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2.xml" ContentType="application/vnd.openxmlformats-officedocument.themeOverr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93" r:id="rId5"/>
    <p:sldMasterId id="2147484716" r:id="rId6"/>
    <p:sldMasterId id="2147484725" r:id="rId7"/>
    <p:sldMasterId id="2147484765" r:id="rId8"/>
    <p:sldMasterId id="2147484774" r:id="rId9"/>
  </p:sldMasterIdLst>
  <p:notesMasterIdLst>
    <p:notesMasterId r:id="rId76"/>
  </p:notesMasterIdLst>
  <p:handoutMasterIdLst>
    <p:handoutMasterId r:id="rId77"/>
  </p:handoutMasterIdLst>
  <p:sldIdLst>
    <p:sldId id="2147473686" r:id="rId10"/>
    <p:sldId id="2147473694" r:id="rId11"/>
    <p:sldId id="2147481791" r:id="rId12"/>
    <p:sldId id="2147481792" r:id="rId13"/>
    <p:sldId id="2147473695" r:id="rId14"/>
    <p:sldId id="2147481793" r:id="rId15"/>
    <p:sldId id="2147481794" r:id="rId16"/>
    <p:sldId id="2147481795" r:id="rId17"/>
    <p:sldId id="2147479292" r:id="rId18"/>
    <p:sldId id="2147473933" r:id="rId19"/>
    <p:sldId id="2147473990" r:id="rId20"/>
    <p:sldId id="2147479323" r:id="rId21"/>
    <p:sldId id="2147481784" r:id="rId22"/>
    <p:sldId id="325" r:id="rId23"/>
    <p:sldId id="2147481785" r:id="rId24"/>
    <p:sldId id="2147481786" r:id="rId25"/>
    <p:sldId id="2147473917" r:id="rId26"/>
    <p:sldId id="2147473925" r:id="rId27"/>
    <p:sldId id="2147481729" r:id="rId28"/>
    <p:sldId id="2147481738" r:id="rId29"/>
    <p:sldId id="2147481737" r:id="rId30"/>
    <p:sldId id="2147481741" r:id="rId31"/>
    <p:sldId id="2147473882" r:id="rId32"/>
    <p:sldId id="2147473864" r:id="rId33"/>
    <p:sldId id="2147481725" r:id="rId34"/>
    <p:sldId id="2146847104" r:id="rId35"/>
    <p:sldId id="2147479336" r:id="rId36"/>
    <p:sldId id="2147479337" r:id="rId37"/>
    <p:sldId id="2147479338" r:id="rId38"/>
    <p:sldId id="2147481781" r:id="rId39"/>
    <p:sldId id="2147481796" r:id="rId40"/>
    <p:sldId id="2147473784" r:id="rId41"/>
    <p:sldId id="2147473992" r:id="rId42"/>
    <p:sldId id="2147481767" r:id="rId43"/>
    <p:sldId id="2147481787" r:id="rId44"/>
    <p:sldId id="2146847096" r:id="rId45"/>
    <p:sldId id="2147481749" r:id="rId46"/>
    <p:sldId id="2147474272" r:id="rId47"/>
    <p:sldId id="2147481788" r:id="rId48"/>
    <p:sldId id="550" r:id="rId49"/>
    <p:sldId id="326" r:id="rId50"/>
    <p:sldId id="2147473918" r:id="rId51"/>
    <p:sldId id="2147481789" r:id="rId52"/>
    <p:sldId id="2147481790" r:id="rId53"/>
    <p:sldId id="2147474228" r:id="rId54"/>
    <p:sldId id="2147479333" r:id="rId55"/>
    <p:sldId id="898" r:id="rId56"/>
    <p:sldId id="561" r:id="rId57"/>
    <p:sldId id="449" r:id="rId58"/>
    <p:sldId id="2147479334" r:id="rId59"/>
    <p:sldId id="2147481797" r:id="rId60"/>
    <p:sldId id="2147481761" r:id="rId61"/>
    <p:sldId id="2147481765" r:id="rId62"/>
    <p:sldId id="2147474045" r:id="rId63"/>
    <p:sldId id="2147481798" r:id="rId64"/>
    <p:sldId id="2147479339" r:id="rId65"/>
    <p:sldId id="2147473786" r:id="rId66"/>
    <p:sldId id="2147473957" r:id="rId67"/>
    <p:sldId id="2147481799" r:id="rId68"/>
    <p:sldId id="2147481733" r:id="rId69"/>
    <p:sldId id="2147481747" r:id="rId70"/>
    <p:sldId id="2147481748" r:id="rId71"/>
    <p:sldId id="532" r:id="rId72"/>
    <p:sldId id="2147481744" r:id="rId73"/>
    <p:sldId id="2147481745" r:id="rId74"/>
    <p:sldId id="318" r:id="rId75"/>
  </p:sldIdLst>
  <p:sldSz cx="12192000" cy="6858000"/>
  <p:notesSz cx="7315200" cy="9601200"/>
  <p:custDataLst>
    <p:tags r:id="rId78"/>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8" pos="312" userDrawn="1">
          <p15:clr>
            <a:srgbClr val="A4A3A4"/>
          </p15:clr>
        </p15:guide>
        <p15:guide id="9" orient="horz" pos="216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3A9440F-B7C5-42F6-6D06-73163063AE8E}" name="Timothy Quill" initials="TQ" userId="S::tquill@clinicaloptions.com::b1dc6efb-2995-45e7-a306-57a2c67aa886" providerId="AD"/>
  <p188:author id="{1101E41E-6C76-D344-5A65-F3B00557F242}" name="Andrea Boecler" initials="AB" userId="S::aboecler@clinicaloptions.com::28e82037-1239-4052-943b-ae184e0bc2af" providerId="AD"/>
  <p188:author id="{8565475C-9791-6C74-4231-99A53F05625E}" name="Amber Williams" initials="AW" userId="S::awilliams@cealliance.com::981bbddf-314c-40a4-aea3-441dcc545642" providerId="AD"/>
  <p188:author id="{A119B67B-19F9-C100-B387-BDA45A632E44}" name="Taryn Gross" initials="TG" userId="S::tgross@gaugemedical.com::a1edc1e6-395d-4e98-97b6-6646f446588b" providerId="AD"/>
  <p188:author id="{67E39494-75B3-CF9E-6A44-82504F755C8B}" name="Dussadee Royal" initials="DR" userId="S::droyal@clinicaloptions.com::51beead8-6fa0-4b98-aeba-37044af35e17" providerId="AD"/>
  <p188:author id="{1BBA57A4-81E7-5F53-1B73-E6CFE465A0F2}" name="Melanie Couton" initials="MC" userId="ef8730672ba86646" providerId="Windows Live"/>
  <p188:author id="{ADA4F1DA-7934-8DFD-6B84-0FBF7757688D}" name="Tycel Phillips MD" initials="TPM" userId="S::tphillips@coh.org::381ec49a-fb43-49f4-93c4-a5338adc33b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5"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7"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9"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4" clrIdx="14">
    <p:extLst>
      <p:ext uri="{19B8F6BF-5375-455C-9EA6-DF929625EA0E}">
        <p15:presenceInfo xmlns:p15="http://schemas.microsoft.com/office/powerpoint/2012/main" userId="S::jeimers@clinicaloptions.com::e496f3f7-6a48-4339-9b0c-9f426a43f948" providerId="AD"/>
      </p:ext>
    </p:extLst>
  </p:cmAuthor>
  <p:cmAuthor id="16" name="Melanie Couton" initials="" lastIdx="3" clrIdx="15">
    <p:extLst>
      <p:ext uri="{19B8F6BF-5375-455C-9EA6-DF929625EA0E}">
        <p15:presenceInfo xmlns:p15="http://schemas.microsoft.com/office/powerpoint/2012/main" userId="S::mcouton@clinicaloptions.com::b5a8fb1e-a716-46a0-9a38-0d707f5e2bfc" providerId="AD"/>
      </p:ext>
    </p:extLst>
  </p:cmAuthor>
  <p:cmAuthor id="17" name="Dussadee Royal" initials="DR" lastIdx="1" clrIdx="16">
    <p:extLst>
      <p:ext uri="{19B8F6BF-5375-455C-9EA6-DF929625EA0E}">
        <p15:presenceInfo xmlns:p15="http://schemas.microsoft.com/office/powerpoint/2012/main" userId="S::droyal@clinicaloptions.com::51beead8-6fa0-4b98-aeba-37044af35e17" providerId="AD"/>
      </p:ext>
    </p:extLst>
  </p:cmAuthor>
  <p:cmAuthor id="18" name="Kristen Rosenthal" initials="KR" lastIdx="2" clrIdx="17">
    <p:extLst>
      <p:ext uri="{19B8F6BF-5375-455C-9EA6-DF929625EA0E}">
        <p15:presenceInfo xmlns:p15="http://schemas.microsoft.com/office/powerpoint/2012/main" userId="S::krosenthal@clinicaloptions.com::67a58a6d-22ff-4b03-8f01-10ea3f44af52" providerId="AD"/>
      </p:ext>
    </p:extLst>
  </p:cmAuthor>
  <p:cmAuthor id="19" name="Zachary Schwartz" initials="ZS" lastIdx="6" clrIdx="18">
    <p:extLst>
      <p:ext uri="{19B8F6BF-5375-455C-9EA6-DF929625EA0E}">
        <p15:presenceInfo xmlns:p15="http://schemas.microsoft.com/office/powerpoint/2012/main" userId="S::zschwartz@clinicaloptions.com::64648e91-b212-4092-bee8-eff2e880b6f9" providerId="AD"/>
      </p:ext>
    </p:extLst>
  </p:cmAuthor>
  <p:cmAuthor id="20" name="Allison Weckerle" initials="AW" lastIdx="81" clrIdx="19">
    <p:extLst>
      <p:ext uri="{19B8F6BF-5375-455C-9EA6-DF929625EA0E}">
        <p15:presenceInfo xmlns:p15="http://schemas.microsoft.com/office/powerpoint/2012/main" userId="S::aweckerle@cealliance.com::2aecc5db-e215-47aa-9eb4-82d4e2a56303" providerId="AD"/>
      </p:ext>
    </p:extLst>
  </p:cmAuthor>
  <p:cmAuthor id="21" name="Amber Williams" initials="AW" lastIdx="51" clrIdx="20">
    <p:extLst>
      <p:ext uri="{19B8F6BF-5375-455C-9EA6-DF929625EA0E}">
        <p15:presenceInfo xmlns:p15="http://schemas.microsoft.com/office/powerpoint/2012/main" userId="S::awilliams@cealliance.com::981bbddf-314c-40a4-aea3-441dcc545642" providerId="AD"/>
      </p:ext>
    </p:extLst>
  </p:cmAuthor>
  <p:cmAuthor id="22" name="Timothy Quill" initials="TQ" lastIdx="28" clrIdx="21">
    <p:extLst>
      <p:ext uri="{19B8F6BF-5375-455C-9EA6-DF929625EA0E}">
        <p15:presenceInfo xmlns:p15="http://schemas.microsoft.com/office/powerpoint/2012/main" userId="S::tquill@clinicaloptions.com::b1dc6efb-2995-45e7-a306-57a2c67aa886" providerId="AD"/>
      </p:ext>
    </p:extLst>
  </p:cmAuthor>
  <p:cmAuthor id="23" name="Liz Donohue" initials="LD" lastIdx="29" clrIdx="22">
    <p:extLst>
      <p:ext uri="{19B8F6BF-5375-455C-9EA6-DF929625EA0E}">
        <p15:presenceInfo xmlns:p15="http://schemas.microsoft.com/office/powerpoint/2012/main" userId="S::ldonohue@practicingclinicians.com::1dd2b9cf-45e8-40ae-9123-4564d15e278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F0EE"/>
    <a:srgbClr val="013763"/>
    <a:srgbClr val="E1471D"/>
    <a:srgbClr val="00823B"/>
    <a:srgbClr val="015873"/>
    <a:srgbClr val="046376"/>
    <a:srgbClr val="033453"/>
    <a:srgbClr val="006264"/>
    <a:srgbClr val="FDB338"/>
    <a:srgbClr val="682E7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8998F4-7FDC-4546-8915-E56B9E287934}" v="40" dt="2026-05-19T13:15:15.840"/>
    <p1510:client id="{ED27F1E7-F3EF-49EA-AF70-6AC3D9ACE4CE}" v="9" dt="2026-05-18T20:24:26.328"/>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450" autoAdjust="0"/>
    <p:restoredTop sz="85523" autoAdjust="0"/>
  </p:normalViewPr>
  <p:slideViewPr>
    <p:cSldViewPr snapToGrid="0">
      <p:cViewPr varScale="1">
        <p:scale>
          <a:sx n="63" d="100"/>
          <a:sy n="63" d="100"/>
        </p:scale>
        <p:origin x="708" y="56"/>
      </p:cViewPr>
      <p:guideLst>
        <p:guide pos="312"/>
        <p:guide orient="horz" pos="2160"/>
      </p:guideLst>
    </p:cSldViewPr>
  </p:slideViewPr>
  <p:notesTextViewPr>
    <p:cViewPr>
      <p:scale>
        <a:sx n="1" d="1"/>
        <a:sy n="1" d="1"/>
      </p:scale>
      <p:origin x="0" y="0"/>
    </p:cViewPr>
  </p:notesTextViewPr>
  <p:sorterViewPr>
    <p:cViewPr varScale="1">
      <p:scale>
        <a:sx n="1" d="1"/>
        <a:sy n="1" d="1"/>
      </p:scale>
      <p:origin x="0" y="-3558"/>
    </p:cViewPr>
  </p:sorterViewPr>
  <p:notesViewPr>
    <p:cSldViewPr snapToGrid="0">
      <p:cViewPr varScale="1">
        <p:scale>
          <a:sx n="78" d="100"/>
          <a:sy n="78" d="100"/>
        </p:scale>
        <p:origin x="3852" y="84"/>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7.xml"/><Relationship Id="rId21" Type="http://schemas.openxmlformats.org/officeDocument/2006/relationships/slide" Target="slides/slide12.xml"/><Relationship Id="rId42" Type="http://schemas.openxmlformats.org/officeDocument/2006/relationships/slide" Target="slides/slide33.xml"/><Relationship Id="rId47" Type="http://schemas.openxmlformats.org/officeDocument/2006/relationships/slide" Target="slides/slide38.xml"/><Relationship Id="rId63" Type="http://schemas.openxmlformats.org/officeDocument/2006/relationships/slide" Target="slides/slide54.xml"/><Relationship Id="rId68" Type="http://schemas.openxmlformats.org/officeDocument/2006/relationships/slide" Target="slides/slide59.xml"/><Relationship Id="rId84" Type="http://schemas.microsoft.com/office/2015/10/relationships/revisionInfo" Target="revisionInfo.xml"/><Relationship Id="rId16" Type="http://schemas.openxmlformats.org/officeDocument/2006/relationships/slide" Target="slides/slide7.xml"/><Relationship Id="rId11" Type="http://schemas.openxmlformats.org/officeDocument/2006/relationships/slide" Target="slides/slide2.xml"/><Relationship Id="rId32" Type="http://schemas.openxmlformats.org/officeDocument/2006/relationships/slide" Target="slides/slide23.xml"/><Relationship Id="rId37" Type="http://schemas.openxmlformats.org/officeDocument/2006/relationships/slide" Target="slides/slide28.xml"/><Relationship Id="rId53" Type="http://schemas.openxmlformats.org/officeDocument/2006/relationships/slide" Target="slides/slide44.xml"/><Relationship Id="rId58" Type="http://schemas.openxmlformats.org/officeDocument/2006/relationships/slide" Target="slides/slide49.xml"/><Relationship Id="rId74" Type="http://schemas.openxmlformats.org/officeDocument/2006/relationships/slide" Target="slides/slide65.xml"/><Relationship Id="rId79" Type="http://schemas.openxmlformats.org/officeDocument/2006/relationships/commentAuthors" Target="commentAuthors.xml"/><Relationship Id="rId5" Type="http://schemas.openxmlformats.org/officeDocument/2006/relationships/slideMaster" Target="slideMasters/slideMaster1.xml"/><Relationship Id="rId19" Type="http://schemas.openxmlformats.org/officeDocument/2006/relationships/slide" Target="slides/slide10.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slide" Target="slides/slide55.xml"/><Relationship Id="rId69" Type="http://schemas.openxmlformats.org/officeDocument/2006/relationships/slide" Target="slides/slide60.xml"/><Relationship Id="rId77" Type="http://schemas.openxmlformats.org/officeDocument/2006/relationships/handoutMaster" Target="handoutMasters/handoutMaster1.xml"/><Relationship Id="rId8" Type="http://schemas.openxmlformats.org/officeDocument/2006/relationships/slideMaster" Target="slideMasters/slideMaster4.xml"/><Relationship Id="rId51" Type="http://schemas.openxmlformats.org/officeDocument/2006/relationships/slide" Target="slides/slide42.xml"/><Relationship Id="rId72" Type="http://schemas.openxmlformats.org/officeDocument/2006/relationships/slide" Target="slides/slide63.xml"/><Relationship Id="rId80" Type="http://schemas.openxmlformats.org/officeDocument/2006/relationships/presProps" Target="presProps.xml"/><Relationship Id="rId85"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 Id="rId67" Type="http://schemas.openxmlformats.org/officeDocument/2006/relationships/slide" Target="slides/slide58.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slide" Target="slides/slide53.xml"/><Relationship Id="rId70" Type="http://schemas.openxmlformats.org/officeDocument/2006/relationships/slide" Target="slides/slide61.xml"/><Relationship Id="rId75" Type="http://schemas.openxmlformats.org/officeDocument/2006/relationships/slide" Target="slides/slide66.xml"/><Relationship Id="rId83"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slide" Target="slides/slide51.xml"/><Relationship Id="rId65" Type="http://schemas.openxmlformats.org/officeDocument/2006/relationships/slide" Target="slides/slide56.xml"/><Relationship Id="rId73" Type="http://schemas.openxmlformats.org/officeDocument/2006/relationships/slide" Target="slides/slide64.xml"/><Relationship Id="rId78" Type="http://schemas.openxmlformats.org/officeDocument/2006/relationships/tags" Target="tags/tag1.xml"/><Relationship Id="rId81"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Master" Target="slideMasters/slideMaster5.xml"/><Relationship Id="rId13" Type="http://schemas.openxmlformats.org/officeDocument/2006/relationships/slide" Target="slides/slide4.xml"/><Relationship Id="rId18" Type="http://schemas.openxmlformats.org/officeDocument/2006/relationships/slide" Target="slides/slide9.xml"/><Relationship Id="rId39" Type="http://schemas.openxmlformats.org/officeDocument/2006/relationships/slide" Target="slides/slide30.xml"/><Relationship Id="rId34" Type="http://schemas.openxmlformats.org/officeDocument/2006/relationships/slide" Target="slides/slide25.xml"/><Relationship Id="rId50" Type="http://schemas.openxmlformats.org/officeDocument/2006/relationships/slide" Target="slides/slide41.xml"/><Relationship Id="rId55" Type="http://schemas.openxmlformats.org/officeDocument/2006/relationships/slide" Target="slides/slide46.xml"/><Relationship Id="rId76" Type="http://schemas.openxmlformats.org/officeDocument/2006/relationships/notesMaster" Target="notesMasters/notesMaster1.xml"/><Relationship Id="rId7" Type="http://schemas.openxmlformats.org/officeDocument/2006/relationships/slideMaster" Target="slideMasters/slideMaster3.xml"/><Relationship Id="rId71" Type="http://schemas.openxmlformats.org/officeDocument/2006/relationships/slide" Target="slides/slide62.xml"/><Relationship Id="rId2" Type="http://schemas.openxmlformats.org/officeDocument/2006/relationships/customXml" Target="../customXml/item2.xml"/><Relationship Id="rId29" Type="http://schemas.openxmlformats.org/officeDocument/2006/relationships/slide" Target="slides/slide20.xml"/><Relationship Id="rId24" Type="http://schemas.openxmlformats.org/officeDocument/2006/relationships/slide" Target="slides/slide15.xml"/><Relationship Id="rId40" Type="http://schemas.openxmlformats.org/officeDocument/2006/relationships/slide" Target="slides/slide31.xml"/><Relationship Id="rId45" Type="http://schemas.openxmlformats.org/officeDocument/2006/relationships/slide" Target="slides/slide36.xml"/><Relationship Id="rId66" Type="http://schemas.openxmlformats.org/officeDocument/2006/relationships/slide" Target="slides/slide57.xml"/><Relationship Id="rId61" Type="http://schemas.openxmlformats.org/officeDocument/2006/relationships/slide" Target="slides/slide52.xml"/><Relationship Id="rId8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103891689190311"/>
          <c:y val="8.4000011080942905E-2"/>
          <c:w val="0.57971204406037924"/>
          <c:h val="0.83199997783811419"/>
        </c:manualLayout>
      </c:layout>
      <c:pieChart>
        <c:varyColors val="1"/>
        <c:ser>
          <c:idx val="0"/>
          <c:order val="0"/>
          <c:tx>
            <c:strRef>
              <c:f>Sheet1!$B$1</c:f>
              <c:strCache>
                <c:ptCount val="1"/>
                <c:pt idx="0">
                  <c:v>Sales</c:v>
                </c:pt>
              </c:strCache>
            </c:strRef>
          </c:tx>
          <c:spPr>
            <a:ln w="9525">
              <a:solidFill>
                <a:schemeClr val="tx1"/>
              </a:solidFill>
            </a:ln>
          </c:spPr>
          <c:dPt>
            <c:idx val="0"/>
            <c:bubble3D val="0"/>
            <c:spPr>
              <a:solidFill>
                <a:schemeClr val="accent1"/>
              </a:solidFill>
              <a:ln w="9525">
                <a:solidFill>
                  <a:schemeClr val="tx1"/>
                </a:solidFill>
              </a:ln>
              <a:effectLst/>
            </c:spPr>
            <c:extLst>
              <c:ext xmlns:c16="http://schemas.microsoft.com/office/drawing/2014/chart" uri="{C3380CC4-5D6E-409C-BE32-E72D297353CC}">
                <c16:uniqueId val="{00000001-A9C6-49CA-A9EC-38649EDF9035}"/>
              </c:ext>
            </c:extLst>
          </c:dPt>
          <c:dPt>
            <c:idx val="1"/>
            <c:bubble3D val="0"/>
            <c:spPr>
              <a:solidFill>
                <a:schemeClr val="accent6"/>
              </a:solidFill>
              <a:ln w="9525">
                <a:solidFill>
                  <a:schemeClr val="tx1"/>
                </a:solidFill>
              </a:ln>
              <a:effectLst/>
            </c:spPr>
            <c:extLst>
              <c:ext xmlns:c16="http://schemas.microsoft.com/office/drawing/2014/chart" uri="{C3380CC4-5D6E-409C-BE32-E72D297353CC}">
                <c16:uniqueId val="{00000003-A9C6-49CA-A9EC-38649EDF9035}"/>
              </c:ext>
            </c:extLst>
          </c:dPt>
          <c:dPt>
            <c:idx val="2"/>
            <c:bubble3D val="0"/>
            <c:spPr>
              <a:solidFill>
                <a:schemeClr val="tx1"/>
              </a:solidFill>
              <a:ln w="9525">
                <a:solidFill>
                  <a:schemeClr val="tx1"/>
                </a:solidFill>
              </a:ln>
              <a:effectLst/>
            </c:spPr>
            <c:extLst>
              <c:ext xmlns:c16="http://schemas.microsoft.com/office/drawing/2014/chart" uri="{C3380CC4-5D6E-409C-BE32-E72D297353CC}">
                <c16:uniqueId val="{00000005-A9C6-49CA-A9EC-38649EDF9035}"/>
              </c:ext>
            </c:extLst>
          </c:dPt>
          <c:dPt>
            <c:idx val="3"/>
            <c:bubble3D val="0"/>
            <c:spPr>
              <a:solidFill>
                <a:schemeClr val="accent3"/>
              </a:solidFill>
              <a:ln w="9525">
                <a:solidFill>
                  <a:schemeClr val="tx1"/>
                </a:solidFill>
              </a:ln>
              <a:effectLst/>
            </c:spPr>
            <c:extLst>
              <c:ext xmlns:c16="http://schemas.microsoft.com/office/drawing/2014/chart" uri="{C3380CC4-5D6E-409C-BE32-E72D297353CC}">
                <c16:uniqueId val="{00000007-A9C6-49CA-A9EC-38649EDF9035}"/>
              </c:ext>
            </c:extLst>
          </c:dPt>
          <c:dPt>
            <c:idx val="4"/>
            <c:bubble3D val="0"/>
            <c:spPr>
              <a:solidFill>
                <a:schemeClr val="accent4"/>
              </a:solidFill>
              <a:ln w="9525">
                <a:solidFill>
                  <a:schemeClr val="tx1"/>
                </a:solidFill>
              </a:ln>
              <a:effectLst/>
            </c:spPr>
            <c:extLst>
              <c:ext xmlns:c16="http://schemas.microsoft.com/office/drawing/2014/chart" uri="{C3380CC4-5D6E-409C-BE32-E72D297353CC}">
                <c16:uniqueId val="{00000009-A9C6-49CA-A9EC-38649EDF9035}"/>
              </c:ext>
            </c:extLst>
          </c:dPt>
          <c:dPt>
            <c:idx val="5"/>
            <c:bubble3D val="0"/>
            <c:spPr>
              <a:solidFill>
                <a:srgbClr val="D0F0EE"/>
              </a:solidFill>
              <a:ln w="9525">
                <a:solidFill>
                  <a:schemeClr val="tx1"/>
                </a:solidFill>
              </a:ln>
              <a:effectLst/>
            </c:spPr>
            <c:extLst>
              <c:ext xmlns:c16="http://schemas.microsoft.com/office/drawing/2014/chart" uri="{C3380CC4-5D6E-409C-BE32-E72D297353CC}">
                <c16:uniqueId val="{0000000B-A9C6-49CA-A9EC-38649EDF9035}"/>
              </c:ext>
            </c:extLst>
          </c:dPt>
          <c:dPt>
            <c:idx val="6"/>
            <c:bubble3D val="0"/>
            <c:spPr>
              <a:solidFill>
                <a:schemeClr val="tx2"/>
              </a:solidFill>
              <a:ln w="9525">
                <a:solidFill>
                  <a:schemeClr val="tx1"/>
                </a:solidFill>
              </a:ln>
              <a:effectLst/>
            </c:spPr>
            <c:extLst>
              <c:ext xmlns:c16="http://schemas.microsoft.com/office/drawing/2014/chart" uri="{C3380CC4-5D6E-409C-BE32-E72D297353CC}">
                <c16:uniqueId val="{0000000D-A9C6-49CA-A9EC-38649EDF9035}"/>
              </c:ext>
            </c:extLst>
          </c:dPt>
          <c:dPt>
            <c:idx val="7"/>
            <c:bubble3D val="0"/>
            <c:spPr>
              <a:solidFill>
                <a:schemeClr val="accent5"/>
              </a:solidFill>
              <a:ln w="9525">
                <a:solidFill>
                  <a:schemeClr val="tx1"/>
                </a:solidFill>
              </a:ln>
              <a:effectLst/>
            </c:spPr>
            <c:extLst>
              <c:ext xmlns:c16="http://schemas.microsoft.com/office/drawing/2014/chart" uri="{C3380CC4-5D6E-409C-BE32-E72D297353CC}">
                <c16:uniqueId val="{0000000F-A9C6-49CA-A9EC-38649EDF9035}"/>
              </c:ext>
            </c:extLst>
          </c:dPt>
          <c:dPt>
            <c:idx val="8"/>
            <c:bubble3D val="0"/>
            <c:spPr>
              <a:solidFill>
                <a:schemeClr val="bg1">
                  <a:lumMod val="50000"/>
                </a:schemeClr>
              </a:solidFill>
              <a:ln w="9525">
                <a:solidFill>
                  <a:schemeClr val="tx1"/>
                </a:solidFill>
              </a:ln>
              <a:effectLst/>
            </c:spPr>
            <c:extLst>
              <c:ext xmlns:c16="http://schemas.microsoft.com/office/drawing/2014/chart" uri="{C3380CC4-5D6E-409C-BE32-E72D297353CC}">
                <c16:uniqueId val="{00000011-A9C6-49CA-A9EC-38649EDF9035}"/>
              </c:ext>
            </c:extLst>
          </c:dPt>
          <c:dPt>
            <c:idx val="9"/>
            <c:bubble3D val="0"/>
            <c:spPr>
              <a:solidFill>
                <a:schemeClr val="bg2"/>
              </a:solidFill>
              <a:ln w="9525">
                <a:solidFill>
                  <a:schemeClr val="tx1"/>
                </a:solidFill>
              </a:ln>
              <a:effectLst/>
            </c:spPr>
            <c:extLst>
              <c:ext xmlns:c16="http://schemas.microsoft.com/office/drawing/2014/chart" uri="{C3380CC4-5D6E-409C-BE32-E72D297353CC}">
                <c16:uniqueId val="{00000013-A9C6-49CA-A9EC-38649EDF9035}"/>
              </c:ext>
            </c:extLst>
          </c:dPt>
          <c:cat>
            <c:strRef>
              <c:f>Sheet1!$A$2:$A$11</c:f>
              <c:strCache>
                <c:ptCount val="10"/>
                <c:pt idx="0">
                  <c:v>Mantle Cell</c:v>
                </c:pt>
                <c:pt idx="1">
                  <c:v>Follicular</c:v>
                </c:pt>
                <c:pt idx="2">
                  <c:v>Small lymphocytic</c:v>
                </c:pt>
                <c:pt idx="3">
                  <c:v>MALT lymphoma</c:v>
                </c:pt>
                <c:pt idx="4">
                  <c:v>Nodal marginal zone</c:v>
                </c:pt>
                <c:pt idx="5">
                  <c:v>Lymphoplasmacytic</c:v>
                </c:pt>
                <c:pt idx="6">
                  <c:v>Diffuse large B Cell (DLBCL)</c:v>
                </c:pt>
                <c:pt idx="7">
                  <c:v>T and NK cell</c:v>
                </c:pt>
                <c:pt idx="8">
                  <c:v>Other subtypes</c:v>
                </c:pt>
                <c:pt idx="9">
                  <c:v>Burkitt</c:v>
                </c:pt>
              </c:strCache>
            </c:strRef>
          </c:cat>
          <c:val>
            <c:numRef>
              <c:f>Sheet1!$B$2:$B$11</c:f>
              <c:numCache>
                <c:formatCode>0%</c:formatCode>
                <c:ptCount val="10"/>
                <c:pt idx="0">
                  <c:v>0.06</c:v>
                </c:pt>
                <c:pt idx="1">
                  <c:v>0.25</c:v>
                </c:pt>
                <c:pt idx="2">
                  <c:v>7.0000000000000007E-2</c:v>
                </c:pt>
                <c:pt idx="3" formatCode="0.00%">
                  <c:v>7.4999999999999997E-2</c:v>
                </c:pt>
                <c:pt idx="4">
                  <c:v>0.02</c:v>
                </c:pt>
                <c:pt idx="5">
                  <c:v>0.02</c:v>
                </c:pt>
                <c:pt idx="6">
                  <c:v>0.3</c:v>
                </c:pt>
                <c:pt idx="7">
                  <c:v>0.12</c:v>
                </c:pt>
                <c:pt idx="8">
                  <c:v>0.09</c:v>
                </c:pt>
                <c:pt idx="9" formatCode="0.00%">
                  <c:v>2.5000000000000001E-2</c:v>
                </c:pt>
              </c:numCache>
            </c:numRef>
          </c:val>
          <c:extLst>
            <c:ext xmlns:c16="http://schemas.microsoft.com/office/drawing/2014/chart" uri="{C3380CC4-5D6E-409C-BE32-E72D297353CC}">
              <c16:uniqueId val="{00000014-A9C6-49CA-A9EC-38649EDF9035}"/>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800"/>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4043974542971832"/>
          <c:y val="0.10736044615680215"/>
          <c:w val="0.83228135363324696"/>
          <c:h val="0.74577550109967794"/>
        </c:manualLayout>
      </c:layout>
      <c:barChart>
        <c:barDir val="col"/>
        <c:grouping val="stacked"/>
        <c:varyColors val="0"/>
        <c:ser>
          <c:idx val="0"/>
          <c:order val="0"/>
          <c:tx>
            <c:strRef>
              <c:f>Sheet1!$E$5</c:f>
              <c:strCache>
                <c:ptCount val="1"/>
                <c:pt idx="0">
                  <c:v>CR</c:v>
                </c:pt>
              </c:strCache>
            </c:strRef>
          </c:tx>
          <c:spPr>
            <a:solidFill>
              <a:srgbClr val="0066CC">
                <a:lumMod val="50000"/>
              </a:srgbClr>
            </a:solidFill>
            <a:ln>
              <a:noFill/>
            </a:ln>
            <a:effectLst>
              <a:glow>
                <a:srgbClr val="FF1F26">
                  <a:alpha val="40000"/>
                </a:srgbClr>
              </a:glow>
              <a:outerShdw blurRad="12700" dist="50800" dir="5400000" sx="5000" sy="5000" algn="ctr" rotWithShape="0">
                <a:srgbClr val="FF1F26">
                  <a:alpha val="43000"/>
                </a:srgbClr>
              </a:outerShdw>
            </a:effectLst>
          </c:spPr>
          <c:invertIfNegative val="0"/>
          <c:dPt>
            <c:idx val="0"/>
            <c:invertIfNegative val="0"/>
            <c:bubble3D val="0"/>
            <c:spPr>
              <a:solidFill>
                <a:srgbClr val="006466"/>
              </a:solidFill>
              <a:ln>
                <a:noFill/>
              </a:ln>
              <a:effectLst>
                <a:glow>
                  <a:srgbClr val="FF1F26">
                    <a:alpha val="40000"/>
                  </a:srgbClr>
                </a:glow>
                <a:outerShdw blurRad="12700" dist="50800" dir="5400000" sx="5000" sy="5000" algn="ctr" rotWithShape="0">
                  <a:srgbClr val="FF1F26">
                    <a:alpha val="43000"/>
                  </a:srgbClr>
                </a:outerShdw>
              </a:effectLst>
            </c:spPr>
            <c:extLst>
              <c:ext xmlns:c16="http://schemas.microsoft.com/office/drawing/2014/chart" uri="{C3380CC4-5D6E-409C-BE32-E72D297353CC}">
                <c16:uniqueId val="{00000001-346B-4655-A30F-FEC35589C54F}"/>
              </c:ext>
            </c:extLst>
          </c:dPt>
          <c:dPt>
            <c:idx val="1"/>
            <c:invertIfNegative val="0"/>
            <c:bubble3D val="0"/>
            <c:spPr>
              <a:solidFill>
                <a:srgbClr val="E04507"/>
              </a:solidFill>
              <a:ln>
                <a:noFill/>
              </a:ln>
              <a:effectLst>
                <a:glow>
                  <a:srgbClr val="FF1F26">
                    <a:alpha val="40000"/>
                  </a:srgbClr>
                </a:glow>
                <a:outerShdw blurRad="12700" dist="50800" dir="5400000" sx="5000" sy="5000" algn="ctr" rotWithShape="0">
                  <a:srgbClr val="FF1F26">
                    <a:alpha val="43000"/>
                  </a:srgbClr>
                </a:outerShdw>
              </a:effectLst>
            </c:spPr>
            <c:extLst>
              <c:ext xmlns:c16="http://schemas.microsoft.com/office/drawing/2014/chart" uri="{C3380CC4-5D6E-409C-BE32-E72D297353CC}">
                <c16:uniqueId val="{00000003-346B-4655-A30F-FEC35589C54F}"/>
              </c:ext>
            </c:extLst>
          </c:dPt>
          <c:dPt>
            <c:idx val="2"/>
            <c:invertIfNegative val="0"/>
            <c:bubble3D val="0"/>
            <c:spPr>
              <a:solidFill>
                <a:srgbClr val="2201B2"/>
              </a:solidFill>
              <a:ln>
                <a:noFill/>
              </a:ln>
              <a:effectLst>
                <a:glow>
                  <a:srgbClr val="FF1F26">
                    <a:alpha val="40000"/>
                  </a:srgbClr>
                </a:glow>
                <a:outerShdw blurRad="12700" dist="50800" dir="5400000" sx="5000" sy="5000" algn="ctr" rotWithShape="0">
                  <a:srgbClr val="FF1F26">
                    <a:alpha val="43000"/>
                  </a:srgbClr>
                </a:outerShdw>
              </a:effectLst>
            </c:spPr>
            <c:extLst>
              <c:ext xmlns:c16="http://schemas.microsoft.com/office/drawing/2014/chart" uri="{C3380CC4-5D6E-409C-BE32-E72D297353CC}">
                <c16:uniqueId val="{00000005-346B-4655-A30F-FEC35589C54F}"/>
              </c:ext>
            </c:extLst>
          </c:dPt>
          <c:dLbls>
            <c:dLbl>
              <c:idx val="0"/>
              <c:tx>
                <c:rich>
                  <a:bodyPr/>
                  <a:lstStyle/>
                  <a:p>
                    <a:r>
                      <a:rPr lang="en-US" dirty="0"/>
                      <a:t>CR </a:t>
                    </a:r>
                    <a:fld id="{0E616CC8-E612-415C-8822-D55591568197}" type="VALUE">
                      <a:rPr lang="en-US" smtClean="0"/>
                      <a:pPr/>
                      <a:t>[VALUE]</a:t>
                    </a:fld>
                    <a:r>
                      <a:rPr lang="en-US" dirty="0"/>
                      <a:t>%</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346B-4655-A30F-FEC35589C54F}"/>
                </c:ext>
              </c:extLst>
            </c:dLbl>
            <c:dLbl>
              <c:idx val="1"/>
              <c:tx>
                <c:rich>
                  <a:bodyPr/>
                  <a:lstStyle/>
                  <a:p>
                    <a:r>
                      <a:rPr lang="en-US" sz="1400" dirty="0">
                        <a:solidFill>
                          <a:schemeClr val="bg1"/>
                        </a:solidFill>
                      </a:rPr>
                      <a:t>CR </a:t>
                    </a:r>
                    <a:fld id="{A6C5E733-A12D-405A-9A6F-B3DDD7B96FDB}" type="VALUE">
                      <a:rPr lang="en-US" sz="1400" smtClean="0">
                        <a:solidFill>
                          <a:schemeClr val="bg1"/>
                        </a:solidFill>
                      </a:rPr>
                      <a:pPr/>
                      <a:t>[VALUE]</a:t>
                    </a:fld>
                    <a:r>
                      <a:rPr lang="en-US" sz="1400" dirty="0">
                        <a:solidFill>
                          <a:schemeClr val="bg1"/>
                        </a:solidFill>
                      </a:rPr>
                      <a:t>%</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346B-4655-A30F-FEC35589C54F}"/>
                </c:ext>
              </c:extLst>
            </c:dLbl>
            <c:dLbl>
              <c:idx val="2"/>
              <c:tx>
                <c:rich>
                  <a:bodyPr/>
                  <a:lstStyle/>
                  <a:p>
                    <a:r>
                      <a:rPr lang="en-US" dirty="0"/>
                      <a:t>CR </a:t>
                    </a:r>
                    <a:fld id="{1290D5A0-254D-4973-967C-28482272E34C}" type="VALUE">
                      <a:rPr lang="en-US" smtClean="0"/>
                      <a:pPr/>
                      <a:t>[VALUE]</a:t>
                    </a:fld>
                    <a:r>
                      <a:rPr lang="en-US" dirty="0"/>
                      <a:t>%</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346B-4655-A30F-FEC35589C54F}"/>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Poppins" pitchFamily="2" charset="77"/>
                    <a:ea typeface="Calibri" panose="020F0502020204030204" pitchFamily="34" charset="0"/>
                    <a:cs typeface="Poppins" pitchFamily="2" charset="77"/>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Sheet1!$D$6:$D$8</c:f>
              <c:strCache>
                <c:ptCount val="3"/>
                <c:pt idx="0">
                  <c:v>Prior BTKi (n = 31)</c:v>
                </c:pt>
                <c:pt idx="1">
                  <c:v>BTKi naïve (n = 29)</c:v>
                </c:pt>
                <c:pt idx="2">
                  <c:v>All patients (N = 60)</c:v>
                </c:pt>
              </c:strCache>
            </c:strRef>
          </c:cat>
          <c:val>
            <c:numRef>
              <c:f>Sheet1!$E$6:$E$8</c:f>
              <c:numCache>
                <c:formatCode>0.0</c:formatCode>
                <c:ptCount val="3"/>
                <c:pt idx="0">
                  <c:v>71</c:v>
                </c:pt>
                <c:pt idx="1">
                  <c:v>86.2</c:v>
                </c:pt>
                <c:pt idx="2">
                  <c:v>78.3</c:v>
                </c:pt>
              </c:numCache>
            </c:numRef>
          </c:val>
          <c:extLst>
            <c:ext xmlns:c16="http://schemas.microsoft.com/office/drawing/2014/chart" uri="{C3380CC4-5D6E-409C-BE32-E72D297353CC}">
              <c16:uniqueId val="{00000006-346B-4655-A30F-FEC35589C54F}"/>
            </c:ext>
          </c:extLst>
        </c:ser>
        <c:ser>
          <c:idx val="1"/>
          <c:order val="1"/>
          <c:tx>
            <c:strRef>
              <c:f>Sheet1!$F$5</c:f>
              <c:strCache>
                <c:ptCount val="1"/>
                <c:pt idx="0">
                  <c:v>PR</c:v>
                </c:pt>
              </c:strCache>
            </c:strRef>
          </c:tx>
          <c:spPr>
            <a:solidFill>
              <a:srgbClr val="0066CC"/>
            </a:solidFill>
            <a:ln>
              <a:noFill/>
            </a:ln>
            <a:effectLst/>
          </c:spPr>
          <c:invertIfNegative val="0"/>
          <c:dPt>
            <c:idx val="0"/>
            <c:invertIfNegative val="0"/>
            <c:bubble3D val="0"/>
            <c:spPr>
              <a:solidFill>
                <a:srgbClr val="D0F0EE"/>
              </a:solidFill>
              <a:ln>
                <a:noFill/>
              </a:ln>
              <a:effectLst/>
            </c:spPr>
            <c:extLst>
              <c:ext xmlns:c16="http://schemas.microsoft.com/office/drawing/2014/chart" uri="{C3380CC4-5D6E-409C-BE32-E72D297353CC}">
                <c16:uniqueId val="{00000008-346B-4655-A30F-FEC35589C54F}"/>
              </c:ext>
            </c:extLst>
          </c:dPt>
          <c:dPt>
            <c:idx val="1"/>
            <c:invertIfNegative val="0"/>
            <c:bubble3D val="0"/>
            <c:spPr>
              <a:solidFill>
                <a:srgbClr val="E04507">
                  <a:lumMod val="75000"/>
                </a:srgbClr>
              </a:solidFill>
              <a:ln>
                <a:noFill/>
              </a:ln>
              <a:effectLst/>
            </c:spPr>
            <c:extLst>
              <c:ext xmlns:c16="http://schemas.microsoft.com/office/drawing/2014/chart" uri="{C3380CC4-5D6E-409C-BE32-E72D297353CC}">
                <c16:uniqueId val="{0000000A-346B-4655-A30F-FEC35589C54F}"/>
              </c:ext>
            </c:extLst>
          </c:dPt>
          <c:dPt>
            <c:idx val="2"/>
            <c:invertIfNegative val="0"/>
            <c:bubble3D val="0"/>
            <c:spPr>
              <a:solidFill>
                <a:srgbClr val="2201B2">
                  <a:lumMod val="40000"/>
                  <a:lumOff val="60000"/>
                </a:srgbClr>
              </a:solidFill>
              <a:ln>
                <a:noFill/>
              </a:ln>
              <a:effectLst/>
            </c:spPr>
            <c:extLst>
              <c:ext xmlns:c16="http://schemas.microsoft.com/office/drawing/2014/chart" uri="{C3380CC4-5D6E-409C-BE32-E72D297353CC}">
                <c16:uniqueId val="{0000000C-346B-4655-A30F-FEC35589C54F}"/>
              </c:ext>
            </c:extLst>
          </c:dPt>
          <c:dLbls>
            <c:dLbl>
              <c:idx val="0"/>
              <c:delete val="1"/>
              <c:extLst>
                <c:ext xmlns:c15="http://schemas.microsoft.com/office/drawing/2012/chart" uri="{CE6537A1-D6FC-4f65-9D91-7224C49458BB}"/>
                <c:ext xmlns:c16="http://schemas.microsoft.com/office/drawing/2014/chart" uri="{C3380CC4-5D6E-409C-BE32-E72D297353CC}">
                  <c16:uniqueId val="{00000008-346B-4655-A30F-FEC35589C54F}"/>
                </c:ext>
              </c:extLst>
            </c:dLbl>
            <c:dLbl>
              <c:idx val="1"/>
              <c:tx>
                <c:rich>
                  <a:bodyPr/>
                  <a:lstStyle/>
                  <a:p>
                    <a:r>
                      <a:rPr lang="en-US" dirty="0"/>
                      <a:t>PR </a:t>
                    </a:r>
                    <a:fld id="{1439079C-B8EC-4BB2-A678-2B9A5E3731BB}" type="VALUE">
                      <a:rPr lang="en-US" smtClean="0"/>
                      <a:pPr/>
                      <a:t>[VALUE]</a:t>
                    </a:fld>
                    <a:r>
                      <a:rPr lang="en-US" dirty="0"/>
                      <a:t>%</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A-346B-4655-A30F-FEC35589C54F}"/>
                </c:ext>
              </c:extLst>
            </c:dLbl>
            <c:dLbl>
              <c:idx val="2"/>
              <c:tx>
                <c:rich>
                  <a:bodyPr/>
                  <a:lstStyle/>
                  <a:p>
                    <a:r>
                      <a:rPr lang="en-US" dirty="0">
                        <a:solidFill>
                          <a:schemeClr val="bg1"/>
                        </a:solidFill>
                      </a:rPr>
                      <a:t>PR </a:t>
                    </a:r>
                    <a:fld id="{FFF92639-FD11-47A5-B3FB-09CF4948B392}" type="VALUE">
                      <a:rPr lang="en-US" smtClean="0">
                        <a:solidFill>
                          <a:schemeClr val="bg1"/>
                        </a:solidFill>
                      </a:rPr>
                      <a:pPr/>
                      <a:t>[VALUE]</a:t>
                    </a:fld>
                    <a:r>
                      <a:rPr lang="en-US" dirty="0">
                        <a:solidFill>
                          <a:schemeClr val="bg1"/>
                        </a:solidFill>
                      </a:rPr>
                      <a:t>%</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C-346B-4655-A30F-FEC35589C54F}"/>
                </c:ext>
              </c:extLst>
            </c:dLbl>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bg1"/>
                    </a:solidFill>
                    <a:latin typeface="Poppins Medium" pitchFamily="2" charset="77"/>
                    <a:ea typeface="+mn-ea"/>
                    <a:cs typeface="Poppins Medium" pitchFamily="2" charset="77"/>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19050" cap="flat" cmpd="sng" algn="ctr">
                      <a:solidFill>
                        <a:schemeClr val="tx1">
                          <a:lumMod val="35000"/>
                          <a:lumOff val="65000"/>
                        </a:schemeClr>
                      </a:solidFill>
                      <a:round/>
                    </a:ln>
                    <a:effectLst/>
                  </c:spPr>
                </c15:leaderLines>
              </c:ext>
            </c:extLst>
          </c:dLbls>
          <c:cat>
            <c:strRef>
              <c:f>Sheet1!$D$6:$D$8</c:f>
              <c:strCache>
                <c:ptCount val="3"/>
                <c:pt idx="0">
                  <c:v>Prior BTKi (n = 31)</c:v>
                </c:pt>
                <c:pt idx="1">
                  <c:v>BTKi naïve (n = 29)</c:v>
                </c:pt>
                <c:pt idx="2">
                  <c:v>All patients (N = 60)</c:v>
                </c:pt>
              </c:strCache>
            </c:strRef>
          </c:cat>
          <c:val>
            <c:numRef>
              <c:f>Sheet1!$F$6:$F$8</c:f>
              <c:numCache>
                <c:formatCode>0.0</c:formatCode>
                <c:ptCount val="3"/>
                <c:pt idx="0">
                  <c:v>3.2</c:v>
                </c:pt>
                <c:pt idx="1">
                  <c:v>10.3</c:v>
                </c:pt>
                <c:pt idx="2">
                  <c:v>6.7</c:v>
                </c:pt>
              </c:numCache>
            </c:numRef>
          </c:val>
          <c:extLst>
            <c:ext xmlns:c16="http://schemas.microsoft.com/office/drawing/2014/chart" uri="{C3380CC4-5D6E-409C-BE32-E72D297353CC}">
              <c16:uniqueId val="{0000000D-346B-4655-A30F-FEC35589C54F}"/>
            </c:ext>
          </c:extLst>
        </c:ser>
        <c:dLbls>
          <c:dLblPos val="ctr"/>
          <c:showLegendKey val="0"/>
          <c:showVal val="1"/>
          <c:showCatName val="0"/>
          <c:showSerName val="0"/>
          <c:showPercent val="0"/>
          <c:showBubbleSize val="0"/>
        </c:dLbls>
        <c:gapWidth val="30"/>
        <c:overlap val="100"/>
        <c:axId val="162852864"/>
        <c:axId val="162854400"/>
        <c:extLst>
          <c:ext xmlns:c15="http://schemas.microsoft.com/office/drawing/2012/chart" uri="{02D57815-91ED-43cb-92C2-25804820EDAC}">
            <c15:filteredBarSeries>
              <c15:ser>
                <c:idx val="2"/>
                <c:order val="2"/>
                <c:tx>
                  <c:strRef>
                    <c:extLst>
                      <c:ext uri="{02D57815-91ED-43cb-92C2-25804820EDAC}">
                        <c15:formulaRef>
                          <c15:sqref>Sheet1!$G$5</c15:sqref>
                        </c15:formulaRef>
                      </c:ext>
                    </c:extLst>
                    <c:strCache>
                      <c:ptCount val="1"/>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uri="{CE6537A1-D6FC-4f65-9D91-7224C49458BB}">
                      <c15:showLeaderLines val="1"/>
                      <c15:leaderLines>
                        <c:spPr>
                          <a:ln w="9525" cap="flat" cmpd="sng" algn="ctr">
                            <a:solidFill>
                              <a:schemeClr val="tx1">
                                <a:lumMod val="35000"/>
                                <a:lumOff val="65000"/>
                              </a:schemeClr>
                            </a:solidFill>
                            <a:round/>
                          </a:ln>
                          <a:effectLst/>
                        </c:spPr>
                      </c15:leaderLines>
                    </c:ext>
                  </c:extLst>
                </c:dLbls>
                <c:cat>
                  <c:strRef>
                    <c:extLst>
                      <c:ext uri="{02D57815-91ED-43cb-92C2-25804820EDAC}">
                        <c15:formulaRef>
                          <c15:sqref>Sheet1!$D$6:$D$8</c15:sqref>
                        </c15:formulaRef>
                      </c:ext>
                    </c:extLst>
                    <c:strCache>
                      <c:ptCount val="3"/>
                      <c:pt idx="0">
                        <c:v>Prior BTKi (n = 31)</c:v>
                      </c:pt>
                      <c:pt idx="1">
                        <c:v>BTKi naïve (n = 29)</c:v>
                      </c:pt>
                      <c:pt idx="2">
                        <c:v>All patients (N = 60)</c:v>
                      </c:pt>
                    </c:strCache>
                  </c:strRef>
                </c:cat>
                <c:val>
                  <c:numRef>
                    <c:extLst>
                      <c:ext uri="{02D57815-91ED-43cb-92C2-25804820EDAC}">
                        <c15:formulaRef>
                          <c15:sqref>Sheet1!$G$6:$G$8</c15:sqref>
                        </c15:formulaRef>
                      </c:ext>
                    </c:extLst>
                    <c:numCache>
                      <c:formatCode>General</c:formatCode>
                      <c:ptCount val="3"/>
                    </c:numCache>
                  </c:numRef>
                </c:val>
                <c:extLst>
                  <c:ext xmlns:c16="http://schemas.microsoft.com/office/drawing/2014/chart" uri="{C3380CC4-5D6E-409C-BE32-E72D297353CC}">
                    <c16:uniqueId val="{0000000E-346B-4655-A30F-FEC35589C54F}"/>
                  </c:ext>
                </c:extLst>
              </c15:ser>
            </c15:filteredBarSeries>
          </c:ext>
        </c:extLst>
      </c:barChart>
      <c:catAx>
        <c:axId val="162852864"/>
        <c:scaling>
          <c:orientation val="minMax"/>
        </c:scaling>
        <c:delete val="0"/>
        <c:axPos val="b"/>
        <c:numFmt formatCode="General" sourceLinked="1"/>
        <c:majorTickMark val="out"/>
        <c:minorTickMark val="none"/>
        <c:tickLblPos val="nextTo"/>
        <c:spPr>
          <a:noFill/>
          <a:ln w="19050" cap="flat" cmpd="sng" algn="ctr">
            <a:solidFill>
              <a:srgbClr val="000000"/>
            </a:solidFill>
            <a:round/>
          </a:ln>
          <a:effectLst/>
        </c:spPr>
        <c:txPr>
          <a:bodyPr rot="-60000000" spcFirstLastPara="1" vertOverflow="ellipsis" vert="horz" wrap="square" anchor="ctr" anchorCtr="1"/>
          <a:lstStyle/>
          <a:p>
            <a:pPr>
              <a:defRPr sz="1000" b="0" i="0" u="none" strike="noStrike" kern="1200" baseline="0">
                <a:solidFill>
                  <a:srgbClr val="FFFFFF"/>
                </a:solidFill>
                <a:latin typeface="Arial" panose="020B0604020202020204" pitchFamily="34" charset="0"/>
                <a:ea typeface="+mn-ea"/>
                <a:cs typeface="Arial" panose="020B0604020202020204" pitchFamily="34" charset="0"/>
              </a:defRPr>
            </a:pPr>
            <a:endParaRPr lang="en-US"/>
          </a:p>
        </c:txPr>
        <c:crossAx val="162854400"/>
        <c:crosses val="autoZero"/>
        <c:auto val="1"/>
        <c:lblAlgn val="ctr"/>
        <c:lblOffset val="100"/>
        <c:noMultiLvlLbl val="0"/>
      </c:catAx>
      <c:valAx>
        <c:axId val="162854400"/>
        <c:scaling>
          <c:orientation val="minMax"/>
          <c:max val="100"/>
        </c:scaling>
        <c:delete val="0"/>
        <c:axPos val="l"/>
        <c:title>
          <c:tx>
            <c:rich>
              <a:bodyPr rot="-5400000" spcFirstLastPara="1" vertOverflow="ellipsis" vert="horz" wrap="square" anchor="ctr" anchorCtr="1"/>
              <a:lstStyle/>
              <a:p>
                <a:pPr>
                  <a:defRPr sz="1400" b="0" i="0" u="none" strike="noStrike" kern="1200" baseline="0">
                    <a:solidFill>
                      <a:schemeClr val="tx1">
                        <a:lumMod val="75000"/>
                        <a:lumOff val="25000"/>
                      </a:schemeClr>
                    </a:solidFill>
                    <a:latin typeface="Poppins Medium" pitchFamily="2" charset="77"/>
                    <a:ea typeface="Calibri" panose="020F0502020204030204" pitchFamily="34" charset="0"/>
                    <a:cs typeface="Poppins Medium" pitchFamily="2" charset="77"/>
                  </a:defRPr>
                </a:pPr>
                <a:r>
                  <a:rPr lang="en-GB" sz="1400" b="0" i="0" dirty="0">
                    <a:solidFill>
                      <a:schemeClr val="tx1">
                        <a:lumMod val="75000"/>
                        <a:lumOff val="25000"/>
                      </a:schemeClr>
                    </a:solidFill>
                    <a:latin typeface="Poppins Medium" pitchFamily="2" charset="77"/>
                    <a:ea typeface="Calibri" panose="020F0502020204030204" pitchFamily="34" charset="0"/>
                    <a:cs typeface="Poppins Medium" pitchFamily="2" charset="77"/>
                  </a:rPr>
                  <a:t>Response Rate (%)</a:t>
                </a:r>
              </a:p>
            </c:rich>
          </c:tx>
          <c:overlay val="0"/>
          <c:spPr>
            <a:noFill/>
            <a:ln>
              <a:noFill/>
            </a:ln>
            <a:effectLst/>
          </c:spPr>
          <c:txPr>
            <a:bodyPr rot="-5400000" spcFirstLastPara="1" vertOverflow="ellipsis" vert="horz" wrap="square" anchor="ctr" anchorCtr="1"/>
            <a:lstStyle/>
            <a:p>
              <a:pPr>
                <a:defRPr sz="1400" b="0" i="0" u="none" strike="noStrike" kern="1200" baseline="0">
                  <a:solidFill>
                    <a:schemeClr val="tx1">
                      <a:lumMod val="75000"/>
                      <a:lumOff val="25000"/>
                    </a:schemeClr>
                  </a:solidFill>
                  <a:latin typeface="Poppins Medium" pitchFamily="2" charset="77"/>
                  <a:ea typeface="Calibri" panose="020F0502020204030204" pitchFamily="34" charset="0"/>
                  <a:cs typeface="Poppins Medium" pitchFamily="2" charset="77"/>
                </a:defRPr>
              </a:pPr>
              <a:endParaRPr lang="en-US"/>
            </a:p>
          </c:txPr>
        </c:title>
        <c:numFmt formatCode="0" sourceLinked="0"/>
        <c:majorTickMark val="out"/>
        <c:minorTickMark val="none"/>
        <c:tickLblPos val="nextTo"/>
        <c:spPr>
          <a:noFill/>
          <a:ln w="19050">
            <a:solidFill>
              <a:srgbClr val="000000"/>
            </a:solidFill>
          </a:ln>
          <a:effectLst/>
        </c:spPr>
        <c:txPr>
          <a:bodyPr rot="-60000000" spcFirstLastPara="1" vertOverflow="ellipsis" vert="horz" wrap="square" anchor="ctr" anchorCtr="1"/>
          <a:lstStyle/>
          <a:p>
            <a:pPr>
              <a:defRPr sz="1400" b="0" i="0" u="none" strike="noStrike" kern="1200" baseline="0">
                <a:solidFill>
                  <a:schemeClr val="tx1"/>
                </a:solidFill>
                <a:latin typeface="Poppins" panose="00000500000000000000" pitchFamily="2" charset="0"/>
                <a:ea typeface="Calibri" panose="020F0502020204030204" pitchFamily="34" charset="0"/>
                <a:cs typeface="Poppins" panose="00000500000000000000" pitchFamily="2" charset="0"/>
              </a:defRPr>
            </a:pPr>
            <a:endParaRPr lang="en-US"/>
          </a:p>
        </c:txPr>
        <c:crossAx val="162852864"/>
        <c:crosses val="autoZero"/>
        <c:crossBetween val="between"/>
        <c:majorUnit val="20"/>
        <c:minorUnit val="10"/>
      </c:valAx>
      <c:spPr>
        <a:noFill/>
        <a:ln w="25400">
          <a:noFill/>
        </a:ln>
        <a:effectLst/>
      </c:spPr>
    </c:plotArea>
    <c:plotVisOnly val="1"/>
    <c:dispBlanksAs val="gap"/>
    <c:showDLblsOverMax val="0"/>
  </c:chart>
  <c:spPr>
    <a:noFill/>
    <a:ln w="28575">
      <a:noFill/>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6713383663335141"/>
          <c:y val="0.11183411714106672"/>
          <c:w val="0.5688908808098917"/>
          <c:h val="0.74577550109967794"/>
        </c:manualLayout>
      </c:layout>
      <c:barChart>
        <c:barDir val="col"/>
        <c:grouping val="stacked"/>
        <c:varyColors val="0"/>
        <c:ser>
          <c:idx val="0"/>
          <c:order val="0"/>
          <c:tx>
            <c:strRef>
              <c:f>Sheet1!$E$5</c:f>
              <c:strCache>
                <c:ptCount val="1"/>
                <c:pt idx="0">
                  <c:v>CR</c:v>
                </c:pt>
              </c:strCache>
            </c:strRef>
          </c:tx>
          <c:spPr>
            <a:solidFill>
              <a:srgbClr val="015873"/>
            </a:solidFill>
            <a:ln>
              <a:noFill/>
            </a:ln>
            <a:effectLst>
              <a:glow>
                <a:srgbClr val="FF1F26">
                  <a:alpha val="40000"/>
                </a:srgbClr>
              </a:glow>
              <a:outerShdw blurRad="12700" dist="50800" dir="5400000" sx="5000" sy="5000" algn="ctr" rotWithShape="0">
                <a:srgbClr val="FF1F26">
                  <a:alpha val="43000"/>
                </a:srgbClr>
              </a:outerShdw>
            </a:effectLst>
          </c:spPr>
          <c:invertIfNegative val="0"/>
          <c:dPt>
            <c:idx val="0"/>
            <c:invertIfNegative val="0"/>
            <c:bubble3D val="0"/>
            <c:spPr>
              <a:solidFill>
                <a:srgbClr val="E04507"/>
              </a:solidFill>
              <a:ln>
                <a:noFill/>
              </a:ln>
              <a:effectLst>
                <a:glow>
                  <a:srgbClr val="FF1F26">
                    <a:alpha val="40000"/>
                  </a:srgbClr>
                </a:glow>
                <a:outerShdw blurRad="12700" dist="50800" dir="5400000" sx="5000" sy="5000" algn="ctr" rotWithShape="0">
                  <a:srgbClr val="FF1F26">
                    <a:alpha val="43000"/>
                  </a:srgbClr>
                </a:outerShdw>
              </a:effectLst>
            </c:spPr>
            <c:extLst>
              <c:ext xmlns:c16="http://schemas.microsoft.com/office/drawing/2014/chart" uri="{C3380CC4-5D6E-409C-BE32-E72D297353CC}">
                <c16:uniqueId val="{00000001-1925-4CC1-BEB5-BC4A95712A80}"/>
              </c:ext>
            </c:extLst>
          </c:dPt>
          <c:dPt>
            <c:idx val="1"/>
            <c:invertIfNegative val="0"/>
            <c:bubble3D val="0"/>
            <c:spPr>
              <a:solidFill>
                <a:srgbClr val="015873"/>
              </a:solidFill>
              <a:ln>
                <a:noFill/>
              </a:ln>
              <a:effectLst>
                <a:glow>
                  <a:srgbClr val="FF1F26">
                    <a:alpha val="40000"/>
                  </a:srgbClr>
                </a:glow>
                <a:outerShdw blurRad="12700" dist="50800" dir="5400000" sx="5000" sy="5000" algn="ctr" rotWithShape="0">
                  <a:srgbClr val="FF1F26">
                    <a:alpha val="43000"/>
                  </a:srgbClr>
                </a:outerShdw>
              </a:effectLst>
            </c:spPr>
            <c:extLst>
              <c:ext xmlns:c16="http://schemas.microsoft.com/office/drawing/2014/chart" uri="{C3380CC4-5D6E-409C-BE32-E72D297353CC}">
                <c16:uniqueId val="{00000003-1925-4CC1-BEB5-BC4A95712A80}"/>
              </c:ext>
            </c:extLst>
          </c:dPt>
          <c:dPt>
            <c:idx val="2"/>
            <c:invertIfNegative val="0"/>
            <c:bubble3D val="0"/>
            <c:spPr>
              <a:solidFill>
                <a:srgbClr val="015873"/>
              </a:solidFill>
              <a:ln>
                <a:noFill/>
              </a:ln>
              <a:effectLst>
                <a:glow>
                  <a:srgbClr val="FF1F26">
                    <a:alpha val="40000"/>
                  </a:srgbClr>
                </a:glow>
                <a:outerShdw blurRad="12700" dist="50800" dir="5400000" sx="5000" sy="5000" algn="ctr" rotWithShape="0">
                  <a:srgbClr val="FF1F26">
                    <a:alpha val="43000"/>
                  </a:srgbClr>
                </a:outerShdw>
              </a:effectLst>
            </c:spPr>
            <c:extLst>
              <c:ext xmlns:c16="http://schemas.microsoft.com/office/drawing/2014/chart" uri="{C3380CC4-5D6E-409C-BE32-E72D297353CC}">
                <c16:uniqueId val="{00000005-1925-4CC1-BEB5-BC4A95712A80}"/>
              </c:ext>
            </c:extLst>
          </c:dPt>
          <c:dLbls>
            <c:dLbl>
              <c:idx val="0"/>
              <c:tx>
                <c:rich>
                  <a:bodyPr rot="0" spcFirstLastPara="1" vertOverflow="ellipsis" vert="horz" wrap="square" lIns="38100" tIns="19050" rIns="38100" bIns="19050" anchor="ctr" anchorCtr="1">
                    <a:spAutoFit/>
                  </a:bodyPr>
                  <a:lstStyle/>
                  <a:p>
                    <a:pPr>
                      <a:defRPr sz="1400" b="0" i="0" u="none" strike="noStrike" kern="1200" baseline="0">
                        <a:solidFill>
                          <a:schemeClr val="bg1"/>
                        </a:solidFill>
                        <a:latin typeface="Poppins" pitchFamily="2" charset="77"/>
                        <a:ea typeface="Calibri" panose="020F0502020204030204" pitchFamily="34" charset="0"/>
                        <a:cs typeface="Poppins" pitchFamily="2" charset="77"/>
                      </a:defRPr>
                    </a:pPr>
                    <a:r>
                      <a:rPr lang="en-US" b="0" dirty="0"/>
                      <a:t>CR 79%</a:t>
                    </a:r>
                  </a:p>
                </c:rich>
              </c:tx>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bg1"/>
                      </a:solidFill>
                      <a:latin typeface="Poppins" pitchFamily="2" charset="77"/>
                      <a:ea typeface="Calibri" panose="020F0502020204030204" pitchFamily="34" charset="0"/>
                      <a:cs typeface="Poppins" pitchFamily="2" charset="77"/>
                    </a:defRPr>
                  </a:pPr>
                  <a:endParaRPr lang="en-US"/>
                </a:p>
              </c:txPr>
              <c:dLblPos val="ctr"/>
              <c:showLegendKey val="0"/>
              <c:showVal val="1"/>
              <c:showCatName val="0"/>
              <c:showSerName val="0"/>
              <c:showPercent val="0"/>
              <c:showBubbleSize val="0"/>
              <c:extLst>
                <c:ext xmlns:c15="http://schemas.microsoft.com/office/drawing/2012/chart" uri="{CE6537A1-D6FC-4f65-9D91-7224C49458BB}">
                  <c15:layout>
                    <c:manualLayout>
                      <c:w val="0.23534821387309951"/>
                      <c:h val="0.26035966506969727"/>
                    </c:manualLayout>
                  </c15:layout>
                  <c15:showDataLabelsRange val="0"/>
                </c:ext>
                <c:ext xmlns:c16="http://schemas.microsoft.com/office/drawing/2014/chart" uri="{C3380CC4-5D6E-409C-BE32-E72D297353CC}">
                  <c16:uniqueId val="{00000001-1925-4CC1-BEB5-BC4A95712A80}"/>
                </c:ext>
              </c:extLst>
            </c:dLbl>
            <c:dLbl>
              <c:idx val="1"/>
              <c:tx>
                <c:rich>
                  <a:bodyPr/>
                  <a:lstStyle/>
                  <a:p>
                    <a:r>
                      <a:rPr lang="en-US" dirty="0">
                        <a:solidFill>
                          <a:schemeClr val="bg1"/>
                        </a:solidFill>
                      </a:rPr>
                      <a:t>CR </a:t>
                    </a:r>
                    <a:fld id="{A6C5E733-A12D-405A-9A6F-B3DDD7B96FDB}" type="VALUE">
                      <a:rPr lang="en-US" smtClean="0">
                        <a:solidFill>
                          <a:schemeClr val="bg1"/>
                        </a:solidFill>
                      </a:rPr>
                      <a:pPr/>
                      <a:t>[VALUE]</a:t>
                    </a:fld>
                    <a:r>
                      <a:rPr lang="en-US" dirty="0">
                        <a:solidFill>
                          <a:schemeClr val="bg1"/>
                        </a:solidFill>
                      </a:rPr>
                      <a:t>%</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925-4CC1-BEB5-BC4A95712A80}"/>
                </c:ext>
              </c:extLst>
            </c:dLbl>
            <c:dLbl>
              <c:idx val="2"/>
              <c:tx>
                <c:rich>
                  <a:bodyPr/>
                  <a:lstStyle/>
                  <a:p>
                    <a:r>
                      <a:rPr lang="en-US" dirty="0"/>
                      <a:t>CR </a:t>
                    </a:r>
                    <a:fld id="{1290D5A0-254D-4973-967C-28482272E34C}" type="VALUE">
                      <a:rPr lang="en-US" smtClean="0"/>
                      <a:pPr/>
                      <a:t>[VALUE]</a:t>
                    </a:fld>
                    <a:r>
                      <a:rPr lang="en-US" dirty="0"/>
                      <a:t>%</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925-4CC1-BEB5-BC4A95712A80}"/>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Poppins" pitchFamily="2" charset="77"/>
                    <a:ea typeface="Calibri" panose="020F0502020204030204" pitchFamily="34" charset="0"/>
                    <a:cs typeface="Poppins" pitchFamily="2" charset="77"/>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Sheet1!$D$6</c:f>
              <c:strCache>
                <c:ptCount val="1"/>
                <c:pt idx="0">
                  <c:v>All patients (n = 20)</c:v>
                </c:pt>
              </c:strCache>
            </c:strRef>
          </c:cat>
          <c:val>
            <c:numRef>
              <c:f>Sheet1!$E$6</c:f>
              <c:numCache>
                <c:formatCode>0.0</c:formatCode>
                <c:ptCount val="1"/>
                <c:pt idx="0">
                  <c:v>79</c:v>
                </c:pt>
              </c:numCache>
            </c:numRef>
          </c:val>
          <c:extLst>
            <c:ext xmlns:c16="http://schemas.microsoft.com/office/drawing/2014/chart" uri="{C3380CC4-5D6E-409C-BE32-E72D297353CC}">
              <c16:uniqueId val="{00000006-1925-4CC1-BEB5-BC4A95712A80}"/>
            </c:ext>
          </c:extLst>
        </c:ser>
        <c:ser>
          <c:idx val="1"/>
          <c:order val="1"/>
          <c:tx>
            <c:strRef>
              <c:f>Sheet1!$F$5</c:f>
              <c:strCache>
                <c:ptCount val="1"/>
                <c:pt idx="0">
                  <c:v>PR</c:v>
                </c:pt>
              </c:strCache>
            </c:strRef>
          </c:tx>
          <c:spPr>
            <a:solidFill>
              <a:srgbClr val="0066CC"/>
            </a:solidFill>
            <a:ln>
              <a:noFill/>
            </a:ln>
            <a:effectLst/>
          </c:spPr>
          <c:invertIfNegative val="0"/>
          <c:dPt>
            <c:idx val="0"/>
            <c:invertIfNegative val="0"/>
            <c:bubble3D val="0"/>
            <c:spPr>
              <a:solidFill>
                <a:srgbClr val="E04507">
                  <a:lumMod val="20000"/>
                  <a:lumOff val="80000"/>
                </a:srgbClr>
              </a:solidFill>
              <a:ln>
                <a:noFill/>
              </a:ln>
              <a:effectLst/>
            </c:spPr>
            <c:extLst>
              <c:ext xmlns:c16="http://schemas.microsoft.com/office/drawing/2014/chart" uri="{C3380CC4-5D6E-409C-BE32-E72D297353CC}">
                <c16:uniqueId val="{00000008-1925-4CC1-BEB5-BC4A95712A80}"/>
              </c:ext>
            </c:extLst>
          </c:dPt>
          <c:dPt>
            <c:idx val="1"/>
            <c:invertIfNegative val="0"/>
            <c:bubble3D val="0"/>
            <c:spPr>
              <a:solidFill>
                <a:srgbClr val="E1471D">
                  <a:lumMod val="75000"/>
                </a:srgbClr>
              </a:solidFill>
              <a:ln>
                <a:noFill/>
              </a:ln>
              <a:effectLst/>
            </c:spPr>
            <c:extLst>
              <c:ext xmlns:c16="http://schemas.microsoft.com/office/drawing/2014/chart" uri="{C3380CC4-5D6E-409C-BE32-E72D297353CC}">
                <c16:uniqueId val="{0000000A-1925-4CC1-BEB5-BC4A95712A80}"/>
              </c:ext>
            </c:extLst>
          </c:dPt>
          <c:dPt>
            <c:idx val="2"/>
            <c:invertIfNegative val="0"/>
            <c:bubble3D val="0"/>
            <c:spPr>
              <a:solidFill>
                <a:srgbClr val="4DA1BB"/>
              </a:solidFill>
              <a:ln>
                <a:noFill/>
              </a:ln>
              <a:effectLst/>
            </c:spPr>
            <c:extLst>
              <c:ext xmlns:c16="http://schemas.microsoft.com/office/drawing/2014/chart" uri="{C3380CC4-5D6E-409C-BE32-E72D297353CC}">
                <c16:uniqueId val="{0000000C-1925-4CC1-BEB5-BC4A95712A80}"/>
              </c:ext>
            </c:extLst>
          </c:dPt>
          <c:dLbls>
            <c:dLbl>
              <c:idx val="0"/>
              <c:delete val="1"/>
              <c:extLst>
                <c:ext xmlns:c15="http://schemas.microsoft.com/office/drawing/2012/chart" uri="{CE6537A1-D6FC-4f65-9D91-7224C49458BB}"/>
                <c:ext xmlns:c16="http://schemas.microsoft.com/office/drawing/2014/chart" uri="{C3380CC4-5D6E-409C-BE32-E72D297353CC}">
                  <c16:uniqueId val="{00000008-1925-4CC1-BEB5-BC4A95712A80}"/>
                </c:ext>
              </c:extLst>
            </c:dLbl>
            <c:dLbl>
              <c:idx val="1"/>
              <c:tx>
                <c:rich>
                  <a:bodyPr/>
                  <a:lstStyle/>
                  <a:p>
                    <a:r>
                      <a:rPr lang="en-US" dirty="0"/>
                      <a:t>PR </a:t>
                    </a:r>
                    <a:fld id="{1439079C-B8EC-4BB2-A678-2B9A5E3731BB}" type="VALUE">
                      <a:rPr lang="en-US" smtClean="0"/>
                      <a:pPr/>
                      <a:t>[VALUE]</a:t>
                    </a:fld>
                    <a:r>
                      <a:rPr lang="en-US" dirty="0"/>
                      <a:t>%</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A-1925-4CC1-BEB5-BC4A95712A80}"/>
                </c:ext>
              </c:extLst>
            </c:dLbl>
            <c:dLbl>
              <c:idx val="2"/>
              <c:tx>
                <c:rich>
                  <a:bodyPr/>
                  <a:lstStyle/>
                  <a:p>
                    <a:r>
                      <a:rPr lang="en-US" dirty="0"/>
                      <a:t>PR </a:t>
                    </a:r>
                    <a:fld id="{FFF92639-FD11-47A5-B3FB-09CF4948B392}" type="VALUE">
                      <a:rPr lang="en-US" smtClean="0"/>
                      <a:pPr/>
                      <a:t>[VALUE]</a:t>
                    </a:fld>
                    <a:r>
                      <a:rPr lang="en-US" dirty="0"/>
                      <a:t>%</a:t>
                    </a:r>
                  </a:p>
                </c:rich>
              </c:tx>
              <c:dLblPos val="ctr"/>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C-1925-4CC1-BEB5-BC4A95712A80}"/>
                </c:ext>
              </c:extLst>
            </c:dLbl>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19050" cap="flat" cmpd="sng" algn="ctr">
                      <a:solidFill>
                        <a:schemeClr val="tx1">
                          <a:lumMod val="35000"/>
                          <a:lumOff val="65000"/>
                        </a:schemeClr>
                      </a:solidFill>
                      <a:round/>
                    </a:ln>
                    <a:effectLst/>
                  </c:spPr>
                </c15:leaderLines>
              </c:ext>
            </c:extLst>
          </c:dLbls>
          <c:cat>
            <c:strRef>
              <c:f>Sheet1!$D$6</c:f>
              <c:strCache>
                <c:ptCount val="1"/>
                <c:pt idx="0">
                  <c:v>All patients (n = 20)</c:v>
                </c:pt>
              </c:strCache>
            </c:strRef>
          </c:cat>
          <c:val>
            <c:numRef>
              <c:f>Sheet1!$F$6</c:f>
              <c:numCache>
                <c:formatCode>0.0</c:formatCode>
                <c:ptCount val="1"/>
                <c:pt idx="0">
                  <c:v>9</c:v>
                </c:pt>
              </c:numCache>
            </c:numRef>
          </c:val>
          <c:extLst>
            <c:ext xmlns:c16="http://schemas.microsoft.com/office/drawing/2014/chart" uri="{C3380CC4-5D6E-409C-BE32-E72D297353CC}">
              <c16:uniqueId val="{0000000D-1925-4CC1-BEB5-BC4A95712A80}"/>
            </c:ext>
          </c:extLst>
        </c:ser>
        <c:dLbls>
          <c:dLblPos val="ctr"/>
          <c:showLegendKey val="0"/>
          <c:showVal val="1"/>
          <c:showCatName val="0"/>
          <c:showSerName val="0"/>
          <c:showPercent val="0"/>
          <c:showBubbleSize val="0"/>
        </c:dLbls>
        <c:gapWidth val="30"/>
        <c:overlap val="100"/>
        <c:axId val="162852864"/>
        <c:axId val="162854400"/>
        <c:extLst/>
      </c:barChart>
      <c:catAx>
        <c:axId val="162852864"/>
        <c:scaling>
          <c:orientation val="minMax"/>
        </c:scaling>
        <c:delete val="0"/>
        <c:axPos val="b"/>
        <c:numFmt formatCode="General" sourceLinked="1"/>
        <c:majorTickMark val="out"/>
        <c:minorTickMark val="none"/>
        <c:tickLblPos val="nextTo"/>
        <c:spPr>
          <a:noFill/>
          <a:ln w="19050" cap="flat" cmpd="sng" algn="ctr">
            <a:solidFill>
              <a:srgbClr val="000000"/>
            </a:solidFill>
            <a:round/>
          </a:ln>
          <a:effectLst/>
        </c:spPr>
        <c:txPr>
          <a:bodyPr rot="-60000000" spcFirstLastPara="1" vertOverflow="ellipsis" vert="horz" wrap="square" anchor="ctr" anchorCtr="1"/>
          <a:lstStyle/>
          <a:p>
            <a:pPr>
              <a:defRPr sz="1000" b="0" i="0" u="none" strike="noStrike" kern="1200" baseline="0">
                <a:solidFill>
                  <a:srgbClr val="FFFFFF"/>
                </a:solidFill>
                <a:latin typeface="Arial" panose="020B0604020202020204" pitchFamily="34" charset="0"/>
                <a:ea typeface="+mn-ea"/>
                <a:cs typeface="Arial" panose="020B0604020202020204" pitchFamily="34" charset="0"/>
              </a:defRPr>
            </a:pPr>
            <a:endParaRPr lang="en-US"/>
          </a:p>
        </c:txPr>
        <c:crossAx val="162854400"/>
        <c:crosses val="autoZero"/>
        <c:auto val="1"/>
        <c:lblAlgn val="ctr"/>
        <c:lblOffset val="100"/>
        <c:noMultiLvlLbl val="0"/>
      </c:catAx>
      <c:valAx>
        <c:axId val="162854400"/>
        <c:scaling>
          <c:orientation val="minMax"/>
          <c:max val="100"/>
        </c:scaling>
        <c:delete val="0"/>
        <c:axPos val="l"/>
        <c:numFmt formatCode="0" sourceLinked="0"/>
        <c:majorTickMark val="out"/>
        <c:minorTickMark val="none"/>
        <c:tickLblPos val="nextTo"/>
        <c:spPr>
          <a:noFill/>
          <a:ln w="19050">
            <a:solidFill>
              <a:srgbClr val="000000"/>
            </a:solidFill>
          </a:ln>
          <a:effectLst/>
        </c:spPr>
        <c:txPr>
          <a:bodyPr rot="-60000000" spcFirstLastPara="1" vertOverflow="ellipsis" vert="horz" wrap="square" anchor="ctr" anchorCtr="1"/>
          <a:lstStyle/>
          <a:p>
            <a:pPr>
              <a:defRPr sz="1400" b="0" i="0" u="none" strike="noStrike" kern="1200" baseline="0">
                <a:solidFill>
                  <a:schemeClr val="tx1"/>
                </a:solidFill>
                <a:latin typeface="Poppins Medium" pitchFamily="2" charset="77"/>
                <a:ea typeface="Calibri" panose="020F0502020204030204" pitchFamily="34" charset="0"/>
                <a:cs typeface="Poppins Medium" pitchFamily="2" charset="77"/>
              </a:defRPr>
            </a:pPr>
            <a:endParaRPr lang="en-US"/>
          </a:p>
        </c:txPr>
        <c:crossAx val="162852864"/>
        <c:crosses val="autoZero"/>
        <c:crossBetween val="between"/>
        <c:majorUnit val="20"/>
        <c:minorUnit val="10"/>
      </c:valAx>
      <c:spPr>
        <a:noFill/>
        <a:ln w="25400">
          <a:noFill/>
        </a:ln>
        <a:effectLst/>
      </c:spPr>
    </c:plotArea>
    <c:plotVisOnly val="1"/>
    <c:dispBlanksAs val="gap"/>
    <c:showDLblsOverMax val="0"/>
  </c:chart>
  <c:spPr>
    <a:noFill/>
    <a:ln w="28575">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2B3FBE-92AA-E043-CDE5-264F3BF0FDB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E0E13BE-8FB4-4464-A011-749EAAD53AB8}" type="slidenum">
              <a:rPr lang="en-US" smtClean="0"/>
              <a:t>‹#›</a:t>
            </a:fld>
            <a:endParaRPr 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04AF7-49FF-5472-2238-619BC495B0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A3C1EB-896A-96B3-8E9F-42407FA4EFC8}"/>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CF51814-DAB0-D35E-E6AB-204C6F201B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1561CF-C3B3-519B-0DB5-82827F7291E7}"/>
              </a:ext>
            </a:extLst>
          </p:cNvPr>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460138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8790185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
        <p:nvSpPr>
          <p:cNvPr id="6" name="Notes Placeholder 5">
            <a:extLst>
              <a:ext uri="{FF2B5EF4-FFF2-40B4-BE49-F238E27FC236}">
                <a16:creationId xmlns:a16="http://schemas.microsoft.com/office/drawing/2014/main" id="{42339883-048E-9CA7-F7F1-981203446C8D}"/>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5486626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283078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125B77-DAAD-58AA-1179-8ABEB9FBDC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61512F-4C11-4B4C-D4BE-C94F532019E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38111E0-6FD1-6A1F-3864-DD4287879F8F}"/>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C8A2C0EF-4109-CA1E-5EBD-717C056CFAA8}"/>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367183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6E98E7EA-EEE7-62A0-EB50-6314A68F8E15}"/>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981814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
        <p:nvSpPr>
          <p:cNvPr id="6" name="Notes Placeholder 5">
            <a:extLst>
              <a:ext uri="{FF2B5EF4-FFF2-40B4-BE49-F238E27FC236}">
                <a16:creationId xmlns:a16="http://schemas.microsoft.com/office/drawing/2014/main" id="{00DABCA3-FC6B-E484-5C89-EEF982E2F362}"/>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2975877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D4B28DB-1EA4-144A-A622-6AD9F6B5F7B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39443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D08641-3E79-493C-92D0-36FCA0FAC82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781138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B6501C-61B7-3062-B4F6-278AD94DFD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B037E6-3715-FBF5-AB94-8871F2F19EB3}"/>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8FB403EE-A0F6-A657-C07D-629ADB422AF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i="1" dirty="0"/>
          </a:p>
        </p:txBody>
      </p:sp>
      <p:sp>
        <p:nvSpPr>
          <p:cNvPr id="4" name="Slide Number Placeholder 3">
            <a:extLst>
              <a:ext uri="{FF2B5EF4-FFF2-40B4-BE49-F238E27FC236}">
                <a16:creationId xmlns:a16="http://schemas.microsoft.com/office/drawing/2014/main" id="{CA335C9A-0C23-00D1-6E3D-82B25C356F2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D08641-3E79-493C-92D0-36FCA0FAC82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04444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9E255-7930-DEBA-5761-F28F554F43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0BD1A1-36CA-D52E-3B1D-EA723B1AB8EE}"/>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66E9296A-BA1C-FD1A-5001-85CE960C494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i="1" dirty="0"/>
          </a:p>
        </p:txBody>
      </p:sp>
      <p:sp>
        <p:nvSpPr>
          <p:cNvPr id="4" name="Slide Number Placeholder 3">
            <a:extLst>
              <a:ext uri="{FF2B5EF4-FFF2-40B4-BE49-F238E27FC236}">
                <a16:creationId xmlns:a16="http://schemas.microsoft.com/office/drawing/2014/main" id="{E8B9413A-F42C-0900-4E6A-3C9FF6C8272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D08641-3E79-493C-92D0-36FCA0FAC82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62761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571602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dirty="0"/>
          </a:p>
        </p:txBody>
      </p:sp>
      <p:sp>
        <p:nvSpPr>
          <p:cNvPr id="6" name="Notes Placeholder 5">
            <a:extLst>
              <a:ext uri="{FF2B5EF4-FFF2-40B4-BE49-F238E27FC236}">
                <a16:creationId xmlns:a16="http://schemas.microsoft.com/office/drawing/2014/main" id="{87535BA7-19E7-A99F-7D1A-1A66D09B8DA8}"/>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41087547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345547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857915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altLang="en-US" b="0"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D08641-3E79-493C-92D0-36FCA0FAC82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6875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D08641-3E79-493C-92D0-36FCA0FAC82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46054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15CA4D-AC24-FCB9-B897-607CFFAC4C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9C497F-BC5D-7D94-9C80-E26CC3344FCF}"/>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A87D43F4-A2A9-5FA7-1295-7E03BDE0DBC8}"/>
              </a:ext>
            </a:extLst>
          </p:cNvPr>
          <p:cNvSpPr>
            <a:spLocks noGrp="1"/>
          </p:cNvSpPr>
          <p:nvPr>
            <p:ph type="body" idx="1"/>
          </p:nvPr>
        </p:nvSpPr>
        <p:spPr/>
        <p:txBody>
          <a:bodyPr/>
          <a:lstStyle/>
          <a:p>
            <a:endParaRPr lang="en-US" i="1"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78121877-7DD0-7509-444B-BA48403EA28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D08641-3E79-493C-92D0-36FCA0FAC82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949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20</a:t>
            </a:fld>
            <a:endParaRPr lang="en-US" altLang="en-US" dirty="0"/>
          </a:p>
        </p:txBody>
      </p:sp>
    </p:spTree>
    <p:extLst>
      <p:ext uri="{BB962C8B-B14F-4D97-AF65-F5344CB8AC3E}">
        <p14:creationId xmlns:p14="http://schemas.microsoft.com/office/powerpoint/2010/main" val="2250545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21</a:t>
            </a:fld>
            <a:endParaRPr lang="en-US" altLang="en-US" dirty="0"/>
          </a:p>
        </p:txBody>
      </p:sp>
    </p:spTree>
    <p:extLst>
      <p:ext uri="{BB962C8B-B14F-4D97-AF65-F5344CB8AC3E}">
        <p14:creationId xmlns:p14="http://schemas.microsoft.com/office/powerpoint/2010/main" val="13695745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dirty="0"/>
          </a:p>
        </p:txBody>
      </p:sp>
    </p:spTree>
    <p:extLst>
      <p:ext uri="{BB962C8B-B14F-4D97-AF65-F5344CB8AC3E}">
        <p14:creationId xmlns:p14="http://schemas.microsoft.com/office/powerpoint/2010/main" val="40275319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087803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i="1" kern="1200" dirty="0">
              <a:solidFill>
                <a:schemeClr val="tx1"/>
              </a:solidFill>
              <a:latin typeface="Arial" charset="0"/>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771426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D06748-2841-A87F-6918-3F2631818A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D6B234-2689-BC59-18BF-FF3EA9842227}"/>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EA9187F-1DA2-5186-005F-40F480192773}"/>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2A20A020-F171-BF50-9423-C1B65FEE2E12}"/>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539892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D4B28DB-1EA4-144A-A622-6AD9F6B5F7B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583433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E1572E-33E7-C3DE-C9C1-080170CE9C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4940CA-653D-EB8C-38A5-45B7E2222DFE}"/>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773E6B8F-01B6-9276-FEAF-FC7D3127442D}"/>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30F0940B-E390-B21A-FA16-B17C389CB2FF}"/>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4382502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09D68D-5EC8-F244-9842-C9C9E0E15F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0D7160-190F-746C-50FE-39ECD0DA3B8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333B4E6D-ADE9-4EE5-88A3-0BE27DC132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80F677C-66BC-7E3D-A778-3E7B4FB1B8D9}"/>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294539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6A5298-D68A-3F82-7C45-440BA87013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BB3C12-4E4F-AB1A-465A-49E01E9C8EBB}"/>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741A62A5-B627-AD3B-9877-9D18D2312F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C827E6C-31C3-B494-CCD1-6C981B605CB4}"/>
              </a:ext>
            </a:extLst>
          </p:cNvPr>
          <p:cNvSpPr>
            <a:spLocks noGrp="1"/>
          </p:cNvSpPr>
          <p:nvPr>
            <p:ph type="sldNum" sz="quarter" idx="5"/>
          </p:nvPr>
        </p:nvSpPr>
        <p:spPr/>
        <p:txBody>
          <a:bodyPr/>
          <a:lstStyle/>
          <a:p>
            <a:pPr>
              <a:defRPr/>
            </a:pPr>
            <a:fld id="{2FB72F01-6714-4A31-8C22-8E0F1B091B56}" type="slidenum">
              <a:rPr lang="en-US" altLang="en-US" smtClean="0"/>
              <a:pPr>
                <a:defRPr/>
              </a:pPr>
              <a:t>29</a:t>
            </a:fld>
            <a:endParaRPr lang="en-US" altLang="en-US" dirty="0"/>
          </a:p>
        </p:txBody>
      </p:sp>
    </p:spTree>
    <p:extLst>
      <p:ext uri="{BB962C8B-B14F-4D97-AF65-F5344CB8AC3E}">
        <p14:creationId xmlns:p14="http://schemas.microsoft.com/office/powerpoint/2010/main" val="29729495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30</a:t>
            </a:fld>
            <a:endParaRPr lang="en-US" altLang="en-US" dirty="0"/>
          </a:p>
        </p:txBody>
      </p:sp>
    </p:spTree>
    <p:extLst>
      <p:ext uri="{BB962C8B-B14F-4D97-AF65-F5344CB8AC3E}">
        <p14:creationId xmlns:p14="http://schemas.microsoft.com/office/powerpoint/2010/main" val="35453521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31</a:t>
            </a:fld>
            <a:endParaRPr lang="en-US" altLang="en-US" dirty="0"/>
          </a:p>
        </p:txBody>
      </p:sp>
    </p:spTree>
    <p:extLst>
      <p:ext uri="{BB962C8B-B14F-4D97-AF65-F5344CB8AC3E}">
        <p14:creationId xmlns:p14="http://schemas.microsoft.com/office/powerpoint/2010/main" val="138506659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836270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33</a:t>
            </a:fld>
            <a:endParaRPr lang="en-US" altLang="en-US" dirty="0"/>
          </a:p>
        </p:txBody>
      </p:sp>
    </p:spTree>
    <p:extLst>
      <p:ext uri="{BB962C8B-B14F-4D97-AF65-F5344CB8AC3E}">
        <p14:creationId xmlns:p14="http://schemas.microsoft.com/office/powerpoint/2010/main" val="18898306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8C94D2-E044-78D4-4252-80EC73741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E312AA-E2C1-571D-12E9-D337713BD9F1}"/>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CED7790E-D823-77D3-FB58-6528722733D4}"/>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666BB584-CF53-5E23-A309-81632C2957CD}"/>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832807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8E2FFE-22A3-56BB-ED8F-476FC4341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DE5D98-0A83-03CB-DC82-F967746C7D59}"/>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9E225B99-BCA6-62A3-775C-2DD135C5FD6E}"/>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A4C36DF8-5795-9206-9FFE-E6E09CC6A178}"/>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052375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fld id="{1D4B28DB-1EA4-144A-A622-6AD9F6B5F7B7}" type="slidenum">
              <a:rPr lang="en-US" smtClean="0"/>
              <a:pPr/>
              <a:t>36</a:t>
            </a:fld>
            <a:endParaRPr lang="en-US" dirty="0"/>
          </a:p>
        </p:txBody>
      </p:sp>
    </p:spTree>
    <p:extLst>
      <p:ext uri="{BB962C8B-B14F-4D97-AF65-F5344CB8AC3E}">
        <p14:creationId xmlns:p14="http://schemas.microsoft.com/office/powerpoint/2010/main" val="33565808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49602C-7F8A-EBBC-1655-5BE1675661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D55BB4-0DC5-DCF0-E234-12BA5944104A}"/>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FA1554D9-3BEE-718C-A322-ACB7E1DF5A54}"/>
              </a:ext>
            </a:extLst>
          </p:cNvPr>
          <p:cNvSpPr>
            <a:spLocks noGrp="1"/>
          </p:cNvSpPr>
          <p:nvPr>
            <p:ph type="body" idx="1"/>
          </p:nvPr>
        </p:nvSpPr>
        <p:spPr/>
        <p:txBody>
          <a:bodyPr/>
          <a:lstStyle/>
          <a:p>
            <a:pPr algn="l">
              <a:lnSpc>
                <a:spcPct val="100000"/>
              </a:lnSpc>
              <a:spcBef>
                <a:spcPct val="0"/>
              </a:spcBef>
              <a:spcAft>
                <a:spcPct val="0"/>
              </a:spcAft>
              <a:buClrTx/>
              <a:buFontTx/>
              <a:buNone/>
            </a:pPr>
            <a:endParaRPr lang="en-US" i="1" dirty="0"/>
          </a:p>
        </p:txBody>
      </p:sp>
      <p:sp>
        <p:nvSpPr>
          <p:cNvPr id="4" name="Slide Number Placeholder 3">
            <a:extLst>
              <a:ext uri="{FF2B5EF4-FFF2-40B4-BE49-F238E27FC236}">
                <a16:creationId xmlns:a16="http://schemas.microsoft.com/office/drawing/2014/main" id="{52D5D07C-DD6F-22FC-8337-AE7725FAD341}"/>
              </a:ext>
            </a:extLst>
          </p:cNvPr>
          <p:cNvSpPr>
            <a:spLocks noGrp="1"/>
          </p:cNvSpPr>
          <p:nvPr>
            <p:ph type="sldNum" sz="quarter" idx="5"/>
          </p:nvPr>
        </p:nvSpPr>
        <p:spPr/>
        <p:txBody>
          <a:bodyPr/>
          <a:lstStyle/>
          <a:p>
            <a:pPr>
              <a:defRPr/>
            </a:pPr>
            <a:fld id="{2FB72F01-6714-4A31-8C22-8E0F1B091B56}" type="slidenum">
              <a:rPr lang="en-US" altLang="en-US" smtClean="0"/>
              <a:pPr>
                <a:defRPr/>
              </a:pPr>
              <a:t>37</a:t>
            </a:fld>
            <a:endParaRPr lang="en-US" altLang="en-US" dirty="0"/>
          </a:p>
        </p:txBody>
      </p:sp>
    </p:spTree>
    <p:extLst>
      <p:ext uri="{BB962C8B-B14F-4D97-AF65-F5344CB8AC3E}">
        <p14:creationId xmlns:p14="http://schemas.microsoft.com/office/powerpoint/2010/main" val="304008896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D8119-5C54-EDB1-13D8-633A4BFD02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A3D6C8-7410-C966-39F2-DDF49EFF4C7B}"/>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D3E59F2F-C2D1-5100-8800-363F904EEE50}"/>
              </a:ext>
            </a:extLst>
          </p:cNvPr>
          <p:cNvSpPr>
            <a:spLocks noGrp="1"/>
          </p:cNvSpPr>
          <p:nvPr>
            <p:ph type="body" idx="1"/>
          </p:nvPr>
        </p:nvSpPr>
        <p:spPr/>
        <p:txBody>
          <a:bodyPr/>
          <a:lstStyle/>
          <a:p>
            <a:endParaRPr lang="en-US" i="1" baseline="0" dirty="0"/>
          </a:p>
        </p:txBody>
      </p:sp>
      <p:sp>
        <p:nvSpPr>
          <p:cNvPr id="4" name="Slide Number Placeholder 3">
            <a:extLst>
              <a:ext uri="{FF2B5EF4-FFF2-40B4-BE49-F238E27FC236}">
                <a16:creationId xmlns:a16="http://schemas.microsoft.com/office/drawing/2014/main" id="{D2EA92DA-F955-AF40-E8DC-206B48DF2BE2}"/>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8135708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44679E-0C61-577C-2BC8-77AF581E8A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A382A2-CD79-2EF8-7184-3F92111BFEDD}"/>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BC07902-97D7-6B15-CBD7-C156F6283BF7}"/>
              </a:ext>
            </a:extLst>
          </p:cNvPr>
          <p:cNvSpPr>
            <a:spLocks noGrp="1"/>
          </p:cNvSpPr>
          <p:nvPr>
            <p:ph type="body" idx="1"/>
          </p:nvPr>
        </p:nvSpPr>
        <p:spPr/>
        <p:txBody>
          <a:bodyPr/>
          <a:lstStyle/>
          <a:p>
            <a:endParaRPr lang="en-US" i="1" baseline="0" dirty="0"/>
          </a:p>
        </p:txBody>
      </p:sp>
      <p:sp>
        <p:nvSpPr>
          <p:cNvPr id="4" name="Slide Number Placeholder 3">
            <a:extLst>
              <a:ext uri="{FF2B5EF4-FFF2-40B4-BE49-F238E27FC236}">
                <a16:creationId xmlns:a16="http://schemas.microsoft.com/office/drawing/2014/main" id="{57B5099A-8F61-5FA7-D413-DC4B9D243436}"/>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4445575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343010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41</a:t>
            </a:fld>
            <a:endParaRPr lang="en-US" altLang="en-US" dirty="0"/>
          </a:p>
        </p:txBody>
      </p:sp>
    </p:spTree>
    <p:extLst>
      <p:ext uri="{BB962C8B-B14F-4D97-AF65-F5344CB8AC3E}">
        <p14:creationId xmlns:p14="http://schemas.microsoft.com/office/powerpoint/2010/main" val="54571186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D08641-3E79-493C-92D0-36FCA0FAC82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20540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6521187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5C60665E-16C6-CBD9-986D-EFAE0FD89317}"/>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30747954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fld id="{1D4B28DB-1EA4-144A-A622-6AD9F6B5F7B7}" type="slidenum">
              <a:rPr lang="en-US" smtClean="0"/>
              <a:pPr/>
              <a:t>45</a:t>
            </a:fld>
            <a:endParaRPr lang="en-US" dirty="0"/>
          </a:p>
        </p:txBody>
      </p:sp>
    </p:spTree>
    <p:extLst>
      <p:ext uri="{BB962C8B-B14F-4D97-AF65-F5344CB8AC3E}">
        <p14:creationId xmlns:p14="http://schemas.microsoft.com/office/powerpoint/2010/main" val="124431780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9354632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fld id="{1D4B28DB-1EA4-144A-A622-6AD9F6B5F7B7}" type="slidenum">
              <a:rPr lang="en-US" smtClean="0"/>
              <a:pPr/>
              <a:t>47</a:t>
            </a:fld>
            <a:endParaRPr lang="en-US" dirty="0"/>
          </a:p>
        </p:txBody>
      </p:sp>
    </p:spTree>
    <p:extLst>
      <p:ext uri="{BB962C8B-B14F-4D97-AF65-F5344CB8AC3E}">
        <p14:creationId xmlns:p14="http://schemas.microsoft.com/office/powerpoint/2010/main" val="399811392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48</a:t>
            </a:fld>
            <a:endParaRPr lang="en-US" altLang="en-US" dirty="0"/>
          </a:p>
        </p:txBody>
      </p:sp>
      <p:sp>
        <p:nvSpPr>
          <p:cNvPr id="6" name="Notes Placeholder 5">
            <a:extLst>
              <a:ext uri="{FF2B5EF4-FFF2-40B4-BE49-F238E27FC236}">
                <a16:creationId xmlns:a16="http://schemas.microsoft.com/office/drawing/2014/main" id="{DB8E94FE-F864-4B34-0425-B1FD1981A111}"/>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78428557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fld id="{1D4B28DB-1EA4-144A-A622-6AD9F6B5F7B7}" type="slidenum">
              <a:rPr lang="en-US" smtClean="0"/>
              <a:pPr/>
              <a:t>49</a:t>
            </a:fld>
            <a:endParaRPr lang="en-US" dirty="0"/>
          </a:p>
        </p:txBody>
      </p:sp>
      <p:sp>
        <p:nvSpPr>
          <p:cNvPr id="6" name="Notes Placeholder 5">
            <a:extLst>
              <a:ext uri="{FF2B5EF4-FFF2-40B4-BE49-F238E27FC236}">
                <a16:creationId xmlns:a16="http://schemas.microsoft.com/office/drawing/2014/main" id="{6EA41E02-7964-1177-F19A-2062225E3382}"/>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294622841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BD08641-3E79-493C-92D0-36FCA0FAC82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Notes Placeholder 5">
            <a:extLst>
              <a:ext uri="{FF2B5EF4-FFF2-40B4-BE49-F238E27FC236}">
                <a16:creationId xmlns:a16="http://schemas.microsoft.com/office/drawing/2014/main" id="{E570259F-8737-2F6B-9D43-003B2A96F4A8}"/>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209567114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 name="Notes Placeholder 5">
            <a:extLst>
              <a:ext uri="{FF2B5EF4-FFF2-40B4-BE49-F238E27FC236}">
                <a16:creationId xmlns:a16="http://schemas.microsoft.com/office/drawing/2014/main" id="{E718A953-DC24-1A7B-9CB3-30CAFFB35850}"/>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039259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52</a:t>
            </a:fld>
            <a:endParaRPr lang="en-US" altLang="en-US" dirty="0"/>
          </a:p>
        </p:txBody>
      </p:sp>
      <p:sp>
        <p:nvSpPr>
          <p:cNvPr id="6" name="Notes Placeholder 5">
            <a:extLst>
              <a:ext uri="{FF2B5EF4-FFF2-40B4-BE49-F238E27FC236}">
                <a16:creationId xmlns:a16="http://schemas.microsoft.com/office/drawing/2014/main" id="{AFA3F1B0-E922-1DE1-8FC1-E1147416E96C}"/>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367208289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82251E-8A24-92B2-6869-D21105D225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D39548-E977-4421-3312-8CB1E29AD255}"/>
              </a:ext>
            </a:extLst>
          </p:cNvPr>
          <p:cNvSpPr>
            <a:spLocks noGrp="1" noRot="1" noChangeAspect="1"/>
          </p:cNvSpPr>
          <p:nvPr>
            <p:ph type="sldImg"/>
          </p:nvPr>
        </p:nvSpPr>
        <p:spPr/>
        <p:txBody>
          <a:bodyPr/>
          <a:lstStyle/>
          <a:p>
            <a:endParaRPr lang="en-US" dirty="0"/>
          </a:p>
        </p:txBody>
      </p:sp>
      <p:sp>
        <p:nvSpPr>
          <p:cNvPr id="4" name="Slide Number Placeholder 3">
            <a:extLst>
              <a:ext uri="{FF2B5EF4-FFF2-40B4-BE49-F238E27FC236}">
                <a16:creationId xmlns:a16="http://schemas.microsoft.com/office/drawing/2014/main" id="{0065D017-D4ED-305C-0E9C-01E8A969515D}"/>
              </a:ext>
            </a:extLst>
          </p:cNvPr>
          <p:cNvSpPr>
            <a:spLocks noGrp="1"/>
          </p:cNvSpPr>
          <p:nvPr>
            <p:ph type="sldNum" sz="quarter" idx="5"/>
          </p:nvPr>
        </p:nvSpPr>
        <p:spPr/>
        <p:txBody>
          <a:bodyPr/>
          <a:lstStyle/>
          <a:p>
            <a:pPr>
              <a:defRPr/>
            </a:pPr>
            <a:fld id="{2FB72F01-6714-4A31-8C22-8E0F1B091B56}" type="slidenum">
              <a:rPr lang="en-US" altLang="en-US" smtClean="0"/>
              <a:pPr>
                <a:defRPr/>
              </a:pPr>
              <a:t>53</a:t>
            </a:fld>
            <a:endParaRPr lang="en-US" altLang="en-US" dirty="0"/>
          </a:p>
        </p:txBody>
      </p:sp>
      <p:sp>
        <p:nvSpPr>
          <p:cNvPr id="6" name="Notes Placeholder 5">
            <a:extLst>
              <a:ext uri="{FF2B5EF4-FFF2-40B4-BE49-F238E27FC236}">
                <a16:creationId xmlns:a16="http://schemas.microsoft.com/office/drawing/2014/main" id="{9C81090F-827F-E0A3-3244-60D3FCB98A71}"/>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18626877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3783591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D509E-4F6D-73EA-1595-C4CBFFF659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E83451-5AE7-C1AE-BF09-C4E4737B6AC1}"/>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0AEF6CF2-36AD-AD68-6409-BB4047B6A1B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EDA580-5E61-97A7-71A3-AF425D9AABB4}"/>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8213615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986744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6509719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407D8-AD54-CCFB-841D-929463C37A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D20C08-57C1-C420-73B9-7E6DC9E7BCD6}"/>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4F9CB2F-B667-B2FF-E094-9537C9B34F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4E5697-FBE9-6117-0713-9A4DA3CDED1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3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altLang="en-US" sz="13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412066203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59</a:t>
            </a:fld>
            <a:endParaRPr lang="en-US" altLang="en-US" dirty="0"/>
          </a:p>
        </p:txBody>
      </p:sp>
    </p:spTree>
    <p:extLst>
      <p:ext uri="{BB962C8B-B14F-4D97-AF65-F5344CB8AC3E}">
        <p14:creationId xmlns:p14="http://schemas.microsoft.com/office/powerpoint/2010/main" val="65867443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0FCE41-31D1-2E51-E1A3-869334A823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97CA8D8-3A45-D569-5D23-E2454D61B53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FA1E630A-3DC9-CFA3-68F7-2C7FD2AEF6F9}"/>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21788C0D-AB09-2C43-C836-A257FB2FB20C}"/>
              </a:ext>
            </a:extLst>
          </p:cNvPr>
          <p:cNvSpPr>
            <a:spLocks noGrp="1"/>
          </p:cNvSpPr>
          <p:nvPr>
            <p:ph type="sldNum" sz="quarter" idx="5"/>
          </p:nvPr>
        </p:nvSpPr>
        <p:spPr/>
        <p:txBody>
          <a:bodyPr/>
          <a:lstStyle/>
          <a:p>
            <a:pPr>
              <a:defRPr/>
            </a:pPr>
            <a:fld id="{2FB72F01-6714-4A31-8C22-8E0F1B091B56}" type="slidenum">
              <a:rPr lang="en-US" altLang="en-US" smtClean="0"/>
              <a:pPr>
                <a:defRPr/>
              </a:pPr>
              <a:t>60</a:t>
            </a:fld>
            <a:endParaRPr lang="en-US" altLang="en-US" dirty="0"/>
          </a:p>
        </p:txBody>
      </p:sp>
    </p:spTree>
    <p:extLst>
      <p:ext uri="{BB962C8B-B14F-4D97-AF65-F5344CB8AC3E}">
        <p14:creationId xmlns:p14="http://schemas.microsoft.com/office/powerpoint/2010/main" val="135125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61</a:t>
            </a:fld>
            <a:endParaRPr lang="en-US" altLang="en-US" dirty="0"/>
          </a:p>
        </p:txBody>
      </p:sp>
    </p:spTree>
    <p:extLst>
      <p:ext uri="{BB962C8B-B14F-4D97-AF65-F5344CB8AC3E}">
        <p14:creationId xmlns:p14="http://schemas.microsoft.com/office/powerpoint/2010/main" val="315559496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BE3959-8725-CD3E-EE8E-C74BF20FD8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E30787-D0F5-6C8F-3992-8A196F3A40BF}"/>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F737CA45-FE3F-36C7-C98C-2F982AA4C7EC}"/>
              </a:ext>
            </a:extLst>
          </p:cNvPr>
          <p:cNvSpPr>
            <a:spLocks noGrp="1"/>
          </p:cNvSpPr>
          <p:nvPr>
            <p:ph type="body" idx="1"/>
          </p:nvPr>
        </p:nvSpPr>
        <p:spPr/>
        <p:txBody>
          <a:bodyPr/>
          <a:lstStyle/>
          <a:p>
            <a:endParaRPr lang="en-US" i="1" dirty="0"/>
          </a:p>
        </p:txBody>
      </p:sp>
      <p:sp>
        <p:nvSpPr>
          <p:cNvPr id="4" name="Slide Number Placeholder 3">
            <a:extLst>
              <a:ext uri="{FF2B5EF4-FFF2-40B4-BE49-F238E27FC236}">
                <a16:creationId xmlns:a16="http://schemas.microsoft.com/office/drawing/2014/main" id="{8A1FED16-78DA-8233-24F0-83CC8BE2DF38}"/>
              </a:ext>
            </a:extLst>
          </p:cNvPr>
          <p:cNvSpPr>
            <a:spLocks noGrp="1"/>
          </p:cNvSpPr>
          <p:nvPr>
            <p:ph type="sldNum" sz="quarter" idx="5"/>
          </p:nvPr>
        </p:nvSpPr>
        <p:spPr/>
        <p:txBody>
          <a:bodyPr/>
          <a:lstStyle/>
          <a:p>
            <a:pPr>
              <a:defRPr/>
            </a:pPr>
            <a:fld id="{2FB72F01-6714-4A31-8C22-8E0F1B091B56}" type="slidenum">
              <a:rPr lang="en-US" altLang="en-US" smtClean="0"/>
              <a:pPr>
                <a:defRPr/>
              </a:pPr>
              <a:t>62</a:t>
            </a:fld>
            <a:endParaRPr lang="en-US" altLang="en-US" dirty="0"/>
          </a:p>
        </p:txBody>
      </p:sp>
    </p:spTree>
    <p:extLst>
      <p:ext uri="{BB962C8B-B14F-4D97-AF65-F5344CB8AC3E}">
        <p14:creationId xmlns:p14="http://schemas.microsoft.com/office/powerpoint/2010/main" val="49895431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63</a:t>
            </a:fld>
            <a:endParaRPr lang="en-US" altLang="en-US" dirty="0"/>
          </a:p>
        </p:txBody>
      </p:sp>
    </p:spTree>
    <p:extLst>
      <p:ext uri="{BB962C8B-B14F-4D97-AF65-F5344CB8AC3E}">
        <p14:creationId xmlns:p14="http://schemas.microsoft.com/office/powerpoint/2010/main" val="225698846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64</a:t>
            </a:fld>
            <a:endParaRPr lang="en-US" altLang="en-US" dirty="0"/>
          </a:p>
        </p:txBody>
      </p:sp>
    </p:spTree>
    <p:extLst>
      <p:ext uri="{BB962C8B-B14F-4D97-AF65-F5344CB8AC3E}">
        <p14:creationId xmlns:p14="http://schemas.microsoft.com/office/powerpoint/2010/main" val="1588277568"/>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65</a:t>
            </a:fld>
            <a:endParaRPr lang="en-US" altLang="en-US" dirty="0"/>
          </a:p>
        </p:txBody>
      </p:sp>
      <p:sp>
        <p:nvSpPr>
          <p:cNvPr id="6" name="Notes Placeholder 5">
            <a:extLst>
              <a:ext uri="{FF2B5EF4-FFF2-40B4-BE49-F238E27FC236}">
                <a16:creationId xmlns:a16="http://schemas.microsoft.com/office/drawing/2014/main" id="{7C7F883B-BE52-C194-9624-ECF33F035891}"/>
              </a:ext>
            </a:extLst>
          </p:cNvPr>
          <p:cNvSpPr>
            <a:spLocks noGrp="1"/>
          </p:cNvSpPr>
          <p:nvPr>
            <p:ph type="body" sz="quarter" idx="3"/>
          </p:nvPr>
        </p:nvSpPr>
        <p:spPr/>
        <p:txBody>
          <a:bodyPr/>
          <a:lstStyle/>
          <a:p>
            <a:endParaRPr lang="en-US" dirty="0"/>
          </a:p>
        </p:txBody>
      </p:sp>
    </p:spTree>
    <p:extLst>
      <p:ext uri="{BB962C8B-B14F-4D97-AF65-F5344CB8AC3E}">
        <p14:creationId xmlns:p14="http://schemas.microsoft.com/office/powerpoint/2010/main" val="138457412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66</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3.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3.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hyperlink" Target="https://www.clinicaloptions.com/" TargetMode="Externa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5.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5.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hyperlink" Target="https://www.clinicaloptions.com/"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3600" b="1" i="0">
                <a:solidFill>
                  <a:schemeClr val="bg2"/>
                </a:solidFill>
                <a:latin typeface="Times New Roman" panose="02020603050405020304" pitchFamily="18" charset="0"/>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4" name="Graphic 3">
            <a:extLst>
              <a:ext uri="{FF2B5EF4-FFF2-40B4-BE49-F238E27FC236}">
                <a16:creationId xmlns:a16="http://schemas.microsoft.com/office/drawing/2014/main" id="{50F381EF-AF1B-8B53-5793-219C33F1B17A}"/>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4937744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anose="00000500000000000000" pitchFamily="2" charset="0"/>
                <a:cs typeface="Poppins" panose="00000500000000000000" pitchFamily="2" charset="0"/>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3307971976"/>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2" name="Text Placeholder 2">
            <a:extLst>
              <a:ext uri="{FF2B5EF4-FFF2-40B4-BE49-F238E27FC236}">
                <a16:creationId xmlns:a16="http://schemas.microsoft.com/office/drawing/2014/main" id="{8AC43763-7BB2-0CF7-365A-9E09691A502B}"/>
              </a:ext>
            </a:extLst>
          </p:cNvPr>
          <p:cNvSpPr>
            <a:spLocks noGrp="1"/>
          </p:cNvSpPr>
          <p:nvPr>
            <p:ph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3" name="Content Placeholder 25">
            <a:extLst>
              <a:ext uri="{FF2B5EF4-FFF2-40B4-BE49-F238E27FC236}">
                <a16:creationId xmlns:a16="http://schemas.microsoft.com/office/drawing/2014/main" id="{8C55DB60-9A77-4BDF-3B4E-E2CD5FAF4303}"/>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424008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lvl1pPr>
              <a:lnSpc>
                <a:spcPct val="90000"/>
              </a:lnSpc>
              <a:spcBef>
                <a:spcPts val="1000"/>
              </a:spcBef>
              <a:spcAft>
                <a:spcPts val="700"/>
              </a:spcAft>
              <a:defRPr/>
            </a:lvl1pPr>
            <a:lvl3pPr>
              <a:lnSpc>
                <a:spcPct val="90000"/>
              </a:lnSpc>
              <a:spcBef>
                <a:spcPts val="1000"/>
              </a:spcBef>
              <a:spcAft>
                <a:spcPts val="700"/>
              </a:spcAft>
              <a:defRPr sz="2200"/>
            </a:lvl3pPr>
            <a:lvl4pPr>
              <a:lnSpc>
                <a:spcPct val="90000"/>
              </a:lnSpc>
              <a:spcBef>
                <a:spcPts val="1000"/>
              </a:spcBef>
              <a:spcAft>
                <a:spcPts val="700"/>
              </a:spcAft>
              <a:defRPr/>
            </a:lvl4pPr>
            <a:lvl5pPr>
              <a:lnSpc>
                <a:spcPct val="90000"/>
              </a:lnSpc>
              <a:spcBef>
                <a:spcPts val="1000"/>
              </a:spcBef>
              <a:spcAft>
                <a:spcPts val="700"/>
              </a:spcAft>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90000"/>
              </a:lnSpc>
              <a:spcBef>
                <a:spcPts val="1000"/>
              </a:spcBef>
              <a:spcAft>
                <a:spcPts val="700"/>
              </a:spcAft>
              <a:defRPr/>
            </a:lvl1pPr>
            <a:lvl3pPr>
              <a:lnSpc>
                <a:spcPct val="90000"/>
              </a:lnSpc>
              <a:spcBef>
                <a:spcPts val="1000"/>
              </a:spcBef>
              <a:spcAft>
                <a:spcPts val="700"/>
              </a:spcAft>
              <a:defRPr sz="2200"/>
            </a:lvl3pPr>
            <a:lvl4pPr>
              <a:lnSpc>
                <a:spcPct val="90000"/>
              </a:lnSpc>
              <a:spcBef>
                <a:spcPts val="1000"/>
              </a:spcBef>
              <a:spcAft>
                <a:spcPts val="700"/>
              </a:spcAft>
              <a:defRPr/>
            </a:lvl4pPr>
            <a:lvl5pPr>
              <a:lnSpc>
                <a:spcPct val="9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a:p>
            <a:pPr marL="1200150" lvl="4" indent="-285750">
              <a:buFont typeface="Calibri" panose="020F0502020204030204" pitchFamily="34" charset="0"/>
              <a:buChar char="─"/>
            </a:pPr>
            <a:endParaRPr lang="en-US" altLang="en-US"/>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25">
            <a:extLst>
              <a:ext uri="{FF2B5EF4-FFF2-40B4-BE49-F238E27FC236}">
                <a16:creationId xmlns:a16="http://schemas.microsoft.com/office/drawing/2014/main" id="{A09A399A-46DD-8D8A-E8DD-5E4FD45708B1}"/>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920697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1006"/>
            <a:ext cx="11740260" cy="502445"/>
          </a:xfrm>
        </p:spPr>
        <p:txBody>
          <a:bodyPr/>
          <a:lstStyle>
            <a:lvl1pPr>
              <a:tabLst>
                <a:tab pos="460375" algn="l"/>
              </a:tabLst>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5" name="Content Placeholder 25">
            <a:extLst>
              <a:ext uri="{FF2B5EF4-FFF2-40B4-BE49-F238E27FC236}">
                <a16:creationId xmlns:a16="http://schemas.microsoft.com/office/drawing/2014/main" id="{C3240037-9071-F4C6-C2DE-50B460E68DED}"/>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0526249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3514572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0333197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4060164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234197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5" name="Graphic 4">
            <a:extLst>
              <a:ext uri="{FF2B5EF4-FFF2-40B4-BE49-F238E27FC236}">
                <a16:creationId xmlns:a16="http://schemas.microsoft.com/office/drawing/2014/main" id="{20F97B2B-B576-B656-D5D4-92DE0CDAFC1F}"/>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34576439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32501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046348747"/>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2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lang="en-US" sz="3600" b="1" i="0" kern="1200" spc="0" baseline="0" dirty="0">
                <a:solidFill>
                  <a:schemeClr val="bg2"/>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2255081066"/>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559127"/>
          </a:xfrm>
        </p:spPr>
        <p:txBody>
          <a:bodyPr anchor="t" anchorCtr="0"/>
          <a:lstStyle>
            <a:lvl1pPr>
              <a:lnSpc>
                <a:spcPct val="90000"/>
              </a:lnSpc>
              <a:defRPr sz="4000">
                <a:solidFill>
                  <a:schemeClr val="tx2"/>
                </a:solidFill>
                <a:latin typeface="Poppins" pitchFamily="2" charset="77"/>
                <a:cs typeface="Poppins" pitchFamily="2" charset="77"/>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3528267712"/>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lvl1pPr>
              <a:lnSpc>
                <a:spcPct val="90000"/>
              </a:lnSpc>
              <a:spcBef>
                <a:spcPts val="1000"/>
              </a:spcBef>
              <a:spcAft>
                <a:spcPts val="700"/>
              </a:spcAft>
              <a:defRPr/>
            </a:lvl1pPr>
            <a:lvl3pPr>
              <a:lnSpc>
                <a:spcPct val="90000"/>
              </a:lnSpc>
              <a:spcBef>
                <a:spcPts val="1000"/>
              </a:spcBef>
              <a:spcAft>
                <a:spcPts val="700"/>
              </a:spcAft>
              <a:defRPr sz="2200"/>
            </a:lvl3pPr>
            <a:lvl4pPr>
              <a:lnSpc>
                <a:spcPct val="90000"/>
              </a:lnSpc>
              <a:spcBef>
                <a:spcPts val="1000"/>
              </a:spcBef>
              <a:spcAft>
                <a:spcPts val="700"/>
              </a:spcAft>
              <a:defRPr/>
            </a:lvl4pPr>
            <a:lvl5pPr>
              <a:lnSpc>
                <a:spcPct val="9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2" name="Content Placeholder 25">
            <a:extLst>
              <a:ext uri="{FF2B5EF4-FFF2-40B4-BE49-F238E27FC236}">
                <a16:creationId xmlns:a16="http://schemas.microsoft.com/office/drawing/2014/main" id="{7FC6F2BA-FD35-F5AC-BEFE-69C1A5ACB1B2}"/>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2978557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lvl1pPr>
              <a:lnSpc>
                <a:spcPct val="90000"/>
              </a:lnSpc>
              <a:spcBef>
                <a:spcPts val="1000"/>
              </a:spcBef>
              <a:spcAft>
                <a:spcPts val="700"/>
              </a:spcAft>
              <a:defRPr/>
            </a:lvl1pPr>
            <a:lvl3pPr>
              <a:lnSpc>
                <a:spcPct val="90000"/>
              </a:lnSpc>
              <a:spcBef>
                <a:spcPts val="1000"/>
              </a:spcBef>
              <a:spcAft>
                <a:spcPts val="700"/>
              </a:spcAft>
              <a:defRPr sz="2200"/>
            </a:lvl3pPr>
            <a:lvl4pPr>
              <a:lnSpc>
                <a:spcPct val="90000"/>
              </a:lnSpc>
              <a:spcBef>
                <a:spcPts val="1000"/>
              </a:spcBef>
              <a:spcAft>
                <a:spcPts val="700"/>
              </a:spcAft>
              <a:defRPr/>
            </a:lvl4pPr>
            <a:lvl5pPr>
              <a:lnSpc>
                <a:spcPct val="90000"/>
              </a:lnSpc>
              <a:spcBef>
                <a:spcPts val="1000"/>
              </a:spcBef>
              <a:spcAft>
                <a:spcPts val="700"/>
              </a:spcAft>
              <a:defRPr/>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lvl1pPr>
              <a:lnSpc>
                <a:spcPct val="90000"/>
              </a:lnSpc>
              <a:spcBef>
                <a:spcPts val="1000"/>
              </a:spcBef>
              <a:spcAft>
                <a:spcPts val="700"/>
              </a:spcAft>
              <a:defRPr/>
            </a:lvl1pPr>
            <a:lvl3pPr>
              <a:lnSpc>
                <a:spcPct val="90000"/>
              </a:lnSpc>
              <a:spcBef>
                <a:spcPts val="1000"/>
              </a:spcBef>
              <a:spcAft>
                <a:spcPts val="700"/>
              </a:spcAft>
              <a:defRPr/>
            </a:lvl3pPr>
            <a:lvl4pPr>
              <a:lnSpc>
                <a:spcPct val="90000"/>
              </a:lnSpc>
              <a:spcBef>
                <a:spcPts val="1000"/>
              </a:spcBef>
              <a:spcAft>
                <a:spcPts val="700"/>
              </a:spcAft>
              <a:defRPr/>
            </a:lvl4pPr>
            <a:lvl5pPr>
              <a:lnSpc>
                <a:spcPct val="90000"/>
              </a:lnSpc>
              <a:spcBef>
                <a:spcPts val="1000"/>
              </a:spcBef>
              <a:spcAft>
                <a:spcPts val="700"/>
              </a:spcAft>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a:t>Click to edit Master title style</a:t>
            </a:r>
          </a:p>
        </p:txBody>
      </p:sp>
      <p:sp>
        <p:nvSpPr>
          <p:cNvPr id="4" name="Content Placeholder 25">
            <a:extLst>
              <a:ext uri="{FF2B5EF4-FFF2-40B4-BE49-F238E27FC236}">
                <a16:creationId xmlns:a16="http://schemas.microsoft.com/office/drawing/2014/main" id="{F243B70D-DAB7-B6CA-71ED-CFE6419D473F}"/>
              </a:ext>
            </a:extLst>
          </p:cNvPr>
          <p:cNvSpPr>
            <a:spLocks noGrp="1"/>
          </p:cNvSpPr>
          <p:nvPr>
            <p:ph sz="quarter" idx="10" hasCustomPrompt="1"/>
          </p:nvPr>
        </p:nvSpPr>
        <p:spPr>
          <a:xfrm>
            <a:off x="1712199" y="6302375"/>
            <a:ext cx="7812290" cy="327025"/>
          </a:xfrm>
        </p:spPr>
        <p:txBody>
          <a:bodyPr anchor="b"/>
          <a:lstStyle>
            <a:lvl1pPr marL="0" indent="0">
              <a:lnSpc>
                <a:spcPct val="100000"/>
              </a:lnSpc>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9225205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09122409"/>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23383414"/>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9573925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Tree>
    <p:extLst>
      <p:ext uri="{BB962C8B-B14F-4D97-AF65-F5344CB8AC3E}">
        <p14:creationId xmlns:p14="http://schemas.microsoft.com/office/powerpoint/2010/main" val="27710759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1_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5" name="Graphic 4">
            <a:extLst>
              <a:ext uri="{FF2B5EF4-FFF2-40B4-BE49-F238E27FC236}">
                <a16:creationId xmlns:a16="http://schemas.microsoft.com/office/drawing/2014/main" id="{6E8523BF-A414-E403-53C0-CA6B3C2867C9}"/>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Tree>
    <p:extLst>
      <p:ext uri="{BB962C8B-B14F-4D97-AF65-F5344CB8AC3E}">
        <p14:creationId xmlns:p14="http://schemas.microsoft.com/office/powerpoint/2010/main" val="39663872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marL="228600" indent="-228600">
              <a:buSzPct val="75000"/>
              <a:buBlip>
                <a:blip r:embed="rId2">
                  <a:extLst>
                    <a:ext uri="{96DAC541-7B7A-43D3-8B79-37D633B846F1}">
                      <asvg:svgBlip xmlns:asvg="http://schemas.microsoft.com/office/drawing/2016/SVG/main" r:embed="rId3"/>
                    </a:ext>
                  </a:extLst>
                </a:blip>
              </a:buBlip>
            </a:pPr>
            <a:r>
              <a:rPr lang="en-US" altLang="en-US"/>
              <a:t>Click to edit Master text styles</a:t>
            </a:r>
          </a:p>
          <a:p>
            <a:pPr lvl="2">
              <a:buFont typeface="Arial" panose="020B0604020202020204" pitchFamily="34" charset="0"/>
              <a:buChar char="•"/>
            </a:pPr>
            <a:r>
              <a:rPr lang="en-US" altLang="en-US" sz="2000"/>
              <a:t>Second level</a:t>
            </a:r>
          </a:p>
          <a:p>
            <a:pPr lvl="3">
              <a:buFont typeface="Calibri" panose="020F0502020204030204" pitchFamily="34" charset="0"/>
              <a:buChar char="─"/>
            </a:pPr>
            <a:r>
              <a:rPr lang="en-US" altLang="en-US" sz="1800"/>
              <a:t>Third level</a:t>
            </a:r>
          </a:p>
          <a:p>
            <a:pPr lvl="4">
              <a:buFont typeface="Arial" panose="020B0604020202020204" pitchFamily="34" charset="0"/>
              <a:buChar char="•"/>
            </a:pPr>
            <a:r>
              <a:rPr lang="en-US" altLang="en-US"/>
              <a:t>Fourth level</a:t>
            </a:r>
          </a:p>
          <a:p>
            <a:pPr marL="1200150" lvl="4" indent="-285750">
              <a:buFont typeface="Calibri" panose="020F0502020204030204" pitchFamily="34" charset="0"/>
              <a:buChar char="─"/>
            </a:pPr>
            <a:r>
              <a:rPr lang="en-US" altLang="en-US"/>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 name="Content Placeholder 25">
            <a:extLst>
              <a:ext uri="{FF2B5EF4-FFF2-40B4-BE49-F238E27FC236}">
                <a16:creationId xmlns:a16="http://schemas.microsoft.com/office/drawing/2014/main" id="{FE76006C-D57C-A3B9-79F1-AEBC21B89319}"/>
              </a:ext>
            </a:extLst>
          </p:cNvPr>
          <p:cNvSpPr>
            <a:spLocks noGrp="1"/>
          </p:cNvSpPr>
          <p:nvPr>
            <p:ph sz="quarter" idx="10" hasCustomPrompt="1"/>
          </p:nvPr>
        </p:nvSpPr>
        <p:spPr>
          <a:xfrm>
            <a:off x="1712199" y="6302375"/>
            <a:ext cx="7812290" cy="327025"/>
          </a:xfrm>
        </p:spPr>
        <p:txBody>
          <a:bodyPr anchor="b"/>
          <a:lstStyle>
            <a:lvl1pPr marL="0" indent="0">
              <a:buFontTx/>
              <a:buNone/>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3052820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3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397036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6556281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4834301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15712030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59976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75757581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r:embed="rId2">
                  <a:extLst>
                    <a:ext uri="{96DAC541-7B7A-43D3-8B79-37D633B846F1}">
                      <asvg:svgBlip xmlns:asvg="http://schemas.microsoft.com/office/drawing/2016/SVG/main" r:embed="rId3"/>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Tree>
    <p:extLst>
      <p:ext uri="{BB962C8B-B14F-4D97-AF65-F5344CB8AC3E}">
        <p14:creationId xmlns:p14="http://schemas.microsoft.com/office/powerpoint/2010/main" val="9808212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 Placeholder 8">
            <a:extLst>
              <a:ext uri="{FF2B5EF4-FFF2-40B4-BE49-F238E27FC236}">
                <a16:creationId xmlns:a16="http://schemas.microsoft.com/office/drawing/2014/main" id="{FAFF2041-DCB9-A30E-4E94-4C05FF844118}"/>
              </a:ext>
            </a:extLst>
          </p:cNvPr>
          <p:cNvSpPr>
            <a:spLocks noGrp="1"/>
          </p:cNvSpPr>
          <p:nvPr>
            <p:ph type="body" sz="quarter" idx="14"/>
          </p:nvPr>
        </p:nvSpPr>
        <p:spPr>
          <a:xfrm>
            <a:off x="212725" y="1651129"/>
            <a:ext cx="4948417"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buFont typeface="Arial" panose="020B0604020202020204" pitchFamily="34" charset="0"/>
              <a:buChar char="•"/>
              <a:defRPr lang="en-US" sz="2000" smtClean="0">
                <a:solidFill>
                  <a:schemeClr val="tx1"/>
                </a:solidFill>
                <a:latin typeface="+mn-lt"/>
                <a:cs typeface="+mn-cs"/>
              </a:defRPr>
            </a:lvl3pPr>
            <a:lvl4pPr>
              <a:buFont typeface="Calibri" panose="020F0502020204030204" pitchFamily="34" charset="0"/>
              <a:buChar char="─"/>
              <a:defRPr lang="en-US" sz="2000" smtClean="0">
                <a:solidFill>
                  <a:schemeClr val="tx1"/>
                </a:solidFill>
                <a:latin typeface="+mn-lt"/>
                <a:cs typeface="+mn-cs"/>
              </a:defRPr>
            </a:lvl4pPr>
            <a:lvl5pPr>
              <a:buFont typeface="Arial" panose="020B0604020202020204" pitchFamily="34" charset="0"/>
              <a:buChar char="•"/>
              <a:defRPr lang="en-US" sz="2000">
                <a:solidFill>
                  <a:schemeClr val="tx1"/>
                </a:solidFill>
                <a:latin typeface="+mn-lt"/>
                <a:cs typeface="+mn-cs"/>
              </a:defRPr>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ext Placeholder 8">
            <a:extLst>
              <a:ext uri="{FF2B5EF4-FFF2-40B4-BE49-F238E27FC236}">
                <a16:creationId xmlns:a16="http://schemas.microsoft.com/office/drawing/2014/main" id="{622D1531-C651-FB64-6F62-BFB950BC5FB2}"/>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400050" indent="-339725">
              <a:lnSpc>
                <a:spcPct val="100000"/>
              </a:lnSpc>
              <a:spcBef>
                <a:spcPts val="1000"/>
              </a:spcBef>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4281900896"/>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2" name="Content Placeholder 7">
            <a:extLst>
              <a:ext uri="{FF2B5EF4-FFF2-40B4-BE49-F238E27FC236}">
                <a16:creationId xmlns:a16="http://schemas.microsoft.com/office/drawing/2014/main" id="{586EA38C-F6E7-6920-BB69-BF63AE87EF5A}"/>
              </a:ext>
            </a:extLst>
          </p:cNvPr>
          <p:cNvSpPr>
            <a:spLocks noGrp="1"/>
          </p:cNvSpPr>
          <p:nvPr>
            <p:ph sz="quarter" idx="14"/>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r:embed="rId2">
                  <a:extLst>
                    <a:ext uri="{96DAC541-7B7A-43D3-8B79-37D633B846F1}">
                      <asvg:svgBlip xmlns:asvg="http://schemas.microsoft.com/office/drawing/2016/SVG/main" r:embed="rId3"/>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2"/>
            <a:r>
              <a:rPr lang="en-US"/>
              <a:t>Second level</a:t>
            </a:r>
          </a:p>
          <a:p>
            <a:pPr lvl="3"/>
            <a:r>
              <a:rPr lang="en-US"/>
              <a:t>Third level</a:t>
            </a:r>
          </a:p>
          <a:p>
            <a:pPr lvl="4"/>
            <a:r>
              <a:rPr lang="en-US"/>
              <a:t>Fourth level</a:t>
            </a:r>
          </a:p>
        </p:txBody>
      </p:sp>
      <p:sp>
        <p:nvSpPr>
          <p:cNvPr id="3" name="Text Placeholder 9">
            <a:extLst>
              <a:ext uri="{FF2B5EF4-FFF2-40B4-BE49-F238E27FC236}">
                <a16:creationId xmlns:a16="http://schemas.microsoft.com/office/drawing/2014/main" id="{D27276B6-B7A9-8375-07A4-B3BEA2EE1DA0}"/>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164601630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Content Placeholder 7">
            <a:extLst>
              <a:ext uri="{FF2B5EF4-FFF2-40B4-BE49-F238E27FC236}">
                <a16:creationId xmlns:a16="http://schemas.microsoft.com/office/drawing/2014/main" id="{E2250286-95D6-9C80-9D20-8C4C1DE341CC}"/>
              </a:ext>
            </a:extLst>
          </p:cNvPr>
          <p:cNvSpPr>
            <a:spLocks noGrp="1"/>
          </p:cNvSpPr>
          <p:nvPr>
            <p:ph sz="quarter" idx="15"/>
          </p:nvPr>
        </p:nvSpPr>
        <p:spPr>
          <a:xfrm>
            <a:off x="200452" y="1651129"/>
            <a:ext cx="5060524" cy="4762500"/>
          </a:xfrm>
          <a:prstGeom prst="rect">
            <a:avLst/>
          </a:prstGeom>
        </p:spPr>
        <p:txBody>
          <a:bodyPr lIns="0" tIns="0" rIns="0" bIns="0"/>
          <a:lstStyle>
            <a:lvl1pPr marL="228600" indent="-228600">
              <a:lnSpc>
                <a:spcPct val="100000"/>
              </a:lnSpc>
              <a:spcBef>
                <a:spcPts val="1000"/>
              </a:spcBef>
              <a:spcAft>
                <a:spcPts val="700"/>
              </a:spcAft>
              <a:buSzPct val="75000"/>
              <a:buFontTx/>
              <a:buBlip>
                <a:blip r:embed="rId2">
                  <a:extLst>
                    <a:ext uri="{96DAC541-7B7A-43D3-8B79-37D633B846F1}">
                      <asvg:svgBlip xmlns:asvg="http://schemas.microsoft.com/office/drawing/2016/SVG/main" r:embed="rId3"/>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Text Placeholder 9">
            <a:extLst>
              <a:ext uri="{FF2B5EF4-FFF2-40B4-BE49-F238E27FC236}">
                <a16:creationId xmlns:a16="http://schemas.microsoft.com/office/drawing/2014/main" id="{6F4AEEB7-5169-2113-8064-38FFB83F44AB}"/>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259522329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1006"/>
            <a:ext cx="10203103"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Tree>
    <p:extLst>
      <p:ext uri="{BB962C8B-B14F-4D97-AF65-F5344CB8AC3E}">
        <p14:creationId xmlns:p14="http://schemas.microsoft.com/office/powerpoint/2010/main" val="342596164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408361496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20468195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0827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Edit Master text styles</a:t>
            </a:r>
          </a:p>
        </p:txBody>
      </p:sp>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8406558" y="2722283"/>
              <a:ext cx="1511051" cy="6035264"/>
            </a:xfrm>
            <a:prstGeom prst="rect">
              <a:avLst/>
            </a:prstGeom>
          </p:spPr>
        </p:pic>
      </p:grpSp>
      <p:pic>
        <p:nvPicPr>
          <p:cNvPr id="2" name="Graphic 1">
            <a:extLst>
              <a:ext uri="{FF2B5EF4-FFF2-40B4-BE49-F238E27FC236}">
                <a16:creationId xmlns:a16="http://schemas.microsoft.com/office/drawing/2014/main" id="{E3959AFC-74BC-00E6-61A9-1D9831947F4F}"/>
              </a:ext>
              <a:ext uri="{C183D7F6-B498-43B3-948B-1728B52AA6E4}">
                <adec:decorative xmlns:adec="http://schemas.microsoft.com/office/drawing/2017/decorative" val="1"/>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762075298"/>
      </p:ext>
    </p:extLst>
  </p:cSld>
  <p:clrMapOvr>
    <a:masterClrMapping/>
  </p:clrMapOvr>
  <p:extLst>
    <p:ext uri="{DCECCB84-F9BA-43D5-87BE-67443E8EF086}">
      <p15:sldGuideLst xmlns:p15="http://schemas.microsoft.com/office/powerpoint/2012/main"/>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8406558" y="2722283"/>
              <a:ext cx="1511051" cy="6035264"/>
            </a:xfrm>
            <a:prstGeom prst="rect">
              <a:avLst/>
            </a:prstGeom>
          </p:spPr>
        </p:pic>
      </p:grpSp>
      <p:sp>
        <p:nvSpPr>
          <p:cNvPr id="2" name="Rectangle 2">
            <a:extLst>
              <a:ext uri="{FF2B5EF4-FFF2-40B4-BE49-F238E27FC236}">
                <a16:creationId xmlns:a16="http://schemas.microsoft.com/office/drawing/2014/main" id="{C35A40FE-7BD2-8932-8394-0417F693E07A}"/>
              </a:ext>
            </a:extLst>
          </p:cNvPr>
          <p:cNvSpPr>
            <a:spLocks noGrp="1" noChangeArrowheads="1"/>
          </p:cNvSpPr>
          <p:nvPr>
            <p:ph idx="1"/>
          </p:nvPr>
        </p:nvSpPr>
        <p:spPr>
          <a:xfrm>
            <a:off x="231078" y="2262386"/>
            <a:ext cx="11740260" cy="759182"/>
          </a:xfrm>
        </p:spPr>
        <p:txBody>
          <a:bodyPr/>
          <a:lstStyle/>
          <a:p>
            <a:pPr algn="l"/>
            <a:r>
              <a:rPr lang="en-US" sz="1800"/>
              <a:t>Capsule Summaries of all the key data</a:t>
            </a:r>
          </a:p>
          <a:p>
            <a:pPr algn="l"/>
            <a:r>
              <a:rPr lang="en-US" sz="1800"/>
              <a:t>Additional CME/CE-certified </a:t>
            </a:r>
            <a:r>
              <a:rPr lang="en-US" sz="1800" err="1"/>
              <a:t>slideset</a:t>
            </a:r>
            <a:r>
              <a:rPr lang="en-US" sz="1800"/>
              <a:t> on XXXX with expert faculty commentary on all the key studies in:</a:t>
            </a:r>
          </a:p>
        </p:txBody>
      </p:sp>
      <p:sp>
        <p:nvSpPr>
          <p:cNvPr id="3" name="Rectangle 10">
            <a:extLst>
              <a:ext uri="{FF2B5EF4-FFF2-40B4-BE49-F238E27FC236}">
                <a16:creationId xmlns:a16="http://schemas.microsoft.com/office/drawing/2014/main" id="{45D4E959-88CF-C7EF-BD65-42F9F36F36AD}"/>
              </a:ext>
            </a:extLst>
          </p:cNvPr>
          <p:cNvSpPr>
            <a:spLocks noGrp="1" noChangeArrowheads="1"/>
          </p:cNvSpPr>
          <p:nvPr>
            <p:ph type="title" hasCustomPrompt="1"/>
          </p:nvPr>
        </p:nvSpPr>
        <p:spPr>
          <a:xfrm>
            <a:off x="231078" y="1466155"/>
            <a:ext cx="11740260" cy="492944"/>
          </a:xfrm>
        </p:spPr>
        <p:txBody>
          <a:bodyPr/>
          <a:lstStyle>
            <a:lvl1pPr>
              <a:defRPr>
                <a:latin typeface="Poppins" panose="00000500000000000000" pitchFamily="2" charset="0"/>
                <a:cs typeface="Poppins" panose="00000500000000000000" pitchFamily="2" charset="0"/>
              </a:defRPr>
            </a:lvl1pPr>
          </a:lstStyle>
          <a:p>
            <a:r>
              <a:rPr lang="en-US" altLang="en-US"/>
              <a:t>Go Online for More Coverage of XXXXXXXXXXXX!</a:t>
            </a:r>
          </a:p>
        </p:txBody>
      </p:sp>
      <p:sp>
        <p:nvSpPr>
          <p:cNvPr id="4" name="Content Placeholder 4">
            <a:extLst>
              <a:ext uri="{FF2B5EF4-FFF2-40B4-BE49-F238E27FC236}">
                <a16:creationId xmlns:a16="http://schemas.microsoft.com/office/drawing/2014/main" id="{A6C1CC11-0DB7-6045-8188-B18AD2B5AA2F}"/>
              </a:ext>
            </a:extLst>
          </p:cNvPr>
          <p:cNvSpPr>
            <a:spLocks noGrp="1"/>
          </p:cNvSpPr>
          <p:nvPr>
            <p:ph idx="13" hasCustomPrompt="1"/>
          </p:nvPr>
        </p:nvSpPr>
        <p:spPr>
          <a:xfrm>
            <a:off x="231078" y="4592477"/>
            <a:ext cx="11740260" cy="369332"/>
          </a:xfrm>
        </p:spPr>
        <p:txBody>
          <a:bodyPr/>
          <a:lstStyle>
            <a:lvl1pPr algn="ctr">
              <a:defRPr b="1"/>
            </a:lvl1pPr>
          </a:lstStyle>
          <a:p>
            <a:r>
              <a:rPr lang="en-US">
                <a:hlinkClick r:id="rId4"/>
              </a:rPr>
              <a:t>deceraclinical.com/education</a:t>
            </a:r>
            <a:endParaRPr lang="en-US"/>
          </a:p>
        </p:txBody>
      </p:sp>
      <p:sp>
        <p:nvSpPr>
          <p:cNvPr id="5" name="Rectangle 2">
            <a:extLst>
              <a:ext uri="{FF2B5EF4-FFF2-40B4-BE49-F238E27FC236}">
                <a16:creationId xmlns:a16="http://schemas.microsoft.com/office/drawing/2014/main" id="{C2C58E55-8DDC-AE5E-2813-602E00E85F2B}"/>
              </a:ext>
            </a:extLst>
          </p:cNvPr>
          <p:cNvSpPr txBox="1">
            <a:spLocks noChangeArrowheads="1"/>
          </p:cNvSpPr>
          <p:nvPr userDrawn="1"/>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Breast cancer</a:t>
            </a:r>
          </a:p>
          <a:p>
            <a:pPr marL="285750" indent="-285750" algn="l">
              <a:buFont typeface="Arial" panose="020B0604020202020204" pitchFamily="34" charset="0"/>
              <a:buChar char="•"/>
            </a:pPr>
            <a:r>
              <a:rPr lang="en-US" sz="1800" dirty="0"/>
              <a:t>Leukemias and myelodysplastic syndromes</a:t>
            </a:r>
          </a:p>
          <a:p>
            <a:pPr marL="285750" indent="-285750" algn="l">
              <a:buFont typeface="Arial" panose="020B0604020202020204" pitchFamily="34" charset="0"/>
              <a:buChar char="•"/>
            </a:pPr>
            <a:r>
              <a:rPr lang="en-US" sz="1800" dirty="0"/>
              <a:t>Lymphomas</a:t>
            </a:r>
          </a:p>
        </p:txBody>
      </p:sp>
      <p:sp>
        <p:nvSpPr>
          <p:cNvPr id="8" name="Rectangle 2">
            <a:extLst>
              <a:ext uri="{FF2B5EF4-FFF2-40B4-BE49-F238E27FC236}">
                <a16:creationId xmlns:a16="http://schemas.microsoft.com/office/drawing/2014/main" id="{8838021D-777F-7526-78E1-08FC3A7AF010}"/>
              </a:ext>
            </a:extLst>
          </p:cNvPr>
          <p:cNvSpPr txBox="1">
            <a:spLocks noChangeArrowheads="1"/>
          </p:cNvSpPr>
          <p:nvPr userDrawn="1"/>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Lung cancer</a:t>
            </a:r>
          </a:p>
          <a:p>
            <a:pPr marL="285750" indent="-285750" algn="l">
              <a:buFont typeface="Arial" panose="020B0604020202020204" pitchFamily="34" charset="0"/>
              <a:buChar char="•"/>
            </a:pPr>
            <a:r>
              <a:rPr lang="en-US" sz="1800" dirty="0"/>
              <a:t>Multiple myeloma</a:t>
            </a:r>
          </a:p>
        </p:txBody>
      </p:sp>
      <p:pic>
        <p:nvPicPr>
          <p:cNvPr id="6" name="Graphic 5">
            <a:extLst>
              <a:ext uri="{FF2B5EF4-FFF2-40B4-BE49-F238E27FC236}">
                <a16:creationId xmlns:a16="http://schemas.microsoft.com/office/drawing/2014/main" id="{460B28C4-C5E1-53BC-FCBA-67C9C5494EC6}"/>
              </a:ext>
              <a:ext uri="{C183D7F6-B498-43B3-948B-1728B52AA6E4}">
                <adec:decorative xmlns:adec="http://schemas.microsoft.com/office/drawing/2017/decorative" val="1"/>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3250114073"/>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r:embed="rId2">
                  <a:extLst>
                    <a:ext uri="{96DAC541-7B7A-43D3-8B79-37D633B846F1}">
                      <asvg:svgBlip xmlns:asvg="http://schemas.microsoft.com/office/drawing/2016/SVG/main" r:embed="rId3"/>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5746738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ext Placeholder 8">
            <a:extLst>
              <a:ext uri="{FF2B5EF4-FFF2-40B4-BE49-F238E27FC236}">
                <a16:creationId xmlns:a16="http://schemas.microsoft.com/office/drawing/2014/main" id="{FAFF2041-DCB9-A30E-4E94-4C05FF844118}"/>
              </a:ext>
            </a:extLst>
          </p:cNvPr>
          <p:cNvSpPr>
            <a:spLocks noGrp="1"/>
          </p:cNvSpPr>
          <p:nvPr>
            <p:ph type="body" sz="quarter" idx="14"/>
          </p:nvPr>
        </p:nvSpPr>
        <p:spPr>
          <a:xfrm>
            <a:off x="212725" y="1651129"/>
            <a:ext cx="4948417"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buFont typeface="Arial" panose="020B0604020202020204" pitchFamily="34" charset="0"/>
              <a:buChar char="•"/>
              <a:defRPr lang="en-US" sz="2000" smtClean="0">
                <a:solidFill>
                  <a:schemeClr val="tx1"/>
                </a:solidFill>
                <a:latin typeface="+mn-lt"/>
                <a:cs typeface="+mn-cs"/>
              </a:defRPr>
            </a:lvl3pPr>
            <a:lvl4pPr>
              <a:buFont typeface="Calibri" panose="020F0502020204030204" pitchFamily="34" charset="0"/>
              <a:buChar char="─"/>
              <a:defRPr lang="en-US" sz="2000" smtClean="0">
                <a:solidFill>
                  <a:schemeClr val="tx1"/>
                </a:solidFill>
                <a:latin typeface="+mn-lt"/>
                <a:cs typeface="+mn-cs"/>
              </a:defRPr>
            </a:lvl4pPr>
            <a:lvl5pPr>
              <a:buFont typeface="Arial" panose="020B0604020202020204" pitchFamily="34" charset="0"/>
              <a:buChar char="•"/>
              <a:defRPr lang="en-US" sz="2000">
                <a:solidFill>
                  <a:schemeClr val="tx1"/>
                </a:solidFill>
                <a:latin typeface="+mn-lt"/>
                <a:cs typeface="+mn-cs"/>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 name="Text Placeholder 8">
            <a:extLst>
              <a:ext uri="{FF2B5EF4-FFF2-40B4-BE49-F238E27FC236}">
                <a16:creationId xmlns:a16="http://schemas.microsoft.com/office/drawing/2014/main" id="{622D1531-C651-FB64-6F62-BFB950BC5FB2}"/>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lnSpc>
                <a:spcPct val="100000"/>
              </a:lnSpc>
              <a:spcBef>
                <a:spcPts val="1000"/>
              </a:spcBef>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a:t>Click to edit Master text styles</a:t>
            </a:r>
          </a:p>
          <a:p>
            <a:pPr lvl="1">
              <a:lnSpc>
                <a:spcPct val="110000"/>
              </a:lnSpc>
              <a:spcBef>
                <a:spcPts val="0"/>
              </a:spcBef>
            </a:pPr>
            <a:r>
              <a:rPr lang="en-US"/>
              <a:t>Second level</a:t>
            </a:r>
          </a:p>
          <a:p>
            <a:pPr lvl="2">
              <a:lnSpc>
                <a:spcPct val="110000"/>
              </a:lnSpc>
              <a:spcBef>
                <a:spcPts val="0"/>
              </a:spcBef>
            </a:pPr>
            <a:r>
              <a:rPr lang="en-US"/>
              <a:t>Third level</a:t>
            </a:r>
          </a:p>
          <a:p>
            <a:pPr lvl="3">
              <a:lnSpc>
                <a:spcPct val="110000"/>
              </a:lnSpc>
              <a:spcBef>
                <a:spcPts val="0"/>
              </a:spcBef>
            </a:pPr>
            <a:r>
              <a:rPr lang="en-US"/>
              <a:t>Fourth level</a:t>
            </a:r>
          </a:p>
          <a:p>
            <a:pPr lvl="4">
              <a:lnSpc>
                <a:spcPct val="110000"/>
              </a:lnSpc>
              <a:spcBef>
                <a:spcPts val="0"/>
              </a:spcBef>
            </a:pPr>
            <a:r>
              <a:rPr lang="en-US"/>
              <a:t>Fifth level</a:t>
            </a:r>
          </a:p>
        </p:txBody>
      </p:sp>
    </p:spTree>
    <p:extLst>
      <p:ext uri="{BB962C8B-B14F-4D97-AF65-F5344CB8AC3E}">
        <p14:creationId xmlns:p14="http://schemas.microsoft.com/office/powerpoint/2010/main" val="3467930890"/>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2" name="Content Placeholder 7">
            <a:extLst>
              <a:ext uri="{FF2B5EF4-FFF2-40B4-BE49-F238E27FC236}">
                <a16:creationId xmlns:a16="http://schemas.microsoft.com/office/drawing/2014/main" id="{586EA38C-F6E7-6920-BB69-BF63AE87EF5A}"/>
              </a:ext>
            </a:extLst>
          </p:cNvPr>
          <p:cNvSpPr>
            <a:spLocks noGrp="1"/>
          </p:cNvSpPr>
          <p:nvPr>
            <p:ph sz="quarter" idx="14"/>
          </p:nvPr>
        </p:nvSpPr>
        <p:spPr>
          <a:xfrm>
            <a:off x="231775" y="1333500"/>
            <a:ext cx="10113963" cy="4762500"/>
          </a:xfrm>
          <a:prstGeom prst="rect">
            <a:avLst/>
          </a:prstGeom>
        </p:spPr>
        <p:txBody>
          <a:bodyPr lIns="0" tIns="0" rIns="0" bIns="0"/>
          <a:lstStyle>
            <a:lvl1pPr marL="228600" indent="-228600">
              <a:lnSpc>
                <a:spcPct val="100000"/>
              </a:lnSpc>
              <a:spcBef>
                <a:spcPts val="1000"/>
              </a:spcBef>
              <a:spcAft>
                <a:spcPts val="700"/>
              </a:spcAft>
              <a:buSzPct val="75000"/>
              <a:buFontTx/>
              <a:buBlip>
                <a:blip r:embed="rId2">
                  <a:extLst>
                    <a:ext uri="{96DAC541-7B7A-43D3-8B79-37D633B846F1}">
                      <asvg:svgBlip xmlns:asvg="http://schemas.microsoft.com/office/drawing/2016/SVG/main" r:embed="rId3"/>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 name="Text Placeholder 9">
            <a:extLst>
              <a:ext uri="{FF2B5EF4-FFF2-40B4-BE49-F238E27FC236}">
                <a16:creationId xmlns:a16="http://schemas.microsoft.com/office/drawing/2014/main" id="{D27276B6-B7A9-8375-07A4-B3BEA2EE1DA0}"/>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117167904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2" name="Content Placeholder 7">
            <a:extLst>
              <a:ext uri="{FF2B5EF4-FFF2-40B4-BE49-F238E27FC236}">
                <a16:creationId xmlns:a16="http://schemas.microsoft.com/office/drawing/2014/main" id="{E2250286-95D6-9C80-9D20-8C4C1DE341CC}"/>
              </a:ext>
            </a:extLst>
          </p:cNvPr>
          <p:cNvSpPr>
            <a:spLocks noGrp="1"/>
          </p:cNvSpPr>
          <p:nvPr>
            <p:ph sz="quarter" idx="15"/>
          </p:nvPr>
        </p:nvSpPr>
        <p:spPr>
          <a:xfrm>
            <a:off x="200452" y="1651129"/>
            <a:ext cx="5060524" cy="4762500"/>
          </a:xfrm>
          <a:prstGeom prst="rect">
            <a:avLst/>
          </a:prstGeom>
        </p:spPr>
        <p:txBody>
          <a:bodyPr lIns="0" tIns="0" rIns="0" bIns="0"/>
          <a:lstStyle>
            <a:lvl1pPr marL="228600" indent="-228600">
              <a:lnSpc>
                <a:spcPct val="100000"/>
              </a:lnSpc>
              <a:spcBef>
                <a:spcPts val="1000"/>
              </a:spcBef>
              <a:spcAft>
                <a:spcPts val="700"/>
              </a:spcAft>
              <a:buSzPct val="75000"/>
              <a:buFontTx/>
              <a:buBlip>
                <a:blip r:embed="rId2">
                  <a:extLst>
                    <a:ext uri="{96DAC541-7B7A-43D3-8B79-37D633B846F1}">
                      <asvg:svgBlip xmlns:asvg="http://schemas.microsoft.com/office/drawing/2016/SVG/main" r:embed="rId3"/>
                    </a:ext>
                  </a:extLst>
                </a:blip>
              </a:buBlip>
              <a:defRPr/>
            </a:lvl1pPr>
            <a:lvl3pPr>
              <a:lnSpc>
                <a:spcPct val="100000"/>
              </a:lnSpc>
              <a:spcBef>
                <a:spcPts val="1000"/>
              </a:spcBef>
              <a:spcAft>
                <a:spcPts val="700"/>
              </a:spcAft>
              <a:buFont typeface="Arial" panose="020B0604020202020204" pitchFamily="34" charset="0"/>
              <a:buChar char="•"/>
              <a:defRPr sz="2200"/>
            </a:lvl3pPr>
            <a:lvl4pPr>
              <a:lnSpc>
                <a:spcPct val="100000"/>
              </a:lnSpc>
              <a:spcBef>
                <a:spcPts val="1000"/>
              </a:spcBef>
              <a:spcAft>
                <a:spcPts val="700"/>
              </a:spcAft>
              <a:buFont typeface="Calibri" panose="020F0502020204030204" pitchFamily="34" charset="0"/>
              <a:buChar char="─"/>
              <a:defRPr sz="2000"/>
            </a:lvl4pPr>
            <a:lvl5pPr>
              <a:lnSpc>
                <a:spcPct val="100000"/>
              </a:lnSpc>
              <a:spcBef>
                <a:spcPts val="1000"/>
              </a:spcBef>
              <a:spcAft>
                <a:spcPts val="700"/>
              </a:spcAft>
              <a:buFont typeface="Arial" panose="020B0604020202020204" pitchFamily="34" charset="0"/>
              <a:buChar char="•"/>
              <a:defRPr sz="18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1006"/>
            <a:ext cx="10215665"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
        <p:nvSpPr>
          <p:cNvPr id="3" name="Text Placeholder 9">
            <a:extLst>
              <a:ext uri="{FF2B5EF4-FFF2-40B4-BE49-F238E27FC236}">
                <a16:creationId xmlns:a16="http://schemas.microsoft.com/office/drawing/2014/main" id="{6F4AEEB7-5169-2113-8064-38FFB83F44AB}"/>
              </a:ext>
            </a:extLst>
          </p:cNvPr>
          <p:cNvSpPr>
            <a:spLocks noGrp="1"/>
          </p:cNvSpPr>
          <p:nvPr>
            <p:ph type="body" sz="quarter" idx="13" hasCustomPrompt="1"/>
          </p:nvPr>
        </p:nvSpPr>
        <p:spPr>
          <a:xfrm>
            <a:off x="212725" y="198178"/>
            <a:ext cx="1806319"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Let’s Vote!</a:t>
            </a:r>
          </a:p>
        </p:txBody>
      </p:sp>
    </p:spTree>
    <p:extLst>
      <p:ext uri="{BB962C8B-B14F-4D97-AF65-F5344CB8AC3E}">
        <p14:creationId xmlns:p14="http://schemas.microsoft.com/office/powerpoint/2010/main" val="1053335738"/>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1006"/>
            <a:ext cx="10203103" cy="502445"/>
          </a:xfrm>
          <a:prstGeom prst="rect">
            <a:avLst/>
          </a:prstGeom>
        </p:spPr>
        <p:txBody>
          <a:bodyPr/>
          <a:lstStyle>
            <a:lvl1pPr>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stStyle>
          <a:p>
            <a:r>
              <a:rPr lang="en-US"/>
              <a:t>Click to edit Master title style</a:t>
            </a:r>
          </a:p>
        </p:txBody>
      </p:sp>
    </p:spTree>
    <p:extLst>
      <p:ext uri="{BB962C8B-B14F-4D97-AF65-F5344CB8AC3E}">
        <p14:creationId xmlns:p14="http://schemas.microsoft.com/office/powerpoint/2010/main" val="187980606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88544147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5342590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76998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Edit Master text styles</a:t>
            </a:r>
          </a:p>
        </p:txBody>
      </p:sp>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8406558" y="2722283"/>
              <a:ext cx="1511051" cy="6035264"/>
            </a:xfrm>
            <a:prstGeom prst="rect">
              <a:avLst/>
            </a:prstGeom>
          </p:spPr>
        </p:pic>
      </p:grpSp>
      <p:pic>
        <p:nvPicPr>
          <p:cNvPr id="2" name="Graphic 1">
            <a:extLst>
              <a:ext uri="{FF2B5EF4-FFF2-40B4-BE49-F238E27FC236}">
                <a16:creationId xmlns:a16="http://schemas.microsoft.com/office/drawing/2014/main" id="{E3959AFC-74BC-00E6-61A9-1D9831947F4F}"/>
              </a:ext>
              <a:ext uri="{C183D7F6-B498-43B3-948B-1728B52AA6E4}">
                <adec:decorative xmlns:adec="http://schemas.microsoft.com/office/drawing/2017/decorative" val="1"/>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2739163446"/>
      </p:ext>
    </p:extLst>
  </p:cSld>
  <p:clrMapOvr>
    <a:masterClrMapping/>
  </p:clrMapOvr>
  <p:extLst>
    <p:ext uri="{DCECCB84-F9BA-43D5-87BE-67443E8EF086}">
      <p15:sldGuideLst xmlns:p15="http://schemas.microsoft.com/office/powerpoint/2012/main"/>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6200000">
              <a:off x="8406558" y="2722283"/>
              <a:ext cx="1511051" cy="6035264"/>
            </a:xfrm>
            <a:prstGeom prst="rect">
              <a:avLst/>
            </a:prstGeom>
          </p:spPr>
        </p:pic>
      </p:grpSp>
      <p:sp>
        <p:nvSpPr>
          <p:cNvPr id="2" name="Rectangle 2">
            <a:extLst>
              <a:ext uri="{FF2B5EF4-FFF2-40B4-BE49-F238E27FC236}">
                <a16:creationId xmlns:a16="http://schemas.microsoft.com/office/drawing/2014/main" id="{C35A40FE-7BD2-8932-8394-0417F693E07A}"/>
              </a:ext>
            </a:extLst>
          </p:cNvPr>
          <p:cNvSpPr>
            <a:spLocks noGrp="1" noChangeArrowheads="1"/>
          </p:cNvSpPr>
          <p:nvPr>
            <p:ph idx="1"/>
          </p:nvPr>
        </p:nvSpPr>
        <p:spPr>
          <a:xfrm>
            <a:off x="231078" y="2262386"/>
            <a:ext cx="11740260" cy="759182"/>
          </a:xfrm>
        </p:spPr>
        <p:txBody>
          <a:bodyPr/>
          <a:lstStyle/>
          <a:p>
            <a:pPr lvl="0" algn="l"/>
            <a:r>
              <a:rPr lang="en-US" sz="1800"/>
              <a:t>Click to edit Master text styles</a:t>
            </a:r>
          </a:p>
          <a:p>
            <a:pPr lvl="1" algn="l"/>
            <a:r>
              <a:rPr lang="en-US" sz="1800"/>
              <a:t>Second level</a:t>
            </a:r>
          </a:p>
        </p:txBody>
      </p:sp>
      <p:sp>
        <p:nvSpPr>
          <p:cNvPr id="3" name="Rectangle 10">
            <a:extLst>
              <a:ext uri="{FF2B5EF4-FFF2-40B4-BE49-F238E27FC236}">
                <a16:creationId xmlns:a16="http://schemas.microsoft.com/office/drawing/2014/main" id="{45D4E959-88CF-C7EF-BD65-42F9F36F36AD}"/>
              </a:ext>
            </a:extLst>
          </p:cNvPr>
          <p:cNvSpPr>
            <a:spLocks noGrp="1" noChangeArrowheads="1"/>
          </p:cNvSpPr>
          <p:nvPr>
            <p:ph type="title" hasCustomPrompt="1"/>
          </p:nvPr>
        </p:nvSpPr>
        <p:spPr>
          <a:xfrm>
            <a:off x="231078" y="1466155"/>
            <a:ext cx="11740260" cy="492944"/>
          </a:xfrm>
        </p:spPr>
        <p:txBody>
          <a:bodyPr/>
          <a:lstStyle>
            <a:lvl1pPr>
              <a:defRPr>
                <a:latin typeface="Poppins" panose="00000500000000000000" pitchFamily="2" charset="0"/>
                <a:cs typeface="Poppins" panose="00000500000000000000" pitchFamily="2" charset="0"/>
              </a:defRPr>
            </a:lvl1pPr>
          </a:lstStyle>
          <a:p>
            <a:r>
              <a:rPr lang="en-US" altLang="en-US"/>
              <a:t>Go Online for More Coverage of XXXXXXXXXXXX!</a:t>
            </a:r>
          </a:p>
        </p:txBody>
      </p:sp>
      <p:sp>
        <p:nvSpPr>
          <p:cNvPr id="4" name="Content Placeholder 4">
            <a:extLst>
              <a:ext uri="{FF2B5EF4-FFF2-40B4-BE49-F238E27FC236}">
                <a16:creationId xmlns:a16="http://schemas.microsoft.com/office/drawing/2014/main" id="{A6C1CC11-0DB7-6045-8188-B18AD2B5AA2F}"/>
              </a:ext>
            </a:extLst>
          </p:cNvPr>
          <p:cNvSpPr>
            <a:spLocks noGrp="1"/>
          </p:cNvSpPr>
          <p:nvPr>
            <p:ph idx="13" hasCustomPrompt="1"/>
          </p:nvPr>
        </p:nvSpPr>
        <p:spPr>
          <a:xfrm>
            <a:off x="231078" y="4592477"/>
            <a:ext cx="11740260" cy="369332"/>
          </a:xfrm>
        </p:spPr>
        <p:txBody>
          <a:bodyPr/>
          <a:lstStyle>
            <a:lvl1pPr algn="ctr">
              <a:defRPr b="1"/>
            </a:lvl1pPr>
          </a:lstStyle>
          <a:p>
            <a:r>
              <a:rPr lang="en-US">
                <a:hlinkClick r:id="rId4"/>
              </a:rPr>
              <a:t>deceraclinical.com/education</a:t>
            </a:r>
            <a:endParaRPr lang="en-US"/>
          </a:p>
        </p:txBody>
      </p:sp>
      <p:sp>
        <p:nvSpPr>
          <p:cNvPr id="5" name="Rectangle 2">
            <a:extLst>
              <a:ext uri="{FF2B5EF4-FFF2-40B4-BE49-F238E27FC236}">
                <a16:creationId xmlns:a16="http://schemas.microsoft.com/office/drawing/2014/main" id="{C2C58E55-8DDC-AE5E-2813-602E00E85F2B}"/>
              </a:ext>
            </a:extLst>
          </p:cNvPr>
          <p:cNvSpPr txBox="1">
            <a:spLocks noChangeArrowheads="1"/>
          </p:cNvSpPr>
          <p:nvPr userDrawn="1"/>
        </p:nvSpPr>
        <p:spPr>
          <a:xfrm>
            <a:off x="231078" y="3178057"/>
            <a:ext cx="5334835" cy="1241365"/>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Breast cancer</a:t>
            </a:r>
          </a:p>
          <a:p>
            <a:pPr marL="285750" indent="-285750" algn="l">
              <a:buFont typeface="Arial" panose="020B0604020202020204" pitchFamily="34" charset="0"/>
              <a:buChar char="•"/>
            </a:pPr>
            <a:r>
              <a:rPr lang="en-US" sz="1800" dirty="0"/>
              <a:t>Leukemias and myelodysplastic syndromes</a:t>
            </a:r>
          </a:p>
          <a:p>
            <a:pPr marL="285750" indent="-285750" algn="l">
              <a:buFont typeface="Arial" panose="020B0604020202020204" pitchFamily="34" charset="0"/>
              <a:buChar char="•"/>
            </a:pPr>
            <a:r>
              <a:rPr lang="en-US" sz="1800" dirty="0"/>
              <a:t>Lymphomas</a:t>
            </a:r>
          </a:p>
        </p:txBody>
      </p:sp>
      <p:sp>
        <p:nvSpPr>
          <p:cNvPr id="8" name="Rectangle 2">
            <a:extLst>
              <a:ext uri="{FF2B5EF4-FFF2-40B4-BE49-F238E27FC236}">
                <a16:creationId xmlns:a16="http://schemas.microsoft.com/office/drawing/2014/main" id="{8838021D-777F-7526-78E1-08FC3A7AF010}"/>
              </a:ext>
            </a:extLst>
          </p:cNvPr>
          <p:cNvSpPr txBox="1">
            <a:spLocks noChangeArrowheads="1"/>
          </p:cNvSpPr>
          <p:nvPr userDrawn="1"/>
        </p:nvSpPr>
        <p:spPr>
          <a:xfrm>
            <a:off x="6559826" y="3178057"/>
            <a:ext cx="4724400" cy="759182"/>
          </a:xfrm>
          <a:prstGeom prst="rect">
            <a:avLst/>
          </a:prstGeom>
        </p:spPr>
        <p:txBody>
          <a:bodyPr vert="horz" wrap="square" lIns="0" tIns="0" rIns="0" bIns="0" rtlCol="0">
            <a:spAutoFit/>
          </a:bodyPr>
          <a:lstStyle>
            <a:lvl1pPr marL="0" indent="0" algn="ctr"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ctr"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ctr"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ctr"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a:t>Lung cancer</a:t>
            </a:r>
          </a:p>
          <a:p>
            <a:pPr marL="285750" indent="-285750" algn="l">
              <a:buFont typeface="Arial" panose="020B0604020202020204" pitchFamily="34" charset="0"/>
              <a:buChar char="•"/>
            </a:pPr>
            <a:r>
              <a:rPr lang="en-US" sz="1800" dirty="0"/>
              <a:t>Multiple myeloma</a:t>
            </a:r>
          </a:p>
        </p:txBody>
      </p:sp>
      <p:pic>
        <p:nvPicPr>
          <p:cNvPr id="6" name="Graphic 5">
            <a:extLst>
              <a:ext uri="{FF2B5EF4-FFF2-40B4-BE49-F238E27FC236}">
                <a16:creationId xmlns:a16="http://schemas.microsoft.com/office/drawing/2014/main" id="{460B28C4-C5E1-53BC-FCBA-67C9C5494EC6}"/>
              </a:ext>
              <a:ext uri="{C183D7F6-B498-43B3-948B-1728B52AA6E4}">
                <adec:decorative xmlns:adec="http://schemas.microsoft.com/office/drawing/2017/decorative" val="1"/>
              </a:ext>
            </a:extLst>
          </p:cNvPr>
          <p:cNvPicPr>
            <a:picLocks noChangeAspect="1"/>
          </p:cNvPicPr>
          <p:nvPr userDrawn="1"/>
        </p:nvPicPr>
        <p:blipFill>
          <a:blip r:embed="rId5">
            <a:extLst>
              <a:ext uri="{96DAC541-7B7A-43D3-8B79-37D633B846F1}">
                <asvg:svgBlip xmlns:asvg="http://schemas.microsoft.com/office/drawing/2016/SVG/main" r:embed="rId6"/>
              </a:ext>
            </a:extLst>
          </a:blip>
          <a:srcRect/>
          <a:stretch/>
        </p:blipFill>
        <p:spPr>
          <a:xfrm>
            <a:off x="4589399" y="299962"/>
            <a:ext cx="3013203" cy="1146961"/>
          </a:xfrm>
          <a:prstGeom prst="rect">
            <a:avLst/>
          </a:prstGeom>
        </p:spPr>
      </p:pic>
    </p:spTree>
    <p:extLst>
      <p:ext uri="{BB962C8B-B14F-4D97-AF65-F5344CB8AC3E}">
        <p14:creationId xmlns:p14="http://schemas.microsoft.com/office/powerpoint/2010/main" val="69222928"/>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4.sv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3.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sv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image" Target="../media/image2.svg"/><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image" Target="../media/image1.png"/><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image" Target="../media/image9.svg"/><Relationship Id="rId5" Type="http://schemas.openxmlformats.org/officeDocument/2006/relationships/slideLayout" Target="../slideLayouts/slideLayout33.xml"/><Relationship Id="rId10" Type="http://schemas.openxmlformats.org/officeDocument/2006/relationships/image" Target="../media/image8.png"/><Relationship Id="rId4" Type="http://schemas.openxmlformats.org/officeDocument/2006/relationships/slideLayout" Target="../slideLayouts/slideLayout32.xml"/><Relationship Id="rId9"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38.xml"/><Relationship Id="rId1" Type="http://schemas.openxmlformats.org/officeDocument/2006/relationships/slideLayout" Target="../slideLayouts/slideLayout3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image" Target="../media/image2.svg"/><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image" Target="../media/image1.png"/><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image" Target="../media/image9.svg"/><Relationship Id="rId5" Type="http://schemas.openxmlformats.org/officeDocument/2006/relationships/slideLayout" Target="../slideLayouts/slideLayout43.xml"/><Relationship Id="rId10" Type="http://schemas.openxmlformats.org/officeDocument/2006/relationships/image" Target="../media/image8.png"/><Relationship Id="rId4" Type="http://schemas.openxmlformats.org/officeDocument/2006/relationships/slideLayout" Target="../slideLayouts/slideLayout42.xml"/><Relationship Id="rId9"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2"/>
            <a:r>
              <a:rPr lang="en-US" dirty="0"/>
              <a:t>Second level</a:t>
            </a:r>
          </a:p>
          <a:p>
            <a:pPr lvl="3"/>
            <a:r>
              <a:rPr lang="en-US" dirty="0"/>
              <a:t>Third level</a:t>
            </a:r>
          </a:p>
          <a:p>
            <a:pPr lvl="4"/>
            <a:r>
              <a:rPr lang="en-US" dirty="0"/>
              <a:t>Fourth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Medium" pitchFamily="2" charset="77"/>
                <a:ea typeface="+mn-ea"/>
                <a:cs typeface="Poppins Medium" pitchFamily="2" charset="77"/>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p:txBody>
      </p:sp>
      <p:pic>
        <p:nvPicPr>
          <p:cNvPr id="4" name="Graphic 3">
            <a:extLst>
              <a:ext uri="{FF2B5EF4-FFF2-40B4-BE49-F238E27FC236}">
                <a16:creationId xmlns:a16="http://schemas.microsoft.com/office/drawing/2014/main" id="{0D8165B7-1258-072C-5E2B-7BDB254701C3}"/>
              </a:ext>
              <a:ext uri="{C183D7F6-B498-43B3-948B-1728B52AA6E4}">
                <adec:decorative xmlns:adec="http://schemas.microsoft.com/office/drawing/2017/decorative" val="1"/>
              </a:ext>
            </a:extLst>
          </p:cNvPr>
          <p:cNvPicPr>
            <a:picLocks noChangeAspect="1"/>
          </p:cNvPicPr>
          <p:nvPr userDrawn="1"/>
        </p:nvPicPr>
        <p:blipFill>
          <a:blip r:embed="rId30">
            <a:extLst>
              <a:ext uri="{96DAC541-7B7A-43D3-8B79-37D633B846F1}">
                <asvg:svgBlip xmlns:asvg="http://schemas.microsoft.com/office/drawing/2016/SVG/main" r:embed="rId31"/>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02D0099E-5181-2A9E-A088-7B53BC8708D4}"/>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b="0" i="0" dirty="0">
                <a:latin typeface="Poppins Medium" pitchFamily="2" charset="77"/>
                <a:cs typeface="Poppins Medium" pitchFamily="2" charset="77"/>
              </a:rPr>
              <a:t>Slide credit: </a:t>
            </a:r>
            <a:r>
              <a:rPr lang="en-US" altLang="en-US" sz="800" b="0" i="0" kern="1200" dirty="0">
                <a:solidFill>
                  <a:schemeClr val="accent1"/>
                </a:solidFill>
                <a:latin typeface="Poppins Medium" pitchFamily="2" charset="77"/>
                <a:ea typeface="+mn-ea"/>
                <a:cs typeface="Poppins Medium" pitchFamily="2" charset="77"/>
              </a:rPr>
              <a:t>deceraclinical.com/education</a:t>
            </a:r>
          </a:p>
        </p:txBody>
      </p:sp>
    </p:spTree>
    <p:extLst>
      <p:ext uri="{BB962C8B-B14F-4D97-AF65-F5344CB8AC3E}">
        <p14:creationId xmlns:p14="http://schemas.microsoft.com/office/powerpoint/2010/main" val="3699118457"/>
      </p:ext>
    </p:extLst>
  </p:cSld>
  <p:clrMap bg1="lt1" tx1="dk1" bg2="lt2" tx2="dk2" accent1="accent1" accent2="accent2" accent3="accent3" accent4="accent4" accent5="accent5" accent6="accent6" hlink="hlink" folHlink="folHlink"/>
  <p:sldLayoutIdLst>
    <p:sldLayoutId id="2147484694" r:id="rId1"/>
    <p:sldLayoutId id="2147484695" r:id="rId2"/>
    <p:sldLayoutId id="2147484696" r:id="rId3"/>
    <p:sldLayoutId id="2147484697" r:id="rId4"/>
    <p:sldLayoutId id="2147484698" r:id="rId5"/>
    <p:sldLayoutId id="2147484699" r:id="rId6"/>
    <p:sldLayoutId id="2147484700" r:id="rId7"/>
    <p:sldLayoutId id="2147484701" r:id="rId8"/>
    <p:sldLayoutId id="2147484702" r:id="rId9"/>
    <p:sldLayoutId id="2147484703" r:id="rId10"/>
    <p:sldLayoutId id="2147484704" r:id="rId11"/>
    <p:sldLayoutId id="2147484705" r:id="rId12"/>
    <p:sldLayoutId id="2147484706" r:id="rId13"/>
    <p:sldLayoutId id="2147484707" r:id="rId14"/>
    <p:sldLayoutId id="2147484708" r:id="rId15"/>
    <p:sldLayoutId id="2147484709" r:id="rId16"/>
    <p:sldLayoutId id="2147484710" r:id="rId17"/>
    <p:sldLayoutId id="2147484711" r:id="rId18"/>
    <p:sldLayoutId id="2147484712" r:id="rId19"/>
    <p:sldLayoutId id="2147484713" r:id="rId20"/>
    <p:sldLayoutId id="2147484714" r:id="rId21"/>
    <p:sldLayoutId id="2147484715" r:id="rId22"/>
    <p:sldLayoutId id="2147484777" r:id="rId23"/>
    <p:sldLayoutId id="2147484778" r:id="rId24"/>
    <p:sldLayoutId id="2147484779" r:id="rId25"/>
    <p:sldLayoutId id="2147484780" r:id="rId26"/>
    <p:sldLayoutId id="2147484781" r:id="rId27"/>
    <p:sldLayoutId id="2147484782" r:id="rId28"/>
  </p:sldLayoutIdLst>
  <p:hf hdr="0" ftr="0" dt="0"/>
  <p:txStyles>
    <p:titleStyle>
      <a:lvl1pPr algn="l" defTabSz="914400" rtl="0" eaLnBrk="1" latinLnBrk="0" hangingPunct="1">
        <a:lnSpc>
          <a:spcPct val="110000"/>
        </a:lnSpc>
        <a:spcBef>
          <a:spcPts val="0"/>
        </a:spcBef>
        <a:buNone/>
        <a:defRPr lang="en-US" sz="3200" b="1" i="0" kern="1200" spc="0" baseline="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90000"/>
        </a:lnSpc>
        <a:spcBef>
          <a:spcPts val="1000"/>
        </a:spcBef>
        <a:spcAft>
          <a:spcPts val="700"/>
        </a:spcAft>
        <a:buSzPct val="75000"/>
        <a:buFontTx/>
        <a:buBlip>
          <a:blip r:embed="rId32">
            <a:extLst>
              <a:ext uri="{96DAC541-7B7A-43D3-8B79-37D633B846F1}">
                <asvg:svgBlip xmlns:asvg="http://schemas.microsoft.com/office/drawing/2016/SVG/main" r:embed="rId33"/>
              </a:ext>
            </a:extLst>
          </a:blip>
        </a:buBlip>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90000"/>
        </a:lnSpc>
        <a:spcBef>
          <a:spcPts val="1000"/>
        </a:spcBef>
        <a:spcAft>
          <a:spcPts val="700"/>
        </a:spcAft>
        <a:buFont typeface="Arial" panose="020B0604020202020204" pitchFamily="34" charset="0"/>
        <a:buChar char="•"/>
        <a:defRPr sz="22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90000"/>
        </a:lnSpc>
        <a:spcBef>
          <a:spcPts val="1000"/>
        </a:spcBef>
        <a:spcAft>
          <a:spcPts val="700"/>
        </a:spcAft>
        <a:buFont typeface="Calibri" panose="020F0502020204030204" pitchFamily="34" charset="0"/>
        <a:buChar char="─"/>
        <a:defRPr lang="en-US" sz="2000" kern="1200" dirty="0">
          <a:solidFill>
            <a:schemeClr val="tx1"/>
          </a:solidFill>
          <a:latin typeface="Poppins" pitchFamily="2" charset="77"/>
          <a:ea typeface="+mn-ea"/>
          <a:cs typeface="Poppins" pitchFamily="2" charset="77"/>
        </a:defRPr>
      </a:lvl4pPr>
      <a:lvl5pPr marL="971550" indent="-285750" algn="l" defTabSz="914400" rtl="0" eaLnBrk="1" latinLnBrk="0" hangingPunct="1">
        <a:lnSpc>
          <a:spcPct val="90000"/>
        </a:lnSpc>
        <a:spcBef>
          <a:spcPts val="1000"/>
        </a:spcBef>
        <a:spcAft>
          <a:spcPts val="700"/>
        </a:spcAft>
        <a:buFont typeface="Arial" panose="020B0604020202020204" pitchFamily="34" charset="0"/>
        <a:buChar char="•"/>
        <a:defRPr sz="18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1006"/>
            <a:ext cx="10115420" cy="502445"/>
          </a:xfrm>
          <a:prstGeom prst="rect">
            <a:avLst/>
          </a:prstGeom>
        </p:spPr>
        <p:txBody>
          <a:bodyPr vert="horz" wrap="square" lIns="0" tIns="0" rIns="0" bIns="0" rtlCol="0" anchor="ctr" anchorCtr="0">
            <a:spAutoFit/>
          </a:bodyPr>
          <a:lstStyle/>
          <a:p>
            <a:r>
              <a:rPr lang="en-US"/>
              <a:t>Click to edit Master title style</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10449868" y="286980"/>
            <a:ext cx="1511051" cy="6035264"/>
          </a:xfrm>
          <a:prstGeom prst="rect">
            <a:avLst/>
          </a:prstGeom>
        </p:spPr>
      </p:pic>
      <p:pic>
        <p:nvPicPr>
          <p:cNvPr id="3" name="Graphic 2">
            <a:extLst>
              <a:ext uri="{FF2B5EF4-FFF2-40B4-BE49-F238E27FC236}">
                <a16:creationId xmlns:a16="http://schemas.microsoft.com/office/drawing/2014/main" id="{C7FD9946-B0DD-FA95-2BF6-061AD216A0A7}"/>
              </a:ext>
              <a:ext uri="{C183D7F6-B498-43B3-948B-1728B52AA6E4}">
                <adec:decorative xmlns:adec="http://schemas.microsoft.com/office/drawing/2017/decorative" val="1"/>
              </a:ext>
            </a:extLst>
          </p:cNvPr>
          <p:cNvPicPr>
            <a:picLocks noChangeAspect="1"/>
          </p:cNvPicPr>
          <p:nvPr userDrawn="1"/>
        </p:nvPicPr>
        <p:blipFill>
          <a:blip r:embed="rId12">
            <a:extLst>
              <a:ext uri="{96DAC541-7B7A-43D3-8B79-37D633B846F1}">
                <asvg:svgBlip xmlns:asvg="http://schemas.microsoft.com/office/drawing/2016/SVG/main" r:embed="rId13"/>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7DB895DD-6C89-D3F3-94A3-1F9F82B60418}"/>
              </a:ext>
            </a:extLst>
          </p:cNvPr>
          <p:cNvSpPr>
            <a:spLocks noChangeArrowheads="1"/>
          </p:cNvSpPr>
          <p:nvPr userDrawn="1"/>
        </p:nvSpPr>
        <p:spPr bwMode="auto">
          <a:xfrm>
            <a:off x="9824582" y="6419545"/>
            <a:ext cx="1802096" cy="215444"/>
          </a:xfrm>
          <a:prstGeom prst="rect">
            <a:avLst/>
          </a:prstGeom>
        </p:spPr>
        <p:txBody>
          <a:bodyPr vert="horz" lIns="0" tIns="0" rIns="0" bIns="0" rtlCol="0" anchor="ctr">
            <a:noAutofit/>
          </a:bodyPr>
          <a:lstStyle/>
          <a:p>
            <a:pPr lvl="0" algn="r"/>
            <a:r>
              <a:rPr lang="en-US" altLang="en-US" sz="800" b="0" i="0" dirty="0">
                <a:latin typeface="Poppins Medium" pitchFamily="2" charset="77"/>
                <a:cs typeface="Poppins Medium" pitchFamily="2" charset="77"/>
              </a:rPr>
              <a:t>Slide credit: </a:t>
            </a:r>
            <a:r>
              <a:rPr lang="en-US" altLang="en-US" sz="800" b="0" i="0" kern="1200" dirty="0">
                <a:solidFill>
                  <a:schemeClr val="accent1"/>
                </a:solidFill>
                <a:latin typeface="Poppins Medium" pitchFamily="2" charset="77"/>
                <a:ea typeface="+mn-ea"/>
                <a:cs typeface="Poppins Medium" pitchFamily="2" charset="77"/>
              </a:rPr>
              <a:t>deceraclinical.com/education</a:t>
            </a:r>
          </a:p>
        </p:txBody>
      </p:sp>
      <p:sp>
        <p:nvSpPr>
          <p:cNvPr id="4" name="Slide Number Placeholder 4">
            <a:extLst>
              <a:ext uri="{FF2B5EF4-FFF2-40B4-BE49-F238E27FC236}">
                <a16:creationId xmlns:a16="http://schemas.microsoft.com/office/drawing/2014/main" id="{20B51908-9CB0-1B97-9B1A-F7D5F79DEBD0}"/>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Medium" pitchFamily="2" charset="77"/>
                <a:ea typeface="+mn-ea"/>
                <a:cs typeface="Poppins Medium" pitchFamily="2" charset="77"/>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Medium" pitchFamily="2" charset="77"/>
              <a:ea typeface="+mn-ea"/>
              <a:cs typeface="Poppins Medium" pitchFamily="2" charset="77"/>
            </a:endParaRPr>
          </a:p>
        </p:txBody>
      </p:sp>
    </p:spTree>
    <p:extLst>
      <p:ext uri="{BB962C8B-B14F-4D97-AF65-F5344CB8AC3E}">
        <p14:creationId xmlns:p14="http://schemas.microsoft.com/office/powerpoint/2010/main" val="3067414900"/>
      </p:ext>
    </p:extLst>
  </p:cSld>
  <p:clrMap bg1="lt1" tx1="dk1" bg2="lt2" tx2="dk2" accent1="accent1" accent2="accent2" accent3="accent3" accent4="accent4" accent5="accent5" accent6="accent6" hlink="hlink" folHlink="folHlink"/>
  <p:sldLayoutIdLst>
    <p:sldLayoutId id="2147484717" r:id="rId1"/>
    <p:sldLayoutId id="2147484718" r:id="rId2"/>
    <p:sldLayoutId id="2147484719" r:id="rId3"/>
    <p:sldLayoutId id="2147484720" r:id="rId4"/>
    <p:sldLayoutId id="2147484721" r:id="rId5"/>
    <p:sldLayoutId id="2147484722" r:id="rId6"/>
    <p:sldLayoutId id="2147484723" r:id="rId7"/>
    <p:sldLayoutId id="2147484724" r:id="rId8"/>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3091795"/>
      </p:ext>
    </p:extLst>
  </p:cSld>
  <p:clrMap bg1="lt1" tx1="dk1" bg2="lt2" tx2="dk2" accent1="accent1" accent2="accent2" accent3="accent3" accent4="accent4" accent5="accent5" accent6="accent6" hlink="hlink" folHlink="folHlink"/>
  <p:sldLayoutIdLst>
    <p:sldLayoutId id="2147484726" r:id="rId1"/>
    <p:sldLayoutId id="2147484727" r:id="rId2"/>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1006"/>
            <a:ext cx="10115420" cy="502445"/>
          </a:xfrm>
          <a:prstGeom prst="rect">
            <a:avLst/>
          </a:prstGeom>
        </p:spPr>
        <p:txBody>
          <a:bodyPr vert="horz" wrap="square" lIns="0" tIns="0" rIns="0" bIns="0" rtlCol="0" anchor="ctr" anchorCtr="0">
            <a:spAutoFit/>
          </a:bodyPr>
          <a:lstStyle/>
          <a:p>
            <a:r>
              <a:rPr lang="en-US"/>
              <a:t>Click to edit Master title style</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449868" y="286980"/>
            <a:ext cx="1511051" cy="6035264"/>
          </a:xfrm>
          <a:prstGeom prst="rect">
            <a:avLst/>
          </a:prstGeom>
        </p:spPr>
      </p:pic>
      <p:pic>
        <p:nvPicPr>
          <p:cNvPr id="3" name="Graphic 2">
            <a:extLst>
              <a:ext uri="{FF2B5EF4-FFF2-40B4-BE49-F238E27FC236}">
                <a16:creationId xmlns:a16="http://schemas.microsoft.com/office/drawing/2014/main" id="{C7FD9946-B0DD-FA95-2BF6-061AD216A0A7}"/>
              </a:ext>
              <a:ext uri="{C183D7F6-B498-43B3-948B-1728B52AA6E4}">
                <adec:decorative xmlns:adec="http://schemas.microsoft.com/office/drawing/2017/decorative" val="1"/>
              </a:ext>
            </a:extLst>
          </p:cNvPr>
          <p:cNvPicPr>
            <a:picLocks noChangeAspect="1"/>
          </p:cNvPicPr>
          <p:nvPr/>
        </p:nvPicPr>
        <p:blipFill>
          <a:blip r:embed="rId12">
            <a:extLst>
              <a:ext uri="{96DAC541-7B7A-43D3-8B79-37D633B846F1}">
                <asvg:svgBlip xmlns:asvg="http://schemas.microsoft.com/office/drawing/2016/SVG/main" r:embed="rId13"/>
              </a:ext>
            </a:extLst>
          </a:blip>
          <a:srcRect/>
          <a:stretch/>
        </p:blipFill>
        <p:spPr>
          <a:xfrm>
            <a:off x="149798" y="6281112"/>
            <a:ext cx="1141286" cy="434425"/>
          </a:xfrm>
          <a:prstGeom prst="rect">
            <a:avLst/>
          </a:prstGeom>
        </p:spPr>
      </p:pic>
      <p:sp>
        <p:nvSpPr>
          <p:cNvPr id="5" name="Rectangle 4">
            <a:extLst>
              <a:ext uri="{FF2B5EF4-FFF2-40B4-BE49-F238E27FC236}">
                <a16:creationId xmlns:a16="http://schemas.microsoft.com/office/drawing/2014/main" id="{7DB895DD-6C89-D3F3-94A3-1F9F82B60418}"/>
              </a:ext>
            </a:extLst>
          </p:cNvPr>
          <p:cNvSpPr>
            <a:spLocks noChangeArrowheads="1"/>
          </p:cNvSpPr>
          <p:nvPr/>
        </p:nvSpPr>
        <p:spPr bwMode="auto">
          <a:xfrm>
            <a:off x="9824582" y="6419545"/>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deceraclinical.com/education</a:t>
            </a:r>
          </a:p>
        </p:txBody>
      </p:sp>
      <p:sp>
        <p:nvSpPr>
          <p:cNvPr id="4" name="Slide Number Placeholder 4">
            <a:extLst>
              <a:ext uri="{FF2B5EF4-FFF2-40B4-BE49-F238E27FC236}">
                <a16:creationId xmlns:a16="http://schemas.microsoft.com/office/drawing/2014/main" id="{20B51908-9CB0-1B97-9B1A-F7D5F79DEBD0}"/>
              </a:ext>
            </a:extLst>
          </p:cNvPr>
          <p:cNvSpPr txBox="1">
            <a:spLocks/>
          </p:cNvSpPr>
          <p:nvPr/>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Tree>
    <p:extLst>
      <p:ext uri="{BB962C8B-B14F-4D97-AF65-F5344CB8AC3E}">
        <p14:creationId xmlns:p14="http://schemas.microsoft.com/office/powerpoint/2010/main" val="2140585391"/>
      </p:ext>
    </p:extLst>
  </p:cSld>
  <p:clrMap bg1="lt1" tx1="dk1" bg2="lt2" tx2="dk2" accent1="accent1" accent2="accent2" accent3="accent3" accent4="accent4" accent5="accent5" accent6="accent6" hlink="hlink" folHlink="folHlink"/>
  <p:sldLayoutIdLst>
    <p:sldLayoutId id="2147484766" r:id="rId1"/>
    <p:sldLayoutId id="2147484767" r:id="rId2"/>
    <p:sldLayoutId id="2147484768" r:id="rId3"/>
    <p:sldLayoutId id="2147484769" r:id="rId4"/>
    <p:sldLayoutId id="2147484770" r:id="rId5"/>
    <p:sldLayoutId id="2147484771" r:id="rId6"/>
    <p:sldLayoutId id="2147484772" r:id="rId7"/>
    <p:sldLayoutId id="2147484773" r:id="rId8"/>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1006"/>
            <a:ext cx="11740260" cy="502445"/>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9772350"/>
      </p:ext>
    </p:extLst>
  </p:cSld>
  <p:clrMap bg1="lt1" tx1="dk1" bg2="lt2" tx2="dk2" accent1="accent1" accent2="accent2" accent3="accent3" accent4="accent4" accent5="accent5" accent6="accent6" hlink="hlink" folHlink="folHlink"/>
  <p:sldLayoutIdLst>
    <p:sldLayoutId id="2147484775" r:id="rId1"/>
    <p:sldLayoutId id="2147484776" r:id="rId2"/>
  </p:sldLayoutIdLst>
  <p:hf hdr="0" ftr="0" dt="0"/>
  <p:txStyles>
    <p:titleStyle>
      <a:lvl1pPr algn="l" defTabSz="914400" rtl="0" eaLnBrk="1" latinLnBrk="0" hangingPunct="1">
        <a:lnSpc>
          <a:spcPct val="110000"/>
        </a:lnSpc>
        <a:spcBef>
          <a:spcPts val="0"/>
        </a:spcBef>
        <a:buNone/>
        <a:defRPr lang="en-US" sz="3200" b="1" i="0" kern="1200" spc="0" baseline="0" dirty="0">
          <a:solidFill>
            <a:schemeClr val="tx1"/>
          </a:solidFill>
          <a:latin typeface="Times New Roman" panose="02020603050405020304" pitchFamily="18" charset="0"/>
          <a:ea typeface="+mj-ea"/>
          <a:cs typeface="Times New Roman" panose="02020603050405020304" pitchFamily="18"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20.png"/><Relationship Id="rId18" Type="http://schemas.openxmlformats.org/officeDocument/2006/relationships/image" Target="../media/image25.sv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svg"/><Relationship Id="rId17" Type="http://schemas.openxmlformats.org/officeDocument/2006/relationships/image" Target="../media/image24.png"/><Relationship Id="rId2" Type="http://schemas.openxmlformats.org/officeDocument/2006/relationships/notesSlide" Target="../notesSlides/notesSlide7.xml"/><Relationship Id="rId16" Type="http://schemas.openxmlformats.org/officeDocument/2006/relationships/image" Target="../media/image23.svg"/><Relationship Id="rId1" Type="http://schemas.openxmlformats.org/officeDocument/2006/relationships/slideLayout" Target="../slideLayouts/slideLayout5.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2.png"/><Relationship Id="rId15" Type="http://schemas.openxmlformats.org/officeDocument/2006/relationships/image" Target="../media/image22.png"/><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16.png"/><Relationship Id="rId14" Type="http://schemas.openxmlformats.org/officeDocument/2006/relationships/image" Target="../media/image21.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www.european-mcl.net/home/scores-mipi-mipi-c-19.html"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hyperlink" Target="https://deceraclinical.com/education/activities/oncology/mcl-us-idst-1/141349/content"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32.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hyperlink" Target="https://creativecommons.org/licenses/by-nc/4.0/" TargetMode="External"/><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33.jpe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8" Type="http://schemas.openxmlformats.org/officeDocument/2006/relationships/image" Target="../media/image39.svg"/><Relationship Id="rId13" Type="http://schemas.openxmlformats.org/officeDocument/2006/relationships/image" Target="../media/image44.png"/><Relationship Id="rId3" Type="http://schemas.openxmlformats.org/officeDocument/2006/relationships/image" Target="../media/image34.png"/><Relationship Id="rId7" Type="http://schemas.openxmlformats.org/officeDocument/2006/relationships/image" Target="../media/image38.png"/><Relationship Id="rId12" Type="http://schemas.openxmlformats.org/officeDocument/2006/relationships/image" Target="../media/image43.svg"/><Relationship Id="rId2" Type="http://schemas.openxmlformats.org/officeDocument/2006/relationships/notesSlide" Target="../notesSlides/notesSlide36.xml"/><Relationship Id="rId16" Type="http://schemas.openxmlformats.org/officeDocument/2006/relationships/image" Target="../media/image47.svg"/><Relationship Id="rId1" Type="http://schemas.openxmlformats.org/officeDocument/2006/relationships/slideLayout" Target="../slideLayouts/slideLayout3.xml"/><Relationship Id="rId6" Type="http://schemas.openxmlformats.org/officeDocument/2006/relationships/image" Target="../media/image37.svg"/><Relationship Id="rId11" Type="http://schemas.openxmlformats.org/officeDocument/2006/relationships/image" Target="../media/image42.png"/><Relationship Id="rId5" Type="http://schemas.openxmlformats.org/officeDocument/2006/relationships/image" Target="../media/image36.png"/><Relationship Id="rId15" Type="http://schemas.openxmlformats.org/officeDocument/2006/relationships/image" Target="../media/image46.png"/><Relationship Id="rId10" Type="http://schemas.openxmlformats.org/officeDocument/2006/relationships/image" Target="../media/image41.svg"/><Relationship Id="rId4" Type="http://schemas.openxmlformats.org/officeDocument/2006/relationships/image" Target="../media/image35.svg"/><Relationship Id="rId9" Type="http://schemas.openxmlformats.org/officeDocument/2006/relationships/image" Target="../media/image40.png"/><Relationship Id="rId14" Type="http://schemas.openxmlformats.org/officeDocument/2006/relationships/image" Target="../media/image45.sv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creativecommons.org/licenses/by/4.0/" TargetMode="External"/><Relationship Id="rId2" Type="http://schemas.openxmlformats.org/officeDocument/2006/relationships/notesSlide" Target="../notesSlides/notesSlide42.xml"/><Relationship Id="rId1" Type="http://schemas.openxmlformats.org/officeDocument/2006/relationships/slideLayout" Target="../slideLayouts/slideLayout3.xml"/><Relationship Id="rId4" Type="http://schemas.openxmlformats.org/officeDocument/2006/relationships/image" Target="../media/image48.png"/></Relationships>
</file>

<file path=ppt/slides/_rels/slide4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3.xml"/><Relationship Id="rId1" Type="http://schemas.openxmlformats.org/officeDocument/2006/relationships/slideLayout" Target="../slideLayouts/slideLayout3.xml"/><Relationship Id="rId4" Type="http://schemas.openxmlformats.org/officeDocument/2006/relationships/image" Target="../media/image50.png"/></Relationships>
</file>

<file path=ppt/slides/_rels/slide4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4.xml"/><Relationship Id="rId1" Type="http://schemas.openxmlformats.org/officeDocument/2006/relationships/slideLayout" Target="../slideLayouts/slideLayout5.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45.xml.rels><?xml version="1.0" encoding="UTF-8" standalone="yes"?>
<Relationships xmlns="http://schemas.openxmlformats.org/package/2006/relationships"><Relationship Id="rId8" Type="http://schemas.openxmlformats.org/officeDocument/2006/relationships/image" Target="../media/image60.svg"/><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notesSlide" Target="../notesSlides/notesSlide45.xml"/><Relationship Id="rId1" Type="http://schemas.openxmlformats.org/officeDocument/2006/relationships/slideLayout" Target="../slideLayouts/slideLayout3.xml"/><Relationship Id="rId6" Type="http://schemas.openxmlformats.org/officeDocument/2006/relationships/image" Target="../media/image58.svg"/><Relationship Id="rId5" Type="http://schemas.openxmlformats.org/officeDocument/2006/relationships/image" Target="../media/image57.png"/><Relationship Id="rId10" Type="http://schemas.openxmlformats.org/officeDocument/2006/relationships/image" Target="../media/image62.svg"/><Relationship Id="rId4" Type="http://schemas.openxmlformats.org/officeDocument/2006/relationships/image" Target="../media/image56.svg"/><Relationship Id="rId9" Type="http://schemas.openxmlformats.org/officeDocument/2006/relationships/image" Target="../media/image61.pn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1.xml"/><Relationship Id="rId1" Type="http://schemas.openxmlformats.org/officeDocument/2006/relationships/slideLayout" Target="../slideLayouts/slideLayout3.xml"/><Relationship Id="rId4" Type="http://schemas.openxmlformats.org/officeDocument/2006/relationships/image" Target="../media/image4.sv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5.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8.xml"/><Relationship Id="rId1" Type="http://schemas.openxmlformats.org/officeDocument/2006/relationships/slideLayout" Target="../slideLayouts/slideLayout4.xml"/><Relationship Id="rId4" Type="http://schemas.openxmlformats.org/officeDocument/2006/relationships/image" Target="../media/image4.sv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5.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61.xml"/><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64.xml"/><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3" Type="http://schemas.openxmlformats.org/officeDocument/2006/relationships/hyperlink" Target="https://deceraclinical.com/education/oncology" TargetMode="External"/><Relationship Id="rId2" Type="http://schemas.openxmlformats.org/officeDocument/2006/relationships/notesSlide" Target="../notesSlides/notesSlide66.xml"/><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79D0A-801E-F15B-FEE3-5883A3E5BAFB}"/>
            </a:ext>
          </a:extLst>
        </p:cNvPr>
        <p:cNvGrpSpPr/>
        <p:nvPr/>
      </p:nvGrpSpPr>
      <p:grpSpPr>
        <a:xfrm>
          <a:off x="0" y="0"/>
          <a:ext cx="0" cy="0"/>
          <a:chOff x="0" y="0"/>
          <a:chExt cx="0" cy="0"/>
        </a:xfrm>
      </p:grpSpPr>
      <p:sp>
        <p:nvSpPr>
          <p:cNvPr id="7171" name="Rectangle 15">
            <a:extLst>
              <a:ext uri="{FF2B5EF4-FFF2-40B4-BE49-F238E27FC236}">
                <a16:creationId xmlns:a16="http://schemas.microsoft.com/office/drawing/2014/main" id="{33B368E8-DB5E-3C46-82AD-3B3F7EB3270C}"/>
              </a:ext>
            </a:extLst>
          </p:cNvPr>
          <p:cNvSpPr>
            <a:spLocks noGrp="1" noChangeArrowheads="1"/>
          </p:cNvSpPr>
          <p:nvPr>
            <p:ph type="ctrTitle"/>
          </p:nvPr>
        </p:nvSpPr>
        <p:spPr>
          <a:xfrm>
            <a:off x="228600" y="1408551"/>
            <a:ext cx="11734800" cy="2387600"/>
          </a:xfrm>
        </p:spPr>
        <p:txBody>
          <a:bodyPr>
            <a:normAutofit/>
          </a:bodyPr>
          <a:lstStyle/>
          <a:p>
            <a:r>
              <a:rPr lang="en-US" dirty="0"/>
              <a:t>Expert Guidance and Clinical Resources to Improve the Care of Patients With Mantle Cell Lymphoma</a:t>
            </a:r>
            <a:endParaRPr lang="en-US" altLang="en-US" dirty="0"/>
          </a:p>
        </p:txBody>
      </p:sp>
      <p:sp>
        <p:nvSpPr>
          <p:cNvPr id="2" name="Text Placeholder 5">
            <a:extLst>
              <a:ext uri="{FF2B5EF4-FFF2-40B4-BE49-F238E27FC236}">
                <a16:creationId xmlns:a16="http://schemas.microsoft.com/office/drawing/2014/main" id="{7F008673-47B3-28CC-4210-EAEFD17255AB}"/>
              </a:ext>
            </a:extLst>
          </p:cNvPr>
          <p:cNvSpPr txBox="1">
            <a:spLocks/>
          </p:cNvSpPr>
          <p:nvPr/>
        </p:nvSpPr>
        <p:spPr>
          <a:xfrm>
            <a:off x="228600" y="6053328"/>
            <a:ext cx="5927725"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b="0" dirty="0">
                <a:latin typeface="Poppins Medium" pitchFamily="2" charset="77"/>
                <a:cs typeface="Poppins Medium" pitchFamily="2" charset="77"/>
              </a:rPr>
              <a:t>Provided by Clinical Care Options, LLC dba Decera Clinical Education.</a:t>
            </a:r>
          </a:p>
          <a:p>
            <a:r>
              <a:rPr lang="en-US" altLang="en-US" b="0" dirty="0">
                <a:latin typeface="Poppins Medium" pitchFamily="2" charset="77"/>
                <a:cs typeface="Poppins Medium" pitchFamily="2" charset="77"/>
              </a:rPr>
              <a:t>Supported by an educational grant from AstraZeneca.</a:t>
            </a:r>
          </a:p>
        </p:txBody>
      </p:sp>
    </p:spTree>
    <p:extLst>
      <p:ext uri="{BB962C8B-B14F-4D97-AF65-F5344CB8AC3E}">
        <p14:creationId xmlns:p14="http://schemas.microsoft.com/office/powerpoint/2010/main" val="29858663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sz="quarter" idx="13"/>
          </p:nvPr>
        </p:nvSpPr>
        <p:spPr/>
        <p:txBody>
          <a:bodyPr/>
          <a:lstStyle/>
          <a:p>
            <a:pPr marL="0" indent="0">
              <a:spcBef>
                <a:spcPts val="1600"/>
              </a:spcBef>
              <a:buSzPts val="2400"/>
              <a:buNone/>
              <a:defRPr/>
            </a:pPr>
            <a:r>
              <a:rPr lang="en-US" altLang="en-US" sz="2200" dirty="0"/>
              <a:t>Please feel free to use and share some or all of these slides in your noncommercial presentations to colleagues or patients</a:t>
            </a:r>
          </a:p>
          <a:p>
            <a:pPr marL="0" indent="0">
              <a:spcBef>
                <a:spcPts val="1600"/>
              </a:spcBef>
              <a:buSzPts val="2400"/>
              <a:buNone/>
              <a:defRPr/>
            </a:pPr>
            <a:r>
              <a:rPr lang="en-US" altLang="en-US" sz="2200" dirty="0"/>
              <a:t>When using our slides, please retain the source attribution:</a:t>
            </a:r>
          </a:p>
          <a:p>
            <a:pPr marL="12700" algn="ctr">
              <a:spcBef>
                <a:spcPts val="1600"/>
              </a:spcBef>
              <a:buSzPts val="2400"/>
              <a:defRPr/>
            </a:pPr>
            <a:endParaRPr lang="en-US" sz="1800" dirty="0">
              <a:cs typeface="Calibri" panose="020F0502020204030204" pitchFamily="34" charset="0"/>
            </a:endParaRPr>
          </a:p>
          <a:p>
            <a:pPr marL="0" indent="0" algn="ctr">
              <a:spcBef>
                <a:spcPts val="1600"/>
              </a:spcBef>
              <a:buSzPts val="2400"/>
              <a:buNone/>
              <a:defRPr/>
            </a:pPr>
            <a:r>
              <a:rPr lang="en-US" sz="1600" dirty="0">
                <a:cs typeface="Calibri" panose="020F0502020204030204" pitchFamily="34" charset="0"/>
              </a:rPr>
              <a:t>Slide credit: </a:t>
            </a:r>
            <a:r>
              <a:rPr lang="en-US" sz="1600" dirty="0">
                <a:solidFill>
                  <a:schemeClr val="accent1"/>
                </a:solidFill>
                <a:cs typeface="Calibri" panose="020F0502020204030204" pitchFamily="34" charset="0"/>
              </a:rPr>
              <a:t>deceraclinical.com/education </a:t>
            </a:r>
            <a:endParaRPr lang="en-US" altLang="en-US" sz="1600" dirty="0"/>
          </a:p>
          <a:p>
            <a:pPr marL="0" indent="0">
              <a:spcBef>
                <a:spcPts val="1600"/>
              </a:spcBef>
              <a:buSzPts val="2400"/>
              <a:buNone/>
              <a:defRPr/>
            </a:pPr>
            <a:endParaRPr lang="en-US" altLang="en-US" dirty="0"/>
          </a:p>
          <a:p>
            <a:pPr marL="0" indent="0">
              <a:spcBef>
                <a:spcPts val="1600"/>
              </a:spcBef>
              <a:buNone/>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Tree>
    <p:extLst>
      <p:ext uri="{BB962C8B-B14F-4D97-AF65-F5344CB8AC3E}">
        <p14:creationId xmlns:p14="http://schemas.microsoft.com/office/powerpoint/2010/main" val="5194491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411F3-6776-8B8C-A149-26498A31DDFE}"/>
              </a:ext>
            </a:extLst>
          </p:cNvPr>
          <p:cNvSpPr>
            <a:spLocks noGrp="1"/>
          </p:cNvSpPr>
          <p:nvPr>
            <p:ph type="title"/>
          </p:nvPr>
        </p:nvSpPr>
        <p:spPr>
          <a:xfrm>
            <a:off x="231079" y="535756"/>
            <a:ext cx="10115420" cy="492944"/>
          </a:xfrm>
        </p:spPr>
        <p:txBody>
          <a:bodyPr/>
          <a:lstStyle/>
          <a:p>
            <a:r>
              <a:rPr lang="en-US" dirty="0"/>
              <a:t>Faculty</a:t>
            </a:r>
          </a:p>
        </p:txBody>
      </p:sp>
      <p:sp>
        <p:nvSpPr>
          <p:cNvPr id="3" name="Content Placeholder 2">
            <a:extLst>
              <a:ext uri="{FF2B5EF4-FFF2-40B4-BE49-F238E27FC236}">
                <a16:creationId xmlns:a16="http://schemas.microsoft.com/office/drawing/2014/main" id="{0D8AA64C-2B8E-74D0-0B90-05A9BB211B62}"/>
              </a:ext>
            </a:extLst>
          </p:cNvPr>
          <p:cNvSpPr>
            <a:spLocks noGrp="1"/>
          </p:cNvSpPr>
          <p:nvPr>
            <p:ph sz="quarter" idx="13"/>
          </p:nvPr>
        </p:nvSpPr>
        <p:spPr>
          <a:xfrm>
            <a:off x="231775" y="1333500"/>
            <a:ext cx="10113963" cy="4762500"/>
          </a:xfrm>
        </p:spPr>
        <p:txBody>
          <a:bodyPr/>
          <a:lstStyle/>
          <a:p>
            <a:pPr marL="0" indent="0">
              <a:buNone/>
            </a:pPr>
            <a:r>
              <a:rPr lang="en-US" b="1" dirty="0">
                <a:solidFill>
                  <a:schemeClr val="accent1"/>
                </a:solidFill>
              </a:rPr>
              <a:t>Tycel J. Phillips, MD</a:t>
            </a:r>
            <a:br>
              <a:rPr lang="en-US" dirty="0"/>
            </a:br>
            <a:r>
              <a:rPr lang="en-US" sz="2200" dirty="0"/>
              <a:t>Associate Professor of Medicine</a:t>
            </a:r>
            <a:br>
              <a:rPr lang="en-US" sz="2200" dirty="0"/>
            </a:br>
            <a:r>
              <a:rPr lang="en-US" sz="2200" dirty="0"/>
              <a:t>Department of Hematology and Bone Marrow Transplantation</a:t>
            </a:r>
            <a:br>
              <a:rPr lang="en-US" sz="2200" dirty="0"/>
            </a:br>
            <a:r>
              <a:rPr lang="en-US" sz="2200" dirty="0"/>
              <a:t>City of Hope National Medical Center</a:t>
            </a:r>
            <a:br>
              <a:rPr lang="en-US" sz="2200" dirty="0"/>
            </a:br>
            <a:r>
              <a:rPr lang="en-US" sz="2200" dirty="0"/>
              <a:t>Duarte, California</a:t>
            </a:r>
          </a:p>
          <a:p>
            <a:pPr marL="0" indent="0">
              <a:buNone/>
            </a:pPr>
            <a:r>
              <a:rPr lang="en-US" sz="2200" b="1" dirty="0">
                <a:solidFill>
                  <a:schemeClr val="accent1"/>
                </a:solidFill>
              </a:rPr>
              <a:t>Tycel J. Phillips, MD: </a:t>
            </a:r>
            <a:r>
              <a:rPr lang="en-US" sz="2200" i="1" dirty="0"/>
              <a:t>advisory board: </a:t>
            </a:r>
            <a:r>
              <a:rPr lang="en-US" sz="2200" dirty="0"/>
              <a:t>AbbVie, ADCT, BeiGene, Celgene/Bristol Myers Squibb, Genentech, Genmab, Lilly, Merck, Pharmacyclics, Seattle Genetics/Pfizer, Xencor; </a:t>
            </a:r>
            <a:r>
              <a:rPr lang="en-US" sz="2200" i="1" dirty="0"/>
              <a:t>researcher:</a:t>
            </a:r>
            <a:r>
              <a:rPr lang="en-US" sz="2200" dirty="0"/>
              <a:t> AbbVie, ADC, Bristol Myers Squibb, Genentech, Sobi; </a:t>
            </a:r>
            <a:r>
              <a:rPr lang="en-US" sz="2200" i="1" dirty="0"/>
              <a:t>consultant: </a:t>
            </a:r>
            <a:r>
              <a:rPr lang="en-US" sz="2200" dirty="0"/>
              <a:t>AbbVie, AstraZeneca, Bristol Myers Squibb, Caribou, Genentech, Gilead/Kite, Incyte, Ipsen, Janssen, Johnson &amp; Johnson, Pfizer, Xencor.</a:t>
            </a:r>
          </a:p>
        </p:txBody>
      </p:sp>
    </p:spTree>
    <p:extLst>
      <p:ext uri="{BB962C8B-B14F-4D97-AF65-F5344CB8AC3E}">
        <p14:creationId xmlns:p14="http://schemas.microsoft.com/office/powerpoint/2010/main" val="1479243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63E6B-E13D-66C5-02AB-5B4505E8036B}"/>
              </a:ext>
            </a:extLst>
          </p:cNvPr>
          <p:cNvSpPr>
            <a:spLocks noGrp="1"/>
          </p:cNvSpPr>
          <p:nvPr>
            <p:ph type="title"/>
          </p:nvPr>
        </p:nvSpPr>
        <p:spPr>
          <a:xfrm>
            <a:off x="231079" y="535756"/>
            <a:ext cx="10115420" cy="492944"/>
          </a:xfrm>
        </p:spPr>
        <p:txBody>
          <a:bodyPr/>
          <a:lstStyle/>
          <a:p>
            <a:r>
              <a:rPr lang="en-US" dirty="0"/>
              <a:t>Learning Objectives</a:t>
            </a:r>
          </a:p>
        </p:txBody>
      </p:sp>
      <p:sp>
        <p:nvSpPr>
          <p:cNvPr id="3" name="Content Placeholder 2">
            <a:extLst>
              <a:ext uri="{FF2B5EF4-FFF2-40B4-BE49-F238E27FC236}">
                <a16:creationId xmlns:a16="http://schemas.microsoft.com/office/drawing/2014/main" id="{C3FB8E20-87AC-EC4C-8885-FC82E83D838A}"/>
              </a:ext>
            </a:extLst>
          </p:cNvPr>
          <p:cNvSpPr>
            <a:spLocks noGrp="1"/>
          </p:cNvSpPr>
          <p:nvPr>
            <p:ph sz="quarter" idx="13"/>
          </p:nvPr>
        </p:nvSpPr>
        <p:spPr>
          <a:xfrm>
            <a:off x="231776" y="1333500"/>
            <a:ext cx="10003606" cy="4762500"/>
          </a:xfrm>
        </p:spPr>
        <p:txBody>
          <a:bodyPr/>
          <a:lstStyle/>
          <a:p>
            <a:r>
              <a:rPr lang="en-US" sz="2000" dirty="0"/>
              <a:t>Select optimal treatments for patients with treatment-naive MCL, considering expert recommendations along with available efficacy and safety evidence</a:t>
            </a:r>
          </a:p>
          <a:p>
            <a:r>
              <a:rPr lang="en-US" sz="2000" dirty="0"/>
              <a:t>Identify patients with MCL most likely to benefit from chemotherapy-free treatment options</a:t>
            </a:r>
          </a:p>
          <a:p>
            <a:r>
              <a:rPr lang="en-US" sz="2000" dirty="0"/>
              <a:t>Plan therapeutic strategies for patients with relapsed/refractory MCL based on the clinical evidence and expert guidance on current and emerging treatment options</a:t>
            </a:r>
          </a:p>
          <a:p>
            <a:r>
              <a:rPr lang="en-US" sz="2000" dirty="0"/>
              <a:t>Evaluate emerging evidence for novel treatment options or combinations for patients with MCL</a:t>
            </a:r>
          </a:p>
          <a:p>
            <a:r>
              <a:rPr lang="en-US" sz="2000" dirty="0"/>
              <a:t>Manage toxicities associated with BTK inhibitor–based therapy to support adherence, appropriate dosing, and treatment continuation for optimal patient outcomes </a:t>
            </a:r>
          </a:p>
        </p:txBody>
      </p:sp>
    </p:spTree>
    <p:extLst>
      <p:ext uri="{BB962C8B-B14F-4D97-AF65-F5344CB8AC3E}">
        <p14:creationId xmlns:p14="http://schemas.microsoft.com/office/powerpoint/2010/main" val="1016269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B713E-0D86-0C07-7C50-EFA45062F483}"/>
              </a:ext>
            </a:extLst>
          </p:cNvPr>
          <p:cNvSpPr>
            <a:spLocks noGrp="1"/>
          </p:cNvSpPr>
          <p:nvPr>
            <p:ph type="title"/>
          </p:nvPr>
        </p:nvSpPr>
        <p:spPr/>
        <p:txBody>
          <a:bodyPr/>
          <a:lstStyle/>
          <a:p>
            <a:r>
              <a:rPr lang="en-US" dirty="0"/>
              <a:t>Overview of Current Standards of Care </a:t>
            </a:r>
            <a:br>
              <a:rPr lang="en-US" dirty="0"/>
            </a:br>
            <a:r>
              <a:rPr lang="en-US" dirty="0"/>
              <a:t>in Mantle Cell Lymphoma</a:t>
            </a:r>
          </a:p>
        </p:txBody>
      </p:sp>
    </p:spTree>
    <p:extLst>
      <p:ext uri="{BB962C8B-B14F-4D97-AF65-F5344CB8AC3E}">
        <p14:creationId xmlns:p14="http://schemas.microsoft.com/office/powerpoint/2010/main" val="2896920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6CA4F-BABA-175C-54DF-43A6C26B9C8F}"/>
            </a:ext>
          </a:extLst>
        </p:cNvPr>
        <p:cNvGrpSpPr/>
        <p:nvPr/>
      </p:nvGrpSpPr>
      <p:grpSpPr>
        <a:xfrm>
          <a:off x="0" y="0"/>
          <a:ext cx="0" cy="0"/>
          <a:chOff x="0" y="0"/>
          <a:chExt cx="0" cy="0"/>
        </a:xfrm>
      </p:grpSpPr>
      <p:cxnSp>
        <p:nvCxnSpPr>
          <p:cNvPr id="54" name="Straight Connector 16">
            <a:extLst>
              <a:ext uri="{FF2B5EF4-FFF2-40B4-BE49-F238E27FC236}">
                <a16:creationId xmlns:a16="http://schemas.microsoft.com/office/drawing/2014/main" id="{E7456537-5D1E-C5BE-09BB-73CEB421B667}"/>
              </a:ext>
            </a:extLst>
          </p:cNvPr>
          <p:cNvCxnSpPr>
            <a:cxnSpLocks noChangeShapeType="1"/>
          </p:cNvCxnSpPr>
          <p:nvPr/>
        </p:nvCxnSpPr>
        <p:spPr bwMode="auto">
          <a:xfrm flipV="1">
            <a:off x="8887129" y="1678333"/>
            <a:ext cx="266113" cy="304191"/>
          </a:xfrm>
          <a:prstGeom prst="line">
            <a:avLst/>
          </a:prstGeom>
          <a:noFill/>
          <a:ln w="12700">
            <a:solidFill>
              <a:schemeClr val="accent1"/>
            </a:solidFill>
            <a:round/>
            <a:headEnd/>
            <a:tailEnd/>
          </a:ln>
          <a:extLst>
            <a:ext uri="{909E8E84-426E-40DD-AFC4-6F175D3DCCD1}">
              <a14:hiddenFill xmlns:a14="http://schemas.microsoft.com/office/drawing/2010/main">
                <a:noFill/>
              </a14:hiddenFill>
            </a:ext>
          </a:extLst>
        </p:spPr>
      </p:cxnSp>
      <p:cxnSp>
        <p:nvCxnSpPr>
          <p:cNvPr id="55" name="Straight Connector 18">
            <a:extLst>
              <a:ext uri="{FF2B5EF4-FFF2-40B4-BE49-F238E27FC236}">
                <a16:creationId xmlns:a16="http://schemas.microsoft.com/office/drawing/2014/main" id="{E19FA412-3229-EF25-978A-08D12F9A83D7}"/>
              </a:ext>
            </a:extLst>
          </p:cNvPr>
          <p:cNvCxnSpPr>
            <a:cxnSpLocks noChangeShapeType="1"/>
          </p:cNvCxnSpPr>
          <p:nvPr/>
        </p:nvCxnSpPr>
        <p:spPr bwMode="auto">
          <a:xfrm flipV="1">
            <a:off x="9837180" y="2563413"/>
            <a:ext cx="333985" cy="271858"/>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cxnSp>
      <p:cxnSp>
        <p:nvCxnSpPr>
          <p:cNvPr id="56" name="Straight Connector 55">
            <a:extLst>
              <a:ext uri="{FF2B5EF4-FFF2-40B4-BE49-F238E27FC236}">
                <a16:creationId xmlns:a16="http://schemas.microsoft.com/office/drawing/2014/main" id="{3F83E9B7-6C4F-5B78-34C5-3726D7919AED}"/>
              </a:ext>
            </a:extLst>
          </p:cNvPr>
          <p:cNvCxnSpPr>
            <a:cxnSpLocks noChangeShapeType="1"/>
            <a:endCxn id="45" idx="1"/>
          </p:cNvCxnSpPr>
          <p:nvPr/>
        </p:nvCxnSpPr>
        <p:spPr bwMode="auto">
          <a:xfrm>
            <a:off x="9692124" y="3807163"/>
            <a:ext cx="283715" cy="1"/>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cxnSp>
      <p:cxnSp>
        <p:nvCxnSpPr>
          <p:cNvPr id="57" name="Straight Connector 22">
            <a:extLst>
              <a:ext uri="{FF2B5EF4-FFF2-40B4-BE49-F238E27FC236}">
                <a16:creationId xmlns:a16="http://schemas.microsoft.com/office/drawing/2014/main" id="{DEF5AB19-7FC9-8A2C-4CE6-3BB92E5C8FEA}"/>
              </a:ext>
            </a:extLst>
          </p:cNvPr>
          <p:cNvCxnSpPr>
            <a:cxnSpLocks noChangeShapeType="1"/>
          </p:cNvCxnSpPr>
          <p:nvPr/>
        </p:nvCxnSpPr>
        <p:spPr bwMode="auto">
          <a:xfrm flipH="1" flipV="1">
            <a:off x="8552066" y="1678333"/>
            <a:ext cx="16968" cy="27319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cxnSp>
      <p:cxnSp>
        <p:nvCxnSpPr>
          <p:cNvPr id="58" name="Straight Connector 24">
            <a:extLst>
              <a:ext uri="{FF2B5EF4-FFF2-40B4-BE49-F238E27FC236}">
                <a16:creationId xmlns:a16="http://schemas.microsoft.com/office/drawing/2014/main" id="{BA895055-7421-AF24-295A-FEFFEA56553F}"/>
              </a:ext>
            </a:extLst>
          </p:cNvPr>
          <p:cNvCxnSpPr>
            <a:cxnSpLocks noChangeShapeType="1"/>
          </p:cNvCxnSpPr>
          <p:nvPr/>
        </p:nvCxnSpPr>
        <p:spPr bwMode="auto">
          <a:xfrm flipH="1" flipV="1">
            <a:off x="7570792" y="1814929"/>
            <a:ext cx="554017" cy="25257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cxnSp>
      <p:cxnSp>
        <p:nvCxnSpPr>
          <p:cNvPr id="59" name="Straight Connector 26">
            <a:extLst>
              <a:ext uri="{FF2B5EF4-FFF2-40B4-BE49-F238E27FC236}">
                <a16:creationId xmlns:a16="http://schemas.microsoft.com/office/drawing/2014/main" id="{F7CF8663-C140-CD28-981E-319B12049366}"/>
              </a:ext>
            </a:extLst>
          </p:cNvPr>
          <p:cNvCxnSpPr>
            <a:cxnSpLocks noChangeShapeType="1"/>
          </p:cNvCxnSpPr>
          <p:nvPr/>
        </p:nvCxnSpPr>
        <p:spPr bwMode="auto">
          <a:xfrm>
            <a:off x="9327259" y="4175556"/>
            <a:ext cx="197191" cy="193184"/>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cxnSp>
      <p:cxnSp>
        <p:nvCxnSpPr>
          <p:cNvPr id="60" name="Straight Connector 28">
            <a:extLst>
              <a:ext uri="{FF2B5EF4-FFF2-40B4-BE49-F238E27FC236}">
                <a16:creationId xmlns:a16="http://schemas.microsoft.com/office/drawing/2014/main" id="{D34266E8-639A-0979-0A5D-9811B5C8EE21}"/>
              </a:ext>
            </a:extLst>
          </p:cNvPr>
          <p:cNvCxnSpPr>
            <a:cxnSpLocks noChangeShapeType="1"/>
          </p:cNvCxnSpPr>
          <p:nvPr/>
        </p:nvCxnSpPr>
        <p:spPr bwMode="auto">
          <a:xfrm>
            <a:off x="9035927" y="4349506"/>
            <a:ext cx="117315" cy="349687"/>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cxnSp>
      <p:cxnSp>
        <p:nvCxnSpPr>
          <p:cNvPr id="61" name="Straight Connector 30">
            <a:extLst>
              <a:ext uri="{FF2B5EF4-FFF2-40B4-BE49-F238E27FC236}">
                <a16:creationId xmlns:a16="http://schemas.microsoft.com/office/drawing/2014/main" id="{DB7F0339-6B39-5868-4024-6CF44F4ABCB6}"/>
              </a:ext>
            </a:extLst>
          </p:cNvPr>
          <p:cNvCxnSpPr>
            <a:cxnSpLocks noChangeShapeType="1"/>
          </p:cNvCxnSpPr>
          <p:nvPr/>
        </p:nvCxnSpPr>
        <p:spPr bwMode="auto">
          <a:xfrm flipH="1">
            <a:off x="7211482" y="2675039"/>
            <a:ext cx="385256"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cxnSp>
      <p:cxnSp>
        <p:nvCxnSpPr>
          <p:cNvPr id="62" name="Straight Connector 32">
            <a:extLst>
              <a:ext uri="{FF2B5EF4-FFF2-40B4-BE49-F238E27FC236}">
                <a16:creationId xmlns:a16="http://schemas.microsoft.com/office/drawing/2014/main" id="{22472636-81EC-1B1C-B64F-3A8E7A27F7B1}"/>
              </a:ext>
            </a:extLst>
          </p:cNvPr>
          <p:cNvCxnSpPr>
            <a:cxnSpLocks noChangeShapeType="1"/>
          </p:cNvCxnSpPr>
          <p:nvPr/>
        </p:nvCxnSpPr>
        <p:spPr bwMode="auto">
          <a:xfrm flipH="1">
            <a:off x="7432535" y="3804086"/>
            <a:ext cx="334631" cy="273629"/>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cxnSp>
      <p:cxnSp>
        <p:nvCxnSpPr>
          <p:cNvPr id="63" name="Straight Connector 34">
            <a:extLst>
              <a:ext uri="{FF2B5EF4-FFF2-40B4-BE49-F238E27FC236}">
                <a16:creationId xmlns:a16="http://schemas.microsoft.com/office/drawing/2014/main" id="{ACD365D4-0215-312E-A5FD-F4EA9832FB0D}"/>
              </a:ext>
            </a:extLst>
          </p:cNvPr>
          <p:cNvCxnSpPr>
            <a:cxnSpLocks noChangeShapeType="1"/>
          </p:cNvCxnSpPr>
          <p:nvPr/>
        </p:nvCxnSpPr>
        <p:spPr bwMode="auto">
          <a:xfrm>
            <a:off x="8869446" y="4353996"/>
            <a:ext cx="0" cy="830362"/>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cxnSp>
      <p:sp>
        <p:nvSpPr>
          <p:cNvPr id="4" name="Title 2">
            <a:extLst>
              <a:ext uri="{FF2B5EF4-FFF2-40B4-BE49-F238E27FC236}">
                <a16:creationId xmlns:a16="http://schemas.microsoft.com/office/drawing/2014/main" id="{6AAF1B63-852E-C083-8827-19DFA7734E7C}"/>
              </a:ext>
            </a:extLst>
          </p:cNvPr>
          <p:cNvSpPr>
            <a:spLocks noGrp="1"/>
          </p:cNvSpPr>
          <p:nvPr>
            <p:ph type="title"/>
          </p:nvPr>
        </p:nvSpPr>
        <p:spPr>
          <a:xfrm>
            <a:off x="231078" y="531006"/>
            <a:ext cx="11740260" cy="502445"/>
          </a:xfrm>
        </p:spPr>
        <p:txBody>
          <a:bodyPr/>
          <a:lstStyle/>
          <a:p>
            <a:r>
              <a:rPr lang="en-US" dirty="0"/>
              <a:t>MCL: Background</a:t>
            </a:r>
          </a:p>
        </p:txBody>
      </p:sp>
      <p:sp>
        <p:nvSpPr>
          <p:cNvPr id="5" name="Rectangle 3">
            <a:extLst>
              <a:ext uri="{FF2B5EF4-FFF2-40B4-BE49-F238E27FC236}">
                <a16:creationId xmlns:a16="http://schemas.microsoft.com/office/drawing/2014/main" id="{98890760-4F6A-391D-3CE5-D1DEA58AF5C8}"/>
              </a:ext>
            </a:extLst>
          </p:cNvPr>
          <p:cNvSpPr>
            <a:spLocks noGrp="1" noChangeArrowheads="1"/>
          </p:cNvSpPr>
          <p:nvPr>
            <p:ph idx="1"/>
          </p:nvPr>
        </p:nvSpPr>
        <p:spPr>
          <a:xfrm>
            <a:off x="231776" y="1335088"/>
            <a:ext cx="5660334" cy="4754562"/>
          </a:xfrm>
        </p:spPr>
        <p:txBody>
          <a:bodyPr/>
          <a:lstStyle/>
          <a:p>
            <a:r>
              <a:rPr lang="en-US" sz="2000" dirty="0"/>
              <a:t>Disease characteristics: t(11;14) leading to cyclin D1 dysregulation</a:t>
            </a:r>
          </a:p>
          <a:p>
            <a:r>
              <a:rPr lang="en-US" sz="2000" dirty="0"/>
              <a:t>Median age at diagnosis: 60-70 yr</a:t>
            </a:r>
          </a:p>
          <a:p>
            <a:r>
              <a:rPr lang="en-US" sz="2000" dirty="0"/>
              <a:t>More common in men: 70%-80%</a:t>
            </a:r>
          </a:p>
          <a:p>
            <a:r>
              <a:rPr lang="en-US" sz="2000" dirty="0"/>
              <a:t>Typically advanced stage with extranodal sites (eg, GI tract, spleen, bone marrow)</a:t>
            </a:r>
          </a:p>
          <a:p>
            <a:r>
              <a:rPr lang="en-US" sz="2000" dirty="0"/>
              <a:t>Heterogeneous presentation: ranging from indolent to very aggressive</a:t>
            </a:r>
          </a:p>
          <a:p>
            <a:r>
              <a:rPr lang="en-US" sz="2000" dirty="0"/>
              <a:t>MCL: often initially responsive to therapy but shows continuous relapse pattern in many cases</a:t>
            </a:r>
          </a:p>
        </p:txBody>
      </p:sp>
      <p:sp>
        <p:nvSpPr>
          <p:cNvPr id="8" name="Content Placeholder 7">
            <a:extLst>
              <a:ext uri="{FF2B5EF4-FFF2-40B4-BE49-F238E27FC236}">
                <a16:creationId xmlns:a16="http://schemas.microsoft.com/office/drawing/2014/main" id="{F06BB9A6-BCD0-F33C-1EBB-A287B4CF702F}"/>
              </a:ext>
            </a:extLst>
          </p:cNvPr>
          <p:cNvSpPr>
            <a:spLocks noGrp="1"/>
          </p:cNvSpPr>
          <p:nvPr>
            <p:ph sz="quarter" idx="10"/>
          </p:nvPr>
        </p:nvSpPr>
        <p:spPr>
          <a:xfrm>
            <a:off x="1712199" y="6302375"/>
            <a:ext cx="7812290" cy="327025"/>
          </a:xfrm>
        </p:spPr>
        <p:txBody>
          <a:bodyPr/>
          <a:lstStyle/>
          <a:p>
            <a:r>
              <a:rPr lang="en-US" dirty="0"/>
              <a:t>Armitage. NEJM. 2022;386:2495. Jain. Am J Hematol. 2019;94:710. Teras. CA Cancer J Clin. 2016;66:443. Smith. Br J Cancer. 2011;105:1684. Sant. Blood. 2010;116:3724. </a:t>
            </a:r>
            <a:r>
              <a:rPr lang="en-US" altLang="en-US" dirty="0"/>
              <a:t>Lichtman. Williams Hematology. 7th ed. New York, NY: McGraw Hill. 2006;1408.</a:t>
            </a:r>
          </a:p>
        </p:txBody>
      </p:sp>
      <p:sp>
        <p:nvSpPr>
          <p:cNvPr id="42" name="AutoShape 9">
            <a:extLst>
              <a:ext uri="{FF2B5EF4-FFF2-40B4-BE49-F238E27FC236}">
                <a16:creationId xmlns:a16="http://schemas.microsoft.com/office/drawing/2014/main" id="{39E48B7B-FACF-0C00-EE38-AF461DA0F285}"/>
              </a:ext>
            </a:extLst>
          </p:cNvPr>
          <p:cNvSpPr>
            <a:spLocks noChangeAspect="1" noChangeArrowheads="1"/>
          </p:cNvSpPr>
          <p:nvPr/>
        </p:nvSpPr>
        <p:spPr bwMode="auto">
          <a:xfrm>
            <a:off x="6254825" y="1820780"/>
            <a:ext cx="4625513" cy="2654440"/>
          </a:xfrm>
          <a:prstGeom prst="rect">
            <a:avLst/>
          </a:prstGeom>
          <a:no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u="none" strike="noStrike" kern="0" cap="none" spc="0" normalizeH="0" baseline="0" noProof="0" dirty="0">
              <a:ln>
                <a:noFill/>
              </a:ln>
              <a:solidFill>
                <a:prstClr val="black"/>
              </a:solidFill>
              <a:effectLst/>
              <a:uLnTx/>
              <a:uFillTx/>
              <a:latin typeface="Poppins Medium" pitchFamily="2" charset="77"/>
              <a:cs typeface="Poppins Medium" pitchFamily="2" charset="77"/>
            </a:endParaRPr>
          </a:p>
        </p:txBody>
      </p:sp>
      <p:sp>
        <p:nvSpPr>
          <p:cNvPr id="43" name="AutoShape 13">
            <a:extLst>
              <a:ext uri="{FF2B5EF4-FFF2-40B4-BE49-F238E27FC236}">
                <a16:creationId xmlns:a16="http://schemas.microsoft.com/office/drawing/2014/main" id="{38DDF076-3AE3-5D6F-2341-AD06C687DB53}"/>
              </a:ext>
            </a:extLst>
          </p:cNvPr>
          <p:cNvSpPr>
            <a:spLocks noChangeAspect="1" noChangeArrowheads="1"/>
          </p:cNvSpPr>
          <p:nvPr/>
        </p:nvSpPr>
        <p:spPr bwMode="auto">
          <a:xfrm>
            <a:off x="6254825" y="1820780"/>
            <a:ext cx="4625513" cy="2654440"/>
          </a:xfrm>
          <a:prstGeom prst="rect">
            <a:avLst/>
          </a:prstGeom>
          <a:noFill/>
          <a:ln>
            <a:no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u="none" strike="noStrike" kern="0" cap="none" spc="0" normalizeH="0" baseline="0" noProof="0" dirty="0">
              <a:ln>
                <a:noFill/>
              </a:ln>
              <a:solidFill>
                <a:prstClr val="black"/>
              </a:solidFill>
              <a:effectLst/>
              <a:uLnTx/>
              <a:uFillTx/>
              <a:latin typeface="Poppins Medium" pitchFamily="2" charset="77"/>
              <a:cs typeface="Poppins Medium" pitchFamily="2" charset="77"/>
            </a:endParaRPr>
          </a:p>
        </p:txBody>
      </p:sp>
      <p:sp>
        <p:nvSpPr>
          <p:cNvPr id="44" name="TextBox 5">
            <a:extLst>
              <a:ext uri="{FF2B5EF4-FFF2-40B4-BE49-F238E27FC236}">
                <a16:creationId xmlns:a16="http://schemas.microsoft.com/office/drawing/2014/main" id="{60E23939-09F0-6E20-B7C8-C9D16D8F36BC}"/>
              </a:ext>
            </a:extLst>
          </p:cNvPr>
          <p:cNvSpPr txBox="1">
            <a:spLocks noChangeArrowheads="1"/>
          </p:cNvSpPr>
          <p:nvPr/>
        </p:nvSpPr>
        <p:spPr bwMode="auto">
          <a:xfrm>
            <a:off x="10063555" y="2336485"/>
            <a:ext cx="1892228" cy="338554"/>
          </a:xfrm>
          <a:prstGeom prst="rect">
            <a:avLst/>
          </a:prstGeom>
          <a:noFill/>
          <a:ln>
            <a:noFill/>
          </a:ln>
        </p:spPr>
        <p:txBody>
          <a:bodyPr wrap="squar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600" b="0" u="none" strike="noStrike" kern="0" cap="none" spc="0" normalizeH="0" baseline="0" noProof="0" dirty="0">
                <a:ln>
                  <a:noFill/>
                </a:ln>
                <a:solidFill>
                  <a:srgbClr val="000000"/>
                </a:solidFill>
                <a:effectLst/>
                <a:uLnTx/>
                <a:uFillTx/>
                <a:latin typeface="Poppins Medium" pitchFamily="2" charset="77"/>
                <a:cs typeface="Poppins Medium" pitchFamily="2" charset="77"/>
              </a:rPr>
              <a:t>Follicular (25%)</a:t>
            </a:r>
          </a:p>
        </p:txBody>
      </p:sp>
      <p:sp>
        <p:nvSpPr>
          <p:cNvPr id="45" name="TextBox 6">
            <a:extLst>
              <a:ext uri="{FF2B5EF4-FFF2-40B4-BE49-F238E27FC236}">
                <a16:creationId xmlns:a16="http://schemas.microsoft.com/office/drawing/2014/main" id="{0F0AF507-47BD-6E50-5918-E6FD68365B33}"/>
              </a:ext>
            </a:extLst>
          </p:cNvPr>
          <p:cNvSpPr txBox="1">
            <a:spLocks noChangeArrowheads="1"/>
          </p:cNvSpPr>
          <p:nvPr/>
        </p:nvSpPr>
        <p:spPr bwMode="auto">
          <a:xfrm>
            <a:off x="9975839" y="3514776"/>
            <a:ext cx="2067660" cy="584775"/>
          </a:xfrm>
          <a:prstGeom prst="rect">
            <a:avLst/>
          </a:prstGeom>
          <a:noFill/>
          <a:ln>
            <a:noFill/>
          </a:ln>
        </p:spPr>
        <p:txBody>
          <a:bodyPr wrap="squar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en-US" sz="1600" b="0" u="none" strike="noStrike" kern="0" cap="none" spc="0" normalizeH="0" baseline="0" noProof="0" dirty="0">
                <a:ln>
                  <a:noFill/>
                </a:ln>
                <a:solidFill>
                  <a:srgbClr val="000000"/>
                </a:solidFill>
                <a:effectLst/>
                <a:uLnTx/>
                <a:uFillTx/>
                <a:latin typeface="Poppins Medium" pitchFamily="2" charset="77"/>
                <a:cs typeface="Poppins Medium" pitchFamily="2" charset="77"/>
              </a:rPr>
              <a:t>Small</a:t>
            </a:r>
            <a:br>
              <a:rPr kumimoji="0" lang="en-US" altLang="en-US" sz="1600" b="0" u="none" strike="noStrike" kern="0" cap="none" spc="0" normalizeH="0" baseline="0" noProof="0" dirty="0">
                <a:ln>
                  <a:noFill/>
                </a:ln>
                <a:solidFill>
                  <a:srgbClr val="000000"/>
                </a:solidFill>
                <a:effectLst/>
                <a:uLnTx/>
                <a:uFillTx/>
                <a:latin typeface="Poppins Medium" pitchFamily="2" charset="77"/>
                <a:cs typeface="Poppins Medium" pitchFamily="2" charset="77"/>
              </a:rPr>
            </a:br>
            <a:r>
              <a:rPr kumimoji="0" lang="en-US" altLang="en-US" sz="1600" b="0" u="none" strike="noStrike" kern="0" cap="none" spc="0" normalizeH="0" baseline="0" noProof="0" dirty="0">
                <a:ln>
                  <a:noFill/>
                </a:ln>
                <a:solidFill>
                  <a:srgbClr val="000000"/>
                </a:solidFill>
                <a:effectLst/>
                <a:uLnTx/>
                <a:uFillTx/>
                <a:latin typeface="Poppins Medium" pitchFamily="2" charset="77"/>
                <a:cs typeface="Poppins Medium" pitchFamily="2" charset="77"/>
              </a:rPr>
              <a:t>lymphocytic (7%)</a:t>
            </a:r>
          </a:p>
        </p:txBody>
      </p:sp>
      <p:sp>
        <p:nvSpPr>
          <p:cNvPr id="46" name="TextBox 7">
            <a:extLst>
              <a:ext uri="{FF2B5EF4-FFF2-40B4-BE49-F238E27FC236}">
                <a16:creationId xmlns:a16="http://schemas.microsoft.com/office/drawing/2014/main" id="{BB86075F-6814-AFCC-85E4-B64E6ACE8CAA}"/>
              </a:ext>
            </a:extLst>
          </p:cNvPr>
          <p:cNvSpPr txBox="1">
            <a:spLocks noChangeArrowheads="1"/>
          </p:cNvSpPr>
          <p:nvPr/>
        </p:nvSpPr>
        <p:spPr bwMode="auto">
          <a:xfrm>
            <a:off x="9425854" y="4229100"/>
            <a:ext cx="2770821" cy="338554"/>
          </a:xfrm>
          <a:prstGeom prst="rect">
            <a:avLst/>
          </a:prstGeom>
          <a:noFill/>
          <a:ln>
            <a:noFill/>
          </a:ln>
        </p:spPr>
        <p:txBody>
          <a:bodyPr wrap="squar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600" b="0" u="none" strike="noStrike" kern="0" cap="none" spc="0" normalizeH="0" baseline="0" noProof="0" dirty="0">
                <a:ln>
                  <a:noFill/>
                </a:ln>
                <a:solidFill>
                  <a:srgbClr val="000000"/>
                </a:solidFill>
                <a:effectLst/>
                <a:uLnTx/>
                <a:uFillTx/>
                <a:latin typeface="Poppins Medium" pitchFamily="2" charset="77"/>
                <a:cs typeface="Poppins Medium" pitchFamily="2" charset="77"/>
              </a:rPr>
              <a:t>MALT lymphoma (7.5%)</a:t>
            </a:r>
          </a:p>
        </p:txBody>
      </p:sp>
      <p:sp>
        <p:nvSpPr>
          <p:cNvPr id="47" name="TextBox 8">
            <a:extLst>
              <a:ext uri="{FF2B5EF4-FFF2-40B4-BE49-F238E27FC236}">
                <a16:creationId xmlns:a16="http://schemas.microsoft.com/office/drawing/2014/main" id="{828B9806-B4CD-4ECF-FD93-BC8B54C4D49C}"/>
              </a:ext>
            </a:extLst>
          </p:cNvPr>
          <p:cNvSpPr txBox="1">
            <a:spLocks noChangeArrowheads="1"/>
          </p:cNvSpPr>
          <p:nvPr/>
        </p:nvSpPr>
        <p:spPr bwMode="auto">
          <a:xfrm>
            <a:off x="9029914" y="4650004"/>
            <a:ext cx="3136387" cy="338554"/>
          </a:xfrm>
          <a:prstGeom prst="rect">
            <a:avLst/>
          </a:prstGeom>
          <a:noFill/>
          <a:ln>
            <a:noFill/>
          </a:ln>
        </p:spPr>
        <p:txBody>
          <a:bodyPr wrap="squar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600" b="0" u="none" strike="noStrike" kern="0" cap="none" spc="0" normalizeH="0" baseline="0" noProof="0" dirty="0">
                <a:ln>
                  <a:noFill/>
                </a:ln>
                <a:solidFill>
                  <a:srgbClr val="000000"/>
                </a:solidFill>
                <a:effectLst/>
                <a:uLnTx/>
                <a:uFillTx/>
                <a:latin typeface="Poppins Medium" pitchFamily="2" charset="77"/>
                <a:cs typeface="Poppins Medium" pitchFamily="2" charset="77"/>
              </a:rPr>
              <a:t>Nodal marginal zone (&lt;2%)</a:t>
            </a:r>
          </a:p>
        </p:txBody>
      </p:sp>
      <p:sp>
        <p:nvSpPr>
          <p:cNvPr id="48" name="TextBox 9">
            <a:extLst>
              <a:ext uri="{FF2B5EF4-FFF2-40B4-BE49-F238E27FC236}">
                <a16:creationId xmlns:a16="http://schemas.microsoft.com/office/drawing/2014/main" id="{7B5E07FE-0463-43BC-F38C-8E05DD716A5E}"/>
              </a:ext>
            </a:extLst>
          </p:cNvPr>
          <p:cNvSpPr txBox="1">
            <a:spLocks noChangeArrowheads="1"/>
          </p:cNvSpPr>
          <p:nvPr/>
        </p:nvSpPr>
        <p:spPr bwMode="auto">
          <a:xfrm>
            <a:off x="6647074" y="5184358"/>
            <a:ext cx="3174410" cy="338554"/>
          </a:xfrm>
          <a:prstGeom prst="rect">
            <a:avLst/>
          </a:prstGeom>
          <a:noFill/>
          <a:ln>
            <a:noFill/>
          </a:ln>
        </p:spPr>
        <p:txBody>
          <a:bodyPr wrap="squar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600" b="0" u="none" strike="noStrike" kern="0" cap="none" spc="0" normalizeH="0" baseline="0" noProof="0" dirty="0">
                <a:ln>
                  <a:noFill/>
                </a:ln>
                <a:solidFill>
                  <a:srgbClr val="000000"/>
                </a:solidFill>
                <a:effectLst/>
                <a:uLnTx/>
                <a:uFillTx/>
                <a:latin typeface="Poppins Medium" pitchFamily="2" charset="77"/>
                <a:cs typeface="Poppins Medium" pitchFamily="2" charset="77"/>
              </a:rPr>
              <a:t>Lymphoplasmacytic (&lt;2%)</a:t>
            </a:r>
          </a:p>
        </p:txBody>
      </p:sp>
      <p:sp>
        <p:nvSpPr>
          <p:cNvPr id="49" name="TextBox 10">
            <a:extLst>
              <a:ext uri="{FF2B5EF4-FFF2-40B4-BE49-F238E27FC236}">
                <a16:creationId xmlns:a16="http://schemas.microsoft.com/office/drawing/2014/main" id="{BEC1825B-F13E-7BBC-E1C8-97E03DF4A514}"/>
              </a:ext>
            </a:extLst>
          </p:cNvPr>
          <p:cNvSpPr txBox="1">
            <a:spLocks noChangeArrowheads="1"/>
          </p:cNvSpPr>
          <p:nvPr/>
        </p:nvSpPr>
        <p:spPr bwMode="auto">
          <a:xfrm>
            <a:off x="5866710" y="4062831"/>
            <a:ext cx="2067892" cy="830997"/>
          </a:xfrm>
          <a:prstGeom prst="rect">
            <a:avLst/>
          </a:prstGeom>
          <a:noFill/>
          <a:ln>
            <a:noFill/>
          </a:ln>
        </p:spPr>
        <p:txBody>
          <a:bodyPr wrap="squar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600" b="0" u="none" strike="noStrike" kern="0" cap="none" spc="0" normalizeH="0" baseline="0" noProof="0" dirty="0">
                <a:ln>
                  <a:noFill/>
                </a:ln>
                <a:solidFill>
                  <a:srgbClr val="000000"/>
                </a:solidFill>
                <a:effectLst/>
                <a:uLnTx/>
                <a:uFillTx/>
                <a:latin typeface="Poppins Medium" pitchFamily="2" charset="77"/>
                <a:cs typeface="Poppins Medium" pitchFamily="2" charset="77"/>
              </a:rPr>
              <a:t>Diffuse large </a:t>
            </a:r>
            <a:br>
              <a:rPr kumimoji="0" lang="en-US" altLang="en-US" sz="1600" b="0" u="none" strike="noStrike" kern="0" cap="none" spc="0" normalizeH="0" baseline="0" noProof="0" dirty="0">
                <a:ln>
                  <a:noFill/>
                </a:ln>
                <a:solidFill>
                  <a:srgbClr val="000000"/>
                </a:solidFill>
                <a:effectLst/>
                <a:uLnTx/>
                <a:uFillTx/>
                <a:latin typeface="Poppins Medium" pitchFamily="2" charset="77"/>
                <a:cs typeface="Poppins Medium" pitchFamily="2" charset="77"/>
              </a:rPr>
            </a:br>
            <a:r>
              <a:rPr kumimoji="0" lang="en-US" altLang="en-US" sz="1600" b="0" u="none" strike="noStrike" kern="0" cap="none" spc="0" normalizeH="0" baseline="0" noProof="0" dirty="0">
                <a:ln>
                  <a:noFill/>
                </a:ln>
                <a:solidFill>
                  <a:srgbClr val="000000"/>
                </a:solidFill>
                <a:effectLst/>
                <a:uLnTx/>
                <a:uFillTx/>
                <a:latin typeface="Poppins Medium" pitchFamily="2" charset="77"/>
                <a:cs typeface="Poppins Medium" pitchFamily="2" charset="77"/>
              </a:rPr>
              <a:t>B-cell lymphoma (30%)</a:t>
            </a:r>
          </a:p>
        </p:txBody>
      </p:sp>
      <p:sp>
        <p:nvSpPr>
          <p:cNvPr id="50" name="TextBox 11">
            <a:extLst>
              <a:ext uri="{FF2B5EF4-FFF2-40B4-BE49-F238E27FC236}">
                <a16:creationId xmlns:a16="http://schemas.microsoft.com/office/drawing/2014/main" id="{0187C43A-51E7-C012-6D57-56239ABDE03B}"/>
              </a:ext>
            </a:extLst>
          </p:cNvPr>
          <p:cNvSpPr txBox="1">
            <a:spLocks noChangeArrowheads="1"/>
          </p:cNvSpPr>
          <p:nvPr/>
        </p:nvSpPr>
        <p:spPr bwMode="auto">
          <a:xfrm>
            <a:off x="5954495" y="2497853"/>
            <a:ext cx="1441310" cy="584775"/>
          </a:xfrm>
          <a:prstGeom prst="rect">
            <a:avLst/>
          </a:prstGeom>
          <a:noFill/>
          <a:ln>
            <a:noFill/>
          </a:ln>
        </p:spPr>
        <p:txBody>
          <a:bodyPr wrap="squar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600" b="0" u="none" strike="noStrike" kern="0" cap="none" spc="0" normalizeH="0" baseline="0" noProof="0" dirty="0">
                <a:ln>
                  <a:noFill/>
                </a:ln>
                <a:solidFill>
                  <a:srgbClr val="000000"/>
                </a:solidFill>
                <a:effectLst/>
                <a:uLnTx/>
                <a:uFillTx/>
                <a:latin typeface="Poppins Medium" pitchFamily="2" charset="77"/>
                <a:cs typeface="Poppins Medium" pitchFamily="2" charset="77"/>
              </a:rPr>
              <a:t>T and NK cell (12%)</a:t>
            </a:r>
          </a:p>
        </p:txBody>
      </p:sp>
      <p:sp>
        <p:nvSpPr>
          <p:cNvPr id="51" name="TextBox 12">
            <a:extLst>
              <a:ext uri="{FF2B5EF4-FFF2-40B4-BE49-F238E27FC236}">
                <a16:creationId xmlns:a16="http://schemas.microsoft.com/office/drawing/2014/main" id="{29512971-EE0F-5A80-C2B5-1D47E3E49CCD}"/>
              </a:ext>
            </a:extLst>
          </p:cNvPr>
          <p:cNvSpPr txBox="1">
            <a:spLocks noChangeArrowheads="1"/>
          </p:cNvSpPr>
          <p:nvPr/>
        </p:nvSpPr>
        <p:spPr bwMode="auto">
          <a:xfrm>
            <a:off x="6153716" y="1450008"/>
            <a:ext cx="1641876" cy="830997"/>
          </a:xfrm>
          <a:prstGeom prst="rect">
            <a:avLst/>
          </a:prstGeom>
          <a:noFill/>
          <a:ln>
            <a:noFill/>
          </a:ln>
        </p:spPr>
        <p:txBody>
          <a:bodyPr wrap="squar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600" b="0" u="none" strike="noStrike" kern="0" cap="none" spc="0" normalizeH="0" baseline="0" noProof="0" dirty="0">
                <a:ln>
                  <a:noFill/>
                </a:ln>
                <a:solidFill>
                  <a:srgbClr val="000000"/>
                </a:solidFill>
                <a:effectLst/>
                <a:uLnTx/>
                <a:uFillTx/>
                <a:latin typeface="Poppins Medium" pitchFamily="2" charset="77"/>
                <a:cs typeface="Poppins Medium" pitchFamily="2" charset="77"/>
              </a:rPr>
              <a:t>Other subtypes (9%)</a:t>
            </a:r>
          </a:p>
        </p:txBody>
      </p:sp>
      <p:sp>
        <p:nvSpPr>
          <p:cNvPr id="52" name="TextBox 13">
            <a:extLst>
              <a:ext uri="{FF2B5EF4-FFF2-40B4-BE49-F238E27FC236}">
                <a16:creationId xmlns:a16="http://schemas.microsoft.com/office/drawing/2014/main" id="{BAF1D6F8-FCB9-730A-E980-FD00804B254C}"/>
              </a:ext>
            </a:extLst>
          </p:cNvPr>
          <p:cNvSpPr txBox="1">
            <a:spLocks noChangeArrowheads="1"/>
          </p:cNvSpPr>
          <p:nvPr/>
        </p:nvSpPr>
        <p:spPr bwMode="auto">
          <a:xfrm>
            <a:off x="7408181" y="1299790"/>
            <a:ext cx="2062618" cy="338554"/>
          </a:xfrm>
          <a:prstGeom prst="rect">
            <a:avLst/>
          </a:prstGeom>
          <a:noFill/>
          <a:ln>
            <a:noFill/>
          </a:ln>
        </p:spPr>
        <p:txBody>
          <a:bodyPr wrap="squar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600" b="0" u="none" strike="noStrike" kern="0" cap="none" spc="0" normalizeH="0" baseline="0" noProof="0" dirty="0">
                <a:ln>
                  <a:noFill/>
                </a:ln>
                <a:solidFill>
                  <a:srgbClr val="000000"/>
                </a:solidFill>
                <a:effectLst/>
                <a:uLnTx/>
                <a:uFillTx/>
                <a:latin typeface="Poppins Medium" pitchFamily="2" charset="77"/>
                <a:cs typeface="Poppins Medium" pitchFamily="2" charset="77"/>
              </a:rPr>
              <a:t>Burkitt (2.5%)</a:t>
            </a:r>
          </a:p>
        </p:txBody>
      </p:sp>
      <p:sp>
        <p:nvSpPr>
          <p:cNvPr id="53" name="TextBox 14">
            <a:extLst>
              <a:ext uri="{FF2B5EF4-FFF2-40B4-BE49-F238E27FC236}">
                <a16:creationId xmlns:a16="http://schemas.microsoft.com/office/drawing/2014/main" id="{7723996B-08F9-A392-D5D9-D8AB53264E74}"/>
              </a:ext>
            </a:extLst>
          </p:cNvPr>
          <p:cNvSpPr txBox="1">
            <a:spLocks noChangeArrowheads="1"/>
          </p:cNvSpPr>
          <p:nvPr/>
        </p:nvSpPr>
        <p:spPr bwMode="auto">
          <a:xfrm>
            <a:off x="8917102" y="1477747"/>
            <a:ext cx="2263566" cy="338554"/>
          </a:xfrm>
          <a:prstGeom prst="rect">
            <a:avLst/>
          </a:prstGeom>
          <a:noFill/>
          <a:ln>
            <a:noFill/>
          </a:ln>
        </p:spPr>
        <p:txBody>
          <a:bodyPr wrap="square">
            <a:spAutoFit/>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en-US" sz="1600" b="0" u="none" strike="noStrike" kern="0" cap="none" spc="0" normalizeH="0" baseline="0" noProof="0" dirty="0">
                <a:ln>
                  <a:noFill/>
                </a:ln>
                <a:solidFill>
                  <a:schemeClr val="accent1"/>
                </a:solidFill>
                <a:effectLst/>
                <a:uLnTx/>
                <a:uFillTx/>
                <a:latin typeface="Poppins Medium" pitchFamily="2" charset="77"/>
                <a:cs typeface="Poppins Medium" pitchFamily="2" charset="77"/>
              </a:rPr>
              <a:t>Mantle cell (6%)</a:t>
            </a:r>
          </a:p>
        </p:txBody>
      </p:sp>
      <p:graphicFrame>
        <p:nvGraphicFramePr>
          <p:cNvPr id="64" name="Chart 63">
            <a:extLst>
              <a:ext uri="{FF2B5EF4-FFF2-40B4-BE49-F238E27FC236}">
                <a16:creationId xmlns:a16="http://schemas.microsoft.com/office/drawing/2014/main" id="{71126080-414D-01A7-6F84-622F806387B0}"/>
              </a:ext>
            </a:extLst>
          </p:cNvPr>
          <p:cNvGraphicFramePr/>
          <p:nvPr>
            <p:extLst>
              <p:ext uri="{D42A27DB-BD31-4B8C-83A1-F6EECF244321}">
                <p14:modId xmlns:p14="http://schemas.microsoft.com/office/powerpoint/2010/main" val="1025966831"/>
              </p:ext>
            </p:extLst>
          </p:nvPr>
        </p:nvGraphicFramePr>
        <p:xfrm>
          <a:off x="6443309" y="1655704"/>
          <a:ext cx="4342038" cy="302539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8324674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Oval 50">
            <a:extLst>
              <a:ext uri="{FF2B5EF4-FFF2-40B4-BE49-F238E27FC236}">
                <a16:creationId xmlns:a16="http://schemas.microsoft.com/office/drawing/2014/main" id="{392F5217-4B0E-987D-3BBE-B089FF69F1BC}"/>
              </a:ext>
            </a:extLst>
          </p:cNvPr>
          <p:cNvSpPr/>
          <p:nvPr/>
        </p:nvSpPr>
        <p:spPr bwMode="auto">
          <a:xfrm>
            <a:off x="9164648" y="5050890"/>
            <a:ext cx="682995" cy="430176"/>
          </a:xfrm>
          <a:prstGeom prst="ellipse">
            <a:avLst/>
          </a:prstGeom>
          <a:solidFill>
            <a:srgbClr val="D0F0EE"/>
          </a:solidFill>
          <a:ln w="1270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pic>
        <p:nvPicPr>
          <p:cNvPr id="87" name="Graphic 86">
            <a:extLst>
              <a:ext uri="{FF2B5EF4-FFF2-40B4-BE49-F238E27FC236}">
                <a16:creationId xmlns:a16="http://schemas.microsoft.com/office/drawing/2014/main" id="{EF889280-2245-1019-9C42-1B19F62D8DB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099597" y="5050977"/>
            <a:ext cx="767710" cy="463825"/>
          </a:xfrm>
          <a:prstGeom prst="rect">
            <a:avLst/>
          </a:prstGeom>
        </p:spPr>
      </p:pic>
      <p:cxnSp>
        <p:nvCxnSpPr>
          <p:cNvPr id="73" name="Straight Arrow Connector 72">
            <a:extLst>
              <a:ext uri="{FF2B5EF4-FFF2-40B4-BE49-F238E27FC236}">
                <a16:creationId xmlns:a16="http://schemas.microsoft.com/office/drawing/2014/main" id="{7EF48991-F26E-FD06-8136-9E99D521AD93}"/>
              </a:ext>
            </a:extLst>
          </p:cNvPr>
          <p:cNvCxnSpPr>
            <a:cxnSpLocks/>
          </p:cNvCxnSpPr>
          <p:nvPr/>
        </p:nvCxnSpPr>
        <p:spPr bwMode="auto">
          <a:xfrm flipV="1">
            <a:off x="8223238" y="1961873"/>
            <a:ext cx="869209" cy="353688"/>
          </a:xfrm>
          <a:prstGeom prst="straightConnector1">
            <a:avLst/>
          </a:prstGeom>
          <a:noFill/>
          <a:ln w="28575" cap="flat" cmpd="sng" algn="ctr">
            <a:solidFill>
              <a:schemeClr val="tx1"/>
            </a:solidFill>
            <a:prstDash val="solid"/>
            <a:round/>
            <a:headEnd type="none" w="med" len="med"/>
            <a:tailEnd type="triangle"/>
          </a:ln>
          <a:effectLst/>
        </p:spPr>
      </p:cxnSp>
      <p:cxnSp>
        <p:nvCxnSpPr>
          <p:cNvPr id="74" name="Straight Arrow Connector 73">
            <a:extLst>
              <a:ext uri="{FF2B5EF4-FFF2-40B4-BE49-F238E27FC236}">
                <a16:creationId xmlns:a16="http://schemas.microsoft.com/office/drawing/2014/main" id="{3E205925-CD0D-2C5B-CAEC-937983ED757F}"/>
              </a:ext>
            </a:extLst>
          </p:cNvPr>
          <p:cNvCxnSpPr>
            <a:cxnSpLocks/>
          </p:cNvCxnSpPr>
          <p:nvPr/>
        </p:nvCxnSpPr>
        <p:spPr bwMode="auto">
          <a:xfrm>
            <a:off x="8152477" y="2670354"/>
            <a:ext cx="1071685" cy="54105"/>
          </a:xfrm>
          <a:prstGeom prst="straightConnector1">
            <a:avLst/>
          </a:prstGeom>
          <a:noFill/>
          <a:ln w="28575" cap="flat" cmpd="sng" algn="ctr">
            <a:solidFill>
              <a:schemeClr val="tx1"/>
            </a:solidFill>
            <a:prstDash val="solid"/>
            <a:round/>
            <a:headEnd type="none" w="med" len="med"/>
            <a:tailEnd type="triangle"/>
          </a:ln>
          <a:effectLst/>
        </p:spPr>
      </p:cxnSp>
      <p:sp>
        <p:nvSpPr>
          <p:cNvPr id="3" name="Title 2">
            <a:extLst>
              <a:ext uri="{FF2B5EF4-FFF2-40B4-BE49-F238E27FC236}">
                <a16:creationId xmlns:a16="http://schemas.microsoft.com/office/drawing/2014/main" id="{B6E805DD-C5D0-9635-AAF0-3FF64C1E6378}"/>
              </a:ext>
            </a:extLst>
          </p:cNvPr>
          <p:cNvSpPr>
            <a:spLocks noGrp="1"/>
          </p:cNvSpPr>
          <p:nvPr>
            <p:ph type="title"/>
          </p:nvPr>
        </p:nvSpPr>
        <p:spPr>
          <a:xfrm>
            <a:off x="231078" y="531006"/>
            <a:ext cx="11740260" cy="502445"/>
          </a:xfrm>
        </p:spPr>
        <p:txBody>
          <a:bodyPr/>
          <a:lstStyle/>
          <a:p>
            <a:r>
              <a:rPr lang="en-US" dirty="0"/>
              <a:t>MCL: Pathogenesis</a:t>
            </a:r>
          </a:p>
        </p:txBody>
      </p:sp>
      <p:sp>
        <p:nvSpPr>
          <p:cNvPr id="5" name="Content Placeholder 4">
            <a:extLst>
              <a:ext uri="{FF2B5EF4-FFF2-40B4-BE49-F238E27FC236}">
                <a16:creationId xmlns:a16="http://schemas.microsoft.com/office/drawing/2014/main" id="{49F7AD23-F210-5B36-B9B1-AE750301F3E1}"/>
              </a:ext>
            </a:extLst>
          </p:cNvPr>
          <p:cNvSpPr>
            <a:spLocks noGrp="1"/>
          </p:cNvSpPr>
          <p:nvPr>
            <p:ph sz="quarter" idx="10"/>
          </p:nvPr>
        </p:nvSpPr>
        <p:spPr>
          <a:xfrm>
            <a:off x="1712199" y="6302375"/>
            <a:ext cx="7812290" cy="327025"/>
          </a:xfrm>
        </p:spPr>
        <p:txBody>
          <a:bodyPr/>
          <a:lstStyle/>
          <a:p>
            <a:pPr algn="ctr"/>
            <a:r>
              <a:rPr lang="en-US" altLang="en-US" dirty="0"/>
              <a:t>Figure adapted from Dreyling. Ann Oncol. 2017;28(suppl 4):IV62.</a:t>
            </a:r>
          </a:p>
        </p:txBody>
      </p:sp>
      <p:sp>
        <p:nvSpPr>
          <p:cNvPr id="23" name="Oval 22">
            <a:extLst>
              <a:ext uri="{FF2B5EF4-FFF2-40B4-BE49-F238E27FC236}">
                <a16:creationId xmlns:a16="http://schemas.microsoft.com/office/drawing/2014/main" id="{FA04354E-B16E-B3FE-0E1D-F8D28D5A5962}"/>
              </a:ext>
            </a:extLst>
          </p:cNvPr>
          <p:cNvSpPr/>
          <p:nvPr/>
        </p:nvSpPr>
        <p:spPr bwMode="auto">
          <a:xfrm>
            <a:off x="6796803" y="1586791"/>
            <a:ext cx="1453910" cy="1594743"/>
          </a:xfrm>
          <a:prstGeom prst="ellipse">
            <a:avLst/>
          </a:prstGeom>
          <a:solidFill>
            <a:schemeClr val="accent3">
              <a:lumMod val="20000"/>
              <a:lumOff val="80000"/>
            </a:schemeClr>
          </a:solidFill>
          <a:ln w="28575">
            <a:solidFill>
              <a:schemeClr val="accent3"/>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sp>
        <p:nvSpPr>
          <p:cNvPr id="24" name="TextBox 23">
            <a:extLst>
              <a:ext uri="{FF2B5EF4-FFF2-40B4-BE49-F238E27FC236}">
                <a16:creationId xmlns:a16="http://schemas.microsoft.com/office/drawing/2014/main" id="{53CE3CA2-5CE2-8D17-97BB-AE671C7656D2}"/>
              </a:ext>
            </a:extLst>
          </p:cNvPr>
          <p:cNvSpPr txBox="1"/>
          <p:nvPr/>
        </p:nvSpPr>
        <p:spPr bwMode="auto">
          <a:xfrm>
            <a:off x="376090" y="2551068"/>
            <a:ext cx="10405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t(11;14)</a:t>
            </a:r>
          </a:p>
        </p:txBody>
      </p:sp>
      <p:cxnSp>
        <p:nvCxnSpPr>
          <p:cNvPr id="25" name="Straight Arrow Connector 24">
            <a:extLst>
              <a:ext uri="{FF2B5EF4-FFF2-40B4-BE49-F238E27FC236}">
                <a16:creationId xmlns:a16="http://schemas.microsoft.com/office/drawing/2014/main" id="{BB39CDC0-792E-17D2-B090-E595C624DF4F}"/>
              </a:ext>
            </a:extLst>
          </p:cNvPr>
          <p:cNvCxnSpPr/>
          <p:nvPr/>
        </p:nvCxnSpPr>
        <p:spPr bwMode="auto">
          <a:xfrm>
            <a:off x="1167042" y="2700793"/>
            <a:ext cx="529936" cy="0"/>
          </a:xfrm>
          <a:prstGeom prst="straightConnector1">
            <a:avLst/>
          </a:prstGeom>
          <a:noFill/>
          <a:ln w="28575" cap="flat" cmpd="sng" algn="ctr">
            <a:solidFill>
              <a:schemeClr val="tx1"/>
            </a:solidFill>
            <a:prstDash val="solid"/>
            <a:round/>
            <a:headEnd type="none" w="med" len="med"/>
            <a:tailEnd type="triangle"/>
          </a:ln>
          <a:effectLst/>
        </p:spPr>
      </p:cxnSp>
      <p:sp>
        <p:nvSpPr>
          <p:cNvPr id="26" name="TextBox 25">
            <a:extLst>
              <a:ext uri="{FF2B5EF4-FFF2-40B4-BE49-F238E27FC236}">
                <a16:creationId xmlns:a16="http://schemas.microsoft.com/office/drawing/2014/main" id="{BC1CD329-1B1C-92AA-77B5-3C3AF4735533}"/>
              </a:ext>
            </a:extLst>
          </p:cNvPr>
          <p:cNvSpPr txBox="1"/>
          <p:nvPr/>
        </p:nvSpPr>
        <p:spPr bwMode="auto">
          <a:xfrm>
            <a:off x="1730742" y="2562757"/>
            <a:ext cx="11962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CCND1-R</a:t>
            </a:r>
          </a:p>
        </p:txBody>
      </p:sp>
      <p:sp>
        <p:nvSpPr>
          <p:cNvPr id="27" name="TextBox 26">
            <a:extLst>
              <a:ext uri="{FF2B5EF4-FFF2-40B4-BE49-F238E27FC236}">
                <a16:creationId xmlns:a16="http://schemas.microsoft.com/office/drawing/2014/main" id="{93BE78B7-9596-2E88-DB0C-F0AA44ECDFFB}"/>
              </a:ext>
            </a:extLst>
          </p:cNvPr>
          <p:cNvSpPr txBox="1"/>
          <p:nvPr/>
        </p:nvSpPr>
        <p:spPr bwMode="auto">
          <a:xfrm>
            <a:off x="1041833" y="3507719"/>
            <a:ext cx="127636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Pre</a:t>
            </a:r>
            <a:r>
              <a:rPr lang="en-US" sz="1600" b="0" dirty="0">
                <a:solidFill>
                  <a:srgbClr val="000000"/>
                </a:solidFill>
                <a:latin typeface="Poppins Medium" pitchFamily="2" charset="77"/>
                <a:cs typeface="Poppins Medium" pitchFamily="2" charset="77"/>
              </a:rPr>
              <a:t>–</a:t>
            </a: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B-cell</a:t>
            </a:r>
          </a:p>
        </p:txBody>
      </p:sp>
      <p:sp>
        <p:nvSpPr>
          <p:cNvPr id="28" name="TextBox 27">
            <a:extLst>
              <a:ext uri="{FF2B5EF4-FFF2-40B4-BE49-F238E27FC236}">
                <a16:creationId xmlns:a16="http://schemas.microsoft.com/office/drawing/2014/main" id="{3D315869-8832-5DA8-D192-0608D78A30FF}"/>
              </a:ext>
            </a:extLst>
          </p:cNvPr>
          <p:cNvSpPr txBox="1"/>
          <p:nvPr/>
        </p:nvSpPr>
        <p:spPr bwMode="auto">
          <a:xfrm>
            <a:off x="1318656" y="4328597"/>
            <a:ext cx="157575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Cyclin D1 neg</a:t>
            </a:r>
          </a:p>
        </p:txBody>
      </p:sp>
      <p:sp>
        <p:nvSpPr>
          <p:cNvPr id="29" name="TextBox 28">
            <a:extLst>
              <a:ext uri="{FF2B5EF4-FFF2-40B4-BE49-F238E27FC236}">
                <a16:creationId xmlns:a16="http://schemas.microsoft.com/office/drawing/2014/main" id="{05F6CC1F-90F0-3639-E09A-3B4DCBCBA8A9}"/>
              </a:ext>
            </a:extLst>
          </p:cNvPr>
          <p:cNvSpPr txBox="1"/>
          <p:nvPr/>
        </p:nvSpPr>
        <p:spPr bwMode="auto">
          <a:xfrm>
            <a:off x="4021405" y="1599431"/>
            <a:ext cx="280956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Unmutated/minimally mutated IG SOX11+ B-cell</a:t>
            </a:r>
          </a:p>
        </p:txBody>
      </p:sp>
      <p:sp>
        <p:nvSpPr>
          <p:cNvPr id="30" name="TextBox 29">
            <a:extLst>
              <a:ext uri="{FF2B5EF4-FFF2-40B4-BE49-F238E27FC236}">
                <a16:creationId xmlns:a16="http://schemas.microsoft.com/office/drawing/2014/main" id="{8E013280-5945-0278-2021-AB7786B01B8A}"/>
              </a:ext>
            </a:extLst>
          </p:cNvPr>
          <p:cNvSpPr txBox="1"/>
          <p:nvPr/>
        </p:nvSpPr>
        <p:spPr bwMode="auto">
          <a:xfrm>
            <a:off x="6939814" y="5524758"/>
            <a:ext cx="1214180" cy="738664"/>
          </a:xfrm>
          <a:prstGeom prst="rect">
            <a:avLst/>
          </a:prstGeom>
          <a:solidFill>
            <a:schemeClr val="tx2"/>
          </a:solidFill>
          <a:ln>
            <a:noFill/>
          </a:ln>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effectLst/>
                <a:uLnTx/>
                <a:uFillTx/>
                <a:latin typeface="Poppins Medium" pitchFamily="2" charset="77"/>
                <a:cs typeface="Poppins Medium" pitchFamily="2" charset="77"/>
              </a:rPr>
              <a:t>Leukemic nonnodal </a:t>
            </a:r>
            <a:br>
              <a:rPr kumimoji="0" lang="en-US" sz="1400" b="0" u="none" strike="noStrike" kern="1200" cap="none" spc="0" normalizeH="0" baseline="0" noProof="0" dirty="0">
                <a:ln>
                  <a:noFill/>
                </a:ln>
                <a:effectLst/>
                <a:uLnTx/>
                <a:uFillTx/>
                <a:latin typeface="Poppins Medium" pitchFamily="2" charset="77"/>
                <a:cs typeface="Poppins Medium" pitchFamily="2" charset="77"/>
              </a:rPr>
            </a:br>
            <a:r>
              <a:rPr kumimoji="0" lang="en-US" sz="1400" b="0" u="none" strike="noStrike" kern="1200" cap="none" spc="0" normalizeH="0" baseline="0" noProof="0" dirty="0">
                <a:ln>
                  <a:noFill/>
                </a:ln>
                <a:effectLst/>
                <a:uLnTx/>
                <a:uFillTx/>
                <a:latin typeface="Poppins Medium" pitchFamily="2" charset="77"/>
                <a:cs typeface="Poppins Medium" pitchFamily="2" charset="77"/>
              </a:rPr>
              <a:t>MCL</a:t>
            </a:r>
          </a:p>
        </p:txBody>
      </p:sp>
      <p:sp>
        <p:nvSpPr>
          <p:cNvPr id="32" name="TextBox 31">
            <a:extLst>
              <a:ext uri="{FF2B5EF4-FFF2-40B4-BE49-F238E27FC236}">
                <a16:creationId xmlns:a16="http://schemas.microsoft.com/office/drawing/2014/main" id="{32B4747A-58FF-0D41-5EA1-2ECC57F3B82F}"/>
              </a:ext>
            </a:extLst>
          </p:cNvPr>
          <p:cNvSpPr txBox="1"/>
          <p:nvPr/>
        </p:nvSpPr>
        <p:spPr bwMode="auto">
          <a:xfrm>
            <a:off x="5721719" y="1141103"/>
            <a:ext cx="2792395" cy="307777"/>
          </a:xfrm>
          <a:prstGeom prst="rect">
            <a:avLst/>
          </a:prstGeom>
          <a:solidFill>
            <a:schemeClr val="tx2"/>
          </a:solidFill>
          <a:ln>
            <a:noFill/>
          </a:ln>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effectLst/>
                <a:uLnTx/>
                <a:uFillTx/>
                <a:latin typeface="Poppins Medium" pitchFamily="2" charset="77"/>
                <a:cs typeface="Poppins Medium" pitchFamily="2" charset="77"/>
              </a:rPr>
              <a:t>Blastoid/Pleomorphic MCL</a:t>
            </a:r>
          </a:p>
        </p:txBody>
      </p:sp>
      <p:sp>
        <p:nvSpPr>
          <p:cNvPr id="33" name="TextBox 32">
            <a:extLst>
              <a:ext uri="{FF2B5EF4-FFF2-40B4-BE49-F238E27FC236}">
                <a16:creationId xmlns:a16="http://schemas.microsoft.com/office/drawing/2014/main" id="{4DA82A0C-21E3-34FF-B55A-559079385060}"/>
              </a:ext>
            </a:extLst>
          </p:cNvPr>
          <p:cNvSpPr txBox="1"/>
          <p:nvPr/>
        </p:nvSpPr>
        <p:spPr bwMode="auto">
          <a:xfrm>
            <a:off x="6544598" y="664131"/>
            <a:ext cx="1607879" cy="307777"/>
          </a:xfrm>
          <a:prstGeom prst="rect">
            <a:avLst/>
          </a:prstGeom>
          <a:solidFill>
            <a:schemeClr val="tx2"/>
          </a:solidFill>
          <a:ln>
            <a:noFill/>
          </a:ln>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effectLst/>
                <a:uLnTx/>
                <a:uFillTx/>
                <a:latin typeface="Poppins Medium" pitchFamily="2" charset="77"/>
                <a:cs typeface="Poppins Medium" pitchFamily="2" charset="77"/>
              </a:rPr>
              <a:t>Classical MCL</a:t>
            </a:r>
          </a:p>
        </p:txBody>
      </p:sp>
      <p:sp>
        <p:nvSpPr>
          <p:cNvPr id="34" name="TextBox 33">
            <a:extLst>
              <a:ext uri="{FF2B5EF4-FFF2-40B4-BE49-F238E27FC236}">
                <a16:creationId xmlns:a16="http://schemas.microsoft.com/office/drawing/2014/main" id="{62178BA7-FA3C-3D22-3781-013735885950}"/>
              </a:ext>
            </a:extLst>
          </p:cNvPr>
          <p:cNvSpPr txBox="1"/>
          <p:nvPr/>
        </p:nvSpPr>
        <p:spPr bwMode="auto">
          <a:xfrm>
            <a:off x="8526740" y="271034"/>
            <a:ext cx="3596092"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400" u="none" strike="noStrike" kern="1200" cap="none" spc="0" normalizeH="0" baseline="0" noProof="0" dirty="0">
                <a:ln>
                  <a:noFill/>
                </a:ln>
                <a:solidFill>
                  <a:srgbClr val="000000"/>
                </a:solidFill>
                <a:effectLst/>
                <a:uLnTx/>
                <a:uFillTx/>
                <a:latin typeface="Poppins" pitchFamily="2" charset="77"/>
                <a:cs typeface="Poppins" pitchFamily="2" charset="77"/>
              </a:rPr>
              <a:t>Progression </a:t>
            </a:r>
          </a:p>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(TP53 and other oncogenic abnormalities)</a:t>
            </a:r>
          </a:p>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Higher proportion of aggressive morphology (blastoid/pleo</a:t>
            </a:r>
            <a:r>
              <a:rPr lang="en-US" sz="1400" b="0" dirty="0">
                <a:solidFill>
                  <a:srgbClr val="000000"/>
                </a:solidFill>
                <a:latin typeface="Poppins Medium" pitchFamily="2" charset="77"/>
                <a:cs typeface="Poppins Medium" pitchFamily="2" charset="77"/>
              </a:rPr>
              <a:t>morphic)</a:t>
            </a: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35" name="TextBox 34">
            <a:extLst>
              <a:ext uri="{FF2B5EF4-FFF2-40B4-BE49-F238E27FC236}">
                <a16:creationId xmlns:a16="http://schemas.microsoft.com/office/drawing/2014/main" id="{FEA54A31-2268-9496-D775-142FFB1F977D}"/>
              </a:ext>
            </a:extLst>
          </p:cNvPr>
          <p:cNvSpPr txBox="1"/>
          <p:nvPr/>
        </p:nvSpPr>
        <p:spPr bwMode="auto">
          <a:xfrm>
            <a:off x="6646491" y="1896061"/>
            <a:ext cx="176422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Lymph node, extranodal</a:t>
            </a:r>
          </a:p>
        </p:txBody>
      </p:sp>
      <p:grpSp>
        <p:nvGrpSpPr>
          <p:cNvPr id="36" name="Group 35">
            <a:extLst>
              <a:ext uri="{FF2B5EF4-FFF2-40B4-BE49-F238E27FC236}">
                <a16:creationId xmlns:a16="http://schemas.microsoft.com/office/drawing/2014/main" id="{84248293-A45D-ED9E-42F6-C7CE552682F1}"/>
              </a:ext>
            </a:extLst>
          </p:cNvPr>
          <p:cNvGrpSpPr/>
          <p:nvPr/>
        </p:nvGrpSpPr>
        <p:grpSpPr>
          <a:xfrm>
            <a:off x="1696978" y="3834779"/>
            <a:ext cx="761995" cy="436953"/>
            <a:chOff x="1543883" y="4820847"/>
            <a:chExt cx="761995" cy="436953"/>
          </a:xfrm>
        </p:grpSpPr>
        <p:sp>
          <p:nvSpPr>
            <p:cNvPr id="37" name="Oval 36">
              <a:extLst>
                <a:ext uri="{FF2B5EF4-FFF2-40B4-BE49-F238E27FC236}">
                  <a16:creationId xmlns:a16="http://schemas.microsoft.com/office/drawing/2014/main" id="{7A120938-DAEA-9530-9BD1-431CD14A5425}"/>
                </a:ext>
              </a:extLst>
            </p:cNvPr>
            <p:cNvSpPr/>
            <p:nvPr/>
          </p:nvSpPr>
          <p:spPr bwMode="auto">
            <a:xfrm>
              <a:off x="1543883" y="4820847"/>
              <a:ext cx="761995" cy="436953"/>
            </a:xfrm>
            <a:prstGeom prst="ellipse">
              <a:avLst/>
            </a:prstGeom>
            <a:solidFill>
              <a:srgbClr val="D0F0EE"/>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sp>
          <p:nvSpPr>
            <p:cNvPr id="38" name="Oval 37">
              <a:extLst>
                <a:ext uri="{FF2B5EF4-FFF2-40B4-BE49-F238E27FC236}">
                  <a16:creationId xmlns:a16="http://schemas.microsoft.com/office/drawing/2014/main" id="{167FEF70-7DFE-D877-FE48-CF8E3E41E205}"/>
                </a:ext>
              </a:extLst>
            </p:cNvPr>
            <p:cNvSpPr/>
            <p:nvPr/>
          </p:nvSpPr>
          <p:spPr bwMode="auto">
            <a:xfrm>
              <a:off x="1787237" y="4874880"/>
              <a:ext cx="406990" cy="315299"/>
            </a:xfrm>
            <a:prstGeom prst="ellipse">
              <a:avLst/>
            </a:prstGeom>
            <a:solidFill>
              <a:schemeClr val="accent4"/>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grpSp>
      <p:grpSp>
        <p:nvGrpSpPr>
          <p:cNvPr id="39" name="Group 38">
            <a:extLst>
              <a:ext uri="{FF2B5EF4-FFF2-40B4-BE49-F238E27FC236}">
                <a16:creationId xmlns:a16="http://schemas.microsoft.com/office/drawing/2014/main" id="{A68CF5C2-51FB-CAA9-F3E9-AD911643F886}"/>
              </a:ext>
            </a:extLst>
          </p:cNvPr>
          <p:cNvGrpSpPr/>
          <p:nvPr/>
        </p:nvGrpSpPr>
        <p:grpSpPr>
          <a:xfrm>
            <a:off x="1696978" y="2876170"/>
            <a:ext cx="761995" cy="436953"/>
            <a:chOff x="1543883" y="4820847"/>
            <a:chExt cx="761995" cy="436953"/>
          </a:xfrm>
        </p:grpSpPr>
        <p:sp>
          <p:nvSpPr>
            <p:cNvPr id="40" name="Oval 39">
              <a:extLst>
                <a:ext uri="{FF2B5EF4-FFF2-40B4-BE49-F238E27FC236}">
                  <a16:creationId xmlns:a16="http://schemas.microsoft.com/office/drawing/2014/main" id="{8666AD9D-3DEE-94D1-B189-D301DDD9FFE1}"/>
                </a:ext>
              </a:extLst>
            </p:cNvPr>
            <p:cNvSpPr/>
            <p:nvPr/>
          </p:nvSpPr>
          <p:spPr bwMode="auto">
            <a:xfrm>
              <a:off x="1543883" y="4820847"/>
              <a:ext cx="761995" cy="436953"/>
            </a:xfrm>
            <a:prstGeom prst="ellipse">
              <a:avLst/>
            </a:prstGeom>
            <a:solidFill>
              <a:srgbClr val="D0F0EE"/>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sp>
          <p:nvSpPr>
            <p:cNvPr id="41" name="Oval 40">
              <a:extLst>
                <a:ext uri="{FF2B5EF4-FFF2-40B4-BE49-F238E27FC236}">
                  <a16:creationId xmlns:a16="http://schemas.microsoft.com/office/drawing/2014/main" id="{EB886DB4-40E9-398E-CD17-D27125F62508}"/>
                </a:ext>
              </a:extLst>
            </p:cNvPr>
            <p:cNvSpPr/>
            <p:nvPr/>
          </p:nvSpPr>
          <p:spPr bwMode="auto">
            <a:xfrm>
              <a:off x="1787237" y="4874880"/>
              <a:ext cx="406990" cy="315299"/>
            </a:xfrm>
            <a:prstGeom prst="ellipse">
              <a:avLst/>
            </a:prstGeom>
            <a:solidFill>
              <a:schemeClr val="accent4"/>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grpSp>
      <p:grpSp>
        <p:nvGrpSpPr>
          <p:cNvPr id="42" name="Group 41">
            <a:extLst>
              <a:ext uri="{FF2B5EF4-FFF2-40B4-BE49-F238E27FC236}">
                <a16:creationId xmlns:a16="http://schemas.microsoft.com/office/drawing/2014/main" id="{344C71B4-48FE-35F2-295A-05EAE16718E8}"/>
              </a:ext>
            </a:extLst>
          </p:cNvPr>
          <p:cNvGrpSpPr/>
          <p:nvPr/>
        </p:nvGrpSpPr>
        <p:grpSpPr>
          <a:xfrm>
            <a:off x="2714793" y="3433135"/>
            <a:ext cx="549845" cy="315299"/>
            <a:chOff x="1543883" y="4820847"/>
            <a:chExt cx="761995" cy="436953"/>
          </a:xfrm>
        </p:grpSpPr>
        <p:sp>
          <p:nvSpPr>
            <p:cNvPr id="43" name="Oval 42">
              <a:extLst>
                <a:ext uri="{FF2B5EF4-FFF2-40B4-BE49-F238E27FC236}">
                  <a16:creationId xmlns:a16="http://schemas.microsoft.com/office/drawing/2014/main" id="{CB6C4AC1-0F06-5C0D-539F-4B03711138F7}"/>
                </a:ext>
              </a:extLst>
            </p:cNvPr>
            <p:cNvSpPr/>
            <p:nvPr/>
          </p:nvSpPr>
          <p:spPr bwMode="auto">
            <a:xfrm>
              <a:off x="1543883" y="4820847"/>
              <a:ext cx="761995" cy="436953"/>
            </a:xfrm>
            <a:prstGeom prst="ellipse">
              <a:avLst/>
            </a:prstGeom>
            <a:solidFill>
              <a:srgbClr val="D0F0EE"/>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sp>
          <p:nvSpPr>
            <p:cNvPr id="44" name="Oval 43">
              <a:extLst>
                <a:ext uri="{FF2B5EF4-FFF2-40B4-BE49-F238E27FC236}">
                  <a16:creationId xmlns:a16="http://schemas.microsoft.com/office/drawing/2014/main" id="{66FBCC26-C4A1-626F-0834-86A6F890A1A6}"/>
                </a:ext>
              </a:extLst>
            </p:cNvPr>
            <p:cNvSpPr/>
            <p:nvPr/>
          </p:nvSpPr>
          <p:spPr bwMode="auto">
            <a:xfrm>
              <a:off x="1787237" y="4874880"/>
              <a:ext cx="406990" cy="315299"/>
            </a:xfrm>
            <a:prstGeom prst="ellipse">
              <a:avLst/>
            </a:prstGeom>
            <a:solidFill>
              <a:schemeClr val="accent4"/>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grpSp>
      <p:grpSp>
        <p:nvGrpSpPr>
          <p:cNvPr id="45" name="Group 44">
            <a:extLst>
              <a:ext uri="{FF2B5EF4-FFF2-40B4-BE49-F238E27FC236}">
                <a16:creationId xmlns:a16="http://schemas.microsoft.com/office/drawing/2014/main" id="{A610E4EF-6FC1-A49A-3F29-148C558C0AE2}"/>
              </a:ext>
            </a:extLst>
          </p:cNvPr>
          <p:cNvGrpSpPr/>
          <p:nvPr/>
        </p:nvGrpSpPr>
        <p:grpSpPr>
          <a:xfrm>
            <a:off x="9921043" y="1868001"/>
            <a:ext cx="549845" cy="315299"/>
            <a:chOff x="1543883" y="4820847"/>
            <a:chExt cx="761995" cy="436953"/>
          </a:xfrm>
        </p:grpSpPr>
        <p:sp>
          <p:nvSpPr>
            <p:cNvPr id="46" name="Oval 45">
              <a:extLst>
                <a:ext uri="{FF2B5EF4-FFF2-40B4-BE49-F238E27FC236}">
                  <a16:creationId xmlns:a16="http://schemas.microsoft.com/office/drawing/2014/main" id="{32CF3463-5FE8-E4A7-AB6B-0831F901E710}"/>
                </a:ext>
              </a:extLst>
            </p:cNvPr>
            <p:cNvSpPr/>
            <p:nvPr/>
          </p:nvSpPr>
          <p:spPr bwMode="auto">
            <a:xfrm>
              <a:off x="1543883" y="4820847"/>
              <a:ext cx="761995" cy="436953"/>
            </a:xfrm>
            <a:prstGeom prst="ellipse">
              <a:avLst/>
            </a:prstGeom>
            <a:solidFill>
              <a:srgbClr val="D0F0EE"/>
            </a:solidFill>
            <a:ln w="1270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sp>
          <p:nvSpPr>
            <p:cNvPr id="47" name="Oval 46">
              <a:extLst>
                <a:ext uri="{FF2B5EF4-FFF2-40B4-BE49-F238E27FC236}">
                  <a16:creationId xmlns:a16="http://schemas.microsoft.com/office/drawing/2014/main" id="{0F994619-588D-DBFF-054B-7D61CA7A7AC4}"/>
                </a:ext>
              </a:extLst>
            </p:cNvPr>
            <p:cNvSpPr/>
            <p:nvPr/>
          </p:nvSpPr>
          <p:spPr bwMode="auto">
            <a:xfrm>
              <a:off x="1787237" y="4874880"/>
              <a:ext cx="406990" cy="315299"/>
            </a:xfrm>
            <a:prstGeom prst="ellipse">
              <a:avLst/>
            </a:prstGeom>
            <a:solidFill>
              <a:schemeClr val="accent4"/>
            </a:solidFill>
            <a:ln w="1270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grpSp>
      <p:sp>
        <p:nvSpPr>
          <p:cNvPr id="48" name="Oval 47">
            <a:extLst>
              <a:ext uri="{FF2B5EF4-FFF2-40B4-BE49-F238E27FC236}">
                <a16:creationId xmlns:a16="http://schemas.microsoft.com/office/drawing/2014/main" id="{8BBC772A-F340-C137-6DB4-36E85A4AE200}"/>
              </a:ext>
            </a:extLst>
          </p:cNvPr>
          <p:cNvSpPr/>
          <p:nvPr/>
        </p:nvSpPr>
        <p:spPr bwMode="auto">
          <a:xfrm>
            <a:off x="7117917" y="2460781"/>
            <a:ext cx="829965" cy="475929"/>
          </a:xfrm>
          <a:prstGeom prst="ellipse">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sp>
        <p:nvSpPr>
          <p:cNvPr id="49" name="Oval 48">
            <a:extLst>
              <a:ext uri="{FF2B5EF4-FFF2-40B4-BE49-F238E27FC236}">
                <a16:creationId xmlns:a16="http://schemas.microsoft.com/office/drawing/2014/main" id="{5225296F-A7BC-7BAD-E103-E96B4BD27EC0}"/>
              </a:ext>
            </a:extLst>
          </p:cNvPr>
          <p:cNvSpPr/>
          <p:nvPr/>
        </p:nvSpPr>
        <p:spPr bwMode="auto">
          <a:xfrm>
            <a:off x="9092842" y="1788353"/>
            <a:ext cx="700944" cy="432226"/>
          </a:xfrm>
          <a:prstGeom prst="ellipse">
            <a:avLst/>
          </a:prstGeom>
          <a:solidFill>
            <a:srgbClr val="D0F0EE"/>
          </a:solidFill>
          <a:ln w="1270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sp>
        <p:nvSpPr>
          <p:cNvPr id="50" name="Oval 49">
            <a:extLst>
              <a:ext uri="{FF2B5EF4-FFF2-40B4-BE49-F238E27FC236}">
                <a16:creationId xmlns:a16="http://schemas.microsoft.com/office/drawing/2014/main" id="{24C2A499-9E15-450D-0163-A082F8DDB1B3}"/>
              </a:ext>
            </a:extLst>
          </p:cNvPr>
          <p:cNvSpPr/>
          <p:nvPr/>
        </p:nvSpPr>
        <p:spPr bwMode="auto">
          <a:xfrm>
            <a:off x="8408469" y="4950179"/>
            <a:ext cx="714555" cy="383356"/>
          </a:xfrm>
          <a:prstGeom prst="ellipse">
            <a:avLst/>
          </a:prstGeom>
          <a:solidFill>
            <a:srgbClr val="D0F0EE"/>
          </a:solidFill>
          <a:ln w="1270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sp>
        <p:nvSpPr>
          <p:cNvPr id="52" name="Oval 51">
            <a:extLst>
              <a:ext uri="{FF2B5EF4-FFF2-40B4-BE49-F238E27FC236}">
                <a16:creationId xmlns:a16="http://schemas.microsoft.com/office/drawing/2014/main" id="{29020D92-E0E2-6CCB-6822-3D39DA12A72C}"/>
              </a:ext>
            </a:extLst>
          </p:cNvPr>
          <p:cNvSpPr/>
          <p:nvPr/>
        </p:nvSpPr>
        <p:spPr bwMode="auto">
          <a:xfrm>
            <a:off x="3581003" y="2382978"/>
            <a:ext cx="3598238" cy="2359541"/>
          </a:xfrm>
          <a:prstGeom prst="ellipse">
            <a:avLst/>
          </a:prstGeom>
          <a:solidFill>
            <a:schemeClr val="accent6">
              <a:lumMod val="20000"/>
              <a:lumOff val="8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sp>
        <p:nvSpPr>
          <p:cNvPr id="53" name="Oval 52">
            <a:extLst>
              <a:ext uri="{FF2B5EF4-FFF2-40B4-BE49-F238E27FC236}">
                <a16:creationId xmlns:a16="http://schemas.microsoft.com/office/drawing/2014/main" id="{8D934C43-FAAA-8B1F-04D8-A00C106C4222}"/>
              </a:ext>
            </a:extLst>
          </p:cNvPr>
          <p:cNvSpPr/>
          <p:nvPr/>
        </p:nvSpPr>
        <p:spPr bwMode="auto">
          <a:xfrm>
            <a:off x="4216274" y="2902579"/>
            <a:ext cx="2328324" cy="1835628"/>
          </a:xfrm>
          <a:prstGeom prst="ellipse">
            <a:avLst/>
          </a:prstGeom>
          <a:solidFill>
            <a:schemeClr val="accent6"/>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sp>
        <p:nvSpPr>
          <p:cNvPr id="54" name="TextBox 53">
            <a:extLst>
              <a:ext uri="{FF2B5EF4-FFF2-40B4-BE49-F238E27FC236}">
                <a16:creationId xmlns:a16="http://schemas.microsoft.com/office/drawing/2014/main" id="{11FC136F-433D-3D9C-6E29-931D3D690AE5}"/>
              </a:ext>
            </a:extLst>
          </p:cNvPr>
          <p:cNvSpPr txBox="1"/>
          <p:nvPr/>
        </p:nvSpPr>
        <p:spPr bwMode="auto">
          <a:xfrm>
            <a:off x="6088033" y="3085088"/>
            <a:ext cx="129739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Mantle </a:t>
            </a:r>
            <a:b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zone</a:t>
            </a:r>
          </a:p>
        </p:txBody>
      </p:sp>
      <p:sp>
        <p:nvSpPr>
          <p:cNvPr id="55" name="TextBox 54">
            <a:extLst>
              <a:ext uri="{FF2B5EF4-FFF2-40B4-BE49-F238E27FC236}">
                <a16:creationId xmlns:a16="http://schemas.microsoft.com/office/drawing/2014/main" id="{2E112180-F83A-ED25-F948-CF71AE72EA5A}"/>
              </a:ext>
            </a:extLst>
          </p:cNvPr>
          <p:cNvSpPr txBox="1"/>
          <p:nvPr/>
        </p:nvSpPr>
        <p:spPr bwMode="auto">
          <a:xfrm>
            <a:off x="4723784" y="3002329"/>
            <a:ext cx="129739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chemeClr val="bg1"/>
                </a:solidFill>
                <a:effectLst/>
                <a:uLnTx/>
                <a:uFillTx/>
                <a:latin typeface="Poppins Medium" pitchFamily="2" charset="77"/>
                <a:cs typeface="Poppins Medium" pitchFamily="2" charset="77"/>
              </a:rPr>
              <a:t>Germinal center</a:t>
            </a:r>
          </a:p>
        </p:txBody>
      </p:sp>
      <p:sp>
        <p:nvSpPr>
          <p:cNvPr id="56" name="TextBox 55">
            <a:extLst>
              <a:ext uri="{FF2B5EF4-FFF2-40B4-BE49-F238E27FC236}">
                <a16:creationId xmlns:a16="http://schemas.microsoft.com/office/drawing/2014/main" id="{07005F51-454E-CF8E-B141-C0F332B9F7FB}"/>
              </a:ext>
            </a:extLst>
          </p:cNvPr>
          <p:cNvSpPr txBox="1"/>
          <p:nvPr/>
        </p:nvSpPr>
        <p:spPr bwMode="auto">
          <a:xfrm>
            <a:off x="4190329" y="3984174"/>
            <a:ext cx="23643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chemeClr val="bg1"/>
                </a:solidFill>
                <a:effectLst/>
                <a:uLnTx/>
                <a:uFillTx/>
                <a:latin typeface="Poppins Medium" pitchFamily="2" charset="77"/>
                <a:cs typeface="Poppins Medium" pitchFamily="2" charset="77"/>
              </a:rPr>
              <a:t>Hypermutated IG SOX11- B cell</a:t>
            </a:r>
          </a:p>
        </p:txBody>
      </p:sp>
      <p:grpSp>
        <p:nvGrpSpPr>
          <p:cNvPr id="57" name="Group 56">
            <a:extLst>
              <a:ext uri="{FF2B5EF4-FFF2-40B4-BE49-F238E27FC236}">
                <a16:creationId xmlns:a16="http://schemas.microsoft.com/office/drawing/2014/main" id="{3F6562C9-FC7F-5CA4-5993-DB9788233A31}"/>
              </a:ext>
            </a:extLst>
          </p:cNvPr>
          <p:cNvGrpSpPr/>
          <p:nvPr/>
        </p:nvGrpSpPr>
        <p:grpSpPr>
          <a:xfrm>
            <a:off x="4991482" y="3545873"/>
            <a:ext cx="761995" cy="436953"/>
            <a:chOff x="1543883" y="4820847"/>
            <a:chExt cx="761995" cy="436953"/>
          </a:xfrm>
        </p:grpSpPr>
        <p:sp>
          <p:nvSpPr>
            <p:cNvPr id="58" name="Oval 57">
              <a:extLst>
                <a:ext uri="{FF2B5EF4-FFF2-40B4-BE49-F238E27FC236}">
                  <a16:creationId xmlns:a16="http://schemas.microsoft.com/office/drawing/2014/main" id="{D0A6102B-F4A7-ED65-6994-FAFE47245572}"/>
                </a:ext>
              </a:extLst>
            </p:cNvPr>
            <p:cNvSpPr/>
            <p:nvPr/>
          </p:nvSpPr>
          <p:spPr bwMode="auto">
            <a:xfrm>
              <a:off x="1543883" y="4820847"/>
              <a:ext cx="761995" cy="436953"/>
            </a:xfrm>
            <a:prstGeom prst="ellipse">
              <a:avLst/>
            </a:prstGeom>
            <a:solidFill>
              <a:srgbClr val="D0F0EE"/>
            </a:solidFill>
            <a:ln w="1270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sp>
          <p:nvSpPr>
            <p:cNvPr id="59" name="Oval 58">
              <a:extLst>
                <a:ext uri="{FF2B5EF4-FFF2-40B4-BE49-F238E27FC236}">
                  <a16:creationId xmlns:a16="http://schemas.microsoft.com/office/drawing/2014/main" id="{6D6E8791-9489-EF3C-8879-C7D5426E57E5}"/>
                </a:ext>
              </a:extLst>
            </p:cNvPr>
            <p:cNvSpPr/>
            <p:nvPr/>
          </p:nvSpPr>
          <p:spPr bwMode="auto">
            <a:xfrm>
              <a:off x="1787237" y="4874880"/>
              <a:ext cx="406990" cy="315299"/>
            </a:xfrm>
            <a:prstGeom prst="ellipse">
              <a:avLst/>
            </a:prstGeom>
            <a:solidFill>
              <a:schemeClr val="accent4"/>
            </a:solidFill>
            <a:ln w="1270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grpSp>
      <p:sp>
        <p:nvSpPr>
          <p:cNvPr id="60" name="TextBox 59">
            <a:extLst>
              <a:ext uri="{FF2B5EF4-FFF2-40B4-BE49-F238E27FC236}">
                <a16:creationId xmlns:a16="http://schemas.microsoft.com/office/drawing/2014/main" id="{38201808-3849-BC0A-5BF4-2D09FEE806FF}"/>
              </a:ext>
            </a:extLst>
          </p:cNvPr>
          <p:cNvSpPr txBox="1"/>
          <p:nvPr/>
        </p:nvSpPr>
        <p:spPr bwMode="auto">
          <a:xfrm>
            <a:off x="3068248" y="2288155"/>
            <a:ext cx="1138328" cy="523220"/>
          </a:xfrm>
          <a:prstGeom prst="rect">
            <a:avLst/>
          </a:prstGeom>
          <a:solidFill>
            <a:schemeClr val="tx2"/>
          </a:solidFill>
          <a:ln>
            <a:noFill/>
          </a:ln>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effectLst/>
                <a:uLnTx/>
                <a:uFillTx/>
                <a:latin typeface="Poppins Medium" pitchFamily="2" charset="77"/>
                <a:cs typeface="Poppins Medium" pitchFamily="2" charset="77"/>
              </a:rPr>
              <a:t>In situ MC neoplasia</a:t>
            </a:r>
          </a:p>
        </p:txBody>
      </p:sp>
      <p:grpSp>
        <p:nvGrpSpPr>
          <p:cNvPr id="61" name="Group 60">
            <a:extLst>
              <a:ext uri="{FF2B5EF4-FFF2-40B4-BE49-F238E27FC236}">
                <a16:creationId xmlns:a16="http://schemas.microsoft.com/office/drawing/2014/main" id="{D0B03984-2606-B61A-0EA4-73888D112A62}"/>
              </a:ext>
            </a:extLst>
          </p:cNvPr>
          <p:cNvGrpSpPr/>
          <p:nvPr/>
        </p:nvGrpSpPr>
        <p:grpSpPr>
          <a:xfrm>
            <a:off x="3738356" y="2968967"/>
            <a:ext cx="549845" cy="315299"/>
            <a:chOff x="1543883" y="4820847"/>
            <a:chExt cx="761995" cy="436953"/>
          </a:xfrm>
        </p:grpSpPr>
        <p:sp>
          <p:nvSpPr>
            <p:cNvPr id="62" name="Oval 61">
              <a:extLst>
                <a:ext uri="{FF2B5EF4-FFF2-40B4-BE49-F238E27FC236}">
                  <a16:creationId xmlns:a16="http://schemas.microsoft.com/office/drawing/2014/main" id="{F1752CF0-4803-7804-FB08-62B2AC202666}"/>
                </a:ext>
              </a:extLst>
            </p:cNvPr>
            <p:cNvSpPr/>
            <p:nvPr/>
          </p:nvSpPr>
          <p:spPr bwMode="auto">
            <a:xfrm>
              <a:off x="1543883" y="4820847"/>
              <a:ext cx="761995" cy="436953"/>
            </a:xfrm>
            <a:prstGeom prst="ellipse">
              <a:avLst/>
            </a:prstGeom>
            <a:solidFill>
              <a:srgbClr val="D0F0EE"/>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sp>
          <p:nvSpPr>
            <p:cNvPr id="63" name="Oval 62">
              <a:extLst>
                <a:ext uri="{FF2B5EF4-FFF2-40B4-BE49-F238E27FC236}">
                  <a16:creationId xmlns:a16="http://schemas.microsoft.com/office/drawing/2014/main" id="{034F04A8-42B9-59F0-CBF4-83164283CC1D}"/>
                </a:ext>
              </a:extLst>
            </p:cNvPr>
            <p:cNvSpPr/>
            <p:nvPr/>
          </p:nvSpPr>
          <p:spPr bwMode="auto">
            <a:xfrm>
              <a:off x="1787237" y="4874880"/>
              <a:ext cx="406990" cy="315299"/>
            </a:xfrm>
            <a:prstGeom prst="ellipse">
              <a:avLst/>
            </a:prstGeom>
            <a:solidFill>
              <a:schemeClr val="accent4"/>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grpSp>
      <p:grpSp>
        <p:nvGrpSpPr>
          <p:cNvPr id="64" name="Group 63">
            <a:extLst>
              <a:ext uri="{FF2B5EF4-FFF2-40B4-BE49-F238E27FC236}">
                <a16:creationId xmlns:a16="http://schemas.microsoft.com/office/drawing/2014/main" id="{122046C6-25F1-C9AE-223F-5FF488BFC9F5}"/>
              </a:ext>
            </a:extLst>
          </p:cNvPr>
          <p:cNvGrpSpPr/>
          <p:nvPr/>
        </p:nvGrpSpPr>
        <p:grpSpPr>
          <a:xfrm>
            <a:off x="4982110" y="2512705"/>
            <a:ext cx="549845" cy="315299"/>
            <a:chOff x="1543883" y="4820847"/>
            <a:chExt cx="761995" cy="436953"/>
          </a:xfrm>
        </p:grpSpPr>
        <p:sp>
          <p:nvSpPr>
            <p:cNvPr id="65" name="Oval 64">
              <a:extLst>
                <a:ext uri="{FF2B5EF4-FFF2-40B4-BE49-F238E27FC236}">
                  <a16:creationId xmlns:a16="http://schemas.microsoft.com/office/drawing/2014/main" id="{5301ECF8-BEC7-2711-00D1-5F4ABD7E6A43}"/>
                </a:ext>
              </a:extLst>
            </p:cNvPr>
            <p:cNvSpPr/>
            <p:nvPr/>
          </p:nvSpPr>
          <p:spPr bwMode="auto">
            <a:xfrm>
              <a:off x="1543883" y="4820847"/>
              <a:ext cx="761995" cy="436953"/>
            </a:xfrm>
            <a:prstGeom prst="ellipse">
              <a:avLst/>
            </a:prstGeom>
            <a:solidFill>
              <a:srgbClr val="D0F0EE"/>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sp>
          <p:nvSpPr>
            <p:cNvPr id="66" name="Oval 65">
              <a:extLst>
                <a:ext uri="{FF2B5EF4-FFF2-40B4-BE49-F238E27FC236}">
                  <a16:creationId xmlns:a16="http://schemas.microsoft.com/office/drawing/2014/main" id="{CAC41BEA-544B-3A01-BBD9-B9A6A714032F}"/>
                </a:ext>
              </a:extLst>
            </p:cNvPr>
            <p:cNvSpPr/>
            <p:nvPr/>
          </p:nvSpPr>
          <p:spPr bwMode="auto">
            <a:xfrm>
              <a:off x="1787237" y="4874880"/>
              <a:ext cx="406990" cy="315299"/>
            </a:xfrm>
            <a:prstGeom prst="ellipse">
              <a:avLst/>
            </a:prstGeom>
            <a:solidFill>
              <a:schemeClr val="accent4"/>
            </a:solidFill>
            <a:ln w="9525">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grpSp>
      <p:sp>
        <p:nvSpPr>
          <p:cNvPr id="67" name="TextBox 66">
            <a:extLst>
              <a:ext uri="{FF2B5EF4-FFF2-40B4-BE49-F238E27FC236}">
                <a16:creationId xmlns:a16="http://schemas.microsoft.com/office/drawing/2014/main" id="{7B3AADC1-21FE-6172-8168-D3559F0C3D47}"/>
              </a:ext>
            </a:extLst>
          </p:cNvPr>
          <p:cNvSpPr txBox="1"/>
          <p:nvPr/>
        </p:nvSpPr>
        <p:spPr bwMode="auto">
          <a:xfrm>
            <a:off x="2500695" y="3750074"/>
            <a:ext cx="12938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Naive </a:t>
            </a:r>
            <a:b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B-cell</a:t>
            </a:r>
          </a:p>
        </p:txBody>
      </p:sp>
      <p:cxnSp>
        <p:nvCxnSpPr>
          <p:cNvPr id="68" name="Straight Arrow Connector 67">
            <a:extLst>
              <a:ext uri="{FF2B5EF4-FFF2-40B4-BE49-F238E27FC236}">
                <a16:creationId xmlns:a16="http://schemas.microsoft.com/office/drawing/2014/main" id="{9E481817-CB85-0294-5C23-0BDD8FF2E2AD}"/>
              </a:ext>
            </a:extLst>
          </p:cNvPr>
          <p:cNvCxnSpPr/>
          <p:nvPr/>
        </p:nvCxnSpPr>
        <p:spPr bwMode="auto">
          <a:xfrm>
            <a:off x="2430719" y="3245502"/>
            <a:ext cx="312716" cy="226622"/>
          </a:xfrm>
          <a:prstGeom prst="straightConnector1">
            <a:avLst/>
          </a:prstGeom>
          <a:noFill/>
          <a:ln w="28575" cap="flat" cmpd="sng" algn="ctr">
            <a:solidFill>
              <a:schemeClr val="tx1"/>
            </a:solidFill>
            <a:prstDash val="solid"/>
            <a:round/>
            <a:headEnd type="none" w="med" len="med"/>
            <a:tailEnd type="triangle"/>
          </a:ln>
          <a:effectLst/>
        </p:spPr>
      </p:cxnSp>
      <p:cxnSp>
        <p:nvCxnSpPr>
          <p:cNvPr id="69" name="Straight Arrow Connector 68">
            <a:extLst>
              <a:ext uri="{FF2B5EF4-FFF2-40B4-BE49-F238E27FC236}">
                <a16:creationId xmlns:a16="http://schemas.microsoft.com/office/drawing/2014/main" id="{F0FA7A10-757A-6C10-A8B6-EAB408C790FF}"/>
              </a:ext>
            </a:extLst>
          </p:cNvPr>
          <p:cNvCxnSpPr>
            <a:cxnSpLocks/>
          </p:cNvCxnSpPr>
          <p:nvPr/>
        </p:nvCxnSpPr>
        <p:spPr bwMode="auto">
          <a:xfrm flipV="1">
            <a:off x="2433451" y="3688637"/>
            <a:ext cx="304835" cy="223683"/>
          </a:xfrm>
          <a:prstGeom prst="straightConnector1">
            <a:avLst/>
          </a:prstGeom>
          <a:noFill/>
          <a:ln w="28575" cap="flat" cmpd="sng" algn="ctr">
            <a:solidFill>
              <a:schemeClr val="tx1"/>
            </a:solidFill>
            <a:prstDash val="solid"/>
            <a:round/>
            <a:headEnd type="none" w="med" len="med"/>
            <a:tailEnd type="triangle"/>
          </a:ln>
          <a:effectLst/>
        </p:spPr>
      </p:cxnSp>
      <p:sp>
        <p:nvSpPr>
          <p:cNvPr id="70" name="Freeform 58">
            <a:extLst>
              <a:ext uri="{FF2B5EF4-FFF2-40B4-BE49-F238E27FC236}">
                <a16:creationId xmlns:a16="http://schemas.microsoft.com/office/drawing/2014/main" id="{39415701-F941-7140-B11A-DC9D1C2AA5E4}"/>
              </a:ext>
            </a:extLst>
          </p:cNvPr>
          <p:cNvSpPr/>
          <p:nvPr/>
        </p:nvSpPr>
        <p:spPr bwMode="auto">
          <a:xfrm>
            <a:off x="3297617" y="3325438"/>
            <a:ext cx="672935" cy="269174"/>
          </a:xfrm>
          <a:custGeom>
            <a:avLst/>
            <a:gdLst>
              <a:gd name="connsiteX0" fmla="*/ 0 w 672935"/>
              <a:gd name="connsiteY0" fmla="*/ 269174 h 269174"/>
              <a:gd name="connsiteX1" fmla="*/ 530431 w 672935"/>
              <a:gd name="connsiteY1" fmla="*/ 269174 h 269174"/>
              <a:gd name="connsiteX2" fmla="*/ 672935 w 672935"/>
              <a:gd name="connsiteY2" fmla="*/ 0 h 269174"/>
            </a:gdLst>
            <a:ahLst/>
            <a:cxnLst>
              <a:cxn ang="0">
                <a:pos x="connsiteX0" y="connsiteY0"/>
              </a:cxn>
              <a:cxn ang="0">
                <a:pos x="connsiteX1" y="connsiteY1"/>
              </a:cxn>
              <a:cxn ang="0">
                <a:pos x="connsiteX2" y="connsiteY2"/>
              </a:cxn>
            </a:cxnLst>
            <a:rect l="l" t="t" r="r" b="b"/>
            <a:pathLst>
              <a:path w="672935" h="269174">
                <a:moveTo>
                  <a:pt x="0" y="269174"/>
                </a:moveTo>
                <a:lnTo>
                  <a:pt x="530431" y="269174"/>
                </a:lnTo>
                <a:lnTo>
                  <a:pt x="672935" y="0"/>
                </a:lnTo>
              </a:path>
            </a:pathLst>
          </a:custGeom>
          <a:noFill/>
          <a:ln w="28575">
            <a:solidFill>
              <a:schemeClr val="tx1"/>
            </a:solidFill>
            <a:miter lim="800000"/>
            <a:headEnd type="none" w="med" len="med"/>
            <a:tailEnd type="triangle" w="med" len="med"/>
          </a:ln>
        </p:spPr>
        <p:txBody>
          <a:bodyPr rtlCol="0" anchor="ctr"/>
          <a:lstStyle/>
          <a:p>
            <a:pPr algn="ctr"/>
            <a:endParaRPr lang="en-US" sz="1400" b="0" dirty="0">
              <a:latin typeface="Poppins Medium" pitchFamily="2" charset="77"/>
              <a:cs typeface="Poppins Medium" pitchFamily="2" charset="77"/>
            </a:endParaRPr>
          </a:p>
        </p:txBody>
      </p:sp>
      <p:sp>
        <p:nvSpPr>
          <p:cNvPr id="71" name="Freeform 61">
            <a:extLst>
              <a:ext uri="{FF2B5EF4-FFF2-40B4-BE49-F238E27FC236}">
                <a16:creationId xmlns:a16="http://schemas.microsoft.com/office/drawing/2014/main" id="{35BAC3EA-0F7F-C105-E052-492E1A1DA454}"/>
              </a:ext>
            </a:extLst>
          </p:cNvPr>
          <p:cNvSpPr/>
          <p:nvPr/>
        </p:nvSpPr>
        <p:spPr bwMode="auto">
          <a:xfrm>
            <a:off x="4271394" y="2640628"/>
            <a:ext cx="581891" cy="300841"/>
          </a:xfrm>
          <a:custGeom>
            <a:avLst/>
            <a:gdLst>
              <a:gd name="connsiteX0" fmla="*/ 581891 w 581891"/>
              <a:gd name="connsiteY0" fmla="*/ 0 h 300841"/>
              <a:gd name="connsiteX1" fmla="*/ 154379 w 581891"/>
              <a:gd name="connsiteY1" fmla="*/ 0 h 300841"/>
              <a:gd name="connsiteX2" fmla="*/ 0 w 581891"/>
              <a:gd name="connsiteY2" fmla="*/ 300841 h 300841"/>
            </a:gdLst>
            <a:ahLst/>
            <a:cxnLst>
              <a:cxn ang="0">
                <a:pos x="connsiteX0" y="connsiteY0"/>
              </a:cxn>
              <a:cxn ang="0">
                <a:pos x="connsiteX1" y="connsiteY1"/>
              </a:cxn>
              <a:cxn ang="0">
                <a:pos x="connsiteX2" y="connsiteY2"/>
              </a:cxn>
            </a:cxnLst>
            <a:rect l="l" t="t" r="r" b="b"/>
            <a:pathLst>
              <a:path w="581891" h="300841">
                <a:moveTo>
                  <a:pt x="581891" y="0"/>
                </a:moveTo>
                <a:lnTo>
                  <a:pt x="154379" y="0"/>
                </a:lnTo>
                <a:lnTo>
                  <a:pt x="0" y="300841"/>
                </a:lnTo>
              </a:path>
            </a:pathLst>
          </a:custGeom>
          <a:noFill/>
          <a:ln w="28575">
            <a:solidFill>
              <a:schemeClr val="tx1"/>
            </a:solidFill>
            <a:miter lim="800000"/>
            <a:headEnd type="triangle" w="med" len="med"/>
            <a:tailEnd type="none" w="med" len="med"/>
          </a:ln>
        </p:spPr>
        <p:txBody>
          <a:bodyPr rtlCol="0" anchor="ctr"/>
          <a:lstStyle/>
          <a:p>
            <a:pPr algn="ctr"/>
            <a:endParaRPr lang="en-US" sz="1400" b="0" dirty="0">
              <a:latin typeface="Poppins Medium" pitchFamily="2" charset="77"/>
              <a:cs typeface="Poppins Medium" pitchFamily="2" charset="77"/>
            </a:endParaRPr>
          </a:p>
        </p:txBody>
      </p:sp>
      <p:cxnSp>
        <p:nvCxnSpPr>
          <p:cNvPr id="72" name="Straight Connector 71">
            <a:extLst>
              <a:ext uri="{FF2B5EF4-FFF2-40B4-BE49-F238E27FC236}">
                <a16:creationId xmlns:a16="http://schemas.microsoft.com/office/drawing/2014/main" id="{01BDCD1C-8B22-B71D-5A30-AA220FC20C54}"/>
              </a:ext>
            </a:extLst>
          </p:cNvPr>
          <p:cNvCxnSpPr>
            <a:cxnSpLocks/>
          </p:cNvCxnSpPr>
          <p:nvPr/>
        </p:nvCxnSpPr>
        <p:spPr bwMode="auto">
          <a:xfrm>
            <a:off x="5596120" y="2639467"/>
            <a:ext cx="1453910" cy="0"/>
          </a:xfrm>
          <a:prstGeom prst="line">
            <a:avLst/>
          </a:prstGeom>
          <a:noFill/>
          <a:ln w="28575" cap="flat" cmpd="sng" algn="ctr">
            <a:solidFill>
              <a:schemeClr val="tx1"/>
            </a:solidFill>
            <a:prstDash val="solid"/>
            <a:round/>
            <a:headEnd type="none" w="med" len="med"/>
            <a:tailEnd type="triangle" w="med" len="med"/>
          </a:ln>
          <a:effectLst/>
        </p:spPr>
      </p:cxnSp>
      <p:sp>
        <p:nvSpPr>
          <p:cNvPr id="75" name="Freeform 69">
            <a:extLst>
              <a:ext uri="{FF2B5EF4-FFF2-40B4-BE49-F238E27FC236}">
                <a16:creationId xmlns:a16="http://schemas.microsoft.com/office/drawing/2014/main" id="{50DB8A21-50C5-BCF7-20B7-ABDC1878DFE0}"/>
              </a:ext>
            </a:extLst>
          </p:cNvPr>
          <p:cNvSpPr/>
          <p:nvPr/>
        </p:nvSpPr>
        <p:spPr bwMode="auto">
          <a:xfrm>
            <a:off x="6004081" y="4241312"/>
            <a:ext cx="2364300" cy="910441"/>
          </a:xfrm>
          <a:custGeom>
            <a:avLst/>
            <a:gdLst>
              <a:gd name="connsiteX0" fmla="*/ 0 w 2169226"/>
              <a:gd name="connsiteY0" fmla="*/ 0 h 910441"/>
              <a:gd name="connsiteX1" fmla="*/ 1369621 w 2169226"/>
              <a:gd name="connsiteY1" fmla="*/ 910441 h 910441"/>
              <a:gd name="connsiteX2" fmla="*/ 2169226 w 2169226"/>
              <a:gd name="connsiteY2" fmla="*/ 910441 h 910441"/>
            </a:gdLst>
            <a:ahLst/>
            <a:cxnLst>
              <a:cxn ang="0">
                <a:pos x="connsiteX0" y="connsiteY0"/>
              </a:cxn>
              <a:cxn ang="0">
                <a:pos x="connsiteX1" y="connsiteY1"/>
              </a:cxn>
              <a:cxn ang="0">
                <a:pos x="connsiteX2" y="connsiteY2"/>
              </a:cxn>
            </a:cxnLst>
            <a:rect l="l" t="t" r="r" b="b"/>
            <a:pathLst>
              <a:path w="2169226" h="910441">
                <a:moveTo>
                  <a:pt x="0" y="0"/>
                </a:moveTo>
                <a:lnTo>
                  <a:pt x="1369621" y="910441"/>
                </a:lnTo>
                <a:lnTo>
                  <a:pt x="2169226" y="910441"/>
                </a:lnTo>
              </a:path>
            </a:pathLst>
          </a:custGeom>
          <a:noFill/>
          <a:ln w="28575">
            <a:solidFill>
              <a:schemeClr val="tx1"/>
            </a:solidFill>
            <a:miter lim="800000"/>
            <a:headEnd type="none" w="med" len="med"/>
            <a:tailEnd type="triangle" w="med" len="med"/>
          </a:ln>
        </p:spPr>
        <p:txBody>
          <a:bodyPr rtlCol="0" anchor="ctr"/>
          <a:lstStyle/>
          <a:p>
            <a:pPr algn="ctr"/>
            <a:endParaRPr lang="en-US" sz="1400" b="0" dirty="0">
              <a:latin typeface="Poppins Medium" pitchFamily="2" charset="77"/>
              <a:cs typeface="Poppins Medium" pitchFamily="2" charset="77"/>
            </a:endParaRPr>
          </a:p>
        </p:txBody>
      </p:sp>
      <p:sp>
        <p:nvSpPr>
          <p:cNvPr id="76" name="Rounded Rectangle 51">
            <a:extLst>
              <a:ext uri="{FF2B5EF4-FFF2-40B4-BE49-F238E27FC236}">
                <a16:creationId xmlns:a16="http://schemas.microsoft.com/office/drawing/2014/main" id="{2B20824B-0683-C3C1-5E66-16ABA8FE4B34}"/>
              </a:ext>
            </a:extLst>
          </p:cNvPr>
          <p:cNvSpPr/>
          <p:nvPr/>
        </p:nvSpPr>
        <p:spPr bwMode="auto">
          <a:xfrm>
            <a:off x="7050030" y="3944829"/>
            <a:ext cx="961845" cy="1516234"/>
          </a:xfrm>
          <a:prstGeom prst="roundRect">
            <a:avLst>
              <a:gd name="adj" fmla="val 26981"/>
            </a:avLst>
          </a:prstGeom>
          <a:solidFill>
            <a:schemeClr val="accent1">
              <a:lumMod val="20000"/>
              <a:lumOff val="80000"/>
            </a:schemeClr>
          </a:solidFill>
          <a:ln w="28575">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sp>
        <p:nvSpPr>
          <p:cNvPr id="77" name="TextBox 76">
            <a:extLst>
              <a:ext uri="{FF2B5EF4-FFF2-40B4-BE49-F238E27FC236}">
                <a16:creationId xmlns:a16="http://schemas.microsoft.com/office/drawing/2014/main" id="{C4EC05B8-F801-065F-8A07-541A04F2BC4C}"/>
              </a:ext>
            </a:extLst>
          </p:cNvPr>
          <p:cNvSpPr txBox="1"/>
          <p:nvPr/>
        </p:nvSpPr>
        <p:spPr bwMode="auto">
          <a:xfrm>
            <a:off x="6909784" y="4091876"/>
            <a:ext cx="12973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PB, BM, spleen</a:t>
            </a:r>
          </a:p>
        </p:txBody>
      </p:sp>
      <p:sp>
        <p:nvSpPr>
          <p:cNvPr id="78" name="Oval 77">
            <a:extLst>
              <a:ext uri="{FF2B5EF4-FFF2-40B4-BE49-F238E27FC236}">
                <a16:creationId xmlns:a16="http://schemas.microsoft.com/office/drawing/2014/main" id="{52199805-1F92-EA23-BBC2-D11DAAD482E4}"/>
              </a:ext>
            </a:extLst>
          </p:cNvPr>
          <p:cNvSpPr/>
          <p:nvPr/>
        </p:nvSpPr>
        <p:spPr bwMode="auto">
          <a:xfrm>
            <a:off x="7195020" y="4856600"/>
            <a:ext cx="668529" cy="383356"/>
          </a:xfrm>
          <a:prstGeom prst="ellipse">
            <a:avLst/>
          </a:prstGeom>
          <a:solidFill>
            <a:srgbClr val="D0F0EE"/>
          </a:solidFill>
          <a:ln w="1270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cxnSp>
        <p:nvCxnSpPr>
          <p:cNvPr id="79" name="Straight Arrow Connector 78">
            <a:extLst>
              <a:ext uri="{FF2B5EF4-FFF2-40B4-BE49-F238E27FC236}">
                <a16:creationId xmlns:a16="http://schemas.microsoft.com/office/drawing/2014/main" id="{EBB3D8E8-629A-D7D2-D9E1-F9E50D4941F3}"/>
              </a:ext>
            </a:extLst>
          </p:cNvPr>
          <p:cNvCxnSpPr>
            <a:cxnSpLocks/>
          </p:cNvCxnSpPr>
          <p:nvPr/>
        </p:nvCxnSpPr>
        <p:spPr bwMode="auto">
          <a:xfrm>
            <a:off x="4293225" y="3215730"/>
            <a:ext cx="661980" cy="388600"/>
          </a:xfrm>
          <a:prstGeom prst="straightConnector1">
            <a:avLst/>
          </a:prstGeom>
          <a:noFill/>
          <a:ln w="28575" cap="flat" cmpd="sng" algn="ctr">
            <a:solidFill>
              <a:schemeClr val="tx1"/>
            </a:solidFill>
            <a:prstDash val="solid"/>
            <a:round/>
            <a:headEnd type="none" w="med" len="med"/>
            <a:tailEnd type="triangle"/>
          </a:ln>
          <a:effectLst/>
        </p:spPr>
      </p:cxnSp>
      <p:pic>
        <p:nvPicPr>
          <p:cNvPr id="80" name="Graphic 79">
            <a:extLst>
              <a:ext uri="{FF2B5EF4-FFF2-40B4-BE49-F238E27FC236}">
                <a16:creationId xmlns:a16="http://schemas.microsoft.com/office/drawing/2014/main" id="{374161F8-4D8E-F200-6891-334060DBAC2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99228" y="2382978"/>
            <a:ext cx="961844" cy="581114"/>
          </a:xfrm>
          <a:prstGeom prst="rect">
            <a:avLst/>
          </a:prstGeom>
        </p:spPr>
      </p:pic>
      <p:pic>
        <p:nvPicPr>
          <p:cNvPr id="81" name="Graphic 80">
            <a:extLst>
              <a:ext uri="{FF2B5EF4-FFF2-40B4-BE49-F238E27FC236}">
                <a16:creationId xmlns:a16="http://schemas.microsoft.com/office/drawing/2014/main" id="{15E1DA97-EEAD-49BD-80AA-316D034CE89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11678" y="2358208"/>
            <a:ext cx="1212418" cy="732502"/>
          </a:xfrm>
          <a:prstGeom prst="rect">
            <a:avLst/>
          </a:prstGeom>
        </p:spPr>
      </p:pic>
      <p:pic>
        <p:nvPicPr>
          <p:cNvPr id="82" name="Graphic 81">
            <a:extLst>
              <a:ext uri="{FF2B5EF4-FFF2-40B4-BE49-F238E27FC236}">
                <a16:creationId xmlns:a16="http://schemas.microsoft.com/office/drawing/2014/main" id="{7214D53A-28BE-DDB4-A998-D134DC165E9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343003" y="2452133"/>
            <a:ext cx="953605" cy="576136"/>
          </a:xfrm>
          <a:prstGeom prst="rect">
            <a:avLst/>
          </a:prstGeom>
        </p:spPr>
      </p:pic>
      <p:sp>
        <p:nvSpPr>
          <p:cNvPr id="83" name="Oval 82">
            <a:extLst>
              <a:ext uri="{FF2B5EF4-FFF2-40B4-BE49-F238E27FC236}">
                <a16:creationId xmlns:a16="http://schemas.microsoft.com/office/drawing/2014/main" id="{6A34ED60-8C72-B9DE-8B63-FEBB5D7E9D35}"/>
              </a:ext>
            </a:extLst>
          </p:cNvPr>
          <p:cNvSpPr/>
          <p:nvPr/>
        </p:nvSpPr>
        <p:spPr bwMode="auto">
          <a:xfrm>
            <a:off x="9778635" y="2587912"/>
            <a:ext cx="177344" cy="77539"/>
          </a:xfrm>
          <a:prstGeom prst="ellipse">
            <a:avLst/>
          </a:prstGeom>
          <a:solidFill>
            <a:schemeClr val="accent4">
              <a:lumMod val="5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sp>
        <p:nvSpPr>
          <p:cNvPr id="84" name="Oval 83">
            <a:extLst>
              <a:ext uri="{FF2B5EF4-FFF2-40B4-BE49-F238E27FC236}">
                <a16:creationId xmlns:a16="http://schemas.microsoft.com/office/drawing/2014/main" id="{36E9ECCB-3ECE-D308-ABF2-3C0DBA49813D}"/>
              </a:ext>
            </a:extLst>
          </p:cNvPr>
          <p:cNvSpPr/>
          <p:nvPr/>
        </p:nvSpPr>
        <p:spPr bwMode="auto">
          <a:xfrm rot="1423784">
            <a:off x="9546989" y="2764048"/>
            <a:ext cx="177344" cy="77539"/>
          </a:xfrm>
          <a:prstGeom prst="ellipse">
            <a:avLst/>
          </a:prstGeom>
          <a:solidFill>
            <a:schemeClr val="accent4">
              <a:lumMod val="50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pic>
        <p:nvPicPr>
          <p:cNvPr id="85" name="Graphic 84">
            <a:extLst>
              <a:ext uri="{FF2B5EF4-FFF2-40B4-BE49-F238E27FC236}">
                <a16:creationId xmlns:a16="http://schemas.microsoft.com/office/drawing/2014/main" id="{2AF63F55-0CE1-E9D5-0793-62670CC6823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104189" y="4794223"/>
            <a:ext cx="755717" cy="456579"/>
          </a:xfrm>
          <a:prstGeom prst="rect">
            <a:avLst/>
          </a:prstGeom>
        </p:spPr>
      </p:pic>
      <p:pic>
        <p:nvPicPr>
          <p:cNvPr id="86" name="Graphic 85">
            <a:extLst>
              <a:ext uri="{FF2B5EF4-FFF2-40B4-BE49-F238E27FC236}">
                <a16:creationId xmlns:a16="http://schemas.microsoft.com/office/drawing/2014/main" id="{4E8CC3B6-C827-704C-F386-A4ACBBEE9466}"/>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343880" y="4876956"/>
            <a:ext cx="755717" cy="456579"/>
          </a:xfrm>
          <a:prstGeom prst="rect">
            <a:avLst/>
          </a:prstGeom>
        </p:spPr>
      </p:pic>
      <p:pic>
        <p:nvPicPr>
          <p:cNvPr id="88" name="Graphic 87">
            <a:extLst>
              <a:ext uri="{FF2B5EF4-FFF2-40B4-BE49-F238E27FC236}">
                <a16:creationId xmlns:a16="http://schemas.microsoft.com/office/drawing/2014/main" id="{994A0A8D-785D-ACD4-B7B7-95F3BFCEB638}"/>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9025491" y="1788119"/>
            <a:ext cx="767710" cy="463825"/>
          </a:xfrm>
          <a:prstGeom prst="rect">
            <a:avLst/>
          </a:prstGeom>
        </p:spPr>
      </p:pic>
      <p:pic>
        <p:nvPicPr>
          <p:cNvPr id="89" name="Graphic 88">
            <a:extLst>
              <a:ext uri="{FF2B5EF4-FFF2-40B4-BE49-F238E27FC236}">
                <a16:creationId xmlns:a16="http://schemas.microsoft.com/office/drawing/2014/main" id="{6735A874-F738-A4E3-B9F5-69D9AD462DC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520020" y="4241312"/>
            <a:ext cx="1212418" cy="732502"/>
          </a:xfrm>
          <a:prstGeom prst="rect">
            <a:avLst/>
          </a:prstGeom>
        </p:spPr>
      </p:pic>
      <p:pic>
        <p:nvPicPr>
          <p:cNvPr id="90" name="Graphic 89">
            <a:extLst>
              <a:ext uri="{FF2B5EF4-FFF2-40B4-BE49-F238E27FC236}">
                <a16:creationId xmlns:a16="http://schemas.microsoft.com/office/drawing/2014/main" id="{8F196B92-BDE9-8911-EDC7-20445EC2B01F}"/>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8789800" y="4284575"/>
            <a:ext cx="868725" cy="645975"/>
          </a:xfrm>
          <a:prstGeom prst="rect">
            <a:avLst/>
          </a:prstGeom>
        </p:spPr>
      </p:pic>
      <p:sp>
        <p:nvSpPr>
          <p:cNvPr id="91" name="Oval 90">
            <a:extLst>
              <a:ext uri="{FF2B5EF4-FFF2-40B4-BE49-F238E27FC236}">
                <a16:creationId xmlns:a16="http://schemas.microsoft.com/office/drawing/2014/main" id="{22A5ED35-6F0F-DE79-11BB-FE38C1C6AC96}"/>
              </a:ext>
            </a:extLst>
          </p:cNvPr>
          <p:cNvSpPr/>
          <p:nvPr/>
        </p:nvSpPr>
        <p:spPr bwMode="auto">
          <a:xfrm>
            <a:off x="9020495" y="4442759"/>
            <a:ext cx="177344" cy="77539"/>
          </a:xfrm>
          <a:prstGeom prst="ellipse">
            <a:avLst/>
          </a:prstGeom>
          <a:solidFill>
            <a:schemeClr val="accent4">
              <a:lumMod val="50000"/>
            </a:schemeClr>
          </a:solidFill>
          <a:ln w="12700">
            <a:no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sp>
        <p:nvSpPr>
          <p:cNvPr id="92" name="Oval 91">
            <a:extLst>
              <a:ext uri="{FF2B5EF4-FFF2-40B4-BE49-F238E27FC236}">
                <a16:creationId xmlns:a16="http://schemas.microsoft.com/office/drawing/2014/main" id="{B6E351EA-1293-CA11-CC04-8721BF569ECE}"/>
              </a:ext>
            </a:extLst>
          </p:cNvPr>
          <p:cNvSpPr/>
          <p:nvPr/>
        </p:nvSpPr>
        <p:spPr bwMode="auto">
          <a:xfrm rot="1423784">
            <a:off x="9107890" y="4658968"/>
            <a:ext cx="177344" cy="77539"/>
          </a:xfrm>
          <a:prstGeom prst="ellipse">
            <a:avLst/>
          </a:prstGeom>
          <a:solidFill>
            <a:schemeClr val="accent4">
              <a:lumMod val="50000"/>
            </a:schemeClr>
          </a:solidFill>
          <a:ln w="12700">
            <a:no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Poppins Medium" pitchFamily="2" charset="77"/>
              <a:cs typeface="Poppins Medium" pitchFamily="2" charset="77"/>
            </a:endParaRPr>
          </a:p>
        </p:txBody>
      </p:sp>
    </p:spTree>
    <p:extLst>
      <p:ext uri="{BB962C8B-B14F-4D97-AF65-F5344CB8AC3E}">
        <p14:creationId xmlns:p14="http://schemas.microsoft.com/office/powerpoint/2010/main" val="19924621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a:extLst>
              <a:ext uri="{FF2B5EF4-FFF2-40B4-BE49-F238E27FC236}">
                <a16:creationId xmlns:a16="http://schemas.microsoft.com/office/drawing/2014/main" id="{3E72EEDE-0B47-A81B-7882-B1F6B21C91EF}"/>
              </a:ext>
            </a:extLst>
          </p:cNvPr>
          <p:cNvSpPr>
            <a:spLocks noGrp="1" noChangeArrowheads="1"/>
          </p:cNvSpPr>
          <p:nvPr>
            <p:ph idx="1"/>
          </p:nvPr>
        </p:nvSpPr>
        <p:spPr>
          <a:xfrm>
            <a:off x="231077" y="1335810"/>
            <a:ext cx="11729147" cy="4754880"/>
          </a:xfrm>
        </p:spPr>
        <p:txBody>
          <a:bodyPr/>
          <a:lstStyle/>
          <a:p>
            <a:r>
              <a:rPr lang="en-US" noProof="0" dirty="0"/>
              <a:t>Risk factors are heterogeneous within a patient and between patients</a:t>
            </a:r>
          </a:p>
          <a:p>
            <a:r>
              <a:rPr lang="en-US" altLang="en-US" dirty="0"/>
              <a:t>MCL is </a:t>
            </a:r>
            <a:r>
              <a:rPr lang="en-US" noProof="0" dirty="0"/>
              <a:t>biologically heterogeneous, and risk stratification incorporates multiple biologic factors</a:t>
            </a:r>
          </a:p>
          <a:p>
            <a:pPr lvl="2"/>
            <a:r>
              <a:rPr lang="en-US" b="1" i="1" dirty="0"/>
              <a:t>Low Risk</a:t>
            </a:r>
          </a:p>
          <a:p>
            <a:pPr lvl="3"/>
            <a:r>
              <a:rPr lang="en-US" dirty="0"/>
              <a:t>Low Ki-67 (≤10%)</a:t>
            </a:r>
          </a:p>
          <a:p>
            <a:pPr lvl="3"/>
            <a:r>
              <a:rPr lang="en-US" dirty="0"/>
              <a:t>SOX-11 negative</a:t>
            </a:r>
          </a:p>
          <a:p>
            <a:pPr lvl="3"/>
            <a:r>
              <a:rPr lang="en-US" dirty="0"/>
              <a:t>IGHV hypermutated</a:t>
            </a:r>
          </a:p>
          <a:p>
            <a:pPr lvl="3"/>
            <a:r>
              <a:rPr lang="en-US" dirty="0"/>
              <a:t>Stable karyotype</a:t>
            </a:r>
            <a:endParaRPr lang="en-US" altLang="en-US" dirty="0"/>
          </a:p>
        </p:txBody>
      </p:sp>
      <p:sp>
        <p:nvSpPr>
          <p:cNvPr id="17" name="Content Placeholder 16">
            <a:extLst>
              <a:ext uri="{FF2B5EF4-FFF2-40B4-BE49-F238E27FC236}">
                <a16:creationId xmlns:a16="http://schemas.microsoft.com/office/drawing/2014/main" id="{076EBF2A-4061-2CD2-D3B8-1DD8BD383C5A}"/>
              </a:ext>
            </a:extLst>
          </p:cNvPr>
          <p:cNvSpPr>
            <a:spLocks noGrp="1"/>
          </p:cNvSpPr>
          <p:nvPr>
            <p:ph idx="13"/>
          </p:nvPr>
        </p:nvSpPr>
        <p:spPr>
          <a:xfrm>
            <a:off x="6327216" y="2781300"/>
            <a:ext cx="5644122" cy="3309390"/>
          </a:xfrm>
        </p:spPr>
        <p:txBody>
          <a:bodyPr/>
          <a:lstStyle/>
          <a:p>
            <a:pPr lvl="2"/>
            <a:r>
              <a:rPr lang="en-US" b="1" i="1" dirty="0"/>
              <a:t>High Risk</a:t>
            </a:r>
          </a:p>
          <a:p>
            <a:pPr lvl="3"/>
            <a:r>
              <a:rPr lang="en-US" dirty="0"/>
              <a:t>Blastic/blastoid/pleomorphic</a:t>
            </a:r>
          </a:p>
          <a:p>
            <a:pPr lvl="3"/>
            <a:r>
              <a:rPr lang="en-US" dirty="0"/>
              <a:t>High Ki-67 (&gt;30%)*</a:t>
            </a:r>
          </a:p>
          <a:p>
            <a:pPr lvl="3"/>
            <a:r>
              <a:rPr lang="en-US" dirty="0"/>
              <a:t>Complex karyotype</a:t>
            </a:r>
          </a:p>
          <a:p>
            <a:pPr lvl="3"/>
            <a:r>
              <a:rPr lang="en-US" i="1" dirty="0">
                <a:latin typeface="Poppins Medium" pitchFamily="2" charset="77"/>
                <a:cs typeface="Poppins Medium" pitchFamily="2" charset="77"/>
              </a:rPr>
              <a:t>TP53</a:t>
            </a:r>
            <a:r>
              <a:rPr lang="en-US" dirty="0"/>
              <a:t> deletion or mutations</a:t>
            </a:r>
          </a:p>
          <a:p>
            <a:endParaRPr lang="en-US" dirty="0"/>
          </a:p>
        </p:txBody>
      </p:sp>
      <p:sp>
        <p:nvSpPr>
          <p:cNvPr id="3" name="Title 2">
            <a:extLst>
              <a:ext uri="{FF2B5EF4-FFF2-40B4-BE49-F238E27FC236}">
                <a16:creationId xmlns:a16="http://schemas.microsoft.com/office/drawing/2014/main" id="{B6E805DD-C5D0-9635-AAF0-3FF64C1E6378}"/>
              </a:ext>
            </a:extLst>
          </p:cNvPr>
          <p:cNvSpPr>
            <a:spLocks noGrp="1"/>
          </p:cNvSpPr>
          <p:nvPr>
            <p:ph type="title"/>
          </p:nvPr>
        </p:nvSpPr>
        <p:spPr/>
        <p:txBody>
          <a:bodyPr/>
          <a:lstStyle/>
          <a:p>
            <a:r>
              <a:rPr lang="en-US" dirty="0"/>
              <a:t>MCL: Risk Factors</a:t>
            </a:r>
          </a:p>
        </p:txBody>
      </p:sp>
      <p:sp>
        <p:nvSpPr>
          <p:cNvPr id="21" name="Content Placeholder 20">
            <a:extLst>
              <a:ext uri="{FF2B5EF4-FFF2-40B4-BE49-F238E27FC236}">
                <a16:creationId xmlns:a16="http://schemas.microsoft.com/office/drawing/2014/main" id="{0A421D03-5410-484F-D390-A8B25EBCDB82}"/>
              </a:ext>
            </a:extLst>
          </p:cNvPr>
          <p:cNvSpPr>
            <a:spLocks noGrp="1"/>
          </p:cNvSpPr>
          <p:nvPr>
            <p:ph sz="quarter" idx="10"/>
          </p:nvPr>
        </p:nvSpPr>
        <p:spPr/>
        <p:txBody>
          <a:bodyPr/>
          <a:lstStyle/>
          <a:p>
            <a:pPr algn="ctr"/>
            <a:r>
              <a:rPr lang="en-US" dirty="0"/>
              <a:t>Armitage. NEJM. 2022;386:2495. Wang. </a:t>
            </a:r>
            <a:r>
              <a:rPr lang="sv-SE" dirty="0"/>
              <a:t>Expert Rev Hematol. 2014;7:233. </a:t>
            </a:r>
            <a:r>
              <a:rPr lang="en-US" altLang="en-US" dirty="0"/>
              <a:t>Hoster. Blood. 2008;111:558.</a:t>
            </a:r>
          </a:p>
        </p:txBody>
      </p:sp>
      <p:sp>
        <p:nvSpPr>
          <p:cNvPr id="11" name="TextBox 10">
            <a:extLst>
              <a:ext uri="{FF2B5EF4-FFF2-40B4-BE49-F238E27FC236}">
                <a16:creationId xmlns:a16="http://schemas.microsoft.com/office/drawing/2014/main" id="{89C4905B-A50D-E364-59A0-36BDDA270258}"/>
              </a:ext>
            </a:extLst>
          </p:cNvPr>
          <p:cNvSpPr txBox="1"/>
          <p:nvPr/>
        </p:nvSpPr>
        <p:spPr bwMode="auto">
          <a:xfrm>
            <a:off x="6717807" y="5336669"/>
            <a:ext cx="5242418" cy="276999"/>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defTabSz="914400" eaLnBrk="0" fontAlgn="base" hangingPunct="0">
              <a:spcAft>
                <a:spcPct val="0"/>
              </a:spcAft>
              <a:defRPr/>
            </a:pPr>
            <a:r>
              <a:rPr lang="en-US" altLang="en-US" sz="1200" b="0" dirty="0">
                <a:latin typeface="Poppins Medium" pitchFamily="2" charset="77"/>
                <a:cs typeface="Poppins Medium" pitchFamily="2" charset="77"/>
              </a:rPr>
              <a:t>*Some suggest 50% is more predictive.</a:t>
            </a:r>
          </a:p>
        </p:txBody>
      </p:sp>
      <p:grpSp>
        <p:nvGrpSpPr>
          <p:cNvPr id="5" name="Group 4">
            <a:extLst>
              <a:ext uri="{FF2B5EF4-FFF2-40B4-BE49-F238E27FC236}">
                <a16:creationId xmlns:a16="http://schemas.microsoft.com/office/drawing/2014/main" id="{DAB8FD46-0D0E-DA65-AA6F-09B54B66A3A3}"/>
              </a:ext>
            </a:extLst>
          </p:cNvPr>
          <p:cNvGrpSpPr/>
          <p:nvPr/>
        </p:nvGrpSpPr>
        <p:grpSpPr>
          <a:xfrm>
            <a:off x="1526921" y="5530575"/>
            <a:ext cx="8754533" cy="771800"/>
            <a:chOff x="1526921" y="5602298"/>
            <a:chExt cx="8754533" cy="771800"/>
          </a:xfrm>
        </p:grpSpPr>
        <p:sp>
          <p:nvSpPr>
            <p:cNvPr id="2" name="Arrow: Left-Right 1">
              <a:extLst>
                <a:ext uri="{FF2B5EF4-FFF2-40B4-BE49-F238E27FC236}">
                  <a16:creationId xmlns:a16="http://schemas.microsoft.com/office/drawing/2014/main" id="{0970DE73-B089-FBA4-A1D7-D1C4F815563B}"/>
                </a:ext>
              </a:extLst>
            </p:cNvPr>
            <p:cNvSpPr/>
            <p:nvPr/>
          </p:nvSpPr>
          <p:spPr bwMode="auto">
            <a:xfrm>
              <a:off x="1526921" y="5602298"/>
              <a:ext cx="8754533" cy="771800"/>
            </a:xfrm>
            <a:prstGeom prst="leftRightArrow">
              <a:avLst/>
            </a:prstGeom>
            <a:gradFill flip="none" rotWithShape="1">
              <a:gsLst>
                <a:gs pos="20000">
                  <a:schemeClr val="accent1"/>
                </a:gs>
                <a:gs pos="83000">
                  <a:schemeClr val="accent6"/>
                </a:gs>
              </a:gsLst>
              <a:lin ang="0" scaled="1"/>
              <a:tileRect/>
            </a:gra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bg2"/>
                </a:solidFill>
                <a:latin typeface="Calibri" panose="020F0502020204030204" pitchFamily="34" charset="0"/>
              </a:endParaRPr>
            </a:p>
          </p:txBody>
        </p:sp>
        <p:sp>
          <p:nvSpPr>
            <p:cNvPr id="12" name="TextBox 11">
              <a:extLst>
                <a:ext uri="{FF2B5EF4-FFF2-40B4-BE49-F238E27FC236}">
                  <a16:creationId xmlns:a16="http://schemas.microsoft.com/office/drawing/2014/main" id="{F4CC9DF0-261B-4507-B35D-E320F07EBA1D}"/>
                </a:ext>
              </a:extLst>
            </p:cNvPr>
            <p:cNvSpPr txBox="1"/>
            <p:nvPr/>
          </p:nvSpPr>
          <p:spPr bwMode="auto">
            <a:xfrm>
              <a:off x="1910546" y="5791234"/>
              <a:ext cx="131112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u="none" strike="noStrike" kern="1200" cap="none" spc="0" normalizeH="0" baseline="0" noProof="0" dirty="0">
                  <a:ln>
                    <a:noFill/>
                  </a:ln>
                  <a:solidFill>
                    <a:schemeClr val="bg2"/>
                  </a:solidFill>
                  <a:effectLst/>
                  <a:uLnTx/>
                  <a:uFillTx/>
                  <a:latin typeface="Poppins" pitchFamily="2" charset="77"/>
                  <a:ea typeface="ＭＳ Ｐゴシック" pitchFamily="34" charset="-128"/>
                  <a:cs typeface="Poppins" pitchFamily="2" charset="77"/>
                </a:rPr>
                <a:t>Indolent </a:t>
              </a:r>
            </a:p>
          </p:txBody>
        </p:sp>
        <p:sp>
          <p:nvSpPr>
            <p:cNvPr id="14" name="TextBox 13">
              <a:extLst>
                <a:ext uri="{FF2B5EF4-FFF2-40B4-BE49-F238E27FC236}">
                  <a16:creationId xmlns:a16="http://schemas.microsoft.com/office/drawing/2014/main" id="{78CCE80D-D8A3-3273-01E4-90E2AF375A7A}"/>
                </a:ext>
              </a:extLst>
            </p:cNvPr>
            <p:cNvSpPr txBox="1"/>
            <p:nvPr/>
          </p:nvSpPr>
          <p:spPr bwMode="auto">
            <a:xfrm>
              <a:off x="5213949" y="5791234"/>
              <a:ext cx="1447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u="none" strike="noStrike" kern="1200" cap="none" spc="0" normalizeH="0" baseline="0" noProof="0" dirty="0">
                  <a:ln>
                    <a:noFill/>
                  </a:ln>
                  <a:solidFill>
                    <a:schemeClr val="bg2"/>
                  </a:solidFill>
                  <a:effectLst/>
                  <a:uLnTx/>
                  <a:uFillTx/>
                  <a:latin typeface="Poppins" pitchFamily="2" charset="77"/>
                  <a:ea typeface="ＭＳ Ｐゴシック" pitchFamily="34" charset="-128"/>
                  <a:cs typeface="Poppins" pitchFamily="2" charset="77"/>
                </a:rPr>
                <a:t>Classic </a:t>
              </a:r>
            </a:p>
          </p:txBody>
        </p:sp>
        <p:sp>
          <p:nvSpPr>
            <p:cNvPr id="16" name="TextBox 15">
              <a:extLst>
                <a:ext uri="{FF2B5EF4-FFF2-40B4-BE49-F238E27FC236}">
                  <a16:creationId xmlns:a16="http://schemas.microsoft.com/office/drawing/2014/main" id="{BB12CA03-615D-1AB5-2192-8FB7C28BBE46}"/>
                </a:ext>
              </a:extLst>
            </p:cNvPr>
            <p:cNvSpPr txBox="1"/>
            <p:nvPr/>
          </p:nvSpPr>
          <p:spPr bwMode="auto">
            <a:xfrm>
              <a:off x="8654029" y="5791234"/>
              <a:ext cx="1447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u="none" strike="noStrike" kern="1200" cap="none" spc="0" normalizeH="0" baseline="0" noProof="0" dirty="0">
                  <a:ln>
                    <a:noFill/>
                  </a:ln>
                  <a:solidFill>
                    <a:schemeClr val="bg2"/>
                  </a:solidFill>
                  <a:effectLst/>
                  <a:uLnTx/>
                  <a:uFillTx/>
                  <a:latin typeface="Poppins" pitchFamily="2" charset="77"/>
                  <a:ea typeface="ＭＳ Ｐゴシック" pitchFamily="34" charset="-128"/>
                  <a:cs typeface="Poppins" pitchFamily="2" charset="77"/>
                </a:rPr>
                <a:t>Blastic </a:t>
              </a:r>
            </a:p>
          </p:txBody>
        </p:sp>
      </p:grpSp>
    </p:spTree>
    <p:extLst>
      <p:ext uri="{BB962C8B-B14F-4D97-AF65-F5344CB8AC3E}">
        <p14:creationId xmlns:p14="http://schemas.microsoft.com/office/powerpoint/2010/main" val="19851683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Title 1">
            <a:extLst>
              <a:ext uri="{FF2B5EF4-FFF2-40B4-BE49-F238E27FC236}">
                <a16:creationId xmlns:a16="http://schemas.microsoft.com/office/drawing/2014/main" id="{7C484405-BC9F-D54B-841A-11921062F36E}"/>
              </a:ext>
            </a:extLst>
          </p:cNvPr>
          <p:cNvSpPr>
            <a:spLocks noGrp="1"/>
          </p:cNvSpPr>
          <p:nvPr>
            <p:ph type="title"/>
          </p:nvPr>
        </p:nvSpPr>
        <p:spPr bwMode="auto">
          <a:xfrm>
            <a:off x="142178" y="213996"/>
            <a:ext cx="11740260" cy="113646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n-US" altLang="en-US" dirty="0"/>
              <a:t>MIPI-c Calculator: Integrating Biologic and Clinical Risk Predictors</a:t>
            </a:r>
          </a:p>
        </p:txBody>
      </p:sp>
      <p:sp>
        <p:nvSpPr>
          <p:cNvPr id="86018" name="Content Placeholder 2">
            <a:extLst>
              <a:ext uri="{FF2B5EF4-FFF2-40B4-BE49-F238E27FC236}">
                <a16:creationId xmlns:a16="http://schemas.microsoft.com/office/drawing/2014/main" id="{12962281-F589-B845-A43B-9059E6F6A94B}"/>
              </a:ext>
            </a:extLst>
          </p:cNvPr>
          <p:cNvSpPr>
            <a:spLocks noGrp="1"/>
          </p:cNvSpPr>
          <p:nvPr>
            <p:ph idx="1"/>
          </p:nvPr>
        </p:nvSpPr>
        <p:spPr bwMode="auto">
          <a:xfrm>
            <a:off x="231078" y="1335023"/>
            <a:ext cx="6055319" cy="475488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US" altLang="en-US" dirty="0"/>
              <a:t>Integration of MIPI and Ki-67 &gt;30% generates 4 distinct risk groups</a:t>
            </a:r>
          </a:p>
          <a:p>
            <a:pPr lvl="2"/>
            <a:r>
              <a:rPr lang="en-US" altLang="en-US" dirty="0"/>
              <a:t>Age (yr)</a:t>
            </a:r>
          </a:p>
          <a:p>
            <a:pPr lvl="2"/>
            <a:r>
              <a:rPr lang="en-US" altLang="en-US" dirty="0"/>
              <a:t>ECOG PS</a:t>
            </a:r>
          </a:p>
          <a:p>
            <a:pPr lvl="2"/>
            <a:r>
              <a:rPr lang="en-US" altLang="en-US" dirty="0"/>
              <a:t>WBC count (g/L)</a:t>
            </a:r>
          </a:p>
          <a:p>
            <a:pPr lvl="2"/>
            <a:r>
              <a:rPr lang="en-US" altLang="en-US" dirty="0"/>
              <a:t>LDH</a:t>
            </a:r>
          </a:p>
          <a:p>
            <a:r>
              <a:rPr lang="en-US" altLang="en-US" dirty="0"/>
              <a:t>Ki-67 &gt;30% largely explains outcomes of blastoid and different growth patterns</a:t>
            </a:r>
          </a:p>
        </p:txBody>
      </p:sp>
      <p:sp>
        <p:nvSpPr>
          <p:cNvPr id="21" name="TextBox 20">
            <a:extLst>
              <a:ext uri="{FF2B5EF4-FFF2-40B4-BE49-F238E27FC236}">
                <a16:creationId xmlns:a16="http://schemas.microsoft.com/office/drawing/2014/main" id="{A9F320B0-AF84-1E6B-9208-FEB72D3A0D53}"/>
              </a:ext>
            </a:extLst>
          </p:cNvPr>
          <p:cNvSpPr txBox="1"/>
          <p:nvPr/>
        </p:nvSpPr>
        <p:spPr bwMode="auto">
          <a:xfrm>
            <a:off x="431732" y="5872905"/>
            <a:ext cx="728962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kumimoji="0" lang="en-US" sz="1600" b="0" u="none" strike="noStrike" kern="1200" cap="none" spc="0" normalizeH="0" baseline="0" noProof="0" dirty="0">
                <a:ln>
                  <a:noFill/>
                </a:ln>
                <a:solidFill>
                  <a:srgbClr val="455560"/>
                </a:solidFill>
                <a:effectLst/>
                <a:uLnTx/>
                <a:uFillTx/>
                <a:latin typeface="Poppins Medium" pitchFamily="2" charset="77"/>
                <a:cs typeface="Poppins Medium" pitchFamily="2" charset="77"/>
                <a:hlinkClick r:id="rId3"/>
              </a:rPr>
              <a:t>www.european-mcl.net/home/scores-mipi-mipi-c-19.html</a:t>
            </a:r>
            <a:endParaRPr lang="en-US" sz="1600" b="0" dirty="0">
              <a:latin typeface="Poppins Medium" pitchFamily="2" charset="77"/>
              <a:cs typeface="Poppins Medium" pitchFamily="2" charset="77"/>
            </a:endParaRPr>
          </a:p>
        </p:txBody>
      </p:sp>
      <p:grpSp>
        <p:nvGrpSpPr>
          <p:cNvPr id="19" name="Group 18">
            <a:extLst>
              <a:ext uri="{FF2B5EF4-FFF2-40B4-BE49-F238E27FC236}">
                <a16:creationId xmlns:a16="http://schemas.microsoft.com/office/drawing/2014/main" id="{09232D9A-1E84-5AAE-B546-865C15F2982D}"/>
              </a:ext>
            </a:extLst>
          </p:cNvPr>
          <p:cNvGrpSpPr/>
          <p:nvPr/>
        </p:nvGrpSpPr>
        <p:grpSpPr>
          <a:xfrm>
            <a:off x="6248231" y="1303609"/>
            <a:ext cx="6038267" cy="4963933"/>
            <a:chOff x="6248231" y="1303609"/>
            <a:chExt cx="6038267" cy="4963933"/>
          </a:xfrm>
        </p:grpSpPr>
        <p:sp>
          <p:nvSpPr>
            <p:cNvPr id="3" name="TextBox 2">
              <a:extLst>
                <a:ext uri="{FF2B5EF4-FFF2-40B4-BE49-F238E27FC236}">
                  <a16:creationId xmlns:a16="http://schemas.microsoft.com/office/drawing/2014/main" id="{AD63366F-36AA-5B47-255E-0274076208D7}"/>
                </a:ext>
              </a:extLst>
            </p:cNvPr>
            <p:cNvSpPr txBox="1">
              <a:spLocks/>
            </p:cNvSpPr>
            <p:nvPr/>
          </p:nvSpPr>
          <p:spPr bwMode="auto">
            <a:xfrm>
              <a:off x="6924182" y="1303609"/>
              <a:ext cx="455872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u="none" strike="noStrike" kern="1200" cap="none" spc="0" normalizeH="0" baseline="0" noProof="0" dirty="0">
                  <a:ln>
                    <a:noFill/>
                  </a:ln>
                  <a:solidFill>
                    <a:srgbClr val="000000"/>
                  </a:solidFill>
                  <a:effectLst/>
                  <a:uLnTx/>
                  <a:uFillTx/>
                  <a:latin typeface="Poppins" pitchFamily="2" charset="77"/>
                  <a:cs typeface="Poppins" pitchFamily="2" charset="77"/>
                </a:rPr>
                <a:t>European MCL Younger/MCL Elderly</a:t>
              </a:r>
            </a:p>
          </p:txBody>
        </p:sp>
        <p:sp>
          <p:nvSpPr>
            <p:cNvPr id="4" name="TextBox 3">
              <a:extLst>
                <a:ext uri="{FF2B5EF4-FFF2-40B4-BE49-F238E27FC236}">
                  <a16:creationId xmlns:a16="http://schemas.microsoft.com/office/drawing/2014/main" id="{E9737621-182C-06CF-266A-D2B01AB4C826}"/>
                </a:ext>
              </a:extLst>
            </p:cNvPr>
            <p:cNvSpPr txBox="1">
              <a:spLocks/>
            </p:cNvSpPr>
            <p:nvPr/>
          </p:nvSpPr>
          <p:spPr bwMode="auto">
            <a:xfrm>
              <a:off x="7106568" y="5898210"/>
              <a:ext cx="39209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Yr Since Registration</a:t>
              </a:r>
            </a:p>
          </p:txBody>
        </p:sp>
        <p:sp>
          <p:nvSpPr>
            <p:cNvPr id="5" name="TextBox 4">
              <a:extLst>
                <a:ext uri="{FF2B5EF4-FFF2-40B4-BE49-F238E27FC236}">
                  <a16:creationId xmlns:a16="http://schemas.microsoft.com/office/drawing/2014/main" id="{D2481B3C-9459-A313-3FA6-F4C742C146F1}"/>
                </a:ext>
              </a:extLst>
            </p:cNvPr>
            <p:cNvSpPr txBox="1">
              <a:spLocks/>
            </p:cNvSpPr>
            <p:nvPr/>
          </p:nvSpPr>
          <p:spPr bwMode="auto">
            <a:xfrm rot="16200000">
              <a:off x="4865876" y="3782657"/>
              <a:ext cx="31340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Probability</a:t>
              </a:r>
            </a:p>
          </p:txBody>
        </p:sp>
        <p:sp>
          <p:nvSpPr>
            <p:cNvPr id="6" name="TextBox 5">
              <a:extLst>
                <a:ext uri="{FF2B5EF4-FFF2-40B4-BE49-F238E27FC236}">
                  <a16:creationId xmlns:a16="http://schemas.microsoft.com/office/drawing/2014/main" id="{F7CC7858-BA1C-B815-DEFD-1A4C0E41590D}"/>
                </a:ext>
              </a:extLst>
            </p:cNvPr>
            <p:cNvSpPr txBox="1">
              <a:spLocks/>
            </p:cNvSpPr>
            <p:nvPr/>
          </p:nvSpPr>
          <p:spPr bwMode="auto">
            <a:xfrm>
              <a:off x="8930337" y="1586387"/>
              <a:ext cx="335616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Low, median not reached</a:t>
              </a:r>
            </a:p>
            <a:p>
              <a:pPr marL="0" marR="0" lvl="0" indent="0" algn="l"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Low-Int, median not reached</a:t>
              </a:r>
            </a:p>
            <a:p>
              <a:pPr marL="0" marR="0" lvl="0" indent="0" algn="l"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High-Int, median = 4.3</a:t>
              </a:r>
            </a:p>
            <a:p>
              <a:pPr marL="0" marR="0" lvl="0" indent="0" algn="l"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High, median = 1.5</a:t>
              </a:r>
            </a:p>
          </p:txBody>
        </p:sp>
        <p:sp>
          <p:nvSpPr>
            <p:cNvPr id="7" name="TextBox 6">
              <a:extLst>
                <a:ext uri="{FF2B5EF4-FFF2-40B4-BE49-F238E27FC236}">
                  <a16:creationId xmlns:a16="http://schemas.microsoft.com/office/drawing/2014/main" id="{DA2F29B8-3033-4CA1-F706-B8406B645137}"/>
                </a:ext>
              </a:extLst>
            </p:cNvPr>
            <p:cNvSpPr txBox="1">
              <a:spLocks/>
            </p:cNvSpPr>
            <p:nvPr/>
          </p:nvSpPr>
          <p:spPr bwMode="auto">
            <a:xfrm>
              <a:off x="7173444" y="5117347"/>
              <a:ext cx="1031376" cy="338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100000"/>
                </a:lnSpc>
                <a:spcBef>
                  <a:spcPts val="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Poppins Medium" pitchFamily="2" charset="77"/>
                  <a:cs typeface="Poppins Medium" pitchFamily="2" charset="77"/>
                </a:rPr>
                <a:t>P</a:t>
              </a: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 &lt;.001</a:t>
              </a:r>
            </a:p>
          </p:txBody>
        </p:sp>
        <p:sp>
          <p:nvSpPr>
            <p:cNvPr id="8" name="TextBox 7">
              <a:extLst>
                <a:ext uri="{FF2B5EF4-FFF2-40B4-BE49-F238E27FC236}">
                  <a16:creationId xmlns:a16="http://schemas.microsoft.com/office/drawing/2014/main" id="{6D7543F0-0E16-BB42-0519-766DD607FEBC}"/>
                </a:ext>
              </a:extLst>
            </p:cNvPr>
            <p:cNvSpPr txBox="1">
              <a:spLocks/>
            </p:cNvSpPr>
            <p:nvPr/>
          </p:nvSpPr>
          <p:spPr bwMode="auto">
            <a:xfrm>
              <a:off x="6863468" y="5570448"/>
              <a:ext cx="5235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9" name="TextBox 8">
              <a:extLst>
                <a:ext uri="{FF2B5EF4-FFF2-40B4-BE49-F238E27FC236}">
                  <a16:creationId xmlns:a16="http://schemas.microsoft.com/office/drawing/2014/main" id="{A869D993-33F1-C746-1B06-C3F1B7480C17}"/>
                </a:ext>
              </a:extLst>
            </p:cNvPr>
            <p:cNvSpPr txBox="1">
              <a:spLocks/>
            </p:cNvSpPr>
            <p:nvPr/>
          </p:nvSpPr>
          <p:spPr bwMode="auto">
            <a:xfrm>
              <a:off x="10773657" y="5570448"/>
              <a:ext cx="5235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10</a:t>
              </a:r>
            </a:p>
          </p:txBody>
        </p:sp>
        <p:sp>
          <p:nvSpPr>
            <p:cNvPr id="10" name="TextBox 9">
              <a:extLst>
                <a:ext uri="{FF2B5EF4-FFF2-40B4-BE49-F238E27FC236}">
                  <a16:creationId xmlns:a16="http://schemas.microsoft.com/office/drawing/2014/main" id="{B95F2F14-97C0-CFFC-BEBB-52EF9C22EC6D}"/>
                </a:ext>
              </a:extLst>
            </p:cNvPr>
            <p:cNvSpPr txBox="1">
              <a:spLocks/>
            </p:cNvSpPr>
            <p:nvPr/>
          </p:nvSpPr>
          <p:spPr bwMode="auto">
            <a:xfrm>
              <a:off x="10381129" y="5570448"/>
              <a:ext cx="5235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9</a:t>
              </a:r>
            </a:p>
          </p:txBody>
        </p:sp>
        <p:sp>
          <p:nvSpPr>
            <p:cNvPr id="11" name="TextBox 10">
              <a:extLst>
                <a:ext uri="{FF2B5EF4-FFF2-40B4-BE49-F238E27FC236}">
                  <a16:creationId xmlns:a16="http://schemas.microsoft.com/office/drawing/2014/main" id="{77911630-904D-4E9B-E974-35A4D0850BA1}"/>
                </a:ext>
              </a:extLst>
            </p:cNvPr>
            <p:cNvSpPr txBox="1">
              <a:spLocks/>
            </p:cNvSpPr>
            <p:nvPr/>
          </p:nvSpPr>
          <p:spPr bwMode="auto">
            <a:xfrm>
              <a:off x="9988601" y="5570448"/>
              <a:ext cx="5235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8</a:t>
              </a:r>
            </a:p>
          </p:txBody>
        </p:sp>
        <p:sp>
          <p:nvSpPr>
            <p:cNvPr id="12" name="TextBox 11">
              <a:extLst>
                <a:ext uri="{FF2B5EF4-FFF2-40B4-BE49-F238E27FC236}">
                  <a16:creationId xmlns:a16="http://schemas.microsoft.com/office/drawing/2014/main" id="{F785B8B3-33CB-2FDB-4686-CE799BA501C3}"/>
                </a:ext>
              </a:extLst>
            </p:cNvPr>
            <p:cNvSpPr txBox="1">
              <a:spLocks/>
            </p:cNvSpPr>
            <p:nvPr/>
          </p:nvSpPr>
          <p:spPr bwMode="auto">
            <a:xfrm>
              <a:off x="9596073" y="5570448"/>
              <a:ext cx="5235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7</a:t>
              </a:r>
            </a:p>
          </p:txBody>
        </p:sp>
        <p:sp>
          <p:nvSpPr>
            <p:cNvPr id="13" name="TextBox 12">
              <a:extLst>
                <a:ext uri="{FF2B5EF4-FFF2-40B4-BE49-F238E27FC236}">
                  <a16:creationId xmlns:a16="http://schemas.microsoft.com/office/drawing/2014/main" id="{8998457C-4302-2903-D7DA-745EF8AC3E4F}"/>
                </a:ext>
              </a:extLst>
            </p:cNvPr>
            <p:cNvSpPr txBox="1">
              <a:spLocks/>
            </p:cNvSpPr>
            <p:nvPr/>
          </p:nvSpPr>
          <p:spPr bwMode="auto">
            <a:xfrm>
              <a:off x="9203545" y="5570448"/>
              <a:ext cx="5235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a:t>
              </a:r>
            </a:p>
          </p:txBody>
        </p:sp>
        <p:sp>
          <p:nvSpPr>
            <p:cNvPr id="14" name="TextBox 13">
              <a:extLst>
                <a:ext uri="{FF2B5EF4-FFF2-40B4-BE49-F238E27FC236}">
                  <a16:creationId xmlns:a16="http://schemas.microsoft.com/office/drawing/2014/main" id="{02D033FA-6AF2-CC09-3AAF-EDE578387341}"/>
                </a:ext>
              </a:extLst>
            </p:cNvPr>
            <p:cNvSpPr txBox="1">
              <a:spLocks/>
            </p:cNvSpPr>
            <p:nvPr/>
          </p:nvSpPr>
          <p:spPr bwMode="auto">
            <a:xfrm>
              <a:off x="8811017" y="5570448"/>
              <a:ext cx="5235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5</a:t>
              </a:r>
            </a:p>
          </p:txBody>
        </p:sp>
        <p:sp>
          <p:nvSpPr>
            <p:cNvPr id="15" name="TextBox 14">
              <a:extLst>
                <a:ext uri="{FF2B5EF4-FFF2-40B4-BE49-F238E27FC236}">
                  <a16:creationId xmlns:a16="http://schemas.microsoft.com/office/drawing/2014/main" id="{421DD291-824B-E8EE-1F3E-49683B3A4A20}"/>
                </a:ext>
              </a:extLst>
            </p:cNvPr>
            <p:cNvSpPr txBox="1">
              <a:spLocks/>
            </p:cNvSpPr>
            <p:nvPr/>
          </p:nvSpPr>
          <p:spPr bwMode="auto">
            <a:xfrm>
              <a:off x="8418489" y="5570448"/>
              <a:ext cx="5235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a:t>
              </a:r>
            </a:p>
          </p:txBody>
        </p:sp>
        <p:sp>
          <p:nvSpPr>
            <p:cNvPr id="16" name="TextBox 15">
              <a:extLst>
                <a:ext uri="{FF2B5EF4-FFF2-40B4-BE49-F238E27FC236}">
                  <a16:creationId xmlns:a16="http://schemas.microsoft.com/office/drawing/2014/main" id="{FF3A216B-2FF0-CF6D-7BEB-DE9A5137A7A5}"/>
                </a:ext>
              </a:extLst>
            </p:cNvPr>
            <p:cNvSpPr txBox="1">
              <a:spLocks/>
            </p:cNvSpPr>
            <p:nvPr/>
          </p:nvSpPr>
          <p:spPr bwMode="auto">
            <a:xfrm>
              <a:off x="8025961" y="5570448"/>
              <a:ext cx="5235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a:t>
              </a:r>
            </a:p>
          </p:txBody>
        </p:sp>
        <p:sp>
          <p:nvSpPr>
            <p:cNvPr id="17" name="TextBox 16">
              <a:extLst>
                <a:ext uri="{FF2B5EF4-FFF2-40B4-BE49-F238E27FC236}">
                  <a16:creationId xmlns:a16="http://schemas.microsoft.com/office/drawing/2014/main" id="{2EBDB790-64C5-12CB-EA6D-2183735BB716}"/>
                </a:ext>
              </a:extLst>
            </p:cNvPr>
            <p:cNvSpPr txBox="1">
              <a:spLocks/>
            </p:cNvSpPr>
            <p:nvPr/>
          </p:nvSpPr>
          <p:spPr bwMode="auto">
            <a:xfrm>
              <a:off x="7633433" y="5570448"/>
              <a:ext cx="5235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2</a:t>
              </a:r>
            </a:p>
          </p:txBody>
        </p:sp>
        <p:sp>
          <p:nvSpPr>
            <p:cNvPr id="18" name="TextBox 17">
              <a:extLst>
                <a:ext uri="{FF2B5EF4-FFF2-40B4-BE49-F238E27FC236}">
                  <a16:creationId xmlns:a16="http://schemas.microsoft.com/office/drawing/2014/main" id="{FBF00BC6-55F4-7CAF-509B-9F6B2696D118}"/>
                </a:ext>
              </a:extLst>
            </p:cNvPr>
            <p:cNvSpPr txBox="1">
              <a:spLocks/>
            </p:cNvSpPr>
            <p:nvPr/>
          </p:nvSpPr>
          <p:spPr bwMode="auto">
            <a:xfrm>
              <a:off x="7240905" y="5570448"/>
              <a:ext cx="5235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a:t>
              </a:r>
            </a:p>
          </p:txBody>
        </p:sp>
        <p:sp>
          <p:nvSpPr>
            <p:cNvPr id="20" name="TextBox 19">
              <a:extLst>
                <a:ext uri="{FF2B5EF4-FFF2-40B4-BE49-F238E27FC236}">
                  <a16:creationId xmlns:a16="http://schemas.microsoft.com/office/drawing/2014/main" id="{8B0CB357-9A19-429D-DF37-A5113FA0C96A}"/>
                </a:ext>
              </a:extLst>
            </p:cNvPr>
            <p:cNvSpPr txBox="1">
              <a:spLocks/>
            </p:cNvSpPr>
            <p:nvPr/>
          </p:nvSpPr>
          <p:spPr bwMode="auto">
            <a:xfrm>
              <a:off x="6525754" y="2197499"/>
              <a:ext cx="523572" cy="338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1.0</a:t>
              </a:r>
            </a:p>
          </p:txBody>
        </p:sp>
        <p:sp>
          <p:nvSpPr>
            <p:cNvPr id="22" name="TextBox 21">
              <a:extLst>
                <a:ext uri="{FF2B5EF4-FFF2-40B4-BE49-F238E27FC236}">
                  <a16:creationId xmlns:a16="http://schemas.microsoft.com/office/drawing/2014/main" id="{2EB1327A-4234-FC25-1400-5251C43BDC27}"/>
                </a:ext>
              </a:extLst>
            </p:cNvPr>
            <p:cNvSpPr txBox="1">
              <a:spLocks/>
            </p:cNvSpPr>
            <p:nvPr/>
          </p:nvSpPr>
          <p:spPr bwMode="auto">
            <a:xfrm>
              <a:off x="6525754" y="2828114"/>
              <a:ext cx="523572" cy="338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0.8</a:t>
              </a:r>
            </a:p>
          </p:txBody>
        </p:sp>
        <p:sp>
          <p:nvSpPr>
            <p:cNvPr id="24" name="TextBox 23">
              <a:extLst>
                <a:ext uri="{FF2B5EF4-FFF2-40B4-BE49-F238E27FC236}">
                  <a16:creationId xmlns:a16="http://schemas.microsoft.com/office/drawing/2014/main" id="{00AC12E5-111C-65DD-2DE7-BFBB846467C9}"/>
                </a:ext>
              </a:extLst>
            </p:cNvPr>
            <p:cNvSpPr txBox="1">
              <a:spLocks/>
            </p:cNvSpPr>
            <p:nvPr/>
          </p:nvSpPr>
          <p:spPr bwMode="auto">
            <a:xfrm>
              <a:off x="6525754" y="3458729"/>
              <a:ext cx="523572" cy="338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0.6</a:t>
              </a:r>
            </a:p>
          </p:txBody>
        </p:sp>
        <p:sp>
          <p:nvSpPr>
            <p:cNvPr id="26" name="TextBox 25">
              <a:extLst>
                <a:ext uri="{FF2B5EF4-FFF2-40B4-BE49-F238E27FC236}">
                  <a16:creationId xmlns:a16="http://schemas.microsoft.com/office/drawing/2014/main" id="{CBC2CB60-9F5B-A5A6-3137-77150B5D16E9}"/>
                </a:ext>
              </a:extLst>
            </p:cNvPr>
            <p:cNvSpPr txBox="1">
              <a:spLocks/>
            </p:cNvSpPr>
            <p:nvPr/>
          </p:nvSpPr>
          <p:spPr bwMode="auto">
            <a:xfrm>
              <a:off x="6525754" y="4089344"/>
              <a:ext cx="523572" cy="338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0.4</a:t>
              </a:r>
            </a:p>
          </p:txBody>
        </p:sp>
        <p:sp>
          <p:nvSpPr>
            <p:cNvPr id="28" name="TextBox 27">
              <a:extLst>
                <a:ext uri="{FF2B5EF4-FFF2-40B4-BE49-F238E27FC236}">
                  <a16:creationId xmlns:a16="http://schemas.microsoft.com/office/drawing/2014/main" id="{B4C311CD-CC21-F322-0671-C3FB44FF815F}"/>
                </a:ext>
              </a:extLst>
            </p:cNvPr>
            <p:cNvSpPr txBox="1">
              <a:spLocks/>
            </p:cNvSpPr>
            <p:nvPr/>
          </p:nvSpPr>
          <p:spPr bwMode="auto">
            <a:xfrm>
              <a:off x="6525754" y="4719959"/>
              <a:ext cx="523572" cy="338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0.2</a:t>
              </a:r>
            </a:p>
          </p:txBody>
        </p:sp>
        <p:sp>
          <p:nvSpPr>
            <p:cNvPr id="29" name="TextBox 28">
              <a:extLst>
                <a:ext uri="{FF2B5EF4-FFF2-40B4-BE49-F238E27FC236}">
                  <a16:creationId xmlns:a16="http://schemas.microsoft.com/office/drawing/2014/main" id="{17DA75B6-B4FA-4291-0C44-EA5C395D1519}"/>
                </a:ext>
              </a:extLst>
            </p:cNvPr>
            <p:cNvSpPr txBox="1">
              <a:spLocks/>
            </p:cNvSpPr>
            <p:nvPr/>
          </p:nvSpPr>
          <p:spPr bwMode="auto">
            <a:xfrm>
              <a:off x="6525754" y="5350570"/>
              <a:ext cx="523572" cy="338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cxnSp>
          <p:nvCxnSpPr>
            <p:cNvPr id="32" name="Straight Connector 31">
              <a:extLst>
                <a:ext uri="{FF2B5EF4-FFF2-40B4-BE49-F238E27FC236}">
                  <a16:creationId xmlns:a16="http://schemas.microsoft.com/office/drawing/2014/main" id="{5F894089-7350-ED46-59CD-6E51E84B0533}"/>
                </a:ext>
              </a:extLst>
            </p:cNvPr>
            <p:cNvCxnSpPr>
              <a:cxnSpLocks/>
            </p:cNvCxnSpPr>
            <p:nvPr/>
          </p:nvCxnSpPr>
          <p:spPr bwMode="auto">
            <a:xfrm>
              <a:off x="8671971" y="1981059"/>
              <a:ext cx="274320" cy="0"/>
            </a:xfrm>
            <a:prstGeom prst="line">
              <a:avLst/>
            </a:prstGeom>
            <a:noFill/>
            <a:ln w="28575" cap="flat" cmpd="sng" algn="ctr">
              <a:solidFill>
                <a:schemeClr val="accent6"/>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A8FA1473-93C9-71D6-1398-F38DFCA669C3}"/>
                </a:ext>
              </a:extLst>
            </p:cNvPr>
            <p:cNvCxnSpPr>
              <a:cxnSpLocks/>
            </p:cNvCxnSpPr>
            <p:nvPr/>
          </p:nvCxnSpPr>
          <p:spPr bwMode="auto">
            <a:xfrm>
              <a:off x="8671971" y="2235461"/>
              <a:ext cx="274320" cy="0"/>
            </a:xfrm>
            <a:prstGeom prst="line">
              <a:avLst/>
            </a:prstGeom>
            <a:noFill/>
            <a:ln w="28575" cap="flat" cmpd="sng" algn="ctr">
              <a:solidFill>
                <a:schemeClr val="accent1">
                  <a:lumMod val="60000"/>
                  <a:lumOff val="40000"/>
                </a:schemeClr>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122E04C0-48C2-60AC-A532-B8EB94B3779C}"/>
                </a:ext>
              </a:extLst>
            </p:cNvPr>
            <p:cNvCxnSpPr>
              <a:cxnSpLocks/>
            </p:cNvCxnSpPr>
            <p:nvPr/>
          </p:nvCxnSpPr>
          <p:spPr bwMode="auto">
            <a:xfrm>
              <a:off x="8671971" y="2489863"/>
              <a:ext cx="274320" cy="0"/>
            </a:xfrm>
            <a:prstGeom prst="line">
              <a:avLst/>
            </a:prstGeom>
            <a:noFill/>
            <a:ln w="28575" cap="flat" cmpd="sng" algn="ctr">
              <a:solidFill>
                <a:schemeClr val="accent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0EBA1953-C895-DE4E-12C6-3406C5F6AB6E}"/>
                </a:ext>
              </a:extLst>
            </p:cNvPr>
            <p:cNvCxnSpPr>
              <a:cxnSpLocks/>
            </p:cNvCxnSpPr>
            <p:nvPr/>
          </p:nvCxnSpPr>
          <p:spPr bwMode="auto">
            <a:xfrm>
              <a:off x="7047628" y="2362567"/>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4667D9D6-2483-2E60-64DE-B47234316010}"/>
                </a:ext>
              </a:extLst>
            </p:cNvPr>
            <p:cNvCxnSpPr>
              <a:cxnSpLocks/>
            </p:cNvCxnSpPr>
            <p:nvPr/>
          </p:nvCxnSpPr>
          <p:spPr bwMode="auto">
            <a:xfrm>
              <a:off x="7047628" y="2991910"/>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6F9D812F-9806-90C9-F52A-468C4E638263}"/>
                </a:ext>
              </a:extLst>
            </p:cNvPr>
            <p:cNvCxnSpPr>
              <a:cxnSpLocks/>
            </p:cNvCxnSpPr>
            <p:nvPr/>
          </p:nvCxnSpPr>
          <p:spPr bwMode="auto">
            <a:xfrm>
              <a:off x="7047628" y="362125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CCEAF867-4626-A34E-7B8B-16D29A1C4349}"/>
                </a:ext>
              </a:extLst>
            </p:cNvPr>
            <p:cNvCxnSpPr>
              <a:cxnSpLocks/>
            </p:cNvCxnSpPr>
            <p:nvPr/>
          </p:nvCxnSpPr>
          <p:spPr bwMode="auto">
            <a:xfrm>
              <a:off x="7047628" y="5509289"/>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29F1118C-76B5-F4D9-C80A-937A6B983268}"/>
                </a:ext>
              </a:extLst>
            </p:cNvPr>
            <p:cNvCxnSpPr>
              <a:cxnSpLocks/>
            </p:cNvCxnSpPr>
            <p:nvPr/>
          </p:nvCxnSpPr>
          <p:spPr bwMode="auto">
            <a:xfrm>
              <a:off x="7047628" y="4879941"/>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3E1E7D8F-CDA6-7CDB-2670-6CB3655F4129}"/>
                </a:ext>
              </a:extLst>
            </p:cNvPr>
            <p:cNvCxnSpPr>
              <a:cxnSpLocks/>
            </p:cNvCxnSpPr>
            <p:nvPr/>
          </p:nvCxnSpPr>
          <p:spPr bwMode="auto">
            <a:xfrm>
              <a:off x="7047628" y="4250597"/>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1B172CA9-A6C9-F94F-564C-C0A48E55BB23}"/>
                </a:ext>
              </a:extLst>
            </p:cNvPr>
            <p:cNvCxnSpPr>
              <a:cxnSpLocks/>
            </p:cNvCxnSpPr>
            <p:nvPr/>
          </p:nvCxnSpPr>
          <p:spPr bwMode="auto">
            <a:xfrm>
              <a:off x="7122571" y="5514374"/>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F4B5CB9A-4454-62A0-150F-F195C916ABCF}"/>
                </a:ext>
              </a:extLst>
            </p:cNvPr>
            <p:cNvCxnSpPr>
              <a:cxnSpLocks/>
            </p:cNvCxnSpPr>
            <p:nvPr/>
          </p:nvCxnSpPr>
          <p:spPr bwMode="auto">
            <a:xfrm>
              <a:off x="7513068" y="5514374"/>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D65C5EE6-E931-5280-7B52-E7FC872D9E1F}"/>
                </a:ext>
              </a:extLst>
            </p:cNvPr>
            <p:cNvCxnSpPr>
              <a:cxnSpLocks/>
            </p:cNvCxnSpPr>
            <p:nvPr/>
          </p:nvCxnSpPr>
          <p:spPr bwMode="auto">
            <a:xfrm>
              <a:off x="8294062" y="5514374"/>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4A17E995-B219-2777-FB9B-045A46C628AA}"/>
                </a:ext>
              </a:extLst>
            </p:cNvPr>
            <p:cNvCxnSpPr>
              <a:cxnSpLocks/>
            </p:cNvCxnSpPr>
            <p:nvPr/>
          </p:nvCxnSpPr>
          <p:spPr bwMode="auto">
            <a:xfrm>
              <a:off x="9075056" y="5514374"/>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15672EEB-EF5E-3B50-A608-12AF7084A8D7}"/>
                </a:ext>
              </a:extLst>
            </p:cNvPr>
            <p:cNvCxnSpPr>
              <a:cxnSpLocks/>
            </p:cNvCxnSpPr>
            <p:nvPr/>
          </p:nvCxnSpPr>
          <p:spPr bwMode="auto">
            <a:xfrm>
              <a:off x="9856050" y="5514374"/>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9DFDE3AA-9382-E2A3-CC5E-CB94829B7C52}"/>
                </a:ext>
              </a:extLst>
            </p:cNvPr>
            <p:cNvCxnSpPr>
              <a:cxnSpLocks/>
            </p:cNvCxnSpPr>
            <p:nvPr/>
          </p:nvCxnSpPr>
          <p:spPr bwMode="auto">
            <a:xfrm>
              <a:off x="10637044" y="5514374"/>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C0806865-F241-276F-0DA6-06DCC5CFC43B}"/>
                </a:ext>
              </a:extLst>
            </p:cNvPr>
            <p:cNvCxnSpPr>
              <a:cxnSpLocks/>
            </p:cNvCxnSpPr>
            <p:nvPr/>
          </p:nvCxnSpPr>
          <p:spPr bwMode="auto">
            <a:xfrm>
              <a:off x="7903565" y="5514374"/>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EC5902FD-210D-1443-E054-16849F0FAA05}"/>
                </a:ext>
              </a:extLst>
            </p:cNvPr>
            <p:cNvCxnSpPr>
              <a:cxnSpLocks/>
            </p:cNvCxnSpPr>
            <p:nvPr/>
          </p:nvCxnSpPr>
          <p:spPr bwMode="auto">
            <a:xfrm>
              <a:off x="8684559" y="5514374"/>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9E0DBAE2-9D4F-F788-E902-DCD2C0114EC9}"/>
                </a:ext>
              </a:extLst>
            </p:cNvPr>
            <p:cNvCxnSpPr>
              <a:cxnSpLocks/>
            </p:cNvCxnSpPr>
            <p:nvPr/>
          </p:nvCxnSpPr>
          <p:spPr bwMode="auto">
            <a:xfrm>
              <a:off x="9465553" y="5514374"/>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95D1E670-21FD-6F3B-9BC2-56C69FD86EDE}"/>
                </a:ext>
              </a:extLst>
            </p:cNvPr>
            <p:cNvCxnSpPr>
              <a:cxnSpLocks/>
            </p:cNvCxnSpPr>
            <p:nvPr/>
          </p:nvCxnSpPr>
          <p:spPr bwMode="auto">
            <a:xfrm>
              <a:off x="10246547" y="5514374"/>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6FC14EA6-D56C-6986-BA9F-79FB6FEDD836}"/>
                </a:ext>
              </a:extLst>
            </p:cNvPr>
            <p:cNvCxnSpPr>
              <a:cxnSpLocks/>
            </p:cNvCxnSpPr>
            <p:nvPr/>
          </p:nvCxnSpPr>
          <p:spPr bwMode="auto">
            <a:xfrm>
              <a:off x="11027537" y="5514374"/>
              <a:ext cx="0" cy="64008"/>
            </a:xfrm>
            <a:prstGeom prst="line">
              <a:avLst/>
            </a:prstGeom>
            <a:noFill/>
            <a:ln w="12700" cap="flat" cmpd="sng" algn="ctr">
              <a:solidFill>
                <a:schemeClr val="tx1"/>
              </a:solidFill>
              <a:prstDash val="solid"/>
              <a:round/>
              <a:headEnd type="none" w="med" len="med"/>
              <a:tailEnd type="none" w="med" len="med"/>
            </a:ln>
            <a:effectLst/>
          </p:spPr>
        </p:cxnSp>
        <p:sp>
          <p:nvSpPr>
            <p:cNvPr id="60" name="Freeform 59">
              <a:extLst>
                <a:ext uri="{FF2B5EF4-FFF2-40B4-BE49-F238E27FC236}">
                  <a16:creationId xmlns:a16="http://schemas.microsoft.com/office/drawing/2014/main" id="{5ADA34D4-3D64-BF93-310F-3893EA6DBD96}"/>
                </a:ext>
              </a:extLst>
            </p:cNvPr>
            <p:cNvSpPr>
              <a:spLocks/>
            </p:cNvSpPr>
            <p:nvPr/>
          </p:nvSpPr>
          <p:spPr bwMode="auto">
            <a:xfrm>
              <a:off x="7129274" y="2362484"/>
              <a:ext cx="3549846" cy="2601778"/>
            </a:xfrm>
            <a:custGeom>
              <a:avLst/>
              <a:gdLst>
                <a:gd name="connsiteX0" fmla="*/ 2987283 w 2987283"/>
                <a:gd name="connsiteY0" fmla="*/ 2189460 h 2189460"/>
                <a:gd name="connsiteX1" fmla="*/ 2790559 w 2987283"/>
                <a:gd name="connsiteY1" fmla="*/ 2189460 h 2189460"/>
                <a:gd name="connsiteX2" fmla="*/ 2790559 w 2987283"/>
                <a:gd name="connsiteY2" fmla="*/ 1799656 h 2189460"/>
                <a:gd name="connsiteX3" fmla="*/ 2750486 w 2987283"/>
                <a:gd name="connsiteY3" fmla="*/ 1799656 h 2189460"/>
                <a:gd name="connsiteX4" fmla="*/ 2255034 w 2987283"/>
                <a:gd name="connsiteY4" fmla="*/ 1799656 h 2189460"/>
                <a:gd name="connsiteX5" fmla="*/ 2255034 w 2987283"/>
                <a:gd name="connsiteY5" fmla="*/ 1723153 h 2189460"/>
                <a:gd name="connsiteX6" fmla="*/ 2167601 w 2987283"/>
                <a:gd name="connsiteY6" fmla="*/ 1723153 h 2189460"/>
                <a:gd name="connsiteX7" fmla="*/ 2167601 w 2987283"/>
                <a:gd name="connsiteY7" fmla="*/ 1672150 h 2189460"/>
                <a:gd name="connsiteX8" fmla="*/ 1828800 w 2987283"/>
                <a:gd name="connsiteY8" fmla="*/ 1672150 h 2189460"/>
                <a:gd name="connsiteX9" fmla="*/ 1828800 w 2987283"/>
                <a:gd name="connsiteY9" fmla="*/ 1584717 h 2189460"/>
                <a:gd name="connsiteX10" fmla="*/ 1774154 w 2987283"/>
                <a:gd name="connsiteY10" fmla="*/ 1584717 h 2189460"/>
                <a:gd name="connsiteX11" fmla="*/ 1774154 w 2987283"/>
                <a:gd name="connsiteY11" fmla="*/ 1486356 h 2189460"/>
                <a:gd name="connsiteX12" fmla="*/ 1613861 w 2987283"/>
                <a:gd name="connsiteY12" fmla="*/ 1486356 h 2189460"/>
                <a:gd name="connsiteX13" fmla="*/ 1613861 w 2987283"/>
                <a:gd name="connsiteY13" fmla="*/ 1446282 h 2189460"/>
                <a:gd name="connsiteX14" fmla="*/ 1519142 w 2987283"/>
                <a:gd name="connsiteY14" fmla="*/ 1446282 h 2189460"/>
                <a:gd name="connsiteX15" fmla="*/ 1519142 w 2987283"/>
                <a:gd name="connsiteY15" fmla="*/ 1398923 h 2189460"/>
                <a:gd name="connsiteX16" fmla="*/ 1479069 w 2987283"/>
                <a:gd name="connsiteY16" fmla="*/ 1398923 h 2189460"/>
                <a:gd name="connsiteX17" fmla="*/ 1479069 w 2987283"/>
                <a:gd name="connsiteY17" fmla="*/ 1355207 h 2189460"/>
                <a:gd name="connsiteX18" fmla="*/ 1428067 w 2987283"/>
                <a:gd name="connsiteY18" fmla="*/ 1355207 h 2189460"/>
                <a:gd name="connsiteX19" fmla="*/ 1428067 w 2987283"/>
                <a:gd name="connsiteY19" fmla="*/ 1318776 h 2189460"/>
                <a:gd name="connsiteX20" fmla="*/ 1384350 w 2987283"/>
                <a:gd name="connsiteY20" fmla="*/ 1318776 h 2189460"/>
                <a:gd name="connsiteX21" fmla="*/ 1384350 w 2987283"/>
                <a:gd name="connsiteY21" fmla="*/ 1282346 h 2189460"/>
                <a:gd name="connsiteX22" fmla="*/ 1289632 w 2987283"/>
                <a:gd name="connsiteY22" fmla="*/ 1282346 h 2189460"/>
                <a:gd name="connsiteX23" fmla="*/ 1289632 w 2987283"/>
                <a:gd name="connsiteY23" fmla="*/ 1256845 h 2189460"/>
                <a:gd name="connsiteX24" fmla="*/ 1242272 w 2987283"/>
                <a:gd name="connsiteY24" fmla="*/ 1256845 h 2189460"/>
                <a:gd name="connsiteX25" fmla="*/ 1242272 w 2987283"/>
                <a:gd name="connsiteY25" fmla="*/ 1209486 h 2189460"/>
                <a:gd name="connsiteX26" fmla="*/ 1165769 w 2987283"/>
                <a:gd name="connsiteY26" fmla="*/ 1209486 h 2189460"/>
                <a:gd name="connsiteX27" fmla="*/ 1165769 w 2987283"/>
                <a:gd name="connsiteY27" fmla="*/ 1169412 h 2189460"/>
                <a:gd name="connsiteX28" fmla="*/ 1107480 w 2987283"/>
                <a:gd name="connsiteY28" fmla="*/ 1169412 h 2189460"/>
                <a:gd name="connsiteX29" fmla="*/ 1107480 w 2987283"/>
                <a:gd name="connsiteY29" fmla="*/ 1169412 h 2189460"/>
                <a:gd name="connsiteX30" fmla="*/ 1107480 w 2987283"/>
                <a:gd name="connsiteY30" fmla="*/ 1136625 h 2189460"/>
                <a:gd name="connsiteX31" fmla="*/ 1074693 w 2987283"/>
                <a:gd name="connsiteY31" fmla="*/ 1136625 h 2189460"/>
                <a:gd name="connsiteX32" fmla="*/ 1074693 w 2987283"/>
                <a:gd name="connsiteY32" fmla="*/ 1092909 h 2189460"/>
                <a:gd name="connsiteX33" fmla="*/ 1041906 w 2987283"/>
                <a:gd name="connsiteY33" fmla="*/ 1092909 h 2189460"/>
                <a:gd name="connsiteX34" fmla="*/ 1041906 w 2987283"/>
                <a:gd name="connsiteY34" fmla="*/ 1056478 h 2189460"/>
                <a:gd name="connsiteX35" fmla="*/ 1005475 w 2987283"/>
                <a:gd name="connsiteY35" fmla="*/ 1056478 h 2189460"/>
                <a:gd name="connsiteX36" fmla="*/ 1005475 w 2987283"/>
                <a:gd name="connsiteY36" fmla="*/ 1023691 h 2189460"/>
                <a:gd name="connsiteX37" fmla="*/ 961759 w 2987283"/>
                <a:gd name="connsiteY37" fmla="*/ 1023691 h 2189460"/>
                <a:gd name="connsiteX38" fmla="*/ 961759 w 2987283"/>
                <a:gd name="connsiteY38" fmla="*/ 969046 h 2189460"/>
                <a:gd name="connsiteX39" fmla="*/ 961759 w 2987283"/>
                <a:gd name="connsiteY39" fmla="*/ 969046 h 2189460"/>
                <a:gd name="connsiteX40" fmla="*/ 961759 w 2987283"/>
                <a:gd name="connsiteY40" fmla="*/ 925329 h 2189460"/>
                <a:gd name="connsiteX41" fmla="*/ 903471 w 2987283"/>
                <a:gd name="connsiteY41" fmla="*/ 925329 h 2189460"/>
                <a:gd name="connsiteX42" fmla="*/ 903471 w 2987283"/>
                <a:gd name="connsiteY42" fmla="*/ 896185 h 2189460"/>
                <a:gd name="connsiteX43" fmla="*/ 870683 w 2987283"/>
                <a:gd name="connsiteY43" fmla="*/ 896185 h 2189460"/>
                <a:gd name="connsiteX44" fmla="*/ 870683 w 2987283"/>
                <a:gd name="connsiteY44" fmla="*/ 859755 h 2189460"/>
                <a:gd name="connsiteX45" fmla="*/ 801466 w 2987283"/>
                <a:gd name="connsiteY45" fmla="*/ 859755 h 2189460"/>
                <a:gd name="connsiteX46" fmla="*/ 801466 w 2987283"/>
                <a:gd name="connsiteY46" fmla="*/ 837897 h 2189460"/>
                <a:gd name="connsiteX47" fmla="*/ 663031 w 2987283"/>
                <a:gd name="connsiteY47" fmla="*/ 837897 h 2189460"/>
                <a:gd name="connsiteX48" fmla="*/ 663031 w 2987283"/>
                <a:gd name="connsiteY48" fmla="*/ 837897 h 2189460"/>
                <a:gd name="connsiteX49" fmla="*/ 663031 w 2987283"/>
                <a:gd name="connsiteY49" fmla="*/ 797823 h 2189460"/>
                <a:gd name="connsiteX50" fmla="*/ 626600 w 2987283"/>
                <a:gd name="connsiteY50" fmla="*/ 797823 h 2189460"/>
                <a:gd name="connsiteX51" fmla="*/ 626600 w 2987283"/>
                <a:gd name="connsiteY51" fmla="*/ 746821 h 2189460"/>
                <a:gd name="connsiteX52" fmla="*/ 586527 w 2987283"/>
                <a:gd name="connsiteY52" fmla="*/ 746821 h 2189460"/>
                <a:gd name="connsiteX53" fmla="*/ 586527 w 2987283"/>
                <a:gd name="connsiteY53" fmla="*/ 673960 h 2189460"/>
                <a:gd name="connsiteX54" fmla="*/ 586527 w 2987283"/>
                <a:gd name="connsiteY54" fmla="*/ 673960 h 2189460"/>
                <a:gd name="connsiteX55" fmla="*/ 557383 w 2987283"/>
                <a:gd name="connsiteY55" fmla="*/ 673960 h 2189460"/>
                <a:gd name="connsiteX56" fmla="*/ 557383 w 2987283"/>
                <a:gd name="connsiteY56" fmla="*/ 597457 h 2189460"/>
                <a:gd name="connsiteX57" fmla="*/ 557383 w 2987283"/>
                <a:gd name="connsiteY57" fmla="*/ 597457 h 2189460"/>
                <a:gd name="connsiteX58" fmla="*/ 528239 w 2987283"/>
                <a:gd name="connsiteY58" fmla="*/ 597457 h 2189460"/>
                <a:gd name="connsiteX59" fmla="*/ 528239 w 2987283"/>
                <a:gd name="connsiteY59" fmla="*/ 553741 h 2189460"/>
                <a:gd name="connsiteX60" fmla="*/ 495451 w 2987283"/>
                <a:gd name="connsiteY60" fmla="*/ 553741 h 2189460"/>
                <a:gd name="connsiteX61" fmla="*/ 495451 w 2987283"/>
                <a:gd name="connsiteY61" fmla="*/ 499095 h 2189460"/>
                <a:gd name="connsiteX62" fmla="*/ 459021 w 2987283"/>
                <a:gd name="connsiteY62" fmla="*/ 499095 h 2189460"/>
                <a:gd name="connsiteX63" fmla="*/ 459021 w 2987283"/>
                <a:gd name="connsiteY63" fmla="*/ 459022 h 2189460"/>
                <a:gd name="connsiteX64" fmla="*/ 408019 w 2987283"/>
                <a:gd name="connsiteY64" fmla="*/ 459022 h 2189460"/>
                <a:gd name="connsiteX65" fmla="*/ 408019 w 2987283"/>
                <a:gd name="connsiteY65" fmla="*/ 378875 h 2189460"/>
                <a:gd name="connsiteX66" fmla="*/ 367945 w 2987283"/>
                <a:gd name="connsiteY66" fmla="*/ 378875 h 2189460"/>
                <a:gd name="connsiteX67" fmla="*/ 367945 w 2987283"/>
                <a:gd name="connsiteY67" fmla="*/ 335159 h 2189460"/>
                <a:gd name="connsiteX68" fmla="*/ 316943 w 2987283"/>
                <a:gd name="connsiteY68" fmla="*/ 335159 h 2189460"/>
                <a:gd name="connsiteX69" fmla="*/ 316943 w 2987283"/>
                <a:gd name="connsiteY69" fmla="*/ 291443 h 2189460"/>
                <a:gd name="connsiteX70" fmla="*/ 262298 w 2987283"/>
                <a:gd name="connsiteY70" fmla="*/ 291443 h 2189460"/>
                <a:gd name="connsiteX71" fmla="*/ 262298 w 2987283"/>
                <a:gd name="connsiteY71" fmla="*/ 240440 h 2189460"/>
                <a:gd name="connsiteX72" fmla="*/ 222224 w 2987283"/>
                <a:gd name="connsiteY72" fmla="*/ 240440 h 2189460"/>
                <a:gd name="connsiteX73" fmla="*/ 222224 w 2987283"/>
                <a:gd name="connsiteY73" fmla="*/ 178509 h 2189460"/>
                <a:gd name="connsiteX74" fmla="*/ 149364 w 2987283"/>
                <a:gd name="connsiteY74" fmla="*/ 178509 h 2189460"/>
                <a:gd name="connsiteX75" fmla="*/ 149364 w 2987283"/>
                <a:gd name="connsiteY75" fmla="*/ 112934 h 2189460"/>
                <a:gd name="connsiteX76" fmla="*/ 112934 w 2987283"/>
                <a:gd name="connsiteY76" fmla="*/ 112934 h 2189460"/>
                <a:gd name="connsiteX77" fmla="*/ 112934 w 2987283"/>
                <a:gd name="connsiteY77" fmla="*/ 36431 h 2189460"/>
                <a:gd name="connsiteX78" fmla="*/ 69217 w 2987283"/>
                <a:gd name="connsiteY78" fmla="*/ 36431 h 2189460"/>
                <a:gd name="connsiteX79" fmla="*/ 69217 w 2987283"/>
                <a:gd name="connsiteY79" fmla="*/ 0 h 2189460"/>
                <a:gd name="connsiteX80" fmla="*/ 0 w 2987283"/>
                <a:gd name="connsiteY80" fmla="*/ 0 h 2189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2987283" h="2189460">
                  <a:moveTo>
                    <a:pt x="2987283" y="2189460"/>
                  </a:moveTo>
                  <a:lnTo>
                    <a:pt x="2790559" y="2189460"/>
                  </a:lnTo>
                  <a:lnTo>
                    <a:pt x="2790559" y="1799656"/>
                  </a:lnTo>
                  <a:lnTo>
                    <a:pt x="2750486" y="1799656"/>
                  </a:lnTo>
                  <a:lnTo>
                    <a:pt x="2255034" y="1799656"/>
                  </a:lnTo>
                  <a:lnTo>
                    <a:pt x="2255034" y="1723153"/>
                  </a:lnTo>
                  <a:lnTo>
                    <a:pt x="2167601" y="1723153"/>
                  </a:lnTo>
                  <a:lnTo>
                    <a:pt x="2167601" y="1672150"/>
                  </a:lnTo>
                  <a:lnTo>
                    <a:pt x="1828800" y="1672150"/>
                  </a:lnTo>
                  <a:lnTo>
                    <a:pt x="1828800" y="1584717"/>
                  </a:lnTo>
                  <a:lnTo>
                    <a:pt x="1774154" y="1584717"/>
                  </a:lnTo>
                  <a:lnTo>
                    <a:pt x="1774154" y="1486356"/>
                  </a:lnTo>
                  <a:lnTo>
                    <a:pt x="1613861" y="1486356"/>
                  </a:lnTo>
                  <a:lnTo>
                    <a:pt x="1613861" y="1446282"/>
                  </a:lnTo>
                  <a:lnTo>
                    <a:pt x="1519142" y="1446282"/>
                  </a:lnTo>
                  <a:lnTo>
                    <a:pt x="1519142" y="1398923"/>
                  </a:lnTo>
                  <a:lnTo>
                    <a:pt x="1479069" y="1398923"/>
                  </a:lnTo>
                  <a:lnTo>
                    <a:pt x="1479069" y="1355207"/>
                  </a:lnTo>
                  <a:lnTo>
                    <a:pt x="1428067" y="1355207"/>
                  </a:lnTo>
                  <a:lnTo>
                    <a:pt x="1428067" y="1318776"/>
                  </a:lnTo>
                  <a:lnTo>
                    <a:pt x="1384350" y="1318776"/>
                  </a:lnTo>
                  <a:lnTo>
                    <a:pt x="1384350" y="1282346"/>
                  </a:lnTo>
                  <a:lnTo>
                    <a:pt x="1289632" y="1282346"/>
                  </a:lnTo>
                  <a:lnTo>
                    <a:pt x="1289632" y="1256845"/>
                  </a:lnTo>
                  <a:lnTo>
                    <a:pt x="1242272" y="1256845"/>
                  </a:lnTo>
                  <a:lnTo>
                    <a:pt x="1242272" y="1209486"/>
                  </a:lnTo>
                  <a:lnTo>
                    <a:pt x="1165769" y="1209486"/>
                  </a:lnTo>
                  <a:lnTo>
                    <a:pt x="1165769" y="1169412"/>
                  </a:lnTo>
                  <a:lnTo>
                    <a:pt x="1107480" y="1169412"/>
                  </a:lnTo>
                  <a:lnTo>
                    <a:pt x="1107480" y="1169412"/>
                  </a:lnTo>
                  <a:lnTo>
                    <a:pt x="1107480" y="1136625"/>
                  </a:lnTo>
                  <a:lnTo>
                    <a:pt x="1074693" y="1136625"/>
                  </a:lnTo>
                  <a:lnTo>
                    <a:pt x="1074693" y="1092909"/>
                  </a:lnTo>
                  <a:lnTo>
                    <a:pt x="1041906" y="1092909"/>
                  </a:lnTo>
                  <a:lnTo>
                    <a:pt x="1041906" y="1056478"/>
                  </a:lnTo>
                  <a:lnTo>
                    <a:pt x="1005475" y="1056478"/>
                  </a:lnTo>
                  <a:lnTo>
                    <a:pt x="1005475" y="1023691"/>
                  </a:lnTo>
                  <a:lnTo>
                    <a:pt x="961759" y="1023691"/>
                  </a:lnTo>
                  <a:lnTo>
                    <a:pt x="961759" y="969046"/>
                  </a:lnTo>
                  <a:lnTo>
                    <a:pt x="961759" y="969046"/>
                  </a:lnTo>
                  <a:lnTo>
                    <a:pt x="961759" y="925329"/>
                  </a:lnTo>
                  <a:lnTo>
                    <a:pt x="903471" y="925329"/>
                  </a:lnTo>
                  <a:lnTo>
                    <a:pt x="903471" y="896185"/>
                  </a:lnTo>
                  <a:lnTo>
                    <a:pt x="870683" y="896185"/>
                  </a:lnTo>
                  <a:lnTo>
                    <a:pt x="870683" y="859755"/>
                  </a:lnTo>
                  <a:lnTo>
                    <a:pt x="801466" y="859755"/>
                  </a:lnTo>
                  <a:lnTo>
                    <a:pt x="801466" y="837897"/>
                  </a:lnTo>
                  <a:lnTo>
                    <a:pt x="663031" y="837897"/>
                  </a:lnTo>
                  <a:lnTo>
                    <a:pt x="663031" y="837897"/>
                  </a:lnTo>
                  <a:lnTo>
                    <a:pt x="663031" y="797823"/>
                  </a:lnTo>
                  <a:lnTo>
                    <a:pt x="626600" y="797823"/>
                  </a:lnTo>
                  <a:lnTo>
                    <a:pt x="626600" y="746821"/>
                  </a:lnTo>
                  <a:lnTo>
                    <a:pt x="586527" y="746821"/>
                  </a:lnTo>
                  <a:lnTo>
                    <a:pt x="586527" y="673960"/>
                  </a:lnTo>
                  <a:lnTo>
                    <a:pt x="586527" y="673960"/>
                  </a:lnTo>
                  <a:lnTo>
                    <a:pt x="557383" y="673960"/>
                  </a:lnTo>
                  <a:lnTo>
                    <a:pt x="557383" y="597457"/>
                  </a:lnTo>
                  <a:lnTo>
                    <a:pt x="557383" y="597457"/>
                  </a:lnTo>
                  <a:lnTo>
                    <a:pt x="528239" y="597457"/>
                  </a:lnTo>
                  <a:lnTo>
                    <a:pt x="528239" y="553741"/>
                  </a:lnTo>
                  <a:lnTo>
                    <a:pt x="495451" y="553741"/>
                  </a:lnTo>
                  <a:lnTo>
                    <a:pt x="495451" y="499095"/>
                  </a:lnTo>
                  <a:lnTo>
                    <a:pt x="459021" y="499095"/>
                  </a:lnTo>
                  <a:lnTo>
                    <a:pt x="459021" y="459022"/>
                  </a:lnTo>
                  <a:lnTo>
                    <a:pt x="408019" y="459022"/>
                  </a:lnTo>
                  <a:lnTo>
                    <a:pt x="408019" y="378875"/>
                  </a:lnTo>
                  <a:lnTo>
                    <a:pt x="367945" y="378875"/>
                  </a:lnTo>
                  <a:lnTo>
                    <a:pt x="367945" y="335159"/>
                  </a:lnTo>
                  <a:lnTo>
                    <a:pt x="316943" y="335159"/>
                  </a:lnTo>
                  <a:lnTo>
                    <a:pt x="316943" y="291443"/>
                  </a:lnTo>
                  <a:lnTo>
                    <a:pt x="262298" y="291443"/>
                  </a:lnTo>
                  <a:lnTo>
                    <a:pt x="262298" y="240440"/>
                  </a:lnTo>
                  <a:lnTo>
                    <a:pt x="222224" y="240440"/>
                  </a:lnTo>
                  <a:lnTo>
                    <a:pt x="222224" y="178509"/>
                  </a:lnTo>
                  <a:lnTo>
                    <a:pt x="149364" y="178509"/>
                  </a:lnTo>
                  <a:lnTo>
                    <a:pt x="149364" y="112934"/>
                  </a:lnTo>
                  <a:lnTo>
                    <a:pt x="112934" y="112934"/>
                  </a:lnTo>
                  <a:lnTo>
                    <a:pt x="112934" y="36431"/>
                  </a:lnTo>
                  <a:lnTo>
                    <a:pt x="69217" y="36431"/>
                  </a:lnTo>
                  <a:lnTo>
                    <a:pt x="69217" y="0"/>
                  </a:lnTo>
                  <a:lnTo>
                    <a:pt x="0" y="0"/>
                  </a:lnTo>
                </a:path>
              </a:pathLst>
            </a:custGeom>
            <a:noFill/>
            <a:ln w="28575">
              <a:solidFill>
                <a:schemeClr val="accent1">
                  <a:lumMod val="60000"/>
                  <a:lumOff val="40000"/>
                </a:schemeClr>
              </a:solidFill>
              <a:miter lim="800000"/>
              <a:headEnd/>
              <a:tailEnd/>
            </a:ln>
          </p:spPr>
          <p:txBody>
            <a:bodyPr rtlCol="0" anchor="ctr"/>
            <a:lstStyle/>
            <a:p>
              <a:pPr algn="ctr"/>
              <a:endParaRPr lang="en-US" sz="1600" b="0" dirty="0">
                <a:latin typeface="Poppins Medium" pitchFamily="2" charset="77"/>
                <a:cs typeface="Poppins Medium" pitchFamily="2" charset="77"/>
              </a:endParaRPr>
            </a:p>
          </p:txBody>
        </p:sp>
        <p:sp>
          <p:nvSpPr>
            <p:cNvPr id="61" name="Freeform 60">
              <a:extLst>
                <a:ext uri="{FF2B5EF4-FFF2-40B4-BE49-F238E27FC236}">
                  <a16:creationId xmlns:a16="http://schemas.microsoft.com/office/drawing/2014/main" id="{C36945B3-0824-0CC1-4EEB-561F5A71F22E}"/>
                </a:ext>
              </a:extLst>
            </p:cNvPr>
            <p:cNvSpPr>
              <a:spLocks/>
            </p:cNvSpPr>
            <p:nvPr/>
          </p:nvSpPr>
          <p:spPr bwMode="auto">
            <a:xfrm>
              <a:off x="7146590" y="2366813"/>
              <a:ext cx="3753313" cy="1484875"/>
            </a:xfrm>
            <a:custGeom>
              <a:avLst/>
              <a:gdLst>
                <a:gd name="connsiteX0" fmla="*/ 3158505 w 3158505"/>
                <a:gd name="connsiteY0" fmla="*/ 1249559 h 1249559"/>
                <a:gd name="connsiteX1" fmla="*/ 2561048 w 3158505"/>
                <a:gd name="connsiteY1" fmla="*/ 1249559 h 1249559"/>
                <a:gd name="connsiteX2" fmla="*/ 2561048 w 3158505"/>
                <a:gd name="connsiteY2" fmla="*/ 1107481 h 1249559"/>
                <a:gd name="connsiteX3" fmla="*/ 2469973 w 3158505"/>
                <a:gd name="connsiteY3" fmla="*/ 1107481 h 1249559"/>
                <a:gd name="connsiteX4" fmla="*/ 2469973 w 3158505"/>
                <a:gd name="connsiteY4" fmla="*/ 1020048 h 1249559"/>
                <a:gd name="connsiteX5" fmla="*/ 2156672 w 3158505"/>
                <a:gd name="connsiteY5" fmla="*/ 1020048 h 1249559"/>
                <a:gd name="connsiteX6" fmla="*/ 2156672 w 3158505"/>
                <a:gd name="connsiteY6" fmla="*/ 958117 h 1249559"/>
                <a:gd name="connsiteX7" fmla="*/ 2094741 w 3158505"/>
                <a:gd name="connsiteY7" fmla="*/ 958117 h 1249559"/>
                <a:gd name="connsiteX8" fmla="*/ 2094741 w 3158505"/>
                <a:gd name="connsiteY8" fmla="*/ 899828 h 1249559"/>
                <a:gd name="connsiteX9" fmla="*/ 1847015 w 3158505"/>
                <a:gd name="connsiteY9" fmla="*/ 899828 h 1249559"/>
                <a:gd name="connsiteX10" fmla="*/ 1847015 w 3158505"/>
                <a:gd name="connsiteY10" fmla="*/ 801466 h 1249559"/>
                <a:gd name="connsiteX11" fmla="*/ 1803299 w 3158505"/>
                <a:gd name="connsiteY11" fmla="*/ 801466 h 1249559"/>
                <a:gd name="connsiteX12" fmla="*/ 1803299 w 3158505"/>
                <a:gd name="connsiteY12" fmla="*/ 761393 h 1249559"/>
                <a:gd name="connsiteX13" fmla="*/ 1737724 w 3158505"/>
                <a:gd name="connsiteY13" fmla="*/ 761393 h 1249559"/>
                <a:gd name="connsiteX14" fmla="*/ 1737724 w 3158505"/>
                <a:gd name="connsiteY14" fmla="*/ 724963 h 1249559"/>
                <a:gd name="connsiteX15" fmla="*/ 1602932 w 3158505"/>
                <a:gd name="connsiteY15" fmla="*/ 724963 h 1249559"/>
                <a:gd name="connsiteX16" fmla="*/ 1602932 w 3158505"/>
                <a:gd name="connsiteY16" fmla="*/ 688533 h 1249559"/>
                <a:gd name="connsiteX17" fmla="*/ 1358849 w 3158505"/>
                <a:gd name="connsiteY17" fmla="*/ 688533 h 1249559"/>
                <a:gd name="connsiteX18" fmla="*/ 1358849 w 3158505"/>
                <a:gd name="connsiteY18" fmla="*/ 652102 h 1249559"/>
                <a:gd name="connsiteX19" fmla="*/ 1176698 w 3158505"/>
                <a:gd name="connsiteY19" fmla="*/ 652102 h 1249559"/>
                <a:gd name="connsiteX20" fmla="*/ 1176698 w 3158505"/>
                <a:gd name="connsiteY20" fmla="*/ 652102 h 1249559"/>
                <a:gd name="connsiteX21" fmla="*/ 1176698 w 3158505"/>
                <a:gd name="connsiteY21" fmla="*/ 652102 h 1249559"/>
                <a:gd name="connsiteX22" fmla="*/ 1176698 w 3158505"/>
                <a:gd name="connsiteY22" fmla="*/ 619315 h 1249559"/>
                <a:gd name="connsiteX23" fmla="*/ 990903 w 3158505"/>
                <a:gd name="connsiteY23" fmla="*/ 619315 h 1249559"/>
                <a:gd name="connsiteX24" fmla="*/ 990903 w 3158505"/>
                <a:gd name="connsiteY24" fmla="*/ 579242 h 1249559"/>
                <a:gd name="connsiteX25" fmla="*/ 914400 w 3158505"/>
                <a:gd name="connsiteY25" fmla="*/ 579242 h 1249559"/>
                <a:gd name="connsiteX26" fmla="*/ 914400 w 3158505"/>
                <a:gd name="connsiteY26" fmla="*/ 535525 h 1249559"/>
                <a:gd name="connsiteX27" fmla="*/ 841539 w 3158505"/>
                <a:gd name="connsiteY27" fmla="*/ 535525 h 1249559"/>
                <a:gd name="connsiteX28" fmla="*/ 841539 w 3158505"/>
                <a:gd name="connsiteY28" fmla="*/ 469951 h 1249559"/>
                <a:gd name="connsiteX29" fmla="*/ 768679 w 3158505"/>
                <a:gd name="connsiteY29" fmla="*/ 469951 h 1249559"/>
                <a:gd name="connsiteX30" fmla="*/ 768679 w 3158505"/>
                <a:gd name="connsiteY30" fmla="*/ 404376 h 1249559"/>
                <a:gd name="connsiteX31" fmla="*/ 710390 w 3158505"/>
                <a:gd name="connsiteY31" fmla="*/ 404376 h 1249559"/>
                <a:gd name="connsiteX32" fmla="*/ 710390 w 3158505"/>
                <a:gd name="connsiteY32" fmla="*/ 357017 h 1249559"/>
                <a:gd name="connsiteX33" fmla="*/ 619315 w 3158505"/>
                <a:gd name="connsiteY33" fmla="*/ 357017 h 1249559"/>
                <a:gd name="connsiteX34" fmla="*/ 619315 w 3158505"/>
                <a:gd name="connsiteY34" fmla="*/ 327873 h 1249559"/>
                <a:gd name="connsiteX35" fmla="*/ 579241 w 3158505"/>
                <a:gd name="connsiteY35" fmla="*/ 327873 h 1249559"/>
                <a:gd name="connsiteX36" fmla="*/ 579241 w 3158505"/>
                <a:gd name="connsiteY36" fmla="*/ 276870 h 1249559"/>
                <a:gd name="connsiteX37" fmla="*/ 455378 w 3158505"/>
                <a:gd name="connsiteY37" fmla="*/ 276870 h 1249559"/>
                <a:gd name="connsiteX38" fmla="*/ 455378 w 3158505"/>
                <a:gd name="connsiteY38" fmla="*/ 229511 h 1249559"/>
                <a:gd name="connsiteX39" fmla="*/ 411662 w 3158505"/>
                <a:gd name="connsiteY39" fmla="*/ 229511 h 1249559"/>
                <a:gd name="connsiteX40" fmla="*/ 411662 w 3158505"/>
                <a:gd name="connsiteY40" fmla="*/ 185795 h 1249559"/>
                <a:gd name="connsiteX41" fmla="*/ 346087 w 3158505"/>
                <a:gd name="connsiteY41" fmla="*/ 185795 h 1249559"/>
                <a:gd name="connsiteX42" fmla="*/ 346087 w 3158505"/>
                <a:gd name="connsiteY42" fmla="*/ 185795 h 1249559"/>
                <a:gd name="connsiteX43" fmla="*/ 346087 w 3158505"/>
                <a:gd name="connsiteY43" fmla="*/ 153008 h 1249559"/>
                <a:gd name="connsiteX44" fmla="*/ 280513 w 3158505"/>
                <a:gd name="connsiteY44" fmla="*/ 153008 h 1249559"/>
                <a:gd name="connsiteX45" fmla="*/ 280513 w 3158505"/>
                <a:gd name="connsiteY45" fmla="*/ 116577 h 1249559"/>
                <a:gd name="connsiteX46" fmla="*/ 222224 w 3158505"/>
                <a:gd name="connsiteY46" fmla="*/ 116577 h 1249559"/>
                <a:gd name="connsiteX47" fmla="*/ 222224 w 3158505"/>
                <a:gd name="connsiteY47" fmla="*/ 80147 h 1249559"/>
                <a:gd name="connsiteX48" fmla="*/ 138435 w 3158505"/>
                <a:gd name="connsiteY48" fmla="*/ 80147 h 1249559"/>
                <a:gd name="connsiteX49" fmla="*/ 138435 w 3158505"/>
                <a:gd name="connsiteY49" fmla="*/ 29145 h 1249559"/>
                <a:gd name="connsiteX50" fmla="*/ 91075 w 3158505"/>
                <a:gd name="connsiteY50" fmla="*/ 29145 h 1249559"/>
                <a:gd name="connsiteX51" fmla="*/ 91075 w 3158505"/>
                <a:gd name="connsiteY51" fmla="*/ 0 h 1249559"/>
                <a:gd name="connsiteX52" fmla="*/ 0 w 3158505"/>
                <a:gd name="connsiteY52" fmla="*/ 0 h 1249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158505" h="1249559">
                  <a:moveTo>
                    <a:pt x="3158505" y="1249559"/>
                  </a:moveTo>
                  <a:lnTo>
                    <a:pt x="2561048" y="1249559"/>
                  </a:lnTo>
                  <a:lnTo>
                    <a:pt x="2561048" y="1107481"/>
                  </a:lnTo>
                  <a:lnTo>
                    <a:pt x="2469973" y="1107481"/>
                  </a:lnTo>
                  <a:lnTo>
                    <a:pt x="2469973" y="1020048"/>
                  </a:lnTo>
                  <a:lnTo>
                    <a:pt x="2156672" y="1020048"/>
                  </a:lnTo>
                  <a:lnTo>
                    <a:pt x="2156672" y="958117"/>
                  </a:lnTo>
                  <a:lnTo>
                    <a:pt x="2094741" y="958117"/>
                  </a:lnTo>
                  <a:lnTo>
                    <a:pt x="2094741" y="899828"/>
                  </a:lnTo>
                  <a:lnTo>
                    <a:pt x="1847015" y="899828"/>
                  </a:lnTo>
                  <a:lnTo>
                    <a:pt x="1847015" y="801466"/>
                  </a:lnTo>
                  <a:lnTo>
                    <a:pt x="1803299" y="801466"/>
                  </a:lnTo>
                  <a:lnTo>
                    <a:pt x="1803299" y="761393"/>
                  </a:lnTo>
                  <a:lnTo>
                    <a:pt x="1737724" y="761393"/>
                  </a:lnTo>
                  <a:lnTo>
                    <a:pt x="1737724" y="724963"/>
                  </a:lnTo>
                  <a:lnTo>
                    <a:pt x="1602932" y="724963"/>
                  </a:lnTo>
                  <a:lnTo>
                    <a:pt x="1602932" y="688533"/>
                  </a:lnTo>
                  <a:lnTo>
                    <a:pt x="1358849" y="688533"/>
                  </a:lnTo>
                  <a:lnTo>
                    <a:pt x="1358849" y="652102"/>
                  </a:lnTo>
                  <a:lnTo>
                    <a:pt x="1176698" y="652102"/>
                  </a:lnTo>
                  <a:lnTo>
                    <a:pt x="1176698" y="652102"/>
                  </a:lnTo>
                  <a:lnTo>
                    <a:pt x="1176698" y="652102"/>
                  </a:lnTo>
                  <a:lnTo>
                    <a:pt x="1176698" y="619315"/>
                  </a:lnTo>
                  <a:lnTo>
                    <a:pt x="990903" y="619315"/>
                  </a:lnTo>
                  <a:lnTo>
                    <a:pt x="990903" y="579242"/>
                  </a:lnTo>
                  <a:lnTo>
                    <a:pt x="914400" y="579242"/>
                  </a:lnTo>
                  <a:lnTo>
                    <a:pt x="914400" y="535525"/>
                  </a:lnTo>
                  <a:lnTo>
                    <a:pt x="841539" y="535525"/>
                  </a:lnTo>
                  <a:lnTo>
                    <a:pt x="841539" y="469951"/>
                  </a:lnTo>
                  <a:lnTo>
                    <a:pt x="768679" y="469951"/>
                  </a:lnTo>
                  <a:lnTo>
                    <a:pt x="768679" y="404376"/>
                  </a:lnTo>
                  <a:lnTo>
                    <a:pt x="710390" y="404376"/>
                  </a:lnTo>
                  <a:lnTo>
                    <a:pt x="710390" y="357017"/>
                  </a:lnTo>
                  <a:lnTo>
                    <a:pt x="619315" y="357017"/>
                  </a:lnTo>
                  <a:lnTo>
                    <a:pt x="619315" y="327873"/>
                  </a:lnTo>
                  <a:lnTo>
                    <a:pt x="579241" y="327873"/>
                  </a:lnTo>
                  <a:lnTo>
                    <a:pt x="579241" y="276870"/>
                  </a:lnTo>
                  <a:lnTo>
                    <a:pt x="455378" y="276870"/>
                  </a:lnTo>
                  <a:lnTo>
                    <a:pt x="455378" y="229511"/>
                  </a:lnTo>
                  <a:lnTo>
                    <a:pt x="411662" y="229511"/>
                  </a:lnTo>
                  <a:lnTo>
                    <a:pt x="411662" y="185795"/>
                  </a:lnTo>
                  <a:lnTo>
                    <a:pt x="346087" y="185795"/>
                  </a:lnTo>
                  <a:lnTo>
                    <a:pt x="346087" y="185795"/>
                  </a:lnTo>
                  <a:lnTo>
                    <a:pt x="346087" y="153008"/>
                  </a:lnTo>
                  <a:lnTo>
                    <a:pt x="280513" y="153008"/>
                  </a:lnTo>
                  <a:lnTo>
                    <a:pt x="280513" y="116577"/>
                  </a:lnTo>
                  <a:lnTo>
                    <a:pt x="222224" y="116577"/>
                  </a:lnTo>
                  <a:lnTo>
                    <a:pt x="222224" y="80147"/>
                  </a:lnTo>
                  <a:lnTo>
                    <a:pt x="138435" y="80147"/>
                  </a:lnTo>
                  <a:lnTo>
                    <a:pt x="138435" y="29145"/>
                  </a:lnTo>
                  <a:lnTo>
                    <a:pt x="91075" y="29145"/>
                  </a:lnTo>
                  <a:lnTo>
                    <a:pt x="91075" y="0"/>
                  </a:lnTo>
                  <a:lnTo>
                    <a:pt x="0" y="0"/>
                  </a:lnTo>
                </a:path>
              </a:pathLst>
            </a:custGeom>
            <a:noFill/>
            <a:ln w="28575">
              <a:solidFill>
                <a:schemeClr val="accent6"/>
              </a:solidFill>
              <a:miter lim="800000"/>
              <a:headEnd/>
              <a:tailEnd/>
            </a:ln>
          </p:spPr>
          <p:txBody>
            <a:bodyPr rtlCol="0" anchor="ctr"/>
            <a:lstStyle/>
            <a:p>
              <a:pPr algn="ctr"/>
              <a:endParaRPr lang="en-US" sz="1600" b="0" dirty="0">
                <a:latin typeface="Poppins Medium" pitchFamily="2" charset="77"/>
                <a:cs typeface="Poppins Medium" pitchFamily="2" charset="77"/>
              </a:endParaRPr>
            </a:p>
            <a:p>
              <a:pPr algn="ctr"/>
              <a:endParaRPr lang="en-US" sz="1600" b="0" dirty="0">
                <a:latin typeface="Poppins Medium" pitchFamily="2" charset="77"/>
                <a:cs typeface="Poppins Medium" pitchFamily="2" charset="77"/>
              </a:endParaRPr>
            </a:p>
          </p:txBody>
        </p:sp>
        <p:sp>
          <p:nvSpPr>
            <p:cNvPr id="62" name="Freeform 61">
              <a:extLst>
                <a:ext uri="{FF2B5EF4-FFF2-40B4-BE49-F238E27FC236}">
                  <a16:creationId xmlns:a16="http://schemas.microsoft.com/office/drawing/2014/main" id="{D3CF48ED-8848-3299-9FF4-0213B70F9240}"/>
                </a:ext>
              </a:extLst>
            </p:cNvPr>
            <p:cNvSpPr>
              <a:spLocks/>
            </p:cNvSpPr>
            <p:nvPr/>
          </p:nvSpPr>
          <p:spPr bwMode="auto">
            <a:xfrm>
              <a:off x="7163907" y="2362484"/>
              <a:ext cx="3480580" cy="623388"/>
            </a:xfrm>
            <a:custGeom>
              <a:avLst/>
              <a:gdLst>
                <a:gd name="connsiteX0" fmla="*/ 0 w 2928994"/>
                <a:gd name="connsiteY0" fmla="*/ 0 h 524596"/>
                <a:gd name="connsiteX1" fmla="*/ 134792 w 2928994"/>
                <a:gd name="connsiteY1" fmla="*/ 0 h 524596"/>
                <a:gd name="connsiteX2" fmla="*/ 134792 w 2928994"/>
                <a:gd name="connsiteY2" fmla="*/ 54646 h 524596"/>
                <a:gd name="connsiteX3" fmla="*/ 233154 w 2928994"/>
                <a:gd name="connsiteY3" fmla="*/ 54646 h 524596"/>
                <a:gd name="connsiteX4" fmla="*/ 233154 w 2928994"/>
                <a:gd name="connsiteY4" fmla="*/ 98362 h 524596"/>
                <a:gd name="connsiteX5" fmla="*/ 302371 w 2928994"/>
                <a:gd name="connsiteY5" fmla="*/ 98362 h 524596"/>
                <a:gd name="connsiteX6" fmla="*/ 302371 w 2928994"/>
                <a:gd name="connsiteY6" fmla="*/ 123863 h 524596"/>
                <a:gd name="connsiteX7" fmla="*/ 415305 w 2928994"/>
                <a:gd name="connsiteY7" fmla="*/ 123863 h 524596"/>
                <a:gd name="connsiteX8" fmla="*/ 415305 w 2928994"/>
                <a:gd name="connsiteY8" fmla="*/ 145721 h 524596"/>
                <a:gd name="connsiteX9" fmla="*/ 571955 w 2928994"/>
                <a:gd name="connsiteY9" fmla="*/ 145721 h 524596"/>
                <a:gd name="connsiteX10" fmla="*/ 571955 w 2928994"/>
                <a:gd name="connsiteY10" fmla="*/ 178509 h 524596"/>
                <a:gd name="connsiteX11" fmla="*/ 608386 w 2928994"/>
                <a:gd name="connsiteY11" fmla="*/ 178509 h 524596"/>
                <a:gd name="connsiteX12" fmla="*/ 608386 w 2928994"/>
                <a:gd name="connsiteY12" fmla="*/ 178509 h 524596"/>
                <a:gd name="connsiteX13" fmla="*/ 608386 w 2928994"/>
                <a:gd name="connsiteY13" fmla="*/ 214939 h 524596"/>
                <a:gd name="connsiteX14" fmla="*/ 714033 w 2928994"/>
                <a:gd name="connsiteY14" fmla="*/ 214939 h 524596"/>
                <a:gd name="connsiteX15" fmla="*/ 714033 w 2928994"/>
                <a:gd name="connsiteY15" fmla="*/ 240440 h 524596"/>
                <a:gd name="connsiteX16" fmla="*/ 775965 w 2928994"/>
                <a:gd name="connsiteY16" fmla="*/ 240440 h 524596"/>
                <a:gd name="connsiteX17" fmla="*/ 775965 w 2928994"/>
                <a:gd name="connsiteY17" fmla="*/ 265941 h 524596"/>
                <a:gd name="connsiteX18" fmla="*/ 1027334 w 2928994"/>
                <a:gd name="connsiteY18" fmla="*/ 265941 h 524596"/>
                <a:gd name="connsiteX19" fmla="*/ 1027334 w 2928994"/>
                <a:gd name="connsiteY19" fmla="*/ 265941 h 524596"/>
                <a:gd name="connsiteX20" fmla="*/ 1194913 w 2928994"/>
                <a:gd name="connsiteY20" fmla="*/ 265941 h 524596"/>
                <a:gd name="connsiteX21" fmla="*/ 1194913 w 2928994"/>
                <a:gd name="connsiteY21" fmla="*/ 309658 h 524596"/>
                <a:gd name="connsiteX22" fmla="*/ 1271417 w 2928994"/>
                <a:gd name="connsiteY22" fmla="*/ 309658 h 524596"/>
                <a:gd name="connsiteX23" fmla="*/ 1271417 w 2928994"/>
                <a:gd name="connsiteY23" fmla="*/ 357017 h 524596"/>
                <a:gd name="connsiteX24" fmla="*/ 1336991 w 2928994"/>
                <a:gd name="connsiteY24" fmla="*/ 357017 h 524596"/>
                <a:gd name="connsiteX25" fmla="*/ 1336991 w 2928994"/>
                <a:gd name="connsiteY25" fmla="*/ 382518 h 524596"/>
                <a:gd name="connsiteX26" fmla="*/ 1555573 w 2928994"/>
                <a:gd name="connsiteY26" fmla="*/ 382518 h 524596"/>
                <a:gd name="connsiteX27" fmla="*/ 1555573 w 2928994"/>
                <a:gd name="connsiteY27" fmla="*/ 400733 h 524596"/>
                <a:gd name="connsiteX28" fmla="*/ 1865230 w 2928994"/>
                <a:gd name="connsiteY28" fmla="*/ 400733 h 524596"/>
                <a:gd name="connsiteX29" fmla="*/ 1865230 w 2928994"/>
                <a:gd name="connsiteY29" fmla="*/ 433521 h 524596"/>
                <a:gd name="connsiteX30" fmla="*/ 1985450 w 2928994"/>
                <a:gd name="connsiteY30" fmla="*/ 433521 h 524596"/>
                <a:gd name="connsiteX31" fmla="*/ 1985450 w 2928994"/>
                <a:gd name="connsiteY31" fmla="*/ 433521 h 524596"/>
                <a:gd name="connsiteX32" fmla="*/ 1985450 w 2928994"/>
                <a:gd name="connsiteY32" fmla="*/ 477237 h 524596"/>
                <a:gd name="connsiteX33" fmla="*/ 2375254 w 2928994"/>
                <a:gd name="connsiteY33" fmla="*/ 477237 h 524596"/>
                <a:gd name="connsiteX34" fmla="*/ 2375254 w 2928994"/>
                <a:gd name="connsiteY34" fmla="*/ 524596 h 524596"/>
                <a:gd name="connsiteX35" fmla="*/ 2928994 w 2928994"/>
                <a:gd name="connsiteY35" fmla="*/ 524596 h 5245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928994" h="524596">
                  <a:moveTo>
                    <a:pt x="0" y="0"/>
                  </a:moveTo>
                  <a:lnTo>
                    <a:pt x="134792" y="0"/>
                  </a:lnTo>
                  <a:lnTo>
                    <a:pt x="134792" y="54646"/>
                  </a:lnTo>
                  <a:lnTo>
                    <a:pt x="233154" y="54646"/>
                  </a:lnTo>
                  <a:lnTo>
                    <a:pt x="233154" y="98362"/>
                  </a:lnTo>
                  <a:lnTo>
                    <a:pt x="302371" y="98362"/>
                  </a:lnTo>
                  <a:lnTo>
                    <a:pt x="302371" y="123863"/>
                  </a:lnTo>
                  <a:lnTo>
                    <a:pt x="415305" y="123863"/>
                  </a:lnTo>
                  <a:lnTo>
                    <a:pt x="415305" y="145721"/>
                  </a:lnTo>
                  <a:lnTo>
                    <a:pt x="571955" y="145721"/>
                  </a:lnTo>
                  <a:lnTo>
                    <a:pt x="571955" y="178509"/>
                  </a:lnTo>
                  <a:lnTo>
                    <a:pt x="608386" y="178509"/>
                  </a:lnTo>
                  <a:lnTo>
                    <a:pt x="608386" y="178509"/>
                  </a:lnTo>
                  <a:lnTo>
                    <a:pt x="608386" y="214939"/>
                  </a:lnTo>
                  <a:lnTo>
                    <a:pt x="714033" y="214939"/>
                  </a:lnTo>
                  <a:lnTo>
                    <a:pt x="714033" y="240440"/>
                  </a:lnTo>
                  <a:lnTo>
                    <a:pt x="775965" y="240440"/>
                  </a:lnTo>
                  <a:lnTo>
                    <a:pt x="775965" y="265941"/>
                  </a:lnTo>
                  <a:lnTo>
                    <a:pt x="1027334" y="265941"/>
                  </a:lnTo>
                  <a:lnTo>
                    <a:pt x="1027334" y="265941"/>
                  </a:lnTo>
                  <a:lnTo>
                    <a:pt x="1194913" y="265941"/>
                  </a:lnTo>
                  <a:lnTo>
                    <a:pt x="1194913" y="309658"/>
                  </a:lnTo>
                  <a:lnTo>
                    <a:pt x="1271417" y="309658"/>
                  </a:lnTo>
                  <a:lnTo>
                    <a:pt x="1271417" y="357017"/>
                  </a:lnTo>
                  <a:lnTo>
                    <a:pt x="1336991" y="357017"/>
                  </a:lnTo>
                  <a:lnTo>
                    <a:pt x="1336991" y="382518"/>
                  </a:lnTo>
                  <a:lnTo>
                    <a:pt x="1555573" y="382518"/>
                  </a:lnTo>
                  <a:lnTo>
                    <a:pt x="1555573" y="400733"/>
                  </a:lnTo>
                  <a:lnTo>
                    <a:pt x="1865230" y="400733"/>
                  </a:lnTo>
                  <a:lnTo>
                    <a:pt x="1865230" y="433521"/>
                  </a:lnTo>
                  <a:lnTo>
                    <a:pt x="1985450" y="433521"/>
                  </a:lnTo>
                  <a:lnTo>
                    <a:pt x="1985450" y="433521"/>
                  </a:lnTo>
                  <a:lnTo>
                    <a:pt x="1985450" y="477237"/>
                  </a:lnTo>
                  <a:lnTo>
                    <a:pt x="2375254" y="477237"/>
                  </a:lnTo>
                  <a:lnTo>
                    <a:pt x="2375254" y="524596"/>
                  </a:lnTo>
                  <a:lnTo>
                    <a:pt x="2928994" y="524596"/>
                  </a:lnTo>
                </a:path>
              </a:pathLst>
            </a:custGeom>
            <a:noFill/>
            <a:ln w="28575">
              <a:solidFill>
                <a:schemeClr val="accent6">
                  <a:lumMod val="40000"/>
                  <a:lumOff val="60000"/>
                </a:schemeClr>
              </a:solidFill>
              <a:miter lim="800000"/>
              <a:headEnd/>
              <a:tailEnd/>
            </a:ln>
          </p:spPr>
          <p:txBody>
            <a:bodyPr rtlCol="0" anchor="ctr"/>
            <a:lstStyle/>
            <a:p>
              <a:pPr algn="ctr"/>
              <a:endParaRPr lang="en-US" sz="1600" b="0" dirty="0">
                <a:latin typeface="Poppins Medium" pitchFamily="2" charset="77"/>
                <a:cs typeface="Poppins Medium" pitchFamily="2" charset="77"/>
              </a:endParaRPr>
            </a:p>
          </p:txBody>
        </p:sp>
        <p:sp>
          <p:nvSpPr>
            <p:cNvPr id="59" name="Freeform 58">
              <a:extLst>
                <a:ext uri="{FF2B5EF4-FFF2-40B4-BE49-F238E27FC236}">
                  <a16:creationId xmlns:a16="http://schemas.microsoft.com/office/drawing/2014/main" id="{E0871116-9869-D460-6C1B-935E4E346549}"/>
                </a:ext>
              </a:extLst>
            </p:cNvPr>
            <p:cNvSpPr>
              <a:spLocks/>
            </p:cNvSpPr>
            <p:nvPr/>
          </p:nvSpPr>
          <p:spPr bwMode="auto">
            <a:xfrm>
              <a:off x="7111958" y="2362484"/>
              <a:ext cx="3160229" cy="2679702"/>
            </a:xfrm>
            <a:custGeom>
              <a:avLst/>
              <a:gdLst>
                <a:gd name="connsiteX0" fmla="*/ 2659410 w 2659410"/>
                <a:gd name="connsiteY0" fmla="*/ 2255035 h 2255035"/>
                <a:gd name="connsiteX1" fmla="*/ 2131171 w 2659410"/>
                <a:gd name="connsiteY1" fmla="*/ 2255035 h 2255035"/>
                <a:gd name="connsiteX2" fmla="*/ 2131171 w 2659410"/>
                <a:gd name="connsiteY2" fmla="*/ 2142101 h 2255035"/>
                <a:gd name="connsiteX3" fmla="*/ 1369778 w 2659410"/>
                <a:gd name="connsiteY3" fmla="*/ 2142101 h 2255035"/>
                <a:gd name="connsiteX4" fmla="*/ 1366135 w 2659410"/>
                <a:gd name="connsiteY4" fmla="*/ 2047382 h 2255035"/>
                <a:gd name="connsiteX5" fmla="*/ 1366135 w 2659410"/>
                <a:gd name="connsiteY5" fmla="*/ 2047382 h 2255035"/>
                <a:gd name="connsiteX6" fmla="*/ 1329705 w 2659410"/>
                <a:gd name="connsiteY6" fmla="*/ 2047382 h 2255035"/>
                <a:gd name="connsiteX7" fmla="*/ 1329705 w 2659410"/>
                <a:gd name="connsiteY7" fmla="*/ 1952663 h 2255035"/>
                <a:gd name="connsiteX8" fmla="*/ 1176698 w 2659410"/>
                <a:gd name="connsiteY8" fmla="*/ 1952663 h 2255035"/>
                <a:gd name="connsiteX9" fmla="*/ 1176698 w 2659410"/>
                <a:gd name="connsiteY9" fmla="*/ 1890732 h 2255035"/>
                <a:gd name="connsiteX10" fmla="*/ 1078336 w 2659410"/>
                <a:gd name="connsiteY10" fmla="*/ 1890732 h 2255035"/>
                <a:gd name="connsiteX11" fmla="*/ 1078336 w 2659410"/>
                <a:gd name="connsiteY11" fmla="*/ 1825157 h 2255035"/>
                <a:gd name="connsiteX12" fmla="*/ 928972 w 2659410"/>
                <a:gd name="connsiteY12" fmla="*/ 1825157 h 2255035"/>
                <a:gd name="connsiteX13" fmla="*/ 928972 w 2659410"/>
                <a:gd name="connsiteY13" fmla="*/ 1770512 h 2255035"/>
                <a:gd name="connsiteX14" fmla="*/ 765035 w 2659410"/>
                <a:gd name="connsiteY14" fmla="*/ 1770512 h 2255035"/>
                <a:gd name="connsiteX15" fmla="*/ 765035 w 2659410"/>
                <a:gd name="connsiteY15" fmla="*/ 1708580 h 2255035"/>
                <a:gd name="connsiteX16" fmla="*/ 735891 w 2659410"/>
                <a:gd name="connsiteY16" fmla="*/ 1708580 h 2255035"/>
                <a:gd name="connsiteX17" fmla="*/ 735891 w 2659410"/>
                <a:gd name="connsiteY17" fmla="*/ 1544644 h 2255035"/>
                <a:gd name="connsiteX18" fmla="*/ 655745 w 2659410"/>
                <a:gd name="connsiteY18" fmla="*/ 1544644 h 2255035"/>
                <a:gd name="connsiteX19" fmla="*/ 655745 w 2659410"/>
                <a:gd name="connsiteY19" fmla="*/ 1479070 h 2255035"/>
                <a:gd name="connsiteX20" fmla="*/ 619314 w 2659410"/>
                <a:gd name="connsiteY20" fmla="*/ 1479070 h 2255035"/>
                <a:gd name="connsiteX21" fmla="*/ 619314 w 2659410"/>
                <a:gd name="connsiteY21" fmla="*/ 1413495 h 2255035"/>
                <a:gd name="connsiteX22" fmla="*/ 542811 w 2659410"/>
                <a:gd name="connsiteY22" fmla="*/ 1413495 h 2255035"/>
                <a:gd name="connsiteX23" fmla="*/ 542811 w 2659410"/>
                <a:gd name="connsiteY23" fmla="*/ 1347921 h 2255035"/>
                <a:gd name="connsiteX24" fmla="*/ 506380 w 2659410"/>
                <a:gd name="connsiteY24" fmla="*/ 1347921 h 2255035"/>
                <a:gd name="connsiteX25" fmla="*/ 506380 w 2659410"/>
                <a:gd name="connsiteY25" fmla="*/ 1238630 h 2255035"/>
                <a:gd name="connsiteX26" fmla="*/ 506380 w 2659410"/>
                <a:gd name="connsiteY26" fmla="*/ 1238630 h 2255035"/>
                <a:gd name="connsiteX27" fmla="*/ 477236 w 2659410"/>
                <a:gd name="connsiteY27" fmla="*/ 1238630 h 2255035"/>
                <a:gd name="connsiteX28" fmla="*/ 477236 w 2659410"/>
                <a:gd name="connsiteY28" fmla="*/ 1191270 h 2255035"/>
                <a:gd name="connsiteX29" fmla="*/ 411662 w 2659410"/>
                <a:gd name="connsiteY29" fmla="*/ 1191270 h 2255035"/>
                <a:gd name="connsiteX30" fmla="*/ 411662 w 2659410"/>
                <a:gd name="connsiteY30" fmla="*/ 1136625 h 2255035"/>
                <a:gd name="connsiteX31" fmla="*/ 411662 w 2659410"/>
                <a:gd name="connsiteY31" fmla="*/ 1136625 h 2255035"/>
                <a:gd name="connsiteX32" fmla="*/ 389804 w 2659410"/>
                <a:gd name="connsiteY32" fmla="*/ 1136625 h 2255035"/>
                <a:gd name="connsiteX33" fmla="*/ 389804 w 2659410"/>
                <a:gd name="connsiteY33" fmla="*/ 1027334 h 2255035"/>
                <a:gd name="connsiteX34" fmla="*/ 346087 w 2659410"/>
                <a:gd name="connsiteY34" fmla="*/ 1027334 h 2255035"/>
                <a:gd name="connsiteX35" fmla="*/ 346087 w 2659410"/>
                <a:gd name="connsiteY35" fmla="*/ 823325 h 2255035"/>
                <a:gd name="connsiteX36" fmla="*/ 346087 w 2659410"/>
                <a:gd name="connsiteY36" fmla="*/ 823325 h 2255035"/>
                <a:gd name="connsiteX37" fmla="*/ 313300 w 2659410"/>
                <a:gd name="connsiteY37" fmla="*/ 823325 h 2255035"/>
                <a:gd name="connsiteX38" fmla="*/ 313300 w 2659410"/>
                <a:gd name="connsiteY38" fmla="*/ 768679 h 2255035"/>
                <a:gd name="connsiteX39" fmla="*/ 265941 w 2659410"/>
                <a:gd name="connsiteY39" fmla="*/ 768679 h 2255035"/>
                <a:gd name="connsiteX40" fmla="*/ 265941 w 2659410"/>
                <a:gd name="connsiteY40" fmla="*/ 670317 h 2255035"/>
                <a:gd name="connsiteX41" fmla="*/ 265941 w 2659410"/>
                <a:gd name="connsiteY41" fmla="*/ 670317 h 2255035"/>
                <a:gd name="connsiteX42" fmla="*/ 236796 w 2659410"/>
                <a:gd name="connsiteY42" fmla="*/ 670317 h 2255035"/>
                <a:gd name="connsiteX43" fmla="*/ 236796 w 2659410"/>
                <a:gd name="connsiteY43" fmla="*/ 378875 h 2255035"/>
                <a:gd name="connsiteX44" fmla="*/ 196723 w 2659410"/>
                <a:gd name="connsiteY44" fmla="*/ 378875 h 2255035"/>
                <a:gd name="connsiteX45" fmla="*/ 196723 w 2659410"/>
                <a:gd name="connsiteY45" fmla="*/ 273227 h 2255035"/>
                <a:gd name="connsiteX46" fmla="*/ 196723 w 2659410"/>
                <a:gd name="connsiteY46" fmla="*/ 273227 h 2255035"/>
                <a:gd name="connsiteX47" fmla="*/ 171222 w 2659410"/>
                <a:gd name="connsiteY47" fmla="*/ 273227 h 2255035"/>
                <a:gd name="connsiteX48" fmla="*/ 171222 w 2659410"/>
                <a:gd name="connsiteY48" fmla="*/ 189438 h 2255035"/>
                <a:gd name="connsiteX49" fmla="*/ 112933 w 2659410"/>
                <a:gd name="connsiteY49" fmla="*/ 189438 h 2255035"/>
                <a:gd name="connsiteX50" fmla="*/ 112933 w 2659410"/>
                <a:gd name="connsiteY50" fmla="*/ 142078 h 2255035"/>
                <a:gd name="connsiteX51" fmla="*/ 83789 w 2659410"/>
                <a:gd name="connsiteY51" fmla="*/ 142078 h 2255035"/>
                <a:gd name="connsiteX52" fmla="*/ 83789 w 2659410"/>
                <a:gd name="connsiteY52" fmla="*/ 87433 h 2255035"/>
                <a:gd name="connsiteX53" fmla="*/ 83789 w 2659410"/>
                <a:gd name="connsiteY53" fmla="*/ 87433 h 2255035"/>
                <a:gd name="connsiteX54" fmla="*/ 83789 w 2659410"/>
                <a:gd name="connsiteY54" fmla="*/ 87433 h 2255035"/>
                <a:gd name="connsiteX55" fmla="*/ 51002 w 2659410"/>
                <a:gd name="connsiteY55" fmla="*/ 87433 h 2255035"/>
                <a:gd name="connsiteX56" fmla="*/ 51002 w 2659410"/>
                <a:gd name="connsiteY56" fmla="*/ 0 h 2255035"/>
                <a:gd name="connsiteX57" fmla="*/ 0 w 2659410"/>
                <a:gd name="connsiteY57" fmla="*/ 0 h 2255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2659410" h="2255035">
                  <a:moveTo>
                    <a:pt x="2659410" y="2255035"/>
                  </a:moveTo>
                  <a:lnTo>
                    <a:pt x="2131171" y="2255035"/>
                  </a:lnTo>
                  <a:lnTo>
                    <a:pt x="2131171" y="2142101"/>
                  </a:lnTo>
                  <a:lnTo>
                    <a:pt x="1369778" y="2142101"/>
                  </a:lnTo>
                  <a:cubicBezTo>
                    <a:pt x="1365378" y="2071692"/>
                    <a:pt x="1366135" y="2103280"/>
                    <a:pt x="1366135" y="2047382"/>
                  </a:cubicBezTo>
                  <a:lnTo>
                    <a:pt x="1366135" y="2047382"/>
                  </a:lnTo>
                  <a:lnTo>
                    <a:pt x="1329705" y="2047382"/>
                  </a:lnTo>
                  <a:lnTo>
                    <a:pt x="1329705" y="1952663"/>
                  </a:lnTo>
                  <a:lnTo>
                    <a:pt x="1176698" y="1952663"/>
                  </a:lnTo>
                  <a:lnTo>
                    <a:pt x="1176698" y="1890732"/>
                  </a:lnTo>
                  <a:lnTo>
                    <a:pt x="1078336" y="1890732"/>
                  </a:lnTo>
                  <a:lnTo>
                    <a:pt x="1078336" y="1825157"/>
                  </a:lnTo>
                  <a:lnTo>
                    <a:pt x="928972" y="1825157"/>
                  </a:lnTo>
                  <a:lnTo>
                    <a:pt x="928972" y="1770512"/>
                  </a:lnTo>
                  <a:lnTo>
                    <a:pt x="765035" y="1770512"/>
                  </a:lnTo>
                  <a:lnTo>
                    <a:pt x="765035" y="1708580"/>
                  </a:lnTo>
                  <a:lnTo>
                    <a:pt x="735891" y="1708580"/>
                  </a:lnTo>
                  <a:lnTo>
                    <a:pt x="735891" y="1544644"/>
                  </a:lnTo>
                  <a:lnTo>
                    <a:pt x="655745" y="1544644"/>
                  </a:lnTo>
                  <a:lnTo>
                    <a:pt x="655745" y="1479070"/>
                  </a:lnTo>
                  <a:lnTo>
                    <a:pt x="619314" y="1479070"/>
                  </a:lnTo>
                  <a:lnTo>
                    <a:pt x="619314" y="1413495"/>
                  </a:lnTo>
                  <a:lnTo>
                    <a:pt x="542811" y="1413495"/>
                  </a:lnTo>
                  <a:lnTo>
                    <a:pt x="542811" y="1347921"/>
                  </a:lnTo>
                  <a:lnTo>
                    <a:pt x="506380" y="1347921"/>
                  </a:lnTo>
                  <a:lnTo>
                    <a:pt x="506380" y="1238630"/>
                  </a:lnTo>
                  <a:lnTo>
                    <a:pt x="506380" y="1238630"/>
                  </a:lnTo>
                  <a:lnTo>
                    <a:pt x="477236" y="1238630"/>
                  </a:lnTo>
                  <a:lnTo>
                    <a:pt x="477236" y="1191270"/>
                  </a:lnTo>
                  <a:lnTo>
                    <a:pt x="411662" y="1191270"/>
                  </a:lnTo>
                  <a:lnTo>
                    <a:pt x="411662" y="1136625"/>
                  </a:lnTo>
                  <a:lnTo>
                    <a:pt x="411662" y="1136625"/>
                  </a:lnTo>
                  <a:lnTo>
                    <a:pt x="389804" y="1136625"/>
                  </a:lnTo>
                  <a:lnTo>
                    <a:pt x="389804" y="1027334"/>
                  </a:lnTo>
                  <a:lnTo>
                    <a:pt x="346087" y="1027334"/>
                  </a:lnTo>
                  <a:lnTo>
                    <a:pt x="346087" y="823325"/>
                  </a:lnTo>
                  <a:lnTo>
                    <a:pt x="346087" y="823325"/>
                  </a:lnTo>
                  <a:lnTo>
                    <a:pt x="313300" y="823325"/>
                  </a:lnTo>
                  <a:lnTo>
                    <a:pt x="313300" y="768679"/>
                  </a:lnTo>
                  <a:lnTo>
                    <a:pt x="265941" y="768679"/>
                  </a:lnTo>
                  <a:lnTo>
                    <a:pt x="265941" y="670317"/>
                  </a:lnTo>
                  <a:lnTo>
                    <a:pt x="265941" y="670317"/>
                  </a:lnTo>
                  <a:lnTo>
                    <a:pt x="236796" y="670317"/>
                  </a:lnTo>
                  <a:lnTo>
                    <a:pt x="236796" y="378875"/>
                  </a:lnTo>
                  <a:lnTo>
                    <a:pt x="196723" y="378875"/>
                  </a:lnTo>
                  <a:lnTo>
                    <a:pt x="196723" y="273227"/>
                  </a:lnTo>
                  <a:lnTo>
                    <a:pt x="196723" y="273227"/>
                  </a:lnTo>
                  <a:lnTo>
                    <a:pt x="171222" y="273227"/>
                  </a:lnTo>
                  <a:lnTo>
                    <a:pt x="171222" y="189438"/>
                  </a:lnTo>
                  <a:lnTo>
                    <a:pt x="112933" y="189438"/>
                  </a:lnTo>
                  <a:lnTo>
                    <a:pt x="112933" y="142078"/>
                  </a:lnTo>
                  <a:lnTo>
                    <a:pt x="83789" y="142078"/>
                  </a:lnTo>
                  <a:lnTo>
                    <a:pt x="83789" y="87433"/>
                  </a:lnTo>
                  <a:lnTo>
                    <a:pt x="83789" y="87433"/>
                  </a:lnTo>
                  <a:lnTo>
                    <a:pt x="83789" y="87433"/>
                  </a:lnTo>
                  <a:lnTo>
                    <a:pt x="51002" y="87433"/>
                  </a:lnTo>
                  <a:lnTo>
                    <a:pt x="51002" y="0"/>
                  </a:lnTo>
                  <a:lnTo>
                    <a:pt x="0" y="0"/>
                  </a:lnTo>
                </a:path>
              </a:pathLst>
            </a:custGeom>
            <a:noFill/>
            <a:ln w="28575">
              <a:solidFill>
                <a:schemeClr val="accent1"/>
              </a:solidFill>
              <a:miter lim="800000"/>
              <a:headEnd/>
              <a:tailEnd/>
            </a:ln>
          </p:spPr>
          <p:txBody>
            <a:bodyPr rtlCol="0" anchor="ctr"/>
            <a:lstStyle/>
            <a:p>
              <a:pPr algn="ctr"/>
              <a:endParaRPr lang="en-US" sz="1600" b="0" dirty="0">
                <a:latin typeface="Poppins Medium" pitchFamily="2" charset="77"/>
                <a:cs typeface="Poppins Medium" pitchFamily="2" charset="77"/>
              </a:endParaRPr>
            </a:p>
          </p:txBody>
        </p:sp>
        <p:sp>
          <p:nvSpPr>
            <p:cNvPr id="35" name="Freeform 34">
              <a:extLst>
                <a:ext uri="{FF2B5EF4-FFF2-40B4-BE49-F238E27FC236}">
                  <a16:creationId xmlns:a16="http://schemas.microsoft.com/office/drawing/2014/main" id="{8B522C07-42CB-19A6-0624-9A83A4529AFC}"/>
                </a:ext>
              </a:extLst>
            </p:cNvPr>
            <p:cNvSpPr>
              <a:spLocks/>
            </p:cNvSpPr>
            <p:nvPr/>
          </p:nvSpPr>
          <p:spPr bwMode="auto">
            <a:xfrm>
              <a:off x="7119808" y="2362484"/>
              <a:ext cx="3907730" cy="3146150"/>
            </a:xfrm>
            <a:custGeom>
              <a:avLst/>
              <a:gdLst>
                <a:gd name="connsiteX0" fmla="*/ 0 w 3319669"/>
                <a:gd name="connsiteY0" fmla="*/ 0 h 2703444"/>
                <a:gd name="connsiteX1" fmla="*/ 0 w 3319669"/>
                <a:gd name="connsiteY1" fmla="*/ 2703444 h 2703444"/>
                <a:gd name="connsiteX2" fmla="*/ 3319669 w 3319669"/>
                <a:gd name="connsiteY2" fmla="*/ 2703444 h 2703444"/>
              </a:gdLst>
              <a:ahLst/>
              <a:cxnLst>
                <a:cxn ang="0">
                  <a:pos x="connsiteX0" y="connsiteY0"/>
                </a:cxn>
                <a:cxn ang="0">
                  <a:pos x="connsiteX1" y="connsiteY1"/>
                </a:cxn>
                <a:cxn ang="0">
                  <a:pos x="connsiteX2" y="connsiteY2"/>
                </a:cxn>
              </a:cxnLst>
              <a:rect l="l" t="t" r="r" b="b"/>
              <a:pathLst>
                <a:path w="3319669" h="2703444">
                  <a:moveTo>
                    <a:pt x="0" y="0"/>
                  </a:moveTo>
                  <a:lnTo>
                    <a:pt x="0" y="2703444"/>
                  </a:lnTo>
                  <a:lnTo>
                    <a:pt x="3319669" y="2703444"/>
                  </a:lnTo>
                </a:path>
              </a:pathLst>
            </a:custGeom>
            <a:noFill/>
            <a:ln w="12700">
              <a:solidFill>
                <a:schemeClr val="tx1"/>
              </a:solidFill>
              <a:miter lim="800000"/>
              <a:headEnd/>
              <a:tailEnd/>
            </a:ln>
          </p:spPr>
          <p:txBody>
            <a:bodyPr rtlCol="0" anchor="ctr"/>
            <a:lstStyle/>
            <a:p>
              <a:pPr algn="ctr"/>
              <a:endParaRPr lang="en-US" sz="1600" b="0" dirty="0">
                <a:latin typeface="Poppins Medium" pitchFamily="2" charset="77"/>
                <a:cs typeface="Poppins Medium" pitchFamily="2" charset="77"/>
              </a:endParaRPr>
            </a:p>
          </p:txBody>
        </p:sp>
        <p:cxnSp>
          <p:nvCxnSpPr>
            <p:cNvPr id="31" name="Straight Connector 30">
              <a:extLst>
                <a:ext uri="{FF2B5EF4-FFF2-40B4-BE49-F238E27FC236}">
                  <a16:creationId xmlns:a16="http://schemas.microsoft.com/office/drawing/2014/main" id="{859B5302-9DAA-CE34-73D7-4CF212D989FC}"/>
                </a:ext>
              </a:extLst>
            </p:cNvPr>
            <p:cNvCxnSpPr>
              <a:cxnSpLocks/>
            </p:cNvCxnSpPr>
            <p:nvPr/>
          </p:nvCxnSpPr>
          <p:spPr bwMode="auto">
            <a:xfrm>
              <a:off x="8671971" y="1726656"/>
              <a:ext cx="274320" cy="0"/>
            </a:xfrm>
            <a:prstGeom prst="line">
              <a:avLst/>
            </a:prstGeom>
            <a:noFill/>
            <a:ln w="28575" cap="flat" cmpd="sng" algn="ctr">
              <a:solidFill>
                <a:schemeClr val="accent6">
                  <a:lumMod val="40000"/>
                  <a:lumOff val="60000"/>
                </a:schemeClr>
              </a:solidFill>
              <a:prstDash val="solid"/>
              <a:round/>
              <a:headEnd type="none" w="med" len="med"/>
              <a:tailEnd type="none" w="med" len="med"/>
            </a:ln>
            <a:effectLst/>
          </p:spPr>
        </p:cxnSp>
      </p:grpSp>
      <p:sp>
        <p:nvSpPr>
          <p:cNvPr id="27" name="Content Placeholder 26">
            <a:extLst>
              <a:ext uri="{FF2B5EF4-FFF2-40B4-BE49-F238E27FC236}">
                <a16:creationId xmlns:a16="http://schemas.microsoft.com/office/drawing/2014/main" id="{9246BF7E-47EB-7E7C-1351-75DE9C417123}"/>
              </a:ext>
            </a:extLst>
          </p:cNvPr>
          <p:cNvSpPr>
            <a:spLocks noGrp="1"/>
          </p:cNvSpPr>
          <p:nvPr>
            <p:ph sz="quarter" idx="10"/>
          </p:nvPr>
        </p:nvSpPr>
        <p:spPr/>
        <p:txBody>
          <a:bodyPr/>
          <a:lstStyle/>
          <a:p>
            <a:pPr algn="ctr"/>
            <a:r>
              <a:rPr lang="en-US" dirty="0"/>
              <a:t>Hoster. JCO. 2016;34:1386. Scheubeck. Leukemia. 2023;37:1887. </a:t>
            </a:r>
          </a:p>
        </p:txBody>
      </p:sp>
    </p:spTree>
    <p:extLst>
      <p:ext uri="{BB962C8B-B14F-4D97-AF65-F5344CB8AC3E}">
        <p14:creationId xmlns:p14="http://schemas.microsoft.com/office/powerpoint/2010/main" val="19881415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ABFC268D-0E92-110E-0DBD-40A17588AFC3}"/>
              </a:ext>
            </a:extLst>
          </p:cNvPr>
          <p:cNvSpPr>
            <a:spLocks noGrp="1"/>
          </p:cNvSpPr>
          <p:nvPr>
            <p:ph type="title"/>
          </p:nvPr>
        </p:nvSpPr>
        <p:spPr>
          <a:xfrm>
            <a:off x="231078" y="531006"/>
            <a:ext cx="11740260" cy="502445"/>
          </a:xfrm>
        </p:spPr>
        <p:txBody>
          <a:bodyPr/>
          <a:lstStyle/>
          <a:p>
            <a:r>
              <a:rPr lang="en-US" dirty="0"/>
              <a:t>NCCN Guidelines: Newly Diagnosed MCL</a:t>
            </a:r>
          </a:p>
        </p:txBody>
      </p:sp>
      <p:sp>
        <p:nvSpPr>
          <p:cNvPr id="7" name="Content Placeholder 6">
            <a:extLst>
              <a:ext uri="{FF2B5EF4-FFF2-40B4-BE49-F238E27FC236}">
                <a16:creationId xmlns:a16="http://schemas.microsoft.com/office/drawing/2014/main" id="{D0858886-A3EB-4E99-CD47-DD86A175D07E}"/>
              </a:ext>
            </a:extLst>
          </p:cNvPr>
          <p:cNvSpPr>
            <a:spLocks noGrp="1"/>
          </p:cNvSpPr>
          <p:nvPr>
            <p:ph sz="quarter" idx="10"/>
          </p:nvPr>
        </p:nvSpPr>
        <p:spPr>
          <a:xfrm>
            <a:off x="1712199" y="6302375"/>
            <a:ext cx="7812290" cy="327025"/>
          </a:xfrm>
        </p:spPr>
        <p:txBody>
          <a:bodyPr/>
          <a:lstStyle/>
          <a:p>
            <a:pPr algn="ctr"/>
            <a:r>
              <a:rPr lang="en-US" altLang="en-US" dirty="0"/>
              <a:t>NCCN. Clinical practice guidelines in oncology: B-cell lymphomas. v.3.2026. nccn.org.</a:t>
            </a:r>
          </a:p>
        </p:txBody>
      </p:sp>
      <p:graphicFrame>
        <p:nvGraphicFramePr>
          <p:cNvPr id="3" name="Group 32">
            <a:extLst>
              <a:ext uri="{FF2B5EF4-FFF2-40B4-BE49-F238E27FC236}">
                <a16:creationId xmlns:a16="http://schemas.microsoft.com/office/drawing/2014/main" id="{B28FFDC6-A7BD-1D25-6DAB-187DB1D826B9}"/>
              </a:ext>
            </a:extLst>
          </p:cNvPr>
          <p:cNvGraphicFramePr>
            <a:graphicFrameLocks noGrp="1"/>
          </p:cNvGraphicFramePr>
          <p:nvPr>
            <p:extLst>
              <p:ext uri="{D42A27DB-BD31-4B8C-83A1-F6EECF244321}">
                <p14:modId xmlns:p14="http://schemas.microsoft.com/office/powerpoint/2010/main" val="426453302"/>
              </p:ext>
            </p:extLst>
          </p:nvPr>
        </p:nvGraphicFramePr>
        <p:xfrm>
          <a:off x="495300" y="1333500"/>
          <a:ext cx="5826478" cy="2537460"/>
        </p:xfrm>
        <a:graphic>
          <a:graphicData uri="http://schemas.openxmlformats.org/drawingml/2006/table">
            <a:tbl>
              <a:tblPr/>
              <a:tblGrid>
                <a:gridCol w="5826478">
                  <a:extLst>
                    <a:ext uri="{9D8B030D-6E8A-4147-A177-3AD203B41FA5}">
                      <a16:colId xmlns:a16="http://schemas.microsoft.com/office/drawing/2014/main" val="20000"/>
                    </a:ext>
                  </a:extLst>
                </a:gridCol>
              </a:tblGrid>
              <a:tr h="548640">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Stage I or Stage II Nonbulky or Classical TP53 Wildtype: Stage II Bulky Noncontiguous; Stage III, IV</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4260492039"/>
                  </a:ext>
                </a:extLst>
              </a:tr>
              <a:tr h="243287">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defRPr/>
                      </a:pPr>
                      <a:r>
                        <a:rPr kumimoji="0" lang="en-US" sz="1600" b="1" i="0" u="none" strike="noStrike" cap="none" normalizeH="0" baseline="0" dirty="0">
                          <a:ln>
                            <a:noFill/>
                          </a:ln>
                          <a:solidFill>
                            <a:schemeClr val="bg2"/>
                          </a:solidFill>
                          <a:effectLst/>
                          <a:latin typeface="Poppins" pitchFamily="2" charset="77"/>
                          <a:cs typeface="Poppins" pitchFamily="2" charset="77"/>
                        </a:rPr>
                        <a:t>Less Aggressive Induction Therapy</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1889030069"/>
                  </a:ext>
                </a:extLst>
              </a:tr>
              <a:tr h="1388711">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Acalabrutinib (continuous) + BR</a:t>
                      </a:r>
                    </a:p>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BR</a:t>
                      </a:r>
                    </a:p>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VR-CAP</a:t>
                      </a:r>
                    </a:p>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R-CHOP</a:t>
                      </a:r>
                    </a:p>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Lenalidomide (continuous) + R</a:t>
                      </a:r>
                    </a:p>
                    <a:p>
                      <a:pPr marL="0" marR="0" lvl="0" indent="0" algn="l" defTabSz="914400" rtl="0" eaLnBrk="1" fontAlgn="base" latinLnBrk="0" hangingPunct="1">
                        <a:lnSpc>
                          <a:spcPct val="100000"/>
                        </a:lnSpc>
                        <a:spcBef>
                          <a:spcPts val="300"/>
                        </a:spcBef>
                        <a:spcAft>
                          <a:spcPts val="0"/>
                        </a:spcAft>
                        <a:buClrTx/>
                        <a:buSzTx/>
                        <a:buFont typeface="Wingdings" panose="05000000000000000000" pitchFamily="2" charset="2"/>
                        <a:buNone/>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Other recommended regimen:</a:t>
                      </a:r>
                    </a:p>
                    <a:p>
                      <a:pPr marL="296862"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Acalabrutinib (continuous) + R</a:t>
                      </a:r>
                    </a:p>
                  </a:txBody>
                  <a:tcPr marL="121881" marR="121881" marT="0"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bl>
          </a:graphicData>
        </a:graphic>
      </p:graphicFrame>
      <p:graphicFrame>
        <p:nvGraphicFramePr>
          <p:cNvPr id="8" name="Group 32">
            <a:extLst>
              <a:ext uri="{FF2B5EF4-FFF2-40B4-BE49-F238E27FC236}">
                <a16:creationId xmlns:a16="http://schemas.microsoft.com/office/drawing/2014/main" id="{F8259348-587A-428F-4AD7-A661F7FAFB17}"/>
              </a:ext>
            </a:extLst>
          </p:cNvPr>
          <p:cNvGraphicFramePr>
            <a:graphicFrameLocks noGrp="1"/>
          </p:cNvGraphicFramePr>
          <p:nvPr>
            <p:extLst>
              <p:ext uri="{D42A27DB-BD31-4B8C-83A1-F6EECF244321}">
                <p14:modId xmlns:p14="http://schemas.microsoft.com/office/powerpoint/2010/main" val="3424935080"/>
              </p:ext>
            </p:extLst>
          </p:nvPr>
        </p:nvGraphicFramePr>
        <p:xfrm>
          <a:off x="6400798" y="1333500"/>
          <a:ext cx="5570539" cy="4308117"/>
        </p:xfrm>
        <a:graphic>
          <a:graphicData uri="http://schemas.openxmlformats.org/drawingml/2006/table">
            <a:tbl>
              <a:tblPr/>
              <a:tblGrid>
                <a:gridCol w="5570539">
                  <a:extLst>
                    <a:ext uri="{9D8B030D-6E8A-4147-A177-3AD203B41FA5}">
                      <a16:colId xmlns:a16="http://schemas.microsoft.com/office/drawing/2014/main" val="20000"/>
                    </a:ext>
                  </a:extLst>
                </a:gridCol>
              </a:tblGrid>
              <a:tr h="548640">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Classical TP53 Wildtype: </a:t>
                      </a:r>
                      <a:br>
                        <a:rPr kumimoji="0" lang="en-US" sz="1600" b="1" i="0" u="none" strike="noStrike" cap="none" normalizeH="0" baseline="0" dirty="0">
                          <a:ln>
                            <a:noFill/>
                          </a:ln>
                          <a:solidFill>
                            <a:schemeClr val="bg2"/>
                          </a:solidFill>
                          <a:effectLst/>
                          <a:latin typeface="Poppins" pitchFamily="2" charset="77"/>
                          <a:cs typeface="Poppins" pitchFamily="2" charset="77"/>
                        </a:rPr>
                      </a:br>
                      <a:r>
                        <a:rPr kumimoji="0" lang="en-US" sz="1600" b="1" i="0" u="none" strike="noStrike" cap="none" normalizeH="0" baseline="0" dirty="0">
                          <a:ln>
                            <a:noFill/>
                          </a:ln>
                          <a:solidFill>
                            <a:schemeClr val="bg2"/>
                          </a:solidFill>
                          <a:effectLst/>
                          <a:latin typeface="Poppins" pitchFamily="2" charset="77"/>
                          <a:cs typeface="Poppins" pitchFamily="2" charset="77"/>
                        </a:rPr>
                        <a:t>Stage II Bulky Noncontiguous; Stage III, IV</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4260492039"/>
                  </a:ext>
                </a:extLst>
              </a:tr>
              <a:tr h="284757">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defRPr/>
                      </a:pPr>
                      <a:r>
                        <a:rPr kumimoji="0" lang="en-US" sz="1600" b="1" i="0" u="none" strike="noStrike" cap="none" normalizeH="0" baseline="0" dirty="0">
                          <a:ln>
                            <a:noFill/>
                          </a:ln>
                          <a:solidFill>
                            <a:schemeClr val="bg2"/>
                          </a:solidFill>
                          <a:effectLst/>
                          <a:latin typeface="Poppins" pitchFamily="2" charset="77"/>
                          <a:cs typeface="Poppins" pitchFamily="2" charset="77"/>
                        </a:rPr>
                        <a:t>Aggressive Induction Therapy</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2148692746"/>
                  </a:ext>
                </a:extLst>
              </a:tr>
              <a:tr h="3474720">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6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LYMA: </a:t>
                      </a: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RDHA + platinum x 4 cycles followed by </a:t>
                      </a:r>
                      <a:b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b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R-CHOP for non-PET CR</a:t>
                      </a:r>
                    </a:p>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6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NORDIC: </a:t>
                      </a: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dose-intensified induction immunotherapy with R + cyclophosphamide, vincristine, doxorubicin, prednisone (maxi-CHOP) alternating with R + high-dose cytarabine</a:t>
                      </a:r>
                    </a:p>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BR followed by R + high-dose cytarabine</a:t>
                      </a:r>
                    </a:p>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600" b="1" i="0" u="none" strike="noStrike" cap="none" normalizeH="0" baseline="0" dirty="0">
                          <a:ln>
                            <a:noFill/>
                          </a:ln>
                          <a:solidFill>
                            <a:schemeClr val="tx1"/>
                          </a:solidFill>
                          <a:effectLst/>
                          <a:latin typeface="Poppins" panose="00000500000000000000" pitchFamily="2" charset="0"/>
                          <a:cs typeface="Poppins" panose="00000500000000000000" pitchFamily="2" charset="0"/>
                        </a:rPr>
                        <a:t>TRIANGLE (fixed duration): </a:t>
                      </a: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alternating R-CHOP + covalent BTK inhibitor/RDHA (rituximab, dexamethasone, cytarabine) + platinum</a:t>
                      </a:r>
                    </a:p>
                    <a:p>
                      <a:pPr marL="0" marR="0" lvl="0" indent="0" algn="l" defTabSz="914400" rtl="0" eaLnBrk="1" fontAlgn="base" latinLnBrk="0" hangingPunct="1">
                        <a:lnSpc>
                          <a:spcPct val="100000"/>
                        </a:lnSpc>
                        <a:spcBef>
                          <a:spcPts val="300"/>
                        </a:spcBef>
                        <a:spcAft>
                          <a:spcPts val="0"/>
                        </a:spcAft>
                        <a:buClrTx/>
                        <a:buSzTx/>
                        <a:buFont typeface="Wingdings" panose="05000000000000000000" pitchFamily="2" charset="2"/>
                        <a:buNone/>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Other recommended regimen:</a:t>
                      </a:r>
                    </a:p>
                    <a:p>
                      <a:pPr marL="296862"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HyperCVAD + R</a:t>
                      </a:r>
                    </a:p>
                    <a:p>
                      <a:pPr marL="296862"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RBAC500</a:t>
                      </a:r>
                    </a:p>
                  </a:txBody>
                  <a:tcPr marL="121881" marR="121881" marT="0"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bl>
          </a:graphicData>
        </a:graphic>
      </p:graphicFrame>
      <p:graphicFrame>
        <p:nvGraphicFramePr>
          <p:cNvPr id="9" name="Group 32">
            <a:extLst>
              <a:ext uri="{FF2B5EF4-FFF2-40B4-BE49-F238E27FC236}">
                <a16:creationId xmlns:a16="http://schemas.microsoft.com/office/drawing/2014/main" id="{36500470-9DB7-D3D1-DE50-6DD3F81379E7}"/>
              </a:ext>
            </a:extLst>
          </p:cNvPr>
          <p:cNvGraphicFramePr>
            <a:graphicFrameLocks noGrp="1"/>
          </p:cNvGraphicFramePr>
          <p:nvPr>
            <p:extLst>
              <p:ext uri="{D42A27DB-BD31-4B8C-83A1-F6EECF244321}">
                <p14:modId xmlns:p14="http://schemas.microsoft.com/office/powerpoint/2010/main" val="1477267459"/>
              </p:ext>
            </p:extLst>
          </p:nvPr>
        </p:nvGraphicFramePr>
        <p:xfrm>
          <a:off x="495300" y="3883696"/>
          <a:ext cx="5826478" cy="2206494"/>
        </p:xfrm>
        <a:graphic>
          <a:graphicData uri="http://schemas.openxmlformats.org/drawingml/2006/table">
            <a:tbl>
              <a:tblPr/>
              <a:tblGrid>
                <a:gridCol w="5826478">
                  <a:extLst>
                    <a:ext uri="{9D8B030D-6E8A-4147-A177-3AD203B41FA5}">
                      <a16:colId xmlns:a16="http://schemas.microsoft.com/office/drawing/2014/main" val="20000"/>
                    </a:ext>
                  </a:extLst>
                </a:gridCol>
              </a:tblGrid>
              <a:tr h="548640">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defRPr/>
                      </a:pPr>
                      <a:r>
                        <a:rPr kumimoji="0" lang="en-US" sz="1600" b="1" i="0" u="none" strike="noStrike" cap="none" normalizeH="0" baseline="0" dirty="0">
                          <a:ln>
                            <a:noFill/>
                          </a:ln>
                          <a:solidFill>
                            <a:schemeClr val="bg2"/>
                          </a:solidFill>
                          <a:effectLst/>
                          <a:latin typeface="Poppins" pitchFamily="2" charset="77"/>
                          <a:cs typeface="Poppins" pitchFamily="2" charset="77"/>
                        </a:rPr>
                        <a:t>Classical TP53 Mutated: </a:t>
                      </a:r>
                      <a:br>
                        <a:rPr kumimoji="0" lang="en-US" sz="1600" b="1" i="0" u="none" strike="noStrike" cap="none" normalizeH="0" baseline="0" dirty="0">
                          <a:ln>
                            <a:noFill/>
                          </a:ln>
                          <a:solidFill>
                            <a:schemeClr val="bg2"/>
                          </a:solidFill>
                          <a:effectLst/>
                          <a:latin typeface="Poppins" pitchFamily="2" charset="77"/>
                          <a:cs typeface="Poppins" pitchFamily="2" charset="77"/>
                        </a:rPr>
                      </a:br>
                      <a:r>
                        <a:rPr kumimoji="0" lang="en-US" sz="1600" b="1" i="0" u="none" strike="noStrike" cap="none" normalizeH="0" baseline="0" dirty="0">
                          <a:ln>
                            <a:noFill/>
                          </a:ln>
                          <a:solidFill>
                            <a:schemeClr val="bg2"/>
                          </a:solidFill>
                          <a:effectLst/>
                          <a:latin typeface="Poppins" pitchFamily="2" charset="77"/>
                          <a:cs typeface="Poppins" pitchFamily="2" charset="77"/>
                        </a:rPr>
                        <a:t>Stage II Bulky Noncontiguous; Stage III, IV</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4260492039"/>
                  </a:ext>
                </a:extLst>
              </a:tr>
              <a:tr h="257427">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defRPr/>
                      </a:pPr>
                      <a:r>
                        <a:rPr kumimoji="0" lang="en-US" sz="1600" b="1" i="0" u="none" strike="noStrike" cap="none" normalizeH="0" baseline="0" dirty="0">
                          <a:ln>
                            <a:noFill/>
                          </a:ln>
                          <a:solidFill>
                            <a:schemeClr val="bg2"/>
                          </a:solidFill>
                          <a:effectLst/>
                          <a:latin typeface="Poppins" pitchFamily="2" charset="77"/>
                          <a:cs typeface="Poppins" pitchFamily="2" charset="77"/>
                        </a:rPr>
                        <a:t>Suitable for All Patients </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929620839"/>
                  </a:ext>
                </a:extLst>
              </a:tr>
              <a:tr h="320040">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Zanubrutinib/obinutuzumab/venetoclax</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257427">
                <a:tc>
                  <a:txBody>
                    <a:bodyPr/>
                    <a:lstStyle/>
                    <a:p>
                      <a:pPr marL="0" marR="0" lvl="0" indent="0" algn="ctr" defTabSz="914400" rtl="0" eaLnBrk="1" fontAlgn="base" latinLnBrk="0" hangingPunct="1">
                        <a:lnSpc>
                          <a:spcPct val="100000"/>
                        </a:lnSpc>
                        <a:spcBef>
                          <a:spcPct val="0"/>
                        </a:spcBef>
                        <a:spcAft>
                          <a:spcPts val="0"/>
                        </a:spcAft>
                        <a:buClrTx/>
                        <a:buSzTx/>
                        <a:buFont typeface="Wingdings" panose="05000000000000000000" pitchFamily="2" charset="2"/>
                        <a:buNone/>
                        <a:tabLst/>
                        <a:defRPr/>
                      </a:pPr>
                      <a:r>
                        <a:rPr kumimoji="0" lang="en-US" sz="1600" b="1" i="0" u="none" strike="noStrike" cap="none" normalizeH="0" baseline="0" dirty="0">
                          <a:ln>
                            <a:noFill/>
                          </a:ln>
                          <a:solidFill>
                            <a:schemeClr val="bg2"/>
                          </a:solidFill>
                          <a:effectLst/>
                          <a:latin typeface="Poppins" pitchFamily="2" charset="77"/>
                          <a:cs typeface="Poppins" pitchFamily="2" charset="77"/>
                        </a:rPr>
                        <a:t>Aggressive Induction Therapy</a:t>
                      </a:r>
                    </a:p>
                  </a:txBody>
                  <a:tcPr marL="121881" marR="121881" marT="0"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2813286758"/>
                  </a:ext>
                </a:extLst>
              </a:tr>
              <a:tr h="822960">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TRIANGLE (fixed duration): alternating R-CHOP + covalent BTK inhibitor/RDHA (rituximab, dexamethasone, cytarabine) + platinum</a:t>
                      </a:r>
                    </a:p>
                  </a:txBody>
                  <a:tcPr marL="121881" marR="121881" marT="0"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834840524"/>
                  </a:ext>
                </a:extLst>
              </a:tr>
            </a:tbl>
          </a:graphicData>
        </a:graphic>
      </p:graphicFrame>
      <p:graphicFrame>
        <p:nvGraphicFramePr>
          <p:cNvPr id="10" name="Group 32">
            <a:extLst>
              <a:ext uri="{FF2B5EF4-FFF2-40B4-BE49-F238E27FC236}">
                <a16:creationId xmlns:a16="http://schemas.microsoft.com/office/drawing/2014/main" id="{29AB05DF-954B-E8E9-ABBC-E7EAC2CD7D91}"/>
              </a:ext>
            </a:extLst>
          </p:cNvPr>
          <p:cNvGraphicFramePr>
            <a:graphicFrameLocks noGrp="1"/>
          </p:cNvGraphicFramePr>
          <p:nvPr>
            <p:extLst>
              <p:ext uri="{D42A27DB-BD31-4B8C-83A1-F6EECF244321}">
                <p14:modId xmlns:p14="http://schemas.microsoft.com/office/powerpoint/2010/main" val="1001748483"/>
              </p:ext>
            </p:extLst>
          </p:nvPr>
        </p:nvGraphicFramePr>
        <p:xfrm>
          <a:off x="6400798" y="5748987"/>
          <a:ext cx="5570539" cy="327025"/>
        </p:xfrm>
        <a:graphic>
          <a:graphicData uri="http://schemas.openxmlformats.org/drawingml/2006/table">
            <a:tbl>
              <a:tblPr/>
              <a:tblGrid>
                <a:gridCol w="5570539">
                  <a:extLst>
                    <a:ext uri="{9D8B030D-6E8A-4147-A177-3AD203B41FA5}">
                      <a16:colId xmlns:a16="http://schemas.microsoft.com/office/drawing/2014/main" val="20000"/>
                    </a:ext>
                  </a:extLst>
                </a:gridCol>
              </a:tblGrid>
              <a:tr h="327025">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solidFill>
                          <a:effectLst/>
                          <a:latin typeface="Poppins Medium" pitchFamily="2" charset="77"/>
                          <a:cs typeface="Poppins Medium" pitchFamily="2" charset="77"/>
                        </a:rPr>
                        <a:t>Consider prophylaxis for tumor lysis syndrome</a:t>
                      </a:r>
                    </a:p>
                  </a:txBody>
                  <a:tcPr marL="121881" marR="121881"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extLst>
                  <a:ext uri="{0D108BD9-81ED-4DB2-BD59-A6C34878D82A}">
                    <a16:rowId xmlns:a16="http://schemas.microsoft.com/office/drawing/2014/main" val="4260492039"/>
                  </a:ext>
                </a:extLst>
              </a:tr>
            </a:tbl>
          </a:graphicData>
        </a:graphic>
      </p:graphicFrame>
    </p:spTree>
    <p:extLst>
      <p:ext uri="{BB962C8B-B14F-4D97-AF65-F5344CB8AC3E}">
        <p14:creationId xmlns:p14="http://schemas.microsoft.com/office/powerpoint/2010/main" val="35531430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10F29F-9ADD-6CA5-3557-DCB59D25797B}"/>
            </a:ext>
          </a:extLst>
        </p:cNvPr>
        <p:cNvGrpSpPr/>
        <p:nvPr/>
      </p:nvGrpSpPr>
      <p:grpSpPr>
        <a:xfrm>
          <a:off x="0" y="0"/>
          <a:ext cx="0" cy="0"/>
          <a:chOff x="0" y="0"/>
          <a:chExt cx="0" cy="0"/>
        </a:xfrm>
      </p:grpSpPr>
      <p:sp>
        <p:nvSpPr>
          <p:cNvPr id="2" name="Title 2">
            <a:extLst>
              <a:ext uri="{FF2B5EF4-FFF2-40B4-BE49-F238E27FC236}">
                <a16:creationId xmlns:a16="http://schemas.microsoft.com/office/drawing/2014/main" id="{96477BBE-F2A6-BA95-3D10-E18E9F7B964F}"/>
              </a:ext>
            </a:extLst>
          </p:cNvPr>
          <p:cNvSpPr>
            <a:spLocks noGrp="1"/>
          </p:cNvSpPr>
          <p:nvPr>
            <p:ph type="title"/>
          </p:nvPr>
        </p:nvSpPr>
        <p:spPr>
          <a:xfrm>
            <a:off x="231078" y="531006"/>
            <a:ext cx="11740260" cy="502445"/>
          </a:xfrm>
        </p:spPr>
        <p:txBody>
          <a:bodyPr/>
          <a:lstStyle/>
          <a:p>
            <a:r>
              <a:rPr lang="en-US" dirty="0"/>
              <a:t>NCCN Guidelines: R/R MCL</a:t>
            </a:r>
          </a:p>
        </p:txBody>
      </p:sp>
      <p:sp>
        <p:nvSpPr>
          <p:cNvPr id="9" name="Content Placeholder 8">
            <a:extLst>
              <a:ext uri="{FF2B5EF4-FFF2-40B4-BE49-F238E27FC236}">
                <a16:creationId xmlns:a16="http://schemas.microsoft.com/office/drawing/2014/main" id="{0A89FB54-9166-17CF-36F7-52A645D79262}"/>
              </a:ext>
            </a:extLst>
          </p:cNvPr>
          <p:cNvSpPr>
            <a:spLocks noGrp="1"/>
          </p:cNvSpPr>
          <p:nvPr>
            <p:ph sz="quarter" idx="10"/>
          </p:nvPr>
        </p:nvSpPr>
        <p:spPr>
          <a:xfrm>
            <a:off x="1712199" y="6302375"/>
            <a:ext cx="7812290" cy="327025"/>
          </a:xfrm>
        </p:spPr>
        <p:txBody>
          <a:bodyPr/>
          <a:lstStyle/>
          <a:p>
            <a:pPr algn="ctr"/>
            <a:r>
              <a:rPr lang="en-US" altLang="en-US" dirty="0"/>
              <a:t>NCCN. Clinical practice guidelines in oncology: B-cell lymphomas. v.3.2026. nccn.org.</a:t>
            </a:r>
          </a:p>
        </p:txBody>
      </p:sp>
      <p:graphicFrame>
        <p:nvGraphicFramePr>
          <p:cNvPr id="3" name="Group 32">
            <a:extLst>
              <a:ext uri="{FF2B5EF4-FFF2-40B4-BE49-F238E27FC236}">
                <a16:creationId xmlns:a16="http://schemas.microsoft.com/office/drawing/2014/main" id="{C44E43C2-92FA-B82C-6082-51923C029B79}"/>
              </a:ext>
            </a:extLst>
          </p:cNvPr>
          <p:cNvGraphicFramePr>
            <a:graphicFrameLocks noGrp="1"/>
          </p:cNvGraphicFramePr>
          <p:nvPr>
            <p:extLst>
              <p:ext uri="{D42A27DB-BD31-4B8C-83A1-F6EECF244321}">
                <p14:modId xmlns:p14="http://schemas.microsoft.com/office/powerpoint/2010/main" val="62671898"/>
              </p:ext>
            </p:extLst>
          </p:nvPr>
        </p:nvGraphicFramePr>
        <p:xfrm>
          <a:off x="231078" y="1138490"/>
          <a:ext cx="5763322" cy="5074984"/>
        </p:xfrm>
        <a:graphic>
          <a:graphicData uri="http://schemas.openxmlformats.org/drawingml/2006/table">
            <a:tbl>
              <a:tblPr/>
              <a:tblGrid>
                <a:gridCol w="5763322">
                  <a:extLst>
                    <a:ext uri="{9D8B030D-6E8A-4147-A177-3AD203B41FA5}">
                      <a16:colId xmlns:a16="http://schemas.microsoft.com/office/drawing/2014/main" val="20000"/>
                    </a:ext>
                  </a:extLst>
                </a:gridCol>
              </a:tblGrid>
              <a:tr h="262994">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Second-line Therapy and Beyond: </a:t>
                      </a:r>
                      <a:br>
                        <a:rPr kumimoji="0" lang="en-US" sz="1600" b="1" i="0" u="none" strike="noStrike" cap="none" normalizeH="0" baseline="0" dirty="0">
                          <a:ln>
                            <a:noFill/>
                          </a:ln>
                          <a:solidFill>
                            <a:schemeClr val="bg2"/>
                          </a:solidFill>
                          <a:effectLst/>
                          <a:latin typeface="Poppins" pitchFamily="2" charset="77"/>
                          <a:cs typeface="Poppins" pitchFamily="2" charset="77"/>
                        </a:rPr>
                      </a:br>
                      <a:r>
                        <a:rPr kumimoji="0" lang="en-US" sz="1600" b="1" i="0" u="none" strike="noStrike" cap="none" normalizeH="0" baseline="0" dirty="0">
                          <a:ln>
                            <a:noFill/>
                          </a:ln>
                          <a:solidFill>
                            <a:schemeClr val="bg2"/>
                          </a:solidFill>
                          <a:effectLst/>
                          <a:latin typeface="Poppins" pitchFamily="2" charset="77"/>
                          <a:cs typeface="Poppins" pitchFamily="2" charset="77"/>
                        </a:rPr>
                        <a:t>Preferred Regimens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4260492039"/>
                  </a:ext>
                </a:extLst>
              </a:tr>
              <a:tr h="740521">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Covalent BTK inhibitor (continuous)</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Acalabrutinib</a:t>
                      </a:r>
                    </a:p>
                    <a:p>
                      <a:pPr marL="685800" marR="0" lvl="0" indent="-285750" algn="l" defTabSz="914400" rtl="0" eaLnBrk="1" fontAlgn="base" latinLnBrk="0" hangingPunct="1">
                        <a:lnSpc>
                          <a:spcPct val="100000"/>
                        </a:lnSpc>
                        <a:spcBef>
                          <a:spcPct val="0"/>
                        </a:spcBef>
                        <a:spcAft>
                          <a:spcPts val="0"/>
                        </a:spcAft>
                        <a:buClrTx/>
                        <a:buSzTx/>
                        <a:buFont typeface="Calibri" panose="020F0502020204030204" pitchFamily="34" charset="0"/>
                        <a:buChar char="‒"/>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Zanubrutinib</a:t>
                      </a:r>
                    </a:p>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Lenalidomide + R</a:t>
                      </a:r>
                    </a:p>
                    <a:p>
                      <a:pPr marL="0" marR="0" lvl="0" indent="0" algn="l" defTabSz="914400" rtl="0" eaLnBrk="1" fontAlgn="base" latinLnBrk="0" hangingPunct="1">
                        <a:lnSpc>
                          <a:spcPct val="100000"/>
                        </a:lnSpc>
                        <a:spcBef>
                          <a:spcPts val="600"/>
                        </a:spcBef>
                        <a:spcAft>
                          <a:spcPts val="0"/>
                        </a:spcAft>
                        <a:buClrTx/>
                        <a:buSzTx/>
                        <a:buFont typeface="Wingdings" panose="05000000000000000000" pitchFamily="2" charset="2"/>
                        <a:buNone/>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Other recommended regimen:</a:t>
                      </a:r>
                    </a:p>
                    <a:p>
                      <a:pPr marL="296862"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Ibrutinib (continuous) ± 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262994">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Second-line Therapy and Beyond: </a:t>
                      </a:r>
                      <a:br>
                        <a:rPr kumimoji="0" lang="en-US" sz="1600" b="1" i="0" u="none" strike="noStrike" cap="none" normalizeH="0" baseline="0" dirty="0">
                          <a:ln>
                            <a:noFill/>
                          </a:ln>
                          <a:solidFill>
                            <a:schemeClr val="bg2"/>
                          </a:solidFill>
                          <a:effectLst/>
                          <a:latin typeface="Poppins" pitchFamily="2" charset="77"/>
                          <a:cs typeface="Poppins" pitchFamily="2" charset="77"/>
                        </a:rPr>
                      </a:br>
                      <a:r>
                        <a:rPr kumimoji="0" lang="en-US" sz="1600" b="1" i="0" u="none" strike="noStrike" cap="none" normalizeH="0" baseline="0" dirty="0">
                          <a:ln>
                            <a:noFill/>
                          </a:ln>
                          <a:solidFill>
                            <a:schemeClr val="bg2"/>
                          </a:solidFill>
                          <a:effectLst/>
                          <a:latin typeface="Poppins" pitchFamily="2" charset="77"/>
                          <a:cs typeface="Poppins" pitchFamily="2" charset="77"/>
                        </a:rPr>
                        <a:t>Under Certain Circumstances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253180049"/>
                  </a:ext>
                </a:extLst>
              </a:tr>
              <a:tr h="1038111">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Bendamustine + R (if bendamustine not previously given)</a:t>
                      </a:r>
                    </a:p>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Bortezomib ± R</a:t>
                      </a:r>
                    </a:p>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DHA + platinum + R</a:t>
                      </a:r>
                    </a:p>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R-DHAP (if not previously given)</a:t>
                      </a:r>
                    </a:p>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GemOx + R</a:t>
                      </a:r>
                    </a:p>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Ibrutinib (continuous) + venetoclax</a:t>
                      </a:r>
                    </a:p>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RBAC500 (if bendamustine not previously given)</a:t>
                      </a:r>
                    </a:p>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Venetoclax (continuous) ± 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845631146"/>
                  </a:ext>
                </a:extLst>
              </a:tr>
            </a:tbl>
          </a:graphicData>
        </a:graphic>
      </p:graphicFrame>
      <p:graphicFrame>
        <p:nvGraphicFramePr>
          <p:cNvPr id="7" name="Group 32">
            <a:extLst>
              <a:ext uri="{FF2B5EF4-FFF2-40B4-BE49-F238E27FC236}">
                <a16:creationId xmlns:a16="http://schemas.microsoft.com/office/drawing/2014/main" id="{AE864069-D566-3BF0-A805-69B8525BF1E4}"/>
              </a:ext>
            </a:extLst>
          </p:cNvPr>
          <p:cNvGraphicFramePr>
            <a:graphicFrameLocks noGrp="1"/>
          </p:cNvGraphicFramePr>
          <p:nvPr>
            <p:extLst>
              <p:ext uri="{D42A27DB-BD31-4B8C-83A1-F6EECF244321}">
                <p14:modId xmlns:p14="http://schemas.microsoft.com/office/powerpoint/2010/main" val="3425304732"/>
              </p:ext>
            </p:extLst>
          </p:nvPr>
        </p:nvGraphicFramePr>
        <p:xfrm>
          <a:off x="6280150" y="1138490"/>
          <a:ext cx="5691187" cy="3004532"/>
        </p:xfrm>
        <a:graphic>
          <a:graphicData uri="http://schemas.openxmlformats.org/drawingml/2006/table">
            <a:tbl>
              <a:tblPr/>
              <a:tblGrid>
                <a:gridCol w="5691187">
                  <a:extLst>
                    <a:ext uri="{9D8B030D-6E8A-4147-A177-3AD203B41FA5}">
                      <a16:colId xmlns:a16="http://schemas.microsoft.com/office/drawing/2014/main" val="20000"/>
                    </a:ext>
                  </a:extLst>
                </a:gridCol>
              </a:tblGrid>
              <a:tr h="394746">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Second-line Therapy and Beyond (Continued)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2"/>
                  </a:ext>
                </a:extLst>
              </a:tr>
              <a:tr h="2609786">
                <a:tc>
                  <a:txBody>
                    <a:bodyPr/>
                    <a:lstStyle/>
                    <a:p>
                      <a:pPr marL="0" marR="0" lvl="0" indent="0" algn="l" defTabSz="914400" rtl="0" eaLnBrk="1" fontAlgn="base" latinLnBrk="0" hangingPunct="1">
                        <a:lnSpc>
                          <a:spcPct val="100000"/>
                        </a:lnSpc>
                        <a:spcBef>
                          <a:spcPct val="0"/>
                        </a:spcBef>
                        <a:spcAft>
                          <a:spcPts val="0"/>
                        </a:spcAft>
                        <a:buClrTx/>
                        <a:buSzTx/>
                        <a:buFont typeface="Wingdings" panose="05000000000000000000" pitchFamily="2" charset="2"/>
                        <a:buNone/>
                        <a:tabLst/>
                        <a:defRPr/>
                      </a:pPr>
                      <a:r>
                        <a:rPr kumimoji="0" lang="en-US" sz="1600" b="1" i="0" u="none" strike="noStrike" cap="none" normalizeH="0" baseline="0" dirty="0">
                          <a:ln>
                            <a:noFill/>
                          </a:ln>
                          <a:solidFill>
                            <a:schemeClr val="tx1"/>
                          </a:solidFill>
                          <a:effectLst/>
                          <a:latin typeface="Poppins" pitchFamily="2" charset="77"/>
                          <a:cs typeface="Poppins" pitchFamily="2" charset="77"/>
                        </a:rPr>
                        <a:t>PD after prior covalent BTK inhibitor:</a:t>
                      </a:r>
                    </a:p>
                    <a:p>
                      <a:pPr marL="0" marR="0" lvl="0" indent="0" algn="l" defTabSz="914400" rtl="0" eaLnBrk="1" fontAlgn="base" latinLnBrk="0" hangingPunct="1">
                        <a:lnSpc>
                          <a:spcPct val="100000"/>
                        </a:lnSpc>
                        <a:spcBef>
                          <a:spcPct val="0"/>
                        </a:spcBef>
                        <a:spcAft>
                          <a:spcPts val="0"/>
                        </a:spcAft>
                        <a:buClrTx/>
                        <a:buSzTx/>
                        <a:buFont typeface="Wingdings" panose="05000000000000000000" pitchFamily="2" charset="2"/>
                        <a:buNone/>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Non-covalent BTK inhibitor (continuous)</a:t>
                      </a:r>
                    </a:p>
                    <a:p>
                      <a:pPr marL="342900" marR="0" lvl="0" indent="-34290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Pirtobrutinib</a:t>
                      </a:r>
                    </a:p>
                    <a:p>
                      <a:pPr marL="0" marR="0" lvl="0" indent="0" algn="l" defTabSz="914400" rtl="0" eaLnBrk="1" fontAlgn="base" latinLnBrk="0" hangingPunct="1">
                        <a:lnSpc>
                          <a:spcPct val="100000"/>
                        </a:lnSpc>
                        <a:spcBef>
                          <a:spcPct val="0"/>
                        </a:spcBef>
                        <a:spcAft>
                          <a:spcPts val="0"/>
                        </a:spcAft>
                        <a:buClrTx/>
                        <a:buSzTx/>
                        <a:buFontTx/>
                        <a:buNone/>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CAR T-cell therapy</a:t>
                      </a:r>
                    </a:p>
                    <a:p>
                      <a:pPr marL="342900" marR="0" lvl="0" indent="-34290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Brexucabtagene autoleucel</a:t>
                      </a:r>
                    </a:p>
                    <a:p>
                      <a:pPr marL="342900" marR="0" lvl="0" indent="-34290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Lisocabtagene maraleucel</a:t>
                      </a:r>
                    </a:p>
                    <a:p>
                      <a:pPr marL="0" marR="0" lvl="0" indent="0" algn="l" defTabSz="914400" rtl="0" eaLnBrk="1" fontAlgn="base" latinLnBrk="0" hangingPunct="1">
                        <a:lnSpc>
                          <a:spcPct val="100000"/>
                        </a:lnSpc>
                        <a:spcBef>
                          <a:spcPct val="0"/>
                        </a:spcBef>
                        <a:spcAft>
                          <a:spcPts val="0"/>
                        </a:spcAft>
                        <a:buClrTx/>
                        <a:buSzTx/>
                        <a:buFont typeface="Wingdings" panose="05000000000000000000" pitchFamily="2" charset="2"/>
                        <a:buNone/>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Bispecific antibody therapy</a:t>
                      </a:r>
                    </a:p>
                    <a:p>
                      <a:pPr marL="342900" marR="0" lvl="0" indent="-34290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Glofitamab-gxbm</a:t>
                      </a:r>
                    </a:p>
                    <a:p>
                      <a:pPr marL="342900" marR="0" lvl="0" indent="-34290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Mosunetuzumab-axgb + polatuzumab </a:t>
                      </a:r>
                      <a:b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b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vedotin-piiq</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bl>
          </a:graphicData>
        </a:graphic>
      </p:graphicFrame>
      <p:graphicFrame>
        <p:nvGraphicFramePr>
          <p:cNvPr id="8" name="Group 32">
            <a:extLst>
              <a:ext uri="{FF2B5EF4-FFF2-40B4-BE49-F238E27FC236}">
                <a16:creationId xmlns:a16="http://schemas.microsoft.com/office/drawing/2014/main" id="{C290792A-8BF2-00A9-0388-8AA44CFAC01C}"/>
              </a:ext>
            </a:extLst>
          </p:cNvPr>
          <p:cNvGraphicFramePr>
            <a:graphicFrameLocks noGrp="1"/>
          </p:cNvGraphicFramePr>
          <p:nvPr>
            <p:extLst>
              <p:ext uri="{D42A27DB-BD31-4B8C-83A1-F6EECF244321}">
                <p14:modId xmlns:p14="http://schemas.microsoft.com/office/powerpoint/2010/main" val="601373562"/>
              </p:ext>
            </p:extLst>
          </p:nvPr>
        </p:nvGraphicFramePr>
        <p:xfrm>
          <a:off x="6287910" y="4248049"/>
          <a:ext cx="5683428" cy="640096"/>
        </p:xfrm>
        <a:graphic>
          <a:graphicData uri="http://schemas.openxmlformats.org/drawingml/2006/table">
            <a:tbl>
              <a:tblPr/>
              <a:tblGrid>
                <a:gridCol w="5683428">
                  <a:extLst>
                    <a:ext uri="{9D8B030D-6E8A-4147-A177-3AD203B41FA5}">
                      <a16:colId xmlns:a16="http://schemas.microsoft.com/office/drawing/2014/main" val="20000"/>
                    </a:ext>
                  </a:extLst>
                </a:gridCol>
              </a:tblGrid>
              <a:tr h="276999">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Consider prophylaxis for tumor lysis syndrome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4"/>
                    </a:solidFill>
                  </a:tcPr>
                </a:tc>
                <a:extLst>
                  <a:ext uri="{0D108BD9-81ED-4DB2-BD59-A6C34878D82A}">
                    <a16:rowId xmlns:a16="http://schemas.microsoft.com/office/drawing/2014/main" val="4260492039"/>
                  </a:ext>
                </a:extLst>
              </a:tr>
            </a:tbl>
          </a:graphicData>
        </a:graphic>
      </p:graphicFrame>
    </p:spTree>
    <p:extLst>
      <p:ext uri="{BB962C8B-B14F-4D97-AF65-F5344CB8AC3E}">
        <p14:creationId xmlns:p14="http://schemas.microsoft.com/office/powerpoint/2010/main" val="40408548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10D3B-65D7-F25D-F092-0C13AD077CF7}"/>
            </a:ext>
          </a:extLst>
        </p:cNvPr>
        <p:cNvGrpSpPr/>
        <p:nvPr/>
      </p:nvGrpSpPr>
      <p:grpSpPr>
        <a:xfrm>
          <a:off x="0" y="0"/>
          <a:ext cx="0" cy="0"/>
          <a:chOff x="0" y="0"/>
          <a:chExt cx="0" cy="0"/>
        </a:xfrm>
      </p:grpSpPr>
      <p:sp>
        <p:nvSpPr>
          <p:cNvPr id="2" name="Title 2">
            <a:extLst>
              <a:ext uri="{FF2B5EF4-FFF2-40B4-BE49-F238E27FC236}">
                <a16:creationId xmlns:a16="http://schemas.microsoft.com/office/drawing/2014/main" id="{9C2C9CAC-B278-8607-AC1E-3B95421CE233}"/>
              </a:ext>
            </a:extLst>
          </p:cNvPr>
          <p:cNvSpPr>
            <a:spLocks noGrp="1"/>
          </p:cNvSpPr>
          <p:nvPr>
            <p:ph type="title"/>
          </p:nvPr>
        </p:nvSpPr>
        <p:spPr>
          <a:xfrm>
            <a:off x="231078" y="531006"/>
            <a:ext cx="11740260" cy="502445"/>
          </a:xfrm>
        </p:spPr>
        <p:txBody>
          <a:bodyPr/>
          <a:lstStyle/>
          <a:p>
            <a:r>
              <a:rPr lang="en-US" dirty="0"/>
              <a:t>NCCN Guidelines: MCL Workup</a:t>
            </a:r>
          </a:p>
        </p:txBody>
      </p:sp>
      <p:sp>
        <p:nvSpPr>
          <p:cNvPr id="6" name="Content Placeholder 5">
            <a:extLst>
              <a:ext uri="{FF2B5EF4-FFF2-40B4-BE49-F238E27FC236}">
                <a16:creationId xmlns:a16="http://schemas.microsoft.com/office/drawing/2014/main" id="{90679166-363D-95E9-D1FF-401690E19168}"/>
              </a:ext>
            </a:extLst>
          </p:cNvPr>
          <p:cNvSpPr>
            <a:spLocks noGrp="1"/>
          </p:cNvSpPr>
          <p:nvPr>
            <p:ph sz="quarter" idx="10"/>
          </p:nvPr>
        </p:nvSpPr>
        <p:spPr>
          <a:xfrm>
            <a:off x="1712199" y="6302375"/>
            <a:ext cx="7812290" cy="327025"/>
          </a:xfrm>
        </p:spPr>
        <p:txBody>
          <a:bodyPr/>
          <a:lstStyle/>
          <a:p>
            <a:pPr algn="ctr"/>
            <a:r>
              <a:rPr lang="en-US" altLang="en-US" dirty="0"/>
              <a:t>NCCN. Clinical practice guidelines in oncology: B-cell lymphomas. v.3.2026. nccn.org.</a:t>
            </a:r>
          </a:p>
        </p:txBody>
      </p:sp>
      <p:graphicFrame>
        <p:nvGraphicFramePr>
          <p:cNvPr id="8" name="Group 32">
            <a:extLst>
              <a:ext uri="{FF2B5EF4-FFF2-40B4-BE49-F238E27FC236}">
                <a16:creationId xmlns:a16="http://schemas.microsoft.com/office/drawing/2014/main" id="{D92C3672-6141-3C6C-7DFB-B6DECF932866}"/>
              </a:ext>
            </a:extLst>
          </p:cNvPr>
          <p:cNvGraphicFramePr>
            <a:graphicFrameLocks noGrp="1"/>
          </p:cNvGraphicFramePr>
          <p:nvPr>
            <p:extLst>
              <p:ext uri="{D42A27DB-BD31-4B8C-83A1-F6EECF244321}">
                <p14:modId xmlns:p14="http://schemas.microsoft.com/office/powerpoint/2010/main" val="2965683640"/>
              </p:ext>
            </p:extLst>
          </p:nvPr>
        </p:nvGraphicFramePr>
        <p:xfrm>
          <a:off x="495300" y="1336111"/>
          <a:ext cx="5758744" cy="4907456"/>
        </p:xfrm>
        <a:graphic>
          <a:graphicData uri="http://schemas.openxmlformats.org/drawingml/2006/table">
            <a:tbl>
              <a:tblPr/>
              <a:tblGrid>
                <a:gridCol w="5758744">
                  <a:extLst>
                    <a:ext uri="{9D8B030D-6E8A-4147-A177-3AD203B41FA5}">
                      <a16:colId xmlns:a16="http://schemas.microsoft.com/office/drawing/2014/main" val="20000"/>
                    </a:ext>
                  </a:extLst>
                </a:gridCol>
              </a:tblGrid>
              <a:tr h="301424">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Essential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4260492039"/>
                  </a:ext>
                </a:extLst>
              </a:tr>
              <a:tr h="520630">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Physical exam: attention to node-bearing areas, including Waldeyer’s ring, and to size of liver and spleen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301424">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Performance status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504286551"/>
                  </a:ext>
                </a:extLst>
              </a:tr>
              <a:tr h="301424">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B symptoms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812467824"/>
                  </a:ext>
                </a:extLst>
              </a:tr>
              <a:tr h="301424">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CBC with differential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123443564"/>
                  </a:ext>
                </a:extLst>
              </a:tr>
              <a:tr h="301424">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Comprehensive metabolic panel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05248766"/>
                  </a:ext>
                </a:extLst>
              </a:tr>
              <a:tr h="301424">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LDH</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577938048"/>
                  </a:ext>
                </a:extLst>
              </a:tr>
              <a:tr h="520630">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PET/CT scan (preferred) or CAP CT with contrast of diagnostic quality if systemic therapy is planned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660956162"/>
                  </a:ext>
                </a:extLst>
              </a:tr>
              <a:tr h="301424">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Hepatitis B testing</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253674569"/>
                  </a:ext>
                </a:extLst>
              </a:tr>
              <a:tr h="520630">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Echocardiogram or MUGA scan if anthracycline-based regimen is indicated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653241669"/>
                  </a:ext>
                </a:extLst>
              </a:tr>
              <a:tr h="520630">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Pregnancy testing in patients of childbearing age (if chemotherapy or RT planned)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694497911"/>
                  </a:ext>
                </a:extLst>
              </a:tr>
            </a:tbl>
          </a:graphicData>
        </a:graphic>
      </p:graphicFrame>
      <p:graphicFrame>
        <p:nvGraphicFramePr>
          <p:cNvPr id="10" name="Group 32">
            <a:extLst>
              <a:ext uri="{FF2B5EF4-FFF2-40B4-BE49-F238E27FC236}">
                <a16:creationId xmlns:a16="http://schemas.microsoft.com/office/drawing/2014/main" id="{37815F3F-4468-35B6-8C92-E767C918058A}"/>
              </a:ext>
            </a:extLst>
          </p:cNvPr>
          <p:cNvGraphicFramePr>
            <a:graphicFrameLocks noGrp="1"/>
          </p:cNvGraphicFramePr>
          <p:nvPr>
            <p:extLst>
              <p:ext uri="{D42A27DB-BD31-4B8C-83A1-F6EECF244321}">
                <p14:modId xmlns:p14="http://schemas.microsoft.com/office/powerpoint/2010/main" val="2907040897"/>
              </p:ext>
            </p:extLst>
          </p:nvPr>
        </p:nvGraphicFramePr>
        <p:xfrm>
          <a:off x="6597388" y="1336111"/>
          <a:ext cx="5373950" cy="3505344"/>
        </p:xfrm>
        <a:graphic>
          <a:graphicData uri="http://schemas.openxmlformats.org/drawingml/2006/table">
            <a:tbl>
              <a:tblPr/>
              <a:tblGrid>
                <a:gridCol w="5373950">
                  <a:extLst>
                    <a:ext uri="{9D8B030D-6E8A-4147-A177-3AD203B41FA5}">
                      <a16:colId xmlns:a16="http://schemas.microsoft.com/office/drawing/2014/main" val="20000"/>
                    </a:ext>
                  </a:extLst>
                </a:gridCol>
              </a:tblGrid>
              <a:tr h="256789">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Useful Under Certain Circumstances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4260492039"/>
                  </a:ext>
                </a:extLst>
              </a:tr>
              <a:tr h="256789">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Endoscopy/colonoscopy (essential for confirmation of stage I-II)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256789">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Bone marrow biopsy ± aspirate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862863121"/>
                  </a:ext>
                </a:extLst>
              </a:tr>
              <a:tr h="256789">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Neck CT with contrast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9284798"/>
                  </a:ext>
                </a:extLst>
              </a:tr>
              <a:tr h="256789">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Uric acid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81909501"/>
                  </a:ext>
                </a:extLst>
              </a:tr>
              <a:tr h="256789">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l-GR" sz="1600" b="0" i="0" u="none" strike="noStrike" cap="none" normalizeH="0" baseline="0" dirty="0">
                          <a:ln>
                            <a:noFill/>
                          </a:ln>
                          <a:solidFill>
                            <a:schemeClr val="tx1"/>
                          </a:solidFill>
                          <a:effectLst/>
                          <a:latin typeface="Arial" panose="020B0604020202020204" pitchFamily="34" charset="0"/>
                          <a:cs typeface="Poppins" panose="00000500000000000000" pitchFamily="2" charset="0"/>
                        </a:rPr>
                        <a:t>β</a:t>
                      </a:r>
                      <a:r>
                        <a:rPr kumimoji="0" lang="en-US" sz="1600" b="0" i="0" u="none" strike="noStrike" cap="none" normalizeH="0" baseline="-25000" dirty="0">
                          <a:ln>
                            <a:noFill/>
                          </a:ln>
                          <a:solidFill>
                            <a:schemeClr val="tx1"/>
                          </a:solidFill>
                          <a:effectLst/>
                          <a:latin typeface="Poppins" panose="00000500000000000000" pitchFamily="2" charset="0"/>
                          <a:cs typeface="Poppins" panose="00000500000000000000" pitchFamily="2" charset="0"/>
                        </a:rPr>
                        <a:t>2</a:t>
                      </a: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-microglobulin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765260355"/>
                  </a:ext>
                </a:extLst>
              </a:tr>
              <a:tr h="256789">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Hepatitis C testing</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901368112"/>
                  </a:ext>
                </a:extLst>
              </a:tr>
              <a:tr h="443535">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Lumbar puncture (for blastic variant or central nervous system symptoms)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816696477"/>
                  </a:ext>
                </a:extLst>
              </a:tr>
              <a:tr h="256789">
                <a:tc>
                  <a:txBody>
                    <a:bodyPr/>
                    <a:lstStyle/>
                    <a:p>
                      <a:pPr marL="285750" marR="0" lvl="0" indent="-285750" algn="l" defTabSz="914400" rtl="0" eaLnBrk="1" fontAlgn="base" latinLnBrk="0" hangingPunct="1">
                        <a:lnSpc>
                          <a:spcPct val="100000"/>
                        </a:lnSpc>
                        <a:spcBef>
                          <a:spcPct val="0"/>
                        </a:spcBef>
                        <a:spcAft>
                          <a:spcPts val="0"/>
                        </a:spcAft>
                        <a:buClrTx/>
                        <a:buSzTx/>
                        <a:buFont typeface="Arial" panose="020B0604020202020204" pitchFamily="34" charset="0"/>
                        <a:buChar char="•"/>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Discuss fertility preservation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359956623"/>
                  </a:ext>
                </a:extLst>
              </a:tr>
            </a:tbl>
          </a:graphicData>
        </a:graphic>
      </p:graphicFrame>
    </p:spTree>
    <p:extLst>
      <p:ext uri="{BB962C8B-B14F-4D97-AF65-F5344CB8AC3E}">
        <p14:creationId xmlns:p14="http://schemas.microsoft.com/office/powerpoint/2010/main" val="31599610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21EA158-8AE0-25CF-3B6A-7A3AF566FD7A}"/>
              </a:ext>
            </a:extLst>
          </p:cNvPr>
          <p:cNvPicPr>
            <a:picLocks noChangeAspect="1"/>
          </p:cNvPicPr>
          <p:nvPr/>
        </p:nvPicPr>
        <p:blipFill>
          <a:blip r:embed="rId3"/>
          <a:srcRect l="607" r="607"/>
          <a:stretch/>
        </p:blipFill>
        <p:spPr>
          <a:xfrm>
            <a:off x="220662" y="4368799"/>
            <a:ext cx="1770485" cy="1792241"/>
          </a:xfrm>
          <a:prstGeom prst="rect">
            <a:avLst/>
          </a:prstGeom>
        </p:spPr>
      </p:pic>
      <p:sp>
        <p:nvSpPr>
          <p:cNvPr id="19" name="Title 18">
            <a:extLst>
              <a:ext uri="{FF2B5EF4-FFF2-40B4-BE49-F238E27FC236}">
                <a16:creationId xmlns:a16="http://schemas.microsoft.com/office/drawing/2014/main" id="{7915CE05-8808-B1B6-A903-13D77B87A119}"/>
              </a:ext>
            </a:extLst>
          </p:cNvPr>
          <p:cNvSpPr>
            <a:spLocks noGrp="1"/>
          </p:cNvSpPr>
          <p:nvPr>
            <p:ph type="title"/>
          </p:nvPr>
        </p:nvSpPr>
        <p:spPr>
          <a:xfrm>
            <a:off x="231078" y="531006"/>
            <a:ext cx="11740260" cy="502445"/>
          </a:xfrm>
        </p:spPr>
        <p:txBody>
          <a:bodyPr/>
          <a:lstStyle/>
          <a:p>
            <a:r>
              <a:rPr lang="en-US" dirty="0"/>
              <a:t>Interactive Treatment Decision Tool for MCL: </a:t>
            </a:r>
            <a:br>
              <a:rPr lang="en-US" dirty="0"/>
            </a:br>
            <a:r>
              <a:rPr lang="en-US" dirty="0"/>
              <a:t>A US Perspective</a:t>
            </a:r>
          </a:p>
        </p:txBody>
      </p:sp>
      <p:sp>
        <p:nvSpPr>
          <p:cNvPr id="15" name="TextBox 14">
            <a:extLst>
              <a:ext uri="{FF2B5EF4-FFF2-40B4-BE49-F238E27FC236}">
                <a16:creationId xmlns:a16="http://schemas.microsoft.com/office/drawing/2014/main" id="{3AF8F9BE-73EA-8566-6301-BE54DC0F7B88}"/>
              </a:ext>
            </a:extLst>
          </p:cNvPr>
          <p:cNvSpPr txBox="1"/>
          <p:nvPr/>
        </p:nvSpPr>
        <p:spPr bwMode="auto">
          <a:xfrm>
            <a:off x="1991147" y="4834032"/>
            <a:ext cx="9980191"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Poppins"/>
                <a:ea typeface="Calibri" panose="020F0502020204030204" pitchFamily="34" charset="0"/>
                <a:cs typeface="Calibri" panose="020F0502020204030204" pitchFamily="34" charset="0"/>
              </a:rPr>
              <a:t>Tool available at: </a:t>
            </a:r>
            <a:br>
              <a:rPr kumimoji="0" lang="en-US" sz="1800" b="1" i="0" u="none" strike="noStrike" kern="1200" cap="none" spc="0" normalizeH="0" baseline="0" noProof="0" dirty="0">
                <a:ln>
                  <a:noFill/>
                </a:ln>
                <a:solidFill>
                  <a:srgbClr val="000000"/>
                </a:solidFill>
                <a:effectLst/>
                <a:uLnTx/>
                <a:uFillTx/>
                <a:latin typeface="Poppins"/>
                <a:ea typeface="Calibri" panose="020F0502020204030204" pitchFamily="34" charset="0"/>
                <a:cs typeface="Calibri" panose="020F0502020204030204" pitchFamily="34" charset="0"/>
              </a:rPr>
            </a:br>
            <a:r>
              <a:rPr kumimoji="0" lang="en-US" sz="1800" b="1" i="0" u="sng" strike="noStrike" kern="1200" cap="none" spc="0" normalizeH="0" baseline="0" noProof="0" dirty="0">
                <a:ln>
                  <a:noFill/>
                </a:ln>
                <a:solidFill>
                  <a:srgbClr val="E1471D"/>
                </a:solidFill>
                <a:effectLst/>
                <a:uLnTx/>
                <a:uFillTx/>
                <a:latin typeface="Poppins"/>
                <a:ea typeface="Calibri" panose="020F0502020204030204" pitchFamily="34" charset="0"/>
                <a:cs typeface="Calibri" panose="020F0502020204030204" pitchFamily="34" charset="0"/>
                <a:hlinkClick r:id="rId4"/>
              </a:rPr>
              <a:t>deceraclinical.com/education/activities/oncology/mcl-us-idst-1/141349/content</a:t>
            </a:r>
            <a:endParaRPr lang="en-US" u="sng" dirty="0">
              <a:solidFill>
                <a:srgbClr val="E1471D"/>
              </a:solidFill>
              <a:latin typeface="Poppins"/>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Released: February 25, 2026</a:t>
            </a:r>
          </a:p>
        </p:txBody>
      </p:sp>
      <p:sp>
        <p:nvSpPr>
          <p:cNvPr id="16" name="TextBox 15">
            <a:extLst>
              <a:ext uri="{FF2B5EF4-FFF2-40B4-BE49-F238E27FC236}">
                <a16:creationId xmlns:a16="http://schemas.microsoft.com/office/drawing/2014/main" id="{8D071A89-A9BC-A4DC-20DC-9A9F8F1D9CD4}"/>
              </a:ext>
            </a:extLst>
          </p:cNvPr>
          <p:cNvSpPr txBox="1"/>
          <p:nvPr/>
        </p:nvSpPr>
        <p:spPr bwMode="auto">
          <a:xfrm>
            <a:off x="6283720" y="1475531"/>
            <a:ext cx="5677201" cy="369332"/>
          </a:xfrm>
          <a:prstGeom prst="rect">
            <a:avLst/>
          </a:prstGeom>
          <a:noFill/>
          <a:ln w="28575" algn="ctr">
            <a:noFill/>
            <a:miter lim="800000"/>
            <a:headEnd/>
            <a:tailEnd/>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Arial" panose="020B0604020202020204" pitchFamily="34" charset="0"/>
              </a:rPr>
              <a:t>Recommendations from 5 experts</a:t>
            </a:r>
          </a:p>
        </p:txBody>
      </p:sp>
      <p:sp>
        <p:nvSpPr>
          <p:cNvPr id="17" name="TextBox 16">
            <a:extLst>
              <a:ext uri="{FF2B5EF4-FFF2-40B4-BE49-F238E27FC236}">
                <a16:creationId xmlns:a16="http://schemas.microsoft.com/office/drawing/2014/main" id="{FCA69094-3D44-EFEC-2F33-6CA39B667AEA}"/>
              </a:ext>
            </a:extLst>
          </p:cNvPr>
          <p:cNvSpPr txBox="1"/>
          <p:nvPr/>
        </p:nvSpPr>
        <p:spPr bwMode="auto">
          <a:xfrm>
            <a:off x="231078" y="1475531"/>
            <a:ext cx="5715503" cy="369332"/>
          </a:xfrm>
          <a:prstGeom prst="rect">
            <a:avLst/>
          </a:prstGeom>
          <a:noFill/>
          <a:ln w="28575" algn="ctr">
            <a:noFill/>
            <a:miter lim="800000"/>
            <a:headEnd/>
            <a:tailEnd/>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Arial" panose="020B0604020202020204" pitchFamily="34" charset="0"/>
              </a:rPr>
              <a:t>HCP enters patient </a:t>
            </a:r>
            <a:r>
              <a:rPr kumimoji="0" lang="en-US" sz="1800" b="1" i="0" u="none" strike="noStrike" kern="1200" cap="none" spc="0" normalizeH="0" baseline="0" noProof="0" dirty="0">
                <a:ln>
                  <a:noFill/>
                </a:ln>
                <a:solidFill>
                  <a:srgbClr val="161616"/>
                </a:solidFill>
                <a:effectLst/>
                <a:uLnTx/>
                <a:uFillTx/>
                <a:latin typeface="Poppins"/>
                <a:ea typeface="+mn-ea"/>
                <a:cs typeface="Arial" panose="020B0604020202020204" pitchFamily="34" charset="0"/>
              </a:rPr>
              <a:t>history and </a:t>
            </a:r>
            <a:r>
              <a:rPr kumimoji="0" lang="en-US" sz="1800" b="0" i="0" u="none" strike="noStrike" kern="1200" cap="none" spc="0" normalizeH="0" baseline="0" noProof="0" dirty="0">
                <a:ln>
                  <a:noFill/>
                </a:ln>
                <a:solidFill>
                  <a:srgbClr val="161616"/>
                </a:solidFill>
                <a:effectLst/>
                <a:uLnTx/>
                <a:uFillTx/>
                <a:latin typeface="Poppins"/>
                <a:ea typeface="+mn-ea"/>
                <a:cs typeface="Arial" panose="020B0604020202020204" pitchFamily="34" charset="0"/>
              </a:rPr>
              <a:t>characteristics</a:t>
            </a:r>
          </a:p>
        </p:txBody>
      </p:sp>
      <p:pic>
        <p:nvPicPr>
          <p:cNvPr id="4" name="Picture 3">
            <a:extLst>
              <a:ext uri="{FF2B5EF4-FFF2-40B4-BE49-F238E27FC236}">
                <a16:creationId xmlns:a16="http://schemas.microsoft.com/office/drawing/2014/main" id="{C858CDBA-680F-A795-5E61-2DC04B8F4B33}"/>
              </a:ext>
            </a:extLst>
          </p:cNvPr>
          <p:cNvPicPr>
            <a:picLocks noChangeAspect="1"/>
          </p:cNvPicPr>
          <p:nvPr/>
        </p:nvPicPr>
        <p:blipFill>
          <a:blip r:embed="rId5"/>
          <a:srcRect l="951" t="960" r="622" b="1113"/>
          <a:stretch>
            <a:fillRect/>
          </a:stretch>
        </p:blipFill>
        <p:spPr>
          <a:xfrm>
            <a:off x="228600" y="1889939"/>
            <a:ext cx="5679681" cy="2356662"/>
          </a:xfrm>
          <a:prstGeom prst="roundRect">
            <a:avLst>
              <a:gd name="adj" fmla="val 2910"/>
            </a:avLst>
          </a:prstGeom>
        </p:spPr>
      </p:pic>
      <p:pic>
        <p:nvPicPr>
          <p:cNvPr id="6" name="Picture 5">
            <a:extLst>
              <a:ext uri="{FF2B5EF4-FFF2-40B4-BE49-F238E27FC236}">
                <a16:creationId xmlns:a16="http://schemas.microsoft.com/office/drawing/2014/main" id="{512B25F3-461C-7330-E1CE-07C9ABC13D44}"/>
              </a:ext>
            </a:extLst>
          </p:cNvPr>
          <p:cNvPicPr>
            <a:picLocks noChangeAspect="1"/>
          </p:cNvPicPr>
          <p:nvPr/>
        </p:nvPicPr>
        <p:blipFill>
          <a:blip r:embed="rId6"/>
          <a:srcRect l="519" t="978" r="297" b="1547"/>
          <a:stretch>
            <a:fillRect/>
          </a:stretch>
        </p:blipFill>
        <p:spPr>
          <a:xfrm>
            <a:off x="6281240" y="1889939"/>
            <a:ext cx="5679681" cy="2552850"/>
          </a:xfrm>
          <a:prstGeom prst="roundRect">
            <a:avLst>
              <a:gd name="adj" fmla="val 2106"/>
            </a:avLst>
          </a:prstGeom>
        </p:spPr>
      </p:pic>
    </p:spTree>
    <p:extLst>
      <p:ext uri="{BB962C8B-B14F-4D97-AF65-F5344CB8AC3E}">
        <p14:creationId xmlns:p14="http://schemas.microsoft.com/office/powerpoint/2010/main" val="39331258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5A4AF-D874-2D89-47DB-F616292F8A90}"/>
              </a:ext>
            </a:extLst>
          </p:cNvPr>
          <p:cNvSpPr>
            <a:spLocks noGrp="1"/>
          </p:cNvSpPr>
          <p:nvPr>
            <p:ph type="title"/>
          </p:nvPr>
        </p:nvSpPr>
        <p:spPr>
          <a:xfrm>
            <a:off x="228600" y="1601674"/>
            <a:ext cx="11118850" cy="559127"/>
          </a:xfrm>
        </p:spPr>
        <p:txBody>
          <a:bodyPr/>
          <a:lstStyle/>
          <a:p>
            <a:r>
              <a:rPr lang="en-US" dirty="0"/>
              <a:t>Clinical Evidence Informing </a:t>
            </a:r>
            <a:br>
              <a:rPr lang="en-US" dirty="0"/>
            </a:br>
            <a:r>
              <a:rPr lang="en-US" dirty="0"/>
              <a:t>Frontline Treatment Decisions in MCL </a:t>
            </a:r>
          </a:p>
        </p:txBody>
      </p:sp>
    </p:spTree>
    <p:extLst>
      <p:ext uri="{BB962C8B-B14F-4D97-AF65-F5344CB8AC3E}">
        <p14:creationId xmlns:p14="http://schemas.microsoft.com/office/powerpoint/2010/main" val="37538845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EF49AC-930C-BF9B-DA61-9481D430909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B519426-DAB0-814D-7BDE-9E521CD2DE3B}"/>
              </a:ext>
            </a:extLst>
          </p:cNvPr>
          <p:cNvSpPr>
            <a:spLocks noGrp="1"/>
          </p:cNvSpPr>
          <p:nvPr>
            <p:ph type="title"/>
          </p:nvPr>
        </p:nvSpPr>
        <p:spPr>
          <a:xfrm>
            <a:off x="231078" y="531006"/>
            <a:ext cx="11740260" cy="502445"/>
          </a:xfrm>
        </p:spPr>
        <p:txBody>
          <a:bodyPr/>
          <a:lstStyle/>
          <a:p>
            <a:r>
              <a:rPr lang="en-US" dirty="0"/>
              <a:t>Case 1: 75-Yr-Old Woman With Newly Diagnosed MCL</a:t>
            </a:r>
          </a:p>
        </p:txBody>
      </p:sp>
      <p:sp>
        <p:nvSpPr>
          <p:cNvPr id="2" name="Content Placeholder 1">
            <a:extLst>
              <a:ext uri="{FF2B5EF4-FFF2-40B4-BE49-F238E27FC236}">
                <a16:creationId xmlns:a16="http://schemas.microsoft.com/office/drawing/2014/main" id="{9C5457B8-F2AC-09B7-BE64-C02CDB8D593C}"/>
              </a:ext>
            </a:extLst>
          </p:cNvPr>
          <p:cNvSpPr>
            <a:spLocks noGrp="1"/>
          </p:cNvSpPr>
          <p:nvPr>
            <p:ph idx="1"/>
          </p:nvPr>
        </p:nvSpPr>
        <p:spPr>
          <a:xfrm>
            <a:off x="231775" y="1335088"/>
            <a:ext cx="4746625" cy="2920823"/>
          </a:xfrm>
        </p:spPr>
        <p:txBody>
          <a:bodyPr/>
          <a:lstStyle/>
          <a:p>
            <a:pPr lvl="0"/>
            <a:r>
              <a:rPr lang="en-US" sz="1800" dirty="0"/>
              <a:t>75-yr-old woman presents with 3 mo of enlarging lymph nodes, fatigue, and weight loss and is diagnosed with stage III MCL</a:t>
            </a:r>
          </a:p>
          <a:p>
            <a:pPr lvl="2"/>
            <a:r>
              <a:rPr lang="en-US" sz="1600" dirty="0"/>
              <a:t>No </a:t>
            </a:r>
            <a:r>
              <a:rPr lang="en-US" sz="1600" b="1" i="1" dirty="0"/>
              <a:t>TP53</a:t>
            </a:r>
            <a:r>
              <a:rPr lang="en-US" sz="1600" dirty="0"/>
              <a:t> mutation, no complex cytogenetics, and classic morphology</a:t>
            </a:r>
          </a:p>
          <a:p>
            <a:pPr lvl="2"/>
            <a:r>
              <a:rPr lang="en-US" sz="1600" dirty="0"/>
              <a:t>High Ki-67 55%</a:t>
            </a:r>
          </a:p>
          <a:p>
            <a:pPr lvl="0"/>
            <a:r>
              <a:rPr lang="en-US" sz="1800" dirty="0"/>
              <a:t>History of mild chronic kidney disease, osteoarthritis, and hypertension</a:t>
            </a:r>
          </a:p>
          <a:p>
            <a:endParaRPr lang="en-US" sz="1800" dirty="0"/>
          </a:p>
        </p:txBody>
      </p:sp>
      <p:pic>
        <p:nvPicPr>
          <p:cNvPr id="5" name="Picture 4">
            <a:extLst>
              <a:ext uri="{FF2B5EF4-FFF2-40B4-BE49-F238E27FC236}">
                <a16:creationId xmlns:a16="http://schemas.microsoft.com/office/drawing/2014/main" id="{6D186A1C-45C5-3DF2-D474-93C6D804E19F}"/>
              </a:ext>
            </a:extLst>
          </p:cNvPr>
          <p:cNvPicPr>
            <a:picLocks noChangeAspect="1"/>
          </p:cNvPicPr>
          <p:nvPr/>
        </p:nvPicPr>
        <p:blipFill>
          <a:blip r:embed="rId3"/>
          <a:stretch>
            <a:fillRect/>
          </a:stretch>
        </p:blipFill>
        <p:spPr>
          <a:xfrm>
            <a:off x="231077" y="4255912"/>
            <a:ext cx="4620707" cy="1833992"/>
          </a:xfrm>
          <a:prstGeom prst="rect">
            <a:avLst/>
          </a:prstGeom>
        </p:spPr>
      </p:pic>
      <p:pic>
        <p:nvPicPr>
          <p:cNvPr id="7" name="Picture 6">
            <a:extLst>
              <a:ext uri="{FF2B5EF4-FFF2-40B4-BE49-F238E27FC236}">
                <a16:creationId xmlns:a16="http://schemas.microsoft.com/office/drawing/2014/main" id="{887A2067-A807-B0F7-3E98-78870D8F8F91}"/>
              </a:ext>
            </a:extLst>
          </p:cNvPr>
          <p:cNvPicPr>
            <a:picLocks noChangeAspect="1"/>
          </p:cNvPicPr>
          <p:nvPr/>
        </p:nvPicPr>
        <p:blipFill>
          <a:blip r:embed="rId4"/>
          <a:srcRect l="945" t="910" r="774" b="1141"/>
          <a:stretch>
            <a:fillRect/>
          </a:stretch>
        </p:blipFill>
        <p:spPr>
          <a:xfrm>
            <a:off x="5068710" y="1335024"/>
            <a:ext cx="6892211" cy="3484148"/>
          </a:xfrm>
          <a:prstGeom prst="roundRect">
            <a:avLst>
              <a:gd name="adj" fmla="val 1301"/>
            </a:avLst>
          </a:prstGeom>
        </p:spPr>
      </p:pic>
    </p:spTree>
    <p:extLst>
      <p:ext uri="{BB962C8B-B14F-4D97-AF65-F5344CB8AC3E}">
        <p14:creationId xmlns:p14="http://schemas.microsoft.com/office/powerpoint/2010/main" val="8644888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DCB03-9827-4904-5C5D-956BC2B99E22}"/>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699BED48-B778-335D-EA90-70910B3C3024}"/>
              </a:ext>
            </a:extLst>
          </p:cNvPr>
          <p:cNvSpPr>
            <a:spLocks noGrp="1"/>
          </p:cNvSpPr>
          <p:nvPr>
            <p:ph type="title"/>
          </p:nvPr>
        </p:nvSpPr>
        <p:spPr>
          <a:xfrm>
            <a:off x="231078" y="531006"/>
            <a:ext cx="11740260" cy="502445"/>
          </a:xfrm>
        </p:spPr>
        <p:txBody>
          <a:bodyPr/>
          <a:lstStyle/>
          <a:p>
            <a:r>
              <a:rPr lang="en-US" dirty="0"/>
              <a:t>CASE 2: 62-Yr-Old Man With Newly Diagnosed MCL</a:t>
            </a:r>
          </a:p>
        </p:txBody>
      </p:sp>
      <p:sp>
        <p:nvSpPr>
          <p:cNvPr id="2" name="Content Placeholder 1">
            <a:extLst>
              <a:ext uri="{FF2B5EF4-FFF2-40B4-BE49-F238E27FC236}">
                <a16:creationId xmlns:a16="http://schemas.microsoft.com/office/drawing/2014/main" id="{ABAFD607-AFB2-8D1B-1C41-6E1D0CE666F0}"/>
              </a:ext>
            </a:extLst>
          </p:cNvPr>
          <p:cNvSpPr>
            <a:spLocks noGrp="1"/>
          </p:cNvSpPr>
          <p:nvPr>
            <p:ph idx="1"/>
          </p:nvPr>
        </p:nvSpPr>
        <p:spPr>
          <a:xfrm>
            <a:off x="231776" y="1335088"/>
            <a:ext cx="4397472" cy="3188059"/>
          </a:xfrm>
        </p:spPr>
        <p:txBody>
          <a:bodyPr/>
          <a:lstStyle/>
          <a:p>
            <a:pPr lvl="0">
              <a:spcAft>
                <a:spcPts val="0"/>
              </a:spcAft>
            </a:pPr>
            <a:r>
              <a:rPr lang="en-US" sz="2000" dirty="0"/>
              <a:t>62-yr-old man who presents with localized axillary lymphadenopathy but is otherwise in good health</a:t>
            </a:r>
          </a:p>
          <a:p>
            <a:pPr lvl="0">
              <a:spcAft>
                <a:spcPts val="0"/>
              </a:spcAft>
            </a:pPr>
            <a:r>
              <a:rPr lang="en-US" sz="2000" dirty="0"/>
              <a:t>Biopsy confirms stage II MCL with no complex abnormalities and Ki-67</a:t>
            </a:r>
          </a:p>
          <a:p>
            <a:pPr lvl="0">
              <a:spcAft>
                <a:spcPts val="0"/>
              </a:spcAft>
            </a:pPr>
            <a:r>
              <a:rPr lang="en-US" sz="2000" dirty="0"/>
              <a:t>Molecular testing identifies </a:t>
            </a:r>
            <a:r>
              <a:rPr lang="en-US" sz="2000" b="1" i="1" dirty="0"/>
              <a:t>TP53 </a:t>
            </a:r>
            <a:r>
              <a:rPr lang="en-US" sz="2000" dirty="0"/>
              <a:t>mutation and blastoid morphology</a:t>
            </a:r>
          </a:p>
          <a:p>
            <a:pPr>
              <a:spcAft>
                <a:spcPts val="0"/>
              </a:spcAft>
            </a:pPr>
            <a:endParaRPr lang="en-US" sz="2000" dirty="0"/>
          </a:p>
        </p:txBody>
      </p:sp>
      <p:pic>
        <p:nvPicPr>
          <p:cNvPr id="6" name="Picture 5">
            <a:extLst>
              <a:ext uri="{FF2B5EF4-FFF2-40B4-BE49-F238E27FC236}">
                <a16:creationId xmlns:a16="http://schemas.microsoft.com/office/drawing/2014/main" id="{D1EC5625-0E9D-FBB2-759E-3AC0B738C47E}"/>
              </a:ext>
            </a:extLst>
          </p:cNvPr>
          <p:cNvPicPr>
            <a:picLocks noChangeAspect="1"/>
          </p:cNvPicPr>
          <p:nvPr/>
        </p:nvPicPr>
        <p:blipFill>
          <a:blip r:embed="rId3"/>
          <a:stretch>
            <a:fillRect/>
          </a:stretch>
        </p:blipFill>
        <p:spPr>
          <a:xfrm>
            <a:off x="231078" y="4407606"/>
            <a:ext cx="4398170" cy="1748578"/>
          </a:xfrm>
          <a:prstGeom prst="rect">
            <a:avLst/>
          </a:prstGeom>
        </p:spPr>
      </p:pic>
      <p:pic>
        <p:nvPicPr>
          <p:cNvPr id="8" name="Picture 7">
            <a:extLst>
              <a:ext uri="{FF2B5EF4-FFF2-40B4-BE49-F238E27FC236}">
                <a16:creationId xmlns:a16="http://schemas.microsoft.com/office/drawing/2014/main" id="{73FA32A5-2DEE-8022-F2A2-2C5B67C3C1D3}"/>
              </a:ext>
            </a:extLst>
          </p:cNvPr>
          <p:cNvPicPr>
            <a:picLocks noChangeAspect="1"/>
          </p:cNvPicPr>
          <p:nvPr/>
        </p:nvPicPr>
        <p:blipFill>
          <a:blip r:embed="rId4"/>
          <a:srcRect l="651" t="1328" r="901" b="671"/>
          <a:stretch>
            <a:fillRect/>
          </a:stretch>
        </p:blipFill>
        <p:spPr>
          <a:xfrm>
            <a:off x="4716157" y="1335023"/>
            <a:ext cx="7244765" cy="3270844"/>
          </a:xfrm>
          <a:prstGeom prst="roundRect">
            <a:avLst>
              <a:gd name="adj" fmla="val 1013"/>
            </a:avLst>
          </a:prstGeom>
        </p:spPr>
      </p:pic>
    </p:spTree>
    <p:extLst>
      <p:ext uri="{BB962C8B-B14F-4D97-AF65-F5344CB8AC3E}">
        <p14:creationId xmlns:p14="http://schemas.microsoft.com/office/powerpoint/2010/main" val="16794065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146">
            <a:extLst>
              <a:ext uri="{FF2B5EF4-FFF2-40B4-BE49-F238E27FC236}">
                <a16:creationId xmlns:a16="http://schemas.microsoft.com/office/drawing/2014/main" id="{E2ECE874-564F-A478-A76B-627DCC3FC5C0}"/>
              </a:ext>
            </a:extLst>
          </p:cNvPr>
          <p:cNvSpPr>
            <a:spLocks/>
          </p:cNvSpPr>
          <p:nvPr/>
        </p:nvSpPr>
        <p:spPr bwMode="auto">
          <a:xfrm>
            <a:off x="7074636" y="2056112"/>
            <a:ext cx="4688828" cy="2679658"/>
          </a:xfrm>
          <a:custGeom>
            <a:avLst/>
            <a:gdLst>
              <a:gd name="T0" fmla="*/ 0 w 8582025"/>
              <a:gd name="T1" fmla="*/ 0 h 2867025"/>
              <a:gd name="T2" fmla="*/ 0 w 8582025"/>
              <a:gd name="T3" fmla="*/ 1676997 h 2867025"/>
              <a:gd name="T4" fmla="*/ 99054 w 8582025"/>
              <a:gd name="T5" fmla="*/ 1676997 h 2867025"/>
              <a:gd name="T6" fmla="*/ 0 60000 65536"/>
              <a:gd name="T7" fmla="*/ 0 60000 65536"/>
              <a:gd name="T8" fmla="*/ 0 60000 65536"/>
            </a:gdLst>
            <a:ahLst/>
            <a:cxnLst>
              <a:cxn ang="T6">
                <a:pos x="T0" y="T1"/>
              </a:cxn>
              <a:cxn ang="T7">
                <a:pos x="T2" y="T3"/>
              </a:cxn>
              <a:cxn ang="T8">
                <a:pos x="T4" y="T5"/>
              </a:cxn>
            </a:cxnLst>
            <a:rect l="0" t="0" r="r" b="b"/>
            <a:pathLst>
              <a:path w="8582025" h="2867025">
                <a:moveTo>
                  <a:pt x="0" y="0"/>
                </a:moveTo>
                <a:lnTo>
                  <a:pt x="0" y="2867025"/>
                </a:lnTo>
                <a:lnTo>
                  <a:pt x="8582025" y="2867025"/>
                </a:ln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ea typeface="MS PGothic" panose="020B0600070205080204" pitchFamily="34" charset="-128"/>
              <a:cs typeface="Poppins Medium" pitchFamily="2" charset="77"/>
            </a:endParaRPr>
          </a:p>
        </p:txBody>
      </p:sp>
      <p:cxnSp>
        <p:nvCxnSpPr>
          <p:cNvPr id="5" name="Straight Connector 147">
            <a:extLst>
              <a:ext uri="{FF2B5EF4-FFF2-40B4-BE49-F238E27FC236}">
                <a16:creationId xmlns:a16="http://schemas.microsoft.com/office/drawing/2014/main" id="{45C4723D-7B4A-F7A9-CDAA-DF604248EC64}"/>
              </a:ext>
            </a:extLst>
          </p:cNvPr>
          <p:cNvCxnSpPr>
            <a:cxnSpLocks/>
          </p:cNvCxnSpPr>
          <p:nvPr/>
        </p:nvCxnSpPr>
        <p:spPr bwMode="auto">
          <a:xfrm>
            <a:off x="7005738" y="2086410"/>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7" name="Straight Connector 149">
            <a:extLst>
              <a:ext uri="{FF2B5EF4-FFF2-40B4-BE49-F238E27FC236}">
                <a16:creationId xmlns:a16="http://schemas.microsoft.com/office/drawing/2014/main" id="{82390473-A2A6-D289-4195-D4D0C8060988}"/>
              </a:ext>
            </a:extLst>
          </p:cNvPr>
          <p:cNvCxnSpPr>
            <a:cxnSpLocks/>
          </p:cNvCxnSpPr>
          <p:nvPr/>
        </p:nvCxnSpPr>
        <p:spPr bwMode="auto">
          <a:xfrm>
            <a:off x="7005738" y="2617588"/>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9" name="Straight Connector 151">
            <a:extLst>
              <a:ext uri="{FF2B5EF4-FFF2-40B4-BE49-F238E27FC236}">
                <a16:creationId xmlns:a16="http://schemas.microsoft.com/office/drawing/2014/main" id="{DF71124F-5199-9FC3-A630-E90BA9160073}"/>
              </a:ext>
            </a:extLst>
          </p:cNvPr>
          <p:cNvCxnSpPr>
            <a:cxnSpLocks/>
          </p:cNvCxnSpPr>
          <p:nvPr/>
        </p:nvCxnSpPr>
        <p:spPr bwMode="auto">
          <a:xfrm>
            <a:off x="7005738" y="3148766"/>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11" name="Straight Connector 153">
            <a:extLst>
              <a:ext uri="{FF2B5EF4-FFF2-40B4-BE49-F238E27FC236}">
                <a16:creationId xmlns:a16="http://schemas.microsoft.com/office/drawing/2014/main" id="{76306BBE-644C-952C-89CD-1E0C8A781299}"/>
              </a:ext>
            </a:extLst>
          </p:cNvPr>
          <p:cNvCxnSpPr>
            <a:cxnSpLocks/>
          </p:cNvCxnSpPr>
          <p:nvPr/>
        </p:nvCxnSpPr>
        <p:spPr bwMode="auto">
          <a:xfrm>
            <a:off x="7005738" y="3679944"/>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13" name="Straight Connector 155">
            <a:extLst>
              <a:ext uri="{FF2B5EF4-FFF2-40B4-BE49-F238E27FC236}">
                <a16:creationId xmlns:a16="http://schemas.microsoft.com/office/drawing/2014/main" id="{3EB23EA6-478D-7769-0C8F-264260949790}"/>
              </a:ext>
            </a:extLst>
          </p:cNvPr>
          <p:cNvCxnSpPr>
            <a:cxnSpLocks/>
          </p:cNvCxnSpPr>
          <p:nvPr/>
        </p:nvCxnSpPr>
        <p:spPr bwMode="auto">
          <a:xfrm>
            <a:off x="7005738" y="4211122"/>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15" name="Straight Connector 157">
            <a:extLst>
              <a:ext uri="{FF2B5EF4-FFF2-40B4-BE49-F238E27FC236}">
                <a16:creationId xmlns:a16="http://schemas.microsoft.com/office/drawing/2014/main" id="{2C4DC80E-2871-74EA-00E7-27F4FECF52F0}"/>
              </a:ext>
            </a:extLst>
          </p:cNvPr>
          <p:cNvCxnSpPr>
            <a:cxnSpLocks/>
          </p:cNvCxnSpPr>
          <p:nvPr/>
        </p:nvCxnSpPr>
        <p:spPr bwMode="auto">
          <a:xfrm>
            <a:off x="7005738" y="4739123"/>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16" name="TextBox 158">
            <a:extLst>
              <a:ext uri="{FF2B5EF4-FFF2-40B4-BE49-F238E27FC236}">
                <a16:creationId xmlns:a16="http://schemas.microsoft.com/office/drawing/2014/main" id="{355336B0-D365-E83C-6707-706BC0200D91}"/>
              </a:ext>
            </a:extLst>
          </p:cNvPr>
          <p:cNvSpPr txBox="1">
            <a:spLocks/>
          </p:cNvSpPr>
          <p:nvPr/>
        </p:nvSpPr>
        <p:spPr bwMode="auto">
          <a:xfrm>
            <a:off x="6518776" y="1936288"/>
            <a:ext cx="552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1.0</a:t>
            </a:r>
          </a:p>
        </p:txBody>
      </p:sp>
      <p:sp>
        <p:nvSpPr>
          <p:cNvPr id="18" name="TextBox 160">
            <a:extLst>
              <a:ext uri="{FF2B5EF4-FFF2-40B4-BE49-F238E27FC236}">
                <a16:creationId xmlns:a16="http://schemas.microsoft.com/office/drawing/2014/main" id="{ADCFD5C3-7FD8-CCD2-5B38-0E70ABFE8D16}"/>
              </a:ext>
            </a:extLst>
          </p:cNvPr>
          <p:cNvSpPr txBox="1">
            <a:spLocks/>
          </p:cNvSpPr>
          <p:nvPr/>
        </p:nvSpPr>
        <p:spPr bwMode="auto">
          <a:xfrm>
            <a:off x="6460039" y="2466830"/>
            <a:ext cx="61118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0.8</a:t>
            </a:r>
          </a:p>
        </p:txBody>
      </p:sp>
      <p:sp>
        <p:nvSpPr>
          <p:cNvPr id="20" name="TextBox 162">
            <a:extLst>
              <a:ext uri="{FF2B5EF4-FFF2-40B4-BE49-F238E27FC236}">
                <a16:creationId xmlns:a16="http://schemas.microsoft.com/office/drawing/2014/main" id="{72C8AFD5-4239-5849-7005-27E57ACA206A}"/>
              </a:ext>
            </a:extLst>
          </p:cNvPr>
          <p:cNvSpPr txBox="1">
            <a:spLocks/>
          </p:cNvSpPr>
          <p:nvPr/>
        </p:nvSpPr>
        <p:spPr bwMode="auto">
          <a:xfrm>
            <a:off x="6460039" y="2997372"/>
            <a:ext cx="61118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0.6</a:t>
            </a:r>
          </a:p>
        </p:txBody>
      </p:sp>
      <p:sp>
        <p:nvSpPr>
          <p:cNvPr id="22" name="TextBox 164">
            <a:extLst>
              <a:ext uri="{FF2B5EF4-FFF2-40B4-BE49-F238E27FC236}">
                <a16:creationId xmlns:a16="http://schemas.microsoft.com/office/drawing/2014/main" id="{1665B06B-FC4B-CD9E-E871-DB49F968D654}"/>
              </a:ext>
            </a:extLst>
          </p:cNvPr>
          <p:cNvSpPr txBox="1">
            <a:spLocks/>
          </p:cNvSpPr>
          <p:nvPr/>
        </p:nvSpPr>
        <p:spPr bwMode="auto">
          <a:xfrm>
            <a:off x="6493376" y="3527914"/>
            <a:ext cx="5778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0.4</a:t>
            </a:r>
          </a:p>
        </p:txBody>
      </p:sp>
      <p:sp>
        <p:nvSpPr>
          <p:cNvPr id="24" name="TextBox 166">
            <a:extLst>
              <a:ext uri="{FF2B5EF4-FFF2-40B4-BE49-F238E27FC236}">
                <a16:creationId xmlns:a16="http://schemas.microsoft.com/office/drawing/2014/main" id="{44BAA128-A79D-BFCD-684B-E4127F7D254E}"/>
              </a:ext>
            </a:extLst>
          </p:cNvPr>
          <p:cNvSpPr txBox="1">
            <a:spLocks/>
          </p:cNvSpPr>
          <p:nvPr/>
        </p:nvSpPr>
        <p:spPr bwMode="auto">
          <a:xfrm>
            <a:off x="6569576" y="4058456"/>
            <a:ext cx="5016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0.2</a:t>
            </a:r>
          </a:p>
        </p:txBody>
      </p:sp>
      <p:sp>
        <p:nvSpPr>
          <p:cNvPr id="26" name="TextBox 168">
            <a:extLst>
              <a:ext uri="{FF2B5EF4-FFF2-40B4-BE49-F238E27FC236}">
                <a16:creationId xmlns:a16="http://schemas.microsoft.com/office/drawing/2014/main" id="{5FE3A474-929E-F12B-6C4C-818CD6AD8CFB}"/>
              </a:ext>
            </a:extLst>
          </p:cNvPr>
          <p:cNvSpPr txBox="1">
            <a:spLocks/>
          </p:cNvSpPr>
          <p:nvPr/>
        </p:nvSpPr>
        <p:spPr bwMode="auto">
          <a:xfrm>
            <a:off x="6761664" y="4588999"/>
            <a:ext cx="3095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cxnSp>
        <p:nvCxnSpPr>
          <p:cNvPr id="27" name="Straight Connector 169">
            <a:extLst>
              <a:ext uri="{FF2B5EF4-FFF2-40B4-BE49-F238E27FC236}">
                <a16:creationId xmlns:a16="http://schemas.microsoft.com/office/drawing/2014/main" id="{2B667045-7237-1ECD-3B93-563CAB2E99FD}"/>
              </a:ext>
            </a:extLst>
          </p:cNvPr>
          <p:cNvCxnSpPr>
            <a:cxnSpLocks/>
          </p:cNvCxnSpPr>
          <p:nvPr/>
        </p:nvCxnSpPr>
        <p:spPr bwMode="auto">
          <a:xfrm rot="5400000">
            <a:off x="9974110" y="4767775"/>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28" name="Straight Connector 170">
            <a:extLst>
              <a:ext uri="{FF2B5EF4-FFF2-40B4-BE49-F238E27FC236}">
                <a16:creationId xmlns:a16="http://schemas.microsoft.com/office/drawing/2014/main" id="{1A79AA6C-3129-2864-1566-C1EB21F0F64C}"/>
              </a:ext>
            </a:extLst>
          </p:cNvPr>
          <p:cNvCxnSpPr>
            <a:cxnSpLocks/>
          </p:cNvCxnSpPr>
          <p:nvPr/>
        </p:nvCxnSpPr>
        <p:spPr bwMode="auto">
          <a:xfrm rot="5400000">
            <a:off x="9681216" y="4767775"/>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29" name="Straight Connector 171">
            <a:extLst>
              <a:ext uri="{FF2B5EF4-FFF2-40B4-BE49-F238E27FC236}">
                <a16:creationId xmlns:a16="http://schemas.microsoft.com/office/drawing/2014/main" id="{43C4A903-2834-433B-3C58-BDAD9326A3E3}"/>
              </a:ext>
            </a:extLst>
          </p:cNvPr>
          <p:cNvCxnSpPr>
            <a:cxnSpLocks/>
          </p:cNvCxnSpPr>
          <p:nvPr/>
        </p:nvCxnSpPr>
        <p:spPr bwMode="auto">
          <a:xfrm rot="5400000">
            <a:off x="9388322" y="4767775"/>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0" name="Straight Connector 172">
            <a:extLst>
              <a:ext uri="{FF2B5EF4-FFF2-40B4-BE49-F238E27FC236}">
                <a16:creationId xmlns:a16="http://schemas.microsoft.com/office/drawing/2014/main" id="{5BADE7C2-DB4D-BB83-435E-9485981176A2}"/>
              </a:ext>
            </a:extLst>
          </p:cNvPr>
          <p:cNvCxnSpPr>
            <a:cxnSpLocks/>
          </p:cNvCxnSpPr>
          <p:nvPr/>
        </p:nvCxnSpPr>
        <p:spPr bwMode="auto">
          <a:xfrm rot="5400000">
            <a:off x="9095428" y="4767775"/>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1" name="Straight Connector 173">
            <a:extLst>
              <a:ext uri="{FF2B5EF4-FFF2-40B4-BE49-F238E27FC236}">
                <a16:creationId xmlns:a16="http://schemas.microsoft.com/office/drawing/2014/main" id="{099ABE53-30BC-2EDB-1243-C31F4A0EB0A1}"/>
              </a:ext>
            </a:extLst>
          </p:cNvPr>
          <p:cNvCxnSpPr>
            <a:cxnSpLocks/>
          </p:cNvCxnSpPr>
          <p:nvPr/>
        </p:nvCxnSpPr>
        <p:spPr bwMode="auto">
          <a:xfrm rot="5400000">
            <a:off x="8802534" y="4767775"/>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2" name="Straight Connector 174">
            <a:extLst>
              <a:ext uri="{FF2B5EF4-FFF2-40B4-BE49-F238E27FC236}">
                <a16:creationId xmlns:a16="http://schemas.microsoft.com/office/drawing/2014/main" id="{7828F06F-934E-8438-AC78-A77F19CA48D2}"/>
              </a:ext>
            </a:extLst>
          </p:cNvPr>
          <p:cNvCxnSpPr>
            <a:cxnSpLocks/>
          </p:cNvCxnSpPr>
          <p:nvPr/>
        </p:nvCxnSpPr>
        <p:spPr bwMode="auto">
          <a:xfrm rot="5400000">
            <a:off x="8509640" y="4767775"/>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 name="Straight Connector 175">
            <a:extLst>
              <a:ext uri="{FF2B5EF4-FFF2-40B4-BE49-F238E27FC236}">
                <a16:creationId xmlns:a16="http://schemas.microsoft.com/office/drawing/2014/main" id="{BCC1652E-25D7-D288-A134-63790484F576}"/>
              </a:ext>
            </a:extLst>
          </p:cNvPr>
          <p:cNvCxnSpPr>
            <a:cxnSpLocks/>
          </p:cNvCxnSpPr>
          <p:nvPr/>
        </p:nvCxnSpPr>
        <p:spPr bwMode="auto">
          <a:xfrm rot="5400000">
            <a:off x="8216746" y="4767775"/>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4" name="Straight Connector 176">
            <a:extLst>
              <a:ext uri="{FF2B5EF4-FFF2-40B4-BE49-F238E27FC236}">
                <a16:creationId xmlns:a16="http://schemas.microsoft.com/office/drawing/2014/main" id="{67448029-A164-806C-C1E1-2EC13EAA419C}"/>
              </a:ext>
            </a:extLst>
          </p:cNvPr>
          <p:cNvCxnSpPr>
            <a:cxnSpLocks/>
          </p:cNvCxnSpPr>
          <p:nvPr/>
        </p:nvCxnSpPr>
        <p:spPr bwMode="auto">
          <a:xfrm rot="5400000">
            <a:off x="7923852" y="4767775"/>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5" name="Straight Connector 177">
            <a:extLst>
              <a:ext uri="{FF2B5EF4-FFF2-40B4-BE49-F238E27FC236}">
                <a16:creationId xmlns:a16="http://schemas.microsoft.com/office/drawing/2014/main" id="{3DD77E12-84A1-1D84-5ED9-DE96A6E5E656}"/>
              </a:ext>
            </a:extLst>
          </p:cNvPr>
          <p:cNvCxnSpPr>
            <a:cxnSpLocks/>
          </p:cNvCxnSpPr>
          <p:nvPr/>
        </p:nvCxnSpPr>
        <p:spPr bwMode="auto">
          <a:xfrm rot="5400000">
            <a:off x="7630958" y="4767775"/>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6" name="Straight Connector 178">
            <a:extLst>
              <a:ext uri="{FF2B5EF4-FFF2-40B4-BE49-F238E27FC236}">
                <a16:creationId xmlns:a16="http://schemas.microsoft.com/office/drawing/2014/main" id="{31678F12-90D9-9D55-3FFE-03F3029E53F1}"/>
              </a:ext>
            </a:extLst>
          </p:cNvPr>
          <p:cNvCxnSpPr>
            <a:cxnSpLocks/>
          </p:cNvCxnSpPr>
          <p:nvPr/>
        </p:nvCxnSpPr>
        <p:spPr bwMode="auto">
          <a:xfrm rot="5400000">
            <a:off x="7338064" y="4767775"/>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7" name="Straight Connector 179">
            <a:extLst>
              <a:ext uri="{FF2B5EF4-FFF2-40B4-BE49-F238E27FC236}">
                <a16:creationId xmlns:a16="http://schemas.microsoft.com/office/drawing/2014/main" id="{2BB85FBB-0A93-07AE-4D3D-FDFACD2774B2}"/>
              </a:ext>
            </a:extLst>
          </p:cNvPr>
          <p:cNvCxnSpPr>
            <a:cxnSpLocks/>
          </p:cNvCxnSpPr>
          <p:nvPr/>
        </p:nvCxnSpPr>
        <p:spPr bwMode="auto">
          <a:xfrm rot="5400000">
            <a:off x="7045170" y="4767775"/>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8" name="Straight Connector 180">
            <a:extLst>
              <a:ext uri="{FF2B5EF4-FFF2-40B4-BE49-F238E27FC236}">
                <a16:creationId xmlns:a16="http://schemas.microsoft.com/office/drawing/2014/main" id="{3BD08947-69F5-1CD0-2B6B-B164A813E3BB}"/>
              </a:ext>
            </a:extLst>
          </p:cNvPr>
          <p:cNvCxnSpPr>
            <a:cxnSpLocks/>
          </p:cNvCxnSpPr>
          <p:nvPr/>
        </p:nvCxnSpPr>
        <p:spPr bwMode="auto">
          <a:xfrm rot="5400000">
            <a:off x="11731470" y="4767775"/>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9" name="Straight Connector 181">
            <a:extLst>
              <a:ext uri="{FF2B5EF4-FFF2-40B4-BE49-F238E27FC236}">
                <a16:creationId xmlns:a16="http://schemas.microsoft.com/office/drawing/2014/main" id="{45514312-3F2A-F885-C9B0-D8CB4000CADD}"/>
              </a:ext>
            </a:extLst>
          </p:cNvPr>
          <p:cNvCxnSpPr>
            <a:cxnSpLocks/>
          </p:cNvCxnSpPr>
          <p:nvPr/>
        </p:nvCxnSpPr>
        <p:spPr bwMode="auto">
          <a:xfrm rot="5400000">
            <a:off x="11438580" y="4767775"/>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40" name="Straight Connector 182">
            <a:extLst>
              <a:ext uri="{FF2B5EF4-FFF2-40B4-BE49-F238E27FC236}">
                <a16:creationId xmlns:a16="http://schemas.microsoft.com/office/drawing/2014/main" id="{D6BFAD9B-51F4-ED69-57ED-3F339AE11583}"/>
              </a:ext>
            </a:extLst>
          </p:cNvPr>
          <p:cNvCxnSpPr>
            <a:cxnSpLocks/>
          </p:cNvCxnSpPr>
          <p:nvPr/>
        </p:nvCxnSpPr>
        <p:spPr bwMode="auto">
          <a:xfrm rot="5400000">
            <a:off x="11145686" y="4767775"/>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41" name="Straight Connector 183">
            <a:extLst>
              <a:ext uri="{FF2B5EF4-FFF2-40B4-BE49-F238E27FC236}">
                <a16:creationId xmlns:a16="http://schemas.microsoft.com/office/drawing/2014/main" id="{68D3905D-1AAC-E018-A0EE-645EA0630FED}"/>
              </a:ext>
            </a:extLst>
          </p:cNvPr>
          <p:cNvCxnSpPr>
            <a:cxnSpLocks/>
          </p:cNvCxnSpPr>
          <p:nvPr/>
        </p:nvCxnSpPr>
        <p:spPr bwMode="auto">
          <a:xfrm rot="5400000">
            <a:off x="10852792" y="4767775"/>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42" name="Straight Connector 184">
            <a:extLst>
              <a:ext uri="{FF2B5EF4-FFF2-40B4-BE49-F238E27FC236}">
                <a16:creationId xmlns:a16="http://schemas.microsoft.com/office/drawing/2014/main" id="{5C29CA55-018B-8D4F-2402-CB217104542B}"/>
              </a:ext>
            </a:extLst>
          </p:cNvPr>
          <p:cNvCxnSpPr>
            <a:cxnSpLocks/>
          </p:cNvCxnSpPr>
          <p:nvPr/>
        </p:nvCxnSpPr>
        <p:spPr bwMode="auto">
          <a:xfrm rot="5400000">
            <a:off x="10559898" y="4767775"/>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43" name="Straight Connector 185">
            <a:extLst>
              <a:ext uri="{FF2B5EF4-FFF2-40B4-BE49-F238E27FC236}">
                <a16:creationId xmlns:a16="http://schemas.microsoft.com/office/drawing/2014/main" id="{A4B3469E-C126-259A-AE64-F40CFE03E168}"/>
              </a:ext>
            </a:extLst>
          </p:cNvPr>
          <p:cNvCxnSpPr>
            <a:cxnSpLocks/>
          </p:cNvCxnSpPr>
          <p:nvPr/>
        </p:nvCxnSpPr>
        <p:spPr bwMode="auto">
          <a:xfrm rot="5400000">
            <a:off x="10267004" y="4767775"/>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44" name="TextBox 43">
            <a:extLst>
              <a:ext uri="{FF2B5EF4-FFF2-40B4-BE49-F238E27FC236}">
                <a16:creationId xmlns:a16="http://schemas.microsoft.com/office/drawing/2014/main" id="{AEFD705D-ED16-831E-B21F-83CFC4EAE468}"/>
              </a:ext>
            </a:extLst>
          </p:cNvPr>
          <p:cNvSpPr txBox="1">
            <a:spLocks/>
          </p:cNvSpPr>
          <p:nvPr/>
        </p:nvSpPr>
        <p:spPr>
          <a:xfrm>
            <a:off x="7152980" y="4139376"/>
            <a:ext cx="3567002" cy="523220"/>
          </a:xfrm>
          <a:prstGeom prst="rect">
            <a:avLst/>
          </a:prstGeom>
          <a:noFill/>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400" b="0" u="none" strike="noStrike" kern="1200" cap="none" spc="0" normalizeH="0" baseline="0" noProof="0" dirty="0">
                <a:ln>
                  <a:noFill/>
                </a:ln>
                <a:effectLst/>
                <a:uLnTx/>
                <a:uFillTx/>
                <a:latin typeface="Poppins Medium" pitchFamily="2" charset="77"/>
                <a:ea typeface="MS PGothic" panose="020B0600070205080204" pitchFamily="34" charset="-128"/>
                <a:cs typeface="Poppins Medium" pitchFamily="2" charset="77"/>
              </a:rPr>
              <a:t>5-yr rate: </a:t>
            </a:r>
            <a:r>
              <a:rPr kumimoji="0" lang="it-IT" sz="1400" b="0" u="none" strike="noStrike" kern="1200" cap="none" spc="0" normalizeH="0" baseline="0" noProof="0" dirty="0">
                <a:ln>
                  <a:noFill/>
                </a:ln>
                <a:solidFill>
                  <a:schemeClr val="accent1"/>
                </a:solidFill>
                <a:effectLst/>
                <a:uLnTx/>
                <a:uFillTx/>
                <a:latin typeface="Poppins Medium" pitchFamily="2" charset="77"/>
                <a:ea typeface="MS PGothic" panose="020B0600070205080204" pitchFamily="34" charset="-128"/>
                <a:cs typeface="Poppins Medium" pitchFamily="2" charset="77"/>
              </a:rPr>
              <a:t>39.7%</a:t>
            </a:r>
            <a:r>
              <a:rPr kumimoji="0" lang="it-IT" sz="1400" b="0" u="none" strike="noStrike" kern="1200" cap="none" spc="0" normalizeH="0" baseline="0" noProof="0" dirty="0">
                <a:ln>
                  <a:noFill/>
                </a:ln>
                <a:solidFill>
                  <a:srgbClr val="F6A108"/>
                </a:solidFill>
                <a:effectLst/>
                <a:uLnTx/>
                <a:uFillTx/>
                <a:latin typeface="Poppins Medium" pitchFamily="2" charset="77"/>
                <a:ea typeface="MS PGothic" panose="020B0600070205080204" pitchFamily="34" charset="-128"/>
                <a:cs typeface="Poppins Medium" pitchFamily="2" charset="77"/>
              </a:rPr>
              <a:t> </a:t>
            </a:r>
            <a:r>
              <a:rPr kumimoji="0" lang="it-IT" sz="1400" b="0" u="none" strike="noStrike" kern="1200" cap="none" spc="0" normalizeH="0" baseline="0" noProof="0" dirty="0">
                <a:ln>
                  <a:noFill/>
                </a:ln>
                <a:effectLst/>
                <a:uLnTx/>
                <a:uFillTx/>
                <a:latin typeface="Poppins Medium" pitchFamily="2" charset="77"/>
                <a:ea typeface="MS PGothic" panose="020B0600070205080204" pitchFamily="34" charset="-128"/>
                <a:cs typeface="Poppins Medium" pitchFamily="2" charset="77"/>
              </a:rPr>
              <a:t>vs</a:t>
            </a:r>
            <a:r>
              <a:rPr kumimoji="0" lang="it-IT" sz="1400" b="0" u="none" strike="noStrike" kern="1200" cap="none" spc="0" normalizeH="0" baseline="0" noProof="0" dirty="0">
                <a:ln>
                  <a:noFill/>
                </a:ln>
                <a:solidFill>
                  <a:srgbClr val="E1471D"/>
                </a:solidFill>
                <a:effectLst/>
                <a:uLnTx/>
                <a:uFillTx/>
                <a:latin typeface="Poppins Medium" pitchFamily="2" charset="77"/>
                <a:ea typeface="MS PGothic" panose="020B0600070205080204" pitchFamily="34" charset="-128"/>
                <a:cs typeface="Poppins Medium" pitchFamily="2" charset="77"/>
              </a:rPr>
              <a:t> </a:t>
            </a:r>
            <a:r>
              <a:rPr kumimoji="0" lang="it-IT" sz="1400" b="0" u="none" strike="noStrike" kern="1200" cap="none" spc="0" normalizeH="0" baseline="0" noProof="0" dirty="0">
                <a:ln>
                  <a:noFill/>
                </a:ln>
                <a:solidFill>
                  <a:schemeClr val="accent6"/>
                </a:solidFill>
                <a:effectLst/>
                <a:uLnTx/>
                <a:uFillTx/>
                <a:latin typeface="Poppins Medium" pitchFamily="2" charset="77"/>
                <a:ea typeface="MS PGothic" panose="020B0600070205080204" pitchFamily="34" charset="-128"/>
                <a:cs typeface="Poppins Medium" pitchFamily="2" charset="77"/>
              </a:rPr>
              <a:t>14.2% </a:t>
            </a: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it-IT" sz="1400" b="0" u="none" strike="noStrike" kern="1200" cap="none" spc="0" normalizeH="0" baseline="0" noProof="0" dirty="0">
                <a:ln>
                  <a:noFill/>
                </a:ln>
                <a:effectLst/>
                <a:uLnTx/>
                <a:uFillTx/>
                <a:latin typeface="Poppins Medium" pitchFamily="2" charset="77"/>
                <a:ea typeface="MS PGothic" panose="020B0600070205080204" pitchFamily="34" charset="-128"/>
                <a:cs typeface="Poppins Medium" pitchFamily="2" charset="77"/>
              </a:rPr>
              <a:t>HR: 0.40 (95% CI: 0.21-0.75; </a:t>
            </a:r>
            <a:r>
              <a:rPr kumimoji="0" lang="it-IT" sz="1400" b="0" i="1" u="none" strike="noStrike" kern="1200" cap="none" spc="0" normalizeH="0" baseline="0" noProof="0" dirty="0" err="1">
                <a:ln>
                  <a:noFill/>
                </a:ln>
                <a:effectLst/>
                <a:uLnTx/>
                <a:uFillTx/>
                <a:latin typeface="Poppins Medium" pitchFamily="2" charset="77"/>
                <a:ea typeface="MS PGothic" panose="020B0600070205080204" pitchFamily="34" charset="-128"/>
                <a:cs typeface="Poppins Medium" pitchFamily="2" charset="77"/>
              </a:rPr>
              <a:t>P</a:t>
            </a:r>
            <a:r>
              <a:rPr kumimoji="0" lang="it-IT" sz="1400" b="0" u="none" strike="noStrike" kern="1200" cap="none" spc="0" normalizeH="0" baseline="0" noProof="0" dirty="0">
                <a:ln>
                  <a:noFill/>
                </a:ln>
                <a:effectLst/>
                <a:uLnTx/>
                <a:uFillTx/>
                <a:latin typeface="Poppins Medium" pitchFamily="2" charset="77"/>
                <a:ea typeface="MS PGothic" panose="020B0600070205080204" pitchFamily="34" charset="-128"/>
                <a:cs typeface="Poppins Medium" pitchFamily="2" charset="77"/>
              </a:rPr>
              <a:t> = .0035)</a:t>
            </a:r>
          </a:p>
        </p:txBody>
      </p:sp>
      <p:sp>
        <p:nvSpPr>
          <p:cNvPr id="45" name="TextBox 187">
            <a:extLst>
              <a:ext uri="{FF2B5EF4-FFF2-40B4-BE49-F238E27FC236}">
                <a16:creationId xmlns:a16="http://schemas.microsoft.com/office/drawing/2014/main" id="{A87D69F6-1C8C-8BE6-6A94-4675811BB387}"/>
              </a:ext>
            </a:extLst>
          </p:cNvPr>
          <p:cNvSpPr txBox="1">
            <a:spLocks/>
          </p:cNvSpPr>
          <p:nvPr/>
        </p:nvSpPr>
        <p:spPr bwMode="auto">
          <a:xfrm>
            <a:off x="10388750" y="2113398"/>
            <a:ext cx="16033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BR</a:t>
            </a:r>
          </a:p>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R-CHOP/R-CVP</a:t>
            </a:r>
          </a:p>
        </p:txBody>
      </p:sp>
      <p:sp>
        <p:nvSpPr>
          <p:cNvPr id="46" name="TextBox 188">
            <a:extLst>
              <a:ext uri="{FF2B5EF4-FFF2-40B4-BE49-F238E27FC236}">
                <a16:creationId xmlns:a16="http://schemas.microsoft.com/office/drawing/2014/main" id="{C7D44225-1B81-11EE-8C31-84A0D4E7726A}"/>
              </a:ext>
            </a:extLst>
          </p:cNvPr>
          <p:cNvSpPr txBox="1">
            <a:spLocks/>
          </p:cNvSpPr>
          <p:nvPr/>
        </p:nvSpPr>
        <p:spPr bwMode="auto">
          <a:xfrm>
            <a:off x="7504104" y="4791510"/>
            <a:ext cx="31771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a:t>
            </a:r>
          </a:p>
        </p:txBody>
      </p:sp>
      <p:sp>
        <p:nvSpPr>
          <p:cNvPr id="47" name="TextBox 189">
            <a:extLst>
              <a:ext uri="{FF2B5EF4-FFF2-40B4-BE49-F238E27FC236}">
                <a16:creationId xmlns:a16="http://schemas.microsoft.com/office/drawing/2014/main" id="{E00BB6F9-E452-5D49-E914-66B0BEBBD5B7}"/>
              </a:ext>
            </a:extLst>
          </p:cNvPr>
          <p:cNvSpPr txBox="1">
            <a:spLocks/>
          </p:cNvSpPr>
          <p:nvPr/>
        </p:nvSpPr>
        <p:spPr bwMode="auto">
          <a:xfrm>
            <a:off x="7211280" y="4791510"/>
            <a:ext cx="3032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2</a:t>
            </a:r>
          </a:p>
        </p:txBody>
      </p:sp>
      <p:sp>
        <p:nvSpPr>
          <p:cNvPr id="48" name="TextBox 190">
            <a:extLst>
              <a:ext uri="{FF2B5EF4-FFF2-40B4-BE49-F238E27FC236}">
                <a16:creationId xmlns:a16="http://schemas.microsoft.com/office/drawing/2014/main" id="{D3D30E41-9A52-95BC-23FA-6F7A3397CFAD}"/>
              </a:ext>
            </a:extLst>
          </p:cNvPr>
          <p:cNvSpPr txBox="1">
            <a:spLocks/>
          </p:cNvSpPr>
          <p:nvPr/>
        </p:nvSpPr>
        <p:spPr bwMode="auto">
          <a:xfrm>
            <a:off x="6918324" y="4791510"/>
            <a:ext cx="3161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49" name="TextBox 191">
            <a:extLst>
              <a:ext uri="{FF2B5EF4-FFF2-40B4-BE49-F238E27FC236}">
                <a16:creationId xmlns:a16="http://schemas.microsoft.com/office/drawing/2014/main" id="{26182E29-494B-0C9C-6934-FF9C1A75B361}"/>
              </a:ext>
            </a:extLst>
          </p:cNvPr>
          <p:cNvSpPr txBox="1">
            <a:spLocks/>
          </p:cNvSpPr>
          <p:nvPr/>
        </p:nvSpPr>
        <p:spPr bwMode="auto">
          <a:xfrm>
            <a:off x="8090693" y="4791510"/>
            <a:ext cx="3161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8</a:t>
            </a:r>
          </a:p>
        </p:txBody>
      </p:sp>
      <p:sp>
        <p:nvSpPr>
          <p:cNvPr id="50" name="TextBox 192">
            <a:extLst>
              <a:ext uri="{FF2B5EF4-FFF2-40B4-BE49-F238E27FC236}">
                <a16:creationId xmlns:a16="http://schemas.microsoft.com/office/drawing/2014/main" id="{786AD4B5-4CAD-C4AD-4D0A-350CAD399046}"/>
              </a:ext>
            </a:extLst>
          </p:cNvPr>
          <p:cNvSpPr txBox="1">
            <a:spLocks/>
          </p:cNvSpPr>
          <p:nvPr/>
        </p:nvSpPr>
        <p:spPr bwMode="auto">
          <a:xfrm>
            <a:off x="7800181" y="4791510"/>
            <a:ext cx="3161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a:t>
            </a:r>
          </a:p>
        </p:txBody>
      </p:sp>
      <p:sp>
        <p:nvSpPr>
          <p:cNvPr id="51" name="TextBox 193">
            <a:extLst>
              <a:ext uri="{FF2B5EF4-FFF2-40B4-BE49-F238E27FC236}">
                <a16:creationId xmlns:a16="http://schemas.microsoft.com/office/drawing/2014/main" id="{474F2476-A3BE-6963-7EBF-41287B9905DA}"/>
              </a:ext>
            </a:extLst>
          </p:cNvPr>
          <p:cNvSpPr txBox="1">
            <a:spLocks/>
          </p:cNvSpPr>
          <p:nvPr/>
        </p:nvSpPr>
        <p:spPr bwMode="auto">
          <a:xfrm>
            <a:off x="8639680" y="4791510"/>
            <a:ext cx="37542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12</a:t>
            </a:r>
          </a:p>
        </p:txBody>
      </p:sp>
      <p:sp>
        <p:nvSpPr>
          <p:cNvPr id="52" name="TextBox 194">
            <a:extLst>
              <a:ext uri="{FF2B5EF4-FFF2-40B4-BE49-F238E27FC236}">
                <a16:creationId xmlns:a16="http://schemas.microsoft.com/office/drawing/2014/main" id="{4EA9D511-61F6-2D67-478E-B26DAA8D9A4D}"/>
              </a:ext>
            </a:extLst>
          </p:cNvPr>
          <p:cNvSpPr txBox="1">
            <a:spLocks/>
          </p:cNvSpPr>
          <p:nvPr/>
        </p:nvSpPr>
        <p:spPr bwMode="auto">
          <a:xfrm>
            <a:off x="8347519" y="4791510"/>
            <a:ext cx="38824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10</a:t>
            </a:r>
          </a:p>
        </p:txBody>
      </p:sp>
      <p:sp>
        <p:nvSpPr>
          <p:cNvPr id="53" name="TextBox 195">
            <a:extLst>
              <a:ext uri="{FF2B5EF4-FFF2-40B4-BE49-F238E27FC236}">
                <a16:creationId xmlns:a16="http://schemas.microsoft.com/office/drawing/2014/main" id="{A71937A1-7274-B930-FFE1-3E7A5674A3BD}"/>
              </a:ext>
            </a:extLst>
          </p:cNvPr>
          <p:cNvSpPr txBox="1">
            <a:spLocks/>
          </p:cNvSpPr>
          <p:nvPr/>
        </p:nvSpPr>
        <p:spPr bwMode="auto">
          <a:xfrm>
            <a:off x="9204536" y="4791510"/>
            <a:ext cx="4363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24</a:t>
            </a:r>
          </a:p>
        </p:txBody>
      </p:sp>
      <p:sp>
        <p:nvSpPr>
          <p:cNvPr id="54" name="TextBox 196">
            <a:extLst>
              <a:ext uri="{FF2B5EF4-FFF2-40B4-BE49-F238E27FC236}">
                <a16:creationId xmlns:a16="http://schemas.microsoft.com/office/drawing/2014/main" id="{F19C52D3-894E-9CDD-2F54-B08B983FC6AC}"/>
              </a:ext>
            </a:extLst>
          </p:cNvPr>
          <p:cNvSpPr txBox="1">
            <a:spLocks/>
          </p:cNvSpPr>
          <p:nvPr/>
        </p:nvSpPr>
        <p:spPr bwMode="auto">
          <a:xfrm>
            <a:off x="8936481" y="4791510"/>
            <a:ext cx="38824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18</a:t>
            </a:r>
          </a:p>
        </p:txBody>
      </p:sp>
      <p:sp>
        <p:nvSpPr>
          <p:cNvPr id="55" name="TextBox 197">
            <a:extLst>
              <a:ext uri="{FF2B5EF4-FFF2-40B4-BE49-F238E27FC236}">
                <a16:creationId xmlns:a16="http://schemas.microsoft.com/office/drawing/2014/main" id="{61D79FE8-411E-3781-91B6-1FA5E2D60831}"/>
              </a:ext>
            </a:extLst>
          </p:cNvPr>
          <p:cNvSpPr txBox="1">
            <a:spLocks/>
          </p:cNvSpPr>
          <p:nvPr/>
        </p:nvSpPr>
        <p:spPr bwMode="auto">
          <a:xfrm>
            <a:off x="9791110" y="4791510"/>
            <a:ext cx="4379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36</a:t>
            </a:r>
          </a:p>
        </p:txBody>
      </p:sp>
      <p:sp>
        <p:nvSpPr>
          <p:cNvPr id="56" name="TextBox 198">
            <a:extLst>
              <a:ext uri="{FF2B5EF4-FFF2-40B4-BE49-F238E27FC236}">
                <a16:creationId xmlns:a16="http://schemas.microsoft.com/office/drawing/2014/main" id="{091D074A-E296-0364-6E71-EB89CD262B11}"/>
              </a:ext>
            </a:extLst>
          </p:cNvPr>
          <p:cNvSpPr txBox="1">
            <a:spLocks/>
          </p:cNvSpPr>
          <p:nvPr/>
        </p:nvSpPr>
        <p:spPr bwMode="auto">
          <a:xfrm>
            <a:off x="9495835" y="4791510"/>
            <a:ext cx="4379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30</a:t>
            </a:r>
          </a:p>
        </p:txBody>
      </p:sp>
      <p:sp>
        <p:nvSpPr>
          <p:cNvPr id="57" name="TextBox 199">
            <a:extLst>
              <a:ext uri="{FF2B5EF4-FFF2-40B4-BE49-F238E27FC236}">
                <a16:creationId xmlns:a16="http://schemas.microsoft.com/office/drawing/2014/main" id="{E6B9E1EE-11A2-2F90-2BA5-53766AA4F20D}"/>
              </a:ext>
            </a:extLst>
          </p:cNvPr>
          <p:cNvSpPr txBox="1">
            <a:spLocks/>
          </p:cNvSpPr>
          <p:nvPr/>
        </p:nvSpPr>
        <p:spPr bwMode="auto">
          <a:xfrm>
            <a:off x="10361762" y="4791510"/>
            <a:ext cx="4491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48</a:t>
            </a:r>
          </a:p>
        </p:txBody>
      </p:sp>
      <p:sp>
        <p:nvSpPr>
          <p:cNvPr id="58" name="TextBox 200">
            <a:extLst>
              <a:ext uri="{FF2B5EF4-FFF2-40B4-BE49-F238E27FC236}">
                <a16:creationId xmlns:a16="http://schemas.microsoft.com/office/drawing/2014/main" id="{EFCC5D2E-39C3-BA0C-A1DA-FAE8B348B7C6}"/>
              </a:ext>
            </a:extLst>
          </p:cNvPr>
          <p:cNvSpPr txBox="1">
            <a:spLocks/>
          </p:cNvSpPr>
          <p:nvPr/>
        </p:nvSpPr>
        <p:spPr bwMode="auto">
          <a:xfrm>
            <a:off x="10076074" y="4791510"/>
            <a:ext cx="4363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42</a:t>
            </a:r>
          </a:p>
        </p:txBody>
      </p:sp>
      <p:sp>
        <p:nvSpPr>
          <p:cNvPr id="59" name="TextBox 201">
            <a:extLst>
              <a:ext uri="{FF2B5EF4-FFF2-40B4-BE49-F238E27FC236}">
                <a16:creationId xmlns:a16="http://schemas.microsoft.com/office/drawing/2014/main" id="{B9D4DB42-6988-073F-AF4C-E023C44665C4}"/>
              </a:ext>
            </a:extLst>
          </p:cNvPr>
          <p:cNvSpPr txBox="1">
            <a:spLocks/>
          </p:cNvSpPr>
          <p:nvPr/>
        </p:nvSpPr>
        <p:spPr bwMode="auto">
          <a:xfrm>
            <a:off x="10959464" y="4791510"/>
            <a:ext cx="4475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60</a:t>
            </a:r>
          </a:p>
        </p:txBody>
      </p:sp>
      <p:sp>
        <p:nvSpPr>
          <p:cNvPr id="60" name="TextBox 202">
            <a:extLst>
              <a:ext uri="{FF2B5EF4-FFF2-40B4-BE49-F238E27FC236}">
                <a16:creationId xmlns:a16="http://schemas.microsoft.com/office/drawing/2014/main" id="{2C93C0E3-6FBE-1636-2DEE-C2D78942B1CC}"/>
              </a:ext>
            </a:extLst>
          </p:cNvPr>
          <p:cNvSpPr txBox="1">
            <a:spLocks/>
          </p:cNvSpPr>
          <p:nvPr/>
        </p:nvSpPr>
        <p:spPr bwMode="auto">
          <a:xfrm>
            <a:off x="10658624" y="4791510"/>
            <a:ext cx="4491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54</a:t>
            </a:r>
          </a:p>
        </p:txBody>
      </p:sp>
      <p:sp>
        <p:nvSpPr>
          <p:cNvPr id="61" name="TextBox 203">
            <a:extLst>
              <a:ext uri="{FF2B5EF4-FFF2-40B4-BE49-F238E27FC236}">
                <a16:creationId xmlns:a16="http://schemas.microsoft.com/office/drawing/2014/main" id="{44D2C6CF-FDFB-BDBD-0A5F-4CBC5BEF7B4B}"/>
              </a:ext>
            </a:extLst>
          </p:cNvPr>
          <p:cNvSpPr txBox="1">
            <a:spLocks/>
          </p:cNvSpPr>
          <p:nvPr/>
        </p:nvSpPr>
        <p:spPr bwMode="auto">
          <a:xfrm>
            <a:off x="11559678" y="4791510"/>
            <a:ext cx="4187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72</a:t>
            </a:r>
          </a:p>
        </p:txBody>
      </p:sp>
      <p:sp>
        <p:nvSpPr>
          <p:cNvPr id="62" name="TextBox 204">
            <a:extLst>
              <a:ext uri="{FF2B5EF4-FFF2-40B4-BE49-F238E27FC236}">
                <a16:creationId xmlns:a16="http://schemas.microsoft.com/office/drawing/2014/main" id="{327C505D-67DB-5EE2-0380-5B722E394FA2}"/>
              </a:ext>
            </a:extLst>
          </p:cNvPr>
          <p:cNvSpPr txBox="1">
            <a:spLocks/>
          </p:cNvSpPr>
          <p:nvPr/>
        </p:nvSpPr>
        <p:spPr bwMode="auto">
          <a:xfrm>
            <a:off x="11248389" y="4791510"/>
            <a:ext cx="4475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66</a:t>
            </a:r>
          </a:p>
        </p:txBody>
      </p:sp>
      <p:grpSp>
        <p:nvGrpSpPr>
          <p:cNvPr id="63" name="Group 62">
            <a:extLst>
              <a:ext uri="{FF2B5EF4-FFF2-40B4-BE49-F238E27FC236}">
                <a16:creationId xmlns:a16="http://schemas.microsoft.com/office/drawing/2014/main" id="{4F1C57F3-D6C2-DAF3-782C-4D1904B682D3}"/>
              </a:ext>
            </a:extLst>
          </p:cNvPr>
          <p:cNvGrpSpPr>
            <a:grpSpLocks/>
          </p:cNvGrpSpPr>
          <p:nvPr/>
        </p:nvGrpSpPr>
        <p:grpSpPr>
          <a:xfrm>
            <a:off x="10228787" y="2235768"/>
            <a:ext cx="197897" cy="250631"/>
            <a:chOff x="10311507" y="2471004"/>
            <a:chExt cx="169862" cy="250631"/>
          </a:xfrm>
        </p:grpSpPr>
        <p:cxnSp>
          <p:nvCxnSpPr>
            <p:cNvPr id="64" name="Straight Connector 205">
              <a:extLst>
                <a:ext uri="{FF2B5EF4-FFF2-40B4-BE49-F238E27FC236}">
                  <a16:creationId xmlns:a16="http://schemas.microsoft.com/office/drawing/2014/main" id="{8D03EDEF-700C-42E2-AC8D-4D39A45CCB1C}"/>
                </a:ext>
              </a:extLst>
            </p:cNvPr>
            <p:cNvCxnSpPr>
              <a:cxnSpLocks/>
            </p:cNvCxnSpPr>
            <p:nvPr/>
          </p:nvCxnSpPr>
          <p:spPr bwMode="auto">
            <a:xfrm flipH="1">
              <a:off x="10311507" y="2471004"/>
              <a:ext cx="163513" cy="0"/>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65" name="Straight Connector 206">
              <a:extLst>
                <a:ext uri="{FF2B5EF4-FFF2-40B4-BE49-F238E27FC236}">
                  <a16:creationId xmlns:a16="http://schemas.microsoft.com/office/drawing/2014/main" id="{F54FBBDC-5CB6-1CC2-2FC5-7226C3D89429}"/>
                </a:ext>
              </a:extLst>
            </p:cNvPr>
            <p:cNvCxnSpPr>
              <a:cxnSpLocks/>
            </p:cNvCxnSpPr>
            <p:nvPr/>
          </p:nvCxnSpPr>
          <p:spPr bwMode="auto">
            <a:xfrm flipH="1">
              <a:off x="10316269" y="2721635"/>
              <a:ext cx="165100" cy="0"/>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grpSp>
      <p:sp>
        <p:nvSpPr>
          <p:cNvPr id="66" name="TextBox 207">
            <a:extLst>
              <a:ext uri="{FF2B5EF4-FFF2-40B4-BE49-F238E27FC236}">
                <a16:creationId xmlns:a16="http://schemas.microsoft.com/office/drawing/2014/main" id="{C7E1F273-D619-D411-7B0A-020B2378D438}"/>
              </a:ext>
            </a:extLst>
          </p:cNvPr>
          <p:cNvSpPr txBox="1">
            <a:spLocks/>
          </p:cNvSpPr>
          <p:nvPr/>
        </p:nvSpPr>
        <p:spPr bwMode="auto">
          <a:xfrm>
            <a:off x="7088286" y="5081670"/>
            <a:ext cx="467518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Mo</a:t>
            </a:r>
          </a:p>
        </p:txBody>
      </p:sp>
      <p:sp>
        <p:nvSpPr>
          <p:cNvPr id="85" name="Freeform: Shape 76">
            <a:extLst>
              <a:ext uri="{FF2B5EF4-FFF2-40B4-BE49-F238E27FC236}">
                <a16:creationId xmlns:a16="http://schemas.microsoft.com/office/drawing/2014/main" id="{4A8F3172-7F12-8BE7-F5A0-EDDC8AC4AF0E}"/>
              </a:ext>
            </a:extLst>
          </p:cNvPr>
          <p:cNvSpPr>
            <a:spLocks/>
          </p:cNvSpPr>
          <p:nvPr/>
        </p:nvSpPr>
        <p:spPr bwMode="auto">
          <a:xfrm>
            <a:off x="7093049" y="2113399"/>
            <a:ext cx="4483100" cy="1582737"/>
          </a:xfrm>
          <a:custGeom>
            <a:avLst/>
            <a:gdLst>
              <a:gd name="T0" fmla="*/ 4483100 w 4483100"/>
              <a:gd name="T1" fmla="*/ 1581148 h 1583267"/>
              <a:gd name="T2" fmla="*/ 4076700 w 4483100"/>
              <a:gd name="T3" fmla="*/ 1581148 h 1583267"/>
              <a:gd name="T4" fmla="*/ 4076700 w 4483100"/>
              <a:gd name="T5" fmla="*/ 1496595 h 1583267"/>
              <a:gd name="T6" fmla="*/ 4059767 w 4483100"/>
              <a:gd name="T7" fmla="*/ 1496595 h 1583267"/>
              <a:gd name="T8" fmla="*/ 4059767 w 4483100"/>
              <a:gd name="T9" fmla="*/ 1403587 h 1583267"/>
              <a:gd name="T10" fmla="*/ 4000500 w 4483100"/>
              <a:gd name="T11" fmla="*/ 1403587 h 1583267"/>
              <a:gd name="T12" fmla="*/ 4000500 w 4483100"/>
              <a:gd name="T13" fmla="*/ 1323261 h 1583267"/>
              <a:gd name="T14" fmla="*/ 3687234 w 4483100"/>
              <a:gd name="T15" fmla="*/ 1323261 h 1583267"/>
              <a:gd name="T16" fmla="*/ 3687234 w 4483100"/>
              <a:gd name="T17" fmla="*/ 1238707 h 1583267"/>
              <a:gd name="T18" fmla="*/ 3657600 w 4483100"/>
              <a:gd name="T19" fmla="*/ 1238707 h 1583267"/>
              <a:gd name="T20" fmla="*/ 3657600 w 4483100"/>
              <a:gd name="T21" fmla="*/ 1141471 h 1583267"/>
              <a:gd name="T22" fmla="*/ 3179234 w 4483100"/>
              <a:gd name="T23" fmla="*/ 1141471 h 1583267"/>
              <a:gd name="T24" fmla="*/ 3179234 w 4483100"/>
              <a:gd name="T25" fmla="*/ 1073827 h 1583267"/>
              <a:gd name="T26" fmla="*/ 3162300 w 4483100"/>
              <a:gd name="T27" fmla="*/ 1073827 h 1583267"/>
              <a:gd name="T28" fmla="*/ 3162300 w 4483100"/>
              <a:gd name="T29" fmla="*/ 985047 h 1583267"/>
              <a:gd name="T30" fmla="*/ 2730500 w 4483100"/>
              <a:gd name="T31" fmla="*/ 985047 h 1583267"/>
              <a:gd name="T32" fmla="*/ 2730500 w 4483100"/>
              <a:gd name="T33" fmla="*/ 913176 h 1583267"/>
              <a:gd name="T34" fmla="*/ 2578100 w 4483100"/>
              <a:gd name="T35" fmla="*/ 913176 h 1583267"/>
              <a:gd name="T36" fmla="*/ 2578100 w 4483100"/>
              <a:gd name="T37" fmla="*/ 756753 h 1583267"/>
              <a:gd name="T38" fmla="*/ 2472267 w 4483100"/>
              <a:gd name="T39" fmla="*/ 756753 h 1583267"/>
              <a:gd name="T40" fmla="*/ 2472267 w 4483100"/>
              <a:gd name="T41" fmla="*/ 655288 h 1583267"/>
              <a:gd name="T42" fmla="*/ 2421467 w 4483100"/>
              <a:gd name="T43" fmla="*/ 655288 h 1583267"/>
              <a:gd name="T44" fmla="*/ 2421467 w 4483100"/>
              <a:gd name="T45" fmla="*/ 583419 h 1583267"/>
              <a:gd name="T46" fmla="*/ 2383367 w 4483100"/>
              <a:gd name="T47" fmla="*/ 583419 h 1583267"/>
              <a:gd name="T48" fmla="*/ 2383367 w 4483100"/>
              <a:gd name="T49" fmla="*/ 494636 h 1583267"/>
              <a:gd name="T50" fmla="*/ 2137834 w 4483100"/>
              <a:gd name="T51" fmla="*/ 494636 h 1583267"/>
              <a:gd name="T52" fmla="*/ 2137834 w 4483100"/>
              <a:gd name="T53" fmla="*/ 422766 h 1583267"/>
              <a:gd name="T54" fmla="*/ 1913467 w 4483100"/>
              <a:gd name="T55" fmla="*/ 422766 h 1583267"/>
              <a:gd name="T56" fmla="*/ 1913467 w 4483100"/>
              <a:gd name="T57" fmla="*/ 338215 h 1583267"/>
              <a:gd name="T58" fmla="*/ 1888067 w 4483100"/>
              <a:gd name="T59" fmla="*/ 338215 h 1583267"/>
              <a:gd name="T60" fmla="*/ 1888067 w 4483100"/>
              <a:gd name="T61" fmla="*/ 249431 h 1583267"/>
              <a:gd name="T62" fmla="*/ 1866900 w 4483100"/>
              <a:gd name="T63" fmla="*/ 249431 h 1583267"/>
              <a:gd name="T64" fmla="*/ 1866900 w 4483100"/>
              <a:gd name="T65" fmla="*/ 160651 h 1583267"/>
              <a:gd name="T66" fmla="*/ 1790700 w 4483100"/>
              <a:gd name="T67" fmla="*/ 160651 h 1583267"/>
              <a:gd name="T68" fmla="*/ 1790700 w 4483100"/>
              <a:gd name="T69" fmla="*/ 84555 h 1583267"/>
              <a:gd name="T70" fmla="*/ 1278467 w 4483100"/>
              <a:gd name="T71" fmla="*/ 84555 h 1583267"/>
              <a:gd name="T72" fmla="*/ 1278467 w 4483100"/>
              <a:gd name="T73" fmla="*/ 0 h 1583267"/>
              <a:gd name="T74" fmla="*/ 0 w 4483100"/>
              <a:gd name="T75" fmla="*/ 0 h 158326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483100" h="1583267">
                <a:moveTo>
                  <a:pt x="4483100" y="1583267"/>
                </a:moveTo>
                <a:lnTo>
                  <a:pt x="4076700" y="1583267"/>
                </a:lnTo>
                <a:lnTo>
                  <a:pt x="4076700" y="1498600"/>
                </a:lnTo>
                <a:lnTo>
                  <a:pt x="4059767" y="1498600"/>
                </a:lnTo>
                <a:lnTo>
                  <a:pt x="4059767" y="1405467"/>
                </a:lnTo>
                <a:lnTo>
                  <a:pt x="4000500" y="1405467"/>
                </a:lnTo>
                <a:lnTo>
                  <a:pt x="4000500" y="1325034"/>
                </a:lnTo>
                <a:lnTo>
                  <a:pt x="3687234" y="1325034"/>
                </a:lnTo>
                <a:lnTo>
                  <a:pt x="3687234" y="1240367"/>
                </a:lnTo>
                <a:lnTo>
                  <a:pt x="3657600" y="1240367"/>
                </a:lnTo>
                <a:lnTo>
                  <a:pt x="3657600" y="1143000"/>
                </a:lnTo>
                <a:lnTo>
                  <a:pt x="3179234" y="1143000"/>
                </a:lnTo>
                <a:lnTo>
                  <a:pt x="3179234" y="1075267"/>
                </a:lnTo>
                <a:lnTo>
                  <a:pt x="3162300" y="1075267"/>
                </a:lnTo>
                <a:lnTo>
                  <a:pt x="3162300" y="986367"/>
                </a:lnTo>
                <a:lnTo>
                  <a:pt x="2730500" y="986367"/>
                </a:lnTo>
                <a:lnTo>
                  <a:pt x="2730500" y="914400"/>
                </a:lnTo>
                <a:lnTo>
                  <a:pt x="2578100" y="914400"/>
                </a:lnTo>
                <a:lnTo>
                  <a:pt x="2578100" y="757767"/>
                </a:lnTo>
                <a:lnTo>
                  <a:pt x="2472267" y="757767"/>
                </a:lnTo>
                <a:lnTo>
                  <a:pt x="2472267" y="656167"/>
                </a:lnTo>
                <a:lnTo>
                  <a:pt x="2421467" y="656167"/>
                </a:lnTo>
                <a:lnTo>
                  <a:pt x="2421467" y="584200"/>
                </a:lnTo>
                <a:lnTo>
                  <a:pt x="2383367" y="584200"/>
                </a:lnTo>
                <a:lnTo>
                  <a:pt x="2383367" y="495300"/>
                </a:lnTo>
                <a:lnTo>
                  <a:pt x="2137834" y="495300"/>
                </a:lnTo>
                <a:lnTo>
                  <a:pt x="2137834" y="423334"/>
                </a:lnTo>
                <a:lnTo>
                  <a:pt x="1913467" y="423334"/>
                </a:lnTo>
                <a:lnTo>
                  <a:pt x="1913467" y="338667"/>
                </a:lnTo>
                <a:lnTo>
                  <a:pt x="1888067" y="338667"/>
                </a:lnTo>
                <a:lnTo>
                  <a:pt x="1888067" y="249767"/>
                </a:lnTo>
                <a:lnTo>
                  <a:pt x="1866900" y="249767"/>
                </a:lnTo>
                <a:lnTo>
                  <a:pt x="1866900" y="160867"/>
                </a:lnTo>
                <a:lnTo>
                  <a:pt x="1790700" y="160867"/>
                </a:lnTo>
                <a:lnTo>
                  <a:pt x="1790700" y="84667"/>
                </a:lnTo>
                <a:lnTo>
                  <a:pt x="1278467" y="84667"/>
                </a:lnTo>
                <a:lnTo>
                  <a:pt x="1278467" y="0"/>
                </a:lnTo>
                <a:lnTo>
                  <a:pt x="0" y="0"/>
                </a:lnTo>
              </a:path>
            </a:pathLst>
          </a:custGeom>
          <a:noFill/>
          <a:ln w="2857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ea typeface="MS PGothic" panose="020B0600070205080204" pitchFamily="34" charset="-128"/>
              <a:cs typeface="Poppins Medium" pitchFamily="2" charset="77"/>
            </a:endParaRPr>
          </a:p>
        </p:txBody>
      </p:sp>
      <p:sp>
        <p:nvSpPr>
          <p:cNvPr id="86" name="Freeform: Shape 262">
            <a:extLst>
              <a:ext uri="{FF2B5EF4-FFF2-40B4-BE49-F238E27FC236}">
                <a16:creationId xmlns:a16="http://schemas.microsoft.com/office/drawing/2014/main" id="{602DD10E-8C72-5A77-CC0D-62165F452A07}"/>
              </a:ext>
            </a:extLst>
          </p:cNvPr>
          <p:cNvSpPr>
            <a:spLocks/>
          </p:cNvSpPr>
          <p:nvPr/>
        </p:nvSpPr>
        <p:spPr bwMode="auto">
          <a:xfrm>
            <a:off x="7088286" y="2113398"/>
            <a:ext cx="4325938" cy="2260600"/>
          </a:xfrm>
          <a:custGeom>
            <a:avLst/>
            <a:gdLst>
              <a:gd name="T0" fmla="*/ 4324880 w 4326467"/>
              <a:gd name="T1" fmla="*/ 2260600 h 2260600"/>
              <a:gd name="T2" fmla="*/ 3812835 w 4326467"/>
              <a:gd name="T3" fmla="*/ 2260600 h 2260600"/>
              <a:gd name="T4" fmla="*/ 3812835 w 4326467"/>
              <a:gd name="T5" fmla="*/ 2142067 h 2260600"/>
              <a:gd name="T6" fmla="*/ 3499683 w 4326467"/>
              <a:gd name="T7" fmla="*/ 2142067 h 2260600"/>
              <a:gd name="T8" fmla="*/ 3499683 w 4326467"/>
              <a:gd name="T9" fmla="*/ 2019300 h 2260600"/>
              <a:gd name="T10" fmla="*/ 3360034 w 4326467"/>
              <a:gd name="T11" fmla="*/ 2019300 h 2260600"/>
              <a:gd name="T12" fmla="*/ 3360034 w 4326467"/>
              <a:gd name="T13" fmla="*/ 1892300 h 2260600"/>
              <a:gd name="T14" fmla="*/ 3131518 w 4326467"/>
              <a:gd name="T15" fmla="*/ 1892300 h 2260600"/>
              <a:gd name="T16" fmla="*/ 3131518 w 4326467"/>
              <a:gd name="T17" fmla="*/ 1794934 h 2260600"/>
              <a:gd name="T18" fmla="*/ 3131518 w 4326467"/>
              <a:gd name="T19" fmla="*/ 1794934 h 2260600"/>
              <a:gd name="T20" fmla="*/ 2492518 w 4326467"/>
              <a:gd name="T21" fmla="*/ 1794934 h 2260600"/>
              <a:gd name="T22" fmla="*/ 2492518 w 4326467"/>
              <a:gd name="T23" fmla="*/ 1693334 h 2260600"/>
              <a:gd name="T24" fmla="*/ 2399421 w 4326467"/>
              <a:gd name="T25" fmla="*/ 1693334 h 2260600"/>
              <a:gd name="T26" fmla="*/ 2399421 w 4326467"/>
              <a:gd name="T27" fmla="*/ 1583267 h 2260600"/>
              <a:gd name="T28" fmla="*/ 2382494 w 4326467"/>
              <a:gd name="T29" fmla="*/ 1583267 h 2260600"/>
              <a:gd name="T30" fmla="*/ 2382494 w 4326467"/>
              <a:gd name="T31" fmla="*/ 1464734 h 2260600"/>
              <a:gd name="T32" fmla="*/ 2361333 w 4326467"/>
              <a:gd name="T33" fmla="*/ 1464734 h 2260600"/>
              <a:gd name="T34" fmla="*/ 2361333 w 4326467"/>
              <a:gd name="T35" fmla="*/ 1363134 h 2260600"/>
              <a:gd name="T36" fmla="*/ 2268236 w 4326467"/>
              <a:gd name="T37" fmla="*/ 1363134 h 2260600"/>
              <a:gd name="T38" fmla="*/ 2268236 w 4326467"/>
              <a:gd name="T39" fmla="*/ 1240367 h 2260600"/>
              <a:gd name="T40" fmla="*/ 1942386 w 4326467"/>
              <a:gd name="T41" fmla="*/ 1240367 h 2260600"/>
              <a:gd name="T42" fmla="*/ 1942386 w 4326467"/>
              <a:gd name="T43" fmla="*/ 1164167 h 2260600"/>
              <a:gd name="T44" fmla="*/ 1912765 w 4326467"/>
              <a:gd name="T45" fmla="*/ 1164167 h 2260600"/>
              <a:gd name="T46" fmla="*/ 1912765 w 4326467"/>
              <a:gd name="T47" fmla="*/ 1054100 h 2260600"/>
              <a:gd name="T48" fmla="*/ 1870446 w 4326467"/>
              <a:gd name="T49" fmla="*/ 1054100 h 2260600"/>
              <a:gd name="T50" fmla="*/ 1870446 w 4326467"/>
              <a:gd name="T51" fmla="*/ 939800 h 2260600"/>
              <a:gd name="T52" fmla="*/ 1849289 w 4326467"/>
              <a:gd name="T53" fmla="*/ 939800 h 2260600"/>
              <a:gd name="T54" fmla="*/ 1849289 w 4326467"/>
              <a:gd name="T55" fmla="*/ 855134 h 2260600"/>
              <a:gd name="T56" fmla="*/ 1790043 w 4326467"/>
              <a:gd name="T57" fmla="*/ 855134 h 2260600"/>
              <a:gd name="T58" fmla="*/ 1790043 w 4326467"/>
              <a:gd name="T59" fmla="*/ 757767 h 2260600"/>
              <a:gd name="T60" fmla="*/ 1756188 w 4326467"/>
              <a:gd name="T61" fmla="*/ 757767 h 2260600"/>
              <a:gd name="T62" fmla="*/ 1756188 w 4326467"/>
              <a:gd name="T63" fmla="*/ 673100 h 2260600"/>
              <a:gd name="T64" fmla="*/ 1485354 w 4326467"/>
              <a:gd name="T65" fmla="*/ 673100 h 2260600"/>
              <a:gd name="T66" fmla="*/ 1485354 w 4326467"/>
              <a:gd name="T67" fmla="*/ 554567 h 2260600"/>
              <a:gd name="T68" fmla="*/ 1447269 w 4326467"/>
              <a:gd name="T69" fmla="*/ 554567 h 2260600"/>
              <a:gd name="T70" fmla="*/ 1447269 w 4326467"/>
              <a:gd name="T71" fmla="*/ 452967 h 2260600"/>
              <a:gd name="T72" fmla="*/ 1349938 w 4326467"/>
              <a:gd name="T73" fmla="*/ 452967 h 2260600"/>
              <a:gd name="T74" fmla="*/ 1349938 w 4326467"/>
              <a:gd name="T75" fmla="*/ 351367 h 2260600"/>
              <a:gd name="T76" fmla="*/ 1252608 w 4326467"/>
              <a:gd name="T77" fmla="*/ 351367 h 2260600"/>
              <a:gd name="T78" fmla="*/ 1252608 w 4326467"/>
              <a:gd name="T79" fmla="*/ 254000 h 2260600"/>
              <a:gd name="T80" fmla="*/ 1206057 w 4326467"/>
              <a:gd name="T81" fmla="*/ 254000 h 2260600"/>
              <a:gd name="T82" fmla="*/ 1206057 w 4326467"/>
              <a:gd name="T83" fmla="*/ 173567 h 2260600"/>
              <a:gd name="T84" fmla="*/ 232749 w 4326467"/>
              <a:gd name="T85" fmla="*/ 173567 h 2260600"/>
              <a:gd name="T86" fmla="*/ 232749 w 4326467"/>
              <a:gd name="T87" fmla="*/ 105834 h 2260600"/>
              <a:gd name="T88" fmla="*/ 114258 w 4326467"/>
              <a:gd name="T89" fmla="*/ 105834 h 2260600"/>
              <a:gd name="T90" fmla="*/ 114258 w 4326467"/>
              <a:gd name="T91" fmla="*/ 0 h 2260600"/>
              <a:gd name="T92" fmla="*/ 0 w 4326467"/>
              <a:gd name="T93" fmla="*/ 0 h 226060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4326467" h="2260600">
                <a:moveTo>
                  <a:pt x="4326467" y="2260600"/>
                </a:moveTo>
                <a:lnTo>
                  <a:pt x="3814233" y="2260600"/>
                </a:lnTo>
                <a:lnTo>
                  <a:pt x="3814233" y="2142067"/>
                </a:lnTo>
                <a:lnTo>
                  <a:pt x="3500967" y="2142067"/>
                </a:lnTo>
                <a:lnTo>
                  <a:pt x="3500967" y="2019300"/>
                </a:lnTo>
                <a:lnTo>
                  <a:pt x="3361267" y="2019300"/>
                </a:lnTo>
                <a:lnTo>
                  <a:pt x="3361267" y="1892300"/>
                </a:lnTo>
                <a:lnTo>
                  <a:pt x="3132667" y="1892300"/>
                </a:lnTo>
                <a:lnTo>
                  <a:pt x="3132667" y="1794934"/>
                </a:lnTo>
                <a:lnTo>
                  <a:pt x="2493433" y="1794934"/>
                </a:lnTo>
                <a:lnTo>
                  <a:pt x="2493433" y="1693334"/>
                </a:lnTo>
                <a:lnTo>
                  <a:pt x="2400300" y="1693334"/>
                </a:lnTo>
                <a:lnTo>
                  <a:pt x="2400300" y="1583267"/>
                </a:lnTo>
                <a:lnTo>
                  <a:pt x="2383367" y="1583267"/>
                </a:lnTo>
                <a:lnTo>
                  <a:pt x="2383367" y="1464734"/>
                </a:lnTo>
                <a:lnTo>
                  <a:pt x="2362200" y="1464734"/>
                </a:lnTo>
                <a:lnTo>
                  <a:pt x="2362200" y="1363134"/>
                </a:lnTo>
                <a:lnTo>
                  <a:pt x="2269067" y="1363134"/>
                </a:lnTo>
                <a:lnTo>
                  <a:pt x="2269067" y="1240367"/>
                </a:lnTo>
                <a:lnTo>
                  <a:pt x="1943100" y="1240367"/>
                </a:lnTo>
                <a:lnTo>
                  <a:pt x="1943100" y="1164167"/>
                </a:lnTo>
                <a:lnTo>
                  <a:pt x="1913467" y="1164167"/>
                </a:lnTo>
                <a:lnTo>
                  <a:pt x="1913467" y="1054100"/>
                </a:lnTo>
                <a:lnTo>
                  <a:pt x="1871133" y="1054100"/>
                </a:lnTo>
                <a:lnTo>
                  <a:pt x="1871133" y="939800"/>
                </a:lnTo>
                <a:lnTo>
                  <a:pt x="1849967" y="939800"/>
                </a:lnTo>
                <a:lnTo>
                  <a:pt x="1849967" y="855134"/>
                </a:lnTo>
                <a:lnTo>
                  <a:pt x="1790700" y="855134"/>
                </a:lnTo>
                <a:lnTo>
                  <a:pt x="1790700" y="757767"/>
                </a:lnTo>
                <a:lnTo>
                  <a:pt x="1756833" y="757767"/>
                </a:lnTo>
                <a:lnTo>
                  <a:pt x="1756833" y="673100"/>
                </a:lnTo>
                <a:lnTo>
                  <a:pt x="1485900" y="673100"/>
                </a:lnTo>
                <a:lnTo>
                  <a:pt x="1485900" y="554567"/>
                </a:lnTo>
                <a:lnTo>
                  <a:pt x="1447800" y="554567"/>
                </a:lnTo>
                <a:lnTo>
                  <a:pt x="1447800" y="452967"/>
                </a:lnTo>
                <a:lnTo>
                  <a:pt x="1350433" y="452967"/>
                </a:lnTo>
                <a:lnTo>
                  <a:pt x="1350433" y="351367"/>
                </a:lnTo>
                <a:lnTo>
                  <a:pt x="1253067" y="351367"/>
                </a:lnTo>
                <a:lnTo>
                  <a:pt x="1253067" y="254000"/>
                </a:lnTo>
                <a:lnTo>
                  <a:pt x="1206500" y="254000"/>
                </a:lnTo>
                <a:lnTo>
                  <a:pt x="1206500" y="173567"/>
                </a:lnTo>
                <a:lnTo>
                  <a:pt x="232833" y="173567"/>
                </a:lnTo>
                <a:lnTo>
                  <a:pt x="232833" y="105834"/>
                </a:lnTo>
                <a:lnTo>
                  <a:pt x="114300" y="105834"/>
                </a:lnTo>
                <a:lnTo>
                  <a:pt x="114300" y="0"/>
                </a:lnTo>
                <a:lnTo>
                  <a:pt x="0" y="0"/>
                </a:lnTo>
              </a:path>
            </a:pathLst>
          </a:custGeom>
          <a:noFill/>
          <a:ln w="28575">
            <a:solidFill>
              <a:schemeClr val="accent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ea typeface="MS PGothic" panose="020B0600070205080204" pitchFamily="34" charset="-128"/>
              <a:cs typeface="Poppins Medium" pitchFamily="2" charset="77"/>
            </a:endParaRPr>
          </a:p>
        </p:txBody>
      </p:sp>
      <p:grpSp>
        <p:nvGrpSpPr>
          <p:cNvPr id="110" name="Group 109">
            <a:extLst>
              <a:ext uri="{FF2B5EF4-FFF2-40B4-BE49-F238E27FC236}">
                <a16:creationId xmlns:a16="http://schemas.microsoft.com/office/drawing/2014/main" id="{F2900E75-96D3-8032-6E05-5024C0CFE88F}"/>
              </a:ext>
            </a:extLst>
          </p:cNvPr>
          <p:cNvGrpSpPr/>
          <p:nvPr/>
        </p:nvGrpSpPr>
        <p:grpSpPr>
          <a:xfrm>
            <a:off x="7496274" y="2026081"/>
            <a:ext cx="4076639" cy="1743071"/>
            <a:chOff x="7496274" y="2026081"/>
            <a:chExt cx="4076639" cy="1743071"/>
          </a:xfrm>
        </p:grpSpPr>
        <p:grpSp>
          <p:nvGrpSpPr>
            <p:cNvPr id="68" name="Group 210">
              <a:extLst>
                <a:ext uri="{FF2B5EF4-FFF2-40B4-BE49-F238E27FC236}">
                  <a16:creationId xmlns:a16="http://schemas.microsoft.com/office/drawing/2014/main" id="{4E7958F5-2AAF-8864-3ACD-B7DCA58AEAA8}"/>
                </a:ext>
              </a:extLst>
            </p:cNvPr>
            <p:cNvGrpSpPr>
              <a:grpSpLocks/>
            </p:cNvGrpSpPr>
            <p:nvPr/>
          </p:nvGrpSpPr>
          <p:grpSpPr bwMode="auto">
            <a:xfrm>
              <a:off x="7857637" y="2026081"/>
              <a:ext cx="3715276" cy="1743071"/>
              <a:chOff x="7073085" y="2118181"/>
              <a:chExt cx="3715276" cy="1743381"/>
            </a:xfrm>
          </p:grpSpPr>
          <p:cxnSp>
            <p:nvCxnSpPr>
              <p:cNvPr id="69" name="Straight Connector 243">
                <a:extLst>
                  <a:ext uri="{FF2B5EF4-FFF2-40B4-BE49-F238E27FC236}">
                    <a16:creationId xmlns:a16="http://schemas.microsoft.com/office/drawing/2014/main" id="{EADA0B7B-A5F0-9969-0341-19595B1DAF28}"/>
                  </a:ext>
                </a:extLst>
              </p:cNvPr>
              <p:cNvCxnSpPr>
                <a:cxnSpLocks/>
              </p:cNvCxnSpPr>
              <p:nvPr/>
            </p:nvCxnSpPr>
            <p:spPr bwMode="auto">
              <a:xfrm>
                <a:off x="7111190" y="2118181"/>
                <a:ext cx="0" cy="14607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70" name="Straight Connector 244">
                <a:extLst>
                  <a:ext uri="{FF2B5EF4-FFF2-40B4-BE49-F238E27FC236}">
                    <a16:creationId xmlns:a16="http://schemas.microsoft.com/office/drawing/2014/main" id="{554A7821-BDC4-D838-C270-926A6596022E}"/>
                  </a:ext>
                </a:extLst>
              </p:cNvPr>
              <p:cNvCxnSpPr>
                <a:cxnSpLocks/>
              </p:cNvCxnSpPr>
              <p:nvPr/>
            </p:nvCxnSpPr>
            <p:spPr bwMode="auto">
              <a:xfrm>
                <a:off x="7073085" y="2118181"/>
                <a:ext cx="0" cy="14607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71" name="Straight Connector 251">
                <a:extLst>
                  <a:ext uri="{FF2B5EF4-FFF2-40B4-BE49-F238E27FC236}">
                    <a16:creationId xmlns:a16="http://schemas.microsoft.com/office/drawing/2014/main" id="{E958D751-6614-42C9-D97E-B2755AD8FA98}"/>
                  </a:ext>
                </a:extLst>
              </p:cNvPr>
              <p:cNvCxnSpPr>
                <a:cxnSpLocks/>
              </p:cNvCxnSpPr>
              <p:nvPr/>
            </p:nvCxnSpPr>
            <p:spPr bwMode="auto">
              <a:xfrm>
                <a:off x="10788361" y="3715486"/>
                <a:ext cx="0" cy="14607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72" name="Straight Connector 255">
                <a:extLst>
                  <a:ext uri="{FF2B5EF4-FFF2-40B4-BE49-F238E27FC236}">
                    <a16:creationId xmlns:a16="http://schemas.microsoft.com/office/drawing/2014/main" id="{DF84FD1C-F718-FF54-5E97-9FD64E6F81F0}"/>
                  </a:ext>
                </a:extLst>
              </p:cNvPr>
              <p:cNvCxnSpPr>
                <a:cxnSpLocks/>
              </p:cNvCxnSpPr>
              <p:nvPr/>
            </p:nvCxnSpPr>
            <p:spPr bwMode="auto">
              <a:xfrm>
                <a:off x="10626413" y="3709135"/>
                <a:ext cx="0" cy="14607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73" name="Straight Connector 256">
                <a:extLst>
                  <a:ext uri="{FF2B5EF4-FFF2-40B4-BE49-F238E27FC236}">
                    <a16:creationId xmlns:a16="http://schemas.microsoft.com/office/drawing/2014/main" id="{5875AB4D-90F8-79B1-49DE-A707B654EEB0}"/>
                  </a:ext>
                </a:extLst>
              </p:cNvPr>
              <p:cNvCxnSpPr>
                <a:cxnSpLocks/>
              </p:cNvCxnSpPr>
              <p:nvPr/>
            </p:nvCxnSpPr>
            <p:spPr bwMode="auto">
              <a:xfrm>
                <a:off x="10591483" y="3713899"/>
                <a:ext cx="0" cy="144487"/>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74" name="Straight Connector 257">
                <a:extLst>
                  <a:ext uri="{FF2B5EF4-FFF2-40B4-BE49-F238E27FC236}">
                    <a16:creationId xmlns:a16="http://schemas.microsoft.com/office/drawing/2014/main" id="{B3FE5017-2129-36C6-03F9-5270D0F43980}"/>
                  </a:ext>
                </a:extLst>
              </p:cNvPr>
              <p:cNvCxnSpPr>
                <a:cxnSpLocks/>
              </p:cNvCxnSpPr>
              <p:nvPr/>
            </p:nvCxnSpPr>
            <p:spPr bwMode="auto">
              <a:xfrm>
                <a:off x="10650229" y="3713899"/>
                <a:ext cx="0" cy="14607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75" name="Straight Connector 258">
                <a:extLst>
                  <a:ext uri="{FF2B5EF4-FFF2-40B4-BE49-F238E27FC236}">
                    <a16:creationId xmlns:a16="http://schemas.microsoft.com/office/drawing/2014/main" id="{31FB853C-E18C-FA06-563F-8201453A266B}"/>
                  </a:ext>
                </a:extLst>
              </p:cNvPr>
              <p:cNvCxnSpPr>
                <a:cxnSpLocks/>
              </p:cNvCxnSpPr>
              <p:nvPr/>
            </p:nvCxnSpPr>
            <p:spPr bwMode="auto">
              <a:xfrm>
                <a:off x="10689922" y="3710724"/>
                <a:ext cx="0" cy="14607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76" name="Straight Connector 259">
                <a:extLst>
                  <a:ext uri="{FF2B5EF4-FFF2-40B4-BE49-F238E27FC236}">
                    <a16:creationId xmlns:a16="http://schemas.microsoft.com/office/drawing/2014/main" id="{0A193402-0D3F-2D1B-E27C-A904F0D88070}"/>
                  </a:ext>
                </a:extLst>
              </p:cNvPr>
              <p:cNvCxnSpPr>
                <a:cxnSpLocks/>
              </p:cNvCxnSpPr>
              <p:nvPr/>
            </p:nvCxnSpPr>
            <p:spPr bwMode="auto">
              <a:xfrm>
                <a:off x="10739142" y="3710724"/>
                <a:ext cx="0" cy="14607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grpSp>
        <p:cxnSp>
          <p:nvCxnSpPr>
            <p:cNvPr id="87" name="Straight Connector 264">
              <a:extLst>
                <a:ext uri="{FF2B5EF4-FFF2-40B4-BE49-F238E27FC236}">
                  <a16:creationId xmlns:a16="http://schemas.microsoft.com/office/drawing/2014/main" id="{4C1748C8-EBE5-BC7D-7DDD-BA05C87BE0F4}"/>
                </a:ext>
              </a:extLst>
            </p:cNvPr>
            <p:cNvCxnSpPr>
              <a:cxnSpLocks/>
            </p:cNvCxnSpPr>
            <p:nvPr/>
          </p:nvCxnSpPr>
          <p:spPr bwMode="auto">
            <a:xfrm>
              <a:off x="7496274" y="2038785"/>
              <a:ext cx="0" cy="146050"/>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grpSp>
      <p:grpSp>
        <p:nvGrpSpPr>
          <p:cNvPr id="107" name="Group 106">
            <a:extLst>
              <a:ext uri="{FF2B5EF4-FFF2-40B4-BE49-F238E27FC236}">
                <a16:creationId xmlns:a16="http://schemas.microsoft.com/office/drawing/2014/main" id="{0DFA6721-4C4E-8C40-C211-3B81962A0DE1}"/>
              </a:ext>
            </a:extLst>
          </p:cNvPr>
          <p:cNvGrpSpPr/>
          <p:nvPr/>
        </p:nvGrpSpPr>
        <p:grpSpPr>
          <a:xfrm>
            <a:off x="7078761" y="2057836"/>
            <a:ext cx="4330700" cy="2384424"/>
            <a:chOff x="7078761" y="2057836"/>
            <a:chExt cx="4330700" cy="2384424"/>
          </a:xfrm>
        </p:grpSpPr>
        <p:cxnSp>
          <p:nvCxnSpPr>
            <p:cNvPr id="67" name="Straight Connector 208">
              <a:extLst>
                <a:ext uri="{FF2B5EF4-FFF2-40B4-BE49-F238E27FC236}">
                  <a16:creationId xmlns:a16="http://schemas.microsoft.com/office/drawing/2014/main" id="{DE1595A9-96F7-ACE3-B244-DAACB27B55F0}"/>
                </a:ext>
              </a:extLst>
            </p:cNvPr>
            <p:cNvCxnSpPr>
              <a:cxnSpLocks/>
            </p:cNvCxnSpPr>
            <p:nvPr/>
          </p:nvCxnSpPr>
          <p:spPr bwMode="auto">
            <a:xfrm>
              <a:off x="7078761" y="2057836"/>
              <a:ext cx="0" cy="136525"/>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77" name="Straight Connector 215">
              <a:extLst>
                <a:ext uri="{FF2B5EF4-FFF2-40B4-BE49-F238E27FC236}">
                  <a16:creationId xmlns:a16="http://schemas.microsoft.com/office/drawing/2014/main" id="{D86AC0E3-CE0B-E772-03E9-44420FF3A39E}"/>
                </a:ext>
              </a:extLst>
            </p:cNvPr>
            <p:cNvCxnSpPr>
              <a:cxnSpLocks/>
            </p:cNvCxnSpPr>
            <p:nvPr/>
          </p:nvCxnSpPr>
          <p:spPr bwMode="auto">
            <a:xfrm>
              <a:off x="11409461" y="4296210"/>
              <a:ext cx="0" cy="146050"/>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78" name="Straight Connector 216">
              <a:extLst>
                <a:ext uri="{FF2B5EF4-FFF2-40B4-BE49-F238E27FC236}">
                  <a16:creationId xmlns:a16="http://schemas.microsoft.com/office/drawing/2014/main" id="{58F8CD9A-9DAA-AB3D-D818-D1F4532C1D75}"/>
                </a:ext>
              </a:extLst>
            </p:cNvPr>
            <p:cNvCxnSpPr>
              <a:cxnSpLocks/>
            </p:cNvCxnSpPr>
            <p:nvPr/>
          </p:nvCxnSpPr>
          <p:spPr bwMode="auto">
            <a:xfrm>
              <a:off x="11099899" y="4296211"/>
              <a:ext cx="0" cy="144463"/>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79" name="Straight Connector 217">
              <a:extLst>
                <a:ext uri="{FF2B5EF4-FFF2-40B4-BE49-F238E27FC236}">
                  <a16:creationId xmlns:a16="http://schemas.microsoft.com/office/drawing/2014/main" id="{CE7DA7CE-4699-1379-10E6-9385AA6A2DD2}"/>
                </a:ext>
              </a:extLst>
            </p:cNvPr>
            <p:cNvCxnSpPr>
              <a:cxnSpLocks/>
            </p:cNvCxnSpPr>
            <p:nvPr/>
          </p:nvCxnSpPr>
          <p:spPr bwMode="auto">
            <a:xfrm>
              <a:off x="10434736" y="3948548"/>
              <a:ext cx="0" cy="146050"/>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80" name="Straight Connector 218">
              <a:extLst>
                <a:ext uri="{FF2B5EF4-FFF2-40B4-BE49-F238E27FC236}">
                  <a16:creationId xmlns:a16="http://schemas.microsoft.com/office/drawing/2014/main" id="{667977D6-2F6E-68E0-8E37-57B9AA92F77A}"/>
                </a:ext>
              </a:extLst>
            </p:cNvPr>
            <p:cNvCxnSpPr>
              <a:cxnSpLocks/>
            </p:cNvCxnSpPr>
            <p:nvPr/>
          </p:nvCxnSpPr>
          <p:spPr bwMode="auto">
            <a:xfrm>
              <a:off x="7702649" y="2203885"/>
              <a:ext cx="0" cy="146050"/>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81" name="Straight Connector 219">
              <a:extLst>
                <a:ext uri="{FF2B5EF4-FFF2-40B4-BE49-F238E27FC236}">
                  <a16:creationId xmlns:a16="http://schemas.microsoft.com/office/drawing/2014/main" id="{83E30BB1-8CA4-2C3B-6B88-5044C045EB98}"/>
                </a:ext>
              </a:extLst>
            </p:cNvPr>
            <p:cNvCxnSpPr>
              <a:cxnSpLocks/>
            </p:cNvCxnSpPr>
            <p:nvPr/>
          </p:nvCxnSpPr>
          <p:spPr bwMode="auto">
            <a:xfrm>
              <a:off x="9090124" y="3284973"/>
              <a:ext cx="0" cy="146050"/>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82" name="Straight Connector 220">
              <a:extLst>
                <a:ext uri="{FF2B5EF4-FFF2-40B4-BE49-F238E27FC236}">
                  <a16:creationId xmlns:a16="http://schemas.microsoft.com/office/drawing/2014/main" id="{AD33E80C-5B19-C7A9-1BA8-C767AC588A1E}"/>
                </a:ext>
              </a:extLst>
            </p:cNvPr>
            <p:cNvCxnSpPr>
              <a:cxnSpLocks/>
            </p:cNvCxnSpPr>
            <p:nvPr/>
          </p:nvCxnSpPr>
          <p:spPr bwMode="auto">
            <a:xfrm>
              <a:off x="7615336" y="2203885"/>
              <a:ext cx="0" cy="146050"/>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83" name="Straight Connector 221">
              <a:extLst>
                <a:ext uri="{FF2B5EF4-FFF2-40B4-BE49-F238E27FC236}">
                  <a16:creationId xmlns:a16="http://schemas.microsoft.com/office/drawing/2014/main" id="{FB00EA28-7EB3-7D20-297F-1C12FD759B54}"/>
                </a:ext>
              </a:extLst>
            </p:cNvPr>
            <p:cNvCxnSpPr>
              <a:cxnSpLocks/>
            </p:cNvCxnSpPr>
            <p:nvPr/>
          </p:nvCxnSpPr>
          <p:spPr bwMode="auto">
            <a:xfrm>
              <a:off x="7378799" y="2203885"/>
              <a:ext cx="0" cy="146050"/>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84" name="Straight Connector 222">
              <a:extLst>
                <a:ext uri="{FF2B5EF4-FFF2-40B4-BE49-F238E27FC236}">
                  <a16:creationId xmlns:a16="http://schemas.microsoft.com/office/drawing/2014/main" id="{B4C12CC0-F3DF-9EBD-AA01-F634F6A39C98}"/>
                </a:ext>
              </a:extLst>
            </p:cNvPr>
            <p:cNvCxnSpPr>
              <a:cxnSpLocks/>
            </p:cNvCxnSpPr>
            <p:nvPr/>
          </p:nvCxnSpPr>
          <p:spPr bwMode="auto">
            <a:xfrm>
              <a:off x="7677249" y="2203885"/>
              <a:ext cx="0" cy="146050"/>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88" name="Straight Connector 265">
              <a:extLst>
                <a:ext uri="{FF2B5EF4-FFF2-40B4-BE49-F238E27FC236}">
                  <a16:creationId xmlns:a16="http://schemas.microsoft.com/office/drawing/2014/main" id="{18DDE04A-FCB8-9ED6-A28C-092920265EBF}"/>
                </a:ext>
              </a:extLst>
            </p:cNvPr>
            <p:cNvCxnSpPr>
              <a:cxnSpLocks/>
            </p:cNvCxnSpPr>
            <p:nvPr/>
          </p:nvCxnSpPr>
          <p:spPr bwMode="auto">
            <a:xfrm>
              <a:off x="10414099" y="3945373"/>
              <a:ext cx="0" cy="146050"/>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grpSp>
      <p:sp>
        <p:nvSpPr>
          <p:cNvPr id="93" name="TextBox 92">
            <a:extLst>
              <a:ext uri="{FF2B5EF4-FFF2-40B4-BE49-F238E27FC236}">
                <a16:creationId xmlns:a16="http://schemas.microsoft.com/office/drawing/2014/main" id="{C968FC82-513F-B367-D199-72D0F7B23DCC}"/>
              </a:ext>
            </a:extLst>
          </p:cNvPr>
          <p:cNvSpPr txBox="1">
            <a:spLocks/>
          </p:cNvSpPr>
          <p:nvPr/>
        </p:nvSpPr>
        <p:spPr bwMode="auto">
          <a:xfrm>
            <a:off x="7069170" y="1613415"/>
            <a:ext cx="46942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u="none" strike="noStrike" kern="1200" cap="none" spc="0" normalizeH="0" baseline="0" noProof="0" dirty="0">
                <a:ln>
                  <a:noFill/>
                </a:ln>
                <a:solidFill>
                  <a:srgbClr val="000000"/>
                </a:solidFill>
                <a:effectLst/>
                <a:uLnTx/>
                <a:uFillTx/>
                <a:latin typeface="Poppins" pitchFamily="2" charset="77"/>
                <a:ea typeface="ＭＳ Ｐゴシック" pitchFamily="34" charset="-128"/>
                <a:cs typeface="Poppins" pitchFamily="2" charset="77"/>
              </a:rPr>
              <a:t>BRIGHT: Progression-Free Survival</a:t>
            </a:r>
            <a:r>
              <a:rPr kumimoji="0" lang="en-US" sz="1600" u="none" strike="noStrike" kern="1200" cap="none" spc="0" normalizeH="0" baseline="30000" noProof="0" dirty="0">
                <a:ln>
                  <a:noFill/>
                </a:ln>
                <a:solidFill>
                  <a:srgbClr val="000000"/>
                </a:solidFill>
                <a:effectLst/>
                <a:uLnTx/>
                <a:uFillTx/>
                <a:latin typeface="Poppins" pitchFamily="2" charset="77"/>
                <a:ea typeface="ＭＳ Ｐゴシック" pitchFamily="34" charset="-128"/>
                <a:cs typeface="Poppins" pitchFamily="2" charset="77"/>
              </a:rPr>
              <a:t>2</a:t>
            </a:r>
            <a:endParaRPr kumimoji="0" lang="en-US" sz="1600" u="none" strike="noStrike" kern="1200" cap="none" spc="0" normalizeH="0" baseline="0" noProof="0" dirty="0">
              <a:ln>
                <a:noFill/>
              </a:ln>
              <a:solidFill>
                <a:srgbClr val="000000"/>
              </a:solidFill>
              <a:effectLst/>
              <a:uLnTx/>
              <a:uFillTx/>
              <a:latin typeface="Poppins" pitchFamily="2" charset="77"/>
              <a:ea typeface="ＭＳ Ｐゴシック" pitchFamily="34" charset="-128"/>
              <a:cs typeface="Poppins" pitchFamily="2" charset="77"/>
            </a:endParaRPr>
          </a:p>
        </p:txBody>
      </p:sp>
      <p:sp>
        <p:nvSpPr>
          <p:cNvPr id="94" name="TextBox 93">
            <a:extLst>
              <a:ext uri="{FF2B5EF4-FFF2-40B4-BE49-F238E27FC236}">
                <a16:creationId xmlns:a16="http://schemas.microsoft.com/office/drawing/2014/main" id="{ADCB5E00-7054-6AEC-22E8-32854150F5F5}"/>
              </a:ext>
            </a:extLst>
          </p:cNvPr>
          <p:cNvSpPr txBox="1">
            <a:spLocks/>
          </p:cNvSpPr>
          <p:nvPr/>
        </p:nvSpPr>
        <p:spPr bwMode="auto">
          <a:xfrm rot="16200000">
            <a:off x="5087809" y="3266205"/>
            <a:ext cx="27120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Medium" pitchFamily="2" charset="77"/>
                <a:ea typeface="ＭＳ Ｐゴシック" pitchFamily="34" charset="-128"/>
                <a:cs typeface="Poppins Medium" pitchFamily="2" charset="77"/>
              </a:rPr>
              <a:t>PFS (Probability)</a:t>
            </a:r>
          </a:p>
        </p:txBody>
      </p:sp>
      <p:sp>
        <p:nvSpPr>
          <p:cNvPr id="95" name="TextBox 94">
            <a:extLst>
              <a:ext uri="{FF2B5EF4-FFF2-40B4-BE49-F238E27FC236}">
                <a16:creationId xmlns:a16="http://schemas.microsoft.com/office/drawing/2014/main" id="{1F82BE12-F31E-E9D1-B80D-96D87415EBE0}"/>
              </a:ext>
            </a:extLst>
          </p:cNvPr>
          <p:cNvSpPr txBox="1">
            <a:spLocks/>
          </p:cNvSpPr>
          <p:nvPr/>
        </p:nvSpPr>
        <p:spPr bwMode="auto">
          <a:xfrm>
            <a:off x="3429918" y="5450510"/>
            <a:ext cx="2803855" cy="485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90000"/>
              </a:lnSpc>
              <a:spcBef>
                <a:spcPts val="0"/>
              </a:spcBef>
              <a:spcAft>
                <a:spcPct val="0"/>
              </a:spcAft>
              <a:buClrTx/>
              <a:buSzTx/>
              <a:buFontTx/>
              <a:buNone/>
              <a:tabLst/>
              <a:defRPr/>
            </a:pPr>
            <a:r>
              <a:rPr kumimoji="0" lang="en-US" sz="1400" b="0" u="none" strike="noStrike" kern="1200" cap="none" spc="0" normalizeH="0" baseline="0" noProof="0" dirty="0">
                <a:ln>
                  <a:noFill/>
                </a:ln>
                <a:solidFill>
                  <a:schemeClr val="accent6"/>
                </a:solidFill>
                <a:effectLst/>
                <a:uLnTx/>
                <a:uFillTx/>
                <a:latin typeface="Poppins Medium" pitchFamily="2" charset="77"/>
                <a:ea typeface="ＭＳ Ｐゴシック" pitchFamily="34" charset="-128"/>
                <a:cs typeface="Poppins Medium" pitchFamily="2" charset="77"/>
              </a:rPr>
              <a:t>R-CHOP median PFS: 22.1 mo</a:t>
            </a:r>
            <a:br>
              <a:rPr kumimoji="0" lang="en-US" sz="1400" b="0" u="none" strike="noStrike" kern="1200" cap="none" spc="0" normalizeH="0" baseline="0" noProof="0" dirty="0">
                <a:ln>
                  <a:noFill/>
                </a:ln>
                <a:solidFill>
                  <a:schemeClr val="accent6"/>
                </a:solidFill>
                <a:effectLst/>
                <a:uLnTx/>
                <a:uFillTx/>
                <a:latin typeface="Poppins Medium" pitchFamily="2" charset="77"/>
                <a:ea typeface="ＭＳ Ｐゴシック" pitchFamily="34" charset="-128"/>
                <a:cs typeface="Poppins Medium" pitchFamily="2" charset="77"/>
              </a:rPr>
            </a:br>
            <a:r>
              <a:rPr kumimoji="0" lang="en-US" sz="1400" b="0" u="none" strike="noStrike" kern="1200" cap="none" spc="0" normalizeH="0" baseline="0" noProof="0" dirty="0">
                <a:ln>
                  <a:noFill/>
                </a:ln>
                <a:solidFill>
                  <a:schemeClr val="accent6"/>
                </a:solidFill>
                <a:effectLst/>
                <a:uLnTx/>
                <a:uFillTx/>
                <a:latin typeface="Poppins Medium" pitchFamily="2" charset="77"/>
                <a:ea typeface="ＭＳ Ｐゴシック" pitchFamily="34" charset="-128"/>
                <a:cs typeface="Poppins Medium" pitchFamily="2" charset="77"/>
              </a:rPr>
              <a:t>(IQR: 15.1-33.8)</a:t>
            </a:r>
          </a:p>
        </p:txBody>
      </p:sp>
      <p:sp>
        <p:nvSpPr>
          <p:cNvPr id="96" name="TextBox 95">
            <a:extLst>
              <a:ext uri="{FF2B5EF4-FFF2-40B4-BE49-F238E27FC236}">
                <a16:creationId xmlns:a16="http://schemas.microsoft.com/office/drawing/2014/main" id="{F58A7E87-41C9-B6D7-CBDA-41BACCD4D0F8}"/>
              </a:ext>
            </a:extLst>
          </p:cNvPr>
          <p:cNvSpPr txBox="1">
            <a:spLocks/>
          </p:cNvSpPr>
          <p:nvPr/>
        </p:nvSpPr>
        <p:spPr bwMode="auto">
          <a:xfrm>
            <a:off x="746627" y="5439197"/>
            <a:ext cx="2435392" cy="481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90000"/>
              </a:lnSpc>
              <a:spcBef>
                <a:spcPts val="0"/>
              </a:spcBef>
              <a:spcAft>
                <a:spcPct val="0"/>
              </a:spcAft>
              <a:buClrTx/>
              <a:buSzTx/>
              <a:buFontTx/>
              <a:buNone/>
              <a:tabLst/>
              <a:defRPr/>
            </a:pPr>
            <a:r>
              <a:rPr kumimoji="0" lang="en-US" sz="1400" b="0" u="none" strike="noStrike" kern="1200" cap="none" spc="0" normalizeH="0" baseline="0" noProof="0" dirty="0">
                <a:ln>
                  <a:noFill/>
                </a:ln>
                <a:solidFill>
                  <a:schemeClr val="accent1"/>
                </a:solidFill>
                <a:effectLst/>
                <a:uLnTx/>
                <a:uFillTx/>
                <a:latin typeface="Poppins Medium" pitchFamily="2" charset="77"/>
                <a:ea typeface="ＭＳ Ｐゴシック" pitchFamily="34" charset="-128"/>
                <a:cs typeface="Poppins Medium" pitchFamily="2" charset="77"/>
              </a:rPr>
              <a:t>BR median PFS: 35.4 mo </a:t>
            </a:r>
            <a:br>
              <a:rPr kumimoji="0" lang="en-US" sz="1400" b="0" u="none" strike="noStrike" kern="1200" cap="none" spc="0" normalizeH="0" baseline="0" noProof="0" dirty="0">
                <a:ln>
                  <a:noFill/>
                </a:ln>
                <a:solidFill>
                  <a:schemeClr val="accent1"/>
                </a:solidFill>
                <a:effectLst/>
                <a:uLnTx/>
                <a:uFillTx/>
                <a:latin typeface="Poppins Medium" pitchFamily="2" charset="77"/>
                <a:ea typeface="ＭＳ Ｐゴシック" pitchFamily="34" charset="-128"/>
                <a:cs typeface="Poppins Medium" pitchFamily="2" charset="77"/>
              </a:rPr>
            </a:br>
            <a:r>
              <a:rPr kumimoji="0" lang="en-US" sz="1400" b="0" u="none" strike="noStrike" kern="1200" cap="none" spc="0" normalizeH="0" baseline="0" noProof="0" dirty="0">
                <a:ln>
                  <a:noFill/>
                </a:ln>
                <a:solidFill>
                  <a:schemeClr val="accent1"/>
                </a:solidFill>
                <a:effectLst/>
                <a:uLnTx/>
                <a:uFillTx/>
                <a:latin typeface="Poppins Medium" pitchFamily="2" charset="77"/>
                <a:ea typeface="ＭＳ Ｐゴシック" pitchFamily="34" charset="-128"/>
                <a:cs typeface="Poppins Medium" pitchFamily="2" charset="77"/>
              </a:rPr>
              <a:t>(IQR: 28.8-54.9)</a:t>
            </a:r>
          </a:p>
        </p:txBody>
      </p:sp>
      <p:sp>
        <p:nvSpPr>
          <p:cNvPr id="3" name="TextBox 166">
            <a:extLst>
              <a:ext uri="{FF2B5EF4-FFF2-40B4-BE49-F238E27FC236}">
                <a16:creationId xmlns:a16="http://schemas.microsoft.com/office/drawing/2014/main" id="{79A85020-C9E1-40DA-0114-27205B370F65}"/>
              </a:ext>
            </a:extLst>
          </p:cNvPr>
          <p:cNvSpPr txBox="1">
            <a:spLocks/>
          </p:cNvSpPr>
          <p:nvPr/>
        </p:nvSpPr>
        <p:spPr bwMode="auto">
          <a:xfrm>
            <a:off x="397130" y="4074137"/>
            <a:ext cx="5016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0.2</a:t>
            </a:r>
          </a:p>
        </p:txBody>
      </p:sp>
      <p:sp>
        <p:nvSpPr>
          <p:cNvPr id="109" name="TextBox 158">
            <a:extLst>
              <a:ext uri="{FF2B5EF4-FFF2-40B4-BE49-F238E27FC236}">
                <a16:creationId xmlns:a16="http://schemas.microsoft.com/office/drawing/2014/main" id="{4A5676E3-A530-5EBF-28EF-05F9D102E97A}"/>
              </a:ext>
            </a:extLst>
          </p:cNvPr>
          <p:cNvSpPr txBox="1">
            <a:spLocks/>
          </p:cNvSpPr>
          <p:nvPr/>
        </p:nvSpPr>
        <p:spPr bwMode="auto">
          <a:xfrm>
            <a:off x="346330" y="1951969"/>
            <a:ext cx="552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1.0</a:t>
            </a:r>
          </a:p>
        </p:txBody>
      </p:sp>
      <p:sp>
        <p:nvSpPr>
          <p:cNvPr id="111" name="TextBox 160">
            <a:extLst>
              <a:ext uri="{FF2B5EF4-FFF2-40B4-BE49-F238E27FC236}">
                <a16:creationId xmlns:a16="http://schemas.microsoft.com/office/drawing/2014/main" id="{A6424C95-026D-4F9C-62DC-2A16BEBF2475}"/>
              </a:ext>
            </a:extLst>
          </p:cNvPr>
          <p:cNvSpPr txBox="1">
            <a:spLocks/>
          </p:cNvSpPr>
          <p:nvPr/>
        </p:nvSpPr>
        <p:spPr bwMode="auto">
          <a:xfrm>
            <a:off x="287593" y="2482511"/>
            <a:ext cx="61118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0.8</a:t>
            </a:r>
          </a:p>
        </p:txBody>
      </p:sp>
      <p:sp>
        <p:nvSpPr>
          <p:cNvPr id="113" name="TextBox 162">
            <a:extLst>
              <a:ext uri="{FF2B5EF4-FFF2-40B4-BE49-F238E27FC236}">
                <a16:creationId xmlns:a16="http://schemas.microsoft.com/office/drawing/2014/main" id="{7EAEE577-E1A1-287A-7752-A705FE1697CD}"/>
              </a:ext>
            </a:extLst>
          </p:cNvPr>
          <p:cNvSpPr txBox="1">
            <a:spLocks/>
          </p:cNvSpPr>
          <p:nvPr/>
        </p:nvSpPr>
        <p:spPr bwMode="auto">
          <a:xfrm>
            <a:off x="287593" y="3013053"/>
            <a:ext cx="61118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0.6</a:t>
            </a:r>
          </a:p>
        </p:txBody>
      </p:sp>
      <p:sp>
        <p:nvSpPr>
          <p:cNvPr id="115" name="TextBox 164">
            <a:extLst>
              <a:ext uri="{FF2B5EF4-FFF2-40B4-BE49-F238E27FC236}">
                <a16:creationId xmlns:a16="http://schemas.microsoft.com/office/drawing/2014/main" id="{E6611EBE-3D48-B0E3-3050-7DB9BC6A9801}"/>
              </a:ext>
            </a:extLst>
          </p:cNvPr>
          <p:cNvSpPr txBox="1">
            <a:spLocks/>
          </p:cNvSpPr>
          <p:nvPr/>
        </p:nvSpPr>
        <p:spPr bwMode="auto">
          <a:xfrm>
            <a:off x="320930" y="3543595"/>
            <a:ext cx="5778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0.4</a:t>
            </a:r>
          </a:p>
        </p:txBody>
      </p:sp>
      <p:sp>
        <p:nvSpPr>
          <p:cNvPr id="117" name="TextBox 168">
            <a:extLst>
              <a:ext uri="{FF2B5EF4-FFF2-40B4-BE49-F238E27FC236}">
                <a16:creationId xmlns:a16="http://schemas.microsoft.com/office/drawing/2014/main" id="{8AD00E92-9EA5-8C93-F375-26D2D7FDA61C}"/>
              </a:ext>
            </a:extLst>
          </p:cNvPr>
          <p:cNvSpPr txBox="1">
            <a:spLocks/>
          </p:cNvSpPr>
          <p:nvPr/>
        </p:nvSpPr>
        <p:spPr bwMode="auto">
          <a:xfrm>
            <a:off x="589218" y="4604680"/>
            <a:ext cx="3095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91" name="TextBox 90">
            <a:extLst>
              <a:ext uri="{FF2B5EF4-FFF2-40B4-BE49-F238E27FC236}">
                <a16:creationId xmlns:a16="http://schemas.microsoft.com/office/drawing/2014/main" id="{E0AEF3B9-B16B-8E2F-1CA2-0B7493F8E4EC}"/>
              </a:ext>
            </a:extLst>
          </p:cNvPr>
          <p:cNvSpPr txBox="1">
            <a:spLocks/>
          </p:cNvSpPr>
          <p:nvPr/>
        </p:nvSpPr>
        <p:spPr bwMode="auto">
          <a:xfrm>
            <a:off x="914708" y="5048507"/>
            <a:ext cx="503122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Medium" pitchFamily="2" charset="77"/>
                <a:ea typeface="ＭＳ Ｐゴシック" pitchFamily="34" charset="-128"/>
                <a:cs typeface="Poppins Medium" pitchFamily="2" charset="77"/>
              </a:rPr>
              <a:t>Mo</a:t>
            </a:r>
          </a:p>
        </p:txBody>
      </p:sp>
      <p:sp>
        <p:nvSpPr>
          <p:cNvPr id="97" name="TextBox 96">
            <a:extLst>
              <a:ext uri="{FF2B5EF4-FFF2-40B4-BE49-F238E27FC236}">
                <a16:creationId xmlns:a16="http://schemas.microsoft.com/office/drawing/2014/main" id="{DA740657-C1FF-4A6D-85A3-7573F7859F72}"/>
              </a:ext>
            </a:extLst>
          </p:cNvPr>
          <p:cNvSpPr txBox="1">
            <a:spLocks/>
          </p:cNvSpPr>
          <p:nvPr/>
        </p:nvSpPr>
        <p:spPr bwMode="auto">
          <a:xfrm>
            <a:off x="3880968" y="2865139"/>
            <a:ext cx="229156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HR: 0.49 </a:t>
            </a:r>
            <a:b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b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(95% CI: 0.28-0.79;</a:t>
            </a:r>
            <a:b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br>
            <a:r>
              <a:rPr kumimoji="0" lang="en-US" sz="1400" b="0" i="1"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P</a:t>
            </a: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 = .0044)</a:t>
            </a:r>
          </a:p>
        </p:txBody>
      </p:sp>
      <p:cxnSp>
        <p:nvCxnSpPr>
          <p:cNvPr id="98" name="Straight Connector 147">
            <a:extLst>
              <a:ext uri="{FF2B5EF4-FFF2-40B4-BE49-F238E27FC236}">
                <a16:creationId xmlns:a16="http://schemas.microsoft.com/office/drawing/2014/main" id="{2E171108-9D0E-5AB9-0638-2CBFB4B77D4F}"/>
              </a:ext>
            </a:extLst>
          </p:cNvPr>
          <p:cNvCxnSpPr>
            <a:cxnSpLocks/>
          </p:cNvCxnSpPr>
          <p:nvPr/>
        </p:nvCxnSpPr>
        <p:spPr bwMode="auto">
          <a:xfrm>
            <a:off x="853326" y="2079456"/>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100" name="Straight Connector 149">
            <a:extLst>
              <a:ext uri="{FF2B5EF4-FFF2-40B4-BE49-F238E27FC236}">
                <a16:creationId xmlns:a16="http://schemas.microsoft.com/office/drawing/2014/main" id="{5D817147-873B-A460-CE9D-2D0A48EFE0F4}"/>
              </a:ext>
            </a:extLst>
          </p:cNvPr>
          <p:cNvCxnSpPr>
            <a:cxnSpLocks/>
          </p:cNvCxnSpPr>
          <p:nvPr/>
        </p:nvCxnSpPr>
        <p:spPr bwMode="auto">
          <a:xfrm>
            <a:off x="853326" y="2605523"/>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102" name="Straight Connector 151">
            <a:extLst>
              <a:ext uri="{FF2B5EF4-FFF2-40B4-BE49-F238E27FC236}">
                <a16:creationId xmlns:a16="http://schemas.microsoft.com/office/drawing/2014/main" id="{635BA6A2-FDE1-39BF-E7CE-8CBABB352144}"/>
              </a:ext>
            </a:extLst>
          </p:cNvPr>
          <p:cNvCxnSpPr>
            <a:cxnSpLocks/>
          </p:cNvCxnSpPr>
          <p:nvPr/>
        </p:nvCxnSpPr>
        <p:spPr bwMode="auto">
          <a:xfrm>
            <a:off x="853326" y="3138923"/>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104" name="Straight Connector 153">
            <a:extLst>
              <a:ext uri="{FF2B5EF4-FFF2-40B4-BE49-F238E27FC236}">
                <a16:creationId xmlns:a16="http://schemas.microsoft.com/office/drawing/2014/main" id="{B4368382-471C-05A6-E78C-B690243129F2}"/>
              </a:ext>
            </a:extLst>
          </p:cNvPr>
          <p:cNvCxnSpPr>
            <a:cxnSpLocks/>
          </p:cNvCxnSpPr>
          <p:nvPr/>
        </p:nvCxnSpPr>
        <p:spPr bwMode="auto">
          <a:xfrm>
            <a:off x="853326" y="3673910"/>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106" name="Straight Connector 155">
            <a:extLst>
              <a:ext uri="{FF2B5EF4-FFF2-40B4-BE49-F238E27FC236}">
                <a16:creationId xmlns:a16="http://schemas.microsoft.com/office/drawing/2014/main" id="{704894E7-ECA5-05D0-2036-D1A56006F66D}"/>
              </a:ext>
            </a:extLst>
          </p:cNvPr>
          <p:cNvCxnSpPr>
            <a:cxnSpLocks/>
          </p:cNvCxnSpPr>
          <p:nvPr/>
        </p:nvCxnSpPr>
        <p:spPr bwMode="auto">
          <a:xfrm>
            <a:off x="853326" y="4207310"/>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108" name="Straight Connector 157">
            <a:extLst>
              <a:ext uri="{FF2B5EF4-FFF2-40B4-BE49-F238E27FC236}">
                <a16:creationId xmlns:a16="http://schemas.microsoft.com/office/drawing/2014/main" id="{79CA0258-75F2-58CC-2811-1D5CF644EDB1}"/>
              </a:ext>
            </a:extLst>
          </p:cNvPr>
          <p:cNvCxnSpPr>
            <a:cxnSpLocks/>
          </p:cNvCxnSpPr>
          <p:nvPr/>
        </p:nvCxnSpPr>
        <p:spPr bwMode="auto">
          <a:xfrm>
            <a:off x="853326" y="4742298"/>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118" name="Straight Connector 179">
            <a:extLst>
              <a:ext uri="{FF2B5EF4-FFF2-40B4-BE49-F238E27FC236}">
                <a16:creationId xmlns:a16="http://schemas.microsoft.com/office/drawing/2014/main" id="{C0C63D98-1E3B-CDC7-D895-2D59CEBEB2E8}"/>
              </a:ext>
            </a:extLst>
          </p:cNvPr>
          <p:cNvCxnSpPr>
            <a:cxnSpLocks/>
          </p:cNvCxnSpPr>
          <p:nvPr/>
        </p:nvCxnSpPr>
        <p:spPr bwMode="auto">
          <a:xfrm rot="5400000">
            <a:off x="882703" y="4779064"/>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119" name="TextBox 118">
            <a:extLst>
              <a:ext uri="{FF2B5EF4-FFF2-40B4-BE49-F238E27FC236}">
                <a16:creationId xmlns:a16="http://schemas.microsoft.com/office/drawing/2014/main" id="{9606AC89-C5A5-50D3-848F-3C93FC0B90BF}"/>
              </a:ext>
            </a:extLst>
          </p:cNvPr>
          <p:cNvSpPr txBox="1">
            <a:spLocks/>
          </p:cNvSpPr>
          <p:nvPr/>
        </p:nvSpPr>
        <p:spPr bwMode="auto">
          <a:xfrm rot="16200000">
            <a:off x="-1001881" y="3255308"/>
            <a:ext cx="262237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Medium" pitchFamily="2" charset="77"/>
                <a:ea typeface="ＭＳ Ｐゴシック" pitchFamily="34" charset="-128"/>
                <a:cs typeface="Poppins Medium" pitchFamily="2" charset="77"/>
              </a:rPr>
              <a:t>PFS (Probability)</a:t>
            </a:r>
          </a:p>
        </p:txBody>
      </p:sp>
      <p:cxnSp>
        <p:nvCxnSpPr>
          <p:cNvPr id="120" name="Straight Connector 179">
            <a:extLst>
              <a:ext uri="{FF2B5EF4-FFF2-40B4-BE49-F238E27FC236}">
                <a16:creationId xmlns:a16="http://schemas.microsoft.com/office/drawing/2014/main" id="{AE2936B3-F5B7-C80E-FED6-3BD775590C98}"/>
              </a:ext>
            </a:extLst>
          </p:cNvPr>
          <p:cNvCxnSpPr>
            <a:cxnSpLocks/>
          </p:cNvCxnSpPr>
          <p:nvPr/>
        </p:nvCxnSpPr>
        <p:spPr bwMode="auto">
          <a:xfrm rot="5400000">
            <a:off x="1531665" y="4779064"/>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121" name="Straight Connector 179">
            <a:extLst>
              <a:ext uri="{FF2B5EF4-FFF2-40B4-BE49-F238E27FC236}">
                <a16:creationId xmlns:a16="http://schemas.microsoft.com/office/drawing/2014/main" id="{6542BAE1-248C-9672-EF38-9B205BD44469}"/>
              </a:ext>
            </a:extLst>
          </p:cNvPr>
          <p:cNvCxnSpPr>
            <a:cxnSpLocks/>
          </p:cNvCxnSpPr>
          <p:nvPr/>
        </p:nvCxnSpPr>
        <p:spPr bwMode="auto">
          <a:xfrm rot="5400000">
            <a:off x="2143283" y="4779064"/>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122" name="Straight Connector 179">
            <a:extLst>
              <a:ext uri="{FF2B5EF4-FFF2-40B4-BE49-F238E27FC236}">
                <a16:creationId xmlns:a16="http://schemas.microsoft.com/office/drawing/2014/main" id="{7E0B8085-0BC0-17B4-424C-C206E40407EB}"/>
              </a:ext>
            </a:extLst>
          </p:cNvPr>
          <p:cNvCxnSpPr>
            <a:cxnSpLocks/>
          </p:cNvCxnSpPr>
          <p:nvPr/>
        </p:nvCxnSpPr>
        <p:spPr bwMode="auto">
          <a:xfrm rot="5400000">
            <a:off x="2792245" y="4779064"/>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123" name="Straight Connector 179">
            <a:extLst>
              <a:ext uri="{FF2B5EF4-FFF2-40B4-BE49-F238E27FC236}">
                <a16:creationId xmlns:a16="http://schemas.microsoft.com/office/drawing/2014/main" id="{FD0C1EDF-CE9A-15E6-EBE0-8FB51514E606}"/>
              </a:ext>
            </a:extLst>
          </p:cNvPr>
          <p:cNvCxnSpPr>
            <a:cxnSpLocks/>
          </p:cNvCxnSpPr>
          <p:nvPr/>
        </p:nvCxnSpPr>
        <p:spPr bwMode="auto">
          <a:xfrm rot="5400000">
            <a:off x="3391752" y="4779064"/>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124" name="Straight Connector 179">
            <a:extLst>
              <a:ext uri="{FF2B5EF4-FFF2-40B4-BE49-F238E27FC236}">
                <a16:creationId xmlns:a16="http://schemas.microsoft.com/office/drawing/2014/main" id="{5E979D07-1B93-B715-4238-8A093E6C05AE}"/>
              </a:ext>
            </a:extLst>
          </p:cNvPr>
          <p:cNvCxnSpPr>
            <a:cxnSpLocks/>
          </p:cNvCxnSpPr>
          <p:nvPr/>
        </p:nvCxnSpPr>
        <p:spPr bwMode="auto">
          <a:xfrm rot="5400000">
            <a:off x="4040714" y="4779064"/>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125" name="Straight Connector 179">
            <a:extLst>
              <a:ext uri="{FF2B5EF4-FFF2-40B4-BE49-F238E27FC236}">
                <a16:creationId xmlns:a16="http://schemas.microsoft.com/office/drawing/2014/main" id="{9BF21999-C4AC-5346-C9A3-88753F845A5C}"/>
              </a:ext>
            </a:extLst>
          </p:cNvPr>
          <p:cNvCxnSpPr>
            <a:cxnSpLocks/>
          </p:cNvCxnSpPr>
          <p:nvPr/>
        </p:nvCxnSpPr>
        <p:spPr bwMode="auto">
          <a:xfrm rot="5400000">
            <a:off x="4652332" y="4779064"/>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126" name="Straight Connector 179">
            <a:extLst>
              <a:ext uri="{FF2B5EF4-FFF2-40B4-BE49-F238E27FC236}">
                <a16:creationId xmlns:a16="http://schemas.microsoft.com/office/drawing/2014/main" id="{3BD7335E-3C67-17DE-D22F-9B1FE26B18A6}"/>
              </a:ext>
            </a:extLst>
          </p:cNvPr>
          <p:cNvCxnSpPr>
            <a:cxnSpLocks/>
          </p:cNvCxnSpPr>
          <p:nvPr/>
        </p:nvCxnSpPr>
        <p:spPr bwMode="auto">
          <a:xfrm rot="5400000">
            <a:off x="5301294" y="4779064"/>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127" name="Straight Connector 179">
            <a:extLst>
              <a:ext uri="{FF2B5EF4-FFF2-40B4-BE49-F238E27FC236}">
                <a16:creationId xmlns:a16="http://schemas.microsoft.com/office/drawing/2014/main" id="{DB8CE86F-0294-79B3-C8BA-514FCD16B7FF}"/>
              </a:ext>
            </a:extLst>
          </p:cNvPr>
          <p:cNvCxnSpPr>
            <a:cxnSpLocks/>
          </p:cNvCxnSpPr>
          <p:nvPr/>
        </p:nvCxnSpPr>
        <p:spPr bwMode="auto">
          <a:xfrm rot="5400000">
            <a:off x="5913926" y="4779064"/>
            <a:ext cx="64008"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128" name="TextBox 188">
            <a:extLst>
              <a:ext uri="{FF2B5EF4-FFF2-40B4-BE49-F238E27FC236}">
                <a16:creationId xmlns:a16="http://schemas.microsoft.com/office/drawing/2014/main" id="{B74A2E1D-457A-5906-06FD-F9662AE263E1}"/>
              </a:ext>
            </a:extLst>
          </p:cNvPr>
          <p:cNvSpPr txBox="1">
            <a:spLocks/>
          </p:cNvSpPr>
          <p:nvPr/>
        </p:nvSpPr>
        <p:spPr bwMode="auto">
          <a:xfrm>
            <a:off x="1950985" y="4793586"/>
            <a:ext cx="4363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24</a:t>
            </a:r>
          </a:p>
        </p:txBody>
      </p:sp>
      <p:sp>
        <p:nvSpPr>
          <p:cNvPr id="129" name="TextBox 189">
            <a:extLst>
              <a:ext uri="{FF2B5EF4-FFF2-40B4-BE49-F238E27FC236}">
                <a16:creationId xmlns:a16="http://schemas.microsoft.com/office/drawing/2014/main" id="{4699DCFA-1212-1FC3-6975-3F3893CE0CDF}"/>
              </a:ext>
            </a:extLst>
          </p:cNvPr>
          <p:cNvSpPr txBox="1">
            <a:spLocks/>
          </p:cNvSpPr>
          <p:nvPr/>
        </p:nvSpPr>
        <p:spPr bwMode="auto">
          <a:xfrm>
            <a:off x="1364647" y="4793586"/>
            <a:ext cx="37542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12</a:t>
            </a:r>
          </a:p>
        </p:txBody>
      </p:sp>
      <p:sp>
        <p:nvSpPr>
          <p:cNvPr id="130" name="TextBox 190">
            <a:extLst>
              <a:ext uri="{FF2B5EF4-FFF2-40B4-BE49-F238E27FC236}">
                <a16:creationId xmlns:a16="http://schemas.microsoft.com/office/drawing/2014/main" id="{E36D820D-560B-0D4C-7A71-FBEC6FD7CBD0}"/>
              </a:ext>
            </a:extLst>
          </p:cNvPr>
          <p:cNvSpPr txBox="1">
            <a:spLocks/>
          </p:cNvSpPr>
          <p:nvPr/>
        </p:nvSpPr>
        <p:spPr bwMode="auto">
          <a:xfrm>
            <a:off x="772780" y="4793586"/>
            <a:ext cx="3161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131" name="TextBox 191">
            <a:extLst>
              <a:ext uri="{FF2B5EF4-FFF2-40B4-BE49-F238E27FC236}">
                <a16:creationId xmlns:a16="http://schemas.microsoft.com/office/drawing/2014/main" id="{8429466F-E712-E2CD-B397-FFC6228FC04C}"/>
              </a:ext>
            </a:extLst>
          </p:cNvPr>
          <p:cNvSpPr txBox="1">
            <a:spLocks/>
          </p:cNvSpPr>
          <p:nvPr/>
        </p:nvSpPr>
        <p:spPr bwMode="auto">
          <a:xfrm>
            <a:off x="3208215" y="4793586"/>
            <a:ext cx="4491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48</a:t>
            </a:r>
          </a:p>
        </p:txBody>
      </p:sp>
      <p:sp>
        <p:nvSpPr>
          <p:cNvPr id="132" name="TextBox 192">
            <a:extLst>
              <a:ext uri="{FF2B5EF4-FFF2-40B4-BE49-F238E27FC236}">
                <a16:creationId xmlns:a16="http://schemas.microsoft.com/office/drawing/2014/main" id="{F6D7513B-8652-7D5F-A2B4-72B1CFD10A21}"/>
              </a:ext>
            </a:extLst>
          </p:cNvPr>
          <p:cNvSpPr txBox="1">
            <a:spLocks/>
          </p:cNvSpPr>
          <p:nvPr/>
        </p:nvSpPr>
        <p:spPr bwMode="auto">
          <a:xfrm>
            <a:off x="2604745" y="4793586"/>
            <a:ext cx="4379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36</a:t>
            </a:r>
          </a:p>
        </p:txBody>
      </p:sp>
      <p:sp>
        <p:nvSpPr>
          <p:cNvPr id="133" name="TextBox 193">
            <a:extLst>
              <a:ext uri="{FF2B5EF4-FFF2-40B4-BE49-F238E27FC236}">
                <a16:creationId xmlns:a16="http://schemas.microsoft.com/office/drawing/2014/main" id="{B2203718-5140-2211-D73A-DFA3DB9324AA}"/>
              </a:ext>
            </a:extLst>
          </p:cNvPr>
          <p:cNvSpPr txBox="1">
            <a:spLocks/>
          </p:cNvSpPr>
          <p:nvPr/>
        </p:nvSpPr>
        <p:spPr bwMode="auto">
          <a:xfrm>
            <a:off x="4500311" y="4793586"/>
            <a:ext cx="4187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72</a:t>
            </a:r>
          </a:p>
        </p:txBody>
      </p:sp>
      <p:sp>
        <p:nvSpPr>
          <p:cNvPr id="134" name="TextBox 194">
            <a:extLst>
              <a:ext uri="{FF2B5EF4-FFF2-40B4-BE49-F238E27FC236}">
                <a16:creationId xmlns:a16="http://schemas.microsoft.com/office/drawing/2014/main" id="{41CAEA8D-1010-9F28-A609-CED82FD59F74}"/>
              </a:ext>
            </a:extLst>
          </p:cNvPr>
          <p:cNvSpPr txBox="1">
            <a:spLocks/>
          </p:cNvSpPr>
          <p:nvPr/>
        </p:nvSpPr>
        <p:spPr bwMode="auto">
          <a:xfrm>
            <a:off x="3845342" y="4793586"/>
            <a:ext cx="4475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60</a:t>
            </a:r>
          </a:p>
        </p:txBody>
      </p:sp>
      <p:sp>
        <p:nvSpPr>
          <p:cNvPr id="135" name="TextBox 195">
            <a:extLst>
              <a:ext uri="{FF2B5EF4-FFF2-40B4-BE49-F238E27FC236}">
                <a16:creationId xmlns:a16="http://schemas.microsoft.com/office/drawing/2014/main" id="{7A295D08-F77E-9711-B576-7E415F3DCB2A}"/>
              </a:ext>
            </a:extLst>
          </p:cNvPr>
          <p:cNvSpPr txBox="1">
            <a:spLocks/>
          </p:cNvSpPr>
          <p:nvPr/>
        </p:nvSpPr>
        <p:spPr bwMode="auto">
          <a:xfrm>
            <a:off x="5717812" y="4793586"/>
            <a:ext cx="44595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96</a:t>
            </a:r>
          </a:p>
        </p:txBody>
      </p:sp>
      <p:sp>
        <p:nvSpPr>
          <p:cNvPr id="136" name="TextBox 196">
            <a:extLst>
              <a:ext uri="{FF2B5EF4-FFF2-40B4-BE49-F238E27FC236}">
                <a16:creationId xmlns:a16="http://schemas.microsoft.com/office/drawing/2014/main" id="{22CC5262-BDA0-76E1-1E85-829DBE931966}"/>
              </a:ext>
            </a:extLst>
          </p:cNvPr>
          <p:cNvSpPr txBox="1">
            <a:spLocks/>
          </p:cNvSpPr>
          <p:nvPr/>
        </p:nvSpPr>
        <p:spPr bwMode="auto">
          <a:xfrm>
            <a:off x="5126127" y="4793586"/>
            <a:ext cx="4491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84</a:t>
            </a:r>
          </a:p>
        </p:txBody>
      </p:sp>
      <p:grpSp>
        <p:nvGrpSpPr>
          <p:cNvPr id="10" name="Group 9">
            <a:extLst>
              <a:ext uri="{FF2B5EF4-FFF2-40B4-BE49-F238E27FC236}">
                <a16:creationId xmlns:a16="http://schemas.microsoft.com/office/drawing/2014/main" id="{F2FDA868-08CE-1465-100F-4F454619A9D7}"/>
              </a:ext>
            </a:extLst>
          </p:cNvPr>
          <p:cNvGrpSpPr>
            <a:grpSpLocks/>
          </p:cNvGrpSpPr>
          <p:nvPr/>
        </p:nvGrpSpPr>
        <p:grpSpPr>
          <a:xfrm>
            <a:off x="1312905" y="2161308"/>
            <a:ext cx="3033402" cy="2221120"/>
            <a:chOff x="1291884" y="2031949"/>
            <a:chExt cx="3033402" cy="2221120"/>
          </a:xfrm>
        </p:grpSpPr>
        <p:cxnSp>
          <p:nvCxnSpPr>
            <p:cNvPr id="221" name="Straight Connector 220">
              <a:extLst>
                <a:ext uri="{FF2B5EF4-FFF2-40B4-BE49-F238E27FC236}">
                  <a16:creationId xmlns:a16="http://schemas.microsoft.com/office/drawing/2014/main" id="{559E7C04-5C61-30E7-C639-F53E42D3BC65}"/>
                </a:ext>
              </a:extLst>
            </p:cNvPr>
            <p:cNvCxnSpPr>
              <a:cxnSpLocks/>
            </p:cNvCxnSpPr>
            <p:nvPr/>
          </p:nvCxnSpPr>
          <p:spPr bwMode="auto">
            <a:xfrm>
              <a:off x="4325286" y="4182373"/>
              <a:ext cx="0" cy="70696"/>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222" name="Straight Connector 220">
              <a:extLst>
                <a:ext uri="{FF2B5EF4-FFF2-40B4-BE49-F238E27FC236}">
                  <a16:creationId xmlns:a16="http://schemas.microsoft.com/office/drawing/2014/main" id="{9A75516A-00BD-1B72-70FD-710253F86EA7}"/>
                </a:ext>
              </a:extLst>
            </p:cNvPr>
            <p:cNvCxnSpPr>
              <a:cxnSpLocks/>
            </p:cNvCxnSpPr>
            <p:nvPr/>
          </p:nvCxnSpPr>
          <p:spPr bwMode="auto">
            <a:xfrm>
              <a:off x="3946212" y="4173943"/>
              <a:ext cx="0" cy="70696"/>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223" name="Straight Connector 220">
              <a:extLst>
                <a:ext uri="{FF2B5EF4-FFF2-40B4-BE49-F238E27FC236}">
                  <a16:creationId xmlns:a16="http://schemas.microsoft.com/office/drawing/2014/main" id="{A45A5933-63DA-B848-75FC-191670DAE2F3}"/>
                </a:ext>
              </a:extLst>
            </p:cNvPr>
            <p:cNvCxnSpPr>
              <a:cxnSpLocks/>
            </p:cNvCxnSpPr>
            <p:nvPr/>
          </p:nvCxnSpPr>
          <p:spPr bwMode="auto">
            <a:xfrm>
              <a:off x="3123714" y="4170328"/>
              <a:ext cx="0" cy="70696"/>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224" name="Straight Connector 220">
              <a:extLst>
                <a:ext uri="{FF2B5EF4-FFF2-40B4-BE49-F238E27FC236}">
                  <a16:creationId xmlns:a16="http://schemas.microsoft.com/office/drawing/2014/main" id="{C5FAA0CE-B24F-3C48-B66E-4B85BA365BC8}"/>
                </a:ext>
              </a:extLst>
            </p:cNvPr>
            <p:cNvCxnSpPr>
              <a:cxnSpLocks/>
            </p:cNvCxnSpPr>
            <p:nvPr/>
          </p:nvCxnSpPr>
          <p:spPr bwMode="auto">
            <a:xfrm>
              <a:off x="3477356" y="4166851"/>
              <a:ext cx="0" cy="70696"/>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225" name="Straight Connector 220">
              <a:extLst>
                <a:ext uri="{FF2B5EF4-FFF2-40B4-BE49-F238E27FC236}">
                  <a16:creationId xmlns:a16="http://schemas.microsoft.com/office/drawing/2014/main" id="{549BEF72-774D-D0C1-1BE0-6313C0E5A363}"/>
                </a:ext>
              </a:extLst>
            </p:cNvPr>
            <p:cNvCxnSpPr>
              <a:cxnSpLocks/>
            </p:cNvCxnSpPr>
            <p:nvPr/>
          </p:nvCxnSpPr>
          <p:spPr bwMode="auto">
            <a:xfrm>
              <a:off x="2883790" y="3979147"/>
              <a:ext cx="0" cy="70696"/>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226" name="Straight Connector 220">
              <a:extLst>
                <a:ext uri="{FF2B5EF4-FFF2-40B4-BE49-F238E27FC236}">
                  <a16:creationId xmlns:a16="http://schemas.microsoft.com/office/drawing/2014/main" id="{7C52E889-3485-EB93-B538-5C26C8BCF826}"/>
                </a:ext>
              </a:extLst>
            </p:cNvPr>
            <p:cNvCxnSpPr>
              <a:cxnSpLocks/>
            </p:cNvCxnSpPr>
            <p:nvPr/>
          </p:nvCxnSpPr>
          <p:spPr bwMode="auto">
            <a:xfrm>
              <a:off x="2120680" y="3276747"/>
              <a:ext cx="0" cy="70696"/>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227" name="Straight Connector 220">
              <a:extLst>
                <a:ext uri="{FF2B5EF4-FFF2-40B4-BE49-F238E27FC236}">
                  <a16:creationId xmlns:a16="http://schemas.microsoft.com/office/drawing/2014/main" id="{A5C95179-5FA3-5AC9-C964-7F7DF6B47166}"/>
                </a:ext>
              </a:extLst>
            </p:cNvPr>
            <p:cNvCxnSpPr>
              <a:cxnSpLocks/>
            </p:cNvCxnSpPr>
            <p:nvPr/>
          </p:nvCxnSpPr>
          <p:spPr bwMode="auto">
            <a:xfrm>
              <a:off x="2703227" y="3890083"/>
              <a:ext cx="0" cy="70696"/>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228" name="Straight Connector 220">
              <a:extLst>
                <a:ext uri="{FF2B5EF4-FFF2-40B4-BE49-F238E27FC236}">
                  <a16:creationId xmlns:a16="http://schemas.microsoft.com/office/drawing/2014/main" id="{8CFC7F48-B369-A523-B1A8-B18D96DC8AE3}"/>
                </a:ext>
              </a:extLst>
            </p:cNvPr>
            <p:cNvCxnSpPr>
              <a:cxnSpLocks/>
            </p:cNvCxnSpPr>
            <p:nvPr/>
          </p:nvCxnSpPr>
          <p:spPr bwMode="auto">
            <a:xfrm>
              <a:off x="1631307" y="2476164"/>
              <a:ext cx="0" cy="70696"/>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229" name="Straight Connector 220">
              <a:extLst>
                <a:ext uri="{FF2B5EF4-FFF2-40B4-BE49-F238E27FC236}">
                  <a16:creationId xmlns:a16="http://schemas.microsoft.com/office/drawing/2014/main" id="{A3494F90-1F40-7543-867F-4BC3728EAC9A}"/>
                </a:ext>
              </a:extLst>
            </p:cNvPr>
            <p:cNvCxnSpPr>
              <a:cxnSpLocks/>
            </p:cNvCxnSpPr>
            <p:nvPr/>
          </p:nvCxnSpPr>
          <p:spPr bwMode="auto">
            <a:xfrm>
              <a:off x="1482542" y="2273298"/>
              <a:ext cx="0" cy="70696"/>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230" name="Straight Connector 220">
              <a:extLst>
                <a:ext uri="{FF2B5EF4-FFF2-40B4-BE49-F238E27FC236}">
                  <a16:creationId xmlns:a16="http://schemas.microsoft.com/office/drawing/2014/main" id="{914D6B07-71A0-870A-07A0-B467ED140885}"/>
                </a:ext>
              </a:extLst>
            </p:cNvPr>
            <p:cNvCxnSpPr>
              <a:cxnSpLocks/>
            </p:cNvCxnSpPr>
            <p:nvPr/>
          </p:nvCxnSpPr>
          <p:spPr bwMode="auto">
            <a:xfrm>
              <a:off x="1291884" y="2031949"/>
              <a:ext cx="0" cy="70696"/>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grpSp>
      <p:sp>
        <p:nvSpPr>
          <p:cNvPr id="232" name="Freeform: Shape 146">
            <a:extLst>
              <a:ext uri="{FF2B5EF4-FFF2-40B4-BE49-F238E27FC236}">
                <a16:creationId xmlns:a16="http://schemas.microsoft.com/office/drawing/2014/main" id="{45078939-C331-BF47-B557-AC0EFAD986EC}"/>
              </a:ext>
            </a:extLst>
          </p:cNvPr>
          <p:cNvSpPr>
            <a:spLocks/>
          </p:cNvSpPr>
          <p:nvPr/>
        </p:nvSpPr>
        <p:spPr bwMode="auto">
          <a:xfrm>
            <a:off x="914970" y="2065773"/>
            <a:ext cx="5048014" cy="2676525"/>
          </a:xfrm>
          <a:custGeom>
            <a:avLst/>
            <a:gdLst>
              <a:gd name="T0" fmla="*/ 0 w 8582025"/>
              <a:gd name="T1" fmla="*/ 0 h 2867025"/>
              <a:gd name="T2" fmla="*/ 0 w 8582025"/>
              <a:gd name="T3" fmla="*/ 1676997 h 2867025"/>
              <a:gd name="T4" fmla="*/ 99054 w 8582025"/>
              <a:gd name="T5" fmla="*/ 1676997 h 2867025"/>
              <a:gd name="T6" fmla="*/ 0 60000 65536"/>
              <a:gd name="T7" fmla="*/ 0 60000 65536"/>
              <a:gd name="T8" fmla="*/ 0 60000 65536"/>
            </a:gdLst>
            <a:ahLst/>
            <a:cxnLst>
              <a:cxn ang="T6">
                <a:pos x="T0" y="T1"/>
              </a:cxn>
              <a:cxn ang="T7">
                <a:pos x="T2" y="T3"/>
              </a:cxn>
              <a:cxn ang="T8">
                <a:pos x="T4" y="T5"/>
              </a:cxn>
            </a:cxnLst>
            <a:rect l="0" t="0" r="r" b="b"/>
            <a:pathLst>
              <a:path w="8582025" h="2867025">
                <a:moveTo>
                  <a:pt x="0" y="0"/>
                </a:moveTo>
                <a:lnTo>
                  <a:pt x="0" y="2867025"/>
                </a:lnTo>
                <a:lnTo>
                  <a:pt x="8582025" y="2867025"/>
                </a:ln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ea typeface="MS PGothic" panose="020B0600070205080204" pitchFamily="34" charset="-128"/>
              <a:cs typeface="Poppins Medium" pitchFamily="2" charset="77"/>
            </a:endParaRPr>
          </a:p>
        </p:txBody>
      </p:sp>
      <p:grpSp>
        <p:nvGrpSpPr>
          <p:cNvPr id="14" name="Group 13">
            <a:extLst>
              <a:ext uri="{FF2B5EF4-FFF2-40B4-BE49-F238E27FC236}">
                <a16:creationId xmlns:a16="http://schemas.microsoft.com/office/drawing/2014/main" id="{E0ED5FE2-28DE-A206-D181-B4416DF3C59C}"/>
              </a:ext>
            </a:extLst>
          </p:cNvPr>
          <p:cNvGrpSpPr>
            <a:grpSpLocks/>
          </p:cNvGrpSpPr>
          <p:nvPr/>
        </p:nvGrpSpPr>
        <p:grpSpPr>
          <a:xfrm>
            <a:off x="4585635" y="2115590"/>
            <a:ext cx="1065938" cy="523220"/>
            <a:chOff x="4795693" y="1925821"/>
            <a:chExt cx="1065938" cy="523220"/>
          </a:xfrm>
        </p:grpSpPr>
        <p:sp>
          <p:nvSpPr>
            <p:cNvPr id="233" name="TextBox 187">
              <a:extLst>
                <a:ext uri="{FF2B5EF4-FFF2-40B4-BE49-F238E27FC236}">
                  <a16:creationId xmlns:a16="http://schemas.microsoft.com/office/drawing/2014/main" id="{BA1373D0-C8E6-A977-72A8-D4843D54DBC6}"/>
                </a:ext>
              </a:extLst>
            </p:cNvPr>
            <p:cNvSpPr txBox="1">
              <a:spLocks/>
            </p:cNvSpPr>
            <p:nvPr/>
          </p:nvSpPr>
          <p:spPr bwMode="auto">
            <a:xfrm>
              <a:off x="4942790" y="1925821"/>
              <a:ext cx="9188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BR</a:t>
              </a:r>
            </a:p>
            <a:p>
              <a:pPr marL="0" marR="0" lvl="0" indent="0" algn="l"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R-CHOP</a:t>
              </a:r>
            </a:p>
          </p:txBody>
        </p:sp>
        <p:grpSp>
          <p:nvGrpSpPr>
            <p:cNvPr id="234" name="Group 233">
              <a:extLst>
                <a:ext uri="{FF2B5EF4-FFF2-40B4-BE49-F238E27FC236}">
                  <a16:creationId xmlns:a16="http://schemas.microsoft.com/office/drawing/2014/main" id="{C7090087-97AA-CFD2-AA51-5B7E4CF4D343}"/>
                </a:ext>
              </a:extLst>
            </p:cNvPr>
            <p:cNvGrpSpPr>
              <a:grpSpLocks/>
            </p:cNvGrpSpPr>
            <p:nvPr/>
          </p:nvGrpSpPr>
          <p:grpSpPr>
            <a:xfrm>
              <a:off x="4795693" y="2046375"/>
              <a:ext cx="197897" cy="250631"/>
              <a:chOff x="10311507" y="2471004"/>
              <a:chExt cx="169862" cy="250631"/>
            </a:xfrm>
          </p:grpSpPr>
          <p:cxnSp>
            <p:nvCxnSpPr>
              <p:cNvPr id="235" name="Straight Connector 205">
                <a:extLst>
                  <a:ext uri="{FF2B5EF4-FFF2-40B4-BE49-F238E27FC236}">
                    <a16:creationId xmlns:a16="http://schemas.microsoft.com/office/drawing/2014/main" id="{58A8B559-9705-5766-7614-10910AF9911B}"/>
                  </a:ext>
                </a:extLst>
              </p:cNvPr>
              <p:cNvCxnSpPr>
                <a:cxnSpLocks/>
              </p:cNvCxnSpPr>
              <p:nvPr/>
            </p:nvCxnSpPr>
            <p:spPr bwMode="auto">
              <a:xfrm flipH="1">
                <a:off x="10311507" y="2471004"/>
                <a:ext cx="163513" cy="0"/>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236" name="Straight Connector 206">
                <a:extLst>
                  <a:ext uri="{FF2B5EF4-FFF2-40B4-BE49-F238E27FC236}">
                    <a16:creationId xmlns:a16="http://schemas.microsoft.com/office/drawing/2014/main" id="{2DDCFFFE-0E52-DE1E-F14C-6D27D86AF1FF}"/>
                  </a:ext>
                </a:extLst>
              </p:cNvPr>
              <p:cNvCxnSpPr>
                <a:cxnSpLocks/>
              </p:cNvCxnSpPr>
              <p:nvPr/>
            </p:nvCxnSpPr>
            <p:spPr bwMode="auto">
              <a:xfrm flipH="1">
                <a:off x="10316269" y="2721635"/>
                <a:ext cx="165100" cy="0"/>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grpSp>
      </p:grpSp>
      <p:sp>
        <p:nvSpPr>
          <p:cNvPr id="92" name="TextBox 91">
            <a:extLst>
              <a:ext uri="{FF2B5EF4-FFF2-40B4-BE49-F238E27FC236}">
                <a16:creationId xmlns:a16="http://schemas.microsoft.com/office/drawing/2014/main" id="{8DBF211A-BB07-9FDB-1ED4-10C44E957E81}"/>
              </a:ext>
            </a:extLst>
          </p:cNvPr>
          <p:cNvSpPr txBox="1">
            <a:spLocks/>
          </p:cNvSpPr>
          <p:nvPr/>
        </p:nvSpPr>
        <p:spPr bwMode="auto">
          <a:xfrm>
            <a:off x="911292" y="1613415"/>
            <a:ext cx="503463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u="none" strike="noStrike" kern="1200" cap="none" spc="0" normalizeH="0" baseline="0" noProof="0" dirty="0">
                <a:ln>
                  <a:noFill/>
                </a:ln>
                <a:solidFill>
                  <a:srgbClr val="000000"/>
                </a:solidFill>
                <a:effectLst/>
                <a:uLnTx/>
                <a:uFillTx/>
                <a:latin typeface="Poppins" pitchFamily="2" charset="77"/>
                <a:ea typeface="ＭＳ Ｐゴシック" pitchFamily="34" charset="-128"/>
                <a:cs typeface="Poppins" pitchFamily="2" charset="77"/>
              </a:rPr>
              <a:t>STiL: Progression-Free Survival</a:t>
            </a:r>
            <a:r>
              <a:rPr kumimoji="0" lang="en-US" sz="1600" u="none" strike="noStrike" kern="1200" cap="none" spc="0" normalizeH="0" baseline="30000" noProof="0" dirty="0">
                <a:ln>
                  <a:noFill/>
                </a:ln>
                <a:solidFill>
                  <a:srgbClr val="000000"/>
                </a:solidFill>
                <a:effectLst/>
                <a:uLnTx/>
                <a:uFillTx/>
                <a:latin typeface="Poppins" pitchFamily="2" charset="77"/>
                <a:ea typeface="ＭＳ Ｐゴシック" pitchFamily="34" charset="-128"/>
                <a:cs typeface="Poppins" pitchFamily="2" charset="77"/>
              </a:rPr>
              <a:t>1</a:t>
            </a:r>
            <a:endParaRPr kumimoji="0" lang="en-US" sz="1600" u="none" strike="noStrike" kern="1200" cap="none" spc="0" normalizeH="0" baseline="0" noProof="0" dirty="0">
              <a:ln>
                <a:noFill/>
              </a:ln>
              <a:solidFill>
                <a:srgbClr val="000000"/>
              </a:solidFill>
              <a:effectLst/>
              <a:uLnTx/>
              <a:uFillTx/>
              <a:latin typeface="Poppins" pitchFamily="2" charset="77"/>
              <a:ea typeface="ＭＳ Ｐゴシック" pitchFamily="34" charset="-128"/>
              <a:cs typeface="Poppins" pitchFamily="2" charset="77"/>
            </a:endParaRPr>
          </a:p>
        </p:txBody>
      </p:sp>
      <p:sp>
        <p:nvSpPr>
          <p:cNvPr id="6" name="Freeform: Shape 5">
            <a:extLst>
              <a:ext uri="{FF2B5EF4-FFF2-40B4-BE49-F238E27FC236}">
                <a16:creationId xmlns:a16="http://schemas.microsoft.com/office/drawing/2014/main" id="{75520C23-BF2F-86E1-EC4E-274067C2D8C6}"/>
              </a:ext>
            </a:extLst>
          </p:cNvPr>
          <p:cNvSpPr>
            <a:spLocks/>
          </p:cNvSpPr>
          <p:nvPr/>
        </p:nvSpPr>
        <p:spPr bwMode="auto">
          <a:xfrm>
            <a:off x="914560" y="2076370"/>
            <a:ext cx="3431608" cy="2298169"/>
          </a:xfrm>
          <a:custGeom>
            <a:avLst/>
            <a:gdLst>
              <a:gd name="connsiteX0" fmla="*/ 0 w 3431608"/>
              <a:gd name="connsiteY0" fmla="*/ 0 h 2298169"/>
              <a:gd name="connsiteX1" fmla="*/ 152980 w 3431608"/>
              <a:gd name="connsiteY1" fmla="*/ 0 h 2298169"/>
              <a:gd name="connsiteX2" fmla="*/ 152980 w 3431608"/>
              <a:gd name="connsiteY2" fmla="*/ 59106 h 2298169"/>
              <a:gd name="connsiteX3" fmla="*/ 253807 w 3431608"/>
              <a:gd name="connsiteY3" fmla="*/ 59106 h 2298169"/>
              <a:gd name="connsiteX4" fmla="*/ 253807 w 3431608"/>
              <a:gd name="connsiteY4" fmla="*/ 107781 h 2298169"/>
              <a:gd name="connsiteX5" fmla="*/ 361588 w 3431608"/>
              <a:gd name="connsiteY5" fmla="*/ 107781 h 2298169"/>
              <a:gd name="connsiteX6" fmla="*/ 361588 w 3431608"/>
              <a:gd name="connsiteY6" fmla="*/ 163410 h 2298169"/>
              <a:gd name="connsiteX7" fmla="*/ 472846 w 3431608"/>
              <a:gd name="connsiteY7" fmla="*/ 163410 h 2298169"/>
              <a:gd name="connsiteX8" fmla="*/ 472846 w 3431608"/>
              <a:gd name="connsiteY8" fmla="*/ 302483 h 2298169"/>
              <a:gd name="connsiteX9" fmla="*/ 490230 w 3431608"/>
              <a:gd name="connsiteY9" fmla="*/ 302483 h 2298169"/>
              <a:gd name="connsiteX10" fmla="*/ 490230 w 3431608"/>
              <a:gd name="connsiteY10" fmla="*/ 351158 h 2298169"/>
              <a:gd name="connsiteX11" fmla="*/ 538905 w 3431608"/>
              <a:gd name="connsiteY11" fmla="*/ 351158 h 2298169"/>
              <a:gd name="connsiteX12" fmla="*/ 538905 w 3431608"/>
              <a:gd name="connsiteY12" fmla="*/ 403310 h 2298169"/>
              <a:gd name="connsiteX13" fmla="*/ 608441 w 3431608"/>
              <a:gd name="connsiteY13" fmla="*/ 403310 h 2298169"/>
              <a:gd name="connsiteX14" fmla="*/ 608441 w 3431608"/>
              <a:gd name="connsiteY14" fmla="*/ 455462 h 2298169"/>
              <a:gd name="connsiteX15" fmla="*/ 625825 w 3431608"/>
              <a:gd name="connsiteY15" fmla="*/ 455462 h 2298169"/>
              <a:gd name="connsiteX16" fmla="*/ 625825 w 3431608"/>
              <a:gd name="connsiteY16" fmla="*/ 535429 h 2298169"/>
              <a:gd name="connsiteX17" fmla="*/ 695361 w 3431608"/>
              <a:gd name="connsiteY17" fmla="*/ 535429 h 2298169"/>
              <a:gd name="connsiteX18" fmla="*/ 695361 w 3431608"/>
              <a:gd name="connsiteY18" fmla="*/ 591057 h 2298169"/>
              <a:gd name="connsiteX19" fmla="*/ 744037 w 3431608"/>
              <a:gd name="connsiteY19" fmla="*/ 591057 h 2298169"/>
              <a:gd name="connsiteX20" fmla="*/ 744037 w 3431608"/>
              <a:gd name="connsiteY20" fmla="*/ 653640 h 2298169"/>
              <a:gd name="connsiteX21" fmla="*/ 803142 w 3431608"/>
              <a:gd name="connsiteY21" fmla="*/ 653640 h 2298169"/>
              <a:gd name="connsiteX22" fmla="*/ 803142 w 3431608"/>
              <a:gd name="connsiteY22" fmla="*/ 789235 h 2298169"/>
              <a:gd name="connsiteX23" fmla="*/ 827480 w 3431608"/>
              <a:gd name="connsiteY23" fmla="*/ 789235 h 2298169"/>
              <a:gd name="connsiteX24" fmla="*/ 827480 w 3431608"/>
              <a:gd name="connsiteY24" fmla="*/ 844864 h 2298169"/>
              <a:gd name="connsiteX25" fmla="*/ 841387 w 3431608"/>
              <a:gd name="connsiteY25" fmla="*/ 844864 h 2298169"/>
              <a:gd name="connsiteX26" fmla="*/ 841387 w 3431608"/>
              <a:gd name="connsiteY26" fmla="*/ 907447 h 2298169"/>
              <a:gd name="connsiteX27" fmla="*/ 869202 w 3431608"/>
              <a:gd name="connsiteY27" fmla="*/ 907447 h 2298169"/>
              <a:gd name="connsiteX28" fmla="*/ 869202 w 3431608"/>
              <a:gd name="connsiteY28" fmla="*/ 956122 h 2298169"/>
              <a:gd name="connsiteX29" fmla="*/ 869202 w 3431608"/>
              <a:gd name="connsiteY29" fmla="*/ 956122 h 2298169"/>
              <a:gd name="connsiteX30" fmla="*/ 883109 w 3431608"/>
              <a:gd name="connsiteY30" fmla="*/ 956122 h 2298169"/>
              <a:gd name="connsiteX31" fmla="*/ 883109 w 3431608"/>
              <a:gd name="connsiteY31" fmla="*/ 1025658 h 2298169"/>
              <a:gd name="connsiteX32" fmla="*/ 952645 w 3431608"/>
              <a:gd name="connsiteY32" fmla="*/ 1025658 h 2298169"/>
              <a:gd name="connsiteX33" fmla="*/ 952645 w 3431608"/>
              <a:gd name="connsiteY33" fmla="*/ 1150823 h 2298169"/>
              <a:gd name="connsiteX34" fmla="*/ 1032612 w 3431608"/>
              <a:gd name="connsiteY34" fmla="*/ 1150823 h 2298169"/>
              <a:gd name="connsiteX35" fmla="*/ 1032612 w 3431608"/>
              <a:gd name="connsiteY35" fmla="*/ 1213406 h 2298169"/>
              <a:gd name="connsiteX36" fmla="*/ 1102148 w 3431608"/>
              <a:gd name="connsiteY36" fmla="*/ 1213406 h 2298169"/>
              <a:gd name="connsiteX37" fmla="*/ 1102148 w 3431608"/>
              <a:gd name="connsiteY37" fmla="*/ 1279465 h 2298169"/>
              <a:gd name="connsiteX38" fmla="*/ 1168207 w 3431608"/>
              <a:gd name="connsiteY38" fmla="*/ 1279465 h 2298169"/>
              <a:gd name="connsiteX39" fmla="*/ 1168207 w 3431608"/>
              <a:gd name="connsiteY39" fmla="*/ 1342048 h 2298169"/>
              <a:gd name="connsiteX40" fmla="*/ 1175161 w 3431608"/>
              <a:gd name="connsiteY40" fmla="*/ 1342048 h 2298169"/>
              <a:gd name="connsiteX41" fmla="*/ 1175161 w 3431608"/>
              <a:gd name="connsiteY41" fmla="*/ 1404630 h 2298169"/>
              <a:gd name="connsiteX42" fmla="*/ 1234266 w 3431608"/>
              <a:gd name="connsiteY42" fmla="*/ 1404630 h 2298169"/>
              <a:gd name="connsiteX43" fmla="*/ 1251650 w 3431608"/>
              <a:gd name="connsiteY43" fmla="*/ 1404630 h 2298169"/>
              <a:gd name="connsiteX44" fmla="*/ 1251650 w 3431608"/>
              <a:gd name="connsiteY44" fmla="*/ 1474166 h 2298169"/>
              <a:gd name="connsiteX45" fmla="*/ 1293372 w 3431608"/>
              <a:gd name="connsiteY45" fmla="*/ 1474166 h 2298169"/>
              <a:gd name="connsiteX46" fmla="*/ 1293372 w 3431608"/>
              <a:gd name="connsiteY46" fmla="*/ 1533272 h 2298169"/>
              <a:gd name="connsiteX47" fmla="*/ 1303802 w 3431608"/>
              <a:gd name="connsiteY47" fmla="*/ 1533272 h 2298169"/>
              <a:gd name="connsiteX48" fmla="*/ 1303802 w 3431608"/>
              <a:gd name="connsiteY48" fmla="*/ 1606285 h 2298169"/>
              <a:gd name="connsiteX49" fmla="*/ 1415060 w 3431608"/>
              <a:gd name="connsiteY49" fmla="*/ 1606285 h 2298169"/>
              <a:gd name="connsiteX50" fmla="*/ 1415060 w 3431608"/>
              <a:gd name="connsiteY50" fmla="*/ 1738403 h 2298169"/>
              <a:gd name="connsiteX51" fmla="*/ 1574993 w 3431608"/>
              <a:gd name="connsiteY51" fmla="*/ 1738403 h 2298169"/>
              <a:gd name="connsiteX52" fmla="*/ 1574993 w 3431608"/>
              <a:gd name="connsiteY52" fmla="*/ 1811416 h 2298169"/>
              <a:gd name="connsiteX53" fmla="*/ 1595854 w 3431608"/>
              <a:gd name="connsiteY53" fmla="*/ 1811416 h 2298169"/>
              <a:gd name="connsiteX54" fmla="*/ 1595854 w 3431608"/>
              <a:gd name="connsiteY54" fmla="*/ 1880952 h 2298169"/>
              <a:gd name="connsiteX55" fmla="*/ 1634099 w 3431608"/>
              <a:gd name="connsiteY55" fmla="*/ 1880952 h 2298169"/>
              <a:gd name="connsiteX56" fmla="*/ 1634099 w 3431608"/>
              <a:gd name="connsiteY56" fmla="*/ 1953965 h 2298169"/>
              <a:gd name="connsiteX57" fmla="*/ 1776648 w 3431608"/>
              <a:gd name="connsiteY57" fmla="*/ 1953965 h 2298169"/>
              <a:gd name="connsiteX58" fmla="*/ 1776648 w 3431608"/>
              <a:gd name="connsiteY58" fmla="*/ 2020025 h 2298169"/>
              <a:gd name="connsiteX59" fmla="*/ 1842707 w 3431608"/>
              <a:gd name="connsiteY59" fmla="*/ 2020025 h 2298169"/>
              <a:gd name="connsiteX60" fmla="*/ 1842707 w 3431608"/>
              <a:gd name="connsiteY60" fmla="*/ 2106945 h 2298169"/>
              <a:gd name="connsiteX61" fmla="*/ 2141713 w 3431608"/>
              <a:gd name="connsiteY61" fmla="*/ 2106945 h 2298169"/>
              <a:gd name="connsiteX62" fmla="*/ 2141713 w 3431608"/>
              <a:gd name="connsiteY62" fmla="*/ 2298169 h 2298169"/>
              <a:gd name="connsiteX63" fmla="*/ 3431608 w 3431608"/>
              <a:gd name="connsiteY63" fmla="*/ 2298169 h 2298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3431608" h="2298169">
                <a:moveTo>
                  <a:pt x="0" y="0"/>
                </a:moveTo>
                <a:lnTo>
                  <a:pt x="152980" y="0"/>
                </a:lnTo>
                <a:lnTo>
                  <a:pt x="152980" y="59106"/>
                </a:lnTo>
                <a:lnTo>
                  <a:pt x="253807" y="59106"/>
                </a:lnTo>
                <a:lnTo>
                  <a:pt x="253807" y="107781"/>
                </a:lnTo>
                <a:lnTo>
                  <a:pt x="361588" y="107781"/>
                </a:lnTo>
                <a:lnTo>
                  <a:pt x="361588" y="163410"/>
                </a:lnTo>
                <a:lnTo>
                  <a:pt x="472846" y="163410"/>
                </a:lnTo>
                <a:lnTo>
                  <a:pt x="472846" y="302483"/>
                </a:lnTo>
                <a:lnTo>
                  <a:pt x="490230" y="302483"/>
                </a:lnTo>
                <a:lnTo>
                  <a:pt x="490230" y="351158"/>
                </a:lnTo>
                <a:lnTo>
                  <a:pt x="538905" y="351158"/>
                </a:lnTo>
                <a:lnTo>
                  <a:pt x="538905" y="403310"/>
                </a:lnTo>
                <a:lnTo>
                  <a:pt x="608441" y="403310"/>
                </a:lnTo>
                <a:lnTo>
                  <a:pt x="608441" y="455462"/>
                </a:lnTo>
                <a:lnTo>
                  <a:pt x="625825" y="455462"/>
                </a:lnTo>
                <a:lnTo>
                  <a:pt x="625825" y="535429"/>
                </a:lnTo>
                <a:lnTo>
                  <a:pt x="695361" y="535429"/>
                </a:lnTo>
                <a:lnTo>
                  <a:pt x="695361" y="591057"/>
                </a:lnTo>
                <a:lnTo>
                  <a:pt x="744037" y="591057"/>
                </a:lnTo>
                <a:lnTo>
                  <a:pt x="744037" y="653640"/>
                </a:lnTo>
                <a:lnTo>
                  <a:pt x="803142" y="653640"/>
                </a:lnTo>
                <a:lnTo>
                  <a:pt x="803142" y="789235"/>
                </a:lnTo>
                <a:lnTo>
                  <a:pt x="827480" y="789235"/>
                </a:lnTo>
                <a:lnTo>
                  <a:pt x="827480" y="844864"/>
                </a:lnTo>
                <a:lnTo>
                  <a:pt x="841387" y="844864"/>
                </a:lnTo>
                <a:lnTo>
                  <a:pt x="841387" y="907447"/>
                </a:lnTo>
                <a:lnTo>
                  <a:pt x="869202" y="907447"/>
                </a:lnTo>
                <a:lnTo>
                  <a:pt x="869202" y="956122"/>
                </a:lnTo>
                <a:lnTo>
                  <a:pt x="869202" y="956122"/>
                </a:lnTo>
                <a:lnTo>
                  <a:pt x="883109" y="956122"/>
                </a:lnTo>
                <a:lnTo>
                  <a:pt x="883109" y="1025658"/>
                </a:lnTo>
                <a:lnTo>
                  <a:pt x="952645" y="1025658"/>
                </a:lnTo>
                <a:lnTo>
                  <a:pt x="952645" y="1150823"/>
                </a:lnTo>
                <a:lnTo>
                  <a:pt x="1032612" y="1150823"/>
                </a:lnTo>
                <a:lnTo>
                  <a:pt x="1032612" y="1213406"/>
                </a:lnTo>
                <a:lnTo>
                  <a:pt x="1102148" y="1213406"/>
                </a:lnTo>
                <a:lnTo>
                  <a:pt x="1102148" y="1279465"/>
                </a:lnTo>
                <a:lnTo>
                  <a:pt x="1168207" y="1279465"/>
                </a:lnTo>
                <a:lnTo>
                  <a:pt x="1168207" y="1342048"/>
                </a:lnTo>
                <a:lnTo>
                  <a:pt x="1175161" y="1342048"/>
                </a:lnTo>
                <a:lnTo>
                  <a:pt x="1175161" y="1404630"/>
                </a:lnTo>
                <a:lnTo>
                  <a:pt x="1234266" y="1404630"/>
                </a:lnTo>
                <a:lnTo>
                  <a:pt x="1251650" y="1404630"/>
                </a:lnTo>
                <a:lnTo>
                  <a:pt x="1251650" y="1474166"/>
                </a:lnTo>
                <a:lnTo>
                  <a:pt x="1293372" y="1474166"/>
                </a:lnTo>
                <a:lnTo>
                  <a:pt x="1293372" y="1533272"/>
                </a:lnTo>
                <a:lnTo>
                  <a:pt x="1303802" y="1533272"/>
                </a:lnTo>
                <a:lnTo>
                  <a:pt x="1303802" y="1606285"/>
                </a:lnTo>
                <a:lnTo>
                  <a:pt x="1415060" y="1606285"/>
                </a:lnTo>
                <a:lnTo>
                  <a:pt x="1415060" y="1738403"/>
                </a:lnTo>
                <a:lnTo>
                  <a:pt x="1574993" y="1738403"/>
                </a:lnTo>
                <a:lnTo>
                  <a:pt x="1574993" y="1811416"/>
                </a:lnTo>
                <a:lnTo>
                  <a:pt x="1595854" y="1811416"/>
                </a:lnTo>
                <a:lnTo>
                  <a:pt x="1595854" y="1880952"/>
                </a:lnTo>
                <a:lnTo>
                  <a:pt x="1634099" y="1880952"/>
                </a:lnTo>
                <a:lnTo>
                  <a:pt x="1634099" y="1953965"/>
                </a:lnTo>
                <a:lnTo>
                  <a:pt x="1776648" y="1953965"/>
                </a:lnTo>
                <a:lnTo>
                  <a:pt x="1776648" y="2020025"/>
                </a:lnTo>
                <a:lnTo>
                  <a:pt x="1842707" y="2020025"/>
                </a:lnTo>
                <a:lnTo>
                  <a:pt x="1842707" y="2106945"/>
                </a:lnTo>
                <a:lnTo>
                  <a:pt x="2141713" y="2106945"/>
                </a:lnTo>
                <a:lnTo>
                  <a:pt x="2141713" y="2298169"/>
                </a:lnTo>
                <a:lnTo>
                  <a:pt x="3431608" y="2298169"/>
                </a:lnTo>
              </a:path>
            </a:pathLst>
          </a:custGeom>
          <a:noFill/>
          <a:ln w="28575">
            <a:solidFill>
              <a:schemeClr val="accent6"/>
            </a:solidFill>
            <a:miter lim="800000"/>
            <a:headEnd/>
            <a:tailEnd/>
          </a:ln>
        </p:spPr>
        <p:txBody>
          <a:bodyPr rtlCol="0" anchor="ctr"/>
          <a:lstStyle/>
          <a:p>
            <a:pPr algn="ctr"/>
            <a:endParaRPr lang="en-US" sz="1400" b="0" dirty="0">
              <a:latin typeface="Poppins Medium" pitchFamily="2" charset="77"/>
              <a:cs typeface="Poppins Medium" pitchFamily="2" charset="77"/>
            </a:endParaRPr>
          </a:p>
        </p:txBody>
      </p:sp>
      <p:grpSp>
        <p:nvGrpSpPr>
          <p:cNvPr id="12" name="Group 11">
            <a:extLst>
              <a:ext uri="{FF2B5EF4-FFF2-40B4-BE49-F238E27FC236}">
                <a16:creationId xmlns:a16="http://schemas.microsoft.com/office/drawing/2014/main" id="{5E2D35F6-4681-EEB4-3335-B5D986AABE22}"/>
              </a:ext>
            </a:extLst>
          </p:cNvPr>
          <p:cNvGrpSpPr>
            <a:grpSpLocks/>
          </p:cNvGrpSpPr>
          <p:nvPr/>
        </p:nvGrpSpPr>
        <p:grpSpPr>
          <a:xfrm>
            <a:off x="929437" y="2003437"/>
            <a:ext cx="4221177" cy="2193442"/>
            <a:chOff x="908416" y="1874078"/>
            <a:chExt cx="4221177" cy="2193442"/>
          </a:xfrm>
        </p:grpSpPr>
        <p:cxnSp>
          <p:nvCxnSpPr>
            <p:cNvPr id="170" name="Straight Connector 220">
              <a:extLst>
                <a:ext uri="{FF2B5EF4-FFF2-40B4-BE49-F238E27FC236}">
                  <a16:creationId xmlns:a16="http://schemas.microsoft.com/office/drawing/2014/main" id="{E2D29332-60BA-F6A0-EB9B-58C7F227ED75}"/>
                </a:ext>
              </a:extLst>
            </p:cNvPr>
            <p:cNvCxnSpPr>
              <a:cxnSpLocks/>
            </p:cNvCxnSpPr>
            <p:nvPr/>
          </p:nvCxnSpPr>
          <p:spPr bwMode="auto">
            <a:xfrm>
              <a:off x="3596908" y="3790878"/>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71" name="Straight Connector 220">
              <a:extLst>
                <a:ext uri="{FF2B5EF4-FFF2-40B4-BE49-F238E27FC236}">
                  <a16:creationId xmlns:a16="http://schemas.microsoft.com/office/drawing/2014/main" id="{ACBDEFDC-F7F5-745C-2828-6915C7CF3751}"/>
                </a:ext>
              </a:extLst>
            </p:cNvPr>
            <p:cNvCxnSpPr>
              <a:cxnSpLocks/>
            </p:cNvCxnSpPr>
            <p:nvPr/>
          </p:nvCxnSpPr>
          <p:spPr bwMode="auto">
            <a:xfrm>
              <a:off x="3521633" y="3788216"/>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72" name="Straight Connector 220">
              <a:extLst>
                <a:ext uri="{FF2B5EF4-FFF2-40B4-BE49-F238E27FC236}">
                  <a16:creationId xmlns:a16="http://schemas.microsoft.com/office/drawing/2014/main" id="{4AEB4AE5-38CE-8731-514C-191D4A9065DC}"/>
                </a:ext>
              </a:extLst>
            </p:cNvPr>
            <p:cNvCxnSpPr>
              <a:cxnSpLocks/>
            </p:cNvCxnSpPr>
            <p:nvPr/>
          </p:nvCxnSpPr>
          <p:spPr bwMode="auto">
            <a:xfrm>
              <a:off x="3849516" y="3982624"/>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73" name="Straight Connector 220">
              <a:extLst>
                <a:ext uri="{FF2B5EF4-FFF2-40B4-BE49-F238E27FC236}">
                  <a16:creationId xmlns:a16="http://schemas.microsoft.com/office/drawing/2014/main" id="{9C4FC748-779F-77F2-F420-F31C99238D2E}"/>
                </a:ext>
              </a:extLst>
            </p:cNvPr>
            <p:cNvCxnSpPr>
              <a:cxnSpLocks/>
            </p:cNvCxnSpPr>
            <p:nvPr/>
          </p:nvCxnSpPr>
          <p:spPr bwMode="auto">
            <a:xfrm>
              <a:off x="4299373" y="3989870"/>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75" name="Straight Connector 220">
              <a:extLst>
                <a:ext uri="{FF2B5EF4-FFF2-40B4-BE49-F238E27FC236}">
                  <a16:creationId xmlns:a16="http://schemas.microsoft.com/office/drawing/2014/main" id="{292D4D35-816F-B2D9-0827-A504DC4C827C}"/>
                </a:ext>
              </a:extLst>
            </p:cNvPr>
            <p:cNvCxnSpPr>
              <a:cxnSpLocks/>
            </p:cNvCxnSpPr>
            <p:nvPr/>
          </p:nvCxnSpPr>
          <p:spPr bwMode="auto">
            <a:xfrm>
              <a:off x="5129593" y="3996824"/>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79" name="Straight Connector 220">
              <a:extLst>
                <a:ext uri="{FF2B5EF4-FFF2-40B4-BE49-F238E27FC236}">
                  <a16:creationId xmlns:a16="http://schemas.microsoft.com/office/drawing/2014/main" id="{DC2A29F2-48AA-78A6-4BF7-D2EE9A28B88A}"/>
                </a:ext>
              </a:extLst>
            </p:cNvPr>
            <p:cNvCxnSpPr>
              <a:cxnSpLocks/>
            </p:cNvCxnSpPr>
            <p:nvPr/>
          </p:nvCxnSpPr>
          <p:spPr bwMode="auto">
            <a:xfrm>
              <a:off x="3221589" y="3425523"/>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81" name="Straight Connector 220">
              <a:extLst>
                <a:ext uri="{FF2B5EF4-FFF2-40B4-BE49-F238E27FC236}">
                  <a16:creationId xmlns:a16="http://schemas.microsoft.com/office/drawing/2014/main" id="{0D4C1754-3ACA-78CC-2897-6FA1AEE6E6D6}"/>
                </a:ext>
              </a:extLst>
            </p:cNvPr>
            <p:cNvCxnSpPr>
              <a:cxnSpLocks/>
            </p:cNvCxnSpPr>
            <p:nvPr/>
          </p:nvCxnSpPr>
          <p:spPr bwMode="auto">
            <a:xfrm>
              <a:off x="1925569" y="2286308"/>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82" name="Straight Connector 220">
              <a:extLst>
                <a:ext uri="{FF2B5EF4-FFF2-40B4-BE49-F238E27FC236}">
                  <a16:creationId xmlns:a16="http://schemas.microsoft.com/office/drawing/2014/main" id="{680B283A-686C-45D5-824A-EFAC37A4D5DE}"/>
                </a:ext>
              </a:extLst>
            </p:cNvPr>
            <p:cNvCxnSpPr>
              <a:cxnSpLocks/>
            </p:cNvCxnSpPr>
            <p:nvPr/>
          </p:nvCxnSpPr>
          <p:spPr bwMode="auto">
            <a:xfrm>
              <a:off x="1623543" y="2217099"/>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83" name="Straight Connector 220">
              <a:extLst>
                <a:ext uri="{FF2B5EF4-FFF2-40B4-BE49-F238E27FC236}">
                  <a16:creationId xmlns:a16="http://schemas.microsoft.com/office/drawing/2014/main" id="{63444B61-E1A0-CFE3-7842-FE8695B654E8}"/>
                </a:ext>
              </a:extLst>
            </p:cNvPr>
            <p:cNvCxnSpPr>
              <a:cxnSpLocks/>
            </p:cNvCxnSpPr>
            <p:nvPr/>
          </p:nvCxnSpPr>
          <p:spPr bwMode="auto">
            <a:xfrm>
              <a:off x="2980410" y="3251004"/>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84" name="Straight Connector 220">
              <a:extLst>
                <a:ext uri="{FF2B5EF4-FFF2-40B4-BE49-F238E27FC236}">
                  <a16:creationId xmlns:a16="http://schemas.microsoft.com/office/drawing/2014/main" id="{7EF79C32-EA7F-1AD9-8163-29E5BAAE126B}"/>
                </a:ext>
              </a:extLst>
            </p:cNvPr>
            <p:cNvCxnSpPr>
              <a:cxnSpLocks/>
            </p:cNvCxnSpPr>
            <p:nvPr/>
          </p:nvCxnSpPr>
          <p:spPr bwMode="auto">
            <a:xfrm>
              <a:off x="3184659" y="3425523"/>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85" name="Straight Connector 220">
              <a:extLst>
                <a:ext uri="{FF2B5EF4-FFF2-40B4-BE49-F238E27FC236}">
                  <a16:creationId xmlns:a16="http://schemas.microsoft.com/office/drawing/2014/main" id="{B8ED67DC-32E4-6DB7-858A-DBDC64BE0F6D}"/>
                </a:ext>
              </a:extLst>
            </p:cNvPr>
            <p:cNvCxnSpPr>
              <a:cxnSpLocks/>
            </p:cNvCxnSpPr>
            <p:nvPr/>
          </p:nvCxnSpPr>
          <p:spPr bwMode="auto">
            <a:xfrm>
              <a:off x="3244127" y="3425523"/>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86" name="Straight Connector 220">
              <a:extLst>
                <a:ext uri="{FF2B5EF4-FFF2-40B4-BE49-F238E27FC236}">
                  <a16:creationId xmlns:a16="http://schemas.microsoft.com/office/drawing/2014/main" id="{2A62280A-A038-336E-3974-16EA0583BAFE}"/>
                </a:ext>
              </a:extLst>
            </p:cNvPr>
            <p:cNvCxnSpPr>
              <a:cxnSpLocks/>
            </p:cNvCxnSpPr>
            <p:nvPr/>
          </p:nvCxnSpPr>
          <p:spPr bwMode="auto">
            <a:xfrm>
              <a:off x="2739420" y="3157943"/>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87" name="Straight Connector 220">
              <a:extLst>
                <a:ext uri="{FF2B5EF4-FFF2-40B4-BE49-F238E27FC236}">
                  <a16:creationId xmlns:a16="http://schemas.microsoft.com/office/drawing/2014/main" id="{E84EB305-0C31-F41D-F558-05413F0287D7}"/>
                </a:ext>
              </a:extLst>
            </p:cNvPr>
            <p:cNvCxnSpPr>
              <a:cxnSpLocks/>
            </p:cNvCxnSpPr>
            <p:nvPr/>
          </p:nvCxnSpPr>
          <p:spPr bwMode="auto">
            <a:xfrm>
              <a:off x="2532312" y="2860917"/>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88" name="Straight Connector 220">
              <a:extLst>
                <a:ext uri="{FF2B5EF4-FFF2-40B4-BE49-F238E27FC236}">
                  <a16:creationId xmlns:a16="http://schemas.microsoft.com/office/drawing/2014/main" id="{BD918D31-2EA3-1178-6AEA-3D36E14006DA}"/>
                </a:ext>
              </a:extLst>
            </p:cNvPr>
            <p:cNvCxnSpPr>
              <a:cxnSpLocks/>
            </p:cNvCxnSpPr>
            <p:nvPr/>
          </p:nvCxnSpPr>
          <p:spPr bwMode="auto">
            <a:xfrm>
              <a:off x="2338795" y="2560084"/>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89" name="Straight Connector 220">
              <a:extLst>
                <a:ext uri="{FF2B5EF4-FFF2-40B4-BE49-F238E27FC236}">
                  <a16:creationId xmlns:a16="http://schemas.microsoft.com/office/drawing/2014/main" id="{2F54287A-3C1A-2138-1776-AA44668AB62B}"/>
                </a:ext>
              </a:extLst>
            </p:cNvPr>
            <p:cNvCxnSpPr>
              <a:cxnSpLocks/>
            </p:cNvCxnSpPr>
            <p:nvPr/>
          </p:nvCxnSpPr>
          <p:spPr bwMode="auto">
            <a:xfrm>
              <a:off x="1984908" y="2288893"/>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231" name="Straight Connector 220">
              <a:extLst>
                <a:ext uri="{FF2B5EF4-FFF2-40B4-BE49-F238E27FC236}">
                  <a16:creationId xmlns:a16="http://schemas.microsoft.com/office/drawing/2014/main" id="{A39B0853-D322-44D2-60DD-53A2F475B218}"/>
                </a:ext>
              </a:extLst>
            </p:cNvPr>
            <p:cNvCxnSpPr>
              <a:cxnSpLocks/>
            </p:cNvCxnSpPr>
            <p:nvPr/>
          </p:nvCxnSpPr>
          <p:spPr bwMode="auto">
            <a:xfrm>
              <a:off x="1232101" y="2170751"/>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90" name="Straight Connector 220">
              <a:extLst>
                <a:ext uri="{FF2B5EF4-FFF2-40B4-BE49-F238E27FC236}">
                  <a16:creationId xmlns:a16="http://schemas.microsoft.com/office/drawing/2014/main" id="{1D75F4EC-1BA9-9E4D-8883-B0852044F5C7}"/>
                </a:ext>
              </a:extLst>
            </p:cNvPr>
            <p:cNvCxnSpPr>
              <a:cxnSpLocks/>
            </p:cNvCxnSpPr>
            <p:nvPr/>
          </p:nvCxnSpPr>
          <p:spPr bwMode="auto">
            <a:xfrm>
              <a:off x="908416" y="1874078"/>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grpSp>
      <p:sp>
        <p:nvSpPr>
          <p:cNvPr id="2" name="Freeform: Shape 1">
            <a:extLst>
              <a:ext uri="{FF2B5EF4-FFF2-40B4-BE49-F238E27FC236}">
                <a16:creationId xmlns:a16="http://schemas.microsoft.com/office/drawing/2014/main" id="{7BDA81C0-0FED-A9A4-8DE7-0C4DE8C3836B}"/>
              </a:ext>
            </a:extLst>
          </p:cNvPr>
          <p:cNvSpPr>
            <a:spLocks/>
          </p:cNvSpPr>
          <p:nvPr/>
        </p:nvSpPr>
        <p:spPr bwMode="auto">
          <a:xfrm>
            <a:off x="914560" y="2072894"/>
            <a:ext cx="4234750" cy="2113898"/>
          </a:xfrm>
          <a:custGeom>
            <a:avLst/>
            <a:gdLst>
              <a:gd name="connsiteX0" fmla="*/ 0 w 4234750"/>
              <a:gd name="connsiteY0" fmla="*/ 0 h 2113898"/>
              <a:gd name="connsiteX1" fmla="*/ 146026 w 4234750"/>
              <a:gd name="connsiteY1" fmla="*/ 0 h 2113898"/>
              <a:gd name="connsiteX2" fmla="*/ 146026 w 4234750"/>
              <a:gd name="connsiteY2" fmla="*/ 59105 h 2113898"/>
              <a:gd name="connsiteX3" fmla="*/ 159933 w 4234750"/>
              <a:gd name="connsiteY3" fmla="*/ 59105 h 2113898"/>
              <a:gd name="connsiteX4" fmla="*/ 159933 w 4234750"/>
              <a:gd name="connsiteY4" fmla="*/ 173840 h 2113898"/>
              <a:gd name="connsiteX5" fmla="*/ 198178 w 4234750"/>
              <a:gd name="connsiteY5" fmla="*/ 173840 h 2113898"/>
              <a:gd name="connsiteX6" fmla="*/ 198178 w 4234750"/>
              <a:gd name="connsiteY6" fmla="*/ 236422 h 2113898"/>
              <a:gd name="connsiteX7" fmla="*/ 278145 w 4234750"/>
              <a:gd name="connsiteY7" fmla="*/ 236422 h 2113898"/>
              <a:gd name="connsiteX8" fmla="*/ 278145 w 4234750"/>
              <a:gd name="connsiteY8" fmla="*/ 299005 h 2113898"/>
              <a:gd name="connsiteX9" fmla="*/ 347681 w 4234750"/>
              <a:gd name="connsiteY9" fmla="*/ 299005 h 2113898"/>
              <a:gd name="connsiteX10" fmla="*/ 347681 w 4234750"/>
              <a:gd name="connsiteY10" fmla="*/ 351157 h 2113898"/>
              <a:gd name="connsiteX11" fmla="*/ 959599 w 4234750"/>
              <a:gd name="connsiteY11" fmla="*/ 351157 h 2113898"/>
              <a:gd name="connsiteX12" fmla="*/ 959599 w 4234750"/>
              <a:gd name="connsiteY12" fmla="*/ 424170 h 2113898"/>
              <a:gd name="connsiteX13" fmla="*/ 1164730 w 4234750"/>
              <a:gd name="connsiteY13" fmla="*/ 424170 h 2113898"/>
              <a:gd name="connsiteX14" fmla="*/ 1164730 w 4234750"/>
              <a:gd name="connsiteY14" fmla="*/ 490229 h 2113898"/>
              <a:gd name="connsiteX15" fmla="*/ 1213405 w 4234750"/>
              <a:gd name="connsiteY15" fmla="*/ 490229 h 2113898"/>
              <a:gd name="connsiteX16" fmla="*/ 1213405 w 4234750"/>
              <a:gd name="connsiteY16" fmla="*/ 563242 h 2113898"/>
              <a:gd name="connsiteX17" fmla="*/ 1376815 w 4234750"/>
              <a:gd name="connsiteY17" fmla="*/ 563242 h 2113898"/>
              <a:gd name="connsiteX18" fmla="*/ 1376815 w 4234750"/>
              <a:gd name="connsiteY18" fmla="*/ 625825 h 2113898"/>
              <a:gd name="connsiteX19" fmla="*/ 1376815 w 4234750"/>
              <a:gd name="connsiteY19" fmla="*/ 625825 h 2113898"/>
              <a:gd name="connsiteX20" fmla="*/ 1415060 w 4234750"/>
              <a:gd name="connsiteY20" fmla="*/ 625825 h 2113898"/>
              <a:gd name="connsiteX21" fmla="*/ 1415060 w 4234750"/>
              <a:gd name="connsiteY21" fmla="*/ 691884 h 2113898"/>
              <a:gd name="connsiteX22" fmla="*/ 1463736 w 4234750"/>
              <a:gd name="connsiteY22" fmla="*/ 691884 h 2113898"/>
              <a:gd name="connsiteX23" fmla="*/ 1463736 w 4234750"/>
              <a:gd name="connsiteY23" fmla="*/ 834433 h 2113898"/>
              <a:gd name="connsiteX24" fmla="*/ 1474166 w 4234750"/>
              <a:gd name="connsiteY24" fmla="*/ 834433 h 2113898"/>
              <a:gd name="connsiteX25" fmla="*/ 1474166 w 4234750"/>
              <a:gd name="connsiteY25" fmla="*/ 917876 h 2113898"/>
              <a:gd name="connsiteX26" fmla="*/ 1550656 w 4234750"/>
              <a:gd name="connsiteY26" fmla="*/ 917876 h 2113898"/>
              <a:gd name="connsiteX27" fmla="*/ 1550656 w 4234750"/>
              <a:gd name="connsiteY27" fmla="*/ 994366 h 2113898"/>
              <a:gd name="connsiteX28" fmla="*/ 1644529 w 4234750"/>
              <a:gd name="connsiteY28" fmla="*/ 994366 h 2113898"/>
              <a:gd name="connsiteX29" fmla="*/ 1644529 w 4234750"/>
              <a:gd name="connsiteY29" fmla="*/ 1070856 h 2113898"/>
              <a:gd name="connsiteX30" fmla="*/ 1644529 w 4234750"/>
              <a:gd name="connsiteY30" fmla="*/ 1070856 h 2113898"/>
              <a:gd name="connsiteX31" fmla="*/ 1644529 w 4234750"/>
              <a:gd name="connsiteY31" fmla="*/ 1143869 h 2113898"/>
              <a:gd name="connsiteX32" fmla="*/ 1644529 w 4234750"/>
              <a:gd name="connsiteY32" fmla="*/ 1143869 h 2113898"/>
              <a:gd name="connsiteX33" fmla="*/ 1672344 w 4234750"/>
              <a:gd name="connsiteY33" fmla="*/ 1143869 h 2113898"/>
              <a:gd name="connsiteX34" fmla="*/ 1672344 w 4234750"/>
              <a:gd name="connsiteY34" fmla="*/ 1216882 h 2113898"/>
              <a:gd name="connsiteX35" fmla="*/ 1703635 w 4234750"/>
              <a:gd name="connsiteY35" fmla="*/ 1216882 h 2113898"/>
              <a:gd name="connsiteX36" fmla="*/ 1703635 w 4234750"/>
              <a:gd name="connsiteY36" fmla="*/ 1289895 h 2113898"/>
              <a:gd name="connsiteX37" fmla="*/ 1860091 w 4234750"/>
              <a:gd name="connsiteY37" fmla="*/ 1289895 h 2113898"/>
              <a:gd name="connsiteX38" fmla="*/ 1860091 w 4234750"/>
              <a:gd name="connsiteY38" fmla="*/ 1376815 h 2113898"/>
              <a:gd name="connsiteX39" fmla="*/ 2106945 w 4234750"/>
              <a:gd name="connsiteY39" fmla="*/ 1376815 h 2113898"/>
              <a:gd name="connsiteX40" fmla="*/ 2106945 w 4234750"/>
              <a:gd name="connsiteY40" fmla="*/ 1547178 h 2113898"/>
              <a:gd name="connsiteX41" fmla="*/ 2371182 w 4234750"/>
              <a:gd name="connsiteY41" fmla="*/ 1547178 h 2113898"/>
              <a:gd name="connsiteX42" fmla="*/ 2371182 w 4234750"/>
              <a:gd name="connsiteY42" fmla="*/ 1679297 h 2113898"/>
              <a:gd name="connsiteX43" fmla="*/ 2388566 w 4234750"/>
              <a:gd name="connsiteY43" fmla="*/ 1679297 h 2113898"/>
              <a:gd name="connsiteX44" fmla="*/ 2388566 w 4234750"/>
              <a:gd name="connsiteY44" fmla="*/ 1804462 h 2113898"/>
              <a:gd name="connsiteX45" fmla="*/ 2409427 w 4234750"/>
              <a:gd name="connsiteY45" fmla="*/ 1804462 h 2113898"/>
              <a:gd name="connsiteX46" fmla="*/ 2409427 w 4234750"/>
              <a:gd name="connsiteY46" fmla="*/ 1919197 h 2113898"/>
              <a:gd name="connsiteX47" fmla="*/ 2885749 w 4234750"/>
              <a:gd name="connsiteY47" fmla="*/ 1919197 h 2113898"/>
              <a:gd name="connsiteX48" fmla="*/ 2885749 w 4234750"/>
              <a:gd name="connsiteY48" fmla="*/ 2113898 h 2113898"/>
              <a:gd name="connsiteX49" fmla="*/ 4234750 w 4234750"/>
              <a:gd name="connsiteY49" fmla="*/ 2113898 h 2113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234750" h="2113898">
                <a:moveTo>
                  <a:pt x="0" y="0"/>
                </a:moveTo>
                <a:lnTo>
                  <a:pt x="146026" y="0"/>
                </a:lnTo>
                <a:lnTo>
                  <a:pt x="146026" y="59105"/>
                </a:lnTo>
                <a:lnTo>
                  <a:pt x="159933" y="59105"/>
                </a:lnTo>
                <a:lnTo>
                  <a:pt x="159933" y="173840"/>
                </a:lnTo>
                <a:lnTo>
                  <a:pt x="198178" y="173840"/>
                </a:lnTo>
                <a:lnTo>
                  <a:pt x="198178" y="236422"/>
                </a:lnTo>
                <a:lnTo>
                  <a:pt x="278145" y="236422"/>
                </a:lnTo>
                <a:lnTo>
                  <a:pt x="278145" y="299005"/>
                </a:lnTo>
                <a:lnTo>
                  <a:pt x="347681" y="299005"/>
                </a:lnTo>
                <a:lnTo>
                  <a:pt x="347681" y="351157"/>
                </a:lnTo>
                <a:lnTo>
                  <a:pt x="959599" y="351157"/>
                </a:lnTo>
                <a:lnTo>
                  <a:pt x="959599" y="424170"/>
                </a:lnTo>
                <a:lnTo>
                  <a:pt x="1164730" y="424170"/>
                </a:lnTo>
                <a:lnTo>
                  <a:pt x="1164730" y="490229"/>
                </a:lnTo>
                <a:lnTo>
                  <a:pt x="1213405" y="490229"/>
                </a:lnTo>
                <a:lnTo>
                  <a:pt x="1213405" y="563242"/>
                </a:lnTo>
                <a:lnTo>
                  <a:pt x="1376815" y="563242"/>
                </a:lnTo>
                <a:lnTo>
                  <a:pt x="1376815" y="625825"/>
                </a:lnTo>
                <a:lnTo>
                  <a:pt x="1376815" y="625825"/>
                </a:lnTo>
                <a:lnTo>
                  <a:pt x="1415060" y="625825"/>
                </a:lnTo>
                <a:lnTo>
                  <a:pt x="1415060" y="691884"/>
                </a:lnTo>
                <a:lnTo>
                  <a:pt x="1463736" y="691884"/>
                </a:lnTo>
                <a:lnTo>
                  <a:pt x="1463736" y="834433"/>
                </a:lnTo>
                <a:lnTo>
                  <a:pt x="1474166" y="834433"/>
                </a:lnTo>
                <a:lnTo>
                  <a:pt x="1474166" y="917876"/>
                </a:lnTo>
                <a:lnTo>
                  <a:pt x="1550656" y="917876"/>
                </a:lnTo>
                <a:lnTo>
                  <a:pt x="1550656" y="994366"/>
                </a:lnTo>
                <a:lnTo>
                  <a:pt x="1644529" y="994366"/>
                </a:lnTo>
                <a:lnTo>
                  <a:pt x="1644529" y="1070856"/>
                </a:lnTo>
                <a:lnTo>
                  <a:pt x="1644529" y="1070856"/>
                </a:lnTo>
                <a:lnTo>
                  <a:pt x="1644529" y="1143869"/>
                </a:lnTo>
                <a:lnTo>
                  <a:pt x="1644529" y="1143869"/>
                </a:lnTo>
                <a:lnTo>
                  <a:pt x="1672344" y="1143869"/>
                </a:lnTo>
                <a:lnTo>
                  <a:pt x="1672344" y="1216882"/>
                </a:lnTo>
                <a:lnTo>
                  <a:pt x="1703635" y="1216882"/>
                </a:lnTo>
                <a:lnTo>
                  <a:pt x="1703635" y="1289895"/>
                </a:lnTo>
                <a:lnTo>
                  <a:pt x="1860091" y="1289895"/>
                </a:lnTo>
                <a:lnTo>
                  <a:pt x="1860091" y="1376815"/>
                </a:lnTo>
                <a:lnTo>
                  <a:pt x="2106945" y="1376815"/>
                </a:lnTo>
                <a:lnTo>
                  <a:pt x="2106945" y="1547178"/>
                </a:lnTo>
                <a:lnTo>
                  <a:pt x="2371182" y="1547178"/>
                </a:lnTo>
                <a:lnTo>
                  <a:pt x="2371182" y="1679297"/>
                </a:lnTo>
                <a:lnTo>
                  <a:pt x="2388566" y="1679297"/>
                </a:lnTo>
                <a:lnTo>
                  <a:pt x="2388566" y="1804462"/>
                </a:lnTo>
                <a:lnTo>
                  <a:pt x="2409427" y="1804462"/>
                </a:lnTo>
                <a:lnTo>
                  <a:pt x="2409427" y="1919197"/>
                </a:lnTo>
                <a:lnTo>
                  <a:pt x="2885749" y="1919197"/>
                </a:lnTo>
                <a:lnTo>
                  <a:pt x="2885749" y="2113898"/>
                </a:lnTo>
                <a:lnTo>
                  <a:pt x="4234750" y="2113898"/>
                </a:lnTo>
              </a:path>
            </a:pathLst>
          </a:custGeom>
          <a:noFill/>
          <a:ln w="28575">
            <a:solidFill>
              <a:schemeClr val="accent1"/>
            </a:solidFill>
            <a:miter lim="800000"/>
            <a:headEnd/>
            <a:tailEnd/>
          </a:ln>
        </p:spPr>
        <p:txBody>
          <a:bodyPr rtlCol="0" anchor="ctr"/>
          <a:lstStyle/>
          <a:p>
            <a:pPr algn="ctr"/>
            <a:endParaRPr lang="en-US" sz="1400" b="0" dirty="0">
              <a:latin typeface="Poppins Medium" pitchFamily="2" charset="77"/>
              <a:cs typeface="Poppins Medium" pitchFamily="2" charset="77"/>
            </a:endParaRPr>
          </a:p>
        </p:txBody>
      </p:sp>
      <p:sp>
        <p:nvSpPr>
          <p:cNvPr id="23" name="Title 22">
            <a:extLst>
              <a:ext uri="{FF2B5EF4-FFF2-40B4-BE49-F238E27FC236}">
                <a16:creationId xmlns:a16="http://schemas.microsoft.com/office/drawing/2014/main" id="{CFAF028B-4332-D4D8-ACF3-DDDA7673A902}"/>
              </a:ext>
            </a:extLst>
          </p:cNvPr>
          <p:cNvSpPr>
            <a:spLocks noGrp="1"/>
          </p:cNvSpPr>
          <p:nvPr>
            <p:ph type="title"/>
          </p:nvPr>
        </p:nvSpPr>
        <p:spPr>
          <a:xfrm>
            <a:off x="231078" y="531006"/>
            <a:ext cx="11740260" cy="502445"/>
          </a:xfrm>
        </p:spPr>
        <p:txBody>
          <a:bodyPr/>
          <a:lstStyle/>
          <a:p>
            <a:r>
              <a:rPr lang="en-US" dirty="0"/>
              <a:t>STiL and BRIGHT Phase III Trials: PFS With BR </a:t>
            </a:r>
            <a:br>
              <a:rPr lang="en-US" dirty="0"/>
            </a:br>
            <a:r>
              <a:rPr lang="en-US" dirty="0"/>
              <a:t>Superior to R-CHOP in Untreated MCL Cohorts</a:t>
            </a:r>
          </a:p>
        </p:txBody>
      </p:sp>
      <p:sp>
        <p:nvSpPr>
          <p:cNvPr id="101" name="Content Placeholder 100">
            <a:extLst>
              <a:ext uri="{FF2B5EF4-FFF2-40B4-BE49-F238E27FC236}">
                <a16:creationId xmlns:a16="http://schemas.microsoft.com/office/drawing/2014/main" id="{2B8E1167-194D-D986-DFAE-613F923AADD1}"/>
              </a:ext>
            </a:extLst>
          </p:cNvPr>
          <p:cNvSpPr>
            <a:spLocks noGrp="1"/>
          </p:cNvSpPr>
          <p:nvPr>
            <p:ph sz="quarter" idx="10"/>
          </p:nvPr>
        </p:nvSpPr>
        <p:spPr>
          <a:xfrm>
            <a:off x="1712199" y="6302375"/>
            <a:ext cx="7812290" cy="327025"/>
          </a:xfrm>
        </p:spPr>
        <p:txBody>
          <a:bodyPr/>
          <a:lstStyle/>
          <a:p>
            <a:pPr algn="ctr"/>
            <a:r>
              <a:rPr lang="en-US" altLang="en-US" dirty="0"/>
              <a:t>1. Rummel. Lancet. 2013;381:1203. 2. Flinn. JCO. 2019;37:984.</a:t>
            </a:r>
          </a:p>
        </p:txBody>
      </p:sp>
    </p:spTree>
    <p:extLst>
      <p:ext uri="{BB962C8B-B14F-4D97-AF65-F5344CB8AC3E}">
        <p14:creationId xmlns:p14="http://schemas.microsoft.com/office/powerpoint/2010/main" val="2867828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37A0E535-59BC-3B2D-A761-531059C27FC7}"/>
              </a:ext>
            </a:extLst>
          </p:cNvPr>
          <p:cNvSpPr>
            <a:spLocks noGrp="1"/>
          </p:cNvSpPr>
          <p:nvPr>
            <p:ph type="title"/>
          </p:nvPr>
        </p:nvSpPr>
        <p:spPr>
          <a:xfrm>
            <a:off x="231078" y="531006"/>
            <a:ext cx="11740260" cy="502445"/>
          </a:xfrm>
        </p:spPr>
        <p:txBody>
          <a:bodyPr/>
          <a:lstStyle/>
          <a:p>
            <a:r>
              <a:rPr lang="en-US" dirty="0"/>
              <a:t>MCL: First-line Treatment Pattern by Yr</a:t>
            </a:r>
          </a:p>
        </p:txBody>
      </p:sp>
      <p:sp>
        <p:nvSpPr>
          <p:cNvPr id="4" name="Content Placeholder 2">
            <a:extLst>
              <a:ext uri="{FF2B5EF4-FFF2-40B4-BE49-F238E27FC236}">
                <a16:creationId xmlns:a16="http://schemas.microsoft.com/office/drawing/2014/main" id="{35D9AEC6-5475-EF12-128A-69204E5832BF}"/>
              </a:ext>
            </a:extLst>
          </p:cNvPr>
          <p:cNvSpPr>
            <a:spLocks noGrp="1"/>
          </p:cNvSpPr>
          <p:nvPr>
            <p:ph idx="1"/>
          </p:nvPr>
        </p:nvSpPr>
        <p:spPr>
          <a:xfrm>
            <a:off x="231775" y="1335088"/>
            <a:ext cx="4381825" cy="3661334"/>
          </a:xfrm>
        </p:spPr>
        <p:txBody>
          <a:bodyPr/>
          <a:lstStyle/>
          <a:p>
            <a:r>
              <a:rPr lang="en-US" sz="2000" dirty="0"/>
              <a:t>Cytarabine-containing regimens were used in 30.5% </a:t>
            </a:r>
            <a:br>
              <a:rPr lang="en-US" sz="2000" dirty="0"/>
            </a:br>
            <a:r>
              <a:rPr lang="en-US" sz="2000" dirty="0"/>
              <a:t>of patients aged &lt;65 yr</a:t>
            </a:r>
          </a:p>
          <a:p>
            <a:r>
              <a:rPr lang="en-US" sz="2000" dirty="0"/>
              <a:t>BR was most used first-line treatment: 61% of older patients</a:t>
            </a:r>
          </a:p>
          <a:p>
            <a:r>
              <a:rPr lang="en-US" sz="2000" dirty="0"/>
              <a:t>Trend of BR use increased over time across both age groups vs decrease in R-CHOP use over time; use of cytarabine-containing regimens did not change over time</a:t>
            </a:r>
          </a:p>
        </p:txBody>
      </p:sp>
      <p:sp>
        <p:nvSpPr>
          <p:cNvPr id="103" name="Content Placeholder 102">
            <a:extLst>
              <a:ext uri="{FF2B5EF4-FFF2-40B4-BE49-F238E27FC236}">
                <a16:creationId xmlns:a16="http://schemas.microsoft.com/office/drawing/2014/main" id="{C1A15F9D-7D45-8604-61AC-0983D07082D9}"/>
              </a:ext>
            </a:extLst>
          </p:cNvPr>
          <p:cNvSpPr>
            <a:spLocks noGrp="1"/>
          </p:cNvSpPr>
          <p:nvPr>
            <p:ph sz="quarter" idx="10"/>
          </p:nvPr>
        </p:nvSpPr>
        <p:spPr>
          <a:xfrm>
            <a:off x="1712913" y="6302375"/>
            <a:ext cx="7812087" cy="327025"/>
          </a:xfrm>
        </p:spPr>
        <p:txBody>
          <a:bodyPr/>
          <a:lstStyle/>
          <a:p>
            <a:pPr algn="ctr"/>
            <a:r>
              <a:rPr lang="en-US" altLang="en-US" dirty="0"/>
              <a:t>Martin. JCO. 2023;41:541.</a:t>
            </a:r>
          </a:p>
        </p:txBody>
      </p:sp>
      <p:sp>
        <p:nvSpPr>
          <p:cNvPr id="5" name="TextBox 4">
            <a:extLst>
              <a:ext uri="{FF2B5EF4-FFF2-40B4-BE49-F238E27FC236}">
                <a16:creationId xmlns:a16="http://schemas.microsoft.com/office/drawing/2014/main" id="{DB910680-3E76-3C17-AE92-B20C2A943355}"/>
              </a:ext>
            </a:extLst>
          </p:cNvPr>
          <p:cNvSpPr txBox="1">
            <a:spLocks/>
          </p:cNvSpPr>
          <p:nvPr/>
        </p:nvSpPr>
        <p:spPr bwMode="auto">
          <a:xfrm>
            <a:off x="417638" y="5193213"/>
            <a:ext cx="1035540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*Among 3614 treated patients, includes: 9.5% targeted agents (eg, bortezomib, lenalidomide, BTK inhibitor, BCL2 inhibitor); </a:t>
            </a:r>
            <a:b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7.8% immunotherapy; 4.7% clinical trial agent; 2.4% chemotherapy only; additional 1.8% other types of chemoimmunotherapy. </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u="none" strike="noStrike" kern="1200" cap="none" spc="0" normalizeH="0" baseline="30000" noProof="0" dirty="0">
                <a:ln>
                  <a:noFill/>
                </a:ln>
                <a:solidFill>
                  <a:srgbClr val="000000"/>
                </a:solidFill>
                <a:effectLst/>
                <a:uLnTx/>
                <a:uFillTx/>
                <a:latin typeface="Poppins Medium" pitchFamily="2" charset="77"/>
                <a:cs typeface="Poppins Medium" pitchFamily="2" charset="77"/>
              </a:rPr>
              <a:t>†</a:t>
            </a: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No. of patients treated between 2011 and 2020 (different from n = 1274 but includes patients treated in 2021). </a:t>
            </a:r>
          </a:p>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200" b="0" u="none" strike="noStrike" kern="1200" cap="none" spc="0" normalizeH="0" baseline="30000" noProof="0" dirty="0">
                <a:ln>
                  <a:noFill/>
                </a:ln>
                <a:solidFill>
                  <a:srgbClr val="000000"/>
                </a:solidFill>
                <a:effectLst/>
                <a:uLnTx/>
                <a:uFillTx/>
                <a:latin typeface="Poppins Medium" pitchFamily="2" charset="77"/>
                <a:cs typeface="Poppins Medium" pitchFamily="2" charset="77"/>
              </a:rPr>
              <a:t>‡</a:t>
            </a: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Cytarabine-containing regimens, including all regimens with record of cytarabine within 1L treatment (such as hyperCVAD, NORDIC, and alternating R-CHOP/R-DHAP)</a:t>
            </a:r>
          </a:p>
        </p:txBody>
      </p:sp>
      <p:sp>
        <p:nvSpPr>
          <p:cNvPr id="6" name="TextBox 5">
            <a:extLst>
              <a:ext uri="{FF2B5EF4-FFF2-40B4-BE49-F238E27FC236}">
                <a16:creationId xmlns:a16="http://schemas.microsoft.com/office/drawing/2014/main" id="{E6592B92-A095-3044-FC3E-A7E96E682186}"/>
              </a:ext>
            </a:extLst>
          </p:cNvPr>
          <p:cNvSpPr txBox="1">
            <a:spLocks/>
          </p:cNvSpPr>
          <p:nvPr/>
        </p:nvSpPr>
        <p:spPr>
          <a:xfrm>
            <a:off x="4843963" y="1502421"/>
            <a:ext cx="367245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u="none" strike="noStrike" kern="0" cap="none" spc="0" normalizeH="0" baseline="0" noProof="0" dirty="0">
                <a:ln>
                  <a:noFill/>
                </a:ln>
                <a:solidFill>
                  <a:prstClr val="black"/>
                </a:solidFill>
                <a:effectLst/>
                <a:uLnTx/>
                <a:uFillTx/>
                <a:latin typeface="Poppins" pitchFamily="2" charset="77"/>
                <a:cs typeface="Poppins" pitchFamily="2" charset="77"/>
              </a:rPr>
              <a:t>Patients Aged &lt;65 Yr (n = 1265)</a:t>
            </a:r>
          </a:p>
        </p:txBody>
      </p:sp>
      <p:sp>
        <p:nvSpPr>
          <p:cNvPr id="8" name="Rectangle 7">
            <a:extLst>
              <a:ext uri="{FF2B5EF4-FFF2-40B4-BE49-F238E27FC236}">
                <a16:creationId xmlns:a16="http://schemas.microsoft.com/office/drawing/2014/main" id="{C977D73E-B4F7-D0B4-19DD-4607DF6439CB}"/>
              </a:ext>
            </a:extLst>
          </p:cNvPr>
          <p:cNvSpPr>
            <a:spLocks/>
          </p:cNvSpPr>
          <p:nvPr/>
        </p:nvSpPr>
        <p:spPr bwMode="auto">
          <a:xfrm>
            <a:off x="5443701" y="1959976"/>
            <a:ext cx="2493968" cy="855890"/>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 name="Freeform: Shape 8">
            <a:extLst>
              <a:ext uri="{FF2B5EF4-FFF2-40B4-BE49-F238E27FC236}">
                <a16:creationId xmlns:a16="http://schemas.microsoft.com/office/drawing/2014/main" id="{FD5AB0DB-047D-7B2D-600E-A63E2C9FF116}"/>
              </a:ext>
            </a:extLst>
          </p:cNvPr>
          <p:cNvSpPr>
            <a:spLocks/>
          </p:cNvSpPr>
          <p:nvPr/>
        </p:nvSpPr>
        <p:spPr bwMode="auto">
          <a:xfrm>
            <a:off x="5435393" y="2326415"/>
            <a:ext cx="2509781" cy="2094714"/>
          </a:xfrm>
          <a:custGeom>
            <a:avLst/>
            <a:gdLst>
              <a:gd name="connsiteX0" fmla="*/ 0 w 2296048"/>
              <a:gd name="connsiteY0" fmla="*/ 0 h 1924259"/>
              <a:gd name="connsiteX1" fmla="*/ 0 w 2296048"/>
              <a:gd name="connsiteY1" fmla="*/ 1924259 h 1924259"/>
              <a:gd name="connsiteX2" fmla="*/ 2296048 w 2296048"/>
              <a:gd name="connsiteY2" fmla="*/ 1924259 h 1924259"/>
              <a:gd name="connsiteX3" fmla="*/ 2280976 w 2296048"/>
              <a:gd name="connsiteY3" fmla="*/ 170822 h 1924259"/>
              <a:gd name="connsiteX4" fmla="*/ 2069961 w 2296048"/>
              <a:gd name="connsiteY4" fmla="*/ 125604 h 1924259"/>
              <a:gd name="connsiteX5" fmla="*/ 1783583 w 2296048"/>
              <a:gd name="connsiteY5" fmla="*/ 40193 h 1924259"/>
              <a:gd name="connsiteX6" fmla="*/ 1527350 w 2296048"/>
              <a:gd name="connsiteY6" fmla="*/ 45217 h 1924259"/>
              <a:gd name="connsiteX7" fmla="*/ 1276141 w 2296048"/>
              <a:gd name="connsiteY7" fmla="*/ 105508 h 1924259"/>
              <a:gd name="connsiteX8" fmla="*/ 1034980 w 2296048"/>
              <a:gd name="connsiteY8" fmla="*/ 266281 h 1924259"/>
              <a:gd name="connsiteX9" fmla="*/ 768699 w 2296048"/>
              <a:gd name="connsiteY9" fmla="*/ 40193 h 1924259"/>
              <a:gd name="connsiteX10" fmla="*/ 221064 w 2296048"/>
              <a:gd name="connsiteY10" fmla="*/ 105508 h 1924259"/>
              <a:gd name="connsiteX11" fmla="*/ 0 w 2296048"/>
              <a:gd name="connsiteY11" fmla="*/ 0 h 1924259"/>
              <a:gd name="connsiteX0" fmla="*/ 0 w 2296048"/>
              <a:gd name="connsiteY0" fmla="*/ 0 h 1924259"/>
              <a:gd name="connsiteX1" fmla="*/ 0 w 2296048"/>
              <a:gd name="connsiteY1" fmla="*/ 1924259 h 1924259"/>
              <a:gd name="connsiteX2" fmla="*/ 2296048 w 2296048"/>
              <a:gd name="connsiteY2" fmla="*/ 1924259 h 1924259"/>
              <a:gd name="connsiteX3" fmla="*/ 2296048 w 2296048"/>
              <a:gd name="connsiteY3" fmla="*/ 170822 h 1924259"/>
              <a:gd name="connsiteX4" fmla="*/ 2069961 w 2296048"/>
              <a:gd name="connsiteY4" fmla="*/ 125604 h 1924259"/>
              <a:gd name="connsiteX5" fmla="*/ 1783583 w 2296048"/>
              <a:gd name="connsiteY5" fmla="*/ 40193 h 1924259"/>
              <a:gd name="connsiteX6" fmla="*/ 1527350 w 2296048"/>
              <a:gd name="connsiteY6" fmla="*/ 45217 h 1924259"/>
              <a:gd name="connsiteX7" fmla="*/ 1276141 w 2296048"/>
              <a:gd name="connsiteY7" fmla="*/ 105508 h 1924259"/>
              <a:gd name="connsiteX8" fmla="*/ 1034980 w 2296048"/>
              <a:gd name="connsiteY8" fmla="*/ 266281 h 1924259"/>
              <a:gd name="connsiteX9" fmla="*/ 768699 w 2296048"/>
              <a:gd name="connsiteY9" fmla="*/ 40193 h 1924259"/>
              <a:gd name="connsiteX10" fmla="*/ 221064 w 2296048"/>
              <a:gd name="connsiteY10" fmla="*/ 105508 h 1924259"/>
              <a:gd name="connsiteX11" fmla="*/ 0 w 2296048"/>
              <a:gd name="connsiteY11" fmla="*/ 0 h 192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96048" h="1924259">
                <a:moveTo>
                  <a:pt x="0" y="0"/>
                </a:moveTo>
                <a:lnTo>
                  <a:pt x="0" y="1924259"/>
                </a:lnTo>
                <a:lnTo>
                  <a:pt x="2296048" y="1924259"/>
                </a:lnTo>
                <a:lnTo>
                  <a:pt x="2296048" y="170822"/>
                </a:lnTo>
                <a:lnTo>
                  <a:pt x="2069961" y="125604"/>
                </a:lnTo>
                <a:lnTo>
                  <a:pt x="1783583" y="40193"/>
                </a:lnTo>
                <a:lnTo>
                  <a:pt x="1527350" y="45217"/>
                </a:lnTo>
                <a:lnTo>
                  <a:pt x="1276141" y="105508"/>
                </a:lnTo>
                <a:lnTo>
                  <a:pt x="1034980" y="266281"/>
                </a:lnTo>
                <a:lnTo>
                  <a:pt x="768699" y="40193"/>
                </a:lnTo>
                <a:lnTo>
                  <a:pt x="221064" y="105508"/>
                </a:lnTo>
                <a:lnTo>
                  <a:pt x="0" y="0"/>
                </a:lnTo>
                <a:close/>
              </a:path>
            </a:pathLst>
          </a:cu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10" name="Freeform: Shape 9">
            <a:extLst>
              <a:ext uri="{FF2B5EF4-FFF2-40B4-BE49-F238E27FC236}">
                <a16:creationId xmlns:a16="http://schemas.microsoft.com/office/drawing/2014/main" id="{6B3C1BAB-7FDD-21B5-D978-BFF1BE7D9D83}"/>
              </a:ext>
            </a:extLst>
          </p:cNvPr>
          <p:cNvSpPr>
            <a:spLocks/>
          </p:cNvSpPr>
          <p:nvPr/>
        </p:nvSpPr>
        <p:spPr bwMode="auto">
          <a:xfrm>
            <a:off x="5438275" y="2599876"/>
            <a:ext cx="2506899" cy="1821252"/>
          </a:xfrm>
          <a:custGeom>
            <a:avLst/>
            <a:gdLst>
              <a:gd name="connsiteX0" fmla="*/ 2280975 w 2280975"/>
              <a:gd name="connsiteY0" fmla="*/ 1668026 h 1673050"/>
              <a:gd name="connsiteX1" fmla="*/ 2280975 w 2280975"/>
              <a:gd name="connsiteY1" fmla="*/ 718457 h 1673050"/>
              <a:gd name="connsiteX2" fmla="*/ 2034791 w 2280975"/>
              <a:gd name="connsiteY2" fmla="*/ 808892 h 1673050"/>
              <a:gd name="connsiteX3" fmla="*/ 1738364 w 2280975"/>
              <a:gd name="connsiteY3" fmla="*/ 658167 h 1673050"/>
              <a:gd name="connsiteX4" fmla="*/ 1517301 w 2280975"/>
              <a:gd name="connsiteY4" fmla="*/ 492369 h 1673050"/>
              <a:gd name="connsiteX5" fmla="*/ 1261068 w 2280975"/>
              <a:gd name="connsiteY5" fmla="*/ 648118 h 1673050"/>
              <a:gd name="connsiteX6" fmla="*/ 1014883 w 2280975"/>
              <a:gd name="connsiteY6" fmla="*/ 527538 h 1673050"/>
              <a:gd name="connsiteX7" fmla="*/ 728505 w 2280975"/>
              <a:gd name="connsiteY7" fmla="*/ 326571 h 1673050"/>
              <a:gd name="connsiteX8" fmla="*/ 472272 w 2280975"/>
              <a:gd name="connsiteY8" fmla="*/ 261257 h 1673050"/>
              <a:gd name="connsiteX9" fmla="*/ 231112 w 2280975"/>
              <a:gd name="connsiteY9" fmla="*/ 251208 h 1673050"/>
              <a:gd name="connsiteX10" fmla="*/ 0 w 2280975"/>
              <a:gd name="connsiteY10" fmla="*/ 0 h 1673050"/>
              <a:gd name="connsiteX11" fmla="*/ 0 w 2280975"/>
              <a:gd name="connsiteY11" fmla="*/ 1673050 h 1673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80975" h="1673050">
                <a:moveTo>
                  <a:pt x="2280975" y="1668026"/>
                </a:moveTo>
                <a:lnTo>
                  <a:pt x="2280975" y="718457"/>
                </a:lnTo>
                <a:lnTo>
                  <a:pt x="2034791" y="808892"/>
                </a:lnTo>
                <a:lnTo>
                  <a:pt x="1738364" y="658167"/>
                </a:lnTo>
                <a:lnTo>
                  <a:pt x="1517301" y="492369"/>
                </a:lnTo>
                <a:lnTo>
                  <a:pt x="1261068" y="648118"/>
                </a:lnTo>
                <a:lnTo>
                  <a:pt x="1014883" y="527538"/>
                </a:lnTo>
                <a:lnTo>
                  <a:pt x="728505" y="326571"/>
                </a:lnTo>
                <a:lnTo>
                  <a:pt x="472272" y="261257"/>
                </a:lnTo>
                <a:lnTo>
                  <a:pt x="231112" y="251208"/>
                </a:lnTo>
                <a:lnTo>
                  <a:pt x="0" y="0"/>
                </a:lnTo>
                <a:lnTo>
                  <a:pt x="0" y="1673050"/>
                </a:lnTo>
              </a:path>
            </a:pathLst>
          </a:custGeom>
          <a:solidFill>
            <a:schemeClr val="accent6"/>
          </a:solidFill>
          <a:ln w="0">
            <a:no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 name="TextBox 29">
            <a:extLst>
              <a:ext uri="{FF2B5EF4-FFF2-40B4-BE49-F238E27FC236}">
                <a16:creationId xmlns:a16="http://schemas.microsoft.com/office/drawing/2014/main" id="{61B13BE9-BCDC-C222-83C8-68FF1B5E71C0}"/>
              </a:ext>
            </a:extLst>
          </p:cNvPr>
          <p:cNvSpPr txBox="1">
            <a:spLocks/>
          </p:cNvSpPr>
          <p:nvPr/>
        </p:nvSpPr>
        <p:spPr bwMode="auto">
          <a:xfrm>
            <a:off x="4957041" y="1821948"/>
            <a:ext cx="47801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100</a:t>
            </a:r>
          </a:p>
        </p:txBody>
      </p:sp>
      <p:sp>
        <p:nvSpPr>
          <p:cNvPr id="31" name="TextBox 30">
            <a:extLst>
              <a:ext uri="{FF2B5EF4-FFF2-40B4-BE49-F238E27FC236}">
                <a16:creationId xmlns:a16="http://schemas.microsoft.com/office/drawing/2014/main" id="{CBD1DDA8-3934-87F9-3ACA-F315D8CC9EE1}"/>
              </a:ext>
            </a:extLst>
          </p:cNvPr>
          <p:cNvSpPr txBox="1">
            <a:spLocks/>
          </p:cNvSpPr>
          <p:nvPr/>
        </p:nvSpPr>
        <p:spPr bwMode="auto">
          <a:xfrm>
            <a:off x="5033986" y="2433288"/>
            <a:ext cx="4010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75</a:t>
            </a:r>
          </a:p>
        </p:txBody>
      </p:sp>
      <p:sp>
        <p:nvSpPr>
          <p:cNvPr id="32" name="TextBox 31">
            <a:extLst>
              <a:ext uri="{FF2B5EF4-FFF2-40B4-BE49-F238E27FC236}">
                <a16:creationId xmlns:a16="http://schemas.microsoft.com/office/drawing/2014/main" id="{EF4AF32D-9ACB-B0E2-BDE1-337887E0F3AD}"/>
              </a:ext>
            </a:extLst>
          </p:cNvPr>
          <p:cNvSpPr txBox="1">
            <a:spLocks/>
          </p:cNvSpPr>
          <p:nvPr/>
        </p:nvSpPr>
        <p:spPr bwMode="auto">
          <a:xfrm>
            <a:off x="5019559" y="3044628"/>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50</a:t>
            </a:r>
          </a:p>
        </p:txBody>
      </p:sp>
      <p:sp>
        <p:nvSpPr>
          <p:cNvPr id="33" name="TextBox 32">
            <a:extLst>
              <a:ext uri="{FF2B5EF4-FFF2-40B4-BE49-F238E27FC236}">
                <a16:creationId xmlns:a16="http://schemas.microsoft.com/office/drawing/2014/main" id="{6B8BF0C1-8B35-C22D-EA74-F67FC735F2E6}"/>
              </a:ext>
            </a:extLst>
          </p:cNvPr>
          <p:cNvSpPr txBox="1">
            <a:spLocks/>
          </p:cNvSpPr>
          <p:nvPr/>
        </p:nvSpPr>
        <p:spPr bwMode="auto">
          <a:xfrm>
            <a:off x="5030779" y="3655968"/>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25</a:t>
            </a:r>
          </a:p>
        </p:txBody>
      </p:sp>
      <p:sp>
        <p:nvSpPr>
          <p:cNvPr id="34" name="TextBox 33">
            <a:extLst>
              <a:ext uri="{FF2B5EF4-FFF2-40B4-BE49-F238E27FC236}">
                <a16:creationId xmlns:a16="http://schemas.microsoft.com/office/drawing/2014/main" id="{0E314047-A5C8-34F3-C8B2-005BF1D0F877}"/>
              </a:ext>
            </a:extLst>
          </p:cNvPr>
          <p:cNvSpPr txBox="1">
            <a:spLocks/>
          </p:cNvSpPr>
          <p:nvPr/>
        </p:nvSpPr>
        <p:spPr bwMode="auto">
          <a:xfrm>
            <a:off x="5134975" y="4267306"/>
            <a:ext cx="3000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35" name="TextBox 34">
            <a:extLst>
              <a:ext uri="{FF2B5EF4-FFF2-40B4-BE49-F238E27FC236}">
                <a16:creationId xmlns:a16="http://schemas.microsoft.com/office/drawing/2014/main" id="{74A29CF1-EC95-8C72-1F78-6A80D1302F37}"/>
              </a:ext>
            </a:extLst>
          </p:cNvPr>
          <p:cNvSpPr txBox="1">
            <a:spLocks/>
          </p:cNvSpPr>
          <p:nvPr/>
        </p:nvSpPr>
        <p:spPr bwMode="auto">
          <a:xfrm rot="16200000">
            <a:off x="3676632" y="3050232"/>
            <a:ext cx="248829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Patients</a:t>
            </a:r>
            <a:r>
              <a:rPr kumimoji="0" lang="en-US" sz="1400" b="0" u="none" strike="noStrike" kern="1200" cap="none" spc="0" normalizeH="0" baseline="30000" noProof="0" dirty="0">
                <a:ln>
                  <a:noFill/>
                </a:ln>
                <a:solidFill>
                  <a:schemeClr val="tx1">
                    <a:lumMod val="75000"/>
                    <a:lumOff val="25000"/>
                  </a:schemeClr>
                </a:solidFill>
                <a:effectLst/>
                <a:uLnTx/>
                <a:uFillTx/>
                <a:latin typeface="Poppins Medium" pitchFamily="2" charset="77"/>
                <a:cs typeface="Poppins Medium" pitchFamily="2" charset="77"/>
              </a:rPr>
              <a:t>†</a:t>
            </a:r>
            <a:r>
              <a:rPr kumimoji="0" lang="en-US" sz="14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 (%)</a:t>
            </a:r>
          </a:p>
        </p:txBody>
      </p:sp>
      <p:sp>
        <p:nvSpPr>
          <p:cNvPr id="36" name="TextBox 35">
            <a:extLst>
              <a:ext uri="{FF2B5EF4-FFF2-40B4-BE49-F238E27FC236}">
                <a16:creationId xmlns:a16="http://schemas.microsoft.com/office/drawing/2014/main" id="{2997B35D-38FD-3E6B-9F8E-7327F8B86F6C}"/>
              </a:ext>
            </a:extLst>
          </p:cNvPr>
          <p:cNvSpPr txBox="1">
            <a:spLocks/>
          </p:cNvSpPr>
          <p:nvPr/>
        </p:nvSpPr>
        <p:spPr bwMode="auto">
          <a:xfrm>
            <a:off x="5451802" y="4834947"/>
            <a:ext cx="24826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Yr</a:t>
            </a:r>
          </a:p>
        </p:txBody>
      </p:sp>
      <p:sp>
        <p:nvSpPr>
          <p:cNvPr id="37" name="TextBox 36">
            <a:extLst>
              <a:ext uri="{FF2B5EF4-FFF2-40B4-BE49-F238E27FC236}">
                <a16:creationId xmlns:a16="http://schemas.microsoft.com/office/drawing/2014/main" id="{FA1B6F35-A247-B26B-81DB-DD7C9BCD5DF0}"/>
              </a:ext>
            </a:extLst>
          </p:cNvPr>
          <p:cNvSpPr txBox="1">
            <a:spLocks/>
          </p:cNvSpPr>
          <p:nvPr/>
        </p:nvSpPr>
        <p:spPr bwMode="auto">
          <a:xfrm rot="19487124">
            <a:off x="5027585" y="4532999"/>
            <a:ext cx="5148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2011</a:t>
            </a:r>
          </a:p>
        </p:txBody>
      </p:sp>
      <p:sp>
        <p:nvSpPr>
          <p:cNvPr id="38" name="TextBox 37">
            <a:extLst>
              <a:ext uri="{FF2B5EF4-FFF2-40B4-BE49-F238E27FC236}">
                <a16:creationId xmlns:a16="http://schemas.microsoft.com/office/drawing/2014/main" id="{8B064C05-D657-8987-110A-FCBC3DB9CCC1}"/>
              </a:ext>
            </a:extLst>
          </p:cNvPr>
          <p:cNvSpPr txBox="1">
            <a:spLocks/>
          </p:cNvSpPr>
          <p:nvPr/>
        </p:nvSpPr>
        <p:spPr bwMode="auto">
          <a:xfrm rot="19487124">
            <a:off x="5276800" y="4549660"/>
            <a:ext cx="5597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2012</a:t>
            </a:r>
          </a:p>
        </p:txBody>
      </p:sp>
      <p:sp>
        <p:nvSpPr>
          <p:cNvPr id="39" name="TextBox 38">
            <a:extLst>
              <a:ext uri="{FF2B5EF4-FFF2-40B4-BE49-F238E27FC236}">
                <a16:creationId xmlns:a16="http://schemas.microsoft.com/office/drawing/2014/main" id="{E7A2566E-F2B9-D622-F4E3-51EE664150E0}"/>
              </a:ext>
            </a:extLst>
          </p:cNvPr>
          <p:cNvSpPr txBox="1">
            <a:spLocks/>
          </p:cNvSpPr>
          <p:nvPr/>
        </p:nvSpPr>
        <p:spPr bwMode="auto">
          <a:xfrm rot="19487124">
            <a:off x="5580200" y="4549099"/>
            <a:ext cx="5629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2013</a:t>
            </a:r>
          </a:p>
        </p:txBody>
      </p:sp>
      <p:sp>
        <p:nvSpPr>
          <p:cNvPr id="40" name="TextBox 39">
            <a:extLst>
              <a:ext uri="{FF2B5EF4-FFF2-40B4-BE49-F238E27FC236}">
                <a16:creationId xmlns:a16="http://schemas.microsoft.com/office/drawing/2014/main" id="{D07DD13D-EAAF-72AF-BA03-C9E358D6F64A}"/>
              </a:ext>
            </a:extLst>
          </p:cNvPr>
          <p:cNvSpPr txBox="1">
            <a:spLocks/>
          </p:cNvSpPr>
          <p:nvPr/>
        </p:nvSpPr>
        <p:spPr bwMode="auto">
          <a:xfrm rot="19487124">
            <a:off x="5852172" y="4549099"/>
            <a:ext cx="5693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2014</a:t>
            </a:r>
          </a:p>
        </p:txBody>
      </p:sp>
      <p:sp>
        <p:nvSpPr>
          <p:cNvPr id="41" name="TextBox 40">
            <a:extLst>
              <a:ext uri="{FF2B5EF4-FFF2-40B4-BE49-F238E27FC236}">
                <a16:creationId xmlns:a16="http://schemas.microsoft.com/office/drawing/2014/main" id="{7739BE68-A203-6C3C-91F2-D458FF0FDAA1}"/>
              </a:ext>
            </a:extLst>
          </p:cNvPr>
          <p:cNvSpPr txBox="1">
            <a:spLocks/>
          </p:cNvSpPr>
          <p:nvPr/>
        </p:nvSpPr>
        <p:spPr bwMode="auto">
          <a:xfrm rot="19487124">
            <a:off x="6139328" y="4534774"/>
            <a:ext cx="5693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2015</a:t>
            </a:r>
          </a:p>
        </p:txBody>
      </p:sp>
      <p:sp>
        <p:nvSpPr>
          <p:cNvPr id="42" name="TextBox 41">
            <a:extLst>
              <a:ext uri="{FF2B5EF4-FFF2-40B4-BE49-F238E27FC236}">
                <a16:creationId xmlns:a16="http://schemas.microsoft.com/office/drawing/2014/main" id="{745AAE0C-3F23-978F-C49B-4A7A37F2467C}"/>
              </a:ext>
            </a:extLst>
          </p:cNvPr>
          <p:cNvSpPr txBox="1">
            <a:spLocks/>
          </p:cNvSpPr>
          <p:nvPr/>
        </p:nvSpPr>
        <p:spPr bwMode="auto">
          <a:xfrm rot="19487124">
            <a:off x="6410185" y="4551435"/>
            <a:ext cx="57098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2016</a:t>
            </a:r>
          </a:p>
        </p:txBody>
      </p:sp>
      <p:sp>
        <p:nvSpPr>
          <p:cNvPr id="43" name="TextBox 42">
            <a:extLst>
              <a:ext uri="{FF2B5EF4-FFF2-40B4-BE49-F238E27FC236}">
                <a16:creationId xmlns:a16="http://schemas.microsoft.com/office/drawing/2014/main" id="{6701C8FE-EF83-1E5F-2D5B-AF380806C114}"/>
              </a:ext>
            </a:extLst>
          </p:cNvPr>
          <p:cNvSpPr txBox="1">
            <a:spLocks/>
          </p:cNvSpPr>
          <p:nvPr/>
        </p:nvSpPr>
        <p:spPr bwMode="auto">
          <a:xfrm rot="19487124">
            <a:off x="6723202" y="4550874"/>
            <a:ext cx="55495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2017</a:t>
            </a:r>
          </a:p>
        </p:txBody>
      </p:sp>
      <p:sp>
        <p:nvSpPr>
          <p:cNvPr id="44" name="TextBox 43">
            <a:extLst>
              <a:ext uri="{FF2B5EF4-FFF2-40B4-BE49-F238E27FC236}">
                <a16:creationId xmlns:a16="http://schemas.microsoft.com/office/drawing/2014/main" id="{92DC1AFC-3419-AEA8-21E2-5AABB4912A5B}"/>
              </a:ext>
            </a:extLst>
          </p:cNvPr>
          <p:cNvSpPr txBox="1">
            <a:spLocks/>
          </p:cNvSpPr>
          <p:nvPr/>
        </p:nvSpPr>
        <p:spPr bwMode="auto">
          <a:xfrm rot="19487124">
            <a:off x="6990365" y="4550874"/>
            <a:ext cx="57098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2018</a:t>
            </a:r>
          </a:p>
        </p:txBody>
      </p:sp>
      <p:sp>
        <p:nvSpPr>
          <p:cNvPr id="45" name="TextBox 44">
            <a:extLst>
              <a:ext uri="{FF2B5EF4-FFF2-40B4-BE49-F238E27FC236}">
                <a16:creationId xmlns:a16="http://schemas.microsoft.com/office/drawing/2014/main" id="{73E27FDA-5045-FFD2-AF4D-AF8341128326}"/>
              </a:ext>
            </a:extLst>
          </p:cNvPr>
          <p:cNvSpPr txBox="1">
            <a:spLocks/>
          </p:cNvSpPr>
          <p:nvPr/>
        </p:nvSpPr>
        <p:spPr bwMode="auto">
          <a:xfrm rot="19487124">
            <a:off x="7259910" y="4536391"/>
            <a:ext cx="57098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2019</a:t>
            </a:r>
          </a:p>
        </p:txBody>
      </p:sp>
      <p:sp>
        <p:nvSpPr>
          <p:cNvPr id="46" name="TextBox 45">
            <a:extLst>
              <a:ext uri="{FF2B5EF4-FFF2-40B4-BE49-F238E27FC236}">
                <a16:creationId xmlns:a16="http://schemas.microsoft.com/office/drawing/2014/main" id="{BDF41D42-CB31-31B8-48D8-EB4B145346C2}"/>
              </a:ext>
            </a:extLst>
          </p:cNvPr>
          <p:cNvSpPr txBox="1">
            <a:spLocks/>
          </p:cNvSpPr>
          <p:nvPr/>
        </p:nvSpPr>
        <p:spPr bwMode="auto">
          <a:xfrm rot="19487124">
            <a:off x="7513447" y="4536391"/>
            <a:ext cx="6142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2020</a:t>
            </a:r>
          </a:p>
        </p:txBody>
      </p:sp>
      <p:sp>
        <p:nvSpPr>
          <p:cNvPr id="47" name="Freeform: Shape 46">
            <a:extLst>
              <a:ext uri="{FF2B5EF4-FFF2-40B4-BE49-F238E27FC236}">
                <a16:creationId xmlns:a16="http://schemas.microsoft.com/office/drawing/2014/main" id="{C8183465-3CA1-23E8-F0D8-A95048EC36FA}"/>
              </a:ext>
            </a:extLst>
          </p:cNvPr>
          <p:cNvSpPr>
            <a:spLocks/>
          </p:cNvSpPr>
          <p:nvPr/>
        </p:nvSpPr>
        <p:spPr bwMode="auto">
          <a:xfrm>
            <a:off x="5440862" y="3431198"/>
            <a:ext cx="2504312" cy="978992"/>
          </a:xfrm>
          <a:custGeom>
            <a:avLst/>
            <a:gdLst>
              <a:gd name="connsiteX0" fmla="*/ 0 w 2291024"/>
              <a:gd name="connsiteY0" fmla="*/ 0 h 899328"/>
              <a:gd name="connsiteX1" fmla="*/ 0 w 2291024"/>
              <a:gd name="connsiteY1" fmla="*/ 899328 h 899328"/>
              <a:gd name="connsiteX2" fmla="*/ 2291024 w 2291024"/>
              <a:gd name="connsiteY2" fmla="*/ 899328 h 899328"/>
              <a:gd name="connsiteX3" fmla="*/ 2291024 w 2291024"/>
              <a:gd name="connsiteY3" fmla="*/ 276330 h 899328"/>
              <a:gd name="connsiteX4" fmla="*/ 2024743 w 2291024"/>
              <a:gd name="connsiteY4" fmla="*/ 216040 h 899328"/>
              <a:gd name="connsiteX5" fmla="*/ 1783583 w 2291024"/>
              <a:gd name="connsiteY5" fmla="*/ 296427 h 899328"/>
              <a:gd name="connsiteX6" fmla="*/ 1537398 w 2291024"/>
              <a:gd name="connsiteY6" fmla="*/ 120581 h 899328"/>
              <a:gd name="connsiteX7" fmla="*/ 1276141 w 2291024"/>
              <a:gd name="connsiteY7" fmla="*/ 386862 h 899328"/>
              <a:gd name="connsiteX8" fmla="*/ 994787 w 2291024"/>
              <a:gd name="connsiteY8" fmla="*/ 376814 h 899328"/>
              <a:gd name="connsiteX9" fmla="*/ 944545 w 2291024"/>
              <a:gd name="connsiteY9" fmla="*/ 331596 h 899328"/>
              <a:gd name="connsiteX10" fmla="*/ 728506 w 2291024"/>
              <a:gd name="connsiteY10" fmla="*/ 256233 h 899328"/>
              <a:gd name="connsiteX11" fmla="*/ 522515 w 2291024"/>
              <a:gd name="connsiteY11" fmla="*/ 90436 h 899328"/>
              <a:gd name="connsiteX12" fmla="*/ 261257 w 2291024"/>
              <a:gd name="connsiteY12" fmla="*/ 25121 h 899328"/>
              <a:gd name="connsiteX13" fmla="*/ 0 w 2291024"/>
              <a:gd name="connsiteY13" fmla="*/ 0 h 899328"/>
              <a:gd name="connsiteX0" fmla="*/ 0 w 2291024"/>
              <a:gd name="connsiteY0" fmla="*/ 0 h 899328"/>
              <a:gd name="connsiteX1" fmla="*/ 0 w 2291024"/>
              <a:gd name="connsiteY1" fmla="*/ 899328 h 899328"/>
              <a:gd name="connsiteX2" fmla="*/ 2291024 w 2291024"/>
              <a:gd name="connsiteY2" fmla="*/ 899328 h 899328"/>
              <a:gd name="connsiteX3" fmla="*/ 2291024 w 2291024"/>
              <a:gd name="connsiteY3" fmla="*/ 276330 h 899328"/>
              <a:gd name="connsiteX4" fmla="*/ 2024743 w 2291024"/>
              <a:gd name="connsiteY4" fmla="*/ 216040 h 899328"/>
              <a:gd name="connsiteX5" fmla="*/ 1783583 w 2291024"/>
              <a:gd name="connsiteY5" fmla="*/ 296427 h 899328"/>
              <a:gd name="connsiteX6" fmla="*/ 1537398 w 2291024"/>
              <a:gd name="connsiteY6" fmla="*/ 120581 h 899328"/>
              <a:gd name="connsiteX7" fmla="*/ 1276141 w 2291024"/>
              <a:gd name="connsiteY7" fmla="*/ 386862 h 899328"/>
              <a:gd name="connsiteX8" fmla="*/ 1024932 w 2291024"/>
              <a:gd name="connsiteY8" fmla="*/ 381838 h 899328"/>
              <a:gd name="connsiteX9" fmla="*/ 944545 w 2291024"/>
              <a:gd name="connsiteY9" fmla="*/ 331596 h 899328"/>
              <a:gd name="connsiteX10" fmla="*/ 728506 w 2291024"/>
              <a:gd name="connsiteY10" fmla="*/ 256233 h 899328"/>
              <a:gd name="connsiteX11" fmla="*/ 522515 w 2291024"/>
              <a:gd name="connsiteY11" fmla="*/ 90436 h 899328"/>
              <a:gd name="connsiteX12" fmla="*/ 261257 w 2291024"/>
              <a:gd name="connsiteY12" fmla="*/ 25121 h 899328"/>
              <a:gd name="connsiteX13" fmla="*/ 0 w 2291024"/>
              <a:gd name="connsiteY13" fmla="*/ 0 h 899328"/>
              <a:gd name="connsiteX0" fmla="*/ 0 w 2291024"/>
              <a:gd name="connsiteY0" fmla="*/ 0 h 899328"/>
              <a:gd name="connsiteX1" fmla="*/ 0 w 2291024"/>
              <a:gd name="connsiteY1" fmla="*/ 899328 h 899328"/>
              <a:gd name="connsiteX2" fmla="*/ 2291024 w 2291024"/>
              <a:gd name="connsiteY2" fmla="*/ 899328 h 899328"/>
              <a:gd name="connsiteX3" fmla="*/ 2291024 w 2291024"/>
              <a:gd name="connsiteY3" fmla="*/ 276330 h 899328"/>
              <a:gd name="connsiteX4" fmla="*/ 2024743 w 2291024"/>
              <a:gd name="connsiteY4" fmla="*/ 216040 h 899328"/>
              <a:gd name="connsiteX5" fmla="*/ 1783583 w 2291024"/>
              <a:gd name="connsiteY5" fmla="*/ 296427 h 899328"/>
              <a:gd name="connsiteX6" fmla="*/ 1537398 w 2291024"/>
              <a:gd name="connsiteY6" fmla="*/ 120581 h 899328"/>
              <a:gd name="connsiteX7" fmla="*/ 1276141 w 2291024"/>
              <a:gd name="connsiteY7" fmla="*/ 386862 h 899328"/>
              <a:gd name="connsiteX8" fmla="*/ 1024932 w 2291024"/>
              <a:gd name="connsiteY8" fmla="*/ 381838 h 899328"/>
              <a:gd name="connsiteX9" fmla="*/ 728506 w 2291024"/>
              <a:gd name="connsiteY9" fmla="*/ 256233 h 899328"/>
              <a:gd name="connsiteX10" fmla="*/ 522515 w 2291024"/>
              <a:gd name="connsiteY10" fmla="*/ 90436 h 899328"/>
              <a:gd name="connsiteX11" fmla="*/ 261257 w 2291024"/>
              <a:gd name="connsiteY11" fmla="*/ 25121 h 899328"/>
              <a:gd name="connsiteX12" fmla="*/ 0 w 2291024"/>
              <a:gd name="connsiteY12" fmla="*/ 0 h 899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91024" h="899328">
                <a:moveTo>
                  <a:pt x="0" y="0"/>
                </a:moveTo>
                <a:lnTo>
                  <a:pt x="0" y="899328"/>
                </a:lnTo>
                <a:lnTo>
                  <a:pt x="2291024" y="899328"/>
                </a:lnTo>
                <a:lnTo>
                  <a:pt x="2291024" y="276330"/>
                </a:lnTo>
                <a:lnTo>
                  <a:pt x="2024743" y="216040"/>
                </a:lnTo>
                <a:lnTo>
                  <a:pt x="1783583" y="296427"/>
                </a:lnTo>
                <a:lnTo>
                  <a:pt x="1537398" y="120581"/>
                </a:lnTo>
                <a:lnTo>
                  <a:pt x="1276141" y="386862"/>
                </a:lnTo>
                <a:lnTo>
                  <a:pt x="1024932" y="381838"/>
                </a:lnTo>
                <a:lnTo>
                  <a:pt x="728506" y="256233"/>
                </a:lnTo>
                <a:lnTo>
                  <a:pt x="522515" y="90436"/>
                </a:lnTo>
                <a:lnTo>
                  <a:pt x="261257" y="25121"/>
                </a:lnTo>
                <a:lnTo>
                  <a:pt x="0" y="0"/>
                </a:lnTo>
                <a:close/>
              </a:path>
            </a:pathLst>
          </a:cu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48" name="TextBox 47">
            <a:extLst>
              <a:ext uri="{FF2B5EF4-FFF2-40B4-BE49-F238E27FC236}">
                <a16:creationId xmlns:a16="http://schemas.microsoft.com/office/drawing/2014/main" id="{F23D754D-CFE9-94F1-D743-0F2A28057766}"/>
              </a:ext>
            </a:extLst>
          </p:cNvPr>
          <p:cNvSpPr txBox="1">
            <a:spLocks/>
          </p:cNvSpPr>
          <p:nvPr/>
        </p:nvSpPr>
        <p:spPr bwMode="auto">
          <a:xfrm>
            <a:off x="6250069" y="2046156"/>
            <a:ext cx="8755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Others*</a:t>
            </a:r>
            <a:endParaRPr kumimoji="0" lang="en-US" sz="1400" b="0" u="none" strike="noStrike" kern="1200" cap="none" spc="0" normalizeH="0" baseline="30000" noProof="0" dirty="0">
              <a:ln>
                <a:noFill/>
              </a:ln>
              <a:solidFill>
                <a:srgbClr val="FFFFFF"/>
              </a:solidFill>
              <a:effectLst/>
              <a:uLnTx/>
              <a:uFillTx/>
              <a:latin typeface="Poppins Medium" pitchFamily="2" charset="77"/>
              <a:cs typeface="Poppins Medium" pitchFamily="2" charset="77"/>
            </a:endParaRPr>
          </a:p>
        </p:txBody>
      </p:sp>
      <p:sp>
        <p:nvSpPr>
          <p:cNvPr id="49" name="TextBox 48">
            <a:extLst>
              <a:ext uri="{FF2B5EF4-FFF2-40B4-BE49-F238E27FC236}">
                <a16:creationId xmlns:a16="http://schemas.microsoft.com/office/drawing/2014/main" id="{5EE94143-E4E0-64B3-6DC8-7A172091F5E0}"/>
              </a:ext>
            </a:extLst>
          </p:cNvPr>
          <p:cNvSpPr txBox="1">
            <a:spLocks/>
          </p:cNvSpPr>
          <p:nvPr/>
        </p:nvSpPr>
        <p:spPr bwMode="auto">
          <a:xfrm>
            <a:off x="6481703" y="2694383"/>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BR</a:t>
            </a:r>
            <a:endParaRPr kumimoji="0" lang="en-US" sz="1400" b="0" u="none" strike="noStrike" kern="1200" cap="none" spc="0" normalizeH="0" baseline="30000" noProof="0" dirty="0">
              <a:ln>
                <a:noFill/>
              </a:ln>
              <a:solidFill>
                <a:srgbClr val="FFFFFF"/>
              </a:solidFill>
              <a:effectLst/>
              <a:uLnTx/>
              <a:uFillTx/>
              <a:latin typeface="Poppins Medium" pitchFamily="2" charset="77"/>
              <a:cs typeface="Poppins Medium" pitchFamily="2" charset="77"/>
            </a:endParaRPr>
          </a:p>
        </p:txBody>
      </p:sp>
      <p:sp>
        <p:nvSpPr>
          <p:cNvPr id="50" name="TextBox 49">
            <a:extLst>
              <a:ext uri="{FF2B5EF4-FFF2-40B4-BE49-F238E27FC236}">
                <a16:creationId xmlns:a16="http://schemas.microsoft.com/office/drawing/2014/main" id="{D9ACAC64-0AF7-1E0C-850B-009E7232BD08}"/>
              </a:ext>
            </a:extLst>
          </p:cNvPr>
          <p:cNvSpPr txBox="1">
            <a:spLocks/>
          </p:cNvSpPr>
          <p:nvPr/>
        </p:nvSpPr>
        <p:spPr bwMode="auto">
          <a:xfrm>
            <a:off x="6228428" y="3340014"/>
            <a:ext cx="91884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R-CHOP</a:t>
            </a:r>
            <a:endParaRPr kumimoji="0" lang="en-US" sz="1400" b="0" u="none" strike="noStrike" kern="1200" cap="none" spc="0" normalizeH="0" baseline="30000" noProof="0" dirty="0">
              <a:ln>
                <a:noFill/>
              </a:ln>
              <a:solidFill>
                <a:srgbClr val="FFFFFF"/>
              </a:solidFill>
              <a:effectLst/>
              <a:uLnTx/>
              <a:uFillTx/>
              <a:latin typeface="Poppins Medium" pitchFamily="2" charset="77"/>
              <a:cs typeface="Poppins Medium" pitchFamily="2" charset="77"/>
            </a:endParaRPr>
          </a:p>
        </p:txBody>
      </p:sp>
      <p:sp>
        <p:nvSpPr>
          <p:cNvPr id="51" name="TextBox 50">
            <a:extLst>
              <a:ext uri="{FF2B5EF4-FFF2-40B4-BE49-F238E27FC236}">
                <a16:creationId xmlns:a16="http://schemas.microsoft.com/office/drawing/2014/main" id="{7B9457C9-9E21-40AE-7201-0C9CC8CA82C6}"/>
              </a:ext>
            </a:extLst>
          </p:cNvPr>
          <p:cNvSpPr txBox="1">
            <a:spLocks/>
          </p:cNvSpPr>
          <p:nvPr/>
        </p:nvSpPr>
        <p:spPr bwMode="auto">
          <a:xfrm>
            <a:off x="5536733" y="3981189"/>
            <a:ext cx="23022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FFFFFF"/>
                </a:solidFill>
                <a:effectLst/>
                <a:uLnTx/>
                <a:uFillTx/>
                <a:latin typeface="Poppins" panose="00000500000000000000" pitchFamily="2" charset="0"/>
                <a:cs typeface="Poppins" panose="00000500000000000000" pitchFamily="2" charset="0"/>
              </a:rPr>
              <a:t>Cytarabine containing</a:t>
            </a:r>
            <a:r>
              <a:rPr kumimoji="0" lang="en-US" sz="1400" b="0" u="none" strike="noStrike" kern="1200" cap="none" spc="0" normalizeH="0" baseline="30000" noProof="0" dirty="0">
                <a:ln>
                  <a:noFill/>
                </a:ln>
                <a:solidFill>
                  <a:srgbClr val="FFFFFF"/>
                </a:solidFill>
                <a:effectLst/>
                <a:uLnTx/>
                <a:uFillTx/>
                <a:latin typeface="Poppins" panose="00000500000000000000" pitchFamily="2" charset="0"/>
                <a:cs typeface="Poppins" panose="00000500000000000000" pitchFamily="2" charset="0"/>
              </a:rPr>
              <a:t>‡</a:t>
            </a:r>
          </a:p>
        </p:txBody>
      </p:sp>
      <p:sp>
        <p:nvSpPr>
          <p:cNvPr id="7" name="TextBox 6">
            <a:extLst>
              <a:ext uri="{FF2B5EF4-FFF2-40B4-BE49-F238E27FC236}">
                <a16:creationId xmlns:a16="http://schemas.microsoft.com/office/drawing/2014/main" id="{AD78B40F-C6F2-BB1B-EFDF-34FAF19DD4EA}"/>
              </a:ext>
            </a:extLst>
          </p:cNvPr>
          <p:cNvSpPr txBox="1">
            <a:spLocks/>
          </p:cNvSpPr>
          <p:nvPr/>
        </p:nvSpPr>
        <p:spPr>
          <a:xfrm>
            <a:off x="8516419" y="1502232"/>
            <a:ext cx="3316083"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u="none" strike="noStrike" kern="0" cap="none" spc="0" normalizeH="0" baseline="0" noProof="0" dirty="0">
                <a:ln>
                  <a:noFill/>
                </a:ln>
                <a:solidFill>
                  <a:prstClr val="black"/>
                </a:solidFill>
                <a:effectLst/>
                <a:uLnTx/>
                <a:uFillTx/>
                <a:latin typeface="Poppins" pitchFamily="2" charset="77"/>
                <a:cs typeface="Poppins" pitchFamily="2" charset="77"/>
              </a:rPr>
              <a:t>Patients Aged ≥65 Yr (n = 2329)</a:t>
            </a:r>
          </a:p>
        </p:txBody>
      </p:sp>
      <p:sp>
        <p:nvSpPr>
          <p:cNvPr id="53" name="Rectangle 52">
            <a:extLst>
              <a:ext uri="{FF2B5EF4-FFF2-40B4-BE49-F238E27FC236}">
                <a16:creationId xmlns:a16="http://schemas.microsoft.com/office/drawing/2014/main" id="{0AE03277-5590-E18C-E63E-BBF2C812A846}"/>
              </a:ext>
            </a:extLst>
          </p:cNvPr>
          <p:cNvSpPr>
            <a:spLocks/>
          </p:cNvSpPr>
          <p:nvPr/>
        </p:nvSpPr>
        <p:spPr bwMode="auto">
          <a:xfrm>
            <a:off x="8915992" y="1971650"/>
            <a:ext cx="2504184" cy="1067844"/>
          </a:xfrm>
          <a:prstGeom prst="rect">
            <a:avLst/>
          </a:prstGeom>
          <a:solidFill>
            <a:schemeClr val="tx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4" name="Freeform: Shape 53">
            <a:extLst>
              <a:ext uri="{FF2B5EF4-FFF2-40B4-BE49-F238E27FC236}">
                <a16:creationId xmlns:a16="http://schemas.microsoft.com/office/drawing/2014/main" id="{5765DC46-E3A6-76A8-AE03-87A577567C7E}"/>
              </a:ext>
            </a:extLst>
          </p:cNvPr>
          <p:cNvSpPr>
            <a:spLocks/>
          </p:cNvSpPr>
          <p:nvPr/>
        </p:nvSpPr>
        <p:spPr bwMode="auto">
          <a:xfrm>
            <a:off x="8916373" y="2593613"/>
            <a:ext cx="2504184" cy="1833631"/>
          </a:xfrm>
          <a:custGeom>
            <a:avLst/>
            <a:gdLst>
              <a:gd name="connsiteX0" fmla="*/ 0 w 2290010"/>
              <a:gd name="connsiteY0" fmla="*/ 1684421 h 1684421"/>
              <a:gd name="connsiteX1" fmla="*/ 0 w 2290010"/>
              <a:gd name="connsiteY1" fmla="*/ 128337 h 1684421"/>
              <a:gd name="connsiteX2" fmla="*/ 244642 w 2290010"/>
              <a:gd name="connsiteY2" fmla="*/ 0 h 1684421"/>
              <a:gd name="connsiteX3" fmla="*/ 573505 w 2290010"/>
              <a:gd name="connsiteY3" fmla="*/ 164431 h 1684421"/>
              <a:gd name="connsiteX4" fmla="*/ 753979 w 2290010"/>
              <a:gd name="connsiteY4" fmla="*/ 264695 h 1684421"/>
              <a:gd name="connsiteX5" fmla="*/ 1235242 w 2290010"/>
              <a:gd name="connsiteY5" fmla="*/ 124326 h 1684421"/>
              <a:gd name="connsiteX6" fmla="*/ 1511968 w 2290010"/>
              <a:gd name="connsiteY6" fmla="*/ 64168 h 1684421"/>
              <a:gd name="connsiteX7" fmla="*/ 1760621 w 2290010"/>
              <a:gd name="connsiteY7" fmla="*/ 64168 h 1684421"/>
              <a:gd name="connsiteX8" fmla="*/ 2057400 w 2290010"/>
              <a:gd name="connsiteY8" fmla="*/ 112295 h 1684421"/>
              <a:gd name="connsiteX9" fmla="*/ 2290010 w 2290010"/>
              <a:gd name="connsiteY9" fmla="*/ 36095 h 1684421"/>
              <a:gd name="connsiteX10" fmla="*/ 2290010 w 2290010"/>
              <a:gd name="connsiteY10" fmla="*/ 1680410 h 1684421"/>
              <a:gd name="connsiteX11" fmla="*/ 0 w 2290010"/>
              <a:gd name="connsiteY11" fmla="*/ 1684421 h 1684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90010" h="1684421">
                <a:moveTo>
                  <a:pt x="0" y="1684421"/>
                </a:moveTo>
                <a:lnTo>
                  <a:pt x="0" y="128337"/>
                </a:lnTo>
                <a:lnTo>
                  <a:pt x="244642" y="0"/>
                </a:lnTo>
                <a:lnTo>
                  <a:pt x="573505" y="164431"/>
                </a:lnTo>
                <a:lnTo>
                  <a:pt x="753979" y="264695"/>
                </a:lnTo>
                <a:lnTo>
                  <a:pt x="1235242" y="124326"/>
                </a:lnTo>
                <a:lnTo>
                  <a:pt x="1511968" y="64168"/>
                </a:lnTo>
                <a:lnTo>
                  <a:pt x="1760621" y="64168"/>
                </a:lnTo>
                <a:lnTo>
                  <a:pt x="2057400" y="112295"/>
                </a:lnTo>
                <a:lnTo>
                  <a:pt x="2290010" y="36095"/>
                </a:lnTo>
                <a:lnTo>
                  <a:pt x="2290010" y="1680410"/>
                </a:lnTo>
                <a:lnTo>
                  <a:pt x="0" y="1684421"/>
                </a:lnTo>
                <a:close/>
              </a:path>
            </a:pathLst>
          </a:custGeom>
          <a:solidFill>
            <a:schemeClr val="accent1"/>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55" name="Freeform: Shape 54">
            <a:extLst>
              <a:ext uri="{FF2B5EF4-FFF2-40B4-BE49-F238E27FC236}">
                <a16:creationId xmlns:a16="http://schemas.microsoft.com/office/drawing/2014/main" id="{175CB8F2-A547-D254-B857-EC4899320E72}"/>
              </a:ext>
            </a:extLst>
          </p:cNvPr>
          <p:cNvSpPr>
            <a:spLocks/>
          </p:cNvSpPr>
          <p:nvPr/>
        </p:nvSpPr>
        <p:spPr bwMode="auto">
          <a:xfrm>
            <a:off x="8916373" y="3431844"/>
            <a:ext cx="2504184" cy="986668"/>
          </a:xfrm>
          <a:custGeom>
            <a:avLst/>
            <a:gdLst>
              <a:gd name="connsiteX0" fmla="*/ 0 w 2290010"/>
              <a:gd name="connsiteY0" fmla="*/ 0 h 906379"/>
              <a:gd name="connsiteX1" fmla="*/ 0 w 2290010"/>
              <a:gd name="connsiteY1" fmla="*/ 906379 h 906379"/>
              <a:gd name="connsiteX2" fmla="*/ 2290010 w 2290010"/>
              <a:gd name="connsiteY2" fmla="*/ 906379 h 906379"/>
              <a:gd name="connsiteX3" fmla="*/ 2290010 w 2290010"/>
              <a:gd name="connsiteY3" fmla="*/ 637674 h 906379"/>
              <a:gd name="connsiteX4" fmla="*/ 2037347 w 2290010"/>
              <a:gd name="connsiteY4" fmla="*/ 485274 h 906379"/>
              <a:gd name="connsiteX5" fmla="*/ 1776663 w 2290010"/>
              <a:gd name="connsiteY5" fmla="*/ 665747 h 906379"/>
              <a:gd name="connsiteX6" fmla="*/ 1524000 w 2290010"/>
              <a:gd name="connsiteY6" fmla="*/ 545431 h 906379"/>
              <a:gd name="connsiteX7" fmla="*/ 1271337 w 2290010"/>
              <a:gd name="connsiteY7" fmla="*/ 537410 h 906379"/>
              <a:gd name="connsiteX8" fmla="*/ 1002631 w 2290010"/>
              <a:gd name="connsiteY8" fmla="*/ 473242 h 906379"/>
              <a:gd name="connsiteX9" fmla="*/ 753979 w 2290010"/>
              <a:gd name="connsiteY9" fmla="*/ 533400 h 906379"/>
              <a:gd name="connsiteX10" fmla="*/ 513347 w 2290010"/>
              <a:gd name="connsiteY10" fmla="*/ 272716 h 906379"/>
              <a:gd name="connsiteX11" fmla="*/ 256673 w 2290010"/>
              <a:gd name="connsiteY11" fmla="*/ 108284 h 906379"/>
              <a:gd name="connsiteX12" fmla="*/ 0 w 2290010"/>
              <a:gd name="connsiteY12" fmla="*/ 0 h 906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90010" h="906379">
                <a:moveTo>
                  <a:pt x="0" y="0"/>
                </a:moveTo>
                <a:lnTo>
                  <a:pt x="0" y="906379"/>
                </a:lnTo>
                <a:lnTo>
                  <a:pt x="2290010" y="906379"/>
                </a:lnTo>
                <a:lnTo>
                  <a:pt x="2290010" y="637674"/>
                </a:lnTo>
                <a:lnTo>
                  <a:pt x="2037347" y="485274"/>
                </a:lnTo>
                <a:lnTo>
                  <a:pt x="1776663" y="665747"/>
                </a:lnTo>
                <a:lnTo>
                  <a:pt x="1524000" y="545431"/>
                </a:lnTo>
                <a:lnTo>
                  <a:pt x="1271337" y="537410"/>
                </a:lnTo>
                <a:lnTo>
                  <a:pt x="1002631" y="473242"/>
                </a:lnTo>
                <a:lnTo>
                  <a:pt x="753979" y="533400"/>
                </a:lnTo>
                <a:lnTo>
                  <a:pt x="513347" y="272716"/>
                </a:lnTo>
                <a:lnTo>
                  <a:pt x="256673" y="108284"/>
                </a:lnTo>
                <a:lnTo>
                  <a:pt x="0" y="0"/>
                </a:lnTo>
                <a:close/>
              </a:path>
            </a:pathLst>
          </a:custGeom>
          <a:solidFill>
            <a:schemeClr val="accent6"/>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75" name="TextBox 74">
            <a:extLst>
              <a:ext uri="{FF2B5EF4-FFF2-40B4-BE49-F238E27FC236}">
                <a16:creationId xmlns:a16="http://schemas.microsoft.com/office/drawing/2014/main" id="{EFF923AB-A148-D123-C885-F70ABD67F9B8}"/>
              </a:ext>
            </a:extLst>
          </p:cNvPr>
          <p:cNvSpPr txBox="1">
            <a:spLocks/>
          </p:cNvSpPr>
          <p:nvPr/>
        </p:nvSpPr>
        <p:spPr bwMode="auto">
          <a:xfrm>
            <a:off x="8438357" y="1824097"/>
            <a:ext cx="47801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100</a:t>
            </a:r>
          </a:p>
        </p:txBody>
      </p:sp>
      <p:sp>
        <p:nvSpPr>
          <p:cNvPr id="76" name="TextBox 75">
            <a:extLst>
              <a:ext uri="{FF2B5EF4-FFF2-40B4-BE49-F238E27FC236}">
                <a16:creationId xmlns:a16="http://schemas.microsoft.com/office/drawing/2014/main" id="{9E39FC43-747D-6333-C949-995781886B34}"/>
              </a:ext>
            </a:extLst>
          </p:cNvPr>
          <p:cNvSpPr txBox="1">
            <a:spLocks/>
          </p:cNvSpPr>
          <p:nvPr/>
        </p:nvSpPr>
        <p:spPr bwMode="auto">
          <a:xfrm>
            <a:off x="8515302" y="2431319"/>
            <a:ext cx="4010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75</a:t>
            </a:r>
          </a:p>
        </p:txBody>
      </p:sp>
      <p:sp>
        <p:nvSpPr>
          <p:cNvPr id="77" name="TextBox 76">
            <a:extLst>
              <a:ext uri="{FF2B5EF4-FFF2-40B4-BE49-F238E27FC236}">
                <a16:creationId xmlns:a16="http://schemas.microsoft.com/office/drawing/2014/main" id="{E1A4FDF1-EB23-DC2A-6C0B-ED1145FCDBC7}"/>
              </a:ext>
            </a:extLst>
          </p:cNvPr>
          <p:cNvSpPr txBox="1">
            <a:spLocks/>
          </p:cNvSpPr>
          <p:nvPr/>
        </p:nvSpPr>
        <p:spPr bwMode="auto">
          <a:xfrm>
            <a:off x="8500875" y="3054208"/>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50</a:t>
            </a:r>
          </a:p>
        </p:txBody>
      </p:sp>
      <p:sp>
        <p:nvSpPr>
          <p:cNvPr id="78" name="TextBox 77">
            <a:extLst>
              <a:ext uri="{FF2B5EF4-FFF2-40B4-BE49-F238E27FC236}">
                <a16:creationId xmlns:a16="http://schemas.microsoft.com/office/drawing/2014/main" id="{E84EC4EE-4EC2-00E0-29F3-FF62C13C74D2}"/>
              </a:ext>
            </a:extLst>
          </p:cNvPr>
          <p:cNvSpPr txBox="1">
            <a:spLocks/>
          </p:cNvSpPr>
          <p:nvPr/>
        </p:nvSpPr>
        <p:spPr bwMode="auto">
          <a:xfrm>
            <a:off x="8512095" y="3661430"/>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25</a:t>
            </a:r>
          </a:p>
        </p:txBody>
      </p:sp>
      <p:sp>
        <p:nvSpPr>
          <p:cNvPr id="79" name="TextBox 78">
            <a:extLst>
              <a:ext uri="{FF2B5EF4-FFF2-40B4-BE49-F238E27FC236}">
                <a16:creationId xmlns:a16="http://schemas.microsoft.com/office/drawing/2014/main" id="{79CE7C9E-802A-0B58-6C58-B335DDD61950}"/>
              </a:ext>
            </a:extLst>
          </p:cNvPr>
          <p:cNvSpPr txBox="1">
            <a:spLocks/>
          </p:cNvSpPr>
          <p:nvPr/>
        </p:nvSpPr>
        <p:spPr bwMode="auto">
          <a:xfrm>
            <a:off x="8616291" y="4275805"/>
            <a:ext cx="3000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80" name="TextBox 79">
            <a:extLst>
              <a:ext uri="{FF2B5EF4-FFF2-40B4-BE49-F238E27FC236}">
                <a16:creationId xmlns:a16="http://schemas.microsoft.com/office/drawing/2014/main" id="{5426F753-D9B4-8206-54C3-9634A74ABB88}"/>
              </a:ext>
            </a:extLst>
          </p:cNvPr>
          <p:cNvSpPr txBox="1">
            <a:spLocks/>
          </p:cNvSpPr>
          <p:nvPr/>
        </p:nvSpPr>
        <p:spPr bwMode="auto">
          <a:xfrm rot="16200000">
            <a:off x="7153348" y="3073182"/>
            <a:ext cx="24657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Patients</a:t>
            </a:r>
            <a:r>
              <a:rPr kumimoji="0" lang="en-US" sz="1400" b="0" u="none" strike="noStrike" kern="1200" cap="none" spc="0" normalizeH="0" baseline="30000" noProof="0" dirty="0">
                <a:ln>
                  <a:noFill/>
                </a:ln>
                <a:solidFill>
                  <a:schemeClr val="tx1">
                    <a:lumMod val="75000"/>
                    <a:lumOff val="25000"/>
                  </a:schemeClr>
                </a:solidFill>
                <a:effectLst/>
                <a:uLnTx/>
                <a:uFillTx/>
                <a:latin typeface="Poppins Medium" pitchFamily="2" charset="77"/>
                <a:cs typeface="Poppins Medium" pitchFamily="2" charset="77"/>
              </a:rPr>
              <a:t>†</a:t>
            </a:r>
            <a:r>
              <a:rPr kumimoji="0" lang="en-US" sz="14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 (%)</a:t>
            </a:r>
          </a:p>
        </p:txBody>
      </p:sp>
      <p:sp>
        <p:nvSpPr>
          <p:cNvPr id="81" name="TextBox 80">
            <a:extLst>
              <a:ext uri="{FF2B5EF4-FFF2-40B4-BE49-F238E27FC236}">
                <a16:creationId xmlns:a16="http://schemas.microsoft.com/office/drawing/2014/main" id="{2816C512-0A40-6BBE-ED32-43DAC954393F}"/>
              </a:ext>
            </a:extLst>
          </p:cNvPr>
          <p:cNvSpPr txBox="1">
            <a:spLocks/>
          </p:cNvSpPr>
          <p:nvPr/>
        </p:nvSpPr>
        <p:spPr bwMode="auto">
          <a:xfrm>
            <a:off x="8933119" y="4846621"/>
            <a:ext cx="24826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Yr</a:t>
            </a:r>
          </a:p>
        </p:txBody>
      </p:sp>
      <p:sp>
        <p:nvSpPr>
          <p:cNvPr id="82" name="TextBox 81">
            <a:extLst>
              <a:ext uri="{FF2B5EF4-FFF2-40B4-BE49-F238E27FC236}">
                <a16:creationId xmlns:a16="http://schemas.microsoft.com/office/drawing/2014/main" id="{043ED3F4-99AB-120E-DEC4-64F8BF336CA1}"/>
              </a:ext>
            </a:extLst>
          </p:cNvPr>
          <p:cNvSpPr txBox="1">
            <a:spLocks/>
          </p:cNvSpPr>
          <p:nvPr/>
        </p:nvSpPr>
        <p:spPr bwMode="auto">
          <a:xfrm rot="19487124">
            <a:off x="8508901" y="4544673"/>
            <a:ext cx="5148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2011</a:t>
            </a:r>
          </a:p>
        </p:txBody>
      </p:sp>
      <p:sp>
        <p:nvSpPr>
          <p:cNvPr id="83" name="TextBox 82">
            <a:extLst>
              <a:ext uri="{FF2B5EF4-FFF2-40B4-BE49-F238E27FC236}">
                <a16:creationId xmlns:a16="http://schemas.microsoft.com/office/drawing/2014/main" id="{8235A01A-23E8-C3A8-463D-44B084ECCA7D}"/>
              </a:ext>
            </a:extLst>
          </p:cNvPr>
          <p:cNvSpPr txBox="1">
            <a:spLocks/>
          </p:cNvSpPr>
          <p:nvPr/>
        </p:nvSpPr>
        <p:spPr bwMode="auto">
          <a:xfrm rot="19487124">
            <a:off x="8758116" y="4561334"/>
            <a:ext cx="5597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2012</a:t>
            </a:r>
          </a:p>
        </p:txBody>
      </p:sp>
      <p:sp>
        <p:nvSpPr>
          <p:cNvPr id="84" name="TextBox 83">
            <a:extLst>
              <a:ext uri="{FF2B5EF4-FFF2-40B4-BE49-F238E27FC236}">
                <a16:creationId xmlns:a16="http://schemas.microsoft.com/office/drawing/2014/main" id="{10E203EE-FDEF-5E2A-40F3-70873F943A0E}"/>
              </a:ext>
            </a:extLst>
          </p:cNvPr>
          <p:cNvSpPr txBox="1">
            <a:spLocks/>
          </p:cNvSpPr>
          <p:nvPr/>
        </p:nvSpPr>
        <p:spPr bwMode="auto">
          <a:xfrm rot="19487124">
            <a:off x="9061516" y="4560773"/>
            <a:ext cx="5629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2013</a:t>
            </a:r>
          </a:p>
        </p:txBody>
      </p:sp>
      <p:sp>
        <p:nvSpPr>
          <p:cNvPr id="85" name="TextBox 84">
            <a:extLst>
              <a:ext uri="{FF2B5EF4-FFF2-40B4-BE49-F238E27FC236}">
                <a16:creationId xmlns:a16="http://schemas.microsoft.com/office/drawing/2014/main" id="{5D99B961-0F27-1F1A-E62F-E93A17039F68}"/>
              </a:ext>
            </a:extLst>
          </p:cNvPr>
          <p:cNvSpPr txBox="1">
            <a:spLocks/>
          </p:cNvSpPr>
          <p:nvPr/>
        </p:nvSpPr>
        <p:spPr bwMode="auto">
          <a:xfrm rot="19487124">
            <a:off x="9333488" y="4560773"/>
            <a:ext cx="5693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2014</a:t>
            </a:r>
          </a:p>
        </p:txBody>
      </p:sp>
      <p:sp>
        <p:nvSpPr>
          <p:cNvPr id="86" name="TextBox 85">
            <a:extLst>
              <a:ext uri="{FF2B5EF4-FFF2-40B4-BE49-F238E27FC236}">
                <a16:creationId xmlns:a16="http://schemas.microsoft.com/office/drawing/2014/main" id="{D80870F7-6498-55CE-33E3-EE2F9A1FECA8}"/>
              </a:ext>
            </a:extLst>
          </p:cNvPr>
          <p:cNvSpPr txBox="1">
            <a:spLocks/>
          </p:cNvSpPr>
          <p:nvPr/>
        </p:nvSpPr>
        <p:spPr bwMode="auto">
          <a:xfrm rot="19487124">
            <a:off x="9620644" y="4546448"/>
            <a:ext cx="5693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2015</a:t>
            </a:r>
          </a:p>
        </p:txBody>
      </p:sp>
      <p:sp>
        <p:nvSpPr>
          <p:cNvPr id="87" name="TextBox 86">
            <a:extLst>
              <a:ext uri="{FF2B5EF4-FFF2-40B4-BE49-F238E27FC236}">
                <a16:creationId xmlns:a16="http://schemas.microsoft.com/office/drawing/2014/main" id="{57879A58-F82D-79B2-DCFF-D0D3DFBB9E6A}"/>
              </a:ext>
            </a:extLst>
          </p:cNvPr>
          <p:cNvSpPr txBox="1">
            <a:spLocks/>
          </p:cNvSpPr>
          <p:nvPr/>
        </p:nvSpPr>
        <p:spPr bwMode="auto">
          <a:xfrm rot="19487124">
            <a:off x="9891501" y="4563109"/>
            <a:ext cx="57098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2016</a:t>
            </a:r>
          </a:p>
        </p:txBody>
      </p:sp>
      <p:sp>
        <p:nvSpPr>
          <p:cNvPr id="88" name="TextBox 87">
            <a:extLst>
              <a:ext uri="{FF2B5EF4-FFF2-40B4-BE49-F238E27FC236}">
                <a16:creationId xmlns:a16="http://schemas.microsoft.com/office/drawing/2014/main" id="{8F6003EC-8B66-766B-33FD-F726973C682A}"/>
              </a:ext>
            </a:extLst>
          </p:cNvPr>
          <p:cNvSpPr txBox="1">
            <a:spLocks/>
          </p:cNvSpPr>
          <p:nvPr/>
        </p:nvSpPr>
        <p:spPr bwMode="auto">
          <a:xfrm rot="19487124">
            <a:off x="10204518" y="4562548"/>
            <a:ext cx="55495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2017</a:t>
            </a:r>
          </a:p>
        </p:txBody>
      </p:sp>
      <p:sp>
        <p:nvSpPr>
          <p:cNvPr id="89" name="TextBox 88">
            <a:extLst>
              <a:ext uri="{FF2B5EF4-FFF2-40B4-BE49-F238E27FC236}">
                <a16:creationId xmlns:a16="http://schemas.microsoft.com/office/drawing/2014/main" id="{D9688DB1-669F-0417-77B5-E19F09C0D973}"/>
              </a:ext>
            </a:extLst>
          </p:cNvPr>
          <p:cNvSpPr txBox="1">
            <a:spLocks/>
          </p:cNvSpPr>
          <p:nvPr/>
        </p:nvSpPr>
        <p:spPr bwMode="auto">
          <a:xfrm rot="19487124">
            <a:off x="10471681" y="4562548"/>
            <a:ext cx="57098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2018</a:t>
            </a:r>
          </a:p>
        </p:txBody>
      </p:sp>
      <p:sp>
        <p:nvSpPr>
          <p:cNvPr id="90" name="TextBox 89">
            <a:extLst>
              <a:ext uri="{FF2B5EF4-FFF2-40B4-BE49-F238E27FC236}">
                <a16:creationId xmlns:a16="http://schemas.microsoft.com/office/drawing/2014/main" id="{617BDC73-44E0-6D5F-C265-86609F5198E5}"/>
              </a:ext>
            </a:extLst>
          </p:cNvPr>
          <p:cNvSpPr txBox="1">
            <a:spLocks/>
          </p:cNvSpPr>
          <p:nvPr/>
        </p:nvSpPr>
        <p:spPr bwMode="auto">
          <a:xfrm rot="19487124">
            <a:off x="10741226" y="4548065"/>
            <a:ext cx="57098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2019</a:t>
            </a:r>
          </a:p>
        </p:txBody>
      </p:sp>
      <p:sp>
        <p:nvSpPr>
          <p:cNvPr id="91" name="TextBox 90">
            <a:extLst>
              <a:ext uri="{FF2B5EF4-FFF2-40B4-BE49-F238E27FC236}">
                <a16:creationId xmlns:a16="http://schemas.microsoft.com/office/drawing/2014/main" id="{F21C2C99-61FF-F3D1-9C2F-87563E7096BD}"/>
              </a:ext>
            </a:extLst>
          </p:cNvPr>
          <p:cNvSpPr txBox="1">
            <a:spLocks/>
          </p:cNvSpPr>
          <p:nvPr/>
        </p:nvSpPr>
        <p:spPr bwMode="auto">
          <a:xfrm rot="19487124">
            <a:off x="10994763" y="4548065"/>
            <a:ext cx="6142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2020</a:t>
            </a:r>
          </a:p>
        </p:txBody>
      </p:sp>
      <p:sp>
        <p:nvSpPr>
          <p:cNvPr id="92" name="Freeform: Shape 91">
            <a:extLst>
              <a:ext uri="{FF2B5EF4-FFF2-40B4-BE49-F238E27FC236}">
                <a16:creationId xmlns:a16="http://schemas.microsoft.com/office/drawing/2014/main" id="{16A20B02-B12D-85E7-00B6-07B3C78D4D57}"/>
              </a:ext>
            </a:extLst>
          </p:cNvPr>
          <p:cNvSpPr>
            <a:spLocks/>
          </p:cNvSpPr>
          <p:nvPr/>
        </p:nvSpPr>
        <p:spPr bwMode="auto">
          <a:xfrm>
            <a:off x="8918960" y="4213320"/>
            <a:ext cx="2501597" cy="218289"/>
          </a:xfrm>
          <a:custGeom>
            <a:avLst/>
            <a:gdLst>
              <a:gd name="connsiteX0" fmla="*/ 0 w 2298032"/>
              <a:gd name="connsiteY0" fmla="*/ 0 h 200526"/>
              <a:gd name="connsiteX1" fmla="*/ 0 w 2298032"/>
              <a:gd name="connsiteY1" fmla="*/ 200526 h 200526"/>
              <a:gd name="connsiteX2" fmla="*/ 2298032 w 2298032"/>
              <a:gd name="connsiteY2" fmla="*/ 200526 h 200526"/>
              <a:gd name="connsiteX3" fmla="*/ 2298032 w 2298032"/>
              <a:gd name="connsiteY3" fmla="*/ 104274 h 200526"/>
              <a:gd name="connsiteX4" fmla="*/ 2037348 w 2298032"/>
              <a:gd name="connsiteY4" fmla="*/ 20053 h 200526"/>
              <a:gd name="connsiteX5" fmla="*/ 1756611 w 2298032"/>
              <a:gd name="connsiteY5" fmla="*/ 96253 h 200526"/>
              <a:gd name="connsiteX6" fmla="*/ 1528011 w 2298032"/>
              <a:gd name="connsiteY6" fmla="*/ 76200 h 200526"/>
              <a:gd name="connsiteX7" fmla="*/ 1291390 w 2298032"/>
              <a:gd name="connsiteY7" fmla="*/ 124326 h 200526"/>
              <a:gd name="connsiteX8" fmla="*/ 1034716 w 2298032"/>
              <a:gd name="connsiteY8" fmla="*/ 76200 h 200526"/>
              <a:gd name="connsiteX9" fmla="*/ 757990 w 2298032"/>
              <a:gd name="connsiteY9" fmla="*/ 128337 h 200526"/>
              <a:gd name="connsiteX10" fmla="*/ 505326 w 2298032"/>
              <a:gd name="connsiteY10" fmla="*/ 56147 h 200526"/>
              <a:gd name="connsiteX11" fmla="*/ 244642 w 2298032"/>
              <a:gd name="connsiteY11" fmla="*/ 76200 h 200526"/>
              <a:gd name="connsiteX12" fmla="*/ 0 w 2298032"/>
              <a:gd name="connsiteY12" fmla="*/ 0 h 200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98032" h="200526">
                <a:moveTo>
                  <a:pt x="0" y="0"/>
                </a:moveTo>
                <a:lnTo>
                  <a:pt x="0" y="200526"/>
                </a:lnTo>
                <a:lnTo>
                  <a:pt x="2298032" y="200526"/>
                </a:lnTo>
                <a:lnTo>
                  <a:pt x="2298032" y="104274"/>
                </a:lnTo>
                <a:lnTo>
                  <a:pt x="2037348" y="20053"/>
                </a:lnTo>
                <a:lnTo>
                  <a:pt x="1756611" y="96253"/>
                </a:lnTo>
                <a:lnTo>
                  <a:pt x="1528011" y="76200"/>
                </a:lnTo>
                <a:lnTo>
                  <a:pt x="1291390" y="124326"/>
                </a:lnTo>
                <a:lnTo>
                  <a:pt x="1034716" y="76200"/>
                </a:lnTo>
                <a:lnTo>
                  <a:pt x="757990" y="128337"/>
                </a:lnTo>
                <a:lnTo>
                  <a:pt x="505326" y="56147"/>
                </a:lnTo>
                <a:lnTo>
                  <a:pt x="244642" y="76200"/>
                </a:lnTo>
                <a:lnTo>
                  <a:pt x="0" y="0"/>
                </a:lnTo>
                <a:close/>
              </a:path>
            </a:pathLst>
          </a:custGeom>
          <a:solidFill>
            <a:schemeClr val="accent3"/>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93" name="TextBox 92">
            <a:extLst>
              <a:ext uri="{FF2B5EF4-FFF2-40B4-BE49-F238E27FC236}">
                <a16:creationId xmlns:a16="http://schemas.microsoft.com/office/drawing/2014/main" id="{79ABB4FD-2691-251E-A2E1-50C472EDDB38}"/>
              </a:ext>
            </a:extLst>
          </p:cNvPr>
          <p:cNvSpPr txBox="1">
            <a:spLocks/>
          </p:cNvSpPr>
          <p:nvPr/>
        </p:nvSpPr>
        <p:spPr bwMode="auto">
          <a:xfrm>
            <a:off x="9752888" y="2184498"/>
            <a:ext cx="8755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Others*</a:t>
            </a:r>
            <a:endParaRPr kumimoji="0" lang="en-US" sz="1400" b="0" u="none" strike="noStrike" kern="1200" cap="none" spc="0" normalizeH="0" baseline="30000" noProof="0" dirty="0">
              <a:ln>
                <a:noFill/>
              </a:ln>
              <a:solidFill>
                <a:srgbClr val="FFFFFF"/>
              </a:solidFill>
              <a:effectLst/>
              <a:uLnTx/>
              <a:uFillTx/>
              <a:latin typeface="Poppins Medium" pitchFamily="2" charset="77"/>
              <a:cs typeface="Poppins Medium" pitchFamily="2" charset="77"/>
            </a:endParaRPr>
          </a:p>
        </p:txBody>
      </p:sp>
      <p:sp>
        <p:nvSpPr>
          <p:cNvPr id="94" name="TextBox 93">
            <a:extLst>
              <a:ext uri="{FF2B5EF4-FFF2-40B4-BE49-F238E27FC236}">
                <a16:creationId xmlns:a16="http://schemas.microsoft.com/office/drawing/2014/main" id="{6C022A01-80FA-E443-30F1-F0179E0B9374}"/>
              </a:ext>
            </a:extLst>
          </p:cNvPr>
          <p:cNvSpPr txBox="1">
            <a:spLocks/>
          </p:cNvSpPr>
          <p:nvPr/>
        </p:nvSpPr>
        <p:spPr bwMode="auto">
          <a:xfrm>
            <a:off x="9984522" y="3231301"/>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BR</a:t>
            </a:r>
            <a:endParaRPr kumimoji="0" lang="en-US" sz="1400" b="0" u="none" strike="noStrike" kern="1200" cap="none" spc="0" normalizeH="0" baseline="30000" noProof="0" dirty="0">
              <a:ln>
                <a:noFill/>
              </a:ln>
              <a:solidFill>
                <a:srgbClr val="FFFFFF"/>
              </a:solidFill>
              <a:effectLst/>
              <a:uLnTx/>
              <a:uFillTx/>
              <a:latin typeface="Poppins Medium" pitchFamily="2" charset="77"/>
              <a:cs typeface="Poppins Medium" pitchFamily="2" charset="77"/>
            </a:endParaRPr>
          </a:p>
        </p:txBody>
      </p:sp>
      <p:sp>
        <p:nvSpPr>
          <p:cNvPr id="95" name="TextBox 94">
            <a:extLst>
              <a:ext uri="{FF2B5EF4-FFF2-40B4-BE49-F238E27FC236}">
                <a16:creationId xmlns:a16="http://schemas.microsoft.com/office/drawing/2014/main" id="{07F533F1-C04C-0AE5-289F-4B75999D605F}"/>
              </a:ext>
            </a:extLst>
          </p:cNvPr>
          <p:cNvSpPr txBox="1">
            <a:spLocks/>
          </p:cNvSpPr>
          <p:nvPr/>
        </p:nvSpPr>
        <p:spPr bwMode="auto">
          <a:xfrm>
            <a:off x="9731247" y="3859317"/>
            <a:ext cx="91884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R-CHOP</a:t>
            </a:r>
            <a:endParaRPr kumimoji="0" lang="en-US" sz="1400" b="0" u="none" strike="noStrike" kern="1200" cap="none" spc="0" normalizeH="0" baseline="30000" noProof="0" dirty="0">
              <a:ln>
                <a:noFill/>
              </a:ln>
              <a:solidFill>
                <a:srgbClr val="FFFFFF"/>
              </a:solidFill>
              <a:effectLst/>
              <a:uLnTx/>
              <a:uFillTx/>
              <a:latin typeface="Poppins Medium" pitchFamily="2" charset="77"/>
              <a:cs typeface="Poppins Medium" pitchFamily="2" charset="77"/>
            </a:endParaRPr>
          </a:p>
        </p:txBody>
      </p:sp>
      <p:sp>
        <p:nvSpPr>
          <p:cNvPr id="96" name="TextBox 95">
            <a:extLst>
              <a:ext uri="{FF2B5EF4-FFF2-40B4-BE49-F238E27FC236}">
                <a16:creationId xmlns:a16="http://schemas.microsoft.com/office/drawing/2014/main" id="{E5A8798C-A23C-EDB5-187E-47226B9590E8}"/>
              </a:ext>
            </a:extLst>
          </p:cNvPr>
          <p:cNvSpPr txBox="1">
            <a:spLocks/>
          </p:cNvSpPr>
          <p:nvPr/>
        </p:nvSpPr>
        <p:spPr bwMode="auto">
          <a:xfrm>
            <a:off x="9024323" y="4152175"/>
            <a:ext cx="233269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Cytarabine containing</a:t>
            </a:r>
            <a:r>
              <a:rPr kumimoji="0" lang="en-US" sz="1400" b="0" u="none" strike="noStrike" kern="1200" cap="none" spc="0" normalizeH="0" baseline="30000" noProof="0" dirty="0">
                <a:ln>
                  <a:noFill/>
                </a:ln>
                <a:solidFill>
                  <a:srgbClr val="FFFFFF"/>
                </a:solidFill>
                <a:effectLst/>
                <a:uLnTx/>
                <a:uFillTx/>
                <a:latin typeface="Poppins Medium" pitchFamily="2" charset="77"/>
                <a:cs typeface="Poppins Medium" pitchFamily="2" charset="77"/>
              </a:rPr>
              <a:t>‡ </a:t>
            </a:r>
          </a:p>
        </p:txBody>
      </p:sp>
      <p:grpSp>
        <p:nvGrpSpPr>
          <p:cNvPr id="121" name="Group 120">
            <a:extLst>
              <a:ext uri="{FF2B5EF4-FFF2-40B4-BE49-F238E27FC236}">
                <a16:creationId xmlns:a16="http://schemas.microsoft.com/office/drawing/2014/main" id="{00225741-EBAC-332D-2709-870E606A8CB8}"/>
              </a:ext>
            </a:extLst>
          </p:cNvPr>
          <p:cNvGrpSpPr/>
          <p:nvPr/>
        </p:nvGrpSpPr>
        <p:grpSpPr>
          <a:xfrm>
            <a:off x="5371035" y="1959976"/>
            <a:ext cx="2574734" cy="2519692"/>
            <a:chOff x="5371035" y="1959976"/>
            <a:chExt cx="2574734" cy="2519692"/>
          </a:xfrm>
        </p:grpSpPr>
        <p:grpSp>
          <p:nvGrpSpPr>
            <p:cNvPr id="107" name="Group 106">
              <a:extLst>
                <a:ext uri="{FF2B5EF4-FFF2-40B4-BE49-F238E27FC236}">
                  <a16:creationId xmlns:a16="http://schemas.microsoft.com/office/drawing/2014/main" id="{AB2493F4-8DCF-8192-F026-FBC7BDC39035}"/>
                </a:ext>
              </a:extLst>
            </p:cNvPr>
            <p:cNvGrpSpPr/>
            <p:nvPr/>
          </p:nvGrpSpPr>
          <p:grpSpPr>
            <a:xfrm>
              <a:off x="5371035" y="1959976"/>
              <a:ext cx="2574734" cy="2455684"/>
              <a:chOff x="5371035" y="1959976"/>
              <a:chExt cx="2574734" cy="2455684"/>
            </a:xfrm>
          </p:grpSpPr>
          <p:cxnSp>
            <p:nvCxnSpPr>
              <p:cNvPr id="12" name="Straight Connector 11">
                <a:extLst>
                  <a:ext uri="{FF2B5EF4-FFF2-40B4-BE49-F238E27FC236}">
                    <a16:creationId xmlns:a16="http://schemas.microsoft.com/office/drawing/2014/main" id="{260862A3-96A7-C117-60B4-030F7B6B7B3B}"/>
                  </a:ext>
                </a:extLst>
              </p:cNvPr>
              <p:cNvCxnSpPr>
                <a:cxnSpLocks/>
              </p:cNvCxnSpPr>
              <p:nvPr/>
            </p:nvCxnSpPr>
            <p:spPr bwMode="auto">
              <a:xfrm>
                <a:off x="5371035" y="1965300"/>
                <a:ext cx="69827" cy="0"/>
              </a:xfrm>
              <a:prstGeom prst="line">
                <a:avLst/>
              </a:prstGeom>
              <a:noFill/>
              <a:ln w="12700" cap="flat" cmpd="sng" algn="ctr">
                <a:solidFill>
                  <a:schemeClr val="tx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3BEB68C9-CF15-92DC-AF5F-A327F9A4184D}"/>
                  </a:ext>
                </a:extLst>
              </p:cNvPr>
              <p:cNvCxnSpPr>
                <a:cxnSpLocks/>
              </p:cNvCxnSpPr>
              <p:nvPr/>
            </p:nvCxnSpPr>
            <p:spPr bwMode="auto">
              <a:xfrm>
                <a:off x="5371035" y="2577890"/>
                <a:ext cx="69827" cy="0"/>
              </a:xfrm>
              <a:prstGeom prst="line">
                <a:avLst/>
              </a:prstGeom>
              <a:noFill/>
              <a:ln w="12700" cap="flat" cmpd="sng" algn="ctr">
                <a:solidFill>
                  <a:schemeClr val="tx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92FF2747-F391-1BA8-74EC-F401A869DAEC}"/>
                  </a:ext>
                </a:extLst>
              </p:cNvPr>
              <p:cNvCxnSpPr>
                <a:cxnSpLocks/>
              </p:cNvCxnSpPr>
              <p:nvPr/>
            </p:nvCxnSpPr>
            <p:spPr bwMode="auto">
              <a:xfrm>
                <a:off x="5371035" y="3190480"/>
                <a:ext cx="69827" cy="0"/>
              </a:xfrm>
              <a:prstGeom prst="line">
                <a:avLst/>
              </a:prstGeom>
              <a:noFill/>
              <a:ln w="12700" cap="flat" cmpd="sng" algn="ctr">
                <a:solidFill>
                  <a:schemeClr val="tx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7320692F-3C89-1542-B539-945F2ED75E57}"/>
                  </a:ext>
                </a:extLst>
              </p:cNvPr>
              <p:cNvCxnSpPr>
                <a:cxnSpLocks/>
              </p:cNvCxnSpPr>
              <p:nvPr/>
            </p:nvCxnSpPr>
            <p:spPr bwMode="auto">
              <a:xfrm>
                <a:off x="5371035" y="3803070"/>
                <a:ext cx="69827" cy="0"/>
              </a:xfrm>
              <a:prstGeom prst="line">
                <a:avLst/>
              </a:prstGeom>
              <a:noFill/>
              <a:ln w="12700" cap="flat" cmpd="sng" algn="ctr">
                <a:solidFill>
                  <a:schemeClr val="tx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30E54D4B-6FF7-E1CD-9372-F3125A5C567C}"/>
                  </a:ext>
                </a:extLst>
              </p:cNvPr>
              <p:cNvCxnSpPr>
                <a:cxnSpLocks/>
              </p:cNvCxnSpPr>
              <p:nvPr/>
            </p:nvCxnSpPr>
            <p:spPr bwMode="auto">
              <a:xfrm>
                <a:off x="5371035" y="4415660"/>
                <a:ext cx="69827" cy="0"/>
              </a:xfrm>
              <a:prstGeom prst="line">
                <a:avLst/>
              </a:prstGeom>
              <a:noFill/>
              <a:ln w="12700" cap="flat" cmpd="sng" algn="ctr">
                <a:solidFill>
                  <a:schemeClr val="tx1"/>
                </a:solidFill>
                <a:prstDash val="solid"/>
                <a:round/>
                <a:headEnd type="none" w="med" len="med"/>
                <a:tailEnd type="none" w="med" len="med"/>
              </a:ln>
              <a:effectLst/>
            </p:spPr>
          </p:cxnSp>
          <p:sp>
            <p:nvSpPr>
              <p:cNvPr id="52" name="Freeform: Shape 51">
                <a:extLst>
                  <a:ext uri="{FF2B5EF4-FFF2-40B4-BE49-F238E27FC236}">
                    <a16:creationId xmlns:a16="http://schemas.microsoft.com/office/drawing/2014/main" id="{A24C49DA-5273-C2C1-4705-6B3AE382BF4B}"/>
                  </a:ext>
                </a:extLst>
              </p:cNvPr>
              <p:cNvSpPr>
                <a:spLocks/>
              </p:cNvSpPr>
              <p:nvPr/>
            </p:nvSpPr>
            <p:spPr bwMode="auto">
              <a:xfrm>
                <a:off x="5440862" y="1959976"/>
                <a:ext cx="2504907" cy="2455684"/>
              </a:xfrm>
              <a:custGeom>
                <a:avLst/>
                <a:gdLst>
                  <a:gd name="connsiteX0" fmla="*/ 0 w 2306097"/>
                  <a:gd name="connsiteY0" fmla="*/ 0 h 2255855"/>
                  <a:gd name="connsiteX1" fmla="*/ 0 w 2306097"/>
                  <a:gd name="connsiteY1" fmla="*/ 2255855 h 2255855"/>
                  <a:gd name="connsiteX2" fmla="*/ 2306097 w 2306097"/>
                  <a:gd name="connsiteY2" fmla="*/ 2255855 h 2255855"/>
                </a:gdLst>
                <a:ahLst/>
                <a:cxnLst>
                  <a:cxn ang="0">
                    <a:pos x="connsiteX0" y="connsiteY0"/>
                  </a:cxn>
                  <a:cxn ang="0">
                    <a:pos x="connsiteX1" y="connsiteY1"/>
                  </a:cxn>
                  <a:cxn ang="0">
                    <a:pos x="connsiteX2" y="connsiteY2"/>
                  </a:cxn>
                </a:cxnLst>
                <a:rect l="l" t="t" r="r" b="b"/>
                <a:pathLst>
                  <a:path w="2306097" h="2255855">
                    <a:moveTo>
                      <a:pt x="0" y="0"/>
                    </a:moveTo>
                    <a:lnTo>
                      <a:pt x="0" y="2255855"/>
                    </a:lnTo>
                    <a:lnTo>
                      <a:pt x="2306097" y="2255855"/>
                    </a:lnTo>
                  </a:path>
                </a:pathLst>
              </a:custGeom>
              <a:no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20" name="Group 119">
              <a:extLst>
                <a:ext uri="{FF2B5EF4-FFF2-40B4-BE49-F238E27FC236}">
                  <a16:creationId xmlns:a16="http://schemas.microsoft.com/office/drawing/2014/main" id="{2FA70A4B-4395-8BDC-A562-9AEECFE49F4A}"/>
                </a:ext>
              </a:extLst>
            </p:cNvPr>
            <p:cNvGrpSpPr/>
            <p:nvPr/>
          </p:nvGrpSpPr>
          <p:grpSpPr>
            <a:xfrm>
              <a:off x="5440862" y="4415660"/>
              <a:ext cx="2504312" cy="64008"/>
              <a:chOff x="5440862" y="4415660"/>
              <a:chExt cx="2504312" cy="64008"/>
            </a:xfrm>
          </p:grpSpPr>
          <p:cxnSp>
            <p:nvCxnSpPr>
              <p:cNvPr id="110" name="Straight Connector 109">
                <a:extLst>
                  <a:ext uri="{FF2B5EF4-FFF2-40B4-BE49-F238E27FC236}">
                    <a16:creationId xmlns:a16="http://schemas.microsoft.com/office/drawing/2014/main" id="{1DDCE19E-5D64-1069-82BC-EFD73BF1B5EB}"/>
                  </a:ext>
                </a:extLst>
              </p:cNvPr>
              <p:cNvCxnSpPr>
                <a:cxnSpLocks/>
              </p:cNvCxnSpPr>
              <p:nvPr/>
            </p:nvCxnSpPr>
            <p:spPr>
              <a:xfrm>
                <a:off x="5440862"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3EF69084-EA65-D16D-CFD1-F89C5035BB43}"/>
                  </a:ext>
                </a:extLst>
              </p:cNvPr>
              <p:cNvCxnSpPr>
                <a:cxnSpLocks/>
              </p:cNvCxnSpPr>
              <p:nvPr/>
            </p:nvCxnSpPr>
            <p:spPr>
              <a:xfrm>
                <a:off x="5719119"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139751FA-3E63-F25C-EDDA-8058EF738C27}"/>
                  </a:ext>
                </a:extLst>
              </p:cNvPr>
              <p:cNvCxnSpPr>
                <a:cxnSpLocks/>
              </p:cNvCxnSpPr>
              <p:nvPr/>
            </p:nvCxnSpPr>
            <p:spPr>
              <a:xfrm>
                <a:off x="5997376"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CE90D395-9B09-1C35-D6BB-C820A5AD57EC}"/>
                  </a:ext>
                </a:extLst>
              </p:cNvPr>
              <p:cNvCxnSpPr>
                <a:cxnSpLocks/>
              </p:cNvCxnSpPr>
              <p:nvPr/>
            </p:nvCxnSpPr>
            <p:spPr>
              <a:xfrm>
                <a:off x="6275633"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D933F2B5-75A6-FC6F-9CE7-798E6AB714CC}"/>
                  </a:ext>
                </a:extLst>
              </p:cNvPr>
              <p:cNvCxnSpPr>
                <a:cxnSpLocks/>
              </p:cNvCxnSpPr>
              <p:nvPr/>
            </p:nvCxnSpPr>
            <p:spPr>
              <a:xfrm>
                <a:off x="6553890"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EE2D2D3E-28A0-D003-5B26-4A5F653E1ED5}"/>
                  </a:ext>
                </a:extLst>
              </p:cNvPr>
              <p:cNvCxnSpPr>
                <a:cxnSpLocks/>
              </p:cNvCxnSpPr>
              <p:nvPr/>
            </p:nvCxnSpPr>
            <p:spPr>
              <a:xfrm>
                <a:off x="6832147"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F8E6038F-4BCD-05CE-71A8-2C6045379076}"/>
                  </a:ext>
                </a:extLst>
              </p:cNvPr>
              <p:cNvCxnSpPr>
                <a:cxnSpLocks/>
              </p:cNvCxnSpPr>
              <p:nvPr/>
            </p:nvCxnSpPr>
            <p:spPr>
              <a:xfrm>
                <a:off x="7110404"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91D38792-6B08-7657-A3FF-DE6F42E0B768}"/>
                  </a:ext>
                </a:extLst>
              </p:cNvPr>
              <p:cNvCxnSpPr>
                <a:cxnSpLocks/>
              </p:cNvCxnSpPr>
              <p:nvPr/>
            </p:nvCxnSpPr>
            <p:spPr>
              <a:xfrm>
                <a:off x="7388661"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9F8FB52C-A933-6CB8-0D95-B5080BD8EE21}"/>
                  </a:ext>
                </a:extLst>
              </p:cNvPr>
              <p:cNvCxnSpPr>
                <a:cxnSpLocks/>
              </p:cNvCxnSpPr>
              <p:nvPr/>
            </p:nvCxnSpPr>
            <p:spPr>
              <a:xfrm>
                <a:off x="7666918"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9BF1F296-53AA-8C30-A2B8-F219391DF81D}"/>
                  </a:ext>
                </a:extLst>
              </p:cNvPr>
              <p:cNvCxnSpPr>
                <a:cxnSpLocks/>
              </p:cNvCxnSpPr>
              <p:nvPr/>
            </p:nvCxnSpPr>
            <p:spPr>
              <a:xfrm>
                <a:off x="7945174"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122" name="Group 121">
            <a:extLst>
              <a:ext uri="{FF2B5EF4-FFF2-40B4-BE49-F238E27FC236}">
                <a16:creationId xmlns:a16="http://schemas.microsoft.com/office/drawing/2014/main" id="{95990E60-38FA-ACF2-DBCD-90DEDD25DB15}"/>
              </a:ext>
            </a:extLst>
          </p:cNvPr>
          <p:cNvGrpSpPr/>
          <p:nvPr/>
        </p:nvGrpSpPr>
        <p:grpSpPr>
          <a:xfrm>
            <a:off x="8843960" y="1970415"/>
            <a:ext cx="2574734" cy="2519692"/>
            <a:chOff x="5371035" y="1959976"/>
            <a:chExt cx="2574734" cy="2519692"/>
          </a:xfrm>
        </p:grpSpPr>
        <p:grpSp>
          <p:nvGrpSpPr>
            <p:cNvPr id="123" name="Group 122">
              <a:extLst>
                <a:ext uri="{FF2B5EF4-FFF2-40B4-BE49-F238E27FC236}">
                  <a16:creationId xmlns:a16="http://schemas.microsoft.com/office/drawing/2014/main" id="{0EF1F78E-7DC7-0C7D-1C2C-EB89A9E38EC2}"/>
                </a:ext>
              </a:extLst>
            </p:cNvPr>
            <p:cNvGrpSpPr/>
            <p:nvPr/>
          </p:nvGrpSpPr>
          <p:grpSpPr>
            <a:xfrm>
              <a:off x="5371035" y="1959976"/>
              <a:ext cx="2574734" cy="2455684"/>
              <a:chOff x="5371035" y="1959976"/>
              <a:chExt cx="2574734" cy="2455684"/>
            </a:xfrm>
          </p:grpSpPr>
          <p:cxnSp>
            <p:nvCxnSpPr>
              <p:cNvPr id="135" name="Straight Connector 134">
                <a:extLst>
                  <a:ext uri="{FF2B5EF4-FFF2-40B4-BE49-F238E27FC236}">
                    <a16:creationId xmlns:a16="http://schemas.microsoft.com/office/drawing/2014/main" id="{D3AF1058-3B2D-AD23-6004-993D7CD6BA6D}"/>
                  </a:ext>
                </a:extLst>
              </p:cNvPr>
              <p:cNvCxnSpPr>
                <a:cxnSpLocks/>
              </p:cNvCxnSpPr>
              <p:nvPr/>
            </p:nvCxnSpPr>
            <p:spPr bwMode="auto">
              <a:xfrm>
                <a:off x="5371035" y="1965300"/>
                <a:ext cx="69827" cy="0"/>
              </a:xfrm>
              <a:prstGeom prst="line">
                <a:avLst/>
              </a:prstGeom>
              <a:noFill/>
              <a:ln w="12700" cap="flat" cmpd="sng" algn="ctr">
                <a:solidFill>
                  <a:schemeClr val="tx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E3DACCE4-C25E-4AF4-929F-F84D55A2F3BF}"/>
                  </a:ext>
                </a:extLst>
              </p:cNvPr>
              <p:cNvCxnSpPr>
                <a:cxnSpLocks/>
              </p:cNvCxnSpPr>
              <p:nvPr/>
            </p:nvCxnSpPr>
            <p:spPr bwMode="auto">
              <a:xfrm>
                <a:off x="5371035" y="2577890"/>
                <a:ext cx="69827" cy="0"/>
              </a:xfrm>
              <a:prstGeom prst="line">
                <a:avLst/>
              </a:prstGeom>
              <a:noFill/>
              <a:ln w="12700" cap="flat" cmpd="sng" algn="ctr">
                <a:solidFill>
                  <a:schemeClr val="tx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B835BD86-4355-473A-C8F1-7AEB046E991A}"/>
                  </a:ext>
                </a:extLst>
              </p:cNvPr>
              <p:cNvCxnSpPr>
                <a:cxnSpLocks/>
              </p:cNvCxnSpPr>
              <p:nvPr/>
            </p:nvCxnSpPr>
            <p:spPr bwMode="auto">
              <a:xfrm>
                <a:off x="5371035" y="3190480"/>
                <a:ext cx="69827" cy="0"/>
              </a:xfrm>
              <a:prstGeom prst="line">
                <a:avLst/>
              </a:prstGeom>
              <a:noFill/>
              <a:ln w="12700" cap="flat" cmpd="sng" algn="ctr">
                <a:solidFill>
                  <a:schemeClr val="tx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318A3872-5327-6EA9-DAD8-11371F1694C9}"/>
                  </a:ext>
                </a:extLst>
              </p:cNvPr>
              <p:cNvCxnSpPr>
                <a:cxnSpLocks/>
              </p:cNvCxnSpPr>
              <p:nvPr/>
            </p:nvCxnSpPr>
            <p:spPr bwMode="auto">
              <a:xfrm>
                <a:off x="5371035" y="3803070"/>
                <a:ext cx="69827" cy="0"/>
              </a:xfrm>
              <a:prstGeom prst="line">
                <a:avLst/>
              </a:prstGeom>
              <a:noFill/>
              <a:ln w="12700" cap="flat" cmpd="sng" algn="ctr">
                <a:solidFill>
                  <a:schemeClr val="tx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A0AD9722-6882-DDE8-1B6A-B40DDACE8396}"/>
                  </a:ext>
                </a:extLst>
              </p:cNvPr>
              <p:cNvCxnSpPr>
                <a:cxnSpLocks/>
              </p:cNvCxnSpPr>
              <p:nvPr/>
            </p:nvCxnSpPr>
            <p:spPr bwMode="auto">
              <a:xfrm>
                <a:off x="5371035" y="4415660"/>
                <a:ext cx="69827" cy="0"/>
              </a:xfrm>
              <a:prstGeom prst="line">
                <a:avLst/>
              </a:prstGeom>
              <a:noFill/>
              <a:ln w="12700" cap="flat" cmpd="sng" algn="ctr">
                <a:solidFill>
                  <a:schemeClr val="tx1"/>
                </a:solidFill>
                <a:prstDash val="solid"/>
                <a:round/>
                <a:headEnd type="none" w="med" len="med"/>
                <a:tailEnd type="none" w="med" len="med"/>
              </a:ln>
              <a:effectLst/>
            </p:spPr>
          </p:cxnSp>
          <p:sp>
            <p:nvSpPr>
              <p:cNvPr id="140" name="Freeform: Shape 51">
                <a:extLst>
                  <a:ext uri="{FF2B5EF4-FFF2-40B4-BE49-F238E27FC236}">
                    <a16:creationId xmlns:a16="http://schemas.microsoft.com/office/drawing/2014/main" id="{8EF6E27E-11BD-33FA-8738-424D723166A9}"/>
                  </a:ext>
                </a:extLst>
              </p:cNvPr>
              <p:cNvSpPr>
                <a:spLocks/>
              </p:cNvSpPr>
              <p:nvPr/>
            </p:nvSpPr>
            <p:spPr bwMode="auto">
              <a:xfrm>
                <a:off x="5440862" y="1959976"/>
                <a:ext cx="2504907" cy="2455684"/>
              </a:xfrm>
              <a:custGeom>
                <a:avLst/>
                <a:gdLst>
                  <a:gd name="connsiteX0" fmla="*/ 0 w 2306097"/>
                  <a:gd name="connsiteY0" fmla="*/ 0 h 2255855"/>
                  <a:gd name="connsiteX1" fmla="*/ 0 w 2306097"/>
                  <a:gd name="connsiteY1" fmla="*/ 2255855 h 2255855"/>
                  <a:gd name="connsiteX2" fmla="*/ 2306097 w 2306097"/>
                  <a:gd name="connsiteY2" fmla="*/ 2255855 h 2255855"/>
                </a:gdLst>
                <a:ahLst/>
                <a:cxnLst>
                  <a:cxn ang="0">
                    <a:pos x="connsiteX0" y="connsiteY0"/>
                  </a:cxn>
                  <a:cxn ang="0">
                    <a:pos x="connsiteX1" y="connsiteY1"/>
                  </a:cxn>
                  <a:cxn ang="0">
                    <a:pos x="connsiteX2" y="connsiteY2"/>
                  </a:cxn>
                </a:cxnLst>
                <a:rect l="l" t="t" r="r" b="b"/>
                <a:pathLst>
                  <a:path w="2306097" h="2255855">
                    <a:moveTo>
                      <a:pt x="0" y="0"/>
                    </a:moveTo>
                    <a:lnTo>
                      <a:pt x="0" y="2255855"/>
                    </a:lnTo>
                    <a:lnTo>
                      <a:pt x="2306097" y="2255855"/>
                    </a:lnTo>
                  </a:path>
                </a:pathLst>
              </a:custGeom>
              <a:no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124" name="Group 123">
              <a:extLst>
                <a:ext uri="{FF2B5EF4-FFF2-40B4-BE49-F238E27FC236}">
                  <a16:creationId xmlns:a16="http://schemas.microsoft.com/office/drawing/2014/main" id="{634D20B4-D66D-A0BB-983A-E399E063A931}"/>
                </a:ext>
              </a:extLst>
            </p:cNvPr>
            <p:cNvGrpSpPr/>
            <p:nvPr/>
          </p:nvGrpSpPr>
          <p:grpSpPr>
            <a:xfrm>
              <a:off x="5440862" y="4415660"/>
              <a:ext cx="2504312" cy="64008"/>
              <a:chOff x="5440862" y="4415660"/>
              <a:chExt cx="2504312" cy="64008"/>
            </a:xfrm>
          </p:grpSpPr>
          <p:cxnSp>
            <p:nvCxnSpPr>
              <p:cNvPr id="125" name="Straight Connector 124">
                <a:extLst>
                  <a:ext uri="{FF2B5EF4-FFF2-40B4-BE49-F238E27FC236}">
                    <a16:creationId xmlns:a16="http://schemas.microsoft.com/office/drawing/2014/main" id="{68D6B37F-647F-B453-521B-7DA9AE7FA006}"/>
                  </a:ext>
                </a:extLst>
              </p:cNvPr>
              <p:cNvCxnSpPr>
                <a:cxnSpLocks/>
              </p:cNvCxnSpPr>
              <p:nvPr/>
            </p:nvCxnSpPr>
            <p:spPr>
              <a:xfrm>
                <a:off x="5440862"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0D022CFC-FE5C-6126-2914-3B378D690473}"/>
                  </a:ext>
                </a:extLst>
              </p:cNvPr>
              <p:cNvCxnSpPr>
                <a:cxnSpLocks/>
              </p:cNvCxnSpPr>
              <p:nvPr/>
            </p:nvCxnSpPr>
            <p:spPr>
              <a:xfrm>
                <a:off x="5719119"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3E4D6E23-9D2D-127A-DF50-53E6F3345414}"/>
                  </a:ext>
                </a:extLst>
              </p:cNvPr>
              <p:cNvCxnSpPr>
                <a:cxnSpLocks/>
              </p:cNvCxnSpPr>
              <p:nvPr/>
            </p:nvCxnSpPr>
            <p:spPr>
              <a:xfrm>
                <a:off x="5997376"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A539DF5F-EF46-6F43-F5C1-A3DB078A91BF}"/>
                  </a:ext>
                </a:extLst>
              </p:cNvPr>
              <p:cNvCxnSpPr>
                <a:cxnSpLocks/>
              </p:cNvCxnSpPr>
              <p:nvPr/>
            </p:nvCxnSpPr>
            <p:spPr>
              <a:xfrm>
                <a:off x="6275633"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C496C62B-F5B3-B502-154E-E3BCB725B4B9}"/>
                  </a:ext>
                </a:extLst>
              </p:cNvPr>
              <p:cNvCxnSpPr>
                <a:cxnSpLocks/>
              </p:cNvCxnSpPr>
              <p:nvPr/>
            </p:nvCxnSpPr>
            <p:spPr>
              <a:xfrm>
                <a:off x="6553890"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9510B3CE-7C5D-F145-90E1-22CE9664E49E}"/>
                  </a:ext>
                </a:extLst>
              </p:cNvPr>
              <p:cNvCxnSpPr>
                <a:cxnSpLocks/>
              </p:cNvCxnSpPr>
              <p:nvPr/>
            </p:nvCxnSpPr>
            <p:spPr>
              <a:xfrm>
                <a:off x="6832147"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DAC61958-7000-F4FB-A911-AE3C8B547F39}"/>
                  </a:ext>
                </a:extLst>
              </p:cNvPr>
              <p:cNvCxnSpPr>
                <a:cxnSpLocks/>
              </p:cNvCxnSpPr>
              <p:nvPr/>
            </p:nvCxnSpPr>
            <p:spPr>
              <a:xfrm>
                <a:off x="7110404"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C19F7D54-47FB-D789-75F0-0A386C573596}"/>
                  </a:ext>
                </a:extLst>
              </p:cNvPr>
              <p:cNvCxnSpPr>
                <a:cxnSpLocks/>
              </p:cNvCxnSpPr>
              <p:nvPr/>
            </p:nvCxnSpPr>
            <p:spPr>
              <a:xfrm>
                <a:off x="7388661"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F4B5A0A2-1E8F-1129-691B-AF74F9C647CC}"/>
                  </a:ext>
                </a:extLst>
              </p:cNvPr>
              <p:cNvCxnSpPr>
                <a:cxnSpLocks/>
              </p:cNvCxnSpPr>
              <p:nvPr/>
            </p:nvCxnSpPr>
            <p:spPr>
              <a:xfrm>
                <a:off x="7666918"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48411C75-C9CA-7B51-CE39-A64FCF69C48B}"/>
                  </a:ext>
                </a:extLst>
              </p:cNvPr>
              <p:cNvCxnSpPr>
                <a:cxnSpLocks/>
              </p:cNvCxnSpPr>
              <p:nvPr/>
            </p:nvCxnSpPr>
            <p:spPr>
              <a:xfrm>
                <a:off x="7945174" y="4415660"/>
                <a:ext cx="0" cy="6400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40320322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1E522C-6072-DB10-9556-86A48966A1F8}"/>
            </a:ext>
          </a:extLst>
        </p:cNvPr>
        <p:cNvGrpSpPr/>
        <p:nvPr/>
      </p:nvGrpSpPr>
      <p:grpSpPr>
        <a:xfrm>
          <a:off x="0" y="0"/>
          <a:ext cx="0" cy="0"/>
          <a:chOff x="0" y="0"/>
          <a:chExt cx="0" cy="0"/>
        </a:xfrm>
      </p:grpSpPr>
      <p:grpSp>
        <p:nvGrpSpPr>
          <p:cNvPr id="104" name="Group 103">
            <a:extLst>
              <a:ext uri="{FF2B5EF4-FFF2-40B4-BE49-F238E27FC236}">
                <a16:creationId xmlns:a16="http://schemas.microsoft.com/office/drawing/2014/main" id="{301C2E2B-8F60-7EA3-63BC-718F6282FE22}"/>
              </a:ext>
            </a:extLst>
          </p:cNvPr>
          <p:cNvGrpSpPr>
            <a:grpSpLocks/>
          </p:cNvGrpSpPr>
          <p:nvPr/>
        </p:nvGrpSpPr>
        <p:grpSpPr>
          <a:xfrm>
            <a:off x="8921662" y="1625600"/>
            <a:ext cx="3006725" cy="768350"/>
            <a:chOff x="8772525" y="1625600"/>
            <a:chExt cx="3006725" cy="768350"/>
          </a:xfrm>
        </p:grpSpPr>
        <p:sp>
          <p:nvSpPr>
            <p:cNvPr id="102" name="Freeform 101">
              <a:extLst>
                <a:ext uri="{FF2B5EF4-FFF2-40B4-BE49-F238E27FC236}">
                  <a16:creationId xmlns:a16="http://schemas.microsoft.com/office/drawing/2014/main" id="{3ABDEC25-6A82-C8FE-44EC-08DBCA834318}"/>
                </a:ext>
              </a:extLst>
            </p:cNvPr>
            <p:cNvSpPr>
              <a:spLocks/>
            </p:cNvSpPr>
            <p:nvPr/>
          </p:nvSpPr>
          <p:spPr bwMode="auto">
            <a:xfrm>
              <a:off x="8772525" y="1625600"/>
              <a:ext cx="1419225" cy="387350"/>
            </a:xfrm>
            <a:custGeom>
              <a:avLst/>
              <a:gdLst>
                <a:gd name="connsiteX0" fmla="*/ 0 w 1419225"/>
                <a:gd name="connsiteY0" fmla="*/ 0 h 387350"/>
                <a:gd name="connsiteX1" fmla="*/ 311150 w 1419225"/>
                <a:gd name="connsiteY1" fmla="*/ 0 h 387350"/>
                <a:gd name="connsiteX2" fmla="*/ 311150 w 1419225"/>
                <a:gd name="connsiteY2" fmla="*/ 22225 h 387350"/>
                <a:gd name="connsiteX3" fmla="*/ 349250 w 1419225"/>
                <a:gd name="connsiteY3" fmla="*/ 22225 h 387350"/>
                <a:gd name="connsiteX4" fmla="*/ 349250 w 1419225"/>
                <a:gd name="connsiteY4" fmla="*/ 22225 h 387350"/>
                <a:gd name="connsiteX5" fmla="*/ 349250 w 1419225"/>
                <a:gd name="connsiteY5" fmla="*/ 22225 h 387350"/>
                <a:gd name="connsiteX6" fmla="*/ 349250 w 1419225"/>
                <a:gd name="connsiteY6" fmla="*/ 47625 h 387350"/>
                <a:gd name="connsiteX7" fmla="*/ 428625 w 1419225"/>
                <a:gd name="connsiteY7" fmla="*/ 47625 h 387350"/>
                <a:gd name="connsiteX8" fmla="*/ 428625 w 1419225"/>
                <a:gd name="connsiteY8" fmla="*/ 47625 h 387350"/>
                <a:gd name="connsiteX9" fmla="*/ 428625 w 1419225"/>
                <a:gd name="connsiteY9" fmla="*/ 69850 h 387350"/>
                <a:gd name="connsiteX10" fmla="*/ 463550 w 1419225"/>
                <a:gd name="connsiteY10" fmla="*/ 69850 h 387350"/>
                <a:gd name="connsiteX11" fmla="*/ 463550 w 1419225"/>
                <a:gd name="connsiteY11" fmla="*/ 69850 h 387350"/>
                <a:gd name="connsiteX12" fmla="*/ 463550 w 1419225"/>
                <a:gd name="connsiteY12" fmla="*/ 95250 h 387350"/>
                <a:gd name="connsiteX13" fmla="*/ 504825 w 1419225"/>
                <a:gd name="connsiteY13" fmla="*/ 95250 h 387350"/>
                <a:gd name="connsiteX14" fmla="*/ 504825 w 1419225"/>
                <a:gd name="connsiteY14" fmla="*/ 114300 h 387350"/>
                <a:gd name="connsiteX15" fmla="*/ 504825 w 1419225"/>
                <a:gd name="connsiteY15" fmla="*/ 114300 h 387350"/>
                <a:gd name="connsiteX16" fmla="*/ 530225 w 1419225"/>
                <a:gd name="connsiteY16" fmla="*/ 114300 h 387350"/>
                <a:gd name="connsiteX17" fmla="*/ 530225 w 1419225"/>
                <a:gd name="connsiteY17" fmla="*/ 146050 h 387350"/>
                <a:gd name="connsiteX18" fmla="*/ 571500 w 1419225"/>
                <a:gd name="connsiteY18" fmla="*/ 146050 h 387350"/>
                <a:gd name="connsiteX19" fmla="*/ 571500 w 1419225"/>
                <a:gd name="connsiteY19" fmla="*/ 165100 h 387350"/>
                <a:gd name="connsiteX20" fmla="*/ 619125 w 1419225"/>
                <a:gd name="connsiteY20" fmla="*/ 165100 h 387350"/>
                <a:gd name="connsiteX21" fmla="*/ 619125 w 1419225"/>
                <a:gd name="connsiteY21" fmla="*/ 203200 h 387350"/>
                <a:gd name="connsiteX22" fmla="*/ 673100 w 1419225"/>
                <a:gd name="connsiteY22" fmla="*/ 203200 h 387350"/>
                <a:gd name="connsiteX23" fmla="*/ 673100 w 1419225"/>
                <a:gd name="connsiteY23" fmla="*/ 234950 h 387350"/>
                <a:gd name="connsiteX24" fmla="*/ 733425 w 1419225"/>
                <a:gd name="connsiteY24" fmla="*/ 234950 h 387350"/>
                <a:gd name="connsiteX25" fmla="*/ 733425 w 1419225"/>
                <a:gd name="connsiteY25" fmla="*/ 247650 h 387350"/>
                <a:gd name="connsiteX26" fmla="*/ 806450 w 1419225"/>
                <a:gd name="connsiteY26" fmla="*/ 247650 h 387350"/>
                <a:gd name="connsiteX27" fmla="*/ 806450 w 1419225"/>
                <a:gd name="connsiteY27" fmla="*/ 295275 h 387350"/>
                <a:gd name="connsiteX28" fmla="*/ 977900 w 1419225"/>
                <a:gd name="connsiteY28" fmla="*/ 295275 h 387350"/>
                <a:gd name="connsiteX29" fmla="*/ 977900 w 1419225"/>
                <a:gd name="connsiteY29" fmla="*/ 307975 h 387350"/>
                <a:gd name="connsiteX30" fmla="*/ 1114425 w 1419225"/>
                <a:gd name="connsiteY30" fmla="*/ 307975 h 387350"/>
                <a:gd name="connsiteX31" fmla="*/ 1114425 w 1419225"/>
                <a:gd name="connsiteY31" fmla="*/ 339725 h 387350"/>
                <a:gd name="connsiteX32" fmla="*/ 1212850 w 1419225"/>
                <a:gd name="connsiteY32" fmla="*/ 339725 h 387350"/>
                <a:gd name="connsiteX33" fmla="*/ 1212850 w 1419225"/>
                <a:gd name="connsiteY33" fmla="*/ 374650 h 387350"/>
                <a:gd name="connsiteX34" fmla="*/ 1355725 w 1419225"/>
                <a:gd name="connsiteY34" fmla="*/ 374650 h 387350"/>
                <a:gd name="connsiteX35" fmla="*/ 1355725 w 1419225"/>
                <a:gd name="connsiteY35" fmla="*/ 387350 h 387350"/>
                <a:gd name="connsiteX36" fmla="*/ 1419225 w 1419225"/>
                <a:gd name="connsiteY36" fmla="*/ 387350 h 387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419225" h="387350">
                  <a:moveTo>
                    <a:pt x="0" y="0"/>
                  </a:moveTo>
                  <a:lnTo>
                    <a:pt x="311150" y="0"/>
                  </a:lnTo>
                  <a:lnTo>
                    <a:pt x="311150" y="22225"/>
                  </a:lnTo>
                  <a:lnTo>
                    <a:pt x="349250" y="22225"/>
                  </a:lnTo>
                  <a:lnTo>
                    <a:pt x="349250" y="22225"/>
                  </a:lnTo>
                  <a:lnTo>
                    <a:pt x="349250" y="22225"/>
                  </a:lnTo>
                  <a:lnTo>
                    <a:pt x="349250" y="47625"/>
                  </a:lnTo>
                  <a:lnTo>
                    <a:pt x="428625" y="47625"/>
                  </a:lnTo>
                  <a:lnTo>
                    <a:pt x="428625" y="47625"/>
                  </a:lnTo>
                  <a:lnTo>
                    <a:pt x="428625" y="69850"/>
                  </a:lnTo>
                  <a:lnTo>
                    <a:pt x="463550" y="69850"/>
                  </a:lnTo>
                  <a:lnTo>
                    <a:pt x="463550" y="69850"/>
                  </a:lnTo>
                  <a:lnTo>
                    <a:pt x="463550" y="95250"/>
                  </a:lnTo>
                  <a:lnTo>
                    <a:pt x="504825" y="95250"/>
                  </a:lnTo>
                  <a:lnTo>
                    <a:pt x="504825" y="114300"/>
                  </a:lnTo>
                  <a:lnTo>
                    <a:pt x="504825" y="114300"/>
                  </a:lnTo>
                  <a:lnTo>
                    <a:pt x="530225" y="114300"/>
                  </a:lnTo>
                  <a:lnTo>
                    <a:pt x="530225" y="146050"/>
                  </a:lnTo>
                  <a:lnTo>
                    <a:pt x="571500" y="146050"/>
                  </a:lnTo>
                  <a:lnTo>
                    <a:pt x="571500" y="165100"/>
                  </a:lnTo>
                  <a:lnTo>
                    <a:pt x="619125" y="165100"/>
                  </a:lnTo>
                  <a:lnTo>
                    <a:pt x="619125" y="203200"/>
                  </a:lnTo>
                  <a:lnTo>
                    <a:pt x="673100" y="203200"/>
                  </a:lnTo>
                  <a:lnTo>
                    <a:pt x="673100" y="234950"/>
                  </a:lnTo>
                  <a:lnTo>
                    <a:pt x="733425" y="234950"/>
                  </a:lnTo>
                  <a:lnTo>
                    <a:pt x="733425" y="247650"/>
                  </a:lnTo>
                  <a:lnTo>
                    <a:pt x="806450" y="247650"/>
                  </a:lnTo>
                  <a:lnTo>
                    <a:pt x="806450" y="295275"/>
                  </a:lnTo>
                  <a:lnTo>
                    <a:pt x="977900" y="295275"/>
                  </a:lnTo>
                  <a:lnTo>
                    <a:pt x="977900" y="307975"/>
                  </a:lnTo>
                  <a:lnTo>
                    <a:pt x="1114425" y="307975"/>
                  </a:lnTo>
                  <a:lnTo>
                    <a:pt x="1114425" y="339725"/>
                  </a:lnTo>
                  <a:lnTo>
                    <a:pt x="1212850" y="339725"/>
                  </a:lnTo>
                  <a:lnTo>
                    <a:pt x="1212850" y="374650"/>
                  </a:lnTo>
                  <a:lnTo>
                    <a:pt x="1355725" y="374650"/>
                  </a:lnTo>
                  <a:lnTo>
                    <a:pt x="1355725" y="387350"/>
                  </a:lnTo>
                  <a:lnTo>
                    <a:pt x="1419225" y="387350"/>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3" name="Freeform 102">
              <a:extLst>
                <a:ext uri="{FF2B5EF4-FFF2-40B4-BE49-F238E27FC236}">
                  <a16:creationId xmlns:a16="http://schemas.microsoft.com/office/drawing/2014/main" id="{9FC1E0C9-3586-F629-56F0-55E9C6B4B3EF}"/>
                </a:ext>
              </a:extLst>
            </p:cNvPr>
            <p:cNvSpPr>
              <a:spLocks/>
            </p:cNvSpPr>
            <p:nvPr/>
          </p:nvSpPr>
          <p:spPr bwMode="auto">
            <a:xfrm>
              <a:off x="10175875" y="2019300"/>
              <a:ext cx="1603375" cy="374650"/>
            </a:xfrm>
            <a:custGeom>
              <a:avLst/>
              <a:gdLst>
                <a:gd name="connsiteX0" fmla="*/ 0 w 1603375"/>
                <a:gd name="connsiteY0" fmla="*/ 0 h 374650"/>
                <a:gd name="connsiteX1" fmla="*/ 73025 w 1603375"/>
                <a:gd name="connsiteY1" fmla="*/ 0 h 374650"/>
                <a:gd name="connsiteX2" fmla="*/ 73025 w 1603375"/>
                <a:gd name="connsiteY2" fmla="*/ 57150 h 374650"/>
                <a:gd name="connsiteX3" fmla="*/ 107950 w 1603375"/>
                <a:gd name="connsiteY3" fmla="*/ 57150 h 374650"/>
                <a:gd name="connsiteX4" fmla="*/ 107950 w 1603375"/>
                <a:gd name="connsiteY4" fmla="*/ 95250 h 374650"/>
                <a:gd name="connsiteX5" fmla="*/ 263525 w 1603375"/>
                <a:gd name="connsiteY5" fmla="*/ 95250 h 374650"/>
                <a:gd name="connsiteX6" fmla="*/ 263525 w 1603375"/>
                <a:gd name="connsiteY6" fmla="*/ 107950 h 374650"/>
                <a:gd name="connsiteX7" fmla="*/ 415925 w 1603375"/>
                <a:gd name="connsiteY7" fmla="*/ 107950 h 374650"/>
                <a:gd name="connsiteX8" fmla="*/ 415925 w 1603375"/>
                <a:gd name="connsiteY8" fmla="*/ 127000 h 374650"/>
                <a:gd name="connsiteX9" fmla="*/ 482600 w 1603375"/>
                <a:gd name="connsiteY9" fmla="*/ 127000 h 374650"/>
                <a:gd name="connsiteX10" fmla="*/ 482600 w 1603375"/>
                <a:gd name="connsiteY10" fmla="*/ 136525 h 374650"/>
                <a:gd name="connsiteX11" fmla="*/ 577850 w 1603375"/>
                <a:gd name="connsiteY11" fmla="*/ 136525 h 374650"/>
                <a:gd name="connsiteX12" fmla="*/ 577850 w 1603375"/>
                <a:gd name="connsiteY12" fmla="*/ 165100 h 374650"/>
                <a:gd name="connsiteX13" fmla="*/ 666750 w 1603375"/>
                <a:gd name="connsiteY13" fmla="*/ 165100 h 374650"/>
                <a:gd name="connsiteX14" fmla="*/ 666750 w 1603375"/>
                <a:gd name="connsiteY14" fmla="*/ 190500 h 374650"/>
                <a:gd name="connsiteX15" fmla="*/ 749300 w 1603375"/>
                <a:gd name="connsiteY15" fmla="*/ 190500 h 374650"/>
                <a:gd name="connsiteX16" fmla="*/ 749300 w 1603375"/>
                <a:gd name="connsiteY16" fmla="*/ 209550 h 374650"/>
                <a:gd name="connsiteX17" fmla="*/ 819150 w 1603375"/>
                <a:gd name="connsiteY17" fmla="*/ 209550 h 374650"/>
                <a:gd name="connsiteX18" fmla="*/ 819150 w 1603375"/>
                <a:gd name="connsiteY18" fmla="*/ 209550 h 374650"/>
                <a:gd name="connsiteX19" fmla="*/ 819150 w 1603375"/>
                <a:gd name="connsiteY19" fmla="*/ 238125 h 374650"/>
                <a:gd name="connsiteX20" fmla="*/ 942975 w 1603375"/>
                <a:gd name="connsiteY20" fmla="*/ 238125 h 374650"/>
                <a:gd name="connsiteX21" fmla="*/ 942975 w 1603375"/>
                <a:gd name="connsiteY21" fmla="*/ 257175 h 374650"/>
                <a:gd name="connsiteX22" fmla="*/ 1031875 w 1603375"/>
                <a:gd name="connsiteY22" fmla="*/ 257175 h 374650"/>
                <a:gd name="connsiteX23" fmla="*/ 1031875 w 1603375"/>
                <a:gd name="connsiteY23" fmla="*/ 273050 h 374650"/>
                <a:gd name="connsiteX24" fmla="*/ 1123950 w 1603375"/>
                <a:gd name="connsiteY24" fmla="*/ 273050 h 374650"/>
                <a:gd name="connsiteX25" fmla="*/ 1212850 w 1603375"/>
                <a:gd name="connsiteY25" fmla="*/ 269875 h 374650"/>
                <a:gd name="connsiteX26" fmla="*/ 1212850 w 1603375"/>
                <a:gd name="connsiteY26" fmla="*/ 292100 h 374650"/>
                <a:gd name="connsiteX27" fmla="*/ 1339850 w 1603375"/>
                <a:gd name="connsiteY27" fmla="*/ 292100 h 374650"/>
                <a:gd name="connsiteX28" fmla="*/ 1339850 w 1603375"/>
                <a:gd name="connsiteY28" fmla="*/ 327025 h 374650"/>
                <a:gd name="connsiteX29" fmla="*/ 1397000 w 1603375"/>
                <a:gd name="connsiteY29" fmla="*/ 327025 h 374650"/>
                <a:gd name="connsiteX30" fmla="*/ 1397000 w 1603375"/>
                <a:gd name="connsiteY30" fmla="*/ 358775 h 374650"/>
                <a:gd name="connsiteX31" fmla="*/ 1552575 w 1603375"/>
                <a:gd name="connsiteY31" fmla="*/ 358775 h 374650"/>
                <a:gd name="connsiteX32" fmla="*/ 1552575 w 1603375"/>
                <a:gd name="connsiteY32" fmla="*/ 374650 h 374650"/>
                <a:gd name="connsiteX33" fmla="*/ 1603375 w 1603375"/>
                <a:gd name="connsiteY33" fmla="*/ 374650 h 374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603375" h="374650">
                  <a:moveTo>
                    <a:pt x="0" y="0"/>
                  </a:moveTo>
                  <a:lnTo>
                    <a:pt x="73025" y="0"/>
                  </a:lnTo>
                  <a:lnTo>
                    <a:pt x="73025" y="57150"/>
                  </a:lnTo>
                  <a:lnTo>
                    <a:pt x="107950" y="57150"/>
                  </a:lnTo>
                  <a:lnTo>
                    <a:pt x="107950" y="95250"/>
                  </a:lnTo>
                  <a:lnTo>
                    <a:pt x="263525" y="95250"/>
                  </a:lnTo>
                  <a:lnTo>
                    <a:pt x="263525" y="107950"/>
                  </a:lnTo>
                  <a:lnTo>
                    <a:pt x="415925" y="107950"/>
                  </a:lnTo>
                  <a:lnTo>
                    <a:pt x="415925" y="127000"/>
                  </a:lnTo>
                  <a:lnTo>
                    <a:pt x="482600" y="127000"/>
                  </a:lnTo>
                  <a:lnTo>
                    <a:pt x="482600" y="136525"/>
                  </a:lnTo>
                  <a:lnTo>
                    <a:pt x="577850" y="136525"/>
                  </a:lnTo>
                  <a:lnTo>
                    <a:pt x="577850" y="165100"/>
                  </a:lnTo>
                  <a:lnTo>
                    <a:pt x="666750" y="165100"/>
                  </a:lnTo>
                  <a:lnTo>
                    <a:pt x="666750" y="190500"/>
                  </a:lnTo>
                  <a:lnTo>
                    <a:pt x="749300" y="190500"/>
                  </a:lnTo>
                  <a:lnTo>
                    <a:pt x="749300" y="209550"/>
                  </a:lnTo>
                  <a:lnTo>
                    <a:pt x="819150" y="209550"/>
                  </a:lnTo>
                  <a:lnTo>
                    <a:pt x="819150" y="209550"/>
                  </a:lnTo>
                  <a:lnTo>
                    <a:pt x="819150" y="238125"/>
                  </a:lnTo>
                  <a:lnTo>
                    <a:pt x="942975" y="238125"/>
                  </a:lnTo>
                  <a:lnTo>
                    <a:pt x="942975" y="257175"/>
                  </a:lnTo>
                  <a:lnTo>
                    <a:pt x="1031875" y="257175"/>
                  </a:lnTo>
                  <a:lnTo>
                    <a:pt x="1031875" y="273050"/>
                  </a:lnTo>
                  <a:lnTo>
                    <a:pt x="1123950" y="273050"/>
                  </a:lnTo>
                  <a:lnTo>
                    <a:pt x="1212850" y="269875"/>
                  </a:lnTo>
                  <a:lnTo>
                    <a:pt x="1212850" y="292100"/>
                  </a:lnTo>
                  <a:lnTo>
                    <a:pt x="1339850" y="292100"/>
                  </a:lnTo>
                  <a:lnTo>
                    <a:pt x="1339850" y="327025"/>
                  </a:lnTo>
                  <a:lnTo>
                    <a:pt x="1397000" y="327025"/>
                  </a:lnTo>
                  <a:lnTo>
                    <a:pt x="1397000" y="358775"/>
                  </a:lnTo>
                  <a:lnTo>
                    <a:pt x="1552575" y="358775"/>
                  </a:lnTo>
                  <a:lnTo>
                    <a:pt x="1552575" y="374650"/>
                  </a:lnTo>
                  <a:lnTo>
                    <a:pt x="1603375" y="374650"/>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sp>
        <p:nvSpPr>
          <p:cNvPr id="101" name="Freeform 100">
            <a:extLst>
              <a:ext uri="{FF2B5EF4-FFF2-40B4-BE49-F238E27FC236}">
                <a16:creationId xmlns:a16="http://schemas.microsoft.com/office/drawing/2014/main" id="{A509994C-D1F1-2BD9-672F-B6DEF0712F6C}"/>
              </a:ext>
            </a:extLst>
          </p:cNvPr>
          <p:cNvSpPr>
            <a:spLocks/>
          </p:cNvSpPr>
          <p:nvPr/>
        </p:nvSpPr>
        <p:spPr bwMode="auto">
          <a:xfrm>
            <a:off x="9289962" y="1612900"/>
            <a:ext cx="2638425" cy="619125"/>
          </a:xfrm>
          <a:custGeom>
            <a:avLst/>
            <a:gdLst>
              <a:gd name="connsiteX0" fmla="*/ 0 w 2638425"/>
              <a:gd name="connsiteY0" fmla="*/ 0 h 619125"/>
              <a:gd name="connsiteX1" fmla="*/ 174625 w 2638425"/>
              <a:gd name="connsiteY1" fmla="*/ 0 h 619125"/>
              <a:gd name="connsiteX2" fmla="*/ 174625 w 2638425"/>
              <a:gd name="connsiteY2" fmla="*/ 41275 h 619125"/>
              <a:gd name="connsiteX3" fmla="*/ 244475 w 2638425"/>
              <a:gd name="connsiteY3" fmla="*/ 41275 h 619125"/>
              <a:gd name="connsiteX4" fmla="*/ 244475 w 2638425"/>
              <a:gd name="connsiteY4" fmla="*/ 60325 h 619125"/>
              <a:gd name="connsiteX5" fmla="*/ 339725 w 2638425"/>
              <a:gd name="connsiteY5" fmla="*/ 60325 h 619125"/>
              <a:gd name="connsiteX6" fmla="*/ 339725 w 2638425"/>
              <a:gd name="connsiteY6" fmla="*/ 88900 h 619125"/>
              <a:gd name="connsiteX7" fmla="*/ 415925 w 2638425"/>
              <a:gd name="connsiteY7" fmla="*/ 88900 h 619125"/>
              <a:gd name="connsiteX8" fmla="*/ 415925 w 2638425"/>
              <a:gd name="connsiteY8" fmla="*/ 117475 h 619125"/>
              <a:gd name="connsiteX9" fmla="*/ 574675 w 2638425"/>
              <a:gd name="connsiteY9" fmla="*/ 117475 h 619125"/>
              <a:gd name="connsiteX10" fmla="*/ 574675 w 2638425"/>
              <a:gd name="connsiteY10" fmla="*/ 146050 h 619125"/>
              <a:gd name="connsiteX11" fmla="*/ 635000 w 2638425"/>
              <a:gd name="connsiteY11" fmla="*/ 146050 h 619125"/>
              <a:gd name="connsiteX12" fmla="*/ 635000 w 2638425"/>
              <a:gd name="connsiteY12" fmla="*/ 146050 h 619125"/>
              <a:gd name="connsiteX13" fmla="*/ 635000 w 2638425"/>
              <a:gd name="connsiteY13" fmla="*/ 171450 h 619125"/>
              <a:gd name="connsiteX14" fmla="*/ 688975 w 2638425"/>
              <a:gd name="connsiteY14" fmla="*/ 171450 h 619125"/>
              <a:gd name="connsiteX15" fmla="*/ 688975 w 2638425"/>
              <a:gd name="connsiteY15" fmla="*/ 184150 h 619125"/>
              <a:gd name="connsiteX16" fmla="*/ 784225 w 2638425"/>
              <a:gd name="connsiteY16" fmla="*/ 184150 h 619125"/>
              <a:gd name="connsiteX17" fmla="*/ 784225 w 2638425"/>
              <a:gd name="connsiteY17" fmla="*/ 196850 h 619125"/>
              <a:gd name="connsiteX18" fmla="*/ 968375 w 2638425"/>
              <a:gd name="connsiteY18" fmla="*/ 196850 h 619125"/>
              <a:gd name="connsiteX19" fmla="*/ 968375 w 2638425"/>
              <a:gd name="connsiteY19" fmla="*/ 212725 h 619125"/>
              <a:gd name="connsiteX20" fmla="*/ 1104900 w 2638425"/>
              <a:gd name="connsiteY20" fmla="*/ 212725 h 619125"/>
              <a:gd name="connsiteX21" fmla="*/ 1104900 w 2638425"/>
              <a:gd name="connsiteY21" fmla="*/ 238125 h 619125"/>
              <a:gd name="connsiteX22" fmla="*/ 1181100 w 2638425"/>
              <a:gd name="connsiteY22" fmla="*/ 238125 h 619125"/>
              <a:gd name="connsiteX23" fmla="*/ 1181100 w 2638425"/>
              <a:gd name="connsiteY23" fmla="*/ 263525 h 619125"/>
              <a:gd name="connsiteX24" fmla="*/ 1241425 w 2638425"/>
              <a:gd name="connsiteY24" fmla="*/ 263525 h 619125"/>
              <a:gd name="connsiteX25" fmla="*/ 1241425 w 2638425"/>
              <a:gd name="connsiteY25" fmla="*/ 295275 h 619125"/>
              <a:gd name="connsiteX26" fmla="*/ 1304925 w 2638425"/>
              <a:gd name="connsiteY26" fmla="*/ 295275 h 619125"/>
              <a:gd name="connsiteX27" fmla="*/ 1304925 w 2638425"/>
              <a:gd name="connsiteY27" fmla="*/ 317500 h 619125"/>
              <a:gd name="connsiteX28" fmla="*/ 1444625 w 2638425"/>
              <a:gd name="connsiteY28" fmla="*/ 317500 h 619125"/>
              <a:gd name="connsiteX29" fmla="*/ 1444625 w 2638425"/>
              <a:gd name="connsiteY29" fmla="*/ 342900 h 619125"/>
              <a:gd name="connsiteX30" fmla="*/ 1508125 w 2638425"/>
              <a:gd name="connsiteY30" fmla="*/ 342900 h 619125"/>
              <a:gd name="connsiteX31" fmla="*/ 1508125 w 2638425"/>
              <a:gd name="connsiteY31" fmla="*/ 371475 h 619125"/>
              <a:gd name="connsiteX32" fmla="*/ 1593850 w 2638425"/>
              <a:gd name="connsiteY32" fmla="*/ 371475 h 619125"/>
              <a:gd name="connsiteX33" fmla="*/ 1593850 w 2638425"/>
              <a:gd name="connsiteY33" fmla="*/ 387350 h 619125"/>
              <a:gd name="connsiteX34" fmla="*/ 1784350 w 2638425"/>
              <a:gd name="connsiteY34" fmla="*/ 387350 h 619125"/>
              <a:gd name="connsiteX35" fmla="*/ 1793875 w 2638425"/>
              <a:gd name="connsiteY35" fmla="*/ 396875 h 619125"/>
              <a:gd name="connsiteX36" fmla="*/ 1908175 w 2638425"/>
              <a:gd name="connsiteY36" fmla="*/ 396875 h 619125"/>
              <a:gd name="connsiteX37" fmla="*/ 1908175 w 2638425"/>
              <a:gd name="connsiteY37" fmla="*/ 425450 h 619125"/>
              <a:gd name="connsiteX38" fmla="*/ 1955800 w 2638425"/>
              <a:gd name="connsiteY38" fmla="*/ 425450 h 619125"/>
              <a:gd name="connsiteX39" fmla="*/ 1955800 w 2638425"/>
              <a:gd name="connsiteY39" fmla="*/ 454025 h 619125"/>
              <a:gd name="connsiteX40" fmla="*/ 2105025 w 2638425"/>
              <a:gd name="connsiteY40" fmla="*/ 454025 h 619125"/>
              <a:gd name="connsiteX41" fmla="*/ 2105025 w 2638425"/>
              <a:gd name="connsiteY41" fmla="*/ 466725 h 619125"/>
              <a:gd name="connsiteX42" fmla="*/ 2162175 w 2638425"/>
              <a:gd name="connsiteY42" fmla="*/ 466725 h 619125"/>
              <a:gd name="connsiteX43" fmla="*/ 2162175 w 2638425"/>
              <a:gd name="connsiteY43" fmla="*/ 485775 h 619125"/>
              <a:gd name="connsiteX44" fmla="*/ 2232025 w 2638425"/>
              <a:gd name="connsiteY44" fmla="*/ 485775 h 619125"/>
              <a:gd name="connsiteX45" fmla="*/ 2232025 w 2638425"/>
              <a:gd name="connsiteY45" fmla="*/ 514350 h 619125"/>
              <a:gd name="connsiteX46" fmla="*/ 2314575 w 2638425"/>
              <a:gd name="connsiteY46" fmla="*/ 514350 h 619125"/>
              <a:gd name="connsiteX47" fmla="*/ 2314575 w 2638425"/>
              <a:gd name="connsiteY47" fmla="*/ 514350 h 619125"/>
              <a:gd name="connsiteX48" fmla="*/ 2314575 w 2638425"/>
              <a:gd name="connsiteY48" fmla="*/ 533400 h 619125"/>
              <a:gd name="connsiteX49" fmla="*/ 2371725 w 2638425"/>
              <a:gd name="connsiteY49" fmla="*/ 533400 h 619125"/>
              <a:gd name="connsiteX50" fmla="*/ 2371725 w 2638425"/>
              <a:gd name="connsiteY50" fmla="*/ 561975 h 619125"/>
              <a:gd name="connsiteX51" fmla="*/ 2422525 w 2638425"/>
              <a:gd name="connsiteY51" fmla="*/ 561975 h 619125"/>
              <a:gd name="connsiteX52" fmla="*/ 2422525 w 2638425"/>
              <a:gd name="connsiteY52" fmla="*/ 587375 h 619125"/>
              <a:gd name="connsiteX53" fmla="*/ 2451100 w 2638425"/>
              <a:gd name="connsiteY53" fmla="*/ 587375 h 619125"/>
              <a:gd name="connsiteX54" fmla="*/ 2451100 w 2638425"/>
              <a:gd name="connsiteY54" fmla="*/ 606425 h 619125"/>
              <a:gd name="connsiteX55" fmla="*/ 2578100 w 2638425"/>
              <a:gd name="connsiteY55" fmla="*/ 606425 h 619125"/>
              <a:gd name="connsiteX56" fmla="*/ 2578100 w 2638425"/>
              <a:gd name="connsiteY56" fmla="*/ 619125 h 619125"/>
              <a:gd name="connsiteX57" fmla="*/ 2638425 w 2638425"/>
              <a:gd name="connsiteY57" fmla="*/ 619125 h 619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2638425" h="619125">
                <a:moveTo>
                  <a:pt x="0" y="0"/>
                </a:moveTo>
                <a:lnTo>
                  <a:pt x="174625" y="0"/>
                </a:lnTo>
                <a:lnTo>
                  <a:pt x="174625" y="41275"/>
                </a:lnTo>
                <a:lnTo>
                  <a:pt x="244475" y="41275"/>
                </a:lnTo>
                <a:lnTo>
                  <a:pt x="244475" y="60325"/>
                </a:lnTo>
                <a:lnTo>
                  <a:pt x="339725" y="60325"/>
                </a:lnTo>
                <a:lnTo>
                  <a:pt x="339725" y="88900"/>
                </a:lnTo>
                <a:lnTo>
                  <a:pt x="415925" y="88900"/>
                </a:lnTo>
                <a:lnTo>
                  <a:pt x="415925" y="117475"/>
                </a:lnTo>
                <a:lnTo>
                  <a:pt x="574675" y="117475"/>
                </a:lnTo>
                <a:lnTo>
                  <a:pt x="574675" y="146050"/>
                </a:lnTo>
                <a:lnTo>
                  <a:pt x="635000" y="146050"/>
                </a:lnTo>
                <a:lnTo>
                  <a:pt x="635000" y="146050"/>
                </a:lnTo>
                <a:lnTo>
                  <a:pt x="635000" y="171450"/>
                </a:lnTo>
                <a:lnTo>
                  <a:pt x="688975" y="171450"/>
                </a:lnTo>
                <a:lnTo>
                  <a:pt x="688975" y="184150"/>
                </a:lnTo>
                <a:lnTo>
                  <a:pt x="784225" y="184150"/>
                </a:lnTo>
                <a:lnTo>
                  <a:pt x="784225" y="196850"/>
                </a:lnTo>
                <a:lnTo>
                  <a:pt x="968375" y="196850"/>
                </a:lnTo>
                <a:lnTo>
                  <a:pt x="968375" y="212725"/>
                </a:lnTo>
                <a:lnTo>
                  <a:pt x="1104900" y="212725"/>
                </a:lnTo>
                <a:lnTo>
                  <a:pt x="1104900" y="238125"/>
                </a:lnTo>
                <a:lnTo>
                  <a:pt x="1181100" y="238125"/>
                </a:lnTo>
                <a:lnTo>
                  <a:pt x="1181100" y="263525"/>
                </a:lnTo>
                <a:lnTo>
                  <a:pt x="1241425" y="263525"/>
                </a:lnTo>
                <a:lnTo>
                  <a:pt x="1241425" y="295275"/>
                </a:lnTo>
                <a:lnTo>
                  <a:pt x="1304925" y="295275"/>
                </a:lnTo>
                <a:lnTo>
                  <a:pt x="1304925" y="317500"/>
                </a:lnTo>
                <a:lnTo>
                  <a:pt x="1444625" y="317500"/>
                </a:lnTo>
                <a:lnTo>
                  <a:pt x="1444625" y="342900"/>
                </a:lnTo>
                <a:lnTo>
                  <a:pt x="1508125" y="342900"/>
                </a:lnTo>
                <a:lnTo>
                  <a:pt x="1508125" y="371475"/>
                </a:lnTo>
                <a:lnTo>
                  <a:pt x="1593850" y="371475"/>
                </a:lnTo>
                <a:lnTo>
                  <a:pt x="1593850" y="387350"/>
                </a:lnTo>
                <a:lnTo>
                  <a:pt x="1784350" y="387350"/>
                </a:lnTo>
                <a:lnTo>
                  <a:pt x="1793875" y="396875"/>
                </a:lnTo>
                <a:lnTo>
                  <a:pt x="1908175" y="396875"/>
                </a:lnTo>
                <a:lnTo>
                  <a:pt x="1908175" y="425450"/>
                </a:lnTo>
                <a:lnTo>
                  <a:pt x="1955800" y="425450"/>
                </a:lnTo>
                <a:lnTo>
                  <a:pt x="1955800" y="454025"/>
                </a:lnTo>
                <a:lnTo>
                  <a:pt x="2105025" y="454025"/>
                </a:lnTo>
                <a:lnTo>
                  <a:pt x="2105025" y="466725"/>
                </a:lnTo>
                <a:lnTo>
                  <a:pt x="2162175" y="466725"/>
                </a:lnTo>
                <a:lnTo>
                  <a:pt x="2162175" y="485775"/>
                </a:lnTo>
                <a:lnTo>
                  <a:pt x="2232025" y="485775"/>
                </a:lnTo>
                <a:lnTo>
                  <a:pt x="2232025" y="514350"/>
                </a:lnTo>
                <a:lnTo>
                  <a:pt x="2314575" y="514350"/>
                </a:lnTo>
                <a:lnTo>
                  <a:pt x="2314575" y="514350"/>
                </a:lnTo>
                <a:lnTo>
                  <a:pt x="2314575" y="533400"/>
                </a:lnTo>
                <a:lnTo>
                  <a:pt x="2371725" y="533400"/>
                </a:lnTo>
                <a:lnTo>
                  <a:pt x="2371725" y="561975"/>
                </a:lnTo>
                <a:lnTo>
                  <a:pt x="2422525" y="561975"/>
                </a:lnTo>
                <a:lnTo>
                  <a:pt x="2422525" y="587375"/>
                </a:lnTo>
                <a:lnTo>
                  <a:pt x="2451100" y="587375"/>
                </a:lnTo>
                <a:lnTo>
                  <a:pt x="2451100" y="606425"/>
                </a:lnTo>
                <a:lnTo>
                  <a:pt x="2578100" y="606425"/>
                </a:lnTo>
                <a:lnTo>
                  <a:pt x="2578100" y="619125"/>
                </a:lnTo>
                <a:lnTo>
                  <a:pt x="2638425" y="619125"/>
                </a:lnTo>
              </a:path>
            </a:pathLst>
          </a:custGeom>
          <a:noFill/>
          <a:ln w="28575">
            <a:solidFill>
              <a:schemeClr val="accent6"/>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nvGrpSpPr>
          <p:cNvPr id="100" name="Group 99">
            <a:extLst>
              <a:ext uri="{FF2B5EF4-FFF2-40B4-BE49-F238E27FC236}">
                <a16:creationId xmlns:a16="http://schemas.microsoft.com/office/drawing/2014/main" id="{7067C248-E71D-3E93-C525-5ADC9D4ACFD3}"/>
              </a:ext>
            </a:extLst>
          </p:cNvPr>
          <p:cNvGrpSpPr>
            <a:grpSpLocks/>
          </p:cNvGrpSpPr>
          <p:nvPr/>
        </p:nvGrpSpPr>
        <p:grpSpPr>
          <a:xfrm>
            <a:off x="9277262" y="1619250"/>
            <a:ext cx="2609850" cy="530225"/>
            <a:chOff x="9128125" y="1619250"/>
            <a:chExt cx="2609850" cy="530225"/>
          </a:xfrm>
        </p:grpSpPr>
        <p:sp>
          <p:nvSpPr>
            <p:cNvPr id="98" name="Freeform 97">
              <a:extLst>
                <a:ext uri="{FF2B5EF4-FFF2-40B4-BE49-F238E27FC236}">
                  <a16:creationId xmlns:a16="http://schemas.microsoft.com/office/drawing/2014/main" id="{47509978-B684-0EDB-8712-72D749AC3D4D}"/>
                </a:ext>
              </a:extLst>
            </p:cNvPr>
            <p:cNvSpPr>
              <a:spLocks/>
            </p:cNvSpPr>
            <p:nvPr/>
          </p:nvSpPr>
          <p:spPr bwMode="auto">
            <a:xfrm>
              <a:off x="10372725" y="1879600"/>
              <a:ext cx="1365250" cy="269875"/>
            </a:xfrm>
            <a:custGeom>
              <a:avLst/>
              <a:gdLst>
                <a:gd name="connsiteX0" fmla="*/ 1365250 w 1365250"/>
                <a:gd name="connsiteY0" fmla="*/ 269875 h 269875"/>
                <a:gd name="connsiteX1" fmla="*/ 1365250 w 1365250"/>
                <a:gd name="connsiteY1" fmla="*/ 234950 h 269875"/>
                <a:gd name="connsiteX2" fmla="*/ 1158875 w 1365250"/>
                <a:gd name="connsiteY2" fmla="*/ 234950 h 269875"/>
                <a:gd name="connsiteX3" fmla="*/ 1158875 w 1365250"/>
                <a:gd name="connsiteY3" fmla="*/ 225425 h 269875"/>
                <a:gd name="connsiteX4" fmla="*/ 1158875 w 1365250"/>
                <a:gd name="connsiteY4" fmla="*/ 225425 h 269875"/>
                <a:gd name="connsiteX5" fmla="*/ 1136650 w 1365250"/>
                <a:gd name="connsiteY5" fmla="*/ 225425 h 269875"/>
                <a:gd name="connsiteX6" fmla="*/ 1136650 w 1365250"/>
                <a:gd name="connsiteY6" fmla="*/ 203200 h 269875"/>
                <a:gd name="connsiteX7" fmla="*/ 1054100 w 1365250"/>
                <a:gd name="connsiteY7" fmla="*/ 203200 h 269875"/>
                <a:gd name="connsiteX8" fmla="*/ 1054100 w 1365250"/>
                <a:gd name="connsiteY8" fmla="*/ 203200 h 269875"/>
                <a:gd name="connsiteX9" fmla="*/ 1054100 w 1365250"/>
                <a:gd name="connsiteY9" fmla="*/ 203200 h 269875"/>
                <a:gd name="connsiteX10" fmla="*/ 1054100 w 1365250"/>
                <a:gd name="connsiteY10" fmla="*/ 177800 h 269875"/>
                <a:gd name="connsiteX11" fmla="*/ 1019175 w 1365250"/>
                <a:gd name="connsiteY11" fmla="*/ 177800 h 269875"/>
                <a:gd name="connsiteX12" fmla="*/ 1019175 w 1365250"/>
                <a:gd name="connsiteY12" fmla="*/ 165100 h 269875"/>
                <a:gd name="connsiteX13" fmla="*/ 984250 w 1365250"/>
                <a:gd name="connsiteY13" fmla="*/ 165100 h 269875"/>
                <a:gd name="connsiteX14" fmla="*/ 984250 w 1365250"/>
                <a:gd name="connsiteY14" fmla="*/ 142875 h 269875"/>
                <a:gd name="connsiteX15" fmla="*/ 936625 w 1365250"/>
                <a:gd name="connsiteY15" fmla="*/ 142875 h 269875"/>
                <a:gd name="connsiteX16" fmla="*/ 936625 w 1365250"/>
                <a:gd name="connsiteY16" fmla="*/ 120650 h 269875"/>
                <a:gd name="connsiteX17" fmla="*/ 650875 w 1365250"/>
                <a:gd name="connsiteY17" fmla="*/ 120650 h 269875"/>
                <a:gd name="connsiteX18" fmla="*/ 650875 w 1365250"/>
                <a:gd name="connsiteY18" fmla="*/ 98425 h 269875"/>
                <a:gd name="connsiteX19" fmla="*/ 428625 w 1365250"/>
                <a:gd name="connsiteY19" fmla="*/ 98425 h 269875"/>
                <a:gd name="connsiteX20" fmla="*/ 428625 w 1365250"/>
                <a:gd name="connsiteY20" fmla="*/ 60325 h 269875"/>
                <a:gd name="connsiteX21" fmla="*/ 409575 w 1365250"/>
                <a:gd name="connsiteY21" fmla="*/ 60325 h 269875"/>
                <a:gd name="connsiteX22" fmla="*/ 409575 w 1365250"/>
                <a:gd name="connsiteY22" fmla="*/ 60325 h 269875"/>
                <a:gd name="connsiteX23" fmla="*/ 409575 w 1365250"/>
                <a:gd name="connsiteY23" fmla="*/ 38100 h 269875"/>
                <a:gd name="connsiteX24" fmla="*/ 225425 w 1365250"/>
                <a:gd name="connsiteY24" fmla="*/ 38100 h 269875"/>
                <a:gd name="connsiteX25" fmla="*/ 225425 w 1365250"/>
                <a:gd name="connsiteY25" fmla="*/ 15875 h 269875"/>
                <a:gd name="connsiteX26" fmla="*/ 107950 w 1365250"/>
                <a:gd name="connsiteY26" fmla="*/ 15875 h 269875"/>
                <a:gd name="connsiteX27" fmla="*/ 107950 w 1365250"/>
                <a:gd name="connsiteY27" fmla="*/ 0 h 269875"/>
                <a:gd name="connsiteX28" fmla="*/ 0 w 1365250"/>
                <a:gd name="connsiteY28" fmla="*/ 0 h 269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65250" h="269875">
                  <a:moveTo>
                    <a:pt x="1365250" y="269875"/>
                  </a:moveTo>
                  <a:lnTo>
                    <a:pt x="1365250" y="234950"/>
                  </a:lnTo>
                  <a:lnTo>
                    <a:pt x="1158875" y="234950"/>
                  </a:lnTo>
                  <a:lnTo>
                    <a:pt x="1158875" y="225425"/>
                  </a:lnTo>
                  <a:lnTo>
                    <a:pt x="1158875" y="225425"/>
                  </a:lnTo>
                  <a:lnTo>
                    <a:pt x="1136650" y="225425"/>
                  </a:lnTo>
                  <a:lnTo>
                    <a:pt x="1136650" y="203200"/>
                  </a:lnTo>
                  <a:lnTo>
                    <a:pt x="1054100" y="203200"/>
                  </a:lnTo>
                  <a:lnTo>
                    <a:pt x="1054100" y="203200"/>
                  </a:lnTo>
                  <a:lnTo>
                    <a:pt x="1054100" y="203200"/>
                  </a:lnTo>
                  <a:lnTo>
                    <a:pt x="1054100" y="177800"/>
                  </a:lnTo>
                  <a:lnTo>
                    <a:pt x="1019175" y="177800"/>
                  </a:lnTo>
                  <a:lnTo>
                    <a:pt x="1019175" y="165100"/>
                  </a:lnTo>
                  <a:lnTo>
                    <a:pt x="984250" y="165100"/>
                  </a:lnTo>
                  <a:lnTo>
                    <a:pt x="984250" y="142875"/>
                  </a:lnTo>
                  <a:lnTo>
                    <a:pt x="936625" y="142875"/>
                  </a:lnTo>
                  <a:lnTo>
                    <a:pt x="936625" y="120650"/>
                  </a:lnTo>
                  <a:lnTo>
                    <a:pt x="650875" y="120650"/>
                  </a:lnTo>
                  <a:lnTo>
                    <a:pt x="650875" y="98425"/>
                  </a:lnTo>
                  <a:lnTo>
                    <a:pt x="428625" y="98425"/>
                  </a:lnTo>
                  <a:lnTo>
                    <a:pt x="428625" y="60325"/>
                  </a:lnTo>
                  <a:lnTo>
                    <a:pt x="409575" y="60325"/>
                  </a:lnTo>
                  <a:lnTo>
                    <a:pt x="409575" y="60325"/>
                  </a:lnTo>
                  <a:lnTo>
                    <a:pt x="409575" y="38100"/>
                  </a:lnTo>
                  <a:lnTo>
                    <a:pt x="225425" y="38100"/>
                  </a:lnTo>
                  <a:lnTo>
                    <a:pt x="225425" y="15875"/>
                  </a:lnTo>
                  <a:lnTo>
                    <a:pt x="107950" y="15875"/>
                  </a:lnTo>
                  <a:lnTo>
                    <a:pt x="107950" y="0"/>
                  </a:lnTo>
                  <a:lnTo>
                    <a:pt x="0" y="0"/>
                  </a:lnTo>
                </a:path>
              </a:pathLst>
            </a:custGeom>
            <a:noFill/>
            <a:ln w="28575">
              <a:solidFill>
                <a:schemeClr val="accent4"/>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9" name="Freeform 98">
              <a:extLst>
                <a:ext uri="{FF2B5EF4-FFF2-40B4-BE49-F238E27FC236}">
                  <a16:creationId xmlns:a16="http://schemas.microsoft.com/office/drawing/2014/main" id="{8F7A742C-75FF-8322-F4CC-F543513B6F1A}"/>
                </a:ext>
              </a:extLst>
            </p:cNvPr>
            <p:cNvSpPr>
              <a:spLocks/>
            </p:cNvSpPr>
            <p:nvPr/>
          </p:nvSpPr>
          <p:spPr bwMode="auto">
            <a:xfrm>
              <a:off x="9128125" y="1619250"/>
              <a:ext cx="1276350" cy="260350"/>
            </a:xfrm>
            <a:custGeom>
              <a:avLst/>
              <a:gdLst>
                <a:gd name="connsiteX0" fmla="*/ 0 w 1276350"/>
                <a:gd name="connsiteY0" fmla="*/ 0 h 260350"/>
                <a:gd name="connsiteX1" fmla="*/ 203200 w 1276350"/>
                <a:gd name="connsiteY1" fmla="*/ 0 h 260350"/>
                <a:gd name="connsiteX2" fmla="*/ 203200 w 1276350"/>
                <a:gd name="connsiteY2" fmla="*/ 38100 h 260350"/>
                <a:gd name="connsiteX3" fmla="*/ 327025 w 1276350"/>
                <a:gd name="connsiteY3" fmla="*/ 38100 h 260350"/>
                <a:gd name="connsiteX4" fmla="*/ 327025 w 1276350"/>
                <a:gd name="connsiteY4" fmla="*/ 66675 h 260350"/>
                <a:gd name="connsiteX5" fmla="*/ 450850 w 1276350"/>
                <a:gd name="connsiteY5" fmla="*/ 66675 h 260350"/>
                <a:gd name="connsiteX6" fmla="*/ 450850 w 1276350"/>
                <a:gd name="connsiteY6" fmla="*/ 79375 h 260350"/>
                <a:gd name="connsiteX7" fmla="*/ 533400 w 1276350"/>
                <a:gd name="connsiteY7" fmla="*/ 79375 h 260350"/>
                <a:gd name="connsiteX8" fmla="*/ 533400 w 1276350"/>
                <a:gd name="connsiteY8" fmla="*/ 104775 h 260350"/>
                <a:gd name="connsiteX9" fmla="*/ 669925 w 1276350"/>
                <a:gd name="connsiteY9" fmla="*/ 104775 h 260350"/>
                <a:gd name="connsiteX10" fmla="*/ 669925 w 1276350"/>
                <a:gd name="connsiteY10" fmla="*/ 104775 h 260350"/>
                <a:gd name="connsiteX11" fmla="*/ 692150 w 1276350"/>
                <a:gd name="connsiteY11" fmla="*/ 127000 h 260350"/>
                <a:gd name="connsiteX12" fmla="*/ 708025 w 1276350"/>
                <a:gd name="connsiteY12" fmla="*/ 127000 h 260350"/>
                <a:gd name="connsiteX13" fmla="*/ 723900 w 1276350"/>
                <a:gd name="connsiteY13" fmla="*/ 127000 h 260350"/>
                <a:gd name="connsiteX14" fmla="*/ 723900 w 1276350"/>
                <a:gd name="connsiteY14" fmla="*/ 146050 h 260350"/>
                <a:gd name="connsiteX15" fmla="*/ 885825 w 1276350"/>
                <a:gd name="connsiteY15" fmla="*/ 146050 h 260350"/>
                <a:gd name="connsiteX16" fmla="*/ 885825 w 1276350"/>
                <a:gd name="connsiteY16" fmla="*/ 187325 h 260350"/>
                <a:gd name="connsiteX17" fmla="*/ 914400 w 1276350"/>
                <a:gd name="connsiteY17" fmla="*/ 187325 h 260350"/>
                <a:gd name="connsiteX18" fmla="*/ 987425 w 1276350"/>
                <a:gd name="connsiteY18" fmla="*/ 187325 h 260350"/>
                <a:gd name="connsiteX19" fmla="*/ 987425 w 1276350"/>
                <a:gd name="connsiteY19" fmla="*/ 215900 h 260350"/>
                <a:gd name="connsiteX20" fmla="*/ 1127125 w 1276350"/>
                <a:gd name="connsiteY20" fmla="*/ 215900 h 260350"/>
                <a:gd name="connsiteX21" fmla="*/ 1136650 w 1276350"/>
                <a:gd name="connsiteY21" fmla="*/ 225425 h 260350"/>
                <a:gd name="connsiteX22" fmla="*/ 1190625 w 1276350"/>
                <a:gd name="connsiteY22" fmla="*/ 225425 h 260350"/>
                <a:gd name="connsiteX23" fmla="*/ 1190625 w 1276350"/>
                <a:gd name="connsiteY23" fmla="*/ 260350 h 260350"/>
                <a:gd name="connsiteX24" fmla="*/ 1276350 w 1276350"/>
                <a:gd name="connsiteY24" fmla="*/ 260350 h 260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76350" h="260350">
                  <a:moveTo>
                    <a:pt x="0" y="0"/>
                  </a:moveTo>
                  <a:lnTo>
                    <a:pt x="203200" y="0"/>
                  </a:lnTo>
                  <a:lnTo>
                    <a:pt x="203200" y="38100"/>
                  </a:lnTo>
                  <a:lnTo>
                    <a:pt x="327025" y="38100"/>
                  </a:lnTo>
                  <a:lnTo>
                    <a:pt x="327025" y="66675"/>
                  </a:lnTo>
                  <a:lnTo>
                    <a:pt x="450850" y="66675"/>
                  </a:lnTo>
                  <a:lnTo>
                    <a:pt x="450850" y="79375"/>
                  </a:lnTo>
                  <a:lnTo>
                    <a:pt x="533400" y="79375"/>
                  </a:lnTo>
                  <a:lnTo>
                    <a:pt x="533400" y="104775"/>
                  </a:lnTo>
                  <a:lnTo>
                    <a:pt x="669925" y="104775"/>
                  </a:lnTo>
                  <a:lnTo>
                    <a:pt x="669925" y="104775"/>
                  </a:lnTo>
                  <a:lnTo>
                    <a:pt x="692150" y="127000"/>
                  </a:lnTo>
                  <a:lnTo>
                    <a:pt x="708025" y="127000"/>
                  </a:lnTo>
                  <a:lnTo>
                    <a:pt x="723900" y="127000"/>
                  </a:lnTo>
                  <a:lnTo>
                    <a:pt x="723900" y="146050"/>
                  </a:lnTo>
                  <a:lnTo>
                    <a:pt x="885825" y="146050"/>
                  </a:lnTo>
                  <a:lnTo>
                    <a:pt x="885825" y="187325"/>
                  </a:lnTo>
                  <a:lnTo>
                    <a:pt x="914400" y="187325"/>
                  </a:lnTo>
                  <a:lnTo>
                    <a:pt x="987425" y="187325"/>
                  </a:lnTo>
                  <a:lnTo>
                    <a:pt x="987425" y="215900"/>
                  </a:lnTo>
                  <a:lnTo>
                    <a:pt x="1127125" y="215900"/>
                  </a:lnTo>
                  <a:lnTo>
                    <a:pt x="1136650" y="225425"/>
                  </a:lnTo>
                  <a:lnTo>
                    <a:pt x="1190625" y="225425"/>
                  </a:lnTo>
                  <a:lnTo>
                    <a:pt x="1190625" y="260350"/>
                  </a:lnTo>
                  <a:lnTo>
                    <a:pt x="1276350" y="260350"/>
                  </a:lnTo>
                </a:path>
              </a:pathLst>
            </a:custGeom>
            <a:noFill/>
            <a:ln w="28575">
              <a:solidFill>
                <a:schemeClr val="accent4"/>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sp>
        <p:nvSpPr>
          <p:cNvPr id="2" name="Title 1">
            <a:extLst>
              <a:ext uri="{FF2B5EF4-FFF2-40B4-BE49-F238E27FC236}">
                <a16:creationId xmlns:a16="http://schemas.microsoft.com/office/drawing/2014/main" id="{6C432F20-A451-478C-658D-795D7D272A48}"/>
              </a:ext>
            </a:extLst>
          </p:cNvPr>
          <p:cNvSpPr>
            <a:spLocks noGrp="1"/>
          </p:cNvSpPr>
          <p:nvPr>
            <p:ph type="title"/>
          </p:nvPr>
        </p:nvSpPr>
        <p:spPr>
          <a:xfrm>
            <a:off x="231078" y="531006"/>
            <a:ext cx="11740260" cy="502445"/>
          </a:xfrm>
        </p:spPr>
        <p:txBody>
          <a:bodyPr/>
          <a:lstStyle/>
          <a:p>
            <a:r>
              <a:rPr lang="en-US" dirty="0"/>
              <a:t>Real-world Analysis of Maintenance Rituximab Benefit</a:t>
            </a:r>
          </a:p>
        </p:txBody>
      </p:sp>
      <p:sp>
        <p:nvSpPr>
          <p:cNvPr id="3" name="Content Placeholder 2">
            <a:extLst>
              <a:ext uri="{FF2B5EF4-FFF2-40B4-BE49-F238E27FC236}">
                <a16:creationId xmlns:a16="http://schemas.microsoft.com/office/drawing/2014/main" id="{7CF9AE2B-EB0F-809D-3BDA-859A81142FD6}"/>
              </a:ext>
            </a:extLst>
          </p:cNvPr>
          <p:cNvSpPr>
            <a:spLocks noGrp="1"/>
          </p:cNvSpPr>
          <p:nvPr>
            <p:ph idx="1"/>
          </p:nvPr>
        </p:nvSpPr>
        <p:spPr>
          <a:xfrm>
            <a:off x="231776" y="1335088"/>
            <a:ext cx="3492732" cy="3059630"/>
          </a:xfrm>
        </p:spPr>
        <p:txBody>
          <a:bodyPr/>
          <a:lstStyle/>
          <a:p>
            <a:r>
              <a:rPr lang="en-US" sz="2200" dirty="0"/>
              <a:t>“Real-world” analysis of 1461 patients</a:t>
            </a:r>
          </a:p>
          <a:p>
            <a:r>
              <a:rPr lang="en-US" sz="2200" dirty="0"/>
              <a:t>Large benefit for MR </a:t>
            </a:r>
          </a:p>
          <a:p>
            <a:pPr lvl="2"/>
            <a:r>
              <a:rPr lang="en-US" sz="2000" dirty="0"/>
              <a:t>TTNT</a:t>
            </a:r>
          </a:p>
          <a:p>
            <a:pPr lvl="2"/>
            <a:r>
              <a:rPr lang="en-US" sz="2000" dirty="0"/>
              <a:t>OS</a:t>
            </a:r>
          </a:p>
          <a:p>
            <a:pPr lvl="2"/>
            <a:r>
              <a:rPr lang="en-US" sz="2000" dirty="0"/>
              <a:t>After both R-CHOP </a:t>
            </a:r>
            <a:br>
              <a:rPr lang="en-US" sz="2000" dirty="0"/>
            </a:br>
            <a:r>
              <a:rPr lang="en-US" sz="2000" dirty="0"/>
              <a:t>and BR</a:t>
            </a:r>
          </a:p>
          <a:p>
            <a:endParaRPr lang="en-US" sz="2000" dirty="0"/>
          </a:p>
        </p:txBody>
      </p:sp>
      <p:sp>
        <p:nvSpPr>
          <p:cNvPr id="18" name="Content Placeholder 17">
            <a:extLst>
              <a:ext uri="{FF2B5EF4-FFF2-40B4-BE49-F238E27FC236}">
                <a16:creationId xmlns:a16="http://schemas.microsoft.com/office/drawing/2014/main" id="{F1083FDD-A170-CCF0-8B65-1D59FBA20BA3}"/>
              </a:ext>
            </a:extLst>
          </p:cNvPr>
          <p:cNvSpPr>
            <a:spLocks noGrp="1"/>
          </p:cNvSpPr>
          <p:nvPr>
            <p:ph sz="quarter" idx="10"/>
          </p:nvPr>
        </p:nvSpPr>
        <p:spPr>
          <a:xfrm>
            <a:off x="1712199" y="6302375"/>
            <a:ext cx="7812290" cy="327025"/>
          </a:xfrm>
        </p:spPr>
        <p:txBody>
          <a:bodyPr/>
          <a:lstStyle/>
          <a:p>
            <a:pPr algn="ctr"/>
            <a:r>
              <a:rPr lang="en-US" altLang="en-US" dirty="0"/>
              <a:t>Martin. JCO. 2023;41:541.</a:t>
            </a:r>
          </a:p>
        </p:txBody>
      </p:sp>
      <p:sp>
        <p:nvSpPr>
          <p:cNvPr id="8" name="TextBox 7">
            <a:extLst>
              <a:ext uri="{FF2B5EF4-FFF2-40B4-BE49-F238E27FC236}">
                <a16:creationId xmlns:a16="http://schemas.microsoft.com/office/drawing/2014/main" id="{734B3CF1-478D-973C-D6F1-25A0CE793183}"/>
              </a:ext>
            </a:extLst>
          </p:cNvPr>
          <p:cNvSpPr txBox="1">
            <a:spLocks/>
          </p:cNvSpPr>
          <p:nvPr/>
        </p:nvSpPr>
        <p:spPr bwMode="auto">
          <a:xfrm>
            <a:off x="4512986" y="1253728"/>
            <a:ext cx="30608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dirty="0">
                <a:ln>
                  <a:noFill/>
                </a:ln>
                <a:solidFill>
                  <a:srgbClr val="000000"/>
                </a:solidFill>
                <a:effectLst/>
                <a:uLnTx/>
                <a:uFillTx/>
                <a:latin typeface="Poppins" pitchFamily="2" charset="77"/>
                <a:cs typeface="Poppins" pitchFamily="2" charset="77"/>
              </a:rPr>
              <a:t>Real-world TTNT</a:t>
            </a:r>
          </a:p>
        </p:txBody>
      </p:sp>
      <p:sp>
        <p:nvSpPr>
          <p:cNvPr id="9" name="TextBox 8">
            <a:extLst>
              <a:ext uri="{FF2B5EF4-FFF2-40B4-BE49-F238E27FC236}">
                <a16:creationId xmlns:a16="http://schemas.microsoft.com/office/drawing/2014/main" id="{3CBD790F-CAF1-5AB8-8F8A-6A9DB1C48574}"/>
              </a:ext>
            </a:extLst>
          </p:cNvPr>
          <p:cNvSpPr txBox="1">
            <a:spLocks/>
          </p:cNvSpPr>
          <p:nvPr/>
        </p:nvSpPr>
        <p:spPr bwMode="auto">
          <a:xfrm>
            <a:off x="8923166" y="1253728"/>
            <a:ext cx="30331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u="none" strike="noStrike" kern="1200" cap="none" spc="0" normalizeH="0" baseline="0" noProof="0" dirty="0">
                <a:ln>
                  <a:noFill/>
                </a:ln>
                <a:solidFill>
                  <a:srgbClr val="000000"/>
                </a:solidFill>
                <a:effectLst/>
                <a:uLnTx/>
                <a:uFillTx/>
                <a:latin typeface="Poppins" pitchFamily="2" charset="77"/>
                <a:cs typeface="Poppins" pitchFamily="2" charset="77"/>
              </a:rPr>
              <a:t>OS</a:t>
            </a:r>
          </a:p>
        </p:txBody>
      </p:sp>
      <p:cxnSp>
        <p:nvCxnSpPr>
          <p:cNvPr id="6" name="Straight Connector 5">
            <a:extLst>
              <a:ext uri="{FF2B5EF4-FFF2-40B4-BE49-F238E27FC236}">
                <a16:creationId xmlns:a16="http://schemas.microsoft.com/office/drawing/2014/main" id="{EA637991-7817-D161-C530-F10B6AF8D12F}"/>
              </a:ext>
            </a:extLst>
          </p:cNvPr>
          <p:cNvCxnSpPr>
            <a:cxnSpLocks/>
          </p:cNvCxnSpPr>
          <p:nvPr/>
        </p:nvCxnSpPr>
        <p:spPr bwMode="auto">
          <a:xfrm>
            <a:off x="4517758" y="1593542"/>
            <a:ext cx="0" cy="1947747"/>
          </a:xfrm>
          <a:prstGeom prst="line">
            <a:avLst/>
          </a:prstGeom>
          <a:noFill/>
          <a:ln w="12700" cap="flat" cmpd="sng" algn="ctr">
            <a:solidFill>
              <a:schemeClr val="tx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954C13FF-3850-CFF9-DE3B-04BD2179C52E}"/>
              </a:ext>
            </a:extLst>
          </p:cNvPr>
          <p:cNvCxnSpPr>
            <a:cxnSpLocks/>
          </p:cNvCxnSpPr>
          <p:nvPr/>
        </p:nvCxnSpPr>
        <p:spPr bwMode="auto">
          <a:xfrm>
            <a:off x="4510323" y="3531958"/>
            <a:ext cx="3033132" cy="0"/>
          </a:xfrm>
          <a:prstGeom prst="line">
            <a:avLst/>
          </a:prstGeom>
          <a:noFill/>
          <a:ln w="12700" cap="flat" cmpd="sng" algn="ctr">
            <a:solidFill>
              <a:schemeClr val="tx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13B8D0ED-573C-3146-8EF7-AED33A5E971A}"/>
              </a:ext>
            </a:extLst>
          </p:cNvPr>
          <p:cNvCxnSpPr>
            <a:cxnSpLocks/>
          </p:cNvCxnSpPr>
          <p:nvPr/>
        </p:nvCxnSpPr>
        <p:spPr bwMode="auto">
          <a:xfrm flipH="1">
            <a:off x="4450850" y="160097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6B10C747-DB29-C71A-38C2-2D08AEBCB72C}"/>
              </a:ext>
            </a:extLst>
          </p:cNvPr>
          <p:cNvCxnSpPr>
            <a:cxnSpLocks/>
          </p:cNvCxnSpPr>
          <p:nvPr/>
        </p:nvCxnSpPr>
        <p:spPr bwMode="auto">
          <a:xfrm flipH="1">
            <a:off x="4450850" y="208605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68F372E1-A430-7A8B-A1AF-22971E63942B}"/>
              </a:ext>
            </a:extLst>
          </p:cNvPr>
          <p:cNvCxnSpPr>
            <a:cxnSpLocks/>
          </p:cNvCxnSpPr>
          <p:nvPr/>
        </p:nvCxnSpPr>
        <p:spPr bwMode="auto">
          <a:xfrm flipH="1">
            <a:off x="4450850" y="257113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8076C290-4D50-2F4D-5914-769259DD8225}"/>
              </a:ext>
            </a:extLst>
          </p:cNvPr>
          <p:cNvCxnSpPr>
            <a:cxnSpLocks/>
          </p:cNvCxnSpPr>
          <p:nvPr/>
        </p:nvCxnSpPr>
        <p:spPr bwMode="auto">
          <a:xfrm flipH="1">
            <a:off x="4450850" y="3056210"/>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F6C78D8D-0F8B-54B4-F541-836799E147E0}"/>
              </a:ext>
            </a:extLst>
          </p:cNvPr>
          <p:cNvCxnSpPr>
            <a:cxnSpLocks/>
          </p:cNvCxnSpPr>
          <p:nvPr/>
        </p:nvCxnSpPr>
        <p:spPr bwMode="auto">
          <a:xfrm flipH="1">
            <a:off x="4450850" y="353195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0ADA8159-7B17-4A36-A346-67A88509EB15}"/>
              </a:ext>
            </a:extLst>
          </p:cNvPr>
          <p:cNvCxnSpPr>
            <a:cxnSpLocks/>
          </p:cNvCxnSpPr>
          <p:nvPr/>
        </p:nvCxnSpPr>
        <p:spPr bwMode="auto">
          <a:xfrm>
            <a:off x="4517758" y="3533855"/>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9E429E7D-598E-D47A-29A6-5D515E267B29}"/>
              </a:ext>
            </a:extLst>
          </p:cNvPr>
          <p:cNvCxnSpPr>
            <a:cxnSpLocks/>
          </p:cNvCxnSpPr>
          <p:nvPr/>
        </p:nvCxnSpPr>
        <p:spPr bwMode="auto">
          <a:xfrm>
            <a:off x="5074575" y="3533855"/>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A4E7A8E4-EB84-412B-4211-3081D5166587}"/>
              </a:ext>
            </a:extLst>
          </p:cNvPr>
          <p:cNvCxnSpPr>
            <a:cxnSpLocks/>
          </p:cNvCxnSpPr>
          <p:nvPr/>
        </p:nvCxnSpPr>
        <p:spPr bwMode="auto">
          <a:xfrm>
            <a:off x="5631392" y="3533855"/>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3B9C1268-5252-2438-BEF6-282AAD471A62}"/>
              </a:ext>
            </a:extLst>
          </p:cNvPr>
          <p:cNvCxnSpPr>
            <a:cxnSpLocks/>
          </p:cNvCxnSpPr>
          <p:nvPr/>
        </p:nvCxnSpPr>
        <p:spPr bwMode="auto">
          <a:xfrm>
            <a:off x="6188209" y="3533855"/>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4C5CA10E-D69E-9727-8A3C-8724872D7596}"/>
              </a:ext>
            </a:extLst>
          </p:cNvPr>
          <p:cNvCxnSpPr>
            <a:cxnSpLocks/>
          </p:cNvCxnSpPr>
          <p:nvPr/>
        </p:nvCxnSpPr>
        <p:spPr bwMode="auto">
          <a:xfrm>
            <a:off x="6745026" y="3533855"/>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676EC773-0BFE-0195-66A1-B03B0724715D}"/>
              </a:ext>
            </a:extLst>
          </p:cNvPr>
          <p:cNvCxnSpPr>
            <a:cxnSpLocks/>
          </p:cNvCxnSpPr>
          <p:nvPr/>
        </p:nvCxnSpPr>
        <p:spPr bwMode="auto">
          <a:xfrm>
            <a:off x="7301845" y="3533855"/>
            <a:ext cx="0" cy="66907"/>
          </a:xfrm>
          <a:prstGeom prst="line">
            <a:avLst/>
          </a:prstGeom>
          <a:noFill/>
          <a:ln w="12700" cap="flat" cmpd="sng" algn="ctr">
            <a:solidFill>
              <a:schemeClr val="tx1"/>
            </a:solidFill>
            <a:prstDash val="solid"/>
            <a:round/>
            <a:headEnd type="none" w="med" len="med"/>
            <a:tailEnd type="none" w="med" len="med"/>
          </a:ln>
          <a:effectLst/>
        </p:spPr>
      </p:cxnSp>
      <p:sp>
        <p:nvSpPr>
          <p:cNvPr id="25" name="TextBox 24">
            <a:extLst>
              <a:ext uri="{FF2B5EF4-FFF2-40B4-BE49-F238E27FC236}">
                <a16:creationId xmlns:a16="http://schemas.microsoft.com/office/drawing/2014/main" id="{92B72288-6223-C59B-0EB0-70C3A85F12B1}"/>
              </a:ext>
            </a:extLst>
          </p:cNvPr>
          <p:cNvSpPr txBox="1">
            <a:spLocks/>
          </p:cNvSpPr>
          <p:nvPr/>
        </p:nvSpPr>
        <p:spPr bwMode="auto">
          <a:xfrm>
            <a:off x="4510323" y="3771795"/>
            <a:ext cx="30851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Mo</a:t>
            </a:r>
          </a:p>
        </p:txBody>
      </p:sp>
      <p:sp>
        <p:nvSpPr>
          <p:cNvPr id="26" name="TextBox 25">
            <a:extLst>
              <a:ext uri="{FF2B5EF4-FFF2-40B4-BE49-F238E27FC236}">
                <a16:creationId xmlns:a16="http://schemas.microsoft.com/office/drawing/2014/main" id="{EA86D5FB-6ACE-B96F-756D-C98AAD7A927E}"/>
              </a:ext>
            </a:extLst>
          </p:cNvPr>
          <p:cNvSpPr txBox="1">
            <a:spLocks/>
          </p:cNvSpPr>
          <p:nvPr/>
        </p:nvSpPr>
        <p:spPr bwMode="auto">
          <a:xfrm rot="16200000">
            <a:off x="2993263" y="2445794"/>
            <a:ext cx="201539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Real-world TTNT (%)</a:t>
            </a:r>
          </a:p>
        </p:txBody>
      </p:sp>
      <p:sp>
        <p:nvSpPr>
          <p:cNvPr id="27" name="TextBox 26">
            <a:extLst>
              <a:ext uri="{FF2B5EF4-FFF2-40B4-BE49-F238E27FC236}">
                <a16:creationId xmlns:a16="http://schemas.microsoft.com/office/drawing/2014/main" id="{0430650B-38FE-59E7-FDA6-C7926D1696BE}"/>
              </a:ext>
            </a:extLst>
          </p:cNvPr>
          <p:cNvSpPr txBox="1">
            <a:spLocks/>
          </p:cNvSpPr>
          <p:nvPr/>
        </p:nvSpPr>
        <p:spPr bwMode="auto">
          <a:xfrm>
            <a:off x="3908158" y="1469211"/>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100</a:t>
            </a:r>
          </a:p>
        </p:txBody>
      </p:sp>
      <p:sp>
        <p:nvSpPr>
          <p:cNvPr id="28" name="TextBox 27">
            <a:extLst>
              <a:ext uri="{FF2B5EF4-FFF2-40B4-BE49-F238E27FC236}">
                <a16:creationId xmlns:a16="http://schemas.microsoft.com/office/drawing/2014/main" id="{BDDDAE8F-8494-332D-569A-73E12E4E2A8E}"/>
              </a:ext>
            </a:extLst>
          </p:cNvPr>
          <p:cNvSpPr txBox="1">
            <a:spLocks/>
          </p:cNvSpPr>
          <p:nvPr/>
        </p:nvSpPr>
        <p:spPr bwMode="auto">
          <a:xfrm>
            <a:off x="3908158" y="1950572"/>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75</a:t>
            </a:r>
          </a:p>
        </p:txBody>
      </p:sp>
      <p:sp>
        <p:nvSpPr>
          <p:cNvPr id="29" name="TextBox 28">
            <a:extLst>
              <a:ext uri="{FF2B5EF4-FFF2-40B4-BE49-F238E27FC236}">
                <a16:creationId xmlns:a16="http://schemas.microsoft.com/office/drawing/2014/main" id="{C0B3FEB5-A6BE-3E28-EC25-B81B4CE18B63}"/>
              </a:ext>
            </a:extLst>
          </p:cNvPr>
          <p:cNvSpPr txBox="1">
            <a:spLocks/>
          </p:cNvSpPr>
          <p:nvPr/>
        </p:nvSpPr>
        <p:spPr bwMode="auto">
          <a:xfrm>
            <a:off x="3908158" y="2431933"/>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50</a:t>
            </a:r>
          </a:p>
        </p:txBody>
      </p:sp>
      <p:sp>
        <p:nvSpPr>
          <p:cNvPr id="30" name="TextBox 29">
            <a:extLst>
              <a:ext uri="{FF2B5EF4-FFF2-40B4-BE49-F238E27FC236}">
                <a16:creationId xmlns:a16="http://schemas.microsoft.com/office/drawing/2014/main" id="{BB1CCB75-9297-6FFA-7679-83C0592803F4}"/>
              </a:ext>
            </a:extLst>
          </p:cNvPr>
          <p:cNvSpPr txBox="1">
            <a:spLocks/>
          </p:cNvSpPr>
          <p:nvPr/>
        </p:nvSpPr>
        <p:spPr bwMode="auto">
          <a:xfrm>
            <a:off x="3908158" y="2913294"/>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25</a:t>
            </a:r>
          </a:p>
        </p:txBody>
      </p:sp>
      <p:sp>
        <p:nvSpPr>
          <p:cNvPr id="31" name="TextBox 30">
            <a:extLst>
              <a:ext uri="{FF2B5EF4-FFF2-40B4-BE49-F238E27FC236}">
                <a16:creationId xmlns:a16="http://schemas.microsoft.com/office/drawing/2014/main" id="{C4044A7B-3186-EF1B-27BA-F94D6981D9F7}"/>
              </a:ext>
            </a:extLst>
          </p:cNvPr>
          <p:cNvSpPr txBox="1">
            <a:spLocks/>
          </p:cNvSpPr>
          <p:nvPr/>
        </p:nvSpPr>
        <p:spPr bwMode="auto">
          <a:xfrm>
            <a:off x="3908158" y="3394655"/>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32" name="TextBox 31">
            <a:extLst>
              <a:ext uri="{FF2B5EF4-FFF2-40B4-BE49-F238E27FC236}">
                <a16:creationId xmlns:a16="http://schemas.microsoft.com/office/drawing/2014/main" id="{E2BFBBEA-D192-BE5E-3425-E2253EA2F74D}"/>
              </a:ext>
            </a:extLst>
          </p:cNvPr>
          <p:cNvSpPr txBox="1">
            <a:spLocks/>
          </p:cNvSpPr>
          <p:nvPr/>
        </p:nvSpPr>
        <p:spPr bwMode="auto">
          <a:xfrm>
            <a:off x="6997046" y="3556272"/>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60</a:t>
            </a:r>
          </a:p>
        </p:txBody>
      </p:sp>
      <p:sp>
        <p:nvSpPr>
          <p:cNvPr id="33" name="TextBox 32">
            <a:extLst>
              <a:ext uri="{FF2B5EF4-FFF2-40B4-BE49-F238E27FC236}">
                <a16:creationId xmlns:a16="http://schemas.microsoft.com/office/drawing/2014/main" id="{C507071A-1F9E-3BE4-E156-BF593238E10E}"/>
              </a:ext>
            </a:extLst>
          </p:cNvPr>
          <p:cNvSpPr txBox="1">
            <a:spLocks/>
          </p:cNvSpPr>
          <p:nvPr/>
        </p:nvSpPr>
        <p:spPr bwMode="auto">
          <a:xfrm>
            <a:off x="4220392" y="3556272"/>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34" name="TextBox 33">
            <a:extLst>
              <a:ext uri="{FF2B5EF4-FFF2-40B4-BE49-F238E27FC236}">
                <a16:creationId xmlns:a16="http://schemas.microsoft.com/office/drawing/2014/main" id="{A65CA22B-82EC-F0CB-A99F-F3E5554E9554}"/>
              </a:ext>
            </a:extLst>
          </p:cNvPr>
          <p:cNvSpPr txBox="1">
            <a:spLocks/>
          </p:cNvSpPr>
          <p:nvPr/>
        </p:nvSpPr>
        <p:spPr bwMode="auto">
          <a:xfrm>
            <a:off x="4775723" y="3556272"/>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12</a:t>
            </a:r>
          </a:p>
        </p:txBody>
      </p:sp>
      <p:sp>
        <p:nvSpPr>
          <p:cNvPr id="35" name="TextBox 34">
            <a:extLst>
              <a:ext uri="{FF2B5EF4-FFF2-40B4-BE49-F238E27FC236}">
                <a16:creationId xmlns:a16="http://schemas.microsoft.com/office/drawing/2014/main" id="{CA893ED3-B435-BAA2-CE0F-1DDF79C4F84F}"/>
              </a:ext>
            </a:extLst>
          </p:cNvPr>
          <p:cNvSpPr txBox="1">
            <a:spLocks/>
          </p:cNvSpPr>
          <p:nvPr/>
        </p:nvSpPr>
        <p:spPr bwMode="auto">
          <a:xfrm>
            <a:off x="5331054" y="3556272"/>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24</a:t>
            </a:r>
          </a:p>
        </p:txBody>
      </p:sp>
      <p:sp>
        <p:nvSpPr>
          <p:cNvPr id="36" name="TextBox 35">
            <a:extLst>
              <a:ext uri="{FF2B5EF4-FFF2-40B4-BE49-F238E27FC236}">
                <a16:creationId xmlns:a16="http://schemas.microsoft.com/office/drawing/2014/main" id="{02571CC5-8263-DCA3-3ADB-EDBDD08D41C6}"/>
              </a:ext>
            </a:extLst>
          </p:cNvPr>
          <p:cNvSpPr txBox="1">
            <a:spLocks/>
          </p:cNvSpPr>
          <p:nvPr/>
        </p:nvSpPr>
        <p:spPr bwMode="auto">
          <a:xfrm>
            <a:off x="5886385" y="3556272"/>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36</a:t>
            </a:r>
          </a:p>
        </p:txBody>
      </p:sp>
      <p:sp>
        <p:nvSpPr>
          <p:cNvPr id="37" name="TextBox 36">
            <a:extLst>
              <a:ext uri="{FF2B5EF4-FFF2-40B4-BE49-F238E27FC236}">
                <a16:creationId xmlns:a16="http://schemas.microsoft.com/office/drawing/2014/main" id="{00ABF98D-D486-3EDA-46DF-E1544A698410}"/>
              </a:ext>
            </a:extLst>
          </p:cNvPr>
          <p:cNvSpPr txBox="1">
            <a:spLocks/>
          </p:cNvSpPr>
          <p:nvPr/>
        </p:nvSpPr>
        <p:spPr bwMode="auto">
          <a:xfrm>
            <a:off x="6441716" y="3556272"/>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48</a:t>
            </a:r>
          </a:p>
        </p:txBody>
      </p:sp>
      <p:sp>
        <p:nvSpPr>
          <p:cNvPr id="38" name="TextBox 37">
            <a:extLst>
              <a:ext uri="{FF2B5EF4-FFF2-40B4-BE49-F238E27FC236}">
                <a16:creationId xmlns:a16="http://schemas.microsoft.com/office/drawing/2014/main" id="{820DC68B-9790-A494-66E4-4644A8CCCFD3}"/>
              </a:ext>
            </a:extLst>
          </p:cNvPr>
          <p:cNvSpPr txBox="1">
            <a:spLocks/>
          </p:cNvSpPr>
          <p:nvPr/>
        </p:nvSpPr>
        <p:spPr bwMode="auto">
          <a:xfrm>
            <a:off x="3021266" y="4027561"/>
            <a:ext cx="136267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000" u="none" strike="noStrike" kern="1200" cap="none" spc="0" normalizeH="0" baseline="0" noProof="0" dirty="0">
                <a:ln>
                  <a:noFill/>
                </a:ln>
                <a:solidFill>
                  <a:srgbClr val="000000"/>
                </a:solidFill>
                <a:effectLst/>
                <a:uLnTx/>
                <a:uFillTx/>
                <a:latin typeface="Poppins" pitchFamily="2" charset="77"/>
                <a:cs typeface="Poppins" pitchFamily="2" charset="77"/>
              </a:rPr>
              <a:t>Patients at Risk, n</a:t>
            </a:r>
            <a:br>
              <a:rPr kumimoji="0" lang="en-US" sz="1000" u="none" strike="noStrike" kern="1200" cap="none" spc="0" normalizeH="0" baseline="0" noProof="0" dirty="0">
                <a:ln>
                  <a:noFill/>
                </a:ln>
                <a:solidFill>
                  <a:srgbClr val="015873"/>
                </a:solidFill>
                <a:effectLst/>
                <a:uLnTx/>
                <a:uFillTx/>
                <a:latin typeface="Poppins" pitchFamily="2" charset="77"/>
                <a:cs typeface="Poppins" pitchFamily="2" charset="77"/>
              </a:rPr>
            </a:br>
            <a:r>
              <a:rPr kumimoji="0" lang="en-US" sz="1000" b="0" i="0" u="none" strike="noStrike" kern="1200" cap="none" spc="0" normalizeH="0" baseline="0" noProof="0" dirty="0">
                <a:ln>
                  <a:noFill/>
                </a:ln>
                <a:solidFill>
                  <a:schemeClr val="accent1"/>
                </a:solidFill>
                <a:effectLst/>
                <a:uLnTx/>
                <a:uFillTx/>
                <a:latin typeface="Poppins Medium" pitchFamily="2" charset="77"/>
                <a:cs typeface="Poppins Medium" pitchFamily="2" charset="77"/>
              </a:rPr>
              <a:t>BR only</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chemeClr val="accent6"/>
                </a:solidFill>
                <a:effectLst/>
                <a:uLnTx/>
                <a:uFillTx/>
                <a:latin typeface="Poppins Medium" pitchFamily="2" charset="77"/>
                <a:cs typeface="Poppins Medium" pitchFamily="2" charset="77"/>
              </a:rPr>
              <a:t>BR + MR</a:t>
            </a:r>
            <a:br>
              <a:rPr kumimoji="0" lang="en-US" sz="1000" b="0" i="0" u="none" strike="noStrike" kern="1200" cap="none" spc="0" normalizeH="0" baseline="0" noProof="0" dirty="0">
                <a:ln>
                  <a:noFill/>
                </a:ln>
                <a:solidFill>
                  <a:srgbClr val="E1471D"/>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chemeClr val="accent3"/>
                </a:solidFill>
                <a:effectLst/>
                <a:uLnTx/>
                <a:uFillTx/>
                <a:latin typeface="Poppins Medium" pitchFamily="2" charset="77"/>
                <a:cs typeface="Poppins Medium" pitchFamily="2" charset="77"/>
              </a:rPr>
              <a:t>R-CHOP only</a:t>
            </a:r>
            <a:br>
              <a:rPr kumimoji="0" lang="en-US" sz="1000" b="0" i="0" u="none" strike="noStrike" kern="1200" cap="none" spc="0" normalizeH="0" baseline="0" noProof="0" dirty="0">
                <a:ln>
                  <a:noFill/>
                </a:ln>
                <a:solidFill>
                  <a:srgbClr val="00823B"/>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chemeClr val="accent4"/>
                </a:solidFill>
                <a:effectLst/>
                <a:uLnTx/>
                <a:uFillTx/>
                <a:latin typeface="Poppins Medium" pitchFamily="2" charset="77"/>
                <a:cs typeface="Poppins Medium" pitchFamily="2" charset="77"/>
              </a:rPr>
              <a:t>R-CHOP + MR</a:t>
            </a:r>
          </a:p>
        </p:txBody>
      </p:sp>
      <p:sp>
        <p:nvSpPr>
          <p:cNvPr id="39" name="TextBox 38">
            <a:extLst>
              <a:ext uri="{FF2B5EF4-FFF2-40B4-BE49-F238E27FC236}">
                <a16:creationId xmlns:a16="http://schemas.microsoft.com/office/drawing/2014/main" id="{EB73E473-9E1D-E100-9247-CDCCF6870395}"/>
              </a:ext>
            </a:extLst>
          </p:cNvPr>
          <p:cNvSpPr txBox="1">
            <a:spLocks/>
          </p:cNvSpPr>
          <p:nvPr/>
        </p:nvSpPr>
        <p:spPr bwMode="auto">
          <a:xfrm>
            <a:off x="4815403" y="2714240"/>
            <a:ext cx="12848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BR only</a:t>
            </a:r>
            <a:br>
              <a:rPr kumimoji="0" lang="en-US" sz="12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2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BR + MR</a:t>
            </a:r>
            <a:br>
              <a:rPr kumimoji="0" lang="en-US" sz="12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2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R-CHOP only</a:t>
            </a:r>
            <a:br>
              <a:rPr kumimoji="0" lang="en-US" sz="12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2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R-CHOP + MR</a:t>
            </a:r>
          </a:p>
        </p:txBody>
      </p:sp>
      <p:cxnSp>
        <p:nvCxnSpPr>
          <p:cNvPr id="41" name="Straight Connector 40">
            <a:extLst>
              <a:ext uri="{FF2B5EF4-FFF2-40B4-BE49-F238E27FC236}">
                <a16:creationId xmlns:a16="http://schemas.microsoft.com/office/drawing/2014/main" id="{AD9A350E-4EC5-3247-EEAA-8D9E41F30D20}"/>
              </a:ext>
            </a:extLst>
          </p:cNvPr>
          <p:cNvCxnSpPr>
            <a:cxnSpLocks/>
          </p:cNvCxnSpPr>
          <p:nvPr/>
        </p:nvCxnSpPr>
        <p:spPr bwMode="auto">
          <a:xfrm>
            <a:off x="4651572" y="2849913"/>
            <a:ext cx="193288" cy="0"/>
          </a:xfrm>
          <a:prstGeom prst="line">
            <a:avLst/>
          </a:prstGeom>
          <a:noFill/>
          <a:ln w="28575" cap="flat" cmpd="sng" algn="ctr">
            <a:solidFill>
              <a:schemeClr val="accent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B6B80AF3-D20E-E860-A0AC-A21D849D1B30}"/>
              </a:ext>
            </a:extLst>
          </p:cNvPr>
          <p:cNvCxnSpPr>
            <a:cxnSpLocks/>
          </p:cNvCxnSpPr>
          <p:nvPr/>
        </p:nvCxnSpPr>
        <p:spPr bwMode="auto">
          <a:xfrm>
            <a:off x="4651572" y="3396323"/>
            <a:ext cx="193288" cy="0"/>
          </a:xfrm>
          <a:prstGeom prst="line">
            <a:avLst/>
          </a:prstGeom>
          <a:noFill/>
          <a:ln w="28575" cap="flat" cmpd="sng" algn="ctr">
            <a:solidFill>
              <a:schemeClr val="accent4"/>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9EC12879-A86F-587D-55AE-64A44ECEF35F}"/>
              </a:ext>
            </a:extLst>
          </p:cNvPr>
          <p:cNvCxnSpPr>
            <a:cxnSpLocks/>
          </p:cNvCxnSpPr>
          <p:nvPr/>
        </p:nvCxnSpPr>
        <p:spPr bwMode="auto">
          <a:xfrm>
            <a:off x="4651572" y="3032050"/>
            <a:ext cx="193288" cy="0"/>
          </a:xfrm>
          <a:prstGeom prst="line">
            <a:avLst/>
          </a:prstGeom>
          <a:noFill/>
          <a:ln w="28575" cap="flat" cmpd="sng" algn="ctr">
            <a:solidFill>
              <a:schemeClr val="accent6"/>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76F2214C-5EC9-C2D5-0E35-239FDA38F98E}"/>
              </a:ext>
            </a:extLst>
          </p:cNvPr>
          <p:cNvCxnSpPr>
            <a:cxnSpLocks/>
          </p:cNvCxnSpPr>
          <p:nvPr/>
        </p:nvCxnSpPr>
        <p:spPr bwMode="auto">
          <a:xfrm>
            <a:off x="4651572" y="3214187"/>
            <a:ext cx="193288" cy="0"/>
          </a:xfrm>
          <a:prstGeom prst="line">
            <a:avLst/>
          </a:prstGeom>
          <a:noFill/>
          <a:ln w="28575" cap="flat" cmpd="sng" algn="ctr">
            <a:solidFill>
              <a:schemeClr val="accent3"/>
            </a:solidFill>
            <a:prstDash val="solid"/>
            <a:round/>
            <a:headEnd type="none" w="med" len="med"/>
            <a:tailEnd type="none" w="med" len="med"/>
          </a:ln>
          <a:effectLst/>
        </p:spPr>
      </p:cxnSp>
      <p:sp>
        <p:nvSpPr>
          <p:cNvPr id="45" name="TextBox 44">
            <a:extLst>
              <a:ext uri="{FF2B5EF4-FFF2-40B4-BE49-F238E27FC236}">
                <a16:creationId xmlns:a16="http://schemas.microsoft.com/office/drawing/2014/main" id="{5C78422D-CD55-C2E3-A514-4F1D136E3FE7}"/>
              </a:ext>
            </a:extLst>
          </p:cNvPr>
          <p:cNvSpPr txBox="1">
            <a:spLocks/>
          </p:cNvSpPr>
          <p:nvPr/>
        </p:nvSpPr>
        <p:spPr bwMode="auto">
          <a:xfrm>
            <a:off x="4283581" y="4181449"/>
            <a:ext cx="44976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679</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427</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195</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160</a:t>
            </a:r>
          </a:p>
        </p:txBody>
      </p:sp>
      <p:sp>
        <p:nvSpPr>
          <p:cNvPr id="46" name="TextBox 45">
            <a:extLst>
              <a:ext uri="{FF2B5EF4-FFF2-40B4-BE49-F238E27FC236}">
                <a16:creationId xmlns:a16="http://schemas.microsoft.com/office/drawing/2014/main" id="{3CE1A0BD-FE2E-A1AB-E8D3-E73B8262C96A}"/>
              </a:ext>
            </a:extLst>
          </p:cNvPr>
          <p:cNvSpPr txBox="1">
            <a:spLocks/>
          </p:cNvSpPr>
          <p:nvPr/>
        </p:nvSpPr>
        <p:spPr bwMode="auto">
          <a:xfrm>
            <a:off x="4843372" y="4181449"/>
            <a:ext cx="44976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431</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403</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113</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149</a:t>
            </a:r>
          </a:p>
        </p:txBody>
      </p:sp>
      <p:sp>
        <p:nvSpPr>
          <p:cNvPr id="47" name="TextBox 46">
            <a:extLst>
              <a:ext uri="{FF2B5EF4-FFF2-40B4-BE49-F238E27FC236}">
                <a16:creationId xmlns:a16="http://schemas.microsoft.com/office/drawing/2014/main" id="{297352BE-0E69-B56D-349E-5EFDE36E8BBC}"/>
              </a:ext>
            </a:extLst>
          </p:cNvPr>
          <p:cNvSpPr txBox="1">
            <a:spLocks/>
          </p:cNvSpPr>
          <p:nvPr/>
        </p:nvSpPr>
        <p:spPr bwMode="auto">
          <a:xfrm>
            <a:off x="5403163" y="4181449"/>
            <a:ext cx="44976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258</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310</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60</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105</a:t>
            </a:r>
          </a:p>
        </p:txBody>
      </p:sp>
      <p:sp>
        <p:nvSpPr>
          <p:cNvPr id="48" name="TextBox 47">
            <a:extLst>
              <a:ext uri="{FF2B5EF4-FFF2-40B4-BE49-F238E27FC236}">
                <a16:creationId xmlns:a16="http://schemas.microsoft.com/office/drawing/2014/main" id="{5F3A3913-E256-D6FF-9EE3-EF717252B190}"/>
              </a:ext>
            </a:extLst>
          </p:cNvPr>
          <p:cNvSpPr txBox="1">
            <a:spLocks/>
          </p:cNvSpPr>
          <p:nvPr/>
        </p:nvSpPr>
        <p:spPr bwMode="auto">
          <a:xfrm>
            <a:off x="5962954" y="4181449"/>
            <a:ext cx="44976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161</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205</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42</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82</a:t>
            </a:r>
          </a:p>
        </p:txBody>
      </p:sp>
      <p:sp>
        <p:nvSpPr>
          <p:cNvPr id="49" name="TextBox 48">
            <a:extLst>
              <a:ext uri="{FF2B5EF4-FFF2-40B4-BE49-F238E27FC236}">
                <a16:creationId xmlns:a16="http://schemas.microsoft.com/office/drawing/2014/main" id="{6FFC0AC6-312A-EDD7-5B9F-D3E71AD7AE2A}"/>
              </a:ext>
            </a:extLst>
          </p:cNvPr>
          <p:cNvSpPr txBox="1">
            <a:spLocks/>
          </p:cNvSpPr>
          <p:nvPr/>
        </p:nvSpPr>
        <p:spPr bwMode="auto">
          <a:xfrm>
            <a:off x="6522745" y="4181449"/>
            <a:ext cx="44976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97</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147</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24</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57</a:t>
            </a:r>
          </a:p>
        </p:txBody>
      </p:sp>
      <p:sp>
        <p:nvSpPr>
          <p:cNvPr id="50" name="TextBox 49">
            <a:extLst>
              <a:ext uri="{FF2B5EF4-FFF2-40B4-BE49-F238E27FC236}">
                <a16:creationId xmlns:a16="http://schemas.microsoft.com/office/drawing/2014/main" id="{7D8D6237-7B94-0CDD-E41E-5559A8780791}"/>
              </a:ext>
            </a:extLst>
          </p:cNvPr>
          <p:cNvSpPr txBox="1">
            <a:spLocks/>
          </p:cNvSpPr>
          <p:nvPr/>
        </p:nvSpPr>
        <p:spPr bwMode="auto">
          <a:xfrm>
            <a:off x="7082537" y="4181449"/>
            <a:ext cx="44976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66</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92</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19</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42</a:t>
            </a:r>
          </a:p>
        </p:txBody>
      </p:sp>
      <p:graphicFrame>
        <p:nvGraphicFramePr>
          <p:cNvPr id="51" name="Table 51">
            <a:extLst>
              <a:ext uri="{FF2B5EF4-FFF2-40B4-BE49-F238E27FC236}">
                <a16:creationId xmlns:a16="http://schemas.microsoft.com/office/drawing/2014/main" id="{0C4FD77E-BDB6-0060-6BA7-E16E33FF8D09}"/>
              </a:ext>
            </a:extLst>
          </p:cNvPr>
          <p:cNvGraphicFramePr>
            <a:graphicFrameLocks noGrp="1"/>
          </p:cNvGraphicFramePr>
          <p:nvPr>
            <p:extLst>
              <p:ext uri="{D42A27DB-BD31-4B8C-83A1-F6EECF244321}">
                <p14:modId xmlns:p14="http://schemas.microsoft.com/office/powerpoint/2010/main" val="3291645616"/>
              </p:ext>
            </p:extLst>
          </p:nvPr>
        </p:nvGraphicFramePr>
        <p:xfrm>
          <a:off x="3144681" y="4930365"/>
          <a:ext cx="4464874" cy="1321644"/>
        </p:xfrm>
        <a:graphic>
          <a:graphicData uri="http://schemas.openxmlformats.org/drawingml/2006/table">
            <a:tbl>
              <a:tblPr firstRow="1" bandRow="1">
                <a:tableStyleId>{F5AB1C69-6EDB-4FF4-983F-18BD219EF322}</a:tableStyleId>
              </a:tblPr>
              <a:tblGrid>
                <a:gridCol w="1191322">
                  <a:extLst>
                    <a:ext uri="{9D8B030D-6E8A-4147-A177-3AD203B41FA5}">
                      <a16:colId xmlns:a16="http://schemas.microsoft.com/office/drawing/2014/main" val="4110687378"/>
                    </a:ext>
                  </a:extLst>
                </a:gridCol>
                <a:gridCol w="685800">
                  <a:extLst>
                    <a:ext uri="{9D8B030D-6E8A-4147-A177-3AD203B41FA5}">
                      <a16:colId xmlns:a16="http://schemas.microsoft.com/office/drawing/2014/main" val="2211102469"/>
                    </a:ext>
                  </a:extLst>
                </a:gridCol>
                <a:gridCol w="685800">
                  <a:extLst>
                    <a:ext uri="{9D8B030D-6E8A-4147-A177-3AD203B41FA5}">
                      <a16:colId xmlns:a16="http://schemas.microsoft.com/office/drawing/2014/main" val="4218365573"/>
                    </a:ext>
                  </a:extLst>
                </a:gridCol>
                <a:gridCol w="950976">
                  <a:extLst>
                    <a:ext uri="{9D8B030D-6E8A-4147-A177-3AD203B41FA5}">
                      <a16:colId xmlns:a16="http://schemas.microsoft.com/office/drawing/2014/main" val="1658589334"/>
                    </a:ext>
                  </a:extLst>
                </a:gridCol>
                <a:gridCol w="950976">
                  <a:extLst>
                    <a:ext uri="{9D8B030D-6E8A-4147-A177-3AD203B41FA5}">
                      <a16:colId xmlns:a16="http://schemas.microsoft.com/office/drawing/2014/main" val="2668488783"/>
                    </a:ext>
                  </a:extLst>
                </a:gridCol>
              </a:tblGrid>
              <a:tr h="377613">
                <a:tc>
                  <a:txBody>
                    <a:bodyPr/>
                    <a:lstStyle/>
                    <a:p>
                      <a:pPr>
                        <a:lnSpc>
                          <a:spcPct val="100000"/>
                        </a:lnSpc>
                      </a:pPr>
                      <a:endParaRPr lang="en-US" sz="1000" dirty="0">
                        <a:solidFill>
                          <a:schemeClr val="bg2"/>
                        </a:solidFill>
                      </a:endParaRPr>
                    </a:p>
                  </a:txBody>
                  <a:tcPr marL="45720" marR="4572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lnSpc>
                          <a:spcPct val="100000"/>
                        </a:lnSpc>
                      </a:pPr>
                      <a:r>
                        <a:rPr lang="en-US" sz="1000" dirty="0">
                          <a:solidFill>
                            <a:schemeClr val="bg2"/>
                          </a:solidFill>
                        </a:rPr>
                        <a:t>BR Only</a:t>
                      </a:r>
                      <a:br>
                        <a:rPr lang="en-US" sz="1000" dirty="0">
                          <a:solidFill>
                            <a:schemeClr val="bg2"/>
                          </a:solidFill>
                        </a:rPr>
                      </a:br>
                      <a:r>
                        <a:rPr lang="en-US" sz="1000" dirty="0">
                          <a:solidFill>
                            <a:schemeClr val="bg2"/>
                          </a:solidFill>
                        </a:rPr>
                        <a:t>(n = 679)</a:t>
                      </a:r>
                    </a:p>
                  </a:txBody>
                  <a:tcPr marL="45720" marR="4572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lnSpc>
                          <a:spcPct val="100000"/>
                        </a:lnSpc>
                      </a:pPr>
                      <a:r>
                        <a:rPr lang="en-US" sz="1000" dirty="0">
                          <a:solidFill>
                            <a:schemeClr val="bg2"/>
                          </a:solidFill>
                        </a:rPr>
                        <a:t>BR + MR</a:t>
                      </a:r>
                      <a:br>
                        <a:rPr lang="en-US" sz="1000" dirty="0">
                          <a:solidFill>
                            <a:schemeClr val="bg2"/>
                          </a:solidFill>
                        </a:rPr>
                      </a:br>
                      <a:r>
                        <a:rPr lang="en-US" sz="1000" dirty="0">
                          <a:solidFill>
                            <a:schemeClr val="bg2"/>
                          </a:solidFill>
                        </a:rPr>
                        <a:t>(n = 427)</a:t>
                      </a:r>
                    </a:p>
                  </a:txBody>
                  <a:tcPr marL="45720" marR="4572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lnSpc>
                          <a:spcPct val="100000"/>
                        </a:lnSpc>
                      </a:pPr>
                      <a:r>
                        <a:rPr lang="en-US" sz="1000" dirty="0">
                          <a:solidFill>
                            <a:schemeClr val="bg2"/>
                          </a:solidFill>
                        </a:rPr>
                        <a:t>R-CHOP Only</a:t>
                      </a:r>
                      <a:br>
                        <a:rPr lang="en-US" sz="1000" dirty="0">
                          <a:solidFill>
                            <a:schemeClr val="bg2"/>
                          </a:solidFill>
                        </a:rPr>
                      </a:br>
                      <a:r>
                        <a:rPr lang="en-US" sz="1000" dirty="0">
                          <a:solidFill>
                            <a:schemeClr val="bg2"/>
                          </a:solidFill>
                        </a:rPr>
                        <a:t>(n = 195)</a:t>
                      </a:r>
                    </a:p>
                  </a:txBody>
                  <a:tcPr marL="45720" marR="4572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lnSpc>
                          <a:spcPct val="100000"/>
                        </a:lnSpc>
                      </a:pPr>
                      <a:r>
                        <a:rPr lang="en-US" sz="1000" dirty="0">
                          <a:solidFill>
                            <a:schemeClr val="bg2"/>
                          </a:solidFill>
                        </a:rPr>
                        <a:t>R-CHOP + MR</a:t>
                      </a:r>
                      <a:br>
                        <a:rPr lang="en-US" sz="1000" dirty="0">
                          <a:solidFill>
                            <a:schemeClr val="bg2"/>
                          </a:solidFill>
                        </a:rPr>
                      </a:br>
                      <a:r>
                        <a:rPr lang="en-US" sz="1000" dirty="0">
                          <a:solidFill>
                            <a:schemeClr val="bg2"/>
                          </a:solidFill>
                        </a:rPr>
                        <a:t>(n = 160)</a:t>
                      </a:r>
                    </a:p>
                  </a:txBody>
                  <a:tcPr marL="45720" marR="4572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351308461"/>
                  </a:ext>
                </a:extLst>
              </a:tr>
              <a:tr h="377613">
                <a:tc>
                  <a:txBody>
                    <a:bodyPr/>
                    <a:lstStyle/>
                    <a:p>
                      <a:pPr>
                        <a:lnSpc>
                          <a:spcPct val="100000"/>
                        </a:lnSpc>
                      </a:pPr>
                      <a:r>
                        <a:rPr lang="en-US" sz="1000" dirty="0">
                          <a:solidFill>
                            <a:schemeClr val="tx1"/>
                          </a:solidFill>
                        </a:rPr>
                        <a:t>Median rwTTNT, mo</a:t>
                      </a:r>
                    </a:p>
                  </a:txBody>
                  <a:tcPr marL="45720" marR="4572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100000"/>
                        </a:lnSpc>
                      </a:pPr>
                      <a:r>
                        <a:rPr lang="en-US" sz="1000" dirty="0">
                          <a:solidFill>
                            <a:schemeClr val="tx1"/>
                          </a:solidFill>
                        </a:rPr>
                        <a:t>37.7</a:t>
                      </a:r>
                    </a:p>
                  </a:txBody>
                  <a:tcPr marL="45720" marR="4572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100000"/>
                        </a:lnSpc>
                      </a:pPr>
                      <a:r>
                        <a:rPr lang="en-US" sz="1000" dirty="0">
                          <a:solidFill>
                            <a:schemeClr val="tx1"/>
                          </a:solidFill>
                        </a:rPr>
                        <a:t>65.3</a:t>
                      </a:r>
                    </a:p>
                  </a:txBody>
                  <a:tcPr marL="45720" marR="4572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100000"/>
                        </a:lnSpc>
                      </a:pPr>
                      <a:r>
                        <a:rPr lang="en-US" sz="1000" dirty="0">
                          <a:solidFill>
                            <a:schemeClr val="tx1"/>
                          </a:solidFill>
                        </a:rPr>
                        <a:t>18.8</a:t>
                      </a:r>
                    </a:p>
                  </a:txBody>
                  <a:tcPr marL="45720" marR="4572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100000"/>
                        </a:lnSpc>
                      </a:pPr>
                      <a:r>
                        <a:rPr lang="en-US" sz="1000" dirty="0">
                          <a:solidFill>
                            <a:schemeClr val="tx1"/>
                          </a:solidFill>
                        </a:rPr>
                        <a:t>47.8</a:t>
                      </a:r>
                    </a:p>
                  </a:txBody>
                  <a:tcPr marL="45720" marR="4572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603875801"/>
                  </a:ext>
                </a:extLst>
              </a:tr>
              <a:tr h="188806">
                <a:tc>
                  <a:txBody>
                    <a:bodyPr/>
                    <a:lstStyle/>
                    <a:p>
                      <a:pPr>
                        <a:lnSpc>
                          <a:spcPct val="100000"/>
                        </a:lnSpc>
                      </a:pPr>
                      <a:r>
                        <a:rPr lang="en-US" sz="1000" dirty="0">
                          <a:solidFill>
                            <a:schemeClr val="tx1"/>
                          </a:solidFill>
                        </a:rPr>
                        <a:t>3-yr rwTTNT, %</a:t>
                      </a:r>
                    </a:p>
                  </a:txBody>
                  <a:tcPr marL="45720" marR="4572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000" dirty="0">
                          <a:solidFill>
                            <a:schemeClr val="tx1"/>
                          </a:solidFill>
                        </a:rPr>
                        <a:t>51</a:t>
                      </a:r>
                    </a:p>
                  </a:txBody>
                  <a:tcPr marL="45720" marR="4572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000" dirty="0">
                          <a:solidFill>
                            <a:schemeClr val="tx1"/>
                          </a:solidFill>
                        </a:rPr>
                        <a:t>74</a:t>
                      </a:r>
                    </a:p>
                  </a:txBody>
                  <a:tcPr marL="45720" marR="4572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000" dirty="0">
                          <a:solidFill>
                            <a:schemeClr val="tx1"/>
                          </a:solidFill>
                        </a:rPr>
                        <a:t>30</a:t>
                      </a:r>
                    </a:p>
                  </a:txBody>
                  <a:tcPr marL="45720" marR="4572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000" dirty="0">
                          <a:solidFill>
                            <a:schemeClr val="tx1"/>
                          </a:solidFill>
                        </a:rPr>
                        <a:t>63</a:t>
                      </a:r>
                    </a:p>
                  </a:txBody>
                  <a:tcPr marL="45720" marR="4572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547188"/>
                  </a:ext>
                </a:extLst>
              </a:tr>
              <a:tr h="188806">
                <a:tc>
                  <a:txBody>
                    <a:bodyPr/>
                    <a:lstStyle/>
                    <a:p>
                      <a:pPr>
                        <a:lnSpc>
                          <a:spcPct val="100000"/>
                        </a:lnSpc>
                      </a:pPr>
                      <a:r>
                        <a:rPr lang="en-US" sz="1000" dirty="0">
                          <a:solidFill>
                            <a:schemeClr val="tx1"/>
                          </a:solidFill>
                        </a:rPr>
                        <a:t>HR (95% CI)</a:t>
                      </a:r>
                    </a:p>
                  </a:txBody>
                  <a:tcPr marL="45720" marR="4572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gridSpan="2">
                  <a:txBody>
                    <a:bodyPr/>
                    <a:lstStyle/>
                    <a:p>
                      <a:pPr algn="ctr">
                        <a:lnSpc>
                          <a:spcPct val="100000"/>
                        </a:lnSpc>
                      </a:pPr>
                      <a:r>
                        <a:rPr lang="en-US" sz="1000" dirty="0">
                          <a:solidFill>
                            <a:schemeClr val="tx1"/>
                          </a:solidFill>
                        </a:rPr>
                        <a:t>1.96 (1.61-2.38)</a:t>
                      </a:r>
                    </a:p>
                  </a:txBody>
                  <a:tcPr marL="45720" marR="4572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pPr algn="ctr">
                        <a:lnSpc>
                          <a:spcPct val="90000"/>
                        </a:lnSpc>
                      </a:pPr>
                      <a:endParaRPr lang="en-US" sz="1000">
                        <a:solidFill>
                          <a:schemeClr val="bg1"/>
                        </a:solidFill>
                      </a:endParaRPr>
                    </a:p>
                  </a:txBody>
                  <a:tcPr marL="45720" marR="45720" marT="18288" marB="18288">
                    <a:lnL w="12700" cmpd="sng">
                      <a:noFill/>
                    </a:lnL>
                    <a:lnR w="12700" cmpd="sng">
                      <a:noFill/>
                    </a:lnR>
                    <a:lnT w="12700" cmpd="sng">
                      <a:noFill/>
                    </a:lnT>
                    <a:lnB w="12700" cmpd="sng">
                      <a:noFill/>
                    </a:lnB>
                    <a:lnTlToBr w="12700" cmpd="sng">
                      <a:noFill/>
                      <a:prstDash val="solid"/>
                    </a:lnTlToBr>
                    <a:lnBlToTr w="12700" cmpd="sng">
                      <a:noFill/>
                      <a:prstDash val="solid"/>
                    </a:lnBlToTr>
                  </a:tcPr>
                </a:tc>
                <a:tc gridSpan="2">
                  <a:txBody>
                    <a:bodyPr/>
                    <a:lstStyle/>
                    <a:p>
                      <a:pPr algn="ctr">
                        <a:lnSpc>
                          <a:spcPct val="100000"/>
                        </a:lnSpc>
                      </a:pPr>
                      <a:r>
                        <a:rPr lang="en-US" sz="1000" dirty="0">
                          <a:solidFill>
                            <a:schemeClr val="tx1"/>
                          </a:solidFill>
                        </a:rPr>
                        <a:t>2.17 (1.66-2.83)</a:t>
                      </a:r>
                    </a:p>
                  </a:txBody>
                  <a:tcPr marL="45720" marR="4572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pPr algn="ctr">
                        <a:lnSpc>
                          <a:spcPct val="90000"/>
                        </a:lnSpc>
                      </a:pPr>
                      <a:endParaRPr lang="en-US" sz="1000">
                        <a:solidFill>
                          <a:schemeClr val="bg1"/>
                        </a:solidFill>
                      </a:endParaRPr>
                    </a:p>
                  </a:txBody>
                  <a:tcPr marL="45720" marR="45720" marT="18288" marB="18288">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58972939"/>
                  </a:ext>
                </a:extLst>
              </a:tr>
              <a:tr h="188806">
                <a:tc>
                  <a:txBody>
                    <a:bodyPr/>
                    <a:lstStyle/>
                    <a:p>
                      <a:pPr>
                        <a:lnSpc>
                          <a:spcPct val="100000"/>
                        </a:lnSpc>
                      </a:pPr>
                      <a:r>
                        <a:rPr lang="en-US" sz="1000" dirty="0">
                          <a:solidFill>
                            <a:schemeClr val="tx1"/>
                          </a:solidFill>
                        </a:rPr>
                        <a:t>Log-rank </a:t>
                      </a:r>
                      <a:r>
                        <a:rPr lang="en-US" sz="1000" b="0" i="1" dirty="0">
                          <a:solidFill>
                            <a:schemeClr val="tx1"/>
                          </a:solidFill>
                          <a:latin typeface="Poppins Medium" pitchFamily="2" charset="77"/>
                          <a:cs typeface="Poppins Medium" pitchFamily="2" charset="77"/>
                        </a:rPr>
                        <a:t>P</a:t>
                      </a:r>
                    </a:p>
                  </a:txBody>
                  <a:tcPr marL="45720" marR="45720" marT="0" marB="0"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lnSpc>
                          <a:spcPct val="100000"/>
                        </a:lnSpc>
                      </a:pPr>
                      <a:r>
                        <a:rPr lang="en-US" sz="1000" dirty="0">
                          <a:solidFill>
                            <a:schemeClr val="tx1"/>
                          </a:solidFill>
                        </a:rPr>
                        <a:t>&lt;.001</a:t>
                      </a:r>
                    </a:p>
                  </a:txBody>
                  <a:tcPr marL="45720" marR="45720" marT="0" marB="0"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lnSpc>
                          <a:spcPct val="90000"/>
                        </a:lnSpc>
                      </a:pPr>
                      <a:endParaRPr lang="en-US" sz="1000">
                        <a:solidFill>
                          <a:schemeClr val="bg1"/>
                        </a:solidFill>
                      </a:endParaRPr>
                    </a:p>
                  </a:txBody>
                  <a:tcPr marL="45720" marR="45720" marT="18288" marB="18288">
                    <a:lnL w="12700" cmpd="sng">
                      <a:noFill/>
                    </a:lnL>
                    <a:lnR w="12700" cmpd="sng">
                      <a:noFill/>
                    </a:lnR>
                    <a:lnT w="12700" cmpd="sng">
                      <a:noFill/>
                    </a:lnT>
                    <a:lnB w="12700" cmpd="sng">
                      <a:noFill/>
                    </a:lnB>
                    <a:lnTlToBr w="12700" cmpd="sng">
                      <a:noFill/>
                      <a:prstDash val="solid"/>
                    </a:lnTlToBr>
                    <a:lnBlToTr w="12700" cmpd="sng">
                      <a:noFill/>
                      <a:prstDash val="solid"/>
                    </a:lnBlToTr>
                  </a:tcPr>
                </a:tc>
                <a:tc gridSpan="2">
                  <a:txBody>
                    <a:bodyPr/>
                    <a:lstStyle/>
                    <a:p>
                      <a:pPr algn="ctr">
                        <a:lnSpc>
                          <a:spcPct val="100000"/>
                        </a:lnSpc>
                      </a:pPr>
                      <a:r>
                        <a:rPr lang="en-US" sz="1000" dirty="0">
                          <a:solidFill>
                            <a:schemeClr val="tx1"/>
                          </a:solidFill>
                        </a:rPr>
                        <a:t>&lt;.001</a:t>
                      </a:r>
                    </a:p>
                  </a:txBody>
                  <a:tcPr marL="45720" marR="45720" marT="0" marB="0"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lnSpc>
                          <a:spcPct val="90000"/>
                        </a:lnSpc>
                      </a:pPr>
                      <a:endParaRPr lang="en-US" sz="1000">
                        <a:solidFill>
                          <a:schemeClr val="bg1"/>
                        </a:solidFill>
                      </a:endParaRPr>
                    </a:p>
                  </a:txBody>
                  <a:tcPr marL="45720" marR="45720" marT="18288" marB="18288">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5223310"/>
                  </a:ext>
                </a:extLst>
              </a:tr>
            </a:tbl>
          </a:graphicData>
        </a:graphic>
      </p:graphicFrame>
      <p:cxnSp>
        <p:nvCxnSpPr>
          <p:cNvPr id="52" name="Straight Connector 51">
            <a:extLst>
              <a:ext uri="{FF2B5EF4-FFF2-40B4-BE49-F238E27FC236}">
                <a16:creationId xmlns:a16="http://schemas.microsoft.com/office/drawing/2014/main" id="{CAB37E64-B8D7-5951-38F5-74582E9B68F9}"/>
              </a:ext>
            </a:extLst>
          </p:cNvPr>
          <p:cNvCxnSpPr>
            <a:cxnSpLocks/>
          </p:cNvCxnSpPr>
          <p:nvPr/>
        </p:nvCxnSpPr>
        <p:spPr bwMode="auto">
          <a:xfrm>
            <a:off x="8910279" y="1589825"/>
            <a:ext cx="0" cy="1947747"/>
          </a:xfrm>
          <a:prstGeom prst="line">
            <a:avLst/>
          </a:prstGeom>
          <a:noFill/>
          <a:ln w="12700" cap="flat" cmpd="sng" algn="ctr">
            <a:solidFill>
              <a:schemeClr val="tx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303ADE32-4366-FA33-1C69-99F66BE5E868}"/>
              </a:ext>
            </a:extLst>
          </p:cNvPr>
          <p:cNvCxnSpPr>
            <a:cxnSpLocks/>
          </p:cNvCxnSpPr>
          <p:nvPr/>
        </p:nvCxnSpPr>
        <p:spPr bwMode="auto">
          <a:xfrm>
            <a:off x="8902844" y="3537572"/>
            <a:ext cx="3033132" cy="0"/>
          </a:xfrm>
          <a:prstGeom prst="line">
            <a:avLst/>
          </a:prstGeom>
          <a:noFill/>
          <a:ln w="12700" cap="flat" cmpd="sng" algn="ctr">
            <a:solidFill>
              <a:schemeClr val="tx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4D372F1E-F96F-9D23-566F-09C70EBF18FE}"/>
              </a:ext>
            </a:extLst>
          </p:cNvPr>
          <p:cNvCxnSpPr>
            <a:cxnSpLocks/>
          </p:cNvCxnSpPr>
          <p:nvPr/>
        </p:nvCxnSpPr>
        <p:spPr bwMode="auto">
          <a:xfrm flipH="1">
            <a:off x="8843371" y="1597259"/>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6690C992-A0D2-4539-2CAB-8920EEDE7D13}"/>
              </a:ext>
            </a:extLst>
          </p:cNvPr>
          <p:cNvCxnSpPr>
            <a:cxnSpLocks/>
          </p:cNvCxnSpPr>
          <p:nvPr/>
        </p:nvCxnSpPr>
        <p:spPr bwMode="auto">
          <a:xfrm flipH="1">
            <a:off x="8843371" y="2082337"/>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07D07519-81CC-CE43-0149-D5FB8FBB61DD}"/>
              </a:ext>
            </a:extLst>
          </p:cNvPr>
          <p:cNvCxnSpPr>
            <a:cxnSpLocks/>
          </p:cNvCxnSpPr>
          <p:nvPr/>
        </p:nvCxnSpPr>
        <p:spPr bwMode="auto">
          <a:xfrm flipH="1">
            <a:off x="8843371" y="256741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6263E015-E817-2CF4-90DB-26C9BE0316D5}"/>
              </a:ext>
            </a:extLst>
          </p:cNvPr>
          <p:cNvCxnSpPr>
            <a:cxnSpLocks/>
          </p:cNvCxnSpPr>
          <p:nvPr/>
        </p:nvCxnSpPr>
        <p:spPr bwMode="auto">
          <a:xfrm flipH="1">
            <a:off x="8843371" y="3052493"/>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5754D4AE-C3FE-0BCE-F898-0722C4E4D102}"/>
              </a:ext>
            </a:extLst>
          </p:cNvPr>
          <p:cNvCxnSpPr>
            <a:cxnSpLocks/>
          </p:cNvCxnSpPr>
          <p:nvPr/>
        </p:nvCxnSpPr>
        <p:spPr bwMode="auto">
          <a:xfrm flipH="1">
            <a:off x="8843371" y="353757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72407266-52EB-DDFD-8D4A-879E4C3E1CA0}"/>
              </a:ext>
            </a:extLst>
          </p:cNvPr>
          <p:cNvCxnSpPr>
            <a:cxnSpLocks/>
          </p:cNvCxnSpPr>
          <p:nvPr/>
        </p:nvCxnSpPr>
        <p:spPr bwMode="auto">
          <a:xfrm>
            <a:off x="8910279" y="3535853"/>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84D138E4-E774-43FE-810D-7F27B6C04702}"/>
              </a:ext>
            </a:extLst>
          </p:cNvPr>
          <p:cNvCxnSpPr>
            <a:cxnSpLocks/>
          </p:cNvCxnSpPr>
          <p:nvPr/>
        </p:nvCxnSpPr>
        <p:spPr bwMode="auto">
          <a:xfrm>
            <a:off x="9467096" y="3535853"/>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FEC71205-694C-DE2B-BFEA-C66110926001}"/>
              </a:ext>
            </a:extLst>
          </p:cNvPr>
          <p:cNvCxnSpPr>
            <a:cxnSpLocks/>
          </p:cNvCxnSpPr>
          <p:nvPr/>
        </p:nvCxnSpPr>
        <p:spPr bwMode="auto">
          <a:xfrm>
            <a:off x="10023913" y="3535853"/>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D82B015C-11B0-615F-FB1D-DB479A061D2C}"/>
              </a:ext>
            </a:extLst>
          </p:cNvPr>
          <p:cNvCxnSpPr>
            <a:cxnSpLocks/>
          </p:cNvCxnSpPr>
          <p:nvPr/>
        </p:nvCxnSpPr>
        <p:spPr bwMode="auto">
          <a:xfrm>
            <a:off x="10580730" y="3535853"/>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00C4DDD8-B3F4-91D9-669C-6F4A238BDA95}"/>
              </a:ext>
            </a:extLst>
          </p:cNvPr>
          <p:cNvCxnSpPr>
            <a:cxnSpLocks/>
          </p:cNvCxnSpPr>
          <p:nvPr/>
        </p:nvCxnSpPr>
        <p:spPr bwMode="auto">
          <a:xfrm>
            <a:off x="11137547" y="3535853"/>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6800D8B6-5797-065C-5090-3690E51E141E}"/>
              </a:ext>
            </a:extLst>
          </p:cNvPr>
          <p:cNvCxnSpPr>
            <a:cxnSpLocks/>
          </p:cNvCxnSpPr>
          <p:nvPr/>
        </p:nvCxnSpPr>
        <p:spPr bwMode="auto">
          <a:xfrm>
            <a:off x="11694366" y="3535853"/>
            <a:ext cx="0" cy="66907"/>
          </a:xfrm>
          <a:prstGeom prst="line">
            <a:avLst/>
          </a:prstGeom>
          <a:noFill/>
          <a:ln w="12700" cap="flat" cmpd="sng" algn="ctr">
            <a:solidFill>
              <a:schemeClr val="tx1"/>
            </a:solidFill>
            <a:prstDash val="solid"/>
            <a:round/>
            <a:headEnd type="none" w="med" len="med"/>
            <a:tailEnd type="none" w="med" len="med"/>
          </a:ln>
          <a:effectLst/>
        </p:spPr>
      </p:cxnSp>
      <p:sp>
        <p:nvSpPr>
          <p:cNvPr id="65" name="TextBox 64">
            <a:extLst>
              <a:ext uri="{FF2B5EF4-FFF2-40B4-BE49-F238E27FC236}">
                <a16:creationId xmlns:a16="http://schemas.microsoft.com/office/drawing/2014/main" id="{378CEC70-9C42-87FA-4C65-6CF9705F9D6C}"/>
              </a:ext>
            </a:extLst>
          </p:cNvPr>
          <p:cNvSpPr txBox="1">
            <a:spLocks/>
          </p:cNvSpPr>
          <p:nvPr/>
        </p:nvSpPr>
        <p:spPr bwMode="auto">
          <a:xfrm>
            <a:off x="8902844" y="3768078"/>
            <a:ext cx="30851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Mo</a:t>
            </a:r>
          </a:p>
        </p:txBody>
      </p:sp>
      <p:sp>
        <p:nvSpPr>
          <p:cNvPr id="66" name="TextBox 65">
            <a:extLst>
              <a:ext uri="{FF2B5EF4-FFF2-40B4-BE49-F238E27FC236}">
                <a16:creationId xmlns:a16="http://schemas.microsoft.com/office/drawing/2014/main" id="{46E64241-0431-0607-AB01-8FBEE292FF0E}"/>
              </a:ext>
            </a:extLst>
          </p:cNvPr>
          <p:cNvSpPr txBox="1">
            <a:spLocks/>
          </p:cNvSpPr>
          <p:nvPr/>
        </p:nvSpPr>
        <p:spPr bwMode="auto">
          <a:xfrm rot="16200000">
            <a:off x="7378535" y="2454753"/>
            <a:ext cx="19626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OS (%)</a:t>
            </a:r>
          </a:p>
        </p:txBody>
      </p:sp>
      <p:sp>
        <p:nvSpPr>
          <p:cNvPr id="67" name="TextBox 66">
            <a:extLst>
              <a:ext uri="{FF2B5EF4-FFF2-40B4-BE49-F238E27FC236}">
                <a16:creationId xmlns:a16="http://schemas.microsoft.com/office/drawing/2014/main" id="{A27D0D77-497B-9C77-E8F0-A35E8E05A858}"/>
              </a:ext>
            </a:extLst>
          </p:cNvPr>
          <p:cNvSpPr txBox="1">
            <a:spLocks/>
          </p:cNvSpPr>
          <p:nvPr/>
        </p:nvSpPr>
        <p:spPr bwMode="auto">
          <a:xfrm>
            <a:off x="8300679" y="1474825"/>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100</a:t>
            </a:r>
          </a:p>
        </p:txBody>
      </p:sp>
      <p:sp>
        <p:nvSpPr>
          <p:cNvPr id="68" name="TextBox 67">
            <a:extLst>
              <a:ext uri="{FF2B5EF4-FFF2-40B4-BE49-F238E27FC236}">
                <a16:creationId xmlns:a16="http://schemas.microsoft.com/office/drawing/2014/main" id="{3DD64D96-EAA2-CE22-1C2A-BFD7300CA94C}"/>
              </a:ext>
            </a:extLst>
          </p:cNvPr>
          <p:cNvSpPr txBox="1">
            <a:spLocks/>
          </p:cNvSpPr>
          <p:nvPr/>
        </p:nvSpPr>
        <p:spPr bwMode="auto">
          <a:xfrm>
            <a:off x="8300679" y="1956186"/>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75</a:t>
            </a:r>
          </a:p>
        </p:txBody>
      </p:sp>
      <p:sp>
        <p:nvSpPr>
          <p:cNvPr id="69" name="TextBox 68">
            <a:extLst>
              <a:ext uri="{FF2B5EF4-FFF2-40B4-BE49-F238E27FC236}">
                <a16:creationId xmlns:a16="http://schemas.microsoft.com/office/drawing/2014/main" id="{E3B20B53-0276-DE4B-B482-3F97C735E96E}"/>
              </a:ext>
            </a:extLst>
          </p:cNvPr>
          <p:cNvSpPr txBox="1">
            <a:spLocks/>
          </p:cNvSpPr>
          <p:nvPr/>
        </p:nvSpPr>
        <p:spPr bwMode="auto">
          <a:xfrm>
            <a:off x="8300679" y="2437547"/>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50</a:t>
            </a:r>
          </a:p>
        </p:txBody>
      </p:sp>
      <p:sp>
        <p:nvSpPr>
          <p:cNvPr id="70" name="TextBox 69">
            <a:extLst>
              <a:ext uri="{FF2B5EF4-FFF2-40B4-BE49-F238E27FC236}">
                <a16:creationId xmlns:a16="http://schemas.microsoft.com/office/drawing/2014/main" id="{C0DD3F44-DBA0-AAE6-E79B-895B900E160F}"/>
              </a:ext>
            </a:extLst>
          </p:cNvPr>
          <p:cNvSpPr txBox="1">
            <a:spLocks/>
          </p:cNvSpPr>
          <p:nvPr/>
        </p:nvSpPr>
        <p:spPr bwMode="auto">
          <a:xfrm>
            <a:off x="8300679" y="2918908"/>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25</a:t>
            </a:r>
          </a:p>
        </p:txBody>
      </p:sp>
      <p:sp>
        <p:nvSpPr>
          <p:cNvPr id="71" name="TextBox 70">
            <a:extLst>
              <a:ext uri="{FF2B5EF4-FFF2-40B4-BE49-F238E27FC236}">
                <a16:creationId xmlns:a16="http://schemas.microsoft.com/office/drawing/2014/main" id="{CEF6CA26-C804-F982-4DFD-CAFB82361339}"/>
              </a:ext>
            </a:extLst>
          </p:cNvPr>
          <p:cNvSpPr txBox="1">
            <a:spLocks/>
          </p:cNvSpPr>
          <p:nvPr/>
        </p:nvSpPr>
        <p:spPr bwMode="auto">
          <a:xfrm>
            <a:off x="8300679" y="3400270"/>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72" name="TextBox 71">
            <a:extLst>
              <a:ext uri="{FF2B5EF4-FFF2-40B4-BE49-F238E27FC236}">
                <a16:creationId xmlns:a16="http://schemas.microsoft.com/office/drawing/2014/main" id="{E796D252-356C-F00F-5D47-0A0F6D9DDA2E}"/>
              </a:ext>
            </a:extLst>
          </p:cNvPr>
          <p:cNvSpPr txBox="1">
            <a:spLocks/>
          </p:cNvSpPr>
          <p:nvPr/>
        </p:nvSpPr>
        <p:spPr bwMode="auto">
          <a:xfrm>
            <a:off x="11389567" y="3556272"/>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60</a:t>
            </a:r>
          </a:p>
        </p:txBody>
      </p:sp>
      <p:sp>
        <p:nvSpPr>
          <p:cNvPr id="73" name="TextBox 72">
            <a:extLst>
              <a:ext uri="{FF2B5EF4-FFF2-40B4-BE49-F238E27FC236}">
                <a16:creationId xmlns:a16="http://schemas.microsoft.com/office/drawing/2014/main" id="{7E4E0D38-BF07-510D-265A-604D33C05E0A}"/>
              </a:ext>
            </a:extLst>
          </p:cNvPr>
          <p:cNvSpPr txBox="1">
            <a:spLocks/>
          </p:cNvSpPr>
          <p:nvPr/>
        </p:nvSpPr>
        <p:spPr bwMode="auto">
          <a:xfrm>
            <a:off x="8612913" y="3556272"/>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74" name="TextBox 73">
            <a:extLst>
              <a:ext uri="{FF2B5EF4-FFF2-40B4-BE49-F238E27FC236}">
                <a16:creationId xmlns:a16="http://schemas.microsoft.com/office/drawing/2014/main" id="{43F8F110-263A-F278-E5A1-150BB5517C21}"/>
              </a:ext>
            </a:extLst>
          </p:cNvPr>
          <p:cNvSpPr txBox="1">
            <a:spLocks/>
          </p:cNvSpPr>
          <p:nvPr/>
        </p:nvSpPr>
        <p:spPr bwMode="auto">
          <a:xfrm>
            <a:off x="9168244" y="3556272"/>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12</a:t>
            </a:r>
          </a:p>
        </p:txBody>
      </p:sp>
      <p:sp>
        <p:nvSpPr>
          <p:cNvPr id="75" name="TextBox 74">
            <a:extLst>
              <a:ext uri="{FF2B5EF4-FFF2-40B4-BE49-F238E27FC236}">
                <a16:creationId xmlns:a16="http://schemas.microsoft.com/office/drawing/2014/main" id="{D414A752-C1D6-A879-E4C6-7881F42463E2}"/>
              </a:ext>
            </a:extLst>
          </p:cNvPr>
          <p:cNvSpPr txBox="1">
            <a:spLocks/>
          </p:cNvSpPr>
          <p:nvPr/>
        </p:nvSpPr>
        <p:spPr bwMode="auto">
          <a:xfrm>
            <a:off x="9723575" y="3556272"/>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24</a:t>
            </a:r>
          </a:p>
        </p:txBody>
      </p:sp>
      <p:sp>
        <p:nvSpPr>
          <p:cNvPr id="76" name="TextBox 75">
            <a:extLst>
              <a:ext uri="{FF2B5EF4-FFF2-40B4-BE49-F238E27FC236}">
                <a16:creationId xmlns:a16="http://schemas.microsoft.com/office/drawing/2014/main" id="{18CAFE92-DD35-CDD4-33F3-F5AFEC76F234}"/>
              </a:ext>
            </a:extLst>
          </p:cNvPr>
          <p:cNvSpPr txBox="1">
            <a:spLocks/>
          </p:cNvSpPr>
          <p:nvPr/>
        </p:nvSpPr>
        <p:spPr bwMode="auto">
          <a:xfrm>
            <a:off x="10278906" y="3556272"/>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36</a:t>
            </a:r>
          </a:p>
        </p:txBody>
      </p:sp>
      <p:sp>
        <p:nvSpPr>
          <p:cNvPr id="77" name="TextBox 76">
            <a:extLst>
              <a:ext uri="{FF2B5EF4-FFF2-40B4-BE49-F238E27FC236}">
                <a16:creationId xmlns:a16="http://schemas.microsoft.com/office/drawing/2014/main" id="{652986C7-895F-614A-BE76-CB31B3C11E59}"/>
              </a:ext>
            </a:extLst>
          </p:cNvPr>
          <p:cNvSpPr txBox="1">
            <a:spLocks/>
          </p:cNvSpPr>
          <p:nvPr/>
        </p:nvSpPr>
        <p:spPr bwMode="auto">
          <a:xfrm>
            <a:off x="10834237" y="3556272"/>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48</a:t>
            </a:r>
          </a:p>
        </p:txBody>
      </p:sp>
      <p:sp>
        <p:nvSpPr>
          <p:cNvPr id="78" name="TextBox 77">
            <a:extLst>
              <a:ext uri="{FF2B5EF4-FFF2-40B4-BE49-F238E27FC236}">
                <a16:creationId xmlns:a16="http://schemas.microsoft.com/office/drawing/2014/main" id="{0A84FF1E-CDF5-ABD3-119C-3738EF69ED78}"/>
              </a:ext>
            </a:extLst>
          </p:cNvPr>
          <p:cNvSpPr txBox="1">
            <a:spLocks/>
          </p:cNvSpPr>
          <p:nvPr/>
        </p:nvSpPr>
        <p:spPr bwMode="auto">
          <a:xfrm>
            <a:off x="7346263" y="4027561"/>
            <a:ext cx="1430201"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000" u="none" strike="noStrike" kern="1200" cap="none" spc="0" normalizeH="0" baseline="0" noProof="0" dirty="0">
                <a:ln>
                  <a:noFill/>
                </a:ln>
                <a:solidFill>
                  <a:srgbClr val="000000"/>
                </a:solidFill>
                <a:effectLst/>
                <a:uLnTx/>
                <a:uFillTx/>
                <a:latin typeface="Poppins" pitchFamily="2" charset="77"/>
                <a:cs typeface="Poppins" pitchFamily="2" charset="77"/>
              </a:rPr>
              <a:t>Patients at Risk, n</a:t>
            </a:r>
            <a:br>
              <a:rPr kumimoji="0" lang="en-US" sz="1000" b="0" i="0" u="none" strike="noStrike" kern="1200" cap="none" spc="0" normalizeH="0" baseline="0" noProof="0" dirty="0">
                <a:ln>
                  <a:noFill/>
                </a:ln>
                <a:solidFill>
                  <a:srgbClr val="015873"/>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chemeClr val="accent1"/>
                </a:solidFill>
                <a:effectLst/>
                <a:uLnTx/>
                <a:uFillTx/>
                <a:latin typeface="Poppins Medium" pitchFamily="2" charset="77"/>
                <a:cs typeface="Poppins Medium" pitchFamily="2" charset="77"/>
              </a:rPr>
              <a:t>BR only</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chemeClr val="accent6"/>
                </a:solidFill>
                <a:effectLst/>
                <a:uLnTx/>
                <a:uFillTx/>
                <a:latin typeface="Poppins Medium" pitchFamily="2" charset="77"/>
                <a:cs typeface="Poppins Medium" pitchFamily="2" charset="77"/>
              </a:rPr>
              <a:t>BR + MR</a:t>
            </a:r>
            <a:br>
              <a:rPr kumimoji="0" lang="en-US" sz="1000" b="0" i="0" u="none" strike="noStrike" kern="1200" cap="none" spc="0" normalizeH="0" baseline="0" noProof="0" dirty="0">
                <a:ln>
                  <a:noFill/>
                </a:ln>
                <a:solidFill>
                  <a:schemeClr val="accent6"/>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chemeClr val="accent3"/>
                </a:solidFill>
                <a:effectLst/>
                <a:uLnTx/>
                <a:uFillTx/>
                <a:latin typeface="Poppins Medium" pitchFamily="2" charset="77"/>
                <a:cs typeface="Poppins Medium" pitchFamily="2" charset="77"/>
              </a:rPr>
              <a:t>R-CHOP only</a:t>
            </a:r>
            <a:br>
              <a:rPr kumimoji="0" lang="en-US" sz="1000" b="0" i="0" u="none" strike="noStrike" kern="1200" cap="none" spc="0" normalizeH="0" baseline="0" noProof="0" dirty="0">
                <a:ln>
                  <a:noFill/>
                </a:ln>
                <a:solidFill>
                  <a:srgbClr val="00823B"/>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chemeClr val="accent4"/>
                </a:solidFill>
                <a:effectLst/>
                <a:uLnTx/>
                <a:uFillTx/>
                <a:latin typeface="Poppins Medium" pitchFamily="2" charset="77"/>
                <a:cs typeface="Poppins Medium" pitchFamily="2" charset="77"/>
              </a:rPr>
              <a:t>R-CHOP + MR</a:t>
            </a:r>
          </a:p>
        </p:txBody>
      </p:sp>
      <p:sp>
        <p:nvSpPr>
          <p:cNvPr id="79" name="TextBox 78">
            <a:extLst>
              <a:ext uri="{FF2B5EF4-FFF2-40B4-BE49-F238E27FC236}">
                <a16:creationId xmlns:a16="http://schemas.microsoft.com/office/drawing/2014/main" id="{4B5BF99B-1DF0-B7F1-BC9C-5132B283B469}"/>
              </a:ext>
            </a:extLst>
          </p:cNvPr>
          <p:cNvSpPr txBox="1">
            <a:spLocks/>
          </p:cNvSpPr>
          <p:nvPr/>
        </p:nvSpPr>
        <p:spPr bwMode="auto">
          <a:xfrm>
            <a:off x="9207924" y="2710523"/>
            <a:ext cx="123672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BR only</a:t>
            </a:r>
            <a:br>
              <a:rPr kumimoji="0" lang="en-US" sz="12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2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BR + MR</a:t>
            </a:r>
            <a:br>
              <a:rPr kumimoji="0" lang="en-US" sz="12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2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R-CHOP only</a:t>
            </a:r>
            <a:br>
              <a:rPr kumimoji="0" lang="en-US" sz="12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2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R-CHOP + MR</a:t>
            </a:r>
          </a:p>
        </p:txBody>
      </p:sp>
      <p:cxnSp>
        <p:nvCxnSpPr>
          <p:cNvPr id="80" name="Straight Connector 79">
            <a:extLst>
              <a:ext uri="{FF2B5EF4-FFF2-40B4-BE49-F238E27FC236}">
                <a16:creationId xmlns:a16="http://schemas.microsoft.com/office/drawing/2014/main" id="{7C6EB22F-6D8C-AF7F-11B6-3F4C22B1EDCD}"/>
              </a:ext>
            </a:extLst>
          </p:cNvPr>
          <p:cNvCxnSpPr>
            <a:cxnSpLocks/>
          </p:cNvCxnSpPr>
          <p:nvPr/>
        </p:nvCxnSpPr>
        <p:spPr bwMode="auto">
          <a:xfrm>
            <a:off x="9044093" y="2846196"/>
            <a:ext cx="193288" cy="0"/>
          </a:xfrm>
          <a:prstGeom prst="line">
            <a:avLst/>
          </a:prstGeom>
          <a:noFill/>
          <a:ln w="28575" cap="flat" cmpd="sng" algn="ctr">
            <a:solidFill>
              <a:schemeClr val="accent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ABD93290-44E8-D217-0A8F-8AEB9D8C0B7C}"/>
              </a:ext>
            </a:extLst>
          </p:cNvPr>
          <p:cNvCxnSpPr>
            <a:cxnSpLocks/>
          </p:cNvCxnSpPr>
          <p:nvPr/>
        </p:nvCxnSpPr>
        <p:spPr bwMode="auto">
          <a:xfrm>
            <a:off x="9044093" y="3392606"/>
            <a:ext cx="193288" cy="0"/>
          </a:xfrm>
          <a:prstGeom prst="line">
            <a:avLst/>
          </a:prstGeom>
          <a:noFill/>
          <a:ln w="28575" cap="flat" cmpd="sng" algn="ctr">
            <a:solidFill>
              <a:schemeClr val="accent4"/>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E04044DB-AC63-62C6-500D-F4A5CC020C6D}"/>
              </a:ext>
            </a:extLst>
          </p:cNvPr>
          <p:cNvCxnSpPr>
            <a:cxnSpLocks/>
          </p:cNvCxnSpPr>
          <p:nvPr/>
        </p:nvCxnSpPr>
        <p:spPr bwMode="auto">
          <a:xfrm>
            <a:off x="9044093" y="3028333"/>
            <a:ext cx="193288" cy="0"/>
          </a:xfrm>
          <a:prstGeom prst="line">
            <a:avLst/>
          </a:prstGeom>
          <a:noFill/>
          <a:ln w="28575" cap="flat" cmpd="sng" algn="ctr">
            <a:solidFill>
              <a:schemeClr val="accent6"/>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919FADFD-B172-E488-794B-3C90364B6AE5}"/>
              </a:ext>
            </a:extLst>
          </p:cNvPr>
          <p:cNvCxnSpPr>
            <a:cxnSpLocks/>
          </p:cNvCxnSpPr>
          <p:nvPr/>
        </p:nvCxnSpPr>
        <p:spPr bwMode="auto">
          <a:xfrm>
            <a:off x="9044093" y="3210470"/>
            <a:ext cx="193288" cy="0"/>
          </a:xfrm>
          <a:prstGeom prst="line">
            <a:avLst/>
          </a:prstGeom>
          <a:noFill/>
          <a:ln w="28575" cap="flat" cmpd="sng" algn="ctr">
            <a:solidFill>
              <a:schemeClr val="accent3"/>
            </a:solidFill>
            <a:prstDash val="solid"/>
            <a:round/>
            <a:headEnd type="none" w="med" len="med"/>
            <a:tailEnd type="none" w="med" len="med"/>
          </a:ln>
          <a:effectLst/>
        </p:spPr>
      </p:cxnSp>
      <p:sp>
        <p:nvSpPr>
          <p:cNvPr id="84" name="TextBox 83">
            <a:extLst>
              <a:ext uri="{FF2B5EF4-FFF2-40B4-BE49-F238E27FC236}">
                <a16:creationId xmlns:a16="http://schemas.microsoft.com/office/drawing/2014/main" id="{E8FBA2C9-CFF8-7B12-166E-144A2D77962B}"/>
              </a:ext>
            </a:extLst>
          </p:cNvPr>
          <p:cNvSpPr txBox="1">
            <a:spLocks/>
          </p:cNvSpPr>
          <p:nvPr/>
        </p:nvSpPr>
        <p:spPr bwMode="auto">
          <a:xfrm>
            <a:off x="8676102" y="4181449"/>
            <a:ext cx="44976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679</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427</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195</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160</a:t>
            </a:r>
          </a:p>
        </p:txBody>
      </p:sp>
      <p:sp>
        <p:nvSpPr>
          <p:cNvPr id="85" name="TextBox 84">
            <a:extLst>
              <a:ext uri="{FF2B5EF4-FFF2-40B4-BE49-F238E27FC236}">
                <a16:creationId xmlns:a16="http://schemas.microsoft.com/office/drawing/2014/main" id="{0597FF67-AD29-739F-B17E-7CBCB4634374}"/>
              </a:ext>
            </a:extLst>
          </p:cNvPr>
          <p:cNvSpPr txBox="1">
            <a:spLocks/>
          </p:cNvSpPr>
          <p:nvPr/>
        </p:nvSpPr>
        <p:spPr bwMode="auto">
          <a:xfrm>
            <a:off x="9235893" y="4181449"/>
            <a:ext cx="44976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458</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409</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144</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155</a:t>
            </a:r>
          </a:p>
        </p:txBody>
      </p:sp>
      <p:sp>
        <p:nvSpPr>
          <p:cNvPr id="86" name="TextBox 85">
            <a:extLst>
              <a:ext uri="{FF2B5EF4-FFF2-40B4-BE49-F238E27FC236}">
                <a16:creationId xmlns:a16="http://schemas.microsoft.com/office/drawing/2014/main" id="{C58A54C3-7450-CD55-9087-DAE509AFECF6}"/>
              </a:ext>
            </a:extLst>
          </p:cNvPr>
          <p:cNvSpPr txBox="1">
            <a:spLocks/>
          </p:cNvSpPr>
          <p:nvPr/>
        </p:nvSpPr>
        <p:spPr bwMode="auto">
          <a:xfrm>
            <a:off x="9795684" y="4181449"/>
            <a:ext cx="44976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317</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330</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120</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129</a:t>
            </a:r>
          </a:p>
        </p:txBody>
      </p:sp>
      <p:sp>
        <p:nvSpPr>
          <p:cNvPr id="87" name="TextBox 86">
            <a:extLst>
              <a:ext uri="{FF2B5EF4-FFF2-40B4-BE49-F238E27FC236}">
                <a16:creationId xmlns:a16="http://schemas.microsoft.com/office/drawing/2014/main" id="{3209B3BF-C27A-718B-84F8-1D97045F856C}"/>
              </a:ext>
            </a:extLst>
          </p:cNvPr>
          <p:cNvSpPr txBox="1">
            <a:spLocks/>
          </p:cNvSpPr>
          <p:nvPr/>
        </p:nvSpPr>
        <p:spPr bwMode="auto">
          <a:xfrm>
            <a:off x="10355475" y="4181449"/>
            <a:ext cx="44976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225</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235</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99</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108</a:t>
            </a:r>
          </a:p>
        </p:txBody>
      </p:sp>
      <p:sp>
        <p:nvSpPr>
          <p:cNvPr id="88" name="TextBox 87">
            <a:extLst>
              <a:ext uri="{FF2B5EF4-FFF2-40B4-BE49-F238E27FC236}">
                <a16:creationId xmlns:a16="http://schemas.microsoft.com/office/drawing/2014/main" id="{74C666E4-2C03-9DE5-1AAA-56FBF78E3AAC}"/>
              </a:ext>
            </a:extLst>
          </p:cNvPr>
          <p:cNvSpPr txBox="1">
            <a:spLocks/>
          </p:cNvSpPr>
          <p:nvPr/>
        </p:nvSpPr>
        <p:spPr bwMode="auto">
          <a:xfrm>
            <a:off x="10915266" y="4181449"/>
            <a:ext cx="44976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156</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179</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75</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85</a:t>
            </a:r>
          </a:p>
        </p:txBody>
      </p:sp>
      <p:sp>
        <p:nvSpPr>
          <p:cNvPr id="89" name="TextBox 88">
            <a:extLst>
              <a:ext uri="{FF2B5EF4-FFF2-40B4-BE49-F238E27FC236}">
                <a16:creationId xmlns:a16="http://schemas.microsoft.com/office/drawing/2014/main" id="{4ECF57F8-76A0-F9A1-F4C2-334C1282CE56}"/>
              </a:ext>
            </a:extLst>
          </p:cNvPr>
          <p:cNvSpPr txBox="1">
            <a:spLocks/>
          </p:cNvSpPr>
          <p:nvPr/>
        </p:nvSpPr>
        <p:spPr bwMode="auto">
          <a:xfrm>
            <a:off x="11475058" y="4181449"/>
            <a:ext cx="44976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106</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113</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61</a:t>
            </a:r>
            <a:b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000" b="0" i="0" u="none" strike="noStrike" kern="1200" cap="none" spc="0" normalizeH="0" baseline="0" noProof="0" dirty="0">
                <a:ln>
                  <a:noFill/>
                </a:ln>
                <a:solidFill>
                  <a:srgbClr val="000000"/>
                </a:solidFill>
                <a:effectLst/>
                <a:uLnTx/>
                <a:uFillTx/>
                <a:latin typeface="Poppins Medium" pitchFamily="2" charset="77"/>
                <a:cs typeface="Poppins Medium" pitchFamily="2" charset="77"/>
              </a:rPr>
              <a:t>71</a:t>
            </a:r>
          </a:p>
        </p:txBody>
      </p:sp>
      <p:sp>
        <p:nvSpPr>
          <p:cNvPr id="95" name="Freeform 94">
            <a:extLst>
              <a:ext uri="{FF2B5EF4-FFF2-40B4-BE49-F238E27FC236}">
                <a16:creationId xmlns:a16="http://schemas.microsoft.com/office/drawing/2014/main" id="{B4B53F1D-A4F2-B386-D42C-F4ACB1E6D63A}"/>
              </a:ext>
            </a:extLst>
          </p:cNvPr>
          <p:cNvSpPr>
            <a:spLocks/>
          </p:cNvSpPr>
          <p:nvPr/>
        </p:nvSpPr>
        <p:spPr bwMode="auto">
          <a:xfrm>
            <a:off x="4811871" y="1600200"/>
            <a:ext cx="2730500" cy="1555750"/>
          </a:xfrm>
          <a:custGeom>
            <a:avLst/>
            <a:gdLst>
              <a:gd name="connsiteX0" fmla="*/ 2730500 w 2730500"/>
              <a:gd name="connsiteY0" fmla="*/ 1555750 h 1555750"/>
              <a:gd name="connsiteX1" fmla="*/ 2486025 w 2730500"/>
              <a:gd name="connsiteY1" fmla="*/ 1555750 h 1555750"/>
              <a:gd name="connsiteX2" fmla="*/ 2486025 w 2730500"/>
              <a:gd name="connsiteY2" fmla="*/ 1527175 h 1555750"/>
              <a:gd name="connsiteX3" fmla="*/ 2181225 w 2730500"/>
              <a:gd name="connsiteY3" fmla="*/ 1527175 h 1555750"/>
              <a:gd name="connsiteX4" fmla="*/ 2181225 w 2730500"/>
              <a:gd name="connsiteY4" fmla="*/ 1508125 h 1555750"/>
              <a:gd name="connsiteX5" fmla="*/ 2105025 w 2730500"/>
              <a:gd name="connsiteY5" fmla="*/ 1508125 h 1555750"/>
              <a:gd name="connsiteX6" fmla="*/ 2105025 w 2730500"/>
              <a:gd name="connsiteY6" fmla="*/ 1498600 h 1555750"/>
              <a:gd name="connsiteX7" fmla="*/ 1797050 w 2730500"/>
              <a:gd name="connsiteY7" fmla="*/ 1498600 h 1555750"/>
              <a:gd name="connsiteX8" fmla="*/ 1797050 w 2730500"/>
              <a:gd name="connsiteY8" fmla="*/ 1498600 h 1555750"/>
              <a:gd name="connsiteX9" fmla="*/ 1797050 w 2730500"/>
              <a:gd name="connsiteY9" fmla="*/ 1473200 h 1555750"/>
              <a:gd name="connsiteX10" fmla="*/ 1714500 w 2730500"/>
              <a:gd name="connsiteY10" fmla="*/ 1473200 h 1555750"/>
              <a:gd name="connsiteX11" fmla="*/ 1714500 w 2730500"/>
              <a:gd name="connsiteY11" fmla="*/ 1444625 h 1555750"/>
              <a:gd name="connsiteX12" fmla="*/ 1695450 w 2730500"/>
              <a:gd name="connsiteY12" fmla="*/ 1444625 h 1555750"/>
              <a:gd name="connsiteX13" fmla="*/ 1695450 w 2730500"/>
              <a:gd name="connsiteY13" fmla="*/ 1425575 h 1555750"/>
              <a:gd name="connsiteX14" fmla="*/ 1651000 w 2730500"/>
              <a:gd name="connsiteY14" fmla="*/ 1425575 h 1555750"/>
              <a:gd name="connsiteX15" fmla="*/ 1651000 w 2730500"/>
              <a:gd name="connsiteY15" fmla="*/ 1393825 h 1555750"/>
              <a:gd name="connsiteX16" fmla="*/ 1590675 w 2730500"/>
              <a:gd name="connsiteY16" fmla="*/ 1393825 h 1555750"/>
              <a:gd name="connsiteX17" fmla="*/ 1590675 w 2730500"/>
              <a:gd name="connsiteY17" fmla="*/ 1377950 h 1555750"/>
              <a:gd name="connsiteX18" fmla="*/ 1562100 w 2730500"/>
              <a:gd name="connsiteY18" fmla="*/ 1377950 h 1555750"/>
              <a:gd name="connsiteX19" fmla="*/ 1562100 w 2730500"/>
              <a:gd name="connsiteY19" fmla="*/ 1355725 h 1555750"/>
              <a:gd name="connsiteX20" fmla="*/ 1425575 w 2730500"/>
              <a:gd name="connsiteY20" fmla="*/ 1355725 h 1555750"/>
              <a:gd name="connsiteX21" fmla="*/ 1425575 w 2730500"/>
              <a:gd name="connsiteY21" fmla="*/ 1343025 h 1555750"/>
              <a:gd name="connsiteX22" fmla="*/ 1244600 w 2730500"/>
              <a:gd name="connsiteY22" fmla="*/ 1343025 h 1555750"/>
              <a:gd name="connsiteX23" fmla="*/ 1244600 w 2730500"/>
              <a:gd name="connsiteY23" fmla="*/ 1330325 h 1555750"/>
              <a:gd name="connsiteX24" fmla="*/ 1104900 w 2730500"/>
              <a:gd name="connsiteY24" fmla="*/ 1330325 h 1555750"/>
              <a:gd name="connsiteX25" fmla="*/ 1104900 w 2730500"/>
              <a:gd name="connsiteY25" fmla="*/ 1301750 h 1555750"/>
              <a:gd name="connsiteX26" fmla="*/ 1073150 w 2730500"/>
              <a:gd name="connsiteY26" fmla="*/ 1301750 h 1555750"/>
              <a:gd name="connsiteX27" fmla="*/ 1073150 w 2730500"/>
              <a:gd name="connsiteY27" fmla="*/ 1279525 h 1555750"/>
              <a:gd name="connsiteX28" fmla="*/ 949325 w 2730500"/>
              <a:gd name="connsiteY28" fmla="*/ 1279525 h 1555750"/>
              <a:gd name="connsiteX29" fmla="*/ 949325 w 2730500"/>
              <a:gd name="connsiteY29" fmla="*/ 1250950 h 1555750"/>
              <a:gd name="connsiteX30" fmla="*/ 920750 w 2730500"/>
              <a:gd name="connsiteY30" fmla="*/ 1250950 h 1555750"/>
              <a:gd name="connsiteX31" fmla="*/ 920750 w 2730500"/>
              <a:gd name="connsiteY31" fmla="*/ 1250950 h 1555750"/>
              <a:gd name="connsiteX32" fmla="*/ 920750 w 2730500"/>
              <a:gd name="connsiteY32" fmla="*/ 1222375 h 1555750"/>
              <a:gd name="connsiteX33" fmla="*/ 889000 w 2730500"/>
              <a:gd name="connsiteY33" fmla="*/ 1222375 h 1555750"/>
              <a:gd name="connsiteX34" fmla="*/ 889000 w 2730500"/>
              <a:gd name="connsiteY34" fmla="*/ 1190625 h 1555750"/>
              <a:gd name="connsiteX35" fmla="*/ 831850 w 2730500"/>
              <a:gd name="connsiteY35" fmla="*/ 1190625 h 1555750"/>
              <a:gd name="connsiteX36" fmla="*/ 831850 w 2730500"/>
              <a:gd name="connsiteY36" fmla="*/ 1155700 h 1555750"/>
              <a:gd name="connsiteX37" fmla="*/ 790575 w 2730500"/>
              <a:gd name="connsiteY37" fmla="*/ 1155700 h 1555750"/>
              <a:gd name="connsiteX38" fmla="*/ 790575 w 2730500"/>
              <a:gd name="connsiteY38" fmla="*/ 1114425 h 1555750"/>
              <a:gd name="connsiteX39" fmla="*/ 720725 w 2730500"/>
              <a:gd name="connsiteY39" fmla="*/ 1114425 h 1555750"/>
              <a:gd name="connsiteX40" fmla="*/ 720725 w 2730500"/>
              <a:gd name="connsiteY40" fmla="*/ 1095375 h 1555750"/>
              <a:gd name="connsiteX41" fmla="*/ 679450 w 2730500"/>
              <a:gd name="connsiteY41" fmla="*/ 1095375 h 1555750"/>
              <a:gd name="connsiteX42" fmla="*/ 679450 w 2730500"/>
              <a:gd name="connsiteY42" fmla="*/ 1063625 h 1555750"/>
              <a:gd name="connsiteX43" fmla="*/ 647700 w 2730500"/>
              <a:gd name="connsiteY43" fmla="*/ 1063625 h 1555750"/>
              <a:gd name="connsiteX44" fmla="*/ 647700 w 2730500"/>
              <a:gd name="connsiteY44" fmla="*/ 1028700 h 1555750"/>
              <a:gd name="connsiteX45" fmla="*/ 612775 w 2730500"/>
              <a:gd name="connsiteY45" fmla="*/ 1028700 h 1555750"/>
              <a:gd name="connsiteX46" fmla="*/ 612775 w 2730500"/>
              <a:gd name="connsiteY46" fmla="*/ 987425 h 1555750"/>
              <a:gd name="connsiteX47" fmla="*/ 584200 w 2730500"/>
              <a:gd name="connsiteY47" fmla="*/ 987425 h 1555750"/>
              <a:gd name="connsiteX48" fmla="*/ 584200 w 2730500"/>
              <a:gd name="connsiteY48" fmla="*/ 955675 h 1555750"/>
              <a:gd name="connsiteX49" fmla="*/ 565150 w 2730500"/>
              <a:gd name="connsiteY49" fmla="*/ 955675 h 1555750"/>
              <a:gd name="connsiteX50" fmla="*/ 565150 w 2730500"/>
              <a:gd name="connsiteY50" fmla="*/ 927100 h 1555750"/>
              <a:gd name="connsiteX51" fmla="*/ 523875 w 2730500"/>
              <a:gd name="connsiteY51" fmla="*/ 927100 h 1555750"/>
              <a:gd name="connsiteX52" fmla="*/ 523875 w 2730500"/>
              <a:gd name="connsiteY52" fmla="*/ 873125 h 1555750"/>
              <a:gd name="connsiteX53" fmla="*/ 523875 w 2730500"/>
              <a:gd name="connsiteY53" fmla="*/ 873125 h 1555750"/>
              <a:gd name="connsiteX54" fmla="*/ 511175 w 2730500"/>
              <a:gd name="connsiteY54" fmla="*/ 860425 h 1555750"/>
              <a:gd name="connsiteX55" fmla="*/ 450850 w 2730500"/>
              <a:gd name="connsiteY55" fmla="*/ 860425 h 1555750"/>
              <a:gd name="connsiteX56" fmla="*/ 450850 w 2730500"/>
              <a:gd name="connsiteY56" fmla="*/ 809625 h 1555750"/>
              <a:gd name="connsiteX57" fmla="*/ 422275 w 2730500"/>
              <a:gd name="connsiteY57" fmla="*/ 809625 h 1555750"/>
              <a:gd name="connsiteX58" fmla="*/ 422275 w 2730500"/>
              <a:gd name="connsiteY58" fmla="*/ 784225 h 1555750"/>
              <a:gd name="connsiteX59" fmla="*/ 387350 w 2730500"/>
              <a:gd name="connsiteY59" fmla="*/ 784225 h 1555750"/>
              <a:gd name="connsiteX60" fmla="*/ 387350 w 2730500"/>
              <a:gd name="connsiteY60" fmla="*/ 752475 h 1555750"/>
              <a:gd name="connsiteX61" fmla="*/ 355600 w 2730500"/>
              <a:gd name="connsiteY61" fmla="*/ 752475 h 1555750"/>
              <a:gd name="connsiteX62" fmla="*/ 355600 w 2730500"/>
              <a:gd name="connsiteY62" fmla="*/ 752475 h 1555750"/>
              <a:gd name="connsiteX63" fmla="*/ 355600 w 2730500"/>
              <a:gd name="connsiteY63" fmla="*/ 730250 h 1555750"/>
              <a:gd name="connsiteX64" fmla="*/ 339725 w 2730500"/>
              <a:gd name="connsiteY64" fmla="*/ 730250 h 1555750"/>
              <a:gd name="connsiteX65" fmla="*/ 339725 w 2730500"/>
              <a:gd name="connsiteY65" fmla="*/ 730250 h 1555750"/>
              <a:gd name="connsiteX66" fmla="*/ 317500 w 2730500"/>
              <a:gd name="connsiteY66" fmla="*/ 708025 h 1555750"/>
              <a:gd name="connsiteX67" fmla="*/ 317500 w 2730500"/>
              <a:gd name="connsiteY67" fmla="*/ 654050 h 1555750"/>
              <a:gd name="connsiteX68" fmla="*/ 307975 w 2730500"/>
              <a:gd name="connsiteY68" fmla="*/ 654050 h 1555750"/>
              <a:gd name="connsiteX69" fmla="*/ 307975 w 2730500"/>
              <a:gd name="connsiteY69" fmla="*/ 615950 h 1555750"/>
              <a:gd name="connsiteX70" fmla="*/ 285750 w 2730500"/>
              <a:gd name="connsiteY70" fmla="*/ 615950 h 1555750"/>
              <a:gd name="connsiteX71" fmla="*/ 285750 w 2730500"/>
              <a:gd name="connsiteY71" fmla="*/ 587375 h 1555750"/>
              <a:gd name="connsiteX72" fmla="*/ 285750 w 2730500"/>
              <a:gd name="connsiteY72" fmla="*/ 587375 h 1555750"/>
              <a:gd name="connsiteX73" fmla="*/ 266700 w 2730500"/>
              <a:gd name="connsiteY73" fmla="*/ 587375 h 1555750"/>
              <a:gd name="connsiteX74" fmla="*/ 266700 w 2730500"/>
              <a:gd name="connsiteY74" fmla="*/ 558800 h 1555750"/>
              <a:gd name="connsiteX75" fmla="*/ 250825 w 2730500"/>
              <a:gd name="connsiteY75" fmla="*/ 558800 h 1555750"/>
              <a:gd name="connsiteX76" fmla="*/ 250825 w 2730500"/>
              <a:gd name="connsiteY76" fmla="*/ 520700 h 1555750"/>
              <a:gd name="connsiteX77" fmla="*/ 219075 w 2730500"/>
              <a:gd name="connsiteY77" fmla="*/ 520700 h 1555750"/>
              <a:gd name="connsiteX78" fmla="*/ 219075 w 2730500"/>
              <a:gd name="connsiteY78" fmla="*/ 479425 h 1555750"/>
              <a:gd name="connsiteX79" fmla="*/ 177800 w 2730500"/>
              <a:gd name="connsiteY79" fmla="*/ 479425 h 1555750"/>
              <a:gd name="connsiteX80" fmla="*/ 177800 w 2730500"/>
              <a:gd name="connsiteY80" fmla="*/ 422275 h 1555750"/>
              <a:gd name="connsiteX81" fmla="*/ 142875 w 2730500"/>
              <a:gd name="connsiteY81" fmla="*/ 422275 h 1555750"/>
              <a:gd name="connsiteX82" fmla="*/ 142875 w 2730500"/>
              <a:gd name="connsiteY82" fmla="*/ 390525 h 1555750"/>
              <a:gd name="connsiteX83" fmla="*/ 142875 w 2730500"/>
              <a:gd name="connsiteY83" fmla="*/ 390525 h 1555750"/>
              <a:gd name="connsiteX84" fmla="*/ 142875 w 2730500"/>
              <a:gd name="connsiteY84" fmla="*/ 390525 h 1555750"/>
              <a:gd name="connsiteX85" fmla="*/ 127000 w 2730500"/>
              <a:gd name="connsiteY85" fmla="*/ 390525 h 1555750"/>
              <a:gd name="connsiteX86" fmla="*/ 127000 w 2730500"/>
              <a:gd name="connsiteY86" fmla="*/ 339725 h 1555750"/>
              <a:gd name="connsiteX87" fmla="*/ 107950 w 2730500"/>
              <a:gd name="connsiteY87" fmla="*/ 339725 h 1555750"/>
              <a:gd name="connsiteX88" fmla="*/ 107950 w 2730500"/>
              <a:gd name="connsiteY88" fmla="*/ 285750 h 1555750"/>
              <a:gd name="connsiteX89" fmla="*/ 107950 w 2730500"/>
              <a:gd name="connsiteY89" fmla="*/ 285750 h 1555750"/>
              <a:gd name="connsiteX90" fmla="*/ 107950 w 2730500"/>
              <a:gd name="connsiteY90" fmla="*/ 285750 h 1555750"/>
              <a:gd name="connsiteX91" fmla="*/ 85725 w 2730500"/>
              <a:gd name="connsiteY91" fmla="*/ 285750 h 1555750"/>
              <a:gd name="connsiteX92" fmla="*/ 85725 w 2730500"/>
              <a:gd name="connsiteY92" fmla="*/ 238125 h 1555750"/>
              <a:gd name="connsiteX93" fmla="*/ 73025 w 2730500"/>
              <a:gd name="connsiteY93" fmla="*/ 238125 h 1555750"/>
              <a:gd name="connsiteX94" fmla="*/ 73025 w 2730500"/>
              <a:gd name="connsiteY94" fmla="*/ 171450 h 1555750"/>
              <a:gd name="connsiteX95" fmla="*/ 60325 w 2730500"/>
              <a:gd name="connsiteY95" fmla="*/ 171450 h 1555750"/>
              <a:gd name="connsiteX96" fmla="*/ 60325 w 2730500"/>
              <a:gd name="connsiteY96" fmla="*/ 130175 h 1555750"/>
              <a:gd name="connsiteX97" fmla="*/ 60325 w 2730500"/>
              <a:gd name="connsiteY97" fmla="*/ 130175 h 1555750"/>
              <a:gd name="connsiteX98" fmla="*/ 34925 w 2730500"/>
              <a:gd name="connsiteY98" fmla="*/ 130175 h 1555750"/>
              <a:gd name="connsiteX99" fmla="*/ 34925 w 2730500"/>
              <a:gd name="connsiteY99" fmla="*/ 95250 h 1555750"/>
              <a:gd name="connsiteX100" fmla="*/ 15875 w 2730500"/>
              <a:gd name="connsiteY100" fmla="*/ 95250 h 1555750"/>
              <a:gd name="connsiteX101" fmla="*/ 15875 w 2730500"/>
              <a:gd name="connsiteY101" fmla="*/ 60325 h 1555750"/>
              <a:gd name="connsiteX102" fmla="*/ 0 w 2730500"/>
              <a:gd name="connsiteY102" fmla="*/ 60325 h 1555750"/>
              <a:gd name="connsiteX103" fmla="*/ 0 w 2730500"/>
              <a:gd name="connsiteY103" fmla="*/ 0 h 1555750"/>
              <a:gd name="connsiteX0" fmla="*/ 2730500 w 2730500"/>
              <a:gd name="connsiteY0" fmla="*/ 1555750 h 1555750"/>
              <a:gd name="connsiteX1" fmla="*/ 2486025 w 2730500"/>
              <a:gd name="connsiteY1" fmla="*/ 1555750 h 1555750"/>
              <a:gd name="connsiteX2" fmla="*/ 2486025 w 2730500"/>
              <a:gd name="connsiteY2" fmla="*/ 1527175 h 1555750"/>
              <a:gd name="connsiteX3" fmla="*/ 2181225 w 2730500"/>
              <a:gd name="connsiteY3" fmla="*/ 1527175 h 1555750"/>
              <a:gd name="connsiteX4" fmla="*/ 2181225 w 2730500"/>
              <a:gd name="connsiteY4" fmla="*/ 1508125 h 1555750"/>
              <a:gd name="connsiteX5" fmla="*/ 2105025 w 2730500"/>
              <a:gd name="connsiteY5" fmla="*/ 1508125 h 1555750"/>
              <a:gd name="connsiteX6" fmla="*/ 2105025 w 2730500"/>
              <a:gd name="connsiteY6" fmla="*/ 1498600 h 1555750"/>
              <a:gd name="connsiteX7" fmla="*/ 1797050 w 2730500"/>
              <a:gd name="connsiteY7" fmla="*/ 1498600 h 1555750"/>
              <a:gd name="connsiteX8" fmla="*/ 1797050 w 2730500"/>
              <a:gd name="connsiteY8" fmla="*/ 1498600 h 1555750"/>
              <a:gd name="connsiteX9" fmla="*/ 1797050 w 2730500"/>
              <a:gd name="connsiteY9" fmla="*/ 1473200 h 1555750"/>
              <a:gd name="connsiteX10" fmla="*/ 1714500 w 2730500"/>
              <a:gd name="connsiteY10" fmla="*/ 1473200 h 1555750"/>
              <a:gd name="connsiteX11" fmla="*/ 1714500 w 2730500"/>
              <a:gd name="connsiteY11" fmla="*/ 1444625 h 1555750"/>
              <a:gd name="connsiteX12" fmla="*/ 1695450 w 2730500"/>
              <a:gd name="connsiteY12" fmla="*/ 1444625 h 1555750"/>
              <a:gd name="connsiteX13" fmla="*/ 1695450 w 2730500"/>
              <a:gd name="connsiteY13" fmla="*/ 1425575 h 1555750"/>
              <a:gd name="connsiteX14" fmla="*/ 1651000 w 2730500"/>
              <a:gd name="connsiteY14" fmla="*/ 1425575 h 1555750"/>
              <a:gd name="connsiteX15" fmla="*/ 1651000 w 2730500"/>
              <a:gd name="connsiteY15" fmla="*/ 1393825 h 1555750"/>
              <a:gd name="connsiteX16" fmla="*/ 1590675 w 2730500"/>
              <a:gd name="connsiteY16" fmla="*/ 1393825 h 1555750"/>
              <a:gd name="connsiteX17" fmla="*/ 1590675 w 2730500"/>
              <a:gd name="connsiteY17" fmla="*/ 1377950 h 1555750"/>
              <a:gd name="connsiteX18" fmla="*/ 1562100 w 2730500"/>
              <a:gd name="connsiteY18" fmla="*/ 1377950 h 1555750"/>
              <a:gd name="connsiteX19" fmla="*/ 1562100 w 2730500"/>
              <a:gd name="connsiteY19" fmla="*/ 1355725 h 1555750"/>
              <a:gd name="connsiteX20" fmla="*/ 1425575 w 2730500"/>
              <a:gd name="connsiteY20" fmla="*/ 1355725 h 1555750"/>
              <a:gd name="connsiteX21" fmla="*/ 1425575 w 2730500"/>
              <a:gd name="connsiteY21" fmla="*/ 1343025 h 1555750"/>
              <a:gd name="connsiteX22" fmla="*/ 1244600 w 2730500"/>
              <a:gd name="connsiteY22" fmla="*/ 1343025 h 1555750"/>
              <a:gd name="connsiteX23" fmla="*/ 1244600 w 2730500"/>
              <a:gd name="connsiteY23" fmla="*/ 1330325 h 1555750"/>
              <a:gd name="connsiteX24" fmla="*/ 1104900 w 2730500"/>
              <a:gd name="connsiteY24" fmla="*/ 1330325 h 1555750"/>
              <a:gd name="connsiteX25" fmla="*/ 1104900 w 2730500"/>
              <a:gd name="connsiteY25" fmla="*/ 1301750 h 1555750"/>
              <a:gd name="connsiteX26" fmla="*/ 1073150 w 2730500"/>
              <a:gd name="connsiteY26" fmla="*/ 1301750 h 1555750"/>
              <a:gd name="connsiteX27" fmla="*/ 1073150 w 2730500"/>
              <a:gd name="connsiteY27" fmla="*/ 1279525 h 1555750"/>
              <a:gd name="connsiteX28" fmla="*/ 949325 w 2730500"/>
              <a:gd name="connsiteY28" fmla="*/ 1279525 h 1555750"/>
              <a:gd name="connsiteX29" fmla="*/ 949325 w 2730500"/>
              <a:gd name="connsiteY29" fmla="*/ 1250950 h 1555750"/>
              <a:gd name="connsiteX30" fmla="*/ 920750 w 2730500"/>
              <a:gd name="connsiteY30" fmla="*/ 1250950 h 1555750"/>
              <a:gd name="connsiteX31" fmla="*/ 920750 w 2730500"/>
              <a:gd name="connsiteY31" fmla="*/ 1250950 h 1555750"/>
              <a:gd name="connsiteX32" fmla="*/ 920750 w 2730500"/>
              <a:gd name="connsiteY32" fmla="*/ 1222375 h 1555750"/>
              <a:gd name="connsiteX33" fmla="*/ 889000 w 2730500"/>
              <a:gd name="connsiteY33" fmla="*/ 1222375 h 1555750"/>
              <a:gd name="connsiteX34" fmla="*/ 889000 w 2730500"/>
              <a:gd name="connsiteY34" fmla="*/ 1190625 h 1555750"/>
              <a:gd name="connsiteX35" fmla="*/ 831850 w 2730500"/>
              <a:gd name="connsiteY35" fmla="*/ 1190625 h 1555750"/>
              <a:gd name="connsiteX36" fmla="*/ 831850 w 2730500"/>
              <a:gd name="connsiteY36" fmla="*/ 1155700 h 1555750"/>
              <a:gd name="connsiteX37" fmla="*/ 790575 w 2730500"/>
              <a:gd name="connsiteY37" fmla="*/ 1155700 h 1555750"/>
              <a:gd name="connsiteX38" fmla="*/ 790575 w 2730500"/>
              <a:gd name="connsiteY38" fmla="*/ 1114425 h 1555750"/>
              <a:gd name="connsiteX39" fmla="*/ 720725 w 2730500"/>
              <a:gd name="connsiteY39" fmla="*/ 1114425 h 1555750"/>
              <a:gd name="connsiteX40" fmla="*/ 720725 w 2730500"/>
              <a:gd name="connsiteY40" fmla="*/ 1095375 h 1555750"/>
              <a:gd name="connsiteX41" fmla="*/ 679450 w 2730500"/>
              <a:gd name="connsiteY41" fmla="*/ 1095375 h 1555750"/>
              <a:gd name="connsiteX42" fmla="*/ 679450 w 2730500"/>
              <a:gd name="connsiteY42" fmla="*/ 1063625 h 1555750"/>
              <a:gd name="connsiteX43" fmla="*/ 647700 w 2730500"/>
              <a:gd name="connsiteY43" fmla="*/ 1063625 h 1555750"/>
              <a:gd name="connsiteX44" fmla="*/ 647700 w 2730500"/>
              <a:gd name="connsiteY44" fmla="*/ 1028700 h 1555750"/>
              <a:gd name="connsiteX45" fmla="*/ 612775 w 2730500"/>
              <a:gd name="connsiteY45" fmla="*/ 1028700 h 1555750"/>
              <a:gd name="connsiteX46" fmla="*/ 612775 w 2730500"/>
              <a:gd name="connsiteY46" fmla="*/ 987425 h 1555750"/>
              <a:gd name="connsiteX47" fmla="*/ 584200 w 2730500"/>
              <a:gd name="connsiteY47" fmla="*/ 987425 h 1555750"/>
              <a:gd name="connsiteX48" fmla="*/ 584200 w 2730500"/>
              <a:gd name="connsiteY48" fmla="*/ 955675 h 1555750"/>
              <a:gd name="connsiteX49" fmla="*/ 565150 w 2730500"/>
              <a:gd name="connsiteY49" fmla="*/ 955675 h 1555750"/>
              <a:gd name="connsiteX50" fmla="*/ 565150 w 2730500"/>
              <a:gd name="connsiteY50" fmla="*/ 927100 h 1555750"/>
              <a:gd name="connsiteX51" fmla="*/ 523875 w 2730500"/>
              <a:gd name="connsiteY51" fmla="*/ 927100 h 1555750"/>
              <a:gd name="connsiteX52" fmla="*/ 523875 w 2730500"/>
              <a:gd name="connsiteY52" fmla="*/ 873125 h 1555750"/>
              <a:gd name="connsiteX53" fmla="*/ 523875 w 2730500"/>
              <a:gd name="connsiteY53" fmla="*/ 873125 h 1555750"/>
              <a:gd name="connsiteX54" fmla="*/ 511175 w 2730500"/>
              <a:gd name="connsiteY54" fmla="*/ 860425 h 1555750"/>
              <a:gd name="connsiteX55" fmla="*/ 450850 w 2730500"/>
              <a:gd name="connsiteY55" fmla="*/ 860425 h 1555750"/>
              <a:gd name="connsiteX56" fmla="*/ 450850 w 2730500"/>
              <a:gd name="connsiteY56" fmla="*/ 809625 h 1555750"/>
              <a:gd name="connsiteX57" fmla="*/ 422275 w 2730500"/>
              <a:gd name="connsiteY57" fmla="*/ 809625 h 1555750"/>
              <a:gd name="connsiteX58" fmla="*/ 422275 w 2730500"/>
              <a:gd name="connsiteY58" fmla="*/ 784225 h 1555750"/>
              <a:gd name="connsiteX59" fmla="*/ 387350 w 2730500"/>
              <a:gd name="connsiteY59" fmla="*/ 784225 h 1555750"/>
              <a:gd name="connsiteX60" fmla="*/ 387350 w 2730500"/>
              <a:gd name="connsiteY60" fmla="*/ 752475 h 1555750"/>
              <a:gd name="connsiteX61" fmla="*/ 355600 w 2730500"/>
              <a:gd name="connsiteY61" fmla="*/ 752475 h 1555750"/>
              <a:gd name="connsiteX62" fmla="*/ 355600 w 2730500"/>
              <a:gd name="connsiteY62" fmla="*/ 752475 h 1555750"/>
              <a:gd name="connsiteX63" fmla="*/ 355600 w 2730500"/>
              <a:gd name="connsiteY63" fmla="*/ 730250 h 1555750"/>
              <a:gd name="connsiteX64" fmla="*/ 339725 w 2730500"/>
              <a:gd name="connsiteY64" fmla="*/ 730250 h 1555750"/>
              <a:gd name="connsiteX65" fmla="*/ 342900 w 2730500"/>
              <a:gd name="connsiteY65" fmla="*/ 711200 h 1555750"/>
              <a:gd name="connsiteX66" fmla="*/ 317500 w 2730500"/>
              <a:gd name="connsiteY66" fmla="*/ 708025 h 1555750"/>
              <a:gd name="connsiteX67" fmla="*/ 317500 w 2730500"/>
              <a:gd name="connsiteY67" fmla="*/ 654050 h 1555750"/>
              <a:gd name="connsiteX68" fmla="*/ 307975 w 2730500"/>
              <a:gd name="connsiteY68" fmla="*/ 654050 h 1555750"/>
              <a:gd name="connsiteX69" fmla="*/ 307975 w 2730500"/>
              <a:gd name="connsiteY69" fmla="*/ 615950 h 1555750"/>
              <a:gd name="connsiteX70" fmla="*/ 285750 w 2730500"/>
              <a:gd name="connsiteY70" fmla="*/ 615950 h 1555750"/>
              <a:gd name="connsiteX71" fmla="*/ 285750 w 2730500"/>
              <a:gd name="connsiteY71" fmla="*/ 587375 h 1555750"/>
              <a:gd name="connsiteX72" fmla="*/ 285750 w 2730500"/>
              <a:gd name="connsiteY72" fmla="*/ 587375 h 1555750"/>
              <a:gd name="connsiteX73" fmla="*/ 266700 w 2730500"/>
              <a:gd name="connsiteY73" fmla="*/ 587375 h 1555750"/>
              <a:gd name="connsiteX74" fmla="*/ 266700 w 2730500"/>
              <a:gd name="connsiteY74" fmla="*/ 558800 h 1555750"/>
              <a:gd name="connsiteX75" fmla="*/ 250825 w 2730500"/>
              <a:gd name="connsiteY75" fmla="*/ 558800 h 1555750"/>
              <a:gd name="connsiteX76" fmla="*/ 250825 w 2730500"/>
              <a:gd name="connsiteY76" fmla="*/ 520700 h 1555750"/>
              <a:gd name="connsiteX77" fmla="*/ 219075 w 2730500"/>
              <a:gd name="connsiteY77" fmla="*/ 520700 h 1555750"/>
              <a:gd name="connsiteX78" fmla="*/ 219075 w 2730500"/>
              <a:gd name="connsiteY78" fmla="*/ 479425 h 1555750"/>
              <a:gd name="connsiteX79" fmla="*/ 177800 w 2730500"/>
              <a:gd name="connsiteY79" fmla="*/ 479425 h 1555750"/>
              <a:gd name="connsiteX80" fmla="*/ 177800 w 2730500"/>
              <a:gd name="connsiteY80" fmla="*/ 422275 h 1555750"/>
              <a:gd name="connsiteX81" fmla="*/ 142875 w 2730500"/>
              <a:gd name="connsiteY81" fmla="*/ 422275 h 1555750"/>
              <a:gd name="connsiteX82" fmla="*/ 142875 w 2730500"/>
              <a:gd name="connsiteY82" fmla="*/ 390525 h 1555750"/>
              <a:gd name="connsiteX83" fmla="*/ 142875 w 2730500"/>
              <a:gd name="connsiteY83" fmla="*/ 390525 h 1555750"/>
              <a:gd name="connsiteX84" fmla="*/ 142875 w 2730500"/>
              <a:gd name="connsiteY84" fmla="*/ 390525 h 1555750"/>
              <a:gd name="connsiteX85" fmla="*/ 127000 w 2730500"/>
              <a:gd name="connsiteY85" fmla="*/ 390525 h 1555750"/>
              <a:gd name="connsiteX86" fmla="*/ 127000 w 2730500"/>
              <a:gd name="connsiteY86" fmla="*/ 339725 h 1555750"/>
              <a:gd name="connsiteX87" fmla="*/ 107950 w 2730500"/>
              <a:gd name="connsiteY87" fmla="*/ 339725 h 1555750"/>
              <a:gd name="connsiteX88" fmla="*/ 107950 w 2730500"/>
              <a:gd name="connsiteY88" fmla="*/ 285750 h 1555750"/>
              <a:gd name="connsiteX89" fmla="*/ 107950 w 2730500"/>
              <a:gd name="connsiteY89" fmla="*/ 285750 h 1555750"/>
              <a:gd name="connsiteX90" fmla="*/ 107950 w 2730500"/>
              <a:gd name="connsiteY90" fmla="*/ 285750 h 1555750"/>
              <a:gd name="connsiteX91" fmla="*/ 85725 w 2730500"/>
              <a:gd name="connsiteY91" fmla="*/ 285750 h 1555750"/>
              <a:gd name="connsiteX92" fmla="*/ 85725 w 2730500"/>
              <a:gd name="connsiteY92" fmla="*/ 238125 h 1555750"/>
              <a:gd name="connsiteX93" fmla="*/ 73025 w 2730500"/>
              <a:gd name="connsiteY93" fmla="*/ 238125 h 1555750"/>
              <a:gd name="connsiteX94" fmla="*/ 73025 w 2730500"/>
              <a:gd name="connsiteY94" fmla="*/ 171450 h 1555750"/>
              <a:gd name="connsiteX95" fmla="*/ 60325 w 2730500"/>
              <a:gd name="connsiteY95" fmla="*/ 171450 h 1555750"/>
              <a:gd name="connsiteX96" fmla="*/ 60325 w 2730500"/>
              <a:gd name="connsiteY96" fmla="*/ 130175 h 1555750"/>
              <a:gd name="connsiteX97" fmla="*/ 60325 w 2730500"/>
              <a:gd name="connsiteY97" fmla="*/ 130175 h 1555750"/>
              <a:gd name="connsiteX98" fmla="*/ 34925 w 2730500"/>
              <a:gd name="connsiteY98" fmla="*/ 130175 h 1555750"/>
              <a:gd name="connsiteX99" fmla="*/ 34925 w 2730500"/>
              <a:gd name="connsiteY99" fmla="*/ 95250 h 1555750"/>
              <a:gd name="connsiteX100" fmla="*/ 15875 w 2730500"/>
              <a:gd name="connsiteY100" fmla="*/ 95250 h 1555750"/>
              <a:gd name="connsiteX101" fmla="*/ 15875 w 2730500"/>
              <a:gd name="connsiteY101" fmla="*/ 60325 h 1555750"/>
              <a:gd name="connsiteX102" fmla="*/ 0 w 2730500"/>
              <a:gd name="connsiteY102" fmla="*/ 60325 h 1555750"/>
              <a:gd name="connsiteX103" fmla="*/ 0 w 2730500"/>
              <a:gd name="connsiteY103" fmla="*/ 0 h 1555750"/>
              <a:gd name="connsiteX0" fmla="*/ 2730500 w 2730500"/>
              <a:gd name="connsiteY0" fmla="*/ 1555750 h 1555750"/>
              <a:gd name="connsiteX1" fmla="*/ 2486025 w 2730500"/>
              <a:gd name="connsiteY1" fmla="*/ 1555750 h 1555750"/>
              <a:gd name="connsiteX2" fmla="*/ 2486025 w 2730500"/>
              <a:gd name="connsiteY2" fmla="*/ 1527175 h 1555750"/>
              <a:gd name="connsiteX3" fmla="*/ 2181225 w 2730500"/>
              <a:gd name="connsiteY3" fmla="*/ 1527175 h 1555750"/>
              <a:gd name="connsiteX4" fmla="*/ 2181225 w 2730500"/>
              <a:gd name="connsiteY4" fmla="*/ 1508125 h 1555750"/>
              <a:gd name="connsiteX5" fmla="*/ 2105025 w 2730500"/>
              <a:gd name="connsiteY5" fmla="*/ 1508125 h 1555750"/>
              <a:gd name="connsiteX6" fmla="*/ 2105025 w 2730500"/>
              <a:gd name="connsiteY6" fmla="*/ 1498600 h 1555750"/>
              <a:gd name="connsiteX7" fmla="*/ 1797050 w 2730500"/>
              <a:gd name="connsiteY7" fmla="*/ 1498600 h 1555750"/>
              <a:gd name="connsiteX8" fmla="*/ 1797050 w 2730500"/>
              <a:gd name="connsiteY8" fmla="*/ 1498600 h 1555750"/>
              <a:gd name="connsiteX9" fmla="*/ 1797050 w 2730500"/>
              <a:gd name="connsiteY9" fmla="*/ 1473200 h 1555750"/>
              <a:gd name="connsiteX10" fmla="*/ 1714500 w 2730500"/>
              <a:gd name="connsiteY10" fmla="*/ 1473200 h 1555750"/>
              <a:gd name="connsiteX11" fmla="*/ 1714500 w 2730500"/>
              <a:gd name="connsiteY11" fmla="*/ 1444625 h 1555750"/>
              <a:gd name="connsiteX12" fmla="*/ 1695450 w 2730500"/>
              <a:gd name="connsiteY12" fmla="*/ 1444625 h 1555750"/>
              <a:gd name="connsiteX13" fmla="*/ 1695450 w 2730500"/>
              <a:gd name="connsiteY13" fmla="*/ 1425575 h 1555750"/>
              <a:gd name="connsiteX14" fmla="*/ 1651000 w 2730500"/>
              <a:gd name="connsiteY14" fmla="*/ 1425575 h 1555750"/>
              <a:gd name="connsiteX15" fmla="*/ 1651000 w 2730500"/>
              <a:gd name="connsiteY15" fmla="*/ 1393825 h 1555750"/>
              <a:gd name="connsiteX16" fmla="*/ 1590675 w 2730500"/>
              <a:gd name="connsiteY16" fmla="*/ 1393825 h 1555750"/>
              <a:gd name="connsiteX17" fmla="*/ 1590675 w 2730500"/>
              <a:gd name="connsiteY17" fmla="*/ 1377950 h 1555750"/>
              <a:gd name="connsiteX18" fmla="*/ 1562100 w 2730500"/>
              <a:gd name="connsiteY18" fmla="*/ 1377950 h 1555750"/>
              <a:gd name="connsiteX19" fmla="*/ 1562100 w 2730500"/>
              <a:gd name="connsiteY19" fmla="*/ 1355725 h 1555750"/>
              <a:gd name="connsiteX20" fmla="*/ 1425575 w 2730500"/>
              <a:gd name="connsiteY20" fmla="*/ 1355725 h 1555750"/>
              <a:gd name="connsiteX21" fmla="*/ 1425575 w 2730500"/>
              <a:gd name="connsiteY21" fmla="*/ 1343025 h 1555750"/>
              <a:gd name="connsiteX22" fmla="*/ 1244600 w 2730500"/>
              <a:gd name="connsiteY22" fmla="*/ 1343025 h 1555750"/>
              <a:gd name="connsiteX23" fmla="*/ 1244600 w 2730500"/>
              <a:gd name="connsiteY23" fmla="*/ 1330325 h 1555750"/>
              <a:gd name="connsiteX24" fmla="*/ 1104900 w 2730500"/>
              <a:gd name="connsiteY24" fmla="*/ 1330325 h 1555750"/>
              <a:gd name="connsiteX25" fmla="*/ 1104900 w 2730500"/>
              <a:gd name="connsiteY25" fmla="*/ 1301750 h 1555750"/>
              <a:gd name="connsiteX26" fmla="*/ 1073150 w 2730500"/>
              <a:gd name="connsiteY26" fmla="*/ 1301750 h 1555750"/>
              <a:gd name="connsiteX27" fmla="*/ 1073150 w 2730500"/>
              <a:gd name="connsiteY27" fmla="*/ 1279525 h 1555750"/>
              <a:gd name="connsiteX28" fmla="*/ 949325 w 2730500"/>
              <a:gd name="connsiteY28" fmla="*/ 1279525 h 1555750"/>
              <a:gd name="connsiteX29" fmla="*/ 949325 w 2730500"/>
              <a:gd name="connsiteY29" fmla="*/ 1250950 h 1555750"/>
              <a:gd name="connsiteX30" fmla="*/ 920750 w 2730500"/>
              <a:gd name="connsiteY30" fmla="*/ 1250950 h 1555750"/>
              <a:gd name="connsiteX31" fmla="*/ 920750 w 2730500"/>
              <a:gd name="connsiteY31" fmla="*/ 1250950 h 1555750"/>
              <a:gd name="connsiteX32" fmla="*/ 920750 w 2730500"/>
              <a:gd name="connsiteY32" fmla="*/ 1222375 h 1555750"/>
              <a:gd name="connsiteX33" fmla="*/ 889000 w 2730500"/>
              <a:gd name="connsiteY33" fmla="*/ 1222375 h 1555750"/>
              <a:gd name="connsiteX34" fmla="*/ 889000 w 2730500"/>
              <a:gd name="connsiteY34" fmla="*/ 1190625 h 1555750"/>
              <a:gd name="connsiteX35" fmla="*/ 831850 w 2730500"/>
              <a:gd name="connsiteY35" fmla="*/ 1190625 h 1555750"/>
              <a:gd name="connsiteX36" fmla="*/ 831850 w 2730500"/>
              <a:gd name="connsiteY36" fmla="*/ 1155700 h 1555750"/>
              <a:gd name="connsiteX37" fmla="*/ 790575 w 2730500"/>
              <a:gd name="connsiteY37" fmla="*/ 1155700 h 1555750"/>
              <a:gd name="connsiteX38" fmla="*/ 790575 w 2730500"/>
              <a:gd name="connsiteY38" fmla="*/ 1114425 h 1555750"/>
              <a:gd name="connsiteX39" fmla="*/ 720725 w 2730500"/>
              <a:gd name="connsiteY39" fmla="*/ 1114425 h 1555750"/>
              <a:gd name="connsiteX40" fmla="*/ 720725 w 2730500"/>
              <a:gd name="connsiteY40" fmla="*/ 1095375 h 1555750"/>
              <a:gd name="connsiteX41" fmla="*/ 679450 w 2730500"/>
              <a:gd name="connsiteY41" fmla="*/ 1095375 h 1555750"/>
              <a:gd name="connsiteX42" fmla="*/ 679450 w 2730500"/>
              <a:gd name="connsiteY42" fmla="*/ 1063625 h 1555750"/>
              <a:gd name="connsiteX43" fmla="*/ 647700 w 2730500"/>
              <a:gd name="connsiteY43" fmla="*/ 1063625 h 1555750"/>
              <a:gd name="connsiteX44" fmla="*/ 647700 w 2730500"/>
              <a:gd name="connsiteY44" fmla="*/ 1028700 h 1555750"/>
              <a:gd name="connsiteX45" fmla="*/ 612775 w 2730500"/>
              <a:gd name="connsiteY45" fmla="*/ 1028700 h 1555750"/>
              <a:gd name="connsiteX46" fmla="*/ 612775 w 2730500"/>
              <a:gd name="connsiteY46" fmla="*/ 987425 h 1555750"/>
              <a:gd name="connsiteX47" fmla="*/ 584200 w 2730500"/>
              <a:gd name="connsiteY47" fmla="*/ 987425 h 1555750"/>
              <a:gd name="connsiteX48" fmla="*/ 584200 w 2730500"/>
              <a:gd name="connsiteY48" fmla="*/ 955675 h 1555750"/>
              <a:gd name="connsiteX49" fmla="*/ 565150 w 2730500"/>
              <a:gd name="connsiteY49" fmla="*/ 955675 h 1555750"/>
              <a:gd name="connsiteX50" fmla="*/ 565150 w 2730500"/>
              <a:gd name="connsiteY50" fmla="*/ 927100 h 1555750"/>
              <a:gd name="connsiteX51" fmla="*/ 523875 w 2730500"/>
              <a:gd name="connsiteY51" fmla="*/ 927100 h 1555750"/>
              <a:gd name="connsiteX52" fmla="*/ 523875 w 2730500"/>
              <a:gd name="connsiteY52" fmla="*/ 873125 h 1555750"/>
              <a:gd name="connsiteX53" fmla="*/ 523875 w 2730500"/>
              <a:gd name="connsiteY53" fmla="*/ 873125 h 1555750"/>
              <a:gd name="connsiteX54" fmla="*/ 511175 w 2730500"/>
              <a:gd name="connsiteY54" fmla="*/ 860425 h 1555750"/>
              <a:gd name="connsiteX55" fmla="*/ 450850 w 2730500"/>
              <a:gd name="connsiteY55" fmla="*/ 860425 h 1555750"/>
              <a:gd name="connsiteX56" fmla="*/ 450850 w 2730500"/>
              <a:gd name="connsiteY56" fmla="*/ 809625 h 1555750"/>
              <a:gd name="connsiteX57" fmla="*/ 422275 w 2730500"/>
              <a:gd name="connsiteY57" fmla="*/ 809625 h 1555750"/>
              <a:gd name="connsiteX58" fmla="*/ 422275 w 2730500"/>
              <a:gd name="connsiteY58" fmla="*/ 784225 h 1555750"/>
              <a:gd name="connsiteX59" fmla="*/ 387350 w 2730500"/>
              <a:gd name="connsiteY59" fmla="*/ 784225 h 1555750"/>
              <a:gd name="connsiteX60" fmla="*/ 387350 w 2730500"/>
              <a:gd name="connsiteY60" fmla="*/ 752475 h 1555750"/>
              <a:gd name="connsiteX61" fmla="*/ 355600 w 2730500"/>
              <a:gd name="connsiteY61" fmla="*/ 752475 h 1555750"/>
              <a:gd name="connsiteX62" fmla="*/ 355600 w 2730500"/>
              <a:gd name="connsiteY62" fmla="*/ 752475 h 1555750"/>
              <a:gd name="connsiteX63" fmla="*/ 355600 w 2730500"/>
              <a:gd name="connsiteY63" fmla="*/ 730250 h 1555750"/>
              <a:gd name="connsiteX64" fmla="*/ 342900 w 2730500"/>
              <a:gd name="connsiteY64" fmla="*/ 730250 h 1555750"/>
              <a:gd name="connsiteX65" fmla="*/ 342900 w 2730500"/>
              <a:gd name="connsiteY65" fmla="*/ 711200 h 1555750"/>
              <a:gd name="connsiteX66" fmla="*/ 317500 w 2730500"/>
              <a:gd name="connsiteY66" fmla="*/ 708025 h 1555750"/>
              <a:gd name="connsiteX67" fmla="*/ 317500 w 2730500"/>
              <a:gd name="connsiteY67" fmla="*/ 654050 h 1555750"/>
              <a:gd name="connsiteX68" fmla="*/ 307975 w 2730500"/>
              <a:gd name="connsiteY68" fmla="*/ 654050 h 1555750"/>
              <a:gd name="connsiteX69" fmla="*/ 307975 w 2730500"/>
              <a:gd name="connsiteY69" fmla="*/ 615950 h 1555750"/>
              <a:gd name="connsiteX70" fmla="*/ 285750 w 2730500"/>
              <a:gd name="connsiteY70" fmla="*/ 615950 h 1555750"/>
              <a:gd name="connsiteX71" fmla="*/ 285750 w 2730500"/>
              <a:gd name="connsiteY71" fmla="*/ 587375 h 1555750"/>
              <a:gd name="connsiteX72" fmla="*/ 285750 w 2730500"/>
              <a:gd name="connsiteY72" fmla="*/ 587375 h 1555750"/>
              <a:gd name="connsiteX73" fmla="*/ 266700 w 2730500"/>
              <a:gd name="connsiteY73" fmla="*/ 587375 h 1555750"/>
              <a:gd name="connsiteX74" fmla="*/ 266700 w 2730500"/>
              <a:gd name="connsiteY74" fmla="*/ 558800 h 1555750"/>
              <a:gd name="connsiteX75" fmla="*/ 250825 w 2730500"/>
              <a:gd name="connsiteY75" fmla="*/ 558800 h 1555750"/>
              <a:gd name="connsiteX76" fmla="*/ 250825 w 2730500"/>
              <a:gd name="connsiteY76" fmla="*/ 520700 h 1555750"/>
              <a:gd name="connsiteX77" fmla="*/ 219075 w 2730500"/>
              <a:gd name="connsiteY77" fmla="*/ 520700 h 1555750"/>
              <a:gd name="connsiteX78" fmla="*/ 219075 w 2730500"/>
              <a:gd name="connsiteY78" fmla="*/ 479425 h 1555750"/>
              <a:gd name="connsiteX79" fmla="*/ 177800 w 2730500"/>
              <a:gd name="connsiteY79" fmla="*/ 479425 h 1555750"/>
              <a:gd name="connsiteX80" fmla="*/ 177800 w 2730500"/>
              <a:gd name="connsiteY80" fmla="*/ 422275 h 1555750"/>
              <a:gd name="connsiteX81" fmla="*/ 142875 w 2730500"/>
              <a:gd name="connsiteY81" fmla="*/ 422275 h 1555750"/>
              <a:gd name="connsiteX82" fmla="*/ 142875 w 2730500"/>
              <a:gd name="connsiteY82" fmla="*/ 390525 h 1555750"/>
              <a:gd name="connsiteX83" fmla="*/ 142875 w 2730500"/>
              <a:gd name="connsiteY83" fmla="*/ 390525 h 1555750"/>
              <a:gd name="connsiteX84" fmla="*/ 142875 w 2730500"/>
              <a:gd name="connsiteY84" fmla="*/ 390525 h 1555750"/>
              <a:gd name="connsiteX85" fmla="*/ 127000 w 2730500"/>
              <a:gd name="connsiteY85" fmla="*/ 390525 h 1555750"/>
              <a:gd name="connsiteX86" fmla="*/ 127000 w 2730500"/>
              <a:gd name="connsiteY86" fmla="*/ 339725 h 1555750"/>
              <a:gd name="connsiteX87" fmla="*/ 107950 w 2730500"/>
              <a:gd name="connsiteY87" fmla="*/ 339725 h 1555750"/>
              <a:gd name="connsiteX88" fmla="*/ 107950 w 2730500"/>
              <a:gd name="connsiteY88" fmla="*/ 285750 h 1555750"/>
              <a:gd name="connsiteX89" fmla="*/ 107950 w 2730500"/>
              <a:gd name="connsiteY89" fmla="*/ 285750 h 1555750"/>
              <a:gd name="connsiteX90" fmla="*/ 107950 w 2730500"/>
              <a:gd name="connsiteY90" fmla="*/ 285750 h 1555750"/>
              <a:gd name="connsiteX91" fmla="*/ 85725 w 2730500"/>
              <a:gd name="connsiteY91" fmla="*/ 285750 h 1555750"/>
              <a:gd name="connsiteX92" fmla="*/ 85725 w 2730500"/>
              <a:gd name="connsiteY92" fmla="*/ 238125 h 1555750"/>
              <a:gd name="connsiteX93" fmla="*/ 73025 w 2730500"/>
              <a:gd name="connsiteY93" fmla="*/ 238125 h 1555750"/>
              <a:gd name="connsiteX94" fmla="*/ 73025 w 2730500"/>
              <a:gd name="connsiteY94" fmla="*/ 171450 h 1555750"/>
              <a:gd name="connsiteX95" fmla="*/ 60325 w 2730500"/>
              <a:gd name="connsiteY95" fmla="*/ 171450 h 1555750"/>
              <a:gd name="connsiteX96" fmla="*/ 60325 w 2730500"/>
              <a:gd name="connsiteY96" fmla="*/ 130175 h 1555750"/>
              <a:gd name="connsiteX97" fmla="*/ 60325 w 2730500"/>
              <a:gd name="connsiteY97" fmla="*/ 130175 h 1555750"/>
              <a:gd name="connsiteX98" fmla="*/ 34925 w 2730500"/>
              <a:gd name="connsiteY98" fmla="*/ 130175 h 1555750"/>
              <a:gd name="connsiteX99" fmla="*/ 34925 w 2730500"/>
              <a:gd name="connsiteY99" fmla="*/ 95250 h 1555750"/>
              <a:gd name="connsiteX100" fmla="*/ 15875 w 2730500"/>
              <a:gd name="connsiteY100" fmla="*/ 95250 h 1555750"/>
              <a:gd name="connsiteX101" fmla="*/ 15875 w 2730500"/>
              <a:gd name="connsiteY101" fmla="*/ 60325 h 1555750"/>
              <a:gd name="connsiteX102" fmla="*/ 0 w 2730500"/>
              <a:gd name="connsiteY102" fmla="*/ 60325 h 1555750"/>
              <a:gd name="connsiteX103" fmla="*/ 0 w 2730500"/>
              <a:gd name="connsiteY103" fmla="*/ 0 h 1555750"/>
              <a:gd name="connsiteX0" fmla="*/ 2730500 w 2730500"/>
              <a:gd name="connsiteY0" fmla="*/ 1555750 h 1555750"/>
              <a:gd name="connsiteX1" fmla="*/ 2486025 w 2730500"/>
              <a:gd name="connsiteY1" fmla="*/ 1555750 h 1555750"/>
              <a:gd name="connsiteX2" fmla="*/ 2486025 w 2730500"/>
              <a:gd name="connsiteY2" fmla="*/ 1527175 h 1555750"/>
              <a:gd name="connsiteX3" fmla="*/ 2181225 w 2730500"/>
              <a:gd name="connsiteY3" fmla="*/ 1527175 h 1555750"/>
              <a:gd name="connsiteX4" fmla="*/ 2181225 w 2730500"/>
              <a:gd name="connsiteY4" fmla="*/ 1508125 h 1555750"/>
              <a:gd name="connsiteX5" fmla="*/ 2105025 w 2730500"/>
              <a:gd name="connsiteY5" fmla="*/ 1508125 h 1555750"/>
              <a:gd name="connsiteX6" fmla="*/ 2105025 w 2730500"/>
              <a:gd name="connsiteY6" fmla="*/ 1498600 h 1555750"/>
              <a:gd name="connsiteX7" fmla="*/ 1797050 w 2730500"/>
              <a:gd name="connsiteY7" fmla="*/ 1498600 h 1555750"/>
              <a:gd name="connsiteX8" fmla="*/ 1797050 w 2730500"/>
              <a:gd name="connsiteY8" fmla="*/ 1498600 h 1555750"/>
              <a:gd name="connsiteX9" fmla="*/ 1797050 w 2730500"/>
              <a:gd name="connsiteY9" fmla="*/ 1473200 h 1555750"/>
              <a:gd name="connsiteX10" fmla="*/ 1714500 w 2730500"/>
              <a:gd name="connsiteY10" fmla="*/ 1473200 h 1555750"/>
              <a:gd name="connsiteX11" fmla="*/ 1714500 w 2730500"/>
              <a:gd name="connsiteY11" fmla="*/ 1444625 h 1555750"/>
              <a:gd name="connsiteX12" fmla="*/ 1695450 w 2730500"/>
              <a:gd name="connsiteY12" fmla="*/ 1444625 h 1555750"/>
              <a:gd name="connsiteX13" fmla="*/ 1695450 w 2730500"/>
              <a:gd name="connsiteY13" fmla="*/ 1425575 h 1555750"/>
              <a:gd name="connsiteX14" fmla="*/ 1651000 w 2730500"/>
              <a:gd name="connsiteY14" fmla="*/ 1425575 h 1555750"/>
              <a:gd name="connsiteX15" fmla="*/ 1651000 w 2730500"/>
              <a:gd name="connsiteY15" fmla="*/ 1393825 h 1555750"/>
              <a:gd name="connsiteX16" fmla="*/ 1590675 w 2730500"/>
              <a:gd name="connsiteY16" fmla="*/ 1393825 h 1555750"/>
              <a:gd name="connsiteX17" fmla="*/ 1590675 w 2730500"/>
              <a:gd name="connsiteY17" fmla="*/ 1377950 h 1555750"/>
              <a:gd name="connsiteX18" fmla="*/ 1562100 w 2730500"/>
              <a:gd name="connsiteY18" fmla="*/ 1377950 h 1555750"/>
              <a:gd name="connsiteX19" fmla="*/ 1562100 w 2730500"/>
              <a:gd name="connsiteY19" fmla="*/ 1355725 h 1555750"/>
              <a:gd name="connsiteX20" fmla="*/ 1425575 w 2730500"/>
              <a:gd name="connsiteY20" fmla="*/ 1355725 h 1555750"/>
              <a:gd name="connsiteX21" fmla="*/ 1425575 w 2730500"/>
              <a:gd name="connsiteY21" fmla="*/ 1343025 h 1555750"/>
              <a:gd name="connsiteX22" fmla="*/ 1244600 w 2730500"/>
              <a:gd name="connsiteY22" fmla="*/ 1343025 h 1555750"/>
              <a:gd name="connsiteX23" fmla="*/ 1244600 w 2730500"/>
              <a:gd name="connsiteY23" fmla="*/ 1330325 h 1555750"/>
              <a:gd name="connsiteX24" fmla="*/ 1104900 w 2730500"/>
              <a:gd name="connsiteY24" fmla="*/ 1330325 h 1555750"/>
              <a:gd name="connsiteX25" fmla="*/ 1104900 w 2730500"/>
              <a:gd name="connsiteY25" fmla="*/ 1301750 h 1555750"/>
              <a:gd name="connsiteX26" fmla="*/ 1073150 w 2730500"/>
              <a:gd name="connsiteY26" fmla="*/ 1301750 h 1555750"/>
              <a:gd name="connsiteX27" fmla="*/ 1073150 w 2730500"/>
              <a:gd name="connsiteY27" fmla="*/ 1279525 h 1555750"/>
              <a:gd name="connsiteX28" fmla="*/ 949325 w 2730500"/>
              <a:gd name="connsiteY28" fmla="*/ 1279525 h 1555750"/>
              <a:gd name="connsiteX29" fmla="*/ 949325 w 2730500"/>
              <a:gd name="connsiteY29" fmla="*/ 1250950 h 1555750"/>
              <a:gd name="connsiteX30" fmla="*/ 920750 w 2730500"/>
              <a:gd name="connsiteY30" fmla="*/ 1250950 h 1555750"/>
              <a:gd name="connsiteX31" fmla="*/ 920750 w 2730500"/>
              <a:gd name="connsiteY31" fmla="*/ 1250950 h 1555750"/>
              <a:gd name="connsiteX32" fmla="*/ 920750 w 2730500"/>
              <a:gd name="connsiteY32" fmla="*/ 1222375 h 1555750"/>
              <a:gd name="connsiteX33" fmla="*/ 889000 w 2730500"/>
              <a:gd name="connsiteY33" fmla="*/ 1222375 h 1555750"/>
              <a:gd name="connsiteX34" fmla="*/ 889000 w 2730500"/>
              <a:gd name="connsiteY34" fmla="*/ 1190625 h 1555750"/>
              <a:gd name="connsiteX35" fmla="*/ 831850 w 2730500"/>
              <a:gd name="connsiteY35" fmla="*/ 1190625 h 1555750"/>
              <a:gd name="connsiteX36" fmla="*/ 831850 w 2730500"/>
              <a:gd name="connsiteY36" fmla="*/ 1155700 h 1555750"/>
              <a:gd name="connsiteX37" fmla="*/ 790575 w 2730500"/>
              <a:gd name="connsiteY37" fmla="*/ 1155700 h 1555750"/>
              <a:gd name="connsiteX38" fmla="*/ 790575 w 2730500"/>
              <a:gd name="connsiteY38" fmla="*/ 1114425 h 1555750"/>
              <a:gd name="connsiteX39" fmla="*/ 720725 w 2730500"/>
              <a:gd name="connsiteY39" fmla="*/ 1114425 h 1555750"/>
              <a:gd name="connsiteX40" fmla="*/ 720725 w 2730500"/>
              <a:gd name="connsiteY40" fmla="*/ 1095375 h 1555750"/>
              <a:gd name="connsiteX41" fmla="*/ 679450 w 2730500"/>
              <a:gd name="connsiteY41" fmla="*/ 1095375 h 1555750"/>
              <a:gd name="connsiteX42" fmla="*/ 679450 w 2730500"/>
              <a:gd name="connsiteY42" fmla="*/ 1063625 h 1555750"/>
              <a:gd name="connsiteX43" fmla="*/ 647700 w 2730500"/>
              <a:gd name="connsiteY43" fmla="*/ 1063625 h 1555750"/>
              <a:gd name="connsiteX44" fmla="*/ 647700 w 2730500"/>
              <a:gd name="connsiteY44" fmla="*/ 1028700 h 1555750"/>
              <a:gd name="connsiteX45" fmla="*/ 612775 w 2730500"/>
              <a:gd name="connsiteY45" fmla="*/ 1028700 h 1555750"/>
              <a:gd name="connsiteX46" fmla="*/ 612775 w 2730500"/>
              <a:gd name="connsiteY46" fmla="*/ 987425 h 1555750"/>
              <a:gd name="connsiteX47" fmla="*/ 584200 w 2730500"/>
              <a:gd name="connsiteY47" fmla="*/ 987425 h 1555750"/>
              <a:gd name="connsiteX48" fmla="*/ 584200 w 2730500"/>
              <a:gd name="connsiteY48" fmla="*/ 955675 h 1555750"/>
              <a:gd name="connsiteX49" fmla="*/ 565150 w 2730500"/>
              <a:gd name="connsiteY49" fmla="*/ 955675 h 1555750"/>
              <a:gd name="connsiteX50" fmla="*/ 565150 w 2730500"/>
              <a:gd name="connsiteY50" fmla="*/ 927100 h 1555750"/>
              <a:gd name="connsiteX51" fmla="*/ 523875 w 2730500"/>
              <a:gd name="connsiteY51" fmla="*/ 927100 h 1555750"/>
              <a:gd name="connsiteX52" fmla="*/ 523875 w 2730500"/>
              <a:gd name="connsiteY52" fmla="*/ 873125 h 1555750"/>
              <a:gd name="connsiteX53" fmla="*/ 504825 w 2730500"/>
              <a:gd name="connsiteY53" fmla="*/ 873125 h 1555750"/>
              <a:gd name="connsiteX54" fmla="*/ 511175 w 2730500"/>
              <a:gd name="connsiteY54" fmla="*/ 860425 h 1555750"/>
              <a:gd name="connsiteX55" fmla="*/ 450850 w 2730500"/>
              <a:gd name="connsiteY55" fmla="*/ 860425 h 1555750"/>
              <a:gd name="connsiteX56" fmla="*/ 450850 w 2730500"/>
              <a:gd name="connsiteY56" fmla="*/ 809625 h 1555750"/>
              <a:gd name="connsiteX57" fmla="*/ 422275 w 2730500"/>
              <a:gd name="connsiteY57" fmla="*/ 809625 h 1555750"/>
              <a:gd name="connsiteX58" fmla="*/ 422275 w 2730500"/>
              <a:gd name="connsiteY58" fmla="*/ 784225 h 1555750"/>
              <a:gd name="connsiteX59" fmla="*/ 387350 w 2730500"/>
              <a:gd name="connsiteY59" fmla="*/ 784225 h 1555750"/>
              <a:gd name="connsiteX60" fmla="*/ 387350 w 2730500"/>
              <a:gd name="connsiteY60" fmla="*/ 752475 h 1555750"/>
              <a:gd name="connsiteX61" fmla="*/ 355600 w 2730500"/>
              <a:gd name="connsiteY61" fmla="*/ 752475 h 1555750"/>
              <a:gd name="connsiteX62" fmla="*/ 355600 w 2730500"/>
              <a:gd name="connsiteY62" fmla="*/ 752475 h 1555750"/>
              <a:gd name="connsiteX63" fmla="*/ 355600 w 2730500"/>
              <a:gd name="connsiteY63" fmla="*/ 730250 h 1555750"/>
              <a:gd name="connsiteX64" fmla="*/ 342900 w 2730500"/>
              <a:gd name="connsiteY64" fmla="*/ 730250 h 1555750"/>
              <a:gd name="connsiteX65" fmla="*/ 342900 w 2730500"/>
              <a:gd name="connsiteY65" fmla="*/ 711200 h 1555750"/>
              <a:gd name="connsiteX66" fmla="*/ 317500 w 2730500"/>
              <a:gd name="connsiteY66" fmla="*/ 708025 h 1555750"/>
              <a:gd name="connsiteX67" fmla="*/ 317500 w 2730500"/>
              <a:gd name="connsiteY67" fmla="*/ 654050 h 1555750"/>
              <a:gd name="connsiteX68" fmla="*/ 307975 w 2730500"/>
              <a:gd name="connsiteY68" fmla="*/ 654050 h 1555750"/>
              <a:gd name="connsiteX69" fmla="*/ 307975 w 2730500"/>
              <a:gd name="connsiteY69" fmla="*/ 615950 h 1555750"/>
              <a:gd name="connsiteX70" fmla="*/ 285750 w 2730500"/>
              <a:gd name="connsiteY70" fmla="*/ 615950 h 1555750"/>
              <a:gd name="connsiteX71" fmla="*/ 285750 w 2730500"/>
              <a:gd name="connsiteY71" fmla="*/ 587375 h 1555750"/>
              <a:gd name="connsiteX72" fmla="*/ 285750 w 2730500"/>
              <a:gd name="connsiteY72" fmla="*/ 587375 h 1555750"/>
              <a:gd name="connsiteX73" fmla="*/ 266700 w 2730500"/>
              <a:gd name="connsiteY73" fmla="*/ 587375 h 1555750"/>
              <a:gd name="connsiteX74" fmla="*/ 266700 w 2730500"/>
              <a:gd name="connsiteY74" fmla="*/ 558800 h 1555750"/>
              <a:gd name="connsiteX75" fmla="*/ 250825 w 2730500"/>
              <a:gd name="connsiteY75" fmla="*/ 558800 h 1555750"/>
              <a:gd name="connsiteX76" fmla="*/ 250825 w 2730500"/>
              <a:gd name="connsiteY76" fmla="*/ 520700 h 1555750"/>
              <a:gd name="connsiteX77" fmla="*/ 219075 w 2730500"/>
              <a:gd name="connsiteY77" fmla="*/ 520700 h 1555750"/>
              <a:gd name="connsiteX78" fmla="*/ 219075 w 2730500"/>
              <a:gd name="connsiteY78" fmla="*/ 479425 h 1555750"/>
              <a:gd name="connsiteX79" fmla="*/ 177800 w 2730500"/>
              <a:gd name="connsiteY79" fmla="*/ 479425 h 1555750"/>
              <a:gd name="connsiteX80" fmla="*/ 177800 w 2730500"/>
              <a:gd name="connsiteY80" fmla="*/ 422275 h 1555750"/>
              <a:gd name="connsiteX81" fmla="*/ 142875 w 2730500"/>
              <a:gd name="connsiteY81" fmla="*/ 422275 h 1555750"/>
              <a:gd name="connsiteX82" fmla="*/ 142875 w 2730500"/>
              <a:gd name="connsiteY82" fmla="*/ 390525 h 1555750"/>
              <a:gd name="connsiteX83" fmla="*/ 142875 w 2730500"/>
              <a:gd name="connsiteY83" fmla="*/ 390525 h 1555750"/>
              <a:gd name="connsiteX84" fmla="*/ 142875 w 2730500"/>
              <a:gd name="connsiteY84" fmla="*/ 390525 h 1555750"/>
              <a:gd name="connsiteX85" fmla="*/ 127000 w 2730500"/>
              <a:gd name="connsiteY85" fmla="*/ 390525 h 1555750"/>
              <a:gd name="connsiteX86" fmla="*/ 127000 w 2730500"/>
              <a:gd name="connsiteY86" fmla="*/ 339725 h 1555750"/>
              <a:gd name="connsiteX87" fmla="*/ 107950 w 2730500"/>
              <a:gd name="connsiteY87" fmla="*/ 339725 h 1555750"/>
              <a:gd name="connsiteX88" fmla="*/ 107950 w 2730500"/>
              <a:gd name="connsiteY88" fmla="*/ 285750 h 1555750"/>
              <a:gd name="connsiteX89" fmla="*/ 107950 w 2730500"/>
              <a:gd name="connsiteY89" fmla="*/ 285750 h 1555750"/>
              <a:gd name="connsiteX90" fmla="*/ 107950 w 2730500"/>
              <a:gd name="connsiteY90" fmla="*/ 285750 h 1555750"/>
              <a:gd name="connsiteX91" fmla="*/ 85725 w 2730500"/>
              <a:gd name="connsiteY91" fmla="*/ 285750 h 1555750"/>
              <a:gd name="connsiteX92" fmla="*/ 85725 w 2730500"/>
              <a:gd name="connsiteY92" fmla="*/ 238125 h 1555750"/>
              <a:gd name="connsiteX93" fmla="*/ 73025 w 2730500"/>
              <a:gd name="connsiteY93" fmla="*/ 238125 h 1555750"/>
              <a:gd name="connsiteX94" fmla="*/ 73025 w 2730500"/>
              <a:gd name="connsiteY94" fmla="*/ 171450 h 1555750"/>
              <a:gd name="connsiteX95" fmla="*/ 60325 w 2730500"/>
              <a:gd name="connsiteY95" fmla="*/ 171450 h 1555750"/>
              <a:gd name="connsiteX96" fmla="*/ 60325 w 2730500"/>
              <a:gd name="connsiteY96" fmla="*/ 130175 h 1555750"/>
              <a:gd name="connsiteX97" fmla="*/ 60325 w 2730500"/>
              <a:gd name="connsiteY97" fmla="*/ 130175 h 1555750"/>
              <a:gd name="connsiteX98" fmla="*/ 34925 w 2730500"/>
              <a:gd name="connsiteY98" fmla="*/ 130175 h 1555750"/>
              <a:gd name="connsiteX99" fmla="*/ 34925 w 2730500"/>
              <a:gd name="connsiteY99" fmla="*/ 95250 h 1555750"/>
              <a:gd name="connsiteX100" fmla="*/ 15875 w 2730500"/>
              <a:gd name="connsiteY100" fmla="*/ 95250 h 1555750"/>
              <a:gd name="connsiteX101" fmla="*/ 15875 w 2730500"/>
              <a:gd name="connsiteY101" fmla="*/ 60325 h 1555750"/>
              <a:gd name="connsiteX102" fmla="*/ 0 w 2730500"/>
              <a:gd name="connsiteY102" fmla="*/ 60325 h 1555750"/>
              <a:gd name="connsiteX103" fmla="*/ 0 w 2730500"/>
              <a:gd name="connsiteY103" fmla="*/ 0 h 1555750"/>
              <a:gd name="connsiteX0" fmla="*/ 2730500 w 2730500"/>
              <a:gd name="connsiteY0" fmla="*/ 1555750 h 1555750"/>
              <a:gd name="connsiteX1" fmla="*/ 2486025 w 2730500"/>
              <a:gd name="connsiteY1" fmla="*/ 1555750 h 1555750"/>
              <a:gd name="connsiteX2" fmla="*/ 2486025 w 2730500"/>
              <a:gd name="connsiteY2" fmla="*/ 1527175 h 1555750"/>
              <a:gd name="connsiteX3" fmla="*/ 2181225 w 2730500"/>
              <a:gd name="connsiteY3" fmla="*/ 1527175 h 1555750"/>
              <a:gd name="connsiteX4" fmla="*/ 2181225 w 2730500"/>
              <a:gd name="connsiteY4" fmla="*/ 1508125 h 1555750"/>
              <a:gd name="connsiteX5" fmla="*/ 2105025 w 2730500"/>
              <a:gd name="connsiteY5" fmla="*/ 1508125 h 1555750"/>
              <a:gd name="connsiteX6" fmla="*/ 2105025 w 2730500"/>
              <a:gd name="connsiteY6" fmla="*/ 1498600 h 1555750"/>
              <a:gd name="connsiteX7" fmla="*/ 1797050 w 2730500"/>
              <a:gd name="connsiteY7" fmla="*/ 1498600 h 1555750"/>
              <a:gd name="connsiteX8" fmla="*/ 1797050 w 2730500"/>
              <a:gd name="connsiteY8" fmla="*/ 1498600 h 1555750"/>
              <a:gd name="connsiteX9" fmla="*/ 1797050 w 2730500"/>
              <a:gd name="connsiteY9" fmla="*/ 1473200 h 1555750"/>
              <a:gd name="connsiteX10" fmla="*/ 1714500 w 2730500"/>
              <a:gd name="connsiteY10" fmla="*/ 1473200 h 1555750"/>
              <a:gd name="connsiteX11" fmla="*/ 1714500 w 2730500"/>
              <a:gd name="connsiteY11" fmla="*/ 1444625 h 1555750"/>
              <a:gd name="connsiteX12" fmla="*/ 1695450 w 2730500"/>
              <a:gd name="connsiteY12" fmla="*/ 1444625 h 1555750"/>
              <a:gd name="connsiteX13" fmla="*/ 1695450 w 2730500"/>
              <a:gd name="connsiteY13" fmla="*/ 1425575 h 1555750"/>
              <a:gd name="connsiteX14" fmla="*/ 1651000 w 2730500"/>
              <a:gd name="connsiteY14" fmla="*/ 1425575 h 1555750"/>
              <a:gd name="connsiteX15" fmla="*/ 1651000 w 2730500"/>
              <a:gd name="connsiteY15" fmla="*/ 1393825 h 1555750"/>
              <a:gd name="connsiteX16" fmla="*/ 1590675 w 2730500"/>
              <a:gd name="connsiteY16" fmla="*/ 1393825 h 1555750"/>
              <a:gd name="connsiteX17" fmla="*/ 1590675 w 2730500"/>
              <a:gd name="connsiteY17" fmla="*/ 1377950 h 1555750"/>
              <a:gd name="connsiteX18" fmla="*/ 1562100 w 2730500"/>
              <a:gd name="connsiteY18" fmla="*/ 1377950 h 1555750"/>
              <a:gd name="connsiteX19" fmla="*/ 1562100 w 2730500"/>
              <a:gd name="connsiteY19" fmla="*/ 1355725 h 1555750"/>
              <a:gd name="connsiteX20" fmla="*/ 1425575 w 2730500"/>
              <a:gd name="connsiteY20" fmla="*/ 1355725 h 1555750"/>
              <a:gd name="connsiteX21" fmla="*/ 1425575 w 2730500"/>
              <a:gd name="connsiteY21" fmla="*/ 1343025 h 1555750"/>
              <a:gd name="connsiteX22" fmla="*/ 1244600 w 2730500"/>
              <a:gd name="connsiteY22" fmla="*/ 1343025 h 1555750"/>
              <a:gd name="connsiteX23" fmla="*/ 1244600 w 2730500"/>
              <a:gd name="connsiteY23" fmla="*/ 1330325 h 1555750"/>
              <a:gd name="connsiteX24" fmla="*/ 1104900 w 2730500"/>
              <a:gd name="connsiteY24" fmla="*/ 1330325 h 1555750"/>
              <a:gd name="connsiteX25" fmla="*/ 1104900 w 2730500"/>
              <a:gd name="connsiteY25" fmla="*/ 1301750 h 1555750"/>
              <a:gd name="connsiteX26" fmla="*/ 1073150 w 2730500"/>
              <a:gd name="connsiteY26" fmla="*/ 1301750 h 1555750"/>
              <a:gd name="connsiteX27" fmla="*/ 1073150 w 2730500"/>
              <a:gd name="connsiteY27" fmla="*/ 1279525 h 1555750"/>
              <a:gd name="connsiteX28" fmla="*/ 949325 w 2730500"/>
              <a:gd name="connsiteY28" fmla="*/ 1279525 h 1555750"/>
              <a:gd name="connsiteX29" fmla="*/ 949325 w 2730500"/>
              <a:gd name="connsiteY29" fmla="*/ 1250950 h 1555750"/>
              <a:gd name="connsiteX30" fmla="*/ 920750 w 2730500"/>
              <a:gd name="connsiteY30" fmla="*/ 1250950 h 1555750"/>
              <a:gd name="connsiteX31" fmla="*/ 920750 w 2730500"/>
              <a:gd name="connsiteY31" fmla="*/ 1250950 h 1555750"/>
              <a:gd name="connsiteX32" fmla="*/ 920750 w 2730500"/>
              <a:gd name="connsiteY32" fmla="*/ 1222375 h 1555750"/>
              <a:gd name="connsiteX33" fmla="*/ 889000 w 2730500"/>
              <a:gd name="connsiteY33" fmla="*/ 1222375 h 1555750"/>
              <a:gd name="connsiteX34" fmla="*/ 889000 w 2730500"/>
              <a:gd name="connsiteY34" fmla="*/ 1190625 h 1555750"/>
              <a:gd name="connsiteX35" fmla="*/ 831850 w 2730500"/>
              <a:gd name="connsiteY35" fmla="*/ 1190625 h 1555750"/>
              <a:gd name="connsiteX36" fmla="*/ 831850 w 2730500"/>
              <a:gd name="connsiteY36" fmla="*/ 1155700 h 1555750"/>
              <a:gd name="connsiteX37" fmla="*/ 790575 w 2730500"/>
              <a:gd name="connsiteY37" fmla="*/ 1155700 h 1555750"/>
              <a:gd name="connsiteX38" fmla="*/ 790575 w 2730500"/>
              <a:gd name="connsiteY38" fmla="*/ 1114425 h 1555750"/>
              <a:gd name="connsiteX39" fmla="*/ 720725 w 2730500"/>
              <a:gd name="connsiteY39" fmla="*/ 1114425 h 1555750"/>
              <a:gd name="connsiteX40" fmla="*/ 720725 w 2730500"/>
              <a:gd name="connsiteY40" fmla="*/ 1095375 h 1555750"/>
              <a:gd name="connsiteX41" fmla="*/ 679450 w 2730500"/>
              <a:gd name="connsiteY41" fmla="*/ 1095375 h 1555750"/>
              <a:gd name="connsiteX42" fmla="*/ 679450 w 2730500"/>
              <a:gd name="connsiteY42" fmla="*/ 1063625 h 1555750"/>
              <a:gd name="connsiteX43" fmla="*/ 647700 w 2730500"/>
              <a:gd name="connsiteY43" fmla="*/ 1063625 h 1555750"/>
              <a:gd name="connsiteX44" fmla="*/ 647700 w 2730500"/>
              <a:gd name="connsiteY44" fmla="*/ 1028700 h 1555750"/>
              <a:gd name="connsiteX45" fmla="*/ 612775 w 2730500"/>
              <a:gd name="connsiteY45" fmla="*/ 1028700 h 1555750"/>
              <a:gd name="connsiteX46" fmla="*/ 612775 w 2730500"/>
              <a:gd name="connsiteY46" fmla="*/ 987425 h 1555750"/>
              <a:gd name="connsiteX47" fmla="*/ 584200 w 2730500"/>
              <a:gd name="connsiteY47" fmla="*/ 987425 h 1555750"/>
              <a:gd name="connsiteX48" fmla="*/ 584200 w 2730500"/>
              <a:gd name="connsiteY48" fmla="*/ 955675 h 1555750"/>
              <a:gd name="connsiteX49" fmla="*/ 565150 w 2730500"/>
              <a:gd name="connsiteY49" fmla="*/ 955675 h 1555750"/>
              <a:gd name="connsiteX50" fmla="*/ 565150 w 2730500"/>
              <a:gd name="connsiteY50" fmla="*/ 927100 h 1555750"/>
              <a:gd name="connsiteX51" fmla="*/ 523875 w 2730500"/>
              <a:gd name="connsiteY51" fmla="*/ 927100 h 1555750"/>
              <a:gd name="connsiteX52" fmla="*/ 523875 w 2730500"/>
              <a:gd name="connsiteY52" fmla="*/ 873125 h 1555750"/>
              <a:gd name="connsiteX53" fmla="*/ 511175 w 2730500"/>
              <a:gd name="connsiteY53" fmla="*/ 873125 h 1555750"/>
              <a:gd name="connsiteX54" fmla="*/ 511175 w 2730500"/>
              <a:gd name="connsiteY54" fmla="*/ 860425 h 1555750"/>
              <a:gd name="connsiteX55" fmla="*/ 450850 w 2730500"/>
              <a:gd name="connsiteY55" fmla="*/ 860425 h 1555750"/>
              <a:gd name="connsiteX56" fmla="*/ 450850 w 2730500"/>
              <a:gd name="connsiteY56" fmla="*/ 809625 h 1555750"/>
              <a:gd name="connsiteX57" fmla="*/ 422275 w 2730500"/>
              <a:gd name="connsiteY57" fmla="*/ 809625 h 1555750"/>
              <a:gd name="connsiteX58" fmla="*/ 422275 w 2730500"/>
              <a:gd name="connsiteY58" fmla="*/ 784225 h 1555750"/>
              <a:gd name="connsiteX59" fmla="*/ 387350 w 2730500"/>
              <a:gd name="connsiteY59" fmla="*/ 784225 h 1555750"/>
              <a:gd name="connsiteX60" fmla="*/ 387350 w 2730500"/>
              <a:gd name="connsiteY60" fmla="*/ 752475 h 1555750"/>
              <a:gd name="connsiteX61" fmla="*/ 355600 w 2730500"/>
              <a:gd name="connsiteY61" fmla="*/ 752475 h 1555750"/>
              <a:gd name="connsiteX62" fmla="*/ 355600 w 2730500"/>
              <a:gd name="connsiteY62" fmla="*/ 752475 h 1555750"/>
              <a:gd name="connsiteX63" fmla="*/ 355600 w 2730500"/>
              <a:gd name="connsiteY63" fmla="*/ 730250 h 1555750"/>
              <a:gd name="connsiteX64" fmla="*/ 342900 w 2730500"/>
              <a:gd name="connsiteY64" fmla="*/ 730250 h 1555750"/>
              <a:gd name="connsiteX65" fmla="*/ 342900 w 2730500"/>
              <a:gd name="connsiteY65" fmla="*/ 711200 h 1555750"/>
              <a:gd name="connsiteX66" fmla="*/ 317500 w 2730500"/>
              <a:gd name="connsiteY66" fmla="*/ 708025 h 1555750"/>
              <a:gd name="connsiteX67" fmla="*/ 317500 w 2730500"/>
              <a:gd name="connsiteY67" fmla="*/ 654050 h 1555750"/>
              <a:gd name="connsiteX68" fmla="*/ 307975 w 2730500"/>
              <a:gd name="connsiteY68" fmla="*/ 654050 h 1555750"/>
              <a:gd name="connsiteX69" fmla="*/ 307975 w 2730500"/>
              <a:gd name="connsiteY69" fmla="*/ 615950 h 1555750"/>
              <a:gd name="connsiteX70" fmla="*/ 285750 w 2730500"/>
              <a:gd name="connsiteY70" fmla="*/ 615950 h 1555750"/>
              <a:gd name="connsiteX71" fmla="*/ 285750 w 2730500"/>
              <a:gd name="connsiteY71" fmla="*/ 587375 h 1555750"/>
              <a:gd name="connsiteX72" fmla="*/ 285750 w 2730500"/>
              <a:gd name="connsiteY72" fmla="*/ 587375 h 1555750"/>
              <a:gd name="connsiteX73" fmla="*/ 266700 w 2730500"/>
              <a:gd name="connsiteY73" fmla="*/ 587375 h 1555750"/>
              <a:gd name="connsiteX74" fmla="*/ 266700 w 2730500"/>
              <a:gd name="connsiteY74" fmla="*/ 558800 h 1555750"/>
              <a:gd name="connsiteX75" fmla="*/ 250825 w 2730500"/>
              <a:gd name="connsiteY75" fmla="*/ 558800 h 1555750"/>
              <a:gd name="connsiteX76" fmla="*/ 250825 w 2730500"/>
              <a:gd name="connsiteY76" fmla="*/ 520700 h 1555750"/>
              <a:gd name="connsiteX77" fmla="*/ 219075 w 2730500"/>
              <a:gd name="connsiteY77" fmla="*/ 520700 h 1555750"/>
              <a:gd name="connsiteX78" fmla="*/ 219075 w 2730500"/>
              <a:gd name="connsiteY78" fmla="*/ 479425 h 1555750"/>
              <a:gd name="connsiteX79" fmla="*/ 177800 w 2730500"/>
              <a:gd name="connsiteY79" fmla="*/ 479425 h 1555750"/>
              <a:gd name="connsiteX80" fmla="*/ 177800 w 2730500"/>
              <a:gd name="connsiteY80" fmla="*/ 422275 h 1555750"/>
              <a:gd name="connsiteX81" fmla="*/ 142875 w 2730500"/>
              <a:gd name="connsiteY81" fmla="*/ 422275 h 1555750"/>
              <a:gd name="connsiteX82" fmla="*/ 142875 w 2730500"/>
              <a:gd name="connsiteY82" fmla="*/ 390525 h 1555750"/>
              <a:gd name="connsiteX83" fmla="*/ 142875 w 2730500"/>
              <a:gd name="connsiteY83" fmla="*/ 390525 h 1555750"/>
              <a:gd name="connsiteX84" fmla="*/ 142875 w 2730500"/>
              <a:gd name="connsiteY84" fmla="*/ 390525 h 1555750"/>
              <a:gd name="connsiteX85" fmla="*/ 127000 w 2730500"/>
              <a:gd name="connsiteY85" fmla="*/ 390525 h 1555750"/>
              <a:gd name="connsiteX86" fmla="*/ 127000 w 2730500"/>
              <a:gd name="connsiteY86" fmla="*/ 339725 h 1555750"/>
              <a:gd name="connsiteX87" fmla="*/ 107950 w 2730500"/>
              <a:gd name="connsiteY87" fmla="*/ 339725 h 1555750"/>
              <a:gd name="connsiteX88" fmla="*/ 107950 w 2730500"/>
              <a:gd name="connsiteY88" fmla="*/ 285750 h 1555750"/>
              <a:gd name="connsiteX89" fmla="*/ 107950 w 2730500"/>
              <a:gd name="connsiteY89" fmla="*/ 285750 h 1555750"/>
              <a:gd name="connsiteX90" fmla="*/ 107950 w 2730500"/>
              <a:gd name="connsiteY90" fmla="*/ 285750 h 1555750"/>
              <a:gd name="connsiteX91" fmla="*/ 85725 w 2730500"/>
              <a:gd name="connsiteY91" fmla="*/ 285750 h 1555750"/>
              <a:gd name="connsiteX92" fmla="*/ 85725 w 2730500"/>
              <a:gd name="connsiteY92" fmla="*/ 238125 h 1555750"/>
              <a:gd name="connsiteX93" fmla="*/ 73025 w 2730500"/>
              <a:gd name="connsiteY93" fmla="*/ 238125 h 1555750"/>
              <a:gd name="connsiteX94" fmla="*/ 73025 w 2730500"/>
              <a:gd name="connsiteY94" fmla="*/ 171450 h 1555750"/>
              <a:gd name="connsiteX95" fmla="*/ 60325 w 2730500"/>
              <a:gd name="connsiteY95" fmla="*/ 171450 h 1555750"/>
              <a:gd name="connsiteX96" fmla="*/ 60325 w 2730500"/>
              <a:gd name="connsiteY96" fmla="*/ 130175 h 1555750"/>
              <a:gd name="connsiteX97" fmla="*/ 60325 w 2730500"/>
              <a:gd name="connsiteY97" fmla="*/ 130175 h 1555750"/>
              <a:gd name="connsiteX98" fmla="*/ 34925 w 2730500"/>
              <a:gd name="connsiteY98" fmla="*/ 130175 h 1555750"/>
              <a:gd name="connsiteX99" fmla="*/ 34925 w 2730500"/>
              <a:gd name="connsiteY99" fmla="*/ 95250 h 1555750"/>
              <a:gd name="connsiteX100" fmla="*/ 15875 w 2730500"/>
              <a:gd name="connsiteY100" fmla="*/ 95250 h 1555750"/>
              <a:gd name="connsiteX101" fmla="*/ 15875 w 2730500"/>
              <a:gd name="connsiteY101" fmla="*/ 60325 h 1555750"/>
              <a:gd name="connsiteX102" fmla="*/ 0 w 2730500"/>
              <a:gd name="connsiteY102" fmla="*/ 60325 h 1555750"/>
              <a:gd name="connsiteX103" fmla="*/ 0 w 2730500"/>
              <a:gd name="connsiteY103" fmla="*/ 0 h 155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2730500" h="1555750">
                <a:moveTo>
                  <a:pt x="2730500" y="1555750"/>
                </a:moveTo>
                <a:lnTo>
                  <a:pt x="2486025" y="1555750"/>
                </a:lnTo>
                <a:lnTo>
                  <a:pt x="2486025" y="1527175"/>
                </a:lnTo>
                <a:lnTo>
                  <a:pt x="2181225" y="1527175"/>
                </a:lnTo>
                <a:lnTo>
                  <a:pt x="2181225" y="1508125"/>
                </a:lnTo>
                <a:lnTo>
                  <a:pt x="2105025" y="1508125"/>
                </a:lnTo>
                <a:lnTo>
                  <a:pt x="2105025" y="1498600"/>
                </a:lnTo>
                <a:lnTo>
                  <a:pt x="1797050" y="1498600"/>
                </a:lnTo>
                <a:lnTo>
                  <a:pt x="1797050" y="1498600"/>
                </a:lnTo>
                <a:lnTo>
                  <a:pt x="1797050" y="1473200"/>
                </a:lnTo>
                <a:lnTo>
                  <a:pt x="1714500" y="1473200"/>
                </a:lnTo>
                <a:lnTo>
                  <a:pt x="1714500" y="1444625"/>
                </a:lnTo>
                <a:lnTo>
                  <a:pt x="1695450" y="1444625"/>
                </a:lnTo>
                <a:lnTo>
                  <a:pt x="1695450" y="1425575"/>
                </a:lnTo>
                <a:lnTo>
                  <a:pt x="1651000" y="1425575"/>
                </a:lnTo>
                <a:lnTo>
                  <a:pt x="1651000" y="1393825"/>
                </a:lnTo>
                <a:lnTo>
                  <a:pt x="1590675" y="1393825"/>
                </a:lnTo>
                <a:lnTo>
                  <a:pt x="1590675" y="1377950"/>
                </a:lnTo>
                <a:lnTo>
                  <a:pt x="1562100" y="1377950"/>
                </a:lnTo>
                <a:lnTo>
                  <a:pt x="1562100" y="1355725"/>
                </a:lnTo>
                <a:lnTo>
                  <a:pt x="1425575" y="1355725"/>
                </a:lnTo>
                <a:lnTo>
                  <a:pt x="1425575" y="1343025"/>
                </a:lnTo>
                <a:lnTo>
                  <a:pt x="1244600" y="1343025"/>
                </a:lnTo>
                <a:lnTo>
                  <a:pt x="1244600" y="1330325"/>
                </a:lnTo>
                <a:lnTo>
                  <a:pt x="1104900" y="1330325"/>
                </a:lnTo>
                <a:lnTo>
                  <a:pt x="1104900" y="1301750"/>
                </a:lnTo>
                <a:lnTo>
                  <a:pt x="1073150" y="1301750"/>
                </a:lnTo>
                <a:lnTo>
                  <a:pt x="1073150" y="1279525"/>
                </a:lnTo>
                <a:lnTo>
                  <a:pt x="949325" y="1279525"/>
                </a:lnTo>
                <a:lnTo>
                  <a:pt x="949325" y="1250950"/>
                </a:lnTo>
                <a:lnTo>
                  <a:pt x="920750" y="1250950"/>
                </a:lnTo>
                <a:lnTo>
                  <a:pt x="920750" y="1250950"/>
                </a:lnTo>
                <a:lnTo>
                  <a:pt x="920750" y="1222375"/>
                </a:lnTo>
                <a:lnTo>
                  <a:pt x="889000" y="1222375"/>
                </a:lnTo>
                <a:lnTo>
                  <a:pt x="889000" y="1190625"/>
                </a:lnTo>
                <a:lnTo>
                  <a:pt x="831850" y="1190625"/>
                </a:lnTo>
                <a:lnTo>
                  <a:pt x="831850" y="1155700"/>
                </a:lnTo>
                <a:lnTo>
                  <a:pt x="790575" y="1155700"/>
                </a:lnTo>
                <a:lnTo>
                  <a:pt x="790575" y="1114425"/>
                </a:lnTo>
                <a:lnTo>
                  <a:pt x="720725" y="1114425"/>
                </a:lnTo>
                <a:lnTo>
                  <a:pt x="720725" y="1095375"/>
                </a:lnTo>
                <a:lnTo>
                  <a:pt x="679450" y="1095375"/>
                </a:lnTo>
                <a:lnTo>
                  <a:pt x="679450" y="1063625"/>
                </a:lnTo>
                <a:lnTo>
                  <a:pt x="647700" y="1063625"/>
                </a:lnTo>
                <a:lnTo>
                  <a:pt x="647700" y="1028700"/>
                </a:lnTo>
                <a:lnTo>
                  <a:pt x="612775" y="1028700"/>
                </a:lnTo>
                <a:lnTo>
                  <a:pt x="612775" y="987425"/>
                </a:lnTo>
                <a:lnTo>
                  <a:pt x="584200" y="987425"/>
                </a:lnTo>
                <a:lnTo>
                  <a:pt x="584200" y="955675"/>
                </a:lnTo>
                <a:lnTo>
                  <a:pt x="565150" y="955675"/>
                </a:lnTo>
                <a:lnTo>
                  <a:pt x="565150" y="927100"/>
                </a:lnTo>
                <a:lnTo>
                  <a:pt x="523875" y="927100"/>
                </a:lnTo>
                <a:lnTo>
                  <a:pt x="523875" y="873125"/>
                </a:lnTo>
                <a:lnTo>
                  <a:pt x="511175" y="873125"/>
                </a:lnTo>
                <a:lnTo>
                  <a:pt x="511175" y="860425"/>
                </a:lnTo>
                <a:lnTo>
                  <a:pt x="450850" y="860425"/>
                </a:lnTo>
                <a:lnTo>
                  <a:pt x="450850" y="809625"/>
                </a:lnTo>
                <a:lnTo>
                  <a:pt x="422275" y="809625"/>
                </a:lnTo>
                <a:lnTo>
                  <a:pt x="422275" y="784225"/>
                </a:lnTo>
                <a:lnTo>
                  <a:pt x="387350" y="784225"/>
                </a:lnTo>
                <a:lnTo>
                  <a:pt x="387350" y="752475"/>
                </a:lnTo>
                <a:lnTo>
                  <a:pt x="355600" y="752475"/>
                </a:lnTo>
                <a:lnTo>
                  <a:pt x="355600" y="752475"/>
                </a:lnTo>
                <a:lnTo>
                  <a:pt x="355600" y="730250"/>
                </a:lnTo>
                <a:lnTo>
                  <a:pt x="342900" y="730250"/>
                </a:lnTo>
                <a:lnTo>
                  <a:pt x="342900" y="711200"/>
                </a:lnTo>
                <a:lnTo>
                  <a:pt x="317500" y="708025"/>
                </a:lnTo>
                <a:lnTo>
                  <a:pt x="317500" y="654050"/>
                </a:lnTo>
                <a:lnTo>
                  <a:pt x="307975" y="654050"/>
                </a:lnTo>
                <a:lnTo>
                  <a:pt x="307975" y="615950"/>
                </a:lnTo>
                <a:lnTo>
                  <a:pt x="285750" y="615950"/>
                </a:lnTo>
                <a:lnTo>
                  <a:pt x="285750" y="587375"/>
                </a:lnTo>
                <a:lnTo>
                  <a:pt x="285750" y="587375"/>
                </a:lnTo>
                <a:lnTo>
                  <a:pt x="266700" y="587375"/>
                </a:lnTo>
                <a:lnTo>
                  <a:pt x="266700" y="558800"/>
                </a:lnTo>
                <a:lnTo>
                  <a:pt x="250825" y="558800"/>
                </a:lnTo>
                <a:lnTo>
                  <a:pt x="250825" y="520700"/>
                </a:lnTo>
                <a:lnTo>
                  <a:pt x="219075" y="520700"/>
                </a:lnTo>
                <a:lnTo>
                  <a:pt x="219075" y="479425"/>
                </a:lnTo>
                <a:lnTo>
                  <a:pt x="177800" y="479425"/>
                </a:lnTo>
                <a:lnTo>
                  <a:pt x="177800" y="422275"/>
                </a:lnTo>
                <a:lnTo>
                  <a:pt x="142875" y="422275"/>
                </a:lnTo>
                <a:lnTo>
                  <a:pt x="142875" y="390525"/>
                </a:lnTo>
                <a:lnTo>
                  <a:pt x="142875" y="390525"/>
                </a:lnTo>
                <a:lnTo>
                  <a:pt x="142875" y="390525"/>
                </a:lnTo>
                <a:lnTo>
                  <a:pt x="127000" y="390525"/>
                </a:lnTo>
                <a:lnTo>
                  <a:pt x="127000" y="339725"/>
                </a:lnTo>
                <a:lnTo>
                  <a:pt x="107950" y="339725"/>
                </a:lnTo>
                <a:lnTo>
                  <a:pt x="107950" y="285750"/>
                </a:lnTo>
                <a:lnTo>
                  <a:pt x="107950" y="285750"/>
                </a:lnTo>
                <a:lnTo>
                  <a:pt x="107950" y="285750"/>
                </a:lnTo>
                <a:lnTo>
                  <a:pt x="85725" y="285750"/>
                </a:lnTo>
                <a:lnTo>
                  <a:pt x="85725" y="238125"/>
                </a:lnTo>
                <a:lnTo>
                  <a:pt x="73025" y="238125"/>
                </a:lnTo>
                <a:lnTo>
                  <a:pt x="73025" y="171450"/>
                </a:lnTo>
                <a:lnTo>
                  <a:pt x="60325" y="171450"/>
                </a:lnTo>
                <a:lnTo>
                  <a:pt x="60325" y="130175"/>
                </a:lnTo>
                <a:lnTo>
                  <a:pt x="60325" y="130175"/>
                </a:lnTo>
                <a:lnTo>
                  <a:pt x="34925" y="130175"/>
                </a:lnTo>
                <a:lnTo>
                  <a:pt x="34925" y="95250"/>
                </a:lnTo>
                <a:lnTo>
                  <a:pt x="15875" y="95250"/>
                </a:lnTo>
                <a:lnTo>
                  <a:pt x="15875" y="60325"/>
                </a:lnTo>
                <a:lnTo>
                  <a:pt x="0" y="60325"/>
                </a:lnTo>
                <a:lnTo>
                  <a:pt x="0" y="0"/>
                </a:lnTo>
              </a:path>
            </a:pathLst>
          </a:custGeom>
          <a:noFill/>
          <a:ln w="28575">
            <a:solidFill>
              <a:schemeClr val="accent3"/>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6" name="Freeform 95">
            <a:extLst>
              <a:ext uri="{FF2B5EF4-FFF2-40B4-BE49-F238E27FC236}">
                <a16:creationId xmlns:a16="http://schemas.microsoft.com/office/drawing/2014/main" id="{C75326E3-B97E-84EC-EAEC-7C5FD7D86BA8}"/>
              </a:ext>
            </a:extLst>
          </p:cNvPr>
          <p:cNvSpPr>
            <a:spLocks/>
          </p:cNvSpPr>
          <p:nvPr/>
        </p:nvSpPr>
        <p:spPr bwMode="auto">
          <a:xfrm>
            <a:off x="4846796" y="1593850"/>
            <a:ext cx="2676525" cy="1184275"/>
          </a:xfrm>
          <a:custGeom>
            <a:avLst/>
            <a:gdLst>
              <a:gd name="connsiteX0" fmla="*/ 2676525 w 2676525"/>
              <a:gd name="connsiteY0" fmla="*/ 1184275 h 1184275"/>
              <a:gd name="connsiteX1" fmla="*/ 2470150 w 2676525"/>
              <a:gd name="connsiteY1" fmla="*/ 1184275 h 1184275"/>
              <a:gd name="connsiteX2" fmla="*/ 2470150 w 2676525"/>
              <a:gd name="connsiteY2" fmla="*/ 1184275 h 1184275"/>
              <a:gd name="connsiteX3" fmla="*/ 2470150 w 2676525"/>
              <a:gd name="connsiteY3" fmla="*/ 1165225 h 1184275"/>
              <a:gd name="connsiteX4" fmla="*/ 2422525 w 2676525"/>
              <a:gd name="connsiteY4" fmla="*/ 1165225 h 1184275"/>
              <a:gd name="connsiteX5" fmla="*/ 2422525 w 2676525"/>
              <a:gd name="connsiteY5" fmla="*/ 1143000 h 1184275"/>
              <a:gd name="connsiteX6" fmla="*/ 2314575 w 2676525"/>
              <a:gd name="connsiteY6" fmla="*/ 1143000 h 1184275"/>
              <a:gd name="connsiteX7" fmla="*/ 2314575 w 2676525"/>
              <a:gd name="connsiteY7" fmla="*/ 1111250 h 1184275"/>
              <a:gd name="connsiteX8" fmla="*/ 2286000 w 2676525"/>
              <a:gd name="connsiteY8" fmla="*/ 1111250 h 1184275"/>
              <a:gd name="connsiteX9" fmla="*/ 2286000 w 2676525"/>
              <a:gd name="connsiteY9" fmla="*/ 1076325 h 1184275"/>
              <a:gd name="connsiteX10" fmla="*/ 2257425 w 2676525"/>
              <a:gd name="connsiteY10" fmla="*/ 1076325 h 1184275"/>
              <a:gd name="connsiteX11" fmla="*/ 2257425 w 2676525"/>
              <a:gd name="connsiteY11" fmla="*/ 1035050 h 1184275"/>
              <a:gd name="connsiteX12" fmla="*/ 2070100 w 2676525"/>
              <a:gd name="connsiteY12" fmla="*/ 1035050 h 1184275"/>
              <a:gd name="connsiteX13" fmla="*/ 2070100 w 2676525"/>
              <a:gd name="connsiteY13" fmla="*/ 1025525 h 1184275"/>
              <a:gd name="connsiteX14" fmla="*/ 2009775 w 2676525"/>
              <a:gd name="connsiteY14" fmla="*/ 1025525 h 1184275"/>
              <a:gd name="connsiteX15" fmla="*/ 2009775 w 2676525"/>
              <a:gd name="connsiteY15" fmla="*/ 981075 h 1184275"/>
              <a:gd name="connsiteX16" fmla="*/ 1895475 w 2676525"/>
              <a:gd name="connsiteY16" fmla="*/ 981075 h 1184275"/>
              <a:gd name="connsiteX17" fmla="*/ 1895475 w 2676525"/>
              <a:gd name="connsiteY17" fmla="*/ 965200 h 1184275"/>
              <a:gd name="connsiteX18" fmla="*/ 1825625 w 2676525"/>
              <a:gd name="connsiteY18" fmla="*/ 965200 h 1184275"/>
              <a:gd name="connsiteX19" fmla="*/ 1825625 w 2676525"/>
              <a:gd name="connsiteY19" fmla="*/ 946150 h 1184275"/>
              <a:gd name="connsiteX20" fmla="*/ 1825625 w 2676525"/>
              <a:gd name="connsiteY20" fmla="*/ 946150 h 1184275"/>
              <a:gd name="connsiteX21" fmla="*/ 1806575 w 2676525"/>
              <a:gd name="connsiteY21" fmla="*/ 946150 h 1184275"/>
              <a:gd name="connsiteX22" fmla="*/ 1806575 w 2676525"/>
              <a:gd name="connsiteY22" fmla="*/ 946150 h 1184275"/>
              <a:gd name="connsiteX23" fmla="*/ 1806575 w 2676525"/>
              <a:gd name="connsiteY23" fmla="*/ 930275 h 1184275"/>
              <a:gd name="connsiteX24" fmla="*/ 1695450 w 2676525"/>
              <a:gd name="connsiteY24" fmla="*/ 930275 h 1184275"/>
              <a:gd name="connsiteX25" fmla="*/ 1695450 w 2676525"/>
              <a:gd name="connsiteY25" fmla="*/ 898525 h 1184275"/>
              <a:gd name="connsiteX26" fmla="*/ 1619250 w 2676525"/>
              <a:gd name="connsiteY26" fmla="*/ 898525 h 1184275"/>
              <a:gd name="connsiteX27" fmla="*/ 1619250 w 2676525"/>
              <a:gd name="connsiteY27" fmla="*/ 889000 h 1184275"/>
              <a:gd name="connsiteX28" fmla="*/ 1558925 w 2676525"/>
              <a:gd name="connsiteY28" fmla="*/ 889000 h 1184275"/>
              <a:gd name="connsiteX29" fmla="*/ 1558925 w 2676525"/>
              <a:gd name="connsiteY29" fmla="*/ 866775 h 1184275"/>
              <a:gd name="connsiteX30" fmla="*/ 1527175 w 2676525"/>
              <a:gd name="connsiteY30" fmla="*/ 866775 h 1184275"/>
              <a:gd name="connsiteX31" fmla="*/ 1527175 w 2676525"/>
              <a:gd name="connsiteY31" fmla="*/ 828675 h 1184275"/>
              <a:gd name="connsiteX32" fmla="*/ 1489075 w 2676525"/>
              <a:gd name="connsiteY32" fmla="*/ 828675 h 1184275"/>
              <a:gd name="connsiteX33" fmla="*/ 1489075 w 2676525"/>
              <a:gd name="connsiteY33" fmla="*/ 806450 h 1184275"/>
              <a:gd name="connsiteX34" fmla="*/ 1457325 w 2676525"/>
              <a:gd name="connsiteY34" fmla="*/ 806450 h 1184275"/>
              <a:gd name="connsiteX35" fmla="*/ 1457325 w 2676525"/>
              <a:gd name="connsiteY35" fmla="*/ 790575 h 1184275"/>
              <a:gd name="connsiteX36" fmla="*/ 1409700 w 2676525"/>
              <a:gd name="connsiteY36" fmla="*/ 790575 h 1184275"/>
              <a:gd name="connsiteX37" fmla="*/ 1409700 w 2676525"/>
              <a:gd name="connsiteY37" fmla="*/ 765175 h 1184275"/>
              <a:gd name="connsiteX38" fmla="*/ 1377950 w 2676525"/>
              <a:gd name="connsiteY38" fmla="*/ 765175 h 1184275"/>
              <a:gd name="connsiteX39" fmla="*/ 1377950 w 2676525"/>
              <a:gd name="connsiteY39" fmla="*/ 739775 h 1184275"/>
              <a:gd name="connsiteX40" fmla="*/ 1343025 w 2676525"/>
              <a:gd name="connsiteY40" fmla="*/ 739775 h 1184275"/>
              <a:gd name="connsiteX41" fmla="*/ 1343025 w 2676525"/>
              <a:gd name="connsiteY41" fmla="*/ 711200 h 1184275"/>
              <a:gd name="connsiteX42" fmla="*/ 1304925 w 2676525"/>
              <a:gd name="connsiteY42" fmla="*/ 711200 h 1184275"/>
              <a:gd name="connsiteX43" fmla="*/ 1304925 w 2676525"/>
              <a:gd name="connsiteY43" fmla="*/ 692150 h 1184275"/>
              <a:gd name="connsiteX44" fmla="*/ 1304925 w 2676525"/>
              <a:gd name="connsiteY44" fmla="*/ 692150 h 1184275"/>
              <a:gd name="connsiteX45" fmla="*/ 1273175 w 2676525"/>
              <a:gd name="connsiteY45" fmla="*/ 692150 h 1184275"/>
              <a:gd name="connsiteX46" fmla="*/ 1273175 w 2676525"/>
              <a:gd name="connsiteY46" fmla="*/ 663575 h 1184275"/>
              <a:gd name="connsiteX47" fmla="*/ 1196975 w 2676525"/>
              <a:gd name="connsiteY47" fmla="*/ 663575 h 1184275"/>
              <a:gd name="connsiteX48" fmla="*/ 1196975 w 2676525"/>
              <a:gd name="connsiteY48" fmla="*/ 647700 h 1184275"/>
              <a:gd name="connsiteX49" fmla="*/ 1171575 w 2676525"/>
              <a:gd name="connsiteY49" fmla="*/ 647700 h 1184275"/>
              <a:gd name="connsiteX50" fmla="*/ 1171575 w 2676525"/>
              <a:gd name="connsiteY50" fmla="*/ 631825 h 1184275"/>
              <a:gd name="connsiteX51" fmla="*/ 1057275 w 2676525"/>
              <a:gd name="connsiteY51" fmla="*/ 631825 h 1184275"/>
              <a:gd name="connsiteX52" fmla="*/ 1057275 w 2676525"/>
              <a:gd name="connsiteY52" fmla="*/ 606425 h 1184275"/>
              <a:gd name="connsiteX53" fmla="*/ 1009650 w 2676525"/>
              <a:gd name="connsiteY53" fmla="*/ 606425 h 1184275"/>
              <a:gd name="connsiteX54" fmla="*/ 1009650 w 2676525"/>
              <a:gd name="connsiteY54" fmla="*/ 590550 h 1184275"/>
              <a:gd name="connsiteX55" fmla="*/ 930275 w 2676525"/>
              <a:gd name="connsiteY55" fmla="*/ 590550 h 1184275"/>
              <a:gd name="connsiteX56" fmla="*/ 930275 w 2676525"/>
              <a:gd name="connsiteY56" fmla="*/ 568325 h 1184275"/>
              <a:gd name="connsiteX57" fmla="*/ 869950 w 2676525"/>
              <a:gd name="connsiteY57" fmla="*/ 568325 h 1184275"/>
              <a:gd name="connsiteX58" fmla="*/ 869950 w 2676525"/>
              <a:gd name="connsiteY58" fmla="*/ 568325 h 1184275"/>
              <a:gd name="connsiteX59" fmla="*/ 869950 w 2676525"/>
              <a:gd name="connsiteY59" fmla="*/ 546100 h 1184275"/>
              <a:gd name="connsiteX60" fmla="*/ 869950 w 2676525"/>
              <a:gd name="connsiteY60" fmla="*/ 546100 h 1184275"/>
              <a:gd name="connsiteX61" fmla="*/ 844550 w 2676525"/>
              <a:gd name="connsiteY61" fmla="*/ 546100 h 1184275"/>
              <a:gd name="connsiteX62" fmla="*/ 844550 w 2676525"/>
              <a:gd name="connsiteY62" fmla="*/ 517525 h 1184275"/>
              <a:gd name="connsiteX63" fmla="*/ 787400 w 2676525"/>
              <a:gd name="connsiteY63" fmla="*/ 517525 h 1184275"/>
              <a:gd name="connsiteX64" fmla="*/ 787400 w 2676525"/>
              <a:gd name="connsiteY64" fmla="*/ 488950 h 1184275"/>
              <a:gd name="connsiteX65" fmla="*/ 742950 w 2676525"/>
              <a:gd name="connsiteY65" fmla="*/ 488950 h 1184275"/>
              <a:gd name="connsiteX66" fmla="*/ 742950 w 2676525"/>
              <a:gd name="connsiteY66" fmla="*/ 457200 h 1184275"/>
              <a:gd name="connsiteX67" fmla="*/ 711200 w 2676525"/>
              <a:gd name="connsiteY67" fmla="*/ 457200 h 1184275"/>
              <a:gd name="connsiteX68" fmla="*/ 711200 w 2676525"/>
              <a:gd name="connsiteY68" fmla="*/ 415925 h 1184275"/>
              <a:gd name="connsiteX69" fmla="*/ 669925 w 2676525"/>
              <a:gd name="connsiteY69" fmla="*/ 415925 h 1184275"/>
              <a:gd name="connsiteX70" fmla="*/ 669925 w 2676525"/>
              <a:gd name="connsiteY70" fmla="*/ 384175 h 1184275"/>
              <a:gd name="connsiteX71" fmla="*/ 561975 w 2676525"/>
              <a:gd name="connsiteY71" fmla="*/ 384175 h 1184275"/>
              <a:gd name="connsiteX72" fmla="*/ 561975 w 2676525"/>
              <a:gd name="connsiteY72" fmla="*/ 352425 h 1184275"/>
              <a:gd name="connsiteX73" fmla="*/ 546100 w 2676525"/>
              <a:gd name="connsiteY73" fmla="*/ 352425 h 1184275"/>
              <a:gd name="connsiteX74" fmla="*/ 546100 w 2676525"/>
              <a:gd name="connsiteY74" fmla="*/ 320675 h 1184275"/>
              <a:gd name="connsiteX75" fmla="*/ 546100 w 2676525"/>
              <a:gd name="connsiteY75" fmla="*/ 320675 h 1184275"/>
              <a:gd name="connsiteX76" fmla="*/ 514350 w 2676525"/>
              <a:gd name="connsiteY76" fmla="*/ 320675 h 1184275"/>
              <a:gd name="connsiteX77" fmla="*/ 514350 w 2676525"/>
              <a:gd name="connsiteY77" fmla="*/ 320675 h 1184275"/>
              <a:gd name="connsiteX78" fmla="*/ 514350 w 2676525"/>
              <a:gd name="connsiteY78" fmla="*/ 295275 h 1184275"/>
              <a:gd name="connsiteX79" fmla="*/ 447675 w 2676525"/>
              <a:gd name="connsiteY79" fmla="*/ 295275 h 1184275"/>
              <a:gd name="connsiteX80" fmla="*/ 447675 w 2676525"/>
              <a:gd name="connsiteY80" fmla="*/ 269875 h 1184275"/>
              <a:gd name="connsiteX81" fmla="*/ 415925 w 2676525"/>
              <a:gd name="connsiteY81" fmla="*/ 269875 h 1184275"/>
              <a:gd name="connsiteX82" fmla="*/ 415925 w 2676525"/>
              <a:gd name="connsiteY82" fmla="*/ 241300 h 1184275"/>
              <a:gd name="connsiteX83" fmla="*/ 393700 w 2676525"/>
              <a:gd name="connsiteY83" fmla="*/ 241300 h 1184275"/>
              <a:gd name="connsiteX84" fmla="*/ 393700 w 2676525"/>
              <a:gd name="connsiteY84" fmla="*/ 222250 h 1184275"/>
              <a:gd name="connsiteX85" fmla="*/ 352425 w 2676525"/>
              <a:gd name="connsiteY85" fmla="*/ 222250 h 1184275"/>
              <a:gd name="connsiteX86" fmla="*/ 352425 w 2676525"/>
              <a:gd name="connsiteY86" fmla="*/ 180975 h 1184275"/>
              <a:gd name="connsiteX87" fmla="*/ 327025 w 2676525"/>
              <a:gd name="connsiteY87" fmla="*/ 180975 h 1184275"/>
              <a:gd name="connsiteX88" fmla="*/ 327025 w 2676525"/>
              <a:gd name="connsiteY88" fmla="*/ 152400 h 1184275"/>
              <a:gd name="connsiteX89" fmla="*/ 292100 w 2676525"/>
              <a:gd name="connsiteY89" fmla="*/ 152400 h 1184275"/>
              <a:gd name="connsiteX90" fmla="*/ 292100 w 2676525"/>
              <a:gd name="connsiteY90" fmla="*/ 120650 h 1184275"/>
              <a:gd name="connsiteX91" fmla="*/ 219075 w 2676525"/>
              <a:gd name="connsiteY91" fmla="*/ 120650 h 1184275"/>
              <a:gd name="connsiteX92" fmla="*/ 219075 w 2676525"/>
              <a:gd name="connsiteY92" fmla="*/ 79375 h 1184275"/>
              <a:gd name="connsiteX93" fmla="*/ 41275 w 2676525"/>
              <a:gd name="connsiteY93" fmla="*/ 79375 h 1184275"/>
              <a:gd name="connsiteX94" fmla="*/ 41275 w 2676525"/>
              <a:gd name="connsiteY94" fmla="*/ 41275 h 1184275"/>
              <a:gd name="connsiteX95" fmla="*/ 0 w 2676525"/>
              <a:gd name="connsiteY95" fmla="*/ 41275 h 1184275"/>
              <a:gd name="connsiteX96" fmla="*/ 0 w 2676525"/>
              <a:gd name="connsiteY96" fmla="*/ 0 h 1184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676525" h="1184275">
                <a:moveTo>
                  <a:pt x="2676525" y="1184275"/>
                </a:moveTo>
                <a:lnTo>
                  <a:pt x="2470150" y="1184275"/>
                </a:lnTo>
                <a:lnTo>
                  <a:pt x="2470150" y="1184275"/>
                </a:lnTo>
                <a:lnTo>
                  <a:pt x="2470150" y="1165225"/>
                </a:lnTo>
                <a:lnTo>
                  <a:pt x="2422525" y="1165225"/>
                </a:lnTo>
                <a:lnTo>
                  <a:pt x="2422525" y="1143000"/>
                </a:lnTo>
                <a:lnTo>
                  <a:pt x="2314575" y="1143000"/>
                </a:lnTo>
                <a:lnTo>
                  <a:pt x="2314575" y="1111250"/>
                </a:lnTo>
                <a:lnTo>
                  <a:pt x="2286000" y="1111250"/>
                </a:lnTo>
                <a:lnTo>
                  <a:pt x="2286000" y="1076325"/>
                </a:lnTo>
                <a:lnTo>
                  <a:pt x="2257425" y="1076325"/>
                </a:lnTo>
                <a:lnTo>
                  <a:pt x="2257425" y="1035050"/>
                </a:lnTo>
                <a:lnTo>
                  <a:pt x="2070100" y="1035050"/>
                </a:lnTo>
                <a:lnTo>
                  <a:pt x="2070100" y="1025525"/>
                </a:lnTo>
                <a:lnTo>
                  <a:pt x="2009775" y="1025525"/>
                </a:lnTo>
                <a:lnTo>
                  <a:pt x="2009775" y="981075"/>
                </a:lnTo>
                <a:lnTo>
                  <a:pt x="1895475" y="981075"/>
                </a:lnTo>
                <a:lnTo>
                  <a:pt x="1895475" y="965200"/>
                </a:lnTo>
                <a:lnTo>
                  <a:pt x="1825625" y="965200"/>
                </a:lnTo>
                <a:lnTo>
                  <a:pt x="1825625" y="946150"/>
                </a:lnTo>
                <a:lnTo>
                  <a:pt x="1825625" y="946150"/>
                </a:lnTo>
                <a:lnTo>
                  <a:pt x="1806575" y="946150"/>
                </a:lnTo>
                <a:lnTo>
                  <a:pt x="1806575" y="946150"/>
                </a:lnTo>
                <a:lnTo>
                  <a:pt x="1806575" y="930275"/>
                </a:lnTo>
                <a:lnTo>
                  <a:pt x="1695450" y="930275"/>
                </a:lnTo>
                <a:lnTo>
                  <a:pt x="1695450" y="898525"/>
                </a:lnTo>
                <a:lnTo>
                  <a:pt x="1619250" y="898525"/>
                </a:lnTo>
                <a:lnTo>
                  <a:pt x="1619250" y="889000"/>
                </a:lnTo>
                <a:lnTo>
                  <a:pt x="1558925" y="889000"/>
                </a:lnTo>
                <a:lnTo>
                  <a:pt x="1558925" y="866775"/>
                </a:lnTo>
                <a:lnTo>
                  <a:pt x="1527175" y="866775"/>
                </a:lnTo>
                <a:lnTo>
                  <a:pt x="1527175" y="828675"/>
                </a:lnTo>
                <a:lnTo>
                  <a:pt x="1489075" y="828675"/>
                </a:lnTo>
                <a:lnTo>
                  <a:pt x="1489075" y="806450"/>
                </a:lnTo>
                <a:lnTo>
                  <a:pt x="1457325" y="806450"/>
                </a:lnTo>
                <a:lnTo>
                  <a:pt x="1457325" y="790575"/>
                </a:lnTo>
                <a:lnTo>
                  <a:pt x="1409700" y="790575"/>
                </a:lnTo>
                <a:lnTo>
                  <a:pt x="1409700" y="765175"/>
                </a:lnTo>
                <a:lnTo>
                  <a:pt x="1377950" y="765175"/>
                </a:lnTo>
                <a:lnTo>
                  <a:pt x="1377950" y="739775"/>
                </a:lnTo>
                <a:lnTo>
                  <a:pt x="1343025" y="739775"/>
                </a:lnTo>
                <a:lnTo>
                  <a:pt x="1343025" y="711200"/>
                </a:lnTo>
                <a:lnTo>
                  <a:pt x="1304925" y="711200"/>
                </a:lnTo>
                <a:lnTo>
                  <a:pt x="1304925" y="692150"/>
                </a:lnTo>
                <a:lnTo>
                  <a:pt x="1304925" y="692150"/>
                </a:lnTo>
                <a:lnTo>
                  <a:pt x="1273175" y="692150"/>
                </a:lnTo>
                <a:lnTo>
                  <a:pt x="1273175" y="663575"/>
                </a:lnTo>
                <a:lnTo>
                  <a:pt x="1196975" y="663575"/>
                </a:lnTo>
                <a:lnTo>
                  <a:pt x="1196975" y="647700"/>
                </a:lnTo>
                <a:lnTo>
                  <a:pt x="1171575" y="647700"/>
                </a:lnTo>
                <a:lnTo>
                  <a:pt x="1171575" y="631825"/>
                </a:lnTo>
                <a:lnTo>
                  <a:pt x="1057275" y="631825"/>
                </a:lnTo>
                <a:lnTo>
                  <a:pt x="1057275" y="606425"/>
                </a:lnTo>
                <a:lnTo>
                  <a:pt x="1009650" y="606425"/>
                </a:lnTo>
                <a:lnTo>
                  <a:pt x="1009650" y="590550"/>
                </a:lnTo>
                <a:lnTo>
                  <a:pt x="930275" y="590550"/>
                </a:lnTo>
                <a:lnTo>
                  <a:pt x="930275" y="568325"/>
                </a:lnTo>
                <a:lnTo>
                  <a:pt x="869950" y="568325"/>
                </a:lnTo>
                <a:lnTo>
                  <a:pt x="869950" y="568325"/>
                </a:lnTo>
                <a:lnTo>
                  <a:pt x="869950" y="546100"/>
                </a:lnTo>
                <a:lnTo>
                  <a:pt x="869950" y="546100"/>
                </a:lnTo>
                <a:lnTo>
                  <a:pt x="844550" y="546100"/>
                </a:lnTo>
                <a:lnTo>
                  <a:pt x="844550" y="517525"/>
                </a:lnTo>
                <a:lnTo>
                  <a:pt x="787400" y="517525"/>
                </a:lnTo>
                <a:lnTo>
                  <a:pt x="787400" y="488950"/>
                </a:lnTo>
                <a:lnTo>
                  <a:pt x="742950" y="488950"/>
                </a:lnTo>
                <a:lnTo>
                  <a:pt x="742950" y="457200"/>
                </a:lnTo>
                <a:lnTo>
                  <a:pt x="711200" y="457200"/>
                </a:lnTo>
                <a:lnTo>
                  <a:pt x="711200" y="415925"/>
                </a:lnTo>
                <a:lnTo>
                  <a:pt x="669925" y="415925"/>
                </a:lnTo>
                <a:lnTo>
                  <a:pt x="669925" y="384175"/>
                </a:lnTo>
                <a:lnTo>
                  <a:pt x="561975" y="384175"/>
                </a:lnTo>
                <a:lnTo>
                  <a:pt x="561975" y="352425"/>
                </a:lnTo>
                <a:lnTo>
                  <a:pt x="546100" y="352425"/>
                </a:lnTo>
                <a:lnTo>
                  <a:pt x="546100" y="320675"/>
                </a:lnTo>
                <a:lnTo>
                  <a:pt x="546100" y="320675"/>
                </a:lnTo>
                <a:lnTo>
                  <a:pt x="514350" y="320675"/>
                </a:lnTo>
                <a:lnTo>
                  <a:pt x="514350" y="320675"/>
                </a:lnTo>
                <a:lnTo>
                  <a:pt x="514350" y="295275"/>
                </a:lnTo>
                <a:lnTo>
                  <a:pt x="447675" y="295275"/>
                </a:lnTo>
                <a:lnTo>
                  <a:pt x="447675" y="269875"/>
                </a:lnTo>
                <a:lnTo>
                  <a:pt x="415925" y="269875"/>
                </a:lnTo>
                <a:lnTo>
                  <a:pt x="415925" y="241300"/>
                </a:lnTo>
                <a:lnTo>
                  <a:pt x="393700" y="241300"/>
                </a:lnTo>
                <a:lnTo>
                  <a:pt x="393700" y="222250"/>
                </a:lnTo>
                <a:lnTo>
                  <a:pt x="352425" y="222250"/>
                </a:lnTo>
                <a:lnTo>
                  <a:pt x="352425" y="180975"/>
                </a:lnTo>
                <a:lnTo>
                  <a:pt x="327025" y="180975"/>
                </a:lnTo>
                <a:lnTo>
                  <a:pt x="327025" y="152400"/>
                </a:lnTo>
                <a:lnTo>
                  <a:pt x="292100" y="152400"/>
                </a:lnTo>
                <a:lnTo>
                  <a:pt x="292100" y="120650"/>
                </a:lnTo>
                <a:lnTo>
                  <a:pt x="219075" y="120650"/>
                </a:lnTo>
                <a:lnTo>
                  <a:pt x="219075" y="79375"/>
                </a:lnTo>
                <a:lnTo>
                  <a:pt x="41275" y="79375"/>
                </a:lnTo>
                <a:lnTo>
                  <a:pt x="41275" y="41275"/>
                </a:lnTo>
                <a:lnTo>
                  <a:pt x="0" y="41275"/>
                </a:lnTo>
                <a:lnTo>
                  <a:pt x="0" y="0"/>
                </a:lnTo>
              </a:path>
            </a:pathLst>
          </a:custGeom>
          <a:noFill/>
          <a:ln w="28575">
            <a:solidFill>
              <a:schemeClr val="accent4"/>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7" name="Freeform 96">
            <a:extLst>
              <a:ext uri="{FF2B5EF4-FFF2-40B4-BE49-F238E27FC236}">
                <a16:creationId xmlns:a16="http://schemas.microsoft.com/office/drawing/2014/main" id="{0921CCC1-DCF4-36FD-AAE9-24FDFCDCBEFF}"/>
              </a:ext>
            </a:extLst>
          </p:cNvPr>
          <p:cNvSpPr>
            <a:spLocks/>
          </p:cNvSpPr>
          <p:nvPr/>
        </p:nvSpPr>
        <p:spPr bwMode="auto">
          <a:xfrm>
            <a:off x="4548346" y="1597025"/>
            <a:ext cx="3003550" cy="933450"/>
          </a:xfrm>
          <a:custGeom>
            <a:avLst/>
            <a:gdLst>
              <a:gd name="connsiteX0" fmla="*/ 3003550 w 3003550"/>
              <a:gd name="connsiteY0" fmla="*/ 933450 h 933450"/>
              <a:gd name="connsiteX1" fmla="*/ 2927350 w 3003550"/>
              <a:gd name="connsiteY1" fmla="*/ 933450 h 933450"/>
              <a:gd name="connsiteX2" fmla="*/ 2927350 w 3003550"/>
              <a:gd name="connsiteY2" fmla="*/ 904875 h 933450"/>
              <a:gd name="connsiteX3" fmla="*/ 2844800 w 3003550"/>
              <a:gd name="connsiteY3" fmla="*/ 904875 h 933450"/>
              <a:gd name="connsiteX4" fmla="*/ 2844800 w 3003550"/>
              <a:gd name="connsiteY4" fmla="*/ 850900 h 933450"/>
              <a:gd name="connsiteX5" fmla="*/ 2651125 w 3003550"/>
              <a:gd name="connsiteY5" fmla="*/ 850900 h 933450"/>
              <a:gd name="connsiteX6" fmla="*/ 2651125 w 3003550"/>
              <a:gd name="connsiteY6" fmla="*/ 822325 h 933450"/>
              <a:gd name="connsiteX7" fmla="*/ 2565400 w 3003550"/>
              <a:gd name="connsiteY7" fmla="*/ 822325 h 933450"/>
              <a:gd name="connsiteX8" fmla="*/ 2565400 w 3003550"/>
              <a:gd name="connsiteY8" fmla="*/ 787400 h 933450"/>
              <a:gd name="connsiteX9" fmla="*/ 2457450 w 3003550"/>
              <a:gd name="connsiteY9" fmla="*/ 787400 h 933450"/>
              <a:gd name="connsiteX10" fmla="*/ 2457450 w 3003550"/>
              <a:gd name="connsiteY10" fmla="*/ 755650 h 933450"/>
              <a:gd name="connsiteX11" fmla="*/ 2397125 w 3003550"/>
              <a:gd name="connsiteY11" fmla="*/ 755650 h 933450"/>
              <a:gd name="connsiteX12" fmla="*/ 2397125 w 3003550"/>
              <a:gd name="connsiteY12" fmla="*/ 727075 h 933450"/>
              <a:gd name="connsiteX13" fmla="*/ 2247900 w 3003550"/>
              <a:gd name="connsiteY13" fmla="*/ 727075 h 933450"/>
              <a:gd name="connsiteX14" fmla="*/ 2247900 w 3003550"/>
              <a:gd name="connsiteY14" fmla="*/ 701675 h 933450"/>
              <a:gd name="connsiteX15" fmla="*/ 2212975 w 3003550"/>
              <a:gd name="connsiteY15" fmla="*/ 701675 h 933450"/>
              <a:gd name="connsiteX16" fmla="*/ 2212975 w 3003550"/>
              <a:gd name="connsiteY16" fmla="*/ 685800 h 933450"/>
              <a:gd name="connsiteX17" fmla="*/ 2098675 w 3003550"/>
              <a:gd name="connsiteY17" fmla="*/ 685800 h 933450"/>
              <a:gd name="connsiteX18" fmla="*/ 2098675 w 3003550"/>
              <a:gd name="connsiteY18" fmla="*/ 657225 h 933450"/>
              <a:gd name="connsiteX19" fmla="*/ 2025650 w 3003550"/>
              <a:gd name="connsiteY19" fmla="*/ 657225 h 933450"/>
              <a:gd name="connsiteX20" fmla="*/ 2025650 w 3003550"/>
              <a:gd name="connsiteY20" fmla="*/ 631825 h 933450"/>
              <a:gd name="connsiteX21" fmla="*/ 1952625 w 3003550"/>
              <a:gd name="connsiteY21" fmla="*/ 631825 h 933450"/>
              <a:gd name="connsiteX22" fmla="*/ 1952625 w 3003550"/>
              <a:gd name="connsiteY22" fmla="*/ 606425 h 933450"/>
              <a:gd name="connsiteX23" fmla="*/ 1876425 w 3003550"/>
              <a:gd name="connsiteY23" fmla="*/ 606425 h 933450"/>
              <a:gd name="connsiteX24" fmla="*/ 1876425 w 3003550"/>
              <a:gd name="connsiteY24" fmla="*/ 571500 h 933450"/>
              <a:gd name="connsiteX25" fmla="*/ 1847850 w 3003550"/>
              <a:gd name="connsiteY25" fmla="*/ 571500 h 933450"/>
              <a:gd name="connsiteX26" fmla="*/ 1847850 w 3003550"/>
              <a:gd name="connsiteY26" fmla="*/ 549275 h 933450"/>
              <a:gd name="connsiteX27" fmla="*/ 1736725 w 3003550"/>
              <a:gd name="connsiteY27" fmla="*/ 549275 h 933450"/>
              <a:gd name="connsiteX28" fmla="*/ 1736725 w 3003550"/>
              <a:gd name="connsiteY28" fmla="*/ 517525 h 933450"/>
              <a:gd name="connsiteX29" fmla="*/ 1619250 w 3003550"/>
              <a:gd name="connsiteY29" fmla="*/ 517525 h 933450"/>
              <a:gd name="connsiteX30" fmla="*/ 1619250 w 3003550"/>
              <a:gd name="connsiteY30" fmla="*/ 492125 h 933450"/>
              <a:gd name="connsiteX31" fmla="*/ 1568450 w 3003550"/>
              <a:gd name="connsiteY31" fmla="*/ 492125 h 933450"/>
              <a:gd name="connsiteX32" fmla="*/ 1568450 w 3003550"/>
              <a:gd name="connsiteY32" fmla="*/ 441325 h 933450"/>
              <a:gd name="connsiteX33" fmla="*/ 1527175 w 3003550"/>
              <a:gd name="connsiteY33" fmla="*/ 441325 h 933450"/>
              <a:gd name="connsiteX34" fmla="*/ 1527175 w 3003550"/>
              <a:gd name="connsiteY34" fmla="*/ 412750 h 933450"/>
              <a:gd name="connsiteX35" fmla="*/ 1454150 w 3003550"/>
              <a:gd name="connsiteY35" fmla="*/ 412750 h 933450"/>
              <a:gd name="connsiteX36" fmla="*/ 1454150 w 3003550"/>
              <a:gd name="connsiteY36" fmla="*/ 384175 h 933450"/>
              <a:gd name="connsiteX37" fmla="*/ 1352550 w 3003550"/>
              <a:gd name="connsiteY37" fmla="*/ 384175 h 933450"/>
              <a:gd name="connsiteX38" fmla="*/ 1352550 w 3003550"/>
              <a:gd name="connsiteY38" fmla="*/ 355600 h 933450"/>
              <a:gd name="connsiteX39" fmla="*/ 1238250 w 3003550"/>
              <a:gd name="connsiteY39" fmla="*/ 355600 h 933450"/>
              <a:gd name="connsiteX40" fmla="*/ 1238250 w 3003550"/>
              <a:gd name="connsiteY40" fmla="*/ 327025 h 933450"/>
              <a:gd name="connsiteX41" fmla="*/ 1174750 w 3003550"/>
              <a:gd name="connsiteY41" fmla="*/ 327025 h 933450"/>
              <a:gd name="connsiteX42" fmla="*/ 1174750 w 3003550"/>
              <a:gd name="connsiteY42" fmla="*/ 311150 h 933450"/>
              <a:gd name="connsiteX43" fmla="*/ 1098550 w 3003550"/>
              <a:gd name="connsiteY43" fmla="*/ 311150 h 933450"/>
              <a:gd name="connsiteX44" fmla="*/ 1098550 w 3003550"/>
              <a:gd name="connsiteY44" fmla="*/ 288925 h 933450"/>
              <a:gd name="connsiteX45" fmla="*/ 1028700 w 3003550"/>
              <a:gd name="connsiteY45" fmla="*/ 288925 h 933450"/>
              <a:gd name="connsiteX46" fmla="*/ 1028700 w 3003550"/>
              <a:gd name="connsiteY46" fmla="*/ 260350 h 933450"/>
              <a:gd name="connsiteX47" fmla="*/ 987425 w 3003550"/>
              <a:gd name="connsiteY47" fmla="*/ 260350 h 933450"/>
              <a:gd name="connsiteX48" fmla="*/ 987425 w 3003550"/>
              <a:gd name="connsiteY48" fmla="*/ 260350 h 933450"/>
              <a:gd name="connsiteX49" fmla="*/ 987425 w 3003550"/>
              <a:gd name="connsiteY49" fmla="*/ 241300 h 933450"/>
              <a:gd name="connsiteX50" fmla="*/ 942975 w 3003550"/>
              <a:gd name="connsiteY50" fmla="*/ 241300 h 933450"/>
              <a:gd name="connsiteX51" fmla="*/ 942975 w 3003550"/>
              <a:gd name="connsiteY51" fmla="*/ 241300 h 933450"/>
              <a:gd name="connsiteX52" fmla="*/ 942975 w 3003550"/>
              <a:gd name="connsiteY52" fmla="*/ 215900 h 933450"/>
              <a:gd name="connsiteX53" fmla="*/ 904875 w 3003550"/>
              <a:gd name="connsiteY53" fmla="*/ 215900 h 933450"/>
              <a:gd name="connsiteX54" fmla="*/ 904875 w 3003550"/>
              <a:gd name="connsiteY54" fmla="*/ 203200 h 933450"/>
              <a:gd name="connsiteX55" fmla="*/ 806450 w 3003550"/>
              <a:gd name="connsiteY55" fmla="*/ 203200 h 933450"/>
              <a:gd name="connsiteX56" fmla="*/ 806450 w 3003550"/>
              <a:gd name="connsiteY56" fmla="*/ 184150 h 933450"/>
              <a:gd name="connsiteX57" fmla="*/ 742950 w 3003550"/>
              <a:gd name="connsiteY57" fmla="*/ 184150 h 933450"/>
              <a:gd name="connsiteX58" fmla="*/ 742950 w 3003550"/>
              <a:gd name="connsiteY58" fmla="*/ 161925 h 933450"/>
              <a:gd name="connsiteX59" fmla="*/ 692150 w 3003550"/>
              <a:gd name="connsiteY59" fmla="*/ 161925 h 933450"/>
              <a:gd name="connsiteX60" fmla="*/ 692150 w 3003550"/>
              <a:gd name="connsiteY60" fmla="*/ 133350 h 933450"/>
              <a:gd name="connsiteX61" fmla="*/ 631825 w 3003550"/>
              <a:gd name="connsiteY61" fmla="*/ 133350 h 933450"/>
              <a:gd name="connsiteX62" fmla="*/ 631825 w 3003550"/>
              <a:gd name="connsiteY62" fmla="*/ 133350 h 933450"/>
              <a:gd name="connsiteX63" fmla="*/ 631825 w 3003550"/>
              <a:gd name="connsiteY63" fmla="*/ 133350 h 933450"/>
              <a:gd name="connsiteX64" fmla="*/ 631825 w 3003550"/>
              <a:gd name="connsiteY64" fmla="*/ 104775 h 933450"/>
              <a:gd name="connsiteX65" fmla="*/ 571500 w 3003550"/>
              <a:gd name="connsiteY65" fmla="*/ 104775 h 933450"/>
              <a:gd name="connsiteX66" fmla="*/ 571500 w 3003550"/>
              <a:gd name="connsiteY66" fmla="*/ 76200 h 933450"/>
              <a:gd name="connsiteX67" fmla="*/ 520700 w 3003550"/>
              <a:gd name="connsiteY67" fmla="*/ 76200 h 933450"/>
              <a:gd name="connsiteX68" fmla="*/ 520700 w 3003550"/>
              <a:gd name="connsiteY68" fmla="*/ 44450 h 933450"/>
              <a:gd name="connsiteX69" fmla="*/ 463550 w 3003550"/>
              <a:gd name="connsiteY69" fmla="*/ 44450 h 933450"/>
              <a:gd name="connsiteX70" fmla="*/ 463550 w 3003550"/>
              <a:gd name="connsiteY70" fmla="*/ 12700 h 933450"/>
              <a:gd name="connsiteX71" fmla="*/ 387350 w 3003550"/>
              <a:gd name="connsiteY71" fmla="*/ 12700 h 933450"/>
              <a:gd name="connsiteX72" fmla="*/ 387350 w 3003550"/>
              <a:gd name="connsiteY72" fmla="*/ 0 h 933450"/>
              <a:gd name="connsiteX73" fmla="*/ 0 w 3003550"/>
              <a:gd name="connsiteY73" fmla="*/ 0 h 933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3003550" h="933450">
                <a:moveTo>
                  <a:pt x="3003550" y="933450"/>
                </a:moveTo>
                <a:lnTo>
                  <a:pt x="2927350" y="933450"/>
                </a:lnTo>
                <a:lnTo>
                  <a:pt x="2927350" y="904875"/>
                </a:lnTo>
                <a:lnTo>
                  <a:pt x="2844800" y="904875"/>
                </a:lnTo>
                <a:lnTo>
                  <a:pt x="2844800" y="850900"/>
                </a:lnTo>
                <a:lnTo>
                  <a:pt x="2651125" y="850900"/>
                </a:lnTo>
                <a:lnTo>
                  <a:pt x="2651125" y="822325"/>
                </a:lnTo>
                <a:lnTo>
                  <a:pt x="2565400" y="822325"/>
                </a:lnTo>
                <a:lnTo>
                  <a:pt x="2565400" y="787400"/>
                </a:lnTo>
                <a:lnTo>
                  <a:pt x="2457450" y="787400"/>
                </a:lnTo>
                <a:lnTo>
                  <a:pt x="2457450" y="755650"/>
                </a:lnTo>
                <a:lnTo>
                  <a:pt x="2397125" y="755650"/>
                </a:lnTo>
                <a:lnTo>
                  <a:pt x="2397125" y="727075"/>
                </a:lnTo>
                <a:lnTo>
                  <a:pt x="2247900" y="727075"/>
                </a:lnTo>
                <a:lnTo>
                  <a:pt x="2247900" y="701675"/>
                </a:lnTo>
                <a:lnTo>
                  <a:pt x="2212975" y="701675"/>
                </a:lnTo>
                <a:lnTo>
                  <a:pt x="2212975" y="685800"/>
                </a:lnTo>
                <a:lnTo>
                  <a:pt x="2098675" y="685800"/>
                </a:lnTo>
                <a:lnTo>
                  <a:pt x="2098675" y="657225"/>
                </a:lnTo>
                <a:lnTo>
                  <a:pt x="2025650" y="657225"/>
                </a:lnTo>
                <a:lnTo>
                  <a:pt x="2025650" y="631825"/>
                </a:lnTo>
                <a:lnTo>
                  <a:pt x="1952625" y="631825"/>
                </a:lnTo>
                <a:lnTo>
                  <a:pt x="1952625" y="606425"/>
                </a:lnTo>
                <a:lnTo>
                  <a:pt x="1876425" y="606425"/>
                </a:lnTo>
                <a:lnTo>
                  <a:pt x="1876425" y="571500"/>
                </a:lnTo>
                <a:lnTo>
                  <a:pt x="1847850" y="571500"/>
                </a:lnTo>
                <a:lnTo>
                  <a:pt x="1847850" y="549275"/>
                </a:lnTo>
                <a:lnTo>
                  <a:pt x="1736725" y="549275"/>
                </a:lnTo>
                <a:lnTo>
                  <a:pt x="1736725" y="517525"/>
                </a:lnTo>
                <a:lnTo>
                  <a:pt x="1619250" y="517525"/>
                </a:lnTo>
                <a:lnTo>
                  <a:pt x="1619250" y="492125"/>
                </a:lnTo>
                <a:lnTo>
                  <a:pt x="1568450" y="492125"/>
                </a:lnTo>
                <a:lnTo>
                  <a:pt x="1568450" y="441325"/>
                </a:lnTo>
                <a:lnTo>
                  <a:pt x="1527175" y="441325"/>
                </a:lnTo>
                <a:lnTo>
                  <a:pt x="1527175" y="412750"/>
                </a:lnTo>
                <a:lnTo>
                  <a:pt x="1454150" y="412750"/>
                </a:lnTo>
                <a:lnTo>
                  <a:pt x="1454150" y="384175"/>
                </a:lnTo>
                <a:lnTo>
                  <a:pt x="1352550" y="384175"/>
                </a:lnTo>
                <a:lnTo>
                  <a:pt x="1352550" y="355600"/>
                </a:lnTo>
                <a:lnTo>
                  <a:pt x="1238250" y="355600"/>
                </a:lnTo>
                <a:lnTo>
                  <a:pt x="1238250" y="327025"/>
                </a:lnTo>
                <a:lnTo>
                  <a:pt x="1174750" y="327025"/>
                </a:lnTo>
                <a:lnTo>
                  <a:pt x="1174750" y="311150"/>
                </a:lnTo>
                <a:lnTo>
                  <a:pt x="1098550" y="311150"/>
                </a:lnTo>
                <a:lnTo>
                  <a:pt x="1098550" y="288925"/>
                </a:lnTo>
                <a:lnTo>
                  <a:pt x="1028700" y="288925"/>
                </a:lnTo>
                <a:lnTo>
                  <a:pt x="1028700" y="260350"/>
                </a:lnTo>
                <a:lnTo>
                  <a:pt x="987425" y="260350"/>
                </a:lnTo>
                <a:lnTo>
                  <a:pt x="987425" y="260350"/>
                </a:lnTo>
                <a:lnTo>
                  <a:pt x="987425" y="241300"/>
                </a:lnTo>
                <a:lnTo>
                  <a:pt x="942975" y="241300"/>
                </a:lnTo>
                <a:lnTo>
                  <a:pt x="942975" y="241300"/>
                </a:lnTo>
                <a:lnTo>
                  <a:pt x="942975" y="215900"/>
                </a:lnTo>
                <a:lnTo>
                  <a:pt x="904875" y="215900"/>
                </a:lnTo>
                <a:lnTo>
                  <a:pt x="904875" y="203200"/>
                </a:lnTo>
                <a:lnTo>
                  <a:pt x="806450" y="203200"/>
                </a:lnTo>
                <a:lnTo>
                  <a:pt x="806450" y="184150"/>
                </a:lnTo>
                <a:lnTo>
                  <a:pt x="742950" y="184150"/>
                </a:lnTo>
                <a:lnTo>
                  <a:pt x="742950" y="161925"/>
                </a:lnTo>
                <a:lnTo>
                  <a:pt x="692150" y="161925"/>
                </a:lnTo>
                <a:lnTo>
                  <a:pt x="692150" y="133350"/>
                </a:lnTo>
                <a:lnTo>
                  <a:pt x="631825" y="133350"/>
                </a:lnTo>
                <a:lnTo>
                  <a:pt x="631825" y="133350"/>
                </a:lnTo>
                <a:lnTo>
                  <a:pt x="631825" y="133350"/>
                </a:lnTo>
                <a:lnTo>
                  <a:pt x="631825" y="104775"/>
                </a:lnTo>
                <a:lnTo>
                  <a:pt x="571500" y="104775"/>
                </a:lnTo>
                <a:lnTo>
                  <a:pt x="571500" y="76200"/>
                </a:lnTo>
                <a:lnTo>
                  <a:pt x="520700" y="76200"/>
                </a:lnTo>
                <a:lnTo>
                  <a:pt x="520700" y="44450"/>
                </a:lnTo>
                <a:lnTo>
                  <a:pt x="463550" y="44450"/>
                </a:lnTo>
                <a:lnTo>
                  <a:pt x="463550" y="12700"/>
                </a:lnTo>
                <a:lnTo>
                  <a:pt x="387350" y="12700"/>
                </a:lnTo>
                <a:lnTo>
                  <a:pt x="387350" y="0"/>
                </a:lnTo>
                <a:lnTo>
                  <a:pt x="0" y="0"/>
                </a:lnTo>
              </a:path>
            </a:pathLst>
          </a:custGeom>
          <a:noFill/>
          <a:ln w="28575">
            <a:solidFill>
              <a:schemeClr val="accent6"/>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4" name="Freeform 93">
            <a:extLst>
              <a:ext uri="{FF2B5EF4-FFF2-40B4-BE49-F238E27FC236}">
                <a16:creationId xmlns:a16="http://schemas.microsoft.com/office/drawing/2014/main" id="{12B49251-A5CB-D22F-3642-B7C0827B5ED3}"/>
              </a:ext>
            </a:extLst>
          </p:cNvPr>
          <p:cNvSpPr>
            <a:spLocks/>
          </p:cNvSpPr>
          <p:nvPr/>
        </p:nvSpPr>
        <p:spPr bwMode="auto">
          <a:xfrm>
            <a:off x="4526121" y="1597025"/>
            <a:ext cx="3022600" cy="1314450"/>
          </a:xfrm>
          <a:custGeom>
            <a:avLst/>
            <a:gdLst>
              <a:gd name="connsiteX0" fmla="*/ 3022600 w 3022600"/>
              <a:gd name="connsiteY0" fmla="*/ 1314450 h 1314450"/>
              <a:gd name="connsiteX1" fmla="*/ 2924175 w 3022600"/>
              <a:gd name="connsiteY1" fmla="*/ 1314450 h 1314450"/>
              <a:gd name="connsiteX2" fmla="*/ 2930525 w 3022600"/>
              <a:gd name="connsiteY2" fmla="*/ 1308100 h 1314450"/>
              <a:gd name="connsiteX3" fmla="*/ 2857500 w 3022600"/>
              <a:gd name="connsiteY3" fmla="*/ 1308100 h 1314450"/>
              <a:gd name="connsiteX4" fmla="*/ 2857500 w 3022600"/>
              <a:gd name="connsiteY4" fmla="*/ 1279525 h 1314450"/>
              <a:gd name="connsiteX5" fmla="*/ 2774950 w 3022600"/>
              <a:gd name="connsiteY5" fmla="*/ 1279525 h 1314450"/>
              <a:gd name="connsiteX6" fmla="*/ 2774950 w 3022600"/>
              <a:gd name="connsiteY6" fmla="*/ 1263650 h 1314450"/>
              <a:gd name="connsiteX7" fmla="*/ 2587625 w 3022600"/>
              <a:gd name="connsiteY7" fmla="*/ 1263650 h 1314450"/>
              <a:gd name="connsiteX8" fmla="*/ 2587625 w 3022600"/>
              <a:gd name="connsiteY8" fmla="*/ 1238250 h 1314450"/>
              <a:gd name="connsiteX9" fmla="*/ 2546350 w 3022600"/>
              <a:gd name="connsiteY9" fmla="*/ 1238250 h 1314450"/>
              <a:gd name="connsiteX10" fmla="*/ 2546350 w 3022600"/>
              <a:gd name="connsiteY10" fmla="*/ 1222375 h 1314450"/>
              <a:gd name="connsiteX11" fmla="*/ 2457450 w 3022600"/>
              <a:gd name="connsiteY11" fmla="*/ 1222375 h 1314450"/>
              <a:gd name="connsiteX12" fmla="*/ 2457450 w 3022600"/>
              <a:gd name="connsiteY12" fmla="*/ 1209675 h 1314450"/>
              <a:gd name="connsiteX13" fmla="*/ 2295525 w 3022600"/>
              <a:gd name="connsiteY13" fmla="*/ 1209675 h 1314450"/>
              <a:gd name="connsiteX14" fmla="*/ 2295525 w 3022600"/>
              <a:gd name="connsiteY14" fmla="*/ 1193800 h 1314450"/>
              <a:gd name="connsiteX15" fmla="*/ 2260600 w 3022600"/>
              <a:gd name="connsiteY15" fmla="*/ 1193800 h 1314450"/>
              <a:gd name="connsiteX16" fmla="*/ 2260600 w 3022600"/>
              <a:gd name="connsiteY16" fmla="*/ 1177925 h 1314450"/>
              <a:gd name="connsiteX17" fmla="*/ 2200275 w 3022600"/>
              <a:gd name="connsiteY17" fmla="*/ 1177925 h 1314450"/>
              <a:gd name="connsiteX18" fmla="*/ 2200275 w 3022600"/>
              <a:gd name="connsiteY18" fmla="*/ 1177925 h 1314450"/>
              <a:gd name="connsiteX19" fmla="*/ 2200275 w 3022600"/>
              <a:gd name="connsiteY19" fmla="*/ 1149350 h 1314450"/>
              <a:gd name="connsiteX20" fmla="*/ 2117725 w 3022600"/>
              <a:gd name="connsiteY20" fmla="*/ 1149350 h 1314450"/>
              <a:gd name="connsiteX21" fmla="*/ 2117725 w 3022600"/>
              <a:gd name="connsiteY21" fmla="*/ 1130300 h 1314450"/>
              <a:gd name="connsiteX22" fmla="*/ 2070100 w 3022600"/>
              <a:gd name="connsiteY22" fmla="*/ 1130300 h 1314450"/>
              <a:gd name="connsiteX23" fmla="*/ 2070100 w 3022600"/>
              <a:gd name="connsiteY23" fmla="*/ 1114425 h 1314450"/>
              <a:gd name="connsiteX24" fmla="*/ 2032000 w 3022600"/>
              <a:gd name="connsiteY24" fmla="*/ 1114425 h 1314450"/>
              <a:gd name="connsiteX25" fmla="*/ 2032000 w 3022600"/>
              <a:gd name="connsiteY25" fmla="*/ 1104900 h 1314450"/>
              <a:gd name="connsiteX26" fmla="*/ 1965325 w 3022600"/>
              <a:gd name="connsiteY26" fmla="*/ 1104900 h 1314450"/>
              <a:gd name="connsiteX27" fmla="*/ 1965325 w 3022600"/>
              <a:gd name="connsiteY27" fmla="*/ 1085850 h 1314450"/>
              <a:gd name="connsiteX28" fmla="*/ 1927225 w 3022600"/>
              <a:gd name="connsiteY28" fmla="*/ 1085850 h 1314450"/>
              <a:gd name="connsiteX29" fmla="*/ 1927225 w 3022600"/>
              <a:gd name="connsiteY29" fmla="*/ 1069975 h 1314450"/>
              <a:gd name="connsiteX30" fmla="*/ 1866900 w 3022600"/>
              <a:gd name="connsiteY30" fmla="*/ 1069975 h 1314450"/>
              <a:gd name="connsiteX31" fmla="*/ 1866900 w 3022600"/>
              <a:gd name="connsiteY31" fmla="*/ 1038225 h 1314450"/>
              <a:gd name="connsiteX32" fmla="*/ 1828800 w 3022600"/>
              <a:gd name="connsiteY32" fmla="*/ 1038225 h 1314450"/>
              <a:gd name="connsiteX33" fmla="*/ 1828800 w 3022600"/>
              <a:gd name="connsiteY33" fmla="*/ 1022350 h 1314450"/>
              <a:gd name="connsiteX34" fmla="*/ 1774825 w 3022600"/>
              <a:gd name="connsiteY34" fmla="*/ 1022350 h 1314450"/>
              <a:gd name="connsiteX35" fmla="*/ 1774825 w 3022600"/>
              <a:gd name="connsiteY35" fmla="*/ 990600 h 1314450"/>
              <a:gd name="connsiteX36" fmla="*/ 1774825 w 3022600"/>
              <a:gd name="connsiteY36" fmla="*/ 990600 h 1314450"/>
              <a:gd name="connsiteX37" fmla="*/ 1752600 w 3022600"/>
              <a:gd name="connsiteY37" fmla="*/ 990600 h 1314450"/>
              <a:gd name="connsiteX38" fmla="*/ 1752600 w 3022600"/>
              <a:gd name="connsiteY38" fmla="*/ 990600 h 1314450"/>
              <a:gd name="connsiteX39" fmla="*/ 1752600 w 3022600"/>
              <a:gd name="connsiteY39" fmla="*/ 955675 h 1314450"/>
              <a:gd name="connsiteX40" fmla="*/ 1701800 w 3022600"/>
              <a:gd name="connsiteY40" fmla="*/ 955675 h 1314450"/>
              <a:gd name="connsiteX41" fmla="*/ 1701800 w 3022600"/>
              <a:gd name="connsiteY41" fmla="*/ 949325 h 1314450"/>
              <a:gd name="connsiteX42" fmla="*/ 1635125 w 3022600"/>
              <a:gd name="connsiteY42" fmla="*/ 949325 h 1314450"/>
              <a:gd name="connsiteX43" fmla="*/ 1635125 w 3022600"/>
              <a:gd name="connsiteY43" fmla="*/ 923925 h 1314450"/>
              <a:gd name="connsiteX44" fmla="*/ 1600200 w 3022600"/>
              <a:gd name="connsiteY44" fmla="*/ 923925 h 1314450"/>
              <a:gd name="connsiteX45" fmla="*/ 1600200 w 3022600"/>
              <a:gd name="connsiteY45" fmla="*/ 904875 h 1314450"/>
              <a:gd name="connsiteX46" fmla="*/ 1543050 w 3022600"/>
              <a:gd name="connsiteY46" fmla="*/ 904875 h 1314450"/>
              <a:gd name="connsiteX47" fmla="*/ 1543050 w 3022600"/>
              <a:gd name="connsiteY47" fmla="*/ 904875 h 1314450"/>
              <a:gd name="connsiteX48" fmla="*/ 1543050 w 3022600"/>
              <a:gd name="connsiteY48" fmla="*/ 904875 h 1314450"/>
              <a:gd name="connsiteX49" fmla="*/ 1543050 w 3022600"/>
              <a:gd name="connsiteY49" fmla="*/ 879475 h 1314450"/>
              <a:gd name="connsiteX50" fmla="*/ 1504950 w 3022600"/>
              <a:gd name="connsiteY50" fmla="*/ 879475 h 1314450"/>
              <a:gd name="connsiteX51" fmla="*/ 1504950 w 3022600"/>
              <a:gd name="connsiteY51" fmla="*/ 863600 h 1314450"/>
              <a:gd name="connsiteX52" fmla="*/ 1463675 w 3022600"/>
              <a:gd name="connsiteY52" fmla="*/ 863600 h 1314450"/>
              <a:gd name="connsiteX53" fmla="*/ 1463675 w 3022600"/>
              <a:gd name="connsiteY53" fmla="*/ 847725 h 1314450"/>
              <a:gd name="connsiteX54" fmla="*/ 1422400 w 3022600"/>
              <a:gd name="connsiteY54" fmla="*/ 847725 h 1314450"/>
              <a:gd name="connsiteX55" fmla="*/ 1422400 w 3022600"/>
              <a:gd name="connsiteY55" fmla="*/ 812800 h 1314450"/>
              <a:gd name="connsiteX56" fmla="*/ 1368425 w 3022600"/>
              <a:gd name="connsiteY56" fmla="*/ 812800 h 1314450"/>
              <a:gd name="connsiteX57" fmla="*/ 1368425 w 3022600"/>
              <a:gd name="connsiteY57" fmla="*/ 803275 h 1314450"/>
              <a:gd name="connsiteX58" fmla="*/ 1311275 w 3022600"/>
              <a:gd name="connsiteY58" fmla="*/ 803275 h 1314450"/>
              <a:gd name="connsiteX59" fmla="*/ 1311275 w 3022600"/>
              <a:gd name="connsiteY59" fmla="*/ 774700 h 1314450"/>
              <a:gd name="connsiteX60" fmla="*/ 1257300 w 3022600"/>
              <a:gd name="connsiteY60" fmla="*/ 774700 h 1314450"/>
              <a:gd name="connsiteX61" fmla="*/ 1257300 w 3022600"/>
              <a:gd name="connsiteY61" fmla="*/ 749300 h 1314450"/>
              <a:gd name="connsiteX62" fmla="*/ 1212850 w 3022600"/>
              <a:gd name="connsiteY62" fmla="*/ 749300 h 1314450"/>
              <a:gd name="connsiteX63" fmla="*/ 1212850 w 3022600"/>
              <a:gd name="connsiteY63" fmla="*/ 720725 h 1314450"/>
              <a:gd name="connsiteX64" fmla="*/ 1174750 w 3022600"/>
              <a:gd name="connsiteY64" fmla="*/ 720725 h 1314450"/>
              <a:gd name="connsiteX65" fmla="*/ 1174750 w 3022600"/>
              <a:gd name="connsiteY65" fmla="*/ 720725 h 1314450"/>
              <a:gd name="connsiteX66" fmla="*/ 1174750 w 3022600"/>
              <a:gd name="connsiteY66" fmla="*/ 698500 h 1314450"/>
              <a:gd name="connsiteX67" fmla="*/ 1120775 w 3022600"/>
              <a:gd name="connsiteY67" fmla="*/ 698500 h 1314450"/>
              <a:gd name="connsiteX68" fmla="*/ 1120775 w 3022600"/>
              <a:gd name="connsiteY68" fmla="*/ 673100 h 1314450"/>
              <a:gd name="connsiteX69" fmla="*/ 1089025 w 3022600"/>
              <a:gd name="connsiteY69" fmla="*/ 673100 h 1314450"/>
              <a:gd name="connsiteX70" fmla="*/ 1089025 w 3022600"/>
              <a:gd name="connsiteY70" fmla="*/ 654050 h 1314450"/>
              <a:gd name="connsiteX71" fmla="*/ 1038225 w 3022600"/>
              <a:gd name="connsiteY71" fmla="*/ 654050 h 1314450"/>
              <a:gd name="connsiteX72" fmla="*/ 1038225 w 3022600"/>
              <a:gd name="connsiteY72" fmla="*/ 622300 h 1314450"/>
              <a:gd name="connsiteX73" fmla="*/ 996950 w 3022600"/>
              <a:gd name="connsiteY73" fmla="*/ 622300 h 1314450"/>
              <a:gd name="connsiteX74" fmla="*/ 996950 w 3022600"/>
              <a:gd name="connsiteY74" fmla="*/ 593725 h 1314450"/>
              <a:gd name="connsiteX75" fmla="*/ 962025 w 3022600"/>
              <a:gd name="connsiteY75" fmla="*/ 593725 h 1314450"/>
              <a:gd name="connsiteX76" fmla="*/ 962025 w 3022600"/>
              <a:gd name="connsiteY76" fmla="*/ 593725 h 1314450"/>
              <a:gd name="connsiteX77" fmla="*/ 962025 w 3022600"/>
              <a:gd name="connsiteY77" fmla="*/ 593725 h 1314450"/>
              <a:gd name="connsiteX78" fmla="*/ 962025 w 3022600"/>
              <a:gd name="connsiteY78" fmla="*/ 568325 h 1314450"/>
              <a:gd name="connsiteX79" fmla="*/ 914400 w 3022600"/>
              <a:gd name="connsiteY79" fmla="*/ 568325 h 1314450"/>
              <a:gd name="connsiteX80" fmla="*/ 914400 w 3022600"/>
              <a:gd name="connsiteY80" fmla="*/ 568325 h 1314450"/>
              <a:gd name="connsiteX81" fmla="*/ 914400 w 3022600"/>
              <a:gd name="connsiteY81" fmla="*/ 568325 h 1314450"/>
              <a:gd name="connsiteX82" fmla="*/ 914400 w 3022600"/>
              <a:gd name="connsiteY82" fmla="*/ 542925 h 1314450"/>
              <a:gd name="connsiteX83" fmla="*/ 876300 w 3022600"/>
              <a:gd name="connsiteY83" fmla="*/ 542925 h 1314450"/>
              <a:gd name="connsiteX84" fmla="*/ 876300 w 3022600"/>
              <a:gd name="connsiteY84" fmla="*/ 542925 h 1314450"/>
              <a:gd name="connsiteX85" fmla="*/ 876300 w 3022600"/>
              <a:gd name="connsiteY85" fmla="*/ 517525 h 1314450"/>
              <a:gd name="connsiteX86" fmla="*/ 838200 w 3022600"/>
              <a:gd name="connsiteY86" fmla="*/ 517525 h 1314450"/>
              <a:gd name="connsiteX87" fmla="*/ 838200 w 3022600"/>
              <a:gd name="connsiteY87" fmla="*/ 479425 h 1314450"/>
              <a:gd name="connsiteX88" fmla="*/ 800100 w 3022600"/>
              <a:gd name="connsiteY88" fmla="*/ 479425 h 1314450"/>
              <a:gd name="connsiteX89" fmla="*/ 800100 w 3022600"/>
              <a:gd name="connsiteY89" fmla="*/ 450850 h 1314450"/>
              <a:gd name="connsiteX90" fmla="*/ 765175 w 3022600"/>
              <a:gd name="connsiteY90" fmla="*/ 450850 h 1314450"/>
              <a:gd name="connsiteX91" fmla="*/ 765175 w 3022600"/>
              <a:gd name="connsiteY91" fmla="*/ 422275 h 1314450"/>
              <a:gd name="connsiteX92" fmla="*/ 730250 w 3022600"/>
              <a:gd name="connsiteY92" fmla="*/ 422275 h 1314450"/>
              <a:gd name="connsiteX93" fmla="*/ 730250 w 3022600"/>
              <a:gd name="connsiteY93" fmla="*/ 393700 h 1314450"/>
              <a:gd name="connsiteX94" fmla="*/ 698500 w 3022600"/>
              <a:gd name="connsiteY94" fmla="*/ 393700 h 1314450"/>
              <a:gd name="connsiteX95" fmla="*/ 698500 w 3022600"/>
              <a:gd name="connsiteY95" fmla="*/ 365125 h 1314450"/>
              <a:gd name="connsiteX96" fmla="*/ 666750 w 3022600"/>
              <a:gd name="connsiteY96" fmla="*/ 365125 h 1314450"/>
              <a:gd name="connsiteX97" fmla="*/ 666750 w 3022600"/>
              <a:gd name="connsiteY97" fmla="*/ 336550 h 1314450"/>
              <a:gd name="connsiteX98" fmla="*/ 666750 w 3022600"/>
              <a:gd name="connsiteY98" fmla="*/ 336550 h 1314450"/>
              <a:gd name="connsiteX99" fmla="*/ 647700 w 3022600"/>
              <a:gd name="connsiteY99" fmla="*/ 336550 h 1314450"/>
              <a:gd name="connsiteX100" fmla="*/ 647700 w 3022600"/>
              <a:gd name="connsiteY100" fmla="*/ 307975 h 1314450"/>
              <a:gd name="connsiteX101" fmla="*/ 609600 w 3022600"/>
              <a:gd name="connsiteY101" fmla="*/ 307975 h 1314450"/>
              <a:gd name="connsiteX102" fmla="*/ 609600 w 3022600"/>
              <a:gd name="connsiteY102" fmla="*/ 247650 h 1314450"/>
              <a:gd name="connsiteX103" fmla="*/ 565150 w 3022600"/>
              <a:gd name="connsiteY103" fmla="*/ 247650 h 1314450"/>
              <a:gd name="connsiteX104" fmla="*/ 565150 w 3022600"/>
              <a:gd name="connsiteY104" fmla="*/ 212725 h 1314450"/>
              <a:gd name="connsiteX105" fmla="*/ 565150 w 3022600"/>
              <a:gd name="connsiteY105" fmla="*/ 212725 h 1314450"/>
              <a:gd name="connsiteX106" fmla="*/ 539750 w 3022600"/>
              <a:gd name="connsiteY106" fmla="*/ 212725 h 1314450"/>
              <a:gd name="connsiteX107" fmla="*/ 539750 w 3022600"/>
              <a:gd name="connsiteY107" fmla="*/ 180975 h 1314450"/>
              <a:gd name="connsiteX108" fmla="*/ 488950 w 3022600"/>
              <a:gd name="connsiteY108" fmla="*/ 180975 h 1314450"/>
              <a:gd name="connsiteX109" fmla="*/ 488950 w 3022600"/>
              <a:gd name="connsiteY109" fmla="*/ 142875 h 1314450"/>
              <a:gd name="connsiteX110" fmla="*/ 454025 w 3022600"/>
              <a:gd name="connsiteY110" fmla="*/ 142875 h 1314450"/>
              <a:gd name="connsiteX111" fmla="*/ 454025 w 3022600"/>
              <a:gd name="connsiteY111" fmla="*/ 107950 h 1314450"/>
              <a:gd name="connsiteX112" fmla="*/ 419100 w 3022600"/>
              <a:gd name="connsiteY112" fmla="*/ 107950 h 1314450"/>
              <a:gd name="connsiteX113" fmla="*/ 419100 w 3022600"/>
              <a:gd name="connsiteY113" fmla="*/ 69850 h 1314450"/>
              <a:gd name="connsiteX114" fmla="*/ 419100 w 3022600"/>
              <a:gd name="connsiteY114" fmla="*/ 69850 h 1314450"/>
              <a:gd name="connsiteX115" fmla="*/ 393700 w 3022600"/>
              <a:gd name="connsiteY115" fmla="*/ 69850 h 1314450"/>
              <a:gd name="connsiteX116" fmla="*/ 393700 w 3022600"/>
              <a:gd name="connsiteY116" fmla="*/ 31750 h 1314450"/>
              <a:gd name="connsiteX117" fmla="*/ 352425 w 3022600"/>
              <a:gd name="connsiteY117" fmla="*/ 31750 h 1314450"/>
              <a:gd name="connsiteX118" fmla="*/ 352425 w 3022600"/>
              <a:gd name="connsiteY118" fmla="*/ 31750 h 1314450"/>
              <a:gd name="connsiteX119" fmla="*/ 352425 w 3022600"/>
              <a:gd name="connsiteY119" fmla="*/ 31750 h 1314450"/>
              <a:gd name="connsiteX120" fmla="*/ 352425 w 3022600"/>
              <a:gd name="connsiteY120" fmla="*/ 0 h 1314450"/>
              <a:gd name="connsiteX121" fmla="*/ 0 w 3022600"/>
              <a:gd name="connsiteY121" fmla="*/ 0 h 131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022600" h="1314450">
                <a:moveTo>
                  <a:pt x="3022600" y="1314450"/>
                </a:moveTo>
                <a:lnTo>
                  <a:pt x="2924175" y="1314450"/>
                </a:lnTo>
                <a:lnTo>
                  <a:pt x="2930525" y="1308100"/>
                </a:lnTo>
                <a:lnTo>
                  <a:pt x="2857500" y="1308100"/>
                </a:lnTo>
                <a:lnTo>
                  <a:pt x="2857500" y="1279525"/>
                </a:lnTo>
                <a:lnTo>
                  <a:pt x="2774950" y="1279525"/>
                </a:lnTo>
                <a:lnTo>
                  <a:pt x="2774950" y="1263650"/>
                </a:lnTo>
                <a:lnTo>
                  <a:pt x="2587625" y="1263650"/>
                </a:lnTo>
                <a:lnTo>
                  <a:pt x="2587625" y="1238250"/>
                </a:lnTo>
                <a:lnTo>
                  <a:pt x="2546350" y="1238250"/>
                </a:lnTo>
                <a:lnTo>
                  <a:pt x="2546350" y="1222375"/>
                </a:lnTo>
                <a:lnTo>
                  <a:pt x="2457450" y="1222375"/>
                </a:lnTo>
                <a:lnTo>
                  <a:pt x="2457450" y="1209675"/>
                </a:lnTo>
                <a:lnTo>
                  <a:pt x="2295525" y="1209675"/>
                </a:lnTo>
                <a:lnTo>
                  <a:pt x="2295525" y="1193800"/>
                </a:lnTo>
                <a:lnTo>
                  <a:pt x="2260600" y="1193800"/>
                </a:lnTo>
                <a:lnTo>
                  <a:pt x="2260600" y="1177925"/>
                </a:lnTo>
                <a:lnTo>
                  <a:pt x="2200275" y="1177925"/>
                </a:lnTo>
                <a:lnTo>
                  <a:pt x="2200275" y="1177925"/>
                </a:lnTo>
                <a:lnTo>
                  <a:pt x="2200275" y="1149350"/>
                </a:lnTo>
                <a:lnTo>
                  <a:pt x="2117725" y="1149350"/>
                </a:lnTo>
                <a:lnTo>
                  <a:pt x="2117725" y="1130300"/>
                </a:lnTo>
                <a:lnTo>
                  <a:pt x="2070100" y="1130300"/>
                </a:lnTo>
                <a:lnTo>
                  <a:pt x="2070100" y="1114425"/>
                </a:lnTo>
                <a:lnTo>
                  <a:pt x="2032000" y="1114425"/>
                </a:lnTo>
                <a:lnTo>
                  <a:pt x="2032000" y="1104900"/>
                </a:lnTo>
                <a:lnTo>
                  <a:pt x="1965325" y="1104900"/>
                </a:lnTo>
                <a:lnTo>
                  <a:pt x="1965325" y="1085850"/>
                </a:lnTo>
                <a:lnTo>
                  <a:pt x="1927225" y="1085850"/>
                </a:lnTo>
                <a:lnTo>
                  <a:pt x="1927225" y="1069975"/>
                </a:lnTo>
                <a:lnTo>
                  <a:pt x="1866900" y="1069975"/>
                </a:lnTo>
                <a:lnTo>
                  <a:pt x="1866900" y="1038225"/>
                </a:lnTo>
                <a:lnTo>
                  <a:pt x="1828800" y="1038225"/>
                </a:lnTo>
                <a:lnTo>
                  <a:pt x="1828800" y="1022350"/>
                </a:lnTo>
                <a:lnTo>
                  <a:pt x="1774825" y="1022350"/>
                </a:lnTo>
                <a:lnTo>
                  <a:pt x="1774825" y="990600"/>
                </a:lnTo>
                <a:lnTo>
                  <a:pt x="1774825" y="990600"/>
                </a:lnTo>
                <a:lnTo>
                  <a:pt x="1752600" y="990600"/>
                </a:lnTo>
                <a:lnTo>
                  <a:pt x="1752600" y="990600"/>
                </a:lnTo>
                <a:lnTo>
                  <a:pt x="1752600" y="955675"/>
                </a:lnTo>
                <a:lnTo>
                  <a:pt x="1701800" y="955675"/>
                </a:lnTo>
                <a:lnTo>
                  <a:pt x="1701800" y="949325"/>
                </a:lnTo>
                <a:lnTo>
                  <a:pt x="1635125" y="949325"/>
                </a:lnTo>
                <a:lnTo>
                  <a:pt x="1635125" y="923925"/>
                </a:lnTo>
                <a:lnTo>
                  <a:pt x="1600200" y="923925"/>
                </a:lnTo>
                <a:lnTo>
                  <a:pt x="1600200" y="904875"/>
                </a:lnTo>
                <a:lnTo>
                  <a:pt x="1543050" y="904875"/>
                </a:lnTo>
                <a:lnTo>
                  <a:pt x="1543050" y="904875"/>
                </a:lnTo>
                <a:lnTo>
                  <a:pt x="1543050" y="904875"/>
                </a:lnTo>
                <a:lnTo>
                  <a:pt x="1543050" y="879475"/>
                </a:lnTo>
                <a:lnTo>
                  <a:pt x="1504950" y="879475"/>
                </a:lnTo>
                <a:lnTo>
                  <a:pt x="1504950" y="863600"/>
                </a:lnTo>
                <a:lnTo>
                  <a:pt x="1463675" y="863600"/>
                </a:lnTo>
                <a:lnTo>
                  <a:pt x="1463675" y="847725"/>
                </a:lnTo>
                <a:lnTo>
                  <a:pt x="1422400" y="847725"/>
                </a:lnTo>
                <a:lnTo>
                  <a:pt x="1422400" y="812800"/>
                </a:lnTo>
                <a:lnTo>
                  <a:pt x="1368425" y="812800"/>
                </a:lnTo>
                <a:lnTo>
                  <a:pt x="1368425" y="803275"/>
                </a:lnTo>
                <a:lnTo>
                  <a:pt x="1311275" y="803275"/>
                </a:lnTo>
                <a:lnTo>
                  <a:pt x="1311275" y="774700"/>
                </a:lnTo>
                <a:lnTo>
                  <a:pt x="1257300" y="774700"/>
                </a:lnTo>
                <a:lnTo>
                  <a:pt x="1257300" y="749300"/>
                </a:lnTo>
                <a:lnTo>
                  <a:pt x="1212850" y="749300"/>
                </a:lnTo>
                <a:lnTo>
                  <a:pt x="1212850" y="720725"/>
                </a:lnTo>
                <a:lnTo>
                  <a:pt x="1174750" y="720725"/>
                </a:lnTo>
                <a:lnTo>
                  <a:pt x="1174750" y="720725"/>
                </a:lnTo>
                <a:lnTo>
                  <a:pt x="1174750" y="698500"/>
                </a:lnTo>
                <a:lnTo>
                  <a:pt x="1120775" y="698500"/>
                </a:lnTo>
                <a:lnTo>
                  <a:pt x="1120775" y="673100"/>
                </a:lnTo>
                <a:lnTo>
                  <a:pt x="1089025" y="673100"/>
                </a:lnTo>
                <a:lnTo>
                  <a:pt x="1089025" y="654050"/>
                </a:lnTo>
                <a:lnTo>
                  <a:pt x="1038225" y="654050"/>
                </a:lnTo>
                <a:lnTo>
                  <a:pt x="1038225" y="622300"/>
                </a:lnTo>
                <a:lnTo>
                  <a:pt x="996950" y="622300"/>
                </a:lnTo>
                <a:lnTo>
                  <a:pt x="996950" y="593725"/>
                </a:lnTo>
                <a:lnTo>
                  <a:pt x="962025" y="593725"/>
                </a:lnTo>
                <a:lnTo>
                  <a:pt x="962025" y="593725"/>
                </a:lnTo>
                <a:lnTo>
                  <a:pt x="962025" y="593725"/>
                </a:lnTo>
                <a:lnTo>
                  <a:pt x="962025" y="568325"/>
                </a:lnTo>
                <a:lnTo>
                  <a:pt x="914400" y="568325"/>
                </a:lnTo>
                <a:lnTo>
                  <a:pt x="914400" y="568325"/>
                </a:lnTo>
                <a:lnTo>
                  <a:pt x="914400" y="568325"/>
                </a:lnTo>
                <a:lnTo>
                  <a:pt x="914400" y="542925"/>
                </a:lnTo>
                <a:lnTo>
                  <a:pt x="876300" y="542925"/>
                </a:lnTo>
                <a:lnTo>
                  <a:pt x="876300" y="542925"/>
                </a:lnTo>
                <a:lnTo>
                  <a:pt x="876300" y="517525"/>
                </a:lnTo>
                <a:lnTo>
                  <a:pt x="838200" y="517525"/>
                </a:lnTo>
                <a:lnTo>
                  <a:pt x="838200" y="479425"/>
                </a:lnTo>
                <a:lnTo>
                  <a:pt x="800100" y="479425"/>
                </a:lnTo>
                <a:lnTo>
                  <a:pt x="800100" y="450850"/>
                </a:lnTo>
                <a:lnTo>
                  <a:pt x="765175" y="450850"/>
                </a:lnTo>
                <a:lnTo>
                  <a:pt x="765175" y="422275"/>
                </a:lnTo>
                <a:lnTo>
                  <a:pt x="730250" y="422275"/>
                </a:lnTo>
                <a:lnTo>
                  <a:pt x="730250" y="393700"/>
                </a:lnTo>
                <a:lnTo>
                  <a:pt x="698500" y="393700"/>
                </a:lnTo>
                <a:lnTo>
                  <a:pt x="698500" y="365125"/>
                </a:lnTo>
                <a:lnTo>
                  <a:pt x="666750" y="365125"/>
                </a:lnTo>
                <a:lnTo>
                  <a:pt x="666750" y="336550"/>
                </a:lnTo>
                <a:lnTo>
                  <a:pt x="666750" y="336550"/>
                </a:lnTo>
                <a:lnTo>
                  <a:pt x="647700" y="336550"/>
                </a:lnTo>
                <a:lnTo>
                  <a:pt x="647700" y="307975"/>
                </a:lnTo>
                <a:lnTo>
                  <a:pt x="609600" y="307975"/>
                </a:lnTo>
                <a:lnTo>
                  <a:pt x="609600" y="247650"/>
                </a:lnTo>
                <a:lnTo>
                  <a:pt x="565150" y="247650"/>
                </a:lnTo>
                <a:lnTo>
                  <a:pt x="565150" y="212725"/>
                </a:lnTo>
                <a:lnTo>
                  <a:pt x="565150" y="212725"/>
                </a:lnTo>
                <a:lnTo>
                  <a:pt x="539750" y="212725"/>
                </a:lnTo>
                <a:lnTo>
                  <a:pt x="539750" y="180975"/>
                </a:lnTo>
                <a:lnTo>
                  <a:pt x="488950" y="180975"/>
                </a:lnTo>
                <a:lnTo>
                  <a:pt x="488950" y="142875"/>
                </a:lnTo>
                <a:lnTo>
                  <a:pt x="454025" y="142875"/>
                </a:lnTo>
                <a:lnTo>
                  <a:pt x="454025" y="107950"/>
                </a:lnTo>
                <a:lnTo>
                  <a:pt x="419100" y="107950"/>
                </a:lnTo>
                <a:lnTo>
                  <a:pt x="419100" y="69850"/>
                </a:lnTo>
                <a:lnTo>
                  <a:pt x="419100" y="69850"/>
                </a:lnTo>
                <a:lnTo>
                  <a:pt x="393700" y="69850"/>
                </a:lnTo>
                <a:lnTo>
                  <a:pt x="393700" y="31750"/>
                </a:lnTo>
                <a:lnTo>
                  <a:pt x="352425" y="31750"/>
                </a:lnTo>
                <a:lnTo>
                  <a:pt x="352425" y="31750"/>
                </a:lnTo>
                <a:lnTo>
                  <a:pt x="352425" y="31750"/>
                </a:lnTo>
                <a:lnTo>
                  <a:pt x="352425" y="0"/>
                </a:lnTo>
                <a:lnTo>
                  <a:pt x="0" y="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nvGrpSpPr>
          <p:cNvPr id="111" name="Group 110">
            <a:extLst>
              <a:ext uri="{FF2B5EF4-FFF2-40B4-BE49-F238E27FC236}">
                <a16:creationId xmlns:a16="http://schemas.microsoft.com/office/drawing/2014/main" id="{4A009740-EE6B-3898-E9C6-DCBF0033AC45}"/>
              </a:ext>
            </a:extLst>
          </p:cNvPr>
          <p:cNvGrpSpPr>
            <a:grpSpLocks/>
          </p:cNvGrpSpPr>
          <p:nvPr/>
        </p:nvGrpSpPr>
        <p:grpSpPr>
          <a:xfrm>
            <a:off x="8921662" y="1603375"/>
            <a:ext cx="3003550" cy="879475"/>
            <a:chOff x="8772525" y="1603375"/>
            <a:chExt cx="3003550" cy="879475"/>
          </a:xfrm>
        </p:grpSpPr>
        <p:grpSp>
          <p:nvGrpSpPr>
            <p:cNvPr id="109" name="Group 108">
              <a:extLst>
                <a:ext uri="{FF2B5EF4-FFF2-40B4-BE49-F238E27FC236}">
                  <a16:creationId xmlns:a16="http://schemas.microsoft.com/office/drawing/2014/main" id="{E947C506-3D8E-53F1-290C-D34077802D61}"/>
                </a:ext>
              </a:extLst>
            </p:cNvPr>
            <p:cNvGrpSpPr>
              <a:grpSpLocks/>
            </p:cNvGrpSpPr>
            <p:nvPr/>
          </p:nvGrpSpPr>
          <p:grpSpPr>
            <a:xfrm>
              <a:off x="8772525" y="1603375"/>
              <a:ext cx="3003550" cy="879475"/>
              <a:chOff x="8772525" y="1603375"/>
              <a:chExt cx="3003550" cy="879475"/>
            </a:xfrm>
          </p:grpSpPr>
          <p:sp>
            <p:nvSpPr>
              <p:cNvPr id="105" name="Freeform 104">
                <a:extLst>
                  <a:ext uri="{FF2B5EF4-FFF2-40B4-BE49-F238E27FC236}">
                    <a16:creationId xmlns:a16="http://schemas.microsoft.com/office/drawing/2014/main" id="{E3850718-48F7-8C45-C1C9-0219BB60FB71}"/>
                  </a:ext>
                </a:extLst>
              </p:cNvPr>
              <p:cNvSpPr>
                <a:spLocks/>
              </p:cNvSpPr>
              <p:nvPr/>
            </p:nvSpPr>
            <p:spPr bwMode="auto">
              <a:xfrm>
                <a:off x="8772525" y="1603375"/>
                <a:ext cx="1752600" cy="504825"/>
              </a:xfrm>
              <a:custGeom>
                <a:avLst/>
                <a:gdLst>
                  <a:gd name="connsiteX0" fmla="*/ 0 w 1752600"/>
                  <a:gd name="connsiteY0" fmla="*/ 0 h 504825"/>
                  <a:gd name="connsiteX1" fmla="*/ 403225 w 1752600"/>
                  <a:gd name="connsiteY1" fmla="*/ 0 h 504825"/>
                  <a:gd name="connsiteX2" fmla="*/ 403225 w 1752600"/>
                  <a:gd name="connsiteY2" fmla="*/ 38100 h 504825"/>
                  <a:gd name="connsiteX3" fmla="*/ 466725 w 1752600"/>
                  <a:gd name="connsiteY3" fmla="*/ 38100 h 504825"/>
                  <a:gd name="connsiteX4" fmla="*/ 466725 w 1752600"/>
                  <a:gd name="connsiteY4" fmla="*/ 73025 h 504825"/>
                  <a:gd name="connsiteX5" fmla="*/ 533400 w 1752600"/>
                  <a:gd name="connsiteY5" fmla="*/ 73025 h 504825"/>
                  <a:gd name="connsiteX6" fmla="*/ 533400 w 1752600"/>
                  <a:gd name="connsiteY6" fmla="*/ 114300 h 504825"/>
                  <a:gd name="connsiteX7" fmla="*/ 590550 w 1752600"/>
                  <a:gd name="connsiteY7" fmla="*/ 114300 h 504825"/>
                  <a:gd name="connsiteX8" fmla="*/ 590550 w 1752600"/>
                  <a:gd name="connsiteY8" fmla="*/ 165100 h 504825"/>
                  <a:gd name="connsiteX9" fmla="*/ 650875 w 1752600"/>
                  <a:gd name="connsiteY9" fmla="*/ 165100 h 504825"/>
                  <a:gd name="connsiteX10" fmla="*/ 650875 w 1752600"/>
                  <a:gd name="connsiteY10" fmla="*/ 200025 h 504825"/>
                  <a:gd name="connsiteX11" fmla="*/ 692150 w 1752600"/>
                  <a:gd name="connsiteY11" fmla="*/ 200025 h 504825"/>
                  <a:gd name="connsiteX12" fmla="*/ 692150 w 1752600"/>
                  <a:gd name="connsiteY12" fmla="*/ 241300 h 504825"/>
                  <a:gd name="connsiteX13" fmla="*/ 774700 w 1752600"/>
                  <a:gd name="connsiteY13" fmla="*/ 241300 h 504825"/>
                  <a:gd name="connsiteX14" fmla="*/ 774700 w 1752600"/>
                  <a:gd name="connsiteY14" fmla="*/ 269875 h 504825"/>
                  <a:gd name="connsiteX15" fmla="*/ 860425 w 1752600"/>
                  <a:gd name="connsiteY15" fmla="*/ 269875 h 504825"/>
                  <a:gd name="connsiteX16" fmla="*/ 860425 w 1752600"/>
                  <a:gd name="connsiteY16" fmla="*/ 269875 h 504825"/>
                  <a:gd name="connsiteX17" fmla="*/ 860425 w 1752600"/>
                  <a:gd name="connsiteY17" fmla="*/ 307975 h 504825"/>
                  <a:gd name="connsiteX18" fmla="*/ 977900 w 1752600"/>
                  <a:gd name="connsiteY18" fmla="*/ 307975 h 504825"/>
                  <a:gd name="connsiteX19" fmla="*/ 977900 w 1752600"/>
                  <a:gd name="connsiteY19" fmla="*/ 333375 h 504825"/>
                  <a:gd name="connsiteX20" fmla="*/ 1054100 w 1752600"/>
                  <a:gd name="connsiteY20" fmla="*/ 333375 h 504825"/>
                  <a:gd name="connsiteX21" fmla="*/ 1054100 w 1752600"/>
                  <a:gd name="connsiteY21" fmla="*/ 368300 h 504825"/>
                  <a:gd name="connsiteX22" fmla="*/ 1108075 w 1752600"/>
                  <a:gd name="connsiteY22" fmla="*/ 368300 h 504825"/>
                  <a:gd name="connsiteX23" fmla="*/ 1108075 w 1752600"/>
                  <a:gd name="connsiteY23" fmla="*/ 368300 h 504825"/>
                  <a:gd name="connsiteX24" fmla="*/ 1108075 w 1752600"/>
                  <a:gd name="connsiteY24" fmla="*/ 393700 h 504825"/>
                  <a:gd name="connsiteX25" fmla="*/ 1187450 w 1752600"/>
                  <a:gd name="connsiteY25" fmla="*/ 393700 h 504825"/>
                  <a:gd name="connsiteX26" fmla="*/ 1187450 w 1752600"/>
                  <a:gd name="connsiteY26" fmla="*/ 415925 h 504825"/>
                  <a:gd name="connsiteX27" fmla="*/ 1289050 w 1752600"/>
                  <a:gd name="connsiteY27" fmla="*/ 415925 h 504825"/>
                  <a:gd name="connsiteX28" fmla="*/ 1289050 w 1752600"/>
                  <a:gd name="connsiteY28" fmla="*/ 415925 h 504825"/>
                  <a:gd name="connsiteX29" fmla="*/ 1289050 w 1752600"/>
                  <a:gd name="connsiteY29" fmla="*/ 441325 h 504825"/>
                  <a:gd name="connsiteX30" fmla="*/ 1371600 w 1752600"/>
                  <a:gd name="connsiteY30" fmla="*/ 441325 h 504825"/>
                  <a:gd name="connsiteX31" fmla="*/ 1371600 w 1752600"/>
                  <a:gd name="connsiteY31" fmla="*/ 463550 h 504825"/>
                  <a:gd name="connsiteX32" fmla="*/ 1489075 w 1752600"/>
                  <a:gd name="connsiteY32" fmla="*/ 463550 h 504825"/>
                  <a:gd name="connsiteX33" fmla="*/ 1489075 w 1752600"/>
                  <a:gd name="connsiteY33" fmla="*/ 482600 h 504825"/>
                  <a:gd name="connsiteX34" fmla="*/ 1609725 w 1752600"/>
                  <a:gd name="connsiteY34" fmla="*/ 482600 h 504825"/>
                  <a:gd name="connsiteX35" fmla="*/ 1609725 w 1752600"/>
                  <a:gd name="connsiteY35" fmla="*/ 504825 h 504825"/>
                  <a:gd name="connsiteX36" fmla="*/ 1752600 w 1752600"/>
                  <a:gd name="connsiteY36" fmla="*/ 504825 h 50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752600" h="504825">
                    <a:moveTo>
                      <a:pt x="0" y="0"/>
                    </a:moveTo>
                    <a:lnTo>
                      <a:pt x="403225" y="0"/>
                    </a:lnTo>
                    <a:lnTo>
                      <a:pt x="403225" y="38100"/>
                    </a:lnTo>
                    <a:lnTo>
                      <a:pt x="466725" y="38100"/>
                    </a:lnTo>
                    <a:lnTo>
                      <a:pt x="466725" y="73025"/>
                    </a:lnTo>
                    <a:lnTo>
                      <a:pt x="533400" y="73025"/>
                    </a:lnTo>
                    <a:lnTo>
                      <a:pt x="533400" y="114300"/>
                    </a:lnTo>
                    <a:lnTo>
                      <a:pt x="590550" y="114300"/>
                    </a:lnTo>
                    <a:lnTo>
                      <a:pt x="590550" y="165100"/>
                    </a:lnTo>
                    <a:lnTo>
                      <a:pt x="650875" y="165100"/>
                    </a:lnTo>
                    <a:lnTo>
                      <a:pt x="650875" y="200025"/>
                    </a:lnTo>
                    <a:lnTo>
                      <a:pt x="692150" y="200025"/>
                    </a:lnTo>
                    <a:lnTo>
                      <a:pt x="692150" y="241300"/>
                    </a:lnTo>
                    <a:lnTo>
                      <a:pt x="774700" y="241300"/>
                    </a:lnTo>
                    <a:lnTo>
                      <a:pt x="774700" y="269875"/>
                    </a:lnTo>
                    <a:lnTo>
                      <a:pt x="860425" y="269875"/>
                    </a:lnTo>
                    <a:lnTo>
                      <a:pt x="860425" y="269875"/>
                    </a:lnTo>
                    <a:lnTo>
                      <a:pt x="860425" y="307975"/>
                    </a:lnTo>
                    <a:lnTo>
                      <a:pt x="977900" y="307975"/>
                    </a:lnTo>
                    <a:lnTo>
                      <a:pt x="977900" y="333375"/>
                    </a:lnTo>
                    <a:lnTo>
                      <a:pt x="1054100" y="333375"/>
                    </a:lnTo>
                    <a:lnTo>
                      <a:pt x="1054100" y="368300"/>
                    </a:lnTo>
                    <a:lnTo>
                      <a:pt x="1108075" y="368300"/>
                    </a:lnTo>
                    <a:lnTo>
                      <a:pt x="1108075" y="368300"/>
                    </a:lnTo>
                    <a:lnTo>
                      <a:pt x="1108075" y="393700"/>
                    </a:lnTo>
                    <a:lnTo>
                      <a:pt x="1187450" y="393700"/>
                    </a:lnTo>
                    <a:lnTo>
                      <a:pt x="1187450" y="415925"/>
                    </a:lnTo>
                    <a:lnTo>
                      <a:pt x="1289050" y="415925"/>
                    </a:lnTo>
                    <a:lnTo>
                      <a:pt x="1289050" y="415925"/>
                    </a:lnTo>
                    <a:lnTo>
                      <a:pt x="1289050" y="441325"/>
                    </a:lnTo>
                    <a:lnTo>
                      <a:pt x="1371600" y="441325"/>
                    </a:lnTo>
                    <a:lnTo>
                      <a:pt x="1371600" y="463550"/>
                    </a:lnTo>
                    <a:lnTo>
                      <a:pt x="1489075" y="463550"/>
                    </a:lnTo>
                    <a:lnTo>
                      <a:pt x="1489075" y="482600"/>
                    </a:lnTo>
                    <a:lnTo>
                      <a:pt x="1609725" y="482600"/>
                    </a:lnTo>
                    <a:lnTo>
                      <a:pt x="1609725" y="504825"/>
                    </a:lnTo>
                    <a:lnTo>
                      <a:pt x="1752600" y="504825"/>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7" name="Freeform 106">
                <a:extLst>
                  <a:ext uri="{FF2B5EF4-FFF2-40B4-BE49-F238E27FC236}">
                    <a16:creationId xmlns:a16="http://schemas.microsoft.com/office/drawing/2014/main" id="{B4B2135B-EE9D-8206-2A68-0873F7F14BA0}"/>
                  </a:ext>
                </a:extLst>
              </p:cNvPr>
              <p:cNvSpPr>
                <a:spLocks/>
              </p:cNvSpPr>
              <p:nvPr/>
            </p:nvSpPr>
            <p:spPr bwMode="auto">
              <a:xfrm>
                <a:off x="11156950" y="2317750"/>
                <a:ext cx="619125" cy="165100"/>
              </a:xfrm>
              <a:custGeom>
                <a:avLst/>
                <a:gdLst>
                  <a:gd name="connsiteX0" fmla="*/ 619125 w 619125"/>
                  <a:gd name="connsiteY0" fmla="*/ 165100 h 165100"/>
                  <a:gd name="connsiteX1" fmla="*/ 479425 w 619125"/>
                  <a:gd name="connsiteY1" fmla="*/ 165100 h 165100"/>
                  <a:gd name="connsiteX2" fmla="*/ 479425 w 619125"/>
                  <a:gd name="connsiteY2" fmla="*/ 133350 h 165100"/>
                  <a:gd name="connsiteX3" fmla="*/ 409575 w 619125"/>
                  <a:gd name="connsiteY3" fmla="*/ 133350 h 165100"/>
                  <a:gd name="connsiteX4" fmla="*/ 409575 w 619125"/>
                  <a:gd name="connsiteY4" fmla="*/ 117475 h 165100"/>
                  <a:gd name="connsiteX5" fmla="*/ 346075 w 619125"/>
                  <a:gd name="connsiteY5" fmla="*/ 117475 h 165100"/>
                  <a:gd name="connsiteX6" fmla="*/ 346075 w 619125"/>
                  <a:gd name="connsiteY6" fmla="*/ 104775 h 165100"/>
                  <a:gd name="connsiteX7" fmla="*/ 247650 w 619125"/>
                  <a:gd name="connsiteY7" fmla="*/ 104775 h 165100"/>
                  <a:gd name="connsiteX8" fmla="*/ 247650 w 619125"/>
                  <a:gd name="connsiteY8" fmla="*/ 85725 h 165100"/>
                  <a:gd name="connsiteX9" fmla="*/ 206375 w 619125"/>
                  <a:gd name="connsiteY9" fmla="*/ 85725 h 165100"/>
                  <a:gd name="connsiteX10" fmla="*/ 206375 w 619125"/>
                  <a:gd name="connsiteY10" fmla="*/ 85725 h 165100"/>
                  <a:gd name="connsiteX11" fmla="*/ 206375 w 619125"/>
                  <a:gd name="connsiteY11" fmla="*/ 85725 h 165100"/>
                  <a:gd name="connsiteX12" fmla="*/ 206375 w 619125"/>
                  <a:gd name="connsiteY12" fmla="*/ 57150 h 165100"/>
                  <a:gd name="connsiteX13" fmla="*/ 139700 w 619125"/>
                  <a:gd name="connsiteY13" fmla="*/ 57150 h 165100"/>
                  <a:gd name="connsiteX14" fmla="*/ 139700 w 619125"/>
                  <a:gd name="connsiteY14" fmla="*/ 25400 h 165100"/>
                  <a:gd name="connsiteX15" fmla="*/ 92075 w 619125"/>
                  <a:gd name="connsiteY15" fmla="*/ 25400 h 165100"/>
                  <a:gd name="connsiteX16" fmla="*/ 92075 w 619125"/>
                  <a:gd name="connsiteY16" fmla="*/ 0 h 165100"/>
                  <a:gd name="connsiteX17" fmla="*/ 0 w 619125"/>
                  <a:gd name="connsiteY17" fmla="*/ 0 h 165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19125" h="165100">
                    <a:moveTo>
                      <a:pt x="619125" y="165100"/>
                    </a:moveTo>
                    <a:lnTo>
                      <a:pt x="479425" y="165100"/>
                    </a:lnTo>
                    <a:lnTo>
                      <a:pt x="479425" y="133350"/>
                    </a:lnTo>
                    <a:lnTo>
                      <a:pt x="409575" y="133350"/>
                    </a:lnTo>
                    <a:lnTo>
                      <a:pt x="409575" y="117475"/>
                    </a:lnTo>
                    <a:lnTo>
                      <a:pt x="346075" y="117475"/>
                    </a:lnTo>
                    <a:lnTo>
                      <a:pt x="346075" y="104775"/>
                    </a:lnTo>
                    <a:lnTo>
                      <a:pt x="247650" y="104775"/>
                    </a:lnTo>
                    <a:lnTo>
                      <a:pt x="247650" y="85725"/>
                    </a:lnTo>
                    <a:lnTo>
                      <a:pt x="206375" y="85725"/>
                    </a:lnTo>
                    <a:lnTo>
                      <a:pt x="206375" y="85725"/>
                    </a:lnTo>
                    <a:lnTo>
                      <a:pt x="206375" y="85725"/>
                    </a:lnTo>
                    <a:lnTo>
                      <a:pt x="206375" y="57150"/>
                    </a:lnTo>
                    <a:lnTo>
                      <a:pt x="139700" y="57150"/>
                    </a:lnTo>
                    <a:lnTo>
                      <a:pt x="139700" y="25400"/>
                    </a:lnTo>
                    <a:lnTo>
                      <a:pt x="92075" y="25400"/>
                    </a:lnTo>
                    <a:lnTo>
                      <a:pt x="92075" y="0"/>
                    </a:lnTo>
                    <a:lnTo>
                      <a:pt x="0" y="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8" name="Freeform 107">
                <a:extLst>
                  <a:ext uri="{FF2B5EF4-FFF2-40B4-BE49-F238E27FC236}">
                    <a16:creationId xmlns:a16="http://schemas.microsoft.com/office/drawing/2014/main" id="{E0DCDB15-B62D-9FF9-8A6D-ED8732C7E3EE}"/>
                  </a:ext>
                </a:extLst>
              </p:cNvPr>
              <p:cNvSpPr>
                <a:spLocks/>
              </p:cNvSpPr>
              <p:nvPr/>
            </p:nvSpPr>
            <p:spPr bwMode="auto">
              <a:xfrm>
                <a:off x="10506075" y="2111375"/>
                <a:ext cx="425450" cy="146050"/>
              </a:xfrm>
              <a:custGeom>
                <a:avLst/>
                <a:gdLst>
                  <a:gd name="connsiteX0" fmla="*/ 0 w 425450"/>
                  <a:gd name="connsiteY0" fmla="*/ 0 h 146050"/>
                  <a:gd name="connsiteX1" fmla="*/ 60325 w 425450"/>
                  <a:gd name="connsiteY1" fmla="*/ 0 h 146050"/>
                  <a:gd name="connsiteX2" fmla="*/ 60325 w 425450"/>
                  <a:gd name="connsiteY2" fmla="*/ 34925 h 146050"/>
                  <a:gd name="connsiteX3" fmla="*/ 123825 w 425450"/>
                  <a:gd name="connsiteY3" fmla="*/ 34925 h 146050"/>
                  <a:gd name="connsiteX4" fmla="*/ 123825 w 425450"/>
                  <a:gd name="connsiteY4" fmla="*/ 82550 h 146050"/>
                  <a:gd name="connsiteX5" fmla="*/ 234950 w 425450"/>
                  <a:gd name="connsiteY5" fmla="*/ 82550 h 146050"/>
                  <a:gd name="connsiteX6" fmla="*/ 234950 w 425450"/>
                  <a:gd name="connsiteY6" fmla="*/ 104775 h 146050"/>
                  <a:gd name="connsiteX7" fmla="*/ 292100 w 425450"/>
                  <a:gd name="connsiteY7" fmla="*/ 104775 h 146050"/>
                  <a:gd name="connsiteX8" fmla="*/ 292100 w 425450"/>
                  <a:gd name="connsiteY8" fmla="*/ 104775 h 146050"/>
                  <a:gd name="connsiteX9" fmla="*/ 292100 w 425450"/>
                  <a:gd name="connsiteY9" fmla="*/ 133350 h 146050"/>
                  <a:gd name="connsiteX10" fmla="*/ 352425 w 425450"/>
                  <a:gd name="connsiteY10" fmla="*/ 133350 h 146050"/>
                  <a:gd name="connsiteX11" fmla="*/ 352425 w 425450"/>
                  <a:gd name="connsiteY11" fmla="*/ 146050 h 146050"/>
                  <a:gd name="connsiteX12" fmla="*/ 425450 w 425450"/>
                  <a:gd name="connsiteY12" fmla="*/ 146050 h 146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25450" h="146050">
                    <a:moveTo>
                      <a:pt x="0" y="0"/>
                    </a:moveTo>
                    <a:lnTo>
                      <a:pt x="60325" y="0"/>
                    </a:lnTo>
                    <a:lnTo>
                      <a:pt x="60325" y="34925"/>
                    </a:lnTo>
                    <a:lnTo>
                      <a:pt x="123825" y="34925"/>
                    </a:lnTo>
                    <a:lnTo>
                      <a:pt x="123825" y="82550"/>
                    </a:lnTo>
                    <a:lnTo>
                      <a:pt x="234950" y="82550"/>
                    </a:lnTo>
                    <a:lnTo>
                      <a:pt x="234950" y="104775"/>
                    </a:lnTo>
                    <a:lnTo>
                      <a:pt x="292100" y="104775"/>
                    </a:lnTo>
                    <a:lnTo>
                      <a:pt x="292100" y="104775"/>
                    </a:lnTo>
                    <a:lnTo>
                      <a:pt x="292100" y="133350"/>
                    </a:lnTo>
                    <a:lnTo>
                      <a:pt x="352425" y="133350"/>
                    </a:lnTo>
                    <a:lnTo>
                      <a:pt x="352425" y="146050"/>
                    </a:lnTo>
                    <a:lnTo>
                      <a:pt x="425450" y="146050"/>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sp>
          <p:nvSpPr>
            <p:cNvPr id="110" name="Freeform 109">
              <a:extLst>
                <a:ext uri="{FF2B5EF4-FFF2-40B4-BE49-F238E27FC236}">
                  <a16:creationId xmlns:a16="http://schemas.microsoft.com/office/drawing/2014/main" id="{E87C2B4E-50B7-77D1-38EE-B531DD59E828}"/>
                </a:ext>
              </a:extLst>
            </p:cNvPr>
            <p:cNvSpPr>
              <a:spLocks/>
            </p:cNvSpPr>
            <p:nvPr/>
          </p:nvSpPr>
          <p:spPr bwMode="auto">
            <a:xfrm>
              <a:off x="10906125" y="2270125"/>
              <a:ext cx="273050" cy="28575"/>
            </a:xfrm>
            <a:custGeom>
              <a:avLst/>
              <a:gdLst>
                <a:gd name="connsiteX0" fmla="*/ 0 w 273050"/>
                <a:gd name="connsiteY0" fmla="*/ 0 h 28575"/>
                <a:gd name="connsiteX1" fmla="*/ 69850 w 273050"/>
                <a:gd name="connsiteY1" fmla="*/ 0 h 28575"/>
                <a:gd name="connsiteX2" fmla="*/ 69850 w 273050"/>
                <a:gd name="connsiteY2" fmla="*/ 28575 h 28575"/>
                <a:gd name="connsiteX3" fmla="*/ 273050 w 273050"/>
                <a:gd name="connsiteY3" fmla="*/ 28575 h 28575"/>
              </a:gdLst>
              <a:ahLst/>
              <a:cxnLst>
                <a:cxn ang="0">
                  <a:pos x="connsiteX0" y="connsiteY0"/>
                </a:cxn>
                <a:cxn ang="0">
                  <a:pos x="connsiteX1" y="connsiteY1"/>
                </a:cxn>
                <a:cxn ang="0">
                  <a:pos x="connsiteX2" y="connsiteY2"/>
                </a:cxn>
                <a:cxn ang="0">
                  <a:pos x="connsiteX3" y="connsiteY3"/>
                </a:cxn>
              </a:cxnLst>
              <a:rect l="l" t="t" r="r" b="b"/>
              <a:pathLst>
                <a:path w="273050" h="28575">
                  <a:moveTo>
                    <a:pt x="0" y="0"/>
                  </a:moveTo>
                  <a:lnTo>
                    <a:pt x="69850" y="0"/>
                  </a:lnTo>
                  <a:lnTo>
                    <a:pt x="69850" y="28575"/>
                  </a:lnTo>
                  <a:lnTo>
                    <a:pt x="273050" y="28575"/>
                  </a:lnTo>
                </a:path>
              </a:pathLst>
            </a:custGeom>
            <a:noFill/>
            <a:ln w="28575">
              <a:solidFill>
                <a:schemeClr val="accent1"/>
              </a:solidFill>
              <a:miter lim="800000"/>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aphicFrame>
        <p:nvGraphicFramePr>
          <p:cNvPr id="4" name="Table 51">
            <a:extLst>
              <a:ext uri="{FF2B5EF4-FFF2-40B4-BE49-F238E27FC236}">
                <a16:creationId xmlns:a16="http://schemas.microsoft.com/office/drawing/2014/main" id="{EF9B1F93-6A4A-DAD6-53EA-EB8706848766}"/>
              </a:ext>
            </a:extLst>
          </p:cNvPr>
          <p:cNvGraphicFramePr>
            <a:graphicFrameLocks noGrp="1"/>
          </p:cNvGraphicFramePr>
          <p:nvPr>
            <p:extLst>
              <p:ext uri="{D42A27DB-BD31-4B8C-83A1-F6EECF244321}">
                <p14:modId xmlns:p14="http://schemas.microsoft.com/office/powerpoint/2010/main" val="1382845735"/>
              </p:ext>
            </p:extLst>
          </p:nvPr>
        </p:nvGraphicFramePr>
        <p:xfrm>
          <a:off x="7787242" y="4930363"/>
          <a:ext cx="4165533" cy="1321640"/>
        </p:xfrm>
        <a:graphic>
          <a:graphicData uri="http://schemas.openxmlformats.org/drawingml/2006/table">
            <a:tbl>
              <a:tblPr firstRow="1" bandRow="1">
                <a:tableStyleId>{F5AB1C69-6EDB-4FF4-983F-18BD219EF322}</a:tableStyleId>
              </a:tblPr>
              <a:tblGrid>
                <a:gridCol w="887966">
                  <a:extLst>
                    <a:ext uri="{9D8B030D-6E8A-4147-A177-3AD203B41FA5}">
                      <a16:colId xmlns:a16="http://schemas.microsoft.com/office/drawing/2014/main" val="4110687378"/>
                    </a:ext>
                  </a:extLst>
                </a:gridCol>
                <a:gridCol w="685800">
                  <a:extLst>
                    <a:ext uri="{9D8B030D-6E8A-4147-A177-3AD203B41FA5}">
                      <a16:colId xmlns:a16="http://schemas.microsoft.com/office/drawing/2014/main" val="2211102469"/>
                    </a:ext>
                  </a:extLst>
                </a:gridCol>
                <a:gridCol w="685800">
                  <a:extLst>
                    <a:ext uri="{9D8B030D-6E8A-4147-A177-3AD203B41FA5}">
                      <a16:colId xmlns:a16="http://schemas.microsoft.com/office/drawing/2014/main" val="4218365573"/>
                    </a:ext>
                  </a:extLst>
                </a:gridCol>
                <a:gridCol w="950976">
                  <a:extLst>
                    <a:ext uri="{9D8B030D-6E8A-4147-A177-3AD203B41FA5}">
                      <a16:colId xmlns:a16="http://schemas.microsoft.com/office/drawing/2014/main" val="1658589334"/>
                    </a:ext>
                  </a:extLst>
                </a:gridCol>
                <a:gridCol w="954991">
                  <a:extLst>
                    <a:ext uri="{9D8B030D-6E8A-4147-A177-3AD203B41FA5}">
                      <a16:colId xmlns:a16="http://schemas.microsoft.com/office/drawing/2014/main" val="2668488783"/>
                    </a:ext>
                  </a:extLst>
                </a:gridCol>
              </a:tblGrid>
              <a:tr h="377611">
                <a:tc>
                  <a:txBody>
                    <a:bodyPr/>
                    <a:lstStyle/>
                    <a:p>
                      <a:pPr>
                        <a:lnSpc>
                          <a:spcPct val="100000"/>
                        </a:lnSpc>
                      </a:pPr>
                      <a:endParaRPr lang="en-US" sz="1000" dirty="0">
                        <a:solidFill>
                          <a:schemeClr val="bg2"/>
                        </a:solidFill>
                      </a:endParaRPr>
                    </a:p>
                  </a:txBody>
                  <a:tcPr marL="45720" marR="4572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lnSpc>
                          <a:spcPct val="100000"/>
                        </a:lnSpc>
                      </a:pPr>
                      <a:r>
                        <a:rPr lang="en-US" sz="1000" dirty="0">
                          <a:solidFill>
                            <a:schemeClr val="bg2"/>
                          </a:solidFill>
                        </a:rPr>
                        <a:t>BR Only</a:t>
                      </a:r>
                      <a:br>
                        <a:rPr lang="en-US" sz="1000" dirty="0">
                          <a:solidFill>
                            <a:schemeClr val="bg2"/>
                          </a:solidFill>
                        </a:rPr>
                      </a:br>
                      <a:r>
                        <a:rPr lang="en-US" sz="1000" dirty="0">
                          <a:solidFill>
                            <a:schemeClr val="bg2"/>
                          </a:solidFill>
                        </a:rPr>
                        <a:t>(n = 679)</a:t>
                      </a:r>
                    </a:p>
                  </a:txBody>
                  <a:tcPr marL="45720" marR="4572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lnSpc>
                          <a:spcPct val="100000"/>
                        </a:lnSpc>
                      </a:pPr>
                      <a:r>
                        <a:rPr lang="en-US" sz="1000" dirty="0">
                          <a:solidFill>
                            <a:schemeClr val="bg2"/>
                          </a:solidFill>
                        </a:rPr>
                        <a:t>BR + MR</a:t>
                      </a:r>
                      <a:br>
                        <a:rPr lang="en-US" sz="1000" dirty="0">
                          <a:solidFill>
                            <a:schemeClr val="bg2"/>
                          </a:solidFill>
                        </a:rPr>
                      </a:br>
                      <a:r>
                        <a:rPr lang="en-US" sz="1000" dirty="0">
                          <a:solidFill>
                            <a:schemeClr val="bg2"/>
                          </a:solidFill>
                        </a:rPr>
                        <a:t>(n = 427)</a:t>
                      </a:r>
                    </a:p>
                  </a:txBody>
                  <a:tcPr marL="45720" marR="4572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lnSpc>
                          <a:spcPct val="100000"/>
                        </a:lnSpc>
                      </a:pPr>
                      <a:r>
                        <a:rPr lang="en-US" sz="1000" dirty="0">
                          <a:solidFill>
                            <a:schemeClr val="bg2"/>
                          </a:solidFill>
                        </a:rPr>
                        <a:t>R-CHOP Only</a:t>
                      </a:r>
                      <a:br>
                        <a:rPr lang="en-US" sz="1000" dirty="0">
                          <a:solidFill>
                            <a:schemeClr val="bg2"/>
                          </a:solidFill>
                        </a:rPr>
                      </a:br>
                      <a:r>
                        <a:rPr lang="en-US" sz="1000" dirty="0">
                          <a:solidFill>
                            <a:schemeClr val="bg2"/>
                          </a:solidFill>
                        </a:rPr>
                        <a:t>(n = 195)</a:t>
                      </a:r>
                    </a:p>
                  </a:txBody>
                  <a:tcPr marL="45720" marR="4572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lnSpc>
                          <a:spcPct val="100000"/>
                        </a:lnSpc>
                      </a:pPr>
                      <a:r>
                        <a:rPr lang="en-US" sz="1000" dirty="0">
                          <a:solidFill>
                            <a:schemeClr val="bg2"/>
                          </a:solidFill>
                        </a:rPr>
                        <a:t>R-CHOP + MR</a:t>
                      </a:r>
                      <a:br>
                        <a:rPr lang="en-US" sz="1000" dirty="0">
                          <a:solidFill>
                            <a:schemeClr val="bg2"/>
                          </a:solidFill>
                        </a:rPr>
                      </a:br>
                      <a:r>
                        <a:rPr lang="en-US" sz="1000" dirty="0">
                          <a:solidFill>
                            <a:schemeClr val="bg2"/>
                          </a:solidFill>
                        </a:rPr>
                        <a:t>(n = 160)</a:t>
                      </a:r>
                    </a:p>
                  </a:txBody>
                  <a:tcPr marL="45720" marR="4572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351308461"/>
                  </a:ext>
                </a:extLst>
              </a:tr>
              <a:tr h="377611">
                <a:tc>
                  <a:txBody>
                    <a:bodyPr/>
                    <a:lstStyle/>
                    <a:p>
                      <a:pPr>
                        <a:lnSpc>
                          <a:spcPct val="100000"/>
                        </a:lnSpc>
                      </a:pPr>
                      <a:r>
                        <a:rPr lang="en-US" sz="1000" dirty="0">
                          <a:solidFill>
                            <a:schemeClr val="tx1"/>
                          </a:solidFill>
                        </a:rPr>
                        <a:t>Median OS, mo</a:t>
                      </a:r>
                    </a:p>
                  </a:txBody>
                  <a:tcPr marL="45720" marR="4572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100000"/>
                        </a:lnSpc>
                      </a:pPr>
                      <a:r>
                        <a:rPr lang="en-US" sz="1000" dirty="0">
                          <a:solidFill>
                            <a:schemeClr val="tx1"/>
                          </a:solidFill>
                        </a:rPr>
                        <a:t>78.1</a:t>
                      </a:r>
                    </a:p>
                  </a:txBody>
                  <a:tcPr marL="45720" marR="4572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100000"/>
                        </a:lnSpc>
                      </a:pPr>
                      <a:r>
                        <a:rPr lang="en-US" sz="1000" dirty="0">
                          <a:solidFill>
                            <a:schemeClr val="tx1"/>
                          </a:solidFill>
                        </a:rPr>
                        <a:t>89.5</a:t>
                      </a:r>
                    </a:p>
                  </a:txBody>
                  <a:tcPr marL="45720" marR="4572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100000"/>
                        </a:lnSpc>
                      </a:pPr>
                      <a:r>
                        <a:rPr lang="en-US" sz="1000" dirty="0">
                          <a:solidFill>
                            <a:schemeClr val="tx1"/>
                          </a:solidFill>
                        </a:rPr>
                        <a:t>81.9</a:t>
                      </a:r>
                    </a:p>
                  </a:txBody>
                  <a:tcPr marL="45720" marR="4572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lnSpc>
                          <a:spcPct val="100000"/>
                        </a:lnSpc>
                      </a:pPr>
                      <a:r>
                        <a:rPr lang="en-US" sz="1000" dirty="0">
                          <a:solidFill>
                            <a:schemeClr val="tx1"/>
                          </a:solidFill>
                        </a:rPr>
                        <a:t>99.0</a:t>
                      </a:r>
                    </a:p>
                  </a:txBody>
                  <a:tcPr marL="45720" marR="4572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603875801"/>
                  </a:ext>
                </a:extLst>
              </a:tr>
              <a:tr h="188806">
                <a:tc>
                  <a:txBody>
                    <a:bodyPr/>
                    <a:lstStyle/>
                    <a:p>
                      <a:pPr>
                        <a:lnSpc>
                          <a:spcPct val="100000"/>
                        </a:lnSpc>
                      </a:pPr>
                      <a:r>
                        <a:rPr lang="en-US" sz="1000" dirty="0">
                          <a:solidFill>
                            <a:schemeClr val="tx1"/>
                          </a:solidFill>
                        </a:rPr>
                        <a:t>3-yr OS, %</a:t>
                      </a:r>
                    </a:p>
                  </a:txBody>
                  <a:tcPr marL="45720" marR="4572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000" dirty="0">
                          <a:solidFill>
                            <a:schemeClr val="tx1"/>
                          </a:solidFill>
                        </a:rPr>
                        <a:t>74</a:t>
                      </a:r>
                    </a:p>
                  </a:txBody>
                  <a:tcPr marL="45720" marR="4572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000" dirty="0">
                          <a:solidFill>
                            <a:schemeClr val="tx1"/>
                          </a:solidFill>
                        </a:rPr>
                        <a:t>84</a:t>
                      </a:r>
                    </a:p>
                  </a:txBody>
                  <a:tcPr marL="45720" marR="4572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000" dirty="0">
                          <a:solidFill>
                            <a:schemeClr val="tx1"/>
                          </a:solidFill>
                        </a:rPr>
                        <a:t>70</a:t>
                      </a:r>
                    </a:p>
                  </a:txBody>
                  <a:tcPr marL="45720" marR="4572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000" dirty="0">
                          <a:solidFill>
                            <a:schemeClr val="tx1"/>
                          </a:solidFill>
                        </a:rPr>
                        <a:t>86</a:t>
                      </a:r>
                    </a:p>
                  </a:txBody>
                  <a:tcPr marL="45720" marR="4572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09547188"/>
                  </a:ext>
                </a:extLst>
              </a:tr>
              <a:tr h="188806">
                <a:tc>
                  <a:txBody>
                    <a:bodyPr/>
                    <a:lstStyle/>
                    <a:p>
                      <a:pPr>
                        <a:lnSpc>
                          <a:spcPct val="100000"/>
                        </a:lnSpc>
                      </a:pPr>
                      <a:r>
                        <a:rPr lang="en-US" sz="1000" dirty="0">
                          <a:solidFill>
                            <a:schemeClr val="tx1"/>
                          </a:solidFill>
                        </a:rPr>
                        <a:t>HR (95% CI)</a:t>
                      </a:r>
                    </a:p>
                  </a:txBody>
                  <a:tcPr marL="45720" marR="4572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gridSpan="2">
                  <a:txBody>
                    <a:bodyPr/>
                    <a:lstStyle/>
                    <a:p>
                      <a:pPr algn="ctr">
                        <a:lnSpc>
                          <a:spcPct val="100000"/>
                        </a:lnSpc>
                      </a:pPr>
                      <a:r>
                        <a:rPr lang="en-US" sz="1000" dirty="0">
                          <a:solidFill>
                            <a:schemeClr val="tx1"/>
                          </a:solidFill>
                        </a:rPr>
                        <a:t>1.51 (1.19-1.92)</a:t>
                      </a:r>
                    </a:p>
                  </a:txBody>
                  <a:tcPr marL="45720" marR="4572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pPr algn="ctr">
                        <a:lnSpc>
                          <a:spcPct val="90000"/>
                        </a:lnSpc>
                      </a:pPr>
                      <a:endParaRPr lang="en-US" sz="1000">
                        <a:solidFill>
                          <a:schemeClr val="bg1"/>
                        </a:solidFill>
                      </a:endParaRPr>
                    </a:p>
                  </a:txBody>
                  <a:tcPr marL="45720" marR="45720" marT="18288" marB="18288">
                    <a:lnL w="12700" cmpd="sng">
                      <a:noFill/>
                    </a:lnL>
                    <a:lnR w="12700" cmpd="sng">
                      <a:noFill/>
                    </a:lnR>
                    <a:lnT w="12700" cmpd="sng">
                      <a:noFill/>
                    </a:lnT>
                    <a:lnB w="12700" cmpd="sng">
                      <a:noFill/>
                    </a:lnB>
                    <a:lnTlToBr w="12700" cmpd="sng">
                      <a:noFill/>
                      <a:prstDash val="solid"/>
                    </a:lnTlToBr>
                    <a:lnBlToTr w="12700" cmpd="sng">
                      <a:noFill/>
                      <a:prstDash val="solid"/>
                    </a:lnBlToTr>
                  </a:tcPr>
                </a:tc>
                <a:tc gridSpan="2">
                  <a:txBody>
                    <a:bodyPr/>
                    <a:lstStyle/>
                    <a:p>
                      <a:pPr algn="ctr">
                        <a:lnSpc>
                          <a:spcPct val="100000"/>
                        </a:lnSpc>
                      </a:pPr>
                      <a:r>
                        <a:rPr lang="en-US" sz="1000" dirty="0">
                          <a:solidFill>
                            <a:schemeClr val="tx1"/>
                          </a:solidFill>
                        </a:rPr>
                        <a:t>1.53 (1.06-2.20)</a:t>
                      </a:r>
                    </a:p>
                  </a:txBody>
                  <a:tcPr marL="45720" marR="4572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pPr algn="ctr">
                        <a:lnSpc>
                          <a:spcPct val="90000"/>
                        </a:lnSpc>
                      </a:pPr>
                      <a:endParaRPr lang="en-US" sz="1000">
                        <a:solidFill>
                          <a:schemeClr val="bg1"/>
                        </a:solidFill>
                      </a:endParaRPr>
                    </a:p>
                  </a:txBody>
                  <a:tcPr marL="45720" marR="45720" marT="18288" marB="18288">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58972939"/>
                  </a:ext>
                </a:extLst>
              </a:tr>
              <a:tr h="188806">
                <a:tc>
                  <a:txBody>
                    <a:bodyPr/>
                    <a:lstStyle/>
                    <a:p>
                      <a:pPr>
                        <a:lnSpc>
                          <a:spcPct val="100000"/>
                        </a:lnSpc>
                      </a:pPr>
                      <a:r>
                        <a:rPr lang="en-US" sz="1000" dirty="0">
                          <a:solidFill>
                            <a:schemeClr val="tx1"/>
                          </a:solidFill>
                        </a:rPr>
                        <a:t>Log-rank</a:t>
                      </a:r>
                      <a:r>
                        <a:rPr lang="en-US" sz="1000" b="0" i="1" dirty="0">
                          <a:solidFill>
                            <a:schemeClr val="tx1"/>
                          </a:solidFill>
                          <a:latin typeface="Poppins Medium" pitchFamily="2" charset="77"/>
                          <a:cs typeface="Poppins Medium" pitchFamily="2" charset="77"/>
                        </a:rPr>
                        <a:t> P</a:t>
                      </a:r>
                    </a:p>
                  </a:txBody>
                  <a:tcPr marL="45720" marR="45720" marT="0" marB="0"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lnSpc>
                          <a:spcPct val="100000"/>
                        </a:lnSpc>
                      </a:pPr>
                      <a:r>
                        <a:rPr lang="en-US" sz="1000" dirty="0">
                          <a:solidFill>
                            <a:schemeClr val="tx1"/>
                          </a:solidFill>
                        </a:rPr>
                        <a:t>&lt;.001</a:t>
                      </a:r>
                    </a:p>
                  </a:txBody>
                  <a:tcPr marL="45720" marR="45720" marT="0" marB="0"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lnSpc>
                          <a:spcPct val="90000"/>
                        </a:lnSpc>
                      </a:pPr>
                      <a:endParaRPr lang="en-US" sz="1000">
                        <a:solidFill>
                          <a:schemeClr val="bg1"/>
                        </a:solidFill>
                      </a:endParaRPr>
                    </a:p>
                  </a:txBody>
                  <a:tcPr marL="45720" marR="45720" marT="18288" marB="18288">
                    <a:lnL w="12700" cmpd="sng">
                      <a:noFill/>
                    </a:lnL>
                    <a:lnR w="12700" cmpd="sng">
                      <a:noFill/>
                    </a:lnR>
                    <a:lnT w="12700" cmpd="sng">
                      <a:noFill/>
                    </a:lnT>
                    <a:lnB w="12700" cmpd="sng">
                      <a:noFill/>
                    </a:lnB>
                    <a:lnTlToBr w="12700" cmpd="sng">
                      <a:noFill/>
                      <a:prstDash val="solid"/>
                    </a:lnTlToBr>
                    <a:lnBlToTr w="12700" cmpd="sng">
                      <a:noFill/>
                      <a:prstDash val="solid"/>
                    </a:lnBlToTr>
                  </a:tcPr>
                </a:tc>
                <a:tc gridSpan="2">
                  <a:txBody>
                    <a:bodyPr/>
                    <a:lstStyle/>
                    <a:p>
                      <a:pPr algn="ctr">
                        <a:lnSpc>
                          <a:spcPct val="100000"/>
                        </a:lnSpc>
                      </a:pPr>
                      <a:r>
                        <a:rPr lang="en-US" sz="1000" dirty="0">
                          <a:solidFill>
                            <a:schemeClr val="tx1"/>
                          </a:solidFill>
                        </a:rPr>
                        <a:t>.023</a:t>
                      </a:r>
                    </a:p>
                  </a:txBody>
                  <a:tcPr marL="45720" marR="45720" marT="0" marB="0"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lnSpc>
                          <a:spcPct val="90000"/>
                        </a:lnSpc>
                      </a:pPr>
                      <a:endParaRPr lang="en-US" sz="1000">
                        <a:solidFill>
                          <a:schemeClr val="bg1"/>
                        </a:solidFill>
                      </a:endParaRPr>
                    </a:p>
                  </a:txBody>
                  <a:tcPr marL="45720" marR="45720" marT="18288" marB="18288">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05223310"/>
                  </a:ext>
                </a:extLst>
              </a:tr>
            </a:tbl>
          </a:graphicData>
        </a:graphic>
      </p:graphicFrame>
    </p:spTree>
    <p:extLst>
      <p:ext uri="{BB962C8B-B14F-4D97-AF65-F5344CB8AC3E}">
        <p14:creationId xmlns:p14="http://schemas.microsoft.com/office/powerpoint/2010/main" val="16892176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29C8B-8AD6-FA87-7979-7DC4015BBB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96BD7A-0AFC-2177-E97F-6ECF1CB0E96A}"/>
              </a:ext>
            </a:extLst>
          </p:cNvPr>
          <p:cNvSpPr>
            <a:spLocks noGrp="1"/>
          </p:cNvSpPr>
          <p:nvPr>
            <p:ph type="title"/>
          </p:nvPr>
        </p:nvSpPr>
        <p:spPr>
          <a:xfrm>
            <a:off x="231078" y="531006"/>
            <a:ext cx="11740260" cy="502445"/>
          </a:xfrm>
        </p:spPr>
        <p:txBody>
          <a:bodyPr/>
          <a:lstStyle/>
          <a:p>
            <a:r>
              <a:rPr lang="en-US" dirty="0"/>
              <a:t>LyMa: Rituximab Maintenance After ASCT in MCL</a:t>
            </a:r>
          </a:p>
        </p:txBody>
      </p:sp>
      <p:sp>
        <p:nvSpPr>
          <p:cNvPr id="3" name="Content Placeholder 2">
            <a:extLst>
              <a:ext uri="{FF2B5EF4-FFF2-40B4-BE49-F238E27FC236}">
                <a16:creationId xmlns:a16="http://schemas.microsoft.com/office/drawing/2014/main" id="{C500DAB0-9F63-5B98-82FB-3D881B51C0B4}"/>
              </a:ext>
            </a:extLst>
          </p:cNvPr>
          <p:cNvSpPr>
            <a:spLocks noGrp="1"/>
          </p:cNvSpPr>
          <p:nvPr>
            <p:ph idx="1"/>
          </p:nvPr>
        </p:nvSpPr>
        <p:spPr>
          <a:xfrm>
            <a:off x="231078" y="1335023"/>
            <a:ext cx="11740260" cy="4754880"/>
          </a:xfrm>
        </p:spPr>
        <p:txBody>
          <a:bodyPr/>
          <a:lstStyle/>
          <a:p>
            <a:r>
              <a:rPr lang="en-US" dirty="0"/>
              <a:t>Randomized, open-label phase III trial</a:t>
            </a:r>
          </a:p>
          <a:p>
            <a:endParaRPr lang="en-US" dirty="0"/>
          </a:p>
          <a:p>
            <a:endParaRPr lang="en-US" dirty="0"/>
          </a:p>
          <a:p>
            <a:endParaRPr lang="en-US" dirty="0"/>
          </a:p>
          <a:p>
            <a:endParaRPr lang="en-US" dirty="0"/>
          </a:p>
          <a:p>
            <a:endParaRPr lang="en-US" dirty="0"/>
          </a:p>
          <a:p>
            <a:r>
              <a:rPr lang="en-US" b="1" dirty="0"/>
              <a:t>Primary endpoint: </a:t>
            </a:r>
            <a:r>
              <a:rPr lang="en-US" dirty="0"/>
              <a:t>EFS</a:t>
            </a:r>
          </a:p>
          <a:p>
            <a:r>
              <a:rPr lang="en-US" b="1" dirty="0"/>
              <a:t>Secondary endpoints: </a:t>
            </a:r>
            <a:r>
              <a:rPr lang="en-US" dirty="0"/>
              <a:t>PFS, OS, ORR</a:t>
            </a:r>
          </a:p>
        </p:txBody>
      </p:sp>
      <p:sp>
        <p:nvSpPr>
          <p:cNvPr id="10" name="Content Placeholder 9">
            <a:extLst>
              <a:ext uri="{FF2B5EF4-FFF2-40B4-BE49-F238E27FC236}">
                <a16:creationId xmlns:a16="http://schemas.microsoft.com/office/drawing/2014/main" id="{8F2B4CE2-FC32-91F3-9323-784B9FCD86B8}"/>
              </a:ext>
            </a:extLst>
          </p:cNvPr>
          <p:cNvSpPr>
            <a:spLocks noGrp="1"/>
          </p:cNvSpPr>
          <p:nvPr>
            <p:ph sz="quarter" idx="10"/>
          </p:nvPr>
        </p:nvSpPr>
        <p:spPr>
          <a:xfrm>
            <a:off x="1712199" y="6302375"/>
            <a:ext cx="7812290" cy="327025"/>
          </a:xfrm>
        </p:spPr>
        <p:txBody>
          <a:bodyPr/>
          <a:lstStyle/>
          <a:p>
            <a:pPr algn="ctr"/>
            <a:r>
              <a:rPr lang="en-US" altLang="en-US" dirty="0"/>
              <a:t>Sarkozy. JCO. 2024;42:769. Le Gouill. NEJM. 2017;377:1250.</a:t>
            </a:r>
          </a:p>
        </p:txBody>
      </p:sp>
      <p:sp>
        <p:nvSpPr>
          <p:cNvPr id="14" name="Text Box 45">
            <a:extLst>
              <a:ext uri="{FF2B5EF4-FFF2-40B4-BE49-F238E27FC236}">
                <a16:creationId xmlns:a16="http://schemas.microsoft.com/office/drawing/2014/main" id="{1ECC64B6-C4CC-FF11-1895-928B1E22EBFF}"/>
              </a:ext>
            </a:extLst>
          </p:cNvPr>
          <p:cNvSpPr txBox="1">
            <a:spLocks noChangeArrowheads="1"/>
          </p:cNvSpPr>
          <p:nvPr/>
        </p:nvSpPr>
        <p:spPr bwMode="auto">
          <a:xfrm>
            <a:off x="220663" y="2443042"/>
            <a:ext cx="246194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Poppins" panose="00000500000000000000" pitchFamily="2" charset="0"/>
                <a:ea typeface="ＭＳ Ｐゴシック" pitchFamily="34" charset="-128"/>
                <a:cs typeface="Poppins" panose="00000500000000000000" pitchFamily="2" charset="0"/>
              </a:rPr>
              <a:t>Adults &lt;65 yr with previously untreated MCL; eligible for ASCT; stage II-IV disease; ECOG PS 0-2</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Poppins" panose="00000500000000000000" pitchFamily="2" charset="0"/>
                <a:ea typeface="ＭＳ Ｐゴシック" pitchFamily="34" charset="-128"/>
                <a:cs typeface="Poppins" panose="00000500000000000000" pitchFamily="2" charset="0"/>
              </a:rPr>
              <a:t>(N = 240)</a:t>
            </a:r>
          </a:p>
        </p:txBody>
      </p:sp>
      <p:grpSp>
        <p:nvGrpSpPr>
          <p:cNvPr id="35" name="Group 34">
            <a:extLst>
              <a:ext uri="{FF2B5EF4-FFF2-40B4-BE49-F238E27FC236}">
                <a16:creationId xmlns:a16="http://schemas.microsoft.com/office/drawing/2014/main" id="{3CF8BD9F-06C2-E673-F32B-347AD02FFA34}"/>
              </a:ext>
            </a:extLst>
          </p:cNvPr>
          <p:cNvGrpSpPr/>
          <p:nvPr/>
        </p:nvGrpSpPr>
        <p:grpSpPr>
          <a:xfrm>
            <a:off x="6646375" y="2201159"/>
            <a:ext cx="3090450" cy="2053426"/>
            <a:chOff x="6575461" y="2339054"/>
            <a:chExt cx="3090450" cy="2053426"/>
          </a:xfrm>
        </p:grpSpPr>
        <p:sp>
          <p:nvSpPr>
            <p:cNvPr id="15" name="Rectangle 49">
              <a:extLst>
                <a:ext uri="{FF2B5EF4-FFF2-40B4-BE49-F238E27FC236}">
                  <a16:creationId xmlns:a16="http://schemas.microsoft.com/office/drawing/2014/main" id="{AA7ED5F9-1BDB-A95A-5653-849C27FB1F45}"/>
                </a:ext>
              </a:extLst>
            </p:cNvPr>
            <p:cNvSpPr>
              <a:spLocks noChangeArrowheads="1"/>
            </p:cNvSpPr>
            <p:nvPr/>
          </p:nvSpPr>
          <p:spPr bwMode="auto">
            <a:xfrm>
              <a:off x="6575461" y="2339054"/>
              <a:ext cx="3085494" cy="96348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mn-lt"/>
                  <a:ea typeface="ＭＳ Ｐゴシック" pitchFamily="34" charset="-128"/>
                  <a:cs typeface="Poppins Medium" pitchFamily="2" charset="77"/>
                </a:rPr>
                <a:t>Rituximab </a:t>
              </a:r>
              <a:r>
                <a:rPr kumimoji="0" lang="en-US" altLang="en-US" sz="1600" b="0" i="0" u="none" strike="noStrike" kern="1200" cap="none" spc="0" normalizeH="0" baseline="0" noProof="0" dirty="0">
                  <a:ln>
                    <a:noFill/>
                  </a:ln>
                  <a:solidFill>
                    <a:schemeClr val="bg2"/>
                  </a:solidFill>
                  <a:effectLst/>
                  <a:uLnTx/>
                  <a:uFillTx/>
                  <a:latin typeface="+mn-lt"/>
                  <a:ea typeface="ＭＳ Ｐゴシック" pitchFamily="34" charset="-128"/>
                  <a:cs typeface="Poppins Medium" pitchFamily="2" charset="77"/>
                </a:rPr>
                <a:t>375 mg/m</a:t>
              </a:r>
              <a:r>
                <a:rPr kumimoji="0" lang="en-US" altLang="en-US" sz="1600" b="0" i="0" u="none" strike="noStrike" kern="1200" cap="none" spc="0" normalizeH="0" baseline="30000" noProof="0" dirty="0">
                  <a:ln>
                    <a:noFill/>
                  </a:ln>
                  <a:solidFill>
                    <a:schemeClr val="bg2"/>
                  </a:solidFill>
                  <a:effectLst/>
                  <a:uLnTx/>
                  <a:uFillTx/>
                  <a:latin typeface="+mn-lt"/>
                  <a:ea typeface="ＭＳ Ｐゴシック" pitchFamily="34" charset="-128"/>
                  <a:cs typeface="Poppins Medium" pitchFamily="2" charset="77"/>
                </a:rPr>
                <a:t>2</a:t>
              </a:r>
              <a:r>
                <a:rPr kumimoji="0" lang="en-US" altLang="en-US" sz="1600" b="0" i="0" u="none" strike="noStrike" kern="1200" cap="none" spc="0" normalizeH="0" noProof="0" dirty="0">
                  <a:ln>
                    <a:noFill/>
                  </a:ln>
                  <a:solidFill>
                    <a:schemeClr val="bg2"/>
                  </a:solidFill>
                  <a:effectLst/>
                  <a:uLnTx/>
                  <a:uFillTx/>
                  <a:latin typeface="+mn-lt"/>
                  <a:ea typeface="ＭＳ Ｐゴシック" pitchFamily="34" charset="-128"/>
                  <a:cs typeface="Poppins Medium" pitchFamily="2" charset="77"/>
                </a:rPr>
                <a:t> IV Q2M</a:t>
              </a:r>
              <a:endParaRPr kumimoji="0" lang="en-US" altLang="en-US" sz="1600" b="1" i="0" u="none" strike="noStrike" kern="1200" cap="none" spc="0" normalizeH="0" baseline="0" noProof="0" dirty="0">
                <a:ln>
                  <a:noFill/>
                </a:ln>
                <a:solidFill>
                  <a:schemeClr val="bg2"/>
                </a:solidFill>
                <a:effectLst/>
                <a:uLnTx/>
                <a:uFillTx/>
                <a:latin typeface="+mn-lt"/>
                <a:ea typeface="ＭＳ Ｐゴシック" pitchFamily="34" charset="-128"/>
                <a:cs typeface="Poppins Medium" pitchFamily="2" charset="77"/>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b="0" dirty="0">
                  <a:solidFill>
                    <a:schemeClr val="bg2"/>
                  </a:solidFill>
                  <a:latin typeface="+mn-lt"/>
                  <a:ea typeface="ＭＳ Ｐゴシック" pitchFamily="34" charset="-128"/>
                  <a:cs typeface="Poppins Medium" pitchFamily="2" charset="77"/>
                </a:rPr>
                <a:t>(n = 120)</a:t>
              </a:r>
              <a:endParaRPr kumimoji="0" lang="en-US" altLang="en-US" sz="1600" b="0" i="0" u="none" strike="noStrike" kern="1200" cap="none" spc="0" normalizeH="0" baseline="0" noProof="0" dirty="0">
                <a:ln>
                  <a:noFill/>
                </a:ln>
                <a:solidFill>
                  <a:schemeClr val="bg2"/>
                </a:solidFill>
                <a:effectLst/>
                <a:uLnTx/>
                <a:uFillTx/>
                <a:latin typeface="+mn-lt"/>
                <a:ea typeface="ＭＳ Ｐゴシック" pitchFamily="34" charset="-128"/>
                <a:cs typeface="Poppins Medium" pitchFamily="2" charset="77"/>
              </a:endParaRPr>
            </a:p>
          </p:txBody>
        </p:sp>
        <p:sp>
          <p:nvSpPr>
            <p:cNvPr id="16" name="Rectangle 50">
              <a:extLst>
                <a:ext uri="{FF2B5EF4-FFF2-40B4-BE49-F238E27FC236}">
                  <a16:creationId xmlns:a16="http://schemas.microsoft.com/office/drawing/2014/main" id="{2BA48B67-AC31-2B91-3915-2E812B604B95}"/>
                </a:ext>
              </a:extLst>
            </p:cNvPr>
            <p:cNvSpPr>
              <a:spLocks noChangeArrowheads="1"/>
            </p:cNvSpPr>
            <p:nvPr/>
          </p:nvSpPr>
          <p:spPr bwMode="auto">
            <a:xfrm>
              <a:off x="6580417" y="3429000"/>
              <a:ext cx="3085494" cy="963480"/>
            </a:xfrm>
            <a:prstGeom prst="rect">
              <a:avLst/>
            </a:prstGeom>
            <a:solidFill>
              <a:schemeClr val="bg1">
                <a:lumMod val="50000"/>
              </a:schemeClr>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mn-lt"/>
                  <a:ea typeface="ＭＳ Ｐゴシック" pitchFamily="34" charset="-128"/>
                  <a:cs typeface="Poppins Medium" pitchFamily="2" charset="77"/>
                </a:rPr>
                <a:t>Observation</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b="0" dirty="0">
                  <a:solidFill>
                    <a:schemeClr val="bg2"/>
                  </a:solidFill>
                  <a:latin typeface="+mn-lt"/>
                  <a:ea typeface="ＭＳ Ｐゴシック" pitchFamily="34" charset="-128"/>
                  <a:cs typeface="Poppins Medium" pitchFamily="2" charset="77"/>
                </a:rPr>
                <a:t>(n = 120)</a:t>
              </a:r>
              <a:endParaRPr kumimoji="0" lang="en-US" altLang="en-US" sz="1600" b="0" i="0" u="none" strike="noStrike" kern="1200" cap="none" spc="0" normalizeH="0" baseline="0" noProof="0" dirty="0">
                <a:ln>
                  <a:noFill/>
                </a:ln>
                <a:solidFill>
                  <a:schemeClr val="bg2"/>
                </a:solidFill>
                <a:effectLst/>
                <a:uLnTx/>
                <a:uFillTx/>
                <a:latin typeface="+mn-lt"/>
                <a:ea typeface="ＭＳ Ｐゴシック" pitchFamily="34" charset="-128"/>
                <a:cs typeface="Poppins Medium" pitchFamily="2" charset="77"/>
              </a:endParaRPr>
            </a:p>
          </p:txBody>
        </p:sp>
      </p:grpSp>
      <p:sp>
        <p:nvSpPr>
          <p:cNvPr id="22" name="Rectangle 46">
            <a:extLst>
              <a:ext uri="{FF2B5EF4-FFF2-40B4-BE49-F238E27FC236}">
                <a16:creationId xmlns:a16="http://schemas.microsoft.com/office/drawing/2014/main" id="{1C35F5C6-D8B3-8BCC-8934-7D37BA82B1A7}"/>
              </a:ext>
            </a:extLst>
          </p:cNvPr>
          <p:cNvSpPr>
            <a:spLocks noChangeArrowheads="1"/>
          </p:cNvSpPr>
          <p:nvPr/>
        </p:nvSpPr>
        <p:spPr bwMode="auto">
          <a:xfrm>
            <a:off x="10112388" y="2812374"/>
            <a:ext cx="178445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Poppins" panose="00000500000000000000" pitchFamily="2" charset="0"/>
                <a:ea typeface="ＭＳ Ｐゴシック" pitchFamily="34" charset="-128"/>
                <a:cs typeface="Poppins" panose="00000500000000000000" pitchFamily="2" charset="0"/>
              </a:rPr>
              <a:t>Follow-up every 2 mo for 3 yr</a:t>
            </a:r>
          </a:p>
        </p:txBody>
      </p:sp>
      <p:grpSp>
        <p:nvGrpSpPr>
          <p:cNvPr id="36" name="Group 35">
            <a:extLst>
              <a:ext uri="{FF2B5EF4-FFF2-40B4-BE49-F238E27FC236}">
                <a16:creationId xmlns:a16="http://schemas.microsoft.com/office/drawing/2014/main" id="{FEA39D48-E5DF-8374-EB59-39B752CD0333}"/>
              </a:ext>
            </a:extLst>
          </p:cNvPr>
          <p:cNvGrpSpPr/>
          <p:nvPr/>
        </p:nvGrpSpPr>
        <p:grpSpPr>
          <a:xfrm>
            <a:off x="6254083" y="2920841"/>
            <a:ext cx="274320" cy="614063"/>
            <a:chOff x="6131799" y="3046453"/>
            <a:chExt cx="274320" cy="614063"/>
          </a:xfrm>
        </p:grpSpPr>
        <p:sp>
          <p:nvSpPr>
            <p:cNvPr id="21" name="Line 52">
              <a:extLst>
                <a:ext uri="{FF2B5EF4-FFF2-40B4-BE49-F238E27FC236}">
                  <a16:creationId xmlns:a16="http://schemas.microsoft.com/office/drawing/2014/main" id="{7655D9C6-CBCB-C385-ACC9-424651EF8BE4}"/>
                </a:ext>
              </a:extLst>
            </p:cNvPr>
            <p:cNvSpPr>
              <a:spLocks noChangeShapeType="1"/>
            </p:cNvSpPr>
            <p:nvPr/>
          </p:nvSpPr>
          <p:spPr bwMode="auto">
            <a:xfrm rot="16200000">
              <a:off x="6177519" y="3000733"/>
              <a:ext cx="182880" cy="27432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endParaRPr>
            </a:p>
          </p:txBody>
        </p:sp>
        <p:sp>
          <p:nvSpPr>
            <p:cNvPr id="23" name="Line 52">
              <a:extLst>
                <a:ext uri="{FF2B5EF4-FFF2-40B4-BE49-F238E27FC236}">
                  <a16:creationId xmlns:a16="http://schemas.microsoft.com/office/drawing/2014/main" id="{6D6E1108-81F4-ABBB-4ADE-B5F09818D256}"/>
                </a:ext>
              </a:extLst>
            </p:cNvPr>
            <p:cNvSpPr>
              <a:spLocks noChangeShapeType="1"/>
            </p:cNvSpPr>
            <p:nvPr/>
          </p:nvSpPr>
          <p:spPr bwMode="auto">
            <a:xfrm rot="16200000" flipH="1">
              <a:off x="6177519" y="3431916"/>
              <a:ext cx="182880" cy="27432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endParaRPr>
            </a:p>
          </p:txBody>
        </p:sp>
      </p:grpSp>
      <p:sp>
        <p:nvSpPr>
          <p:cNvPr id="24" name="Rectangle 49">
            <a:extLst>
              <a:ext uri="{FF2B5EF4-FFF2-40B4-BE49-F238E27FC236}">
                <a16:creationId xmlns:a16="http://schemas.microsoft.com/office/drawing/2014/main" id="{293C0D97-E1A7-6D52-1F4B-5B55D6DC72FB}"/>
              </a:ext>
            </a:extLst>
          </p:cNvPr>
          <p:cNvSpPr>
            <a:spLocks noChangeArrowheads="1"/>
          </p:cNvSpPr>
          <p:nvPr/>
        </p:nvSpPr>
        <p:spPr bwMode="auto">
          <a:xfrm>
            <a:off x="5341237" y="2961874"/>
            <a:ext cx="807382" cy="531996"/>
          </a:xfrm>
          <a:prstGeom prst="rect">
            <a:avLst/>
          </a:prstGeom>
          <a:solidFill>
            <a:schemeClr val="tx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mn-lt"/>
                <a:ea typeface="ＭＳ Ｐゴシック" pitchFamily="34" charset="-128"/>
                <a:cs typeface="Poppins Medium" pitchFamily="2" charset="77"/>
              </a:rPr>
              <a:t>ASCT</a:t>
            </a:r>
            <a:endParaRPr kumimoji="0" lang="en-US" altLang="en-US" sz="1600" b="0" i="0" u="none" strike="noStrike" kern="1200" cap="none" spc="0" normalizeH="0" baseline="0" noProof="0" dirty="0">
              <a:ln>
                <a:noFill/>
              </a:ln>
              <a:solidFill>
                <a:schemeClr val="bg2"/>
              </a:solidFill>
              <a:effectLst/>
              <a:uLnTx/>
              <a:uFillTx/>
              <a:latin typeface="+mn-lt"/>
              <a:ea typeface="ＭＳ Ｐゴシック" pitchFamily="34" charset="-128"/>
              <a:cs typeface="Poppins Medium" pitchFamily="2" charset="77"/>
            </a:endParaRPr>
          </a:p>
        </p:txBody>
      </p:sp>
      <p:sp>
        <p:nvSpPr>
          <p:cNvPr id="25" name="Line 52">
            <a:extLst>
              <a:ext uri="{FF2B5EF4-FFF2-40B4-BE49-F238E27FC236}">
                <a16:creationId xmlns:a16="http://schemas.microsoft.com/office/drawing/2014/main" id="{F89D2B21-7731-C798-6D61-321E4C7E4770}"/>
              </a:ext>
            </a:extLst>
          </p:cNvPr>
          <p:cNvSpPr>
            <a:spLocks noChangeShapeType="1"/>
          </p:cNvSpPr>
          <p:nvPr/>
        </p:nvSpPr>
        <p:spPr bwMode="auto">
          <a:xfrm>
            <a:off x="4994999" y="3227872"/>
            <a:ext cx="27432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endParaRPr>
          </a:p>
        </p:txBody>
      </p:sp>
      <p:sp>
        <p:nvSpPr>
          <p:cNvPr id="13" name="Line 52">
            <a:extLst>
              <a:ext uri="{FF2B5EF4-FFF2-40B4-BE49-F238E27FC236}">
                <a16:creationId xmlns:a16="http://schemas.microsoft.com/office/drawing/2014/main" id="{F42B3B77-A5CF-5AE6-97E8-994C320802F0}"/>
              </a:ext>
            </a:extLst>
          </p:cNvPr>
          <p:cNvSpPr>
            <a:spLocks noChangeShapeType="1"/>
          </p:cNvSpPr>
          <p:nvPr/>
        </p:nvSpPr>
        <p:spPr bwMode="auto">
          <a:xfrm flipV="1">
            <a:off x="9822982" y="3227872"/>
            <a:ext cx="36576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endParaRPr>
          </a:p>
        </p:txBody>
      </p:sp>
      <p:sp>
        <p:nvSpPr>
          <p:cNvPr id="33" name="Rectangle 49">
            <a:extLst>
              <a:ext uri="{FF2B5EF4-FFF2-40B4-BE49-F238E27FC236}">
                <a16:creationId xmlns:a16="http://schemas.microsoft.com/office/drawing/2014/main" id="{F6691744-C46C-B440-6BE4-30FB8808D411}"/>
              </a:ext>
            </a:extLst>
          </p:cNvPr>
          <p:cNvSpPr>
            <a:spLocks noChangeArrowheads="1"/>
          </p:cNvSpPr>
          <p:nvPr/>
        </p:nvSpPr>
        <p:spPr bwMode="auto">
          <a:xfrm>
            <a:off x="3010805" y="2746132"/>
            <a:ext cx="1939692" cy="963480"/>
          </a:xfrm>
          <a:prstGeom prst="rect">
            <a:avLst/>
          </a:prstGeom>
          <a:solidFill>
            <a:schemeClr val="tx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mn-lt"/>
                <a:ea typeface="ＭＳ Ｐゴシック" pitchFamily="34" charset="-128"/>
                <a:cs typeface="Poppins Medium" pitchFamily="2" charset="77"/>
              </a:rPr>
              <a:t>Rituximab </a:t>
            </a:r>
            <a:r>
              <a:rPr kumimoji="0" lang="en-US" altLang="en-US" sz="1600" i="0" u="none" strike="noStrike" kern="1200" cap="none" spc="0" normalizeH="0" baseline="0" noProof="0" dirty="0">
                <a:ln>
                  <a:noFill/>
                </a:ln>
                <a:solidFill>
                  <a:schemeClr val="bg2"/>
                </a:solidFill>
                <a:effectLst/>
                <a:uLnTx/>
                <a:uFillTx/>
                <a:latin typeface="+mn-lt"/>
                <a:ea typeface="ＭＳ Ｐゴシック" pitchFamily="34" charset="-128"/>
                <a:cs typeface="Poppins Medium" pitchFamily="2" charset="77"/>
              </a:rPr>
              <a:t>+ DHAP </a:t>
            </a:r>
            <a:r>
              <a:rPr kumimoji="0" lang="en-US" altLang="en-US" sz="1600" b="0" i="0" u="none" strike="noStrike" kern="1200" cap="none" spc="0" normalizeH="0" baseline="0" noProof="0" dirty="0">
                <a:ln>
                  <a:noFill/>
                </a:ln>
                <a:solidFill>
                  <a:schemeClr val="bg2"/>
                </a:solidFill>
                <a:effectLst/>
                <a:uLnTx/>
                <a:uFillTx/>
                <a:latin typeface="+mn-lt"/>
                <a:ea typeface="ＭＳ Ｐゴシック" pitchFamily="34" charset="-128"/>
                <a:cs typeface="Poppins Medium" pitchFamily="2" charset="77"/>
              </a:rPr>
              <a:t>x 4 cycles</a:t>
            </a:r>
            <a:endParaRPr kumimoji="0" lang="en-US" altLang="en-US" sz="1600" i="0" u="none" strike="noStrike" kern="1200" cap="none" spc="0" normalizeH="0" baseline="0" noProof="0" dirty="0">
              <a:ln>
                <a:noFill/>
              </a:ln>
              <a:solidFill>
                <a:schemeClr val="bg2"/>
              </a:solidFill>
              <a:effectLst/>
              <a:uLnTx/>
              <a:uFillTx/>
              <a:latin typeface="+mn-lt"/>
              <a:ea typeface="ＭＳ Ｐゴシック" pitchFamily="34" charset="-128"/>
              <a:cs typeface="Poppins Medium" pitchFamily="2" charset="77"/>
            </a:endParaRPr>
          </a:p>
        </p:txBody>
      </p:sp>
      <p:sp>
        <p:nvSpPr>
          <p:cNvPr id="34" name="Line 52">
            <a:extLst>
              <a:ext uri="{FF2B5EF4-FFF2-40B4-BE49-F238E27FC236}">
                <a16:creationId xmlns:a16="http://schemas.microsoft.com/office/drawing/2014/main" id="{AF84E2BF-2E87-D658-66B6-26C8C03D1F32}"/>
              </a:ext>
            </a:extLst>
          </p:cNvPr>
          <p:cNvSpPr>
            <a:spLocks noChangeShapeType="1"/>
          </p:cNvSpPr>
          <p:nvPr/>
        </p:nvSpPr>
        <p:spPr bwMode="auto">
          <a:xfrm>
            <a:off x="2682606" y="3227872"/>
            <a:ext cx="27432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endParaRPr>
          </a:p>
        </p:txBody>
      </p:sp>
    </p:spTree>
    <p:extLst>
      <p:ext uri="{BB962C8B-B14F-4D97-AF65-F5344CB8AC3E}">
        <p14:creationId xmlns:p14="http://schemas.microsoft.com/office/powerpoint/2010/main" val="15324298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2ED019C-545F-BE72-DDE4-C6819AD65059}"/>
              </a:ext>
            </a:extLst>
          </p:cNvPr>
          <p:cNvSpPr txBox="1"/>
          <p:nvPr/>
        </p:nvSpPr>
        <p:spPr>
          <a:xfrm>
            <a:off x="7510517" y="1261394"/>
            <a:ext cx="3588385" cy="338554"/>
          </a:xfrm>
          <a:prstGeom prst="rect">
            <a:avLst/>
          </a:prstGeom>
          <a:noFill/>
        </p:spPr>
        <p:txBody>
          <a:bodyPr wrap="square">
            <a:spAutoFit/>
          </a:bodyPr>
          <a:lstStyle/>
          <a:p>
            <a:pPr algn="ctr"/>
            <a:r>
              <a:rPr lang="en-US" sz="1600" dirty="0">
                <a:latin typeface="Poppins" pitchFamily="2" charset="77"/>
                <a:cs typeface="Poppins" pitchFamily="2" charset="77"/>
              </a:rPr>
              <a:t>OS </a:t>
            </a:r>
          </a:p>
        </p:txBody>
      </p:sp>
      <p:sp>
        <p:nvSpPr>
          <p:cNvPr id="2" name="Title 1">
            <a:extLst>
              <a:ext uri="{FF2B5EF4-FFF2-40B4-BE49-F238E27FC236}">
                <a16:creationId xmlns:a16="http://schemas.microsoft.com/office/drawing/2014/main" id="{EEE28FE2-A6A9-D73A-676C-195A242ED421}"/>
              </a:ext>
            </a:extLst>
          </p:cNvPr>
          <p:cNvSpPr>
            <a:spLocks noGrp="1"/>
          </p:cNvSpPr>
          <p:nvPr>
            <p:ph type="title"/>
          </p:nvPr>
        </p:nvSpPr>
        <p:spPr>
          <a:xfrm>
            <a:off x="231078" y="531006"/>
            <a:ext cx="11740260" cy="502445"/>
          </a:xfrm>
        </p:spPr>
        <p:txBody>
          <a:bodyPr/>
          <a:lstStyle/>
          <a:p>
            <a:r>
              <a:rPr lang="en-US" dirty="0"/>
              <a:t>LyMa: EFS, PFS, OS Results</a:t>
            </a:r>
          </a:p>
        </p:txBody>
      </p:sp>
      <p:sp>
        <p:nvSpPr>
          <p:cNvPr id="35" name="Content Placeholder 34">
            <a:extLst>
              <a:ext uri="{FF2B5EF4-FFF2-40B4-BE49-F238E27FC236}">
                <a16:creationId xmlns:a16="http://schemas.microsoft.com/office/drawing/2014/main" id="{77E162DE-1C51-DF8F-DD97-C4DC6AADB2B9}"/>
              </a:ext>
            </a:extLst>
          </p:cNvPr>
          <p:cNvSpPr>
            <a:spLocks noGrp="1"/>
          </p:cNvSpPr>
          <p:nvPr>
            <p:ph idx="1"/>
          </p:nvPr>
        </p:nvSpPr>
        <p:spPr>
          <a:xfrm>
            <a:off x="6134675" y="4554252"/>
            <a:ext cx="5836663" cy="1535398"/>
          </a:xfrm>
        </p:spPr>
        <p:txBody>
          <a:bodyPr/>
          <a:lstStyle/>
          <a:p>
            <a:r>
              <a:rPr lang="en-US" sz="2000" dirty="0"/>
              <a:t>Median OS NR in both arms (rituximab vs observation HR: 0.63; </a:t>
            </a:r>
            <a:r>
              <a:rPr lang="en-US" sz="2000" i="1" dirty="0">
                <a:latin typeface="Poppins Medium" pitchFamily="2" charset="77"/>
                <a:cs typeface="Poppins Medium" pitchFamily="2" charset="77"/>
              </a:rPr>
              <a:t>P</a:t>
            </a:r>
            <a:r>
              <a:rPr lang="en-US" sz="2000" dirty="0"/>
              <a:t> = .0879)</a:t>
            </a:r>
          </a:p>
          <a:p>
            <a:r>
              <a:rPr lang="en-US" sz="2000" dirty="0"/>
              <a:t>22 (18.3%) and 33 (27.5%) OS events in rituximab and observation arms respectively</a:t>
            </a:r>
          </a:p>
        </p:txBody>
      </p:sp>
      <p:sp>
        <p:nvSpPr>
          <p:cNvPr id="4" name="Content Placeholder 3">
            <a:extLst>
              <a:ext uri="{FF2B5EF4-FFF2-40B4-BE49-F238E27FC236}">
                <a16:creationId xmlns:a16="http://schemas.microsoft.com/office/drawing/2014/main" id="{1F340222-2F6D-CAB1-BD15-1636B4F4E301}"/>
              </a:ext>
            </a:extLst>
          </p:cNvPr>
          <p:cNvSpPr>
            <a:spLocks noGrp="1"/>
          </p:cNvSpPr>
          <p:nvPr>
            <p:ph sz="quarter" idx="10"/>
          </p:nvPr>
        </p:nvSpPr>
        <p:spPr>
          <a:xfrm>
            <a:off x="1712199" y="6302375"/>
            <a:ext cx="7812290" cy="327025"/>
          </a:xfrm>
        </p:spPr>
        <p:txBody>
          <a:bodyPr/>
          <a:lstStyle/>
          <a:p>
            <a:pPr algn="ctr"/>
            <a:r>
              <a:rPr lang="en-US" altLang="en-US" dirty="0"/>
              <a:t>Sarkozy. JCO. 2024;42:769.</a:t>
            </a:r>
          </a:p>
        </p:txBody>
      </p:sp>
      <p:graphicFrame>
        <p:nvGraphicFramePr>
          <p:cNvPr id="12" name="Content Placeholder 23">
            <a:extLst>
              <a:ext uri="{FF2B5EF4-FFF2-40B4-BE49-F238E27FC236}">
                <a16:creationId xmlns:a16="http://schemas.microsoft.com/office/drawing/2014/main" id="{B8DD4DDB-A429-7CAA-BEA5-B20EE3B41FF9}"/>
              </a:ext>
            </a:extLst>
          </p:cNvPr>
          <p:cNvGraphicFramePr>
            <a:graphicFrameLocks/>
          </p:cNvGraphicFramePr>
          <p:nvPr>
            <p:extLst>
              <p:ext uri="{D42A27DB-BD31-4B8C-83A1-F6EECF244321}">
                <p14:modId xmlns:p14="http://schemas.microsoft.com/office/powerpoint/2010/main" val="4172474001"/>
              </p:ext>
            </p:extLst>
          </p:nvPr>
        </p:nvGraphicFramePr>
        <p:xfrm>
          <a:off x="495300" y="4437067"/>
          <a:ext cx="5254927" cy="1840293"/>
        </p:xfrm>
        <a:graphic>
          <a:graphicData uri="http://schemas.openxmlformats.org/drawingml/2006/table">
            <a:tbl>
              <a:tblPr firstRow="1" bandRow="1">
                <a:tableStyleId>{10A1B5D5-9B99-4C35-A422-299274C87663}</a:tableStyleId>
              </a:tblPr>
              <a:tblGrid>
                <a:gridCol w="1847981">
                  <a:extLst>
                    <a:ext uri="{9D8B030D-6E8A-4147-A177-3AD203B41FA5}">
                      <a16:colId xmlns:a16="http://schemas.microsoft.com/office/drawing/2014/main" val="2132207957"/>
                    </a:ext>
                  </a:extLst>
                </a:gridCol>
                <a:gridCol w="1774544">
                  <a:extLst>
                    <a:ext uri="{9D8B030D-6E8A-4147-A177-3AD203B41FA5}">
                      <a16:colId xmlns:a16="http://schemas.microsoft.com/office/drawing/2014/main" val="1825982089"/>
                    </a:ext>
                  </a:extLst>
                </a:gridCol>
                <a:gridCol w="1632402">
                  <a:extLst>
                    <a:ext uri="{9D8B030D-6E8A-4147-A177-3AD203B41FA5}">
                      <a16:colId xmlns:a16="http://schemas.microsoft.com/office/drawing/2014/main" val="2060006187"/>
                    </a:ext>
                  </a:extLst>
                </a:gridCol>
              </a:tblGrid>
              <a:tr h="43070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dirty="0">
                          <a:solidFill>
                            <a:schemeClr val="bg2"/>
                          </a:solidFill>
                        </a:rPr>
                        <a:t>Result</a:t>
                      </a:r>
                    </a:p>
                  </a:txBody>
                  <a:tcPr marL="118872" marR="118872" marT="18288" marB="18288" anchor="ctr">
                    <a:lnL w="12700" cmpd="sng">
                      <a:noFill/>
                    </a:lnL>
                    <a:lnR>
                      <a:noFill/>
                    </a:lnR>
                    <a:lnT w="127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200" b="1" dirty="0">
                          <a:solidFill>
                            <a:schemeClr val="bg2"/>
                          </a:solidFill>
                        </a:rPr>
                        <a:t>Rituximab</a:t>
                      </a:r>
                    </a:p>
                    <a:p>
                      <a:pPr algn="ctr"/>
                      <a:r>
                        <a:rPr lang="en-US" sz="1200" b="1" dirty="0">
                          <a:solidFill>
                            <a:schemeClr val="bg2"/>
                          </a:solidFill>
                        </a:rPr>
                        <a:t>(n = 120) </a:t>
                      </a:r>
                    </a:p>
                  </a:txBody>
                  <a:tcPr marL="118872" marR="118872" marT="18288" marB="18288" anchor="ctr">
                    <a:lnL>
                      <a:noFill/>
                    </a:lnL>
                    <a:lnR>
                      <a:noFill/>
                    </a:lnR>
                    <a:lnT w="127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lang="en-US" sz="1200" b="1" dirty="0">
                          <a:solidFill>
                            <a:schemeClr val="bg2"/>
                          </a:solidFill>
                        </a:rPr>
                        <a:t>Observation</a:t>
                      </a:r>
                    </a:p>
                    <a:p>
                      <a:pPr algn="ctr"/>
                      <a:r>
                        <a:rPr lang="en-US" sz="1200" b="1" dirty="0">
                          <a:solidFill>
                            <a:schemeClr val="bg2"/>
                          </a:solidFill>
                        </a:rPr>
                        <a:t>(n = 120)</a:t>
                      </a:r>
                    </a:p>
                  </a:txBody>
                  <a:tcPr marL="118872" marR="118872" marT="18288" marB="18288" anchor="ctr">
                    <a:lnL>
                      <a:noFill/>
                    </a:lnL>
                    <a:lnR w="12700" cmpd="sng">
                      <a:noFill/>
                    </a:lnR>
                    <a:lnT w="127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439768602"/>
                  </a:ext>
                </a:extLst>
              </a:tr>
              <a:tr h="234931">
                <a:tc>
                  <a:txBody>
                    <a:bodyPr/>
                    <a:lstStyle/>
                    <a:p>
                      <a:pPr marL="0" indent="0" algn="l">
                        <a:tabLst/>
                      </a:pPr>
                      <a:r>
                        <a:rPr lang="en-US" sz="1200" dirty="0">
                          <a:solidFill>
                            <a:schemeClr val="tx1"/>
                          </a:solidFill>
                        </a:rPr>
                        <a:t>mEFS, mo (95% CI)</a:t>
                      </a:r>
                    </a:p>
                  </a:txBody>
                  <a:tcPr marL="118872" marR="118872" marT="18288" marB="18288" anchor="ctr">
                    <a:lnL w="12700" cmpd="sng">
                      <a:noFill/>
                    </a:lnL>
                    <a:lnR>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i="0" dirty="0">
                          <a:solidFill>
                            <a:schemeClr val="tx1"/>
                          </a:solidFill>
                        </a:rPr>
                        <a:t>NA (NA-NA)</a:t>
                      </a:r>
                    </a:p>
                  </a:txBody>
                  <a:tcPr marT="0" marB="0" anchor="ctr">
                    <a:lnL>
                      <a:noFill/>
                    </a:lnL>
                    <a:lnR>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i="0" dirty="0">
                          <a:solidFill>
                            <a:schemeClr val="tx1"/>
                          </a:solidFill>
                        </a:rPr>
                        <a:t>5.8 (4.4-NA)</a:t>
                      </a:r>
                    </a:p>
                  </a:txBody>
                  <a:tcPr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594624122"/>
                  </a:ext>
                </a:extLst>
              </a:tr>
              <a:tr h="234931">
                <a:tc>
                  <a:txBody>
                    <a:bodyPr/>
                    <a:lstStyle/>
                    <a:p>
                      <a:pPr marL="0" indent="0" algn="l">
                        <a:tabLst/>
                      </a:pPr>
                      <a:r>
                        <a:rPr lang="en-US" sz="1200" dirty="0">
                          <a:solidFill>
                            <a:schemeClr val="tx1"/>
                          </a:solidFill>
                        </a:rPr>
                        <a:t>HR (95% CI)</a:t>
                      </a:r>
                    </a:p>
                  </a:txBody>
                  <a:tcPr marL="118872" marR="118872" marT="18288" marB="18288" anchor="ctr">
                    <a:lnL w="12700" cmpd="sng">
                      <a:noFill/>
                    </a:lnL>
                    <a:lnR>
                      <a:noFill/>
                    </a:lnR>
                    <a:lnT w="12700" cmpd="sng">
                      <a:noFill/>
                    </a:lnT>
                    <a:lnB w="12700" cmpd="sng">
                      <a:noFill/>
                    </a:lnB>
                    <a:lnTlToBr w="12700" cmpd="sng">
                      <a:noFill/>
                      <a:prstDash val="solid"/>
                    </a:lnTlToBr>
                    <a:lnBlToTr w="12700" cmpd="sng">
                      <a:noFill/>
                      <a:prstDash val="solid"/>
                    </a:lnBlToTr>
                    <a:solidFill>
                      <a:schemeClr val="bg2"/>
                    </a:solidFill>
                  </a:tcPr>
                </a:tc>
                <a:tc gridSpan="2">
                  <a:txBody>
                    <a:bodyPr/>
                    <a:lstStyle/>
                    <a:p>
                      <a:pPr algn="ctr"/>
                      <a:r>
                        <a:rPr lang="en-US" sz="1200" i="0" dirty="0">
                          <a:solidFill>
                            <a:schemeClr val="tx1"/>
                          </a:solidFill>
                        </a:rPr>
                        <a:t>0.39 (</a:t>
                      </a:r>
                      <a:r>
                        <a:rPr lang="en-US" sz="1200" b="0" i="0" dirty="0">
                          <a:solidFill>
                            <a:schemeClr val="tx1"/>
                          </a:solidFill>
                          <a:latin typeface="Poppins Medium" pitchFamily="2" charset="77"/>
                          <a:cs typeface="Poppins Medium" pitchFamily="2" charset="77"/>
                        </a:rPr>
                        <a:t>0.25-0.60); </a:t>
                      </a:r>
                      <a:r>
                        <a:rPr lang="en-US" sz="1200" b="0" i="1" dirty="0">
                          <a:solidFill>
                            <a:schemeClr val="tx1"/>
                          </a:solidFill>
                          <a:latin typeface="Poppins Medium" pitchFamily="2" charset="77"/>
                          <a:cs typeface="Poppins Medium" pitchFamily="2" charset="77"/>
                        </a:rPr>
                        <a:t>P</a:t>
                      </a:r>
                      <a:r>
                        <a:rPr lang="en-US" sz="1200" b="0" i="0" dirty="0">
                          <a:solidFill>
                            <a:schemeClr val="tx1"/>
                          </a:solidFill>
                          <a:latin typeface="Poppins Medium" pitchFamily="2" charset="77"/>
                          <a:cs typeface="Poppins Medium" pitchFamily="2" charset="77"/>
                        </a:rPr>
                        <a:t> &lt;.0001</a:t>
                      </a:r>
                    </a:p>
                  </a:txBody>
                  <a:tcPr marT="0" marB="0" anchor="ctr">
                    <a:lnL>
                      <a:noFill/>
                    </a:lnL>
                    <a:lnR>
                      <a:noFill/>
                    </a:lnR>
                    <a:lnT w="12700" cmpd="sng">
                      <a:noFill/>
                    </a:lnT>
                    <a:lnB w="12700" cmpd="sng">
                      <a:noFill/>
                    </a:lnB>
                    <a:lnTlToBr w="12700" cmpd="sng">
                      <a:noFill/>
                      <a:prstDash val="solid"/>
                    </a:lnTlToBr>
                    <a:lnBlToTr w="12700" cmpd="sng">
                      <a:noFill/>
                      <a:prstDash val="solid"/>
                    </a:lnBlToTr>
                    <a:solidFill>
                      <a:schemeClr val="bg2"/>
                    </a:solidFill>
                  </a:tcPr>
                </a:tc>
                <a:tc hMerge="1">
                  <a:txBody>
                    <a:bodyPr/>
                    <a:lstStyle/>
                    <a:p>
                      <a:pPr algn="ctr"/>
                      <a:endParaRPr lang="en-US" sz="1400" i="0">
                        <a:solidFill>
                          <a:schemeClr val="bg1"/>
                        </a:solidFill>
                      </a:endParaRPr>
                    </a:p>
                  </a:txBody>
                  <a:tcPr marL="27432" marR="27432" marT="18288" marB="18288"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685856316"/>
                  </a:ext>
                </a:extLst>
              </a:tr>
              <a:tr h="234931">
                <a:tc>
                  <a:txBody>
                    <a:bodyPr/>
                    <a:lstStyle/>
                    <a:p>
                      <a:pPr marL="0" indent="0" algn="l">
                        <a:tabLst/>
                      </a:pPr>
                      <a:r>
                        <a:rPr lang="en-US" sz="1200" dirty="0">
                          <a:solidFill>
                            <a:schemeClr val="tx1"/>
                          </a:solidFill>
                        </a:rPr>
                        <a:t>7-yr EFS rate, %</a:t>
                      </a:r>
                    </a:p>
                  </a:txBody>
                  <a:tcPr marL="118872" marR="118872" marT="18288" marB="18288" anchor="ctr">
                    <a:lnL w="12700" cmpd="sng">
                      <a:noFill/>
                    </a:lnL>
                    <a:lnR>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i="0" dirty="0">
                          <a:solidFill>
                            <a:schemeClr val="tx1"/>
                          </a:solidFill>
                        </a:rPr>
                        <a:t>76.2</a:t>
                      </a:r>
                    </a:p>
                  </a:txBody>
                  <a:tcPr marT="0" marB="0" anchor="ctr">
                    <a:lnL>
                      <a:noFill/>
                    </a:lnL>
                    <a:lnR>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200" i="0" dirty="0">
                          <a:solidFill>
                            <a:schemeClr val="tx1"/>
                          </a:solidFill>
                        </a:rPr>
                        <a:t>46</a:t>
                      </a:r>
                    </a:p>
                  </a:txBody>
                  <a:tcPr marT="0" marB="0" anchor="ctr">
                    <a:lnL>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049011357"/>
                  </a:ext>
                </a:extLst>
              </a:tr>
              <a:tr h="234931">
                <a:tc>
                  <a:txBody>
                    <a:bodyPr/>
                    <a:lstStyle/>
                    <a:p>
                      <a:pPr marL="0" indent="0" algn="l">
                        <a:tabLst/>
                      </a:pPr>
                      <a:r>
                        <a:rPr lang="en-US" sz="1200" dirty="0">
                          <a:solidFill>
                            <a:schemeClr val="tx1"/>
                          </a:solidFill>
                        </a:rPr>
                        <a:t>mPFS, mo (95% CI)</a:t>
                      </a:r>
                    </a:p>
                  </a:txBody>
                  <a:tcPr marL="118872" marR="118872" marT="18288" marB="18288" anchor="ctr">
                    <a:lnL w="12700" cmpd="sng">
                      <a:noFill/>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i="0" dirty="0">
                          <a:solidFill>
                            <a:schemeClr val="tx1"/>
                          </a:solidFill>
                        </a:rPr>
                        <a:t>NR (NR-NR)</a:t>
                      </a:r>
                    </a:p>
                  </a:txBody>
                  <a:tcPr marL="118872" marR="118872" marT="18288" marB="18288" anchor="ctr">
                    <a:lnL>
                      <a:noFill/>
                    </a:lnL>
                    <a:lnR>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200" i="0" dirty="0">
                          <a:solidFill>
                            <a:schemeClr val="tx1"/>
                          </a:solidFill>
                        </a:rPr>
                        <a:t>6.1 (4.8-NR)</a:t>
                      </a:r>
                    </a:p>
                  </a:txBody>
                  <a:tcPr marL="118872" marR="118872" marT="18288" marB="18288" anchor="ctr">
                    <a:lnL>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59962406"/>
                  </a:ext>
                </a:extLst>
              </a:tr>
              <a:tr h="234931">
                <a:tc>
                  <a:txBody>
                    <a:bodyPr/>
                    <a:lstStyle/>
                    <a:p>
                      <a:pPr marL="0" indent="0" algn="l">
                        <a:tabLst/>
                      </a:pPr>
                      <a:r>
                        <a:rPr lang="en-US" sz="1200" dirty="0">
                          <a:solidFill>
                            <a:schemeClr val="tx1"/>
                          </a:solidFill>
                        </a:rPr>
                        <a:t>HR (95% CI)</a:t>
                      </a:r>
                    </a:p>
                  </a:txBody>
                  <a:tcPr marL="118872" marR="118872" marT="18288" marB="18288" anchor="ctr">
                    <a:lnL w="12700" cmpd="sng">
                      <a:noFill/>
                    </a:lnL>
                    <a:lnR>
                      <a:noFill/>
                    </a:lnR>
                    <a:lnT w="12700" cmpd="sng">
                      <a:noFill/>
                    </a:lnT>
                    <a:lnB w="12700" cmpd="sng">
                      <a:noFill/>
                    </a:lnB>
                    <a:lnTlToBr w="12700" cmpd="sng">
                      <a:noFill/>
                      <a:prstDash val="solid"/>
                    </a:lnTlToBr>
                    <a:lnBlToTr w="12700" cmpd="sng">
                      <a:noFill/>
                      <a:prstDash val="solid"/>
                    </a:lnBlToTr>
                    <a:solidFill>
                      <a:schemeClr val="bg1"/>
                    </a:solidFill>
                  </a:tcPr>
                </a:tc>
                <a:tc gridSpan="2">
                  <a:txBody>
                    <a:bodyPr/>
                    <a:lstStyle/>
                    <a:p>
                      <a:pPr algn="ctr"/>
                      <a:r>
                        <a:rPr lang="en-US" sz="1200" b="0" i="0" dirty="0">
                          <a:solidFill>
                            <a:schemeClr val="tx1"/>
                          </a:solidFill>
                          <a:latin typeface="Poppins Medium" pitchFamily="2" charset="77"/>
                          <a:cs typeface="Poppins Medium" pitchFamily="2" charset="77"/>
                        </a:rPr>
                        <a:t>0.36 (0.23-0.56); </a:t>
                      </a:r>
                      <a:r>
                        <a:rPr lang="en-US" sz="1200" b="0" i="1" dirty="0">
                          <a:solidFill>
                            <a:schemeClr val="tx1"/>
                          </a:solidFill>
                          <a:latin typeface="Poppins Medium" pitchFamily="2" charset="77"/>
                          <a:cs typeface="Poppins Medium" pitchFamily="2" charset="77"/>
                        </a:rPr>
                        <a:t>P</a:t>
                      </a:r>
                      <a:r>
                        <a:rPr lang="en-US" sz="1200" b="0" i="0" dirty="0">
                          <a:solidFill>
                            <a:schemeClr val="tx1"/>
                          </a:solidFill>
                          <a:latin typeface="Poppins Medium" pitchFamily="2" charset="77"/>
                          <a:cs typeface="Poppins Medium" pitchFamily="2" charset="77"/>
                        </a:rPr>
                        <a:t> &lt;.0001</a:t>
                      </a:r>
                    </a:p>
                  </a:txBody>
                  <a:tcPr marL="118872" marR="118872" marT="18288" marB="18288" anchor="ctr">
                    <a:lnL>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hMerge="1">
                  <a:txBody>
                    <a:bodyPr/>
                    <a:lstStyle/>
                    <a:p>
                      <a:pPr algn="ctr"/>
                      <a:endParaRPr lang="en-US" sz="1400" i="0">
                        <a:solidFill>
                          <a:schemeClr val="bg1"/>
                        </a:solidFill>
                      </a:endParaRPr>
                    </a:p>
                  </a:txBody>
                  <a:tcPr marL="27432" marR="27432" marT="18288" marB="18288" anchor="ctr">
                    <a:lnL>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684287867"/>
                  </a:ext>
                </a:extLst>
              </a:tr>
              <a:tr h="234931">
                <a:tc>
                  <a:txBody>
                    <a:bodyPr/>
                    <a:lstStyle/>
                    <a:p>
                      <a:pPr marL="0" indent="0" algn="l">
                        <a:tabLst/>
                      </a:pPr>
                      <a:r>
                        <a:rPr lang="en-US" sz="1200" dirty="0">
                          <a:solidFill>
                            <a:schemeClr val="tx1"/>
                          </a:solidFill>
                        </a:rPr>
                        <a:t>7-yr PFS rate, %</a:t>
                      </a:r>
                    </a:p>
                  </a:txBody>
                  <a:tcPr marL="118872" marR="118872" marT="18288" marB="18288" anchor="ctr">
                    <a:lnL w="12700" cmpd="sng">
                      <a:noFill/>
                    </a:lnL>
                    <a:lnR>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i="0" dirty="0">
                          <a:solidFill>
                            <a:schemeClr val="tx1"/>
                          </a:solidFill>
                        </a:rPr>
                        <a:t>78.5</a:t>
                      </a:r>
                    </a:p>
                  </a:txBody>
                  <a:tcPr marL="118872" marR="118872" marT="18288" marB="18288" anchor="ctr">
                    <a:lnL>
                      <a:noFill/>
                    </a:lnL>
                    <a:lnR>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i="0" dirty="0">
                          <a:solidFill>
                            <a:schemeClr val="tx1"/>
                          </a:solidFill>
                        </a:rPr>
                        <a:t>47.4</a:t>
                      </a:r>
                    </a:p>
                  </a:txBody>
                  <a:tcPr marL="118872" marR="118872" marT="18288" marB="18288" anchor="ctr">
                    <a:lnL>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62753347"/>
                  </a:ext>
                </a:extLst>
              </a:tr>
            </a:tbl>
          </a:graphicData>
        </a:graphic>
      </p:graphicFrame>
      <p:sp>
        <p:nvSpPr>
          <p:cNvPr id="449" name="Freeform: Shape 448">
            <a:extLst>
              <a:ext uri="{FF2B5EF4-FFF2-40B4-BE49-F238E27FC236}">
                <a16:creationId xmlns:a16="http://schemas.microsoft.com/office/drawing/2014/main" id="{721D6150-3B1F-1F14-40E9-F51F09846C9B}"/>
              </a:ext>
            </a:extLst>
          </p:cNvPr>
          <p:cNvSpPr/>
          <p:nvPr/>
        </p:nvSpPr>
        <p:spPr bwMode="auto">
          <a:xfrm>
            <a:off x="7372350" y="1704975"/>
            <a:ext cx="3605213" cy="521494"/>
          </a:xfrm>
          <a:custGeom>
            <a:avLst/>
            <a:gdLst>
              <a:gd name="connsiteX0" fmla="*/ 0 w 3605213"/>
              <a:gd name="connsiteY0" fmla="*/ 0 h 521494"/>
              <a:gd name="connsiteX1" fmla="*/ 216694 w 3605213"/>
              <a:gd name="connsiteY1" fmla="*/ 0 h 521494"/>
              <a:gd name="connsiteX2" fmla="*/ 216694 w 3605213"/>
              <a:gd name="connsiteY2" fmla="*/ 9525 h 521494"/>
              <a:gd name="connsiteX3" fmla="*/ 431006 w 3605213"/>
              <a:gd name="connsiteY3" fmla="*/ 9525 h 521494"/>
              <a:gd name="connsiteX4" fmla="*/ 431006 w 3605213"/>
              <a:gd name="connsiteY4" fmla="*/ 23813 h 521494"/>
              <a:gd name="connsiteX5" fmla="*/ 576263 w 3605213"/>
              <a:gd name="connsiteY5" fmla="*/ 23813 h 521494"/>
              <a:gd name="connsiteX6" fmla="*/ 576263 w 3605213"/>
              <a:gd name="connsiteY6" fmla="*/ 38100 h 521494"/>
              <a:gd name="connsiteX7" fmla="*/ 626269 w 3605213"/>
              <a:gd name="connsiteY7" fmla="*/ 38100 h 521494"/>
              <a:gd name="connsiteX8" fmla="*/ 626269 w 3605213"/>
              <a:gd name="connsiteY8" fmla="*/ 45244 h 521494"/>
              <a:gd name="connsiteX9" fmla="*/ 762000 w 3605213"/>
              <a:gd name="connsiteY9" fmla="*/ 45244 h 521494"/>
              <a:gd name="connsiteX10" fmla="*/ 762000 w 3605213"/>
              <a:gd name="connsiteY10" fmla="*/ 54769 h 521494"/>
              <a:gd name="connsiteX11" fmla="*/ 826294 w 3605213"/>
              <a:gd name="connsiteY11" fmla="*/ 54769 h 521494"/>
              <a:gd name="connsiteX12" fmla="*/ 826294 w 3605213"/>
              <a:gd name="connsiteY12" fmla="*/ 69056 h 521494"/>
              <a:gd name="connsiteX13" fmla="*/ 902494 w 3605213"/>
              <a:gd name="connsiteY13" fmla="*/ 69056 h 521494"/>
              <a:gd name="connsiteX14" fmla="*/ 902494 w 3605213"/>
              <a:gd name="connsiteY14" fmla="*/ 83344 h 521494"/>
              <a:gd name="connsiteX15" fmla="*/ 985838 w 3605213"/>
              <a:gd name="connsiteY15" fmla="*/ 83344 h 521494"/>
              <a:gd name="connsiteX16" fmla="*/ 985838 w 3605213"/>
              <a:gd name="connsiteY16" fmla="*/ 88106 h 521494"/>
              <a:gd name="connsiteX17" fmla="*/ 1021556 w 3605213"/>
              <a:gd name="connsiteY17" fmla="*/ 88106 h 521494"/>
              <a:gd name="connsiteX18" fmla="*/ 1023938 w 3605213"/>
              <a:gd name="connsiteY18" fmla="*/ 90488 h 521494"/>
              <a:gd name="connsiteX19" fmla="*/ 1059656 w 3605213"/>
              <a:gd name="connsiteY19" fmla="*/ 90488 h 521494"/>
              <a:gd name="connsiteX20" fmla="*/ 1059656 w 3605213"/>
              <a:gd name="connsiteY20" fmla="*/ 107156 h 521494"/>
              <a:gd name="connsiteX21" fmla="*/ 1243013 w 3605213"/>
              <a:gd name="connsiteY21" fmla="*/ 107156 h 521494"/>
              <a:gd name="connsiteX22" fmla="*/ 1243013 w 3605213"/>
              <a:gd name="connsiteY22" fmla="*/ 111919 h 521494"/>
              <a:gd name="connsiteX23" fmla="*/ 1312069 w 3605213"/>
              <a:gd name="connsiteY23" fmla="*/ 111919 h 521494"/>
              <a:gd name="connsiteX24" fmla="*/ 1312069 w 3605213"/>
              <a:gd name="connsiteY24" fmla="*/ 116681 h 521494"/>
              <a:gd name="connsiteX25" fmla="*/ 1371600 w 3605213"/>
              <a:gd name="connsiteY25" fmla="*/ 116681 h 521494"/>
              <a:gd name="connsiteX26" fmla="*/ 1371600 w 3605213"/>
              <a:gd name="connsiteY26" fmla="*/ 126206 h 521494"/>
              <a:gd name="connsiteX27" fmla="*/ 1440656 w 3605213"/>
              <a:gd name="connsiteY27" fmla="*/ 126206 h 521494"/>
              <a:gd name="connsiteX28" fmla="*/ 1440656 w 3605213"/>
              <a:gd name="connsiteY28" fmla="*/ 147638 h 521494"/>
              <a:gd name="connsiteX29" fmla="*/ 1697831 w 3605213"/>
              <a:gd name="connsiteY29" fmla="*/ 147638 h 521494"/>
              <a:gd name="connsiteX30" fmla="*/ 1688306 w 3605213"/>
              <a:gd name="connsiteY30" fmla="*/ 157163 h 521494"/>
              <a:gd name="connsiteX31" fmla="*/ 1771650 w 3605213"/>
              <a:gd name="connsiteY31" fmla="*/ 157163 h 521494"/>
              <a:gd name="connsiteX32" fmla="*/ 1771650 w 3605213"/>
              <a:gd name="connsiteY32" fmla="*/ 176213 h 521494"/>
              <a:gd name="connsiteX33" fmla="*/ 1845469 w 3605213"/>
              <a:gd name="connsiteY33" fmla="*/ 176213 h 521494"/>
              <a:gd name="connsiteX34" fmla="*/ 1845469 w 3605213"/>
              <a:gd name="connsiteY34" fmla="*/ 185738 h 521494"/>
              <a:gd name="connsiteX35" fmla="*/ 1926431 w 3605213"/>
              <a:gd name="connsiteY35" fmla="*/ 185738 h 521494"/>
              <a:gd name="connsiteX36" fmla="*/ 1926431 w 3605213"/>
              <a:gd name="connsiteY36" fmla="*/ 192881 h 521494"/>
              <a:gd name="connsiteX37" fmla="*/ 2216944 w 3605213"/>
              <a:gd name="connsiteY37" fmla="*/ 192881 h 521494"/>
              <a:gd name="connsiteX38" fmla="*/ 2216944 w 3605213"/>
              <a:gd name="connsiteY38" fmla="*/ 192881 h 521494"/>
              <a:gd name="connsiteX39" fmla="*/ 2216944 w 3605213"/>
              <a:gd name="connsiteY39" fmla="*/ 209550 h 521494"/>
              <a:gd name="connsiteX40" fmla="*/ 2314575 w 3605213"/>
              <a:gd name="connsiteY40" fmla="*/ 209550 h 521494"/>
              <a:gd name="connsiteX41" fmla="*/ 2314575 w 3605213"/>
              <a:gd name="connsiteY41" fmla="*/ 223838 h 521494"/>
              <a:gd name="connsiteX42" fmla="*/ 2331244 w 3605213"/>
              <a:gd name="connsiteY42" fmla="*/ 223838 h 521494"/>
              <a:gd name="connsiteX43" fmla="*/ 2331244 w 3605213"/>
              <a:gd name="connsiteY43" fmla="*/ 235744 h 521494"/>
              <a:gd name="connsiteX44" fmla="*/ 2331244 w 3605213"/>
              <a:gd name="connsiteY44" fmla="*/ 235744 h 521494"/>
              <a:gd name="connsiteX45" fmla="*/ 2340769 w 3605213"/>
              <a:gd name="connsiteY45" fmla="*/ 245269 h 521494"/>
              <a:gd name="connsiteX46" fmla="*/ 2709863 w 3605213"/>
              <a:gd name="connsiteY46" fmla="*/ 245269 h 521494"/>
              <a:gd name="connsiteX47" fmla="*/ 2709863 w 3605213"/>
              <a:gd name="connsiteY47" fmla="*/ 261938 h 521494"/>
              <a:gd name="connsiteX48" fmla="*/ 2774156 w 3605213"/>
              <a:gd name="connsiteY48" fmla="*/ 261938 h 521494"/>
              <a:gd name="connsiteX49" fmla="*/ 2774156 w 3605213"/>
              <a:gd name="connsiteY49" fmla="*/ 283369 h 521494"/>
              <a:gd name="connsiteX50" fmla="*/ 3605213 w 3605213"/>
              <a:gd name="connsiteY50" fmla="*/ 283369 h 521494"/>
              <a:gd name="connsiteX51" fmla="*/ 3605213 w 3605213"/>
              <a:gd name="connsiteY51" fmla="*/ 521494 h 521494"/>
              <a:gd name="connsiteX52" fmla="*/ 2769394 w 3605213"/>
              <a:gd name="connsiteY52" fmla="*/ 521494 h 521494"/>
              <a:gd name="connsiteX53" fmla="*/ 2769394 w 3605213"/>
              <a:gd name="connsiteY53" fmla="*/ 478631 h 521494"/>
              <a:gd name="connsiteX54" fmla="*/ 2719388 w 3605213"/>
              <a:gd name="connsiteY54" fmla="*/ 478631 h 521494"/>
              <a:gd name="connsiteX55" fmla="*/ 2719388 w 3605213"/>
              <a:gd name="connsiteY55" fmla="*/ 447675 h 521494"/>
              <a:gd name="connsiteX56" fmla="*/ 2352675 w 3605213"/>
              <a:gd name="connsiteY56" fmla="*/ 447675 h 521494"/>
              <a:gd name="connsiteX57" fmla="*/ 2352675 w 3605213"/>
              <a:gd name="connsiteY57" fmla="*/ 421481 h 521494"/>
              <a:gd name="connsiteX58" fmla="*/ 2326481 w 3605213"/>
              <a:gd name="connsiteY58" fmla="*/ 421481 h 521494"/>
              <a:gd name="connsiteX59" fmla="*/ 2326481 w 3605213"/>
              <a:gd name="connsiteY59" fmla="*/ 407194 h 521494"/>
              <a:gd name="connsiteX60" fmla="*/ 2302669 w 3605213"/>
              <a:gd name="connsiteY60" fmla="*/ 407194 h 521494"/>
              <a:gd name="connsiteX61" fmla="*/ 2302669 w 3605213"/>
              <a:gd name="connsiteY61" fmla="*/ 376238 h 521494"/>
              <a:gd name="connsiteX62" fmla="*/ 2216944 w 3605213"/>
              <a:gd name="connsiteY62" fmla="*/ 376238 h 521494"/>
              <a:gd name="connsiteX63" fmla="*/ 2216944 w 3605213"/>
              <a:gd name="connsiteY63" fmla="*/ 345281 h 521494"/>
              <a:gd name="connsiteX64" fmla="*/ 1935956 w 3605213"/>
              <a:gd name="connsiteY64" fmla="*/ 345281 h 521494"/>
              <a:gd name="connsiteX65" fmla="*/ 1935956 w 3605213"/>
              <a:gd name="connsiteY65" fmla="*/ 330994 h 521494"/>
              <a:gd name="connsiteX66" fmla="*/ 1854994 w 3605213"/>
              <a:gd name="connsiteY66" fmla="*/ 330994 h 521494"/>
              <a:gd name="connsiteX67" fmla="*/ 1854994 w 3605213"/>
              <a:gd name="connsiteY67" fmla="*/ 321469 h 521494"/>
              <a:gd name="connsiteX68" fmla="*/ 1778794 w 3605213"/>
              <a:gd name="connsiteY68" fmla="*/ 321469 h 521494"/>
              <a:gd name="connsiteX69" fmla="*/ 1783556 w 3605213"/>
              <a:gd name="connsiteY69" fmla="*/ 316707 h 521494"/>
              <a:gd name="connsiteX70" fmla="*/ 1700213 w 3605213"/>
              <a:gd name="connsiteY70" fmla="*/ 316707 h 521494"/>
              <a:gd name="connsiteX71" fmla="*/ 1700213 w 3605213"/>
              <a:gd name="connsiteY71" fmla="*/ 297656 h 521494"/>
              <a:gd name="connsiteX72" fmla="*/ 1478756 w 3605213"/>
              <a:gd name="connsiteY72" fmla="*/ 297656 h 521494"/>
              <a:gd name="connsiteX73" fmla="*/ 1478756 w 3605213"/>
              <a:gd name="connsiteY73" fmla="*/ 288131 h 521494"/>
              <a:gd name="connsiteX74" fmla="*/ 1454944 w 3605213"/>
              <a:gd name="connsiteY74" fmla="*/ 288131 h 521494"/>
              <a:gd name="connsiteX75" fmla="*/ 1454944 w 3605213"/>
              <a:gd name="connsiteY75" fmla="*/ 271463 h 521494"/>
              <a:gd name="connsiteX76" fmla="*/ 1423988 w 3605213"/>
              <a:gd name="connsiteY76" fmla="*/ 271463 h 521494"/>
              <a:gd name="connsiteX77" fmla="*/ 1423988 w 3605213"/>
              <a:gd name="connsiteY77" fmla="*/ 254794 h 521494"/>
              <a:gd name="connsiteX78" fmla="*/ 1359694 w 3605213"/>
              <a:gd name="connsiteY78" fmla="*/ 254794 h 521494"/>
              <a:gd name="connsiteX79" fmla="*/ 1359694 w 3605213"/>
              <a:gd name="connsiteY79" fmla="*/ 254794 h 521494"/>
              <a:gd name="connsiteX80" fmla="*/ 1359694 w 3605213"/>
              <a:gd name="connsiteY80" fmla="*/ 235744 h 521494"/>
              <a:gd name="connsiteX81" fmla="*/ 1223963 w 3605213"/>
              <a:gd name="connsiteY81" fmla="*/ 235744 h 521494"/>
              <a:gd name="connsiteX82" fmla="*/ 1223963 w 3605213"/>
              <a:gd name="connsiteY82" fmla="*/ 230981 h 521494"/>
              <a:gd name="connsiteX83" fmla="*/ 1112044 w 3605213"/>
              <a:gd name="connsiteY83" fmla="*/ 230981 h 521494"/>
              <a:gd name="connsiteX84" fmla="*/ 1112044 w 3605213"/>
              <a:gd name="connsiteY84" fmla="*/ 219075 h 521494"/>
              <a:gd name="connsiteX85" fmla="*/ 1064419 w 3605213"/>
              <a:gd name="connsiteY85" fmla="*/ 219075 h 521494"/>
              <a:gd name="connsiteX86" fmla="*/ 1064419 w 3605213"/>
              <a:gd name="connsiteY86" fmla="*/ 204788 h 521494"/>
              <a:gd name="connsiteX87" fmla="*/ 990600 w 3605213"/>
              <a:gd name="connsiteY87" fmla="*/ 204788 h 521494"/>
              <a:gd name="connsiteX88" fmla="*/ 990600 w 3605213"/>
              <a:gd name="connsiteY88" fmla="*/ 192881 h 521494"/>
              <a:gd name="connsiteX89" fmla="*/ 897731 w 3605213"/>
              <a:gd name="connsiteY89" fmla="*/ 192881 h 521494"/>
              <a:gd name="connsiteX90" fmla="*/ 890588 w 3605213"/>
              <a:gd name="connsiteY90" fmla="*/ 185738 h 521494"/>
              <a:gd name="connsiteX91" fmla="*/ 821531 w 3605213"/>
              <a:gd name="connsiteY91" fmla="*/ 185738 h 521494"/>
              <a:gd name="connsiteX92" fmla="*/ 821531 w 3605213"/>
              <a:gd name="connsiteY92" fmla="*/ 150019 h 521494"/>
              <a:gd name="connsiteX93" fmla="*/ 778669 w 3605213"/>
              <a:gd name="connsiteY93" fmla="*/ 150019 h 521494"/>
              <a:gd name="connsiteX94" fmla="*/ 778669 w 3605213"/>
              <a:gd name="connsiteY94" fmla="*/ 140494 h 521494"/>
              <a:gd name="connsiteX95" fmla="*/ 635794 w 3605213"/>
              <a:gd name="connsiteY95" fmla="*/ 140494 h 521494"/>
              <a:gd name="connsiteX96" fmla="*/ 635794 w 3605213"/>
              <a:gd name="connsiteY96" fmla="*/ 140494 h 521494"/>
              <a:gd name="connsiteX97" fmla="*/ 597694 w 3605213"/>
              <a:gd name="connsiteY97" fmla="*/ 140494 h 521494"/>
              <a:gd name="connsiteX98" fmla="*/ 597694 w 3605213"/>
              <a:gd name="connsiteY98" fmla="*/ 119063 h 521494"/>
              <a:gd name="connsiteX99" fmla="*/ 576263 w 3605213"/>
              <a:gd name="connsiteY99" fmla="*/ 119063 h 521494"/>
              <a:gd name="connsiteX100" fmla="*/ 576263 w 3605213"/>
              <a:gd name="connsiteY100" fmla="*/ 109538 h 521494"/>
              <a:gd name="connsiteX101" fmla="*/ 481013 w 3605213"/>
              <a:gd name="connsiteY101" fmla="*/ 109538 h 521494"/>
              <a:gd name="connsiteX102" fmla="*/ 481013 w 3605213"/>
              <a:gd name="connsiteY102" fmla="*/ 97631 h 521494"/>
              <a:gd name="connsiteX103" fmla="*/ 445294 w 3605213"/>
              <a:gd name="connsiteY103" fmla="*/ 97631 h 521494"/>
              <a:gd name="connsiteX104" fmla="*/ 445294 w 3605213"/>
              <a:gd name="connsiteY104" fmla="*/ 97631 h 521494"/>
              <a:gd name="connsiteX105" fmla="*/ 445294 w 3605213"/>
              <a:gd name="connsiteY105" fmla="*/ 76200 h 521494"/>
              <a:gd name="connsiteX106" fmla="*/ 385763 w 3605213"/>
              <a:gd name="connsiteY106" fmla="*/ 76200 h 521494"/>
              <a:gd name="connsiteX107" fmla="*/ 381000 w 3605213"/>
              <a:gd name="connsiteY107" fmla="*/ 71437 h 521494"/>
              <a:gd name="connsiteX108" fmla="*/ 254794 w 3605213"/>
              <a:gd name="connsiteY108" fmla="*/ 71437 h 521494"/>
              <a:gd name="connsiteX109" fmla="*/ 254794 w 3605213"/>
              <a:gd name="connsiteY109" fmla="*/ 59531 h 521494"/>
              <a:gd name="connsiteX110" fmla="*/ 221456 w 3605213"/>
              <a:gd name="connsiteY110" fmla="*/ 59531 h 521494"/>
              <a:gd name="connsiteX111" fmla="*/ 221456 w 3605213"/>
              <a:gd name="connsiteY111" fmla="*/ 52388 h 521494"/>
              <a:gd name="connsiteX112" fmla="*/ 0 w 3605213"/>
              <a:gd name="connsiteY112" fmla="*/ 0 h 521494"/>
              <a:gd name="connsiteX0" fmla="*/ 0 w 3605213"/>
              <a:gd name="connsiteY0" fmla="*/ 0 h 521494"/>
              <a:gd name="connsiteX1" fmla="*/ 216694 w 3605213"/>
              <a:gd name="connsiteY1" fmla="*/ 0 h 521494"/>
              <a:gd name="connsiteX2" fmla="*/ 216694 w 3605213"/>
              <a:gd name="connsiteY2" fmla="*/ 9525 h 521494"/>
              <a:gd name="connsiteX3" fmla="*/ 431006 w 3605213"/>
              <a:gd name="connsiteY3" fmla="*/ 9525 h 521494"/>
              <a:gd name="connsiteX4" fmla="*/ 431006 w 3605213"/>
              <a:gd name="connsiteY4" fmla="*/ 23813 h 521494"/>
              <a:gd name="connsiteX5" fmla="*/ 576263 w 3605213"/>
              <a:gd name="connsiteY5" fmla="*/ 23813 h 521494"/>
              <a:gd name="connsiteX6" fmla="*/ 576263 w 3605213"/>
              <a:gd name="connsiteY6" fmla="*/ 38100 h 521494"/>
              <a:gd name="connsiteX7" fmla="*/ 626269 w 3605213"/>
              <a:gd name="connsiteY7" fmla="*/ 38100 h 521494"/>
              <a:gd name="connsiteX8" fmla="*/ 626269 w 3605213"/>
              <a:gd name="connsiteY8" fmla="*/ 45244 h 521494"/>
              <a:gd name="connsiteX9" fmla="*/ 762000 w 3605213"/>
              <a:gd name="connsiteY9" fmla="*/ 45244 h 521494"/>
              <a:gd name="connsiteX10" fmla="*/ 762000 w 3605213"/>
              <a:gd name="connsiteY10" fmla="*/ 54769 h 521494"/>
              <a:gd name="connsiteX11" fmla="*/ 826294 w 3605213"/>
              <a:gd name="connsiteY11" fmla="*/ 54769 h 521494"/>
              <a:gd name="connsiteX12" fmla="*/ 826294 w 3605213"/>
              <a:gd name="connsiteY12" fmla="*/ 69056 h 521494"/>
              <a:gd name="connsiteX13" fmla="*/ 902494 w 3605213"/>
              <a:gd name="connsiteY13" fmla="*/ 69056 h 521494"/>
              <a:gd name="connsiteX14" fmla="*/ 902494 w 3605213"/>
              <a:gd name="connsiteY14" fmla="*/ 83344 h 521494"/>
              <a:gd name="connsiteX15" fmla="*/ 985838 w 3605213"/>
              <a:gd name="connsiteY15" fmla="*/ 83344 h 521494"/>
              <a:gd name="connsiteX16" fmla="*/ 985838 w 3605213"/>
              <a:gd name="connsiteY16" fmla="*/ 88106 h 521494"/>
              <a:gd name="connsiteX17" fmla="*/ 1021556 w 3605213"/>
              <a:gd name="connsiteY17" fmla="*/ 88106 h 521494"/>
              <a:gd name="connsiteX18" fmla="*/ 1023938 w 3605213"/>
              <a:gd name="connsiteY18" fmla="*/ 90488 h 521494"/>
              <a:gd name="connsiteX19" fmla="*/ 1059656 w 3605213"/>
              <a:gd name="connsiteY19" fmla="*/ 90488 h 521494"/>
              <a:gd name="connsiteX20" fmla="*/ 1059656 w 3605213"/>
              <a:gd name="connsiteY20" fmla="*/ 107156 h 521494"/>
              <a:gd name="connsiteX21" fmla="*/ 1243013 w 3605213"/>
              <a:gd name="connsiteY21" fmla="*/ 107156 h 521494"/>
              <a:gd name="connsiteX22" fmla="*/ 1243013 w 3605213"/>
              <a:gd name="connsiteY22" fmla="*/ 111919 h 521494"/>
              <a:gd name="connsiteX23" fmla="*/ 1312069 w 3605213"/>
              <a:gd name="connsiteY23" fmla="*/ 111919 h 521494"/>
              <a:gd name="connsiteX24" fmla="*/ 1312069 w 3605213"/>
              <a:gd name="connsiteY24" fmla="*/ 116681 h 521494"/>
              <a:gd name="connsiteX25" fmla="*/ 1371600 w 3605213"/>
              <a:gd name="connsiteY25" fmla="*/ 116681 h 521494"/>
              <a:gd name="connsiteX26" fmla="*/ 1371600 w 3605213"/>
              <a:gd name="connsiteY26" fmla="*/ 126206 h 521494"/>
              <a:gd name="connsiteX27" fmla="*/ 1440656 w 3605213"/>
              <a:gd name="connsiteY27" fmla="*/ 126206 h 521494"/>
              <a:gd name="connsiteX28" fmla="*/ 1440656 w 3605213"/>
              <a:gd name="connsiteY28" fmla="*/ 147638 h 521494"/>
              <a:gd name="connsiteX29" fmla="*/ 1697831 w 3605213"/>
              <a:gd name="connsiteY29" fmla="*/ 147638 h 521494"/>
              <a:gd name="connsiteX30" fmla="*/ 1688306 w 3605213"/>
              <a:gd name="connsiteY30" fmla="*/ 157163 h 521494"/>
              <a:gd name="connsiteX31" fmla="*/ 1771650 w 3605213"/>
              <a:gd name="connsiteY31" fmla="*/ 157163 h 521494"/>
              <a:gd name="connsiteX32" fmla="*/ 1771650 w 3605213"/>
              <a:gd name="connsiteY32" fmla="*/ 176213 h 521494"/>
              <a:gd name="connsiteX33" fmla="*/ 1845469 w 3605213"/>
              <a:gd name="connsiteY33" fmla="*/ 176213 h 521494"/>
              <a:gd name="connsiteX34" fmla="*/ 1845469 w 3605213"/>
              <a:gd name="connsiteY34" fmla="*/ 185738 h 521494"/>
              <a:gd name="connsiteX35" fmla="*/ 1926431 w 3605213"/>
              <a:gd name="connsiteY35" fmla="*/ 185738 h 521494"/>
              <a:gd name="connsiteX36" fmla="*/ 1926431 w 3605213"/>
              <a:gd name="connsiteY36" fmla="*/ 192881 h 521494"/>
              <a:gd name="connsiteX37" fmla="*/ 2216944 w 3605213"/>
              <a:gd name="connsiteY37" fmla="*/ 192881 h 521494"/>
              <a:gd name="connsiteX38" fmla="*/ 2216944 w 3605213"/>
              <a:gd name="connsiteY38" fmla="*/ 192881 h 521494"/>
              <a:gd name="connsiteX39" fmla="*/ 2216944 w 3605213"/>
              <a:gd name="connsiteY39" fmla="*/ 209550 h 521494"/>
              <a:gd name="connsiteX40" fmla="*/ 2314575 w 3605213"/>
              <a:gd name="connsiteY40" fmla="*/ 209550 h 521494"/>
              <a:gd name="connsiteX41" fmla="*/ 2314575 w 3605213"/>
              <a:gd name="connsiteY41" fmla="*/ 223838 h 521494"/>
              <a:gd name="connsiteX42" fmla="*/ 2331244 w 3605213"/>
              <a:gd name="connsiteY42" fmla="*/ 223838 h 521494"/>
              <a:gd name="connsiteX43" fmla="*/ 2331244 w 3605213"/>
              <a:gd name="connsiteY43" fmla="*/ 235744 h 521494"/>
              <a:gd name="connsiteX44" fmla="*/ 2331244 w 3605213"/>
              <a:gd name="connsiteY44" fmla="*/ 235744 h 521494"/>
              <a:gd name="connsiteX45" fmla="*/ 2340769 w 3605213"/>
              <a:gd name="connsiteY45" fmla="*/ 245269 h 521494"/>
              <a:gd name="connsiteX46" fmla="*/ 2709863 w 3605213"/>
              <a:gd name="connsiteY46" fmla="*/ 245269 h 521494"/>
              <a:gd name="connsiteX47" fmla="*/ 2709863 w 3605213"/>
              <a:gd name="connsiteY47" fmla="*/ 261938 h 521494"/>
              <a:gd name="connsiteX48" fmla="*/ 2774156 w 3605213"/>
              <a:gd name="connsiteY48" fmla="*/ 261938 h 521494"/>
              <a:gd name="connsiteX49" fmla="*/ 2774156 w 3605213"/>
              <a:gd name="connsiteY49" fmla="*/ 283369 h 521494"/>
              <a:gd name="connsiteX50" fmla="*/ 3605213 w 3605213"/>
              <a:gd name="connsiteY50" fmla="*/ 283369 h 521494"/>
              <a:gd name="connsiteX51" fmla="*/ 3605213 w 3605213"/>
              <a:gd name="connsiteY51" fmla="*/ 521494 h 521494"/>
              <a:gd name="connsiteX52" fmla="*/ 2769394 w 3605213"/>
              <a:gd name="connsiteY52" fmla="*/ 521494 h 521494"/>
              <a:gd name="connsiteX53" fmla="*/ 2769394 w 3605213"/>
              <a:gd name="connsiteY53" fmla="*/ 478631 h 521494"/>
              <a:gd name="connsiteX54" fmla="*/ 2719388 w 3605213"/>
              <a:gd name="connsiteY54" fmla="*/ 478631 h 521494"/>
              <a:gd name="connsiteX55" fmla="*/ 2719388 w 3605213"/>
              <a:gd name="connsiteY55" fmla="*/ 447675 h 521494"/>
              <a:gd name="connsiteX56" fmla="*/ 2352675 w 3605213"/>
              <a:gd name="connsiteY56" fmla="*/ 447675 h 521494"/>
              <a:gd name="connsiteX57" fmla="*/ 2352675 w 3605213"/>
              <a:gd name="connsiteY57" fmla="*/ 421481 h 521494"/>
              <a:gd name="connsiteX58" fmla="*/ 2326481 w 3605213"/>
              <a:gd name="connsiteY58" fmla="*/ 421481 h 521494"/>
              <a:gd name="connsiteX59" fmla="*/ 2326481 w 3605213"/>
              <a:gd name="connsiteY59" fmla="*/ 407194 h 521494"/>
              <a:gd name="connsiteX60" fmla="*/ 2302669 w 3605213"/>
              <a:gd name="connsiteY60" fmla="*/ 407194 h 521494"/>
              <a:gd name="connsiteX61" fmla="*/ 2302669 w 3605213"/>
              <a:gd name="connsiteY61" fmla="*/ 376238 h 521494"/>
              <a:gd name="connsiteX62" fmla="*/ 2216944 w 3605213"/>
              <a:gd name="connsiteY62" fmla="*/ 376238 h 521494"/>
              <a:gd name="connsiteX63" fmla="*/ 2216944 w 3605213"/>
              <a:gd name="connsiteY63" fmla="*/ 345281 h 521494"/>
              <a:gd name="connsiteX64" fmla="*/ 1935956 w 3605213"/>
              <a:gd name="connsiteY64" fmla="*/ 345281 h 521494"/>
              <a:gd name="connsiteX65" fmla="*/ 1935956 w 3605213"/>
              <a:gd name="connsiteY65" fmla="*/ 330994 h 521494"/>
              <a:gd name="connsiteX66" fmla="*/ 1854994 w 3605213"/>
              <a:gd name="connsiteY66" fmla="*/ 330994 h 521494"/>
              <a:gd name="connsiteX67" fmla="*/ 1854994 w 3605213"/>
              <a:gd name="connsiteY67" fmla="*/ 321469 h 521494"/>
              <a:gd name="connsiteX68" fmla="*/ 1778794 w 3605213"/>
              <a:gd name="connsiteY68" fmla="*/ 321469 h 521494"/>
              <a:gd name="connsiteX69" fmla="*/ 1783556 w 3605213"/>
              <a:gd name="connsiteY69" fmla="*/ 316707 h 521494"/>
              <a:gd name="connsiteX70" fmla="*/ 1700213 w 3605213"/>
              <a:gd name="connsiteY70" fmla="*/ 316707 h 521494"/>
              <a:gd name="connsiteX71" fmla="*/ 1700213 w 3605213"/>
              <a:gd name="connsiteY71" fmla="*/ 297656 h 521494"/>
              <a:gd name="connsiteX72" fmla="*/ 1478756 w 3605213"/>
              <a:gd name="connsiteY72" fmla="*/ 297656 h 521494"/>
              <a:gd name="connsiteX73" fmla="*/ 1478756 w 3605213"/>
              <a:gd name="connsiteY73" fmla="*/ 288131 h 521494"/>
              <a:gd name="connsiteX74" fmla="*/ 1454944 w 3605213"/>
              <a:gd name="connsiteY74" fmla="*/ 288131 h 521494"/>
              <a:gd name="connsiteX75" fmla="*/ 1454944 w 3605213"/>
              <a:gd name="connsiteY75" fmla="*/ 271463 h 521494"/>
              <a:gd name="connsiteX76" fmla="*/ 1423988 w 3605213"/>
              <a:gd name="connsiteY76" fmla="*/ 271463 h 521494"/>
              <a:gd name="connsiteX77" fmla="*/ 1423988 w 3605213"/>
              <a:gd name="connsiteY77" fmla="*/ 254794 h 521494"/>
              <a:gd name="connsiteX78" fmla="*/ 1359694 w 3605213"/>
              <a:gd name="connsiteY78" fmla="*/ 254794 h 521494"/>
              <a:gd name="connsiteX79" fmla="*/ 1359694 w 3605213"/>
              <a:gd name="connsiteY79" fmla="*/ 254794 h 521494"/>
              <a:gd name="connsiteX80" fmla="*/ 1359694 w 3605213"/>
              <a:gd name="connsiteY80" fmla="*/ 235744 h 521494"/>
              <a:gd name="connsiteX81" fmla="*/ 1223963 w 3605213"/>
              <a:gd name="connsiteY81" fmla="*/ 235744 h 521494"/>
              <a:gd name="connsiteX82" fmla="*/ 1223963 w 3605213"/>
              <a:gd name="connsiteY82" fmla="*/ 230981 h 521494"/>
              <a:gd name="connsiteX83" fmla="*/ 1112044 w 3605213"/>
              <a:gd name="connsiteY83" fmla="*/ 230981 h 521494"/>
              <a:gd name="connsiteX84" fmla="*/ 1112044 w 3605213"/>
              <a:gd name="connsiteY84" fmla="*/ 219075 h 521494"/>
              <a:gd name="connsiteX85" fmla="*/ 1064419 w 3605213"/>
              <a:gd name="connsiteY85" fmla="*/ 219075 h 521494"/>
              <a:gd name="connsiteX86" fmla="*/ 1064419 w 3605213"/>
              <a:gd name="connsiteY86" fmla="*/ 204788 h 521494"/>
              <a:gd name="connsiteX87" fmla="*/ 990600 w 3605213"/>
              <a:gd name="connsiteY87" fmla="*/ 204788 h 521494"/>
              <a:gd name="connsiteX88" fmla="*/ 990600 w 3605213"/>
              <a:gd name="connsiteY88" fmla="*/ 192881 h 521494"/>
              <a:gd name="connsiteX89" fmla="*/ 897731 w 3605213"/>
              <a:gd name="connsiteY89" fmla="*/ 192881 h 521494"/>
              <a:gd name="connsiteX90" fmla="*/ 890588 w 3605213"/>
              <a:gd name="connsiteY90" fmla="*/ 185738 h 521494"/>
              <a:gd name="connsiteX91" fmla="*/ 821531 w 3605213"/>
              <a:gd name="connsiteY91" fmla="*/ 185738 h 521494"/>
              <a:gd name="connsiteX92" fmla="*/ 821531 w 3605213"/>
              <a:gd name="connsiteY92" fmla="*/ 150019 h 521494"/>
              <a:gd name="connsiteX93" fmla="*/ 778669 w 3605213"/>
              <a:gd name="connsiteY93" fmla="*/ 150019 h 521494"/>
              <a:gd name="connsiteX94" fmla="*/ 778669 w 3605213"/>
              <a:gd name="connsiteY94" fmla="*/ 140494 h 521494"/>
              <a:gd name="connsiteX95" fmla="*/ 635794 w 3605213"/>
              <a:gd name="connsiteY95" fmla="*/ 140494 h 521494"/>
              <a:gd name="connsiteX96" fmla="*/ 635794 w 3605213"/>
              <a:gd name="connsiteY96" fmla="*/ 140494 h 521494"/>
              <a:gd name="connsiteX97" fmla="*/ 597694 w 3605213"/>
              <a:gd name="connsiteY97" fmla="*/ 140494 h 521494"/>
              <a:gd name="connsiteX98" fmla="*/ 597694 w 3605213"/>
              <a:gd name="connsiteY98" fmla="*/ 119063 h 521494"/>
              <a:gd name="connsiteX99" fmla="*/ 576263 w 3605213"/>
              <a:gd name="connsiteY99" fmla="*/ 119063 h 521494"/>
              <a:gd name="connsiteX100" fmla="*/ 576263 w 3605213"/>
              <a:gd name="connsiteY100" fmla="*/ 109538 h 521494"/>
              <a:gd name="connsiteX101" fmla="*/ 481013 w 3605213"/>
              <a:gd name="connsiteY101" fmla="*/ 109538 h 521494"/>
              <a:gd name="connsiteX102" fmla="*/ 481013 w 3605213"/>
              <a:gd name="connsiteY102" fmla="*/ 97631 h 521494"/>
              <a:gd name="connsiteX103" fmla="*/ 445294 w 3605213"/>
              <a:gd name="connsiteY103" fmla="*/ 97631 h 521494"/>
              <a:gd name="connsiteX104" fmla="*/ 445294 w 3605213"/>
              <a:gd name="connsiteY104" fmla="*/ 97631 h 521494"/>
              <a:gd name="connsiteX105" fmla="*/ 445294 w 3605213"/>
              <a:gd name="connsiteY105" fmla="*/ 76200 h 521494"/>
              <a:gd name="connsiteX106" fmla="*/ 385763 w 3605213"/>
              <a:gd name="connsiteY106" fmla="*/ 76200 h 521494"/>
              <a:gd name="connsiteX107" fmla="*/ 381000 w 3605213"/>
              <a:gd name="connsiteY107" fmla="*/ 71437 h 521494"/>
              <a:gd name="connsiteX108" fmla="*/ 254794 w 3605213"/>
              <a:gd name="connsiteY108" fmla="*/ 71437 h 521494"/>
              <a:gd name="connsiteX109" fmla="*/ 254794 w 3605213"/>
              <a:gd name="connsiteY109" fmla="*/ 59531 h 521494"/>
              <a:gd name="connsiteX110" fmla="*/ 221456 w 3605213"/>
              <a:gd name="connsiteY110" fmla="*/ 59531 h 521494"/>
              <a:gd name="connsiteX111" fmla="*/ 221456 w 3605213"/>
              <a:gd name="connsiteY111" fmla="*/ 52388 h 521494"/>
              <a:gd name="connsiteX112" fmla="*/ 78581 w 3605213"/>
              <a:gd name="connsiteY112" fmla="*/ 16669 h 521494"/>
              <a:gd name="connsiteX113" fmla="*/ 0 w 3605213"/>
              <a:gd name="connsiteY113" fmla="*/ 0 h 521494"/>
              <a:gd name="connsiteX0" fmla="*/ 0 w 3605213"/>
              <a:gd name="connsiteY0" fmla="*/ 0 h 521494"/>
              <a:gd name="connsiteX1" fmla="*/ 216694 w 3605213"/>
              <a:gd name="connsiteY1" fmla="*/ 0 h 521494"/>
              <a:gd name="connsiteX2" fmla="*/ 216694 w 3605213"/>
              <a:gd name="connsiteY2" fmla="*/ 9525 h 521494"/>
              <a:gd name="connsiteX3" fmla="*/ 431006 w 3605213"/>
              <a:gd name="connsiteY3" fmla="*/ 9525 h 521494"/>
              <a:gd name="connsiteX4" fmla="*/ 431006 w 3605213"/>
              <a:gd name="connsiteY4" fmla="*/ 23813 h 521494"/>
              <a:gd name="connsiteX5" fmla="*/ 576263 w 3605213"/>
              <a:gd name="connsiteY5" fmla="*/ 23813 h 521494"/>
              <a:gd name="connsiteX6" fmla="*/ 576263 w 3605213"/>
              <a:gd name="connsiteY6" fmla="*/ 38100 h 521494"/>
              <a:gd name="connsiteX7" fmla="*/ 626269 w 3605213"/>
              <a:gd name="connsiteY7" fmla="*/ 38100 h 521494"/>
              <a:gd name="connsiteX8" fmla="*/ 626269 w 3605213"/>
              <a:gd name="connsiteY8" fmla="*/ 45244 h 521494"/>
              <a:gd name="connsiteX9" fmla="*/ 762000 w 3605213"/>
              <a:gd name="connsiteY9" fmla="*/ 45244 h 521494"/>
              <a:gd name="connsiteX10" fmla="*/ 762000 w 3605213"/>
              <a:gd name="connsiteY10" fmla="*/ 54769 h 521494"/>
              <a:gd name="connsiteX11" fmla="*/ 826294 w 3605213"/>
              <a:gd name="connsiteY11" fmla="*/ 54769 h 521494"/>
              <a:gd name="connsiteX12" fmla="*/ 826294 w 3605213"/>
              <a:gd name="connsiteY12" fmla="*/ 69056 h 521494"/>
              <a:gd name="connsiteX13" fmla="*/ 902494 w 3605213"/>
              <a:gd name="connsiteY13" fmla="*/ 69056 h 521494"/>
              <a:gd name="connsiteX14" fmla="*/ 902494 w 3605213"/>
              <a:gd name="connsiteY14" fmla="*/ 83344 h 521494"/>
              <a:gd name="connsiteX15" fmla="*/ 985838 w 3605213"/>
              <a:gd name="connsiteY15" fmla="*/ 83344 h 521494"/>
              <a:gd name="connsiteX16" fmla="*/ 985838 w 3605213"/>
              <a:gd name="connsiteY16" fmla="*/ 88106 h 521494"/>
              <a:gd name="connsiteX17" fmla="*/ 1021556 w 3605213"/>
              <a:gd name="connsiteY17" fmla="*/ 88106 h 521494"/>
              <a:gd name="connsiteX18" fmla="*/ 1023938 w 3605213"/>
              <a:gd name="connsiteY18" fmla="*/ 90488 h 521494"/>
              <a:gd name="connsiteX19" fmla="*/ 1059656 w 3605213"/>
              <a:gd name="connsiteY19" fmla="*/ 90488 h 521494"/>
              <a:gd name="connsiteX20" fmla="*/ 1059656 w 3605213"/>
              <a:gd name="connsiteY20" fmla="*/ 107156 h 521494"/>
              <a:gd name="connsiteX21" fmla="*/ 1243013 w 3605213"/>
              <a:gd name="connsiteY21" fmla="*/ 107156 h 521494"/>
              <a:gd name="connsiteX22" fmla="*/ 1243013 w 3605213"/>
              <a:gd name="connsiteY22" fmla="*/ 111919 h 521494"/>
              <a:gd name="connsiteX23" fmla="*/ 1312069 w 3605213"/>
              <a:gd name="connsiteY23" fmla="*/ 111919 h 521494"/>
              <a:gd name="connsiteX24" fmla="*/ 1312069 w 3605213"/>
              <a:gd name="connsiteY24" fmla="*/ 116681 h 521494"/>
              <a:gd name="connsiteX25" fmla="*/ 1371600 w 3605213"/>
              <a:gd name="connsiteY25" fmla="*/ 116681 h 521494"/>
              <a:gd name="connsiteX26" fmla="*/ 1371600 w 3605213"/>
              <a:gd name="connsiteY26" fmla="*/ 126206 h 521494"/>
              <a:gd name="connsiteX27" fmla="*/ 1440656 w 3605213"/>
              <a:gd name="connsiteY27" fmla="*/ 126206 h 521494"/>
              <a:gd name="connsiteX28" fmla="*/ 1440656 w 3605213"/>
              <a:gd name="connsiteY28" fmla="*/ 147638 h 521494"/>
              <a:gd name="connsiteX29" fmla="*/ 1697831 w 3605213"/>
              <a:gd name="connsiteY29" fmla="*/ 147638 h 521494"/>
              <a:gd name="connsiteX30" fmla="*/ 1688306 w 3605213"/>
              <a:gd name="connsiteY30" fmla="*/ 157163 h 521494"/>
              <a:gd name="connsiteX31" fmla="*/ 1771650 w 3605213"/>
              <a:gd name="connsiteY31" fmla="*/ 157163 h 521494"/>
              <a:gd name="connsiteX32" fmla="*/ 1771650 w 3605213"/>
              <a:gd name="connsiteY32" fmla="*/ 176213 h 521494"/>
              <a:gd name="connsiteX33" fmla="*/ 1845469 w 3605213"/>
              <a:gd name="connsiteY33" fmla="*/ 176213 h 521494"/>
              <a:gd name="connsiteX34" fmla="*/ 1845469 w 3605213"/>
              <a:gd name="connsiteY34" fmla="*/ 185738 h 521494"/>
              <a:gd name="connsiteX35" fmla="*/ 1926431 w 3605213"/>
              <a:gd name="connsiteY35" fmla="*/ 185738 h 521494"/>
              <a:gd name="connsiteX36" fmla="*/ 1926431 w 3605213"/>
              <a:gd name="connsiteY36" fmla="*/ 192881 h 521494"/>
              <a:gd name="connsiteX37" fmla="*/ 2216944 w 3605213"/>
              <a:gd name="connsiteY37" fmla="*/ 192881 h 521494"/>
              <a:gd name="connsiteX38" fmla="*/ 2216944 w 3605213"/>
              <a:gd name="connsiteY38" fmla="*/ 192881 h 521494"/>
              <a:gd name="connsiteX39" fmla="*/ 2216944 w 3605213"/>
              <a:gd name="connsiteY39" fmla="*/ 209550 h 521494"/>
              <a:gd name="connsiteX40" fmla="*/ 2314575 w 3605213"/>
              <a:gd name="connsiteY40" fmla="*/ 209550 h 521494"/>
              <a:gd name="connsiteX41" fmla="*/ 2314575 w 3605213"/>
              <a:gd name="connsiteY41" fmla="*/ 223838 h 521494"/>
              <a:gd name="connsiteX42" fmla="*/ 2331244 w 3605213"/>
              <a:gd name="connsiteY42" fmla="*/ 223838 h 521494"/>
              <a:gd name="connsiteX43" fmla="*/ 2331244 w 3605213"/>
              <a:gd name="connsiteY43" fmla="*/ 235744 h 521494"/>
              <a:gd name="connsiteX44" fmla="*/ 2331244 w 3605213"/>
              <a:gd name="connsiteY44" fmla="*/ 235744 h 521494"/>
              <a:gd name="connsiteX45" fmla="*/ 2340769 w 3605213"/>
              <a:gd name="connsiteY45" fmla="*/ 245269 h 521494"/>
              <a:gd name="connsiteX46" fmla="*/ 2709863 w 3605213"/>
              <a:gd name="connsiteY46" fmla="*/ 245269 h 521494"/>
              <a:gd name="connsiteX47" fmla="*/ 2709863 w 3605213"/>
              <a:gd name="connsiteY47" fmla="*/ 261938 h 521494"/>
              <a:gd name="connsiteX48" fmla="*/ 2774156 w 3605213"/>
              <a:gd name="connsiteY48" fmla="*/ 261938 h 521494"/>
              <a:gd name="connsiteX49" fmla="*/ 2774156 w 3605213"/>
              <a:gd name="connsiteY49" fmla="*/ 283369 h 521494"/>
              <a:gd name="connsiteX50" fmla="*/ 3605213 w 3605213"/>
              <a:gd name="connsiteY50" fmla="*/ 283369 h 521494"/>
              <a:gd name="connsiteX51" fmla="*/ 3605213 w 3605213"/>
              <a:gd name="connsiteY51" fmla="*/ 521494 h 521494"/>
              <a:gd name="connsiteX52" fmla="*/ 2769394 w 3605213"/>
              <a:gd name="connsiteY52" fmla="*/ 521494 h 521494"/>
              <a:gd name="connsiteX53" fmla="*/ 2769394 w 3605213"/>
              <a:gd name="connsiteY53" fmla="*/ 478631 h 521494"/>
              <a:gd name="connsiteX54" fmla="*/ 2719388 w 3605213"/>
              <a:gd name="connsiteY54" fmla="*/ 478631 h 521494"/>
              <a:gd name="connsiteX55" fmla="*/ 2719388 w 3605213"/>
              <a:gd name="connsiteY55" fmla="*/ 447675 h 521494"/>
              <a:gd name="connsiteX56" fmla="*/ 2352675 w 3605213"/>
              <a:gd name="connsiteY56" fmla="*/ 447675 h 521494"/>
              <a:gd name="connsiteX57" fmla="*/ 2352675 w 3605213"/>
              <a:gd name="connsiteY57" fmla="*/ 421481 h 521494"/>
              <a:gd name="connsiteX58" fmla="*/ 2326481 w 3605213"/>
              <a:gd name="connsiteY58" fmla="*/ 421481 h 521494"/>
              <a:gd name="connsiteX59" fmla="*/ 2326481 w 3605213"/>
              <a:gd name="connsiteY59" fmla="*/ 407194 h 521494"/>
              <a:gd name="connsiteX60" fmla="*/ 2302669 w 3605213"/>
              <a:gd name="connsiteY60" fmla="*/ 407194 h 521494"/>
              <a:gd name="connsiteX61" fmla="*/ 2302669 w 3605213"/>
              <a:gd name="connsiteY61" fmla="*/ 376238 h 521494"/>
              <a:gd name="connsiteX62" fmla="*/ 2216944 w 3605213"/>
              <a:gd name="connsiteY62" fmla="*/ 376238 h 521494"/>
              <a:gd name="connsiteX63" fmla="*/ 2216944 w 3605213"/>
              <a:gd name="connsiteY63" fmla="*/ 345281 h 521494"/>
              <a:gd name="connsiteX64" fmla="*/ 1935956 w 3605213"/>
              <a:gd name="connsiteY64" fmla="*/ 345281 h 521494"/>
              <a:gd name="connsiteX65" fmla="*/ 1935956 w 3605213"/>
              <a:gd name="connsiteY65" fmla="*/ 330994 h 521494"/>
              <a:gd name="connsiteX66" fmla="*/ 1854994 w 3605213"/>
              <a:gd name="connsiteY66" fmla="*/ 330994 h 521494"/>
              <a:gd name="connsiteX67" fmla="*/ 1854994 w 3605213"/>
              <a:gd name="connsiteY67" fmla="*/ 321469 h 521494"/>
              <a:gd name="connsiteX68" fmla="*/ 1778794 w 3605213"/>
              <a:gd name="connsiteY68" fmla="*/ 321469 h 521494"/>
              <a:gd name="connsiteX69" fmla="*/ 1783556 w 3605213"/>
              <a:gd name="connsiteY69" fmla="*/ 316707 h 521494"/>
              <a:gd name="connsiteX70" fmla="*/ 1700213 w 3605213"/>
              <a:gd name="connsiteY70" fmla="*/ 316707 h 521494"/>
              <a:gd name="connsiteX71" fmla="*/ 1700213 w 3605213"/>
              <a:gd name="connsiteY71" fmla="*/ 297656 h 521494"/>
              <a:gd name="connsiteX72" fmla="*/ 1478756 w 3605213"/>
              <a:gd name="connsiteY72" fmla="*/ 297656 h 521494"/>
              <a:gd name="connsiteX73" fmla="*/ 1478756 w 3605213"/>
              <a:gd name="connsiteY73" fmla="*/ 288131 h 521494"/>
              <a:gd name="connsiteX74" fmla="*/ 1454944 w 3605213"/>
              <a:gd name="connsiteY74" fmla="*/ 288131 h 521494"/>
              <a:gd name="connsiteX75" fmla="*/ 1454944 w 3605213"/>
              <a:gd name="connsiteY75" fmla="*/ 271463 h 521494"/>
              <a:gd name="connsiteX76" fmla="*/ 1423988 w 3605213"/>
              <a:gd name="connsiteY76" fmla="*/ 271463 h 521494"/>
              <a:gd name="connsiteX77" fmla="*/ 1423988 w 3605213"/>
              <a:gd name="connsiteY77" fmla="*/ 254794 h 521494"/>
              <a:gd name="connsiteX78" fmla="*/ 1359694 w 3605213"/>
              <a:gd name="connsiteY78" fmla="*/ 254794 h 521494"/>
              <a:gd name="connsiteX79" fmla="*/ 1359694 w 3605213"/>
              <a:gd name="connsiteY79" fmla="*/ 254794 h 521494"/>
              <a:gd name="connsiteX80" fmla="*/ 1359694 w 3605213"/>
              <a:gd name="connsiteY80" fmla="*/ 235744 h 521494"/>
              <a:gd name="connsiteX81" fmla="*/ 1223963 w 3605213"/>
              <a:gd name="connsiteY81" fmla="*/ 235744 h 521494"/>
              <a:gd name="connsiteX82" fmla="*/ 1223963 w 3605213"/>
              <a:gd name="connsiteY82" fmla="*/ 230981 h 521494"/>
              <a:gd name="connsiteX83" fmla="*/ 1112044 w 3605213"/>
              <a:gd name="connsiteY83" fmla="*/ 230981 h 521494"/>
              <a:gd name="connsiteX84" fmla="*/ 1112044 w 3605213"/>
              <a:gd name="connsiteY84" fmla="*/ 219075 h 521494"/>
              <a:gd name="connsiteX85" fmla="*/ 1064419 w 3605213"/>
              <a:gd name="connsiteY85" fmla="*/ 219075 h 521494"/>
              <a:gd name="connsiteX86" fmla="*/ 1064419 w 3605213"/>
              <a:gd name="connsiteY86" fmla="*/ 204788 h 521494"/>
              <a:gd name="connsiteX87" fmla="*/ 990600 w 3605213"/>
              <a:gd name="connsiteY87" fmla="*/ 204788 h 521494"/>
              <a:gd name="connsiteX88" fmla="*/ 990600 w 3605213"/>
              <a:gd name="connsiteY88" fmla="*/ 192881 h 521494"/>
              <a:gd name="connsiteX89" fmla="*/ 897731 w 3605213"/>
              <a:gd name="connsiteY89" fmla="*/ 192881 h 521494"/>
              <a:gd name="connsiteX90" fmla="*/ 890588 w 3605213"/>
              <a:gd name="connsiteY90" fmla="*/ 185738 h 521494"/>
              <a:gd name="connsiteX91" fmla="*/ 821531 w 3605213"/>
              <a:gd name="connsiteY91" fmla="*/ 185738 h 521494"/>
              <a:gd name="connsiteX92" fmla="*/ 821531 w 3605213"/>
              <a:gd name="connsiteY92" fmla="*/ 150019 h 521494"/>
              <a:gd name="connsiteX93" fmla="*/ 778669 w 3605213"/>
              <a:gd name="connsiteY93" fmla="*/ 150019 h 521494"/>
              <a:gd name="connsiteX94" fmla="*/ 778669 w 3605213"/>
              <a:gd name="connsiteY94" fmla="*/ 140494 h 521494"/>
              <a:gd name="connsiteX95" fmla="*/ 635794 w 3605213"/>
              <a:gd name="connsiteY95" fmla="*/ 140494 h 521494"/>
              <a:gd name="connsiteX96" fmla="*/ 635794 w 3605213"/>
              <a:gd name="connsiteY96" fmla="*/ 140494 h 521494"/>
              <a:gd name="connsiteX97" fmla="*/ 597694 w 3605213"/>
              <a:gd name="connsiteY97" fmla="*/ 140494 h 521494"/>
              <a:gd name="connsiteX98" fmla="*/ 597694 w 3605213"/>
              <a:gd name="connsiteY98" fmla="*/ 119063 h 521494"/>
              <a:gd name="connsiteX99" fmla="*/ 576263 w 3605213"/>
              <a:gd name="connsiteY99" fmla="*/ 119063 h 521494"/>
              <a:gd name="connsiteX100" fmla="*/ 576263 w 3605213"/>
              <a:gd name="connsiteY100" fmla="*/ 109538 h 521494"/>
              <a:gd name="connsiteX101" fmla="*/ 481013 w 3605213"/>
              <a:gd name="connsiteY101" fmla="*/ 109538 h 521494"/>
              <a:gd name="connsiteX102" fmla="*/ 481013 w 3605213"/>
              <a:gd name="connsiteY102" fmla="*/ 97631 h 521494"/>
              <a:gd name="connsiteX103" fmla="*/ 445294 w 3605213"/>
              <a:gd name="connsiteY103" fmla="*/ 97631 h 521494"/>
              <a:gd name="connsiteX104" fmla="*/ 445294 w 3605213"/>
              <a:gd name="connsiteY104" fmla="*/ 97631 h 521494"/>
              <a:gd name="connsiteX105" fmla="*/ 445294 w 3605213"/>
              <a:gd name="connsiteY105" fmla="*/ 76200 h 521494"/>
              <a:gd name="connsiteX106" fmla="*/ 385763 w 3605213"/>
              <a:gd name="connsiteY106" fmla="*/ 76200 h 521494"/>
              <a:gd name="connsiteX107" fmla="*/ 381000 w 3605213"/>
              <a:gd name="connsiteY107" fmla="*/ 71437 h 521494"/>
              <a:gd name="connsiteX108" fmla="*/ 254794 w 3605213"/>
              <a:gd name="connsiteY108" fmla="*/ 71437 h 521494"/>
              <a:gd name="connsiteX109" fmla="*/ 254794 w 3605213"/>
              <a:gd name="connsiteY109" fmla="*/ 59531 h 521494"/>
              <a:gd name="connsiteX110" fmla="*/ 221456 w 3605213"/>
              <a:gd name="connsiteY110" fmla="*/ 59531 h 521494"/>
              <a:gd name="connsiteX111" fmla="*/ 221456 w 3605213"/>
              <a:gd name="connsiteY111" fmla="*/ 52388 h 521494"/>
              <a:gd name="connsiteX112" fmla="*/ 0 w 3605213"/>
              <a:gd name="connsiteY112" fmla="*/ 50006 h 521494"/>
              <a:gd name="connsiteX113" fmla="*/ 0 w 3605213"/>
              <a:gd name="connsiteY113" fmla="*/ 0 h 521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Lst>
            <a:rect l="l" t="t" r="r" b="b"/>
            <a:pathLst>
              <a:path w="3605213" h="521494">
                <a:moveTo>
                  <a:pt x="0" y="0"/>
                </a:moveTo>
                <a:lnTo>
                  <a:pt x="216694" y="0"/>
                </a:lnTo>
                <a:lnTo>
                  <a:pt x="216694" y="9525"/>
                </a:lnTo>
                <a:lnTo>
                  <a:pt x="431006" y="9525"/>
                </a:lnTo>
                <a:lnTo>
                  <a:pt x="431006" y="23813"/>
                </a:lnTo>
                <a:lnTo>
                  <a:pt x="576263" y="23813"/>
                </a:lnTo>
                <a:lnTo>
                  <a:pt x="576263" y="38100"/>
                </a:lnTo>
                <a:lnTo>
                  <a:pt x="626269" y="38100"/>
                </a:lnTo>
                <a:lnTo>
                  <a:pt x="626269" y="45244"/>
                </a:lnTo>
                <a:lnTo>
                  <a:pt x="762000" y="45244"/>
                </a:lnTo>
                <a:lnTo>
                  <a:pt x="762000" y="54769"/>
                </a:lnTo>
                <a:lnTo>
                  <a:pt x="826294" y="54769"/>
                </a:lnTo>
                <a:lnTo>
                  <a:pt x="826294" y="69056"/>
                </a:lnTo>
                <a:lnTo>
                  <a:pt x="902494" y="69056"/>
                </a:lnTo>
                <a:lnTo>
                  <a:pt x="902494" y="83344"/>
                </a:lnTo>
                <a:lnTo>
                  <a:pt x="985838" y="83344"/>
                </a:lnTo>
                <a:lnTo>
                  <a:pt x="985838" y="88106"/>
                </a:lnTo>
                <a:lnTo>
                  <a:pt x="1021556" y="88106"/>
                </a:lnTo>
                <a:lnTo>
                  <a:pt x="1023938" y="90488"/>
                </a:lnTo>
                <a:lnTo>
                  <a:pt x="1059656" y="90488"/>
                </a:lnTo>
                <a:lnTo>
                  <a:pt x="1059656" y="107156"/>
                </a:lnTo>
                <a:lnTo>
                  <a:pt x="1243013" y="107156"/>
                </a:lnTo>
                <a:lnTo>
                  <a:pt x="1243013" y="111919"/>
                </a:lnTo>
                <a:lnTo>
                  <a:pt x="1312069" y="111919"/>
                </a:lnTo>
                <a:lnTo>
                  <a:pt x="1312069" y="116681"/>
                </a:lnTo>
                <a:lnTo>
                  <a:pt x="1371600" y="116681"/>
                </a:lnTo>
                <a:lnTo>
                  <a:pt x="1371600" y="126206"/>
                </a:lnTo>
                <a:lnTo>
                  <a:pt x="1440656" y="126206"/>
                </a:lnTo>
                <a:lnTo>
                  <a:pt x="1440656" y="147638"/>
                </a:lnTo>
                <a:lnTo>
                  <a:pt x="1697831" y="147638"/>
                </a:lnTo>
                <a:lnTo>
                  <a:pt x="1688306" y="157163"/>
                </a:lnTo>
                <a:lnTo>
                  <a:pt x="1771650" y="157163"/>
                </a:lnTo>
                <a:lnTo>
                  <a:pt x="1771650" y="176213"/>
                </a:lnTo>
                <a:lnTo>
                  <a:pt x="1845469" y="176213"/>
                </a:lnTo>
                <a:lnTo>
                  <a:pt x="1845469" y="185738"/>
                </a:lnTo>
                <a:lnTo>
                  <a:pt x="1926431" y="185738"/>
                </a:lnTo>
                <a:lnTo>
                  <a:pt x="1926431" y="192881"/>
                </a:lnTo>
                <a:lnTo>
                  <a:pt x="2216944" y="192881"/>
                </a:lnTo>
                <a:lnTo>
                  <a:pt x="2216944" y="192881"/>
                </a:lnTo>
                <a:lnTo>
                  <a:pt x="2216944" y="209550"/>
                </a:lnTo>
                <a:lnTo>
                  <a:pt x="2314575" y="209550"/>
                </a:lnTo>
                <a:lnTo>
                  <a:pt x="2314575" y="223838"/>
                </a:lnTo>
                <a:lnTo>
                  <a:pt x="2331244" y="223838"/>
                </a:lnTo>
                <a:lnTo>
                  <a:pt x="2331244" y="235744"/>
                </a:lnTo>
                <a:lnTo>
                  <a:pt x="2331244" y="235744"/>
                </a:lnTo>
                <a:lnTo>
                  <a:pt x="2340769" y="245269"/>
                </a:lnTo>
                <a:lnTo>
                  <a:pt x="2709863" y="245269"/>
                </a:lnTo>
                <a:lnTo>
                  <a:pt x="2709863" y="261938"/>
                </a:lnTo>
                <a:lnTo>
                  <a:pt x="2774156" y="261938"/>
                </a:lnTo>
                <a:lnTo>
                  <a:pt x="2774156" y="283369"/>
                </a:lnTo>
                <a:lnTo>
                  <a:pt x="3605213" y="283369"/>
                </a:lnTo>
                <a:lnTo>
                  <a:pt x="3605213" y="521494"/>
                </a:lnTo>
                <a:lnTo>
                  <a:pt x="2769394" y="521494"/>
                </a:lnTo>
                <a:lnTo>
                  <a:pt x="2769394" y="478631"/>
                </a:lnTo>
                <a:lnTo>
                  <a:pt x="2719388" y="478631"/>
                </a:lnTo>
                <a:lnTo>
                  <a:pt x="2719388" y="447675"/>
                </a:lnTo>
                <a:lnTo>
                  <a:pt x="2352675" y="447675"/>
                </a:lnTo>
                <a:lnTo>
                  <a:pt x="2352675" y="421481"/>
                </a:lnTo>
                <a:lnTo>
                  <a:pt x="2326481" y="421481"/>
                </a:lnTo>
                <a:lnTo>
                  <a:pt x="2326481" y="407194"/>
                </a:lnTo>
                <a:lnTo>
                  <a:pt x="2302669" y="407194"/>
                </a:lnTo>
                <a:lnTo>
                  <a:pt x="2302669" y="376238"/>
                </a:lnTo>
                <a:lnTo>
                  <a:pt x="2216944" y="376238"/>
                </a:lnTo>
                <a:lnTo>
                  <a:pt x="2216944" y="345281"/>
                </a:lnTo>
                <a:lnTo>
                  <a:pt x="1935956" y="345281"/>
                </a:lnTo>
                <a:lnTo>
                  <a:pt x="1935956" y="330994"/>
                </a:lnTo>
                <a:lnTo>
                  <a:pt x="1854994" y="330994"/>
                </a:lnTo>
                <a:lnTo>
                  <a:pt x="1854994" y="321469"/>
                </a:lnTo>
                <a:lnTo>
                  <a:pt x="1778794" y="321469"/>
                </a:lnTo>
                <a:lnTo>
                  <a:pt x="1783556" y="316707"/>
                </a:lnTo>
                <a:lnTo>
                  <a:pt x="1700213" y="316707"/>
                </a:lnTo>
                <a:lnTo>
                  <a:pt x="1700213" y="297656"/>
                </a:lnTo>
                <a:lnTo>
                  <a:pt x="1478756" y="297656"/>
                </a:lnTo>
                <a:lnTo>
                  <a:pt x="1478756" y="288131"/>
                </a:lnTo>
                <a:lnTo>
                  <a:pt x="1454944" y="288131"/>
                </a:lnTo>
                <a:lnTo>
                  <a:pt x="1454944" y="271463"/>
                </a:lnTo>
                <a:lnTo>
                  <a:pt x="1423988" y="271463"/>
                </a:lnTo>
                <a:lnTo>
                  <a:pt x="1423988" y="254794"/>
                </a:lnTo>
                <a:lnTo>
                  <a:pt x="1359694" y="254794"/>
                </a:lnTo>
                <a:lnTo>
                  <a:pt x="1359694" y="254794"/>
                </a:lnTo>
                <a:lnTo>
                  <a:pt x="1359694" y="235744"/>
                </a:lnTo>
                <a:lnTo>
                  <a:pt x="1223963" y="235744"/>
                </a:lnTo>
                <a:lnTo>
                  <a:pt x="1223963" y="230981"/>
                </a:lnTo>
                <a:lnTo>
                  <a:pt x="1112044" y="230981"/>
                </a:lnTo>
                <a:lnTo>
                  <a:pt x="1112044" y="219075"/>
                </a:lnTo>
                <a:lnTo>
                  <a:pt x="1064419" y="219075"/>
                </a:lnTo>
                <a:lnTo>
                  <a:pt x="1064419" y="204788"/>
                </a:lnTo>
                <a:lnTo>
                  <a:pt x="990600" y="204788"/>
                </a:lnTo>
                <a:lnTo>
                  <a:pt x="990600" y="192881"/>
                </a:lnTo>
                <a:lnTo>
                  <a:pt x="897731" y="192881"/>
                </a:lnTo>
                <a:lnTo>
                  <a:pt x="890588" y="185738"/>
                </a:lnTo>
                <a:lnTo>
                  <a:pt x="821531" y="185738"/>
                </a:lnTo>
                <a:lnTo>
                  <a:pt x="821531" y="150019"/>
                </a:lnTo>
                <a:lnTo>
                  <a:pt x="778669" y="150019"/>
                </a:lnTo>
                <a:lnTo>
                  <a:pt x="778669" y="140494"/>
                </a:lnTo>
                <a:lnTo>
                  <a:pt x="635794" y="140494"/>
                </a:lnTo>
                <a:lnTo>
                  <a:pt x="635794" y="140494"/>
                </a:lnTo>
                <a:lnTo>
                  <a:pt x="597694" y="140494"/>
                </a:lnTo>
                <a:lnTo>
                  <a:pt x="597694" y="119063"/>
                </a:lnTo>
                <a:lnTo>
                  <a:pt x="576263" y="119063"/>
                </a:lnTo>
                <a:lnTo>
                  <a:pt x="576263" y="109538"/>
                </a:lnTo>
                <a:lnTo>
                  <a:pt x="481013" y="109538"/>
                </a:lnTo>
                <a:lnTo>
                  <a:pt x="481013" y="97631"/>
                </a:lnTo>
                <a:lnTo>
                  <a:pt x="445294" y="97631"/>
                </a:lnTo>
                <a:lnTo>
                  <a:pt x="445294" y="97631"/>
                </a:lnTo>
                <a:lnTo>
                  <a:pt x="445294" y="76200"/>
                </a:lnTo>
                <a:lnTo>
                  <a:pt x="385763" y="76200"/>
                </a:lnTo>
                <a:lnTo>
                  <a:pt x="381000" y="71437"/>
                </a:lnTo>
                <a:lnTo>
                  <a:pt x="254794" y="71437"/>
                </a:lnTo>
                <a:lnTo>
                  <a:pt x="254794" y="59531"/>
                </a:lnTo>
                <a:lnTo>
                  <a:pt x="221456" y="59531"/>
                </a:lnTo>
                <a:lnTo>
                  <a:pt x="221456" y="52388"/>
                </a:lnTo>
                <a:lnTo>
                  <a:pt x="0" y="50006"/>
                </a:lnTo>
                <a:lnTo>
                  <a:pt x="0" y="0"/>
                </a:lnTo>
                <a:close/>
              </a:path>
            </a:pathLst>
          </a:custGeom>
          <a:solidFill>
            <a:schemeClr val="accent1">
              <a:lumMod val="20000"/>
              <a:lumOff val="80000"/>
              <a:alpha val="5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0" name="Freeform: Shape 449">
            <a:extLst>
              <a:ext uri="{FF2B5EF4-FFF2-40B4-BE49-F238E27FC236}">
                <a16:creationId xmlns:a16="http://schemas.microsoft.com/office/drawing/2014/main" id="{7BA09D0C-1246-EBF1-49FC-7C7B37861C41}"/>
              </a:ext>
            </a:extLst>
          </p:cNvPr>
          <p:cNvSpPr/>
          <p:nvPr/>
        </p:nvSpPr>
        <p:spPr bwMode="auto">
          <a:xfrm>
            <a:off x="7176574" y="1711501"/>
            <a:ext cx="3423002" cy="1663515"/>
          </a:xfrm>
          <a:custGeom>
            <a:avLst/>
            <a:gdLst>
              <a:gd name="connsiteX0" fmla="*/ 2666 w 3423002"/>
              <a:gd name="connsiteY0" fmla="*/ 0 h 1663515"/>
              <a:gd name="connsiteX1" fmla="*/ 2666 w 3423002"/>
              <a:gd name="connsiteY1" fmla="*/ 58649 h 1663515"/>
              <a:gd name="connsiteX2" fmla="*/ 23993 w 3423002"/>
              <a:gd name="connsiteY2" fmla="*/ 58649 h 1663515"/>
              <a:gd name="connsiteX3" fmla="*/ 23993 w 3423002"/>
              <a:gd name="connsiteY3" fmla="*/ 98638 h 1663515"/>
              <a:gd name="connsiteX4" fmla="*/ 55983 w 3423002"/>
              <a:gd name="connsiteY4" fmla="*/ 98638 h 1663515"/>
              <a:gd name="connsiteX5" fmla="*/ 55983 w 3423002"/>
              <a:gd name="connsiteY5" fmla="*/ 146624 h 1663515"/>
              <a:gd name="connsiteX6" fmla="*/ 101304 w 3423002"/>
              <a:gd name="connsiteY6" fmla="*/ 146624 h 1663515"/>
              <a:gd name="connsiteX7" fmla="*/ 101304 w 3423002"/>
              <a:gd name="connsiteY7" fmla="*/ 197276 h 1663515"/>
              <a:gd name="connsiteX8" fmla="*/ 154621 w 3423002"/>
              <a:gd name="connsiteY8" fmla="*/ 197276 h 1663515"/>
              <a:gd name="connsiteX9" fmla="*/ 154621 w 3423002"/>
              <a:gd name="connsiteY9" fmla="*/ 319907 h 1663515"/>
              <a:gd name="connsiteX10" fmla="*/ 207939 w 3423002"/>
              <a:gd name="connsiteY10" fmla="*/ 319907 h 1663515"/>
              <a:gd name="connsiteX11" fmla="*/ 207939 w 3423002"/>
              <a:gd name="connsiteY11" fmla="*/ 341234 h 1663515"/>
              <a:gd name="connsiteX12" fmla="*/ 218603 w 3423002"/>
              <a:gd name="connsiteY12" fmla="*/ 341234 h 1663515"/>
              <a:gd name="connsiteX13" fmla="*/ 218603 w 3423002"/>
              <a:gd name="connsiteY13" fmla="*/ 378556 h 1663515"/>
              <a:gd name="connsiteX14" fmla="*/ 231932 w 3423002"/>
              <a:gd name="connsiteY14" fmla="*/ 378556 h 1663515"/>
              <a:gd name="connsiteX15" fmla="*/ 231932 w 3423002"/>
              <a:gd name="connsiteY15" fmla="*/ 405215 h 1663515"/>
              <a:gd name="connsiteX16" fmla="*/ 293248 w 3423002"/>
              <a:gd name="connsiteY16" fmla="*/ 405215 h 1663515"/>
              <a:gd name="connsiteX17" fmla="*/ 293248 w 3423002"/>
              <a:gd name="connsiteY17" fmla="*/ 533178 h 1663515"/>
              <a:gd name="connsiteX18" fmla="*/ 301245 w 3423002"/>
              <a:gd name="connsiteY18" fmla="*/ 533178 h 1663515"/>
              <a:gd name="connsiteX19" fmla="*/ 301245 w 3423002"/>
              <a:gd name="connsiteY19" fmla="*/ 613154 h 1663515"/>
              <a:gd name="connsiteX20" fmla="*/ 322572 w 3423002"/>
              <a:gd name="connsiteY20" fmla="*/ 613154 h 1663515"/>
              <a:gd name="connsiteX21" fmla="*/ 322572 w 3423002"/>
              <a:gd name="connsiteY21" fmla="*/ 677136 h 1663515"/>
              <a:gd name="connsiteX22" fmla="*/ 341234 w 3423002"/>
              <a:gd name="connsiteY22" fmla="*/ 677136 h 1663515"/>
              <a:gd name="connsiteX23" fmla="*/ 341234 w 3423002"/>
              <a:gd name="connsiteY23" fmla="*/ 746449 h 1663515"/>
              <a:gd name="connsiteX24" fmla="*/ 389220 w 3423002"/>
              <a:gd name="connsiteY24" fmla="*/ 746449 h 1663515"/>
              <a:gd name="connsiteX25" fmla="*/ 389220 w 3423002"/>
              <a:gd name="connsiteY25" fmla="*/ 781105 h 1663515"/>
              <a:gd name="connsiteX26" fmla="*/ 439871 w 3423002"/>
              <a:gd name="connsiteY26" fmla="*/ 781105 h 1663515"/>
              <a:gd name="connsiteX27" fmla="*/ 439871 w 3423002"/>
              <a:gd name="connsiteY27" fmla="*/ 818428 h 1663515"/>
              <a:gd name="connsiteX28" fmla="*/ 490523 w 3423002"/>
              <a:gd name="connsiteY28" fmla="*/ 818428 h 1663515"/>
              <a:gd name="connsiteX29" fmla="*/ 490523 w 3423002"/>
              <a:gd name="connsiteY29" fmla="*/ 853084 h 1663515"/>
              <a:gd name="connsiteX30" fmla="*/ 629150 w 3423002"/>
              <a:gd name="connsiteY30" fmla="*/ 853084 h 1663515"/>
              <a:gd name="connsiteX31" fmla="*/ 629150 w 3423002"/>
              <a:gd name="connsiteY31" fmla="*/ 935727 h 1663515"/>
              <a:gd name="connsiteX32" fmla="*/ 666472 w 3423002"/>
              <a:gd name="connsiteY32" fmla="*/ 935727 h 1663515"/>
              <a:gd name="connsiteX33" fmla="*/ 666472 w 3423002"/>
              <a:gd name="connsiteY33" fmla="*/ 965052 h 1663515"/>
              <a:gd name="connsiteX34" fmla="*/ 698463 w 3423002"/>
              <a:gd name="connsiteY34" fmla="*/ 965052 h 1663515"/>
              <a:gd name="connsiteX35" fmla="*/ 698463 w 3423002"/>
              <a:gd name="connsiteY35" fmla="*/ 999708 h 1663515"/>
              <a:gd name="connsiteX36" fmla="*/ 738451 w 3423002"/>
              <a:gd name="connsiteY36" fmla="*/ 999708 h 1663515"/>
              <a:gd name="connsiteX37" fmla="*/ 738451 w 3423002"/>
              <a:gd name="connsiteY37" fmla="*/ 1047694 h 1663515"/>
              <a:gd name="connsiteX38" fmla="*/ 885075 w 3423002"/>
              <a:gd name="connsiteY38" fmla="*/ 1047694 h 1663515"/>
              <a:gd name="connsiteX39" fmla="*/ 885075 w 3423002"/>
              <a:gd name="connsiteY39" fmla="*/ 1087683 h 1663515"/>
              <a:gd name="connsiteX40" fmla="*/ 997042 w 3423002"/>
              <a:gd name="connsiteY40" fmla="*/ 1087683 h 1663515"/>
              <a:gd name="connsiteX41" fmla="*/ 997042 w 3423002"/>
              <a:gd name="connsiteY41" fmla="*/ 1133003 h 1663515"/>
              <a:gd name="connsiteX42" fmla="*/ 1018369 w 3423002"/>
              <a:gd name="connsiteY42" fmla="*/ 1133003 h 1663515"/>
              <a:gd name="connsiteX43" fmla="*/ 1018369 w 3423002"/>
              <a:gd name="connsiteY43" fmla="*/ 1162328 h 1663515"/>
              <a:gd name="connsiteX44" fmla="*/ 1053026 w 3423002"/>
              <a:gd name="connsiteY44" fmla="*/ 1162328 h 1663515"/>
              <a:gd name="connsiteX45" fmla="*/ 1053026 w 3423002"/>
              <a:gd name="connsiteY45" fmla="*/ 1207648 h 1663515"/>
              <a:gd name="connsiteX46" fmla="*/ 1260965 w 3423002"/>
              <a:gd name="connsiteY46" fmla="*/ 1207648 h 1663515"/>
              <a:gd name="connsiteX47" fmla="*/ 1260965 w 3423002"/>
              <a:gd name="connsiteY47" fmla="*/ 1247636 h 1663515"/>
              <a:gd name="connsiteX48" fmla="*/ 2060732 w 3423002"/>
              <a:gd name="connsiteY48" fmla="*/ 1247636 h 1663515"/>
              <a:gd name="connsiteX49" fmla="*/ 2060732 w 3423002"/>
              <a:gd name="connsiteY49" fmla="*/ 1295622 h 1663515"/>
              <a:gd name="connsiteX50" fmla="*/ 3249719 w 3423002"/>
              <a:gd name="connsiteY50" fmla="*/ 1295622 h 1663515"/>
              <a:gd name="connsiteX51" fmla="*/ 3249719 w 3423002"/>
              <a:gd name="connsiteY51" fmla="*/ 1356937 h 1663515"/>
              <a:gd name="connsiteX52" fmla="*/ 3423002 w 3423002"/>
              <a:gd name="connsiteY52" fmla="*/ 1356937 h 1663515"/>
              <a:gd name="connsiteX53" fmla="*/ 3423002 w 3423002"/>
              <a:gd name="connsiteY53" fmla="*/ 1663515 h 1663515"/>
              <a:gd name="connsiteX54" fmla="*/ 3263048 w 3423002"/>
              <a:gd name="connsiteY54" fmla="*/ 1663515 h 1663515"/>
              <a:gd name="connsiteX55" fmla="*/ 3255050 w 3423002"/>
              <a:gd name="connsiteY55" fmla="*/ 1663515 h 1663515"/>
              <a:gd name="connsiteX56" fmla="*/ 3255050 w 3423002"/>
              <a:gd name="connsiteY56" fmla="*/ 1615529 h 1663515"/>
              <a:gd name="connsiteX57" fmla="*/ 2058066 w 3423002"/>
              <a:gd name="connsiteY57" fmla="*/ 1615529 h 1663515"/>
              <a:gd name="connsiteX58" fmla="*/ 2058066 w 3423002"/>
              <a:gd name="connsiteY58" fmla="*/ 1586204 h 1663515"/>
              <a:gd name="connsiteX59" fmla="*/ 1263631 w 3423002"/>
              <a:gd name="connsiteY59" fmla="*/ 1586204 h 1663515"/>
              <a:gd name="connsiteX60" fmla="*/ 1263631 w 3423002"/>
              <a:gd name="connsiteY60" fmla="*/ 1559545 h 1663515"/>
              <a:gd name="connsiteX61" fmla="*/ 1058358 w 3423002"/>
              <a:gd name="connsiteY61" fmla="*/ 1559545 h 1663515"/>
              <a:gd name="connsiteX62" fmla="*/ 1058358 w 3423002"/>
              <a:gd name="connsiteY62" fmla="*/ 1535552 h 1663515"/>
              <a:gd name="connsiteX63" fmla="*/ 1018369 w 3423002"/>
              <a:gd name="connsiteY63" fmla="*/ 1535552 h 1663515"/>
              <a:gd name="connsiteX64" fmla="*/ 1018369 w 3423002"/>
              <a:gd name="connsiteY64" fmla="*/ 1503561 h 1663515"/>
              <a:gd name="connsiteX65" fmla="*/ 994376 w 3423002"/>
              <a:gd name="connsiteY65" fmla="*/ 1503561 h 1663515"/>
              <a:gd name="connsiteX66" fmla="*/ 994376 w 3423002"/>
              <a:gd name="connsiteY66" fmla="*/ 1484900 h 1663515"/>
              <a:gd name="connsiteX67" fmla="*/ 882409 w 3423002"/>
              <a:gd name="connsiteY67" fmla="*/ 1484900 h 1663515"/>
              <a:gd name="connsiteX68" fmla="*/ 882409 w 3423002"/>
              <a:gd name="connsiteY68" fmla="*/ 1458241 h 1663515"/>
              <a:gd name="connsiteX69" fmla="*/ 754446 w 3423002"/>
              <a:gd name="connsiteY69" fmla="*/ 1458241 h 1663515"/>
              <a:gd name="connsiteX70" fmla="*/ 754446 w 3423002"/>
              <a:gd name="connsiteY70" fmla="*/ 1428916 h 1663515"/>
              <a:gd name="connsiteX71" fmla="*/ 698463 w 3423002"/>
              <a:gd name="connsiteY71" fmla="*/ 1428916 h 1663515"/>
              <a:gd name="connsiteX72" fmla="*/ 698463 w 3423002"/>
              <a:gd name="connsiteY72" fmla="*/ 1396926 h 1663515"/>
              <a:gd name="connsiteX73" fmla="*/ 677136 w 3423002"/>
              <a:gd name="connsiteY73" fmla="*/ 1396926 h 1663515"/>
              <a:gd name="connsiteX74" fmla="*/ 677136 w 3423002"/>
              <a:gd name="connsiteY74" fmla="*/ 1367601 h 1663515"/>
              <a:gd name="connsiteX75" fmla="*/ 631816 w 3423002"/>
              <a:gd name="connsiteY75" fmla="*/ 1367601 h 1663515"/>
              <a:gd name="connsiteX76" fmla="*/ 631816 w 3423002"/>
              <a:gd name="connsiteY76" fmla="*/ 1306286 h 1663515"/>
              <a:gd name="connsiteX77" fmla="*/ 493189 w 3423002"/>
              <a:gd name="connsiteY77" fmla="*/ 1306286 h 1663515"/>
              <a:gd name="connsiteX78" fmla="*/ 493189 w 3423002"/>
              <a:gd name="connsiteY78" fmla="*/ 1279627 h 1663515"/>
              <a:gd name="connsiteX79" fmla="*/ 442537 w 3423002"/>
              <a:gd name="connsiteY79" fmla="*/ 1279627 h 1663515"/>
              <a:gd name="connsiteX80" fmla="*/ 442537 w 3423002"/>
              <a:gd name="connsiteY80" fmla="*/ 1244970 h 1663515"/>
              <a:gd name="connsiteX81" fmla="*/ 394551 w 3423002"/>
              <a:gd name="connsiteY81" fmla="*/ 1244970 h 1663515"/>
              <a:gd name="connsiteX82" fmla="*/ 394551 w 3423002"/>
              <a:gd name="connsiteY82" fmla="*/ 1210314 h 1663515"/>
              <a:gd name="connsiteX83" fmla="*/ 341234 w 3423002"/>
              <a:gd name="connsiteY83" fmla="*/ 1210314 h 1663515"/>
              <a:gd name="connsiteX84" fmla="*/ 341234 w 3423002"/>
              <a:gd name="connsiteY84" fmla="*/ 1146332 h 1663515"/>
              <a:gd name="connsiteX85" fmla="*/ 341234 w 3423002"/>
              <a:gd name="connsiteY85" fmla="*/ 1146332 h 1663515"/>
              <a:gd name="connsiteX86" fmla="*/ 330570 w 3423002"/>
              <a:gd name="connsiteY86" fmla="*/ 1146332 h 1663515"/>
              <a:gd name="connsiteX87" fmla="*/ 330570 w 3423002"/>
              <a:gd name="connsiteY87" fmla="*/ 1090349 h 1663515"/>
              <a:gd name="connsiteX88" fmla="*/ 330570 w 3423002"/>
              <a:gd name="connsiteY88" fmla="*/ 1079685 h 1663515"/>
              <a:gd name="connsiteX89" fmla="*/ 309243 w 3423002"/>
              <a:gd name="connsiteY89" fmla="*/ 1079685 h 1663515"/>
              <a:gd name="connsiteX90" fmla="*/ 309243 w 3423002"/>
              <a:gd name="connsiteY90" fmla="*/ 1007706 h 1663515"/>
              <a:gd name="connsiteX91" fmla="*/ 295913 w 3423002"/>
              <a:gd name="connsiteY91" fmla="*/ 1007706 h 1663515"/>
              <a:gd name="connsiteX92" fmla="*/ 295913 w 3423002"/>
              <a:gd name="connsiteY92" fmla="*/ 869080 h 1663515"/>
              <a:gd name="connsiteX93" fmla="*/ 226600 w 3423002"/>
              <a:gd name="connsiteY93" fmla="*/ 869080 h 1663515"/>
              <a:gd name="connsiteX94" fmla="*/ 226600 w 3423002"/>
              <a:gd name="connsiteY94" fmla="*/ 831757 h 1663515"/>
              <a:gd name="connsiteX95" fmla="*/ 226600 w 3423002"/>
              <a:gd name="connsiteY95" fmla="*/ 831757 h 1663515"/>
              <a:gd name="connsiteX96" fmla="*/ 207939 w 3423002"/>
              <a:gd name="connsiteY96" fmla="*/ 831757 h 1663515"/>
              <a:gd name="connsiteX97" fmla="*/ 207939 w 3423002"/>
              <a:gd name="connsiteY97" fmla="*/ 759778 h 1663515"/>
              <a:gd name="connsiteX98" fmla="*/ 159953 w 3423002"/>
              <a:gd name="connsiteY98" fmla="*/ 759778 h 1663515"/>
              <a:gd name="connsiteX99" fmla="*/ 159953 w 3423002"/>
              <a:gd name="connsiteY99" fmla="*/ 645145 h 1663515"/>
              <a:gd name="connsiteX100" fmla="*/ 151955 w 3423002"/>
              <a:gd name="connsiteY100" fmla="*/ 645145 h 1663515"/>
              <a:gd name="connsiteX101" fmla="*/ 151955 w 3423002"/>
              <a:gd name="connsiteY101" fmla="*/ 597159 h 1663515"/>
              <a:gd name="connsiteX102" fmla="*/ 106635 w 3423002"/>
              <a:gd name="connsiteY102" fmla="*/ 597159 h 1663515"/>
              <a:gd name="connsiteX103" fmla="*/ 106635 w 3423002"/>
              <a:gd name="connsiteY103" fmla="*/ 511851 h 1663515"/>
              <a:gd name="connsiteX104" fmla="*/ 58649 w 3423002"/>
              <a:gd name="connsiteY104" fmla="*/ 511851 h 1663515"/>
              <a:gd name="connsiteX105" fmla="*/ 58649 w 3423002"/>
              <a:gd name="connsiteY105" fmla="*/ 434540 h 1663515"/>
              <a:gd name="connsiteX106" fmla="*/ 26659 w 3423002"/>
              <a:gd name="connsiteY106" fmla="*/ 434540 h 1663515"/>
              <a:gd name="connsiteX107" fmla="*/ 26659 w 3423002"/>
              <a:gd name="connsiteY107" fmla="*/ 351897 h 1663515"/>
              <a:gd name="connsiteX108" fmla="*/ 18661 w 3423002"/>
              <a:gd name="connsiteY108" fmla="*/ 351897 h 1663515"/>
              <a:gd name="connsiteX109" fmla="*/ 18661 w 3423002"/>
              <a:gd name="connsiteY109" fmla="*/ 271921 h 1663515"/>
              <a:gd name="connsiteX110" fmla="*/ 0 w 3423002"/>
              <a:gd name="connsiteY110" fmla="*/ 271921 h 1663515"/>
              <a:gd name="connsiteX111" fmla="*/ 0 w 3423002"/>
              <a:gd name="connsiteY111" fmla="*/ 63981 h 1663515"/>
              <a:gd name="connsiteX112" fmla="*/ 0 w 3423002"/>
              <a:gd name="connsiteY112" fmla="*/ 63981 h 1663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Lst>
            <a:rect l="l" t="t" r="r" b="b"/>
            <a:pathLst>
              <a:path w="3423002" h="1663515">
                <a:moveTo>
                  <a:pt x="2666" y="0"/>
                </a:moveTo>
                <a:lnTo>
                  <a:pt x="2666" y="58649"/>
                </a:lnTo>
                <a:lnTo>
                  <a:pt x="23993" y="58649"/>
                </a:lnTo>
                <a:lnTo>
                  <a:pt x="23993" y="98638"/>
                </a:lnTo>
                <a:lnTo>
                  <a:pt x="55983" y="98638"/>
                </a:lnTo>
                <a:lnTo>
                  <a:pt x="55983" y="146624"/>
                </a:lnTo>
                <a:lnTo>
                  <a:pt x="101304" y="146624"/>
                </a:lnTo>
                <a:lnTo>
                  <a:pt x="101304" y="197276"/>
                </a:lnTo>
                <a:lnTo>
                  <a:pt x="154621" y="197276"/>
                </a:lnTo>
                <a:lnTo>
                  <a:pt x="154621" y="319907"/>
                </a:lnTo>
                <a:lnTo>
                  <a:pt x="207939" y="319907"/>
                </a:lnTo>
                <a:lnTo>
                  <a:pt x="207939" y="341234"/>
                </a:lnTo>
                <a:lnTo>
                  <a:pt x="218603" y="341234"/>
                </a:lnTo>
                <a:lnTo>
                  <a:pt x="218603" y="378556"/>
                </a:lnTo>
                <a:lnTo>
                  <a:pt x="231932" y="378556"/>
                </a:lnTo>
                <a:lnTo>
                  <a:pt x="231932" y="405215"/>
                </a:lnTo>
                <a:lnTo>
                  <a:pt x="293248" y="405215"/>
                </a:lnTo>
                <a:lnTo>
                  <a:pt x="293248" y="533178"/>
                </a:lnTo>
                <a:lnTo>
                  <a:pt x="301245" y="533178"/>
                </a:lnTo>
                <a:lnTo>
                  <a:pt x="301245" y="613154"/>
                </a:lnTo>
                <a:lnTo>
                  <a:pt x="322572" y="613154"/>
                </a:lnTo>
                <a:lnTo>
                  <a:pt x="322572" y="677136"/>
                </a:lnTo>
                <a:lnTo>
                  <a:pt x="341234" y="677136"/>
                </a:lnTo>
                <a:lnTo>
                  <a:pt x="341234" y="746449"/>
                </a:lnTo>
                <a:lnTo>
                  <a:pt x="389220" y="746449"/>
                </a:lnTo>
                <a:lnTo>
                  <a:pt x="389220" y="781105"/>
                </a:lnTo>
                <a:lnTo>
                  <a:pt x="439871" y="781105"/>
                </a:lnTo>
                <a:lnTo>
                  <a:pt x="439871" y="818428"/>
                </a:lnTo>
                <a:lnTo>
                  <a:pt x="490523" y="818428"/>
                </a:lnTo>
                <a:lnTo>
                  <a:pt x="490523" y="853084"/>
                </a:lnTo>
                <a:lnTo>
                  <a:pt x="629150" y="853084"/>
                </a:lnTo>
                <a:lnTo>
                  <a:pt x="629150" y="935727"/>
                </a:lnTo>
                <a:lnTo>
                  <a:pt x="666472" y="935727"/>
                </a:lnTo>
                <a:lnTo>
                  <a:pt x="666472" y="965052"/>
                </a:lnTo>
                <a:lnTo>
                  <a:pt x="698463" y="965052"/>
                </a:lnTo>
                <a:lnTo>
                  <a:pt x="698463" y="999708"/>
                </a:lnTo>
                <a:lnTo>
                  <a:pt x="738451" y="999708"/>
                </a:lnTo>
                <a:lnTo>
                  <a:pt x="738451" y="1047694"/>
                </a:lnTo>
                <a:lnTo>
                  <a:pt x="885075" y="1047694"/>
                </a:lnTo>
                <a:lnTo>
                  <a:pt x="885075" y="1087683"/>
                </a:lnTo>
                <a:lnTo>
                  <a:pt x="997042" y="1087683"/>
                </a:lnTo>
                <a:lnTo>
                  <a:pt x="997042" y="1133003"/>
                </a:lnTo>
                <a:lnTo>
                  <a:pt x="1018369" y="1133003"/>
                </a:lnTo>
                <a:lnTo>
                  <a:pt x="1018369" y="1162328"/>
                </a:lnTo>
                <a:lnTo>
                  <a:pt x="1053026" y="1162328"/>
                </a:lnTo>
                <a:lnTo>
                  <a:pt x="1053026" y="1207648"/>
                </a:lnTo>
                <a:lnTo>
                  <a:pt x="1260965" y="1207648"/>
                </a:lnTo>
                <a:lnTo>
                  <a:pt x="1260965" y="1247636"/>
                </a:lnTo>
                <a:lnTo>
                  <a:pt x="2060732" y="1247636"/>
                </a:lnTo>
                <a:lnTo>
                  <a:pt x="2060732" y="1295622"/>
                </a:lnTo>
                <a:lnTo>
                  <a:pt x="3249719" y="1295622"/>
                </a:lnTo>
                <a:lnTo>
                  <a:pt x="3249719" y="1356937"/>
                </a:lnTo>
                <a:lnTo>
                  <a:pt x="3423002" y="1356937"/>
                </a:lnTo>
                <a:lnTo>
                  <a:pt x="3423002" y="1663515"/>
                </a:lnTo>
                <a:lnTo>
                  <a:pt x="3263048" y="1663515"/>
                </a:lnTo>
                <a:lnTo>
                  <a:pt x="3255050" y="1663515"/>
                </a:lnTo>
                <a:lnTo>
                  <a:pt x="3255050" y="1615529"/>
                </a:lnTo>
                <a:lnTo>
                  <a:pt x="2058066" y="1615529"/>
                </a:lnTo>
                <a:lnTo>
                  <a:pt x="2058066" y="1586204"/>
                </a:lnTo>
                <a:lnTo>
                  <a:pt x="1263631" y="1586204"/>
                </a:lnTo>
                <a:lnTo>
                  <a:pt x="1263631" y="1559545"/>
                </a:lnTo>
                <a:lnTo>
                  <a:pt x="1058358" y="1559545"/>
                </a:lnTo>
                <a:lnTo>
                  <a:pt x="1058358" y="1535552"/>
                </a:lnTo>
                <a:lnTo>
                  <a:pt x="1018369" y="1535552"/>
                </a:lnTo>
                <a:lnTo>
                  <a:pt x="1018369" y="1503561"/>
                </a:lnTo>
                <a:lnTo>
                  <a:pt x="994376" y="1503561"/>
                </a:lnTo>
                <a:lnTo>
                  <a:pt x="994376" y="1484900"/>
                </a:lnTo>
                <a:lnTo>
                  <a:pt x="882409" y="1484900"/>
                </a:lnTo>
                <a:lnTo>
                  <a:pt x="882409" y="1458241"/>
                </a:lnTo>
                <a:lnTo>
                  <a:pt x="754446" y="1458241"/>
                </a:lnTo>
                <a:lnTo>
                  <a:pt x="754446" y="1428916"/>
                </a:lnTo>
                <a:lnTo>
                  <a:pt x="698463" y="1428916"/>
                </a:lnTo>
                <a:lnTo>
                  <a:pt x="698463" y="1396926"/>
                </a:lnTo>
                <a:lnTo>
                  <a:pt x="677136" y="1396926"/>
                </a:lnTo>
                <a:lnTo>
                  <a:pt x="677136" y="1367601"/>
                </a:lnTo>
                <a:lnTo>
                  <a:pt x="631816" y="1367601"/>
                </a:lnTo>
                <a:lnTo>
                  <a:pt x="631816" y="1306286"/>
                </a:lnTo>
                <a:lnTo>
                  <a:pt x="493189" y="1306286"/>
                </a:lnTo>
                <a:lnTo>
                  <a:pt x="493189" y="1279627"/>
                </a:lnTo>
                <a:lnTo>
                  <a:pt x="442537" y="1279627"/>
                </a:lnTo>
                <a:lnTo>
                  <a:pt x="442537" y="1244970"/>
                </a:lnTo>
                <a:lnTo>
                  <a:pt x="394551" y="1244970"/>
                </a:lnTo>
                <a:lnTo>
                  <a:pt x="394551" y="1210314"/>
                </a:lnTo>
                <a:lnTo>
                  <a:pt x="341234" y="1210314"/>
                </a:lnTo>
                <a:lnTo>
                  <a:pt x="341234" y="1146332"/>
                </a:lnTo>
                <a:lnTo>
                  <a:pt x="341234" y="1146332"/>
                </a:lnTo>
                <a:lnTo>
                  <a:pt x="330570" y="1146332"/>
                </a:lnTo>
                <a:lnTo>
                  <a:pt x="330570" y="1090349"/>
                </a:lnTo>
                <a:lnTo>
                  <a:pt x="330570" y="1079685"/>
                </a:lnTo>
                <a:lnTo>
                  <a:pt x="309243" y="1079685"/>
                </a:lnTo>
                <a:lnTo>
                  <a:pt x="309243" y="1007706"/>
                </a:lnTo>
                <a:lnTo>
                  <a:pt x="295913" y="1007706"/>
                </a:lnTo>
                <a:lnTo>
                  <a:pt x="295913" y="869080"/>
                </a:lnTo>
                <a:lnTo>
                  <a:pt x="226600" y="869080"/>
                </a:lnTo>
                <a:lnTo>
                  <a:pt x="226600" y="831757"/>
                </a:lnTo>
                <a:lnTo>
                  <a:pt x="226600" y="831757"/>
                </a:lnTo>
                <a:lnTo>
                  <a:pt x="207939" y="831757"/>
                </a:lnTo>
                <a:lnTo>
                  <a:pt x="207939" y="759778"/>
                </a:lnTo>
                <a:lnTo>
                  <a:pt x="159953" y="759778"/>
                </a:lnTo>
                <a:lnTo>
                  <a:pt x="159953" y="645145"/>
                </a:lnTo>
                <a:lnTo>
                  <a:pt x="151955" y="645145"/>
                </a:lnTo>
                <a:lnTo>
                  <a:pt x="151955" y="597159"/>
                </a:lnTo>
                <a:lnTo>
                  <a:pt x="106635" y="597159"/>
                </a:lnTo>
                <a:lnTo>
                  <a:pt x="106635" y="511851"/>
                </a:lnTo>
                <a:lnTo>
                  <a:pt x="58649" y="511851"/>
                </a:lnTo>
                <a:lnTo>
                  <a:pt x="58649" y="434540"/>
                </a:lnTo>
                <a:lnTo>
                  <a:pt x="26659" y="434540"/>
                </a:lnTo>
                <a:lnTo>
                  <a:pt x="26659" y="351897"/>
                </a:lnTo>
                <a:lnTo>
                  <a:pt x="18661" y="351897"/>
                </a:lnTo>
                <a:lnTo>
                  <a:pt x="18661" y="271921"/>
                </a:lnTo>
                <a:lnTo>
                  <a:pt x="0" y="271921"/>
                </a:lnTo>
                <a:lnTo>
                  <a:pt x="0" y="63981"/>
                </a:lnTo>
                <a:lnTo>
                  <a:pt x="0" y="63981"/>
                </a:lnTo>
              </a:path>
            </a:pathLst>
          </a:custGeom>
          <a:solidFill>
            <a:schemeClr val="accent6">
              <a:lumMod val="20000"/>
              <a:lumOff val="80000"/>
              <a:alpha val="55000"/>
            </a:schemeClr>
          </a:solidFill>
          <a:ln w="0">
            <a:noFill/>
            <a:miter lim="800000"/>
            <a:headEnd/>
            <a:tailEnd/>
          </a:ln>
        </p:spPr>
        <p:txBody>
          <a:bodyPr rtlCol="0" anchor="ctr"/>
          <a:lstStyle/>
          <a:p>
            <a:pPr algn="ctr"/>
            <a:endParaRPr lang="en-US" dirty="0"/>
          </a:p>
        </p:txBody>
      </p:sp>
      <p:grpSp>
        <p:nvGrpSpPr>
          <p:cNvPr id="451" name="Group 450">
            <a:extLst>
              <a:ext uri="{FF2B5EF4-FFF2-40B4-BE49-F238E27FC236}">
                <a16:creationId xmlns:a16="http://schemas.microsoft.com/office/drawing/2014/main" id="{8F6326F7-2E97-0E35-936B-9BBBE3D7BAAE}"/>
              </a:ext>
            </a:extLst>
          </p:cNvPr>
          <p:cNvGrpSpPr/>
          <p:nvPr/>
        </p:nvGrpSpPr>
        <p:grpSpPr>
          <a:xfrm>
            <a:off x="7170344" y="1708087"/>
            <a:ext cx="3832634" cy="392317"/>
            <a:chOff x="7170344" y="1708087"/>
            <a:chExt cx="3832634" cy="392317"/>
          </a:xfrm>
        </p:grpSpPr>
        <p:sp>
          <p:nvSpPr>
            <p:cNvPr id="452" name="Freeform: Shape 451">
              <a:extLst>
                <a:ext uri="{FF2B5EF4-FFF2-40B4-BE49-F238E27FC236}">
                  <a16:creationId xmlns:a16="http://schemas.microsoft.com/office/drawing/2014/main" id="{80A04014-C116-7913-C825-50773839612E}"/>
                </a:ext>
              </a:extLst>
            </p:cNvPr>
            <p:cNvSpPr/>
            <p:nvPr/>
          </p:nvSpPr>
          <p:spPr bwMode="auto">
            <a:xfrm>
              <a:off x="7170344" y="1708087"/>
              <a:ext cx="2918233" cy="334978"/>
            </a:xfrm>
            <a:custGeom>
              <a:avLst/>
              <a:gdLst>
                <a:gd name="connsiteX0" fmla="*/ 0 w 2972554"/>
                <a:gd name="connsiteY0" fmla="*/ 0 h 334978"/>
                <a:gd name="connsiteX1" fmla="*/ 193140 w 2972554"/>
                <a:gd name="connsiteY1" fmla="*/ 0 h 334978"/>
                <a:gd name="connsiteX2" fmla="*/ 193140 w 2972554"/>
                <a:gd name="connsiteY2" fmla="*/ 15089 h 334978"/>
                <a:gd name="connsiteX3" fmla="*/ 289710 w 2972554"/>
                <a:gd name="connsiteY3" fmla="*/ 15089 h 334978"/>
                <a:gd name="connsiteX4" fmla="*/ 289710 w 2972554"/>
                <a:gd name="connsiteY4" fmla="*/ 18107 h 334978"/>
                <a:gd name="connsiteX5" fmla="*/ 416459 w 2972554"/>
                <a:gd name="connsiteY5" fmla="*/ 18107 h 334978"/>
                <a:gd name="connsiteX6" fmla="*/ 422495 w 2972554"/>
                <a:gd name="connsiteY6" fmla="*/ 18107 h 334978"/>
                <a:gd name="connsiteX7" fmla="*/ 461726 w 2972554"/>
                <a:gd name="connsiteY7" fmla="*/ 18107 h 334978"/>
                <a:gd name="connsiteX8" fmla="*/ 461726 w 2972554"/>
                <a:gd name="connsiteY8" fmla="*/ 27161 h 334978"/>
                <a:gd name="connsiteX9" fmla="*/ 588475 w 2972554"/>
                <a:gd name="connsiteY9" fmla="*/ 27161 h 334978"/>
                <a:gd name="connsiteX10" fmla="*/ 588475 w 2972554"/>
                <a:gd name="connsiteY10" fmla="*/ 36214 h 334978"/>
                <a:gd name="connsiteX11" fmla="*/ 657885 w 2972554"/>
                <a:gd name="connsiteY11" fmla="*/ 36214 h 334978"/>
                <a:gd name="connsiteX12" fmla="*/ 657885 w 2972554"/>
                <a:gd name="connsiteY12" fmla="*/ 57339 h 334978"/>
                <a:gd name="connsiteX13" fmla="*/ 685045 w 2972554"/>
                <a:gd name="connsiteY13" fmla="*/ 57339 h 334978"/>
                <a:gd name="connsiteX14" fmla="*/ 685045 w 2972554"/>
                <a:gd name="connsiteY14" fmla="*/ 63374 h 334978"/>
                <a:gd name="connsiteX15" fmla="*/ 799722 w 2972554"/>
                <a:gd name="connsiteY15" fmla="*/ 63374 h 334978"/>
                <a:gd name="connsiteX16" fmla="*/ 799722 w 2972554"/>
                <a:gd name="connsiteY16" fmla="*/ 75446 h 334978"/>
                <a:gd name="connsiteX17" fmla="*/ 835936 w 2972554"/>
                <a:gd name="connsiteY17" fmla="*/ 75446 h 334978"/>
                <a:gd name="connsiteX18" fmla="*/ 838954 w 2972554"/>
                <a:gd name="connsiteY18" fmla="*/ 78464 h 334978"/>
                <a:gd name="connsiteX19" fmla="*/ 983809 w 2972554"/>
                <a:gd name="connsiteY19" fmla="*/ 78464 h 334978"/>
                <a:gd name="connsiteX20" fmla="*/ 983809 w 2972554"/>
                <a:gd name="connsiteY20" fmla="*/ 87517 h 334978"/>
                <a:gd name="connsiteX21" fmla="*/ 1017005 w 2972554"/>
                <a:gd name="connsiteY21" fmla="*/ 87517 h 334978"/>
                <a:gd name="connsiteX22" fmla="*/ 1017005 w 2972554"/>
                <a:gd name="connsiteY22" fmla="*/ 114677 h 334978"/>
                <a:gd name="connsiteX23" fmla="*/ 1104522 w 2972554"/>
                <a:gd name="connsiteY23" fmla="*/ 114677 h 334978"/>
                <a:gd name="connsiteX24" fmla="*/ 1104522 w 2972554"/>
                <a:gd name="connsiteY24" fmla="*/ 120713 h 334978"/>
                <a:gd name="connsiteX25" fmla="*/ 1186004 w 2972554"/>
                <a:gd name="connsiteY25" fmla="*/ 120713 h 334978"/>
                <a:gd name="connsiteX26" fmla="*/ 1186004 w 2972554"/>
                <a:gd name="connsiteY26" fmla="*/ 129766 h 334978"/>
                <a:gd name="connsiteX27" fmla="*/ 1210146 w 2972554"/>
                <a:gd name="connsiteY27" fmla="*/ 129766 h 334978"/>
                <a:gd name="connsiteX28" fmla="*/ 1210146 w 2972554"/>
                <a:gd name="connsiteY28" fmla="*/ 135802 h 334978"/>
                <a:gd name="connsiteX29" fmla="*/ 1264467 w 2972554"/>
                <a:gd name="connsiteY29" fmla="*/ 135802 h 334978"/>
                <a:gd name="connsiteX30" fmla="*/ 1264467 w 2972554"/>
                <a:gd name="connsiteY30" fmla="*/ 147873 h 334978"/>
                <a:gd name="connsiteX31" fmla="*/ 1321805 w 2972554"/>
                <a:gd name="connsiteY31" fmla="*/ 147873 h 334978"/>
                <a:gd name="connsiteX32" fmla="*/ 1321805 w 2972554"/>
                <a:gd name="connsiteY32" fmla="*/ 159945 h 334978"/>
                <a:gd name="connsiteX33" fmla="*/ 1421394 w 2972554"/>
                <a:gd name="connsiteY33" fmla="*/ 159945 h 334978"/>
                <a:gd name="connsiteX34" fmla="*/ 1421394 w 2972554"/>
                <a:gd name="connsiteY34" fmla="*/ 172016 h 334978"/>
                <a:gd name="connsiteX35" fmla="*/ 1554178 w 2972554"/>
                <a:gd name="connsiteY35" fmla="*/ 172016 h 334978"/>
                <a:gd name="connsiteX36" fmla="*/ 1557196 w 2972554"/>
                <a:gd name="connsiteY36" fmla="*/ 175034 h 334978"/>
                <a:gd name="connsiteX37" fmla="*/ 1596427 w 2972554"/>
                <a:gd name="connsiteY37" fmla="*/ 175034 h 334978"/>
                <a:gd name="connsiteX38" fmla="*/ 1593409 w 2972554"/>
                <a:gd name="connsiteY38" fmla="*/ 178052 h 334978"/>
                <a:gd name="connsiteX39" fmla="*/ 1608499 w 2972554"/>
                <a:gd name="connsiteY39" fmla="*/ 178052 h 334978"/>
                <a:gd name="connsiteX40" fmla="*/ 1620570 w 2972554"/>
                <a:gd name="connsiteY40" fmla="*/ 190123 h 334978"/>
                <a:gd name="connsiteX41" fmla="*/ 1653766 w 2972554"/>
                <a:gd name="connsiteY41" fmla="*/ 190123 h 334978"/>
                <a:gd name="connsiteX42" fmla="*/ 1653766 w 2972554"/>
                <a:gd name="connsiteY42" fmla="*/ 208230 h 334978"/>
                <a:gd name="connsiteX43" fmla="*/ 1898209 w 2972554"/>
                <a:gd name="connsiteY43" fmla="*/ 208230 h 334978"/>
                <a:gd name="connsiteX44" fmla="*/ 1898209 w 2972554"/>
                <a:gd name="connsiteY44" fmla="*/ 226337 h 334978"/>
                <a:gd name="connsiteX45" fmla="*/ 1982708 w 2972554"/>
                <a:gd name="connsiteY45" fmla="*/ 226337 h 334978"/>
                <a:gd name="connsiteX46" fmla="*/ 1982708 w 2972554"/>
                <a:gd name="connsiteY46" fmla="*/ 238408 h 334978"/>
                <a:gd name="connsiteX47" fmla="*/ 2133600 w 2972554"/>
                <a:gd name="connsiteY47" fmla="*/ 238408 h 334978"/>
                <a:gd name="connsiteX48" fmla="*/ 2133600 w 2972554"/>
                <a:gd name="connsiteY48" fmla="*/ 262551 h 334978"/>
                <a:gd name="connsiteX49" fmla="*/ 2438400 w 2972554"/>
                <a:gd name="connsiteY49" fmla="*/ 262551 h 334978"/>
                <a:gd name="connsiteX50" fmla="*/ 2438400 w 2972554"/>
                <a:gd name="connsiteY50" fmla="*/ 286693 h 334978"/>
                <a:gd name="connsiteX51" fmla="*/ 2537988 w 2972554"/>
                <a:gd name="connsiteY51" fmla="*/ 286693 h 334978"/>
                <a:gd name="connsiteX52" fmla="*/ 2537988 w 2972554"/>
                <a:gd name="connsiteY52" fmla="*/ 325925 h 334978"/>
                <a:gd name="connsiteX53" fmla="*/ 2537988 w 2972554"/>
                <a:gd name="connsiteY53" fmla="*/ 334978 h 334978"/>
                <a:gd name="connsiteX54" fmla="*/ 2918233 w 2972554"/>
                <a:gd name="connsiteY54" fmla="*/ 334978 h 334978"/>
                <a:gd name="connsiteX55" fmla="*/ 2918233 w 2972554"/>
                <a:gd name="connsiteY55" fmla="*/ 334978 h 334978"/>
                <a:gd name="connsiteX56" fmla="*/ 2972554 w 2972554"/>
                <a:gd name="connsiteY56" fmla="*/ 334978 h 334978"/>
                <a:gd name="connsiteX0" fmla="*/ 0 w 2918233"/>
                <a:gd name="connsiteY0" fmla="*/ 0 h 334978"/>
                <a:gd name="connsiteX1" fmla="*/ 193140 w 2918233"/>
                <a:gd name="connsiteY1" fmla="*/ 0 h 334978"/>
                <a:gd name="connsiteX2" fmla="*/ 193140 w 2918233"/>
                <a:gd name="connsiteY2" fmla="*/ 15089 h 334978"/>
                <a:gd name="connsiteX3" fmla="*/ 289710 w 2918233"/>
                <a:gd name="connsiteY3" fmla="*/ 15089 h 334978"/>
                <a:gd name="connsiteX4" fmla="*/ 289710 w 2918233"/>
                <a:gd name="connsiteY4" fmla="*/ 18107 h 334978"/>
                <a:gd name="connsiteX5" fmla="*/ 416459 w 2918233"/>
                <a:gd name="connsiteY5" fmla="*/ 18107 h 334978"/>
                <a:gd name="connsiteX6" fmla="*/ 422495 w 2918233"/>
                <a:gd name="connsiteY6" fmla="*/ 18107 h 334978"/>
                <a:gd name="connsiteX7" fmla="*/ 461726 w 2918233"/>
                <a:gd name="connsiteY7" fmla="*/ 18107 h 334978"/>
                <a:gd name="connsiteX8" fmla="*/ 461726 w 2918233"/>
                <a:gd name="connsiteY8" fmla="*/ 27161 h 334978"/>
                <a:gd name="connsiteX9" fmla="*/ 588475 w 2918233"/>
                <a:gd name="connsiteY9" fmla="*/ 27161 h 334978"/>
                <a:gd name="connsiteX10" fmla="*/ 588475 w 2918233"/>
                <a:gd name="connsiteY10" fmla="*/ 36214 h 334978"/>
                <a:gd name="connsiteX11" fmla="*/ 657885 w 2918233"/>
                <a:gd name="connsiteY11" fmla="*/ 36214 h 334978"/>
                <a:gd name="connsiteX12" fmla="*/ 657885 w 2918233"/>
                <a:gd name="connsiteY12" fmla="*/ 57339 h 334978"/>
                <a:gd name="connsiteX13" fmla="*/ 685045 w 2918233"/>
                <a:gd name="connsiteY13" fmla="*/ 57339 h 334978"/>
                <a:gd name="connsiteX14" fmla="*/ 685045 w 2918233"/>
                <a:gd name="connsiteY14" fmla="*/ 63374 h 334978"/>
                <a:gd name="connsiteX15" fmla="*/ 799722 w 2918233"/>
                <a:gd name="connsiteY15" fmla="*/ 63374 h 334978"/>
                <a:gd name="connsiteX16" fmla="*/ 799722 w 2918233"/>
                <a:gd name="connsiteY16" fmla="*/ 75446 h 334978"/>
                <a:gd name="connsiteX17" fmla="*/ 835936 w 2918233"/>
                <a:gd name="connsiteY17" fmla="*/ 75446 h 334978"/>
                <a:gd name="connsiteX18" fmla="*/ 838954 w 2918233"/>
                <a:gd name="connsiteY18" fmla="*/ 78464 h 334978"/>
                <a:gd name="connsiteX19" fmla="*/ 983809 w 2918233"/>
                <a:gd name="connsiteY19" fmla="*/ 78464 h 334978"/>
                <a:gd name="connsiteX20" fmla="*/ 983809 w 2918233"/>
                <a:gd name="connsiteY20" fmla="*/ 87517 h 334978"/>
                <a:gd name="connsiteX21" fmla="*/ 1017005 w 2918233"/>
                <a:gd name="connsiteY21" fmla="*/ 87517 h 334978"/>
                <a:gd name="connsiteX22" fmla="*/ 1017005 w 2918233"/>
                <a:gd name="connsiteY22" fmla="*/ 114677 h 334978"/>
                <a:gd name="connsiteX23" fmla="*/ 1104522 w 2918233"/>
                <a:gd name="connsiteY23" fmla="*/ 114677 h 334978"/>
                <a:gd name="connsiteX24" fmla="*/ 1104522 w 2918233"/>
                <a:gd name="connsiteY24" fmla="*/ 120713 h 334978"/>
                <a:gd name="connsiteX25" fmla="*/ 1186004 w 2918233"/>
                <a:gd name="connsiteY25" fmla="*/ 120713 h 334978"/>
                <a:gd name="connsiteX26" fmla="*/ 1186004 w 2918233"/>
                <a:gd name="connsiteY26" fmla="*/ 129766 h 334978"/>
                <a:gd name="connsiteX27" fmla="*/ 1210146 w 2918233"/>
                <a:gd name="connsiteY27" fmla="*/ 129766 h 334978"/>
                <a:gd name="connsiteX28" fmla="*/ 1210146 w 2918233"/>
                <a:gd name="connsiteY28" fmla="*/ 135802 h 334978"/>
                <a:gd name="connsiteX29" fmla="*/ 1264467 w 2918233"/>
                <a:gd name="connsiteY29" fmla="*/ 135802 h 334978"/>
                <a:gd name="connsiteX30" fmla="*/ 1264467 w 2918233"/>
                <a:gd name="connsiteY30" fmla="*/ 147873 h 334978"/>
                <a:gd name="connsiteX31" fmla="*/ 1321805 w 2918233"/>
                <a:gd name="connsiteY31" fmla="*/ 147873 h 334978"/>
                <a:gd name="connsiteX32" fmla="*/ 1321805 w 2918233"/>
                <a:gd name="connsiteY32" fmla="*/ 159945 h 334978"/>
                <a:gd name="connsiteX33" fmla="*/ 1421394 w 2918233"/>
                <a:gd name="connsiteY33" fmla="*/ 159945 h 334978"/>
                <a:gd name="connsiteX34" fmla="*/ 1421394 w 2918233"/>
                <a:gd name="connsiteY34" fmla="*/ 172016 h 334978"/>
                <a:gd name="connsiteX35" fmla="*/ 1554178 w 2918233"/>
                <a:gd name="connsiteY35" fmla="*/ 172016 h 334978"/>
                <a:gd name="connsiteX36" fmla="*/ 1557196 w 2918233"/>
                <a:gd name="connsiteY36" fmla="*/ 175034 h 334978"/>
                <a:gd name="connsiteX37" fmla="*/ 1596427 w 2918233"/>
                <a:gd name="connsiteY37" fmla="*/ 175034 h 334978"/>
                <a:gd name="connsiteX38" fmla="*/ 1593409 w 2918233"/>
                <a:gd name="connsiteY38" fmla="*/ 178052 h 334978"/>
                <a:gd name="connsiteX39" fmla="*/ 1608499 w 2918233"/>
                <a:gd name="connsiteY39" fmla="*/ 178052 h 334978"/>
                <a:gd name="connsiteX40" fmla="*/ 1620570 w 2918233"/>
                <a:gd name="connsiteY40" fmla="*/ 190123 h 334978"/>
                <a:gd name="connsiteX41" fmla="*/ 1653766 w 2918233"/>
                <a:gd name="connsiteY41" fmla="*/ 190123 h 334978"/>
                <a:gd name="connsiteX42" fmla="*/ 1653766 w 2918233"/>
                <a:gd name="connsiteY42" fmla="*/ 208230 h 334978"/>
                <a:gd name="connsiteX43" fmla="*/ 1898209 w 2918233"/>
                <a:gd name="connsiteY43" fmla="*/ 208230 h 334978"/>
                <a:gd name="connsiteX44" fmla="*/ 1898209 w 2918233"/>
                <a:gd name="connsiteY44" fmla="*/ 226337 h 334978"/>
                <a:gd name="connsiteX45" fmla="*/ 1982708 w 2918233"/>
                <a:gd name="connsiteY45" fmla="*/ 226337 h 334978"/>
                <a:gd name="connsiteX46" fmla="*/ 1982708 w 2918233"/>
                <a:gd name="connsiteY46" fmla="*/ 238408 h 334978"/>
                <a:gd name="connsiteX47" fmla="*/ 2133600 w 2918233"/>
                <a:gd name="connsiteY47" fmla="*/ 238408 h 334978"/>
                <a:gd name="connsiteX48" fmla="*/ 2133600 w 2918233"/>
                <a:gd name="connsiteY48" fmla="*/ 262551 h 334978"/>
                <a:gd name="connsiteX49" fmla="*/ 2438400 w 2918233"/>
                <a:gd name="connsiteY49" fmla="*/ 262551 h 334978"/>
                <a:gd name="connsiteX50" fmla="*/ 2438400 w 2918233"/>
                <a:gd name="connsiteY50" fmla="*/ 286693 h 334978"/>
                <a:gd name="connsiteX51" fmla="*/ 2537988 w 2918233"/>
                <a:gd name="connsiteY51" fmla="*/ 286693 h 334978"/>
                <a:gd name="connsiteX52" fmla="*/ 2537988 w 2918233"/>
                <a:gd name="connsiteY52" fmla="*/ 325925 h 334978"/>
                <a:gd name="connsiteX53" fmla="*/ 2537988 w 2918233"/>
                <a:gd name="connsiteY53" fmla="*/ 334978 h 334978"/>
                <a:gd name="connsiteX54" fmla="*/ 2918233 w 2918233"/>
                <a:gd name="connsiteY54" fmla="*/ 334978 h 334978"/>
                <a:gd name="connsiteX55" fmla="*/ 2918233 w 2918233"/>
                <a:gd name="connsiteY55" fmla="*/ 334978 h 334978"/>
                <a:gd name="connsiteX0" fmla="*/ 0 w 2918233"/>
                <a:gd name="connsiteY0" fmla="*/ 0 h 334978"/>
                <a:gd name="connsiteX1" fmla="*/ 193140 w 2918233"/>
                <a:gd name="connsiteY1" fmla="*/ 0 h 334978"/>
                <a:gd name="connsiteX2" fmla="*/ 193140 w 2918233"/>
                <a:gd name="connsiteY2" fmla="*/ 15089 h 334978"/>
                <a:gd name="connsiteX3" fmla="*/ 289710 w 2918233"/>
                <a:gd name="connsiteY3" fmla="*/ 15089 h 334978"/>
                <a:gd name="connsiteX4" fmla="*/ 289710 w 2918233"/>
                <a:gd name="connsiteY4" fmla="*/ 18107 h 334978"/>
                <a:gd name="connsiteX5" fmla="*/ 416459 w 2918233"/>
                <a:gd name="connsiteY5" fmla="*/ 18107 h 334978"/>
                <a:gd name="connsiteX6" fmla="*/ 422495 w 2918233"/>
                <a:gd name="connsiteY6" fmla="*/ 18107 h 334978"/>
                <a:gd name="connsiteX7" fmla="*/ 461726 w 2918233"/>
                <a:gd name="connsiteY7" fmla="*/ 18107 h 334978"/>
                <a:gd name="connsiteX8" fmla="*/ 461726 w 2918233"/>
                <a:gd name="connsiteY8" fmla="*/ 27161 h 334978"/>
                <a:gd name="connsiteX9" fmla="*/ 588475 w 2918233"/>
                <a:gd name="connsiteY9" fmla="*/ 27161 h 334978"/>
                <a:gd name="connsiteX10" fmla="*/ 588475 w 2918233"/>
                <a:gd name="connsiteY10" fmla="*/ 36214 h 334978"/>
                <a:gd name="connsiteX11" fmla="*/ 657885 w 2918233"/>
                <a:gd name="connsiteY11" fmla="*/ 36214 h 334978"/>
                <a:gd name="connsiteX12" fmla="*/ 657885 w 2918233"/>
                <a:gd name="connsiteY12" fmla="*/ 57339 h 334978"/>
                <a:gd name="connsiteX13" fmla="*/ 685045 w 2918233"/>
                <a:gd name="connsiteY13" fmla="*/ 57339 h 334978"/>
                <a:gd name="connsiteX14" fmla="*/ 685045 w 2918233"/>
                <a:gd name="connsiteY14" fmla="*/ 63374 h 334978"/>
                <a:gd name="connsiteX15" fmla="*/ 799722 w 2918233"/>
                <a:gd name="connsiteY15" fmla="*/ 63374 h 334978"/>
                <a:gd name="connsiteX16" fmla="*/ 799722 w 2918233"/>
                <a:gd name="connsiteY16" fmla="*/ 75446 h 334978"/>
                <a:gd name="connsiteX17" fmla="*/ 835936 w 2918233"/>
                <a:gd name="connsiteY17" fmla="*/ 75446 h 334978"/>
                <a:gd name="connsiteX18" fmla="*/ 838954 w 2918233"/>
                <a:gd name="connsiteY18" fmla="*/ 78464 h 334978"/>
                <a:gd name="connsiteX19" fmla="*/ 983809 w 2918233"/>
                <a:gd name="connsiteY19" fmla="*/ 78464 h 334978"/>
                <a:gd name="connsiteX20" fmla="*/ 983809 w 2918233"/>
                <a:gd name="connsiteY20" fmla="*/ 87517 h 334978"/>
                <a:gd name="connsiteX21" fmla="*/ 1017005 w 2918233"/>
                <a:gd name="connsiteY21" fmla="*/ 87517 h 334978"/>
                <a:gd name="connsiteX22" fmla="*/ 1017005 w 2918233"/>
                <a:gd name="connsiteY22" fmla="*/ 114677 h 334978"/>
                <a:gd name="connsiteX23" fmla="*/ 1104522 w 2918233"/>
                <a:gd name="connsiteY23" fmla="*/ 114677 h 334978"/>
                <a:gd name="connsiteX24" fmla="*/ 1104522 w 2918233"/>
                <a:gd name="connsiteY24" fmla="*/ 120713 h 334978"/>
                <a:gd name="connsiteX25" fmla="*/ 1186004 w 2918233"/>
                <a:gd name="connsiteY25" fmla="*/ 120713 h 334978"/>
                <a:gd name="connsiteX26" fmla="*/ 1186004 w 2918233"/>
                <a:gd name="connsiteY26" fmla="*/ 129766 h 334978"/>
                <a:gd name="connsiteX27" fmla="*/ 1210146 w 2918233"/>
                <a:gd name="connsiteY27" fmla="*/ 129766 h 334978"/>
                <a:gd name="connsiteX28" fmla="*/ 1210146 w 2918233"/>
                <a:gd name="connsiteY28" fmla="*/ 135802 h 334978"/>
                <a:gd name="connsiteX29" fmla="*/ 1264467 w 2918233"/>
                <a:gd name="connsiteY29" fmla="*/ 135802 h 334978"/>
                <a:gd name="connsiteX30" fmla="*/ 1264467 w 2918233"/>
                <a:gd name="connsiteY30" fmla="*/ 147873 h 334978"/>
                <a:gd name="connsiteX31" fmla="*/ 1321805 w 2918233"/>
                <a:gd name="connsiteY31" fmla="*/ 147873 h 334978"/>
                <a:gd name="connsiteX32" fmla="*/ 1321805 w 2918233"/>
                <a:gd name="connsiteY32" fmla="*/ 159945 h 334978"/>
                <a:gd name="connsiteX33" fmla="*/ 1421394 w 2918233"/>
                <a:gd name="connsiteY33" fmla="*/ 159945 h 334978"/>
                <a:gd name="connsiteX34" fmla="*/ 1421394 w 2918233"/>
                <a:gd name="connsiteY34" fmla="*/ 172016 h 334978"/>
                <a:gd name="connsiteX35" fmla="*/ 1554178 w 2918233"/>
                <a:gd name="connsiteY35" fmla="*/ 172016 h 334978"/>
                <a:gd name="connsiteX36" fmla="*/ 1557196 w 2918233"/>
                <a:gd name="connsiteY36" fmla="*/ 175034 h 334978"/>
                <a:gd name="connsiteX37" fmla="*/ 1596427 w 2918233"/>
                <a:gd name="connsiteY37" fmla="*/ 175034 h 334978"/>
                <a:gd name="connsiteX38" fmla="*/ 1593409 w 2918233"/>
                <a:gd name="connsiteY38" fmla="*/ 178052 h 334978"/>
                <a:gd name="connsiteX39" fmla="*/ 1620570 w 2918233"/>
                <a:gd name="connsiteY39" fmla="*/ 190123 h 334978"/>
                <a:gd name="connsiteX40" fmla="*/ 1653766 w 2918233"/>
                <a:gd name="connsiteY40" fmla="*/ 190123 h 334978"/>
                <a:gd name="connsiteX41" fmla="*/ 1653766 w 2918233"/>
                <a:gd name="connsiteY41" fmla="*/ 208230 h 334978"/>
                <a:gd name="connsiteX42" fmla="*/ 1898209 w 2918233"/>
                <a:gd name="connsiteY42" fmla="*/ 208230 h 334978"/>
                <a:gd name="connsiteX43" fmla="*/ 1898209 w 2918233"/>
                <a:gd name="connsiteY43" fmla="*/ 226337 h 334978"/>
                <a:gd name="connsiteX44" fmla="*/ 1982708 w 2918233"/>
                <a:gd name="connsiteY44" fmla="*/ 226337 h 334978"/>
                <a:gd name="connsiteX45" fmla="*/ 1982708 w 2918233"/>
                <a:gd name="connsiteY45" fmla="*/ 238408 h 334978"/>
                <a:gd name="connsiteX46" fmla="*/ 2133600 w 2918233"/>
                <a:gd name="connsiteY46" fmla="*/ 238408 h 334978"/>
                <a:gd name="connsiteX47" fmla="*/ 2133600 w 2918233"/>
                <a:gd name="connsiteY47" fmla="*/ 262551 h 334978"/>
                <a:gd name="connsiteX48" fmla="*/ 2438400 w 2918233"/>
                <a:gd name="connsiteY48" fmla="*/ 262551 h 334978"/>
                <a:gd name="connsiteX49" fmla="*/ 2438400 w 2918233"/>
                <a:gd name="connsiteY49" fmla="*/ 286693 h 334978"/>
                <a:gd name="connsiteX50" fmla="*/ 2537988 w 2918233"/>
                <a:gd name="connsiteY50" fmla="*/ 286693 h 334978"/>
                <a:gd name="connsiteX51" fmla="*/ 2537988 w 2918233"/>
                <a:gd name="connsiteY51" fmla="*/ 325925 h 334978"/>
                <a:gd name="connsiteX52" fmla="*/ 2537988 w 2918233"/>
                <a:gd name="connsiteY52" fmla="*/ 334978 h 334978"/>
                <a:gd name="connsiteX53" fmla="*/ 2918233 w 2918233"/>
                <a:gd name="connsiteY53" fmla="*/ 334978 h 334978"/>
                <a:gd name="connsiteX54" fmla="*/ 2918233 w 2918233"/>
                <a:gd name="connsiteY54" fmla="*/ 334978 h 334978"/>
                <a:gd name="connsiteX0" fmla="*/ 0 w 2918233"/>
                <a:gd name="connsiteY0" fmla="*/ 0 h 334978"/>
                <a:gd name="connsiteX1" fmla="*/ 193140 w 2918233"/>
                <a:gd name="connsiteY1" fmla="*/ 0 h 334978"/>
                <a:gd name="connsiteX2" fmla="*/ 193140 w 2918233"/>
                <a:gd name="connsiteY2" fmla="*/ 15089 h 334978"/>
                <a:gd name="connsiteX3" fmla="*/ 289710 w 2918233"/>
                <a:gd name="connsiteY3" fmla="*/ 15089 h 334978"/>
                <a:gd name="connsiteX4" fmla="*/ 289710 w 2918233"/>
                <a:gd name="connsiteY4" fmla="*/ 18107 h 334978"/>
                <a:gd name="connsiteX5" fmla="*/ 416459 w 2918233"/>
                <a:gd name="connsiteY5" fmla="*/ 18107 h 334978"/>
                <a:gd name="connsiteX6" fmla="*/ 422495 w 2918233"/>
                <a:gd name="connsiteY6" fmla="*/ 18107 h 334978"/>
                <a:gd name="connsiteX7" fmla="*/ 461726 w 2918233"/>
                <a:gd name="connsiteY7" fmla="*/ 18107 h 334978"/>
                <a:gd name="connsiteX8" fmla="*/ 461726 w 2918233"/>
                <a:gd name="connsiteY8" fmla="*/ 27161 h 334978"/>
                <a:gd name="connsiteX9" fmla="*/ 588475 w 2918233"/>
                <a:gd name="connsiteY9" fmla="*/ 27161 h 334978"/>
                <a:gd name="connsiteX10" fmla="*/ 588475 w 2918233"/>
                <a:gd name="connsiteY10" fmla="*/ 36214 h 334978"/>
                <a:gd name="connsiteX11" fmla="*/ 657885 w 2918233"/>
                <a:gd name="connsiteY11" fmla="*/ 36214 h 334978"/>
                <a:gd name="connsiteX12" fmla="*/ 657885 w 2918233"/>
                <a:gd name="connsiteY12" fmla="*/ 57339 h 334978"/>
                <a:gd name="connsiteX13" fmla="*/ 685045 w 2918233"/>
                <a:gd name="connsiteY13" fmla="*/ 57339 h 334978"/>
                <a:gd name="connsiteX14" fmla="*/ 685045 w 2918233"/>
                <a:gd name="connsiteY14" fmla="*/ 63374 h 334978"/>
                <a:gd name="connsiteX15" fmla="*/ 799722 w 2918233"/>
                <a:gd name="connsiteY15" fmla="*/ 63374 h 334978"/>
                <a:gd name="connsiteX16" fmla="*/ 799722 w 2918233"/>
                <a:gd name="connsiteY16" fmla="*/ 75446 h 334978"/>
                <a:gd name="connsiteX17" fmla="*/ 835936 w 2918233"/>
                <a:gd name="connsiteY17" fmla="*/ 75446 h 334978"/>
                <a:gd name="connsiteX18" fmla="*/ 838954 w 2918233"/>
                <a:gd name="connsiteY18" fmla="*/ 78464 h 334978"/>
                <a:gd name="connsiteX19" fmla="*/ 983809 w 2918233"/>
                <a:gd name="connsiteY19" fmla="*/ 78464 h 334978"/>
                <a:gd name="connsiteX20" fmla="*/ 983809 w 2918233"/>
                <a:gd name="connsiteY20" fmla="*/ 87517 h 334978"/>
                <a:gd name="connsiteX21" fmla="*/ 1017005 w 2918233"/>
                <a:gd name="connsiteY21" fmla="*/ 87517 h 334978"/>
                <a:gd name="connsiteX22" fmla="*/ 1017005 w 2918233"/>
                <a:gd name="connsiteY22" fmla="*/ 114677 h 334978"/>
                <a:gd name="connsiteX23" fmla="*/ 1104522 w 2918233"/>
                <a:gd name="connsiteY23" fmla="*/ 114677 h 334978"/>
                <a:gd name="connsiteX24" fmla="*/ 1104522 w 2918233"/>
                <a:gd name="connsiteY24" fmla="*/ 120713 h 334978"/>
                <a:gd name="connsiteX25" fmla="*/ 1186004 w 2918233"/>
                <a:gd name="connsiteY25" fmla="*/ 120713 h 334978"/>
                <a:gd name="connsiteX26" fmla="*/ 1186004 w 2918233"/>
                <a:gd name="connsiteY26" fmla="*/ 129766 h 334978"/>
                <a:gd name="connsiteX27" fmla="*/ 1210146 w 2918233"/>
                <a:gd name="connsiteY27" fmla="*/ 129766 h 334978"/>
                <a:gd name="connsiteX28" fmla="*/ 1210146 w 2918233"/>
                <a:gd name="connsiteY28" fmla="*/ 135802 h 334978"/>
                <a:gd name="connsiteX29" fmla="*/ 1264467 w 2918233"/>
                <a:gd name="connsiteY29" fmla="*/ 135802 h 334978"/>
                <a:gd name="connsiteX30" fmla="*/ 1264467 w 2918233"/>
                <a:gd name="connsiteY30" fmla="*/ 147873 h 334978"/>
                <a:gd name="connsiteX31" fmla="*/ 1321805 w 2918233"/>
                <a:gd name="connsiteY31" fmla="*/ 147873 h 334978"/>
                <a:gd name="connsiteX32" fmla="*/ 1321805 w 2918233"/>
                <a:gd name="connsiteY32" fmla="*/ 159945 h 334978"/>
                <a:gd name="connsiteX33" fmla="*/ 1421394 w 2918233"/>
                <a:gd name="connsiteY33" fmla="*/ 159945 h 334978"/>
                <a:gd name="connsiteX34" fmla="*/ 1421394 w 2918233"/>
                <a:gd name="connsiteY34" fmla="*/ 172016 h 334978"/>
                <a:gd name="connsiteX35" fmla="*/ 1554178 w 2918233"/>
                <a:gd name="connsiteY35" fmla="*/ 172016 h 334978"/>
                <a:gd name="connsiteX36" fmla="*/ 1557196 w 2918233"/>
                <a:gd name="connsiteY36" fmla="*/ 175034 h 334978"/>
                <a:gd name="connsiteX37" fmla="*/ 1596427 w 2918233"/>
                <a:gd name="connsiteY37" fmla="*/ 175034 h 334978"/>
                <a:gd name="connsiteX38" fmla="*/ 1620570 w 2918233"/>
                <a:gd name="connsiteY38" fmla="*/ 190123 h 334978"/>
                <a:gd name="connsiteX39" fmla="*/ 1653766 w 2918233"/>
                <a:gd name="connsiteY39" fmla="*/ 190123 h 334978"/>
                <a:gd name="connsiteX40" fmla="*/ 1653766 w 2918233"/>
                <a:gd name="connsiteY40" fmla="*/ 208230 h 334978"/>
                <a:gd name="connsiteX41" fmla="*/ 1898209 w 2918233"/>
                <a:gd name="connsiteY41" fmla="*/ 208230 h 334978"/>
                <a:gd name="connsiteX42" fmla="*/ 1898209 w 2918233"/>
                <a:gd name="connsiteY42" fmla="*/ 226337 h 334978"/>
                <a:gd name="connsiteX43" fmla="*/ 1982708 w 2918233"/>
                <a:gd name="connsiteY43" fmla="*/ 226337 h 334978"/>
                <a:gd name="connsiteX44" fmla="*/ 1982708 w 2918233"/>
                <a:gd name="connsiteY44" fmla="*/ 238408 h 334978"/>
                <a:gd name="connsiteX45" fmla="*/ 2133600 w 2918233"/>
                <a:gd name="connsiteY45" fmla="*/ 238408 h 334978"/>
                <a:gd name="connsiteX46" fmla="*/ 2133600 w 2918233"/>
                <a:gd name="connsiteY46" fmla="*/ 262551 h 334978"/>
                <a:gd name="connsiteX47" fmla="*/ 2438400 w 2918233"/>
                <a:gd name="connsiteY47" fmla="*/ 262551 h 334978"/>
                <a:gd name="connsiteX48" fmla="*/ 2438400 w 2918233"/>
                <a:gd name="connsiteY48" fmla="*/ 286693 h 334978"/>
                <a:gd name="connsiteX49" fmla="*/ 2537988 w 2918233"/>
                <a:gd name="connsiteY49" fmla="*/ 286693 h 334978"/>
                <a:gd name="connsiteX50" fmla="*/ 2537988 w 2918233"/>
                <a:gd name="connsiteY50" fmla="*/ 325925 h 334978"/>
                <a:gd name="connsiteX51" fmla="*/ 2537988 w 2918233"/>
                <a:gd name="connsiteY51" fmla="*/ 334978 h 334978"/>
                <a:gd name="connsiteX52" fmla="*/ 2918233 w 2918233"/>
                <a:gd name="connsiteY52" fmla="*/ 334978 h 334978"/>
                <a:gd name="connsiteX53" fmla="*/ 2918233 w 2918233"/>
                <a:gd name="connsiteY53" fmla="*/ 334978 h 334978"/>
                <a:gd name="connsiteX0" fmla="*/ 0 w 2918233"/>
                <a:gd name="connsiteY0" fmla="*/ 0 h 334978"/>
                <a:gd name="connsiteX1" fmla="*/ 193140 w 2918233"/>
                <a:gd name="connsiteY1" fmla="*/ 0 h 334978"/>
                <a:gd name="connsiteX2" fmla="*/ 193140 w 2918233"/>
                <a:gd name="connsiteY2" fmla="*/ 15089 h 334978"/>
                <a:gd name="connsiteX3" fmla="*/ 289710 w 2918233"/>
                <a:gd name="connsiteY3" fmla="*/ 15089 h 334978"/>
                <a:gd name="connsiteX4" fmla="*/ 289710 w 2918233"/>
                <a:gd name="connsiteY4" fmla="*/ 18107 h 334978"/>
                <a:gd name="connsiteX5" fmla="*/ 416459 w 2918233"/>
                <a:gd name="connsiteY5" fmla="*/ 18107 h 334978"/>
                <a:gd name="connsiteX6" fmla="*/ 422495 w 2918233"/>
                <a:gd name="connsiteY6" fmla="*/ 18107 h 334978"/>
                <a:gd name="connsiteX7" fmla="*/ 461726 w 2918233"/>
                <a:gd name="connsiteY7" fmla="*/ 18107 h 334978"/>
                <a:gd name="connsiteX8" fmla="*/ 461726 w 2918233"/>
                <a:gd name="connsiteY8" fmla="*/ 27161 h 334978"/>
                <a:gd name="connsiteX9" fmla="*/ 588475 w 2918233"/>
                <a:gd name="connsiteY9" fmla="*/ 27161 h 334978"/>
                <a:gd name="connsiteX10" fmla="*/ 588475 w 2918233"/>
                <a:gd name="connsiteY10" fmla="*/ 36214 h 334978"/>
                <a:gd name="connsiteX11" fmla="*/ 657885 w 2918233"/>
                <a:gd name="connsiteY11" fmla="*/ 36214 h 334978"/>
                <a:gd name="connsiteX12" fmla="*/ 657885 w 2918233"/>
                <a:gd name="connsiteY12" fmla="*/ 57339 h 334978"/>
                <a:gd name="connsiteX13" fmla="*/ 685045 w 2918233"/>
                <a:gd name="connsiteY13" fmla="*/ 57339 h 334978"/>
                <a:gd name="connsiteX14" fmla="*/ 685045 w 2918233"/>
                <a:gd name="connsiteY14" fmla="*/ 63374 h 334978"/>
                <a:gd name="connsiteX15" fmla="*/ 799722 w 2918233"/>
                <a:gd name="connsiteY15" fmla="*/ 63374 h 334978"/>
                <a:gd name="connsiteX16" fmla="*/ 799722 w 2918233"/>
                <a:gd name="connsiteY16" fmla="*/ 75446 h 334978"/>
                <a:gd name="connsiteX17" fmla="*/ 835936 w 2918233"/>
                <a:gd name="connsiteY17" fmla="*/ 75446 h 334978"/>
                <a:gd name="connsiteX18" fmla="*/ 838954 w 2918233"/>
                <a:gd name="connsiteY18" fmla="*/ 78464 h 334978"/>
                <a:gd name="connsiteX19" fmla="*/ 983809 w 2918233"/>
                <a:gd name="connsiteY19" fmla="*/ 78464 h 334978"/>
                <a:gd name="connsiteX20" fmla="*/ 983809 w 2918233"/>
                <a:gd name="connsiteY20" fmla="*/ 87517 h 334978"/>
                <a:gd name="connsiteX21" fmla="*/ 1017005 w 2918233"/>
                <a:gd name="connsiteY21" fmla="*/ 87517 h 334978"/>
                <a:gd name="connsiteX22" fmla="*/ 1017005 w 2918233"/>
                <a:gd name="connsiteY22" fmla="*/ 114677 h 334978"/>
                <a:gd name="connsiteX23" fmla="*/ 1104522 w 2918233"/>
                <a:gd name="connsiteY23" fmla="*/ 114677 h 334978"/>
                <a:gd name="connsiteX24" fmla="*/ 1104522 w 2918233"/>
                <a:gd name="connsiteY24" fmla="*/ 120713 h 334978"/>
                <a:gd name="connsiteX25" fmla="*/ 1186004 w 2918233"/>
                <a:gd name="connsiteY25" fmla="*/ 120713 h 334978"/>
                <a:gd name="connsiteX26" fmla="*/ 1186004 w 2918233"/>
                <a:gd name="connsiteY26" fmla="*/ 129766 h 334978"/>
                <a:gd name="connsiteX27" fmla="*/ 1210146 w 2918233"/>
                <a:gd name="connsiteY27" fmla="*/ 129766 h 334978"/>
                <a:gd name="connsiteX28" fmla="*/ 1210146 w 2918233"/>
                <a:gd name="connsiteY28" fmla="*/ 135802 h 334978"/>
                <a:gd name="connsiteX29" fmla="*/ 1264467 w 2918233"/>
                <a:gd name="connsiteY29" fmla="*/ 135802 h 334978"/>
                <a:gd name="connsiteX30" fmla="*/ 1264467 w 2918233"/>
                <a:gd name="connsiteY30" fmla="*/ 147873 h 334978"/>
                <a:gd name="connsiteX31" fmla="*/ 1321805 w 2918233"/>
                <a:gd name="connsiteY31" fmla="*/ 147873 h 334978"/>
                <a:gd name="connsiteX32" fmla="*/ 1321805 w 2918233"/>
                <a:gd name="connsiteY32" fmla="*/ 159945 h 334978"/>
                <a:gd name="connsiteX33" fmla="*/ 1421394 w 2918233"/>
                <a:gd name="connsiteY33" fmla="*/ 159945 h 334978"/>
                <a:gd name="connsiteX34" fmla="*/ 1421394 w 2918233"/>
                <a:gd name="connsiteY34" fmla="*/ 172016 h 334978"/>
                <a:gd name="connsiteX35" fmla="*/ 1554178 w 2918233"/>
                <a:gd name="connsiteY35" fmla="*/ 172016 h 334978"/>
                <a:gd name="connsiteX36" fmla="*/ 1557196 w 2918233"/>
                <a:gd name="connsiteY36" fmla="*/ 175034 h 334978"/>
                <a:gd name="connsiteX37" fmla="*/ 1617551 w 2918233"/>
                <a:gd name="connsiteY37" fmla="*/ 175034 h 334978"/>
                <a:gd name="connsiteX38" fmla="*/ 1620570 w 2918233"/>
                <a:gd name="connsiteY38" fmla="*/ 190123 h 334978"/>
                <a:gd name="connsiteX39" fmla="*/ 1653766 w 2918233"/>
                <a:gd name="connsiteY39" fmla="*/ 190123 h 334978"/>
                <a:gd name="connsiteX40" fmla="*/ 1653766 w 2918233"/>
                <a:gd name="connsiteY40" fmla="*/ 208230 h 334978"/>
                <a:gd name="connsiteX41" fmla="*/ 1898209 w 2918233"/>
                <a:gd name="connsiteY41" fmla="*/ 208230 h 334978"/>
                <a:gd name="connsiteX42" fmla="*/ 1898209 w 2918233"/>
                <a:gd name="connsiteY42" fmla="*/ 226337 h 334978"/>
                <a:gd name="connsiteX43" fmla="*/ 1982708 w 2918233"/>
                <a:gd name="connsiteY43" fmla="*/ 226337 h 334978"/>
                <a:gd name="connsiteX44" fmla="*/ 1982708 w 2918233"/>
                <a:gd name="connsiteY44" fmla="*/ 238408 h 334978"/>
                <a:gd name="connsiteX45" fmla="*/ 2133600 w 2918233"/>
                <a:gd name="connsiteY45" fmla="*/ 238408 h 334978"/>
                <a:gd name="connsiteX46" fmla="*/ 2133600 w 2918233"/>
                <a:gd name="connsiteY46" fmla="*/ 262551 h 334978"/>
                <a:gd name="connsiteX47" fmla="*/ 2438400 w 2918233"/>
                <a:gd name="connsiteY47" fmla="*/ 262551 h 334978"/>
                <a:gd name="connsiteX48" fmla="*/ 2438400 w 2918233"/>
                <a:gd name="connsiteY48" fmla="*/ 286693 h 334978"/>
                <a:gd name="connsiteX49" fmla="*/ 2537988 w 2918233"/>
                <a:gd name="connsiteY49" fmla="*/ 286693 h 334978"/>
                <a:gd name="connsiteX50" fmla="*/ 2537988 w 2918233"/>
                <a:gd name="connsiteY50" fmla="*/ 325925 h 334978"/>
                <a:gd name="connsiteX51" fmla="*/ 2537988 w 2918233"/>
                <a:gd name="connsiteY51" fmla="*/ 334978 h 334978"/>
                <a:gd name="connsiteX52" fmla="*/ 2918233 w 2918233"/>
                <a:gd name="connsiteY52" fmla="*/ 334978 h 334978"/>
                <a:gd name="connsiteX53" fmla="*/ 2918233 w 2918233"/>
                <a:gd name="connsiteY53" fmla="*/ 334978 h 334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2918233" h="334978">
                  <a:moveTo>
                    <a:pt x="0" y="0"/>
                  </a:moveTo>
                  <a:lnTo>
                    <a:pt x="193140" y="0"/>
                  </a:lnTo>
                  <a:lnTo>
                    <a:pt x="193140" y="15089"/>
                  </a:lnTo>
                  <a:lnTo>
                    <a:pt x="289710" y="15089"/>
                  </a:lnTo>
                  <a:lnTo>
                    <a:pt x="289710" y="18107"/>
                  </a:lnTo>
                  <a:lnTo>
                    <a:pt x="416459" y="18107"/>
                  </a:lnTo>
                  <a:lnTo>
                    <a:pt x="422495" y="18107"/>
                  </a:lnTo>
                  <a:lnTo>
                    <a:pt x="461726" y="18107"/>
                  </a:lnTo>
                  <a:lnTo>
                    <a:pt x="461726" y="27161"/>
                  </a:lnTo>
                  <a:lnTo>
                    <a:pt x="588475" y="27161"/>
                  </a:lnTo>
                  <a:lnTo>
                    <a:pt x="588475" y="36214"/>
                  </a:lnTo>
                  <a:lnTo>
                    <a:pt x="657885" y="36214"/>
                  </a:lnTo>
                  <a:lnTo>
                    <a:pt x="657885" y="57339"/>
                  </a:lnTo>
                  <a:lnTo>
                    <a:pt x="685045" y="57339"/>
                  </a:lnTo>
                  <a:lnTo>
                    <a:pt x="685045" y="63374"/>
                  </a:lnTo>
                  <a:lnTo>
                    <a:pt x="799722" y="63374"/>
                  </a:lnTo>
                  <a:lnTo>
                    <a:pt x="799722" y="75446"/>
                  </a:lnTo>
                  <a:lnTo>
                    <a:pt x="835936" y="75446"/>
                  </a:lnTo>
                  <a:lnTo>
                    <a:pt x="838954" y="78464"/>
                  </a:lnTo>
                  <a:lnTo>
                    <a:pt x="983809" y="78464"/>
                  </a:lnTo>
                  <a:lnTo>
                    <a:pt x="983809" y="87517"/>
                  </a:lnTo>
                  <a:lnTo>
                    <a:pt x="1017005" y="87517"/>
                  </a:lnTo>
                  <a:lnTo>
                    <a:pt x="1017005" y="114677"/>
                  </a:lnTo>
                  <a:lnTo>
                    <a:pt x="1104522" y="114677"/>
                  </a:lnTo>
                  <a:lnTo>
                    <a:pt x="1104522" y="120713"/>
                  </a:lnTo>
                  <a:lnTo>
                    <a:pt x="1186004" y="120713"/>
                  </a:lnTo>
                  <a:lnTo>
                    <a:pt x="1186004" y="129766"/>
                  </a:lnTo>
                  <a:lnTo>
                    <a:pt x="1210146" y="129766"/>
                  </a:lnTo>
                  <a:lnTo>
                    <a:pt x="1210146" y="135802"/>
                  </a:lnTo>
                  <a:lnTo>
                    <a:pt x="1264467" y="135802"/>
                  </a:lnTo>
                  <a:lnTo>
                    <a:pt x="1264467" y="147873"/>
                  </a:lnTo>
                  <a:lnTo>
                    <a:pt x="1321805" y="147873"/>
                  </a:lnTo>
                  <a:lnTo>
                    <a:pt x="1321805" y="159945"/>
                  </a:lnTo>
                  <a:lnTo>
                    <a:pt x="1421394" y="159945"/>
                  </a:lnTo>
                  <a:lnTo>
                    <a:pt x="1421394" y="172016"/>
                  </a:lnTo>
                  <a:lnTo>
                    <a:pt x="1554178" y="172016"/>
                  </a:lnTo>
                  <a:lnTo>
                    <a:pt x="1557196" y="175034"/>
                  </a:lnTo>
                  <a:lnTo>
                    <a:pt x="1617551" y="175034"/>
                  </a:lnTo>
                  <a:lnTo>
                    <a:pt x="1620570" y="190123"/>
                  </a:lnTo>
                  <a:lnTo>
                    <a:pt x="1653766" y="190123"/>
                  </a:lnTo>
                  <a:lnTo>
                    <a:pt x="1653766" y="208230"/>
                  </a:lnTo>
                  <a:lnTo>
                    <a:pt x="1898209" y="208230"/>
                  </a:lnTo>
                  <a:lnTo>
                    <a:pt x="1898209" y="226337"/>
                  </a:lnTo>
                  <a:lnTo>
                    <a:pt x="1982708" y="226337"/>
                  </a:lnTo>
                  <a:lnTo>
                    <a:pt x="1982708" y="238408"/>
                  </a:lnTo>
                  <a:lnTo>
                    <a:pt x="2133600" y="238408"/>
                  </a:lnTo>
                  <a:lnTo>
                    <a:pt x="2133600" y="262551"/>
                  </a:lnTo>
                  <a:lnTo>
                    <a:pt x="2438400" y="262551"/>
                  </a:lnTo>
                  <a:lnTo>
                    <a:pt x="2438400" y="286693"/>
                  </a:lnTo>
                  <a:lnTo>
                    <a:pt x="2537988" y="286693"/>
                  </a:lnTo>
                  <a:lnTo>
                    <a:pt x="2537988" y="325925"/>
                  </a:lnTo>
                  <a:lnTo>
                    <a:pt x="2537988" y="334978"/>
                  </a:lnTo>
                  <a:lnTo>
                    <a:pt x="2918233" y="334978"/>
                  </a:lnTo>
                  <a:lnTo>
                    <a:pt x="2918233" y="334978"/>
                  </a:lnTo>
                </a:path>
              </a:pathLst>
            </a:custGeom>
            <a:noFill/>
            <a:ln w="28575">
              <a:solidFill>
                <a:schemeClr val="accent1"/>
              </a:solidFill>
              <a:miter lim="800000"/>
              <a:headEnd/>
              <a:tailEnd/>
            </a:ln>
          </p:spPr>
          <p:txBody>
            <a:bodyPr rtlCol="0" anchor="ctr"/>
            <a:lstStyle/>
            <a:p>
              <a:pPr algn="ctr"/>
              <a:endParaRPr lang="en-US" dirty="0"/>
            </a:p>
          </p:txBody>
        </p:sp>
        <p:sp>
          <p:nvSpPr>
            <p:cNvPr id="485" name="Freeform: Shape 484">
              <a:extLst>
                <a:ext uri="{FF2B5EF4-FFF2-40B4-BE49-F238E27FC236}">
                  <a16:creationId xmlns:a16="http://schemas.microsoft.com/office/drawing/2014/main" id="{897CFD83-5ADD-633E-1487-A59D495EC972}"/>
                </a:ext>
              </a:extLst>
            </p:cNvPr>
            <p:cNvSpPr/>
            <p:nvPr/>
          </p:nvSpPr>
          <p:spPr bwMode="auto">
            <a:xfrm>
              <a:off x="10028222" y="2043065"/>
              <a:ext cx="974756" cy="57339"/>
            </a:xfrm>
            <a:custGeom>
              <a:avLst/>
              <a:gdLst>
                <a:gd name="connsiteX0" fmla="*/ 0 w 974756"/>
                <a:gd name="connsiteY0" fmla="*/ 0 h 57339"/>
                <a:gd name="connsiteX1" fmla="*/ 72428 w 974756"/>
                <a:gd name="connsiteY1" fmla="*/ 0 h 57339"/>
                <a:gd name="connsiteX2" fmla="*/ 72428 w 974756"/>
                <a:gd name="connsiteY2" fmla="*/ 30179 h 57339"/>
                <a:gd name="connsiteX3" fmla="*/ 141837 w 974756"/>
                <a:gd name="connsiteY3" fmla="*/ 30179 h 57339"/>
                <a:gd name="connsiteX4" fmla="*/ 141837 w 974756"/>
                <a:gd name="connsiteY4" fmla="*/ 57339 h 57339"/>
                <a:gd name="connsiteX5" fmla="*/ 974756 w 974756"/>
                <a:gd name="connsiteY5" fmla="*/ 57339 h 57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4756" h="57339">
                  <a:moveTo>
                    <a:pt x="0" y="0"/>
                  </a:moveTo>
                  <a:lnTo>
                    <a:pt x="72428" y="0"/>
                  </a:lnTo>
                  <a:lnTo>
                    <a:pt x="72428" y="30179"/>
                  </a:lnTo>
                  <a:lnTo>
                    <a:pt x="141837" y="30179"/>
                  </a:lnTo>
                  <a:lnTo>
                    <a:pt x="141837" y="57339"/>
                  </a:lnTo>
                  <a:lnTo>
                    <a:pt x="974756" y="57339"/>
                  </a:lnTo>
                </a:path>
              </a:pathLst>
            </a:custGeom>
            <a:noFill/>
            <a:ln w="28575">
              <a:solidFill>
                <a:schemeClr val="accent1"/>
              </a:solidFill>
              <a:miter lim="800000"/>
              <a:headEnd/>
              <a:tailEnd/>
            </a:ln>
          </p:spPr>
          <p:txBody>
            <a:bodyPr rtlCol="0" anchor="ctr"/>
            <a:lstStyle/>
            <a:p>
              <a:pPr algn="ctr"/>
              <a:endParaRPr lang="en-US" dirty="0"/>
            </a:p>
          </p:txBody>
        </p:sp>
      </p:grpSp>
      <p:sp>
        <p:nvSpPr>
          <p:cNvPr id="492" name="Freeform: Shape 491">
            <a:extLst>
              <a:ext uri="{FF2B5EF4-FFF2-40B4-BE49-F238E27FC236}">
                <a16:creationId xmlns:a16="http://schemas.microsoft.com/office/drawing/2014/main" id="{8D8D7C5D-2B0D-3255-3803-2B71EC187ABF}"/>
              </a:ext>
            </a:extLst>
          </p:cNvPr>
          <p:cNvSpPr/>
          <p:nvPr/>
        </p:nvSpPr>
        <p:spPr bwMode="auto">
          <a:xfrm>
            <a:off x="7176380" y="1705069"/>
            <a:ext cx="3428246" cy="1566250"/>
          </a:xfrm>
          <a:custGeom>
            <a:avLst/>
            <a:gdLst>
              <a:gd name="connsiteX0" fmla="*/ 0 w 3428246"/>
              <a:gd name="connsiteY0" fmla="*/ 0 h 1566250"/>
              <a:gd name="connsiteX1" fmla="*/ 0 w 3428246"/>
              <a:gd name="connsiteY1" fmla="*/ 81481 h 1566250"/>
              <a:gd name="connsiteX2" fmla="*/ 24143 w 3428246"/>
              <a:gd name="connsiteY2" fmla="*/ 81481 h 1566250"/>
              <a:gd name="connsiteX3" fmla="*/ 24143 w 3428246"/>
              <a:gd name="connsiteY3" fmla="*/ 144856 h 1566250"/>
              <a:gd name="connsiteX4" fmla="*/ 36214 w 3428246"/>
              <a:gd name="connsiteY4" fmla="*/ 144856 h 1566250"/>
              <a:gd name="connsiteX5" fmla="*/ 36214 w 3428246"/>
              <a:gd name="connsiteY5" fmla="*/ 229355 h 1566250"/>
              <a:gd name="connsiteX6" fmla="*/ 54321 w 3428246"/>
              <a:gd name="connsiteY6" fmla="*/ 229355 h 1566250"/>
              <a:gd name="connsiteX7" fmla="*/ 54321 w 3428246"/>
              <a:gd name="connsiteY7" fmla="*/ 295747 h 1566250"/>
              <a:gd name="connsiteX8" fmla="*/ 99588 w 3428246"/>
              <a:gd name="connsiteY8" fmla="*/ 295747 h 1566250"/>
              <a:gd name="connsiteX9" fmla="*/ 99588 w 3428246"/>
              <a:gd name="connsiteY9" fmla="*/ 334979 h 1566250"/>
              <a:gd name="connsiteX10" fmla="*/ 120713 w 3428246"/>
              <a:gd name="connsiteY10" fmla="*/ 334979 h 1566250"/>
              <a:gd name="connsiteX11" fmla="*/ 120713 w 3428246"/>
              <a:gd name="connsiteY11" fmla="*/ 365157 h 1566250"/>
              <a:gd name="connsiteX12" fmla="*/ 150891 w 3428246"/>
              <a:gd name="connsiteY12" fmla="*/ 365157 h 1566250"/>
              <a:gd name="connsiteX13" fmla="*/ 150891 w 3428246"/>
              <a:gd name="connsiteY13" fmla="*/ 398353 h 1566250"/>
              <a:gd name="connsiteX14" fmla="*/ 165980 w 3428246"/>
              <a:gd name="connsiteY14" fmla="*/ 398353 h 1566250"/>
              <a:gd name="connsiteX15" fmla="*/ 165980 w 3428246"/>
              <a:gd name="connsiteY15" fmla="*/ 513030 h 1566250"/>
              <a:gd name="connsiteX16" fmla="*/ 208230 w 3428246"/>
              <a:gd name="connsiteY16" fmla="*/ 513030 h 1566250"/>
              <a:gd name="connsiteX17" fmla="*/ 208230 w 3428246"/>
              <a:gd name="connsiteY17" fmla="*/ 549244 h 1566250"/>
              <a:gd name="connsiteX18" fmla="*/ 223319 w 3428246"/>
              <a:gd name="connsiteY18" fmla="*/ 549244 h 1566250"/>
              <a:gd name="connsiteX19" fmla="*/ 223319 w 3428246"/>
              <a:gd name="connsiteY19" fmla="*/ 579422 h 1566250"/>
              <a:gd name="connsiteX20" fmla="*/ 241426 w 3428246"/>
              <a:gd name="connsiteY20" fmla="*/ 579422 h 1566250"/>
              <a:gd name="connsiteX21" fmla="*/ 241426 w 3428246"/>
              <a:gd name="connsiteY21" fmla="*/ 624689 h 1566250"/>
              <a:gd name="connsiteX22" fmla="*/ 298765 w 3428246"/>
              <a:gd name="connsiteY22" fmla="*/ 624689 h 1566250"/>
              <a:gd name="connsiteX23" fmla="*/ 298765 w 3428246"/>
              <a:gd name="connsiteY23" fmla="*/ 754456 h 1566250"/>
              <a:gd name="connsiteX24" fmla="*/ 307818 w 3428246"/>
              <a:gd name="connsiteY24" fmla="*/ 763509 h 1566250"/>
              <a:gd name="connsiteX25" fmla="*/ 307818 w 3428246"/>
              <a:gd name="connsiteY25" fmla="*/ 838955 h 1566250"/>
              <a:gd name="connsiteX26" fmla="*/ 325925 w 3428246"/>
              <a:gd name="connsiteY26" fmla="*/ 838955 h 1566250"/>
              <a:gd name="connsiteX27" fmla="*/ 325925 w 3428246"/>
              <a:gd name="connsiteY27" fmla="*/ 875169 h 1566250"/>
              <a:gd name="connsiteX28" fmla="*/ 331961 w 3428246"/>
              <a:gd name="connsiteY28" fmla="*/ 875169 h 1566250"/>
              <a:gd name="connsiteX29" fmla="*/ 331961 w 3428246"/>
              <a:gd name="connsiteY29" fmla="*/ 917418 h 1566250"/>
              <a:gd name="connsiteX30" fmla="*/ 353085 w 3428246"/>
              <a:gd name="connsiteY30" fmla="*/ 917418 h 1566250"/>
              <a:gd name="connsiteX31" fmla="*/ 353085 w 3428246"/>
              <a:gd name="connsiteY31" fmla="*/ 983810 h 1566250"/>
              <a:gd name="connsiteX32" fmla="*/ 395335 w 3428246"/>
              <a:gd name="connsiteY32" fmla="*/ 983810 h 1566250"/>
              <a:gd name="connsiteX33" fmla="*/ 395335 w 3428246"/>
              <a:gd name="connsiteY33" fmla="*/ 1017006 h 1566250"/>
              <a:gd name="connsiteX34" fmla="*/ 443620 w 3428246"/>
              <a:gd name="connsiteY34" fmla="*/ 1017006 h 1566250"/>
              <a:gd name="connsiteX35" fmla="*/ 443620 w 3428246"/>
              <a:gd name="connsiteY35" fmla="*/ 1056238 h 1566250"/>
              <a:gd name="connsiteX36" fmla="*/ 491905 w 3428246"/>
              <a:gd name="connsiteY36" fmla="*/ 1056238 h 1566250"/>
              <a:gd name="connsiteX37" fmla="*/ 491905 w 3428246"/>
              <a:gd name="connsiteY37" fmla="*/ 1098487 h 1566250"/>
              <a:gd name="connsiteX38" fmla="*/ 636761 w 3428246"/>
              <a:gd name="connsiteY38" fmla="*/ 1098487 h 1566250"/>
              <a:gd name="connsiteX39" fmla="*/ 636761 w 3428246"/>
              <a:gd name="connsiteY39" fmla="*/ 1167897 h 1566250"/>
              <a:gd name="connsiteX40" fmla="*/ 669957 w 3428246"/>
              <a:gd name="connsiteY40" fmla="*/ 1167897 h 1566250"/>
              <a:gd name="connsiteX41" fmla="*/ 669957 w 3428246"/>
              <a:gd name="connsiteY41" fmla="*/ 1207129 h 1566250"/>
              <a:gd name="connsiteX42" fmla="*/ 703153 w 3428246"/>
              <a:gd name="connsiteY42" fmla="*/ 1207129 h 1566250"/>
              <a:gd name="connsiteX43" fmla="*/ 703153 w 3428246"/>
              <a:gd name="connsiteY43" fmla="*/ 1231272 h 1566250"/>
              <a:gd name="connsiteX44" fmla="*/ 751438 w 3428246"/>
              <a:gd name="connsiteY44" fmla="*/ 1231272 h 1566250"/>
              <a:gd name="connsiteX45" fmla="*/ 751438 w 3428246"/>
              <a:gd name="connsiteY45" fmla="*/ 1273521 h 1566250"/>
              <a:gd name="connsiteX46" fmla="*/ 887240 w 3428246"/>
              <a:gd name="connsiteY46" fmla="*/ 1273521 h 1566250"/>
              <a:gd name="connsiteX47" fmla="*/ 887240 w 3428246"/>
              <a:gd name="connsiteY47" fmla="*/ 1303699 h 1566250"/>
              <a:gd name="connsiteX48" fmla="*/ 998899 w 3428246"/>
              <a:gd name="connsiteY48" fmla="*/ 1303699 h 1566250"/>
              <a:gd name="connsiteX49" fmla="*/ 998899 w 3428246"/>
              <a:gd name="connsiteY49" fmla="*/ 1351984 h 1566250"/>
              <a:gd name="connsiteX50" fmla="*/ 1020024 w 3428246"/>
              <a:gd name="connsiteY50" fmla="*/ 1351984 h 1566250"/>
              <a:gd name="connsiteX51" fmla="*/ 1020024 w 3428246"/>
              <a:gd name="connsiteY51" fmla="*/ 1385181 h 1566250"/>
              <a:gd name="connsiteX52" fmla="*/ 1053220 w 3428246"/>
              <a:gd name="connsiteY52" fmla="*/ 1385181 h 1566250"/>
              <a:gd name="connsiteX53" fmla="*/ 1053220 w 3428246"/>
              <a:gd name="connsiteY53" fmla="*/ 1415359 h 1566250"/>
              <a:gd name="connsiteX54" fmla="*/ 1270503 w 3428246"/>
              <a:gd name="connsiteY54" fmla="*/ 1415359 h 1566250"/>
              <a:gd name="connsiteX55" fmla="*/ 1270503 w 3428246"/>
              <a:gd name="connsiteY55" fmla="*/ 1460626 h 1566250"/>
              <a:gd name="connsiteX56" fmla="*/ 2058155 w 3428246"/>
              <a:gd name="connsiteY56" fmla="*/ 1460626 h 1566250"/>
              <a:gd name="connsiteX57" fmla="*/ 2058155 w 3428246"/>
              <a:gd name="connsiteY57" fmla="*/ 1505893 h 1566250"/>
              <a:gd name="connsiteX58" fmla="*/ 2993679 w 3428246"/>
              <a:gd name="connsiteY58" fmla="*/ 1505893 h 1566250"/>
              <a:gd name="connsiteX59" fmla="*/ 2993679 w 3428246"/>
              <a:gd name="connsiteY59" fmla="*/ 1566250 h 1566250"/>
              <a:gd name="connsiteX60" fmla="*/ 3428246 w 3428246"/>
              <a:gd name="connsiteY60" fmla="*/ 1566250 h 1566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3428246" h="1566250">
                <a:moveTo>
                  <a:pt x="0" y="0"/>
                </a:moveTo>
                <a:lnTo>
                  <a:pt x="0" y="81481"/>
                </a:lnTo>
                <a:lnTo>
                  <a:pt x="24143" y="81481"/>
                </a:lnTo>
                <a:lnTo>
                  <a:pt x="24143" y="144856"/>
                </a:lnTo>
                <a:lnTo>
                  <a:pt x="36214" y="144856"/>
                </a:lnTo>
                <a:lnTo>
                  <a:pt x="36214" y="229355"/>
                </a:lnTo>
                <a:lnTo>
                  <a:pt x="54321" y="229355"/>
                </a:lnTo>
                <a:lnTo>
                  <a:pt x="54321" y="295747"/>
                </a:lnTo>
                <a:lnTo>
                  <a:pt x="99588" y="295747"/>
                </a:lnTo>
                <a:lnTo>
                  <a:pt x="99588" y="334979"/>
                </a:lnTo>
                <a:lnTo>
                  <a:pt x="120713" y="334979"/>
                </a:lnTo>
                <a:lnTo>
                  <a:pt x="120713" y="365157"/>
                </a:lnTo>
                <a:lnTo>
                  <a:pt x="150891" y="365157"/>
                </a:lnTo>
                <a:lnTo>
                  <a:pt x="150891" y="398353"/>
                </a:lnTo>
                <a:lnTo>
                  <a:pt x="165980" y="398353"/>
                </a:lnTo>
                <a:lnTo>
                  <a:pt x="165980" y="513030"/>
                </a:lnTo>
                <a:lnTo>
                  <a:pt x="208230" y="513030"/>
                </a:lnTo>
                <a:lnTo>
                  <a:pt x="208230" y="549244"/>
                </a:lnTo>
                <a:lnTo>
                  <a:pt x="223319" y="549244"/>
                </a:lnTo>
                <a:lnTo>
                  <a:pt x="223319" y="579422"/>
                </a:lnTo>
                <a:lnTo>
                  <a:pt x="241426" y="579422"/>
                </a:lnTo>
                <a:lnTo>
                  <a:pt x="241426" y="624689"/>
                </a:lnTo>
                <a:lnTo>
                  <a:pt x="298765" y="624689"/>
                </a:lnTo>
                <a:lnTo>
                  <a:pt x="298765" y="754456"/>
                </a:lnTo>
                <a:lnTo>
                  <a:pt x="307818" y="763509"/>
                </a:lnTo>
                <a:lnTo>
                  <a:pt x="307818" y="838955"/>
                </a:lnTo>
                <a:lnTo>
                  <a:pt x="325925" y="838955"/>
                </a:lnTo>
                <a:lnTo>
                  <a:pt x="325925" y="875169"/>
                </a:lnTo>
                <a:lnTo>
                  <a:pt x="331961" y="875169"/>
                </a:lnTo>
                <a:lnTo>
                  <a:pt x="331961" y="917418"/>
                </a:lnTo>
                <a:lnTo>
                  <a:pt x="353085" y="917418"/>
                </a:lnTo>
                <a:lnTo>
                  <a:pt x="353085" y="983810"/>
                </a:lnTo>
                <a:lnTo>
                  <a:pt x="395335" y="983810"/>
                </a:lnTo>
                <a:lnTo>
                  <a:pt x="395335" y="1017006"/>
                </a:lnTo>
                <a:lnTo>
                  <a:pt x="443620" y="1017006"/>
                </a:lnTo>
                <a:lnTo>
                  <a:pt x="443620" y="1056238"/>
                </a:lnTo>
                <a:lnTo>
                  <a:pt x="491905" y="1056238"/>
                </a:lnTo>
                <a:lnTo>
                  <a:pt x="491905" y="1098487"/>
                </a:lnTo>
                <a:lnTo>
                  <a:pt x="636761" y="1098487"/>
                </a:lnTo>
                <a:lnTo>
                  <a:pt x="636761" y="1167897"/>
                </a:lnTo>
                <a:lnTo>
                  <a:pt x="669957" y="1167897"/>
                </a:lnTo>
                <a:lnTo>
                  <a:pt x="669957" y="1207129"/>
                </a:lnTo>
                <a:lnTo>
                  <a:pt x="703153" y="1207129"/>
                </a:lnTo>
                <a:lnTo>
                  <a:pt x="703153" y="1231272"/>
                </a:lnTo>
                <a:lnTo>
                  <a:pt x="751438" y="1231272"/>
                </a:lnTo>
                <a:lnTo>
                  <a:pt x="751438" y="1273521"/>
                </a:lnTo>
                <a:lnTo>
                  <a:pt x="887240" y="1273521"/>
                </a:lnTo>
                <a:lnTo>
                  <a:pt x="887240" y="1303699"/>
                </a:lnTo>
                <a:lnTo>
                  <a:pt x="998899" y="1303699"/>
                </a:lnTo>
                <a:lnTo>
                  <a:pt x="998899" y="1351984"/>
                </a:lnTo>
                <a:lnTo>
                  <a:pt x="1020024" y="1351984"/>
                </a:lnTo>
                <a:lnTo>
                  <a:pt x="1020024" y="1385181"/>
                </a:lnTo>
                <a:lnTo>
                  <a:pt x="1053220" y="1385181"/>
                </a:lnTo>
                <a:lnTo>
                  <a:pt x="1053220" y="1415359"/>
                </a:lnTo>
                <a:lnTo>
                  <a:pt x="1270503" y="1415359"/>
                </a:lnTo>
                <a:lnTo>
                  <a:pt x="1270503" y="1460626"/>
                </a:lnTo>
                <a:lnTo>
                  <a:pt x="2058155" y="1460626"/>
                </a:lnTo>
                <a:lnTo>
                  <a:pt x="2058155" y="1505893"/>
                </a:lnTo>
                <a:lnTo>
                  <a:pt x="2993679" y="1505893"/>
                </a:lnTo>
                <a:lnTo>
                  <a:pt x="2993679" y="1566250"/>
                </a:lnTo>
                <a:lnTo>
                  <a:pt x="3428246" y="1566250"/>
                </a:lnTo>
              </a:path>
            </a:pathLst>
          </a:custGeom>
          <a:noFill/>
          <a:ln w="28575">
            <a:solidFill>
              <a:schemeClr val="accent6"/>
            </a:solidFill>
            <a:miter lim="800000"/>
            <a:headEnd/>
            <a:tailEnd/>
          </a:ln>
        </p:spPr>
        <p:txBody>
          <a:bodyPr rtlCol="0" anchor="ctr"/>
          <a:lstStyle/>
          <a:p>
            <a:pPr algn="ctr"/>
            <a:endParaRPr lang="en-US" dirty="0"/>
          </a:p>
        </p:txBody>
      </p:sp>
      <p:sp>
        <p:nvSpPr>
          <p:cNvPr id="503" name="Freeform: Shape 502">
            <a:extLst>
              <a:ext uri="{FF2B5EF4-FFF2-40B4-BE49-F238E27FC236}">
                <a16:creationId xmlns:a16="http://schemas.microsoft.com/office/drawing/2014/main" id="{1BFA7EA4-52C5-68A2-2506-A1DA2949FAB0}"/>
              </a:ext>
            </a:extLst>
          </p:cNvPr>
          <p:cNvSpPr/>
          <p:nvPr/>
        </p:nvSpPr>
        <p:spPr bwMode="auto">
          <a:xfrm>
            <a:off x="1316516" y="1721386"/>
            <a:ext cx="4012894" cy="655503"/>
          </a:xfrm>
          <a:custGeom>
            <a:avLst/>
            <a:gdLst>
              <a:gd name="connsiteX0" fmla="*/ 2754 w 4012894"/>
              <a:gd name="connsiteY0" fmla="*/ 0 h 655503"/>
              <a:gd name="connsiteX1" fmla="*/ 82626 w 4012894"/>
              <a:gd name="connsiteY1" fmla="*/ 0 h 655503"/>
              <a:gd name="connsiteX2" fmla="*/ 82626 w 4012894"/>
              <a:gd name="connsiteY2" fmla="*/ 13771 h 655503"/>
              <a:gd name="connsiteX3" fmla="*/ 129448 w 4012894"/>
              <a:gd name="connsiteY3" fmla="*/ 13771 h 655503"/>
              <a:gd name="connsiteX4" fmla="*/ 129448 w 4012894"/>
              <a:gd name="connsiteY4" fmla="*/ 30296 h 655503"/>
              <a:gd name="connsiteX5" fmla="*/ 319489 w 4012894"/>
              <a:gd name="connsiteY5" fmla="*/ 30296 h 655503"/>
              <a:gd name="connsiteX6" fmla="*/ 319489 w 4012894"/>
              <a:gd name="connsiteY6" fmla="*/ 68855 h 655503"/>
              <a:gd name="connsiteX7" fmla="*/ 468217 w 4012894"/>
              <a:gd name="connsiteY7" fmla="*/ 68855 h 655503"/>
              <a:gd name="connsiteX8" fmla="*/ 495759 w 4012894"/>
              <a:gd name="connsiteY8" fmla="*/ 68855 h 655503"/>
              <a:gd name="connsiteX9" fmla="*/ 495759 w 4012894"/>
              <a:gd name="connsiteY9" fmla="*/ 74363 h 655503"/>
              <a:gd name="connsiteX10" fmla="*/ 862070 w 4012894"/>
              <a:gd name="connsiteY10" fmla="*/ 74363 h 655503"/>
              <a:gd name="connsiteX11" fmla="*/ 862070 w 4012894"/>
              <a:gd name="connsiteY11" fmla="*/ 110168 h 655503"/>
              <a:gd name="connsiteX12" fmla="*/ 1074144 w 4012894"/>
              <a:gd name="connsiteY12" fmla="*/ 110168 h 655503"/>
              <a:gd name="connsiteX13" fmla="*/ 1074144 w 4012894"/>
              <a:gd name="connsiteY13" fmla="*/ 132202 h 655503"/>
              <a:gd name="connsiteX14" fmla="*/ 1098932 w 4012894"/>
              <a:gd name="connsiteY14" fmla="*/ 132202 h 655503"/>
              <a:gd name="connsiteX15" fmla="*/ 1098932 w 4012894"/>
              <a:gd name="connsiteY15" fmla="*/ 156990 h 655503"/>
              <a:gd name="connsiteX16" fmla="*/ 1217364 w 4012894"/>
              <a:gd name="connsiteY16" fmla="*/ 156990 h 655503"/>
              <a:gd name="connsiteX17" fmla="*/ 1217364 w 4012894"/>
              <a:gd name="connsiteY17" fmla="*/ 162498 h 655503"/>
              <a:gd name="connsiteX18" fmla="*/ 1311007 w 4012894"/>
              <a:gd name="connsiteY18" fmla="*/ 162498 h 655503"/>
              <a:gd name="connsiteX19" fmla="*/ 1311007 w 4012894"/>
              <a:gd name="connsiteY19" fmla="*/ 179024 h 655503"/>
              <a:gd name="connsiteX20" fmla="*/ 1379862 w 4012894"/>
              <a:gd name="connsiteY20" fmla="*/ 179024 h 655503"/>
              <a:gd name="connsiteX21" fmla="*/ 1379862 w 4012894"/>
              <a:gd name="connsiteY21" fmla="*/ 198303 h 655503"/>
              <a:gd name="connsiteX22" fmla="*/ 1569903 w 4012894"/>
              <a:gd name="connsiteY22" fmla="*/ 198303 h 655503"/>
              <a:gd name="connsiteX23" fmla="*/ 1569903 w 4012894"/>
              <a:gd name="connsiteY23" fmla="*/ 220337 h 655503"/>
              <a:gd name="connsiteX24" fmla="*/ 1746173 w 4012894"/>
              <a:gd name="connsiteY24" fmla="*/ 220337 h 655503"/>
              <a:gd name="connsiteX25" fmla="*/ 1746173 w 4012894"/>
              <a:gd name="connsiteY25" fmla="*/ 231354 h 655503"/>
              <a:gd name="connsiteX26" fmla="*/ 1768207 w 4012894"/>
              <a:gd name="connsiteY26" fmla="*/ 231354 h 655503"/>
              <a:gd name="connsiteX27" fmla="*/ 1768207 w 4012894"/>
              <a:gd name="connsiteY27" fmla="*/ 250633 h 655503"/>
              <a:gd name="connsiteX28" fmla="*/ 1938968 w 4012894"/>
              <a:gd name="connsiteY28" fmla="*/ 250633 h 655503"/>
              <a:gd name="connsiteX29" fmla="*/ 1938968 w 4012894"/>
              <a:gd name="connsiteY29" fmla="*/ 256142 h 655503"/>
              <a:gd name="connsiteX30" fmla="*/ 2005070 w 4012894"/>
              <a:gd name="connsiteY30" fmla="*/ 256142 h 655503"/>
              <a:gd name="connsiteX31" fmla="*/ 2005070 w 4012894"/>
              <a:gd name="connsiteY31" fmla="*/ 272667 h 655503"/>
              <a:gd name="connsiteX32" fmla="*/ 2448498 w 4012894"/>
              <a:gd name="connsiteY32" fmla="*/ 272667 h 655503"/>
              <a:gd name="connsiteX33" fmla="*/ 2448498 w 4012894"/>
              <a:gd name="connsiteY33" fmla="*/ 283684 h 655503"/>
              <a:gd name="connsiteX34" fmla="*/ 2924978 w 4012894"/>
              <a:gd name="connsiteY34" fmla="*/ 283684 h 655503"/>
              <a:gd name="connsiteX35" fmla="*/ 2924978 w 4012894"/>
              <a:gd name="connsiteY35" fmla="*/ 308472 h 655503"/>
              <a:gd name="connsiteX36" fmla="*/ 3153578 w 4012894"/>
              <a:gd name="connsiteY36" fmla="*/ 308472 h 655503"/>
              <a:gd name="connsiteX37" fmla="*/ 3153578 w 4012894"/>
              <a:gd name="connsiteY37" fmla="*/ 338768 h 655503"/>
              <a:gd name="connsiteX38" fmla="*/ 4012894 w 4012894"/>
              <a:gd name="connsiteY38" fmla="*/ 338768 h 655503"/>
              <a:gd name="connsiteX39" fmla="*/ 4012894 w 4012894"/>
              <a:gd name="connsiteY39" fmla="*/ 655503 h 655503"/>
              <a:gd name="connsiteX40" fmla="*/ 3156332 w 4012894"/>
              <a:gd name="connsiteY40" fmla="*/ 655503 h 655503"/>
              <a:gd name="connsiteX41" fmla="*/ 3156332 w 4012894"/>
              <a:gd name="connsiteY41" fmla="*/ 589402 h 655503"/>
              <a:gd name="connsiteX42" fmla="*/ 2922224 w 4012894"/>
              <a:gd name="connsiteY42" fmla="*/ 589402 h 655503"/>
              <a:gd name="connsiteX43" fmla="*/ 2922224 w 4012894"/>
              <a:gd name="connsiteY43" fmla="*/ 545334 h 655503"/>
              <a:gd name="connsiteX44" fmla="*/ 2454007 w 4012894"/>
              <a:gd name="connsiteY44" fmla="*/ 545334 h 655503"/>
              <a:gd name="connsiteX45" fmla="*/ 2454007 w 4012894"/>
              <a:gd name="connsiteY45" fmla="*/ 523301 h 655503"/>
              <a:gd name="connsiteX46" fmla="*/ 2013332 w 4012894"/>
              <a:gd name="connsiteY46" fmla="*/ 523301 h 655503"/>
              <a:gd name="connsiteX47" fmla="*/ 2013332 w 4012894"/>
              <a:gd name="connsiteY47" fmla="*/ 501267 h 655503"/>
              <a:gd name="connsiteX48" fmla="*/ 1944477 w 4012894"/>
              <a:gd name="connsiteY48" fmla="*/ 501267 h 655503"/>
              <a:gd name="connsiteX49" fmla="*/ 1944477 w 4012894"/>
              <a:gd name="connsiteY49" fmla="*/ 490250 h 655503"/>
              <a:gd name="connsiteX50" fmla="*/ 1770961 w 4012894"/>
              <a:gd name="connsiteY50" fmla="*/ 490250 h 655503"/>
              <a:gd name="connsiteX51" fmla="*/ 1770961 w 4012894"/>
              <a:gd name="connsiteY51" fmla="*/ 476479 h 655503"/>
              <a:gd name="connsiteX52" fmla="*/ 1757190 w 4012894"/>
              <a:gd name="connsiteY52" fmla="*/ 476479 h 655503"/>
              <a:gd name="connsiteX53" fmla="*/ 1757190 w 4012894"/>
              <a:gd name="connsiteY53" fmla="*/ 476479 h 655503"/>
              <a:gd name="connsiteX54" fmla="*/ 1765453 w 4012894"/>
              <a:gd name="connsiteY54" fmla="*/ 468216 h 655503"/>
              <a:gd name="connsiteX55" fmla="*/ 1580920 w 4012894"/>
              <a:gd name="connsiteY55" fmla="*/ 468216 h 655503"/>
              <a:gd name="connsiteX56" fmla="*/ 1580920 w 4012894"/>
              <a:gd name="connsiteY56" fmla="*/ 446183 h 655503"/>
              <a:gd name="connsiteX57" fmla="*/ 1567149 w 4012894"/>
              <a:gd name="connsiteY57" fmla="*/ 446183 h 655503"/>
              <a:gd name="connsiteX58" fmla="*/ 1567149 w 4012894"/>
              <a:gd name="connsiteY58" fmla="*/ 429657 h 655503"/>
              <a:gd name="connsiteX59" fmla="*/ 1368845 w 4012894"/>
              <a:gd name="connsiteY59" fmla="*/ 429657 h 655503"/>
              <a:gd name="connsiteX60" fmla="*/ 1368845 w 4012894"/>
              <a:gd name="connsiteY60" fmla="*/ 413132 h 655503"/>
              <a:gd name="connsiteX61" fmla="*/ 1308253 w 4012894"/>
              <a:gd name="connsiteY61" fmla="*/ 413132 h 655503"/>
              <a:gd name="connsiteX62" fmla="*/ 1308253 w 4012894"/>
              <a:gd name="connsiteY62" fmla="*/ 374573 h 655503"/>
              <a:gd name="connsiteX63" fmla="*/ 1225626 w 4012894"/>
              <a:gd name="connsiteY63" fmla="*/ 374573 h 655503"/>
              <a:gd name="connsiteX64" fmla="*/ 1225626 w 4012894"/>
              <a:gd name="connsiteY64" fmla="*/ 366310 h 655503"/>
              <a:gd name="connsiteX65" fmla="*/ 1107195 w 4012894"/>
              <a:gd name="connsiteY65" fmla="*/ 366310 h 655503"/>
              <a:gd name="connsiteX66" fmla="*/ 1107195 w 4012894"/>
              <a:gd name="connsiteY66" fmla="*/ 349785 h 655503"/>
              <a:gd name="connsiteX67" fmla="*/ 1082407 w 4012894"/>
              <a:gd name="connsiteY67" fmla="*/ 349785 h 655503"/>
              <a:gd name="connsiteX68" fmla="*/ 1082407 w 4012894"/>
              <a:gd name="connsiteY68" fmla="*/ 313980 h 655503"/>
              <a:gd name="connsiteX69" fmla="*/ 1054865 w 4012894"/>
              <a:gd name="connsiteY69" fmla="*/ 313980 h 655503"/>
              <a:gd name="connsiteX70" fmla="*/ 1054865 w 4012894"/>
              <a:gd name="connsiteY70" fmla="*/ 297455 h 655503"/>
              <a:gd name="connsiteX71" fmla="*/ 867578 w 4012894"/>
              <a:gd name="connsiteY71" fmla="*/ 297455 h 655503"/>
              <a:gd name="connsiteX72" fmla="*/ 867578 w 4012894"/>
              <a:gd name="connsiteY72" fmla="*/ 264404 h 655503"/>
              <a:gd name="connsiteX73" fmla="*/ 845544 w 4012894"/>
              <a:gd name="connsiteY73" fmla="*/ 264404 h 655503"/>
              <a:gd name="connsiteX74" fmla="*/ 845544 w 4012894"/>
              <a:gd name="connsiteY74" fmla="*/ 239616 h 655503"/>
              <a:gd name="connsiteX75" fmla="*/ 476479 w 4012894"/>
              <a:gd name="connsiteY75" fmla="*/ 239616 h 655503"/>
              <a:gd name="connsiteX76" fmla="*/ 468217 w 4012894"/>
              <a:gd name="connsiteY76" fmla="*/ 231354 h 655503"/>
              <a:gd name="connsiteX77" fmla="*/ 322243 w 4012894"/>
              <a:gd name="connsiteY77" fmla="*/ 231354 h 655503"/>
              <a:gd name="connsiteX78" fmla="*/ 322243 w 4012894"/>
              <a:gd name="connsiteY78" fmla="*/ 181778 h 655503"/>
              <a:gd name="connsiteX79" fmla="*/ 181778 w 4012894"/>
              <a:gd name="connsiteY79" fmla="*/ 181778 h 655503"/>
              <a:gd name="connsiteX80" fmla="*/ 181778 w 4012894"/>
              <a:gd name="connsiteY80" fmla="*/ 168007 h 655503"/>
              <a:gd name="connsiteX81" fmla="*/ 134956 w 4012894"/>
              <a:gd name="connsiteY81" fmla="*/ 168007 h 655503"/>
              <a:gd name="connsiteX82" fmla="*/ 134956 w 4012894"/>
              <a:gd name="connsiteY82" fmla="*/ 123939 h 655503"/>
              <a:gd name="connsiteX83" fmla="*/ 82626 w 4012894"/>
              <a:gd name="connsiteY83" fmla="*/ 123939 h 655503"/>
              <a:gd name="connsiteX84" fmla="*/ 82626 w 4012894"/>
              <a:gd name="connsiteY84" fmla="*/ 110168 h 655503"/>
              <a:gd name="connsiteX85" fmla="*/ 66101 w 4012894"/>
              <a:gd name="connsiteY85" fmla="*/ 110168 h 655503"/>
              <a:gd name="connsiteX86" fmla="*/ 66101 w 4012894"/>
              <a:gd name="connsiteY86" fmla="*/ 96397 h 655503"/>
              <a:gd name="connsiteX87" fmla="*/ 0 w 4012894"/>
              <a:gd name="connsiteY87" fmla="*/ 96397 h 655503"/>
              <a:gd name="connsiteX88" fmla="*/ 2754 w 4012894"/>
              <a:gd name="connsiteY88" fmla="*/ 0 h 655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4012894" h="655503">
                <a:moveTo>
                  <a:pt x="2754" y="0"/>
                </a:moveTo>
                <a:lnTo>
                  <a:pt x="82626" y="0"/>
                </a:lnTo>
                <a:lnTo>
                  <a:pt x="82626" y="13771"/>
                </a:lnTo>
                <a:lnTo>
                  <a:pt x="129448" y="13771"/>
                </a:lnTo>
                <a:lnTo>
                  <a:pt x="129448" y="30296"/>
                </a:lnTo>
                <a:lnTo>
                  <a:pt x="319489" y="30296"/>
                </a:lnTo>
                <a:lnTo>
                  <a:pt x="319489" y="68855"/>
                </a:lnTo>
                <a:lnTo>
                  <a:pt x="468217" y="68855"/>
                </a:lnTo>
                <a:lnTo>
                  <a:pt x="495759" y="68855"/>
                </a:lnTo>
                <a:lnTo>
                  <a:pt x="495759" y="74363"/>
                </a:lnTo>
                <a:lnTo>
                  <a:pt x="862070" y="74363"/>
                </a:lnTo>
                <a:lnTo>
                  <a:pt x="862070" y="110168"/>
                </a:lnTo>
                <a:lnTo>
                  <a:pt x="1074144" y="110168"/>
                </a:lnTo>
                <a:lnTo>
                  <a:pt x="1074144" y="132202"/>
                </a:lnTo>
                <a:lnTo>
                  <a:pt x="1098932" y="132202"/>
                </a:lnTo>
                <a:lnTo>
                  <a:pt x="1098932" y="156990"/>
                </a:lnTo>
                <a:lnTo>
                  <a:pt x="1217364" y="156990"/>
                </a:lnTo>
                <a:lnTo>
                  <a:pt x="1217364" y="162498"/>
                </a:lnTo>
                <a:lnTo>
                  <a:pt x="1311007" y="162498"/>
                </a:lnTo>
                <a:lnTo>
                  <a:pt x="1311007" y="179024"/>
                </a:lnTo>
                <a:lnTo>
                  <a:pt x="1379862" y="179024"/>
                </a:lnTo>
                <a:lnTo>
                  <a:pt x="1379862" y="198303"/>
                </a:lnTo>
                <a:lnTo>
                  <a:pt x="1569903" y="198303"/>
                </a:lnTo>
                <a:lnTo>
                  <a:pt x="1569903" y="220337"/>
                </a:lnTo>
                <a:lnTo>
                  <a:pt x="1746173" y="220337"/>
                </a:lnTo>
                <a:lnTo>
                  <a:pt x="1746173" y="231354"/>
                </a:lnTo>
                <a:lnTo>
                  <a:pt x="1768207" y="231354"/>
                </a:lnTo>
                <a:lnTo>
                  <a:pt x="1768207" y="250633"/>
                </a:lnTo>
                <a:lnTo>
                  <a:pt x="1938968" y="250633"/>
                </a:lnTo>
                <a:lnTo>
                  <a:pt x="1938968" y="256142"/>
                </a:lnTo>
                <a:lnTo>
                  <a:pt x="2005070" y="256142"/>
                </a:lnTo>
                <a:lnTo>
                  <a:pt x="2005070" y="272667"/>
                </a:lnTo>
                <a:lnTo>
                  <a:pt x="2448498" y="272667"/>
                </a:lnTo>
                <a:lnTo>
                  <a:pt x="2448498" y="283684"/>
                </a:lnTo>
                <a:lnTo>
                  <a:pt x="2924978" y="283684"/>
                </a:lnTo>
                <a:lnTo>
                  <a:pt x="2924978" y="308472"/>
                </a:lnTo>
                <a:lnTo>
                  <a:pt x="3153578" y="308472"/>
                </a:lnTo>
                <a:lnTo>
                  <a:pt x="3153578" y="338768"/>
                </a:lnTo>
                <a:lnTo>
                  <a:pt x="4012894" y="338768"/>
                </a:lnTo>
                <a:lnTo>
                  <a:pt x="4012894" y="655503"/>
                </a:lnTo>
                <a:lnTo>
                  <a:pt x="3156332" y="655503"/>
                </a:lnTo>
                <a:lnTo>
                  <a:pt x="3156332" y="589402"/>
                </a:lnTo>
                <a:lnTo>
                  <a:pt x="2922224" y="589402"/>
                </a:lnTo>
                <a:lnTo>
                  <a:pt x="2922224" y="545334"/>
                </a:lnTo>
                <a:lnTo>
                  <a:pt x="2454007" y="545334"/>
                </a:lnTo>
                <a:lnTo>
                  <a:pt x="2454007" y="523301"/>
                </a:lnTo>
                <a:lnTo>
                  <a:pt x="2013332" y="523301"/>
                </a:lnTo>
                <a:lnTo>
                  <a:pt x="2013332" y="501267"/>
                </a:lnTo>
                <a:lnTo>
                  <a:pt x="1944477" y="501267"/>
                </a:lnTo>
                <a:lnTo>
                  <a:pt x="1944477" y="490250"/>
                </a:lnTo>
                <a:lnTo>
                  <a:pt x="1770961" y="490250"/>
                </a:lnTo>
                <a:lnTo>
                  <a:pt x="1770961" y="476479"/>
                </a:lnTo>
                <a:lnTo>
                  <a:pt x="1757190" y="476479"/>
                </a:lnTo>
                <a:lnTo>
                  <a:pt x="1757190" y="476479"/>
                </a:lnTo>
                <a:lnTo>
                  <a:pt x="1765453" y="468216"/>
                </a:lnTo>
                <a:lnTo>
                  <a:pt x="1580920" y="468216"/>
                </a:lnTo>
                <a:lnTo>
                  <a:pt x="1580920" y="446183"/>
                </a:lnTo>
                <a:lnTo>
                  <a:pt x="1567149" y="446183"/>
                </a:lnTo>
                <a:lnTo>
                  <a:pt x="1567149" y="429657"/>
                </a:lnTo>
                <a:lnTo>
                  <a:pt x="1368845" y="429657"/>
                </a:lnTo>
                <a:lnTo>
                  <a:pt x="1368845" y="413132"/>
                </a:lnTo>
                <a:lnTo>
                  <a:pt x="1308253" y="413132"/>
                </a:lnTo>
                <a:lnTo>
                  <a:pt x="1308253" y="374573"/>
                </a:lnTo>
                <a:lnTo>
                  <a:pt x="1225626" y="374573"/>
                </a:lnTo>
                <a:lnTo>
                  <a:pt x="1225626" y="366310"/>
                </a:lnTo>
                <a:lnTo>
                  <a:pt x="1107195" y="366310"/>
                </a:lnTo>
                <a:lnTo>
                  <a:pt x="1107195" y="349785"/>
                </a:lnTo>
                <a:lnTo>
                  <a:pt x="1082407" y="349785"/>
                </a:lnTo>
                <a:lnTo>
                  <a:pt x="1082407" y="313980"/>
                </a:lnTo>
                <a:lnTo>
                  <a:pt x="1054865" y="313980"/>
                </a:lnTo>
                <a:lnTo>
                  <a:pt x="1054865" y="297455"/>
                </a:lnTo>
                <a:lnTo>
                  <a:pt x="867578" y="297455"/>
                </a:lnTo>
                <a:lnTo>
                  <a:pt x="867578" y="264404"/>
                </a:lnTo>
                <a:lnTo>
                  <a:pt x="845544" y="264404"/>
                </a:lnTo>
                <a:lnTo>
                  <a:pt x="845544" y="239616"/>
                </a:lnTo>
                <a:lnTo>
                  <a:pt x="476479" y="239616"/>
                </a:lnTo>
                <a:lnTo>
                  <a:pt x="468217" y="231354"/>
                </a:lnTo>
                <a:lnTo>
                  <a:pt x="322243" y="231354"/>
                </a:lnTo>
                <a:lnTo>
                  <a:pt x="322243" y="181778"/>
                </a:lnTo>
                <a:lnTo>
                  <a:pt x="181778" y="181778"/>
                </a:lnTo>
                <a:lnTo>
                  <a:pt x="181778" y="168007"/>
                </a:lnTo>
                <a:lnTo>
                  <a:pt x="134956" y="168007"/>
                </a:lnTo>
                <a:lnTo>
                  <a:pt x="134956" y="123939"/>
                </a:lnTo>
                <a:lnTo>
                  <a:pt x="82626" y="123939"/>
                </a:lnTo>
                <a:lnTo>
                  <a:pt x="82626" y="110168"/>
                </a:lnTo>
                <a:lnTo>
                  <a:pt x="66101" y="110168"/>
                </a:lnTo>
                <a:lnTo>
                  <a:pt x="66101" y="96397"/>
                </a:lnTo>
                <a:lnTo>
                  <a:pt x="0" y="96397"/>
                </a:lnTo>
                <a:lnTo>
                  <a:pt x="2754" y="0"/>
                </a:lnTo>
                <a:close/>
              </a:path>
            </a:pathLst>
          </a:custGeom>
          <a:solidFill>
            <a:schemeClr val="accent1">
              <a:lumMod val="20000"/>
              <a:lumOff val="80000"/>
              <a:alpha val="5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9" name="Freeform: Shape 508">
            <a:extLst>
              <a:ext uri="{FF2B5EF4-FFF2-40B4-BE49-F238E27FC236}">
                <a16:creationId xmlns:a16="http://schemas.microsoft.com/office/drawing/2014/main" id="{23C8B994-77D4-A228-E02C-4BF402A34B35}"/>
              </a:ext>
            </a:extLst>
          </p:cNvPr>
          <p:cNvSpPr/>
          <p:nvPr/>
        </p:nvSpPr>
        <p:spPr bwMode="auto">
          <a:xfrm>
            <a:off x="1352320" y="1721386"/>
            <a:ext cx="3913743" cy="1104441"/>
          </a:xfrm>
          <a:custGeom>
            <a:avLst/>
            <a:gdLst>
              <a:gd name="connsiteX0" fmla="*/ 0 w 3913743"/>
              <a:gd name="connsiteY0" fmla="*/ 0 h 1104441"/>
              <a:gd name="connsiteX1" fmla="*/ 68856 w 3913743"/>
              <a:gd name="connsiteY1" fmla="*/ 0 h 1104441"/>
              <a:gd name="connsiteX2" fmla="*/ 68856 w 3913743"/>
              <a:gd name="connsiteY2" fmla="*/ 8262 h 1104441"/>
              <a:gd name="connsiteX3" fmla="*/ 165253 w 3913743"/>
              <a:gd name="connsiteY3" fmla="*/ 8262 h 1104441"/>
              <a:gd name="connsiteX4" fmla="*/ 165253 w 3913743"/>
              <a:gd name="connsiteY4" fmla="*/ 41313 h 1104441"/>
              <a:gd name="connsiteX5" fmla="*/ 278176 w 3913743"/>
              <a:gd name="connsiteY5" fmla="*/ 41313 h 1104441"/>
              <a:gd name="connsiteX6" fmla="*/ 278176 w 3913743"/>
              <a:gd name="connsiteY6" fmla="*/ 79872 h 1104441"/>
              <a:gd name="connsiteX7" fmla="*/ 305719 w 3913743"/>
              <a:gd name="connsiteY7" fmla="*/ 79872 h 1104441"/>
              <a:gd name="connsiteX8" fmla="*/ 305719 w 3913743"/>
              <a:gd name="connsiteY8" fmla="*/ 90889 h 1104441"/>
              <a:gd name="connsiteX9" fmla="*/ 371820 w 3913743"/>
              <a:gd name="connsiteY9" fmla="*/ 90889 h 1104441"/>
              <a:gd name="connsiteX10" fmla="*/ 371820 w 3913743"/>
              <a:gd name="connsiteY10" fmla="*/ 121185 h 1104441"/>
              <a:gd name="connsiteX11" fmla="*/ 484743 w 3913743"/>
              <a:gd name="connsiteY11" fmla="*/ 121185 h 1104441"/>
              <a:gd name="connsiteX12" fmla="*/ 484743 w 3913743"/>
              <a:gd name="connsiteY12" fmla="*/ 143219 h 1104441"/>
              <a:gd name="connsiteX13" fmla="*/ 504022 w 3913743"/>
              <a:gd name="connsiteY13" fmla="*/ 143219 h 1104441"/>
              <a:gd name="connsiteX14" fmla="*/ 504022 w 3913743"/>
              <a:gd name="connsiteY14" fmla="*/ 170761 h 1104441"/>
              <a:gd name="connsiteX15" fmla="*/ 559107 w 3913743"/>
              <a:gd name="connsiteY15" fmla="*/ 170761 h 1104441"/>
              <a:gd name="connsiteX16" fmla="*/ 559107 w 3913743"/>
              <a:gd name="connsiteY16" fmla="*/ 203812 h 1104441"/>
              <a:gd name="connsiteX17" fmla="*/ 586649 w 3913743"/>
              <a:gd name="connsiteY17" fmla="*/ 203812 h 1104441"/>
              <a:gd name="connsiteX18" fmla="*/ 586649 w 3913743"/>
              <a:gd name="connsiteY18" fmla="*/ 228600 h 1104441"/>
              <a:gd name="connsiteX19" fmla="*/ 597666 w 3913743"/>
              <a:gd name="connsiteY19" fmla="*/ 228600 h 1104441"/>
              <a:gd name="connsiteX20" fmla="*/ 597666 w 3913743"/>
              <a:gd name="connsiteY20" fmla="*/ 258896 h 1104441"/>
              <a:gd name="connsiteX21" fmla="*/ 663767 w 3913743"/>
              <a:gd name="connsiteY21" fmla="*/ 258896 h 1104441"/>
              <a:gd name="connsiteX22" fmla="*/ 663767 w 3913743"/>
              <a:gd name="connsiteY22" fmla="*/ 275421 h 1104441"/>
              <a:gd name="connsiteX23" fmla="*/ 773935 w 3913743"/>
              <a:gd name="connsiteY23" fmla="*/ 275421 h 1104441"/>
              <a:gd name="connsiteX24" fmla="*/ 773935 w 3913743"/>
              <a:gd name="connsiteY24" fmla="*/ 286438 h 1104441"/>
              <a:gd name="connsiteX25" fmla="*/ 925417 w 3913743"/>
              <a:gd name="connsiteY25" fmla="*/ 286438 h 1104441"/>
              <a:gd name="connsiteX26" fmla="*/ 925417 w 3913743"/>
              <a:gd name="connsiteY26" fmla="*/ 305718 h 1104441"/>
              <a:gd name="connsiteX27" fmla="*/ 1052111 w 3913743"/>
              <a:gd name="connsiteY27" fmla="*/ 305718 h 1104441"/>
              <a:gd name="connsiteX28" fmla="*/ 1052111 w 3913743"/>
              <a:gd name="connsiteY28" fmla="*/ 327751 h 1104441"/>
              <a:gd name="connsiteX29" fmla="*/ 1074145 w 3913743"/>
              <a:gd name="connsiteY29" fmla="*/ 327751 h 1104441"/>
              <a:gd name="connsiteX30" fmla="*/ 1074145 w 3913743"/>
              <a:gd name="connsiteY30" fmla="*/ 344277 h 1104441"/>
              <a:gd name="connsiteX31" fmla="*/ 1129229 w 3913743"/>
              <a:gd name="connsiteY31" fmla="*/ 344277 h 1104441"/>
              <a:gd name="connsiteX32" fmla="*/ 1129229 w 3913743"/>
              <a:gd name="connsiteY32" fmla="*/ 382836 h 1104441"/>
              <a:gd name="connsiteX33" fmla="*/ 1154017 w 3913743"/>
              <a:gd name="connsiteY33" fmla="*/ 382836 h 1104441"/>
              <a:gd name="connsiteX34" fmla="*/ 1154017 w 3913743"/>
              <a:gd name="connsiteY34" fmla="*/ 393853 h 1104441"/>
              <a:gd name="connsiteX35" fmla="*/ 1184314 w 3913743"/>
              <a:gd name="connsiteY35" fmla="*/ 393853 h 1104441"/>
              <a:gd name="connsiteX36" fmla="*/ 1184314 w 3913743"/>
              <a:gd name="connsiteY36" fmla="*/ 407624 h 1104441"/>
              <a:gd name="connsiteX37" fmla="*/ 1198085 w 3913743"/>
              <a:gd name="connsiteY37" fmla="*/ 407624 h 1104441"/>
              <a:gd name="connsiteX38" fmla="*/ 1217364 w 3913743"/>
              <a:gd name="connsiteY38" fmla="*/ 426903 h 1104441"/>
              <a:gd name="connsiteX39" fmla="*/ 1275203 w 3913743"/>
              <a:gd name="connsiteY39" fmla="*/ 426903 h 1104441"/>
              <a:gd name="connsiteX40" fmla="*/ 1275203 w 3913743"/>
              <a:gd name="connsiteY40" fmla="*/ 451691 h 1104441"/>
              <a:gd name="connsiteX41" fmla="*/ 1443210 w 3913743"/>
              <a:gd name="connsiteY41" fmla="*/ 451691 h 1104441"/>
              <a:gd name="connsiteX42" fmla="*/ 1443210 w 3913743"/>
              <a:gd name="connsiteY42" fmla="*/ 465462 h 1104441"/>
              <a:gd name="connsiteX43" fmla="*/ 1490032 w 3913743"/>
              <a:gd name="connsiteY43" fmla="*/ 465462 h 1104441"/>
              <a:gd name="connsiteX44" fmla="*/ 1490032 w 3913743"/>
              <a:gd name="connsiteY44" fmla="*/ 487496 h 1104441"/>
              <a:gd name="connsiteX45" fmla="*/ 1525837 w 3913743"/>
              <a:gd name="connsiteY45" fmla="*/ 487496 h 1104441"/>
              <a:gd name="connsiteX46" fmla="*/ 1534099 w 3913743"/>
              <a:gd name="connsiteY46" fmla="*/ 495758 h 1104441"/>
              <a:gd name="connsiteX47" fmla="*/ 1583675 w 3913743"/>
              <a:gd name="connsiteY47" fmla="*/ 495758 h 1104441"/>
              <a:gd name="connsiteX48" fmla="*/ 1583675 w 3913743"/>
              <a:gd name="connsiteY48" fmla="*/ 520547 h 1104441"/>
              <a:gd name="connsiteX49" fmla="*/ 1602955 w 3913743"/>
              <a:gd name="connsiteY49" fmla="*/ 520547 h 1104441"/>
              <a:gd name="connsiteX50" fmla="*/ 1602955 w 3913743"/>
              <a:gd name="connsiteY50" fmla="*/ 528809 h 1104441"/>
              <a:gd name="connsiteX51" fmla="*/ 1641514 w 3913743"/>
              <a:gd name="connsiteY51" fmla="*/ 528809 h 1104441"/>
              <a:gd name="connsiteX52" fmla="*/ 1641514 w 3913743"/>
              <a:gd name="connsiteY52" fmla="*/ 528809 h 1104441"/>
              <a:gd name="connsiteX53" fmla="*/ 1641514 w 3913743"/>
              <a:gd name="connsiteY53" fmla="*/ 545334 h 1104441"/>
              <a:gd name="connsiteX54" fmla="*/ 1699352 w 3913743"/>
              <a:gd name="connsiteY54" fmla="*/ 545334 h 1104441"/>
              <a:gd name="connsiteX55" fmla="*/ 1699352 w 3913743"/>
              <a:gd name="connsiteY55" fmla="*/ 545334 h 1104441"/>
              <a:gd name="connsiteX56" fmla="*/ 1699352 w 3913743"/>
              <a:gd name="connsiteY56" fmla="*/ 545334 h 1104441"/>
              <a:gd name="connsiteX57" fmla="*/ 1699352 w 3913743"/>
              <a:gd name="connsiteY57" fmla="*/ 564614 h 1104441"/>
              <a:gd name="connsiteX58" fmla="*/ 1828800 w 3913743"/>
              <a:gd name="connsiteY58" fmla="*/ 564614 h 1104441"/>
              <a:gd name="connsiteX59" fmla="*/ 1828800 w 3913743"/>
              <a:gd name="connsiteY59" fmla="*/ 578385 h 1104441"/>
              <a:gd name="connsiteX60" fmla="*/ 1845326 w 3913743"/>
              <a:gd name="connsiteY60" fmla="*/ 578385 h 1104441"/>
              <a:gd name="connsiteX61" fmla="*/ 1845326 w 3913743"/>
              <a:gd name="connsiteY61" fmla="*/ 578385 h 1104441"/>
              <a:gd name="connsiteX62" fmla="*/ 1845326 w 3913743"/>
              <a:gd name="connsiteY62" fmla="*/ 597665 h 1104441"/>
              <a:gd name="connsiteX63" fmla="*/ 1886639 w 3913743"/>
              <a:gd name="connsiteY63" fmla="*/ 597665 h 1104441"/>
              <a:gd name="connsiteX64" fmla="*/ 1886639 w 3913743"/>
              <a:gd name="connsiteY64" fmla="*/ 625207 h 1104441"/>
              <a:gd name="connsiteX65" fmla="*/ 1936215 w 3913743"/>
              <a:gd name="connsiteY65" fmla="*/ 625207 h 1104441"/>
              <a:gd name="connsiteX66" fmla="*/ 1936215 w 3913743"/>
              <a:gd name="connsiteY66" fmla="*/ 652749 h 1104441"/>
              <a:gd name="connsiteX67" fmla="*/ 2007825 w 3913743"/>
              <a:gd name="connsiteY67" fmla="*/ 652749 h 1104441"/>
              <a:gd name="connsiteX68" fmla="*/ 2007825 w 3913743"/>
              <a:gd name="connsiteY68" fmla="*/ 666520 h 1104441"/>
              <a:gd name="connsiteX69" fmla="*/ 2043629 w 3913743"/>
              <a:gd name="connsiteY69" fmla="*/ 666520 h 1104441"/>
              <a:gd name="connsiteX70" fmla="*/ 2043629 w 3913743"/>
              <a:gd name="connsiteY70" fmla="*/ 685800 h 1104441"/>
              <a:gd name="connsiteX71" fmla="*/ 2203374 w 3913743"/>
              <a:gd name="connsiteY71" fmla="*/ 685800 h 1104441"/>
              <a:gd name="connsiteX72" fmla="*/ 2203374 w 3913743"/>
              <a:gd name="connsiteY72" fmla="*/ 691308 h 1104441"/>
              <a:gd name="connsiteX73" fmla="*/ 2283246 w 3913743"/>
              <a:gd name="connsiteY73" fmla="*/ 691308 h 1104441"/>
              <a:gd name="connsiteX74" fmla="*/ 2283246 w 3913743"/>
              <a:gd name="connsiteY74" fmla="*/ 707833 h 1104441"/>
              <a:gd name="connsiteX75" fmla="*/ 2324560 w 3913743"/>
              <a:gd name="connsiteY75" fmla="*/ 707833 h 1104441"/>
              <a:gd name="connsiteX76" fmla="*/ 2324560 w 3913743"/>
              <a:gd name="connsiteY76" fmla="*/ 721604 h 1104441"/>
              <a:gd name="connsiteX77" fmla="*/ 2550405 w 3913743"/>
              <a:gd name="connsiteY77" fmla="*/ 721604 h 1104441"/>
              <a:gd name="connsiteX78" fmla="*/ 2550405 w 3913743"/>
              <a:gd name="connsiteY78" fmla="*/ 746392 h 1104441"/>
              <a:gd name="connsiteX79" fmla="*/ 2591719 w 3913743"/>
              <a:gd name="connsiteY79" fmla="*/ 746392 h 1104441"/>
              <a:gd name="connsiteX80" fmla="*/ 2591719 w 3913743"/>
              <a:gd name="connsiteY80" fmla="*/ 757409 h 1104441"/>
              <a:gd name="connsiteX81" fmla="*/ 2798285 w 3913743"/>
              <a:gd name="connsiteY81" fmla="*/ 757409 h 1104441"/>
              <a:gd name="connsiteX82" fmla="*/ 2798285 w 3913743"/>
              <a:gd name="connsiteY82" fmla="*/ 782197 h 1104441"/>
              <a:gd name="connsiteX83" fmla="*/ 3913743 w 3913743"/>
              <a:gd name="connsiteY83" fmla="*/ 782197 h 1104441"/>
              <a:gd name="connsiteX84" fmla="*/ 3913743 w 3913743"/>
              <a:gd name="connsiteY84" fmla="*/ 1104441 h 1104441"/>
              <a:gd name="connsiteX85" fmla="*/ 2809302 w 3913743"/>
              <a:gd name="connsiteY85" fmla="*/ 1104441 h 1104441"/>
              <a:gd name="connsiteX86" fmla="*/ 2809302 w 3913743"/>
              <a:gd name="connsiteY86" fmla="*/ 1065881 h 1104441"/>
              <a:gd name="connsiteX87" fmla="*/ 2608244 w 3913743"/>
              <a:gd name="connsiteY87" fmla="*/ 1065881 h 1104441"/>
              <a:gd name="connsiteX88" fmla="*/ 2608244 w 3913743"/>
              <a:gd name="connsiteY88" fmla="*/ 1046602 h 1104441"/>
              <a:gd name="connsiteX89" fmla="*/ 2550405 w 3913743"/>
              <a:gd name="connsiteY89" fmla="*/ 1046602 h 1104441"/>
              <a:gd name="connsiteX90" fmla="*/ 2550405 w 3913743"/>
              <a:gd name="connsiteY90" fmla="*/ 1030077 h 1104441"/>
              <a:gd name="connsiteX91" fmla="*/ 2332822 w 3913743"/>
              <a:gd name="connsiteY91" fmla="*/ 1030077 h 1104441"/>
              <a:gd name="connsiteX92" fmla="*/ 2332822 w 3913743"/>
              <a:gd name="connsiteY92" fmla="*/ 1010797 h 1104441"/>
              <a:gd name="connsiteX93" fmla="*/ 2286000 w 3913743"/>
              <a:gd name="connsiteY93" fmla="*/ 1010797 h 1104441"/>
              <a:gd name="connsiteX94" fmla="*/ 2286000 w 3913743"/>
              <a:gd name="connsiteY94" fmla="*/ 994272 h 1104441"/>
              <a:gd name="connsiteX95" fmla="*/ 2211637 w 3913743"/>
              <a:gd name="connsiteY95" fmla="*/ 994272 h 1104441"/>
              <a:gd name="connsiteX96" fmla="*/ 2211637 w 3913743"/>
              <a:gd name="connsiteY96" fmla="*/ 974992 h 1104441"/>
              <a:gd name="connsiteX97" fmla="*/ 2043629 w 3913743"/>
              <a:gd name="connsiteY97" fmla="*/ 974992 h 1104441"/>
              <a:gd name="connsiteX98" fmla="*/ 2043629 w 3913743"/>
              <a:gd name="connsiteY98" fmla="*/ 969484 h 1104441"/>
              <a:gd name="connsiteX99" fmla="*/ 1996808 w 3913743"/>
              <a:gd name="connsiteY99" fmla="*/ 969484 h 1104441"/>
              <a:gd name="connsiteX100" fmla="*/ 1996808 w 3913743"/>
              <a:gd name="connsiteY100" fmla="*/ 944696 h 1104441"/>
              <a:gd name="connsiteX101" fmla="*/ 1947232 w 3913743"/>
              <a:gd name="connsiteY101" fmla="*/ 944696 h 1104441"/>
              <a:gd name="connsiteX102" fmla="*/ 1938969 w 3913743"/>
              <a:gd name="connsiteY102" fmla="*/ 944696 h 1104441"/>
              <a:gd name="connsiteX103" fmla="*/ 1938969 w 3913743"/>
              <a:gd name="connsiteY103" fmla="*/ 919908 h 1104441"/>
              <a:gd name="connsiteX104" fmla="*/ 1914181 w 3913743"/>
              <a:gd name="connsiteY104" fmla="*/ 919908 h 1104441"/>
              <a:gd name="connsiteX105" fmla="*/ 1914181 w 3913743"/>
              <a:gd name="connsiteY105" fmla="*/ 906137 h 1104441"/>
              <a:gd name="connsiteX106" fmla="*/ 1914181 w 3913743"/>
              <a:gd name="connsiteY106" fmla="*/ 906137 h 1104441"/>
              <a:gd name="connsiteX107" fmla="*/ 1894902 w 3913743"/>
              <a:gd name="connsiteY107" fmla="*/ 906137 h 1104441"/>
              <a:gd name="connsiteX108" fmla="*/ 1894902 w 3913743"/>
              <a:gd name="connsiteY108" fmla="*/ 895120 h 1104441"/>
              <a:gd name="connsiteX109" fmla="*/ 1870114 w 3913743"/>
              <a:gd name="connsiteY109" fmla="*/ 895120 h 1104441"/>
              <a:gd name="connsiteX110" fmla="*/ 1870114 w 3913743"/>
              <a:gd name="connsiteY110" fmla="*/ 884103 h 1104441"/>
              <a:gd name="connsiteX111" fmla="*/ 1842572 w 3913743"/>
              <a:gd name="connsiteY111" fmla="*/ 884103 h 1104441"/>
              <a:gd name="connsiteX112" fmla="*/ 1842572 w 3913743"/>
              <a:gd name="connsiteY112" fmla="*/ 853807 h 1104441"/>
              <a:gd name="connsiteX113" fmla="*/ 1704861 w 3913743"/>
              <a:gd name="connsiteY113" fmla="*/ 853807 h 1104441"/>
              <a:gd name="connsiteX114" fmla="*/ 1704861 w 3913743"/>
              <a:gd name="connsiteY114" fmla="*/ 853807 h 1104441"/>
              <a:gd name="connsiteX115" fmla="*/ 1704861 w 3913743"/>
              <a:gd name="connsiteY115" fmla="*/ 834527 h 1104441"/>
              <a:gd name="connsiteX116" fmla="*/ 1644268 w 3913743"/>
              <a:gd name="connsiteY116" fmla="*/ 834527 h 1104441"/>
              <a:gd name="connsiteX117" fmla="*/ 1644268 w 3913743"/>
              <a:gd name="connsiteY117" fmla="*/ 823510 h 1104441"/>
              <a:gd name="connsiteX118" fmla="*/ 1613972 w 3913743"/>
              <a:gd name="connsiteY118" fmla="*/ 823510 h 1104441"/>
              <a:gd name="connsiteX119" fmla="*/ 1613972 w 3913743"/>
              <a:gd name="connsiteY119" fmla="*/ 809739 h 1104441"/>
              <a:gd name="connsiteX120" fmla="*/ 1589184 w 3913743"/>
              <a:gd name="connsiteY120" fmla="*/ 809739 h 1104441"/>
              <a:gd name="connsiteX121" fmla="*/ 1589184 w 3913743"/>
              <a:gd name="connsiteY121" fmla="*/ 809739 h 1104441"/>
              <a:gd name="connsiteX122" fmla="*/ 1589184 w 3913743"/>
              <a:gd name="connsiteY122" fmla="*/ 795968 h 1104441"/>
              <a:gd name="connsiteX123" fmla="*/ 1531345 w 3913743"/>
              <a:gd name="connsiteY123" fmla="*/ 795968 h 1104441"/>
              <a:gd name="connsiteX124" fmla="*/ 1531345 w 3913743"/>
              <a:gd name="connsiteY124" fmla="*/ 773934 h 1104441"/>
              <a:gd name="connsiteX125" fmla="*/ 1506557 w 3913743"/>
              <a:gd name="connsiteY125" fmla="*/ 773934 h 1104441"/>
              <a:gd name="connsiteX126" fmla="*/ 1506557 w 3913743"/>
              <a:gd name="connsiteY126" fmla="*/ 751901 h 1104441"/>
              <a:gd name="connsiteX127" fmla="*/ 1432193 w 3913743"/>
              <a:gd name="connsiteY127" fmla="*/ 751901 h 1104441"/>
              <a:gd name="connsiteX128" fmla="*/ 1432193 w 3913743"/>
              <a:gd name="connsiteY128" fmla="*/ 751901 h 1104441"/>
              <a:gd name="connsiteX129" fmla="*/ 1432193 w 3913743"/>
              <a:gd name="connsiteY129" fmla="*/ 727113 h 1104441"/>
              <a:gd name="connsiteX130" fmla="*/ 1280711 w 3913743"/>
              <a:gd name="connsiteY130" fmla="*/ 727113 h 1104441"/>
              <a:gd name="connsiteX131" fmla="*/ 1280711 w 3913743"/>
              <a:gd name="connsiteY131" fmla="*/ 718850 h 1104441"/>
              <a:gd name="connsiteX132" fmla="*/ 1220119 w 3913743"/>
              <a:gd name="connsiteY132" fmla="*/ 718850 h 1104441"/>
              <a:gd name="connsiteX133" fmla="*/ 1220119 w 3913743"/>
              <a:gd name="connsiteY133" fmla="*/ 685800 h 1104441"/>
              <a:gd name="connsiteX134" fmla="*/ 1192576 w 3913743"/>
              <a:gd name="connsiteY134" fmla="*/ 685800 h 1104441"/>
              <a:gd name="connsiteX135" fmla="*/ 1192576 w 3913743"/>
              <a:gd name="connsiteY135" fmla="*/ 672028 h 1104441"/>
              <a:gd name="connsiteX136" fmla="*/ 1140246 w 3913743"/>
              <a:gd name="connsiteY136" fmla="*/ 672028 h 1104441"/>
              <a:gd name="connsiteX137" fmla="*/ 1140246 w 3913743"/>
              <a:gd name="connsiteY137" fmla="*/ 627961 h 1104441"/>
              <a:gd name="connsiteX138" fmla="*/ 1131984 w 3913743"/>
              <a:gd name="connsiteY138" fmla="*/ 627961 h 1104441"/>
              <a:gd name="connsiteX139" fmla="*/ 1131984 w 3913743"/>
              <a:gd name="connsiteY139" fmla="*/ 627961 h 1104441"/>
              <a:gd name="connsiteX140" fmla="*/ 1131984 w 3913743"/>
              <a:gd name="connsiteY140" fmla="*/ 614190 h 1104441"/>
              <a:gd name="connsiteX141" fmla="*/ 1085162 w 3913743"/>
              <a:gd name="connsiteY141" fmla="*/ 614190 h 1104441"/>
              <a:gd name="connsiteX142" fmla="*/ 1079653 w 3913743"/>
              <a:gd name="connsiteY142" fmla="*/ 608681 h 1104441"/>
              <a:gd name="connsiteX143" fmla="*/ 1079653 w 3913743"/>
              <a:gd name="connsiteY143" fmla="*/ 603173 h 1104441"/>
              <a:gd name="connsiteX144" fmla="*/ 1079653 w 3913743"/>
              <a:gd name="connsiteY144" fmla="*/ 575631 h 1104441"/>
              <a:gd name="connsiteX145" fmla="*/ 1046603 w 3913743"/>
              <a:gd name="connsiteY145" fmla="*/ 575631 h 1104441"/>
              <a:gd name="connsiteX146" fmla="*/ 1046603 w 3913743"/>
              <a:gd name="connsiteY146" fmla="*/ 570122 h 1104441"/>
              <a:gd name="connsiteX147" fmla="*/ 922663 w 3913743"/>
              <a:gd name="connsiteY147" fmla="*/ 570122 h 1104441"/>
              <a:gd name="connsiteX148" fmla="*/ 922663 w 3913743"/>
              <a:gd name="connsiteY148" fmla="*/ 553597 h 1104441"/>
              <a:gd name="connsiteX149" fmla="*/ 848299 w 3913743"/>
              <a:gd name="connsiteY149" fmla="*/ 553597 h 1104441"/>
              <a:gd name="connsiteX150" fmla="*/ 848299 w 3913743"/>
              <a:gd name="connsiteY150" fmla="*/ 534318 h 1104441"/>
              <a:gd name="connsiteX151" fmla="*/ 771181 w 3913743"/>
              <a:gd name="connsiteY151" fmla="*/ 534318 h 1104441"/>
              <a:gd name="connsiteX152" fmla="*/ 771181 w 3913743"/>
              <a:gd name="connsiteY152" fmla="*/ 523301 h 1104441"/>
              <a:gd name="connsiteX153" fmla="*/ 674784 w 3913743"/>
              <a:gd name="connsiteY153" fmla="*/ 523301 h 1104441"/>
              <a:gd name="connsiteX154" fmla="*/ 674784 w 3913743"/>
              <a:gd name="connsiteY154" fmla="*/ 506775 h 1104441"/>
              <a:gd name="connsiteX155" fmla="*/ 594911 w 3913743"/>
              <a:gd name="connsiteY155" fmla="*/ 506775 h 1104441"/>
              <a:gd name="connsiteX156" fmla="*/ 594911 w 3913743"/>
              <a:gd name="connsiteY156" fmla="*/ 440674 h 1104441"/>
              <a:gd name="connsiteX157" fmla="*/ 564615 w 3913743"/>
              <a:gd name="connsiteY157" fmla="*/ 440674 h 1104441"/>
              <a:gd name="connsiteX158" fmla="*/ 564615 w 3913743"/>
              <a:gd name="connsiteY158" fmla="*/ 415886 h 1104441"/>
              <a:gd name="connsiteX159" fmla="*/ 537073 w 3913743"/>
              <a:gd name="connsiteY159" fmla="*/ 415886 h 1104441"/>
              <a:gd name="connsiteX160" fmla="*/ 537073 w 3913743"/>
              <a:gd name="connsiteY160" fmla="*/ 399361 h 1104441"/>
              <a:gd name="connsiteX161" fmla="*/ 515039 w 3913743"/>
              <a:gd name="connsiteY161" fmla="*/ 399361 h 1104441"/>
              <a:gd name="connsiteX162" fmla="*/ 515039 w 3913743"/>
              <a:gd name="connsiteY162" fmla="*/ 358048 h 1104441"/>
              <a:gd name="connsiteX163" fmla="*/ 493005 w 3913743"/>
              <a:gd name="connsiteY163" fmla="*/ 358048 h 1104441"/>
              <a:gd name="connsiteX164" fmla="*/ 493005 w 3913743"/>
              <a:gd name="connsiteY164" fmla="*/ 358048 h 1104441"/>
              <a:gd name="connsiteX165" fmla="*/ 476479 w 3913743"/>
              <a:gd name="connsiteY165" fmla="*/ 341522 h 1104441"/>
              <a:gd name="connsiteX166" fmla="*/ 476479 w 3913743"/>
              <a:gd name="connsiteY166" fmla="*/ 319489 h 1104441"/>
              <a:gd name="connsiteX167" fmla="*/ 435167 w 3913743"/>
              <a:gd name="connsiteY167" fmla="*/ 319489 h 1104441"/>
              <a:gd name="connsiteX168" fmla="*/ 440675 w 3913743"/>
              <a:gd name="connsiteY168" fmla="*/ 313981 h 1104441"/>
              <a:gd name="connsiteX169" fmla="*/ 374574 w 3913743"/>
              <a:gd name="connsiteY169" fmla="*/ 313981 h 1104441"/>
              <a:gd name="connsiteX170" fmla="*/ 374574 w 3913743"/>
              <a:gd name="connsiteY170" fmla="*/ 286438 h 1104441"/>
              <a:gd name="connsiteX171" fmla="*/ 322244 w 3913743"/>
              <a:gd name="connsiteY171" fmla="*/ 286438 h 1104441"/>
              <a:gd name="connsiteX172" fmla="*/ 322244 w 3913743"/>
              <a:gd name="connsiteY172" fmla="*/ 256142 h 1104441"/>
              <a:gd name="connsiteX173" fmla="*/ 291947 w 3913743"/>
              <a:gd name="connsiteY173" fmla="*/ 256142 h 1104441"/>
              <a:gd name="connsiteX174" fmla="*/ 291947 w 3913743"/>
              <a:gd name="connsiteY174" fmla="*/ 212074 h 1104441"/>
              <a:gd name="connsiteX175" fmla="*/ 245126 w 3913743"/>
              <a:gd name="connsiteY175" fmla="*/ 212074 h 1104441"/>
              <a:gd name="connsiteX176" fmla="*/ 245126 w 3913743"/>
              <a:gd name="connsiteY176" fmla="*/ 184532 h 1104441"/>
              <a:gd name="connsiteX177" fmla="*/ 168008 w 3913743"/>
              <a:gd name="connsiteY177" fmla="*/ 184532 h 1104441"/>
              <a:gd name="connsiteX178" fmla="*/ 168008 w 3913743"/>
              <a:gd name="connsiteY178" fmla="*/ 140465 h 1104441"/>
              <a:gd name="connsiteX179" fmla="*/ 77119 w 3913743"/>
              <a:gd name="connsiteY179" fmla="*/ 140465 h 1104441"/>
              <a:gd name="connsiteX180" fmla="*/ 77119 w 3913743"/>
              <a:gd name="connsiteY180" fmla="*/ 140465 h 1104441"/>
              <a:gd name="connsiteX181" fmla="*/ 77119 w 3913743"/>
              <a:gd name="connsiteY181" fmla="*/ 115677 h 1104441"/>
              <a:gd name="connsiteX182" fmla="*/ 41314 w 3913743"/>
              <a:gd name="connsiteY182" fmla="*/ 115677 h 1104441"/>
              <a:gd name="connsiteX183" fmla="*/ 41314 w 3913743"/>
              <a:gd name="connsiteY183" fmla="*/ 93643 h 1104441"/>
              <a:gd name="connsiteX184" fmla="*/ 5509 w 3913743"/>
              <a:gd name="connsiteY184" fmla="*/ 93643 h 1104441"/>
              <a:gd name="connsiteX185" fmla="*/ 0 w 3913743"/>
              <a:gd name="connsiteY185" fmla="*/ 0 h 11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Lst>
            <a:rect l="l" t="t" r="r" b="b"/>
            <a:pathLst>
              <a:path w="3913743" h="1104441">
                <a:moveTo>
                  <a:pt x="0" y="0"/>
                </a:moveTo>
                <a:lnTo>
                  <a:pt x="68856" y="0"/>
                </a:lnTo>
                <a:lnTo>
                  <a:pt x="68856" y="8262"/>
                </a:lnTo>
                <a:lnTo>
                  <a:pt x="165253" y="8262"/>
                </a:lnTo>
                <a:lnTo>
                  <a:pt x="165253" y="41313"/>
                </a:lnTo>
                <a:lnTo>
                  <a:pt x="278176" y="41313"/>
                </a:lnTo>
                <a:lnTo>
                  <a:pt x="278176" y="79872"/>
                </a:lnTo>
                <a:lnTo>
                  <a:pt x="305719" y="79872"/>
                </a:lnTo>
                <a:lnTo>
                  <a:pt x="305719" y="90889"/>
                </a:lnTo>
                <a:lnTo>
                  <a:pt x="371820" y="90889"/>
                </a:lnTo>
                <a:lnTo>
                  <a:pt x="371820" y="121185"/>
                </a:lnTo>
                <a:lnTo>
                  <a:pt x="484743" y="121185"/>
                </a:lnTo>
                <a:lnTo>
                  <a:pt x="484743" y="143219"/>
                </a:lnTo>
                <a:lnTo>
                  <a:pt x="504022" y="143219"/>
                </a:lnTo>
                <a:lnTo>
                  <a:pt x="504022" y="170761"/>
                </a:lnTo>
                <a:lnTo>
                  <a:pt x="559107" y="170761"/>
                </a:lnTo>
                <a:lnTo>
                  <a:pt x="559107" y="203812"/>
                </a:lnTo>
                <a:lnTo>
                  <a:pt x="586649" y="203812"/>
                </a:lnTo>
                <a:lnTo>
                  <a:pt x="586649" y="228600"/>
                </a:lnTo>
                <a:lnTo>
                  <a:pt x="597666" y="228600"/>
                </a:lnTo>
                <a:lnTo>
                  <a:pt x="597666" y="258896"/>
                </a:lnTo>
                <a:lnTo>
                  <a:pt x="663767" y="258896"/>
                </a:lnTo>
                <a:lnTo>
                  <a:pt x="663767" y="275421"/>
                </a:lnTo>
                <a:lnTo>
                  <a:pt x="773935" y="275421"/>
                </a:lnTo>
                <a:lnTo>
                  <a:pt x="773935" y="286438"/>
                </a:lnTo>
                <a:lnTo>
                  <a:pt x="925417" y="286438"/>
                </a:lnTo>
                <a:lnTo>
                  <a:pt x="925417" y="305718"/>
                </a:lnTo>
                <a:lnTo>
                  <a:pt x="1052111" y="305718"/>
                </a:lnTo>
                <a:lnTo>
                  <a:pt x="1052111" y="327751"/>
                </a:lnTo>
                <a:lnTo>
                  <a:pt x="1074145" y="327751"/>
                </a:lnTo>
                <a:lnTo>
                  <a:pt x="1074145" y="344277"/>
                </a:lnTo>
                <a:lnTo>
                  <a:pt x="1129229" y="344277"/>
                </a:lnTo>
                <a:lnTo>
                  <a:pt x="1129229" y="382836"/>
                </a:lnTo>
                <a:lnTo>
                  <a:pt x="1154017" y="382836"/>
                </a:lnTo>
                <a:lnTo>
                  <a:pt x="1154017" y="393853"/>
                </a:lnTo>
                <a:lnTo>
                  <a:pt x="1184314" y="393853"/>
                </a:lnTo>
                <a:lnTo>
                  <a:pt x="1184314" y="407624"/>
                </a:lnTo>
                <a:lnTo>
                  <a:pt x="1198085" y="407624"/>
                </a:lnTo>
                <a:lnTo>
                  <a:pt x="1217364" y="426903"/>
                </a:lnTo>
                <a:lnTo>
                  <a:pt x="1275203" y="426903"/>
                </a:lnTo>
                <a:lnTo>
                  <a:pt x="1275203" y="451691"/>
                </a:lnTo>
                <a:lnTo>
                  <a:pt x="1443210" y="451691"/>
                </a:lnTo>
                <a:lnTo>
                  <a:pt x="1443210" y="465462"/>
                </a:lnTo>
                <a:lnTo>
                  <a:pt x="1490032" y="465462"/>
                </a:lnTo>
                <a:lnTo>
                  <a:pt x="1490032" y="487496"/>
                </a:lnTo>
                <a:lnTo>
                  <a:pt x="1525837" y="487496"/>
                </a:lnTo>
                <a:lnTo>
                  <a:pt x="1534099" y="495758"/>
                </a:lnTo>
                <a:lnTo>
                  <a:pt x="1583675" y="495758"/>
                </a:lnTo>
                <a:lnTo>
                  <a:pt x="1583675" y="520547"/>
                </a:lnTo>
                <a:lnTo>
                  <a:pt x="1602955" y="520547"/>
                </a:lnTo>
                <a:lnTo>
                  <a:pt x="1602955" y="528809"/>
                </a:lnTo>
                <a:lnTo>
                  <a:pt x="1641514" y="528809"/>
                </a:lnTo>
                <a:lnTo>
                  <a:pt x="1641514" y="528809"/>
                </a:lnTo>
                <a:lnTo>
                  <a:pt x="1641514" y="545334"/>
                </a:lnTo>
                <a:lnTo>
                  <a:pt x="1699352" y="545334"/>
                </a:lnTo>
                <a:lnTo>
                  <a:pt x="1699352" y="545334"/>
                </a:lnTo>
                <a:lnTo>
                  <a:pt x="1699352" y="545334"/>
                </a:lnTo>
                <a:lnTo>
                  <a:pt x="1699352" y="564614"/>
                </a:lnTo>
                <a:lnTo>
                  <a:pt x="1828800" y="564614"/>
                </a:lnTo>
                <a:lnTo>
                  <a:pt x="1828800" y="578385"/>
                </a:lnTo>
                <a:lnTo>
                  <a:pt x="1845326" y="578385"/>
                </a:lnTo>
                <a:lnTo>
                  <a:pt x="1845326" y="578385"/>
                </a:lnTo>
                <a:lnTo>
                  <a:pt x="1845326" y="597665"/>
                </a:lnTo>
                <a:lnTo>
                  <a:pt x="1886639" y="597665"/>
                </a:lnTo>
                <a:lnTo>
                  <a:pt x="1886639" y="625207"/>
                </a:lnTo>
                <a:lnTo>
                  <a:pt x="1936215" y="625207"/>
                </a:lnTo>
                <a:lnTo>
                  <a:pt x="1936215" y="652749"/>
                </a:lnTo>
                <a:lnTo>
                  <a:pt x="2007825" y="652749"/>
                </a:lnTo>
                <a:lnTo>
                  <a:pt x="2007825" y="666520"/>
                </a:lnTo>
                <a:lnTo>
                  <a:pt x="2043629" y="666520"/>
                </a:lnTo>
                <a:lnTo>
                  <a:pt x="2043629" y="685800"/>
                </a:lnTo>
                <a:lnTo>
                  <a:pt x="2203374" y="685800"/>
                </a:lnTo>
                <a:lnTo>
                  <a:pt x="2203374" y="691308"/>
                </a:lnTo>
                <a:lnTo>
                  <a:pt x="2283246" y="691308"/>
                </a:lnTo>
                <a:lnTo>
                  <a:pt x="2283246" y="707833"/>
                </a:lnTo>
                <a:lnTo>
                  <a:pt x="2324560" y="707833"/>
                </a:lnTo>
                <a:lnTo>
                  <a:pt x="2324560" y="721604"/>
                </a:lnTo>
                <a:lnTo>
                  <a:pt x="2550405" y="721604"/>
                </a:lnTo>
                <a:lnTo>
                  <a:pt x="2550405" y="746392"/>
                </a:lnTo>
                <a:lnTo>
                  <a:pt x="2591719" y="746392"/>
                </a:lnTo>
                <a:lnTo>
                  <a:pt x="2591719" y="757409"/>
                </a:lnTo>
                <a:lnTo>
                  <a:pt x="2798285" y="757409"/>
                </a:lnTo>
                <a:lnTo>
                  <a:pt x="2798285" y="782197"/>
                </a:lnTo>
                <a:lnTo>
                  <a:pt x="3913743" y="782197"/>
                </a:lnTo>
                <a:lnTo>
                  <a:pt x="3913743" y="1104441"/>
                </a:lnTo>
                <a:lnTo>
                  <a:pt x="2809302" y="1104441"/>
                </a:lnTo>
                <a:lnTo>
                  <a:pt x="2809302" y="1065881"/>
                </a:lnTo>
                <a:lnTo>
                  <a:pt x="2608244" y="1065881"/>
                </a:lnTo>
                <a:lnTo>
                  <a:pt x="2608244" y="1046602"/>
                </a:lnTo>
                <a:lnTo>
                  <a:pt x="2550405" y="1046602"/>
                </a:lnTo>
                <a:lnTo>
                  <a:pt x="2550405" y="1030077"/>
                </a:lnTo>
                <a:lnTo>
                  <a:pt x="2332822" y="1030077"/>
                </a:lnTo>
                <a:lnTo>
                  <a:pt x="2332822" y="1010797"/>
                </a:lnTo>
                <a:lnTo>
                  <a:pt x="2286000" y="1010797"/>
                </a:lnTo>
                <a:lnTo>
                  <a:pt x="2286000" y="994272"/>
                </a:lnTo>
                <a:lnTo>
                  <a:pt x="2211637" y="994272"/>
                </a:lnTo>
                <a:lnTo>
                  <a:pt x="2211637" y="974992"/>
                </a:lnTo>
                <a:lnTo>
                  <a:pt x="2043629" y="974992"/>
                </a:lnTo>
                <a:lnTo>
                  <a:pt x="2043629" y="969484"/>
                </a:lnTo>
                <a:lnTo>
                  <a:pt x="1996808" y="969484"/>
                </a:lnTo>
                <a:lnTo>
                  <a:pt x="1996808" y="944696"/>
                </a:lnTo>
                <a:lnTo>
                  <a:pt x="1947232" y="944696"/>
                </a:lnTo>
                <a:lnTo>
                  <a:pt x="1938969" y="944696"/>
                </a:lnTo>
                <a:lnTo>
                  <a:pt x="1938969" y="919908"/>
                </a:lnTo>
                <a:lnTo>
                  <a:pt x="1914181" y="919908"/>
                </a:lnTo>
                <a:lnTo>
                  <a:pt x="1914181" y="906137"/>
                </a:lnTo>
                <a:lnTo>
                  <a:pt x="1914181" y="906137"/>
                </a:lnTo>
                <a:lnTo>
                  <a:pt x="1894902" y="906137"/>
                </a:lnTo>
                <a:lnTo>
                  <a:pt x="1894902" y="895120"/>
                </a:lnTo>
                <a:lnTo>
                  <a:pt x="1870114" y="895120"/>
                </a:lnTo>
                <a:lnTo>
                  <a:pt x="1870114" y="884103"/>
                </a:lnTo>
                <a:lnTo>
                  <a:pt x="1842572" y="884103"/>
                </a:lnTo>
                <a:lnTo>
                  <a:pt x="1842572" y="853807"/>
                </a:lnTo>
                <a:lnTo>
                  <a:pt x="1704861" y="853807"/>
                </a:lnTo>
                <a:lnTo>
                  <a:pt x="1704861" y="853807"/>
                </a:lnTo>
                <a:lnTo>
                  <a:pt x="1704861" y="834527"/>
                </a:lnTo>
                <a:lnTo>
                  <a:pt x="1644268" y="834527"/>
                </a:lnTo>
                <a:lnTo>
                  <a:pt x="1644268" y="823510"/>
                </a:lnTo>
                <a:lnTo>
                  <a:pt x="1613972" y="823510"/>
                </a:lnTo>
                <a:lnTo>
                  <a:pt x="1613972" y="809739"/>
                </a:lnTo>
                <a:lnTo>
                  <a:pt x="1589184" y="809739"/>
                </a:lnTo>
                <a:lnTo>
                  <a:pt x="1589184" y="809739"/>
                </a:lnTo>
                <a:lnTo>
                  <a:pt x="1589184" y="795968"/>
                </a:lnTo>
                <a:lnTo>
                  <a:pt x="1531345" y="795968"/>
                </a:lnTo>
                <a:lnTo>
                  <a:pt x="1531345" y="773934"/>
                </a:lnTo>
                <a:lnTo>
                  <a:pt x="1506557" y="773934"/>
                </a:lnTo>
                <a:lnTo>
                  <a:pt x="1506557" y="751901"/>
                </a:lnTo>
                <a:lnTo>
                  <a:pt x="1432193" y="751901"/>
                </a:lnTo>
                <a:lnTo>
                  <a:pt x="1432193" y="751901"/>
                </a:lnTo>
                <a:lnTo>
                  <a:pt x="1432193" y="727113"/>
                </a:lnTo>
                <a:lnTo>
                  <a:pt x="1280711" y="727113"/>
                </a:lnTo>
                <a:lnTo>
                  <a:pt x="1280711" y="718850"/>
                </a:lnTo>
                <a:lnTo>
                  <a:pt x="1220119" y="718850"/>
                </a:lnTo>
                <a:lnTo>
                  <a:pt x="1220119" y="685800"/>
                </a:lnTo>
                <a:lnTo>
                  <a:pt x="1192576" y="685800"/>
                </a:lnTo>
                <a:lnTo>
                  <a:pt x="1192576" y="672028"/>
                </a:lnTo>
                <a:lnTo>
                  <a:pt x="1140246" y="672028"/>
                </a:lnTo>
                <a:lnTo>
                  <a:pt x="1140246" y="627961"/>
                </a:lnTo>
                <a:lnTo>
                  <a:pt x="1131984" y="627961"/>
                </a:lnTo>
                <a:lnTo>
                  <a:pt x="1131984" y="627961"/>
                </a:lnTo>
                <a:lnTo>
                  <a:pt x="1131984" y="614190"/>
                </a:lnTo>
                <a:lnTo>
                  <a:pt x="1085162" y="614190"/>
                </a:lnTo>
                <a:lnTo>
                  <a:pt x="1079653" y="608681"/>
                </a:lnTo>
                <a:lnTo>
                  <a:pt x="1079653" y="603173"/>
                </a:lnTo>
                <a:lnTo>
                  <a:pt x="1079653" y="575631"/>
                </a:lnTo>
                <a:lnTo>
                  <a:pt x="1046603" y="575631"/>
                </a:lnTo>
                <a:lnTo>
                  <a:pt x="1046603" y="570122"/>
                </a:lnTo>
                <a:lnTo>
                  <a:pt x="922663" y="570122"/>
                </a:lnTo>
                <a:lnTo>
                  <a:pt x="922663" y="553597"/>
                </a:lnTo>
                <a:lnTo>
                  <a:pt x="848299" y="553597"/>
                </a:lnTo>
                <a:lnTo>
                  <a:pt x="848299" y="534318"/>
                </a:lnTo>
                <a:lnTo>
                  <a:pt x="771181" y="534318"/>
                </a:lnTo>
                <a:lnTo>
                  <a:pt x="771181" y="523301"/>
                </a:lnTo>
                <a:lnTo>
                  <a:pt x="674784" y="523301"/>
                </a:lnTo>
                <a:lnTo>
                  <a:pt x="674784" y="506775"/>
                </a:lnTo>
                <a:lnTo>
                  <a:pt x="594911" y="506775"/>
                </a:lnTo>
                <a:lnTo>
                  <a:pt x="594911" y="440674"/>
                </a:lnTo>
                <a:lnTo>
                  <a:pt x="564615" y="440674"/>
                </a:lnTo>
                <a:lnTo>
                  <a:pt x="564615" y="415886"/>
                </a:lnTo>
                <a:lnTo>
                  <a:pt x="537073" y="415886"/>
                </a:lnTo>
                <a:lnTo>
                  <a:pt x="537073" y="399361"/>
                </a:lnTo>
                <a:lnTo>
                  <a:pt x="515039" y="399361"/>
                </a:lnTo>
                <a:lnTo>
                  <a:pt x="515039" y="358048"/>
                </a:lnTo>
                <a:lnTo>
                  <a:pt x="493005" y="358048"/>
                </a:lnTo>
                <a:lnTo>
                  <a:pt x="493005" y="358048"/>
                </a:lnTo>
                <a:lnTo>
                  <a:pt x="476479" y="341522"/>
                </a:lnTo>
                <a:lnTo>
                  <a:pt x="476479" y="319489"/>
                </a:lnTo>
                <a:lnTo>
                  <a:pt x="435167" y="319489"/>
                </a:lnTo>
                <a:lnTo>
                  <a:pt x="440675" y="313981"/>
                </a:lnTo>
                <a:lnTo>
                  <a:pt x="374574" y="313981"/>
                </a:lnTo>
                <a:lnTo>
                  <a:pt x="374574" y="286438"/>
                </a:lnTo>
                <a:lnTo>
                  <a:pt x="322244" y="286438"/>
                </a:lnTo>
                <a:lnTo>
                  <a:pt x="322244" y="256142"/>
                </a:lnTo>
                <a:lnTo>
                  <a:pt x="291947" y="256142"/>
                </a:lnTo>
                <a:lnTo>
                  <a:pt x="291947" y="212074"/>
                </a:lnTo>
                <a:lnTo>
                  <a:pt x="245126" y="212074"/>
                </a:lnTo>
                <a:lnTo>
                  <a:pt x="245126" y="184532"/>
                </a:lnTo>
                <a:lnTo>
                  <a:pt x="168008" y="184532"/>
                </a:lnTo>
                <a:lnTo>
                  <a:pt x="168008" y="140465"/>
                </a:lnTo>
                <a:lnTo>
                  <a:pt x="77119" y="140465"/>
                </a:lnTo>
                <a:lnTo>
                  <a:pt x="77119" y="140465"/>
                </a:lnTo>
                <a:lnTo>
                  <a:pt x="77119" y="115677"/>
                </a:lnTo>
                <a:lnTo>
                  <a:pt x="41314" y="115677"/>
                </a:lnTo>
                <a:lnTo>
                  <a:pt x="41314" y="93643"/>
                </a:lnTo>
                <a:lnTo>
                  <a:pt x="5509" y="93643"/>
                </a:lnTo>
                <a:lnTo>
                  <a:pt x="0" y="0"/>
                </a:lnTo>
                <a:close/>
              </a:path>
            </a:pathLst>
          </a:custGeom>
          <a:solidFill>
            <a:schemeClr val="tx1">
              <a:lumMod val="25000"/>
              <a:lumOff val="75000"/>
              <a:alpha val="5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0" name="Freeform: Shape 509">
            <a:extLst>
              <a:ext uri="{FF2B5EF4-FFF2-40B4-BE49-F238E27FC236}">
                <a16:creationId xmlns:a16="http://schemas.microsoft.com/office/drawing/2014/main" id="{68D1446A-7198-0EC4-007E-3B98BEB96170}"/>
              </a:ext>
            </a:extLst>
          </p:cNvPr>
          <p:cNvSpPr/>
          <p:nvPr/>
        </p:nvSpPr>
        <p:spPr bwMode="auto">
          <a:xfrm>
            <a:off x="1313761" y="1715877"/>
            <a:ext cx="3977090" cy="944696"/>
          </a:xfrm>
          <a:custGeom>
            <a:avLst/>
            <a:gdLst>
              <a:gd name="connsiteX0" fmla="*/ 0 w 3977090"/>
              <a:gd name="connsiteY0" fmla="*/ 0 h 944696"/>
              <a:gd name="connsiteX1" fmla="*/ 60593 w 3977090"/>
              <a:gd name="connsiteY1" fmla="*/ 0 h 944696"/>
              <a:gd name="connsiteX2" fmla="*/ 60593 w 3977090"/>
              <a:gd name="connsiteY2" fmla="*/ 22034 h 944696"/>
              <a:gd name="connsiteX3" fmla="*/ 85381 w 3977090"/>
              <a:gd name="connsiteY3" fmla="*/ 22034 h 944696"/>
              <a:gd name="connsiteX4" fmla="*/ 85381 w 3977090"/>
              <a:gd name="connsiteY4" fmla="*/ 38559 h 944696"/>
              <a:gd name="connsiteX5" fmla="*/ 85381 w 3977090"/>
              <a:gd name="connsiteY5" fmla="*/ 38559 h 944696"/>
              <a:gd name="connsiteX6" fmla="*/ 129449 w 3977090"/>
              <a:gd name="connsiteY6" fmla="*/ 38559 h 944696"/>
              <a:gd name="connsiteX7" fmla="*/ 129449 w 3977090"/>
              <a:gd name="connsiteY7" fmla="*/ 60593 h 944696"/>
              <a:gd name="connsiteX8" fmla="*/ 212075 w 3977090"/>
              <a:gd name="connsiteY8" fmla="*/ 60593 h 944696"/>
              <a:gd name="connsiteX9" fmla="*/ 212075 w 3977090"/>
              <a:gd name="connsiteY9" fmla="*/ 96398 h 944696"/>
              <a:gd name="connsiteX10" fmla="*/ 291947 w 3977090"/>
              <a:gd name="connsiteY10" fmla="*/ 96398 h 944696"/>
              <a:gd name="connsiteX11" fmla="*/ 291947 w 3977090"/>
              <a:gd name="connsiteY11" fmla="*/ 118431 h 944696"/>
              <a:gd name="connsiteX12" fmla="*/ 324998 w 3977090"/>
              <a:gd name="connsiteY12" fmla="*/ 118431 h 944696"/>
              <a:gd name="connsiteX13" fmla="*/ 324998 w 3977090"/>
              <a:gd name="connsiteY13" fmla="*/ 148728 h 944696"/>
              <a:gd name="connsiteX14" fmla="*/ 352540 w 3977090"/>
              <a:gd name="connsiteY14" fmla="*/ 148728 h 944696"/>
              <a:gd name="connsiteX15" fmla="*/ 352540 w 3977090"/>
              <a:gd name="connsiteY15" fmla="*/ 168007 h 944696"/>
              <a:gd name="connsiteX16" fmla="*/ 402116 w 3977090"/>
              <a:gd name="connsiteY16" fmla="*/ 168007 h 944696"/>
              <a:gd name="connsiteX17" fmla="*/ 402116 w 3977090"/>
              <a:gd name="connsiteY17" fmla="*/ 192795 h 944696"/>
              <a:gd name="connsiteX18" fmla="*/ 487497 w 3977090"/>
              <a:gd name="connsiteY18" fmla="*/ 192795 h 944696"/>
              <a:gd name="connsiteX19" fmla="*/ 487497 w 3977090"/>
              <a:gd name="connsiteY19" fmla="*/ 214829 h 944696"/>
              <a:gd name="connsiteX20" fmla="*/ 520547 w 3977090"/>
              <a:gd name="connsiteY20" fmla="*/ 214829 h 944696"/>
              <a:gd name="connsiteX21" fmla="*/ 520547 w 3977090"/>
              <a:gd name="connsiteY21" fmla="*/ 245125 h 944696"/>
              <a:gd name="connsiteX22" fmla="*/ 548090 w 3977090"/>
              <a:gd name="connsiteY22" fmla="*/ 245125 h 944696"/>
              <a:gd name="connsiteX23" fmla="*/ 548090 w 3977090"/>
              <a:gd name="connsiteY23" fmla="*/ 275422 h 944696"/>
              <a:gd name="connsiteX24" fmla="*/ 548090 w 3977090"/>
              <a:gd name="connsiteY24" fmla="*/ 275422 h 944696"/>
              <a:gd name="connsiteX25" fmla="*/ 572878 w 3977090"/>
              <a:gd name="connsiteY25" fmla="*/ 275422 h 944696"/>
              <a:gd name="connsiteX26" fmla="*/ 572878 w 3977090"/>
              <a:gd name="connsiteY26" fmla="*/ 286439 h 944696"/>
              <a:gd name="connsiteX27" fmla="*/ 611437 w 3977090"/>
              <a:gd name="connsiteY27" fmla="*/ 286439 h 944696"/>
              <a:gd name="connsiteX28" fmla="*/ 611437 w 3977090"/>
              <a:gd name="connsiteY28" fmla="*/ 316735 h 944696"/>
              <a:gd name="connsiteX29" fmla="*/ 636225 w 3977090"/>
              <a:gd name="connsiteY29" fmla="*/ 316735 h 944696"/>
              <a:gd name="connsiteX30" fmla="*/ 636225 w 3977090"/>
              <a:gd name="connsiteY30" fmla="*/ 349786 h 944696"/>
              <a:gd name="connsiteX31" fmla="*/ 647241 w 3977090"/>
              <a:gd name="connsiteY31" fmla="*/ 349786 h 944696"/>
              <a:gd name="connsiteX32" fmla="*/ 647241 w 3977090"/>
              <a:gd name="connsiteY32" fmla="*/ 371819 h 944696"/>
              <a:gd name="connsiteX33" fmla="*/ 713343 w 3977090"/>
              <a:gd name="connsiteY33" fmla="*/ 371819 h 944696"/>
              <a:gd name="connsiteX34" fmla="*/ 713343 w 3977090"/>
              <a:gd name="connsiteY34" fmla="*/ 388345 h 944696"/>
              <a:gd name="connsiteX35" fmla="*/ 829020 w 3977090"/>
              <a:gd name="connsiteY35" fmla="*/ 388345 h 944696"/>
              <a:gd name="connsiteX36" fmla="*/ 829020 w 3977090"/>
              <a:gd name="connsiteY36" fmla="*/ 407624 h 944696"/>
              <a:gd name="connsiteX37" fmla="*/ 881350 w 3977090"/>
              <a:gd name="connsiteY37" fmla="*/ 407624 h 944696"/>
              <a:gd name="connsiteX38" fmla="*/ 881350 w 3977090"/>
              <a:gd name="connsiteY38" fmla="*/ 418641 h 944696"/>
              <a:gd name="connsiteX39" fmla="*/ 958468 w 3977090"/>
              <a:gd name="connsiteY39" fmla="*/ 418641 h 944696"/>
              <a:gd name="connsiteX40" fmla="*/ 958468 w 3977090"/>
              <a:gd name="connsiteY40" fmla="*/ 440675 h 944696"/>
              <a:gd name="connsiteX41" fmla="*/ 1079653 w 3977090"/>
              <a:gd name="connsiteY41" fmla="*/ 440675 h 944696"/>
              <a:gd name="connsiteX42" fmla="*/ 1079653 w 3977090"/>
              <a:gd name="connsiteY42" fmla="*/ 440675 h 944696"/>
              <a:gd name="connsiteX43" fmla="*/ 1118212 w 3977090"/>
              <a:gd name="connsiteY43" fmla="*/ 440675 h 944696"/>
              <a:gd name="connsiteX44" fmla="*/ 1118212 w 3977090"/>
              <a:gd name="connsiteY44" fmla="*/ 468217 h 944696"/>
              <a:gd name="connsiteX45" fmla="*/ 1167788 w 3977090"/>
              <a:gd name="connsiteY45" fmla="*/ 468217 h 944696"/>
              <a:gd name="connsiteX46" fmla="*/ 1167788 w 3977090"/>
              <a:gd name="connsiteY46" fmla="*/ 495759 h 944696"/>
              <a:gd name="connsiteX47" fmla="*/ 1178805 w 3977090"/>
              <a:gd name="connsiteY47" fmla="*/ 495759 h 944696"/>
              <a:gd name="connsiteX48" fmla="*/ 1178805 w 3977090"/>
              <a:gd name="connsiteY48" fmla="*/ 528810 h 944696"/>
              <a:gd name="connsiteX49" fmla="*/ 1228381 w 3977090"/>
              <a:gd name="connsiteY49" fmla="*/ 528810 h 944696"/>
              <a:gd name="connsiteX50" fmla="*/ 1228381 w 3977090"/>
              <a:gd name="connsiteY50" fmla="*/ 539827 h 944696"/>
              <a:gd name="connsiteX51" fmla="*/ 1250415 w 3977090"/>
              <a:gd name="connsiteY51" fmla="*/ 539827 h 944696"/>
              <a:gd name="connsiteX52" fmla="*/ 1250415 w 3977090"/>
              <a:gd name="connsiteY52" fmla="*/ 570123 h 944696"/>
              <a:gd name="connsiteX53" fmla="*/ 1324779 w 3977090"/>
              <a:gd name="connsiteY53" fmla="*/ 570123 h 944696"/>
              <a:gd name="connsiteX54" fmla="*/ 1324779 w 3977090"/>
              <a:gd name="connsiteY54" fmla="*/ 592157 h 944696"/>
              <a:gd name="connsiteX55" fmla="*/ 1476261 w 3977090"/>
              <a:gd name="connsiteY55" fmla="*/ 592157 h 944696"/>
              <a:gd name="connsiteX56" fmla="*/ 1476261 w 3977090"/>
              <a:gd name="connsiteY56" fmla="*/ 600419 h 944696"/>
              <a:gd name="connsiteX57" fmla="*/ 1531345 w 3977090"/>
              <a:gd name="connsiteY57" fmla="*/ 600419 h 944696"/>
              <a:gd name="connsiteX58" fmla="*/ 1531345 w 3977090"/>
              <a:gd name="connsiteY58" fmla="*/ 630716 h 944696"/>
              <a:gd name="connsiteX59" fmla="*/ 1567150 w 3977090"/>
              <a:gd name="connsiteY59" fmla="*/ 630716 h 944696"/>
              <a:gd name="connsiteX60" fmla="*/ 1567150 w 3977090"/>
              <a:gd name="connsiteY60" fmla="*/ 649995 h 944696"/>
              <a:gd name="connsiteX61" fmla="*/ 1627743 w 3977090"/>
              <a:gd name="connsiteY61" fmla="*/ 649995 h 944696"/>
              <a:gd name="connsiteX62" fmla="*/ 1627743 w 3977090"/>
              <a:gd name="connsiteY62" fmla="*/ 663766 h 944696"/>
              <a:gd name="connsiteX63" fmla="*/ 1655285 w 3977090"/>
              <a:gd name="connsiteY63" fmla="*/ 663766 h 944696"/>
              <a:gd name="connsiteX64" fmla="*/ 1655285 w 3977090"/>
              <a:gd name="connsiteY64" fmla="*/ 674783 h 944696"/>
              <a:gd name="connsiteX65" fmla="*/ 1677319 w 3977090"/>
              <a:gd name="connsiteY65" fmla="*/ 674783 h 944696"/>
              <a:gd name="connsiteX66" fmla="*/ 1677319 w 3977090"/>
              <a:gd name="connsiteY66" fmla="*/ 696817 h 944696"/>
              <a:gd name="connsiteX67" fmla="*/ 1746174 w 3977090"/>
              <a:gd name="connsiteY67" fmla="*/ 696817 h 944696"/>
              <a:gd name="connsiteX68" fmla="*/ 1746174 w 3977090"/>
              <a:gd name="connsiteY68" fmla="*/ 707834 h 944696"/>
              <a:gd name="connsiteX69" fmla="*/ 1867359 w 3977090"/>
              <a:gd name="connsiteY69" fmla="*/ 707834 h 944696"/>
              <a:gd name="connsiteX70" fmla="*/ 1867359 w 3977090"/>
              <a:gd name="connsiteY70" fmla="*/ 729868 h 944696"/>
              <a:gd name="connsiteX71" fmla="*/ 1889393 w 3977090"/>
              <a:gd name="connsiteY71" fmla="*/ 729868 h 944696"/>
              <a:gd name="connsiteX72" fmla="*/ 1889393 w 3977090"/>
              <a:gd name="connsiteY72" fmla="*/ 738130 h 944696"/>
              <a:gd name="connsiteX73" fmla="*/ 1936215 w 3977090"/>
              <a:gd name="connsiteY73" fmla="*/ 738130 h 944696"/>
              <a:gd name="connsiteX74" fmla="*/ 1936215 w 3977090"/>
              <a:gd name="connsiteY74" fmla="*/ 776689 h 944696"/>
              <a:gd name="connsiteX75" fmla="*/ 1972020 w 3977090"/>
              <a:gd name="connsiteY75" fmla="*/ 776689 h 944696"/>
              <a:gd name="connsiteX76" fmla="*/ 1972020 w 3977090"/>
              <a:gd name="connsiteY76" fmla="*/ 776689 h 944696"/>
              <a:gd name="connsiteX77" fmla="*/ 1972020 w 3977090"/>
              <a:gd name="connsiteY77" fmla="*/ 806986 h 944696"/>
              <a:gd name="connsiteX78" fmla="*/ 2043629 w 3977090"/>
              <a:gd name="connsiteY78" fmla="*/ 806986 h 944696"/>
              <a:gd name="connsiteX79" fmla="*/ 2043629 w 3977090"/>
              <a:gd name="connsiteY79" fmla="*/ 818003 h 944696"/>
              <a:gd name="connsiteX80" fmla="*/ 2087697 w 3977090"/>
              <a:gd name="connsiteY80" fmla="*/ 818003 h 944696"/>
              <a:gd name="connsiteX81" fmla="*/ 2087697 w 3977090"/>
              <a:gd name="connsiteY81" fmla="*/ 818003 h 944696"/>
              <a:gd name="connsiteX82" fmla="*/ 2087697 w 3977090"/>
              <a:gd name="connsiteY82" fmla="*/ 818003 h 944696"/>
              <a:gd name="connsiteX83" fmla="*/ 2087697 w 3977090"/>
              <a:gd name="connsiteY83" fmla="*/ 818003 h 944696"/>
              <a:gd name="connsiteX84" fmla="*/ 2087697 w 3977090"/>
              <a:gd name="connsiteY84" fmla="*/ 845545 h 944696"/>
              <a:gd name="connsiteX85" fmla="*/ 2252950 w 3977090"/>
              <a:gd name="connsiteY85" fmla="*/ 845545 h 944696"/>
              <a:gd name="connsiteX86" fmla="*/ 2261212 w 3977090"/>
              <a:gd name="connsiteY86" fmla="*/ 853807 h 944696"/>
              <a:gd name="connsiteX87" fmla="*/ 2354856 w 3977090"/>
              <a:gd name="connsiteY87" fmla="*/ 853807 h 944696"/>
              <a:gd name="connsiteX88" fmla="*/ 2354856 w 3977090"/>
              <a:gd name="connsiteY88" fmla="*/ 870333 h 944696"/>
              <a:gd name="connsiteX89" fmla="*/ 2376890 w 3977090"/>
              <a:gd name="connsiteY89" fmla="*/ 870333 h 944696"/>
              <a:gd name="connsiteX90" fmla="*/ 2390661 w 3977090"/>
              <a:gd name="connsiteY90" fmla="*/ 884104 h 944696"/>
              <a:gd name="connsiteX91" fmla="*/ 2597227 w 3977090"/>
              <a:gd name="connsiteY91" fmla="*/ 884104 h 944696"/>
              <a:gd name="connsiteX92" fmla="*/ 2597227 w 3977090"/>
              <a:gd name="connsiteY92" fmla="*/ 906137 h 944696"/>
              <a:gd name="connsiteX93" fmla="*/ 2641294 w 3977090"/>
              <a:gd name="connsiteY93" fmla="*/ 906137 h 944696"/>
              <a:gd name="connsiteX94" fmla="*/ 2641294 w 3977090"/>
              <a:gd name="connsiteY94" fmla="*/ 925417 h 944696"/>
              <a:gd name="connsiteX95" fmla="*/ 2839598 w 3977090"/>
              <a:gd name="connsiteY95" fmla="*/ 925417 h 944696"/>
              <a:gd name="connsiteX96" fmla="*/ 2839598 w 3977090"/>
              <a:gd name="connsiteY96" fmla="*/ 944696 h 944696"/>
              <a:gd name="connsiteX97" fmla="*/ 3977090 w 3977090"/>
              <a:gd name="connsiteY97" fmla="*/ 944696 h 944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977090" h="944696">
                <a:moveTo>
                  <a:pt x="0" y="0"/>
                </a:moveTo>
                <a:lnTo>
                  <a:pt x="60593" y="0"/>
                </a:lnTo>
                <a:lnTo>
                  <a:pt x="60593" y="22034"/>
                </a:lnTo>
                <a:lnTo>
                  <a:pt x="85381" y="22034"/>
                </a:lnTo>
                <a:lnTo>
                  <a:pt x="85381" y="38559"/>
                </a:lnTo>
                <a:lnTo>
                  <a:pt x="85381" y="38559"/>
                </a:lnTo>
                <a:lnTo>
                  <a:pt x="129449" y="38559"/>
                </a:lnTo>
                <a:lnTo>
                  <a:pt x="129449" y="60593"/>
                </a:lnTo>
                <a:lnTo>
                  <a:pt x="212075" y="60593"/>
                </a:lnTo>
                <a:lnTo>
                  <a:pt x="212075" y="96398"/>
                </a:lnTo>
                <a:lnTo>
                  <a:pt x="291947" y="96398"/>
                </a:lnTo>
                <a:lnTo>
                  <a:pt x="291947" y="118431"/>
                </a:lnTo>
                <a:lnTo>
                  <a:pt x="324998" y="118431"/>
                </a:lnTo>
                <a:lnTo>
                  <a:pt x="324998" y="148728"/>
                </a:lnTo>
                <a:lnTo>
                  <a:pt x="352540" y="148728"/>
                </a:lnTo>
                <a:lnTo>
                  <a:pt x="352540" y="168007"/>
                </a:lnTo>
                <a:lnTo>
                  <a:pt x="402116" y="168007"/>
                </a:lnTo>
                <a:lnTo>
                  <a:pt x="402116" y="192795"/>
                </a:lnTo>
                <a:lnTo>
                  <a:pt x="487497" y="192795"/>
                </a:lnTo>
                <a:lnTo>
                  <a:pt x="487497" y="214829"/>
                </a:lnTo>
                <a:lnTo>
                  <a:pt x="520547" y="214829"/>
                </a:lnTo>
                <a:lnTo>
                  <a:pt x="520547" y="245125"/>
                </a:lnTo>
                <a:lnTo>
                  <a:pt x="548090" y="245125"/>
                </a:lnTo>
                <a:lnTo>
                  <a:pt x="548090" y="275422"/>
                </a:lnTo>
                <a:lnTo>
                  <a:pt x="548090" y="275422"/>
                </a:lnTo>
                <a:lnTo>
                  <a:pt x="572878" y="275422"/>
                </a:lnTo>
                <a:lnTo>
                  <a:pt x="572878" y="286439"/>
                </a:lnTo>
                <a:lnTo>
                  <a:pt x="611437" y="286439"/>
                </a:lnTo>
                <a:lnTo>
                  <a:pt x="611437" y="316735"/>
                </a:lnTo>
                <a:lnTo>
                  <a:pt x="636225" y="316735"/>
                </a:lnTo>
                <a:lnTo>
                  <a:pt x="636225" y="349786"/>
                </a:lnTo>
                <a:lnTo>
                  <a:pt x="647241" y="349786"/>
                </a:lnTo>
                <a:lnTo>
                  <a:pt x="647241" y="371819"/>
                </a:lnTo>
                <a:lnTo>
                  <a:pt x="713343" y="371819"/>
                </a:lnTo>
                <a:lnTo>
                  <a:pt x="713343" y="388345"/>
                </a:lnTo>
                <a:lnTo>
                  <a:pt x="829020" y="388345"/>
                </a:lnTo>
                <a:lnTo>
                  <a:pt x="829020" y="407624"/>
                </a:lnTo>
                <a:lnTo>
                  <a:pt x="881350" y="407624"/>
                </a:lnTo>
                <a:lnTo>
                  <a:pt x="881350" y="418641"/>
                </a:lnTo>
                <a:lnTo>
                  <a:pt x="958468" y="418641"/>
                </a:lnTo>
                <a:lnTo>
                  <a:pt x="958468" y="440675"/>
                </a:lnTo>
                <a:lnTo>
                  <a:pt x="1079653" y="440675"/>
                </a:lnTo>
                <a:lnTo>
                  <a:pt x="1079653" y="440675"/>
                </a:lnTo>
                <a:lnTo>
                  <a:pt x="1118212" y="440675"/>
                </a:lnTo>
                <a:lnTo>
                  <a:pt x="1118212" y="468217"/>
                </a:lnTo>
                <a:lnTo>
                  <a:pt x="1167788" y="468217"/>
                </a:lnTo>
                <a:lnTo>
                  <a:pt x="1167788" y="495759"/>
                </a:lnTo>
                <a:lnTo>
                  <a:pt x="1178805" y="495759"/>
                </a:lnTo>
                <a:lnTo>
                  <a:pt x="1178805" y="528810"/>
                </a:lnTo>
                <a:lnTo>
                  <a:pt x="1228381" y="528810"/>
                </a:lnTo>
                <a:lnTo>
                  <a:pt x="1228381" y="539827"/>
                </a:lnTo>
                <a:lnTo>
                  <a:pt x="1250415" y="539827"/>
                </a:lnTo>
                <a:lnTo>
                  <a:pt x="1250415" y="570123"/>
                </a:lnTo>
                <a:lnTo>
                  <a:pt x="1324779" y="570123"/>
                </a:lnTo>
                <a:lnTo>
                  <a:pt x="1324779" y="592157"/>
                </a:lnTo>
                <a:lnTo>
                  <a:pt x="1476261" y="592157"/>
                </a:lnTo>
                <a:lnTo>
                  <a:pt x="1476261" y="600419"/>
                </a:lnTo>
                <a:lnTo>
                  <a:pt x="1531345" y="600419"/>
                </a:lnTo>
                <a:lnTo>
                  <a:pt x="1531345" y="630716"/>
                </a:lnTo>
                <a:lnTo>
                  <a:pt x="1567150" y="630716"/>
                </a:lnTo>
                <a:lnTo>
                  <a:pt x="1567150" y="649995"/>
                </a:lnTo>
                <a:lnTo>
                  <a:pt x="1627743" y="649995"/>
                </a:lnTo>
                <a:lnTo>
                  <a:pt x="1627743" y="663766"/>
                </a:lnTo>
                <a:lnTo>
                  <a:pt x="1655285" y="663766"/>
                </a:lnTo>
                <a:lnTo>
                  <a:pt x="1655285" y="674783"/>
                </a:lnTo>
                <a:lnTo>
                  <a:pt x="1677319" y="674783"/>
                </a:lnTo>
                <a:lnTo>
                  <a:pt x="1677319" y="696817"/>
                </a:lnTo>
                <a:lnTo>
                  <a:pt x="1746174" y="696817"/>
                </a:lnTo>
                <a:lnTo>
                  <a:pt x="1746174" y="707834"/>
                </a:lnTo>
                <a:lnTo>
                  <a:pt x="1867359" y="707834"/>
                </a:lnTo>
                <a:lnTo>
                  <a:pt x="1867359" y="729868"/>
                </a:lnTo>
                <a:lnTo>
                  <a:pt x="1889393" y="729868"/>
                </a:lnTo>
                <a:lnTo>
                  <a:pt x="1889393" y="738130"/>
                </a:lnTo>
                <a:lnTo>
                  <a:pt x="1936215" y="738130"/>
                </a:lnTo>
                <a:lnTo>
                  <a:pt x="1936215" y="776689"/>
                </a:lnTo>
                <a:lnTo>
                  <a:pt x="1972020" y="776689"/>
                </a:lnTo>
                <a:lnTo>
                  <a:pt x="1972020" y="776689"/>
                </a:lnTo>
                <a:lnTo>
                  <a:pt x="1972020" y="806986"/>
                </a:lnTo>
                <a:lnTo>
                  <a:pt x="2043629" y="806986"/>
                </a:lnTo>
                <a:lnTo>
                  <a:pt x="2043629" y="818003"/>
                </a:lnTo>
                <a:lnTo>
                  <a:pt x="2087697" y="818003"/>
                </a:lnTo>
                <a:lnTo>
                  <a:pt x="2087697" y="818003"/>
                </a:lnTo>
                <a:lnTo>
                  <a:pt x="2087697" y="818003"/>
                </a:lnTo>
                <a:lnTo>
                  <a:pt x="2087697" y="818003"/>
                </a:lnTo>
                <a:lnTo>
                  <a:pt x="2087697" y="845545"/>
                </a:lnTo>
                <a:lnTo>
                  <a:pt x="2252950" y="845545"/>
                </a:lnTo>
                <a:lnTo>
                  <a:pt x="2261212" y="853807"/>
                </a:lnTo>
                <a:lnTo>
                  <a:pt x="2354856" y="853807"/>
                </a:lnTo>
                <a:lnTo>
                  <a:pt x="2354856" y="870333"/>
                </a:lnTo>
                <a:lnTo>
                  <a:pt x="2376890" y="870333"/>
                </a:lnTo>
                <a:lnTo>
                  <a:pt x="2390661" y="884104"/>
                </a:lnTo>
                <a:lnTo>
                  <a:pt x="2597227" y="884104"/>
                </a:lnTo>
                <a:lnTo>
                  <a:pt x="2597227" y="906137"/>
                </a:lnTo>
                <a:lnTo>
                  <a:pt x="2641294" y="906137"/>
                </a:lnTo>
                <a:lnTo>
                  <a:pt x="2641294" y="925417"/>
                </a:lnTo>
                <a:lnTo>
                  <a:pt x="2839598" y="925417"/>
                </a:lnTo>
                <a:lnTo>
                  <a:pt x="2839598" y="944696"/>
                </a:lnTo>
                <a:lnTo>
                  <a:pt x="3977090" y="944696"/>
                </a:lnTo>
              </a:path>
            </a:pathLst>
          </a:custGeom>
          <a:noFill/>
          <a:ln w="28575">
            <a:solidFill>
              <a:schemeClr val="bg1">
                <a:lumMod val="50000"/>
              </a:schemeClr>
            </a:solidFill>
            <a:miter lim="800000"/>
            <a:headEnd/>
            <a:tailEnd/>
          </a:ln>
        </p:spPr>
        <p:txBody>
          <a:bodyPr rtlCol="0" anchor="ctr"/>
          <a:lstStyle/>
          <a:p>
            <a:pPr algn="ctr"/>
            <a:endParaRPr lang="en-US" dirty="0"/>
          </a:p>
        </p:txBody>
      </p:sp>
      <p:sp>
        <p:nvSpPr>
          <p:cNvPr id="511" name="Freeform: Shape 510">
            <a:extLst>
              <a:ext uri="{FF2B5EF4-FFF2-40B4-BE49-F238E27FC236}">
                <a16:creationId xmlns:a16="http://schemas.microsoft.com/office/drawing/2014/main" id="{9F10BD4B-A347-1BDD-5F6C-0DFA30E3BBB3}"/>
              </a:ext>
            </a:extLst>
          </p:cNvPr>
          <p:cNvSpPr/>
          <p:nvPr/>
        </p:nvSpPr>
        <p:spPr bwMode="auto">
          <a:xfrm>
            <a:off x="1313761" y="1704860"/>
            <a:ext cx="4037682" cy="495759"/>
          </a:xfrm>
          <a:custGeom>
            <a:avLst/>
            <a:gdLst>
              <a:gd name="connsiteX0" fmla="*/ 0 w 4037682"/>
              <a:gd name="connsiteY0" fmla="*/ 0 h 495759"/>
              <a:gd name="connsiteX1" fmla="*/ 0 w 4037682"/>
              <a:gd name="connsiteY1" fmla="*/ 44068 h 495759"/>
              <a:gd name="connsiteX2" fmla="*/ 68856 w 4037682"/>
              <a:gd name="connsiteY2" fmla="*/ 44068 h 495759"/>
              <a:gd name="connsiteX3" fmla="*/ 68856 w 4037682"/>
              <a:gd name="connsiteY3" fmla="*/ 57839 h 495759"/>
              <a:gd name="connsiteX4" fmla="*/ 101906 w 4037682"/>
              <a:gd name="connsiteY4" fmla="*/ 57839 h 495759"/>
              <a:gd name="connsiteX5" fmla="*/ 101906 w 4037682"/>
              <a:gd name="connsiteY5" fmla="*/ 77118 h 495759"/>
              <a:gd name="connsiteX6" fmla="*/ 145974 w 4037682"/>
              <a:gd name="connsiteY6" fmla="*/ 77118 h 495759"/>
              <a:gd name="connsiteX7" fmla="*/ 145974 w 4037682"/>
              <a:gd name="connsiteY7" fmla="*/ 99152 h 495759"/>
              <a:gd name="connsiteX8" fmla="*/ 173516 w 4037682"/>
              <a:gd name="connsiteY8" fmla="*/ 99152 h 495759"/>
              <a:gd name="connsiteX9" fmla="*/ 173516 w 4037682"/>
              <a:gd name="connsiteY9" fmla="*/ 110169 h 495759"/>
              <a:gd name="connsiteX10" fmla="*/ 341523 w 4037682"/>
              <a:gd name="connsiteY10" fmla="*/ 110169 h 495759"/>
              <a:gd name="connsiteX11" fmla="*/ 341523 w 4037682"/>
              <a:gd name="connsiteY11" fmla="*/ 140465 h 495759"/>
              <a:gd name="connsiteX12" fmla="*/ 498514 w 4037682"/>
              <a:gd name="connsiteY12" fmla="*/ 140465 h 495759"/>
              <a:gd name="connsiteX13" fmla="*/ 498514 w 4037682"/>
              <a:gd name="connsiteY13" fmla="*/ 151482 h 495759"/>
              <a:gd name="connsiteX14" fmla="*/ 848299 w 4037682"/>
              <a:gd name="connsiteY14" fmla="*/ 151482 h 495759"/>
              <a:gd name="connsiteX15" fmla="*/ 848299 w 4037682"/>
              <a:gd name="connsiteY15" fmla="*/ 173516 h 495759"/>
              <a:gd name="connsiteX16" fmla="*/ 873087 w 4037682"/>
              <a:gd name="connsiteY16" fmla="*/ 173516 h 495759"/>
              <a:gd name="connsiteX17" fmla="*/ 873087 w 4037682"/>
              <a:gd name="connsiteY17" fmla="*/ 198304 h 495759"/>
              <a:gd name="connsiteX18" fmla="*/ 1057620 w 4037682"/>
              <a:gd name="connsiteY18" fmla="*/ 198304 h 495759"/>
              <a:gd name="connsiteX19" fmla="*/ 1052111 w 4037682"/>
              <a:gd name="connsiteY19" fmla="*/ 203813 h 495759"/>
              <a:gd name="connsiteX20" fmla="*/ 1085162 w 4037682"/>
              <a:gd name="connsiteY20" fmla="*/ 203813 h 495759"/>
              <a:gd name="connsiteX21" fmla="*/ 1085162 w 4037682"/>
              <a:gd name="connsiteY21" fmla="*/ 236863 h 495759"/>
              <a:gd name="connsiteX22" fmla="*/ 1112704 w 4037682"/>
              <a:gd name="connsiteY22" fmla="*/ 236863 h 495759"/>
              <a:gd name="connsiteX23" fmla="*/ 1112704 w 4037682"/>
              <a:gd name="connsiteY23" fmla="*/ 236863 h 495759"/>
              <a:gd name="connsiteX24" fmla="*/ 1112704 w 4037682"/>
              <a:gd name="connsiteY24" fmla="*/ 253388 h 495759"/>
              <a:gd name="connsiteX25" fmla="*/ 1228381 w 4037682"/>
              <a:gd name="connsiteY25" fmla="*/ 253388 h 495759"/>
              <a:gd name="connsiteX26" fmla="*/ 1228381 w 4037682"/>
              <a:gd name="connsiteY26" fmla="*/ 269913 h 495759"/>
              <a:gd name="connsiteX27" fmla="*/ 1308253 w 4037682"/>
              <a:gd name="connsiteY27" fmla="*/ 269913 h 495759"/>
              <a:gd name="connsiteX28" fmla="*/ 1308253 w 4037682"/>
              <a:gd name="connsiteY28" fmla="*/ 291947 h 495759"/>
              <a:gd name="connsiteX29" fmla="*/ 1382617 w 4037682"/>
              <a:gd name="connsiteY29" fmla="*/ 291947 h 495759"/>
              <a:gd name="connsiteX30" fmla="*/ 1382617 w 4037682"/>
              <a:gd name="connsiteY30" fmla="*/ 305718 h 495759"/>
              <a:gd name="connsiteX31" fmla="*/ 1564396 w 4037682"/>
              <a:gd name="connsiteY31" fmla="*/ 305718 h 495759"/>
              <a:gd name="connsiteX32" fmla="*/ 1564396 w 4037682"/>
              <a:gd name="connsiteY32" fmla="*/ 324998 h 495759"/>
              <a:gd name="connsiteX33" fmla="*/ 1564396 w 4037682"/>
              <a:gd name="connsiteY33" fmla="*/ 324998 h 495759"/>
              <a:gd name="connsiteX34" fmla="*/ 1580921 w 4037682"/>
              <a:gd name="connsiteY34" fmla="*/ 341523 h 495759"/>
              <a:gd name="connsiteX35" fmla="*/ 1746174 w 4037682"/>
              <a:gd name="connsiteY35" fmla="*/ 341523 h 495759"/>
              <a:gd name="connsiteX36" fmla="*/ 1746174 w 4037682"/>
              <a:gd name="connsiteY36" fmla="*/ 352540 h 495759"/>
              <a:gd name="connsiteX37" fmla="*/ 1784733 w 4037682"/>
              <a:gd name="connsiteY37" fmla="*/ 352540 h 495759"/>
              <a:gd name="connsiteX38" fmla="*/ 1784733 w 4037682"/>
              <a:gd name="connsiteY38" fmla="*/ 369065 h 495759"/>
              <a:gd name="connsiteX39" fmla="*/ 1949986 w 4037682"/>
              <a:gd name="connsiteY39" fmla="*/ 369065 h 495759"/>
              <a:gd name="connsiteX40" fmla="*/ 1949986 w 4037682"/>
              <a:gd name="connsiteY40" fmla="*/ 388345 h 495759"/>
              <a:gd name="connsiteX41" fmla="*/ 2027104 w 4037682"/>
              <a:gd name="connsiteY41" fmla="*/ 388345 h 495759"/>
              <a:gd name="connsiteX42" fmla="*/ 2027104 w 4037682"/>
              <a:gd name="connsiteY42" fmla="*/ 402116 h 495759"/>
              <a:gd name="connsiteX43" fmla="*/ 2456762 w 4037682"/>
              <a:gd name="connsiteY43" fmla="*/ 402116 h 495759"/>
              <a:gd name="connsiteX44" fmla="*/ 2456762 w 4037682"/>
              <a:gd name="connsiteY44" fmla="*/ 415887 h 495759"/>
              <a:gd name="connsiteX45" fmla="*/ 2919470 w 4037682"/>
              <a:gd name="connsiteY45" fmla="*/ 415887 h 495759"/>
              <a:gd name="connsiteX46" fmla="*/ 2919470 w 4037682"/>
              <a:gd name="connsiteY46" fmla="*/ 448938 h 495759"/>
              <a:gd name="connsiteX47" fmla="*/ 3156333 w 4037682"/>
              <a:gd name="connsiteY47" fmla="*/ 448938 h 495759"/>
              <a:gd name="connsiteX48" fmla="*/ 3156333 w 4037682"/>
              <a:gd name="connsiteY48" fmla="*/ 495759 h 495759"/>
              <a:gd name="connsiteX49" fmla="*/ 4037682 w 4037682"/>
              <a:gd name="connsiteY49" fmla="*/ 495759 h 495759"/>
              <a:gd name="connsiteX0" fmla="*/ 0 w 4037682"/>
              <a:gd name="connsiteY0" fmla="*/ 0 h 495759"/>
              <a:gd name="connsiteX1" fmla="*/ 0 w 4037682"/>
              <a:gd name="connsiteY1" fmla="*/ 44068 h 495759"/>
              <a:gd name="connsiteX2" fmla="*/ 68856 w 4037682"/>
              <a:gd name="connsiteY2" fmla="*/ 44068 h 495759"/>
              <a:gd name="connsiteX3" fmla="*/ 68856 w 4037682"/>
              <a:gd name="connsiteY3" fmla="*/ 57839 h 495759"/>
              <a:gd name="connsiteX4" fmla="*/ 101906 w 4037682"/>
              <a:gd name="connsiteY4" fmla="*/ 57839 h 495759"/>
              <a:gd name="connsiteX5" fmla="*/ 101906 w 4037682"/>
              <a:gd name="connsiteY5" fmla="*/ 77118 h 495759"/>
              <a:gd name="connsiteX6" fmla="*/ 145974 w 4037682"/>
              <a:gd name="connsiteY6" fmla="*/ 77118 h 495759"/>
              <a:gd name="connsiteX7" fmla="*/ 145974 w 4037682"/>
              <a:gd name="connsiteY7" fmla="*/ 99152 h 495759"/>
              <a:gd name="connsiteX8" fmla="*/ 173516 w 4037682"/>
              <a:gd name="connsiteY8" fmla="*/ 99152 h 495759"/>
              <a:gd name="connsiteX9" fmla="*/ 173516 w 4037682"/>
              <a:gd name="connsiteY9" fmla="*/ 110169 h 495759"/>
              <a:gd name="connsiteX10" fmla="*/ 341523 w 4037682"/>
              <a:gd name="connsiteY10" fmla="*/ 110169 h 495759"/>
              <a:gd name="connsiteX11" fmla="*/ 341523 w 4037682"/>
              <a:gd name="connsiteY11" fmla="*/ 140465 h 495759"/>
              <a:gd name="connsiteX12" fmla="*/ 498514 w 4037682"/>
              <a:gd name="connsiteY12" fmla="*/ 140465 h 495759"/>
              <a:gd name="connsiteX13" fmla="*/ 498514 w 4037682"/>
              <a:gd name="connsiteY13" fmla="*/ 151482 h 495759"/>
              <a:gd name="connsiteX14" fmla="*/ 848299 w 4037682"/>
              <a:gd name="connsiteY14" fmla="*/ 151482 h 495759"/>
              <a:gd name="connsiteX15" fmla="*/ 848299 w 4037682"/>
              <a:gd name="connsiteY15" fmla="*/ 173516 h 495759"/>
              <a:gd name="connsiteX16" fmla="*/ 873087 w 4037682"/>
              <a:gd name="connsiteY16" fmla="*/ 173516 h 495759"/>
              <a:gd name="connsiteX17" fmla="*/ 873087 w 4037682"/>
              <a:gd name="connsiteY17" fmla="*/ 198304 h 495759"/>
              <a:gd name="connsiteX18" fmla="*/ 1057620 w 4037682"/>
              <a:gd name="connsiteY18" fmla="*/ 198304 h 495759"/>
              <a:gd name="connsiteX19" fmla="*/ 1066399 w 4037682"/>
              <a:gd name="connsiteY19" fmla="*/ 200956 h 495759"/>
              <a:gd name="connsiteX20" fmla="*/ 1085162 w 4037682"/>
              <a:gd name="connsiteY20" fmla="*/ 203813 h 495759"/>
              <a:gd name="connsiteX21" fmla="*/ 1085162 w 4037682"/>
              <a:gd name="connsiteY21" fmla="*/ 236863 h 495759"/>
              <a:gd name="connsiteX22" fmla="*/ 1112704 w 4037682"/>
              <a:gd name="connsiteY22" fmla="*/ 236863 h 495759"/>
              <a:gd name="connsiteX23" fmla="*/ 1112704 w 4037682"/>
              <a:gd name="connsiteY23" fmla="*/ 236863 h 495759"/>
              <a:gd name="connsiteX24" fmla="*/ 1112704 w 4037682"/>
              <a:gd name="connsiteY24" fmla="*/ 253388 h 495759"/>
              <a:gd name="connsiteX25" fmla="*/ 1228381 w 4037682"/>
              <a:gd name="connsiteY25" fmla="*/ 253388 h 495759"/>
              <a:gd name="connsiteX26" fmla="*/ 1228381 w 4037682"/>
              <a:gd name="connsiteY26" fmla="*/ 269913 h 495759"/>
              <a:gd name="connsiteX27" fmla="*/ 1308253 w 4037682"/>
              <a:gd name="connsiteY27" fmla="*/ 269913 h 495759"/>
              <a:gd name="connsiteX28" fmla="*/ 1308253 w 4037682"/>
              <a:gd name="connsiteY28" fmla="*/ 291947 h 495759"/>
              <a:gd name="connsiteX29" fmla="*/ 1382617 w 4037682"/>
              <a:gd name="connsiteY29" fmla="*/ 291947 h 495759"/>
              <a:gd name="connsiteX30" fmla="*/ 1382617 w 4037682"/>
              <a:gd name="connsiteY30" fmla="*/ 305718 h 495759"/>
              <a:gd name="connsiteX31" fmla="*/ 1564396 w 4037682"/>
              <a:gd name="connsiteY31" fmla="*/ 305718 h 495759"/>
              <a:gd name="connsiteX32" fmla="*/ 1564396 w 4037682"/>
              <a:gd name="connsiteY32" fmla="*/ 324998 h 495759"/>
              <a:gd name="connsiteX33" fmla="*/ 1564396 w 4037682"/>
              <a:gd name="connsiteY33" fmla="*/ 324998 h 495759"/>
              <a:gd name="connsiteX34" fmla="*/ 1580921 w 4037682"/>
              <a:gd name="connsiteY34" fmla="*/ 341523 h 495759"/>
              <a:gd name="connsiteX35" fmla="*/ 1746174 w 4037682"/>
              <a:gd name="connsiteY35" fmla="*/ 341523 h 495759"/>
              <a:gd name="connsiteX36" fmla="*/ 1746174 w 4037682"/>
              <a:gd name="connsiteY36" fmla="*/ 352540 h 495759"/>
              <a:gd name="connsiteX37" fmla="*/ 1784733 w 4037682"/>
              <a:gd name="connsiteY37" fmla="*/ 352540 h 495759"/>
              <a:gd name="connsiteX38" fmla="*/ 1784733 w 4037682"/>
              <a:gd name="connsiteY38" fmla="*/ 369065 h 495759"/>
              <a:gd name="connsiteX39" fmla="*/ 1949986 w 4037682"/>
              <a:gd name="connsiteY39" fmla="*/ 369065 h 495759"/>
              <a:gd name="connsiteX40" fmla="*/ 1949986 w 4037682"/>
              <a:gd name="connsiteY40" fmla="*/ 388345 h 495759"/>
              <a:gd name="connsiteX41" fmla="*/ 2027104 w 4037682"/>
              <a:gd name="connsiteY41" fmla="*/ 388345 h 495759"/>
              <a:gd name="connsiteX42" fmla="*/ 2027104 w 4037682"/>
              <a:gd name="connsiteY42" fmla="*/ 402116 h 495759"/>
              <a:gd name="connsiteX43" fmla="*/ 2456762 w 4037682"/>
              <a:gd name="connsiteY43" fmla="*/ 402116 h 495759"/>
              <a:gd name="connsiteX44" fmla="*/ 2456762 w 4037682"/>
              <a:gd name="connsiteY44" fmla="*/ 415887 h 495759"/>
              <a:gd name="connsiteX45" fmla="*/ 2919470 w 4037682"/>
              <a:gd name="connsiteY45" fmla="*/ 415887 h 495759"/>
              <a:gd name="connsiteX46" fmla="*/ 2919470 w 4037682"/>
              <a:gd name="connsiteY46" fmla="*/ 448938 h 495759"/>
              <a:gd name="connsiteX47" fmla="*/ 3156333 w 4037682"/>
              <a:gd name="connsiteY47" fmla="*/ 448938 h 495759"/>
              <a:gd name="connsiteX48" fmla="*/ 3156333 w 4037682"/>
              <a:gd name="connsiteY48" fmla="*/ 495759 h 495759"/>
              <a:gd name="connsiteX49" fmla="*/ 4037682 w 4037682"/>
              <a:gd name="connsiteY49" fmla="*/ 495759 h 495759"/>
              <a:gd name="connsiteX0" fmla="*/ 0 w 4037682"/>
              <a:gd name="connsiteY0" fmla="*/ 0 h 495759"/>
              <a:gd name="connsiteX1" fmla="*/ 0 w 4037682"/>
              <a:gd name="connsiteY1" fmla="*/ 44068 h 495759"/>
              <a:gd name="connsiteX2" fmla="*/ 68856 w 4037682"/>
              <a:gd name="connsiteY2" fmla="*/ 44068 h 495759"/>
              <a:gd name="connsiteX3" fmla="*/ 68856 w 4037682"/>
              <a:gd name="connsiteY3" fmla="*/ 57839 h 495759"/>
              <a:gd name="connsiteX4" fmla="*/ 101906 w 4037682"/>
              <a:gd name="connsiteY4" fmla="*/ 57839 h 495759"/>
              <a:gd name="connsiteX5" fmla="*/ 101906 w 4037682"/>
              <a:gd name="connsiteY5" fmla="*/ 77118 h 495759"/>
              <a:gd name="connsiteX6" fmla="*/ 145974 w 4037682"/>
              <a:gd name="connsiteY6" fmla="*/ 77118 h 495759"/>
              <a:gd name="connsiteX7" fmla="*/ 145974 w 4037682"/>
              <a:gd name="connsiteY7" fmla="*/ 99152 h 495759"/>
              <a:gd name="connsiteX8" fmla="*/ 173516 w 4037682"/>
              <a:gd name="connsiteY8" fmla="*/ 99152 h 495759"/>
              <a:gd name="connsiteX9" fmla="*/ 173516 w 4037682"/>
              <a:gd name="connsiteY9" fmla="*/ 110169 h 495759"/>
              <a:gd name="connsiteX10" fmla="*/ 341523 w 4037682"/>
              <a:gd name="connsiteY10" fmla="*/ 110169 h 495759"/>
              <a:gd name="connsiteX11" fmla="*/ 341523 w 4037682"/>
              <a:gd name="connsiteY11" fmla="*/ 140465 h 495759"/>
              <a:gd name="connsiteX12" fmla="*/ 498514 w 4037682"/>
              <a:gd name="connsiteY12" fmla="*/ 140465 h 495759"/>
              <a:gd name="connsiteX13" fmla="*/ 498514 w 4037682"/>
              <a:gd name="connsiteY13" fmla="*/ 151482 h 495759"/>
              <a:gd name="connsiteX14" fmla="*/ 848299 w 4037682"/>
              <a:gd name="connsiteY14" fmla="*/ 151482 h 495759"/>
              <a:gd name="connsiteX15" fmla="*/ 848299 w 4037682"/>
              <a:gd name="connsiteY15" fmla="*/ 173516 h 495759"/>
              <a:gd name="connsiteX16" fmla="*/ 873087 w 4037682"/>
              <a:gd name="connsiteY16" fmla="*/ 173516 h 495759"/>
              <a:gd name="connsiteX17" fmla="*/ 873087 w 4037682"/>
              <a:gd name="connsiteY17" fmla="*/ 198304 h 495759"/>
              <a:gd name="connsiteX18" fmla="*/ 1057620 w 4037682"/>
              <a:gd name="connsiteY18" fmla="*/ 198304 h 495759"/>
              <a:gd name="connsiteX19" fmla="*/ 1066399 w 4037682"/>
              <a:gd name="connsiteY19" fmla="*/ 200956 h 495759"/>
              <a:gd name="connsiteX20" fmla="*/ 1085162 w 4037682"/>
              <a:gd name="connsiteY20" fmla="*/ 203813 h 495759"/>
              <a:gd name="connsiteX21" fmla="*/ 1085162 w 4037682"/>
              <a:gd name="connsiteY21" fmla="*/ 236863 h 495759"/>
              <a:gd name="connsiteX22" fmla="*/ 1112704 w 4037682"/>
              <a:gd name="connsiteY22" fmla="*/ 236863 h 495759"/>
              <a:gd name="connsiteX23" fmla="*/ 1112704 w 4037682"/>
              <a:gd name="connsiteY23" fmla="*/ 236863 h 495759"/>
              <a:gd name="connsiteX24" fmla="*/ 1112704 w 4037682"/>
              <a:gd name="connsiteY24" fmla="*/ 253388 h 495759"/>
              <a:gd name="connsiteX25" fmla="*/ 1228381 w 4037682"/>
              <a:gd name="connsiteY25" fmla="*/ 253388 h 495759"/>
              <a:gd name="connsiteX26" fmla="*/ 1228381 w 4037682"/>
              <a:gd name="connsiteY26" fmla="*/ 269913 h 495759"/>
              <a:gd name="connsiteX27" fmla="*/ 1308253 w 4037682"/>
              <a:gd name="connsiteY27" fmla="*/ 269913 h 495759"/>
              <a:gd name="connsiteX28" fmla="*/ 1308253 w 4037682"/>
              <a:gd name="connsiteY28" fmla="*/ 291947 h 495759"/>
              <a:gd name="connsiteX29" fmla="*/ 1382617 w 4037682"/>
              <a:gd name="connsiteY29" fmla="*/ 291947 h 495759"/>
              <a:gd name="connsiteX30" fmla="*/ 1382617 w 4037682"/>
              <a:gd name="connsiteY30" fmla="*/ 305718 h 495759"/>
              <a:gd name="connsiteX31" fmla="*/ 1564396 w 4037682"/>
              <a:gd name="connsiteY31" fmla="*/ 305718 h 495759"/>
              <a:gd name="connsiteX32" fmla="*/ 1564396 w 4037682"/>
              <a:gd name="connsiteY32" fmla="*/ 324998 h 495759"/>
              <a:gd name="connsiteX33" fmla="*/ 1581541 w 4037682"/>
              <a:gd name="connsiteY33" fmla="*/ 322140 h 495759"/>
              <a:gd name="connsiteX34" fmla="*/ 1580921 w 4037682"/>
              <a:gd name="connsiteY34" fmla="*/ 341523 h 495759"/>
              <a:gd name="connsiteX35" fmla="*/ 1746174 w 4037682"/>
              <a:gd name="connsiteY35" fmla="*/ 341523 h 495759"/>
              <a:gd name="connsiteX36" fmla="*/ 1746174 w 4037682"/>
              <a:gd name="connsiteY36" fmla="*/ 352540 h 495759"/>
              <a:gd name="connsiteX37" fmla="*/ 1784733 w 4037682"/>
              <a:gd name="connsiteY37" fmla="*/ 352540 h 495759"/>
              <a:gd name="connsiteX38" fmla="*/ 1784733 w 4037682"/>
              <a:gd name="connsiteY38" fmla="*/ 369065 h 495759"/>
              <a:gd name="connsiteX39" fmla="*/ 1949986 w 4037682"/>
              <a:gd name="connsiteY39" fmla="*/ 369065 h 495759"/>
              <a:gd name="connsiteX40" fmla="*/ 1949986 w 4037682"/>
              <a:gd name="connsiteY40" fmla="*/ 388345 h 495759"/>
              <a:gd name="connsiteX41" fmla="*/ 2027104 w 4037682"/>
              <a:gd name="connsiteY41" fmla="*/ 388345 h 495759"/>
              <a:gd name="connsiteX42" fmla="*/ 2027104 w 4037682"/>
              <a:gd name="connsiteY42" fmla="*/ 402116 h 495759"/>
              <a:gd name="connsiteX43" fmla="*/ 2456762 w 4037682"/>
              <a:gd name="connsiteY43" fmla="*/ 402116 h 495759"/>
              <a:gd name="connsiteX44" fmla="*/ 2456762 w 4037682"/>
              <a:gd name="connsiteY44" fmla="*/ 415887 h 495759"/>
              <a:gd name="connsiteX45" fmla="*/ 2919470 w 4037682"/>
              <a:gd name="connsiteY45" fmla="*/ 415887 h 495759"/>
              <a:gd name="connsiteX46" fmla="*/ 2919470 w 4037682"/>
              <a:gd name="connsiteY46" fmla="*/ 448938 h 495759"/>
              <a:gd name="connsiteX47" fmla="*/ 3156333 w 4037682"/>
              <a:gd name="connsiteY47" fmla="*/ 448938 h 495759"/>
              <a:gd name="connsiteX48" fmla="*/ 3156333 w 4037682"/>
              <a:gd name="connsiteY48" fmla="*/ 495759 h 495759"/>
              <a:gd name="connsiteX49" fmla="*/ 4037682 w 4037682"/>
              <a:gd name="connsiteY49" fmla="*/ 495759 h 495759"/>
              <a:gd name="connsiteX0" fmla="*/ 0 w 4037682"/>
              <a:gd name="connsiteY0" fmla="*/ 0 h 495759"/>
              <a:gd name="connsiteX1" fmla="*/ 0 w 4037682"/>
              <a:gd name="connsiteY1" fmla="*/ 44068 h 495759"/>
              <a:gd name="connsiteX2" fmla="*/ 68856 w 4037682"/>
              <a:gd name="connsiteY2" fmla="*/ 44068 h 495759"/>
              <a:gd name="connsiteX3" fmla="*/ 68856 w 4037682"/>
              <a:gd name="connsiteY3" fmla="*/ 57839 h 495759"/>
              <a:gd name="connsiteX4" fmla="*/ 101906 w 4037682"/>
              <a:gd name="connsiteY4" fmla="*/ 57839 h 495759"/>
              <a:gd name="connsiteX5" fmla="*/ 101906 w 4037682"/>
              <a:gd name="connsiteY5" fmla="*/ 77118 h 495759"/>
              <a:gd name="connsiteX6" fmla="*/ 145974 w 4037682"/>
              <a:gd name="connsiteY6" fmla="*/ 77118 h 495759"/>
              <a:gd name="connsiteX7" fmla="*/ 145974 w 4037682"/>
              <a:gd name="connsiteY7" fmla="*/ 99152 h 495759"/>
              <a:gd name="connsiteX8" fmla="*/ 173516 w 4037682"/>
              <a:gd name="connsiteY8" fmla="*/ 99152 h 495759"/>
              <a:gd name="connsiteX9" fmla="*/ 173516 w 4037682"/>
              <a:gd name="connsiteY9" fmla="*/ 110169 h 495759"/>
              <a:gd name="connsiteX10" fmla="*/ 341523 w 4037682"/>
              <a:gd name="connsiteY10" fmla="*/ 110169 h 495759"/>
              <a:gd name="connsiteX11" fmla="*/ 341523 w 4037682"/>
              <a:gd name="connsiteY11" fmla="*/ 140465 h 495759"/>
              <a:gd name="connsiteX12" fmla="*/ 498514 w 4037682"/>
              <a:gd name="connsiteY12" fmla="*/ 140465 h 495759"/>
              <a:gd name="connsiteX13" fmla="*/ 498514 w 4037682"/>
              <a:gd name="connsiteY13" fmla="*/ 151482 h 495759"/>
              <a:gd name="connsiteX14" fmla="*/ 848299 w 4037682"/>
              <a:gd name="connsiteY14" fmla="*/ 151482 h 495759"/>
              <a:gd name="connsiteX15" fmla="*/ 848299 w 4037682"/>
              <a:gd name="connsiteY15" fmla="*/ 173516 h 495759"/>
              <a:gd name="connsiteX16" fmla="*/ 873087 w 4037682"/>
              <a:gd name="connsiteY16" fmla="*/ 173516 h 495759"/>
              <a:gd name="connsiteX17" fmla="*/ 873087 w 4037682"/>
              <a:gd name="connsiteY17" fmla="*/ 198304 h 495759"/>
              <a:gd name="connsiteX18" fmla="*/ 1057620 w 4037682"/>
              <a:gd name="connsiteY18" fmla="*/ 198304 h 495759"/>
              <a:gd name="connsiteX19" fmla="*/ 1066399 w 4037682"/>
              <a:gd name="connsiteY19" fmla="*/ 200956 h 495759"/>
              <a:gd name="connsiteX20" fmla="*/ 1085162 w 4037682"/>
              <a:gd name="connsiteY20" fmla="*/ 203813 h 495759"/>
              <a:gd name="connsiteX21" fmla="*/ 1085162 w 4037682"/>
              <a:gd name="connsiteY21" fmla="*/ 236863 h 495759"/>
              <a:gd name="connsiteX22" fmla="*/ 1112704 w 4037682"/>
              <a:gd name="connsiteY22" fmla="*/ 236863 h 495759"/>
              <a:gd name="connsiteX23" fmla="*/ 1112704 w 4037682"/>
              <a:gd name="connsiteY23" fmla="*/ 236863 h 495759"/>
              <a:gd name="connsiteX24" fmla="*/ 1112704 w 4037682"/>
              <a:gd name="connsiteY24" fmla="*/ 253388 h 495759"/>
              <a:gd name="connsiteX25" fmla="*/ 1228381 w 4037682"/>
              <a:gd name="connsiteY25" fmla="*/ 253388 h 495759"/>
              <a:gd name="connsiteX26" fmla="*/ 1228381 w 4037682"/>
              <a:gd name="connsiteY26" fmla="*/ 269913 h 495759"/>
              <a:gd name="connsiteX27" fmla="*/ 1308253 w 4037682"/>
              <a:gd name="connsiteY27" fmla="*/ 269913 h 495759"/>
              <a:gd name="connsiteX28" fmla="*/ 1308253 w 4037682"/>
              <a:gd name="connsiteY28" fmla="*/ 291947 h 495759"/>
              <a:gd name="connsiteX29" fmla="*/ 1382617 w 4037682"/>
              <a:gd name="connsiteY29" fmla="*/ 291947 h 495759"/>
              <a:gd name="connsiteX30" fmla="*/ 1382617 w 4037682"/>
              <a:gd name="connsiteY30" fmla="*/ 305718 h 495759"/>
              <a:gd name="connsiteX31" fmla="*/ 1564396 w 4037682"/>
              <a:gd name="connsiteY31" fmla="*/ 305718 h 495759"/>
              <a:gd name="connsiteX32" fmla="*/ 1564396 w 4037682"/>
              <a:gd name="connsiteY32" fmla="*/ 324998 h 495759"/>
              <a:gd name="connsiteX33" fmla="*/ 1587256 w 4037682"/>
              <a:gd name="connsiteY33" fmla="*/ 327855 h 495759"/>
              <a:gd name="connsiteX34" fmla="*/ 1580921 w 4037682"/>
              <a:gd name="connsiteY34" fmla="*/ 341523 h 495759"/>
              <a:gd name="connsiteX35" fmla="*/ 1746174 w 4037682"/>
              <a:gd name="connsiteY35" fmla="*/ 341523 h 495759"/>
              <a:gd name="connsiteX36" fmla="*/ 1746174 w 4037682"/>
              <a:gd name="connsiteY36" fmla="*/ 352540 h 495759"/>
              <a:gd name="connsiteX37" fmla="*/ 1784733 w 4037682"/>
              <a:gd name="connsiteY37" fmla="*/ 352540 h 495759"/>
              <a:gd name="connsiteX38" fmla="*/ 1784733 w 4037682"/>
              <a:gd name="connsiteY38" fmla="*/ 369065 h 495759"/>
              <a:gd name="connsiteX39" fmla="*/ 1949986 w 4037682"/>
              <a:gd name="connsiteY39" fmla="*/ 369065 h 495759"/>
              <a:gd name="connsiteX40" fmla="*/ 1949986 w 4037682"/>
              <a:gd name="connsiteY40" fmla="*/ 388345 h 495759"/>
              <a:gd name="connsiteX41" fmla="*/ 2027104 w 4037682"/>
              <a:gd name="connsiteY41" fmla="*/ 388345 h 495759"/>
              <a:gd name="connsiteX42" fmla="*/ 2027104 w 4037682"/>
              <a:gd name="connsiteY42" fmla="*/ 402116 h 495759"/>
              <a:gd name="connsiteX43" fmla="*/ 2456762 w 4037682"/>
              <a:gd name="connsiteY43" fmla="*/ 402116 h 495759"/>
              <a:gd name="connsiteX44" fmla="*/ 2456762 w 4037682"/>
              <a:gd name="connsiteY44" fmla="*/ 415887 h 495759"/>
              <a:gd name="connsiteX45" fmla="*/ 2919470 w 4037682"/>
              <a:gd name="connsiteY45" fmla="*/ 415887 h 495759"/>
              <a:gd name="connsiteX46" fmla="*/ 2919470 w 4037682"/>
              <a:gd name="connsiteY46" fmla="*/ 448938 h 495759"/>
              <a:gd name="connsiteX47" fmla="*/ 3156333 w 4037682"/>
              <a:gd name="connsiteY47" fmla="*/ 448938 h 495759"/>
              <a:gd name="connsiteX48" fmla="*/ 3156333 w 4037682"/>
              <a:gd name="connsiteY48" fmla="*/ 495759 h 495759"/>
              <a:gd name="connsiteX49" fmla="*/ 4037682 w 4037682"/>
              <a:gd name="connsiteY49" fmla="*/ 495759 h 495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4037682" h="495759">
                <a:moveTo>
                  <a:pt x="0" y="0"/>
                </a:moveTo>
                <a:lnTo>
                  <a:pt x="0" y="44068"/>
                </a:lnTo>
                <a:lnTo>
                  <a:pt x="68856" y="44068"/>
                </a:lnTo>
                <a:lnTo>
                  <a:pt x="68856" y="57839"/>
                </a:lnTo>
                <a:lnTo>
                  <a:pt x="101906" y="57839"/>
                </a:lnTo>
                <a:lnTo>
                  <a:pt x="101906" y="77118"/>
                </a:lnTo>
                <a:lnTo>
                  <a:pt x="145974" y="77118"/>
                </a:lnTo>
                <a:lnTo>
                  <a:pt x="145974" y="99152"/>
                </a:lnTo>
                <a:lnTo>
                  <a:pt x="173516" y="99152"/>
                </a:lnTo>
                <a:lnTo>
                  <a:pt x="173516" y="110169"/>
                </a:lnTo>
                <a:lnTo>
                  <a:pt x="341523" y="110169"/>
                </a:lnTo>
                <a:lnTo>
                  <a:pt x="341523" y="140465"/>
                </a:lnTo>
                <a:lnTo>
                  <a:pt x="498514" y="140465"/>
                </a:lnTo>
                <a:lnTo>
                  <a:pt x="498514" y="151482"/>
                </a:lnTo>
                <a:lnTo>
                  <a:pt x="848299" y="151482"/>
                </a:lnTo>
                <a:lnTo>
                  <a:pt x="848299" y="173516"/>
                </a:lnTo>
                <a:lnTo>
                  <a:pt x="873087" y="173516"/>
                </a:lnTo>
                <a:lnTo>
                  <a:pt x="873087" y="198304"/>
                </a:lnTo>
                <a:lnTo>
                  <a:pt x="1057620" y="198304"/>
                </a:lnTo>
                <a:lnTo>
                  <a:pt x="1066399" y="200956"/>
                </a:lnTo>
                <a:lnTo>
                  <a:pt x="1085162" y="203813"/>
                </a:lnTo>
                <a:lnTo>
                  <a:pt x="1085162" y="236863"/>
                </a:lnTo>
                <a:lnTo>
                  <a:pt x="1112704" y="236863"/>
                </a:lnTo>
                <a:lnTo>
                  <a:pt x="1112704" y="236863"/>
                </a:lnTo>
                <a:lnTo>
                  <a:pt x="1112704" y="253388"/>
                </a:lnTo>
                <a:lnTo>
                  <a:pt x="1228381" y="253388"/>
                </a:lnTo>
                <a:lnTo>
                  <a:pt x="1228381" y="269913"/>
                </a:lnTo>
                <a:lnTo>
                  <a:pt x="1308253" y="269913"/>
                </a:lnTo>
                <a:lnTo>
                  <a:pt x="1308253" y="291947"/>
                </a:lnTo>
                <a:lnTo>
                  <a:pt x="1382617" y="291947"/>
                </a:lnTo>
                <a:lnTo>
                  <a:pt x="1382617" y="305718"/>
                </a:lnTo>
                <a:lnTo>
                  <a:pt x="1564396" y="305718"/>
                </a:lnTo>
                <a:lnTo>
                  <a:pt x="1564396" y="324998"/>
                </a:lnTo>
                <a:lnTo>
                  <a:pt x="1587256" y="327855"/>
                </a:lnTo>
                <a:cubicBezTo>
                  <a:pt x="1587049" y="334316"/>
                  <a:pt x="1581128" y="335062"/>
                  <a:pt x="1580921" y="341523"/>
                </a:cubicBezTo>
                <a:lnTo>
                  <a:pt x="1746174" y="341523"/>
                </a:lnTo>
                <a:lnTo>
                  <a:pt x="1746174" y="352540"/>
                </a:lnTo>
                <a:lnTo>
                  <a:pt x="1784733" y="352540"/>
                </a:lnTo>
                <a:lnTo>
                  <a:pt x="1784733" y="369065"/>
                </a:lnTo>
                <a:lnTo>
                  <a:pt x="1949986" y="369065"/>
                </a:lnTo>
                <a:lnTo>
                  <a:pt x="1949986" y="388345"/>
                </a:lnTo>
                <a:lnTo>
                  <a:pt x="2027104" y="388345"/>
                </a:lnTo>
                <a:lnTo>
                  <a:pt x="2027104" y="402116"/>
                </a:lnTo>
                <a:lnTo>
                  <a:pt x="2456762" y="402116"/>
                </a:lnTo>
                <a:lnTo>
                  <a:pt x="2456762" y="415887"/>
                </a:lnTo>
                <a:lnTo>
                  <a:pt x="2919470" y="415887"/>
                </a:lnTo>
                <a:lnTo>
                  <a:pt x="2919470" y="448938"/>
                </a:lnTo>
                <a:lnTo>
                  <a:pt x="3156333" y="448938"/>
                </a:lnTo>
                <a:lnTo>
                  <a:pt x="3156333" y="495759"/>
                </a:lnTo>
                <a:lnTo>
                  <a:pt x="4037682" y="495759"/>
                </a:lnTo>
              </a:path>
            </a:pathLst>
          </a:custGeom>
          <a:noFill/>
          <a:ln w="28575">
            <a:solidFill>
              <a:schemeClr val="accent1"/>
            </a:solidFill>
            <a:miter lim="800000"/>
            <a:headEnd/>
            <a:tailEnd/>
          </a:ln>
        </p:spPr>
        <p:txBody>
          <a:bodyPr rtlCol="0" anchor="ctr"/>
          <a:lstStyle/>
          <a:p>
            <a:pPr algn="ctr"/>
            <a:endParaRPr lang="en-US" dirty="0"/>
          </a:p>
        </p:txBody>
      </p:sp>
      <p:sp>
        <p:nvSpPr>
          <p:cNvPr id="66" name="TextBox 65">
            <a:extLst>
              <a:ext uri="{FF2B5EF4-FFF2-40B4-BE49-F238E27FC236}">
                <a16:creationId xmlns:a16="http://schemas.microsoft.com/office/drawing/2014/main" id="{0F82E597-DBF3-0187-F35A-1B9E00D4012A}"/>
              </a:ext>
            </a:extLst>
          </p:cNvPr>
          <p:cNvSpPr txBox="1"/>
          <p:nvPr/>
        </p:nvSpPr>
        <p:spPr>
          <a:xfrm>
            <a:off x="1607015" y="1261394"/>
            <a:ext cx="3588385" cy="338554"/>
          </a:xfrm>
          <a:prstGeom prst="rect">
            <a:avLst/>
          </a:prstGeom>
          <a:noFill/>
        </p:spPr>
        <p:txBody>
          <a:bodyPr wrap="square">
            <a:spAutoFit/>
          </a:bodyPr>
          <a:lstStyle/>
          <a:p>
            <a:pPr algn="ctr"/>
            <a:r>
              <a:rPr lang="en-US" sz="1600" dirty="0">
                <a:latin typeface="Poppins" pitchFamily="2" charset="77"/>
                <a:cs typeface="Poppins" pitchFamily="2" charset="77"/>
              </a:rPr>
              <a:t>EFS (ITT) </a:t>
            </a:r>
          </a:p>
        </p:txBody>
      </p:sp>
      <p:sp>
        <p:nvSpPr>
          <p:cNvPr id="67" name="TextBox 66">
            <a:extLst>
              <a:ext uri="{FF2B5EF4-FFF2-40B4-BE49-F238E27FC236}">
                <a16:creationId xmlns:a16="http://schemas.microsoft.com/office/drawing/2014/main" id="{ABFB3635-505A-5BCC-0EF3-FF052A40BE8E}"/>
              </a:ext>
            </a:extLst>
          </p:cNvPr>
          <p:cNvSpPr txBox="1"/>
          <p:nvPr/>
        </p:nvSpPr>
        <p:spPr>
          <a:xfrm>
            <a:off x="1535971" y="3662722"/>
            <a:ext cx="3588385" cy="307777"/>
          </a:xfrm>
          <a:prstGeom prst="rect">
            <a:avLst/>
          </a:prstGeom>
          <a:noFill/>
        </p:spPr>
        <p:txBody>
          <a:bodyPr wrap="square">
            <a:spAutoFit/>
          </a:bodyPr>
          <a:lstStyle/>
          <a:p>
            <a:pPr algn="ctr"/>
            <a:r>
              <a:rPr lang="en-US" sz="1400" b="0" dirty="0">
                <a:solidFill>
                  <a:schemeClr val="tx1">
                    <a:lumMod val="75000"/>
                    <a:lumOff val="25000"/>
                  </a:schemeClr>
                </a:solidFill>
                <a:latin typeface="Poppins Medium" pitchFamily="2" charset="77"/>
                <a:cs typeface="Poppins Medium" pitchFamily="2" charset="77"/>
              </a:rPr>
              <a:t>Yr From Randomization</a:t>
            </a:r>
          </a:p>
        </p:txBody>
      </p:sp>
      <p:sp>
        <p:nvSpPr>
          <p:cNvPr id="68" name="TextBox 67">
            <a:extLst>
              <a:ext uri="{FF2B5EF4-FFF2-40B4-BE49-F238E27FC236}">
                <a16:creationId xmlns:a16="http://schemas.microsoft.com/office/drawing/2014/main" id="{CE4916C4-72DC-4CBD-0486-9978D4E87927}"/>
              </a:ext>
            </a:extLst>
          </p:cNvPr>
          <p:cNvSpPr txBox="1"/>
          <p:nvPr/>
        </p:nvSpPr>
        <p:spPr>
          <a:xfrm rot="16200000">
            <a:off x="-189396" y="2407950"/>
            <a:ext cx="1771534" cy="307777"/>
          </a:xfrm>
          <a:prstGeom prst="rect">
            <a:avLst/>
          </a:prstGeom>
          <a:noFill/>
        </p:spPr>
        <p:txBody>
          <a:bodyPr wrap="square">
            <a:spAutoFit/>
          </a:bodyPr>
          <a:lstStyle/>
          <a:p>
            <a:pPr algn="ctr"/>
            <a:r>
              <a:rPr lang="en-US" sz="1400" b="0" dirty="0">
                <a:solidFill>
                  <a:schemeClr val="tx1">
                    <a:lumMod val="75000"/>
                    <a:lumOff val="25000"/>
                  </a:schemeClr>
                </a:solidFill>
                <a:latin typeface="Poppins" pitchFamily="2" charset="77"/>
                <a:cs typeface="Poppins" pitchFamily="2" charset="77"/>
              </a:rPr>
              <a:t>Probability</a:t>
            </a:r>
          </a:p>
        </p:txBody>
      </p:sp>
      <p:grpSp>
        <p:nvGrpSpPr>
          <p:cNvPr id="69" name="Group 68">
            <a:extLst>
              <a:ext uri="{FF2B5EF4-FFF2-40B4-BE49-F238E27FC236}">
                <a16:creationId xmlns:a16="http://schemas.microsoft.com/office/drawing/2014/main" id="{18D8C561-5C30-8BFC-58E3-1B26A775FBB0}"/>
              </a:ext>
            </a:extLst>
          </p:cNvPr>
          <p:cNvGrpSpPr/>
          <p:nvPr/>
        </p:nvGrpSpPr>
        <p:grpSpPr>
          <a:xfrm>
            <a:off x="1295999" y="1718059"/>
            <a:ext cx="4033411" cy="1680208"/>
            <a:chOff x="1296000" y="1469374"/>
            <a:chExt cx="3033132" cy="1947747"/>
          </a:xfrm>
        </p:grpSpPr>
        <p:cxnSp>
          <p:nvCxnSpPr>
            <p:cNvPr id="70" name="Straight Connector 69">
              <a:extLst>
                <a:ext uri="{FF2B5EF4-FFF2-40B4-BE49-F238E27FC236}">
                  <a16:creationId xmlns:a16="http://schemas.microsoft.com/office/drawing/2014/main" id="{5C21DC04-90C8-5995-38B1-780E1540912A}"/>
                </a:ext>
              </a:extLst>
            </p:cNvPr>
            <p:cNvCxnSpPr/>
            <p:nvPr/>
          </p:nvCxnSpPr>
          <p:spPr bwMode="auto">
            <a:xfrm>
              <a:off x="1303435" y="1469374"/>
              <a:ext cx="0" cy="1947747"/>
            </a:xfrm>
            <a:prstGeom prst="line">
              <a:avLst/>
            </a:prstGeom>
            <a:noFill/>
            <a:ln w="12700" cap="flat" cmpd="sng" algn="ctr">
              <a:solidFill>
                <a:schemeClr val="tx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A1A200C4-9321-0333-0161-6C36A0B7C334}"/>
                </a:ext>
              </a:extLst>
            </p:cNvPr>
            <p:cNvCxnSpPr/>
            <p:nvPr/>
          </p:nvCxnSpPr>
          <p:spPr bwMode="auto">
            <a:xfrm>
              <a:off x="1296000" y="3417121"/>
              <a:ext cx="3033132" cy="0"/>
            </a:xfrm>
            <a:prstGeom prst="line">
              <a:avLst/>
            </a:prstGeom>
            <a:noFill/>
            <a:ln w="12700" cap="flat" cmpd="sng" algn="ctr">
              <a:solidFill>
                <a:schemeClr val="tx1"/>
              </a:solidFill>
              <a:prstDash val="solid"/>
              <a:round/>
              <a:headEnd type="none" w="med" len="med"/>
              <a:tailEnd type="none" w="med" len="med"/>
            </a:ln>
            <a:effectLst/>
          </p:spPr>
        </p:cxnSp>
      </p:grpSp>
      <p:sp>
        <p:nvSpPr>
          <p:cNvPr id="72" name="TextBox 71">
            <a:extLst>
              <a:ext uri="{FF2B5EF4-FFF2-40B4-BE49-F238E27FC236}">
                <a16:creationId xmlns:a16="http://schemas.microsoft.com/office/drawing/2014/main" id="{C7D9D8A2-5546-8EDF-1631-2F943A3E63A9}"/>
              </a:ext>
            </a:extLst>
          </p:cNvPr>
          <p:cNvSpPr txBox="1"/>
          <p:nvPr/>
        </p:nvSpPr>
        <p:spPr bwMode="auto">
          <a:xfrm>
            <a:off x="693835" y="1532848"/>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a:t>
            </a:r>
          </a:p>
        </p:txBody>
      </p:sp>
      <p:sp>
        <p:nvSpPr>
          <p:cNvPr id="73" name="TextBox 72">
            <a:extLst>
              <a:ext uri="{FF2B5EF4-FFF2-40B4-BE49-F238E27FC236}">
                <a16:creationId xmlns:a16="http://schemas.microsoft.com/office/drawing/2014/main" id="{4A2479B2-D7E7-F102-EFE6-468A418EBE53}"/>
              </a:ext>
            </a:extLst>
          </p:cNvPr>
          <p:cNvSpPr txBox="1"/>
          <p:nvPr/>
        </p:nvSpPr>
        <p:spPr bwMode="auto">
          <a:xfrm>
            <a:off x="693835" y="2233356"/>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0.6</a:t>
            </a:r>
          </a:p>
        </p:txBody>
      </p:sp>
      <p:sp>
        <p:nvSpPr>
          <p:cNvPr id="74" name="TextBox 73">
            <a:extLst>
              <a:ext uri="{FF2B5EF4-FFF2-40B4-BE49-F238E27FC236}">
                <a16:creationId xmlns:a16="http://schemas.microsoft.com/office/drawing/2014/main" id="{F46ACBBE-1B46-29E7-C6D6-6810D512CD3B}"/>
              </a:ext>
            </a:extLst>
          </p:cNvPr>
          <p:cNvSpPr txBox="1"/>
          <p:nvPr/>
        </p:nvSpPr>
        <p:spPr bwMode="auto">
          <a:xfrm>
            <a:off x="693835" y="2567686"/>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0.4</a:t>
            </a:r>
          </a:p>
        </p:txBody>
      </p:sp>
      <p:sp>
        <p:nvSpPr>
          <p:cNvPr id="75" name="TextBox 74">
            <a:extLst>
              <a:ext uri="{FF2B5EF4-FFF2-40B4-BE49-F238E27FC236}">
                <a16:creationId xmlns:a16="http://schemas.microsoft.com/office/drawing/2014/main" id="{48BD75D2-E067-92F8-BAED-E9D8D54CFFFD}"/>
              </a:ext>
            </a:extLst>
          </p:cNvPr>
          <p:cNvSpPr txBox="1"/>
          <p:nvPr/>
        </p:nvSpPr>
        <p:spPr bwMode="auto">
          <a:xfrm>
            <a:off x="693835" y="2918954"/>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0.2</a:t>
            </a:r>
          </a:p>
        </p:txBody>
      </p:sp>
      <p:sp>
        <p:nvSpPr>
          <p:cNvPr id="76" name="TextBox 75">
            <a:extLst>
              <a:ext uri="{FF2B5EF4-FFF2-40B4-BE49-F238E27FC236}">
                <a16:creationId xmlns:a16="http://schemas.microsoft.com/office/drawing/2014/main" id="{725463A9-94A9-4648-376F-BB0880E2864B}"/>
              </a:ext>
            </a:extLst>
          </p:cNvPr>
          <p:cNvSpPr txBox="1"/>
          <p:nvPr/>
        </p:nvSpPr>
        <p:spPr bwMode="auto">
          <a:xfrm>
            <a:off x="693835" y="3242213"/>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77" name="TextBox 76">
            <a:extLst>
              <a:ext uri="{FF2B5EF4-FFF2-40B4-BE49-F238E27FC236}">
                <a16:creationId xmlns:a16="http://schemas.microsoft.com/office/drawing/2014/main" id="{F76F4FEB-E3BC-88AF-93A8-B07EE22CB301}"/>
              </a:ext>
            </a:extLst>
          </p:cNvPr>
          <p:cNvSpPr txBox="1"/>
          <p:nvPr/>
        </p:nvSpPr>
        <p:spPr bwMode="auto">
          <a:xfrm>
            <a:off x="3015294" y="3421613"/>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a:t>
            </a:r>
          </a:p>
        </p:txBody>
      </p:sp>
      <p:sp>
        <p:nvSpPr>
          <p:cNvPr id="78" name="TextBox 77">
            <a:extLst>
              <a:ext uri="{FF2B5EF4-FFF2-40B4-BE49-F238E27FC236}">
                <a16:creationId xmlns:a16="http://schemas.microsoft.com/office/drawing/2014/main" id="{7640A369-16A5-EDD2-A407-B498BF29CA25}"/>
              </a:ext>
            </a:extLst>
          </p:cNvPr>
          <p:cNvSpPr txBox="1"/>
          <p:nvPr/>
        </p:nvSpPr>
        <p:spPr bwMode="auto">
          <a:xfrm>
            <a:off x="1006069" y="3426208"/>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79" name="TextBox 78">
            <a:extLst>
              <a:ext uri="{FF2B5EF4-FFF2-40B4-BE49-F238E27FC236}">
                <a16:creationId xmlns:a16="http://schemas.microsoft.com/office/drawing/2014/main" id="{F973C27E-81DD-26F2-88FB-9EDBDCE07911}"/>
              </a:ext>
            </a:extLst>
          </p:cNvPr>
          <p:cNvSpPr txBox="1"/>
          <p:nvPr/>
        </p:nvSpPr>
        <p:spPr bwMode="auto">
          <a:xfrm>
            <a:off x="1400659" y="3421613"/>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a:t>
            </a:r>
          </a:p>
        </p:txBody>
      </p:sp>
      <p:sp>
        <p:nvSpPr>
          <p:cNvPr id="80" name="TextBox 79">
            <a:extLst>
              <a:ext uri="{FF2B5EF4-FFF2-40B4-BE49-F238E27FC236}">
                <a16:creationId xmlns:a16="http://schemas.microsoft.com/office/drawing/2014/main" id="{2F0BDF6E-94CB-A202-28EB-E1BCAEEEB5EB}"/>
              </a:ext>
            </a:extLst>
          </p:cNvPr>
          <p:cNvSpPr txBox="1"/>
          <p:nvPr/>
        </p:nvSpPr>
        <p:spPr bwMode="auto">
          <a:xfrm>
            <a:off x="1804496" y="3421613"/>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a:t>
            </a:r>
          </a:p>
        </p:txBody>
      </p:sp>
      <p:sp>
        <p:nvSpPr>
          <p:cNvPr id="81" name="TextBox 80">
            <a:extLst>
              <a:ext uri="{FF2B5EF4-FFF2-40B4-BE49-F238E27FC236}">
                <a16:creationId xmlns:a16="http://schemas.microsoft.com/office/drawing/2014/main" id="{DBDF5286-86C3-6C73-0F97-CD16C2D0425C}"/>
              </a:ext>
            </a:extLst>
          </p:cNvPr>
          <p:cNvSpPr txBox="1"/>
          <p:nvPr/>
        </p:nvSpPr>
        <p:spPr bwMode="auto">
          <a:xfrm>
            <a:off x="2216867" y="3421613"/>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a:t>
            </a:r>
          </a:p>
        </p:txBody>
      </p:sp>
      <p:sp>
        <p:nvSpPr>
          <p:cNvPr id="82" name="TextBox 81">
            <a:extLst>
              <a:ext uri="{FF2B5EF4-FFF2-40B4-BE49-F238E27FC236}">
                <a16:creationId xmlns:a16="http://schemas.microsoft.com/office/drawing/2014/main" id="{B1E0830C-1117-550E-0F5B-0C048721CF66}"/>
              </a:ext>
            </a:extLst>
          </p:cNvPr>
          <p:cNvSpPr txBox="1"/>
          <p:nvPr/>
        </p:nvSpPr>
        <p:spPr bwMode="auto">
          <a:xfrm>
            <a:off x="2602923" y="3421613"/>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a:t>
            </a:r>
          </a:p>
        </p:txBody>
      </p:sp>
      <p:grpSp>
        <p:nvGrpSpPr>
          <p:cNvPr id="83" name="Group 82">
            <a:extLst>
              <a:ext uri="{FF2B5EF4-FFF2-40B4-BE49-F238E27FC236}">
                <a16:creationId xmlns:a16="http://schemas.microsoft.com/office/drawing/2014/main" id="{B9BD4D42-F2DD-EEDF-6EE8-3136D8369095}"/>
              </a:ext>
            </a:extLst>
          </p:cNvPr>
          <p:cNvGrpSpPr>
            <a:grpSpLocks/>
          </p:cNvGrpSpPr>
          <p:nvPr/>
        </p:nvGrpSpPr>
        <p:grpSpPr>
          <a:xfrm>
            <a:off x="4122058" y="1259184"/>
            <a:ext cx="1596570" cy="523220"/>
            <a:chOff x="4264659" y="2875069"/>
            <a:chExt cx="1596570" cy="523220"/>
          </a:xfrm>
        </p:grpSpPr>
        <p:sp>
          <p:nvSpPr>
            <p:cNvPr id="84" name="TextBox 83">
              <a:extLst>
                <a:ext uri="{FF2B5EF4-FFF2-40B4-BE49-F238E27FC236}">
                  <a16:creationId xmlns:a16="http://schemas.microsoft.com/office/drawing/2014/main" id="{C5665A86-AE93-F958-A6E8-DD26502DBA4B}"/>
                </a:ext>
              </a:extLst>
            </p:cNvPr>
            <p:cNvSpPr txBox="1">
              <a:spLocks/>
            </p:cNvSpPr>
            <p:nvPr/>
          </p:nvSpPr>
          <p:spPr bwMode="auto">
            <a:xfrm>
              <a:off x="4516372" y="2875069"/>
              <a:ext cx="134485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Rituximab</a:t>
              </a:r>
            </a:p>
            <a:p>
              <a:pPr marL="0" marR="0" lvl="0" indent="0" algn="l" defTabSz="914400" rtl="0" eaLnBrk="1" fontAlgn="auto" latinLnBrk="0" hangingPunct="1">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Observation</a:t>
              </a:r>
            </a:p>
          </p:txBody>
        </p:sp>
        <p:cxnSp>
          <p:nvCxnSpPr>
            <p:cNvPr id="85" name="Straight Connector 84">
              <a:extLst>
                <a:ext uri="{FF2B5EF4-FFF2-40B4-BE49-F238E27FC236}">
                  <a16:creationId xmlns:a16="http://schemas.microsoft.com/office/drawing/2014/main" id="{E7F01DAD-8786-A74D-B8A7-B5A5628EDF3B}"/>
                </a:ext>
              </a:extLst>
            </p:cNvPr>
            <p:cNvCxnSpPr>
              <a:cxnSpLocks/>
            </p:cNvCxnSpPr>
            <p:nvPr/>
          </p:nvCxnSpPr>
          <p:spPr bwMode="auto">
            <a:xfrm>
              <a:off x="4264659" y="3010634"/>
              <a:ext cx="274320" cy="0"/>
            </a:xfrm>
            <a:prstGeom prst="line">
              <a:avLst/>
            </a:prstGeom>
            <a:noFill/>
            <a:ln w="28575" cap="flat" cmpd="sng" algn="ctr">
              <a:solidFill>
                <a:schemeClr val="accent1"/>
              </a:solidFill>
              <a:prstDash val="solid"/>
              <a:round/>
              <a:headEnd type="none" w="med" len="med"/>
              <a:tailEnd type="none" w="med" len="med"/>
            </a:ln>
            <a:effectLst/>
          </p:spPr>
        </p:cxnSp>
        <p:cxnSp>
          <p:nvCxnSpPr>
            <p:cNvPr id="86" name="Straight Connector 85">
              <a:extLst>
                <a:ext uri="{FF2B5EF4-FFF2-40B4-BE49-F238E27FC236}">
                  <a16:creationId xmlns:a16="http://schemas.microsoft.com/office/drawing/2014/main" id="{1DF08C80-765A-2E84-AEF2-C0EFC8F2B545}"/>
                </a:ext>
              </a:extLst>
            </p:cNvPr>
            <p:cNvCxnSpPr>
              <a:cxnSpLocks/>
            </p:cNvCxnSpPr>
            <p:nvPr/>
          </p:nvCxnSpPr>
          <p:spPr bwMode="auto">
            <a:xfrm>
              <a:off x="4269254" y="3223418"/>
              <a:ext cx="274320" cy="0"/>
            </a:xfrm>
            <a:prstGeom prst="line">
              <a:avLst/>
            </a:prstGeom>
            <a:noFill/>
            <a:ln w="28575" cap="flat" cmpd="sng" algn="ctr">
              <a:solidFill>
                <a:schemeClr val="bg1">
                  <a:lumMod val="50000"/>
                </a:schemeClr>
              </a:solidFill>
              <a:prstDash val="solid"/>
              <a:round/>
              <a:headEnd type="none" w="med" len="med"/>
              <a:tailEnd type="none" w="med" len="med"/>
            </a:ln>
            <a:effectLst/>
          </p:spPr>
        </p:cxnSp>
      </p:grpSp>
      <p:grpSp>
        <p:nvGrpSpPr>
          <p:cNvPr id="87" name="Group 86">
            <a:extLst>
              <a:ext uri="{FF2B5EF4-FFF2-40B4-BE49-F238E27FC236}">
                <a16:creationId xmlns:a16="http://schemas.microsoft.com/office/drawing/2014/main" id="{0D83DE8E-C970-FD54-D0A7-9F91A5D48556}"/>
              </a:ext>
            </a:extLst>
          </p:cNvPr>
          <p:cNvGrpSpPr/>
          <p:nvPr/>
        </p:nvGrpSpPr>
        <p:grpSpPr>
          <a:xfrm>
            <a:off x="1236526" y="1706587"/>
            <a:ext cx="74939" cy="1691297"/>
            <a:chOff x="1236527" y="1706587"/>
            <a:chExt cx="79058" cy="1710534"/>
          </a:xfrm>
        </p:grpSpPr>
        <p:grpSp>
          <p:nvGrpSpPr>
            <p:cNvPr id="88" name="Group 87">
              <a:extLst>
                <a:ext uri="{FF2B5EF4-FFF2-40B4-BE49-F238E27FC236}">
                  <a16:creationId xmlns:a16="http://schemas.microsoft.com/office/drawing/2014/main" id="{973CD976-7684-88C2-FE08-EF4845938CCA}"/>
                </a:ext>
              </a:extLst>
            </p:cNvPr>
            <p:cNvGrpSpPr/>
            <p:nvPr/>
          </p:nvGrpSpPr>
          <p:grpSpPr>
            <a:xfrm>
              <a:off x="1236527" y="2063145"/>
              <a:ext cx="79058" cy="1353976"/>
              <a:chOff x="1236527" y="1476808"/>
              <a:chExt cx="64008" cy="1940313"/>
            </a:xfrm>
          </p:grpSpPr>
          <p:cxnSp>
            <p:nvCxnSpPr>
              <p:cNvPr id="90" name="Straight Connector 89">
                <a:extLst>
                  <a:ext uri="{FF2B5EF4-FFF2-40B4-BE49-F238E27FC236}">
                    <a16:creationId xmlns:a16="http://schemas.microsoft.com/office/drawing/2014/main" id="{1FABDB87-D9AB-FBB8-1D35-7EB03F2E9163}"/>
                  </a:ext>
                </a:extLst>
              </p:cNvPr>
              <p:cNvCxnSpPr/>
              <p:nvPr/>
            </p:nvCxnSpPr>
            <p:spPr bwMode="auto">
              <a:xfrm flipH="1">
                <a:off x="1236527" y="147680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D9DB2C69-5341-AFF7-ADF6-48923D51AB39}"/>
                  </a:ext>
                </a:extLst>
              </p:cNvPr>
              <p:cNvCxnSpPr/>
              <p:nvPr/>
            </p:nvCxnSpPr>
            <p:spPr bwMode="auto">
              <a:xfrm flipH="1">
                <a:off x="1236527" y="196188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3B7CDFEA-579D-0279-0DC2-36B9CA13593F}"/>
                  </a:ext>
                </a:extLst>
              </p:cNvPr>
              <p:cNvCxnSpPr/>
              <p:nvPr/>
            </p:nvCxnSpPr>
            <p:spPr bwMode="auto">
              <a:xfrm flipH="1">
                <a:off x="1236527" y="244696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93" name="Straight Connector 92">
                <a:extLst>
                  <a:ext uri="{FF2B5EF4-FFF2-40B4-BE49-F238E27FC236}">
                    <a16:creationId xmlns:a16="http://schemas.microsoft.com/office/drawing/2014/main" id="{10DEB740-FAE4-DC68-3DB8-23715533258D}"/>
                  </a:ext>
                </a:extLst>
              </p:cNvPr>
              <p:cNvCxnSpPr/>
              <p:nvPr/>
            </p:nvCxnSpPr>
            <p:spPr bwMode="auto">
              <a:xfrm flipH="1">
                <a:off x="1236527" y="293204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94" name="Straight Connector 93">
                <a:extLst>
                  <a:ext uri="{FF2B5EF4-FFF2-40B4-BE49-F238E27FC236}">
                    <a16:creationId xmlns:a16="http://schemas.microsoft.com/office/drawing/2014/main" id="{31E395F6-1F2E-D75D-FB45-EFB313B26628}"/>
                  </a:ext>
                </a:extLst>
              </p:cNvPr>
              <p:cNvCxnSpPr/>
              <p:nvPr/>
            </p:nvCxnSpPr>
            <p:spPr bwMode="auto">
              <a:xfrm flipH="1">
                <a:off x="1236527" y="3417121"/>
                <a:ext cx="64008" cy="0"/>
              </a:xfrm>
              <a:prstGeom prst="line">
                <a:avLst/>
              </a:prstGeom>
              <a:noFill/>
              <a:ln w="12700" cap="flat" cmpd="sng" algn="ctr">
                <a:solidFill>
                  <a:schemeClr val="tx1"/>
                </a:solidFill>
                <a:prstDash val="solid"/>
                <a:round/>
                <a:headEnd type="none" w="med" len="med"/>
                <a:tailEnd type="none" w="med" len="med"/>
              </a:ln>
              <a:effectLst/>
            </p:spPr>
          </p:cxnSp>
        </p:grpSp>
        <p:cxnSp>
          <p:nvCxnSpPr>
            <p:cNvPr id="89" name="Straight Connector 88">
              <a:extLst>
                <a:ext uri="{FF2B5EF4-FFF2-40B4-BE49-F238E27FC236}">
                  <a16:creationId xmlns:a16="http://schemas.microsoft.com/office/drawing/2014/main" id="{1AC6DC7B-5E97-BB84-EB13-96D9E399D9B7}"/>
                </a:ext>
              </a:extLst>
            </p:cNvPr>
            <p:cNvCxnSpPr/>
            <p:nvPr/>
          </p:nvCxnSpPr>
          <p:spPr bwMode="auto">
            <a:xfrm flipH="1">
              <a:off x="1236527" y="1706587"/>
              <a:ext cx="79058" cy="0"/>
            </a:xfrm>
            <a:prstGeom prst="line">
              <a:avLst/>
            </a:prstGeom>
            <a:noFill/>
            <a:ln w="12700" cap="flat" cmpd="sng" algn="ctr">
              <a:solidFill>
                <a:schemeClr val="tx1"/>
              </a:solidFill>
              <a:prstDash val="solid"/>
              <a:round/>
              <a:headEnd type="none" w="med" len="med"/>
              <a:tailEnd type="none" w="med" len="med"/>
            </a:ln>
            <a:effectLst/>
          </p:spPr>
        </p:cxnSp>
      </p:grpSp>
      <p:sp>
        <p:nvSpPr>
          <p:cNvPr id="95" name="TextBox 94">
            <a:extLst>
              <a:ext uri="{FF2B5EF4-FFF2-40B4-BE49-F238E27FC236}">
                <a16:creationId xmlns:a16="http://schemas.microsoft.com/office/drawing/2014/main" id="{AB088FF6-22E8-D137-8FBC-1ACEF8D46013}"/>
              </a:ext>
            </a:extLst>
          </p:cNvPr>
          <p:cNvSpPr txBox="1"/>
          <p:nvPr/>
        </p:nvSpPr>
        <p:spPr bwMode="auto">
          <a:xfrm>
            <a:off x="694244" y="1890389"/>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0.8</a:t>
            </a:r>
          </a:p>
        </p:txBody>
      </p:sp>
      <p:grpSp>
        <p:nvGrpSpPr>
          <p:cNvPr id="96" name="Group 95">
            <a:extLst>
              <a:ext uri="{FF2B5EF4-FFF2-40B4-BE49-F238E27FC236}">
                <a16:creationId xmlns:a16="http://schemas.microsoft.com/office/drawing/2014/main" id="{AC92362B-3818-245F-67E1-273EF1A889D8}"/>
              </a:ext>
            </a:extLst>
          </p:cNvPr>
          <p:cNvGrpSpPr/>
          <p:nvPr/>
        </p:nvGrpSpPr>
        <p:grpSpPr>
          <a:xfrm>
            <a:off x="1303435" y="3405092"/>
            <a:ext cx="4021477" cy="64008"/>
            <a:chOff x="1303435" y="3405092"/>
            <a:chExt cx="4021477" cy="84192"/>
          </a:xfrm>
        </p:grpSpPr>
        <p:grpSp>
          <p:nvGrpSpPr>
            <p:cNvPr id="97" name="Group 96">
              <a:extLst>
                <a:ext uri="{FF2B5EF4-FFF2-40B4-BE49-F238E27FC236}">
                  <a16:creationId xmlns:a16="http://schemas.microsoft.com/office/drawing/2014/main" id="{BF1C138D-9C41-12F7-60DA-D175E2939FCB}"/>
                </a:ext>
              </a:extLst>
            </p:cNvPr>
            <p:cNvGrpSpPr/>
            <p:nvPr/>
          </p:nvGrpSpPr>
          <p:grpSpPr>
            <a:xfrm>
              <a:off x="1303435" y="3405092"/>
              <a:ext cx="2014137" cy="84192"/>
              <a:chOff x="1303435" y="3409687"/>
              <a:chExt cx="2784087" cy="66907"/>
            </a:xfrm>
          </p:grpSpPr>
          <p:cxnSp>
            <p:nvCxnSpPr>
              <p:cNvPr id="104" name="Straight Connector 103">
                <a:extLst>
                  <a:ext uri="{FF2B5EF4-FFF2-40B4-BE49-F238E27FC236}">
                    <a16:creationId xmlns:a16="http://schemas.microsoft.com/office/drawing/2014/main" id="{3AAAECD3-E4DD-EF8F-058E-1892F709BC56}"/>
                  </a:ext>
                </a:extLst>
              </p:cNvPr>
              <p:cNvCxnSpPr/>
              <p:nvPr/>
            </p:nvCxnSpPr>
            <p:spPr bwMode="auto">
              <a:xfrm>
                <a:off x="1303435"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DB886A9A-0F00-4825-29F2-ADA4BB402DFD}"/>
                  </a:ext>
                </a:extLst>
              </p:cNvPr>
              <p:cNvCxnSpPr/>
              <p:nvPr/>
            </p:nvCxnSpPr>
            <p:spPr bwMode="auto">
              <a:xfrm>
                <a:off x="1860252"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106" name="Straight Connector 105">
                <a:extLst>
                  <a:ext uri="{FF2B5EF4-FFF2-40B4-BE49-F238E27FC236}">
                    <a16:creationId xmlns:a16="http://schemas.microsoft.com/office/drawing/2014/main" id="{727D859F-6CD1-3410-BF10-DF60B09DAB67}"/>
                  </a:ext>
                </a:extLst>
              </p:cNvPr>
              <p:cNvCxnSpPr/>
              <p:nvPr/>
            </p:nvCxnSpPr>
            <p:spPr bwMode="auto">
              <a:xfrm>
                <a:off x="2417069"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107" name="Straight Connector 106">
                <a:extLst>
                  <a:ext uri="{FF2B5EF4-FFF2-40B4-BE49-F238E27FC236}">
                    <a16:creationId xmlns:a16="http://schemas.microsoft.com/office/drawing/2014/main" id="{78C459BA-F908-BB57-FBE7-CA21C0C378F8}"/>
                  </a:ext>
                </a:extLst>
              </p:cNvPr>
              <p:cNvCxnSpPr/>
              <p:nvPr/>
            </p:nvCxnSpPr>
            <p:spPr bwMode="auto">
              <a:xfrm>
                <a:off x="2973886"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108" name="Straight Connector 107">
                <a:extLst>
                  <a:ext uri="{FF2B5EF4-FFF2-40B4-BE49-F238E27FC236}">
                    <a16:creationId xmlns:a16="http://schemas.microsoft.com/office/drawing/2014/main" id="{1AC765B2-DE7B-BB9F-7448-F6B43FE5971E}"/>
                  </a:ext>
                </a:extLst>
              </p:cNvPr>
              <p:cNvCxnSpPr/>
              <p:nvPr/>
            </p:nvCxnSpPr>
            <p:spPr bwMode="auto">
              <a:xfrm>
                <a:off x="3530703"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109" name="Straight Connector 108">
                <a:extLst>
                  <a:ext uri="{FF2B5EF4-FFF2-40B4-BE49-F238E27FC236}">
                    <a16:creationId xmlns:a16="http://schemas.microsoft.com/office/drawing/2014/main" id="{E476962D-5A8A-DE70-F352-A5188DD1F061}"/>
                  </a:ext>
                </a:extLst>
              </p:cNvPr>
              <p:cNvCxnSpPr/>
              <p:nvPr/>
            </p:nvCxnSpPr>
            <p:spPr bwMode="auto">
              <a:xfrm>
                <a:off x="4087522" y="3409687"/>
                <a:ext cx="0" cy="66907"/>
              </a:xfrm>
              <a:prstGeom prst="line">
                <a:avLst/>
              </a:prstGeom>
              <a:noFill/>
              <a:ln w="12700" cap="flat" cmpd="sng" algn="ctr">
                <a:solidFill>
                  <a:schemeClr val="tx1"/>
                </a:solidFill>
                <a:prstDash val="solid"/>
                <a:round/>
                <a:headEnd type="none" w="med" len="med"/>
                <a:tailEnd type="none" w="med" len="med"/>
              </a:ln>
              <a:effectLst/>
            </p:spPr>
          </p:cxnSp>
        </p:grpSp>
        <p:grpSp>
          <p:nvGrpSpPr>
            <p:cNvPr id="98" name="Group 97">
              <a:extLst>
                <a:ext uri="{FF2B5EF4-FFF2-40B4-BE49-F238E27FC236}">
                  <a16:creationId xmlns:a16="http://schemas.microsoft.com/office/drawing/2014/main" id="{9F0CC391-B8FC-F540-FDBB-4D9BE320CD60}"/>
                </a:ext>
              </a:extLst>
            </p:cNvPr>
            <p:cNvGrpSpPr/>
            <p:nvPr/>
          </p:nvGrpSpPr>
          <p:grpSpPr>
            <a:xfrm>
              <a:off x="3713604" y="3405092"/>
              <a:ext cx="1611308" cy="84192"/>
              <a:chOff x="1303435" y="3409687"/>
              <a:chExt cx="2227268" cy="66907"/>
            </a:xfrm>
          </p:grpSpPr>
          <p:cxnSp>
            <p:nvCxnSpPr>
              <p:cNvPr id="99" name="Straight Connector 98">
                <a:extLst>
                  <a:ext uri="{FF2B5EF4-FFF2-40B4-BE49-F238E27FC236}">
                    <a16:creationId xmlns:a16="http://schemas.microsoft.com/office/drawing/2014/main" id="{C7D3B34B-12A3-63C9-A460-149ACA278C10}"/>
                  </a:ext>
                </a:extLst>
              </p:cNvPr>
              <p:cNvCxnSpPr/>
              <p:nvPr/>
            </p:nvCxnSpPr>
            <p:spPr bwMode="auto">
              <a:xfrm>
                <a:off x="1303435"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2915727C-E0E3-4934-B6B1-995400F5D175}"/>
                  </a:ext>
                </a:extLst>
              </p:cNvPr>
              <p:cNvCxnSpPr/>
              <p:nvPr/>
            </p:nvCxnSpPr>
            <p:spPr bwMode="auto">
              <a:xfrm>
                <a:off x="1860252"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AD858705-A59E-C01E-4D1A-1E508AF0584E}"/>
                  </a:ext>
                </a:extLst>
              </p:cNvPr>
              <p:cNvCxnSpPr/>
              <p:nvPr/>
            </p:nvCxnSpPr>
            <p:spPr bwMode="auto">
              <a:xfrm>
                <a:off x="2417069"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B43AE08F-2EB8-9D31-3AC2-86E06BB4C04A}"/>
                  </a:ext>
                </a:extLst>
              </p:cNvPr>
              <p:cNvCxnSpPr/>
              <p:nvPr/>
            </p:nvCxnSpPr>
            <p:spPr bwMode="auto">
              <a:xfrm>
                <a:off x="2973886"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CF2C2CC0-E6E2-45AC-C368-7B869F51757A}"/>
                  </a:ext>
                </a:extLst>
              </p:cNvPr>
              <p:cNvCxnSpPr/>
              <p:nvPr/>
            </p:nvCxnSpPr>
            <p:spPr bwMode="auto">
              <a:xfrm>
                <a:off x="3530703" y="3409687"/>
                <a:ext cx="0" cy="66907"/>
              </a:xfrm>
              <a:prstGeom prst="line">
                <a:avLst/>
              </a:prstGeom>
              <a:noFill/>
              <a:ln w="12700" cap="flat" cmpd="sng" algn="ctr">
                <a:solidFill>
                  <a:schemeClr val="tx1"/>
                </a:solidFill>
                <a:prstDash val="solid"/>
                <a:round/>
                <a:headEnd type="none" w="med" len="med"/>
                <a:tailEnd type="none" w="med" len="med"/>
              </a:ln>
              <a:effectLst/>
            </p:spPr>
          </p:cxnSp>
        </p:grpSp>
      </p:grpSp>
      <p:sp>
        <p:nvSpPr>
          <p:cNvPr id="110" name="TextBox 109">
            <a:extLst>
              <a:ext uri="{FF2B5EF4-FFF2-40B4-BE49-F238E27FC236}">
                <a16:creationId xmlns:a16="http://schemas.microsoft.com/office/drawing/2014/main" id="{A2E61A6F-734B-8670-13E0-13B85F031E97}"/>
              </a:ext>
            </a:extLst>
          </p:cNvPr>
          <p:cNvSpPr txBox="1"/>
          <p:nvPr/>
        </p:nvSpPr>
        <p:spPr bwMode="auto">
          <a:xfrm>
            <a:off x="5024182" y="3426208"/>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a:t>
            </a:r>
          </a:p>
        </p:txBody>
      </p:sp>
      <p:sp>
        <p:nvSpPr>
          <p:cNvPr id="111" name="TextBox 110">
            <a:extLst>
              <a:ext uri="{FF2B5EF4-FFF2-40B4-BE49-F238E27FC236}">
                <a16:creationId xmlns:a16="http://schemas.microsoft.com/office/drawing/2014/main" id="{21183EA0-CB17-3846-0987-DBE70ECF0CF2}"/>
              </a:ext>
            </a:extLst>
          </p:cNvPr>
          <p:cNvSpPr txBox="1"/>
          <p:nvPr/>
        </p:nvSpPr>
        <p:spPr bwMode="auto">
          <a:xfrm>
            <a:off x="3409547" y="3426208"/>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6</a:t>
            </a:r>
          </a:p>
        </p:txBody>
      </p:sp>
      <p:sp>
        <p:nvSpPr>
          <p:cNvPr id="112" name="TextBox 111">
            <a:extLst>
              <a:ext uri="{FF2B5EF4-FFF2-40B4-BE49-F238E27FC236}">
                <a16:creationId xmlns:a16="http://schemas.microsoft.com/office/drawing/2014/main" id="{277120CE-CAA7-AC90-A2CC-C514E6057818}"/>
              </a:ext>
            </a:extLst>
          </p:cNvPr>
          <p:cNvSpPr txBox="1"/>
          <p:nvPr/>
        </p:nvSpPr>
        <p:spPr bwMode="auto">
          <a:xfrm>
            <a:off x="3813384" y="3426208"/>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7</a:t>
            </a:r>
          </a:p>
        </p:txBody>
      </p:sp>
      <p:sp>
        <p:nvSpPr>
          <p:cNvPr id="113" name="TextBox 112">
            <a:extLst>
              <a:ext uri="{FF2B5EF4-FFF2-40B4-BE49-F238E27FC236}">
                <a16:creationId xmlns:a16="http://schemas.microsoft.com/office/drawing/2014/main" id="{BBCF6635-ADCC-73FF-572E-349435936AC1}"/>
              </a:ext>
            </a:extLst>
          </p:cNvPr>
          <p:cNvSpPr txBox="1"/>
          <p:nvPr/>
        </p:nvSpPr>
        <p:spPr bwMode="auto">
          <a:xfrm>
            <a:off x="4225755" y="3426208"/>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8</a:t>
            </a:r>
          </a:p>
        </p:txBody>
      </p:sp>
      <p:sp>
        <p:nvSpPr>
          <p:cNvPr id="114" name="TextBox 113">
            <a:extLst>
              <a:ext uri="{FF2B5EF4-FFF2-40B4-BE49-F238E27FC236}">
                <a16:creationId xmlns:a16="http://schemas.microsoft.com/office/drawing/2014/main" id="{6F112D8C-A420-1721-41CF-6F998CDFD48D}"/>
              </a:ext>
            </a:extLst>
          </p:cNvPr>
          <p:cNvSpPr txBox="1"/>
          <p:nvPr/>
        </p:nvSpPr>
        <p:spPr bwMode="auto">
          <a:xfrm>
            <a:off x="4611811" y="3426208"/>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9</a:t>
            </a:r>
          </a:p>
        </p:txBody>
      </p:sp>
      <p:sp>
        <p:nvSpPr>
          <p:cNvPr id="115" name="TextBox 114">
            <a:extLst>
              <a:ext uri="{FF2B5EF4-FFF2-40B4-BE49-F238E27FC236}">
                <a16:creationId xmlns:a16="http://schemas.microsoft.com/office/drawing/2014/main" id="{45343D1E-ADE3-4BF7-9B2D-ADC78C266084}"/>
              </a:ext>
            </a:extLst>
          </p:cNvPr>
          <p:cNvSpPr txBox="1"/>
          <p:nvPr/>
        </p:nvSpPr>
        <p:spPr bwMode="auto">
          <a:xfrm>
            <a:off x="3015294" y="3948862"/>
            <a:ext cx="5947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62</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91</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16" name="TextBox 115">
            <a:extLst>
              <a:ext uri="{FF2B5EF4-FFF2-40B4-BE49-F238E27FC236}">
                <a16:creationId xmlns:a16="http://schemas.microsoft.com/office/drawing/2014/main" id="{4DECF83C-9D8A-860E-D280-60924B7EDD2F}"/>
              </a:ext>
            </a:extLst>
          </p:cNvPr>
          <p:cNvSpPr txBox="1"/>
          <p:nvPr/>
        </p:nvSpPr>
        <p:spPr bwMode="auto">
          <a:xfrm>
            <a:off x="1006069" y="3953457"/>
            <a:ext cx="5947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120</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120</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17" name="TextBox 116">
            <a:extLst>
              <a:ext uri="{FF2B5EF4-FFF2-40B4-BE49-F238E27FC236}">
                <a16:creationId xmlns:a16="http://schemas.microsoft.com/office/drawing/2014/main" id="{E42B90D4-129B-4038-EAD6-F1DEDE236288}"/>
              </a:ext>
            </a:extLst>
          </p:cNvPr>
          <p:cNvSpPr txBox="1"/>
          <p:nvPr/>
        </p:nvSpPr>
        <p:spPr bwMode="auto">
          <a:xfrm>
            <a:off x="1400659" y="3948862"/>
            <a:ext cx="5947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107</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111</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18" name="TextBox 117">
            <a:extLst>
              <a:ext uri="{FF2B5EF4-FFF2-40B4-BE49-F238E27FC236}">
                <a16:creationId xmlns:a16="http://schemas.microsoft.com/office/drawing/2014/main" id="{0F3F72C2-5333-635A-4204-AE7E5A3F9458}"/>
              </a:ext>
            </a:extLst>
          </p:cNvPr>
          <p:cNvSpPr txBox="1"/>
          <p:nvPr/>
        </p:nvSpPr>
        <p:spPr bwMode="auto">
          <a:xfrm>
            <a:off x="1804496" y="3948862"/>
            <a:ext cx="5947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92</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110</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19" name="TextBox 118">
            <a:extLst>
              <a:ext uri="{FF2B5EF4-FFF2-40B4-BE49-F238E27FC236}">
                <a16:creationId xmlns:a16="http://schemas.microsoft.com/office/drawing/2014/main" id="{D973BB5C-DA2E-AD42-53E7-6C7B22C0CADB}"/>
              </a:ext>
            </a:extLst>
          </p:cNvPr>
          <p:cNvSpPr txBox="1"/>
          <p:nvPr/>
        </p:nvSpPr>
        <p:spPr bwMode="auto">
          <a:xfrm>
            <a:off x="2216867" y="3948862"/>
            <a:ext cx="5947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82</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102</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20" name="TextBox 119">
            <a:extLst>
              <a:ext uri="{FF2B5EF4-FFF2-40B4-BE49-F238E27FC236}">
                <a16:creationId xmlns:a16="http://schemas.microsoft.com/office/drawing/2014/main" id="{9C0661C4-3FCC-3130-1A75-8AD3B5201CF3}"/>
              </a:ext>
            </a:extLst>
          </p:cNvPr>
          <p:cNvSpPr txBox="1"/>
          <p:nvPr/>
        </p:nvSpPr>
        <p:spPr bwMode="auto">
          <a:xfrm>
            <a:off x="2602923" y="3948862"/>
            <a:ext cx="5947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74</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94</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21" name="TextBox 120">
            <a:extLst>
              <a:ext uri="{FF2B5EF4-FFF2-40B4-BE49-F238E27FC236}">
                <a16:creationId xmlns:a16="http://schemas.microsoft.com/office/drawing/2014/main" id="{9C4710E7-0477-669B-E421-BDA5D9D9BCB6}"/>
              </a:ext>
            </a:extLst>
          </p:cNvPr>
          <p:cNvSpPr txBox="1"/>
          <p:nvPr/>
        </p:nvSpPr>
        <p:spPr bwMode="auto">
          <a:xfrm>
            <a:off x="5024182" y="3953457"/>
            <a:ext cx="5947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0</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22" name="TextBox 121">
            <a:extLst>
              <a:ext uri="{FF2B5EF4-FFF2-40B4-BE49-F238E27FC236}">
                <a16:creationId xmlns:a16="http://schemas.microsoft.com/office/drawing/2014/main" id="{65AF25BA-3EE7-360F-A1DB-6DFF8A5E45C5}"/>
              </a:ext>
            </a:extLst>
          </p:cNvPr>
          <p:cNvSpPr txBox="1"/>
          <p:nvPr/>
        </p:nvSpPr>
        <p:spPr bwMode="auto">
          <a:xfrm>
            <a:off x="3409547" y="3953457"/>
            <a:ext cx="5947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47</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74</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23" name="TextBox 122">
            <a:extLst>
              <a:ext uri="{FF2B5EF4-FFF2-40B4-BE49-F238E27FC236}">
                <a16:creationId xmlns:a16="http://schemas.microsoft.com/office/drawing/2014/main" id="{7C897279-DECD-F455-9636-B7F3C96DDFF4}"/>
              </a:ext>
            </a:extLst>
          </p:cNvPr>
          <p:cNvSpPr txBox="1"/>
          <p:nvPr/>
        </p:nvSpPr>
        <p:spPr bwMode="auto">
          <a:xfrm>
            <a:off x="3813384" y="3953457"/>
            <a:ext cx="5947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29</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44</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24" name="TextBox 123">
            <a:extLst>
              <a:ext uri="{FF2B5EF4-FFF2-40B4-BE49-F238E27FC236}">
                <a16:creationId xmlns:a16="http://schemas.microsoft.com/office/drawing/2014/main" id="{E6E2E428-1224-C126-749E-8A5BDEA42E8F}"/>
              </a:ext>
            </a:extLst>
          </p:cNvPr>
          <p:cNvSpPr txBox="1"/>
          <p:nvPr/>
        </p:nvSpPr>
        <p:spPr bwMode="auto">
          <a:xfrm>
            <a:off x="4225755" y="3953457"/>
            <a:ext cx="5947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16</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26</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25" name="TextBox 124">
            <a:extLst>
              <a:ext uri="{FF2B5EF4-FFF2-40B4-BE49-F238E27FC236}">
                <a16:creationId xmlns:a16="http://schemas.microsoft.com/office/drawing/2014/main" id="{824EF8D9-16F4-B483-87B8-340DD3CB57E3}"/>
              </a:ext>
            </a:extLst>
          </p:cNvPr>
          <p:cNvSpPr txBox="1"/>
          <p:nvPr/>
        </p:nvSpPr>
        <p:spPr bwMode="auto">
          <a:xfrm>
            <a:off x="4611811" y="3953457"/>
            <a:ext cx="5947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11</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26" name="TextBox 125">
            <a:extLst>
              <a:ext uri="{FF2B5EF4-FFF2-40B4-BE49-F238E27FC236}">
                <a16:creationId xmlns:a16="http://schemas.microsoft.com/office/drawing/2014/main" id="{B90C81F9-9719-B212-AC82-ACBB2316287E}"/>
              </a:ext>
            </a:extLst>
          </p:cNvPr>
          <p:cNvSpPr txBox="1">
            <a:spLocks/>
          </p:cNvSpPr>
          <p:nvPr/>
        </p:nvSpPr>
        <p:spPr bwMode="auto">
          <a:xfrm>
            <a:off x="1352320" y="2723471"/>
            <a:ext cx="362400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7-y</a:t>
            </a:r>
            <a:r>
              <a:rPr lang="en-US" sz="1400" b="0" dirty="0">
                <a:solidFill>
                  <a:srgbClr val="000000"/>
                </a:solidFill>
                <a:latin typeface="Poppins Medium" pitchFamily="2" charset="77"/>
                <a:cs typeface="Poppins Medium" pitchFamily="2" charset="77"/>
              </a:rPr>
              <a:t>r</a:t>
            </a: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 EFS: </a:t>
            </a:r>
            <a:r>
              <a:rPr kumimoji="0" lang="en-US" sz="1400" b="0" u="none" strike="noStrike" kern="1200" cap="none" spc="0" normalizeH="0" baseline="0" noProof="0" dirty="0">
                <a:ln>
                  <a:noFill/>
                </a:ln>
                <a:solidFill>
                  <a:schemeClr val="accent1"/>
                </a:solidFill>
                <a:effectLst/>
                <a:uLnTx/>
                <a:uFillTx/>
                <a:latin typeface="Poppins Medium" pitchFamily="2" charset="77"/>
                <a:cs typeface="Poppins Medium" pitchFamily="2" charset="77"/>
              </a:rPr>
              <a:t>76.2%</a:t>
            </a: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 vs </a:t>
            </a:r>
            <a:r>
              <a:rPr kumimoji="0" lang="en-US" sz="14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t>46%</a:t>
            </a:r>
          </a:p>
          <a:p>
            <a:pPr marL="0" marR="0" lvl="0" indent="0" defTabSz="914400" rtl="0" eaLnBrk="1" fontAlgn="auto" latinLnBrk="0" hangingPunct="1">
              <a:lnSpc>
                <a:spcPct val="100000"/>
              </a:lnSpc>
              <a:spcBef>
                <a:spcPts val="0"/>
              </a:spcBef>
              <a:spcAft>
                <a:spcPct val="0"/>
              </a:spcAft>
              <a:buClrTx/>
              <a:buSzTx/>
              <a:buFontTx/>
              <a:buNone/>
              <a:tabLst/>
              <a:defRPr/>
            </a:pPr>
            <a:r>
              <a:rPr lang="en-US" sz="1400" b="0" dirty="0">
                <a:solidFill>
                  <a:srgbClr val="000000"/>
                </a:solidFill>
                <a:latin typeface="Poppins Medium" pitchFamily="2" charset="77"/>
                <a:cs typeface="Poppins Medium" pitchFamily="2" charset="77"/>
              </a:rPr>
              <a:t>HR: 0.39 (95% CI: 0.52-0.60)</a:t>
            </a:r>
          </a:p>
          <a:p>
            <a:pPr marL="0" marR="0" lvl="0" indent="0" defTabSz="914400" rtl="0" eaLnBrk="1" fontAlgn="auto" latinLnBrk="0" hangingPunct="1">
              <a:lnSpc>
                <a:spcPct val="100000"/>
              </a:lnSpc>
              <a:spcBef>
                <a:spcPts val="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Poppins Medium" pitchFamily="2" charset="77"/>
                <a:cs typeface="Poppins Medium" pitchFamily="2" charset="77"/>
              </a:rPr>
              <a:t>P</a:t>
            </a: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 &lt;.0001</a:t>
            </a:r>
          </a:p>
        </p:txBody>
      </p:sp>
      <p:grpSp>
        <p:nvGrpSpPr>
          <p:cNvPr id="127" name="Group 126">
            <a:extLst>
              <a:ext uri="{FF2B5EF4-FFF2-40B4-BE49-F238E27FC236}">
                <a16:creationId xmlns:a16="http://schemas.microsoft.com/office/drawing/2014/main" id="{0A2B48D9-BFEA-C265-1FEE-26DCF00D48A5}"/>
              </a:ext>
            </a:extLst>
          </p:cNvPr>
          <p:cNvGrpSpPr/>
          <p:nvPr/>
        </p:nvGrpSpPr>
        <p:grpSpPr>
          <a:xfrm>
            <a:off x="2517958" y="1920228"/>
            <a:ext cx="2813896" cy="316657"/>
            <a:chOff x="2517958" y="1920228"/>
            <a:chExt cx="2813896" cy="316657"/>
          </a:xfrm>
        </p:grpSpPr>
        <p:cxnSp>
          <p:nvCxnSpPr>
            <p:cNvPr id="565" name="Straight Connector 220">
              <a:extLst>
                <a:ext uri="{FF2B5EF4-FFF2-40B4-BE49-F238E27FC236}">
                  <a16:creationId xmlns:a16="http://schemas.microsoft.com/office/drawing/2014/main" id="{C41D4423-9E39-D4E8-D1C9-97A3DD057133}"/>
                </a:ext>
              </a:extLst>
            </p:cNvPr>
            <p:cNvCxnSpPr/>
            <p:nvPr/>
          </p:nvCxnSpPr>
          <p:spPr bwMode="auto">
            <a:xfrm>
              <a:off x="3798206" y="2087715"/>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66" name="Straight Connector 220">
              <a:extLst>
                <a:ext uri="{FF2B5EF4-FFF2-40B4-BE49-F238E27FC236}">
                  <a16:creationId xmlns:a16="http://schemas.microsoft.com/office/drawing/2014/main" id="{9EBAE7CF-05F6-E37C-19D8-EE93138DF12B}"/>
                </a:ext>
              </a:extLst>
            </p:cNvPr>
            <p:cNvCxnSpPr/>
            <p:nvPr/>
          </p:nvCxnSpPr>
          <p:spPr bwMode="auto">
            <a:xfrm>
              <a:off x="3774828" y="2088888"/>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67" name="Straight Connector 220">
              <a:extLst>
                <a:ext uri="{FF2B5EF4-FFF2-40B4-BE49-F238E27FC236}">
                  <a16:creationId xmlns:a16="http://schemas.microsoft.com/office/drawing/2014/main" id="{4D779712-2A93-4C5C-B072-F8D80AF0A58F}"/>
                </a:ext>
              </a:extLst>
            </p:cNvPr>
            <p:cNvCxnSpPr/>
            <p:nvPr/>
          </p:nvCxnSpPr>
          <p:spPr bwMode="auto">
            <a:xfrm>
              <a:off x="3813318" y="2088676"/>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68" name="Straight Connector 220">
              <a:extLst>
                <a:ext uri="{FF2B5EF4-FFF2-40B4-BE49-F238E27FC236}">
                  <a16:creationId xmlns:a16="http://schemas.microsoft.com/office/drawing/2014/main" id="{8D02B51B-C0C4-897F-96F9-32C9D08F3644}"/>
                </a:ext>
              </a:extLst>
            </p:cNvPr>
            <p:cNvCxnSpPr/>
            <p:nvPr/>
          </p:nvCxnSpPr>
          <p:spPr bwMode="auto">
            <a:xfrm>
              <a:off x="3706913" y="2070064"/>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69" name="Straight Connector 220">
              <a:extLst>
                <a:ext uri="{FF2B5EF4-FFF2-40B4-BE49-F238E27FC236}">
                  <a16:creationId xmlns:a16="http://schemas.microsoft.com/office/drawing/2014/main" id="{74B973F4-47F8-88A7-3546-E2B9C2A2D7F0}"/>
                </a:ext>
              </a:extLst>
            </p:cNvPr>
            <p:cNvCxnSpPr/>
            <p:nvPr/>
          </p:nvCxnSpPr>
          <p:spPr bwMode="auto">
            <a:xfrm>
              <a:off x="3402498" y="2067310"/>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72" name="Straight Connector 220">
              <a:extLst>
                <a:ext uri="{FF2B5EF4-FFF2-40B4-BE49-F238E27FC236}">
                  <a16:creationId xmlns:a16="http://schemas.microsoft.com/office/drawing/2014/main" id="{6BCEC55D-DA46-0409-ADD3-C7050E516818}"/>
                </a:ext>
              </a:extLst>
            </p:cNvPr>
            <p:cNvCxnSpPr/>
            <p:nvPr/>
          </p:nvCxnSpPr>
          <p:spPr bwMode="auto">
            <a:xfrm>
              <a:off x="3376671" y="2067310"/>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73" name="Straight Connector 220">
              <a:extLst>
                <a:ext uri="{FF2B5EF4-FFF2-40B4-BE49-F238E27FC236}">
                  <a16:creationId xmlns:a16="http://schemas.microsoft.com/office/drawing/2014/main" id="{69CC2290-5C8A-A8BD-F647-2A4A37C937E6}"/>
                </a:ext>
              </a:extLst>
            </p:cNvPr>
            <p:cNvCxnSpPr/>
            <p:nvPr/>
          </p:nvCxnSpPr>
          <p:spPr bwMode="auto">
            <a:xfrm>
              <a:off x="3603556" y="2070064"/>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74" name="Straight Connector 220">
              <a:extLst>
                <a:ext uri="{FF2B5EF4-FFF2-40B4-BE49-F238E27FC236}">
                  <a16:creationId xmlns:a16="http://schemas.microsoft.com/office/drawing/2014/main" id="{3E8209B4-1EB2-8AC5-9394-8E2B31CFC200}"/>
                </a:ext>
              </a:extLst>
            </p:cNvPr>
            <p:cNvCxnSpPr/>
            <p:nvPr/>
          </p:nvCxnSpPr>
          <p:spPr bwMode="auto">
            <a:xfrm>
              <a:off x="3621042" y="2070064"/>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75" name="Straight Connector 220">
              <a:extLst>
                <a:ext uri="{FF2B5EF4-FFF2-40B4-BE49-F238E27FC236}">
                  <a16:creationId xmlns:a16="http://schemas.microsoft.com/office/drawing/2014/main" id="{AEA910D7-3596-FFD9-A3EB-E280787CBC6F}"/>
                </a:ext>
              </a:extLst>
            </p:cNvPr>
            <p:cNvCxnSpPr/>
            <p:nvPr/>
          </p:nvCxnSpPr>
          <p:spPr bwMode="auto">
            <a:xfrm>
              <a:off x="3665599" y="2072361"/>
              <a:ext cx="0" cy="70696"/>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576" name="Straight Connector 220">
              <a:extLst>
                <a:ext uri="{FF2B5EF4-FFF2-40B4-BE49-F238E27FC236}">
                  <a16:creationId xmlns:a16="http://schemas.microsoft.com/office/drawing/2014/main" id="{D1DD94BB-F909-AB7D-DC68-0709BC571879}"/>
                </a:ext>
              </a:extLst>
            </p:cNvPr>
            <p:cNvCxnSpPr/>
            <p:nvPr/>
          </p:nvCxnSpPr>
          <p:spPr bwMode="auto">
            <a:xfrm>
              <a:off x="3573681" y="2070798"/>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80" name="Straight Connector 220">
              <a:extLst>
                <a:ext uri="{FF2B5EF4-FFF2-40B4-BE49-F238E27FC236}">
                  <a16:creationId xmlns:a16="http://schemas.microsoft.com/office/drawing/2014/main" id="{1780E06D-AA86-C0BD-3988-6DFFC9A54665}"/>
                </a:ext>
              </a:extLst>
            </p:cNvPr>
            <p:cNvCxnSpPr/>
            <p:nvPr/>
          </p:nvCxnSpPr>
          <p:spPr bwMode="auto">
            <a:xfrm>
              <a:off x="3472946" y="2067310"/>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81" name="Straight Connector 220">
              <a:extLst>
                <a:ext uri="{FF2B5EF4-FFF2-40B4-BE49-F238E27FC236}">
                  <a16:creationId xmlns:a16="http://schemas.microsoft.com/office/drawing/2014/main" id="{B0DC0787-63C3-C13C-DCA5-761B1DF18D1A}"/>
                </a:ext>
              </a:extLst>
            </p:cNvPr>
            <p:cNvCxnSpPr/>
            <p:nvPr/>
          </p:nvCxnSpPr>
          <p:spPr bwMode="auto">
            <a:xfrm>
              <a:off x="3351459" y="2067310"/>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82" name="Straight Connector 220">
              <a:extLst>
                <a:ext uri="{FF2B5EF4-FFF2-40B4-BE49-F238E27FC236}">
                  <a16:creationId xmlns:a16="http://schemas.microsoft.com/office/drawing/2014/main" id="{863FCA86-E8DE-28FC-DE6B-151E848EE7C4}"/>
                </a:ext>
              </a:extLst>
            </p:cNvPr>
            <p:cNvCxnSpPr/>
            <p:nvPr/>
          </p:nvCxnSpPr>
          <p:spPr bwMode="auto">
            <a:xfrm>
              <a:off x="3432144" y="2067955"/>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83" name="Straight Connector 220">
              <a:extLst>
                <a:ext uri="{FF2B5EF4-FFF2-40B4-BE49-F238E27FC236}">
                  <a16:creationId xmlns:a16="http://schemas.microsoft.com/office/drawing/2014/main" id="{544FAEFF-CF48-0AA8-00D5-48E660A59A0F}"/>
                </a:ext>
              </a:extLst>
            </p:cNvPr>
            <p:cNvCxnSpPr/>
            <p:nvPr/>
          </p:nvCxnSpPr>
          <p:spPr bwMode="auto">
            <a:xfrm>
              <a:off x="2602956" y="1931722"/>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84" name="Straight Connector 220">
              <a:extLst>
                <a:ext uri="{FF2B5EF4-FFF2-40B4-BE49-F238E27FC236}">
                  <a16:creationId xmlns:a16="http://schemas.microsoft.com/office/drawing/2014/main" id="{F893873B-9039-D404-7640-882992C16E8F}"/>
                </a:ext>
              </a:extLst>
            </p:cNvPr>
            <p:cNvCxnSpPr/>
            <p:nvPr/>
          </p:nvCxnSpPr>
          <p:spPr bwMode="auto">
            <a:xfrm>
              <a:off x="2517958" y="1920228"/>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585" name="Straight Connector 220">
              <a:extLst>
                <a:ext uri="{FF2B5EF4-FFF2-40B4-BE49-F238E27FC236}">
                  <a16:creationId xmlns:a16="http://schemas.microsoft.com/office/drawing/2014/main" id="{07CA18F4-5E5B-FC47-D94D-0C0A777C0E06}"/>
                </a:ext>
              </a:extLst>
            </p:cNvPr>
            <p:cNvCxnSpPr/>
            <p:nvPr/>
          </p:nvCxnSpPr>
          <p:spPr bwMode="auto">
            <a:xfrm>
              <a:off x="4331170" y="2120283"/>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86" name="Straight Connector 220">
              <a:extLst>
                <a:ext uri="{FF2B5EF4-FFF2-40B4-BE49-F238E27FC236}">
                  <a16:creationId xmlns:a16="http://schemas.microsoft.com/office/drawing/2014/main" id="{A197F3DC-287E-21D1-F90F-4EB61BBFE37F}"/>
                </a:ext>
              </a:extLst>
            </p:cNvPr>
            <p:cNvCxnSpPr/>
            <p:nvPr/>
          </p:nvCxnSpPr>
          <p:spPr bwMode="auto">
            <a:xfrm>
              <a:off x="4293538" y="2117529"/>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87" name="Straight Connector 220">
              <a:extLst>
                <a:ext uri="{FF2B5EF4-FFF2-40B4-BE49-F238E27FC236}">
                  <a16:creationId xmlns:a16="http://schemas.microsoft.com/office/drawing/2014/main" id="{D54FC420-03CA-4D02-6E28-183D6B3BC0CF}"/>
                </a:ext>
              </a:extLst>
            </p:cNvPr>
            <p:cNvCxnSpPr/>
            <p:nvPr/>
          </p:nvCxnSpPr>
          <p:spPr bwMode="auto">
            <a:xfrm>
              <a:off x="4320725" y="2120283"/>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88" name="Straight Connector 220">
              <a:extLst>
                <a:ext uri="{FF2B5EF4-FFF2-40B4-BE49-F238E27FC236}">
                  <a16:creationId xmlns:a16="http://schemas.microsoft.com/office/drawing/2014/main" id="{9AB7CC36-74D4-F70F-5FCE-843E29B8883D}"/>
                </a:ext>
              </a:extLst>
            </p:cNvPr>
            <p:cNvCxnSpPr/>
            <p:nvPr/>
          </p:nvCxnSpPr>
          <p:spPr bwMode="auto">
            <a:xfrm>
              <a:off x="4142998" y="2087715"/>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89" name="Straight Connector 220">
              <a:extLst>
                <a:ext uri="{FF2B5EF4-FFF2-40B4-BE49-F238E27FC236}">
                  <a16:creationId xmlns:a16="http://schemas.microsoft.com/office/drawing/2014/main" id="{5670EF08-971A-BF2D-5554-784AABAD772D}"/>
                </a:ext>
              </a:extLst>
            </p:cNvPr>
            <p:cNvCxnSpPr/>
            <p:nvPr/>
          </p:nvCxnSpPr>
          <p:spPr bwMode="auto">
            <a:xfrm>
              <a:off x="4002655" y="2087715"/>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90" name="Straight Connector 220">
              <a:extLst>
                <a:ext uri="{FF2B5EF4-FFF2-40B4-BE49-F238E27FC236}">
                  <a16:creationId xmlns:a16="http://schemas.microsoft.com/office/drawing/2014/main" id="{C998D9D9-91A1-18A7-C6CA-9E7ABF16DB74}"/>
                </a:ext>
              </a:extLst>
            </p:cNvPr>
            <p:cNvCxnSpPr/>
            <p:nvPr/>
          </p:nvCxnSpPr>
          <p:spPr bwMode="auto">
            <a:xfrm>
              <a:off x="3972146" y="2088241"/>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91" name="Straight Connector 220">
              <a:extLst>
                <a:ext uri="{FF2B5EF4-FFF2-40B4-BE49-F238E27FC236}">
                  <a16:creationId xmlns:a16="http://schemas.microsoft.com/office/drawing/2014/main" id="{30D333D0-F2DC-9830-3AE3-20D7EEE2652D}"/>
                </a:ext>
              </a:extLst>
            </p:cNvPr>
            <p:cNvCxnSpPr/>
            <p:nvPr/>
          </p:nvCxnSpPr>
          <p:spPr bwMode="auto">
            <a:xfrm>
              <a:off x="4262732" y="2117555"/>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92" name="Straight Connector 220">
              <a:extLst>
                <a:ext uri="{FF2B5EF4-FFF2-40B4-BE49-F238E27FC236}">
                  <a16:creationId xmlns:a16="http://schemas.microsoft.com/office/drawing/2014/main" id="{A2FA462C-187D-AE99-D8E4-50A78E2E89D1}"/>
                </a:ext>
              </a:extLst>
            </p:cNvPr>
            <p:cNvCxnSpPr/>
            <p:nvPr/>
          </p:nvCxnSpPr>
          <p:spPr bwMode="auto">
            <a:xfrm>
              <a:off x="4214905" y="2087715"/>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93" name="Straight Connector 220">
              <a:extLst>
                <a:ext uri="{FF2B5EF4-FFF2-40B4-BE49-F238E27FC236}">
                  <a16:creationId xmlns:a16="http://schemas.microsoft.com/office/drawing/2014/main" id="{3C78F822-80B1-86C8-86A8-EC9356709EFA}"/>
                </a:ext>
              </a:extLst>
            </p:cNvPr>
            <p:cNvCxnSpPr/>
            <p:nvPr/>
          </p:nvCxnSpPr>
          <p:spPr bwMode="auto">
            <a:xfrm>
              <a:off x="3927228" y="2087715"/>
              <a:ext cx="0" cy="70696"/>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594" name="Straight Connector 220">
              <a:extLst>
                <a:ext uri="{FF2B5EF4-FFF2-40B4-BE49-F238E27FC236}">
                  <a16:creationId xmlns:a16="http://schemas.microsoft.com/office/drawing/2014/main" id="{CEB1F8B3-3AF0-F61F-A84B-D5EC05F0F360}"/>
                </a:ext>
              </a:extLst>
            </p:cNvPr>
            <p:cNvCxnSpPr/>
            <p:nvPr/>
          </p:nvCxnSpPr>
          <p:spPr bwMode="auto">
            <a:xfrm>
              <a:off x="4120498" y="2088976"/>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95" name="Straight Connector 220">
              <a:extLst>
                <a:ext uri="{FF2B5EF4-FFF2-40B4-BE49-F238E27FC236}">
                  <a16:creationId xmlns:a16="http://schemas.microsoft.com/office/drawing/2014/main" id="{84646A9D-D0B0-104F-094C-A1FBAA3FEAF7}"/>
                </a:ext>
              </a:extLst>
            </p:cNvPr>
            <p:cNvCxnSpPr/>
            <p:nvPr/>
          </p:nvCxnSpPr>
          <p:spPr bwMode="auto">
            <a:xfrm>
              <a:off x="4027462" y="2087715"/>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96" name="Straight Connector 220">
              <a:extLst>
                <a:ext uri="{FF2B5EF4-FFF2-40B4-BE49-F238E27FC236}">
                  <a16:creationId xmlns:a16="http://schemas.microsoft.com/office/drawing/2014/main" id="{09713121-48F4-6292-86BA-F15408C2C930}"/>
                </a:ext>
              </a:extLst>
            </p:cNvPr>
            <p:cNvCxnSpPr/>
            <p:nvPr/>
          </p:nvCxnSpPr>
          <p:spPr bwMode="auto">
            <a:xfrm>
              <a:off x="3870825" y="2087715"/>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97" name="Straight Connector 220">
              <a:extLst>
                <a:ext uri="{FF2B5EF4-FFF2-40B4-BE49-F238E27FC236}">
                  <a16:creationId xmlns:a16="http://schemas.microsoft.com/office/drawing/2014/main" id="{D39ABE08-D55A-573F-77EF-C5767811F076}"/>
                </a:ext>
              </a:extLst>
            </p:cNvPr>
            <p:cNvCxnSpPr/>
            <p:nvPr/>
          </p:nvCxnSpPr>
          <p:spPr bwMode="auto">
            <a:xfrm>
              <a:off x="3982247" y="2087715"/>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98" name="Straight Connector 220">
              <a:extLst>
                <a:ext uri="{FF2B5EF4-FFF2-40B4-BE49-F238E27FC236}">
                  <a16:creationId xmlns:a16="http://schemas.microsoft.com/office/drawing/2014/main" id="{223DB9A5-441C-3262-DBCC-483E872D57C7}"/>
                </a:ext>
              </a:extLst>
            </p:cNvPr>
            <p:cNvCxnSpPr/>
            <p:nvPr/>
          </p:nvCxnSpPr>
          <p:spPr bwMode="auto">
            <a:xfrm>
              <a:off x="4798455" y="2165271"/>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99" name="Straight Connector 220">
              <a:extLst>
                <a:ext uri="{FF2B5EF4-FFF2-40B4-BE49-F238E27FC236}">
                  <a16:creationId xmlns:a16="http://schemas.microsoft.com/office/drawing/2014/main" id="{BABDBF02-D07A-A9F6-E40E-55CC83BF9E7B}"/>
                </a:ext>
              </a:extLst>
            </p:cNvPr>
            <p:cNvCxnSpPr/>
            <p:nvPr/>
          </p:nvCxnSpPr>
          <p:spPr bwMode="auto">
            <a:xfrm>
              <a:off x="4751657" y="2165543"/>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600" name="Straight Connector 220">
              <a:extLst>
                <a:ext uri="{FF2B5EF4-FFF2-40B4-BE49-F238E27FC236}">
                  <a16:creationId xmlns:a16="http://schemas.microsoft.com/office/drawing/2014/main" id="{A9ABCAB7-B27A-527B-A388-0418A569A079}"/>
                </a:ext>
              </a:extLst>
            </p:cNvPr>
            <p:cNvCxnSpPr/>
            <p:nvPr/>
          </p:nvCxnSpPr>
          <p:spPr bwMode="auto">
            <a:xfrm>
              <a:off x="4773623" y="2165543"/>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601" name="Straight Connector 220">
              <a:extLst>
                <a:ext uri="{FF2B5EF4-FFF2-40B4-BE49-F238E27FC236}">
                  <a16:creationId xmlns:a16="http://schemas.microsoft.com/office/drawing/2014/main" id="{4835B886-B952-0626-1465-49D7395411BC}"/>
                </a:ext>
              </a:extLst>
            </p:cNvPr>
            <p:cNvCxnSpPr/>
            <p:nvPr/>
          </p:nvCxnSpPr>
          <p:spPr bwMode="auto">
            <a:xfrm>
              <a:off x="4719547" y="2165543"/>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602" name="Straight Connector 220">
              <a:extLst>
                <a:ext uri="{FF2B5EF4-FFF2-40B4-BE49-F238E27FC236}">
                  <a16:creationId xmlns:a16="http://schemas.microsoft.com/office/drawing/2014/main" id="{FC2565F7-72AC-ECC1-B6AC-C56D3E40068C}"/>
                </a:ext>
              </a:extLst>
            </p:cNvPr>
            <p:cNvCxnSpPr/>
            <p:nvPr/>
          </p:nvCxnSpPr>
          <p:spPr bwMode="auto">
            <a:xfrm>
              <a:off x="4428904" y="2121270"/>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603" name="Straight Connector 220">
              <a:extLst>
                <a:ext uri="{FF2B5EF4-FFF2-40B4-BE49-F238E27FC236}">
                  <a16:creationId xmlns:a16="http://schemas.microsoft.com/office/drawing/2014/main" id="{C46009AF-273E-FE9F-F73B-ABC355E85C95}"/>
                </a:ext>
              </a:extLst>
            </p:cNvPr>
            <p:cNvCxnSpPr/>
            <p:nvPr/>
          </p:nvCxnSpPr>
          <p:spPr bwMode="auto">
            <a:xfrm>
              <a:off x="4418215" y="2121270"/>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604" name="Straight Connector 220">
              <a:extLst>
                <a:ext uri="{FF2B5EF4-FFF2-40B4-BE49-F238E27FC236}">
                  <a16:creationId xmlns:a16="http://schemas.microsoft.com/office/drawing/2014/main" id="{2D879362-C12A-2F84-C0A8-FF21DB68E6E2}"/>
                </a:ext>
              </a:extLst>
            </p:cNvPr>
            <p:cNvCxnSpPr/>
            <p:nvPr/>
          </p:nvCxnSpPr>
          <p:spPr bwMode="auto">
            <a:xfrm>
              <a:off x="4698816" y="2165543"/>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605" name="Straight Connector 220">
              <a:extLst>
                <a:ext uri="{FF2B5EF4-FFF2-40B4-BE49-F238E27FC236}">
                  <a16:creationId xmlns:a16="http://schemas.microsoft.com/office/drawing/2014/main" id="{D4322F48-3A2A-928D-A97C-B18CDC94A5B4}"/>
                </a:ext>
              </a:extLst>
            </p:cNvPr>
            <p:cNvCxnSpPr/>
            <p:nvPr/>
          </p:nvCxnSpPr>
          <p:spPr bwMode="auto">
            <a:xfrm>
              <a:off x="4647448" y="2165271"/>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606" name="Straight Connector 220">
              <a:extLst>
                <a:ext uri="{FF2B5EF4-FFF2-40B4-BE49-F238E27FC236}">
                  <a16:creationId xmlns:a16="http://schemas.microsoft.com/office/drawing/2014/main" id="{B812CA13-8E9F-5CAB-AB04-94BCAD173864}"/>
                </a:ext>
              </a:extLst>
            </p:cNvPr>
            <p:cNvCxnSpPr/>
            <p:nvPr/>
          </p:nvCxnSpPr>
          <p:spPr bwMode="auto">
            <a:xfrm>
              <a:off x="4620618" y="2165271"/>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629" name="Straight Connector 220">
              <a:extLst>
                <a:ext uri="{FF2B5EF4-FFF2-40B4-BE49-F238E27FC236}">
                  <a16:creationId xmlns:a16="http://schemas.microsoft.com/office/drawing/2014/main" id="{F82D1B99-7CB8-BF9B-4DFD-6E7AF196E1DC}"/>
                </a:ext>
              </a:extLst>
            </p:cNvPr>
            <p:cNvCxnSpPr/>
            <p:nvPr/>
          </p:nvCxnSpPr>
          <p:spPr bwMode="auto">
            <a:xfrm>
              <a:off x="4493843" y="2165271"/>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637" name="Straight Connector 220">
              <a:extLst>
                <a:ext uri="{FF2B5EF4-FFF2-40B4-BE49-F238E27FC236}">
                  <a16:creationId xmlns:a16="http://schemas.microsoft.com/office/drawing/2014/main" id="{80E8978E-0F73-8CBD-77C8-3516B868B9CB}"/>
                </a:ext>
              </a:extLst>
            </p:cNvPr>
            <p:cNvCxnSpPr/>
            <p:nvPr/>
          </p:nvCxnSpPr>
          <p:spPr bwMode="auto">
            <a:xfrm>
              <a:off x="4397100" y="2121661"/>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638" name="Straight Connector 220">
              <a:extLst>
                <a:ext uri="{FF2B5EF4-FFF2-40B4-BE49-F238E27FC236}">
                  <a16:creationId xmlns:a16="http://schemas.microsoft.com/office/drawing/2014/main" id="{2279FF28-8953-DDC2-FCD0-415446A3879F}"/>
                </a:ext>
              </a:extLst>
            </p:cNvPr>
            <p:cNvCxnSpPr/>
            <p:nvPr/>
          </p:nvCxnSpPr>
          <p:spPr bwMode="auto">
            <a:xfrm>
              <a:off x="4467906" y="2120283"/>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639" name="Straight Connector 220">
              <a:extLst>
                <a:ext uri="{FF2B5EF4-FFF2-40B4-BE49-F238E27FC236}">
                  <a16:creationId xmlns:a16="http://schemas.microsoft.com/office/drawing/2014/main" id="{AB626614-428A-202F-8F1F-D4B3BB9623A6}"/>
                </a:ext>
              </a:extLst>
            </p:cNvPr>
            <p:cNvCxnSpPr/>
            <p:nvPr/>
          </p:nvCxnSpPr>
          <p:spPr bwMode="auto">
            <a:xfrm>
              <a:off x="4060350" y="2087715"/>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342" name="Straight Connector 220">
              <a:extLst>
                <a:ext uri="{FF2B5EF4-FFF2-40B4-BE49-F238E27FC236}">
                  <a16:creationId xmlns:a16="http://schemas.microsoft.com/office/drawing/2014/main" id="{7E496D6D-C006-D28E-35CC-B58ECC964E44}"/>
                </a:ext>
              </a:extLst>
            </p:cNvPr>
            <p:cNvCxnSpPr/>
            <p:nvPr/>
          </p:nvCxnSpPr>
          <p:spPr bwMode="auto">
            <a:xfrm>
              <a:off x="4096152" y="2087715"/>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388" name="Straight Connector 220">
              <a:extLst>
                <a:ext uri="{FF2B5EF4-FFF2-40B4-BE49-F238E27FC236}">
                  <a16:creationId xmlns:a16="http://schemas.microsoft.com/office/drawing/2014/main" id="{5048D453-0940-C33B-C960-3CC5D1DBC810}"/>
                </a:ext>
              </a:extLst>
            </p:cNvPr>
            <p:cNvCxnSpPr/>
            <p:nvPr/>
          </p:nvCxnSpPr>
          <p:spPr bwMode="auto">
            <a:xfrm>
              <a:off x="4672704" y="2165271"/>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389" name="Straight Connector 220">
              <a:extLst>
                <a:ext uri="{FF2B5EF4-FFF2-40B4-BE49-F238E27FC236}">
                  <a16:creationId xmlns:a16="http://schemas.microsoft.com/office/drawing/2014/main" id="{8F3F7CEC-8D88-B60A-63D5-7238F7F81BA0}"/>
                </a:ext>
              </a:extLst>
            </p:cNvPr>
            <p:cNvCxnSpPr/>
            <p:nvPr/>
          </p:nvCxnSpPr>
          <p:spPr bwMode="auto">
            <a:xfrm>
              <a:off x="5102336" y="216251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90" name="Straight Connector 220">
              <a:extLst>
                <a:ext uri="{FF2B5EF4-FFF2-40B4-BE49-F238E27FC236}">
                  <a16:creationId xmlns:a16="http://schemas.microsoft.com/office/drawing/2014/main" id="{C1210CBE-DBA2-1476-42F5-0C3AF4127BA4}"/>
                </a:ext>
              </a:extLst>
            </p:cNvPr>
            <p:cNvCxnSpPr/>
            <p:nvPr/>
          </p:nvCxnSpPr>
          <p:spPr bwMode="auto">
            <a:xfrm>
              <a:off x="5080327" y="216251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415" name="Straight Connector 220">
              <a:extLst>
                <a:ext uri="{FF2B5EF4-FFF2-40B4-BE49-F238E27FC236}">
                  <a16:creationId xmlns:a16="http://schemas.microsoft.com/office/drawing/2014/main" id="{244B699B-5830-992E-3BE1-D155D2954736}"/>
                </a:ext>
              </a:extLst>
            </p:cNvPr>
            <p:cNvCxnSpPr/>
            <p:nvPr/>
          </p:nvCxnSpPr>
          <p:spPr bwMode="auto">
            <a:xfrm>
              <a:off x="4959074" y="216251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420" name="Straight Connector 220">
              <a:extLst>
                <a:ext uri="{FF2B5EF4-FFF2-40B4-BE49-F238E27FC236}">
                  <a16:creationId xmlns:a16="http://schemas.microsoft.com/office/drawing/2014/main" id="{C04D7874-1106-2188-970E-28D628A8269A}"/>
                </a:ext>
              </a:extLst>
            </p:cNvPr>
            <p:cNvCxnSpPr/>
            <p:nvPr/>
          </p:nvCxnSpPr>
          <p:spPr bwMode="auto">
            <a:xfrm>
              <a:off x="4929786" y="216370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421" name="Straight Connector 220">
              <a:extLst>
                <a:ext uri="{FF2B5EF4-FFF2-40B4-BE49-F238E27FC236}">
                  <a16:creationId xmlns:a16="http://schemas.microsoft.com/office/drawing/2014/main" id="{EFE85EA9-182C-8941-0EF3-D11DB2EB5987}"/>
                </a:ext>
              </a:extLst>
            </p:cNvPr>
            <p:cNvCxnSpPr/>
            <p:nvPr/>
          </p:nvCxnSpPr>
          <p:spPr bwMode="auto">
            <a:xfrm>
              <a:off x="4890939" y="2163755"/>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422" name="Straight Connector 220">
              <a:extLst>
                <a:ext uri="{FF2B5EF4-FFF2-40B4-BE49-F238E27FC236}">
                  <a16:creationId xmlns:a16="http://schemas.microsoft.com/office/drawing/2014/main" id="{EE40B8B2-2474-D4B0-F104-AE1B2AA20CDB}"/>
                </a:ext>
              </a:extLst>
            </p:cNvPr>
            <p:cNvCxnSpPr/>
            <p:nvPr/>
          </p:nvCxnSpPr>
          <p:spPr bwMode="auto">
            <a:xfrm>
              <a:off x="4868703" y="2165271"/>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423" name="Straight Connector 220">
              <a:extLst>
                <a:ext uri="{FF2B5EF4-FFF2-40B4-BE49-F238E27FC236}">
                  <a16:creationId xmlns:a16="http://schemas.microsoft.com/office/drawing/2014/main" id="{4BCF008B-B424-3746-3308-87EB5132B5BB}"/>
                </a:ext>
              </a:extLst>
            </p:cNvPr>
            <p:cNvCxnSpPr/>
            <p:nvPr/>
          </p:nvCxnSpPr>
          <p:spPr bwMode="auto">
            <a:xfrm>
              <a:off x="4820487" y="2165271"/>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430" name="Straight Connector 220">
              <a:extLst>
                <a:ext uri="{FF2B5EF4-FFF2-40B4-BE49-F238E27FC236}">
                  <a16:creationId xmlns:a16="http://schemas.microsoft.com/office/drawing/2014/main" id="{9649C53B-09EC-4EAA-A600-DB90F9832779}"/>
                </a:ext>
              </a:extLst>
            </p:cNvPr>
            <p:cNvCxnSpPr/>
            <p:nvPr/>
          </p:nvCxnSpPr>
          <p:spPr bwMode="auto">
            <a:xfrm>
              <a:off x="5024182" y="2165271"/>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435" name="Straight Connector 220">
              <a:extLst>
                <a:ext uri="{FF2B5EF4-FFF2-40B4-BE49-F238E27FC236}">
                  <a16:creationId xmlns:a16="http://schemas.microsoft.com/office/drawing/2014/main" id="{280A105A-4139-89D1-103A-85879526D163}"/>
                </a:ext>
              </a:extLst>
            </p:cNvPr>
            <p:cNvCxnSpPr/>
            <p:nvPr/>
          </p:nvCxnSpPr>
          <p:spPr bwMode="auto">
            <a:xfrm>
              <a:off x="5052643" y="2166189"/>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436" name="Straight Connector 220">
              <a:extLst>
                <a:ext uri="{FF2B5EF4-FFF2-40B4-BE49-F238E27FC236}">
                  <a16:creationId xmlns:a16="http://schemas.microsoft.com/office/drawing/2014/main" id="{5FB03278-A1A2-1166-2DB5-50F4A6FE0E68}"/>
                </a:ext>
              </a:extLst>
            </p:cNvPr>
            <p:cNvCxnSpPr/>
            <p:nvPr/>
          </p:nvCxnSpPr>
          <p:spPr bwMode="auto">
            <a:xfrm>
              <a:off x="5331854" y="2166189"/>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grpSp>
      <p:grpSp>
        <p:nvGrpSpPr>
          <p:cNvPr id="437" name="Group 436">
            <a:extLst>
              <a:ext uri="{FF2B5EF4-FFF2-40B4-BE49-F238E27FC236}">
                <a16:creationId xmlns:a16="http://schemas.microsoft.com/office/drawing/2014/main" id="{DD71100C-FE2E-5B64-BD8E-FE2BA815A218}"/>
              </a:ext>
            </a:extLst>
          </p:cNvPr>
          <p:cNvGrpSpPr/>
          <p:nvPr/>
        </p:nvGrpSpPr>
        <p:grpSpPr>
          <a:xfrm>
            <a:off x="1496352" y="1738999"/>
            <a:ext cx="3775932" cy="964764"/>
            <a:chOff x="1496352" y="1738999"/>
            <a:chExt cx="3775932" cy="964764"/>
          </a:xfrm>
        </p:grpSpPr>
        <p:cxnSp>
          <p:nvCxnSpPr>
            <p:cNvPr id="438" name="Straight Connector 220">
              <a:extLst>
                <a:ext uri="{FF2B5EF4-FFF2-40B4-BE49-F238E27FC236}">
                  <a16:creationId xmlns:a16="http://schemas.microsoft.com/office/drawing/2014/main" id="{99C24F78-97F2-C562-E987-632B81873F30}"/>
                </a:ext>
              </a:extLst>
            </p:cNvPr>
            <p:cNvCxnSpPr/>
            <p:nvPr/>
          </p:nvCxnSpPr>
          <p:spPr bwMode="auto">
            <a:xfrm>
              <a:off x="3945011" y="2580652"/>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439" name="Straight Connector 220">
              <a:extLst>
                <a:ext uri="{FF2B5EF4-FFF2-40B4-BE49-F238E27FC236}">
                  <a16:creationId xmlns:a16="http://schemas.microsoft.com/office/drawing/2014/main" id="{E1CE9F3A-EC11-D2C6-3A82-FC1CDE716126}"/>
                </a:ext>
              </a:extLst>
            </p:cNvPr>
            <p:cNvCxnSpPr/>
            <p:nvPr/>
          </p:nvCxnSpPr>
          <p:spPr bwMode="auto">
            <a:xfrm>
              <a:off x="3874031" y="2560002"/>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440" name="Straight Connector 220">
              <a:extLst>
                <a:ext uri="{FF2B5EF4-FFF2-40B4-BE49-F238E27FC236}">
                  <a16:creationId xmlns:a16="http://schemas.microsoft.com/office/drawing/2014/main" id="{326E88C5-2BDE-3125-2907-D3AD561A6323}"/>
                </a:ext>
              </a:extLst>
            </p:cNvPr>
            <p:cNvCxnSpPr/>
            <p:nvPr/>
          </p:nvCxnSpPr>
          <p:spPr bwMode="auto">
            <a:xfrm>
              <a:off x="3883752" y="2559617"/>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441" name="Straight Connector 220">
              <a:extLst>
                <a:ext uri="{FF2B5EF4-FFF2-40B4-BE49-F238E27FC236}">
                  <a16:creationId xmlns:a16="http://schemas.microsoft.com/office/drawing/2014/main" id="{CC1211B3-6408-EE81-B029-FEC8B50DC5B1}"/>
                </a:ext>
              </a:extLst>
            </p:cNvPr>
            <p:cNvCxnSpPr/>
            <p:nvPr/>
          </p:nvCxnSpPr>
          <p:spPr bwMode="auto">
            <a:xfrm>
              <a:off x="3819087" y="2560687"/>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444" name="Straight Connector 220">
              <a:extLst>
                <a:ext uri="{FF2B5EF4-FFF2-40B4-BE49-F238E27FC236}">
                  <a16:creationId xmlns:a16="http://schemas.microsoft.com/office/drawing/2014/main" id="{6F74B01D-5BC3-5664-40A2-52193D8DB3C1}"/>
                </a:ext>
              </a:extLst>
            </p:cNvPr>
            <p:cNvCxnSpPr/>
            <p:nvPr/>
          </p:nvCxnSpPr>
          <p:spPr bwMode="auto">
            <a:xfrm>
              <a:off x="3607272" y="2528093"/>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445" name="Straight Connector 220">
              <a:extLst>
                <a:ext uri="{FF2B5EF4-FFF2-40B4-BE49-F238E27FC236}">
                  <a16:creationId xmlns:a16="http://schemas.microsoft.com/office/drawing/2014/main" id="{00239A8C-64DA-FEEA-2D38-E849E979A50B}"/>
                </a:ext>
              </a:extLst>
            </p:cNvPr>
            <p:cNvCxnSpPr/>
            <p:nvPr/>
          </p:nvCxnSpPr>
          <p:spPr bwMode="auto">
            <a:xfrm>
              <a:off x="3440486" y="2512710"/>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40" name="Straight Connector 220">
              <a:extLst>
                <a:ext uri="{FF2B5EF4-FFF2-40B4-BE49-F238E27FC236}">
                  <a16:creationId xmlns:a16="http://schemas.microsoft.com/office/drawing/2014/main" id="{D99B7A66-BEBE-CF3F-5B13-6B2D92DD3F62}"/>
                </a:ext>
              </a:extLst>
            </p:cNvPr>
            <p:cNvCxnSpPr/>
            <p:nvPr/>
          </p:nvCxnSpPr>
          <p:spPr bwMode="auto">
            <a:xfrm>
              <a:off x="3764334" y="2560687"/>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41" name="Straight Connector 220">
              <a:extLst>
                <a:ext uri="{FF2B5EF4-FFF2-40B4-BE49-F238E27FC236}">
                  <a16:creationId xmlns:a16="http://schemas.microsoft.com/office/drawing/2014/main" id="{9BA2F570-5894-2478-5981-8687C840422C}"/>
                </a:ext>
              </a:extLst>
            </p:cNvPr>
            <p:cNvCxnSpPr/>
            <p:nvPr/>
          </p:nvCxnSpPr>
          <p:spPr bwMode="auto">
            <a:xfrm>
              <a:off x="3841286" y="2562371"/>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42" name="Straight Connector 220">
              <a:extLst>
                <a:ext uri="{FF2B5EF4-FFF2-40B4-BE49-F238E27FC236}">
                  <a16:creationId xmlns:a16="http://schemas.microsoft.com/office/drawing/2014/main" id="{36FF4850-4F54-7427-19C2-73AB9AE95E3C}"/>
                </a:ext>
              </a:extLst>
            </p:cNvPr>
            <p:cNvCxnSpPr/>
            <p:nvPr/>
          </p:nvCxnSpPr>
          <p:spPr bwMode="auto">
            <a:xfrm>
              <a:off x="3666191" y="2548058"/>
              <a:ext cx="0" cy="70696"/>
            </a:xfrm>
            <a:prstGeom prst="line">
              <a:avLst/>
            </a:prstGeom>
            <a:noFill/>
            <a:ln w="3810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43" name="Straight Connector 220">
              <a:extLst>
                <a:ext uri="{FF2B5EF4-FFF2-40B4-BE49-F238E27FC236}">
                  <a16:creationId xmlns:a16="http://schemas.microsoft.com/office/drawing/2014/main" id="{F089D28D-29F0-1EAB-F713-F3D7E5DDADB9}"/>
                </a:ext>
              </a:extLst>
            </p:cNvPr>
            <p:cNvCxnSpPr/>
            <p:nvPr/>
          </p:nvCxnSpPr>
          <p:spPr bwMode="auto">
            <a:xfrm>
              <a:off x="3738913" y="2560687"/>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44" name="Straight Connector 220">
              <a:extLst>
                <a:ext uri="{FF2B5EF4-FFF2-40B4-BE49-F238E27FC236}">
                  <a16:creationId xmlns:a16="http://schemas.microsoft.com/office/drawing/2014/main" id="{B9046A01-74EA-FD14-D876-3ADE8170B3FA}"/>
                </a:ext>
              </a:extLst>
            </p:cNvPr>
            <p:cNvCxnSpPr/>
            <p:nvPr/>
          </p:nvCxnSpPr>
          <p:spPr bwMode="auto">
            <a:xfrm>
              <a:off x="3715175" y="2560687"/>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45" name="Straight Connector 220">
              <a:extLst>
                <a:ext uri="{FF2B5EF4-FFF2-40B4-BE49-F238E27FC236}">
                  <a16:creationId xmlns:a16="http://schemas.microsoft.com/office/drawing/2014/main" id="{9B7E317D-9CF9-D09C-FD00-5D628C1E8102}"/>
                </a:ext>
              </a:extLst>
            </p:cNvPr>
            <p:cNvCxnSpPr/>
            <p:nvPr/>
          </p:nvCxnSpPr>
          <p:spPr bwMode="auto">
            <a:xfrm>
              <a:off x="3315414" y="2477362"/>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46" name="Straight Connector 220">
              <a:extLst>
                <a:ext uri="{FF2B5EF4-FFF2-40B4-BE49-F238E27FC236}">
                  <a16:creationId xmlns:a16="http://schemas.microsoft.com/office/drawing/2014/main" id="{98AB982E-F7E6-6A0D-9E0C-F7617A4C42D1}"/>
                </a:ext>
              </a:extLst>
            </p:cNvPr>
            <p:cNvCxnSpPr/>
            <p:nvPr/>
          </p:nvCxnSpPr>
          <p:spPr bwMode="auto">
            <a:xfrm>
              <a:off x="3633139" y="2528093"/>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47" name="Straight Connector 220">
              <a:extLst>
                <a:ext uri="{FF2B5EF4-FFF2-40B4-BE49-F238E27FC236}">
                  <a16:creationId xmlns:a16="http://schemas.microsoft.com/office/drawing/2014/main" id="{BC814A43-6278-E23B-ED30-DC1953D4E8AB}"/>
                </a:ext>
              </a:extLst>
            </p:cNvPr>
            <p:cNvCxnSpPr/>
            <p:nvPr/>
          </p:nvCxnSpPr>
          <p:spPr bwMode="auto">
            <a:xfrm>
              <a:off x="1496352" y="1738999"/>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48" name="Straight Connector 220">
              <a:extLst>
                <a:ext uri="{FF2B5EF4-FFF2-40B4-BE49-F238E27FC236}">
                  <a16:creationId xmlns:a16="http://schemas.microsoft.com/office/drawing/2014/main" id="{AE428BF8-D93F-C568-9DD5-08865C73F40D}"/>
                </a:ext>
              </a:extLst>
            </p:cNvPr>
            <p:cNvCxnSpPr/>
            <p:nvPr/>
          </p:nvCxnSpPr>
          <p:spPr bwMode="auto">
            <a:xfrm>
              <a:off x="4030615" y="2603227"/>
              <a:ext cx="0" cy="70696"/>
            </a:xfrm>
            <a:prstGeom prst="line">
              <a:avLst/>
            </a:prstGeom>
            <a:noFill/>
            <a:ln w="28575"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49" name="Straight Connector 220">
              <a:extLst>
                <a:ext uri="{FF2B5EF4-FFF2-40B4-BE49-F238E27FC236}">
                  <a16:creationId xmlns:a16="http://schemas.microsoft.com/office/drawing/2014/main" id="{4DDFE40C-A4F6-1417-5391-9220E327D025}"/>
                </a:ext>
              </a:extLst>
            </p:cNvPr>
            <p:cNvCxnSpPr/>
            <p:nvPr/>
          </p:nvCxnSpPr>
          <p:spPr bwMode="auto">
            <a:xfrm>
              <a:off x="4713067" y="2630313"/>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50" name="Straight Connector 220">
              <a:extLst>
                <a:ext uri="{FF2B5EF4-FFF2-40B4-BE49-F238E27FC236}">
                  <a16:creationId xmlns:a16="http://schemas.microsoft.com/office/drawing/2014/main" id="{FA49B061-A17B-8A9A-0996-131BE705D434}"/>
                </a:ext>
              </a:extLst>
            </p:cNvPr>
            <p:cNvCxnSpPr/>
            <p:nvPr/>
          </p:nvCxnSpPr>
          <p:spPr bwMode="auto">
            <a:xfrm>
              <a:off x="4649423" y="2627979"/>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51" name="Straight Connector 220">
              <a:extLst>
                <a:ext uri="{FF2B5EF4-FFF2-40B4-BE49-F238E27FC236}">
                  <a16:creationId xmlns:a16="http://schemas.microsoft.com/office/drawing/2014/main" id="{75D67832-1996-22D3-B75C-00D0E0C0A41E}"/>
                </a:ext>
              </a:extLst>
            </p:cNvPr>
            <p:cNvCxnSpPr/>
            <p:nvPr/>
          </p:nvCxnSpPr>
          <p:spPr bwMode="auto">
            <a:xfrm>
              <a:off x="4585720" y="2627559"/>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52" name="Straight Connector 220">
              <a:extLst>
                <a:ext uri="{FF2B5EF4-FFF2-40B4-BE49-F238E27FC236}">
                  <a16:creationId xmlns:a16="http://schemas.microsoft.com/office/drawing/2014/main" id="{9A964B58-A010-E97C-39A3-7C9B20264076}"/>
                </a:ext>
              </a:extLst>
            </p:cNvPr>
            <p:cNvCxnSpPr/>
            <p:nvPr/>
          </p:nvCxnSpPr>
          <p:spPr bwMode="auto">
            <a:xfrm>
              <a:off x="4252816" y="2630313"/>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53" name="Straight Connector 220">
              <a:extLst>
                <a:ext uri="{FF2B5EF4-FFF2-40B4-BE49-F238E27FC236}">
                  <a16:creationId xmlns:a16="http://schemas.microsoft.com/office/drawing/2014/main" id="{0A9BEF5C-D68D-A720-D934-BF96C677104A}"/>
                </a:ext>
              </a:extLst>
            </p:cNvPr>
            <p:cNvCxnSpPr/>
            <p:nvPr/>
          </p:nvCxnSpPr>
          <p:spPr bwMode="auto">
            <a:xfrm>
              <a:off x="4151974" y="2603227"/>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54" name="Straight Connector 220">
              <a:extLst>
                <a:ext uri="{FF2B5EF4-FFF2-40B4-BE49-F238E27FC236}">
                  <a16:creationId xmlns:a16="http://schemas.microsoft.com/office/drawing/2014/main" id="{F0D0FB0A-6D9F-FD31-77F1-3BEA5CAAF3AB}"/>
                </a:ext>
              </a:extLst>
            </p:cNvPr>
            <p:cNvCxnSpPr/>
            <p:nvPr/>
          </p:nvCxnSpPr>
          <p:spPr bwMode="auto">
            <a:xfrm>
              <a:off x="4075424" y="2603387"/>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55" name="Straight Connector 220">
              <a:extLst>
                <a:ext uri="{FF2B5EF4-FFF2-40B4-BE49-F238E27FC236}">
                  <a16:creationId xmlns:a16="http://schemas.microsoft.com/office/drawing/2014/main" id="{E9196050-52DD-670D-A62F-67655D45EB45}"/>
                </a:ext>
              </a:extLst>
            </p:cNvPr>
            <p:cNvCxnSpPr/>
            <p:nvPr/>
          </p:nvCxnSpPr>
          <p:spPr bwMode="auto">
            <a:xfrm>
              <a:off x="4494678" y="2630313"/>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56" name="Straight Connector 220">
              <a:extLst>
                <a:ext uri="{FF2B5EF4-FFF2-40B4-BE49-F238E27FC236}">
                  <a16:creationId xmlns:a16="http://schemas.microsoft.com/office/drawing/2014/main" id="{26A68C24-F86B-7BC5-DC89-EAA944BD59CF}"/>
                </a:ext>
              </a:extLst>
            </p:cNvPr>
            <p:cNvCxnSpPr/>
            <p:nvPr/>
          </p:nvCxnSpPr>
          <p:spPr bwMode="auto">
            <a:xfrm>
              <a:off x="4274495" y="2630313"/>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57" name="Straight Connector 220">
              <a:extLst>
                <a:ext uri="{FF2B5EF4-FFF2-40B4-BE49-F238E27FC236}">
                  <a16:creationId xmlns:a16="http://schemas.microsoft.com/office/drawing/2014/main" id="{87BCB87A-3889-492D-88A9-E86BBA7A7EBF}"/>
                </a:ext>
              </a:extLst>
            </p:cNvPr>
            <p:cNvCxnSpPr/>
            <p:nvPr/>
          </p:nvCxnSpPr>
          <p:spPr bwMode="auto">
            <a:xfrm>
              <a:off x="4174964" y="2630313"/>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58" name="Straight Connector 220">
              <a:extLst>
                <a:ext uri="{FF2B5EF4-FFF2-40B4-BE49-F238E27FC236}">
                  <a16:creationId xmlns:a16="http://schemas.microsoft.com/office/drawing/2014/main" id="{109D5D1E-E0EA-39DB-26D4-320A8BAF9120}"/>
                </a:ext>
              </a:extLst>
            </p:cNvPr>
            <p:cNvCxnSpPr/>
            <p:nvPr/>
          </p:nvCxnSpPr>
          <p:spPr bwMode="auto">
            <a:xfrm>
              <a:off x="4125910" y="2603227"/>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59" name="Straight Connector 220">
              <a:extLst>
                <a:ext uri="{FF2B5EF4-FFF2-40B4-BE49-F238E27FC236}">
                  <a16:creationId xmlns:a16="http://schemas.microsoft.com/office/drawing/2014/main" id="{3F99EC73-BCF9-E301-7A97-5E6131E6E83B}"/>
                </a:ext>
              </a:extLst>
            </p:cNvPr>
            <p:cNvCxnSpPr/>
            <p:nvPr/>
          </p:nvCxnSpPr>
          <p:spPr bwMode="auto">
            <a:xfrm>
              <a:off x="3967441" y="2605580"/>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60" name="Straight Connector 220">
              <a:extLst>
                <a:ext uri="{FF2B5EF4-FFF2-40B4-BE49-F238E27FC236}">
                  <a16:creationId xmlns:a16="http://schemas.microsoft.com/office/drawing/2014/main" id="{3CE81502-4486-2EAF-1098-1C1353BD5717}"/>
                </a:ext>
              </a:extLst>
            </p:cNvPr>
            <p:cNvCxnSpPr/>
            <p:nvPr/>
          </p:nvCxnSpPr>
          <p:spPr bwMode="auto">
            <a:xfrm>
              <a:off x="4054448" y="2603227"/>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61" name="Straight Connector 220">
              <a:extLst>
                <a:ext uri="{FF2B5EF4-FFF2-40B4-BE49-F238E27FC236}">
                  <a16:creationId xmlns:a16="http://schemas.microsoft.com/office/drawing/2014/main" id="{BF43915F-87B4-B010-9A45-913D084B9F74}"/>
                </a:ext>
              </a:extLst>
            </p:cNvPr>
            <p:cNvCxnSpPr/>
            <p:nvPr/>
          </p:nvCxnSpPr>
          <p:spPr bwMode="auto">
            <a:xfrm>
              <a:off x="4886696" y="2624943"/>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62" name="Straight Connector 220">
              <a:extLst>
                <a:ext uri="{FF2B5EF4-FFF2-40B4-BE49-F238E27FC236}">
                  <a16:creationId xmlns:a16="http://schemas.microsoft.com/office/drawing/2014/main" id="{8A463343-FE89-F094-01FE-1CEFC6B27576}"/>
                </a:ext>
              </a:extLst>
            </p:cNvPr>
            <p:cNvCxnSpPr/>
            <p:nvPr/>
          </p:nvCxnSpPr>
          <p:spPr bwMode="auto">
            <a:xfrm>
              <a:off x="4853972" y="2627697"/>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63" name="Straight Connector 220">
              <a:extLst>
                <a:ext uri="{FF2B5EF4-FFF2-40B4-BE49-F238E27FC236}">
                  <a16:creationId xmlns:a16="http://schemas.microsoft.com/office/drawing/2014/main" id="{A8FFF2FC-8A04-9159-AB01-25E99492A89D}"/>
                </a:ext>
              </a:extLst>
            </p:cNvPr>
            <p:cNvCxnSpPr/>
            <p:nvPr/>
          </p:nvCxnSpPr>
          <p:spPr bwMode="auto">
            <a:xfrm>
              <a:off x="5272284" y="2628629"/>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64" name="Straight Connector 220">
              <a:extLst>
                <a:ext uri="{FF2B5EF4-FFF2-40B4-BE49-F238E27FC236}">
                  <a16:creationId xmlns:a16="http://schemas.microsoft.com/office/drawing/2014/main" id="{F7A1BEE7-4B47-5E0F-13E6-D1EE83B5324A}"/>
                </a:ext>
              </a:extLst>
            </p:cNvPr>
            <p:cNvCxnSpPr/>
            <p:nvPr/>
          </p:nvCxnSpPr>
          <p:spPr bwMode="auto">
            <a:xfrm>
              <a:off x="5197201" y="2627697"/>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65" name="Straight Connector 220">
              <a:extLst>
                <a:ext uri="{FF2B5EF4-FFF2-40B4-BE49-F238E27FC236}">
                  <a16:creationId xmlns:a16="http://schemas.microsoft.com/office/drawing/2014/main" id="{B05F2262-CD05-534D-31E4-42C25F865A53}"/>
                </a:ext>
              </a:extLst>
            </p:cNvPr>
            <p:cNvCxnSpPr/>
            <p:nvPr/>
          </p:nvCxnSpPr>
          <p:spPr bwMode="auto">
            <a:xfrm>
              <a:off x="5107465" y="2630451"/>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66" name="Straight Connector 220">
              <a:extLst>
                <a:ext uri="{FF2B5EF4-FFF2-40B4-BE49-F238E27FC236}">
                  <a16:creationId xmlns:a16="http://schemas.microsoft.com/office/drawing/2014/main" id="{30DF45A1-4102-26C3-C61A-B4C8807AD843}"/>
                </a:ext>
              </a:extLst>
            </p:cNvPr>
            <p:cNvCxnSpPr/>
            <p:nvPr/>
          </p:nvCxnSpPr>
          <p:spPr bwMode="auto">
            <a:xfrm>
              <a:off x="5051722" y="2630524"/>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67" name="Straight Connector 220">
              <a:extLst>
                <a:ext uri="{FF2B5EF4-FFF2-40B4-BE49-F238E27FC236}">
                  <a16:creationId xmlns:a16="http://schemas.microsoft.com/office/drawing/2014/main" id="{BEA721B3-B8AB-C6F6-6D5D-C654FE859E8D}"/>
                </a:ext>
              </a:extLst>
            </p:cNvPr>
            <p:cNvCxnSpPr/>
            <p:nvPr/>
          </p:nvCxnSpPr>
          <p:spPr bwMode="auto">
            <a:xfrm>
              <a:off x="4924105" y="2624943"/>
              <a:ext cx="0" cy="70696"/>
            </a:xfrm>
            <a:prstGeom prst="line">
              <a:avLst/>
            </a:prstGeom>
            <a:noFill/>
            <a:ln w="19050"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68" name="Straight Connector 220">
              <a:extLst>
                <a:ext uri="{FF2B5EF4-FFF2-40B4-BE49-F238E27FC236}">
                  <a16:creationId xmlns:a16="http://schemas.microsoft.com/office/drawing/2014/main" id="{598C6A4C-8B15-6FEA-EB1B-0812D216B67C}"/>
                </a:ext>
              </a:extLst>
            </p:cNvPr>
            <p:cNvCxnSpPr/>
            <p:nvPr/>
          </p:nvCxnSpPr>
          <p:spPr bwMode="auto">
            <a:xfrm>
              <a:off x="4441023" y="2633067"/>
              <a:ext cx="0" cy="70696"/>
            </a:xfrm>
            <a:prstGeom prst="line">
              <a:avLst/>
            </a:prstGeom>
            <a:noFill/>
            <a:ln w="28575"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69" name="Straight Connector 220">
              <a:extLst>
                <a:ext uri="{FF2B5EF4-FFF2-40B4-BE49-F238E27FC236}">
                  <a16:creationId xmlns:a16="http://schemas.microsoft.com/office/drawing/2014/main" id="{F5DFA2FB-AF87-9253-C737-A0D302CE2C3F}"/>
                </a:ext>
              </a:extLst>
            </p:cNvPr>
            <p:cNvCxnSpPr/>
            <p:nvPr/>
          </p:nvCxnSpPr>
          <p:spPr bwMode="auto">
            <a:xfrm>
              <a:off x="4206733" y="2630733"/>
              <a:ext cx="0" cy="70696"/>
            </a:xfrm>
            <a:prstGeom prst="line">
              <a:avLst/>
            </a:prstGeom>
            <a:noFill/>
            <a:ln w="28575"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70" name="Straight Connector 220">
              <a:extLst>
                <a:ext uri="{FF2B5EF4-FFF2-40B4-BE49-F238E27FC236}">
                  <a16:creationId xmlns:a16="http://schemas.microsoft.com/office/drawing/2014/main" id="{E61F369C-2821-1B55-876A-EF0B002C5644}"/>
                </a:ext>
              </a:extLst>
            </p:cNvPr>
            <p:cNvCxnSpPr/>
            <p:nvPr/>
          </p:nvCxnSpPr>
          <p:spPr bwMode="auto">
            <a:xfrm>
              <a:off x="5102953" y="2631383"/>
              <a:ext cx="0" cy="70696"/>
            </a:xfrm>
            <a:prstGeom prst="line">
              <a:avLst/>
            </a:prstGeom>
            <a:noFill/>
            <a:ln w="28575"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71" name="Straight Connector 220">
              <a:extLst>
                <a:ext uri="{FF2B5EF4-FFF2-40B4-BE49-F238E27FC236}">
                  <a16:creationId xmlns:a16="http://schemas.microsoft.com/office/drawing/2014/main" id="{89333294-ABEB-5643-D843-B5FF3C47524F}"/>
                </a:ext>
              </a:extLst>
            </p:cNvPr>
            <p:cNvCxnSpPr/>
            <p:nvPr/>
          </p:nvCxnSpPr>
          <p:spPr bwMode="auto">
            <a:xfrm>
              <a:off x="4688169" y="2630385"/>
              <a:ext cx="0" cy="70696"/>
            </a:xfrm>
            <a:prstGeom prst="line">
              <a:avLst/>
            </a:prstGeom>
            <a:noFill/>
            <a:ln w="28575" algn="ctr">
              <a:solidFill>
                <a:schemeClr val="bg1">
                  <a:lumMod val="50000"/>
                </a:schemeClr>
              </a:solidFill>
              <a:round/>
              <a:headEnd/>
              <a:tailEnd/>
            </a:ln>
            <a:extLst>
              <a:ext uri="{909E8E84-426E-40DD-AFC4-6F175D3DCCD1}">
                <a14:hiddenFill xmlns:a14="http://schemas.microsoft.com/office/drawing/2010/main">
                  <a:noFill/>
                </a14:hiddenFill>
              </a:ext>
            </a:extLst>
          </p:spPr>
        </p:cxnSp>
        <p:cxnSp>
          <p:nvCxnSpPr>
            <p:cNvPr id="672" name="Straight Connector 220">
              <a:extLst>
                <a:ext uri="{FF2B5EF4-FFF2-40B4-BE49-F238E27FC236}">
                  <a16:creationId xmlns:a16="http://schemas.microsoft.com/office/drawing/2014/main" id="{FE96EEDB-532D-0E5A-AB7B-0DD9F75B0CB0}"/>
                </a:ext>
              </a:extLst>
            </p:cNvPr>
            <p:cNvCxnSpPr/>
            <p:nvPr/>
          </p:nvCxnSpPr>
          <p:spPr bwMode="auto">
            <a:xfrm>
              <a:off x="4613812" y="2628548"/>
              <a:ext cx="0" cy="70696"/>
            </a:xfrm>
            <a:prstGeom prst="line">
              <a:avLst/>
            </a:prstGeom>
            <a:noFill/>
            <a:ln w="28575" algn="ctr">
              <a:solidFill>
                <a:schemeClr val="bg1">
                  <a:lumMod val="50000"/>
                </a:schemeClr>
              </a:solidFill>
              <a:round/>
              <a:headEnd/>
              <a:tailEnd/>
            </a:ln>
            <a:extLst>
              <a:ext uri="{909E8E84-426E-40DD-AFC4-6F175D3DCCD1}">
                <a14:hiddenFill xmlns:a14="http://schemas.microsoft.com/office/drawing/2010/main">
                  <a:noFill/>
                </a14:hiddenFill>
              </a:ext>
            </a:extLst>
          </p:spPr>
        </p:cxnSp>
      </p:grpSp>
      <p:sp>
        <p:nvSpPr>
          <p:cNvPr id="673" name="TextBox 672">
            <a:extLst>
              <a:ext uri="{FF2B5EF4-FFF2-40B4-BE49-F238E27FC236}">
                <a16:creationId xmlns:a16="http://schemas.microsoft.com/office/drawing/2014/main" id="{C3DB973B-6ECC-F72C-3010-AFE78AE0754A}"/>
              </a:ext>
            </a:extLst>
          </p:cNvPr>
          <p:cNvSpPr txBox="1"/>
          <p:nvPr/>
        </p:nvSpPr>
        <p:spPr>
          <a:xfrm>
            <a:off x="7176380" y="3662722"/>
            <a:ext cx="4009551" cy="307777"/>
          </a:xfrm>
          <a:prstGeom prst="rect">
            <a:avLst/>
          </a:prstGeom>
          <a:noFill/>
        </p:spPr>
        <p:txBody>
          <a:bodyPr wrap="square">
            <a:spAutoFit/>
          </a:bodyPr>
          <a:lstStyle/>
          <a:p>
            <a:pPr algn="ctr"/>
            <a:r>
              <a:rPr lang="en-US" sz="1400" b="0" dirty="0">
                <a:solidFill>
                  <a:schemeClr val="tx1">
                    <a:lumMod val="75000"/>
                    <a:lumOff val="25000"/>
                  </a:schemeClr>
                </a:solidFill>
                <a:latin typeface="Poppins Medium" pitchFamily="2" charset="77"/>
                <a:cs typeface="Poppins Medium" pitchFamily="2" charset="77"/>
              </a:rPr>
              <a:t>Yr From POD</a:t>
            </a:r>
          </a:p>
        </p:txBody>
      </p:sp>
      <p:sp>
        <p:nvSpPr>
          <p:cNvPr id="674" name="TextBox 673">
            <a:extLst>
              <a:ext uri="{FF2B5EF4-FFF2-40B4-BE49-F238E27FC236}">
                <a16:creationId xmlns:a16="http://schemas.microsoft.com/office/drawing/2014/main" id="{2CD0B7D9-1238-88D6-3F5F-A2646E3E6C84}"/>
              </a:ext>
            </a:extLst>
          </p:cNvPr>
          <p:cNvSpPr txBox="1"/>
          <p:nvPr/>
        </p:nvSpPr>
        <p:spPr>
          <a:xfrm rot="16200000">
            <a:off x="5673893" y="2403355"/>
            <a:ext cx="1771534" cy="307777"/>
          </a:xfrm>
          <a:prstGeom prst="rect">
            <a:avLst/>
          </a:prstGeom>
          <a:noFill/>
        </p:spPr>
        <p:txBody>
          <a:bodyPr wrap="square">
            <a:spAutoFit/>
          </a:bodyPr>
          <a:lstStyle/>
          <a:p>
            <a:pPr algn="ctr"/>
            <a:r>
              <a:rPr lang="en-US" sz="1400" b="0" dirty="0">
                <a:solidFill>
                  <a:schemeClr val="tx1">
                    <a:lumMod val="75000"/>
                    <a:lumOff val="25000"/>
                  </a:schemeClr>
                </a:solidFill>
                <a:latin typeface="Poppins" pitchFamily="2" charset="77"/>
                <a:cs typeface="Poppins" pitchFamily="2" charset="77"/>
              </a:rPr>
              <a:t>Probability</a:t>
            </a:r>
          </a:p>
        </p:txBody>
      </p:sp>
      <p:grpSp>
        <p:nvGrpSpPr>
          <p:cNvPr id="675" name="Group 674">
            <a:extLst>
              <a:ext uri="{FF2B5EF4-FFF2-40B4-BE49-F238E27FC236}">
                <a16:creationId xmlns:a16="http://schemas.microsoft.com/office/drawing/2014/main" id="{71D96950-BD4F-F00D-57DA-39841BF9480D}"/>
              </a:ext>
            </a:extLst>
          </p:cNvPr>
          <p:cNvGrpSpPr/>
          <p:nvPr/>
        </p:nvGrpSpPr>
        <p:grpSpPr>
          <a:xfrm>
            <a:off x="7159288" y="1697397"/>
            <a:ext cx="4256572" cy="1715129"/>
            <a:chOff x="1296000" y="1469374"/>
            <a:chExt cx="3033132" cy="1947747"/>
          </a:xfrm>
        </p:grpSpPr>
        <p:cxnSp>
          <p:nvCxnSpPr>
            <p:cNvPr id="676" name="Straight Connector 675">
              <a:extLst>
                <a:ext uri="{FF2B5EF4-FFF2-40B4-BE49-F238E27FC236}">
                  <a16:creationId xmlns:a16="http://schemas.microsoft.com/office/drawing/2014/main" id="{6896C06E-C182-8322-203C-98FDDD66DD58}"/>
                </a:ext>
              </a:extLst>
            </p:cNvPr>
            <p:cNvCxnSpPr/>
            <p:nvPr/>
          </p:nvCxnSpPr>
          <p:spPr bwMode="auto">
            <a:xfrm>
              <a:off x="1303435" y="1469374"/>
              <a:ext cx="0" cy="1947747"/>
            </a:xfrm>
            <a:prstGeom prst="line">
              <a:avLst/>
            </a:prstGeom>
            <a:noFill/>
            <a:ln w="12700" cap="flat" cmpd="sng" algn="ctr">
              <a:solidFill>
                <a:schemeClr val="tx1"/>
              </a:solidFill>
              <a:prstDash val="solid"/>
              <a:round/>
              <a:headEnd type="none" w="med" len="med"/>
              <a:tailEnd type="none" w="med" len="med"/>
            </a:ln>
            <a:effectLst/>
          </p:spPr>
        </p:cxnSp>
        <p:cxnSp>
          <p:nvCxnSpPr>
            <p:cNvPr id="677" name="Straight Connector 676">
              <a:extLst>
                <a:ext uri="{FF2B5EF4-FFF2-40B4-BE49-F238E27FC236}">
                  <a16:creationId xmlns:a16="http://schemas.microsoft.com/office/drawing/2014/main" id="{92188B1E-2DC9-F8A6-A539-B0CDC9418DAB}"/>
                </a:ext>
              </a:extLst>
            </p:cNvPr>
            <p:cNvCxnSpPr/>
            <p:nvPr/>
          </p:nvCxnSpPr>
          <p:spPr bwMode="auto">
            <a:xfrm>
              <a:off x="1296000" y="3417121"/>
              <a:ext cx="3033132" cy="0"/>
            </a:xfrm>
            <a:prstGeom prst="line">
              <a:avLst/>
            </a:prstGeom>
            <a:noFill/>
            <a:ln w="12700" cap="flat" cmpd="sng" algn="ctr">
              <a:solidFill>
                <a:schemeClr val="tx1"/>
              </a:solidFill>
              <a:prstDash val="solid"/>
              <a:round/>
              <a:headEnd type="none" w="med" len="med"/>
              <a:tailEnd type="none" w="med" len="med"/>
            </a:ln>
            <a:effectLst/>
          </p:spPr>
        </p:cxnSp>
      </p:grpSp>
      <p:sp>
        <p:nvSpPr>
          <p:cNvPr id="678" name="TextBox 677">
            <a:extLst>
              <a:ext uri="{FF2B5EF4-FFF2-40B4-BE49-F238E27FC236}">
                <a16:creationId xmlns:a16="http://schemas.microsoft.com/office/drawing/2014/main" id="{A92D4DB2-1E27-E112-376D-900F91B93BF5}"/>
              </a:ext>
            </a:extLst>
          </p:cNvPr>
          <p:cNvSpPr txBox="1"/>
          <p:nvPr/>
        </p:nvSpPr>
        <p:spPr bwMode="auto">
          <a:xfrm>
            <a:off x="6557124" y="1528253"/>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a:t>
            </a:r>
          </a:p>
        </p:txBody>
      </p:sp>
      <p:sp>
        <p:nvSpPr>
          <p:cNvPr id="679" name="TextBox 678">
            <a:extLst>
              <a:ext uri="{FF2B5EF4-FFF2-40B4-BE49-F238E27FC236}">
                <a16:creationId xmlns:a16="http://schemas.microsoft.com/office/drawing/2014/main" id="{98498B6D-DE9C-99AE-804B-43CA0137EFD2}"/>
              </a:ext>
            </a:extLst>
          </p:cNvPr>
          <p:cNvSpPr txBox="1"/>
          <p:nvPr/>
        </p:nvSpPr>
        <p:spPr bwMode="auto">
          <a:xfrm>
            <a:off x="6557124" y="2228761"/>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0.6</a:t>
            </a:r>
          </a:p>
        </p:txBody>
      </p:sp>
      <p:sp>
        <p:nvSpPr>
          <p:cNvPr id="680" name="TextBox 679">
            <a:extLst>
              <a:ext uri="{FF2B5EF4-FFF2-40B4-BE49-F238E27FC236}">
                <a16:creationId xmlns:a16="http://schemas.microsoft.com/office/drawing/2014/main" id="{5708D92D-571D-0B5F-3D07-426863A9619A}"/>
              </a:ext>
            </a:extLst>
          </p:cNvPr>
          <p:cNvSpPr txBox="1"/>
          <p:nvPr/>
        </p:nvSpPr>
        <p:spPr bwMode="auto">
          <a:xfrm>
            <a:off x="6557124" y="2563091"/>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0.4</a:t>
            </a:r>
          </a:p>
        </p:txBody>
      </p:sp>
      <p:sp>
        <p:nvSpPr>
          <p:cNvPr id="681" name="TextBox 680">
            <a:extLst>
              <a:ext uri="{FF2B5EF4-FFF2-40B4-BE49-F238E27FC236}">
                <a16:creationId xmlns:a16="http://schemas.microsoft.com/office/drawing/2014/main" id="{CAD37A56-0951-9F60-B6A0-3F4E66FF4C7E}"/>
              </a:ext>
            </a:extLst>
          </p:cNvPr>
          <p:cNvSpPr txBox="1"/>
          <p:nvPr/>
        </p:nvSpPr>
        <p:spPr bwMode="auto">
          <a:xfrm>
            <a:off x="6557124" y="2914359"/>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0.2</a:t>
            </a:r>
          </a:p>
        </p:txBody>
      </p:sp>
      <p:sp>
        <p:nvSpPr>
          <p:cNvPr id="682" name="TextBox 681">
            <a:extLst>
              <a:ext uri="{FF2B5EF4-FFF2-40B4-BE49-F238E27FC236}">
                <a16:creationId xmlns:a16="http://schemas.microsoft.com/office/drawing/2014/main" id="{DE9609E4-E6F1-0DB4-C8A6-BBC4FA0BC397}"/>
              </a:ext>
            </a:extLst>
          </p:cNvPr>
          <p:cNvSpPr txBox="1"/>
          <p:nvPr/>
        </p:nvSpPr>
        <p:spPr bwMode="auto">
          <a:xfrm>
            <a:off x="6557124" y="3237618"/>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grpSp>
        <p:nvGrpSpPr>
          <p:cNvPr id="683" name="Group 682">
            <a:extLst>
              <a:ext uri="{FF2B5EF4-FFF2-40B4-BE49-F238E27FC236}">
                <a16:creationId xmlns:a16="http://schemas.microsoft.com/office/drawing/2014/main" id="{2FAA5226-F079-5610-CFAF-09F63D4D2F78}"/>
              </a:ext>
            </a:extLst>
          </p:cNvPr>
          <p:cNvGrpSpPr/>
          <p:nvPr/>
        </p:nvGrpSpPr>
        <p:grpSpPr>
          <a:xfrm>
            <a:off x="7099816" y="1701992"/>
            <a:ext cx="64008" cy="1710534"/>
            <a:chOff x="1236527" y="1706587"/>
            <a:chExt cx="79058" cy="1710534"/>
          </a:xfrm>
        </p:grpSpPr>
        <p:grpSp>
          <p:nvGrpSpPr>
            <p:cNvPr id="684" name="Group 683">
              <a:extLst>
                <a:ext uri="{FF2B5EF4-FFF2-40B4-BE49-F238E27FC236}">
                  <a16:creationId xmlns:a16="http://schemas.microsoft.com/office/drawing/2014/main" id="{B6A4BEBF-D22F-C817-9508-EE52764639C3}"/>
                </a:ext>
              </a:extLst>
            </p:cNvPr>
            <p:cNvGrpSpPr/>
            <p:nvPr/>
          </p:nvGrpSpPr>
          <p:grpSpPr>
            <a:xfrm>
              <a:off x="1236527" y="2063145"/>
              <a:ext cx="79058" cy="1353976"/>
              <a:chOff x="1236527" y="1476808"/>
              <a:chExt cx="64008" cy="1940313"/>
            </a:xfrm>
          </p:grpSpPr>
          <p:cxnSp>
            <p:nvCxnSpPr>
              <p:cNvPr id="686" name="Straight Connector 685">
                <a:extLst>
                  <a:ext uri="{FF2B5EF4-FFF2-40B4-BE49-F238E27FC236}">
                    <a16:creationId xmlns:a16="http://schemas.microsoft.com/office/drawing/2014/main" id="{DA99BADA-6BB0-553D-D853-77DF4CDF3556}"/>
                  </a:ext>
                </a:extLst>
              </p:cNvPr>
              <p:cNvCxnSpPr/>
              <p:nvPr/>
            </p:nvCxnSpPr>
            <p:spPr bwMode="auto">
              <a:xfrm flipH="1">
                <a:off x="1236527" y="147680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687" name="Straight Connector 686">
                <a:extLst>
                  <a:ext uri="{FF2B5EF4-FFF2-40B4-BE49-F238E27FC236}">
                    <a16:creationId xmlns:a16="http://schemas.microsoft.com/office/drawing/2014/main" id="{DBED4E9E-5586-B8BF-1492-7DA4CDA4EB42}"/>
                  </a:ext>
                </a:extLst>
              </p:cNvPr>
              <p:cNvCxnSpPr/>
              <p:nvPr/>
            </p:nvCxnSpPr>
            <p:spPr bwMode="auto">
              <a:xfrm flipH="1">
                <a:off x="1236527" y="196188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688" name="Straight Connector 687">
                <a:extLst>
                  <a:ext uri="{FF2B5EF4-FFF2-40B4-BE49-F238E27FC236}">
                    <a16:creationId xmlns:a16="http://schemas.microsoft.com/office/drawing/2014/main" id="{2B2F9607-2535-F5EC-5120-63BB9AFB668F}"/>
                  </a:ext>
                </a:extLst>
              </p:cNvPr>
              <p:cNvCxnSpPr/>
              <p:nvPr/>
            </p:nvCxnSpPr>
            <p:spPr bwMode="auto">
              <a:xfrm flipH="1">
                <a:off x="1236527" y="244696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689" name="Straight Connector 688">
                <a:extLst>
                  <a:ext uri="{FF2B5EF4-FFF2-40B4-BE49-F238E27FC236}">
                    <a16:creationId xmlns:a16="http://schemas.microsoft.com/office/drawing/2014/main" id="{990DEA4C-93DD-55C1-B028-84FF3E7032A5}"/>
                  </a:ext>
                </a:extLst>
              </p:cNvPr>
              <p:cNvCxnSpPr/>
              <p:nvPr/>
            </p:nvCxnSpPr>
            <p:spPr bwMode="auto">
              <a:xfrm flipH="1">
                <a:off x="1236527" y="293204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690" name="Straight Connector 689">
                <a:extLst>
                  <a:ext uri="{FF2B5EF4-FFF2-40B4-BE49-F238E27FC236}">
                    <a16:creationId xmlns:a16="http://schemas.microsoft.com/office/drawing/2014/main" id="{DBBBB95E-E917-FFA6-1B86-924834D4CF66}"/>
                  </a:ext>
                </a:extLst>
              </p:cNvPr>
              <p:cNvCxnSpPr/>
              <p:nvPr/>
            </p:nvCxnSpPr>
            <p:spPr bwMode="auto">
              <a:xfrm flipH="1">
                <a:off x="1236527" y="3417121"/>
                <a:ext cx="64008" cy="0"/>
              </a:xfrm>
              <a:prstGeom prst="line">
                <a:avLst/>
              </a:prstGeom>
              <a:noFill/>
              <a:ln w="12700" cap="flat" cmpd="sng" algn="ctr">
                <a:solidFill>
                  <a:schemeClr val="tx1"/>
                </a:solidFill>
                <a:prstDash val="solid"/>
                <a:round/>
                <a:headEnd type="none" w="med" len="med"/>
                <a:tailEnd type="none" w="med" len="med"/>
              </a:ln>
              <a:effectLst/>
            </p:spPr>
          </p:cxnSp>
        </p:grpSp>
        <p:cxnSp>
          <p:nvCxnSpPr>
            <p:cNvPr id="685" name="Straight Connector 684">
              <a:extLst>
                <a:ext uri="{FF2B5EF4-FFF2-40B4-BE49-F238E27FC236}">
                  <a16:creationId xmlns:a16="http://schemas.microsoft.com/office/drawing/2014/main" id="{B5673583-71DD-331A-E44E-0A7057A8FFBE}"/>
                </a:ext>
              </a:extLst>
            </p:cNvPr>
            <p:cNvCxnSpPr/>
            <p:nvPr/>
          </p:nvCxnSpPr>
          <p:spPr bwMode="auto">
            <a:xfrm flipH="1">
              <a:off x="1236527" y="1706587"/>
              <a:ext cx="79058" cy="0"/>
            </a:xfrm>
            <a:prstGeom prst="line">
              <a:avLst/>
            </a:prstGeom>
            <a:noFill/>
            <a:ln w="12700" cap="flat" cmpd="sng" algn="ctr">
              <a:solidFill>
                <a:schemeClr val="tx1"/>
              </a:solidFill>
              <a:prstDash val="solid"/>
              <a:round/>
              <a:headEnd type="none" w="med" len="med"/>
              <a:tailEnd type="none" w="med" len="med"/>
            </a:ln>
            <a:effectLst/>
          </p:spPr>
        </p:cxnSp>
      </p:grpSp>
      <p:sp>
        <p:nvSpPr>
          <p:cNvPr id="691" name="TextBox 690">
            <a:extLst>
              <a:ext uri="{FF2B5EF4-FFF2-40B4-BE49-F238E27FC236}">
                <a16:creationId xmlns:a16="http://schemas.microsoft.com/office/drawing/2014/main" id="{7203097C-3878-B93A-64BF-6483AB873CB2}"/>
              </a:ext>
            </a:extLst>
          </p:cNvPr>
          <p:cNvSpPr txBox="1"/>
          <p:nvPr/>
        </p:nvSpPr>
        <p:spPr bwMode="auto">
          <a:xfrm>
            <a:off x="6557533" y="1885794"/>
            <a:ext cx="5947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0.8</a:t>
            </a:r>
          </a:p>
        </p:txBody>
      </p:sp>
      <p:grpSp>
        <p:nvGrpSpPr>
          <p:cNvPr id="692" name="Group 691">
            <a:extLst>
              <a:ext uri="{FF2B5EF4-FFF2-40B4-BE49-F238E27FC236}">
                <a16:creationId xmlns:a16="http://schemas.microsoft.com/office/drawing/2014/main" id="{59C67223-070B-24B1-6DE3-02A93ECEB53A}"/>
              </a:ext>
            </a:extLst>
          </p:cNvPr>
          <p:cNvGrpSpPr/>
          <p:nvPr/>
        </p:nvGrpSpPr>
        <p:grpSpPr>
          <a:xfrm>
            <a:off x="7166724" y="3409258"/>
            <a:ext cx="4028216" cy="64008"/>
            <a:chOff x="1303435" y="3405092"/>
            <a:chExt cx="3618650" cy="84192"/>
          </a:xfrm>
        </p:grpSpPr>
        <p:grpSp>
          <p:nvGrpSpPr>
            <p:cNvPr id="693" name="Group 692">
              <a:extLst>
                <a:ext uri="{FF2B5EF4-FFF2-40B4-BE49-F238E27FC236}">
                  <a16:creationId xmlns:a16="http://schemas.microsoft.com/office/drawing/2014/main" id="{5369165E-83A9-651E-A8FD-F826882800F4}"/>
                </a:ext>
              </a:extLst>
            </p:cNvPr>
            <p:cNvGrpSpPr/>
            <p:nvPr/>
          </p:nvGrpSpPr>
          <p:grpSpPr>
            <a:xfrm>
              <a:off x="1303435" y="3405092"/>
              <a:ext cx="2014137" cy="84192"/>
              <a:chOff x="1303435" y="3409687"/>
              <a:chExt cx="2784087" cy="66907"/>
            </a:xfrm>
          </p:grpSpPr>
          <p:cxnSp>
            <p:nvCxnSpPr>
              <p:cNvPr id="699" name="Straight Connector 698">
                <a:extLst>
                  <a:ext uri="{FF2B5EF4-FFF2-40B4-BE49-F238E27FC236}">
                    <a16:creationId xmlns:a16="http://schemas.microsoft.com/office/drawing/2014/main" id="{55D0CAD4-EE08-5361-D35A-13C84E5A95CF}"/>
                  </a:ext>
                </a:extLst>
              </p:cNvPr>
              <p:cNvCxnSpPr/>
              <p:nvPr/>
            </p:nvCxnSpPr>
            <p:spPr bwMode="auto">
              <a:xfrm>
                <a:off x="1303435"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700" name="Straight Connector 699">
                <a:extLst>
                  <a:ext uri="{FF2B5EF4-FFF2-40B4-BE49-F238E27FC236}">
                    <a16:creationId xmlns:a16="http://schemas.microsoft.com/office/drawing/2014/main" id="{784987A3-1550-64F5-EB79-70688DB8027B}"/>
                  </a:ext>
                </a:extLst>
              </p:cNvPr>
              <p:cNvCxnSpPr/>
              <p:nvPr/>
            </p:nvCxnSpPr>
            <p:spPr bwMode="auto">
              <a:xfrm>
                <a:off x="1860252"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701" name="Straight Connector 700">
                <a:extLst>
                  <a:ext uri="{FF2B5EF4-FFF2-40B4-BE49-F238E27FC236}">
                    <a16:creationId xmlns:a16="http://schemas.microsoft.com/office/drawing/2014/main" id="{BF3E7560-F403-1098-6532-2D5DBCA8F7F9}"/>
                  </a:ext>
                </a:extLst>
              </p:cNvPr>
              <p:cNvCxnSpPr/>
              <p:nvPr/>
            </p:nvCxnSpPr>
            <p:spPr bwMode="auto">
              <a:xfrm>
                <a:off x="2417069"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702" name="Straight Connector 701">
                <a:extLst>
                  <a:ext uri="{FF2B5EF4-FFF2-40B4-BE49-F238E27FC236}">
                    <a16:creationId xmlns:a16="http://schemas.microsoft.com/office/drawing/2014/main" id="{A95A8C7A-156A-88DE-0A6A-FB8461CCA87F}"/>
                  </a:ext>
                </a:extLst>
              </p:cNvPr>
              <p:cNvCxnSpPr/>
              <p:nvPr/>
            </p:nvCxnSpPr>
            <p:spPr bwMode="auto">
              <a:xfrm>
                <a:off x="2973886"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703" name="Straight Connector 702">
                <a:extLst>
                  <a:ext uri="{FF2B5EF4-FFF2-40B4-BE49-F238E27FC236}">
                    <a16:creationId xmlns:a16="http://schemas.microsoft.com/office/drawing/2014/main" id="{FE09A72E-3AFD-74D1-9FE1-EC27E3E4A6B3}"/>
                  </a:ext>
                </a:extLst>
              </p:cNvPr>
              <p:cNvCxnSpPr/>
              <p:nvPr/>
            </p:nvCxnSpPr>
            <p:spPr bwMode="auto">
              <a:xfrm>
                <a:off x="3530703"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704" name="Straight Connector 703">
                <a:extLst>
                  <a:ext uri="{FF2B5EF4-FFF2-40B4-BE49-F238E27FC236}">
                    <a16:creationId xmlns:a16="http://schemas.microsoft.com/office/drawing/2014/main" id="{51FD9E00-60A4-FDCF-51B9-8C58E49A283E}"/>
                  </a:ext>
                </a:extLst>
              </p:cNvPr>
              <p:cNvCxnSpPr/>
              <p:nvPr/>
            </p:nvCxnSpPr>
            <p:spPr bwMode="auto">
              <a:xfrm>
                <a:off x="4087522" y="3409687"/>
                <a:ext cx="0" cy="66907"/>
              </a:xfrm>
              <a:prstGeom prst="line">
                <a:avLst/>
              </a:prstGeom>
              <a:noFill/>
              <a:ln w="12700" cap="flat" cmpd="sng" algn="ctr">
                <a:solidFill>
                  <a:schemeClr val="tx1"/>
                </a:solidFill>
                <a:prstDash val="solid"/>
                <a:round/>
                <a:headEnd type="none" w="med" len="med"/>
                <a:tailEnd type="none" w="med" len="med"/>
              </a:ln>
              <a:effectLst/>
            </p:spPr>
          </p:cxnSp>
        </p:grpSp>
        <p:grpSp>
          <p:nvGrpSpPr>
            <p:cNvPr id="694" name="Group 693">
              <a:extLst>
                <a:ext uri="{FF2B5EF4-FFF2-40B4-BE49-F238E27FC236}">
                  <a16:creationId xmlns:a16="http://schemas.microsoft.com/office/drawing/2014/main" id="{C552FC44-CB57-CB48-3C6D-151E0E1B437B}"/>
                </a:ext>
              </a:extLst>
            </p:cNvPr>
            <p:cNvGrpSpPr/>
            <p:nvPr/>
          </p:nvGrpSpPr>
          <p:grpSpPr>
            <a:xfrm>
              <a:off x="3713604" y="3405092"/>
              <a:ext cx="1208481" cy="84192"/>
              <a:chOff x="1303435" y="3409687"/>
              <a:chExt cx="1670451" cy="66907"/>
            </a:xfrm>
          </p:grpSpPr>
          <p:cxnSp>
            <p:nvCxnSpPr>
              <p:cNvPr id="695" name="Straight Connector 694">
                <a:extLst>
                  <a:ext uri="{FF2B5EF4-FFF2-40B4-BE49-F238E27FC236}">
                    <a16:creationId xmlns:a16="http://schemas.microsoft.com/office/drawing/2014/main" id="{88CC2C61-6DC9-FA6D-4596-1CD2E9DF445C}"/>
                  </a:ext>
                </a:extLst>
              </p:cNvPr>
              <p:cNvCxnSpPr/>
              <p:nvPr/>
            </p:nvCxnSpPr>
            <p:spPr bwMode="auto">
              <a:xfrm>
                <a:off x="1303435"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696" name="Straight Connector 695">
                <a:extLst>
                  <a:ext uri="{FF2B5EF4-FFF2-40B4-BE49-F238E27FC236}">
                    <a16:creationId xmlns:a16="http://schemas.microsoft.com/office/drawing/2014/main" id="{FF7D782E-017E-11C1-1AF3-14160809A2D3}"/>
                  </a:ext>
                </a:extLst>
              </p:cNvPr>
              <p:cNvCxnSpPr/>
              <p:nvPr/>
            </p:nvCxnSpPr>
            <p:spPr bwMode="auto">
              <a:xfrm>
                <a:off x="1860252"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697" name="Straight Connector 696">
                <a:extLst>
                  <a:ext uri="{FF2B5EF4-FFF2-40B4-BE49-F238E27FC236}">
                    <a16:creationId xmlns:a16="http://schemas.microsoft.com/office/drawing/2014/main" id="{EC3C4877-AC5E-35E7-F7B6-0592653DC5A5}"/>
                  </a:ext>
                </a:extLst>
              </p:cNvPr>
              <p:cNvCxnSpPr/>
              <p:nvPr/>
            </p:nvCxnSpPr>
            <p:spPr bwMode="auto">
              <a:xfrm>
                <a:off x="2417069"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698" name="Straight Connector 697">
                <a:extLst>
                  <a:ext uri="{FF2B5EF4-FFF2-40B4-BE49-F238E27FC236}">
                    <a16:creationId xmlns:a16="http://schemas.microsoft.com/office/drawing/2014/main" id="{7119245F-6703-5097-4AFF-362E46FB0C83}"/>
                  </a:ext>
                </a:extLst>
              </p:cNvPr>
              <p:cNvCxnSpPr/>
              <p:nvPr/>
            </p:nvCxnSpPr>
            <p:spPr bwMode="auto">
              <a:xfrm>
                <a:off x="2973886" y="3409687"/>
                <a:ext cx="0" cy="66907"/>
              </a:xfrm>
              <a:prstGeom prst="line">
                <a:avLst/>
              </a:prstGeom>
              <a:noFill/>
              <a:ln w="12700" cap="flat" cmpd="sng" algn="ctr">
                <a:solidFill>
                  <a:schemeClr val="tx1"/>
                </a:solidFill>
                <a:prstDash val="solid"/>
                <a:round/>
                <a:headEnd type="none" w="med" len="med"/>
                <a:tailEnd type="none" w="med" len="med"/>
              </a:ln>
              <a:effectLst/>
            </p:spPr>
          </p:cxnSp>
        </p:grpSp>
      </p:grpSp>
      <p:sp>
        <p:nvSpPr>
          <p:cNvPr id="705" name="TextBox 704">
            <a:extLst>
              <a:ext uri="{FF2B5EF4-FFF2-40B4-BE49-F238E27FC236}">
                <a16:creationId xmlns:a16="http://schemas.microsoft.com/office/drawing/2014/main" id="{97B5C10F-45A8-1D0E-44F4-51AFC1FD62A8}"/>
              </a:ext>
            </a:extLst>
          </p:cNvPr>
          <p:cNvSpPr txBox="1"/>
          <p:nvPr/>
        </p:nvSpPr>
        <p:spPr bwMode="auto">
          <a:xfrm>
            <a:off x="9078039" y="3417018"/>
            <a:ext cx="6662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a:t>
            </a:r>
          </a:p>
        </p:txBody>
      </p:sp>
      <p:sp>
        <p:nvSpPr>
          <p:cNvPr id="706" name="TextBox 705">
            <a:extLst>
              <a:ext uri="{FF2B5EF4-FFF2-40B4-BE49-F238E27FC236}">
                <a16:creationId xmlns:a16="http://schemas.microsoft.com/office/drawing/2014/main" id="{6E67F671-4D1C-D208-770D-B5117F158ABB}"/>
              </a:ext>
            </a:extLst>
          </p:cNvPr>
          <p:cNvSpPr txBox="1"/>
          <p:nvPr/>
        </p:nvSpPr>
        <p:spPr bwMode="auto">
          <a:xfrm>
            <a:off x="6836555" y="3421613"/>
            <a:ext cx="6662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707" name="TextBox 706">
            <a:extLst>
              <a:ext uri="{FF2B5EF4-FFF2-40B4-BE49-F238E27FC236}">
                <a16:creationId xmlns:a16="http://schemas.microsoft.com/office/drawing/2014/main" id="{B05BF2E6-BB32-8366-A45A-60D7ABA8AE79}"/>
              </a:ext>
            </a:extLst>
          </p:cNvPr>
          <p:cNvSpPr txBox="1"/>
          <p:nvPr/>
        </p:nvSpPr>
        <p:spPr bwMode="auto">
          <a:xfrm>
            <a:off x="7269183" y="3417018"/>
            <a:ext cx="6662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a:t>
            </a:r>
          </a:p>
        </p:txBody>
      </p:sp>
      <p:sp>
        <p:nvSpPr>
          <p:cNvPr id="708" name="TextBox 707">
            <a:extLst>
              <a:ext uri="{FF2B5EF4-FFF2-40B4-BE49-F238E27FC236}">
                <a16:creationId xmlns:a16="http://schemas.microsoft.com/office/drawing/2014/main" id="{7A59A718-1C30-D656-EDDB-36AC3E979723}"/>
              </a:ext>
            </a:extLst>
          </p:cNvPr>
          <p:cNvSpPr txBox="1"/>
          <p:nvPr/>
        </p:nvSpPr>
        <p:spPr bwMode="auto">
          <a:xfrm>
            <a:off x="7721596" y="3417018"/>
            <a:ext cx="6662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a:t>
            </a:r>
          </a:p>
        </p:txBody>
      </p:sp>
      <p:sp>
        <p:nvSpPr>
          <p:cNvPr id="709" name="TextBox 708">
            <a:extLst>
              <a:ext uri="{FF2B5EF4-FFF2-40B4-BE49-F238E27FC236}">
                <a16:creationId xmlns:a16="http://schemas.microsoft.com/office/drawing/2014/main" id="{0200E0F8-5490-35B4-454C-6565EFE06022}"/>
              </a:ext>
            </a:extLst>
          </p:cNvPr>
          <p:cNvSpPr txBox="1"/>
          <p:nvPr/>
        </p:nvSpPr>
        <p:spPr bwMode="auto">
          <a:xfrm>
            <a:off x="8183571" y="3417018"/>
            <a:ext cx="6662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a:t>
            </a:r>
          </a:p>
        </p:txBody>
      </p:sp>
      <p:sp>
        <p:nvSpPr>
          <p:cNvPr id="710" name="TextBox 709">
            <a:extLst>
              <a:ext uri="{FF2B5EF4-FFF2-40B4-BE49-F238E27FC236}">
                <a16:creationId xmlns:a16="http://schemas.microsoft.com/office/drawing/2014/main" id="{860B1F69-1F44-3738-21CC-90E3D66B2CEA}"/>
              </a:ext>
            </a:extLst>
          </p:cNvPr>
          <p:cNvSpPr txBox="1"/>
          <p:nvPr/>
        </p:nvSpPr>
        <p:spPr bwMode="auto">
          <a:xfrm>
            <a:off x="8616065" y="3417018"/>
            <a:ext cx="6662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a:t>
            </a:r>
          </a:p>
        </p:txBody>
      </p:sp>
      <p:sp>
        <p:nvSpPr>
          <p:cNvPr id="711" name="TextBox 710">
            <a:extLst>
              <a:ext uri="{FF2B5EF4-FFF2-40B4-BE49-F238E27FC236}">
                <a16:creationId xmlns:a16="http://schemas.microsoft.com/office/drawing/2014/main" id="{3BAF71D4-46BC-1030-6BC9-4F3689AB0297}"/>
              </a:ext>
            </a:extLst>
          </p:cNvPr>
          <p:cNvSpPr txBox="1"/>
          <p:nvPr/>
        </p:nvSpPr>
        <p:spPr bwMode="auto">
          <a:xfrm>
            <a:off x="9519716" y="3421613"/>
            <a:ext cx="6662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6</a:t>
            </a:r>
          </a:p>
        </p:txBody>
      </p:sp>
      <p:sp>
        <p:nvSpPr>
          <p:cNvPr id="712" name="TextBox 711">
            <a:extLst>
              <a:ext uri="{FF2B5EF4-FFF2-40B4-BE49-F238E27FC236}">
                <a16:creationId xmlns:a16="http://schemas.microsoft.com/office/drawing/2014/main" id="{F3F78BAF-B53C-FA2B-C0B5-2BF20F1DD2DA}"/>
              </a:ext>
            </a:extLst>
          </p:cNvPr>
          <p:cNvSpPr txBox="1"/>
          <p:nvPr/>
        </p:nvSpPr>
        <p:spPr bwMode="auto">
          <a:xfrm>
            <a:off x="9972130" y="3421613"/>
            <a:ext cx="6662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7</a:t>
            </a:r>
          </a:p>
        </p:txBody>
      </p:sp>
      <p:sp>
        <p:nvSpPr>
          <p:cNvPr id="713" name="TextBox 712">
            <a:extLst>
              <a:ext uri="{FF2B5EF4-FFF2-40B4-BE49-F238E27FC236}">
                <a16:creationId xmlns:a16="http://schemas.microsoft.com/office/drawing/2014/main" id="{A7F57340-9A7D-8C9A-36B5-975FA68ED0C5}"/>
              </a:ext>
            </a:extLst>
          </p:cNvPr>
          <p:cNvSpPr txBox="1"/>
          <p:nvPr/>
        </p:nvSpPr>
        <p:spPr bwMode="auto">
          <a:xfrm>
            <a:off x="10434105" y="3421613"/>
            <a:ext cx="6662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8</a:t>
            </a:r>
          </a:p>
        </p:txBody>
      </p:sp>
      <p:sp>
        <p:nvSpPr>
          <p:cNvPr id="714" name="TextBox 713">
            <a:extLst>
              <a:ext uri="{FF2B5EF4-FFF2-40B4-BE49-F238E27FC236}">
                <a16:creationId xmlns:a16="http://schemas.microsoft.com/office/drawing/2014/main" id="{6B471C29-938A-CF71-AE3E-0D565B766EC9}"/>
              </a:ext>
            </a:extLst>
          </p:cNvPr>
          <p:cNvSpPr txBox="1"/>
          <p:nvPr/>
        </p:nvSpPr>
        <p:spPr bwMode="auto">
          <a:xfrm>
            <a:off x="10866599" y="3421613"/>
            <a:ext cx="66627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9</a:t>
            </a:r>
          </a:p>
        </p:txBody>
      </p:sp>
      <p:sp>
        <p:nvSpPr>
          <p:cNvPr id="715" name="TextBox 714">
            <a:extLst>
              <a:ext uri="{FF2B5EF4-FFF2-40B4-BE49-F238E27FC236}">
                <a16:creationId xmlns:a16="http://schemas.microsoft.com/office/drawing/2014/main" id="{4D583FA4-2C50-7762-5C2C-49562B95F075}"/>
              </a:ext>
            </a:extLst>
          </p:cNvPr>
          <p:cNvSpPr txBox="1"/>
          <p:nvPr/>
        </p:nvSpPr>
        <p:spPr bwMode="auto">
          <a:xfrm>
            <a:off x="9078039" y="3944267"/>
            <a:ext cx="6662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5</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141</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716" name="TextBox 715">
            <a:extLst>
              <a:ext uri="{FF2B5EF4-FFF2-40B4-BE49-F238E27FC236}">
                <a16:creationId xmlns:a16="http://schemas.microsoft.com/office/drawing/2014/main" id="{DEC9F13B-2443-0D26-349B-F78A1BAD056A}"/>
              </a:ext>
            </a:extLst>
          </p:cNvPr>
          <p:cNvSpPr txBox="1"/>
          <p:nvPr/>
        </p:nvSpPr>
        <p:spPr bwMode="auto">
          <a:xfrm>
            <a:off x="6827128" y="3948862"/>
            <a:ext cx="6662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47</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236</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717" name="TextBox 716">
            <a:extLst>
              <a:ext uri="{FF2B5EF4-FFF2-40B4-BE49-F238E27FC236}">
                <a16:creationId xmlns:a16="http://schemas.microsoft.com/office/drawing/2014/main" id="{7030E238-6471-9866-7401-B72CFB98DE49}"/>
              </a:ext>
            </a:extLst>
          </p:cNvPr>
          <p:cNvSpPr txBox="1"/>
          <p:nvPr/>
        </p:nvSpPr>
        <p:spPr bwMode="auto">
          <a:xfrm>
            <a:off x="7269183" y="3944267"/>
            <a:ext cx="6662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19</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232</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718" name="TextBox 717">
            <a:extLst>
              <a:ext uri="{FF2B5EF4-FFF2-40B4-BE49-F238E27FC236}">
                <a16:creationId xmlns:a16="http://schemas.microsoft.com/office/drawing/2014/main" id="{7B4D8FBC-19FC-814D-BAF1-685B829C31A7}"/>
              </a:ext>
            </a:extLst>
          </p:cNvPr>
          <p:cNvSpPr txBox="1"/>
          <p:nvPr/>
        </p:nvSpPr>
        <p:spPr bwMode="auto">
          <a:xfrm>
            <a:off x="7721596" y="3944267"/>
            <a:ext cx="6662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12</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221</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719" name="TextBox 718">
            <a:extLst>
              <a:ext uri="{FF2B5EF4-FFF2-40B4-BE49-F238E27FC236}">
                <a16:creationId xmlns:a16="http://schemas.microsoft.com/office/drawing/2014/main" id="{66C364F0-8FC0-BD1A-2D60-E11FCFC404E0}"/>
              </a:ext>
            </a:extLst>
          </p:cNvPr>
          <p:cNvSpPr txBox="1"/>
          <p:nvPr/>
        </p:nvSpPr>
        <p:spPr bwMode="auto">
          <a:xfrm>
            <a:off x="8183571" y="3944267"/>
            <a:ext cx="6662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7</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210</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720" name="TextBox 719">
            <a:extLst>
              <a:ext uri="{FF2B5EF4-FFF2-40B4-BE49-F238E27FC236}">
                <a16:creationId xmlns:a16="http://schemas.microsoft.com/office/drawing/2014/main" id="{1ABF3E89-697C-610E-F821-DE434041775D}"/>
              </a:ext>
            </a:extLst>
          </p:cNvPr>
          <p:cNvSpPr txBox="1"/>
          <p:nvPr/>
        </p:nvSpPr>
        <p:spPr bwMode="auto">
          <a:xfrm>
            <a:off x="8616065" y="3944267"/>
            <a:ext cx="6662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7</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196</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721" name="TextBox 720">
            <a:extLst>
              <a:ext uri="{FF2B5EF4-FFF2-40B4-BE49-F238E27FC236}">
                <a16:creationId xmlns:a16="http://schemas.microsoft.com/office/drawing/2014/main" id="{9C38B380-7FFD-6D80-460A-7A7FB9DA3970}"/>
              </a:ext>
            </a:extLst>
          </p:cNvPr>
          <p:cNvSpPr txBox="1"/>
          <p:nvPr/>
        </p:nvSpPr>
        <p:spPr bwMode="auto">
          <a:xfrm>
            <a:off x="9519716" y="3948862"/>
            <a:ext cx="6662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73</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722" name="TextBox 721">
            <a:extLst>
              <a:ext uri="{FF2B5EF4-FFF2-40B4-BE49-F238E27FC236}">
                <a16:creationId xmlns:a16="http://schemas.microsoft.com/office/drawing/2014/main" id="{59CA33B2-CECA-B795-B3C6-9B23EDFCE5D7}"/>
              </a:ext>
            </a:extLst>
          </p:cNvPr>
          <p:cNvSpPr txBox="1"/>
          <p:nvPr/>
        </p:nvSpPr>
        <p:spPr bwMode="auto">
          <a:xfrm>
            <a:off x="9972130" y="3948862"/>
            <a:ext cx="6662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24</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723" name="TextBox 722">
            <a:extLst>
              <a:ext uri="{FF2B5EF4-FFF2-40B4-BE49-F238E27FC236}">
                <a16:creationId xmlns:a16="http://schemas.microsoft.com/office/drawing/2014/main" id="{599FA092-434E-DC78-9409-E416E74F5557}"/>
              </a:ext>
            </a:extLst>
          </p:cNvPr>
          <p:cNvSpPr txBox="1"/>
          <p:nvPr/>
        </p:nvSpPr>
        <p:spPr bwMode="auto">
          <a:xfrm>
            <a:off x="10434105" y="3948862"/>
            <a:ext cx="6662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3</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724" name="TextBox 723">
            <a:extLst>
              <a:ext uri="{FF2B5EF4-FFF2-40B4-BE49-F238E27FC236}">
                <a16:creationId xmlns:a16="http://schemas.microsoft.com/office/drawing/2014/main" id="{EB6D5C16-B2D8-8B69-F780-B279CE3F99F5}"/>
              </a:ext>
            </a:extLst>
          </p:cNvPr>
          <p:cNvSpPr txBox="1"/>
          <p:nvPr/>
        </p:nvSpPr>
        <p:spPr bwMode="auto">
          <a:xfrm>
            <a:off x="10866599" y="3948862"/>
            <a:ext cx="6662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0</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725" name="TextBox 724">
            <a:extLst>
              <a:ext uri="{FF2B5EF4-FFF2-40B4-BE49-F238E27FC236}">
                <a16:creationId xmlns:a16="http://schemas.microsoft.com/office/drawing/2014/main" id="{CFD8ACCC-3F89-1B0D-F666-BF4942573688}"/>
              </a:ext>
            </a:extLst>
          </p:cNvPr>
          <p:cNvSpPr txBox="1">
            <a:spLocks/>
          </p:cNvSpPr>
          <p:nvPr/>
        </p:nvSpPr>
        <p:spPr bwMode="auto">
          <a:xfrm>
            <a:off x="8339789" y="2260782"/>
            <a:ext cx="358838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7-yr EFS: </a:t>
            </a:r>
            <a:r>
              <a:rPr kumimoji="0" lang="en-US" sz="1400" b="0" u="none" strike="noStrike" kern="1200" cap="none" spc="0" normalizeH="0" baseline="0" noProof="0" dirty="0">
                <a:ln>
                  <a:noFill/>
                </a:ln>
                <a:solidFill>
                  <a:schemeClr val="accent1"/>
                </a:solidFill>
                <a:effectLst/>
                <a:uLnTx/>
                <a:uFillTx/>
                <a:latin typeface="Poppins Medium" pitchFamily="2" charset="77"/>
                <a:cs typeface="Poppins Medium" pitchFamily="2" charset="77"/>
              </a:rPr>
              <a:t>85%</a:t>
            </a: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 vs </a:t>
            </a:r>
            <a:r>
              <a:rPr kumimoji="0" lang="en-US" sz="1400" b="0" u="none" strike="noStrike" kern="1200" cap="none" spc="0" normalizeH="0" baseline="0" noProof="0" dirty="0">
                <a:ln>
                  <a:noFill/>
                </a:ln>
                <a:solidFill>
                  <a:schemeClr val="accent6"/>
                </a:solidFill>
                <a:effectLst/>
                <a:uLnTx/>
                <a:uFillTx/>
                <a:latin typeface="Poppins Medium" pitchFamily="2" charset="77"/>
                <a:cs typeface="Poppins Medium" pitchFamily="2" charset="77"/>
              </a:rPr>
              <a:t>12% (median: 0.7 yr)</a:t>
            </a:r>
          </a:p>
          <a:p>
            <a:pPr marL="0" marR="0" lvl="0" indent="0" defTabSz="914400" rtl="0" eaLnBrk="1" fontAlgn="auto" latinLnBrk="0" hangingPunct="1">
              <a:lnSpc>
                <a:spcPct val="100000"/>
              </a:lnSpc>
              <a:spcBef>
                <a:spcPts val="0"/>
              </a:spcBef>
              <a:spcAft>
                <a:spcPct val="0"/>
              </a:spcAft>
              <a:buClrTx/>
              <a:buSzTx/>
              <a:buFontTx/>
              <a:buNone/>
              <a:tabLst/>
              <a:defRPr/>
            </a:pPr>
            <a:r>
              <a:rPr lang="en-US" sz="1400" b="0" dirty="0">
                <a:solidFill>
                  <a:srgbClr val="000000"/>
                </a:solidFill>
                <a:latin typeface="Poppins Medium" pitchFamily="2" charset="77"/>
                <a:cs typeface="Poppins Medium" pitchFamily="2" charset="77"/>
              </a:rPr>
              <a:t>HR: 15 (95% CI: 9.3-22.9)</a:t>
            </a:r>
          </a:p>
          <a:p>
            <a:pPr marL="0" marR="0" lvl="0" indent="0" defTabSz="914400" rtl="0" eaLnBrk="1" fontAlgn="auto" latinLnBrk="0" hangingPunct="1">
              <a:lnSpc>
                <a:spcPct val="100000"/>
              </a:lnSpc>
              <a:spcBef>
                <a:spcPts val="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Poppins Medium" pitchFamily="2" charset="77"/>
                <a:cs typeface="Poppins Medium" pitchFamily="2" charset="77"/>
              </a:rPr>
              <a:t>P</a:t>
            </a: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 &lt;.001</a:t>
            </a:r>
          </a:p>
        </p:txBody>
      </p:sp>
      <p:grpSp>
        <p:nvGrpSpPr>
          <p:cNvPr id="726" name="Group 725">
            <a:extLst>
              <a:ext uri="{FF2B5EF4-FFF2-40B4-BE49-F238E27FC236}">
                <a16:creationId xmlns:a16="http://schemas.microsoft.com/office/drawing/2014/main" id="{7AE5FD85-39A2-3594-E4C6-21CF61DB02E5}"/>
              </a:ext>
            </a:extLst>
          </p:cNvPr>
          <p:cNvGrpSpPr/>
          <p:nvPr/>
        </p:nvGrpSpPr>
        <p:grpSpPr>
          <a:xfrm>
            <a:off x="9130164" y="3124519"/>
            <a:ext cx="1471444" cy="188184"/>
            <a:chOff x="9130164" y="3124519"/>
            <a:chExt cx="1471444" cy="188184"/>
          </a:xfrm>
        </p:grpSpPr>
        <p:cxnSp>
          <p:nvCxnSpPr>
            <p:cNvPr id="727" name="Straight Connector 220">
              <a:extLst>
                <a:ext uri="{FF2B5EF4-FFF2-40B4-BE49-F238E27FC236}">
                  <a16:creationId xmlns:a16="http://schemas.microsoft.com/office/drawing/2014/main" id="{C6F067C1-B74F-2A65-9538-C7ECCFF24CFB}"/>
                </a:ext>
              </a:extLst>
            </p:cNvPr>
            <p:cNvCxnSpPr/>
            <p:nvPr/>
          </p:nvCxnSpPr>
          <p:spPr bwMode="auto">
            <a:xfrm>
              <a:off x="10436820" y="3242007"/>
              <a:ext cx="0" cy="70696"/>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728" name="Straight Connector 220">
              <a:extLst>
                <a:ext uri="{FF2B5EF4-FFF2-40B4-BE49-F238E27FC236}">
                  <a16:creationId xmlns:a16="http://schemas.microsoft.com/office/drawing/2014/main" id="{08740DB4-E68B-C537-7A52-BE2C65C76FB1}"/>
                </a:ext>
              </a:extLst>
            </p:cNvPr>
            <p:cNvCxnSpPr/>
            <p:nvPr/>
          </p:nvCxnSpPr>
          <p:spPr bwMode="auto">
            <a:xfrm>
              <a:off x="9980075" y="3169940"/>
              <a:ext cx="0" cy="70696"/>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729" name="Straight Connector 220">
              <a:extLst>
                <a:ext uri="{FF2B5EF4-FFF2-40B4-BE49-F238E27FC236}">
                  <a16:creationId xmlns:a16="http://schemas.microsoft.com/office/drawing/2014/main" id="{9D1CB359-AFED-F674-56DD-156EB77C3AE8}"/>
                </a:ext>
              </a:extLst>
            </p:cNvPr>
            <p:cNvCxnSpPr/>
            <p:nvPr/>
          </p:nvCxnSpPr>
          <p:spPr bwMode="auto">
            <a:xfrm>
              <a:off x="9600260" y="3170145"/>
              <a:ext cx="0" cy="70696"/>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730" name="Straight Connector 220">
              <a:extLst>
                <a:ext uri="{FF2B5EF4-FFF2-40B4-BE49-F238E27FC236}">
                  <a16:creationId xmlns:a16="http://schemas.microsoft.com/office/drawing/2014/main" id="{53E28646-21F2-FC33-BC40-D721AF0162D3}"/>
                </a:ext>
              </a:extLst>
            </p:cNvPr>
            <p:cNvCxnSpPr/>
            <p:nvPr/>
          </p:nvCxnSpPr>
          <p:spPr bwMode="auto">
            <a:xfrm>
              <a:off x="10601608" y="3235971"/>
              <a:ext cx="0" cy="70696"/>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731" name="Straight Connector 220">
              <a:extLst>
                <a:ext uri="{FF2B5EF4-FFF2-40B4-BE49-F238E27FC236}">
                  <a16:creationId xmlns:a16="http://schemas.microsoft.com/office/drawing/2014/main" id="{548A3C5F-3EC1-33B6-330D-354EB954714E}"/>
                </a:ext>
              </a:extLst>
            </p:cNvPr>
            <p:cNvCxnSpPr/>
            <p:nvPr/>
          </p:nvCxnSpPr>
          <p:spPr bwMode="auto">
            <a:xfrm>
              <a:off x="9130164" y="3124519"/>
              <a:ext cx="0" cy="70696"/>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grpSp>
      <p:grpSp>
        <p:nvGrpSpPr>
          <p:cNvPr id="732" name="Group 731">
            <a:extLst>
              <a:ext uri="{FF2B5EF4-FFF2-40B4-BE49-F238E27FC236}">
                <a16:creationId xmlns:a16="http://schemas.microsoft.com/office/drawing/2014/main" id="{541B08F0-3090-74D0-9B4D-BE3250688E2C}"/>
              </a:ext>
            </a:extLst>
          </p:cNvPr>
          <p:cNvGrpSpPr/>
          <p:nvPr/>
        </p:nvGrpSpPr>
        <p:grpSpPr>
          <a:xfrm>
            <a:off x="7486256" y="1683462"/>
            <a:ext cx="3505867" cy="450506"/>
            <a:chOff x="7486256" y="1683462"/>
            <a:chExt cx="3505867" cy="450506"/>
          </a:xfrm>
        </p:grpSpPr>
        <p:cxnSp>
          <p:nvCxnSpPr>
            <p:cNvPr id="733" name="Straight Connector 220">
              <a:extLst>
                <a:ext uri="{FF2B5EF4-FFF2-40B4-BE49-F238E27FC236}">
                  <a16:creationId xmlns:a16="http://schemas.microsoft.com/office/drawing/2014/main" id="{120DAA99-8735-546B-964E-63FD3267BE5A}"/>
                </a:ext>
              </a:extLst>
            </p:cNvPr>
            <p:cNvCxnSpPr/>
            <p:nvPr/>
          </p:nvCxnSpPr>
          <p:spPr bwMode="auto">
            <a:xfrm>
              <a:off x="9360284" y="1929833"/>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34" name="Straight Connector 220">
              <a:extLst>
                <a:ext uri="{FF2B5EF4-FFF2-40B4-BE49-F238E27FC236}">
                  <a16:creationId xmlns:a16="http://schemas.microsoft.com/office/drawing/2014/main" id="{2072FCB8-0CDD-A43D-4097-C0001E786BE1}"/>
                </a:ext>
              </a:extLst>
            </p:cNvPr>
            <p:cNvCxnSpPr/>
            <p:nvPr/>
          </p:nvCxnSpPr>
          <p:spPr bwMode="auto">
            <a:xfrm>
              <a:off x="8890503" y="1884424"/>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35" name="Straight Connector 220">
              <a:extLst>
                <a:ext uri="{FF2B5EF4-FFF2-40B4-BE49-F238E27FC236}">
                  <a16:creationId xmlns:a16="http://schemas.microsoft.com/office/drawing/2014/main" id="{679BA2FF-E7E8-8EA1-4E71-4E47FE7E80EF}"/>
                </a:ext>
              </a:extLst>
            </p:cNvPr>
            <p:cNvCxnSpPr/>
            <p:nvPr/>
          </p:nvCxnSpPr>
          <p:spPr bwMode="auto">
            <a:xfrm>
              <a:off x="9336471" y="1929833"/>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36" name="Straight Connector 220">
              <a:extLst>
                <a:ext uri="{FF2B5EF4-FFF2-40B4-BE49-F238E27FC236}">
                  <a16:creationId xmlns:a16="http://schemas.microsoft.com/office/drawing/2014/main" id="{1A2C6C3F-85B8-D814-23A8-2576A6EEF3E9}"/>
                </a:ext>
              </a:extLst>
            </p:cNvPr>
            <p:cNvCxnSpPr/>
            <p:nvPr/>
          </p:nvCxnSpPr>
          <p:spPr bwMode="auto">
            <a:xfrm>
              <a:off x="8867676" y="1882580"/>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37" name="Straight Connector 220">
              <a:extLst>
                <a:ext uri="{FF2B5EF4-FFF2-40B4-BE49-F238E27FC236}">
                  <a16:creationId xmlns:a16="http://schemas.microsoft.com/office/drawing/2014/main" id="{3EB040CD-CCA0-3A50-A741-9C4FDA31EA1E}"/>
                </a:ext>
              </a:extLst>
            </p:cNvPr>
            <p:cNvCxnSpPr/>
            <p:nvPr/>
          </p:nvCxnSpPr>
          <p:spPr bwMode="auto">
            <a:xfrm>
              <a:off x="7916826" y="1733099"/>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38" name="Straight Connector 220">
              <a:extLst>
                <a:ext uri="{FF2B5EF4-FFF2-40B4-BE49-F238E27FC236}">
                  <a16:creationId xmlns:a16="http://schemas.microsoft.com/office/drawing/2014/main" id="{6B343A42-9F71-3A2D-FD3B-2950D3A31967}"/>
                </a:ext>
              </a:extLst>
            </p:cNvPr>
            <p:cNvCxnSpPr/>
            <p:nvPr/>
          </p:nvCxnSpPr>
          <p:spPr bwMode="auto">
            <a:xfrm>
              <a:off x="7888618" y="1730680"/>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39" name="Straight Connector 220">
              <a:extLst>
                <a:ext uri="{FF2B5EF4-FFF2-40B4-BE49-F238E27FC236}">
                  <a16:creationId xmlns:a16="http://schemas.microsoft.com/office/drawing/2014/main" id="{8538324E-5665-4DF3-2B8E-9A91180F9521}"/>
                </a:ext>
              </a:extLst>
            </p:cNvPr>
            <p:cNvCxnSpPr/>
            <p:nvPr/>
          </p:nvCxnSpPr>
          <p:spPr bwMode="auto">
            <a:xfrm>
              <a:off x="9296603" y="191554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40" name="Straight Connector 220">
              <a:extLst>
                <a:ext uri="{FF2B5EF4-FFF2-40B4-BE49-F238E27FC236}">
                  <a16:creationId xmlns:a16="http://schemas.microsoft.com/office/drawing/2014/main" id="{472A9D52-DF5B-6FF7-CC2F-2C36C8CEB4FF}"/>
                </a:ext>
              </a:extLst>
            </p:cNvPr>
            <p:cNvCxnSpPr/>
            <p:nvPr/>
          </p:nvCxnSpPr>
          <p:spPr bwMode="auto">
            <a:xfrm>
              <a:off x="9315042" y="1929459"/>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41" name="Straight Connector 220">
              <a:extLst>
                <a:ext uri="{FF2B5EF4-FFF2-40B4-BE49-F238E27FC236}">
                  <a16:creationId xmlns:a16="http://schemas.microsoft.com/office/drawing/2014/main" id="{B858677A-7DAD-37BB-6E33-C1184055610E}"/>
                </a:ext>
              </a:extLst>
            </p:cNvPr>
            <p:cNvCxnSpPr/>
            <p:nvPr/>
          </p:nvCxnSpPr>
          <p:spPr bwMode="auto">
            <a:xfrm>
              <a:off x="9110884" y="1892770"/>
              <a:ext cx="0" cy="70696"/>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742" name="Straight Connector 220">
              <a:extLst>
                <a:ext uri="{FF2B5EF4-FFF2-40B4-BE49-F238E27FC236}">
                  <a16:creationId xmlns:a16="http://schemas.microsoft.com/office/drawing/2014/main" id="{640AE345-36C5-4AED-F03A-791453CF502E}"/>
                </a:ext>
              </a:extLst>
            </p:cNvPr>
            <p:cNvCxnSpPr/>
            <p:nvPr/>
          </p:nvCxnSpPr>
          <p:spPr bwMode="auto">
            <a:xfrm>
              <a:off x="8846363" y="1879662"/>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43" name="Straight Connector 220">
              <a:extLst>
                <a:ext uri="{FF2B5EF4-FFF2-40B4-BE49-F238E27FC236}">
                  <a16:creationId xmlns:a16="http://schemas.microsoft.com/office/drawing/2014/main" id="{CAF7096A-AE0D-D7B2-9FFF-9D32F09EE52F}"/>
                </a:ext>
              </a:extLst>
            </p:cNvPr>
            <p:cNvCxnSpPr/>
            <p:nvPr/>
          </p:nvCxnSpPr>
          <p:spPr bwMode="auto">
            <a:xfrm>
              <a:off x="8680218" y="1840496"/>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44" name="Straight Connector 220">
              <a:extLst>
                <a:ext uri="{FF2B5EF4-FFF2-40B4-BE49-F238E27FC236}">
                  <a16:creationId xmlns:a16="http://schemas.microsoft.com/office/drawing/2014/main" id="{92E1E381-E979-4390-FB78-4560098A5A5E}"/>
                </a:ext>
              </a:extLst>
            </p:cNvPr>
            <p:cNvCxnSpPr/>
            <p:nvPr/>
          </p:nvCxnSpPr>
          <p:spPr bwMode="auto">
            <a:xfrm>
              <a:off x="7815781" y="171587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45" name="Straight Connector 220">
              <a:extLst>
                <a:ext uri="{FF2B5EF4-FFF2-40B4-BE49-F238E27FC236}">
                  <a16:creationId xmlns:a16="http://schemas.microsoft.com/office/drawing/2014/main" id="{60CDAB49-0BB3-0C94-C943-6F06F3F09A08}"/>
                </a:ext>
              </a:extLst>
            </p:cNvPr>
            <p:cNvCxnSpPr/>
            <p:nvPr/>
          </p:nvCxnSpPr>
          <p:spPr bwMode="auto">
            <a:xfrm>
              <a:off x="8115541" y="1750712"/>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46" name="Straight Connector 220">
              <a:extLst>
                <a:ext uri="{FF2B5EF4-FFF2-40B4-BE49-F238E27FC236}">
                  <a16:creationId xmlns:a16="http://schemas.microsoft.com/office/drawing/2014/main" id="{48473CCC-8AAA-BD61-7A1F-0C4A6889D350}"/>
                </a:ext>
              </a:extLst>
            </p:cNvPr>
            <p:cNvCxnSpPr/>
            <p:nvPr/>
          </p:nvCxnSpPr>
          <p:spPr bwMode="auto">
            <a:xfrm>
              <a:off x="7486256" y="1683462"/>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47" name="Straight Connector 220">
              <a:extLst>
                <a:ext uri="{FF2B5EF4-FFF2-40B4-BE49-F238E27FC236}">
                  <a16:creationId xmlns:a16="http://schemas.microsoft.com/office/drawing/2014/main" id="{DF21342D-8B69-B834-65A0-E07F64AC6DF2}"/>
                </a:ext>
              </a:extLst>
            </p:cNvPr>
            <p:cNvCxnSpPr/>
            <p:nvPr/>
          </p:nvCxnSpPr>
          <p:spPr bwMode="auto">
            <a:xfrm>
              <a:off x="9777868" y="2005291"/>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748" name="Straight Connector 220">
              <a:extLst>
                <a:ext uri="{FF2B5EF4-FFF2-40B4-BE49-F238E27FC236}">
                  <a16:creationId xmlns:a16="http://schemas.microsoft.com/office/drawing/2014/main" id="{431E6944-25EF-7282-C2DA-92CD6802D81B}"/>
                </a:ext>
              </a:extLst>
            </p:cNvPr>
            <p:cNvCxnSpPr/>
            <p:nvPr/>
          </p:nvCxnSpPr>
          <p:spPr bwMode="auto">
            <a:xfrm>
              <a:off x="9712273" y="2000529"/>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49" name="Straight Connector 220">
              <a:extLst>
                <a:ext uri="{FF2B5EF4-FFF2-40B4-BE49-F238E27FC236}">
                  <a16:creationId xmlns:a16="http://schemas.microsoft.com/office/drawing/2014/main" id="{0B6307F8-DAEA-8C52-F3A7-3B8E06DCBC2E}"/>
                </a:ext>
              </a:extLst>
            </p:cNvPr>
            <p:cNvCxnSpPr/>
            <p:nvPr/>
          </p:nvCxnSpPr>
          <p:spPr bwMode="auto">
            <a:xfrm>
              <a:off x="9443660" y="1929833"/>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50" name="Straight Connector 220">
              <a:extLst>
                <a:ext uri="{FF2B5EF4-FFF2-40B4-BE49-F238E27FC236}">
                  <a16:creationId xmlns:a16="http://schemas.microsoft.com/office/drawing/2014/main" id="{259E6846-CFF7-8C2D-C969-D85F22E7A978}"/>
                </a:ext>
              </a:extLst>
            </p:cNvPr>
            <p:cNvCxnSpPr/>
            <p:nvPr/>
          </p:nvCxnSpPr>
          <p:spPr bwMode="auto">
            <a:xfrm>
              <a:off x="9706210" y="197093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51" name="Straight Connector 220">
              <a:extLst>
                <a:ext uri="{FF2B5EF4-FFF2-40B4-BE49-F238E27FC236}">
                  <a16:creationId xmlns:a16="http://schemas.microsoft.com/office/drawing/2014/main" id="{360B8B74-3A04-66AD-7449-3767EB00C0F1}"/>
                </a:ext>
              </a:extLst>
            </p:cNvPr>
            <p:cNvCxnSpPr/>
            <p:nvPr/>
          </p:nvCxnSpPr>
          <p:spPr bwMode="auto">
            <a:xfrm>
              <a:off x="9160910" y="1912010"/>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52" name="Straight Connector 220">
              <a:extLst>
                <a:ext uri="{FF2B5EF4-FFF2-40B4-BE49-F238E27FC236}">
                  <a16:creationId xmlns:a16="http://schemas.microsoft.com/office/drawing/2014/main" id="{2BBEFB8C-FE74-1BD5-7560-55BEA57D72B1}"/>
                </a:ext>
              </a:extLst>
            </p:cNvPr>
            <p:cNvCxnSpPr/>
            <p:nvPr/>
          </p:nvCxnSpPr>
          <p:spPr bwMode="auto">
            <a:xfrm>
              <a:off x="9070896" y="1888008"/>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53" name="Straight Connector 220">
              <a:extLst>
                <a:ext uri="{FF2B5EF4-FFF2-40B4-BE49-F238E27FC236}">
                  <a16:creationId xmlns:a16="http://schemas.microsoft.com/office/drawing/2014/main" id="{AC85A996-5630-72CB-A0A2-B4EE2BF7CEBC}"/>
                </a:ext>
              </a:extLst>
            </p:cNvPr>
            <p:cNvCxnSpPr/>
            <p:nvPr/>
          </p:nvCxnSpPr>
          <p:spPr bwMode="auto">
            <a:xfrm>
              <a:off x="9017494" y="1884870"/>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54" name="Straight Connector 220">
              <a:extLst>
                <a:ext uri="{FF2B5EF4-FFF2-40B4-BE49-F238E27FC236}">
                  <a16:creationId xmlns:a16="http://schemas.microsoft.com/office/drawing/2014/main" id="{7AB14DA9-F113-858F-6E5F-096A3BFDCFCD}"/>
                </a:ext>
              </a:extLst>
            </p:cNvPr>
            <p:cNvCxnSpPr/>
            <p:nvPr/>
          </p:nvCxnSpPr>
          <p:spPr bwMode="auto">
            <a:xfrm>
              <a:off x="9418090" y="1929833"/>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55" name="Straight Connector 220">
              <a:extLst>
                <a:ext uri="{FF2B5EF4-FFF2-40B4-BE49-F238E27FC236}">
                  <a16:creationId xmlns:a16="http://schemas.microsoft.com/office/drawing/2014/main" id="{BBBFCD46-19C9-29F4-88A5-D50D48AC2C2F}"/>
                </a:ext>
              </a:extLst>
            </p:cNvPr>
            <p:cNvCxnSpPr/>
            <p:nvPr/>
          </p:nvCxnSpPr>
          <p:spPr bwMode="auto">
            <a:xfrm>
              <a:off x="9224534" y="1912011"/>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56" name="Straight Connector 220">
              <a:extLst>
                <a:ext uri="{FF2B5EF4-FFF2-40B4-BE49-F238E27FC236}">
                  <a16:creationId xmlns:a16="http://schemas.microsoft.com/office/drawing/2014/main" id="{8D1E737C-DCAB-41D3-4728-EEAD836E74B9}"/>
                </a:ext>
              </a:extLst>
            </p:cNvPr>
            <p:cNvCxnSpPr/>
            <p:nvPr/>
          </p:nvCxnSpPr>
          <p:spPr bwMode="auto">
            <a:xfrm>
              <a:off x="9488786" y="1927452"/>
              <a:ext cx="0" cy="70696"/>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757" name="Straight Connector 220">
              <a:extLst>
                <a:ext uri="{FF2B5EF4-FFF2-40B4-BE49-F238E27FC236}">
                  <a16:creationId xmlns:a16="http://schemas.microsoft.com/office/drawing/2014/main" id="{322147E7-B5BE-51ED-FEEC-756AC35D7103}"/>
                </a:ext>
              </a:extLst>
            </p:cNvPr>
            <p:cNvCxnSpPr/>
            <p:nvPr/>
          </p:nvCxnSpPr>
          <p:spPr bwMode="auto">
            <a:xfrm>
              <a:off x="9142032" y="1894222"/>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58" name="Straight Connector 220">
              <a:extLst>
                <a:ext uri="{FF2B5EF4-FFF2-40B4-BE49-F238E27FC236}">
                  <a16:creationId xmlns:a16="http://schemas.microsoft.com/office/drawing/2014/main" id="{CED3EE5E-21BB-3E5D-65D4-BD4C2F325813}"/>
                </a:ext>
              </a:extLst>
            </p:cNvPr>
            <p:cNvCxnSpPr/>
            <p:nvPr/>
          </p:nvCxnSpPr>
          <p:spPr bwMode="auto">
            <a:xfrm>
              <a:off x="9040186" y="1887746"/>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59" name="Straight Connector 220">
              <a:extLst>
                <a:ext uri="{FF2B5EF4-FFF2-40B4-BE49-F238E27FC236}">
                  <a16:creationId xmlns:a16="http://schemas.microsoft.com/office/drawing/2014/main" id="{33534952-CCF6-5416-9A84-961010CEB7B9}"/>
                </a:ext>
              </a:extLst>
            </p:cNvPr>
            <p:cNvCxnSpPr/>
            <p:nvPr/>
          </p:nvCxnSpPr>
          <p:spPr bwMode="auto">
            <a:xfrm>
              <a:off x="8930458" y="1884424"/>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60" name="Straight Connector 220">
              <a:extLst>
                <a:ext uri="{FF2B5EF4-FFF2-40B4-BE49-F238E27FC236}">
                  <a16:creationId xmlns:a16="http://schemas.microsoft.com/office/drawing/2014/main" id="{08CCD638-2553-3767-1294-2B7DE0154B93}"/>
                </a:ext>
              </a:extLst>
            </p:cNvPr>
            <p:cNvCxnSpPr/>
            <p:nvPr/>
          </p:nvCxnSpPr>
          <p:spPr bwMode="auto">
            <a:xfrm>
              <a:off x="8996525" y="188562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61" name="Straight Connector 220">
              <a:extLst>
                <a:ext uri="{FF2B5EF4-FFF2-40B4-BE49-F238E27FC236}">
                  <a16:creationId xmlns:a16="http://schemas.microsoft.com/office/drawing/2014/main" id="{5A7B636E-1270-CB8F-A84E-EA57899BF67F}"/>
                </a:ext>
              </a:extLst>
            </p:cNvPr>
            <p:cNvCxnSpPr/>
            <p:nvPr/>
          </p:nvCxnSpPr>
          <p:spPr bwMode="auto">
            <a:xfrm>
              <a:off x="10143840" y="2032315"/>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62" name="Straight Connector 220">
              <a:extLst>
                <a:ext uri="{FF2B5EF4-FFF2-40B4-BE49-F238E27FC236}">
                  <a16:creationId xmlns:a16="http://schemas.microsoft.com/office/drawing/2014/main" id="{D0D188F5-1427-FC33-F737-974920A96D72}"/>
                </a:ext>
              </a:extLst>
            </p:cNvPr>
            <p:cNvCxnSpPr/>
            <p:nvPr/>
          </p:nvCxnSpPr>
          <p:spPr bwMode="auto">
            <a:xfrm>
              <a:off x="10085135" y="2002910"/>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63" name="Straight Connector 220">
              <a:extLst>
                <a:ext uri="{FF2B5EF4-FFF2-40B4-BE49-F238E27FC236}">
                  <a16:creationId xmlns:a16="http://schemas.microsoft.com/office/drawing/2014/main" id="{6B8C31AF-0C2B-D264-7136-B185B78B6D16}"/>
                </a:ext>
              </a:extLst>
            </p:cNvPr>
            <p:cNvCxnSpPr/>
            <p:nvPr/>
          </p:nvCxnSpPr>
          <p:spPr bwMode="auto">
            <a:xfrm>
              <a:off x="10119007" y="203020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64" name="Straight Connector 220">
              <a:extLst>
                <a:ext uri="{FF2B5EF4-FFF2-40B4-BE49-F238E27FC236}">
                  <a16:creationId xmlns:a16="http://schemas.microsoft.com/office/drawing/2014/main" id="{E9D15172-D8CA-A822-0CFA-7C91D1C1EC81}"/>
                </a:ext>
              </a:extLst>
            </p:cNvPr>
            <p:cNvCxnSpPr/>
            <p:nvPr/>
          </p:nvCxnSpPr>
          <p:spPr bwMode="auto">
            <a:xfrm>
              <a:off x="10036357" y="2005291"/>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65" name="Straight Connector 220">
              <a:extLst>
                <a:ext uri="{FF2B5EF4-FFF2-40B4-BE49-F238E27FC236}">
                  <a16:creationId xmlns:a16="http://schemas.microsoft.com/office/drawing/2014/main" id="{D83A9945-9FD4-CA0A-6F11-913940BCC9F8}"/>
                </a:ext>
              </a:extLst>
            </p:cNvPr>
            <p:cNvCxnSpPr/>
            <p:nvPr/>
          </p:nvCxnSpPr>
          <p:spPr bwMode="auto">
            <a:xfrm>
              <a:off x="9848089" y="2003864"/>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66" name="Straight Connector 220">
              <a:extLst>
                <a:ext uri="{FF2B5EF4-FFF2-40B4-BE49-F238E27FC236}">
                  <a16:creationId xmlns:a16="http://schemas.microsoft.com/office/drawing/2014/main" id="{E567C016-AE68-BABB-38D4-79B5A7C3D520}"/>
                </a:ext>
              </a:extLst>
            </p:cNvPr>
            <p:cNvCxnSpPr/>
            <p:nvPr/>
          </p:nvCxnSpPr>
          <p:spPr bwMode="auto">
            <a:xfrm>
              <a:off x="9806461" y="2005524"/>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67" name="Straight Connector 220">
              <a:extLst>
                <a:ext uri="{FF2B5EF4-FFF2-40B4-BE49-F238E27FC236}">
                  <a16:creationId xmlns:a16="http://schemas.microsoft.com/office/drawing/2014/main" id="{3A3B42AA-E62C-65B8-9668-9E576406682A}"/>
                </a:ext>
              </a:extLst>
            </p:cNvPr>
            <p:cNvCxnSpPr/>
            <p:nvPr/>
          </p:nvCxnSpPr>
          <p:spPr bwMode="auto">
            <a:xfrm>
              <a:off x="9891802" y="2005291"/>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68" name="Straight Connector 220">
              <a:extLst>
                <a:ext uri="{FF2B5EF4-FFF2-40B4-BE49-F238E27FC236}">
                  <a16:creationId xmlns:a16="http://schemas.microsoft.com/office/drawing/2014/main" id="{B0A30C17-F2E7-33EA-FF47-3EF2975FD0FD}"/>
                </a:ext>
              </a:extLst>
            </p:cNvPr>
            <p:cNvCxnSpPr/>
            <p:nvPr/>
          </p:nvCxnSpPr>
          <p:spPr bwMode="auto">
            <a:xfrm>
              <a:off x="9870626" y="2005291"/>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69" name="Straight Connector 220">
              <a:extLst>
                <a:ext uri="{FF2B5EF4-FFF2-40B4-BE49-F238E27FC236}">
                  <a16:creationId xmlns:a16="http://schemas.microsoft.com/office/drawing/2014/main" id="{EA325229-4B87-2424-0C22-F7C653E4041F}"/>
                </a:ext>
              </a:extLst>
            </p:cNvPr>
            <p:cNvCxnSpPr/>
            <p:nvPr/>
          </p:nvCxnSpPr>
          <p:spPr bwMode="auto">
            <a:xfrm>
              <a:off x="9744782" y="2005002"/>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70" name="Straight Connector 220">
              <a:extLst>
                <a:ext uri="{FF2B5EF4-FFF2-40B4-BE49-F238E27FC236}">
                  <a16:creationId xmlns:a16="http://schemas.microsoft.com/office/drawing/2014/main" id="{40CD2A75-7286-EE88-4906-A89A56E11240}"/>
                </a:ext>
              </a:extLst>
            </p:cNvPr>
            <p:cNvCxnSpPr/>
            <p:nvPr/>
          </p:nvCxnSpPr>
          <p:spPr bwMode="auto">
            <a:xfrm>
              <a:off x="9687162" y="1957501"/>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71" name="Straight Connector 220">
              <a:extLst>
                <a:ext uri="{FF2B5EF4-FFF2-40B4-BE49-F238E27FC236}">
                  <a16:creationId xmlns:a16="http://schemas.microsoft.com/office/drawing/2014/main" id="{F4525786-8783-27E1-BCBE-71A0E6991640}"/>
                </a:ext>
              </a:extLst>
            </p:cNvPr>
            <p:cNvCxnSpPr/>
            <p:nvPr/>
          </p:nvCxnSpPr>
          <p:spPr bwMode="auto">
            <a:xfrm>
              <a:off x="9578178" y="1927452"/>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72" name="Straight Connector 220">
              <a:extLst>
                <a:ext uri="{FF2B5EF4-FFF2-40B4-BE49-F238E27FC236}">
                  <a16:creationId xmlns:a16="http://schemas.microsoft.com/office/drawing/2014/main" id="{A601D90A-8F56-DEEE-FB9B-7D44CEC67F0F}"/>
                </a:ext>
              </a:extLst>
            </p:cNvPr>
            <p:cNvCxnSpPr/>
            <p:nvPr/>
          </p:nvCxnSpPr>
          <p:spPr bwMode="auto">
            <a:xfrm>
              <a:off x="9603741" y="1939815"/>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73" name="Straight Connector 220">
              <a:extLst>
                <a:ext uri="{FF2B5EF4-FFF2-40B4-BE49-F238E27FC236}">
                  <a16:creationId xmlns:a16="http://schemas.microsoft.com/office/drawing/2014/main" id="{154629AD-DBCF-C076-AD2E-65EA01EDF7DF}"/>
                </a:ext>
              </a:extLst>
            </p:cNvPr>
            <p:cNvCxnSpPr/>
            <p:nvPr/>
          </p:nvCxnSpPr>
          <p:spPr bwMode="auto">
            <a:xfrm>
              <a:off x="9191071" y="1912629"/>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774" name="Straight Connector 220">
              <a:extLst>
                <a:ext uri="{FF2B5EF4-FFF2-40B4-BE49-F238E27FC236}">
                  <a16:creationId xmlns:a16="http://schemas.microsoft.com/office/drawing/2014/main" id="{9AE8F611-E5A4-8BA4-EFBE-9A0381144092}"/>
                </a:ext>
              </a:extLst>
            </p:cNvPr>
            <p:cNvCxnSpPr/>
            <p:nvPr/>
          </p:nvCxnSpPr>
          <p:spPr bwMode="auto">
            <a:xfrm>
              <a:off x="9257778" y="1912629"/>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775" name="Straight Connector 220">
              <a:extLst>
                <a:ext uri="{FF2B5EF4-FFF2-40B4-BE49-F238E27FC236}">
                  <a16:creationId xmlns:a16="http://schemas.microsoft.com/office/drawing/2014/main" id="{82A41529-9172-9F58-1A5C-EF4C934E7924}"/>
                </a:ext>
              </a:extLst>
            </p:cNvPr>
            <p:cNvCxnSpPr/>
            <p:nvPr/>
          </p:nvCxnSpPr>
          <p:spPr bwMode="auto">
            <a:xfrm>
              <a:off x="9914980" y="2004519"/>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776" name="Straight Connector 220">
              <a:extLst>
                <a:ext uri="{FF2B5EF4-FFF2-40B4-BE49-F238E27FC236}">
                  <a16:creationId xmlns:a16="http://schemas.microsoft.com/office/drawing/2014/main" id="{087B0843-5171-BFA1-E772-F55A007869D7}"/>
                </a:ext>
              </a:extLst>
            </p:cNvPr>
            <p:cNvCxnSpPr/>
            <p:nvPr/>
          </p:nvCxnSpPr>
          <p:spPr bwMode="auto">
            <a:xfrm>
              <a:off x="10350090" y="206204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77" name="Straight Connector 220">
              <a:extLst>
                <a:ext uri="{FF2B5EF4-FFF2-40B4-BE49-F238E27FC236}">
                  <a16:creationId xmlns:a16="http://schemas.microsoft.com/office/drawing/2014/main" id="{3EE5193A-FA4F-1E13-7A04-EF64E4CE9D4E}"/>
                </a:ext>
              </a:extLst>
            </p:cNvPr>
            <p:cNvCxnSpPr/>
            <p:nvPr/>
          </p:nvCxnSpPr>
          <p:spPr bwMode="auto">
            <a:xfrm>
              <a:off x="10293956" y="206204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78" name="Straight Connector 220">
              <a:extLst>
                <a:ext uri="{FF2B5EF4-FFF2-40B4-BE49-F238E27FC236}">
                  <a16:creationId xmlns:a16="http://schemas.microsoft.com/office/drawing/2014/main" id="{B1F10426-199D-7B70-9BAB-90E6AB58F9B2}"/>
                </a:ext>
              </a:extLst>
            </p:cNvPr>
            <p:cNvCxnSpPr/>
            <p:nvPr/>
          </p:nvCxnSpPr>
          <p:spPr bwMode="auto">
            <a:xfrm>
              <a:off x="10213971" y="2062899"/>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79" name="Straight Connector 220">
              <a:extLst>
                <a:ext uri="{FF2B5EF4-FFF2-40B4-BE49-F238E27FC236}">
                  <a16:creationId xmlns:a16="http://schemas.microsoft.com/office/drawing/2014/main" id="{5AB3D1EF-6225-3786-FC15-55ADD8EA884B}"/>
                </a:ext>
              </a:extLst>
            </p:cNvPr>
            <p:cNvCxnSpPr/>
            <p:nvPr/>
          </p:nvCxnSpPr>
          <p:spPr bwMode="auto">
            <a:xfrm>
              <a:off x="10188368" y="206170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80" name="Straight Connector 220">
              <a:extLst>
                <a:ext uri="{FF2B5EF4-FFF2-40B4-BE49-F238E27FC236}">
                  <a16:creationId xmlns:a16="http://schemas.microsoft.com/office/drawing/2014/main" id="{79D7EFE4-75AA-3541-72ED-6BCA40EFA1EB}"/>
                </a:ext>
              </a:extLst>
            </p:cNvPr>
            <p:cNvCxnSpPr/>
            <p:nvPr/>
          </p:nvCxnSpPr>
          <p:spPr bwMode="auto">
            <a:xfrm>
              <a:off x="10174410" y="2061756"/>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81" name="Straight Connector 220">
              <a:extLst>
                <a:ext uri="{FF2B5EF4-FFF2-40B4-BE49-F238E27FC236}">
                  <a16:creationId xmlns:a16="http://schemas.microsoft.com/office/drawing/2014/main" id="{3A09BDE5-57B5-2647-D23B-D3C1C629A579}"/>
                </a:ext>
              </a:extLst>
            </p:cNvPr>
            <p:cNvCxnSpPr/>
            <p:nvPr/>
          </p:nvCxnSpPr>
          <p:spPr bwMode="auto">
            <a:xfrm>
              <a:off x="10152175" y="2063272"/>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82" name="Straight Connector 220">
              <a:extLst>
                <a:ext uri="{FF2B5EF4-FFF2-40B4-BE49-F238E27FC236}">
                  <a16:creationId xmlns:a16="http://schemas.microsoft.com/office/drawing/2014/main" id="{B639BB90-68E8-C7ED-BA89-45678AB65E15}"/>
                </a:ext>
              </a:extLst>
            </p:cNvPr>
            <p:cNvCxnSpPr/>
            <p:nvPr/>
          </p:nvCxnSpPr>
          <p:spPr bwMode="auto">
            <a:xfrm>
              <a:off x="10061096" y="2005291"/>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83" name="Straight Connector 220">
              <a:extLst>
                <a:ext uri="{FF2B5EF4-FFF2-40B4-BE49-F238E27FC236}">
                  <a16:creationId xmlns:a16="http://schemas.microsoft.com/office/drawing/2014/main" id="{6B62BB68-FB3E-64D2-3213-7A6ADB9A93D5}"/>
                </a:ext>
              </a:extLst>
            </p:cNvPr>
            <p:cNvCxnSpPr/>
            <p:nvPr/>
          </p:nvCxnSpPr>
          <p:spPr bwMode="auto">
            <a:xfrm>
              <a:off x="10252885" y="2063272"/>
              <a:ext cx="0" cy="70696"/>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784" name="Straight Connector 220">
              <a:extLst>
                <a:ext uri="{FF2B5EF4-FFF2-40B4-BE49-F238E27FC236}">
                  <a16:creationId xmlns:a16="http://schemas.microsoft.com/office/drawing/2014/main" id="{43769949-77FF-5AC5-B1A5-99F154C24283}"/>
                </a:ext>
              </a:extLst>
            </p:cNvPr>
            <p:cNvCxnSpPr/>
            <p:nvPr/>
          </p:nvCxnSpPr>
          <p:spPr bwMode="auto">
            <a:xfrm>
              <a:off x="9392125" y="1929833"/>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785" name="Straight Connector 220">
              <a:extLst>
                <a:ext uri="{FF2B5EF4-FFF2-40B4-BE49-F238E27FC236}">
                  <a16:creationId xmlns:a16="http://schemas.microsoft.com/office/drawing/2014/main" id="{3AA07E29-EB86-F099-3911-818B1F101EAE}"/>
                </a:ext>
              </a:extLst>
            </p:cNvPr>
            <p:cNvCxnSpPr/>
            <p:nvPr/>
          </p:nvCxnSpPr>
          <p:spPr bwMode="auto">
            <a:xfrm>
              <a:off x="10374820" y="206204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86" name="Straight Connector 220">
              <a:extLst>
                <a:ext uri="{FF2B5EF4-FFF2-40B4-BE49-F238E27FC236}">
                  <a16:creationId xmlns:a16="http://schemas.microsoft.com/office/drawing/2014/main" id="{F296D951-3474-3637-9DB4-5348CC4C076C}"/>
                </a:ext>
              </a:extLst>
            </p:cNvPr>
            <p:cNvCxnSpPr/>
            <p:nvPr/>
          </p:nvCxnSpPr>
          <p:spPr bwMode="auto">
            <a:xfrm>
              <a:off x="9545936" y="1927452"/>
              <a:ext cx="0" cy="70696"/>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787" name="Straight Connector 220">
              <a:extLst>
                <a:ext uri="{FF2B5EF4-FFF2-40B4-BE49-F238E27FC236}">
                  <a16:creationId xmlns:a16="http://schemas.microsoft.com/office/drawing/2014/main" id="{7FDB7899-E18D-FCAA-AC50-EEFFCC44F322}"/>
                </a:ext>
              </a:extLst>
            </p:cNvPr>
            <p:cNvCxnSpPr/>
            <p:nvPr/>
          </p:nvCxnSpPr>
          <p:spPr bwMode="auto">
            <a:xfrm>
              <a:off x="9643567" y="1958038"/>
              <a:ext cx="0" cy="70696"/>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788" name="Straight Connector 220">
              <a:extLst>
                <a:ext uri="{FF2B5EF4-FFF2-40B4-BE49-F238E27FC236}">
                  <a16:creationId xmlns:a16="http://schemas.microsoft.com/office/drawing/2014/main" id="{20F12F3C-9C5F-3D8F-CCD4-58F354476193}"/>
                </a:ext>
              </a:extLst>
            </p:cNvPr>
            <p:cNvCxnSpPr/>
            <p:nvPr/>
          </p:nvCxnSpPr>
          <p:spPr bwMode="auto">
            <a:xfrm>
              <a:off x="9979325" y="2005291"/>
              <a:ext cx="0" cy="70696"/>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789" name="Straight Connector 220">
              <a:extLst>
                <a:ext uri="{FF2B5EF4-FFF2-40B4-BE49-F238E27FC236}">
                  <a16:creationId xmlns:a16="http://schemas.microsoft.com/office/drawing/2014/main" id="{FB79C946-9BCE-DD63-931C-612993A0E75C}"/>
                </a:ext>
              </a:extLst>
            </p:cNvPr>
            <p:cNvCxnSpPr/>
            <p:nvPr/>
          </p:nvCxnSpPr>
          <p:spPr bwMode="auto">
            <a:xfrm>
              <a:off x="10466048" y="2062047"/>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790" name="Straight Connector 220">
              <a:extLst>
                <a:ext uri="{FF2B5EF4-FFF2-40B4-BE49-F238E27FC236}">
                  <a16:creationId xmlns:a16="http://schemas.microsoft.com/office/drawing/2014/main" id="{C57B6083-2D7E-68F7-8565-4F08F352D122}"/>
                </a:ext>
              </a:extLst>
            </p:cNvPr>
            <p:cNvCxnSpPr/>
            <p:nvPr/>
          </p:nvCxnSpPr>
          <p:spPr bwMode="auto">
            <a:xfrm>
              <a:off x="10414741" y="206204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91" name="Straight Connector 220">
              <a:extLst>
                <a:ext uri="{FF2B5EF4-FFF2-40B4-BE49-F238E27FC236}">
                  <a16:creationId xmlns:a16="http://schemas.microsoft.com/office/drawing/2014/main" id="{2A96FFEB-DBA4-ACC4-B44F-0DDB70727D67}"/>
                </a:ext>
              </a:extLst>
            </p:cNvPr>
            <p:cNvCxnSpPr/>
            <p:nvPr/>
          </p:nvCxnSpPr>
          <p:spPr bwMode="auto">
            <a:xfrm>
              <a:off x="10392009" y="206204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92" name="Straight Connector 220">
              <a:extLst>
                <a:ext uri="{FF2B5EF4-FFF2-40B4-BE49-F238E27FC236}">
                  <a16:creationId xmlns:a16="http://schemas.microsoft.com/office/drawing/2014/main" id="{AD5B0051-4B1A-306B-EFEB-CFC9716F0BEA}"/>
                </a:ext>
              </a:extLst>
            </p:cNvPr>
            <p:cNvCxnSpPr/>
            <p:nvPr/>
          </p:nvCxnSpPr>
          <p:spPr bwMode="auto">
            <a:xfrm>
              <a:off x="10720102" y="206204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93" name="Straight Connector 220">
              <a:extLst>
                <a:ext uri="{FF2B5EF4-FFF2-40B4-BE49-F238E27FC236}">
                  <a16:creationId xmlns:a16="http://schemas.microsoft.com/office/drawing/2014/main" id="{A15A0D08-7CD2-6C21-14E6-E8B981A9816D}"/>
                </a:ext>
              </a:extLst>
            </p:cNvPr>
            <p:cNvCxnSpPr/>
            <p:nvPr/>
          </p:nvCxnSpPr>
          <p:spPr bwMode="auto">
            <a:xfrm>
              <a:off x="10617073" y="2059666"/>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94" name="Straight Connector 220">
              <a:extLst>
                <a:ext uri="{FF2B5EF4-FFF2-40B4-BE49-F238E27FC236}">
                  <a16:creationId xmlns:a16="http://schemas.microsoft.com/office/drawing/2014/main" id="{8B547DDA-6059-A35A-5A92-5CE604BF7E27}"/>
                </a:ext>
              </a:extLst>
            </p:cNvPr>
            <p:cNvCxnSpPr/>
            <p:nvPr/>
          </p:nvCxnSpPr>
          <p:spPr bwMode="auto">
            <a:xfrm>
              <a:off x="10700032" y="206204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95" name="Straight Connector 220">
              <a:extLst>
                <a:ext uri="{FF2B5EF4-FFF2-40B4-BE49-F238E27FC236}">
                  <a16:creationId xmlns:a16="http://schemas.microsoft.com/office/drawing/2014/main" id="{6B459790-EAA6-8723-EB1F-D6AE3EEECE89}"/>
                </a:ext>
              </a:extLst>
            </p:cNvPr>
            <p:cNvCxnSpPr/>
            <p:nvPr/>
          </p:nvCxnSpPr>
          <p:spPr bwMode="auto">
            <a:xfrm>
              <a:off x="10584044" y="2059666"/>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96" name="Straight Connector 220">
              <a:extLst>
                <a:ext uri="{FF2B5EF4-FFF2-40B4-BE49-F238E27FC236}">
                  <a16:creationId xmlns:a16="http://schemas.microsoft.com/office/drawing/2014/main" id="{CB7FC65C-5D3C-ADFA-4901-2DF6ABAB0245}"/>
                </a:ext>
              </a:extLst>
            </p:cNvPr>
            <p:cNvCxnSpPr/>
            <p:nvPr/>
          </p:nvCxnSpPr>
          <p:spPr bwMode="auto">
            <a:xfrm>
              <a:off x="10519602" y="206204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97" name="Straight Connector 220">
              <a:extLst>
                <a:ext uri="{FF2B5EF4-FFF2-40B4-BE49-F238E27FC236}">
                  <a16:creationId xmlns:a16="http://schemas.microsoft.com/office/drawing/2014/main" id="{B93E5CD3-0C8B-EAC7-0C9E-59B14D748ACE}"/>
                </a:ext>
              </a:extLst>
            </p:cNvPr>
            <p:cNvCxnSpPr/>
            <p:nvPr/>
          </p:nvCxnSpPr>
          <p:spPr bwMode="auto">
            <a:xfrm>
              <a:off x="10494642" y="206204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98" name="Straight Connector 220">
              <a:extLst>
                <a:ext uri="{FF2B5EF4-FFF2-40B4-BE49-F238E27FC236}">
                  <a16:creationId xmlns:a16="http://schemas.microsoft.com/office/drawing/2014/main" id="{49032D10-0C52-197F-44AA-701E6311E447}"/>
                </a:ext>
              </a:extLst>
            </p:cNvPr>
            <p:cNvCxnSpPr/>
            <p:nvPr/>
          </p:nvCxnSpPr>
          <p:spPr bwMode="auto">
            <a:xfrm>
              <a:off x="10670471" y="2059666"/>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99" name="Straight Connector 220">
              <a:extLst>
                <a:ext uri="{FF2B5EF4-FFF2-40B4-BE49-F238E27FC236}">
                  <a16:creationId xmlns:a16="http://schemas.microsoft.com/office/drawing/2014/main" id="{6336C97F-7B4B-F6D9-4E39-D359A298EA6D}"/>
                </a:ext>
              </a:extLst>
            </p:cNvPr>
            <p:cNvCxnSpPr/>
            <p:nvPr/>
          </p:nvCxnSpPr>
          <p:spPr bwMode="auto">
            <a:xfrm>
              <a:off x="10546901" y="2059666"/>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800" name="Straight Connector 220">
              <a:extLst>
                <a:ext uri="{FF2B5EF4-FFF2-40B4-BE49-F238E27FC236}">
                  <a16:creationId xmlns:a16="http://schemas.microsoft.com/office/drawing/2014/main" id="{24B8E7D5-B98B-57DA-3EE2-E558AB642E1E}"/>
                </a:ext>
              </a:extLst>
            </p:cNvPr>
            <p:cNvCxnSpPr/>
            <p:nvPr/>
          </p:nvCxnSpPr>
          <p:spPr bwMode="auto">
            <a:xfrm>
              <a:off x="10434811" y="206204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801" name="Straight Connector 220">
              <a:extLst>
                <a:ext uri="{FF2B5EF4-FFF2-40B4-BE49-F238E27FC236}">
                  <a16:creationId xmlns:a16="http://schemas.microsoft.com/office/drawing/2014/main" id="{6C93D3A5-5303-C695-7953-3B27B259103B}"/>
                </a:ext>
              </a:extLst>
            </p:cNvPr>
            <p:cNvCxnSpPr/>
            <p:nvPr/>
          </p:nvCxnSpPr>
          <p:spPr bwMode="auto">
            <a:xfrm>
              <a:off x="10645000" y="2059666"/>
              <a:ext cx="0" cy="70696"/>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802" name="Straight Connector 220">
              <a:extLst>
                <a:ext uri="{FF2B5EF4-FFF2-40B4-BE49-F238E27FC236}">
                  <a16:creationId xmlns:a16="http://schemas.microsoft.com/office/drawing/2014/main" id="{4D73FCCC-010D-E4E1-DE25-5BFC5F9B2667}"/>
                </a:ext>
              </a:extLst>
            </p:cNvPr>
            <p:cNvCxnSpPr/>
            <p:nvPr/>
          </p:nvCxnSpPr>
          <p:spPr bwMode="auto">
            <a:xfrm>
              <a:off x="10551633" y="2059666"/>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803" name="Straight Connector 220">
              <a:extLst>
                <a:ext uri="{FF2B5EF4-FFF2-40B4-BE49-F238E27FC236}">
                  <a16:creationId xmlns:a16="http://schemas.microsoft.com/office/drawing/2014/main" id="{FE177319-7FA7-A9EB-7100-91F1AD820FFB}"/>
                </a:ext>
              </a:extLst>
            </p:cNvPr>
            <p:cNvCxnSpPr/>
            <p:nvPr/>
          </p:nvCxnSpPr>
          <p:spPr bwMode="auto">
            <a:xfrm>
              <a:off x="10734390" y="206204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804" name="Straight Connector 220">
              <a:extLst>
                <a:ext uri="{FF2B5EF4-FFF2-40B4-BE49-F238E27FC236}">
                  <a16:creationId xmlns:a16="http://schemas.microsoft.com/office/drawing/2014/main" id="{8FC713E5-6747-2A15-8EAE-F4E10D804219}"/>
                </a:ext>
              </a:extLst>
            </p:cNvPr>
            <p:cNvCxnSpPr/>
            <p:nvPr/>
          </p:nvCxnSpPr>
          <p:spPr bwMode="auto">
            <a:xfrm>
              <a:off x="10786777" y="2059666"/>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805" name="Straight Connector 220">
              <a:extLst>
                <a:ext uri="{FF2B5EF4-FFF2-40B4-BE49-F238E27FC236}">
                  <a16:creationId xmlns:a16="http://schemas.microsoft.com/office/drawing/2014/main" id="{BAD55726-9555-4B41-2D13-EDACA14A1348}"/>
                </a:ext>
              </a:extLst>
            </p:cNvPr>
            <p:cNvCxnSpPr/>
            <p:nvPr/>
          </p:nvCxnSpPr>
          <p:spPr bwMode="auto">
            <a:xfrm>
              <a:off x="10943940" y="206204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806" name="Straight Connector 220">
              <a:extLst>
                <a:ext uri="{FF2B5EF4-FFF2-40B4-BE49-F238E27FC236}">
                  <a16:creationId xmlns:a16="http://schemas.microsoft.com/office/drawing/2014/main" id="{E5B9FF41-E745-10C4-6492-457C7FEBC072}"/>
                </a:ext>
              </a:extLst>
            </p:cNvPr>
            <p:cNvCxnSpPr/>
            <p:nvPr/>
          </p:nvCxnSpPr>
          <p:spPr bwMode="auto">
            <a:xfrm>
              <a:off x="10992123" y="2062047"/>
              <a:ext cx="0" cy="70696"/>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grpSp>
      <p:sp>
        <p:nvSpPr>
          <p:cNvPr id="807" name="TextBox 806">
            <a:extLst>
              <a:ext uri="{FF2B5EF4-FFF2-40B4-BE49-F238E27FC236}">
                <a16:creationId xmlns:a16="http://schemas.microsoft.com/office/drawing/2014/main" id="{4E4BD69F-318E-F58B-B244-02A1F119B231}"/>
              </a:ext>
            </a:extLst>
          </p:cNvPr>
          <p:cNvSpPr txBox="1"/>
          <p:nvPr/>
        </p:nvSpPr>
        <p:spPr bwMode="auto">
          <a:xfrm>
            <a:off x="143014" y="3938068"/>
            <a:ext cx="102026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u="none" strike="noStrike" kern="1200" cap="none" spc="0" normalizeH="0" baseline="0" noProof="0" dirty="0">
                <a:ln>
                  <a:noFill/>
                </a:ln>
                <a:solidFill>
                  <a:schemeClr val="bg1">
                    <a:lumMod val="50000"/>
                  </a:schemeClr>
                </a:solidFill>
                <a:effectLst/>
                <a:uLnTx/>
                <a:uFillTx/>
                <a:latin typeface="Poppins" pitchFamily="2" charset="77"/>
                <a:cs typeface="Poppins" pitchFamily="2" charset="77"/>
              </a:rPr>
              <a:t>Observ.</a:t>
            </a:r>
          </a:p>
          <a:p>
            <a:pPr marL="0" marR="0" lvl="0" indent="0" algn="r" defTabSz="914400" rtl="0" eaLnBrk="1" fontAlgn="auto" latinLnBrk="0" hangingPunct="1">
              <a:lnSpc>
                <a:spcPct val="100000"/>
              </a:lnSpc>
              <a:spcBef>
                <a:spcPts val="0"/>
              </a:spcBef>
              <a:spcAft>
                <a:spcPct val="0"/>
              </a:spcAft>
              <a:buClrTx/>
              <a:buSzTx/>
              <a:buFontTx/>
              <a:buNone/>
              <a:tabLst/>
              <a:defRPr/>
            </a:pPr>
            <a:r>
              <a:rPr lang="en-US" sz="1200" dirty="0">
                <a:solidFill>
                  <a:schemeClr val="accent1"/>
                </a:solidFill>
                <a:latin typeface="Poppins" pitchFamily="2" charset="77"/>
                <a:cs typeface="Poppins" pitchFamily="2" charset="77"/>
              </a:rPr>
              <a:t>Rituximab</a:t>
            </a:r>
            <a:endParaRPr kumimoji="0" lang="en-US" sz="1200" u="none" strike="noStrike" kern="1200" cap="none" spc="0" normalizeH="0" baseline="0" noProof="0" dirty="0">
              <a:ln>
                <a:noFill/>
              </a:ln>
              <a:solidFill>
                <a:schemeClr val="accent1"/>
              </a:solidFill>
              <a:effectLst/>
              <a:uLnTx/>
              <a:uFillTx/>
              <a:latin typeface="Poppins" pitchFamily="2" charset="77"/>
              <a:cs typeface="Poppins" pitchFamily="2" charset="77"/>
            </a:endParaRPr>
          </a:p>
        </p:txBody>
      </p:sp>
      <p:sp>
        <p:nvSpPr>
          <p:cNvPr id="808" name="TextBox 807">
            <a:extLst>
              <a:ext uri="{FF2B5EF4-FFF2-40B4-BE49-F238E27FC236}">
                <a16:creationId xmlns:a16="http://schemas.microsoft.com/office/drawing/2014/main" id="{8E467352-E0E3-259E-017B-AE4CE665ECE7}"/>
              </a:ext>
            </a:extLst>
          </p:cNvPr>
          <p:cNvSpPr txBox="1"/>
          <p:nvPr/>
        </p:nvSpPr>
        <p:spPr bwMode="auto">
          <a:xfrm>
            <a:off x="5684543" y="3948072"/>
            <a:ext cx="13309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ts val="0"/>
              </a:spcBef>
              <a:spcAft>
                <a:spcPct val="0"/>
              </a:spcAft>
              <a:buClrTx/>
              <a:buSzTx/>
              <a:buFontTx/>
              <a:buNone/>
              <a:tabLst/>
              <a:defRPr/>
            </a:pPr>
            <a:r>
              <a:rPr kumimoji="0" lang="en-US" sz="1200" u="none" strike="noStrike" kern="1200" cap="none" spc="0" normalizeH="0" baseline="0" noProof="0" dirty="0">
                <a:ln>
                  <a:noFill/>
                </a:ln>
                <a:solidFill>
                  <a:schemeClr val="accent6"/>
                </a:solidFill>
                <a:effectLst/>
                <a:uLnTx/>
                <a:uFillTx/>
                <a:latin typeface="Poppins" pitchFamily="2" charset="77"/>
                <a:cs typeface="Poppins" pitchFamily="2" charset="77"/>
              </a:rPr>
              <a:t>Early POD</a:t>
            </a:r>
          </a:p>
          <a:p>
            <a:pPr marL="0" marR="0" lvl="0" indent="0" algn="r" defTabSz="914400" rtl="0" eaLnBrk="1" fontAlgn="auto" latinLnBrk="0" hangingPunct="1">
              <a:lnSpc>
                <a:spcPct val="100000"/>
              </a:lnSpc>
              <a:spcBef>
                <a:spcPts val="0"/>
              </a:spcBef>
              <a:spcAft>
                <a:spcPct val="0"/>
              </a:spcAft>
              <a:buClrTx/>
              <a:buSzTx/>
              <a:buFontTx/>
              <a:buNone/>
              <a:tabLst/>
              <a:defRPr/>
            </a:pPr>
            <a:r>
              <a:rPr lang="en-US" sz="1200" dirty="0">
                <a:solidFill>
                  <a:schemeClr val="accent1"/>
                </a:solidFill>
                <a:latin typeface="Poppins" pitchFamily="2" charset="77"/>
                <a:cs typeface="Poppins" pitchFamily="2" charset="77"/>
              </a:rPr>
              <a:t>No early POD</a:t>
            </a:r>
            <a:endParaRPr kumimoji="0" lang="en-US" sz="1200" u="none" strike="noStrike" kern="1200" cap="none" spc="0" normalizeH="0" baseline="0" noProof="0" dirty="0">
              <a:ln>
                <a:noFill/>
              </a:ln>
              <a:solidFill>
                <a:schemeClr val="accent1"/>
              </a:solidFill>
              <a:effectLst/>
              <a:uLnTx/>
              <a:uFillTx/>
              <a:latin typeface="Poppins" pitchFamily="2" charset="77"/>
              <a:cs typeface="Poppins" pitchFamily="2" charset="77"/>
            </a:endParaRPr>
          </a:p>
        </p:txBody>
      </p:sp>
      <p:grpSp>
        <p:nvGrpSpPr>
          <p:cNvPr id="809" name="Group 808">
            <a:extLst>
              <a:ext uri="{FF2B5EF4-FFF2-40B4-BE49-F238E27FC236}">
                <a16:creationId xmlns:a16="http://schemas.microsoft.com/office/drawing/2014/main" id="{D87E1F4D-2968-443B-AF85-58AC9511E2A1}"/>
              </a:ext>
            </a:extLst>
          </p:cNvPr>
          <p:cNvGrpSpPr>
            <a:grpSpLocks/>
          </p:cNvGrpSpPr>
          <p:nvPr/>
        </p:nvGrpSpPr>
        <p:grpSpPr>
          <a:xfrm>
            <a:off x="10514733" y="1259184"/>
            <a:ext cx="1577716" cy="523220"/>
            <a:chOff x="4283513" y="2884496"/>
            <a:chExt cx="1577716" cy="523220"/>
          </a:xfrm>
        </p:grpSpPr>
        <p:cxnSp>
          <p:nvCxnSpPr>
            <p:cNvPr id="811" name="Straight Connector 810">
              <a:extLst>
                <a:ext uri="{FF2B5EF4-FFF2-40B4-BE49-F238E27FC236}">
                  <a16:creationId xmlns:a16="http://schemas.microsoft.com/office/drawing/2014/main" id="{ACE91681-32DE-2C46-04D1-77551B4F507D}"/>
                </a:ext>
              </a:extLst>
            </p:cNvPr>
            <p:cNvCxnSpPr>
              <a:cxnSpLocks/>
            </p:cNvCxnSpPr>
            <p:nvPr/>
          </p:nvCxnSpPr>
          <p:spPr bwMode="auto">
            <a:xfrm>
              <a:off x="4283513" y="3029488"/>
              <a:ext cx="274320" cy="0"/>
            </a:xfrm>
            <a:prstGeom prst="line">
              <a:avLst/>
            </a:prstGeom>
            <a:noFill/>
            <a:ln w="28575" cap="flat" cmpd="sng" algn="ctr">
              <a:solidFill>
                <a:schemeClr val="accent6"/>
              </a:solidFill>
              <a:prstDash val="solid"/>
              <a:round/>
              <a:headEnd type="none" w="med" len="med"/>
              <a:tailEnd type="none" w="med" len="med"/>
            </a:ln>
            <a:effectLst/>
          </p:spPr>
        </p:cxnSp>
        <p:cxnSp>
          <p:nvCxnSpPr>
            <p:cNvPr id="812" name="Straight Connector 811">
              <a:extLst>
                <a:ext uri="{FF2B5EF4-FFF2-40B4-BE49-F238E27FC236}">
                  <a16:creationId xmlns:a16="http://schemas.microsoft.com/office/drawing/2014/main" id="{B217B013-E076-75A8-B4D6-CC3F6F54092A}"/>
                </a:ext>
              </a:extLst>
            </p:cNvPr>
            <p:cNvCxnSpPr>
              <a:cxnSpLocks/>
            </p:cNvCxnSpPr>
            <p:nvPr/>
          </p:nvCxnSpPr>
          <p:spPr bwMode="auto">
            <a:xfrm>
              <a:off x="4288108" y="3232845"/>
              <a:ext cx="274320" cy="0"/>
            </a:xfrm>
            <a:prstGeom prst="line">
              <a:avLst/>
            </a:prstGeom>
            <a:noFill/>
            <a:ln w="28575" cap="flat" cmpd="sng" algn="ctr">
              <a:solidFill>
                <a:schemeClr val="accent1"/>
              </a:solidFill>
              <a:prstDash val="solid"/>
              <a:round/>
              <a:headEnd type="none" w="med" len="med"/>
              <a:tailEnd type="none" w="med" len="med"/>
            </a:ln>
            <a:effectLst/>
          </p:spPr>
        </p:cxnSp>
        <p:sp>
          <p:nvSpPr>
            <p:cNvPr id="810" name="TextBox 809">
              <a:extLst>
                <a:ext uri="{FF2B5EF4-FFF2-40B4-BE49-F238E27FC236}">
                  <a16:creationId xmlns:a16="http://schemas.microsoft.com/office/drawing/2014/main" id="{18207927-E113-72BF-D437-BDBBA434C8F4}"/>
                </a:ext>
              </a:extLst>
            </p:cNvPr>
            <p:cNvSpPr txBox="1">
              <a:spLocks/>
            </p:cNvSpPr>
            <p:nvPr/>
          </p:nvSpPr>
          <p:spPr bwMode="auto">
            <a:xfrm>
              <a:off x="4516372" y="2884496"/>
              <a:ext cx="134485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Early POD</a:t>
              </a:r>
            </a:p>
            <a:p>
              <a:pPr marL="0" marR="0" lvl="0" indent="0" algn="l" defTabSz="914400" rtl="0" eaLnBrk="1" fontAlgn="auto" latinLnBrk="0" hangingPunct="1">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No early POD</a:t>
              </a:r>
            </a:p>
          </p:txBody>
        </p:sp>
      </p:grpSp>
    </p:spTree>
    <p:extLst>
      <p:ext uri="{BB962C8B-B14F-4D97-AF65-F5344CB8AC3E}">
        <p14:creationId xmlns:p14="http://schemas.microsoft.com/office/powerpoint/2010/main" val="15194291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767DF9-ABAF-CC04-B65F-F712834894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1A01BB-9ECB-B76B-5B2C-B3CA3C20A58C}"/>
              </a:ext>
            </a:extLst>
          </p:cNvPr>
          <p:cNvSpPr>
            <a:spLocks noGrp="1"/>
          </p:cNvSpPr>
          <p:nvPr>
            <p:ph type="title"/>
          </p:nvPr>
        </p:nvSpPr>
        <p:spPr>
          <a:xfrm>
            <a:off x="231078" y="531006"/>
            <a:ext cx="11740260" cy="502445"/>
          </a:xfrm>
        </p:spPr>
        <p:txBody>
          <a:bodyPr/>
          <a:lstStyle/>
          <a:p>
            <a:r>
              <a:rPr lang="en-US" dirty="0"/>
              <a:t>LyMa-101: Potential Benefit of Obinutuzumab Maintenance</a:t>
            </a:r>
          </a:p>
        </p:txBody>
      </p:sp>
      <p:sp>
        <p:nvSpPr>
          <p:cNvPr id="3" name="Content Placeholder 2">
            <a:extLst>
              <a:ext uri="{FF2B5EF4-FFF2-40B4-BE49-F238E27FC236}">
                <a16:creationId xmlns:a16="http://schemas.microsoft.com/office/drawing/2014/main" id="{F63B82E1-DC29-CBF4-CA93-0EB863E58DC4}"/>
              </a:ext>
            </a:extLst>
          </p:cNvPr>
          <p:cNvSpPr>
            <a:spLocks noGrp="1"/>
          </p:cNvSpPr>
          <p:nvPr>
            <p:ph idx="1"/>
          </p:nvPr>
        </p:nvSpPr>
        <p:spPr>
          <a:xfrm>
            <a:off x="231775" y="1335088"/>
            <a:ext cx="11739563" cy="1589066"/>
          </a:xfrm>
        </p:spPr>
        <p:txBody>
          <a:bodyPr/>
          <a:lstStyle/>
          <a:p>
            <a:r>
              <a:rPr lang="en-US" sz="2000" dirty="0"/>
              <a:t>Single-arm phase II LyMa-101 trial of obinutuzumab maintenance after ASCT (n = 85) compared to LyMa rituximab maintenance after ASCT*</a:t>
            </a:r>
          </a:p>
          <a:p>
            <a:pPr lvl="2"/>
            <a:r>
              <a:rPr lang="en-US" sz="1800" dirty="0"/>
              <a:t>Obinutuzumab + DHAP → ASCT → obinutuzumab maintenance Q2M x 3 Yr</a:t>
            </a:r>
          </a:p>
          <a:p>
            <a:r>
              <a:rPr lang="en-US" sz="2000" dirty="0"/>
              <a:t>5-yr PFS and OS higher for obinutuzumab than rituximab (PFS: </a:t>
            </a:r>
            <a:r>
              <a:rPr lang="en-US" sz="2000" i="1" dirty="0">
                <a:latin typeface="Poppins Medium" pitchFamily="2" charset="77"/>
                <a:cs typeface="Poppins Medium" pitchFamily="2" charset="77"/>
              </a:rPr>
              <a:t>P</a:t>
            </a:r>
            <a:r>
              <a:rPr lang="en-US" sz="2000" dirty="0"/>
              <a:t> = .0299; OS: </a:t>
            </a:r>
            <a:r>
              <a:rPr lang="en-US" sz="2000" i="1" dirty="0">
                <a:latin typeface="Poppins Medium" pitchFamily="2" charset="77"/>
                <a:cs typeface="Poppins Medium" pitchFamily="2" charset="77"/>
              </a:rPr>
              <a:t>P</a:t>
            </a:r>
            <a:r>
              <a:rPr lang="en-US" sz="2000" dirty="0"/>
              <a:t> = .0398)</a:t>
            </a:r>
          </a:p>
        </p:txBody>
      </p:sp>
      <p:sp>
        <p:nvSpPr>
          <p:cNvPr id="19" name="Content Placeholder 18">
            <a:extLst>
              <a:ext uri="{FF2B5EF4-FFF2-40B4-BE49-F238E27FC236}">
                <a16:creationId xmlns:a16="http://schemas.microsoft.com/office/drawing/2014/main" id="{B9A11CBF-7770-8B58-C13A-B61F6FC90823}"/>
              </a:ext>
            </a:extLst>
          </p:cNvPr>
          <p:cNvSpPr>
            <a:spLocks noGrp="1"/>
          </p:cNvSpPr>
          <p:nvPr>
            <p:ph sz="quarter" idx="10"/>
          </p:nvPr>
        </p:nvSpPr>
        <p:spPr>
          <a:xfrm>
            <a:off x="1712199" y="6302375"/>
            <a:ext cx="7812290" cy="327025"/>
          </a:xfrm>
        </p:spPr>
        <p:txBody>
          <a:bodyPr/>
          <a:lstStyle/>
          <a:p>
            <a:pPr algn="ctr"/>
            <a:r>
              <a:rPr lang="en-US" altLang="en-US" dirty="0"/>
              <a:t>Sarkozy. Blood. 2024;144:262</a:t>
            </a:r>
          </a:p>
        </p:txBody>
      </p:sp>
      <p:sp>
        <p:nvSpPr>
          <p:cNvPr id="5" name="TextBox 4">
            <a:extLst>
              <a:ext uri="{FF2B5EF4-FFF2-40B4-BE49-F238E27FC236}">
                <a16:creationId xmlns:a16="http://schemas.microsoft.com/office/drawing/2014/main" id="{28E710A0-B5F5-2A0E-F991-28174E428E09}"/>
              </a:ext>
            </a:extLst>
          </p:cNvPr>
          <p:cNvSpPr txBox="1"/>
          <p:nvPr/>
        </p:nvSpPr>
        <p:spPr bwMode="auto">
          <a:xfrm>
            <a:off x="7863249" y="1726190"/>
            <a:ext cx="42407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000" b="0" dirty="0">
                <a:latin typeface="Poppins Medium" pitchFamily="2" charset="77"/>
                <a:cs typeface="Poppins Medium" pitchFamily="2" charset="77"/>
              </a:rPr>
              <a:t>*Propensity score matched population, n = 82 from each study</a:t>
            </a:r>
          </a:p>
        </p:txBody>
      </p:sp>
      <p:grpSp>
        <p:nvGrpSpPr>
          <p:cNvPr id="454" name="Group 453">
            <a:extLst>
              <a:ext uri="{FF2B5EF4-FFF2-40B4-BE49-F238E27FC236}">
                <a16:creationId xmlns:a16="http://schemas.microsoft.com/office/drawing/2014/main" id="{62451507-B3D0-1505-53F3-CC1E9556550A}"/>
              </a:ext>
            </a:extLst>
          </p:cNvPr>
          <p:cNvGrpSpPr/>
          <p:nvPr/>
        </p:nvGrpSpPr>
        <p:grpSpPr>
          <a:xfrm>
            <a:off x="5522187" y="2971655"/>
            <a:ext cx="1605996" cy="584775"/>
            <a:chOff x="4255233" y="2846788"/>
            <a:chExt cx="1605996" cy="584775"/>
          </a:xfrm>
        </p:grpSpPr>
        <p:sp>
          <p:nvSpPr>
            <p:cNvPr id="455" name="TextBox 454">
              <a:extLst>
                <a:ext uri="{FF2B5EF4-FFF2-40B4-BE49-F238E27FC236}">
                  <a16:creationId xmlns:a16="http://schemas.microsoft.com/office/drawing/2014/main" id="{6D171CCE-E13F-8943-8446-7617BDA0091B}"/>
                </a:ext>
              </a:extLst>
            </p:cNvPr>
            <p:cNvSpPr txBox="1"/>
            <p:nvPr/>
          </p:nvSpPr>
          <p:spPr bwMode="auto">
            <a:xfrm>
              <a:off x="4516372" y="2846788"/>
              <a:ext cx="13448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LyMa 101</a:t>
              </a:r>
            </a:p>
            <a:p>
              <a:pPr marL="0" marR="0" lvl="0" indent="0" algn="l" defTabSz="914400" rtl="0" eaLnBrk="1" fontAlgn="auto" latinLnBrk="0" hangingPunct="1">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LyMa</a:t>
              </a:r>
            </a:p>
          </p:txBody>
        </p:sp>
        <p:cxnSp>
          <p:nvCxnSpPr>
            <p:cNvPr id="456" name="Straight Connector 455">
              <a:extLst>
                <a:ext uri="{FF2B5EF4-FFF2-40B4-BE49-F238E27FC236}">
                  <a16:creationId xmlns:a16="http://schemas.microsoft.com/office/drawing/2014/main" id="{D5D5EDD4-C5C5-556D-89CA-76C1CCC8B562}"/>
                </a:ext>
              </a:extLst>
            </p:cNvPr>
            <p:cNvCxnSpPr/>
            <p:nvPr/>
          </p:nvCxnSpPr>
          <p:spPr bwMode="auto">
            <a:xfrm>
              <a:off x="4255233" y="3010634"/>
              <a:ext cx="274320" cy="0"/>
            </a:xfrm>
            <a:prstGeom prst="line">
              <a:avLst/>
            </a:prstGeom>
            <a:noFill/>
            <a:ln w="28575" cap="flat" cmpd="sng" algn="ctr">
              <a:solidFill>
                <a:schemeClr val="accent1"/>
              </a:solidFill>
              <a:prstDash val="solid"/>
              <a:round/>
              <a:headEnd type="none" w="med" len="med"/>
              <a:tailEnd type="none" w="med" len="med"/>
            </a:ln>
            <a:effectLst/>
          </p:spPr>
        </p:cxnSp>
        <p:cxnSp>
          <p:nvCxnSpPr>
            <p:cNvPr id="457" name="Straight Connector 456">
              <a:extLst>
                <a:ext uri="{FF2B5EF4-FFF2-40B4-BE49-F238E27FC236}">
                  <a16:creationId xmlns:a16="http://schemas.microsoft.com/office/drawing/2014/main" id="{8C49D4C8-83E6-58B9-65C2-B90DA200D254}"/>
                </a:ext>
              </a:extLst>
            </p:cNvPr>
            <p:cNvCxnSpPr/>
            <p:nvPr/>
          </p:nvCxnSpPr>
          <p:spPr bwMode="auto">
            <a:xfrm>
              <a:off x="4259828" y="3261126"/>
              <a:ext cx="274320" cy="0"/>
            </a:xfrm>
            <a:prstGeom prst="line">
              <a:avLst/>
            </a:prstGeom>
            <a:noFill/>
            <a:ln w="28575" cap="flat" cmpd="sng" algn="ctr">
              <a:solidFill>
                <a:schemeClr val="accent6"/>
              </a:solidFill>
              <a:prstDash val="solid"/>
              <a:round/>
              <a:headEnd type="none" w="med" len="med"/>
              <a:tailEnd type="none" w="med" len="med"/>
            </a:ln>
            <a:effectLst/>
          </p:spPr>
        </p:cxnSp>
      </p:grpSp>
      <p:sp>
        <p:nvSpPr>
          <p:cNvPr id="6" name="Freeform: Shape 5">
            <a:extLst>
              <a:ext uri="{FF2B5EF4-FFF2-40B4-BE49-F238E27FC236}">
                <a16:creationId xmlns:a16="http://schemas.microsoft.com/office/drawing/2014/main" id="{C11B6191-C98C-E873-04B1-0096E7D30A6B}"/>
              </a:ext>
            </a:extLst>
          </p:cNvPr>
          <p:cNvSpPr/>
          <p:nvPr/>
        </p:nvSpPr>
        <p:spPr bwMode="auto">
          <a:xfrm>
            <a:off x="7645797" y="3293585"/>
            <a:ext cx="3537460" cy="967795"/>
          </a:xfrm>
          <a:custGeom>
            <a:avLst/>
            <a:gdLst>
              <a:gd name="connsiteX0" fmla="*/ 0 w 3537460"/>
              <a:gd name="connsiteY0" fmla="*/ 0 h 967795"/>
              <a:gd name="connsiteX1" fmla="*/ 86768 w 3537460"/>
              <a:gd name="connsiteY1" fmla="*/ 0 h 967795"/>
              <a:gd name="connsiteX2" fmla="*/ 86768 w 3537460"/>
              <a:gd name="connsiteY2" fmla="*/ 56733 h 967795"/>
              <a:gd name="connsiteX3" fmla="*/ 213583 w 3537460"/>
              <a:gd name="connsiteY3" fmla="*/ 56733 h 967795"/>
              <a:gd name="connsiteX4" fmla="*/ 213583 w 3537460"/>
              <a:gd name="connsiteY4" fmla="*/ 96779 h 967795"/>
              <a:gd name="connsiteX5" fmla="*/ 307025 w 3537460"/>
              <a:gd name="connsiteY5" fmla="*/ 96779 h 967795"/>
              <a:gd name="connsiteX6" fmla="*/ 307025 w 3537460"/>
              <a:gd name="connsiteY6" fmla="*/ 126814 h 967795"/>
              <a:gd name="connsiteX7" fmla="*/ 377107 w 3537460"/>
              <a:gd name="connsiteY7" fmla="*/ 126814 h 967795"/>
              <a:gd name="connsiteX8" fmla="*/ 377107 w 3537460"/>
              <a:gd name="connsiteY8" fmla="*/ 156850 h 967795"/>
              <a:gd name="connsiteX9" fmla="*/ 457200 w 3537460"/>
              <a:gd name="connsiteY9" fmla="*/ 156850 h 967795"/>
              <a:gd name="connsiteX10" fmla="*/ 457200 w 3537460"/>
              <a:gd name="connsiteY10" fmla="*/ 176873 h 967795"/>
              <a:gd name="connsiteX11" fmla="*/ 490572 w 3537460"/>
              <a:gd name="connsiteY11" fmla="*/ 176873 h 967795"/>
              <a:gd name="connsiteX12" fmla="*/ 490572 w 3537460"/>
              <a:gd name="connsiteY12" fmla="*/ 176873 h 967795"/>
              <a:gd name="connsiteX13" fmla="*/ 490572 w 3537460"/>
              <a:gd name="connsiteY13" fmla="*/ 206908 h 967795"/>
              <a:gd name="connsiteX14" fmla="*/ 617387 w 3537460"/>
              <a:gd name="connsiteY14" fmla="*/ 206908 h 967795"/>
              <a:gd name="connsiteX15" fmla="*/ 617387 w 3537460"/>
              <a:gd name="connsiteY15" fmla="*/ 220257 h 967795"/>
              <a:gd name="connsiteX16" fmla="*/ 901051 w 3537460"/>
              <a:gd name="connsiteY16" fmla="*/ 220257 h 967795"/>
              <a:gd name="connsiteX17" fmla="*/ 911063 w 3537460"/>
              <a:gd name="connsiteY17" fmla="*/ 230269 h 967795"/>
              <a:gd name="connsiteX18" fmla="*/ 947772 w 3537460"/>
              <a:gd name="connsiteY18" fmla="*/ 230269 h 967795"/>
              <a:gd name="connsiteX19" fmla="*/ 947772 w 3537460"/>
              <a:gd name="connsiteY19" fmla="*/ 256966 h 967795"/>
              <a:gd name="connsiteX20" fmla="*/ 1041215 w 3537460"/>
              <a:gd name="connsiteY20" fmla="*/ 256966 h 967795"/>
              <a:gd name="connsiteX21" fmla="*/ 1041215 w 3537460"/>
              <a:gd name="connsiteY21" fmla="*/ 280327 h 967795"/>
              <a:gd name="connsiteX22" fmla="*/ 1121308 w 3537460"/>
              <a:gd name="connsiteY22" fmla="*/ 280327 h 967795"/>
              <a:gd name="connsiteX23" fmla="*/ 1121308 w 3537460"/>
              <a:gd name="connsiteY23" fmla="*/ 303687 h 967795"/>
              <a:gd name="connsiteX24" fmla="*/ 1181378 w 3537460"/>
              <a:gd name="connsiteY24" fmla="*/ 303687 h 967795"/>
              <a:gd name="connsiteX25" fmla="*/ 1181378 w 3537460"/>
              <a:gd name="connsiteY25" fmla="*/ 330385 h 967795"/>
              <a:gd name="connsiteX26" fmla="*/ 1221425 w 3537460"/>
              <a:gd name="connsiteY26" fmla="*/ 330385 h 967795"/>
              <a:gd name="connsiteX27" fmla="*/ 1221425 w 3537460"/>
              <a:gd name="connsiteY27" fmla="*/ 350409 h 967795"/>
              <a:gd name="connsiteX28" fmla="*/ 1431670 w 3537460"/>
              <a:gd name="connsiteY28" fmla="*/ 350409 h 967795"/>
              <a:gd name="connsiteX29" fmla="*/ 1431670 w 3537460"/>
              <a:gd name="connsiteY29" fmla="*/ 367095 h 967795"/>
              <a:gd name="connsiteX30" fmla="*/ 2526280 w 3537460"/>
              <a:gd name="connsiteY30" fmla="*/ 367095 h 967795"/>
              <a:gd name="connsiteX31" fmla="*/ 2526280 w 3537460"/>
              <a:gd name="connsiteY31" fmla="*/ 400467 h 967795"/>
              <a:gd name="connsiteX32" fmla="*/ 2546304 w 3537460"/>
              <a:gd name="connsiteY32" fmla="*/ 400467 h 967795"/>
              <a:gd name="connsiteX33" fmla="*/ 2546304 w 3537460"/>
              <a:gd name="connsiteY33" fmla="*/ 483898 h 967795"/>
              <a:gd name="connsiteX34" fmla="*/ 3537460 w 3537460"/>
              <a:gd name="connsiteY34" fmla="*/ 483898 h 967795"/>
              <a:gd name="connsiteX35" fmla="*/ 3537460 w 3537460"/>
              <a:gd name="connsiteY35" fmla="*/ 967795 h 967795"/>
              <a:gd name="connsiteX36" fmla="*/ 2573001 w 3537460"/>
              <a:gd name="connsiteY36" fmla="*/ 967795 h 967795"/>
              <a:gd name="connsiteX37" fmla="*/ 2573001 w 3537460"/>
              <a:gd name="connsiteY37" fmla="*/ 911063 h 967795"/>
              <a:gd name="connsiteX38" fmla="*/ 2573001 w 3537460"/>
              <a:gd name="connsiteY38" fmla="*/ 911063 h 967795"/>
              <a:gd name="connsiteX39" fmla="*/ 2542966 w 3537460"/>
              <a:gd name="connsiteY39" fmla="*/ 911063 h 967795"/>
              <a:gd name="connsiteX40" fmla="*/ 2542966 w 3537460"/>
              <a:gd name="connsiteY40" fmla="*/ 844318 h 967795"/>
              <a:gd name="connsiteX41" fmla="*/ 2532954 w 3537460"/>
              <a:gd name="connsiteY41" fmla="*/ 834306 h 967795"/>
              <a:gd name="connsiteX42" fmla="*/ 2532954 w 3537460"/>
              <a:gd name="connsiteY42" fmla="*/ 760887 h 967795"/>
              <a:gd name="connsiteX43" fmla="*/ 1424996 w 3537460"/>
              <a:gd name="connsiteY43" fmla="*/ 760887 h 967795"/>
              <a:gd name="connsiteX44" fmla="*/ 1424996 w 3537460"/>
              <a:gd name="connsiteY44" fmla="*/ 730852 h 967795"/>
              <a:gd name="connsiteX45" fmla="*/ 1238111 w 3537460"/>
              <a:gd name="connsiteY45" fmla="*/ 730852 h 967795"/>
              <a:gd name="connsiteX46" fmla="*/ 1238111 w 3537460"/>
              <a:gd name="connsiteY46" fmla="*/ 704155 h 967795"/>
              <a:gd name="connsiteX47" fmla="*/ 1181378 w 3537460"/>
              <a:gd name="connsiteY47" fmla="*/ 704155 h 967795"/>
              <a:gd name="connsiteX48" fmla="*/ 1181378 w 3537460"/>
              <a:gd name="connsiteY48" fmla="*/ 670782 h 967795"/>
              <a:gd name="connsiteX49" fmla="*/ 1127983 w 3537460"/>
              <a:gd name="connsiteY49" fmla="*/ 670782 h 967795"/>
              <a:gd name="connsiteX50" fmla="*/ 1127983 w 3537460"/>
              <a:gd name="connsiteY50" fmla="*/ 644085 h 967795"/>
              <a:gd name="connsiteX51" fmla="*/ 1024528 w 3537460"/>
              <a:gd name="connsiteY51" fmla="*/ 644085 h 967795"/>
              <a:gd name="connsiteX52" fmla="*/ 1024528 w 3537460"/>
              <a:gd name="connsiteY52" fmla="*/ 644085 h 967795"/>
              <a:gd name="connsiteX53" fmla="*/ 1024528 w 3537460"/>
              <a:gd name="connsiteY53" fmla="*/ 620724 h 967795"/>
              <a:gd name="connsiteX54" fmla="*/ 957784 w 3537460"/>
              <a:gd name="connsiteY54" fmla="*/ 620724 h 967795"/>
              <a:gd name="connsiteX55" fmla="*/ 957784 w 3537460"/>
              <a:gd name="connsiteY55" fmla="*/ 577340 h 967795"/>
              <a:gd name="connsiteX56" fmla="*/ 914400 w 3537460"/>
              <a:gd name="connsiteY56" fmla="*/ 577340 h 967795"/>
              <a:gd name="connsiteX57" fmla="*/ 914400 w 3537460"/>
              <a:gd name="connsiteY57" fmla="*/ 577340 h 967795"/>
              <a:gd name="connsiteX58" fmla="*/ 914400 w 3537460"/>
              <a:gd name="connsiteY58" fmla="*/ 550642 h 967795"/>
              <a:gd name="connsiteX59" fmla="*/ 614050 w 3537460"/>
              <a:gd name="connsiteY59" fmla="*/ 550642 h 967795"/>
              <a:gd name="connsiteX60" fmla="*/ 607375 w 3537460"/>
              <a:gd name="connsiteY60" fmla="*/ 543967 h 967795"/>
              <a:gd name="connsiteX61" fmla="*/ 490572 w 3537460"/>
              <a:gd name="connsiteY61" fmla="*/ 543967 h 967795"/>
              <a:gd name="connsiteX62" fmla="*/ 490572 w 3537460"/>
              <a:gd name="connsiteY62" fmla="*/ 510595 h 967795"/>
              <a:gd name="connsiteX63" fmla="*/ 440514 w 3537460"/>
              <a:gd name="connsiteY63" fmla="*/ 510595 h 967795"/>
              <a:gd name="connsiteX64" fmla="*/ 440514 w 3537460"/>
              <a:gd name="connsiteY64" fmla="*/ 483898 h 967795"/>
              <a:gd name="connsiteX65" fmla="*/ 373769 w 3537460"/>
              <a:gd name="connsiteY65" fmla="*/ 483898 h 967795"/>
              <a:gd name="connsiteX66" fmla="*/ 373769 w 3537460"/>
              <a:gd name="connsiteY66" fmla="*/ 427165 h 967795"/>
              <a:gd name="connsiteX67" fmla="*/ 307025 w 3537460"/>
              <a:gd name="connsiteY67" fmla="*/ 427165 h 967795"/>
              <a:gd name="connsiteX68" fmla="*/ 307025 w 3537460"/>
              <a:gd name="connsiteY68" fmla="*/ 427165 h 967795"/>
              <a:gd name="connsiteX69" fmla="*/ 307025 w 3537460"/>
              <a:gd name="connsiteY69" fmla="*/ 397130 h 967795"/>
              <a:gd name="connsiteX70" fmla="*/ 220257 w 3537460"/>
              <a:gd name="connsiteY70" fmla="*/ 397130 h 967795"/>
              <a:gd name="connsiteX71" fmla="*/ 220257 w 3537460"/>
              <a:gd name="connsiteY71" fmla="*/ 330385 h 967795"/>
              <a:gd name="connsiteX72" fmla="*/ 180210 w 3537460"/>
              <a:gd name="connsiteY72" fmla="*/ 330385 h 967795"/>
              <a:gd name="connsiteX73" fmla="*/ 180210 w 3537460"/>
              <a:gd name="connsiteY73" fmla="*/ 276990 h 967795"/>
              <a:gd name="connsiteX74" fmla="*/ 136826 w 3537460"/>
              <a:gd name="connsiteY74" fmla="*/ 276990 h 967795"/>
              <a:gd name="connsiteX75" fmla="*/ 136826 w 3537460"/>
              <a:gd name="connsiteY75" fmla="*/ 246955 h 967795"/>
              <a:gd name="connsiteX76" fmla="*/ 93442 w 3537460"/>
              <a:gd name="connsiteY76" fmla="*/ 246955 h 967795"/>
              <a:gd name="connsiteX77" fmla="*/ 93442 w 3537460"/>
              <a:gd name="connsiteY77" fmla="*/ 186885 h 967795"/>
              <a:gd name="connsiteX78" fmla="*/ 46721 w 3537460"/>
              <a:gd name="connsiteY78" fmla="*/ 186885 h 967795"/>
              <a:gd name="connsiteX79" fmla="*/ 46721 w 3537460"/>
              <a:gd name="connsiteY79" fmla="*/ 130152 h 967795"/>
              <a:gd name="connsiteX80" fmla="*/ 3337 w 3537460"/>
              <a:gd name="connsiteY80" fmla="*/ 130152 h 967795"/>
              <a:gd name="connsiteX81" fmla="*/ 0 w 3537460"/>
              <a:gd name="connsiteY81" fmla="*/ 0 h 967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3537460" h="967795">
                <a:moveTo>
                  <a:pt x="0" y="0"/>
                </a:moveTo>
                <a:lnTo>
                  <a:pt x="86768" y="0"/>
                </a:lnTo>
                <a:lnTo>
                  <a:pt x="86768" y="56733"/>
                </a:lnTo>
                <a:lnTo>
                  <a:pt x="213583" y="56733"/>
                </a:lnTo>
                <a:lnTo>
                  <a:pt x="213583" y="96779"/>
                </a:lnTo>
                <a:lnTo>
                  <a:pt x="307025" y="96779"/>
                </a:lnTo>
                <a:lnTo>
                  <a:pt x="307025" y="126814"/>
                </a:lnTo>
                <a:lnTo>
                  <a:pt x="377107" y="126814"/>
                </a:lnTo>
                <a:lnTo>
                  <a:pt x="377107" y="156850"/>
                </a:lnTo>
                <a:lnTo>
                  <a:pt x="457200" y="156850"/>
                </a:lnTo>
                <a:lnTo>
                  <a:pt x="457200" y="176873"/>
                </a:lnTo>
                <a:lnTo>
                  <a:pt x="490572" y="176873"/>
                </a:lnTo>
                <a:lnTo>
                  <a:pt x="490572" y="176873"/>
                </a:lnTo>
                <a:lnTo>
                  <a:pt x="490572" y="206908"/>
                </a:lnTo>
                <a:lnTo>
                  <a:pt x="617387" y="206908"/>
                </a:lnTo>
                <a:lnTo>
                  <a:pt x="617387" y="220257"/>
                </a:lnTo>
                <a:lnTo>
                  <a:pt x="901051" y="220257"/>
                </a:lnTo>
                <a:lnTo>
                  <a:pt x="911063" y="230269"/>
                </a:lnTo>
                <a:lnTo>
                  <a:pt x="947772" y="230269"/>
                </a:lnTo>
                <a:lnTo>
                  <a:pt x="947772" y="256966"/>
                </a:lnTo>
                <a:lnTo>
                  <a:pt x="1041215" y="256966"/>
                </a:lnTo>
                <a:lnTo>
                  <a:pt x="1041215" y="280327"/>
                </a:lnTo>
                <a:lnTo>
                  <a:pt x="1121308" y="280327"/>
                </a:lnTo>
                <a:lnTo>
                  <a:pt x="1121308" y="303687"/>
                </a:lnTo>
                <a:lnTo>
                  <a:pt x="1181378" y="303687"/>
                </a:lnTo>
                <a:lnTo>
                  <a:pt x="1181378" y="330385"/>
                </a:lnTo>
                <a:lnTo>
                  <a:pt x="1221425" y="330385"/>
                </a:lnTo>
                <a:lnTo>
                  <a:pt x="1221425" y="350409"/>
                </a:lnTo>
                <a:lnTo>
                  <a:pt x="1431670" y="350409"/>
                </a:lnTo>
                <a:lnTo>
                  <a:pt x="1431670" y="367095"/>
                </a:lnTo>
                <a:lnTo>
                  <a:pt x="2526280" y="367095"/>
                </a:lnTo>
                <a:lnTo>
                  <a:pt x="2526280" y="400467"/>
                </a:lnTo>
                <a:lnTo>
                  <a:pt x="2546304" y="400467"/>
                </a:lnTo>
                <a:lnTo>
                  <a:pt x="2546304" y="483898"/>
                </a:lnTo>
                <a:lnTo>
                  <a:pt x="3537460" y="483898"/>
                </a:lnTo>
                <a:lnTo>
                  <a:pt x="3537460" y="967795"/>
                </a:lnTo>
                <a:lnTo>
                  <a:pt x="2573001" y="967795"/>
                </a:lnTo>
                <a:lnTo>
                  <a:pt x="2573001" y="911063"/>
                </a:lnTo>
                <a:lnTo>
                  <a:pt x="2573001" y="911063"/>
                </a:lnTo>
                <a:lnTo>
                  <a:pt x="2542966" y="911063"/>
                </a:lnTo>
                <a:lnTo>
                  <a:pt x="2542966" y="844318"/>
                </a:lnTo>
                <a:lnTo>
                  <a:pt x="2532954" y="834306"/>
                </a:lnTo>
                <a:lnTo>
                  <a:pt x="2532954" y="760887"/>
                </a:lnTo>
                <a:lnTo>
                  <a:pt x="1424996" y="760887"/>
                </a:lnTo>
                <a:lnTo>
                  <a:pt x="1424996" y="730852"/>
                </a:lnTo>
                <a:lnTo>
                  <a:pt x="1238111" y="730852"/>
                </a:lnTo>
                <a:lnTo>
                  <a:pt x="1238111" y="704155"/>
                </a:lnTo>
                <a:lnTo>
                  <a:pt x="1181378" y="704155"/>
                </a:lnTo>
                <a:lnTo>
                  <a:pt x="1181378" y="670782"/>
                </a:lnTo>
                <a:lnTo>
                  <a:pt x="1127983" y="670782"/>
                </a:lnTo>
                <a:lnTo>
                  <a:pt x="1127983" y="644085"/>
                </a:lnTo>
                <a:lnTo>
                  <a:pt x="1024528" y="644085"/>
                </a:lnTo>
                <a:lnTo>
                  <a:pt x="1024528" y="644085"/>
                </a:lnTo>
                <a:lnTo>
                  <a:pt x="1024528" y="620724"/>
                </a:lnTo>
                <a:lnTo>
                  <a:pt x="957784" y="620724"/>
                </a:lnTo>
                <a:lnTo>
                  <a:pt x="957784" y="577340"/>
                </a:lnTo>
                <a:lnTo>
                  <a:pt x="914400" y="577340"/>
                </a:lnTo>
                <a:lnTo>
                  <a:pt x="914400" y="577340"/>
                </a:lnTo>
                <a:lnTo>
                  <a:pt x="914400" y="550642"/>
                </a:lnTo>
                <a:lnTo>
                  <a:pt x="614050" y="550642"/>
                </a:lnTo>
                <a:lnTo>
                  <a:pt x="607375" y="543967"/>
                </a:lnTo>
                <a:lnTo>
                  <a:pt x="490572" y="543967"/>
                </a:lnTo>
                <a:lnTo>
                  <a:pt x="490572" y="510595"/>
                </a:lnTo>
                <a:lnTo>
                  <a:pt x="440514" y="510595"/>
                </a:lnTo>
                <a:lnTo>
                  <a:pt x="440514" y="483898"/>
                </a:lnTo>
                <a:lnTo>
                  <a:pt x="373769" y="483898"/>
                </a:lnTo>
                <a:lnTo>
                  <a:pt x="373769" y="427165"/>
                </a:lnTo>
                <a:lnTo>
                  <a:pt x="307025" y="427165"/>
                </a:lnTo>
                <a:lnTo>
                  <a:pt x="307025" y="427165"/>
                </a:lnTo>
                <a:lnTo>
                  <a:pt x="307025" y="397130"/>
                </a:lnTo>
                <a:lnTo>
                  <a:pt x="220257" y="397130"/>
                </a:lnTo>
                <a:lnTo>
                  <a:pt x="220257" y="330385"/>
                </a:lnTo>
                <a:lnTo>
                  <a:pt x="180210" y="330385"/>
                </a:lnTo>
                <a:lnTo>
                  <a:pt x="180210" y="276990"/>
                </a:lnTo>
                <a:lnTo>
                  <a:pt x="136826" y="276990"/>
                </a:lnTo>
                <a:lnTo>
                  <a:pt x="136826" y="246955"/>
                </a:lnTo>
                <a:lnTo>
                  <a:pt x="93442" y="246955"/>
                </a:lnTo>
                <a:lnTo>
                  <a:pt x="93442" y="186885"/>
                </a:lnTo>
                <a:lnTo>
                  <a:pt x="46721" y="186885"/>
                </a:lnTo>
                <a:lnTo>
                  <a:pt x="46721" y="130152"/>
                </a:lnTo>
                <a:lnTo>
                  <a:pt x="3337" y="130152"/>
                </a:lnTo>
                <a:cubicBezTo>
                  <a:pt x="2225" y="86768"/>
                  <a:pt x="1112" y="43384"/>
                  <a:pt x="0" y="0"/>
                </a:cubicBezTo>
                <a:close/>
              </a:path>
            </a:pathLst>
          </a:custGeom>
          <a:solidFill>
            <a:schemeClr val="accent6">
              <a:lumMod val="20000"/>
              <a:lumOff val="80000"/>
              <a:alpha val="5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 name="Freeform: Shape 6">
            <a:extLst>
              <a:ext uri="{FF2B5EF4-FFF2-40B4-BE49-F238E27FC236}">
                <a16:creationId xmlns:a16="http://schemas.microsoft.com/office/drawing/2014/main" id="{F3B5ECA3-F030-CE64-4F31-BB551C4838C7}"/>
              </a:ext>
            </a:extLst>
          </p:cNvPr>
          <p:cNvSpPr/>
          <p:nvPr/>
        </p:nvSpPr>
        <p:spPr bwMode="auto">
          <a:xfrm>
            <a:off x="7652471" y="3270224"/>
            <a:ext cx="1875522" cy="453863"/>
          </a:xfrm>
          <a:custGeom>
            <a:avLst/>
            <a:gdLst>
              <a:gd name="connsiteX0" fmla="*/ 10012 w 1875522"/>
              <a:gd name="connsiteY0" fmla="*/ 0 h 453863"/>
              <a:gd name="connsiteX1" fmla="*/ 170199 w 1875522"/>
              <a:gd name="connsiteY1" fmla="*/ 0 h 453863"/>
              <a:gd name="connsiteX2" fmla="*/ 170199 w 1875522"/>
              <a:gd name="connsiteY2" fmla="*/ 13349 h 453863"/>
              <a:gd name="connsiteX3" fmla="*/ 260304 w 1875522"/>
              <a:gd name="connsiteY3" fmla="*/ 13349 h 453863"/>
              <a:gd name="connsiteX4" fmla="*/ 260304 w 1875522"/>
              <a:gd name="connsiteY4" fmla="*/ 23361 h 453863"/>
              <a:gd name="connsiteX5" fmla="*/ 317037 w 1875522"/>
              <a:gd name="connsiteY5" fmla="*/ 23361 h 453863"/>
              <a:gd name="connsiteX6" fmla="*/ 317037 w 1875522"/>
              <a:gd name="connsiteY6" fmla="*/ 40047 h 453863"/>
              <a:gd name="connsiteX7" fmla="*/ 340398 w 1875522"/>
              <a:gd name="connsiteY7" fmla="*/ 40047 h 453863"/>
              <a:gd name="connsiteX8" fmla="*/ 340398 w 1875522"/>
              <a:gd name="connsiteY8" fmla="*/ 53396 h 453863"/>
              <a:gd name="connsiteX9" fmla="*/ 697481 w 1875522"/>
              <a:gd name="connsiteY9" fmla="*/ 53396 h 453863"/>
              <a:gd name="connsiteX10" fmla="*/ 697481 w 1875522"/>
              <a:gd name="connsiteY10" fmla="*/ 76756 h 453863"/>
              <a:gd name="connsiteX11" fmla="*/ 847656 w 1875522"/>
              <a:gd name="connsiteY11" fmla="*/ 76756 h 453863"/>
              <a:gd name="connsiteX12" fmla="*/ 847656 w 1875522"/>
              <a:gd name="connsiteY12" fmla="*/ 90105 h 453863"/>
              <a:gd name="connsiteX13" fmla="*/ 1121309 w 1875522"/>
              <a:gd name="connsiteY13" fmla="*/ 90105 h 453863"/>
              <a:gd name="connsiteX14" fmla="*/ 1121309 w 1875522"/>
              <a:gd name="connsiteY14" fmla="*/ 113466 h 453863"/>
              <a:gd name="connsiteX15" fmla="*/ 1438345 w 1875522"/>
              <a:gd name="connsiteY15" fmla="*/ 113466 h 453863"/>
              <a:gd name="connsiteX16" fmla="*/ 1438345 w 1875522"/>
              <a:gd name="connsiteY16" fmla="*/ 140164 h 453863"/>
              <a:gd name="connsiteX17" fmla="*/ 1875522 w 1875522"/>
              <a:gd name="connsiteY17" fmla="*/ 140164 h 453863"/>
              <a:gd name="connsiteX18" fmla="*/ 1875522 w 1875522"/>
              <a:gd name="connsiteY18" fmla="*/ 453863 h 453863"/>
              <a:gd name="connsiteX19" fmla="*/ 1435008 w 1875522"/>
              <a:gd name="connsiteY19" fmla="*/ 453863 h 453863"/>
              <a:gd name="connsiteX20" fmla="*/ 1435008 w 1875522"/>
              <a:gd name="connsiteY20" fmla="*/ 383781 h 453863"/>
              <a:gd name="connsiteX21" fmla="*/ 1121309 w 1875522"/>
              <a:gd name="connsiteY21" fmla="*/ 383781 h 453863"/>
              <a:gd name="connsiteX22" fmla="*/ 1121309 w 1875522"/>
              <a:gd name="connsiteY22" fmla="*/ 357084 h 453863"/>
              <a:gd name="connsiteX23" fmla="*/ 844319 w 1875522"/>
              <a:gd name="connsiteY23" fmla="*/ 357084 h 453863"/>
              <a:gd name="connsiteX24" fmla="*/ 844319 w 1875522"/>
              <a:gd name="connsiteY24" fmla="*/ 330386 h 453863"/>
              <a:gd name="connsiteX25" fmla="*/ 714167 w 1875522"/>
              <a:gd name="connsiteY25" fmla="*/ 330386 h 453863"/>
              <a:gd name="connsiteX26" fmla="*/ 714167 w 1875522"/>
              <a:gd name="connsiteY26" fmla="*/ 307025 h 453863"/>
              <a:gd name="connsiteX27" fmla="*/ 417154 w 1875522"/>
              <a:gd name="connsiteY27" fmla="*/ 307025 h 453863"/>
              <a:gd name="connsiteX28" fmla="*/ 417154 w 1875522"/>
              <a:gd name="connsiteY28" fmla="*/ 270316 h 453863"/>
              <a:gd name="connsiteX29" fmla="*/ 290339 w 1875522"/>
              <a:gd name="connsiteY29" fmla="*/ 270316 h 453863"/>
              <a:gd name="connsiteX30" fmla="*/ 290339 w 1875522"/>
              <a:gd name="connsiteY30" fmla="*/ 203571 h 453863"/>
              <a:gd name="connsiteX31" fmla="*/ 193560 w 1875522"/>
              <a:gd name="connsiteY31" fmla="*/ 203571 h 453863"/>
              <a:gd name="connsiteX32" fmla="*/ 193560 w 1875522"/>
              <a:gd name="connsiteY32" fmla="*/ 166862 h 453863"/>
              <a:gd name="connsiteX33" fmla="*/ 40047 w 1875522"/>
              <a:gd name="connsiteY33" fmla="*/ 166862 h 453863"/>
              <a:gd name="connsiteX34" fmla="*/ 40047 w 1875522"/>
              <a:gd name="connsiteY34" fmla="*/ 150175 h 453863"/>
              <a:gd name="connsiteX35" fmla="*/ 0 w 1875522"/>
              <a:gd name="connsiteY35" fmla="*/ 150175 h 453863"/>
              <a:gd name="connsiteX36" fmla="*/ 10012 w 1875522"/>
              <a:gd name="connsiteY36" fmla="*/ 0 h 453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1875522" h="453863">
                <a:moveTo>
                  <a:pt x="10012" y="0"/>
                </a:moveTo>
                <a:lnTo>
                  <a:pt x="170199" y="0"/>
                </a:lnTo>
                <a:lnTo>
                  <a:pt x="170199" y="13349"/>
                </a:lnTo>
                <a:lnTo>
                  <a:pt x="260304" y="13349"/>
                </a:lnTo>
                <a:lnTo>
                  <a:pt x="260304" y="23361"/>
                </a:lnTo>
                <a:lnTo>
                  <a:pt x="317037" y="23361"/>
                </a:lnTo>
                <a:lnTo>
                  <a:pt x="317037" y="40047"/>
                </a:lnTo>
                <a:lnTo>
                  <a:pt x="340398" y="40047"/>
                </a:lnTo>
                <a:lnTo>
                  <a:pt x="340398" y="53396"/>
                </a:lnTo>
                <a:lnTo>
                  <a:pt x="697481" y="53396"/>
                </a:lnTo>
                <a:lnTo>
                  <a:pt x="697481" y="76756"/>
                </a:lnTo>
                <a:lnTo>
                  <a:pt x="847656" y="76756"/>
                </a:lnTo>
                <a:lnTo>
                  <a:pt x="847656" y="90105"/>
                </a:lnTo>
                <a:lnTo>
                  <a:pt x="1121309" y="90105"/>
                </a:lnTo>
                <a:lnTo>
                  <a:pt x="1121309" y="113466"/>
                </a:lnTo>
                <a:lnTo>
                  <a:pt x="1438345" y="113466"/>
                </a:lnTo>
                <a:lnTo>
                  <a:pt x="1438345" y="140164"/>
                </a:lnTo>
                <a:lnTo>
                  <a:pt x="1875522" y="140164"/>
                </a:lnTo>
                <a:lnTo>
                  <a:pt x="1875522" y="453863"/>
                </a:lnTo>
                <a:lnTo>
                  <a:pt x="1435008" y="453863"/>
                </a:lnTo>
                <a:lnTo>
                  <a:pt x="1435008" y="383781"/>
                </a:lnTo>
                <a:lnTo>
                  <a:pt x="1121309" y="383781"/>
                </a:lnTo>
                <a:lnTo>
                  <a:pt x="1121309" y="357084"/>
                </a:lnTo>
                <a:lnTo>
                  <a:pt x="844319" y="357084"/>
                </a:lnTo>
                <a:lnTo>
                  <a:pt x="844319" y="330386"/>
                </a:lnTo>
                <a:lnTo>
                  <a:pt x="714167" y="330386"/>
                </a:lnTo>
                <a:lnTo>
                  <a:pt x="714167" y="307025"/>
                </a:lnTo>
                <a:lnTo>
                  <a:pt x="417154" y="307025"/>
                </a:lnTo>
                <a:lnTo>
                  <a:pt x="417154" y="270316"/>
                </a:lnTo>
                <a:lnTo>
                  <a:pt x="290339" y="270316"/>
                </a:lnTo>
                <a:lnTo>
                  <a:pt x="290339" y="203571"/>
                </a:lnTo>
                <a:lnTo>
                  <a:pt x="193560" y="203571"/>
                </a:lnTo>
                <a:lnTo>
                  <a:pt x="193560" y="166862"/>
                </a:lnTo>
                <a:lnTo>
                  <a:pt x="40047" y="166862"/>
                </a:lnTo>
                <a:lnTo>
                  <a:pt x="40047" y="150175"/>
                </a:lnTo>
                <a:lnTo>
                  <a:pt x="0" y="150175"/>
                </a:lnTo>
                <a:lnTo>
                  <a:pt x="10012" y="0"/>
                </a:lnTo>
                <a:close/>
              </a:path>
            </a:pathLst>
          </a:custGeom>
          <a:solidFill>
            <a:schemeClr val="accent1">
              <a:lumMod val="40000"/>
              <a:lumOff val="60000"/>
              <a:alpha val="5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8" name="Freeform: Shape 7">
            <a:extLst>
              <a:ext uri="{FF2B5EF4-FFF2-40B4-BE49-F238E27FC236}">
                <a16:creationId xmlns:a16="http://schemas.microsoft.com/office/drawing/2014/main" id="{2563FBAD-99BB-BACC-3B19-CC3FB575239B}"/>
              </a:ext>
            </a:extLst>
          </p:cNvPr>
          <p:cNvSpPr/>
          <p:nvPr/>
        </p:nvSpPr>
        <p:spPr bwMode="auto">
          <a:xfrm>
            <a:off x="7549017" y="3253538"/>
            <a:ext cx="3630903" cy="740864"/>
          </a:xfrm>
          <a:custGeom>
            <a:avLst/>
            <a:gdLst>
              <a:gd name="connsiteX0" fmla="*/ 0 w 3630903"/>
              <a:gd name="connsiteY0" fmla="*/ 0 h 740864"/>
              <a:gd name="connsiteX1" fmla="*/ 110129 w 3630903"/>
              <a:gd name="connsiteY1" fmla="*/ 0 h 740864"/>
              <a:gd name="connsiteX2" fmla="*/ 110129 w 3630903"/>
              <a:gd name="connsiteY2" fmla="*/ 43384 h 740864"/>
              <a:gd name="connsiteX3" fmla="*/ 143501 w 3630903"/>
              <a:gd name="connsiteY3" fmla="*/ 43384 h 740864"/>
              <a:gd name="connsiteX4" fmla="*/ 143501 w 3630903"/>
              <a:gd name="connsiteY4" fmla="*/ 80094 h 740864"/>
              <a:gd name="connsiteX5" fmla="*/ 176873 w 3630903"/>
              <a:gd name="connsiteY5" fmla="*/ 80094 h 740864"/>
              <a:gd name="connsiteX6" fmla="*/ 176873 w 3630903"/>
              <a:gd name="connsiteY6" fmla="*/ 133489 h 740864"/>
              <a:gd name="connsiteX7" fmla="*/ 240281 w 3630903"/>
              <a:gd name="connsiteY7" fmla="*/ 133489 h 740864"/>
              <a:gd name="connsiteX8" fmla="*/ 240281 w 3630903"/>
              <a:gd name="connsiteY8" fmla="*/ 153513 h 740864"/>
              <a:gd name="connsiteX9" fmla="*/ 283665 w 3630903"/>
              <a:gd name="connsiteY9" fmla="*/ 153513 h 740864"/>
              <a:gd name="connsiteX10" fmla="*/ 283665 w 3630903"/>
              <a:gd name="connsiteY10" fmla="*/ 203571 h 740864"/>
              <a:gd name="connsiteX11" fmla="*/ 310363 w 3630903"/>
              <a:gd name="connsiteY11" fmla="*/ 203571 h 740864"/>
              <a:gd name="connsiteX12" fmla="*/ 310363 w 3630903"/>
              <a:gd name="connsiteY12" fmla="*/ 250292 h 740864"/>
              <a:gd name="connsiteX13" fmla="*/ 403805 w 3630903"/>
              <a:gd name="connsiteY13" fmla="*/ 250292 h 740864"/>
              <a:gd name="connsiteX14" fmla="*/ 403805 w 3630903"/>
              <a:gd name="connsiteY14" fmla="*/ 283664 h 740864"/>
              <a:gd name="connsiteX15" fmla="*/ 467212 w 3630903"/>
              <a:gd name="connsiteY15" fmla="*/ 283664 h 740864"/>
              <a:gd name="connsiteX16" fmla="*/ 467212 w 3630903"/>
              <a:gd name="connsiteY16" fmla="*/ 293676 h 740864"/>
              <a:gd name="connsiteX17" fmla="*/ 483898 w 3630903"/>
              <a:gd name="connsiteY17" fmla="*/ 293676 h 740864"/>
              <a:gd name="connsiteX18" fmla="*/ 483898 w 3630903"/>
              <a:gd name="connsiteY18" fmla="*/ 327048 h 740864"/>
              <a:gd name="connsiteX19" fmla="*/ 533957 w 3630903"/>
              <a:gd name="connsiteY19" fmla="*/ 327048 h 740864"/>
              <a:gd name="connsiteX20" fmla="*/ 533957 w 3630903"/>
              <a:gd name="connsiteY20" fmla="*/ 327048 h 740864"/>
              <a:gd name="connsiteX21" fmla="*/ 560655 w 3630903"/>
              <a:gd name="connsiteY21" fmla="*/ 353746 h 740864"/>
              <a:gd name="connsiteX22" fmla="*/ 577341 w 3630903"/>
              <a:gd name="connsiteY22" fmla="*/ 353746 h 740864"/>
              <a:gd name="connsiteX23" fmla="*/ 577341 w 3630903"/>
              <a:gd name="connsiteY23" fmla="*/ 377107 h 740864"/>
              <a:gd name="connsiteX24" fmla="*/ 710830 w 3630903"/>
              <a:gd name="connsiteY24" fmla="*/ 377107 h 740864"/>
              <a:gd name="connsiteX25" fmla="*/ 710830 w 3630903"/>
              <a:gd name="connsiteY25" fmla="*/ 403805 h 740864"/>
              <a:gd name="connsiteX26" fmla="*/ 1014517 w 3630903"/>
              <a:gd name="connsiteY26" fmla="*/ 403805 h 740864"/>
              <a:gd name="connsiteX27" fmla="*/ 1014517 w 3630903"/>
              <a:gd name="connsiteY27" fmla="*/ 423828 h 740864"/>
              <a:gd name="connsiteX28" fmla="*/ 1061238 w 3630903"/>
              <a:gd name="connsiteY28" fmla="*/ 423828 h 740864"/>
              <a:gd name="connsiteX29" fmla="*/ 1061238 w 3630903"/>
              <a:gd name="connsiteY29" fmla="*/ 447188 h 740864"/>
              <a:gd name="connsiteX30" fmla="*/ 1127983 w 3630903"/>
              <a:gd name="connsiteY30" fmla="*/ 447188 h 740864"/>
              <a:gd name="connsiteX31" fmla="*/ 1127983 w 3630903"/>
              <a:gd name="connsiteY31" fmla="*/ 477224 h 740864"/>
              <a:gd name="connsiteX32" fmla="*/ 1224763 w 3630903"/>
              <a:gd name="connsiteY32" fmla="*/ 477224 h 740864"/>
              <a:gd name="connsiteX33" fmla="*/ 1224763 w 3630903"/>
              <a:gd name="connsiteY33" fmla="*/ 500584 h 740864"/>
              <a:gd name="connsiteX34" fmla="*/ 1288170 w 3630903"/>
              <a:gd name="connsiteY34" fmla="*/ 500584 h 740864"/>
              <a:gd name="connsiteX35" fmla="*/ 1288170 w 3630903"/>
              <a:gd name="connsiteY35" fmla="*/ 530619 h 740864"/>
              <a:gd name="connsiteX36" fmla="*/ 1331554 w 3630903"/>
              <a:gd name="connsiteY36" fmla="*/ 530619 h 740864"/>
              <a:gd name="connsiteX37" fmla="*/ 1331554 w 3630903"/>
              <a:gd name="connsiteY37" fmla="*/ 557317 h 740864"/>
              <a:gd name="connsiteX38" fmla="*/ 1521776 w 3630903"/>
              <a:gd name="connsiteY38" fmla="*/ 557317 h 740864"/>
              <a:gd name="connsiteX39" fmla="*/ 1521776 w 3630903"/>
              <a:gd name="connsiteY39" fmla="*/ 587352 h 740864"/>
              <a:gd name="connsiteX40" fmla="*/ 2629735 w 3630903"/>
              <a:gd name="connsiteY40" fmla="*/ 587352 h 740864"/>
              <a:gd name="connsiteX41" fmla="*/ 2629735 w 3630903"/>
              <a:gd name="connsiteY41" fmla="*/ 637410 h 740864"/>
              <a:gd name="connsiteX42" fmla="*/ 2629735 w 3630903"/>
              <a:gd name="connsiteY42" fmla="*/ 684132 h 740864"/>
              <a:gd name="connsiteX43" fmla="*/ 2656433 w 3630903"/>
              <a:gd name="connsiteY43" fmla="*/ 684132 h 740864"/>
              <a:gd name="connsiteX44" fmla="*/ 2656433 w 3630903"/>
              <a:gd name="connsiteY44" fmla="*/ 740864 h 740864"/>
              <a:gd name="connsiteX45" fmla="*/ 3630903 w 3630903"/>
              <a:gd name="connsiteY45" fmla="*/ 740864 h 740864"/>
              <a:gd name="connsiteX0" fmla="*/ 0 w 3630903"/>
              <a:gd name="connsiteY0" fmla="*/ 0 h 740864"/>
              <a:gd name="connsiteX1" fmla="*/ 110129 w 3630903"/>
              <a:gd name="connsiteY1" fmla="*/ 0 h 740864"/>
              <a:gd name="connsiteX2" fmla="*/ 110129 w 3630903"/>
              <a:gd name="connsiteY2" fmla="*/ 43384 h 740864"/>
              <a:gd name="connsiteX3" fmla="*/ 143501 w 3630903"/>
              <a:gd name="connsiteY3" fmla="*/ 43384 h 740864"/>
              <a:gd name="connsiteX4" fmla="*/ 143501 w 3630903"/>
              <a:gd name="connsiteY4" fmla="*/ 80094 h 740864"/>
              <a:gd name="connsiteX5" fmla="*/ 176873 w 3630903"/>
              <a:gd name="connsiteY5" fmla="*/ 80094 h 740864"/>
              <a:gd name="connsiteX6" fmla="*/ 176873 w 3630903"/>
              <a:gd name="connsiteY6" fmla="*/ 133489 h 740864"/>
              <a:gd name="connsiteX7" fmla="*/ 240281 w 3630903"/>
              <a:gd name="connsiteY7" fmla="*/ 133489 h 740864"/>
              <a:gd name="connsiteX8" fmla="*/ 240281 w 3630903"/>
              <a:gd name="connsiteY8" fmla="*/ 153513 h 740864"/>
              <a:gd name="connsiteX9" fmla="*/ 283665 w 3630903"/>
              <a:gd name="connsiteY9" fmla="*/ 153513 h 740864"/>
              <a:gd name="connsiteX10" fmla="*/ 283665 w 3630903"/>
              <a:gd name="connsiteY10" fmla="*/ 203571 h 740864"/>
              <a:gd name="connsiteX11" fmla="*/ 310363 w 3630903"/>
              <a:gd name="connsiteY11" fmla="*/ 203571 h 740864"/>
              <a:gd name="connsiteX12" fmla="*/ 310363 w 3630903"/>
              <a:gd name="connsiteY12" fmla="*/ 250292 h 740864"/>
              <a:gd name="connsiteX13" fmla="*/ 403805 w 3630903"/>
              <a:gd name="connsiteY13" fmla="*/ 250292 h 740864"/>
              <a:gd name="connsiteX14" fmla="*/ 403805 w 3630903"/>
              <a:gd name="connsiteY14" fmla="*/ 283664 h 740864"/>
              <a:gd name="connsiteX15" fmla="*/ 467212 w 3630903"/>
              <a:gd name="connsiteY15" fmla="*/ 283664 h 740864"/>
              <a:gd name="connsiteX16" fmla="*/ 467212 w 3630903"/>
              <a:gd name="connsiteY16" fmla="*/ 293676 h 740864"/>
              <a:gd name="connsiteX17" fmla="*/ 483898 w 3630903"/>
              <a:gd name="connsiteY17" fmla="*/ 293676 h 740864"/>
              <a:gd name="connsiteX18" fmla="*/ 483898 w 3630903"/>
              <a:gd name="connsiteY18" fmla="*/ 327048 h 740864"/>
              <a:gd name="connsiteX19" fmla="*/ 533957 w 3630903"/>
              <a:gd name="connsiteY19" fmla="*/ 327048 h 740864"/>
              <a:gd name="connsiteX20" fmla="*/ 533957 w 3630903"/>
              <a:gd name="connsiteY20" fmla="*/ 327048 h 740864"/>
              <a:gd name="connsiteX21" fmla="*/ 537294 w 3630903"/>
              <a:gd name="connsiteY21" fmla="*/ 353746 h 740864"/>
              <a:gd name="connsiteX22" fmla="*/ 577341 w 3630903"/>
              <a:gd name="connsiteY22" fmla="*/ 353746 h 740864"/>
              <a:gd name="connsiteX23" fmla="*/ 577341 w 3630903"/>
              <a:gd name="connsiteY23" fmla="*/ 377107 h 740864"/>
              <a:gd name="connsiteX24" fmla="*/ 710830 w 3630903"/>
              <a:gd name="connsiteY24" fmla="*/ 377107 h 740864"/>
              <a:gd name="connsiteX25" fmla="*/ 710830 w 3630903"/>
              <a:gd name="connsiteY25" fmla="*/ 403805 h 740864"/>
              <a:gd name="connsiteX26" fmla="*/ 1014517 w 3630903"/>
              <a:gd name="connsiteY26" fmla="*/ 403805 h 740864"/>
              <a:gd name="connsiteX27" fmla="*/ 1014517 w 3630903"/>
              <a:gd name="connsiteY27" fmla="*/ 423828 h 740864"/>
              <a:gd name="connsiteX28" fmla="*/ 1061238 w 3630903"/>
              <a:gd name="connsiteY28" fmla="*/ 423828 h 740864"/>
              <a:gd name="connsiteX29" fmla="*/ 1061238 w 3630903"/>
              <a:gd name="connsiteY29" fmla="*/ 447188 h 740864"/>
              <a:gd name="connsiteX30" fmla="*/ 1127983 w 3630903"/>
              <a:gd name="connsiteY30" fmla="*/ 447188 h 740864"/>
              <a:gd name="connsiteX31" fmla="*/ 1127983 w 3630903"/>
              <a:gd name="connsiteY31" fmla="*/ 477224 h 740864"/>
              <a:gd name="connsiteX32" fmla="*/ 1224763 w 3630903"/>
              <a:gd name="connsiteY32" fmla="*/ 477224 h 740864"/>
              <a:gd name="connsiteX33" fmla="*/ 1224763 w 3630903"/>
              <a:gd name="connsiteY33" fmla="*/ 500584 h 740864"/>
              <a:gd name="connsiteX34" fmla="*/ 1288170 w 3630903"/>
              <a:gd name="connsiteY34" fmla="*/ 500584 h 740864"/>
              <a:gd name="connsiteX35" fmla="*/ 1288170 w 3630903"/>
              <a:gd name="connsiteY35" fmla="*/ 530619 h 740864"/>
              <a:gd name="connsiteX36" fmla="*/ 1331554 w 3630903"/>
              <a:gd name="connsiteY36" fmla="*/ 530619 h 740864"/>
              <a:gd name="connsiteX37" fmla="*/ 1331554 w 3630903"/>
              <a:gd name="connsiteY37" fmla="*/ 557317 h 740864"/>
              <a:gd name="connsiteX38" fmla="*/ 1521776 w 3630903"/>
              <a:gd name="connsiteY38" fmla="*/ 557317 h 740864"/>
              <a:gd name="connsiteX39" fmla="*/ 1521776 w 3630903"/>
              <a:gd name="connsiteY39" fmla="*/ 587352 h 740864"/>
              <a:gd name="connsiteX40" fmla="*/ 2629735 w 3630903"/>
              <a:gd name="connsiteY40" fmla="*/ 587352 h 740864"/>
              <a:gd name="connsiteX41" fmla="*/ 2629735 w 3630903"/>
              <a:gd name="connsiteY41" fmla="*/ 637410 h 740864"/>
              <a:gd name="connsiteX42" fmla="*/ 2629735 w 3630903"/>
              <a:gd name="connsiteY42" fmla="*/ 684132 h 740864"/>
              <a:gd name="connsiteX43" fmla="*/ 2656433 w 3630903"/>
              <a:gd name="connsiteY43" fmla="*/ 684132 h 740864"/>
              <a:gd name="connsiteX44" fmla="*/ 2656433 w 3630903"/>
              <a:gd name="connsiteY44" fmla="*/ 740864 h 740864"/>
              <a:gd name="connsiteX45" fmla="*/ 3630903 w 3630903"/>
              <a:gd name="connsiteY45" fmla="*/ 740864 h 740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630903" h="740864">
                <a:moveTo>
                  <a:pt x="0" y="0"/>
                </a:moveTo>
                <a:lnTo>
                  <a:pt x="110129" y="0"/>
                </a:lnTo>
                <a:lnTo>
                  <a:pt x="110129" y="43384"/>
                </a:lnTo>
                <a:lnTo>
                  <a:pt x="143501" y="43384"/>
                </a:lnTo>
                <a:lnTo>
                  <a:pt x="143501" y="80094"/>
                </a:lnTo>
                <a:lnTo>
                  <a:pt x="176873" y="80094"/>
                </a:lnTo>
                <a:lnTo>
                  <a:pt x="176873" y="133489"/>
                </a:lnTo>
                <a:lnTo>
                  <a:pt x="240281" y="133489"/>
                </a:lnTo>
                <a:lnTo>
                  <a:pt x="240281" y="153513"/>
                </a:lnTo>
                <a:lnTo>
                  <a:pt x="283665" y="153513"/>
                </a:lnTo>
                <a:lnTo>
                  <a:pt x="283665" y="203571"/>
                </a:lnTo>
                <a:lnTo>
                  <a:pt x="310363" y="203571"/>
                </a:lnTo>
                <a:lnTo>
                  <a:pt x="310363" y="250292"/>
                </a:lnTo>
                <a:lnTo>
                  <a:pt x="403805" y="250292"/>
                </a:lnTo>
                <a:lnTo>
                  <a:pt x="403805" y="283664"/>
                </a:lnTo>
                <a:lnTo>
                  <a:pt x="467212" y="283664"/>
                </a:lnTo>
                <a:lnTo>
                  <a:pt x="467212" y="293676"/>
                </a:lnTo>
                <a:lnTo>
                  <a:pt x="483898" y="293676"/>
                </a:lnTo>
                <a:lnTo>
                  <a:pt x="483898" y="327048"/>
                </a:lnTo>
                <a:lnTo>
                  <a:pt x="533957" y="327048"/>
                </a:lnTo>
                <a:lnTo>
                  <a:pt x="533957" y="327048"/>
                </a:lnTo>
                <a:lnTo>
                  <a:pt x="537294" y="353746"/>
                </a:lnTo>
                <a:lnTo>
                  <a:pt x="577341" y="353746"/>
                </a:lnTo>
                <a:lnTo>
                  <a:pt x="577341" y="377107"/>
                </a:lnTo>
                <a:lnTo>
                  <a:pt x="710830" y="377107"/>
                </a:lnTo>
                <a:lnTo>
                  <a:pt x="710830" y="403805"/>
                </a:lnTo>
                <a:lnTo>
                  <a:pt x="1014517" y="403805"/>
                </a:lnTo>
                <a:lnTo>
                  <a:pt x="1014517" y="423828"/>
                </a:lnTo>
                <a:lnTo>
                  <a:pt x="1061238" y="423828"/>
                </a:lnTo>
                <a:lnTo>
                  <a:pt x="1061238" y="447188"/>
                </a:lnTo>
                <a:lnTo>
                  <a:pt x="1127983" y="447188"/>
                </a:lnTo>
                <a:lnTo>
                  <a:pt x="1127983" y="477224"/>
                </a:lnTo>
                <a:lnTo>
                  <a:pt x="1224763" y="477224"/>
                </a:lnTo>
                <a:lnTo>
                  <a:pt x="1224763" y="500584"/>
                </a:lnTo>
                <a:lnTo>
                  <a:pt x="1288170" y="500584"/>
                </a:lnTo>
                <a:lnTo>
                  <a:pt x="1288170" y="530619"/>
                </a:lnTo>
                <a:lnTo>
                  <a:pt x="1331554" y="530619"/>
                </a:lnTo>
                <a:lnTo>
                  <a:pt x="1331554" y="557317"/>
                </a:lnTo>
                <a:lnTo>
                  <a:pt x="1521776" y="557317"/>
                </a:lnTo>
                <a:lnTo>
                  <a:pt x="1521776" y="587352"/>
                </a:lnTo>
                <a:lnTo>
                  <a:pt x="2629735" y="587352"/>
                </a:lnTo>
                <a:lnTo>
                  <a:pt x="2629735" y="637410"/>
                </a:lnTo>
                <a:lnTo>
                  <a:pt x="2629735" y="684132"/>
                </a:lnTo>
                <a:lnTo>
                  <a:pt x="2656433" y="684132"/>
                </a:lnTo>
                <a:lnTo>
                  <a:pt x="2656433" y="740864"/>
                </a:lnTo>
                <a:lnTo>
                  <a:pt x="3630903" y="740864"/>
                </a:lnTo>
              </a:path>
            </a:pathLst>
          </a:custGeom>
          <a:noFill/>
          <a:ln w="28575">
            <a:solidFill>
              <a:schemeClr val="accent6"/>
            </a:solidFill>
            <a:miter lim="800000"/>
            <a:headEnd/>
            <a:tailEnd/>
          </a:ln>
        </p:spPr>
        <p:txBody>
          <a:bodyPr rtlCol="0" anchor="ctr"/>
          <a:lstStyle/>
          <a:p>
            <a:pPr algn="ctr"/>
            <a:endParaRPr lang="en-US" dirty="0"/>
          </a:p>
        </p:txBody>
      </p:sp>
      <p:sp>
        <p:nvSpPr>
          <p:cNvPr id="9" name="Freeform: Shape 8">
            <a:extLst>
              <a:ext uri="{FF2B5EF4-FFF2-40B4-BE49-F238E27FC236}">
                <a16:creationId xmlns:a16="http://schemas.microsoft.com/office/drawing/2014/main" id="{BF9EFCA0-CF12-AA1D-4BA7-A2C837CA73E9}"/>
              </a:ext>
            </a:extLst>
          </p:cNvPr>
          <p:cNvSpPr/>
          <p:nvPr/>
        </p:nvSpPr>
        <p:spPr bwMode="auto">
          <a:xfrm>
            <a:off x="7542343" y="3250201"/>
            <a:ext cx="1988987" cy="844318"/>
          </a:xfrm>
          <a:custGeom>
            <a:avLst/>
            <a:gdLst>
              <a:gd name="connsiteX0" fmla="*/ 0 w 1988987"/>
              <a:gd name="connsiteY0" fmla="*/ 0 h 844318"/>
              <a:gd name="connsiteX1" fmla="*/ 113466 w 1988987"/>
              <a:gd name="connsiteY1" fmla="*/ 0 h 844318"/>
              <a:gd name="connsiteX2" fmla="*/ 113466 w 1988987"/>
              <a:gd name="connsiteY2" fmla="*/ 30035 h 844318"/>
              <a:gd name="connsiteX3" fmla="*/ 160187 w 1988987"/>
              <a:gd name="connsiteY3" fmla="*/ 30035 h 844318"/>
              <a:gd name="connsiteX4" fmla="*/ 160187 w 1988987"/>
              <a:gd name="connsiteY4" fmla="*/ 60070 h 844318"/>
              <a:gd name="connsiteX5" fmla="*/ 293676 w 1988987"/>
              <a:gd name="connsiteY5" fmla="*/ 60070 h 844318"/>
              <a:gd name="connsiteX6" fmla="*/ 293676 w 1988987"/>
              <a:gd name="connsiteY6" fmla="*/ 80093 h 844318"/>
              <a:gd name="connsiteX7" fmla="*/ 383781 w 1988987"/>
              <a:gd name="connsiteY7" fmla="*/ 80093 h 844318"/>
              <a:gd name="connsiteX8" fmla="*/ 383781 w 1988987"/>
              <a:gd name="connsiteY8" fmla="*/ 103454 h 844318"/>
              <a:gd name="connsiteX9" fmla="*/ 427165 w 1988987"/>
              <a:gd name="connsiteY9" fmla="*/ 103454 h 844318"/>
              <a:gd name="connsiteX10" fmla="*/ 427165 w 1988987"/>
              <a:gd name="connsiteY10" fmla="*/ 133489 h 844318"/>
              <a:gd name="connsiteX11" fmla="*/ 453863 w 1988987"/>
              <a:gd name="connsiteY11" fmla="*/ 133489 h 844318"/>
              <a:gd name="connsiteX12" fmla="*/ 453863 w 1988987"/>
              <a:gd name="connsiteY12" fmla="*/ 150175 h 844318"/>
              <a:gd name="connsiteX13" fmla="*/ 820958 w 1988987"/>
              <a:gd name="connsiteY13" fmla="*/ 150175 h 844318"/>
              <a:gd name="connsiteX14" fmla="*/ 820958 w 1988987"/>
              <a:gd name="connsiteY14" fmla="*/ 170198 h 844318"/>
              <a:gd name="connsiteX15" fmla="*/ 947772 w 1988987"/>
              <a:gd name="connsiteY15" fmla="*/ 170198 h 844318"/>
              <a:gd name="connsiteX16" fmla="*/ 947772 w 1988987"/>
              <a:gd name="connsiteY16" fmla="*/ 196896 h 844318"/>
              <a:gd name="connsiteX17" fmla="*/ 1221425 w 1988987"/>
              <a:gd name="connsiteY17" fmla="*/ 196896 h 844318"/>
              <a:gd name="connsiteX18" fmla="*/ 1221425 w 1988987"/>
              <a:gd name="connsiteY18" fmla="*/ 226931 h 844318"/>
              <a:gd name="connsiteX19" fmla="*/ 1541799 w 1988987"/>
              <a:gd name="connsiteY19" fmla="*/ 226931 h 844318"/>
              <a:gd name="connsiteX20" fmla="*/ 1541799 w 1988987"/>
              <a:gd name="connsiteY20" fmla="*/ 243617 h 844318"/>
              <a:gd name="connsiteX21" fmla="*/ 1565159 w 1988987"/>
              <a:gd name="connsiteY21" fmla="*/ 243617 h 844318"/>
              <a:gd name="connsiteX22" fmla="*/ 1565159 w 1988987"/>
              <a:gd name="connsiteY22" fmla="*/ 280327 h 844318"/>
              <a:gd name="connsiteX23" fmla="*/ 1988987 w 1988987"/>
              <a:gd name="connsiteY23" fmla="*/ 280327 h 844318"/>
              <a:gd name="connsiteX24" fmla="*/ 1988987 w 1988987"/>
              <a:gd name="connsiteY24" fmla="*/ 844318 h 844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8987" h="844318">
                <a:moveTo>
                  <a:pt x="0" y="0"/>
                </a:moveTo>
                <a:lnTo>
                  <a:pt x="113466" y="0"/>
                </a:lnTo>
                <a:lnTo>
                  <a:pt x="113466" y="30035"/>
                </a:lnTo>
                <a:lnTo>
                  <a:pt x="160187" y="30035"/>
                </a:lnTo>
                <a:lnTo>
                  <a:pt x="160187" y="60070"/>
                </a:lnTo>
                <a:lnTo>
                  <a:pt x="293676" y="60070"/>
                </a:lnTo>
                <a:lnTo>
                  <a:pt x="293676" y="80093"/>
                </a:lnTo>
                <a:lnTo>
                  <a:pt x="383781" y="80093"/>
                </a:lnTo>
                <a:lnTo>
                  <a:pt x="383781" y="103454"/>
                </a:lnTo>
                <a:lnTo>
                  <a:pt x="427165" y="103454"/>
                </a:lnTo>
                <a:lnTo>
                  <a:pt x="427165" y="133489"/>
                </a:lnTo>
                <a:lnTo>
                  <a:pt x="453863" y="133489"/>
                </a:lnTo>
                <a:lnTo>
                  <a:pt x="453863" y="150175"/>
                </a:lnTo>
                <a:lnTo>
                  <a:pt x="820958" y="150175"/>
                </a:lnTo>
                <a:lnTo>
                  <a:pt x="820958" y="170198"/>
                </a:lnTo>
                <a:lnTo>
                  <a:pt x="947772" y="170198"/>
                </a:lnTo>
                <a:lnTo>
                  <a:pt x="947772" y="196896"/>
                </a:lnTo>
                <a:lnTo>
                  <a:pt x="1221425" y="196896"/>
                </a:lnTo>
                <a:lnTo>
                  <a:pt x="1221425" y="226931"/>
                </a:lnTo>
                <a:lnTo>
                  <a:pt x="1541799" y="226931"/>
                </a:lnTo>
                <a:lnTo>
                  <a:pt x="1541799" y="243617"/>
                </a:lnTo>
                <a:lnTo>
                  <a:pt x="1565159" y="243617"/>
                </a:lnTo>
                <a:lnTo>
                  <a:pt x="1565159" y="280327"/>
                </a:lnTo>
                <a:lnTo>
                  <a:pt x="1988987" y="280327"/>
                </a:lnTo>
                <a:lnTo>
                  <a:pt x="1988987" y="844318"/>
                </a:lnTo>
              </a:path>
            </a:pathLst>
          </a:custGeom>
          <a:noFill/>
          <a:ln w="28575">
            <a:solidFill>
              <a:schemeClr val="accent1"/>
            </a:solidFill>
            <a:miter lim="800000"/>
            <a:headEnd/>
            <a:tailEnd/>
          </a:ln>
        </p:spPr>
        <p:txBody>
          <a:bodyPr rtlCol="0" anchor="ctr"/>
          <a:lstStyle/>
          <a:p>
            <a:pPr algn="ctr"/>
            <a:endParaRPr lang="en-US" dirty="0"/>
          </a:p>
        </p:txBody>
      </p:sp>
      <p:cxnSp>
        <p:nvCxnSpPr>
          <p:cNvPr id="10" name="Straight Connector 9">
            <a:extLst>
              <a:ext uri="{FF2B5EF4-FFF2-40B4-BE49-F238E27FC236}">
                <a16:creationId xmlns:a16="http://schemas.microsoft.com/office/drawing/2014/main" id="{F9E7EBFF-8F15-3EB4-4F4C-AA3F17F440AC}"/>
              </a:ext>
            </a:extLst>
          </p:cNvPr>
          <p:cNvCxnSpPr/>
          <p:nvPr/>
        </p:nvCxnSpPr>
        <p:spPr bwMode="auto">
          <a:xfrm>
            <a:off x="3695252" y="4178443"/>
            <a:ext cx="0" cy="917246"/>
          </a:xfrm>
          <a:prstGeom prst="line">
            <a:avLst/>
          </a:prstGeom>
          <a:noFill/>
          <a:ln w="28575" cap="flat" cmpd="sng" algn="ctr">
            <a:solidFill>
              <a:schemeClr val="tx2">
                <a:alpha val="55000"/>
              </a:schemeClr>
            </a:solidFill>
            <a:prstDash val="solid"/>
            <a:round/>
            <a:headEnd type="none" w="med" len="med"/>
            <a:tailEnd type="none" w="med" len="med"/>
          </a:ln>
          <a:effectLst/>
        </p:spPr>
      </p:cxnSp>
      <p:sp>
        <p:nvSpPr>
          <p:cNvPr id="11" name="Freeform: Shape 10">
            <a:extLst>
              <a:ext uri="{FF2B5EF4-FFF2-40B4-BE49-F238E27FC236}">
                <a16:creationId xmlns:a16="http://schemas.microsoft.com/office/drawing/2014/main" id="{07248D34-78C8-C271-8603-2B2AFFACA48F}"/>
              </a:ext>
            </a:extLst>
          </p:cNvPr>
          <p:cNvSpPr/>
          <p:nvPr/>
        </p:nvSpPr>
        <p:spPr bwMode="auto">
          <a:xfrm>
            <a:off x="1719979" y="3304825"/>
            <a:ext cx="3626746" cy="1043426"/>
          </a:xfrm>
          <a:custGeom>
            <a:avLst/>
            <a:gdLst>
              <a:gd name="connsiteX0" fmla="*/ 2805 w 3626746"/>
              <a:gd name="connsiteY0" fmla="*/ 0 h 1043426"/>
              <a:gd name="connsiteX1" fmla="*/ 103782 w 3626746"/>
              <a:gd name="connsiteY1" fmla="*/ 0 h 1043426"/>
              <a:gd name="connsiteX2" fmla="*/ 103782 w 3626746"/>
              <a:gd name="connsiteY2" fmla="*/ 70123 h 1043426"/>
              <a:gd name="connsiteX3" fmla="*/ 213173 w 3626746"/>
              <a:gd name="connsiteY3" fmla="*/ 70123 h 1043426"/>
              <a:gd name="connsiteX4" fmla="*/ 213173 w 3626746"/>
              <a:gd name="connsiteY4" fmla="*/ 100977 h 1043426"/>
              <a:gd name="connsiteX5" fmla="*/ 238418 w 3626746"/>
              <a:gd name="connsiteY5" fmla="*/ 100977 h 1043426"/>
              <a:gd name="connsiteX6" fmla="*/ 238418 w 3626746"/>
              <a:gd name="connsiteY6" fmla="*/ 115001 h 1043426"/>
              <a:gd name="connsiteX7" fmla="*/ 269271 w 3626746"/>
              <a:gd name="connsiteY7" fmla="*/ 115001 h 1043426"/>
              <a:gd name="connsiteX8" fmla="*/ 269271 w 3626746"/>
              <a:gd name="connsiteY8" fmla="*/ 168294 h 1043426"/>
              <a:gd name="connsiteX9" fmla="*/ 328175 w 3626746"/>
              <a:gd name="connsiteY9" fmla="*/ 168294 h 1043426"/>
              <a:gd name="connsiteX10" fmla="*/ 328175 w 3626746"/>
              <a:gd name="connsiteY10" fmla="*/ 199148 h 1043426"/>
              <a:gd name="connsiteX11" fmla="*/ 350614 w 3626746"/>
              <a:gd name="connsiteY11" fmla="*/ 199148 h 1043426"/>
              <a:gd name="connsiteX12" fmla="*/ 350614 w 3626746"/>
              <a:gd name="connsiteY12" fmla="*/ 221588 h 1043426"/>
              <a:gd name="connsiteX13" fmla="*/ 409517 w 3626746"/>
              <a:gd name="connsiteY13" fmla="*/ 221588 h 1043426"/>
              <a:gd name="connsiteX14" fmla="*/ 409517 w 3626746"/>
              <a:gd name="connsiteY14" fmla="*/ 252442 h 1043426"/>
              <a:gd name="connsiteX15" fmla="*/ 496469 w 3626746"/>
              <a:gd name="connsiteY15" fmla="*/ 252442 h 1043426"/>
              <a:gd name="connsiteX16" fmla="*/ 496469 w 3626746"/>
              <a:gd name="connsiteY16" fmla="*/ 288906 h 1043426"/>
              <a:gd name="connsiteX17" fmla="*/ 807814 w 3626746"/>
              <a:gd name="connsiteY17" fmla="*/ 288906 h 1043426"/>
              <a:gd name="connsiteX18" fmla="*/ 807814 w 3626746"/>
              <a:gd name="connsiteY18" fmla="*/ 288906 h 1043426"/>
              <a:gd name="connsiteX19" fmla="*/ 807814 w 3626746"/>
              <a:gd name="connsiteY19" fmla="*/ 308540 h 1043426"/>
              <a:gd name="connsiteX20" fmla="*/ 889156 w 3626746"/>
              <a:gd name="connsiteY20" fmla="*/ 308540 h 1043426"/>
              <a:gd name="connsiteX21" fmla="*/ 889156 w 3626746"/>
              <a:gd name="connsiteY21" fmla="*/ 367443 h 1043426"/>
              <a:gd name="connsiteX22" fmla="*/ 928425 w 3626746"/>
              <a:gd name="connsiteY22" fmla="*/ 367443 h 1043426"/>
              <a:gd name="connsiteX23" fmla="*/ 928425 w 3626746"/>
              <a:gd name="connsiteY23" fmla="*/ 392687 h 1043426"/>
              <a:gd name="connsiteX24" fmla="*/ 1068670 w 3626746"/>
              <a:gd name="connsiteY24" fmla="*/ 392687 h 1043426"/>
              <a:gd name="connsiteX25" fmla="*/ 1068670 w 3626746"/>
              <a:gd name="connsiteY25" fmla="*/ 417931 h 1043426"/>
              <a:gd name="connsiteX26" fmla="*/ 1144403 w 3626746"/>
              <a:gd name="connsiteY26" fmla="*/ 417931 h 1043426"/>
              <a:gd name="connsiteX27" fmla="*/ 1144403 w 3626746"/>
              <a:gd name="connsiteY27" fmla="*/ 437566 h 1043426"/>
              <a:gd name="connsiteX28" fmla="*/ 1517456 w 3626746"/>
              <a:gd name="connsiteY28" fmla="*/ 437566 h 1043426"/>
              <a:gd name="connsiteX29" fmla="*/ 1517456 w 3626746"/>
              <a:gd name="connsiteY29" fmla="*/ 462810 h 1043426"/>
              <a:gd name="connsiteX30" fmla="*/ 2185024 w 3626746"/>
              <a:gd name="connsiteY30" fmla="*/ 462810 h 1043426"/>
              <a:gd name="connsiteX31" fmla="*/ 2185024 w 3626746"/>
              <a:gd name="connsiteY31" fmla="*/ 488054 h 1043426"/>
              <a:gd name="connsiteX32" fmla="*/ 2594540 w 3626746"/>
              <a:gd name="connsiteY32" fmla="*/ 488054 h 1043426"/>
              <a:gd name="connsiteX33" fmla="*/ 2594540 w 3626746"/>
              <a:gd name="connsiteY33" fmla="*/ 524518 h 1043426"/>
              <a:gd name="connsiteX34" fmla="*/ 2625394 w 3626746"/>
              <a:gd name="connsiteY34" fmla="*/ 524518 h 1043426"/>
              <a:gd name="connsiteX35" fmla="*/ 2625394 w 3626746"/>
              <a:gd name="connsiteY35" fmla="*/ 569396 h 1043426"/>
              <a:gd name="connsiteX36" fmla="*/ 3626746 w 3626746"/>
              <a:gd name="connsiteY36" fmla="*/ 569396 h 1043426"/>
              <a:gd name="connsiteX37" fmla="*/ 3626746 w 3626746"/>
              <a:gd name="connsiteY37" fmla="*/ 1043426 h 1043426"/>
              <a:gd name="connsiteX38" fmla="*/ 2628199 w 3626746"/>
              <a:gd name="connsiteY38" fmla="*/ 1043426 h 1043426"/>
              <a:gd name="connsiteX39" fmla="*/ 2628199 w 3626746"/>
              <a:gd name="connsiteY39" fmla="*/ 970498 h 1043426"/>
              <a:gd name="connsiteX40" fmla="*/ 2608565 w 3626746"/>
              <a:gd name="connsiteY40" fmla="*/ 970498 h 1043426"/>
              <a:gd name="connsiteX41" fmla="*/ 2608565 w 3626746"/>
              <a:gd name="connsiteY41" fmla="*/ 900375 h 1043426"/>
              <a:gd name="connsiteX42" fmla="*/ 2176609 w 3626746"/>
              <a:gd name="connsiteY42" fmla="*/ 900375 h 1043426"/>
              <a:gd name="connsiteX43" fmla="*/ 2176609 w 3626746"/>
              <a:gd name="connsiteY43" fmla="*/ 866717 h 1043426"/>
              <a:gd name="connsiteX44" fmla="*/ 1506236 w 3626746"/>
              <a:gd name="connsiteY44" fmla="*/ 866717 h 1043426"/>
              <a:gd name="connsiteX45" fmla="*/ 1506236 w 3626746"/>
              <a:gd name="connsiteY45" fmla="*/ 838667 h 1043426"/>
              <a:gd name="connsiteX46" fmla="*/ 1152818 w 3626746"/>
              <a:gd name="connsiteY46" fmla="*/ 838667 h 1043426"/>
              <a:gd name="connsiteX47" fmla="*/ 1152818 w 3626746"/>
              <a:gd name="connsiteY47" fmla="*/ 813423 h 1043426"/>
              <a:gd name="connsiteX48" fmla="*/ 1074280 w 3626746"/>
              <a:gd name="connsiteY48" fmla="*/ 813423 h 1043426"/>
              <a:gd name="connsiteX49" fmla="*/ 1074280 w 3626746"/>
              <a:gd name="connsiteY49" fmla="*/ 785374 h 1043426"/>
              <a:gd name="connsiteX50" fmla="*/ 934035 w 3626746"/>
              <a:gd name="connsiteY50" fmla="*/ 785374 h 1043426"/>
              <a:gd name="connsiteX51" fmla="*/ 934035 w 3626746"/>
              <a:gd name="connsiteY51" fmla="*/ 765740 h 1043426"/>
              <a:gd name="connsiteX52" fmla="*/ 900376 w 3626746"/>
              <a:gd name="connsiteY52" fmla="*/ 765740 h 1043426"/>
              <a:gd name="connsiteX53" fmla="*/ 900376 w 3626746"/>
              <a:gd name="connsiteY53" fmla="*/ 737691 h 1043426"/>
              <a:gd name="connsiteX54" fmla="*/ 889156 w 3626746"/>
              <a:gd name="connsiteY54" fmla="*/ 737691 h 1043426"/>
              <a:gd name="connsiteX55" fmla="*/ 889156 w 3626746"/>
              <a:gd name="connsiteY55" fmla="*/ 681593 h 1043426"/>
              <a:gd name="connsiteX56" fmla="*/ 807814 w 3626746"/>
              <a:gd name="connsiteY56" fmla="*/ 681593 h 1043426"/>
              <a:gd name="connsiteX57" fmla="*/ 807814 w 3626746"/>
              <a:gd name="connsiteY57" fmla="*/ 661958 h 1043426"/>
              <a:gd name="connsiteX58" fmla="*/ 504884 w 3626746"/>
              <a:gd name="connsiteY58" fmla="*/ 661958 h 1043426"/>
              <a:gd name="connsiteX59" fmla="*/ 504884 w 3626746"/>
              <a:gd name="connsiteY59" fmla="*/ 628299 h 1043426"/>
              <a:gd name="connsiteX60" fmla="*/ 488054 w 3626746"/>
              <a:gd name="connsiteY60" fmla="*/ 628299 h 1043426"/>
              <a:gd name="connsiteX61" fmla="*/ 488054 w 3626746"/>
              <a:gd name="connsiteY61" fmla="*/ 603055 h 1043426"/>
              <a:gd name="connsiteX62" fmla="*/ 417932 w 3626746"/>
              <a:gd name="connsiteY62" fmla="*/ 603055 h 1043426"/>
              <a:gd name="connsiteX63" fmla="*/ 417932 w 3626746"/>
              <a:gd name="connsiteY63" fmla="*/ 583421 h 1043426"/>
              <a:gd name="connsiteX64" fmla="*/ 350614 w 3626746"/>
              <a:gd name="connsiteY64" fmla="*/ 583421 h 1043426"/>
              <a:gd name="connsiteX65" fmla="*/ 350614 w 3626746"/>
              <a:gd name="connsiteY65" fmla="*/ 538542 h 1043426"/>
              <a:gd name="connsiteX66" fmla="*/ 333784 w 3626746"/>
              <a:gd name="connsiteY66" fmla="*/ 538542 h 1043426"/>
              <a:gd name="connsiteX67" fmla="*/ 333784 w 3626746"/>
              <a:gd name="connsiteY67" fmla="*/ 488054 h 1043426"/>
              <a:gd name="connsiteX68" fmla="*/ 277686 w 3626746"/>
              <a:gd name="connsiteY68" fmla="*/ 488054 h 1043426"/>
              <a:gd name="connsiteX69" fmla="*/ 277686 w 3626746"/>
              <a:gd name="connsiteY69" fmla="*/ 468420 h 1043426"/>
              <a:gd name="connsiteX70" fmla="*/ 260857 w 3626746"/>
              <a:gd name="connsiteY70" fmla="*/ 468420 h 1043426"/>
              <a:gd name="connsiteX71" fmla="*/ 260857 w 3626746"/>
              <a:gd name="connsiteY71" fmla="*/ 401102 h 1043426"/>
              <a:gd name="connsiteX72" fmla="*/ 230003 w 3626746"/>
              <a:gd name="connsiteY72" fmla="*/ 401102 h 1043426"/>
              <a:gd name="connsiteX73" fmla="*/ 230003 w 3626746"/>
              <a:gd name="connsiteY73" fmla="*/ 401102 h 1043426"/>
              <a:gd name="connsiteX74" fmla="*/ 230003 w 3626746"/>
              <a:gd name="connsiteY74" fmla="*/ 378663 h 1043426"/>
              <a:gd name="connsiteX75" fmla="*/ 218783 w 3626746"/>
              <a:gd name="connsiteY75" fmla="*/ 378663 h 1043426"/>
              <a:gd name="connsiteX76" fmla="*/ 218783 w 3626746"/>
              <a:gd name="connsiteY76" fmla="*/ 342199 h 1043426"/>
              <a:gd name="connsiteX77" fmla="*/ 176710 w 3626746"/>
              <a:gd name="connsiteY77" fmla="*/ 342199 h 1043426"/>
              <a:gd name="connsiteX78" fmla="*/ 176710 w 3626746"/>
              <a:gd name="connsiteY78" fmla="*/ 311345 h 1043426"/>
              <a:gd name="connsiteX79" fmla="*/ 129026 w 3626746"/>
              <a:gd name="connsiteY79" fmla="*/ 311345 h 1043426"/>
              <a:gd name="connsiteX80" fmla="*/ 129026 w 3626746"/>
              <a:gd name="connsiteY80" fmla="*/ 274881 h 1043426"/>
              <a:gd name="connsiteX81" fmla="*/ 109392 w 3626746"/>
              <a:gd name="connsiteY81" fmla="*/ 274881 h 1043426"/>
              <a:gd name="connsiteX82" fmla="*/ 109392 w 3626746"/>
              <a:gd name="connsiteY82" fmla="*/ 255247 h 1043426"/>
              <a:gd name="connsiteX83" fmla="*/ 84148 w 3626746"/>
              <a:gd name="connsiteY83" fmla="*/ 255247 h 1043426"/>
              <a:gd name="connsiteX84" fmla="*/ 84148 w 3626746"/>
              <a:gd name="connsiteY84" fmla="*/ 227198 h 1043426"/>
              <a:gd name="connsiteX85" fmla="*/ 64513 w 3626746"/>
              <a:gd name="connsiteY85" fmla="*/ 227198 h 1043426"/>
              <a:gd name="connsiteX86" fmla="*/ 64513 w 3626746"/>
              <a:gd name="connsiteY86" fmla="*/ 190734 h 1043426"/>
              <a:gd name="connsiteX87" fmla="*/ 47684 w 3626746"/>
              <a:gd name="connsiteY87" fmla="*/ 190734 h 1043426"/>
              <a:gd name="connsiteX88" fmla="*/ 47684 w 3626746"/>
              <a:gd name="connsiteY88" fmla="*/ 154270 h 1043426"/>
              <a:gd name="connsiteX89" fmla="*/ 30854 w 3626746"/>
              <a:gd name="connsiteY89" fmla="*/ 154270 h 1043426"/>
              <a:gd name="connsiteX90" fmla="*/ 30854 w 3626746"/>
              <a:gd name="connsiteY90" fmla="*/ 134636 h 1043426"/>
              <a:gd name="connsiteX91" fmla="*/ 0 w 3626746"/>
              <a:gd name="connsiteY91" fmla="*/ 134636 h 1043426"/>
              <a:gd name="connsiteX92" fmla="*/ 2805 w 3626746"/>
              <a:gd name="connsiteY92" fmla="*/ 0 h 1043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3626746" h="1043426">
                <a:moveTo>
                  <a:pt x="2805" y="0"/>
                </a:moveTo>
                <a:lnTo>
                  <a:pt x="103782" y="0"/>
                </a:lnTo>
                <a:lnTo>
                  <a:pt x="103782" y="70123"/>
                </a:lnTo>
                <a:lnTo>
                  <a:pt x="213173" y="70123"/>
                </a:lnTo>
                <a:lnTo>
                  <a:pt x="213173" y="100977"/>
                </a:lnTo>
                <a:lnTo>
                  <a:pt x="238418" y="100977"/>
                </a:lnTo>
                <a:lnTo>
                  <a:pt x="238418" y="115001"/>
                </a:lnTo>
                <a:lnTo>
                  <a:pt x="269271" y="115001"/>
                </a:lnTo>
                <a:lnTo>
                  <a:pt x="269271" y="168294"/>
                </a:lnTo>
                <a:lnTo>
                  <a:pt x="328175" y="168294"/>
                </a:lnTo>
                <a:lnTo>
                  <a:pt x="328175" y="199148"/>
                </a:lnTo>
                <a:lnTo>
                  <a:pt x="350614" y="199148"/>
                </a:lnTo>
                <a:lnTo>
                  <a:pt x="350614" y="221588"/>
                </a:lnTo>
                <a:lnTo>
                  <a:pt x="409517" y="221588"/>
                </a:lnTo>
                <a:lnTo>
                  <a:pt x="409517" y="252442"/>
                </a:lnTo>
                <a:lnTo>
                  <a:pt x="496469" y="252442"/>
                </a:lnTo>
                <a:lnTo>
                  <a:pt x="496469" y="288906"/>
                </a:lnTo>
                <a:lnTo>
                  <a:pt x="807814" y="288906"/>
                </a:lnTo>
                <a:lnTo>
                  <a:pt x="807814" y="288906"/>
                </a:lnTo>
                <a:lnTo>
                  <a:pt x="807814" y="308540"/>
                </a:lnTo>
                <a:lnTo>
                  <a:pt x="889156" y="308540"/>
                </a:lnTo>
                <a:lnTo>
                  <a:pt x="889156" y="367443"/>
                </a:lnTo>
                <a:lnTo>
                  <a:pt x="928425" y="367443"/>
                </a:lnTo>
                <a:lnTo>
                  <a:pt x="928425" y="392687"/>
                </a:lnTo>
                <a:lnTo>
                  <a:pt x="1068670" y="392687"/>
                </a:lnTo>
                <a:lnTo>
                  <a:pt x="1068670" y="417931"/>
                </a:lnTo>
                <a:lnTo>
                  <a:pt x="1144403" y="417931"/>
                </a:lnTo>
                <a:lnTo>
                  <a:pt x="1144403" y="437566"/>
                </a:lnTo>
                <a:lnTo>
                  <a:pt x="1517456" y="437566"/>
                </a:lnTo>
                <a:lnTo>
                  <a:pt x="1517456" y="462810"/>
                </a:lnTo>
                <a:lnTo>
                  <a:pt x="2185024" y="462810"/>
                </a:lnTo>
                <a:lnTo>
                  <a:pt x="2185024" y="488054"/>
                </a:lnTo>
                <a:lnTo>
                  <a:pt x="2594540" y="488054"/>
                </a:lnTo>
                <a:lnTo>
                  <a:pt x="2594540" y="524518"/>
                </a:lnTo>
                <a:lnTo>
                  <a:pt x="2625394" y="524518"/>
                </a:lnTo>
                <a:lnTo>
                  <a:pt x="2625394" y="569396"/>
                </a:lnTo>
                <a:lnTo>
                  <a:pt x="3626746" y="569396"/>
                </a:lnTo>
                <a:lnTo>
                  <a:pt x="3626746" y="1043426"/>
                </a:lnTo>
                <a:lnTo>
                  <a:pt x="2628199" y="1043426"/>
                </a:lnTo>
                <a:lnTo>
                  <a:pt x="2628199" y="970498"/>
                </a:lnTo>
                <a:lnTo>
                  <a:pt x="2608565" y="970498"/>
                </a:lnTo>
                <a:lnTo>
                  <a:pt x="2608565" y="900375"/>
                </a:lnTo>
                <a:lnTo>
                  <a:pt x="2176609" y="900375"/>
                </a:lnTo>
                <a:lnTo>
                  <a:pt x="2176609" y="866717"/>
                </a:lnTo>
                <a:lnTo>
                  <a:pt x="1506236" y="866717"/>
                </a:lnTo>
                <a:lnTo>
                  <a:pt x="1506236" y="838667"/>
                </a:lnTo>
                <a:lnTo>
                  <a:pt x="1152818" y="838667"/>
                </a:lnTo>
                <a:lnTo>
                  <a:pt x="1152818" y="813423"/>
                </a:lnTo>
                <a:lnTo>
                  <a:pt x="1074280" y="813423"/>
                </a:lnTo>
                <a:lnTo>
                  <a:pt x="1074280" y="785374"/>
                </a:lnTo>
                <a:lnTo>
                  <a:pt x="934035" y="785374"/>
                </a:lnTo>
                <a:lnTo>
                  <a:pt x="934035" y="765740"/>
                </a:lnTo>
                <a:lnTo>
                  <a:pt x="900376" y="765740"/>
                </a:lnTo>
                <a:lnTo>
                  <a:pt x="900376" y="737691"/>
                </a:lnTo>
                <a:lnTo>
                  <a:pt x="889156" y="737691"/>
                </a:lnTo>
                <a:lnTo>
                  <a:pt x="889156" y="681593"/>
                </a:lnTo>
                <a:lnTo>
                  <a:pt x="807814" y="681593"/>
                </a:lnTo>
                <a:lnTo>
                  <a:pt x="807814" y="661958"/>
                </a:lnTo>
                <a:lnTo>
                  <a:pt x="504884" y="661958"/>
                </a:lnTo>
                <a:lnTo>
                  <a:pt x="504884" y="628299"/>
                </a:lnTo>
                <a:lnTo>
                  <a:pt x="488054" y="628299"/>
                </a:lnTo>
                <a:lnTo>
                  <a:pt x="488054" y="603055"/>
                </a:lnTo>
                <a:lnTo>
                  <a:pt x="417932" y="603055"/>
                </a:lnTo>
                <a:lnTo>
                  <a:pt x="417932" y="583421"/>
                </a:lnTo>
                <a:lnTo>
                  <a:pt x="350614" y="583421"/>
                </a:lnTo>
                <a:lnTo>
                  <a:pt x="350614" y="538542"/>
                </a:lnTo>
                <a:lnTo>
                  <a:pt x="333784" y="538542"/>
                </a:lnTo>
                <a:lnTo>
                  <a:pt x="333784" y="488054"/>
                </a:lnTo>
                <a:lnTo>
                  <a:pt x="277686" y="488054"/>
                </a:lnTo>
                <a:lnTo>
                  <a:pt x="277686" y="468420"/>
                </a:lnTo>
                <a:lnTo>
                  <a:pt x="260857" y="468420"/>
                </a:lnTo>
                <a:lnTo>
                  <a:pt x="260857" y="401102"/>
                </a:lnTo>
                <a:lnTo>
                  <a:pt x="230003" y="401102"/>
                </a:lnTo>
                <a:lnTo>
                  <a:pt x="230003" y="401102"/>
                </a:lnTo>
                <a:lnTo>
                  <a:pt x="230003" y="378663"/>
                </a:lnTo>
                <a:lnTo>
                  <a:pt x="218783" y="378663"/>
                </a:lnTo>
                <a:lnTo>
                  <a:pt x="218783" y="342199"/>
                </a:lnTo>
                <a:lnTo>
                  <a:pt x="176710" y="342199"/>
                </a:lnTo>
                <a:lnTo>
                  <a:pt x="176710" y="311345"/>
                </a:lnTo>
                <a:lnTo>
                  <a:pt x="129026" y="311345"/>
                </a:lnTo>
                <a:lnTo>
                  <a:pt x="129026" y="274881"/>
                </a:lnTo>
                <a:lnTo>
                  <a:pt x="109392" y="274881"/>
                </a:lnTo>
                <a:lnTo>
                  <a:pt x="109392" y="255247"/>
                </a:lnTo>
                <a:lnTo>
                  <a:pt x="84148" y="255247"/>
                </a:lnTo>
                <a:lnTo>
                  <a:pt x="84148" y="227198"/>
                </a:lnTo>
                <a:lnTo>
                  <a:pt x="64513" y="227198"/>
                </a:lnTo>
                <a:lnTo>
                  <a:pt x="64513" y="190734"/>
                </a:lnTo>
                <a:lnTo>
                  <a:pt x="47684" y="190734"/>
                </a:lnTo>
                <a:lnTo>
                  <a:pt x="47684" y="154270"/>
                </a:lnTo>
                <a:lnTo>
                  <a:pt x="30854" y="154270"/>
                </a:lnTo>
                <a:lnTo>
                  <a:pt x="30854" y="134636"/>
                </a:lnTo>
                <a:lnTo>
                  <a:pt x="0" y="134636"/>
                </a:lnTo>
                <a:lnTo>
                  <a:pt x="2805" y="0"/>
                </a:lnTo>
                <a:close/>
              </a:path>
            </a:pathLst>
          </a:custGeom>
          <a:solidFill>
            <a:schemeClr val="accent6">
              <a:lumMod val="20000"/>
              <a:lumOff val="80000"/>
              <a:alpha val="5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 name="Freeform: Shape 11">
            <a:extLst>
              <a:ext uri="{FF2B5EF4-FFF2-40B4-BE49-F238E27FC236}">
                <a16:creationId xmlns:a16="http://schemas.microsoft.com/office/drawing/2014/main" id="{39AF0557-984E-F1B1-0775-55C1E819B64E}"/>
              </a:ext>
            </a:extLst>
          </p:cNvPr>
          <p:cNvSpPr/>
          <p:nvPr/>
        </p:nvSpPr>
        <p:spPr bwMode="auto">
          <a:xfrm>
            <a:off x="1728394" y="3287997"/>
            <a:ext cx="1955021" cy="544152"/>
          </a:xfrm>
          <a:custGeom>
            <a:avLst/>
            <a:gdLst>
              <a:gd name="connsiteX0" fmla="*/ 0 w 1955021"/>
              <a:gd name="connsiteY0" fmla="*/ 0 h 558177"/>
              <a:gd name="connsiteX1" fmla="*/ 0 w 1955021"/>
              <a:gd name="connsiteY1" fmla="*/ 165490 h 558177"/>
              <a:gd name="connsiteX2" fmla="*/ 67318 w 1955021"/>
              <a:gd name="connsiteY2" fmla="*/ 165490 h 558177"/>
              <a:gd name="connsiteX3" fmla="*/ 67318 w 1955021"/>
              <a:gd name="connsiteY3" fmla="*/ 218783 h 558177"/>
              <a:gd name="connsiteX4" fmla="*/ 246832 w 1955021"/>
              <a:gd name="connsiteY4" fmla="*/ 218783 h 558177"/>
              <a:gd name="connsiteX5" fmla="*/ 246832 w 1955021"/>
              <a:gd name="connsiteY5" fmla="*/ 283296 h 558177"/>
              <a:gd name="connsiteX6" fmla="*/ 336589 w 1955021"/>
              <a:gd name="connsiteY6" fmla="*/ 283296 h 558177"/>
              <a:gd name="connsiteX7" fmla="*/ 336589 w 1955021"/>
              <a:gd name="connsiteY7" fmla="*/ 311345 h 558177"/>
              <a:gd name="connsiteX8" fmla="*/ 474030 w 1955021"/>
              <a:gd name="connsiteY8" fmla="*/ 311345 h 558177"/>
              <a:gd name="connsiteX9" fmla="*/ 474030 w 1955021"/>
              <a:gd name="connsiteY9" fmla="*/ 347809 h 558177"/>
              <a:gd name="connsiteX10" fmla="*/ 684398 w 1955021"/>
              <a:gd name="connsiteY10" fmla="*/ 347809 h 558177"/>
              <a:gd name="connsiteX11" fmla="*/ 684398 w 1955021"/>
              <a:gd name="connsiteY11" fmla="*/ 375858 h 558177"/>
              <a:gd name="connsiteX12" fmla="*/ 718056 w 1955021"/>
              <a:gd name="connsiteY12" fmla="*/ 375858 h 558177"/>
              <a:gd name="connsiteX13" fmla="*/ 718056 w 1955021"/>
              <a:gd name="connsiteY13" fmla="*/ 401102 h 558177"/>
              <a:gd name="connsiteX14" fmla="*/ 799399 w 1955021"/>
              <a:gd name="connsiteY14" fmla="*/ 401102 h 558177"/>
              <a:gd name="connsiteX15" fmla="*/ 799399 w 1955021"/>
              <a:gd name="connsiteY15" fmla="*/ 426346 h 558177"/>
              <a:gd name="connsiteX16" fmla="*/ 1197696 w 1955021"/>
              <a:gd name="connsiteY16" fmla="*/ 426346 h 558177"/>
              <a:gd name="connsiteX17" fmla="*/ 1197696 w 1955021"/>
              <a:gd name="connsiteY17" fmla="*/ 468420 h 558177"/>
              <a:gd name="connsiteX18" fmla="*/ 1394039 w 1955021"/>
              <a:gd name="connsiteY18" fmla="*/ 468420 h 558177"/>
              <a:gd name="connsiteX19" fmla="*/ 1394039 w 1955021"/>
              <a:gd name="connsiteY19" fmla="*/ 468420 h 558177"/>
              <a:gd name="connsiteX20" fmla="*/ 1394039 w 1955021"/>
              <a:gd name="connsiteY20" fmla="*/ 496469 h 558177"/>
              <a:gd name="connsiteX21" fmla="*/ 1511845 w 1955021"/>
              <a:gd name="connsiteY21" fmla="*/ 496469 h 558177"/>
              <a:gd name="connsiteX22" fmla="*/ 1511845 w 1955021"/>
              <a:gd name="connsiteY22" fmla="*/ 558177 h 558177"/>
              <a:gd name="connsiteX23" fmla="*/ 1955021 w 1955021"/>
              <a:gd name="connsiteY23" fmla="*/ 558177 h 558177"/>
              <a:gd name="connsiteX24" fmla="*/ 1955021 w 1955021"/>
              <a:gd name="connsiteY24" fmla="*/ 215978 h 558177"/>
              <a:gd name="connsiteX25" fmla="*/ 1523065 w 1955021"/>
              <a:gd name="connsiteY25" fmla="*/ 215978 h 558177"/>
              <a:gd name="connsiteX26" fmla="*/ 1523065 w 1955021"/>
              <a:gd name="connsiteY26" fmla="*/ 173904 h 558177"/>
              <a:gd name="connsiteX27" fmla="*/ 1388430 w 1955021"/>
              <a:gd name="connsiteY27" fmla="*/ 173904 h 558177"/>
              <a:gd name="connsiteX28" fmla="*/ 1388430 w 1955021"/>
              <a:gd name="connsiteY28" fmla="*/ 154270 h 558177"/>
              <a:gd name="connsiteX29" fmla="*/ 1200501 w 1955021"/>
              <a:gd name="connsiteY29" fmla="*/ 154270 h 558177"/>
              <a:gd name="connsiteX30" fmla="*/ 1200501 w 1955021"/>
              <a:gd name="connsiteY30" fmla="*/ 137440 h 558177"/>
              <a:gd name="connsiteX31" fmla="*/ 793789 w 1955021"/>
              <a:gd name="connsiteY31" fmla="*/ 137440 h 558177"/>
              <a:gd name="connsiteX32" fmla="*/ 793789 w 1955021"/>
              <a:gd name="connsiteY32" fmla="*/ 126221 h 558177"/>
              <a:gd name="connsiteX33" fmla="*/ 726471 w 1955021"/>
              <a:gd name="connsiteY33" fmla="*/ 126221 h 558177"/>
              <a:gd name="connsiteX34" fmla="*/ 726471 w 1955021"/>
              <a:gd name="connsiteY34" fmla="*/ 106586 h 558177"/>
              <a:gd name="connsiteX35" fmla="*/ 675983 w 1955021"/>
              <a:gd name="connsiteY35" fmla="*/ 106586 h 558177"/>
              <a:gd name="connsiteX36" fmla="*/ 667568 w 1955021"/>
              <a:gd name="connsiteY36" fmla="*/ 98171 h 558177"/>
              <a:gd name="connsiteX37" fmla="*/ 485249 w 1955021"/>
              <a:gd name="connsiteY37" fmla="*/ 98171 h 558177"/>
              <a:gd name="connsiteX38" fmla="*/ 485249 w 1955021"/>
              <a:gd name="connsiteY38" fmla="*/ 75733 h 558177"/>
              <a:gd name="connsiteX39" fmla="*/ 347809 w 1955021"/>
              <a:gd name="connsiteY39" fmla="*/ 75733 h 558177"/>
              <a:gd name="connsiteX40" fmla="*/ 347809 w 1955021"/>
              <a:gd name="connsiteY40" fmla="*/ 61708 h 558177"/>
              <a:gd name="connsiteX41" fmla="*/ 263661 w 1955021"/>
              <a:gd name="connsiteY41" fmla="*/ 61708 h 558177"/>
              <a:gd name="connsiteX42" fmla="*/ 263661 w 1955021"/>
              <a:gd name="connsiteY42" fmla="*/ 33659 h 558177"/>
              <a:gd name="connsiteX43" fmla="*/ 75733 w 1955021"/>
              <a:gd name="connsiteY43" fmla="*/ 33659 h 558177"/>
              <a:gd name="connsiteX44" fmla="*/ 75733 w 1955021"/>
              <a:gd name="connsiteY44" fmla="*/ 16829 h 558177"/>
              <a:gd name="connsiteX45" fmla="*/ 0 w 1955021"/>
              <a:gd name="connsiteY45" fmla="*/ 0 h 558177"/>
              <a:gd name="connsiteX0" fmla="*/ 0 w 1955021"/>
              <a:gd name="connsiteY0" fmla="*/ 0 h 544152"/>
              <a:gd name="connsiteX1" fmla="*/ 0 w 1955021"/>
              <a:gd name="connsiteY1" fmla="*/ 151465 h 544152"/>
              <a:gd name="connsiteX2" fmla="*/ 67318 w 1955021"/>
              <a:gd name="connsiteY2" fmla="*/ 151465 h 544152"/>
              <a:gd name="connsiteX3" fmla="*/ 67318 w 1955021"/>
              <a:gd name="connsiteY3" fmla="*/ 204758 h 544152"/>
              <a:gd name="connsiteX4" fmla="*/ 246832 w 1955021"/>
              <a:gd name="connsiteY4" fmla="*/ 204758 h 544152"/>
              <a:gd name="connsiteX5" fmla="*/ 246832 w 1955021"/>
              <a:gd name="connsiteY5" fmla="*/ 269271 h 544152"/>
              <a:gd name="connsiteX6" fmla="*/ 336589 w 1955021"/>
              <a:gd name="connsiteY6" fmla="*/ 269271 h 544152"/>
              <a:gd name="connsiteX7" fmla="*/ 336589 w 1955021"/>
              <a:gd name="connsiteY7" fmla="*/ 297320 h 544152"/>
              <a:gd name="connsiteX8" fmla="*/ 474030 w 1955021"/>
              <a:gd name="connsiteY8" fmla="*/ 297320 h 544152"/>
              <a:gd name="connsiteX9" fmla="*/ 474030 w 1955021"/>
              <a:gd name="connsiteY9" fmla="*/ 333784 h 544152"/>
              <a:gd name="connsiteX10" fmla="*/ 684398 w 1955021"/>
              <a:gd name="connsiteY10" fmla="*/ 333784 h 544152"/>
              <a:gd name="connsiteX11" fmla="*/ 684398 w 1955021"/>
              <a:gd name="connsiteY11" fmla="*/ 361833 h 544152"/>
              <a:gd name="connsiteX12" fmla="*/ 718056 w 1955021"/>
              <a:gd name="connsiteY12" fmla="*/ 361833 h 544152"/>
              <a:gd name="connsiteX13" fmla="*/ 718056 w 1955021"/>
              <a:gd name="connsiteY13" fmla="*/ 387077 h 544152"/>
              <a:gd name="connsiteX14" fmla="*/ 799399 w 1955021"/>
              <a:gd name="connsiteY14" fmla="*/ 387077 h 544152"/>
              <a:gd name="connsiteX15" fmla="*/ 799399 w 1955021"/>
              <a:gd name="connsiteY15" fmla="*/ 412321 h 544152"/>
              <a:gd name="connsiteX16" fmla="*/ 1197696 w 1955021"/>
              <a:gd name="connsiteY16" fmla="*/ 412321 h 544152"/>
              <a:gd name="connsiteX17" fmla="*/ 1197696 w 1955021"/>
              <a:gd name="connsiteY17" fmla="*/ 454395 h 544152"/>
              <a:gd name="connsiteX18" fmla="*/ 1394039 w 1955021"/>
              <a:gd name="connsiteY18" fmla="*/ 454395 h 544152"/>
              <a:gd name="connsiteX19" fmla="*/ 1394039 w 1955021"/>
              <a:gd name="connsiteY19" fmla="*/ 454395 h 544152"/>
              <a:gd name="connsiteX20" fmla="*/ 1394039 w 1955021"/>
              <a:gd name="connsiteY20" fmla="*/ 482444 h 544152"/>
              <a:gd name="connsiteX21" fmla="*/ 1511845 w 1955021"/>
              <a:gd name="connsiteY21" fmla="*/ 482444 h 544152"/>
              <a:gd name="connsiteX22" fmla="*/ 1511845 w 1955021"/>
              <a:gd name="connsiteY22" fmla="*/ 544152 h 544152"/>
              <a:gd name="connsiteX23" fmla="*/ 1955021 w 1955021"/>
              <a:gd name="connsiteY23" fmla="*/ 544152 h 544152"/>
              <a:gd name="connsiteX24" fmla="*/ 1955021 w 1955021"/>
              <a:gd name="connsiteY24" fmla="*/ 201953 h 544152"/>
              <a:gd name="connsiteX25" fmla="*/ 1523065 w 1955021"/>
              <a:gd name="connsiteY25" fmla="*/ 201953 h 544152"/>
              <a:gd name="connsiteX26" fmla="*/ 1523065 w 1955021"/>
              <a:gd name="connsiteY26" fmla="*/ 159879 h 544152"/>
              <a:gd name="connsiteX27" fmla="*/ 1388430 w 1955021"/>
              <a:gd name="connsiteY27" fmla="*/ 159879 h 544152"/>
              <a:gd name="connsiteX28" fmla="*/ 1388430 w 1955021"/>
              <a:gd name="connsiteY28" fmla="*/ 140245 h 544152"/>
              <a:gd name="connsiteX29" fmla="*/ 1200501 w 1955021"/>
              <a:gd name="connsiteY29" fmla="*/ 140245 h 544152"/>
              <a:gd name="connsiteX30" fmla="*/ 1200501 w 1955021"/>
              <a:gd name="connsiteY30" fmla="*/ 123415 h 544152"/>
              <a:gd name="connsiteX31" fmla="*/ 793789 w 1955021"/>
              <a:gd name="connsiteY31" fmla="*/ 123415 h 544152"/>
              <a:gd name="connsiteX32" fmla="*/ 793789 w 1955021"/>
              <a:gd name="connsiteY32" fmla="*/ 112196 h 544152"/>
              <a:gd name="connsiteX33" fmla="*/ 726471 w 1955021"/>
              <a:gd name="connsiteY33" fmla="*/ 112196 h 544152"/>
              <a:gd name="connsiteX34" fmla="*/ 726471 w 1955021"/>
              <a:gd name="connsiteY34" fmla="*/ 92561 h 544152"/>
              <a:gd name="connsiteX35" fmla="*/ 675983 w 1955021"/>
              <a:gd name="connsiteY35" fmla="*/ 92561 h 544152"/>
              <a:gd name="connsiteX36" fmla="*/ 667568 w 1955021"/>
              <a:gd name="connsiteY36" fmla="*/ 84146 h 544152"/>
              <a:gd name="connsiteX37" fmla="*/ 485249 w 1955021"/>
              <a:gd name="connsiteY37" fmla="*/ 84146 h 544152"/>
              <a:gd name="connsiteX38" fmla="*/ 485249 w 1955021"/>
              <a:gd name="connsiteY38" fmla="*/ 61708 h 544152"/>
              <a:gd name="connsiteX39" fmla="*/ 347809 w 1955021"/>
              <a:gd name="connsiteY39" fmla="*/ 61708 h 544152"/>
              <a:gd name="connsiteX40" fmla="*/ 347809 w 1955021"/>
              <a:gd name="connsiteY40" fmla="*/ 47683 h 544152"/>
              <a:gd name="connsiteX41" fmla="*/ 263661 w 1955021"/>
              <a:gd name="connsiteY41" fmla="*/ 47683 h 544152"/>
              <a:gd name="connsiteX42" fmla="*/ 263661 w 1955021"/>
              <a:gd name="connsiteY42" fmla="*/ 19634 h 544152"/>
              <a:gd name="connsiteX43" fmla="*/ 75733 w 1955021"/>
              <a:gd name="connsiteY43" fmla="*/ 19634 h 544152"/>
              <a:gd name="connsiteX44" fmla="*/ 75733 w 1955021"/>
              <a:gd name="connsiteY44" fmla="*/ 2804 h 544152"/>
              <a:gd name="connsiteX45" fmla="*/ 0 w 1955021"/>
              <a:gd name="connsiteY45" fmla="*/ 0 h 54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955021" h="544152">
                <a:moveTo>
                  <a:pt x="0" y="0"/>
                </a:moveTo>
                <a:lnTo>
                  <a:pt x="0" y="151465"/>
                </a:lnTo>
                <a:lnTo>
                  <a:pt x="67318" y="151465"/>
                </a:lnTo>
                <a:lnTo>
                  <a:pt x="67318" y="204758"/>
                </a:lnTo>
                <a:lnTo>
                  <a:pt x="246832" y="204758"/>
                </a:lnTo>
                <a:lnTo>
                  <a:pt x="246832" y="269271"/>
                </a:lnTo>
                <a:lnTo>
                  <a:pt x="336589" y="269271"/>
                </a:lnTo>
                <a:lnTo>
                  <a:pt x="336589" y="297320"/>
                </a:lnTo>
                <a:lnTo>
                  <a:pt x="474030" y="297320"/>
                </a:lnTo>
                <a:lnTo>
                  <a:pt x="474030" y="333784"/>
                </a:lnTo>
                <a:lnTo>
                  <a:pt x="684398" y="333784"/>
                </a:lnTo>
                <a:lnTo>
                  <a:pt x="684398" y="361833"/>
                </a:lnTo>
                <a:lnTo>
                  <a:pt x="718056" y="361833"/>
                </a:lnTo>
                <a:lnTo>
                  <a:pt x="718056" y="387077"/>
                </a:lnTo>
                <a:lnTo>
                  <a:pt x="799399" y="387077"/>
                </a:lnTo>
                <a:lnTo>
                  <a:pt x="799399" y="412321"/>
                </a:lnTo>
                <a:lnTo>
                  <a:pt x="1197696" y="412321"/>
                </a:lnTo>
                <a:lnTo>
                  <a:pt x="1197696" y="454395"/>
                </a:lnTo>
                <a:lnTo>
                  <a:pt x="1394039" y="454395"/>
                </a:lnTo>
                <a:lnTo>
                  <a:pt x="1394039" y="454395"/>
                </a:lnTo>
                <a:lnTo>
                  <a:pt x="1394039" y="482444"/>
                </a:lnTo>
                <a:lnTo>
                  <a:pt x="1511845" y="482444"/>
                </a:lnTo>
                <a:lnTo>
                  <a:pt x="1511845" y="544152"/>
                </a:lnTo>
                <a:lnTo>
                  <a:pt x="1955021" y="544152"/>
                </a:lnTo>
                <a:lnTo>
                  <a:pt x="1955021" y="201953"/>
                </a:lnTo>
                <a:lnTo>
                  <a:pt x="1523065" y="201953"/>
                </a:lnTo>
                <a:lnTo>
                  <a:pt x="1523065" y="159879"/>
                </a:lnTo>
                <a:lnTo>
                  <a:pt x="1388430" y="159879"/>
                </a:lnTo>
                <a:lnTo>
                  <a:pt x="1388430" y="140245"/>
                </a:lnTo>
                <a:lnTo>
                  <a:pt x="1200501" y="140245"/>
                </a:lnTo>
                <a:lnTo>
                  <a:pt x="1200501" y="123415"/>
                </a:lnTo>
                <a:lnTo>
                  <a:pt x="793789" y="123415"/>
                </a:lnTo>
                <a:lnTo>
                  <a:pt x="793789" y="112196"/>
                </a:lnTo>
                <a:lnTo>
                  <a:pt x="726471" y="112196"/>
                </a:lnTo>
                <a:lnTo>
                  <a:pt x="726471" y="92561"/>
                </a:lnTo>
                <a:lnTo>
                  <a:pt x="675983" y="92561"/>
                </a:lnTo>
                <a:lnTo>
                  <a:pt x="667568" y="84146"/>
                </a:lnTo>
                <a:lnTo>
                  <a:pt x="485249" y="84146"/>
                </a:lnTo>
                <a:lnTo>
                  <a:pt x="485249" y="61708"/>
                </a:lnTo>
                <a:lnTo>
                  <a:pt x="347809" y="61708"/>
                </a:lnTo>
                <a:lnTo>
                  <a:pt x="347809" y="47683"/>
                </a:lnTo>
                <a:lnTo>
                  <a:pt x="263661" y="47683"/>
                </a:lnTo>
                <a:lnTo>
                  <a:pt x="263661" y="19634"/>
                </a:lnTo>
                <a:lnTo>
                  <a:pt x="75733" y="19634"/>
                </a:lnTo>
                <a:lnTo>
                  <a:pt x="75733" y="2804"/>
                </a:lnTo>
                <a:lnTo>
                  <a:pt x="0" y="0"/>
                </a:lnTo>
                <a:close/>
              </a:path>
            </a:pathLst>
          </a:custGeom>
          <a:solidFill>
            <a:schemeClr val="accent1">
              <a:lumMod val="40000"/>
              <a:lumOff val="60000"/>
              <a:alpha val="5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 name="Freeform: Shape 12">
            <a:extLst>
              <a:ext uri="{FF2B5EF4-FFF2-40B4-BE49-F238E27FC236}">
                <a16:creationId xmlns:a16="http://schemas.microsoft.com/office/drawing/2014/main" id="{57AB46DE-4383-CD7F-23BE-225777803579}"/>
              </a:ext>
            </a:extLst>
          </p:cNvPr>
          <p:cNvSpPr/>
          <p:nvPr/>
        </p:nvSpPr>
        <p:spPr bwMode="auto">
          <a:xfrm>
            <a:off x="1674773" y="3264043"/>
            <a:ext cx="2020479" cy="914400"/>
          </a:xfrm>
          <a:custGeom>
            <a:avLst/>
            <a:gdLst>
              <a:gd name="connsiteX0" fmla="*/ 0 w 2023621"/>
              <a:gd name="connsiteY0" fmla="*/ 0 h 914400"/>
              <a:gd name="connsiteX1" fmla="*/ 59703 w 2023621"/>
              <a:gd name="connsiteY1" fmla="*/ 0 h 914400"/>
              <a:gd name="connsiteX2" fmla="*/ 59703 w 2023621"/>
              <a:gd name="connsiteY2" fmla="*/ 31423 h 914400"/>
              <a:gd name="connsiteX3" fmla="*/ 122549 w 2023621"/>
              <a:gd name="connsiteY3" fmla="*/ 31423 h 914400"/>
              <a:gd name="connsiteX4" fmla="*/ 122549 w 2023621"/>
              <a:gd name="connsiteY4" fmla="*/ 84841 h 914400"/>
              <a:gd name="connsiteX5" fmla="*/ 301658 w 2023621"/>
              <a:gd name="connsiteY5" fmla="*/ 84841 h 914400"/>
              <a:gd name="connsiteX6" fmla="*/ 301658 w 2023621"/>
              <a:gd name="connsiteY6" fmla="*/ 128833 h 914400"/>
              <a:gd name="connsiteX7" fmla="*/ 392784 w 2023621"/>
              <a:gd name="connsiteY7" fmla="*/ 128833 h 914400"/>
              <a:gd name="connsiteX8" fmla="*/ 392784 w 2023621"/>
              <a:gd name="connsiteY8" fmla="*/ 160256 h 914400"/>
              <a:gd name="connsiteX9" fmla="*/ 521617 w 2023621"/>
              <a:gd name="connsiteY9" fmla="*/ 160256 h 914400"/>
              <a:gd name="connsiteX10" fmla="*/ 521617 w 2023621"/>
              <a:gd name="connsiteY10" fmla="*/ 182252 h 914400"/>
              <a:gd name="connsiteX11" fmla="*/ 735291 w 2023621"/>
              <a:gd name="connsiteY11" fmla="*/ 182252 h 914400"/>
              <a:gd name="connsiteX12" fmla="*/ 735291 w 2023621"/>
              <a:gd name="connsiteY12" fmla="*/ 207390 h 914400"/>
              <a:gd name="connsiteX13" fmla="*/ 769856 w 2023621"/>
              <a:gd name="connsiteY13" fmla="*/ 207390 h 914400"/>
              <a:gd name="connsiteX14" fmla="*/ 769856 w 2023621"/>
              <a:gd name="connsiteY14" fmla="*/ 229386 h 914400"/>
              <a:gd name="connsiteX15" fmla="*/ 842128 w 2023621"/>
              <a:gd name="connsiteY15" fmla="*/ 229386 h 914400"/>
              <a:gd name="connsiteX16" fmla="*/ 842128 w 2023621"/>
              <a:gd name="connsiteY16" fmla="*/ 257666 h 914400"/>
              <a:gd name="connsiteX17" fmla="*/ 1250623 w 2023621"/>
              <a:gd name="connsiteY17" fmla="*/ 257666 h 914400"/>
              <a:gd name="connsiteX18" fmla="*/ 1250623 w 2023621"/>
              <a:gd name="connsiteY18" fmla="*/ 279662 h 914400"/>
              <a:gd name="connsiteX19" fmla="*/ 1436017 w 2023621"/>
              <a:gd name="connsiteY19" fmla="*/ 279662 h 914400"/>
              <a:gd name="connsiteX20" fmla="*/ 1436017 w 2023621"/>
              <a:gd name="connsiteY20" fmla="*/ 304800 h 914400"/>
              <a:gd name="connsiteX21" fmla="*/ 1561708 w 2023621"/>
              <a:gd name="connsiteY21" fmla="*/ 304800 h 914400"/>
              <a:gd name="connsiteX22" fmla="*/ 1561708 w 2023621"/>
              <a:gd name="connsiteY22" fmla="*/ 355076 h 914400"/>
              <a:gd name="connsiteX23" fmla="*/ 2023621 w 2023621"/>
              <a:gd name="connsiteY23" fmla="*/ 355076 h 914400"/>
              <a:gd name="connsiteX24" fmla="*/ 2023621 w 2023621"/>
              <a:gd name="connsiteY24" fmla="*/ 914400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023621" h="914400">
                <a:moveTo>
                  <a:pt x="0" y="0"/>
                </a:moveTo>
                <a:lnTo>
                  <a:pt x="59703" y="0"/>
                </a:lnTo>
                <a:lnTo>
                  <a:pt x="59703" y="31423"/>
                </a:lnTo>
                <a:lnTo>
                  <a:pt x="122549" y="31423"/>
                </a:lnTo>
                <a:lnTo>
                  <a:pt x="122549" y="84841"/>
                </a:lnTo>
                <a:lnTo>
                  <a:pt x="301658" y="84841"/>
                </a:lnTo>
                <a:lnTo>
                  <a:pt x="301658" y="128833"/>
                </a:lnTo>
                <a:lnTo>
                  <a:pt x="392784" y="128833"/>
                </a:lnTo>
                <a:lnTo>
                  <a:pt x="392784" y="160256"/>
                </a:lnTo>
                <a:lnTo>
                  <a:pt x="521617" y="160256"/>
                </a:lnTo>
                <a:lnTo>
                  <a:pt x="521617" y="182252"/>
                </a:lnTo>
                <a:lnTo>
                  <a:pt x="735291" y="182252"/>
                </a:lnTo>
                <a:lnTo>
                  <a:pt x="735291" y="207390"/>
                </a:lnTo>
                <a:lnTo>
                  <a:pt x="769856" y="207390"/>
                </a:lnTo>
                <a:lnTo>
                  <a:pt x="769856" y="229386"/>
                </a:lnTo>
                <a:lnTo>
                  <a:pt x="842128" y="229386"/>
                </a:lnTo>
                <a:lnTo>
                  <a:pt x="842128" y="257666"/>
                </a:lnTo>
                <a:lnTo>
                  <a:pt x="1250623" y="257666"/>
                </a:lnTo>
                <a:lnTo>
                  <a:pt x="1250623" y="279662"/>
                </a:lnTo>
                <a:lnTo>
                  <a:pt x="1436017" y="279662"/>
                </a:lnTo>
                <a:lnTo>
                  <a:pt x="1436017" y="304800"/>
                </a:lnTo>
                <a:lnTo>
                  <a:pt x="1561708" y="304800"/>
                </a:lnTo>
                <a:lnTo>
                  <a:pt x="1561708" y="355076"/>
                </a:lnTo>
                <a:lnTo>
                  <a:pt x="2023621" y="355076"/>
                </a:lnTo>
                <a:lnTo>
                  <a:pt x="2023621" y="914400"/>
                </a:lnTo>
              </a:path>
            </a:pathLst>
          </a:custGeom>
          <a:noFill/>
          <a:ln w="28575">
            <a:solidFill>
              <a:schemeClr val="accent1"/>
            </a:solidFill>
            <a:miter lim="800000"/>
            <a:headEnd/>
            <a:tailEnd/>
          </a:ln>
        </p:spPr>
        <p:txBody>
          <a:bodyPr rtlCol="0" anchor="ctr"/>
          <a:lstStyle/>
          <a:p>
            <a:pPr algn="ctr"/>
            <a:endParaRPr lang="en-US" dirty="0"/>
          </a:p>
        </p:txBody>
      </p:sp>
      <p:sp>
        <p:nvSpPr>
          <p:cNvPr id="14" name="Freeform: Shape 13">
            <a:extLst>
              <a:ext uri="{FF2B5EF4-FFF2-40B4-BE49-F238E27FC236}">
                <a16:creationId xmlns:a16="http://schemas.microsoft.com/office/drawing/2014/main" id="{548F9684-20E7-8B5A-3B19-EBE6E282A16C}"/>
              </a:ext>
            </a:extLst>
          </p:cNvPr>
          <p:cNvSpPr/>
          <p:nvPr/>
        </p:nvSpPr>
        <p:spPr bwMode="auto">
          <a:xfrm>
            <a:off x="1684200" y="3279754"/>
            <a:ext cx="3673311" cy="810705"/>
          </a:xfrm>
          <a:custGeom>
            <a:avLst/>
            <a:gdLst>
              <a:gd name="connsiteX0" fmla="*/ 0 w 3673311"/>
              <a:gd name="connsiteY0" fmla="*/ 0 h 810705"/>
              <a:gd name="connsiteX1" fmla="*/ 50276 w 3673311"/>
              <a:gd name="connsiteY1" fmla="*/ 0 h 810705"/>
              <a:gd name="connsiteX2" fmla="*/ 50276 w 3673311"/>
              <a:gd name="connsiteY2" fmla="*/ 31423 h 810705"/>
              <a:gd name="connsiteX3" fmla="*/ 78557 w 3673311"/>
              <a:gd name="connsiteY3" fmla="*/ 31423 h 810705"/>
              <a:gd name="connsiteX4" fmla="*/ 78557 w 3673311"/>
              <a:gd name="connsiteY4" fmla="*/ 69130 h 810705"/>
              <a:gd name="connsiteX5" fmla="*/ 103695 w 3673311"/>
              <a:gd name="connsiteY5" fmla="*/ 69130 h 810705"/>
              <a:gd name="connsiteX6" fmla="*/ 103695 w 3673311"/>
              <a:gd name="connsiteY6" fmla="*/ 69130 h 810705"/>
              <a:gd name="connsiteX7" fmla="*/ 125691 w 3673311"/>
              <a:gd name="connsiteY7" fmla="*/ 91126 h 810705"/>
              <a:gd name="connsiteX8" fmla="*/ 125691 w 3673311"/>
              <a:gd name="connsiteY8" fmla="*/ 128833 h 810705"/>
              <a:gd name="connsiteX9" fmla="*/ 163398 w 3673311"/>
              <a:gd name="connsiteY9" fmla="*/ 128833 h 810705"/>
              <a:gd name="connsiteX10" fmla="*/ 163398 w 3673311"/>
              <a:gd name="connsiteY10" fmla="*/ 163398 h 810705"/>
              <a:gd name="connsiteX11" fmla="*/ 210532 w 3673311"/>
              <a:gd name="connsiteY11" fmla="*/ 163398 h 810705"/>
              <a:gd name="connsiteX12" fmla="*/ 210532 w 3673311"/>
              <a:gd name="connsiteY12" fmla="*/ 197963 h 810705"/>
              <a:gd name="connsiteX13" fmla="*/ 254524 w 3673311"/>
              <a:gd name="connsiteY13" fmla="*/ 197963 h 810705"/>
              <a:gd name="connsiteX14" fmla="*/ 254524 w 3673311"/>
              <a:gd name="connsiteY14" fmla="*/ 248239 h 810705"/>
              <a:gd name="connsiteX15" fmla="*/ 292231 w 3673311"/>
              <a:gd name="connsiteY15" fmla="*/ 248239 h 810705"/>
              <a:gd name="connsiteX16" fmla="*/ 292231 w 3673311"/>
              <a:gd name="connsiteY16" fmla="*/ 285947 h 810705"/>
              <a:gd name="connsiteX17" fmla="*/ 311084 w 3673311"/>
              <a:gd name="connsiteY17" fmla="*/ 285947 h 810705"/>
              <a:gd name="connsiteX18" fmla="*/ 311084 w 3673311"/>
              <a:gd name="connsiteY18" fmla="*/ 314227 h 810705"/>
              <a:gd name="connsiteX19" fmla="*/ 370788 w 3673311"/>
              <a:gd name="connsiteY19" fmla="*/ 314227 h 810705"/>
              <a:gd name="connsiteX20" fmla="*/ 370788 w 3673311"/>
              <a:gd name="connsiteY20" fmla="*/ 373930 h 810705"/>
              <a:gd name="connsiteX21" fmla="*/ 392783 w 3673311"/>
              <a:gd name="connsiteY21" fmla="*/ 373930 h 810705"/>
              <a:gd name="connsiteX22" fmla="*/ 392783 w 3673311"/>
              <a:gd name="connsiteY22" fmla="*/ 392784 h 810705"/>
              <a:gd name="connsiteX23" fmla="*/ 446202 w 3673311"/>
              <a:gd name="connsiteY23" fmla="*/ 392784 h 810705"/>
              <a:gd name="connsiteX24" fmla="*/ 446202 w 3673311"/>
              <a:gd name="connsiteY24" fmla="*/ 411637 h 810705"/>
              <a:gd name="connsiteX25" fmla="*/ 531043 w 3673311"/>
              <a:gd name="connsiteY25" fmla="*/ 411637 h 810705"/>
              <a:gd name="connsiteX26" fmla="*/ 531043 w 3673311"/>
              <a:gd name="connsiteY26" fmla="*/ 439918 h 810705"/>
              <a:gd name="connsiteX27" fmla="*/ 540470 w 3673311"/>
              <a:gd name="connsiteY27" fmla="*/ 439918 h 810705"/>
              <a:gd name="connsiteX28" fmla="*/ 540470 w 3673311"/>
              <a:gd name="connsiteY28" fmla="*/ 465056 h 810705"/>
              <a:gd name="connsiteX29" fmla="*/ 842128 w 3673311"/>
              <a:gd name="connsiteY29" fmla="*/ 465056 h 810705"/>
              <a:gd name="connsiteX30" fmla="*/ 842128 w 3673311"/>
              <a:gd name="connsiteY30" fmla="*/ 490194 h 810705"/>
              <a:gd name="connsiteX31" fmla="*/ 920684 w 3673311"/>
              <a:gd name="connsiteY31" fmla="*/ 490194 h 810705"/>
              <a:gd name="connsiteX32" fmla="*/ 920684 w 3673311"/>
              <a:gd name="connsiteY32" fmla="*/ 546755 h 810705"/>
              <a:gd name="connsiteX33" fmla="*/ 930111 w 3673311"/>
              <a:gd name="connsiteY33" fmla="*/ 546755 h 810705"/>
              <a:gd name="connsiteX34" fmla="*/ 930111 w 3673311"/>
              <a:gd name="connsiteY34" fmla="*/ 575035 h 810705"/>
              <a:gd name="connsiteX35" fmla="*/ 970961 w 3673311"/>
              <a:gd name="connsiteY35" fmla="*/ 575035 h 810705"/>
              <a:gd name="connsiteX36" fmla="*/ 970961 w 3673311"/>
              <a:gd name="connsiteY36" fmla="*/ 590747 h 810705"/>
              <a:gd name="connsiteX37" fmla="*/ 1128074 w 3673311"/>
              <a:gd name="connsiteY37" fmla="*/ 590747 h 810705"/>
              <a:gd name="connsiteX38" fmla="*/ 1128074 w 3673311"/>
              <a:gd name="connsiteY38" fmla="*/ 615885 h 810705"/>
              <a:gd name="connsiteX39" fmla="*/ 1187777 w 3673311"/>
              <a:gd name="connsiteY39" fmla="*/ 615885 h 810705"/>
              <a:gd name="connsiteX40" fmla="*/ 1187777 w 3673311"/>
              <a:gd name="connsiteY40" fmla="*/ 641023 h 810705"/>
              <a:gd name="connsiteX41" fmla="*/ 1539711 w 3673311"/>
              <a:gd name="connsiteY41" fmla="*/ 641023 h 810705"/>
              <a:gd name="connsiteX42" fmla="*/ 1539711 w 3673311"/>
              <a:gd name="connsiteY42" fmla="*/ 669303 h 810705"/>
              <a:gd name="connsiteX43" fmla="*/ 2215299 w 3673311"/>
              <a:gd name="connsiteY43" fmla="*/ 669303 h 810705"/>
              <a:gd name="connsiteX44" fmla="*/ 2215299 w 3673311"/>
              <a:gd name="connsiteY44" fmla="*/ 703868 h 810705"/>
              <a:gd name="connsiteX45" fmla="*/ 2633221 w 3673311"/>
              <a:gd name="connsiteY45" fmla="*/ 703868 h 810705"/>
              <a:gd name="connsiteX46" fmla="*/ 2633221 w 3673311"/>
              <a:gd name="connsiteY46" fmla="*/ 744718 h 810705"/>
              <a:gd name="connsiteX47" fmla="*/ 2661501 w 3673311"/>
              <a:gd name="connsiteY47" fmla="*/ 744718 h 810705"/>
              <a:gd name="connsiteX48" fmla="*/ 2661501 w 3673311"/>
              <a:gd name="connsiteY48" fmla="*/ 810705 h 810705"/>
              <a:gd name="connsiteX49" fmla="*/ 3673311 w 3673311"/>
              <a:gd name="connsiteY49" fmla="*/ 810705 h 810705"/>
              <a:gd name="connsiteX0" fmla="*/ 0 w 3673311"/>
              <a:gd name="connsiteY0" fmla="*/ 0 h 810705"/>
              <a:gd name="connsiteX1" fmla="*/ 50276 w 3673311"/>
              <a:gd name="connsiteY1" fmla="*/ 0 h 810705"/>
              <a:gd name="connsiteX2" fmla="*/ 50276 w 3673311"/>
              <a:gd name="connsiteY2" fmla="*/ 31423 h 810705"/>
              <a:gd name="connsiteX3" fmla="*/ 78557 w 3673311"/>
              <a:gd name="connsiteY3" fmla="*/ 31423 h 810705"/>
              <a:gd name="connsiteX4" fmla="*/ 78557 w 3673311"/>
              <a:gd name="connsiteY4" fmla="*/ 69130 h 810705"/>
              <a:gd name="connsiteX5" fmla="*/ 103695 w 3673311"/>
              <a:gd name="connsiteY5" fmla="*/ 69130 h 810705"/>
              <a:gd name="connsiteX6" fmla="*/ 100552 w 3673311"/>
              <a:gd name="connsiteY6" fmla="*/ 87984 h 810705"/>
              <a:gd name="connsiteX7" fmla="*/ 125691 w 3673311"/>
              <a:gd name="connsiteY7" fmla="*/ 91126 h 810705"/>
              <a:gd name="connsiteX8" fmla="*/ 125691 w 3673311"/>
              <a:gd name="connsiteY8" fmla="*/ 128833 h 810705"/>
              <a:gd name="connsiteX9" fmla="*/ 163398 w 3673311"/>
              <a:gd name="connsiteY9" fmla="*/ 128833 h 810705"/>
              <a:gd name="connsiteX10" fmla="*/ 163398 w 3673311"/>
              <a:gd name="connsiteY10" fmla="*/ 163398 h 810705"/>
              <a:gd name="connsiteX11" fmla="*/ 210532 w 3673311"/>
              <a:gd name="connsiteY11" fmla="*/ 163398 h 810705"/>
              <a:gd name="connsiteX12" fmla="*/ 210532 w 3673311"/>
              <a:gd name="connsiteY12" fmla="*/ 197963 h 810705"/>
              <a:gd name="connsiteX13" fmla="*/ 254524 w 3673311"/>
              <a:gd name="connsiteY13" fmla="*/ 197963 h 810705"/>
              <a:gd name="connsiteX14" fmla="*/ 254524 w 3673311"/>
              <a:gd name="connsiteY14" fmla="*/ 248239 h 810705"/>
              <a:gd name="connsiteX15" fmla="*/ 292231 w 3673311"/>
              <a:gd name="connsiteY15" fmla="*/ 248239 h 810705"/>
              <a:gd name="connsiteX16" fmla="*/ 292231 w 3673311"/>
              <a:gd name="connsiteY16" fmla="*/ 285947 h 810705"/>
              <a:gd name="connsiteX17" fmla="*/ 311084 w 3673311"/>
              <a:gd name="connsiteY17" fmla="*/ 285947 h 810705"/>
              <a:gd name="connsiteX18" fmla="*/ 311084 w 3673311"/>
              <a:gd name="connsiteY18" fmla="*/ 314227 h 810705"/>
              <a:gd name="connsiteX19" fmla="*/ 370788 w 3673311"/>
              <a:gd name="connsiteY19" fmla="*/ 314227 h 810705"/>
              <a:gd name="connsiteX20" fmla="*/ 370788 w 3673311"/>
              <a:gd name="connsiteY20" fmla="*/ 373930 h 810705"/>
              <a:gd name="connsiteX21" fmla="*/ 392783 w 3673311"/>
              <a:gd name="connsiteY21" fmla="*/ 373930 h 810705"/>
              <a:gd name="connsiteX22" fmla="*/ 392783 w 3673311"/>
              <a:gd name="connsiteY22" fmla="*/ 392784 h 810705"/>
              <a:gd name="connsiteX23" fmla="*/ 446202 w 3673311"/>
              <a:gd name="connsiteY23" fmla="*/ 392784 h 810705"/>
              <a:gd name="connsiteX24" fmla="*/ 446202 w 3673311"/>
              <a:gd name="connsiteY24" fmla="*/ 411637 h 810705"/>
              <a:gd name="connsiteX25" fmla="*/ 531043 w 3673311"/>
              <a:gd name="connsiteY25" fmla="*/ 411637 h 810705"/>
              <a:gd name="connsiteX26" fmla="*/ 531043 w 3673311"/>
              <a:gd name="connsiteY26" fmla="*/ 439918 h 810705"/>
              <a:gd name="connsiteX27" fmla="*/ 540470 w 3673311"/>
              <a:gd name="connsiteY27" fmla="*/ 439918 h 810705"/>
              <a:gd name="connsiteX28" fmla="*/ 540470 w 3673311"/>
              <a:gd name="connsiteY28" fmla="*/ 465056 h 810705"/>
              <a:gd name="connsiteX29" fmla="*/ 842128 w 3673311"/>
              <a:gd name="connsiteY29" fmla="*/ 465056 h 810705"/>
              <a:gd name="connsiteX30" fmla="*/ 842128 w 3673311"/>
              <a:gd name="connsiteY30" fmla="*/ 490194 h 810705"/>
              <a:gd name="connsiteX31" fmla="*/ 920684 w 3673311"/>
              <a:gd name="connsiteY31" fmla="*/ 490194 h 810705"/>
              <a:gd name="connsiteX32" fmla="*/ 920684 w 3673311"/>
              <a:gd name="connsiteY32" fmla="*/ 546755 h 810705"/>
              <a:gd name="connsiteX33" fmla="*/ 930111 w 3673311"/>
              <a:gd name="connsiteY33" fmla="*/ 546755 h 810705"/>
              <a:gd name="connsiteX34" fmla="*/ 930111 w 3673311"/>
              <a:gd name="connsiteY34" fmla="*/ 575035 h 810705"/>
              <a:gd name="connsiteX35" fmla="*/ 970961 w 3673311"/>
              <a:gd name="connsiteY35" fmla="*/ 575035 h 810705"/>
              <a:gd name="connsiteX36" fmla="*/ 970961 w 3673311"/>
              <a:gd name="connsiteY36" fmla="*/ 590747 h 810705"/>
              <a:gd name="connsiteX37" fmla="*/ 1128074 w 3673311"/>
              <a:gd name="connsiteY37" fmla="*/ 590747 h 810705"/>
              <a:gd name="connsiteX38" fmla="*/ 1128074 w 3673311"/>
              <a:gd name="connsiteY38" fmla="*/ 615885 h 810705"/>
              <a:gd name="connsiteX39" fmla="*/ 1187777 w 3673311"/>
              <a:gd name="connsiteY39" fmla="*/ 615885 h 810705"/>
              <a:gd name="connsiteX40" fmla="*/ 1187777 w 3673311"/>
              <a:gd name="connsiteY40" fmla="*/ 641023 h 810705"/>
              <a:gd name="connsiteX41" fmla="*/ 1539711 w 3673311"/>
              <a:gd name="connsiteY41" fmla="*/ 641023 h 810705"/>
              <a:gd name="connsiteX42" fmla="*/ 1539711 w 3673311"/>
              <a:gd name="connsiteY42" fmla="*/ 669303 h 810705"/>
              <a:gd name="connsiteX43" fmla="*/ 2215299 w 3673311"/>
              <a:gd name="connsiteY43" fmla="*/ 669303 h 810705"/>
              <a:gd name="connsiteX44" fmla="*/ 2215299 w 3673311"/>
              <a:gd name="connsiteY44" fmla="*/ 703868 h 810705"/>
              <a:gd name="connsiteX45" fmla="*/ 2633221 w 3673311"/>
              <a:gd name="connsiteY45" fmla="*/ 703868 h 810705"/>
              <a:gd name="connsiteX46" fmla="*/ 2633221 w 3673311"/>
              <a:gd name="connsiteY46" fmla="*/ 744718 h 810705"/>
              <a:gd name="connsiteX47" fmla="*/ 2661501 w 3673311"/>
              <a:gd name="connsiteY47" fmla="*/ 744718 h 810705"/>
              <a:gd name="connsiteX48" fmla="*/ 2661501 w 3673311"/>
              <a:gd name="connsiteY48" fmla="*/ 810705 h 810705"/>
              <a:gd name="connsiteX49" fmla="*/ 3673311 w 3673311"/>
              <a:gd name="connsiteY49" fmla="*/ 810705 h 810705"/>
              <a:gd name="connsiteX0" fmla="*/ 0 w 3673311"/>
              <a:gd name="connsiteY0" fmla="*/ 0 h 810705"/>
              <a:gd name="connsiteX1" fmla="*/ 50276 w 3673311"/>
              <a:gd name="connsiteY1" fmla="*/ 0 h 810705"/>
              <a:gd name="connsiteX2" fmla="*/ 50276 w 3673311"/>
              <a:gd name="connsiteY2" fmla="*/ 31423 h 810705"/>
              <a:gd name="connsiteX3" fmla="*/ 78557 w 3673311"/>
              <a:gd name="connsiteY3" fmla="*/ 31423 h 810705"/>
              <a:gd name="connsiteX4" fmla="*/ 78557 w 3673311"/>
              <a:gd name="connsiteY4" fmla="*/ 69130 h 810705"/>
              <a:gd name="connsiteX5" fmla="*/ 103695 w 3673311"/>
              <a:gd name="connsiteY5" fmla="*/ 69130 h 810705"/>
              <a:gd name="connsiteX6" fmla="*/ 106836 w 3673311"/>
              <a:gd name="connsiteY6" fmla="*/ 91126 h 810705"/>
              <a:gd name="connsiteX7" fmla="*/ 125691 w 3673311"/>
              <a:gd name="connsiteY7" fmla="*/ 91126 h 810705"/>
              <a:gd name="connsiteX8" fmla="*/ 125691 w 3673311"/>
              <a:gd name="connsiteY8" fmla="*/ 128833 h 810705"/>
              <a:gd name="connsiteX9" fmla="*/ 163398 w 3673311"/>
              <a:gd name="connsiteY9" fmla="*/ 128833 h 810705"/>
              <a:gd name="connsiteX10" fmla="*/ 163398 w 3673311"/>
              <a:gd name="connsiteY10" fmla="*/ 163398 h 810705"/>
              <a:gd name="connsiteX11" fmla="*/ 210532 w 3673311"/>
              <a:gd name="connsiteY11" fmla="*/ 163398 h 810705"/>
              <a:gd name="connsiteX12" fmla="*/ 210532 w 3673311"/>
              <a:gd name="connsiteY12" fmla="*/ 197963 h 810705"/>
              <a:gd name="connsiteX13" fmla="*/ 254524 w 3673311"/>
              <a:gd name="connsiteY13" fmla="*/ 197963 h 810705"/>
              <a:gd name="connsiteX14" fmla="*/ 254524 w 3673311"/>
              <a:gd name="connsiteY14" fmla="*/ 248239 h 810705"/>
              <a:gd name="connsiteX15" fmla="*/ 292231 w 3673311"/>
              <a:gd name="connsiteY15" fmla="*/ 248239 h 810705"/>
              <a:gd name="connsiteX16" fmla="*/ 292231 w 3673311"/>
              <a:gd name="connsiteY16" fmla="*/ 285947 h 810705"/>
              <a:gd name="connsiteX17" fmla="*/ 311084 w 3673311"/>
              <a:gd name="connsiteY17" fmla="*/ 285947 h 810705"/>
              <a:gd name="connsiteX18" fmla="*/ 311084 w 3673311"/>
              <a:gd name="connsiteY18" fmla="*/ 314227 h 810705"/>
              <a:gd name="connsiteX19" fmla="*/ 370788 w 3673311"/>
              <a:gd name="connsiteY19" fmla="*/ 314227 h 810705"/>
              <a:gd name="connsiteX20" fmla="*/ 370788 w 3673311"/>
              <a:gd name="connsiteY20" fmla="*/ 373930 h 810705"/>
              <a:gd name="connsiteX21" fmla="*/ 392783 w 3673311"/>
              <a:gd name="connsiteY21" fmla="*/ 373930 h 810705"/>
              <a:gd name="connsiteX22" fmla="*/ 392783 w 3673311"/>
              <a:gd name="connsiteY22" fmla="*/ 392784 h 810705"/>
              <a:gd name="connsiteX23" fmla="*/ 446202 w 3673311"/>
              <a:gd name="connsiteY23" fmla="*/ 392784 h 810705"/>
              <a:gd name="connsiteX24" fmla="*/ 446202 w 3673311"/>
              <a:gd name="connsiteY24" fmla="*/ 411637 h 810705"/>
              <a:gd name="connsiteX25" fmla="*/ 531043 w 3673311"/>
              <a:gd name="connsiteY25" fmla="*/ 411637 h 810705"/>
              <a:gd name="connsiteX26" fmla="*/ 531043 w 3673311"/>
              <a:gd name="connsiteY26" fmla="*/ 439918 h 810705"/>
              <a:gd name="connsiteX27" fmla="*/ 540470 w 3673311"/>
              <a:gd name="connsiteY27" fmla="*/ 439918 h 810705"/>
              <a:gd name="connsiteX28" fmla="*/ 540470 w 3673311"/>
              <a:gd name="connsiteY28" fmla="*/ 465056 h 810705"/>
              <a:gd name="connsiteX29" fmla="*/ 842128 w 3673311"/>
              <a:gd name="connsiteY29" fmla="*/ 465056 h 810705"/>
              <a:gd name="connsiteX30" fmla="*/ 842128 w 3673311"/>
              <a:gd name="connsiteY30" fmla="*/ 490194 h 810705"/>
              <a:gd name="connsiteX31" fmla="*/ 920684 w 3673311"/>
              <a:gd name="connsiteY31" fmla="*/ 490194 h 810705"/>
              <a:gd name="connsiteX32" fmla="*/ 920684 w 3673311"/>
              <a:gd name="connsiteY32" fmla="*/ 546755 h 810705"/>
              <a:gd name="connsiteX33" fmla="*/ 930111 w 3673311"/>
              <a:gd name="connsiteY33" fmla="*/ 546755 h 810705"/>
              <a:gd name="connsiteX34" fmla="*/ 930111 w 3673311"/>
              <a:gd name="connsiteY34" fmla="*/ 575035 h 810705"/>
              <a:gd name="connsiteX35" fmla="*/ 970961 w 3673311"/>
              <a:gd name="connsiteY35" fmla="*/ 575035 h 810705"/>
              <a:gd name="connsiteX36" fmla="*/ 970961 w 3673311"/>
              <a:gd name="connsiteY36" fmla="*/ 590747 h 810705"/>
              <a:gd name="connsiteX37" fmla="*/ 1128074 w 3673311"/>
              <a:gd name="connsiteY37" fmla="*/ 590747 h 810705"/>
              <a:gd name="connsiteX38" fmla="*/ 1128074 w 3673311"/>
              <a:gd name="connsiteY38" fmla="*/ 615885 h 810705"/>
              <a:gd name="connsiteX39" fmla="*/ 1187777 w 3673311"/>
              <a:gd name="connsiteY39" fmla="*/ 615885 h 810705"/>
              <a:gd name="connsiteX40" fmla="*/ 1187777 w 3673311"/>
              <a:gd name="connsiteY40" fmla="*/ 641023 h 810705"/>
              <a:gd name="connsiteX41" fmla="*/ 1539711 w 3673311"/>
              <a:gd name="connsiteY41" fmla="*/ 641023 h 810705"/>
              <a:gd name="connsiteX42" fmla="*/ 1539711 w 3673311"/>
              <a:gd name="connsiteY42" fmla="*/ 669303 h 810705"/>
              <a:gd name="connsiteX43" fmla="*/ 2215299 w 3673311"/>
              <a:gd name="connsiteY43" fmla="*/ 669303 h 810705"/>
              <a:gd name="connsiteX44" fmla="*/ 2215299 w 3673311"/>
              <a:gd name="connsiteY44" fmla="*/ 703868 h 810705"/>
              <a:gd name="connsiteX45" fmla="*/ 2633221 w 3673311"/>
              <a:gd name="connsiteY45" fmla="*/ 703868 h 810705"/>
              <a:gd name="connsiteX46" fmla="*/ 2633221 w 3673311"/>
              <a:gd name="connsiteY46" fmla="*/ 744718 h 810705"/>
              <a:gd name="connsiteX47" fmla="*/ 2661501 w 3673311"/>
              <a:gd name="connsiteY47" fmla="*/ 744718 h 810705"/>
              <a:gd name="connsiteX48" fmla="*/ 2661501 w 3673311"/>
              <a:gd name="connsiteY48" fmla="*/ 810705 h 810705"/>
              <a:gd name="connsiteX49" fmla="*/ 3673311 w 3673311"/>
              <a:gd name="connsiteY49" fmla="*/ 810705 h 810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673311" h="810705">
                <a:moveTo>
                  <a:pt x="0" y="0"/>
                </a:moveTo>
                <a:lnTo>
                  <a:pt x="50276" y="0"/>
                </a:lnTo>
                <a:lnTo>
                  <a:pt x="50276" y="31423"/>
                </a:lnTo>
                <a:lnTo>
                  <a:pt x="78557" y="31423"/>
                </a:lnTo>
                <a:lnTo>
                  <a:pt x="78557" y="69130"/>
                </a:lnTo>
                <a:lnTo>
                  <a:pt x="103695" y="69130"/>
                </a:lnTo>
                <a:lnTo>
                  <a:pt x="106836" y="91126"/>
                </a:lnTo>
                <a:lnTo>
                  <a:pt x="125691" y="91126"/>
                </a:lnTo>
                <a:lnTo>
                  <a:pt x="125691" y="128833"/>
                </a:lnTo>
                <a:lnTo>
                  <a:pt x="163398" y="128833"/>
                </a:lnTo>
                <a:lnTo>
                  <a:pt x="163398" y="163398"/>
                </a:lnTo>
                <a:lnTo>
                  <a:pt x="210532" y="163398"/>
                </a:lnTo>
                <a:lnTo>
                  <a:pt x="210532" y="197963"/>
                </a:lnTo>
                <a:lnTo>
                  <a:pt x="254524" y="197963"/>
                </a:lnTo>
                <a:lnTo>
                  <a:pt x="254524" y="248239"/>
                </a:lnTo>
                <a:lnTo>
                  <a:pt x="292231" y="248239"/>
                </a:lnTo>
                <a:lnTo>
                  <a:pt x="292231" y="285947"/>
                </a:lnTo>
                <a:lnTo>
                  <a:pt x="311084" y="285947"/>
                </a:lnTo>
                <a:lnTo>
                  <a:pt x="311084" y="314227"/>
                </a:lnTo>
                <a:lnTo>
                  <a:pt x="370788" y="314227"/>
                </a:lnTo>
                <a:lnTo>
                  <a:pt x="370788" y="373930"/>
                </a:lnTo>
                <a:lnTo>
                  <a:pt x="392783" y="373930"/>
                </a:lnTo>
                <a:lnTo>
                  <a:pt x="392783" y="392784"/>
                </a:lnTo>
                <a:lnTo>
                  <a:pt x="446202" y="392784"/>
                </a:lnTo>
                <a:lnTo>
                  <a:pt x="446202" y="411637"/>
                </a:lnTo>
                <a:lnTo>
                  <a:pt x="531043" y="411637"/>
                </a:lnTo>
                <a:lnTo>
                  <a:pt x="531043" y="439918"/>
                </a:lnTo>
                <a:lnTo>
                  <a:pt x="540470" y="439918"/>
                </a:lnTo>
                <a:lnTo>
                  <a:pt x="540470" y="465056"/>
                </a:lnTo>
                <a:lnTo>
                  <a:pt x="842128" y="465056"/>
                </a:lnTo>
                <a:lnTo>
                  <a:pt x="842128" y="490194"/>
                </a:lnTo>
                <a:lnTo>
                  <a:pt x="920684" y="490194"/>
                </a:lnTo>
                <a:lnTo>
                  <a:pt x="920684" y="546755"/>
                </a:lnTo>
                <a:lnTo>
                  <a:pt x="930111" y="546755"/>
                </a:lnTo>
                <a:lnTo>
                  <a:pt x="930111" y="575035"/>
                </a:lnTo>
                <a:lnTo>
                  <a:pt x="970961" y="575035"/>
                </a:lnTo>
                <a:lnTo>
                  <a:pt x="970961" y="590747"/>
                </a:lnTo>
                <a:lnTo>
                  <a:pt x="1128074" y="590747"/>
                </a:lnTo>
                <a:lnTo>
                  <a:pt x="1128074" y="615885"/>
                </a:lnTo>
                <a:lnTo>
                  <a:pt x="1187777" y="615885"/>
                </a:lnTo>
                <a:lnTo>
                  <a:pt x="1187777" y="641023"/>
                </a:lnTo>
                <a:lnTo>
                  <a:pt x="1539711" y="641023"/>
                </a:lnTo>
                <a:lnTo>
                  <a:pt x="1539711" y="669303"/>
                </a:lnTo>
                <a:lnTo>
                  <a:pt x="2215299" y="669303"/>
                </a:lnTo>
                <a:lnTo>
                  <a:pt x="2215299" y="703868"/>
                </a:lnTo>
                <a:lnTo>
                  <a:pt x="2633221" y="703868"/>
                </a:lnTo>
                <a:lnTo>
                  <a:pt x="2633221" y="744718"/>
                </a:lnTo>
                <a:lnTo>
                  <a:pt x="2661501" y="744718"/>
                </a:lnTo>
                <a:lnTo>
                  <a:pt x="2661501" y="810705"/>
                </a:lnTo>
                <a:lnTo>
                  <a:pt x="3673311" y="810705"/>
                </a:lnTo>
              </a:path>
            </a:pathLst>
          </a:custGeom>
          <a:noFill/>
          <a:ln w="28575">
            <a:solidFill>
              <a:schemeClr val="accent6"/>
            </a:solidFill>
            <a:miter lim="800000"/>
            <a:headEnd/>
            <a:tailEnd/>
          </a:ln>
        </p:spPr>
        <p:txBody>
          <a:bodyPr rtlCol="0" anchor="ctr"/>
          <a:lstStyle/>
          <a:p>
            <a:pPr algn="ctr"/>
            <a:endParaRPr lang="en-US" dirty="0"/>
          </a:p>
        </p:txBody>
      </p:sp>
      <p:sp>
        <p:nvSpPr>
          <p:cNvPr id="15" name="TextBox 14">
            <a:extLst>
              <a:ext uri="{FF2B5EF4-FFF2-40B4-BE49-F238E27FC236}">
                <a16:creationId xmlns:a16="http://schemas.microsoft.com/office/drawing/2014/main" id="{94B930B4-4DFA-729C-A33F-DC27B4256862}"/>
              </a:ext>
            </a:extLst>
          </p:cNvPr>
          <p:cNvSpPr txBox="1"/>
          <p:nvPr/>
        </p:nvSpPr>
        <p:spPr bwMode="auto">
          <a:xfrm>
            <a:off x="7539006" y="2924154"/>
            <a:ext cx="35374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latin typeface="Poppins" pitchFamily="2" charset="77"/>
                <a:cs typeface="Poppins" pitchFamily="2" charset="77"/>
              </a:rPr>
              <a:t>OS</a:t>
            </a:r>
          </a:p>
        </p:txBody>
      </p:sp>
      <p:graphicFrame>
        <p:nvGraphicFramePr>
          <p:cNvPr id="448" name="Table 447">
            <a:extLst>
              <a:ext uri="{FF2B5EF4-FFF2-40B4-BE49-F238E27FC236}">
                <a16:creationId xmlns:a16="http://schemas.microsoft.com/office/drawing/2014/main" id="{BF7076B5-6DBE-7CC2-139C-232DFB658041}"/>
              </a:ext>
            </a:extLst>
          </p:cNvPr>
          <p:cNvGraphicFramePr/>
          <p:nvPr>
            <p:extLst>
              <p:ext uri="{D42A27DB-BD31-4B8C-83A1-F6EECF244321}">
                <p14:modId xmlns:p14="http://schemas.microsoft.com/office/powerpoint/2010/main" val="172494026"/>
              </p:ext>
            </p:extLst>
          </p:nvPr>
        </p:nvGraphicFramePr>
        <p:xfrm>
          <a:off x="1624983" y="4468283"/>
          <a:ext cx="4117120" cy="731520"/>
        </p:xfrm>
        <a:graphic>
          <a:graphicData uri="http://schemas.openxmlformats.org/drawingml/2006/table">
            <a:tbl>
              <a:tblPr firstRow="1" bandRow="1">
                <a:tableStyleId>{93296810-A885-4BE3-A3E7-6D5BEEA58F35}</a:tableStyleId>
              </a:tblPr>
              <a:tblGrid>
                <a:gridCol w="1157940">
                  <a:extLst>
                    <a:ext uri="{9D8B030D-6E8A-4147-A177-3AD203B41FA5}">
                      <a16:colId xmlns:a16="http://schemas.microsoft.com/office/drawing/2014/main" val="2003458737"/>
                    </a:ext>
                  </a:extLst>
                </a:gridCol>
                <a:gridCol w="1415260">
                  <a:extLst>
                    <a:ext uri="{9D8B030D-6E8A-4147-A177-3AD203B41FA5}">
                      <a16:colId xmlns:a16="http://schemas.microsoft.com/office/drawing/2014/main" val="2271447560"/>
                    </a:ext>
                  </a:extLst>
                </a:gridCol>
                <a:gridCol w="1543920">
                  <a:extLst>
                    <a:ext uri="{9D8B030D-6E8A-4147-A177-3AD203B41FA5}">
                      <a16:colId xmlns:a16="http://schemas.microsoft.com/office/drawing/2014/main" val="3497478363"/>
                    </a:ext>
                  </a:extLst>
                </a:gridCol>
              </a:tblGrid>
              <a:tr h="205416">
                <a:tc>
                  <a:txBody>
                    <a:bodyPr/>
                    <a:lstStyle/>
                    <a:p>
                      <a:pPr algn="ctr"/>
                      <a:endParaRPr lang="en-US" sz="1200" b="0" dirty="0">
                        <a:solidFill>
                          <a:sysClr val="windowText" lastClr="000000"/>
                        </a:solidFill>
                      </a:endParaRP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dirty="0">
                          <a:solidFill>
                            <a:schemeClr val="accent6"/>
                          </a:solidFill>
                        </a:rPr>
                        <a:t>LyMa </a:t>
                      </a:r>
                      <a:br>
                        <a:rPr lang="en-US" sz="1200" b="0" dirty="0">
                          <a:solidFill>
                            <a:schemeClr val="accent6"/>
                          </a:solidFill>
                        </a:rPr>
                      </a:br>
                      <a:r>
                        <a:rPr lang="en-US" sz="1200" b="0" dirty="0">
                          <a:solidFill>
                            <a:schemeClr val="accent6"/>
                          </a:solidFill>
                        </a:rPr>
                        <a:t>(Rituximab)</a:t>
                      </a: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dirty="0">
                          <a:solidFill>
                            <a:schemeClr val="accent1"/>
                          </a:solidFill>
                        </a:rPr>
                        <a:t>LyMa-101 (Obinutuzumab)</a:t>
                      </a: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05919537"/>
                  </a:ext>
                </a:extLst>
              </a:tr>
              <a:tr h="205416">
                <a:tc>
                  <a:txBody>
                    <a:bodyPr/>
                    <a:lstStyle/>
                    <a:p>
                      <a:pPr algn="r"/>
                      <a:r>
                        <a:rPr lang="en-US" sz="1200" b="0" dirty="0">
                          <a:solidFill>
                            <a:sysClr val="windowText" lastClr="000000"/>
                          </a:solidFill>
                        </a:rPr>
                        <a:t>mPFS, mo </a:t>
                      </a:r>
                      <a:br>
                        <a:rPr lang="en-US" sz="1200" b="0" dirty="0">
                          <a:solidFill>
                            <a:sysClr val="windowText" lastClr="000000"/>
                          </a:solidFill>
                        </a:rPr>
                      </a:br>
                      <a:r>
                        <a:rPr lang="en-US" sz="1200" b="0" dirty="0">
                          <a:solidFill>
                            <a:sysClr val="windowText" lastClr="000000"/>
                          </a:solidFill>
                        </a:rPr>
                        <a:t>(95% CI)</a:t>
                      </a: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sz="1200" b="0" dirty="0">
                          <a:solidFill>
                            <a:sysClr val="windowText" lastClr="000000"/>
                          </a:solidFill>
                        </a:rPr>
                        <a:t>NR (92.2-NR)</a:t>
                      </a: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US" sz="1200" b="0" dirty="0">
                          <a:solidFill>
                            <a:sysClr val="windowText" lastClr="000000"/>
                          </a:solidFill>
                        </a:rPr>
                        <a:t>NR (69.4-NR)</a:t>
                      </a: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850371053"/>
                  </a:ext>
                </a:extLst>
              </a:tr>
            </a:tbl>
          </a:graphicData>
        </a:graphic>
      </p:graphicFrame>
      <p:graphicFrame>
        <p:nvGraphicFramePr>
          <p:cNvPr id="451" name="Table 450">
            <a:extLst>
              <a:ext uri="{FF2B5EF4-FFF2-40B4-BE49-F238E27FC236}">
                <a16:creationId xmlns:a16="http://schemas.microsoft.com/office/drawing/2014/main" id="{E0F5D7BF-FE6D-C6BA-285C-C0A2D3F356E0}"/>
              </a:ext>
            </a:extLst>
          </p:cNvPr>
          <p:cNvGraphicFramePr/>
          <p:nvPr>
            <p:extLst>
              <p:ext uri="{D42A27DB-BD31-4B8C-83A1-F6EECF244321}">
                <p14:modId xmlns:p14="http://schemas.microsoft.com/office/powerpoint/2010/main" val="250319667"/>
              </p:ext>
            </p:extLst>
          </p:nvPr>
        </p:nvGraphicFramePr>
        <p:xfrm>
          <a:off x="7623036" y="4468283"/>
          <a:ext cx="3716382" cy="731520"/>
        </p:xfrm>
        <a:graphic>
          <a:graphicData uri="http://schemas.openxmlformats.org/drawingml/2006/table">
            <a:tbl>
              <a:tblPr firstRow="1" bandRow="1">
                <a:tableStyleId>{93296810-A885-4BE3-A3E7-6D5BEEA58F35}</a:tableStyleId>
              </a:tblPr>
              <a:tblGrid>
                <a:gridCol w="1003521">
                  <a:extLst>
                    <a:ext uri="{9D8B030D-6E8A-4147-A177-3AD203B41FA5}">
                      <a16:colId xmlns:a16="http://schemas.microsoft.com/office/drawing/2014/main" val="2003458737"/>
                    </a:ext>
                  </a:extLst>
                </a:gridCol>
                <a:gridCol w="1297455">
                  <a:extLst>
                    <a:ext uri="{9D8B030D-6E8A-4147-A177-3AD203B41FA5}">
                      <a16:colId xmlns:a16="http://schemas.microsoft.com/office/drawing/2014/main" val="2271447560"/>
                    </a:ext>
                  </a:extLst>
                </a:gridCol>
                <a:gridCol w="1415406">
                  <a:extLst>
                    <a:ext uri="{9D8B030D-6E8A-4147-A177-3AD203B41FA5}">
                      <a16:colId xmlns:a16="http://schemas.microsoft.com/office/drawing/2014/main" val="3497478363"/>
                    </a:ext>
                  </a:extLst>
                </a:gridCol>
              </a:tblGrid>
              <a:tr h="205416">
                <a:tc>
                  <a:txBody>
                    <a:bodyPr/>
                    <a:lstStyle/>
                    <a:p>
                      <a:pPr algn="ctr"/>
                      <a:endParaRPr lang="en-US" sz="1200" b="0" dirty="0">
                        <a:solidFill>
                          <a:sysClr val="windowText" lastClr="000000"/>
                        </a:solidFill>
                      </a:endParaRPr>
                    </a:p>
                  </a:txBody>
                  <a:tcPr marL="0" marR="0" marT="0" marB="0" anchor="ctr">
                    <a:noFill/>
                  </a:tcPr>
                </a:tc>
                <a:tc>
                  <a:txBody>
                    <a:bodyPr/>
                    <a:lstStyle/>
                    <a:p>
                      <a:pPr algn="ctr"/>
                      <a:r>
                        <a:rPr lang="en-US" sz="1200" b="0" dirty="0">
                          <a:solidFill>
                            <a:schemeClr val="accent6"/>
                          </a:solidFill>
                        </a:rPr>
                        <a:t>LyMa </a:t>
                      </a:r>
                      <a:br>
                        <a:rPr lang="en-US" sz="1200" b="0" dirty="0">
                          <a:solidFill>
                            <a:schemeClr val="accent6"/>
                          </a:solidFill>
                        </a:rPr>
                      </a:br>
                      <a:r>
                        <a:rPr lang="en-US" sz="1200" b="0" dirty="0">
                          <a:solidFill>
                            <a:schemeClr val="accent6"/>
                          </a:solidFill>
                        </a:rPr>
                        <a:t>(Rituximab)</a:t>
                      </a:r>
                    </a:p>
                  </a:txBody>
                  <a:tcPr marL="0" marR="0" marT="0" marB="0" anchor="ctr">
                    <a:noFill/>
                  </a:tcPr>
                </a:tc>
                <a:tc>
                  <a:txBody>
                    <a:bodyPr/>
                    <a:lstStyle/>
                    <a:p>
                      <a:pPr algn="ctr"/>
                      <a:r>
                        <a:rPr lang="en-US" sz="1200" b="0" dirty="0">
                          <a:solidFill>
                            <a:schemeClr val="accent1"/>
                          </a:solidFill>
                        </a:rPr>
                        <a:t>LyMa-101 (Obinutuzumab)</a:t>
                      </a:r>
                    </a:p>
                  </a:txBody>
                  <a:tcPr marL="0" marR="0" marT="0" marB="0" anchor="ctr">
                    <a:noFill/>
                  </a:tcPr>
                </a:tc>
                <a:extLst>
                  <a:ext uri="{0D108BD9-81ED-4DB2-BD59-A6C34878D82A}">
                    <a16:rowId xmlns:a16="http://schemas.microsoft.com/office/drawing/2014/main" val="2205919537"/>
                  </a:ext>
                </a:extLst>
              </a:tr>
              <a:tr h="205416">
                <a:tc>
                  <a:txBody>
                    <a:bodyPr/>
                    <a:lstStyle/>
                    <a:p>
                      <a:pPr algn="r"/>
                      <a:r>
                        <a:rPr lang="en-US" sz="1200" b="0" dirty="0">
                          <a:solidFill>
                            <a:sysClr val="windowText" lastClr="000000"/>
                          </a:solidFill>
                        </a:rPr>
                        <a:t>mPFS, mo (95% CI)</a:t>
                      </a:r>
                    </a:p>
                  </a:txBody>
                  <a:tcPr marL="0" marR="0" marT="0" marB="0" anchor="ctr">
                    <a:noFill/>
                  </a:tcPr>
                </a:tc>
                <a:tc>
                  <a:txBody>
                    <a:bodyPr/>
                    <a:lstStyle/>
                    <a:p>
                      <a:pPr algn="ctr"/>
                      <a:r>
                        <a:rPr lang="en-US" sz="1200" b="0" dirty="0">
                          <a:solidFill>
                            <a:sysClr val="windowText" lastClr="000000"/>
                          </a:solidFill>
                        </a:rPr>
                        <a:t>NR (92.6-NR)</a:t>
                      </a:r>
                    </a:p>
                  </a:txBody>
                  <a:tcPr marL="0" marR="0" marT="0" marB="0" anchor="ctr">
                    <a:noFill/>
                  </a:tcPr>
                </a:tc>
                <a:tc>
                  <a:txBody>
                    <a:bodyPr/>
                    <a:lstStyle/>
                    <a:p>
                      <a:pPr algn="ctr"/>
                      <a:r>
                        <a:rPr lang="en-US" sz="1200" b="0" dirty="0">
                          <a:solidFill>
                            <a:sysClr val="windowText" lastClr="000000"/>
                          </a:solidFill>
                        </a:rPr>
                        <a:t>NR (69.4-NR)</a:t>
                      </a:r>
                    </a:p>
                  </a:txBody>
                  <a:tcPr marL="0" marR="0" marT="0" marB="0" anchor="ctr">
                    <a:noFill/>
                  </a:tcPr>
                </a:tc>
                <a:extLst>
                  <a:ext uri="{0D108BD9-81ED-4DB2-BD59-A6C34878D82A}">
                    <a16:rowId xmlns:a16="http://schemas.microsoft.com/office/drawing/2014/main" val="3850371053"/>
                  </a:ext>
                </a:extLst>
              </a:tr>
            </a:tbl>
          </a:graphicData>
        </a:graphic>
      </p:graphicFrame>
      <p:sp>
        <p:nvSpPr>
          <p:cNvPr id="452" name="TextBox 451">
            <a:extLst>
              <a:ext uri="{FF2B5EF4-FFF2-40B4-BE49-F238E27FC236}">
                <a16:creationId xmlns:a16="http://schemas.microsoft.com/office/drawing/2014/main" id="{B7F93710-5A11-A84A-E492-8AE964AE4542}"/>
              </a:ext>
            </a:extLst>
          </p:cNvPr>
          <p:cNvSpPr txBox="1"/>
          <p:nvPr/>
        </p:nvSpPr>
        <p:spPr>
          <a:xfrm>
            <a:off x="1674774" y="5563326"/>
            <a:ext cx="3472261" cy="338554"/>
          </a:xfrm>
          <a:prstGeom prst="rect">
            <a:avLst/>
          </a:prstGeom>
          <a:noFill/>
        </p:spPr>
        <p:txBody>
          <a:bodyPr wrap="square">
            <a:spAutoFit/>
          </a:bodyPr>
          <a:lstStyle/>
          <a:p>
            <a:pPr algn="ctr"/>
            <a:r>
              <a:rPr lang="en-US" sz="1600" b="0" dirty="0">
                <a:solidFill>
                  <a:schemeClr val="tx1">
                    <a:lumMod val="75000"/>
                    <a:lumOff val="25000"/>
                  </a:schemeClr>
                </a:solidFill>
                <a:latin typeface="Poppins Medium" pitchFamily="2" charset="77"/>
                <a:cs typeface="Poppins Medium" pitchFamily="2" charset="77"/>
              </a:rPr>
              <a:t>Mo</a:t>
            </a:r>
          </a:p>
        </p:txBody>
      </p:sp>
      <p:sp>
        <p:nvSpPr>
          <p:cNvPr id="453" name="TextBox 452">
            <a:extLst>
              <a:ext uri="{FF2B5EF4-FFF2-40B4-BE49-F238E27FC236}">
                <a16:creationId xmlns:a16="http://schemas.microsoft.com/office/drawing/2014/main" id="{EB721CDA-17EE-9A2E-85E5-739BD13EEABA}"/>
              </a:ext>
            </a:extLst>
          </p:cNvPr>
          <p:cNvSpPr txBox="1"/>
          <p:nvPr/>
        </p:nvSpPr>
        <p:spPr>
          <a:xfrm rot="16200000">
            <a:off x="74882" y="4138518"/>
            <a:ext cx="1984340" cy="338554"/>
          </a:xfrm>
          <a:prstGeom prst="rect">
            <a:avLst/>
          </a:prstGeom>
          <a:noFill/>
        </p:spPr>
        <p:txBody>
          <a:bodyPr wrap="square">
            <a:spAutoFit/>
          </a:bodyPr>
          <a:lstStyle/>
          <a:p>
            <a:pPr algn="ctr"/>
            <a:r>
              <a:rPr lang="en-US" sz="1600" b="0" dirty="0">
                <a:solidFill>
                  <a:schemeClr val="tx1">
                    <a:lumMod val="75000"/>
                    <a:lumOff val="25000"/>
                  </a:schemeClr>
                </a:solidFill>
                <a:latin typeface="Poppins Medium" pitchFamily="2" charset="77"/>
                <a:cs typeface="Poppins Medium" pitchFamily="2" charset="77"/>
              </a:rPr>
              <a:t>Probability</a:t>
            </a:r>
          </a:p>
        </p:txBody>
      </p:sp>
      <p:grpSp>
        <p:nvGrpSpPr>
          <p:cNvPr id="458" name="Group 457">
            <a:extLst>
              <a:ext uri="{FF2B5EF4-FFF2-40B4-BE49-F238E27FC236}">
                <a16:creationId xmlns:a16="http://schemas.microsoft.com/office/drawing/2014/main" id="{4A24C675-E46F-142D-F9C6-3409DEAAFCA6}"/>
              </a:ext>
            </a:extLst>
          </p:cNvPr>
          <p:cNvGrpSpPr/>
          <p:nvPr/>
        </p:nvGrpSpPr>
        <p:grpSpPr>
          <a:xfrm>
            <a:off x="1429226" y="5823942"/>
            <a:ext cx="3979748" cy="527815"/>
            <a:chOff x="1143334" y="5911630"/>
            <a:chExt cx="4612845" cy="527815"/>
          </a:xfrm>
        </p:grpSpPr>
        <p:sp>
          <p:nvSpPr>
            <p:cNvPr id="459" name="TextBox 458">
              <a:extLst>
                <a:ext uri="{FF2B5EF4-FFF2-40B4-BE49-F238E27FC236}">
                  <a16:creationId xmlns:a16="http://schemas.microsoft.com/office/drawing/2014/main" id="{81AB023D-B2AF-94D7-DA4A-866D65C53975}"/>
                </a:ext>
              </a:extLst>
            </p:cNvPr>
            <p:cNvSpPr txBox="1"/>
            <p:nvPr/>
          </p:nvSpPr>
          <p:spPr bwMode="auto">
            <a:xfrm>
              <a:off x="3152559" y="5911630"/>
              <a:ext cx="5947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51</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400" b="0" dirty="0">
                  <a:solidFill>
                    <a:srgbClr val="000000"/>
                  </a:solidFill>
                  <a:latin typeface="Poppins" panose="00000500000000000000" pitchFamily="2" charset="0"/>
                  <a:cs typeface="Poppins" panose="00000500000000000000" pitchFamily="2" charset="0"/>
                </a:rPr>
                <a:t>38</a:t>
              </a:r>
              <a:endPar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460" name="TextBox 459">
              <a:extLst>
                <a:ext uri="{FF2B5EF4-FFF2-40B4-BE49-F238E27FC236}">
                  <a16:creationId xmlns:a16="http://schemas.microsoft.com/office/drawing/2014/main" id="{1B55DFF8-7B93-EE7D-D78C-0F1C95B02F22}"/>
                </a:ext>
              </a:extLst>
            </p:cNvPr>
            <p:cNvSpPr txBox="1"/>
            <p:nvPr/>
          </p:nvSpPr>
          <p:spPr bwMode="auto">
            <a:xfrm>
              <a:off x="1143334" y="5916225"/>
              <a:ext cx="5947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82</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400" b="0" dirty="0">
                  <a:solidFill>
                    <a:srgbClr val="000000"/>
                  </a:solidFill>
                  <a:latin typeface="Poppins" panose="00000500000000000000" pitchFamily="2" charset="0"/>
                  <a:cs typeface="Poppins" panose="00000500000000000000" pitchFamily="2" charset="0"/>
                </a:rPr>
                <a:t>82</a:t>
              </a:r>
              <a:endPar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461" name="TextBox 460">
              <a:extLst>
                <a:ext uri="{FF2B5EF4-FFF2-40B4-BE49-F238E27FC236}">
                  <a16:creationId xmlns:a16="http://schemas.microsoft.com/office/drawing/2014/main" id="{BBE856DD-B5A7-6F12-6159-73580C1912D2}"/>
                </a:ext>
              </a:extLst>
            </p:cNvPr>
            <p:cNvSpPr txBox="1"/>
            <p:nvPr/>
          </p:nvSpPr>
          <p:spPr bwMode="auto">
            <a:xfrm>
              <a:off x="1537924" y="5911630"/>
              <a:ext cx="5947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68</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400" b="0" dirty="0">
                  <a:solidFill>
                    <a:srgbClr val="000000"/>
                  </a:solidFill>
                  <a:latin typeface="Poppins" panose="00000500000000000000" pitchFamily="2" charset="0"/>
                  <a:cs typeface="Poppins" panose="00000500000000000000" pitchFamily="2" charset="0"/>
                </a:rPr>
                <a:t>77</a:t>
              </a:r>
              <a:endPar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462" name="TextBox 461">
              <a:extLst>
                <a:ext uri="{FF2B5EF4-FFF2-40B4-BE49-F238E27FC236}">
                  <a16:creationId xmlns:a16="http://schemas.microsoft.com/office/drawing/2014/main" id="{FF182223-BAB5-1469-8F66-424A4BB9EC4A}"/>
                </a:ext>
              </a:extLst>
            </p:cNvPr>
            <p:cNvSpPr txBox="1"/>
            <p:nvPr/>
          </p:nvSpPr>
          <p:spPr bwMode="auto">
            <a:xfrm>
              <a:off x="1941761" y="5911630"/>
              <a:ext cx="5947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62</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400" b="0" dirty="0">
                  <a:solidFill>
                    <a:srgbClr val="000000"/>
                  </a:solidFill>
                  <a:latin typeface="Poppins" panose="00000500000000000000" pitchFamily="2" charset="0"/>
                  <a:cs typeface="Poppins" panose="00000500000000000000" pitchFamily="2" charset="0"/>
                </a:rPr>
                <a:t>75</a:t>
              </a:r>
              <a:endPar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463" name="TextBox 462">
              <a:extLst>
                <a:ext uri="{FF2B5EF4-FFF2-40B4-BE49-F238E27FC236}">
                  <a16:creationId xmlns:a16="http://schemas.microsoft.com/office/drawing/2014/main" id="{1312F668-AF3B-CC4A-A399-11D47A1AA0F8}"/>
                </a:ext>
              </a:extLst>
            </p:cNvPr>
            <p:cNvSpPr txBox="1"/>
            <p:nvPr/>
          </p:nvSpPr>
          <p:spPr bwMode="auto">
            <a:xfrm>
              <a:off x="2354132" y="5911630"/>
              <a:ext cx="5947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57</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400" b="0" dirty="0">
                  <a:solidFill>
                    <a:srgbClr val="000000"/>
                  </a:solidFill>
                  <a:latin typeface="Poppins" panose="00000500000000000000" pitchFamily="2" charset="0"/>
                  <a:cs typeface="Poppins" panose="00000500000000000000" pitchFamily="2" charset="0"/>
                </a:rPr>
                <a:t>72</a:t>
              </a:r>
              <a:endPar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464" name="TextBox 463">
              <a:extLst>
                <a:ext uri="{FF2B5EF4-FFF2-40B4-BE49-F238E27FC236}">
                  <a16:creationId xmlns:a16="http://schemas.microsoft.com/office/drawing/2014/main" id="{36D02BA1-8AD4-DE46-92B4-9B64C8A0A87A}"/>
                </a:ext>
              </a:extLst>
            </p:cNvPr>
            <p:cNvSpPr txBox="1"/>
            <p:nvPr/>
          </p:nvSpPr>
          <p:spPr bwMode="auto">
            <a:xfrm>
              <a:off x="2740188" y="5911630"/>
              <a:ext cx="5947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52</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400" b="0" dirty="0">
                  <a:solidFill>
                    <a:srgbClr val="000000"/>
                  </a:solidFill>
                  <a:latin typeface="Poppins" panose="00000500000000000000" pitchFamily="2" charset="0"/>
                  <a:cs typeface="Poppins" panose="00000500000000000000" pitchFamily="2" charset="0"/>
                </a:rPr>
                <a:t>71</a:t>
              </a:r>
              <a:endPar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465" name="TextBox 464">
              <a:extLst>
                <a:ext uri="{FF2B5EF4-FFF2-40B4-BE49-F238E27FC236}">
                  <a16:creationId xmlns:a16="http://schemas.microsoft.com/office/drawing/2014/main" id="{624D97C8-BA96-78F5-F5E8-C4E1BDA4B6CC}"/>
                </a:ext>
              </a:extLst>
            </p:cNvPr>
            <p:cNvSpPr txBox="1"/>
            <p:nvPr/>
          </p:nvSpPr>
          <p:spPr bwMode="auto">
            <a:xfrm>
              <a:off x="5161447" y="5916225"/>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a:t>
              </a:r>
            </a:p>
          </p:txBody>
        </p:sp>
        <p:sp>
          <p:nvSpPr>
            <p:cNvPr id="466" name="TextBox 465">
              <a:extLst>
                <a:ext uri="{FF2B5EF4-FFF2-40B4-BE49-F238E27FC236}">
                  <a16:creationId xmlns:a16="http://schemas.microsoft.com/office/drawing/2014/main" id="{9965FF9A-8BD6-9B37-0FF8-E75E9178A9B0}"/>
                </a:ext>
              </a:extLst>
            </p:cNvPr>
            <p:cNvSpPr txBox="1"/>
            <p:nvPr/>
          </p:nvSpPr>
          <p:spPr bwMode="auto">
            <a:xfrm>
              <a:off x="3546812" y="5916225"/>
              <a:ext cx="5947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49</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400" b="0" dirty="0">
                  <a:solidFill>
                    <a:srgbClr val="000000"/>
                  </a:solidFill>
                  <a:latin typeface="Poppins" panose="00000500000000000000" pitchFamily="2" charset="0"/>
                  <a:cs typeface="Poppins" panose="00000500000000000000" pitchFamily="2" charset="0"/>
                </a:rPr>
                <a:t>0</a:t>
              </a:r>
              <a:endPar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467" name="TextBox 466">
              <a:extLst>
                <a:ext uri="{FF2B5EF4-FFF2-40B4-BE49-F238E27FC236}">
                  <a16:creationId xmlns:a16="http://schemas.microsoft.com/office/drawing/2014/main" id="{CBF570B5-E9B4-092E-FEA8-B450642EC0AD}"/>
                </a:ext>
              </a:extLst>
            </p:cNvPr>
            <p:cNvSpPr txBox="1"/>
            <p:nvPr/>
          </p:nvSpPr>
          <p:spPr bwMode="auto">
            <a:xfrm>
              <a:off x="3950649" y="5916225"/>
              <a:ext cx="5947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37</a:t>
              </a:r>
            </a:p>
            <a:p>
              <a:pPr marL="0" marR="0" lvl="0" indent="0" algn="ctr" defTabSz="914400" rtl="0" eaLnBrk="1" fontAlgn="auto" latinLnBrk="0" hangingPunct="1">
                <a:lnSpc>
                  <a:spcPct val="100000"/>
                </a:lnSpc>
                <a:spcBef>
                  <a:spcPts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468" name="TextBox 467">
              <a:extLst>
                <a:ext uri="{FF2B5EF4-FFF2-40B4-BE49-F238E27FC236}">
                  <a16:creationId xmlns:a16="http://schemas.microsoft.com/office/drawing/2014/main" id="{BAA1149C-CC7E-02DD-BAAF-586E2A0CCA6B}"/>
                </a:ext>
              </a:extLst>
            </p:cNvPr>
            <p:cNvSpPr txBox="1"/>
            <p:nvPr/>
          </p:nvSpPr>
          <p:spPr bwMode="auto">
            <a:xfrm>
              <a:off x="4363020" y="5916225"/>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a:t>
              </a:r>
            </a:p>
          </p:txBody>
        </p:sp>
        <p:sp>
          <p:nvSpPr>
            <p:cNvPr id="469" name="TextBox 468">
              <a:extLst>
                <a:ext uri="{FF2B5EF4-FFF2-40B4-BE49-F238E27FC236}">
                  <a16:creationId xmlns:a16="http://schemas.microsoft.com/office/drawing/2014/main" id="{607E35BC-90AF-687A-EC6C-F283EDDE5A9E}"/>
                </a:ext>
              </a:extLst>
            </p:cNvPr>
            <p:cNvSpPr txBox="1"/>
            <p:nvPr/>
          </p:nvSpPr>
          <p:spPr bwMode="auto">
            <a:xfrm>
              <a:off x="4749076" y="5916225"/>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9</a:t>
              </a:r>
            </a:p>
          </p:txBody>
        </p:sp>
      </p:grpSp>
      <p:sp>
        <p:nvSpPr>
          <p:cNvPr id="470" name="TextBox 469">
            <a:extLst>
              <a:ext uri="{FF2B5EF4-FFF2-40B4-BE49-F238E27FC236}">
                <a16:creationId xmlns:a16="http://schemas.microsoft.com/office/drawing/2014/main" id="{6A09753E-DE8C-6D45-F904-5F5D9DDE69BF}"/>
              </a:ext>
            </a:extLst>
          </p:cNvPr>
          <p:cNvSpPr txBox="1"/>
          <p:nvPr/>
        </p:nvSpPr>
        <p:spPr>
          <a:xfrm>
            <a:off x="1693942" y="2950461"/>
            <a:ext cx="3652783" cy="369332"/>
          </a:xfrm>
          <a:prstGeom prst="rect">
            <a:avLst/>
          </a:prstGeom>
          <a:noFill/>
        </p:spPr>
        <p:txBody>
          <a:bodyPr wrap="square">
            <a:spAutoFit/>
          </a:bodyPr>
          <a:lstStyle/>
          <a:p>
            <a:pPr algn="ctr"/>
            <a:r>
              <a:rPr lang="en-US" dirty="0">
                <a:latin typeface="Poppins" pitchFamily="2" charset="77"/>
                <a:cs typeface="Poppins" pitchFamily="2" charset="77"/>
              </a:rPr>
              <a:t>PFS</a:t>
            </a:r>
          </a:p>
        </p:txBody>
      </p:sp>
      <p:grpSp>
        <p:nvGrpSpPr>
          <p:cNvPr id="471" name="Group 470">
            <a:extLst>
              <a:ext uri="{FF2B5EF4-FFF2-40B4-BE49-F238E27FC236}">
                <a16:creationId xmlns:a16="http://schemas.microsoft.com/office/drawing/2014/main" id="{E26D922E-9100-F454-7D49-6B073F85D627}"/>
              </a:ext>
            </a:extLst>
          </p:cNvPr>
          <p:cNvGrpSpPr/>
          <p:nvPr/>
        </p:nvGrpSpPr>
        <p:grpSpPr>
          <a:xfrm>
            <a:off x="1682107" y="3261774"/>
            <a:ext cx="3623180" cy="2022095"/>
            <a:chOff x="1296000" y="1469374"/>
            <a:chExt cx="3033132" cy="1947747"/>
          </a:xfrm>
        </p:grpSpPr>
        <p:cxnSp>
          <p:nvCxnSpPr>
            <p:cNvPr id="472" name="Straight Connector 471">
              <a:extLst>
                <a:ext uri="{FF2B5EF4-FFF2-40B4-BE49-F238E27FC236}">
                  <a16:creationId xmlns:a16="http://schemas.microsoft.com/office/drawing/2014/main" id="{B7F048DB-7B93-D9DB-49A6-D503CD6BEF4A}"/>
                </a:ext>
              </a:extLst>
            </p:cNvPr>
            <p:cNvCxnSpPr/>
            <p:nvPr/>
          </p:nvCxnSpPr>
          <p:spPr bwMode="auto">
            <a:xfrm>
              <a:off x="1303435" y="1469374"/>
              <a:ext cx="0" cy="1947747"/>
            </a:xfrm>
            <a:prstGeom prst="line">
              <a:avLst/>
            </a:prstGeom>
            <a:noFill/>
            <a:ln w="12700" cap="flat" cmpd="sng" algn="ctr">
              <a:solidFill>
                <a:schemeClr val="tx1"/>
              </a:solidFill>
              <a:prstDash val="solid"/>
              <a:round/>
              <a:headEnd type="none" w="med" len="med"/>
              <a:tailEnd type="none" w="med" len="med"/>
            </a:ln>
            <a:effectLst/>
          </p:spPr>
        </p:cxnSp>
        <p:cxnSp>
          <p:nvCxnSpPr>
            <p:cNvPr id="473" name="Straight Connector 472">
              <a:extLst>
                <a:ext uri="{FF2B5EF4-FFF2-40B4-BE49-F238E27FC236}">
                  <a16:creationId xmlns:a16="http://schemas.microsoft.com/office/drawing/2014/main" id="{9FAA1FAA-255F-88F9-E0C1-BB4A32AF9832}"/>
                </a:ext>
              </a:extLst>
            </p:cNvPr>
            <p:cNvCxnSpPr/>
            <p:nvPr/>
          </p:nvCxnSpPr>
          <p:spPr bwMode="auto">
            <a:xfrm>
              <a:off x="1296000" y="3417121"/>
              <a:ext cx="3033132" cy="0"/>
            </a:xfrm>
            <a:prstGeom prst="line">
              <a:avLst/>
            </a:prstGeom>
            <a:noFill/>
            <a:ln w="12700" cap="flat" cmpd="sng" algn="ctr">
              <a:solidFill>
                <a:schemeClr val="tx1"/>
              </a:solidFill>
              <a:prstDash val="solid"/>
              <a:round/>
              <a:headEnd type="none" w="med" len="med"/>
              <a:tailEnd type="none" w="med" len="med"/>
            </a:ln>
            <a:effectLst/>
          </p:spPr>
        </p:cxnSp>
      </p:grpSp>
      <p:sp>
        <p:nvSpPr>
          <p:cNvPr id="474" name="TextBox 473">
            <a:extLst>
              <a:ext uri="{FF2B5EF4-FFF2-40B4-BE49-F238E27FC236}">
                <a16:creationId xmlns:a16="http://schemas.microsoft.com/office/drawing/2014/main" id="{634FDD21-B221-687B-5458-7D0B67D298FF}"/>
              </a:ext>
            </a:extLst>
          </p:cNvPr>
          <p:cNvSpPr txBox="1"/>
          <p:nvPr/>
        </p:nvSpPr>
        <p:spPr bwMode="auto">
          <a:xfrm>
            <a:off x="1165596" y="3088114"/>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1.0</a:t>
            </a:r>
          </a:p>
        </p:txBody>
      </p:sp>
      <p:sp>
        <p:nvSpPr>
          <p:cNvPr id="475" name="TextBox 474">
            <a:extLst>
              <a:ext uri="{FF2B5EF4-FFF2-40B4-BE49-F238E27FC236}">
                <a16:creationId xmlns:a16="http://schemas.microsoft.com/office/drawing/2014/main" id="{B95CFCE0-1EA0-0070-033A-94B2528DA5A1}"/>
              </a:ext>
            </a:extLst>
          </p:cNvPr>
          <p:cNvSpPr txBox="1"/>
          <p:nvPr/>
        </p:nvSpPr>
        <p:spPr bwMode="auto">
          <a:xfrm>
            <a:off x="1193817" y="3913995"/>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0.6</a:t>
            </a:r>
          </a:p>
        </p:txBody>
      </p:sp>
      <p:sp>
        <p:nvSpPr>
          <p:cNvPr id="476" name="TextBox 475">
            <a:extLst>
              <a:ext uri="{FF2B5EF4-FFF2-40B4-BE49-F238E27FC236}">
                <a16:creationId xmlns:a16="http://schemas.microsoft.com/office/drawing/2014/main" id="{F577735B-1F40-200B-7D8F-F11927335C9A}"/>
              </a:ext>
            </a:extLst>
          </p:cNvPr>
          <p:cNvSpPr txBox="1"/>
          <p:nvPr/>
        </p:nvSpPr>
        <p:spPr bwMode="auto">
          <a:xfrm>
            <a:off x="1193817" y="4308162"/>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0.4</a:t>
            </a:r>
          </a:p>
        </p:txBody>
      </p:sp>
      <p:sp>
        <p:nvSpPr>
          <p:cNvPr id="477" name="TextBox 476">
            <a:extLst>
              <a:ext uri="{FF2B5EF4-FFF2-40B4-BE49-F238E27FC236}">
                <a16:creationId xmlns:a16="http://schemas.microsoft.com/office/drawing/2014/main" id="{C2C563B5-3F5D-11B1-011C-E4082CD32D05}"/>
              </a:ext>
            </a:extLst>
          </p:cNvPr>
          <p:cNvSpPr txBox="1"/>
          <p:nvPr/>
        </p:nvSpPr>
        <p:spPr bwMode="auto">
          <a:xfrm>
            <a:off x="1165596" y="4722298"/>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0.2</a:t>
            </a:r>
          </a:p>
        </p:txBody>
      </p:sp>
      <p:sp>
        <p:nvSpPr>
          <p:cNvPr id="478" name="TextBox 477">
            <a:extLst>
              <a:ext uri="{FF2B5EF4-FFF2-40B4-BE49-F238E27FC236}">
                <a16:creationId xmlns:a16="http://schemas.microsoft.com/office/drawing/2014/main" id="{F417D19D-CBCC-61A1-8E41-023C06344A36}"/>
              </a:ext>
            </a:extLst>
          </p:cNvPr>
          <p:cNvSpPr txBox="1"/>
          <p:nvPr/>
        </p:nvSpPr>
        <p:spPr bwMode="auto">
          <a:xfrm>
            <a:off x="1165596" y="5103413"/>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0</a:t>
            </a:r>
          </a:p>
        </p:txBody>
      </p:sp>
      <p:sp>
        <p:nvSpPr>
          <p:cNvPr id="479" name="TextBox 478">
            <a:extLst>
              <a:ext uri="{FF2B5EF4-FFF2-40B4-BE49-F238E27FC236}">
                <a16:creationId xmlns:a16="http://schemas.microsoft.com/office/drawing/2014/main" id="{82B479A9-E344-D505-8EF2-E3BCD4A710DA}"/>
              </a:ext>
            </a:extLst>
          </p:cNvPr>
          <p:cNvSpPr txBox="1"/>
          <p:nvPr/>
        </p:nvSpPr>
        <p:spPr bwMode="auto">
          <a:xfrm>
            <a:off x="3156845" y="5314563"/>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60</a:t>
            </a:r>
          </a:p>
        </p:txBody>
      </p:sp>
      <p:sp>
        <p:nvSpPr>
          <p:cNvPr id="480" name="TextBox 479">
            <a:extLst>
              <a:ext uri="{FF2B5EF4-FFF2-40B4-BE49-F238E27FC236}">
                <a16:creationId xmlns:a16="http://schemas.microsoft.com/office/drawing/2014/main" id="{A717FAE1-2835-8E41-97A6-F836C1091A26}"/>
              </a:ext>
            </a:extLst>
          </p:cNvPr>
          <p:cNvSpPr txBox="1"/>
          <p:nvPr/>
        </p:nvSpPr>
        <p:spPr bwMode="auto">
          <a:xfrm>
            <a:off x="1448220" y="5319980"/>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0</a:t>
            </a:r>
          </a:p>
        </p:txBody>
      </p:sp>
      <p:sp>
        <p:nvSpPr>
          <p:cNvPr id="481" name="TextBox 480">
            <a:extLst>
              <a:ext uri="{FF2B5EF4-FFF2-40B4-BE49-F238E27FC236}">
                <a16:creationId xmlns:a16="http://schemas.microsoft.com/office/drawing/2014/main" id="{0BF88D3D-8963-6FA8-D047-7B2827C44647}"/>
              </a:ext>
            </a:extLst>
          </p:cNvPr>
          <p:cNvSpPr txBox="1"/>
          <p:nvPr/>
        </p:nvSpPr>
        <p:spPr bwMode="auto">
          <a:xfrm>
            <a:off x="1786683" y="5314563"/>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12</a:t>
            </a:r>
          </a:p>
        </p:txBody>
      </p:sp>
      <p:sp>
        <p:nvSpPr>
          <p:cNvPr id="482" name="TextBox 481">
            <a:extLst>
              <a:ext uri="{FF2B5EF4-FFF2-40B4-BE49-F238E27FC236}">
                <a16:creationId xmlns:a16="http://schemas.microsoft.com/office/drawing/2014/main" id="{8BE8490C-E96A-13A6-2426-3332B432428C}"/>
              </a:ext>
            </a:extLst>
          </p:cNvPr>
          <p:cNvSpPr txBox="1"/>
          <p:nvPr/>
        </p:nvSpPr>
        <p:spPr bwMode="auto">
          <a:xfrm>
            <a:off x="2133077" y="5314563"/>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24</a:t>
            </a:r>
          </a:p>
        </p:txBody>
      </p:sp>
      <p:sp>
        <p:nvSpPr>
          <p:cNvPr id="483" name="TextBox 482">
            <a:extLst>
              <a:ext uri="{FF2B5EF4-FFF2-40B4-BE49-F238E27FC236}">
                <a16:creationId xmlns:a16="http://schemas.microsoft.com/office/drawing/2014/main" id="{F1BFD092-D6F7-BDBF-58B2-5711453CB4B0}"/>
              </a:ext>
            </a:extLst>
          </p:cNvPr>
          <p:cNvSpPr txBox="1"/>
          <p:nvPr/>
        </p:nvSpPr>
        <p:spPr bwMode="auto">
          <a:xfrm>
            <a:off x="2486791" y="5314563"/>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36</a:t>
            </a:r>
          </a:p>
        </p:txBody>
      </p:sp>
      <p:sp>
        <p:nvSpPr>
          <p:cNvPr id="484" name="TextBox 483">
            <a:extLst>
              <a:ext uri="{FF2B5EF4-FFF2-40B4-BE49-F238E27FC236}">
                <a16:creationId xmlns:a16="http://schemas.microsoft.com/office/drawing/2014/main" id="{FA5C1149-4D9D-2C10-5F25-A2D350B85CE7}"/>
              </a:ext>
            </a:extLst>
          </p:cNvPr>
          <p:cNvSpPr txBox="1"/>
          <p:nvPr/>
        </p:nvSpPr>
        <p:spPr bwMode="auto">
          <a:xfrm>
            <a:off x="2817933" y="5314563"/>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48</a:t>
            </a:r>
          </a:p>
        </p:txBody>
      </p:sp>
      <p:grpSp>
        <p:nvGrpSpPr>
          <p:cNvPr id="485" name="Group 484">
            <a:extLst>
              <a:ext uri="{FF2B5EF4-FFF2-40B4-BE49-F238E27FC236}">
                <a16:creationId xmlns:a16="http://schemas.microsoft.com/office/drawing/2014/main" id="{A95A51B9-336D-FFE8-9269-4EFFF5EEB9B0}"/>
              </a:ext>
            </a:extLst>
          </p:cNvPr>
          <p:cNvGrpSpPr/>
          <p:nvPr/>
        </p:nvGrpSpPr>
        <p:grpSpPr>
          <a:xfrm>
            <a:off x="1631094" y="3267192"/>
            <a:ext cx="67813" cy="2016677"/>
            <a:chOff x="1236527" y="1706587"/>
            <a:chExt cx="79058" cy="1710534"/>
          </a:xfrm>
        </p:grpSpPr>
        <p:grpSp>
          <p:nvGrpSpPr>
            <p:cNvPr id="486" name="Group 485">
              <a:extLst>
                <a:ext uri="{FF2B5EF4-FFF2-40B4-BE49-F238E27FC236}">
                  <a16:creationId xmlns:a16="http://schemas.microsoft.com/office/drawing/2014/main" id="{0BF6F960-4637-B49C-50C4-582FCAAE5B98}"/>
                </a:ext>
              </a:extLst>
            </p:cNvPr>
            <p:cNvGrpSpPr/>
            <p:nvPr/>
          </p:nvGrpSpPr>
          <p:grpSpPr>
            <a:xfrm>
              <a:off x="1236527" y="2063145"/>
              <a:ext cx="79058" cy="1353976"/>
              <a:chOff x="1236527" y="1476808"/>
              <a:chExt cx="64008" cy="1940313"/>
            </a:xfrm>
          </p:grpSpPr>
          <p:cxnSp>
            <p:nvCxnSpPr>
              <p:cNvPr id="488" name="Straight Connector 487">
                <a:extLst>
                  <a:ext uri="{FF2B5EF4-FFF2-40B4-BE49-F238E27FC236}">
                    <a16:creationId xmlns:a16="http://schemas.microsoft.com/office/drawing/2014/main" id="{ED1C8587-C95F-BAED-E777-D1FB7CDE2DD0}"/>
                  </a:ext>
                </a:extLst>
              </p:cNvPr>
              <p:cNvCxnSpPr/>
              <p:nvPr/>
            </p:nvCxnSpPr>
            <p:spPr bwMode="auto">
              <a:xfrm flipH="1">
                <a:off x="1236527" y="147680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489" name="Straight Connector 488">
                <a:extLst>
                  <a:ext uri="{FF2B5EF4-FFF2-40B4-BE49-F238E27FC236}">
                    <a16:creationId xmlns:a16="http://schemas.microsoft.com/office/drawing/2014/main" id="{BC8A1314-0B05-72F9-9D5C-7D330F243B25}"/>
                  </a:ext>
                </a:extLst>
              </p:cNvPr>
              <p:cNvCxnSpPr/>
              <p:nvPr/>
            </p:nvCxnSpPr>
            <p:spPr bwMode="auto">
              <a:xfrm flipH="1">
                <a:off x="1236527" y="196188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490" name="Straight Connector 489">
                <a:extLst>
                  <a:ext uri="{FF2B5EF4-FFF2-40B4-BE49-F238E27FC236}">
                    <a16:creationId xmlns:a16="http://schemas.microsoft.com/office/drawing/2014/main" id="{A6138A3B-2FB2-ABD0-7946-A22052F2DE40}"/>
                  </a:ext>
                </a:extLst>
              </p:cNvPr>
              <p:cNvCxnSpPr/>
              <p:nvPr/>
            </p:nvCxnSpPr>
            <p:spPr bwMode="auto">
              <a:xfrm flipH="1">
                <a:off x="1236527" y="244696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491" name="Straight Connector 490">
                <a:extLst>
                  <a:ext uri="{FF2B5EF4-FFF2-40B4-BE49-F238E27FC236}">
                    <a16:creationId xmlns:a16="http://schemas.microsoft.com/office/drawing/2014/main" id="{06E801EA-10D9-45B6-0B13-80C0BE01A56C}"/>
                  </a:ext>
                </a:extLst>
              </p:cNvPr>
              <p:cNvCxnSpPr/>
              <p:nvPr/>
            </p:nvCxnSpPr>
            <p:spPr bwMode="auto">
              <a:xfrm flipH="1">
                <a:off x="1236527" y="293204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492" name="Straight Connector 491">
                <a:extLst>
                  <a:ext uri="{FF2B5EF4-FFF2-40B4-BE49-F238E27FC236}">
                    <a16:creationId xmlns:a16="http://schemas.microsoft.com/office/drawing/2014/main" id="{8BEFE5FF-2B73-7D48-8823-0B9E2E19DB3F}"/>
                  </a:ext>
                </a:extLst>
              </p:cNvPr>
              <p:cNvCxnSpPr/>
              <p:nvPr/>
            </p:nvCxnSpPr>
            <p:spPr bwMode="auto">
              <a:xfrm flipH="1">
                <a:off x="1236527" y="3417121"/>
                <a:ext cx="64008" cy="0"/>
              </a:xfrm>
              <a:prstGeom prst="line">
                <a:avLst/>
              </a:prstGeom>
              <a:noFill/>
              <a:ln w="12700" cap="flat" cmpd="sng" algn="ctr">
                <a:solidFill>
                  <a:schemeClr val="tx1"/>
                </a:solidFill>
                <a:prstDash val="solid"/>
                <a:round/>
                <a:headEnd type="none" w="med" len="med"/>
                <a:tailEnd type="none" w="med" len="med"/>
              </a:ln>
              <a:effectLst/>
            </p:spPr>
          </p:cxnSp>
        </p:grpSp>
        <p:cxnSp>
          <p:nvCxnSpPr>
            <p:cNvPr id="487" name="Straight Connector 486">
              <a:extLst>
                <a:ext uri="{FF2B5EF4-FFF2-40B4-BE49-F238E27FC236}">
                  <a16:creationId xmlns:a16="http://schemas.microsoft.com/office/drawing/2014/main" id="{D2988DB1-86E7-2A4E-00EB-0BC7AE9788D0}"/>
                </a:ext>
              </a:extLst>
            </p:cNvPr>
            <p:cNvCxnSpPr/>
            <p:nvPr/>
          </p:nvCxnSpPr>
          <p:spPr bwMode="auto">
            <a:xfrm flipH="1">
              <a:off x="1236527" y="1706587"/>
              <a:ext cx="79058" cy="0"/>
            </a:xfrm>
            <a:prstGeom prst="line">
              <a:avLst/>
            </a:prstGeom>
            <a:noFill/>
            <a:ln w="12700" cap="flat" cmpd="sng" algn="ctr">
              <a:solidFill>
                <a:schemeClr val="tx1"/>
              </a:solidFill>
              <a:prstDash val="solid"/>
              <a:round/>
              <a:headEnd type="none" w="med" len="med"/>
              <a:tailEnd type="none" w="med" len="med"/>
            </a:ln>
            <a:effectLst/>
          </p:spPr>
        </p:cxnSp>
      </p:grpSp>
      <p:sp>
        <p:nvSpPr>
          <p:cNvPr id="493" name="TextBox 492">
            <a:extLst>
              <a:ext uri="{FF2B5EF4-FFF2-40B4-BE49-F238E27FC236}">
                <a16:creationId xmlns:a16="http://schemas.microsoft.com/office/drawing/2014/main" id="{7F7E3BE1-C715-5B94-1DBC-5F82B53BAFC0}"/>
              </a:ext>
            </a:extLst>
          </p:cNvPr>
          <p:cNvSpPr txBox="1"/>
          <p:nvPr/>
        </p:nvSpPr>
        <p:spPr bwMode="auto">
          <a:xfrm>
            <a:off x="1165947" y="3509646"/>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0.8</a:t>
            </a:r>
          </a:p>
        </p:txBody>
      </p:sp>
      <p:grpSp>
        <p:nvGrpSpPr>
          <p:cNvPr id="494" name="Group 493">
            <a:extLst>
              <a:ext uri="{FF2B5EF4-FFF2-40B4-BE49-F238E27FC236}">
                <a16:creationId xmlns:a16="http://schemas.microsoft.com/office/drawing/2014/main" id="{8169C9F3-3AB8-A9FB-8B7B-FE6644B23DF9}"/>
              </a:ext>
            </a:extLst>
          </p:cNvPr>
          <p:cNvGrpSpPr/>
          <p:nvPr/>
        </p:nvGrpSpPr>
        <p:grpSpPr>
          <a:xfrm>
            <a:off x="1697912" y="5287168"/>
            <a:ext cx="3449452" cy="64008"/>
            <a:chOff x="1303435" y="3405092"/>
            <a:chExt cx="4021477" cy="84192"/>
          </a:xfrm>
        </p:grpSpPr>
        <p:grpSp>
          <p:nvGrpSpPr>
            <p:cNvPr id="495" name="Group 494">
              <a:extLst>
                <a:ext uri="{FF2B5EF4-FFF2-40B4-BE49-F238E27FC236}">
                  <a16:creationId xmlns:a16="http://schemas.microsoft.com/office/drawing/2014/main" id="{5E96DA0D-71C8-FC34-DDA7-70182A69F974}"/>
                </a:ext>
              </a:extLst>
            </p:cNvPr>
            <p:cNvGrpSpPr/>
            <p:nvPr/>
          </p:nvGrpSpPr>
          <p:grpSpPr>
            <a:xfrm>
              <a:off x="1303435" y="3405092"/>
              <a:ext cx="2014137" cy="84192"/>
              <a:chOff x="1303435" y="3409687"/>
              <a:chExt cx="2784087" cy="66907"/>
            </a:xfrm>
          </p:grpSpPr>
          <p:cxnSp>
            <p:nvCxnSpPr>
              <p:cNvPr id="502" name="Straight Connector 501">
                <a:extLst>
                  <a:ext uri="{FF2B5EF4-FFF2-40B4-BE49-F238E27FC236}">
                    <a16:creationId xmlns:a16="http://schemas.microsoft.com/office/drawing/2014/main" id="{826C2D0F-9183-D55A-976E-048E17161387}"/>
                  </a:ext>
                </a:extLst>
              </p:cNvPr>
              <p:cNvCxnSpPr/>
              <p:nvPr/>
            </p:nvCxnSpPr>
            <p:spPr bwMode="auto">
              <a:xfrm>
                <a:off x="1303435"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503" name="Straight Connector 502">
                <a:extLst>
                  <a:ext uri="{FF2B5EF4-FFF2-40B4-BE49-F238E27FC236}">
                    <a16:creationId xmlns:a16="http://schemas.microsoft.com/office/drawing/2014/main" id="{89F4884C-994B-8AD6-AF7F-9677BB08608A}"/>
                  </a:ext>
                </a:extLst>
              </p:cNvPr>
              <p:cNvCxnSpPr/>
              <p:nvPr/>
            </p:nvCxnSpPr>
            <p:spPr bwMode="auto">
              <a:xfrm>
                <a:off x="1860252"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504" name="Straight Connector 503">
                <a:extLst>
                  <a:ext uri="{FF2B5EF4-FFF2-40B4-BE49-F238E27FC236}">
                    <a16:creationId xmlns:a16="http://schemas.microsoft.com/office/drawing/2014/main" id="{89E60756-98A5-F2A7-476C-7B3F28F451B0}"/>
                  </a:ext>
                </a:extLst>
              </p:cNvPr>
              <p:cNvCxnSpPr/>
              <p:nvPr/>
            </p:nvCxnSpPr>
            <p:spPr bwMode="auto">
              <a:xfrm>
                <a:off x="2417069"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505" name="Straight Connector 504">
                <a:extLst>
                  <a:ext uri="{FF2B5EF4-FFF2-40B4-BE49-F238E27FC236}">
                    <a16:creationId xmlns:a16="http://schemas.microsoft.com/office/drawing/2014/main" id="{6A202999-3802-C99B-F275-422741C659F6}"/>
                  </a:ext>
                </a:extLst>
              </p:cNvPr>
              <p:cNvCxnSpPr/>
              <p:nvPr/>
            </p:nvCxnSpPr>
            <p:spPr bwMode="auto">
              <a:xfrm>
                <a:off x="2973886"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506" name="Straight Connector 505">
                <a:extLst>
                  <a:ext uri="{FF2B5EF4-FFF2-40B4-BE49-F238E27FC236}">
                    <a16:creationId xmlns:a16="http://schemas.microsoft.com/office/drawing/2014/main" id="{431E87A5-91A3-48B3-D5DA-284984987E47}"/>
                  </a:ext>
                </a:extLst>
              </p:cNvPr>
              <p:cNvCxnSpPr/>
              <p:nvPr/>
            </p:nvCxnSpPr>
            <p:spPr bwMode="auto">
              <a:xfrm>
                <a:off x="3530703"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507" name="Straight Connector 506">
                <a:extLst>
                  <a:ext uri="{FF2B5EF4-FFF2-40B4-BE49-F238E27FC236}">
                    <a16:creationId xmlns:a16="http://schemas.microsoft.com/office/drawing/2014/main" id="{B1B5C877-EB15-55B8-DD4C-D1B1CECD07A0}"/>
                  </a:ext>
                </a:extLst>
              </p:cNvPr>
              <p:cNvCxnSpPr/>
              <p:nvPr/>
            </p:nvCxnSpPr>
            <p:spPr bwMode="auto">
              <a:xfrm>
                <a:off x="4087522" y="3409687"/>
                <a:ext cx="0" cy="66907"/>
              </a:xfrm>
              <a:prstGeom prst="line">
                <a:avLst/>
              </a:prstGeom>
              <a:noFill/>
              <a:ln w="12700" cap="flat" cmpd="sng" algn="ctr">
                <a:solidFill>
                  <a:schemeClr val="tx1"/>
                </a:solidFill>
                <a:prstDash val="solid"/>
                <a:round/>
                <a:headEnd type="none" w="med" len="med"/>
                <a:tailEnd type="none" w="med" len="med"/>
              </a:ln>
              <a:effectLst/>
            </p:spPr>
          </p:cxnSp>
        </p:grpSp>
        <p:grpSp>
          <p:nvGrpSpPr>
            <p:cNvPr id="496" name="Group 495">
              <a:extLst>
                <a:ext uri="{FF2B5EF4-FFF2-40B4-BE49-F238E27FC236}">
                  <a16:creationId xmlns:a16="http://schemas.microsoft.com/office/drawing/2014/main" id="{BE440B7E-6B58-0E06-429A-45CE2E0F05BC}"/>
                </a:ext>
              </a:extLst>
            </p:cNvPr>
            <p:cNvGrpSpPr/>
            <p:nvPr/>
          </p:nvGrpSpPr>
          <p:grpSpPr>
            <a:xfrm>
              <a:off x="3713604" y="3405092"/>
              <a:ext cx="1611308" cy="84192"/>
              <a:chOff x="1303435" y="3409687"/>
              <a:chExt cx="2227268" cy="66907"/>
            </a:xfrm>
          </p:grpSpPr>
          <p:cxnSp>
            <p:nvCxnSpPr>
              <p:cNvPr id="497" name="Straight Connector 496">
                <a:extLst>
                  <a:ext uri="{FF2B5EF4-FFF2-40B4-BE49-F238E27FC236}">
                    <a16:creationId xmlns:a16="http://schemas.microsoft.com/office/drawing/2014/main" id="{6F283699-1615-C3C6-36F0-69C843E40DDD}"/>
                  </a:ext>
                </a:extLst>
              </p:cNvPr>
              <p:cNvCxnSpPr/>
              <p:nvPr/>
            </p:nvCxnSpPr>
            <p:spPr bwMode="auto">
              <a:xfrm>
                <a:off x="1303435"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498" name="Straight Connector 497">
                <a:extLst>
                  <a:ext uri="{FF2B5EF4-FFF2-40B4-BE49-F238E27FC236}">
                    <a16:creationId xmlns:a16="http://schemas.microsoft.com/office/drawing/2014/main" id="{EFDE124C-A0B4-6837-53EF-528E2A9E44C0}"/>
                  </a:ext>
                </a:extLst>
              </p:cNvPr>
              <p:cNvCxnSpPr/>
              <p:nvPr/>
            </p:nvCxnSpPr>
            <p:spPr bwMode="auto">
              <a:xfrm>
                <a:off x="1860252"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499" name="Straight Connector 498">
                <a:extLst>
                  <a:ext uri="{FF2B5EF4-FFF2-40B4-BE49-F238E27FC236}">
                    <a16:creationId xmlns:a16="http://schemas.microsoft.com/office/drawing/2014/main" id="{D6C7F0B8-2C34-BE80-DD6E-D38A8DE1D98E}"/>
                  </a:ext>
                </a:extLst>
              </p:cNvPr>
              <p:cNvCxnSpPr/>
              <p:nvPr/>
            </p:nvCxnSpPr>
            <p:spPr bwMode="auto">
              <a:xfrm>
                <a:off x="2417069"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500" name="Straight Connector 499">
                <a:extLst>
                  <a:ext uri="{FF2B5EF4-FFF2-40B4-BE49-F238E27FC236}">
                    <a16:creationId xmlns:a16="http://schemas.microsoft.com/office/drawing/2014/main" id="{DF2F7729-1EAB-AE3E-3177-470D7203BB26}"/>
                  </a:ext>
                </a:extLst>
              </p:cNvPr>
              <p:cNvCxnSpPr/>
              <p:nvPr/>
            </p:nvCxnSpPr>
            <p:spPr bwMode="auto">
              <a:xfrm>
                <a:off x="2973886"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501" name="Straight Connector 500">
                <a:extLst>
                  <a:ext uri="{FF2B5EF4-FFF2-40B4-BE49-F238E27FC236}">
                    <a16:creationId xmlns:a16="http://schemas.microsoft.com/office/drawing/2014/main" id="{6DEBC396-02E9-1C09-C2E0-A72DA5019F17}"/>
                  </a:ext>
                </a:extLst>
              </p:cNvPr>
              <p:cNvCxnSpPr/>
              <p:nvPr/>
            </p:nvCxnSpPr>
            <p:spPr bwMode="auto">
              <a:xfrm>
                <a:off x="3530703" y="3409687"/>
                <a:ext cx="0" cy="66907"/>
              </a:xfrm>
              <a:prstGeom prst="line">
                <a:avLst/>
              </a:prstGeom>
              <a:noFill/>
              <a:ln w="12700" cap="flat" cmpd="sng" algn="ctr">
                <a:solidFill>
                  <a:schemeClr val="tx1"/>
                </a:solidFill>
                <a:prstDash val="solid"/>
                <a:round/>
                <a:headEnd type="none" w="med" len="med"/>
                <a:tailEnd type="none" w="med" len="med"/>
              </a:ln>
              <a:effectLst/>
            </p:spPr>
          </p:cxnSp>
        </p:grpSp>
      </p:grpSp>
      <p:sp>
        <p:nvSpPr>
          <p:cNvPr id="508" name="TextBox 507">
            <a:extLst>
              <a:ext uri="{FF2B5EF4-FFF2-40B4-BE49-F238E27FC236}">
                <a16:creationId xmlns:a16="http://schemas.microsoft.com/office/drawing/2014/main" id="{28481FB6-701E-7665-BF28-797C5A123E2C}"/>
              </a:ext>
            </a:extLst>
          </p:cNvPr>
          <p:cNvSpPr txBox="1"/>
          <p:nvPr/>
        </p:nvSpPr>
        <p:spPr bwMode="auto">
          <a:xfrm>
            <a:off x="4879983" y="5319980"/>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120</a:t>
            </a:r>
          </a:p>
        </p:txBody>
      </p:sp>
      <p:sp>
        <p:nvSpPr>
          <p:cNvPr id="509" name="TextBox 508">
            <a:extLst>
              <a:ext uri="{FF2B5EF4-FFF2-40B4-BE49-F238E27FC236}">
                <a16:creationId xmlns:a16="http://schemas.microsoft.com/office/drawing/2014/main" id="{074E8049-8F4F-F3E8-5FFE-34D2539AF1D1}"/>
              </a:ext>
            </a:extLst>
          </p:cNvPr>
          <p:cNvSpPr txBox="1"/>
          <p:nvPr/>
        </p:nvSpPr>
        <p:spPr bwMode="auto">
          <a:xfrm>
            <a:off x="3495018" y="5319980"/>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72</a:t>
            </a:r>
          </a:p>
        </p:txBody>
      </p:sp>
      <p:sp>
        <p:nvSpPr>
          <p:cNvPr id="510" name="TextBox 509">
            <a:extLst>
              <a:ext uri="{FF2B5EF4-FFF2-40B4-BE49-F238E27FC236}">
                <a16:creationId xmlns:a16="http://schemas.microsoft.com/office/drawing/2014/main" id="{E306F538-ED91-6FE7-D7EB-5A81DED9A198}"/>
              </a:ext>
            </a:extLst>
          </p:cNvPr>
          <p:cNvSpPr txBox="1"/>
          <p:nvPr/>
        </p:nvSpPr>
        <p:spPr bwMode="auto">
          <a:xfrm>
            <a:off x="3841412" y="5319980"/>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84</a:t>
            </a:r>
          </a:p>
        </p:txBody>
      </p:sp>
      <p:sp>
        <p:nvSpPr>
          <p:cNvPr id="511" name="TextBox 510">
            <a:extLst>
              <a:ext uri="{FF2B5EF4-FFF2-40B4-BE49-F238E27FC236}">
                <a16:creationId xmlns:a16="http://schemas.microsoft.com/office/drawing/2014/main" id="{615FDF6B-FA29-50B2-1014-236F6400EB5B}"/>
              </a:ext>
            </a:extLst>
          </p:cNvPr>
          <p:cNvSpPr txBox="1"/>
          <p:nvPr/>
        </p:nvSpPr>
        <p:spPr bwMode="auto">
          <a:xfrm>
            <a:off x="4195127" y="5319980"/>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96</a:t>
            </a:r>
          </a:p>
        </p:txBody>
      </p:sp>
      <p:sp>
        <p:nvSpPr>
          <p:cNvPr id="85" name="TextBox 84">
            <a:extLst>
              <a:ext uri="{FF2B5EF4-FFF2-40B4-BE49-F238E27FC236}">
                <a16:creationId xmlns:a16="http://schemas.microsoft.com/office/drawing/2014/main" id="{025B622A-762F-8B88-C3A5-C90C800B11D0}"/>
              </a:ext>
            </a:extLst>
          </p:cNvPr>
          <p:cNvSpPr txBox="1"/>
          <p:nvPr/>
        </p:nvSpPr>
        <p:spPr bwMode="auto">
          <a:xfrm>
            <a:off x="4526269" y="5319980"/>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108</a:t>
            </a:r>
          </a:p>
        </p:txBody>
      </p:sp>
      <p:grpSp>
        <p:nvGrpSpPr>
          <p:cNvPr id="86" name="Group 85">
            <a:extLst>
              <a:ext uri="{FF2B5EF4-FFF2-40B4-BE49-F238E27FC236}">
                <a16:creationId xmlns:a16="http://schemas.microsoft.com/office/drawing/2014/main" id="{81D742C2-771A-E2BD-68E6-D0F51A53CC45}"/>
              </a:ext>
            </a:extLst>
          </p:cNvPr>
          <p:cNvGrpSpPr/>
          <p:nvPr/>
        </p:nvGrpSpPr>
        <p:grpSpPr>
          <a:xfrm>
            <a:off x="3148908" y="3525306"/>
            <a:ext cx="552851" cy="694811"/>
            <a:chOff x="2881871" y="3695762"/>
            <a:chExt cx="552851" cy="694811"/>
          </a:xfrm>
        </p:grpSpPr>
        <p:cxnSp>
          <p:nvCxnSpPr>
            <p:cNvPr id="88" name="Straight Connector 220">
              <a:extLst>
                <a:ext uri="{FF2B5EF4-FFF2-40B4-BE49-F238E27FC236}">
                  <a16:creationId xmlns:a16="http://schemas.microsoft.com/office/drawing/2014/main" id="{2F68C385-9B8E-D878-1C64-2682EF37962A}"/>
                </a:ext>
              </a:extLst>
            </p:cNvPr>
            <p:cNvCxnSpPr/>
            <p:nvPr/>
          </p:nvCxnSpPr>
          <p:spPr bwMode="auto">
            <a:xfrm>
              <a:off x="3354088" y="3749305"/>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89" name="Straight Connector 220">
              <a:extLst>
                <a:ext uri="{FF2B5EF4-FFF2-40B4-BE49-F238E27FC236}">
                  <a16:creationId xmlns:a16="http://schemas.microsoft.com/office/drawing/2014/main" id="{E7A80894-7D3F-BF2A-EAF8-87B0A7A55220}"/>
                </a:ext>
              </a:extLst>
            </p:cNvPr>
            <p:cNvCxnSpPr/>
            <p:nvPr/>
          </p:nvCxnSpPr>
          <p:spPr bwMode="auto">
            <a:xfrm>
              <a:off x="3345673" y="3749306"/>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102" name="Straight Connector 220">
              <a:extLst>
                <a:ext uri="{FF2B5EF4-FFF2-40B4-BE49-F238E27FC236}">
                  <a16:creationId xmlns:a16="http://schemas.microsoft.com/office/drawing/2014/main" id="{9CC6B1C4-BF5F-A944-3A35-5E0390E0DE2A}"/>
                </a:ext>
              </a:extLst>
            </p:cNvPr>
            <p:cNvCxnSpPr/>
            <p:nvPr/>
          </p:nvCxnSpPr>
          <p:spPr bwMode="auto">
            <a:xfrm>
              <a:off x="2984870" y="3712738"/>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103" name="Straight Connector 220">
              <a:extLst>
                <a:ext uri="{FF2B5EF4-FFF2-40B4-BE49-F238E27FC236}">
                  <a16:creationId xmlns:a16="http://schemas.microsoft.com/office/drawing/2014/main" id="{185382F1-2E5E-4F77-A3EC-D97B6C3436E6}"/>
                </a:ext>
              </a:extLst>
            </p:cNvPr>
            <p:cNvCxnSpPr/>
            <p:nvPr/>
          </p:nvCxnSpPr>
          <p:spPr bwMode="auto">
            <a:xfrm>
              <a:off x="2964854" y="3695762"/>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105" name="Straight Connector 220">
              <a:extLst>
                <a:ext uri="{FF2B5EF4-FFF2-40B4-BE49-F238E27FC236}">
                  <a16:creationId xmlns:a16="http://schemas.microsoft.com/office/drawing/2014/main" id="{6A7D73A6-E594-6383-7989-B9390567A53E}"/>
                </a:ext>
              </a:extLst>
            </p:cNvPr>
            <p:cNvCxnSpPr/>
            <p:nvPr/>
          </p:nvCxnSpPr>
          <p:spPr bwMode="auto">
            <a:xfrm>
              <a:off x="3434722" y="4307224"/>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106" name="Straight Connector 220">
              <a:extLst>
                <a:ext uri="{FF2B5EF4-FFF2-40B4-BE49-F238E27FC236}">
                  <a16:creationId xmlns:a16="http://schemas.microsoft.com/office/drawing/2014/main" id="{E58A7D94-CF84-4E11-F892-026CED00DFED}"/>
                </a:ext>
              </a:extLst>
            </p:cNvPr>
            <p:cNvCxnSpPr/>
            <p:nvPr/>
          </p:nvCxnSpPr>
          <p:spPr bwMode="auto">
            <a:xfrm>
              <a:off x="3242598" y="3749307"/>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107" name="Straight Connector 220">
              <a:extLst>
                <a:ext uri="{FF2B5EF4-FFF2-40B4-BE49-F238E27FC236}">
                  <a16:creationId xmlns:a16="http://schemas.microsoft.com/office/drawing/2014/main" id="{D8167660-3679-A514-0B03-543D945D3A83}"/>
                </a:ext>
              </a:extLst>
            </p:cNvPr>
            <p:cNvCxnSpPr/>
            <p:nvPr/>
          </p:nvCxnSpPr>
          <p:spPr bwMode="auto">
            <a:xfrm>
              <a:off x="3055016" y="3749308"/>
              <a:ext cx="0" cy="83349"/>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108" name="Straight Connector 220">
              <a:extLst>
                <a:ext uri="{FF2B5EF4-FFF2-40B4-BE49-F238E27FC236}">
                  <a16:creationId xmlns:a16="http://schemas.microsoft.com/office/drawing/2014/main" id="{F8B5BB9A-DE02-BC56-6429-0CD9E6E7A6E2}"/>
                </a:ext>
              </a:extLst>
            </p:cNvPr>
            <p:cNvCxnSpPr/>
            <p:nvPr/>
          </p:nvCxnSpPr>
          <p:spPr bwMode="auto">
            <a:xfrm>
              <a:off x="3114949" y="3749307"/>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109" name="Straight Connector 220">
              <a:extLst>
                <a:ext uri="{FF2B5EF4-FFF2-40B4-BE49-F238E27FC236}">
                  <a16:creationId xmlns:a16="http://schemas.microsoft.com/office/drawing/2014/main" id="{071E6267-0055-DF36-270C-42EADFD94E0E}"/>
                </a:ext>
              </a:extLst>
            </p:cNvPr>
            <p:cNvCxnSpPr/>
            <p:nvPr/>
          </p:nvCxnSpPr>
          <p:spPr bwMode="auto">
            <a:xfrm>
              <a:off x="3088816" y="3749307"/>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110" name="Straight Connector 220">
              <a:extLst>
                <a:ext uri="{FF2B5EF4-FFF2-40B4-BE49-F238E27FC236}">
                  <a16:creationId xmlns:a16="http://schemas.microsoft.com/office/drawing/2014/main" id="{A1828171-8483-E228-D8BD-7606A3E0A11A}"/>
                </a:ext>
              </a:extLst>
            </p:cNvPr>
            <p:cNvCxnSpPr/>
            <p:nvPr/>
          </p:nvCxnSpPr>
          <p:spPr bwMode="auto">
            <a:xfrm>
              <a:off x="2928511" y="3695762"/>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111" name="Straight Connector 220">
              <a:extLst>
                <a:ext uri="{FF2B5EF4-FFF2-40B4-BE49-F238E27FC236}">
                  <a16:creationId xmlns:a16="http://schemas.microsoft.com/office/drawing/2014/main" id="{41359849-19D0-B7E6-C8C4-1BBB7B98F1E9}"/>
                </a:ext>
              </a:extLst>
            </p:cNvPr>
            <p:cNvCxnSpPr/>
            <p:nvPr/>
          </p:nvCxnSpPr>
          <p:spPr bwMode="auto">
            <a:xfrm>
              <a:off x="3002673" y="3749308"/>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112" name="Straight Connector 220">
              <a:extLst>
                <a:ext uri="{FF2B5EF4-FFF2-40B4-BE49-F238E27FC236}">
                  <a16:creationId xmlns:a16="http://schemas.microsoft.com/office/drawing/2014/main" id="{D58B7B69-E93E-3768-B4F0-8AF7AF5EA045}"/>
                </a:ext>
              </a:extLst>
            </p:cNvPr>
            <p:cNvCxnSpPr/>
            <p:nvPr/>
          </p:nvCxnSpPr>
          <p:spPr bwMode="auto">
            <a:xfrm>
              <a:off x="2881871" y="3696268"/>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114" name="Straight Connector 220">
              <a:extLst>
                <a:ext uri="{FF2B5EF4-FFF2-40B4-BE49-F238E27FC236}">
                  <a16:creationId xmlns:a16="http://schemas.microsoft.com/office/drawing/2014/main" id="{F4762550-959E-E42B-6CFB-D216A3F94767}"/>
                </a:ext>
              </a:extLst>
            </p:cNvPr>
            <p:cNvCxnSpPr/>
            <p:nvPr/>
          </p:nvCxnSpPr>
          <p:spPr bwMode="auto">
            <a:xfrm>
              <a:off x="3150770" y="3750857"/>
              <a:ext cx="0" cy="83349"/>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15" name="Straight Connector 220">
              <a:extLst>
                <a:ext uri="{FF2B5EF4-FFF2-40B4-BE49-F238E27FC236}">
                  <a16:creationId xmlns:a16="http://schemas.microsoft.com/office/drawing/2014/main" id="{E95DF1F8-7C2E-9FBD-8EB1-89272985608C}"/>
                </a:ext>
              </a:extLst>
            </p:cNvPr>
            <p:cNvCxnSpPr/>
            <p:nvPr/>
          </p:nvCxnSpPr>
          <p:spPr bwMode="auto">
            <a:xfrm>
              <a:off x="3419769" y="3745851"/>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116" name="Straight Connector 220">
              <a:extLst>
                <a:ext uri="{FF2B5EF4-FFF2-40B4-BE49-F238E27FC236}">
                  <a16:creationId xmlns:a16="http://schemas.microsoft.com/office/drawing/2014/main" id="{2FF0ED69-0EE5-EB58-C88E-26277FA23712}"/>
                </a:ext>
              </a:extLst>
            </p:cNvPr>
            <p:cNvCxnSpPr/>
            <p:nvPr/>
          </p:nvCxnSpPr>
          <p:spPr bwMode="auto">
            <a:xfrm>
              <a:off x="3220828" y="3749307"/>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117" name="Straight Connector 220">
              <a:extLst>
                <a:ext uri="{FF2B5EF4-FFF2-40B4-BE49-F238E27FC236}">
                  <a16:creationId xmlns:a16="http://schemas.microsoft.com/office/drawing/2014/main" id="{DF77818A-6DC6-E4ED-22AA-CD85BBEEDC52}"/>
                </a:ext>
              </a:extLst>
            </p:cNvPr>
            <p:cNvCxnSpPr/>
            <p:nvPr/>
          </p:nvCxnSpPr>
          <p:spPr bwMode="auto">
            <a:xfrm>
              <a:off x="3306640" y="3749306"/>
              <a:ext cx="0" cy="83349"/>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18" name="Straight Connector 220">
              <a:extLst>
                <a:ext uri="{FF2B5EF4-FFF2-40B4-BE49-F238E27FC236}">
                  <a16:creationId xmlns:a16="http://schemas.microsoft.com/office/drawing/2014/main" id="{A41B8E7C-91F1-8663-2A56-9AE00EF50C02}"/>
                </a:ext>
              </a:extLst>
            </p:cNvPr>
            <p:cNvCxnSpPr/>
            <p:nvPr/>
          </p:nvCxnSpPr>
          <p:spPr bwMode="auto">
            <a:xfrm>
              <a:off x="3269610" y="3749306"/>
              <a:ext cx="0" cy="83349"/>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119" name="Straight Connector 220">
              <a:extLst>
                <a:ext uri="{FF2B5EF4-FFF2-40B4-BE49-F238E27FC236}">
                  <a16:creationId xmlns:a16="http://schemas.microsoft.com/office/drawing/2014/main" id="{15010C9D-8DA2-DF11-D2D2-58E25AD16C1C}"/>
                </a:ext>
              </a:extLst>
            </p:cNvPr>
            <p:cNvCxnSpPr/>
            <p:nvPr/>
          </p:nvCxnSpPr>
          <p:spPr bwMode="auto">
            <a:xfrm>
              <a:off x="3192297" y="3749307"/>
              <a:ext cx="0" cy="83349"/>
            </a:xfrm>
            <a:prstGeom prst="line">
              <a:avLst/>
            </a:prstGeom>
            <a:noFill/>
            <a:ln w="38100" algn="ctr">
              <a:solidFill>
                <a:schemeClr val="accent1"/>
              </a:solidFill>
              <a:round/>
              <a:headEnd/>
              <a:tailEnd/>
            </a:ln>
            <a:extLst>
              <a:ext uri="{909E8E84-426E-40DD-AFC4-6F175D3DCCD1}">
                <a14:hiddenFill xmlns:a14="http://schemas.microsoft.com/office/drawing/2010/main">
                  <a:noFill/>
                </a14:hiddenFill>
              </a:ext>
            </a:extLst>
          </p:spPr>
        </p:cxnSp>
      </p:grpSp>
      <p:grpSp>
        <p:nvGrpSpPr>
          <p:cNvPr id="120" name="Group 119">
            <a:extLst>
              <a:ext uri="{FF2B5EF4-FFF2-40B4-BE49-F238E27FC236}">
                <a16:creationId xmlns:a16="http://schemas.microsoft.com/office/drawing/2014/main" id="{87F75871-4E47-8208-239B-7F860A471016}"/>
              </a:ext>
            </a:extLst>
          </p:cNvPr>
          <p:cNvGrpSpPr/>
          <p:nvPr/>
        </p:nvGrpSpPr>
        <p:grpSpPr>
          <a:xfrm>
            <a:off x="2880388" y="3879894"/>
            <a:ext cx="2464555" cy="251371"/>
            <a:chOff x="2613351" y="4050350"/>
            <a:chExt cx="2464555" cy="251371"/>
          </a:xfrm>
        </p:grpSpPr>
        <p:cxnSp>
          <p:nvCxnSpPr>
            <p:cNvPr id="121" name="Straight Connector 220">
              <a:extLst>
                <a:ext uri="{FF2B5EF4-FFF2-40B4-BE49-F238E27FC236}">
                  <a16:creationId xmlns:a16="http://schemas.microsoft.com/office/drawing/2014/main" id="{CC68801B-154E-31F9-326D-A30BDBE1EA52}"/>
                </a:ext>
              </a:extLst>
            </p:cNvPr>
            <p:cNvCxnSpPr/>
            <p:nvPr/>
          </p:nvCxnSpPr>
          <p:spPr bwMode="auto">
            <a:xfrm>
              <a:off x="3984702" y="4103606"/>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22" name="Straight Connector 220">
              <a:extLst>
                <a:ext uri="{FF2B5EF4-FFF2-40B4-BE49-F238E27FC236}">
                  <a16:creationId xmlns:a16="http://schemas.microsoft.com/office/drawing/2014/main" id="{FBDA2B64-B8B0-FC0E-3A74-A997FABE28D7}"/>
                </a:ext>
              </a:extLst>
            </p:cNvPr>
            <p:cNvCxnSpPr/>
            <p:nvPr/>
          </p:nvCxnSpPr>
          <p:spPr bwMode="auto">
            <a:xfrm>
              <a:off x="3829443" y="4105114"/>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23" name="Straight Connector 220">
              <a:extLst>
                <a:ext uri="{FF2B5EF4-FFF2-40B4-BE49-F238E27FC236}">
                  <a16:creationId xmlns:a16="http://schemas.microsoft.com/office/drawing/2014/main" id="{D1412896-9D9B-84F9-BEE6-557BD0919712}"/>
                </a:ext>
              </a:extLst>
            </p:cNvPr>
            <p:cNvCxnSpPr/>
            <p:nvPr/>
          </p:nvCxnSpPr>
          <p:spPr bwMode="auto">
            <a:xfrm>
              <a:off x="3822500" y="410531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24" name="Straight Connector 220">
              <a:extLst>
                <a:ext uri="{FF2B5EF4-FFF2-40B4-BE49-F238E27FC236}">
                  <a16:creationId xmlns:a16="http://schemas.microsoft.com/office/drawing/2014/main" id="{623FC1D2-D329-5043-1567-4294F2715305}"/>
                </a:ext>
              </a:extLst>
            </p:cNvPr>
            <p:cNvCxnSpPr/>
            <p:nvPr/>
          </p:nvCxnSpPr>
          <p:spPr bwMode="auto">
            <a:xfrm>
              <a:off x="3740389" y="4109064"/>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25" name="Straight Connector 220">
              <a:extLst>
                <a:ext uri="{FF2B5EF4-FFF2-40B4-BE49-F238E27FC236}">
                  <a16:creationId xmlns:a16="http://schemas.microsoft.com/office/drawing/2014/main" id="{D4E56697-F669-3063-B9CC-8975B858FE09}"/>
                </a:ext>
              </a:extLst>
            </p:cNvPr>
            <p:cNvCxnSpPr/>
            <p:nvPr/>
          </p:nvCxnSpPr>
          <p:spPr bwMode="auto">
            <a:xfrm>
              <a:off x="3559320" y="4073063"/>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26" name="Straight Connector 220">
              <a:extLst>
                <a:ext uri="{FF2B5EF4-FFF2-40B4-BE49-F238E27FC236}">
                  <a16:creationId xmlns:a16="http://schemas.microsoft.com/office/drawing/2014/main" id="{A9857C03-E262-2A66-D847-18A8EB061651}"/>
                </a:ext>
              </a:extLst>
            </p:cNvPr>
            <p:cNvCxnSpPr/>
            <p:nvPr/>
          </p:nvCxnSpPr>
          <p:spPr bwMode="auto">
            <a:xfrm>
              <a:off x="2691693" y="405035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30" name="Straight Connector 220">
              <a:extLst>
                <a:ext uri="{FF2B5EF4-FFF2-40B4-BE49-F238E27FC236}">
                  <a16:creationId xmlns:a16="http://schemas.microsoft.com/office/drawing/2014/main" id="{9AA13921-0B3E-3D26-17A0-C41A906FC898}"/>
                </a:ext>
              </a:extLst>
            </p:cNvPr>
            <p:cNvCxnSpPr/>
            <p:nvPr/>
          </p:nvCxnSpPr>
          <p:spPr bwMode="auto">
            <a:xfrm>
              <a:off x="3644332" y="4108452"/>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31" name="Straight Connector 220">
              <a:extLst>
                <a:ext uri="{FF2B5EF4-FFF2-40B4-BE49-F238E27FC236}">
                  <a16:creationId xmlns:a16="http://schemas.microsoft.com/office/drawing/2014/main" id="{05ADDD6A-6483-9247-28FB-D2E80D0A217D}"/>
                </a:ext>
              </a:extLst>
            </p:cNvPr>
            <p:cNvCxnSpPr/>
            <p:nvPr/>
          </p:nvCxnSpPr>
          <p:spPr bwMode="auto">
            <a:xfrm>
              <a:off x="3670475" y="4106979"/>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32" name="Straight Connector 220">
              <a:extLst>
                <a:ext uri="{FF2B5EF4-FFF2-40B4-BE49-F238E27FC236}">
                  <a16:creationId xmlns:a16="http://schemas.microsoft.com/office/drawing/2014/main" id="{62187FEA-4119-770B-0563-F6B5411FDAC9}"/>
                </a:ext>
              </a:extLst>
            </p:cNvPr>
            <p:cNvCxnSpPr/>
            <p:nvPr/>
          </p:nvCxnSpPr>
          <p:spPr bwMode="auto">
            <a:xfrm>
              <a:off x="3948387" y="4103838"/>
              <a:ext cx="0" cy="83349"/>
            </a:xfrm>
            <a:prstGeom prst="line">
              <a:avLst/>
            </a:prstGeom>
            <a:noFill/>
            <a:ln w="38100" algn="ctr">
              <a:solidFill>
                <a:schemeClr val="accent6"/>
              </a:solidFill>
              <a:round/>
              <a:headEnd/>
              <a:tailEnd/>
            </a:ln>
            <a:extLst>
              <a:ext uri="{909E8E84-426E-40DD-AFC4-6F175D3DCCD1}">
                <a14:hiddenFill xmlns:a14="http://schemas.microsoft.com/office/drawing/2010/main">
                  <a:noFill/>
                </a14:hiddenFill>
              </a:ext>
            </a:extLst>
          </p:spPr>
        </p:cxnSp>
        <p:cxnSp>
          <p:nvCxnSpPr>
            <p:cNvPr id="133" name="Straight Connector 220">
              <a:extLst>
                <a:ext uri="{FF2B5EF4-FFF2-40B4-BE49-F238E27FC236}">
                  <a16:creationId xmlns:a16="http://schemas.microsoft.com/office/drawing/2014/main" id="{7B17BBB6-EB68-B0BC-0617-F8FD5B81DA0F}"/>
                </a:ext>
              </a:extLst>
            </p:cNvPr>
            <p:cNvCxnSpPr/>
            <p:nvPr/>
          </p:nvCxnSpPr>
          <p:spPr bwMode="auto">
            <a:xfrm>
              <a:off x="3612223" y="4073062"/>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34" name="Straight Connector 220">
              <a:extLst>
                <a:ext uri="{FF2B5EF4-FFF2-40B4-BE49-F238E27FC236}">
                  <a16:creationId xmlns:a16="http://schemas.microsoft.com/office/drawing/2014/main" id="{9D3A90C4-B062-BD12-D45D-72C14EE055F2}"/>
                </a:ext>
              </a:extLst>
            </p:cNvPr>
            <p:cNvCxnSpPr/>
            <p:nvPr/>
          </p:nvCxnSpPr>
          <p:spPr bwMode="auto">
            <a:xfrm>
              <a:off x="3584646" y="4073784"/>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35" name="Straight Connector 220">
              <a:extLst>
                <a:ext uri="{FF2B5EF4-FFF2-40B4-BE49-F238E27FC236}">
                  <a16:creationId xmlns:a16="http://schemas.microsoft.com/office/drawing/2014/main" id="{1E14B07B-4C1C-BC8F-B2AB-FBD5D32C7071}"/>
                </a:ext>
              </a:extLst>
            </p:cNvPr>
            <p:cNvCxnSpPr/>
            <p:nvPr/>
          </p:nvCxnSpPr>
          <p:spPr bwMode="auto">
            <a:xfrm>
              <a:off x="2668519" y="405035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36" name="Straight Connector 220">
              <a:extLst>
                <a:ext uri="{FF2B5EF4-FFF2-40B4-BE49-F238E27FC236}">
                  <a16:creationId xmlns:a16="http://schemas.microsoft.com/office/drawing/2014/main" id="{FBFDE272-1EE1-8EFB-48DF-FAA7C7E7311E}"/>
                </a:ext>
              </a:extLst>
            </p:cNvPr>
            <p:cNvCxnSpPr/>
            <p:nvPr/>
          </p:nvCxnSpPr>
          <p:spPr bwMode="auto">
            <a:xfrm>
              <a:off x="3484267" y="4073063"/>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37" name="Straight Connector 220">
              <a:extLst>
                <a:ext uri="{FF2B5EF4-FFF2-40B4-BE49-F238E27FC236}">
                  <a16:creationId xmlns:a16="http://schemas.microsoft.com/office/drawing/2014/main" id="{5EA1CF9C-B7CA-0651-4755-CD5A3DC572D0}"/>
                </a:ext>
              </a:extLst>
            </p:cNvPr>
            <p:cNvCxnSpPr/>
            <p:nvPr/>
          </p:nvCxnSpPr>
          <p:spPr bwMode="auto">
            <a:xfrm>
              <a:off x="2613351" y="4050351"/>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38" name="Straight Connector 220">
              <a:extLst>
                <a:ext uri="{FF2B5EF4-FFF2-40B4-BE49-F238E27FC236}">
                  <a16:creationId xmlns:a16="http://schemas.microsoft.com/office/drawing/2014/main" id="{14036E22-60B9-8B08-1722-BD3CDAD5A2C6}"/>
                </a:ext>
              </a:extLst>
            </p:cNvPr>
            <p:cNvCxnSpPr/>
            <p:nvPr/>
          </p:nvCxnSpPr>
          <p:spPr bwMode="auto">
            <a:xfrm>
              <a:off x="4473600" y="4217083"/>
              <a:ext cx="0" cy="83349"/>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139" name="Straight Connector 220">
              <a:extLst>
                <a:ext uri="{FF2B5EF4-FFF2-40B4-BE49-F238E27FC236}">
                  <a16:creationId xmlns:a16="http://schemas.microsoft.com/office/drawing/2014/main" id="{4E1B8BE1-9C43-6E53-9626-89911294753E}"/>
                </a:ext>
              </a:extLst>
            </p:cNvPr>
            <p:cNvCxnSpPr/>
            <p:nvPr/>
          </p:nvCxnSpPr>
          <p:spPr bwMode="auto">
            <a:xfrm>
              <a:off x="4675512" y="4217083"/>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40" name="Straight Connector 220">
              <a:extLst>
                <a:ext uri="{FF2B5EF4-FFF2-40B4-BE49-F238E27FC236}">
                  <a16:creationId xmlns:a16="http://schemas.microsoft.com/office/drawing/2014/main" id="{D6162F3F-8510-2B2A-D01E-5EA7FBEE8274}"/>
                </a:ext>
              </a:extLst>
            </p:cNvPr>
            <p:cNvCxnSpPr/>
            <p:nvPr/>
          </p:nvCxnSpPr>
          <p:spPr bwMode="auto">
            <a:xfrm>
              <a:off x="4626048" y="4217083"/>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70" name="Straight Connector 220">
              <a:extLst>
                <a:ext uri="{FF2B5EF4-FFF2-40B4-BE49-F238E27FC236}">
                  <a16:creationId xmlns:a16="http://schemas.microsoft.com/office/drawing/2014/main" id="{9BA391A0-5BC4-DDD0-F0CB-5ECAE4959665}"/>
                </a:ext>
              </a:extLst>
            </p:cNvPr>
            <p:cNvCxnSpPr/>
            <p:nvPr/>
          </p:nvCxnSpPr>
          <p:spPr bwMode="auto">
            <a:xfrm>
              <a:off x="4540559" y="4217489"/>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77" name="Straight Connector 220">
              <a:extLst>
                <a:ext uri="{FF2B5EF4-FFF2-40B4-BE49-F238E27FC236}">
                  <a16:creationId xmlns:a16="http://schemas.microsoft.com/office/drawing/2014/main" id="{FE5F9706-9A07-3E7C-4B16-63E3B7D3982C}"/>
                </a:ext>
              </a:extLst>
            </p:cNvPr>
            <p:cNvCxnSpPr/>
            <p:nvPr/>
          </p:nvCxnSpPr>
          <p:spPr bwMode="auto">
            <a:xfrm>
              <a:off x="4396410" y="4217594"/>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79" name="Straight Connector 220">
              <a:extLst>
                <a:ext uri="{FF2B5EF4-FFF2-40B4-BE49-F238E27FC236}">
                  <a16:creationId xmlns:a16="http://schemas.microsoft.com/office/drawing/2014/main" id="{BC9D722D-DE4C-E9DC-9B6E-2BC6E342E2DB}"/>
                </a:ext>
              </a:extLst>
            </p:cNvPr>
            <p:cNvCxnSpPr/>
            <p:nvPr/>
          </p:nvCxnSpPr>
          <p:spPr bwMode="auto">
            <a:xfrm>
              <a:off x="4304782" y="4217083"/>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80" name="Straight Connector 220">
              <a:extLst>
                <a:ext uri="{FF2B5EF4-FFF2-40B4-BE49-F238E27FC236}">
                  <a16:creationId xmlns:a16="http://schemas.microsoft.com/office/drawing/2014/main" id="{3990B2FB-4597-AFB1-A06E-E60EA8746762}"/>
                </a:ext>
              </a:extLst>
            </p:cNvPr>
            <p:cNvCxnSpPr/>
            <p:nvPr/>
          </p:nvCxnSpPr>
          <p:spPr bwMode="auto">
            <a:xfrm>
              <a:off x="4071943" y="4154939"/>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81" name="Straight Connector 220">
              <a:extLst>
                <a:ext uri="{FF2B5EF4-FFF2-40B4-BE49-F238E27FC236}">
                  <a16:creationId xmlns:a16="http://schemas.microsoft.com/office/drawing/2014/main" id="{A37F169F-BF29-9C41-85BC-C03E4F8FF945}"/>
                </a:ext>
              </a:extLst>
            </p:cNvPr>
            <p:cNvCxnSpPr/>
            <p:nvPr/>
          </p:nvCxnSpPr>
          <p:spPr bwMode="auto">
            <a:xfrm>
              <a:off x="4457526" y="4217083"/>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82" name="Straight Connector 220">
              <a:extLst>
                <a:ext uri="{FF2B5EF4-FFF2-40B4-BE49-F238E27FC236}">
                  <a16:creationId xmlns:a16="http://schemas.microsoft.com/office/drawing/2014/main" id="{0EEB1DF0-E85A-32AB-CF70-DC6B2026FDA2}"/>
                </a:ext>
              </a:extLst>
            </p:cNvPr>
            <p:cNvCxnSpPr/>
            <p:nvPr/>
          </p:nvCxnSpPr>
          <p:spPr bwMode="auto">
            <a:xfrm>
              <a:off x="4428362" y="4218372"/>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83" name="Straight Connector 220">
              <a:extLst>
                <a:ext uri="{FF2B5EF4-FFF2-40B4-BE49-F238E27FC236}">
                  <a16:creationId xmlns:a16="http://schemas.microsoft.com/office/drawing/2014/main" id="{2640BD38-835F-DB21-C5D9-3CCC82D92404}"/>
                </a:ext>
              </a:extLst>
            </p:cNvPr>
            <p:cNvCxnSpPr/>
            <p:nvPr/>
          </p:nvCxnSpPr>
          <p:spPr bwMode="auto">
            <a:xfrm>
              <a:off x="4244144" y="4217083"/>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84" name="Straight Connector 220">
              <a:extLst>
                <a:ext uri="{FF2B5EF4-FFF2-40B4-BE49-F238E27FC236}">
                  <a16:creationId xmlns:a16="http://schemas.microsoft.com/office/drawing/2014/main" id="{724A56D9-7957-8F32-5A75-597B9D1A5F6A}"/>
                </a:ext>
              </a:extLst>
            </p:cNvPr>
            <p:cNvCxnSpPr/>
            <p:nvPr/>
          </p:nvCxnSpPr>
          <p:spPr bwMode="auto">
            <a:xfrm>
              <a:off x="4157666" y="4217083"/>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85" name="Straight Connector 220">
              <a:extLst>
                <a:ext uri="{FF2B5EF4-FFF2-40B4-BE49-F238E27FC236}">
                  <a16:creationId xmlns:a16="http://schemas.microsoft.com/office/drawing/2014/main" id="{B3191C6C-7157-5C3C-EDB2-E06843AA4F74}"/>
                </a:ext>
              </a:extLst>
            </p:cNvPr>
            <p:cNvCxnSpPr/>
            <p:nvPr/>
          </p:nvCxnSpPr>
          <p:spPr bwMode="auto">
            <a:xfrm>
              <a:off x="3915542" y="4105236"/>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86" name="Straight Connector 220">
              <a:extLst>
                <a:ext uri="{FF2B5EF4-FFF2-40B4-BE49-F238E27FC236}">
                  <a16:creationId xmlns:a16="http://schemas.microsoft.com/office/drawing/2014/main" id="{4685B0FD-01FA-DEEC-24F4-EC130C40E16D}"/>
                </a:ext>
              </a:extLst>
            </p:cNvPr>
            <p:cNvCxnSpPr/>
            <p:nvPr/>
          </p:nvCxnSpPr>
          <p:spPr bwMode="auto">
            <a:xfrm>
              <a:off x="4030577" y="410531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87" name="Straight Connector 220">
              <a:extLst>
                <a:ext uri="{FF2B5EF4-FFF2-40B4-BE49-F238E27FC236}">
                  <a16:creationId xmlns:a16="http://schemas.microsoft.com/office/drawing/2014/main" id="{CA1F8375-09E5-5459-DFC7-F5303E8D8442}"/>
                </a:ext>
              </a:extLst>
            </p:cNvPr>
            <p:cNvCxnSpPr/>
            <p:nvPr/>
          </p:nvCxnSpPr>
          <p:spPr bwMode="auto">
            <a:xfrm>
              <a:off x="4793243" y="4217548"/>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88" name="Straight Connector 220">
              <a:extLst>
                <a:ext uri="{FF2B5EF4-FFF2-40B4-BE49-F238E27FC236}">
                  <a16:creationId xmlns:a16="http://schemas.microsoft.com/office/drawing/2014/main" id="{3BCADD76-44C6-AE99-52F5-9E6AFB13AAD2}"/>
                </a:ext>
              </a:extLst>
            </p:cNvPr>
            <p:cNvCxnSpPr/>
            <p:nvPr/>
          </p:nvCxnSpPr>
          <p:spPr bwMode="auto">
            <a:xfrm>
              <a:off x="4735124" y="4217083"/>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89" name="Straight Connector 220">
              <a:extLst>
                <a:ext uri="{FF2B5EF4-FFF2-40B4-BE49-F238E27FC236}">
                  <a16:creationId xmlns:a16="http://schemas.microsoft.com/office/drawing/2014/main" id="{B970A9E8-E527-0375-B930-CF086BF232A8}"/>
                </a:ext>
              </a:extLst>
            </p:cNvPr>
            <p:cNvCxnSpPr/>
            <p:nvPr/>
          </p:nvCxnSpPr>
          <p:spPr bwMode="auto">
            <a:xfrm>
              <a:off x="4864597" y="4216292"/>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90" name="Straight Connector 220">
              <a:extLst>
                <a:ext uri="{FF2B5EF4-FFF2-40B4-BE49-F238E27FC236}">
                  <a16:creationId xmlns:a16="http://schemas.microsoft.com/office/drawing/2014/main" id="{9B523EF8-4C49-AC09-48A1-173C50BBCFB7}"/>
                </a:ext>
              </a:extLst>
            </p:cNvPr>
            <p:cNvCxnSpPr/>
            <p:nvPr/>
          </p:nvCxnSpPr>
          <p:spPr bwMode="auto">
            <a:xfrm>
              <a:off x="5077906" y="4216292"/>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191" name="Straight Connector 220">
              <a:extLst>
                <a:ext uri="{FF2B5EF4-FFF2-40B4-BE49-F238E27FC236}">
                  <a16:creationId xmlns:a16="http://schemas.microsoft.com/office/drawing/2014/main" id="{BE8A888B-8222-270F-5C43-A7EF63B99E01}"/>
                </a:ext>
              </a:extLst>
            </p:cNvPr>
            <p:cNvCxnSpPr/>
            <p:nvPr/>
          </p:nvCxnSpPr>
          <p:spPr bwMode="auto">
            <a:xfrm>
              <a:off x="4828436" y="4216293"/>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256" name="Straight Connector 220">
              <a:extLst>
                <a:ext uri="{FF2B5EF4-FFF2-40B4-BE49-F238E27FC236}">
                  <a16:creationId xmlns:a16="http://schemas.microsoft.com/office/drawing/2014/main" id="{9139B677-4A08-3EEA-9219-3FC9B89AF7A5}"/>
                </a:ext>
              </a:extLst>
            </p:cNvPr>
            <p:cNvCxnSpPr/>
            <p:nvPr/>
          </p:nvCxnSpPr>
          <p:spPr bwMode="auto">
            <a:xfrm>
              <a:off x="4786959" y="4216293"/>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257" name="Straight Connector 220">
              <a:extLst>
                <a:ext uri="{FF2B5EF4-FFF2-40B4-BE49-F238E27FC236}">
                  <a16:creationId xmlns:a16="http://schemas.microsoft.com/office/drawing/2014/main" id="{87DBC561-6BDB-2F96-0EFC-FA67332DA5CC}"/>
                </a:ext>
              </a:extLst>
            </p:cNvPr>
            <p:cNvCxnSpPr/>
            <p:nvPr/>
          </p:nvCxnSpPr>
          <p:spPr bwMode="auto">
            <a:xfrm>
              <a:off x="3891827" y="4105310"/>
              <a:ext cx="0" cy="83349"/>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258" name="Straight Connector 220">
              <a:extLst>
                <a:ext uri="{FF2B5EF4-FFF2-40B4-BE49-F238E27FC236}">
                  <a16:creationId xmlns:a16="http://schemas.microsoft.com/office/drawing/2014/main" id="{FC0503E7-D9AE-D2E3-7277-2A87C7AFB4D3}"/>
                </a:ext>
              </a:extLst>
            </p:cNvPr>
            <p:cNvCxnSpPr/>
            <p:nvPr/>
          </p:nvCxnSpPr>
          <p:spPr bwMode="auto">
            <a:xfrm>
              <a:off x="4347330" y="4218089"/>
              <a:ext cx="0" cy="83349"/>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259" name="Straight Connector 220">
              <a:extLst>
                <a:ext uri="{FF2B5EF4-FFF2-40B4-BE49-F238E27FC236}">
                  <a16:creationId xmlns:a16="http://schemas.microsoft.com/office/drawing/2014/main" id="{AA47454D-5E1E-7F7C-32FD-66F841DAC5E9}"/>
                </a:ext>
              </a:extLst>
            </p:cNvPr>
            <p:cNvCxnSpPr/>
            <p:nvPr/>
          </p:nvCxnSpPr>
          <p:spPr bwMode="auto">
            <a:xfrm>
              <a:off x="4510300" y="4217083"/>
              <a:ext cx="0" cy="83349"/>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grpSp>
      <p:cxnSp>
        <p:nvCxnSpPr>
          <p:cNvPr id="260" name="Straight Connector 259">
            <a:extLst>
              <a:ext uri="{FF2B5EF4-FFF2-40B4-BE49-F238E27FC236}">
                <a16:creationId xmlns:a16="http://schemas.microsoft.com/office/drawing/2014/main" id="{003919D6-D487-D62C-C523-6A3B87868B05}"/>
              </a:ext>
            </a:extLst>
          </p:cNvPr>
          <p:cNvCxnSpPr/>
          <p:nvPr/>
        </p:nvCxnSpPr>
        <p:spPr bwMode="auto">
          <a:xfrm>
            <a:off x="9543265" y="4087812"/>
            <a:ext cx="0" cy="979970"/>
          </a:xfrm>
          <a:prstGeom prst="line">
            <a:avLst/>
          </a:prstGeom>
          <a:noFill/>
          <a:ln w="28575" cap="flat" cmpd="sng" algn="ctr">
            <a:solidFill>
              <a:schemeClr val="tx2">
                <a:alpha val="55000"/>
              </a:schemeClr>
            </a:solidFill>
            <a:prstDash val="solid"/>
            <a:round/>
            <a:headEnd type="none" w="med" len="med"/>
            <a:tailEnd type="none" w="med" len="med"/>
          </a:ln>
          <a:effectLst/>
        </p:spPr>
      </p:cxnSp>
      <p:sp>
        <p:nvSpPr>
          <p:cNvPr id="261" name="TextBox 260">
            <a:extLst>
              <a:ext uri="{FF2B5EF4-FFF2-40B4-BE49-F238E27FC236}">
                <a16:creationId xmlns:a16="http://schemas.microsoft.com/office/drawing/2014/main" id="{50994CFC-8173-C05B-979A-C27C93BB7084}"/>
              </a:ext>
            </a:extLst>
          </p:cNvPr>
          <p:cNvSpPr txBox="1"/>
          <p:nvPr/>
        </p:nvSpPr>
        <p:spPr>
          <a:xfrm>
            <a:off x="7539006" y="5546087"/>
            <a:ext cx="3472261" cy="338554"/>
          </a:xfrm>
          <a:prstGeom prst="rect">
            <a:avLst/>
          </a:prstGeom>
          <a:noFill/>
        </p:spPr>
        <p:txBody>
          <a:bodyPr wrap="square">
            <a:spAutoFit/>
          </a:bodyPr>
          <a:lstStyle/>
          <a:p>
            <a:pPr algn="ctr"/>
            <a:r>
              <a:rPr lang="en-US" sz="1600" b="0" dirty="0">
                <a:solidFill>
                  <a:schemeClr val="tx1">
                    <a:lumMod val="75000"/>
                    <a:lumOff val="25000"/>
                  </a:schemeClr>
                </a:solidFill>
                <a:latin typeface="Poppins Medium" pitchFamily="2" charset="77"/>
                <a:cs typeface="Poppins Medium" pitchFamily="2" charset="77"/>
              </a:rPr>
              <a:t>Mo</a:t>
            </a:r>
          </a:p>
        </p:txBody>
      </p:sp>
      <p:sp>
        <p:nvSpPr>
          <p:cNvPr id="262" name="TextBox 261">
            <a:extLst>
              <a:ext uri="{FF2B5EF4-FFF2-40B4-BE49-F238E27FC236}">
                <a16:creationId xmlns:a16="http://schemas.microsoft.com/office/drawing/2014/main" id="{82965C46-C8DD-77DC-2690-626B438B4B86}"/>
              </a:ext>
            </a:extLst>
          </p:cNvPr>
          <p:cNvSpPr txBox="1"/>
          <p:nvPr/>
        </p:nvSpPr>
        <p:spPr>
          <a:xfrm rot="16200000">
            <a:off x="5966736" y="4127718"/>
            <a:ext cx="1984340" cy="338554"/>
          </a:xfrm>
          <a:prstGeom prst="rect">
            <a:avLst/>
          </a:prstGeom>
          <a:noFill/>
        </p:spPr>
        <p:txBody>
          <a:bodyPr wrap="square">
            <a:spAutoFit/>
          </a:bodyPr>
          <a:lstStyle/>
          <a:p>
            <a:pPr algn="ctr"/>
            <a:r>
              <a:rPr lang="en-US" sz="1600" b="0" dirty="0">
                <a:solidFill>
                  <a:schemeClr val="tx1">
                    <a:lumMod val="75000"/>
                    <a:lumOff val="25000"/>
                  </a:schemeClr>
                </a:solidFill>
                <a:latin typeface="Poppins Medium" pitchFamily="2" charset="77"/>
                <a:cs typeface="Poppins Medium" pitchFamily="2" charset="77"/>
              </a:rPr>
              <a:t>Probability</a:t>
            </a:r>
          </a:p>
        </p:txBody>
      </p:sp>
      <p:grpSp>
        <p:nvGrpSpPr>
          <p:cNvPr id="263" name="Group 262">
            <a:extLst>
              <a:ext uri="{FF2B5EF4-FFF2-40B4-BE49-F238E27FC236}">
                <a16:creationId xmlns:a16="http://schemas.microsoft.com/office/drawing/2014/main" id="{8B19620B-E3B6-F202-C00A-85098DDFB87C}"/>
              </a:ext>
            </a:extLst>
          </p:cNvPr>
          <p:cNvGrpSpPr/>
          <p:nvPr/>
        </p:nvGrpSpPr>
        <p:grpSpPr>
          <a:xfrm>
            <a:off x="7274290" y="5813142"/>
            <a:ext cx="3979748" cy="527815"/>
            <a:chOff x="1143334" y="5911630"/>
            <a:chExt cx="4612845" cy="527815"/>
          </a:xfrm>
        </p:grpSpPr>
        <p:sp>
          <p:nvSpPr>
            <p:cNvPr id="264" name="TextBox 263">
              <a:extLst>
                <a:ext uri="{FF2B5EF4-FFF2-40B4-BE49-F238E27FC236}">
                  <a16:creationId xmlns:a16="http://schemas.microsoft.com/office/drawing/2014/main" id="{FA64226C-BC95-23FF-099C-77FECF3C3DF1}"/>
                </a:ext>
              </a:extLst>
            </p:cNvPr>
            <p:cNvSpPr txBox="1"/>
            <p:nvPr/>
          </p:nvSpPr>
          <p:spPr bwMode="auto">
            <a:xfrm>
              <a:off x="3152559" y="5911630"/>
              <a:ext cx="5947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55</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400" b="0" dirty="0">
                  <a:solidFill>
                    <a:srgbClr val="000000"/>
                  </a:solidFill>
                  <a:latin typeface="Poppins" panose="00000500000000000000" pitchFamily="2" charset="0"/>
                  <a:cs typeface="Poppins" panose="00000500000000000000" pitchFamily="2" charset="0"/>
                </a:rPr>
                <a:t>41</a:t>
              </a:r>
              <a:endPar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265" name="TextBox 264">
              <a:extLst>
                <a:ext uri="{FF2B5EF4-FFF2-40B4-BE49-F238E27FC236}">
                  <a16:creationId xmlns:a16="http://schemas.microsoft.com/office/drawing/2014/main" id="{D46EAC98-3310-37E1-18CD-A331DC9A737F}"/>
                </a:ext>
              </a:extLst>
            </p:cNvPr>
            <p:cNvSpPr txBox="1"/>
            <p:nvPr/>
          </p:nvSpPr>
          <p:spPr bwMode="auto">
            <a:xfrm>
              <a:off x="1143334" y="5916225"/>
              <a:ext cx="5947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82</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400" b="0" dirty="0">
                  <a:solidFill>
                    <a:srgbClr val="000000"/>
                  </a:solidFill>
                  <a:latin typeface="Poppins" panose="00000500000000000000" pitchFamily="2" charset="0"/>
                  <a:cs typeface="Poppins" panose="00000500000000000000" pitchFamily="2" charset="0"/>
                </a:rPr>
                <a:t>82</a:t>
              </a:r>
              <a:endPar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266" name="TextBox 265">
              <a:extLst>
                <a:ext uri="{FF2B5EF4-FFF2-40B4-BE49-F238E27FC236}">
                  <a16:creationId xmlns:a16="http://schemas.microsoft.com/office/drawing/2014/main" id="{FD01D1F0-92F6-D805-ED8F-054192457D80}"/>
                </a:ext>
              </a:extLst>
            </p:cNvPr>
            <p:cNvSpPr txBox="1"/>
            <p:nvPr/>
          </p:nvSpPr>
          <p:spPr bwMode="auto">
            <a:xfrm>
              <a:off x="1537924" y="5911630"/>
              <a:ext cx="5947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71</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400" b="0" dirty="0">
                  <a:solidFill>
                    <a:srgbClr val="000000"/>
                  </a:solidFill>
                  <a:latin typeface="Poppins" panose="00000500000000000000" pitchFamily="2" charset="0"/>
                  <a:cs typeface="Poppins" panose="00000500000000000000" pitchFamily="2" charset="0"/>
                </a:rPr>
                <a:t>7</a:t>
              </a: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9</a:t>
              </a:r>
            </a:p>
          </p:txBody>
        </p:sp>
        <p:sp>
          <p:nvSpPr>
            <p:cNvPr id="267" name="TextBox 266">
              <a:extLst>
                <a:ext uri="{FF2B5EF4-FFF2-40B4-BE49-F238E27FC236}">
                  <a16:creationId xmlns:a16="http://schemas.microsoft.com/office/drawing/2014/main" id="{BE13418C-2E1E-8B4C-A3B2-C5D85625E227}"/>
                </a:ext>
              </a:extLst>
            </p:cNvPr>
            <p:cNvSpPr txBox="1"/>
            <p:nvPr/>
          </p:nvSpPr>
          <p:spPr bwMode="auto">
            <a:xfrm>
              <a:off x="1941761" y="5911630"/>
              <a:ext cx="5947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66</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400" b="0" dirty="0">
                  <a:solidFill>
                    <a:srgbClr val="000000"/>
                  </a:solidFill>
                  <a:latin typeface="Poppins" panose="00000500000000000000" pitchFamily="2" charset="0"/>
                  <a:cs typeface="Poppins" panose="00000500000000000000" pitchFamily="2" charset="0"/>
                </a:rPr>
                <a:t>76</a:t>
              </a:r>
              <a:endPar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268" name="TextBox 267">
              <a:extLst>
                <a:ext uri="{FF2B5EF4-FFF2-40B4-BE49-F238E27FC236}">
                  <a16:creationId xmlns:a16="http://schemas.microsoft.com/office/drawing/2014/main" id="{11A1C480-B311-7F80-5AE6-A6EF56CEBB3E}"/>
                </a:ext>
              </a:extLst>
            </p:cNvPr>
            <p:cNvSpPr txBox="1"/>
            <p:nvPr/>
          </p:nvSpPr>
          <p:spPr bwMode="auto">
            <a:xfrm>
              <a:off x="2354132" y="5911630"/>
              <a:ext cx="5947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lang="en-US" sz="1400" b="0" dirty="0">
                  <a:solidFill>
                    <a:srgbClr val="000000"/>
                  </a:solidFill>
                  <a:latin typeface="Poppins" panose="00000500000000000000" pitchFamily="2" charset="0"/>
                  <a:cs typeface="Poppins" panose="00000500000000000000" pitchFamily="2" charset="0"/>
                </a:rPr>
                <a:t>64</a:t>
              </a:r>
            </a:p>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74</a:t>
              </a:r>
            </a:p>
          </p:txBody>
        </p:sp>
        <p:sp>
          <p:nvSpPr>
            <p:cNvPr id="269" name="TextBox 268">
              <a:extLst>
                <a:ext uri="{FF2B5EF4-FFF2-40B4-BE49-F238E27FC236}">
                  <a16:creationId xmlns:a16="http://schemas.microsoft.com/office/drawing/2014/main" id="{B0D9A438-5F87-A408-D7E9-C4600C21E50C}"/>
                </a:ext>
              </a:extLst>
            </p:cNvPr>
            <p:cNvSpPr txBox="1"/>
            <p:nvPr/>
          </p:nvSpPr>
          <p:spPr bwMode="auto">
            <a:xfrm>
              <a:off x="2740188" y="5911630"/>
              <a:ext cx="5947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56</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400" b="0" dirty="0">
                  <a:solidFill>
                    <a:srgbClr val="000000"/>
                  </a:solidFill>
                  <a:latin typeface="Poppins" panose="00000500000000000000" pitchFamily="2" charset="0"/>
                  <a:cs typeface="Poppins" panose="00000500000000000000" pitchFamily="2" charset="0"/>
                </a:rPr>
                <a:t>73</a:t>
              </a:r>
              <a:endPar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270" name="TextBox 269">
              <a:extLst>
                <a:ext uri="{FF2B5EF4-FFF2-40B4-BE49-F238E27FC236}">
                  <a16:creationId xmlns:a16="http://schemas.microsoft.com/office/drawing/2014/main" id="{588AE71C-D1B2-CF46-2654-77B8EE84EBB9}"/>
                </a:ext>
              </a:extLst>
            </p:cNvPr>
            <p:cNvSpPr txBox="1"/>
            <p:nvPr/>
          </p:nvSpPr>
          <p:spPr bwMode="auto">
            <a:xfrm>
              <a:off x="5161447" y="5916225"/>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a:t>
              </a:r>
            </a:p>
          </p:txBody>
        </p:sp>
        <p:sp>
          <p:nvSpPr>
            <p:cNvPr id="271" name="TextBox 270">
              <a:extLst>
                <a:ext uri="{FF2B5EF4-FFF2-40B4-BE49-F238E27FC236}">
                  <a16:creationId xmlns:a16="http://schemas.microsoft.com/office/drawing/2014/main" id="{136D1642-10E8-42E0-32D1-AB860FEE0AEC}"/>
                </a:ext>
              </a:extLst>
            </p:cNvPr>
            <p:cNvSpPr txBox="1"/>
            <p:nvPr/>
          </p:nvSpPr>
          <p:spPr bwMode="auto">
            <a:xfrm>
              <a:off x="3546812" y="5916225"/>
              <a:ext cx="5947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53</a:t>
              </a:r>
            </a:p>
            <a:p>
              <a:pPr marL="0" marR="0" lvl="0" indent="0" algn="ctr" defTabSz="914400" rtl="0" eaLnBrk="1" fontAlgn="auto" latinLnBrk="0" hangingPunct="1">
                <a:lnSpc>
                  <a:spcPct val="100000"/>
                </a:lnSpc>
                <a:spcBef>
                  <a:spcPts val="0"/>
                </a:spcBef>
                <a:spcAft>
                  <a:spcPct val="0"/>
                </a:spcAft>
                <a:buClrTx/>
                <a:buSzTx/>
                <a:buFontTx/>
                <a:buNone/>
                <a:tabLst/>
                <a:defRPr/>
              </a:pPr>
              <a:r>
                <a:rPr lang="en-US" sz="1400" b="0" dirty="0">
                  <a:solidFill>
                    <a:srgbClr val="000000"/>
                  </a:solidFill>
                  <a:latin typeface="Poppins" panose="00000500000000000000" pitchFamily="2" charset="0"/>
                  <a:cs typeface="Poppins" panose="00000500000000000000" pitchFamily="2" charset="0"/>
                </a:rPr>
                <a:t>0</a:t>
              </a:r>
              <a:endPar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272" name="TextBox 271">
              <a:extLst>
                <a:ext uri="{FF2B5EF4-FFF2-40B4-BE49-F238E27FC236}">
                  <a16:creationId xmlns:a16="http://schemas.microsoft.com/office/drawing/2014/main" id="{80CF10D8-6CC6-FFBC-4EC4-AD714E2AE68D}"/>
                </a:ext>
              </a:extLst>
            </p:cNvPr>
            <p:cNvSpPr txBox="1"/>
            <p:nvPr/>
          </p:nvSpPr>
          <p:spPr bwMode="auto">
            <a:xfrm>
              <a:off x="3950649" y="5916225"/>
              <a:ext cx="59473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41</a:t>
              </a:r>
            </a:p>
            <a:p>
              <a:pPr marL="0" marR="0" lvl="0" indent="0" algn="ctr" defTabSz="914400" rtl="0" eaLnBrk="1" fontAlgn="auto" latinLnBrk="0" hangingPunct="1">
                <a:lnSpc>
                  <a:spcPct val="100000"/>
                </a:lnSpc>
                <a:spcBef>
                  <a:spcPts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endParaRPr>
            </a:p>
          </p:txBody>
        </p:sp>
        <p:sp>
          <p:nvSpPr>
            <p:cNvPr id="273" name="TextBox 272">
              <a:extLst>
                <a:ext uri="{FF2B5EF4-FFF2-40B4-BE49-F238E27FC236}">
                  <a16:creationId xmlns:a16="http://schemas.microsoft.com/office/drawing/2014/main" id="{08651A68-E6A4-2446-61F7-B18C29160DF2}"/>
                </a:ext>
              </a:extLst>
            </p:cNvPr>
            <p:cNvSpPr txBox="1"/>
            <p:nvPr/>
          </p:nvSpPr>
          <p:spPr bwMode="auto">
            <a:xfrm>
              <a:off x="4363020" y="5916225"/>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22</a:t>
              </a:r>
            </a:p>
          </p:txBody>
        </p:sp>
        <p:sp>
          <p:nvSpPr>
            <p:cNvPr id="274" name="TextBox 273">
              <a:extLst>
                <a:ext uri="{FF2B5EF4-FFF2-40B4-BE49-F238E27FC236}">
                  <a16:creationId xmlns:a16="http://schemas.microsoft.com/office/drawing/2014/main" id="{FB92657A-2990-20BD-5A51-668C5EECF332}"/>
                </a:ext>
              </a:extLst>
            </p:cNvPr>
            <p:cNvSpPr txBox="1"/>
            <p:nvPr/>
          </p:nvSpPr>
          <p:spPr bwMode="auto">
            <a:xfrm>
              <a:off x="4749076" y="5916225"/>
              <a:ext cx="5947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a:t>
              </a:r>
            </a:p>
          </p:txBody>
        </p:sp>
      </p:grpSp>
      <p:grpSp>
        <p:nvGrpSpPr>
          <p:cNvPr id="275" name="Group 274">
            <a:extLst>
              <a:ext uri="{FF2B5EF4-FFF2-40B4-BE49-F238E27FC236}">
                <a16:creationId xmlns:a16="http://schemas.microsoft.com/office/drawing/2014/main" id="{181AC8D0-A916-CF91-D20F-157CD8244903}"/>
              </a:ext>
            </a:extLst>
          </p:cNvPr>
          <p:cNvGrpSpPr/>
          <p:nvPr/>
        </p:nvGrpSpPr>
        <p:grpSpPr>
          <a:xfrm>
            <a:off x="7527171" y="3250974"/>
            <a:ext cx="3623180" cy="2022095"/>
            <a:chOff x="1296000" y="1469374"/>
            <a:chExt cx="3033132" cy="1947747"/>
          </a:xfrm>
        </p:grpSpPr>
        <p:cxnSp>
          <p:nvCxnSpPr>
            <p:cNvPr id="276" name="Straight Connector 275">
              <a:extLst>
                <a:ext uri="{FF2B5EF4-FFF2-40B4-BE49-F238E27FC236}">
                  <a16:creationId xmlns:a16="http://schemas.microsoft.com/office/drawing/2014/main" id="{F9C4FDA6-5C04-1C00-67AB-6CD6F2FCB7A4}"/>
                </a:ext>
              </a:extLst>
            </p:cNvPr>
            <p:cNvCxnSpPr/>
            <p:nvPr/>
          </p:nvCxnSpPr>
          <p:spPr bwMode="auto">
            <a:xfrm>
              <a:off x="1303435" y="1469374"/>
              <a:ext cx="0" cy="1947747"/>
            </a:xfrm>
            <a:prstGeom prst="line">
              <a:avLst/>
            </a:prstGeom>
            <a:noFill/>
            <a:ln w="12700" cap="flat" cmpd="sng" algn="ctr">
              <a:solidFill>
                <a:schemeClr val="tx1"/>
              </a:solidFill>
              <a:prstDash val="solid"/>
              <a:round/>
              <a:headEnd type="none" w="med" len="med"/>
              <a:tailEnd type="none" w="med" len="med"/>
            </a:ln>
            <a:effectLst/>
          </p:spPr>
        </p:cxnSp>
        <p:cxnSp>
          <p:nvCxnSpPr>
            <p:cNvPr id="277" name="Straight Connector 276">
              <a:extLst>
                <a:ext uri="{FF2B5EF4-FFF2-40B4-BE49-F238E27FC236}">
                  <a16:creationId xmlns:a16="http://schemas.microsoft.com/office/drawing/2014/main" id="{F66FD1D7-3769-A75B-C58D-80D547070144}"/>
                </a:ext>
              </a:extLst>
            </p:cNvPr>
            <p:cNvCxnSpPr/>
            <p:nvPr/>
          </p:nvCxnSpPr>
          <p:spPr bwMode="auto">
            <a:xfrm>
              <a:off x="1296000" y="3417121"/>
              <a:ext cx="3033132" cy="0"/>
            </a:xfrm>
            <a:prstGeom prst="line">
              <a:avLst/>
            </a:prstGeom>
            <a:noFill/>
            <a:ln w="12700" cap="flat" cmpd="sng" algn="ctr">
              <a:solidFill>
                <a:schemeClr val="tx1"/>
              </a:solidFill>
              <a:prstDash val="solid"/>
              <a:round/>
              <a:headEnd type="none" w="med" len="med"/>
              <a:tailEnd type="none" w="med" len="med"/>
            </a:ln>
            <a:effectLst/>
          </p:spPr>
        </p:cxnSp>
      </p:grpSp>
      <p:sp>
        <p:nvSpPr>
          <p:cNvPr id="278" name="TextBox 277">
            <a:extLst>
              <a:ext uri="{FF2B5EF4-FFF2-40B4-BE49-F238E27FC236}">
                <a16:creationId xmlns:a16="http://schemas.microsoft.com/office/drawing/2014/main" id="{F5EFE0B3-252A-7ADA-BE74-9511AD133149}"/>
              </a:ext>
            </a:extLst>
          </p:cNvPr>
          <p:cNvSpPr txBox="1"/>
          <p:nvPr/>
        </p:nvSpPr>
        <p:spPr bwMode="auto">
          <a:xfrm>
            <a:off x="7038881" y="3077314"/>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1.0</a:t>
            </a:r>
          </a:p>
        </p:txBody>
      </p:sp>
      <p:sp>
        <p:nvSpPr>
          <p:cNvPr id="279" name="TextBox 278">
            <a:extLst>
              <a:ext uri="{FF2B5EF4-FFF2-40B4-BE49-F238E27FC236}">
                <a16:creationId xmlns:a16="http://schemas.microsoft.com/office/drawing/2014/main" id="{F3952148-F958-77A6-3BAA-3A26812C07BA}"/>
              </a:ext>
            </a:extLst>
          </p:cNvPr>
          <p:cNvSpPr txBox="1"/>
          <p:nvPr/>
        </p:nvSpPr>
        <p:spPr bwMode="auto">
          <a:xfrm>
            <a:off x="7010660" y="3903195"/>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0.6</a:t>
            </a:r>
          </a:p>
        </p:txBody>
      </p:sp>
      <p:sp>
        <p:nvSpPr>
          <p:cNvPr id="280" name="TextBox 279">
            <a:extLst>
              <a:ext uri="{FF2B5EF4-FFF2-40B4-BE49-F238E27FC236}">
                <a16:creationId xmlns:a16="http://schemas.microsoft.com/office/drawing/2014/main" id="{4CC6D983-51ED-9929-7261-DE5F3D1F1025}"/>
              </a:ext>
            </a:extLst>
          </p:cNvPr>
          <p:cNvSpPr txBox="1"/>
          <p:nvPr/>
        </p:nvSpPr>
        <p:spPr bwMode="auto">
          <a:xfrm>
            <a:off x="7010660" y="4297362"/>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0.4</a:t>
            </a:r>
          </a:p>
        </p:txBody>
      </p:sp>
      <p:sp>
        <p:nvSpPr>
          <p:cNvPr id="281" name="TextBox 280">
            <a:extLst>
              <a:ext uri="{FF2B5EF4-FFF2-40B4-BE49-F238E27FC236}">
                <a16:creationId xmlns:a16="http://schemas.microsoft.com/office/drawing/2014/main" id="{B7ADD671-5653-17BD-DE89-A0256572C2B3}"/>
              </a:ext>
            </a:extLst>
          </p:cNvPr>
          <p:cNvSpPr txBox="1"/>
          <p:nvPr/>
        </p:nvSpPr>
        <p:spPr bwMode="auto">
          <a:xfrm>
            <a:off x="7010660" y="4711498"/>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0.2</a:t>
            </a:r>
          </a:p>
        </p:txBody>
      </p:sp>
      <p:sp>
        <p:nvSpPr>
          <p:cNvPr id="282" name="TextBox 281">
            <a:extLst>
              <a:ext uri="{FF2B5EF4-FFF2-40B4-BE49-F238E27FC236}">
                <a16:creationId xmlns:a16="http://schemas.microsoft.com/office/drawing/2014/main" id="{270DD5F2-9277-4FAC-694F-DAF306FD888B}"/>
              </a:ext>
            </a:extLst>
          </p:cNvPr>
          <p:cNvSpPr txBox="1"/>
          <p:nvPr/>
        </p:nvSpPr>
        <p:spPr bwMode="auto">
          <a:xfrm>
            <a:off x="7010660" y="5092613"/>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0</a:t>
            </a:r>
          </a:p>
        </p:txBody>
      </p:sp>
      <p:sp>
        <p:nvSpPr>
          <p:cNvPr id="283" name="TextBox 282">
            <a:extLst>
              <a:ext uri="{FF2B5EF4-FFF2-40B4-BE49-F238E27FC236}">
                <a16:creationId xmlns:a16="http://schemas.microsoft.com/office/drawing/2014/main" id="{6FC3A193-6975-1989-4FCE-98530DA97B99}"/>
              </a:ext>
            </a:extLst>
          </p:cNvPr>
          <p:cNvSpPr txBox="1"/>
          <p:nvPr/>
        </p:nvSpPr>
        <p:spPr bwMode="auto">
          <a:xfrm>
            <a:off x="9001909" y="5318384"/>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60</a:t>
            </a:r>
          </a:p>
        </p:txBody>
      </p:sp>
      <p:sp>
        <p:nvSpPr>
          <p:cNvPr id="284" name="TextBox 283">
            <a:extLst>
              <a:ext uri="{FF2B5EF4-FFF2-40B4-BE49-F238E27FC236}">
                <a16:creationId xmlns:a16="http://schemas.microsoft.com/office/drawing/2014/main" id="{131C1EA2-4470-C5FB-3F9A-387D8A65FE7A}"/>
              </a:ext>
            </a:extLst>
          </p:cNvPr>
          <p:cNvSpPr txBox="1"/>
          <p:nvPr/>
        </p:nvSpPr>
        <p:spPr bwMode="auto">
          <a:xfrm>
            <a:off x="7278481" y="5323801"/>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0</a:t>
            </a:r>
          </a:p>
        </p:txBody>
      </p:sp>
      <p:sp>
        <p:nvSpPr>
          <p:cNvPr id="285" name="TextBox 284">
            <a:extLst>
              <a:ext uri="{FF2B5EF4-FFF2-40B4-BE49-F238E27FC236}">
                <a16:creationId xmlns:a16="http://schemas.microsoft.com/office/drawing/2014/main" id="{1ED712EE-931C-0B75-4395-A02982E61EA8}"/>
              </a:ext>
            </a:extLst>
          </p:cNvPr>
          <p:cNvSpPr txBox="1"/>
          <p:nvPr/>
        </p:nvSpPr>
        <p:spPr bwMode="auto">
          <a:xfrm>
            <a:off x="7616944" y="5318384"/>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12</a:t>
            </a:r>
          </a:p>
        </p:txBody>
      </p:sp>
      <p:sp>
        <p:nvSpPr>
          <p:cNvPr id="286" name="TextBox 285">
            <a:extLst>
              <a:ext uri="{FF2B5EF4-FFF2-40B4-BE49-F238E27FC236}">
                <a16:creationId xmlns:a16="http://schemas.microsoft.com/office/drawing/2014/main" id="{D6562FAF-30DD-9A7D-A624-96BCB5CB6E15}"/>
              </a:ext>
            </a:extLst>
          </p:cNvPr>
          <p:cNvSpPr txBox="1"/>
          <p:nvPr/>
        </p:nvSpPr>
        <p:spPr bwMode="auto">
          <a:xfrm>
            <a:off x="7963338" y="5318384"/>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24</a:t>
            </a:r>
          </a:p>
        </p:txBody>
      </p:sp>
      <p:sp>
        <p:nvSpPr>
          <p:cNvPr id="287" name="TextBox 286">
            <a:extLst>
              <a:ext uri="{FF2B5EF4-FFF2-40B4-BE49-F238E27FC236}">
                <a16:creationId xmlns:a16="http://schemas.microsoft.com/office/drawing/2014/main" id="{997A3207-A4A0-8925-7931-EF535B30F3E0}"/>
              </a:ext>
            </a:extLst>
          </p:cNvPr>
          <p:cNvSpPr txBox="1"/>
          <p:nvPr/>
        </p:nvSpPr>
        <p:spPr bwMode="auto">
          <a:xfrm>
            <a:off x="8317052" y="5318384"/>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36</a:t>
            </a:r>
          </a:p>
        </p:txBody>
      </p:sp>
      <p:sp>
        <p:nvSpPr>
          <p:cNvPr id="288" name="TextBox 287">
            <a:extLst>
              <a:ext uri="{FF2B5EF4-FFF2-40B4-BE49-F238E27FC236}">
                <a16:creationId xmlns:a16="http://schemas.microsoft.com/office/drawing/2014/main" id="{EE1D102F-8C41-737D-2486-4072592EB6E9}"/>
              </a:ext>
            </a:extLst>
          </p:cNvPr>
          <p:cNvSpPr txBox="1"/>
          <p:nvPr/>
        </p:nvSpPr>
        <p:spPr bwMode="auto">
          <a:xfrm>
            <a:off x="8648194" y="5318384"/>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48</a:t>
            </a:r>
          </a:p>
        </p:txBody>
      </p:sp>
      <p:grpSp>
        <p:nvGrpSpPr>
          <p:cNvPr id="289" name="Group 288">
            <a:extLst>
              <a:ext uri="{FF2B5EF4-FFF2-40B4-BE49-F238E27FC236}">
                <a16:creationId xmlns:a16="http://schemas.microsoft.com/office/drawing/2014/main" id="{F5A90177-0FAD-783F-F91A-01CD169FFA26}"/>
              </a:ext>
            </a:extLst>
          </p:cNvPr>
          <p:cNvGrpSpPr/>
          <p:nvPr/>
        </p:nvGrpSpPr>
        <p:grpSpPr>
          <a:xfrm>
            <a:off x="7476158" y="3256392"/>
            <a:ext cx="67813" cy="2016677"/>
            <a:chOff x="1236527" y="1706587"/>
            <a:chExt cx="79058" cy="1710534"/>
          </a:xfrm>
        </p:grpSpPr>
        <p:grpSp>
          <p:nvGrpSpPr>
            <p:cNvPr id="290" name="Group 289">
              <a:extLst>
                <a:ext uri="{FF2B5EF4-FFF2-40B4-BE49-F238E27FC236}">
                  <a16:creationId xmlns:a16="http://schemas.microsoft.com/office/drawing/2014/main" id="{3BBED544-E859-701C-9731-A701B3E22725}"/>
                </a:ext>
              </a:extLst>
            </p:cNvPr>
            <p:cNvGrpSpPr/>
            <p:nvPr/>
          </p:nvGrpSpPr>
          <p:grpSpPr>
            <a:xfrm>
              <a:off x="1236527" y="2063145"/>
              <a:ext cx="79058" cy="1353976"/>
              <a:chOff x="1236527" y="1476808"/>
              <a:chExt cx="64008" cy="1940313"/>
            </a:xfrm>
          </p:grpSpPr>
          <p:cxnSp>
            <p:nvCxnSpPr>
              <p:cNvPr id="292" name="Straight Connector 291">
                <a:extLst>
                  <a:ext uri="{FF2B5EF4-FFF2-40B4-BE49-F238E27FC236}">
                    <a16:creationId xmlns:a16="http://schemas.microsoft.com/office/drawing/2014/main" id="{B30C0B8C-8BA5-F598-24F8-66EDC66FBB35}"/>
                  </a:ext>
                </a:extLst>
              </p:cNvPr>
              <p:cNvCxnSpPr/>
              <p:nvPr/>
            </p:nvCxnSpPr>
            <p:spPr bwMode="auto">
              <a:xfrm flipH="1">
                <a:off x="1236527" y="147680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93" name="Straight Connector 292">
                <a:extLst>
                  <a:ext uri="{FF2B5EF4-FFF2-40B4-BE49-F238E27FC236}">
                    <a16:creationId xmlns:a16="http://schemas.microsoft.com/office/drawing/2014/main" id="{DBEBFF58-EC97-A8D1-63AB-B59B8520FA44}"/>
                  </a:ext>
                </a:extLst>
              </p:cNvPr>
              <p:cNvCxnSpPr/>
              <p:nvPr/>
            </p:nvCxnSpPr>
            <p:spPr bwMode="auto">
              <a:xfrm flipH="1">
                <a:off x="1236527" y="196188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94" name="Straight Connector 293">
                <a:extLst>
                  <a:ext uri="{FF2B5EF4-FFF2-40B4-BE49-F238E27FC236}">
                    <a16:creationId xmlns:a16="http://schemas.microsoft.com/office/drawing/2014/main" id="{68C6C3D0-4D2B-2BBD-74C8-17EE7EBCA761}"/>
                  </a:ext>
                </a:extLst>
              </p:cNvPr>
              <p:cNvCxnSpPr/>
              <p:nvPr/>
            </p:nvCxnSpPr>
            <p:spPr bwMode="auto">
              <a:xfrm flipH="1">
                <a:off x="1236527" y="244696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95" name="Straight Connector 294">
                <a:extLst>
                  <a:ext uri="{FF2B5EF4-FFF2-40B4-BE49-F238E27FC236}">
                    <a16:creationId xmlns:a16="http://schemas.microsoft.com/office/drawing/2014/main" id="{DE237F94-D7F5-F044-968A-2AF651830BCD}"/>
                  </a:ext>
                </a:extLst>
              </p:cNvPr>
              <p:cNvCxnSpPr/>
              <p:nvPr/>
            </p:nvCxnSpPr>
            <p:spPr bwMode="auto">
              <a:xfrm flipH="1">
                <a:off x="1236527" y="293204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96" name="Straight Connector 295">
                <a:extLst>
                  <a:ext uri="{FF2B5EF4-FFF2-40B4-BE49-F238E27FC236}">
                    <a16:creationId xmlns:a16="http://schemas.microsoft.com/office/drawing/2014/main" id="{80BD61A5-871C-E847-769F-4D3623B8D9E9}"/>
                  </a:ext>
                </a:extLst>
              </p:cNvPr>
              <p:cNvCxnSpPr/>
              <p:nvPr/>
            </p:nvCxnSpPr>
            <p:spPr bwMode="auto">
              <a:xfrm flipH="1">
                <a:off x="1236527" y="3417121"/>
                <a:ext cx="64008" cy="0"/>
              </a:xfrm>
              <a:prstGeom prst="line">
                <a:avLst/>
              </a:prstGeom>
              <a:noFill/>
              <a:ln w="12700" cap="flat" cmpd="sng" algn="ctr">
                <a:solidFill>
                  <a:schemeClr val="tx1"/>
                </a:solidFill>
                <a:prstDash val="solid"/>
                <a:round/>
                <a:headEnd type="none" w="med" len="med"/>
                <a:tailEnd type="none" w="med" len="med"/>
              </a:ln>
              <a:effectLst/>
            </p:spPr>
          </p:cxnSp>
        </p:grpSp>
        <p:cxnSp>
          <p:nvCxnSpPr>
            <p:cNvPr id="291" name="Straight Connector 290">
              <a:extLst>
                <a:ext uri="{FF2B5EF4-FFF2-40B4-BE49-F238E27FC236}">
                  <a16:creationId xmlns:a16="http://schemas.microsoft.com/office/drawing/2014/main" id="{8F91F937-D603-5E74-0E20-0F7CD1337040}"/>
                </a:ext>
              </a:extLst>
            </p:cNvPr>
            <p:cNvCxnSpPr/>
            <p:nvPr/>
          </p:nvCxnSpPr>
          <p:spPr bwMode="auto">
            <a:xfrm flipH="1">
              <a:off x="1236527" y="1706587"/>
              <a:ext cx="79058" cy="0"/>
            </a:xfrm>
            <a:prstGeom prst="line">
              <a:avLst/>
            </a:prstGeom>
            <a:noFill/>
            <a:ln w="12700" cap="flat" cmpd="sng" algn="ctr">
              <a:solidFill>
                <a:schemeClr val="tx1"/>
              </a:solidFill>
              <a:prstDash val="solid"/>
              <a:round/>
              <a:headEnd type="none" w="med" len="med"/>
              <a:tailEnd type="none" w="med" len="med"/>
            </a:ln>
            <a:effectLst/>
          </p:spPr>
        </p:cxnSp>
      </p:grpSp>
      <p:sp>
        <p:nvSpPr>
          <p:cNvPr id="297" name="TextBox 296">
            <a:extLst>
              <a:ext uri="{FF2B5EF4-FFF2-40B4-BE49-F238E27FC236}">
                <a16:creationId xmlns:a16="http://schemas.microsoft.com/office/drawing/2014/main" id="{1667C3CF-B340-B2AE-108B-BED23B3E01EE}"/>
              </a:ext>
            </a:extLst>
          </p:cNvPr>
          <p:cNvSpPr txBox="1"/>
          <p:nvPr/>
        </p:nvSpPr>
        <p:spPr bwMode="auto">
          <a:xfrm>
            <a:off x="7011011" y="3498846"/>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0.8</a:t>
            </a:r>
          </a:p>
        </p:txBody>
      </p:sp>
      <p:grpSp>
        <p:nvGrpSpPr>
          <p:cNvPr id="298" name="Group 297">
            <a:extLst>
              <a:ext uri="{FF2B5EF4-FFF2-40B4-BE49-F238E27FC236}">
                <a16:creationId xmlns:a16="http://schemas.microsoft.com/office/drawing/2014/main" id="{8E4685E2-C013-5D41-24EC-F3B49651BC47}"/>
              </a:ext>
            </a:extLst>
          </p:cNvPr>
          <p:cNvGrpSpPr/>
          <p:nvPr/>
        </p:nvGrpSpPr>
        <p:grpSpPr>
          <a:xfrm>
            <a:off x="7533549" y="5277741"/>
            <a:ext cx="3449452" cy="64008"/>
            <a:chOff x="1303435" y="3405092"/>
            <a:chExt cx="4021477" cy="84192"/>
          </a:xfrm>
        </p:grpSpPr>
        <p:grpSp>
          <p:nvGrpSpPr>
            <p:cNvPr id="299" name="Group 298">
              <a:extLst>
                <a:ext uri="{FF2B5EF4-FFF2-40B4-BE49-F238E27FC236}">
                  <a16:creationId xmlns:a16="http://schemas.microsoft.com/office/drawing/2014/main" id="{09CC0B40-11D7-ECC0-15D4-7C4DF3E76DDE}"/>
                </a:ext>
              </a:extLst>
            </p:cNvPr>
            <p:cNvGrpSpPr/>
            <p:nvPr/>
          </p:nvGrpSpPr>
          <p:grpSpPr>
            <a:xfrm>
              <a:off x="1303435" y="3405092"/>
              <a:ext cx="2014137" cy="84192"/>
              <a:chOff x="1303435" y="3409687"/>
              <a:chExt cx="2784087" cy="66907"/>
            </a:xfrm>
          </p:grpSpPr>
          <p:cxnSp>
            <p:nvCxnSpPr>
              <p:cNvPr id="306" name="Straight Connector 305">
                <a:extLst>
                  <a:ext uri="{FF2B5EF4-FFF2-40B4-BE49-F238E27FC236}">
                    <a16:creationId xmlns:a16="http://schemas.microsoft.com/office/drawing/2014/main" id="{3E5B1A59-D458-8015-E9CC-70A4F77E3376}"/>
                  </a:ext>
                </a:extLst>
              </p:cNvPr>
              <p:cNvCxnSpPr/>
              <p:nvPr/>
            </p:nvCxnSpPr>
            <p:spPr bwMode="auto">
              <a:xfrm>
                <a:off x="1303435"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307" name="Straight Connector 306">
                <a:extLst>
                  <a:ext uri="{FF2B5EF4-FFF2-40B4-BE49-F238E27FC236}">
                    <a16:creationId xmlns:a16="http://schemas.microsoft.com/office/drawing/2014/main" id="{AEFAF7A0-C280-5636-2CCE-4945CC23C224}"/>
                  </a:ext>
                </a:extLst>
              </p:cNvPr>
              <p:cNvCxnSpPr/>
              <p:nvPr/>
            </p:nvCxnSpPr>
            <p:spPr bwMode="auto">
              <a:xfrm>
                <a:off x="1860252"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308" name="Straight Connector 307">
                <a:extLst>
                  <a:ext uri="{FF2B5EF4-FFF2-40B4-BE49-F238E27FC236}">
                    <a16:creationId xmlns:a16="http://schemas.microsoft.com/office/drawing/2014/main" id="{801EED1C-ADCB-D8AF-A6A7-6715E3AAD8BB}"/>
                  </a:ext>
                </a:extLst>
              </p:cNvPr>
              <p:cNvCxnSpPr/>
              <p:nvPr/>
            </p:nvCxnSpPr>
            <p:spPr bwMode="auto">
              <a:xfrm>
                <a:off x="2417069"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309" name="Straight Connector 308">
                <a:extLst>
                  <a:ext uri="{FF2B5EF4-FFF2-40B4-BE49-F238E27FC236}">
                    <a16:creationId xmlns:a16="http://schemas.microsoft.com/office/drawing/2014/main" id="{F8728930-6E4B-3E4D-F5C6-D9C9905BCF4F}"/>
                  </a:ext>
                </a:extLst>
              </p:cNvPr>
              <p:cNvCxnSpPr/>
              <p:nvPr/>
            </p:nvCxnSpPr>
            <p:spPr bwMode="auto">
              <a:xfrm>
                <a:off x="2973886"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310" name="Straight Connector 309">
                <a:extLst>
                  <a:ext uri="{FF2B5EF4-FFF2-40B4-BE49-F238E27FC236}">
                    <a16:creationId xmlns:a16="http://schemas.microsoft.com/office/drawing/2014/main" id="{5EEC0B6C-31D8-B9B9-BED7-7B37127C978B}"/>
                  </a:ext>
                </a:extLst>
              </p:cNvPr>
              <p:cNvCxnSpPr/>
              <p:nvPr/>
            </p:nvCxnSpPr>
            <p:spPr bwMode="auto">
              <a:xfrm>
                <a:off x="3530703"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311" name="Straight Connector 310">
                <a:extLst>
                  <a:ext uri="{FF2B5EF4-FFF2-40B4-BE49-F238E27FC236}">
                    <a16:creationId xmlns:a16="http://schemas.microsoft.com/office/drawing/2014/main" id="{38FD42A7-BF99-7C90-B981-AB75F88FBAB3}"/>
                  </a:ext>
                </a:extLst>
              </p:cNvPr>
              <p:cNvCxnSpPr/>
              <p:nvPr/>
            </p:nvCxnSpPr>
            <p:spPr bwMode="auto">
              <a:xfrm>
                <a:off x="4087522" y="3409687"/>
                <a:ext cx="0" cy="66907"/>
              </a:xfrm>
              <a:prstGeom prst="line">
                <a:avLst/>
              </a:prstGeom>
              <a:noFill/>
              <a:ln w="12700" cap="flat" cmpd="sng" algn="ctr">
                <a:solidFill>
                  <a:schemeClr val="tx1"/>
                </a:solidFill>
                <a:prstDash val="solid"/>
                <a:round/>
                <a:headEnd type="none" w="med" len="med"/>
                <a:tailEnd type="none" w="med" len="med"/>
              </a:ln>
              <a:effectLst/>
            </p:spPr>
          </p:cxnSp>
        </p:grpSp>
        <p:grpSp>
          <p:nvGrpSpPr>
            <p:cNvPr id="300" name="Group 299">
              <a:extLst>
                <a:ext uri="{FF2B5EF4-FFF2-40B4-BE49-F238E27FC236}">
                  <a16:creationId xmlns:a16="http://schemas.microsoft.com/office/drawing/2014/main" id="{FFBC127A-81F4-8F0D-4550-675AA3C7EE91}"/>
                </a:ext>
              </a:extLst>
            </p:cNvPr>
            <p:cNvGrpSpPr/>
            <p:nvPr/>
          </p:nvGrpSpPr>
          <p:grpSpPr>
            <a:xfrm>
              <a:off x="3713604" y="3405092"/>
              <a:ext cx="1611308" cy="84192"/>
              <a:chOff x="1303435" y="3409687"/>
              <a:chExt cx="2227268" cy="66907"/>
            </a:xfrm>
          </p:grpSpPr>
          <p:cxnSp>
            <p:nvCxnSpPr>
              <p:cNvPr id="301" name="Straight Connector 300">
                <a:extLst>
                  <a:ext uri="{FF2B5EF4-FFF2-40B4-BE49-F238E27FC236}">
                    <a16:creationId xmlns:a16="http://schemas.microsoft.com/office/drawing/2014/main" id="{AE3CABAC-3B89-DC00-C8DC-FC1EB4FE4CA1}"/>
                  </a:ext>
                </a:extLst>
              </p:cNvPr>
              <p:cNvCxnSpPr/>
              <p:nvPr/>
            </p:nvCxnSpPr>
            <p:spPr bwMode="auto">
              <a:xfrm>
                <a:off x="1303435"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302" name="Straight Connector 301">
                <a:extLst>
                  <a:ext uri="{FF2B5EF4-FFF2-40B4-BE49-F238E27FC236}">
                    <a16:creationId xmlns:a16="http://schemas.microsoft.com/office/drawing/2014/main" id="{10E549AC-3513-A5A8-DE6A-78808995D228}"/>
                  </a:ext>
                </a:extLst>
              </p:cNvPr>
              <p:cNvCxnSpPr/>
              <p:nvPr/>
            </p:nvCxnSpPr>
            <p:spPr bwMode="auto">
              <a:xfrm>
                <a:off x="1860252"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303" name="Straight Connector 302">
                <a:extLst>
                  <a:ext uri="{FF2B5EF4-FFF2-40B4-BE49-F238E27FC236}">
                    <a16:creationId xmlns:a16="http://schemas.microsoft.com/office/drawing/2014/main" id="{4244F2B9-1775-4432-1AAA-977E5DA70A9F}"/>
                  </a:ext>
                </a:extLst>
              </p:cNvPr>
              <p:cNvCxnSpPr/>
              <p:nvPr/>
            </p:nvCxnSpPr>
            <p:spPr bwMode="auto">
              <a:xfrm>
                <a:off x="2417069"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7C1CE9F3-F632-C555-E03E-4C0308BB6E54}"/>
                  </a:ext>
                </a:extLst>
              </p:cNvPr>
              <p:cNvCxnSpPr/>
              <p:nvPr/>
            </p:nvCxnSpPr>
            <p:spPr bwMode="auto">
              <a:xfrm>
                <a:off x="2973886" y="3409687"/>
                <a:ext cx="0" cy="66907"/>
              </a:xfrm>
              <a:prstGeom prst="line">
                <a:avLst/>
              </a:prstGeom>
              <a:noFill/>
              <a:ln w="12700" cap="flat" cmpd="sng" algn="ctr">
                <a:solidFill>
                  <a:schemeClr val="tx1"/>
                </a:solidFill>
                <a:prstDash val="solid"/>
                <a:round/>
                <a:headEnd type="none" w="med" len="med"/>
                <a:tailEnd type="none" w="med" len="med"/>
              </a:ln>
              <a:effectLst/>
            </p:spPr>
          </p:cxnSp>
          <p:cxnSp>
            <p:nvCxnSpPr>
              <p:cNvPr id="305" name="Straight Connector 304">
                <a:extLst>
                  <a:ext uri="{FF2B5EF4-FFF2-40B4-BE49-F238E27FC236}">
                    <a16:creationId xmlns:a16="http://schemas.microsoft.com/office/drawing/2014/main" id="{50F2722D-3CEC-ADAE-A62A-54391184623A}"/>
                  </a:ext>
                </a:extLst>
              </p:cNvPr>
              <p:cNvCxnSpPr/>
              <p:nvPr/>
            </p:nvCxnSpPr>
            <p:spPr bwMode="auto">
              <a:xfrm>
                <a:off x="3530703" y="3409687"/>
                <a:ext cx="0" cy="66907"/>
              </a:xfrm>
              <a:prstGeom prst="line">
                <a:avLst/>
              </a:prstGeom>
              <a:noFill/>
              <a:ln w="12700" cap="flat" cmpd="sng" algn="ctr">
                <a:solidFill>
                  <a:schemeClr val="tx1"/>
                </a:solidFill>
                <a:prstDash val="solid"/>
                <a:round/>
                <a:headEnd type="none" w="med" len="med"/>
                <a:tailEnd type="none" w="med" len="med"/>
              </a:ln>
              <a:effectLst/>
            </p:spPr>
          </p:cxnSp>
        </p:grpSp>
      </p:grpSp>
      <p:sp>
        <p:nvSpPr>
          <p:cNvPr id="312" name="TextBox 311">
            <a:extLst>
              <a:ext uri="{FF2B5EF4-FFF2-40B4-BE49-F238E27FC236}">
                <a16:creationId xmlns:a16="http://schemas.microsoft.com/office/drawing/2014/main" id="{115B1EF2-8AA6-0276-9A64-D448F3014727}"/>
              </a:ext>
            </a:extLst>
          </p:cNvPr>
          <p:cNvSpPr txBox="1"/>
          <p:nvPr/>
        </p:nvSpPr>
        <p:spPr bwMode="auto">
          <a:xfrm>
            <a:off x="10725047" y="5323801"/>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120</a:t>
            </a:r>
          </a:p>
        </p:txBody>
      </p:sp>
      <p:sp>
        <p:nvSpPr>
          <p:cNvPr id="313" name="TextBox 312">
            <a:extLst>
              <a:ext uri="{FF2B5EF4-FFF2-40B4-BE49-F238E27FC236}">
                <a16:creationId xmlns:a16="http://schemas.microsoft.com/office/drawing/2014/main" id="{59A42D83-D8FB-4A9A-B18E-145853B605E3}"/>
              </a:ext>
            </a:extLst>
          </p:cNvPr>
          <p:cNvSpPr txBox="1"/>
          <p:nvPr/>
        </p:nvSpPr>
        <p:spPr bwMode="auto">
          <a:xfrm>
            <a:off x="9340082" y="5323801"/>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72</a:t>
            </a:r>
          </a:p>
        </p:txBody>
      </p:sp>
      <p:sp>
        <p:nvSpPr>
          <p:cNvPr id="314" name="TextBox 313">
            <a:extLst>
              <a:ext uri="{FF2B5EF4-FFF2-40B4-BE49-F238E27FC236}">
                <a16:creationId xmlns:a16="http://schemas.microsoft.com/office/drawing/2014/main" id="{B82B3A70-8B91-93B4-08D2-4F0EE340366C}"/>
              </a:ext>
            </a:extLst>
          </p:cNvPr>
          <p:cNvSpPr txBox="1"/>
          <p:nvPr/>
        </p:nvSpPr>
        <p:spPr bwMode="auto">
          <a:xfrm>
            <a:off x="9686476" y="5323801"/>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84</a:t>
            </a:r>
          </a:p>
        </p:txBody>
      </p:sp>
      <p:sp>
        <p:nvSpPr>
          <p:cNvPr id="322" name="TextBox 321">
            <a:extLst>
              <a:ext uri="{FF2B5EF4-FFF2-40B4-BE49-F238E27FC236}">
                <a16:creationId xmlns:a16="http://schemas.microsoft.com/office/drawing/2014/main" id="{7AA8948D-8DE2-75B5-9386-4383AA3502FE}"/>
              </a:ext>
            </a:extLst>
          </p:cNvPr>
          <p:cNvSpPr txBox="1"/>
          <p:nvPr/>
        </p:nvSpPr>
        <p:spPr bwMode="auto">
          <a:xfrm>
            <a:off x="10040191" y="5323801"/>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96</a:t>
            </a:r>
          </a:p>
        </p:txBody>
      </p:sp>
      <p:sp>
        <p:nvSpPr>
          <p:cNvPr id="325" name="TextBox 324">
            <a:extLst>
              <a:ext uri="{FF2B5EF4-FFF2-40B4-BE49-F238E27FC236}">
                <a16:creationId xmlns:a16="http://schemas.microsoft.com/office/drawing/2014/main" id="{1144FC06-1BB7-207F-EA97-242B71ACCFE0}"/>
              </a:ext>
            </a:extLst>
          </p:cNvPr>
          <p:cNvSpPr txBox="1"/>
          <p:nvPr/>
        </p:nvSpPr>
        <p:spPr bwMode="auto">
          <a:xfrm>
            <a:off x="10371333" y="5323801"/>
            <a:ext cx="510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mn-cs"/>
              </a:rPr>
              <a:t>108</a:t>
            </a:r>
          </a:p>
        </p:txBody>
      </p:sp>
      <p:grpSp>
        <p:nvGrpSpPr>
          <p:cNvPr id="326" name="Group 325">
            <a:extLst>
              <a:ext uri="{FF2B5EF4-FFF2-40B4-BE49-F238E27FC236}">
                <a16:creationId xmlns:a16="http://schemas.microsoft.com/office/drawing/2014/main" id="{C71865F7-B7E3-4F9A-5754-0F443212E13B}"/>
              </a:ext>
            </a:extLst>
          </p:cNvPr>
          <p:cNvGrpSpPr/>
          <p:nvPr/>
        </p:nvGrpSpPr>
        <p:grpSpPr>
          <a:xfrm>
            <a:off x="8990659" y="3427605"/>
            <a:ext cx="552606" cy="712796"/>
            <a:chOff x="8409770" y="3598061"/>
            <a:chExt cx="552606" cy="712796"/>
          </a:xfrm>
        </p:grpSpPr>
        <p:cxnSp>
          <p:nvCxnSpPr>
            <p:cNvPr id="327" name="Straight Connector 220">
              <a:extLst>
                <a:ext uri="{FF2B5EF4-FFF2-40B4-BE49-F238E27FC236}">
                  <a16:creationId xmlns:a16="http://schemas.microsoft.com/office/drawing/2014/main" id="{3F8A10D9-719D-2444-9E20-4D6DB674EB09}"/>
                </a:ext>
              </a:extLst>
            </p:cNvPr>
            <p:cNvCxnSpPr/>
            <p:nvPr/>
          </p:nvCxnSpPr>
          <p:spPr bwMode="auto">
            <a:xfrm>
              <a:off x="8885324" y="3657681"/>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28" name="Straight Connector 220">
              <a:extLst>
                <a:ext uri="{FF2B5EF4-FFF2-40B4-BE49-F238E27FC236}">
                  <a16:creationId xmlns:a16="http://schemas.microsoft.com/office/drawing/2014/main" id="{ED43AF49-CFAC-2487-9EE0-C90EEA76349A}"/>
                </a:ext>
              </a:extLst>
            </p:cNvPr>
            <p:cNvCxnSpPr/>
            <p:nvPr/>
          </p:nvCxnSpPr>
          <p:spPr bwMode="auto">
            <a:xfrm>
              <a:off x="8845166" y="3657682"/>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29" name="Straight Connector 220">
              <a:extLst>
                <a:ext uri="{FF2B5EF4-FFF2-40B4-BE49-F238E27FC236}">
                  <a16:creationId xmlns:a16="http://schemas.microsoft.com/office/drawing/2014/main" id="{3C2ABE10-CAED-DCCC-C1F1-BF5F2A145B51}"/>
                </a:ext>
              </a:extLst>
            </p:cNvPr>
            <p:cNvCxnSpPr/>
            <p:nvPr/>
          </p:nvCxnSpPr>
          <p:spPr bwMode="auto">
            <a:xfrm>
              <a:off x="8533413" y="3660528"/>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86" name="Straight Connector 220">
              <a:extLst>
                <a:ext uri="{FF2B5EF4-FFF2-40B4-BE49-F238E27FC236}">
                  <a16:creationId xmlns:a16="http://schemas.microsoft.com/office/drawing/2014/main" id="{002527A8-E98B-9918-1985-0AF0538F9429}"/>
                </a:ext>
              </a:extLst>
            </p:cNvPr>
            <p:cNvCxnSpPr/>
            <p:nvPr/>
          </p:nvCxnSpPr>
          <p:spPr bwMode="auto">
            <a:xfrm>
              <a:off x="8496089" y="3599890"/>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95" name="Straight Connector 220">
              <a:extLst>
                <a:ext uri="{FF2B5EF4-FFF2-40B4-BE49-F238E27FC236}">
                  <a16:creationId xmlns:a16="http://schemas.microsoft.com/office/drawing/2014/main" id="{46877096-05CA-A12C-B1BD-6CCBC4694D23}"/>
                </a:ext>
              </a:extLst>
            </p:cNvPr>
            <p:cNvCxnSpPr/>
            <p:nvPr/>
          </p:nvCxnSpPr>
          <p:spPr bwMode="auto">
            <a:xfrm>
              <a:off x="8962376" y="4227508"/>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99" name="Straight Connector 220">
              <a:extLst>
                <a:ext uri="{FF2B5EF4-FFF2-40B4-BE49-F238E27FC236}">
                  <a16:creationId xmlns:a16="http://schemas.microsoft.com/office/drawing/2014/main" id="{D51ED3F7-C250-E8B5-53EC-A5377FFEF854}"/>
                </a:ext>
              </a:extLst>
            </p:cNvPr>
            <p:cNvCxnSpPr/>
            <p:nvPr/>
          </p:nvCxnSpPr>
          <p:spPr bwMode="auto">
            <a:xfrm>
              <a:off x="8755856" y="3661020"/>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405" name="Straight Connector 220">
              <a:extLst>
                <a:ext uri="{FF2B5EF4-FFF2-40B4-BE49-F238E27FC236}">
                  <a16:creationId xmlns:a16="http://schemas.microsoft.com/office/drawing/2014/main" id="{A68A88AB-DE73-19F9-A3DD-81D5E275B1AE}"/>
                </a:ext>
              </a:extLst>
            </p:cNvPr>
            <p:cNvCxnSpPr/>
            <p:nvPr/>
          </p:nvCxnSpPr>
          <p:spPr bwMode="auto">
            <a:xfrm>
              <a:off x="8580347" y="3661020"/>
              <a:ext cx="0" cy="83349"/>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442" name="Straight Connector 220">
              <a:extLst>
                <a:ext uri="{FF2B5EF4-FFF2-40B4-BE49-F238E27FC236}">
                  <a16:creationId xmlns:a16="http://schemas.microsoft.com/office/drawing/2014/main" id="{51C0F0E5-6419-BAD0-E1FB-95E8C8BAF2E3}"/>
                </a:ext>
              </a:extLst>
            </p:cNvPr>
            <p:cNvCxnSpPr/>
            <p:nvPr/>
          </p:nvCxnSpPr>
          <p:spPr bwMode="auto">
            <a:xfrm>
              <a:off x="8650523" y="3662509"/>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12" name="Straight Connector 220">
              <a:extLst>
                <a:ext uri="{FF2B5EF4-FFF2-40B4-BE49-F238E27FC236}">
                  <a16:creationId xmlns:a16="http://schemas.microsoft.com/office/drawing/2014/main" id="{966DD0D1-11BE-08B3-3BF6-0A4FD1E24E65}"/>
                </a:ext>
              </a:extLst>
            </p:cNvPr>
            <p:cNvCxnSpPr/>
            <p:nvPr/>
          </p:nvCxnSpPr>
          <p:spPr bwMode="auto">
            <a:xfrm>
              <a:off x="8456410" y="3598061"/>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13" name="Straight Connector 220">
              <a:extLst>
                <a:ext uri="{FF2B5EF4-FFF2-40B4-BE49-F238E27FC236}">
                  <a16:creationId xmlns:a16="http://schemas.microsoft.com/office/drawing/2014/main" id="{A4913826-C336-3ABC-8123-47ED7A25DEA5}"/>
                </a:ext>
              </a:extLst>
            </p:cNvPr>
            <p:cNvCxnSpPr/>
            <p:nvPr/>
          </p:nvCxnSpPr>
          <p:spPr bwMode="auto">
            <a:xfrm>
              <a:off x="8615635" y="3662509"/>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14" name="Straight Connector 220">
              <a:extLst>
                <a:ext uri="{FF2B5EF4-FFF2-40B4-BE49-F238E27FC236}">
                  <a16:creationId xmlns:a16="http://schemas.microsoft.com/office/drawing/2014/main" id="{B624187B-292F-4E8B-7D91-20D2D5B7CA95}"/>
                </a:ext>
              </a:extLst>
            </p:cNvPr>
            <p:cNvCxnSpPr/>
            <p:nvPr/>
          </p:nvCxnSpPr>
          <p:spPr bwMode="auto">
            <a:xfrm>
              <a:off x="8409770" y="3598567"/>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15" name="Straight Connector 220">
              <a:extLst>
                <a:ext uri="{FF2B5EF4-FFF2-40B4-BE49-F238E27FC236}">
                  <a16:creationId xmlns:a16="http://schemas.microsoft.com/office/drawing/2014/main" id="{6E3C6265-EABD-8A01-74C5-CD325CD8FEDA}"/>
                </a:ext>
              </a:extLst>
            </p:cNvPr>
            <p:cNvCxnSpPr/>
            <p:nvPr/>
          </p:nvCxnSpPr>
          <p:spPr bwMode="auto">
            <a:xfrm>
              <a:off x="8947667" y="3654346"/>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16" name="Straight Connector 220">
              <a:extLst>
                <a:ext uri="{FF2B5EF4-FFF2-40B4-BE49-F238E27FC236}">
                  <a16:creationId xmlns:a16="http://schemas.microsoft.com/office/drawing/2014/main" id="{2F2934FD-DB4F-AB62-69C2-B204361FF4A4}"/>
                </a:ext>
              </a:extLst>
            </p:cNvPr>
            <p:cNvCxnSpPr/>
            <p:nvPr/>
          </p:nvCxnSpPr>
          <p:spPr bwMode="auto">
            <a:xfrm>
              <a:off x="8770231" y="3661020"/>
              <a:ext cx="0" cy="83349"/>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517" name="Straight Connector 220">
              <a:extLst>
                <a:ext uri="{FF2B5EF4-FFF2-40B4-BE49-F238E27FC236}">
                  <a16:creationId xmlns:a16="http://schemas.microsoft.com/office/drawing/2014/main" id="{F5D72992-C352-F6BC-94A9-B3411C4AE9EB}"/>
                </a:ext>
              </a:extLst>
            </p:cNvPr>
            <p:cNvCxnSpPr/>
            <p:nvPr/>
          </p:nvCxnSpPr>
          <p:spPr bwMode="auto">
            <a:xfrm>
              <a:off x="8816899" y="3657683"/>
              <a:ext cx="0" cy="83349"/>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518" name="Straight Connector 220">
              <a:extLst>
                <a:ext uri="{FF2B5EF4-FFF2-40B4-BE49-F238E27FC236}">
                  <a16:creationId xmlns:a16="http://schemas.microsoft.com/office/drawing/2014/main" id="{35D7C393-33C4-A513-6DCF-65922129F9B7}"/>
                </a:ext>
              </a:extLst>
            </p:cNvPr>
            <p:cNvCxnSpPr/>
            <p:nvPr/>
          </p:nvCxnSpPr>
          <p:spPr bwMode="auto">
            <a:xfrm>
              <a:off x="8724090" y="3661020"/>
              <a:ext cx="0" cy="83349"/>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519" name="Straight Connector 220">
              <a:extLst>
                <a:ext uri="{FF2B5EF4-FFF2-40B4-BE49-F238E27FC236}">
                  <a16:creationId xmlns:a16="http://schemas.microsoft.com/office/drawing/2014/main" id="{308E6E8F-CF20-66DE-2806-21AE38647EA4}"/>
                </a:ext>
              </a:extLst>
            </p:cNvPr>
            <p:cNvCxnSpPr/>
            <p:nvPr/>
          </p:nvCxnSpPr>
          <p:spPr bwMode="auto">
            <a:xfrm>
              <a:off x="8679449" y="3662509"/>
              <a:ext cx="0" cy="83349"/>
            </a:xfrm>
            <a:prstGeom prst="line">
              <a:avLst/>
            </a:prstGeom>
            <a:noFill/>
            <a:ln w="38100" algn="ctr">
              <a:solidFill>
                <a:schemeClr val="accent1"/>
              </a:solidFill>
              <a:round/>
              <a:headEnd/>
              <a:tailEnd/>
            </a:ln>
            <a:extLst>
              <a:ext uri="{909E8E84-426E-40DD-AFC4-6F175D3DCCD1}">
                <a14:hiddenFill xmlns:a14="http://schemas.microsoft.com/office/drawing/2010/main">
                  <a:noFill/>
                </a14:hiddenFill>
              </a:ext>
            </a:extLst>
          </p:spPr>
        </p:cxnSp>
      </p:grpSp>
      <p:grpSp>
        <p:nvGrpSpPr>
          <p:cNvPr id="520" name="Group 519">
            <a:extLst>
              <a:ext uri="{FF2B5EF4-FFF2-40B4-BE49-F238E27FC236}">
                <a16:creationId xmlns:a16="http://schemas.microsoft.com/office/drawing/2014/main" id="{C292E393-496F-D452-196D-E6C4CEB16436}"/>
              </a:ext>
            </a:extLst>
          </p:cNvPr>
          <p:cNvGrpSpPr/>
          <p:nvPr/>
        </p:nvGrpSpPr>
        <p:grpSpPr>
          <a:xfrm>
            <a:off x="7621401" y="3216384"/>
            <a:ext cx="3562431" cy="820359"/>
            <a:chOff x="7040512" y="3386840"/>
            <a:chExt cx="3562431" cy="820359"/>
          </a:xfrm>
        </p:grpSpPr>
        <p:cxnSp>
          <p:nvCxnSpPr>
            <p:cNvPr id="521" name="Straight Connector 220">
              <a:extLst>
                <a:ext uri="{FF2B5EF4-FFF2-40B4-BE49-F238E27FC236}">
                  <a16:creationId xmlns:a16="http://schemas.microsoft.com/office/drawing/2014/main" id="{7E84CFBB-416D-A83E-37EB-4457956C76BF}"/>
                </a:ext>
              </a:extLst>
            </p:cNvPr>
            <p:cNvCxnSpPr/>
            <p:nvPr/>
          </p:nvCxnSpPr>
          <p:spPr bwMode="auto">
            <a:xfrm>
              <a:off x="9506402" y="3955319"/>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22" name="Straight Connector 220">
              <a:extLst>
                <a:ext uri="{FF2B5EF4-FFF2-40B4-BE49-F238E27FC236}">
                  <a16:creationId xmlns:a16="http://schemas.microsoft.com/office/drawing/2014/main" id="{60B87BC1-BEF3-014E-4D35-2AB3EE75653A}"/>
                </a:ext>
              </a:extLst>
            </p:cNvPr>
            <p:cNvCxnSpPr/>
            <p:nvPr/>
          </p:nvCxnSpPr>
          <p:spPr bwMode="auto">
            <a:xfrm>
              <a:off x="9360655" y="395353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23" name="Straight Connector 220">
              <a:extLst>
                <a:ext uri="{FF2B5EF4-FFF2-40B4-BE49-F238E27FC236}">
                  <a16:creationId xmlns:a16="http://schemas.microsoft.com/office/drawing/2014/main" id="{5B6DF509-9871-E019-7B32-135BA816A353}"/>
                </a:ext>
              </a:extLst>
            </p:cNvPr>
            <p:cNvCxnSpPr/>
            <p:nvPr/>
          </p:nvCxnSpPr>
          <p:spPr bwMode="auto">
            <a:xfrm>
              <a:off x="9347806" y="3954991"/>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24" name="Straight Connector 220">
              <a:extLst>
                <a:ext uri="{FF2B5EF4-FFF2-40B4-BE49-F238E27FC236}">
                  <a16:creationId xmlns:a16="http://schemas.microsoft.com/office/drawing/2014/main" id="{AA33DA90-61CC-470C-9F75-98D21207769E}"/>
                </a:ext>
              </a:extLst>
            </p:cNvPr>
            <p:cNvCxnSpPr/>
            <p:nvPr/>
          </p:nvCxnSpPr>
          <p:spPr bwMode="auto">
            <a:xfrm>
              <a:off x="9269329" y="3957663"/>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25" name="Straight Connector 220">
              <a:extLst>
                <a:ext uri="{FF2B5EF4-FFF2-40B4-BE49-F238E27FC236}">
                  <a16:creationId xmlns:a16="http://schemas.microsoft.com/office/drawing/2014/main" id="{3A141ECC-85DB-109D-B87C-3F2E7B1B25D1}"/>
                </a:ext>
              </a:extLst>
            </p:cNvPr>
            <p:cNvCxnSpPr/>
            <p:nvPr/>
          </p:nvCxnSpPr>
          <p:spPr bwMode="auto">
            <a:xfrm>
              <a:off x="9084357" y="3962896"/>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26" name="Straight Connector 220">
              <a:extLst>
                <a:ext uri="{FF2B5EF4-FFF2-40B4-BE49-F238E27FC236}">
                  <a16:creationId xmlns:a16="http://schemas.microsoft.com/office/drawing/2014/main" id="{7C595E04-A442-E636-B2B1-50613F936B10}"/>
                </a:ext>
              </a:extLst>
            </p:cNvPr>
            <p:cNvCxnSpPr/>
            <p:nvPr/>
          </p:nvCxnSpPr>
          <p:spPr bwMode="auto">
            <a:xfrm>
              <a:off x="8224548" y="3885779"/>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27" name="Straight Connector 220">
              <a:extLst>
                <a:ext uri="{FF2B5EF4-FFF2-40B4-BE49-F238E27FC236}">
                  <a16:creationId xmlns:a16="http://schemas.microsoft.com/office/drawing/2014/main" id="{920EB158-B632-845D-E171-7F5E78427C50}"/>
                </a:ext>
              </a:extLst>
            </p:cNvPr>
            <p:cNvCxnSpPr/>
            <p:nvPr/>
          </p:nvCxnSpPr>
          <p:spPr bwMode="auto">
            <a:xfrm>
              <a:off x="9169369" y="3960929"/>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28" name="Straight Connector 220">
              <a:extLst>
                <a:ext uri="{FF2B5EF4-FFF2-40B4-BE49-F238E27FC236}">
                  <a16:creationId xmlns:a16="http://schemas.microsoft.com/office/drawing/2014/main" id="{FC36718F-C85A-3100-5EBF-C68A9B393CC1}"/>
                </a:ext>
              </a:extLst>
            </p:cNvPr>
            <p:cNvCxnSpPr/>
            <p:nvPr/>
          </p:nvCxnSpPr>
          <p:spPr bwMode="auto">
            <a:xfrm>
              <a:off x="9202187" y="396093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29" name="Straight Connector 220">
              <a:extLst>
                <a:ext uri="{FF2B5EF4-FFF2-40B4-BE49-F238E27FC236}">
                  <a16:creationId xmlns:a16="http://schemas.microsoft.com/office/drawing/2014/main" id="{340DCEBC-33A6-AA4C-E33B-E569BF54E8CE}"/>
                </a:ext>
              </a:extLst>
            </p:cNvPr>
            <p:cNvCxnSpPr/>
            <p:nvPr/>
          </p:nvCxnSpPr>
          <p:spPr bwMode="auto">
            <a:xfrm>
              <a:off x="9472068" y="3953531"/>
              <a:ext cx="0" cy="83349"/>
            </a:xfrm>
            <a:prstGeom prst="line">
              <a:avLst/>
            </a:prstGeom>
            <a:noFill/>
            <a:ln w="38100" algn="ctr">
              <a:solidFill>
                <a:schemeClr val="accent6"/>
              </a:solidFill>
              <a:round/>
              <a:headEnd/>
              <a:tailEnd/>
            </a:ln>
            <a:extLst>
              <a:ext uri="{909E8E84-426E-40DD-AFC4-6F175D3DCCD1}">
                <a14:hiddenFill xmlns:a14="http://schemas.microsoft.com/office/drawing/2010/main">
                  <a:noFill/>
                </a14:hiddenFill>
              </a:ext>
            </a:extLst>
          </p:spPr>
        </p:cxnSp>
        <p:cxnSp>
          <p:nvCxnSpPr>
            <p:cNvPr id="530" name="Straight Connector 220">
              <a:extLst>
                <a:ext uri="{FF2B5EF4-FFF2-40B4-BE49-F238E27FC236}">
                  <a16:creationId xmlns:a16="http://schemas.microsoft.com/office/drawing/2014/main" id="{15DFA9EC-292D-64CE-952C-ACBD74ADFE00}"/>
                </a:ext>
              </a:extLst>
            </p:cNvPr>
            <p:cNvCxnSpPr/>
            <p:nvPr/>
          </p:nvCxnSpPr>
          <p:spPr bwMode="auto">
            <a:xfrm>
              <a:off x="9137260" y="3962895"/>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31" name="Straight Connector 220">
              <a:extLst>
                <a:ext uri="{FF2B5EF4-FFF2-40B4-BE49-F238E27FC236}">
                  <a16:creationId xmlns:a16="http://schemas.microsoft.com/office/drawing/2014/main" id="{23AB3A32-0B46-5FC2-8186-29697E5A487A}"/>
                </a:ext>
              </a:extLst>
            </p:cNvPr>
            <p:cNvCxnSpPr/>
            <p:nvPr/>
          </p:nvCxnSpPr>
          <p:spPr bwMode="auto">
            <a:xfrm>
              <a:off x="9109683" y="396028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32" name="Straight Connector 220">
              <a:extLst>
                <a:ext uri="{FF2B5EF4-FFF2-40B4-BE49-F238E27FC236}">
                  <a16:creationId xmlns:a16="http://schemas.microsoft.com/office/drawing/2014/main" id="{5E8D6BFB-F9EA-F499-9F65-37D7F57CA0D2}"/>
                </a:ext>
              </a:extLst>
            </p:cNvPr>
            <p:cNvCxnSpPr/>
            <p:nvPr/>
          </p:nvCxnSpPr>
          <p:spPr bwMode="auto">
            <a:xfrm>
              <a:off x="8197372" y="3883529"/>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33" name="Straight Connector 220">
              <a:extLst>
                <a:ext uri="{FF2B5EF4-FFF2-40B4-BE49-F238E27FC236}">
                  <a16:creationId xmlns:a16="http://schemas.microsoft.com/office/drawing/2014/main" id="{8BEB52BC-F368-0AE6-A3F0-F27A2641A806}"/>
                </a:ext>
              </a:extLst>
            </p:cNvPr>
            <p:cNvCxnSpPr/>
            <p:nvPr/>
          </p:nvCxnSpPr>
          <p:spPr bwMode="auto">
            <a:xfrm>
              <a:off x="9009304" y="3962896"/>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34" name="Straight Connector 220">
              <a:extLst>
                <a:ext uri="{FF2B5EF4-FFF2-40B4-BE49-F238E27FC236}">
                  <a16:creationId xmlns:a16="http://schemas.microsoft.com/office/drawing/2014/main" id="{7A67C64F-3171-7EDB-FA73-C4E52F805675}"/>
                </a:ext>
              </a:extLst>
            </p:cNvPr>
            <p:cNvCxnSpPr/>
            <p:nvPr/>
          </p:nvCxnSpPr>
          <p:spPr bwMode="auto">
            <a:xfrm>
              <a:off x="8138388" y="3853496"/>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35" name="Straight Connector 220">
              <a:extLst>
                <a:ext uri="{FF2B5EF4-FFF2-40B4-BE49-F238E27FC236}">
                  <a16:creationId xmlns:a16="http://schemas.microsoft.com/office/drawing/2014/main" id="{3AE08B52-837E-EA91-64DA-7D41E26E9E31}"/>
                </a:ext>
              </a:extLst>
            </p:cNvPr>
            <p:cNvCxnSpPr/>
            <p:nvPr/>
          </p:nvCxnSpPr>
          <p:spPr bwMode="auto">
            <a:xfrm>
              <a:off x="9998637" y="4123850"/>
              <a:ext cx="0" cy="83349"/>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536" name="Straight Connector 220">
              <a:extLst>
                <a:ext uri="{FF2B5EF4-FFF2-40B4-BE49-F238E27FC236}">
                  <a16:creationId xmlns:a16="http://schemas.microsoft.com/office/drawing/2014/main" id="{E12E7AEC-AE0B-19B5-6E1A-8D0617B6CC32}"/>
                </a:ext>
              </a:extLst>
            </p:cNvPr>
            <p:cNvCxnSpPr/>
            <p:nvPr/>
          </p:nvCxnSpPr>
          <p:spPr bwMode="auto">
            <a:xfrm>
              <a:off x="10200549" y="412385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37" name="Straight Connector 220">
              <a:extLst>
                <a:ext uri="{FF2B5EF4-FFF2-40B4-BE49-F238E27FC236}">
                  <a16:creationId xmlns:a16="http://schemas.microsoft.com/office/drawing/2014/main" id="{76DFA40F-1A5A-D001-6DC5-1D8E6C218A38}"/>
                </a:ext>
              </a:extLst>
            </p:cNvPr>
            <p:cNvCxnSpPr/>
            <p:nvPr/>
          </p:nvCxnSpPr>
          <p:spPr bwMode="auto">
            <a:xfrm>
              <a:off x="10151085" y="412385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38" name="Straight Connector 220">
              <a:extLst>
                <a:ext uri="{FF2B5EF4-FFF2-40B4-BE49-F238E27FC236}">
                  <a16:creationId xmlns:a16="http://schemas.microsoft.com/office/drawing/2014/main" id="{B5C58D56-E6A7-93F1-33CB-FC06E5F3A8FB}"/>
                </a:ext>
              </a:extLst>
            </p:cNvPr>
            <p:cNvCxnSpPr/>
            <p:nvPr/>
          </p:nvCxnSpPr>
          <p:spPr bwMode="auto">
            <a:xfrm>
              <a:off x="10065596" y="412385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39" name="Straight Connector 220">
              <a:extLst>
                <a:ext uri="{FF2B5EF4-FFF2-40B4-BE49-F238E27FC236}">
                  <a16:creationId xmlns:a16="http://schemas.microsoft.com/office/drawing/2014/main" id="{E3EA512B-6AAF-C90A-D95B-EB201F73C37F}"/>
                </a:ext>
              </a:extLst>
            </p:cNvPr>
            <p:cNvCxnSpPr/>
            <p:nvPr/>
          </p:nvCxnSpPr>
          <p:spPr bwMode="auto">
            <a:xfrm>
              <a:off x="9921447" y="412385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40" name="Straight Connector 220">
              <a:extLst>
                <a:ext uri="{FF2B5EF4-FFF2-40B4-BE49-F238E27FC236}">
                  <a16:creationId xmlns:a16="http://schemas.microsoft.com/office/drawing/2014/main" id="{DC8857E1-FDCA-1EAD-4DE3-65F31AB54DDA}"/>
                </a:ext>
              </a:extLst>
            </p:cNvPr>
            <p:cNvCxnSpPr/>
            <p:nvPr/>
          </p:nvCxnSpPr>
          <p:spPr bwMode="auto">
            <a:xfrm>
              <a:off x="9829819" y="412385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41" name="Straight Connector 220">
              <a:extLst>
                <a:ext uri="{FF2B5EF4-FFF2-40B4-BE49-F238E27FC236}">
                  <a16:creationId xmlns:a16="http://schemas.microsoft.com/office/drawing/2014/main" id="{EA7BB206-E802-B450-06D2-75659903D9D0}"/>
                </a:ext>
              </a:extLst>
            </p:cNvPr>
            <p:cNvCxnSpPr/>
            <p:nvPr/>
          </p:nvCxnSpPr>
          <p:spPr bwMode="auto">
            <a:xfrm>
              <a:off x="9609049" y="4026272"/>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42" name="Straight Connector 220">
              <a:extLst>
                <a:ext uri="{FF2B5EF4-FFF2-40B4-BE49-F238E27FC236}">
                  <a16:creationId xmlns:a16="http://schemas.microsoft.com/office/drawing/2014/main" id="{E07CA892-003F-6F10-A68E-E0766B8D370D}"/>
                </a:ext>
              </a:extLst>
            </p:cNvPr>
            <p:cNvCxnSpPr/>
            <p:nvPr/>
          </p:nvCxnSpPr>
          <p:spPr bwMode="auto">
            <a:xfrm>
              <a:off x="9982563" y="412385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43" name="Straight Connector 220">
              <a:extLst>
                <a:ext uri="{FF2B5EF4-FFF2-40B4-BE49-F238E27FC236}">
                  <a16:creationId xmlns:a16="http://schemas.microsoft.com/office/drawing/2014/main" id="{E88721FA-8EAB-5E6C-5EB4-64C043994622}"/>
                </a:ext>
              </a:extLst>
            </p:cNvPr>
            <p:cNvCxnSpPr/>
            <p:nvPr/>
          </p:nvCxnSpPr>
          <p:spPr bwMode="auto">
            <a:xfrm>
              <a:off x="9953399" y="412385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44" name="Straight Connector 220">
              <a:extLst>
                <a:ext uri="{FF2B5EF4-FFF2-40B4-BE49-F238E27FC236}">
                  <a16:creationId xmlns:a16="http://schemas.microsoft.com/office/drawing/2014/main" id="{9A826B95-322B-BA04-F308-0F286C5100DB}"/>
                </a:ext>
              </a:extLst>
            </p:cNvPr>
            <p:cNvCxnSpPr/>
            <p:nvPr/>
          </p:nvCxnSpPr>
          <p:spPr bwMode="auto">
            <a:xfrm>
              <a:off x="9769181" y="412385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45" name="Straight Connector 220">
              <a:extLst>
                <a:ext uri="{FF2B5EF4-FFF2-40B4-BE49-F238E27FC236}">
                  <a16:creationId xmlns:a16="http://schemas.microsoft.com/office/drawing/2014/main" id="{6879E355-730F-A77B-E8DE-3C5560B8CC2E}"/>
                </a:ext>
              </a:extLst>
            </p:cNvPr>
            <p:cNvCxnSpPr/>
            <p:nvPr/>
          </p:nvCxnSpPr>
          <p:spPr bwMode="auto">
            <a:xfrm>
              <a:off x="9682703" y="412385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46" name="Straight Connector 220">
              <a:extLst>
                <a:ext uri="{FF2B5EF4-FFF2-40B4-BE49-F238E27FC236}">
                  <a16:creationId xmlns:a16="http://schemas.microsoft.com/office/drawing/2014/main" id="{48C05320-5219-4795-8E8B-957FFFAA6FF4}"/>
                </a:ext>
              </a:extLst>
            </p:cNvPr>
            <p:cNvCxnSpPr/>
            <p:nvPr/>
          </p:nvCxnSpPr>
          <p:spPr bwMode="auto">
            <a:xfrm>
              <a:off x="9442183" y="3954917"/>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47" name="Straight Connector 220">
              <a:extLst>
                <a:ext uri="{FF2B5EF4-FFF2-40B4-BE49-F238E27FC236}">
                  <a16:creationId xmlns:a16="http://schemas.microsoft.com/office/drawing/2014/main" id="{0DF57547-8A9F-7F94-E859-410DFB9AAECC}"/>
                </a:ext>
              </a:extLst>
            </p:cNvPr>
            <p:cNvCxnSpPr/>
            <p:nvPr/>
          </p:nvCxnSpPr>
          <p:spPr bwMode="auto">
            <a:xfrm>
              <a:off x="9562289" y="3954535"/>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48" name="Straight Connector 220">
              <a:extLst>
                <a:ext uri="{FF2B5EF4-FFF2-40B4-BE49-F238E27FC236}">
                  <a16:creationId xmlns:a16="http://schemas.microsoft.com/office/drawing/2014/main" id="{CC119134-9F4C-1D63-A280-659830997C1A}"/>
                </a:ext>
              </a:extLst>
            </p:cNvPr>
            <p:cNvCxnSpPr/>
            <p:nvPr/>
          </p:nvCxnSpPr>
          <p:spPr bwMode="auto">
            <a:xfrm>
              <a:off x="10318280" y="412385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49" name="Straight Connector 220">
              <a:extLst>
                <a:ext uri="{FF2B5EF4-FFF2-40B4-BE49-F238E27FC236}">
                  <a16:creationId xmlns:a16="http://schemas.microsoft.com/office/drawing/2014/main" id="{6EEE5622-343F-F0A9-35FF-C8CC579C6664}"/>
                </a:ext>
              </a:extLst>
            </p:cNvPr>
            <p:cNvCxnSpPr/>
            <p:nvPr/>
          </p:nvCxnSpPr>
          <p:spPr bwMode="auto">
            <a:xfrm>
              <a:off x="10260161" y="412385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50" name="Straight Connector 220">
              <a:extLst>
                <a:ext uri="{FF2B5EF4-FFF2-40B4-BE49-F238E27FC236}">
                  <a16:creationId xmlns:a16="http://schemas.microsoft.com/office/drawing/2014/main" id="{954C1EB8-6EB1-28DE-941F-9AB993266897}"/>
                </a:ext>
              </a:extLst>
            </p:cNvPr>
            <p:cNvCxnSpPr/>
            <p:nvPr/>
          </p:nvCxnSpPr>
          <p:spPr bwMode="auto">
            <a:xfrm>
              <a:off x="10389634" y="412385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51" name="Straight Connector 220">
              <a:extLst>
                <a:ext uri="{FF2B5EF4-FFF2-40B4-BE49-F238E27FC236}">
                  <a16:creationId xmlns:a16="http://schemas.microsoft.com/office/drawing/2014/main" id="{D89AF397-5B95-051B-0EA9-6A99E1863265}"/>
                </a:ext>
              </a:extLst>
            </p:cNvPr>
            <p:cNvCxnSpPr/>
            <p:nvPr/>
          </p:nvCxnSpPr>
          <p:spPr bwMode="auto">
            <a:xfrm>
              <a:off x="10602943" y="412385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52" name="Straight Connector 220">
              <a:extLst>
                <a:ext uri="{FF2B5EF4-FFF2-40B4-BE49-F238E27FC236}">
                  <a16:creationId xmlns:a16="http://schemas.microsoft.com/office/drawing/2014/main" id="{C713AB61-49AB-2946-CCF5-B5AD2DDAF64B}"/>
                </a:ext>
              </a:extLst>
            </p:cNvPr>
            <p:cNvCxnSpPr/>
            <p:nvPr/>
          </p:nvCxnSpPr>
          <p:spPr bwMode="auto">
            <a:xfrm>
              <a:off x="10353473" y="412385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53" name="Straight Connector 220">
              <a:extLst>
                <a:ext uri="{FF2B5EF4-FFF2-40B4-BE49-F238E27FC236}">
                  <a16:creationId xmlns:a16="http://schemas.microsoft.com/office/drawing/2014/main" id="{922C3085-57F2-6218-1F0D-E72596D44477}"/>
                </a:ext>
              </a:extLst>
            </p:cNvPr>
            <p:cNvCxnSpPr/>
            <p:nvPr/>
          </p:nvCxnSpPr>
          <p:spPr bwMode="auto">
            <a:xfrm>
              <a:off x="10311996" y="412385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cxnSp>
          <p:nvCxnSpPr>
            <p:cNvPr id="554" name="Straight Connector 220">
              <a:extLst>
                <a:ext uri="{FF2B5EF4-FFF2-40B4-BE49-F238E27FC236}">
                  <a16:creationId xmlns:a16="http://schemas.microsoft.com/office/drawing/2014/main" id="{76801BC7-7D18-72E2-9B03-141421B9E922}"/>
                </a:ext>
              </a:extLst>
            </p:cNvPr>
            <p:cNvCxnSpPr/>
            <p:nvPr/>
          </p:nvCxnSpPr>
          <p:spPr bwMode="auto">
            <a:xfrm>
              <a:off x="9410189" y="3955381"/>
              <a:ext cx="0" cy="83349"/>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555" name="Straight Connector 220">
              <a:extLst>
                <a:ext uri="{FF2B5EF4-FFF2-40B4-BE49-F238E27FC236}">
                  <a16:creationId xmlns:a16="http://schemas.microsoft.com/office/drawing/2014/main" id="{72A0F206-C888-A1EE-DD0D-ADE1870CAA92}"/>
                </a:ext>
              </a:extLst>
            </p:cNvPr>
            <p:cNvCxnSpPr/>
            <p:nvPr/>
          </p:nvCxnSpPr>
          <p:spPr bwMode="auto">
            <a:xfrm>
              <a:off x="9872367" y="4123850"/>
              <a:ext cx="0" cy="83349"/>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556" name="Straight Connector 220">
              <a:extLst>
                <a:ext uri="{FF2B5EF4-FFF2-40B4-BE49-F238E27FC236}">
                  <a16:creationId xmlns:a16="http://schemas.microsoft.com/office/drawing/2014/main" id="{D902BA4E-1B66-06ED-9919-623D0727729C}"/>
                </a:ext>
              </a:extLst>
            </p:cNvPr>
            <p:cNvCxnSpPr/>
            <p:nvPr/>
          </p:nvCxnSpPr>
          <p:spPr bwMode="auto">
            <a:xfrm>
              <a:off x="10035337" y="4123850"/>
              <a:ext cx="0" cy="83349"/>
            </a:xfrm>
            <a:prstGeom prst="line">
              <a:avLst/>
            </a:prstGeom>
            <a:noFill/>
            <a:ln w="28575" algn="ctr">
              <a:solidFill>
                <a:schemeClr val="accent6"/>
              </a:solidFill>
              <a:round/>
              <a:headEnd/>
              <a:tailEnd/>
            </a:ln>
            <a:extLst>
              <a:ext uri="{909E8E84-426E-40DD-AFC4-6F175D3DCCD1}">
                <a14:hiddenFill xmlns:a14="http://schemas.microsoft.com/office/drawing/2010/main">
                  <a:noFill/>
                </a14:hiddenFill>
              </a:ext>
            </a:extLst>
          </p:spPr>
        </p:cxnSp>
        <p:cxnSp>
          <p:nvCxnSpPr>
            <p:cNvPr id="557" name="Straight Connector 220">
              <a:extLst>
                <a:ext uri="{FF2B5EF4-FFF2-40B4-BE49-F238E27FC236}">
                  <a16:creationId xmlns:a16="http://schemas.microsoft.com/office/drawing/2014/main" id="{F307211A-6945-1A3D-0355-19B95899DFA7}"/>
                </a:ext>
              </a:extLst>
            </p:cNvPr>
            <p:cNvCxnSpPr/>
            <p:nvPr/>
          </p:nvCxnSpPr>
          <p:spPr bwMode="auto">
            <a:xfrm>
              <a:off x="7040512" y="3386840"/>
              <a:ext cx="0" cy="83349"/>
            </a:xfrm>
            <a:prstGeom prst="line">
              <a:avLst/>
            </a:prstGeom>
            <a:noFill/>
            <a:ln w="19050" algn="ctr">
              <a:solidFill>
                <a:schemeClr val="accent6"/>
              </a:solidFill>
              <a:round/>
              <a:headEnd/>
              <a:tailEnd/>
            </a:ln>
            <a:extLst>
              <a:ext uri="{909E8E84-426E-40DD-AFC4-6F175D3DCCD1}">
                <a14:hiddenFill xmlns:a14="http://schemas.microsoft.com/office/drawing/2010/main">
                  <a:noFill/>
                </a14:hiddenFill>
              </a:ext>
            </a:extLst>
          </p:spPr>
        </p:cxnSp>
      </p:grpSp>
      <p:sp>
        <p:nvSpPr>
          <p:cNvPr id="4" name="TextBox 3">
            <a:extLst>
              <a:ext uri="{FF2B5EF4-FFF2-40B4-BE49-F238E27FC236}">
                <a16:creationId xmlns:a16="http://schemas.microsoft.com/office/drawing/2014/main" id="{2B030E4D-23CA-ACE5-2EF5-200971FB1AB1}"/>
              </a:ext>
            </a:extLst>
          </p:cNvPr>
          <p:cNvSpPr txBox="1">
            <a:spLocks/>
          </p:cNvSpPr>
          <p:nvPr/>
        </p:nvSpPr>
        <p:spPr bwMode="auto">
          <a:xfrm>
            <a:off x="573662" y="5805084"/>
            <a:ext cx="1026243" cy="523220"/>
          </a:xfrm>
          <a:prstGeom prst="rect">
            <a:avLst/>
          </a:prstGeom>
          <a:noFill/>
          <a:ln>
            <a:noFill/>
          </a:ln>
        </p:spPr>
        <p:txBody>
          <a:bodyPr wrap="none" rtlCol="0" anchor="b" anchorCtr="0">
            <a:spAutoFit/>
          </a:bodyPr>
          <a:lstStyle/>
          <a:p>
            <a:pPr algn="r">
              <a:lnSpc>
                <a:spcPct val="100000"/>
              </a:lnSpc>
              <a:spcBef>
                <a:spcPts val="0"/>
              </a:spcBef>
              <a:spcAft>
                <a:spcPct val="0"/>
              </a:spcAft>
              <a:buClrTx/>
              <a:buFontTx/>
              <a:buNone/>
            </a:pPr>
            <a:r>
              <a:rPr lang="en-US" sz="1400" dirty="0" err="1">
                <a:solidFill>
                  <a:schemeClr val="accent6"/>
                </a:solidFill>
                <a:latin typeface="+mn-lt"/>
              </a:rPr>
              <a:t>LyMa</a:t>
            </a:r>
            <a:endParaRPr lang="en-US" sz="1400" dirty="0">
              <a:solidFill>
                <a:schemeClr val="accent6"/>
              </a:solidFill>
              <a:latin typeface="+mn-lt"/>
            </a:endParaRPr>
          </a:p>
          <a:p>
            <a:pPr algn="r">
              <a:lnSpc>
                <a:spcPct val="100000"/>
              </a:lnSpc>
              <a:spcBef>
                <a:spcPts val="0"/>
              </a:spcBef>
              <a:spcAft>
                <a:spcPct val="0"/>
              </a:spcAft>
              <a:buClrTx/>
              <a:buFontTx/>
              <a:buNone/>
            </a:pPr>
            <a:r>
              <a:rPr lang="en-US" sz="1400" dirty="0">
                <a:solidFill>
                  <a:schemeClr val="accent1"/>
                </a:solidFill>
                <a:latin typeface="+mn-lt"/>
              </a:rPr>
              <a:t>LyMa-101</a:t>
            </a:r>
          </a:p>
        </p:txBody>
      </p:sp>
      <p:sp>
        <p:nvSpPr>
          <p:cNvPr id="16" name="TextBox 15">
            <a:extLst>
              <a:ext uri="{FF2B5EF4-FFF2-40B4-BE49-F238E27FC236}">
                <a16:creationId xmlns:a16="http://schemas.microsoft.com/office/drawing/2014/main" id="{7FC78D17-8397-1EB2-A313-5BB8EAA3F6E2}"/>
              </a:ext>
            </a:extLst>
          </p:cNvPr>
          <p:cNvSpPr txBox="1">
            <a:spLocks/>
          </p:cNvSpPr>
          <p:nvPr/>
        </p:nvSpPr>
        <p:spPr bwMode="auto">
          <a:xfrm>
            <a:off x="6395214" y="5800667"/>
            <a:ext cx="1026243" cy="523220"/>
          </a:xfrm>
          <a:prstGeom prst="rect">
            <a:avLst/>
          </a:prstGeom>
          <a:noFill/>
          <a:ln>
            <a:noFill/>
          </a:ln>
        </p:spPr>
        <p:txBody>
          <a:bodyPr wrap="none" rtlCol="0" anchor="b" anchorCtr="0">
            <a:spAutoFit/>
          </a:bodyPr>
          <a:lstStyle/>
          <a:p>
            <a:pPr algn="r">
              <a:lnSpc>
                <a:spcPct val="100000"/>
              </a:lnSpc>
              <a:spcBef>
                <a:spcPts val="0"/>
              </a:spcBef>
              <a:spcAft>
                <a:spcPct val="0"/>
              </a:spcAft>
              <a:buClrTx/>
              <a:buFontTx/>
              <a:buNone/>
            </a:pPr>
            <a:r>
              <a:rPr lang="en-US" sz="1400" dirty="0" err="1">
                <a:solidFill>
                  <a:schemeClr val="accent6"/>
                </a:solidFill>
                <a:latin typeface="+mn-lt"/>
              </a:rPr>
              <a:t>LyMa</a:t>
            </a:r>
            <a:endParaRPr lang="en-US" sz="1400" dirty="0">
              <a:solidFill>
                <a:schemeClr val="accent6"/>
              </a:solidFill>
              <a:latin typeface="+mn-lt"/>
            </a:endParaRPr>
          </a:p>
          <a:p>
            <a:pPr algn="r">
              <a:lnSpc>
                <a:spcPct val="100000"/>
              </a:lnSpc>
              <a:spcBef>
                <a:spcPts val="0"/>
              </a:spcBef>
              <a:spcAft>
                <a:spcPct val="0"/>
              </a:spcAft>
              <a:buClrTx/>
              <a:buFontTx/>
              <a:buNone/>
            </a:pPr>
            <a:r>
              <a:rPr lang="en-US" sz="1400" dirty="0">
                <a:solidFill>
                  <a:schemeClr val="accent1"/>
                </a:solidFill>
                <a:latin typeface="+mn-lt"/>
              </a:rPr>
              <a:t>LyMa-101</a:t>
            </a:r>
          </a:p>
        </p:txBody>
      </p:sp>
    </p:spTree>
    <p:extLst>
      <p:ext uri="{BB962C8B-B14F-4D97-AF65-F5344CB8AC3E}">
        <p14:creationId xmlns:p14="http://schemas.microsoft.com/office/powerpoint/2010/main" val="22226272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B3A83-0E88-5F09-7EAF-F6246FE127C5}"/>
              </a:ext>
            </a:extLst>
          </p:cNvPr>
          <p:cNvSpPr>
            <a:spLocks noGrp="1"/>
          </p:cNvSpPr>
          <p:nvPr>
            <p:ph type="title"/>
          </p:nvPr>
        </p:nvSpPr>
        <p:spPr>
          <a:xfrm>
            <a:off x="231078" y="531006"/>
            <a:ext cx="11740260" cy="502445"/>
          </a:xfrm>
        </p:spPr>
        <p:txBody>
          <a:bodyPr/>
          <a:lstStyle/>
          <a:p>
            <a:r>
              <a:rPr lang="en-US" dirty="0"/>
              <a:t>BTK in B-Cell Malignancies</a:t>
            </a:r>
          </a:p>
        </p:txBody>
      </p:sp>
      <p:sp>
        <p:nvSpPr>
          <p:cNvPr id="628" name="Content Placeholder 627">
            <a:extLst>
              <a:ext uri="{FF2B5EF4-FFF2-40B4-BE49-F238E27FC236}">
                <a16:creationId xmlns:a16="http://schemas.microsoft.com/office/drawing/2014/main" id="{B6860475-B086-A28C-84A5-3646DA0A60B9}"/>
              </a:ext>
            </a:extLst>
          </p:cNvPr>
          <p:cNvSpPr>
            <a:spLocks noGrp="1"/>
          </p:cNvSpPr>
          <p:nvPr>
            <p:ph idx="1"/>
          </p:nvPr>
        </p:nvSpPr>
        <p:spPr>
          <a:xfrm>
            <a:off x="231776" y="1335088"/>
            <a:ext cx="3147850" cy="4754562"/>
          </a:xfrm>
        </p:spPr>
        <p:txBody>
          <a:bodyPr/>
          <a:lstStyle/>
          <a:p>
            <a:pPr lvl="0"/>
            <a:r>
              <a:rPr lang="en-US" sz="1800" dirty="0"/>
              <a:t>BCR pathway plays role in growth, proliferation, and survival of normal </a:t>
            </a:r>
            <a:br>
              <a:rPr lang="en-US" sz="1800" dirty="0"/>
            </a:br>
            <a:r>
              <a:rPr lang="en-US" sz="1800" dirty="0"/>
              <a:t>and malignant </a:t>
            </a:r>
            <a:r>
              <a:rPr lang="de-DE" sz="1800" dirty="0"/>
              <a:t>B-cells </a:t>
            </a:r>
          </a:p>
          <a:p>
            <a:pPr lvl="0"/>
            <a:r>
              <a:rPr lang="en-US" sz="1800" dirty="0"/>
              <a:t>BTK is essential enzyme in BCR signaling pathway</a:t>
            </a:r>
          </a:p>
          <a:p>
            <a:pPr lvl="0"/>
            <a:r>
              <a:rPr lang="en-US" sz="1800" dirty="0"/>
              <a:t>Inhibition of BTK leads to downstream mitigation of cell growth, proliferation, adhesion, migration, and survival of malignant B-cells</a:t>
            </a:r>
          </a:p>
        </p:txBody>
      </p:sp>
      <p:sp>
        <p:nvSpPr>
          <p:cNvPr id="632" name="Content Placeholder 631">
            <a:extLst>
              <a:ext uri="{FF2B5EF4-FFF2-40B4-BE49-F238E27FC236}">
                <a16:creationId xmlns:a16="http://schemas.microsoft.com/office/drawing/2014/main" id="{2C6156C2-BE43-A2AF-EDCA-987BB6E269EC}"/>
              </a:ext>
            </a:extLst>
          </p:cNvPr>
          <p:cNvSpPr>
            <a:spLocks noGrp="1"/>
          </p:cNvSpPr>
          <p:nvPr>
            <p:ph sz="quarter" idx="10"/>
          </p:nvPr>
        </p:nvSpPr>
        <p:spPr>
          <a:xfrm>
            <a:off x="1712199" y="6302375"/>
            <a:ext cx="7812290" cy="327025"/>
          </a:xfrm>
        </p:spPr>
        <p:txBody>
          <a:bodyPr/>
          <a:lstStyle/>
          <a:p>
            <a:pPr algn="ctr"/>
            <a:r>
              <a:rPr lang="en-US" altLang="en-US" dirty="0"/>
              <a:t>Young. Nat Rev Drug Discov. 2013;12:229.</a:t>
            </a:r>
          </a:p>
        </p:txBody>
      </p:sp>
      <p:grpSp>
        <p:nvGrpSpPr>
          <p:cNvPr id="636" name="Group 635">
            <a:extLst>
              <a:ext uri="{FF2B5EF4-FFF2-40B4-BE49-F238E27FC236}">
                <a16:creationId xmlns:a16="http://schemas.microsoft.com/office/drawing/2014/main" id="{E4415A03-0EF9-A8B5-C171-DA2CD8CB550D}"/>
              </a:ext>
            </a:extLst>
          </p:cNvPr>
          <p:cNvGrpSpPr/>
          <p:nvPr/>
        </p:nvGrpSpPr>
        <p:grpSpPr>
          <a:xfrm>
            <a:off x="3539451" y="1339445"/>
            <a:ext cx="8432376" cy="4750120"/>
            <a:chOff x="3458429" y="1339445"/>
            <a:chExt cx="8432376" cy="4750120"/>
          </a:xfrm>
        </p:grpSpPr>
        <p:sp>
          <p:nvSpPr>
            <p:cNvPr id="5" name="TextBox 4">
              <a:extLst>
                <a:ext uri="{FF2B5EF4-FFF2-40B4-BE49-F238E27FC236}">
                  <a16:creationId xmlns:a16="http://schemas.microsoft.com/office/drawing/2014/main" id="{A4E17A48-062E-35A8-65AB-038AC773ED0F}"/>
                </a:ext>
              </a:extLst>
            </p:cNvPr>
            <p:cNvSpPr txBox="1"/>
            <p:nvPr/>
          </p:nvSpPr>
          <p:spPr>
            <a:xfrm>
              <a:off x="4727306" y="4993842"/>
              <a:ext cx="1375265" cy="461665"/>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u="none" strike="noStrike" kern="1200" cap="none" spc="0" normalizeH="0" baseline="0" noProof="0" dirty="0">
                  <a:ln>
                    <a:noFill/>
                  </a:ln>
                  <a:effectLst/>
                  <a:uLnTx/>
                  <a:uFillTx/>
                  <a:latin typeface="Poppins" pitchFamily="2" charset="77"/>
                  <a:cs typeface="Poppins" pitchFamily="2" charset="77"/>
                </a:rPr>
                <a:t>MAPK activation</a:t>
              </a:r>
            </a:p>
          </p:txBody>
        </p:sp>
        <p:grpSp>
          <p:nvGrpSpPr>
            <p:cNvPr id="6" name="Group 5">
              <a:extLst>
                <a:ext uri="{FF2B5EF4-FFF2-40B4-BE49-F238E27FC236}">
                  <a16:creationId xmlns:a16="http://schemas.microsoft.com/office/drawing/2014/main" id="{743DD3DA-43A9-5EA9-A7D9-361DF731E2AF}"/>
                </a:ext>
              </a:extLst>
            </p:cNvPr>
            <p:cNvGrpSpPr/>
            <p:nvPr/>
          </p:nvGrpSpPr>
          <p:grpSpPr>
            <a:xfrm>
              <a:off x="3671176" y="1420768"/>
              <a:ext cx="1248995" cy="1448577"/>
              <a:chOff x="8458179" y="2555765"/>
              <a:chExt cx="2205124" cy="2357369"/>
            </a:xfrm>
          </p:grpSpPr>
          <p:sp>
            <p:nvSpPr>
              <p:cNvPr id="7" name="Freeform 73">
                <a:extLst>
                  <a:ext uri="{FF2B5EF4-FFF2-40B4-BE49-F238E27FC236}">
                    <a16:creationId xmlns:a16="http://schemas.microsoft.com/office/drawing/2014/main" id="{7BFAC907-371A-BC46-62E1-15BD5438DFA1}"/>
                  </a:ext>
                </a:extLst>
              </p:cNvPr>
              <p:cNvSpPr/>
              <p:nvPr/>
            </p:nvSpPr>
            <p:spPr bwMode="auto">
              <a:xfrm>
                <a:off x="10014430" y="2914495"/>
                <a:ext cx="648873" cy="856734"/>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chemeClr val="accent6"/>
              </a:solidFill>
              <a:ln w="12700">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0" u="none" strike="noStrike" kern="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8" name="Freeform 74">
                <a:extLst>
                  <a:ext uri="{FF2B5EF4-FFF2-40B4-BE49-F238E27FC236}">
                    <a16:creationId xmlns:a16="http://schemas.microsoft.com/office/drawing/2014/main" id="{37B528DD-F6CD-AF9B-7E9E-145093F9A0FB}"/>
                  </a:ext>
                </a:extLst>
              </p:cNvPr>
              <p:cNvSpPr/>
              <p:nvPr/>
            </p:nvSpPr>
            <p:spPr bwMode="auto">
              <a:xfrm flipV="1">
                <a:off x="8458179" y="2947797"/>
                <a:ext cx="648873" cy="856734"/>
              </a:xfrm>
              <a:custGeom>
                <a:avLst/>
                <a:gdLst>
                  <a:gd name="connsiteX0" fmla="*/ 256674 w 890337"/>
                  <a:gd name="connsiteY0" fmla="*/ 1122948 h 1130969"/>
                  <a:gd name="connsiteX1" fmla="*/ 890337 w 890337"/>
                  <a:gd name="connsiteY1" fmla="*/ 216569 h 1130969"/>
                  <a:gd name="connsiteX2" fmla="*/ 842211 w 890337"/>
                  <a:gd name="connsiteY2" fmla="*/ 0 h 1130969"/>
                  <a:gd name="connsiteX3" fmla="*/ 625642 w 890337"/>
                  <a:gd name="connsiteY3" fmla="*/ 0 h 1130969"/>
                  <a:gd name="connsiteX4" fmla="*/ 0 w 890337"/>
                  <a:gd name="connsiteY4" fmla="*/ 906379 h 1130969"/>
                  <a:gd name="connsiteX5" fmla="*/ 24063 w 890337"/>
                  <a:gd name="connsiteY5" fmla="*/ 1130969 h 1130969"/>
                  <a:gd name="connsiteX6" fmla="*/ 256674 w 890337"/>
                  <a:gd name="connsiteY6" fmla="*/ 1122948 h 1130969"/>
                  <a:gd name="connsiteX0" fmla="*/ 256674 w 895015"/>
                  <a:gd name="connsiteY0" fmla="*/ 1122948 h 1130969"/>
                  <a:gd name="connsiteX1" fmla="*/ 890337 w 895015"/>
                  <a:gd name="connsiteY1" fmla="*/ 216569 h 1130969"/>
                  <a:gd name="connsiteX2" fmla="*/ 842211 w 895015"/>
                  <a:gd name="connsiteY2" fmla="*/ 0 h 1130969"/>
                  <a:gd name="connsiteX3" fmla="*/ 625642 w 895015"/>
                  <a:gd name="connsiteY3" fmla="*/ 0 h 1130969"/>
                  <a:gd name="connsiteX4" fmla="*/ 0 w 895015"/>
                  <a:gd name="connsiteY4" fmla="*/ 906379 h 1130969"/>
                  <a:gd name="connsiteX5" fmla="*/ 24063 w 895015"/>
                  <a:gd name="connsiteY5" fmla="*/ 1130969 h 1130969"/>
                  <a:gd name="connsiteX6" fmla="*/ 256674 w 895015"/>
                  <a:gd name="connsiteY6" fmla="*/ 1122948 h 1130969"/>
                  <a:gd name="connsiteX0" fmla="*/ 256674 w 917747"/>
                  <a:gd name="connsiteY0" fmla="*/ 1122948 h 1130969"/>
                  <a:gd name="connsiteX1" fmla="*/ 890337 w 917747"/>
                  <a:gd name="connsiteY1" fmla="*/ 216569 h 1130969"/>
                  <a:gd name="connsiteX2" fmla="*/ 842211 w 917747"/>
                  <a:gd name="connsiteY2" fmla="*/ 0 h 1130969"/>
                  <a:gd name="connsiteX3" fmla="*/ 625642 w 917747"/>
                  <a:gd name="connsiteY3" fmla="*/ 0 h 1130969"/>
                  <a:gd name="connsiteX4" fmla="*/ 0 w 917747"/>
                  <a:gd name="connsiteY4" fmla="*/ 906379 h 1130969"/>
                  <a:gd name="connsiteX5" fmla="*/ 24063 w 917747"/>
                  <a:gd name="connsiteY5" fmla="*/ 1130969 h 1130969"/>
                  <a:gd name="connsiteX6" fmla="*/ 256674 w 917747"/>
                  <a:gd name="connsiteY6" fmla="*/ 1122948 h 1130969"/>
                  <a:gd name="connsiteX0" fmla="*/ 256674 w 917747"/>
                  <a:gd name="connsiteY0" fmla="*/ 1154698 h 1162719"/>
                  <a:gd name="connsiteX1" fmla="*/ 890337 w 917747"/>
                  <a:gd name="connsiteY1" fmla="*/ 248319 h 1162719"/>
                  <a:gd name="connsiteX2" fmla="*/ 842211 w 917747"/>
                  <a:gd name="connsiteY2" fmla="*/ 31750 h 1162719"/>
                  <a:gd name="connsiteX3" fmla="*/ 625642 w 917747"/>
                  <a:gd name="connsiteY3" fmla="*/ 31750 h 1162719"/>
                  <a:gd name="connsiteX4" fmla="*/ 0 w 917747"/>
                  <a:gd name="connsiteY4" fmla="*/ 938129 h 1162719"/>
                  <a:gd name="connsiteX5" fmla="*/ 24063 w 917747"/>
                  <a:gd name="connsiteY5" fmla="*/ 1162719 h 1162719"/>
                  <a:gd name="connsiteX6" fmla="*/ 256674 w 917747"/>
                  <a:gd name="connsiteY6" fmla="*/ 1154698 h 1162719"/>
                  <a:gd name="connsiteX0" fmla="*/ 256674 w 917747"/>
                  <a:gd name="connsiteY0" fmla="*/ 1166461 h 1174482"/>
                  <a:gd name="connsiteX1" fmla="*/ 890337 w 917747"/>
                  <a:gd name="connsiteY1" fmla="*/ 260082 h 1174482"/>
                  <a:gd name="connsiteX2" fmla="*/ 842211 w 917747"/>
                  <a:gd name="connsiteY2" fmla="*/ 43513 h 1174482"/>
                  <a:gd name="connsiteX3" fmla="*/ 625642 w 917747"/>
                  <a:gd name="connsiteY3" fmla="*/ 43513 h 1174482"/>
                  <a:gd name="connsiteX4" fmla="*/ 0 w 917747"/>
                  <a:gd name="connsiteY4" fmla="*/ 949892 h 1174482"/>
                  <a:gd name="connsiteX5" fmla="*/ 24063 w 917747"/>
                  <a:gd name="connsiteY5" fmla="*/ 1174482 h 1174482"/>
                  <a:gd name="connsiteX6" fmla="*/ 256674 w 917747"/>
                  <a:gd name="connsiteY6" fmla="*/ 1166461 h 1174482"/>
                  <a:gd name="connsiteX0" fmla="*/ 256674 w 917747"/>
                  <a:gd name="connsiteY0" fmla="*/ 1166461 h 1203631"/>
                  <a:gd name="connsiteX1" fmla="*/ 890337 w 917747"/>
                  <a:gd name="connsiteY1" fmla="*/ 260082 h 1203631"/>
                  <a:gd name="connsiteX2" fmla="*/ 842211 w 917747"/>
                  <a:gd name="connsiteY2" fmla="*/ 43513 h 1203631"/>
                  <a:gd name="connsiteX3" fmla="*/ 625642 w 917747"/>
                  <a:gd name="connsiteY3" fmla="*/ 43513 h 1203631"/>
                  <a:gd name="connsiteX4" fmla="*/ 0 w 917747"/>
                  <a:gd name="connsiteY4" fmla="*/ 949892 h 1203631"/>
                  <a:gd name="connsiteX5" fmla="*/ 24063 w 917747"/>
                  <a:gd name="connsiteY5" fmla="*/ 1174482 h 1203631"/>
                  <a:gd name="connsiteX6" fmla="*/ 256674 w 917747"/>
                  <a:gd name="connsiteY6" fmla="*/ 1166461 h 1203631"/>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 name="connsiteX0" fmla="*/ 262919 w 923992"/>
                  <a:gd name="connsiteY0" fmla="*/ 1166461 h 1211739"/>
                  <a:gd name="connsiteX1" fmla="*/ 896582 w 923992"/>
                  <a:gd name="connsiteY1" fmla="*/ 260082 h 1211739"/>
                  <a:gd name="connsiteX2" fmla="*/ 848456 w 923992"/>
                  <a:gd name="connsiteY2" fmla="*/ 43513 h 1211739"/>
                  <a:gd name="connsiteX3" fmla="*/ 631887 w 923992"/>
                  <a:gd name="connsiteY3" fmla="*/ 43513 h 1211739"/>
                  <a:gd name="connsiteX4" fmla="*/ 6245 w 923992"/>
                  <a:gd name="connsiteY4" fmla="*/ 949892 h 1211739"/>
                  <a:gd name="connsiteX5" fmla="*/ 30308 w 923992"/>
                  <a:gd name="connsiteY5" fmla="*/ 1174482 h 1211739"/>
                  <a:gd name="connsiteX6" fmla="*/ 262919 w 923992"/>
                  <a:gd name="connsiteY6" fmla="*/ 1166461 h 1211739"/>
                  <a:gd name="connsiteX0" fmla="*/ 256674 w 917747"/>
                  <a:gd name="connsiteY0" fmla="*/ 1166461 h 1211739"/>
                  <a:gd name="connsiteX1" fmla="*/ 890337 w 917747"/>
                  <a:gd name="connsiteY1" fmla="*/ 260082 h 1211739"/>
                  <a:gd name="connsiteX2" fmla="*/ 842211 w 917747"/>
                  <a:gd name="connsiteY2" fmla="*/ 43513 h 1211739"/>
                  <a:gd name="connsiteX3" fmla="*/ 625642 w 917747"/>
                  <a:gd name="connsiteY3" fmla="*/ 43513 h 1211739"/>
                  <a:gd name="connsiteX4" fmla="*/ 0 w 917747"/>
                  <a:gd name="connsiteY4" fmla="*/ 949892 h 1211739"/>
                  <a:gd name="connsiteX5" fmla="*/ 24063 w 917747"/>
                  <a:gd name="connsiteY5" fmla="*/ 1174482 h 1211739"/>
                  <a:gd name="connsiteX6" fmla="*/ 256674 w 917747"/>
                  <a:gd name="connsiteY6" fmla="*/ 1166461 h 121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7747" h="1211739">
                    <a:moveTo>
                      <a:pt x="256674" y="1166461"/>
                    </a:moveTo>
                    <a:lnTo>
                      <a:pt x="890337" y="260082"/>
                    </a:lnTo>
                    <a:cubicBezTo>
                      <a:pt x="931445" y="192655"/>
                      <a:pt x="934453" y="96653"/>
                      <a:pt x="842211" y="43513"/>
                    </a:cubicBezTo>
                    <a:cubicBezTo>
                      <a:pt x="765259" y="-27925"/>
                      <a:pt x="712119" y="650"/>
                      <a:pt x="625642" y="43513"/>
                    </a:cubicBezTo>
                    <a:lnTo>
                      <a:pt x="0" y="949892"/>
                    </a:lnTo>
                    <a:cubicBezTo>
                      <a:pt x="-39604" y="1024755"/>
                      <a:pt x="-31583" y="1094856"/>
                      <a:pt x="24063" y="1174482"/>
                    </a:cubicBezTo>
                    <a:cubicBezTo>
                      <a:pt x="153988" y="1243245"/>
                      <a:pt x="202950" y="1202473"/>
                      <a:pt x="256674" y="1166461"/>
                    </a:cubicBezTo>
                    <a:close/>
                  </a:path>
                </a:pathLst>
              </a:custGeom>
              <a:solidFill>
                <a:schemeClr val="accent6"/>
              </a:solidFill>
              <a:ln w="12700">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0" u="none" strike="noStrike" kern="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9" name="Freeform 39">
                <a:extLst>
                  <a:ext uri="{FF2B5EF4-FFF2-40B4-BE49-F238E27FC236}">
                    <a16:creationId xmlns:a16="http://schemas.microsoft.com/office/drawing/2014/main" id="{368DCCCD-7C5F-FE9B-40EF-D9EC652CF082}"/>
                  </a:ext>
                </a:extLst>
              </p:cNvPr>
              <p:cNvSpPr/>
              <p:nvPr/>
            </p:nvSpPr>
            <p:spPr bwMode="auto">
              <a:xfrm>
                <a:off x="9589097" y="2555765"/>
                <a:ext cx="933028" cy="2357369"/>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solidFill>
                <a:schemeClr val="accent6"/>
              </a:solidFill>
              <a:ln w="12700">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0" u="none" strike="noStrike" kern="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0" name="Freeform 41">
                <a:extLst>
                  <a:ext uri="{FF2B5EF4-FFF2-40B4-BE49-F238E27FC236}">
                    <a16:creationId xmlns:a16="http://schemas.microsoft.com/office/drawing/2014/main" id="{0DD1080F-9017-C831-FC7C-396417FDD1BE}"/>
                  </a:ext>
                </a:extLst>
              </p:cNvPr>
              <p:cNvSpPr/>
              <p:nvPr/>
            </p:nvSpPr>
            <p:spPr bwMode="auto">
              <a:xfrm flipH="1">
                <a:off x="8555493" y="2555765"/>
                <a:ext cx="927804" cy="2357369"/>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solidFill>
                <a:schemeClr val="accent6"/>
              </a:solidFill>
              <a:ln w="12700">
                <a:solidFill>
                  <a:schemeClr val="tx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0" u="none" strike="noStrike" kern="0" cap="none" spc="0" normalizeH="0" baseline="0" noProof="0" dirty="0">
                  <a:ln>
                    <a:noFill/>
                  </a:ln>
                  <a:solidFill>
                    <a:srgbClr val="000000"/>
                  </a:solidFill>
                  <a:effectLst/>
                  <a:uLnTx/>
                  <a:uFillTx/>
                  <a:latin typeface="Poppins Medium" pitchFamily="2" charset="77"/>
                  <a:cs typeface="Poppins Medium" pitchFamily="2" charset="77"/>
                </a:endParaRPr>
              </a:p>
            </p:txBody>
          </p:sp>
          <p:cxnSp>
            <p:nvCxnSpPr>
              <p:cNvPr id="11" name="Straight Connector 10">
                <a:extLst>
                  <a:ext uri="{FF2B5EF4-FFF2-40B4-BE49-F238E27FC236}">
                    <a16:creationId xmlns:a16="http://schemas.microsoft.com/office/drawing/2014/main" id="{F8F2F65C-0C9F-1B95-26CF-DB6145294BB9}"/>
                  </a:ext>
                </a:extLst>
              </p:cNvPr>
              <p:cNvCxnSpPr/>
              <p:nvPr/>
            </p:nvCxnSpPr>
            <p:spPr bwMode="auto">
              <a:xfrm flipV="1">
                <a:off x="9233320" y="3639278"/>
                <a:ext cx="219669" cy="20541"/>
              </a:xfrm>
              <a:prstGeom prst="line">
                <a:avLst/>
              </a:prstGeom>
              <a:noFill/>
              <a:ln w="28575" cap="flat" cmpd="sng" algn="ctr">
                <a:solidFill>
                  <a:schemeClr val="accent6">
                    <a:lumMod val="20000"/>
                    <a:lumOff val="80000"/>
                  </a:schemeClr>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9B74717F-A137-A7AA-06D1-1A02E5A99BA3}"/>
                  </a:ext>
                </a:extLst>
              </p:cNvPr>
              <p:cNvCxnSpPr>
                <a:endCxn id="9" idx="6"/>
              </p:cNvCxnSpPr>
              <p:nvPr/>
            </p:nvCxnSpPr>
            <p:spPr bwMode="auto">
              <a:xfrm>
                <a:off x="9618957" y="3637673"/>
                <a:ext cx="236683" cy="33488"/>
              </a:xfrm>
              <a:prstGeom prst="line">
                <a:avLst/>
              </a:prstGeom>
              <a:noFill/>
              <a:ln w="28575" cap="flat" cmpd="sng" algn="ctr">
                <a:solidFill>
                  <a:schemeClr val="accent6">
                    <a:lumMod val="20000"/>
                    <a:lumOff val="80000"/>
                  </a:schemeClr>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0E766428-DA21-A266-0C51-371BB67B51C1}"/>
                  </a:ext>
                </a:extLst>
              </p:cNvPr>
              <p:cNvCxnSpPr/>
              <p:nvPr/>
            </p:nvCxnSpPr>
            <p:spPr bwMode="auto">
              <a:xfrm>
                <a:off x="9233320" y="4247498"/>
                <a:ext cx="235351" cy="0"/>
              </a:xfrm>
              <a:prstGeom prst="line">
                <a:avLst/>
              </a:prstGeom>
              <a:noFill/>
              <a:ln w="28575" cap="flat" cmpd="sng" algn="ctr">
                <a:solidFill>
                  <a:schemeClr val="accent6">
                    <a:lumMod val="20000"/>
                    <a:lumOff val="80000"/>
                  </a:schemeClr>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2BD614BC-F5C4-7837-57AF-AFD69FCFDD5E}"/>
                  </a:ext>
                </a:extLst>
              </p:cNvPr>
              <p:cNvCxnSpPr/>
              <p:nvPr/>
            </p:nvCxnSpPr>
            <p:spPr bwMode="auto">
              <a:xfrm>
                <a:off x="9596272" y="4247498"/>
                <a:ext cx="255201" cy="0"/>
              </a:xfrm>
              <a:prstGeom prst="line">
                <a:avLst/>
              </a:prstGeom>
              <a:noFill/>
              <a:ln w="28575" cap="flat" cmpd="sng" algn="ctr">
                <a:solidFill>
                  <a:schemeClr val="accent6">
                    <a:lumMod val="20000"/>
                    <a:lumOff val="80000"/>
                  </a:schemeClr>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3664D27B-589E-C3ED-8627-7908656A4C81}"/>
                  </a:ext>
                </a:extLst>
              </p:cNvPr>
              <p:cNvCxnSpPr/>
              <p:nvPr/>
            </p:nvCxnSpPr>
            <p:spPr bwMode="auto">
              <a:xfrm>
                <a:off x="9918021" y="3150600"/>
                <a:ext cx="461008" cy="328832"/>
              </a:xfrm>
              <a:prstGeom prst="line">
                <a:avLst/>
              </a:prstGeom>
              <a:noFill/>
              <a:ln w="28575" cap="flat" cmpd="sng" algn="ctr">
                <a:solidFill>
                  <a:schemeClr val="accent6">
                    <a:lumMod val="20000"/>
                    <a:lumOff val="80000"/>
                  </a:schemeClr>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2432B479-3306-B4E2-3D2C-926A6C61CB4B}"/>
                  </a:ext>
                </a:extLst>
              </p:cNvPr>
              <p:cNvCxnSpPr/>
              <p:nvPr/>
            </p:nvCxnSpPr>
            <p:spPr bwMode="auto">
              <a:xfrm flipV="1">
                <a:off x="8684539" y="3139258"/>
                <a:ext cx="456088" cy="340174"/>
              </a:xfrm>
              <a:prstGeom prst="line">
                <a:avLst/>
              </a:prstGeom>
              <a:noFill/>
              <a:ln w="28575" cap="flat" cmpd="sng" algn="ctr">
                <a:solidFill>
                  <a:schemeClr val="accent6">
                    <a:lumMod val="20000"/>
                    <a:lumOff val="80000"/>
                  </a:schemeClr>
                </a:solidFill>
                <a:prstDash val="solid"/>
                <a:round/>
                <a:headEnd type="none" w="med" len="med"/>
                <a:tailEnd type="none" w="med" len="med"/>
              </a:ln>
              <a:effectLst/>
            </p:spPr>
          </p:cxnSp>
          <p:sp>
            <p:nvSpPr>
              <p:cNvPr id="17" name="Rectangle 16">
                <a:extLst>
                  <a:ext uri="{FF2B5EF4-FFF2-40B4-BE49-F238E27FC236}">
                    <a16:creationId xmlns:a16="http://schemas.microsoft.com/office/drawing/2014/main" id="{AAB210AC-0BF1-595C-4F7F-60E4122D109E}"/>
                  </a:ext>
                </a:extLst>
              </p:cNvPr>
              <p:cNvSpPr/>
              <p:nvPr/>
            </p:nvSpPr>
            <p:spPr bwMode="auto">
              <a:xfrm rot="19486446">
                <a:off x="8873728" y="3257532"/>
                <a:ext cx="75650" cy="106571"/>
              </a:xfrm>
              <a:prstGeom prst="rect">
                <a:avLst/>
              </a:prstGeom>
              <a:solidFill>
                <a:schemeClr val="accent6">
                  <a:lumMod val="40000"/>
                  <a:lumOff val="60000"/>
                </a:schemeClr>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0" u="none" strike="noStrike" kern="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8" name="Rectangle 17">
                <a:extLst>
                  <a:ext uri="{FF2B5EF4-FFF2-40B4-BE49-F238E27FC236}">
                    <a16:creationId xmlns:a16="http://schemas.microsoft.com/office/drawing/2014/main" id="{81396BD3-ECF4-1DFC-2B00-B69110EB74D3}"/>
                  </a:ext>
                </a:extLst>
              </p:cNvPr>
              <p:cNvSpPr/>
              <p:nvPr/>
            </p:nvSpPr>
            <p:spPr bwMode="auto">
              <a:xfrm rot="2113554" flipV="1">
                <a:off x="10121138" y="3264740"/>
                <a:ext cx="75650" cy="106571"/>
              </a:xfrm>
              <a:prstGeom prst="rect">
                <a:avLst/>
              </a:prstGeom>
              <a:solidFill>
                <a:schemeClr val="accent6">
                  <a:lumMod val="40000"/>
                  <a:lumOff val="60000"/>
                </a:schemeClr>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0" u="none" strike="noStrike" kern="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9" name="Rectangle 18">
                <a:extLst>
                  <a:ext uri="{FF2B5EF4-FFF2-40B4-BE49-F238E27FC236}">
                    <a16:creationId xmlns:a16="http://schemas.microsoft.com/office/drawing/2014/main" id="{E817FFBC-8B9E-30DD-CA9D-02CC687283C4}"/>
                  </a:ext>
                </a:extLst>
              </p:cNvPr>
              <p:cNvSpPr/>
              <p:nvPr/>
            </p:nvSpPr>
            <p:spPr bwMode="auto">
              <a:xfrm rot="5400000" flipV="1">
                <a:off x="9502909" y="3808533"/>
                <a:ext cx="75650" cy="106571"/>
              </a:xfrm>
              <a:prstGeom prst="rect">
                <a:avLst/>
              </a:prstGeom>
              <a:solidFill>
                <a:schemeClr val="accent6">
                  <a:lumMod val="40000"/>
                  <a:lumOff val="60000"/>
                </a:schemeClr>
              </a:solidFill>
              <a:ln w="28575">
                <a:no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0" u="none" strike="noStrike" kern="0" cap="none" spc="0" normalizeH="0" baseline="0" noProof="0" dirty="0">
                  <a:ln>
                    <a:noFill/>
                  </a:ln>
                  <a:solidFill>
                    <a:srgbClr val="000000"/>
                  </a:solidFill>
                  <a:effectLst/>
                  <a:uLnTx/>
                  <a:uFillTx/>
                  <a:latin typeface="Poppins Medium" pitchFamily="2" charset="77"/>
                  <a:cs typeface="Poppins Medium" pitchFamily="2" charset="77"/>
                </a:endParaRPr>
              </a:p>
            </p:txBody>
          </p:sp>
        </p:grpSp>
        <p:grpSp>
          <p:nvGrpSpPr>
            <p:cNvPr id="20" name="Group 19">
              <a:extLst>
                <a:ext uri="{FF2B5EF4-FFF2-40B4-BE49-F238E27FC236}">
                  <a16:creationId xmlns:a16="http://schemas.microsoft.com/office/drawing/2014/main" id="{CC00EA4A-E564-8D60-FC0A-5CDE6E3B48E6}"/>
                </a:ext>
              </a:extLst>
            </p:cNvPr>
            <p:cNvGrpSpPr/>
            <p:nvPr/>
          </p:nvGrpSpPr>
          <p:grpSpPr>
            <a:xfrm>
              <a:off x="3458429" y="2369210"/>
              <a:ext cx="184312" cy="451829"/>
              <a:chOff x="6367490" y="1536575"/>
              <a:chExt cx="319380" cy="782940"/>
            </a:xfrm>
          </p:grpSpPr>
          <p:grpSp>
            <p:nvGrpSpPr>
              <p:cNvPr id="21" name="Group 20">
                <a:extLst>
                  <a:ext uri="{FF2B5EF4-FFF2-40B4-BE49-F238E27FC236}">
                    <a16:creationId xmlns:a16="http://schemas.microsoft.com/office/drawing/2014/main" id="{39714412-833A-807F-EEC6-E51135D16EEC}"/>
                  </a:ext>
                </a:extLst>
              </p:cNvPr>
              <p:cNvGrpSpPr/>
              <p:nvPr/>
            </p:nvGrpSpPr>
            <p:grpSpPr>
              <a:xfrm>
                <a:off x="6367490" y="1536575"/>
                <a:ext cx="319380" cy="381803"/>
                <a:chOff x="6367490" y="1536575"/>
                <a:chExt cx="319380" cy="381803"/>
              </a:xfrm>
            </p:grpSpPr>
            <p:grpSp>
              <p:nvGrpSpPr>
                <p:cNvPr id="29" name="Group 28">
                  <a:extLst>
                    <a:ext uri="{FF2B5EF4-FFF2-40B4-BE49-F238E27FC236}">
                      <a16:creationId xmlns:a16="http://schemas.microsoft.com/office/drawing/2014/main" id="{71A69069-08CE-174C-0919-1B3CCEEF800E}"/>
                    </a:ext>
                  </a:extLst>
                </p:cNvPr>
                <p:cNvGrpSpPr/>
                <p:nvPr/>
              </p:nvGrpSpPr>
              <p:grpSpPr>
                <a:xfrm>
                  <a:off x="6476184" y="1764113"/>
                  <a:ext cx="110455" cy="154265"/>
                  <a:chOff x="6476184" y="1764113"/>
                  <a:chExt cx="110455" cy="154265"/>
                </a:xfrm>
              </p:grpSpPr>
              <p:cxnSp>
                <p:nvCxnSpPr>
                  <p:cNvPr id="33" name="Straight Connector 32">
                    <a:extLst>
                      <a:ext uri="{FF2B5EF4-FFF2-40B4-BE49-F238E27FC236}">
                        <a16:creationId xmlns:a16="http://schemas.microsoft.com/office/drawing/2014/main" id="{AEA8BEA6-F892-55E6-4C2E-C7D5CA87D26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EE6B71B-FFB9-D667-C428-56255CBD6C2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0" name="Group 29">
                  <a:extLst>
                    <a:ext uri="{FF2B5EF4-FFF2-40B4-BE49-F238E27FC236}">
                      <a16:creationId xmlns:a16="http://schemas.microsoft.com/office/drawing/2014/main" id="{911547CE-53DF-B317-BB38-9997FE5CE97E}"/>
                    </a:ext>
                  </a:extLst>
                </p:cNvPr>
                <p:cNvGrpSpPr/>
                <p:nvPr/>
              </p:nvGrpSpPr>
              <p:grpSpPr>
                <a:xfrm>
                  <a:off x="6367490" y="1536575"/>
                  <a:ext cx="319380" cy="260420"/>
                  <a:chOff x="6357510" y="1536575"/>
                  <a:chExt cx="319380" cy="260420"/>
                </a:xfrm>
              </p:grpSpPr>
              <p:sp>
                <p:nvSpPr>
                  <p:cNvPr id="31" name="Oval 395">
                    <a:extLst>
                      <a:ext uri="{FF2B5EF4-FFF2-40B4-BE49-F238E27FC236}">
                        <a16:creationId xmlns:a16="http://schemas.microsoft.com/office/drawing/2014/main" id="{2D71738E-E6AD-889A-3F10-168CC4B63388}"/>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2" name="Oval 396">
                    <a:extLst>
                      <a:ext uri="{FF2B5EF4-FFF2-40B4-BE49-F238E27FC236}">
                        <a16:creationId xmlns:a16="http://schemas.microsoft.com/office/drawing/2014/main" id="{6A6D75E8-3733-60B2-5AFF-EE8951D54A0B}"/>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22" name="Group 21">
                <a:extLst>
                  <a:ext uri="{FF2B5EF4-FFF2-40B4-BE49-F238E27FC236}">
                    <a16:creationId xmlns:a16="http://schemas.microsoft.com/office/drawing/2014/main" id="{ED882E26-87ED-3826-B943-65F0FC652CA2}"/>
                  </a:ext>
                </a:extLst>
              </p:cNvPr>
              <p:cNvGrpSpPr/>
              <p:nvPr/>
            </p:nvGrpSpPr>
            <p:grpSpPr>
              <a:xfrm>
                <a:off x="6372481" y="1933291"/>
                <a:ext cx="309399" cy="386224"/>
                <a:chOff x="6372481" y="1933291"/>
                <a:chExt cx="309399" cy="386224"/>
              </a:xfrm>
            </p:grpSpPr>
            <p:grpSp>
              <p:nvGrpSpPr>
                <p:cNvPr id="23" name="Group 22">
                  <a:extLst>
                    <a:ext uri="{FF2B5EF4-FFF2-40B4-BE49-F238E27FC236}">
                      <a16:creationId xmlns:a16="http://schemas.microsoft.com/office/drawing/2014/main" id="{3C185218-28A6-DF67-D4A1-25C7DADE5C9B}"/>
                    </a:ext>
                  </a:extLst>
                </p:cNvPr>
                <p:cNvGrpSpPr/>
                <p:nvPr/>
              </p:nvGrpSpPr>
              <p:grpSpPr>
                <a:xfrm>
                  <a:off x="6477582" y="1933291"/>
                  <a:ext cx="110455" cy="154265"/>
                  <a:chOff x="6476184" y="1764113"/>
                  <a:chExt cx="110455" cy="154265"/>
                </a:xfrm>
              </p:grpSpPr>
              <p:cxnSp>
                <p:nvCxnSpPr>
                  <p:cNvPr id="27" name="Straight Connector 26">
                    <a:extLst>
                      <a:ext uri="{FF2B5EF4-FFF2-40B4-BE49-F238E27FC236}">
                        <a16:creationId xmlns:a16="http://schemas.microsoft.com/office/drawing/2014/main" id="{69946FB3-94A8-D5B7-F22B-5ADE328ED75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DDC90373-2188-665B-D03E-000F9E3C6D0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24" name="Group 23">
                  <a:extLst>
                    <a:ext uri="{FF2B5EF4-FFF2-40B4-BE49-F238E27FC236}">
                      <a16:creationId xmlns:a16="http://schemas.microsoft.com/office/drawing/2014/main" id="{D32AB2C7-E781-9CFE-A73F-2A26DAE5BE01}"/>
                    </a:ext>
                  </a:extLst>
                </p:cNvPr>
                <p:cNvGrpSpPr/>
                <p:nvPr/>
              </p:nvGrpSpPr>
              <p:grpSpPr>
                <a:xfrm>
                  <a:off x="6372481" y="2066644"/>
                  <a:ext cx="309399" cy="252871"/>
                  <a:chOff x="6387452" y="2049866"/>
                  <a:chExt cx="309399" cy="252871"/>
                </a:xfrm>
              </p:grpSpPr>
              <p:sp>
                <p:nvSpPr>
                  <p:cNvPr id="25" name="Oval 366">
                    <a:extLst>
                      <a:ext uri="{FF2B5EF4-FFF2-40B4-BE49-F238E27FC236}">
                        <a16:creationId xmlns:a16="http://schemas.microsoft.com/office/drawing/2014/main" id="{4D014E9E-8209-5659-FA2B-7BD154BC4715}"/>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26" name="Oval 449">
                    <a:extLst>
                      <a:ext uri="{FF2B5EF4-FFF2-40B4-BE49-F238E27FC236}">
                        <a16:creationId xmlns:a16="http://schemas.microsoft.com/office/drawing/2014/main" id="{94C05CEB-BEBF-159F-81A0-FB084EE8EFCA}"/>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35" name="Group 34">
              <a:extLst>
                <a:ext uri="{FF2B5EF4-FFF2-40B4-BE49-F238E27FC236}">
                  <a16:creationId xmlns:a16="http://schemas.microsoft.com/office/drawing/2014/main" id="{430135CF-75D4-457E-D3EE-3312707DF059}"/>
                </a:ext>
              </a:extLst>
            </p:cNvPr>
            <p:cNvGrpSpPr/>
            <p:nvPr/>
          </p:nvGrpSpPr>
          <p:grpSpPr>
            <a:xfrm>
              <a:off x="3668948" y="2354101"/>
              <a:ext cx="184312" cy="451829"/>
              <a:chOff x="6367490" y="1536575"/>
              <a:chExt cx="319380" cy="782940"/>
            </a:xfrm>
          </p:grpSpPr>
          <p:grpSp>
            <p:nvGrpSpPr>
              <p:cNvPr id="36" name="Group 35">
                <a:extLst>
                  <a:ext uri="{FF2B5EF4-FFF2-40B4-BE49-F238E27FC236}">
                    <a16:creationId xmlns:a16="http://schemas.microsoft.com/office/drawing/2014/main" id="{395C365C-C81B-DA37-3AE4-F98B3B702B4F}"/>
                  </a:ext>
                </a:extLst>
              </p:cNvPr>
              <p:cNvGrpSpPr/>
              <p:nvPr/>
            </p:nvGrpSpPr>
            <p:grpSpPr>
              <a:xfrm>
                <a:off x="6367490" y="1536575"/>
                <a:ext cx="319380" cy="381803"/>
                <a:chOff x="6367490" y="1536575"/>
                <a:chExt cx="319380" cy="381803"/>
              </a:xfrm>
            </p:grpSpPr>
            <p:grpSp>
              <p:nvGrpSpPr>
                <p:cNvPr id="44" name="Group 43">
                  <a:extLst>
                    <a:ext uri="{FF2B5EF4-FFF2-40B4-BE49-F238E27FC236}">
                      <a16:creationId xmlns:a16="http://schemas.microsoft.com/office/drawing/2014/main" id="{F52E24A1-DB12-8E9D-E753-6BD19418CF58}"/>
                    </a:ext>
                  </a:extLst>
                </p:cNvPr>
                <p:cNvGrpSpPr/>
                <p:nvPr/>
              </p:nvGrpSpPr>
              <p:grpSpPr>
                <a:xfrm>
                  <a:off x="6476184" y="1764113"/>
                  <a:ext cx="110455" cy="154265"/>
                  <a:chOff x="6476184" y="1764113"/>
                  <a:chExt cx="110455" cy="154265"/>
                </a:xfrm>
              </p:grpSpPr>
              <p:cxnSp>
                <p:nvCxnSpPr>
                  <p:cNvPr id="48" name="Straight Connector 47">
                    <a:extLst>
                      <a:ext uri="{FF2B5EF4-FFF2-40B4-BE49-F238E27FC236}">
                        <a16:creationId xmlns:a16="http://schemas.microsoft.com/office/drawing/2014/main" id="{D16F8E2E-F583-E669-CD8F-77D4E22901F9}"/>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BB1AE6E5-6E43-04C2-931D-279410E2C7B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45" name="Group 44">
                  <a:extLst>
                    <a:ext uri="{FF2B5EF4-FFF2-40B4-BE49-F238E27FC236}">
                      <a16:creationId xmlns:a16="http://schemas.microsoft.com/office/drawing/2014/main" id="{1D78EB29-04B9-D0EC-F143-9A54A2B7CA1C}"/>
                    </a:ext>
                  </a:extLst>
                </p:cNvPr>
                <p:cNvGrpSpPr/>
                <p:nvPr/>
              </p:nvGrpSpPr>
              <p:grpSpPr>
                <a:xfrm>
                  <a:off x="6367490" y="1536575"/>
                  <a:ext cx="319380" cy="260420"/>
                  <a:chOff x="6357510" y="1536575"/>
                  <a:chExt cx="319380" cy="260420"/>
                </a:xfrm>
              </p:grpSpPr>
              <p:sp>
                <p:nvSpPr>
                  <p:cNvPr id="46" name="Oval 395">
                    <a:extLst>
                      <a:ext uri="{FF2B5EF4-FFF2-40B4-BE49-F238E27FC236}">
                        <a16:creationId xmlns:a16="http://schemas.microsoft.com/office/drawing/2014/main" id="{91136F62-BD32-B673-9DD7-BA76FD76BB93}"/>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7" name="Oval 396">
                    <a:extLst>
                      <a:ext uri="{FF2B5EF4-FFF2-40B4-BE49-F238E27FC236}">
                        <a16:creationId xmlns:a16="http://schemas.microsoft.com/office/drawing/2014/main" id="{919381C4-6288-36A6-4767-1EA107C70977}"/>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37" name="Group 36">
                <a:extLst>
                  <a:ext uri="{FF2B5EF4-FFF2-40B4-BE49-F238E27FC236}">
                    <a16:creationId xmlns:a16="http://schemas.microsoft.com/office/drawing/2014/main" id="{816CE683-18C7-BFF4-9026-F15123B41A3E}"/>
                  </a:ext>
                </a:extLst>
              </p:cNvPr>
              <p:cNvGrpSpPr/>
              <p:nvPr/>
            </p:nvGrpSpPr>
            <p:grpSpPr>
              <a:xfrm>
                <a:off x="6372481" y="1933291"/>
                <a:ext cx="309399" cy="386224"/>
                <a:chOff x="6372481" y="1933291"/>
                <a:chExt cx="309399" cy="386224"/>
              </a:xfrm>
            </p:grpSpPr>
            <p:grpSp>
              <p:nvGrpSpPr>
                <p:cNvPr id="38" name="Group 37">
                  <a:extLst>
                    <a:ext uri="{FF2B5EF4-FFF2-40B4-BE49-F238E27FC236}">
                      <a16:creationId xmlns:a16="http://schemas.microsoft.com/office/drawing/2014/main" id="{BB508252-9E66-7308-382B-C938DDCF4640}"/>
                    </a:ext>
                  </a:extLst>
                </p:cNvPr>
                <p:cNvGrpSpPr/>
                <p:nvPr/>
              </p:nvGrpSpPr>
              <p:grpSpPr>
                <a:xfrm>
                  <a:off x="6477582" y="1933291"/>
                  <a:ext cx="110455" cy="154265"/>
                  <a:chOff x="6476184" y="1764113"/>
                  <a:chExt cx="110455" cy="154265"/>
                </a:xfrm>
              </p:grpSpPr>
              <p:cxnSp>
                <p:nvCxnSpPr>
                  <p:cNvPr id="42" name="Straight Connector 41">
                    <a:extLst>
                      <a:ext uri="{FF2B5EF4-FFF2-40B4-BE49-F238E27FC236}">
                        <a16:creationId xmlns:a16="http://schemas.microsoft.com/office/drawing/2014/main" id="{5D97245C-6D0E-B2AE-EEB2-D3D9CF8C2455}"/>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65B1B814-6082-7866-FC05-1AEAE14568B8}"/>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9" name="Group 38">
                  <a:extLst>
                    <a:ext uri="{FF2B5EF4-FFF2-40B4-BE49-F238E27FC236}">
                      <a16:creationId xmlns:a16="http://schemas.microsoft.com/office/drawing/2014/main" id="{D6C35CF0-9433-457E-1CC2-ACA10732F34C}"/>
                    </a:ext>
                  </a:extLst>
                </p:cNvPr>
                <p:cNvGrpSpPr/>
                <p:nvPr/>
              </p:nvGrpSpPr>
              <p:grpSpPr>
                <a:xfrm>
                  <a:off x="6372481" y="2066644"/>
                  <a:ext cx="309399" cy="252871"/>
                  <a:chOff x="6387452" y="2049866"/>
                  <a:chExt cx="309399" cy="252871"/>
                </a:xfrm>
              </p:grpSpPr>
              <p:sp>
                <p:nvSpPr>
                  <p:cNvPr id="40" name="Oval 366">
                    <a:extLst>
                      <a:ext uri="{FF2B5EF4-FFF2-40B4-BE49-F238E27FC236}">
                        <a16:creationId xmlns:a16="http://schemas.microsoft.com/office/drawing/2014/main" id="{3E02A033-B15E-5BE7-9EDD-5EF680D3536E}"/>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1" name="Oval 449">
                    <a:extLst>
                      <a:ext uri="{FF2B5EF4-FFF2-40B4-BE49-F238E27FC236}">
                        <a16:creationId xmlns:a16="http://schemas.microsoft.com/office/drawing/2014/main" id="{887C09DC-4C0C-36F0-0380-BF76C4B9DE6B}"/>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50" name="Group 49">
              <a:extLst>
                <a:ext uri="{FF2B5EF4-FFF2-40B4-BE49-F238E27FC236}">
                  <a16:creationId xmlns:a16="http://schemas.microsoft.com/office/drawing/2014/main" id="{E1D5CCFC-0006-B73E-C6B8-790F33B63FAD}"/>
                </a:ext>
              </a:extLst>
            </p:cNvPr>
            <p:cNvGrpSpPr/>
            <p:nvPr/>
          </p:nvGrpSpPr>
          <p:grpSpPr>
            <a:xfrm>
              <a:off x="3880008" y="2340255"/>
              <a:ext cx="184312" cy="451829"/>
              <a:chOff x="6367490" y="1536575"/>
              <a:chExt cx="319380" cy="782940"/>
            </a:xfrm>
          </p:grpSpPr>
          <p:grpSp>
            <p:nvGrpSpPr>
              <p:cNvPr id="51" name="Group 50">
                <a:extLst>
                  <a:ext uri="{FF2B5EF4-FFF2-40B4-BE49-F238E27FC236}">
                    <a16:creationId xmlns:a16="http://schemas.microsoft.com/office/drawing/2014/main" id="{5185FB53-6281-FEE2-D9CB-6BE8679008A3}"/>
                  </a:ext>
                </a:extLst>
              </p:cNvPr>
              <p:cNvGrpSpPr/>
              <p:nvPr/>
            </p:nvGrpSpPr>
            <p:grpSpPr>
              <a:xfrm>
                <a:off x="6367490" y="1536575"/>
                <a:ext cx="319380" cy="381803"/>
                <a:chOff x="6367490" y="1536575"/>
                <a:chExt cx="319380" cy="381803"/>
              </a:xfrm>
            </p:grpSpPr>
            <p:grpSp>
              <p:nvGrpSpPr>
                <p:cNvPr id="59" name="Group 58">
                  <a:extLst>
                    <a:ext uri="{FF2B5EF4-FFF2-40B4-BE49-F238E27FC236}">
                      <a16:creationId xmlns:a16="http://schemas.microsoft.com/office/drawing/2014/main" id="{B00EF15A-893B-3A58-EF46-3E5EDC20BF9B}"/>
                    </a:ext>
                  </a:extLst>
                </p:cNvPr>
                <p:cNvGrpSpPr/>
                <p:nvPr/>
              </p:nvGrpSpPr>
              <p:grpSpPr>
                <a:xfrm>
                  <a:off x="6476184" y="1764113"/>
                  <a:ext cx="110455" cy="154265"/>
                  <a:chOff x="6476184" y="1764113"/>
                  <a:chExt cx="110455" cy="154265"/>
                </a:xfrm>
              </p:grpSpPr>
              <p:cxnSp>
                <p:nvCxnSpPr>
                  <p:cNvPr id="63" name="Straight Connector 62">
                    <a:extLst>
                      <a:ext uri="{FF2B5EF4-FFF2-40B4-BE49-F238E27FC236}">
                        <a16:creationId xmlns:a16="http://schemas.microsoft.com/office/drawing/2014/main" id="{88A0AAAF-1508-7E28-8A2D-2AA7E4FF12AB}"/>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4432E4DA-CD2E-BFDC-08D2-0BADD39C273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60" name="Group 59">
                  <a:extLst>
                    <a:ext uri="{FF2B5EF4-FFF2-40B4-BE49-F238E27FC236}">
                      <a16:creationId xmlns:a16="http://schemas.microsoft.com/office/drawing/2014/main" id="{57D8B395-2324-39CC-EA55-B57DB9B9F555}"/>
                    </a:ext>
                  </a:extLst>
                </p:cNvPr>
                <p:cNvGrpSpPr/>
                <p:nvPr/>
              </p:nvGrpSpPr>
              <p:grpSpPr>
                <a:xfrm>
                  <a:off x="6367490" y="1536575"/>
                  <a:ext cx="319380" cy="260420"/>
                  <a:chOff x="6357510" y="1536575"/>
                  <a:chExt cx="319380" cy="260420"/>
                </a:xfrm>
              </p:grpSpPr>
              <p:sp>
                <p:nvSpPr>
                  <p:cNvPr id="61" name="Oval 395">
                    <a:extLst>
                      <a:ext uri="{FF2B5EF4-FFF2-40B4-BE49-F238E27FC236}">
                        <a16:creationId xmlns:a16="http://schemas.microsoft.com/office/drawing/2014/main" id="{B5409EB1-4999-D0E3-0EE0-6089041EF269}"/>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62" name="Oval 396">
                    <a:extLst>
                      <a:ext uri="{FF2B5EF4-FFF2-40B4-BE49-F238E27FC236}">
                        <a16:creationId xmlns:a16="http://schemas.microsoft.com/office/drawing/2014/main" id="{66DC6CBF-C0E3-F787-87F6-3CCFF498F38A}"/>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52" name="Group 51">
                <a:extLst>
                  <a:ext uri="{FF2B5EF4-FFF2-40B4-BE49-F238E27FC236}">
                    <a16:creationId xmlns:a16="http://schemas.microsoft.com/office/drawing/2014/main" id="{47D03F0F-A674-0873-1C40-C95E6270DF0D}"/>
                  </a:ext>
                </a:extLst>
              </p:cNvPr>
              <p:cNvGrpSpPr/>
              <p:nvPr/>
            </p:nvGrpSpPr>
            <p:grpSpPr>
              <a:xfrm>
                <a:off x="6372481" y="1933291"/>
                <a:ext cx="309399" cy="386224"/>
                <a:chOff x="6372481" y="1933291"/>
                <a:chExt cx="309399" cy="386224"/>
              </a:xfrm>
            </p:grpSpPr>
            <p:grpSp>
              <p:nvGrpSpPr>
                <p:cNvPr id="53" name="Group 52">
                  <a:extLst>
                    <a:ext uri="{FF2B5EF4-FFF2-40B4-BE49-F238E27FC236}">
                      <a16:creationId xmlns:a16="http://schemas.microsoft.com/office/drawing/2014/main" id="{978375EA-BDCB-D94C-A39F-59C7BC067E90}"/>
                    </a:ext>
                  </a:extLst>
                </p:cNvPr>
                <p:cNvGrpSpPr/>
                <p:nvPr/>
              </p:nvGrpSpPr>
              <p:grpSpPr>
                <a:xfrm>
                  <a:off x="6477582" y="1933291"/>
                  <a:ext cx="110455" cy="154265"/>
                  <a:chOff x="6476184" y="1764113"/>
                  <a:chExt cx="110455" cy="154265"/>
                </a:xfrm>
              </p:grpSpPr>
              <p:cxnSp>
                <p:nvCxnSpPr>
                  <p:cNvPr id="57" name="Straight Connector 56">
                    <a:extLst>
                      <a:ext uri="{FF2B5EF4-FFF2-40B4-BE49-F238E27FC236}">
                        <a16:creationId xmlns:a16="http://schemas.microsoft.com/office/drawing/2014/main" id="{C14CA2BD-D005-8C43-26F8-0B66AF8CAFCD}"/>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E1449E04-184C-EA57-5FDB-33123B6ED11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a16="http://schemas.microsoft.com/office/drawing/2014/main" id="{B9753FCF-E08B-C070-C1A8-77D5F62879D5}"/>
                    </a:ext>
                  </a:extLst>
                </p:cNvPr>
                <p:cNvGrpSpPr/>
                <p:nvPr/>
              </p:nvGrpSpPr>
              <p:grpSpPr>
                <a:xfrm>
                  <a:off x="6372481" y="2066644"/>
                  <a:ext cx="309399" cy="252871"/>
                  <a:chOff x="6387452" y="2049866"/>
                  <a:chExt cx="309399" cy="252871"/>
                </a:xfrm>
              </p:grpSpPr>
              <p:sp>
                <p:nvSpPr>
                  <p:cNvPr id="55" name="Oval 366">
                    <a:extLst>
                      <a:ext uri="{FF2B5EF4-FFF2-40B4-BE49-F238E27FC236}">
                        <a16:creationId xmlns:a16="http://schemas.microsoft.com/office/drawing/2014/main" id="{1009D053-6604-0A96-DD6F-3AF2DC139B39}"/>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6" name="Oval 449">
                    <a:extLst>
                      <a:ext uri="{FF2B5EF4-FFF2-40B4-BE49-F238E27FC236}">
                        <a16:creationId xmlns:a16="http://schemas.microsoft.com/office/drawing/2014/main" id="{B9E0952D-497C-CA21-B5F9-0B88F7552D18}"/>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65" name="Group 64">
              <a:extLst>
                <a:ext uri="{FF2B5EF4-FFF2-40B4-BE49-F238E27FC236}">
                  <a16:creationId xmlns:a16="http://schemas.microsoft.com/office/drawing/2014/main" id="{70257490-D081-AC0B-E7E3-BCFC89B1E853}"/>
                </a:ext>
              </a:extLst>
            </p:cNvPr>
            <p:cNvGrpSpPr/>
            <p:nvPr/>
          </p:nvGrpSpPr>
          <p:grpSpPr>
            <a:xfrm>
              <a:off x="4725209" y="2263539"/>
              <a:ext cx="376740" cy="1737360"/>
              <a:chOff x="2342186" y="1468137"/>
              <a:chExt cx="376740" cy="1737360"/>
            </a:xfrm>
          </p:grpSpPr>
          <p:sp>
            <p:nvSpPr>
              <p:cNvPr id="66" name="Rounded Rectangle 709">
                <a:extLst>
                  <a:ext uri="{FF2B5EF4-FFF2-40B4-BE49-F238E27FC236}">
                    <a16:creationId xmlns:a16="http://schemas.microsoft.com/office/drawing/2014/main" id="{244F16FA-4942-0BCA-0871-14DDBEF03EBD}"/>
                  </a:ext>
                </a:extLst>
              </p:cNvPr>
              <p:cNvSpPr/>
              <p:nvPr/>
            </p:nvSpPr>
            <p:spPr>
              <a:xfrm>
                <a:off x="2389245" y="1468137"/>
                <a:ext cx="182880" cy="1737360"/>
              </a:xfrm>
              <a:prstGeom prst="roundRect">
                <a:avLst/>
              </a:prstGeom>
              <a:solidFill>
                <a:schemeClr val="accent3"/>
              </a:solidFill>
              <a:ln w="25400" cap="flat" cmpd="sng" algn="ctr">
                <a:noFill/>
                <a:prstDash val="solid"/>
              </a:ln>
              <a:effectLst>
                <a:outerShdw blurRad="101600" dist="63500" dir="2700000" algn="tl" rotWithShape="0">
                  <a:prstClr val="black">
                    <a:alpha val="40000"/>
                  </a:prstClr>
                </a:outerShdw>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0" u="none" strike="noStrike" kern="0" cap="none" spc="0" normalizeH="0" baseline="0" noProof="0" dirty="0">
                  <a:ln>
                    <a:noFill/>
                  </a:ln>
                  <a:solidFill>
                    <a:prstClr val="white"/>
                  </a:solidFill>
                  <a:effectLst/>
                  <a:uLnTx/>
                  <a:uFillTx/>
                  <a:latin typeface="Poppins Medium" pitchFamily="2" charset="77"/>
                  <a:cs typeface="Poppins Medium" pitchFamily="2" charset="77"/>
                </a:endParaRPr>
              </a:p>
            </p:txBody>
          </p:sp>
          <p:sp>
            <p:nvSpPr>
              <p:cNvPr id="67" name="TextBox 66">
                <a:extLst>
                  <a:ext uri="{FF2B5EF4-FFF2-40B4-BE49-F238E27FC236}">
                    <a16:creationId xmlns:a16="http://schemas.microsoft.com/office/drawing/2014/main" id="{D7AA9E5B-4F3C-4600-51BD-A8E240D86BA0}"/>
                  </a:ext>
                </a:extLst>
              </p:cNvPr>
              <p:cNvSpPr txBox="1"/>
              <p:nvPr/>
            </p:nvSpPr>
            <p:spPr>
              <a:xfrm rot="16200000">
                <a:off x="2130269" y="2240263"/>
                <a:ext cx="700833" cy="276999"/>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CD79b</a:t>
                </a:r>
              </a:p>
            </p:txBody>
          </p:sp>
          <p:sp>
            <p:nvSpPr>
              <p:cNvPr id="68" name="Rounded Rectangle 708">
                <a:extLst>
                  <a:ext uri="{FF2B5EF4-FFF2-40B4-BE49-F238E27FC236}">
                    <a16:creationId xmlns:a16="http://schemas.microsoft.com/office/drawing/2014/main" id="{90BF6040-88B1-65B0-25DA-B1F6FD7B1089}"/>
                  </a:ext>
                </a:extLst>
              </p:cNvPr>
              <p:cNvSpPr/>
              <p:nvPr/>
            </p:nvSpPr>
            <p:spPr>
              <a:xfrm>
                <a:off x="2389245" y="2839168"/>
                <a:ext cx="182880" cy="274320"/>
              </a:xfrm>
              <a:prstGeom prst="roundRect">
                <a:avLst/>
              </a:prstGeom>
              <a:solidFill>
                <a:schemeClr val="accent3">
                  <a:lumMod val="40000"/>
                  <a:lumOff val="60000"/>
                </a:schemeClr>
              </a:solidFill>
              <a:ln w="25400" cap="flat" cmpd="sng" algn="ctr">
                <a:noFill/>
                <a:prstDash val="soli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0" u="none" strike="noStrike" kern="0" cap="none" spc="0" normalizeH="0" baseline="0" noProof="0" dirty="0">
                  <a:ln>
                    <a:noFill/>
                  </a:ln>
                  <a:solidFill>
                    <a:prstClr val="white"/>
                  </a:solidFill>
                  <a:effectLst/>
                  <a:uLnTx/>
                  <a:uFillTx/>
                  <a:latin typeface="Poppins Medium" pitchFamily="2" charset="77"/>
                  <a:cs typeface="Poppins Medium" pitchFamily="2" charset="77"/>
                </a:endParaRPr>
              </a:p>
            </p:txBody>
          </p:sp>
          <p:sp>
            <p:nvSpPr>
              <p:cNvPr id="69" name="Oval 68">
                <a:extLst>
                  <a:ext uri="{FF2B5EF4-FFF2-40B4-BE49-F238E27FC236}">
                    <a16:creationId xmlns:a16="http://schemas.microsoft.com/office/drawing/2014/main" id="{431DAFFA-A409-FF43-8306-5821F6DE24FA}"/>
                  </a:ext>
                </a:extLst>
              </p:cNvPr>
              <p:cNvSpPr/>
              <p:nvPr/>
            </p:nvSpPr>
            <p:spPr bwMode="auto">
              <a:xfrm>
                <a:off x="2536046" y="2799774"/>
                <a:ext cx="182880" cy="164491"/>
              </a:xfrm>
              <a:prstGeom prst="ellipse">
                <a:avLst/>
              </a:prstGeom>
              <a:solidFill>
                <a:schemeClr val="accent5"/>
              </a:solidFill>
              <a:ln w="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P</a:t>
                </a:r>
              </a:p>
            </p:txBody>
          </p:sp>
          <p:sp>
            <p:nvSpPr>
              <p:cNvPr id="70" name="Oval 69">
                <a:extLst>
                  <a:ext uri="{FF2B5EF4-FFF2-40B4-BE49-F238E27FC236}">
                    <a16:creationId xmlns:a16="http://schemas.microsoft.com/office/drawing/2014/main" id="{CAFB5EB6-C3EF-4F88-1407-1DEC3252F413}"/>
                  </a:ext>
                </a:extLst>
              </p:cNvPr>
              <p:cNvSpPr/>
              <p:nvPr/>
            </p:nvSpPr>
            <p:spPr bwMode="auto">
              <a:xfrm>
                <a:off x="2536046" y="2976328"/>
                <a:ext cx="182880" cy="164491"/>
              </a:xfrm>
              <a:prstGeom prst="ellipse">
                <a:avLst/>
              </a:prstGeom>
              <a:solidFill>
                <a:schemeClr val="accent5"/>
              </a:solidFill>
              <a:ln w="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P</a:t>
                </a:r>
              </a:p>
            </p:txBody>
          </p:sp>
        </p:grpSp>
        <p:grpSp>
          <p:nvGrpSpPr>
            <p:cNvPr id="71" name="Group 70">
              <a:extLst>
                <a:ext uri="{FF2B5EF4-FFF2-40B4-BE49-F238E27FC236}">
                  <a16:creationId xmlns:a16="http://schemas.microsoft.com/office/drawing/2014/main" id="{4B49669A-F809-AB0E-80D8-9BAC1E204099}"/>
                </a:ext>
              </a:extLst>
            </p:cNvPr>
            <p:cNvGrpSpPr/>
            <p:nvPr/>
          </p:nvGrpSpPr>
          <p:grpSpPr>
            <a:xfrm>
              <a:off x="4415242" y="2263539"/>
              <a:ext cx="348686" cy="1737360"/>
              <a:chOff x="2032219" y="1468137"/>
              <a:chExt cx="348686" cy="1737360"/>
            </a:xfrm>
          </p:grpSpPr>
          <p:sp>
            <p:nvSpPr>
              <p:cNvPr id="72" name="Rounded Rectangle 708">
                <a:extLst>
                  <a:ext uri="{FF2B5EF4-FFF2-40B4-BE49-F238E27FC236}">
                    <a16:creationId xmlns:a16="http://schemas.microsoft.com/office/drawing/2014/main" id="{C9DA37A0-2900-4157-6333-8F843F14CE83}"/>
                  </a:ext>
                </a:extLst>
              </p:cNvPr>
              <p:cNvSpPr/>
              <p:nvPr/>
            </p:nvSpPr>
            <p:spPr>
              <a:xfrm>
                <a:off x="2150965" y="1468137"/>
                <a:ext cx="182880" cy="1737360"/>
              </a:xfrm>
              <a:prstGeom prst="roundRect">
                <a:avLst/>
              </a:prstGeom>
              <a:solidFill>
                <a:schemeClr val="accent3"/>
              </a:solidFill>
              <a:ln w="25400" cap="flat" cmpd="sng" algn="ctr">
                <a:noFill/>
                <a:prstDash val="solid"/>
              </a:ln>
              <a:effectLst>
                <a:outerShdw blurRad="101600" dist="63500" dir="2700000" algn="tl" rotWithShape="0">
                  <a:prstClr val="black">
                    <a:alpha val="40000"/>
                  </a:prstClr>
                </a:outerShdw>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0" u="none" strike="noStrike" kern="0" cap="none" spc="0" normalizeH="0" baseline="0" noProof="0" dirty="0">
                  <a:ln>
                    <a:noFill/>
                  </a:ln>
                  <a:solidFill>
                    <a:prstClr val="white"/>
                  </a:solidFill>
                  <a:effectLst/>
                  <a:uLnTx/>
                  <a:uFillTx/>
                  <a:latin typeface="Poppins Medium" pitchFamily="2" charset="77"/>
                  <a:cs typeface="Poppins Medium" pitchFamily="2" charset="77"/>
                </a:endParaRPr>
              </a:p>
            </p:txBody>
          </p:sp>
          <p:sp>
            <p:nvSpPr>
              <p:cNvPr id="73" name="TextBox 72">
                <a:extLst>
                  <a:ext uri="{FF2B5EF4-FFF2-40B4-BE49-F238E27FC236}">
                    <a16:creationId xmlns:a16="http://schemas.microsoft.com/office/drawing/2014/main" id="{057C25A7-D85A-F3FF-E001-6126EFF28C7C}"/>
                  </a:ext>
                </a:extLst>
              </p:cNvPr>
              <p:cNvSpPr txBox="1"/>
              <p:nvPr/>
            </p:nvSpPr>
            <p:spPr>
              <a:xfrm rot="16200000">
                <a:off x="1891989" y="2240263"/>
                <a:ext cx="700833" cy="276999"/>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CD79a</a:t>
                </a:r>
              </a:p>
            </p:txBody>
          </p:sp>
          <p:sp>
            <p:nvSpPr>
              <p:cNvPr id="74" name="Rounded Rectangle 708">
                <a:extLst>
                  <a:ext uri="{FF2B5EF4-FFF2-40B4-BE49-F238E27FC236}">
                    <a16:creationId xmlns:a16="http://schemas.microsoft.com/office/drawing/2014/main" id="{82C01AFE-EF70-170F-E57D-BB2C4787B93E}"/>
                  </a:ext>
                </a:extLst>
              </p:cNvPr>
              <p:cNvSpPr/>
              <p:nvPr/>
            </p:nvSpPr>
            <p:spPr>
              <a:xfrm>
                <a:off x="2150965" y="2839168"/>
                <a:ext cx="182880" cy="274320"/>
              </a:xfrm>
              <a:prstGeom prst="roundRect">
                <a:avLst/>
              </a:prstGeom>
              <a:solidFill>
                <a:schemeClr val="accent3">
                  <a:lumMod val="40000"/>
                  <a:lumOff val="60000"/>
                </a:schemeClr>
              </a:solidFill>
              <a:ln w="25400" cap="flat" cmpd="sng" algn="ctr">
                <a:noFill/>
                <a:prstDash val="soli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0" u="none" strike="noStrike" kern="0" cap="none" spc="0" normalizeH="0" baseline="0" noProof="0" dirty="0">
                  <a:ln>
                    <a:noFill/>
                  </a:ln>
                  <a:solidFill>
                    <a:prstClr val="white"/>
                  </a:solidFill>
                  <a:effectLst/>
                  <a:uLnTx/>
                  <a:uFillTx/>
                  <a:latin typeface="Poppins Medium" pitchFamily="2" charset="77"/>
                  <a:cs typeface="Poppins Medium" pitchFamily="2" charset="77"/>
                </a:endParaRPr>
              </a:p>
            </p:txBody>
          </p:sp>
          <p:sp>
            <p:nvSpPr>
              <p:cNvPr id="75" name="Oval 74">
                <a:extLst>
                  <a:ext uri="{FF2B5EF4-FFF2-40B4-BE49-F238E27FC236}">
                    <a16:creationId xmlns:a16="http://schemas.microsoft.com/office/drawing/2014/main" id="{50622AB7-13CD-45BB-D612-C4F6298632F9}"/>
                  </a:ext>
                </a:extLst>
              </p:cNvPr>
              <p:cNvSpPr/>
              <p:nvPr/>
            </p:nvSpPr>
            <p:spPr bwMode="auto">
              <a:xfrm>
                <a:off x="2032219" y="2797616"/>
                <a:ext cx="182880" cy="164491"/>
              </a:xfrm>
              <a:prstGeom prst="ellipse">
                <a:avLst/>
              </a:prstGeom>
              <a:solidFill>
                <a:schemeClr val="accent5"/>
              </a:solidFill>
              <a:ln w="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P</a:t>
                </a:r>
              </a:p>
            </p:txBody>
          </p:sp>
          <p:sp>
            <p:nvSpPr>
              <p:cNvPr id="76" name="Oval 75">
                <a:extLst>
                  <a:ext uri="{FF2B5EF4-FFF2-40B4-BE49-F238E27FC236}">
                    <a16:creationId xmlns:a16="http://schemas.microsoft.com/office/drawing/2014/main" id="{D7923E4B-F8AB-6C19-A12C-89D18A0D4A89}"/>
                  </a:ext>
                </a:extLst>
              </p:cNvPr>
              <p:cNvSpPr/>
              <p:nvPr/>
            </p:nvSpPr>
            <p:spPr bwMode="auto">
              <a:xfrm>
                <a:off x="2032219" y="2974170"/>
                <a:ext cx="182880" cy="164491"/>
              </a:xfrm>
              <a:prstGeom prst="ellipse">
                <a:avLst/>
              </a:prstGeom>
              <a:solidFill>
                <a:schemeClr val="accent5"/>
              </a:solidFill>
              <a:ln w="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P</a:t>
                </a:r>
              </a:p>
            </p:txBody>
          </p:sp>
        </p:grpSp>
        <p:sp>
          <p:nvSpPr>
            <p:cNvPr id="77" name="Rounded Rectangle 713">
              <a:extLst>
                <a:ext uri="{FF2B5EF4-FFF2-40B4-BE49-F238E27FC236}">
                  <a16:creationId xmlns:a16="http://schemas.microsoft.com/office/drawing/2014/main" id="{6EEEA34D-B59F-932D-5D00-58EE1F827F12}"/>
                </a:ext>
              </a:extLst>
            </p:cNvPr>
            <p:cNvSpPr/>
            <p:nvPr/>
          </p:nvSpPr>
          <p:spPr>
            <a:xfrm>
              <a:off x="7597108" y="4257407"/>
              <a:ext cx="713728" cy="278238"/>
            </a:xfrm>
            <a:prstGeom prst="roundRect">
              <a:avLst/>
            </a:prstGeom>
            <a:solidFill>
              <a:sysClr val="window" lastClr="FFFFFF"/>
            </a:solidFill>
            <a:ln w="25400"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u="none" strike="noStrike" kern="0" cap="none" spc="0" normalizeH="0" baseline="0" noProof="0" dirty="0">
                  <a:ln>
                    <a:noFill/>
                  </a:ln>
                  <a:solidFill>
                    <a:prstClr val="black"/>
                  </a:solidFill>
                  <a:effectLst/>
                  <a:uLnTx/>
                  <a:uFillTx/>
                  <a:latin typeface="Poppins" pitchFamily="2" charset="77"/>
                  <a:ea typeface="MS PGothic"/>
                  <a:cs typeface="Poppins" pitchFamily="2" charset="77"/>
                </a:rPr>
                <a:t>PKC</a:t>
              </a:r>
              <a:r>
                <a:rPr kumimoji="0" lang="el-GR" sz="1200" u="none" strike="noStrike" kern="0" cap="none" spc="0" normalizeH="0" baseline="0" noProof="0">
                  <a:ln>
                    <a:noFill/>
                  </a:ln>
                  <a:solidFill>
                    <a:prstClr val="black"/>
                  </a:solidFill>
                  <a:effectLst/>
                  <a:uLnTx/>
                  <a:uFillTx/>
                  <a:latin typeface="Calibri" panose="020F0502020204030204" pitchFamily="34" charset="0"/>
                  <a:ea typeface="MS PGothic"/>
                  <a:cs typeface="Poppins" pitchFamily="2" charset="77"/>
                </a:rPr>
                <a:t>β</a:t>
              </a:r>
              <a:endParaRPr kumimoji="0" lang="en-US" sz="1200" u="none" strike="noStrike" kern="0" cap="none" spc="0" normalizeH="0" baseline="0" noProof="0" dirty="0">
                <a:ln>
                  <a:noFill/>
                </a:ln>
                <a:solidFill>
                  <a:prstClr val="black"/>
                </a:solidFill>
                <a:effectLst/>
                <a:uLnTx/>
                <a:uFillTx/>
                <a:latin typeface="Poppins" pitchFamily="2" charset="77"/>
                <a:ea typeface="Times New Roman"/>
                <a:cs typeface="Poppins" pitchFamily="2" charset="77"/>
              </a:endParaRPr>
            </a:p>
          </p:txBody>
        </p:sp>
        <p:sp>
          <p:nvSpPr>
            <p:cNvPr id="78" name="Rounded Rectangle 713">
              <a:extLst>
                <a:ext uri="{FF2B5EF4-FFF2-40B4-BE49-F238E27FC236}">
                  <a16:creationId xmlns:a16="http://schemas.microsoft.com/office/drawing/2014/main" id="{50518F30-D278-4E91-F69E-C12CBE478C72}"/>
                </a:ext>
              </a:extLst>
            </p:cNvPr>
            <p:cNvSpPr/>
            <p:nvPr/>
          </p:nvSpPr>
          <p:spPr>
            <a:xfrm>
              <a:off x="6769429" y="2944144"/>
              <a:ext cx="713728" cy="278238"/>
            </a:xfrm>
            <a:prstGeom prst="roundRect">
              <a:avLst/>
            </a:prstGeom>
            <a:solidFill>
              <a:sysClr val="window" lastClr="FFFFFF"/>
            </a:solidFill>
            <a:ln w="25400"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u="none" strike="noStrike" kern="0" cap="none" spc="0" normalizeH="0" baseline="0" noProof="0" dirty="0">
                  <a:ln>
                    <a:noFill/>
                  </a:ln>
                  <a:solidFill>
                    <a:prstClr val="black"/>
                  </a:solidFill>
                  <a:effectLst/>
                  <a:uLnTx/>
                  <a:uFillTx/>
                  <a:latin typeface="Poppins" pitchFamily="2" charset="77"/>
                  <a:ea typeface="MS PGothic"/>
                  <a:cs typeface="Poppins" pitchFamily="2" charset="77"/>
                </a:rPr>
                <a:t>PLC</a:t>
              </a:r>
              <a:r>
                <a:rPr kumimoji="0" lang="el-GR" sz="1200" u="none" strike="noStrike" kern="0" cap="none" spc="0" normalizeH="0" baseline="0" noProof="0">
                  <a:ln>
                    <a:noFill/>
                  </a:ln>
                  <a:solidFill>
                    <a:prstClr val="black"/>
                  </a:solidFill>
                  <a:effectLst/>
                  <a:uLnTx/>
                  <a:uFillTx/>
                  <a:latin typeface="Calibri" panose="020F0502020204030204" pitchFamily="34" charset="0"/>
                  <a:ea typeface="MS PGothic"/>
                  <a:cs typeface="Poppins" pitchFamily="2" charset="77"/>
                </a:rPr>
                <a:t>γ</a:t>
              </a:r>
              <a:endParaRPr kumimoji="0" lang="en-US" sz="1200" u="none" strike="noStrike" kern="0" cap="none" spc="0" normalizeH="0" baseline="0" noProof="0" dirty="0">
                <a:ln>
                  <a:noFill/>
                </a:ln>
                <a:solidFill>
                  <a:prstClr val="black"/>
                </a:solidFill>
                <a:effectLst/>
                <a:uLnTx/>
                <a:uFillTx/>
                <a:latin typeface="Poppins" pitchFamily="2" charset="77"/>
                <a:ea typeface="Times New Roman"/>
                <a:cs typeface="Poppins" pitchFamily="2" charset="77"/>
              </a:endParaRPr>
            </a:p>
          </p:txBody>
        </p:sp>
        <p:sp>
          <p:nvSpPr>
            <p:cNvPr id="79" name="Rounded Rectangle 713">
              <a:extLst>
                <a:ext uri="{FF2B5EF4-FFF2-40B4-BE49-F238E27FC236}">
                  <a16:creationId xmlns:a16="http://schemas.microsoft.com/office/drawing/2014/main" id="{5943A1FC-D43C-ED7C-3E6F-D508E1B72153}"/>
                </a:ext>
              </a:extLst>
            </p:cNvPr>
            <p:cNvSpPr/>
            <p:nvPr/>
          </p:nvSpPr>
          <p:spPr>
            <a:xfrm>
              <a:off x="8276845" y="3526018"/>
              <a:ext cx="713728" cy="278238"/>
            </a:xfrm>
            <a:prstGeom prst="roundRect">
              <a:avLst/>
            </a:prstGeom>
            <a:solidFill>
              <a:sysClr val="window" lastClr="FFFFFF"/>
            </a:solidFill>
            <a:ln w="25400"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u="none" strike="noStrike" kern="0" cap="none" spc="0" normalizeH="0" baseline="0" noProof="0" dirty="0">
                  <a:ln>
                    <a:noFill/>
                  </a:ln>
                  <a:solidFill>
                    <a:prstClr val="black"/>
                  </a:solidFill>
                  <a:effectLst/>
                  <a:uLnTx/>
                  <a:uFillTx/>
                  <a:latin typeface="Poppins" pitchFamily="2" charset="77"/>
                  <a:ea typeface="MS PGothic"/>
                  <a:cs typeface="Poppins" pitchFamily="2" charset="77"/>
                </a:rPr>
                <a:t>PI3K</a:t>
              </a:r>
              <a:endParaRPr kumimoji="0" lang="en-US" sz="1200" u="none" strike="noStrike" kern="0" cap="none" spc="0" normalizeH="0" baseline="0" noProof="0" dirty="0">
                <a:ln>
                  <a:noFill/>
                </a:ln>
                <a:solidFill>
                  <a:prstClr val="black"/>
                </a:solidFill>
                <a:effectLst/>
                <a:uLnTx/>
                <a:uFillTx/>
                <a:latin typeface="Poppins" pitchFamily="2" charset="77"/>
                <a:ea typeface="Times New Roman"/>
                <a:cs typeface="Poppins" pitchFamily="2" charset="77"/>
              </a:endParaRPr>
            </a:p>
          </p:txBody>
        </p:sp>
        <p:sp>
          <p:nvSpPr>
            <p:cNvPr id="80" name="Rounded Rectangle 713">
              <a:extLst>
                <a:ext uri="{FF2B5EF4-FFF2-40B4-BE49-F238E27FC236}">
                  <a16:creationId xmlns:a16="http://schemas.microsoft.com/office/drawing/2014/main" id="{1D6EAFD0-FBD3-1D25-DAA3-996B75F96B3A}"/>
                </a:ext>
              </a:extLst>
            </p:cNvPr>
            <p:cNvSpPr/>
            <p:nvPr/>
          </p:nvSpPr>
          <p:spPr>
            <a:xfrm>
              <a:off x="5157677" y="3331558"/>
              <a:ext cx="514523" cy="278238"/>
            </a:xfrm>
            <a:prstGeom prst="roundRect">
              <a:avLst/>
            </a:prstGeom>
            <a:solidFill>
              <a:sysClr val="window" lastClr="FFFFFF"/>
            </a:solidFill>
            <a:ln w="25400"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u="none" strike="noStrike" kern="0" cap="none" spc="0" normalizeH="0" baseline="0" noProof="0" dirty="0">
                  <a:ln>
                    <a:noFill/>
                  </a:ln>
                  <a:solidFill>
                    <a:prstClr val="black"/>
                  </a:solidFill>
                  <a:effectLst/>
                  <a:uLnTx/>
                  <a:uFillTx/>
                  <a:latin typeface="Poppins" pitchFamily="2" charset="77"/>
                  <a:ea typeface="MS PGothic"/>
                  <a:cs typeface="Poppins" pitchFamily="2" charset="77"/>
                </a:rPr>
                <a:t>SFK</a:t>
              </a:r>
              <a:endParaRPr kumimoji="0" lang="en-US" sz="1200" u="none" strike="noStrike" kern="0" cap="none" spc="0" normalizeH="0" baseline="0" noProof="0" dirty="0">
                <a:ln>
                  <a:noFill/>
                </a:ln>
                <a:solidFill>
                  <a:prstClr val="black"/>
                </a:solidFill>
                <a:effectLst/>
                <a:uLnTx/>
                <a:uFillTx/>
                <a:latin typeface="Poppins" pitchFamily="2" charset="77"/>
                <a:ea typeface="Times New Roman"/>
                <a:cs typeface="Poppins" pitchFamily="2" charset="77"/>
              </a:endParaRPr>
            </a:p>
          </p:txBody>
        </p:sp>
        <p:sp>
          <p:nvSpPr>
            <p:cNvPr id="81" name="Oval 80">
              <a:extLst>
                <a:ext uri="{FF2B5EF4-FFF2-40B4-BE49-F238E27FC236}">
                  <a16:creationId xmlns:a16="http://schemas.microsoft.com/office/drawing/2014/main" id="{01B35308-812F-B6F6-943D-4855A7014544}"/>
                </a:ext>
              </a:extLst>
            </p:cNvPr>
            <p:cNvSpPr/>
            <p:nvPr/>
          </p:nvSpPr>
          <p:spPr bwMode="auto">
            <a:xfrm>
              <a:off x="5072038" y="3637127"/>
              <a:ext cx="730208" cy="274320"/>
            </a:xfrm>
            <a:prstGeom prst="ellipse">
              <a:avLst/>
            </a:prstGeom>
            <a:solidFill>
              <a:schemeClr val="bg1"/>
            </a:solidFill>
            <a:ln w="285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200" u="none" strike="noStrike" kern="1200" cap="none" spc="0" normalizeH="0" baseline="0" noProof="0" dirty="0">
                  <a:ln>
                    <a:noFill/>
                  </a:ln>
                  <a:solidFill>
                    <a:srgbClr val="000000"/>
                  </a:solidFill>
                  <a:effectLst/>
                  <a:uLnTx/>
                  <a:uFillTx/>
                  <a:latin typeface="Poppins" pitchFamily="2" charset="77"/>
                  <a:cs typeface="Poppins" pitchFamily="2" charset="77"/>
                </a:rPr>
                <a:t>SYK</a:t>
              </a:r>
            </a:p>
          </p:txBody>
        </p:sp>
        <p:sp>
          <p:nvSpPr>
            <p:cNvPr id="82" name="Rounded Rectangle 713">
              <a:extLst>
                <a:ext uri="{FF2B5EF4-FFF2-40B4-BE49-F238E27FC236}">
                  <a16:creationId xmlns:a16="http://schemas.microsoft.com/office/drawing/2014/main" id="{7A2071D2-D678-DE96-0F94-024D88CAF9A6}"/>
                </a:ext>
              </a:extLst>
            </p:cNvPr>
            <p:cNvSpPr/>
            <p:nvPr/>
          </p:nvSpPr>
          <p:spPr>
            <a:xfrm>
              <a:off x="3846530" y="3331558"/>
              <a:ext cx="514523" cy="278238"/>
            </a:xfrm>
            <a:prstGeom prst="roundRect">
              <a:avLst/>
            </a:prstGeom>
            <a:solidFill>
              <a:sysClr val="window" lastClr="FFFFFF"/>
            </a:solidFill>
            <a:ln w="25400"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u="none" strike="noStrike" kern="0" cap="none" spc="0" normalizeH="0" baseline="0" noProof="0" dirty="0">
                  <a:ln>
                    <a:noFill/>
                  </a:ln>
                  <a:solidFill>
                    <a:prstClr val="black"/>
                  </a:solidFill>
                  <a:effectLst/>
                  <a:uLnTx/>
                  <a:uFillTx/>
                  <a:latin typeface="Poppins" pitchFamily="2" charset="77"/>
                  <a:ea typeface="MS PGothic"/>
                  <a:cs typeface="Poppins" pitchFamily="2" charset="77"/>
                </a:rPr>
                <a:t>SFK</a:t>
              </a:r>
              <a:endParaRPr kumimoji="0" lang="en-US" sz="1200" u="none" strike="noStrike" kern="0" cap="none" spc="0" normalizeH="0" baseline="0" noProof="0" dirty="0">
                <a:ln>
                  <a:noFill/>
                </a:ln>
                <a:solidFill>
                  <a:prstClr val="black"/>
                </a:solidFill>
                <a:effectLst/>
                <a:uLnTx/>
                <a:uFillTx/>
                <a:latin typeface="Poppins" pitchFamily="2" charset="77"/>
                <a:ea typeface="Times New Roman"/>
                <a:cs typeface="Poppins" pitchFamily="2" charset="77"/>
              </a:endParaRPr>
            </a:p>
          </p:txBody>
        </p:sp>
        <p:sp>
          <p:nvSpPr>
            <p:cNvPr id="83" name="Oval 82">
              <a:extLst>
                <a:ext uri="{FF2B5EF4-FFF2-40B4-BE49-F238E27FC236}">
                  <a16:creationId xmlns:a16="http://schemas.microsoft.com/office/drawing/2014/main" id="{A6310710-39C9-EB00-F67D-7AD608276204}"/>
                </a:ext>
              </a:extLst>
            </p:cNvPr>
            <p:cNvSpPr/>
            <p:nvPr/>
          </p:nvSpPr>
          <p:spPr bwMode="auto">
            <a:xfrm>
              <a:off x="3672403" y="3637127"/>
              <a:ext cx="774288" cy="274320"/>
            </a:xfrm>
            <a:prstGeom prst="ellipse">
              <a:avLst/>
            </a:prstGeom>
            <a:solidFill>
              <a:schemeClr val="bg1"/>
            </a:solidFill>
            <a:ln w="285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200" u="none" strike="noStrike" kern="1200" cap="none" spc="0" normalizeH="0" baseline="0" noProof="0" dirty="0">
                  <a:ln>
                    <a:noFill/>
                  </a:ln>
                  <a:solidFill>
                    <a:srgbClr val="000000"/>
                  </a:solidFill>
                  <a:effectLst/>
                  <a:uLnTx/>
                  <a:uFillTx/>
                  <a:latin typeface="Poppins" pitchFamily="2" charset="77"/>
                  <a:cs typeface="Poppins" pitchFamily="2" charset="77"/>
                </a:rPr>
                <a:t>SYK</a:t>
              </a:r>
            </a:p>
          </p:txBody>
        </p:sp>
        <p:sp>
          <p:nvSpPr>
            <p:cNvPr id="84" name="Arrow: Down 83">
              <a:extLst>
                <a:ext uri="{FF2B5EF4-FFF2-40B4-BE49-F238E27FC236}">
                  <a16:creationId xmlns:a16="http://schemas.microsoft.com/office/drawing/2014/main" id="{2A191539-3A29-C8BF-D711-4929CFA22210}"/>
                </a:ext>
              </a:extLst>
            </p:cNvPr>
            <p:cNvSpPr/>
            <p:nvPr/>
          </p:nvSpPr>
          <p:spPr bwMode="auto">
            <a:xfrm>
              <a:off x="5364604" y="4031606"/>
              <a:ext cx="100668" cy="963337"/>
            </a:xfrm>
            <a:prstGeom prst="downArrow">
              <a:avLst/>
            </a:prstGeom>
            <a:solidFill>
              <a:schemeClr val="accent6"/>
            </a:solidFill>
            <a:ln w="0">
              <a:solidFill>
                <a:schemeClr val="bg1"/>
              </a:solidFill>
              <a:miter lim="800000"/>
              <a:headEnd/>
              <a:tailEnd/>
            </a:ln>
          </p:spPr>
          <p:txBody>
            <a:bodyPr rtlCol="0" anchor="b"/>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nvGrpSpPr>
            <p:cNvPr id="85" name="Group 84">
              <a:extLst>
                <a:ext uri="{FF2B5EF4-FFF2-40B4-BE49-F238E27FC236}">
                  <a16:creationId xmlns:a16="http://schemas.microsoft.com/office/drawing/2014/main" id="{331B59A0-F682-5F8A-B67B-41F5A99BFE0B}"/>
                </a:ext>
              </a:extLst>
            </p:cNvPr>
            <p:cNvGrpSpPr/>
            <p:nvPr/>
          </p:nvGrpSpPr>
          <p:grpSpPr>
            <a:xfrm>
              <a:off x="4973365" y="2340255"/>
              <a:ext cx="184312" cy="451829"/>
              <a:chOff x="6367490" y="1536575"/>
              <a:chExt cx="319380" cy="782940"/>
            </a:xfrm>
          </p:grpSpPr>
          <p:grpSp>
            <p:nvGrpSpPr>
              <p:cNvPr id="86" name="Group 85">
                <a:extLst>
                  <a:ext uri="{FF2B5EF4-FFF2-40B4-BE49-F238E27FC236}">
                    <a16:creationId xmlns:a16="http://schemas.microsoft.com/office/drawing/2014/main" id="{83B98F93-F204-AB34-25FB-825013998F04}"/>
                  </a:ext>
                </a:extLst>
              </p:cNvPr>
              <p:cNvGrpSpPr/>
              <p:nvPr/>
            </p:nvGrpSpPr>
            <p:grpSpPr>
              <a:xfrm>
                <a:off x="6367490" y="1536575"/>
                <a:ext cx="319380" cy="381803"/>
                <a:chOff x="6367490" y="1536575"/>
                <a:chExt cx="319380" cy="381803"/>
              </a:xfrm>
            </p:grpSpPr>
            <p:grpSp>
              <p:nvGrpSpPr>
                <p:cNvPr id="94" name="Group 93">
                  <a:extLst>
                    <a:ext uri="{FF2B5EF4-FFF2-40B4-BE49-F238E27FC236}">
                      <a16:creationId xmlns:a16="http://schemas.microsoft.com/office/drawing/2014/main" id="{15B4825A-C95A-E27C-F46C-87879F0DD744}"/>
                    </a:ext>
                  </a:extLst>
                </p:cNvPr>
                <p:cNvGrpSpPr/>
                <p:nvPr/>
              </p:nvGrpSpPr>
              <p:grpSpPr>
                <a:xfrm>
                  <a:off x="6476184" y="1764113"/>
                  <a:ext cx="110455" cy="154265"/>
                  <a:chOff x="6476184" y="1764113"/>
                  <a:chExt cx="110455" cy="154265"/>
                </a:xfrm>
              </p:grpSpPr>
              <p:cxnSp>
                <p:nvCxnSpPr>
                  <p:cNvPr id="98" name="Straight Connector 97">
                    <a:extLst>
                      <a:ext uri="{FF2B5EF4-FFF2-40B4-BE49-F238E27FC236}">
                        <a16:creationId xmlns:a16="http://schemas.microsoft.com/office/drawing/2014/main" id="{24D6A4EE-6E73-6F87-5151-9ED7D20A2EFB}"/>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D5A333ED-1BAA-E10E-8ABD-711502300AA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5" name="Group 94">
                  <a:extLst>
                    <a:ext uri="{FF2B5EF4-FFF2-40B4-BE49-F238E27FC236}">
                      <a16:creationId xmlns:a16="http://schemas.microsoft.com/office/drawing/2014/main" id="{881B532D-41E5-27B7-ADB8-D427679EF08D}"/>
                    </a:ext>
                  </a:extLst>
                </p:cNvPr>
                <p:cNvGrpSpPr/>
                <p:nvPr/>
              </p:nvGrpSpPr>
              <p:grpSpPr>
                <a:xfrm>
                  <a:off x="6367490" y="1536575"/>
                  <a:ext cx="319380" cy="260420"/>
                  <a:chOff x="6357510" y="1536575"/>
                  <a:chExt cx="319380" cy="260420"/>
                </a:xfrm>
              </p:grpSpPr>
              <p:sp>
                <p:nvSpPr>
                  <p:cNvPr id="96" name="Oval 395">
                    <a:extLst>
                      <a:ext uri="{FF2B5EF4-FFF2-40B4-BE49-F238E27FC236}">
                        <a16:creationId xmlns:a16="http://schemas.microsoft.com/office/drawing/2014/main" id="{FB45A83B-4287-8A7B-62F9-E2F9B78253C5}"/>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7" name="Oval 396">
                    <a:extLst>
                      <a:ext uri="{FF2B5EF4-FFF2-40B4-BE49-F238E27FC236}">
                        <a16:creationId xmlns:a16="http://schemas.microsoft.com/office/drawing/2014/main" id="{98339EBE-CCD3-366C-E1DC-DB8BE3554696}"/>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87" name="Group 86">
                <a:extLst>
                  <a:ext uri="{FF2B5EF4-FFF2-40B4-BE49-F238E27FC236}">
                    <a16:creationId xmlns:a16="http://schemas.microsoft.com/office/drawing/2014/main" id="{5036BEDE-651D-EEC8-065F-CE37E837F760}"/>
                  </a:ext>
                </a:extLst>
              </p:cNvPr>
              <p:cNvGrpSpPr/>
              <p:nvPr/>
            </p:nvGrpSpPr>
            <p:grpSpPr>
              <a:xfrm>
                <a:off x="6372481" y="1933291"/>
                <a:ext cx="309399" cy="386224"/>
                <a:chOff x="6372481" y="1933291"/>
                <a:chExt cx="309399" cy="386224"/>
              </a:xfrm>
            </p:grpSpPr>
            <p:grpSp>
              <p:nvGrpSpPr>
                <p:cNvPr id="88" name="Group 87">
                  <a:extLst>
                    <a:ext uri="{FF2B5EF4-FFF2-40B4-BE49-F238E27FC236}">
                      <a16:creationId xmlns:a16="http://schemas.microsoft.com/office/drawing/2014/main" id="{104D1C6F-0430-5AC0-7347-3EB7ECC4CFBE}"/>
                    </a:ext>
                  </a:extLst>
                </p:cNvPr>
                <p:cNvGrpSpPr/>
                <p:nvPr/>
              </p:nvGrpSpPr>
              <p:grpSpPr>
                <a:xfrm>
                  <a:off x="6477582" y="1933291"/>
                  <a:ext cx="110455" cy="154265"/>
                  <a:chOff x="6476184" y="1764113"/>
                  <a:chExt cx="110455" cy="154265"/>
                </a:xfrm>
              </p:grpSpPr>
              <p:cxnSp>
                <p:nvCxnSpPr>
                  <p:cNvPr id="92" name="Straight Connector 91">
                    <a:extLst>
                      <a:ext uri="{FF2B5EF4-FFF2-40B4-BE49-F238E27FC236}">
                        <a16:creationId xmlns:a16="http://schemas.microsoft.com/office/drawing/2014/main" id="{062FB14E-39B6-9D55-ED10-7DBA66920F5F}"/>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66AA687B-FBC8-4FDD-B6C6-70A56488910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89" name="Group 88">
                  <a:extLst>
                    <a:ext uri="{FF2B5EF4-FFF2-40B4-BE49-F238E27FC236}">
                      <a16:creationId xmlns:a16="http://schemas.microsoft.com/office/drawing/2014/main" id="{030A7170-DBDD-54DC-EB3D-CA173554E15C}"/>
                    </a:ext>
                  </a:extLst>
                </p:cNvPr>
                <p:cNvGrpSpPr/>
                <p:nvPr/>
              </p:nvGrpSpPr>
              <p:grpSpPr>
                <a:xfrm>
                  <a:off x="6372481" y="2066644"/>
                  <a:ext cx="309399" cy="252871"/>
                  <a:chOff x="6387452" y="2049866"/>
                  <a:chExt cx="309399" cy="252871"/>
                </a:xfrm>
              </p:grpSpPr>
              <p:sp>
                <p:nvSpPr>
                  <p:cNvPr id="90" name="Oval 366">
                    <a:extLst>
                      <a:ext uri="{FF2B5EF4-FFF2-40B4-BE49-F238E27FC236}">
                        <a16:creationId xmlns:a16="http://schemas.microsoft.com/office/drawing/2014/main" id="{05521869-F4D5-A0A5-D9D1-95EAAB9B200C}"/>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1" name="Oval 449">
                    <a:extLst>
                      <a:ext uri="{FF2B5EF4-FFF2-40B4-BE49-F238E27FC236}">
                        <a16:creationId xmlns:a16="http://schemas.microsoft.com/office/drawing/2014/main" id="{687946EF-9E5D-B63A-D01A-0E8179D98142}"/>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00" name="Group 99">
              <a:extLst>
                <a:ext uri="{FF2B5EF4-FFF2-40B4-BE49-F238E27FC236}">
                  <a16:creationId xmlns:a16="http://schemas.microsoft.com/office/drawing/2014/main" id="{9A351F92-8AE9-DAFA-F0AA-09E77FA73F36}"/>
                </a:ext>
              </a:extLst>
            </p:cNvPr>
            <p:cNvGrpSpPr/>
            <p:nvPr/>
          </p:nvGrpSpPr>
          <p:grpSpPr>
            <a:xfrm>
              <a:off x="5176099" y="2340255"/>
              <a:ext cx="184312" cy="451829"/>
              <a:chOff x="6367490" y="1536575"/>
              <a:chExt cx="319380" cy="782940"/>
            </a:xfrm>
          </p:grpSpPr>
          <p:grpSp>
            <p:nvGrpSpPr>
              <p:cNvPr id="101" name="Group 100">
                <a:extLst>
                  <a:ext uri="{FF2B5EF4-FFF2-40B4-BE49-F238E27FC236}">
                    <a16:creationId xmlns:a16="http://schemas.microsoft.com/office/drawing/2014/main" id="{BFB8BAAB-AF79-595F-75E7-9330056F1364}"/>
                  </a:ext>
                </a:extLst>
              </p:cNvPr>
              <p:cNvGrpSpPr/>
              <p:nvPr/>
            </p:nvGrpSpPr>
            <p:grpSpPr>
              <a:xfrm>
                <a:off x="6367490" y="1536575"/>
                <a:ext cx="319380" cy="381803"/>
                <a:chOff x="6367490" y="1536575"/>
                <a:chExt cx="319380" cy="381803"/>
              </a:xfrm>
            </p:grpSpPr>
            <p:grpSp>
              <p:nvGrpSpPr>
                <p:cNvPr id="109" name="Group 108">
                  <a:extLst>
                    <a:ext uri="{FF2B5EF4-FFF2-40B4-BE49-F238E27FC236}">
                      <a16:creationId xmlns:a16="http://schemas.microsoft.com/office/drawing/2014/main" id="{2E134A3D-2A9E-D82D-B25C-CFB6FC199FB5}"/>
                    </a:ext>
                  </a:extLst>
                </p:cNvPr>
                <p:cNvGrpSpPr/>
                <p:nvPr/>
              </p:nvGrpSpPr>
              <p:grpSpPr>
                <a:xfrm>
                  <a:off x="6476184" y="1764113"/>
                  <a:ext cx="110455" cy="154265"/>
                  <a:chOff x="6476184" y="1764113"/>
                  <a:chExt cx="110455" cy="154265"/>
                </a:xfrm>
              </p:grpSpPr>
              <p:cxnSp>
                <p:nvCxnSpPr>
                  <p:cNvPr id="113" name="Straight Connector 112">
                    <a:extLst>
                      <a:ext uri="{FF2B5EF4-FFF2-40B4-BE49-F238E27FC236}">
                        <a16:creationId xmlns:a16="http://schemas.microsoft.com/office/drawing/2014/main" id="{8605D44D-1A18-4F0A-E9D5-E6337702BB6F}"/>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937D8A24-ECCB-2B41-D703-8FD2A7C66580}"/>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10" name="Group 109">
                  <a:extLst>
                    <a:ext uri="{FF2B5EF4-FFF2-40B4-BE49-F238E27FC236}">
                      <a16:creationId xmlns:a16="http://schemas.microsoft.com/office/drawing/2014/main" id="{AE1E28EE-95CE-1E46-FFAC-3753FA3669FE}"/>
                    </a:ext>
                  </a:extLst>
                </p:cNvPr>
                <p:cNvGrpSpPr/>
                <p:nvPr/>
              </p:nvGrpSpPr>
              <p:grpSpPr>
                <a:xfrm>
                  <a:off x="6367490" y="1536575"/>
                  <a:ext cx="319380" cy="260420"/>
                  <a:chOff x="6357510" y="1536575"/>
                  <a:chExt cx="319380" cy="260420"/>
                </a:xfrm>
              </p:grpSpPr>
              <p:sp>
                <p:nvSpPr>
                  <p:cNvPr id="111" name="Oval 395">
                    <a:extLst>
                      <a:ext uri="{FF2B5EF4-FFF2-40B4-BE49-F238E27FC236}">
                        <a16:creationId xmlns:a16="http://schemas.microsoft.com/office/drawing/2014/main" id="{DE718816-B03D-BE96-9EA0-7A210C4AD2D1}"/>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12" name="Oval 396">
                    <a:extLst>
                      <a:ext uri="{FF2B5EF4-FFF2-40B4-BE49-F238E27FC236}">
                        <a16:creationId xmlns:a16="http://schemas.microsoft.com/office/drawing/2014/main" id="{589BA64B-66F4-F264-22F9-E08C28B46D87}"/>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02" name="Group 101">
                <a:extLst>
                  <a:ext uri="{FF2B5EF4-FFF2-40B4-BE49-F238E27FC236}">
                    <a16:creationId xmlns:a16="http://schemas.microsoft.com/office/drawing/2014/main" id="{31B51EB9-D844-6E68-4CE0-450B3EAEF420}"/>
                  </a:ext>
                </a:extLst>
              </p:cNvPr>
              <p:cNvGrpSpPr/>
              <p:nvPr/>
            </p:nvGrpSpPr>
            <p:grpSpPr>
              <a:xfrm>
                <a:off x="6372481" y="1933291"/>
                <a:ext cx="309399" cy="386224"/>
                <a:chOff x="6372481" y="1933291"/>
                <a:chExt cx="309399" cy="386224"/>
              </a:xfrm>
            </p:grpSpPr>
            <p:grpSp>
              <p:nvGrpSpPr>
                <p:cNvPr id="103" name="Group 102">
                  <a:extLst>
                    <a:ext uri="{FF2B5EF4-FFF2-40B4-BE49-F238E27FC236}">
                      <a16:creationId xmlns:a16="http://schemas.microsoft.com/office/drawing/2014/main" id="{0B073272-886E-C73C-B66B-8F02C97EDDE1}"/>
                    </a:ext>
                  </a:extLst>
                </p:cNvPr>
                <p:cNvGrpSpPr/>
                <p:nvPr/>
              </p:nvGrpSpPr>
              <p:grpSpPr>
                <a:xfrm>
                  <a:off x="6477582" y="1933291"/>
                  <a:ext cx="110455" cy="154265"/>
                  <a:chOff x="6476184" y="1764113"/>
                  <a:chExt cx="110455" cy="154265"/>
                </a:xfrm>
              </p:grpSpPr>
              <p:cxnSp>
                <p:nvCxnSpPr>
                  <p:cNvPr id="107" name="Straight Connector 106">
                    <a:extLst>
                      <a:ext uri="{FF2B5EF4-FFF2-40B4-BE49-F238E27FC236}">
                        <a16:creationId xmlns:a16="http://schemas.microsoft.com/office/drawing/2014/main" id="{B0F9BE6D-0370-563B-1522-C296869CB3E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86FB167A-D754-296C-49E1-9F329BC512F4}"/>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4" name="Group 103">
                  <a:extLst>
                    <a:ext uri="{FF2B5EF4-FFF2-40B4-BE49-F238E27FC236}">
                      <a16:creationId xmlns:a16="http://schemas.microsoft.com/office/drawing/2014/main" id="{218FE3F5-8C73-75C2-D480-2C2F57E65A36}"/>
                    </a:ext>
                  </a:extLst>
                </p:cNvPr>
                <p:cNvGrpSpPr/>
                <p:nvPr/>
              </p:nvGrpSpPr>
              <p:grpSpPr>
                <a:xfrm>
                  <a:off x="6372481" y="2066644"/>
                  <a:ext cx="309399" cy="252871"/>
                  <a:chOff x="6387452" y="2049866"/>
                  <a:chExt cx="309399" cy="252871"/>
                </a:xfrm>
              </p:grpSpPr>
              <p:sp>
                <p:nvSpPr>
                  <p:cNvPr id="105" name="Oval 366">
                    <a:extLst>
                      <a:ext uri="{FF2B5EF4-FFF2-40B4-BE49-F238E27FC236}">
                        <a16:creationId xmlns:a16="http://schemas.microsoft.com/office/drawing/2014/main" id="{A99E6671-E8E7-8A79-F9D5-0704EEFB07F5}"/>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6" name="Oval 449">
                    <a:extLst>
                      <a:ext uri="{FF2B5EF4-FFF2-40B4-BE49-F238E27FC236}">
                        <a16:creationId xmlns:a16="http://schemas.microsoft.com/office/drawing/2014/main" id="{1739F7EA-727D-A73A-0E08-F01D547850A4}"/>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15" name="Group 114">
              <a:extLst>
                <a:ext uri="{FF2B5EF4-FFF2-40B4-BE49-F238E27FC236}">
                  <a16:creationId xmlns:a16="http://schemas.microsoft.com/office/drawing/2014/main" id="{C2246221-5F89-415B-1CBE-B98EB1D5D660}"/>
                </a:ext>
              </a:extLst>
            </p:cNvPr>
            <p:cNvGrpSpPr/>
            <p:nvPr/>
          </p:nvGrpSpPr>
          <p:grpSpPr>
            <a:xfrm>
              <a:off x="5373405" y="2340255"/>
              <a:ext cx="184312" cy="451829"/>
              <a:chOff x="6367490" y="1536575"/>
              <a:chExt cx="319380" cy="782940"/>
            </a:xfrm>
          </p:grpSpPr>
          <p:grpSp>
            <p:nvGrpSpPr>
              <p:cNvPr id="116" name="Group 115">
                <a:extLst>
                  <a:ext uri="{FF2B5EF4-FFF2-40B4-BE49-F238E27FC236}">
                    <a16:creationId xmlns:a16="http://schemas.microsoft.com/office/drawing/2014/main" id="{2B19EC67-B049-5F3C-95FC-BC4A9F8D0028}"/>
                  </a:ext>
                </a:extLst>
              </p:cNvPr>
              <p:cNvGrpSpPr/>
              <p:nvPr/>
            </p:nvGrpSpPr>
            <p:grpSpPr>
              <a:xfrm>
                <a:off x="6367490" y="1536575"/>
                <a:ext cx="319380" cy="381803"/>
                <a:chOff x="6367490" y="1536575"/>
                <a:chExt cx="319380" cy="381803"/>
              </a:xfrm>
            </p:grpSpPr>
            <p:grpSp>
              <p:nvGrpSpPr>
                <p:cNvPr id="124" name="Group 123">
                  <a:extLst>
                    <a:ext uri="{FF2B5EF4-FFF2-40B4-BE49-F238E27FC236}">
                      <a16:creationId xmlns:a16="http://schemas.microsoft.com/office/drawing/2014/main" id="{8B6BE853-EFEB-AD9B-5316-A8328EC3C579}"/>
                    </a:ext>
                  </a:extLst>
                </p:cNvPr>
                <p:cNvGrpSpPr/>
                <p:nvPr/>
              </p:nvGrpSpPr>
              <p:grpSpPr>
                <a:xfrm>
                  <a:off x="6476184" y="1764113"/>
                  <a:ext cx="110455" cy="154265"/>
                  <a:chOff x="6476184" y="1764113"/>
                  <a:chExt cx="110455" cy="154265"/>
                </a:xfrm>
              </p:grpSpPr>
              <p:cxnSp>
                <p:nvCxnSpPr>
                  <p:cNvPr id="128" name="Straight Connector 127">
                    <a:extLst>
                      <a:ext uri="{FF2B5EF4-FFF2-40B4-BE49-F238E27FC236}">
                        <a16:creationId xmlns:a16="http://schemas.microsoft.com/office/drawing/2014/main" id="{6D3C3495-986A-2329-5567-C57BCE46AAF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CF9576B0-2AEB-0221-F28C-ABDA0EE8AB85}"/>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5" name="Group 124">
                  <a:extLst>
                    <a:ext uri="{FF2B5EF4-FFF2-40B4-BE49-F238E27FC236}">
                      <a16:creationId xmlns:a16="http://schemas.microsoft.com/office/drawing/2014/main" id="{AD65C131-0F4A-EA3F-5C76-B8B7F88DD103}"/>
                    </a:ext>
                  </a:extLst>
                </p:cNvPr>
                <p:cNvGrpSpPr/>
                <p:nvPr/>
              </p:nvGrpSpPr>
              <p:grpSpPr>
                <a:xfrm>
                  <a:off x="6367490" y="1536575"/>
                  <a:ext cx="319380" cy="260420"/>
                  <a:chOff x="6357510" y="1536575"/>
                  <a:chExt cx="319380" cy="260420"/>
                </a:xfrm>
              </p:grpSpPr>
              <p:sp>
                <p:nvSpPr>
                  <p:cNvPr id="126" name="Oval 395">
                    <a:extLst>
                      <a:ext uri="{FF2B5EF4-FFF2-40B4-BE49-F238E27FC236}">
                        <a16:creationId xmlns:a16="http://schemas.microsoft.com/office/drawing/2014/main" id="{150F5C3B-4917-23F9-4030-C5306CFC69D4}"/>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27" name="Oval 396">
                    <a:extLst>
                      <a:ext uri="{FF2B5EF4-FFF2-40B4-BE49-F238E27FC236}">
                        <a16:creationId xmlns:a16="http://schemas.microsoft.com/office/drawing/2014/main" id="{D1294F13-AE73-9091-03C2-1633DAE4B619}"/>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17" name="Group 116">
                <a:extLst>
                  <a:ext uri="{FF2B5EF4-FFF2-40B4-BE49-F238E27FC236}">
                    <a16:creationId xmlns:a16="http://schemas.microsoft.com/office/drawing/2014/main" id="{1086108E-B9A6-9415-454D-132B62FBE8DD}"/>
                  </a:ext>
                </a:extLst>
              </p:cNvPr>
              <p:cNvGrpSpPr/>
              <p:nvPr/>
            </p:nvGrpSpPr>
            <p:grpSpPr>
              <a:xfrm>
                <a:off x="6372481" y="1933291"/>
                <a:ext cx="309399" cy="386224"/>
                <a:chOff x="6372481" y="1933291"/>
                <a:chExt cx="309399" cy="386224"/>
              </a:xfrm>
            </p:grpSpPr>
            <p:grpSp>
              <p:nvGrpSpPr>
                <p:cNvPr id="118" name="Group 117">
                  <a:extLst>
                    <a:ext uri="{FF2B5EF4-FFF2-40B4-BE49-F238E27FC236}">
                      <a16:creationId xmlns:a16="http://schemas.microsoft.com/office/drawing/2014/main" id="{10B1EBCD-6F00-FDA6-78E1-68F5115E3985}"/>
                    </a:ext>
                  </a:extLst>
                </p:cNvPr>
                <p:cNvGrpSpPr/>
                <p:nvPr/>
              </p:nvGrpSpPr>
              <p:grpSpPr>
                <a:xfrm>
                  <a:off x="6477582" y="1933291"/>
                  <a:ext cx="110455" cy="154265"/>
                  <a:chOff x="6476184" y="1764113"/>
                  <a:chExt cx="110455" cy="154265"/>
                </a:xfrm>
              </p:grpSpPr>
              <p:cxnSp>
                <p:nvCxnSpPr>
                  <p:cNvPr id="122" name="Straight Connector 121">
                    <a:extLst>
                      <a:ext uri="{FF2B5EF4-FFF2-40B4-BE49-F238E27FC236}">
                        <a16:creationId xmlns:a16="http://schemas.microsoft.com/office/drawing/2014/main" id="{C2ECA601-2359-6AC2-4B9E-7F0C4F41457F}"/>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F799A2F9-C5B5-808C-D5E0-C8D17E5A21C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19" name="Group 118">
                  <a:extLst>
                    <a:ext uri="{FF2B5EF4-FFF2-40B4-BE49-F238E27FC236}">
                      <a16:creationId xmlns:a16="http://schemas.microsoft.com/office/drawing/2014/main" id="{B08B5621-B5A6-EE5E-48EB-C4D0B6F733E5}"/>
                    </a:ext>
                  </a:extLst>
                </p:cNvPr>
                <p:cNvGrpSpPr/>
                <p:nvPr/>
              </p:nvGrpSpPr>
              <p:grpSpPr>
                <a:xfrm>
                  <a:off x="6372481" y="2066644"/>
                  <a:ext cx="309399" cy="252871"/>
                  <a:chOff x="6387452" y="2049866"/>
                  <a:chExt cx="309399" cy="252871"/>
                </a:xfrm>
              </p:grpSpPr>
              <p:sp>
                <p:nvSpPr>
                  <p:cNvPr id="120" name="Oval 366">
                    <a:extLst>
                      <a:ext uri="{FF2B5EF4-FFF2-40B4-BE49-F238E27FC236}">
                        <a16:creationId xmlns:a16="http://schemas.microsoft.com/office/drawing/2014/main" id="{A20F841B-0000-1571-BFFF-72D747E69007}"/>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21" name="Oval 449">
                    <a:extLst>
                      <a:ext uri="{FF2B5EF4-FFF2-40B4-BE49-F238E27FC236}">
                        <a16:creationId xmlns:a16="http://schemas.microsoft.com/office/drawing/2014/main" id="{67892327-137D-1F4A-6758-FA99A397CB6C}"/>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30" name="Group 129">
              <a:extLst>
                <a:ext uri="{FF2B5EF4-FFF2-40B4-BE49-F238E27FC236}">
                  <a16:creationId xmlns:a16="http://schemas.microsoft.com/office/drawing/2014/main" id="{60CCB38B-998D-6A0C-0DAC-E5621088C085}"/>
                </a:ext>
              </a:extLst>
            </p:cNvPr>
            <p:cNvGrpSpPr/>
            <p:nvPr/>
          </p:nvGrpSpPr>
          <p:grpSpPr>
            <a:xfrm>
              <a:off x="5570711" y="2340255"/>
              <a:ext cx="184312" cy="451829"/>
              <a:chOff x="6367490" y="1536575"/>
              <a:chExt cx="319380" cy="782940"/>
            </a:xfrm>
          </p:grpSpPr>
          <p:grpSp>
            <p:nvGrpSpPr>
              <p:cNvPr id="131" name="Group 130">
                <a:extLst>
                  <a:ext uri="{FF2B5EF4-FFF2-40B4-BE49-F238E27FC236}">
                    <a16:creationId xmlns:a16="http://schemas.microsoft.com/office/drawing/2014/main" id="{820BAA80-661D-8E7E-4871-1B2C1BE4D2B1}"/>
                  </a:ext>
                </a:extLst>
              </p:cNvPr>
              <p:cNvGrpSpPr/>
              <p:nvPr/>
            </p:nvGrpSpPr>
            <p:grpSpPr>
              <a:xfrm>
                <a:off x="6367490" y="1536575"/>
                <a:ext cx="319380" cy="381803"/>
                <a:chOff x="6367490" y="1536575"/>
                <a:chExt cx="319380" cy="381803"/>
              </a:xfrm>
            </p:grpSpPr>
            <p:grpSp>
              <p:nvGrpSpPr>
                <p:cNvPr id="139" name="Group 138">
                  <a:extLst>
                    <a:ext uri="{FF2B5EF4-FFF2-40B4-BE49-F238E27FC236}">
                      <a16:creationId xmlns:a16="http://schemas.microsoft.com/office/drawing/2014/main" id="{99A93999-4E23-0A46-4F3A-EFBCB7F689FF}"/>
                    </a:ext>
                  </a:extLst>
                </p:cNvPr>
                <p:cNvGrpSpPr/>
                <p:nvPr/>
              </p:nvGrpSpPr>
              <p:grpSpPr>
                <a:xfrm>
                  <a:off x="6476184" y="1764113"/>
                  <a:ext cx="110455" cy="154265"/>
                  <a:chOff x="6476184" y="1764113"/>
                  <a:chExt cx="110455" cy="154265"/>
                </a:xfrm>
              </p:grpSpPr>
              <p:cxnSp>
                <p:nvCxnSpPr>
                  <p:cNvPr id="143" name="Straight Connector 142">
                    <a:extLst>
                      <a:ext uri="{FF2B5EF4-FFF2-40B4-BE49-F238E27FC236}">
                        <a16:creationId xmlns:a16="http://schemas.microsoft.com/office/drawing/2014/main" id="{6CA45DAF-2705-2C1D-2727-626BB32A1AF3}"/>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D108E12F-646D-CB6F-8CF6-D20C8F19B991}"/>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0" name="Group 139">
                  <a:extLst>
                    <a:ext uri="{FF2B5EF4-FFF2-40B4-BE49-F238E27FC236}">
                      <a16:creationId xmlns:a16="http://schemas.microsoft.com/office/drawing/2014/main" id="{80D064F6-81FD-2A3F-D9B8-6D47F86A632C}"/>
                    </a:ext>
                  </a:extLst>
                </p:cNvPr>
                <p:cNvGrpSpPr/>
                <p:nvPr/>
              </p:nvGrpSpPr>
              <p:grpSpPr>
                <a:xfrm>
                  <a:off x="6367490" y="1536575"/>
                  <a:ext cx="319380" cy="260420"/>
                  <a:chOff x="6357510" y="1536575"/>
                  <a:chExt cx="319380" cy="260420"/>
                </a:xfrm>
              </p:grpSpPr>
              <p:sp>
                <p:nvSpPr>
                  <p:cNvPr id="141" name="Oval 395">
                    <a:extLst>
                      <a:ext uri="{FF2B5EF4-FFF2-40B4-BE49-F238E27FC236}">
                        <a16:creationId xmlns:a16="http://schemas.microsoft.com/office/drawing/2014/main" id="{405B439E-7B4B-0761-C15C-4F7D6E50448A}"/>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42" name="Oval 396">
                    <a:extLst>
                      <a:ext uri="{FF2B5EF4-FFF2-40B4-BE49-F238E27FC236}">
                        <a16:creationId xmlns:a16="http://schemas.microsoft.com/office/drawing/2014/main" id="{EFEE5C68-562A-00CB-1397-A9DDBF1F5258}"/>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32" name="Group 131">
                <a:extLst>
                  <a:ext uri="{FF2B5EF4-FFF2-40B4-BE49-F238E27FC236}">
                    <a16:creationId xmlns:a16="http://schemas.microsoft.com/office/drawing/2014/main" id="{D13DD725-515C-D646-90B6-CDEDA7782CBE}"/>
                  </a:ext>
                </a:extLst>
              </p:cNvPr>
              <p:cNvGrpSpPr/>
              <p:nvPr/>
            </p:nvGrpSpPr>
            <p:grpSpPr>
              <a:xfrm>
                <a:off x="6372481" y="1933291"/>
                <a:ext cx="309399" cy="386224"/>
                <a:chOff x="6372481" y="1933291"/>
                <a:chExt cx="309399" cy="386224"/>
              </a:xfrm>
            </p:grpSpPr>
            <p:grpSp>
              <p:nvGrpSpPr>
                <p:cNvPr id="133" name="Group 132">
                  <a:extLst>
                    <a:ext uri="{FF2B5EF4-FFF2-40B4-BE49-F238E27FC236}">
                      <a16:creationId xmlns:a16="http://schemas.microsoft.com/office/drawing/2014/main" id="{E5AC58BC-C803-5A98-4195-231D1E0EF163}"/>
                    </a:ext>
                  </a:extLst>
                </p:cNvPr>
                <p:cNvGrpSpPr/>
                <p:nvPr/>
              </p:nvGrpSpPr>
              <p:grpSpPr>
                <a:xfrm>
                  <a:off x="6477582" y="1933291"/>
                  <a:ext cx="110455" cy="154265"/>
                  <a:chOff x="6476184" y="1764113"/>
                  <a:chExt cx="110455" cy="154265"/>
                </a:xfrm>
              </p:grpSpPr>
              <p:cxnSp>
                <p:nvCxnSpPr>
                  <p:cNvPr id="137" name="Straight Connector 136">
                    <a:extLst>
                      <a:ext uri="{FF2B5EF4-FFF2-40B4-BE49-F238E27FC236}">
                        <a16:creationId xmlns:a16="http://schemas.microsoft.com/office/drawing/2014/main" id="{07A09669-8E2A-7FBF-37B3-FB43F6E478AB}"/>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3BC46256-2B1E-0238-FDBF-38A9E85782B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34" name="Group 133">
                  <a:extLst>
                    <a:ext uri="{FF2B5EF4-FFF2-40B4-BE49-F238E27FC236}">
                      <a16:creationId xmlns:a16="http://schemas.microsoft.com/office/drawing/2014/main" id="{C138D71B-EFC0-4EBE-2CA9-F8E4FDB448FD}"/>
                    </a:ext>
                  </a:extLst>
                </p:cNvPr>
                <p:cNvGrpSpPr/>
                <p:nvPr/>
              </p:nvGrpSpPr>
              <p:grpSpPr>
                <a:xfrm>
                  <a:off x="6372481" y="2066644"/>
                  <a:ext cx="309399" cy="252871"/>
                  <a:chOff x="6387452" y="2049866"/>
                  <a:chExt cx="309399" cy="252871"/>
                </a:xfrm>
              </p:grpSpPr>
              <p:sp>
                <p:nvSpPr>
                  <p:cNvPr id="135" name="Oval 366">
                    <a:extLst>
                      <a:ext uri="{FF2B5EF4-FFF2-40B4-BE49-F238E27FC236}">
                        <a16:creationId xmlns:a16="http://schemas.microsoft.com/office/drawing/2014/main" id="{1AE205D4-F2AD-028F-A390-25584D385550}"/>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36" name="Oval 449">
                    <a:extLst>
                      <a:ext uri="{FF2B5EF4-FFF2-40B4-BE49-F238E27FC236}">
                        <a16:creationId xmlns:a16="http://schemas.microsoft.com/office/drawing/2014/main" id="{9C7E19F9-D710-97EB-12BE-C12E5F90471A}"/>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45" name="Group 144">
              <a:extLst>
                <a:ext uri="{FF2B5EF4-FFF2-40B4-BE49-F238E27FC236}">
                  <a16:creationId xmlns:a16="http://schemas.microsoft.com/office/drawing/2014/main" id="{43D47204-8E44-1CF8-0DB7-D353AB165116}"/>
                </a:ext>
              </a:extLst>
            </p:cNvPr>
            <p:cNvGrpSpPr/>
            <p:nvPr/>
          </p:nvGrpSpPr>
          <p:grpSpPr>
            <a:xfrm>
              <a:off x="5768017" y="2340255"/>
              <a:ext cx="184312" cy="451829"/>
              <a:chOff x="6367490" y="1536575"/>
              <a:chExt cx="319380" cy="782940"/>
            </a:xfrm>
          </p:grpSpPr>
          <p:grpSp>
            <p:nvGrpSpPr>
              <p:cNvPr id="146" name="Group 145">
                <a:extLst>
                  <a:ext uri="{FF2B5EF4-FFF2-40B4-BE49-F238E27FC236}">
                    <a16:creationId xmlns:a16="http://schemas.microsoft.com/office/drawing/2014/main" id="{494C1687-9147-C618-11C6-A5F7864A632D}"/>
                  </a:ext>
                </a:extLst>
              </p:cNvPr>
              <p:cNvGrpSpPr/>
              <p:nvPr/>
            </p:nvGrpSpPr>
            <p:grpSpPr>
              <a:xfrm>
                <a:off x="6367490" y="1536575"/>
                <a:ext cx="319380" cy="381803"/>
                <a:chOff x="6367490" y="1536575"/>
                <a:chExt cx="319380" cy="381803"/>
              </a:xfrm>
            </p:grpSpPr>
            <p:grpSp>
              <p:nvGrpSpPr>
                <p:cNvPr id="154" name="Group 153">
                  <a:extLst>
                    <a:ext uri="{FF2B5EF4-FFF2-40B4-BE49-F238E27FC236}">
                      <a16:creationId xmlns:a16="http://schemas.microsoft.com/office/drawing/2014/main" id="{8DC1FB2C-35ED-99B1-2B94-2BA4CC85B18A}"/>
                    </a:ext>
                  </a:extLst>
                </p:cNvPr>
                <p:cNvGrpSpPr/>
                <p:nvPr/>
              </p:nvGrpSpPr>
              <p:grpSpPr>
                <a:xfrm>
                  <a:off x="6476184" y="1764113"/>
                  <a:ext cx="110455" cy="154265"/>
                  <a:chOff x="6476184" y="1764113"/>
                  <a:chExt cx="110455" cy="154265"/>
                </a:xfrm>
              </p:grpSpPr>
              <p:cxnSp>
                <p:nvCxnSpPr>
                  <p:cNvPr id="158" name="Straight Connector 157">
                    <a:extLst>
                      <a:ext uri="{FF2B5EF4-FFF2-40B4-BE49-F238E27FC236}">
                        <a16:creationId xmlns:a16="http://schemas.microsoft.com/office/drawing/2014/main" id="{99299AB8-5188-8D1B-536A-73465E31FA1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0FF49691-FE9E-7749-0763-0FDF29EBD9E4}"/>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55" name="Group 154">
                  <a:extLst>
                    <a:ext uri="{FF2B5EF4-FFF2-40B4-BE49-F238E27FC236}">
                      <a16:creationId xmlns:a16="http://schemas.microsoft.com/office/drawing/2014/main" id="{8EFEB96F-2EB3-80AC-0819-0C3667456CAF}"/>
                    </a:ext>
                  </a:extLst>
                </p:cNvPr>
                <p:cNvGrpSpPr/>
                <p:nvPr/>
              </p:nvGrpSpPr>
              <p:grpSpPr>
                <a:xfrm>
                  <a:off x="6367490" y="1536575"/>
                  <a:ext cx="319380" cy="260420"/>
                  <a:chOff x="6357510" y="1536575"/>
                  <a:chExt cx="319380" cy="260420"/>
                </a:xfrm>
              </p:grpSpPr>
              <p:sp>
                <p:nvSpPr>
                  <p:cNvPr id="156" name="Oval 395">
                    <a:extLst>
                      <a:ext uri="{FF2B5EF4-FFF2-40B4-BE49-F238E27FC236}">
                        <a16:creationId xmlns:a16="http://schemas.microsoft.com/office/drawing/2014/main" id="{DBAA78B2-84B1-8AD3-13EE-D213BE325A42}"/>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57" name="Oval 396">
                    <a:extLst>
                      <a:ext uri="{FF2B5EF4-FFF2-40B4-BE49-F238E27FC236}">
                        <a16:creationId xmlns:a16="http://schemas.microsoft.com/office/drawing/2014/main" id="{3EB32FA8-B58C-5365-CA3F-52A31446401D}"/>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47" name="Group 146">
                <a:extLst>
                  <a:ext uri="{FF2B5EF4-FFF2-40B4-BE49-F238E27FC236}">
                    <a16:creationId xmlns:a16="http://schemas.microsoft.com/office/drawing/2014/main" id="{EBC91575-BCEB-473B-3A89-1F15744A1545}"/>
                  </a:ext>
                </a:extLst>
              </p:cNvPr>
              <p:cNvGrpSpPr/>
              <p:nvPr/>
            </p:nvGrpSpPr>
            <p:grpSpPr>
              <a:xfrm>
                <a:off x="6372481" y="1933291"/>
                <a:ext cx="309399" cy="386224"/>
                <a:chOff x="6372481" y="1933291"/>
                <a:chExt cx="309399" cy="386224"/>
              </a:xfrm>
            </p:grpSpPr>
            <p:grpSp>
              <p:nvGrpSpPr>
                <p:cNvPr id="148" name="Group 147">
                  <a:extLst>
                    <a:ext uri="{FF2B5EF4-FFF2-40B4-BE49-F238E27FC236}">
                      <a16:creationId xmlns:a16="http://schemas.microsoft.com/office/drawing/2014/main" id="{BF611D4E-CE41-0C36-B081-2C2B92628656}"/>
                    </a:ext>
                  </a:extLst>
                </p:cNvPr>
                <p:cNvGrpSpPr/>
                <p:nvPr/>
              </p:nvGrpSpPr>
              <p:grpSpPr>
                <a:xfrm>
                  <a:off x="6477582" y="1933291"/>
                  <a:ext cx="110455" cy="154265"/>
                  <a:chOff x="6476184" y="1764113"/>
                  <a:chExt cx="110455" cy="154265"/>
                </a:xfrm>
              </p:grpSpPr>
              <p:cxnSp>
                <p:nvCxnSpPr>
                  <p:cNvPr id="152" name="Straight Connector 151">
                    <a:extLst>
                      <a:ext uri="{FF2B5EF4-FFF2-40B4-BE49-F238E27FC236}">
                        <a16:creationId xmlns:a16="http://schemas.microsoft.com/office/drawing/2014/main" id="{D53B3406-E97A-225C-ACA4-1FFFC35D3D4C}"/>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BFA2D48C-1EF6-4D94-7A1A-6E02D6B1AFD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9" name="Group 148">
                  <a:extLst>
                    <a:ext uri="{FF2B5EF4-FFF2-40B4-BE49-F238E27FC236}">
                      <a16:creationId xmlns:a16="http://schemas.microsoft.com/office/drawing/2014/main" id="{B5DB1829-D3A4-11E2-1B27-64C365DADD20}"/>
                    </a:ext>
                  </a:extLst>
                </p:cNvPr>
                <p:cNvGrpSpPr/>
                <p:nvPr/>
              </p:nvGrpSpPr>
              <p:grpSpPr>
                <a:xfrm>
                  <a:off x="6372481" y="2066644"/>
                  <a:ext cx="309399" cy="252871"/>
                  <a:chOff x="6387452" y="2049866"/>
                  <a:chExt cx="309399" cy="252871"/>
                </a:xfrm>
              </p:grpSpPr>
              <p:sp>
                <p:nvSpPr>
                  <p:cNvPr id="150" name="Oval 366">
                    <a:extLst>
                      <a:ext uri="{FF2B5EF4-FFF2-40B4-BE49-F238E27FC236}">
                        <a16:creationId xmlns:a16="http://schemas.microsoft.com/office/drawing/2014/main" id="{75791B16-9C19-2A07-9DB9-997DE66553D5}"/>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51" name="Oval 449">
                    <a:extLst>
                      <a:ext uri="{FF2B5EF4-FFF2-40B4-BE49-F238E27FC236}">
                        <a16:creationId xmlns:a16="http://schemas.microsoft.com/office/drawing/2014/main" id="{98ECC08E-EE48-4707-C4DF-864A7CB9D7F5}"/>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60" name="Group 159">
              <a:extLst>
                <a:ext uri="{FF2B5EF4-FFF2-40B4-BE49-F238E27FC236}">
                  <a16:creationId xmlns:a16="http://schemas.microsoft.com/office/drawing/2014/main" id="{783E8907-6998-52F0-4A6F-AB6A13D35AC4}"/>
                </a:ext>
              </a:extLst>
            </p:cNvPr>
            <p:cNvGrpSpPr/>
            <p:nvPr/>
          </p:nvGrpSpPr>
          <p:grpSpPr>
            <a:xfrm>
              <a:off x="5965323" y="2340255"/>
              <a:ext cx="184312" cy="451829"/>
              <a:chOff x="6367490" y="1536575"/>
              <a:chExt cx="319380" cy="782940"/>
            </a:xfrm>
          </p:grpSpPr>
          <p:grpSp>
            <p:nvGrpSpPr>
              <p:cNvPr id="161" name="Group 160">
                <a:extLst>
                  <a:ext uri="{FF2B5EF4-FFF2-40B4-BE49-F238E27FC236}">
                    <a16:creationId xmlns:a16="http://schemas.microsoft.com/office/drawing/2014/main" id="{FFC7B879-6DF4-60BD-3791-8588AC6BD2A4}"/>
                  </a:ext>
                </a:extLst>
              </p:cNvPr>
              <p:cNvGrpSpPr/>
              <p:nvPr/>
            </p:nvGrpSpPr>
            <p:grpSpPr>
              <a:xfrm>
                <a:off x="6367490" y="1536575"/>
                <a:ext cx="319380" cy="381803"/>
                <a:chOff x="6367490" y="1536575"/>
                <a:chExt cx="319380" cy="381803"/>
              </a:xfrm>
            </p:grpSpPr>
            <p:grpSp>
              <p:nvGrpSpPr>
                <p:cNvPr id="169" name="Group 168">
                  <a:extLst>
                    <a:ext uri="{FF2B5EF4-FFF2-40B4-BE49-F238E27FC236}">
                      <a16:creationId xmlns:a16="http://schemas.microsoft.com/office/drawing/2014/main" id="{9818EE95-1452-44EA-A842-405EEAC37B12}"/>
                    </a:ext>
                  </a:extLst>
                </p:cNvPr>
                <p:cNvGrpSpPr/>
                <p:nvPr/>
              </p:nvGrpSpPr>
              <p:grpSpPr>
                <a:xfrm>
                  <a:off x="6476184" y="1764113"/>
                  <a:ext cx="110455" cy="154265"/>
                  <a:chOff x="6476184" y="1764113"/>
                  <a:chExt cx="110455" cy="154265"/>
                </a:xfrm>
              </p:grpSpPr>
              <p:cxnSp>
                <p:nvCxnSpPr>
                  <p:cNvPr id="173" name="Straight Connector 172">
                    <a:extLst>
                      <a:ext uri="{FF2B5EF4-FFF2-40B4-BE49-F238E27FC236}">
                        <a16:creationId xmlns:a16="http://schemas.microsoft.com/office/drawing/2014/main" id="{DAEB6A05-7091-3207-21F8-4990F2FC968E}"/>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034FF590-B72F-92E0-FC8C-FDFF5E754700}"/>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70" name="Group 169">
                  <a:extLst>
                    <a:ext uri="{FF2B5EF4-FFF2-40B4-BE49-F238E27FC236}">
                      <a16:creationId xmlns:a16="http://schemas.microsoft.com/office/drawing/2014/main" id="{16C25D43-BAA4-0973-A45F-D17F0C70BB7E}"/>
                    </a:ext>
                  </a:extLst>
                </p:cNvPr>
                <p:cNvGrpSpPr/>
                <p:nvPr/>
              </p:nvGrpSpPr>
              <p:grpSpPr>
                <a:xfrm>
                  <a:off x="6367490" y="1536575"/>
                  <a:ext cx="319380" cy="260420"/>
                  <a:chOff x="6357510" y="1536575"/>
                  <a:chExt cx="319380" cy="260420"/>
                </a:xfrm>
              </p:grpSpPr>
              <p:sp>
                <p:nvSpPr>
                  <p:cNvPr id="171" name="Oval 395">
                    <a:extLst>
                      <a:ext uri="{FF2B5EF4-FFF2-40B4-BE49-F238E27FC236}">
                        <a16:creationId xmlns:a16="http://schemas.microsoft.com/office/drawing/2014/main" id="{198B0879-898C-9EAF-8F0D-B1B2AEE678CE}"/>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72" name="Oval 396">
                    <a:extLst>
                      <a:ext uri="{FF2B5EF4-FFF2-40B4-BE49-F238E27FC236}">
                        <a16:creationId xmlns:a16="http://schemas.microsoft.com/office/drawing/2014/main" id="{F04B4BD6-2D92-7255-243C-903DDDD93C44}"/>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62" name="Group 161">
                <a:extLst>
                  <a:ext uri="{FF2B5EF4-FFF2-40B4-BE49-F238E27FC236}">
                    <a16:creationId xmlns:a16="http://schemas.microsoft.com/office/drawing/2014/main" id="{405FCFD3-B16F-53F9-12B6-26CAAF23E448}"/>
                  </a:ext>
                </a:extLst>
              </p:cNvPr>
              <p:cNvGrpSpPr/>
              <p:nvPr/>
            </p:nvGrpSpPr>
            <p:grpSpPr>
              <a:xfrm>
                <a:off x="6372481" y="1933291"/>
                <a:ext cx="309399" cy="386224"/>
                <a:chOff x="6372481" y="1933291"/>
                <a:chExt cx="309399" cy="386224"/>
              </a:xfrm>
            </p:grpSpPr>
            <p:grpSp>
              <p:nvGrpSpPr>
                <p:cNvPr id="163" name="Group 162">
                  <a:extLst>
                    <a:ext uri="{FF2B5EF4-FFF2-40B4-BE49-F238E27FC236}">
                      <a16:creationId xmlns:a16="http://schemas.microsoft.com/office/drawing/2014/main" id="{ABD44338-0E31-0693-D546-6AC00E5A339A}"/>
                    </a:ext>
                  </a:extLst>
                </p:cNvPr>
                <p:cNvGrpSpPr/>
                <p:nvPr/>
              </p:nvGrpSpPr>
              <p:grpSpPr>
                <a:xfrm>
                  <a:off x="6477582" y="1933291"/>
                  <a:ext cx="110455" cy="154265"/>
                  <a:chOff x="6476184" y="1764113"/>
                  <a:chExt cx="110455" cy="154265"/>
                </a:xfrm>
              </p:grpSpPr>
              <p:cxnSp>
                <p:nvCxnSpPr>
                  <p:cNvPr id="167" name="Straight Connector 166">
                    <a:extLst>
                      <a:ext uri="{FF2B5EF4-FFF2-40B4-BE49-F238E27FC236}">
                        <a16:creationId xmlns:a16="http://schemas.microsoft.com/office/drawing/2014/main" id="{16630A57-0BF7-5952-7FAE-A8DBF483ABDC}"/>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CDCFDC90-0831-6C4E-5BA8-A2186525C36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64" name="Group 163">
                  <a:extLst>
                    <a:ext uri="{FF2B5EF4-FFF2-40B4-BE49-F238E27FC236}">
                      <a16:creationId xmlns:a16="http://schemas.microsoft.com/office/drawing/2014/main" id="{0ACB8D6C-C552-A589-BAAE-A13C4856A63D}"/>
                    </a:ext>
                  </a:extLst>
                </p:cNvPr>
                <p:cNvGrpSpPr/>
                <p:nvPr/>
              </p:nvGrpSpPr>
              <p:grpSpPr>
                <a:xfrm>
                  <a:off x="6372481" y="2066644"/>
                  <a:ext cx="309399" cy="252871"/>
                  <a:chOff x="6387452" y="2049866"/>
                  <a:chExt cx="309399" cy="252871"/>
                </a:xfrm>
              </p:grpSpPr>
              <p:sp>
                <p:nvSpPr>
                  <p:cNvPr id="165" name="Oval 366">
                    <a:extLst>
                      <a:ext uri="{FF2B5EF4-FFF2-40B4-BE49-F238E27FC236}">
                        <a16:creationId xmlns:a16="http://schemas.microsoft.com/office/drawing/2014/main" id="{E4A85E16-3BEE-3027-DA97-DC20E43687C5}"/>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66" name="Oval 449">
                    <a:extLst>
                      <a:ext uri="{FF2B5EF4-FFF2-40B4-BE49-F238E27FC236}">
                        <a16:creationId xmlns:a16="http://schemas.microsoft.com/office/drawing/2014/main" id="{14302CB9-3018-E138-74FE-AA932E6A8777}"/>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75" name="Group 174">
              <a:extLst>
                <a:ext uri="{FF2B5EF4-FFF2-40B4-BE49-F238E27FC236}">
                  <a16:creationId xmlns:a16="http://schemas.microsoft.com/office/drawing/2014/main" id="{3A057965-BCB1-E9F8-116C-62CD36D82ECA}"/>
                </a:ext>
              </a:extLst>
            </p:cNvPr>
            <p:cNvGrpSpPr/>
            <p:nvPr/>
          </p:nvGrpSpPr>
          <p:grpSpPr>
            <a:xfrm>
              <a:off x="6162629" y="2340255"/>
              <a:ext cx="184312" cy="451829"/>
              <a:chOff x="6367490" y="1536575"/>
              <a:chExt cx="319380" cy="782940"/>
            </a:xfrm>
          </p:grpSpPr>
          <p:grpSp>
            <p:nvGrpSpPr>
              <p:cNvPr id="176" name="Group 175">
                <a:extLst>
                  <a:ext uri="{FF2B5EF4-FFF2-40B4-BE49-F238E27FC236}">
                    <a16:creationId xmlns:a16="http://schemas.microsoft.com/office/drawing/2014/main" id="{D2F6F323-69C2-3F2D-F704-1E3CBB20BFE8}"/>
                  </a:ext>
                </a:extLst>
              </p:cNvPr>
              <p:cNvGrpSpPr/>
              <p:nvPr/>
            </p:nvGrpSpPr>
            <p:grpSpPr>
              <a:xfrm>
                <a:off x="6367490" y="1536575"/>
                <a:ext cx="319380" cy="381803"/>
                <a:chOff x="6367490" y="1536575"/>
                <a:chExt cx="319380" cy="381803"/>
              </a:xfrm>
            </p:grpSpPr>
            <p:grpSp>
              <p:nvGrpSpPr>
                <p:cNvPr id="184" name="Group 183">
                  <a:extLst>
                    <a:ext uri="{FF2B5EF4-FFF2-40B4-BE49-F238E27FC236}">
                      <a16:creationId xmlns:a16="http://schemas.microsoft.com/office/drawing/2014/main" id="{26EDF3AB-0A1F-D89B-CE9C-DF80031BABEC}"/>
                    </a:ext>
                  </a:extLst>
                </p:cNvPr>
                <p:cNvGrpSpPr/>
                <p:nvPr/>
              </p:nvGrpSpPr>
              <p:grpSpPr>
                <a:xfrm>
                  <a:off x="6476184" y="1764113"/>
                  <a:ext cx="110455" cy="154265"/>
                  <a:chOff x="6476184" y="1764113"/>
                  <a:chExt cx="110455" cy="154265"/>
                </a:xfrm>
              </p:grpSpPr>
              <p:cxnSp>
                <p:nvCxnSpPr>
                  <p:cNvPr id="188" name="Straight Connector 187">
                    <a:extLst>
                      <a:ext uri="{FF2B5EF4-FFF2-40B4-BE49-F238E27FC236}">
                        <a16:creationId xmlns:a16="http://schemas.microsoft.com/office/drawing/2014/main" id="{5D76B9FE-5678-255A-3556-32D04A7382A9}"/>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32F09899-860D-2CC6-FD5D-EF2EE7B9FAB5}"/>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85" name="Group 184">
                  <a:extLst>
                    <a:ext uri="{FF2B5EF4-FFF2-40B4-BE49-F238E27FC236}">
                      <a16:creationId xmlns:a16="http://schemas.microsoft.com/office/drawing/2014/main" id="{932F01A2-C129-ED35-431B-83745F0CD6E2}"/>
                    </a:ext>
                  </a:extLst>
                </p:cNvPr>
                <p:cNvGrpSpPr/>
                <p:nvPr/>
              </p:nvGrpSpPr>
              <p:grpSpPr>
                <a:xfrm>
                  <a:off x="6367490" y="1536575"/>
                  <a:ext cx="319380" cy="260420"/>
                  <a:chOff x="6357510" y="1536575"/>
                  <a:chExt cx="319380" cy="260420"/>
                </a:xfrm>
              </p:grpSpPr>
              <p:sp>
                <p:nvSpPr>
                  <p:cNvPr id="186" name="Oval 395">
                    <a:extLst>
                      <a:ext uri="{FF2B5EF4-FFF2-40B4-BE49-F238E27FC236}">
                        <a16:creationId xmlns:a16="http://schemas.microsoft.com/office/drawing/2014/main" id="{F83C71E8-B9EB-089F-B293-15E84EA66EF9}"/>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87" name="Oval 396">
                    <a:extLst>
                      <a:ext uri="{FF2B5EF4-FFF2-40B4-BE49-F238E27FC236}">
                        <a16:creationId xmlns:a16="http://schemas.microsoft.com/office/drawing/2014/main" id="{E8699A0B-7560-5AF7-0EB8-2900C41D9AF2}"/>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77" name="Group 176">
                <a:extLst>
                  <a:ext uri="{FF2B5EF4-FFF2-40B4-BE49-F238E27FC236}">
                    <a16:creationId xmlns:a16="http://schemas.microsoft.com/office/drawing/2014/main" id="{B8EACDE7-755E-0BBD-549A-6F29CA1A3873}"/>
                  </a:ext>
                </a:extLst>
              </p:cNvPr>
              <p:cNvGrpSpPr/>
              <p:nvPr/>
            </p:nvGrpSpPr>
            <p:grpSpPr>
              <a:xfrm>
                <a:off x="6372481" y="1933291"/>
                <a:ext cx="309399" cy="386224"/>
                <a:chOff x="6372481" y="1933291"/>
                <a:chExt cx="309399" cy="386224"/>
              </a:xfrm>
            </p:grpSpPr>
            <p:grpSp>
              <p:nvGrpSpPr>
                <p:cNvPr id="178" name="Group 177">
                  <a:extLst>
                    <a:ext uri="{FF2B5EF4-FFF2-40B4-BE49-F238E27FC236}">
                      <a16:creationId xmlns:a16="http://schemas.microsoft.com/office/drawing/2014/main" id="{8C648E94-3722-A3BC-E4F5-3D739044A7BA}"/>
                    </a:ext>
                  </a:extLst>
                </p:cNvPr>
                <p:cNvGrpSpPr/>
                <p:nvPr/>
              </p:nvGrpSpPr>
              <p:grpSpPr>
                <a:xfrm>
                  <a:off x="6477582" y="1933291"/>
                  <a:ext cx="110455" cy="154265"/>
                  <a:chOff x="6476184" y="1764113"/>
                  <a:chExt cx="110455" cy="154265"/>
                </a:xfrm>
              </p:grpSpPr>
              <p:cxnSp>
                <p:nvCxnSpPr>
                  <p:cNvPr id="182" name="Straight Connector 181">
                    <a:extLst>
                      <a:ext uri="{FF2B5EF4-FFF2-40B4-BE49-F238E27FC236}">
                        <a16:creationId xmlns:a16="http://schemas.microsoft.com/office/drawing/2014/main" id="{74958A41-ABEC-278F-6556-1AD535CCC4AB}"/>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36F6245A-20BF-C097-FFF2-2183C6D6A5C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79" name="Group 178">
                  <a:extLst>
                    <a:ext uri="{FF2B5EF4-FFF2-40B4-BE49-F238E27FC236}">
                      <a16:creationId xmlns:a16="http://schemas.microsoft.com/office/drawing/2014/main" id="{41AF50D5-C99A-0A8E-1F69-149D5055098E}"/>
                    </a:ext>
                  </a:extLst>
                </p:cNvPr>
                <p:cNvGrpSpPr/>
                <p:nvPr/>
              </p:nvGrpSpPr>
              <p:grpSpPr>
                <a:xfrm>
                  <a:off x="6372481" y="2066644"/>
                  <a:ext cx="309399" cy="252871"/>
                  <a:chOff x="6387452" y="2049866"/>
                  <a:chExt cx="309399" cy="252871"/>
                </a:xfrm>
              </p:grpSpPr>
              <p:sp>
                <p:nvSpPr>
                  <p:cNvPr id="180" name="Oval 366">
                    <a:extLst>
                      <a:ext uri="{FF2B5EF4-FFF2-40B4-BE49-F238E27FC236}">
                        <a16:creationId xmlns:a16="http://schemas.microsoft.com/office/drawing/2014/main" id="{844313EB-5BC3-3D5B-C0E5-5A9BA167417E}"/>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81" name="Oval 449">
                    <a:extLst>
                      <a:ext uri="{FF2B5EF4-FFF2-40B4-BE49-F238E27FC236}">
                        <a16:creationId xmlns:a16="http://schemas.microsoft.com/office/drawing/2014/main" id="{2EECCFD4-B98E-B35B-F181-27535B9D37E6}"/>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90" name="Group 189">
              <a:extLst>
                <a:ext uri="{FF2B5EF4-FFF2-40B4-BE49-F238E27FC236}">
                  <a16:creationId xmlns:a16="http://schemas.microsoft.com/office/drawing/2014/main" id="{55E1DFC4-890B-0B63-F457-89B82154FDCB}"/>
                </a:ext>
              </a:extLst>
            </p:cNvPr>
            <p:cNvGrpSpPr/>
            <p:nvPr/>
          </p:nvGrpSpPr>
          <p:grpSpPr>
            <a:xfrm>
              <a:off x="6359935" y="2340255"/>
              <a:ext cx="184312" cy="451829"/>
              <a:chOff x="6367490" y="1536575"/>
              <a:chExt cx="319380" cy="782940"/>
            </a:xfrm>
          </p:grpSpPr>
          <p:grpSp>
            <p:nvGrpSpPr>
              <p:cNvPr id="191" name="Group 190">
                <a:extLst>
                  <a:ext uri="{FF2B5EF4-FFF2-40B4-BE49-F238E27FC236}">
                    <a16:creationId xmlns:a16="http://schemas.microsoft.com/office/drawing/2014/main" id="{44D54EFA-C606-C8D8-8504-F61A5AA004A7}"/>
                  </a:ext>
                </a:extLst>
              </p:cNvPr>
              <p:cNvGrpSpPr/>
              <p:nvPr/>
            </p:nvGrpSpPr>
            <p:grpSpPr>
              <a:xfrm>
                <a:off x="6367490" y="1536575"/>
                <a:ext cx="319380" cy="381803"/>
                <a:chOff x="6367490" y="1536575"/>
                <a:chExt cx="319380" cy="381803"/>
              </a:xfrm>
            </p:grpSpPr>
            <p:grpSp>
              <p:nvGrpSpPr>
                <p:cNvPr id="199" name="Group 198">
                  <a:extLst>
                    <a:ext uri="{FF2B5EF4-FFF2-40B4-BE49-F238E27FC236}">
                      <a16:creationId xmlns:a16="http://schemas.microsoft.com/office/drawing/2014/main" id="{FB26515F-A886-85ED-D406-F30D8E8260BD}"/>
                    </a:ext>
                  </a:extLst>
                </p:cNvPr>
                <p:cNvGrpSpPr/>
                <p:nvPr/>
              </p:nvGrpSpPr>
              <p:grpSpPr>
                <a:xfrm>
                  <a:off x="6476184" y="1764113"/>
                  <a:ext cx="110455" cy="154265"/>
                  <a:chOff x="6476184" y="1764113"/>
                  <a:chExt cx="110455" cy="154265"/>
                </a:xfrm>
              </p:grpSpPr>
              <p:cxnSp>
                <p:nvCxnSpPr>
                  <p:cNvPr id="203" name="Straight Connector 202">
                    <a:extLst>
                      <a:ext uri="{FF2B5EF4-FFF2-40B4-BE49-F238E27FC236}">
                        <a16:creationId xmlns:a16="http://schemas.microsoft.com/office/drawing/2014/main" id="{AF155188-365F-C265-D3C9-83726476723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ED3CABDA-9355-E17D-56E7-9C6C764DFF36}"/>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200" name="Group 199">
                  <a:extLst>
                    <a:ext uri="{FF2B5EF4-FFF2-40B4-BE49-F238E27FC236}">
                      <a16:creationId xmlns:a16="http://schemas.microsoft.com/office/drawing/2014/main" id="{8262797C-DA34-8577-CA01-5B2CB67ED7CD}"/>
                    </a:ext>
                  </a:extLst>
                </p:cNvPr>
                <p:cNvGrpSpPr/>
                <p:nvPr/>
              </p:nvGrpSpPr>
              <p:grpSpPr>
                <a:xfrm>
                  <a:off x="6367490" y="1536575"/>
                  <a:ext cx="319380" cy="260420"/>
                  <a:chOff x="6357510" y="1536575"/>
                  <a:chExt cx="319380" cy="260420"/>
                </a:xfrm>
              </p:grpSpPr>
              <p:sp>
                <p:nvSpPr>
                  <p:cNvPr id="201" name="Oval 395">
                    <a:extLst>
                      <a:ext uri="{FF2B5EF4-FFF2-40B4-BE49-F238E27FC236}">
                        <a16:creationId xmlns:a16="http://schemas.microsoft.com/office/drawing/2014/main" id="{379CA7BD-DDD5-DB49-4223-32BB6D6578A6}"/>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202" name="Oval 396">
                    <a:extLst>
                      <a:ext uri="{FF2B5EF4-FFF2-40B4-BE49-F238E27FC236}">
                        <a16:creationId xmlns:a16="http://schemas.microsoft.com/office/drawing/2014/main" id="{D81DF651-7E45-40D3-6525-6217A00FD9B7}"/>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92" name="Group 191">
                <a:extLst>
                  <a:ext uri="{FF2B5EF4-FFF2-40B4-BE49-F238E27FC236}">
                    <a16:creationId xmlns:a16="http://schemas.microsoft.com/office/drawing/2014/main" id="{270B676F-9CF3-5F6C-F59A-8898123E09B9}"/>
                  </a:ext>
                </a:extLst>
              </p:cNvPr>
              <p:cNvGrpSpPr/>
              <p:nvPr/>
            </p:nvGrpSpPr>
            <p:grpSpPr>
              <a:xfrm>
                <a:off x="6372481" y="1933291"/>
                <a:ext cx="309399" cy="386224"/>
                <a:chOff x="6372481" y="1933291"/>
                <a:chExt cx="309399" cy="386224"/>
              </a:xfrm>
            </p:grpSpPr>
            <p:grpSp>
              <p:nvGrpSpPr>
                <p:cNvPr id="193" name="Group 192">
                  <a:extLst>
                    <a:ext uri="{FF2B5EF4-FFF2-40B4-BE49-F238E27FC236}">
                      <a16:creationId xmlns:a16="http://schemas.microsoft.com/office/drawing/2014/main" id="{58C4CFAA-F6EA-3026-B0EC-BB607391B5FE}"/>
                    </a:ext>
                  </a:extLst>
                </p:cNvPr>
                <p:cNvGrpSpPr/>
                <p:nvPr/>
              </p:nvGrpSpPr>
              <p:grpSpPr>
                <a:xfrm>
                  <a:off x="6477582" y="1933291"/>
                  <a:ext cx="110455" cy="154265"/>
                  <a:chOff x="6476184" y="1764113"/>
                  <a:chExt cx="110455" cy="154265"/>
                </a:xfrm>
              </p:grpSpPr>
              <p:cxnSp>
                <p:nvCxnSpPr>
                  <p:cNvPr id="197" name="Straight Connector 196">
                    <a:extLst>
                      <a:ext uri="{FF2B5EF4-FFF2-40B4-BE49-F238E27FC236}">
                        <a16:creationId xmlns:a16="http://schemas.microsoft.com/office/drawing/2014/main" id="{992713F7-43DE-FDA9-98FE-D34F3F8F249B}"/>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38AE8945-48E5-5643-8131-56985912B917}"/>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94" name="Group 193">
                  <a:extLst>
                    <a:ext uri="{FF2B5EF4-FFF2-40B4-BE49-F238E27FC236}">
                      <a16:creationId xmlns:a16="http://schemas.microsoft.com/office/drawing/2014/main" id="{B63CDAD0-F130-6F32-1F39-6FCE9C449363}"/>
                    </a:ext>
                  </a:extLst>
                </p:cNvPr>
                <p:cNvGrpSpPr/>
                <p:nvPr/>
              </p:nvGrpSpPr>
              <p:grpSpPr>
                <a:xfrm>
                  <a:off x="6372481" y="2066644"/>
                  <a:ext cx="309399" cy="252871"/>
                  <a:chOff x="6387452" y="2049866"/>
                  <a:chExt cx="309399" cy="252871"/>
                </a:xfrm>
              </p:grpSpPr>
              <p:sp>
                <p:nvSpPr>
                  <p:cNvPr id="195" name="Oval 366">
                    <a:extLst>
                      <a:ext uri="{FF2B5EF4-FFF2-40B4-BE49-F238E27FC236}">
                        <a16:creationId xmlns:a16="http://schemas.microsoft.com/office/drawing/2014/main" id="{6FC6D848-7F94-8869-1531-74CD394B9DFD}"/>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96" name="Oval 449">
                    <a:extLst>
                      <a:ext uri="{FF2B5EF4-FFF2-40B4-BE49-F238E27FC236}">
                        <a16:creationId xmlns:a16="http://schemas.microsoft.com/office/drawing/2014/main" id="{852FA05D-CA41-6CDA-3CA5-BB9A4476BA41}"/>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205" name="Group 204">
              <a:extLst>
                <a:ext uri="{FF2B5EF4-FFF2-40B4-BE49-F238E27FC236}">
                  <a16:creationId xmlns:a16="http://schemas.microsoft.com/office/drawing/2014/main" id="{D63DE18F-D276-5816-6480-7AC78F18656C}"/>
                </a:ext>
              </a:extLst>
            </p:cNvPr>
            <p:cNvGrpSpPr/>
            <p:nvPr/>
          </p:nvGrpSpPr>
          <p:grpSpPr>
            <a:xfrm>
              <a:off x="6557241" y="2340255"/>
              <a:ext cx="184312" cy="451829"/>
              <a:chOff x="6367490" y="1536575"/>
              <a:chExt cx="319380" cy="782940"/>
            </a:xfrm>
          </p:grpSpPr>
          <p:grpSp>
            <p:nvGrpSpPr>
              <p:cNvPr id="206" name="Group 205">
                <a:extLst>
                  <a:ext uri="{FF2B5EF4-FFF2-40B4-BE49-F238E27FC236}">
                    <a16:creationId xmlns:a16="http://schemas.microsoft.com/office/drawing/2014/main" id="{4EC3889A-A283-7DC8-99B9-6CF8713A6A15}"/>
                  </a:ext>
                </a:extLst>
              </p:cNvPr>
              <p:cNvGrpSpPr/>
              <p:nvPr/>
            </p:nvGrpSpPr>
            <p:grpSpPr>
              <a:xfrm>
                <a:off x="6367490" y="1536575"/>
                <a:ext cx="319380" cy="381803"/>
                <a:chOff x="6367490" y="1536575"/>
                <a:chExt cx="319380" cy="381803"/>
              </a:xfrm>
            </p:grpSpPr>
            <p:grpSp>
              <p:nvGrpSpPr>
                <p:cNvPr id="214" name="Group 213">
                  <a:extLst>
                    <a:ext uri="{FF2B5EF4-FFF2-40B4-BE49-F238E27FC236}">
                      <a16:creationId xmlns:a16="http://schemas.microsoft.com/office/drawing/2014/main" id="{A34A6F36-5408-3249-7E3B-F2CCB191D210}"/>
                    </a:ext>
                  </a:extLst>
                </p:cNvPr>
                <p:cNvGrpSpPr/>
                <p:nvPr/>
              </p:nvGrpSpPr>
              <p:grpSpPr>
                <a:xfrm>
                  <a:off x="6476184" y="1764113"/>
                  <a:ext cx="110455" cy="154265"/>
                  <a:chOff x="6476184" y="1764113"/>
                  <a:chExt cx="110455" cy="154265"/>
                </a:xfrm>
              </p:grpSpPr>
              <p:cxnSp>
                <p:nvCxnSpPr>
                  <p:cNvPr id="218" name="Straight Connector 217">
                    <a:extLst>
                      <a:ext uri="{FF2B5EF4-FFF2-40B4-BE49-F238E27FC236}">
                        <a16:creationId xmlns:a16="http://schemas.microsoft.com/office/drawing/2014/main" id="{1642622C-F077-8C09-A59F-20B18401642F}"/>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FAC57F11-C38C-78F0-23E0-97E17DDFC5F8}"/>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215" name="Group 214">
                  <a:extLst>
                    <a:ext uri="{FF2B5EF4-FFF2-40B4-BE49-F238E27FC236}">
                      <a16:creationId xmlns:a16="http://schemas.microsoft.com/office/drawing/2014/main" id="{99D98BAA-F9E3-3DCF-F97E-6384D6B77AB4}"/>
                    </a:ext>
                  </a:extLst>
                </p:cNvPr>
                <p:cNvGrpSpPr/>
                <p:nvPr/>
              </p:nvGrpSpPr>
              <p:grpSpPr>
                <a:xfrm>
                  <a:off x="6367490" y="1536575"/>
                  <a:ext cx="319380" cy="260420"/>
                  <a:chOff x="6357510" y="1536575"/>
                  <a:chExt cx="319380" cy="260420"/>
                </a:xfrm>
              </p:grpSpPr>
              <p:sp>
                <p:nvSpPr>
                  <p:cNvPr id="216" name="Oval 395">
                    <a:extLst>
                      <a:ext uri="{FF2B5EF4-FFF2-40B4-BE49-F238E27FC236}">
                        <a16:creationId xmlns:a16="http://schemas.microsoft.com/office/drawing/2014/main" id="{FAC2DD8E-DCA0-EACE-5667-C5A270705A5A}"/>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217" name="Oval 396">
                    <a:extLst>
                      <a:ext uri="{FF2B5EF4-FFF2-40B4-BE49-F238E27FC236}">
                        <a16:creationId xmlns:a16="http://schemas.microsoft.com/office/drawing/2014/main" id="{EBB26F9C-8EC4-3A6A-94AF-F4221374747A}"/>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207" name="Group 206">
                <a:extLst>
                  <a:ext uri="{FF2B5EF4-FFF2-40B4-BE49-F238E27FC236}">
                    <a16:creationId xmlns:a16="http://schemas.microsoft.com/office/drawing/2014/main" id="{A642ADA6-3CA8-1C44-4341-DD209EF72B7A}"/>
                  </a:ext>
                </a:extLst>
              </p:cNvPr>
              <p:cNvGrpSpPr/>
              <p:nvPr/>
            </p:nvGrpSpPr>
            <p:grpSpPr>
              <a:xfrm>
                <a:off x="6372481" y="1933291"/>
                <a:ext cx="309399" cy="386224"/>
                <a:chOff x="6372481" y="1933291"/>
                <a:chExt cx="309399" cy="386224"/>
              </a:xfrm>
            </p:grpSpPr>
            <p:grpSp>
              <p:nvGrpSpPr>
                <p:cNvPr id="208" name="Group 207">
                  <a:extLst>
                    <a:ext uri="{FF2B5EF4-FFF2-40B4-BE49-F238E27FC236}">
                      <a16:creationId xmlns:a16="http://schemas.microsoft.com/office/drawing/2014/main" id="{CDDB5B3A-77F8-63B9-B59D-CFC2CD80038C}"/>
                    </a:ext>
                  </a:extLst>
                </p:cNvPr>
                <p:cNvGrpSpPr/>
                <p:nvPr/>
              </p:nvGrpSpPr>
              <p:grpSpPr>
                <a:xfrm>
                  <a:off x="6477582" y="1933291"/>
                  <a:ext cx="110455" cy="154265"/>
                  <a:chOff x="6476184" y="1764113"/>
                  <a:chExt cx="110455" cy="154265"/>
                </a:xfrm>
              </p:grpSpPr>
              <p:cxnSp>
                <p:nvCxnSpPr>
                  <p:cNvPr id="212" name="Straight Connector 211">
                    <a:extLst>
                      <a:ext uri="{FF2B5EF4-FFF2-40B4-BE49-F238E27FC236}">
                        <a16:creationId xmlns:a16="http://schemas.microsoft.com/office/drawing/2014/main" id="{0D047FC9-2343-F9ED-B2B3-440C1B2E62D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16:creationId xmlns:a16="http://schemas.microsoft.com/office/drawing/2014/main" id="{708F3065-4B6E-203A-BDA5-95EFEA569B84}"/>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209" name="Group 208">
                  <a:extLst>
                    <a:ext uri="{FF2B5EF4-FFF2-40B4-BE49-F238E27FC236}">
                      <a16:creationId xmlns:a16="http://schemas.microsoft.com/office/drawing/2014/main" id="{70ADDBA6-7B1D-D03C-B0CB-032187725A65}"/>
                    </a:ext>
                  </a:extLst>
                </p:cNvPr>
                <p:cNvGrpSpPr/>
                <p:nvPr/>
              </p:nvGrpSpPr>
              <p:grpSpPr>
                <a:xfrm>
                  <a:off x="6372481" y="2066644"/>
                  <a:ext cx="309399" cy="252871"/>
                  <a:chOff x="6387452" y="2049866"/>
                  <a:chExt cx="309399" cy="252871"/>
                </a:xfrm>
              </p:grpSpPr>
              <p:sp>
                <p:nvSpPr>
                  <p:cNvPr id="210" name="Oval 366">
                    <a:extLst>
                      <a:ext uri="{FF2B5EF4-FFF2-40B4-BE49-F238E27FC236}">
                        <a16:creationId xmlns:a16="http://schemas.microsoft.com/office/drawing/2014/main" id="{A4C8F70D-CEF3-0C1A-B5F7-ED0D4AA2E9CE}"/>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211" name="Oval 449">
                    <a:extLst>
                      <a:ext uri="{FF2B5EF4-FFF2-40B4-BE49-F238E27FC236}">
                        <a16:creationId xmlns:a16="http://schemas.microsoft.com/office/drawing/2014/main" id="{7DA2B250-144A-51F0-1C0B-EB586FBB33DA}"/>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220" name="Group 219">
              <a:extLst>
                <a:ext uri="{FF2B5EF4-FFF2-40B4-BE49-F238E27FC236}">
                  <a16:creationId xmlns:a16="http://schemas.microsoft.com/office/drawing/2014/main" id="{00EB2EC6-DDC0-06FB-5634-3C2CB81D7B68}"/>
                </a:ext>
              </a:extLst>
            </p:cNvPr>
            <p:cNvGrpSpPr/>
            <p:nvPr/>
          </p:nvGrpSpPr>
          <p:grpSpPr>
            <a:xfrm>
              <a:off x="6754547" y="2340255"/>
              <a:ext cx="184312" cy="451829"/>
              <a:chOff x="6367490" y="1536575"/>
              <a:chExt cx="319380" cy="782940"/>
            </a:xfrm>
          </p:grpSpPr>
          <p:grpSp>
            <p:nvGrpSpPr>
              <p:cNvPr id="221" name="Group 220">
                <a:extLst>
                  <a:ext uri="{FF2B5EF4-FFF2-40B4-BE49-F238E27FC236}">
                    <a16:creationId xmlns:a16="http://schemas.microsoft.com/office/drawing/2014/main" id="{F79B156E-9165-A638-A480-4A5198189018}"/>
                  </a:ext>
                </a:extLst>
              </p:cNvPr>
              <p:cNvGrpSpPr/>
              <p:nvPr/>
            </p:nvGrpSpPr>
            <p:grpSpPr>
              <a:xfrm>
                <a:off x="6367490" y="1536575"/>
                <a:ext cx="319380" cy="381803"/>
                <a:chOff x="6367490" y="1536575"/>
                <a:chExt cx="319380" cy="381803"/>
              </a:xfrm>
            </p:grpSpPr>
            <p:grpSp>
              <p:nvGrpSpPr>
                <p:cNvPr id="229" name="Group 228">
                  <a:extLst>
                    <a:ext uri="{FF2B5EF4-FFF2-40B4-BE49-F238E27FC236}">
                      <a16:creationId xmlns:a16="http://schemas.microsoft.com/office/drawing/2014/main" id="{330133E7-3717-00FA-13B1-873CF53929F5}"/>
                    </a:ext>
                  </a:extLst>
                </p:cNvPr>
                <p:cNvGrpSpPr/>
                <p:nvPr/>
              </p:nvGrpSpPr>
              <p:grpSpPr>
                <a:xfrm>
                  <a:off x="6476184" y="1764113"/>
                  <a:ext cx="110455" cy="154265"/>
                  <a:chOff x="6476184" y="1764113"/>
                  <a:chExt cx="110455" cy="154265"/>
                </a:xfrm>
              </p:grpSpPr>
              <p:cxnSp>
                <p:nvCxnSpPr>
                  <p:cNvPr id="233" name="Straight Connector 232">
                    <a:extLst>
                      <a:ext uri="{FF2B5EF4-FFF2-40B4-BE49-F238E27FC236}">
                        <a16:creationId xmlns:a16="http://schemas.microsoft.com/office/drawing/2014/main" id="{1955F86F-E665-9AA8-38CF-FD9B676F751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31E1C684-BEE3-77F6-8831-74B0A1BBE6F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230" name="Group 229">
                  <a:extLst>
                    <a:ext uri="{FF2B5EF4-FFF2-40B4-BE49-F238E27FC236}">
                      <a16:creationId xmlns:a16="http://schemas.microsoft.com/office/drawing/2014/main" id="{322D270B-5F7C-45D5-4F9E-D1B25308C23C}"/>
                    </a:ext>
                  </a:extLst>
                </p:cNvPr>
                <p:cNvGrpSpPr/>
                <p:nvPr/>
              </p:nvGrpSpPr>
              <p:grpSpPr>
                <a:xfrm>
                  <a:off x="6367490" y="1536575"/>
                  <a:ext cx="319380" cy="260420"/>
                  <a:chOff x="6357510" y="1536575"/>
                  <a:chExt cx="319380" cy="260420"/>
                </a:xfrm>
              </p:grpSpPr>
              <p:sp>
                <p:nvSpPr>
                  <p:cNvPr id="231" name="Oval 395">
                    <a:extLst>
                      <a:ext uri="{FF2B5EF4-FFF2-40B4-BE49-F238E27FC236}">
                        <a16:creationId xmlns:a16="http://schemas.microsoft.com/office/drawing/2014/main" id="{6F5C7AE8-9F78-AC42-3750-D6F5DB6298CD}"/>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232" name="Oval 396">
                    <a:extLst>
                      <a:ext uri="{FF2B5EF4-FFF2-40B4-BE49-F238E27FC236}">
                        <a16:creationId xmlns:a16="http://schemas.microsoft.com/office/drawing/2014/main" id="{6C3308DD-55A1-44C5-0D68-3AE3316ACB41}"/>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222" name="Group 221">
                <a:extLst>
                  <a:ext uri="{FF2B5EF4-FFF2-40B4-BE49-F238E27FC236}">
                    <a16:creationId xmlns:a16="http://schemas.microsoft.com/office/drawing/2014/main" id="{1BAD62DF-7C4E-2642-260D-B4784413CFA9}"/>
                  </a:ext>
                </a:extLst>
              </p:cNvPr>
              <p:cNvGrpSpPr/>
              <p:nvPr/>
            </p:nvGrpSpPr>
            <p:grpSpPr>
              <a:xfrm>
                <a:off x="6372481" y="1933291"/>
                <a:ext cx="309399" cy="386224"/>
                <a:chOff x="6372481" y="1933291"/>
                <a:chExt cx="309399" cy="386224"/>
              </a:xfrm>
            </p:grpSpPr>
            <p:grpSp>
              <p:nvGrpSpPr>
                <p:cNvPr id="223" name="Group 222">
                  <a:extLst>
                    <a:ext uri="{FF2B5EF4-FFF2-40B4-BE49-F238E27FC236}">
                      <a16:creationId xmlns:a16="http://schemas.microsoft.com/office/drawing/2014/main" id="{96461B00-80E1-E86E-F717-CE3C3DD0E11C}"/>
                    </a:ext>
                  </a:extLst>
                </p:cNvPr>
                <p:cNvGrpSpPr/>
                <p:nvPr/>
              </p:nvGrpSpPr>
              <p:grpSpPr>
                <a:xfrm>
                  <a:off x="6477582" y="1933291"/>
                  <a:ext cx="110455" cy="154265"/>
                  <a:chOff x="6476184" y="1764113"/>
                  <a:chExt cx="110455" cy="154265"/>
                </a:xfrm>
              </p:grpSpPr>
              <p:cxnSp>
                <p:nvCxnSpPr>
                  <p:cNvPr id="227" name="Straight Connector 226">
                    <a:extLst>
                      <a:ext uri="{FF2B5EF4-FFF2-40B4-BE49-F238E27FC236}">
                        <a16:creationId xmlns:a16="http://schemas.microsoft.com/office/drawing/2014/main" id="{DA1A2C82-0C21-5E7D-F012-8F5C1B865EC7}"/>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8" name="Straight Connector 227">
                    <a:extLst>
                      <a:ext uri="{FF2B5EF4-FFF2-40B4-BE49-F238E27FC236}">
                        <a16:creationId xmlns:a16="http://schemas.microsoft.com/office/drawing/2014/main" id="{FE454749-A558-D317-99ED-371DEAC5AD5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224" name="Group 223">
                  <a:extLst>
                    <a:ext uri="{FF2B5EF4-FFF2-40B4-BE49-F238E27FC236}">
                      <a16:creationId xmlns:a16="http://schemas.microsoft.com/office/drawing/2014/main" id="{CDAEC0E4-DF09-41C9-1934-5BCBD70392E2}"/>
                    </a:ext>
                  </a:extLst>
                </p:cNvPr>
                <p:cNvGrpSpPr/>
                <p:nvPr/>
              </p:nvGrpSpPr>
              <p:grpSpPr>
                <a:xfrm>
                  <a:off x="6372481" y="2066644"/>
                  <a:ext cx="309399" cy="252871"/>
                  <a:chOff x="6387452" y="2049866"/>
                  <a:chExt cx="309399" cy="252871"/>
                </a:xfrm>
              </p:grpSpPr>
              <p:sp>
                <p:nvSpPr>
                  <p:cNvPr id="225" name="Oval 366">
                    <a:extLst>
                      <a:ext uri="{FF2B5EF4-FFF2-40B4-BE49-F238E27FC236}">
                        <a16:creationId xmlns:a16="http://schemas.microsoft.com/office/drawing/2014/main" id="{095BF631-336F-D44D-714C-364D74A708D4}"/>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226" name="Oval 449">
                    <a:extLst>
                      <a:ext uri="{FF2B5EF4-FFF2-40B4-BE49-F238E27FC236}">
                        <a16:creationId xmlns:a16="http://schemas.microsoft.com/office/drawing/2014/main" id="{92516C2F-7951-21AB-E15D-82BBB7C69EC0}"/>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235" name="Group 234">
              <a:extLst>
                <a:ext uri="{FF2B5EF4-FFF2-40B4-BE49-F238E27FC236}">
                  <a16:creationId xmlns:a16="http://schemas.microsoft.com/office/drawing/2014/main" id="{BC989537-07AE-879C-C060-A47ABF908F7A}"/>
                </a:ext>
              </a:extLst>
            </p:cNvPr>
            <p:cNvGrpSpPr/>
            <p:nvPr/>
          </p:nvGrpSpPr>
          <p:grpSpPr>
            <a:xfrm>
              <a:off x="6951853" y="2340255"/>
              <a:ext cx="184312" cy="451829"/>
              <a:chOff x="6367490" y="1536575"/>
              <a:chExt cx="319380" cy="782940"/>
            </a:xfrm>
          </p:grpSpPr>
          <p:grpSp>
            <p:nvGrpSpPr>
              <p:cNvPr id="236" name="Group 235">
                <a:extLst>
                  <a:ext uri="{FF2B5EF4-FFF2-40B4-BE49-F238E27FC236}">
                    <a16:creationId xmlns:a16="http://schemas.microsoft.com/office/drawing/2014/main" id="{254524A4-FAEA-D545-C69B-C995113671BA}"/>
                  </a:ext>
                </a:extLst>
              </p:cNvPr>
              <p:cNvGrpSpPr/>
              <p:nvPr/>
            </p:nvGrpSpPr>
            <p:grpSpPr>
              <a:xfrm>
                <a:off x="6367490" y="1536575"/>
                <a:ext cx="319380" cy="381803"/>
                <a:chOff x="6367490" y="1536575"/>
                <a:chExt cx="319380" cy="381803"/>
              </a:xfrm>
            </p:grpSpPr>
            <p:grpSp>
              <p:nvGrpSpPr>
                <p:cNvPr id="244" name="Group 243">
                  <a:extLst>
                    <a:ext uri="{FF2B5EF4-FFF2-40B4-BE49-F238E27FC236}">
                      <a16:creationId xmlns:a16="http://schemas.microsoft.com/office/drawing/2014/main" id="{22A4CD99-382F-9595-6709-73D84BBD5649}"/>
                    </a:ext>
                  </a:extLst>
                </p:cNvPr>
                <p:cNvGrpSpPr/>
                <p:nvPr/>
              </p:nvGrpSpPr>
              <p:grpSpPr>
                <a:xfrm>
                  <a:off x="6476184" y="1764113"/>
                  <a:ext cx="110455" cy="154265"/>
                  <a:chOff x="6476184" y="1764113"/>
                  <a:chExt cx="110455" cy="154265"/>
                </a:xfrm>
              </p:grpSpPr>
              <p:cxnSp>
                <p:nvCxnSpPr>
                  <p:cNvPr id="248" name="Straight Connector 247">
                    <a:extLst>
                      <a:ext uri="{FF2B5EF4-FFF2-40B4-BE49-F238E27FC236}">
                        <a16:creationId xmlns:a16="http://schemas.microsoft.com/office/drawing/2014/main" id="{235666BB-EEB9-220A-E7D2-587D9EECC5FD}"/>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9" name="Straight Connector 248">
                    <a:extLst>
                      <a:ext uri="{FF2B5EF4-FFF2-40B4-BE49-F238E27FC236}">
                        <a16:creationId xmlns:a16="http://schemas.microsoft.com/office/drawing/2014/main" id="{B62B7B00-2EC4-7BF9-8A10-93E56C8ADAEA}"/>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245" name="Group 244">
                  <a:extLst>
                    <a:ext uri="{FF2B5EF4-FFF2-40B4-BE49-F238E27FC236}">
                      <a16:creationId xmlns:a16="http://schemas.microsoft.com/office/drawing/2014/main" id="{F485C0A1-C831-ECD3-1A04-3E9C6C7333D3}"/>
                    </a:ext>
                  </a:extLst>
                </p:cNvPr>
                <p:cNvGrpSpPr/>
                <p:nvPr/>
              </p:nvGrpSpPr>
              <p:grpSpPr>
                <a:xfrm>
                  <a:off x="6367490" y="1536575"/>
                  <a:ext cx="319380" cy="260420"/>
                  <a:chOff x="6357510" y="1536575"/>
                  <a:chExt cx="319380" cy="260420"/>
                </a:xfrm>
              </p:grpSpPr>
              <p:sp>
                <p:nvSpPr>
                  <p:cNvPr id="246" name="Oval 395">
                    <a:extLst>
                      <a:ext uri="{FF2B5EF4-FFF2-40B4-BE49-F238E27FC236}">
                        <a16:creationId xmlns:a16="http://schemas.microsoft.com/office/drawing/2014/main" id="{D953F5BD-45ED-480A-C8A3-CDCDBC679672}"/>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247" name="Oval 396">
                    <a:extLst>
                      <a:ext uri="{FF2B5EF4-FFF2-40B4-BE49-F238E27FC236}">
                        <a16:creationId xmlns:a16="http://schemas.microsoft.com/office/drawing/2014/main" id="{EA0D8BDF-32AD-A804-EE60-0310548EBB14}"/>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237" name="Group 236">
                <a:extLst>
                  <a:ext uri="{FF2B5EF4-FFF2-40B4-BE49-F238E27FC236}">
                    <a16:creationId xmlns:a16="http://schemas.microsoft.com/office/drawing/2014/main" id="{6045A6EA-3BAA-7367-D8FA-9D993CF570C1}"/>
                  </a:ext>
                </a:extLst>
              </p:cNvPr>
              <p:cNvGrpSpPr/>
              <p:nvPr/>
            </p:nvGrpSpPr>
            <p:grpSpPr>
              <a:xfrm>
                <a:off x="6372481" y="1933291"/>
                <a:ext cx="309399" cy="386224"/>
                <a:chOff x="6372481" y="1933291"/>
                <a:chExt cx="309399" cy="386224"/>
              </a:xfrm>
            </p:grpSpPr>
            <p:grpSp>
              <p:nvGrpSpPr>
                <p:cNvPr id="238" name="Group 237">
                  <a:extLst>
                    <a:ext uri="{FF2B5EF4-FFF2-40B4-BE49-F238E27FC236}">
                      <a16:creationId xmlns:a16="http://schemas.microsoft.com/office/drawing/2014/main" id="{20F51290-1924-7EDA-512B-83031D270D81}"/>
                    </a:ext>
                  </a:extLst>
                </p:cNvPr>
                <p:cNvGrpSpPr/>
                <p:nvPr/>
              </p:nvGrpSpPr>
              <p:grpSpPr>
                <a:xfrm>
                  <a:off x="6477582" y="1933291"/>
                  <a:ext cx="110455" cy="154265"/>
                  <a:chOff x="6476184" y="1764113"/>
                  <a:chExt cx="110455" cy="154265"/>
                </a:xfrm>
              </p:grpSpPr>
              <p:cxnSp>
                <p:nvCxnSpPr>
                  <p:cNvPr id="242" name="Straight Connector 241">
                    <a:extLst>
                      <a:ext uri="{FF2B5EF4-FFF2-40B4-BE49-F238E27FC236}">
                        <a16:creationId xmlns:a16="http://schemas.microsoft.com/office/drawing/2014/main" id="{34C7EB31-9F17-5042-DD44-4BB1B1D0C5A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3" name="Straight Connector 242">
                    <a:extLst>
                      <a:ext uri="{FF2B5EF4-FFF2-40B4-BE49-F238E27FC236}">
                        <a16:creationId xmlns:a16="http://schemas.microsoft.com/office/drawing/2014/main" id="{F7026776-FC0D-8AFC-886E-3B6CF5BFB32A}"/>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239" name="Group 238">
                  <a:extLst>
                    <a:ext uri="{FF2B5EF4-FFF2-40B4-BE49-F238E27FC236}">
                      <a16:creationId xmlns:a16="http://schemas.microsoft.com/office/drawing/2014/main" id="{EC17B604-607A-0AC6-0E0A-C0F49140B23D}"/>
                    </a:ext>
                  </a:extLst>
                </p:cNvPr>
                <p:cNvGrpSpPr/>
                <p:nvPr/>
              </p:nvGrpSpPr>
              <p:grpSpPr>
                <a:xfrm>
                  <a:off x="6372481" y="2066644"/>
                  <a:ext cx="309399" cy="252871"/>
                  <a:chOff x="6387452" y="2049866"/>
                  <a:chExt cx="309399" cy="252871"/>
                </a:xfrm>
              </p:grpSpPr>
              <p:sp>
                <p:nvSpPr>
                  <p:cNvPr id="240" name="Oval 366">
                    <a:extLst>
                      <a:ext uri="{FF2B5EF4-FFF2-40B4-BE49-F238E27FC236}">
                        <a16:creationId xmlns:a16="http://schemas.microsoft.com/office/drawing/2014/main" id="{B8FE9C1A-D808-AB29-07FD-999BB58C358C}"/>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241" name="Oval 449">
                    <a:extLst>
                      <a:ext uri="{FF2B5EF4-FFF2-40B4-BE49-F238E27FC236}">
                        <a16:creationId xmlns:a16="http://schemas.microsoft.com/office/drawing/2014/main" id="{7723EB16-C411-CD8B-AA2E-3664579941B5}"/>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250" name="Group 249">
              <a:extLst>
                <a:ext uri="{FF2B5EF4-FFF2-40B4-BE49-F238E27FC236}">
                  <a16:creationId xmlns:a16="http://schemas.microsoft.com/office/drawing/2014/main" id="{1613542C-DF7C-5D82-F7E4-55D6CA6DF5CA}"/>
                </a:ext>
              </a:extLst>
            </p:cNvPr>
            <p:cNvGrpSpPr/>
            <p:nvPr/>
          </p:nvGrpSpPr>
          <p:grpSpPr>
            <a:xfrm>
              <a:off x="7149159" y="2340255"/>
              <a:ext cx="184312" cy="451829"/>
              <a:chOff x="6367490" y="1536575"/>
              <a:chExt cx="319380" cy="782940"/>
            </a:xfrm>
          </p:grpSpPr>
          <p:grpSp>
            <p:nvGrpSpPr>
              <p:cNvPr id="251" name="Group 250">
                <a:extLst>
                  <a:ext uri="{FF2B5EF4-FFF2-40B4-BE49-F238E27FC236}">
                    <a16:creationId xmlns:a16="http://schemas.microsoft.com/office/drawing/2014/main" id="{5F783F8B-C94B-A626-97B6-8F949B413F52}"/>
                  </a:ext>
                </a:extLst>
              </p:cNvPr>
              <p:cNvGrpSpPr/>
              <p:nvPr/>
            </p:nvGrpSpPr>
            <p:grpSpPr>
              <a:xfrm>
                <a:off x="6367490" y="1536575"/>
                <a:ext cx="319380" cy="381803"/>
                <a:chOff x="6367490" y="1536575"/>
                <a:chExt cx="319380" cy="381803"/>
              </a:xfrm>
            </p:grpSpPr>
            <p:grpSp>
              <p:nvGrpSpPr>
                <p:cNvPr id="259" name="Group 258">
                  <a:extLst>
                    <a:ext uri="{FF2B5EF4-FFF2-40B4-BE49-F238E27FC236}">
                      <a16:creationId xmlns:a16="http://schemas.microsoft.com/office/drawing/2014/main" id="{E2CDF608-DCEC-00A6-02D1-DFB3BE3D15AF}"/>
                    </a:ext>
                  </a:extLst>
                </p:cNvPr>
                <p:cNvGrpSpPr/>
                <p:nvPr/>
              </p:nvGrpSpPr>
              <p:grpSpPr>
                <a:xfrm>
                  <a:off x="6476184" y="1764113"/>
                  <a:ext cx="110455" cy="154265"/>
                  <a:chOff x="6476184" y="1764113"/>
                  <a:chExt cx="110455" cy="154265"/>
                </a:xfrm>
              </p:grpSpPr>
              <p:cxnSp>
                <p:nvCxnSpPr>
                  <p:cNvPr id="263" name="Straight Connector 262">
                    <a:extLst>
                      <a:ext uri="{FF2B5EF4-FFF2-40B4-BE49-F238E27FC236}">
                        <a16:creationId xmlns:a16="http://schemas.microsoft.com/office/drawing/2014/main" id="{9A26046A-A24E-D8D6-FD5E-B51DD2C1AC9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64" name="Straight Connector 263">
                    <a:extLst>
                      <a:ext uri="{FF2B5EF4-FFF2-40B4-BE49-F238E27FC236}">
                        <a16:creationId xmlns:a16="http://schemas.microsoft.com/office/drawing/2014/main" id="{6F9FBDC1-1318-4322-4FC0-0AB8B4C8A98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260" name="Group 259">
                  <a:extLst>
                    <a:ext uri="{FF2B5EF4-FFF2-40B4-BE49-F238E27FC236}">
                      <a16:creationId xmlns:a16="http://schemas.microsoft.com/office/drawing/2014/main" id="{9E48861B-3172-F373-8207-697E0984F1FA}"/>
                    </a:ext>
                  </a:extLst>
                </p:cNvPr>
                <p:cNvGrpSpPr/>
                <p:nvPr/>
              </p:nvGrpSpPr>
              <p:grpSpPr>
                <a:xfrm>
                  <a:off x="6367490" y="1536575"/>
                  <a:ext cx="319380" cy="260420"/>
                  <a:chOff x="6357510" y="1536575"/>
                  <a:chExt cx="319380" cy="260420"/>
                </a:xfrm>
              </p:grpSpPr>
              <p:sp>
                <p:nvSpPr>
                  <p:cNvPr id="261" name="Oval 395">
                    <a:extLst>
                      <a:ext uri="{FF2B5EF4-FFF2-40B4-BE49-F238E27FC236}">
                        <a16:creationId xmlns:a16="http://schemas.microsoft.com/office/drawing/2014/main" id="{4E2DC583-3CA3-CE5F-9F15-AE873735B786}"/>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262" name="Oval 396">
                    <a:extLst>
                      <a:ext uri="{FF2B5EF4-FFF2-40B4-BE49-F238E27FC236}">
                        <a16:creationId xmlns:a16="http://schemas.microsoft.com/office/drawing/2014/main" id="{396C774F-942F-4D05-4526-B17E46BF1D62}"/>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252" name="Group 251">
                <a:extLst>
                  <a:ext uri="{FF2B5EF4-FFF2-40B4-BE49-F238E27FC236}">
                    <a16:creationId xmlns:a16="http://schemas.microsoft.com/office/drawing/2014/main" id="{0C6C69EA-715F-FE3F-3B9E-307A22E4BE0D}"/>
                  </a:ext>
                </a:extLst>
              </p:cNvPr>
              <p:cNvGrpSpPr/>
              <p:nvPr/>
            </p:nvGrpSpPr>
            <p:grpSpPr>
              <a:xfrm>
                <a:off x="6372481" y="1933291"/>
                <a:ext cx="309399" cy="386224"/>
                <a:chOff x="6372481" y="1933291"/>
                <a:chExt cx="309399" cy="386224"/>
              </a:xfrm>
            </p:grpSpPr>
            <p:grpSp>
              <p:nvGrpSpPr>
                <p:cNvPr id="253" name="Group 252">
                  <a:extLst>
                    <a:ext uri="{FF2B5EF4-FFF2-40B4-BE49-F238E27FC236}">
                      <a16:creationId xmlns:a16="http://schemas.microsoft.com/office/drawing/2014/main" id="{E65392A8-0D75-A33E-5DB4-DFFCCF692E2A}"/>
                    </a:ext>
                  </a:extLst>
                </p:cNvPr>
                <p:cNvGrpSpPr/>
                <p:nvPr/>
              </p:nvGrpSpPr>
              <p:grpSpPr>
                <a:xfrm>
                  <a:off x="6477582" y="1933291"/>
                  <a:ext cx="110455" cy="154265"/>
                  <a:chOff x="6476184" y="1764113"/>
                  <a:chExt cx="110455" cy="154265"/>
                </a:xfrm>
              </p:grpSpPr>
              <p:cxnSp>
                <p:nvCxnSpPr>
                  <p:cNvPr id="257" name="Straight Connector 256">
                    <a:extLst>
                      <a:ext uri="{FF2B5EF4-FFF2-40B4-BE49-F238E27FC236}">
                        <a16:creationId xmlns:a16="http://schemas.microsoft.com/office/drawing/2014/main" id="{2EF9CF7C-8834-9014-410B-A268251620D6}"/>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58" name="Straight Connector 257">
                    <a:extLst>
                      <a:ext uri="{FF2B5EF4-FFF2-40B4-BE49-F238E27FC236}">
                        <a16:creationId xmlns:a16="http://schemas.microsoft.com/office/drawing/2014/main" id="{F2793E30-6E1C-7AB3-33FF-382BE474294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254" name="Group 253">
                  <a:extLst>
                    <a:ext uri="{FF2B5EF4-FFF2-40B4-BE49-F238E27FC236}">
                      <a16:creationId xmlns:a16="http://schemas.microsoft.com/office/drawing/2014/main" id="{656E95CB-3E36-7844-E505-A3F16167357B}"/>
                    </a:ext>
                  </a:extLst>
                </p:cNvPr>
                <p:cNvGrpSpPr/>
                <p:nvPr/>
              </p:nvGrpSpPr>
              <p:grpSpPr>
                <a:xfrm>
                  <a:off x="6372481" y="2066644"/>
                  <a:ext cx="309399" cy="252871"/>
                  <a:chOff x="6387452" y="2049866"/>
                  <a:chExt cx="309399" cy="252871"/>
                </a:xfrm>
              </p:grpSpPr>
              <p:sp>
                <p:nvSpPr>
                  <p:cNvPr id="255" name="Oval 366">
                    <a:extLst>
                      <a:ext uri="{FF2B5EF4-FFF2-40B4-BE49-F238E27FC236}">
                        <a16:creationId xmlns:a16="http://schemas.microsoft.com/office/drawing/2014/main" id="{4CBC7745-B932-0290-E325-86D8918FCD3A}"/>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256" name="Oval 449">
                    <a:extLst>
                      <a:ext uri="{FF2B5EF4-FFF2-40B4-BE49-F238E27FC236}">
                        <a16:creationId xmlns:a16="http://schemas.microsoft.com/office/drawing/2014/main" id="{8AFC1A69-C844-9638-C2C9-727F0075B2EF}"/>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265" name="Group 264">
              <a:extLst>
                <a:ext uri="{FF2B5EF4-FFF2-40B4-BE49-F238E27FC236}">
                  <a16:creationId xmlns:a16="http://schemas.microsoft.com/office/drawing/2014/main" id="{25E3FB39-4B58-8921-1E79-A44D122FECBC}"/>
                </a:ext>
              </a:extLst>
            </p:cNvPr>
            <p:cNvGrpSpPr/>
            <p:nvPr/>
          </p:nvGrpSpPr>
          <p:grpSpPr>
            <a:xfrm>
              <a:off x="7346465" y="2340255"/>
              <a:ext cx="184312" cy="451829"/>
              <a:chOff x="6367490" y="1536575"/>
              <a:chExt cx="319380" cy="782940"/>
            </a:xfrm>
          </p:grpSpPr>
          <p:grpSp>
            <p:nvGrpSpPr>
              <p:cNvPr id="266" name="Group 265">
                <a:extLst>
                  <a:ext uri="{FF2B5EF4-FFF2-40B4-BE49-F238E27FC236}">
                    <a16:creationId xmlns:a16="http://schemas.microsoft.com/office/drawing/2014/main" id="{7908C834-B561-5252-DFAC-0A872139346E}"/>
                  </a:ext>
                </a:extLst>
              </p:cNvPr>
              <p:cNvGrpSpPr/>
              <p:nvPr/>
            </p:nvGrpSpPr>
            <p:grpSpPr>
              <a:xfrm>
                <a:off x="6367490" y="1536575"/>
                <a:ext cx="319380" cy="381803"/>
                <a:chOff x="6367490" y="1536575"/>
                <a:chExt cx="319380" cy="381803"/>
              </a:xfrm>
            </p:grpSpPr>
            <p:grpSp>
              <p:nvGrpSpPr>
                <p:cNvPr id="274" name="Group 273">
                  <a:extLst>
                    <a:ext uri="{FF2B5EF4-FFF2-40B4-BE49-F238E27FC236}">
                      <a16:creationId xmlns:a16="http://schemas.microsoft.com/office/drawing/2014/main" id="{C8FF68CA-8883-7E84-7ACB-7D6CC300F3EA}"/>
                    </a:ext>
                  </a:extLst>
                </p:cNvPr>
                <p:cNvGrpSpPr/>
                <p:nvPr/>
              </p:nvGrpSpPr>
              <p:grpSpPr>
                <a:xfrm>
                  <a:off x="6476184" y="1764113"/>
                  <a:ext cx="110455" cy="154265"/>
                  <a:chOff x="6476184" y="1764113"/>
                  <a:chExt cx="110455" cy="154265"/>
                </a:xfrm>
              </p:grpSpPr>
              <p:cxnSp>
                <p:nvCxnSpPr>
                  <p:cNvPr id="278" name="Straight Connector 277">
                    <a:extLst>
                      <a:ext uri="{FF2B5EF4-FFF2-40B4-BE49-F238E27FC236}">
                        <a16:creationId xmlns:a16="http://schemas.microsoft.com/office/drawing/2014/main" id="{38FBB733-D24E-C360-8BCD-F042FA21795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9" name="Straight Connector 278">
                    <a:extLst>
                      <a:ext uri="{FF2B5EF4-FFF2-40B4-BE49-F238E27FC236}">
                        <a16:creationId xmlns:a16="http://schemas.microsoft.com/office/drawing/2014/main" id="{4BE3DF29-C3D2-3736-2FBE-5EB1C31DDD46}"/>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275" name="Group 274">
                  <a:extLst>
                    <a:ext uri="{FF2B5EF4-FFF2-40B4-BE49-F238E27FC236}">
                      <a16:creationId xmlns:a16="http://schemas.microsoft.com/office/drawing/2014/main" id="{BDF1147B-535E-E085-E211-F18548D96F37}"/>
                    </a:ext>
                  </a:extLst>
                </p:cNvPr>
                <p:cNvGrpSpPr/>
                <p:nvPr/>
              </p:nvGrpSpPr>
              <p:grpSpPr>
                <a:xfrm>
                  <a:off x="6367490" y="1536575"/>
                  <a:ext cx="319380" cy="260420"/>
                  <a:chOff x="6357510" y="1536575"/>
                  <a:chExt cx="319380" cy="260420"/>
                </a:xfrm>
              </p:grpSpPr>
              <p:sp>
                <p:nvSpPr>
                  <p:cNvPr id="276" name="Oval 395">
                    <a:extLst>
                      <a:ext uri="{FF2B5EF4-FFF2-40B4-BE49-F238E27FC236}">
                        <a16:creationId xmlns:a16="http://schemas.microsoft.com/office/drawing/2014/main" id="{BA4A821E-9BBC-8421-B6E1-156199436363}"/>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277" name="Oval 396">
                    <a:extLst>
                      <a:ext uri="{FF2B5EF4-FFF2-40B4-BE49-F238E27FC236}">
                        <a16:creationId xmlns:a16="http://schemas.microsoft.com/office/drawing/2014/main" id="{47F3EC14-9A5E-0DA1-ADF7-E24BE28B0B39}"/>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267" name="Group 266">
                <a:extLst>
                  <a:ext uri="{FF2B5EF4-FFF2-40B4-BE49-F238E27FC236}">
                    <a16:creationId xmlns:a16="http://schemas.microsoft.com/office/drawing/2014/main" id="{6C21B17B-8521-B0A1-8032-60C28EBBDC9E}"/>
                  </a:ext>
                </a:extLst>
              </p:cNvPr>
              <p:cNvGrpSpPr/>
              <p:nvPr/>
            </p:nvGrpSpPr>
            <p:grpSpPr>
              <a:xfrm>
                <a:off x="6372481" y="1933291"/>
                <a:ext cx="309399" cy="386224"/>
                <a:chOff x="6372481" y="1933291"/>
                <a:chExt cx="309399" cy="386224"/>
              </a:xfrm>
            </p:grpSpPr>
            <p:grpSp>
              <p:nvGrpSpPr>
                <p:cNvPr id="268" name="Group 267">
                  <a:extLst>
                    <a:ext uri="{FF2B5EF4-FFF2-40B4-BE49-F238E27FC236}">
                      <a16:creationId xmlns:a16="http://schemas.microsoft.com/office/drawing/2014/main" id="{16556356-5436-709A-41E3-4E3EFE57753D}"/>
                    </a:ext>
                  </a:extLst>
                </p:cNvPr>
                <p:cNvGrpSpPr/>
                <p:nvPr/>
              </p:nvGrpSpPr>
              <p:grpSpPr>
                <a:xfrm>
                  <a:off x="6477582" y="1933291"/>
                  <a:ext cx="110455" cy="154265"/>
                  <a:chOff x="6476184" y="1764113"/>
                  <a:chExt cx="110455" cy="154265"/>
                </a:xfrm>
              </p:grpSpPr>
              <p:cxnSp>
                <p:nvCxnSpPr>
                  <p:cNvPr id="272" name="Straight Connector 271">
                    <a:extLst>
                      <a:ext uri="{FF2B5EF4-FFF2-40B4-BE49-F238E27FC236}">
                        <a16:creationId xmlns:a16="http://schemas.microsoft.com/office/drawing/2014/main" id="{2C5F8407-52F2-359A-CD30-42A9BD276B4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3" name="Straight Connector 272">
                    <a:extLst>
                      <a:ext uri="{FF2B5EF4-FFF2-40B4-BE49-F238E27FC236}">
                        <a16:creationId xmlns:a16="http://schemas.microsoft.com/office/drawing/2014/main" id="{CB1CDD9C-355E-2F67-87AC-55F148373D9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269" name="Group 268">
                  <a:extLst>
                    <a:ext uri="{FF2B5EF4-FFF2-40B4-BE49-F238E27FC236}">
                      <a16:creationId xmlns:a16="http://schemas.microsoft.com/office/drawing/2014/main" id="{48A58C51-4CB4-351A-38D1-3FD2F84957A7}"/>
                    </a:ext>
                  </a:extLst>
                </p:cNvPr>
                <p:cNvGrpSpPr/>
                <p:nvPr/>
              </p:nvGrpSpPr>
              <p:grpSpPr>
                <a:xfrm>
                  <a:off x="6372481" y="2066644"/>
                  <a:ext cx="309399" cy="252871"/>
                  <a:chOff x="6387452" y="2049866"/>
                  <a:chExt cx="309399" cy="252871"/>
                </a:xfrm>
              </p:grpSpPr>
              <p:sp>
                <p:nvSpPr>
                  <p:cNvPr id="270" name="Oval 366">
                    <a:extLst>
                      <a:ext uri="{FF2B5EF4-FFF2-40B4-BE49-F238E27FC236}">
                        <a16:creationId xmlns:a16="http://schemas.microsoft.com/office/drawing/2014/main" id="{CE8C80C2-1352-D2EE-2783-B9C908D90C60}"/>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271" name="Oval 449">
                    <a:extLst>
                      <a:ext uri="{FF2B5EF4-FFF2-40B4-BE49-F238E27FC236}">
                        <a16:creationId xmlns:a16="http://schemas.microsoft.com/office/drawing/2014/main" id="{C22F770A-C20E-EFB5-ADDD-2C5E03F62B81}"/>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280" name="Group 279">
              <a:extLst>
                <a:ext uri="{FF2B5EF4-FFF2-40B4-BE49-F238E27FC236}">
                  <a16:creationId xmlns:a16="http://schemas.microsoft.com/office/drawing/2014/main" id="{AD7E9AC0-1F52-765D-7E3D-BCA263F91405}"/>
                </a:ext>
              </a:extLst>
            </p:cNvPr>
            <p:cNvGrpSpPr/>
            <p:nvPr/>
          </p:nvGrpSpPr>
          <p:grpSpPr>
            <a:xfrm>
              <a:off x="7543771" y="2340255"/>
              <a:ext cx="184312" cy="451829"/>
              <a:chOff x="6367490" y="1536575"/>
              <a:chExt cx="319380" cy="782940"/>
            </a:xfrm>
          </p:grpSpPr>
          <p:grpSp>
            <p:nvGrpSpPr>
              <p:cNvPr id="281" name="Group 280">
                <a:extLst>
                  <a:ext uri="{FF2B5EF4-FFF2-40B4-BE49-F238E27FC236}">
                    <a16:creationId xmlns:a16="http://schemas.microsoft.com/office/drawing/2014/main" id="{6634A060-E3CD-0BB2-3CCA-5FDD4A26DA41}"/>
                  </a:ext>
                </a:extLst>
              </p:cNvPr>
              <p:cNvGrpSpPr/>
              <p:nvPr/>
            </p:nvGrpSpPr>
            <p:grpSpPr>
              <a:xfrm>
                <a:off x="6367490" y="1536575"/>
                <a:ext cx="319380" cy="381803"/>
                <a:chOff x="6367490" y="1536575"/>
                <a:chExt cx="319380" cy="381803"/>
              </a:xfrm>
            </p:grpSpPr>
            <p:grpSp>
              <p:nvGrpSpPr>
                <p:cNvPr id="289" name="Group 288">
                  <a:extLst>
                    <a:ext uri="{FF2B5EF4-FFF2-40B4-BE49-F238E27FC236}">
                      <a16:creationId xmlns:a16="http://schemas.microsoft.com/office/drawing/2014/main" id="{095C9DA7-2576-CC82-0249-6004F744BC51}"/>
                    </a:ext>
                  </a:extLst>
                </p:cNvPr>
                <p:cNvGrpSpPr/>
                <p:nvPr/>
              </p:nvGrpSpPr>
              <p:grpSpPr>
                <a:xfrm>
                  <a:off x="6476184" y="1764113"/>
                  <a:ext cx="110455" cy="154265"/>
                  <a:chOff x="6476184" y="1764113"/>
                  <a:chExt cx="110455" cy="154265"/>
                </a:xfrm>
              </p:grpSpPr>
              <p:cxnSp>
                <p:nvCxnSpPr>
                  <p:cNvPr id="293" name="Straight Connector 292">
                    <a:extLst>
                      <a:ext uri="{FF2B5EF4-FFF2-40B4-BE49-F238E27FC236}">
                        <a16:creationId xmlns:a16="http://schemas.microsoft.com/office/drawing/2014/main" id="{D19B5A54-9AD6-A6B0-9296-EF9EA7A4544B}"/>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a:extLst>
                      <a:ext uri="{FF2B5EF4-FFF2-40B4-BE49-F238E27FC236}">
                        <a16:creationId xmlns:a16="http://schemas.microsoft.com/office/drawing/2014/main" id="{D57B4B58-AAB8-DB0F-E2AA-D91EFBA6F9D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290" name="Group 289">
                  <a:extLst>
                    <a:ext uri="{FF2B5EF4-FFF2-40B4-BE49-F238E27FC236}">
                      <a16:creationId xmlns:a16="http://schemas.microsoft.com/office/drawing/2014/main" id="{DA6E66C0-6865-7A82-7B6A-BD064682E97A}"/>
                    </a:ext>
                  </a:extLst>
                </p:cNvPr>
                <p:cNvGrpSpPr/>
                <p:nvPr/>
              </p:nvGrpSpPr>
              <p:grpSpPr>
                <a:xfrm>
                  <a:off x="6367490" y="1536575"/>
                  <a:ext cx="319380" cy="260420"/>
                  <a:chOff x="6357510" y="1536575"/>
                  <a:chExt cx="319380" cy="260420"/>
                </a:xfrm>
              </p:grpSpPr>
              <p:sp>
                <p:nvSpPr>
                  <p:cNvPr id="291" name="Oval 395">
                    <a:extLst>
                      <a:ext uri="{FF2B5EF4-FFF2-40B4-BE49-F238E27FC236}">
                        <a16:creationId xmlns:a16="http://schemas.microsoft.com/office/drawing/2014/main" id="{5165DAFE-C3E7-E259-301F-046E0C582D9C}"/>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292" name="Oval 396">
                    <a:extLst>
                      <a:ext uri="{FF2B5EF4-FFF2-40B4-BE49-F238E27FC236}">
                        <a16:creationId xmlns:a16="http://schemas.microsoft.com/office/drawing/2014/main" id="{EBA8A935-0F58-0EA1-E60B-1F8A95060DC1}"/>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282" name="Group 281">
                <a:extLst>
                  <a:ext uri="{FF2B5EF4-FFF2-40B4-BE49-F238E27FC236}">
                    <a16:creationId xmlns:a16="http://schemas.microsoft.com/office/drawing/2014/main" id="{5920A94B-5798-4720-4D82-5327CE7C9F91}"/>
                  </a:ext>
                </a:extLst>
              </p:cNvPr>
              <p:cNvGrpSpPr/>
              <p:nvPr/>
            </p:nvGrpSpPr>
            <p:grpSpPr>
              <a:xfrm>
                <a:off x="6372481" y="1933291"/>
                <a:ext cx="309399" cy="386224"/>
                <a:chOff x="6372481" y="1933291"/>
                <a:chExt cx="309399" cy="386224"/>
              </a:xfrm>
            </p:grpSpPr>
            <p:grpSp>
              <p:nvGrpSpPr>
                <p:cNvPr id="283" name="Group 282">
                  <a:extLst>
                    <a:ext uri="{FF2B5EF4-FFF2-40B4-BE49-F238E27FC236}">
                      <a16:creationId xmlns:a16="http://schemas.microsoft.com/office/drawing/2014/main" id="{2BD4E0B0-AC9E-C517-B45F-125FA2EC6D35}"/>
                    </a:ext>
                  </a:extLst>
                </p:cNvPr>
                <p:cNvGrpSpPr/>
                <p:nvPr/>
              </p:nvGrpSpPr>
              <p:grpSpPr>
                <a:xfrm>
                  <a:off x="6477582" y="1933291"/>
                  <a:ext cx="110455" cy="154265"/>
                  <a:chOff x="6476184" y="1764113"/>
                  <a:chExt cx="110455" cy="154265"/>
                </a:xfrm>
              </p:grpSpPr>
              <p:cxnSp>
                <p:nvCxnSpPr>
                  <p:cNvPr id="287" name="Straight Connector 286">
                    <a:extLst>
                      <a:ext uri="{FF2B5EF4-FFF2-40B4-BE49-F238E27FC236}">
                        <a16:creationId xmlns:a16="http://schemas.microsoft.com/office/drawing/2014/main" id="{BC181855-074C-5F30-1212-6014FEECC01B}"/>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8" name="Straight Connector 287">
                    <a:extLst>
                      <a:ext uri="{FF2B5EF4-FFF2-40B4-BE49-F238E27FC236}">
                        <a16:creationId xmlns:a16="http://schemas.microsoft.com/office/drawing/2014/main" id="{216EE066-3803-FD26-EA8E-09AEE4F12CF4}"/>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284" name="Group 283">
                  <a:extLst>
                    <a:ext uri="{FF2B5EF4-FFF2-40B4-BE49-F238E27FC236}">
                      <a16:creationId xmlns:a16="http://schemas.microsoft.com/office/drawing/2014/main" id="{6F50C4B6-7931-A621-7A0C-790EA8E14EDE}"/>
                    </a:ext>
                  </a:extLst>
                </p:cNvPr>
                <p:cNvGrpSpPr/>
                <p:nvPr/>
              </p:nvGrpSpPr>
              <p:grpSpPr>
                <a:xfrm>
                  <a:off x="6372481" y="2066644"/>
                  <a:ext cx="309399" cy="252871"/>
                  <a:chOff x="6387452" y="2049866"/>
                  <a:chExt cx="309399" cy="252871"/>
                </a:xfrm>
              </p:grpSpPr>
              <p:sp>
                <p:nvSpPr>
                  <p:cNvPr id="285" name="Oval 366">
                    <a:extLst>
                      <a:ext uri="{FF2B5EF4-FFF2-40B4-BE49-F238E27FC236}">
                        <a16:creationId xmlns:a16="http://schemas.microsoft.com/office/drawing/2014/main" id="{ECD440A1-9F11-4ED9-DBAB-B05FCEA54418}"/>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286" name="Oval 449">
                    <a:extLst>
                      <a:ext uri="{FF2B5EF4-FFF2-40B4-BE49-F238E27FC236}">
                        <a16:creationId xmlns:a16="http://schemas.microsoft.com/office/drawing/2014/main" id="{15A3AD31-F87F-4B47-CCB4-B646E761212A}"/>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295" name="Group 294">
              <a:extLst>
                <a:ext uri="{FF2B5EF4-FFF2-40B4-BE49-F238E27FC236}">
                  <a16:creationId xmlns:a16="http://schemas.microsoft.com/office/drawing/2014/main" id="{51DF1D02-3149-9DAD-CF0A-40E4ECA0EB63}"/>
                </a:ext>
              </a:extLst>
            </p:cNvPr>
            <p:cNvGrpSpPr/>
            <p:nvPr/>
          </p:nvGrpSpPr>
          <p:grpSpPr>
            <a:xfrm>
              <a:off x="7741077" y="2340255"/>
              <a:ext cx="184312" cy="451829"/>
              <a:chOff x="6367490" y="1536575"/>
              <a:chExt cx="319380" cy="782940"/>
            </a:xfrm>
          </p:grpSpPr>
          <p:grpSp>
            <p:nvGrpSpPr>
              <p:cNvPr id="296" name="Group 295">
                <a:extLst>
                  <a:ext uri="{FF2B5EF4-FFF2-40B4-BE49-F238E27FC236}">
                    <a16:creationId xmlns:a16="http://schemas.microsoft.com/office/drawing/2014/main" id="{D290E838-0140-2A18-72CB-D9083FFF0590}"/>
                  </a:ext>
                </a:extLst>
              </p:cNvPr>
              <p:cNvGrpSpPr/>
              <p:nvPr/>
            </p:nvGrpSpPr>
            <p:grpSpPr>
              <a:xfrm>
                <a:off x="6367490" y="1536575"/>
                <a:ext cx="319380" cy="381803"/>
                <a:chOff x="6367490" y="1536575"/>
                <a:chExt cx="319380" cy="381803"/>
              </a:xfrm>
            </p:grpSpPr>
            <p:grpSp>
              <p:nvGrpSpPr>
                <p:cNvPr id="304" name="Group 303">
                  <a:extLst>
                    <a:ext uri="{FF2B5EF4-FFF2-40B4-BE49-F238E27FC236}">
                      <a16:creationId xmlns:a16="http://schemas.microsoft.com/office/drawing/2014/main" id="{8A132BE6-258C-69DF-7842-D69B521365F0}"/>
                    </a:ext>
                  </a:extLst>
                </p:cNvPr>
                <p:cNvGrpSpPr/>
                <p:nvPr/>
              </p:nvGrpSpPr>
              <p:grpSpPr>
                <a:xfrm>
                  <a:off x="6476184" y="1764113"/>
                  <a:ext cx="110455" cy="154265"/>
                  <a:chOff x="6476184" y="1764113"/>
                  <a:chExt cx="110455" cy="154265"/>
                </a:xfrm>
              </p:grpSpPr>
              <p:cxnSp>
                <p:nvCxnSpPr>
                  <p:cNvPr id="308" name="Straight Connector 307">
                    <a:extLst>
                      <a:ext uri="{FF2B5EF4-FFF2-40B4-BE49-F238E27FC236}">
                        <a16:creationId xmlns:a16="http://schemas.microsoft.com/office/drawing/2014/main" id="{4AE241CE-FEEF-961F-1D6C-0921B029E6D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a16="http://schemas.microsoft.com/office/drawing/2014/main" id="{A3992146-2E65-F12E-CF6E-5F7BB89949D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05" name="Group 304">
                  <a:extLst>
                    <a:ext uri="{FF2B5EF4-FFF2-40B4-BE49-F238E27FC236}">
                      <a16:creationId xmlns:a16="http://schemas.microsoft.com/office/drawing/2014/main" id="{E759FA7F-A4BD-85E9-0941-5FABB3933F8C}"/>
                    </a:ext>
                  </a:extLst>
                </p:cNvPr>
                <p:cNvGrpSpPr/>
                <p:nvPr/>
              </p:nvGrpSpPr>
              <p:grpSpPr>
                <a:xfrm>
                  <a:off x="6367490" y="1536575"/>
                  <a:ext cx="319380" cy="260420"/>
                  <a:chOff x="6357510" y="1536575"/>
                  <a:chExt cx="319380" cy="260420"/>
                </a:xfrm>
              </p:grpSpPr>
              <p:sp>
                <p:nvSpPr>
                  <p:cNvPr id="306" name="Oval 395">
                    <a:extLst>
                      <a:ext uri="{FF2B5EF4-FFF2-40B4-BE49-F238E27FC236}">
                        <a16:creationId xmlns:a16="http://schemas.microsoft.com/office/drawing/2014/main" id="{B2DCF4AE-786E-A4AD-0F39-849CC701F7E7}"/>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07" name="Oval 396">
                    <a:extLst>
                      <a:ext uri="{FF2B5EF4-FFF2-40B4-BE49-F238E27FC236}">
                        <a16:creationId xmlns:a16="http://schemas.microsoft.com/office/drawing/2014/main" id="{BDB1BFDD-192E-0B18-5BD1-418E26EFA1DC}"/>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297" name="Group 296">
                <a:extLst>
                  <a:ext uri="{FF2B5EF4-FFF2-40B4-BE49-F238E27FC236}">
                    <a16:creationId xmlns:a16="http://schemas.microsoft.com/office/drawing/2014/main" id="{5593C9E7-463C-BB98-D7F9-C70E302B688A}"/>
                  </a:ext>
                </a:extLst>
              </p:cNvPr>
              <p:cNvGrpSpPr/>
              <p:nvPr/>
            </p:nvGrpSpPr>
            <p:grpSpPr>
              <a:xfrm>
                <a:off x="6372481" y="1933291"/>
                <a:ext cx="309399" cy="386224"/>
                <a:chOff x="6372481" y="1933291"/>
                <a:chExt cx="309399" cy="386224"/>
              </a:xfrm>
            </p:grpSpPr>
            <p:grpSp>
              <p:nvGrpSpPr>
                <p:cNvPr id="298" name="Group 297">
                  <a:extLst>
                    <a:ext uri="{FF2B5EF4-FFF2-40B4-BE49-F238E27FC236}">
                      <a16:creationId xmlns:a16="http://schemas.microsoft.com/office/drawing/2014/main" id="{02C662B5-634D-4E79-D294-8A4EDB70099B}"/>
                    </a:ext>
                  </a:extLst>
                </p:cNvPr>
                <p:cNvGrpSpPr/>
                <p:nvPr/>
              </p:nvGrpSpPr>
              <p:grpSpPr>
                <a:xfrm>
                  <a:off x="6477582" y="1933291"/>
                  <a:ext cx="110455" cy="154265"/>
                  <a:chOff x="6476184" y="1764113"/>
                  <a:chExt cx="110455" cy="154265"/>
                </a:xfrm>
              </p:grpSpPr>
              <p:cxnSp>
                <p:nvCxnSpPr>
                  <p:cNvPr id="302" name="Straight Connector 301">
                    <a:extLst>
                      <a:ext uri="{FF2B5EF4-FFF2-40B4-BE49-F238E27FC236}">
                        <a16:creationId xmlns:a16="http://schemas.microsoft.com/office/drawing/2014/main" id="{5FD64B4C-EE72-CF71-0E63-80B3B3705D7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3" name="Straight Connector 302">
                    <a:extLst>
                      <a:ext uri="{FF2B5EF4-FFF2-40B4-BE49-F238E27FC236}">
                        <a16:creationId xmlns:a16="http://schemas.microsoft.com/office/drawing/2014/main" id="{4754C93B-F66D-20C1-961E-66B019FDAA38}"/>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299" name="Group 298">
                  <a:extLst>
                    <a:ext uri="{FF2B5EF4-FFF2-40B4-BE49-F238E27FC236}">
                      <a16:creationId xmlns:a16="http://schemas.microsoft.com/office/drawing/2014/main" id="{F549120B-56FA-0197-9203-D5FA81FF9315}"/>
                    </a:ext>
                  </a:extLst>
                </p:cNvPr>
                <p:cNvGrpSpPr/>
                <p:nvPr/>
              </p:nvGrpSpPr>
              <p:grpSpPr>
                <a:xfrm>
                  <a:off x="6372481" y="2066644"/>
                  <a:ext cx="309399" cy="252871"/>
                  <a:chOff x="6387452" y="2049866"/>
                  <a:chExt cx="309399" cy="252871"/>
                </a:xfrm>
              </p:grpSpPr>
              <p:sp>
                <p:nvSpPr>
                  <p:cNvPr id="300" name="Oval 366">
                    <a:extLst>
                      <a:ext uri="{FF2B5EF4-FFF2-40B4-BE49-F238E27FC236}">
                        <a16:creationId xmlns:a16="http://schemas.microsoft.com/office/drawing/2014/main" id="{2621D944-00FE-BBBD-BC80-4AF94204F6E3}"/>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01" name="Oval 449">
                    <a:extLst>
                      <a:ext uri="{FF2B5EF4-FFF2-40B4-BE49-F238E27FC236}">
                        <a16:creationId xmlns:a16="http://schemas.microsoft.com/office/drawing/2014/main" id="{91B9D09D-2F5C-1623-F964-4FFA1DAC4530}"/>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310" name="Group 309">
              <a:extLst>
                <a:ext uri="{FF2B5EF4-FFF2-40B4-BE49-F238E27FC236}">
                  <a16:creationId xmlns:a16="http://schemas.microsoft.com/office/drawing/2014/main" id="{835C3F29-F648-BBAB-C8B4-3339103A2186}"/>
                </a:ext>
              </a:extLst>
            </p:cNvPr>
            <p:cNvGrpSpPr/>
            <p:nvPr/>
          </p:nvGrpSpPr>
          <p:grpSpPr>
            <a:xfrm>
              <a:off x="7938383" y="2340255"/>
              <a:ext cx="184312" cy="451829"/>
              <a:chOff x="6367490" y="1536575"/>
              <a:chExt cx="319380" cy="782940"/>
            </a:xfrm>
          </p:grpSpPr>
          <p:grpSp>
            <p:nvGrpSpPr>
              <p:cNvPr id="311" name="Group 310">
                <a:extLst>
                  <a:ext uri="{FF2B5EF4-FFF2-40B4-BE49-F238E27FC236}">
                    <a16:creationId xmlns:a16="http://schemas.microsoft.com/office/drawing/2014/main" id="{74E96D13-24BF-898B-23A3-156AFBF21BDE}"/>
                  </a:ext>
                </a:extLst>
              </p:cNvPr>
              <p:cNvGrpSpPr/>
              <p:nvPr/>
            </p:nvGrpSpPr>
            <p:grpSpPr>
              <a:xfrm>
                <a:off x="6367490" y="1536575"/>
                <a:ext cx="319380" cy="381803"/>
                <a:chOff x="6367490" y="1536575"/>
                <a:chExt cx="319380" cy="381803"/>
              </a:xfrm>
            </p:grpSpPr>
            <p:grpSp>
              <p:nvGrpSpPr>
                <p:cNvPr id="319" name="Group 318">
                  <a:extLst>
                    <a:ext uri="{FF2B5EF4-FFF2-40B4-BE49-F238E27FC236}">
                      <a16:creationId xmlns:a16="http://schemas.microsoft.com/office/drawing/2014/main" id="{11FE55B3-792A-CBD0-0A84-0382DB977CD1}"/>
                    </a:ext>
                  </a:extLst>
                </p:cNvPr>
                <p:cNvGrpSpPr/>
                <p:nvPr/>
              </p:nvGrpSpPr>
              <p:grpSpPr>
                <a:xfrm>
                  <a:off x="6476184" y="1764113"/>
                  <a:ext cx="110455" cy="154265"/>
                  <a:chOff x="6476184" y="1764113"/>
                  <a:chExt cx="110455" cy="154265"/>
                </a:xfrm>
              </p:grpSpPr>
              <p:cxnSp>
                <p:nvCxnSpPr>
                  <p:cNvPr id="323" name="Straight Connector 322">
                    <a:extLst>
                      <a:ext uri="{FF2B5EF4-FFF2-40B4-BE49-F238E27FC236}">
                        <a16:creationId xmlns:a16="http://schemas.microsoft.com/office/drawing/2014/main" id="{ECDD0326-08B4-ADC3-08ED-C08DA8C51903}"/>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24" name="Straight Connector 323">
                    <a:extLst>
                      <a:ext uri="{FF2B5EF4-FFF2-40B4-BE49-F238E27FC236}">
                        <a16:creationId xmlns:a16="http://schemas.microsoft.com/office/drawing/2014/main" id="{5DC32761-7A8D-4977-B232-7CB2A225DD2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20" name="Group 319">
                  <a:extLst>
                    <a:ext uri="{FF2B5EF4-FFF2-40B4-BE49-F238E27FC236}">
                      <a16:creationId xmlns:a16="http://schemas.microsoft.com/office/drawing/2014/main" id="{A5BD1853-3D1C-5754-7834-F6DB4DE39BF9}"/>
                    </a:ext>
                  </a:extLst>
                </p:cNvPr>
                <p:cNvGrpSpPr/>
                <p:nvPr/>
              </p:nvGrpSpPr>
              <p:grpSpPr>
                <a:xfrm>
                  <a:off x="6367490" y="1536575"/>
                  <a:ext cx="319380" cy="260420"/>
                  <a:chOff x="6357510" y="1536575"/>
                  <a:chExt cx="319380" cy="260420"/>
                </a:xfrm>
              </p:grpSpPr>
              <p:sp>
                <p:nvSpPr>
                  <p:cNvPr id="321" name="Oval 395">
                    <a:extLst>
                      <a:ext uri="{FF2B5EF4-FFF2-40B4-BE49-F238E27FC236}">
                        <a16:creationId xmlns:a16="http://schemas.microsoft.com/office/drawing/2014/main" id="{BD7D0240-B5FE-BD26-B256-35554D5791D2}"/>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22" name="Oval 396">
                    <a:extLst>
                      <a:ext uri="{FF2B5EF4-FFF2-40B4-BE49-F238E27FC236}">
                        <a16:creationId xmlns:a16="http://schemas.microsoft.com/office/drawing/2014/main" id="{D354D405-CABB-F792-CD34-B9A866D79A15}"/>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312" name="Group 311">
                <a:extLst>
                  <a:ext uri="{FF2B5EF4-FFF2-40B4-BE49-F238E27FC236}">
                    <a16:creationId xmlns:a16="http://schemas.microsoft.com/office/drawing/2014/main" id="{5A8F1CC3-6EB8-E98A-5407-90042CD1048C}"/>
                  </a:ext>
                </a:extLst>
              </p:cNvPr>
              <p:cNvGrpSpPr/>
              <p:nvPr/>
            </p:nvGrpSpPr>
            <p:grpSpPr>
              <a:xfrm>
                <a:off x="6372481" y="1933291"/>
                <a:ext cx="309399" cy="386224"/>
                <a:chOff x="6372481" y="1933291"/>
                <a:chExt cx="309399" cy="386224"/>
              </a:xfrm>
            </p:grpSpPr>
            <p:grpSp>
              <p:nvGrpSpPr>
                <p:cNvPr id="313" name="Group 312">
                  <a:extLst>
                    <a:ext uri="{FF2B5EF4-FFF2-40B4-BE49-F238E27FC236}">
                      <a16:creationId xmlns:a16="http://schemas.microsoft.com/office/drawing/2014/main" id="{D1B77A87-C00F-A4B5-18AE-39E73C6C4500}"/>
                    </a:ext>
                  </a:extLst>
                </p:cNvPr>
                <p:cNvGrpSpPr/>
                <p:nvPr/>
              </p:nvGrpSpPr>
              <p:grpSpPr>
                <a:xfrm>
                  <a:off x="6477582" y="1933291"/>
                  <a:ext cx="110455" cy="154265"/>
                  <a:chOff x="6476184" y="1764113"/>
                  <a:chExt cx="110455" cy="154265"/>
                </a:xfrm>
              </p:grpSpPr>
              <p:cxnSp>
                <p:nvCxnSpPr>
                  <p:cNvPr id="317" name="Straight Connector 316">
                    <a:extLst>
                      <a:ext uri="{FF2B5EF4-FFF2-40B4-BE49-F238E27FC236}">
                        <a16:creationId xmlns:a16="http://schemas.microsoft.com/office/drawing/2014/main" id="{1D9FD04F-E726-DB9C-58F4-1843694FB767}"/>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18" name="Straight Connector 317">
                    <a:extLst>
                      <a:ext uri="{FF2B5EF4-FFF2-40B4-BE49-F238E27FC236}">
                        <a16:creationId xmlns:a16="http://schemas.microsoft.com/office/drawing/2014/main" id="{5B862D7B-CC20-864B-1CD1-262668C0BAB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14" name="Group 313">
                  <a:extLst>
                    <a:ext uri="{FF2B5EF4-FFF2-40B4-BE49-F238E27FC236}">
                      <a16:creationId xmlns:a16="http://schemas.microsoft.com/office/drawing/2014/main" id="{D32BE883-B008-3A7D-9DE9-84E81AE43C40}"/>
                    </a:ext>
                  </a:extLst>
                </p:cNvPr>
                <p:cNvGrpSpPr/>
                <p:nvPr/>
              </p:nvGrpSpPr>
              <p:grpSpPr>
                <a:xfrm>
                  <a:off x="6372481" y="2066644"/>
                  <a:ext cx="309399" cy="252871"/>
                  <a:chOff x="6387452" y="2049866"/>
                  <a:chExt cx="309399" cy="252871"/>
                </a:xfrm>
              </p:grpSpPr>
              <p:sp>
                <p:nvSpPr>
                  <p:cNvPr id="315" name="Oval 366">
                    <a:extLst>
                      <a:ext uri="{FF2B5EF4-FFF2-40B4-BE49-F238E27FC236}">
                        <a16:creationId xmlns:a16="http://schemas.microsoft.com/office/drawing/2014/main" id="{A6369D79-64C5-826D-48AB-B140F943441C}"/>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16" name="Oval 449">
                    <a:extLst>
                      <a:ext uri="{FF2B5EF4-FFF2-40B4-BE49-F238E27FC236}">
                        <a16:creationId xmlns:a16="http://schemas.microsoft.com/office/drawing/2014/main" id="{A275FBAE-8499-AEE3-871D-58BF7F1BCDE2}"/>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325" name="Group 324">
              <a:extLst>
                <a:ext uri="{FF2B5EF4-FFF2-40B4-BE49-F238E27FC236}">
                  <a16:creationId xmlns:a16="http://schemas.microsoft.com/office/drawing/2014/main" id="{186F7157-FED2-6AAB-7516-C88685803C54}"/>
                </a:ext>
              </a:extLst>
            </p:cNvPr>
            <p:cNvGrpSpPr/>
            <p:nvPr/>
          </p:nvGrpSpPr>
          <p:grpSpPr>
            <a:xfrm>
              <a:off x="8135689" y="2340255"/>
              <a:ext cx="184312" cy="451829"/>
              <a:chOff x="6367490" y="1536575"/>
              <a:chExt cx="319380" cy="782940"/>
            </a:xfrm>
          </p:grpSpPr>
          <p:grpSp>
            <p:nvGrpSpPr>
              <p:cNvPr id="326" name="Group 325">
                <a:extLst>
                  <a:ext uri="{FF2B5EF4-FFF2-40B4-BE49-F238E27FC236}">
                    <a16:creationId xmlns:a16="http://schemas.microsoft.com/office/drawing/2014/main" id="{628DA65D-A2FF-1083-1631-D3ADDFA691C6}"/>
                  </a:ext>
                </a:extLst>
              </p:cNvPr>
              <p:cNvGrpSpPr/>
              <p:nvPr/>
            </p:nvGrpSpPr>
            <p:grpSpPr>
              <a:xfrm>
                <a:off x="6367490" y="1536575"/>
                <a:ext cx="319380" cy="381803"/>
                <a:chOff x="6367490" y="1536575"/>
                <a:chExt cx="319380" cy="381803"/>
              </a:xfrm>
            </p:grpSpPr>
            <p:grpSp>
              <p:nvGrpSpPr>
                <p:cNvPr id="334" name="Group 333">
                  <a:extLst>
                    <a:ext uri="{FF2B5EF4-FFF2-40B4-BE49-F238E27FC236}">
                      <a16:creationId xmlns:a16="http://schemas.microsoft.com/office/drawing/2014/main" id="{375FCD33-2A25-162A-38CB-A424554720E5}"/>
                    </a:ext>
                  </a:extLst>
                </p:cNvPr>
                <p:cNvGrpSpPr/>
                <p:nvPr/>
              </p:nvGrpSpPr>
              <p:grpSpPr>
                <a:xfrm>
                  <a:off x="6476184" y="1764113"/>
                  <a:ext cx="110455" cy="154265"/>
                  <a:chOff x="6476184" y="1764113"/>
                  <a:chExt cx="110455" cy="154265"/>
                </a:xfrm>
              </p:grpSpPr>
              <p:cxnSp>
                <p:nvCxnSpPr>
                  <p:cNvPr id="338" name="Straight Connector 337">
                    <a:extLst>
                      <a:ext uri="{FF2B5EF4-FFF2-40B4-BE49-F238E27FC236}">
                        <a16:creationId xmlns:a16="http://schemas.microsoft.com/office/drawing/2014/main" id="{145BE723-9B21-10B2-6E0C-63C42580C54D}"/>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9" name="Straight Connector 338">
                    <a:extLst>
                      <a:ext uri="{FF2B5EF4-FFF2-40B4-BE49-F238E27FC236}">
                        <a16:creationId xmlns:a16="http://schemas.microsoft.com/office/drawing/2014/main" id="{9E2B5453-08D5-25F6-B085-8699F82FFF01}"/>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35" name="Group 334">
                  <a:extLst>
                    <a:ext uri="{FF2B5EF4-FFF2-40B4-BE49-F238E27FC236}">
                      <a16:creationId xmlns:a16="http://schemas.microsoft.com/office/drawing/2014/main" id="{4A4387E3-79A7-0509-FCB0-44E492D566C6}"/>
                    </a:ext>
                  </a:extLst>
                </p:cNvPr>
                <p:cNvGrpSpPr/>
                <p:nvPr/>
              </p:nvGrpSpPr>
              <p:grpSpPr>
                <a:xfrm>
                  <a:off x="6367490" y="1536575"/>
                  <a:ext cx="319380" cy="260420"/>
                  <a:chOff x="6357510" y="1536575"/>
                  <a:chExt cx="319380" cy="260420"/>
                </a:xfrm>
              </p:grpSpPr>
              <p:sp>
                <p:nvSpPr>
                  <p:cNvPr id="336" name="Oval 395">
                    <a:extLst>
                      <a:ext uri="{FF2B5EF4-FFF2-40B4-BE49-F238E27FC236}">
                        <a16:creationId xmlns:a16="http://schemas.microsoft.com/office/drawing/2014/main" id="{A888FE08-27E0-D790-95DE-B539DD4D47E6}"/>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37" name="Oval 396">
                    <a:extLst>
                      <a:ext uri="{FF2B5EF4-FFF2-40B4-BE49-F238E27FC236}">
                        <a16:creationId xmlns:a16="http://schemas.microsoft.com/office/drawing/2014/main" id="{3B79BC17-E7B1-0E4F-9E11-05A1027561EC}"/>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327" name="Group 326">
                <a:extLst>
                  <a:ext uri="{FF2B5EF4-FFF2-40B4-BE49-F238E27FC236}">
                    <a16:creationId xmlns:a16="http://schemas.microsoft.com/office/drawing/2014/main" id="{70E39941-2853-2A6C-0E2F-A5CD63BE026D}"/>
                  </a:ext>
                </a:extLst>
              </p:cNvPr>
              <p:cNvGrpSpPr/>
              <p:nvPr/>
            </p:nvGrpSpPr>
            <p:grpSpPr>
              <a:xfrm>
                <a:off x="6372481" y="1933291"/>
                <a:ext cx="309399" cy="386224"/>
                <a:chOff x="6372481" y="1933291"/>
                <a:chExt cx="309399" cy="386224"/>
              </a:xfrm>
            </p:grpSpPr>
            <p:grpSp>
              <p:nvGrpSpPr>
                <p:cNvPr id="328" name="Group 327">
                  <a:extLst>
                    <a:ext uri="{FF2B5EF4-FFF2-40B4-BE49-F238E27FC236}">
                      <a16:creationId xmlns:a16="http://schemas.microsoft.com/office/drawing/2014/main" id="{AF650602-04FF-E31A-D098-D3D63ECF964D}"/>
                    </a:ext>
                  </a:extLst>
                </p:cNvPr>
                <p:cNvGrpSpPr/>
                <p:nvPr/>
              </p:nvGrpSpPr>
              <p:grpSpPr>
                <a:xfrm>
                  <a:off x="6477582" y="1933291"/>
                  <a:ext cx="110455" cy="154265"/>
                  <a:chOff x="6476184" y="1764113"/>
                  <a:chExt cx="110455" cy="154265"/>
                </a:xfrm>
              </p:grpSpPr>
              <p:cxnSp>
                <p:nvCxnSpPr>
                  <p:cNvPr id="332" name="Straight Connector 331">
                    <a:extLst>
                      <a:ext uri="{FF2B5EF4-FFF2-40B4-BE49-F238E27FC236}">
                        <a16:creationId xmlns:a16="http://schemas.microsoft.com/office/drawing/2014/main" id="{0B399A0F-D8EC-F2C1-4A3D-68EEE1BB437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3" name="Straight Connector 332">
                    <a:extLst>
                      <a:ext uri="{FF2B5EF4-FFF2-40B4-BE49-F238E27FC236}">
                        <a16:creationId xmlns:a16="http://schemas.microsoft.com/office/drawing/2014/main" id="{1E1CF3F0-3A23-DA97-A75E-AA7B2C941F2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29" name="Group 328">
                  <a:extLst>
                    <a:ext uri="{FF2B5EF4-FFF2-40B4-BE49-F238E27FC236}">
                      <a16:creationId xmlns:a16="http://schemas.microsoft.com/office/drawing/2014/main" id="{A150E065-E3EC-3ADD-B7A3-892AFE4D0C73}"/>
                    </a:ext>
                  </a:extLst>
                </p:cNvPr>
                <p:cNvGrpSpPr/>
                <p:nvPr/>
              </p:nvGrpSpPr>
              <p:grpSpPr>
                <a:xfrm>
                  <a:off x="6372481" y="2066644"/>
                  <a:ext cx="309399" cy="252871"/>
                  <a:chOff x="6387452" y="2049866"/>
                  <a:chExt cx="309399" cy="252871"/>
                </a:xfrm>
              </p:grpSpPr>
              <p:sp>
                <p:nvSpPr>
                  <p:cNvPr id="330" name="Oval 366">
                    <a:extLst>
                      <a:ext uri="{FF2B5EF4-FFF2-40B4-BE49-F238E27FC236}">
                        <a16:creationId xmlns:a16="http://schemas.microsoft.com/office/drawing/2014/main" id="{3E2BE962-7E9F-0B4A-0815-AE644F4C63F7}"/>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31" name="Oval 449">
                    <a:extLst>
                      <a:ext uri="{FF2B5EF4-FFF2-40B4-BE49-F238E27FC236}">
                        <a16:creationId xmlns:a16="http://schemas.microsoft.com/office/drawing/2014/main" id="{922AD3F9-B143-A329-742B-C04CEEA3D3B5}"/>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340" name="Group 339">
              <a:extLst>
                <a:ext uri="{FF2B5EF4-FFF2-40B4-BE49-F238E27FC236}">
                  <a16:creationId xmlns:a16="http://schemas.microsoft.com/office/drawing/2014/main" id="{70E925F0-B14F-E5EC-E9CD-D2FF8E40E1F5}"/>
                </a:ext>
              </a:extLst>
            </p:cNvPr>
            <p:cNvGrpSpPr/>
            <p:nvPr/>
          </p:nvGrpSpPr>
          <p:grpSpPr>
            <a:xfrm>
              <a:off x="8332995" y="2340255"/>
              <a:ext cx="184312" cy="451829"/>
              <a:chOff x="6367490" y="1536575"/>
              <a:chExt cx="319380" cy="782940"/>
            </a:xfrm>
          </p:grpSpPr>
          <p:grpSp>
            <p:nvGrpSpPr>
              <p:cNvPr id="341" name="Group 340">
                <a:extLst>
                  <a:ext uri="{FF2B5EF4-FFF2-40B4-BE49-F238E27FC236}">
                    <a16:creationId xmlns:a16="http://schemas.microsoft.com/office/drawing/2014/main" id="{08F345C2-EF23-893D-15D5-63208286F79A}"/>
                  </a:ext>
                </a:extLst>
              </p:cNvPr>
              <p:cNvGrpSpPr/>
              <p:nvPr/>
            </p:nvGrpSpPr>
            <p:grpSpPr>
              <a:xfrm>
                <a:off x="6367490" y="1536575"/>
                <a:ext cx="319380" cy="381803"/>
                <a:chOff x="6367490" y="1536575"/>
                <a:chExt cx="319380" cy="381803"/>
              </a:xfrm>
            </p:grpSpPr>
            <p:grpSp>
              <p:nvGrpSpPr>
                <p:cNvPr id="349" name="Group 348">
                  <a:extLst>
                    <a:ext uri="{FF2B5EF4-FFF2-40B4-BE49-F238E27FC236}">
                      <a16:creationId xmlns:a16="http://schemas.microsoft.com/office/drawing/2014/main" id="{1DCCEEE2-304F-6C26-6CE8-E2E90365F25B}"/>
                    </a:ext>
                  </a:extLst>
                </p:cNvPr>
                <p:cNvGrpSpPr/>
                <p:nvPr/>
              </p:nvGrpSpPr>
              <p:grpSpPr>
                <a:xfrm>
                  <a:off x="6476184" y="1764113"/>
                  <a:ext cx="110455" cy="154265"/>
                  <a:chOff x="6476184" y="1764113"/>
                  <a:chExt cx="110455" cy="154265"/>
                </a:xfrm>
              </p:grpSpPr>
              <p:cxnSp>
                <p:nvCxnSpPr>
                  <p:cNvPr id="353" name="Straight Connector 352">
                    <a:extLst>
                      <a:ext uri="{FF2B5EF4-FFF2-40B4-BE49-F238E27FC236}">
                        <a16:creationId xmlns:a16="http://schemas.microsoft.com/office/drawing/2014/main" id="{DA748E86-7195-0DD2-F25D-723C25ED7153}"/>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54" name="Straight Connector 353">
                    <a:extLst>
                      <a:ext uri="{FF2B5EF4-FFF2-40B4-BE49-F238E27FC236}">
                        <a16:creationId xmlns:a16="http://schemas.microsoft.com/office/drawing/2014/main" id="{38703DCD-CB94-6F29-2E2A-67724B0E23E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50" name="Group 349">
                  <a:extLst>
                    <a:ext uri="{FF2B5EF4-FFF2-40B4-BE49-F238E27FC236}">
                      <a16:creationId xmlns:a16="http://schemas.microsoft.com/office/drawing/2014/main" id="{DF45FB5F-6E67-5F10-6C52-3C2C315B7220}"/>
                    </a:ext>
                  </a:extLst>
                </p:cNvPr>
                <p:cNvGrpSpPr/>
                <p:nvPr/>
              </p:nvGrpSpPr>
              <p:grpSpPr>
                <a:xfrm>
                  <a:off x="6367490" y="1536575"/>
                  <a:ext cx="319380" cy="260420"/>
                  <a:chOff x="6357510" y="1536575"/>
                  <a:chExt cx="319380" cy="260420"/>
                </a:xfrm>
              </p:grpSpPr>
              <p:sp>
                <p:nvSpPr>
                  <p:cNvPr id="351" name="Oval 395">
                    <a:extLst>
                      <a:ext uri="{FF2B5EF4-FFF2-40B4-BE49-F238E27FC236}">
                        <a16:creationId xmlns:a16="http://schemas.microsoft.com/office/drawing/2014/main" id="{906B183E-15B4-C1A1-1EF9-E0E883430921}"/>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52" name="Oval 396">
                    <a:extLst>
                      <a:ext uri="{FF2B5EF4-FFF2-40B4-BE49-F238E27FC236}">
                        <a16:creationId xmlns:a16="http://schemas.microsoft.com/office/drawing/2014/main" id="{9F98C7BC-EF9A-1B2A-7751-8D36CCE406AB}"/>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342" name="Group 341">
                <a:extLst>
                  <a:ext uri="{FF2B5EF4-FFF2-40B4-BE49-F238E27FC236}">
                    <a16:creationId xmlns:a16="http://schemas.microsoft.com/office/drawing/2014/main" id="{08DED6EA-435B-41D5-DDDF-28890CDA3426}"/>
                  </a:ext>
                </a:extLst>
              </p:cNvPr>
              <p:cNvGrpSpPr/>
              <p:nvPr/>
            </p:nvGrpSpPr>
            <p:grpSpPr>
              <a:xfrm>
                <a:off x="6372481" y="1933291"/>
                <a:ext cx="309399" cy="386224"/>
                <a:chOff x="6372481" y="1933291"/>
                <a:chExt cx="309399" cy="386224"/>
              </a:xfrm>
            </p:grpSpPr>
            <p:grpSp>
              <p:nvGrpSpPr>
                <p:cNvPr id="343" name="Group 342">
                  <a:extLst>
                    <a:ext uri="{FF2B5EF4-FFF2-40B4-BE49-F238E27FC236}">
                      <a16:creationId xmlns:a16="http://schemas.microsoft.com/office/drawing/2014/main" id="{375BA706-3769-7587-A96F-0C9FD489A79C}"/>
                    </a:ext>
                  </a:extLst>
                </p:cNvPr>
                <p:cNvGrpSpPr/>
                <p:nvPr/>
              </p:nvGrpSpPr>
              <p:grpSpPr>
                <a:xfrm>
                  <a:off x="6477582" y="1933291"/>
                  <a:ext cx="110455" cy="154265"/>
                  <a:chOff x="6476184" y="1764113"/>
                  <a:chExt cx="110455" cy="154265"/>
                </a:xfrm>
              </p:grpSpPr>
              <p:cxnSp>
                <p:nvCxnSpPr>
                  <p:cNvPr id="347" name="Straight Connector 346">
                    <a:extLst>
                      <a:ext uri="{FF2B5EF4-FFF2-40B4-BE49-F238E27FC236}">
                        <a16:creationId xmlns:a16="http://schemas.microsoft.com/office/drawing/2014/main" id="{2F1F871B-CDB8-9FE8-0329-5ED517992D58}"/>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8" name="Straight Connector 347">
                    <a:extLst>
                      <a:ext uri="{FF2B5EF4-FFF2-40B4-BE49-F238E27FC236}">
                        <a16:creationId xmlns:a16="http://schemas.microsoft.com/office/drawing/2014/main" id="{EFE4C02E-628A-22D0-7C15-84C66DFD4DAD}"/>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44" name="Group 343">
                  <a:extLst>
                    <a:ext uri="{FF2B5EF4-FFF2-40B4-BE49-F238E27FC236}">
                      <a16:creationId xmlns:a16="http://schemas.microsoft.com/office/drawing/2014/main" id="{046697A2-81B9-9478-54EA-03066125AF8A}"/>
                    </a:ext>
                  </a:extLst>
                </p:cNvPr>
                <p:cNvGrpSpPr/>
                <p:nvPr/>
              </p:nvGrpSpPr>
              <p:grpSpPr>
                <a:xfrm>
                  <a:off x="6372481" y="2066644"/>
                  <a:ext cx="309399" cy="252871"/>
                  <a:chOff x="6387452" y="2049866"/>
                  <a:chExt cx="309399" cy="252871"/>
                </a:xfrm>
              </p:grpSpPr>
              <p:sp>
                <p:nvSpPr>
                  <p:cNvPr id="345" name="Oval 366">
                    <a:extLst>
                      <a:ext uri="{FF2B5EF4-FFF2-40B4-BE49-F238E27FC236}">
                        <a16:creationId xmlns:a16="http://schemas.microsoft.com/office/drawing/2014/main" id="{73B19A11-7457-5389-093B-0B8D6E53904E}"/>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46" name="Oval 449">
                    <a:extLst>
                      <a:ext uri="{FF2B5EF4-FFF2-40B4-BE49-F238E27FC236}">
                        <a16:creationId xmlns:a16="http://schemas.microsoft.com/office/drawing/2014/main" id="{DA5AF339-8752-4F1F-C67D-CBF34E78A405}"/>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355" name="Group 354">
              <a:extLst>
                <a:ext uri="{FF2B5EF4-FFF2-40B4-BE49-F238E27FC236}">
                  <a16:creationId xmlns:a16="http://schemas.microsoft.com/office/drawing/2014/main" id="{A834D048-4E05-99C5-102B-12451B7EA704}"/>
                </a:ext>
              </a:extLst>
            </p:cNvPr>
            <p:cNvGrpSpPr/>
            <p:nvPr/>
          </p:nvGrpSpPr>
          <p:grpSpPr>
            <a:xfrm>
              <a:off x="8530298" y="2340255"/>
              <a:ext cx="184312" cy="451829"/>
              <a:chOff x="6367490" y="1536575"/>
              <a:chExt cx="319380" cy="782940"/>
            </a:xfrm>
          </p:grpSpPr>
          <p:grpSp>
            <p:nvGrpSpPr>
              <p:cNvPr id="356" name="Group 355">
                <a:extLst>
                  <a:ext uri="{FF2B5EF4-FFF2-40B4-BE49-F238E27FC236}">
                    <a16:creationId xmlns:a16="http://schemas.microsoft.com/office/drawing/2014/main" id="{48036E8E-50CD-FF80-A920-49F67FCD5A34}"/>
                  </a:ext>
                </a:extLst>
              </p:cNvPr>
              <p:cNvGrpSpPr/>
              <p:nvPr/>
            </p:nvGrpSpPr>
            <p:grpSpPr>
              <a:xfrm>
                <a:off x="6367490" y="1536575"/>
                <a:ext cx="319380" cy="381803"/>
                <a:chOff x="6367490" y="1536575"/>
                <a:chExt cx="319380" cy="381803"/>
              </a:xfrm>
            </p:grpSpPr>
            <p:grpSp>
              <p:nvGrpSpPr>
                <p:cNvPr id="364" name="Group 363">
                  <a:extLst>
                    <a:ext uri="{FF2B5EF4-FFF2-40B4-BE49-F238E27FC236}">
                      <a16:creationId xmlns:a16="http://schemas.microsoft.com/office/drawing/2014/main" id="{09564366-ECB6-2742-AF3B-633B2810AF9E}"/>
                    </a:ext>
                  </a:extLst>
                </p:cNvPr>
                <p:cNvGrpSpPr/>
                <p:nvPr/>
              </p:nvGrpSpPr>
              <p:grpSpPr>
                <a:xfrm>
                  <a:off x="6476184" y="1764113"/>
                  <a:ext cx="110455" cy="154265"/>
                  <a:chOff x="6476184" y="1764113"/>
                  <a:chExt cx="110455" cy="154265"/>
                </a:xfrm>
              </p:grpSpPr>
              <p:cxnSp>
                <p:nvCxnSpPr>
                  <p:cNvPr id="368" name="Straight Connector 367">
                    <a:extLst>
                      <a:ext uri="{FF2B5EF4-FFF2-40B4-BE49-F238E27FC236}">
                        <a16:creationId xmlns:a16="http://schemas.microsoft.com/office/drawing/2014/main" id="{3388E653-67B9-A2BB-8F82-4C9EF770A7B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9" name="Straight Connector 368">
                    <a:extLst>
                      <a:ext uri="{FF2B5EF4-FFF2-40B4-BE49-F238E27FC236}">
                        <a16:creationId xmlns:a16="http://schemas.microsoft.com/office/drawing/2014/main" id="{3FBF75AE-B5B9-7AC3-7C28-DCF819306B24}"/>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65" name="Group 364">
                  <a:extLst>
                    <a:ext uri="{FF2B5EF4-FFF2-40B4-BE49-F238E27FC236}">
                      <a16:creationId xmlns:a16="http://schemas.microsoft.com/office/drawing/2014/main" id="{713ABFEA-6DDA-C024-3F99-F07737AD12DD}"/>
                    </a:ext>
                  </a:extLst>
                </p:cNvPr>
                <p:cNvGrpSpPr/>
                <p:nvPr/>
              </p:nvGrpSpPr>
              <p:grpSpPr>
                <a:xfrm>
                  <a:off x="6367490" y="1536575"/>
                  <a:ext cx="319380" cy="260420"/>
                  <a:chOff x="6357510" y="1536575"/>
                  <a:chExt cx="319380" cy="260420"/>
                </a:xfrm>
              </p:grpSpPr>
              <p:sp>
                <p:nvSpPr>
                  <p:cNvPr id="366" name="Oval 395">
                    <a:extLst>
                      <a:ext uri="{FF2B5EF4-FFF2-40B4-BE49-F238E27FC236}">
                        <a16:creationId xmlns:a16="http://schemas.microsoft.com/office/drawing/2014/main" id="{E06162A6-8CA1-A696-6D48-DFBDDB3EBFFA}"/>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67" name="Oval 396">
                    <a:extLst>
                      <a:ext uri="{FF2B5EF4-FFF2-40B4-BE49-F238E27FC236}">
                        <a16:creationId xmlns:a16="http://schemas.microsoft.com/office/drawing/2014/main" id="{0EA0463B-CE80-53A0-BB97-34F57F0F6462}"/>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357" name="Group 356">
                <a:extLst>
                  <a:ext uri="{FF2B5EF4-FFF2-40B4-BE49-F238E27FC236}">
                    <a16:creationId xmlns:a16="http://schemas.microsoft.com/office/drawing/2014/main" id="{F1E25D3D-EB75-8FE5-F8DA-046CAF6FBB14}"/>
                  </a:ext>
                </a:extLst>
              </p:cNvPr>
              <p:cNvGrpSpPr/>
              <p:nvPr/>
            </p:nvGrpSpPr>
            <p:grpSpPr>
              <a:xfrm>
                <a:off x="6372481" y="1933291"/>
                <a:ext cx="309399" cy="386224"/>
                <a:chOff x="6372481" y="1933291"/>
                <a:chExt cx="309399" cy="386224"/>
              </a:xfrm>
            </p:grpSpPr>
            <p:grpSp>
              <p:nvGrpSpPr>
                <p:cNvPr id="358" name="Group 357">
                  <a:extLst>
                    <a:ext uri="{FF2B5EF4-FFF2-40B4-BE49-F238E27FC236}">
                      <a16:creationId xmlns:a16="http://schemas.microsoft.com/office/drawing/2014/main" id="{E69BDC18-9779-7DDB-CDA4-35962051A22D}"/>
                    </a:ext>
                  </a:extLst>
                </p:cNvPr>
                <p:cNvGrpSpPr/>
                <p:nvPr/>
              </p:nvGrpSpPr>
              <p:grpSpPr>
                <a:xfrm>
                  <a:off x="6477582" y="1933291"/>
                  <a:ext cx="110455" cy="154265"/>
                  <a:chOff x="6476184" y="1764113"/>
                  <a:chExt cx="110455" cy="154265"/>
                </a:xfrm>
              </p:grpSpPr>
              <p:cxnSp>
                <p:nvCxnSpPr>
                  <p:cNvPr id="362" name="Straight Connector 361">
                    <a:extLst>
                      <a:ext uri="{FF2B5EF4-FFF2-40B4-BE49-F238E27FC236}">
                        <a16:creationId xmlns:a16="http://schemas.microsoft.com/office/drawing/2014/main" id="{C915A851-894F-5CA8-AAB8-95F83324B4E9}"/>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3" name="Straight Connector 362">
                    <a:extLst>
                      <a:ext uri="{FF2B5EF4-FFF2-40B4-BE49-F238E27FC236}">
                        <a16:creationId xmlns:a16="http://schemas.microsoft.com/office/drawing/2014/main" id="{B0EDF373-9375-1350-36C5-75F6646A8F24}"/>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59" name="Group 358">
                  <a:extLst>
                    <a:ext uri="{FF2B5EF4-FFF2-40B4-BE49-F238E27FC236}">
                      <a16:creationId xmlns:a16="http://schemas.microsoft.com/office/drawing/2014/main" id="{ED135461-394B-7100-C0D0-E9EAB1FB54ED}"/>
                    </a:ext>
                  </a:extLst>
                </p:cNvPr>
                <p:cNvGrpSpPr/>
                <p:nvPr/>
              </p:nvGrpSpPr>
              <p:grpSpPr>
                <a:xfrm>
                  <a:off x="6372481" y="2066644"/>
                  <a:ext cx="309399" cy="252871"/>
                  <a:chOff x="6387452" y="2049866"/>
                  <a:chExt cx="309399" cy="252871"/>
                </a:xfrm>
              </p:grpSpPr>
              <p:sp>
                <p:nvSpPr>
                  <p:cNvPr id="360" name="Oval 366">
                    <a:extLst>
                      <a:ext uri="{FF2B5EF4-FFF2-40B4-BE49-F238E27FC236}">
                        <a16:creationId xmlns:a16="http://schemas.microsoft.com/office/drawing/2014/main" id="{4DE70D1A-EEE2-4E00-437E-07A4CA03B92C}"/>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61" name="Oval 449">
                    <a:extLst>
                      <a:ext uri="{FF2B5EF4-FFF2-40B4-BE49-F238E27FC236}">
                        <a16:creationId xmlns:a16="http://schemas.microsoft.com/office/drawing/2014/main" id="{77D862E8-12EC-DB3F-C979-3947257DB098}"/>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370" name="Group 369">
              <a:extLst>
                <a:ext uri="{FF2B5EF4-FFF2-40B4-BE49-F238E27FC236}">
                  <a16:creationId xmlns:a16="http://schemas.microsoft.com/office/drawing/2014/main" id="{9BE3B267-DCA4-5150-6B02-6DD3EAF6C003}"/>
                </a:ext>
              </a:extLst>
            </p:cNvPr>
            <p:cNvGrpSpPr/>
            <p:nvPr/>
          </p:nvGrpSpPr>
          <p:grpSpPr>
            <a:xfrm>
              <a:off x="8741475" y="2340255"/>
              <a:ext cx="184312" cy="451829"/>
              <a:chOff x="6367490" y="1536575"/>
              <a:chExt cx="319380" cy="782940"/>
            </a:xfrm>
          </p:grpSpPr>
          <p:grpSp>
            <p:nvGrpSpPr>
              <p:cNvPr id="371" name="Group 370">
                <a:extLst>
                  <a:ext uri="{FF2B5EF4-FFF2-40B4-BE49-F238E27FC236}">
                    <a16:creationId xmlns:a16="http://schemas.microsoft.com/office/drawing/2014/main" id="{9C8322EF-548B-E25E-BBAC-71BA1E0112EE}"/>
                  </a:ext>
                </a:extLst>
              </p:cNvPr>
              <p:cNvGrpSpPr/>
              <p:nvPr/>
            </p:nvGrpSpPr>
            <p:grpSpPr>
              <a:xfrm>
                <a:off x="6367490" y="1536575"/>
                <a:ext cx="319380" cy="381803"/>
                <a:chOff x="6367490" y="1536575"/>
                <a:chExt cx="319380" cy="381803"/>
              </a:xfrm>
            </p:grpSpPr>
            <p:grpSp>
              <p:nvGrpSpPr>
                <p:cNvPr id="379" name="Group 378">
                  <a:extLst>
                    <a:ext uri="{FF2B5EF4-FFF2-40B4-BE49-F238E27FC236}">
                      <a16:creationId xmlns:a16="http://schemas.microsoft.com/office/drawing/2014/main" id="{0A3BACB8-F0CD-6CE1-040D-1726AD320D5C}"/>
                    </a:ext>
                  </a:extLst>
                </p:cNvPr>
                <p:cNvGrpSpPr/>
                <p:nvPr/>
              </p:nvGrpSpPr>
              <p:grpSpPr>
                <a:xfrm>
                  <a:off x="6476184" y="1764113"/>
                  <a:ext cx="110455" cy="154265"/>
                  <a:chOff x="6476184" y="1764113"/>
                  <a:chExt cx="110455" cy="154265"/>
                </a:xfrm>
              </p:grpSpPr>
              <p:cxnSp>
                <p:nvCxnSpPr>
                  <p:cNvPr id="383" name="Straight Connector 382">
                    <a:extLst>
                      <a:ext uri="{FF2B5EF4-FFF2-40B4-BE49-F238E27FC236}">
                        <a16:creationId xmlns:a16="http://schemas.microsoft.com/office/drawing/2014/main" id="{96984113-5653-EB36-FA82-294877DFD6C7}"/>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84" name="Straight Connector 383">
                    <a:extLst>
                      <a:ext uri="{FF2B5EF4-FFF2-40B4-BE49-F238E27FC236}">
                        <a16:creationId xmlns:a16="http://schemas.microsoft.com/office/drawing/2014/main" id="{6EEF6CB3-26CE-9330-492D-D3E7D208355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80" name="Group 379">
                  <a:extLst>
                    <a:ext uri="{FF2B5EF4-FFF2-40B4-BE49-F238E27FC236}">
                      <a16:creationId xmlns:a16="http://schemas.microsoft.com/office/drawing/2014/main" id="{FC88B00F-3256-24D6-0F52-5CB324F8365E}"/>
                    </a:ext>
                  </a:extLst>
                </p:cNvPr>
                <p:cNvGrpSpPr/>
                <p:nvPr/>
              </p:nvGrpSpPr>
              <p:grpSpPr>
                <a:xfrm>
                  <a:off x="6367490" y="1536575"/>
                  <a:ext cx="319380" cy="260420"/>
                  <a:chOff x="6357510" y="1536575"/>
                  <a:chExt cx="319380" cy="260420"/>
                </a:xfrm>
              </p:grpSpPr>
              <p:sp>
                <p:nvSpPr>
                  <p:cNvPr id="381" name="Oval 395">
                    <a:extLst>
                      <a:ext uri="{FF2B5EF4-FFF2-40B4-BE49-F238E27FC236}">
                        <a16:creationId xmlns:a16="http://schemas.microsoft.com/office/drawing/2014/main" id="{92DABCBC-D010-C858-25AA-D65DD36FB4C9}"/>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82" name="Oval 396">
                    <a:extLst>
                      <a:ext uri="{FF2B5EF4-FFF2-40B4-BE49-F238E27FC236}">
                        <a16:creationId xmlns:a16="http://schemas.microsoft.com/office/drawing/2014/main" id="{174DD3E7-8D7E-B66A-6FAD-60FAF85C9253}"/>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372" name="Group 371">
                <a:extLst>
                  <a:ext uri="{FF2B5EF4-FFF2-40B4-BE49-F238E27FC236}">
                    <a16:creationId xmlns:a16="http://schemas.microsoft.com/office/drawing/2014/main" id="{CA68EB12-042E-DA34-ECE8-24B455EACEE5}"/>
                  </a:ext>
                </a:extLst>
              </p:cNvPr>
              <p:cNvGrpSpPr/>
              <p:nvPr/>
            </p:nvGrpSpPr>
            <p:grpSpPr>
              <a:xfrm>
                <a:off x="6372481" y="1933291"/>
                <a:ext cx="309399" cy="386224"/>
                <a:chOff x="6372481" y="1933291"/>
                <a:chExt cx="309399" cy="386224"/>
              </a:xfrm>
            </p:grpSpPr>
            <p:grpSp>
              <p:nvGrpSpPr>
                <p:cNvPr id="373" name="Group 372">
                  <a:extLst>
                    <a:ext uri="{FF2B5EF4-FFF2-40B4-BE49-F238E27FC236}">
                      <a16:creationId xmlns:a16="http://schemas.microsoft.com/office/drawing/2014/main" id="{6B54276C-7812-03E9-3F4B-34409A0243F4}"/>
                    </a:ext>
                  </a:extLst>
                </p:cNvPr>
                <p:cNvGrpSpPr/>
                <p:nvPr/>
              </p:nvGrpSpPr>
              <p:grpSpPr>
                <a:xfrm>
                  <a:off x="6477582" y="1933291"/>
                  <a:ext cx="110455" cy="154265"/>
                  <a:chOff x="6476184" y="1764113"/>
                  <a:chExt cx="110455" cy="154265"/>
                </a:xfrm>
              </p:grpSpPr>
              <p:cxnSp>
                <p:nvCxnSpPr>
                  <p:cNvPr id="377" name="Straight Connector 376">
                    <a:extLst>
                      <a:ext uri="{FF2B5EF4-FFF2-40B4-BE49-F238E27FC236}">
                        <a16:creationId xmlns:a16="http://schemas.microsoft.com/office/drawing/2014/main" id="{5A301B85-27BD-24C4-9160-D9B80C842A16}"/>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78" name="Straight Connector 377">
                    <a:extLst>
                      <a:ext uri="{FF2B5EF4-FFF2-40B4-BE49-F238E27FC236}">
                        <a16:creationId xmlns:a16="http://schemas.microsoft.com/office/drawing/2014/main" id="{B118B5A3-B883-32FE-5696-2A4E63720009}"/>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74" name="Group 373">
                  <a:extLst>
                    <a:ext uri="{FF2B5EF4-FFF2-40B4-BE49-F238E27FC236}">
                      <a16:creationId xmlns:a16="http://schemas.microsoft.com/office/drawing/2014/main" id="{E4A5134D-CA41-23B8-AF86-C6AE4B67C35F}"/>
                    </a:ext>
                  </a:extLst>
                </p:cNvPr>
                <p:cNvGrpSpPr/>
                <p:nvPr/>
              </p:nvGrpSpPr>
              <p:grpSpPr>
                <a:xfrm>
                  <a:off x="6372481" y="2066644"/>
                  <a:ext cx="309399" cy="252871"/>
                  <a:chOff x="6387452" y="2049866"/>
                  <a:chExt cx="309399" cy="252871"/>
                </a:xfrm>
              </p:grpSpPr>
              <p:sp>
                <p:nvSpPr>
                  <p:cNvPr id="375" name="Oval 366">
                    <a:extLst>
                      <a:ext uri="{FF2B5EF4-FFF2-40B4-BE49-F238E27FC236}">
                        <a16:creationId xmlns:a16="http://schemas.microsoft.com/office/drawing/2014/main" id="{8AA02D90-1FE2-0CA2-08C6-5F902C0040B5}"/>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76" name="Oval 449">
                    <a:extLst>
                      <a:ext uri="{FF2B5EF4-FFF2-40B4-BE49-F238E27FC236}">
                        <a16:creationId xmlns:a16="http://schemas.microsoft.com/office/drawing/2014/main" id="{D8524CE0-7F43-B487-5414-31A2A1192195}"/>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385" name="Group 384">
              <a:extLst>
                <a:ext uri="{FF2B5EF4-FFF2-40B4-BE49-F238E27FC236}">
                  <a16:creationId xmlns:a16="http://schemas.microsoft.com/office/drawing/2014/main" id="{9AC2FA03-7E43-C80F-1E00-592173695E02}"/>
                </a:ext>
              </a:extLst>
            </p:cNvPr>
            <p:cNvGrpSpPr/>
            <p:nvPr/>
          </p:nvGrpSpPr>
          <p:grpSpPr>
            <a:xfrm>
              <a:off x="8944209" y="2340255"/>
              <a:ext cx="184312" cy="451829"/>
              <a:chOff x="6367490" y="1536575"/>
              <a:chExt cx="319380" cy="782940"/>
            </a:xfrm>
          </p:grpSpPr>
          <p:grpSp>
            <p:nvGrpSpPr>
              <p:cNvPr id="386" name="Group 385">
                <a:extLst>
                  <a:ext uri="{FF2B5EF4-FFF2-40B4-BE49-F238E27FC236}">
                    <a16:creationId xmlns:a16="http://schemas.microsoft.com/office/drawing/2014/main" id="{D5A5711E-4757-5724-D5FE-FCD8FBEC208D}"/>
                  </a:ext>
                </a:extLst>
              </p:cNvPr>
              <p:cNvGrpSpPr/>
              <p:nvPr/>
            </p:nvGrpSpPr>
            <p:grpSpPr>
              <a:xfrm>
                <a:off x="6367490" y="1536575"/>
                <a:ext cx="319380" cy="381803"/>
                <a:chOff x="6367490" y="1536575"/>
                <a:chExt cx="319380" cy="381803"/>
              </a:xfrm>
            </p:grpSpPr>
            <p:grpSp>
              <p:nvGrpSpPr>
                <p:cNvPr id="394" name="Group 393">
                  <a:extLst>
                    <a:ext uri="{FF2B5EF4-FFF2-40B4-BE49-F238E27FC236}">
                      <a16:creationId xmlns:a16="http://schemas.microsoft.com/office/drawing/2014/main" id="{84C6C18B-0EA4-3461-CD0E-DFAA440BDE9B}"/>
                    </a:ext>
                  </a:extLst>
                </p:cNvPr>
                <p:cNvGrpSpPr/>
                <p:nvPr/>
              </p:nvGrpSpPr>
              <p:grpSpPr>
                <a:xfrm>
                  <a:off x="6476184" y="1764113"/>
                  <a:ext cx="110455" cy="154265"/>
                  <a:chOff x="6476184" y="1764113"/>
                  <a:chExt cx="110455" cy="154265"/>
                </a:xfrm>
              </p:grpSpPr>
              <p:cxnSp>
                <p:nvCxnSpPr>
                  <p:cNvPr id="398" name="Straight Connector 397">
                    <a:extLst>
                      <a:ext uri="{FF2B5EF4-FFF2-40B4-BE49-F238E27FC236}">
                        <a16:creationId xmlns:a16="http://schemas.microsoft.com/office/drawing/2014/main" id="{EB1D2761-77E4-07FD-F025-CB56E9F08428}"/>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9" name="Straight Connector 398">
                    <a:extLst>
                      <a:ext uri="{FF2B5EF4-FFF2-40B4-BE49-F238E27FC236}">
                        <a16:creationId xmlns:a16="http://schemas.microsoft.com/office/drawing/2014/main" id="{E92D6C7F-97AF-814A-E7E6-264A33EB02E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95" name="Group 394">
                  <a:extLst>
                    <a:ext uri="{FF2B5EF4-FFF2-40B4-BE49-F238E27FC236}">
                      <a16:creationId xmlns:a16="http://schemas.microsoft.com/office/drawing/2014/main" id="{004F242E-9C39-2D3A-EEA0-A8258C95ACAF}"/>
                    </a:ext>
                  </a:extLst>
                </p:cNvPr>
                <p:cNvGrpSpPr/>
                <p:nvPr/>
              </p:nvGrpSpPr>
              <p:grpSpPr>
                <a:xfrm>
                  <a:off x="6367490" y="1536575"/>
                  <a:ext cx="319380" cy="260420"/>
                  <a:chOff x="6357510" y="1536575"/>
                  <a:chExt cx="319380" cy="260420"/>
                </a:xfrm>
              </p:grpSpPr>
              <p:sp>
                <p:nvSpPr>
                  <p:cNvPr id="396" name="Oval 395">
                    <a:extLst>
                      <a:ext uri="{FF2B5EF4-FFF2-40B4-BE49-F238E27FC236}">
                        <a16:creationId xmlns:a16="http://schemas.microsoft.com/office/drawing/2014/main" id="{12D67086-9302-8D61-5992-4EE09C44E5F2}"/>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97" name="Oval 396">
                    <a:extLst>
                      <a:ext uri="{FF2B5EF4-FFF2-40B4-BE49-F238E27FC236}">
                        <a16:creationId xmlns:a16="http://schemas.microsoft.com/office/drawing/2014/main" id="{61EEAB4C-2FEB-4929-D3B8-982180D85209}"/>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387" name="Group 386">
                <a:extLst>
                  <a:ext uri="{FF2B5EF4-FFF2-40B4-BE49-F238E27FC236}">
                    <a16:creationId xmlns:a16="http://schemas.microsoft.com/office/drawing/2014/main" id="{0C0CECDE-F5F1-695A-6244-985738F2E3BE}"/>
                  </a:ext>
                </a:extLst>
              </p:cNvPr>
              <p:cNvGrpSpPr/>
              <p:nvPr/>
            </p:nvGrpSpPr>
            <p:grpSpPr>
              <a:xfrm>
                <a:off x="6372481" y="1933291"/>
                <a:ext cx="309399" cy="386224"/>
                <a:chOff x="6372481" y="1933291"/>
                <a:chExt cx="309399" cy="386224"/>
              </a:xfrm>
            </p:grpSpPr>
            <p:grpSp>
              <p:nvGrpSpPr>
                <p:cNvPr id="388" name="Group 387">
                  <a:extLst>
                    <a:ext uri="{FF2B5EF4-FFF2-40B4-BE49-F238E27FC236}">
                      <a16:creationId xmlns:a16="http://schemas.microsoft.com/office/drawing/2014/main" id="{1EA99B12-FC2A-35A6-C13F-090BF1C4BD40}"/>
                    </a:ext>
                  </a:extLst>
                </p:cNvPr>
                <p:cNvGrpSpPr/>
                <p:nvPr/>
              </p:nvGrpSpPr>
              <p:grpSpPr>
                <a:xfrm>
                  <a:off x="6477582" y="1933291"/>
                  <a:ext cx="110455" cy="154265"/>
                  <a:chOff x="6476184" y="1764113"/>
                  <a:chExt cx="110455" cy="154265"/>
                </a:xfrm>
              </p:grpSpPr>
              <p:cxnSp>
                <p:nvCxnSpPr>
                  <p:cNvPr id="392" name="Straight Connector 391">
                    <a:extLst>
                      <a:ext uri="{FF2B5EF4-FFF2-40B4-BE49-F238E27FC236}">
                        <a16:creationId xmlns:a16="http://schemas.microsoft.com/office/drawing/2014/main" id="{CBFA4370-5E73-148D-70C0-377320CDD7FC}"/>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3" name="Straight Connector 392">
                    <a:extLst>
                      <a:ext uri="{FF2B5EF4-FFF2-40B4-BE49-F238E27FC236}">
                        <a16:creationId xmlns:a16="http://schemas.microsoft.com/office/drawing/2014/main" id="{37ADB51A-2775-A647-2242-5D2997C542C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89" name="Group 388">
                  <a:extLst>
                    <a:ext uri="{FF2B5EF4-FFF2-40B4-BE49-F238E27FC236}">
                      <a16:creationId xmlns:a16="http://schemas.microsoft.com/office/drawing/2014/main" id="{84C267BE-11B4-89AB-A651-A44140EEC23E}"/>
                    </a:ext>
                  </a:extLst>
                </p:cNvPr>
                <p:cNvGrpSpPr/>
                <p:nvPr/>
              </p:nvGrpSpPr>
              <p:grpSpPr>
                <a:xfrm>
                  <a:off x="6372481" y="2066644"/>
                  <a:ext cx="309399" cy="252871"/>
                  <a:chOff x="6387452" y="2049866"/>
                  <a:chExt cx="309399" cy="252871"/>
                </a:xfrm>
              </p:grpSpPr>
              <p:sp>
                <p:nvSpPr>
                  <p:cNvPr id="390" name="Oval 366">
                    <a:extLst>
                      <a:ext uri="{FF2B5EF4-FFF2-40B4-BE49-F238E27FC236}">
                        <a16:creationId xmlns:a16="http://schemas.microsoft.com/office/drawing/2014/main" id="{F89C4114-0C66-461C-AD46-9CF59F838359}"/>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91" name="Oval 449">
                    <a:extLst>
                      <a:ext uri="{FF2B5EF4-FFF2-40B4-BE49-F238E27FC236}">
                        <a16:creationId xmlns:a16="http://schemas.microsoft.com/office/drawing/2014/main" id="{93E5B671-C1A3-CF06-9E9F-B5BF92E04740}"/>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400" name="Group 399">
              <a:extLst>
                <a:ext uri="{FF2B5EF4-FFF2-40B4-BE49-F238E27FC236}">
                  <a16:creationId xmlns:a16="http://schemas.microsoft.com/office/drawing/2014/main" id="{DF49723B-E68C-612E-DB9F-4B9C4F8F0197}"/>
                </a:ext>
              </a:extLst>
            </p:cNvPr>
            <p:cNvGrpSpPr/>
            <p:nvPr/>
          </p:nvGrpSpPr>
          <p:grpSpPr>
            <a:xfrm>
              <a:off x="9338821" y="2340255"/>
              <a:ext cx="184312" cy="451829"/>
              <a:chOff x="6367490" y="1536575"/>
              <a:chExt cx="319380" cy="782940"/>
            </a:xfrm>
          </p:grpSpPr>
          <p:grpSp>
            <p:nvGrpSpPr>
              <p:cNvPr id="401" name="Group 400">
                <a:extLst>
                  <a:ext uri="{FF2B5EF4-FFF2-40B4-BE49-F238E27FC236}">
                    <a16:creationId xmlns:a16="http://schemas.microsoft.com/office/drawing/2014/main" id="{5A2FC8FF-097D-8FA9-70F0-1A9986EAA5C4}"/>
                  </a:ext>
                </a:extLst>
              </p:cNvPr>
              <p:cNvGrpSpPr/>
              <p:nvPr/>
            </p:nvGrpSpPr>
            <p:grpSpPr>
              <a:xfrm>
                <a:off x="6367490" y="1536575"/>
                <a:ext cx="319380" cy="381803"/>
                <a:chOff x="6367490" y="1536575"/>
                <a:chExt cx="319380" cy="381803"/>
              </a:xfrm>
            </p:grpSpPr>
            <p:grpSp>
              <p:nvGrpSpPr>
                <p:cNvPr id="409" name="Group 408">
                  <a:extLst>
                    <a:ext uri="{FF2B5EF4-FFF2-40B4-BE49-F238E27FC236}">
                      <a16:creationId xmlns:a16="http://schemas.microsoft.com/office/drawing/2014/main" id="{11C7F6D9-85ED-3208-E5D1-A195C26866A9}"/>
                    </a:ext>
                  </a:extLst>
                </p:cNvPr>
                <p:cNvGrpSpPr/>
                <p:nvPr/>
              </p:nvGrpSpPr>
              <p:grpSpPr>
                <a:xfrm>
                  <a:off x="6476184" y="1764113"/>
                  <a:ext cx="110455" cy="154265"/>
                  <a:chOff x="6476184" y="1764113"/>
                  <a:chExt cx="110455" cy="154265"/>
                </a:xfrm>
              </p:grpSpPr>
              <p:cxnSp>
                <p:nvCxnSpPr>
                  <p:cNvPr id="413" name="Straight Connector 412">
                    <a:extLst>
                      <a:ext uri="{FF2B5EF4-FFF2-40B4-BE49-F238E27FC236}">
                        <a16:creationId xmlns:a16="http://schemas.microsoft.com/office/drawing/2014/main" id="{81AEB1C4-234E-453D-A7CF-1C8931A9C629}"/>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14" name="Straight Connector 413">
                    <a:extLst>
                      <a:ext uri="{FF2B5EF4-FFF2-40B4-BE49-F238E27FC236}">
                        <a16:creationId xmlns:a16="http://schemas.microsoft.com/office/drawing/2014/main" id="{98E302BC-2F3F-213F-F029-EFD3F3D2FBB6}"/>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410" name="Group 409">
                  <a:extLst>
                    <a:ext uri="{FF2B5EF4-FFF2-40B4-BE49-F238E27FC236}">
                      <a16:creationId xmlns:a16="http://schemas.microsoft.com/office/drawing/2014/main" id="{036527FF-B65D-ACF7-C40C-E5A8DCB809E6}"/>
                    </a:ext>
                  </a:extLst>
                </p:cNvPr>
                <p:cNvGrpSpPr/>
                <p:nvPr/>
              </p:nvGrpSpPr>
              <p:grpSpPr>
                <a:xfrm>
                  <a:off x="6367490" y="1536575"/>
                  <a:ext cx="319380" cy="260420"/>
                  <a:chOff x="6357510" y="1536575"/>
                  <a:chExt cx="319380" cy="260420"/>
                </a:xfrm>
              </p:grpSpPr>
              <p:sp>
                <p:nvSpPr>
                  <p:cNvPr id="411" name="Oval 395">
                    <a:extLst>
                      <a:ext uri="{FF2B5EF4-FFF2-40B4-BE49-F238E27FC236}">
                        <a16:creationId xmlns:a16="http://schemas.microsoft.com/office/drawing/2014/main" id="{3CB967BA-D40A-0B43-2CC8-F41E8E431B2D}"/>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12" name="Oval 396">
                    <a:extLst>
                      <a:ext uri="{FF2B5EF4-FFF2-40B4-BE49-F238E27FC236}">
                        <a16:creationId xmlns:a16="http://schemas.microsoft.com/office/drawing/2014/main" id="{E6E2C26D-AABF-CE35-60AB-6B77737038E5}"/>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402" name="Group 401">
                <a:extLst>
                  <a:ext uri="{FF2B5EF4-FFF2-40B4-BE49-F238E27FC236}">
                    <a16:creationId xmlns:a16="http://schemas.microsoft.com/office/drawing/2014/main" id="{4C5CFAC9-894C-F5DE-3C60-4A6CE7FE7D75}"/>
                  </a:ext>
                </a:extLst>
              </p:cNvPr>
              <p:cNvGrpSpPr/>
              <p:nvPr/>
            </p:nvGrpSpPr>
            <p:grpSpPr>
              <a:xfrm>
                <a:off x="6372481" y="1933291"/>
                <a:ext cx="309399" cy="386224"/>
                <a:chOff x="6372481" y="1933291"/>
                <a:chExt cx="309399" cy="386224"/>
              </a:xfrm>
            </p:grpSpPr>
            <p:grpSp>
              <p:nvGrpSpPr>
                <p:cNvPr id="403" name="Group 402">
                  <a:extLst>
                    <a:ext uri="{FF2B5EF4-FFF2-40B4-BE49-F238E27FC236}">
                      <a16:creationId xmlns:a16="http://schemas.microsoft.com/office/drawing/2014/main" id="{5E4330C6-E47C-E3F4-E78A-DB3F8DA13C22}"/>
                    </a:ext>
                  </a:extLst>
                </p:cNvPr>
                <p:cNvGrpSpPr/>
                <p:nvPr/>
              </p:nvGrpSpPr>
              <p:grpSpPr>
                <a:xfrm>
                  <a:off x="6477582" y="1933291"/>
                  <a:ext cx="110455" cy="154265"/>
                  <a:chOff x="6476184" y="1764113"/>
                  <a:chExt cx="110455" cy="154265"/>
                </a:xfrm>
              </p:grpSpPr>
              <p:cxnSp>
                <p:nvCxnSpPr>
                  <p:cNvPr id="407" name="Straight Connector 406">
                    <a:extLst>
                      <a:ext uri="{FF2B5EF4-FFF2-40B4-BE49-F238E27FC236}">
                        <a16:creationId xmlns:a16="http://schemas.microsoft.com/office/drawing/2014/main" id="{1FBF4F85-A6BA-A2D1-3037-70371B82F3D7}"/>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8" name="Straight Connector 407">
                    <a:extLst>
                      <a:ext uri="{FF2B5EF4-FFF2-40B4-BE49-F238E27FC236}">
                        <a16:creationId xmlns:a16="http://schemas.microsoft.com/office/drawing/2014/main" id="{FBC23A29-8EAC-F17D-C06F-100F23DD3CE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404" name="Group 403">
                  <a:extLst>
                    <a:ext uri="{FF2B5EF4-FFF2-40B4-BE49-F238E27FC236}">
                      <a16:creationId xmlns:a16="http://schemas.microsoft.com/office/drawing/2014/main" id="{6A4AD343-6797-8FFE-13B3-234A7F39C97F}"/>
                    </a:ext>
                  </a:extLst>
                </p:cNvPr>
                <p:cNvGrpSpPr/>
                <p:nvPr/>
              </p:nvGrpSpPr>
              <p:grpSpPr>
                <a:xfrm>
                  <a:off x="6372481" y="2066644"/>
                  <a:ext cx="309399" cy="252871"/>
                  <a:chOff x="6387452" y="2049866"/>
                  <a:chExt cx="309399" cy="252871"/>
                </a:xfrm>
              </p:grpSpPr>
              <p:sp>
                <p:nvSpPr>
                  <p:cNvPr id="405" name="Oval 366">
                    <a:extLst>
                      <a:ext uri="{FF2B5EF4-FFF2-40B4-BE49-F238E27FC236}">
                        <a16:creationId xmlns:a16="http://schemas.microsoft.com/office/drawing/2014/main" id="{F010DC80-917F-1CA7-2B3B-19408955BA0F}"/>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06" name="Oval 449">
                    <a:extLst>
                      <a:ext uri="{FF2B5EF4-FFF2-40B4-BE49-F238E27FC236}">
                        <a16:creationId xmlns:a16="http://schemas.microsoft.com/office/drawing/2014/main" id="{DD6DDE77-700C-2A3C-3F52-A8B6261DFEDB}"/>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415" name="Group 414">
              <a:extLst>
                <a:ext uri="{FF2B5EF4-FFF2-40B4-BE49-F238E27FC236}">
                  <a16:creationId xmlns:a16="http://schemas.microsoft.com/office/drawing/2014/main" id="{E487FB6C-B71D-2B3A-D156-050580568880}"/>
                </a:ext>
              </a:extLst>
            </p:cNvPr>
            <p:cNvGrpSpPr/>
            <p:nvPr/>
          </p:nvGrpSpPr>
          <p:grpSpPr>
            <a:xfrm>
              <a:off x="9536127" y="2340255"/>
              <a:ext cx="184312" cy="451829"/>
              <a:chOff x="6367490" y="1536575"/>
              <a:chExt cx="319380" cy="782940"/>
            </a:xfrm>
          </p:grpSpPr>
          <p:grpSp>
            <p:nvGrpSpPr>
              <p:cNvPr id="416" name="Group 415">
                <a:extLst>
                  <a:ext uri="{FF2B5EF4-FFF2-40B4-BE49-F238E27FC236}">
                    <a16:creationId xmlns:a16="http://schemas.microsoft.com/office/drawing/2014/main" id="{1CE76DCF-7E77-186F-B056-B7FB4D45D5AC}"/>
                  </a:ext>
                </a:extLst>
              </p:cNvPr>
              <p:cNvGrpSpPr/>
              <p:nvPr/>
            </p:nvGrpSpPr>
            <p:grpSpPr>
              <a:xfrm>
                <a:off x="6367490" y="1536575"/>
                <a:ext cx="319380" cy="381803"/>
                <a:chOff x="6367490" y="1536575"/>
                <a:chExt cx="319380" cy="381803"/>
              </a:xfrm>
            </p:grpSpPr>
            <p:grpSp>
              <p:nvGrpSpPr>
                <p:cNvPr id="424" name="Group 423">
                  <a:extLst>
                    <a:ext uri="{FF2B5EF4-FFF2-40B4-BE49-F238E27FC236}">
                      <a16:creationId xmlns:a16="http://schemas.microsoft.com/office/drawing/2014/main" id="{38D21897-A4AF-BFC9-6703-E7F35EC32D94}"/>
                    </a:ext>
                  </a:extLst>
                </p:cNvPr>
                <p:cNvGrpSpPr/>
                <p:nvPr/>
              </p:nvGrpSpPr>
              <p:grpSpPr>
                <a:xfrm>
                  <a:off x="6476184" y="1764113"/>
                  <a:ext cx="110455" cy="154265"/>
                  <a:chOff x="6476184" y="1764113"/>
                  <a:chExt cx="110455" cy="154265"/>
                </a:xfrm>
              </p:grpSpPr>
              <p:cxnSp>
                <p:nvCxnSpPr>
                  <p:cNvPr id="428" name="Straight Connector 427">
                    <a:extLst>
                      <a:ext uri="{FF2B5EF4-FFF2-40B4-BE49-F238E27FC236}">
                        <a16:creationId xmlns:a16="http://schemas.microsoft.com/office/drawing/2014/main" id="{E2FA74D8-F1D1-A655-389D-41C170755A3D}"/>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9" name="Straight Connector 428">
                    <a:extLst>
                      <a:ext uri="{FF2B5EF4-FFF2-40B4-BE49-F238E27FC236}">
                        <a16:creationId xmlns:a16="http://schemas.microsoft.com/office/drawing/2014/main" id="{DDBFF1FD-929C-BD0A-DDFB-58C11B399770}"/>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425" name="Group 424">
                  <a:extLst>
                    <a:ext uri="{FF2B5EF4-FFF2-40B4-BE49-F238E27FC236}">
                      <a16:creationId xmlns:a16="http://schemas.microsoft.com/office/drawing/2014/main" id="{B253FD28-723C-A819-9EF6-58F663621E34}"/>
                    </a:ext>
                  </a:extLst>
                </p:cNvPr>
                <p:cNvGrpSpPr/>
                <p:nvPr/>
              </p:nvGrpSpPr>
              <p:grpSpPr>
                <a:xfrm>
                  <a:off x="6367490" y="1536575"/>
                  <a:ext cx="319380" cy="260420"/>
                  <a:chOff x="6357510" y="1536575"/>
                  <a:chExt cx="319380" cy="260420"/>
                </a:xfrm>
              </p:grpSpPr>
              <p:sp>
                <p:nvSpPr>
                  <p:cNvPr id="426" name="Oval 395">
                    <a:extLst>
                      <a:ext uri="{FF2B5EF4-FFF2-40B4-BE49-F238E27FC236}">
                        <a16:creationId xmlns:a16="http://schemas.microsoft.com/office/drawing/2014/main" id="{3C2C8290-EFEC-BF10-3E83-B92D540B1A5B}"/>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27" name="Oval 396">
                    <a:extLst>
                      <a:ext uri="{FF2B5EF4-FFF2-40B4-BE49-F238E27FC236}">
                        <a16:creationId xmlns:a16="http://schemas.microsoft.com/office/drawing/2014/main" id="{492169C9-E72F-68D5-5AFE-B8C71BBE6656}"/>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417" name="Group 416">
                <a:extLst>
                  <a:ext uri="{FF2B5EF4-FFF2-40B4-BE49-F238E27FC236}">
                    <a16:creationId xmlns:a16="http://schemas.microsoft.com/office/drawing/2014/main" id="{F6BB61E7-5C20-6BDE-1711-A8FC25E60614}"/>
                  </a:ext>
                </a:extLst>
              </p:cNvPr>
              <p:cNvGrpSpPr/>
              <p:nvPr/>
            </p:nvGrpSpPr>
            <p:grpSpPr>
              <a:xfrm>
                <a:off x="6372481" y="1933291"/>
                <a:ext cx="309399" cy="386224"/>
                <a:chOff x="6372481" y="1933291"/>
                <a:chExt cx="309399" cy="386224"/>
              </a:xfrm>
            </p:grpSpPr>
            <p:grpSp>
              <p:nvGrpSpPr>
                <p:cNvPr id="418" name="Group 417">
                  <a:extLst>
                    <a:ext uri="{FF2B5EF4-FFF2-40B4-BE49-F238E27FC236}">
                      <a16:creationId xmlns:a16="http://schemas.microsoft.com/office/drawing/2014/main" id="{54D3CBA3-7ADD-924E-E38C-844A12421B1E}"/>
                    </a:ext>
                  </a:extLst>
                </p:cNvPr>
                <p:cNvGrpSpPr/>
                <p:nvPr/>
              </p:nvGrpSpPr>
              <p:grpSpPr>
                <a:xfrm>
                  <a:off x="6477582" y="1933291"/>
                  <a:ext cx="110455" cy="154265"/>
                  <a:chOff x="6476184" y="1764113"/>
                  <a:chExt cx="110455" cy="154265"/>
                </a:xfrm>
              </p:grpSpPr>
              <p:cxnSp>
                <p:nvCxnSpPr>
                  <p:cNvPr id="422" name="Straight Connector 421">
                    <a:extLst>
                      <a:ext uri="{FF2B5EF4-FFF2-40B4-BE49-F238E27FC236}">
                        <a16:creationId xmlns:a16="http://schemas.microsoft.com/office/drawing/2014/main" id="{8268D172-FB36-581F-44EC-011E951DD76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3" name="Straight Connector 422">
                    <a:extLst>
                      <a:ext uri="{FF2B5EF4-FFF2-40B4-BE49-F238E27FC236}">
                        <a16:creationId xmlns:a16="http://schemas.microsoft.com/office/drawing/2014/main" id="{164558E1-039E-7C2C-344A-6552D48B880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419" name="Group 418">
                  <a:extLst>
                    <a:ext uri="{FF2B5EF4-FFF2-40B4-BE49-F238E27FC236}">
                      <a16:creationId xmlns:a16="http://schemas.microsoft.com/office/drawing/2014/main" id="{409E32AA-F3A7-6B10-A581-DFDB0794BE18}"/>
                    </a:ext>
                  </a:extLst>
                </p:cNvPr>
                <p:cNvGrpSpPr/>
                <p:nvPr/>
              </p:nvGrpSpPr>
              <p:grpSpPr>
                <a:xfrm>
                  <a:off x="6372481" y="2066644"/>
                  <a:ext cx="309399" cy="252871"/>
                  <a:chOff x="6387452" y="2049866"/>
                  <a:chExt cx="309399" cy="252871"/>
                </a:xfrm>
              </p:grpSpPr>
              <p:sp>
                <p:nvSpPr>
                  <p:cNvPr id="420" name="Oval 366">
                    <a:extLst>
                      <a:ext uri="{FF2B5EF4-FFF2-40B4-BE49-F238E27FC236}">
                        <a16:creationId xmlns:a16="http://schemas.microsoft.com/office/drawing/2014/main" id="{FD0564B0-3473-1401-C0EC-E2931E2DE3CA}"/>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21" name="Oval 449">
                    <a:extLst>
                      <a:ext uri="{FF2B5EF4-FFF2-40B4-BE49-F238E27FC236}">
                        <a16:creationId xmlns:a16="http://schemas.microsoft.com/office/drawing/2014/main" id="{0321075A-3283-030B-C6B6-B8C62B783877}"/>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430" name="Group 429">
              <a:extLst>
                <a:ext uri="{FF2B5EF4-FFF2-40B4-BE49-F238E27FC236}">
                  <a16:creationId xmlns:a16="http://schemas.microsoft.com/office/drawing/2014/main" id="{41668FF2-08B0-EA9A-158B-EF17B6AE5C55}"/>
                </a:ext>
              </a:extLst>
            </p:cNvPr>
            <p:cNvGrpSpPr/>
            <p:nvPr/>
          </p:nvGrpSpPr>
          <p:grpSpPr>
            <a:xfrm>
              <a:off x="9733433" y="2340255"/>
              <a:ext cx="184312" cy="451829"/>
              <a:chOff x="6367490" y="1536575"/>
              <a:chExt cx="319380" cy="782940"/>
            </a:xfrm>
          </p:grpSpPr>
          <p:grpSp>
            <p:nvGrpSpPr>
              <p:cNvPr id="431" name="Group 430">
                <a:extLst>
                  <a:ext uri="{FF2B5EF4-FFF2-40B4-BE49-F238E27FC236}">
                    <a16:creationId xmlns:a16="http://schemas.microsoft.com/office/drawing/2014/main" id="{1DA822C1-E6E8-6D24-4FEF-2CEAF04198E0}"/>
                  </a:ext>
                </a:extLst>
              </p:cNvPr>
              <p:cNvGrpSpPr/>
              <p:nvPr/>
            </p:nvGrpSpPr>
            <p:grpSpPr>
              <a:xfrm>
                <a:off x="6367490" y="1536575"/>
                <a:ext cx="319380" cy="381803"/>
                <a:chOff x="6367490" y="1536575"/>
                <a:chExt cx="319380" cy="381803"/>
              </a:xfrm>
            </p:grpSpPr>
            <p:grpSp>
              <p:nvGrpSpPr>
                <p:cNvPr id="439" name="Group 438">
                  <a:extLst>
                    <a:ext uri="{FF2B5EF4-FFF2-40B4-BE49-F238E27FC236}">
                      <a16:creationId xmlns:a16="http://schemas.microsoft.com/office/drawing/2014/main" id="{437D69E1-CDA6-272D-9769-4C889E0FDC2C}"/>
                    </a:ext>
                  </a:extLst>
                </p:cNvPr>
                <p:cNvGrpSpPr/>
                <p:nvPr/>
              </p:nvGrpSpPr>
              <p:grpSpPr>
                <a:xfrm>
                  <a:off x="6476184" y="1764113"/>
                  <a:ext cx="110455" cy="154265"/>
                  <a:chOff x="6476184" y="1764113"/>
                  <a:chExt cx="110455" cy="154265"/>
                </a:xfrm>
              </p:grpSpPr>
              <p:cxnSp>
                <p:nvCxnSpPr>
                  <p:cNvPr id="443" name="Straight Connector 442">
                    <a:extLst>
                      <a:ext uri="{FF2B5EF4-FFF2-40B4-BE49-F238E27FC236}">
                        <a16:creationId xmlns:a16="http://schemas.microsoft.com/office/drawing/2014/main" id="{3EF1578B-C0C3-7E6C-97E4-31F9AEC4536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44" name="Straight Connector 443">
                    <a:extLst>
                      <a:ext uri="{FF2B5EF4-FFF2-40B4-BE49-F238E27FC236}">
                        <a16:creationId xmlns:a16="http://schemas.microsoft.com/office/drawing/2014/main" id="{C65B63E6-6240-4ECE-9D4D-0569EC23DA41}"/>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440" name="Group 439">
                  <a:extLst>
                    <a:ext uri="{FF2B5EF4-FFF2-40B4-BE49-F238E27FC236}">
                      <a16:creationId xmlns:a16="http://schemas.microsoft.com/office/drawing/2014/main" id="{C5AC8E2F-3F30-5DAC-800C-6082EC853956}"/>
                    </a:ext>
                  </a:extLst>
                </p:cNvPr>
                <p:cNvGrpSpPr/>
                <p:nvPr/>
              </p:nvGrpSpPr>
              <p:grpSpPr>
                <a:xfrm>
                  <a:off x="6367490" y="1536575"/>
                  <a:ext cx="319380" cy="260420"/>
                  <a:chOff x="6357510" y="1536575"/>
                  <a:chExt cx="319380" cy="260420"/>
                </a:xfrm>
              </p:grpSpPr>
              <p:sp>
                <p:nvSpPr>
                  <p:cNvPr id="441" name="Oval 395">
                    <a:extLst>
                      <a:ext uri="{FF2B5EF4-FFF2-40B4-BE49-F238E27FC236}">
                        <a16:creationId xmlns:a16="http://schemas.microsoft.com/office/drawing/2014/main" id="{B391CE20-E3ED-F0BC-2EDB-8A1409082757}"/>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42" name="Oval 396">
                    <a:extLst>
                      <a:ext uri="{FF2B5EF4-FFF2-40B4-BE49-F238E27FC236}">
                        <a16:creationId xmlns:a16="http://schemas.microsoft.com/office/drawing/2014/main" id="{C626489A-2309-45E4-DAE6-EA391ABAC2FD}"/>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432" name="Group 431">
                <a:extLst>
                  <a:ext uri="{FF2B5EF4-FFF2-40B4-BE49-F238E27FC236}">
                    <a16:creationId xmlns:a16="http://schemas.microsoft.com/office/drawing/2014/main" id="{E7411A0B-B2B6-2681-3EED-DA69229FEE4F}"/>
                  </a:ext>
                </a:extLst>
              </p:cNvPr>
              <p:cNvGrpSpPr/>
              <p:nvPr/>
            </p:nvGrpSpPr>
            <p:grpSpPr>
              <a:xfrm>
                <a:off x="6372481" y="1933291"/>
                <a:ext cx="309399" cy="386224"/>
                <a:chOff x="6372481" y="1933291"/>
                <a:chExt cx="309399" cy="386224"/>
              </a:xfrm>
            </p:grpSpPr>
            <p:grpSp>
              <p:nvGrpSpPr>
                <p:cNvPr id="433" name="Group 432">
                  <a:extLst>
                    <a:ext uri="{FF2B5EF4-FFF2-40B4-BE49-F238E27FC236}">
                      <a16:creationId xmlns:a16="http://schemas.microsoft.com/office/drawing/2014/main" id="{6A7EB49E-D662-7FA1-6025-2CC1AA13643D}"/>
                    </a:ext>
                  </a:extLst>
                </p:cNvPr>
                <p:cNvGrpSpPr/>
                <p:nvPr/>
              </p:nvGrpSpPr>
              <p:grpSpPr>
                <a:xfrm>
                  <a:off x="6477582" y="1933291"/>
                  <a:ext cx="110455" cy="154265"/>
                  <a:chOff x="6476184" y="1764113"/>
                  <a:chExt cx="110455" cy="154265"/>
                </a:xfrm>
              </p:grpSpPr>
              <p:cxnSp>
                <p:nvCxnSpPr>
                  <p:cNvPr id="437" name="Straight Connector 436">
                    <a:extLst>
                      <a:ext uri="{FF2B5EF4-FFF2-40B4-BE49-F238E27FC236}">
                        <a16:creationId xmlns:a16="http://schemas.microsoft.com/office/drawing/2014/main" id="{8F00C921-1445-592C-217E-199100592F2C}"/>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8" name="Straight Connector 437">
                    <a:extLst>
                      <a:ext uri="{FF2B5EF4-FFF2-40B4-BE49-F238E27FC236}">
                        <a16:creationId xmlns:a16="http://schemas.microsoft.com/office/drawing/2014/main" id="{61DD9556-93B4-C816-5FFC-7D31D1B167D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434" name="Group 433">
                  <a:extLst>
                    <a:ext uri="{FF2B5EF4-FFF2-40B4-BE49-F238E27FC236}">
                      <a16:creationId xmlns:a16="http://schemas.microsoft.com/office/drawing/2014/main" id="{A34D2543-F9DF-0371-48D5-33A76C98E2C4}"/>
                    </a:ext>
                  </a:extLst>
                </p:cNvPr>
                <p:cNvGrpSpPr/>
                <p:nvPr/>
              </p:nvGrpSpPr>
              <p:grpSpPr>
                <a:xfrm>
                  <a:off x="6372481" y="2066644"/>
                  <a:ext cx="309399" cy="252871"/>
                  <a:chOff x="6387452" y="2049866"/>
                  <a:chExt cx="309399" cy="252871"/>
                </a:xfrm>
              </p:grpSpPr>
              <p:sp>
                <p:nvSpPr>
                  <p:cNvPr id="435" name="Oval 366">
                    <a:extLst>
                      <a:ext uri="{FF2B5EF4-FFF2-40B4-BE49-F238E27FC236}">
                        <a16:creationId xmlns:a16="http://schemas.microsoft.com/office/drawing/2014/main" id="{FDE908F7-2B60-0905-C8B1-D14458E7A50D}"/>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36" name="Oval 449">
                    <a:extLst>
                      <a:ext uri="{FF2B5EF4-FFF2-40B4-BE49-F238E27FC236}">
                        <a16:creationId xmlns:a16="http://schemas.microsoft.com/office/drawing/2014/main" id="{F77E2D34-2F40-21BB-0AAA-C8D93256BB80}"/>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445" name="Group 444">
              <a:extLst>
                <a:ext uri="{FF2B5EF4-FFF2-40B4-BE49-F238E27FC236}">
                  <a16:creationId xmlns:a16="http://schemas.microsoft.com/office/drawing/2014/main" id="{8A0B492D-9B94-8B0C-7EB0-FD330DD70C01}"/>
                </a:ext>
              </a:extLst>
            </p:cNvPr>
            <p:cNvGrpSpPr/>
            <p:nvPr/>
          </p:nvGrpSpPr>
          <p:grpSpPr>
            <a:xfrm>
              <a:off x="9930739" y="2340255"/>
              <a:ext cx="184312" cy="451829"/>
              <a:chOff x="6367490" y="1536575"/>
              <a:chExt cx="319380" cy="782940"/>
            </a:xfrm>
          </p:grpSpPr>
          <p:grpSp>
            <p:nvGrpSpPr>
              <p:cNvPr id="446" name="Group 445">
                <a:extLst>
                  <a:ext uri="{FF2B5EF4-FFF2-40B4-BE49-F238E27FC236}">
                    <a16:creationId xmlns:a16="http://schemas.microsoft.com/office/drawing/2014/main" id="{2CF217F9-3554-4CA0-B4A5-7EB2EA8E901D}"/>
                  </a:ext>
                </a:extLst>
              </p:cNvPr>
              <p:cNvGrpSpPr/>
              <p:nvPr/>
            </p:nvGrpSpPr>
            <p:grpSpPr>
              <a:xfrm>
                <a:off x="6367490" y="1536575"/>
                <a:ext cx="319380" cy="381803"/>
                <a:chOff x="6367490" y="1536575"/>
                <a:chExt cx="319380" cy="381803"/>
              </a:xfrm>
            </p:grpSpPr>
            <p:grpSp>
              <p:nvGrpSpPr>
                <p:cNvPr id="454" name="Group 453">
                  <a:extLst>
                    <a:ext uri="{FF2B5EF4-FFF2-40B4-BE49-F238E27FC236}">
                      <a16:creationId xmlns:a16="http://schemas.microsoft.com/office/drawing/2014/main" id="{4608CFDD-FE43-23B5-B6D9-F76FD1CA16D3}"/>
                    </a:ext>
                  </a:extLst>
                </p:cNvPr>
                <p:cNvGrpSpPr/>
                <p:nvPr/>
              </p:nvGrpSpPr>
              <p:grpSpPr>
                <a:xfrm>
                  <a:off x="6476184" y="1764113"/>
                  <a:ext cx="110455" cy="154265"/>
                  <a:chOff x="6476184" y="1764113"/>
                  <a:chExt cx="110455" cy="154265"/>
                </a:xfrm>
              </p:grpSpPr>
              <p:cxnSp>
                <p:nvCxnSpPr>
                  <p:cNvPr id="458" name="Straight Connector 457">
                    <a:extLst>
                      <a:ext uri="{FF2B5EF4-FFF2-40B4-BE49-F238E27FC236}">
                        <a16:creationId xmlns:a16="http://schemas.microsoft.com/office/drawing/2014/main" id="{043FB2AF-08A0-9CEB-ABD5-F9D7CAC9C27F}"/>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9" name="Straight Connector 458">
                    <a:extLst>
                      <a:ext uri="{FF2B5EF4-FFF2-40B4-BE49-F238E27FC236}">
                        <a16:creationId xmlns:a16="http://schemas.microsoft.com/office/drawing/2014/main" id="{F907FA1C-4F68-0D08-E046-FA2B0EDCD389}"/>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455" name="Group 454">
                  <a:extLst>
                    <a:ext uri="{FF2B5EF4-FFF2-40B4-BE49-F238E27FC236}">
                      <a16:creationId xmlns:a16="http://schemas.microsoft.com/office/drawing/2014/main" id="{9174B76D-BC3A-8E04-4727-48FE13371BE9}"/>
                    </a:ext>
                  </a:extLst>
                </p:cNvPr>
                <p:cNvGrpSpPr/>
                <p:nvPr/>
              </p:nvGrpSpPr>
              <p:grpSpPr>
                <a:xfrm>
                  <a:off x="6367490" y="1536575"/>
                  <a:ext cx="319380" cy="260420"/>
                  <a:chOff x="6357510" y="1536575"/>
                  <a:chExt cx="319380" cy="260420"/>
                </a:xfrm>
              </p:grpSpPr>
              <p:sp>
                <p:nvSpPr>
                  <p:cNvPr id="456" name="Oval 395">
                    <a:extLst>
                      <a:ext uri="{FF2B5EF4-FFF2-40B4-BE49-F238E27FC236}">
                        <a16:creationId xmlns:a16="http://schemas.microsoft.com/office/drawing/2014/main" id="{E9F44A0A-9C62-553A-A1E1-62C51EE9412F}"/>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57" name="Oval 396">
                    <a:extLst>
                      <a:ext uri="{FF2B5EF4-FFF2-40B4-BE49-F238E27FC236}">
                        <a16:creationId xmlns:a16="http://schemas.microsoft.com/office/drawing/2014/main" id="{3456661D-7DD1-A88E-CAFE-DDBA192A2D8A}"/>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447" name="Group 446">
                <a:extLst>
                  <a:ext uri="{FF2B5EF4-FFF2-40B4-BE49-F238E27FC236}">
                    <a16:creationId xmlns:a16="http://schemas.microsoft.com/office/drawing/2014/main" id="{08A8F057-66F0-D537-44AB-CD39669122A8}"/>
                  </a:ext>
                </a:extLst>
              </p:cNvPr>
              <p:cNvGrpSpPr/>
              <p:nvPr/>
            </p:nvGrpSpPr>
            <p:grpSpPr>
              <a:xfrm>
                <a:off x="6372481" y="1933291"/>
                <a:ext cx="309399" cy="386224"/>
                <a:chOff x="6372481" y="1933291"/>
                <a:chExt cx="309399" cy="386224"/>
              </a:xfrm>
            </p:grpSpPr>
            <p:grpSp>
              <p:nvGrpSpPr>
                <p:cNvPr id="448" name="Group 447">
                  <a:extLst>
                    <a:ext uri="{FF2B5EF4-FFF2-40B4-BE49-F238E27FC236}">
                      <a16:creationId xmlns:a16="http://schemas.microsoft.com/office/drawing/2014/main" id="{B2C53A5E-BD89-440F-F996-3FF87433C6AB}"/>
                    </a:ext>
                  </a:extLst>
                </p:cNvPr>
                <p:cNvGrpSpPr/>
                <p:nvPr/>
              </p:nvGrpSpPr>
              <p:grpSpPr>
                <a:xfrm>
                  <a:off x="6477582" y="1933291"/>
                  <a:ext cx="110455" cy="154265"/>
                  <a:chOff x="6476184" y="1764113"/>
                  <a:chExt cx="110455" cy="154265"/>
                </a:xfrm>
              </p:grpSpPr>
              <p:cxnSp>
                <p:nvCxnSpPr>
                  <p:cNvPr id="452" name="Straight Connector 451">
                    <a:extLst>
                      <a:ext uri="{FF2B5EF4-FFF2-40B4-BE49-F238E27FC236}">
                        <a16:creationId xmlns:a16="http://schemas.microsoft.com/office/drawing/2014/main" id="{AD399B7D-670D-FF7B-A7D1-BA2DC860289B}"/>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3" name="Straight Connector 452">
                    <a:extLst>
                      <a:ext uri="{FF2B5EF4-FFF2-40B4-BE49-F238E27FC236}">
                        <a16:creationId xmlns:a16="http://schemas.microsoft.com/office/drawing/2014/main" id="{89A51A45-B0A5-6C31-9471-67882517C07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449" name="Group 448">
                  <a:extLst>
                    <a:ext uri="{FF2B5EF4-FFF2-40B4-BE49-F238E27FC236}">
                      <a16:creationId xmlns:a16="http://schemas.microsoft.com/office/drawing/2014/main" id="{FFEAE2AF-B60E-7E23-B288-6D25CE27FB89}"/>
                    </a:ext>
                  </a:extLst>
                </p:cNvPr>
                <p:cNvGrpSpPr/>
                <p:nvPr/>
              </p:nvGrpSpPr>
              <p:grpSpPr>
                <a:xfrm>
                  <a:off x="6372481" y="2066644"/>
                  <a:ext cx="309399" cy="252871"/>
                  <a:chOff x="6387452" y="2049866"/>
                  <a:chExt cx="309399" cy="252871"/>
                </a:xfrm>
              </p:grpSpPr>
              <p:sp>
                <p:nvSpPr>
                  <p:cNvPr id="450" name="Oval 366">
                    <a:extLst>
                      <a:ext uri="{FF2B5EF4-FFF2-40B4-BE49-F238E27FC236}">
                        <a16:creationId xmlns:a16="http://schemas.microsoft.com/office/drawing/2014/main" id="{D67A21CA-CDCF-C44A-1EB8-1DB48EEA262C}"/>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51" name="Oval 449">
                    <a:extLst>
                      <a:ext uri="{FF2B5EF4-FFF2-40B4-BE49-F238E27FC236}">
                        <a16:creationId xmlns:a16="http://schemas.microsoft.com/office/drawing/2014/main" id="{2AC975BA-1253-9D1C-EB68-A81F2D4A644F}"/>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460" name="Group 459">
              <a:extLst>
                <a:ext uri="{FF2B5EF4-FFF2-40B4-BE49-F238E27FC236}">
                  <a16:creationId xmlns:a16="http://schemas.microsoft.com/office/drawing/2014/main" id="{FCDBC2BF-FECE-47DC-D4D5-035A2760FF14}"/>
                </a:ext>
              </a:extLst>
            </p:cNvPr>
            <p:cNvGrpSpPr/>
            <p:nvPr/>
          </p:nvGrpSpPr>
          <p:grpSpPr>
            <a:xfrm>
              <a:off x="10128045" y="2340255"/>
              <a:ext cx="184312" cy="451829"/>
              <a:chOff x="6367490" y="1536575"/>
              <a:chExt cx="319380" cy="782940"/>
            </a:xfrm>
          </p:grpSpPr>
          <p:grpSp>
            <p:nvGrpSpPr>
              <p:cNvPr id="461" name="Group 460">
                <a:extLst>
                  <a:ext uri="{FF2B5EF4-FFF2-40B4-BE49-F238E27FC236}">
                    <a16:creationId xmlns:a16="http://schemas.microsoft.com/office/drawing/2014/main" id="{4F138909-64FF-4A21-49D3-293BA9C760C3}"/>
                  </a:ext>
                </a:extLst>
              </p:cNvPr>
              <p:cNvGrpSpPr/>
              <p:nvPr/>
            </p:nvGrpSpPr>
            <p:grpSpPr>
              <a:xfrm>
                <a:off x="6367490" y="1536575"/>
                <a:ext cx="319380" cy="381803"/>
                <a:chOff x="6367490" y="1536575"/>
                <a:chExt cx="319380" cy="381803"/>
              </a:xfrm>
            </p:grpSpPr>
            <p:grpSp>
              <p:nvGrpSpPr>
                <p:cNvPr id="469" name="Group 468">
                  <a:extLst>
                    <a:ext uri="{FF2B5EF4-FFF2-40B4-BE49-F238E27FC236}">
                      <a16:creationId xmlns:a16="http://schemas.microsoft.com/office/drawing/2014/main" id="{0BAFDFBF-280E-1375-3EC9-BD1B3F0C0185}"/>
                    </a:ext>
                  </a:extLst>
                </p:cNvPr>
                <p:cNvGrpSpPr/>
                <p:nvPr/>
              </p:nvGrpSpPr>
              <p:grpSpPr>
                <a:xfrm>
                  <a:off x="6476184" y="1764113"/>
                  <a:ext cx="110455" cy="154265"/>
                  <a:chOff x="6476184" y="1764113"/>
                  <a:chExt cx="110455" cy="154265"/>
                </a:xfrm>
              </p:grpSpPr>
              <p:cxnSp>
                <p:nvCxnSpPr>
                  <p:cNvPr id="473" name="Straight Connector 472">
                    <a:extLst>
                      <a:ext uri="{FF2B5EF4-FFF2-40B4-BE49-F238E27FC236}">
                        <a16:creationId xmlns:a16="http://schemas.microsoft.com/office/drawing/2014/main" id="{F05C1508-54BF-AA66-ECBF-B6C14690FECE}"/>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74" name="Straight Connector 473">
                    <a:extLst>
                      <a:ext uri="{FF2B5EF4-FFF2-40B4-BE49-F238E27FC236}">
                        <a16:creationId xmlns:a16="http://schemas.microsoft.com/office/drawing/2014/main" id="{FA011F1F-B9CF-F4ED-AC33-11B8634017C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470" name="Group 469">
                  <a:extLst>
                    <a:ext uri="{FF2B5EF4-FFF2-40B4-BE49-F238E27FC236}">
                      <a16:creationId xmlns:a16="http://schemas.microsoft.com/office/drawing/2014/main" id="{D63E6570-BCA6-443B-E098-BE37880F4140}"/>
                    </a:ext>
                  </a:extLst>
                </p:cNvPr>
                <p:cNvGrpSpPr/>
                <p:nvPr/>
              </p:nvGrpSpPr>
              <p:grpSpPr>
                <a:xfrm>
                  <a:off x="6367490" y="1536575"/>
                  <a:ext cx="319380" cy="260420"/>
                  <a:chOff x="6357510" y="1536575"/>
                  <a:chExt cx="319380" cy="260420"/>
                </a:xfrm>
              </p:grpSpPr>
              <p:sp>
                <p:nvSpPr>
                  <p:cNvPr id="471" name="Oval 395">
                    <a:extLst>
                      <a:ext uri="{FF2B5EF4-FFF2-40B4-BE49-F238E27FC236}">
                        <a16:creationId xmlns:a16="http://schemas.microsoft.com/office/drawing/2014/main" id="{5551442C-D81D-CE08-D430-67EF9F71B8DD}"/>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72" name="Oval 396">
                    <a:extLst>
                      <a:ext uri="{FF2B5EF4-FFF2-40B4-BE49-F238E27FC236}">
                        <a16:creationId xmlns:a16="http://schemas.microsoft.com/office/drawing/2014/main" id="{25BEAB08-CF6C-A243-777B-EDDE2186E9E7}"/>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462" name="Group 461">
                <a:extLst>
                  <a:ext uri="{FF2B5EF4-FFF2-40B4-BE49-F238E27FC236}">
                    <a16:creationId xmlns:a16="http://schemas.microsoft.com/office/drawing/2014/main" id="{0D0E3F5E-727F-8D78-21C3-618B794B9E95}"/>
                  </a:ext>
                </a:extLst>
              </p:cNvPr>
              <p:cNvGrpSpPr/>
              <p:nvPr/>
            </p:nvGrpSpPr>
            <p:grpSpPr>
              <a:xfrm>
                <a:off x="6372481" y="1933291"/>
                <a:ext cx="309399" cy="386224"/>
                <a:chOff x="6372481" y="1933291"/>
                <a:chExt cx="309399" cy="386224"/>
              </a:xfrm>
            </p:grpSpPr>
            <p:grpSp>
              <p:nvGrpSpPr>
                <p:cNvPr id="463" name="Group 462">
                  <a:extLst>
                    <a:ext uri="{FF2B5EF4-FFF2-40B4-BE49-F238E27FC236}">
                      <a16:creationId xmlns:a16="http://schemas.microsoft.com/office/drawing/2014/main" id="{26932251-1DC4-4318-3C05-FEC6394CF6A2}"/>
                    </a:ext>
                  </a:extLst>
                </p:cNvPr>
                <p:cNvGrpSpPr/>
                <p:nvPr/>
              </p:nvGrpSpPr>
              <p:grpSpPr>
                <a:xfrm>
                  <a:off x="6477582" y="1933291"/>
                  <a:ext cx="110455" cy="154265"/>
                  <a:chOff x="6476184" y="1764113"/>
                  <a:chExt cx="110455" cy="154265"/>
                </a:xfrm>
              </p:grpSpPr>
              <p:cxnSp>
                <p:nvCxnSpPr>
                  <p:cNvPr id="467" name="Straight Connector 466">
                    <a:extLst>
                      <a:ext uri="{FF2B5EF4-FFF2-40B4-BE49-F238E27FC236}">
                        <a16:creationId xmlns:a16="http://schemas.microsoft.com/office/drawing/2014/main" id="{5EF3CCD7-7DC6-EAB7-9939-A48B300BAFC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8" name="Straight Connector 467">
                    <a:extLst>
                      <a:ext uri="{FF2B5EF4-FFF2-40B4-BE49-F238E27FC236}">
                        <a16:creationId xmlns:a16="http://schemas.microsoft.com/office/drawing/2014/main" id="{1F137336-0582-D368-E38B-2B9615E1ED5A}"/>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464" name="Group 463">
                  <a:extLst>
                    <a:ext uri="{FF2B5EF4-FFF2-40B4-BE49-F238E27FC236}">
                      <a16:creationId xmlns:a16="http://schemas.microsoft.com/office/drawing/2014/main" id="{E0DA17C1-F2F4-6245-5BC0-2E28598DE466}"/>
                    </a:ext>
                  </a:extLst>
                </p:cNvPr>
                <p:cNvGrpSpPr/>
                <p:nvPr/>
              </p:nvGrpSpPr>
              <p:grpSpPr>
                <a:xfrm>
                  <a:off x="6372481" y="2066644"/>
                  <a:ext cx="309399" cy="252871"/>
                  <a:chOff x="6387452" y="2049866"/>
                  <a:chExt cx="309399" cy="252871"/>
                </a:xfrm>
              </p:grpSpPr>
              <p:sp>
                <p:nvSpPr>
                  <p:cNvPr id="465" name="Oval 366">
                    <a:extLst>
                      <a:ext uri="{FF2B5EF4-FFF2-40B4-BE49-F238E27FC236}">
                        <a16:creationId xmlns:a16="http://schemas.microsoft.com/office/drawing/2014/main" id="{DF0AE0B0-AE76-149F-64C3-783671E41A85}"/>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66" name="Oval 449">
                    <a:extLst>
                      <a:ext uri="{FF2B5EF4-FFF2-40B4-BE49-F238E27FC236}">
                        <a16:creationId xmlns:a16="http://schemas.microsoft.com/office/drawing/2014/main" id="{9258C9C8-4869-013F-C8B5-9D5FD7F03C8E}"/>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475" name="Group 474">
              <a:extLst>
                <a:ext uri="{FF2B5EF4-FFF2-40B4-BE49-F238E27FC236}">
                  <a16:creationId xmlns:a16="http://schemas.microsoft.com/office/drawing/2014/main" id="{33102A2F-EE96-3441-FB3E-931AE22058A0}"/>
                </a:ext>
              </a:extLst>
            </p:cNvPr>
            <p:cNvGrpSpPr/>
            <p:nvPr/>
          </p:nvGrpSpPr>
          <p:grpSpPr>
            <a:xfrm>
              <a:off x="10325351" y="2340255"/>
              <a:ext cx="184312" cy="451829"/>
              <a:chOff x="6367490" y="1536575"/>
              <a:chExt cx="319380" cy="782940"/>
            </a:xfrm>
          </p:grpSpPr>
          <p:grpSp>
            <p:nvGrpSpPr>
              <p:cNvPr id="476" name="Group 475">
                <a:extLst>
                  <a:ext uri="{FF2B5EF4-FFF2-40B4-BE49-F238E27FC236}">
                    <a16:creationId xmlns:a16="http://schemas.microsoft.com/office/drawing/2014/main" id="{A43FB663-4128-2653-13FC-C948E34721D5}"/>
                  </a:ext>
                </a:extLst>
              </p:cNvPr>
              <p:cNvGrpSpPr/>
              <p:nvPr/>
            </p:nvGrpSpPr>
            <p:grpSpPr>
              <a:xfrm>
                <a:off x="6367490" y="1536575"/>
                <a:ext cx="319380" cy="381803"/>
                <a:chOff x="6367490" y="1536575"/>
                <a:chExt cx="319380" cy="381803"/>
              </a:xfrm>
            </p:grpSpPr>
            <p:grpSp>
              <p:nvGrpSpPr>
                <p:cNvPr id="484" name="Group 483">
                  <a:extLst>
                    <a:ext uri="{FF2B5EF4-FFF2-40B4-BE49-F238E27FC236}">
                      <a16:creationId xmlns:a16="http://schemas.microsoft.com/office/drawing/2014/main" id="{D0BB6851-E457-69B2-D959-6EF443851E14}"/>
                    </a:ext>
                  </a:extLst>
                </p:cNvPr>
                <p:cNvGrpSpPr/>
                <p:nvPr/>
              </p:nvGrpSpPr>
              <p:grpSpPr>
                <a:xfrm>
                  <a:off x="6476184" y="1764113"/>
                  <a:ext cx="110455" cy="154265"/>
                  <a:chOff x="6476184" y="1764113"/>
                  <a:chExt cx="110455" cy="154265"/>
                </a:xfrm>
              </p:grpSpPr>
              <p:cxnSp>
                <p:nvCxnSpPr>
                  <p:cNvPr id="488" name="Straight Connector 487">
                    <a:extLst>
                      <a:ext uri="{FF2B5EF4-FFF2-40B4-BE49-F238E27FC236}">
                        <a16:creationId xmlns:a16="http://schemas.microsoft.com/office/drawing/2014/main" id="{E4146097-EB31-1EFD-C46C-FB92DDD6728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9" name="Straight Connector 488">
                    <a:extLst>
                      <a:ext uri="{FF2B5EF4-FFF2-40B4-BE49-F238E27FC236}">
                        <a16:creationId xmlns:a16="http://schemas.microsoft.com/office/drawing/2014/main" id="{531DD67D-B0A1-23CE-54E5-234A7F0C3F65}"/>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485" name="Group 484">
                  <a:extLst>
                    <a:ext uri="{FF2B5EF4-FFF2-40B4-BE49-F238E27FC236}">
                      <a16:creationId xmlns:a16="http://schemas.microsoft.com/office/drawing/2014/main" id="{762FE0B3-3435-8565-79BE-C305FE1D507B}"/>
                    </a:ext>
                  </a:extLst>
                </p:cNvPr>
                <p:cNvGrpSpPr/>
                <p:nvPr/>
              </p:nvGrpSpPr>
              <p:grpSpPr>
                <a:xfrm>
                  <a:off x="6367490" y="1536575"/>
                  <a:ext cx="319380" cy="260420"/>
                  <a:chOff x="6357510" y="1536575"/>
                  <a:chExt cx="319380" cy="260420"/>
                </a:xfrm>
              </p:grpSpPr>
              <p:sp>
                <p:nvSpPr>
                  <p:cNvPr id="486" name="Oval 395">
                    <a:extLst>
                      <a:ext uri="{FF2B5EF4-FFF2-40B4-BE49-F238E27FC236}">
                        <a16:creationId xmlns:a16="http://schemas.microsoft.com/office/drawing/2014/main" id="{A483D2DF-C8DA-1042-C46F-6D78C8963A2E}"/>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87" name="Oval 396">
                    <a:extLst>
                      <a:ext uri="{FF2B5EF4-FFF2-40B4-BE49-F238E27FC236}">
                        <a16:creationId xmlns:a16="http://schemas.microsoft.com/office/drawing/2014/main" id="{8F89B83E-8E55-4176-F68B-B5632C7213DD}"/>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477" name="Group 476">
                <a:extLst>
                  <a:ext uri="{FF2B5EF4-FFF2-40B4-BE49-F238E27FC236}">
                    <a16:creationId xmlns:a16="http://schemas.microsoft.com/office/drawing/2014/main" id="{F20B989D-CC0F-01E6-DC28-64C137A02532}"/>
                  </a:ext>
                </a:extLst>
              </p:cNvPr>
              <p:cNvGrpSpPr/>
              <p:nvPr/>
            </p:nvGrpSpPr>
            <p:grpSpPr>
              <a:xfrm>
                <a:off x="6372481" y="1933291"/>
                <a:ext cx="309399" cy="386224"/>
                <a:chOff x="6372481" y="1933291"/>
                <a:chExt cx="309399" cy="386224"/>
              </a:xfrm>
            </p:grpSpPr>
            <p:grpSp>
              <p:nvGrpSpPr>
                <p:cNvPr id="478" name="Group 477">
                  <a:extLst>
                    <a:ext uri="{FF2B5EF4-FFF2-40B4-BE49-F238E27FC236}">
                      <a16:creationId xmlns:a16="http://schemas.microsoft.com/office/drawing/2014/main" id="{976CF892-6486-ADFC-7252-9D477E94F346}"/>
                    </a:ext>
                  </a:extLst>
                </p:cNvPr>
                <p:cNvGrpSpPr/>
                <p:nvPr/>
              </p:nvGrpSpPr>
              <p:grpSpPr>
                <a:xfrm>
                  <a:off x="6477582" y="1933291"/>
                  <a:ext cx="110455" cy="154265"/>
                  <a:chOff x="6476184" y="1764113"/>
                  <a:chExt cx="110455" cy="154265"/>
                </a:xfrm>
              </p:grpSpPr>
              <p:cxnSp>
                <p:nvCxnSpPr>
                  <p:cNvPr id="482" name="Straight Connector 481">
                    <a:extLst>
                      <a:ext uri="{FF2B5EF4-FFF2-40B4-BE49-F238E27FC236}">
                        <a16:creationId xmlns:a16="http://schemas.microsoft.com/office/drawing/2014/main" id="{3F3DB98A-5A26-7AAD-38AF-CB07D586CA9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3" name="Straight Connector 482">
                    <a:extLst>
                      <a:ext uri="{FF2B5EF4-FFF2-40B4-BE49-F238E27FC236}">
                        <a16:creationId xmlns:a16="http://schemas.microsoft.com/office/drawing/2014/main" id="{33C08AC1-A53D-77F3-F705-F4A0733C035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479" name="Group 478">
                  <a:extLst>
                    <a:ext uri="{FF2B5EF4-FFF2-40B4-BE49-F238E27FC236}">
                      <a16:creationId xmlns:a16="http://schemas.microsoft.com/office/drawing/2014/main" id="{C894E471-62E0-318A-0DD5-113FF78CCAC7}"/>
                    </a:ext>
                  </a:extLst>
                </p:cNvPr>
                <p:cNvGrpSpPr/>
                <p:nvPr/>
              </p:nvGrpSpPr>
              <p:grpSpPr>
                <a:xfrm>
                  <a:off x="6372481" y="2066644"/>
                  <a:ext cx="309399" cy="252871"/>
                  <a:chOff x="6387452" y="2049866"/>
                  <a:chExt cx="309399" cy="252871"/>
                </a:xfrm>
              </p:grpSpPr>
              <p:sp>
                <p:nvSpPr>
                  <p:cNvPr id="480" name="Oval 366">
                    <a:extLst>
                      <a:ext uri="{FF2B5EF4-FFF2-40B4-BE49-F238E27FC236}">
                        <a16:creationId xmlns:a16="http://schemas.microsoft.com/office/drawing/2014/main" id="{A50ED7C4-FEFB-88B9-768C-E9C703B167B2}"/>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81" name="Oval 449">
                    <a:extLst>
                      <a:ext uri="{FF2B5EF4-FFF2-40B4-BE49-F238E27FC236}">
                        <a16:creationId xmlns:a16="http://schemas.microsoft.com/office/drawing/2014/main" id="{7A99DB0D-6325-9D2A-AA9B-32CE375C87A1}"/>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490" name="Group 489">
              <a:extLst>
                <a:ext uri="{FF2B5EF4-FFF2-40B4-BE49-F238E27FC236}">
                  <a16:creationId xmlns:a16="http://schemas.microsoft.com/office/drawing/2014/main" id="{EBD6118A-E56A-B90B-98D1-78E0943E9987}"/>
                </a:ext>
              </a:extLst>
            </p:cNvPr>
            <p:cNvGrpSpPr/>
            <p:nvPr/>
          </p:nvGrpSpPr>
          <p:grpSpPr>
            <a:xfrm>
              <a:off x="10522657" y="2340255"/>
              <a:ext cx="184312" cy="451829"/>
              <a:chOff x="6367490" y="1536575"/>
              <a:chExt cx="319380" cy="782940"/>
            </a:xfrm>
          </p:grpSpPr>
          <p:grpSp>
            <p:nvGrpSpPr>
              <p:cNvPr id="491" name="Group 490">
                <a:extLst>
                  <a:ext uri="{FF2B5EF4-FFF2-40B4-BE49-F238E27FC236}">
                    <a16:creationId xmlns:a16="http://schemas.microsoft.com/office/drawing/2014/main" id="{36D743F9-0414-DE45-C6EA-36980B8F06DA}"/>
                  </a:ext>
                </a:extLst>
              </p:cNvPr>
              <p:cNvGrpSpPr/>
              <p:nvPr/>
            </p:nvGrpSpPr>
            <p:grpSpPr>
              <a:xfrm>
                <a:off x="6367490" y="1536575"/>
                <a:ext cx="319380" cy="381803"/>
                <a:chOff x="6367490" y="1536575"/>
                <a:chExt cx="319380" cy="381803"/>
              </a:xfrm>
            </p:grpSpPr>
            <p:grpSp>
              <p:nvGrpSpPr>
                <p:cNvPr id="499" name="Group 498">
                  <a:extLst>
                    <a:ext uri="{FF2B5EF4-FFF2-40B4-BE49-F238E27FC236}">
                      <a16:creationId xmlns:a16="http://schemas.microsoft.com/office/drawing/2014/main" id="{F35EDF70-A289-7E28-C544-7CAF8E012E39}"/>
                    </a:ext>
                  </a:extLst>
                </p:cNvPr>
                <p:cNvGrpSpPr/>
                <p:nvPr/>
              </p:nvGrpSpPr>
              <p:grpSpPr>
                <a:xfrm>
                  <a:off x="6476184" y="1764113"/>
                  <a:ext cx="110455" cy="154265"/>
                  <a:chOff x="6476184" y="1764113"/>
                  <a:chExt cx="110455" cy="154265"/>
                </a:xfrm>
              </p:grpSpPr>
              <p:cxnSp>
                <p:nvCxnSpPr>
                  <p:cNvPr id="503" name="Straight Connector 502">
                    <a:extLst>
                      <a:ext uri="{FF2B5EF4-FFF2-40B4-BE49-F238E27FC236}">
                        <a16:creationId xmlns:a16="http://schemas.microsoft.com/office/drawing/2014/main" id="{50CA1B6E-26A2-D223-6479-B901DA0DB426}"/>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4" name="Straight Connector 503">
                    <a:extLst>
                      <a:ext uri="{FF2B5EF4-FFF2-40B4-BE49-F238E27FC236}">
                        <a16:creationId xmlns:a16="http://schemas.microsoft.com/office/drawing/2014/main" id="{47FFC525-6D58-BBBE-C1DC-391A0B91B020}"/>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00" name="Group 499">
                  <a:extLst>
                    <a:ext uri="{FF2B5EF4-FFF2-40B4-BE49-F238E27FC236}">
                      <a16:creationId xmlns:a16="http://schemas.microsoft.com/office/drawing/2014/main" id="{0A1ED33F-9AD1-A9BE-2E7F-AD80FDBA3D86}"/>
                    </a:ext>
                  </a:extLst>
                </p:cNvPr>
                <p:cNvGrpSpPr/>
                <p:nvPr/>
              </p:nvGrpSpPr>
              <p:grpSpPr>
                <a:xfrm>
                  <a:off x="6367490" y="1536575"/>
                  <a:ext cx="319380" cy="260420"/>
                  <a:chOff x="6357510" y="1536575"/>
                  <a:chExt cx="319380" cy="260420"/>
                </a:xfrm>
              </p:grpSpPr>
              <p:sp>
                <p:nvSpPr>
                  <p:cNvPr id="501" name="Oval 395">
                    <a:extLst>
                      <a:ext uri="{FF2B5EF4-FFF2-40B4-BE49-F238E27FC236}">
                        <a16:creationId xmlns:a16="http://schemas.microsoft.com/office/drawing/2014/main" id="{6D7DA94D-194E-425C-9ECB-FB6A00DCEEBD}"/>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02" name="Oval 396">
                    <a:extLst>
                      <a:ext uri="{FF2B5EF4-FFF2-40B4-BE49-F238E27FC236}">
                        <a16:creationId xmlns:a16="http://schemas.microsoft.com/office/drawing/2014/main" id="{509374F2-5D57-405E-D7C1-9B801C2FB5C4}"/>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492" name="Group 491">
                <a:extLst>
                  <a:ext uri="{FF2B5EF4-FFF2-40B4-BE49-F238E27FC236}">
                    <a16:creationId xmlns:a16="http://schemas.microsoft.com/office/drawing/2014/main" id="{5F384C34-A6E8-FE42-98D6-0E4289010310}"/>
                  </a:ext>
                </a:extLst>
              </p:cNvPr>
              <p:cNvGrpSpPr/>
              <p:nvPr/>
            </p:nvGrpSpPr>
            <p:grpSpPr>
              <a:xfrm>
                <a:off x="6372481" y="1933291"/>
                <a:ext cx="309399" cy="386224"/>
                <a:chOff x="6372481" y="1933291"/>
                <a:chExt cx="309399" cy="386224"/>
              </a:xfrm>
            </p:grpSpPr>
            <p:grpSp>
              <p:nvGrpSpPr>
                <p:cNvPr id="493" name="Group 492">
                  <a:extLst>
                    <a:ext uri="{FF2B5EF4-FFF2-40B4-BE49-F238E27FC236}">
                      <a16:creationId xmlns:a16="http://schemas.microsoft.com/office/drawing/2014/main" id="{CF88383E-B965-9FBF-FCCB-C6B42BF2E300}"/>
                    </a:ext>
                  </a:extLst>
                </p:cNvPr>
                <p:cNvGrpSpPr/>
                <p:nvPr/>
              </p:nvGrpSpPr>
              <p:grpSpPr>
                <a:xfrm>
                  <a:off x="6477582" y="1933291"/>
                  <a:ext cx="110455" cy="154265"/>
                  <a:chOff x="6476184" y="1764113"/>
                  <a:chExt cx="110455" cy="154265"/>
                </a:xfrm>
              </p:grpSpPr>
              <p:cxnSp>
                <p:nvCxnSpPr>
                  <p:cNvPr id="497" name="Straight Connector 496">
                    <a:extLst>
                      <a:ext uri="{FF2B5EF4-FFF2-40B4-BE49-F238E27FC236}">
                        <a16:creationId xmlns:a16="http://schemas.microsoft.com/office/drawing/2014/main" id="{5AA7C57A-976C-0DFB-4BEC-27D5FCFEA233}"/>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8" name="Straight Connector 497">
                    <a:extLst>
                      <a:ext uri="{FF2B5EF4-FFF2-40B4-BE49-F238E27FC236}">
                        <a16:creationId xmlns:a16="http://schemas.microsoft.com/office/drawing/2014/main" id="{769DDE15-18F8-632A-D36F-5A2A7D59AE7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494" name="Group 493">
                  <a:extLst>
                    <a:ext uri="{FF2B5EF4-FFF2-40B4-BE49-F238E27FC236}">
                      <a16:creationId xmlns:a16="http://schemas.microsoft.com/office/drawing/2014/main" id="{E35E5B84-FCD1-5553-24DA-F887E88E2C68}"/>
                    </a:ext>
                  </a:extLst>
                </p:cNvPr>
                <p:cNvGrpSpPr/>
                <p:nvPr/>
              </p:nvGrpSpPr>
              <p:grpSpPr>
                <a:xfrm>
                  <a:off x="6372481" y="2066644"/>
                  <a:ext cx="309399" cy="252871"/>
                  <a:chOff x="6387452" y="2049866"/>
                  <a:chExt cx="309399" cy="252871"/>
                </a:xfrm>
              </p:grpSpPr>
              <p:sp>
                <p:nvSpPr>
                  <p:cNvPr id="495" name="Oval 366">
                    <a:extLst>
                      <a:ext uri="{FF2B5EF4-FFF2-40B4-BE49-F238E27FC236}">
                        <a16:creationId xmlns:a16="http://schemas.microsoft.com/office/drawing/2014/main" id="{83ABBA36-E552-65AC-B983-E59C15727F76}"/>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96" name="Oval 449">
                    <a:extLst>
                      <a:ext uri="{FF2B5EF4-FFF2-40B4-BE49-F238E27FC236}">
                        <a16:creationId xmlns:a16="http://schemas.microsoft.com/office/drawing/2014/main" id="{02A60A33-5027-793C-3CFC-E868464C666F}"/>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505" name="Group 504">
              <a:extLst>
                <a:ext uri="{FF2B5EF4-FFF2-40B4-BE49-F238E27FC236}">
                  <a16:creationId xmlns:a16="http://schemas.microsoft.com/office/drawing/2014/main" id="{AED7E448-A9DE-B293-39F2-BD835D42B118}"/>
                </a:ext>
              </a:extLst>
            </p:cNvPr>
            <p:cNvGrpSpPr/>
            <p:nvPr/>
          </p:nvGrpSpPr>
          <p:grpSpPr>
            <a:xfrm>
              <a:off x="10719963" y="2340255"/>
              <a:ext cx="184312" cy="451829"/>
              <a:chOff x="6367490" y="1536575"/>
              <a:chExt cx="319380" cy="782940"/>
            </a:xfrm>
          </p:grpSpPr>
          <p:grpSp>
            <p:nvGrpSpPr>
              <p:cNvPr id="506" name="Group 505">
                <a:extLst>
                  <a:ext uri="{FF2B5EF4-FFF2-40B4-BE49-F238E27FC236}">
                    <a16:creationId xmlns:a16="http://schemas.microsoft.com/office/drawing/2014/main" id="{BB7FA154-D746-6A3A-BC7D-E9E94EF8BC00}"/>
                  </a:ext>
                </a:extLst>
              </p:cNvPr>
              <p:cNvGrpSpPr/>
              <p:nvPr/>
            </p:nvGrpSpPr>
            <p:grpSpPr>
              <a:xfrm>
                <a:off x="6367490" y="1536575"/>
                <a:ext cx="319380" cy="381803"/>
                <a:chOff x="6367490" y="1536575"/>
                <a:chExt cx="319380" cy="381803"/>
              </a:xfrm>
            </p:grpSpPr>
            <p:grpSp>
              <p:nvGrpSpPr>
                <p:cNvPr id="514" name="Group 513">
                  <a:extLst>
                    <a:ext uri="{FF2B5EF4-FFF2-40B4-BE49-F238E27FC236}">
                      <a16:creationId xmlns:a16="http://schemas.microsoft.com/office/drawing/2014/main" id="{8C0E1820-33C3-0ED0-BC54-B3E34B06CC7F}"/>
                    </a:ext>
                  </a:extLst>
                </p:cNvPr>
                <p:cNvGrpSpPr/>
                <p:nvPr/>
              </p:nvGrpSpPr>
              <p:grpSpPr>
                <a:xfrm>
                  <a:off x="6476184" y="1764113"/>
                  <a:ext cx="110455" cy="154265"/>
                  <a:chOff x="6476184" y="1764113"/>
                  <a:chExt cx="110455" cy="154265"/>
                </a:xfrm>
              </p:grpSpPr>
              <p:cxnSp>
                <p:nvCxnSpPr>
                  <p:cNvPr id="518" name="Straight Connector 517">
                    <a:extLst>
                      <a:ext uri="{FF2B5EF4-FFF2-40B4-BE49-F238E27FC236}">
                        <a16:creationId xmlns:a16="http://schemas.microsoft.com/office/drawing/2014/main" id="{EEB9A94E-84EF-0802-7B34-632254254E3D}"/>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9" name="Straight Connector 518">
                    <a:extLst>
                      <a:ext uri="{FF2B5EF4-FFF2-40B4-BE49-F238E27FC236}">
                        <a16:creationId xmlns:a16="http://schemas.microsoft.com/office/drawing/2014/main" id="{B19E8F35-BE1F-1D38-640F-694E444DF44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15" name="Group 514">
                  <a:extLst>
                    <a:ext uri="{FF2B5EF4-FFF2-40B4-BE49-F238E27FC236}">
                      <a16:creationId xmlns:a16="http://schemas.microsoft.com/office/drawing/2014/main" id="{21F8215F-5355-E2A2-F224-A99C9989BCD9}"/>
                    </a:ext>
                  </a:extLst>
                </p:cNvPr>
                <p:cNvGrpSpPr/>
                <p:nvPr/>
              </p:nvGrpSpPr>
              <p:grpSpPr>
                <a:xfrm>
                  <a:off x="6367490" y="1536575"/>
                  <a:ext cx="319380" cy="260420"/>
                  <a:chOff x="6357510" y="1536575"/>
                  <a:chExt cx="319380" cy="260420"/>
                </a:xfrm>
              </p:grpSpPr>
              <p:sp>
                <p:nvSpPr>
                  <p:cNvPr id="516" name="Oval 395">
                    <a:extLst>
                      <a:ext uri="{FF2B5EF4-FFF2-40B4-BE49-F238E27FC236}">
                        <a16:creationId xmlns:a16="http://schemas.microsoft.com/office/drawing/2014/main" id="{0C2C97D9-18D6-1C9D-2295-78086C28B3B0}"/>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17" name="Oval 396">
                    <a:extLst>
                      <a:ext uri="{FF2B5EF4-FFF2-40B4-BE49-F238E27FC236}">
                        <a16:creationId xmlns:a16="http://schemas.microsoft.com/office/drawing/2014/main" id="{CB4466CC-20B6-5D76-660F-4025E4015820}"/>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507" name="Group 506">
                <a:extLst>
                  <a:ext uri="{FF2B5EF4-FFF2-40B4-BE49-F238E27FC236}">
                    <a16:creationId xmlns:a16="http://schemas.microsoft.com/office/drawing/2014/main" id="{661F0161-CB26-CE1F-569B-FF6C93E6687B}"/>
                  </a:ext>
                </a:extLst>
              </p:cNvPr>
              <p:cNvGrpSpPr/>
              <p:nvPr/>
            </p:nvGrpSpPr>
            <p:grpSpPr>
              <a:xfrm>
                <a:off x="6372481" y="1933291"/>
                <a:ext cx="309399" cy="386224"/>
                <a:chOff x="6372481" y="1933291"/>
                <a:chExt cx="309399" cy="386224"/>
              </a:xfrm>
            </p:grpSpPr>
            <p:grpSp>
              <p:nvGrpSpPr>
                <p:cNvPr id="508" name="Group 507">
                  <a:extLst>
                    <a:ext uri="{FF2B5EF4-FFF2-40B4-BE49-F238E27FC236}">
                      <a16:creationId xmlns:a16="http://schemas.microsoft.com/office/drawing/2014/main" id="{18F8B3E8-C9ED-3696-3F0A-C110E77ED87F}"/>
                    </a:ext>
                  </a:extLst>
                </p:cNvPr>
                <p:cNvGrpSpPr/>
                <p:nvPr/>
              </p:nvGrpSpPr>
              <p:grpSpPr>
                <a:xfrm>
                  <a:off x="6477582" y="1933291"/>
                  <a:ext cx="110455" cy="154265"/>
                  <a:chOff x="6476184" y="1764113"/>
                  <a:chExt cx="110455" cy="154265"/>
                </a:xfrm>
              </p:grpSpPr>
              <p:cxnSp>
                <p:nvCxnSpPr>
                  <p:cNvPr id="512" name="Straight Connector 511">
                    <a:extLst>
                      <a:ext uri="{FF2B5EF4-FFF2-40B4-BE49-F238E27FC236}">
                        <a16:creationId xmlns:a16="http://schemas.microsoft.com/office/drawing/2014/main" id="{77374D32-E2A7-C40F-B4DE-012EC14F0077}"/>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3" name="Straight Connector 512">
                    <a:extLst>
                      <a:ext uri="{FF2B5EF4-FFF2-40B4-BE49-F238E27FC236}">
                        <a16:creationId xmlns:a16="http://schemas.microsoft.com/office/drawing/2014/main" id="{B4F53E08-5C00-6501-C4F2-A44D4FB44C28}"/>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09" name="Group 508">
                  <a:extLst>
                    <a:ext uri="{FF2B5EF4-FFF2-40B4-BE49-F238E27FC236}">
                      <a16:creationId xmlns:a16="http://schemas.microsoft.com/office/drawing/2014/main" id="{911CFE27-6479-73D3-807C-C5DD96F2C724}"/>
                    </a:ext>
                  </a:extLst>
                </p:cNvPr>
                <p:cNvGrpSpPr/>
                <p:nvPr/>
              </p:nvGrpSpPr>
              <p:grpSpPr>
                <a:xfrm>
                  <a:off x="6372481" y="2066644"/>
                  <a:ext cx="309399" cy="252871"/>
                  <a:chOff x="6387452" y="2049866"/>
                  <a:chExt cx="309399" cy="252871"/>
                </a:xfrm>
              </p:grpSpPr>
              <p:sp>
                <p:nvSpPr>
                  <p:cNvPr id="510" name="Oval 366">
                    <a:extLst>
                      <a:ext uri="{FF2B5EF4-FFF2-40B4-BE49-F238E27FC236}">
                        <a16:creationId xmlns:a16="http://schemas.microsoft.com/office/drawing/2014/main" id="{2183AB24-3373-6024-AEFC-179354315B3B}"/>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11" name="Oval 449">
                    <a:extLst>
                      <a:ext uri="{FF2B5EF4-FFF2-40B4-BE49-F238E27FC236}">
                        <a16:creationId xmlns:a16="http://schemas.microsoft.com/office/drawing/2014/main" id="{4D3E96AA-3355-DC77-FEBA-1EB4A73B8C6C}"/>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520" name="Group 519">
              <a:extLst>
                <a:ext uri="{FF2B5EF4-FFF2-40B4-BE49-F238E27FC236}">
                  <a16:creationId xmlns:a16="http://schemas.microsoft.com/office/drawing/2014/main" id="{AD85E760-E571-CDA9-6A4E-13E4D96ECEF5}"/>
                </a:ext>
              </a:extLst>
            </p:cNvPr>
            <p:cNvGrpSpPr/>
            <p:nvPr/>
          </p:nvGrpSpPr>
          <p:grpSpPr>
            <a:xfrm>
              <a:off x="10917269" y="2340255"/>
              <a:ext cx="184312" cy="451829"/>
              <a:chOff x="6367490" y="1536575"/>
              <a:chExt cx="319380" cy="782940"/>
            </a:xfrm>
          </p:grpSpPr>
          <p:grpSp>
            <p:nvGrpSpPr>
              <p:cNvPr id="521" name="Group 520">
                <a:extLst>
                  <a:ext uri="{FF2B5EF4-FFF2-40B4-BE49-F238E27FC236}">
                    <a16:creationId xmlns:a16="http://schemas.microsoft.com/office/drawing/2014/main" id="{3E37B62B-DB3B-0F44-C2E1-B9B92775E029}"/>
                  </a:ext>
                </a:extLst>
              </p:cNvPr>
              <p:cNvGrpSpPr/>
              <p:nvPr/>
            </p:nvGrpSpPr>
            <p:grpSpPr>
              <a:xfrm>
                <a:off x="6367490" y="1536575"/>
                <a:ext cx="319380" cy="381803"/>
                <a:chOff x="6367490" y="1536575"/>
                <a:chExt cx="319380" cy="381803"/>
              </a:xfrm>
            </p:grpSpPr>
            <p:grpSp>
              <p:nvGrpSpPr>
                <p:cNvPr id="529" name="Group 528">
                  <a:extLst>
                    <a:ext uri="{FF2B5EF4-FFF2-40B4-BE49-F238E27FC236}">
                      <a16:creationId xmlns:a16="http://schemas.microsoft.com/office/drawing/2014/main" id="{E8463966-467F-FE2A-58AF-B862411717F2}"/>
                    </a:ext>
                  </a:extLst>
                </p:cNvPr>
                <p:cNvGrpSpPr/>
                <p:nvPr/>
              </p:nvGrpSpPr>
              <p:grpSpPr>
                <a:xfrm>
                  <a:off x="6476184" y="1764113"/>
                  <a:ext cx="110455" cy="154265"/>
                  <a:chOff x="6476184" y="1764113"/>
                  <a:chExt cx="110455" cy="154265"/>
                </a:xfrm>
              </p:grpSpPr>
              <p:cxnSp>
                <p:nvCxnSpPr>
                  <p:cNvPr id="533" name="Straight Connector 532">
                    <a:extLst>
                      <a:ext uri="{FF2B5EF4-FFF2-40B4-BE49-F238E27FC236}">
                        <a16:creationId xmlns:a16="http://schemas.microsoft.com/office/drawing/2014/main" id="{1D0CACA3-0B07-E2F6-B1BE-E9AB603597C7}"/>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4" name="Straight Connector 533">
                    <a:extLst>
                      <a:ext uri="{FF2B5EF4-FFF2-40B4-BE49-F238E27FC236}">
                        <a16:creationId xmlns:a16="http://schemas.microsoft.com/office/drawing/2014/main" id="{21CCBF4B-97A7-4FF7-5196-D2DE58B482A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30" name="Group 529">
                  <a:extLst>
                    <a:ext uri="{FF2B5EF4-FFF2-40B4-BE49-F238E27FC236}">
                      <a16:creationId xmlns:a16="http://schemas.microsoft.com/office/drawing/2014/main" id="{9DE4F113-67F2-2C87-FCC1-48750CE5597F}"/>
                    </a:ext>
                  </a:extLst>
                </p:cNvPr>
                <p:cNvGrpSpPr/>
                <p:nvPr/>
              </p:nvGrpSpPr>
              <p:grpSpPr>
                <a:xfrm>
                  <a:off x="6367490" y="1536575"/>
                  <a:ext cx="319380" cy="260420"/>
                  <a:chOff x="6357510" y="1536575"/>
                  <a:chExt cx="319380" cy="260420"/>
                </a:xfrm>
              </p:grpSpPr>
              <p:sp>
                <p:nvSpPr>
                  <p:cNvPr id="531" name="Oval 395">
                    <a:extLst>
                      <a:ext uri="{FF2B5EF4-FFF2-40B4-BE49-F238E27FC236}">
                        <a16:creationId xmlns:a16="http://schemas.microsoft.com/office/drawing/2014/main" id="{B70EAA73-A8FE-482F-D399-0CAD3F5169B7}"/>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32" name="Oval 396">
                    <a:extLst>
                      <a:ext uri="{FF2B5EF4-FFF2-40B4-BE49-F238E27FC236}">
                        <a16:creationId xmlns:a16="http://schemas.microsoft.com/office/drawing/2014/main" id="{D7303A10-3481-170E-C0B7-2128A7B6581C}"/>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522" name="Group 521">
                <a:extLst>
                  <a:ext uri="{FF2B5EF4-FFF2-40B4-BE49-F238E27FC236}">
                    <a16:creationId xmlns:a16="http://schemas.microsoft.com/office/drawing/2014/main" id="{9E054EEA-AA8D-F8E9-C85E-CC071A7849DF}"/>
                  </a:ext>
                </a:extLst>
              </p:cNvPr>
              <p:cNvGrpSpPr/>
              <p:nvPr/>
            </p:nvGrpSpPr>
            <p:grpSpPr>
              <a:xfrm>
                <a:off x="6372481" y="1933291"/>
                <a:ext cx="309399" cy="386224"/>
                <a:chOff x="6372481" y="1933291"/>
                <a:chExt cx="309399" cy="386224"/>
              </a:xfrm>
            </p:grpSpPr>
            <p:grpSp>
              <p:nvGrpSpPr>
                <p:cNvPr id="523" name="Group 522">
                  <a:extLst>
                    <a:ext uri="{FF2B5EF4-FFF2-40B4-BE49-F238E27FC236}">
                      <a16:creationId xmlns:a16="http://schemas.microsoft.com/office/drawing/2014/main" id="{AC0CBFB7-4889-810D-0943-994640063D2F}"/>
                    </a:ext>
                  </a:extLst>
                </p:cNvPr>
                <p:cNvGrpSpPr/>
                <p:nvPr/>
              </p:nvGrpSpPr>
              <p:grpSpPr>
                <a:xfrm>
                  <a:off x="6477582" y="1933291"/>
                  <a:ext cx="110455" cy="154265"/>
                  <a:chOff x="6476184" y="1764113"/>
                  <a:chExt cx="110455" cy="154265"/>
                </a:xfrm>
              </p:grpSpPr>
              <p:cxnSp>
                <p:nvCxnSpPr>
                  <p:cNvPr id="527" name="Straight Connector 526">
                    <a:extLst>
                      <a:ext uri="{FF2B5EF4-FFF2-40B4-BE49-F238E27FC236}">
                        <a16:creationId xmlns:a16="http://schemas.microsoft.com/office/drawing/2014/main" id="{F53BD650-5A9D-5288-D7F2-931CD4E1661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28" name="Straight Connector 527">
                    <a:extLst>
                      <a:ext uri="{FF2B5EF4-FFF2-40B4-BE49-F238E27FC236}">
                        <a16:creationId xmlns:a16="http://schemas.microsoft.com/office/drawing/2014/main" id="{F85476BE-87BF-A6B9-064C-0880A145C5DA}"/>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24" name="Group 523">
                  <a:extLst>
                    <a:ext uri="{FF2B5EF4-FFF2-40B4-BE49-F238E27FC236}">
                      <a16:creationId xmlns:a16="http://schemas.microsoft.com/office/drawing/2014/main" id="{31742C54-ECC0-B22D-327C-4B445777A843}"/>
                    </a:ext>
                  </a:extLst>
                </p:cNvPr>
                <p:cNvGrpSpPr/>
                <p:nvPr/>
              </p:nvGrpSpPr>
              <p:grpSpPr>
                <a:xfrm>
                  <a:off x="6372481" y="2066644"/>
                  <a:ext cx="309399" cy="252871"/>
                  <a:chOff x="6387452" y="2049866"/>
                  <a:chExt cx="309399" cy="252871"/>
                </a:xfrm>
              </p:grpSpPr>
              <p:sp>
                <p:nvSpPr>
                  <p:cNvPr id="525" name="Oval 366">
                    <a:extLst>
                      <a:ext uri="{FF2B5EF4-FFF2-40B4-BE49-F238E27FC236}">
                        <a16:creationId xmlns:a16="http://schemas.microsoft.com/office/drawing/2014/main" id="{80F73BC0-0B53-8776-7F8B-D72B65F98683}"/>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26" name="Oval 449">
                    <a:extLst>
                      <a:ext uri="{FF2B5EF4-FFF2-40B4-BE49-F238E27FC236}">
                        <a16:creationId xmlns:a16="http://schemas.microsoft.com/office/drawing/2014/main" id="{3AF836EE-A297-EEF0-AF66-98D8F148F9AE}"/>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535" name="Group 534">
              <a:extLst>
                <a:ext uri="{FF2B5EF4-FFF2-40B4-BE49-F238E27FC236}">
                  <a16:creationId xmlns:a16="http://schemas.microsoft.com/office/drawing/2014/main" id="{C23EF26A-0C77-5A43-68DA-14847C22B362}"/>
                </a:ext>
              </a:extLst>
            </p:cNvPr>
            <p:cNvGrpSpPr/>
            <p:nvPr/>
          </p:nvGrpSpPr>
          <p:grpSpPr>
            <a:xfrm>
              <a:off x="11114575" y="2340255"/>
              <a:ext cx="184312" cy="451829"/>
              <a:chOff x="6367490" y="1536575"/>
              <a:chExt cx="319380" cy="782940"/>
            </a:xfrm>
          </p:grpSpPr>
          <p:grpSp>
            <p:nvGrpSpPr>
              <p:cNvPr id="536" name="Group 535">
                <a:extLst>
                  <a:ext uri="{FF2B5EF4-FFF2-40B4-BE49-F238E27FC236}">
                    <a16:creationId xmlns:a16="http://schemas.microsoft.com/office/drawing/2014/main" id="{1175A6E9-9FA6-754F-0701-DC87FC55718F}"/>
                  </a:ext>
                </a:extLst>
              </p:cNvPr>
              <p:cNvGrpSpPr/>
              <p:nvPr/>
            </p:nvGrpSpPr>
            <p:grpSpPr>
              <a:xfrm>
                <a:off x="6367490" y="1536575"/>
                <a:ext cx="319380" cy="381803"/>
                <a:chOff x="6367490" y="1536575"/>
                <a:chExt cx="319380" cy="381803"/>
              </a:xfrm>
            </p:grpSpPr>
            <p:grpSp>
              <p:nvGrpSpPr>
                <p:cNvPr id="544" name="Group 543">
                  <a:extLst>
                    <a:ext uri="{FF2B5EF4-FFF2-40B4-BE49-F238E27FC236}">
                      <a16:creationId xmlns:a16="http://schemas.microsoft.com/office/drawing/2014/main" id="{F21937F0-CCAF-0671-5581-8E71B9DA97BC}"/>
                    </a:ext>
                  </a:extLst>
                </p:cNvPr>
                <p:cNvGrpSpPr/>
                <p:nvPr/>
              </p:nvGrpSpPr>
              <p:grpSpPr>
                <a:xfrm>
                  <a:off x="6476184" y="1764113"/>
                  <a:ext cx="110455" cy="154265"/>
                  <a:chOff x="6476184" y="1764113"/>
                  <a:chExt cx="110455" cy="154265"/>
                </a:xfrm>
              </p:grpSpPr>
              <p:cxnSp>
                <p:nvCxnSpPr>
                  <p:cNvPr id="548" name="Straight Connector 547">
                    <a:extLst>
                      <a:ext uri="{FF2B5EF4-FFF2-40B4-BE49-F238E27FC236}">
                        <a16:creationId xmlns:a16="http://schemas.microsoft.com/office/drawing/2014/main" id="{70B5882C-5197-83F1-7205-ED617D8CE02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49" name="Straight Connector 548">
                    <a:extLst>
                      <a:ext uri="{FF2B5EF4-FFF2-40B4-BE49-F238E27FC236}">
                        <a16:creationId xmlns:a16="http://schemas.microsoft.com/office/drawing/2014/main" id="{B0A20A40-EE12-0F01-2ECC-C2487AE5D52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5" name="Group 544">
                  <a:extLst>
                    <a:ext uri="{FF2B5EF4-FFF2-40B4-BE49-F238E27FC236}">
                      <a16:creationId xmlns:a16="http://schemas.microsoft.com/office/drawing/2014/main" id="{B18539A5-702D-A54B-6A76-22E1FBAF8722}"/>
                    </a:ext>
                  </a:extLst>
                </p:cNvPr>
                <p:cNvGrpSpPr/>
                <p:nvPr/>
              </p:nvGrpSpPr>
              <p:grpSpPr>
                <a:xfrm>
                  <a:off x="6367490" y="1536575"/>
                  <a:ext cx="319380" cy="260420"/>
                  <a:chOff x="6357510" y="1536575"/>
                  <a:chExt cx="319380" cy="260420"/>
                </a:xfrm>
              </p:grpSpPr>
              <p:sp>
                <p:nvSpPr>
                  <p:cNvPr id="546" name="Oval 395">
                    <a:extLst>
                      <a:ext uri="{FF2B5EF4-FFF2-40B4-BE49-F238E27FC236}">
                        <a16:creationId xmlns:a16="http://schemas.microsoft.com/office/drawing/2014/main" id="{EEAE3015-439E-36E3-FA2A-C5B98137B3BD}"/>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47" name="Oval 396">
                    <a:extLst>
                      <a:ext uri="{FF2B5EF4-FFF2-40B4-BE49-F238E27FC236}">
                        <a16:creationId xmlns:a16="http://schemas.microsoft.com/office/drawing/2014/main" id="{C76CEFC4-CA9A-9874-A277-B0396A15EC66}"/>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537" name="Group 536">
                <a:extLst>
                  <a:ext uri="{FF2B5EF4-FFF2-40B4-BE49-F238E27FC236}">
                    <a16:creationId xmlns:a16="http://schemas.microsoft.com/office/drawing/2014/main" id="{6C601E1B-C6F9-FDB0-B44A-37C356A16303}"/>
                  </a:ext>
                </a:extLst>
              </p:cNvPr>
              <p:cNvGrpSpPr/>
              <p:nvPr/>
            </p:nvGrpSpPr>
            <p:grpSpPr>
              <a:xfrm>
                <a:off x="6372481" y="1933291"/>
                <a:ext cx="309399" cy="386224"/>
                <a:chOff x="6372481" y="1933291"/>
                <a:chExt cx="309399" cy="386224"/>
              </a:xfrm>
            </p:grpSpPr>
            <p:grpSp>
              <p:nvGrpSpPr>
                <p:cNvPr id="538" name="Group 537">
                  <a:extLst>
                    <a:ext uri="{FF2B5EF4-FFF2-40B4-BE49-F238E27FC236}">
                      <a16:creationId xmlns:a16="http://schemas.microsoft.com/office/drawing/2014/main" id="{B154E7B0-3C0D-AB31-07DA-CD8BD907FDB2}"/>
                    </a:ext>
                  </a:extLst>
                </p:cNvPr>
                <p:cNvGrpSpPr/>
                <p:nvPr/>
              </p:nvGrpSpPr>
              <p:grpSpPr>
                <a:xfrm>
                  <a:off x="6477582" y="1933291"/>
                  <a:ext cx="110455" cy="154265"/>
                  <a:chOff x="6476184" y="1764113"/>
                  <a:chExt cx="110455" cy="154265"/>
                </a:xfrm>
              </p:grpSpPr>
              <p:cxnSp>
                <p:nvCxnSpPr>
                  <p:cNvPr id="542" name="Straight Connector 541">
                    <a:extLst>
                      <a:ext uri="{FF2B5EF4-FFF2-40B4-BE49-F238E27FC236}">
                        <a16:creationId xmlns:a16="http://schemas.microsoft.com/office/drawing/2014/main" id="{1C584EBB-C536-A6E4-C894-5E689CB9905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43" name="Straight Connector 542">
                    <a:extLst>
                      <a:ext uri="{FF2B5EF4-FFF2-40B4-BE49-F238E27FC236}">
                        <a16:creationId xmlns:a16="http://schemas.microsoft.com/office/drawing/2014/main" id="{D7D1B8B4-4D2A-A0E6-B4EC-8B5AF0A0354E}"/>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39" name="Group 538">
                  <a:extLst>
                    <a:ext uri="{FF2B5EF4-FFF2-40B4-BE49-F238E27FC236}">
                      <a16:creationId xmlns:a16="http://schemas.microsoft.com/office/drawing/2014/main" id="{82DC7D71-A16F-7554-D7C3-490CD5C77534}"/>
                    </a:ext>
                  </a:extLst>
                </p:cNvPr>
                <p:cNvGrpSpPr/>
                <p:nvPr/>
              </p:nvGrpSpPr>
              <p:grpSpPr>
                <a:xfrm>
                  <a:off x="6372481" y="2066644"/>
                  <a:ext cx="309399" cy="252871"/>
                  <a:chOff x="6387452" y="2049866"/>
                  <a:chExt cx="309399" cy="252871"/>
                </a:xfrm>
              </p:grpSpPr>
              <p:sp>
                <p:nvSpPr>
                  <p:cNvPr id="540" name="Oval 366">
                    <a:extLst>
                      <a:ext uri="{FF2B5EF4-FFF2-40B4-BE49-F238E27FC236}">
                        <a16:creationId xmlns:a16="http://schemas.microsoft.com/office/drawing/2014/main" id="{093E1E97-EFCC-287A-BFCF-3BF48B5E055A}"/>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41" name="Oval 449">
                    <a:extLst>
                      <a:ext uri="{FF2B5EF4-FFF2-40B4-BE49-F238E27FC236}">
                        <a16:creationId xmlns:a16="http://schemas.microsoft.com/office/drawing/2014/main" id="{064059A6-9B60-BB63-8758-AB9156156B57}"/>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550" name="Group 549">
              <a:extLst>
                <a:ext uri="{FF2B5EF4-FFF2-40B4-BE49-F238E27FC236}">
                  <a16:creationId xmlns:a16="http://schemas.microsoft.com/office/drawing/2014/main" id="{12B1133E-5F6B-91B6-601B-CFA4D3D82E0F}"/>
                </a:ext>
              </a:extLst>
            </p:cNvPr>
            <p:cNvGrpSpPr/>
            <p:nvPr/>
          </p:nvGrpSpPr>
          <p:grpSpPr>
            <a:xfrm>
              <a:off x="11311881" y="2340255"/>
              <a:ext cx="184312" cy="451829"/>
              <a:chOff x="6367490" y="1536575"/>
              <a:chExt cx="319380" cy="782940"/>
            </a:xfrm>
          </p:grpSpPr>
          <p:grpSp>
            <p:nvGrpSpPr>
              <p:cNvPr id="551" name="Group 550">
                <a:extLst>
                  <a:ext uri="{FF2B5EF4-FFF2-40B4-BE49-F238E27FC236}">
                    <a16:creationId xmlns:a16="http://schemas.microsoft.com/office/drawing/2014/main" id="{A2AA8780-FD69-1208-CE53-E9DA11739F20}"/>
                  </a:ext>
                </a:extLst>
              </p:cNvPr>
              <p:cNvGrpSpPr/>
              <p:nvPr/>
            </p:nvGrpSpPr>
            <p:grpSpPr>
              <a:xfrm>
                <a:off x="6367490" y="1536575"/>
                <a:ext cx="319380" cy="381803"/>
                <a:chOff x="6367490" y="1536575"/>
                <a:chExt cx="319380" cy="381803"/>
              </a:xfrm>
            </p:grpSpPr>
            <p:grpSp>
              <p:nvGrpSpPr>
                <p:cNvPr id="559" name="Group 558">
                  <a:extLst>
                    <a:ext uri="{FF2B5EF4-FFF2-40B4-BE49-F238E27FC236}">
                      <a16:creationId xmlns:a16="http://schemas.microsoft.com/office/drawing/2014/main" id="{19CE2057-7A1A-F330-8EB4-392FC29D48BB}"/>
                    </a:ext>
                  </a:extLst>
                </p:cNvPr>
                <p:cNvGrpSpPr/>
                <p:nvPr/>
              </p:nvGrpSpPr>
              <p:grpSpPr>
                <a:xfrm>
                  <a:off x="6476184" y="1764113"/>
                  <a:ext cx="110455" cy="154265"/>
                  <a:chOff x="6476184" y="1764113"/>
                  <a:chExt cx="110455" cy="154265"/>
                </a:xfrm>
              </p:grpSpPr>
              <p:cxnSp>
                <p:nvCxnSpPr>
                  <p:cNvPr id="563" name="Straight Connector 562">
                    <a:extLst>
                      <a:ext uri="{FF2B5EF4-FFF2-40B4-BE49-F238E27FC236}">
                        <a16:creationId xmlns:a16="http://schemas.microsoft.com/office/drawing/2014/main" id="{575F4A55-BEFA-3486-9820-BECF0D10D72F}"/>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64" name="Straight Connector 563">
                    <a:extLst>
                      <a:ext uri="{FF2B5EF4-FFF2-40B4-BE49-F238E27FC236}">
                        <a16:creationId xmlns:a16="http://schemas.microsoft.com/office/drawing/2014/main" id="{F42331EE-F010-8B2E-6A80-9C2EFEEE11F0}"/>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60" name="Group 559">
                  <a:extLst>
                    <a:ext uri="{FF2B5EF4-FFF2-40B4-BE49-F238E27FC236}">
                      <a16:creationId xmlns:a16="http://schemas.microsoft.com/office/drawing/2014/main" id="{F53A33AE-F445-4F80-1802-2129439268F4}"/>
                    </a:ext>
                  </a:extLst>
                </p:cNvPr>
                <p:cNvGrpSpPr/>
                <p:nvPr/>
              </p:nvGrpSpPr>
              <p:grpSpPr>
                <a:xfrm>
                  <a:off x="6367490" y="1536575"/>
                  <a:ext cx="319380" cy="260420"/>
                  <a:chOff x="6357510" y="1536575"/>
                  <a:chExt cx="319380" cy="260420"/>
                </a:xfrm>
              </p:grpSpPr>
              <p:sp>
                <p:nvSpPr>
                  <p:cNvPr id="561" name="Oval 395">
                    <a:extLst>
                      <a:ext uri="{FF2B5EF4-FFF2-40B4-BE49-F238E27FC236}">
                        <a16:creationId xmlns:a16="http://schemas.microsoft.com/office/drawing/2014/main" id="{861DBD67-F40D-17DE-9B5E-8E01F8A87BFF}"/>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62" name="Oval 396">
                    <a:extLst>
                      <a:ext uri="{FF2B5EF4-FFF2-40B4-BE49-F238E27FC236}">
                        <a16:creationId xmlns:a16="http://schemas.microsoft.com/office/drawing/2014/main" id="{C0343241-02F6-B568-5CD1-309E65C4844C}"/>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552" name="Group 551">
                <a:extLst>
                  <a:ext uri="{FF2B5EF4-FFF2-40B4-BE49-F238E27FC236}">
                    <a16:creationId xmlns:a16="http://schemas.microsoft.com/office/drawing/2014/main" id="{64EAA703-B1CD-5719-85DF-F2488F642065}"/>
                  </a:ext>
                </a:extLst>
              </p:cNvPr>
              <p:cNvGrpSpPr/>
              <p:nvPr/>
            </p:nvGrpSpPr>
            <p:grpSpPr>
              <a:xfrm>
                <a:off x="6372481" y="1933291"/>
                <a:ext cx="309399" cy="386224"/>
                <a:chOff x="6372481" y="1933291"/>
                <a:chExt cx="309399" cy="386224"/>
              </a:xfrm>
            </p:grpSpPr>
            <p:grpSp>
              <p:nvGrpSpPr>
                <p:cNvPr id="553" name="Group 552">
                  <a:extLst>
                    <a:ext uri="{FF2B5EF4-FFF2-40B4-BE49-F238E27FC236}">
                      <a16:creationId xmlns:a16="http://schemas.microsoft.com/office/drawing/2014/main" id="{96C8B953-035A-DC9F-C08A-3FF5190C5FB6}"/>
                    </a:ext>
                  </a:extLst>
                </p:cNvPr>
                <p:cNvGrpSpPr/>
                <p:nvPr/>
              </p:nvGrpSpPr>
              <p:grpSpPr>
                <a:xfrm>
                  <a:off x="6477582" y="1933291"/>
                  <a:ext cx="110455" cy="154265"/>
                  <a:chOff x="6476184" y="1764113"/>
                  <a:chExt cx="110455" cy="154265"/>
                </a:xfrm>
              </p:grpSpPr>
              <p:cxnSp>
                <p:nvCxnSpPr>
                  <p:cNvPr id="557" name="Straight Connector 556">
                    <a:extLst>
                      <a:ext uri="{FF2B5EF4-FFF2-40B4-BE49-F238E27FC236}">
                        <a16:creationId xmlns:a16="http://schemas.microsoft.com/office/drawing/2014/main" id="{B8C39582-F230-2681-F449-E48524654466}"/>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58" name="Straight Connector 557">
                    <a:extLst>
                      <a:ext uri="{FF2B5EF4-FFF2-40B4-BE49-F238E27FC236}">
                        <a16:creationId xmlns:a16="http://schemas.microsoft.com/office/drawing/2014/main" id="{0469C608-C76A-9AD5-03FB-0462E11A0677}"/>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54" name="Group 553">
                  <a:extLst>
                    <a:ext uri="{FF2B5EF4-FFF2-40B4-BE49-F238E27FC236}">
                      <a16:creationId xmlns:a16="http://schemas.microsoft.com/office/drawing/2014/main" id="{15A53647-AEE0-7B45-EACA-B9FF80FB7543}"/>
                    </a:ext>
                  </a:extLst>
                </p:cNvPr>
                <p:cNvGrpSpPr/>
                <p:nvPr/>
              </p:nvGrpSpPr>
              <p:grpSpPr>
                <a:xfrm>
                  <a:off x="6372481" y="2066644"/>
                  <a:ext cx="309399" cy="252871"/>
                  <a:chOff x="6387452" y="2049866"/>
                  <a:chExt cx="309399" cy="252871"/>
                </a:xfrm>
              </p:grpSpPr>
              <p:sp>
                <p:nvSpPr>
                  <p:cNvPr id="555" name="Oval 366">
                    <a:extLst>
                      <a:ext uri="{FF2B5EF4-FFF2-40B4-BE49-F238E27FC236}">
                        <a16:creationId xmlns:a16="http://schemas.microsoft.com/office/drawing/2014/main" id="{E237F781-D258-B864-5B69-714BC099FD6E}"/>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56" name="Oval 449">
                    <a:extLst>
                      <a:ext uri="{FF2B5EF4-FFF2-40B4-BE49-F238E27FC236}">
                        <a16:creationId xmlns:a16="http://schemas.microsoft.com/office/drawing/2014/main" id="{A5ED5748-723C-14BD-6F22-6FC2A85895BE}"/>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565" name="Group 564">
              <a:extLst>
                <a:ext uri="{FF2B5EF4-FFF2-40B4-BE49-F238E27FC236}">
                  <a16:creationId xmlns:a16="http://schemas.microsoft.com/office/drawing/2014/main" id="{50EAA8FC-42D7-51ED-B2BA-71712A85D667}"/>
                </a:ext>
              </a:extLst>
            </p:cNvPr>
            <p:cNvGrpSpPr/>
            <p:nvPr/>
          </p:nvGrpSpPr>
          <p:grpSpPr>
            <a:xfrm>
              <a:off x="11509187" y="2340255"/>
              <a:ext cx="184312" cy="451829"/>
              <a:chOff x="6367490" y="1536575"/>
              <a:chExt cx="319380" cy="782940"/>
            </a:xfrm>
          </p:grpSpPr>
          <p:grpSp>
            <p:nvGrpSpPr>
              <p:cNvPr id="566" name="Group 565">
                <a:extLst>
                  <a:ext uri="{FF2B5EF4-FFF2-40B4-BE49-F238E27FC236}">
                    <a16:creationId xmlns:a16="http://schemas.microsoft.com/office/drawing/2014/main" id="{5FFC5F2A-EE68-2A02-C5D9-291308E732C4}"/>
                  </a:ext>
                </a:extLst>
              </p:cNvPr>
              <p:cNvGrpSpPr/>
              <p:nvPr/>
            </p:nvGrpSpPr>
            <p:grpSpPr>
              <a:xfrm>
                <a:off x="6367490" y="1536575"/>
                <a:ext cx="319380" cy="381803"/>
                <a:chOff x="6367490" y="1536575"/>
                <a:chExt cx="319380" cy="381803"/>
              </a:xfrm>
            </p:grpSpPr>
            <p:grpSp>
              <p:nvGrpSpPr>
                <p:cNvPr id="574" name="Group 573">
                  <a:extLst>
                    <a:ext uri="{FF2B5EF4-FFF2-40B4-BE49-F238E27FC236}">
                      <a16:creationId xmlns:a16="http://schemas.microsoft.com/office/drawing/2014/main" id="{8E6E3F2A-54E1-BEE1-EC84-61A0414C0BA2}"/>
                    </a:ext>
                  </a:extLst>
                </p:cNvPr>
                <p:cNvGrpSpPr/>
                <p:nvPr/>
              </p:nvGrpSpPr>
              <p:grpSpPr>
                <a:xfrm>
                  <a:off x="6476184" y="1764113"/>
                  <a:ext cx="110455" cy="154265"/>
                  <a:chOff x="6476184" y="1764113"/>
                  <a:chExt cx="110455" cy="154265"/>
                </a:xfrm>
              </p:grpSpPr>
              <p:cxnSp>
                <p:nvCxnSpPr>
                  <p:cNvPr id="578" name="Straight Connector 577">
                    <a:extLst>
                      <a:ext uri="{FF2B5EF4-FFF2-40B4-BE49-F238E27FC236}">
                        <a16:creationId xmlns:a16="http://schemas.microsoft.com/office/drawing/2014/main" id="{84680174-CF0A-1F15-E01A-B81C4A6C354D}"/>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9" name="Straight Connector 578">
                    <a:extLst>
                      <a:ext uri="{FF2B5EF4-FFF2-40B4-BE49-F238E27FC236}">
                        <a16:creationId xmlns:a16="http://schemas.microsoft.com/office/drawing/2014/main" id="{C0548E47-3271-2BD4-AC0D-C4C66C77EEA5}"/>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75" name="Group 574">
                  <a:extLst>
                    <a:ext uri="{FF2B5EF4-FFF2-40B4-BE49-F238E27FC236}">
                      <a16:creationId xmlns:a16="http://schemas.microsoft.com/office/drawing/2014/main" id="{A037B021-13A7-490D-230B-122D75F6A518}"/>
                    </a:ext>
                  </a:extLst>
                </p:cNvPr>
                <p:cNvGrpSpPr/>
                <p:nvPr/>
              </p:nvGrpSpPr>
              <p:grpSpPr>
                <a:xfrm>
                  <a:off x="6367490" y="1536575"/>
                  <a:ext cx="319380" cy="260420"/>
                  <a:chOff x="6357510" y="1536575"/>
                  <a:chExt cx="319380" cy="260420"/>
                </a:xfrm>
              </p:grpSpPr>
              <p:sp>
                <p:nvSpPr>
                  <p:cNvPr id="576" name="Oval 395">
                    <a:extLst>
                      <a:ext uri="{FF2B5EF4-FFF2-40B4-BE49-F238E27FC236}">
                        <a16:creationId xmlns:a16="http://schemas.microsoft.com/office/drawing/2014/main" id="{CBEFFA09-6D34-6F90-3E0F-CBB4748D84CD}"/>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77" name="Oval 396">
                    <a:extLst>
                      <a:ext uri="{FF2B5EF4-FFF2-40B4-BE49-F238E27FC236}">
                        <a16:creationId xmlns:a16="http://schemas.microsoft.com/office/drawing/2014/main" id="{96065E62-162A-CE99-D1F0-07379C5163D5}"/>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567" name="Group 566">
                <a:extLst>
                  <a:ext uri="{FF2B5EF4-FFF2-40B4-BE49-F238E27FC236}">
                    <a16:creationId xmlns:a16="http://schemas.microsoft.com/office/drawing/2014/main" id="{C7E63385-A4D8-38DB-6ECC-420CDC1EBA6F}"/>
                  </a:ext>
                </a:extLst>
              </p:cNvPr>
              <p:cNvGrpSpPr/>
              <p:nvPr/>
            </p:nvGrpSpPr>
            <p:grpSpPr>
              <a:xfrm>
                <a:off x="6372481" y="1933291"/>
                <a:ext cx="309399" cy="386224"/>
                <a:chOff x="6372481" y="1933291"/>
                <a:chExt cx="309399" cy="386224"/>
              </a:xfrm>
            </p:grpSpPr>
            <p:grpSp>
              <p:nvGrpSpPr>
                <p:cNvPr id="568" name="Group 567">
                  <a:extLst>
                    <a:ext uri="{FF2B5EF4-FFF2-40B4-BE49-F238E27FC236}">
                      <a16:creationId xmlns:a16="http://schemas.microsoft.com/office/drawing/2014/main" id="{49B9801A-4CEB-2B79-42F5-5C8D1D355048}"/>
                    </a:ext>
                  </a:extLst>
                </p:cNvPr>
                <p:cNvGrpSpPr/>
                <p:nvPr/>
              </p:nvGrpSpPr>
              <p:grpSpPr>
                <a:xfrm>
                  <a:off x="6477582" y="1933291"/>
                  <a:ext cx="110455" cy="154265"/>
                  <a:chOff x="6476184" y="1764113"/>
                  <a:chExt cx="110455" cy="154265"/>
                </a:xfrm>
              </p:grpSpPr>
              <p:cxnSp>
                <p:nvCxnSpPr>
                  <p:cNvPr id="572" name="Straight Connector 571">
                    <a:extLst>
                      <a:ext uri="{FF2B5EF4-FFF2-40B4-BE49-F238E27FC236}">
                        <a16:creationId xmlns:a16="http://schemas.microsoft.com/office/drawing/2014/main" id="{27BA4995-1255-69BD-B408-B99924AC6CCC}"/>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3" name="Straight Connector 572">
                    <a:extLst>
                      <a:ext uri="{FF2B5EF4-FFF2-40B4-BE49-F238E27FC236}">
                        <a16:creationId xmlns:a16="http://schemas.microsoft.com/office/drawing/2014/main" id="{7AD7D7C0-4A30-23CE-5625-D480934E8F6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69" name="Group 568">
                  <a:extLst>
                    <a:ext uri="{FF2B5EF4-FFF2-40B4-BE49-F238E27FC236}">
                      <a16:creationId xmlns:a16="http://schemas.microsoft.com/office/drawing/2014/main" id="{4A49E766-C65C-7792-2C8D-F213E6A64E0C}"/>
                    </a:ext>
                  </a:extLst>
                </p:cNvPr>
                <p:cNvGrpSpPr/>
                <p:nvPr/>
              </p:nvGrpSpPr>
              <p:grpSpPr>
                <a:xfrm>
                  <a:off x="6372481" y="2066644"/>
                  <a:ext cx="309399" cy="252871"/>
                  <a:chOff x="6387452" y="2049866"/>
                  <a:chExt cx="309399" cy="252871"/>
                </a:xfrm>
              </p:grpSpPr>
              <p:sp>
                <p:nvSpPr>
                  <p:cNvPr id="570" name="Oval 366">
                    <a:extLst>
                      <a:ext uri="{FF2B5EF4-FFF2-40B4-BE49-F238E27FC236}">
                        <a16:creationId xmlns:a16="http://schemas.microsoft.com/office/drawing/2014/main" id="{80D3EF2B-8B35-BB28-F3FC-FC63EA472E88}"/>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71" name="Oval 449">
                    <a:extLst>
                      <a:ext uri="{FF2B5EF4-FFF2-40B4-BE49-F238E27FC236}">
                        <a16:creationId xmlns:a16="http://schemas.microsoft.com/office/drawing/2014/main" id="{D90E5DAC-1BFD-76D1-D2FC-85B60071ED80}"/>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580" name="Group 579">
              <a:extLst>
                <a:ext uri="{FF2B5EF4-FFF2-40B4-BE49-F238E27FC236}">
                  <a16:creationId xmlns:a16="http://schemas.microsoft.com/office/drawing/2014/main" id="{C4E7396C-8377-7F6B-B5BF-C0BE79C8D2B1}"/>
                </a:ext>
              </a:extLst>
            </p:cNvPr>
            <p:cNvGrpSpPr/>
            <p:nvPr/>
          </p:nvGrpSpPr>
          <p:grpSpPr>
            <a:xfrm>
              <a:off x="11706493" y="2340255"/>
              <a:ext cx="184312" cy="451829"/>
              <a:chOff x="6367490" y="1536575"/>
              <a:chExt cx="319380" cy="782940"/>
            </a:xfrm>
          </p:grpSpPr>
          <p:grpSp>
            <p:nvGrpSpPr>
              <p:cNvPr id="581" name="Group 580">
                <a:extLst>
                  <a:ext uri="{FF2B5EF4-FFF2-40B4-BE49-F238E27FC236}">
                    <a16:creationId xmlns:a16="http://schemas.microsoft.com/office/drawing/2014/main" id="{EC21E605-8460-BD12-46B7-16F38FBF730A}"/>
                  </a:ext>
                </a:extLst>
              </p:cNvPr>
              <p:cNvGrpSpPr/>
              <p:nvPr/>
            </p:nvGrpSpPr>
            <p:grpSpPr>
              <a:xfrm>
                <a:off x="6367490" y="1536575"/>
                <a:ext cx="319380" cy="381803"/>
                <a:chOff x="6367490" y="1536575"/>
                <a:chExt cx="319380" cy="381803"/>
              </a:xfrm>
            </p:grpSpPr>
            <p:grpSp>
              <p:nvGrpSpPr>
                <p:cNvPr id="589" name="Group 588">
                  <a:extLst>
                    <a:ext uri="{FF2B5EF4-FFF2-40B4-BE49-F238E27FC236}">
                      <a16:creationId xmlns:a16="http://schemas.microsoft.com/office/drawing/2014/main" id="{8209F86A-FCC5-7796-3B23-4FAC12540B42}"/>
                    </a:ext>
                  </a:extLst>
                </p:cNvPr>
                <p:cNvGrpSpPr/>
                <p:nvPr/>
              </p:nvGrpSpPr>
              <p:grpSpPr>
                <a:xfrm>
                  <a:off x="6476184" y="1764113"/>
                  <a:ext cx="110455" cy="154265"/>
                  <a:chOff x="6476184" y="1764113"/>
                  <a:chExt cx="110455" cy="154265"/>
                </a:xfrm>
              </p:grpSpPr>
              <p:cxnSp>
                <p:nvCxnSpPr>
                  <p:cNvPr id="593" name="Straight Connector 592">
                    <a:extLst>
                      <a:ext uri="{FF2B5EF4-FFF2-40B4-BE49-F238E27FC236}">
                        <a16:creationId xmlns:a16="http://schemas.microsoft.com/office/drawing/2014/main" id="{FB834ACF-6889-2556-9939-E3B5152217EF}"/>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94" name="Straight Connector 593">
                    <a:extLst>
                      <a:ext uri="{FF2B5EF4-FFF2-40B4-BE49-F238E27FC236}">
                        <a16:creationId xmlns:a16="http://schemas.microsoft.com/office/drawing/2014/main" id="{037F340F-25DF-7F4E-BE97-F2A6D96F53F7}"/>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90" name="Group 589">
                  <a:extLst>
                    <a:ext uri="{FF2B5EF4-FFF2-40B4-BE49-F238E27FC236}">
                      <a16:creationId xmlns:a16="http://schemas.microsoft.com/office/drawing/2014/main" id="{4964C370-33F8-5785-99FD-8B00FABBA89E}"/>
                    </a:ext>
                  </a:extLst>
                </p:cNvPr>
                <p:cNvGrpSpPr/>
                <p:nvPr/>
              </p:nvGrpSpPr>
              <p:grpSpPr>
                <a:xfrm>
                  <a:off x="6367490" y="1536575"/>
                  <a:ext cx="319380" cy="260420"/>
                  <a:chOff x="6357510" y="1536575"/>
                  <a:chExt cx="319380" cy="260420"/>
                </a:xfrm>
              </p:grpSpPr>
              <p:sp>
                <p:nvSpPr>
                  <p:cNvPr id="591" name="Oval 395">
                    <a:extLst>
                      <a:ext uri="{FF2B5EF4-FFF2-40B4-BE49-F238E27FC236}">
                        <a16:creationId xmlns:a16="http://schemas.microsoft.com/office/drawing/2014/main" id="{35A044C5-CF47-6ED7-A8D4-768482EC78FC}"/>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92" name="Oval 396">
                    <a:extLst>
                      <a:ext uri="{FF2B5EF4-FFF2-40B4-BE49-F238E27FC236}">
                        <a16:creationId xmlns:a16="http://schemas.microsoft.com/office/drawing/2014/main" id="{665B0D1A-A942-4F54-2020-D1F3BB4DE5A6}"/>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582" name="Group 581">
                <a:extLst>
                  <a:ext uri="{FF2B5EF4-FFF2-40B4-BE49-F238E27FC236}">
                    <a16:creationId xmlns:a16="http://schemas.microsoft.com/office/drawing/2014/main" id="{CB568E3C-1663-34CF-DD60-E41EE3E202CD}"/>
                  </a:ext>
                </a:extLst>
              </p:cNvPr>
              <p:cNvGrpSpPr/>
              <p:nvPr/>
            </p:nvGrpSpPr>
            <p:grpSpPr>
              <a:xfrm>
                <a:off x="6372481" y="1933291"/>
                <a:ext cx="309399" cy="386224"/>
                <a:chOff x="6372481" y="1933291"/>
                <a:chExt cx="309399" cy="386224"/>
              </a:xfrm>
            </p:grpSpPr>
            <p:grpSp>
              <p:nvGrpSpPr>
                <p:cNvPr id="583" name="Group 582">
                  <a:extLst>
                    <a:ext uri="{FF2B5EF4-FFF2-40B4-BE49-F238E27FC236}">
                      <a16:creationId xmlns:a16="http://schemas.microsoft.com/office/drawing/2014/main" id="{47A80AC3-4373-7FE4-B97E-5D4EE7346EC4}"/>
                    </a:ext>
                  </a:extLst>
                </p:cNvPr>
                <p:cNvGrpSpPr/>
                <p:nvPr/>
              </p:nvGrpSpPr>
              <p:grpSpPr>
                <a:xfrm>
                  <a:off x="6477582" y="1933291"/>
                  <a:ext cx="110455" cy="154265"/>
                  <a:chOff x="6476184" y="1764113"/>
                  <a:chExt cx="110455" cy="154265"/>
                </a:xfrm>
              </p:grpSpPr>
              <p:cxnSp>
                <p:nvCxnSpPr>
                  <p:cNvPr id="587" name="Straight Connector 586">
                    <a:extLst>
                      <a:ext uri="{FF2B5EF4-FFF2-40B4-BE49-F238E27FC236}">
                        <a16:creationId xmlns:a16="http://schemas.microsoft.com/office/drawing/2014/main" id="{CE8D5C06-3D61-2FA8-8A0C-11E6AA9791CC}"/>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8" name="Straight Connector 587">
                    <a:extLst>
                      <a:ext uri="{FF2B5EF4-FFF2-40B4-BE49-F238E27FC236}">
                        <a16:creationId xmlns:a16="http://schemas.microsoft.com/office/drawing/2014/main" id="{9B41FCBA-D230-F284-B0C7-32A44063914E}"/>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84" name="Group 583">
                  <a:extLst>
                    <a:ext uri="{FF2B5EF4-FFF2-40B4-BE49-F238E27FC236}">
                      <a16:creationId xmlns:a16="http://schemas.microsoft.com/office/drawing/2014/main" id="{B9D996D3-02BD-DE51-AB25-3169240D178E}"/>
                    </a:ext>
                  </a:extLst>
                </p:cNvPr>
                <p:cNvGrpSpPr/>
                <p:nvPr/>
              </p:nvGrpSpPr>
              <p:grpSpPr>
                <a:xfrm>
                  <a:off x="6372481" y="2066644"/>
                  <a:ext cx="309399" cy="252871"/>
                  <a:chOff x="6387452" y="2049866"/>
                  <a:chExt cx="309399" cy="252871"/>
                </a:xfrm>
              </p:grpSpPr>
              <p:sp>
                <p:nvSpPr>
                  <p:cNvPr id="585" name="Oval 366">
                    <a:extLst>
                      <a:ext uri="{FF2B5EF4-FFF2-40B4-BE49-F238E27FC236}">
                        <a16:creationId xmlns:a16="http://schemas.microsoft.com/office/drawing/2014/main" id="{C9309BC6-A341-D2B8-C69F-8EA7F0520909}"/>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86" name="Oval 449">
                    <a:extLst>
                      <a:ext uri="{FF2B5EF4-FFF2-40B4-BE49-F238E27FC236}">
                        <a16:creationId xmlns:a16="http://schemas.microsoft.com/office/drawing/2014/main" id="{E492D2EF-1624-55CB-744C-E0CB41E0A0AE}"/>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595" name="Group 594">
              <a:extLst>
                <a:ext uri="{FF2B5EF4-FFF2-40B4-BE49-F238E27FC236}">
                  <a16:creationId xmlns:a16="http://schemas.microsoft.com/office/drawing/2014/main" id="{3FBF20F3-191E-617E-6BAA-CD23D5031F1C}"/>
                </a:ext>
              </a:extLst>
            </p:cNvPr>
            <p:cNvGrpSpPr/>
            <p:nvPr/>
          </p:nvGrpSpPr>
          <p:grpSpPr>
            <a:xfrm>
              <a:off x="9023880" y="2145056"/>
              <a:ext cx="351587" cy="1737360"/>
              <a:chOff x="2267598" y="1468137"/>
              <a:chExt cx="351587" cy="1737360"/>
            </a:xfrm>
          </p:grpSpPr>
          <p:sp>
            <p:nvSpPr>
              <p:cNvPr id="596" name="Rounded Rectangle 709">
                <a:extLst>
                  <a:ext uri="{FF2B5EF4-FFF2-40B4-BE49-F238E27FC236}">
                    <a16:creationId xmlns:a16="http://schemas.microsoft.com/office/drawing/2014/main" id="{8CBCC4C8-20CF-CA57-B929-FE4E8615A164}"/>
                  </a:ext>
                </a:extLst>
              </p:cNvPr>
              <p:cNvSpPr/>
              <p:nvPr/>
            </p:nvSpPr>
            <p:spPr>
              <a:xfrm>
                <a:off x="2389245" y="1468137"/>
                <a:ext cx="182880" cy="1737360"/>
              </a:xfrm>
              <a:prstGeom prst="roundRect">
                <a:avLst/>
              </a:prstGeom>
              <a:solidFill>
                <a:schemeClr val="accent4"/>
              </a:solidFill>
              <a:ln w="25400" cap="flat" cmpd="sng" algn="ctr">
                <a:noFill/>
                <a:prstDash val="solid"/>
              </a:ln>
              <a:effectLst>
                <a:outerShdw blurRad="101600" dist="63500" dir="2700000" algn="tl" rotWithShape="0">
                  <a:prstClr val="black">
                    <a:alpha val="40000"/>
                  </a:prstClr>
                </a:outerShdw>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0" u="none" strike="noStrike" kern="0" cap="none" spc="0" normalizeH="0" baseline="0" noProof="0" dirty="0">
                  <a:ln>
                    <a:noFill/>
                  </a:ln>
                  <a:solidFill>
                    <a:prstClr val="white"/>
                  </a:solidFill>
                  <a:effectLst/>
                  <a:uLnTx/>
                  <a:uFillTx/>
                  <a:latin typeface="Poppins Medium" pitchFamily="2" charset="77"/>
                  <a:cs typeface="Poppins Medium" pitchFamily="2" charset="77"/>
                </a:endParaRPr>
              </a:p>
            </p:txBody>
          </p:sp>
          <p:sp>
            <p:nvSpPr>
              <p:cNvPr id="597" name="TextBox 596">
                <a:extLst>
                  <a:ext uri="{FF2B5EF4-FFF2-40B4-BE49-F238E27FC236}">
                    <a16:creationId xmlns:a16="http://schemas.microsoft.com/office/drawing/2014/main" id="{4F5DD407-ABB1-2EEE-7981-9D39BEE5F218}"/>
                  </a:ext>
                </a:extLst>
              </p:cNvPr>
              <p:cNvSpPr txBox="1"/>
              <p:nvPr/>
            </p:nvSpPr>
            <p:spPr>
              <a:xfrm rot="16200000">
                <a:off x="2198397" y="2240263"/>
                <a:ext cx="564578" cy="276999"/>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CD19</a:t>
                </a:r>
              </a:p>
            </p:txBody>
          </p:sp>
          <p:sp>
            <p:nvSpPr>
              <p:cNvPr id="598" name="Rounded Rectangle 708">
                <a:extLst>
                  <a:ext uri="{FF2B5EF4-FFF2-40B4-BE49-F238E27FC236}">
                    <a16:creationId xmlns:a16="http://schemas.microsoft.com/office/drawing/2014/main" id="{61A0EBD1-8BE7-D9EC-0556-F30220390C3F}"/>
                  </a:ext>
                </a:extLst>
              </p:cNvPr>
              <p:cNvSpPr/>
              <p:nvPr/>
            </p:nvSpPr>
            <p:spPr>
              <a:xfrm>
                <a:off x="2389245" y="2839168"/>
                <a:ext cx="182880" cy="274320"/>
              </a:xfrm>
              <a:prstGeom prst="roundRect">
                <a:avLst/>
              </a:prstGeom>
              <a:solidFill>
                <a:srgbClr val="D0F0EE"/>
              </a:solidFill>
              <a:ln w="25400" cap="flat" cmpd="sng" algn="ctr">
                <a:noFill/>
                <a:prstDash val="soli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0" u="none" strike="noStrike" kern="0" cap="none" spc="0" normalizeH="0" baseline="0" noProof="0" dirty="0">
                  <a:ln>
                    <a:noFill/>
                  </a:ln>
                  <a:solidFill>
                    <a:prstClr val="white"/>
                  </a:solidFill>
                  <a:effectLst/>
                  <a:uLnTx/>
                  <a:uFillTx/>
                  <a:latin typeface="Poppins Medium" pitchFamily="2" charset="77"/>
                  <a:cs typeface="Poppins Medium" pitchFamily="2" charset="77"/>
                </a:endParaRPr>
              </a:p>
            </p:txBody>
          </p:sp>
          <p:sp>
            <p:nvSpPr>
              <p:cNvPr id="599" name="Oval 598">
                <a:extLst>
                  <a:ext uri="{FF2B5EF4-FFF2-40B4-BE49-F238E27FC236}">
                    <a16:creationId xmlns:a16="http://schemas.microsoft.com/office/drawing/2014/main" id="{4D6AE1DE-90C7-D2EE-517E-93B74DAC161C}"/>
                  </a:ext>
                </a:extLst>
              </p:cNvPr>
              <p:cNvSpPr/>
              <p:nvPr/>
            </p:nvSpPr>
            <p:spPr bwMode="auto">
              <a:xfrm>
                <a:off x="2267598" y="2900442"/>
                <a:ext cx="182880" cy="164491"/>
              </a:xfrm>
              <a:prstGeom prst="ellipse">
                <a:avLst/>
              </a:prstGeom>
              <a:solidFill>
                <a:schemeClr val="accent5"/>
              </a:solidFill>
              <a:ln w="0">
                <a:solidFill>
                  <a:schemeClr val="bg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P</a:t>
                </a:r>
              </a:p>
            </p:txBody>
          </p:sp>
        </p:grpSp>
        <p:sp>
          <p:nvSpPr>
            <p:cNvPr id="600" name="Rounded Rectangle 713">
              <a:extLst>
                <a:ext uri="{FF2B5EF4-FFF2-40B4-BE49-F238E27FC236}">
                  <a16:creationId xmlns:a16="http://schemas.microsoft.com/office/drawing/2014/main" id="{66A8A123-E2FC-62D5-54F9-D8470441880C}"/>
                </a:ext>
              </a:extLst>
            </p:cNvPr>
            <p:cNvSpPr/>
            <p:nvPr/>
          </p:nvSpPr>
          <p:spPr>
            <a:xfrm>
              <a:off x="8590018" y="2820815"/>
              <a:ext cx="514523" cy="278238"/>
            </a:xfrm>
            <a:prstGeom prst="roundRect">
              <a:avLst/>
            </a:prstGeom>
            <a:solidFill>
              <a:sysClr val="window" lastClr="FFFFFF"/>
            </a:solidFill>
            <a:ln w="25400"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u="none" strike="noStrike" kern="0" cap="none" spc="0" normalizeH="0" baseline="0" noProof="0" dirty="0">
                  <a:ln>
                    <a:noFill/>
                  </a:ln>
                  <a:solidFill>
                    <a:prstClr val="black"/>
                  </a:solidFill>
                  <a:effectLst/>
                  <a:uLnTx/>
                  <a:uFillTx/>
                  <a:latin typeface="Poppins" pitchFamily="2" charset="77"/>
                  <a:ea typeface="MS PGothic"/>
                  <a:cs typeface="Poppins" pitchFamily="2" charset="77"/>
                </a:rPr>
                <a:t>SFK</a:t>
              </a:r>
              <a:endParaRPr kumimoji="0" lang="en-US" sz="1200" u="none" strike="noStrike" kern="0" cap="none" spc="0" normalizeH="0" baseline="0" noProof="0" dirty="0">
                <a:ln>
                  <a:noFill/>
                </a:ln>
                <a:solidFill>
                  <a:prstClr val="black"/>
                </a:solidFill>
                <a:effectLst/>
                <a:uLnTx/>
                <a:uFillTx/>
                <a:latin typeface="Poppins" pitchFamily="2" charset="77"/>
                <a:ea typeface="Times New Roman"/>
                <a:cs typeface="Poppins" pitchFamily="2" charset="77"/>
              </a:endParaRPr>
            </a:p>
          </p:txBody>
        </p:sp>
        <p:sp>
          <p:nvSpPr>
            <p:cNvPr id="601" name="Rounded Rectangle 712">
              <a:extLst>
                <a:ext uri="{FF2B5EF4-FFF2-40B4-BE49-F238E27FC236}">
                  <a16:creationId xmlns:a16="http://schemas.microsoft.com/office/drawing/2014/main" id="{E1744448-45D9-A768-2D07-6371374E421A}"/>
                </a:ext>
              </a:extLst>
            </p:cNvPr>
            <p:cNvSpPr/>
            <p:nvPr/>
          </p:nvSpPr>
          <p:spPr>
            <a:xfrm>
              <a:off x="5915103" y="2854663"/>
              <a:ext cx="640080" cy="457200"/>
            </a:xfrm>
            <a:prstGeom prst="roundRect">
              <a:avLst/>
            </a:prstGeom>
            <a:solidFill>
              <a:schemeClr val="accent1"/>
            </a:solidFill>
            <a:ln w="25400" cap="flat" cmpd="sng" algn="ctr">
              <a:noFill/>
              <a:prstDash val="solid"/>
            </a:ln>
            <a:effectLst/>
            <a:scene3d>
              <a:camera prst="orthographicFront"/>
              <a:lightRig rig="threePt" dir="t"/>
            </a:scene3d>
            <a:sp3d>
              <a:bevelT w="19050" h="19050"/>
              <a:bevelB w="19050" h="19050"/>
            </a:sp3d>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b="0" u="none" strike="noStrike" kern="0" cap="none" spc="0" normalizeH="0" baseline="0" noProof="0" dirty="0">
                  <a:ln>
                    <a:noFill/>
                  </a:ln>
                  <a:solidFill>
                    <a:srgbClr val="FFFFFF"/>
                  </a:solidFill>
                  <a:effectLst/>
                  <a:uLnTx/>
                  <a:uFillTx/>
                  <a:latin typeface="Poppins Medium" pitchFamily="2" charset="77"/>
                  <a:ea typeface="Times New Roman"/>
                  <a:cs typeface="Poppins Medium" pitchFamily="2" charset="77"/>
                </a:rPr>
                <a:t>BTK</a:t>
              </a:r>
            </a:p>
          </p:txBody>
        </p:sp>
        <p:sp>
          <p:nvSpPr>
            <p:cNvPr id="602" name="TextBox 601">
              <a:extLst>
                <a:ext uri="{FF2B5EF4-FFF2-40B4-BE49-F238E27FC236}">
                  <a16:creationId xmlns:a16="http://schemas.microsoft.com/office/drawing/2014/main" id="{AA48360C-1EBF-18D1-9E9E-3462AFA67DF7}"/>
                </a:ext>
              </a:extLst>
            </p:cNvPr>
            <p:cNvSpPr txBox="1"/>
            <p:nvPr/>
          </p:nvSpPr>
          <p:spPr>
            <a:xfrm>
              <a:off x="3584899" y="1471548"/>
              <a:ext cx="1375265" cy="307777"/>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u="none" strike="noStrike" kern="1200" cap="none" spc="0" normalizeH="0" baseline="0" noProof="0" dirty="0">
                  <a:ln>
                    <a:noFill/>
                  </a:ln>
                  <a:effectLst/>
                  <a:uLnTx/>
                  <a:uFillTx/>
                  <a:latin typeface="Poppins" pitchFamily="2" charset="77"/>
                  <a:cs typeface="Poppins" pitchFamily="2" charset="77"/>
                </a:rPr>
                <a:t>BCR</a:t>
              </a:r>
            </a:p>
          </p:txBody>
        </p:sp>
        <p:sp>
          <p:nvSpPr>
            <p:cNvPr id="603" name="Freeform 33">
              <a:extLst>
                <a:ext uri="{FF2B5EF4-FFF2-40B4-BE49-F238E27FC236}">
                  <a16:creationId xmlns:a16="http://schemas.microsoft.com/office/drawing/2014/main" id="{F384242E-9E5B-0230-B64D-102C5F02E1AB}"/>
                </a:ext>
              </a:extLst>
            </p:cNvPr>
            <p:cNvSpPr/>
            <p:nvPr/>
          </p:nvSpPr>
          <p:spPr bwMode="auto">
            <a:xfrm rot="10800000">
              <a:off x="5808219" y="3374442"/>
              <a:ext cx="405822" cy="376158"/>
            </a:xfrm>
            <a:custGeom>
              <a:avLst/>
              <a:gdLst>
                <a:gd name="connsiteX0" fmla="*/ 930442 w 930442"/>
                <a:gd name="connsiteY0" fmla="*/ 0 h 280737"/>
                <a:gd name="connsiteX1" fmla="*/ 200526 w 930442"/>
                <a:gd name="connsiteY1" fmla="*/ 0 h 280737"/>
                <a:gd name="connsiteX2" fmla="*/ 0 w 930442"/>
                <a:gd name="connsiteY2" fmla="*/ 280737 h 280737"/>
              </a:gdLst>
              <a:ahLst/>
              <a:cxnLst>
                <a:cxn ang="0">
                  <a:pos x="connsiteX0" y="connsiteY0"/>
                </a:cxn>
                <a:cxn ang="0">
                  <a:pos x="connsiteX1" y="connsiteY1"/>
                </a:cxn>
                <a:cxn ang="0">
                  <a:pos x="connsiteX2" y="connsiteY2"/>
                </a:cxn>
              </a:cxnLst>
              <a:rect l="l" t="t" r="r" b="b"/>
              <a:pathLst>
                <a:path w="930442" h="280737">
                  <a:moveTo>
                    <a:pt x="930442" y="0"/>
                  </a:moveTo>
                  <a:lnTo>
                    <a:pt x="200526" y="0"/>
                  </a:lnTo>
                  <a:lnTo>
                    <a:pt x="0" y="280737"/>
                  </a:lnTo>
                </a:path>
              </a:pathLst>
            </a:custGeom>
            <a:noFill/>
            <a:ln w="28575">
              <a:solidFill>
                <a:srgbClr val="000000"/>
              </a:solidFill>
              <a:prstDash val="solid"/>
              <a:miter lim="800000"/>
              <a:headEnd/>
              <a:tailEnd type="triangle"/>
            </a:ln>
            <a:extLst>
              <a:ext uri="{909E8E84-426E-40DD-AFC4-6F175D3DCCD1}">
                <a14:hiddenFill xmlns:a14="http://schemas.microsoft.com/office/drawing/2010/main">
                  <a:solidFill>
                    <a:srgbClr val="FFFFFF"/>
                  </a:solid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0" u="none" strike="noStrike" kern="0" cap="none" spc="0" normalizeH="0" baseline="0" noProof="0" dirty="0">
                <a:ln>
                  <a:noFill/>
                </a:ln>
                <a:solidFill>
                  <a:srgbClr val="000000"/>
                </a:solidFill>
                <a:effectLst/>
                <a:uLnTx/>
                <a:uFillTx/>
                <a:latin typeface="Poppins Medium" pitchFamily="2" charset="77"/>
                <a:cs typeface="Poppins Medium" pitchFamily="2" charset="77"/>
              </a:endParaRPr>
            </a:p>
          </p:txBody>
        </p:sp>
        <p:cxnSp>
          <p:nvCxnSpPr>
            <p:cNvPr id="604" name="Straight Arrow Connector 603">
              <a:extLst>
                <a:ext uri="{FF2B5EF4-FFF2-40B4-BE49-F238E27FC236}">
                  <a16:creationId xmlns:a16="http://schemas.microsoft.com/office/drawing/2014/main" id="{B10CF80F-BA69-1914-C292-3FDA68F86DC6}"/>
                </a:ext>
              </a:extLst>
            </p:cNvPr>
            <p:cNvCxnSpPr>
              <a:cxnSpLocks/>
              <a:stCxn id="601" idx="3"/>
              <a:endCxn id="78" idx="1"/>
            </p:cNvCxnSpPr>
            <p:nvPr/>
          </p:nvCxnSpPr>
          <p:spPr bwMode="auto">
            <a:xfrm>
              <a:off x="6555183" y="3083263"/>
              <a:ext cx="214246" cy="0"/>
            </a:xfrm>
            <a:prstGeom prst="straightConnector1">
              <a:avLst/>
            </a:prstGeom>
            <a:noFill/>
            <a:ln w="28575" cap="flat" cmpd="sng" algn="ctr">
              <a:solidFill>
                <a:schemeClr val="tx1"/>
              </a:solidFill>
              <a:prstDash val="solid"/>
              <a:round/>
              <a:headEnd type="none" w="med" len="med"/>
              <a:tailEnd type="triangle"/>
            </a:ln>
            <a:effectLst/>
          </p:spPr>
        </p:cxnSp>
        <p:cxnSp>
          <p:nvCxnSpPr>
            <p:cNvPr id="605" name="Straight Arrow Connector 604">
              <a:extLst>
                <a:ext uri="{FF2B5EF4-FFF2-40B4-BE49-F238E27FC236}">
                  <a16:creationId xmlns:a16="http://schemas.microsoft.com/office/drawing/2014/main" id="{9EDF39CC-DAB5-6A4B-5B38-10D04C1BFBC8}"/>
                </a:ext>
              </a:extLst>
            </p:cNvPr>
            <p:cNvCxnSpPr/>
            <p:nvPr/>
          </p:nvCxnSpPr>
          <p:spPr bwMode="auto">
            <a:xfrm>
              <a:off x="8863712" y="3165010"/>
              <a:ext cx="0" cy="293705"/>
            </a:xfrm>
            <a:prstGeom prst="straightConnector1">
              <a:avLst/>
            </a:prstGeom>
            <a:noFill/>
            <a:ln w="28575" cap="flat" cmpd="sng" algn="ctr">
              <a:solidFill>
                <a:schemeClr val="bg1"/>
              </a:solidFill>
              <a:prstDash val="solid"/>
              <a:round/>
              <a:headEnd type="none" w="med" len="med"/>
              <a:tailEnd type="triangle"/>
            </a:ln>
            <a:effectLst/>
          </p:spPr>
        </p:cxnSp>
        <p:sp>
          <p:nvSpPr>
            <p:cNvPr id="606" name="TextBox 605">
              <a:extLst>
                <a:ext uri="{FF2B5EF4-FFF2-40B4-BE49-F238E27FC236}">
                  <a16:creationId xmlns:a16="http://schemas.microsoft.com/office/drawing/2014/main" id="{24491545-A30A-7A91-9D5B-BE1D8DAE0CF8}"/>
                </a:ext>
              </a:extLst>
            </p:cNvPr>
            <p:cNvSpPr txBox="1"/>
            <p:nvPr/>
          </p:nvSpPr>
          <p:spPr>
            <a:xfrm>
              <a:off x="7984117" y="4895995"/>
              <a:ext cx="1375265" cy="461665"/>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u="none" strike="noStrike" kern="1200" cap="none" spc="0" normalizeH="0" baseline="0" noProof="0" dirty="0">
                  <a:ln>
                    <a:noFill/>
                  </a:ln>
                  <a:effectLst/>
                  <a:uLnTx/>
                  <a:uFillTx/>
                  <a:latin typeface="Poppins" pitchFamily="2" charset="77"/>
                  <a:cs typeface="Poppins" pitchFamily="2" charset="77"/>
                </a:rPr>
                <a:t>AKT/mTOR activation</a:t>
              </a:r>
            </a:p>
          </p:txBody>
        </p:sp>
        <p:sp>
          <p:nvSpPr>
            <p:cNvPr id="607" name="Arrow: Down 606">
              <a:extLst>
                <a:ext uri="{FF2B5EF4-FFF2-40B4-BE49-F238E27FC236}">
                  <a16:creationId xmlns:a16="http://schemas.microsoft.com/office/drawing/2014/main" id="{901E4687-5D4E-B5E5-6114-0C679341D542}"/>
                </a:ext>
              </a:extLst>
            </p:cNvPr>
            <p:cNvSpPr/>
            <p:nvPr/>
          </p:nvSpPr>
          <p:spPr bwMode="auto">
            <a:xfrm>
              <a:off x="8611367" y="3933759"/>
              <a:ext cx="100668" cy="963337"/>
            </a:xfrm>
            <a:prstGeom prst="downArrow">
              <a:avLst/>
            </a:prstGeom>
            <a:solidFill>
              <a:schemeClr val="accent6"/>
            </a:solidFill>
            <a:ln w="0">
              <a:solidFill>
                <a:schemeClr val="bg1"/>
              </a:solidFill>
              <a:miter lim="800000"/>
              <a:headEnd/>
              <a:tailEnd/>
            </a:ln>
          </p:spPr>
          <p:txBody>
            <a:bodyPr rtlCol="0" anchor="b"/>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608" name="TextBox 607">
              <a:extLst>
                <a:ext uri="{FF2B5EF4-FFF2-40B4-BE49-F238E27FC236}">
                  <a16:creationId xmlns:a16="http://schemas.microsoft.com/office/drawing/2014/main" id="{A5CE5598-2A4A-AB76-DED3-E641B2B68BCE}"/>
                </a:ext>
              </a:extLst>
            </p:cNvPr>
            <p:cNvSpPr txBox="1"/>
            <p:nvPr/>
          </p:nvSpPr>
          <p:spPr>
            <a:xfrm>
              <a:off x="6280546" y="4396580"/>
              <a:ext cx="1375265" cy="461665"/>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u="none" strike="noStrike" kern="1200" cap="none" spc="0" normalizeH="0" baseline="0" noProof="0" dirty="0">
                  <a:ln>
                    <a:noFill/>
                  </a:ln>
                  <a:effectLst/>
                  <a:uLnTx/>
                  <a:uFillTx/>
                  <a:latin typeface="Poppins" pitchFamily="2" charset="77"/>
                  <a:cs typeface="Poppins" pitchFamily="2" charset="77"/>
                </a:rPr>
                <a:t>NFAT activation</a:t>
              </a:r>
            </a:p>
          </p:txBody>
        </p:sp>
        <p:sp>
          <p:nvSpPr>
            <p:cNvPr id="609" name="Arrow: Down 608">
              <a:extLst>
                <a:ext uri="{FF2B5EF4-FFF2-40B4-BE49-F238E27FC236}">
                  <a16:creationId xmlns:a16="http://schemas.microsoft.com/office/drawing/2014/main" id="{313B298E-4AD1-996C-F69C-FEE666B12D1A}"/>
                </a:ext>
              </a:extLst>
            </p:cNvPr>
            <p:cNvSpPr/>
            <p:nvPr/>
          </p:nvSpPr>
          <p:spPr bwMode="auto">
            <a:xfrm>
              <a:off x="6917844" y="3434344"/>
              <a:ext cx="100668" cy="963337"/>
            </a:xfrm>
            <a:prstGeom prst="downArrow">
              <a:avLst/>
            </a:prstGeom>
            <a:solidFill>
              <a:schemeClr val="accent6"/>
            </a:solidFill>
            <a:ln w="0">
              <a:solidFill>
                <a:schemeClr val="bg1"/>
              </a:solidFill>
              <a:miter lim="800000"/>
              <a:headEnd/>
              <a:tailEnd/>
            </a:ln>
          </p:spPr>
          <p:txBody>
            <a:bodyPr rtlCol="0" anchor="b"/>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610" name="Freeform 33">
              <a:extLst>
                <a:ext uri="{FF2B5EF4-FFF2-40B4-BE49-F238E27FC236}">
                  <a16:creationId xmlns:a16="http://schemas.microsoft.com/office/drawing/2014/main" id="{2E15894B-FCA8-F2F9-9672-02F363F81415}"/>
                </a:ext>
              </a:extLst>
            </p:cNvPr>
            <p:cNvSpPr/>
            <p:nvPr/>
          </p:nvSpPr>
          <p:spPr bwMode="auto">
            <a:xfrm rot="16200000">
              <a:off x="6790080" y="3641297"/>
              <a:ext cx="1134407" cy="376158"/>
            </a:xfrm>
            <a:custGeom>
              <a:avLst/>
              <a:gdLst>
                <a:gd name="connsiteX0" fmla="*/ 930442 w 930442"/>
                <a:gd name="connsiteY0" fmla="*/ 0 h 280737"/>
                <a:gd name="connsiteX1" fmla="*/ 200526 w 930442"/>
                <a:gd name="connsiteY1" fmla="*/ 0 h 280737"/>
                <a:gd name="connsiteX2" fmla="*/ 0 w 930442"/>
                <a:gd name="connsiteY2" fmla="*/ 280737 h 280737"/>
              </a:gdLst>
              <a:ahLst/>
              <a:cxnLst>
                <a:cxn ang="0">
                  <a:pos x="connsiteX0" y="connsiteY0"/>
                </a:cxn>
                <a:cxn ang="0">
                  <a:pos x="connsiteX1" y="connsiteY1"/>
                </a:cxn>
                <a:cxn ang="0">
                  <a:pos x="connsiteX2" y="connsiteY2"/>
                </a:cxn>
              </a:cxnLst>
              <a:rect l="l" t="t" r="r" b="b"/>
              <a:pathLst>
                <a:path w="930442" h="280737">
                  <a:moveTo>
                    <a:pt x="930442" y="0"/>
                  </a:moveTo>
                  <a:lnTo>
                    <a:pt x="200526" y="0"/>
                  </a:lnTo>
                  <a:lnTo>
                    <a:pt x="0" y="280737"/>
                  </a:lnTo>
                </a:path>
              </a:pathLst>
            </a:custGeom>
            <a:noFill/>
            <a:ln w="28575">
              <a:solidFill>
                <a:srgbClr val="000000"/>
              </a:solidFill>
              <a:prstDash val="solid"/>
              <a:miter lim="800000"/>
              <a:headEnd/>
              <a:tailEnd type="triangle"/>
            </a:ln>
            <a:extLst>
              <a:ext uri="{909E8E84-426E-40DD-AFC4-6F175D3DCCD1}">
                <a14:hiddenFill xmlns:a14="http://schemas.microsoft.com/office/drawing/2010/main">
                  <a:solidFill>
                    <a:srgbClr val="FFFFFF"/>
                  </a:solidFill>
                </a14:hiddenFill>
              </a:ext>
            </a:ex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200" b="0" u="none" strike="noStrike" kern="0" cap="none" spc="0" normalizeH="0" baseline="0" noProof="0" dirty="0">
                <a:ln>
                  <a:noFill/>
                </a:ln>
                <a:solidFill>
                  <a:srgbClr val="000000"/>
                </a:solidFill>
                <a:effectLst/>
                <a:uLnTx/>
                <a:uFillTx/>
                <a:latin typeface="Poppins Medium" pitchFamily="2" charset="77"/>
                <a:cs typeface="Poppins Medium" pitchFamily="2" charset="77"/>
              </a:endParaRPr>
            </a:p>
          </p:txBody>
        </p:sp>
        <p:cxnSp>
          <p:nvCxnSpPr>
            <p:cNvPr id="611" name="Straight Arrow Connector 610">
              <a:extLst>
                <a:ext uri="{FF2B5EF4-FFF2-40B4-BE49-F238E27FC236}">
                  <a16:creationId xmlns:a16="http://schemas.microsoft.com/office/drawing/2014/main" id="{5EA5A82B-FAD2-8A5B-6122-890503A5B17F}"/>
                </a:ext>
              </a:extLst>
            </p:cNvPr>
            <p:cNvCxnSpPr>
              <a:stCxn id="77" idx="3"/>
            </p:cNvCxnSpPr>
            <p:nvPr/>
          </p:nvCxnSpPr>
          <p:spPr bwMode="auto">
            <a:xfrm>
              <a:off x="8310836" y="4396526"/>
              <a:ext cx="1923764" cy="0"/>
            </a:xfrm>
            <a:prstGeom prst="straightConnector1">
              <a:avLst/>
            </a:prstGeom>
            <a:noFill/>
            <a:ln w="28575" cap="flat" cmpd="sng" algn="ctr">
              <a:solidFill>
                <a:schemeClr val="tx1"/>
              </a:solidFill>
              <a:prstDash val="solid"/>
              <a:round/>
              <a:headEnd type="none" w="med" len="med"/>
              <a:tailEnd type="triangle"/>
            </a:ln>
            <a:effectLst/>
          </p:spPr>
        </p:cxnSp>
        <p:sp>
          <p:nvSpPr>
            <p:cNvPr id="612" name="Rounded Rectangle 713">
              <a:extLst>
                <a:ext uri="{FF2B5EF4-FFF2-40B4-BE49-F238E27FC236}">
                  <a16:creationId xmlns:a16="http://schemas.microsoft.com/office/drawing/2014/main" id="{1B793378-9FF2-10CD-34F8-5782D5129058}"/>
                </a:ext>
              </a:extLst>
            </p:cNvPr>
            <p:cNvSpPr/>
            <p:nvPr/>
          </p:nvSpPr>
          <p:spPr>
            <a:xfrm>
              <a:off x="10344655" y="4276308"/>
              <a:ext cx="713728" cy="278238"/>
            </a:xfrm>
            <a:prstGeom prst="roundRect">
              <a:avLst/>
            </a:prstGeom>
            <a:solidFill>
              <a:sysClr val="window" lastClr="FFFFFF"/>
            </a:solidFill>
            <a:ln w="25400"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u="none" strike="noStrike" kern="0" cap="none" spc="0" normalizeH="0" baseline="0" noProof="0" dirty="0">
                  <a:ln>
                    <a:noFill/>
                  </a:ln>
                  <a:solidFill>
                    <a:prstClr val="black"/>
                  </a:solidFill>
                  <a:effectLst/>
                  <a:uLnTx/>
                  <a:uFillTx/>
                  <a:latin typeface="Poppins" pitchFamily="2" charset="77"/>
                  <a:ea typeface="MS PGothic"/>
                  <a:cs typeface="Poppins" pitchFamily="2" charset="77"/>
                </a:rPr>
                <a:t>IKK</a:t>
              </a:r>
              <a:r>
                <a:rPr kumimoji="0" lang="el-GR" sz="1200" u="none" strike="noStrike" kern="0" cap="none" spc="0" normalizeH="0" baseline="0" noProof="0">
                  <a:ln>
                    <a:noFill/>
                  </a:ln>
                  <a:solidFill>
                    <a:prstClr val="black"/>
                  </a:solidFill>
                  <a:effectLst/>
                  <a:uLnTx/>
                  <a:uFillTx/>
                  <a:latin typeface="Calibri" panose="020F0502020204030204" pitchFamily="34" charset="0"/>
                  <a:ea typeface="MS PGothic"/>
                  <a:cs typeface="Poppins" pitchFamily="2" charset="77"/>
                </a:rPr>
                <a:t>γ</a:t>
              </a:r>
              <a:endParaRPr kumimoji="0" lang="en-US" sz="1200" u="none" strike="noStrike" kern="0" cap="none" spc="0" normalizeH="0" baseline="0" noProof="0" dirty="0">
                <a:ln>
                  <a:noFill/>
                </a:ln>
                <a:solidFill>
                  <a:prstClr val="black"/>
                </a:solidFill>
                <a:effectLst/>
                <a:uLnTx/>
                <a:uFillTx/>
                <a:latin typeface="Poppins" pitchFamily="2" charset="77"/>
                <a:ea typeface="Times New Roman"/>
                <a:cs typeface="Poppins" pitchFamily="2" charset="77"/>
              </a:endParaRPr>
            </a:p>
          </p:txBody>
        </p:sp>
        <p:sp>
          <p:nvSpPr>
            <p:cNvPr id="613" name="Oval 612">
              <a:extLst>
                <a:ext uri="{FF2B5EF4-FFF2-40B4-BE49-F238E27FC236}">
                  <a16:creationId xmlns:a16="http://schemas.microsoft.com/office/drawing/2014/main" id="{00876FB9-76A5-DF7B-CB30-7CF737E49F3C}"/>
                </a:ext>
              </a:extLst>
            </p:cNvPr>
            <p:cNvSpPr/>
            <p:nvPr/>
          </p:nvSpPr>
          <p:spPr bwMode="auto">
            <a:xfrm>
              <a:off x="9984295" y="4533894"/>
              <a:ext cx="816629" cy="304875"/>
            </a:xfrm>
            <a:prstGeom prst="ellipse">
              <a:avLst/>
            </a:prstGeom>
            <a:solidFill>
              <a:schemeClr val="bg1"/>
            </a:solidFill>
            <a:ln w="285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200" u="none" strike="noStrike" kern="1200" cap="none" spc="0" normalizeH="0" baseline="0" noProof="0" dirty="0">
                  <a:ln>
                    <a:noFill/>
                  </a:ln>
                  <a:solidFill>
                    <a:srgbClr val="000000"/>
                  </a:solidFill>
                  <a:effectLst/>
                  <a:uLnTx/>
                  <a:uFillTx/>
                  <a:latin typeface="Poppins" pitchFamily="2" charset="77"/>
                  <a:cs typeface="Poppins" pitchFamily="2" charset="77"/>
                </a:rPr>
                <a:t>IKK</a:t>
              </a:r>
              <a:r>
                <a:rPr kumimoji="0" lang="el-GR" sz="1200" u="none" strike="noStrike" kern="1200" cap="none" spc="0" normalizeH="0" baseline="0" noProof="0" dirty="0">
                  <a:ln>
                    <a:noFill/>
                  </a:ln>
                  <a:solidFill>
                    <a:srgbClr val="000000"/>
                  </a:solidFill>
                  <a:effectLst/>
                  <a:uLnTx/>
                  <a:uFillTx/>
                  <a:latin typeface="Calibri" panose="020F0502020204030204" pitchFamily="34" charset="0"/>
                  <a:cs typeface="Poppins" pitchFamily="2" charset="77"/>
                </a:rPr>
                <a:t>α</a:t>
              </a:r>
              <a:endParaRPr kumimoji="0" lang="en-US" sz="120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14" name="Oval 613">
              <a:extLst>
                <a:ext uri="{FF2B5EF4-FFF2-40B4-BE49-F238E27FC236}">
                  <a16:creationId xmlns:a16="http://schemas.microsoft.com/office/drawing/2014/main" id="{939C8DB2-1CC1-D693-6B04-92926BE14DB1}"/>
                </a:ext>
              </a:extLst>
            </p:cNvPr>
            <p:cNvSpPr/>
            <p:nvPr/>
          </p:nvSpPr>
          <p:spPr bwMode="auto">
            <a:xfrm>
              <a:off x="10668735" y="4533196"/>
              <a:ext cx="788196" cy="304875"/>
            </a:xfrm>
            <a:prstGeom prst="ellipse">
              <a:avLst/>
            </a:prstGeom>
            <a:solidFill>
              <a:schemeClr val="bg1"/>
            </a:solidFill>
            <a:ln w="285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200" u="none" strike="noStrike" kern="1200" cap="none" spc="0" normalizeH="0" baseline="0" noProof="0" dirty="0">
                  <a:ln>
                    <a:noFill/>
                  </a:ln>
                  <a:solidFill>
                    <a:srgbClr val="000000"/>
                  </a:solidFill>
                  <a:effectLst/>
                  <a:uLnTx/>
                  <a:uFillTx/>
                  <a:latin typeface="Poppins" pitchFamily="2" charset="77"/>
                  <a:cs typeface="Poppins" pitchFamily="2" charset="77"/>
                </a:rPr>
                <a:t>IKK</a:t>
              </a:r>
              <a:r>
                <a:rPr kumimoji="0" lang="el-GR" sz="1200" u="none" strike="noStrike" kern="1200" cap="none" spc="0" normalizeH="0" baseline="0" noProof="0">
                  <a:ln>
                    <a:noFill/>
                  </a:ln>
                  <a:solidFill>
                    <a:srgbClr val="000000"/>
                  </a:solidFill>
                  <a:effectLst/>
                  <a:uLnTx/>
                  <a:uFillTx/>
                  <a:latin typeface="Calibri" panose="020F0502020204030204" pitchFamily="34" charset="0"/>
                  <a:cs typeface="Poppins" pitchFamily="2" charset="77"/>
                </a:rPr>
                <a:t>β</a:t>
              </a:r>
              <a:endParaRPr kumimoji="0" lang="en-US" sz="120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sp>
          <p:nvSpPr>
            <p:cNvPr id="615" name="TextBox 614">
              <a:extLst>
                <a:ext uri="{FF2B5EF4-FFF2-40B4-BE49-F238E27FC236}">
                  <a16:creationId xmlns:a16="http://schemas.microsoft.com/office/drawing/2014/main" id="{C5985173-0A42-EE17-653D-7AD439D45109}"/>
                </a:ext>
              </a:extLst>
            </p:cNvPr>
            <p:cNvSpPr txBox="1"/>
            <p:nvPr/>
          </p:nvSpPr>
          <p:spPr>
            <a:xfrm>
              <a:off x="10071853" y="5577057"/>
              <a:ext cx="1375265" cy="461665"/>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200" u="none" strike="noStrike" kern="1200" cap="none" spc="0" normalizeH="0" baseline="0" noProof="0" dirty="0">
                  <a:ln>
                    <a:noFill/>
                  </a:ln>
                  <a:effectLst/>
                  <a:uLnTx/>
                  <a:uFillTx/>
                  <a:latin typeface="Poppins" pitchFamily="2" charset="77"/>
                  <a:cs typeface="Poppins" pitchFamily="2" charset="77"/>
                </a:rPr>
                <a:t>NF-</a:t>
              </a:r>
              <a:r>
                <a:rPr kumimoji="0" lang="el-GR" sz="1200" u="none" strike="noStrike" kern="1200" cap="none" spc="0" normalizeH="0" baseline="0" noProof="0" dirty="0">
                  <a:ln>
                    <a:noFill/>
                  </a:ln>
                  <a:effectLst/>
                  <a:uLnTx/>
                  <a:uFillTx/>
                  <a:latin typeface="Calibri" panose="020F0502020204030204" pitchFamily="34" charset="0"/>
                  <a:cs typeface="Poppins" pitchFamily="2" charset="77"/>
                </a:rPr>
                <a:t>κ</a:t>
              </a:r>
              <a:r>
                <a:rPr kumimoji="0" lang="en-US" sz="1200" u="none" strike="noStrike" kern="1200" cap="none" spc="0" normalizeH="0" baseline="0" noProof="0" dirty="0">
                  <a:ln>
                    <a:noFill/>
                  </a:ln>
                  <a:effectLst/>
                  <a:uLnTx/>
                  <a:uFillTx/>
                  <a:latin typeface="Poppins" pitchFamily="2" charset="77"/>
                  <a:cs typeface="Poppins" pitchFamily="2" charset="77"/>
                </a:rPr>
                <a:t>B activation</a:t>
              </a:r>
            </a:p>
          </p:txBody>
        </p:sp>
        <p:sp>
          <p:nvSpPr>
            <p:cNvPr id="616" name="Arrow: Down 615">
              <a:extLst>
                <a:ext uri="{FF2B5EF4-FFF2-40B4-BE49-F238E27FC236}">
                  <a16:creationId xmlns:a16="http://schemas.microsoft.com/office/drawing/2014/main" id="{F2A8559E-D0FC-7A9E-BD05-7A817DF0DA0B}"/>
                </a:ext>
              </a:extLst>
            </p:cNvPr>
            <p:cNvSpPr/>
            <p:nvPr/>
          </p:nvSpPr>
          <p:spPr bwMode="auto">
            <a:xfrm>
              <a:off x="10682775" y="4895995"/>
              <a:ext cx="100668" cy="731520"/>
            </a:xfrm>
            <a:prstGeom prst="downArrow">
              <a:avLst/>
            </a:prstGeom>
            <a:solidFill>
              <a:schemeClr val="accent6"/>
            </a:solidFill>
            <a:ln w="0">
              <a:solidFill>
                <a:schemeClr val="bg1"/>
              </a:solidFill>
              <a:miter lim="800000"/>
              <a:headEnd/>
              <a:tailEnd/>
            </a:ln>
          </p:spPr>
          <p:txBody>
            <a:bodyPr rtlCol="0" anchor="b"/>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617" name="TextBox 616">
              <a:extLst>
                <a:ext uri="{FF2B5EF4-FFF2-40B4-BE49-F238E27FC236}">
                  <a16:creationId xmlns:a16="http://schemas.microsoft.com/office/drawing/2014/main" id="{F44D9F42-663E-95A2-F03D-BF7AFED1B811}"/>
                </a:ext>
              </a:extLst>
            </p:cNvPr>
            <p:cNvSpPr txBox="1"/>
            <p:nvPr/>
          </p:nvSpPr>
          <p:spPr bwMode="auto">
            <a:xfrm>
              <a:off x="5300653" y="1380486"/>
              <a:ext cx="915694" cy="461665"/>
            </a:xfrm>
            <a:prstGeom prst="rect">
              <a:avLst/>
            </a:prstGeom>
            <a:solidFill>
              <a:schemeClr val="accent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SYK inhibitors</a:t>
              </a:r>
            </a:p>
          </p:txBody>
        </p:sp>
        <p:cxnSp>
          <p:nvCxnSpPr>
            <p:cNvPr id="618" name="Straight Arrow Connector 617">
              <a:extLst>
                <a:ext uri="{FF2B5EF4-FFF2-40B4-BE49-F238E27FC236}">
                  <a16:creationId xmlns:a16="http://schemas.microsoft.com/office/drawing/2014/main" id="{2F0FED9C-EEDC-DA95-AE2A-65427DF1A5D3}"/>
                </a:ext>
              </a:extLst>
            </p:cNvPr>
            <p:cNvCxnSpPr>
              <a:cxnSpLocks/>
            </p:cNvCxnSpPr>
            <p:nvPr/>
          </p:nvCxnSpPr>
          <p:spPr bwMode="auto">
            <a:xfrm flipH="1">
              <a:off x="5808218" y="1828876"/>
              <a:ext cx="100913" cy="1743418"/>
            </a:xfrm>
            <a:prstGeom prst="straightConnector1">
              <a:avLst/>
            </a:prstGeom>
            <a:noFill/>
            <a:ln w="28575" cap="flat" cmpd="sng" algn="ctr">
              <a:solidFill>
                <a:schemeClr val="accent1"/>
              </a:solidFill>
              <a:prstDash val="solid"/>
              <a:round/>
              <a:headEnd type="none" w="med" len="med"/>
              <a:tailEnd type="triangle"/>
            </a:ln>
            <a:effectLst/>
          </p:spPr>
        </p:cxnSp>
        <p:sp>
          <p:nvSpPr>
            <p:cNvPr id="619" name="TextBox 618">
              <a:extLst>
                <a:ext uri="{FF2B5EF4-FFF2-40B4-BE49-F238E27FC236}">
                  <a16:creationId xmlns:a16="http://schemas.microsoft.com/office/drawing/2014/main" id="{CA50DB79-7629-6312-43EB-0302CDEE154F}"/>
                </a:ext>
              </a:extLst>
            </p:cNvPr>
            <p:cNvSpPr txBox="1"/>
            <p:nvPr/>
          </p:nvSpPr>
          <p:spPr bwMode="auto">
            <a:xfrm>
              <a:off x="6479569" y="1510957"/>
              <a:ext cx="951668" cy="461665"/>
            </a:xfrm>
            <a:prstGeom prst="rect">
              <a:avLst/>
            </a:prstGeom>
            <a:solidFill>
              <a:schemeClr val="accent1"/>
            </a:solidFill>
            <a:ln>
              <a:noFill/>
            </a:ln>
          </p:spPr>
          <p:txBody>
            <a:bodyPr wrap="square"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BTK inhibitors</a:t>
              </a:r>
            </a:p>
          </p:txBody>
        </p:sp>
        <p:cxnSp>
          <p:nvCxnSpPr>
            <p:cNvPr id="620" name="Straight Arrow Connector 619">
              <a:extLst>
                <a:ext uri="{FF2B5EF4-FFF2-40B4-BE49-F238E27FC236}">
                  <a16:creationId xmlns:a16="http://schemas.microsoft.com/office/drawing/2014/main" id="{254C8F3E-AA1E-0805-92E2-4BE0003432B0}"/>
                </a:ext>
              </a:extLst>
            </p:cNvPr>
            <p:cNvCxnSpPr>
              <a:cxnSpLocks/>
            </p:cNvCxnSpPr>
            <p:nvPr/>
          </p:nvCxnSpPr>
          <p:spPr bwMode="auto">
            <a:xfrm flipH="1">
              <a:off x="6528290" y="1965980"/>
              <a:ext cx="421473" cy="918115"/>
            </a:xfrm>
            <a:prstGeom prst="straightConnector1">
              <a:avLst/>
            </a:prstGeom>
            <a:noFill/>
            <a:ln w="28575" cap="flat" cmpd="sng" algn="ctr">
              <a:solidFill>
                <a:schemeClr val="accent1"/>
              </a:solidFill>
              <a:prstDash val="solid"/>
              <a:round/>
              <a:headEnd type="none" w="med" len="med"/>
              <a:tailEnd type="triangle"/>
            </a:ln>
            <a:effectLst/>
          </p:spPr>
        </p:cxnSp>
        <p:sp>
          <p:nvSpPr>
            <p:cNvPr id="621" name="TextBox 620">
              <a:extLst>
                <a:ext uri="{FF2B5EF4-FFF2-40B4-BE49-F238E27FC236}">
                  <a16:creationId xmlns:a16="http://schemas.microsoft.com/office/drawing/2014/main" id="{B2DD72A3-3C6B-C1F5-2397-2D39D5E46FD0}"/>
                </a:ext>
              </a:extLst>
            </p:cNvPr>
            <p:cNvSpPr txBox="1"/>
            <p:nvPr/>
          </p:nvSpPr>
          <p:spPr bwMode="auto">
            <a:xfrm>
              <a:off x="7874720" y="1339445"/>
              <a:ext cx="915694" cy="461665"/>
            </a:xfrm>
            <a:prstGeom prst="rect">
              <a:avLst/>
            </a:prstGeom>
            <a:solidFill>
              <a:schemeClr val="accent1"/>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PI3K inhibitors</a:t>
              </a:r>
            </a:p>
          </p:txBody>
        </p:sp>
        <p:cxnSp>
          <p:nvCxnSpPr>
            <p:cNvPr id="622" name="Straight Arrow Connector 621">
              <a:extLst>
                <a:ext uri="{FF2B5EF4-FFF2-40B4-BE49-F238E27FC236}">
                  <a16:creationId xmlns:a16="http://schemas.microsoft.com/office/drawing/2014/main" id="{DA8E911B-0565-53B9-0325-DE40097ACF5C}"/>
                </a:ext>
              </a:extLst>
            </p:cNvPr>
            <p:cNvCxnSpPr>
              <a:cxnSpLocks/>
            </p:cNvCxnSpPr>
            <p:nvPr/>
          </p:nvCxnSpPr>
          <p:spPr bwMode="auto">
            <a:xfrm>
              <a:off x="8332567" y="1723046"/>
              <a:ext cx="11730" cy="1652531"/>
            </a:xfrm>
            <a:prstGeom prst="straightConnector1">
              <a:avLst/>
            </a:prstGeom>
            <a:noFill/>
            <a:ln w="28575" cap="flat" cmpd="sng" algn="ctr">
              <a:solidFill>
                <a:schemeClr val="accent1"/>
              </a:solidFill>
              <a:prstDash val="solid"/>
              <a:round/>
              <a:headEnd type="none" w="med" len="med"/>
              <a:tailEnd type="triangle"/>
            </a:ln>
            <a:effectLst/>
          </p:spPr>
        </p:cxnSp>
        <p:sp>
          <p:nvSpPr>
            <p:cNvPr id="623" name="Content Placeholder 2">
              <a:extLst>
                <a:ext uri="{FF2B5EF4-FFF2-40B4-BE49-F238E27FC236}">
                  <a16:creationId xmlns:a16="http://schemas.microsoft.com/office/drawing/2014/main" id="{18FB79CB-7469-C1CF-8FBA-6901F5040677}"/>
                </a:ext>
              </a:extLst>
            </p:cNvPr>
            <p:cNvSpPr txBox="1">
              <a:spLocks/>
            </p:cNvSpPr>
            <p:nvPr/>
          </p:nvSpPr>
          <p:spPr bwMode="auto">
            <a:xfrm>
              <a:off x="3475327" y="5606447"/>
              <a:ext cx="6916090" cy="483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ctr" defTabSz="914400" rtl="0" eaLnBrk="1" fontAlgn="base" latinLnBrk="0" hangingPunct="1">
                <a:lnSpc>
                  <a:spcPct val="100000"/>
                </a:lnSpc>
                <a:spcBef>
                  <a:spcPts val="1000"/>
                </a:spcBef>
                <a:spcAft>
                  <a:spcPts val="700"/>
                </a:spcAft>
                <a:buClr>
                  <a:srgbClr val="000000"/>
                </a:buClr>
                <a:buSzTx/>
                <a:buNone/>
                <a:tabLst/>
                <a:defRPr/>
              </a:pPr>
              <a:r>
                <a:rPr kumimoji="0" lang="en-US" sz="1400" u="none" strike="noStrike" kern="0" cap="none" spc="0" normalizeH="0" baseline="0" noProof="0" dirty="0">
                  <a:ln>
                    <a:noFill/>
                  </a:ln>
                  <a:solidFill>
                    <a:srgbClr val="000000"/>
                  </a:solidFill>
                  <a:effectLst/>
                  <a:uLnTx/>
                  <a:uFillTx/>
                  <a:latin typeface="Poppins" pitchFamily="2" charset="77"/>
                  <a:cs typeface="Poppins" pitchFamily="2" charset="77"/>
                </a:rPr>
                <a:t>BTK inhibitors approved in multiple lymphoma settings: </a:t>
              </a:r>
              <a:br>
                <a:rPr kumimoji="0" lang="en-US" sz="1400" u="none" strike="noStrike" kern="0" cap="none" spc="0" normalizeH="0" baseline="0" noProof="0" dirty="0">
                  <a:ln>
                    <a:noFill/>
                  </a:ln>
                  <a:solidFill>
                    <a:srgbClr val="000000"/>
                  </a:solidFill>
                  <a:effectLst/>
                  <a:uLnTx/>
                  <a:uFillTx/>
                  <a:latin typeface="Poppins" pitchFamily="2" charset="77"/>
                  <a:cs typeface="Poppins" pitchFamily="2" charset="77"/>
                </a:rPr>
              </a:br>
              <a:r>
                <a:rPr kumimoji="0" lang="en-US" sz="1400" u="none" strike="noStrike" kern="0" cap="none" spc="0" normalizeH="0" baseline="0" noProof="0" dirty="0">
                  <a:ln>
                    <a:noFill/>
                  </a:ln>
                  <a:solidFill>
                    <a:srgbClr val="000000"/>
                  </a:solidFill>
                  <a:effectLst/>
                  <a:uLnTx/>
                  <a:uFillTx/>
                  <a:latin typeface="Poppins" pitchFamily="2" charset="77"/>
                  <a:cs typeface="Poppins" pitchFamily="2" charset="77"/>
                </a:rPr>
                <a:t>CLL, FL, MCL, and MZL, and Waldenström macroglobulinemia</a:t>
              </a:r>
            </a:p>
          </p:txBody>
        </p:sp>
      </p:grpSp>
    </p:spTree>
    <p:extLst>
      <p:ext uri="{BB962C8B-B14F-4D97-AF65-F5344CB8AC3E}">
        <p14:creationId xmlns:p14="http://schemas.microsoft.com/office/powerpoint/2010/main" val="1117774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a:xfrm>
            <a:off x="231078" y="531006"/>
            <a:ext cx="11740260" cy="502445"/>
          </a:xfrm>
        </p:spPr>
        <p:txBody>
          <a:bodyPr/>
          <a:lstStyle/>
          <a:p>
            <a:r>
              <a:rPr lang="en-US" dirty="0"/>
              <a:t>TRIANGLE: Addition of Ibrutinib to Chemo-IO With or Without ASCT in Patients With MCL</a:t>
            </a:r>
            <a:endParaRPr lang="en-US" altLang="en-US" dirty="0"/>
          </a:p>
        </p:txBody>
      </p:sp>
      <p:sp>
        <p:nvSpPr>
          <p:cNvPr id="9" name="Content Placeholder 2">
            <a:extLst>
              <a:ext uri="{FF2B5EF4-FFF2-40B4-BE49-F238E27FC236}">
                <a16:creationId xmlns:a16="http://schemas.microsoft.com/office/drawing/2014/main" id="{3E662619-47FA-9305-ED00-EE51BCDD8E20}"/>
              </a:ext>
            </a:extLst>
          </p:cNvPr>
          <p:cNvSpPr>
            <a:spLocks noGrp="1"/>
          </p:cNvSpPr>
          <p:nvPr>
            <p:ph idx="1"/>
          </p:nvPr>
        </p:nvSpPr>
        <p:spPr>
          <a:xfrm>
            <a:off x="231078" y="1335023"/>
            <a:ext cx="11740260" cy="4754880"/>
          </a:xfrm>
        </p:spPr>
        <p:txBody>
          <a:bodyPr/>
          <a:lstStyle/>
          <a:p>
            <a:r>
              <a:rPr lang="en-US" sz="2000" dirty="0"/>
              <a:t>Randomized, open-label, 3-arm phase III trial</a:t>
            </a:r>
            <a:br>
              <a:rPr lang="en-US" sz="2000" dirty="0"/>
            </a:br>
            <a:br>
              <a:rPr lang="en-US" sz="2000" dirty="0"/>
            </a:br>
            <a:endParaRPr lang="en-US" sz="2000" dirty="0"/>
          </a:p>
          <a:p>
            <a:endParaRPr lang="en-US" sz="2000" dirty="0"/>
          </a:p>
          <a:p>
            <a:endParaRPr lang="en-US" sz="2000" dirty="0"/>
          </a:p>
          <a:p>
            <a:endParaRPr lang="en-US" sz="2000" dirty="0"/>
          </a:p>
          <a:p>
            <a:endParaRPr lang="en-US" sz="2000" dirty="0"/>
          </a:p>
          <a:p>
            <a:endParaRPr lang="en-US" sz="2000" dirty="0"/>
          </a:p>
          <a:p>
            <a:pPr marL="0" indent="0">
              <a:buNone/>
            </a:pPr>
            <a:endParaRPr lang="en-US" sz="2000" dirty="0"/>
          </a:p>
          <a:p>
            <a:pPr lvl="0"/>
            <a:r>
              <a:rPr lang="en-US" sz="2000" b="1" dirty="0"/>
              <a:t>Primary endpoint: </a:t>
            </a:r>
            <a:r>
              <a:rPr lang="en-US" sz="2000" dirty="0"/>
              <a:t>FFS</a:t>
            </a:r>
          </a:p>
          <a:p>
            <a:pPr lvl="0"/>
            <a:r>
              <a:rPr lang="en-US" sz="2000" b="1" dirty="0"/>
              <a:t>Secondary endpoints: </a:t>
            </a:r>
            <a:r>
              <a:rPr lang="en-US" sz="2000" dirty="0"/>
              <a:t>response rates, PFS, OS, safety</a:t>
            </a:r>
          </a:p>
        </p:txBody>
      </p:sp>
      <p:sp>
        <p:nvSpPr>
          <p:cNvPr id="22" name="Content Placeholder 21">
            <a:extLst>
              <a:ext uri="{FF2B5EF4-FFF2-40B4-BE49-F238E27FC236}">
                <a16:creationId xmlns:a16="http://schemas.microsoft.com/office/drawing/2014/main" id="{95648B28-A2C9-0C34-281E-00398C508836}"/>
              </a:ext>
            </a:extLst>
          </p:cNvPr>
          <p:cNvSpPr>
            <a:spLocks noGrp="1"/>
          </p:cNvSpPr>
          <p:nvPr>
            <p:ph sz="quarter" idx="10"/>
          </p:nvPr>
        </p:nvSpPr>
        <p:spPr>
          <a:xfrm>
            <a:off x="1712199" y="6302375"/>
            <a:ext cx="7812290" cy="327025"/>
          </a:xfrm>
        </p:spPr>
        <p:txBody>
          <a:bodyPr/>
          <a:lstStyle/>
          <a:p>
            <a:pPr algn="ctr"/>
            <a:r>
              <a:rPr lang="en-US" altLang="en-US" dirty="0"/>
              <a:t>Dreyling. ASH 2024. Abstr 240. Dreyling. Lancet. 2024;403:2293. </a:t>
            </a:r>
          </a:p>
        </p:txBody>
      </p:sp>
      <p:grpSp>
        <p:nvGrpSpPr>
          <p:cNvPr id="38" name="Group 37">
            <a:extLst>
              <a:ext uri="{FF2B5EF4-FFF2-40B4-BE49-F238E27FC236}">
                <a16:creationId xmlns:a16="http://schemas.microsoft.com/office/drawing/2014/main" id="{9BA29991-80EB-C180-29A9-7450D6B48603}"/>
              </a:ext>
            </a:extLst>
          </p:cNvPr>
          <p:cNvGrpSpPr/>
          <p:nvPr/>
        </p:nvGrpSpPr>
        <p:grpSpPr>
          <a:xfrm>
            <a:off x="132683" y="1719893"/>
            <a:ext cx="12047001" cy="3583484"/>
            <a:chOff x="132683" y="1719893"/>
            <a:chExt cx="12047001" cy="3583484"/>
          </a:xfrm>
        </p:grpSpPr>
        <p:sp>
          <p:nvSpPr>
            <p:cNvPr id="10" name="Text Box 23">
              <a:extLst>
                <a:ext uri="{FF2B5EF4-FFF2-40B4-BE49-F238E27FC236}">
                  <a16:creationId xmlns:a16="http://schemas.microsoft.com/office/drawing/2014/main" id="{038CDFC4-2D3F-8515-77ED-CDCE7AC6BFE0}"/>
                </a:ext>
              </a:extLst>
            </p:cNvPr>
            <p:cNvSpPr txBox="1">
              <a:spLocks noChangeArrowheads="1"/>
            </p:cNvSpPr>
            <p:nvPr/>
          </p:nvSpPr>
          <p:spPr bwMode="auto">
            <a:xfrm>
              <a:off x="132683" y="2498157"/>
              <a:ext cx="2321592"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Patients with previously untreated stage II-IV MCL; aged ≤65 yr; suitable for high-dose cytarabine and ASCT; ECOG PS 0-2</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(N = 870)</a:t>
              </a:r>
              <a:endPar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2" name="Rectangle 25">
              <a:extLst>
                <a:ext uri="{FF2B5EF4-FFF2-40B4-BE49-F238E27FC236}">
                  <a16:creationId xmlns:a16="http://schemas.microsoft.com/office/drawing/2014/main" id="{B7DFDDFB-016F-5DA0-2F31-629A7EC6B75B}"/>
                </a:ext>
              </a:extLst>
            </p:cNvPr>
            <p:cNvSpPr>
              <a:spLocks noChangeArrowheads="1"/>
            </p:cNvSpPr>
            <p:nvPr/>
          </p:nvSpPr>
          <p:spPr bwMode="auto">
            <a:xfrm>
              <a:off x="3136592" y="1719893"/>
              <a:ext cx="2554635" cy="1005840"/>
            </a:xfrm>
            <a:prstGeom prst="rect">
              <a:avLst/>
            </a:prstGeom>
            <a:solidFill>
              <a:schemeClr val="bg1">
                <a:lumMod val="50000"/>
              </a:schemeClr>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t-BR" sz="1400" b="0" u="sng" strike="noStrike" kern="1200" cap="none" spc="0" normalizeH="0" baseline="0" noProof="0" dirty="0">
                  <a:ln>
                    <a:noFill/>
                  </a:ln>
                  <a:solidFill>
                    <a:schemeClr val="bg2"/>
                  </a:solidFill>
                  <a:effectLst/>
                  <a:uLnTx/>
                  <a:uFillTx/>
                  <a:latin typeface="Poppins Medium" pitchFamily="2" charset="77"/>
                  <a:cs typeface="Poppins Medium" pitchFamily="2" charset="77"/>
                </a:rPr>
                <a:t>ASCT Arm</a:t>
              </a:r>
              <a:r>
                <a:rPr kumimoji="0" lang="pt-BR"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pt-BR"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R-CHOP x 3/</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pt-BR"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R-DHAP x 3</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pt-BR"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(n = 288)</a:t>
              </a:r>
              <a:endParaRPr kumimoji="0" lang="en-US" sz="1400" b="0" u="none" strike="noStrike" kern="1200" cap="none" spc="0" normalizeH="0" baseline="0" noProof="0" dirty="0">
                <a:ln>
                  <a:noFill/>
                </a:ln>
                <a:solidFill>
                  <a:schemeClr val="bg2"/>
                </a:solidFill>
                <a:effectLst/>
                <a:uLnTx/>
                <a:uFillTx/>
                <a:latin typeface="Poppins Medium" pitchFamily="2" charset="77"/>
                <a:cs typeface="Poppins Medium" pitchFamily="2" charset="77"/>
              </a:endParaRPr>
            </a:p>
          </p:txBody>
        </p:sp>
        <p:sp>
          <p:nvSpPr>
            <p:cNvPr id="13" name="Rectangle 28">
              <a:extLst>
                <a:ext uri="{FF2B5EF4-FFF2-40B4-BE49-F238E27FC236}">
                  <a16:creationId xmlns:a16="http://schemas.microsoft.com/office/drawing/2014/main" id="{B4C643AE-38FF-D89F-C39C-B87FCBDD13B2}"/>
                </a:ext>
              </a:extLst>
            </p:cNvPr>
            <p:cNvSpPr>
              <a:spLocks noChangeArrowheads="1"/>
            </p:cNvSpPr>
            <p:nvPr/>
          </p:nvSpPr>
          <p:spPr bwMode="auto">
            <a:xfrm>
              <a:off x="3136592" y="2793926"/>
              <a:ext cx="2554635" cy="1005840"/>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pt-BR" sz="1400" b="0" u="sng" strike="noStrike" kern="1200" cap="none" spc="0" normalizeH="0" baseline="0" noProof="0" dirty="0">
                  <a:ln>
                    <a:noFill/>
                  </a:ln>
                  <a:solidFill>
                    <a:schemeClr val="bg2"/>
                  </a:solidFill>
                  <a:effectLst/>
                  <a:uLnTx/>
                  <a:uFillTx/>
                  <a:latin typeface="Poppins Medium" pitchFamily="2" charset="77"/>
                  <a:cs typeface="Poppins Medium" pitchFamily="2" charset="77"/>
                </a:rPr>
                <a:t>Ibrutinib Arm</a:t>
              </a:r>
              <a:r>
                <a:rPr kumimoji="0" lang="pt-BR"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pt-BR"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R-CHOP + Ibrutinib x 3/</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pt-BR"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R-DHAP x 3</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pt-BR"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(n = 290)</a:t>
              </a:r>
            </a:p>
          </p:txBody>
        </p:sp>
        <p:sp>
          <p:nvSpPr>
            <p:cNvPr id="15" name="Line 32">
              <a:extLst>
                <a:ext uri="{FF2B5EF4-FFF2-40B4-BE49-F238E27FC236}">
                  <a16:creationId xmlns:a16="http://schemas.microsoft.com/office/drawing/2014/main" id="{356BFC3F-7C8A-C30B-2E01-9D8D5983BE0E}"/>
                </a:ext>
              </a:extLst>
            </p:cNvPr>
            <p:cNvSpPr>
              <a:spLocks noChangeShapeType="1"/>
            </p:cNvSpPr>
            <p:nvPr/>
          </p:nvSpPr>
          <p:spPr bwMode="auto">
            <a:xfrm>
              <a:off x="2522487" y="3247931"/>
              <a:ext cx="515013"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6" name="Line 32">
              <a:extLst>
                <a:ext uri="{FF2B5EF4-FFF2-40B4-BE49-F238E27FC236}">
                  <a16:creationId xmlns:a16="http://schemas.microsoft.com/office/drawing/2014/main" id="{015ED95E-1868-B088-3363-E7D662E1EF91}"/>
                </a:ext>
              </a:extLst>
            </p:cNvPr>
            <p:cNvSpPr>
              <a:spLocks noChangeShapeType="1"/>
            </p:cNvSpPr>
            <p:nvPr/>
          </p:nvSpPr>
          <p:spPr bwMode="auto">
            <a:xfrm>
              <a:off x="2522487" y="3479960"/>
              <a:ext cx="515013" cy="752351"/>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7" name="Line 32">
              <a:extLst>
                <a:ext uri="{FF2B5EF4-FFF2-40B4-BE49-F238E27FC236}">
                  <a16:creationId xmlns:a16="http://schemas.microsoft.com/office/drawing/2014/main" id="{B564B702-4914-000F-2F3E-742DC5744DF3}"/>
                </a:ext>
              </a:extLst>
            </p:cNvPr>
            <p:cNvSpPr>
              <a:spLocks noChangeShapeType="1"/>
            </p:cNvSpPr>
            <p:nvPr/>
          </p:nvSpPr>
          <p:spPr bwMode="auto">
            <a:xfrm flipV="1">
              <a:off x="2522487" y="2263553"/>
              <a:ext cx="515013" cy="752351"/>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23" name="Line 30">
              <a:extLst>
                <a:ext uri="{FF2B5EF4-FFF2-40B4-BE49-F238E27FC236}">
                  <a16:creationId xmlns:a16="http://schemas.microsoft.com/office/drawing/2014/main" id="{76819E11-94DD-92C4-DDCC-442D9204D0E9}"/>
                </a:ext>
              </a:extLst>
            </p:cNvPr>
            <p:cNvSpPr>
              <a:spLocks noChangeShapeType="1"/>
            </p:cNvSpPr>
            <p:nvPr/>
          </p:nvSpPr>
          <p:spPr bwMode="auto">
            <a:xfrm rot="16200000">
              <a:off x="6020696" y="1967012"/>
              <a:ext cx="0" cy="51160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24" name="Rectangle 24">
              <a:extLst>
                <a:ext uri="{FF2B5EF4-FFF2-40B4-BE49-F238E27FC236}">
                  <a16:creationId xmlns:a16="http://schemas.microsoft.com/office/drawing/2014/main" id="{D2D7F018-5FBE-22E1-87A7-5502C4C73F15}"/>
                </a:ext>
              </a:extLst>
            </p:cNvPr>
            <p:cNvSpPr>
              <a:spLocks noChangeArrowheads="1"/>
            </p:cNvSpPr>
            <p:nvPr/>
          </p:nvSpPr>
          <p:spPr bwMode="auto">
            <a:xfrm>
              <a:off x="8087789" y="2793926"/>
              <a:ext cx="1520391" cy="1005840"/>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2-Yr Ibrutinib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Maintenance*</a:t>
              </a:r>
            </a:p>
          </p:txBody>
        </p:sp>
        <p:sp>
          <p:nvSpPr>
            <p:cNvPr id="25" name="Line 30">
              <a:extLst>
                <a:ext uri="{FF2B5EF4-FFF2-40B4-BE49-F238E27FC236}">
                  <a16:creationId xmlns:a16="http://schemas.microsoft.com/office/drawing/2014/main" id="{BCC961E4-EEF3-83F8-5264-FA1433ADF3EE}"/>
                </a:ext>
              </a:extLst>
            </p:cNvPr>
            <p:cNvSpPr>
              <a:spLocks noChangeShapeType="1"/>
            </p:cNvSpPr>
            <p:nvPr/>
          </p:nvSpPr>
          <p:spPr bwMode="auto">
            <a:xfrm rot="16200000">
              <a:off x="9895331" y="3041045"/>
              <a:ext cx="0" cy="51160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26" name="Rectangle 24">
              <a:extLst>
                <a:ext uri="{FF2B5EF4-FFF2-40B4-BE49-F238E27FC236}">
                  <a16:creationId xmlns:a16="http://schemas.microsoft.com/office/drawing/2014/main" id="{944BBEAF-340B-3069-11B6-74759279411D}"/>
                </a:ext>
              </a:extLst>
            </p:cNvPr>
            <p:cNvSpPr>
              <a:spLocks noChangeArrowheads="1"/>
            </p:cNvSpPr>
            <p:nvPr/>
          </p:nvSpPr>
          <p:spPr bwMode="auto">
            <a:xfrm>
              <a:off x="10193451" y="2793926"/>
              <a:ext cx="1445752" cy="1005840"/>
            </a:xfrm>
            <a:prstGeom prst="rect">
              <a:avLst/>
            </a:prstGeom>
            <a:solidFill>
              <a:schemeClr val="accent1"/>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Observation</a:t>
              </a:r>
            </a:p>
          </p:txBody>
        </p:sp>
        <p:sp>
          <p:nvSpPr>
            <p:cNvPr id="27" name="Line 30">
              <a:extLst>
                <a:ext uri="{FF2B5EF4-FFF2-40B4-BE49-F238E27FC236}">
                  <a16:creationId xmlns:a16="http://schemas.microsoft.com/office/drawing/2014/main" id="{EFC264F9-C6D3-3AE5-1856-01BCD66755C3}"/>
                </a:ext>
              </a:extLst>
            </p:cNvPr>
            <p:cNvSpPr>
              <a:spLocks noChangeShapeType="1"/>
            </p:cNvSpPr>
            <p:nvPr/>
          </p:nvSpPr>
          <p:spPr bwMode="auto">
            <a:xfrm rot="16200000">
              <a:off x="6889022" y="2172719"/>
              <a:ext cx="0" cy="2248256"/>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30" name="Rectangle 24">
              <a:extLst>
                <a:ext uri="{FF2B5EF4-FFF2-40B4-BE49-F238E27FC236}">
                  <a16:creationId xmlns:a16="http://schemas.microsoft.com/office/drawing/2014/main" id="{119AAB1B-C3E3-AF9F-05FB-F8B915A2D05B}"/>
                </a:ext>
              </a:extLst>
            </p:cNvPr>
            <p:cNvSpPr>
              <a:spLocks noChangeArrowheads="1"/>
            </p:cNvSpPr>
            <p:nvPr/>
          </p:nvSpPr>
          <p:spPr bwMode="auto">
            <a:xfrm>
              <a:off x="6350164" y="1719893"/>
              <a:ext cx="1102643" cy="1005840"/>
            </a:xfrm>
            <a:prstGeom prst="rect">
              <a:avLst/>
            </a:prstGeom>
            <a:solidFill>
              <a:schemeClr val="bg1">
                <a:lumMod val="50000"/>
              </a:schemeClr>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ASCT*</a:t>
              </a:r>
            </a:p>
          </p:txBody>
        </p:sp>
        <p:sp>
          <p:nvSpPr>
            <p:cNvPr id="31" name="Line 30">
              <a:extLst>
                <a:ext uri="{FF2B5EF4-FFF2-40B4-BE49-F238E27FC236}">
                  <a16:creationId xmlns:a16="http://schemas.microsoft.com/office/drawing/2014/main" id="{65F7CBF5-E7A1-B2AD-F388-D7CEA2093003}"/>
                </a:ext>
              </a:extLst>
            </p:cNvPr>
            <p:cNvSpPr>
              <a:spLocks noChangeShapeType="1"/>
            </p:cNvSpPr>
            <p:nvPr/>
          </p:nvSpPr>
          <p:spPr bwMode="auto">
            <a:xfrm rot="16200000">
              <a:off x="8811964" y="914996"/>
              <a:ext cx="0" cy="2615635"/>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32" name="Rectangle 24">
              <a:extLst>
                <a:ext uri="{FF2B5EF4-FFF2-40B4-BE49-F238E27FC236}">
                  <a16:creationId xmlns:a16="http://schemas.microsoft.com/office/drawing/2014/main" id="{9E65F659-9436-FC6F-D812-76DABF441B9B}"/>
                </a:ext>
              </a:extLst>
            </p:cNvPr>
            <p:cNvSpPr>
              <a:spLocks noChangeArrowheads="1"/>
            </p:cNvSpPr>
            <p:nvPr/>
          </p:nvSpPr>
          <p:spPr bwMode="auto">
            <a:xfrm>
              <a:off x="10193451" y="1719893"/>
              <a:ext cx="1445752" cy="1005840"/>
            </a:xfrm>
            <a:prstGeom prst="rect">
              <a:avLst/>
            </a:prstGeom>
            <a:solidFill>
              <a:schemeClr val="bg1">
                <a:lumMod val="50000"/>
              </a:schemeClr>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Observation</a:t>
              </a:r>
            </a:p>
          </p:txBody>
        </p:sp>
        <p:sp>
          <p:nvSpPr>
            <p:cNvPr id="33" name="Text Box 30">
              <a:extLst>
                <a:ext uri="{FF2B5EF4-FFF2-40B4-BE49-F238E27FC236}">
                  <a16:creationId xmlns:a16="http://schemas.microsoft.com/office/drawing/2014/main" id="{4E35319C-642E-4188-C535-8FBE700EB77A}"/>
                </a:ext>
              </a:extLst>
            </p:cNvPr>
            <p:cNvSpPr txBox="1">
              <a:spLocks noChangeArrowheads="1"/>
            </p:cNvSpPr>
            <p:nvPr/>
          </p:nvSpPr>
          <p:spPr bwMode="auto">
            <a:xfrm>
              <a:off x="3118066" y="4844277"/>
              <a:ext cx="9061618" cy="4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*R maintenance was added following national guidelines in all 3 arms </a:t>
              </a:r>
              <a:br>
                <a:rPr kumimoji="0" lang="en-US" alt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alt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(ASCT arm: 58%; ibrutinib arm: 54%; ibrutinib + ASCT arm: 57%).</a:t>
              </a:r>
            </a:p>
          </p:txBody>
        </p:sp>
        <p:sp>
          <p:nvSpPr>
            <p:cNvPr id="2" name="Rectangle 24">
              <a:extLst>
                <a:ext uri="{FF2B5EF4-FFF2-40B4-BE49-F238E27FC236}">
                  <a16:creationId xmlns:a16="http://schemas.microsoft.com/office/drawing/2014/main" id="{04EDA504-664D-16F0-6359-BC771ACF3E64}"/>
                </a:ext>
              </a:extLst>
            </p:cNvPr>
            <p:cNvSpPr>
              <a:spLocks noChangeArrowheads="1"/>
            </p:cNvSpPr>
            <p:nvPr/>
          </p:nvSpPr>
          <p:spPr bwMode="auto">
            <a:xfrm>
              <a:off x="3118066" y="3858246"/>
              <a:ext cx="2573161" cy="1005840"/>
            </a:xfrm>
            <a:prstGeom prst="rect">
              <a:avLst/>
            </a:prstGeom>
            <a:solidFill>
              <a:schemeClr val="accent6"/>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u="sng" strike="noStrike" kern="1200" cap="none" spc="0" normalizeH="0" baseline="0" noProof="0" dirty="0">
                  <a:ln>
                    <a:noFill/>
                  </a:ln>
                  <a:solidFill>
                    <a:schemeClr val="bg2"/>
                  </a:solidFill>
                  <a:effectLst/>
                  <a:uLnTx/>
                  <a:uFillTx/>
                  <a:latin typeface="Poppins Medium" pitchFamily="2" charset="77"/>
                  <a:cs typeface="Poppins Medium" pitchFamily="2" charset="77"/>
                </a:rPr>
                <a:t>ASCT + Ibrutinib </a:t>
              </a:r>
              <a:r>
                <a:rPr kumimoji="0" lang="pt-BR" sz="1400" b="0" u="sng" strike="noStrike" kern="1200" cap="none" spc="0" normalizeH="0" baseline="0" noProof="0" dirty="0">
                  <a:ln>
                    <a:noFill/>
                  </a:ln>
                  <a:solidFill>
                    <a:schemeClr val="bg2"/>
                  </a:solidFill>
                  <a:effectLst/>
                  <a:uLnTx/>
                  <a:uFillTx/>
                  <a:latin typeface="Poppins Medium" pitchFamily="2" charset="77"/>
                  <a:cs typeface="Poppins Medium" pitchFamily="2" charset="77"/>
                </a:rPr>
                <a:t>Arm</a:t>
              </a:r>
              <a:r>
                <a:rPr kumimoji="0" lang="en-US"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R-CHOP + </a:t>
              </a:r>
              <a:r>
                <a:rPr kumimoji="0" lang="pt-BR"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Ibrutinib x 3</a:t>
              </a:r>
              <a:r>
                <a:rPr kumimoji="0" lang="en-US"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R-DHAP x 3</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(n = 292)</a:t>
              </a:r>
            </a:p>
          </p:txBody>
        </p:sp>
        <p:sp>
          <p:nvSpPr>
            <p:cNvPr id="3" name="Line 30">
              <a:extLst>
                <a:ext uri="{FF2B5EF4-FFF2-40B4-BE49-F238E27FC236}">
                  <a16:creationId xmlns:a16="http://schemas.microsoft.com/office/drawing/2014/main" id="{C5534FDC-45A8-3FD0-CB2C-FF788DAC9121}"/>
                </a:ext>
              </a:extLst>
            </p:cNvPr>
            <p:cNvSpPr>
              <a:spLocks noChangeShapeType="1"/>
            </p:cNvSpPr>
            <p:nvPr/>
          </p:nvSpPr>
          <p:spPr bwMode="auto">
            <a:xfrm rot="16200000">
              <a:off x="6020696" y="4105366"/>
              <a:ext cx="0" cy="51160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5" name="Rectangle 24">
              <a:extLst>
                <a:ext uri="{FF2B5EF4-FFF2-40B4-BE49-F238E27FC236}">
                  <a16:creationId xmlns:a16="http://schemas.microsoft.com/office/drawing/2014/main" id="{A98961E0-06D4-2019-414B-0A8F5AB322B4}"/>
                </a:ext>
              </a:extLst>
            </p:cNvPr>
            <p:cNvSpPr>
              <a:spLocks noChangeArrowheads="1"/>
            </p:cNvSpPr>
            <p:nvPr/>
          </p:nvSpPr>
          <p:spPr bwMode="auto">
            <a:xfrm>
              <a:off x="6350165" y="3858246"/>
              <a:ext cx="1102643" cy="1005840"/>
            </a:xfrm>
            <a:prstGeom prst="rect">
              <a:avLst/>
            </a:prstGeom>
            <a:solidFill>
              <a:schemeClr val="accent6"/>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ASCT</a:t>
              </a:r>
            </a:p>
          </p:txBody>
        </p:sp>
        <p:sp>
          <p:nvSpPr>
            <p:cNvPr id="6" name="Line 30">
              <a:extLst>
                <a:ext uri="{FF2B5EF4-FFF2-40B4-BE49-F238E27FC236}">
                  <a16:creationId xmlns:a16="http://schemas.microsoft.com/office/drawing/2014/main" id="{1570C7E1-6861-0C7F-FA9E-C33D8C8C9260}"/>
                </a:ext>
              </a:extLst>
            </p:cNvPr>
            <p:cNvSpPr>
              <a:spLocks noChangeShapeType="1"/>
            </p:cNvSpPr>
            <p:nvPr/>
          </p:nvSpPr>
          <p:spPr bwMode="auto">
            <a:xfrm rot="16200000">
              <a:off x="7758320" y="4105366"/>
              <a:ext cx="0" cy="51160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7" name="Rectangle 24">
              <a:extLst>
                <a:ext uri="{FF2B5EF4-FFF2-40B4-BE49-F238E27FC236}">
                  <a16:creationId xmlns:a16="http://schemas.microsoft.com/office/drawing/2014/main" id="{D8A89E11-FD52-75F8-9F45-FC59EFD7D8A5}"/>
                </a:ext>
              </a:extLst>
            </p:cNvPr>
            <p:cNvSpPr>
              <a:spLocks noChangeArrowheads="1"/>
            </p:cNvSpPr>
            <p:nvPr/>
          </p:nvSpPr>
          <p:spPr bwMode="auto">
            <a:xfrm>
              <a:off x="8087789" y="3858246"/>
              <a:ext cx="1520391" cy="1005840"/>
            </a:xfrm>
            <a:prstGeom prst="rect">
              <a:avLst/>
            </a:prstGeom>
            <a:solidFill>
              <a:schemeClr val="accent6"/>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2-Yr Ibrutinib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Maintenance*</a:t>
              </a:r>
            </a:p>
          </p:txBody>
        </p:sp>
        <p:sp>
          <p:nvSpPr>
            <p:cNvPr id="8" name="Line 30">
              <a:extLst>
                <a:ext uri="{FF2B5EF4-FFF2-40B4-BE49-F238E27FC236}">
                  <a16:creationId xmlns:a16="http://schemas.microsoft.com/office/drawing/2014/main" id="{7B2200D3-12ED-F038-BEDF-EE23D37C678A}"/>
                </a:ext>
              </a:extLst>
            </p:cNvPr>
            <p:cNvSpPr>
              <a:spLocks noChangeShapeType="1"/>
            </p:cNvSpPr>
            <p:nvPr/>
          </p:nvSpPr>
          <p:spPr bwMode="auto">
            <a:xfrm rot="16200000">
              <a:off x="9895331" y="4105365"/>
              <a:ext cx="0" cy="51160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28" name="Rectangle 24">
              <a:extLst>
                <a:ext uri="{FF2B5EF4-FFF2-40B4-BE49-F238E27FC236}">
                  <a16:creationId xmlns:a16="http://schemas.microsoft.com/office/drawing/2014/main" id="{CA2DA3FB-E857-1829-AF49-29BD5EFB1426}"/>
                </a:ext>
              </a:extLst>
            </p:cNvPr>
            <p:cNvSpPr>
              <a:spLocks noChangeArrowheads="1"/>
            </p:cNvSpPr>
            <p:nvPr/>
          </p:nvSpPr>
          <p:spPr bwMode="auto">
            <a:xfrm>
              <a:off x="10193451" y="3858246"/>
              <a:ext cx="1445752" cy="1005840"/>
            </a:xfrm>
            <a:prstGeom prst="rect">
              <a:avLst/>
            </a:prstGeom>
            <a:solidFill>
              <a:schemeClr val="accent6"/>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Observation</a:t>
              </a:r>
            </a:p>
          </p:txBody>
        </p:sp>
      </p:grpSp>
    </p:spTree>
    <p:extLst>
      <p:ext uri="{BB962C8B-B14F-4D97-AF65-F5344CB8AC3E}">
        <p14:creationId xmlns:p14="http://schemas.microsoft.com/office/powerpoint/2010/main" val="37997054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86F7B-5920-74DC-AEC7-D00E1E2FAF91}"/>
            </a:ext>
          </a:extLst>
        </p:cNvPr>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EE76EDE1-E988-4D05-605A-75CF75A7418D}"/>
              </a:ext>
            </a:extLst>
          </p:cNvPr>
          <p:cNvCxnSpPr>
            <a:cxnSpLocks/>
          </p:cNvCxnSpPr>
          <p:nvPr/>
        </p:nvCxnSpPr>
        <p:spPr bwMode="auto">
          <a:xfrm flipV="1">
            <a:off x="2527635" y="2154915"/>
            <a:ext cx="0" cy="1728119"/>
          </a:xfrm>
          <a:prstGeom prst="line">
            <a:avLst/>
          </a:prstGeom>
          <a:noFill/>
          <a:ln w="12700" cap="flat" cmpd="sng" algn="ctr">
            <a:solidFill>
              <a:schemeClr val="tx2"/>
            </a:solidFill>
            <a:prstDash val="sysDash"/>
            <a:round/>
            <a:headEnd type="none" w="med" len="med"/>
            <a:tailEnd type="none" w="med" len="med"/>
          </a:ln>
          <a:effectLst/>
        </p:spPr>
      </p:cxnSp>
      <p:cxnSp>
        <p:nvCxnSpPr>
          <p:cNvPr id="7" name="Straight Connector 6">
            <a:extLst>
              <a:ext uri="{FF2B5EF4-FFF2-40B4-BE49-F238E27FC236}">
                <a16:creationId xmlns:a16="http://schemas.microsoft.com/office/drawing/2014/main" id="{43ED1A01-9C21-F553-387C-B2A838F4C72A}"/>
              </a:ext>
            </a:extLst>
          </p:cNvPr>
          <p:cNvCxnSpPr>
            <a:cxnSpLocks/>
          </p:cNvCxnSpPr>
          <p:nvPr/>
        </p:nvCxnSpPr>
        <p:spPr bwMode="auto">
          <a:xfrm flipV="1">
            <a:off x="10197106" y="1987182"/>
            <a:ext cx="0" cy="1911051"/>
          </a:xfrm>
          <a:prstGeom prst="line">
            <a:avLst/>
          </a:prstGeom>
          <a:noFill/>
          <a:ln w="12700" cap="flat" cmpd="sng" algn="ctr">
            <a:solidFill>
              <a:schemeClr val="tx2"/>
            </a:solidFill>
            <a:prstDash val="sysDash"/>
            <a:round/>
            <a:headEnd type="none" w="med" len="med"/>
            <a:tailEnd type="none" w="med" len="med"/>
          </a:ln>
          <a:effectLst/>
        </p:spPr>
      </p:cxnSp>
      <p:cxnSp>
        <p:nvCxnSpPr>
          <p:cNvPr id="20" name="Straight Connector 19">
            <a:extLst>
              <a:ext uri="{FF2B5EF4-FFF2-40B4-BE49-F238E27FC236}">
                <a16:creationId xmlns:a16="http://schemas.microsoft.com/office/drawing/2014/main" id="{A17962B3-66CB-3B90-0EBA-4FF95E478742}"/>
              </a:ext>
            </a:extLst>
          </p:cNvPr>
          <p:cNvCxnSpPr>
            <a:cxnSpLocks/>
          </p:cNvCxnSpPr>
          <p:nvPr/>
        </p:nvCxnSpPr>
        <p:spPr bwMode="auto">
          <a:xfrm flipV="1">
            <a:off x="6361044" y="2169571"/>
            <a:ext cx="0" cy="1728119"/>
          </a:xfrm>
          <a:prstGeom prst="line">
            <a:avLst/>
          </a:prstGeom>
          <a:noFill/>
          <a:ln w="12700" cap="flat" cmpd="sng" algn="ctr">
            <a:solidFill>
              <a:schemeClr val="tx2"/>
            </a:solidFill>
            <a:prstDash val="sysDash"/>
            <a:round/>
            <a:headEnd type="none" w="med" len="med"/>
            <a:tailEnd type="none" w="med" len="med"/>
          </a:ln>
          <a:effectLst/>
        </p:spPr>
      </p:cxnSp>
      <p:grpSp>
        <p:nvGrpSpPr>
          <p:cNvPr id="2189" name="Group 2188">
            <a:extLst>
              <a:ext uri="{FF2B5EF4-FFF2-40B4-BE49-F238E27FC236}">
                <a16:creationId xmlns:a16="http://schemas.microsoft.com/office/drawing/2014/main" id="{DEA7AE87-AF40-45CA-E2E8-958527287AA5}"/>
              </a:ext>
            </a:extLst>
          </p:cNvPr>
          <p:cNvGrpSpPr>
            <a:grpSpLocks/>
          </p:cNvGrpSpPr>
          <p:nvPr/>
        </p:nvGrpSpPr>
        <p:grpSpPr>
          <a:xfrm>
            <a:off x="8507559" y="1751716"/>
            <a:ext cx="3196526" cy="259275"/>
            <a:chOff x="8547315" y="1817176"/>
            <a:chExt cx="3196526" cy="247973"/>
          </a:xfrm>
        </p:grpSpPr>
        <p:sp>
          <p:nvSpPr>
            <p:cNvPr id="2187" name="Freeform 2186">
              <a:extLst>
                <a:ext uri="{FF2B5EF4-FFF2-40B4-BE49-F238E27FC236}">
                  <a16:creationId xmlns:a16="http://schemas.microsoft.com/office/drawing/2014/main" id="{AA1764CB-DB33-68B7-6FB9-9F5CC94C7946}"/>
                </a:ext>
              </a:extLst>
            </p:cNvPr>
            <p:cNvSpPr>
              <a:spLocks/>
            </p:cNvSpPr>
            <p:nvPr/>
          </p:nvSpPr>
          <p:spPr bwMode="auto">
            <a:xfrm>
              <a:off x="8547315" y="1817176"/>
              <a:ext cx="1003516" cy="151109"/>
            </a:xfrm>
            <a:custGeom>
              <a:avLst/>
              <a:gdLst>
                <a:gd name="connsiteX0" fmla="*/ 0 w 1003516"/>
                <a:gd name="connsiteY0" fmla="*/ 0 h 151109"/>
                <a:gd name="connsiteX1" fmla="*/ 197604 w 1003516"/>
                <a:gd name="connsiteY1" fmla="*/ 0 h 151109"/>
                <a:gd name="connsiteX2" fmla="*/ 197604 w 1003516"/>
                <a:gd name="connsiteY2" fmla="*/ 54244 h 151109"/>
                <a:gd name="connsiteX3" fmla="*/ 267346 w 1003516"/>
                <a:gd name="connsiteY3" fmla="*/ 54244 h 151109"/>
                <a:gd name="connsiteX4" fmla="*/ 286719 w 1003516"/>
                <a:gd name="connsiteY4" fmla="*/ 73617 h 151109"/>
                <a:gd name="connsiteX5" fmla="*/ 309967 w 1003516"/>
                <a:gd name="connsiteY5" fmla="*/ 96865 h 151109"/>
                <a:gd name="connsiteX6" fmla="*/ 391332 w 1003516"/>
                <a:gd name="connsiteY6" fmla="*/ 96865 h 151109"/>
                <a:gd name="connsiteX7" fmla="*/ 391332 w 1003516"/>
                <a:gd name="connsiteY7" fmla="*/ 96865 h 151109"/>
                <a:gd name="connsiteX8" fmla="*/ 538566 w 1003516"/>
                <a:gd name="connsiteY8" fmla="*/ 96865 h 151109"/>
                <a:gd name="connsiteX9" fmla="*/ 546316 w 1003516"/>
                <a:gd name="connsiteY9" fmla="*/ 104615 h 151109"/>
                <a:gd name="connsiteX10" fmla="*/ 643180 w 1003516"/>
                <a:gd name="connsiteY10" fmla="*/ 104615 h 151109"/>
                <a:gd name="connsiteX11" fmla="*/ 650929 w 1003516"/>
                <a:gd name="connsiteY11" fmla="*/ 112364 h 151109"/>
                <a:gd name="connsiteX12" fmla="*/ 817536 w 1003516"/>
                <a:gd name="connsiteY12" fmla="*/ 112364 h 151109"/>
                <a:gd name="connsiteX13" fmla="*/ 817536 w 1003516"/>
                <a:gd name="connsiteY13" fmla="*/ 139485 h 151109"/>
                <a:gd name="connsiteX14" fmla="*/ 883404 w 1003516"/>
                <a:gd name="connsiteY14" fmla="*/ 139485 h 151109"/>
                <a:gd name="connsiteX15" fmla="*/ 883404 w 1003516"/>
                <a:gd name="connsiteY15" fmla="*/ 151109 h 151109"/>
                <a:gd name="connsiteX16" fmla="*/ 1003516 w 1003516"/>
                <a:gd name="connsiteY16" fmla="*/ 151109 h 151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03516" h="151109">
                  <a:moveTo>
                    <a:pt x="0" y="0"/>
                  </a:moveTo>
                  <a:lnTo>
                    <a:pt x="197604" y="0"/>
                  </a:lnTo>
                  <a:lnTo>
                    <a:pt x="197604" y="54244"/>
                  </a:lnTo>
                  <a:lnTo>
                    <a:pt x="267346" y="54244"/>
                  </a:lnTo>
                  <a:lnTo>
                    <a:pt x="286719" y="73617"/>
                  </a:lnTo>
                  <a:lnTo>
                    <a:pt x="309967" y="96865"/>
                  </a:lnTo>
                  <a:lnTo>
                    <a:pt x="391332" y="96865"/>
                  </a:lnTo>
                  <a:lnTo>
                    <a:pt x="391332" y="96865"/>
                  </a:lnTo>
                  <a:lnTo>
                    <a:pt x="538566" y="96865"/>
                  </a:lnTo>
                  <a:lnTo>
                    <a:pt x="546316" y="104615"/>
                  </a:lnTo>
                  <a:lnTo>
                    <a:pt x="643180" y="104615"/>
                  </a:lnTo>
                  <a:lnTo>
                    <a:pt x="650929" y="112364"/>
                  </a:lnTo>
                  <a:lnTo>
                    <a:pt x="817536" y="112364"/>
                  </a:lnTo>
                  <a:lnTo>
                    <a:pt x="817536" y="139485"/>
                  </a:lnTo>
                  <a:lnTo>
                    <a:pt x="883404" y="139485"/>
                  </a:lnTo>
                  <a:lnTo>
                    <a:pt x="883404" y="151109"/>
                  </a:lnTo>
                  <a:lnTo>
                    <a:pt x="1003516" y="151109"/>
                  </a:lnTo>
                </a:path>
              </a:pathLst>
            </a:custGeom>
            <a:noFill/>
            <a:ln w="28575">
              <a:solidFill>
                <a:schemeClr val="accent6"/>
              </a:solidFill>
              <a:miter lim="800000"/>
              <a:headEnd/>
              <a:tailEnd/>
            </a:ln>
          </p:spPr>
          <p:txBody>
            <a:bodyPr rtlCol="0" anchor="ctr"/>
            <a:lstStyle/>
            <a:p>
              <a:pPr algn="ctr"/>
              <a:endParaRPr lang="en-US" sz="1200" b="0" dirty="0">
                <a:solidFill>
                  <a:schemeClr val="accent6"/>
                </a:solidFill>
                <a:latin typeface="Poppins Medium" pitchFamily="2" charset="77"/>
                <a:cs typeface="Poppins Medium" pitchFamily="2" charset="77"/>
              </a:endParaRPr>
            </a:p>
          </p:txBody>
        </p:sp>
        <p:sp>
          <p:nvSpPr>
            <p:cNvPr id="2188" name="Freeform 2187">
              <a:extLst>
                <a:ext uri="{FF2B5EF4-FFF2-40B4-BE49-F238E27FC236}">
                  <a16:creationId xmlns:a16="http://schemas.microsoft.com/office/drawing/2014/main" id="{771476A4-1771-1A74-56CD-B43FE398C998}"/>
                </a:ext>
              </a:extLst>
            </p:cNvPr>
            <p:cNvSpPr>
              <a:spLocks/>
            </p:cNvSpPr>
            <p:nvPr/>
          </p:nvSpPr>
          <p:spPr bwMode="auto">
            <a:xfrm>
              <a:off x="9531458" y="1987658"/>
              <a:ext cx="2212383" cy="77491"/>
            </a:xfrm>
            <a:custGeom>
              <a:avLst/>
              <a:gdLst>
                <a:gd name="connsiteX0" fmla="*/ 0 w 2212383"/>
                <a:gd name="connsiteY0" fmla="*/ 0 h 77491"/>
                <a:gd name="connsiteX1" fmla="*/ 96864 w 2212383"/>
                <a:gd name="connsiteY1" fmla="*/ 0 h 77491"/>
                <a:gd name="connsiteX2" fmla="*/ 96864 w 2212383"/>
                <a:gd name="connsiteY2" fmla="*/ 11623 h 77491"/>
                <a:gd name="connsiteX3" fmla="*/ 151108 w 2212383"/>
                <a:gd name="connsiteY3" fmla="*/ 11623 h 77491"/>
                <a:gd name="connsiteX4" fmla="*/ 162732 w 2212383"/>
                <a:gd name="connsiteY4" fmla="*/ 23247 h 77491"/>
                <a:gd name="connsiteX5" fmla="*/ 422328 w 2212383"/>
                <a:gd name="connsiteY5" fmla="*/ 23247 h 77491"/>
                <a:gd name="connsiteX6" fmla="*/ 422328 w 2212383"/>
                <a:gd name="connsiteY6" fmla="*/ 54244 h 77491"/>
                <a:gd name="connsiteX7" fmla="*/ 585061 w 2212383"/>
                <a:gd name="connsiteY7" fmla="*/ 54244 h 77491"/>
                <a:gd name="connsiteX8" fmla="*/ 585061 w 2212383"/>
                <a:gd name="connsiteY8" fmla="*/ 69742 h 77491"/>
                <a:gd name="connsiteX9" fmla="*/ 1042261 w 2212383"/>
                <a:gd name="connsiteY9" fmla="*/ 69742 h 77491"/>
                <a:gd name="connsiteX10" fmla="*/ 1050010 w 2212383"/>
                <a:gd name="connsiteY10" fmla="*/ 77491 h 77491"/>
                <a:gd name="connsiteX11" fmla="*/ 2212383 w 2212383"/>
                <a:gd name="connsiteY11" fmla="*/ 77491 h 77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12383" h="77491">
                  <a:moveTo>
                    <a:pt x="0" y="0"/>
                  </a:moveTo>
                  <a:lnTo>
                    <a:pt x="96864" y="0"/>
                  </a:lnTo>
                  <a:lnTo>
                    <a:pt x="96864" y="11623"/>
                  </a:lnTo>
                  <a:lnTo>
                    <a:pt x="151108" y="11623"/>
                  </a:lnTo>
                  <a:lnTo>
                    <a:pt x="162732" y="23247"/>
                  </a:lnTo>
                  <a:lnTo>
                    <a:pt x="422328" y="23247"/>
                  </a:lnTo>
                  <a:lnTo>
                    <a:pt x="422328" y="54244"/>
                  </a:lnTo>
                  <a:lnTo>
                    <a:pt x="585061" y="54244"/>
                  </a:lnTo>
                  <a:lnTo>
                    <a:pt x="585061" y="69742"/>
                  </a:lnTo>
                  <a:lnTo>
                    <a:pt x="1042261" y="69742"/>
                  </a:lnTo>
                  <a:lnTo>
                    <a:pt x="1050010" y="77491"/>
                  </a:lnTo>
                  <a:lnTo>
                    <a:pt x="2212383" y="77491"/>
                  </a:lnTo>
                </a:path>
              </a:pathLst>
            </a:custGeom>
            <a:noFill/>
            <a:ln w="28575">
              <a:solidFill>
                <a:schemeClr val="accent6"/>
              </a:solidFill>
              <a:miter lim="800000"/>
              <a:headEnd/>
              <a:tailEnd/>
            </a:ln>
          </p:spPr>
          <p:txBody>
            <a:bodyPr rtlCol="0" anchor="ctr"/>
            <a:lstStyle/>
            <a:p>
              <a:pPr algn="ctr"/>
              <a:endParaRPr lang="en-US" sz="1200" b="0" dirty="0">
                <a:solidFill>
                  <a:schemeClr val="accent6"/>
                </a:solidFill>
                <a:latin typeface="Poppins Medium" pitchFamily="2" charset="77"/>
                <a:cs typeface="Poppins Medium" pitchFamily="2" charset="77"/>
              </a:endParaRPr>
            </a:p>
          </p:txBody>
        </p:sp>
      </p:grpSp>
      <p:grpSp>
        <p:nvGrpSpPr>
          <p:cNvPr id="2559" name="Group 2558">
            <a:extLst>
              <a:ext uri="{FF2B5EF4-FFF2-40B4-BE49-F238E27FC236}">
                <a16:creationId xmlns:a16="http://schemas.microsoft.com/office/drawing/2014/main" id="{93CBFD5A-66E2-6869-9190-A7F45AD44508}"/>
              </a:ext>
            </a:extLst>
          </p:cNvPr>
          <p:cNvGrpSpPr>
            <a:grpSpLocks/>
          </p:cNvGrpSpPr>
          <p:nvPr/>
        </p:nvGrpSpPr>
        <p:grpSpPr>
          <a:xfrm>
            <a:off x="8625398" y="1674308"/>
            <a:ext cx="3200742" cy="488095"/>
            <a:chOff x="8665154" y="1714089"/>
            <a:chExt cx="3200742" cy="488095"/>
          </a:xfrm>
        </p:grpSpPr>
        <p:sp>
          <p:nvSpPr>
            <p:cNvPr id="2501" name="TextBox 2500">
              <a:extLst>
                <a:ext uri="{FF2B5EF4-FFF2-40B4-BE49-F238E27FC236}">
                  <a16:creationId xmlns:a16="http://schemas.microsoft.com/office/drawing/2014/main" id="{75B2776C-8953-CD22-EE48-26D713DD18E2}"/>
                </a:ext>
              </a:extLst>
            </p:cNvPr>
            <p:cNvSpPr txBox="1">
              <a:spLocks/>
            </p:cNvSpPr>
            <p:nvPr/>
          </p:nvSpPr>
          <p:spPr bwMode="auto">
            <a:xfrm>
              <a:off x="8665154" y="171408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02" name="TextBox 2501">
              <a:extLst>
                <a:ext uri="{FF2B5EF4-FFF2-40B4-BE49-F238E27FC236}">
                  <a16:creationId xmlns:a16="http://schemas.microsoft.com/office/drawing/2014/main" id="{FAE261BC-66FB-6950-706B-4457FBF31756}"/>
                </a:ext>
              </a:extLst>
            </p:cNvPr>
            <p:cNvSpPr txBox="1">
              <a:spLocks/>
            </p:cNvSpPr>
            <p:nvPr/>
          </p:nvSpPr>
          <p:spPr bwMode="auto">
            <a:xfrm>
              <a:off x="8839010" y="177063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03" name="TextBox 2502">
              <a:extLst>
                <a:ext uri="{FF2B5EF4-FFF2-40B4-BE49-F238E27FC236}">
                  <a16:creationId xmlns:a16="http://schemas.microsoft.com/office/drawing/2014/main" id="{82A7E8F6-CE5C-741C-D7AB-A5A3E5A2DA3A}"/>
                </a:ext>
              </a:extLst>
            </p:cNvPr>
            <p:cNvSpPr txBox="1">
              <a:spLocks/>
            </p:cNvSpPr>
            <p:nvPr/>
          </p:nvSpPr>
          <p:spPr bwMode="auto">
            <a:xfrm>
              <a:off x="8861745" y="177381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04" name="TextBox 2503">
              <a:extLst>
                <a:ext uri="{FF2B5EF4-FFF2-40B4-BE49-F238E27FC236}">
                  <a16:creationId xmlns:a16="http://schemas.microsoft.com/office/drawing/2014/main" id="{5148B0CB-0C56-14A6-8B0B-5CA9CB748186}"/>
                </a:ext>
              </a:extLst>
            </p:cNvPr>
            <p:cNvSpPr txBox="1">
              <a:spLocks/>
            </p:cNvSpPr>
            <p:nvPr/>
          </p:nvSpPr>
          <p:spPr bwMode="auto">
            <a:xfrm>
              <a:off x="9443681" y="183382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05" name="TextBox 2504">
              <a:extLst>
                <a:ext uri="{FF2B5EF4-FFF2-40B4-BE49-F238E27FC236}">
                  <a16:creationId xmlns:a16="http://schemas.microsoft.com/office/drawing/2014/main" id="{B8D216B9-1F74-6974-45EA-E425FAAA2D53}"/>
                </a:ext>
              </a:extLst>
            </p:cNvPr>
            <p:cNvSpPr txBox="1">
              <a:spLocks/>
            </p:cNvSpPr>
            <p:nvPr/>
          </p:nvSpPr>
          <p:spPr bwMode="auto">
            <a:xfrm>
              <a:off x="9503160" y="184820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06" name="TextBox 2505">
              <a:extLst>
                <a:ext uri="{FF2B5EF4-FFF2-40B4-BE49-F238E27FC236}">
                  <a16:creationId xmlns:a16="http://schemas.microsoft.com/office/drawing/2014/main" id="{98BE8FD8-2D4A-06A1-E025-3E97DA550340}"/>
                </a:ext>
              </a:extLst>
            </p:cNvPr>
            <p:cNvSpPr txBox="1">
              <a:spLocks/>
            </p:cNvSpPr>
            <p:nvPr/>
          </p:nvSpPr>
          <p:spPr bwMode="auto">
            <a:xfrm>
              <a:off x="9726041" y="187412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07" name="TextBox 2506">
              <a:extLst>
                <a:ext uri="{FF2B5EF4-FFF2-40B4-BE49-F238E27FC236}">
                  <a16:creationId xmlns:a16="http://schemas.microsoft.com/office/drawing/2014/main" id="{45D3FA30-BF7F-F357-84CE-922D3C9760AB}"/>
                </a:ext>
              </a:extLst>
            </p:cNvPr>
            <p:cNvSpPr txBox="1">
              <a:spLocks/>
            </p:cNvSpPr>
            <p:nvPr/>
          </p:nvSpPr>
          <p:spPr bwMode="auto">
            <a:xfrm>
              <a:off x="9871460" y="189926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08" name="TextBox 2507">
              <a:extLst>
                <a:ext uri="{FF2B5EF4-FFF2-40B4-BE49-F238E27FC236}">
                  <a16:creationId xmlns:a16="http://schemas.microsoft.com/office/drawing/2014/main" id="{2E47C688-8B1C-953B-E032-0F7B77F22B1D}"/>
                </a:ext>
              </a:extLst>
            </p:cNvPr>
            <p:cNvSpPr txBox="1">
              <a:spLocks/>
            </p:cNvSpPr>
            <p:nvPr/>
          </p:nvSpPr>
          <p:spPr bwMode="auto">
            <a:xfrm>
              <a:off x="9898085" y="189926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09" name="TextBox 2508">
              <a:extLst>
                <a:ext uri="{FF2B5EF4-FFF2-40B4-BE49-F238E27FC236}">
                  <a16:creationId xmlns:a16="http://schemas.microsoft.com/office/drawing/2014/main" id="{2249B3B8-0289-D0A3-85DA-A3745525B278}"/>
                </a:ext>
              </a:extLst>
            </p:cNvPr>
            <p:cNvSpPr txBox="1">
              <a:spLocks/>
            </p:cNvSpPr>
            <p:nvPr/>
          </p:nvSpPr>
          <p:spPr bwMode="auto">
            <a:xfrm>
              <a:off x="9917135" y="189926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10" name="TextBox 2509">
              <a:extLst>
                <a:ext uri="{FF2B5EF4-FFF2-40B4-BE49-F238E27FC236}">
                  <a16:creationId xmlns:a16="http://schemas.microsoft.com/office/drawing/2014/main" id="{44B50E03-2942-2CBE-F1C9-0FBB6AAA1554}"/>
                </a:ext>
              </a:extLst>
            </p:cNvPr>
            <p:cNvSpPr txBox="1">
              <a:spLocks/>
            </p:cNvSpPr>
            <p:nvPr/>
          </p:nvSpPr>
          <p:spPr bwMode="auto">
            <a:xfrm>
              <a:off x="9957185" y="189926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11" name="TextBox 2510">
              <a:extLst>
                <a:ext uri="{FF2B5EF4-FFF2-40B4-BE49-F238E27FC236}">
                  <a16:creationId xmlns:a16="http://schemas.microsoft.com/office/drawing/2014/main" id="{AA98648C-7FB0-A60C-01A2-BF4E1AF7D104}"/>
                </a:ext>
              </a:extLst>
            </p:cNvPr>
            <p:cNvSpPr txBox="1">
              <a:spLocks/>
            </p:cNvSpPr>
            <p:nvPr/>
          </p:nvSpPr>
          <p:spPr bwMode="auto">
            <a:xfrm>
              <a:off x="9772612" y="187412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12" name="TextBox 2511">
              <a:extLst>
                <a:ext uri="{FF2B5EF4-FFF2-40B4-BE49-F238E27FC236}">
                  <a16:creationId xmlns:a16="http://schemas.microsoft.com/office/drawing/2014/main" id="{A7F59D63-93DF-0640-F921-C8923EA51123}"/>
                </a:ext>
              </a:extLst>
            </p:cNvPr>
            <p:cNvSpPr txBox="1">
              <a:spLocks/>
            </p:cNvSpPr>
            <p:nvPr/>
          </p:nvSpPr>
          <p:spPr bwMode="auto">
            <a:xfrm>
              <a:off x="10005462" y="191124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13" name="TextBox 2512">
              <a:extLst>
                <a:ext uri="{FF2B5EF4-FFF2-40B4-BE49-F238E27FC236}">
                  <a16:creationId xmlns:a16="http://schemas.microsoft.com/office/drawing/2014/main" id="{E22A78C4-8D1D-104C-A73F-47AD12F9E758}"/>
                </a:ext>
              </a:extLst>
            </p:cNvPr>
            <p:cNvSpPr txBox="1">
              <a:spLocks/>
            </p:cNvSpPr>
            <p:nvPr/>
          </p:nvSpPr>
          <p:spPr bwMode="auto">
            <a:xfrm>
              <a:off x="10086614" y="192010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14" name="TextBox 2513">
              <a:extLst>
                <a:ext uri="{FF2B5EF4-FFF2-40B4-BE49-F238E27FC236}">
                  <a16:creationId xmlns:a16="http://schemas.microsoft.com/office/drawing/2014/main" id="{0B44BB42-03E8-177F-3942-8ED6D682A6BA}"/>
                </a:ext>
              </a:extLst>
            </p:cNvPr>
            <p:cNvSpPr txBox="1">
              <a:spLocks/>
            </p:cNvSpPr>
            <p:nvPr/>
          </p:nvSpPr>
          <p:spPr bwMode="auto">
            <a:xfrm>
              <a:off x="11637152"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15" name="TextBox 2514">
              <a:extLst>
                <a:ext uri="{FF2B5EF4-FFF2-40B4-BE49-F238E27FC236}">
                  <a16:creationId xmlns:a16="http://schemas.microsoft.com/office/drawing/2014/main" id="{93676B55-EA85-02EC-88E2-8F5C7801F50A}"/>
                </a:ext>
              </a:extLst>
            </p:cNvPr>
            <p:cNvSpPr txBox="1">
              <a:spLocks/>
            </p:cNvSpPr>
            <p:nvPr/>
          </p:nvSpPr>
          <p:spPr bwMode="auto">
            <a:xfrm>
              <a:off x="9976235" y="189926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16" name="TextBox 2515">
              <a:extLst>
                <a:ext uri="{FF2B5EF4-FFF2-40B4-BE49-F238E27FC236}">
                  <a16:creationId xmlns:a16="http://schemas.microsoft.com/office/drawing/2014/main" id="{4481A004-F67E-68DF-DE22-DACE75D58AC3}"/>
                </a:ext>
              </a:extLst>
            </p:cNvPr>
            <p:cNvSpPr txBox="1">
              <a:spLocks/>
            </p:cNvSpPr>
            <p:nvPr/>
          </p:nvSpPr>
          <p:spPr bwMode="auto">
            <a:xfrm>
              <a:off x="10028332" y="191932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17" name="TextBox 2516">
              <a:extLst>
                <a:ext uri="{FF2B5EF4-FFF2-40B4-BE49-F238E27FC236}">
                  <a16:creationId xmlns:a16="http://schemas.microsoft.com/office/drawing/2014/main" id="{33A13299-41A3-386B-B2DC-7DD6B0046735}"/>
                </a:ext>
              </a:extLst>
            </p:cNvPr>
            <p:cNvSpPr txBox="1">
              <a:spLocks/>
            </p:cNvSpPr>
            <p:nvPr/>
          </p:nvSpPr>
          <p:spPr bwMode="auto">
            <a:xfrm>
              <a:off x="10060535" y="191932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18" name="TextBox 2517">
              <a:extLst>
                <a:ext uri="{FF2B5EF4-FFF2-40B4-BE49-F238E27FC236}">
                  <a16:creationId xmlns:a16="http://schemas.microsoft.com/office/drawing/2014/main" id="{B397BFE6-CCCB-C63A-AF1A-1574355E3A25}"/>
                </a:ext>
              </a:extLst>
            </p:cNvPr>
            <p:cNvSpPr txBox="1">
              <a:spLocks/>
            </p:cNvSpPr>
            <p:nvPr/>
          </p:nvSpPr>
          <p:spPr bwMode="auto">
            <a:xfrm>
              <a:off x="10110309"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19" name="TextBox 2518">
              <a:extLst>
                <a:ext uri="{FF2B5EF4-FFF2-40B4-BE49-F238E27FC236}">
                  <a16:creationId xmlns:a16="http://schemas.microsoft.com/office/drawing/2014/main" id="{3CDD6DE0-F136-E24E-4ED2-7F8897C448CA}"/>
                </a:ext>
              </a:extLst>
            </p:cNvPr>
            <p:cNvSpPr txBox="1">
              <a:spLocks/>
            </p:cNvSpPr>
            <p:nvPr/>
          </p:nvSpPr>
          <p:spPr bwMode="auto">
            <a:xfrm>
              <a:off x="10123009"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20" name="TextBox 2519">
              <a:extLst>
                <a:ext uri="{FF2B5EF4-FFF2-40B4-BE49-F238E27FC236}">
                  <a16:creationId xmlns:a16="http://schemas.microsoft.com/office/drawing/2014/main" id="{17A7F75A-43B6-653F-57F5-629595455926}"/>
                </a:ext>
              </a:extLst>
            </p:cNvPr>
            <p:cNvSpPr txBox="1">
              <a:spLocks/>
            </p:cNvSpPr>
            <p:nvPr/>
          </p:nvSpPr>
          <p:spPr bwMode="auto">
            <a:xfrm>
              <a:off x="10154035"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21" name="TextBox 2520">
              <a:extLst>
                <a:ext uri="{FF2B5EF4-FFF2-40B4-BE49-F238E27FC236}">
                  <a16:creationId xmlns:a16="http://schemas.microsoft.com/office/drawing/2014/main" id="{1D346F95-2026-4303-034F-533757C548EE}"/>
                </a:ext>
              </a:extLst>
            </p:cNvPr>
            <p:cNvSpPr txBox="1">
              <a:spLocks/>
            </p:cNvSpPr>
            <p:nvPr/>
          </p:nvSpPr>
          <p:spPr bwMode="auto">
            <a:xfrm>
              <a:off x="10165382"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22" name="TextBox 2521">
              <a:extLst>
                <a:ext uri="{FF2B5EF4-FFF2-40B4-BE49-F238E27FC236}">
                  <a16:creationId xmlns:a16="http://schemas.microsoft.com/office/drawing/2014/main" id="{9E871F2C-2EEA-106D-D9A8-9442F42D62BD}"/>
                </a:ext>
              </a:extLst>
            </p:cNvPr>
            <p:cNvSpPr txBox="1">
              <a:spLocks/>
            </p:cNvSpPr>
            <p:nvPr/>
          </p:nvSpPr>
          <p:spPr bwMode="auto">
            <a:xfrm>
              <a:off x="10184432"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23" name="TextBox 2522">
              <a:extLst>
                <a:ext uri="{FF2B5EF4-FFF2-40B4-BE49-F238E27FC236}">
                  <a16:creationId xmlns:a16="http://schemas.microsoft.com/office/drawing/2014/main" id="{AD8E5B07-A402-4013-A948-4BBD766D2CF2}"/>
                </a:ext>
              </a:extLst>
            </p:cNvPr>
            <p:cNvSpPr txBox="1">
              <a:spLocks/>
            </p:cNvSpPr>
            <p:nvPr/>
          </p:nvSpPr>
          <p:spPr bwMode="auto">
            <a:xfrm>
              <a:off x="11605536"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24" name="TextBox 2523">
              <a:extLst>
                <a:ext uri="{FF2B5EF4-FFF2-40B4-BE49-F238E27FC236}">
                  <a16:creationId xmlns:a16="http://schemas.microsoft.com/office/drawing/2014/main" id="{4376174B-DBA5-C0D3-5B16-D296552C21A1}"/>
                </a:ext>
              </a:extLst>
            </p:cNvPr>
            <p:cNvSpPr txBox="1">
              <a:spLocks/>
            </p:cNvSpPr>
            <p:nvPr/>
          </p:nvSpPr>
          <p:spPr bwMode="auto">
            <a:xfrm>
              <a:off x="11519782"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25" name="TextBox 2524">
              <a:extLst>
                <a:ext uri="{FF2B5EF4-FFF2-40B4-BE49-F238E27FC236}">
                  <a16:creationId xmlns:a16="http://schemas.microsoft.com/office/drawing/2014/main" id="{9E6388F9-94FD-3157-BD1A-D476BE53F375}"/>
                </a:ext>
              </a:extLst>
            </p:cNvPr>
            <p:cNvSpPr txBox="1">
              <a:spLocks/>
            </p:cNvSpPr>
            <p:nvPr/>
          </p:nvSpPr>
          <p:spPr bwMode="auto">
            <a:xfrm>
              <a:off x="11581432"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26" name="TextBox 2525">
              <a:extLst>
                <a:ext uri="{FF2B5EF4-FFF2-40B4-BE49-F238E27FC236}">
                  <a16:creationId xmlns:a16="http://schemas.microsoft.com/office/drawing/2014/main" id="{AEEE191D-9516-B51F-B5CD-B04BC4CC78CF}"/>
                </a:ext>
              </a:extLst>
            </p:cNvPr>
            <p:cNvSpPr txBox="1">
              <a:spLocks/>
            </p:cNvSpPr>
            <p:nvPr/>
          </p:nvSpPr>
          <p:spPr bwMode="auto">
            <a:xfrm>
              <a:off x="10206657"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27" name="TextBox 2526">
              <a:extLst>
                <a:ext uri="{FF2B5EF4-FFF2-40B4-BE49-F238E27FC236}">
                  <a16:creationId xmlns:a16="http://schemas.microsoft.com/office/drawing/2014/main" id="{C7BEAB28-D32A-7F09-A1AD-1DB8AC9EE850}"/>
                </a:ext>
              </a:extLst>
            </p:cNvPr>
            <p:cNvSpPr txBox="1">
              <a:spLocks/>
            </p:cNvSpPr>
            <p:nvPr/>
          </p:nvSpPr>
          <p:spPr bwMode="auto">
            <a:xfrm>
              <a:off x="11412227"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28" name="TextBox 2527">
              <a:extLst>
                <a:ext uri="{FF2B5EF4-FFF2-40B4-BE49-F238E27FC236}">
                  <a16:creationId xmlns:a16="http://schemas.microsoft.com/office/drawing/2014/main" id="{60FCA4A1-7F8E-4792-7FC6-9D17EB2ED4C3}"/>
                </a:ext>
              </a:extLst>
            </p:cNvPr>
            <p:cNvSpPr txBox="1">
              <a:spLocks/>
            </p:cNvSpPr>
            <p:nvPr/>
          </p:nvSpPr>
          <p:spPr bwMode="auto">
            <a:xfrm>
              <a:off x="11393218"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29" name="TextBox 2528">
              <a:extLst>
                <a:ext uri="{FF2B5EF4-FFF2-40B4-BE49-F238E27FC236}">
                  <a16:creationId xmlns:a16="http://schemas.microsoft.com/office/drawing/2014/main" id="{EB2DB504-DDAE-9CCD-774D-AC66DACC0D66}"/>
                </a:ext>
              </a:extLst>
            </p:cNvPr>
            <p:cNvSpPr txBox="1">
              <a:spLocks/>
            </p:cNvSpPr>
            <p:nvPr/>
          </p:nvSpPr>
          <p:spPr bwMode="auto">
            <a:xfrm>
              <a:off x="11462764"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30" name="TextBox 2529">
              <a:extLst>
                <a:ext uri="{FF2B5EF4-FFF2-40B4-BE49-F238E27FC236}">
                  <a16:creationId xmlns:a16="http://schemas.microsoft.com/office/drawing/2014/main" id="{C8E17152-9D5C-3166-8E2A-53F15AB0DC11}"/>
                </a:ext>
              </a:extLst>
            </p:cNvPr>
            <p:cNvSpPr txBox="1">
              <a:spLocks/>
            </p:cNvSpPr>
            <p:nvPr/>
          </p:nvSpPr>
          <p:spPr bwMode="auto">
            <a:xfrm>
              <a:off x="11440539"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31" name="TextBox 2530">
              <a:extLst>
                <a:ext uri="{FF2B5EF4-FFF2-40B4-BE49-F238E27FC236}">
                  <a16:creationId xmlns:a16="http://schemas.microsoft.com/office/drawing/2014/main" id="{CB094F6C-E856-41AB-3DA9-3718FA3FE1AE}"/>
                </a:ext>
              </a:extLst>
            </p:cNvPr>
            <p:cNvSpPr txBox="1">
              <a:spLocks/>
            </p:cNvSpPr>
            <p:nvPr/>
          </p:nvSpPr>
          <p:spPr bwMode="auto">
            <a:xfrm>
              <a:off x="10576031"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32" name="TextBox 2531">
              <a:extLst>
                <a:ext uri="{FF2B5EF4-FFF2-40B4-BE49-F238E27FC236}">
                  <a16:creationId xmlns:a16="http://schemas.microsoft.com/office/drawing/2014/main" id="{C7641731-81FB-194B-6AE5-2C9BCB84DDF5}"/>
                </a:ext>
              </a:extLst>
            </p:cNvPr>
            <p:cNvSpPr txBox="1">
              <a:spLocks/>
            </p:cNvSpPr>
            <p:nvPr/>
          </p:nvSpPr>
          <p:spPr bwMode="auto">
            <a:xfrm>
              <a:off x="10607781"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33" name="TextBox 2532">
              <a:extLst>
                <a:ext uri="{FF2B5EF4-FFF2-40B4-BE49-F238E27FC236}">
                  <a16:creationId xmlns:a16="http://schemas.microsoft.com/office/drawing/2014/main" id="{FCE9810E-3112-9B7A-2980-4D6C11C1ACE1}"/>
                </a:ext>
              </a:extLst>
            </p:cNvPr>
            <p:cNvSpPr txBox="1">
              <a:spLocks/>
            </p:cNvSpPr>
            <p:nvPr/>
          </p:nvSpPr>
          <p:spPr bwMode="auto">
            <a:xfrm>
              <a:off x="10630006"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34" name="TextBox 2533">
              <a:extLst>
                <a:ext uri="{FF2B5EF4-FFF2-40B4-BE49-F238E27FC236}">
                  <a16:creationId xmlns:a16="http://schemas.microsoft.com/office/drawing/2014/main" id="{65D1CCE5-95AA-839D-1917-4ABDC101E8F9}"/>
                </a:ext>
              </a:extLst>
            </p:cNvPr>
            <p:cNvSpPr txBox="1">
              <a:spLocks/>
            </p:cNvSpPr>
            <p:nvPr/>
          </p:nvSpPr>
          <p:spPr bwMode="auto">
            <a:xfrm>
              <a:off x="10654833"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35" name="TextBox 2534">
              <a:extLst>
                <a:ext uri="{FF2B5EF4-FFF2-40B4-BE49-F238E27FC236}">
                  <a16:creationId xmlns:a16="http://schemas.microsoft.com/office/drawing/2014/main" id="{2660E97E-AF69-BE25-C188-2DB52043D146}"/>
                </a:ext>
              </a:extLst>
            </p:cNvPr>
            <p:cNvSpPr txBox="1">
              <a:spLocks/>
            </p:cNvSpPr>
            <p:nvPr/>
          </p:nvSpPr>
          <p:spPr bwMode="auto">
            <a:xfrm>
              <a:off x="10674529"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36" name="TextBox 2535">
              <a:extLst>
                <a:ext uri="{FF2B5EF4-FFF2-40B4-BE49-F238E27FC236}">
                  <a16:creationId xmlns:a16="http://schemas.microsoft.com/office/drawing/2014/main" id="{3FBF6FEB-7C94-D71E-F2A2-3895E6C997B0}"/>
                </a:ext>
              </a:extLst>
            </p:cNvPr>
            <p:cNvSpPr txBox="1">
              <a:spLocks/>
            </p:cNvSpPr>
            <p:nvPr/>
          </p:nvSpPr>
          <p:spPr bwMode="auto">
            <a:xfrm>
              <a:off x="10703031"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37" name="TextBox 2536">
              <a:extLst>
                <a:ext uri="{FF2B5EF4-FFF2-40B4-BE49-F238E27FC236}">
                  <a16:creationId xmlns:a16="http://schemas.microsoft.com/office/drawing/2014/main" id="{850E7277-5216-5C58-FD7A-584EC1815461}"/>
                </a:ext>
              </a:extLst>
            </p:cNvPr>
            <p:cNvSpPr txBox="1">
              <a:spLocks/>
            </p:cNvSpPr>
            <p:nvPr/>
          </p:nvSpPr>
          <p:spPr bwMode="auto">
            <a:xfrm>
              <a:off x="10737956"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38" name="TextBox 2537">
              <a:extLst>
                <a:ext uri="{FF2B5EF4-FFF2-40B4-BE49-F238E27FC236}">
                  <a16:creationId xmlns:a16="http://schemas.microsoft.com/office/drawing/2014/main" id="{AFBAC4BA-880A-5238-9B94-FFA1984FD20A}"/>
                </a:ext>
              </a:extLst>
            </p:cNvPr>
            <p:cNvSpPr txBox="1">
              <a:spLocks/>
            </p:cNvSpPr>
            <p:nvPr/>
          </p:nvSpPr>
          <p:spPr bwMode="auto">
            <a:xfrm>
              <a:off x="10873407"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39" name="TextBox 2538">
              <a:extLst>
                <a:ext uri="{FF2B5EF4-FFF2-40B4-BE49-F238E27FC236}">
                  <a16:creationId xmlns:a16="http://schemas.microsoft.com/office/drawing/2014/main" id="{3ADA7CD3-479E-5DBF-0BAD-21E1DA6AFD8C}"/>
                </a:ext>
              </a:extLst>
            </p:cNvPr>
            <p:cNvSpPr txBox="1">
              <a:spLocks/>
            </p:cNvSpPr>
            <p:nvPr/>
          </p:nvSpPr>
          <p:spPr bwMode="auto">
            <a:xfrm>
              <a:off x="10756505"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40" name="TextBox 2539">
              <a:extLst>
                <a:ext uri="{FF2B5EF4-FFF2-40B4-BE49-F238E27FC236}">
                  <a16:creationId xmlns:a16="http://schemas.microsoft.com/office/drawing/2014/main" id="{5DC183D6-2A4D-FBBD-2578-A79D2F3D69AD}"/>
                </a:ext>
              </a:extLst>
            </p:cNvPr>
            <p:cNvSpPr txBox="1">
              <a:spLocks/>
            </p:cNvSpPr>
            <p:nvPr/>
          </p:nvSpPr>
          <p:spPr bwMode="auto">
            <a:xfrm>
              <a:off x="10775555"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41" name="TextBox 2540">
              <a:extLst>
                <a:ext uri="{FF2B5EF4-FFF2-40B4-BE49-F238E27FC236}">
                  <a16:creationId xmlns:a16="http://schemas.microsoft.com/office/drawing/2014/main" id="{174EA74C-2FDF-EEB0-4376-3377F6378773}"/>
                </a:ext>
              </a:extLst>
            </p:cNvPr>
            <p:cNvSpPr txBox="1">
              <a:spLocks/>
            </p:cNvSpPr>
            <p:nvPr/>
          </p:nvSpPr>
          <p:spPr bwMode="auto">
            <a:xfrm>
              <a:off x="10794605"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42" name="TextBox 2541">
              <a:extLst>
                <a:ext uri="{FF2B5EF4-FFF2-40B4-BE49-F238E27FC236}">
                  <a16:creationId xmlns:a16="http://schemas.microsoft.com/office/drawing/2014/main" id="{4AE2BE4B-C41C-E80F-555F-8AF8F59615E2}"/>
                </a:ext>
              </a:extLst>
            </p:cNvPr>
            <p:cNvSpPr txBox="1">
              <a:spLocks/>
            </p:cNvSpPr>
            <p:nvPr/>
          </p:nvSpPr>
          <p:spPr bwMode="auto">
            <a:xfrm>
              <a:off x="10835880"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43" name="TextBox 2542">
              <a:extLst>
                <a:ext uri="{FF2B5EF4-FFF2-40B4-BE49-F238E27FC236}">
                  <a16:creationId xmlns:a16="http://schemas.microsoft.com/office/drawing/2014/main" id="{45D17676-F6CE-E67B-D85C-2ADEE33FC8A6}"/>
                </a:ext>
              </a:extLst>
            </p:cNvPr>
            <p:cNvSpPr txBox="1">
              <a:spLocks/>
            </p:cNvSpPr>
            <p:nvPr/>
          </p:nvSpPr>
          <p:spPr bwMode="auto">
            <a:xfrm>
              <a:off x="10918430"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44" name="TextBox 2543">
              <a:extLst>
                <a:ext uri="{FF2B5EF4-FFF2-40B4-BE49-F238E27FC236}">
                  <a16:creationId xmlns:a16="http://schemas.microsoft.com/office/drawing/2014/main" id="{BB5797BC-BD7F-40D0-0F7F-426389D0D47E}"/>
                </a:ext>
              </a:extLst>
            </p:cNvPr>
            <p:cNvSpPr txBox="1">
              <a:spLocks/>
            </p:cNvSpPr>
            <p:nvPr/>
          </p:nvSpPr>
          <p:spPr bwMode="auto">
            <a:xfrm>
              <a:off x="10816830"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45" name="TextBox 2544">
              <a:extLst>
                <a:ext uri="{FF2B5EF4-FFF2-40B4-BE49-F238E27FC236}">
                  <a16:creationId xmlns:a16="http://schemas.microsoft.com/office/drawing/2014/main" id="{439D3FD5-C6D9-7631-48D1-EA7B1C2B4BF6}"/>
                </a:ext>
              </a:extLst>
            </p:cNvPr>
            <p:cNvSpPr txBox="1">
              <a:spLocks/>
            </p:cNvSpPr>
            <p:nvPr/>
          </p:nvSpPr>
          <p:spPr bwMode="auto">
            <a:xfrm>
              <a:off x="10962880"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46" name="TextBox 2545">
              <a:extLst>
                <a:ext uri="{FF2B5EF4-FFF2-40B4-BE49-F238E27FC236}">
                  <a16:creationId xmlns:a16="http://schemas.microsoft.com/office/drawing/2014/main" id="{55666385-F0B4-C188-FDDE-DC05A0C4D5F4}"/>
                </a:ext>
              </a:extLst>
            </p:cNvPr>
            <p:cNvSpPr txBox="1">
              <a:spLocks/>
            </p:cNvSpPr>
            <p:nvPr/>
          </p:nvSpPr>
          <p:spPr bwMode="auto">
            <a:xfrm>
              <a:off x="10981429"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47" name="TextBox 2546">
              <a:extLst>
                <a:ext uri="{FF2B5EF4-FFF2-40B4-BE49-F238E27FC236}">
                  <a16:creationId xmlns:a16="http://schemas.microsoft.com/office/drawing/2014/main" id="{DD803CEE-C0EA-2231-8D4F-64A3C444EB27}"/>
                </a:ext>
              </a:extLst>
            </p:cNvPr>
            <p:cNvSpPr txBox="1">
              <a:spLocks/>
            </p:cNvSpPr>
            <p:nvPr/>
          </p:nvSpPr>
          <p:spPr bwMode="auto">
            <a:xfrm>
              <a:off x="11041295"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48" name="TextBox 2547">
              <a:extLst>
                <a:ext uri="{FF2B5EF4-FFF2-40B4-BE49-F238E27FC236}">
                  <a16:creationId xmlns:a16="http://schemas.microsoft.com/office/drawing/2014/main" id="{87491C63-BBA6-EF38-62FD-2F6933B5D491}"/>
                </a:ext>
              </a:extLst>
            </p:cNvPr>
            <p:cNvSpPr txBox="1">
              <a:spLocks/>
            </p:cNvSpPr>
            <p:nvPr/>
          </p:nvSpPr>
          <p:spPr bwMode="auto">
            <a:xfrm>
              <a:off x="11064480"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49" name="TextBox 2548">
              <a:extLst>
                <a:ext uri="{FF2B5EF4-FFF2-40B4-BE49-F238E27FC236}">
                  <a16:creationId xmlns:a16="http://schemas.microsoft.com/office/drawing/2014/main" id="{A6A8FC79-9642-4961-9DC5-92478E468393}"/>
                </a:ext>
              </a:extLst>
            </p:cNvPr>
            <p:cNvSpPr txBox="1">
              <a:spLocks/>
            </p:cNvSpPr>
            <p:nvPr/>
          </p:nvSpPr>
          <p:spPr bwMode="auto">
            <a:xfrm>
              <a:off x="10940655"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50" name="TextBox 2549">
              <a:extLst>
                <a:ext uri="{FF2B5EF4-FFF2-40B4-BE49-F238E27FC236}">
                  <a16:creationId xmlns:a16="http://schemas.microsoft.com/office/drawing/2014/main" id="{073308F8-9B0A-E05B-EF9D-DB7A04C87954}"/>
                </a:ext>
              </a:extLst>
            </p:cNvPr>
            <p:cNvSpPr txBox="1">
              <a:spLocks/>
            </p:cNvSpPr>
            <p:nvPr/>
          </p:nvSpPr>
          <p:spPr bwMode="auto">
            <a:xfrm>
              <a:off x="11080600"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51" name="TextBox 2550">
              <a:extLst>
                <a:ext uri="{FF2B5EF4-FFF2-40B4-BE49-F238E27FC236}">
                  <a16:creationId xmlns:a16="http://schemas.microsoft.com/office/drawing/2014/main" id="{46210CE9-1693-8CC5-08E8-EA3F93DCEC4E}"/>
                </a:ext>
              </a:extLst>
            </p:cNvPr>
            <p:cNvSpPr txBox="1">
              <a:spLocks/>
            </p:cNvSpPr>
            <p:nvPr/>
          </p:nvSpPr>
          <p:spPr bwMode="auto">
            <a:xfrm>
              <a:off x="11175348"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52" name="TextBox 2551">
              <a:extLst>
                <a:ext uri="{FF2B5EF4-FFF2-40B4-BE49-F238E27FC236}">
                  <a16:creationId xmlns:a16="http://schemas.microsoft.com/office/drawing/2014/main" id="{384F495D-A7B2-BC40-679A-AA5346D3E920}"/>
                </a:ext>
              </a:extLst>
            </p:cNvPr>
            <p:cNvSpPr txBox="1">
              <a:spLocks/>
            </p:cNvSpPr>
            <p:nvPr/>
          </p:nvSpPr>
          <p:spPr bwMode="auto">
            <a:xfrm>
              <a:off x="11111677"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53" name="TextBox 2552">
              <a:extLst>
                <a:ext uri="{FF2B5EF4-FFF2-40B4-BE49-F238E27FC236}">
                  <a16:creationId xmlns:a16="http://schemas.microsoft.com/office/drawing/2014/main" id="{ADDA8F9F-7AF8-8A26-B917-5501ECCBBC8A}"/>
                </a:ext>
              </a:extLst>
            </p:cNvPr>
            <p:cNvSpPr txBox="1">
              <a:spLocks/>
            </p:cNvSpPr>
            <p:nvPr/>
          </p:nvSpPr>
          <p:spPr bwMode="auto">
            <a:xfrm>
              <a:off x="11154949"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54" name="TextBox 2553">
              <a:extLst>
                <a:ext uri="{FF2B5EF4-FFF2-40B4-BE49-F238E27FC236}">
                  <a16:creationId xmlns:a16="http://schemas.microsoft.com/office/drawing/2014/main" id="{E3551AEA-786A-2005-2869-3F27AE8F1756}"/>
                </a:ext>
              </a:extLst>
            </p:cNvPr>
            <p:cNvSpPr txBox="1">
              <a:spLocks/>
            </p:cNvSpPr>
            <p:nvPr/>
          </p:nvSpPr>
          <p:spPr bwMode="auto">
            <a:xfrm>
              <a:off x="11316905"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55" name="TextBox 2554">
              <a:extLst>
                <a:ext uri="{FF2B5EF4-FFF2-40B4-BE49-F238E27FC236}">
                  <a16:creationId xmlns:a16="http://schemas.microsoft.com/office/drawing/2014/main" id="{942B9DDD-4A79-A451-52E5-8710FDEEBA40}"/>
                </a:ext>
              </a:extLst>
            </p:cNvPr>
            <p:cNvSpPr txBox="1">
              <a:spLocks/>
            </p:cNvSpPr>
            <p:nvPr/>
          </p:nvSpPr>
          <p:spPr bwMode="auto">
            <a:xfrm>
              <a:off x="11206353"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56" name="TextBox 2555">
              <a:extLst>
                <a:ext uri="{FF2B5EF4-FFF2-40B4-BE49-F238E27FC236}">
                  <a16:creationId xmlns:a16="http://schemas.microsoft.com/office/drawing/2014/main" id="{1E2C1E67-EB1A-26DC-4C1F-4FA0A9EA851A}"/>
                </a:ext>
              </a:extLst>
            </p:cNvPr>
            <p:cNvSpPr txBox="1">
              <a:spLocks/>
            </p:cNvSpPr>
            <p:nvPr/>
          </p:nvSpPr>
          <p:spPr bwMode="auto">
            <a:xfrm>
              <a:off x="11224495"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57" name="TextBox 2556">
              <a:extLst>
                <a:ext uri="{FF2B5EF4-FFF2-40B4-BE49-F238E27FC236}">
                  <a16:creationId xmlns:a16="http://schemas.microsoft.com/office/drawing/2014/main" id="{D98EE857-5604-8AFD-D50E-80F569169C62}"/>
                </a:ext>
              </a:extLst>
            </p:cNvPr>
            <p:cNvSpPr txBox="1">
              <a:spLocks/>
            </p:cNvSpPr>
            <p:nvPr/>
          </p:nvSpPr>
          <p:spPr bwMode="auto">
            <a:xfrm>
              <a:off x="11332517"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558" name="TextBox 2557">
              <a:extLst>
                <a:ext uri="{FF2B5EF4-FFF2-40B4-BE49-F238E27FC236}">
                  <a16:creationId xmlns:a16="http://schemas.microsoft.com/office/drawing/2014/main" id="{29E7B9BE-6416-CBCB-6606-D4EAFB0D3554}"/>
                </a:ext>
              </a:extLst>
            </p:cNvPr>
            <p:cNvSpPr txBox="1">
              <a:spLocks/>
            </p:cNvSpPr>
            <p:nvPr/>
          </p:nvSpPr>
          <p:spPr bwMode="auto">
            <a:xfrm>
              <a:off x="11242293" y="1925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grpSp>
      <p:grpSp>
        <p:nvGrpSpPr>
          <p:cNvPr id="2182" name="Group 2181">
            <a:extLst>
              <a:ext uri="{FF2B5EF4-FFF2-40B4-BE49-F238E27FC236}">
                <a16:creationId xmlns:a16="http://schemas.microsoft.com/office/drawing/2014/main" id="{82FDD0F1-3EEA-D76C-1E08-C26A7BDA9777}"/>
              </a:ext>
            </a:extLst>
          </p:cNvPr>
          <p:cNvGrpSpPr>
            <a:grpSpLocks/>
          </p:cNvGrpSpPr>
          <p:nvPr/>
        </p:nvGrpSpPr>
        <p:grpSpPr>
          <a:xfrm>
            <a:off x="8488186" y="1736058"/>
            <a:ext cx="3289516" cy="534691"/>
            <a:chOff x="8527942" y="1805553"/>
            <a:chExt cx="3289516" cy="534691"/>
          </a:xfrm>
        </p:grpSpPr>
        <p:sp>
          <p:nvSpPr>
            <p:cNvPr id="2179" name="Freeform 2178">
              <a:extLst>
                <a:ext uri="{FF2B5EF4-FFF2-40B4-BE49-F238E27FC236}">
                  <a16:creationId xmlns:a16="http://schemas.microsoft.com/office/drawing/2014/main" id="{8C26ADE9-BDA8-72D2-A675-CD7C11909765}"/>
                </a:ext>
              </a:extLst>
            </p:cNvPr>
            <p:cNvSpPr>
              <a:spLocks/>
            </p:cNvSpPr>
            <p:nvPr/>
          </p:nvSpPr>
          <p:spPr bwMode="auto">
            <a:xfrm>
              <a:off x="10379990" y="2243380"/>
              <a:ext cx="1437468" cy="96864"/>
            </a:xfrm>
            <a:custGeom>
              <a:avLst/>
              <a:gdLst>
                <a:gd name="connsiteX0" fmla="*/ 1437468 w 1437468"/>
                <a:gd name="connsiteY0" fmla="*/ 96864 h 96864"/>
                <a:gd name="connsiteX1" fmla="*/ 825285 w 1437468"/>
                <a:gd name="connsiteY1" fmla="*/ 96864 h 96864"/>
                <a:gd name="connsiteX2" fmla="*/ 825285 w 1437468"/>
                <a:gd name="connsiteY2" fmla="*/ 46495 h 96864"/>
                <a:gd name="connsiteX3" fmla="*/ 220851 w 1437468"/>
                <a:gd name="connsiteY3" fmla="*/ 46495 h 96864"/>
                <a:gd name="connsiteX4" fmla="*/ 220851 w 1437468"/>
                <a:gd name="connsiteY4" fmla="*/ 46495 h 96864"/>
                <a:gd name="connsiteX5" fmla="*/ 220851 w 1437468"/>
                <a:gd name="connsiteY5" fmla="*/ 46495 h 96864"/>
                <a:gd name="connsiteX6" fmla="*/ 220851 w 1437468"/>
                <a:gd name="connsiteY6" fmla="*/ 19373 h 96864"/>
                <a:gd name="connsiteX7" fmla="*/ 182105 w 1437468"/>
                <a:gd name="connsiteY7" fmla="*/ 19373 h 96864"/>
                <a:gd name="connsiteX8" fmla="*/ 182105 w 1437468"/>
                <a:gd name="connsiteY8" fmla="*/ 0 h 96864"/>
                <a:gd name="connsiteX9" fmla="*/ 0 w 1437468"/>
                <a:gd name="connsiteY9" fmla="*/ 0 h 96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37468" h="96864">
                  <a:moveTo>
                    <a:pt x="1437468" y="96864"/>
                  </a:moveTo>
                  <a:lnTo>
                    <a:pt x="825285" y="96864"/>
                  </a:lnTo>
                  <a:lnTo>
                    <a:pt x="825285" y="46495"/>
                  </a:lnTo>
                  <a:lnTo>
                    <a:pt x="220851" y="46495"/>
                  </a:lnTo>
                  <a:lnTo>
                    <a:pt x="220851" y="46495"/>
                  </a:lnTo>
                  <a:lnTo>
                    <a:pt x="220851" y="46495"/>
                  </a:lnTo>
                  <a:lnTo>
                    <a:pt x="220851" y="19373"/>
                  </a:lnTo>
                  <a:lnTo>
                    <a:pt x="182105" y="19373"/>
                  </a:lnTo>
                  <a:lnTo>
                    <a:pt x="182105" y="0"/>
                  </a:lnTo>
                  <a:lnTo>
                    <a:pt x="0" y="0"/>
                  </a:lnTo>
                </a:path>
              </a:pathLst>
            </a:custGeom>
            <a:noFill/>
            <a:ln w="28575">
              <a:solidFill>
                <a:schemeClr val="bg1">
                  <a:lumMod val="50000"/>
                </a:schemeClr>
              </a:solidFill>
              <a:miter lim="800000"/>
              <a:headEnd/>
              <a:tailEnd/>
            </a:ln>
          </p:spPr>
          <p:txBody>
            <a:bodyPr rtlCol="0" anchor="ctr"/>
            <a:lstStyle/>
            <a:p>
              <a:pPr algn="ctr"/>
              <a:endParaRPr lang="en-US" sz="1200" b="0" dirty="0">
                <a:latin typeface="Poppins Medium" pitchFamily="2" charset="77"/>
                <a:cs typeface="Poppins Medium" pitchFamily="2" charset="77"/>
              </a:endParaRPr>
            </a:p>
          </p:txBody>
        </p:sp>
        <p:sp>
          <p:nvSpPr>
            <p:cNvPr id="2180" name="Freeform 2179">
              <a:extLst>
                <a:ext uri="{FF2B5EF4-FFF2-40B4-BE49-F238E27FC236}">
                  <a16:creationId xmlns:a16="http://schemas.microsoft.com/office/drawing/2014/main" id="{4DD23C0B-A009-F76E-9969-51ABA92BDB88}"/>
                </a:ext>
              </a:extLst>
            </p:cNvPr>
            <p:cNvSpPr>
              <a:spLocks/>
            </p:cNvSpPr>
            <p:nvPr/>
          </p:nvSpPr>
          <p:spPr bwMode="auto">
            <a:xfrm>
              <a:off x="8527942" y="1805553"/>
              <a:ext cx="488197" cy="162732"/>
            </a:xfrm>
            <a:custGeom>
              <a:avLst/>
              <a:gdLst>
                <a:gd name="connsiteX0" fmla="*/ 0 w 488197"/>
                <a:gd name="connsiteY0" fmla="*/ 0 h 162732"/>
                <a:gd name="connsiteX1" fmla="*/ 193729 w 488197"/>
                <a:gd name="connsiteY1" fmla="*/ 0 h 162732"/>
                <a:gd name="connsiteX2" fmla="*/ 193729 w 488197"/>
                <a:gd name="connsiteY2" fmla="*/ 38745 h 162732"/>
                <a:gd name="connsiteX3" fmla="*/ 213102 w 488197"/>
                <a:gd name="connsiteY3" fmla="*/ 38745 h 162732"/>
                <a:gd name="connsiteX4" fmla="*/ 213102 w 488197"/>
                <a:gd name="connsiteY4" fmla="*/ 89115 h 162732"/>
                <a:gd name="connsiteX5" fmla="*/ 337089 w 488197"/>
                <a:gd name="connsiteY5" fmla="*/ 89115 h 162732"/>
                <a:gd name="connsiteX6" fmla="*/ 337089 w 488197"/>
                <a:gd name="connsiteY6" fmla="*/ 123986 h 162732"/>
                <a:gd name="connsiteX7" fmla="*/ 433953 w 488197"/>
                <a:gd name="connsiteY7" fmla="*/ 123986 h 162732"/>
                <a:gd name="connsiteX8" fmla="*/ 433953 w 488197"/>
                <a:gd name="connsiteY8" fmla="*/ 147233 h 162732"/>
                <a:gd name="connsiteX9" fmla="*/ 488197 w 488197"/>
                <a:gd name="connsiteY9" fmla="*/ 147233 h 162732"/>
                <a:gd name="connsiteX10" fmla="*/ 488197 w 488197"/>
                <a:gd name="connsiteY10" fmla="*/ 162732 h 162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88197" h="162732">
                  <a:moveTo>
                    <a:pt x="0" y="0"/>
                  </a:moveTo>
                  <a:lnTo>
                    <a:pt x="193729" y="0"/>
                  </a:lnTo>
                  <a:lnTo>
                    <a:pt x="193729" y="38745"/>
                  </a:lnTo>
                  <a:lnTo>
                    <a:pt x="213102" y="38745"/>
                  </a:lnTo>
                  <a:lnTo>
                    <a:pt x="213102" y="89115"/>
                  </a:lnTo>
                  <a:lnTo>
                    <a:pt x="337089" y="89115"/>
                  </a:lnTo>
                  <a:lnTo>
                    <a:pt x="337089" y="123986"/>
                  </a:lnTo>
                  <a:lnTo>
                    <a:pt x="433953" y="123986"/>
                  </a:lnTo>
                  <a:lnTo>
                    <a:pt x="433953" y="147233"/>
                  </a:lnTo>
                  <a:lnTo>
                    <a:pt x="488197" y="147233"/>
                  </a:lnTo>
                  <a:lnTo>
                    <a:pt x="488197" y="162732"/>
                  </a:lnTo>
                </a:path>
              </a:pathLst>
            </a:custGeom>
            <a:noFill/>
            <a:ln w="28575">
              <a:solidFill>
                <a:schemeClr val="bg1">
                  <a:lumMod val="50000"/>
                </a:schemeClr>
              </a:solidFill>
              <a:miter lim="800000"/>
              <a:headEnd/>
              <a:tailEnd/>
            </a:ln>
          </p:spPr>
          <p:txBody>
            <a:bodyPr rtlCol="0" anchor="ctr"/>
            <a:lstStyle/>
            <a:p>
              <a:pPr algn="ctr"/>
              <a:endParaRPr lang="en-US" sz="1200" b="0" dirty="0">
                <a:latin typeface="Poppins Medium" pitchFamily="2" charset="77"/>
                <a:cs typeface="Poppins Medium" pitchFamily="2" charset="77"/>
              </a:endParaRPr>
            </a:p>
          </p:txBody>
        </p:sp>
        <p:sp>
          <p:nvSpPr>
            <p:cNvPr id="2181" name="Freeform 2180">
              <a:extLst>
                <a:ext uri="{FF2B5EF4-FFF2-40B4-BE49-F238E27FC236}">
                  <a16:creationId xmlns:a16="http://schemas.microsoft.com/office/drawing/2014/main" id="{52306C09-D156-38F0-58B7-7AECFB1E5242}"/>
                </a:ext>
              </a:extLst>
            </p:cNvPr>
            <p:cNvSpPr>
              <a:spLocks/>
            </p:cNvSpPr>
            <p:nvPr/>
          </p:nvSpPr>
          <p:spPr bwMode="auto">
            <a:xfrm>
              <a:off x="9012264" y="1968285"/>
              <a:ext cx="1406472" cy="278969"/>
            </a:xfrm>
            <a:custGeom>
              <a:avLst/>
              <a:gdLst>
                <a:gd name="connsiteX0" fmla="*/ 0 w 1406472"/>
                <a:gd name="connsiteY0" fmla="*/ 0 h 278969"/>
                <a:gd name="connsiteX1" fmla="*/ 123987 w 1406472"/>
                <a:gd name="connsiteY1" fmla="*/ 0 h 278969"/>
                <a:gd name="connsiteX2" fmla="*/ 123987 w 1406472"/>
                <a:gd name="connsiteY2" fmla="*/ 15498 h 278969"/>
                <a:gd name="connsiteX3" fmla="*/ 240224 w 1406472"/>
                <a:gd name="connsiteY3" fmla="*/ 15498 h 278969"/>
                <a:gd name="connsiteX4" fmla="*/ 240224 w 1406472"/>
                <a:gd name="connsiteY4" fmla="*/ 46495 h 278969"/>
                <a:gd name="connsiteX5" fmla="*/ 313841 w 1406472"/>
                <a:gd name="connsiteY5" fmla="*/ 46495 h 278969"/>
                <a:gd name="connsiteX6" fmla="*/ 313841 w 1406472"/>
                <a:gd name="connsiteY6" fmla="*/ 81366 h 278969"/>
                <a:gd name="connsiteX7" fmla="*/ 472699 w 1406472"/>
                <a:gd name="connsiteY7" fmla="*/ 81366 h 278969"/>
                <a:gd name="connsiteX8" fmla="*/ 472699 w 1406472"/>
                <a:gd name="connsiteY8" fmla="*/ 108488 h 278969"/>
                <a:gd name="connsiteX9" fmla="*/ 561814 w 1406472"/>
                <a:gd name="connsiteY9" fmla="*/ 108488 h 278969"/>
                <a:gd name="connsiteX10" fmla="*/ 561814 w 1406472"/>
                <a:gd name="connsiteY10" fmla="*/ 120112 h 278969"/>
                <a:gd name="connsiteX11" fmla="*/ 662553 w 1406472"/>
                <a:gd name="connsiteY11" fmla="*/ 120112 h 278969"/>
                <a:gd name="connsiteX12" fmla="*/ 662553 w 1406472"/>
                <a:gd name="connsiteY12" fmla="*/ 120112 h 278969"/>
                <a:gd name="connsiteX13" fmla="*/ 681926 w 1406472"/>
                <a:gd name="connsiteY13" fmla="*/ 139485 h 278969"/>
                <a:gd name="connsiteX14" fmla="*/ 751668 w 1406472"/>
                <a:gd name="connsiteY14" fmla="*/ 139485 h 278969"/>
                <a:gd name="connsiteX15" fmla="*/ 751668 w 1406472"/>
                <a:gd name="connsiteY15" fmla="*/ 154983 h 278969"/>
                <a:gd name="connsiteX16" fmla="*/ 879529 w 1406472"/>
                <a:gd name="connsiteY16" fmla="*/ 154983 h 278969"/>
                <a:gd name="connsiteX17" fmla="*/ 883404 w 1406472"/>
                <a:gd name="connsiteY17" fmla="*/ 158858 h 278969"/>
                <a:gd name="connsiteX18" fmla="*/ 972519 w 1406472"/>
                <a:gd name="connsiteY18" fmla="*/ 158858 h 278969"/>
                <a:gd name="connsiteX19" fmla="*/ 972519 w 1406472"/>
                <a:gd name="connsiteY19" fmla="*/ 185979 h 278969"/>
                <a:gd name="connsiteX20" fmla="*/ 1034512 w 1406472"/>
                <a:gd name="connsiteY20" fmla="*/ 185979 h 278969"/>
                <a:gd name="connsiteX21" fmla="*/ 1034512 w 1406472"/>
                <a:gd name="connsiteY21" fmla="*/ 197603 h 278969"/>
                <a:gd name="connsiteX22" fmla="*/ 1104255 w 1406472"/>
                <a:gd name="connsiteY22" fmla="*/ 197603 h 278969"/>
                <a:gd name="connsiteX23" fmla="*/ 1104255 w 1406472"/>
                <a:gd name="connsiteY23" fmla="*/ 244098 h 278969"/>
                <a:gd name="connsiteX24" fmla="*/ 1356102 w 1406472"/>
                <a:gd name="connsiteY24" fmla="*/ 244098 h 278969"/>
                <a:gd name="connsiteX25" fmla="*/ 1356102 w 1406472"/>
                <a:gd name="connsiteY25" fmla="*/ 278969 h 278969"/>
                <a:gd name="connsiteX26" fmla="*/ 1406472 w 1406472"/>
                <a:gd name="connsiteY26" fmla="*/ 278969 h 278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406472" h="278969">
                  <a:moveTo>
                    <a:pt x="0" y="0"/>
                  </a:moveTo>
                  <a:lnTo>
                    <a:pt x="123987" y="0"/>
                  </a:lnTo>
                  <a:lnTo>
                    <a:pt x="123987" y="15498"/>
                  </a:lnTo>
                  <a:lnTo>
                    <a:pt x="240224" y="15498"/>
                  </a:lnTo>
                  <a:lnTo>
                    <a:pt x="240224" y="46495"/>
                  </a:lnTo>
                  <a:lnTo>
                    <a:pt x="313841" y="46495"/>
                  </a:lnTo>
                  <a:lnTo>
                    <a:pt x="313841" y="81366"/>
                  </a:lnTo>
                  <a:lnTo>
                    <a:pt x="472699" y="81366"/>
                  </a:lnTo>
                  <a:lnTo>
                    <a:pt x="472699" y="108488"/>
                  </a:lnTo>
                  <a:lnTo>
                    <a:pt x="561814" y="108488"/>
                  </a:lnTo>
                  <a:lnTo>
                    <a:pt x="561814" y="120112"/>
                  </a:lnTo>
                  <a:lnTo>
                    <a:pt x="662553" y="120112"/>
                  </a:lnTo>
                  <a:lnTo>
                    <a:pt x="662553" y="120112"/>
                  </a:lnTo>
                  <a:lnTo>
                    <a:pt x="681926" y="139485"/>
                  </a:lnTo>
                  <a:lnTo>
                    <a:pt x="751668" y="139485"/>
                  </a:lnTo>
                  <a:lnTo>
                    <a:pt x="751668" y="154983"/>
                  </a:lnTo>
                  <a:lnTo>
                    <a:pt x="879529" y="154983"/>
                  </a:lnTo>
                  <a:lnTo>
                    <a:pt x="883404" y="158858"/>
                  </a:lnTo>
                  <a:lnTo>
                    <a:pt x="972519" y="158858"/>
                  </a:lnTo>
                  <a:lnTo>
                    <a:pt x="972519" y="185979"/>
                  </a:lnTo>
                  <a:lnTo>
                    <a:pt x="1034512" y="185979"/>
                  </a:lnTo>
                  <a:lnTo>
                    <a:pt x="1034512" y="197603"/>
                  </a:lnTo>
                  <a:lnTo>
                    <a:pt x="1104255" y="197603"/>
                  </a:lnTo>
                  <a:lnTo>
                    <a:pt x="1104255" y="244098"/>
                  </a:lnTo>
                  <a:lnTo>
                    <a:pt x="1356102" y="244098"/>
                  </a:lnTo>
                  <a:lnTo>
                    <a:pt x="1356102" y="278969"/>
                  </a:lnTo>
                  <a:lnTo>
                    <a:pt x="1406472" y="278969"/>
                  </a:lnTo>
                </a:path>
              </a:pathLst>
            </a:custGeom>
            <a:noFill/>
            <a:ln w="28575">
              <a:solidFill>
                <a:schemeClr val="bg1">
                  <a:lumMod val="50000"/>
                </a:schemeClr>
              </a:solidFill>
              <a:miter lim="800000"/>
              <a:headEnd/>
              <a:tailEnd/>
            </a:ln>
          </p:spPr>
          <p:txBody>
            <a:bodyPr rtlCol="0" anchor="ctr"/>
            <a:lstStyle/>
            <a:p>
              <a:pPr algn="ctr"/>
              <a:endParaRPr lang="en-US" sz="1200" b="0" dirty="0">
                <a:latin typeface="Poppins Medium" pitchFamily="2" charset="77"/>
                <a:cs typeface="Poppins Medium" pitchFamily="2" charset="77"/>
              </a:endParaRPr>
            </a:p>
          </p:txBody>
        </p:sp>
      </p:grpSp>
      <p:cxnSp>
        <p:nvCxnSpPr>
          <p:cNvPr id="2114" name="Straight Connector 2113">
            <a:extLst>
              <a:ext uri="{FF2B5EF4-FFF2-40B4-BE49-F238E27FC236}">
                <a16:creationId xmlns:a16="http://schemas.microsoft.com/office/drawing/2014/main" id="{D8F37B61-E6FD-67AF-9047-8ECA6AEAF5ED}"/>
              </a:ext>
            </a:extLst>
          </p:cNvPr>
          <p:cNvCxnSpPr>
            <a:cxnSpLocks/>
          </p:cNvCxnSpPr>
          <p:nvPr/>
        </p:nvCxnSpPr>
        <p:spPr bwMode="auto">
          <a:xfrm>
            <a:off x="8418101" y="1742791"/>
            <a:ext cx="69546" cy="0"/>
          </a:xfrm>
          <a:prstGeom prst="line">
            <a:avLst/>
          </a:prstGeom>
          <a:noFill/>
          <a:ln w="28575" cap="flat" cmpd="sng" algn="ctr">
            <a:solidFill>
              <a:schemeClr val="bg1">
                <a:lumMod val="50000"/>
              </a:schemeClr>
            </a:solidFill>
            <a:prstDash val="solid"/>
            <a:round/>
            <a:headEnd type="none" w="med" len="med"/>
            <a:tailEnd type="none" w="med" len="med"/>
          </a:ln>
          <a:effectLst/>
        </p:spPr>
      </p:cxnSp>
      <p:grpSp>
        <p:nvGrpSpPr>
          <p:cNvPr id="22" name="Group 21">
            <a:extLst>
              <a:ext uri="{FF2B5EF4-FFF2-40B4-BE49-F238E27FC236}">
                <a16:creationId xmlns:a16="http://schemas.microsoft.com/office/drawing/2014/main" id="{CD6C839E-52AA-8DAC-D0AB-376FD4119185}"/>
              </a:ext>
            </a:extLst>
          </p:cNvPr>
          <p:cNvGrpSpPr/>
          <p:nvPr/>
        </p:nvGrpSpPr>
        <p:grpSpPr>
          <a:xfrm>
            <a:off x="8392876" y="1588658"/>
            <a:ext cx="262834" cy="276999"/>
            <a:chOff x="8392876" y="1588658"/>
            <a:chExt cx="262834" cy="276999"/>
          </a:xfrm>
        </p:grpSpPr>
        <p:sp>
          <p:nvSpPr>
            <p:cNvPr id="2416" name="TextBox 2415">
              <a:extLst>
                <a:ext uri="{FF2B5EF4-FFF2-40B4-BE49-F238E27FC236}">
                  <a16:creationId xmlns:a16="http://schemas.microsoft.com/office/drawing/2014/main" id="{0AB813D1-AF1A-C004-A546-39B4FBACEF8A}"/>
                </a:ext>
              </a:extLst>
            </p:cNvPr>
            <p:cNvSpPr txBox="1">
              <a:spLocks/>
            </p:cNvSpPr>
            <p:nvPr/>
          </p:nvSpPr>
          <p:spPr bwMode="auto">
            <a:xfrm>
              <a:off x="8392876" y="1588658"/>
              <a:ext cx="228744" cy="276999"/>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417" name="TextBox 2416">
              <a:extLst>
                <a:ext uri="{FF2B5EF4-FFF2-40B4-BE49-F238E27FC236}">
                  <a16:creationId xmlns:a16="http://schemas.microsoft.com/office/drawing/2014/main" id="{66D7A6D9-03BC-1E37-3DF0-82CBB8C1CFAA}"/>
                </a:ext>
              </a:extLst>
            </p:cNvPr>
            <p:cNvSpPr txBox="1">
              <a:spLocks/>
            </p:cNvSpPr>
            <p:nvPr/>
          </p:nvSpPr>
          <p:spPr bwMode="auto">
            <a:xfrm>
              <a:off x="8426966" y="1588658"/>
              <a:ext cx="228744" cy="276999"/>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420" name="TextBox 2419">
              <a:extLst>
                <a:ext uri="{FF2B5EF4-FFF2-40B4-BE49-F238E27FC236}">
                  <a16:creationId xmlns:a16="http://schemas.microsoft.com/office/drawing/2014/main" id="{957CF395-FD7B-9593-1686-B89B752ED999}"/>
                </a:ext>
              </a:extLst>
            </p:cNvPr>
            <p:cNvSpPr txBox="1">
              <a:spLocks/>
            </p:cNvSpPr>
            <p:nvPr/>
          </p:nvSpPr>
          <p:spPr bwMode="auto">
            <a:xfrm>
              <a:off x="8412538" y="1588658"/>
              <a:ext cx="228744" cy="276999"/>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grpSp>
      <p:grpSp>
        <p:nvGrpSpPr>
          <p:cNvPr id="2499" name="Group 2498">
            <a:extLst>
              <a:ext uri="{FF2B5EF4-FFF2-40B4-BE49-F238E27FC236}">
                <a16:creationId xmlns:a16="http://schemas.microsoft.com/office/drawing/2014/main" id="{043725CA-8AED-3554-B407-BAAB5301507D}"/>
              </a:ext>
            </a:extLst>
          </p:cNvPr>
          <p:cNvGrpSpPr>
            <a:grpSpLocks/>
          </p:cNvGrpSpPr>
          <p:nvPr/>
        </p:nvGrpSpPr>
        <p:grpSpPr>
          <a:xfrm>
            <a:off x="8443695" y="1613107"/>
            <a:ext cx="3447882" cy="798434"/>
            <a:chOff x="8483451" y="1645453"/>
            <a:chExt cx="3447882" cy="798434"/>
          </a:xfrm>
        </p:grpSpPr>
        <p:sp>
          <p:nvSpPr>
            <p:cNvPr id="2418" name="TextBox 2417">
              <a:extLst>
                <a:ext uri="{FF2B5EF4-FFF2-40B4-BE49-F238E27FC236}">
                  <a16:creationId xmlns:a16="http://schemas.microsoft.com/office/drawing/2014/main" id="{9A358777-2A62-C2CD-6A3A-41E1D31D0C47}"/>
                </a:ext>
              </a:extLst>
            </p:cNvPr>
            <p:cNvSpPr txBox="1">
              <a:spLocks/>
            </p:cNvSpPr>
            <p:nvPr/>
          </p:nvSpPr>
          <p:spPr bwMode="auto">
            <a:xfrm>
              <a:off x="8483451" y="16454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19" name="TextBox 2418">
              <a:extLst>
                <a:ext uri="{FF2B5EF4-FFF2-40B4-BE49-F238E27FC236}">
                  <a16:creationId xmlns:a16="http://schemas.microsoft.com/office/drawing/2014/main" id="{AC27A12B-44B5-CDAD-D961-B2400AC3FEFD}"/>
                </a:ext>
              </a:extLst>
            </p:cNvPr>
            <p:cNvSpPr txBox="1">
              <a:spLocks/>
            </p:cNvSpPr>
            <p:nvPr/>
          </p:nvSpPr>
          <p:spPr bwMode="auto">
            <a:xfrm>
              <a:off x="9069749" y="182112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21" name="TextBox 2420">
              <a:extLst>
                <a:ext uri="{FF2B5EF4-FFF2-40B4-BE49-F238E27FC236}">
                  <a16:creationId xmlns:a16="http://schemas.microsoft.com/office/drawing/2014/main" id="{4400D695-510C-513E-22BD-7118C21C8E68}"/>
                </a:ext>
              </a:extLst>
            </p:cNvPr>
            <p:cNvSpPr txBox="1">
              <a:spLocks/>
            </p:cNvSpPr>
            <p:nvPr/>
          </p:nvSpPr>
          <p:spPr bwMode="auto">
            <a:xfrm>
              <a:off x="9161503" y="184554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22" name="TextBox 2421">
              <a:extLst>
                <a:ext uri="{FF2B5EF4-FFF2-40B4-BE49-F238E27FC236}">
                  <a16:creationId xmlns:a16="http://schemas.microsoft.com/office/drawing/2014/main" id="{882FF11E-8DA9-996D-E9EF-459BFF888219}"/>
                </a:ext>
              </a:extLst>
            </p:cNvPr>
            <p:cNvSpPr txBox="1">
              <a:spLocks/>
            </p:cNvSpPr>
            <p:nvPr/>
          </p:nvSpPr>
          <p:spPr bwMode="auto">
            <a:xfrm>
              <a:off x="9279489" y="18929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23" name="TextBox 2422">
              <a:extLst>
                <a:ext uri="{FF2B5EF4-FFF2-40B4-BE49-F238E27FC236}">
                  <a16:creationId xmlns:a16="http://schemas.microsoft.com/office/drawing/2014/main" id="{BB6E312A-7684-A240-E208-F1EBE96B01D6}"/>
                </a:ext>
              </a:extLst>
            </p:cNvPr>
            <p:cNvSpPr txBox="1">
              <a:spLocks/>
            </p:cNvSpPr>
            <p:nvPr/>
          </p:nvSpPr>
          <p:spPr bwMode="auto">
            <a:xfrm>
              <a:off x="9447574" y="191375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24" name="TextBox 2423">
              <a:extLst>
                <a:ext uri="{FF2B5EF4-FFF2-40B4-BE49-F238E27FC236}">
                  <a16:creationId xmlns:a16="http://schemas.microsoft.com/office/drawing/2014/main" id="{CB217BB7-F2AE-914B-4492-87D1B642145E}"/>
                </a:ext>
              </a:extLst>
            </p:cNvPr>
            <p:cNvSpPr txBox="1">
              <a:spLocks/>
            </p:cNvSpPr>
            <p:nvPr/>
          </p:nvSpPr>
          <p:spPr bwMode="auto">
            <a:xfrm>
              <a:off x="9614754" y="194015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25" name="TextBox 2424">
              <a:extLst>
                <a:ext uri="{FF2B5EF4-FFF2-40B4-BE49-F238E27FC236}">
                  <a16:creationId xmlns:a16="http://schemas.microsoft.com/office/drawing/2014/main" id="{5752F6EE-3B6E-076B-4157-07F23ABF8718}"/>
                </a:ext>
              </a:extLst>
            </p:cNvPr>
            <p:cNvSpPr txBox="1">
              <a:spLocks/>
            </p:cNvSpPr>
            <p:nvPr/>
          </p:nvSpPr>
          <p:spPr bwMode="auto">
            <a:xfrm>
              <a:off x="9761319" y="19546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26" name="TextBox 2425">
              <a:extLst>
                <a:ext uri="{FF2B5EF4-FFF2-40B4-BE49-F238E27FC236}">
                  <a16:creationId xmlns:a16="http://schemas.microsoft.com/office/drawing/2014/main" id="{9736C08C-04A5-43B1-4CD3-7823FD01A541}"/>
                </a:ext>
              </a:extLst>
            </p:cNvPr>
            <p:cNvSpPr txBox="1">
              <a:spLocks/>
            </p:cNvSpPr>
            <p:nvPr/>
          </p:nvSpPr>
          <p:spPr bwMode="auto">
            <a:xfrm>
              <a:off x="9787777" y="195386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27" name="TextBox 2426">
              <a:extLst>
                <a:ext uri="{FF2B5EF4-FFF2-40B4-BE49-F238E27FC236}">
                  <a16:creationId xmlns:a16="http://schemas.microsoft.com/office/drawing/2014/main" id="{D7A53C04-8258-C8A1-C58D-00A71F0123EC}"/>
                </a:ext>
              </a:extLst>
            </p:cNvPr>
            <p:cNvSpPr txBox="1">
              <a:spLocks/>
            </p:cNvSpPr>
            <p:nvPr/>
          </p:nvSpPr>
          <p:spPr bwMode="auto">
            <a:xfrm>
              <a:off x="9811314" y="19546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28" name="TextBox 2427">
              <a:extLst>
                <a:ext uri="{FF2B5EF4-FFF2-40B4-BE49-F238E27FC236}">
                  <a16:creationId xmlns:a16="http://schemas.microsoft.com/office/drawing/2014/main" id="{35749449-73CC-06F5-A1C4-DBFC7FA7EF62}"/>
                </a:ext>
              </a:extLst>
            </p:cNvPr>
            <p:cNvSpPr txBox="1">
              <a:spLocks/>
            </p:cNvSpPr>
            <p:nvPr/>
          </p:nvSpPr>
          <p:spPr bwMode="auto">
            <a:xfrm>
              <a:off x="9836244" y="19546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29" name="TextBox 2428">
              <a:extLst>
                <a:ext uri="{FF2B5EF4-FFF2-40B4-BE49-F238E27FC236}">
                  <a16:creationId xmlns:a16="http://schemas.microsoft.com/office/drawing/2014/main" id="{195D817A-E013-538E-33FD-6F7515EDF31F}"/>
                </a:ext>
              </a:extLst>
            </p:cNvPr>
            <p:cNvSpPr txBox="1">
              <a:spLocks/>
            </p:cNvSpPr>
            <p:nvPr/>
          </p:nvSpPr>
          <p:spPr bwMode="auto">
            <a:xfrm>
              <a:off x="9904056" y="198520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30" name="TextBox 2429">
              <a:extLst>
                <a:ext uri="{FF2B5EF4-FFF2-40B4-BE49-F238E27FC236}">
                  <a16:creationId xmlns:a16="http://schemas.microsoft.com/office/drawing/2014/main" id="{01B20FE3-3104-4BB0-DAF7-B0808D3EC52E}"/>
                </a:ext>
              </a:extLst>
            </p:cNvPr>
            <p:cNvSpPr txBox="1">
              <a:spLocks/>
            </p:cNvSpPr>
            <p:nvPr/>
          </p:nvSpPr>
          <p:spPr bwMode="auto">
            <a:xfrm>
              <a:off x="9951196" y="199472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31" name="TextBox 2430">
              <a:extLst>
                <a:ext uri="{FF2B5EF4-FFF2-40B4-BE49-F238E27FC236}">
                  <a16:creationId xmlns:a16="http://schemas.microsoft.com/office/drawing/2014/main" id="{1D36298B-1BA2-AB98-63B2-FF1F39793F41}"/>
                </a:ext>
              </a:extLst>
            </p:cNvPr>
            <p:cNvSpPr txBox="1">
              <a:spLocks/>
            </p:cNvSpPr>
            <p:nvPr/>
          </p:nvSpPr>
          <p:spPr bwMode="auto">
            <a:xfrm>
              <a:off x="9991620" y="20105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32" name="TextBox 2431">
              <a:extLst>
                <a:ext uri="{FF2B5EF4-FFF2-40B4-BE49-F238E27FC236}">
                  <a16:creationId xmlns:a16="http://schemas.microsoft.com/office/drawing/2014/main" id="{C8B6D13B-BD60-90F6-885B-38B9DECCDC5B}"/>
                </a:ext>
              </a:extLst>
            </p:cNvPr>
            <p:cNvSpPr txBox="1">
              <a:spLocks/>
            </p:cNvSpPr>
            <p:nvPr/>
          </p:nvSpPr>
          <p:spPr bwMode="auto">
            <a:xfrm>
              <a:off x="9963045" y="19926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33" name="TextBox 2432">
              <a:extLst>
                <a:ext uri="{FF2B5EF4-FFF2-40B4-BE49-F238E27FC236}">
                  <a16:creationId xmlns:a16="http://schemas.microsoft.com/office/drawing/2014/main" id="{9C9F3B76-56C4-52B0-08E6-33D4DA9B5D28}"/>
                </a:ext>
              </a:extLst>
            </p:cNvPr>
            <p:cNvSpPr txBox="1">
              <a:spLocks/>
            </p:cNvSpPr>
            <p:nvPr/>
          </p:nvSpPr>
          <p:spPr bwMode="auto">
            <a:xfrm>
              <a:off x="9978920" y="199249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34" name="TextBox 2433">
              <a:extLst>
                <a:ext uri="{FF2B5EF4-FFF2-40B4-BE49-F238E27FC236}">
                  <a16:creationId xmlns:a16="http://schemas.microsoft.com/office/drawing/2014/main" id="{2B32671A-25AE-0729-3CF1-DAD6C87449CD}"/>
                </a:ext>
              </a:extLst>
            </p:cNvPr>
            <p:cNvSpPr txBox="1">
              <a:spLocks/>
            </p:cNvSpPr>
            <p:nvPr/>
          </p:nvSpPr>
          <p:spPr bwMode="auto">
            <a:xfrm>
              <a:off x="10021981" y="20429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35" name="TextBox 2434">
              <a:extLst>
                <a:ext uri="{FF2B5EF4-FFF2-40B4-BE49-F238E27FC236}">
                  <a16:creationId xmlns:a16="http://schemas.microsoft.com/office/drawing/2014/main" id="{2DAA33C3-9CD8-9167-A3CE-169CE898C35A}"/>
                </a:ext>
              </a:extLst>
            </p:cNvPr>
            <p:cNvSpPr txBox="1">
              <a:spLocks/>
            </p:cNvSpPr>
            <p:nvPr/>
          </p:nvSpPr>
          <p:spPr bwMode="auto">
            <a:xfrm>
              <a:off x="10062393" y="204514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36" name="TextBox 2435">
              <a:extLst>
                <a:ext uri="{FF2B5EF4-FFF2-40B4-BE49-F238E27FC236}">
                  <a16:creationId xmlns:a16="http://schemas.microsoft.com/office/drawing/2014/main" id="{42B9CDBB-FB5C-8BBA-82EF-39963077F50D}"/>
                </a:ext>
              </a:extLst>
            </p:cNvPr>
            <p:cNvSpPr txBox="1">
              <a:spLocks/>
            </p:cNvSpPr>
            <p:nvPr/>
          </p:nvSpPr>
          <p:spPr bwMode="auto">
            <a:xfrm>
              <a:off x="10036729" y="204296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37" name="TextBox 2436">
              <a:extLst>
                <a:ext uri="{FF2B5EF4-FFF2-40B4-BE49-F238E27FC236}">
                  <a16:creationId xmlns:a16="http://schemas.microsoft.com/office/drawing/2014/main" id="{ED64EB40-8360-EA5A-793F-FE13926B4AEC}"/>
                </a:ext>
              </a:extLst>
            </p:cNvPr>
            <p:cNvSpPr txBox="1">
              <a:spLocks/>
            </p:cNvSpPr>
            <p:nvPr/>
          </p:nvSpPr>
          <p:spPr bwMode="auto">
            <a:xfrm>
              <a:off x="10129358" y="204329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38" name="TextBox 2437">
              <a:extLst>
                <a:ext uri="{FF2B5EF4-FFF2-40B4-BE49-F238E27FC236}">
                  <a16:creationId xmlns:a16="http://schemas.microsoft.com/office/drawing/2014/main" id="{8400C616-193A-414D-94F5-5ABA42BFC9ED}"/>
                </a:ext>
              </a:extLst>
            </p:cNvPr>
            <p:cNvSpPr txBox="1">
              <a:spLocks/>
            </p:cNvSpPr>
            <p:nvPr/>
          </p:nvSpPr>
          <p:spPr bwMode="auto">
            <a:xfrm>
              <a:off x="10105920" y="20429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39" name="TextBox 2438">
              <a:extLst>
                <a:ext uri="{FF2B5EF4-FFF2-40B4-BE49-F238E27FC236}">
                  <a16:creationId xmlns:a16="http://schemas.microsoft.com/office/drawing/2014/main" id="{6311671B-1560-0F0A-B93E-FA832705C3A0}"/>
                </a:ext>
              </a:extLst>
            </p:cNvPr>
            <p:cNvSpPr txBox="1">
              <a:spLocks/>
            </p:cNvSpPr>
            <p:nvPr/>
          </p:nvSpPr>
          <p:spPr bwMode="auto">
            <a:xfrm>
              <a:off x="10093220" y="204329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40" name="TextBox 2439">
              <a:extLst>
                <a:ext uri="{FF2B5EF4-FFF2-40B4-BE49-F238E27FC236}">
                  <a16:creationId xmlns:a16="http://schemas.microsoft.com/office/drawing/2014/main" id="{8D470D9D-862D-46D0-2770-DAF9612E433D}"/>
                </a:ext>
              </a:extLst>
            </p:cNvPr>
            <p:cNvSpPr txBox="1">
              <a:spLocks/>
            </p:cNvSpPr>
            <p:nvPr/>
          </p:nvSpPr>
          <p:spPr bwMode="auto">
            <a:xfrm>
              <a:off x="10196494" y="204165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41" name="TextBox 2440">
              <a:extLst>
                <a:ext uri="{FF2B5EF4-FFF2-40B4-BE49-F238E27FC236}">
                  <a16:creationId xmlns:a16="http://schemas.microsoft.com/office/drawing/2014/main" id="{876535E1-0634-2AF6-4E0E-388D0BDC260A}"/>
                </a:ext>
              </a:extLst>
            </p:cNvPr>
            <p:cNvSpPr txBox="1">
              <a:spLocks/>
            </p:cNvSpPr>
            <p:nvPr/>
          </p:nvSpPr>
          <p:spPr bwMode="auto">
            <a:xfrm>
              <a:off x="10142058" y="20429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42" name="TextBox 2441">
              <a:extLst>
                <a:ext uri="{FF2B5EF4-FFF2-40B4-BE49-F238E27FC236}">
                  <a16:creationId xmlns:a16="http://schemas.microsoft.com/office/drawing/2014/main" id="{F8C0A447-C1C6-98CD-9C86-637AC9F3443C}"/>
                </a:ext>
              </a:extLst>
            </p:cNvPr>
            <p:cNvSpPr txBox="1">
              <a:spLocks/>
            </p:cNvSpPr>
            <p:nvPr/>
          </p:nvSpPr>
          <p:spPr bwMode="auto">
            <a:xfrm>
              <a:off x="10162745" y="20429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43" name="TextBox 2442">
              <a:extLst>
                <a:ext uri="{FF2B5EF4-FFF2-40B4-BE49-F238E27FC236}">
                  <a16:creationId xmlns:a16="http://schemas.microsoft.com/office/drawing/2014/main" id="{B6FC5E98-CB62-A0FB-6260-2AE1375A3FB4}"/>
                </a:ext>
              </a:extLst>
            </p:cNvPr>
            <p:cNvSpPr txBox="1">
              <a:spLocks/>
            </p:cNvSpPr>
            <p:nvPr/>
          </p:nvSpPr>
          <p:spPr bwMode="auto">
            <a:xfrm>
              <a:off x="10217362" y="203974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44" name="TextBox 2443">
              <a:extLst>
                <a:ext uri="{FF2B5EF4-FFF2-40B4-BE49-F238E27FC236}">
                  <a16:creationId xmlns:a16="http://schemas.microsoft.com/office/drawing/2014/main" id="{9A1E4650-C079-2462-C1FC-B7DC29926045}"/>
                </a:ext>
              </a:extLst>
            </p:cNvPr>
            <p:cNvSpPr txBox="1">
              <a:spLocks/>
            </p:cNvSpPr>
            <p:nvPr/>
          </p:nvSpPr>
          <p:spPr bwMode="auto">
            <a:xfrm>
              <a:off x="11091981"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45" name="TextBox 2444">
              <a:extLst>
                <a:ext uri="{FF2B5EF4-FFF2-40B4-BE49-F238E27FC236}">
                  <a16:creationId xmlns:a16="http://schemas.microsoft.com/office/drawing/2014/main" id="{AE19D0FE-D15B-D0C5-8010-654580924ABB}"/>
                </a:ext>
              </a:extLst>
            </p:cNvPr>
            <p:cNvSpPr txBox="1">
              <a:spLocks/>
            </p:cNvSpPr>
            <p:nvPr/>
          </p:nvSpPr>
          <p:spPr bwMode="auto">
            <a:xfrm>
              <a:off x="11056168"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46" name="TextBox 2445">
              <a:extLst>
                <a:ext uri="{FF2B5EF4-FFF2-40B4-BE49-F238E27FC236}">
                  <a16:creationId xmlns:a16="http://schemas.microsoft.com/office/drawing/2014/main" id="{0A4BA24D-CD94-F357-2135-26DDA1E687DD}"/>
                </a:ext>
              </a:extLst>
            </p:cNvPr>
            <p:cNvSpPr txBox="1">
              <a:spLocks/>
            </p:cNvSpPr>
            <p:nvPr/>
          </p:nvSpPr>
          <p:spPr bwMode="auto">
            <a:xfrm>
              <a:off x="10173590" y="204165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47" name="TextBox 2446">
              <a:extLst>
                <a:ext uri="{FF2B5EF4-FFF2-40B4-BE49-F238E27FC236}">
                  <a16:creationId xmlns:a16="http://schemas.microsoft.com/office/drawing/2014/main" id="{2D6D473F-5ECA-792D-EC14-A1C7729A98EB}"/>
                </a:ext>
              </a:extLst>
            </p:cNvPr>
            <p:cNvSpPr txBox="1">
              <a:spLocks/>
            </p:cNvSpPr>
            <p:nvPr/>
          </p:nvSpPr>
          <p:spPr bwMode="auto">
            <a:xfrm>
              <a:off x="10237380" y="205916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48" name="TextBox 2447">
              <a:extLst>
                <a:ext uri="{FF2B5EF4-FFF2-40B4-BE49-F238E27FC236}">
                  <a16:creationId xmlns:a16="http://schemas.microsoft.com/office/drawing/2014/main" id="{5634C064-9E0A-FAA0-A093-2FAAB612AE31}"/>
                </a:ext>
              </a:extLst>
            </p:cNvPr>
            <p:cNvSpPr txBox="1">
              <a:spLocks/>
            </p:cNvSpPr>
            <p:nvPr/>
          </p:nvSpPr>
          <p:spPr bwMode="auto">
            <a:xfrm>
              <a:off x="10297612"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49" name="TextBox 2448">
              <a:extLst>
                <a:ext uri="{FF2B5EF4-FFF2-40B4-BE49-F238E27FC236}">
                  <a16:creationId xmlns:a16="http://schemas.microsoft.com/office/drawing/2014/main" id="{FA51E0A6-19F5-9C2C-D266-2BDB53F24041}"/>
                </a:ext>
              </a:extLst>
            </p:cNvPr>
            <p:cNvSpPr txBox="1">
              <a:spLocks/>
            </p:cNvSpPr>
            <p:nvPr/>
          </p:nvSpPr>
          <p:spPr bwMode="auto">
            <a:xfrm>
              <a:off x="10319640"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50" name="TextBox 2449">
              <a:extLst>
                <a:ext uri="{FF2B5EF4-FFF2-40B4-BE49-F238E27FC236}">
                  <a16:creationId xmlns:a16="http://schemas.microsoft.com/office/drawing/2014/main" id="{7C408718-3A8E-252E-358A-BA1B6AF2954F}"/>
                </a:ext>
              </a:extLst>
            </p:cNvPr>
            <p:cNvSpPr txBox="1">
              <a:spLocks/>
            </p:cNvSpPr>
            <p:nvPr/>
          </p:nvSpPr>
          <p:spPr bwMode="auto">
            <a:xfrm>
              <a:off x="10332057"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51" name="TextBox 2450">
              <a:extLst>
                <a:ext uri="{FF2B5EF4-FFF2-40B4-BE49-F238E27FC236}">
                  <a16:creationId xmlns:a16="http://schemas.microsoft.com/office/drawing/2014/main" id="{316B9ECD-F421-E943-65B8-DACC162EFF2F}"/>
                </a:ext>
              </a:extLst>
            </p:cNvPr>
            <p:cNvSpPr txBox="1">
              <a:spLocks/>
            </p:cNvSpPr>
            <p:nvPr/>
          </p:nvSpPr>
          <p:spPr bwMode="auto">
            <a:xfrm>
              <a:off x="10351107"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52" name="TextBox 2451">
              <a:extLst>
                <a:ext uri="{FF2B5EF4-FFF2-40B4-BE49-F238E27FC236}">
                  <a16:creationId xmlns:a16="http://schemas.microsoft.com/office/drawing/2014/main" id="{D871AAB4-C3D9-C887-C8F6-BA58CF97CCCA}"/>
                </a:ext>
              </a:extLst>
            </p:cNvPr>
            <p:cNvSpPr txBox="1">
              <a:spLocks/>
            </p:cNvSpPr>
            <p:nvPr/>
          </p:nvSpPr>
          <p:spPr bwMode="auto">
            <a:xfrm>
              <a:off x="10359492"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53" name="TextBox 2452">
              <a:extLst>
                <a:ext uri="{FF2B5EF4-FFF2-40B4-BE49-F238E27FC236}">
                  <a16:creationId xmlns:a16="http://schemas.microsoft.com/office/drawing/2014/main" id="{8F968792-EF68-84C2-6034-9DDDC7697C83}"/>
                </a:ext>
              </a:extLst>
            </p:cNvPr>
            <p:cNvSpPr txBox="1">
              <a:spLocks/>
            </p:cNvSpPr>
            <p:nvPr/>
          </p:nvSpPr>
          <p:spPr bwMode="auto">
            <a:xfrm>
              <a:off x="10365842"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54" name="TextBox 2453">
              <a:extLst>
                <a:ext uri="{FF2B5EF4-FFF2-40B4-BE49-F238E27FC236}">
                  <a16:creationId xmlns:a16="http://schemas.microsoft.com/office/drawing/2014/main" id="{3709DA3C-23BB-4DF6-A1C5-8088CD649F61}"/>
                </a:ext>
              </a:extLst>
            </p:cNvPr>
            <p:cNvSpPr txBox="1">
              <a:spLocks/>
            </p:cNvSpPr>
            <p:nvPr/>
          </p:nvSpPr>
          <p:spPr bwMode="auto">
            <a:xfrm>
              <a:off x="10381717"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55" name="TextBox 2454">
              <a:extLst>
                <a:ext uri="{FF2B5EF4-FFF2-40B4-BE49-F238E27FC236}">
                  <a16:creationId xmlns:a16="http://schemas.microsoft.com/office/drawing/2014/main" id="{17DAB0CE-1094-7C44-35E0-C9432F88F7BA}"/>
                </a:ext>
              </a:extLst>
            </p:cNvPr>
            <p:cNvSpPr txBox="1">
              <a:spLocks/>
            </p:cNvSpPr>
            <p:nvPr/>
          </p:nvSpPr>
          <p:spPr bwMode="auto">
            <a:xfrm>
              <a:off x="10440321"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56" name="TextBox 2455">
              <a:extLst>
                <a:ext uri="{FF2B5EF4-FFF2-40B4-BE49-F238E27FC236}">
                  <a16:creationId xmlns:a16="http://schemas.microsoft.com/office/drawing/2014/main" id="{3E2B6BAC-6863-7B4D-52CA-82522625E90D}"/>
                </a:ext>
              </a:extLst>
            </p:cNvPr>
            <p:cNvSpPr txBox="1">
              <a:spLocks/>
            </p:cNvSpPr>
            <p:nvPr/>
          </p:nvSpPr>
          <p:spPr bwMode="auto">
            <a:xfrm>
              <a:off x="10391806"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57" name="TextBox 2456">
              <a:extLst>
                <a:ext uri="{FF2B5EF4-FFF2-40B4-BE49-F238E27FC236}">
                  <a16:creationId xmlns:a16="http://schemas.microsoft.com/office/drawing/2014/main" id="{90F486BC-79A9-07E0-E24C-DB4280EEBBCB}"/>
                </a:ext>
              </a:extLst>
            </p:cNvPr>
            <p:cNvSpPr txBox="1">
              <a:spLocks/>
            </p:cNvSpPr>
            <p:nvPr/>
          </p:nvSpPr>
          <p:spPr bwMode="auto">
            <a:xfrm>
              <a:off x="10496089"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58" name="TextBox 2457">
              <a:extLst>
                <a:ext uri="{FF2B5EF4-FFF2-40B4-BE49-F238E27FC236}">
                  <a16:creationId xmlns:a16="http://schemas.microsoft.com/office/drawing/2014/main" id="{D46DC76D-4FB2-F5DF-7DB0-0DB1FDA009B9}"/>
                </a:ext>
              </a:extLst>
            </p:cNvPr>
            <p:cNvSpPr txBox="1">
              <a:spLocks/>
            </p:cNvSpPr>
            <p:nvPr/>
          </p:nvSpPr>
          <p:spPr bwMode="auto">
            <a:xfrm>
              <a:off x="10483630" y="2084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59" name="TextBox 2458">
              <a:extLst>
                <a:ext uri="{FF2B5EF4-FFF2-40B4-BE49-F238E27FC236}">
                  <a16:creationId xmlns:a16="http://schemas.microsoft.com/office/drawing/2014/main" id="{28528A94-C98F-69DA-20B5-7F4667959700}"/>
                </a:ext>
              </a:extLst>
            </p:cNvPr>
            <p:cNvSpPr txBox="1">
              <a:spLocks/>
            </p:cNvSpPr>
            <p:nvPr/>
          </p:nvSpPr>
          <p:spPr bwMode="auto">
            <a:xfrm>
              <a:off x="10420384" y="207581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60" name="TextBox 2459">
              <a:extLst>
                <a:ext uri="{FF2B5EF4-FFF2-40B4-BE49-F238E27FC236}">
                  <a16:creationId xmlns:a16="http://schemas.microsoft.com/office/drawing/2014/main" id="{9DAD5B46-C707-2BDD-EEC9-BFBA403E8C78}"/>
                </a:ext>
              </a:extLst>
            </p:cNvPr>
            <p:cNvSpPr txBox="1">
              <a:spLocks/>
            </p:cNvSpPr>
            <p:nvPr/>
          </p:nvSpPr>
          <p:spPr bwMode="auto">
            <a:xfrm>
              <a:off x="10553806"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61" name="TextBox 2460">
              <a:extLst>
                <a:ext uri="{FF2B5EF4-FFF2-40B4-BE49-F238E27FC236}">
                  <a16:creationId xmlns:a16="http://schemas.microsoft.com/office/drawing/2014/main" id="{0FBDDCEC-4B5D-9E40-F773-542556B43471}"/>
                </a:ext>
              </a:extLst>
            </p:cNvPr>
            <p:cNvSpPr txBox="1">
              <a:spLocks/>
            </p:cNvSpPr>
            <p:nvPr/>
          </p:nvSpPr>
          <p:spPr bwMode="auto">
            <a:xfrm>
              <a:off x="10593458"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62" name="TextBox 2461">
              <a:extLst>
                <a:ext uri="{FF2B5EF4-FFF2-40B4-BE49-F238E27FC236}">
                  <a16:creationId xmlns:a16="http://schemas.microsoft.com/office/drawing/2014/main" id="{E4B34F3A-E5B9-0BFD-B4EB-ADEE1D89473B}"/>
                </a:ext>
              </a:extLst>
            </p:cNvPr>
            <p:cNvSpPr txBox="1">
              <a:spLocks/>
            </p:cNvSpPr>
            <p:nvPr/>
          </p:nvSpPr>
          <p:spPr bwMode="auto">
            <a:xfrm>
              <a:off x="10527839"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63" name="TextBox 2462">
              <a:extLst>
                <a:ext uri="{FF2B5EF4-FFF2-40B4-BE49-F238E27FC236}">
                  <a16:creationId xmlns:a16="http://schemas.microsoft.com/office/drawing/2014/main" id="{44E524C5-326E-0E0C-3695-DD70E41D47F9}"/>
                </a:ext>
              </a:extLst>
            </p:cNvPr>
            <p:cNvSpPr txBox="1">
              <a:spLocks/>
            </p:cNvSpPr>
            <p:nvPr/>
          </p:nvSpPr>
          <p:spPr bwMode="auto">
            <a:xfrm>
              <a:off x="11702589"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64" name="TextBox 2463">
              <a:extLst>
                <a:ext uri="{FF2B5EF4-FFF2-40B4-BE49-F238E27FC236}">
                  <a16:creationId xmlns:a16="http://schemas.microsoft.com/office/drawing/2014/main" id="{CCB6595A-C305-FB25-2AF7-427DD7B4D1CA}"/>
                </a:ext>
              </a:extLst>
            </p:cNvPr>
            <p:cNvSpPr txBox="1">
              <a:spLocks/>
            </p:cNvSpPr>
            <p:nvPr/>
          </p:nvSpPr>
          <p:spPr bwMode="auto">
            <a:xfrm>
              <a:off x="10626518"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65" name="TextBox 2464">
              <a:extLst>
                <a:ext uri="{FF2B5EF4-FFF2-40B4-BE49-F238E27FC236}">
                  <a16:creationId xmlns:a16="http://schemas.microsoft.com/office/drawing/2014/main" id="{69422047-C4E2-B3C2-42F9-FD1CEE1E70BE}"/>
                </a:ext>
              </a:extLst>
            </p:cNvPr>
            <p:cNvSpPr txBox="1">
              <a:spLocks/>
            </p:cNvSpPr>
            <p:nvPr/>
          </p:nvSpPr>
          <p:spPr bwMode="auto">
            <a:xfrm>
              <a:off x="10990954"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66" name="TextBox 2465">
              <a:extLst>
                <a:ext uri="{FF2B5EF4-FFF2-40B4-BE49-F238E27FC236}">
                  <a16:creationId xmlns:a16="http://schemas.microsoft.com/office/drawing/2014/main" id="{4F20A852-A570-BC8E-301B-F3A46D415E2F}"/>
                </a:ext>
              </a:extLst>
            </p:cNvPr>
            <p:cNvSpPr txBox="1">
              <a:spLocks/>
            </p:cNvSpPr>
            <p:nvPr/>
          </p:nvSpPr>
          <p:spPr bwMode="auto">
            <a:xfrm>
              <a:off x="10667533"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67" name="TextBox 2466">
              <a:extLst>
                <a:ext uri="{FF2B5EF4-FFF2-40B4-BE49-F238E27FC236}">
                  <a16:creationId xmlns:a16="http://schemas.microsoft.com/office/drawing/2014/main" id="{D57F2BE7-994D-EFC0-5DB2-DAF142CC4D12}"/>
                </a:ext>
              </a:extLst>
            </p:cNvPr>
            <p:cNvSpPr txBox="1">
              <a:spLocks/>
            </p:cNvSpPr>
            <p:nvPr/>
          </p:nvSpPr>
          <p:spPr bwMode="auto">
            <a:xfrm>
              <a:off x="10609897"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68" name="TextBox 2467">
              <a:extLst>
                <a:ext uri="{FF2B5EF4-FFF2-40B4-BE49-F238E27FC236}">
                  <a16:creationId xmlns:a16="http://schemas.microsoft.com/office/drawing/2014/main" id="{8FA246B7-E793-5E75-577C-4B3D313DA47A}"/>
                </a:ext>
              </a:extLst>
            </p:cNvPr>
            <p:cNvSpPr txBox="1">
              <a:spLocks/>
            </p:cNvSpPr>
            <p:nvPr/>
          </p:nvSpPr>
          <p:spPr bwMode="auto">
            <a:xfrm>
              <a:off x="10687228"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69" name="TextBox 2468">
              <a:extLst>
                <a:ext uri="{FF2B5EF4-FFF2-40B4-BE49-F238E27FC236}">
                  <a16:creationId xmlns:a16="http://schemas.microsoft.com/office/drawing/2014/main" id="{152A8755-7304-4FFA-3343-9BEEC95A3420}"/>
                </a:ext>
              </a:extLst>
            </p:cNvPr>
            <p:cNvSpPr txBox="1">
              <a:spLocks/>
            </p:cNvSpPr>
            <p:nvPr/>
          </p:nvSpPr>
          <p:spPr bwMode="auto">
            <a:xfrm>
              <a:off x="10711569"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70" name="TextBox 2469">
              <a:extLst>
                <a:ext uri="{FF2B5EF4-FFF2-40B4-BE49-F238E27FC236}">
                  <a16:creationId xmlns:a16="http://schemas.microsoft.com/office/drawing/2014/main" id="{6D18158D-7BF8-EF1C-2057-404F93D0D5A3}"/>
                </a:ext>
              </a:extLst>
            </p:cNvPr>
            <p:cNvSpPr txBox="1">
              <a:spLocks/>
            </p:cNvSpPr>
            <p:nvPr/>
          </p:nvSpPr>
          <p:spPr bwMode="auto">
            <a:xfrm>
              <a:off x="10724269"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71" name="TextBox 2470">
              <a:extLst>
                <a:ext uri="{FF2B5EF4-FFF2-40B4-BE49-F238E27FC236}">
                  <a16:creationId xmlns:a16="http://schemas.microsoft.com/office/drawing/2014/main" id="{1D4909F6-FB66-F220-4B24-22993518EF39}"/>
                </a:ext>
              </a:extLst>
            </p:cNvPr>
            <p:cNvSpPr txBox="1">
              <a:spLocks/>
            </p:cNvSpPr>
            <p:nvPr/>
          </p:nvSpPr>
          <p:spPr bwMode="auto">
            <a:xfrm>
              <a:off x="10756433"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72" name="TextBox 2471">
              <a:extLst>
                <a:ext uri="{FF2B5EF4-FFF2-40B4-BE49-F238E27FC236}">
                  <a16:creationId xmlns:a16="http://schemas.microsoft.com/office/drawing/2014/main" id="{58DE6233-A632-DD70-440C-20E91382F8FC}"/>
                </a:ext>
              </a:extLst>
            </p:cNvPr>
            <p:cNvSpPr txBox="1">
              <a:spLocks/>
            </p:cNvSpPr>
            <p:nvPr/>
          </p:nvSpPr>
          <p:spPr bwMode="auto">
            <a:xfrm>
              <a:off x="10840124"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73" name="TextBox 2472">
              <a:extLst>
                <a:ext uri="{FF2B5EF4-FFF2-40B4-BE49-F238E27FC236}">
                  <a16:creationId xmlns:a16="http://schemas.microsoft.com/office/drawing/2014/main" id="{D038FF3F-CEDD-B2CF-2BF1-21211B401F7B}"/>
                </a:ext>
              </a:extLst>
            </p:cNvPr>
            <p:cNvSpPr txBox="1">
              <a:spLocks/>
            </p:cNvSpPr>
            <p:nvPr/>
          </p:nvSpPr>
          <p:spPr bwMode="auto">
            <a:xfrm>
              <a:off x="10775555"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74" name="TextBox 2473">
              <a:extLst>
                <a:ext uri="{FF2B5EF4-FFF2-40B4-BE49-F238E27FC236}">
                  <a16:creationId xmlns:a16="http://schemas.microsoft.com/office/drawing/2014/main" id="{107B965B-F414-F62B-CF15-11FDE00D2DB4}"/>
                </a:ext>
              </a:extLst>
            </p:cNvPr>
            <p:cNvSpPr txBox="1">
              <a:spLocks/>
            </p:cNvSpPr>
            <p:nvPr/>
          </p:nvSpPr>
          <p:spPr bwMode="auto">
            <a:xfrm>
              <a:off x="10821638"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75" name="TextBox 2474">
              <a:extLst>
                <a:ext uri="{FF2B5EF4-FFF2-40B4-BE49-F238E27FC236}">
                  <a16:creationId xmlns:a16="http://schemas.microsoft.com/office/drawing/2014/main" id="{569F5E2E-B7FA-FE3C-DF0C-B226D3C40A3D}"/>
                </a:ext>
              </a:extLst>
            </p:cNvPr>
            <p:cNvSpPr txBox="1">
              <a:spLocks/>
            </p:cNvSpPr>
            <p:nvPr/>
          </p:nvSpPr>
          <p:spPr bwMode="auto">
            <a:xfrm>
              <a:off x="10860707"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76" name="TextBox 2475">
              <a:extLst>
                <a:ext uri="{FF2B5EF4-FFF2-40B4-BE49-F238E27FC236}">
                  <a16:creationId xmlns:a16="http://schemas.microsoft.com/office/drawing/2014/main" id="{19DCF5F9-A4EC-4C1A-AC57-58FD32655843}"/>
                </a:ext>
              </a:extLst>
            </p:cNvPr>
            <p:cNvSpPr txBox="1">
              <a:spLocks/>
            </p:cNvSpPr>
            <p:nvPr/>
          </p:nvSpPr>
          <p:spPr bwMode="auto">
            <a:xfrm>
              <a:off x="10800955"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77" name="TextBox 2476">
              <a:extLst>
                <a:ext uri="{FF2B5EF4-FFF2-40B4-BE49-F238E27FC236}">
                  <a16:creationId xmlns:a16="http://schemas.microsoft.com/office/drawing/2014/main" id="{EBD22C3C-196F-7781-81BB-2619FAE01D14}"/>
                </a:ext>
              </a:extLst>
            </p:cNvPr>
            <p:cNvSpPr txBox="1">
              <a:spLocks/>
            </p:cNvSpPr>
            <p:nvPr/>
          </p:nvSpPr>
          <p:spPr bwMode="auto">
            <a:xfrm>
              <a:off x="10876582"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78" name="TextBox 2477">
              <a:extLst>
                <a:ext uri="{FF2B5EF4-FFF2-40B4-BE49-F238E27FC236}">
                  <a16:creationId xmlns:a16="http://schemas.microsoft.com/office/drawing/2014/main" id="{BCD9FAC2-5C44-4DF4-765D-715373829FDD}"/>
                </a:ext>
              </a:extLst>
            </p:cNvPr>
            <p:cNvSpPr txBox="1">
              <a:spLocks/>
            </p:cNvSpPr>
            <p:nvPr/>
          </p:nvSpPr>
          <p:spPr bwMode="auto">
            <a:xfrm>
              <a:off x="10896277"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79" name="TextBox 2478">
              <a:extLst>
                <a:ext uri="{FF2B5EF4-FFF2-40B4-BE49-F238E27FC236}">
                  <a16:creationId xmlns:a16="http://schemas.microsoft.com/office/drawing/2014/main" id="{31AE34F3-B091-FE2F-955E-39ADCD147046}"/>
                </a:ext>
              </a:extLst>
            </p:cNvPr>
            <p:cNvSpPr txBox="1">
              <a:spLocks/>
            </p:cNvSpPr>
            <p:nvPr/>
          </p:nvSpPr>
          <p:spPr bwMode="auto">
            <a:xfrm>
              <a:off x="10945535"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80" name="TextBox 2479">
              <a:extLst>
                <a:ext uri="{FF2B5EF4-FFF2-40B4-BE49-F238E27FC236}">
                  <a16:creationId xmlns:a16="http://schemas.microsoft.com/office/drawing/2014/main" id="{D68329F4-F8D1-F5C3-EFCC-632812A88B0C}"/>
                </a:ext>
              </a:extLst>
            </p:cNvPr>
            <p:cNvSpPr txBox="1">
              <a:spLocks/>
            </p:cNvSpPr>
            <p:nvPr/>
          </p:nvSpPr>
          <p:spPr bwMode="auto">
            <a:xfrm>
              <a:off x="10962307"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81" name="TextBox 2480">
              <a:extLst>
                <a:ext uri="{FF2B5EF4-FFF2-40B4-BE49-F238E27FC236}">
                  <a16:creationId xmlns:a16="http://schemas.microsoft.com/office/drawing/2014/main" id="{22935FB6-138D-9B67-B6D1-BB45D2C9C215}"/>
                </a:ext>
              </a:extLst>
            </p:cNvPr>
            <p:cNvSpPr txBox="1">
              <a:spLocks/>
            </p:cNvSpPr>
            <p:nvPr/>
          </p:nvSpPr>
          <p:spPr bwMode="auto">
            <a:xfrm>
              <a:off x="10926485"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82" name="TextBox 2481">
              <a:extLst>
                <a:ext uri="{FF2B5EF4-FFF2-40B4-BE49-F238E27FC236}">
                  <a16:creationId xmlns:a16="http://schemas.microsoft.com/office/drawing/2014/main" id="{E2B28283-90A0-CDDD-9EC2-7C531407CA57}"/>
                </a:ext>
              </a:extLst>
            </p:cNvPr>
            <p:cNvSpPr txBox="1">
              <a:spLocks/>
            </p:cNvSpPr>
            <p:nvPr/>
          </p:nvSpPr>
          <p:spPr bwMode="auto">
            <a:xfrm>
              <a:off x="10909991" y="211780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83" name="TextBox 2482">
              <a:extLst>
                <a:ext uri="{FF2B5EF4-FFF2-40B4-BE49-F238E27FC236}">
                  <a16:creationId xmlns:a16="http://schemas.microsoft.com/office/drawing/2014/main" id="{142AA033-F7EA-F66A-E634-40DF5E7A617F}"/>
                </a:ext>
              </a:extLst>
            </p:cNvPr>
            <p:cNvSpPr txBox="1">
              <a:spLocks/>
            </p:cNvSpPr>
            <p:nvPr/>
          </p:nvSpPr>
          <p:spPr bwMode="auto">
            <a:xfrm>
              <a:off x="11114851"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84" name="TextBox 2483">
              <a:extLst>
                <a:ext uri="{FF2B5EF4-FFF2-40B4-BE49-F238E27FC236}">
                  <a16:creationId xmlns:a16="http://schemas.microsoft.com/office/drawing/2014/main" id="{91A9B4D2-0A83-F8D3-4376-A9CC8FAFFFCE}"/>
                </a:ext>
              </a:extLst>
            </p:cNvPr>
            <p:cNvSpPr txBox="1">
              <a:spLocks/>
            </p:cNvSpPr>
            <p:nvPr/>
          </p:nvSpPr>
          <p:spPr bwMode="auto">
            <a:xfrm>
              <a:off x="11172412"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85" name="TextBox 2484">
              <a:extLst>
                <a:ext uri="{FF2B5EF4-FFF2-40B4-BE49-F238E27FC236}">
                  <a16:creationId xmlns:a16="http://schemas.microsoft.com/office/drawing/2014/main" id="{2D5F8EF9-52D5-F738-1F32-9FDB5FB2CB57}"/>
                </a:ext>
              </a:extLst>
            </p:cNvPr>
            <p:cNvSpPr txBox="1">
              <a:spLocks/>
            </p:cNvSpPr>
            <p:nvPr/>
          </p:nvSpPr>
          <p:spPr bwMode="auto">
            <a:xfrm>
              <a:off x="11256819"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86" name="TextBox 2485">
              <a:extLst>
                <a:ext uri="{FF2B5EF4-FFF2-40B4-BE49-F238E27FC236}">
                  <a16:creationId xmlns:a16="http://schemas.microsoft.com/office/drawing/2014/main" id="{4AE5E7E6-C95E-4801-F6FA-C5B55D08717C}"/>
                </a:ext>
              </a:extLst>
            </p:cNvPr>
            <p:cNvSpPr txBox="1">
              <a:spLocks/>
            </p:cNvSpPr>
            <p:nvPr/>
          </p:nvSpPr>
          <p:spPr bwMode="auto">
            <a:xfrm>
              <a:off x="11187303"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87" name="TextBox 2486">
              <a:extLst>
                <a:ext uri="{FF2B5EF4-FFF2-40B4-BE49-F238E27FC236}">
                  <a16:creationId xmlns:a16="http://schemas.microsoft.com/office/drawing/2014/main" id="{80FAF670-A8DA-8AF9-AF30-C99CE3237547}"/>
                </a:ext>
              </a:extLst>
            </p:cNvPr>
            <p:cNvSpPr txBox="1">
              <a:spLocks/>
            </p:cNvSpPr>
            <p:nvPr/>
          </p:nvSpPr>
          <p:spPr bwMode="auto">
            <a:xfrm>
              <a:off x="11206353"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88" name="TextBox 2487">
              <a:extLst>
                <a:ext uri="{FF2B5EF4-FFF2-40B4-BE49-F238E27FC236}">
                  <a16:creationId xmlns:a16="http://schemas.microsoft.com/office/drawing/2014/main" id="{4AC3C96F-C5E1-13A6-BE26-52F84CBD7332}"/>
                </a:ext>
              </a:extLst>
            </p:cNvPr>
            <p:cNvSpPr txBox="1">
              <a:spLocks/>
            </p:cNvSpPr>
            <p:nvPr/>
          </p:nvSpPr>
          <p:spPr bwMode="auto">
            <a:xfrm>
              <a:off x="11148599"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89" name="TextBox 2488">
              <a:extLst>
                <a:ext uri="{FF2B5EF4-FFF2-40B4-BE49-F238E27FC236}">
                  <a16:creationId xmlns:a16="http://schemas.microsoft.com/office/drawing/2014/main" id="{24188070-CC2D-6AC0-5C3C-4D9DEE64783A}"/>
                </a:ext>
              </a:extLst>
            </p:cNvPr>
            <p:cNvSpPr txBox="1">
              <a:spLocks/>
            </p:cNvSpPr>
            <p:nvPr/>
          </p:nvSpPr>
          <p:spPr bwMode="auto">
            <a:xfrm>
              <a:off x="11237195"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90" name="TextBox 2489">
              <a:extLst>
                <a:ext uri="{FF2B5EF4-FFF2-40B4-BE49-F238E27FC236}">
                  <a16:creationId xmlns:a16="http://schemas.microsoft.com/office/drawing/2014/main" id="{309DCA75-4203-A5CE-869D-5C14C22898F0}"/>
                </a:ext>
              </a:extLst>
            </p:cNvPr>
            <p:cNvSpPr txBox="1">
              <a:spLocks/>
            </p:cNvSpPr>
            <p:nvPr/>
          </p:nvSpPr>
          <p:spPr bwMode="auto">
            <a:xfrm>
              <a:off x="11307380"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91" name="TextBox 2490">
              <a:extLst>
                <a:ext uri="{FF2B5EF4-FFF2-40B4-BE49-F238E27FC236}">
                  <a16:creationId xmlns:a16="http://schemas.microsoft.com/office/drawing/2014/main" id="{9A66FF66-E455-C96C-B08D-829F340144E0}"/>
                </a:ext>
              </a:extLst>
            </p:cNvPr>
            <p:cNvSpPr txBox="1">
              <a:spLocks/>
            </p:cNvSpPr>
            <p:nvPr/>
          </p:nvSpPr>
          <p:spPr bwMode="auto">
            <a:xfrm>
              <a:off x="11222228"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92" name="TextBox 2491">
              <a:extLst>
                <a:ext uri="{FF2B5EF4-FFF2-40B4-BE49-F238E27FC236}">
                  <a16:creationId xmlns:a16="http://schemas.microsoft.com/office/drawing/2014/main" id="{C3F65783-6E70-0042-9987-AEACADEB14A4}"/>
                </a:ext>
              </a:extLst>
            </p:cNvPr>
            <p:cNvSpPr txBox="1">
              <a:spLocks/>
            </p:cNvSpPr>
            <p:nvPr/>
          </p:nvSpPr>
          <p:spPr bwMode="auto">
            <a:xfrm>
              <a:off x="11380531"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93" name="TextBox 2492">
              <a:extLst>
                <a:ext uri="{FF2B5EF4-FFF2-40B4-BE49-F238E27FC236}">
                  <a16:creationId xmlns:a16="http://schemas.microsoft.com/office/drawing/2014/main" id="{98FD7CA2-7B1C-65D1-A43C-D8E1C24C9A88}"/>
                </a:ext>
              </a:extLst>
            </p:cNvPr>
            <p:cNvSpPr txBox="1">
              <a:spLocks/>
            </p:cNvSpPr>
            <p:nvPr/>
          </p:nvSpPr>
          <p:spPr bwMode="auto">
            <a:xfrm>
              <a:off x="11405877"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94" name="TextBox 2493">
              <a:extLst>
                <a:ext uri="{FF2B5EF4-FFF2-40B4-BE49-F238E27FC236}">
                  <a16:creationId xmlns:a16="http://schemas.microsoft.com/office/drawing/2014/main" id="{6774D002-B348-C63C-FF7E-410B93CADC99}"/>
                </a:ext>
              </a:extLst>
            </p:cNvPr>
            <p:cNvSpPr txBox="1">
              <a:spLocks/>
            </p:cNvSpPr>
            <p:nvPr/>
          </p:nvSpPr>
          <p:spPr bwMode="auto">
            <a:xfrm>
              <a:off x="11333425"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95" name="TextBox 2494">
              <a:extLst>
                <a:ext uri="{FF2B5EF4-FFF2-40B4-BE49-F238E27FC236}">
                  <a16:creationId xmlns:a16="http://schemas.microsoft.com/office/drawing/2014/main" id="{B41BDA0E-04DA-A677-9522-EA87DD4908DB}"/>
                </a:ext>
              </a:extLst>
            </p:cNvPr>
            <p:cNvSpPr txBox="1">
              <a:spLocks/>
            </p:cNvSpPr>
            <p:nvPr/>
          </p:nvSpPr>
          <p:spPr bwMode="auto">
            <a:xfrm>
              <a:off x="11466788"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96" name="TextBox 2495">
              <a:extLst>
                <a:ext uri="{FF2B5EF4-FFF2-40B4-BE49-F238E27FC236}">
                  <a16:creationId xmlns:a16="http://schemas.microsoft.com/office/drawing/2014/main" id="{83DD3E55-0D3E-D9B9-1D3E-56379707FF6B}"/>
                </a:ext>
              </a:extLst>
            </p:cNvPr>
            <p:cNvSpPr txBox="1">
              <a:spLocks/>
            </p:cNvSpPr>
            <p:nvPr/>
          </p:nvSpPr>
          <p:spPr bwMode="auto">
            <a:xfrm>
              <a:off x="11574152"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97" name="TextBox 2496">
              <a:extLst>
                <a:ext uri="{FF2B5EF4-FFF2-40B4-BE49-F238E27FC236}">
                  <a16:creationId xmlns:a16="http://schemas.microsoft.com/office/drawing/2014/main" id="{B0CBBE71-0920-FD14-78D5-31450265AF4A}"/>
                </a:ext>
              </a:extLst>
            </p:cNvPr>
            <p:cNvSpPr txBox="1">
              <a:spLocks/>
            </p:cNvSpPr>
            <p:nvPr/>
          </p:nvSpPr>
          <p:spPr bwMode="auto">
            <a:xfrm>
              <a:off x="11605536"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98" name="TextBox 2497">
              <a:extLst>
                <a:ext uri="{FF2B5EF4-FFF2-40B4-BE49-F238E27FC236}">
                  <a16:creationId xmlns:a16="http://schemas.microsoft.com/office/drawing/2014/main" id="{30D73378-76B4-02EE-9F2B-FDFE7749E82F}"/>
                </a:ext>
              </a:extLst>
            </p:cNvPr>
            <p:cNvSpPr txBox="1">
              <a:spLocks/>
            </p:cNvSpPr>
            <p:nvPr/>
          </p:nvSpPr>
          <p:spPr bwMode="auto">
            <a:xfrm>
              <a:off x="11421752" y="21668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grpSp>
      <p:sp>
        <p:nvSpPr>
          <p:cNvPr id="880" name="Title 2">
            <a:extLst>
              <a:ext uri="{FF2B5EF4-FFF2-40B4-BE49-F238E27FC236}">
                <a16:creationId xmlns:a16="http://schemas.microsoft.com/office/drawing/2014/main" id="{F5DF967C-40F6-9588-B526-E3E263986ADB}"/>
              </a:ext>
            </a:extLst>
          </p:cNvPr>
          <p:cNvSpPr>
            <a:spLocks noGrp="1"/>
          </p:cNvSpPr>
          <p:nvPr>
            <p:ph type="title"/>
          </p:nvPr>
        </p:nvSpPr>
        <p:spPr>
          <a:xfrm>
            <a:off x="231078" y="531006"/>
            <a:ext cx="11740260" cy="502445"/>
          </a:xfrm>
        </p:spPr>
        <p:txBody>
          <a:bodyPr/>
          <a:lstStyle/>
          <a:p>
            <a:r>
              <a:rPr lang="en-US" dirty="0"/>
              <a:t>TRIANGLE: 4-Yr FFS and 4-Yr OS </a:t>
            </a:r>
          </a:p>
        </p:txBody>
      </p:sp>
      <p:sp>
        <p:nvSpPr>
          <p:cNvPr id="2" name="Content Placeholder 1">
            <a:extLst>
              <a:ext uri="{FF2B5EF4-FFF2-40B4-BE49-F238E27FC236}">
                <a16:creationId xmlns:a16="http://schemas.microsoft.com/office/drawing/2014/main" id="{EBC1FD26-9B3B-734E-BD91-3A8F7BD17B27}"/>
              </a:ext>
            </a:extLst>
          </p:cNvPr>
          <p:cNvSpPr>
            <a:spLocks noGrp="1"/>
          </p:cNvSpPr>
          <p:nvPr>
            <p:ph sz="quarter" idx="10"/>
          </p:nvPr>
        </p:nvSpPr>
        <p:spPr>
          <a:xfrm>
            <a:off x="1712199" y="6302375"/>
            <a:ext cx="7812290" cy="327025"/>
          </a:xfrm>
        </p:spPr>
        <p:txBody>
          <a:bodyPr/>
          <a:lstStyle/>
          <a:p>
            <a:pPr algn="ctr"/>
            <a:r>
              <a:rPr lang="en-US" altLang="en-US" dirty="0"/>
              <a:t>Dreyling. ASH 2024. Abstr 240.</a:t>
            </a:r>
          </a:p>
        </p:txBody>
      </p:sp>
      <p:sp>
        <p:nvSpPr>
          <p:cNvPr id="882" name="TextBox 881">
            <a:extLst>
              <a:ext uri="{FF2B5EF4-FFF2-40B4-BE49-F238E27FC236}">
                <a16:creationId xmlns:a16="http://schemas.microsoft.com/office/drawing/2014/main" id="{D9B99A51-163D-5342-5BF3-511C0E13EBE3}"/>
              </a:ext>
            </a:extLst>
          </p:cNvPr>
          <p:cNvSpPr txBox="1">
            <a:spLocks/>
          </p:cNvSpPr>
          <p:nvPr/>
        </p:nvSpPr>
        <p:spPr bwMode="auto">
          <a:xfrm>
            <a:off x="217534" y="5278605"/>
            <a:ext cx="1175380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000" u="none" strike="noStrike" kern="1200" cap="none" spc="0" normalizeH="0" baseline="0" noProof="0" dirty="0">
                <a:ln>
                  <a:noFill/>
                </a:ln>
                <a:solidFill>
                  <a:srgbClr val="000000"/>
                </a:solidFill>
                <a:effectLst/>
                <a:uLnTx/>
                <a:uFillTx/>
                <a:latin typeface="Poppins" pitchFamily="2" charset="77"/>
                <a:cs typeface="Poppins" pitchFamily="2" charset="77"/>
              </a:rPr>
              <a:t>Treatment:</a:t>
            </a:r>
          </a:p>
          <a:p>
            <a:pPr marL="236537" marR="0" lvl="0" indent="-171450" algn="l" defTabSz="914400" rtl="0" eaLnBrk="0" fontAlgn="base" latinLnBrk="0" hangingPunct="0">
              <a:lnSpc>
                <a:spcPct val="100000"/>
              </a:lnSpc>
              <a:spcBef>
                <a:spcPts val="0"/>
              </a:spcBef>
              <a:spcAft>
                <a:spcPct val="0"/>
              </a:spcAft>
              <a:buClrTx/>
              <a:buSzTx/>
              <a:buFont typeface="Arial" panose="020B0604020202020204" pitchFamily="34" charset="0"/>
              <a:buChar char="•"/>
              <a:defRPr/>
            </a:pPr>
            <a:r>
              <a:rPr kumimoji="0" lang="en-US" sz="1000" u="none" strike="noStrike" kern="1200" cap="none" spc="0" normalizeH="0" baseline="0" noProof="0" dirty="0">
                <a:ln>
                  <a:noFill/>
                </a:ln>
                <a:solidFill>
                  <a:srgbClr val="000000"/>
                </a:solidFill>
                <a:effectLst/>
                <a:uLnTx/>
                <a:uFillTx/>
                <a:latin typeface="Poppins" pitchFamily="2" charset="77"/>
                <a:cs typeface="Poppins" pitchFamily="2" charset="77"/>
              </a:rPr>
              <a:t>Arm A (R-CHOP/R-DHAP): </a:t>
            </a:r>
            <a:r>
              <a:rPr kumimoji="0" lang="en-US" sz="10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alternating 3 cycles of R-CHOP in cycle 1, 3, 5 and 3 cycles of R-DHAP in cycle 2, 4, 6 (21-day cycles)</a:t>
            </a:r>
          </a:p>
          <a:p>
            <a:pPr marL="236537" marR="0" lvl="0" indent="-171450" algn="l" defTabSz="914400" rtl="0" eaLnBrk="0" fontAlgn="base" latinLnBrk="0" hangingPunct="0">
              <a:lnSpc>
                <a:spcPct val="100000"/>
              </a:lnSpc>
              <a:spcBef>
                <a:spcPts val="0"/>
              </a:spcBef>
              <a:spcAft>
                <a:spcPct val="0"/>
              </a:spcAft>
              <a:buClrTx/>
              <a:buSzTx/>
              <a:buFont typeface="Arial" panose="020B0604020202020204" pitchFamily="34" charset="0"/>
              <a:buChar char="•"/>
              <a:defRPr/>
            </a:pPr>
            <a:r>
              <a:rPr kumimoji="0" lang="en-US" sz="1000" u="none" strike="noStrike" kern="1200" cap="none" spc="0" normalizeH="0" baseline="0" noProof="0" dirty="0">
                <a:ln>
                  <a:noFill/>
                </a:ln>
                <a:solidFill>
                  <a:srgbClr val="000000"/>
                </a:solidFill>
                <a:effectLst/>
                <a:uLnTx/>
                <a:uFillTx/>
                <a:latin typeface="Poppins" pitchFamily="2" charset="77"/>
                <a:cs typeface="Poppins" pitchFamily="2" charset="77"/>
              </a:rPr>
              <a:t>Arm A + I (R-CHOP + ibrutinib/R-DHAP): </a:t>
            </a:r>
            <a:r>
              <a:rPr kumimoji="0" lang="en-US" sz="10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alternating 3 cycles of R-CHOP + ibrutinib on Days 1-19 in cycle 1, 3, 5 and 3 cycles of R-DHAP in cycle 2, 4, 6 (21-day cycles)</a:t>
            </a:r>
          </a:p>
          <a:p>
            <a:pPr marL="236537" marR="0" lvl="0" indent="-171450" algn="l" defTabSz="914400" rtl="0" eaLnBrk="0" fontAlgn="base" latinLnBrk="0" hangingPunct="0">
              <a:lnSpc>
                <a:spcPct val="100000"/>
              </a:lnSpc>
              <a:spcBef>
                <a:spcPts val="0"/>
              </a:spcBef>
              <a:spcAft>
                <a:spcPct val="0"/>
              </a:spcAft>
              <a:buClrTx/>
              <a:buSzTx/>
              <a:buFont typeface="Arial" panose="020B0604020202020204" pitchFamily="34" charset="0"/>
              <a:buChar char="•"/>
              <a:defRPr/>
            </a:pPr>
            <a:r>
              <a:rPr kumimoji="0" lang="en-US" sz="1000" u="none" strike="noStrike" kern="1200" cap="none" spc="0" normalizeH="0" baseline="0" noProof="0" dirty="0">
                <a:ln>
                  <a:noFill/>
                </a:ln>
                <a:solidFill>
                  <a:srgbClr val="000000"/>
                </a:solidFill>
                <a:effectLst/>
                <a:uLnTx/>
                <a:uFillTx/>
                <a:latin typeface="Poppins" pitchFamily="2" charset="77"/>
                <a:cs typeface="Poppins" pitchFamily="2" charset="77"/>
              </a:rPr>
              <a:t>Arm I (R-CHOP + ibrutinib/R-DHAP): </a:t>
            </a:r>
            <a:r>
              <a:rPr kumimoji="0" lang="en-US" sz="10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alternating 3 cycles of R-CHOP + ibrutinib on Days 1-19 in cycle 1, 3, 5 and 3 cycles of R-DHAP in cycle 2, 4, 6 (21-day cycles)</a:t>
            </a:r>
          </a:p>
          <a:p>
            <a:pPr marL="236537" marR="0" lvl="0" indent="-171450" algn="l" defTabSz="914400" rtl="0" eaLnBrk="0" fontAlgn="base" latinLnBrk="0" hangingPunct="0">
              <a:lnSpc>
                <a:spcPct val="100000"/>
              </a:lnSpc>
              <a:spcBef>
                <a:spcPts val="0"/>
              </a:spcBef>
              <a:spcAft>
                <a:spcPct val="0"/>
              </a:spcAft>
              <a:buClrTx/>
              <a:buSzTx/>
              <a:buFont typeface="Arial" panose="020B0604020202020204" pitchFamily="34" charset="0"/>
              <a:buChar char="•"/>
              <a:defRPr/>
            </a:pPr>
            <a:r>
              <a:rPr kumimoji="0" lang="en-US" sz="1000" u="none" strike="noStrike" kern="1200" cap="none" spc="0" normalizeH="0" baseline="0" noProof="0" dirty="0">
                <a:ln>
                  <a:noFill/>
                </a:ln>
                <a:solidFill>
                  <a:srgbClr val="000000"/>
                </a:solidFill>
                <a:effectLst/>
                <a:uLnTx/>
                <a:uFillTx/>
                <a:latin typeface="Poppins" pitchFamily="2" charset="77"/>
                <a:cs typeface="Poppins" pitchFamily="2" charset="77"/>
              </a:rPr>
              <a:t>ASCT: </a:t>
            </a:r>
            <a:r>
              <a:rPr kumimoji="0" lang="en-US" sz="10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planned for responding patients on arm A and arm A + I; rituximab maintenance could be received according to national guidelines in all responding patients regardless of treatment arm</a:t>
            </a:r>
          </a:p>
        </p:txBody>
      </p:sp>
      <p:sp>
        <p:nvSpPr>
          <p:cNvPr id="1691" name="TextBox 1690">
            <a:extLst>
              <a:ext uri="{FF2B5EF4-FFF2-40B4-BE49-F238E27FC236}">
                <a16:creationId xmlns:a16="http://schemas.microsoft.com/office/drawing/2014/main" id="{A4E42C9A-DFEC-8DD0-33E4-B3BEB40394F1}"/>
              </a:ext>
            </a:extLst>
          </p:cNvPr>
          <p:cNvSpPr txBox="1">
            <a:spLocks/>
          </p:cNvSpPr>
          <p:nvPr/>
        </p:nvSpPr>
        <p:spPr bwMode="auto">
          <a:xfrm>
            <a:off x="800579" y="1264583"/>
            <a:ext cx="334378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u="none" strike="noStrike" kern="1200" cap="none" spc="0" normalizeH="0" baseline="0" noProof="0" dirty="0">
                <a:ln>
                  <a:noFill/>
                </a:ln>
                <a:solidFill>
                  <a:srgbClr val="000000"/>
                </a:solidFill>
                <a:effectLst/>
                <a:uLnTx/>
                <a:uFillTx/>
                <a:latin typeface="Poppins" pitchFamily="2" charset="77"/>
                <a:cs typeface="Poppins" pitchFamily="2" charset="77"/>
              </a:rPr>
              <a:t>FFS (Arm A vs Arm I)</a:t>
            </a:r>
          </a:p>
        </p:txBody>
      </p:sp>
      <p:cxnSp>
        <p:nvCxnSpPr>
          <p:cNvPr id="1692" name="Straight Connector 1691">
            <a:extLst>
              <a:ext uri="{FF2B5EF4-FFF2-40B4-BE49-F238E27FC236}">
                <a16:creationId xmlns:a16="http://schemas.microsoft.com/office/drawing/2014/main" id="{1E184AA6-B943-D0F1-7786-7355CC06B518}"/>
              </a:ext>
            </a:extLst>
          </p:cNvPr>
          <p:cNvCxnSpPr>
            <a:cxnSpLocks/>
          </p:cNvCxnSpPr>
          <p:nvPr/>
        </p:nvCxnSpPr>
        <p:spPr bwMode="auto">
          <a:xfrm>
            <a:off x="808307" y="1735063"/>
            <a:ext cx="0" cy="2162628"/>
          </a:xfrm>
          <a:prstGeom prst="line">
            <a:avLst/>
          </a:prstGeom>
          <a:noFill/>
          <a:ln w="12700" cap="flat" cmpd="sng" algn="ctr">
            <a:solidFill>
              <a:schemeClr val="tx1"/>
            </a:solidFill>
            <a:prstDash val="solid"/>
            <a:round/>
            <a:headEnd type="none" w="med" len="med"/>
            <a:tailEnd type="none" w="med" len="med"/>
          </a:ln>
          <a:effectLst/>
        </p:spPr>
      </p:cxnSp>
      <p:cxnSp>
        <p:nvCxnSpPr>
          <p:cNvPr id="1693" name="Straight Connector 1692">
            <a:extLst>
              <a:ext uri="{FF2B5EF4-FFF2-40B4-BE49-F238E27FC236}">
                <a16:creationId xmlns:a16="http://schemas.microsoft.com/office/drawing/2014/main" id="{DAE5876B-2C0C-330C-A468-C2C43A880B2E}"/>
              </a:ext>
            </a:extLst>
          </p:cNvPr>
          <p:cNvCxnSpPr>
            <a:cxnSpLocks/>
          </p:cNvCxnSpPr>
          <p:nvPr/>
        </p:nvCxnSpPr>
        <p:spPr bwMode="auto">
          <a:xfrm>
            <a:off x="738761" y="1742791"/>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694" name="Straight Connector 1693">
            <a:extLst>
              <a:ext uri="{FF2B5EF4-FFF2-40B4-BE49-F238E27FC236}">
                <a16:creationId xmlns:a16="http://schemas.microsoft.com/office/drawing/2014/main" id="{8556A50B-2FE7-F2CC-E148-64852B4FA928}"/>
              </a:ext>
            </a:extLst>
          </p:cNvPr>
          <p:cNvCxnSpPr>
            <a:cxnSpLocks/>
          </p:cNvCxnSpPr>
          <p:nvPr/>
        </p:nvCxnSpPr>
        <p:spPr bwMode="auto">
          <a:xfrm>
            <a:off x="738761" y="2165218"/>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695" name="Straight Connector 1694">
            <a:extLst>
              <a:ext uri="{FF2B5EF4-FFF2-40B4-BE49-F238E27FC236}">
                <a16:creationId xmlns:a16="http://schemas.microsoft.com/office/drawing/2014/main" id="{9BE578DC-C3B8-0F51-8E36-E42364DABAEE}"/>
              </a:ext>
            </a:extLst>
          </p:cNvPr>
          <p:cNvCxnSpPr>
            <a:cxnSpLocks/>
          </p:cNvCxnSpPr>
          <p:nvPr/>
        </p:nvCxnSpPr>
        <p:spPr bwMode="auto">
          <a:xfrm>
            <a:off x="738761" y="2597949"/>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696" name="Straight Connector 1695">
            <a:extLst>
              <a:ext uri="{FF2B5EF4-FFF2-40B4-BE49-F238E27FC236}">
                <a16:creationId xmlns:a16="http://schemas.microsoft.com/office/drawing/2014/main" id="{2A773D1E-A3E1-BADC-2441-B6B2689159B8}"/>
              </a:ext>
            </a:extLst>
          </p:cNvPr>
          <p:cNvCxnSpPr>
            <a:cxnSpLocks/>
          </p:cNvCxnSpPr>
          <p:nvPr/>
        </p:nvCxnSpPr>
        <p:spPr bwMode="auto">
          <a:xfrm>
            <a:off x="738761" y="3025528"/>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697" name="Straight Connector 1696">
            <a:extLst>
              <a:ext uri="{FF2B5EF4-FFF2-40B4-BE49-F238E27FC236}">
                <a16:creationId xmlns:a16="http://schemas.microsoft.com/office/drawing/2014/main" id="{68D34541-DE00-5DC0-9F60-D4919FFFE27B}"/>
              </a:ext>
            </a:extLst>
          </p:cNvPr>
          <p:cNvCxnSpPr>
            <a:cxnSpLocks/>
          </p:cNvCxnSpPr>
          <p:nvPr/>
        </p:nvCxnSpPr>
        <p:spPr bwMode="auto">
          <a:xfrm>
            <a:off x="738761" y="3455682"/>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698" name="Straight Connector 1697">
            <a:extLst>
              <a:ext uri="{FF2B5EF4-FFF2-40B4-BE49-F238E27FC236}">
                <a16:creationId xmlns:a16="http://schemas.microsoft.com/office/drawing/2014/main" id="{375525C7-D470-5F00-F3AD-863A55948387}"/>
              </a:ext>
            </a:extLst>
          </p:cNvPr>
          <p:cNvCxnSpPr>
            <a:cxnSpLocks/>
          </p:cNvCxnSpPr>
          <p:nvPr/>
        </p:nvCxnSpPr>
        <p:spPr bwMode="auto">
          <a:xfrm>
            <a:off x="738761" y="3885836"/>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699" name="Straight Connector 1698">
            <a:extLst>
              <a:ext uri="{FF2B5EF4-FFF2-40B4-BE49-F238E27FC236}">
                <a16:creationId xmlns:a16="http://schemas.microsoft.com/office/drawing/2014/main" id="{FF80D492-212F-DBCD-1FB6-80A1D9F11774}"/>
              </a:ext>
            </a:extLst>
          </p:cNvPr>
          <p:cNvCxnSpPr>
            <a:cxnSpLocks/>
          </p:cNvCxnSpPr>
          <p:nvPr/>
        </p:nvCxnSpPr>
        <p:spPr bwMode="auto">
          <a:xfrm>
            <a:off x="800579" y="3885836"/>
            <a:ext cx="3461982" cy="0"/>
          </a:xfrm>
          <a:prstGeom prst="line">
            <a:avLst/>
          </a:prstGeom>
          <a:noFill/>
          <a:ln w="12700" cap="flat" cmpd="sng" algn="ctr">
            <a:solidFill>
              <a:schemeClr val="tx1"/>
            </a:solidFill>
            <a:prstDash val="solid"/>
            <a:round/>
            <a:headEnd type="none" w="med" len="med"/>
            <a:tailEnd type="none" w="med" len="med"/>
          </a:ln>
          <a:effectLst/>
        </p:spPr>
      </p:cxnSp>
      <p:cxnSp>
        <p:nvCxnSpPr>
          <p:cNvPr id="1700" name="Straight Connector 1699">
            <a:extLst>
              <a:ext uri="{FF2B5EF4-FFF2-40B4-BE49-F238E27FC236}">
                <a16:creationId xmlns:a16="http://schemas.microsoft.com/office/drawing/2014/main" id="{0BC0314D-12CE-83B5-3899-4634A8C83438}"/>
              </a:ext>
            </a:extLst>
          </p:cNvPr>
          <p:cNvCxnSpPr>
            <a:cxnSpLocks/>
          </p:cNvCxnSpPr>
          <p:nvPr/>
        </p:nvCxnSpPr>
        <p:spPr bwMode="auto">
          <a:xfrm rot="16200000">
            <a:off x="773534"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701" name="Straight Connector 1700">
            <a:extLst>
              <a:ext uri="{FF2B5EF4-FFF2-40B4-BE49-F238E27FC236}">
                <a16:creationId xmlns:a16="http://schemas.microsoft.com/office/drawing/2014/main" id="{7283B652-57BB-5784-983E-64E7ED8F9F7A}"/>
              </a:ext>
            </a:extLst>
          </p:cNvPr>
          <p:cNvCxnSpPr>
            <a:cxnSpLocks/>
          </p:cNvCxnSpPr>
          <p:nvPr/>
        </p:nvCxnSpPr>
        <p:spPr bwMode="auto">
          <a:xfrm rot="16200000">
            <a:off x="988450"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702" name="Straight Connector 1701">
            <a:extLst>
              <a:ext uri="{FF2B5EF4-FFF2-40B4-BE49-F238E27FC236}">
                <a16:creationId xmlns:a16="http://schemas.microsoft.com/office/drawing/2014/main" id="{DB75FC13-1637-97E4-ACF7-59BA29B1D0B7}"/>
              </a:ext>
            </a:extLst>
          </p:cNvPr>
          <p:cNvCxnSpPr>
            <a:cxnSpLocks/>
          </p:cNvCxnSpPr>
          <p:nvPr/>
        </p:nvCxnSpPr>
        <p:spPr bwMode="auto">
          <a:xfrm rot="16200000">
            <a:off x="1203366"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703" name="Straight Connector 1702">
            <a:extLst>
              <a:ext uri="{FF2B5EF4-FFF2-40B4-BE49-F238E27FC236}">
                <a16:creationId xmlns:a16="http://schemas.microsoft.com/office/drawing/2014/main" id="{C39E14D2-5ED2-3B22-A580-BA95C88D0C22}"/>
              </a:ext>
            </a:extLst>
          </p:cNvPr>
          <p:cNvCxnSpPr>
            <a:cxnSpLocks/>
          </p:cNvCxnSpPr>
          <p:nvPr/>
        </p:nvCxnSpPr>
        <p:spPr bwMode="auto">
          <a:xfrm rot="16200000">
            <a:off x="1418282"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704" name="Straight Connector 1703">
            <a:extLst>
              <a:ext uri="{FF2B5EF4-FFF2-40B4-BE49-F238E27FC236}">
                <a16:creationId xmlns:a16="http://schemas.microsoft.com/office/drawing/2014/main" id="{2DD95489-628C-CAC3-FDF3-184DDE14B875}"/>
              </a:ext>
            </a:extLst>
          </p:cNvPr>
          <p:cNvCxnSpPr>
            <a:cxnSpLocks/>
          </p:cNvCxnSpPr>
          <p:nvPr/>
        </p:nvCxnSpPr>
        <p:spPr bwMode="auto">
          <a:xfrm rot="16200000">
            <a:off x="1633198"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705" name="Straight Connector 1704">
            <a:extLst>
              <a:ext uri="{FF2B5EF4-FFF2-40B4-BE49-F238E27FC236}">
                <a16:creationId xmlns:a16="http://schemas.microsoft.com/office/drawing/2014/main" id="{A37C4C8D-C8A2-43F2-5464-C1E4BA99E472}"/>
              </a:ext>
            </a:extLst>
          </p:cNvPr>
          <p:cNvCxnSpPr>
            <a:cxnSpLocks/>
          </p:cNvCxnSpPr>
          <p:nvPr/>
        </p:nvCxnSpPr>
        <p:spPr bwMode="auto">
          <a:xfrm rot="16200000">
            <a:off x="1848114"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706" name="Straight Connector 1705">
            <a:extLst>
              <a:ext uri="{FF2B5EF4-FFF2-40B4-BE49-F238E27FC236}">
                <a16:creationId xmlns:a16="http://schemas.microsoft.com/office/drawing/2014/main" id="{9F1F4152-4C9D-5775-013F-CD4FBBA5C04C}"/>
              </a:ext>
            </a:extLst>
          </p:cNvPr>
          <p:cNvCxnSpPr>
            <a:cxnSpLocks/>
          </p:cNvCxnSpPr>
          <p:nvPr/>
        </p:nvCxnSpPr>
        <p:spPr bwMode="auto">
          <a:xfrm rot="16200000">
            <a:off x="2063030"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707" name="Straight Connector 1706">
            <a:extLst>
              <a:ext uri="{FF2B5EF4-FFF2-40B4-BE49-F238E27FC236}">
                <a16:creationId xmlns:a16="http://schemas.microsoft.com/office/drawing/2014/main" id="{640ACABA-40A2-FCF9-BA41-1A58C53C8605}"/>
              </a:ext>
            </a:extLst>
          </p:cNvPr>
          <p:cNvCxnSpPr>
            <a:cxnSpLocks/>
          </p:cNvCxnSpPr>
          <p:nvPr/>
        </p:nvCxnSpPr>
        <p:spPr bwMode="auto">
          <a:xfrm rot="16200000">
            <a:off x="2277946"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708" name="Straight Connector 1707">
            <a:extLst>
              <a:ext uri="{FF2B5EF4-FFF2-40B4-BE49-F238E27FC236}">
                <a16:creationId xmlns:a16="http://schemas.microsoft.com/office/drawing/2014/main" id="{E8443BC9-1BED-E0A1-D409-991CC0DADF1E}"/>
              </a:ext>
            </a:extLst>
          </p:cNvPr>
          <p:cNvCxnSpPr>
            <a:cxnSpLocks/>
          </p:cNvCxnSpPr>
          <p:nvPr/>
        </p:nvCxnSpPr>
        <p:spPr bwMode="auto">
          <a:xfrm rot="16200000">
            <a:off x="2492862"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709" name="Straight Connector 1708">
            <a:extLst>
              <a:ext uri="{FF2B5EF4-FFF2-40B4-BE49-F238E27FC236}">
                <a16:creationId xmlns:a16="http://schemas.microsoft.com/office/drawing/2014/main" id="{CD20FD6F-99D5-6B80-1416-A3CB3473D7AE}"/>
              </a:ext>
            </a:extLst>
          </p:cNvPr>
          <p:cNvCxnSpPr>
            <a:cxnSpLocks/>
          </p:cNvCxnSpPr>
          <p:nvPr/>
        </p:nvCxnSpPr>
        <p:spPr bwMode="auto">
          <a:xfrm rot="16200000">
            <a:off x="2707778"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710" name="Straight Connector 1709">
            <a:extLst>
              <a:ext uri="{FF2B5EF4-FFF2-40B4-BE49-F238E27FC236}">
                <a16:creationId xmlns:a16="http://schemas.microsoft.com/office/drawing/2014/main" id="{6494F42A-C730-AFCE-72FF-990DD7F90B7E}"/>
              </a:ext>
            </a:extLst>
          </p:cNvPr>
          <p:cNvCxnSpPr>
            <a:cxnSpLocks/>
          </p:cNvCxnSpPr>
          <p:nvPr/>
        </p:nvCxnSpPr>
        <p:spPr bwMode="auto">
          <a:xfrm rot="16200000">
            <a:off x="3352526"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711" name="Straight Connector 1710">
            <a:extLst>
              <a:ext uri="{FF2B5EF4-FFF2-40B4-BE49-F238E27FC236}">
                <a16:creationId xmlns:a16="http://schemas.microsoft.com/office/drawing/2014/main" id="{BA2FA755-42D8-A105-5230-6FDACEB8875D}"/>
              </a:ext>
            </a:extLst>
          </p:cNvPr>
          <p:cNvCxnSpPr>
            <a:cxnSpLocks/>
          </p:cNvCxnSpPr>
          <p:nvPr/>
        </p:nvCxnSpPr>
        <p:spPr bwMode="auto">
          <a:xfrm rot="16200000">
            <a:off x="3997274"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1712" name="Straight Connector 1711">
            <a:extLst>
              <a:ext uri="{FF2B5EF4-FFF2-40B4-BE49-F238E27FC236}">
                <a16:creationId xmlns:a16="http://schemas.microsoft.com/office/drawing/2014/main" id="{14549667-0085-B64E-AA7B-1B6F8F3F15F9}"/>
              </a:ext>
            </a:extLst>
          </p:cNvPr>
          <p:cNvCxnSpPr>
            <a:cxnSpLocks/>
          </p:cNvCxnSpPr>
          <p:nvPr/>
        </p:nvCxnSpPr>
        <p:spPr bwMode="auto">
          <a:xfrm rot="16200000">
            <a:off x="4212193" y="3923037"/>
            <a:ext cx="69546" cy="0"/>
          </a:xfrm>
          <a:prstGeom prst="line">
            <a:avLst/>
          </a:prstGeom>
          <a:noFill/>
          <a:ln w="12700" cap="flat" cmpd="sng" algn="ctr">
            <a:solidFill>
              <a:schemeClr val="tx1"/>
            </a:solidFill>
            <a:prstDash val="solid"/>
            <a:round/>
            <a:headEnd type="none" w="med" len="med"/>
            <a:tailEnd type="none" w="med" len="med"/>
          </a:ln>
          <a:effectLst/>
        </p:spPr>
      </p:cxnSp>
      <p:sp>
        <p:nvSpPr>
          <p:cNvPr id="1713" name="TextBox 1712">
            <a:extLst>
              <a:ext uri="{FF2B5EF4-FFF2-40B4-BE49-F238E27FC236}">
                <a16:creationId xmlns:a16="http://schemas.microsoft.com/office/drawing/2014/main" id="{A11D0FF8-D8B0-5A31-83C5-61D2761133DD}"/>
              </a:ext>
            </a:extLst>
          </p:cNvPr>
          <p:cNvSpPr txBox="1">
            <a:spLocks/>
          </p:cNvSpPr>
          <p:nvPr/>
        </p:nvSpPr>
        <p:spPr bwMode="auto">
          <a:xfrm>
            <a:off x="357720" y="1635069"/>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1.0</a:t>
            </a:r>
          </a:p>
        </p:txBody>
      </p:sp>
      <p:sp>
        <p:nvSpPr>
          <p:cNvPr id="1714" name="TextBox 1713">
            <a:extLst>
              <a:ext uri="{FF2B5EF4-FFF2-40B4-BE49-F238E27FC236}">
                <a16:creationId xmlns:a16="http://schemas.microsoft.com/office/drawing/2014/main" id="{7F22AF78-B8D9-F252-F7C5-06339C2BEFEE}"/>
              </a:ext>
            </a:extLst>
          </p:cNvPr>
          <p:cNvSpPr txBox="1">
            <a:spLocks/>
          </p:cNvSpPr>
          <p:nvPr/>
        </p:nvSpPr>
        <p:spPr bwMode="auto">
          <a:xfrm>
            <a:off x="357720" y="2047193"/>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0.8</a:t>
            </a:r>
          </a:p>
        </p:txBody>
      </p:sp>
      <p:sp>
        <p:nvSpPr>
          <p:cNvPr id="1715" name="TextBox 1714">
            <a:extLst>
              <a:ext uri="{FF2B5EF4-FFF2-40B4-BE49-F238E27FC236}">
                <a16:creationId xmlns:a16="http://schemas.microsoft.com/office/drawing/2014/main" id="{D33E5834-CBE6-81BD-3C9A-DE2F9C67FCD7}"/>
              </a:ext>
            </a:extLst>
          </p:cNvPr>
          <p:cNvSpPr txBox="1">
            <a:spLocks/>
          </p:cNvSpPr>
          <p:nvPr/>
        </p:nvSpPr>
        <p:spPr bwMode="auto">
          <a:xfrm>
            <a:off x="357720" y="2482499"/>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0.6</a:t>
            </a:r>
          </a:p>
        </p:txBody>
      </p:sp>
      <p:sp>
        <p:nvSpPr>
          <p:cNvPr id="1716" name="TextBox 1715">
            <a:extLst>
              <a:ext uri="{FF2B5EF4-FFF2-40B4-BE49-F238E27FC236}">
                <a16:creationId xmlns:a16="http://schemas.microsoft.com/office/drawing/2014/main" id="{401500EC-CE7E-711D-CB9F-D952B6185400}"/>
              </a:ext>
            </a:extLst>
          </p:cNvPr>
          <p:cNvSpPr txBox="1">
            <a:spLocks/>
          </p:cNvSpPr>
          <p:nvPr/>
        </p:nvSpPr>
        <p:spPr bwMode="auto">
          <a:xfrm>
            <a:off x="357720" y="2915229"/>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0.4</a:t>
            </a:r>
          </a:p>
        </p:txBody>
      </p:sp>
      <p:sp>
        <p:nvSpPr>
          <p:cNvPr id="1717" name="TextBox 1716">
            <a:extLst>
              <a:ext uri="{FF2B5EF4-FFF2-40B4-BE49-F238E27FC236}">
                <a16:creationId xmlns:a16="http://schemas.microsoft.com/office/drawing/2014/main" id="{ACF819EF-EA88-3D63-23E7-82158028AB98}"/>
              </a:ext>
            </a:extLst>
          </p:cNvPr>
          <p:cNvSpPr txBox="1">
            <a:spLocks/>
          </p:cNvSpPr>
          <p:nvPr/>
        </p:nvSpPr>
        <p:spPr bwMode="auto">
          <a:xfrm>
            <a:off x="357720" y="3342808"/>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0.2</a:t>
            </a:r>
          </a:p>
        </p:txBody>
      </p:sp>
      <p:sp>
        <p:nvSpPr>
          <p:cNvPr id="1718" name="TextBox 1717">
            <a:extLst>
              <a:ext uri="{FF2B5EF4-FFF2-40B4-BE49-F238E27FC236}">
                <a16:creationId xmlns:a16="http://schemas.microsoft.com/office/drawing/2014/main" id="{493F0AC0-E418-B6EE-D410-006B8558BE18}"/>
              </a:ext>
            </a:extLst>
          </p:cNvPr>
          <p:cNvSpPr txBox="1">
            <a:spLocks/>
          </p:cNvSpPr>
          <p:nvPr/>
        </p:nvSpPr>
        <p:spPr bwMode="auto">
          <a:xfrm>
            <a:off x="357720" y="3772962"/>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1719" name="TextBox 1718">
            <a:extLst>
              <a:ext uri="{FF2B5EF4-FFF2-40B4-BE49-F238E27FC236}">
                <a16:creationId xmlns:a16="http://schemas.microsoft.com/office/drawing/2014/main" id="{554658B3-D1C8-16B1-80AB-44E5CCC342E7}"/>
              </a:ext>
            </a:extLst>
          </p:cNvPr>
          <p:cNvSpPr txBox="1">
            <a:spLocks/>
          </p:cNvSpPr>
          <p:nvPr/>
        </p:nvSpPr>
        <p:spPr bwMode="auto">
          <a:xfrm>
            <a:off x="671197"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1720" name="TextBox 1719">
            <a:extLst>
              <a:ext uri="{FF2B5EF4-FFF2-40B4-BE49-F238E27FC236}">
                <a16:creationId xmlns:a16="http://schemas.microsoft.com/office/drawing/2014/main" id="{F22864F1-370F-2E1E-AE11-E22A3233FD0C}"/>
              </a:ext>
            </a:extLst>
          </p:cNvPr>
          <p:cNvSpPr txBox="1">
            <a:spLocks/>
          </p:cNvSpPr>
          <p:nvPr/>
        </p:nvSpPr>
        <p:spPr bwMode="auto">
          <a:xfrm>
            <a:off x="886596"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a:t>
            </a:r>
          </a:p>
        </p:txBody>
      </p:sp>
      <p:sp>
        <p:nvSpPr>
          <p:cNvPr id="1721" name="TextBox 1720">
            <a:extLst>
              <a:ext uri="{FF2B5EF4-FFF2-40B4-BE49-F238E27FC236}">
                <a16:creationId xmlns:a16="http://schemas.microsoft.com/office/drawing/2014/main" id="{84A7D11A-51AB-EE44-8EA2-A9C050B88326}"/>
              </a:ext>
            </a:extLst>
          </p:cNvPr>
          <p:cNvSpPr txBox="1">
            <a:spLocks/>
          </p:cNvSpPr>
          <p:nvPr/>
        </p:nvSpPr>
        <p:spPr bwMode="auto">
          <a:xfrm>
            <a:off x="1101995"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12</a:t>
            </a:r>
          </a:p>
        </p:txBody>
      </p:sp>
      <p:sp>
        <p:nvSpPr>
          <p:cNvPr id="1722" name="TextBox 1721">
            <a:extLst>
              <a:ext uri="{FF2B5EF4-FFF2-40B4-BE49-F238E27FC236}">
                <a16:creationId xmlns:a16="http://schemas.microsoft.com/office/drawing/2014/main" id="{1CD69E6C-F8C7-8B43-6C09-96F4E551CF81}"/>
              </a:ext>
            </a:extLst>
          </p:cNvPr>
          <p:cNvSpPr txBox="1">
            <a:spLocks/>
          </p:cNvSpPr>
          <p:nvPr/>
        </p:nvSpPr>
        <p:spPr bwMode="auto">
          <a:xfrm>
            <a:off x="1317394"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18</a:t>
            </a:r>
          </a:p>
        </p:txBody>
      </p:sp>
      <p:sp>
        <p:nvSpPr>
          <p:cNvPr id="1723" name="TextBox 1722">
            <a:extLst>
              <a:ext uri="{FF2B5EF4-FFF2-40B4-BE49-F238E27FC236}">
                <a16:creationId xmlns:a16="http://schemas.microsoft.com/office/drawing/2014/main" id="{E9EA58FF-80A3-6993-4B00-C792C4E79900}"/>
              </a:ext>
            </a:extLst>
          </p:cNvPr>
          <p:cNvSpPr txBox="1">
            <a:spLocks/>
          </p:cNvSpPr>
          <p:nvPr/>
        </p:nvSpPr>
        <p:spPr bwMode="auto">
          <a:xfrm>
            <a:off x="1532793"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24</a:t>
            </a:r>
          </a:p>
        </p:txBody>
      </p:sp>
      <p:sp>
        <p:nvSpPr>
          <p:cNvPr id="1724" name="TextBox 1723">
            <a:extLst>
              <a:ext uri="{FF2B5EF4-FFF2-40B4-BE49-F238E27FC236}">
                <a16:creationId xmlns:a16="http://schemas.microsoft.com/office/drawing/2014/main" id="{E261E6A0-4B62-1F2A-945C-899F0527991A}"/>
              </a:ext>
            </a:extLst>
          </p:cNvPr>
          <p:cNvSpPr txBox="1">
            <a:spLocks/>
          </p:cNvSpPr>
          <p:nvPr/>
        </p:nvSpPr>
        <p:spPr bwMode="auto">
          <a:xfrm>
            <a:off x="1748192"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30</a:t>
            </a:r>
          </a:p>
        </p:txBody>
      </p:sp>
      <p:sp>
        <p:nvSpPr>
          <p:cNvPr id="1725" name="TextBox 1724">
            <a:extLst>
              <a:ext uri="{FF2B5EF4-FFF2-40B4-BE49-F238E27FC236}">
                <a16:creationId xmlns:a16="http://schemas.microsoft.com/office/drawing/2014/main" id="{969C24DA-B4D5-92D2-74EB-DEF25F2C493B}"/>
              </a:ext>
            </a:extLst>
          </p:cNvPr>
          <p:cNvSpPr txBox="1">
            <a:spLocks/>
          </p:cNvSpPr>
          <p:nvPr/>
        </p:nvSpPr>
        <p:spPr bwMode="auto">
          <a:xfrm>
            <a:off x="1963591"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36</a:t>
            </a:r>
          </a:p>
        </p:txBody>
      </p:sp>
      <p:sp>
        <p:nvSpPr>
          <p:cNvPr id="1726" name="TextBox 1725">
            <a:extLst>
              <a:ext uri="{FF2B5EF4-FFF2-40B4-BE49-F238E27FC236}">
                <a16:creationId xmlns:a16="http://schemas.microsoft.com/office/drawing/2014/main" id="{701C77AE-8419-70DF-6034-FDBEA344EF4F}"/>
              </a:ext>
            </a:extLst>
          </p:cNvPr>
          <p:cNvSpPr txBox="1">
            <a:spLocks/>
          </p:cNvSpPr>
          <p:nvPr/>
        </p:nvSpPr>
        <p:spPr bwMode="auto">
          <a:xfrm>
            <a:off x="2178990"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42</a:t>
            </a:r>
          </a:p>
        </p:txBody>
      </p:sp>
      <p:sp>
        <p:nvSpPr>
          <p:cNvPr id="1727" name="TextBox 1726">
            <a:extLst>
              <a:ext uri="{FF2B5EF4-FFF2-40B4-BE49-F238E27FC236}">
                <a16:creationId xmlns:a16="http://schemas.microsoft.com/office/drawing/2014/main" id="{F1E229DA-B68D-07EF-B77F-D2A1C1F110F7}"/>
              </a:ext>
            </a:extLst>
          </p:cNvPr>
          <p:cNvSpPr txBox="1">
            <a:spLocks/>
          </p:cNvSpPr>
          <p:nvPr/>
        </p:nvSpPr>
        <p:spPr bwMode="auto">
          <a:xfrm>
            <a:off x="2394389"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48</a:t>
            </a:r>
          </a:p>
        </p:txBody>
      </p:sp>
      <p:sp>
        <p:nvSpPr>
          <p:cNvPr id="1728" name="TextBox 1727">
            <a:extLst>
              <a:ext uri="{FF2B5EF4-FFF2-40B4-BE49-F238E27FC236}">
                <a16:creationId xmlns:a16="http://schemas.microsoft.com/office/drawing/2014/main" id="{565DFB20-B5AF-8C16-6B06-28AF010722D6}"/>
              </a:ext>
            </a:extLst>
          </p:cNvPr>
          <p:cNvSpPr txBox="1">
            <a:spLocks/>
          </p:cNvSpPr>
          <p:nvPr/>
        </p:nvSpPr>
        <p:spPr bwMode="auto">
          <a:xfrm>
            <a:off x="2609788"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54</a:t>
            </a:r>
          </a:p>
        </p:txBody>
      </p:sp>
      <p:sp>
        <p:nvSpPr>
          <p:cNvPr id="1729" name="TextBox 1728">
            <a:extLst>
              <a:ext uri="{FF2B5EF4-FFF2-40B4-BE49-F238E27FC236}">
                <a16:creationId xmlns:a16="http://schemas.microsoft.com/office/drawing/2014/main" id="{7669EA89-7501-177D-33DF-E766044CE37C}"/>
              </a:ext>
            </a:extLst>
          </p:cNvPr>
          <p:cNvSpPr txBox="1">
            <a:spLocks/>
          </p:cNvSpPr>
          <p:nvPr/>
        </p:nvSpPr>
        <p:spPr bwMode="auto">
          <a:xfrm>
            <a:off x="2825187"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60</a:t>
            </a:r>
          </a:p>
        </p:txBody>
      </p:sp>
      <p:sp>
        <p:nvSpPr>
          <p:cNvPr id="1730" name="TextBox 1729">
            <a:extLst>
              <a:ext uri="{FF2B5EF4-FFF2-40B4-BE49-F238E27FC236}">
                <a16:creationId xmlns:a16="http://schemas.microsoft.com/office/drawing/2014/main" id="{CD57D297-A06E-7543-051F-5097425840A6}"/>
              </a:ext>
            </a:extLst>
          </p:cNvPr>
          <p:cNvSpPr txBox="1">
            <a:spLocks/>
          </p:cNvSpPr>
          <p:nvPr/>
        </p:nvSpPr>
        <p:spPr bwMode="auto">
          <a:xfrm>
            <a:off x="3040586"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66</a:t>
            </a:r>
          </a:p>
        </p:txBody>
      </p:sp>
      <p:sp>
        <p:nvSpPr>
          <p:cNvPr id="1731" name="TextBox 1730">
            <a:extLst>
              <a:ext uri="{FF2B5EF4-FFF2-40B4-BE49-F238E27FC236}">
                <a16:creationId xmlns:a16="http://schemas.microsoft.com/office/drawing/2014/main" id="{7EBDDD78-E0A5-F2CB-3886-AFDCAB4E88CC}"/>
              </a:ext>
            </a:extLst>
          </p:cNvPr>
          <p:cNvSpPr txBox="1">
            <a:spLocks/>
          </p:cNvSpPr>
          <p:nvPr/>
        </p:nvSpPr>
        <p:spPr bwMode="auto">
          <a:xfrm>
            <a:off x="4117582"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96</a:t>
            </a:r>
          </a:p>
        </p:txBody>
      </p:sp>
      <p:sp>
        <p:nvSpPr>
          <p:cNvPr id="1732" name="TextBox 1731">
            <a:extLst>
              <a:ext uri="{FF2B5EF4-FFF2-40B4-BE49-F238E27FC236}">
                <a16:creationId xmlns:a16="http://schemas.microsoft.com/office/drawing/2014/main" id="{44F4DC6A-205E-F0F0-5274-3A3A9AE29E39}"/>
              </a:ext>
            </a:extLst>
          </p:cNvPr>
          <p:cNvSpPr txBox="1">
            <a:spLocks/>
          </p:cNvSpPr>
          <p:nvPr/>
        </p:nvSpPr>
        <p:spPr bwMode="auto">
          <a:xfrm>
            <a:off x="738761" y="4206664"/>
            <a:ext cx="355800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Mo From Randomization</a:t>
            </a:r>
          </a:p>
        </p:txBody>
      </p:sp>
      <p:sp>
        <p:nvSpPr>
          <p:cNvPr id="1733" name="TextBox 1732">
            <a:extLst>
              <a:ext uri="{FF2B5EF4-FFF2-40B4-BE49-F238E27FC236}">
                <a16:creationId xmlns:a16="http://schemas.microsoft.com/office/drawing/2014/main" id="{478276C1-9F5F-F607-35EB-CE7E02E78E1C}"/>
              </a:ext>
            </a:extLst>
          </p:cNvPr>
          <p:cNvSpPr txBox="1">
            <a:spLocks/>
          </p:cNvSpPr>
          <p:nvPr/>
        </p:nvSpPr>
        <p:spPr bwMode="auto">
          <a:xfrm rot="16200000">
            <a:off x="-752564" y="2697490"/>
            <a:ext cx="21556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Probability</a:t>
            </a:r>
          </a:p>
        </p:txBody>
      </p:sp>
      <p:cxnSp>
        <p:nvCxnSpPr>
          <p:cNvPr id="1947" name="Straight Connector 1946">
            <a:extLst>
              <a:ext uri="{FF2B5EF4-FFF2-40B4-BE49-F238E27FC236}">
                <a16:creationId xmlns:a16="http://schemas.microsoft.com/office/drawing/2014/main" id="{8CE0A824-F2D6-0962-1145-1062CFAE5580}"/>
              </a:ext>
            </a:extLst>
          </p:cNvPr>
          <p:cNvCxnSpPr>
            <a:cxnSpLocks/>
          </p:cNvCxnSpPr>
          <p:nvPr/>
        </p:nvCxnSpPr>
        <p:spPr bwMode="auto">
          <a:xfrm>
            <a:off x="991344" y="3467525"/>
            <a:ext cx="214112" cy="0"/>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1948" name="Straight Connector 1947">
            <a:extLst>
              <a:ext uri="{FF2B5EF4-FFF2-40B4-BE49-F238E27FC236}">
                <a16:creationId xmlns:a16="http://schemas.microsoft.com/office/drawing/2014/main" id="{F7FE1763-A673-3187-C771-B6D901A7EB08}"/>
              </a:ext>
            </a:extLst>
          </p:cNvPr>
          <p:cNvCxnSpPr>
            <a:cxnSpLocks/>
          </p:cNvCxnSpPr>
          <p:nvPr/>
        </p:nvCxnSpPr>
        <p:spPr bwMode="auto">
          <a:xfrm>
            <a:off x="991344" y="3639579"/>
            <a:ext cx="214112" cy="0"/>
          </a:xfrm>
          <a:prstGeom prst="line">
            <a:avLst/>
          </a:prstGeom>
          <a:noFill/>
          <a:ln w="28575" cap="flat" cmpd="sng" algn="ctr">
            <a:solidFill>
              <a:schemeClr val="accent1"/>
            </a:solidFill>
            <a:prstDash val="solid"/>
            <a:round/>
            <a:headEnd type="none" w="med" len="med"/>
            <a:tailEnd type="none" w="med" len="med"/>
          </a:ln>
          <a:effectLst/>
        </p:spPr>
      </p:cxnSp>
      <p:sp>
        <p:nvSpPr>
          <p:cNvPr id="2047" name="TextBox 2046">
            <a:extLst>
              <a:ext uri="{FF2B5EF4-FFF2-40B4-BE49-F238E27FC236}">
                <a16:creationId xmlns:a16="http://schemas.microsoft.com/office/drawing/2014/main" id="{EE087566-005D-FF78-EA72-31E0316DC3AF}"/>
              </a:ext>
            </a:extLst>
          </p:cNvPr>
          <p:cNvSpPr txBox="1">
            <a:spLocks/>
          </p:cNvSpPr>
          <p:nvPr/>
        </p:nvSpPr>
        <p:spPr bwMode="auto">
          <a:xfrm>
            <a:off x="893131" y="3138571"/>
            <a:ext cx="32329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spcBef>
                <a:spcPts val="0"/>
              </a:spcBef>
              <a:spcAft>
                <a:spcPct val="0"/>
              </a:spcAft>
              <a:buClrTx/>
              <a:buSzTx/>
              <a:buFontTx/>
              <a:buNone/>
              <a:tabLst/>
              <a:defRPr/>
            </a:pPr>
            <a:r>
              <a:rPr kumimoji="0" lang="en-US" sz="1200" b="0" u="none" strike="noStrike" kern="1200" cap="none" spc="0" normalizeH="0" baseline="0" noProof="0" dirty="0">
                <a:ln>
                  <a:noFill/>
                </a:ln>
                <a:effectLst/>
                <a:uLnTx/>
                <a:uFillTx/>
                <a:latin typeface="Poppins Medium" pitchFamily="2" charset="77"/>
                <a:cs typeface="Poppins Medium" pitchFamily="2" charset="77"/>
              </a:rPr>
              <a:t>Median follow-up</a:t>
            </a:r>
            <a:r>
              <a:rPr lang="en-US" sz="1200" b="0" dirty="0">
                <a:latin typeface="Poppins Medium" pitchFamily="2" charset="77"/>
                <a:cs typeface="Poppins Medium" pitchFamily="2" charset="77"/>
              </a:rPr>
              <a:t> = 55 mo</a:t>
            </a:r>
            <a:endParaRPr kumimoji="0" lang="en-US" sz="1200" b="0" u="none" strike="noStrike" kern="1200" cap="none" spc="0" normalizeH="0" baseline="0" noProof="0" dirty="0">
              <a:ln>
                <a:noFill/>
              </a:ln>
              <a:effectLst/>
              <a:uLnTx/>
              <a:uFillTx/>
              <a:latin typeface="Poppins Medium" pitchFamily="2" charset="77"/>
              <a:cs typeface="Poppins Medium" pitchFamily="2" charset="77"/>
            </a:endParaRPr>
          </a:p>
          <a:p>
            <a:pPr marL="230188" marR="0" lvl="0" indent="0" algn="l" defTabSz="914400" rtl="0" eaLnBrk="0" fontAlgn="base" latinLnBrk="0" hangingPunct="0">
              <a:spcBef>
                <a:spcPts val="0"/>
              </a:spcBef>
              <a:spcAft>
                <a:spcPct val="0"/>
              </a:spcAft>
              <a:buClrTx/>
              <a:buSzTx/>
              <a:buFontTx/>
              <a:buNone/>
              <a:tabLst/>
              <a:defRPr/>
            </a:pPr>
            <a:r>
              <a:rPr kumimoji="0" lang="en-US" sz="1200" b="0" u="none" strike="noStrike" kern="1200" cap="none" spc="0" normalizeH="0" baseline="0" noProof="0" dirty="0">
                <a:ln>
                  <a:noFill/>
                </a:ln>
                <a:effectLst/>
                <a:uLnTx/>
                <a:uFillTx/>
                <a:latin typeface="Poppins Medium" pitchFamily="2" charset="77"/>
                <a:cs typeface="Poppins Medium" pitchFamily="2" charset="77"/>
              </a:rPr>
              <a:t> A (n = 288)</a:t>
            </a:r>
            <a:r>
              <a:rPr lang="en-US" sz="1200" b="0" dirty="0">
                <a:latin typeface="Poppins Medium" pitchFamily="2" charset="77"/>
                <a:cs typeface="Poppins Medium" pitchFamily="2" charset="77"/>
              </a:rPr>
              <a:t>:</a:t>
            </a:r>
            <a:r>
              <a:rPr kumimoji="0" lang="en-US" sz="1200" b="0" u="none" strike="noStrike" kern="1200" cap="none" spc="0" normalizeH="0" baseline="0" noProof="0" dirty="0">
                <a:ln>
                  <a:noFill/>
                </a:ln>
                <a:effectLst/>
                <a:uLnTx/>
                <a:uFillTx/>
                <a:latin typeface="Poppins Medium" pitchFamily="2" charset="77"/>
                <a:cs typeface="Poppins Medium" pitchFamily="2" charset="77"/>
              </a:rPr>
              <a:t> median not reached</a:t>
            </a:r>
            <a:br>
              <a:rPr kumimoji="0" lang="en-US" sz="1200" b="0" u="none" strike="noStrike" kern="1200" cap="none" spc="0" normalizeH="0" baseline="0" noProof="0" dirty="0">
                <a:ln>
                  <a:noFill/>
                </a:ln>
                <a:effectLst/>
                <a:uLnTx/>
                <a:uFillTx/>
                <a:latin typeface="Poppins Medium" pitchFamily="2" charset="77"/>
                <a:cs typeface="Poppins Medium" pitchFamily="2" charset="77"/>
              </a:rPr>
            </a:br>
            <a:r>
              <a:rPr kumimoji="0" lang="en-US" sz="1200" b="0" u="none" strike="noStrike" kern="1200" cap="none" spc="0" normalizeH="0" baseline="0" noProof="0" dirty="0">
                <a:ln>
                  <a:noFill/>
                </a:ln>
                <a:effectLst/>
                <a:uLnTx/>
                <a:uFillTx/>
                <a:latin typeface="Poppins Medium" pitchFamily="2" charset="77"/>
                <a:cs typeface="Poppins Medium" pitchFamily="2" charset="77"/>
              </a:rPr>
              <a:t> I (n = 290): median not reached</a:t>
            </a:r>
          </a:p>
        </p:txBody>
      </p:sp>
      <p:cxnSp>
        <p:nvCxnSpPr>
          <p:cNvPr id="2049" name="Straight Connector 2048">
            <a:extLst>
              <a:ext uri="{FF2B5EF4-FFF2-40B4-BE49-F238E27FC236}">
                <a16:creationId xmlns:a16="http://schemas.microsoft.com/office/drawing/2014/main" id="{A1A57271-769D-5C99-980D-5F25B526F610}"/>
              </a:ext>
            </a:extLst>
          </p:cNvPr>
          <p:cNvCxnSpPr>
            <a:cxnSpLocks/>
          </p:cNvCxnSpPr>
          <p:nvPr/>
        </p:nvCxnSpPr>
        <p:spPr bwMode="auto">
          <a:xfrm rot="16200000">
            <a:off x="2922694" y="3923037"/>
            <a:ext cx="69546" cy="0"/>
          </a:xfrm>
          <a:prstGeom prst="line">
            <a:avLst/>
          </a:prstGeom>
          <a:noFill/>
          <a:ln w="12700" cap="flat" cmpd="sng" algn="ctr">
            <a:solidFill>
              <a:schemeClr val="tx1"/>
            </a:solidFill>
            <a:prstDash val="solid"/>
            <a:round/>
            <a:headEnd type="none" w="med" len="med"/>
            <a:tailEnd type="none" w="med" len="med"/>
          </a:ln>
          <a:effectLst/>
        </p:spPr>
      </p:cxnSp>
      <p:sp>
        <p:nvSpPr>
          <p:cNvPr id="2050" name="TextBox 2049">
            <a:extLst>
              <a:ext uri="{FF2B5EF4-FFF2-40B4-BE49-F238E27FC236}">
                <a16:creationId xmlns:a16="http://schemas.microsoft.com/office/drawing/2014/main" id="{E8342805-E81E-A889-8104-BAD5C8662BE4}"/>
              </a:ext>
            </a:extLst>
          </p:cNvPr>
          <p:cNvSpPr txBox="1">
            <a:spLocks/>
          </p:cNvSpPr>
          <p:nvPr/>
        </p:nvSpPr>
        <p:spPr bwMode="auto">
          <a:xfrm>
            <a:off x="3255985"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72</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cxnSp>
        <p:nvCxnSpPr>
          <p:cNvPr id="2051" name="Straight Connector 2050">
            <a:extLst>
              <a:ext uri="{FF2B5EF4-FFF2-40B4-BE49-F238E27FC236}">
                <a16:creationId xmlns:a16="http://schemas.microsoft.com/office/drawing/2014/main" id="{F61797BD-1B53-65D7-4CF6-2AE7D2B18159}"/>
              </a:ext>
            </a:extLst>
          </p:cNvPr>
          <p:cNvCxnSpPr>
            <a:cxnSpLocks/>
          </p:cNvCxnSpPr>
          <p:nvPr/>
        </p:nvCxnSpPr>
        <p:spPr bwMode="auto">
          <a:xfrm rot="16200000">
            <a:off x="3137610" y="3923037"/>
            <a:ext cx="69546" cy="0"/>
          </a:xfrm>
          <a:prstGeom prst="line">
            <a:avLst/>
          </a:prstGeom>
          <a:noFill/>
          <a:ln w="12700" cap="flat" cmpd="sng" algn="ctr">
            <a:solidFill>
              <a:schemeClr val="tx1"/>
            </a:solidFill>
            <a:prstDash val="solid"/>
            <a:round/>
            <a:headEnd type="none" w="med" len="med"/>
            <a:tailEnd type="none" w="med" len="med"/>
          </a:ln>
          <a:effectLst/>
        </p:spPr>
      </p:cxnSp>
      <p:sp>
        <p:nvSpPr>
          <p:cNvPr id="2052" name="TextBox 2051">
            <a:extLst>
              <a:ext uri="{FF2B5EF4-FFF2-40B4-BE49-F238E27FC236}">
                <a16:creationId xmlns:a16="http://schemas.microsoft.com/office/drawing/2014/main" id="{340B08BA-8915-0268-ED92-E8EE782F5906}"/>
              </a:ext>
            </a:extLst>
          </p:cNvPr>
          <p:cNvSpPr txBox="1">
            <a:spLocks/>
          </p:cNvSpPr>
          <p:nvPr/>
        </p:nvSpPr>
        <p:spPr bwMode="auto">
          <a:xfrm>
            <a:off x="3471384"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78</a:t>
            </a:r>
          </a:p>
        </p:txBody>
      </p:sp>
      <p:cxnSp>
        <p:nvCxnSpPr>
          <p:cNvPr id="2053" name="Straight Connector 2052">
            <a:extLst>
              <a:ext uri="{FF2B5EF4-FFF2-40B4-BE49-F238E27FC236}">
                <a16:creationId xmlns:a16="http://schemas.microsoft.com/office/drawing/2014/main" id="{C2A7B8B8-BD8B-3A7F-FB6C-77975BD82A60}"/>
              </a:ext>
            </a:extLst>
          </p:cNvPr>
          <p:cNvCxnSpPr>
            <a:cxnSpLocks/>
          </p:cNvCxnSpPr>
          <p:nvPr/>
        </p:nvCxnSpPr>
        <p:spPr bwMode="auto">
          <a:xfrm rot="16200000">
            <a:off x="3567442" y="3923037"/>
            <a:ext cx="69546" cy="0"/>
          </a:xfrm>
          <a:prstGeom prst="line">
            <a:avLst/>
          </a:prstGeom>
          <a:noFill/>
          <a:ln w="12700" cap="flat" cmpd="sng" algn="ctr">
            <a:solidFill>
              <a:schemeClr val="tx1"/>
            </a:solidFill>
            <a:prstDash val="solid"/>
            <a:round/>
            <a:headEnd type="none" w="med" len="med"/>
            <a:tailEnd type="none" w="med" len="med"/>
          </a:ln>
          <a:effectLst/>
        </p:spPr>
      </p:cxnSp>
      <p:sp>
        <p:nvSpPr>
          <p:cNvPr id="2054" name="TextBox 2053">
            <a:extLst>
              <a:ext uri="{FF2B5EF4-FFF2-40B4-BE49-F238E27FC236}">
                <a16:creationId xmlns:a16="http://schemas.microsoft.com/office/drawing/2014/main" id="{B8821EB3-5165-3E23-D7ED-93A3737FA066}"/>
              </a:ext>
            </a:extLst>
          </p:cNvPr>
          <p:cNvSpPr txBox="1">
            <a:spLocks/>
          </p:cNvSpPr>
          <p:nvPr/>
        </p:nvSpPr>
        <p:spPr bwMode="auto">
          <a:xfrm>
            <a:off x="3686783"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84</a:t>
            </a:r>
          </a:p>
        </p:txBody>
      </p:sp>
      <p:cxnSp>
        <p:nvCxnSpPr>
          <p:cNvPr id="2055" name="Straight Connector 2054">
            <a:extLst>
              <a:ext uri="{FF2B5EF4-FFF2-40B4-BE49-F238E27FC236}">
                <a16:creationId xmlns:a16="http://schemas.microsoft.com/office/drawing/2014/main" id="{F1B1E75F-320D-E4B2-25F2-81A1DF92D880}"/>
              </a:ext>
            </a:extLst>
          </p:cNvPr>
          <p:cNvCxnSpPr>
            <a:cxnSpLocks/>
          </p:cNvCxnSpPr>
          <p:nvPr/>
        </p:nvCxnSpPr>
        <p:spPr bwMode="auto">
          <a:xfrm rot="16200000">
            <a:off x="3782358" y="3923037"/>
            <a:ext cx="69546" cy="0"/>
          </a:xfrm>
          <a:prstGeom prst="line">
            <a:avLst/>
          </a:prstGeom>
          <a:noFill/>
          <a:ln w="12700" cap="flat" cmpd="sng" algn="ctr">
            <a:solidFill>
              <a:schemeClr val="tx1"/>
            </a:solidFill>
            <a:prstDash val="solid"/>
            <a:round/>
            <a:headEnd type="none" w="med" len="med"/>
            <a:tailEnd type="none" w="med" len="med"/>
          </a:ln>
          <a:effectLst/>
        </p:spPr>
      </p:cxnSp>
      <p:sp>
        <p:nvSpPr>
          <p:cNvPr id="2056" name="TextBox 2055">
            <a:extLst>
              <a:ext uri="{FF2B5EF4-FFF2-40B4-BE49-F238E27FC236}">
                <a16:creationId xmlns:a16="http://schemas.microsoft.com/office/drawing/2014/main" id="{4BEDFA7C-277A-A37F-7657-F9652474C5C7}"/>
              </a:ext>
            </a:extLst>
          </p:cNvPr>
          <p:cNvSpPr txBox="1">
            <a:spLocks/>
          </p:cNvSpPr>
          <p:nvPr/>
        </p:nvSpPr>
        <p:spPr bwMode="auto">
          <a:xfrm>
            <a:off x="3902182"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90</a:t>
            </a:r>
          </a:p>
        </p:txBody>
      </p:sp>
      <p:sp>
        <p:nvSpPr>
          <p:cNvPr id="2057" name="TextBox 2056">
            <a:extLst>
              <a:ext uri="{FF2B5EF4-FFF2-40B4-BE49-F238E27FC236}">
                <a16:creationId xmlns:a16="http://schemas.microsoft.com/office/drawing/2014/main" id="{40ABB82F-EB45-9481-1DF7-179B991AB510}"/>
              </a:ext>
            </a:extLst>
          </p:cNvPr>
          <p:cNvSpPr txBox="1">
            <a:spLocks/>
          </p:cNvSpPr>
          <p:nvPr/>
        </p:nvSpPr>
        <p:spPr bwMode="auto">
          <a:xfrm>
            <a:off x="4640003" y="1264583"/>
            <a:ext cx="334378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u="none" strike="noStrike" kern="1200" cap="none" spc="0" normalizeH="0" baseline="0" noProof="0" dirty="0">
                <a:ln>
                  <a:noFill/>
                </a:ln>
                <a:solidFill>
                  <a:srgbClr val="000000"/>
                </a:solidFill>
                <a:effectLst/>
                <a:uLnTx/>
                <a:uFillTx/>
                <a:latin typeface="Poppins" pitchFamily="2" charset="77"/>
                <a:cs typeface="Poppins" pitchFamily="2" charset="77"/>
              </a:rPr>
              <a:t>FFS (Arm A vs Arm A + I)</a:t>
            </a:r>
          </a:p>
        </p:txBody>
      </p:sp>
      <p:cxnSp>
        <p:nvCxnSpPr>
          <p:cNvPr id="2058" name="Straight Connector 2057">
            <a:extLst>
              <a:ext uri="{FF2B5EF4-FFF2-40B4-BE49-F238E27FC236}">
                <a16:creationId xmlns:a16="http://schemas.microsoft.com/office/drawing/2014/main" id="{E8818874-B5FD-FAED-AE3E-08C3A6E8AE4F}"/>
              </a:ext>
            </a:extLst>
          </p:cNvPr>
          <p:cNvCxnSpPr>
            <a:cxnSpLocks/>
          </p:cNvCxnSpPr>
          <p:nvPr/>
        </p:nvCxnSpPr>
        <p:spPr bwMode="auto">
          <a:xfrm>
            <a:off x="4647731" y="1735063"/>
            <a:ext cx="0" cy="2162628"/>
          </a:xfrm>
          <a:prstGeom prst="line">
            <a:avLst/>
          </a:prstGeom>
          <a:noFill/>
          <a:ln w="12700" cap="flat" cmpd="sng" algn="ctr">
            <a:solidFill>
              <a:schemeClr val="tx1"/>
            </a:solidFill>
            <a:prstDash val="solid"/>
            <a:round/>
            <a:headEnd type="none" w="med" len="med"/>
            <a:tailEnd type="none" w="med" len="med"/>
          </a:ln>
          <a:effectLst/>
        </p:spPr>
      </p:cxnSp>
      <p:cxnSp>
        <p:nvCxnSpPr>
          <p:cNvPr id="2059" name="Straight Connector 2058">
            <a:extLst>
              <a:ext uri="{FF2B5EF4-FFF2-40B4-BE49-F238E27FC236}">
                <a16:creationId xmlns:a16="http://schemas.microsoft.com/office/drawing/2014/main" id="{BCA01430-C2F5-A736-4FF8-88FFA791A107}"/>
              </a:ext>
            </a:extLst>
          </p:cNvPr>
          <p:cNvCxnSpPr>
            <a:cxnSpLocks/>
          </p:cNvCxnSpPr>
          <p:nvPr/>
        </p:nvCxnSpPr>
        <p:spPr bwMode="auto">
          <a:xfrm>
            <a:off x="4578185" y="1742791"/>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60" name="Straight Connector 2059">
            <a:extLst>
              <a:ext uri="{FF2B5EF4-FFF2-40B4-BE49-F238E27FC236}">
                <a16:creationId xmlns:a16="http://schemas.microsoft.com/office/drawing/2014/main" id="{FBEE0BFF-6F5B-3015-C2E1-9D6204923824}"/>
              </a:ext>
            </a:extLst>
          </p:cNvPr>
          <p:cNvCxnSpPr>
            <a:cxnSpLocks/>
          </p:cNvCxnSpPr>
          <p:nvPr/>
        </p:nvCxnSpPr>
        <p:spPr bwMode="auto">
          <a:xfrm>
            <a:off x="4578185" y="2165218"/>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61" name="Straight Connector 2060">
            <a:extLst>
              <a:ext uri="{FF2B5EF4-FFF2-40B4-BE49-F238E27FC236}">
                <a16:creationId xmlns:a16="http://schemas.microsoft.com/office/drawing/2014/main" id="{62C9613E-2C2F-767A-F9DA-3167D9250FA7}"/>
              </a:ext>
            </a:extLst>
          </p:cNvPr>
          <p:cNvCxnSpPr>
            <a:cxnSpLocks/>
          </p:cNvCxnSpPr>
          <p:nvPr/>
        </p:nvCxnSpPr>
        <p:spPr bwMode="auto">
          <a:xfrm>
            <a:off x="4578185" y="2597949"/>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62" name="Straight Connector 2061">
            <a:extLst>
              <a:ext uri="{FF2B5EF4-FFF2-40B4-BE49-F238E27FC236}">
                <a16:creationId xmlns:a16="http://schemas.microsoft.com/office/drawing/2014/main" id="{3ECF01A0-A90D-4309-7A66-AF6678B01E3B}"/>
              </a:ext>
            </a:extLst>
          </p:cNvPr>
          <p:cNvCxnSpPr>
            <a:cxnSpLocks/>
          </p:cNvCxnSpPr>
          <p:nvPr/>
        </p:nvCxnSpPr>
        <p:spPr bwMode="auto">
          <a:xfrm>
            <a:off x="4578185" y="3025528"/>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63" name="Straight Connector 2062">
            <a:extLst>
              <a:ext uri="{FF2B5EF4-FFF2-40B4-BE49-F238E27FC236}">
                <a16:creationId xmlns:a16="http://schemas.microsoft.com/office/drawing/2014/main" id="{8659FE64-7994-369C-F423-65C120E170B5}"/>
              </a:ext>
            </a:extLst>
          </p:cNvPr>
          <p:cNvCxnSpPr>
            <a:cxnSpLocks/>
          </p:cNvCxnSpPr>
          <p:nvPr/>
        </p:nvCxnSpPr>
        <p:spPr bwMode="auto">
          <a:xfrm>
            <a:off x="4578185" y="3455682"/>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64" name="Straight Connector 2063">
            <a:extLst>
              <a:ext uri="{FF2B5EF4-FFF2-40B4-BE49-F238E27FC236}">
                <a16:creationId xmlns:a16="http://schemas.microsoft.com/office/drawing/2014/main" id="{D46CFAB2-656B-9670-07DC-7BEBED62EF55}"/>
              </a:ext>
            </a:extLst>
          </p:cNvPr>
          <p:cNvCxnSpPr>
            <a:cxnSpLocks/>
          </p:cNvCxnSpPr>
          <p:nvPr/>
        </p:nvCxnSpPr>
        <p:spPr bwMode="auto">
          <a:xfrm>
            <a:off x="4578185" y="3885836"/>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65" name="Straight Connector 2064">
            <a:extLst>
              <a:ext uri="{FF2B5EF4-FFF2-40B4-BE49-F238E27FC236}">
                <a16:creationId xmlns:a16="http://schemas.microsoft.com/office/drawing/2014/main" id="{D95A1AFA-FA99-23BF-5F48-4637BDE3B9F9}"/>
              </a:ext>
            </a:extLst>
          </p:cNvPr>
          <p:cNvCxnSpPr>
            <a:cxnSpLocks/>
          </p:cNvCxnSpPr>
          <p:nvPr/>
        </p:nvCxnSpPr>
        <p:spPr bwMode="auto">
          <a:xfrm>
            <a:off x="4640003" y="3885836"/>
            <a:ext cx="3461982" cy="0"/>
          </a:xfrm>
          <a:prstGeom prst="line">
            <a:avLst/>
          </a:prstGeom>
          <a:noFill/>
          <a:ln w="12700" cap="flat" cmpd="sng" algn="ctr">
            <a:solidFill>
              <a:schemeClr val="tx1"/>
            </a:solidFill>
            <a:prstDash val="solid"/>
            <a:round/>
            <a:headEnd type="none" w="med" len="med"/>
            <a:tailEnd type="none" w="med" len="med"/>
          </a:ln>
          <a:effectLst/>
        </p:spPr>
      </p:cxnSp>
      <p:cxnSp>
        <p:nvCxnSpPr>
          <p:cNvPr id="2066" name="Straight Connector 2065">
            <a:extLst>
              <a:ext uri="{FF2B5EF4-FFF2-40B4-BE49-F238E27FC236}">
                <a16:creationId xmlns:a16="http://schemas.microsoft.com/office/drawing/2014/main" id="{1DD7C6D5-257B-8956-7F37-1482C096B747}"/>
              </a:ext>
            </a:extLst>
          </p:cNvPr>
          <p:cNvCxnSpPr>
            <a:cxnSpLocks/>
          </p:cNvCxnSpPr>
          <p:nvPr/>
        </p:nvCxnSpPr>
        <p:spPr bwMode="auto">
          <a:xfrm rot="16200000">
            <a:off x="4612958"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67" name="Straight Connector 2066">
            <a:extLst>
              <a:ext uri="{FF2B5EF4-FFF2-40B4-BE49-F238E27FC236}">
                <a16:creationId xmlns:a16="http://schemas.microsoft.com/office/drawing/2014/main" id="{57604AC1-E75C-C2F3-2715-0EF33FC06544}"/>
              </a:ext>
            </a:extLst>
          </p:cNvPr>
          <p:cNvCxnSpPr>
            <a:cxnSpLocks/>
          </p:cNvCxnSpPr>
          <p:nvPr/>
        </p:nvCxnSpPr>
        <p:spPr bwMode="auto">
          <a:xfrm rot="16200000">
            <a:off x="4827874"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68" name="Straight Connector 2067">
            <a:extLst>
              <a:ext uri="{FF2B5EF4-FFF2-40B4-BE49-F238E27FC236}">
                <a16:creationId xmlns:a16="http://schemas.microsoft.com/office/drawing/2014/main" id="{96243438-55E3-FFE1-B271-21BF3657A02C}"/>
              </a:ext>
            </a:extLst>
          </p:cNvPr>
          <p:cNvCxnSpPr>
            <a:cxnSpLocks/>
          </p:cNvCxnSpPr>
          <p:nvPr/>
        </p:nvCxnSpPr>
        <p:spPr bwMode="auto">
          <a:xfrm rot="16200000">
            <a:off x="5042790"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69" name="Straight Connector 2068">
            <a:extLst>
              <a:ext uri="{FF2B5EF4-FFF2-40B4-BE49-F238E27FC236}">
                <a16:creationId xmlns:a16="http://schemas.microsoft.com/office/drawing/2014/main" id="{C8198A47-6ADC-1816-4AD1-04B502BA39DA}"/>
              </a:ext>
            </a:extLst>
          </p:cNvPr>
          <p:cNvCxnSpPr>
            <a:cxnSpLocks/>
          </p:cNvCxnSpPr>
          <p:nvPr/>
        </p:nvCxnSpPr>
        <p:spPr bwMode="auto">
          <a:xfrm rot="16200000">
            <a:off x="5257706"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70" name="Straight Connector 2069">
            <a:extLst>
              <a:ext uri="{FF2B5EF4-FFF2-40B4-BE49-F238E27FC236}">
                <a16:creationId xmlns:a16="http://schemas.microsoft.com/office/drawing/2014/main" id="{3E91BA39-E1F5-266A-60B1-3BFF7BDC444F}"/>
              </a:ext>
            </a:extLst>
          </p:cNvPr>
          <p:cNvCxnSpPr>
            <a:cxnSpLocks/>
          </p:cNvCxnSpPr>
          <p:nvPr/>
        </p:nvCxnSpPr>
        <p:spPr bwMode="auto">
          <a:xfrm rot="16200000">
            <a:off x="5472622"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71" name="Straight Connector 2070">
            <a:extLst>
              <a:ext uri="{FF2B5EF4-FFF2-40B4-BE49-F238E27FC236}">
                <a16:creationId xmlns:a16="http://schemas.microsoft.com/office/drawing/2014/main" id="{FC73DA9A-B128-1FCD-F157-E8F4C3271BE9}"/>
              </a:ext>
            </a:extLst>
          </p:cNvPr>
          <p:cNvCxnSpPr>
            <a:cxnSpLocks/>
          </p:cNvCxnSpPr>
          <p:nvPr/>
        </p:nvCxnSpPr>
        <p:spPr bwMode="auto">
          <a:xfrm rot="16200000">
            <a:off x="5687538"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72" name="Straight Connector 2071">
            <a:extLst>
              <a:ext uri="{FF2B5EF4-FFF2-40B4-BE49-F238E27FC236}">
                <a16:creationId xmlns:a16="http://schemas.microsoft.com/office/drawing/2014/main" id="{606AD478-06FB-F3A7-D57D-B25141AF5743}"/>
              </a:ext>
            </a:extLst>
          </p:cNvPr>
          <p:cNvCxnSpPr>
            <a:cxnSpLocks/>
          </p:cNvCxnSpPr>
          <p:nvPr/>
        </p:nvCxnSpPr>
        <p:spPr bwMode="auto">
          <a:xfrm rot="16200000">
            <a:off x="5902454"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73" name="Straight Connector 2072">
            <a:extLst>
              <a:ext uri="{FF2B5EF4-FFF2-40B4-BE49-F238E27FC236}">
                <a16:creationId xmlns:a16="http://schemas.microsoft.com/office/drawing/2014/main" id="{8C41B9FB-A4C0-0743-E04C-863AAEF2C49A}"/>
              </a:ext>
            </a:extLst>
          </p:cNvPr>
          <p:cNvCxnSpPr>
            <a:cxnSpLocks/>
          </p:cNvCxnSpPr>
          <p:nvPr/>
        </p:nvCxnSpPr>
        <p:spPr bwMode="auto">
          <a:xfrm rot="16200000">
            <a:off x="6117370"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74" name="Straight Connector 2073">
            <a:extLst>
              <a:ext uri="{FF2B5EF4-FFF2-40B4-BE49-F238E27FC236}">
                <a16:creationId xmlns:a16="http://schemas.microsoft.com/office/drawing/2014/main" id="{E12417D2-0ED4-753C-A183-F4AAB045CF89}"/>
              </a:ext>
            </a:extLst>
          </p:cNvPr>
          <p:cNvCxnSpPr>
            <a:cxnSpLocks/>
          </p:cNvCxnSpPr>
          <p:nvPr/>
        </p:nvCxnSpPr>
        <p:spPr bwMode="auto">
          <a:xfrm rot="16200000">
            <a:off x="6332286"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75" name="Straight Connector 2074">
            <a:extLst>
              <a:ext uri="{FF2B5EF4-FFF2-40B4-BE49-F238E27FC236}">
                <a16:creationId xmlns:a16="http://schemas.microsoft.com/office/drawing/2014/main" id="{E218CA4C-460A-F661-60A4-7879CD1A429B}"/>
              </a:ext>
            </a:extLst>
          </p:cNvPr>
          <p:cNvCxnSpPr>
            <a:cxnSpLocks/>
          </p:cNvCxnSpPr>
          <p:nvPr/>
        </p:nvCxnSpPr>
        <p:spPr bwMode="auto">
          <a:xfrm rot="16200000">
            <a:off x="6547202"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76" name="Straight Connector 2075">
            <a:extLst>
              <a:ext uri="{FF2B5EF4-FFF2-40B4-BE49-F238E27FC236}">
                <a16:creationId xmlns:a16="http://schemas.microsoft.com/office/drawing/2014/main" id="{0C0A7C63-92B1-B67D-9A70-DE845E1DACAB}"/>
              </a:ext>
            </a:extLst>
          </p:cNvPr>
          <p:cNvCxnSpPr>
            <a:cxnSpLocks/>
          </p:cNvCxnSpPr>
          <p:nvPr/>
        </p:nvCxnSpPr>
        <p:spPr bwMode="auto">
          <a:xfrm rot="16200000">
            <a:off x="7191950"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77" name="Straight Connector 2076">
            <a:extLst>
              <a:ext uri="{FF2B5EF4-FFF2-40B4-BE49-F238E27FC236}">
                <a16:creationId xmlns:a16="http://schemas.microsoft.com/office/drawing/2014/main" id="{E613092F-7692-4D37-C81A-572AB01DFC07}"/>
              </a:ext>
            </a:extLst>
          </p:cNvPr>
          <p:cNvCxnSpPr>
            <a:cxnSpLocks/>
          </p:cNvCxnSpPr>
          <p:nvPr/>
        </p:nvCxnSpPr>
        <p:spPr bwMode="auto">
          <a:xfrm rot="16200000">
            <a:off x="7836698" y="3923037"/>
            <a:ext cx="69546" cy="0"/>
          </a:xfrm>
          <a:prstGeom prst="line">
            <a:avLst/>
          </a:prstGeom>
          <a:noFill/>
          <a:ln w="12700" cap="flat" cmpd="sng" algn="ctr">
            <a:solidFill>
              <a:schemeClr val="tx1"/>
            </a:solidFill>
            <a:prstDash val="solid"/>
            <a:round/>
            <a:headEnd type="none" w="med" len="med"/>
            <a:tailEnd type="none" w="med" len="med"/>
          </a:ln>
          <a:effectLst/>
        </p:spPr>
      </p:cxnSp>
      <p:cxnSp>
        <p:nvCxnSpPr>
          <p:cNvPr id="2078" name="Straight Connector 2077">
            <a:extLst>
              <a:ext uri="{FF2B5EF4-FFF2-40B4-BE49-F238E27FC236}">
                <a16:creationId xmlns:a16="http://schemas.microsoft.com/office/drawing/2014/main" id="{49113149-706E-DE8A-630C-41E8056BCCB0}"/>
              </a:ext>
            </a:extLst>
          </p:cNvPr>
          <p:cNvCxnSpPr>
            <a:cxnSpLocks/>
          </p:cNvCxnSpPr>
          <p:nvPr/>
        </p:nvCxnSpPr>
        <p:spPr bwMode="auto">
          <a:xfrm rot="16200000">
            <a:off x="8051617" y="3923037"/>
            <a:ext cx="69546" cy="0"/>
          </a:xfrm>
          <a:prstGeom prst="line">
            <a:avLst/>
          </a:prstGeom>
          <a:noFill/>
          <a:ln w="12700" cap="flat" cmpd="sng" algn="ctr">
            <a:solidFill>
              <a:schemeClr val="tx1"/>
            </a:solidFill>
            <a:prstDash val="solid"/>
            <a:round/>
            <a:headEnd type="none" w="med" len="med"/>
            <a:tailEnd type="none" w="med" len="med"/>
          </a:ln>
          <a:effectLst/>
        </p:spPr>
      </p:cxnSp>
      <p:sp>
        <p:nvSpPr>
          <p:cNvPr id="2079" name="TextBox 2078">
            <a:extLst>
              <a:ext uri="{FF2B5EF4-FFF2-40B4-BE49-F238E27FC236}">
                <a16:creationId xmlns:a16="http://schemas.microsoft.com/office/drawing/2014/main" id="{41962EF0-B4BE-7382-0061-7AE0653E929E}"/>
              </a:ext>
            </a:extLst>
          </p:cNvPr>
          <p:cNvSpPr txBox="1">
            <a:spLocks/>
          </p:cNvSpPr>
          <p:nvPr/>
        </p:nvSpPr>
        <p:spPr bwMode="auto">
          <a:xfrm>
            <a:off x="4197144" y="1635069"/>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1.0</a:t>
            </a:r>
          </a:p>
        </p:txBody>
      </p:sp>
      <p:sp>
        <p:nvSpPr>
          <p:cNvPr id="2080" name="TextBox 2079">
            <a:extLst>
              <a:ext uri="{FF2B5EF4-FFF2-40B4-BE49-F238E27FC236}">
                <a16:creationId xmlns:a16="http://schemas.microsoft.com/office/drawing/2014/main" id="{F59A9063-F1CE-0BE5-8C63-C11870A2DACB}"/>
              </a:ext>
            </a:extLst>
          </p:cNvPr>
          <p:cNvSpPr txBox="1">
            <a:spLocks/>
          </p:cNvSpPr>
          <p:nvPr/>
        </p:nvSpPr>
        <p:spPr bwMode="auto">
          <a:xfrm>
            <a:off x="4197144" y="2047193"/>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0.8</a:t>
            </a:r>
          </a:p>
        </p:txBody>
      </p:sp>
      <p:sp>
        <p:nvSpPr>
          <p:cNvPr id="2081" name="TextBox 2080">
            <a:extLst>
              <a:ext uri="{FF2B5EF4-FFF2-40B4-BE49-F238E27FC236}">
                <a16:creationId xmlns:a16="http://schemas.microsoft.com/office/drawing/2014/main" id="{9E613C3E-93C7-BD93-7679-F137C198F225}"/>
              </a:ext>
            </a:extLst>
          </p:cNvPr>
          <p:cNvSpPr txBox="1">
            <a:spLocks/>
          </p:cNvSpPr>
          <p:nvPr/>
        </p:nvSpPr>
        <p:spPr bwMode="auto">
          <a:xfrm>
            <a:off x="4197144" y="2482499"/>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0.6</a:t>
            </a:r>
          </a:p>
        </p:txBody>
      </p:sp>
      <p:sp>
        <p:nvSpPr>
          <p:cNvPr id="2082" name="TextBox 2081">
            <a:extLst>
              <a:ext uri="{FF2B5EF4-FFF2-40B4-BE49-F238E27FC236}">
                <a16:creationId xmlns:a16="http://schemas.microsoft.com/office/drawing/2014/main" id="{029F99BD-BFF1-F54F-2039-588F8BE06A7F}"/>
              </a:ext>
            </a:extLst>
          </p:cNvPr>
          <p:cNvSpPr txBox="1">
            <a:spLocks/>
          </p:cNvSpPr>
          <p:nvPr/>
        </p:nvSpPr>
        <p:spPr bwMode="auto">
          <a:xfrm>
            <a:off x="4197144" y="2915229"/>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0.4</a:t>
            </a:r>
          </a:p>
        </p:txBody>
      </p:sp>
      <p:sp>
        <p:nvSpPr>
          <p:cNvPr id="2083" name="TextBox 2082">
            <a:extLst>
              <a:ext uri="{FF2B5EF4-FFF2-40B4-BE49-F238E27FC236}">
                <a16:creationId xmlns:a16="http://schemas.microsoft.com/office/drawing/2014/main" id="{E4D0FB30-5BFB-6A78-6BE1-DA93986B93FA}"/>
              </a:ext>
            </a:extLst>
          </p:cNvPr>
          <p:cNvSpPr txBox="1">
            <a:spLocks/>
          </p:cNvSpPr>
          <p:nvPr/>
        </p:nvSpPr>
        <p:spPr bwMode="auto">
          <a:xfrm>
            <a:off x="4197144" y="3342808"/>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0.2</a:t>
            </a:r>
          </a:p>
        </p:txBody>
      </p:sp>
      <p:sp>
        <p:nvSpPr>
          <p:cNvPr id="2084" name="TextBox 2083">
            <a:extLst>
              <a:ext uri="{FF2B5EF4-FFF2-40B4-BE49-F238E27FC236}">
                <a16:creationId xmlns:a16="http://schemas.microsoft.com/office/drawing/2014/main" id="{63CBEFF4-43CA-945E-258C-8DFED18B960B}"/>
              </a:ext>
            </a:extLst>
          </p:cNvPr>
          <p:cNvSpPr txBox="1">
            <a:spLocks/>
          </p:cNvSpPr>
          <p:nvPr/>
        </p:nvSpPr>
        <p:spPr bwMode="auto">
          <a:xfrm>
            <a:off x="4197144" y="3772962"/>
            <a:ext cx="36575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2085" name="TextBox 2084">
            <a:extLst>
              <a:ext uri="{FF2B5EF4-FFF2-40B4-BE49-F238E27FC236}">
                <a16:creationId xmlns:a16="http://schemas.microsoft.com/office/drawing/2014/main" id="{FB7A50E6-D428-7388-9180-1A285415CAC3}"/>
              </a:ext>
            </a:extLst>
          </p:cNvPr>
          <p:cNvSpPr txBox="1">
            <a:spLocks/>
          </p:cNvSpPr>
          <p:nvPr/>
        </p:nvSpPr>
        <p:spPr bwMode="auto">
          <a:xfrm>
            <a:off x="4510621"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2086" name="TextBox 2085">
            <a:extLst>
              <a:ext uri="{FF2B5EF4-FFF2-40B4-BE49-F238E27FC236}">
                <a16:creationId xmlns:a16="http://schemas.microsoft.com/office/drawing/2014/main" id="{2B04F74C-3E1B-FD63-88C6-1757B9696297}"/>
              </a:ext>
            </a:extLst>
          </p:cNvPr>
          <p:cNvSpPr txBox="1">
            <a:spLocks/>
          </p:cNvSpPr>
          <p:nvPr/>
        </p:nvSpPr>
        <p:spPr bwMode="auto">
          <a:xfrm>
            <a:off x="4726020"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a:t>
            </a:r>
          </a:p>
        </p:txBody>
      </p:sp>
      <p:sp>
        <p:nvSpPr>
          <p:cNvPr id="2087" name="TextBox 2086">
            <a:extLst>
              <a:ext uri="{FF2B5EF4-FFF2-40B4-BE49-F238E27FC236}">
                <a16:creationId xmlns:a16="http://schemas.microsoft.com/office/drawing/2014/main" id="{2C8E5EE9-1EB5-4993-778E-C642875BA21C}"/>
              </a:ext>
            </a:extLst>
          </p:cNvPr>
          <p:cNvSpPr txBox="1">
            <a:spLocks/>
          </p:cNvSpPr>
          <p:nvPr/>
        </p:nvSpPr>
        <p:spPr bwMode="auto">
          <a:xfrm>
            <a:off x="4941419"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12</a:t>
            </a:r>
          </a:p>
        </p:txBody>
      </p:sp>
      <p:sp>
        <p:nvSpPr>
          <p:cNvPr id="2088" name="TextBox 2087">
            <a:extLst>
              <a:ext uri="{FF2B5EF4-FFF2-40B4-BE49-F238E27FC236}">
                <a16:creationId xmlns:a16="http://schemas.microsoft.com/office/drawing/2014/main" id="{FB4E0B1A-1C8D-B68C-53C6-F59DEA8C271D}"/>
              </a:ext>
            </a:extLst>
          </p:cNvPr>
          <p:cNvSpPr txBox="1">
            <a:spLocks/>
          </p:cNvSpPr>
          <p:nvPr/>
        </p:nvSpPr>
        <p:spPr bwMode="auto">
          <a:xfrm>
            <a:off x="5156818"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18</a:t>
            </a:r>
          </a:p>
        </p:txBody>
      </p:sp>
      <p:sp>
        <p:nvSpPr>
          <p:cNvPr id="2089" name="TextBox 2088">
            <a:extLst>
              <a:ext uri="{FF2B5EF4-FFF2-40B4-BE49-F238E27FC236}">
                <a16:creationId xmlns:a16="http://schemas.microsoft.com/office/drawing/2014/main" id="{B31D31D1-9EDA-DCD3-6760-45BC58FB8A5C}"/>
              </a:ext>
            </a:extLst>
          </p:cNvPr>
          <p:cNvSpPr txBox="1">
            <a:spLocks/>
          </p:cNvSpPr>
          <p:nvPr/>
        </p:nvSpPr>
        <p:spPr bwMode="auto">
          <a:xfrm>
            <a:off x="5372217"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24</a:t>
            </a:r>
          </a:p>
        </p:txBody>
      </p:sp>
      <p:sp>
        <p:nvSpPr>
          <p:cNvPr id="2090" name="TextBox 2089">
            <a:extLst>
              <a:ext uri="{FF2B5EF4-FFF2-40B4-BE49-F238E27FC236}">
                <a16:creationId xmlns:a16="http://schemas.microsoft.com/office/drawing/2014/main" id="{71FDB6E6-996D-5D22-83FC-FB874E0E8539}"/>
              </a:ext>
            </a:extLst>
          </p:cNvPr>
          <p:cNvSpPr txBox="1">
            <a:spLocks/>
          </p:cNvSpPr>
          <p:nvPr/>
        </p:nvSpPr>
        <p:spPr bwMode="auto">
          <a:xfrm>
            <a:off x="5587616"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30</a:t>
            </a:r>
          </a:p>
        </p:txBody>
      </p:sp>
      <p:sp>
        <p:nvSpPr>
          <p:cNvPr id="2091" name="TextBox 2090">
            <a:extLst>
              <a:ext uri="{FF2B5EF4-FFF2-40B4-BE49-F238E27FC236}">
                <a16:creationId xmlns:a16="http://schemas.microsoft.com/office/drawing/2014/main" id="{4B7627AF-69F1-BD81-6B6F-25441FB24249}"/>
              </a:ext>
            </a:extLst>
          </p:cNvPr>
          <p:cNvSpPr txBox="1">
            <a:spLocks/>
          </p:cNvSpPr>
          <p:nvPr/>
        </p:nvSpPr>
        <p:spPr bwMode="auto">
          <a:xfrm>
            <a:off x="5803015"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36</a:t>
            </a:r>
          </a:p>
        </p:txBody>
      </p:sp>
      <p:sp>
        <p:nvSpPr>
          <p:cNvPr id="2092" name="TextBox 2091">
            <a:extLst>
              <a:ext uri="{FF2B5EF4-FFF2-40B4-BE49-F238E27FC236}">
                <a16:creationId xmlns:a16="http://schemas.microsoft.com/office/drawing/2014/main" id="{BBD15AF3-D420-4106-19BE-56C0B5533E57}"/>
              </a:ext>
            </a:extLst>
          </p:cNvPr>
          <p:cNvSpPr txBox="1">
            <a:spLocks/>
          </p:cNvSpPr>
          <p:nvPr/>
        </p:nvSpPr>
        <p:spPr bwMode="auto">
          <a:xfrm>
            <a:off x="6018414"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42</a:t>
            </a:r>
          </a:p>
        </p:txBody>
      </p:sp>
      <p:sp>
        <p:nvSpPr>
          <p:cNvPr id="2093" name="TextBox 2092">
            <a:extLst>
              <a:ext uri="{FF2B5EF4-FFF2-40B4-BE49-F238E27FC236}">
                <a16:creationId xmlns:a16="http://schemas.microsoft.com/office/drawing/2014/main" id="{F3044BA0-9149-480E-4AB3-00B25CFF9874}"/>
              </a:ext>
            </a:extLst>
          </p:cNvPr>
          <p:cNvSpPr txBox="1">
            <a:spLocks/>
          </p:cNvSpPr>
          <p:nvPr/>
        </p:nvSpPr>
        <p:spPr bwMode="auto">
          <a:xfrm>
            <a:off x="6233813"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48</a:t>
            </a:r>
          </a:p>
        </p:txBody>
      </p:sp>
      <p:sp>
        <p:nvSpPr>
          <p:cNvPr id="2094" name="TextBox 2093">
            <a:extLst>
              <a:ext uri="{FF2B5EF4-FFF2-40B4-BE49-F238E27FC236}">
                <a16:creationId xmlns:a16="http://schemas.microsoft.com/office/drawing/2014/main" id="{F95F371A-6DA4-18ED-382B-253D34E08EDA}"/>
              </a:ext>
            </a:extLst>
          </p:cNvPr>
          <p:cNvSpPr txBox="1">
            <a:spLocks/>
          </p:cNvSpPr>
          <p:nvPr/>
        </p:nvSpPr>
        <p:spPr bwMode="auto">
          <a:xfrm>
            <a:off x="6449212"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54</a:t>
            </a:r>
          </a:p>
        </p:txBody>
      </p:sp>
      <p:sp>
        <p:nvSpPr>
          <p:cNvPr id="2095" name="TextBox 2094">
            <a:extLst>
              <a:ext uri="{FF2B5EF4-FFF2-40B4-BE49-F238E27FC236}">
                <a16:creationId xmlns:a16="http://schemas.microsoft.com/office/drawing/2014/main" id="{C041B3AF-E3EC-C6F8-5F43-CCB1B213B230}"/>
              </a:ext>
            </a:extLst>
          </p:cNvPr>
          <p:cNvSpPr txBox="1">
            <a:spLocks/>
          </p:cNvSpPr>
          <p:nvPr/>
        </p:nvSpPr>
        <p:spPr bwMode="auto">
          <a:xfrm>
            <a:off x="6664611"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60</a:t>
            </a:r>
          </a:p>
        </p:txBody>
      </p:sp>
      <p:sp>
        <p:nvSpPr>
          <p:cNvPr id="2096" name="TextBox 2095">
            <a:extLst>
              <a:ext uri="{FF2B5EF4-FFF2-40B4-BE49-F238E27FC236}">
                <a16:creationId xmlns:a16="http://schemas.microsoft.com/office/drawing/2014/main" id="{3D986A6D-869B-9C77-6FF6-FAD3E4AA5DCE}"/>
              </a:ext>
            </a:extLst>
          </p:cNvPr>
          <p:cNvSpPr txBox="1">
            <a:spLocks/>
          </p:cNvSpPr>
          <p:nvPr/>
        </p:nvSpPr>
        <p:spPr bwMode="auto">
          <a:xfrm>
            <a:off x="6880010"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66</a:t>
            </a:r>
          </a:p>
        </p:txBody>
      </p:sp>
      <p:sp>
        <p:nvSpPr>
          <p:cNvPr id="2097" name="TextBox 2096">
            <a:extLst>
              <a:ext uri="{FF2B5EF4-FFF2-40B4-BE49-F238E27FC236}">
                <a16:creationId xmlns:a16="http://schemas.microsoft.com/office/drawing/2014/main" id="{F70F2955-40B0-FD3B-C808-064CED825F41}"/>
              </a:ext>
            </a:extLst>
          </p:cNvPr>
          <p:cNvSpPr txBox="1">
            <a:spLocks/>
          </p:cNvSpPr>
          <p:nvPr/>
        </p:nvSpPr>
        <p:spPr bwMode="auto">
          <a:xfrm>
            <a:off x="7957006"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96</a:t>
            </a:r>
          </a:p>
        </p:txBody>
      </p:sp>
      <p:sp>
        <p:nvSpPr>
          <p:cNvPr id="2098" name="TextBox 2097">
            <a:extLst>
              <a:ext uri="{FF2B5EF4-FFF2-40B4-BE49-F238E27FC236}">
                <a16:creationId xmlns:a16="http://schemas.microsoft.com/office/drawing/2014/main" id="{E78068F4-B440-9945-6705-C9FB2691DCEA}"/>
              </a:ext>
            </a:extLst>
          </p:cNvPr>
          <p:cNvSpPr txBox="1">
            <a:spLocks/>
          </p:cNvSpPr>
          <p:nvPr/>
        </p:nvSpPr>
        <p:spPr bwMode="auto">
          <a:xfrm>
            <a:off x="4578185" y="4206664"/>
            <a:ext cx="355800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Mo From Randomization</a:t>
            </a:r>
          </a:p>
        </p:txBody>
      </p:sp>
      <p:cxnSp>
        <p:nvCxnSpPr>
          <p:cNvPr id="2100" name="Straight Connector 2099">
            <a:extLst>
              <a:ext uri="{FF2B5EF4-FFF2-40B4-BE49-F238E27FC236}">
                <a16:creationId xmlns:a16="http://schemas.microsoft.com/office/drawing/2014/main" id="{1948A036-0A94-B41C-3886-67AFD6993D81}"/>
              </a:ext>
            </a:extLst>
          </p:cNvPr>
          <p:cNvCxnSpPr>
            <a:cxnSpLocks/>
          </p:cNvCxnSpPr>
          <p:nvPr/>
        </p:nvCxnSpPr>
        <p:spPr bwMode="auto">
          <a:xfrm>
            <a:off x="4836543" y="3448671"/>
            <a:ext cx="226673" cy="0"/>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101" name="Straight Connector 2100">
            <a:extLst>
              <a:ext uri="{FF2B5EF4-FFF2-40B4-BE49-F238E27FC236}">
                <a16:creationId xmlns:a16="http://schemas.microsoft.com/office/drawing/2014/main" id="{67A290CE-0A3B-9A3A-87D7-5CC6373A508E}"/>
              </a:ext>
            </a:extLst>
          </p:cNvPr>
          <p:cNvCxnSpPr>
            <a:cxnSpLocks/>
          </p:cNvCxnSpPr>
          <p:nvPr/>
        </p:nvCxnSpPr>
        <p:spPr bwMode="auto">
          <a:xfrm>
            <a:off x="4836543" y="3630152"/>
            <a:ext cx="226673" cy="0"/>
          </a:xfrm>
          <a:prstGeom prst="line">
            <a:avLst/>
          </a:prstGeom>
          <a:noFill/>
          <a:ln w="28575" cap="flat" cmpd="sng" algn="ctr">
            <a:solidFill>
              <a:schemeClr val="accent6"/>
            </a:solidFill>
            <a:prstDash val="solid"/>
            <a:round/>
            <a:headEnd type="none" w="med" len="med"/>
            <a:tailEnd type="none" w="med" len="med"/>
          </a:ln>
          <a:effectLst/>
        </p:spPr>
      </p:cxnSp>
      <p:sp>
        <p:nvSpPr>
          <p:cNvPr id="2103" name="TextBox 2102">
            <a:extLst>
              <a:ext uri="{FF2B5EF4-FFF2-40B4-BE49-F238E27FC236}">
                <a16:creationId xmlns:a16="http://schemas.microsoft.com/office/drawing/2014/main" id="{A6D4751F-3D05-9B89-ACB8-8BFF304AE5A6}"/>
              </a:ext>
            </a:extLst>
          </p:cNvPr>
          <p:cNvSpPr txBox="1">
            <a:spLocks/>
          </p:cNvSpPr>
          <p:nvPr/>
        </p:nvSpPr>
        <p:spPr bwMode="auto">
          <a:xfrm>
            <a:off x="4732569" y="3138571"/>
            <a:ext cx="325121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spcBef>
                <a:spcPts val="0"/>
              </a:spcBef>
              <a:spcAft>
                <a:spcPct val="0"/>
              </a:spcAft>
              <a:buClrTx/>
              <a:buSzTx/>
              <a:buFontTx/>
              <a:buNone/>
              <a:tabLst/>
              <a:defRPr/>
            </a:pPr>
            <a:r>
              <a:rPr kumimoji="0" lang="en-US" sz="1200" b="0" u="none" strike="noStrike" kern="1200" cap="none" spc="0" normalizeH="0" baseline="0" noProof="0" dirty="0">
                <a:ln>
                  <a:noFill/>
                </a:ln>
                <a:effectLst/>
                <a:uLnTx/>
                <a:uFillTx/>
                <a:latin typeface="Poppins Medium" pitchFamily="2" charset="77"/>
                <a:cs typeface="Poppins Medium" pitchFamily="2" charset="77"/>
              </a:rPr>
              <a:t>Median follow-up</a:t>
            </a:r>
            <a:r>
              <a:rPr lang="en-US" sz="1200" b="0" dirty="0">
                <a:latin typeface="Poppins Medium" pitchFamily="2" charset="77"/>
                <a:cs typeface="Poppins Medium" pitchFamily="2" charset="77"/>
              </a:rPr>
              <a:t> = 55 mo</a:t>
            </a:r>
            <a:endParaRPr kumimoji="0" lang="en-US" sz="1200" b="0" u="none" strike="noStrike" kern="1200" cap="none" spc="0" normalizeH="0" baseline="0" noProof="0" dirty="0">
              <a:ln>
                <a:noFill/>
              </a:ln>
              <a:effectLst/>
              <a:uLnTx/>
              <a:uFillTx/>
              <a:latin typeface="Poppins Medium" pitchFamily="2" charset="77"/>
              <a:cs typeface="Poppins Medium" pitchFamily="2" charset="77"/>
            </a:endParaRPr>
          </a:p>
          <a:p>
            <a:pPr marL="230188" marR="0" lvl="0" indent="0" algn="l" defTabSz="914400" rtl="0" eaLnBrk="0" fontAlgn="base" latinLnBrk="0" hangingPunct="0">
              <a:spcBef>
                <a:spcPts val="0"/>
              </a:spcBef>
              <a:spcAft>
                <a:spcPct val="0"/>
              </a:spcAft>
              <a:buClrTx/>
              <a:buSzTx/>
              <a:buFontTx/>
              <a:buNone/>
              <a:tabLst/>
              <a:defRPr/>
            </a:pPr>
            <a:r>
              <a:rPr kumimoji="0" lang="en-US" sz="1200" b="0" u="none" strike="noStrike" kern="1200" cap="none" spc="0" normalizeH="0" baseline="0" noProof="0" dirty="0">
                <a:ln>
                  <a:noFill/>
                </a:ln>
                <a:effectLst/>
                <a:uLnTx/>
                <a:uFillTx/>
                <a:latin typeface="Poppins Medium" pitchFamily="2" charset="77"/>
                <a:cs typeface="Poppins Medium" pitchFamily="2" charset="77"/>
              </a:rPr>
              <a:t> A (n = 288): median not reached</a:t>
            </a:r>
            <a:br>
              <a:rPr kumimoji="0" lang="en-US" sz="1200" b="0" u="none" strike="noStrike" kern="1200" cap="none" spc="0" normalizeH="0" baseline="0" noProof="0" dirty="0">
                <a:ln>
                  <a:noFill/>
                </a:ln>
                <a:effectLst/>
                <a:uLnTx/>
                <a:uFillTx/>
                <a:latin typeface="Poppins Medium" pitchFamily="2" charset="77"/>
                <a:cs typeface="Poppins Medium" pitchFamily="2" charset="77"/>
              </a:rPr>
            </a:br>
            <a:r>
              <a:rPr kumimoji="0" lang="en-US" sz="1200" b="0" u="none" strike="noStrike" kern="1200" cap="none" spc="0" normalizeH="0" baseline="0" noProof="0" dirty="0">
                <a:ln>
                  <a:noFill/>
                </a:ln>
                <a:effectLst/>
                <a:uLnTx/>
                <a:uFillTx/>
                <a:latin typeface="Poppins Medium" pitchFamily="2" charset="77"/>
                <a:cs typeface="Poppins Medium" pitchFamily="2" charset="77"/>
              </a:rPr>
              <a:t> A + I (n = 292): median not reached</a:t>
            </a:r>
          </a:p>
        </p:txBody>
      </p:sp>
      <p:cxnSp>
        <p:nvCxnSpPr>
          <p:cNvPr id="2104" name="Straight Connector 2103">
            <a:extLst>
              <a:ext uri="{FF2B5EF4-FFF2-40B4-BE49-F238E27FC236}">
                <a16:creationId xmlns:a16="http://schemas.microsoft.com/office/drawing/2014/main" id="{E1DE797B-1E52-AB33-DD34-BC8208CB59E9}"/>
              </a:ext>
            </a:extLst>
          </p:cNvPr>
          <p:cNvCxnSpPr>
            <a:cxnSpLocks/>
          </p:cNvCxnSpPr>
          <p:nvPr/>
        </p:nvCxnSpPr>
        <p:spPr bwMode="auto">
          <a:xfrm rot="16200000">
            <a:off x="6762118" y="3923037"/>
            <a:ext cx="69546" cy="0"/>
          </a:xfrm>
          <a:prstGeom prst="line">
            <a:avLst/>
          </a:prstGeom>
          <a:noFill/>
          <a:ln w="12700" cap="flat" cmpd="sng" algn="ctr">
            <a:solidFill>
              <a:schemeClr val="tx1"/>
            </a:solidFill>
            <a:prstDash val="solid"/>
            <a:round/>
            <a:headEnd type="none" w="med" len="med"/>
            <a:tailEnd type="none" w="med" len="med"/>
          </a:ln>
          <a:effectLst/>
        </p:spPr>
      </p:cxnSp>
      <p:sp>
        <p:nvSpPr>
          <p:cNvPr id="2105" name="TextBox 2104">
            <a:extLst>
              <a:ext uri="{FF2B5EF4-FFF2-40B4-BE49-F238E27FC236}">
                <a16:creationId xmlns:a16="http://schemas.microsoft.com/office/drawing/2014/main" id="{E2E293EF-C005-8897-F6E8-452B78619FE4}"/>
              </a:ext>
            </a:extLst>
          </p:cNvPr>
          <p:cNvSpPr txBox="1">
            <a:spLocks/>
          </p:cNvSpPr>
          <p:nvPr/>
        </p:nvSpPr>
        <p:spPr bwMode="auto">
          <a:xfrm>
            <a:off x="7095409"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72</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cxnSp>
        <p:nvCxnSpPr>
          <p:cNvPr id="2106" name="Straight Connector 2105">
            <a:extLst>
              <a:ext uri="{FF2B5EF4-FFF2-40B4-BE49-F238E27FC236}">
                <a16:creationId xmlns:a16="http://schemas.microsoft.com/office/drawing/2014/main" id="{F2F18BF3-766A-B4BC-BF87-6FC502EBEF62}"/>
              </a:ext>
            </a:extLst>
          </p:cNvPr>
          <p:cNvCxnSpPr>
            <a:cxnSpLocks/>
          </p:cNvCxnSpPr>
          <p:nvPr/>
        </p:nvCxnSpPr>
        <p:spPr bwMode="auto">
          <a:xfrm rot="16200000">
            <a:off x="6977034" y="3923037"/>
            <a:ext cx="69546" cy="0"/>
          </a:xfrm>
          <a:prstGeom prst="line">
            <a:avLst/>
          </a:prstGeom>
          <a:noFill/>
          <a:ln w="12700" cap="flat" cmpd="sng" algn="ctr">
            <a:solidFill>
              <a:schemeClr val="tx1"/>
            </a:solidFill>
            <a:prstDash val="solid"/>
            <a:round/>
            <a:headEnd type="none" w="med" len="med"/>
            <a:tailEnd type="none" w="med" len="med"/>
          </a:ln>
          <a:effectLst/>
        </p:spPr>
      </p:cxnSp>
      <p:sp>
        <p:nvSpPr>
          <p:cNvPr id="2107" name="TextBox 2106">
            <a:extLst>
              <a:ext uri="{FF2B5EF4-FFF2-40B4-BE49-F238E27FC236}">
                <a16:creationId xmlns:a16="http://schemas.microsoft.com/office/drawing/2014/main" id="{8A47D8CB-F2D4-57CD-5497-2376A57F97C9}"/>
              </a:ext>
            </a:extLst>
          </p:cNvPr>
          <p:cNvSpPr txBox="1">
            <a:spLocks/>
          </p:cNvSpPr>
          <p:nvPr/>
        </p:nvSpPr>
        <p:spPr bwMode="auto">
          <a:xfrm>
            <a:off x="7310808"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78</a:t>
            </a:r>
          </a:p>
        </p:txBody>
      </p:sp>
      <p:cxnSp>
        <p:nvCxnSpPr>
          <p:cNvPr id="2108" name="Straight Connector 2107">
            <a:extLst>
              <a:ext uri="{FF2B5EF4-FFF2-40B4-BE49-F238E27FC236}">
                <a16:creationId xmlns:a16="http://schemas.microsoft.com/office/drawing/2014/main" id="{7EE31CA1-6A3A-3890-2F69-BA601E85B7DE}"/>
              </a:ext>
            </a:extLst>
          </p:cNvPr>
          <p:cNvCxnSpPr>
            <a:cxnSpLocks/>
          </p:cNvCxnSpPr>
          <p:nvPr/>
        </p:nvCxnSpPr>
        <p:spPr bwMode="auto">
          <a:xfrm rot="16200000">
            <a:off x="7406866" y="3923037"/>
            <a:ext cx="69546" cy="0"/>
          </a:xfrm>
          <a:prstGeom prst="line">
            <a:avLst/>
          </a:prstGeom>
          <a:noFill/>
          <a:ln w="12700" cap="flat" cmpd="sng" algn="ctr">
            <a:solidFill>
              <a:schemeClr val="tx1"/>
            </a:solidFill>
            <a:prstDash val="solid"/>
            <a:round/>
            <a:headEnd type="none" w="med" len="med"/>
            <a:tailEnd type="none" w="med" len="med"/>
          </a:ln>
          <a:effectLst/>
        </p:spPr>
      </p:cxnSp>
      <p:sp>
        <p:nvSpPr>
          <p:cNvPr id="2109" name="TextBox 2108">
            <a:extLst>
              <a:ext uri="{FF2B5EF4-FFF2-40B4-BE49-F238E27FC236}">
                <a16:creationId xmlns:a16="http://schemas.microsoft.com/office/drawing/2014/main" id="{7395A870-1EB7-EBBF-4700-354E5285565B}"/>
              </a:ext>
            </a:extLst>
          </p:cNvPr>
          <p:cNvSpPr txBox="1">
            <a:spLocks/>
          </p:cNvSpPr>
          <p:nvPr/>
        </p:nvSpPr>
        <p:spPr bwMode="auto">
          <a:xfrm>
            <a:off x="7526207"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84</a:t>
            </a:r>
          </a:p>
        </p:txBody>
      </p:sp>
      <p:cxnSp>
        <p:nvCxnSpPr>
          <p:cNvPr id="2110" name="Straight Connector 2109">
            <a:extLst>
              <a:ext uri="{FF2B5EF4-FFF2-40B4-BE49-F238E27FC236}">
                <a16:creationId xmlns:a16="http://schemas.microsoft.com/office/drawing/2014/main" id="{DD68D43A-8804-366B-C623-E6CF5C209714}"/>
              </a:ext>
            </a:extLst>
          </p:cNvPr>
          <p:cNvCxnSpPr>
            <a:cxnSpLocks/>
          </p:cNvCxnSpPr>
          <p:nvPr/>
        </p:nvCxnSpPr>
        <p:spPr bwMode="auto">
          <a:xfrm rot="16200000">
            <a:off x="7621782" y="3923038"/>
            <a:ext cx="69546" cy="0"/>
          </a:xfrm>
          <a:prstGeom prst="line">
            <a:avLst/>
          </a:prstGeom>
          <a:noFill/>
          <a:ln w="12700" cap="flat" cmpd="sng" algn="ctr">
            <a:solidFill>
              <a:schemeClr val="tx1"/>
            </a:solidFill>
            <a:prstDash val="solid"/>
            <a:round/>
            <a:headEnd type="none" w="med" len="med"/>
            <a:tailEnd type="none" w="med" len="med"/>
          </a:ln>
          <a:effectLst/>
        </p:spPr>
      </p:cxnSp>
      <p:sp>
        <p:nvSpPr>
          <p:cNvPr id="2111" name="TextBox 2110">
            <a:extLst>
              <a:ext uri="{FF2B5EF4-FFF2-40B4-BE49-F238E27FC236}">
                <a16:creationId xmlns:a16="http://schemas.microsoft.com/office/drawing/2014/main" id="{CA6EC21E-91F0-6BD2-713E-7C6F67758CF2}"/>
              </a:ext>
            </a:extLst>
          </p:cNvPr>
          <p:cNvSpPr txBox="1">
            <a:spLocks/>
          </p:cNvSpPr>
          <p:nvPr/>
        </p:nvSpPr>
        <p:spPr bwMode="auto">
          <a:xfrm>
            <a:off x="7741606"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90</a:t>
            </a:r>
          </a:p>
        </p:txBody>
      </p:sp>
      <p:sp>
        <p:nvSpPr>
          <p:cNvPr id="2112" name="TextBox 2111">
            <a:extLst>
              <a:ext uri="{FF2B5EF4-FFF2-40B4-BE49-F238E27FC236}">
                <a16:creationId xmlns:a16="http://schemas.microsoft.com/office/drawing/2014/main" id="{A4F0B496-01C0-1356-7AE1-8D095954F431}"/>
              </a:ext>
            </a:extLst>
          </p:cNvPr>
          <p:cNvSpPr txBox="1">
            <a:spLocks/>
          </p:cNvSpPr>
          <p:nvPr/>
        </p:nvSpPr>
        <p:spPr bwMode="auto">
          <a:xfrm>
            <a:off x="8479918" y="1264583"/>
            <a:ext cx="34914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u="none" strike="noStrike" kern="1200" cap="none" spc="0" normalizeH="0" baseline="0" noProof="0" dirty="0">
                <a:ln>
                  <a:noFill/>
                </a:ln>
                <a:solidFill>
                  <a:srgbClr val="000000"/>
                </a:solidFill>
                <a:effectLst/>
                <a:uLnTx/>
                <a:uFillTx/>
                <a:latin typeface="Poppins" pitchFamily="2" charset="77"/>
                <a:cs typeface="Poppins" pitchFamily="2" charset="77"/>
              </a:rPr>
              <a:t>OS (Arm A vs Arm A + I vs Arm I)</a:t>
            </a:r>
          </a:p>
        </p:txBody>
      </p:sp>
      <p:cxnSp>
        <p:nvCxnSpPr>
          <p:cNvPr id="2115" name="Straight Connector 2114">
            <a:extLst>
              <a:ext uri="{FF2B5EF4-FFF2-40B4-BE49-F238E27FC236}">
                <a16:creationId xmlns:a16="http://schemas.microsoft.com/office/drawing/2014/main" id="{F70E834D-C32A-CCE2-99B0-22E63D51CC09}"/>
              </a:ext>
            </a:extLst>
          </p:cNvPr>
          <p:cNvCxnSpPr>
            <a:cxnSpLocks/>
          </p:cNvCxnSpPr>
          <p:nvPr/>
        </p:nvCxnSpPr>
        <p:spPr bwMode="auto">
          <a:xfrm>
            <a:off x="8418101" y="216521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16" name="Straight Connector 2115">
            <a:extLst>
              <a:ext uri="{FF2B5EF4-FFF2-40B4-BE49-F238E27FC236}">
                <a16:creationId xmlns:a16="http://schemas.microsoft.com/office/drawing/2014/main" id="{3C2C265B-29A0-4C9B-DD32-22BD934B5DFB}"/>
              </a:ext>
            </a:extLst>
          </p:cNvPr>
          <p:cNvCxnSpPr>
            <a:cxnSpLocks/>
          </p:cNvCxnSpPr>
          <p:nvPr/>
        </p:nvCxnSpPr>
        <p:spPr bwMode="auto">
          <a:xfrm>
            <a:off x="8418101" y="2597949"/>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17" name="Straight Connector 2116">
            <a:extLst>
              <a:ext uri="{FF2B5EF4-FFF2-40B4-BE49-F238E27FC236}">
                <a16:creationId xmlns:a16="http://schemas.microsoft.com/office/drawing/2014/main" id="{2D2B0231-A48A-DC46-7AB0-23D154E880A3}"/>
              </a:ext>
            </a:extLst>
          </p:cNvPr>
          <p:cNvCxnSpPr>
            <a:cxnSpLocks/>
          </p:cNvCxnSpPr>
          <p:nvPr/>
        </p:nvCxnSpPr>
        <p:spPr bwMode="auto">
          <a:xfrm>
            <a:off x="8418101" y="302552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18" name="Straight Connector 2117">
            <a:extLst>
              <a:ext uri="{FF2B5EF4-FFF2-40B4-BE49-F238E27FC236}">
                <a16:creationId xmlns:a16="http://schemas.microsoft.com/office/drawing/2014/main" id="{4B864885-375F-60E3-2077-7B9FC1463F72}"/>
              </a:ext>
            </a:extLst>
          </p:cNvPr>
          <p:cNvCxnSpPr>
            <a:cxnSpLocks/>
          </p:cNvCxnSpPr>
          <p:nvPr/>
        </p:nvCxnSpPr>
        <p:spPr bwMode="auto">
          <a:xfrm>
            <a:off x="8418101" y="345568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19" name="Straight Connector 2118">
            <a:extLst>
              <a:ext uri="{FF2B5EF4-FFF2-40B4-BE49-F238E27FC236}">
                <a16:creationId xmlns:a16="http://schemas.microsoft.com/office/drawing/2014/main" id="{68B03E15-5A3A-1ACD-1CFD-D6F4FAD98123}"/>
              </a:ext>
            </a:extLst>
          </p:cNvPr>
          <p:cNvCxnSpPr>
            <a:cxnSpLocks/>
          </p:cNvCxnSpPr>
          <p:nvPr/>
        </p:nvCxnSpPr>
        <p:spPr bwMode="auto">
          <a:xfrm>
            <a:off x="8418101" y="388583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20" name="Straight Connector 2119">
            <a:extLst>
              <a:ext uri="{FF2B5EF4-FFF2-40B4-BE49-F238E27FC236}">
                <a16:creationId xmlns:a16="http://schemas.microsoft.com/office/drawing/2014/main" id="{80AD1578-605A-7DF2-E0C0-C6830B06DFF5}"/>
              </a:ext>
            </a:extLst>
          </p:cNvPr>
          <p:cNvCxnSpPr>
            <a:cxnSpLocks/>
          </p:cNvCxnSpPr>
          <p:nvPr/>
        </p:nvCxnSpPr>
        <p:spPr bwMode="auto">
          <a:xfrm>
            <a:off x="8479919" y="3885836"/>
            <a:ext cx="3461982" cy="0"/>
          </a:xfrm>
          <a:prstGeom prst="line">
            <a:avLst/>
          </a:prstGeom>
          <a:noFill/>
          <a:ln w="12700" cap="flat" cmpd="sng" algn="ctr">
            <a:solidFill>
              <a:schemeClr val="tx1"/>
            </a:solidFill>
            <a:prstDash val="solid"/>
            <a:round/>
            <a:headEnd type="none" w="med" len="med"/>
            <a:tailEnd type="none" w="med" len="med"/>
          </a:ln>
          <a:effectLst/>
        </p:spPr>
      </p:cxnSp>
      <p:cxnSp>
        <p:nvCxnSpPr>
          <p:cNvPr id="2121" name="Straight Connector 2120">
            <a:extLst>
              <a:ext uri="{FF2B5EF4-FFF2-40B4-BE49-F238E27FC236}">
                <a16:creationId xmlns:a16="http://schemas.microsoft.com/office/drawing/2014/main" id="{7C19DF70-A831-E583-22E0-79924DCDE354}"/>
              </a:ext>
            </a:extLst>
          </p:cNvPr>
          <p:cNvCxnSpPr>
            <a:cxnSpLocks/>
          </p:cNvCxnSpPr>
          <p:nvPr/>
        </p:nvCxnSpPr>
        <p:spPr bwMode="auto">
          <a:xfrm rot="16200000">
            <a:off x="8455643" y="392580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22" name="Straight Connector 2121">
            <a:extLst>
              <a:ext uri="{FF2B5EF4-FFF2-40B4-BE49-F238E27FC236}">
                <a16:creationId xmlns:a16="http://schemas.microsoft.com/office/drawing/2014/main" id="{1A492938-2DEB-AE15-03FC-ECA50CCAA123}"/>
              </a:ext>
            </a:extLst>
          </p:cNvPr>
          <p:cNvCxnSpPr>
            <a:cxnSpLocks/>
          </p:cNvCxnSpPr>
          <p:nvPr/>
        </p:nvCxnSpPr>
        <p:spPr bwMode="auto">
          <a:xfrm rot="16200000">
            <a:off x="8670559" y="392580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23" name="Straight Connector 2122">
            <a:extLst>
              <a:ext uri="{FF2B5EF4-FFF2-40B4-BE49-F238E27FC236}">
                <a16:creationId xmlns:a16="http://schemas.microsoft.com/office/drawing/2014/main" id="{4372F85D-2116-5217-41F0-B36030BF1BC6}"/>
              </a:ext>
            </a:extLst>
          </p:cNvPr>
          <p:cNvCxnSpPr>
            <a:cxnSpLocks/>
          </p:cNvCxnSpPr>
          <p:nvPr/>
        </p:nvCxnSpPr>
        <p:spPr bwMode="auto">
          <a:xfrm rot="16200000">
            <a:off x="8885475" y="392580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24" name="Straight Connector 2123">
            <a:extLst>
              <a:ext uri="{FF2B5EF4-FFF2-40B4-BE49-F238E27FC236}">
                <a16:creationId xmlns:a16="http://schemas.microsoft.com/office/drawing/2014/main" id="{D8590A17-13A3-C2BC-617E-52A705AE7C7F}"/>
              </a:ext>
            </a:extLst>
          </p:cNvPr>
          <p:cNvCxnSpPr>
            <a:cxnSpLocks/>
          </p:cNvCxnSpPr>
          <p:nvPr/>
        </p:nvCxnSpPr>
        <p:spPr bwMode="auto">
          <a:xfrm rot="16200000">
            <a:off x="9100391" y="392580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25" name="Straight Connector 2124">
            <a:extLst>
              <a:ext uri="{FF2B5EF4-FFF2-40B4-BE49-F238E27FC236}">
                <a16:creationId xmlns:a16="http://schemas.microsoft.com/office/drawing/2014/main" id="{4CB73DF1-264C-8851-8788-EBA62C89CA1B}"/>
              </a:ext>
            </a:extLst>
          </p:cNvPr>
          <p:cNvCxnSpPr>
            <a:cxnSpLocks/>
          </p:cNvCxnSpPr>
          <p:nvPr/>
        </p:nvCxnSpPr>
        <p:spPr bwMode="auto">
          <a:xfrm rot="16200000">
            <a:off x="9315307" y="392580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26" name="Straight Connector 2125">
            <a:extLst>
              <a:ext uri="{FF2B5EF4-FFF2-40B4-BE49-F238E27FC236}">
                <a16:creationId xmlns:a16="http://schemas.microsoft.com/office/drawing/2014/main" id="{6A0E52DE-F68E-5215-7549-F10D7D8BEB67}"/>
              </a:ext>
            </a:extLst>
          </p:cNvPr>
          <p:cNvCxnSpPr>
            <a:cxnSpLocks/>
          </p:cNvCxnSpPr>
          <p:nvPr/>
        </p:nvCxnSpPr>
        <p:spPr bwMode="auto">
          <a:xfrm rot="16200000">
            <a:off x="9530223" y="392580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27" name="Straight Connector 2126">
            <a:extLst>
              <a:ext uri="{FF2B5EF4-FFF2-40B4-BE49-F238E27FC236}">
                <a16:creationId xmlns:a16="http://schemas.microsoft.com/office/drawing/2014/main" id="{D385F4EF-7C3C-3163-C3B9-B6E4CB2039FB}"/>
              </a:ext>
            </a:extLst>
          </p:cNvPr>
          <p:cNvCxnSpPr>
            <a:cxnSpLocks/>
          </p:cNvCxnSpPr>
          <p:nvPr/>
        </p:nvCxnSpPr>
        <p:spPr bwMode="auto">
          <a:xfrm rot="16200000">
            <a:off x="9745139" y="392580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28" name="Straight Connector 2127">
            <a:extLst>
              <a:ext uri="{FF2B5EF4-FFF2-40B4-BE49-F238E27FC236}">
                <a16:creationId xmlns:a16="http://schemas.microsoft.com/office/drawing/2014/main" id="{000209D8-7EE9-26C9-F6E2-C9B189A4EF64}"/>
              </a:ext>
            </a:extLst>
          </p:cNvPr>
          <p:cNvCxnSpPr>
            <a:cxnSpLocks/>
          </p:cNvCxnSpPr>
          <p:nvPr/>
        </p:nvCxnSpPr>
        <p:spPr bwMode="auto">
          <a:xfrm rot="16200000">
            <a:off x="9960055" y="392580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29" name="Straight Connector 2128">
            <a:extLst>
              <a:ext uri="{FF2B5EF4-FFF2-40B4-BE49-F238E27FC236}">
                <a16:creationId xmlns:a16="http://schemas.microsoft.com/office/drawing/2014/main" id="{48B82C79-73FF-88FB-8042-2052D1BA30D2}"/>
              </a:ext>
            </a:extLst>
          </p:cNvPr>
          <p:cNvCxnSpPr>
            <a:cxnSpLocks/>
          </p:cNvCxnSpPr>
          <p:nvPr/>
        </p:nvCxnSpPr>
        <p:spPr bwMode="auto">
          <a:xfrm rot="16200000">
            <a:off x="10174971" y="392580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30" name="Straight Connector 2129">
            <a:extLst>
              <a:ext uri="{FF2B5EF4-FFF2-40B4-BE49-F238E27FC236}">
                <a16:creationId xmlns:a16="http://schemas.microsoft.com/office/drawing/2014/main" id="{95C75E7C-0FD2-739D-4F17-2EF0D11D66D8}"/>
              </a:ext>
            </a:extLst>
          </p:cNvPr>
          <p:cNvCxnSpPr>
            <a:cxnSpLocks/>
          </p:cNvCxnSpPr>
          <p:nvPr/>
        </p:nvCxnSpPr>
        <p:spPr bwMode="auto">
          <a:xfrm rot="16200000">
            <a:off x="10389887" y="392580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31" name="Straight Connector 2130">
            <a:extLst>
              <a:ext uri="{FF2B5EF4-FFF2-40B4-BE49-F238E27FC236}">
                <a16:creationId xmlns:a16="http://schemas.microsoft.com/office/drawing/2014/main" id="{2C594722-6454-1C53-14F7-4372FA7E65BA}"/>
              </a:ext>
            </a:extLst>
          </p:cNvPr>
          <p:cNvCxnSpPr>
            <a:cxnSpLocks/>
          </p:cNvCxnSpPr>
          <p:nvPr/>
        </p:nvCxnSpPr>
        <p:spPr bwMode="auto">
          <a:xfrm rot="16200000">
            <a:off x="11034635" y="392580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32" name="Straight Connector 2131">
            <a:extLst>
              <a:ext uri="{FF2B5EF4-FFF2-40B4-BE49-F238E27FC236}">
                <a16:creationId xmlns:a16="http://schemas.microsoft.com/office/drawing/2014/main" id="{82B147A0-7524-CB23-D640-117657099D3E}"/>
              </a:ext>
            </a:extLst>
          </p:cNvPr>
          <p:cNvCxnSpPr>
            <a:cxnSpLocks/>
          </p:cNvCxnSpPr>
          <p:nvPr/>
        </p:nvCxnSpPr>
        <p:spPr bwMode="auto">
          <a:xfrm rot="16200000">
            <a:off x="11679383" y="392580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33" name="Straight Connector 2132">
            <a:extLst>
              <a:ext uri="{FF2B5EF4-FFF2-40B4-BE49-F238E27FC236}">
                <a16:creationId xmlns:a16="http://schemas.microsoft.com/office/drawing/2014/main" id="{D6449867-1B55-46F9-358E-A3C2355F4B2A}"/>
              </a:ext>
            </a:extLst>
          </p:cNvPr>
          <p:cNvCxnSpPr>
            <a:cxnSpLocks/>
          </p:cNvCxnSpPr>
          <p:nvPr/>
        </p:nvCxnSpPr>
        <p:spPr bwMode="auto">
          <a:xfrm rot="16200000">
            <a:off x="11894302" y="3925806"/>
            <a:ext cx="64008" cy="0"/>
          </a:xfrm>
          <a:prstGeom prst="line">
            <a:avLst/>
          </a:prstGeom>
          <a:noFill/>
          <a:ln w="12700" cap="flat" cmpd="sng" algn="ctr">
            <a:solidFill>
              <a:schemeClr val="tx1"/>
            </a:solidFill>
            <a:prstDash val="solid"/>
            <a:round/>
            <a:headEnd type="none" w="med" len="med"/>
            <a:tailEnd type="none" w="med" len="med"/>
          </a:ln>
          <a:effectLst/>
        </p:spPr>
      </p:cxnSp>
      <p:sp>
        <p:nvSpPr>
          <p:cNvPr id="2134" name="TextBox 2133">
            <a:extLst>
              <a:ext uri="{FF2B5EF4-FFF2-40B4-BE49-F238E27FC236}">
                <a16:creationId xmlns:a16="http://schemas.microsoft.com/office/drawing/2014/main" id="{E56A181F-E354-40D9-2331-67D36A64E876}"/>
              </a:ext>
            </a:extLst>
          </p:cNvPr>
          <p:cNvSpPr txBox="1">
            <a:spLocks/>
          </p:cNvSpPr>
          <p:nvPr/>
        </p:nvSpPr>
        <p:spPr bwMode="auto">
          <a:xfrm>
            <a:off x="8037060" y="1635069"/>
            <a:ext cx="3657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1.0</a:t>
            </a:r>
          </a:p>
        </p:txBody>
      </p:sp>
      <p:sp>
        <p:nvSpPr>
          <p:cNvPr id="2135" name="TextBox 2134">
            <a:extLst>
              <a:ext uri="{FF2B5EF4-FFF2-40B4-BE49-F238E27FC236}">
                <a16:creationId xmlns:a16="http://schemas.microsoft.com/office/drawing/2014/main" id="{D58F42F1-D866-92C4-9D14-5A9B5F7F2FCD}"/>
              </a:ext>
            </a:extLst>
          </p:cNvPr>
          <p:cNvSpPr txBox="1">
            <a:spLocks/>
          </p:cNvSpPr>
          <p:nvPr/>
        </p:nvSpPr>
        <p:spPr bwMode="auto">
          <a:xfrm>
            <a:off x="8037060" y="2047193"/>
            <a:ext cx="3657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0.8</a:t>
            </a:r>
          </a:p>
        </p:txBody>
      </p:sp>
      <p:sp>
        <p:nvSpPr>
          <p:cNvPr id="2136" name="TextBox 2135">
            <a:extLst>
              <a:ext uri="{FF2B5EF4-FFF2-40B4-BE49-F238E27FC236}">
                <a16:creationId xmlns:a16="http://schemas.microsoft.com/office/drawing/2014/main" id="{0DBE38C1-B856-BCA1-4334-A2DBD732CB43}"/>
              </a:ext>
            </a:extLst>
          </p:cNvPr>
          <p:cNvSpPr txBox="1">
            <a:spLocks/>
          </p:cNvSpPr>
          <p:nvPr/>
        </p:nvSpPr>
        <p:spPr bwMode="auto">
          <a:xfrm>
            <a:off x="8037060" y="2482499"/>
            <a:ext cx="3657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0.6</a:t>
            </a:r>
          </a:p>
        </p:txBody>
      </p:sp>
      <p:sp>
        <p:nvSpPr>
          <p:cNvPr id="2137" name="TextBox 2136">
            <a:extLst>
              <a:ext uri="{FF2B5EF4-FFF2-40B4-BE49-F238E27FC236}">
                <a16:creationId xmlns:a16="http://schemas.microsoft.com/office/drawing/2014/main" id="{79D1B09F-8B88-916C-0D08-3D0F1D2EDBF7}"/>
              </a:ext>
            </a:extLst>
          </p:cNvPr>
          <p:cNvSpPr txBox="1">
            <a:spLocks/>
          </p:cNvSpPr>
          <p:nvPr/>
        </p:nvSpPr>
        <p:spPr bwMode="auto">
          <a:xfrm>
            <a:off x="8037060" y="2915229"/>
            <a:ext cx="3657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0.4</a:t>
            </a:r>
          </a:p>
        </p:txBody>
      </p:sp>
      <p:sp>
        <p:nvSpPr>
          <p:cNvPr id="2138" name="TextBox 2137">
            <a:extLst>
              <a:ext uri="{FF2B5EF4-FFF2-40B4-BE49-F238E27FC236}">
                <a16:creationId xmlns:a16="http://schemas.microsoft.com/office/drawing/2014/main" id="{2FE875BC-985C-04A8-7EB3-AA527C695A90}"/>
              </a:ext>
            </a:extLst>
          </p:cNvPr>
          <p:cNvSpPr txBox="1">
            <a:spLocks/>
          </p:cNvSpPr>
          <p:nvPr/>
        </p:nvSpPr>
        <p:spPr bwMode="auto">
          <a:xfrm>
            <a:off x="8037060" y="3342808"/>
            <a:ext cx="3657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0.2</a:t>
            </a:r>
          </a:p>
        </p:txBody>
      </p:sp>
      <p:sp>
        <p:nvSpPr>
          <p:cNvPr id="2139" name="TextBox 2138">
            <a:extLst>
              <a:ext uri="{FF2B5EF4-FFF2-40B4-BE49-F238E27FC236}">
                <a16:creationId xmlns:a16="http://schemas.microsoft.com/office/drawing/2014/main" id="{11C8B2F0-E7DB-3D84-CDBC-E55C8BCF1A5C}"/>
              </a:ext>
            </a:extLst>
          </p:cNvPr>
          <p:cNvSpPr txBox="1">
            <a:spLocks/>
          </p:cNvSpPr>
          <p:nvPr/>
        </p:nvSpPr>
        <p:spPr bwMode="auto">
          <a:xfrm>
            <a:off x="8037060" y="3772962"/>
            <a:ext cx="3657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2140" name="TextBox 2139">
            <a:extLst>
              <a:ext uri="{FF2B5EF4-FFF2-40B4-BE49-F238E27FC236}">
                <a16:creationId xmlns:a16="http://schemas.microsoft.com/office/drawing/2014/main" id="{9887C645-F7BB-A7A9-C608-6A1B738E5DF8}"/>
              </a:ext>
            </a:extLst>
          </p:cNvPr>
          <p:cNvSpPr txBox="1">
            <a:spLocks/>
          </p:cNvSpPr>
          <p:nvPr/>
        </p:nvSpPr>
        <p:spPr bwMode="auto">
          <a:xfrm>
            <a:off x="8350537"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2141" name="TextBox 2140">
            <a:extLst>
              <a:ext uri="{FF2B5EF4-FFF2-40B4-BE49-F238E27FC236}">
                <a16:creationId xmlns:a16="http://schemas.microsoft.com/office/drawing/2014/main" id="{9D6685C2-3A50-9CB4-5C9F-0AAB37780247}"/>
              </a:ext>
            </a:extLst>
          </p:cNvPr>
          <p:cNvSpPr txBox="1">
            <a:spLocks/>
          </p:cNvSpPr>
          <p:nvPr/>
        </p:nvSpPr>
        <p:spPr bwMode="auto">
          <a:xfrm>
            <a:off x="8565936"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a:t>
            </a:r>
          </a:p>
        </p:txBody>
      </p:sp>
      <p:sp>
        <p:nvSpPr>
          <p:cNvPr id="2142" name="TextBox 2141">
            <a:extLst>
              <a:ext uri="{FF2B5EF4-FFF2-40B4-BE49-F238E27FC236}">
                <a16:creationId xmlns:a16="http://schemas.microsoft.com/office/drawing/2014/main" id="{42E5B75D-D0FF-9C05-CAA4-5471ED685842}"/>
              </a:ext>
            </a:extLst>
          </p:cNvPr>
          <p:cNvSpPr txBox="1">
            <a:spLocks/>
          </p:cNvSpPr>
          <p:nvPr/>
        </p:nvSpPr>
        <p:spPr bwMode="auto">
          <a:xfrm>
            <a:off x="8781335"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12</a:t>
            </a:r>
          </a:p>
        </p:txBody>
      </p:sp>
      <p:sp>
        <p:nvSpPr>
          <p:cNvPr id="2143" name="TextBox 2142">
            <a:extLst>
              <a:ext uri="{FF2B5EF4-FFF2-40B4-BE49-F238E27FC236}">
                <a16:creationId xmlns:a16="http://schemas.microsoft.com/office/drawing/2014/main" id="{E769B40D-600E-F0A5-DDE7-AB5E24F7CBCC}"/>
              </a:ext>
            </a:extLst>
          </p:cNvPr>
          <p:cNvSpPr txBox="1">
            <a:spLocks/>
          </p:cNvSpPr>
          <p:nvPr/>
        </p:nvSpPr>
        <p:spPr bwMode="auto">
          <a:xfrm>
            <a:off x="8996734"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18</a:t>
            </a:r>
          </a:p>
        </p:txBody>
      </p:sp>
      <p:sp>
        <p:nvSpPr>
          <p:cNvPr id="2144" name="TextBox 2143">
            <a:extLst>
              <a:ext uri="{FF2B5EF4-FFF2-40B4-BE49-F238E27FC236}">
                <a16:creationId xmlns:a16="http://schemas.microsoft.com/office/drawing/2014/main" id="{A8746EA4-214F-B4EB-3A7C-14959822D293}"/>
              </a:ext>
            </a:extLst>
          </p:cNvPr>
          <p:cNvSpPr txBox="1">
            <a:spLocks/>
          </p:cNvSpPr>
          <p:nvPr/>
        </p:nvSpPr>
        <p:spPr bwMode="auto">
          <a:xfrm>
            <a:off x="9212133"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24</a:t>
            </a:r>
          </a:p>
        </p:txBody>
      </p:sp>
      <p:sp>
        <p:nvSpPr>
          <p:cNvPr id="2145" name="TextBox 2144">
            <a:extLst>
              <a:ext uri="{FF2B5EF4-FFF2-40B4-BE49-F238E27FC236}">
                <a16:creationId xmlns:a16="http://schemas.microsoft.com/office/drawing/2014/main" id="{7B364E55-E378-E897-C277-81984A05A343}"/>
              </a:ext>
            </a:extLst>
          </p:cNvPr>
          <p:cNvSpPr txBox="1">
            <a:spLocks/>
          </p:cNvSpPr>
          <p:nvPr/>
        </p:nvSpPr>
        <p:spPr bwMode="auto">
          <a:xfrm>
            <a:off x="9427532"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30</a:t>
            </a:r>
          </a:p>
        </p:txBody>
      </p:sp>
      <p:sp>
        <p:nvSpPr>
          <p:cNvPr id="2146" name="TextBox 2145">
            <a:extLst>
              <a:ext uri="{FF2B5EF4-FFF2-40B4-BE49-F238E27FC236}">
                <a16:creationId xmlns:a16="http://schemas.microsoft.com/office/drawing/2014/main" id="{FB93E303-F3C2-1956-EC25-F5EB37213940}"/>
              </a:ext>
            </a:extLst>
          </p:cNvPr>
          <p:cNvSpPr txBox="1">
            <a:spLocks/>
          </p:cNvSpPr>
          <p:nvPr/>
        </p:nvSpPr>
        <p:spPr bwMode="auto">
          <a:xfrm>
            <a:off x="9642931"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36</a:t>
            </a:r>
          </a:p>
        </p:txBody>
      </p:sp>
      <p:sp>
        <p:nvSpPr>
          <p:cNvPr id="2147" name="TextBox 2146">
            <a:extLst>
              <a:ext uri="{FF2B5EF4-FFF2-40B4-BE49-F238E27FC236}">
                <a16:creationId xmlns:a16="http://schemas.microsoft.com/office/drawing/2014/main" id="{8F0B5AC7-7735-9035-078C-F509C910DC2B}"/>
              </a:ext>
            </a:extLst>
          </p:cNvPr>
          <p:cNvSpPr txBox="1">
            <a:spLocks/>
          </p:cNvSpPr>
          <p:nvPr/>
        </p:nvSpPr>
        <p:spPr bwMode="auto">
          <a:xfrm>
            <a:off x="9858330"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42</a:t>
            </a:r>
          </a:p>
        </p:txBody>
      </p:sp>
      <p:sp>
        <p:nvSpPr>
          <p:cNvPr id="2148" name="TextBox 2147">
            <a:extLst>
              <a:ext uri="{FF2B5EF4-FFF2-40B4-BE49-F238E27FC236}">
                <a16:creationId xmlns:a16="http://schemas.microsoft.com/office/drawing/2014/main" id="{1482BDAE-81A7-2EE4-96EB-0AE1CBBA06E8}"/>
              </a:ext>
            </a:extLst>
          </p:cNvPr>
          <p:cNvSpPr txBox="1">
            <a:spLocks/>
          </p:cNvSpPr>
          <p:nvPr/>
        </p:nvSpPr>
        <p:spPr bwMode="auto">
          <a:xfrm>
            <a:off x="10073729"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48</a:t>
            </a:r>
          </a:p>
        </p:txBody>
      </p:sp>
      <p:sp>
        <p:nvSpPr>
          <p:cNvPr id="2149" name="TextBox 2148">
            <a:extLst>
              <a:ext uri="{FF2B5EF4-FFF2-40B4-BE49-F238E27FC236}">
                <a16:creationId xmlns:a16="http://schemas.microsoft.com/office/drawing/2014/main" id="{7F9FEA63-B163-B23E-2C5C-8AA25454F9FD}"/>
              </a:ext>
            </a:extLst>
          </p:cNvPr>
          <p:cNvSpPr txBox="1">
            <a:spLocks/>
          </p:cNvSpPr>
          <p:nvPr/>
        </p:nvSpPr>
        <p:spPr bwMode="auto">
          <a:xfrm>
            <a:off x="10289128"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54</a:t>
            </a:r>
          </a:p>
        </p:txBody>
      </p:sp>
      <p:sp>
        <p:nvSpPr>
          <p:cNvPr id="2150" name="TextBox 2149">
            <a:extLst>
              <a:ext uri="{FF2B5EF4-FFF2-40B4-BE49-F238E27FC236}">
                <a16:creationId xmlns:a16="http://schemas.microsoft.com/office/drawing/2014/main" id="{9F7FAC99-09CE-8742-7A4F-4CC4AB845938}"/>
              </a:ext>
            </a:extLst>
          </p:cNvPr>
          <p:cNvSpPr txBox="1">
            <a:spLocks/>
          </p:cNvSpPr>
          <p:nvPr/>
        </p:nvSpPr>
        <p:spPr bwMode="auto">
          <a:xfrm>
            <a:off x="10504527"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60</a:t>
            </a:r>
          </a:p>
        </p:txBody>
      </p:sp>
      <p:sp>
        <p:nvSpPr>
          <p:cNvPr id="2151" name="TextBox 2150">
            <a:extLst>
              <a:ext uri="{FF2B5EF4-FFF2-40B4-BE49-F238E27FC236}">
                <a16:creationId xmlns:a16="http://schemas.microsoft.com/office/drawing/2014/main" id="{099B8749-BF2E-EA3C-2EAB-3BBCABBD56F2}"/>
              </a:ext>
            </a:extLst>
          </p:cNvPr>
          <p:cNvSpPr txBox="1">
            <a:spLocks/>
          </p:cNvSpPr>
          <p:nvPr/>
        </p:nvSpPr>
        <p:spPr bwMode="auto">
          <a:xfrm>
            <a:off x="10719926"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66</a:t>
            </a:r>
          </a:p>
        </p:txBody>
      </p:sp>
      <p:sp>
        <p:nvSpPr>
          <p:cNvPr id="2152" name="TextBox 2151">
            <a:extLst>
              <a:ext uri="{FF2B5EF4-FFF2-40B4-BE49-F238E27FC236}">
                <a16:creationId xmlns:a16="http://schemas.microsoft.com/office/drawing/2014/main" id="{E763B962-0B30-43F6-0F49-A6738FF5A83A}"/>
              </a:ext>
            </a:extLst>
          </p:cNvPr>
          <p:cNvSpPr txBox="1">
            <a:spLocks/>
          </p:cNvSpPr>
          <p:nvPr/>
        </p:nvSpPr>
        <p:spPr bwMode="auto">
          <a:xfrm>
            <a:off x="11796922"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96</a:t>
            </a:r>
          </a:p>
        </p:txBody>
      </p:sp>
      <p:sp>
        <p:nvSpPr>
          <p:cNvPr id="2153" name="TextBox 2152">
            <a:extLst>
              <a:ext uri="{FF2B5EF4-FFF2-40B4-BE49-F238E27FC236}">
                <a16:creationId xmlns:a16="http://schemas.microsoft.com/office/drawing/2014/main" id="{F23C7C7D-C68A-C253-16CA-E0310838F8F3}"/>
              </a:ext>
            </a:extLst>
          </p:cNvPr>
          <p:cNvSpPr txBox="1">
            <a:spLocks/>
          </p:cNvSpPr>
          <p:nvPr/>
        </p:nvSpPr>
        <p:spPr bwMode="auto">
          <a:xfrm>
            <a:off x="8418101" y="4206664"/>
            <a:ext cx="355800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Mo From Randomization</a:t>
            </a:r>
          </a:p>
        </p:txBody>
      </p:sp>
      <p:cxnSp>
        <p:nvCxnSpPr>
          <p:cNvPr id="2158" name="Straight Connector 2157">
            <a:extLst>
              <a:ext uri="{FF2B5EF4-FFF2-40B4-BE49-F238E27FC236}">
                <a16:creationId xmlns:a16="http://schemas.microsoft.com/office/drawing/2014/main" id="{D357B1AB-032C-9047-72B6-67B00C690C6E}"/>
              </a:ext>
            </a:extLst>
          </p:cNvPr>
          <p:cNvCxnSpPr>
            <a:cxnSpLocks/>
          </p:cNvCxnSpPr>
          <p:nvPr/>
        </p:nvCxnSpPr>
        <p:spPr bwMode="auto">
          <a:xfrm rot="16200000">
            <a:off x="10604803" y="3925806"/>
            <a:ext cx="64008" cy="0"/>
          </a:xfrm>
          <a:prstGeom prst="line">
            <a:avLst/>
          </a:prstGeom>
          <a:noFill/>
          <a:ln w="12700" cap="flat" cmpd="sng" algn="ctr">
            <a:solidFill>
              <a:schemeClr val="tx1"/>
            </a:solidFill>
            <a:prstDash val="solid"/>
            <a:round/>
            <a:headEnd type="none" w="med" len="med"/>
            <a:tailEnd type="none" w="med" len="med"/>
          </a:ln>
          <a:effectLst/>
        </p:spPr>
      </p:cxnSp>
      <p:sp>
        <p:nvSpPr>
          <p:cNvPr id="2159" name="TextBox 2158">
            <a:extLst>
              <a:ext uri="{FF2B5EF4-FFF2-40B4-BE49-F238E27FC236}">
                <a16:creationId xmlns:a16="http://schemas.microsoft.com/office/drawing/2014/main" id="{03DACFAA-52F5-6868-2BC0-C62EDB4B897B}"/>
              </a:ext>
            </a:extLst>
          </p:cNvPr>
          <p:cNvSpPr txBox="1">
            <a:spLocks/>
          </p:cNvSpPr>
          <p:nvPr/>
        </p:nvSpPr>
        <p:spPr bwMode="auto">
          <a:xfrm>
            <a:off x="10935325"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lang="en-US" sz="1200" b="0" dirty="0">
                <a:solidFill>
                  <a:srgbClr val="000000"/>
                </a:solidFill>
                <a:latin typeface="Poppins Medium" pitchFamily="2" charset="77"/>
                <a:cs typeface="Poppins Medium" pitchFamily="2" charset="77"/>
              </a:rPr>
              <a:t>72</a:t>
            </a:r>
            <a:endPar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cxnSp>
        <p:nvCxnSpPr>
          <p:cNvPr id="2160" name="Straight Connector 2159">
            <a:extLst>
              <a:ext uri="{FF2B5EF4-FFF2-40B4-BE49-F238E27FC236}">
                <a16:creationId xmlns:a16="http://schemas.microsoft.com/office/drawing/2014/main" id="{F78B9ED3-44D2-CC50-B62B-4E5A611BD065}"/>
              </a:ext>
            </a:extLst>
          </p:cNvPr>
          <p:cNvCxnSpPr>
            <a:cxnSpLocks/>
          </p:cNvCxnSpPr>
          <p:nvPr/>
        </p:nvCxnSpPr>
        <p:spPr bwMode="auto">
          <a:xfrm rot="16200000">
            <a:off x="10819719" y="3925806"/>
            <a:ext cx="64008" cy="0"/>
          </a:xfrm>
          <a:prstGeom prst="line">
            <a:avLst/>
          </a:prstGeom>
          <a:noFill/>
          <a:ln w="12700" cap="flat" cmpd="sng" algn="ctr">
            <a:solidFill>
              <a:schemeClr val="tx1"/>
            </a:solidFill>
            <a:prstDash val="solid"/>
            <a:round/>
            <a:headEnd type="none" w="med" len="med"/>
            <a:tailEnd type="none" w="med" len="med"/>
          </a:ln>
          <a:effectLst/>
        </p:spPr>
      </p:cxnSp>
      <p:sp>
        <p:nvSpPr>
          <p:cNvPr id="2161" name="TextBox 2160">
            <a:extLst>
              <a:ext uri="{FF2B5EF4-FFF2-40B4-BE49-F238E27FC236}">
                <a16:creationId xmlns:a16="http://schemas.microsoft.com/office/drawing/2014/main" id="{D3AF010E-B221-A9D9-2580-241DFD419E39}"/>
              </a:ext>
            </a:extLst>
          </p:cNvPr>
          <p:cNvSpPr txBox="1">
            <a:spLocks/>
          </p:cNvSpPr>
          <p:nvPr/>
        </p:nvSpPr>
        <p:spPr bwMode="auto">
          <a:xfrm>
            <a:off x="11150724"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78</a:t>
            </a:r>
          </a:p>
        </p:txBody>
      </p:sp>
      <p:cxnSp>
        <p:nvCxnSpPr>
          <p:cNvPr id="2162" name="Straight Connector 2161">
            <a:extLst>
              <a:ext uri="{FF2B5EF4-FFF2-40B4-BE49-F238E27FC236}">
                <a16:creationId xmlns:a16="http://schemas.microsoft.com/office/drawing/2014/main" id="{03D00CB9-0F5F-B215-F2B6-10BDE58C0950}"/>
              </a:ext>
            </a:extLst>
          </p:cNvPr>
          <p:cNvCxnSpPr>
            <a:cxnSpLocks/>
          </p:cNvCxnSpPr>
          <p:nvPr/>
        </p:nvCxnSpPr>
        <p:spPr bwMode="auto">
          <a:xfrm rot="16200000">
            <a:off x="11249551" y="3925806"/>
            <a:ext cx="64008" cy="0"/>
          </a:xfrm>
          <a:prstGeom prst="line">
            <a:avLst/>
          </a:prstGeom>
          <a:noFill/>
          <a:ln w="12700" cap="flat" cmpd="sng" algn="ctr">
            <a:solidFill>
              <a:schemeClr val="tx1"/>
            </a:solidFill>
            <a:prstDash val="solid"/>
            <a:round/>
            <a:headEnd type="none" w="med" len="med"/>
            <a:tailEnd type="none" w="med" len="med"/>
          </a:ln>
          <a:effectLst/>
        </p:spPr>
      </p:cxnSp>
      <p:sp>
        <p:nvSpPr>
          <p:cNvPr id="2163" name="TextBox 2162">
            <a:extLst>
              <a:ext uri="{FF2B5EF4-FFF2-40B4-BE49-F238E27FC236}">
                <a16:creationId xmlns:a16="http://schemas.microsoft.com/office/drawing/2014/main" id="{C71B45EE-3E19-283E-7D1C-AC62D5F69A06}"/>
              </a:ext>
            </a:extLst>
          </p:cNvPr>
          <p:cNvSpPr txBox="1">
            <a:spLocks/>
          </p:cNvSpPr>
          <p:nvPr/>
        </p:nvSpPr>
        <p:spPr bwMode="auto">
          <a:xfrm>
            <a:off x="11366123"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84</a:t>
            </a:r>
          </a:p>
        </p:txBody>
      </p:sp>
      <p:cxnSp>
        <p:nvCxnSpPr>
          <p:cNvPr id="2164" name="Straight Connector 2163">
            <a:extLst>
              <a:ext uri="{FF2B5EF4-FFF2-40B4-BE49-F238E27FC236}">
                <a16:creationId xmlns:a16="http://schemas.microsoft.com/office/drawing/2014/main" id="{FB3384F7-A53A-7ABC-9880-DEC3AFB323CE}"/>
              </a:ext>
            </a:extLst>
          </p:cNvPr>
          <p:cNvCxnSpPr>
            <a:cxnSpLocks/>
          </p:cNvCxnSpPr>
          <p:nvPr/>
        </p:nvCxnSpPr>
        <p:spPr bwMode="auto">
          <a:xfrm rot="16200000">
            <a:off x="11464467" y="3925806"/>
            <a:ext cx="64008" cy="0"/>
          </a:xfrm>
          <a:prstGeom prst="line">
            <a:avLst/>
          </a:prstGeom>
          <a:noFill/>
          <a:ln w="12700" cap="flat" cmpd="sng" algn="ctr">
            <a:solidFill>
              <a:schemeClr val="tx1"/>
            </a:solidFill>
            <a:prstDash val="solid"/>
            <a:round/>
            <a:headEnd type="none" w="med" len="med"/>
            <a:tailEnd type="none" w="med" len="med"/>
          </a:ln>
          <a:effectLst/>
        </p:spPr>
      </p:cxnSp>
      <p:sp>
        <p:nvSpPr>
          <p:cNvPr id="2165" name="TextBox 2164">
            <a:extLst>
              <a:ext uri="{FF2B5EF4-FFF2-40B4-BE49-F238E27FC236}">
                <a16:creationId xmlns:a16="http://schemas.microsoft.com/office/drawing/2014/main" id="{B53C991C-18E3-F921-AFF4-A12B02CA8A82}"/>
              </a:ext>
            </a:extLst>
          </p:cNvPr>
          <p:cNvSpPr txBox="1">
            <a:spLocks/>
          </p:cNvSpPr>
          <p:nvPr/>
        </p:nvSpPr>
        <p:spPr bwMode="auto">
          <a:xfrm>
            <a:off x="11581522" y="4004272"/>
            <a:ext cx="26906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90</a:t>
            </a:r>
          </a:p>
        </p:txBody>
      </p:sp>
      <p:cxnSp>
        <p:nvCxnSpPr>
          <p:cNvPr id="2154" name="Straight Connector 2153">
            <a:extLst>
              <a:ext uri="{FF2B5EF4-FFF2-40B4-BE49-F238E27FC236}">
                <a16:creationId xmlns:a16="http://schemas.microsoft.com/office/drawing/2014/main" id="{37DE59A5-13D5-5BDD-936D-0925B89C9299}"/>
              </a:ext>
            </a:extLst>
          </p:cNvPr>
          <p:cNvCxnSpPr>
            <a:cxnSpLocks/>
          </p:cNvCxnSpPr>
          <p:nvPr/>
        </p:nvCxnSpPr>
        <p:spPr bwMode="auto">
          <a:xfrm>
            <a:off x="8703235" y="3271661"/>
            <a:ext cx="181247" cy="0"/>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155" name="Straight Connector 2154">
            <a:extLst>
              <a:ext uri="{FF2B5EF4-FFF2-40B4-BE49-F238E27FC236}">
                <a16:creationId xmlns:a16="http://schemas.microsoft.com/office/drawing/2014/main" id="{4BEFEB29-DE24-FE9F-E37D-8782002A8032}"/>
              </a:ext>
            </a:extLst>
          </p:cNvPr>
          <p:cNvCxnSpPr>
            <a:cxnSpLocks/>
          </p:cNvCxnSpPr>
          <p:nvPr/>
        </p:nvCxnSpPr>
        <p:spPr bwMode="auto">
          <a:xfrm>
            <a:off x="8703235" y="3457456"/>
            <a:ext cx="181247" cy="0"/>
          </a:xfrm>
          <a:prstGeom prst="line">
            <a:avLst/>
          </a:prstGeom>
          <a:noFill/>
          <a:ln w="28575" cap="flat" cmpd="sng" algn="ctr">
            <a:solidFill>
              <a:schemeClr val="accent6"/>
            </a:solidFill>
            <a:prstDash val="solid"/>
            <a:round/>
            <a:headEnd type="none" w="med" len="med"/>
            <a:tailEnd type="none" w="med" len="med"/>
          </a:ln>
          <a:effectLst/>
        </p:spPr>
      </p:cxnSp>
      <p:sp>
        <p:nvSpPr>
          <p:cNvPr id="2157" name="TextBox 2156">
            <a:extLst>
              <a:ext uri="{FF2B5EF4-FFF2-40B4-BE49-F238E27FC236}">
                <a16:creationId xmlns:a16="http://schemas.microsoft.com/office/drawing/2014/main" id="{21A1B9BF-5C0B-4454-3ACF-D2ACFC2E7B50}"/>
              </a:ext>
            </a:extLst>
          </p:cNvPr>
          <p:cNvSpPr txBox="1">
            <a:spLocks/>
          </p:cNvSpPr>
          <p:nvPr/>
        </p:nvSpPr>
        <p:spPr bwMode="auto">
          <a:xfrm>
            <a:off x="8620097" y="2942707"/>
            <a:ext cx="321417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spcBef>
                <a:spcPts val="0"/>
              </a:spcBef>
              <a:spcAft>
                <a:spcPct val="0"/>
              </a:spcAft>
              <a:buClrTx/>
              <a:buSzTx/>
              <a:buFontTx/>
              <a:buNone/>
              <a:tabLst/>
              <a:defRPr/>
            </a:pPr>
            <a:r>
              <a:rPr kumimoji="0" lang="en-US" sz="1200" b="0" u="none" strike="noStrike" kern="1200" cap="none" spc="0" normalizeH="0" baseline="0" noProof="0" dirty="0">
                <a:ln>
                  <a:noFill/>
                </a:ln>
                <a:effectLst/>
                <a:uLnTx/>
                <a:uFillTx/>
                <a:latin typeface="Poppins Medium" pitchFamily="2" charset="77"/>
                <a:cs typeface="Poppins Medium" pitchFamily="2" charset="77"/>
              </a:rPr>
              <a:t>Median follow-up</a:t>
            </a:r>
            <a:r>
              <a:rPr lang="en-US" sz="1200" b="0" dirty="0">
                <a:latin typeface="Poppins Medium" pitchFamily="2" charset="77"/>
                <a:cs typeface="Poppins Medium" pitchFamily="2" charset="77"/>
              </a:rPr>
              <a:t> = 55 mo</a:t>
            </a:r>
            <a:endParaRPr kumimoji="0" lang="en-US" sz="1200" b="0" u="none" strike="noStrike" kern="1200" cap="none" spc="0" normalizeH="0" baseline="0" noProof="0" dirty="0">
              <a:ln>
                <a:noFill/>
              </a:ln>
              <a:effectLst/>
              <a:uLnTx/>
              <a:uFillTx/>
              <a:latin typeface="Poppins Medium" pitchFamily="2" charset="77"/>
              <a:cs typeface="Poppins Medium" pitchFamily="2" charset="77"/>
            </a:endParaRPr>
          </a:p>
          <a:p>
            <a:pPr marL="230188" marR="0" lvl="0" indent="0" algn="l" defTabSz="914400" rtl="0" eaLnBrk="0" fontAlgn="base" latinLnBrk="0" hangingPunct="0">
              <a:spcBef>
                <a:spcPts val="0"/>
              </a:spcBef>
              <a:spcAft>
                <a:spcPct val="0"/>
              </a:spcAft>
              <a:buClrTx/>
              <a:buSzTx/>
              <a:buFontTx/>
              <a:buNone/>
              <a:tabLst/>
              <a:defRPr/>
            </a:pPr>
            <a:r>
              <a:rPr kumimoji="0" lang="en-US" sz="1200" b="0" u="none" strike="noStrike" kern="1200" cap="none" spc="0" normalizeH="0" baseline="0" noProof="0" dirty="0">
                <a:ln>
                  <a:noFill/>
                </a:ln>
                <a:effectLst/>
                <a:uLnTx/>
                <a:uFillTx/>
                <a:latin typeface="Poppins Medium" pitchFamily="2" charset="77"/>
                <a:cs typeface="Poppins Medium" pitchFamily="2" charset="77"/>
              </a:rPr>
              <a:t>A (n = 288): median not reached</a:t>
            </a:r>
            <a:br>
              <a:rPr kumimoji="0" lang="en-US" sz="1200" b="0" u="none" strike="noStrike" kern="1200" cap="none" spc="0" normalizeH="0" baseline="0" noProof="0" dirty="0">
                <a:ln>
                  <a:noFill/>
                </a:ln>
                <a:effectLst/>
                <a:uLnTx/>
                <a:uFillTx/>
                <a:latin typeface="Poppins Medium" pitchFamily="2" charset="77"/>
                <a:cs typeface="Poppins Medium" pitchFamily="2" charset="77"/>
              </a:rPr>
            </a:br>
            <a:r>
              <a:rPr kumimoji="0" lang="en-US" sz="1200" b="0" u="none" strike="noStrike" kern="1200" cap="none" spc="0" normalizeH="0" baseline="0" noProof="0" dirty="0">
                <a:ln>
                  <a:noFill/>
                </a:ln>
                <a:effectLst/>
                <a:uLnTx/>
                <a:uFillTx/>
                <a:latin typeface="Poppins Medium" pitchFamily="2" charset="77"/>
                <a:cs typeface="Poppins Medium" pitchFamily="2" charset="77"/>
              </a:rPr>
              <a:t>A + I (n = 292): median not reached</a:t>
            </a:r>
            <a:br>
              <a:rPr kumimoji="0" lang="en-US" sz="1200" b="0" u="none" strike="noStrike" kern="1200" cap="none" spc="0" normalizeH="0" baseline="0" noProof="0" dirty="0">
                <a:ln>
                  <a:noFill/>
                </a:ln>
                <a:effectLst/>
                <a:uLnTx/>
                <a:uFillTx/>
                <a:latin typeface="Poppins Medium" pitchFamily="2" charset="77"/>
                <a:cs typeface="Poppins Medium" pitchFamily="2" charset="77"/>
              </a:rPr>
            </a:br>
            <a:r>
              <a:rPr kumimoji="0" lang="en-US" sz="1200" b="0" u="none" strike="noStrike" kern="1200" cap="none" spc="0" normalizeH="0" baseline="0" noProof="0" dirty="0">
                <a:ln>
                  <a:noFill/>
                </a:ln>
                <a:effectLst/>
                <a:uLnTx/>
                <a:uFillTx/>
                <a:latin typeface="Poppins Medium" pitchFamily="2" charset="77"/>
                <a:cs typeface="Poppins Medium" pitchFamily="2" charset="77"/>
              </a:rPr>
              <a:t>I (n = 290)</a:t>
            </a:r>
            <a:r>
              <a:rPr lang="en-US" sz="1200" b="0" dirty="0">
                <a:latin typeface="Poppins Medium" pitchFamily="2" charset="77"/>
                <a:cs typeface="Poppins Medium" pitchFamily="2" charset="77"/>
              </a:rPr>
              <a:t>:</a:t>
            </a:r>
            <a:r>
              <a:rPr kumimoji="0" lang="en-US" sz="1200" b="0" u="none" strike="noStrike" kern="1200" cap="none" spc="0" normalizeH="0" baseline="0" noProof="0" dirty="0">
                <a:ln>
                  <a:noFill/>
                </a:ln>
                <a:effectLst/>
                <a:uLnTx/>
                <a:uFillTx/>
                <a:latin typeface="Poppins Medium" pitchFamily="2" charset="77"/>
                <a:cs typeface="Poppins Medium" pitchFamily="2" charset="77"/>
              </a:rPr>
              <a:t> median not reached</a:t>
            </a:r>
          </a:p>
        </p:txBody>
      </p:sp>
      <p:cxnSp>
        <p:nvCxnSpPr>
          <p:cNvPr id="2166" name="Straight Connector 2165">
            <a:extLst>
              <a:ext uri="{FF2B5EF4-FFF2-40B4-BE49-F238E27FC236}">
                <a16:creationId xmlns:a16="http://schemas.microsoft.com/office/drawing/2014/main" id="{83D3517F-967D-0EA0-7B81-16AD0EEEC65C}"/>
              </a:ext>
            </a:extLst>
          </p:cNvPr>
          <p:cNvCxnSpPr>
            <a:cxnSpLocks/>
          </p:cNvCxnSpPr>
          <p:nvPr/>
        </p:nvCxnSpPr>
        <p:spPr bwMode="auto">
          <a:xfrm>
            <a:off x="8703235" y="3643250"/>
            <a:ext cx="181247" cy="0"/>
          </a:xfrm>
          <a:prstGeom prst="line">
            <a:avLst/>
          </a:prstGeom>
          <a:noFill/>
          <a:ln w="28575" cap="flat" cmpd="sng" algn="ctr">
            <a:solidFill>
              <a:schemeClr val="accent1"/>
            </a:solidFill>
            <a:prstDash val="solid"/>
            <a:round/>
            <a:headEnd type="none" w="med" len="med"/>
            <a:tailEnd type="none" w="med" len="med"/>
          </a:ln>
          <a:effectLst/>
        </p:spPr>
      </p:cxnSp>
      <p:grpSp>
        <p:nvGrpSpPr>
          <p:cNvPr id="2176" name="Group 2175">
            <a:extLst>
              <a:ext uri="{FF2B5EF4-FFF2-40B4-BE49-F238E27FC236}">
                <a16:creationId xmlns:a16="http://schemas.microsoft.com/office/drawing/2014/main" id="{3B0A8050-5725-2A72-37D6-467A3B474549}"/>
              </a:ext>
            </a:extLst>
          </p:cNvPr>
          <p:cNvGrpSpPr>
            <a:grpSpLocks/>
          </p:cNvGrpSpPr>
          <p:nvPr/>
        </p:nvGrpSpPr>
        <p:grpSpPr>
          <a:xfrm>
            <a:off x="809786" y="1737134"/>
            <a:ext cx="3328261" cy="705173"/>
            <a:chOff x="809786" y="1790054"/>
            <a:chExt cx="3328261" cy="705173"/>
          </a:xfrm>
        </p:grpSpPr>
        <p:sp>
          <p:nvSpPr>
            <p:cNvPr id="2174" name="Freeform 2173">
              <a:extLst>
                <a:ext uri="{FF2B5EF4-FFF2-40B4-BE49-F238E27FC236}">
                  <a16:creationId xmlns:a16="http://schemas.microsoft.com/office/drawing/2014/main" id="{332CCCDF-C829-A5B2-30CC-A61776E2B82D}"/>
                </a:ext>
              </a:extLst>
            </p:cNvPr>
            <p:cNvSpPr>
              <a:spLocks/>
            </p:cNvSpPr>
            <p:nvPr/>
          </p:nvSpPr>
          <p:spPr bwMode="auto">
            <a:xfrm>
              <a:off x="809786" y="1790054"/>
              <a:ext cx="1204994" cy="286719"/>
            </a:xfrm>
            <a:custGeom>
              <a:avLst/>
              <a:gdLst>
                <a:gd name="connsiteX0" fmla="*/ 0 w 1204994"/>
                <a:gd name="connsiteY0" fmla="*/ 0 h 286719"/>
                <a:gd name="connsiteX1" fmla="*/ 158858 w 1204994"/>
                <a:gd name="connsiteY1" fmla="*/ 0 h 286719"/>
                <a:gd name="connsiteX2" fmla="*/ 158858 w 1204994"/>
                <a:gd name="connsiteY2" fmla="*/ 30997 h 286719"/>
                <a:gd name="connsiteX3" fmla="*/ 197604 w 1204994"/>
                <a:gd name="connsiteY3" fmla="*/ 30997 h 286719"/>
                <a:gd name="connsiteX4" fmla="*/ 197604 w 1204994"/>
                <a:gd name="connsiteY4" fmla="*/ 30997 h 286719"/>
                <a:gd name="connsiteX5" fmla="*/ 197604 w 1204994"/>
                <a:gd name="connsiteY5" fmla="*/ 61993 h 286719"/>
                <a:gd name="connsiteX6" fmla="*/ 240224 w 1204994"/>
                <a:gd name="connsiteY6" fmla="*/ 61993 h 286719"/>
                <a:gd name="connsiteX7" fmla="*/ 240224 w 1204994"/>
                <a:gd name="connsiteY7" fmla="*/ 77492 h 286719"/>
                <a:gd name="connsiteX8" fmla="*/ 340963 w 1204994"/>
                <a:gd name="connsiteY8" fmla="*/ 77492 h 286719"/>
                <a:gd name="connsiteX9" fmla="*/ 340963 w 1204994"/>
                <a:gd name="connsiteY9" fmla="*/ 108488 h 286719"/>
                <a:gd name="connsiteX10" fmla="*/ 364211 w 1204994"/>
                <a:gd name="connsiteY10" fmla="*/ 108488 h 286719"/>
                <a:gd name="connsiteX11" fmla="*/ 364211 w 1204994"/>
                <a:gd name="connsiteY11" fmla="*/ 123987 h 286719"/>
                <a:gd name="connsiteX12" fmla="*/ 453326 w 1204994"/>
                <a:gd name="connsiteY12" fmla="*/ 123987 h 286719"/>
                <a:gd name="connsiteX13" fmla="*/ 453326 w 1204994"/>
                <a:gd name="connsiteY13" fmla="*/ 135610 h 286719"/>
                <a:gd name="connsiteX14" fmla="*/ 515319 w 1204994"/>
                <a:gd name="connsiteY14" fmla="*/ 135610 h 286719"/>
                <a:gd name="connsiteX15" fmla="*/ 515319 w 1204994"/>
                <a:gd name="connsiteY15" fmla="*/ 166607 h 286719"/>
                <a:gd name="connsiteX16" fmla="*/ 542441 w 1204994"/>
                <a:gd name="connsiteY16" fmla="*/ 166607 h 286719"/>
                <a:gd name="connsiteX17" fmla="*/ 542441 w 1204994"/>
                <a:gd name="connsiteY17" fmla="*/ 182105 h 286719"/>
                <a:gd name="connsiteX18" fmla="*/ 631556 w 1204994"/>
                <a:gd name="connsiteY18" fmla="*/ 182105 h 286719"/>
                <a:gd name="connsiteX19" fmla="*/ 631556 w 1204994"/>
                <a:gd name="connsiteY19" fmla="*/ 201478 h 286719"/>
                <a:gd name="connsiteX20" fmla="*/ 654804 w 1204994"/>
                <a:gd name="connsiteY20" fmla="*/ 201478 h 286719"/>
                <a:gd name="connsiteX21" fmla="*/ 654804 w 1204994"/>
                <a:gd name="connsiteY21" fmla="*/ 220851 h 286719"/>
                <a:gd name="connsiteX22" fmla="*/ 751668 w 1204994"/>
                <a:gd name="connsiteY22" fmla="*/ 220851 h 286719"/>
                <a:gd name="connsiteX23" fmla="*/ 755543 w 1204994"/>
                <a:gd name="connsiteY23" fmla="*/ 220851 h 286719"/>
                <a:gd name="connsiteX24" fmla="*/ 871780 w 1204994"/>
                <a:gd name="connsiteY24" fmla="*/ 220851 h 286719"/>
                <a:gd name="connsiteX25" fmla="*/ 871780 w 1204994"/>
                <a:gd name="connsiteY25" fmla="*/ 232475 h 286719"/>
                <a:gd name="connsiteX26" fmla="*/ 929899 w 1204994"/>
                <a:gd name="connsiteY26" fmla="*/ 232475 h 286719"/>
                <a:gd name="connsiteX27" fmla="*/ 929899 w 1204994"/>
                <a:gd name="connsiteY27" fmla="*/ 240224 h 286719"/>
                <a:gd name="connsiteX28" fmla="*/ 1003516 w 1204994"/>
                <a:gd name="connsiteY28" fmla="*/ 240224 h 286719"/>
                <a:gd name="connsiteX29" fmla="*/ 1003516 w 1204994"/>
                <a:gd name="connsiteY29" fmla="*/ 263471 h 286719"/>
                <a:gd name="connsiteX30" fmla="*/ 1042261 w 1204994"/>
                <a:gd name="connsiteY30" fmla="*/ 263471 h 286719"/>
                <a:gd name="connsiteX31" fmla="*/ 1042261 w 1204994"/>
                <a:gd name="connsiteY31" fmla="*/ 278970 h 286719"/>
                <a:gd name="connsiteX32" fmla="*/ 1096506 w 1204994"/>
                <a:gd name="connsiteY32" fmla="*/ 278970 h 286719"/>
                <a:gd name="connsiteX33" fmla="*/ 1104255 w 1204994"/>
                <a:gd name="connsiteY33" fmla="*/ 286719 h 286719"/>
                <a:gd name="connsiteX34" fmla="*/ 1204994 w 1204994"/>
                <a:gd name="connsiteY34" fmla="*/ 286719 h 286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204994" h="286719">
                  <a:moveTo>
                    <a:pt x="0" y="0"/>
                  </a:moveTo>
                  <a:lnTo>
                    <a:pt x="158858" y="0"/>
                  </a:lnTo>
                  <a:lnTo>
                    <a:pt x="158858" y="30997"/>
                  </a:lnTo>
                  <a:lnTo>
                    <a:pt x="197604" y="30997"/>
                  </a:lnTo>
                  <a:lnTo>
                    <a:pt x="197604" y="30997"/>
                  </a:lnTo>
                  <a:lnTo>
                    <a:pt x="197604" y="61993"/>
                  </a:lnTo>
                  <a:lnTo>
                    <a:pt x="240224" y="61993"/>
                  </a:lnTo>
                  <a:lnTo>
                    <a:pt x="240224" y="77492"/>
                  </a:lnTo>
                  <a:lnTo>
                    <a:pt x="340963" y="77492"/>
                  </a:lnTo>
                  <a:lnTo>
                    <a:pt x="340963" y="108488"/>
                  </a:lnTo>
                  <a:lnTo>
                    <a:pt x="364211" y="108488"/>
                  </a:lnTo>
                  <a:lnTo>
                    <a:pt x="364211" y="123987"/>
                  </a:lnTo>
                  <a:lnTo>
                    <a:pt x="453326" y="123987"/>
                  </a:lnTo>
                  <a:lnTo>
                    <a:pt x="453326" y="135610"/>
                  </a:lnTo>
                  <a:lnTo>
                    <a:pt x="515319" y="135610"/>
                  </a:lnTo>
                  <a:lnTo>
                    <a:pt x="515319" y="166607"/>
                  </a:lnTo>
                  <a:lnTo>
                    <a:pt x="542441" y="166607"/>
                  </a:lnTo>
                  <a:lnTo>
                    <a:pt x="542441" y="182105"/>
                  </a:lnTo>
                  <a:lnTo>
                    <a:pt x="631556" y="182105"/>
                  </a:lnTo>
                  <a:lnTo>
                    <a:pt x="631556" y="201478"/>
                  </a:lnTo>
                  <a:lnTo>
                    <a:pt x="654804" y="201478"/>
                  </a:lnTo>
                  <a:lnTo>
                    <a:pt x="654804" y="220851"/>
                  </a:lnTo>
                  <a:lnTo>
                    <a:pt x="751668" y="220851"/>
                  </a:lnTo>
                  <a:lnTo>
                    <a:pt x="755543" y="220851"/>
                  </a:lnTo>
                  <a:lnTo>
                    <a:pt x="871780" y="220851"/>
                  </a:lnTo>
                  <a:lnTo>
                    <a:pt x="871780" y="232475"/>
                  </a:lnTo>
                  <a:lnTo>
                    <a:pt x="929899" y="232475"/>
                  </a:lnTo>
                  <a:lnTo>
                    <a:pt x="929899" y="240224"/>
                  </a:lnTo>
                  <a:lnTo>
                    <a:pt x="1003516" y="240224"/>
                  </a:lnTo>
                  <a:lnTo>
                    <a:pt x="1003516" y="263471"/>
                  </a:lnTo>
                  <a:lnTo>
                    <a:pt x="1042261" y="263471"/>
                  </a:lnTo>
                  <a:lnTo>
                    <a:pt x="1042261" y="278970"/>
                  </a:lnTo>
                  <a:lnTo>
                    <a:pt x="1096506" y="278970"/>
                  </a:lnTo>
                  <a:lnTo>
                    <a:pt x="1104255" y="286719"/>
                  </a:lnTo>
                  <a:lnTo>
                    <a:pt x="1204994" y="286719"/>
                  </a:lnTo>
                </a:path>
              </a:pathLst>
            </a:custGeom>
            <a:noFill/>
            <a:ln w="28575">
              <a:solidFill>
                <a:schemeClr val="accent1"/>
              </a:solidFill>
              <a:miter lim="800000"/>
              <a:headEnd/>
              <a:tailEnd/>
            </a:ln>
          </p:spPr>
          <p:txBody>
            <a:bodyPr rtlCol="0" anchor="ctr"/>
            <a:lstStyle/>
            <a:p>
              <a:pPr algn="ctr"/>
              <a:endParaRPr lang="en-US" sz="1200" b="0" dirty="0">
                <a:latin typeface="Poppins Medium" pitchFamily="2" charset="77"/>
                <a:cs typeface="Poppins Medium" pitchFamily="2" charset="77"/>
              </a:endParaRPr>
            </a:p>
          </p:txBody>
        </p:sp>
        <p:sp>
          <p:nvSpPr>
            <p:cNvPr id="2175" name="Freeform 2174">
              <a:extLst>
                <a:ext uri="{FF2B5EF4-FFF2-40B4-BE49-F238E27FC236}">
                  <a16:creationId xmlns:a16="http://schemas.microsoft.com/office/drawing/2014/main" id="{951657FD-E54B-10DA-5B07-A9371F29637D}"/>
                </a:ext>
              </a:extLst>
            </p:cNvPr>
            <p:cNvSpPr>
              <a:spLocks/>
            </p:cNvSpPr>
            <p:nvPr/>
          </p:nvSpPr>
          <p:spPr bwMode="auto">
            <a:xfrm>
              <a:off x="1987658" y="2088397"/>
              <a:ext cx="2150389" cy="406830"/>
            </a:xfrm>
            <a:custGeom>
              <a:avLst/>
              <a:gdLst>
                <a:gd name="connsiteX0" fmla="*/ 0 w 2150389"/>
                <a:gd name="connsiteY0" fmla="*/ 0 h 406830"/>
                <a:gd name="connsiteX1" fmla="*/ 73617 w 2150389"/>
                <a:gd name="connsiteY1" fmla="*/ 0 h 406830"/>
                <a:gd name="connsiteX2" fmla="*/ 73617 w 2150389"/>
                <a:gd name="connsiteY2" fmla="*/ 23247 h 406830"/>
                <a:gd name="connsiteX3" fmla="*/ 143359 w 2150389"/>
                <a:gd name="connsiteY3" fmla="*/ 23247 h 406830"/>
                <a:gd name="connsiteX4" fmla="*/ 154983 w 2150389"/>
                <a:gd name="connsiteY4" fmla="*/ 34871 h 406830"/>
                <a:gd name="connsiteX5" fmla="*/ 278969 w 2150389"/>
                <a:gd name="connsiteY5" fmla="*/ 34871 h 406830"/>
                <a:gd name="connsiteX6" fmla="*/ 278969 w 2150389"/>
                <a:gd name="connsiteY6" fmla="*/ 54244 h 406830"/>
                <a:gd name="connsiteX7" fmla="*/ 325464 w 2150389"/>
                <a:gd name="connsiteY7" fmla="*/ 54244 h 406830"/>
                <a:gd name="connsiteX8" fmla="*/ 325464 w 2150389"/>
                <a:gd name="connsiteY8" fmla="*/ 65867 h 406830"/>
                <a:gd name="connsiteX9" fmla="*/ 391332 w 2150389"/>
                <a:gd name="connsiteY9" fmla="*/ 65867 h 406830"/>
                <a:gd name="connsiteX10" fmla="*/ 391332 w 2150389"/>
                <a:gd name="connsiteY10" fmla="*/ 96864 h 406830"/>
                <a:gd name="connsiteX11" fmla="*/ 554064 w 2150389"/>
                <a:gd name="connsiteY11" fmla="*/ 96864 h 406830"/>
                <a:gd name="connsiteX12" fmla="*/ 554064 w 2150389"/>
                <a:gd name="connsiteY12" fmla="*/ 116237 h 406830"/>
                <a:gd name="connsiteX13" fmla="*/ 662552 w 2150389"/>
                <a:gd name="connsiteY13" fmla="*/ 116237 h 406830"/>
                <a:gd name="connsiteX14" fmla="*/ 662552 w 2150389"/>
                <a:gd name="connsiteY14" fmla="*/ 127861 h 406830"/>
                <a:gd name="connsiteX15" fmla="*/ 767166 w 2150389"/>
                <a:gd name="connsiteY15" fmla="*/ 127861 h 406830"/>
                <a:gd name="connsiteX16" fmla="*/ 767166 w 2150389"/>
                <a:gd name="connsiteY16" fmla="*/ 151108 h 406830"/>
                <a:gd name="connsiteX17" fmla="*/ 805911 w 2150389"/>
                <a:gd name="connsiteY17" fmla="*/ 151108 h 406830"/>
                <a:gd name="connsiteX18" fmla="*/ 805911 w 2150389"/>
                <a:gd name="connsiteY18" fmla="*/ 209227 h 406830"/>
                <a:gd name="connsiteX19" fmla="*/ 829159 w 2150389"/>
                <a:gd name="connsiteY19" fmla="*/ 209227 h 406830"/>
                <a:gd name="connsiteX20" fmla="*/ 829159 w 2150389"/>
                <a:gd name="connsiteY20" fmla="*/ 244098 h 406830"/>
                <a:gd name="connsiteX21" fmla="*/ 937647 w 2150389"/>
                <a:gd name="connsiteY21" fmla="*/ 244098 h 406830"/>
                <a:gd name="connsiteX22" fmla="*/ 937647 w 2150389"/>
                <a:gd name="connsiteY22" fmla="*/ 255722 h 406830"/>
                <a:gd name="connsiteX23" fmla="*/ 1073257 w 2150389"/>
                <a:gd name="connsiteY23" fmla="*/ 255722 h 406830"/>
                <a:gd name="connsiteX24" fmla="*/ 1073257 w 2150389"/>
                <a:gd name="connsiteY24" fmla="*/ 282844 h 406830"/>
                <a:gd name="connsiteX25" fmla="*/ 1127501 w 2150389"/>
                <a:gd name="connsiteY25" fmla="*/ 282844 h 406830"/>
                <a:gd name="connsiteX26" fmla="*/ 1127501 w 2150389"/>
                <a:gd name="connsiteY26" fmla="*/ 325464 h 406830"/>
                <a:gd name="connsiteX27" fmla="*/ 1162373 w 2150389"/>
                <a:gd name="connsiteY27" fmla="*/ 325464 h 406830"/>
                <a:gd name="connsiteX28" fmla="*/ 1162373 w 2150389"/>
                <a:gd name="connsiteY28" fmla="*/ 364210 h 406830"/>
                <a:gd name="connsiteX29" fmla="*/ 1224366 w 2150389"/>
                <a:gd name="connsiteY29" fmla="*/ 364210 h 406830"/>
                <a:gd name="connsiteX30" fmla="*/ 1224366 w 2150389"/>
                <a:gd name="connsiteY30" fmla="*/ 406830 h 406830"/>
                <a:gd name="connsiteX31" fmla="*/ 2150389 w 2150389"/>
                <a:gd name="connsiteY31" fmla="*/ 406830 h 406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150389" h="406830">
                  <a:moveTo>
                    <a:pt x="0" y="0"/>
                  </a:moveTo>
                  <a:lnTo>
                    <a:pt x="73617" y="0"/>
                  </a:lnTo>
                  <a:lnTo>
                    <a:pt x="73617" y="23247"/>
                  </a:lnTo>
                  <a:lnTo>
                    <a:pt x="143359" y="23247"/>
                  </a:lnTo>
                  <a:lnTo>
                    <a:pt x="154983" y="34871"/>
                  </a:lnTo>
                  <a:lnTo>
                    <a:pt x="278969" y="34871"/>
                  </a:lnTo>
                  <a:lnTo>
                    <a:pt x="278969" y="54244"/>
                  </a:lnTo>
                  <a:lnTo>
                    <a:pt x="325464" y="54244"/>
                  </a:lnTo>
                  <a:lnTo>
                    <a:pt x="325464" y="65867"/>
                  </a:lnTo>
                  <a:lnTo>
                    <a:pt x="391332" y="65867"/>
                  </a:lnTo>
                  <a:lnTo>
                    <a:pt x="391332" y="96864"/>
                  </a:lnTo>
                  <a:lnTo>
                    <a:pt x="554064" y="96864"/>
                  </a:lnTo>
                  <a:lnTo>
                    <a:pt x="554064" y="116237"/>
                  </a:lnTo>
                  <a:lnTo>
                    <a:pt x="662552" y="116237"/>
                  </a:lnTo>
                  <a:lnTo>
                    <a:pt x="662552" y="127861"/>
                  </a:lnTo>
                  <a:lnTo>
                    <a:pt x="767166" y="127861"/>
                  </a:lnTo>
                  <a:lnTo>
                    <a:pt x="767166" y="151108"/>
                  </a:lnTo>
                  <a:lnTo>
                    <a:pt x="805911" y="151108"/>
                  </a:lnTo>
                  <a:lnTo>
                    <a:pt x="805911" y="209227"/>
                  </a:lnTo>
                  <a:lnTo>
                    <a:pt x="829159" y="209227"/>
                  </a:lnTo>
                  <a:lnTo>
                    <a:pt x="829159" y="244098"/>
                  </a:lnTo>
                  <a:lnTo>
                    <a:pt x="937647" y="244098"/>
                  </a:lnTo>
                  <a:lnTo>
                    <a:pt x="937647" y="255722"/>
                  </a:lnTo>
                  <a:lnTo>
                    <a:pt x="1073257" y="255722"/>
                  </a:lnTo>
                  <a:lnTo>
                    <a:pt x="1073257" y="282844"/>
                  </a:lnTo>
                  <a:lnTo>
                    <a:pt x="1127501" y="282844"/>
                  </a:lnTo>
                  <a:lnTo>
                    <a:pt x="1127501" y="325464"/>
                  </a:lnTo>
                  <a:lnTo>
                    <a:pt x="1162373" y="325464"/>
                  </a:lnTo>
                  <a:lnTo>
                    <a:pt x="1162373" y="364210"/>
                  </a:lnTo>
                  <a:lnTo>
                    <a:pt x="1224366" y="364210"/>
                  </a:lnTo>
                  <a:lnTo>
                    <a:pt x="1224366" y="406830"/>
                  </a:lnTo>
                  <a:lnTo>
                    <a:pt x="2150389" y="406830"/>
                  </a:lnTo>
                </a:path>
              </a:pathLst>
            </a:custGeom>
            <a:noFill/>
            <a:ln w="28575">
              <a:solidFill>
                <a:schemeClr val="accent1"/>
              </a:solidFill>
              <a:miter lim="800000"/>
              <a:headEnd/>
              <a:tailEnd/>
            </a:ln>
          </p:spPr>
          <p:txBody>
            <a:bodyPr rtlCol="0" anchor="ctr"/>
            <a:lstStyle/>
            <a:p>
              <a:pPr algn="ctr"/>
              <a:endParaRPr lang="en-US" sz="1200" b="0" dirty="0">
                <a:latin typeface="Poppins Medium" pitchFamily="2" charset="77"/>
                <a:cs typeface="Poppins Medium" pitchFamily="2" charset="77"/>
              </a:endParaRPr>
            </a:p>
          </p:txBody>
        </p:sp>
      </p:grpSp>
      <p:grpSp>
        <p:nvGrpSpPr>
          <p:cNvPr id="2173" name="Group 2172">
            <a:extLst>
              <a:ext uri="{FF2B5EF4-FFF2-40B4-BE49-F238E27FC236}">
                <a16:creationId xmlns:a16="http://schemas.microsoft.com/office/drawing/2014/main" id="{50B75346-BBDD-62F1-A805-44DF7562FADE}"/>
              </a:ext>
            </a:extLst>
          </p:cNvPr>
          <p:cNvGrpSpPr>
            <a:grpSpLocks/>
          </p:cNvGrpSpPr>
          <p:nvPr/>
        </p:nvGrpSpPr>
        <p:grpSpPr>
          <a:xfrm>
            <a:off x="809786" y="1748758"/>
            <a:ext cx="3332136" cy="809786"/>
            <a:chOff x="809786" y="1805553"/>
            <a:chExt cx="3332136" cy="809786"/>
          </a:xfrm>
        </p:grpSpPr>
        <p:sp>
          <p:nvSpPr>
            <p:cNvPr id="2170" name="Freeform 2169">
              <a:extLst>
                <a:ext uri="{FF2B5EF4-FFF2-40B4-BE49-F238E27FC236}">
                  <a16:creationId xmlns:a16="http://schemas.microsoft.com/office/drawing/2014/main" id="{6CC3FC6D-2C0E-4088-5DC1-54DE5E185EE7}"/>
                </a:ext>
              </a:extLst>
            </p:cNvPr>
            <p:cNvSpPr>
              <a:spLocks/>
            </p:cNvSpPr>
            <p:nvPr/>
          </p:nvSpPr>
          <p:spPr bwMode="auto">
            <a:xfrm>
              <a:off x="2557220" y="2429359"/>
              <a:ext cx="1584702" cy="185980"/>
            </a:xfrm>
            <a:custGeom>
              <a:avLst/>
              <a:gdLst>
                <a:gd name="connsiteX0" fmla="*/ 1584702 w 1584702"/>
                <a:gd name="connsiteY0" fmla="*/ 185980 h 185980"/>
                <a:gd name="connsiteX1" fmla="*/ 953146 w 1584702"/>
                <a:gd name="connsiteY1" fmla="*/ 185980 h 185980"/>
                <a:gd name="connsiteX2" fmla="*/ 953146 w 1584702"/>
                <a:gd name="connsiteY2" fmla="*/ 143360 h 185980"/>
                <a:gd name="connsiteX3" fmla="*/ 577312 w 1584702"/>
                <a:gd name="connsiteY3" fmla="*/ 143360 h 185980"/>
                <a:gd name="connsiteX4" fmla="*/ 577312 w 1584702"/>
                <a:gd name="connsiteY4" fmla="*/ 120112 h 185980"/>
                <a:gd name="connsiteX5" fmla="*/ 399082 w 1584702"/>
                <a:gd name="connsiteY5" fmla="*/ 120112 h 185980"/>
                <a:gd name="connsiteX6" fmla="*/ 399082 w 1584702"/>
                <a:gd name="connsiteY6" fmla="*/ 108488 h 185980"/>
                <a:gd name="connsiteX7" fmla="*/ 348712 w 1584702"/>
                <a:gd name="connsiteY7" fmla="*/ 108488 h 185980"/>
                <a:gd name="connsiteX8" fmla="*/ 348712 w 1584702"/>
                <a:gd name="connsiteY8" fmla="*/ 92990 h 185980"/>
                <a:gd name="connsiteX9" fmla="*/ 325465 w 1584702"/>
                <a:gd name="connsiteY9" fmla="*/ 92990 h 185980"/>
                <a:gd name="connsiteX10" fmla="*/ 325465 w 1584702"/>
                <a:gd name="connsiteY10" fmla="*/ 92990 h 185980"/>
                <a:gd name="connsiteX11" fmla="*/ 325465 w 1584702"/>
                <a:gd name="connsiteY11" fmla="*/ 65868 h 185980"/>
                <a:gd name="connsiteX12" fmla="*/ 224726 w 1584702"/>
                <a:gd name="connsiteY12" fmla="*/ 65868 h 185980"/>
                <a:gd name="connsiteX13" fmla="*/ 224726 w 1584702"/>
                <a:gd name="connsiteY13" fmla="*/ 65868 h 185980"/>
                <a:gd name="connsiteX14" fmla="*/ 189855 w 1584702"/>
                <a:gd name="connsiteY14" fmla="*/ 30997 h 185980"/>
                <a:gd name="connsiteX15" fmla="*/ 189855 w 1584702"/>
                <a:gd name="connsiteY15" fmla="*/ 0 h 185980"/>
                <a:gd name="connsiteX16" fmla="*/ 0 w 1584702"/>
                <a:gd name="connsiteY16" fmla="*/ 0 h 185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84702" h="185980">
                  <a:moveTo>
                    <a:pt x="1584702" y="185980"/>
                  </a:moveTo>
                  <a:lnTo>
                    <a:pt x="953146" y="185980"/>
                  </a:lnTo>
                  <a:lnTo>
                    <a:pt x="953146" y="143360"/>
                  </a:lnTo>
                  <a:lnTo>
                    <a:pt x="577312" y="143360"/>
                  </a:lnTo>
                  <a:lnTo>
                    <a:pt x="577312" y="120112"/>
                  </a:lnTo>
                  <a:lnTo>
                    <a:pt x="399082" y="120112"/>
                  </a:lnTo>
                  <a:lnTo>
                    <a:pt x="399082" y="108488"/>
                  </a:lnTo>
                  <a:lnTo>
                    <a:pt x="348712" y="108488"/>
                  </a:lnTo>
                  <a:lnTo>
                    <a:pt x="348712" y="92990"/>
                  </a:lnTo>
                  <a:lnTo>
                    <a:pt x="325465" y="92990"/>
                  </a:lnTo>
                  <a:lnTo>
                    <a:pt x="325465" y="92990"/>
                  </a:lnTo>
                  <a:lnTo>
                    <a:pt x="325465" y="65868"/>
                  </a:lnTo>
                  <a:lnTo>
                    <a:pt x="224726" y="65868"/>
                  </a:lnTo>
                  <a:lnTo>
                    <a:pt x="224726" y="65868"/>
                  </a:lnTo>
                  <a:lnTo>
                    <a:pt x="189855" y="30997"/>
                  </a:lnTo>
                  <a:lnTo>
                    <a:pt x="189855" y="0"/>
                  </a:lnTo>
                  <a:lnTo>
                    <a:pt x="0" y="0"/>
                  </a:lnTo>
                </a:path>
              </a:pathLst>
            </a:custGeom>
            <a:noFill/>
            <a:ln w="28575">
              <a:solidFill>
                <a:schemeClr val="bg1">
                  <a:lumMod val="50000"/>
                </a:schemeClr>
              </a:solidFill>
              <a:miter lim="800000"/>
              <a:headEnd/>
              <a:tailEnd/>
            </a:ln>
          </p:spPr>
          <p:txBody>
            <a:bodyPr rtlCol="0" anchor="ctr"/>
            <a:lstStyle/>
            <a:p>
              <a:pPr algn="ctr"/>
              <a:endParaRPr lang="en-US" sz="1200" b="0" dirty="0">
                <a:latin typeface="Poppins Medium" pitchFamily="2" charset="77"/>
                <a:cs typeface="Poppins Medium" pitchFamily="2" charset="77"/>
              </a:endParaRPr>
            </a:p>
          </p:txBody>
        </p:sp>
        <p:sp>
          <p:nvSpPr>
            <p:cNvPr id="2171" name="Freeform 2170">
              <a:extLst>
                <a:ext uri="{FF2B5EF4-FFF2-40B4-BE49-F238E27FC236}">
                  <a16:creationId xmlns:a16="http://schemas.microsoft.com/office/drawing/2014/main" id="{FF3EEE88-10F2-C58C-A8DF-E508ACC8751E}"/>
                </a:ext>
              </a:extLst>
            </p:cNvPr>
            <p:cNvSpPr>
              <a:spLocks/>
            </p:cNvSpPr>
            <p:nvPr/>
          </p:nvSpPr>
          <p:spPr bwMode="auto">
            <a:xfrm>
              <a:off x="809786" y="1805553"/>
              <a:ext cx="441702" cy="209227"/>
            </a:xfrm>
            <a:custGeom>
              <a:avLst/>
              <a:gdLst>
                <a:gd name="connsiteX0" fmla="*/ 0 w 441702"/>
                <a:gd name="connsiteY0" fmla="*/ 0 h 209227"/>
                <a:gd name="connsiteX1" fmla="*/ 69743 w 441702"/>
                <a:gd name="connsiteY1" fmla="*/ 0 h 209227"/>
                <a:gd name="connsiteX2" fmla="*/ 69743 w 441702"/>
                <a:gd name="connsiteY2" fmla="*/ 38745 h 209227"/>
                <a:gd name="connsiteX3" fmla="*/ 112363 w 441702"/>
                <a:gd name="connsiteY3" fmla="*/ 38745 h 209227"/>
                <a:gd name="connsiteX4" fmla="*/ 112363 w 441702"/>
                <a:gd name="connsiteY4" fmla="*/ 65867 h 209227"/>
                <a:gd name="connsiteX5" fmla="*/ 154983 w 441702"/>
                <a:gd name="connsiteY5" fmla="*/ 65867 h 209227"/>
                <a:gd name="connsiteX6" fmla="*/ 154983 w 441702"/>
                <a:gd name="connsiteY6" fmla="*/ 108488 h 209227"/>
                <a:gd name="connsiteX7" fmla="*/ 224726 w 441702"/>
                <a:gd name="connsiteY7" fmla="*/ 108488 h 209227"/>
                <a:gd name="connsiteX8" fmla="*/ 224726 w 441702"/>
                <a:gd name="connsiteY8" fmla="*/ 158857 h 209227"/>
                <a:gd name="connsiteX9" fmla="*/ 224726 w 441702"/>
                <a:gd name="connsiteY9" fmla="*/ 158857 h 209227"/>
                <a:gd name="connsiteX10" fmla="*/ 244099 w 441702"/>
                <a:gd name="connsiteY10" fmla="*/ 178230 h 209227"/>
                <a:gd name="connsiteX11" fmla="*/ 379709 w 441702"/>
                <a:gd name="connsiteY11" fmla="*/ 178230 h 209227"/>
                <a:gd name="connsiteX12" fmla="*/ 379709 w 441702"/>
                <a:gd name="connsiteY12" fmla="*/ 209227 h 209227"/>
                <a:gd name="connsiteX13" fmla="*/ 441702 w 441702"/>
                <a:gd name="connsiteY13" fmla="*/ 209227 h 209227"/>
                <a:gd name="connsiteX0" fmla="*/ 0 w 441702"/>
                <a:gd name="connsiteY0" fmla="*/ 0 h 209227"/>
                <a:gd name="connsiteX1" fmla="*/ 69743 w 441702"/>
                <a:gd name="connsiteY1" fmla="*/ 0 h 209227"/>
                <a:gd name="connsiteX2" fmla="*/ 69743 w 441702"/>
                <a:gd name="connsiteY2" fmla="*/ 38745 h 209227"/>
                <a:gd name="connsiteX3" fmla="*/ 112363 w 441702"/>
                <a:gd name="connsiteY3" fmla="*/ 38745 h 209227"/>
                <a:gd name="connsiteX4" fmla="*/ 112363 w 441702"/>
                <a:gd name="connsiteY4" fmla="*/ 65867 h 209227"/>
                <a:gd name="connsiteX5" fmla="*/ 154983 w 441702"/>
                <a:gd name="connsiteY5" fmla="*/ 65867 h 209227"/>
                <a:gd name="connsiteX6" fmla="*/ 154983 w 441702"/>
                <a:gd name="connsiteY6" fmla="*/ 108488 h 209227"/>
                <a:gd name="connsiteX7" fmla="*/ 224726 w 441702"/>
                <a:gd name="connsiteY7" fmla="*/ 108488 h 209227"/>
                <a:gd name="connsiteX8" fmla="*/ 224726 w 441702"/>
                <a:gd name="connsiteY8" fmla="*/ 158857 h 209227"/>
                <a:gd name="connsiteX9" fmla="*/ 251848 w 441702"/>
                <a:gd name="connsiteY9" fmla="*/ 166607 h 209227"/>
                <a:gd name="connsiteX10" fmla="*/ 244099 w 441702"/>
                <a:gd name="connsiteY10" fmla="*/ 178230 h 209227"/>
                <a:gd name="connsiteX11" fmla="*/ 379709 w 441702"/>
                <a:gd name="connsiteY11" fmla="*/ 178230 h 209227"/>
                <a:gd name="connsiteX12" fmla="*/ 379709 w 441702"/>
                <a:gd name="connsiteY12" fmla="*/ 209227 h 209227"/>
                <a:gd name="connsiteX13" fmla="*/ 441702 w 441702"/>
                <a:gd name="connsiteY13" fmla="*/ 209227 h 209227"/>
                <a:gd name="connsiteX0" fmla="*/ 0 w 441702"/>
                <a:gd name="connsiteY0" fmla="*/ 0 h 209227"/>
                <a:gd name="connsiteX1" fmla="*/ 69743 w 441702"/>
                <a:gd name="connsiteY1" fmla="*/ 0 h 209227"/>
                <a:gd name="connsiteX2" fmla="*/ 69743 w 441702"/>
                <a:gd name="connsiteY2" fmla="*/ 38745 h 209227"/>
                <a:gd name="connsiteX3" fmla="*/ 112363 w 441702"/>
                <a:gd name="connsiteY3" fmla="*/ 38745 h 209227"/>
                <a:gd name="connsiteX4" fmla="*/ 112363 w 441702"/>
                <a:gd name="connsiteY4" fmla="*/ 65867 h 209227"/>
                <a:gd name="connsiteX5" fmla="*/ 154983 w 441702"/>
                <a:gd name="connsiteY5" fmla="*/ 65867 h 209227"/>
                <a:gd name="connsiteX6" fmla="*/ 154983 w 441702"/>
                <a:gd name="connsiteY6" fmla="*/ 108488 h 209227"/>
                <a:gd name="connsiteX7" fmla="*/ 224726 w 441702"/>
                <a:gd name="connsiteY7" fmla="*/ 108488 h 209227"/>
                <a:gd name="connsiteX8" fmla="*/ 224726 w 441702"/>
                <a:gd name="connsiteY8" fmla="*/ 158857 h 209227"/>
                <a:gd name="connsiteX9" fmla="*/ 251848 w 441702"/>
                <a:gd name="connsiteY9" fmla="*/ 166607 h 209227"/>
                <a:gd name="connsiteX10" fmla="*/ 251848 w 441702"/>
                <a:gd name="connsiteY10" fmla="*/ 178230 h 209227"/>
                <a:gd name="connsiteX11" fmla="*/ 379709 w 441702"/>
                <a:gd name="connsiteY11" fmla="*/ 178230 h 209227"/>
                <a:gd name="connsiteX12" fmla="*/ 379709 w 441702"/>
                <a:gd name="connsiteY12" fmla="*/ 209227 h 209227"/>
                <a:gd name="connsiteX13" fmla="*/ 441702 w 441702"/>
                <a:gd name="connsiteY13" fmla="*/ 209227 h 209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41702" h="209227">
                  <a:moveTo>
                    <a:pt x="0" y="0"/>
                  </a:moveTo>
                  <a:lnTo>
                    <a:pt x="69743" y="0"/>
                  </a:lnTo>
                  <a:lnTo>
                    <a:pt x="69743" y="38745"/>
                  </a:lnTo>
                  <a:lnTo>
                    <a:pt x="112363" y="38745"/>
                  </a:lnTo>
                  <a:lnTo>
                    <a:pt x="112363" y="65867"/>
                  </a:lnTo>
                  <a:lnTo>
                    <a:pt x="154983" y="65867"/>
                  </a:lnTo>
                  <a:lnTo>
                    <a:pt x="154983" y="108488"/>
                  </a:lnTo>
                  <a:lnTo>
                    <a:pt x="224726" y="108488"/>
                  </a:lnTo>
                  <a:lnTo>
                    <a:pt x="224726" y="158857"/>
                  </a:lnTo>
                  <a:lnTo>
                    <a:pt x="251848" y="166607"/>
                  </a:lnTo>
                  <a:lnTo>
                    <a:pt x="251848" y="178230"/>
                  </a:lnTo>
                  <a:lnTo>
                    <a:pt x="379709" y="178230"/>
                  </a:lnTo>
                  <a:lnTo>
                    <a:pt x="379709" y="209227"/>
                  </a:lnTo>
                  <a:lnTo>
                    <a:pt x="441702" y="209227"/>
                  </a:lnTo>
                </a:path>
              </a:pathLst>
            </a:custGeom>
            <a:noFill/>
            <a:ln w="28575">
              <a:solidFill>
                <a:schemeClr val="bg1">
                  <a:lumMod val="50000"/>
                </a:schemeClr>
              </a:solidFill>
              <a:miter lim="800000"/>
              <a:headEnd/>
              <a:tailEnd/>
            </a:ln>
          </p:spPr>
          <p:txBody>
            <a:bodyPr rtlCol="0" anchor="ctr"/>
            <a:lstStyle/>
            <a:p>
              <a:pPr algn="ctr"/>
              <a:endParaRPr lang="en-US" sz="1200" b="0" dirty="0">
                <a:latin typeface="Poppins Medium" pitchFamily="2" charset="77"/>
                <a:cs typeface="Poppins Medium" pitchFamily="2" charset="77"/>
              </a:endParaRPr>
            </a:p>
          </p:txBody>
        </p:sp>
        <p:sp>
          <p:nvSpPr>
            <p:cNvPr id="2172" name="Freeform 2171">
              <a:extLst>
                <a:ext uri="{FF2B5EF4-FFF2-40B4-BE49-F238E27FC236}">
                  <a16:creationId xmlns:a16="http://schemas.microsoft.com/office/drawing/2014/main" id="{2076429A-0A7E-DFFE-7316-3BB971AEA8DE}"/>
                </a:ext>
              </a:extLst>
            </p:cNvPr>
            <p:cNvSpPr>
              <a:spLocks/>
            </p:cNvSpPr>
            <p:nvPr/>
          </p:nvSpPr>
          <p:spPr bwMode="auto">
            <a:xfrm>
              <a:off x="1224366" y="2030278"/>
              <a:ext cx="1356102" cy="399081"/>
            </a:xfrm>
            <a:custGeom>
              <a:avLst/>
              <a:gdLst>
                <a:gd name="connsiteX0" fmla="*/ 0 w 1356102"/>
                <a:gd name="connsiteY0" fmla="*/ 0 h 399081"/>
                <a:gd name="connsiteX1" fmla="*/ 61993 w 1356102"/>
                <a:gd name="connsiteY1" fmla="*/ 0 h 399081"/>
                <a:gd name="connsiteX2" fmla="*/ 61993 w 1356102"/>
                <a:gd name="connsiteY2" fmla="*/ 46495 h 399081"/>
                <a:gd name="connsiteX3" fmla="*/ 143359 w 1356102"/>
                <a:gd name="connsiteY3" fmla="*/ 46495 h 399081"/>
                <a:gd name="connsiteX4" fmla="*/ 143359 w 1356102"/>
                <a:gd name="connsiteY4" fmla="*/ 58119 h 399081"/>
                <a:gd name="connsiteX5" fmla="*/ 240224 w 1356102"/>
                <a:gd name="connsiteY5" fmla="*/ 58119 h 399081"/>
                <a:gd name="connsiteX6" fmla="*/ 240224 w 1356102"/>
                <a:gd name="connsiteY6" fmla="*/ 96864 h 399081"/>
                <a:gd name="connsiteX7" fmla="*/ 294468 w 1356102"/>
                <a:gd name="connsiteY7" fmla="*/ 96864 h 399081"/>
                <a:gd name="connsiteX8" fmla="*/ 294468 w 1356102"/>
                <a:gd name="connsiteY8" fmla="*/ 131736 h 399081"/>
                <a:gd name="connsiteX9" fmla="*/ 352587 w 1356102"/>
                <a:gd name="connsiteY9" fmla="*/ 131736 h 399081"/>
                <a:gd name="connsiteX10" fmla="*/ 352587 w 1356102"/>
                <a:gd name="connsiteY10" fmla="*/ 158858 h 399081"/>
                <a:gd name="connsiteX11" fmla="*/ 383583 w 1356102"/>
                <a:gd name="connsiteY11" fmla="*/ 158858 h 399081"/>
                <a:gd name="connsiteX12" fmla="*/ 383583 w 1356102"/>
                <a:gd name="connsiteY12" fmla="*/ 174356 h 399081"/>
                <a:gd name="connsiteX13" fmla="*/ 441702 w 1356102"/>
                <a:gd name="connsiteY13" fmla="*/ 174356 h 399081"/>
                <a:gd name="connsiteX14" fmla="*/ 441702 w 1356102"/>
                <a:gd name="connsiteY14" fmla="*/ 197603 h 399081"/>
                <a:gd name="connsiteX15" fmla="*/ 534692 w 1356102"/>
                <a:gd name="connsiteY15" fmla="*/ 197603 h 399081"/>
                <a:gd name="connsiteX16" fmla="*/ 534692 w 1356102"/>
                <a:gd name="connsiteY16" fmla="*/ 220851 h 399081"/>
                <a:gd name="connsiteX17" fmla="*/ 600559 w 1356102"/>
                <a:gd name="connsiteY17" fmla="*/ 220851 h 399081"/>
                <a:gd name="connsiteX18" fmla="*/ 600559 w 1356102"/>
                <a:gd name="connsiteY18" fmla="*/ 244098 h 399081"/>
                <a:gd name="connsiteX19" fmla="*/ 689675 w 1356102"/>
                <a:gd name="connsiteY19" fmla="*/ 244098 h 399081"/>
                <a:gd name="connsiteX20" fmla="*/ 689675 w 1356102"/>
                <a:gd name="connsiteY20" fmla="*/ 267346 h 399081"/>
                <a:gd name="connsiteX21" fmla="*/ 743919 w 1356102"/>
                <a:gd name="connsiteY21" fmla="*/ 267346 h 399081"/>
                <a:gd name="connsiteX22" fmla="*/ 743919 w 1356102"/>
                <a:gd name="connsiteY22" fmla="*/ 306091 h 399081"/>
                <a:gd name="connsiteX23" fmla="*/ 809787 w 1356102"/>
                <a:gd name="connsiteY23" fmla="*/ 306091 h 399081"/>
                <a:gd name="connsiteX24" fmla="*/ 809787 w 1356102"/>
                <a:gd name="connsiteY24" fmla="*/ 313841 h 399081"/>
                <a:gd name="connsiteX25" fmla="*/ 1050010 w 1356102"/>
                <a:gd name="connsiteY25" fmla="*/ 313841 h 399081"/>
                <a:gd name="connsiteX26" fmla="*/ 1050010 w 1356102"/>
                <a:gd name="connsiteY26" fmla="*/ 325464 h 399081"/>
                <a:gd name="connsiteX27" fmla="*/ 1108129 w 1356102"/>
                <a:gd name="connsiteY27" fmla="*/ 325464 h 399081"/>
                <a:gd name="connsiteX28" fmla="*/ 1108129 w 1356102"/>
                <a:gd name="connsiteY28" fmla="*/ 348712 h 399081"/>
                <a:gd name="connsiteX29" fmla="*/ 1185620 w 1356102"/>
                <a:gd name="connsiteY29" fmla="*/ 348712 h 399081"/>
                <a:gd name="connsiteX30" fmla="*/ 1185620 w 1356102"/>
                <a:gd name="connsiteY30" fmla="*/ 348712 h 399081"/>
                <a:gd name="connsiteX31" fmla="*/ 1216616 w 1356102"/>
                <a:gd name="connsiteY31" fmla="*/ 379708 h 399081"/>
                <a:gd name="connsiteX32" fmla="*/ 1224366 w 1356102"/>
                <a:gd name="connsiteY32" fmla="*/ 387458 h 399081"/>
                <a:gd name="connsiteX33" fmla="*/ 1301858 w 1356102"/>
                <a:gd name="connsiteY33" fmla="*/ 387458 h 399081"/>
                <a:gd name="connsiteX34" fmla="*/ 1301858 w 1356102"/>
                <a:gd name="connsiteY34" fmla="*/ 399081 h 399081"/>
                <a:gd name="connsiteX35" fmla="*/ 1356102 w 1356102"/>
                <a:gd name="connsiteY35" fmla="*/ 399081 h 399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356102" h="399081">
                  <a:moveTo>
                    <a:pt x="0" y="0"/>
                  </a:moveTo>
                  <a:lnTo>
                    <a:pt x="61993" y="0"/>
                  </a:lnTo>
                  <a:lnTo>
                    <a:pt x="61993" y="46495"/>
                  </a:lnTo>
                  <a:lnTo>
                    <a:pt x="143359" y="46495"/>
                  </a:lnTo>
                  <a:lnTo>
                    <a:pt x="143359" y="58119"/>
                  </a:lnTo>
                  <a:lnTo>
                    <a:pt x="240224" y="58119"/>
                  </a:lnTo>
                  <a:lnTo>
                    <a:pt x="240224" y="96864"/>
                  </a:lnTo>
                  <a:lnTo>
                    <a:pt x="294468" y="96864"/>
                  </a:lnTo>
                  <a:lnTo>
                    <a:pt x="294468" y="131736"/>
                  </a:lnTo>
                  <a:lnTo>
                    <a:pt x="352587" y="131736"/>
                  </a:lnTo>
                  <a:lnTo>
                    <a:pt x="352587" y="158858"/>
                  </a:lnTo>
                  <a:lnTo>
                    <a:pt x="383583" y="158858"/>
                  </a:lnTo>
                  <a:lnTo>
                    <a:pt x="383583" y="174356"/>
                  </a:lnTo>
                  <a:lnTo>
                    <a:pt x="441702" y="174356"/>
                  </a:lnTo>
                  <a:lnTo>
                    <a:pt x="441702" y="197603"/>
                  </a:lnTo>
                  <a:lnTo>
                    <a:pt x="534692" y="197603"/>
                  </a:lnTo>
                  <a:lnTo>
                    <a:pt x="534692" y="220851"/>
                  </a:lnTo>
                  <a:lnTo>
                    <a:pt x="600559" y="220851"/>
                  </a:lnTo>
                  <a:lnTo>
                    <a:pt x="600559" y="244098"/>
                  </a:lnTo>
                  <a:lnTo>
                    <a:pt x="689675" y="244098"/>
                  </a:lnTo>
                  <a:lnTo>
                    <a:pt x="689675" y="267346"/>
                  </a:lnTo>
                  <a:lnTo>
                    <a:pt x="743919" y="267346"/>
                  </a:lnTo>
                  <a:lnTo>
                    <a:pt x="743919" y="306091"/>
                  </a:lnTo>
                  <a:lnTo>
                    <a:pt x="809787" y="306091"/>
                  </a:lnTo>
                  <a:lnTo>
                    <a:pt x="809787" y="313841"/>
                  </a:lnTo>
                  <a:lnTo>
                    <a:pt x="1050010" y="313841"/>
                  </a:lnTo>
                  <a:lnTo>
                    <a:pt x="1050010" y="325464"/>
                  </a:lnTo>
                  <a:lnTo>
                    <a:pt x="1108129" y="325464"/>
                  </a:lnTo>
                  <a:lnTo>
                    <a:pt x="1108129" y="348712"/>
                  </a:lnTo>
                  <a:lnTo>
                    <a:pt x="1185620" y="348712"/>
                  </a:lnTo>
                  <a:lnTo>
                    <a:pt x="1185620" y="348712"/>
                  </a:lnTo>
                  <a:lnTo>
                    <a:pt x="1216616" y="379708"/>
                  </a:lnTo>
                  <a:lnTo>
                    <a:pt x="1224366" y="387458"/>
                  </a:lnTo>
                  <a:lnTo>
                    <a:pt x="1301858" y="387458"/>
                  </a:lnTo>
                  <a:lnTo>
                    <a:pt x="1301858" y="399081"/>
                  </a:lnTo>
                  <a:lnTo>
                    <a:pt x="1356102" y="399081"/>
                  </a:lnTo>
                </a:path>
              </a:pathLst>
            </a:custGeom>
            <a:noFill/>
            <a:ln w="28575">
              <a:solidFill>
                <a:schemeClr val="bg1">
                  <a:lumMod val="50000"/>
                </a:schemeClr>
              </a:solidFill>
              <a:miter lim="800000"/>
              <a:headEnd/>
              <a:tailEnd/>
            </a:ln>
          </p:spPr>
          <p:txBody>
            <a:bodyPr rtlCol="0" anchor="ctr"/>
            <a:lstStyle/>
            <a:p>
              <a:pPr algn="ctr"/>
              <a:endParaRPr lang="en-US" sz="1200" b="0" dirty="0">
                <a:latin typeface="Poppins Medium" pitchFamily="2" charset="77"/>
                <a:cs typeface="Poppins Medium" pitchFamily="2" charset="77"/>
              </a:endParaRPr>
            </a:p>
          </p:txBody>
        </p:sp>
      </p:grpSp>
      <p:sp>
        <p:nvSpPr>
          <p:cNvPr id="2177" name="Freeform 2176">
            <a:extLst>
              <a:ext uri="{FF2B5EF4-FFF2-40B4-BE49-F238E27FC236}">
                <a16:creationId xmlns:a16="http://schemas.microsoft.com/office/drawing/2014/main" id="{840E5BD3-2534-A133-618B-68133B35F2DA}"/>
              </a:ext>
            </a:extLst>
          </p:cNvPr>
          <p:cNvSpPr>
            <a:spLocks/>
          </p:cNvSpPr>
          <p:nvPr/>
        </p:nvSpPr>
        <p:spPr bwMode="auto">
          <a:xfrm>
            <a:off x="4648481" y="1744883"/>
            <a:ext cx="3250770" cy="643180"/>
          </a:xfrm>
          <a:custGeom>
            <a:avLst/>
            <a:gdLst>
              <a:gd name="connsiteX0" fmla="*/ 0 w 3250770"/>
              <a:gd name="connsiteY0" fmla="*/ 0 h 643180"/>
              <a:gd name="connsiteX1" fmla="*/ 54244 w 3250770"/>
              <a:gd name="connsiteY1" fmla="*/ 0 h 643180"/>
              <a:gd name="connsiteX2" fmla="*/ 54244 w 3250770"/>
              <a:gd name="connsiteY2" fmla="*/ 23247 h 643180"/>
              <a:gd name="connsiteX3" fmla="*/ 185980 w 3250770"/>
              <a:gd name="connsiteY3" fmla="*/ 23247 h 643180"/>
              <a:gd name="connsiteX4" fmla="*/ 185980 w 3250770"/>
              <a:gd name="connsiteY4" fmla="*/ 23247 h 643180"/>
              <a:gd name="connsiteX5" fmla="*/ 185980 w 3250770"/>
              <a:gd name="connsiteY5" fmla="*/ 54244 h 643180"/>
              <a:gd name="connsiteX6" fmla="*/ 224726 w 3250770"/>
              <a:gd name="connsiteY6" fmla="*/ 54244 h 643180"/>
              <a:gd name="connsiteX7" fmla="*/ 224726 w 3250770"/>
              <a:gd name="connsiteY7" fmla="*/ 89115 h 643180"/>
              <a:gd name="connsiteX8" fmla="*/ 275095 w 3250770"/>
              <a:gd name="connsiteY8" fmla="*/ 89115 h 643180"/>
              <a:gd name="connsiteX9" fmla="*/ 275095 w 3250770"/>
              <a:gd name="connsiteY9" fmla="*/ 116237 h 643180"/>
              <a:gd name="connsiteX10" fmla="*/ 329339 w 3250770"/>
              <a:gd name="connsiteY10" fmla="*/ 116237 h 643180"/>
              <a:gd name="connsiteX11" fmla="*/ 329339 w 3250770"/>
              <a:gd name="connsiteY11" fmla="*/ 139485 h 643180"/>
              <a:gd name="connsiteX12" fmla="*/ 410705 w 3250770"/>
              <a:gd name="connsiteY12" fmla="*/ 139485 h 643180"/>
              <a:gd name="connsiteX13" fmla="*/ 410705 w 3250770"/>
              <a:gd name="connsiteY13" fmla="*/ 151108 h 643180"/>
              <a:gd name="connsiteX14" fmla="*/ 480448 w 3250770"/>
              <a:gd name="connsiteY14" fmla="*/ 151108 h 643180"/>
              <a:gd name="connsiteX15" fmla="*/ 480448 w 3250770"/>
              <a:gd name="connsiteY15" fmla="*/ 162732 h 643180"/>
              <a:gd name="connsiteX16" fmla="*/ 592810 w 3250770"/>
              <a:gd name="connsiteY16" fmla="*/ 162732 h 643180"/>
              <a:gd name="connsiteX17" fmla="*/ 592810 w 3250770"/>
              <a:gd name="connsiteY17" fmla="*/ 182105 h 643180"/>
              <a:gd name="connsiteX18" fmla="*/ 662553 w 3250770"/>
              <a:gd name="connsiteY18" fmla="*/ 182105 h 643180"/>
              <a:gd name="connsiteX19" fmla="*/ 662553 w 3250770"/>
              <a:gd name="connsiteY19" fmla="*/ 182105 h 643180"/>
              <a:gd name="connsiteX20" fmla="*/ 693550 w 3250770"/>
              <a:gd name="connsiteY20" fmla="*/ 213102 h 643180"/>
              <a:gd name="connsiteX21" fmla="*/ 705173 w 3250770"/>
              <a:gd name="connsiteY21" fmla="*/ 224725 h 643180"/>
              <a:gd name="connsiteX22" fmla="*/ 864031 w 3250770"/>
              <a:gd name="connsiteY22" fmla="*/ 224725 h 643180"/>
              <a:gd name="connsiteX23" fmla="*/ 864031 w 3250770"/>
              <a:gd name="connsiteY23" fmla="*/ 240224 h 643180"/>
              <a:gd name="connsiteX24" fmla="*/ 914400 w 3250770"/>
              <a:gd name="connsiteY24" fmla="*/ 240224 h 643180"/>
              <a:gd name="connsiteX25" fmla="*/ 914400 w 3250770"/>
              <a:gd name="connsiteY25" fmla="*/ 240224 h 643180"/>
              <a:gd name="connsiteX26" fmla="*/ 914400 w 3250770"/>
              <a:gd name="connsiteY26" fmla="*/ 259597 h 643180"/>
              <a:gd name="connsiteX27" fmla="*/ 1019014 w 3250770"/>
              <a:gd name="connsiteY27" fmla="*/ 259597 h 643180"/>
              <a:gd name="connsiteX28" fmla="*/ 1019014 w 3250770"/>
              <a:gd name="connsiteY28" fmla="*/ 275095 h 643180"/>
              <a:gd name="connsiteX29" fmla="*/ 1069383 w 3250770"/>
              <a:gd name="connsiteY29" fmla="*/ 275095 h 643180"/>
              <a:gd name="connsiteX30" fmla="*/ 1069383 w 3250770"/>
              <a:gd name="connsiteY30" fmla="*/ 290593 h 643180"/>
              <a:gd name="connsiteX31" fmla="*/ 1150749 w 3250770"/>
              <a:gd name="connsiteY31" fmla="*/ 290593 h 643180"/>
              <a:gd name="connsiteX32" fmla="*/ 1150749 w 3250770"/>
              <a:gd name="connsiteY32" fmla="*/ 298342 h 643180"/>
              <a:gd name="connsiteX33" fmla="*/ 1212743 w 3250770"/>
              <a:gd name="connsiteY33" fmla="*/ 298342 h 643180"/>
              <a:gd name="connsiteX34" fmla="*/ 1220492 w 3250770"/>
              <a:gd name="connsiteY34" fmla="*/ 306091 h 643180"/>
              <a:gd name="connsiteX35" fmla="*/ 1441343 w 3250770"/>
              <a:gd name="connsiteY35" fmla="*/ 306091 h 643180"/>
              <a:gd name="connsiteX36" fmla="*/ 1441343 w 3250770"/>
              <a:gd name="connsiteY36" fmla="*/ 348712 h 643180"/>
              <a:gd name="connsiteX37" fmla="*/ 1580827 w 3250770"/>
              <a:gd name="connsiteY37" fmla="*/ 348712 h 643180"/>
              <a:gd name="connsiteX38" fmla="*/ 1588577 w 3250770"/>
              <a:gd name="connsiteY38" fmla="*/ 356462 h 643180"/>
              <a:gd name="connsiteX39" fmla="*/ 1697065 w 3250770"/>
              <a:gd name="connsiteY39" fmla="*/ 356462 h 643180"/>
              <a:gd name="connsiteX40" fmla="*/ 1697065 w 3250770"/>
              <a:gd name="connsiteY40" fmla="*/ 383583 h 643180"/>
              <a:gd name="connsiteX41" fmla="*/ 1805553 w 3250770"/>
              <a:gd name="connsiteY41" fmla="*/ 383583 h 643180"/>
              <a:gd name="connsiteX42" fmla="*/ 1824926 w 3250770"/>
              <a:gd name="connsiteY42" fmla="*/ 402956 h 643180"/>
              <a:gd name="connsiteX43" fmla="*/ 1948912 w 3250770"/>
              <a:gd name="connsiteY43" fmla="*/ 402956 h 643180"/>
              <a:gd name="connsiteX44" fmla="*/ 1948912 w 3250770"/>
              <a:gd name="connsiteY44" fmla="*/ 441702 h 643180"/>
              <a:gd name="connsiteX45" fmla="*/ 1948912 w 3250770"/>
              <a:gd name="connsiteY45" fmla="*/ 441702 h 643180"/>
              <a:gd name="connsiteX46" fmla="*/ 1983783 w 3250770"/>
              <a:gd name="connsiteY46" fmla="*/ 441702 h 643180"/>
              <a:gd name="connsiteX47" fmla="*/ 1983783 w 3250770"/>
              <a:gd name="connsiteY47" fmla="*/ 480447 h 643180"/>
              <a:gd name="connsiteX48" fmla="*/ 2034153 w 3250770"/>
              <a:gd name="connsiteY48" fmla="*/ 480447 h 643180"/>
              <a:gd name="connsiteX49" fmla="*/ 2034153 w 3250770"/>
              <a:gd name="connsiteY49" fmla="*/ 530817 h 643180"/>
              <a:gd name="connsiteX50" fmla="*/ 2146516 w 3250770"/>
              <a:gd name="connsiteY50" fmla="*/ 530817 h 643180"/>
              <a:gd name="connsiteX51" fmla="*/ 2146516 w 3250770"/>
              <a:gd name="connsiteY51" fmla="*/ 554064 h 643180"/>
              <a:gd name="connsiteX52" fmla="*/ 2200760 w 3250770"/>
              <a:gd name="connsiteY52" fmla="*/ 554064 h 643180"/>
              <a:gd name="connsiteX53" fmla="*/ 2200760 w 3250770"/>
              <a:gd name="connsiteY53" fmla="*/ 581186 h 643180"/>
              <a:gd name="connsiteX54" fmla="*/ 2320871 w 3250770"/>
              <a:gd name="connsiteY54" fmla="*/ 581186 h 643180"/>
              <a:gd name="connsiteX55" fmla="*/ 2320871 w 3250770"/>
              <a:gd name="connsiteY55" fmla="*/ 581186 h 643180"/>
              <a:gd name="connsiteX56" fmla="*/ 2320871 w 3250770"/>
              <a:gd name="connsiteY56" fmla="*/ 604434 h 643180"/>
              <a:gd name="connsiteX57" fmla="*/ 2413861 w 3250770"/>
              <a:gd name="connsiteY57" fmla="*/ 604434 h 643180"/>
              <a:gd name="connsiteX58" fmla="*/ 2413861 w 3250770"/>
              <a:gd name="connsiteY58" fmla="*/ 643180 h 643180"/>
              <a:gd name="connsiteX59" fmla="*/ 3250770 w 3250770"/>
              <a:gd name="connsiteY59" fmla="*/ 643180 h 643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3250770" h="643180">
                <a:moveTo>
                  <a:pt x="0" y="0"/>
                </a:moveTo>
                <a:lnTo>
                  <a:pt x="54244" y="0"/>
                </a:lnTo>
                <a:lnTo>
                  <a:pt x="54244" y="23247"/>
                </a:lnTo>
                <a:lnTo>
                  <a:pt x="185980" y="23247"/>
                </a:lnTo>
                <a:lnTo>
                  <a:pt x="185980" y="23247"/>
                </a:lnTo>
                <a:lnTo>
                  <a:pt x="185980" y="54244"/>
                </a:lnTo>
                <a:lnTo>
                  <a:pt x="224726" y="54244"/>
                </a:lnTo>
                <a:lnTo>
                  <a:pt x="224726" y="89115"/>
                </a:lnTo>
                <a:lnTo>
                  <a:pt x="275095" y="89115"/>
                </a:lnTo>
                <a:lnTo>
                  <a:pt x="275095" y="116237"/>
                </a:lnTo>
                <a:lnTo>
                  <a:pt x="329339" y="116237"/>
                </a:lnTo>
                <a:lnTo>
                  <a:pt x="329339" y="139485"/>
                </a:lnTo>
                <a:lnTo>
                  <a:pt x="410705" y="139485"/>
                </a:lnTo>
                <a:lnTo>
                  <a:pt x="410705" y="151108"/>
                </a:lnTo>
                <a:lnTo>
                  <a:pt x="480448" y="151108"/>
                </a:lnTo>
                <a:lnTo>
                  <a:pt x="480448" y="162732"/>
                </a:lnTo>
                <a:lnTo>
                  <a:pt x="592810" y="162732"/>
                </a:lnTo>
                <a:lnTo>
                  <a:pt x="592810" y="182105"/>
                </a:lnTo>
                <a:lnTo>
                  <a:pt x="662553" y="182105"/>
                </a:lnTo>
                <a:lnTo>
                  <a:pt x="662553" y="182105"/>
                </a:lnTo>
                <a:lnTo>
                  <a:pt x="693550" y="213102"/>
                </a:lnTo>
                <a:lnTo>
                  <a:pt x="705173" y="224725"/>
                </a:lnTo>
                <a:lnTo>
                  <a:pt x="864031" y="224725"/>
                </a:lnTo>
                <a:lnTo>
                  <a:pt x="864031" y="240224"/>
                </a:lnTo>
                <a:lnTo>
                  <a:pt x="914400" y="240224"/>
                </a:lnTo>
                <a:lnTo>
                  <a:pt x="914400" y="240224"/>
                </a:lnTo>
                <a:lnTo>
                  <a:pt x="914400" y="259597"/>
                </a:lnTo>
                <a:lnTo>
                  <a:pt x="1019014" y="259597"/>
                </a:lnTo>
                <a:lnTo>
                  <a:pt x="1019014" y="275095"/>
                </a:lnTo>
                <a:lnTo>
                  <a:pt x="1069383" y="275095"/>
                </a:lnTo>
                <a:lnTo>
                  <a:pt x="1069383" y="290593"/>
                </a:lnTo>
                <a:lnTo>
                  <a:pt x="1150749" y="290593"/>
                </a:lnTo>
                <a:lnTo>
                  <a:pt x="1150749" y="298342"/>
                </a:lnTo>
                <a:lnTo>
                  <a:pt x="1212743" y="298342"/>
                </a:lnTo>
                <a:lnTo>
                  <a:pt x="1220492" y="306091"/>
                </a:lnTo>
                <a:lnTo>
                  <a:pt x="1441343" y="306091"/>
                </a:lnTo>
                <a:lnTo>
                  <a:pt x="1441343" y="348712"/>
                </a:lnTo>
                <a:lnTo>
                  <a:pt x="1580827" y="348712"/>
                </a:lnTo>
                <a:lnTo>
                  <a:pt x="1588577" y="356462"/>
                </a:lnTo>
                <a:lnTo>
                  <a:pt x="1697065" y="356462"/>
                </a:lnTo>
                <a:lnTo>
                  <a:pt x="1697065" y="383583"/>
                </a:lnTo>
                <a:lnTo>
                  <a:pt x="1805553" y="383583"/>
                </a:lnTo>
                <a:lnTo>
                  <a:pt x="1824926" y="402956"/>
                </a:lnTo>
                <a:lnTo>
                  <a:pt x="1948912" y="402956"/>
                </a:lnTo>
                <a:lnTo>
                  <a:pt x="1948912" y="441702"/>
                </a:lnTo>
                <a:lnTo>
                  <a:pt x="1948912" y="441702"/>
                </a:lnTo>
                <a:lnTo>
                  <a:pt x="1983783" y="441702"/>
                </a:lnTo>
                <a:lnTo>
                  <a:pt x="1983783" y="480447"/>
                </a:lnTo>
                <a:lnTo>
                  <a:pt x="2034153" y="480447"/>
                </a:lnTo>
                <a:lnTo>
                  <a:pt x="2034153" y="530817"/>
                </a:lnTo>
                <a:lnTo>
                  <a:pt x="2146516" y="530817"/>
                </a:lnTo>
                <a:lnTo>
                  <a:pt x="2146516" y="554064"/>
                </a:lnTo>
                <a:lnTo>
                  <a:pt x="2200760" y="554064"/>
                </a:lnTo>
                <a:lnTo>
                  <a:pt x="2200760" y="581186"/>
                </a:lnTo>
                <a:lnTo>
                  <a:pt x="2320871" y="581186"/>
                </a:lnTo>
                <a:lnTo>
                  <a:pt x="2320871" y="581186"/>
                </a:lnTo>
                <a:lnTo>
                  <a:pt x="2320871" y="604434"/>
                </a:lnTo>
                <a:lnTo>
                  <a:pt x="2413861" y="604434"/>
                </a:lnTo>
                <a:lnTo>
                  <a:pt x="2413861" y="643180"/>
                </a:lnTo>
                <a:lnTo>
                  <a:pt x="3250770" y="643180"/>
                </a:lnTo>
              </a:path>
            </a:pathLst>
          </a:custGeom>
          <a:noFill/>
          <a:ln w="28575">
            <a:solidFill>
              <a:schemeClr val="accent6"/>
            </a:solidFill>
            <a:miter lim="800000"/>
            <a:headEnd/>
            <a:tailEnd/>
          </a:ln>
        </p:spPr>
        <p:txBody>
          <a:bodyPr rtlCol="0" anchor="ctr"/>
          <a:lstStyle/>
          <a:p>
            <a:pPr algn="ctr"/>
            <a:endParaRPr lang="en-US" sz="1200" b="0" dirty="0">
              <a:latin typeface="Poppins Medium" pitchFamily="2" charset="77"/>
              <a:cs typeface="Poppins Medium" pitchFamily="2" charset="77"/>
            </a:endParaRPr>
          </a:p>
        </p:txBody>
      </p:sp>
      <p:sp>
        <p:nvSpPr>
          <p:cNvPr id="2178" name="Freeform 2177">
            <a:extLst>
              <a:ext uri="{FF2B5EF4-FFF2-40B4-BE49-F238E27FC236}">
                <a16:creationId xmlns:a16="http://schemas.microsoft.com/office/drawing/2014/main" id="{FAED8318-6DEF-5131-346F-B4891F6469F8}"/>
              </a:ext>
            </a:extLst>
          </p:cNvPr>
          <p:cNvSpPr>
            <a:spLocks/>
          </p:cNvSpPr>
          <p:nvPr/>
        </p:nvSpPr>
        <p:spPr bwMode="auto">
          <a:xfrm>
            <a:off x="4652356" y="1756507"/>
            <a:ext cx="3308888" cy="817535"/>
          </a:xfrm>
          <a:custGeom>
            <a:avLst/>
            <a:gdLst>
              <a:gd name="connsiteX0" fmla="*/ 3308888 w 3308888"/>
              <a:gd name="connsiteY0" fmla="*/ 817535 h 817535"/>
              <a:gd name="connsiteX1" fmla="*/ 2692830 w 3308888"/>
              <a:gd name="connsiteY1" fmla="*/ 817535 h 817535"/>
              <a:gd name="connsiteX2" fmla="*/ 2692830 w 3308888"/>
              <a:gd name="connsiteY2" fmla="*/ 778790 h 817535"/>
              <a:gd name="connsiteX3" fmla="*/ 2305373 w 3308888"/>
              <a:gd name="connsiteY3" fmla="*/ 778790 h 817535"/>
              <a:gd name="connsiteX4" fmla="*/ 2305373 w 3308888"/>
              <a:gd name="connsiteY4" fmla="*/ 759417 h 817535"/>
              <a:gd name="connsiteX5" fmla="*/ 2134891 w 3308888"/>
              <a:gd name="connsiteY5" fmla="*/ 759417 h 817535"/>
              <a:gd name="connsiteX6" fmla="*/ 2134891 w 3308888"/>
              <a:gd name="connsiteY6" fmla="*/ 740044 h 817535"/>
              <a:gd name="connsiteX7" fmla="*/ 2088396 w 3308888"/>
              <a:gd name="connsiteY7" fmla="*/ 740044 h 817535"/>
              <a:gd name="connsiteX8" fmla="*/ 2088396 w 3308888"/>
              <a:gd name="connsiteY8" fmla="*/ 724545 h 817535"/>
              <a:gd name="connsiteX9" fmla="*/ 2049651 w 3308888"/>
              <a:gd name="connsiteY9" fmla="*/ 724545 h 817535"/>
              <a:gd name="connsiteX10" fmla="*/ 2049651 w 3308888"/>
              <a:gd name="connsiteY10" fmla="*/ 705173 h 817535"/>
              <a:gd name="connsiteX11" fmla="*/ 1952786 w 3308888"/>
              <a:gd name="connsiteY11" fmla="*/ 705173 h 817535"/>
              <a:gd name="connsiteX12" fmla="*/ 1952786 w 3308888"/>
              <a:gd name="connsiteY12" fmla="*/ 674176 h 817535"/>
              <a:gd name="connsiteX13" fmla="*/ 1906291 w 3308888"/>
              <a:gd name="connsiteY13" fmla="*/ 674176 h 817535"/>
              <a:gd name="connsiteX14" fmla="*/ 1906291 w 3308888"/>
              <a:gd name="connsiteY14" fmla="*/ 635430 h 817535"/>
              <a:gd name="connsiteX15" fmla="*/ 1693190 w 3308888"/>
              <a:gd name="connsiteY15" fmla="*/ 635430 h 817535"/>
              <a:gd name="connsiteX16" fmla="*/ 1693190 w 3308888"/>
              <a:gd name="connsiteY16" fmla="*/ 616057 h 817535"/>
              <a:gd name="connsiteX17" fmla="*/ 1607949 w 3308888"/>
              <a:gd name="connsiteY17" fmla="*/ 616057 h 817535"/>
              <a:gd name="connsiteX18" fmla="*/ 1607949 w 3308888"/>
              <a:gd name="connsiteY18" fmla="*/ 588935 h 817535"/>
              <a:gd name="connsiteX19" fmla="*/ 1518834 w 3308888"/>
              <a:gd name="connsiteY19" fmla="*/ 588935 h 817535"/>
              <a:gd name="connsiteX20" fmla="*/ 1518834 w 3308888"/>
              <a:gd name="connsiteY20" fmla="*/ 588935 h 817535"/>
              <a:gd name="connsiteX21" fmla="*/ 1507210 w 3308888"/>
              <a:gd name="connsiteY21" fmla="*/ 577311 h 817535"/>
              <a:gd name="connsiteX22" fmla="*/ 1468464 w 3308888"/>
              <a:gd name="connsiteY22" fmla="*/ 577311 h 817535"/>
              <a:gd name="connsiteX23" fmla="*/ 1468464 w 3308888"/>
              <a:gd name="connsiteY23" fmla="*/ 554064 h 817535"/>
              <a:gd name="connsiteX24" fmla="*/ 1418095 w 3308888"/>
              <a:gd name="connsiteY24" fmla="*/ 554064 h 817535"/>
              <a:gd name="connsiteX25" fmla="*/ 1418095 w 3308888"/>
              <a:gd name="connsiteY25" fmla="*/ 542440 h 817535"/>
              <a:gd name="connsiteX26" fmla="*/ 1197244 w 3308888"/>
              <a:gd name="connsiteY26" fmla="*/ 542440 h 817535"/>
              <a:gd name="connsiteX27" fmla="*/ 1197244 w 3308888"/>
              <a:gd name="connsiteY27" fmla="*/ 530817 h 817535"/>
              <a:gd name="connsiteX28" fmla="*/ 1146874 w 3308888"/>
              <a:gd name="connsiteY28" fmla="*/ 530817 h 817535"/>
              <a:gd name="connsiteX29" fmla="*/ 1146874 w 3308888"/>
              <a:gd name="connsiteY29" fmla="*/ 495945 h 817535"/>
              <a:gd name="connsiteX30" fmla="*/ 1092630 w 3308888"/>
              <a:gd name="connsiteY30" fmla="*/ 495945 h 817535"/>
              <a:gd name="connsiteX31" fmla="*/ 1092630 w 3308888"/>
              <a:gd name="connsiteY31" fmla="*/ 484322 h 817535"/>
              <a:gd name="connsiteX32" fmla="*/ 1007390 w 3308888"/>
              <a:gd name="connsiteY32" fmla="*/ 484322 h 817535"/>
              <a:gd name="connsiteX33" fmla="*/ 1007390 w 3308888"/>
              <a:gd name="connsiteY33" fmla="*/ 457200 h 817535"/>
              <a:gd name="connsiteX34" fmla="*/ 941522 w 3308888"/>
              <a:gd name="connsiteY34" fmla="*/ 457200 h 817535"/>
              <a:gd name="connsiteX35" fmla="*/ 941522 w 3308888"/>
              <a:gd name="connsiteY35" fmla="*/ 437827 h 817535"/>
              <a:gd name="connsiteX36" fmla="*/ 852407 w 3308888"/>
              <a:gd name="connsiteY36" fmla="*/ 437827 h 817535"/>
              <a:gd name="connsiteX37" fmla="*/ 852407 w 3308888"/>
              <a:gd name="connsiteY37" fmla="*/ 418454 h 817535"/>
              <a:gd name="connsiteX38" fmla="*/ 790413 w 3308888"/>
              <a:gd name="connsiteY38" fmla="*/ 418454 h 817535"/>
              <a:gd name="connsiteX39" fmla="*/ 790413 w 3308888"/>
              <a:gd name="connsiteY39" fmla="*/ 391332 h 817535"/>
              <a:gd name="connsiteX40" fmla="*/ 736169 w 3308888"/>
              <a:gd name="connsiteY40" fmla="*/ 391332 h 817535"/>
              <a:gd name="connsiteX41" fmla="*/ 736169 w 3308888"/>
              <a:gd name="connsiteY41" fmla="*/ 352586 h 817535"/>
              <a:gd name="connsiteX42" fmla="*/ 701298 w 3308888"/>
              <a:gd name="connsiteY42" fmla="*/ 352586 h 817535"/>
              <a:gd name="connsiteX43" fmla="*/ 701298 w 3308888"/>
              <a:gd name="connsiteY43" fmla="*/ 352586 h 817535"/>
              <a:gd name="connsiteX44" fmla="*/ 701298 w 3308888"/>
              <a:gd name="connsiteY44" fmla="*/ 325464 h 817535"/>
              <a:gd name="connsiteX45" fmla="*/ 658678 w 3308888"/>
              <a:gd name="connsiteY45" fmla="*/ 325464 h 817535"/>
              <a:gd name="connsiteX46" fmla="*/ 658678 w 3308888"/>
              <a:gd name="connsiteY46" fmla="*/ 325464 h 817535"/>
              <a:gd name="connsiteX47" fmla="*/ 658678 w 3308888"/>
              <a:gd name="connsiteY47" fmla="*/ 294467 h 817535"/>
              <a:gd name="connsiteX48" fmla="*/ 557939 w 3308888"/>
              <a:gd name="connsiteY48" fmla="*/ 294467 h 817535"/>
              <a:gd name="connsiteX49" fmla="*/ 557939 w 3308888"/>
              <a:gd name="connsiteY49" fmla="*/ 282844 h 817535"/>
              <a:gd name="connsiteX50" fmla="*/ 461074 w 3308888"/>
              <a:gd name="connsiteY50" fmla="*/ 282844 h 817535"/>
              <a:gd name="connsiteX51" fmla="*/ 461074 w 3308888"/>
              <a:gd name="connsiteY51" fmla="*/ 220851 h 817535"/>
              <a:gd name="connsiteX52" fmla="*/ 402956 w 3308888"/>
              <a:gd name="connsiteY52" fmla="*/ 220851 h 817535"/>
              <a:gd name="connsiteX53" fmla="*/ 402956 w 3308888"/>
              <a:gd name="connsiteY53" fmla="*/ 220851 h 817535"/>
              <a:gd name="connsiteX54" fmla="*/ 402956 w 3308888"/>
              <a:gd name="connsiteY54" fmla="*/ 193729 h 817535"/>
              <a:gd name="connsiteX55" fmla="*/ 255722 w 3308888"/>
              <a:gd name="connsiteY55" fmla="*/ 193729 h 817535"/>
              <a:gd name="connsiteX56" fmla="*/ 255722 w 3308888"/>
              <a:gd name="connsiteY56" fmla="*/ 193729 h 817535"/>
              <a:gd name="connsiteX57" fmla="*/ 255722 w 3308888"/>
              <a:gd name="connsiteY57" fmla="*/ 162732 h 817535"/>
              <a:gd name="connsiteX58" fmla="*/ 209227 w 3308888"/>
              <a:gd name="connsiteY58" fmla="*/ 162732 h 817535"/>
              <a:gd name="connsiteX59" fmla="*/ 209227 w 3308888"/>
              <a:gd name="connsiteY59" fmla="*/ 120112 h 817535"/>
              <a:gd name="connsiteX60" fmla="*/ 147234 w 3308888"/>
              <a:gd name="connsiteY60" fmla="*/ 120112 h 817535"/>
              <a:gd name="connsiteX61" fmla="*/ 147234 w 3308888"/>
              <a:gd name="connsiteY61" fmla="*/ 69742 h 817535"/>
              <a:gd name="connsiteX62" fmla="*/ 112363 w 3308888"/>
              <a:gd name="connsiteY62" fmla="*/ 69742 h 817535"/>
              <a:gd name="connsiteX63" fmla="*/ 112363 w 3308888"/>
              <a:gd name="connsiteY63" fmla="*/ 54244 h 817535"/>
              <a:gd name="connsiteX64" fmla="*/ 65868 w 3308888"/>
              <a:gd name="connsiteY64" fmla="*/ 54244 h 817535"/>
              <a:gd name="connsiteX65" fmla="*/ 65868 w 3308888"/>
              <a:gd name="connsiteY65" fmla="*/ 0 h 817535"/>
              <a:gd name="connsiteX66" fmla="*/ 0 w 3308888"/>
              <a:gd name="connsiteY66" fmla="*/ 0 h 81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3308888" h="817535">
                <a:moveTo>
                  <a:pt x="3308888" y="817535"/>
                </a:moveTo>
                <a:lnTo>
                  <a:pt x="2692830" y="817535"/>
                </a:lnTo>
                <a:lnTo>
                  <a:pt x="2692830" y="778790"/>
                </a:lnTo>
                <a:lnTo>
                  <a:pt x="2305373" y="778790"/>
                </a:lnTo>
                <a:lnTo>
                  <a:pt x="2305373" y="759417"/>
                </a:lnTo>
                <a:lnTo>
                  <a:pt x="2134891" y="759417"/>
                </a:lnTo>
                <a:lnTo>
                  <a:pt x="2134891" y="740044"/>
                </a:lnTo>
                <a:lnTo>
                  <a:pt x="2088396" y="740044"/>
                </a:lnTo>
                <a:lnTo>
                  <a:pt x="2088396" y="724545"/>
                </a:lnTo>
                <a:lnTo>
                  <a:pt x="2049651" y="724545"/>
                </a:lnTo>
                <a:lnTo>
                  <a:pt x="2049651" y="705173"/>
                </a:lnTo>
                <a:lnTo>
                  <a:pt x="1952786" y="705173"/>
                </a:lnTo>
                <a:lnTo>
                  <a:pt x="1952786" y="674176"/>
                </a:lnTo>
                <a:lnTo>
                  <a:pt x="1906291" y="674176"/>
                </a:lnTo>
                <a:lnTo>
                  <a:pt x="1906291" y="635430"/>
                </a:lnTo>
                <a:lnTo>
                  <a:pt x="1693190" y="635430"/>
                </a:lnTo>
                <a:lnTo>
                  <a:pt x="1693190" y="616057"/>
                </a:lnTo>
                <a:lnTo>
                  <a:pt x="1607949" y="616057"/>
                </a:lnTo>
                <a:lnTo>
                  <a:pt x="1607949" y="588935"/>
                </a:lnTo>
                <a:lnTo>
                  <a:pt x="1518834" y="588935"/>
                </a:lnTo>
                <a:lnTo>
                  <a:pt x="1518834" y="588935"/>
                </a:lnTo>
                <a:lnTo>
                  <a:pt x="1507210" y="577311"/>
                </a:lnTo>
                <a:lnTo>
                  <a:pt x="1468464" y="577311"/>
                </a:lnTo>
                <a:lnTo>
                  <a:pt x="1468464" y="554064"/>
                </a:lnTo>
                <a:lnTo>
                  <a:pt x="1418095" y="554064"/>
                </a:lnTo>
                <a:lnTo>
                  <a:pt x="1418095" y="542440"/>
                </a:lnTo>
                <a:lnTo>
                  <a:pt x="1197244" y="542440"/>
                </a:lnTo>
                <a:lnTo>
                  <a:pt x="1197244" y="530817"/>
                </a:lnTo>
                <a:lnTo>
                  <a:pt x="1146874" y="530817"/>
                </a:lnTo>
                <a:lnTo>
                  <a:pt x="1146874" y="495945"/>
                </a:lnTo>
                <a:lnTo>
                  <a:pt x="1092630" y="495945"/>
                </a:lnTo>
                <a:lnTo>
                  <a:pt x="1092630" y="484322"/>
                </a:lnTo>
                <a:lnTo>
                  <a:pt x="1007390" y="484322"/>
                </a:lnTo>
                <a:lnTo>
                  <a:pt x="1007390" y="457200"/>
                </a:lnTo>
                <a:lnTo>
                  <a:pt x="941522" y="457200"/>
                </a:lnTo>
                <a:lnTo>
                  <a:pt x="941522" y="437827"/>
                </a:lnTo>
                <a:lnTo>
                  <a:pt x="852407" y="437827"/>
                </a:lnTo>
                <a:lnTo>
                  <a:pt x="852407" y="418454"/>
                </a:lnTo>
                <a:lnTo>
                  <a:pt x="790413" y="418454"/>
                </a:lnTo>
                <a:lnTo>
                  <a:pt x="790413" y="391332"/>
                </a:lnTo>
                <a:lnTo>
                  <a:pt x="736169" y="391332"/>
                </a:lnTo>
                <a:lnTo>
                  <a:pt x="736169" y="352586"/>
                </a:lnTo>
                <a:lnTo>
                  <a:pt x="701298" y="352586"/>
                </a:lnTo>
                <a:lnTo>
                  <a:pt x="701298" y="352586"/>
                </a:lnTo>
                <a:lnTo>
                  <a:pt x="701298" y="325464"/>
                </a:lnTo>
                <a:lnTo>
                  <a:pt x="658678" y="325464"/>
                </a:lnTo>
                <a:lnTo>
                  <a:pt x="658678" y="325464"/>
                </a:lnTo>
                <a:lnTo>
                  <a:pt x="658678" y="294467"/>
                </a:lnTo>
                <a:lnTo>
                  <a:pt x="557939" y="294467"/>
                </a:lnTo>
                <a:lnTo>
                  <a:pt x="557939" y="282844"/>
                </a:lnTo>
                <a:lnTo>
                  <a:pt x="461074" y="282844"/>
                </a:lnTo>
                <a:lnTo>
                  <a:pt x="461074" y="220851"/>
                </a:lnTo>
                <a:lnTo>
                  <a:pt x="402956" y="220851"/>
                </a:lnTo>
                <a:lnTo>
                  <a:pt x="402956" y="220851"/>
                </a:lnTo>
                <a:lnTo>
                  <a:pt x="402956" y="193729"/>
                </a:lnTo>
                <a:lnTo>
                  <a:pt x="255722" y="193729"/>
                </a:lnTo>
                <a:lnTo>
                  <a:pt x="255722" y="193729"/>
                </a:lnTo>
                <a:lnTo>
                  <a:pt x="255722" y="162732"/>
                </a:lnTo>
                <a:lnTo>
                  <a:pt x="209227" y="162732"/>
                </a:lnTo>
                <a:lnTo>
                  <a:pt x="209227" y="120112"/>
                </a:lnTo>
                <a:lnTo>
                  <a:pt x="147234" y="120112"/>
                </a:lnTo>
                <a:lnTo>
                  <a:pt x="147234" y="69742"/>
                </a:lnTo>
                <a:lnTo>
                  <a:pt x="112363" y="69742"/>
                </a:lnTo>
                <a:lnTo>
                  <a:pt x="112363" y="54244"/>
                </a:lnTo>
                <a:lnTo>
                  <a:pt x="65868" y="54244"/>
                </a:lnTo>
                <a:lnTo>
                  <a:pt x="65868" y="0"/>
                </a:lnTo>
                <a:lnTo>
                  <a:pt x="0" y="0"/>
                </a:lnTo>
              </a:path>
            </a:pathLst>
          </a:custGeom>
          <a:noFill/>
          <a:ln w="28575">
            <a:solidFill>
              <a:schemeClr val="bg1">
                <a:lumMod val="50000"/>
              </a:schemeClr>
            </a:solidFill>
            <a:miter lim="800000"/>
            <a:headEnd/>
            <a:tailEnd/>
          </a:ln>
        </p:spPr>
        <p:txBody>
          <a:bodyPr rtlCol="0" anchor="ctr"/>
          <a:lstStyle/>
          <a:p>
            <a:pPr algn="ctr"/>
            <a:endParaRPr lang="en-US" sz="1200" b="0" dirty="0">
              <a:latin typeface="Poppins Medium" pitchFamily="2" charset="77"/>
              <a:cs typeface="Poppins Medium" pitchFamily="2" charset="77"/>
            </a:endParaRPr>
          </a:p>
        </p:txBody>
      </p:sp>
      <p:grpSp>
        <p:nvGrpSpPr>
          <p:cNvPr id="2186" name="Group 2185">
            <a:extLst>
              <a:ext uri="{FF2B5EF4-FFF2-40B4-BE49-F238E27FC236}">
                <a16:creationId xmlns:a16="http://schemas.microsoft.com/office/drawing/2014/main" id="{AB94C1C5-CCBA-011C-FEF0-875E471B658E}"/>
              </a:ext>
            </a:extLst>
          </p:cNvPr>
          <p:cNvGrpSpPr>
            <a:grpSpLocks/>
          </p:cNvGrpSpPr>
          <p:nvPr/>
        </p:nvGrpSpPr>
        <p:grpSpPr>
          <a:xfrm>
            <a:off x="8480782" y="1746362"/>
            <a:ext cx="3293389" cy="290594"/>
            <a:chOff x="8535692" y="1797803"/>
            <a:chExt cx="3293389" cy="290594"/>
          </a:xfrm>
        </p:grpSpPr>
        <p:sp>
          <p:nvSpPr>
            <p:cNvPr id="2183" name="Freeform 2182">
              <a:extLst>
                <a:ext uri="{FF2B5EF4-FFF2-40B4-BE49-F238E27FC236}">
                  <a16:creationId xmlns:a16="http://schemas.microsoft.com/office/drawing/2014/main" id="{C4ED5164-05CD-C88A-D199-A2BC1BFEB301}"/>
                </a:ext>
              </a:extLst>
            </p:cNvPr>
            <p:cNvSpPr>
              <a:spLocks/>
            </p:cNvSpPr>
            <p:nvPr/>
          </p:nvSpPr>
          <p:spPr bwMode="auto">
            <a:xfrm>
              <a:off x="8535692" y="1797803"/>
              <a:ext cx="821410" cy="120112"/>
            </a:xfrm>
            <a:custGeom>
              <a:avLst/>
              <a:gdLst>
                <a:gd name="connsiteX0" fmla="*/ 0 w 821410"/>
                <a:gd name="connsiteY0" fmla="*/ 0 h 120112"/>
                <a:gd name="connsiteX1" fmla="*/ 174355 w 821410"/>
                <a:gd name="connsiteY1" fmla="*/ 0 h 120112"/>
                <a:gd name="connsiteX2" fmla="*/ 174355 w 821410"/>
                <a:gd name="connsiteY2" fmla="*/ 23248 h 120112"/>
                <a:gd name="connsiteX3" fmla="*/ 309966 w 821410"/>
                <a:gd name="connsiteY3" fmla="*/ 23248 h 120112"/>
                <a:gd name="connsiteX4" fmla="*/ 309966 w 821410"/>
                <a:gd name="connsiteY4" fmla="*/ 61994 h 120112"/>
                <a:gd name="connsiteX5" fmla="*/ 430077 w 821410"/>
                <a:gd name="connsiteY5" fmla="*/ 61994 h 120112"/>
                <a:gd name="connsiteX6" fmla="*/ 430077 w 821410"/>
                <a:gd name="connsiteY6" fmla="*/ 81366 h 120112"/>
                <a:gd name="connsiteX7" fmla="*/ 542440 w 821410"/>
                <a:gd name="connsiteY7" fmla="*/ 81366 h 120112"/>
                <a:gd name="connsiteX8" fmla="*/ 542440 w 821410"/>
                <a:gd name="connsiteY8" fmla="*/ 104614 h 120112"/>
                <a:gd name="connsiteX9" fmla="*/ 623806 w 821410"/>
                <a:gd name="connsiteY9" fmla="*/ 104614 h 120112"/>
                <a:gd name="connsiteX10" fmla="*/ 623806 w 821410"/>
                <a:gd name="connsiteY10" fmla="*/ 120112 h 120112"/>
                <a:gd name="connsiteX11" fmla="*/ 821410 w 821410"/>
                <a:gd name="connsiteY11" fmla="*/ 120112 h 120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1410" h="120112">
                  <a:moveTo>
                    <a:pt x="0" y="0"/>
                  </a:moveTo>
                  <a:lnTo>
                    <a:pt x="174355" y="0"/>
                  </a:lnTo>
                  <a:lnTo>
                    <a:pt x="174355" y="23248"/>
                  </a:lnTo>
                  <a:lnTo>
                    <a:pt x="309966" y="23248"/>
                  </a:lnTo>
                  <a:lnTo>
                    <a:pt x="309966" y="61994"/>
                  </a:lnTo>
                  <a:lnTo>
                    <a:pt x="430077" y="61994"/>
                  </a:lnTo>
                  <a:lnTo>
                    <a:pt x="430077" y="81366"/>
                  </a:lnTo>
                  <a:lnTo>
                    <a:pt x="542440" y="81366"/>
                  </a:lnTo>
                  <a:lnTo>
                    <a:pt x="542440" y="104614"/>
                  </a:lnTo>
                  <a:lnTo>
                    <a:pt x="623806" y="104614"/>
                  </a:lnTo>
                  <a:lnTo>
                    <a:pt x="623806" y="120112"/>
                  </a:lnTo>
                  <a:lnTo>
                    <a:pt x="821410" y="120112"/>
                  </a:lnTo>
                </a:path>
              </a:pathLst>
            </a:custGeom>
            <a:noFill/>
            <a:ln w="28575">
              <a:solidFill>
                <a:schemeClr val="accent1"/>
              </a:solidFill>
              <a:miter lim="800000"/>
              <a:headEnd/>
              <a:tailEnd/>
            </a:ln>
          </p:spPr>
          <p:txBody>
            <a:bodyPr rtlCol="0" anchor="ctr"/>
            <a:lstStyle/>
            <a:p>
              <a:pPr algn="ctr"/>
              <a:endParaRPr lang="en-US" sz="1200" b="0" dirty="0">
                <a:latin typeface="Poppins Medium" pitchFamily="2" charset="77"/>
                <a:cs typeface="Poppins Medium" pitchFamily="2" charset="77"/>
              </a:endParaRPr>
            </a:p>
          </p:txBody>
        </p:sp>
        <p:sp>
          <p:nvSpPr>
            <p:cNvPr id="2184" name="Freeform 2183">
              <a:extLst>
                <a:ext uri="{FF2B5EF4-FFF2-40B4-BE49-F238E27FC236}">
                  <a16:creationId xmlns:a16="http://schemas.microsoft.com/office/drawing/2014/main" id="{8402D774-8854-0512-6528-5EEFE89FE331}"/>
                </a:ext>
              </a:extLst>
            </p:cNvPr>
            <p:cNvSpPr>
              <a:spLocks/>
            </p:cNvSpPr>
            <p:nvPr/>
          </p:nvSpPr>
          <p:spPr bwMode="auto">
            <a:xfrm>
              <a:off x="9329980" y="1925664"/>
              <a:ext cx="937647" cy="85241"/>
            </a:xfrm>
            <a:custGeom>
              <a:avLst/>
              <a:gdLst>
                <a:gd name="connsiteX0" fmla="*/ 0 w 937647"/>
                <a:gd name="connsiteY0" fmla="*/ 0 h 85241"/>
                <a:gd name="connsiteX1" fmla="*/ 162732 w 937647"/>
                <a:gd name="connsiteY1" fmla="*/ 0 h 85241"/>
                <a:gd name="connsiteX2" fmla="*/ 162732 w 937647"/>
                <a:gd name="connsiteY2" fmla="*/ 23248 h 85241"/>
                <a:gd name="connsiteX3" fmla="*/ 271220 w 937647"/>
                <a:gd name="connsiteY3" fmla="*/ 23248 h 85241"/>
                <a:gd name="connsiteX4" fmla="*/ 286718 w 937647"/>
                <a:gd name="connsiteY4" fmla="*/ 38746 h 85241"/>
                <a:gd name="connsiteX5" fmla="*/ 410705 w 937647"/>
                <a:gd name="connsiteY5" fmla="*/ 38746 h 85241"/>
                <a:gd name="connsiteX6" fmla="*/ 422328 w 937647"/>
                <a:gd name="connsiteY6" fmla="*/ 50369 h 85241"/>
                <a:gd name="connsiteX7" fmla="*/ 771040 w 937647"/>
                <a:gd name="connsiteY7" fmla="*/ 50369 h 85241"/>
                <a:gd name="connsiteX8" fmla="*/ 771040 w 937647"/>
                <a:gd name="connsiteY8" fmla="*/ 85241 h 85241"/>
                <a:gd name="connsiteX9" fmla="*/ 937647 w 937647"/>
                <a:gd name="connsiteY9" fmla="*/ 85241 h 852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47" h="85241">
                  <a:moveTo>
                    <a:pt x="0" y="0"/>
                  </a:moveTo>
                  <a:lnTo>
                    <a:pt x="162732" y="0"/>
                  </a:lnTo>
                  <a:lnTo>
                    <a:pt x="162732" y="23248"/>
                  </a:lnTo>
                  <a:lnTo>
                    <a:pt x="271220" y="23248"/>
                  </a:lnTo>
                  <a:lnTo>
                    <a:pt x="286718" y="38746"/>
                  </a:lnTo>
                  <a:lnTo>
                    <a:pt x="410705" y="38746"/>
                  </a:lnTo>
                  <a:lnTo>
                    <a:pt x="422328" y="50369"/>
                  </a:lnTo>
                  <a:lnTo>
                    <a:pt x="771040" y="50369"/>
                  </a:lnTo>
                  <a:lnTo>
                    <a:pt x="771040" y="85241"/>
                  </a:lnTo>
                  <a:lnTo>
                    <a:pt x="937647" y="85241"/>
                  </a:lnTo>
                </a:path>
              </a:pathLst>
            </a:custGeom>
            <a:noFill/>
            <a:ln w="28575">
              <a:solidFill>
                <a:schemeClr val="accent1"/>
              </a:solidFill>
              <a:miter lim="800000"/>
              <a:headEnd/>
              <a:tailEnd/>
            </a:ln>
          </p:spPr>
          <p:txBody>
            <a:bodyPr rtlCol="0" anchor="ctr"/>
            <a:lstStyle/>
            <a:p>
              <a:pPr algn="ctr"/>
              <a:endParaRPr lang="en-US" sz="1200" b="0" dirty="0">
                <a:latin typeface="Poppins Medium" pitchFamily="2" charset="77"/>
                <a:cs typeface="Poppins Medium" pitchFamily="2" charset="77"/>
              </a:endParaRPr>
            </a:p>
          </p:txBody>
        </p:sp>
        <p:sp>
          <p:nvSpPr>
            <p:cNvPr id="2185" name="Freeform 2184">
              <a:extLst>
                <a:ext uri="{FF2B5EF4-FFF2-40B4-BE49-F238E27FC236}">
                  <a16:creationId xmlns:a16="http://schemas.microsoft.com/office/drawing/2014/main" id="{D332C3CC-A7DA-E648-4744-246A5788C805}"/>
                </a:ext>
              </a:extLst>
            </p:cNvPr>
            <p:cNvSpPr>
              <a:spLocks/>
            </p:cNvSpPr>
            <p:nvPr/>
          </p:nvSpPr>
          <p:spPr bwMode="auto">
            <a:xfrm>
              <a:off x="10263753" y="2022529"/>
              <a:ext cx="1565328" cy="65868"/>
            </a:xfrm>
            <a:custGeom>
              <a:avLst/>
              <a:gdLst>
                <a:gd name="connsiteX0" fmla="*/ 0 w 1565328"/>
                <a:gd name="connsiteY0" fmla="*/ 0 h 65868"/>
                <a:gd name="connsiteX1" fmla="*/ 89115 w 1565328"/>
                <a:gd name="connsiteY1" fmla="*/ 0 h 65868"/>
                <a:gd name="connsiteX2" fmla="*/ 89115 w 1565328"/>
                <a:gd name="connsiteY2" fmla="*/ 23247 h 65868"/>
                <a:gd name="connsiteX3" fmla="*/ 259596 w 1565328"/>
                <a:gd name="connsiteY3" fmla="*/ 23247 h 65868"/>
                <a:gd name="connsiteX4" fmla="*/ 259596 w 1565328"/>
                <a:gd name="connsiteY4" fmla="*/ 23247 h 65868"/>
                <a:gd name="connsiteX5" fmla="*/ 259596 w 1565328"/>
                <a:gd name="connsiteY5" fmla="*/ 23247 h 65868"/>
                <a:gd name="connsiteX6" fmla="*/ 259596 w 1565328"/>
                <a:gd name="connsiteY6" fmla="*/ 54244 h 65868"/>
                <a:gd name="connsiteX7" fmla="*/ 356461 w 1565328"/>
                <a:gd name="connsiteY7" fmla="*/ 54244 h 65868"/>
                <a:gd name="connsiteX8" fmla="*/ 356461 w 1565328"/>
                <a:gd name="connsiteY8" fmla="*/ 65868 h 65868"/>
                <a:gd name="connsiteX9" fmla="*/ 1565328 w 1565328"/>
                <a:gd name="connsiteY9" fmla="*/ 65868 h 658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65328" h="65868">
                  <a:moveTo>
                    <a:pt x="0" y="0"/>
                  </a:moveTo>
                  <a:lnTo>
                    <a:pt x="89115" y="0"/>
                  </a:lnTo>
                  <a:lnTo>
                    <a:pt x="89115" y="23247"/>
                  </a:lnTo>
                  <a:lnTo>
                    <a:pt x="259596" y="23247"/>
                  </a:lnTo>
                  <a:lnTo>
                    <a:pt x="259596" y="23247"/>
                  </a:lnTo>
                  <a:lnTo>
                    <a:pt x="259596" y="23247"/>
                  </a:lnTo>
                  <a:lnTo>
                    <a:pt x="259596" y="54244"/>
                  </a:lnTo>
                  <a:lnTo>
                    <a:pt x="356461" y="54244"/>
                  </a:lnTo>
                  <a:lnTo>
                    <a:pt x="356461" y="65868"/>
                  </a:lnTo>
                  <a:lnTo>
                    <a:pt x="1565328" y="65868"/>
                  </a:lnTo>
                </a:path>
              </a:pathLst>
            </a:custGeom>
            <a:noFill/>
            <a:ln w="28575">
              <a:solidFill>
                <a:schemeClr val="accent1"/>
              </a:solidFill>
              <a:miter lim="800000"/>
              <a:headEnd/>
              <a:tailEnd/>
            </a:ln>
          </p:spPr>
          <p:txBody>
            <a:bodyPr rtlCol="0" anchor="ctr"/>
            <a:lstStyle/>
            <a:p>
              <a:pPr algn="ctr"/>
              <a:endParaRPr lang="en-US" sz="1200" b="0" dirty="0">
                <a:latin typeface="Poppins Medium" pitchFamily="2" charset="77"/>
                <a:cs typeface="Poppins Medium" pitchFamily="2" charset="77"/>
              </a:endParaRPr>
            </a:p>
          </p:txBody>
        </p:sp>
      </p:grpSp>
      <p:grpSp>
        <p:nvGrpSpPr>
          <p:cNvPr id="2252" name="Group 2251">
            <a:extLst>
              <a:ext uri="{FF2B5EF4-FFF2-40B4-BE49-F238E27FC236}">
                <a16:creationId xmlns:a16="http://schemas.microsoft.com/office/drawing/2014/main" id="{DB2E881F-0A6C-9391-0200-D07FBF99FAB6}"/>
              </a:ext>
            </a:extLst>
          </p:cNvPr>
          <p:cNvGrpSpPr>
            <a:grpSpLocks/>
          </p:cNvGrpSpPr>
          <p:nvPr/>
        </p:nvGrpSpPr>
        <p:grpSpPr>
          <a:xfrm>
            <a:off x="1049110" y="1802907"/>
            <a:ext cx="3054777" cy="900555"/>
            <a:chOff x="1049110" y="1839726"/>
            <a:chExt cx="3054777" cy="900555"/>
          </a:xfrm>
        </p:grpSpPr>
        <p:sp>
          <p:nvSpPr>
            <p:cNvPr id="2190" name="TextBox 2189">
              <a:extLst>
                <a:ext uri="{FF2B5EF4-FFF2-40B4-BE49-F238E27FC236}">
                  <a16:creationId xmlns:a16="http://schemas.microsoft.com/office/drawing/2014/main" id="{3673DE92-D915-4D50-FE7A-A3EFCE6E705E}"/>
                </a:ext>
              </a:extLst>
            </p:cNvPr>
            <p:cNvSpPr txBox="1">
              <a:spLocks/>
            </p:cNvSpPr>
            <p:nvPr/>
          </p:nvSpPr>
          <p:spPr bwMode="auto">
            <a:xfrm>
              <a:off x="1049110" y="183972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191" name="TextBox 2190">
              <a:extLst>
                <a:ext uri="{FF2B5EF4-FFF2-40B4-BE49-F238E27FC236}">
                  <a16:creationId xmlns:a16="http://schemas.microsoft.com/office/drawing/2014/main" id="{CE4BB323-F2F1-4973-1FD2-679B33195105}"/>
                </a:ext>
              </a:extLst>
            </p:cNvPr>
            <p:cNvSpPr txBox="1">
              <a:spLocks/>
            </p:cNvSpPr>
            <p:nvPr/>
          </p:nvSpPr>
          <p:spPr bwMode="auto">
            <a:xfrm>
              <a:off x="1739245" y="211863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192" name="TextBox 2191">
              <a:extLst>
                <a:ext uri="{FF2B5EF4-FFF2-40B4-BE49-F238E27FC236}">
                  <a16:creationId xmlns:a16="http://schemas.microsoft.com/office/drawing/2014/main" id="{B4057C6D-CD94-2B16-87CA-3D2B58233E00}"/>
                </a:ext>
              </a:extLst>
            </p:cNvPr>
            <p:cNvSpPr txBox="1">
              <a:spLocks/>
            </p:cNvSpPr>
            <p:nvPr/>
          </p:nvSpPr>
          <p:spPr bwMode="auto">
            <a:xfrm>
              <a:off x="1801315" y="213748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193" name="TextBox 2192">
              <a:extLst>
                <a:ext uri="{FF2B5EF4-FFF2-40B4-BE49-F238E27FC236}">
                  <a16:creationId xmlns:a16="http://schemas.microsoft.com/office/drawing/2014/main" id="{D487E441-5D80-0AE6-B09D-7F0A44408656}"/>
                </a:ext>
              </a:extLst>
            </p:cNvPr>
            <p:cNvSpPr txBox="1">
              <a:spLocks/>
            </p:cNvSpPr>
            <p:nvPr/>
          </p:nvSpPr>
          <p:spPr bwMode="auto">
            <a:xfrm>
              <a:off x="1828249" y="213744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194" name="TextBox 2193">
              <a:extLst>
                <a:ext uri="{FF2B5EF4-FFF2-40B4-BE49-F238E27FC236}">
                  <a16:creationId xmlns:a16="http://schemas.microsoft.com/office/drawing/2014/main" id="{821E3F55-EAAF-FF71-CB68-8203F2CA3C91}"/>
                </a:ext>
              </a:extLst>
            </p:cNvPr>
            <p:cNvSpPr txBox="1">
              <a:spLocks/>
            </p:cNvSpPr>
            <p:nvPr/>
          </p:nvSpPr>
          <p:spPr bwMode="auto">
            <a:xfrm>
              <a:off x="1904276" y="218970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195" name="TextBox 2194">
              <a:extLst>
                <a:ext uri="{FF2B5EF4-FFF2-40B4-BE49-F238E27FC236}">
                  <a16:creationId xmlns:a16="http://schemas.microsoft.com/office/drawing/2014/main" id="{AE1DEA40-591B-E90C-9D85-F7F4ACA21C5B}"/>
                </a:ext>
              </a:extLst>
            </p:cNvPr>
            <p:cNvSpPr txBox="1">
              <a:spLocks/>
            </p:cNvSpPr>
            <p:nvPr/>
          </p:nvSpPr>
          <p:spPr bwMode="auto">
            <a:xfrm>
              <a:off x="2001872" y="219171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196" name="TextBox 2195">
              <a:extLst>
                <a:ext uri="{FF2B5EF4-FFF2-40B4-BE49-F238E27FC236}">
                  <a16:creationId xmlns:a16="http://schemas.microsoft.com/office/drawing/2014/main" id="{3FDF5DB6-F968-BD1D-DFE2-304280B6A693}"/>
                </a:ext>
              </a:extLst>
            </p:cNvPr>
            <p:cNvSpPr txBox="1">
              <a:spLocks/>
            </p:cNvSpPr>
            <p:nvPr/>
          </p:nvSpPr>
          <p:spPr bwMode="auto">
            <a:xfrm>
              <a:off x="2133349" y="21897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197" name="TextBox 2196">
              <a:extLst>
                <a:ext uri="{FF2B5EF4-FFF2-40B4-BE49-F238E27FC236}">
                  <a16:creationId xmlns:a16="http://schemas.microsoft.com/office/drawing/2014/main" id="{CD1449B9-36D7-F0D2-2AFE-28889B946486}"/>
                </a:ext>
              </a:extLst>
            </p:cNvPr>
            <p:cNvSpPr txBox="1">
              <a:spLocks/>
            </p:cNvSpPr>
            <p:nvPr/>
          </p:nvSpPr>
          <p:spPr bwMode="auto">
            <a:xfrm>
              <a:off x="2030772" y="218925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198" name="TextBox 2197">
              <a:extLst>
                <a:ext uri="{FF2B5EF4-FFF2-40B4-BE49-F238E27FC236}">
                  <a16:creationId xmlns:a16="http://schemas.microsoft.com/office/drawing/2014/main" id="{43D6E4EE-79DB-F6E0-6488-B1AF9E99D15A}"/>
                </a:ext>
              </a:extLst>
            </p:cNvPr>
            <p:cNvSpPr txBox="1">
              <a:spLocks/>
            </p:cNvSpPr>
            <p:nvPr/>
          </p:nvSpPr>
          <p:spPr bwMode="auto">
            <a:xfrm>
              <a:off x="2049293" y="219171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199" name="TextBox 2198">
              <a:extLst>
                <a:ext uri="{FF2B5EF4-FFF2-40B4-BE49-F238E27FC236}">
                  <a16:creationId xmlns:a16="http://schemas.microsoft.com/office/drawing/2014/main" id="{933A9E8B-3999-4C60-8AD8-13792C2662A9}"/>
                </a:ext>
              </a:extLst>
            </p:cNvPr>
            <p:cNvSpPr txBox="1">
              <a:spLocks/>
            </p:cNvSpPr>
            <p:nvPr/>
          </p:nvSpPr>
          <p:spPr bwMode="auto">
            <a:xfrm>
              <a:off x="2067793" y="219222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00" name="TextBox 2199">
              <a:extLst>
                <a:ext uri="{FF2B5EF4-FFF2-40B4-BE49-F238E27FC236}">
                  <a16:creationId xmlns:a16="http://schemas.microsoft.com/office/drawing/2014/main" id="{95978DE0-B6F3-DA22-66D9-CB2B19764D02}"/>
                </a:ext>
              </a:extLst>
            </p:cNvPr>
            <p:cNvSpPr txBox="1">
              <a:spLocks/>
            </p:cNvSpPr>
            <p:nvPr/>
          </p:nvSpPr>
          <p:spPr bwMode="auto">
            <a:xfrm>
              <a:off x="2101379" y="219215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01" name="TextBox 2200">
              <a:extLst>
                <a:ext uri="{FF2B5EF4-FFF2-40B4-BE49-F238E27FC236}">
                  <a16:creationId xmlns:a16="http://schemas.microsoft.com/office/drawing/2014/main" id="{5E750C3F-4625-ACD4-35CF-2041D1D8ABFA}"/>
                </a:ext>
              </a:extLst>
            </p:cNvPr>
            <p:cNvSpPr txBox="1">
              <a:spLocks/>
            </p:cNvSpPr>
            <p:nvPr/>
          </p:nvSpPr>
          <p:spPr bwMode="auto">
            <a:xfrm>
              <a:off x="2190877" y="220174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02" name="TextBox 2201">
              <a:extLst>
                <a:ext uri="{FF2B5EF4-FFF2-40B4-BE49-F238E27FC236}">
                  <a16:creationId xmlns:a16="http://schemas.microsoft.com/office/drawing/2014/main" id="{7B25F7B3-F5AD-1D42-BEF2-DDB37F1B1AAC}"/>
                </a:ext>
              </a:extLst>
            </p:cNvPr>
            <p:cNvSpPr txBox="1">
              <a:spLocks/>
            </p:cNvSpPr>
            <p:nvPr/>
          </p:nvSpPr>
          <p:spPr bwMode="auto">
            <a:xfrm>
              <a:off x="2237970" y="22220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03" name="TextBox 2202">
              <a:extLst>
                <a:ext uri="{FF2B5EF4-FFF2-40B4-BE49-F238E27FC236}">
                  <a16:creationId xmlns:a16="http://schemas.microsoft.com/office/drawing/2014/main" id="{B7F1C612-4213-5FF7-C995-F84B722D3315}"/>
                </a:ext>
              </a:extLst>
            </p:cNvPr>
            <p:cNvSpPr txBox="1">
              <a:spLocks/>
            </p:cNvSpPr>
            <p:nvPr/>
          </p:nvSpPr>
          <p:spPr bwMode="auto">
            <a:xfrm>
              <a:off x="2257745" y="22220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04" name="TextBox 2203">
              <a:extLst>
                <a:ext uri="{FF2B5EF4-FFF2-40B4-BE49-F238E27FC236}">
                  <a16:creationId xmlns:a16="http://schemas.microsoft.com/office/drawing/2014/main" id="{264A2F11-D0ED-52B7-72B1-F521180B384D}"/>
                </a:ext>
              </a:extLst>
            </p:cNvPr>
            <p:cNvSpPr txBox="1">
              <a:spLocks/>
            </p:cNvSpPr>
            <p:nvPr/>
          </p:nvSpPr>
          <p:spPr bwMode="auto">
            <a:xfrm>
              <a:off x="2289021" y="22220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05" name="TextBox 2204">
              <a:extLst>
                <a:ext uri="{FF2B5EF4-FFF2-40B4-BE49-F238E27FC236}">
                  <a16:creationId xmlns:a16="http://schemas.microsoft.com/office/drawing/2014/main" id="{A82BF232-E4AF-DC6E-A797-7EB39EF0782E}"/>
                </a:ext>
              </a:extLst>
            </p:cNvPr>
            <p:cNvSpPr txBox="1">
              <a:spLocks/>
            </p:cNvSpPr>
            <p:nvPr/>
          </p:nvSpPr>
          <p:spPr bwMode="auto">
            <a:xfrm>
              <a:off x="2333687" y="226099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06" name="TextBox 2205">
              <a:extLst>
                <a:ext uri="{FF2B5EF4-FFF2-40B4-BE49-F238E27FC236}">
                  <a16:creationId xmlns:a16="http://schemas.microsoft.com/office/drawing/2014/main" id="{C14E416A-10E2-1E17-C801-D6B707893F67}"/>
                </a:ext>
              </a:extLst>
            </p:cNvPr>
            <p:cNvSpPr txBox="1">
              <a:spLocks/>
            </p:cNvSpPr>
            <p:nvPr/>
          </p:nvSpPr>
          <p:spPr bwMode="auto">
            <a:xfrm>
              <a:off x="2381356" y="226482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07" name="TextBox 2206">
              <a:extLst>
                <a:ext uri="{FF2B5EF4-FFF2-40B4-BE49-F238E27FC236}">
                  <a16:creationId xmlns:a16="http://schemas.microsoft.com/office/drawing/2014/main" id="{890F613F-3105-21AC-3E98-941FD86D15D6}"/>
                </a:ext>
              </a:extLst>
            </p:cNvPr>
            <p:cNvSpPr txBox="1">
              <a:spLocks/>
            </p:cNvSpPr>
            <p:nvPr/>
          </p:nvSpPr>
          <p:spPr bwMode="auto">
            <a:xfrm>
              <a:off x="2400218" y="226482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08" name="TextBox 2207">
              <a:extLst>
                <a:ext uri="{FF2B5EF4-FFF2-40B4-BE49-F238E27FC236}">
                  <a16:creationId xmlns:a16="http://schemas.microsoft.com/office/drawing/2014/main" id="{1FD4AEE9-3915-9E68-903C-48B5369DDE29}"/>
                </a:ext>
              </a:extLst>
            </p:cNvPr>
            <p:cNvSpPr txBox="1">
              <a:spLocks/>
            </p:cNvSpPr>
            <p:nvPr/>
          </p:nvSpPr>
          <p:spPr bwMode="auto">
            <a:xfrm>
              <a:off x="2434714" y="227435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09" name="TextBox 2208">
              <a:extLst>
                <a:ext uri="{FF2B5EF4-FFF2-40B4-BE49-F238E27FC236}">
                  <a16:creationId xmlns:a16="http://schemas.microsoft.com/office/drawing/2014/main" id="{1C17F07D-2132-7637-BE90-9C63ECA6D107}"/>
                </a:ext>
              </a:extLst>
            </p:cNvPr>
            <p:cNvSpPr txBox="1">
              <a:spLocks/>
            </p:cNvSpPr>
            <p:nvPr/>
          </p:nvSpPr>
          <p:spPr bwMode="auto">
            <a:xfrm>
              <a:off x="2450882" y="227435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10" name="TextBox 2209">
              <a:extLst>
                <a:ext uri="{FF2B5EF4-FFF2-40B4-BE49-F238E27FC236}">
                  <a16:creationId xmlns:a16="http://schemas.microsoft.com/office/drawing/2014/main" id="{0A5C9D70-0B27-C788-0DB3-0B243837E55D}"/>
                </a:ext>
              </a:extLst>
            </p:cNvPr>
            <p:cNvSpPr txBox="1">
              <a:spLocks/>
            </p:cNvSpPr>
            <p:nvPr/>
          </p:nvSpPr>
          <p:spPr bwMode="auto">
            <a:xfrm>
              <a:off x="2355518" y="225847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11" name="TextBox 2210">
              <a:extLst>
                <a:ext uri="{FF2B5EF4-FFF2-40B4-BE49-F238E27FC236}">
                  <a16:creationId xmlns:a16="http://schemas.microsoft.com/office/drawing/2014/main" id="{B03D960B-EE56-34FB-65E2-F38BA8EA920C}"/>
                </a:ext>
              </a:extLst>
            </p:cNvPr>
            <p:cNvSpPr txBox="1">
              <a:spLocks/>
            </p:cNvSpPr>
            <p:nvPr/>
          </p:nvSpPr>
          <p:spPr bwMode="auto">
            <a:xfrm>
              <a:off x="2517610" y="227849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12" name="TextBox 2211">
              <a:extLst>
                <a:ext uri="{FF2B5EF4-FFF2-40B4-BE49-F238E27FC236}">
                  <a16:creationId xmlns:a16="http://schemas.microsoft.com/office/drawing/2014/main" id="{9245E63A-A122-ECAD-E866-14F84E37E814}"/>
                </a:ext>
              </a:extLst>
            </p:cNvPr>
            <p:cNvSpPr txBox="1">
              <a:spLocks/>
            </p:cNvSpPr>
            <p:nvPr/>
          </p:nvSpPr>
          <p:spPr bwMode="auto">
            <a:xfrm>
              <a:off x="2470027" y="227359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13" name="TextBox 2212">
              <a:extLst>
                <a:ext uri="{FF2B5EF4-FFF2-40B4-BE49-F238E27FC236}">
                  <a16:creationId xmlns:a16="http://schemas.microsoft.com/office/drawing/2014/main" id="{60868958-622A-2BC0-8485-58B06E56BB34}"/>
                </a:ext>
              </a:extLst>
            </p:cNvPr>
            <p:cNvSpPr txBox="1">
              <a:spLocks/>
            </p:cNvSpPr>
            <p:nvPr/>
          </p:nvSpPr>
          <p:spPr bwMode="auto">
            <a:xfrm>
              <a:off x="2486489" y="227435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14" name="TextBox 2213">
              <a:extLst>
                <a:ext uri="{FF2B5EF4-FFF2-40B4-BE49-F238E27FC236}">
                  <a16:creationId xmlns:a16="http://schemas.microsoft.com/office/drawing/2014/main" id="{6F0897AF-8AB1-FA04-52BB-261235F26EA6}"/>
                </a:ext>
              </a:extLst>
            </p:cNvPr>
            <p:cNvSpPr txBox="1">
              <a:spLocks/>
            </p:cNvSpPr>
            <p:nvPr/>
          </p:nvSpPr>
          <p:spPr bwMode="auto">
            <a:xfrm>
              <a:off x="2594189" y="227849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15" name="TextBox 2214">
              <a:extLst>
                <a:ext uri="{FF2B5EF4-FFF2-40B4-BE49-F238E27FC236}">
                  <a16:creationId xmlns:a16="http://schemas.microsoft.com/office/drawing/2014/main" id="{524E0BDC-3CB6-D377-EB45-F3FE79AC3580}"/>
                </a:ext>
              </a:extLst>
            </p:cNvPr>
            <p:cNvSpPr txBox="1">
              <a:spLocks/>
            </p:cNvSpPr>
            <p:nvPr/>
          </p:nvSpPr>
          <p:spPr bwMode="auto">
            <a:xfrm>
              <a:off x="2608631" y="227994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16" name="TextBox 2215">
              <a:extLst>
                <a:ext uri="{FF2B5EF4-FFF2-40B4-BE49-F238E27FC236}">
                  <a16:creationId xmlns:a16="http://schemas.microsoft.com/office/drawing/2014/main" id="{6311653A-9B1B-E5FC-2118-30F6B64DC13A}"/>
                </a:ext>
              </a:extLst>
            </p:cNvPr>
            <p:cNvSpPr txBox="1">
              <a:spLocks/>
            </p:cNvSpPr>
            <p:nvPr/>
          </p:nvSpPr>
          <p:spPr bwMode="auto">
            <a:xfrm>
              <a:off x="2677133"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17" name="TextBox 2216">
              <a:extLst>
                <a:ext uri="{FF2B5EF4-FFF2-40B4-BE49-F238E27FC236}">
                  <a16:creationId xmlns:a16="http://schemas.microsoft.com/office/drawing/2014/main" id="{67ADAF9F-6F0B-DD28-7314-DBED5A2B6C1A}"/>
                </a:ext>
              </a:extLst>
            </p:cNvPr>
            <p:cNvSpPr txBox="1">
              <a:spLocks/>
            </p:cNvSpPr>
            <p:nvPr/>
          </p:nvSpPr>
          <p:spPr bwMode="auto">
            <a:xfrm>
              <a:off x="2650113" y="23194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18" name="TextBox 2217">
              <a:extLst>
                <a:ext uri="{FF2B5EF4-FFF2-40B4-BE49-F238E27FC236}">
                  <a16:creationId xmlns:a16="http://schemas.microsoft.com/office/drawing/2014/main" id="{8F5F0FB2-C06B-B478-BDFD-1EAEA2452CFD}"/>
                </a:ext>
              </a:extLst>
            </p:cNvPr>
            <p:cNvSpPr txBox="1">
              <a:spLocks/>
            </p:cNvSpPr>
            <p:nvPr/>
          </p:nvSpPr>
          <p:spPr bwMode="auto">
            <a:xfrm>
              <a:off x="2721254" y="23401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19" name="TextBox 2218">
              <a:extLst>
                <a:ext uri="{FF2B5EF4-FFF2-40B4-BE49-F238E27FC236}">
                  <a16:creationId xmlns:a16="http://schemas.microsoft.com/office/drawing/2014/main" id="{9CE3475F-67C0-5FF2-A239-A41C8D98326E}"/>
                </a:ext>
              </a:extLst>
            </p:cNvPr>
            <p:cNvSpPr txBox="1">
              <a:spLocks/>
            </p:cNvSpPr>
            <p:nvPr/>
          </p:nvSpPr>
          <p:spPr bwMode="auto">
            <a:xfrm>
              <a:off x="2740346" y="23401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20" name="TextBox 2219">
              <a:extLst>
                <a:ext uri="{FF2B5EF4-FFF2-40B4-BE49-F238E27FC236}">
                  <a16:creationId xmlns:a16="http://schemas.microsoft.com/office/drawing/2014/main" id="{F061EA69-F2D1-023A-3599-26F58B4FE9F7}"/>
                </a:ext>
              </a:extLst>
            </p:cNvPr>
            <p:cNvSpPr txBox="1">
              <a:spLocks/>
            </p:cNvSpPr>
            <p:nvPr/>
          </p:nvSpPr>
          <p:spPr bwMode="auto">
            <a:xfrm>
              <a:off x="2759733" y="23401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21" name="TextBox 2220">
              <a:extLst>
                <a:ext uri="{FF2B5EF4-FFF2-40B4-BE49-F238E27FC236}">
                  <a16:creationId xmlns:a16="http://schemas.microsoft.com/office/drawing/2014/main" id="{00AD7789-9C07-82B5-ACEA-C0CE7EF04983}"/>
                </a:ext>
              </a:extLst>
            </p:cNvPr>
            <p:cNvSpPr txBox="1">
              <a:spLocks/>
            </p:cNvSpPr>
            <p:nvPr/>
          </p:nvSpPr>
          <p:spPr bwMode="auto">
            <a:xfrm>
              <a:off x="2793422" y="237156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22" name="TextBox 2221">
              <a:extLst>
                <a:ext uri="{FF2B5EF4-FFF2-40B4-BE49-F238E27FC236}">
                  <a16:creationId xmlns:a16="http://schemas.microsoft.com/office/drawing/2014/main" id="{CD879A3A-CFBD-B185-7FAD-FE1026EB7E1B}"/>
                </a:ext>
              </a:extLst>
            </p:cNvPr>
            <p:cNvSpPr txBox="1">
              <a:spLocks/>
            </p:cNvSpPr>
            <p:nvPr/>
          </p:nvSpPr>
          <p:spPr bwMode="auto">
            <a:xfrm>
              <a:off x="2862823" y="23921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23" name="TextBox 2222">
              <a:extLst>
                <a:ext uri="{FF2B5EF4-FFF2-40B4-BE49-F238E27FC236}">
                  <a16:creationId xmlns:a16="http://schemas.microsoft.com/office/drawing/2014/main" id="{DB5429EA-66D0-CDA8-CC9D-372D4CE8CCBA}"/>
                </a:ext>
              </a:extLst>
            </p:cNvPr>
            <p:cNvSpPr txBox="1">
              <a:spLocks/>
            </p:cNvSpPr>
            <p:nvPr/>
          </p:nvSpPr>
          <p:spPr bwMode="auto">
            <a:xfrm>
              <a:off x="2976709" y="239535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24" name="TextBox 2223">
              <a:extLst>
                <a:ext uri="{FF2B5EF4-FFF2-40B4-BE49-F238E27FC236}">
                  <a16:creationId xmlns:a16="http://schemas.microsoft.com/office/drawing/2014/main" id="{8A98B732-C0B9-A142-B352-0F2405A19663}"/>
                </a:ext>
              </a:extLst>
            </p:cNvPr>
            <p:cNvSpPr txBox="1">
              <a:spLocks/>
            </p:cNvSpPr>
            <p:nvPr/>
          </p:nvSpPr>
          <p:spPr bwMode="auto">
            <a:xfrm>
              <a:off x="2917030" y="23937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25" name="TextBox 2224">
              <a:extLst>
                <a:ext uri="{FF2B5EF4-FFF2-40B4-BE49-F238E27FC236}">
                  <a16:creationId xmlns:a16="http://schemas.microsoft.com/office/drawing/2014/main" id="{9B8BC3D9-E9A1-2BAD-4DD5-7ABC21679EC0}"/>
                </a:ext>
              </a:extLst>
            </p:cNvPr>
            <p:cNvSpPr txBox="1">
              <a:spLocks/>
            </p:cNvSpPr>
            <p:nvPr/>
          </p:nvSpPr>
          <p:spPr bwMode="auto">
            <a:xfrm>
              <a:off x="3025296" y="24139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26" name="TextBox 2225">
              <a:extLst>
                <a:ext uri="{FF2B5EF4-FFF2-40B4-BE49-F238E27FC236}">
                  <a16:creationId xmlns:a16="http://schemas.microsoft.com/office/drawing/2014/main" id="{CDDCF008-32A4-890C-45F5-EC0361E10678}"/>
                </a:ext>
              </a:extLst>
            </p:cNvPr>
            <p:cNvSpPr txBox="1">
              <a:spLocks/>
            </p:cNvSpPr>
            <p:nvPr/>
          </p:nvSpPr>
          <p:spPr bwMode="auto">
            <a:xfrm>
              <a:off x="3040586" y="24167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28" name="TextBox 2227">
              <a:extLst>
                <a:ext uri="{FF2B5EF4-FFF2-40B4-BE49-F238E27FC236}">
                  <a16:creationId xmlns:a16="http://schemas.microsoft.com/office/drawing/2014/main" id="{D56AD916-9D52-111A-DC9D-E39B373BF181}"/>
                </a:ext>
              </a:extLst>
            </p:cNvPr>
            <p:cNvSpPr txBox="1">
              <a:spLocks/>
            </p:cNvSpPr>
            <p:nvPr/>
          </p:nvSpPr>
          <p:spPr bwMode="auto">
            <a:xfrm>
              <a:off x="3875143" y="246179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29" name="TextBox 2228">
              <a:extLst>
                <a:ext uri="{FF2B5EF4-FFF2-40B4-BE49-F238E27FC236}">
                  <a16:creationId xmlns:a16="http://schemas.microsoft.com/office/drawing/2014/main" id="{16D74206-5B92-6868-EB0B-11FDC1386EB4}"/>
                </a:ext>
              </a:extLst>
            </p:cNvPr>
            <p:cNvSpPr txBox="1">
              <a:spLocks/>
            </p:cNvSpPr>
            <p:nvPr/>
          </p:nvSpPr>
          <p:spPr bwMode="auto">
            <a:xfrm>
              <a:off x="3296310" y="24190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30" name="TextBox 2229">
              <a:extLst>
                <a:ext uri="{FF2B5EF4-FFF2-40B4-BE49-F238E27FC236}">
                  <a16:creationId xmlns:a16="http://schemas.microsoft.com/office/drawing/2014/main" id="{D050A138-8885-01DA-469F-7C943B595338}"/>
                </a:ext>
              </a:extLst>
            </p:cNvPr>
            <p:cNvSpPr txBox="1">
              <a:spLocks/>
            </p:cNvSpPr>
            <p:nvPr/>
          </p:nvSpPr>
          <p:spPr bwMode="auto">
            <a:xfrm>
              <a:off x="3237082" y="242057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31" name="TextBox 2230">
              <a:extLst>
                <a:ext uri="{FF2B5EF4-FFF2-40B4-BE49-F238E27FC236}">
                  <a16:creationId xmlns:a16="http://schemas.microsoft.com/office/drawing/2014/main" id="{38B4F94F-68DB-107C-2B24-5082DD0AE8BA}"/>
                </a:ext>
              </a:extLst>
            </p:cNvPr>
            <p:cNvSpPr txBox="1">
              <a:spLocks/>
            </p:cNvSpPr>
            <p:nvPr/>
          </p:nvSpPr>
          <p:spPr bwMode="auto">
            <a:xfrm>
              <a:off x="3260968" y="242437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32" name="TextBox 2231">
              <a:extLst>
                <a:ext uri="{FF2B5EF4-FFF2-40B4-BE49-F238E27FC236}">
                  <a16:creationId xmlns:a16="http://schemas.microsoft.com/office/drawing/2014/main" id="{6ED84B36-6FE5-FA0C-942E-20A38F0C2EC1}"/>
                </a:ext>
              </a:extLst>
            </p:cNvPr>
            <p:cNvSpPr txBox="1">
              <a:spLocks/>
            </p:cNvSpPr>
            <p:nvPr/>
          </p:nvSpPr>
          <p:spPr bwMode="auto">
            <a:xfrm>
              <a:off x="3176410" y="24245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33" name="TextBox 2232">
              <a:extLst>
                <a:ext uri="{FF2B5EF4-FFF2-40B4-BE49-F238E27FC236}">
                  <a16:creationId xmlns:a16="http://schemas.microsoft.com/office/drawing/2014/main" id="{49BB8937-5301-C3AB-0568-2670997E6361}"/>
                </a:ext>
              </a:extLst>
            </p:cNvPr>
            <p:cNvSpPr txBox="1">
              <a:spLocks/>
            </p:cNvSpPr>
            <p:nvPr/>
          </p:nvSpPr>
          <p:spPr bwMode="auto">
            <a:xfrm>
              <a:off x="3397992" y="245720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34" name="TextBox 2233">
              <a:extLst>
                <a:ext uri="{FF2B5EF4-FFF2-40B4-BE49-F238E27FC236}">
                  <a16:creationId xmlns:a16="http://schemas.microsoft.com/office/drawing/2014/main" id="{564B9F61-1B4E-B272-AB48-1B7D31835ED2}"/>
                </a:ext>
              </a:extLst>
            </p:cNvPr>
            <p:cNvSpPr txBox="1">
              <a:spLocks/>
            </p:cNvSpPr>
            <p:nvPr/>
          </p:nvSpPr>
          <p:spPr bwMode="auto">
            <a:xfrm>
              <a:off x="3454962" y="246106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35" name="TextBox 2234">
              <a:extLst>
                <a:ext uri="{FF2B5EF4-FFF2-40B4-BE49-F238E27FC236}">
                  <a16:creationId xmlns:a16="http://schemas.microsoft.com/office/drawing/2014/main" id="{2848273E-083C-C5F5-5B6D-0A87920F6301}"/>
                </a:ext>
              </a:extLst>
            </p:cNvPr>
            <p:cNvSpPr txBox="1">
              <a:spLocks/>
            </p:cNvSpPr>
            <p:nvPr/>
          </p:nvSpPr>
          <p:spPr bwMode="auto">
            <a:xfrm>
              <a:off x="3706945" y="245768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36" name="TextBox 2235">
              <a:extLst>
                <a:ext uri="{FF2B5EF4-FFF2-40B4-BE49-F238E27FC236}">
                  <a16:creationId xmlns:a16="http://schemas.microsoft.com/office/drawing/2014/main" id="{E80BF0E3-729F-961A-A69B-CC3EE08FF51B}"/>
                </a:ext>
              </a:extLst>
            </p:cNvPr>
            <p:cNvSpPr txBox="1">
              <a:spLocks/>
            </p:cNvSpPr>
            <p:nvPr/>
          </p:nvSpPr>
          <p:spPr bwMode="auto">
            <a:xfrm>
              <a:off x="3727108" y="245720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37" name="TextBox 2236">
              <a:extLst>
                <a:ext uri="{FF2B5EF4-FFF2-40B4-BE49-F238E27FC236}">
                  <a16:creationId xmlns:a16="http://schemas.microsoft.com/office/drawing/2014/main" id="{27099CDF-D6AF-0562-F99C-8EA412CAE580}"/>
                </a:ext>
              </a:extLst>
            </p:cNvPr>
            <p:cNvSpPr txBox="1">
              <a:spLocks/>
            </p:cNvSpPr>
            <p:nvPr/>
          </p:nvSpPr>
          <p:spPr bwMode="auto">
            <a:xfrm>
              <a:off x="3779365" y="245720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38" name="TextBox 2237">
              <a:extLst>
                <a:ext uri="{FF2B5EF4-FFF2-40B4-BE49-F238E27FC236}">
                  <a16:creationId xmlns:a16="http://schemas.microsoft.com/office/drawing/2014/main" id="{7A4EDA2A-33A4-B6EB-8109-426882E2A288}"/>
                </a:ext>
              </a:extLst>
            </p:cNvPr>
            <p:cNvSpPr txBox="1">
              <a:spLocks/>
            </p:cNvSpPr>
            <p:nvPr/>
          </p:nvSpPr>
          <p:spPr bwMode="auto">
            <a:xfrm>
              <a:off x="3480373" y="246179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39" name="TextBox 2238">
              <a:extLst>
                <a:ext uri="{FF2B5EF4-FFF2-40B4-BE49-F238E27FC236}">
                  <a16:creationId xmlns:a16="http://schemas.microsoft.com/office/drawing/2014/main" id="{902FD86D-708C-B748-42F9-A29A8E6D6FC7}"/>
                </a:ext>
              </a:extLst>
            </p:cNvPr>
            <p:cNvSpPr txBox="1">
              <a:spLocks/>
            </p:cNvSpPr>
            <p:nvPr/>
          </p:nvSpPr>
          <p:spPr bwMode="auto">
            <a:xfrm>
              <a:off x="3613699" y="245720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40" name="TextBox 2239">
              <a:extLst>
                <a:ext uri="{FF2B5EF4-FFF2-40B4-BE49-F238E27FC236}">
                  <a16:creationId xmlns:a16="http://schemas.microsoft.com/office/drawing/2014/main" id="{594827D7-BCEF-9F14-EE39-8A9D586EAF3A}"/>
                </a:ext>
              </a:extLst>
            </p:cNvPr>
            <p:cNvSpPr txBox="1">
              <a:spLocks/>
            </p:cNvSpPr>
            <p:nvPr/>
          </p:nvSpPr>
          <p:spPr bwMode="auto">
            <a:xfrm>
              <a:off x="3565858" y="245862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41" name="TextBox 2240">
              <a:extLst>
                <a:ext uri="{FF2B5EF4-FFF2-40B4-BE49-F238E27FC236}">
                  <a16:creationId xmlns:a16="http://schemas.microsoft.com/office/drawing/2014/main" id="{082C74EF-83B4-0396-E769-F3F53B6F9E6C}"/>
                </a:ext>
              </a:extLst>
            </p:cNvPr>
            <p:cNvSpPr txBox="1">
              <a:spLocks/>
            </p:cNvSpPr>
            <p:nvPr/>
          </p:nvSpPr>
          <p:spPr bwMode="auto">
            <a:xfrm>
              <a:off x="3498536" y="246179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42" name="TextBox 2241">
              <a:extLst>
                <a:ext uri="{FF2B5EF4-FFF2-40B4-BE49-F238E27FC236}">
                  <a16:creationId xmlns:a16="http://schemas.microsoft.com/office/drawing/2014/main" id="{24C040C2-AF96-8C0D-A7B5-33EE32514A89}"/>
                </a:ext>
              </a:extLst>
            </p:cNvPr>
            <p:cNvSpPr txBox="1">
              <a:spLocks/>
            </p:cNvSpPr>
            <p:nvPr/>
          </p:nvSpPr>
          <p:spPr bwMode="auto">
            <a:xfrm>
              <a:off x="3512328" y="246251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43" name="TextBox 2242">
              <a:extLst>
                <a:ext uri="{FF2B5EF4-FFF2-40B4-BE49-F238E27FC236}">
                  <a16:creationId xmlns:a16="http://schemas.microsoft.com/office/drawing/2014/main" id="{1E701DC7-D594-5D12-C1A6-5D7C9A244880}"/>
                </a:ext>
              </a:extLst>
            </p:cNvPr>
            <p:cNvSpPr txBox="1">
              <a:spLocks/>
            </p:cNvSpPr>
            <p:nvPr/>
          </p:nvSpPr>
          <p:spPr bwMode="auto">
            <a:xfrm>
              <a:off x="3590454" y="245924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44" name="TextBox 2243">
              <a:extLst>
                <a:ext uri="{FF2B5EF4-FFF2-40B4-BE49-F238E27FC236}">
                  <a16:creationId xmlns:a16="http://schemas.microsoft.com/office/drawing/2014/main" id="{4F8389E0-3D0B-1932-D7B1-5269A5BABA20}"/>
                </a:ext>
              </a:extLst>
            </p:cNvPr>
            <p:cNvSpPr txBox="1">
              <a:spLocks/>
            </p:cNvSpPr>
            <p:nvPr/>
          </p:nvSpPr>
          <p:spPr bwMode="auto">
            <a:xfrm>
              <a:off x="3527302" y="24632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45" name="TextBox 2244">
              <a:extLst>
                <a:ext uri="{FF2B5EF4-FFF2-40B4-BE49-F238E27FC236}">
                  <a16:creationId xmlns:a16="http://schemas.microsoft.com/office/drawing/2014/main" id="{05BBDD4B-6D39-D872-3A12-1A25BB31400B}"/>
                </a:ext>
              </a:extLst>
            </p:cNvPr>
            <p:cNvSpPr txBox="1">
              <a:spLocks/>
            </p:cNvSpPr>
            <p:nvPr/>
          </p:nvSpPr>
          <p:spPr bwMode="auto">
            <a:xfrm>
              <a:off x="3546963" y="246179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46" name="TextBox 2245">
              <a:extLst>
                <a:ext uri="{FF2B5EF4-FFF2-40B4-BE49-F238E27FC236}">
                  <a16:creationId xmlns:a16="http://schemas.microsoft.com/office/drawing/2014/main" id="{08CCF7EE-BD86-1786-2FCD-C05D51E631D8}"/>
                </a:ext>
              </a:extLst>
            </p:cNvPr>
            <p:cNvSpPr txBox="1">
              <a:spLocks/>
            </p:cNvSpPr>
            <p:nvPr/>
          </p:nvSpPr>
          <p:spPr bwMode="auto">
            <a:xfrm>
              <a:off x="3141613" y="24245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47" name="TextBox 2246">
              <a:extLst>
                <a:ext uri="{FF2B5EF4-FFF2-40B4-BE49-F238E27FC236}">
                  <a16:creationId xmlns:a16="http://schemas.microsoft.com/office/drawing/2014/main" id="{21275C51-AEF4-E3AC-2AF7-BC6D3C33A877}"/>
                </a:ext>
              </a:extLst>
            </p:cNvPr>
            <p:cNvSpPr txBox="1">
              <a:spLocks/>
            </p:cNvSpPr>
            <p:nvPr/>
          </p:nvSpPr>
          <p:spPr bwMode="auto">
            <a:xfrm>
              <a:off x="3077736" y="24157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48" name="TextBox 2247">
              <a:extLst>
                <a:ext uri="{FF2B5EF4-FFF2-40B4-BE49-F238E27FC236}">
                  <a16:creationId xmlns:a16="http://schemas.microsoft.com/office/drawing/2014/main" id="{B1FE9376-DBEA-0432-3CED-9E31202770ED}"/>
                </a:ext>
              </a:extLst>
            </p:cNvPr>
            <p:cNvSpPr txBox="1">
              <a:spLocks/>
            </p:cNvSpPr>
            <p:nvPr/>
          </p:nvSpPr>
          <p:spPr bwMode="auto">
            <a:xfrm>
              <a:off x="3057573" y="241809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49" name="TextBox 2248">
              <a:extLst>
                <a:ext uri="{FF2B5EF4-FFF2-40B4-BE49-F238E27FC236}">
                  <a16:creationId xmlns:a16="http://schemas.microsoft.com/office/drawing/2014/main" id="{700DC0C9-5B86-2065-D34B-FB10E3A25AD0}"/>
                </a:ext>
              </a:extLst>
            </p:cNvPr>
            <p:cNvSpPr txBox="1">
              <a:spLocks/>
            </p:cNvSpPr>
            <p:nvPr/>
          </p:nvSpPr>
          <p:spPr bwMode="auto">
            <a:xfrm>
              <a:off x="3086431" y="241419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50" name="TextBox 2249">
              <a:extLst>
                <a:ext uri="{FF2B5EF4-FFF2-40B4-BE49-F238E27FC236}">
                  <a16:creationId xmlns:a16="http://schemas.microsoft.com/office/drawing/2014/main" id="{62771A7C-B26C-32C8-9540-AB7882721BAD}"/>
                </a:ext>
              </a:extLst>
            </p:cNvPr>
            <p:cNvSpPr txBox="1">
              <a:spLocks/>
            </p:cNvSpPr>
            <p:nvPr/>
          </p:nvSpPr>
          <p:spPr bwMode="auto">
            <a:xfrm>
              <a:off x="3095603" y="241422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251" name="TextBox 2250">
              <a:extLst>
                <a:ext uri="{FF2B5EF4-FFF2-40B4-BE49-F238E27FC236}">
                  <a16:creationId xmlns:a16="http://schemas.microsoft.com/office/drawing/2014/main" id="{AE45665D-5CCD-ED2D-D567-72B5E90D4D9F}"/>
                </a:ext>
              </a:extLst>
            </p:cNvPr>
            <p:cNvSpPr txBox="1">
              <a:spLocks/>
            </p:cNvSpPr>
            <p:nvPr/>
          </p:nvSpPr>
          <p:spPr bwMode="auto">
            <a:xfrm>
              <a:off x="3107082" y="241638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grpSp>
      <p:grpSp>
        <p:nvGrpSpPr>
          <p:cNvPr id="2304" name="Group 2303">
            <a:extLst>
              <a:ext uri="{FF2B5EF4-FFF2-40B4-BE49-F238E27FC236}">
                <a16:creationId xmlns:a16="http://schemas.microsoft.com/office/drawing/2014/main" id="{B0FFFA64-4B28-FB21-2B11-7E43308973AF}"/>
              </a:ext>
            </a:extLst>
          </p:cNvPr>
          <p:cNvGrpSpPr>
            <a:grpSpLocks/>
          </p:cNvGrpSpPr>
          <p:nvPr/>
        </p:nvGrpSpPr>
        <p:grpSpPr>
          <a:xfrm>
            <a:off x="974451" y="1675169"/>
            <a:ext cx="3176637" cy="904093"/>
            <a:chOff x="974451" y="1713463"/>
            <a:chExt cx="3176637" cy="904093"/>
          </a:xfrm>
        </p:grpSpPr>
        <p:sp>
          <p:nvSpPr>
            <p:cNvPr id="2227" name="TextBox 2226">
              <a:extLst>
                <a:ext uri="{FF2B5EF4-FFF2-40B4-BE49-F238E27FC236}">
                  <a16:creationId xmlns:a16="http://schemas.microsoft.com/office/drawing/2014/main" id="{819281E0-F0FD-56A8-0B1E-C45F881FC4F0}"/>
                </a:ext>
              </a:extLst>
            </p:cNvPr>
            <p:cNvSpPr txBox="1">
              <a:spLocks/>
            </p:cNvSpPr>
            <p:nvPr/>
          </p:nvSpPr>
          <p:spPr bwMode="auto">
            <a:xfrm>
              <a:off x="974451" y="171346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53" name="TextBox 2252">
              <a:extLst>
                <a:ext uri="{FF2B5EF4-FFF2-40B4-BE49-F238E27FC236}">
                  <a16:creationId xmlns:a16="http://schemas.microsoft.com/office/drawing/2014/main" id="{10F4E68F-0810-614A-775A-7B7D21D5F9DF}"/>
                </a:ext>
              </a:extLst>
            </p:cNvPr>
            <p:cNvSpPr txBox="1">
              <a:spLocks/>
            </p:cNvSpPr>
            <p:nvPr/>
          </p:nvSpPr>
          <p:spPr bwMode="auto">
            <a:xfrm>
              <a:off x="989355" y="171346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54" name="TextBox 2253">
              <a:extLst>
                <a:ext uri="{FF2B5EF4-FFF2-40B4-BE49-F238E27FC236}">
                  <a16:creationId xmlns:a16="http://schemas.microsoft.com/office/drawing/2014/main" id="{A191F684-145C-B94A-B2E8-1C0F8D756CF5}"/>
                </a:ext>
              </a:extLst>
            </p:cNvPr>
            <p:cNvSpPr txBox="1">
              <a:spLocks/>
            </p:cNvSpPr>
            <p:nvPr/>
          </p:nvSpPr>
          <p:spPr bwMode="auto">
            <a:xfrm>
              <a:off x="1701733" y="189476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55" name="TextBox 2254">
              <a:extLst>
                <a:ext uri="{FF2B5EF4-FFF2-40B4-BE49-F238E27FC236}">
                  <a16:creationId xmlns:a16="http://schemas.microsoft.com/office/drawing/2014/main" id="{412DAC04-0452-18C9-B0C1-094A4E2828CA}"/>
                </a:ext>
              </a:extLst>
            </p:cNvPr>
            <p:cNvSpPr txBox="1">
              <a:spLocks/>
            </p:cNvSpPr>
            <p:nvPr/>
          </p:nvSpPr>
          <p:spPr bwMode="auto">
            <a:xfrm>
              <a:off x="1736485" y="190499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56" name="TextBox 2255">
              <a:extLst>
                <a:ext uri="{FF2B5EF4-FFF2-40B4-BE49-F238E27FC236}">
                  <a16:creationId xmlns:a16="http://schemas.microsoft.com/office/drawing/2014/main" id="{5A010A92-56A2-CCDB-785C-753A1264DA65}"/>
                </a:ext>
              </a:extLst>
            </p:cNvPr>
            <p:cNvSpPr txBox="1">
              <a:spLocks/>
            </p:cNvSpPr>
            <p:nvPr/>
          </p:nvSpPr>
          <p:spPr bwMode="auto">
            <a:xfrm>
              <a:off x="1788096" y="191853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57" name="TextBox 2256">
              <a:extLst>
                <a:ext uri="{FF2B5EF4-FFF2-40B4-BE49-F238E27FC236}">
                  <a16:creationId xmlns:a16="http://schemas.microsoft.com/office/drawing/2014/main" id="{1CAE17D2-B477-95D3-6C2C-8FDF76119829}"/>
                </a:ext>
              </a:extLst>
            </p:cNvPr>
            <p:cNvSpPr txBox="1">
              <a:spLocks/>
            </p:cNvSpPr>
            <p:nvPr/>
          </p:nvSpPr>
          <p:spPr bwMode="auto">
            <a:xfrm>
              <a:off x="1818637" y="192962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58" name="TextBox 2257">
              <a:extLst>
                <a:ext uri="{FF2B5EF4-FFF2-40B4-BE49-F238E27FC236}">
                  <a16:creationId xmlns:a16="http://schemas.microsoft.com/office/drawing/2014/main" id="{6536C362-0EA2-06AC-0B62-003E53DDA207}"/>
                </a:ext>
              </a:extLst>
            </p:cNvPr>
            <p:cNvSpPr txBox="1">
              <a:spLocks/>
            </p:cNvSpPr>
            <p:nvPr/>
          </p:nvSpPr>
          <p:spPr bwMode="auto">
            <a:xfrm>
              <a:off x="2064618" y="197541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59" name="TextBox 2258">
              <a:extLst>
                <a:ext uri="{FF2B5EF4-FFF2-40B4-BE49-F238E27FC236}">
                  <a16:creationId xmlns:a16="http://schemas.microsoft.com/office/drawing/2014/main" id="{C08DC19B-ED28-CE88-C6E6-B16EC289D093}"/>
                </a:ext>
              </a:extLst>
            </p:cNvPr>
            <p:cNvSpPr txBox="1">
              <a:spLocks/>
            </p:cNvSpPr>
            <p:nvPr/>
          </p:nvSpPr>
          <p:spPr bwMode="auto">
            <a:xfrm>
              <a:off x="2237970" y="200255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60" name="TextBox 2259">
              <a:extLst>
                <a:ext uri="{FF2B5EF4-FFF2-40B4-BE49-F238E27FC236}">
                  <a16:creationId xmlns:a16="http://schemas.microsoft.com/office/drawing/2014/main" id="{FD521D3F-AA6F-C4F3-0371-CB3C717E1149}"/>
                </a:ext>
              </a:extLst>
            </p:cNvPr>
            <p:cNvSpPr txBox="1">
              <a:spLocks/>
            </p:cNvSpPr>
            <p:nvPr/>
          </p:nvSpPr>
          <p:spPr bwMode="auto">
            <a:xfrm>
              <a:off x="2307137" y="203433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61" name="TextBox 2260">
              <a:extLst>
                <a:ext uri="{FF2B5EF4-FFF2-40B4-BE49-F238E27FC236}">
                  <a16:creationId xmlns:a16="http://schemas.microsoft.com/office/drawing/2014/main" id="{E98F19D4-2FA0-4EC9-340C-FD1CE61A4E42}"/>
                </a:ext>
              </a:extLst>
            </p:cNvPr>
            <p:cNvSpPr txBox="1">
              <a:spLocks/>
            </p:cNvSpPr>
            <p:nvPr/>
          </p:nvSpPr>
          <p:spPr bwMode="auto">
            <a:xfrm>
              <a:off x="2352342" y="203825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62" name="TextBox 2261">
              <a:extLst>
                <a:ext uri="{FF2B5EF4-FFF2-40B4-BE49-F238E27FC236}">
                  <a16:creationId xmlns:a16="http://schemas.microsoft.com/office/drawing/2014/main" id="{12AA92BC-6789-CFEC-ED64-EFE99DE9FE8D}"/>
                </a:ext>
              </a:extLst>
            </p:cNvPr>
            <p:cNvSpPr txBox="1">
              <a:spLocks/>
            </p:cNvSpPr>
            <p:nvPr/>
          </p:nvSpPr>
          <p:spPr bwMode="auto">
            <a:xfrm>
              <a:off x="2333687" y="203774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63" name="TextBox 2262">
              <a:extLst>
                <a:ext uri="{FF2B5EF4-FFF2-40B4-BE49-F238E27FC236}">
                  <a16:creationId xmlns:a16="http://schemas.microsoft.com/office/drawing/2014/main" id="{3CD18693-0619-5CE8-25D2-B950EA19717F}"/>
                </a:ext>
              </a:extLst>
            </p:cNvPr>
            <p:cNvSpPr txBox="1">
              <a:spLocks/>
            </p:cNvSpPr>
            <p:nvPr/>
          </p:nvSpPr>
          <p:spPr bwMode="auto">
            <a:xfrm>
              <a:off x="2372198" y="203433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64" name="TextBox 2263">
              <a:extLst>
                <a:ext uri="{FF2B5EF4-FFF2-40B4-BE49-F238E27FC236}">
                  <a16:creationId xmlns:a16="http://schemas.microsoft.com/office/drawing/2014/main" id="{0E1B157C-10CC-2091-D5A4-7132115B9580}"/>
                </a:ext>
              </a:extLst>
            </p:cNvPr>
            <p:cNvSpPr txBox="1">
              <a:spLocks/>
            </p:cNvSpPr>
            <p:nvPr/>
          </p:nvSpPr>
          <p:spPr bwMode="auto">
            <a:xfrm>
              <a:off x="2392523" y="204920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65" name="TextBox 2264">
              <a:extLst>
                <a:ext uri="{FF2B5EF4-FFF2-40B4-BE49-F238E27FC236}">
                  <a16:creationId xmlns:a16="http://schemas.microsoft.com/office/drawing/2014/main" id="{3C5AC889-F356-9942-6186-D9FB63A87992}"/>
                </a:ext>
              </a:extLst>
            </p:cNvPr>
            <p:cNvSpPr txBox="1">
              <a:spLocks/>
            </p:cNvSpPr>
            <p:nvPr/>
          </p:nvSpPr>
          <p:spPr bwMode="auto">
            <a:xfrm>
              <a:off x="3384087" y="23384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66" name="TextBox 2265">
              <a:extLst>
                <a:ext uri="{FF2B5EF4-FFF2-40B4-BE49-F238E27FC236}">
                  <a16:creationId xmlns:a16="http://schemas.microsoft.com/office/drawing/2014/main" id="{906C126F-1EE4-0CEB-9DD8-29859B2E5E27}"/>
                </a:ext>
              </a:extLst>
            </p:cNvPr>
            <p:cNvSpPr txBox="1">
              <a:spLocks/>
            </p:cNvSpPr>
            <p:nvPr/>
          </p:nvSpPr>
          <p:spPr bwMode="auto">
            <a:xfrm>
              <a:off x="3686783"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67" name="TextBox 2266">
              <a:extLst>
                <a:ext uri="{FF2B5EF4-FFF2-40B4-BE49-F238E27FC236}">
                  <a16:creationId xmlns:a16="http://schemas.microsoft.com/office/drawing/2014/main" id="{0BE8E9F1-1972-1755-E154-8BB71BAF22B9}"/>
                </a:ext>
              </a:extLst>
            </p:cNvPr>
            <p:cNvSpPr txBox="1">
              <a:spLocks/>
            </p:cNvSpPr>
            <p:nvPr/>
          </p:nvSpPr>
          <p:spPr bwMode="auto">
            <a:xfrm>
              <a:off x="3739149"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68" name="TextBox 2267">
              <a:extLst>
                <a:ext uri="{FF2B5EF4-FFF2-40B4-BE49-F238E27FC236}">
                  <a16:creationId xmlns:a16="http://schemas.microsoft.com/office/drawing/2014/main" id="{1F64E936-C916-0B3B-22E5-73331AC91761}"/>
                </a:ext>
              </a:extLst>
            </p:cNvPr>
            <p:cNvSpPr txBox="1">
              <a:spLocks/>
            </p:cNvSpPr>
            <p:nvPr/>
          </p:nvSpPr>
          <p:spPr bwMode="auto">
            <a:xfrm>
              <a:off x="3886980" y="23373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69" name="TextBox 2268">
              <a:extLst>
                <a:ext uri="{FF2B5EF4-FFF2-40B4-BE49-F238E27FC236}">
                  <a16:creationId xmlns:a16="http://schemas.microsoft.com/office/drawing/2014/main" id="{BDF6283A-FE0B-4FEF-F531-F5DD530797DC}"/>
                </a:ext>
              </a:extLst>
            </p:cNvPr>
            <p:cNvSpPr txBox="1">
              <a:spLocks/>
            </p:cNvSpPr>
            <p:nvPr/>
          </p:nvSpPr>
          <p:spPr bwMode="auto">
            <a:xfrm>
              <a:off x="3900272"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70" name="TextBox 2269">
              <a:extLst>
                <a:ext uri="{FF2B5EF4-FFF2-40B4-BE49-F238E27FC236}">
                  <a16:creationId xmlns:a16="http://schemas.microsoft.com/office/drawing/2014/main" id="{DE4EB69E-A0DA-9218-C773-27F1AFA38902}"/>
                </a:ext>
              </a:extLst>
            </p:cNvPr>
            <p:cNvSpPr txBox="1">
              <a:spLocks/>
            </p:cNvSpPr>
            <p:nvPr/>
          </p:nvSpPr>
          <p:spPr bwMode="auto">
            <a:xfrm>
              <a:off x="3922344"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71" name="TextBox 2270">
              <a:extLst>
                <a:ext uri="{FF2B5EF4-FFF2-40B4-BE49-F238E27FC236}">
                  <a16:creationId xmlns:a16="http://schemas.microsoft.com/office/drawing/2014/main" id="{9ECA209A-DA0A-A3A4-CD36-30C4C7F1DC41}"/>
                </a:ext>
              </a:extLst>
            </p:cNvPr>
            <p:cNvSpPr txBox="1">
              <a:spLocks/>
            </p:cNvSpPr>
            <p:nvPr/>
          </p:nvSpPr>
          <p:spPr bwMode="auto">
            <a:xfrm>
              <a:off x="3481021" y="233675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72" name="TextBox 2271">
              <a:extLst>
                <a:ext uri="{FF2B5EF4-FFF2-40B4-BE49-F238E27FC236}">
                  <a16:creationId xmlns:a16="http://schemas.microsoft.com/office/drawing/2014/main" id="{68519486-F3C0-E6E1-BC7E-5003C1E26814}"/>
                </a:ext>
              </a:extLst>
            </p:cNvPr>
            <p:cNvSpPr txBox="1">
              <a:spLocks/>
            </p:cNvSpPr>
            <p:nvPr/>
          </p:nvSpPr>
          <p:spPr bwMode="auto">
            <a:xfrm>
              <a:off x="3580918" y="234055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73" name="TextBox 2272">
              <a:extLst>
                <a:ext uri="{FF2B5EF4-FFF2-40B4-BE49-F238E27FC236}">
                  <a16:creationId xmlns:a16="http://schemas.microsoft.com/office/drawing/2014/main" id="{9163B88E-089E-DE2D-EC75-3B927E41BF76}"/>
                </a:ext>
              </a:extLst>
            </p:cNvPr>
            <p:cNvSpPr txBox="1">
              <a:spLocks/>
            </p:cNvSpPr>
            <p:nvPr/>
          </p:nvSpPr>
          <p:spPr bwMode="auto">
            <a:xfrm>
              <a:off x="3438170"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74" name="TextBox 2273">
              <a:extLst>
                <a:ext uri="{FF2B5EF4-FFF2-40B4-BE49-F238E27FC236}">
                  <a16:creationId xmlns:a16="http://schemas.microsoft.com/office/drawing/2014/main" id="{05757749-C5BC-9F93-AA4A-20CE1AA99DEC}"/>
                </a:ext>
              </a:extLst>
            </p:cNvPr>
            <p:cNvSpPr txBox="1">
              <a:spLocks/>
            </p:cNvSpPr>
            <p:nvPr/>
          </p:nvSpPr>
          <p:spPr bwMode="auto">
            <a:xfrm>
              <a:off x="3536797"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75" name="TextBox 2274">
              <a:extLst>
                <a:ext uri="{FF2B5EF4-FFF2-40B4-BE49-F238E27FC236}">
                  <a16:creationId xmlns:a16="http://schemas.microsoft.com/office/drawing/2014/main" id="{8936DE51-3425-5D1A-EFC2-3285986F77F3}"/>
                </a:ext>
              </a:extLst>
            </p:cNvPr>
            <p:cNvSpPr txBox="1">
              <a:spLocks/>
            </p:cNvSpPr>
            <p:nvPr/>
          </p:nvSpPr>
          <p:spPr bwMode="auto">
            <a:xfrm>
              <a:off x="3492965"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76" name="TextBox 2275">
              <a:extLst>
                <a:ext uri="{FF2B5EF4-FFF2-40B4-BE49-F238E27FC236}">
                  <a16:creationId xmlns:a16="http://schemas.microsoft.com/office/drawing/2014/main" id="{ACDD2066-93C6-77B2-AA1E-756ECA4C9952}"/>
                </a:ext>
              </a:extLst>
            </p:cNvPr>
            <p:cNvSpPr txBox="1">
              <a:spLocks/>
            </p:cNvSpPr>
            <p:nvPr/>
          </p:nvSpPr>
          <p:spPr bwMode="auto">
            <a:xfrm>
              <a:off x="3255985"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77" name="TextBox 2276">
              <a:extLst>
                <a:ext uri="{FF2B5EF4-FFF2-40B4-BE49-F238E27FC236}">
                  <a16:creationId xmlns:a16="http://schemas.microsoft.com/office/drawing/2014/main" id="{C5E823AE-5BD9-59BF-B5CC-EC08DD28DA1D}"/>
                </a:ext>
              </a:extLst>
            </p:cNvPr>
            <p:cNvSpPr txBox="1">
              <a:spLocks/>
            </p:cNvSpPr>
            <p:nvPr/>
          </p:nvSpPr>
          <p:spPr bwMode="auto">
            <a:xfrm>
              <a:off x="3521050"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78" name="TextBox 2277">
              <a:extLst>
                <a:ext uri="{FF2B5EF4-FFF2-40B4-BE49-F238E27FC236}">
                  <a16:creationId xmlns:a16="http://schemas.microsoft.com/office/drawing/2014/main" id="{164BE031-0B86-9DCD-A863-83742D3C7E4E}"/>
                </a:ext>
              </a:extLst>
            </p:cNvPr>
            <p:cNvSpPr txBox="1">
              <a:spLocks/>
            </p:cNvSpPr>
            <p:nvPr/>
          </p:nvSpPr>
          <p:spPr bwMode="auto">
            <a:xfrm>
              <a:off x="3505182"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79" name="TextBox 2278">
              <a:extLst>
                <a:ext uri="{FF2B5EF4-FFF2-40B4-BE49-F238E27FC236}">
                  <a16:creationId xmlns:a16="http://schemas.microsoft.com/office/drawing/2014/main" id="{A4ED8E6A-773A-0B3C-3284-390B950CEA8C}"/>
                </a:ext>
              </a:extLst>
            </p:cNvPr>
            <p:cNvSpPr txBox="1">
              <a:spLocks/>
            </p:cNvSpPr>
            <p:nvPr/>
          </p:nvSpPr>
          <p:spPr bwMode="auto">
            <a:xfrm>
              <a:off x="3120793"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80" name="TextBox 2279">
              <a:extLst>
                <a:ext uri="{FF2B5EF4-FFF2-40B4-BE49-F238E27FC236}">
                  <a16:creationId xmlns:a16="http://schemas.microsoft.com/office/drawing/2014/main" id="{AFC1700C-4DC0-D3C8-D19C-5598581FF661}"/>
                </a:ext>
              </a:extLst>
            </p:cNvPr>
            <p:cNvSpPr txBox="1">
              <a:spLocks/>
            </p:cNvSpPr>
            <p:nvPr/>
          </p:nvSpPr>
          <p:spPr bwMode="auto">
            <a:xfrm>
              <a:off x="3276884"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81" name="TextBox 2280">
              <a:extLst>
                <a:ext uri="{FF2B5EF4-FFF2-40B4-BE49-F238E27FC236}">
                  <a16:creationId xmlns:a16="http://schemas.microsoft.com/office/drawing/2014/main" id="{70668DB4-BE7B-118B-434C-68B44752BB99}"/>
                </a:ext>
              </a:extLst>
            </p:cNvPr>
            <p:cNvSpPr txBox="1">
              <a:spLocks/>
            </p:cNvSpPr>
            <p:nvPr/>
          </p:nvSpPr>
          <p:spPr bwMode="auto">
            <a:xfrm>
              <a:off x="3066257" y="22963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82" name="TextBox 2281">
              <a:extLst>
                <a:ext uri="{FF2B5EF4-FFF2-40B4-BE49-F238E27FC236}">
                  <a16:creationId xmlns:a16="http://schemas.microsoft.com/office/drawing/2014/main" id="{BB4D0BD3-39FB-2910-FE20-F45E4D5CEB70}"/>
                </a:ext>
              </a:extLst>
            </p:cNvPr>
            <p:cNvSpPr txBox="1">
              <a:spLocks/>
            </p:cNvSpPr>
            <p:nvPr/>
          </p:nvSpPr>
          <p:spPr bwMode="auto">
            <a:xfrm>
              <a:off x="3151086"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83" name="TextBox 2282">
              <a:extLst>
                <a:ext uri="{FF2B5EF4-FFF2-40B4-BE49-F238E27FC236}">
                  <a16:creationId xmlns:a16="http://schemas.microsoft.com/office/drawing/2014/main" id="{27537F96-E930-7AD1-3327-BDD2D516011A}"/>
                </a:ext>
              </a:extLst>
            </p:cNvPr>
            <p:cNvSpPr txBox="1">
              <a:spLocks/>
            </p:cNvSpPr>
            <p:nvPr/>
          </p:nvSpPr>
          <p:spPr bwMode="auto">
            <a:xfrm>
              <a:off x="3172383" y="23369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84" name="TextBox 2283">
              <a:extLst>
                <a:ext uri="{FF2B5EF4-FFF2-40B4-BE49-F238E27FC236}">
                  <a16:creationId xmlns:a16="http://schemas.microsoft.com/office/drawing/2014/main" id="{CD071D6B-E976-220A-131E-189929366E2B}"/>
                </a:ext>
              </a:extLst>
            </p:cNvPr>
            <p:cNvSpPr txBox="1">
              <a:spLocks/>
            </p:cNvSpPr>
            <p:nvPr/>
          </p:nvSpPr>
          <p:spPr bwMode="auto">
            <a:xfrm>
              <a:off x="2872439" y="220174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85" name="TextBox 2284">
              <a:extLst>
                <a:ext uri="{FF2B5EF4-FFF2-40B4-BE49-F238E27FC236}">
                  <a16:creationId xmlns:a16="http://schemas.microsoft.com/office/drawing/2014/main" id="{72A77C37-BCAC-A7B7-2F90-0CB99DD0E8FC}"/>
                </a:ext>
              </a:extLst>
            </p:cNvPr>
            <p:cNvSpPr txBox="1">
              <a:spLocks/>
            </p:cNvSpPr>
            <p:nvPr/>
          </p:nvSpPr>
          <p:spPr bwMode="auto">
            <a:xfrm>
              <a:off x="2839903" y="220174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86" name="TextBox 2285">
              <a:extLst>
                <a:ext uri="{FF2B5EF4-FFF2-40B4-BE49-F238E27FC236}">
                  <a16:creationId xmlns:a16="http://schemas.microsoft.com/office/drawing/2014/main" id="{7561EE53-6C9C-EB53-76E7-8D28E31D5255}"/>
                </a:ext>
              </a:extLst>
            </p:cNvPr>
            <p:cNvSpPr txBox="1">
              <a:spLocks/>
            </p:cNvSpPr>
            <p:nvPr/>
          </p:nvSpPr>
          <p:spPr bwMode="auto">
            <a:xfrm>
              <a:off x="2811842" y="219791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87" name="TextBox 2286">
              <a:extLst>
                <a:ext uri="{FF2B5EF4-FFF2-40B4-BE49-F238E27FC236}">
                  <a16:creationId xmlns:a16="http://schemas.microsoft.com/office/drawing/2014/main" id="{C7FFC72D-68F3-A086-3F5C-32B56C40428F}"/>
                </a:ext>
              </a:extLst>
            </p:cNvPr>
            <p:cNvSpPr txBox="1">
              <a:spLocks/>
            </p:cNvSpPr>
            <p:nvPr/>
          </p:nvSpPr>
          <p:spPr bwMode="auto">
            <a:xfrm>
              <a:off x="2683698" y="214062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88" name="TextBox 2287">
              <a:extLst>
                <a:ext uri="{FF2B5EF4-FFF2-40B4-BE49-F238E27FC236}">
                  <a16:creationId xmlns:a16="http://schemas.microsoft.com/office/drawing/2014/main" id="{E762E3FB-F637-C446-B3C3-C40FB6FD2EAD}"/>
                </a:ext>
              </a:extLst>
            </p:cNvPr>
            <p:cNvSpPr txBox="1">
              <a:spLocks/>
            </p:cNvSpPr>
            <p:nvPr/>
          </p:nvSpPr>
          <p:spPr bwMode="auto">
            <a:xfrm>
              <a:off x="2709577" y="217583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89" name="TextBox 2288">
              <a:extLst>
                <a:ext uri="{FF2B5EF4-FFF2-40B4-BE49-F238E27FC236}">
                  <a16:creationId xmlns:a16="http://schemas.microsoft.com/office/drawing/2014/main" id="{1335F918-9C44-66BD-0B42-CFA24E835D04}"/>
                </a:ext>
              </a:extLst>
            </p:cNvPr>
            <p:cNvSpPr txBox="1">
              <a:spLocks/>
            </p:cNvSpPr>
            <p:nvPr/>
          </p:nvSpPr>
          <p:spPr bwMode="auto">
            <a:xfrm>
              <a:off x="2730977" y="217583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90" name="TextBox 2289">
              <a:extLst>
                <a:ext uri="{FF2B5EF4-FFF2-40B4-BE49-F238E27FC236}">
                  <a16:creationId xmlns:a16="http://schemas.microsoft.com/office/drawing/2014/main" id="{E6CD539C-857D-0BF6-66B2-3D49495ECDB1}"/>
                </a:ext>
              </a:extLst>
            </p:cNvPr>
            <p:cNvSpPr txBox="1">
              <a:spLocks/>
            </p:cNvSpPr>
            <p:nvPr/>
          </p:nvSpPr>
          <p:spPr bwMode="auto">
            <a:xfrm>
              <a:off x="2764303" y="217583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91" name="TextBox 2290">
              <a:extLst>
                <a:ext uri="{FF2B5EF4-FFF2-40B4-BE49-F238E27FC236}">
                  <a16:creationId xmlns:a16="http://schemas.microsoft.com/office/drawing/2014/main" id="{B0A48363-A8B2-B25A-48E8-AC39E80A0645}"/>
                </a:ext>
              </a:extLst>
            </p:cNvPr>
            <p:cNvSpPr txBox="1">
              <a:spLocks/>
            </p:cNvSpPr>
            <p:nvPr/>
          </p:nvSpPr>
          <p:spPr bwMode="auto">
            <a:xfrm>
              <a:off x="2774450" y="217583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92" name="TextBox 2291">
              <a:extLst>
                <a:ext uri="{FF2B5EF4-FFF2-40B4-BE49-F238E27FC236}">
                  <a16:creationId xmlns:a16="http://schemas.microsoft.com/office/drawing/2014/main" id="{ED1C469B-4498-8A52-0DBF-3C558613CDDD}"/>
                </a:ext>
              </a:extLst>
            </p:cNvPr>
            <p:cNvSpPr txBox="1">
              <a:spLocks/>
            </p:cNvSpPr>
            <p:nvPr/>
          </p:nvSpPr>
          <p:spPr bwMode="auto">
            <a:xfrm>
              <a:off x="2530031" y="20555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93" name="TextBox 2292">
              <a:extLst>
                <a:ext uri="{FF2B5EF4-FFF2-40B4-BE49-F238E27FC236}">
                  <a16:creationId xmlns:a16="http://schemas.microsoft.com/office/drawing/2014/main" id="{90ED9343-B47A-2044-A616-FDF8A89BC06D}"/>
                </a:ext>
              </a:extLst>
            </p:cNvPr>
            <p:cNvSpPr txBox="1">
              <a:spLocks/>
            </p:cNvSpPr>
            <p:nvPr/>
          </p:nvSpPr>
          <p:spPr bwMode="auto">
            <a:xfrm>
              <a:off x="2413263" y="20555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94" name="TextBox 2293">
              <a:extLst>
                <a:ext uri="{FF2B5EF4-FFF2-40B4-BE49-F238E27FC236}">
                  <a16:creationId xmlns:a16="http://schemas.microsoft.com/office/drawing/2014/main" id="{BEADFFC1-C7B1-2347-B3FA-D635BA5E9609}"/>
                </a:ext>
              </a:extLst>
            </p:cNvPr>
            <p:cNvSpPr txBox="1">
              <a:spLocks/>
            </p:cNvSpPr>
            <p:nvPr/>
          </p:nvSpPr>
          <p:spPr bwMode="auto">
            <a:xfrm>
              <a:off x="2444379" y="20555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95" name="TextBox 2294">
              <a:extLst>
                <a:ext uri="{FF2B5EF4-FFF2-40B4-BE49-F238E27FC236}">
                  <a16:creationId xmlns:a16="http://schemas.microsoft.com/office/drawing/2014/main" id="{62CCCD33-B11D-17F6-1EC5-05D843FC6D78}"/>
                </a:ext>
              </a:extLst>
            </p:cNvPr>
            <p:cNvSpPr txBox="1">
              <a:spLocks/>
            </p:cNvSpPr>
            <p:nvPr/>
          </p:nvSpPr>
          <p:spPr bwMode="auto">
            <a:xfrm>
              <a:off x="2479817" y="20555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96" name="TextBox 2295">
              <a:extLst>
                <a:ext uri="{FF2B5EF4-FFF2-40B4-BE49-F238E27FC236}">
                  <a16:creationId xmlns:a16="http://schemas.microsoft.com/office/drawing/2014/main" id="{03731F05-FA8A-53EF-386F-B36A075A4265}"/>
                </a:ext>
              </a:extLst>
            </p:cNvPr>
            <p:cNvSpPr txBox="1">
              <a:spLocks/>
            </p:cNvSpPr>
            <p:nvPr/>
          </p:nvSpPr>
          <p:spPr bwMode="auto">
            <a:xfrm>
              <a:off x="2506337" y="20555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97" name="TextBox 2296">
              <a:extLst>
                <a:ext uri="{FF2B5EF4-FFF2-40B4-BE49-F238E27FC236}">
                  <a16:creationId xmlns:a16="http://schemas.microsoft.com/office/drawing/2014/main" id="{3B72160B-FB75-54C6-AC05-52928A25075D}"/>
                </a:ext>
              </a:extLst>
            </p:cNvPr>
            <p:cNvSpPr txBox="1">
              <a:spLocks/>
            </p:cNvSpPr>
            <p:nvPr/>
          </p:nvSpPr>
          <p:spPr bwMode="auto">
            <a:xfrm>
              <a:off x="2491760" y="20555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98" name="TextBox 2297">
              <a:extLst>
                <a:ext uri="{FF2B5EF4-FFF2-40B4-BE49-F238E27FC236}">
                  <a16:creationId xmlns:a16="http://schemas.microsoft.com/office/drawing/2014/main" id="{0592AFAA-709C-5B0C-BD41-C6F1D29C1C24}"/>
                </a:ext>
              </a:extLst>
            </p:cNvPr>
            <p:cNvSpPr txBox="1">
              <a:spLocks/>
            </p:cNvSpPr>
            <p:nvPr/>
          </p:nvSpPr>
          <p:spPr bwMode="auto">
            <a:xfrm>
              <a:off x="2569326" y="206551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299" name="TextBox 2298">
              <a:extLst>
                <a:ext uri="{FF2B5EF4-FFF2-40B4-BE49-F238E27FC236}">
                  <a16:creationId xmlns:a16="http://schemas.microsoft.com/office/drawing/2014/main" id="{E0B08FF2-78D4-F5D8-276D-B1C4B948CA5F}"/>
                </a:ext>
              </a:extLst>
            </p:cNvPr>
            <p:cNvSpPr txBox="1">
              <a:spLocks/>
            </p:cNvSpPr>
            <p:nvPr/>
          </p:nvSpPr>
          <p:spPr bwMode="auto">
            <a:xfrm>
              <a:off x="2660078" y="209203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300" name="TextBox 2299">
              <a:extLst>
                <a:ext uri="{FF2B5EF4-FFF2-40B4-BE49-F238E27FC236}">
                  <a16:creationId xmlns:a16="http://schemas.microsoft.com/office/drawing/2014/main" id="{3149AEAD-0013-366D-3B4A-6DAD448F359E}"/>
                </a:ext>
              </a:extLst>
            </p:cNvPr>
            <p:cNvSpPr txBox="1">
              <a:spLocks/>
            </p:cNvSpPr>
            <p:nvPr/>
          </p:nvSpPr>
          <p:spPr bwMode="auto">
            <a:xfrm>
              <a:off x="2587516" y="206551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301" name="TextBox 2300">
              <a:extLst>
                <a:ext uri="{FF2B5EF4-FFF2-40B4-BE49-F238E27FC236}">
                  <a16:creationId xmlns:a16="http://schemas.microsoft.com/office/drawing/2014/main" id="{1205EB90-3F9B-8667-B260-CEBC97B13283}"/>
                </a:ext>
              </a:extLst>
            </p:cNvPr>
            <p:cNvSpPr txBox="1">
              <a:spLocks/>
            </p:cNvSpPr>
            <p:nvPr/>
          </p:nvSpPr>
          <p:spPr bwMode="auto">
            <a:xfrm>
              <a:off x="2621059" y="206551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302" name="TextBox 2301">
              <a:extLst>
                <a:ext uri="{FF2B5EF4-FFF2-40B4-BE49-F238E27FC236}">
                  <a16:creationId xmlns:a16="http://schemas.microsoft.com/office/drawing/2014/main" id="{B99CF865-DAE9-D4FD-051D-766FAC094209}"/>
                </a:ext>
              </a:extLst>
            </p:cNvPr>
            <p:cNvSpPr txBox="1">
              <a:spLocks/>
            </p:cNvSpPr>
            <p:nvPr/>
          </p:nvSpPr>
          <p:spPr bwMode="auto">
            <a:xfrm>
              <a:off x="2638710" y="206551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grpSp>
      <p:grpSp>
        <p:nvGrpSpPr>
          <p:cNvPr id="2359" name="Group 2358">
            <a:extLst>
              <a:ext uri="{FF2B5EF4-FFF2-40B4-BE49-F238E27FC236}">
                <a16:creationId xmlns:a16="http://schemas.microsoft.com/office/drawing/2014/main" id="{D47D3493-AE78-E3A5-8168-3F86E516A643}"/>
              </a:ext>
            </a:extLst>
          </p:cNvPr>
          <p:cNvGrpSpPr>
            <a:grpSpLocks/>
          </p:cNvGrpSpPr>
          <p:nvPr/>
        </p:nvGrpSpPr>
        <p:grpSpPr>
          <a:xfrm>
            <a:off x="4745061" y="1657544"/>
            <a:ext cx="3254792" cy="871865"/>
            <a:chOff x="4784817" y="1698344"/>
            <a:chExt cx="3254792" cy="871865"/>
          </a:xfrm>
        </p:grpSpPr>
        <p:sp>
          <p:nvSpPr>
            <p:cNvPr id="2303" name="TextBox 2302">
              <a:extLst>
                <a:ext uri="{FF2B5EF4-FFF2-40B4-BE49-F238E27FC236}">
                  <a16:creationId xmlns:a16="http://schemas.microsoft.com/office/drawing/2014/main" id="{496DC411-348C-3AE3-EA9C-EB2A0AB6334F}"/>
                </a:ext>
              </a:extLst>
            </p:cNvPr>
            <p:cNvSpPr txBox="1">
              <a:spLocks/>
            </p:cNvSpPr>
            <p:nvPr/>
          </p:nvSpPr>
          <p:spPr bwMode="auto">
            <a:xfrm>
              <a:off x="4784817" y="169834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05" name="TextBox 2304">
              <a:extLst>
                <a:ext uri="{FF2B5EF4-FFF2-40B4-BE49-F238E27FC236}">
                  <a16:creationId xmlns:a16="http://schemas.microsoft.com/office/drawing/2014/main" id="{28DC1144-DCF9-4DA6-D4AE-78C74279E7CB}"/>
                </a:ext>
              </a:extLst>
            </p:cNvPr>
            <p:cNvSpPr txBox="1">
              <a:spLocks/>
            </p:cNvSpPr>
            <p:nvPr/>
          </p:nvSpPr>
          <p:spPr bwMode="auto">
            <a:xfrm>
              <a:off x="4945021" y="178439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06" name="TextBox 2305">
              <a:extLst>
                <a:ext uri="{FF2B5EF4-FFF2-40B4-BE49-F238E27FC236}">
                  <a16:creationId xmlns:a16="http://schemas.microsoft.com/office/drawing/2014/main" id="{6828F6AA-FF69-68B5-4B72-0C3A6F3F1E20}"/>
                </a:ext>
              </a:extLst>
            </p:cNvPr>
            <p:cNvSpPr txBox="1">
              <a:spLocks/>
            </p:cNvSpPr>
            <p:nvPr/>
          </p:nvSpPr>
          <p:spPr bwMode="auto">
            <a:xfrm>
              <a:off x="5019607" y="180207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07" name="TextBox 2306">
              <a:extLst>
                <a:ext uri="{FF2B5EF4-FFF2-40B4-BE49-F238E27FC236}">
                  <a16:creationId xmlns:a16="http://schemas.microsoft.com/office/drawing/2014/main" id="{CFD32053-F521-6280-84B6-09DE2F830660}"/>
                </a:ext>
              </a:extLst>
            </p:cNvPr>
            <p:cNvSpPr txBox="1">
              <a:spLocks/>
            </p:cNvSpPr>
            <p:nvPr/>
          </p:nvSpPr>
          <p:spPr bwMode="auto">
            <a:xfrm>
              <a:off x="5430593" y="186991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08" name="TextBox 2307">
              <a:extLst>
                <a:ext uri="{FF2B5EF4-FFF2-40B4-BE49-F238E27FC236}">
                  <a16:creationId xmlns:a16="http://schemas.microsoft.com/office/drawing/2014/main" id="{0EB2C717-2D56-B249-1513-E864DA8D8FEB}"/>
                </a:ext>
              </a:extLst>
            </p:cNvPr>
            <p:cNvSpPr txBox="1">
              <a:spLocks/>
            </p:cNvSpPr>
            <p:nvPr/>
          </p:nvSpPr>
          <p:spPr bwMode="auto">
            <a:xfrm>
              <a:off x="5661704" y="193631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09" name="TextBox 2308">
              <a:extLst>
                <a:ext uri="{FF2B5EF4-FFF2-40B4-BE49-F238E27FC236}">
                  <a16:creationId xmlns:a16="http://schemas.microsoft.com/office/drawing/2014/main" id="{69BC2D9B-64AE-704B-AA22-9B14492958E2}"/>
                </a:ext>
              </a:extLst>
            </p:cNvPr>
            <p:cNvSpPr txBox="1">
              <a:spLocks/>
            </p:cNvSpPr>
            <p:nvPr/>
          </p:nvSpPr>
          <p:spPr bwMode="auto">
            <a:xfrm>
              <a:off x="5830607" y="195779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10" name="TextBox 2309">
              <a:extLst>
                <a:ext uri="{FF2B5EF4-FFF2-40B4-BE49-F238E27FC236}">
                  <a16:creationId xmlns:a16="http://schemas.microsoft.com/office/drawing/2014/main" id="{7DDBD46F-D911-4CB3-75B0-0914CFD7D4AF}"/>
                </a:ext>
              </a:extLst>
            </p:cNvPr>
            <p:cNvSpPr txBox="1">
              <a:spLocks/>
            </p:cNvSpPr>
            <p:nvPr/>
          </p:nvSpPr>
          <p:spPr bwMode="auto">
            <a:xfrm>
              <a:off x="5807420" y="195924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11" name="TextBox 2310">
              <a:extLst>
                <a:ext uri="{FF2B5EF4-FFF2-40B4-BE49-F238E27FC236}">
                  <a16:creationId xmlns:a16="http://schemas.microsoft.com/office/drawing/2014/main" id="{608D5E18-E51B-3EA6-84D5-E3BF96982317}"/>
                </a:ext>
              </a:extLst>
            </p:cNvPr>
            <p:cNvSpPr txBox="1">
              <a:spLocks/>
            </p:cNvSpPr>
            <p:nvPr/>
          </p:nvSpPr>
          <p:spPr bwMode="auto">
            <a:xfrm>
              <a:off x="5944979" y="195779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12" name="TextBox 2311">
              <a:extLst>
                <a:ext uri="{FF2B5EF4-FFF2-40B4-BE49-F238E27FC236}">
                  <a16:creationId xmlns:a16="http://schemas.microsoft.com/office/drawing/2014/main" id="{04391CC0-742D-43C4-F6C9-EDDC83ECD78F}"/>
                </a:ext>
              </a:extLst>
            </p:cNvPr>
            <p:cNvSpPr txBox="1">
              <a:spLocks/>
            </p:cNvSpPr>
            <p:nvPr/>
          </p:nvSpPr>
          <p:spPr bwMode="auto">
            <a:xfrm>
              <a:off x="6056229" y="199155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13" name="TextBox 2312">
              <a:extLst>
                <a:ext uri="{FF2B5EF4-FFF2-40B4-BE49-F238E27FC236}">
                  <a16:creationId xmlns:a16="http://schemas.microsoft.com/office/drawing/2014/main" id="{78421521-AF23-D292-C535-D931F50ED918}"/>
                </a:ext>
              </a:extLst>
            </p:cNvPr>
            <p:cNvSpPr txBox="1">
              <a:spLocks/>
            </p:cNvSpPr>
            <p:nvPr/>
          </p:nvSpPr>
          <p:spPr bwMode="auto">
            <a:xfrm>
              <a:off x="6077527" y="199155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14" name="TextBox 2313">
              <a:extLst>
                <a:ext uri="{FF2B5EF4-FFF2-40B4-BE49-F238E27FC236}">
                  <a16:creationId xmlns:a16="http://schemas.microsoft.com/office/drawing/2014/main" id="{35EB4E18-CE55-B282-8D88-62588EB4865C}"/>
                </a:ext>
              </a:extLst>
            </p:cNvPr>
            <p:cNvSpPr txBox="1">
              <a:spLocks/>
            </p:cNvSpPr>
            <p:nvPr/>
          </p:nvSpPr>
          <p:spPr bwMode="auto">
            <a:xfrm>
              <a:off x="6102063" y="199219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15" name="TextBox 2314">
              <a:extLst>
                <a:ext uri="{FF2B5EF4-FFF2-40B4-BE49-F238E27FC236}">
                  <a16:creationId xmlns:a16="http://schemas.microsoft.com/office/drawing/2014/main" id="{5D59F77E-5222-A17E-CE3E-686299C0A3B3}"/>
                </a:ext>
              </a:extLst>
            </p:cNvPr>
            <p:cNvSpPr txBox="1">
              <a:spLocks/>
            </p:cNvSpPr>
            <p:nvPr/>
          </p:nvSpPr>
          <p:spPr bwMode="auto">
            <a:xfrm>
              <a:off x="6149770" y="200572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16" name="TextBox 2315">
              <a:extLst>
                <a:ext uri="{FF2B5EF4-FFF2-40B4-BE49-F238E27FC236}">
                  <a16:creationId xmlns:a16="http://schemas.microsoft.com/office/drawing/2014/main" id="{4578C131-C245-1CA0-DC24-94E196BE26B0}"/>
                </a:ext>
              </a:extLst>
            </p:cNvPr>
            <p:cNvSpPr txBox="1">
              <a:spLocks/>
            </p:cNvSpPr>
            <p:nvPr/>
          </p:nvSpPr>
          <p:spPr bwMode="auto">
            <a:xfrm>
              <a:off x="6164251" y="200572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17" name="TextBox 2316">
              <a:extLst>
                <a:ext uri="{FF2B5EF4-FFF2-40B4-BE49-F238E27FC236}">
                  <a16:creationId xmlns:a16="http://schemas.microsoft.com/office/drawing/2014/main" id="{B72D72CB-029C-B13D-3FFD-19258158700A}"/>
                </a:ext>
              </a:extLst>
            </p:cNvPr>
            <p:cNvSpPr txBox="1">
              <a:spLocks/>
            </p:cNvSpPr>
            <p:nvPr/>
          </p:nvSpPr>
          <p:spPr bwMode="auto">
            <a:xfrm>
              <a:off x="6182054" y="200510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18" name="TextBox 2317">
              <a:extLst>
                <a:ext uri="{FF2B5EF4-FFF2-40B4-BE49-F238E27FC236}">
                  <a16:creationId xmlns:a16="http://schemas.microsoft.com/office/drawing/2014/main" id="{72102846-8085-1F17-8266-9554CEAA9CFD}"/>
                </a:ext>
              </a:extLst>
            </p:cNvPr>
            <p:cNvSpPr txBox="1">
              <a:spLocks/>
            </p:cNvSpPr>
            <p:nvPr/>
          </p:nvSpPr>
          <p:spPr bwMode="auto">
            <a:xfrm>
              <a:off x="6204390" y="200736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19" name="TextBox 2318">
              <a:extLst>
                <a:ext uri="{FF2B5EF4-FFF2-40B4-BE49-F238E27FC236}">
                  <a16:creationId xmlns:a16="http://schemas.microsoft.com/office/drawing/2014/main" id="{0DC94935-36FD-EB13-0375-4DA453C34CBD}"/>
                </a:ext>
              </a:extLst>
            </p:cNvPr>
            <p:cNvSpPr txBox="1">
              <a:spLocks/>
            </p:cNvSpPr>
            <p:nvPr/>
          </p:nvSpPr>
          <p:spPr bwMode="auto">
            <a:xfrm>
              <a:off x="6226156" y="200809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20" name="TextBox 2319">
              <a:extLst>
                <a:ext uri="{FF2B5EF4-FFF2-40B4-BE49-F238E27FC236}">
                  <a16:creationId xmlns:a16="http://schemas.microsoft.com/office/drawing/2014/main" id="{E2A6722B-67E1-BF23-1DA1-3483F136CFDF}"/>
                </a:ext>
              </a:extLst>
            </p:cNvPr>
            <p:cNvSpPr txBox="1">
              <a:spLocks/>
            </p:cNvSpPr>
            <p:nvPr/>
          </p:nvSpPr>
          <p:spPr bwMode="auto">
            <a:xfrm>
              <a:off x="6245041" y="200967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21" name="TextBox 2320">
              <a:extLst>
                <a:ext uri="{FF2B5EF4-FFF2-40B4-BE49-F238E27FC236}">
                  <a16:creationId xmlns:a16="http://schemas.microsoft.com/office/drawing/2014/main" id="{B4C04F22-C265-F1DD-C3AB-F5D0103AC570}"/>
                </a:ext>
              </a:extLst>
            </p:cNvPr>
            <p:cNvSpPr txBox="1">
              <a:spLocks/>
            </p:cNvSpPr>
            <p:nvPr/>
          </p:nvSpPr>
          <p:spPr bwMode="auto">
            <a:xfrm>
              <a:off x="6292443" y="202310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22" name="TextBox 2321">
              <a:extLst>
                <a:ext uri="{FF2B5EF4-FFF2-40B4-BE49-F238E27FC236}">
                  <a16:creationId xmlns:a16="http://schemas.microsoft.com/office/drawing/2014/main" id="{66859D9C-0AD9-CD23-8E2C-AF3ACF05A085}"/>
                </a:ext>
              </a:extLst>
            </p:cNvPr>
            <p:cNvSpPr txBox="1">
              <a:spLocks/>
            </p:cNvSpPr>
            <p:nvPr/>
          </p:nvSpPr>
          <p:spPr bwMode="auto">
            <a:xfrm>
              <a:off x="6323690" y="202310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23" name="TextBox 2322">
              <a:extLst>
                <a:ext uri="{FF2B5EF4-FFF2-40B4-BE49-F238E27FC236}">
                  <a16:creationId xmlns:a16="http://schemas.microsoft.com/office/drawing/2014/main" id="{861C3E90-8089-DC39-5A6B-CF5D6082EA90}"/>
                </a:ext>
              </a:extLst>
            </p:cNvPr>
            <p:cNvSpPr txBox="1">
              <a:spLocks/>
            </p:cNvSpPr>
            <p:nvPr/>
          </p:nvSpPr>
          <p:spPr bwMode="auto">
            <a:xfrm>
              <a:off x="6410333" y="205063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24" name="TextBox 2323">
              <a:extLst>
                <a:ext uri="{FF2B5EF4-FFF2-40B4-BE49-F238E27FC236}">
                  <a16:creationId xmlns:a16="http://schemas.microsoft.com/office/drawing/2014/main" id="{B6AF6CE2-E579-ED7E-8E4B-E7B1824441E9}"/>
                </a:ext>
              </a:extLst>
            </p:cNvPr>
            <p:cNvSpPr txBox="1">
              <a:spLocks/>
            </p:cNvSpPr>
            <p:nvPr/>
          </p:nvSpPr>
          <p:spPr bwMode="auto">
            <a:xfrm>
              <a:off x="6431712" y="20555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25" name="TextBox 2324">
              <a:extLst>
                <a:ext uri="{FF2B5EF4-FFF2-40B4-BE49-F238E27FC236}">
                  <a16:creationId xmlns:a16="http://schemas.microsoft.com/office/drawing/2014/main" id="{4D16856A-FC97-E472-671F-8A9F4DBAF744}"/>
                </a:ext>
              </a:extLst>
            </p:cNvPr>
            <p:cNvSpPr txBox="1">
              <a:spLocks/>
            </p:cNvSpPr>
            <p:nvPr/>
          </p:nvSpPr>
          <p:spPr bwMode="auto">
            <a:xfrm>
              <a:off x="6471753" y="206551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26" name="TextBox 2325">
              <a:extLst>
                <a:ext uri="{FF2B5EF4-FFF2-40B4-BE49-F238E27FC236}">
                  <a16:creationId xmlns:a16="http://schemas.microsoft.com/office/drawing/2014/main" id="{C53848D4-B4B8-8661-9F37-E84EDC0C0B2C}"/>
                </a:ext>
              </a:extLst>
            </p:cNvPr>
            <p:cNvSpPr txBox="1">
              <a:spLocks/>
            </p:cNvSpPr>
            <p:nvPr/>
          </p:nvSpPr>
          <p:spPr bwMode="auto">
            <a:xfrm>
              <a:off x="6486061" y="206551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27" name="TextBox 2326">
              <a:extLst>
                <a:ext uri="{FF2B5EF4-FFF2-40B4-BE49-F238E27FC236}">
                  <a16:creationId xmlns:a16="http://schemas.microsoft.com/office/drawing/2014/main" id="{4C635B33-CDA3-0F69-A40F-C359CF39E722}"/>
                </a:ext>
              </a:extLst>
            </p:cNvPr>
            <p:cNvSpPr txBox="1">
              <a:spLocks/>
            </p:cNvSpPr>
            <p:nvPr/>
          </p:nvSpPr>
          <p:spPr bwMode="auto">
            <a:xfrm>
              <a:off x="6500795" y="206437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28" name="TextBox 2327">
              <a:extLst>
                <a:ext uri="{FF2B5EF4-FFF2-40B4-BE49-F238E27FC236}">
                  <a16:creationId xmlns:a16="http://schemas.microsoft.com/office/drawing/2014/main" id="{8226B591-FB47-9B1C-A0EC-584748320118}"/>
                </a:ext>
              </a:extLst>
            </p:cNvPr>
            <p:cNvSpPr txBox="1">
              <a:spLocks/>
            </p:cNvSpPr>
            <p:nvPr/>
          </p:nvSpPr>
          <p:spPr bwMode="auto">
            <a:xfrm>
              <a:off x="6576427" y="212160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29" name="TextBox 2328">
              <a:extLst>
                <a:ext uri="{FF2B5EF4-FFF2-40B4-BE49-F238E27FC236}">
                  <a16:creationId xmlns:a16="http://schemas.microsoft.com/office/drawing/2014/main" id="{940268DE-A830-C6D1-2009-1977FAC58746}"/>
                </a:ext>
              </a:extLst>
            </p:cNvPr>
            <p:cNvSpPr txBox="1">
              <a:spLocks/>
            </p:cNvSpPr>
            <p:nvPr/>
          </p:nvSpPr>
          <p:spPr bwMode="auto">
            <a:xfrm>
              <a:off x="6754488" y="220174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30" name="TextBox 2329">
              <a:extLst>
                <a:ext uri="{FF2B5EF4-FFF2-40B4-BE49-F238E27FC236}">
                  <a16:creationId xmlns:a16="http://schemas.microsoft.com/office/drawing/2014/main" id="{88C95014-4F59-6DDC-9EF1-1D600190D6F2}"/>
                </a:ext>
              </a:extLst>
            </p:cNvPr>
            <p:cNvSpPr txBox="1">
              <a:spLocks/>
            </p:cNvSpPr>
            <p:nvPr/>
          </p:nvSpPr>
          <p:spPr bwMode="auto">
            <a:xfrm>
              <a:off x="6674522" y="217982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31" name="TextBox 2330">
              <a:extLst>
                <a:ext uri="{FF2B5EF4-FFF2-40B4-BE49-F238E27FC236}">
                  <a16:creationId xmlns:a16="http://schemas.microsoft.com/office/drawing/2014/main" id="{8096E3DC-CCF5-1509-5940-4A2B8AA55565}"/>
                </a:ext>
              </a:extLst>
            </p:cNvPr>
            <p:cNvSpPr txBox="1">
              <a:spLocks/>
            </p:cNvSpPr>
            <p:nvPr/>
          </p:nvSpPr>
          <p:spPr bwMode="auto">
            <a:xfrm>
              <a:off x="6801432" y="22220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32" name="TextBox 2331">
              <a:extLst>
                <a:ext uri="{FF2B5EF4-FFF2-40B4-BE49-F238E27FC236}">
                  <a16:creationId xmlns:a16="http://schemas.microsoft.com/office/drawing/2014/main" id="{DDF16E0C-660E-1E2E-8874-9CCC82A8F32A}"/>
                </a:ext>
              </a:extLst>
            </p:cNvPr>
            <p:cNvSpPr txBox="1">
              <a:spLocks/>
            </p:cNvSpPr>
            <p:nvPr/>
          </p:nvSpPr>
          <p:spPr bwMode="auto">
            <a:xfrm>
              <a:off x="6635740" y="217584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33" name="TextBox 2332">
              <a:extLst>
                <a:ext uri="{FF2B5EF4-FFF2-40B4-BE49-F238E27FC236}">
                  <a16:creationId xmlns:a16="http://schemas.microsoft.com/office/drawing/2014/main" id="{E632A336-F870-9172-D574-72EEE8CC5D46}"/>
                </a:ext>
              </a:extLst>
            </p:cNvPr>
            <p:cNvSpPr txBox="1">
              <a:spLocks/>
            </p:cNvSpPr>
            <p:nvPr/>
          </p:nvSpPr>
          <p:spPr bwMode="auto">
            <a:xfrm>
              <a:off x="6862187" y="22220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34" name="TextBox 2333">
              <a:extLst>
                <a:ext uri="{FF2B5EF4-FFF2-40B4-BE49-F238E27FC236}">
                  <a16:creationId xmlns:a16="http://schemas.microsoft.com/office/drawing/2014/main" id="{86C1E77F-1092-64FA-CF65-47CFFA603627}"/>
                </a:ext>
              </a:extLst>
            </p:cNvPr>
            <p:cNvSpPr txBox="1">
              <a:spLocks/>
            </p:cNvSpPr>
            <p:nvPr/>
          </p:nvSpPr>
          <p:spPr bwMode="auto">
            <a:xfrm>
              <a:off x="6881882" y="222116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35" name="TextBox 2334">
              <a:extLst>
                <a:ext uri="{FF2B5EF4-FFF2-40B4-BE49-F238E27FC236}">
                  <a16:creationId xmlns:a16="http://schemas.microsoft.com/office/drawing/2014/main" id="{3DE1FDAA-157C-FED8-2A24-E7076E9EDBD3}"/>
                </a:ext>
              </a:extLst>
            </p:cNvPr>
            <p:cNvSpPr txBox="1">
              <a:spLocks/>
            </p:cNvSpPr>
            <p:nvPr/>
          </p:nvSpPr>
          <p:spPr bwMode="auto">
            <a:xfrm>
              <a:off x="6901976" y="22220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36" name="TextBox 2335">
              <a:extLst>
                <a:ext uri="{FF2B5EF4-FFF2-40B4-BE49-F238E27FC236}">
                  <a16:creationId xmlns:a16="http://schemas.microsoft.com/office/drawing/2014/main" id="{660AE30C-97B8-3CD7-647D-D0EECF2FE2DF}"/>
                </a:ext>
              </a:extLst>
            </p:cNvPr>
            <p:cNvSpPr txBox="1">
              <a:spLocks/>
            </p:cNvSpPr>
            <p:nvPr/>
          </p:nvSpPr>
          <p:spPr bwMode="auto">
            <a:xfrm>
              <a:off x="6816647" y="222201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37" name="TextBox 2336">
              <a:extLst>
                <a:ext uri="{FF2B5EF4-FFF2-40B4-BE49-F238E27FC236}">
                  <a16:creationId xmlns:a16="http://schemas.microsoft.com/office/drawing/2014/main" id="{18B5DA4A-1AEE-AD48-12C6-C96E3FE65B32}"/>
                </a:ext>
              </a:extLst>
            </p:cNvPr>
            <p:cNvSpPr txBox="1">
              <a:spLocks/>
            </p:cNvSpPr>
            <p:nvPr/>
          </p:nvSpPr>
          <p:spPr bwMode="auto">
            <a:xfrm>
              <a:off x="6960362" y="22459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38" name="TextBox 2337">
              <a:extLst>
                <a:ext uri="{FF2B5EF4-FFF2-40B4-BE49-F238E27FC236}">
                  <a16:creationId xmlns:a16="http://schemas.microsoft.com/office/drawing/2014/main" id="{51099F6B-BB65-50EE-FDDB-C6135CB6404E}"/>
                </a:ext>
              </a:extLst>
            </p:cNvPr>
            <p:cNvSpPr txBox="1">
              <a:spLocks/>
            </p:cNvSpPr>
            <p:nvPr/>
          </p:nvSpPr>
          <p:spPr bwMode="auto">
            <a:xfrm>
              <a:off x="6983232" y="228341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39" name="TextBox 2338">
              <a:extLst>
                <a:ext uri="{FF2B5EF4-FFF2-40B4-BE49-F238E27FC236}">
                  <a16:creationId xmlns:a16="http://schemas.microsoft.com/office/drawing/2014/main" id="{0CE4F1EC-455E-479B-F53F-BC7A9307DBD4}"/>
                </a:ext>
              </a:extLst>
            </p:cNvPr>
            <p:cNvSpPr txBox="1">
              <a:spLocks/>
            </p:cNvSpPr>
            <p:nvPr/>
          </p:nvSpPr>
          <p:spPr bwMode="auto">
            <a:xfrm>
              <a:off x="6941676" y="22459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40" name="TextBox 2339">
              <a:extLst>
                <a:ext uri="{FF2B5EF4-FFF2-40B4-BE49-F238E27FC236}">
                  <a16:creationId xmlns:a16="http://schemas.microsoft.com/office/drawing/2014/main" id="{A544851E-5222-9EF3-1626-EFC5BE7357F1}"/>
                </a:ext>
              </a:extLst>
            </p:cNvPr>
            <p:cNvSpPr txBox="1">
              <a:spLocks/>
            </p:cNvSpPr>
            <p:nvPr/>
          </p:nvSpPr>
          <p:spPr bwMode="auto">
            <a:xfrm>
              <a:off x="7000564" y="228393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41" name="TextBox 2340">
              <a:extLst>
                <a:ext uri="{FF2B5EF4-FFF2-40B4-BE49-F238E27FC236}">
                  <a16:creationId xmlns:a16="http://schemas.microsoft.com/office/drawing/2014/main" id="{AABEF5F1-5196-BC17-8DE9-A3020D1B42C2}"/>
                </a:ext>
              </a:extLst>
            </p:cNvPr>
            <p:cNvSpPr txBox="1">
              <a:spLocks/>
            </p:cNvSpPr>
            <p:nvPr/>
          </p:nvSpPr>
          <p:spPr bwMode="auto">
            <a:xfrm>
              <a:off x="7105492"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42" name="TextBox 2341">
              <a:extLst>
                <a:ext uri="{FF2B5EF4-FFF2-40B4-BE49-F238E27FC236}">
                  <a16:creationId xmlns:a16="http://schemas.microsoft.com/office/drawing/2014/main" id="{5473C5A1-54C5-9B25-174D-7D010C5F7C2C}"/>
                </a:ext>
              </a:extLst>
            </p:cNvPr>
            <p:cNvSpPr txBox="1">
              <a:spLocks/>
            </p:cNvSpPr>
            <p:nvPr/>
          </p:nvSpPr>
          <p:spPr bwMode="auto">
            <a:xfrm>
              <a:off x="7119238"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43" name="TextBox 2342">
              <a:extLst>
                <a:ext uri="{FF2B5EF4-FFF2-40B4-BE49-F238E27FC236}">
                  <a16:creationId xmlns:a16="http://schemas.microsoft.com/office/drawing/2014/main" id="{E5269805-EC29-834D-4CDB-789429B9FDFB}"/>
                </a:ext>
              </a:extLst>
            </p:cNvPr>
            <p:cNvSpPr txBox="1">
              <a:spLocks/>
            </p:cNvSpPr>
            <p:nvPr/>
          </p:nvSpPr>
          <p:spPr bwMode="auto">
            <a:xfrm>
              <a:off x="7042220"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44" name="TextBox 2343">
              <a:extLst>
                <a:ext uri="{FF2B5EF4-FFF2-40B4-BE49-F238E27FC236}">
                  <a16:creationId xmlns:a16="http://schemas.microsoft.com/office/drawing/2014/main" id="{33E1F67A-9590-A321-9CBF-347E19908F2E}"/>
                </a:ext>
              </a:extLst>
            </p:cNvPr>
            <p:cNvSpPr txBox="1">
              <a:spLocks/>
            </p:cNvSpPr>
            <p:nvPr/>
          </p:nvSpPr>
          <p:spPr bwMode="auto">
            <a:xfrm>
              <a:off x="7390142"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45" name="TextBox 2344">
              <a:extLst>
                <a:ext uri="{FF2B5EF4-FFF2-40B4-BE49-F238E27FC236}">
                  <a16:creationId xmlns:a16="http://schemas.microsoft.com/office/drawing/2014/main" id="{488F98ED-426B-2B65-EEB3-35F6E77381A2}"/>
                </a:ext>
              </a:extLst>
            </p:cNvPr>
            <p:cNvSpPr txBox="1">
              <a:spLocks/>
            </p:cNvSpPr>
            <p:nvPr/>
          </p:nvSpPr>
          <p:spPr bwMode="auto">
            <a:xfrm>
              <a:off x="7245182"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46" name="TextBox 2345">
              <a:extLst>
                <a:ext uri="{FF2B5EF4-FFF2-40B4-BE49-F238E27FC236}">
                  <a16:creationId xmlns:a16="http://schemas.microsoft.com/office/drawing/2014/main" id="{AC41344E-C385-9907-EECE-BE6CD798C7E5}"/>
                </a:ext>
              </a:extLst>
            </p:cNvPr>
            <p:cNvSpPr txBox="1">
              <a:spLocks/>
            </p:cNvSpPr>
            <p:nvPr/>
          </p:nvSpPr>
          <p:spPr bwMode="auto">
            <a:xfrm>
              <a:off x="7148690"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47" name="TextBox 2346">
              <a:extLst>
                <a:ext uri="{FF2B5EF4-FFF2-40B4-BE49-F238E27FC236}">
                  <a16:creationId xmlns:a16="http://schemas.microsoft.com/office/drawing/2014/main" id="{B9D48AF4-F6B2-18B7-39BB-EE7A0468D831}"/>
                </a:ext>
              </a:extLst>
            </p:cNvPr>
            <p:cNvSpPr txBox="1">
              <a:spLocks/>
            </p:cNvSpPr>
            <p:nvPr/>
          </p:nvSpPr>
          <p:spPr bwMode="auto">
            <a:xfrm>
              <a:off x="7166117"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48" name="TextBox 2347">
              <a:extLst>
                <a:ext uri="{FF2B5EF4-FFF2-40B4-BE49-F238E27FC236}">
                  <a16:creationId xmlns:a16="http://schemas.microsoft.com/office/drawing/2014/main" id="{2120D7F4-B02B-C27C-6F39-46F43A8C7E09}"/>
                </a:ext>
              </a:extLst>
            </p:cNvPr>
            <p:cNvSpPr txBox="1">
              <a:spLocks/>
            </p:cNvSpPr>
            <p:nvPr/>
          </p:nvSpPr>
          <p:spPr bwMode="auto">
            <a:xfrm>
              <a:off x="7331808"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49" name="TextBox 2348">
              <a:extLst>
                <a:ext uri="{FF2B5EF4-FFF2-40B4-BE49-F238E27FC236}">
                  <a16:creationId xmlns:a16="http://schemas.microsoft.com/office/drawing/2014/main" id="{B6DFBC29-3628-ECFB-358B-C0F8D2E37480}"/>
                </a:ext>
              </a:extLst>
            </p:cNvPr>
            <p:cNvSpPr txBox="1">
              <a:spLocks/>
            </p:cNvSpPr>
            <p:nvPr/>
          </p:nvSpPr>
          <p:spPr bwMode="auto">
            <a:xfrm>
              <a:off x="7766040"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50" name="TextBox 2349">
              <a:extLst>
                <a:ext uri="{FF2B5EF4-FFF2-40B4-BE49-F238E27FC236}">
                  <a16:creationId xmlns:a16="http://schemas.microsoft.com/office/drawing/2014/main" id="{C7CCEAD0-0952-70D9-7080-E1A56C941077}"/>
                </a:ext>
              </a:extLst>
            </p:cNvPr>
            <p:cNvSpPr txBox="1">
              <a:spLocks/>
            </p:cNvSpPr>
            <p:nvPr/>
          </p:nvSpPr>
          <p:spPr bwMode="auto">
            <a:xfrm>
              <a:off x="7783287"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51" name="TextBox 2350">
              <a:extLst>
                <a:ext uri="{FF2B5EF4-FFF2-40B4-BE49-F238E27FC236}">
                  <a16:creationId xmlns:a16="http://schemas.microsoft.com/office/drawing/2014/main" id="{04DF7292-074D-1F76-03A9-515A13887AFC}"/>
                </a:ext>
              </a:extLst>
            </p:cNvPr>
            <p:cNvSpPr txBox="1">
              <a:spLocks/>
            </p:cNvSpPr>
            <p:nvPr/>
          </p:nvSpPr>
          <p:spPr bwMode="auto">
            <a:xfrm>
              <a:off x="7810865"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52" name="TextBox 2351">
              <a:extLst>
                <a:ext uri="{FF2B5EF4-FFF2-40B4-BE49-F238E27FC236}">
                  <a16:creationId xmlns:a16="http://schemas.microsoft.com/office/drawing/2014/main" id="{8D515AFF-2D79-CEF8-A0F0-A29A195D6E71}"/>
                </a:ext>
              </a:extLst>
            </p:cNvPr>
            <p:cNvSpPr txBox="1">
              <a:spLocks/>
            </p:cNvSpPr>
            <p:nvPr/>
          </p:nvSpPr>
          <p:spPr bwMode="auto">
            <a:xfrm>
              <a:off x="7414030"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53" name="TextBox 2352">
              <a:extLst>
                <a:ext uri="{FF2B5EF4-FFF2-40B4-BE49-F238E27FC236}">
                  <a16:creationId xmlns:a16="http://schemas.microsoft.com/office/drawing/2014/main" id="{D143032C-ADA1-D7E2-262F-AF0A1953E65B}"/>
                </a:ext>
              </a:extLst>
            </p:cNvPr>
            <p:cNvSpPr txBox="1">
              <a:spLocks/>
            </p:cNvSpPr>
            <p:nvPr/>
          </p:nvSpPr>
          <p:spPr bwMode="auto">
            <a:xfrm>
              <a:off x="7481577"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54" name="TextBox 2353">
              <a:extLst>
                <a:ext uri="{FF2B5EF4-FFF2-40B4-BE49-F238E27FC236}">
                  <a16:creationId xmlns:a16="http://schemas.microsoft.com/office/drawing/2014/main" id="{59552388-E0CD-DBF0-C279-2D9153A9E250}"/>
                </a:ext>
              </a:extLst>
            </p:cNvPr>
            <p:cNvSpPr txBox="1">
              <a:spLocks/>
            </p:cNvSpPr>
            <p:nvPr/>
          </p:nvSpPr>
          <p:spPr bwMode="auto">
            <a:xfrm>
              <a:off x="7521729"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55" name="TextBox 2354">
              <a:extLst>
                <a:ext uri="{FF2B5EF4-FFF2-40B4-BE49-F238E27FC236}">
                  <a16:creationId xmlns:a16="http://schemas.microsoft.com/office/drawing/2014/main" id="{34E154A5-7F22-DBB7-C293-48E844A65F21}"/>
                </a:ext>
              </a:extLst>
            </p:cNvPr>
            <p:cNvSpPr txBox="1">
              <a:spLocks/>
            </p:cNvSpPr>
            <p:nvPr/>
          </p:nvSpPr>
          <p:spPr bwMode="auto">
            <a:xfrm>
              <a:off x="7574470"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56" name="TextBox 2355">
              <a:extLst>
                <a:ext uri="{FF2B5EF4-FFF2-40B4-BE49-F238E27FC236}">
                  <a16:creationId xmlns:a16="http://schemas.microsoft.com/office/drawing/2014/main" id="{87E03B6E-41E6-30A6-437B-3332E116101F}"/>
                </a:ext>
              </a:extLst>
            </p:cNvPr>
            <p:cNvSpPr txBox="1">
              <a:spLocks/>
            </p:cNvSpPr>
            <p:nvPr/>
          </p:nvSpPr>
          <p:spPr bwMode="auto">
            <a:xfrm>
              <a:off x="7595949"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57" name="TextBox 2356">
              <a:extLst>
                <a:ext uri="{FF2B5EF4-FFF2-40B4-BE49-F238E27FC236}">
                  <a16:creationId xmlns:a16="http://schemas.microsoft.com/office/drawing/2014/main" id="{80AE52ED-FC3D-C0E8-6381-A0DAD797A6B8}"/>
                </a:ext>
              </a:extLst>
            </p:cNvPr>
            <p:cNvSpPr txBox="1">
              <a:spLocks/>
            </p:cNvSpPr>
            <p:nvPr/>
          </p:nvSpPr>
          <p:spPr bwMode="auto">
            <a:xfrm>
              <a:off x="7632932"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grpSp>
      <p:grpSp>
        <p:nvGrpSpPr>
          <p:cNvPr id="2415" name="Group 2414">
            <a:extLst>
              <a:ext uri="{FF2B5EF4-FFF2-40B4-BE49-F238E27FC236}">
                <a16:creationId xmlns:a16="http://schemas.microsoft.com/office/drawing/2014/main" id="{B6F09BFC-4B58-E2AF-492D-CE0CBAC54455}"/>
              </a:ext>
            </a:extLst>
          </p:cNvPr>
          <p:cNvGrpSpPr>
            <a:grpSpLocks/>
          </p:cNvGrpSpPr>
          <p:nvPr/>
        </p:nvGrpSpPr>
        <p:grpSpPr>
          <a:xfrm>
            <a:off x="4895903" y="1819735"/>
            <a:ext cx="3173496" cy="903771"/>
            <a:chOff x="4935659" y="1856360"/>
            <a:chExt cx="3173496" cy="903771"/>
          </a:xfrm>
        </p:grpSpPr>
        <p:sp>
          <p:nvSpPr>
            <p:cNvPr id="2358" name="TextBox 2357">
              <a:extLst>
                <a:ext uri="{FF2B5EF4-FFF2-40B4-BE49-F238E27FC236}">
                  <a16:creationId xmlns:a16="http://schemas.microsoft.com/office/drawing/2014/main" id="{6A1BF83A-0358-7C35-90C5-4164EB74B0AA}"/>
                </a:ext>
              </a:extLst>
            </p:cNvPr>
            <p:cNvSpPr txBox="1">
              <a:spLocks/>
            </p:cNvSpPr>
            <p:nvPr/>
          </p:nvSpPr>
          <p:spPr bwMode="auto">
            <a:xfrm>
              <a:off x="4935659" y="185636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60" name="TextBox 2359">
              <a:extLst>
                <a:ext uri="{FF2B5EF4-FFF2-40B4-BE49-F238E27FC236}">
                  <a16:creationId xmlns:a16="http://schemas.microsoft.com/office/drawing/2014/main" id="{20E7C900-FD03-05F0-5B44-55650F098BB2}"/>
                </a:ext>
              </a:extLst>
            </p:cNvPr>
            <p:cNvSpPr txBox="1">
              <a:spLocks/>
            </p:cNvSpPr>
            <p:nvPr/>
          </p:nvSpPr>
          <p:spPr bwMode="auto">
            <a:xfrm>
              <a:off x="5682064" y="215233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61" name="TextBox 2360">
              <a:extLst>
                <a:ext uri="{FF2B5EF4-FFF2-40B4-BE49-F238E27FC236}">
                  <a16:creationId xmlns:a16="http://schemas.microsoft.com/office/drawing/2014/main" id="{F9BA6124-75A4-6439-F505-A124F58A8AEA}"/>
                </a:ext>
              </a:extLst>
            </p:cNvPr>
            <p:cNvSpPr txBox="1">
              <a:spLocks/>
            </p:cNvSpPr>
            <p:nvPr/>
          </p:nvSpPr>
          <p:spPr bwMode="auto">
            <a:xfrm>
              <a:off x="5609318" y="21446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62" name="TextBox 2361">
              <a:extLst>
                <a:ext uri="{FF2B5EF4-FFF2-40B4-BE49-F238E27FC236}">
                  <a16:creationId xmlns:a16="http://schemas.microsoft.com/office/drawing/2014/main" id="{FB2CCB8B-7300-D41E-435C-BA2E13BF0FC2}"/>
                </a:ext>
              </a:extLst>
            </p:cNvPr>
            <p:cNvSpPr txBox="1">
              <a:spLocks/>
            </p:cNvSpPr>
            <p:nvPr/>
          </p:nvSpPr>
          <p:spPr bwMode="auto">
            <a:xfrm>
              <a:off x="5701219" y="215366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63" name="TextBox 2362">
              <a:extLst>
                <a:ext uri="{FF2B5EF4-FFF2-40B4-BE49-F238E27FC236}">
                  <a16:creationId xmlns:a16="http://schemas.microsoft.com/office/drawing/2014/main" id="{769D6F86-B284-55DF-A7DA-7AF03BA163E3}"/>
                </a:ext>
              </a:extLst>
            </p:cNvPr>
            <p:cNvSpPr txBox="1">
              <a:spLocks/>
            </p:cNvSpPr>
            <p:nvPr/>
          </p:nvSpPr>
          <p:spPr bwMode="auto">
            <a:xfrm>
              <a:off x="5779401" y="220173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64" name="TextBox 2363">
              <a:extLst>
                <a:ext uri="{FF2B5EF4-FFF2-40B4-BE49-F238E27FC236}">
                  <a16:creationId xmlns:a16="http://schemas.microsoft.com/office/drawing/2014/main" id="{7FE18026-B6CF-A21A-C7B4-BBE84E19ECEF}"/>
                </a:ext>
              </a:extLst>
            </p:cNvPr>
            <p:cNvSpPr txBox="1">
              <a:spLocks/>
            </p:cNvSpPr>
            <p:nvPr/>
          </p:nvSpPr>
          <p:spPr bwMode="auto">
            <a:xfrm>
              <a:off x="5876620" y="220506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65" name="TextBox 2364">
              <a:extLst>
                <a:ext uri="{FF2B5EF4-FFF2-40B4-BE49-F238E27FC236}">
                  <a16:creationId xmlns:a16="http://schemas.microsoft.com/office/drawing/2014/main" id="{162ED0A9-A2B6-8966-9D51-F7EB8A813212}"/>
                </a:ext>
              </a:extLst>
            </p:cNvPr>
            <p:cNvSpPr txBox="1">
              <a:spLocks/>
            </p:cNvSpPr>
            <p:nvPr/>
          </p:nvSpPr>
          <p:spPr bwMode="auto">
            <a:xfrm>
              <a:off x="5904158" y="220566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66" name="TextBox 2365">
              <a:extLst>
                <a:ext uri="{FF2B5EF4-FFF2-40B4-BE49-F238E27FC236}">
                  <a16:creationId xmlns:a16="http://schemas.microsoft.com/office/drawing/2014/main" id="{2E83570E-1B42-205A-18BE-3224CFC6B60B}"/>
                </a:ext>
              </a:extLst>
            </p:cNvPr>
            <p:cNvSpPr txBox="1">
              <a:spLocks/>
            </p:cNvSpPr>
            <p:nvPr/>
          </p:nvSpPr>
          <p:spPr bwMode="auto">
            <a:xfrm>
              <a:off x="5951629" y="22034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67" name="TextBox 2366">
              <a:extLst>
                <a:ext uri="{FF2B5EF4-FFF2-40B4-BE49-F238E27FC236}">
                  <a16:creationId xmlns:a16="http://schemas.microsoft.com/office/drawing/2014/main" id="{06E64ECD-B0C5-A7DC-0F9C-2EF429C4D529}"/>
                </a:ext>
              </a:extLst>
            </p:cNvPr>
            <p:cNvSpPr txBox="1">
              <a:spLocks/>
            </p:cNvSpPr>
            <p:nvPr/>
          </p:nvSpPr>
          <p:spPr bwMode="auto">
            <a:xfrm>
              <a:off x="5929546" y="220677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68" name="TextBox 2367">
              <a:extLst>
                <a:ext uri="{FF2B5EF4-FFF2-40B4-BE49-F238E27FC236}">
                  <a16:creationId xmlns:a16="http://schemas.microsoft.com/office/drawing/2014/main" id="{F130D540-0FC1-46F6-DFC6-CD06A6CA356C}"/>
                </a:ext>
              </a:extLst>
            </p:cNvPr>
            <p:cNvSpPr txBox="1">
              <a:spLocks/>
            </p:cNvSpPr>
            <p:nvPr/>
          </p:nvSpPr>
          <p:spPr bwMode="auto">
            <a:xfrm>
              <a:off x="5970058" y="220607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69" name="TextBox 2368">
              <a:extLst>
                <a:ext uri="{FF2B5EF4-FFF2-40B4-BE49-F238E27FC236}">
                  <a16:creationId xmlns:a16="http://schemas.microsoft.com/office/drawing/2014/main" id="{162BB098-CE27-F31D-E8C4-5FBFA611C4BD}"/>
                </a:ext>
              </a:extLst>
            </p:cNvPr>
            <p:cNvSpPr txBox="1">
              <a:spLocks/>
            </p:cNvSpPr>
            <p:nvPr/>
          </p:nvSpPr>
          <p:spPr bwMode="auto">
            <a:xfrm>
              <a:off x="6070058" y="223439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70" name="TextBox 2369">
              <a:extLst>
                <a:ext uri="{FF2B5EF4-FFF2-40B4-BE49-F238E27FC236}">
                  <a16:creationId xmlns:a16="http://schemas.microsoft.com/office/drawing/2014/main" id="{9B4A84E5-83D5-A8B6-09D3-173BCF8BEB4E}"/>
                </a:ext>
              </a:extLst>
            </p:cNvPr>
            <p:cNvSpPr txBox="1">
              <a:spLocks/>
            </p:cNvSpPr>
            <p:nvPr/>
          </p:nvSpPr>
          <p:spPr bwMode="auto">
            <a:xfrm>
              <a:off x="6113287" y="225567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71" name="TextBox 2370">
              <a:extLst>
                <a:ext uri="{FF2B5EF4-FFF2-40B4-BE49-F238E27FC236}">
                  <a16:creationId xmlns:a16="http://schemas.microsoft.com/office/drawing/2014/main" id="{1E54AE4C-1CF7-DAB3-5A1D-6A5644B0759E}"/>
                </a:ext>
              </a:extLst>
            </p:cNvPr>
            <p:cNvSpPr txBox="1">
              <a:spLocks/>
            </p:cNvSpPr>
            <p:nvPr/>
          </p:nvSpPr>
          <p:spPr bwMode="auto">
            <a:xfrm>
              <a:off x="6131341" y="225696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72" name="TextBox 2371">
              <a:extLst>
                <a:ext uri="{FF2B5EF4-FFF2-40B4-BE49-F238E27FC236}">
                  <a16:creationId xmlns:a16="http://schemas.microsoft.com/office/drawing/2014/main" id="{EA41BF20-152D-3F9B-AB94-EAD045223BA2}"/>
                </a:ext>
              </a:extLst>
            </p:cNvPr>
            <p:cNvSpPr txBox="1">
              <a:spLocks/>
            </p:cNvSpPr>
            <p:nvPr/>
          </p:nvSpPr>
          <p:spPr bwMode="auto">
            <a:xfrm>
              <a:off x="6166217" y="22592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73" name="TextBox 2372">
              <a:extLst>
                <a:ext uri="{FF2B5EF4-FFF2-40B4-BE49-F238E27FC236}">
                  <a16:creationId xmlns:a16="http://schemas.microsoft.com/office/drawing/2014/main" id="{86F16319-2F64-7269-AA62-7E6B06B992C0}"/>
                </a:ext>
              </a:extLst>
            </p:cNvPr>
            <p:cNvSpPr txBox="1">
              <a:spLocks/>
            </p:cNvSpPr>
            <p:nvPr/>
          </p:nvSpPr>
          <p:spPr bwMode="auto">
            <a:xfrm>
              <a:off x="6200228" y="227411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74" name="TextBox 2373">
              <a:extLst>
                <a:ext uri="{FF2B5EF4-FFF2-40B4-BE49-F238E27FC236}">
                  <a16:creationId xmlns:a16="http://schemas.microsoft.com/office/drawing/2014/main" id="{D3BF6F32-0F7D-E94B-EB9E-8550C1BE0FF2}"/>
                </a:ext>
              </a:extLst>
            </p:cNvPr>
            <p:cNvSpPr txBox="1">
              <a:spLocks/>
            </p:cNvSpPr>
            <p:nvPr/>
          </p:nvSpPr>
          <p:spPr bwMode="auto">
            <a:xfrm>
              <a:off x="6257227" y="228076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75" name="TextBox 2374">
              <a:extLst>
                <a:ext uri="{FF2B5EF4-FFF2-40B4-BE49-F238E27FC236}">
                  <a16:creationId xmlns:a16="http://schemas.microsoft.com/office/drawing/2014/main" id="{436AB5A4-116F-EFDE-CFB3-43C1DB1F9E5C}"/>
                </a:ext>
              </a:extLst>
            </p:cNvPr>
            <p:cNvSpPr txBox="1">
              <a:spLocks/>
            </p:cNvSpPr>
            <p:nvPr/>
          </p:nvSpPr>
          <p:spPr bwMode="auto">
            <a:xfrm>
              <a:off x="6302890" y="229986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76" name="TextBox 2375">
              <a:extLst>
                <a:ext uri="{FF2B5EF4-FFF2-40B4-BE49-F238E27FC236}">
                  <a16:creationId xmlns:a16="http://schemas.microsoft.com/office/drawing/2014/main" id="{A1CDD974-292E-BEA6-3850-472F1BF44887}"/>
                </a:ext>
              </a:extLst>
            </p:cNvPr>
            <p:cNvSpPr txBox="1">
              <a:spLocks/>
            </p:cNvSpPr>
            <p:nvPr/>
          </p:nvSpPr>
          <p:spPr bwMode="auto">
            <a:xfrm>
              <a:off x="6320365" y="229986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77" name="TextBox 2376">
              <a:extLst>
                <a:ext uri="{FF2B5EF4-FFF2-40B4-BE49-F238E27FC236}">
                  <a16:creationId xmlns:a16="http://schemas.microsoft.com/office/drawing/2014/main" id="{1772417C-7D60-0808-6CF5-2B649DF3FBB6}"/>
                </a:ext>
              </a:extLst>
            </p:cNvPr>
            <p:cNvSpPr txBox="1">
              <a:spLocks/>
            </p:cNvSpPr>
            <p:nvPr/>
          </p:nvSpPr>
          <p:spPr bwMode="auto">
            <a:xfrm>
              <a:off x="6228200" y="227743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78" name="TextBox 2377">
              <a:extLst>
                <a:ext uri="{FF2B5EF4-FFF2-40B4-BE49-F238E27FC236}">
                  <a16:creationId xmlns:a16="http://schemas.microsoft.com/office/drawing/2014/main" id="{396C21BE-596D-84CA-1769-E09A517A33BE}"/>
                </a:ext>
              </a:extLst>
            </p:cNvPr>
            <p:cNvSpPr txBox="1">
              <a:spLocks/>
            </p:cNvSpPr>
            <p:nvPr/>
          </p:nvSpPr>
          <p:spPr bwMode="auto">
            <a:xfrm>
              <a:off x="6364686"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79" name="TextBox 2378">
              <a:extLst>
                <a:ext uri="{FF2B5EF4-FFF2-40B4-BE49-F238E27FC236}">
                  <a16:creationId xmlns:a16="http://schemas.microsoft.com/office/drawing/2014/main" id="{C7139399-86FC-A416-BC74-F1F6CDB93C75}"/>
                </a:ext>
              </a:extLst>
            </p:cNvPr>
            <p:cNvSpPr txBox="1">
              <a:spLocks/>
            </p:cNvSpPr>
            <p:nvPr/>
          </p:nvSpPr>
          <p:spPr bwMode="auto">
            <a:xfrm>
              <a:off x="6337035" y="230318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80" name="TextBox 2379">
              <a:extLst>
                <a:ext uri="{FF2B5EF4-FFF2-40B4-BE49-F238E27FC236}">
                  <a16:creationId xmlns:a16="http://schemas.microsoft.com/office/drawing/2014/main" id="{0F650564-35D0-0322-F83E-F09AFCD1C72B}"/>
                </a:ext>
              </a:extLst>
            </p:cNvPr>
            <p:cNvSpPr txBox="1">
              <a:spLocks/>
            </p:cNvSpPr>
            <p:nvPr/>
          </p:nvSpPr>
          <p:spPr bwMode="auto">
            <a:xfrm>
              <a:off x="6386569" y="229321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81" name="TextBox 2380">
              <a:extLst>
                <a:ext uri="{FF2B5EF4-FFF2-40B4-BE49-F238E27FC236}">
                  <a16:creationId xmlns:a16="http://schemas.microsoft.com/office/drawing/2014/main" id="{CE48A1C5-AF4A-8B64-EB21-849BB0E50054}"/>
                </a:ext>
              </a:extLst>
            </p:cNvPr>
            <p:cNvSpPr txBox="1">
              <a:spLocks/>
            </p:cNvSpPr>
            <p:nvPr/>
          </p:nvSpPr>
          <p:spPr bwMode="auto">
            <a:xfrm>
              <a:off x="6552434" y="236235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82" name="TextBox 2381">
              <a:extLst>
                <a:ext uri="{FF2B5EF4-FFF2-40B4-BE49-F238E27FC236}">
                  <a16:creationId xmlns:a16="http://schemas.microsoft.com/office/drawing/2014/main" id="{30B9368C-23AF-6DB8-2A4A-A71EF7959591}"/>
                </a:ext>
              </a:extLst>
            </p:cNvPr>
            <p:cNvSpPr txBox="1">
              <a:spLocks/>
            </p:cNvSpPr>
            <p:nvPr/>
          </p:nvSpPr>
          <p:spPr bwMode="auto">
            <a:xfrm>
              <a:off x="6595315" y="236235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83" name="TextBox 2382">
              <a:extLst>
                <a:ext uri="{FF2B5EF4-FFF2-40B4-BE49-F238E27FC236}">
                  <a16:creationId xmlns:a16="http://schemas.microsoft.com/office/drawing/2014/main" id="{5DDAC8C0-9F64-D8A5-A8F6-ED4E055663D8}"/>
                </a:ext>
              </a:extLst>
            </p:cNvPr>
            <p:cNvSpPr txBox="1">
              <a:spLocks/>
            </p:cNvSpPr>
            <p:nvPr/>
          </p:nvSpPr>
          <p:spPr bwMode="auto">
            <a:xfrm>
              <a:off x="6615081" y="236235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84" name="TextBox 2383">
              <a:extLst>
                <a:ext uri="{FF2B5EF4-FFF2-40B4-BE49-F238E27FC236}">
                  <a16:creationId xmlns:a16="http://schemas.microsoft.com/office/drawing/2014/main" id="{7DA5F738-AE27-5DBF-2DE4-E128E3CF94C7}"/>
                </a:ext>
              </a:extLst>
            </p:cNvPr>
            <p:cNvSpPr txBox="1">
              <a:spLocks/>
            </p:cNvSpPr>
            <p:nvPr/>
          </p:nvSpPr>
          <p:spPr bwMode="auto">
            <a:xfrm>
              <a:off x="6632415" y="237460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85" name="TextBox 2384">
              <a:extLst>
                <a:ext uri="{FF2B5EF4-FFF2-40B4-BE49-F238E27FC236}">
                  <a16:creationId xmlns:a16="http://schemas.microsoft.com/office/drawing/2014/main" id="{7C780127-BDCE-7DDC-4673-7BEE9B34877E}"/>
                </a:ext>
              </a:extLst>
            </p:cNvPr>
            <p:cNvSpPr txBox="1">
              <a:spLocks/>
            </p:cNvSpPr>
            <p:nvPr/>
          </p:nvSpPr>
          <p:spPr bwMode="auto">
            <a:xfrm>
              <a:off x="6673433" y="23921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86" name="TextBox 2385">
              <a:extLst>
                <a:ext uri="{FF2B5EF4-FFF2-40B4-BE49-F238E27FC236}">
                  <a16:creationId xmlns:a16="http://schemas.microsoft.com/office/drawing/2014/main" id="{83F0F397-E700-972C-B3EC-71015420345A}"/>
                </a:ext>
              </a:extLst>
            </p:cNvPr>
            <p:cNvSpPr txBox="1">
              <a:spLocks/>
            </p:cNvSpPr>
            <p:nvPr/>
          </p:nvSpPr>
          <p:spPr bwMode="auto">
            <a:xfrm>
              <a:off x="6485971" y="23194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87" name="TextBox 2386">
              <a:extLst>
                <a:ext uri="{FF2B5EF4-FFF2-40B4-BE49-F238E27FC236}">
                  <a16:creationId xmlns:a16="http://schemas.microsoft.com/office/drawing/2014/main" id="{D0F16119-C52C-64BC-6668-6D1CCD8AFA86}"/>
                </a:ext>
              </a:extLst>
            </p:cNvPr>
            <p:cNvSpPr txBox="1">
              <a:spLocks/>
            </p:cNvSpPr>
            <p:nvPr/>
          </p:nvSpPr>
          <p:spPr bwMode="auto">
            <a:xfrm>
              <a:off x="6736284" y="24245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88" name="TextBox 2387">
              <a:extLst>
                <a:ext uri="{FF2B5EF4-FFF2-40B4-BE49-F238E27FC236}">
                  <a16:creationId xmlns:a16="http://schemas.microsoft.com/office/drawing/2014/main" id="{20AE4CE9-6653-ABAE-C5A3-21CAEE717710}"/>
                </a:ext>
              </a:extLst>
            </p:cNvPr>
            <p:cNvSpPr txBox="1">
              <a:spLocks/>
            </p:cNvSpPr>
            <p:nvPr/>
          </p:nvSpPr>
          <p:spPr bwMode="auto">
            <a:xfrm>
              <a:off x="6787413" y="24245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89" name="TextBox 2388">
              <a:extLst>
                <a:ext uri="{FF2B5EF4-FFF2-40B4-BE49-F238E27FC236}">
                  <a16:creationId xmlns:a16="http://schemas.microsoft.com/office/drawing/2014/main" id="{99974FC6-F1E6-AE78-523C-46074F3BAECE}"/>
                </a:ext>
              </a:extLst>
            </p:cNvPr>
            <p:cNvSpPr txBox="1">
              <a:spLocks/>
            </p:cNvSpPr>
            <p:nvPr/>
          </p:nvSpPr>
          <p:spPr bwMode="auto">
            <a:xfrm>
              <a:off x="7645312"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90" name="TextBox 2389">
              <a:extLst>
                <a:ext uri="{FF2B5EF4-FFF2-40B4-BE49-F238E27FC236}">
                  <a16:creationId xmlns:a16="http://schemas.microsoft.com/office/drawing/2014/main" id="{DBD24D2A-7773-DAA6-2463-C10E371B3B10}"/>
                </a:ext>
              </a:extLst>
            </p:cNvPr>
            <p:cNvSpPr txBox="1">
              <a:spLocks/>
            </p:cNvSpPr>
            <p:nvPr/>
          </p:nvSpPr>
          <p:spPr bwMode="auto">
            <a:xfrm>
              <a:off x="7266661"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91" name="TextBox 2390">
              <a:extLst>
                <a:ext uri="{FF2B5EF4-FFF2-40B4-BE49-F238E27FC236}">
                  <a16:creationId xmlns:a16="http://schemas.microsoft.com/office/drawing/2014/main" id="{1A82233D-9715-EFB2-69EA-74F313B8D0A8}"/>
                </a:ext>
              </a:extLst>
            </p:cNvPr>
            <p:cNvSpPr txBox="1">
              <a:spLocks/>
            </p:cNvSpPr>
            <p:nvPr/>
          </p:nvSpPr>
          <p:spPr bwMode="auto">
            <a:xfrm>
              <a:off x="7737128"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92" name="TextBox 2391">
              <a:extLst>
                <a:ext uri="{FF2B5EF4-FFF2-40B4-BE49-F238E27FC236}">
                  <a16:creationId xmlns:a16="http://schemas.microsoft.com/office/drawing/2014/main" id="{FC9B8432-431B-00A3-E761-AE9E909149BB}"/>
                </a:ext>
              </a:extLst>
            </p:cNvPr>
            <p:cNvSpPr txBox="1">
              <a:spLocks/>
            </p:cNvSpPr>
            <p:nvPr/>
          </p:nvSpPr>
          <p:spPr bwMode="auto">
            <a:xfrm>
              <a:off x="6890512" y="243455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93" name="TextBox 2392">
              <a:extLst>
                <a:ext uri="{FF2B5EF4-FFF2-40B4-BE49-F238E27FC236}">
                  <a16:creationId xmlns:a16="http://schemas.microsoft.com/office/drawing/2014/main" id="{7B498200-F3FE-A20A-9725-9BE3135CEC8A}"/>
                </a:ext>
              </a:extLst>
            </p:cNvPr>
            <p:cNvSpPr txBox="1">
              <a:spLocks/>
            </p:cNvSpPr>
            <p:nvPr/>
          </p:nvSpPr>
          <p:spPr bwMode="auto">
            <a:xfrm>
              <a:off x="6908890" y="243607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94" name="TextBox 2393">
              <a:extLst>
                <a:ext uri="{FF2B5EF4-FFF2-40B4-BE49-F238E27FC236}">
                  <a16:creationId xmlns:a16="http://schemas.microsoft.com/office/drawing/2014/main" id="{5AF485D8-F6F2-9585-913E-06DB9479AA98}"/>
                </a:ext>
              </a:extLst>
            </p:cNvPr>
            <p:cNvSpPr txBox="1">
              <a:spLocks/>
            </p:cNvSpPr>
            <p:nvPr/>
          </p:nvSpPr>
          <p:spPr bwMode="auto">
            <a:xfrm>
              <a:off x="6847964" y="242458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95" name="TextBox 2394">
              <a:extLst>
                <a:ext uri="{FF2B5EF4-FFF2-40B4-BE49-F238E27FC236}">
                  <a16:creationId xmlns:a16="http://schemas.microsoft.com/office/drawing/2014/main" id="{89860E44-6597-3CC9-C692-8F8AF8C3A8F1}"/>
                </a:ext>
              </a:extLst>
            </p:cNvPr>
            <p:cNvSpPr txBox="1">
              <a:spLocks/>
            </p:cNvSpPr>
            <p:nvPr/>
          </p:nvSpPr>
          <p:spPr bwMode="auto">
            <a:xfrm>
              <a:off x="7126939" y="243940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96" name="TextBox 2395">
              <a:extLst>
                <a:ext uri="{FF2B5EF4-FFF2-40B4-BE49-F238E27FC236}">
                  <a16:creationId xmlns:a16="http://schemas.microsoft.com/office/drawing/2014/main" id="{69B8D701-0663-722E-215C-6DF005409661}"/>
                </a:ext>
              </a:extLst>
            </p:cNvPr>
            <p:cNvSpPr txBox="1">
              <a:spLocks/>
            </p:cNvSpPr>
            <p:nvPr/>
          </p:nvSpPr>
          <p:spPr bwMode="auto">
            <a:xfrm>
              <a:off x="7113284" y="243940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97" name="TextBox 2396">
              <a:extLst>
                <a:ext uri="{FF2B5EF4-FFF2-40B4-BE49-F238E27FC236}">
                  <a16:creationId xmlns:a16="http://schemas.microsoft.com/office/drawing/2014/main" id="{368DD227-3CB8-D3B7-4D75-3D521D69E714}"/>
                </a:ext>
              </a:extLst>
            </p:cNvPr>
            <p:cNvSpPr txBox="1">
              <a:spLocks/>
            </p:cNvSpPr>
            <p:nvPr/>
          </p:nvSpPr>
          <p:spPr bwMode="auto">
            <a:xfrm>
              <a:off x="7165709" y="2443506"/>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98" name="TextBox 2397">
              <a:extLst>
                <a:ext uri="{FF2B5EF4-FFF2-40B4-BE49-F238E27FC236}">
                  <a16:creationId xmlns:a16="http://schemas.microsoft.com/office/drawing/2014/main" id="{61166A84-5EFC-56C5-B177-B1FE3F66FEE9}"/>
                </a:ext>
              </a:extLst>
            </p:cNvPr>
            <p:cNvSpPr txBox="1">
              <a:spLocks/>
            </p:cNvSpPr>
            <p:nvPr/>
          </p:nvSpPr>
          <p:spPr bwMode="auto">
            <a:xfrm>
              <a:off x="7046659" y="244272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399" name="TextBox 2398">
              <a:extLst>
                <a:ext uri="{FF2B5EF4-FFF2-40B4-BE49-F238E27FC236}">
                  <a16:creationId xmlns:a16="http://schemas.microsoft.com/office/drawing/2014/main" id="{D9B15545-1637-577C-2F83-6EC88AA2969B}"/>
                </a:ext>
              </a:extLst>
            </p:cNvPr>
            <p:cNvSpPr txBox="1">
              <a:spLocks/>
            </p:cNvSpPr>
            <p:nvPr/>
          </p:nvSpPr>
          <p:spPr bwMode="auto">
            <a:xfrm>
              <a:off x="6951200" y="243940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00" name="TextBox 2399">
              <a:extLst>
                <a:ext uri="{FF2B5EF4-FFF2-40B4-BE49-F238E27FC236}">
                  <a16:creationId xmlns:a16="http://schemas.microsoft.com/office/drawing/2014/main" id="{632F7160-D452-1494-C6FD-AFB529660E89}"/>
                </a:ext>
              </a:extLst>
            </p:cNvPr>
            <p:cNvSpPr txBox="1">
              <a:spLocks/>
            </p:cNvSpPr>
            <p:nvPr/>
          </p:nvSpPr>
          <p:spPr bwMode="auto">
            <a:xfrm>
              <a:off x="6976911" y="243940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01" name="TextBox 2400">
              <a:extLst>
                <a:ext uri="{FF2B5EF4-FFF2-40B4-BE49-F238E27FC236}">
                  <a16:creationId xmlns:a16="http://schemas.microsoft.com/office/drawing/2014/main" id="{CAAF02FA-248B-7298-D5A6-2047BE26340F}"/>
                </a:ext>
              </a:extLst>
            </p:cNvPr>
            <p:cNvSpPr txBox="1">
              <a:spLocks/>
            </p:cNvSpPr>
            <p:nvPr/>
          </p:nvSpPr>
          <p:spPr bwMode="auto">
            <a:xfrm>
              <a:off x="7009434" y="243940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02" name="TextBox 2401">
              <a:extLst>
                <a:ext uri="{FF2B5EF4-FFF2-40B4-BE49-F238E27FC236}">
                  <a16:creationId xmlns:a16="http://schemas.microsoft.com/office/drawing/2014/main" id="{25158805-CB23-CADE-94E9-5E203932AA47}"/>
                </a:ext>
              </a:extLst>
            </p:cNvPr>
            <p:cNvSpPr txBox="1">
              <a:spLocks/>
            </p:cNvSpPr>
            <p:nvPr/>
          </p:nvSpPr>
          <p:spPr bwMode="auto">
            <a:xfrm>
              <a:off x="6926396" y="243607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03" name="TextBox 2402">
              <a:extLst>
                <a:ext uri="{FF2B5EF4-FFF2-40B4-BE49-F238E27FC236}">
                  <a16:creationId xmlns:a16="http://schemas.microsoft.com/office/drawing/2014/main" id="{EF78450D-B8C9-D236-0DED-143418E16BD0}"/>
                </a:ext>
              </a:extLst>
            </p:cNvPr>
            <p:cNvSpPr txBox="1">
              <a:spLocks/>
            </p:cNvSpPr>
            <p:nvPr/>
          </p:nvSpPr>
          <p:spPr bwMode="auto">
            <a:xfrm>
              <a:off x="7323466"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04" name="TextBox 2403">
              <a:extLst>
                <a:ext uri="{FF2B5EF4-FFF2-40B4-BE49-F238E27FC236}">
                  <a16:creationId xmlns:a16="http://schemas.microsoft.com/office/drawing/2014/main" id="{5CFBE1D0-4A6E-72B9-980C-6D95C535813B}"/>
                </a:ext>
              </a:extLst>
            </p:cNvPr>
            <p:cNvSpPr txBox="1">
              <a:spLocks/>
            </p:cNvSpPr>
            <p:nvPr/>
          </p:nvSpPr>
          <p:spPr bwMode="auto">
            <a:xfrm>
              <a:off x="7574469"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05" name="TextBox 2404">
              <a:extLst>
                <a:ext uri="{FF2B5EF4-FFF2-40B4-BE49-F238E27FC236}">
                  <a16:creationId xmlns:a16="http://schemas.microsoft.com/office/drawing/2014/main" id="{EA9FD709-5939-B20D-10D1-AF25497BD5CA}"/>
                </a:ext>
              </a:extLst>
            </p:cNvPr>
            <p:cNvSpPr txBox="1">
              <a:spLocks/>
            </p:cNvSpPr>
            <p:nvPr/>
          </p:nvSpPr>
          <p:spPr bwMode="auto">
            <a:xfrm>
              <a:off x="7589249"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06" name="TextBox 2405">
              <a:extLst>
                <a:ext uri="{FF2B5EF4-FFF2-40B4-BE49-F238E27FC236}">
                  <a16:creationId xmlns:a16="http://schemas.microsoft.com/office/drawing/2014/main" id="{90D139F2-6FC1-2DD9-5363-9914D0F9A1C5}"/>
                </a:ext>
              </a:extLst>
            </p:cNvPr>
            <p:cNvSpPr txBox="1">
              <a:spLocks/>
            </p:cNvSpPr>
            <p:nvPr/>
          </p:nvSpPr>
          <p:spPr bwMode="auto">
            <a:xfrm>
              <a:off x="7341273"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07" name="TextBox 2406">
              <a:extLst>
                <a:ext uri="{FF2B5EF4-FFF2-40B4-BE49-F238E27FC236}">
                  <a16:creationId xmlns:a16="http://schemas.microsoft.com/office/drawing/2014/main" id="{5599A02E-9697-DBA2-8999-29179ADDF04F}"/>
                </a:ext>
              </a:extLst>
            </p:cNvPr>
            <p:cNvSpPr txBox="1">
              <a:spLocks/>
            </p:cNvSpPr>
            <p:nvPr/>
          </p:nvSpPr>
          <p:spPr bwMode="auto">
            <a:xfrm>
              <a:off x="7349578"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08" name="TextBox 2407">
              <a:extLst>
                <a:ext uri="{FF2B5EF4-FFF2-40B4-BE49-F238E27FC236}">
                  <a16:creationId xmlns:a16="http://schemas.microsoft.com/office/drawing/2014/main" id="{919100EF-E921-E8C8-F495-124B645D7E6C}"/>
                </a:ext>
              </a:extLst>
            </p:cNvPr>
            <p:cNvSpPr txBox="1">
              <a:spLocks/>
            </p:cNvSpPr>
            <p:nvPr/>
          </p:nvSpPr>
          <p:spPr bwMode="auto">
            <a:xfrm>
              <a:off x="7481403"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09" name="TextBox 2408">
              <a:extLst>
                <a:ext uri="{FF2B5EF4-FFF2-40B4-BE49-F238E27FC236}">
                  <a16:creationId xmlns:a16="http://schemas.microsoft.com/office/drawing/2014/main" id="{525D3ED3-1848-0C10-0748-16C7A4C61158}"/>
                </a:ext>
              </a:extLst>
            </p:cNvPr>
            <p:cNvSpPr txBox="1">
              <a:spLocks/>
            </p:cNvSpPr>
            <p:nvPr/>
          </p:nvSpPr>
          <p:spPr bwMode="auto">
            <a:xfrm>
              <a:off x="7880411"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10" name="TextBox 2409">
              <a:extLst>
                <a:ext uri="{FF2B5EF4-FFF2-40B4-BE49-F238E27FC236}">
                  <a16:creationId xmlns:a16="http://schemas.microsoft.com/office/drawing/2014/main" id="{B278CD41-C5CA-BC63-FC4F-B976824B6930}"/>
                </a:ext>
              </a:extLst>
            </p:cNvPr>
            <p:cNvSpPr txBox="1">
              <a:spLocks/>
            </p:cNvSpPr>
            <p:nvPr/>
          </p:nvSpPr>
          <p:spPr bwMode="auto">
            <a:xfrm>
              <a:off x="7414030"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11" name="TextBox 2410">
              <a:extLst>
                <a:ext uri="{FF2B5EF4-FFF2-40B4-BE49-F238E27FC236}">
                  <a16:creationId xmlns:a16="http://schemas.microsoft.com/office/drawing/2014/main" id="{1ED05593-BA4D-3C84-754F-772E59AE2B77}"/>
                </a:ext>
              </a:extLst>
            </p:cNvPr>
            <p:cNvSpPr txBox="1">
              <a:spLocks/>
            </p:cNvSpPr>
            <p:nvPr/>
          </p:nvSpPr>
          <p:spPr bwMode="auto">
            <a:xfrm>
              <a:off x="7400685"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12" name="TextBox 2411">
              <a:extLst>
                <a:ext uri="{FF2B5EF4-FFF2-40B4-BE49-F238E27FC236}">
                  <a16:creationId xmlns:a16="http://schemas.microsoft.com/office/drawing/2014/main" id="{B15C62F0-5303-16D1-7648-E04B71C66869}"/>
                </a:ext>
              </a:extLst>
            </p:cNvPr>
            <p:cNvSpPr txBox="1">
              <a:spLocks/>
            </p:cNvSpPr>
            <p:nvPr/>
          </p:nvSpPr>
          <p:spPr bwMode="auto">
            <a:xfrm>
              <a:off x="7374118"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13" name="TextBox 2412">
              <a:extLst>
                <a:ext uri="{FF2B5EF4-FFF2-40B4-BE49-F238E27FC236}">
                  <a16:creationId xmlns:a16="http://schemas.microsoft.com/office/drawing/2014/main" id="{43D9AE2C-0F3F-AF4A-F3AC-A611ACE56CC7}"/>
                </a:ext>
              </a:extLst>
            </p:cNvPr>
            <p:cNvSpPr txBox="1">
              <a:spLocks/>
            </p:cNvSpPr>
            <p:nvPr/>
          </p:nvSpPr>
          <p:spPr bwMode="auto">
            <a:xfrm>
              <a:off x="7453447"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sp>
          <p:nvSpPr>
            <p:cNvPr id="2414" name="TextBox 2413">
              <a:extLst>
                <a:ext uri="{FF2B5EF4-FFF2-40B4-BE49-F238E27FC236}">
                  <a16:creationId xmlns:a16="http://schemas.microsoft.com/office/drawing/2014/main" id="{F6BAFEE1-63B6-F31A-DA4D-50A58130F438}"/>
                </a:ext>
              </a:extLst>
            </p:cNvPr>
            <p:cNvSpPr txBox="1">
              <a:spLocks/>
            </p:cNvSpPr>
            <p:nvPr/>
          </p:nvSpPr>
          <p:spPr bwMode="auto">
            <a:xfrm>
              <a:off x="7432616" y="24831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bg1">
                      <a:lumMod val="50000"/>
                    </a:schemeClr>
                  </a:solidFill>
                  <a:latin typeface="Poppins Medium" pitchFamily="2" charset="77"/>
                  <a:cs typeface="Poppins Medium" pitchFamily="2" charset="77"/>
                </a:rPr>
                <a:t>+</a:t>
              </a:r>
            </a:p>
          </p:txBody>
        </p:sp>
      </p:grpSp>
      <p:cxnSp>
        <p:nvCxnSpPr>
          <p:cNvPr id="2113" name="Straight Connector 2112">
            <a:extLst>
              <a:ext uri="{FF2B5EF4-FFF2-40B4-BE49-F238E27FC236}">
                <a16:creationId xmlns:a16="http://schemas.microsoft.com/office/drawing/2014/main" id="{3A419054-B282-266B-B376-BC7793F47D0D}"/>
              </a:ext>
            </a:extLst>
          </p:cNvPr>
          <p:cNvCxnSpPr>
            <a:cxnSpLocks/>
          </p:cNvCxnSpPr>
          <p:nvPr/>
        </p:nvCxnSpPr>
        <p:spPr bwMode="auto">
          <a:xfrm>
            <a:off x="8487647" y="1735063"/>
            <a:ext cx="0" cy="2162628"/>
          </a:xfrm>
          <a:prstGeom prst="line">
            <a:avLst/>
          </a:prstGeom>
          <a:noFill/>
          <a:ln w="12700" cap="flat" cmpd="sng" algn="ctr">
            <a:solidFill>
              <a:schemeClr val="tx1"/>
            </a:solidFill>
            <a:prstDash val="solid"/>
            <a:round/>
            <a:headEnd type="none" w="med" len="med"/>
            <a:tailEnd type="none" w="med" len="med"/>
          </a:ln>
          <a:effectLst/>
        </p:spPr>
      </p:cxnSp>
      <p:grpSp>
        <p:nvGrpSpPr>
          <p:cNvPr id="16" name="Group 15">
            <a:extLst>
              <a:ext uri="{FF2B5EF4-FFF2-40B4-BE49-F238E27FC236}">
                <a16:creationId xmlns:a16="http://schemas.microsoft.com/office/drawing/2014/main" id="{3D884F26-003D-8040-6B5A-BBD5EE21C5FC}"/>
              </a:ext>
            </a:extLst>
          </p:cNvPr>
          <p:cNvGrpSpPr/>
          <p:nvPr/>
        </p:nvGrpSpPr>
        <p:grpSpPr>
          <a:xfrm>
            <a:off x="8399790" y="1618483"/>
            <a:ext cx="3493231" cy="562757"/>
            <a:chOff x="8399790" y="1596597"/>
            <a:chExt cx="3493231" cy="562757"/>
          </a:xfrm>
        </p:grpSpPr>
        <p:sp>
          <p:nvSpPr>
            <p:cNvPr id="2561" name="TextBox 2560">
              <a:extLst>
                <a:ext uri="{FF2B5EF4-FFF2-40B4-BE49-F238E27FC236}">
                  <a16:creationId xmlns:a16="http://schemas.microsoft.com/office/drawing/2014/main" id="{F4695420-5A65-DD3E-66E9-BD0B654133C4}"/>
                </a:ext>
              </a:extLst>
            </p:cNvPr>
            <p:cNvSpPr txBox="1">
              <a:spLocks/>
            </p:cNvSpPr>
            <p:nvPr/>
          </p:nvSpPr>
          <p:spPr bwMode="auto">
            <a:xfrm>
              <a:off x="8399790" y="159659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62" name="TextBox 2561">
              <a:extLst>
                <a:ext uri="{FF2B5EF4-FFF2-40B4-BE49-F238E27FC236}">
                  <a16:creationId xmlns:a16="http://schemas.microsoft.com/office/drawing/2014/main" id="{997B3A91-1857-476B-D354-059EF45F6516}"/>
                </a:ext>
              </a:extLst>
            </p:cNvPr>
            <p:cNvSpPr txBox="1">
              <a:spLocks/>
            </p:cNvSpPr>
            <p:nvPr/>
          </p:nvSpPr>
          <p:spPr bwMode="auto">
            <a:xfrm>
              <a:off x="8424307" y="159659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63" name="TextBox 2562">
              <a:extLst>
                <a:ext uri="{FF2B5EF4-FFF2-40B4-BE49-F238E27FC236}">
                  <a16:creationId xmlns:a16="http://schemas.microsoft.com/office/drawing/2014/main" id="{36179B53-FB10-0D93-4779-C99179795A8B}"/>
                </a:ext>
              </a:extLst>
            </p:cNvPr>
            <p:cNvSpPr txBox="1">
              <a:spLocks/>
            </p:cNvSpPr>
            <p:nvPr/>
          </p:nvSpPr>
          <p:spPr bwMode="auto">
            <a:xfrm>
              <a:off x="8467437" y="159659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64" name="TextBox 2563">
              <a:extLst>
                <a:ext uri="{FF2B5EF4-FFF2-40B4-BE49-F238E27FC236}">
                  <a16:creationId xmlns:a16="http://schemas.microsoft.com/office/drawing/2014/main" id="{56A99CE4-FEE8-3900-2158-1D342046D89E}"/>
                </a:ext>
              </a:extLst>
            </p:cNvPr>
            <p:cNvSpPr txBox="1">
              <a:spLocks/>
            </p:cNvSpPr>
            <p:nvPr/>
          </p:nvSpPr>
          <p:spPr bwMode="auto">
            <a:xfrm>
              <a:off x="9413450" y="174424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65" name="TextBox 2564">
              <a:extLst>
                <a:ext uri="{FF2B5EF4-FFF2-40B4-BE49-F238E27FC236}">
                  <a16:creationId xmlns:a16="http://schemas.microsoft.com/office/drawing/2014/main" id="{0FB7531F-6C66-98D6-06D0-200E00AC076E}"/>
                </a:ext>
              </a:extLst>
            </p:cNvPr>
            <p:cNvSpPr txBox="1">
              <a:spLocks/>
            </p:cNvSpPr>
            <p:nvPr/>
          </p:nvSpPr>
          <p:spPr bwMode="auto">
            <a:xfrm>
              <a:off x="9498890" y="175978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66" name="TextBox 2565">
              <a:extLst>
                <a:ext uri="{FF2B5EF4-FFF2-40B4-BE49-F238E27FC236}">
                  <a16:creationId xmlns:a16="http://schemas.microsoft.com/office/drawing/2014/main" id="{EC65F8B2-F41A-33C0-3041-79D789114588}"/>
                </a:ext>
              </a:extLst>
            </p:cNvPr>
            <p:cNvSpPr txBox="1">
              <a:spLocks/>
            </p:cNvSpPr>
            <p:nvPr/>
          </p:nvSpPr>
          <p:spPr bwMode="auto">
            <a:xfrm>
              <a:off x="9107074" y="171650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67" name="TextBox 2566">
              <a:extLst>
                <a:ext uri="{FF2B5EF4-FFF2-40B4-BE49-F238E27FC236}">
                  <a16:creationId xmlns:a16="http://schemas.microsoft.com/office/drawing/2014/main" id="{BA1E8682-38C5-B33C-0543-44AD1E642183}"/>
                </a:ext>
              </a:extLst>
            </p:cNvPr>
            <p:cNvSpPr txBox="1">
              <a:spLocks/>
            </p:cNvSpPr>
            <p:nvPr/>
          </p:nvSpPr>
          <p:spPr bwMode="auto">
            <a:xfrm>
              <a:off x="8684882" y="163506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68" name="TextBox 2567">
              <a:extLst>
                <a:ext uri="{FF2B5EF4-FFF2-40B4-BE49-F238E27FC236}">
                  <a16:creationId xmlns:a16="http://schemas.microsoft.com/office/drawing/2014/main" id="{7035D3BB-836C-9950-94C8-1F412E37C430}"/>
                </a:ext>
              </a:extLst>
            </p:cNvPr>
            <p:cNvSpPr txBox="1">
              <a:spLocks/>
            </p:cNvSpPr>
            <p:nvPr/>
          </p:nvSpPr>
          <p:spPr bwMode="auto">
            <a:xfrm>
              <a:off x="9680928" y="176837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69" name="TextBox 2568">
              <a:extLst>
                <a:ext uri="{FF2B5EF4-FFF2-40B4-BE49-F238E27FC236}">
                  <a16:creationId xmlns:a16="http://schemas.microsoft.com/office/drawing/2014/main" id="{95EB2EFA-2E74-D1FE-C27D-31B33DDB66F6}"/>
                </a:ext>
              </a:extLst>
            </p:cNvPr>
            <p:cNvSpPr txBox="1">
              <a:spLocks/>
            </p:cNvSpPr>
            <p:nvPr/>
          </p:nvSpPr>
          <p:spPr bwMode="auto">
            <a:xfrm>
              <a:off x="9729681" y="177144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70" name="TextBox 2569">
              <a:extLst>
                <a:ext uri="{FF2B5EF4-FFF2-40B4-BE49-F238E27FC236}">
                  <a16:creationId xmlns:a16="http://schemas.microsoft.com/office/drawing/2014/main" id="{1621756A-DC74-3DDE-B517-3D0BBE919D82}"/>
                </a:ext>
              </a:extLst>
            </p:cNvPr>
            <p:cNvSpPr txBox="1">
              <a:spLocks/>
            </p:cNvSpPr>
            <p:nvPr/>
          </p:nvSpPr>
          <p:spPr bwMode="auto">
            <a:xfrm>
              <a:off x="9796189" y="176750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71" name="TextBox 2570">
              <a:extLst>
                <a:ext uri="{FF2B5EF4-FFF2-40B4-BE49-F238E27FC236}">
                  <a16:creationId xmlns:a16="http://schemas.microsoft.com/office/drawing/2014/main" id="{9E325AB2-B167-63FA-42C3-00D93E32972B}"/>
                </a:ext>
              </a:extLst>
            </p:cNvPr>
            <p:cNvSpPr txBox="1">
              <a:spLocks/>
            </p:cNvSpPr>
            <p:nvPr/>
          </p:nvSpPr>
          <p:spPr bwMode="auto">
            <a:xfrm>
              <a:off x="9814350" y="176918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72" name="TextBox 2571">
              <a:extLst>
                <a:ext uri="{FF2B5EF4-FFF2-40B4-BE49-F238E27FC236}">
                  <a16:creationId xmlns:a16="http://schemas.microsoft.com/office/drawing/2014/main" id="{7ECAFE16-8835-8C12-236B-3C21F4CF53B9}"/>
                </a:ext>
              </a:extLst>
            </p:cNvPr>
            <p:cNvSpPr txBox="1">
              <a:spLocks/>
            </p:cNvSpPr>
            <p:nvPr/>
          </p:nvSpPr>
          <p:spPr bwMode="auto">
            <a:xfrm>
              <a:off x="9856554" y="1767532"/>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73" name="TextBox 2572">
              <a:extLst>
                <a:ext uri="{FF2B5EF4-FFF2-40B4-BE49-F238E27FC236}">
                  <a16:creationId xmlns:a16="http://schemas.microsoft.com/office/drawing/2014/main" id="{44F7A10A-7314-C19A-79DC-9F966BF88672}"/>
                </a:ext>
              </a:extLst>
            </p:cNvPr>
            <p:cNvSpPr txBox="1">
              <a:spLocks/>
            </p:cNvSpPr>
            <p:nvPr/>
          </p:nvSpPr>
          <p:spPr bwMode="auto">
            <a:xfrm>
              <a:off x="9875604" y="176750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74" name="TextBox 2573">
              <a:extLst>
                <a:ext uri="{FF2B5EF4-FFF2-40B4-BE49-F238E27FC236}">
                  <a16:creationId xmlns:a16="http://schemas.microsoft.com/office/drawing/2014/main" id="{5FD0C70F-C7DF-4A8A-FF70-6E6101A71998}"/>
                </a:ext>
              </a:extLst>
            </p:cNvPr>
            <p:cNvSpPr txBox="1">
              <a:spLocks/>
            </p:cNvSpPr>
            <p:nvPr/>
          </p:nvSpPr>
          <p:spPr bwMode="auto">
            <a:xfrm>
              <a:off x="9912847" y="177068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75" name="TextBox 2574">
              <a:extLst>
                <a:ext uri="{FF2B5EF4-FFF2-40B4-BE49-F238E27FC236}">
                  <a16:creationId xmlns:a16="http://schemas.microsoft.com/office/drawing/2014/main" id="{265FD72F-3E43-CCCD-877A-FC05D4FD5047}"/>
                </a:ext>
              </a:extLst>
            </p:cNvPr>
            <p:cNvSpPr txBox="1">
              <a:spLocks/>
            </p:cNvSpPr>
            <p:nvPr/>
          </p:nvSpPr>
          <p:spPr bwMode="auto">
            <a:xfrm>
              <a:off x="9896733" y="177068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76" name="TextBox 2575">
              <a:extLst>
                <a:ext uri="{FF2B5EF4-FFF2-40B4-BE49-F238E27FC236}">
                  <a16:creationId xmlns:a16="http://schemas.microsoft.com/office/drawing/2014/main" id="{3BB1EED8-D4CB-FE44-DB2A-B9AB8DF8C99A}"/>
                </a:ext>
              </a:extLst>
            </p:cNvPr>
            <p:cNvSpPr txBox="1">
              <a:spLocks/>
            </p:cNvSpPr>
            <p:nvPr/>
          </p:nvSpPr>
          <p:spPr bwMode="auto">
            <a:xfrm>
              <a:off x="9956181" y="180145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77" name="TextBox 2576">
              <a:extLst>
                <a:ext uri="{FF2B5EF4-FFF2-40B4-BE49-F238E27FC236}">
                  <a16:creationId xmlns:a16="http://schemas.microsoft.com/office/drawing/2014/main" id="{8BDBDF72-5E02-7BAF-A933-4A0FC579655D}"/>
                </a:ext>
              </a:extLst>
            </p:cNvPr>
            <p:cNvSpPr txBox="1">
              <a:spLocks/>
            </p:cNvSpPr>
            <p:nvPr/>
          </p:nvSpPr>
          <p:spPr bwMode="auto">
            <a:xfrm>
              <a:off x="9975409" y="180245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78" name="TextBox 2577">
              <a:extLst>
                <a:ext uri="{FF2B5EF4-FFF2-40B4-BE49-F238E27FC236}">
                  <a16:creationId xmlns:a16="http://schemas.microsoft.com/office/drawing/2014/main" id="{A1734FEC-48A8-EDAB-7F07-4C0695F907F3}"/>
                </a:ext>
              </a:extLst>
            </p:cNvPr>
            <p:cNvSpPr txBox="1">
              <a:spLocks/>
            </p:cNvSpPr>
            <p:nvPr/>
          </p:nvSpPr>
          <p:spPr bwMode="auto">
            <a:xfrm>
              <a:off x="9997277" y="180462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79" name="TextBox 2578">
              <a:extLst>
                <a:ext uri="{FF2B5EF4-FFF2-40B4-BE49-F238E27FC236}">
                  <a16:creationId xmlns:a16="http://schemas.microsoft.com/office/drawing/2014/main" id="{BE8C5B85-22C6-1314-CC6F-D6EDFF057B87}"/>
                </a:ext>
              </a:extLst>
            </p:cNvPr>
            <p:cNvSpPr txBox="1">
              <a:spLocks/>
            </p:cNvSpPr>
            <p:nvPr/>
          </p:nvSpPr>
          <p:spPr bwMode="auto">
            <a:xfrm>
              <a:off x="10011254" y="1804374"/>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80" name="TextBox 2579">
              <a:extLst>
                <a:ext uri="{FF2B5EF4-FFF2-40B4-BE49-F238E27FC236}">
                  <a16:creationId xmlns:a16="http://schemas.microsoft.com/office/drawing/2014/main" id="{E498A150-88BF-8994-CC26-9D2D275970A5}"/>
                </a:ext>
              </a:extLst>
            </p:cNvPr>
            <p:cNvSpPr txBox="1">
              <a:spLocks/>
            </p:cNvSpPr>
            <p:nvPr/>
          </p:nvSpPr>
          <p:spPr bwMode="auto">
            <a:xfrm>
              <a:off x="10054427" y="180754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81" name="TextBox 2580">
              <a:extLst>
                <a:ext uri="{FF2B5EF4-FFF2-40B4-BE49-F238E27FC236}">
                  <a16:creationId xmlns:a16="http://schemas.microsoft.com/office/drawing/2014/main" id="{7A7E9E05-77DA-5171-B84B-3270BFEFCC4A}"/>
                </a:ext>
              </a:extLst>
            </p:cNvPr>
            <p:cNvSpPr txBox="1">
              <a:spLocks/>
            </p:cNvSpPr>
            <p:nvPr/>
          </p:nvSpPr>
          <p:spPr bwMode="auto">
            <a:xfrm>
              <a:off x="10079827" y="180754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82" name="TextBox 2581">
              <a:extLst>
                <a:ext uri="{FF2B5EF4-FFF2-40B4-BE49-F238E27FC236}">
                  <a16:creationId xmlns:a16="http://schemas.microsoft.com/office/drawing/2014/main" id="{608E48A5-948A-5928-C99C-3FBDC88A25A2}"/>
                </a:ext>
              </a:extLst>
            </p:cNvPr>
            <p:cNvSpPr txBox="1">
              <a:spLocks/>
            </p:cNvSpPr>
            <p:nvPr/>
          </p:nvSpPr>
          <p:spPr bwMode="auto">
            <a:xfrm>
              <a:off x="10102303" y="181737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83" name="TextBox 2582">
              <a:extLst>
                <a:ext uri="{FF2B5EF4-FFF2-40B4-BE49-F238E27FC236}">
                  <a16:creationId xmlns:a16="http://schemas.microsoft.com/office/drawing/2014/main" id="{60E0C08A-7950-0C67-E72F-EE7509D63DE3}"/>
                </a:ext>
              </a:extLst>
            </p:cNvPr>
            <p:cNvSpPr txBox="1">
              <a:spLocks/>
            </p:cNvSpPr>
            <p:nvPr/>
          </p:nvSpPr>
          <p:spPr bwMode="auto">
            <a:xfrm>
              <a:off x="10135151" y="181389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84" name="TextBox 2583">
              <a:extLst>
                <a:ext uri="{FF2B5EF4-FFF2-40B4-BE49-F238E27FC236}">
                  <a16:creationId xmlns:a16="http://schemas.microsoft.com/office/drawing/2014/main" id="{3F38399A-8D2F-8CAC-B518-B9D94909A5E6}"/>
                </a:ext>
              </a:extLst>
            </p:cNvPr>
            <p:cNvSpPr txBox="1">
              <a:spLocks/>
            </p:cNvSpPr>
            <p:nvPr/>
          </p:nvSpPr>
          <p:spPr bwMode="auto">
            <a:xfrm>
              <a:off x="10154201" y="1813899"/>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85" name="TextBox 2584">
              <a:extLst>
                <a:ext uri="{FF2B5EF4-FFF2-40B4-BE49-F238E27FC236}">
                  <a16:creationId xmlns:a16="http://schemas.microsoft.com/office/drawing/2014/main" id="{7F9753F7-1C3C-DCF8-C7A5-9D03060F01B6}"/>
                </a:ext>
              </a:extLst>
            </p:cNvPr>
            <p:cNvSpPr txBox="1">
              <a:spLocks/>
            </p:cNvSpPr>
            <p:nvPr/>
          </p:nvSpPr>
          <p:spPr bwMode="auto">
            <a:xfrm>
              <a:off x="10210503" y="18409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86" name="TextBox 2585">
              <a:extLst>
                <a:ext uri="{FF2B5EF4-FFF2-40B4-BE49-F238E27FC236}">
                  <a16:creationId xmlns:a16="http://schemas.microsoft.com/office/drawing/2014/main" id="{55551923-7DC6-0C24-EB55-9189EE02AD43}"/>
                </a:ext>
              </a:extLst>
            </p:cNvPr>
            <p:cNvSpPr txBox="1">
              <a:spLocks/>
            </p:cNvSpPr>
            <p:nvPr/>
          </p:nvSpPr>
          <p:spPr bwMode="auto">
            <a:xfrm>
              <a:off x="10230473" y="1842670"/>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87" name="TextBox 2586">
              <a:extLst>
                <a:ext uri="{FF2B5EF4-FFF2-40B4-BE49-F238E27FC236}">
                  <a16:creationId xmlns:a16="http://schemas.microsoft.com/office/drawing/2014/main" id="{87A4C5D2-71A3-626E-759F-D5E79EAA8869}"/>
                </a:ext>
              </a:extLst>
            </p:cNvPr>
            <p:cNvSpPr txBox="1">
              <a:spLocks/>
            </p:cNvSpPr>
            <p:nvPr/>
          </p:nvSpPr>
          <p:spPr bwMode="auto">
            <a:xfrm>
              <a:off x="10246348" y="1840988"/>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88" name="TextBox 2587">
              <a:extLst>
                <a:ext uri="{FF2B5EF4-FFF2-40B4-BE49-F238E27FC236}">
                  <a16:creationId xmlns:a16="http://schemas.microsoft.com/office/drawing/2014/main" id="{55FE7CF0-C759-649E-C7FA-3C13BB9FC299}"/>
                </a:ext>
              </a:extLst>
            </p:cNvPr>
            <p:cNvSpPr txBox="1">
              <a:spLocks/>
            </p:cNvSpPr>
            <p:nvPr/>
          </p:nvSpPr>
          <p:spPr bwMode="auto">
            <a:xfrm>
              <a:off x="10295477" y="184416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89" name="TextBox 2588">
              <a:extLst>
                <a:ext uri="{FF2B5EF4-FFF2-40B4-BE49-F238E27FC236}">
                  <a16:creationId xmlns:a16="http://schemas.microsoft.com/office/drawing/2014/main" id="{24D7313A-3FBF-65B2-B17E-DA9DE61A970D}"/>
                </a:ext>
              </a:extLst>
            </p:cNvPr>
            <p:cNvSpPr txBox="1">
              <a:spLocks/>
            </p:cNvSpPr>
            <p:nvPr/>
          </p:nvSpPr>
          <p:spPr bwMode="auto">
            <a:xfrm>
              <a:off x="10474948"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90" name="TextBox 2589">
              <a:extLst>
                <a:ext uri="{FF2B5EF4-FFF2-40B4-BE49-F238E27FC236}">
                  <a16:creationId xmlns:a16="http://schemas.microsoft.com/office/drawing/2014/main" id="{C5F470B6-B5C9-0D63-6D1C-AB816D8029A9}"/>
                </a:ext>
              </a:extLst>
            </p:cNvPr>
            <p:cNvSpPr txBox="1">
              <a:spLocks/>
            </p:cNvSpPr>
            <p:nvPr/>
          </p:nvSpPr>
          <p:spPr bwMode="auto">
            <a:xfrm>
              <a:off x="10317702" y="184416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91" name="TextBox 2590">
              <a:extLst>
                <a:ext uri="{FF2B5EF4-FFF2-40B4-BE49-F238E27FC236}">
                  <a16:creationId xmlns:a16="http://schemas.microsoft.com/office/drawing/2014/main" id="{F5C32C5D-70C0-3904-55B8-C5AA81BFE9A0}"/>
                </a:ext>
              </a:extLst>
            </p:cNvPr>
            <p:cNvSpPr txBox="1">
              <a:spLocks/>
            </p:cNvSpPr>
            <p:nvPr/>
          </p:nvSpPr>
          <p:spPr bwMode="auto">
            <a:xfrm>
              <a:off x="10338423" y="1844163"/>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92" name="TextBox 2591">
              <a:extLst>
                <a:ext uri="{FF2B5EF4-FFF2-40B4-BE49-F238E27FC236}">
                  <a16:creationId xmlns:a16="http://schemas.microsoft.com/office/drawing/2014/main" id="{05BCB04F-C0D9-9441-403E-AD79A6CDB0A4}"/>
                </a:ext>
              </a:extLst>
            </p:cNvPr>
            <p:cNvSpPr txBox="1">
              <a:spLocks/>
            </p:cNvSpPr>
            <p:nvPr/>
          </p:nvSpPr>
          <p:spPr bwMode="auto">
            <a:xfrm>
              <a:off x="10271748" y="1844607"/>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93" name="TextBox 2592">
              <a:extLst>
                <a:ext uri="{FF2B5EF4-FFF2-40B4-BE49-F238E27FC236}">
                  <a16:creationId xmlns:a16="http://schemas.microsoft.com/office/drawing/2014/main" id="{98BBA2A0-F6D0-BA0F-A276-96A4CFE1A264}"/>
                </a:ext>
              </a:extLst>
            </p:cNvPr>
            <p:cNvSpPr txBox="1">
              <a:spLocks/>
            </p:cNvSpPr>
            <p:nvPr/>
          </p:nvSpPr>
          <p:spPr bwMode="auto">
            <a:xfrm>
              <a:off x="10497173"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94" name="TextBox 2593">
              <a:extLst>
                <a:ext uri="{FF2B5EF4-FFF2-40B4-BE49-F238E27FC236}">
                  <a16:creationId xmlns:a16="http://schemas.microsoft.com/office/drawing/2014/main" id="{EB851003-0064-2630-87D5-DA11F6817F8D}"/>
                </a:ext>
              </a:extLst>
            </p:cNvPr>
            <p:cNvSpPr txBox="1">
              <a:spLocks/>
            </p:cNvSpPr>
            <p:nvPr/>
          </p:nvSpPr>
          <p:spPr bwMode="auto">
            <a:xfrm>
              <a:off x="10529925"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95" name="TextBox 2594">
              <a:extLst>
                <a:ext uri="{FF2B5EF4-FFF2-40B4-BE49-F238E27FC236}">
                  <a16:creationId xmlns:a16="http://schemas.microsoft.com/office/drawing/2014/main" id="{3DEF2EEF-CE85-23F4-4E3D-BDAFF183D8E5}"/>
                </a:ext>
              </a:extLst>
            </p:cNvPr>
            <p:cNvSpPr txBox="1">
              <a:spLocks/>
            </p:cNvSpPr>
            <p:nvPr/>
          </p:nvSpPr>
          <p:spPr bwMode="auto">
            <a:xfrm>
              <a:off x="10570198"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96" name="TextBox 2595">
              <a:extLst>
                <a:ext uri="{FF2B5EF4-FFF2-40B4-BE49-F238E27FC236}">
                  <a16:creationId xmlns:a16="http://schemas.microsoft.com/office/drawing/2014/main" id="{AE4B357E-82BC-1B6D-0E8F-668C71BD9584}"/>
                </a:ext>
              </a:extLst>
            </p:cNvPr>
            <p:cNvSpPr txBox="1">
              <a:spLocks/>
            </p:cNvSpPr>
            <p:nvPr/>
          </p:nvSpPr>
          <p:spPr bwMode="auto">
            <a:xfrm>
              <a:off x="10598773"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97" name="TextBox 2596">
              <a:extLst>
                <a:ext uri="{FF2B5EF4-FFF2-40B4-BE49-F238E27FC236}">
                  <a16:creationId xmlns:a16="http://schemas.microsoft.com/office/drawing/2014/main" id="{278C8FE4-8013-A2BD-939A-BC2535CFA514}"/>
                </a:ext>
              </a:extLst>
            </p:cNvPr>
            <p:cNvSpPr txBox="1">
              <a:spLocks/>
            </p:cNvSpPr>
            <p:nvPr/>
          </p:nvSpPr>
          <p:spPr bwMode="auto">
            <a:xfrm>
              <a:off x="10376130" y="1869321"/>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98" name="TextBox 2597">
              <a:extLst>
                <a:ext uri="{FF2B5EF4-FFF2-40B4-BE49-F238E27FC236}">
                  <a16:creationId xmlns:a16="http://schemas.microsoft.com/office/drawing/2014/main" id="{55AEDDD0-0773-3428-85B0-9008BD8E1170}"/>
                </a:ext>
              </a:extLst>
            </p:cNvPr>
            <p:cNvSpPr txBox="1">
              <a:spLocks/>
            </p:cNvSpPr>
            <p:nvPr/>
          </p:nvSpPr>
          <p:spPr bwMode="auto">
            <a:xfrm>
              <a:off x="10406028"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599" name="TextBox 2598">
              <a:extLst>
                <a:ext uri="{FF2B5EF4-FFF2-40B4-BE49-F238E27FC236}">
                  <a16:creationId xmlns:a16="http://schemas.microsoft.com/office/drawing/2014/main" id="{A003FB05-DE31-B053-BB8C-34039C99066C}"/>
                </a:ext>
              </a:extLst>
            </p:cNvPr>
            <p:cNvSpPr txBox="1">
              <a:spLocks/>
            </p:cNvSpPr>
            <p:nvPr/>
          </p:nvSpPr>
          <p:spPr bwMode="auto">
            <a:xfrm>
              <a:off x="10437778"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00" name="TextBox 2599">
              <a:extLst>
                <a:ext uri="{FF2B5EF4-FFF2-40B4-BE49-F238E27FC236}">
                  <a16:creationId xmlns:a16="http://schemas.microsoft.com/office/drawing/2014/main" id="{D8329FBD-C323-707B-F828-9B557E0BE433}"/>
                </a:ext>
              </a:extLst>
            </p:cNvPr>
            <p:cNvSpPr txBox="1">
              <a:spLocks/>
            </p:cNvSpPr>
            <p:nvPr/>
          </p:nvSpPr>
          <p:spPr bwMode="auto">
            <a:xfrm>
              <a:off x="11549905"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01" name="TextBox 2600">
              <a:extLst>
                <a:ext uri="{FF2B5EF4-FFF2-40B4-BE49-F238E27FC236}">
                  <a16:creationId xmlns:a16="http://schemas.microsoft.com/office/drawing/2014/main" id="{3A0AB4F4-EB31-6C8A-7D8A-930A78B15497}"/>
                </a:ext>
              </a:extLst>
            </p:cNvPr>
            <p:cNvSpPr txBox="1">
              <a:spLocks/>
            </p:cNvSpPr>
            <p:nvPr/>
          </p:nvSpPr>
          <p:spPr bwMode="auto">
            <a:xfrm>
              <a:off x="11575305"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02" name="TextBox 2601">
              <a:extLst>
                <a:ext uri="{FF2B5EF4-FFF2-40B4-BE49-F238E27FC236}">
                  <a16:creationId xmlns:a16="http://schemas.microsoft.com/office/drawing/2014/main" id="{FB5D120F-37E7-4291-6CEF-73B4570C888F}"/>
                </a:ext>
              </a:extLst>
            </p:cNvPr>
            <p:cNvSpPr txBox="1">
              <a:spLocks/>
            </p:cNvSpPr>
            <p:nvPr/>
          </p:nvSpPr>
          <p:spPr bwMode="auto">
            <a:xfrm>
              <a:off x="11530855"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03" name="TextBox 2602">
              <a:extLst>
                <a:ext uri="{FF2B5EF4-FFF2-40B4-BE49-F238E27FC236}">
                  <a16:creationId xmlns:a16="http://schemas.microsoft.com/office/drawing/2014/main" id="{C774FCA6-A66A-3772-90E0-E49EE728A74D}"/>
                </a:ext>
              </a:extLst>
            </p:cNvPr>
            <p:cNvSpPr txBox="1">
              <a:spLocks/>
            </p:cNvSpPr>
            <p:nvPr/>
          </p:nvSpPr>
          <p:spPr bwMode="auto">
            <a:xfrm>
              <a:off x="11631472"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04" name="TextBox 2603">
              <a:extLst>
                <a:ext uri="{FF2B5EF4-FFF2-40B4-BE49-F238E27FC236}">
                  <a16:creationId xmlns:a16="http://schemas.microsoft.com/office/drawing/2014/main" id="{E559D0A5-DE48-5B94-4BF9-CDA435E927AB}"/>
                </a:ext>
              </a:extLst>
            </p:cNvPr>
            <p:cNvSpPr txBox="1">
              <a:spLocks/>
            </p:cNvSpPr>
            <p:nvPr/>
          </p:nvSpPr>
          <p:spPr bwMode="auto">
            <a:xfrm>
              <a:off x="11664277"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05" name="TextBox 2604">
              <a:extLst>
                <a:ext uri="{FF2B5EF4-FFF2-40B4-BE49-F238E27FC236}">
                  <a16:creationId xmlns:a16="http://schemas.microsoft.com/office/drawing/2014/main" id="{125CB52B-1D06-6CE4-6711-84E3B5C57E79}"/>
                </a:ext>
              </a:extLst>
            </p:cNvPr>
            <p:cNvSpPr txBox="1">
              <a:spLocks/>
            </p:cNvSpPr>
            <p:nvPr/>
          </p:nvSpPr>
          <p:spPr bwMode="auto">
            <a:xfrm>
              <a:off x="11343937"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06" name="TextBox 2605">
              <a:extLst>
                <a:ext uri="{FF2B5EF4-FFF2-40B4-BE49-F238E27FC236}">
                  <a16:creationId xmlns:a16="http://schemas.microsoft.com/office/drawing/2014/main" id="{1B80E9B0-F205-EC5D-A364-B60B7111908C}"/>
                </a:ext>
              </a:extLst>
            </p:cNvPr>
            <p:cNvSpPr txBox="1">
              <a:spLocks/>
            </p:cNvSpPr>
            <p:nvPr/>
          </p:nvSpPr>
          <p:spPr bwMode="auto">
            <a:xfrm>
              <a:off x="11394419"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07" name="TextBox 2606">
              <a:extLst>
                <a:ext uri="{FF2B5EF4-FFF2-40B4-BE49-F238E27FC236}">
                  <a16:creationId xmlns:a16="http://schemas.microsoft.com/office/drawing/2014/main" id="{9DFFEF47-8C34-8A52-8B42-30CD2757D369}"/>
                </a:ext>
              </a:extLst>
            </p:cNvPr>
            <p:cNvSpPr txBox="1">
              <a:spLocks/>
            </p:cNvSpPr>
            <p:nvPr/>
          </p:nvSpPr>
          <p:spPr bwMode="auto">
            <a:xfrm>
              <a:off x="10708937"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08" name="TextBox 2607">
              <a:extLst>
                <a:ext uri="{FF2B5EF4-FFF2-40B4-BE49-F238E27FC236}">
                  <a16:creationId xmlns:a16="http://schemas.microsoft.com/office/drawing/2014/main" id="{E8E1A18B-4705-A1AE-B887-7F255C73B40D}"/>
                </a:ext>
              </a:extLst>
            </p:cNvPr>
            <p:cNvSpPr txBox="1">
              <a:spLocks/>
            </p:cNvSpPr>
            <p:nvPr/>
          </p:nvSpPr>
          <p:spPr bwMode="auto">
            <a:xfrm>
              <a:off x="10680362"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09" name="TextBox 2608">
              <a:extLst>
                <a:ext uri="{FF2B5EF4-FFF2-40B4-BE49-F238E27FC236}">
                  <a16:creationId xmlns:a16="http://schemas.microsoft.com/office/drawing/2014/main" id="{209EFC3F-B926-7004-0FCE-3431156B6216}"/>
                </a:ext>
              </a:extLst>
            </p:cNvPr>
            <p:cNvSpPr txBox="1">
              <a:spLocks/>
            </p:cNvSpPr>
            <p:nvPr/>
          </p:nvSpPr>
          <p:spPr bwMode="auto">
            <a:xfrm>
              <a:off x="10651787"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10" name="TextBox 2609">
              <a:extLst>
                <a:ext uri="{FF2B5EF4-FFF2-40B4-BE49-F238E27FC236}">
                  <a16:creationId xmlns:a16="http://schemas.microsoft.com/office/drawing/2014/main" id="{FC5ACAD3-54AB-F339-B1A0-CB9D5D6946A9}"/>
                </a:ext>
              </a:extLst>
            </p:cNvPr>
            <p:cNvSpPr txBox="1">
              <a:spLocks/>
            </p:cNvSpPr>
            <p:nvPr/>
          </p:nvSpPr>
          <p:spPr bwMode="auto">
            <a:xfrm>
              <a:off x="10754849"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11" name="TextBox 2610">
              <a:extLst>
                <a:ext uri="{FF2B5EF4-FFF2-40B4-BE49-F238E27FC236}">
                  <a16:creationId xmlns:a16="http://schemas.microsoft.com/office/drawing/2014/main" id="{8B792899-2485-C6DA-EFB5-A91C1C7FC3DA}"/>
                </a:ext>
              </a:extLst>
            </p:cNvPr>
            <p:cNvSpPr txBox="1">
              <a:spLocks/>
            </p:cNvSpPr>
            <p:nvPr/>
          </p:nvSpPr>
          <p:spPr bwMode="auto">
            <a:xfrm>
              <a:off x="10772437"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12" name="TextBox 2611">
              <a:extLst>
                <a:ext uri="{FF2B5EF4-FFF2-40B4-BE49-F238E27FC236}">
                  <a16:creationId xmlns:a16="http://schemas.microsoft.com/office/drawing/2014/main" id="{F638011E-E002-EE66-4616-27AC9CAC550C}"/>
                </a:ext>
              </a:extLst>
            </p:cNvPr>
            <p:cNvSpPr txBox="1">
              <a:spLocks/>
            </p:cNvSpPr>
            <p:nvPr/>
          </p:nvSpPr>
          <p:spPr bwMode="auto">
            <a:xfrm>
              <a:off x="10822269"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13" name="TextBox 2612">
              <a:extLst>
                <a:ext uri="{FF2B5EF4-FFF2-40B4-BE49-F238E27FC236}">
                  <a16:creationId xmlns:a16="http://schemas.microsoft.com/office/drawing/2014/main" id="{827A2AB1-A964-0795-8889-FD739C5AFD69}"/>
                </a:ext>
              </a:extLst>
            </p:cNvPr>
            <p:cNvSpPr txBox="1">
              <a:spLocks/>
            </p:cNvSpPr>
            <p:nvPr/>
          </p:nvSpPr>
          <p:spPr bwMode="auto">
            <a:xfrm>
              <a:off x="10729449"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14" name="TextBox 2613">
              <a:extLst>
                <a:ext uri="{FF2B5EF4-FFF2-40B4-BE49-F238E27FC236}">
                  <a16:creationId xmlns:a16="http://schemas.microsoft.com/office/drawing/2014/main" id="{36A6C75E-DF0A-040A-5C5D-DD8EE3ED8A71}"/>
                </a:ext>
              </a:extLst>
            </p:cNvPr>
            <p:cNvSpPr txBox="1">
              <a:spLocks/>
            </p:cNvSpPr>
            <p:nvPr/>
          </p:nvSpPr>
          <p:spPr bwMode="auto">
            <a:xfrm>
              <a:off x="10923869"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15" name="TextBox 2614">
              <a:extLst>
                <a:ext uri="{FF2B5EF4-FFF2-40B4-BE49-F238E27FC236}">
                  <a16:creationId xmlns:a16="http://schemas.microsoft.com/office/drawing/2014/main" id="{FC0E12E8-FF5B-0C7B-9C22-0FB7A92792EA}"/>
                </a:ext>
              </a:extLst>
            </p:cNvPr>
            <p:cNvSpPr txBox="1">
              <a:spLocks/>
            </p:cNvSpPr>
            <p:nvPr/>
          </p:nvSpPr>
          <p:spPr bwMode="auto">
            <a:xfrm>
              <a:off x="10970248"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16" name="TextBox 2615">
              <a:extLst>
                <a:ext uri="{FF2B5EF4-FFF2-40B4-BE49-F238E27FC236}">
                  <a16:creationId xmlns:a16="http://schemas.microsoft.com/office/drawing/2014/main" id="{43AF74BB-D3F3-76C9-72E7-23E9AB2AE61F}"/>
                </a:ext>
              </a:extLst>
            </p:cNvPr>
            <p:cNvSpPr txBox="1">
              <a:spLocks/>
            </p:cNvSpPr>
            <p:nvPr/>
          </p:nvSpPr>
          <p:spPr bwMode="auto">
            <a:xfrm>
              <a:off x="10904819"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17" name="TextBox 2616">
              <a:extLst>
                <a:ext uri="{FF2B5EF4-FFF2-40B4-BE49-F238E27FC236}">
                  <a16:creationId xmlns:a16="http://schemas.microsoft.com/office/drawing/2014/main" id="{3D356C11-0061-4016-130F-C0477F07F7F1}"/>
                </a:ext>
              </a:extLst>
            </p:cNvPr>
            <p:cNvSpPr txBox="1">
              <a:spLocks/>
            </p:cNvSpPr>
            <p:nvPr/>
          </p:nvSpPr>
          <p:spPr bwMode="auto">
            <a:xfrm>
              <a:off x="11043345"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18" name="TextBox 2617">
              <a:extLst>
                <a:ext uri="{FF2B5EF4-FFF2-40B4-BE49-F238E27FC236}">
                  <a16:creationId xmlns:a16="http://schemas.microsoft.com/office/drawing/2014/main" id="{0D7581C9-ADA0-9761-BEA0-E758456AB2C2}"/>
                </a:ext>
              </a:extLst>
            </p:cNvPr>
            <p:cNvSpPr txBox="1">
              <a:spLocks/>
            </p:cNvSpPr>
            <p:nvPr/>
          </p:nvSpPr>
          <p:spPr bwMode="auto">
            <a:xfrm>
              <a:off x="11084846"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19" name="TextBox 2618">
              <a:extLst>
                <a:ext uri="{FF2B5EF4-FFF2-40B4-BE49-F238E27FC236}">
                  <a16:creationId xmlns:a16="http://schemas.microsoft.com/office/drawing/2014/main" id="{0D7BA845-17C1-AB06-B1C6-2C2EF4053B12}"/>
                </a:ext>
              </a:extLst>
            </p:cNvPr>
            <p:cNvSpPr txBox="1">
              <a:spLocks/>
            </p:cNvSpPr>
            <p:nvPr/>
          </p:nvSpPr>
          <p:spPr bwMode="auto">
            <a:xfrm>
              <a:off x="10982948"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20" name="TextBox 2619">
              <a:extLst>
                <a:ext uri="{FF2B5EF4-FFF2-40B4-BE49-F238E27FC236}">
                  <a16:creationId xmlns:a16="http://schemas.microsoft.com/office/drawing/2014/main" id="{2B0774D1-E6EB-E96C-E17A-8BA183935422}"/>
                </a:ext>
              </a:extLst>
            </p:cNvPr>
            <p:cNvSpPr txBox="1">
              <a:spLocks/>
            </p:cNvSpPr>
            <p:nvPr/>
          </p:nvSpPr>
          <p:spPr bwMode="auto">
            <a:xfrm>
              <a:off x="11135831"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21" name="TextBox 2620">
              <a:extLst>
                <a:ext uri="{FF2B5EF4-FFF2-40B4-BE49-F238E27FC236}">
                  <a16:creationId xmlns:a16="http://schemas.microsoft.com/office/drawing/2014/main" id="{62DEDB4C-A6AF-738F-814B-4390F33BB840}"/>
                </a:ext>
              </a:extLst>
            </p:cNvPr>
            <p:cNvSpPr txBox="1">
              <a:spLocks/>
            </p:cNvSpPr>
            <p:nvPr/>
          </p:nvSpPr>
          <p:spPr bwMode="auto">
            <a:xfrm>
              <a:off x="11153897"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22" name="TextBox 2621">
              <a:extLst>
                <a:ext uri="{FF2B5EF4-FFF2-40B4-BE49-F238E27FC236}">
                  <a16:creationId xmlns:a16="http://schemas.microsoft.com/office/drawing/2014/main" id="{448C0705-7700-6752-5204-09B9A84DFE1B}"/>
                </a:ext>
              </a:extLst>
            </p:cNvPr>
            <p:cNvSpPr txBox="1">
              <a:spLocks/>
            </p:cNvSpPr>
            <p:nvPr/>
          </p:nvSpPr>
          <p:spPr bwMode="auto">
            <a:xfrm>
              <a:off x="11172039"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23" name="TextBox 2622">
              <a:extLst>
                <a:ext uri="{FF2B5EF4-FFF2-40B4-BE49-F238E27FC236}">
                  <a16:creationId xmlns:a16="http://schemas.microsoft.com/office/drawing/2014/main" id="{7866CA94-CC98-A30A-348E-C1E735798F5D}"/>
                </a:ext>
              </a:extLst>
            </p:cNvPr>
            <p:cNvSpPr txBox="1">
              <a:spLocks/>
            </p:cNvSpPr>
            <p:nvPr/>
          </p:nvSpPr>
          <p:spPr bwMode="auto">
            <a:xfrm>
              <a:off x="11100332"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24" name="TextBox 2623">
              <a:extLst>
                <a:ext uri="{FF2B5EF4-FFF2-40B4-BE49-F238E27FC236}">
                  <a16:creationId xmlns:a16="http://schemas.microsoft.com/office/drawing/2014/main" id="{C2EB1B66-DBC3-42FF-A799-56729EB9538E}"/>
                </a:ext>
              </a:extLst>
            </p:cNvPr>
            <p:cNvSpPr txBox="1">
              <a:spLocks/>
            </p:cNvSpPr>
            <p:nvPr/>
          </p:nvSpPr>
          <p:spPr bwMode="auto">
            <a:xfrm>
              <a:off x="11191089"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25" name="TextBox 2624">
              <a:extLst>
                <a:ext uri="{FF2B5EF4-FFF2-40B4-BE49-F238E27FC236}">
                  <a16:creationId xmlns:a16="http://schemas.microsoft.com/office/drawing/2014/main" id="{125FFE90-CDD3-6ADD-750D-5E3041BDAAF2}"/>
                </a:ext>
              </a:extLst>
            </p:cNvPr>
            <p:cNvSpPr txBox="1">
              <a:spLocks/>
            </p:cNvSpPr>
            <p:nvPr/>
          </p:nvSpPr>
          <p:spPr bwMode="auto">
            <a:xfrm>
              <a:off x="11213703"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sp>
          <p:nvSpPr>
            <p:cNvPr id="2626" name="TextBox 2625">
              <a:extLst>
                <a:ext uri="{FF2B5EF4-FFF2-40B4-BE49-F238E27FC236}">
                  <a16:creationId xmlns:a16="http://schemas.microsoft.com/office/drawing/2014/main" id="{C9EABDDE-35F8-E6F4-BAEA-3EBA0B326C15}"/>
                </a:ext>
              </a:extLst>
            </p:cNvPr>
            <p:cNvSpPr txBox="1">
              <a:spLocks/>
            </p:cNvSpPr>
            <p:nvPr/>
          </p:nvSpPr>
          <p:spPr bwMode="auto">
            <a:xfrm>
              <a:off x="11230283" y="1882355"/>
              <a:ext cx="2287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Poppins Medium" pitchFamily="2" charset="77"/>
                  <a:cs typeface="Poppins Medium" pitchFamily="2" charset="77"/>
                </a:rPr>
                <a:t>+</a:t>
              </a:r>
            </a:p>
          </p:txBody>
        </p:sp>
      </p:grpSp>
      <p:sp>
        <p:nvSpPr>
          <p:cNvPr id="4" name="TextBox 3">
            <a:extLst>
              <a:ext uri="{FF2B5EF4-FFF2-40B4-BE49-F238E27FC236}">
                <a16:creationId xmlns:a16="http://schemas.microsoft.com/office/drawing/2014/main" id="{91BB1D4F-1DD0-6AFC-A14B-FB71704B70B5}"/>
              </a:ext>
            </a:extLst>
          </p:cNvPr>
          <p:cNvSpPr txBox="1">
            <a:spLocks/>
          </p:cNvSpPr>
          <p:nvPr/>
        </p:nvSpPr>
        <p:spPr bwMode="auto">
          <a:xfrm>
            <a:off x="2318301" y="1796875"/>
            <a:ext cx="5403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accent1"/>
                </a:solidFill>
                <a:latin typeface="Poppins" pitchFamily="2" charset="77"/>
                <a:cs typeface="Poppins" pitchFamily="2" charset="77"/>
              </a:rPr>
              <a:t>81%</a:t>
            </a:r>
          </a:p>
        </p:txBody>
      </p:sp>
      <p:sp>
        <p:nvSpPr>
          <p:cNvPr id="5" name="TextBox 4">
            <a:extLst>
              <a:ext uri="{FF2B5EF4-FFF2-40B4-BE49-F238E27FC236}">
                <a16:creationId xmlns:a16="http://schemas.microsoft.com/office/drawing/2014/main" id="{A0C21A6D-4230-AED1-6957-545644A970C5}"/>
              </a:ext>
            </a:extLst>
          </p:cNvPr>
          <p:cNvSpPr txBox="1">
            <a:spLocks/>
          </p:cNvSpPr>
          <p:nvPr/>
        </p:nvSpPr>
        <p:spPr bwMode="auto">
          <a:xfrm>
            <a:off x="2507426" y="2483813"/>
            <a:ext cx="5663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bg1">
                    <a:lumMod val="50000"/>
                  </a:schemeClr>
                </a:solidFill>
                <a:latin typeface="Poppins" pitchFamily="2" charset="77"/>
                <a:cs typeface="Poppins" pitchFamily="2" charset="77"/>
              </a:rPr>
              <a:t>70%</a:t>
            </a:r>
          </a:p>
        </p:txBody>
      </p:sp>
      <p:sp>
        <p:nvSpPr>
          <p:cNvPr id="8" name="TextBox 7">
            <a:extLst>
              <a:ext uri="{FF2B5EF4-FFF2-40B4-BE49-F238E27FC236}">
                <a16:creationId xmlns:a16="http://schemas.microsoft.com/office/drawing/2014/main" id="{FCD74A95-F6B0-C739-31D8-D349C244433C}"/>
              </a:ext>
            </a:extLst>
          </p:cNvPr>
          <p:cNvSpPr txBox="1">
            <a:spLocks/>
          </p:cNvSpPr>
          <p:nvPr/>
        </p:nvSpPr>
        <p:spPr bwMode="auto">
          <a:xfrm>
            <a:off x="9888966" y="1643660"/>
            <a:ext cx="5885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accent1"/>
                </a:solidFill>
                <a:latin typeface="Poppins" pitchFamily="2" charset="77"/>
                <a:cs typeface="Poppins" pitchFamily="2" charset="77"/>
              </a:rPr>
              <a:t>90%</a:t>
            </a:r>
          </a:p>
        </p:txBody>
      </p:sp>
      <p:sp>
        <p:nvSpPr>
          <p:cNvPr id="9" name="TextBox 8">
            <a:extLst>
              <a:ext uri="{FF2B5EF4-FFF2-40B4-BE49-F238E27FC236}">
                <a16:creationId xmlns:a16="http://schemas.microsoft.com/office/drawing/2014/main" id="{21F45FDB-2CE3-ED52-4E65-38082B3CEB13}"/>
              </a:ext>
            </a:extLst>
          </p:cNvPr>
          <p:cNvSpPr txBox="1">
            <a:spLocks/>
          </p:cNvSpPr>
          <p:nvPr/>
        </p:nvSpPr>
        <p:spPr bwMode="auto">
          <a:xfrm>
            <a:off x="10196673" y="2212501"/>
            <a:ext cx="5885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bg1">
                    <a:lumMod val="50000"/>
                  </a:schemeClr>
                </a:solidFill>
                <a:latin typeface="Poppins" pitchFamily="2" charset="77"/>
                <a:cs typeface="Poppins" pitchFamily="2" charset="77"/>
              </a:rPr>
              <a:t>81%</a:t>
            </a:r>
          </a:p>
        </p:txBody>
      </p:sp>
      <p:sp>
        <p:nvSpPr>
          <p:cNvPr id="14" name="TextBox 13">
            <a:extLst>
              <a:ext uri="{FF2B5EF4-FFF2-40B4-BE49-F238E27FC236}">
                <a16:creationId xmlns:a16="http://schemas.microsoft.com/office/drawing/2014/main" id="{08EDB3A8-45E6-C567-40CE-F84215687452}"/>
              </a:ext>
            </a:extLst>
          </p:cNvPr>
          <p:cNvSpPr txBox="1">
            <a:spLocks/>
          </p:cNvSpPr>
          <p:nvPr/>
        </p:nvSpPr>
        <p:spPr bwMode="auto">
          <a:xfrm>
            <a:off x="10239456" y="1731321"/>
            <a:ext cx="58851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accent6"/>
                </a:solidFill>
                <a:latin typeface="Poppins" pitchFamily="2" charset="77"/>
                <a:cs typeface="Poppins" pitchFamily="2" charset="77"/>
              </a:rPr>
              <a:t>88%</a:t>
            </a:r>
          </a:p>
        </p:txBody>
      </p:sp>
      <p:sp>
        <p:nvSpPr>
          <p:cNvPr id="15" name="TextBox 14">
            <a:extLst>
              <a:ext uri="{FF2B5EF4-FFF2-40B4-BE49-F238E27FC236}">
                <a16:creationId xmlns:a16="http://schemas.microsoft.com/office/drawing/2014/main" id="{DA24AD6D-1730-0E63-11DA-054CEC327452}"/>
              </a:ext>
            </a:extLst>
          </p:cNvPr>
          <p:cNvSpPr txBox="1">
            <a:spLocks/>
          </p:cNvSpPr>
          <p:nvPr/>
        </p:nvSpPr>
        <p:spPr bwMode="auto">
          <a:xfrm>
            <a:off x="8534401" y="4498049"/>
            <a:ext cx="3200400" cy="769441"/>
          </a:xfrm>
          <a:prstGeom prst="rect">
            <a:avLst/>
          </a:prstGeom>
          <a:solidFill>
            <a:schemeClr val="bg2"/>
          </a:solidFill>
          <a:ln w="9525" algn="ctr">
            <a:noFill/>
            <a:miter lim="800000"/>
            <a:headEnd/>
            <a:tailEnd/>
          </a:ln>
        </p:spPr>
        <p:txBody>
          <a:bodyPr wrap="square" rtlCol="0">
            <a:spAutoFit/>
          </a:bodyPr>
          <a:lstStyle/>
          <a:p>
            <a:pPr>
              <a:spcAft>
                <a:spcPct val="0"/>
              </a:spcAft>
            </a:pPr>
            <a:r>
              <a:rPr lang="en-US" sz="1100" dirty="0">
                <a:latin typeface="Poppins" pitchFamily="2" charset="77"/>
                <a:cs typeface="Poppins" pitchFamily="2" charset="77"/>
              </a:rPr>
              <a:t>4-yr OS: </a:t>
            </a:r>
          </a:p>
          <a:p>
            <a:pPr algn="l">
              <a:lnSpc>
                <a:spcPct val="100000"/>
              </a:lnSpc>
              <a:spcAft>
                <a:spcPct val="0"/>
              </a:spcAft>
              <a:buClrTx/>
              <a:buFontTx/>
              <a:buNone/>
            </a:pPr>
            <a:r>
              <a:rPr lang="en-US" sz="1100" b="0" dirty="0">
                <a:latin typeface="Poppins Medium" pitchFamily="2" charset="77"/>
                <a:cs typeface="Poppins Medium" pitchFamily="2" charset="77"/>
              </a:rPr>
              <a:t>Arm A vs I (HR: 0.565; </a:t>
            </a:r>
            <a:r>
              <a:rPr lang="en-US" sz="1100" b="0" i="1" dirty="0">
                <a:latin typeface="Poppins Medium" pitchFamily="2" charset="77"/>
                <a:cs typeface="Poppins Medium" pitchFamily="2" charset="77"/>
              </a:rPr>
              <a:t>P</a:t>
            </a:r>
            <a:r>
              <a:rPr lang="en-US" sz="1100" b="0" dirty="0">
                <a:latin typeface="Poppins Medium" pitchFamily="2" charset="77"/>
                <a:cs typeface="Poppins Medium" pitchFamily="2" charset="77"/>
              </a:rPr>
              <a:t> = .0019)</a:t>
            </a:r>
          </a:p>
          <a:p>
            <a:pPr algn="l">
              <a:lnSpc>
                <a:spcPct val="100000"/>
              </a:lnSpc>
              <a:spcAft>
                <a:spcPct val="0"/>
              </a:spcAft>
              <a:buClrTx/>
              <a:buFontTx/>
              <a:buNone/>
            </a:pPr>
            <a:r>
              <a:rPr lang="en-US" sz="1100" dirty="0">
                <a:latin typeface="Poppins" pitchFamily="2" charset="77"/>
                <a:cs typeface="Poppins" pitchFamily="2" charset="77"/>
              </a:rPr>
              <a:t>Arm A vs A + I (HR: 0.587; </a:t>
            </a:r>
            <a:r>
              <a:rPr lang="en-US" sz="1100" i="1" dirty="0">
                <a:latin typeface="Poppins" pitchFamily="2" charset="77"/>
                <a:cs typeface="Poppins" pitchFamily="2" charset="77"/>
              </a:rPr>
              <a:t>P</a:t>
            </a:r>
            <a:r>
              <a:rPr lang="en-US" sz="1100" dirty="0">
                <a:latin typeface="Poppins" pitchFamily="2" charset="77"/>
                <a:cs typeface="Poppins" pitchFamily="2" charset="77"/>
              </a:rPr>
              <a:t> = .0036)</a:t>
            </a:r>
          </a:p>
          <a:p>
            <a:pPr algn="l">
              <a:lnSpc>
                <a:spcPct val="100000"/>
              </a:lnSpc>
              <a:spcAft>
                <a:spcPct val="0"/>
              </a:spcAft>
              <a:buClrTx/>
              <a:buFontTx/>
              <a:buNone/>
            </a:pPr>
            <a:r>
              <a:rPr lang="en-US" sz="1100" b="0" dirty="0">
                <a:latin typeface="Poppins Medium" pitchFamily="2" charset="77"/>
                <a:cs typeface="Poppins Medium" pitchFamily="2" charset="77"/>
              </a:rPr>
              <a:t>Arm A + I vs I: ongoing</a:t>
            </a:r>
          </a:p>
        </p:txBody>
      </p:sp>
      <p:sp>
        <p:nvSpPr>
          <p:cNvPr id="17" name="TextBox 16">
            <a:extLst>
              <a:ext uri="{FF2B5EF4-FFF2-40B4-BE49-F238E27FC236}">
                <a16:creationId xmlns:a16="http://schemas.microsoft.com/office/drawing/2014/main" id="{06E70B38-6099-A8BC-C3F8-5D98A75E05D9}"/>
              </a:ext>
            </a:extLst>
          </p:cNvPr>
          <p:cNvSpPr txBox="1">
            <a:spLocks/>
          </p:cNvSpPr>
          <p:nvPr/>
        </p:nvSpPr>
        <p:spPr bwMode="auto">
          <a:xfrm>
            <a:off x="495300" y="4498049"/>
            <a:ext cx="3751666" cy="769441"/>
          </a:xfrm>
          <a:prstGeom prst="rect">
            <a:avLst/>
          </a:prstGeom>
          <a:solidFill>
            <a:schemeClr val="bg2"/>
          </a:solidFill>
          <a:ln w="9525" algn="ctr">
            <a:noFill/>
            <a:miter lim="800000"/>
            <a:headEnd/>
            <a:tailEnd/>
          </a:ln>
        </p:spPr>
        <p:txBody>
          <a:bodyPr wrap="square" rtlCol="0">
            <a:spAutoFit/>
          </a:bodyPr>
          <a:lstStyle/>
          <a:p>
            <a:pPr algn="l">
              <a:lnSpc>
                <a:spcPct val="100000"/>
              </a:lnSpc>
              <a:spcAft>
                <a:spcPct val="0"/>
              </a:spcAft>
              <a:buClrTx/>
              <a:buFontTx/>
              <a:buNone/>
            </a:pPr>
            <a:r>
              <a:rPr lang="en-US" sz="1100" dirty="0">
                <a:latin typeface="Poppins" pitchFamily="2" charset="77"/>
                <a:cs typeface="Poppins" pitchFamily="2" charset="77"/>
              </a:rPr>
              <a:t>4-yr FFS: </a:t>
            </a:r>
          </a:p>
          <a:p>
            <a:pPr algn="l">
              <a:lnSpc>
                <a:spcPct val="100000"/>
              </a:lnSpc>
              <a:spcAft>
                <a:spcPct val="0"/>
              </a:spcAft>
              <a:buClrTx/>
              <a:buFontTx/>
              <a:buNone/>
            </a:pPr>
            <a:r>
              <a:rPr lang="en-US" sz="1100" b="0" dirty="0">
                <a:latin typeface="Poppins Medium" pitchFamily="2" charset="77"/>
                <a:cs typeface="Poppins Medium" pitchFamily="2" charset="77"/>
              </a:rPr>
              <a:t>Arm A vs I (HR: 1.29; 1-sided </a:t>
            </a:r>
            <a:r>
              <a:rPr lang="en-US" sz="1100" b="0" i="1" dirty="0">
                <a:latin typeface="Poppins Medium" pitchFamily="2" charset="77"/>
                <a:cs typeface="Poppins Medium" pitchFamily="2" charset="77"/>
              </a:rPr>
              <a:t>P</a:t>
            </a:r>
            <a:r>
              <a:rPr lang="en-US" sz="1100" b="0" dirty="0">
                <a:latin typeface="Poppins Medium" pitchFamily="2" charset="77"/>
                <a:cs typeface="Poppins Medium" pitchFamily="2" charset="77"/>
              </a:rPr>
              <a:t> = .9890)</a:t>
            </a:r>
          </a:p>
          <a:p>
            <a:pPr algn="l">
              <a:lnSpc>
                <a:spcPct val="100000"/>
              </a:lnSpc>
              <a:spcAft>
                <a:spcPct val="0"/>
              </a:spcAft>
              <a:buClrTx/>
              <a:buFontTx/>
              <a:buNone/>
            </a:pPr>
            <a:r>
              <a:rPr lang="en-US" sz="1100" dirty="0">
                <a:latin typeface="Poppins" pitchFamily="2" charset="77"/>
                <a:cs typeface="Poppins" pitchFamily="2" charset="77"/>
              </a:rPr>
              <a:t>Superiority of A vs I rejected</a:t>
            </a:r>
          </a:p>
          <a:p>
            <a:pPr algn="l">
              <a:lnSpc>
                <a:spcPct val="100000"/>
              </a:lnSpc>
              <a:spcAft>
                <a:spcPct val="0"/>
              </a:spcAft>
              <a:buClrTx/>
              <a:buFontTx/>
              <a:buNone/>
            </a:pPr>
            <a:r>
              <a:rPr lang="en-US" sz="1100" dirty="0">
                <a:latin typeface="Poppins" pitchFamily="2" charset="77"/>
                <a:cs typeface="Poppins" pitchFamily="2" charset="77"/>
              </a:rPr>
              <a:t>Superiority of I (2-sided, retrospective): </a:t>
            </a:r>
            <a:r>
              <a:rPr lang="en-US" sz="1100" i="1" dirty="0">
                <a:latin typeface="Poppins" pitchFamily="2" charset="77"/>
                <a:cs typeface="Poppins" pitchFamily="2" charset="77"/>
              </a:rPr>
              <a:t>P</a:t>
            </a:r>
            <a:r>
              <a:rPr lang="en-US" sz="1100" dirty="0">
                <a:latin typeface="Poppins" pitchFamily="2" charset="77"/>
                <a:cs typeface="Poppins" pitchFamily="2" charset="77"/>
              </a:rPr>
              <a:t> = .0208 </a:t>
            </a:r>
          </a:p>
        </p:txBody>
      </p:sp>
      <p:sp>
        <p:nvSpPr>
          <p:cNvPr id="18" name="TextBox 17">
            <a:extLst>
              <a:ext uri="{FF2B5EF4-FFF2-40B4-BE49-F238E27FC236}">
                <a16:creationId xmlns:a16="http://schemas.microsoft.com/office/drawing/2014/main" id="{08E49A57-645A-24BE-CE17-E03CE3F23D16}"/>
              </a:ext>
            </a:extLst>
          </p:cNvPr>
          <p:cNvSpPr txBox="1">
            <a:spLocks/>
          </p:cNvSpPr>
          <p:nvPr/>
        </p:nvSpPr>
        <p:spPr bwMode="auto">
          <a:xfrm>
            <a:off x="4477646" y="4503883"/>
            <a:ext cx="3855142" cy="769441"/>
          </a:xfrm>
          <a:prstGeom prst="rect">
            <a:avLst/>
          </a:prstGeom>
          <a:solidFill>
            <a:schemeClr val="bg2"/>
          </a:solidFill>
          <a:ln w="9525" algn="ctr">
            <a:noFill/>
            <a:miter lim="800000"/>
            <a:headEnd/>
            <a:tailEnd/>
          </a:ln>
        </p:spPr>
        <p:txBody>
          <a:bodyPr wrap="square" rtlCol="0">
            <a:spAutoFit/>
          </a:bodyPr>
          <a:lstStyle/>
          <a:p>
            <a:pPr algn="l">
              <a:lnSpc>
                <a:spcPct val="100000"/>
              </a:lnSpc>
              <a:spcAft>
                <a:spcPct val="0"/>
              </a:spcAft>
              <a:buClrTx/>
              <a:buFontTx/>
              <a:buNone/>
            </a:pPr>
            <a:r>
              <a:rPr lang="en-US" sz="1100" dirty="0">
                <a:latin typeface="Poppins" pitchFamily="2" charset="77"/>
                <a:cs typeface="Poppins" pitchFamily="2" charset="77"/>
              </a:rPr>
              <a:t>4-yr FFS: </a:t>
            </a:r>
          </a:p>
          <a:p>
            <a:pPr algn="l">
              <a:lnSpc>
                <a:spcPct val="100000"/>
              </a:lnSpc>
              <a:spcAft>
                <a:spcPct val="0"/>
              </a:spcAft>
              <a:buClrTx/>
              <a:buFontTx/>
              <a:buNone/>
            </a:pPr>
            <a:r>
              <a:rPr lang="en-US" sz="1100" b="0" dirty="0">
                <a:latin typeface="Poppins Medium" pitchFamily="2" charset="77"/>
                <a:cs typeface="Poppins Medium" pitchFamily="2" charset="77"/>
              </a:rPr>
              <a:t>Arm A vs A + I (HR: 0.64; 1-sided </a:t>
            </a:r>
            <a:r>
              <a:rPr lang="en-US" sz="1100" b="0" i="1" dirty="0">
                <a:latin typeface="Poppins Medium" pitchFamily="2" charset="77"/>
                <a:cs typeface="Poppins Medium" pitchFamily="2" charset="77"/>
              </a:rPr>
              <a:t>P</a:t>
            </a:r>
            <a:r>
              <a:rPr lang="en-US" sz="1100" b="0" dirty="0">
                <a:latin typeface="Poppins Medium" pitchFamily="2" charset="77"/>
                <a:cs typeface="Poppins Medium" pitchFamily="2" charset="77"/>
              </a:rPr>
              <a:t> = .0026)</a:t>
            </a:r>
          </a:p>
          <a:p>
            <a:pPr marL="171450" indent="-171450" algn="l">
              <a:lnSpc>
                <a:spcPct val="100000"/>
              </a:lnSpc>
              <a:spcAft>
                <a:spcPct val="0"/>
              </a:spcAft>
              <a:buClrTx/>
              <a:buFont typeface="Arial" panose="020B0604020202020204" pitchFamily="34" charset="0"/>
              <a:buChar char="•"/>
            </a:pPr>
            <a:r>
              <a:rPr lang="en-US" sz="1100" dirty="0">
                <a:latin typeface="Poppins" pitchFamily="2" charset="77"/>
                <a:cs typeface="Poppins" pitchFamily="2" charset="77"/>
              </a:rPr>
              <a:t>A + I superior to A – confirmed</a:t>
            </a:r>
          </a:p>
          <a:p>
            <a:pPr algn="l">
              <a:lnSpc>
                <a:spcPct val="100000"/>
              </a:lnSpc>
              <a:spcAft>
                <a:spcPct val="0"/>
              </a:spcAft>
              <a:buClrTx/>
              <a:buFontTx/>
              <a:buNone/>
            </a:pPr>
            <a:r>
              <a:rPr lang="en-US" sz="1100" b="0" dirty="0">
                <a:latin typeface="Poppins Medium" pitchFamily="2" charset="77"/>
                <a:cs typeface="Poppins Medium" pitchFamily="2" charset="77"/>
              </a:rPr>
              <a:t>Arm A + I vs I (HR: 0.83; 1-sided </a:t>
            </a:r>
            <a:r>
              <a:rPr lang="en-US" sz="1100" b="0" i="1" dirty="0">
                <a:latin typeface="Poppins Medium" pitchFamily="2" charset="77"/>
                <a:cs typeface="Poppins Medium" pitchFamily="2" charset="77"/>
              </a:rPr>
              <a:t>P</a:t>
            </a:r>
            <a:r>
              <a:rPr lang="en-US" sz="1100" b="0" dirty="0">
                <a:latin typeface="Poppins Medium" pitchFamily="2" charset="77"/>
                <a:cs typeface="Poppins Medium" pitchFamily="2" charset="77"/>
              </a:rPr>
              <a:t> = .21)</a:t>
            </a:r>
          </a:p>
        </p:txBody>
      </p:sp>
      <p:sp>
        <p:nvSpPr>
          <p:cNvPr id="19" name="TextBox 18">
            <a:extLst>
              <a:ext uri="{FF2B5EF4-FFF2-40B4-BE49-F238E27FC236}">
                <a16:creationId xmlns:a16="http://schemas.microsoft.com/office/drawing/2014/main" id="{56AAD13C-D6A3-5CD5-034E-E7CAFBDE6168}"/>
              </a:ext>
            </a:extLst>
          </p:cNvPr>
          <p:cNvSpPr txBox="1">
            <a:spLocks/>
          </p:cNvSpPr>
          <p:nvPr/>
        </p:nvSpPr>
        <p:spPr bwMode="auto">
          <a:xfrm>
            <a:off x="6219425" y="1781666"/>
            <a:ext cx="6722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accent6"/>
                </a:solidFill>
                <a:latin typeface="Poppins" pitchFamily="2" charset="77"/>
                <a:cs typeface="Poppins" pitchFamily="2" charset="77"/>
              </a:rPr>
              <a:t>82%</a:t>
            </a:r>
          </a:p>
        </p:txBody>
      </p:sp>
      <p:sp>
        <p:nvSpPr>
          <p:cNvPr id="21" name="TextBox 20">
            <a:extLst>
              <a:ext uri="{FF2B5EF4-FFF2-40B4-BE49-F238E27FC236}">
                <a16:creationId xmlns:a16="http://schemas.microsoft.com/office/drawing/2014/main" id="{7767BC08-2033-8180-FEE9-D6C2CD45E3A6}"/>
              </a:ext>
            </a:extLst>
          </p:cNvPr>
          <p:cNvSpPr txBox="1">
            <a:spLocks/>
          </p:cNvSpPr>
          <p:nvPr/>
        </p:nvSpPr>
        <p:spPr bwMode="auto">
          <a:xfrm>
            <a:off x="6311895" y="2482499"/>
            <a:ext cx="6708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bg1">
                    <a:lumMod val="50000"/>
                  </a:schemeClr>
                </a:solidFill>
                <a:latin typeface="Poppins" pitchFamily="2" charset="77"/>
                <a:cs typeface="Poppins" pitchFamily="2" charset="77"/>
              </a:rPr>
              <a:t>70%</a:t>
            </a:r>
          </a:p>
        </p:txBody>
      </p:sp>
      <p:cxnSp>
        <p:nvCxnSpPr>
          <p:cNvPr id="11" name="Straight Connector 10">
            <a:extLst>
              <a:ext uri="{FF2B5EF4-FFF2-40B4-BE49-F238E27FC236}">
                <a16:creationId xmlns:a16="http://schemas.microsoft.com/office/drawing/2014/main" id="{304F4C23-E15E-DE51-26B0-16B229537430}"/>
              </a:ext>
            </a:extLst>
          </p:cNvPr>
          <p:cNvCxnSpPr>
            <a:cxnSpLocks/>
          </p:cNvCxnSpPr>
          <p:nvPr/>
        </p:nvCxnSpPr>
        <p:spPr bwMode="auto">
          <a:xfrm>
            <a:off x="8418101" y="1754295"/>
            <a:ext cx="64008" cy="0"/>
          </a:xfrm>
          <a:prstGeom prst="line">
            <a:avLst/>
          </a:prstGeom>
          <a:noFill/>
          <a:ln w="12700"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3297881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C5B840C-71AC-0E4A-8A26-3AAA0AE50F2F}"/>
              </a:ext>
            </a:extLst>
          </p:cNvPr>
          <p:cNvSpPr>
            <a:spLocks noGrp="1"/>
          </p:cNvSpPr>
          <p:nvPr>
            <p:ph type="title"/>
          </p:nvPr>
        </p:nvSpPr>
        <p:spPr>
          <a:xfrm>
            <a:off x="231078" y="531006"/>
            <a:ext cx="11740260" cy="502445"/>
          </a:xfrm>
        </p:spPr>
        <p:txBody>
          <a:bodyPr/>
          <a:lstStyle/>
          <a:p>
            <a:r>
              <a:rPr lang="en-US" dirty="0"/>
              <a:t>BTK Inhibitor Comparisons</a:t>
            </a:r>
          </a:p>
        </p:txBody>
      </p:sp>
      <p:sp>
        <p:nvSpPr>
          <p:cNvPr id="2" name="Content Placeholder 1">
            <a:extLst>
              <a:ext uri="{FF2B5EF4-FFF2-40B4-BE49-F238E27FC236}">
                <a16:creationId xmlns:a16="http://schemas.microsoft.com/office/drawing/2014/main" id="{DC466CDD-2FF6-0E42-BFAF-F622625F2C9C}"/>
              </a:ext>
            </a:extLst>
          </p:cNvPr>
          <p:cNvSpPr>
            <a:spLocks noGrp="1"/>
          </p:cNvSpPr>
          <p:nvPr>
            <p:ph idx="1"/>
          </p:nvPr>
        </p:nvSpPr>
        <p:spPr>
          <a:xfrm>
            <a:off x="231775" y="1335088"/>
            <a:ext cx="9537993" cy="4754562"/>
          </a:xfrm>
        </p:spPr>
        <p:txBody>
          <a:bodyPr>
            <a:noAutofit/>
          </a:bodyPr>
          <a:lstStyle/>
          <a:p>
            <a:r>
              <a:rPr lang="en-US" dirty="0"/>
              <a:t>Acalabrutinib and zanubrutinib better tolerated than </a:t>
            </a:r>
            <a:br>
              <a:rPr lang="en-US" dirty="0"/>
            </a:br>
            <a:r>
              <a:rPr lang="en-US" dirty="0"/>
              <a:t>ibrutinib in CLL and WM</a:t>
            </a:r>
          </a:p>
          <a:p>
            <a:pPr lvl="2"/>
            <a:r>
              <a:rPr lang="en-US" dirty="0"/>
              <a:t>Phase III ELEVATE-RR trial</a:t>
            </a:r>
            <a:r>
              <a:rPr lang="en-US" baseline="30000" dirty="0"/>
              <a:t>1</a:t>
            </a:r>
          </a:p>
          <a:p>
            <a:pPr lvl="2"/>
            <a:r>
              <a:rPr lang="en-US" dirty="0"/>
              <a:t>Phase III ALPINE trial</a:t>
            </a:r>
            <a:r>
              <a:rPr lang="en-US" baseline="30000" dirty="0"/>
              <a:t>2</a:t>
            </a:r>
          </a:p>
          <a:p>
            <a:pPr lvl="2"/>
            <a:r>
              <a:rPr lang="en-US" dirty="0"/>
              <a:t>Phase III ASPEN trial</a:t>
            </a:r>
            <a:r>
              <a:rPr lang="en-US" baseline="30000" dirty="0"/>
              <a:t>3</a:t>
            </a:r>
          </a:p>
          <a:p>
            <a:r>
              <a:rPr lang="en-US" dirty="0"/>
              <a:t>Zanubrutinib more active than ibrutinib in CLL</a:t>
            </a:r>
          </a:p>
          <a:p>
            <a:pPr lvl="2"/>
            <a:r>
              <a:rPr lang="en-US" dirty="0"/>
              <a:t>Phase III ALPINE trial</a:t>
            </a:r>
            <a:r>
              <a:rPr lang="en-US" baseline="30000" dirty="0"/>
              <a:t>2</a:t>
            </a:r>
            <a:r>
              <a:rPr lang="en-US" dirty="0"/>
              <a:t> </a:t>
            </a:r>
          </a:p>
          <a:p>
            <a:pPr lvl="2"/>
            <a:r>
              <a:rPr lang="en-US" dirty="0"/>
              <a:t>Tolerance??</a:t>
            </a:r>
          </a:p>
          <a:p>
            <a:r>
              <a:rPr lang="en-US" dirty="0"/>
              <a:t>Zanubrutinib and acalabrutinib have never been directly compared in a randomized clinical trial</a:t>
            </a:r>
          </a:p>
        </p:txBody>
      </p:sp>
      <p:sp>
        <p:nvSpPr>
          <p:cNvPr id="14" name="Content Placeholder 13">
            <a:extLst>
              <a:ext uri="{FF2B5EF4-FFF2-40B4-BE49-F238E27FC236}">
                <a16:creationId xmlns:a16="http://schemas.microsoft.com/office/drawing/2014/main" id="{F35F89A2-F25D-84F7-57D5-3DCC20CFA02B}"/>
              </a:ext>
            </a:extLst>
          </p:cNvPr>
          <p:cNvSpPr>
            <a:spLocks noGrp="1"/>
          </p:cNvSpPr>
          <p:nvPr>
            <p:ph sz="quarter" idx="10"/>
          </p:nvPr>
        </p:nvSpPr>
        <p:spPr>
          <a:xfrm>
            <a:off x="2247899" y="6302375"/>
            <a:ext cx="7276589" cy="327025"/>
          </a:xfrm>
        </p:spPr>
        <p:txBody>
          <a:bodyPr/>
          <a:lstStyle/>
          <a:p>
            <a:r>
              <a:rPr lang="en-US" altLang="en-US" dirty="0"/>
              <a:t>1. Seymour. Blood. 2023;142:687. 2. Brown. ASH 2023. Abstr 202. 3. Dimopoulos. </a:t>
            </a:r>
            <a:r>
              <a:rPr lang="it-IT" altLang="en-US" dirty="0"/>
              <a:t>JCO. 2023;41:5099. </a:t>
            </a:r>
            <a:br>
              <a:rPr lang="en-US" altLang="en-US" dirty="0"/>
            </a:br>
            <a:r>
              <a:rPr lang="en-US" altLang="en-US" dirty="0"/>
              <a:t>4. Muñoz. Ther Adv Hematol. 2022;13. </a:t>
            </a:r>
            <a:r>
              <a:rPr lang="en-US" altLang="en-US" dirty="0">
                <a:hlinkClick r:id="rId3"/>
              </a:rPr>
              <a:t>CC BY-NC 4.0</a:t>
            </a:r>
            <a:r>
              <a:rPr lang="en-US" altLang="en-US" dirty="0"/>
              <a:t>. No changes made. </a:t>
            </a:r>
          </a:p>
        </p:txBody>
      </p:sp>
      <p:grpSp>
        <p:nvGrpSpPr>
          <p:cNvPr id="18" name="Group 17">
            <a:extLst>
              <a:ext uri="{FF2B5EF4-FFF2-40B4-BE49-F238E27FC236}">
                <a16:creationId xmlns:a16="http://schemas.microsoft.com/office/drawing/2014/main" id="{58122831-7C21-12BF-C9F8-9EAAC0F41EF9}"/>
              </a:ext>
            </a:extLst>
          </p:cNvPr>
          <p:cNvGrpSpPr/>
          <p:nvPr/>
        </p:nvGrpSpPr>
        <p:grpSpPr>
          <a:xfrm>
            <a:off x="9593898" y="311154"/>
            <a:ext cx="2377440" cy="5991221"/>
            <a:chOff x="9593898" y="311154"/>
            <a:chExt cx="2377440" cy="5991221"/>
          </a:xfrm>
        </p:grpSpPr>
        <p:pic>
          <p:nvPicPr>
            <p:cNvPr id="10" name="Picture 9" descr="A diagram of a diagram&#10;&#10;Description automatically generated with medium confidence">
              <a:extLst>
                <a:ext uri="{FF2B5EF4-FFF2-40B4-BE49-F238E27FC236}">
                  <a16:creationId xmlns:a16="http://schemas.microsoft.com/office/drawing/2014/main" id="{665F19DC-DF79-3571-AE2F-BFED136C20DF}"/>
                </a:ext>
              </a:extLst>
            </p:cNvPr>
            <p:cNvPicPr>
              <a:picLocks noChangeAspect="1"/>
            </p:cNvPicPr>
            <p:nvPr/>
          </p:nvPicPr>
          <p:blipFill>
            <a:blip r:embed="rId4"/>
            <a:srcRect t="8243" r="72656"/>
            <a:stretch/>
          </p:blipFill>
          <p:spPr>
            <a:xfrm>
              <a:off x="9905004" y="2591863"/>
              <a:ext cx="1755228" cy="1745181"/>
            </a:xfrm>
            <a:prstGeom prst="rect">
              <a:avLst/>
            </a:prstGeom>
          </p:spPr>
        </p:pic>
        <p:pic>
          <p:nvPicPr>
            <p:cNvPr id="4" name="Picture 3" descr="A diagram of a diagram&#10;&#10;Description automatically generated with medium confidence">
              <a:extLst>
                <a:ext uri="{FF2B5EF4-FFF2-40B4-BE49-F238E27FC236}">
                  <a16:creationId xmlns:a16="http://schemas.microsoft.com/office/drawing/2014/main" id="{1557D543-01A3-42E0-56DB-89FCB2E8E87F}"/>
                </a:ext>
              </a:extLst>
            </p:cNvPr>
            <p:cNvPicPr>
              <a:picLocks noChangeAspect="1"/>
            </p:cNvPicPr>
            <p:nvPr/>
          </p:nvPicPr>
          <p:blipFill>
            <a:blip r:embed="rId4"/>
            <a:srcRect l="26831" t="8243" r="45825"/>
            <a:stretch/>
          </p:blipFill>
          <p:spPr>
            <a:xfrm>
              <a:off x="9905004" y="593484"/>
              <a:ext cx="1755228" cy="1745180"/>
            </a:xfrm>
            <a:prstGeom prst="rect">
              <a:avLst/>
            </a:prstGeom>
          </p:spPr>
        </p:pic>
        <p:pic>
          <p:nvPicPr>
            <p:cNvPr id="5" name="Picture 4" descr="A diagram of a diagram&#10;&#10;Description automatically generated with medium confidence">
              <a:extLst>
                <a:ext uri="{FF2B5EF4-FFF2-40B4-BE49-F238E27FC236}">
                  <a16:creationId xmlns:a16="http://schemas.microsoft.com/office/drawing/2014/main" id="{B7F56C06-F008-C71B-B244-02D8447C359E}"/>
                </a:ext>
              </a:extLst>
            </p:cNvPr>
            <p:cNvPicPr>
              <a:picLocks noChangeAspect="1"/>
            </p:cNvPicPr>
            <p:nvPr/>
          </p:nvPicPr>
          <p:blipFill>
            <a:blip r:embed="rId4"/>
            <a:srcRect l="54257" t="8243" r="18399"/>
            <a:stretch/>
          </p:blipFill>
          <p:spPr>
            <a:xfrm>
              <a:off x="9905004" y="4557193"/>
              <a:ext cx="1755228" cy="1745182"/>
            </a:xfrm>
            <a:prstGeom prst="rect">
              <a:avLst/>
            </a:prstGeom>
          </p:spPr>
        </p:pic>
        <p:sp>
          <p:nvSpPr>
            <p:cNvPr id="11" name="TextBox 10">
              <a:extLst>
                <a:ext uri="{FF2B5EF4-FFF2-40B4-BE49-F238E27FC236}">
                  <a16:creationId xmlns:a16="http://schemas.microsoft.com/office/drawing/2014/main" id="{8F64F0A4-7F51-C8BF-B517-E75EED6D6AD9}"/>
                </a:ext>
              </a:extLst>
            </p:cNvPr>
            <p:cNvSpPr txBox="1"/>
            <p:nvPr/>
          </p:nvSpPr>
          <p:spPr bwMode="auto">
            <a:xfrm>
              <a:off x="9593898" y="311154"/>
              <a:ext cx="23774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latin typeface="Poppins" pitchFamily="2" charset="77"/>
                  <a:cs typeface="Poppins" pitchFamily="2" charset="77"/>
                </a:rPr>
                <a:t>Ibrutinib</a:t>
              </a:r>
              <a:r>
                <a:rPr lang="en-US" sz="1600" baseline="30000" dirty="0">
                  <a:latin typeface="Poppins" pitchFamily="2" charset="77"/>
                  <a:cs typeface="Poppins" pitchFamily="2" charset="77"/>
                </a:rPr>
                <a:t>4</a:t>
              </a:r>
            </a:p>
          </p:txBody>
        </p:sp>
        <p:sp>
          <p:nvSpPr>
            <p:cNvPr id="12" name="TextBox 11">
              <a:extLst>
                <a:ext uri="{FF2B5EF4-FFF2-40B4-BE49-F238E27FC236}">
                  <a16:creationId xmlns:a16="http://schemas.microsoft.com/office/drawing/2014/main" id="{F3E58ACF-A020-CE6A-A748-2E968A88E292}"/>
                </a:ext>
              </a:extLst>
            </p:cNvPr>
            <p:cNvSpPr txBox="1"/>
            <p:nvPr/>
          </p:nvSpPr>
          <p:spPr bwMode="auto">
            <a:xfrm>
              <a:off x="9593898" y="2302808"/>
              <a:ext cx="23774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latin typeface="Poppins" pitchFamily="2" charset="77"/>
                  <a:cs typeface="Poppins" pitchFamily="2" charset="77"/>
                </a:rPr>
                <a:t>Acalabrutinib</a:t>
              </a:r>
              <a:r>
                <a:rPr lang="en-US" sz="1600" baseline="30000" dirty="0">
                  <a:latin typeface="Poppins" pitchFamily="2" charset="77"/>
                  <a:cs typeface="Poppins" pitchFamily="2" charset="77"/>
                </a:rPr>
                <a:t>4</a:t>
              </a:r>
              <a:endParaRPr lang="en-US" sz="1600" dirty="0">
                <a:latin typeface="Poppins" pitchFamily="2" charset="77"/>
                <a:cs typeface="Poppins" pitchFamily="2" charset="77"/>
              </a:endParaRPr>
            </a:p>
          </p:txBody>
        </p:sp>
        <p:sp>
          <p:nvSpPr>
            <p:cNvPr id="13" name="TextBox 12">
              <a:extLst>
                <a:ext uri="{FF2B5EF4-FFF2-40B4-BE49-F238E27FC236}">
                  <a16:creationId xmlns:a16="http://schemas.microsoft.com/office/drawing/2014/main" id="{3B2EF6A1-4CC4-FC0C-C78A-8361725630DE}"/>
                </a:ext>
              </a:extLst>
            </p:cNvPr>
            <p:cNvSpPr txBox="1"/>
            <p:nvPr/>
          </p:nvSpPr>
          <p:spPr bwMode="auto">
            <a:xfrm>
              <a:off x="9593898" y="4300542"/>
              <a:ext cx="237744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latin typeface="Poppins" pitchFamily="2" charset="77"/>
                  <a:cs typeface="Poppins" pitchFamily="2" charset="77"/>
                </a:rPr>
                <a:t>Zanubrutinib</a:t>
              </a:r>
              <a:r>
                <a:rPr lang="en-US" sz="1600" baseline="30000" dirty="0">
                  <a:latin typeface="Poppins" pitchFamily="2" charset="77"/>
                  <a:cs typeface="Poppins" pitchFamily="2" charset="77"/>
                </a:rPr>
                <a:t>4</a:t>
              </a:r>
              <a:endParaRPr lang="en-US" sz="1600" dirty="0">
                <a:latin typeface="Poppins" pitchFamily="2" charset="77"/>
                <a:cs typeface="Poppins" pitchFamily="2" charset="77"/>
              </a:endParaRPr>
            </a:p>
          </p:txBody>
        </p:sp>
      </p:grpSp>
    </p:spTree>
    <p:extLst>
      <p:ext uri="{BB962C8B-B14F-4D97-AF65-F5344CB8AC3E}">
        <p14:creationId xmlns:p14="http://schemas.microsoft.com/office/powerpoint/2010/main" val="7646414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2C5822-2A2D-CC83-559E-D22FCF048C0F}"/>
            </a:ext>
          </a:extLst>
        </p:cNvPr>
        <p:cNvGrpSpPr/>
        <p:nvPr/>
      </p:nvGrpSpPr>
      <p:grpSpPr>
        <a:xfrm>
          <a:off x="0" y="0"/>
          <a:ext cx="0" cy="0"/>
          <a:chOff x="0" y="0"/>
          <a:chExt cx="0" cy="0"/>
        </a:xfrm>
      </p:grpSpPr>
      <p:sp>
        <p:nvSpPr>
          <p:cNvPr id="2" name="Rectangle 2">
            <a:extLst>
              <a:ext uri="{FF2B5EF4-FFF2-40B4-BE49-F238E27FC236}">
                <a16:creationId xmlns:a16="http://schemas.microsoft.com/office/drawing/2014/main" id="{950E4E70-B9B9-7E1F-A1BD-61274BABC1ED}"/>
              </a:ext>
            </a:extLst>
          </p:cNvPr>
          <p:cNvSpPr>
            <a:spLocks noGrp="1" noChangeArrowheads="1"/>
          </p:cNvSpPr>
          <p:nvPr>
            <p:ph type="title"/>
          </p:nvPr>
        </p:nvSpPr>
        <p:spPr>
          <a:xfrm>
            <a:off x="231078" y="531006"/>
            <a:ext cx="11740260" cy="502445"/>
          </a:xfrm>
        </p:spPr>
        <p:txBody>
          <a:bodyPr/>
          <a:lstStyle/>
          <a:p>
            <a:r>
              <a:rPr lang="en-US" altLang="en-US" dirty="0"/>
              <a:t>Monitoring and Managing BTKi-Related AEs in Practice</a:t>
            </a:r>
          </a:p>
        </p:txBody>
      </p:sp>
      <p:sp>
        <p:nvSpPr>
          <p:cNvPr id="5" name="Content Placeholder 4">
            <a:extLst>
              <a:ext uri="{FF2B5EF4-FFF2-40B4-BE49-F238E27FC236}">
                <a16:creationId xmlns:a16="http://schemas.microsoft.com/office/drawing/2014/main" id="{3FD5E6BB-CC2D-5B30-2949-AB14AF61CA9C}"/>
              </a:ext>
            </a:extLst>
          </p:cNvPr>
          <p:cNvSpPr>
            <a:spLocks noGrp="1"/>
          </p:cNvSpPr>
          <p:nvPr>
            <p:ph sz="quarter" idx="10"/>
          </p:nvPr>
        </p:nvSpPr>
        <p:spPr>
          <a:xfrm>
            <a:off x="1712199" y="6302375"/>
            <a:ext cx="7812290" cy="327025"/>
          </a:xfrm>
        </p:spPr>
        <p:txBody>
          <a:bodyPr/>
          <a:lstStyle/>
          <a:p>
            <a:pPr algn="ctr"/>
            <a:r>
              <a:rPr lang="da-DK" dirty="0"/>
              <a:t>Wang. JCO. 2023;41:3988. </a:t>
            </a:r>
            <a:r>
              <a:rPr lang="en-US" altLang="en-US" dirty="0"/>
              <a:t>O’Brien. Front Oncol. 2021;11:Art 720704.</a:t>
            </a:r>
          </a:p>
        </p:txBody>
      </p:sp>
      <p:graphicFrame>
        <p:nvGraphicFramePr>
          <p:cNvPr id="10" name="Group 32">
            <a:extLst>
              <a:ext uri="{FF2B5EF4-FFF2-40B4-BE49-F238E27FC236}">
                <a16:creationId xmlns:a16="http://schemas.microsoft.com/office/drawing/2014/main" id="{E5B3BB93-EC43-5C2A-BCF9-2D9F5DBD5FAF}"/>
              </a:ext>
            </a:extLst>
          </p:cNvPr>
          <p:cNvGraphicFramePr>
            <a:graphicFrameLocks noGrp="1"/>
          </p:cNvGraphicFramePr>
          <p:nvPr>
            <p:extLst>
              <p:ext uri="{D42A27DB-BD31-4B8C-83A1-F6EECF244321}">
                <p14:modId xmlns:p14="http://schemas.microsoft.com/office/powerpoint/2010/main" val="4050002045"/>
              </p:ext>
            </p:extLst>
          </p:nvPr>
        </p:nvGraphicFramePr>
        <p:xfrm>
          <a:off x="495300" y="1333500"/>
          <a:ext cx="11195130" cy="4297696"/>
        </p:xfrm>
        <a:graphic>
          <a:graphicData uri="http://schemas.openxmlformats.org/drawingml/2006/table">
            <a:tbl>
              <a:tblPr/>
              <a:tblGrid>
                <a:gridCol w="2775263">
                  <a:extLst>
                    <a:ext uri="{9D8B030D-6E8A-4147-A177-3AD203B41FA5}">
                      <a16:colId xmlns:a16="http://schemas.microsoft.com/office/drawing/2014/main" val="20000"/>
                    </a:ext>
                  </a:extLst>
                </a:gridCol>
                <a:gridCol w="8419867">
                  <a:extLst>
                    <a:ext uri="{9D8B030D-6E8A-4147-A177-3AD203B41FA5}">
                      <a16:colId xmlns:a16="http://schemas.microsoft.com/office/drawing/2014/main" val="3776595973"/>
                    </a:ext>
                  </a:extLst>
                </a:gridCol>
              </a:tblGrid>
              <a:tr h="34687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AE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Management Strategy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669408">
                <a:tc>
                  <a:txBody>
                    <a:bodyPr/>
                    <a:lstStyle/>
                    <a:p>
                      <a:pPr algn="l"/>
                      <a:r>
                        <a:rPr lang="en-US" sz="1800" b="0" i="0" baseline="0" dirty="0">
                          <a:solidFill>
                            <a:schemeClr val="tx1"/>
                          </a:solidFill>
                          <a:latin typeface="Poppins" panose="00000500000000000000" pitchFamily="2" charset="0"/>
                          <a:cs typeface="Poppins" panose="00000500000000000000" pitchFamily="2" charset="0"/>
                        </a:rPr>
                        <a:t>Atrial fibrillation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342900" indent="-342900" algn="l">
                        <a:buFont typeface="Arial" panose="020B0604020202020204" pitchFamily="34" charset="0"/>
                        <a:buChar char="•"/>
                      </a:pPr>
                      <a:r>
                        <a:rPr lang="en-US" sz="1800" b="0" i="0" dirty="0">
                          <a:solidFill>
                            <a:schemeClr val="tx1"/>
                          </a:solidFill>
                          <a:latin typeface="Poppins" panose="00000500000000000000" pitchFamily="2" charset="0"/>
                          <a:cs typeface="Poppins" panose="00000500000000000000" pitchFamily="2" charset="0"/>
                        </a:rPr>
                        <a:t>Monitor for during treatment</a:t>
                      </a:r>
                    </a:p>
                    <a:p>
                      <a:pPr marL="342900" indent="-342900" algn="l">
                        <a:buFont typeface="Arial" panose="020B0604020202020204" pitchFamily="34" charset="0"/>
                        <a:buChar char="•"/>
                      </a:pPr>
                      <a:r>
                        <a:rPr lang="en-US" sz="1800" b="0" i="0" dirty="0">
                          <a:solidFill>
                            <a:schemeClr val="tx1"/>
                          </a:solidFill>
                          <a:latin typeface="Poppins" panose="00000500000000000000" pitchFamily="2" charset="0"/>
                          <a:cs typeface="Poppins" panose="00000500000000000000" pitchFamily="2" charset="0"/>
                        </a:rPr>
                        <a:t>Administer direct oral anticoagulants</a:t>
                      </a:r>
                    </a:p>
                    <a:p>
                      <a:pPr marL="342900" indent="-342900" algn="l">
                        <a:buFont typeface="Arial" panose="020B0604020202020204" pitchFamily="34" charset="0"/>
                        <a:buChar char="•"/>
                      </a:pPr>
                      <a:r>
                        <a:rPr lang="en-US" sz="1800" b="0" i="0" dirty="0">
                          <a:solidFill>
                            <a:schemeClr val="tx1"/>
                          </a:solidFill>
                          <a:latin typeface="Poppins" panose="00000500000000000000" pitchFamily="2" charset="0"/>
                          <a:cs typeface="Poppins" panose="00000500000000000000" pitchFamily="2" charset="0"/>
                        </a:rPr>
                        <a:t>Stop BTKi if atrial fibrillation is not controlled with medication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8722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Bleeding events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342900" indent="-342900" algn="l">
                        <a:buFont typeface="Arial" panose="020B0604020202020204" pitchFamily="34" charset="0"/>
                        <a:buChar char="•"/>
                      </a:pPr>
                      <a:r>
                        <a:rPr lang="en-US" sz="1800" b="0" i="0" dirty="0">
                          <a:solidFill>
                            <a:schemeClr val="tx1"/>
                          </a:solidFill>
                          <a:latin typeface="Poppins" panose="00000500000000000000" pitchFamily="2" charset="0"/>
                          <a:cs typeface="Poppins" panose="00000500000000000000" pitchFamily="2" charset="0"/>
                        </a:rPr>
                        <a:t>Monitor for bleeding signs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chemeClr val="tx1"/>
                          </a:solidFill>
                          <a:latin typeface="Poppins" panose="00000500000000000000" pitchFamily="2" charset="0"/>
                          <a:cs typeface="Poppins" panose="00000500000000000000" pitchFamily="2" charset="0"/>
                        </a:rPr>
                        <a:t>Administer direct oral anticoagulants if needed</a:t>
                      </a:r>
                    </a:p>
                    <a:p>
                      <a:pPr marL="342900" indent="-342900" algn="l">
                        <a:buFont typeface="Arial" panose="020B0604020202020204" pitchFamily="34" charset="0"/>
                        <a:buChar char="•"/>
                      </a:pPr>
                      <a:r>
                        <a:rPr lang="en-US" sz="1800" b="0" i="0" dirty="0">
                          <a:solidFill>
                            <a:schemeClr val="tx1"/>
                          </a:solidFill>
                          <a:latin typeface="Poppins" panose="00000500000000000000" pitchFamily="2" charset="0"/>
                          <a:cs typeface="Poppins" panose="00000500000000000000" pitchFamily="2" charset="0"/>
                        </a:rPr>
                        <a:t>Hold BTKi for 3-7 days before and after surgery (depending on surgery type and bleeding risk)</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6370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Diarrhea</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342900" indent="-342900" algn="l">
                        <a:buFont typeface="Arial" panose="020B0604020202020204" pitchFamily="34" charset="0"/>
                        <a:buChar char="•"/>
                      </a:pPr>
                      <a:r>
                        <a:rPr lang="en-US" sz="1800" b="0" i="0" dirty="0">
                          <a:solidFill>
                            <a:schemeClr val="tx1"/>
                          </a:solidFill>
                          <a:latin typeface="Poppins" panose="00000500000000000000" pitchFamily="2" charset="0"/>
                          <a:cs typeface="Poppins" panose="00000500000000000000" pitchFamily="2" charset="0"/>
                        </a:rPr>
                        <a:t>Administer antidiarrheal agent (eg, loperamide) as needed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10751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Headache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342900" indent="-342900" algn="l">
                        <a:buFont typeface="Arial" panose="020B0604020202020204" pitchFamily="34" charset="0"/>
                        <a:buChar char="•"/>
                      </a:pPr>
                      <a:r>
                        <a:rPr lang="en-US" sz="1800" b="0" i="0" dirty="0">
                          <a:solidFill>
                            <a:schemeClr val="tx1"/>
                          </a:solidFill>
                          <a:latin typeface="Poppins" panose="00000500000000000000" pitchFamily="2" charset="0"/>
                          <a:cs typeface="Poppins" panose="00000500000000000000" pitchFamily="2" charset="0"/>
                        </a:rPr>
                        <a:t>Before treatment begins: </a:t>
                      </a:r>
                    </a:p>
                    <a:p>
                      <a:pPr marL="694944" indent="-342900" algn="l">
                        <a:buFont typeface="Calibri" panose="020F0502020204030204" pitchFamily="34" charset="0"/>
                        <a:buChar char="‒"/>
                      </a:pPr>
                      <a:r>
                        <a:rPr lang="en-US" sz="1800" b="0" i="0" dirty="0">
                          <a:solidFill>
                            <a:schemeClr val="tx1"/>
                          </a:solidFill>
                          <a:latin typeface="Poppins" panose="00000500000000000000" pitchFamily="2" charset="0"/>
                          <a:cs typeface="Poppins" panose="00000500000000000000" pitchFamily="2" charset="0"/>
                        </a:rPr>
                        <a:t>Advise patients that headaches should lessen quickly, are easily managed, and are not a long-term result of treatment</a:t>
                      </a:r>
                    </a:p>
                    <a:p>
                      <a:pPr marL="342900" indent="-342900" algn="l">
                        <a:buFont typeface="Arial" panose="020B0604020202020204" pitchFamily="34" charset="0"/>
                        <a:buChar char="•"/>
                      </a:pPr>
                      <a:r>
                        <a:rPr lang="en-US" sz="1800" b="0" i="0" dirty="0">
                          <a:solidFill>
                            <a:schemeClr val="tx1"/>
                          </a:solidFill>
                          <a:latin typeface="Poppins" panose="00000500000000000000" pitchFamily="2" charset="0"/>
                          <a:cs typeface="Poppins" panose="00000500000000000000" pitchFamily="2" charset="0"/>
                        </a:rPr>
                        <a:t>After treatment starts:</a:t>
                      </a:r>
                    </a:p>
                    <a:p>
                      <a:pPr marL="694944" indent="-342900" algn="l">
                        <a:buFont typeface="Calibri" panose="020F0502020204030204" pitchFamily="34" charset="0"/>
                        <a:buChar char="‒"/>
                      </a:pPr>
                      <a:r>
                        <a:rPr lang="en-US" sz="1800" b="0" i="0" dirty="0">
                          <a:solidFill>
                            <a:schemeClr val="tx1"/>
                          </a:solidFill>
                          <a:latin typeface="Poppins" panose="00000500000000000000" pitchFamily="2" charset="0"/>
                          <a:cs typeface="Poppins" panose="00000500000000000000" pitchFamily="2" charset="0"/>
                        </a:rPr>
                        <a:t>Recommend the use of caffeine or acetaminophen; avoid NSAIDs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90026058"/>
                  </a:ext>
                </a:extLst>
              </a:tr>
            </a:tbl>
          </a:graphicData>
        </a:graphic>
      </p:graphicFrame>
    </p:spTree>
    <p:extLst>
      <p:ext uri="{BB962C8B-B14F-4D97-AF65-F5344CB8AC3E}">
        <p14:creationId xmlns:p14="http://schemas.microsoft.com/office/powerpoint/2010/main" val="28156203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DAAE00-9ACE-5A68-4B0E-2E491E4CCAC2}"/>
            </a:ext>
          </a:extLst>
        </p:cNvPr>
        <p:cNvGrpSpPr/>
        <p:nvPr/>
      </p:nvGrpSpPr>
      <p:grpSpPr>
        <a:xfrm>
          <a:off x="0" y="0"/>
          <a:ext cx="0" cy="0"/>
          <a:chOff x="0" y="0"/>
          <a:chExt cx="0" cy="0"/>
        </a:xfrm>
      </p:grpSpPr>
      <p:sp>
        <p:nvSpPr>
          <p:cNvPr id="2" name="Rectangle 2">
            <a:extLst>
              <a:ext uri="{FF2B5EF4-FFF2-40B4-BE49-F238E27FC236}">
                <a16:creationId xmlns:a16="http://schemas.microsoft.com/office/drawing/2014/main" id="{FAD2B0EF-D30A-F41B-025B-59467AC4DC1B}"/>
              </a:ext>
            </a:extLst>
          </p:cNvPr>
          <p:cNvSpPr>
            <a:spLocks noGrp="1" noChangeArrowheads="1"/>
          </p:cNvSpPr>
          <p:nvPr>
            <p:ph type="title"/>
          </p:nvPr>
        </p:nvSpPr>
        <p:spPr>
          <a:xfrm>
            <a:off x="231078" y="531006"/>
            <a:ext cx="11740260" cy="502445"/>
          </a:xfrm>
        </p:spPr>
        <p:txBody>
          <a:bodyPr/>
          <a:lstStyle/>
          <a:p>
            <a:r>
              <a:rPr lang="en-US" altLang="en-US" dirty="0"/>
              <a:t>Monitoring and Managing BTKi-Related AEs in Practice</a:t>
            </a:r>
          </a:p>
        </p:txBody>
      </p:sp>
      <p:sp>
        <p:nvSpPr>
          <p:cNvPr id="11" name="Content Placeholder 10">
            <a:extLst>
              <a:ext uri="{FF2B5EF4-FFF2-40B4-BE49-F238E27FC236}">
                <a16:creationId xmlns:a16="http://schemas.microsoft.com/office/drawing/2014/main" id="{9FF0F378-7BAB-1A0F-629F-E06C2EE4FB63}"/>
              </a:ext>
            </a:extLst>
          </p:cNvPr>
          <p:cNvSpPr>
            <a:spLocks noGrp="1"/>
          </p:cNvSpPr>
          <p:nvPr>
            <p:ph sz="quarter" idx="10"/>
          </p:nvPr>
        </p:nvSpPr>
        <p:spPr>
          <a:xfrm>
            <a:off x="1712199" y="6302375"/>
            <a:ext cx="7812290" cy="327025"/>
          </a:xfrm>
        </p:spPr>
        <p:txBody>
          <a:bodyPr/>
          <a:lstStyle/>
          <a:p>
            <a:pPr algn="ctr"/>
            <a:r>
              <a:rPr lang="da-DK" dirty="0"/>
              <a:t>Wang. JCO. 2023;41:3988. </a:t>
            </a:r>
            <a:r>
              <a:rPr lang="en-US" altLang="en-US" dirty="0"/>
              <a:t>O’Brien. Front Oncol. 2021;11:Art 720704.</a:t>
            </a:r>
          </a:p>
        </p:txBody>
      </p:sp>
      <p:graphicFrame>
        <p:nvGraphicFramePr>
          <p:cNvPr id="10" name="Group 32">
            <a:extLst>
              <a:ext uri="{FF2B5EF4-FFF2-40B4-BE49-F238E27FC236}">
                <a16:creationId xmlns:a16="http://schemas.microsoft.com/office/drawing/2014/main" id="{7CD16EC4-D439-3FF0-8A84-5C7A287B72EC}"/>
              </a:ext>
            </a:extLst>
          </p:cNvPr>
          <p:cNvGraphicFramePr>
            <a:graphicFrameLocks noGrp="1"/>
          </p:cNvGraphicFramePr>
          <p:nvPr>
            <p:extLst>
              <p:ext uri="{D42A27DB-BD31-4B8C-83A1-F6EECF244321}">
                <p14:modId xmlns:p14="http://schemas.microsoft.com/office/powerpoint/2010/main" val="2040138124"/>
              </p:ext>
            </p:extLst>
          </p:nvPr>
        </p:nvGraphicFramePr>
        <p:xfrm>
          <a:off x="495300" y="1333500"/>
          <a:ext cx="11264578" cy="4663456"/>
        </p:xfrm>
        <a:graphic>
          <a:graphicData uri="http://schemas.openxmlformats.org/drawingml/2006/table">
            <a:tbl>
              <a:tblPr/>
              <a:tblGrid>
                <a:gridCol w="2793012">
                  <a:extLst>
                    <a:ext uri="{9D8B030D-6E8A-4147-A177-3AD203B41FA5}">
                      <a16:colId xmlns:a16="http://schemas.microsoft.com/office/drawing/2014/main" val="20000"/>
                    </a:ext>
                  </a:extLst>
                </a:gridCol>
                <a:gridCol w="8471566">
                  <a:extLst>
                    <a:ext uri="{9D8B030D-6E8A-4147-A177-3AD203B41FA5}">
                      <a16:colId xmlns:a16="http://schemas.microsoft.com/office/drawing/2014/main" val="3776595973"/>
                    </a:ext>
                  </a:extLst>
                </a:gridCol>
              </a:tblGrid>
              <a:tr h="307902">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AE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Management Strategy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5941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Hypertension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342900" indent="-342900" algn="l">
                        <a:buFont typeface="Arial" panose="020B0604020202020204" pitchFamily="34" charset="0"/>
                        <a:buChar char="•"/>
                      </a:pPr>
                      <a:r>
                        <a:rPr lang="en-US" sz="1800" b="0" i="0" dirty="0">
                          <a:solidFill>
                            <a:schemeClr val="tx1"/>
                          </a:solidFill>
                          <a:latin typeface="Poppins" panose="00000500000000000000" pitchFamily="2" charset="0"/>
                          <a:cs typeface="Poppins" panose="00000500000000000000" pitchFamily="2" charset="0"/>
                        </a:rPr>
                        <a:t>Monitor for treatment-emergent hypertension</a:t>
                      </a:r>
                    </a:p>
                    <a:p>
                      <a:pPr marL="342900" indent="-342900" algn="l">
                        <a:buFont typeface="Arial" panose="020B0604020202020204" pitchFamily="34" charset="0"/>
                        <a:buChar char="•"/>
                      </a:pPr>
                      <a:r>
                        <a:rPr lang="en-US" sz="1800" b="0" i="0" dirty="0">
                          <a:solidFill>
                            <a:schemeClr val="tx1"/>
                          </a:solidFill>
                          <a:latin typeface="Poppins" panose="00000500000000000000" pitchFamily="2" charset="0"/>
                          <a:cs typeface="Poppins" panose="00000500000000000000" pitchFamily="2" charset="0"/>
                        </a:rPr>
                        <a:t>Administer antihypertensive drug</a:t>
                      </a:r>
                    </a:p>
                    <a:p>
                      <a:pPr marL="342900" indent="-342900" algn="l">
                        <a:buFont typeface="Arial" panose="020B0604020202020204" pitchFamily="34" charset="0"/>
                        <a:buChar char="•"/>
                      </a:pPr>
                      <a:r>
                        <a:rPr lang="en-US" sz="1800" b="0" i="0" dirty="0">
                          <a:solidFill>
                            <a:schemeClr val="tx1"/>
                          </a:solidFill>
                          <a:latin typeface="Poppins" panose="00000500000000000000" pitchFamily="2" charset="0"/>
                          <a:cs typeface="Poppins" panose="00000500000000000000" pitchFamily="2" charset="0"/>
                        </a:rPr>
                        <a:t>Reduce dose of antihypertensive drug once BTKi is stopped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5941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Infection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342900" indent="-342900" algn="l">
                        <a:buFont typeface="Arial" panose="020B0604020202020204" pitchFamily="34" charset="0"/>
                        <a:buChar char="•"/>
                      </a:pPr>
                      <a:r>
                        <a:rPr lang="en-US" sz="1800" b="0" i="0" dirty="0">
                          <a:solidFill>
                            <a:schemeClr val="tx1"/>
                          </a:solidFill>
                          <a:latin typeface="Poppins" panose="00000500000000000000" pitchFamily="2" charset="0"/>
                          <a:cs typeface="Poppins" panose="00000500000000000000" pitchFamily="2" charset="0"/>
                        </a:rPr>
                        <a:t>Consider prophylaxis for people at higher risk of opportunistic infection</a:t>
                      </a:r>
                    </a:p>
                    <a:p>
                      <a:pPr marL="342900" indent="-342900" algn="l">
                        <a:buFont typeface="Arial" panose="020B0604020202020204" pitchFamily="34" charset="0"/>
                        <a:buChar char="•"/>
                      </a:pPr>
                      <a:r>
                        <a:rPr lang="en-US" sz="1800" b="0" i="0" dirty="0">
                          <a:solidFill>
                            <a:schemeClr val="tx1"/>
                          </a:solidFill>
                          <a:latin typeface="Poppins" panose="00000500000000000000" pitchFamily="2" charset="0"/>
                          <a:cs typeface="Poppins" panose="00000500000000000000" pitchFamily="2" charset="0"/>
                        </a:rPr>
                        <a:t>Monitor for signs and symptoms of infection</a:t>
                      </a:r>
                    </a:p>
                    <a:p>
                      <a:pPr marL="342900" indent="-342900" algn="l">
                        <a:buFont typeface="Arial" panose="020B0604020202020204" pitchFamily="34" charset="0"/>
                        <a:buChar char="•"/>
                      </a:pPr>
                      <a:r>
                        <a:rPr lang="en-US" sz="1800" b="0" i="0" dirty="0">
                          <a:solidFill>
                            <a:schemeClr val="tx1"/>
                          </a:solidFill>
                          <a:latin typeface="Poppins" panose="00000500000000000000" pitchFamily="2" charset="0"/>
                          <a:cs typeface="Poppins" panose="00000500000000000000" pitchFamily="2" charset="0"/>
                        </a:rPr>
                        <a:t>Treat as needed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4141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Musculoskeletal pain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342900" indent="-342900" algn="l">
                        <a:buFont typeface="Arial" panose="020B0604020202020204" pitchFamily="34" charset="0"/>
                        <a:buChar char="•"/>
                      </a:pPr>
                      <a:r>
                        <a:rPr lang="en-US" sz="1800" b="0" i="0" dirty="0">
                          <a:solidFill>
                            <a:schemeClr val="tx1"/>
                          </a:solidFill>
                          <a:latin typeface="Poppins" panose="00000500000000000000" pitchFamily="2" charset="0"/>
                          <a:cs typeface="Poppins" panose="00000500000000000000" pitchFamily="2" charset="0"/>
                        </a:rPr>
                        <a:t>Intervention may not be required for grade 1 myalgias/arthralgias</a:t>
                      </a:r>
                    </a:p>
                    <a:p>
                      <a:pPr marL="342900" indent="-342900" algn="l">
                        <a:buFont typeface="Arial" panose="020B0604020202020204" pitchFamily="34" charset="0"/>
                        <a:buChar char="•"/>
                      </a:pPr>
                      <a:r>
                        <a:rPr lang="en-US" sz="1800" b="0" i="0" dirty="0">
                          <a:solidFill>
                            <a:schemeClr val="tx1"/>
                          </a:solidFill>
                          <a:latin typeface="Poppins" panose="00000500000000000000" pitchFamily="2" charset="0"/>
                          <a:cs typeface="Poppins" panose="00000500000000000000" pitchFamily="2" charset="0"/>
                        </a:rPr>
                        <a:t>Dose reduction/interruption should be used as appropriate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4141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Neutropenia</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342900" indent="-342900" algn="l">
                        <a:buFont typeface="Arial" panose="020B0604020202020204" pitchFamily="34" charset="0"/>
                        <a:buChar char="•"/>
                      </a:pPr>
                      <a:r>
                        <a:rPr lang="en-US" sz="1800" b="0" i="0" baseline="0" dirty="0">
                          <a:solidFill>
                            <a:schemeClr val="tx1"/>
                          </a:solidFill>
                          <a:latin typeface="Poppins" panose="00000500000000000000" pitchFamily="2" charset="0"/>
                          <a:cs typeface="Poppins" panose="00000500000000000000" pitchFamily="2" charset="0"/>
                        </a:rPr>
                        <a:t>Dose hold recommended for 1st to 3rd occurrences of grade 3/4</a:t>
                      </a:r>
                    </a:p>
                    <a:p>
                      <a:pPr marL="342900" indent="-342900" algn="l">
                        <a:buFont typeface="Arial" panose="020B0604020202020204" pitchFamily="34" charset="0"/>
                        <a:buChar char="•"/>
                      </a:pPr>
                      <a:r>
                        <a:rPr lang="en-US" sz="1800" b="0" i="0" baseline="0" dirty="0">
                          <a:solidFill>
                            <a:schemeClr val="tx1"/>
                          </a:solidFill>
                          <a:latin typeface="Poppins" panose="00000500000000000000" pitchFamily="2" charset="0"/>
                          <a:cs typeface="Poppins" panose="00000500000000000000" pitchFamily="2" charset="0"/>
                        </a:rPr>
                        <a:t>BTKi discontinuation recommended for 4th occurrence of grade 3/4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90026058"/>
                  </a:ext>
                </a:extLst>
              </a:tr>
              <a:tr h="5941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Thrombocytopenia</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342900" indent="-342900" algn="l">
                        <a:buFont typeface="Arial" panose="020B0604020202020204" pitchFamily="34" charset="0"/>
                        <a:buChar char="•"/>
                      </a:pPr>
                      <a:r>
                        <a:rPr lang="en-US" sz="1800" b="0" i="0" baseline="0" dirty="0">
                          <a:solidFill>
                            <a:schemeClr val="tx1"/>
                          </a:solidFill>
                          <a:latin typeface="Poppins" panose="00000500000000000000" pitchFamily="2" charset="0"/>
                          <a:cs typeface="Poppins" panose="00000500000000000000" pitchFamily="2" charset="0"/>
                        </a:rPr>
                        <a:t>Dose hold recommended for 1st to 3rd occurrences of grade 3/4</a:t>
                      </a:r>
                    </a:p>
                    <a:p>
                      <a:pPr marL="342900" indent="-342900" algn="l">
                        <a:buFont typeface="Arial" panose="020B0604020202020204" pitchFamily="34" charset="0"/>
                        <a:buChar char="•"/>
                      </a:pPr>
                      <a:r>
                        <a:rPr lang="en-US" sz="1800" b="0" i="0" baseline="0" dirty="0">
                          <a:solidFill>
                            <a:schemeClr val="tx1"/>
                          </a:solidFill>
                          <a:latin typeface="Poppins" panose="00000500000000000000" pitchFamily="2" charset="0"/>
                          <a:cs typeface="Poppins" panose="00000500000000000000" pitchFamily="2" charset="0"/>
                        </a:rPr>
                        <a:t>BTKi discontinuation recommended for 4th occurrence of grade 3/4 (unless related to CLL infiltration of bone marrow)</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616763553"/>
                  </a:ext>
                </a:extLst>
              </a:tr>
            </a:tbl>
          </a:graphicData>
        </a:graphic>
      </p:graphicFrame>
    </p:spTree>
    <p:extLst>
      <p:ext uri="{BB962C8B-B14F-4D97-AF65-F5344CB8AC3E}">
        <p14:creationId xmlns:p14="http://schemas.microsoft.com/office/powerpoint/2010/main" val="11330879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82AD0-B442-5A8F-760C-907523557806}"/>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194CFF20-A026-DADB-DDCF-95961C56F428}"/>
              </a:ext>
            </a:extLst>
          </p:cNvPr>
          <p:cNvSpPr>
            <a:spLocks noGrp="1"/>
          </p:cNvSpPr>
          <p:nvPr>
            <p:ph type="title"/>
          </p:nvPr>
        </p:nvSpPr>
        <p:spPr>
          <a:xfrm>
            <a:off x="231078" y="531006"/>
            <a:ext cx="11740260" cy="502445"/>
          </a:xfrm>
        </p:spPr>
        <p:txBody>
          <a:bodyPr/>
          <a:lstStyle/>
          <a:p>
            <a:r>
              <a:rPr lang="en-US" dirty="0"/>
              <a:t>Adverse Events of Available Covalent BTK Inhibitors</a:t>
            </a:r>
          </a:p>
        </p:txBody>
      </p:sp>
      <p:sp>
        <p:nvSpPr>
          <p:cNvPr id="7" name="Content Placeholder 6">
            <a:extLst>
              <a:ext uri="{FF2B5EF4-FFF2-40B4-BE49-F238E27FC236}">
                <a16:creationId xmlns:a16="http://schemas.microsoft.com/office/drawing/2014/main" id="{5DF6BA8C-E356-F17D-5CCE-792B2A261226}"/>
              </a:ext>
            </a:extLst>
          </p:cNvPr>
          <p:cNvSpPr>
            <a:spLocks noGrp="1"/>
          </p:cNvSpPr>
          <p:nvPr>
            <p:ph sz="quarter" idx="10"/>
          </p:nvPr>
        </p:nvSpPr>
        <p:spPr>
          <a:xfrm>
            <a:off x="1712199" y="6302375"/>
            <a:ext cx="7812290" cy="327025"/>
          </a:xfrm>
        </p:spPr>
        <p:txBody>
          <a:bodyPr/>
          <a:lstStyle/>
          <a:p>
            <a:pPr algn="ctr"/>
            <a:r>
              <a:rPr lang="da-DK" altLang="en-US" dirty="0" err="1"/>
              <a:t>Ibrutinib</a:t>
            </a:r>
            <a:r>
              <a:rPr lang="da-DK" altLang="en-US" dirty="0"/>
              <a:t> PI. </a:t>
            </a:r>
            <a:r>
              <a:rPr lang="da-DK" altLang="en-US" dirty="0" err="1"/>
              <a:t>Acalabrutinib</a:t>
            </a:r>
            <a:r>
              <a:rPr lang="da-DK" altLang="en-US" dirty="0"/>
              <a:t> PI. </a:t>
            </a:r>
            <a:r>
              <a:rPr lang="da-DK" altLang="en-US" dirty="0" err="1"/>
              <a:t>Zanubrutinib</a:t>
            </a:r>
            <a:r>
              <a:rPr lang="da-DK" altLang="en-US" dirty="0"/>
              <a:t> PI.</a:t>
            </a:r>
          </a:p>
        </p:txBody>
      </p:sp>
      <p:sp>
        <p:nvSpPr>
          <p:cNvPr id="39" name="Rectangle 38">
            <a:extLst>
              <a:ext uri="{FF2B5EF4-FFF2-40B4-BE49-F238E27FC236}">
                <a16:creationId xmlns:a16="http://schemas.microsoft.com/office/drawing/2014/main" id="{237D6B54-1CFE-FE3D-E641-6CD1991F20F9}"/>
              </a:ext>
            </a:extLst>
          </p:cNvPr>
          <p:cNvSpPr/>
          <p:nvPr/>
        </p:nvSpPr>
        <p:spPr bwMode="auto">
          <a:xfrm>
            <a:off x="512867" y="1333501"/>
            <a:ext cx="3636663" cy="382301"/>
          </a:xfrm>
          <a:prstGeom prst="rect">
            <a:avLst/>
          </a:prstGeom>
          <a:solidFill>
            <a:schemeClr val="accent6"/>
          </a:solidFill>
          <a:ln w="28575">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u="none" strike="noStrike" kern="0" cap="none" spc="0" normalizeH="0" baseline="0" noProof="0" dirty="0">
                <a:ln>
                  <a:noFill/>
                </a:ln>
                <a:solidFill>
                  <a:schemeClr val="bg2"/>
                </a:solidFill>
                <a:effectLst/>
                <a:uLnTx/>
                <a:uFillTx/>
                <a:latin typeface="Poppins" pitchFamily="2" charset="77"/>
                <a:cs typeface="Poppins" pitchFamily="2" charset="77"/>
              </a:rPr>
              <a:t>Ibrutinib</a:t>
            </a:r>
          </a:p>
        </p:txBody>
      </p:sp>
      <p:sp>
        <p:nvSpPr>
          <p:cNvPr id="40" name="Content Placeholder 12">
            <a:extLst>
              <a:ext uri="{FF2B5EF4-FFF2-40B4-BE49-F238E27FC236}">
                <a16:creationId xmlns:a16="http://schemas.microsoft.com/office/drawing/2014/main" id="{309DA160-744C-0A15-D80B-2656B4C3E47B}"/>
              </a:ext>
            </a:extLst>
          </p:cNvPr>
          <p:cNvSpPr txBox="1">
            <a:spLocks/>
          </p:cNvSpPr>
          <p:nvPr/>
        </p:nvSpPr>
        <p:spPr>
          <a:xfrm>
            <a:off x="495300" y="1990350"/>
            <a:ext cx="3636663" cy="1165945"/>
          </a:xfrm>
          <a:prstGeom prst="rect">
            <a:avLst/>
          </a:prstGeom>
          <a:solidFill>
            <a:schemeClr val="bg1"/>
          </a:solidFill>
          <a:ln>
            <a:noFill/>
            <a:prstDash val="sysDash"/>
          </a:ln>
        </p:spPr>
        <p:txBody>
          <a:bodyPr tIns="137160">
            <a:noAutofit/>
          </a:bodyPr>
          <a:lstStyle>
            <a:lvl1pPr marL="342900" indent="-342900" algn="l" rtl="0" eaLnBrk="1" fontAlgn="base" hangingPunct="1">
              <a:spcBef>
                <a:spcPct val="20000"/>
              </a:spcBef>
              <a:spcAft>
                <a:spcPct val="0"/>
              </a:spcAft>
              <a:buClr>
                <a:srgbClr val="990000"/>
              </a:buClr>
              <a:buFont typeface="Symbol" pitchFamily="18" charset="2"/>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2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sz="16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pPr marR="0" lvl="0" algn="l" defTabSz="914400" rtl="0" eaLnBrk="1" fontAlgn="base" latinLnBrk="0" hangingPunct="1">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Neutropenia: 13% to 29%</a:t>
            </a:r>
          </a:p>
          <a:p>
            <a:pPr marR="0" lvl="0" algn="l" defTabSz="914400" rtl="0" eaLnBrk="1" fontAlgn="base" latinLnBrk="0" hangingPunct="1">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Thrombocytopenia: 5% to 17%</a:t>
            </a:r>
          </a:p>
          <a:p>
            <a:pPr marR="0" lvl="0" algn="l" defTabSz="914400" rtl="0" eaLnBrk="1" fontAlgn="base" latinLnBrk="0" hangingPunct="1">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Anemia: 0% to 13%</a:t>
            </a:r>
          </a:p>
        </p:txBody>
      </p:sp>
      <p:sp>
        <p:nvSpPr>
          <p:cNvPr id="41" name="Rectangle 40">
            <a:extLst>
              <a:ext uri="{FF2B5EF4-FFF2-40B4-BE49-F238E27FC236}">
                <a16:creationId xmlns:a16="http://schemas.microsoft.com/office/drawing/2014/main" id="{3861F92A-C4DD-E93F-B8A8-42729E2B3433}"/>
              </a:ext>
            </a:extLst>
          </p:cNvPr>
          <p:cNvSpPr/>
          <p:nvPr/>
        </p:nvSpPr>
        <p:spPr>
          <a:xfrm>
            <a:off x="495300" y="1715801"/>
            <a:ext cx="3636663" cy="338554"/>
          </a:xfrm>
          <a:prstGeom prst="rect">
            <a:avLst/>
          </a:prstGeom>
          <a:solidFill>
            <a:schemeClr val="bg2"/>
          </a:solidFill>
          <a:ln w="25400" cap="flat" cmpd="sng" algn="ctr">
            <a:noFill/>
            <a:prstDash val="solid"/>
          </a:ln>
          <a:effectLst/>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Cytopenias (grade 3/4)</a:t>
            </a:r>
          </a:p>
        </p:txBody>
      </p:sp>
      <p:sp>
        <p:nvSpPr>
          <p:cNvPr id="42" name="Content Placeholder 12">
            <a:extLst>
              <a:ext uri="{FF2B5EF4-FFF2-40B4-BE49-F238E27FC236}">
                <a16:creationId xmlns:a16="http://schemas.microsoft.com/office/drawing/2014/main" id="{DE4CAE3B-1393-FB20-07B8-CD594412A6CF}"/>
              </a:ext>
            </a:extLst>
          </p:cNvPr>
          <p:cNvSpPr txBox="1">
            <a:spLocks/>
          </p:cNvSpPr>
          <p:nvPr/>
        </p:nvSpPr>
        <p:spPr>
          <a:xfrm>
            <a:off x="4417287" y="1990350"/>
            <a:ext cx="3636663" cy="1165945"/>
          </a:xfrm>
          <a:prstGeom prst="rect">
            <a:avLst/>
          </a:prstGeom>
          <a:noFill/>
          <a:ln>
            <a:noFill/>
            <a:prstDash val="sysDash"/>
          </a:ln>
        </p:spPr>
        <p:txBody>
          <a:bodyPr tIns="137160">
            <a:noAutofit/>
          </a:bodyPr>
          <a:lstStyle>
            <a:lvl1pPr marL="342900" indent="-342900" algn="l" rtl="0" eaLnBrk="1" fontAlgn="base" hangingPunct="1">
              <a:spcBef>
                <a:spcPct val="20000"/>
              </a:spcBef>
              <a:spcAft>
                <a:spcPct val="0"/>
              </a:spcAft>
              <a:buClr>
                <a:srgbClr val="990000"/>
              </a:buClr>
              <a:buFont typeface="Symbol" pitchFamily="18" charset="2"/>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2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sz="16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pPr marR="0" lvl="0" algn="l" defTabSz="914400" rtl="0" eaLnBrk="1" fontAlgn="base" latinLnBrk="0" hangingPunct="1">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Neutropenia: 10% to 23%</a:t>
            </a:r>
          </a:p>
          <a:p>
            <a:pPr marR="0" lvl="0" algn="l" defTabSz="914400" rtl="0" eaLnBrk="1" fontAlgn="base" latinLnBrk="0" hangingPunct="1">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Thrombocytopenia: 5% to 8% </a:t>
            </a:r>
          </a:p>
          <a:p>
            <a:pPr marR="0" lvl="0" algn="l" defTabSz="914400" rtl="0" eaLnBrk="1" fontAlgn="base" latinLnBrk="0" hangingPunct="1">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Anemia: 5% to 11%</a:t>
            </a:r>
          </a:p>
        </p:txBody>
      </p:sp>
      <p:sp>
        <p:nvSpPr>
          <p:cNvPr id="43" name="Rectangle 42">
            <a:extLst>
              <a:ext uri="{FF2B5EF4-FFF2-40B4-BE49-F238E27FC236}">
                <a16:creationId xmlns:a16="http://schemas.microsoft.com/office/drawing/2014/main" id="{E7AEFD6E-55F7-D0FD-261F-2677B18D2E71}"/>
              </a:ext>
            </a:extLst>
          </p:cNvPr>
          <p:cNvSpPr/>
          <p:nvPr/>
        </p:nvSpPr>
        <p:spPr>
          <a:xfrm>
            <a:off x="4417287" y="1715801"/>
            <a:ext cx="3636663" cy="338554"/>
          </a:xfrm>
          <a:prstGeom prst="rect">
            <a:avLst/>
          </a:prstGeom>
          <a:solidFill>
            <a:schemeClr val="bg2"/>
          </a:solidFill>
          <a:ln w="25400" cap="flat" cmpd="sng" algn="ctr">
            <a:noFill/>
            <a:prstDash val="solid"/>
          </a:ln>
          <a:effectLst/>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Cytopenias (grade 3/4)</a:t>
            </a:r>
          </a:p>
        </p:txBody>
      </p:sp>
      <p:sp>
        <p:nvSpPr>
          <p:cNvPr id="44" name="Content Placeholder 12">
            <a:extLst>
              <a:ext uri="{FF2B5EF4-FFF2-40B4-BE49-F238E27FC236}">
                <a16:creationId xmlns:a16="http://schemas.microsoft.com/office/drawing/2014/main" id="{0843BA31-7B65-DF11-AC3F-F833BB1EB842}"/>
              </a:ext>
            </a:extLst>
          </p:cNvPr>
          <p:cNvSpPr txBox="1">
            <a:spLocks/>
          </p:cNvSpPr>
          <p:nvPr/>
        </p:nvSpPr>
        <p:spPr>
          <a:xfrm>
            <a:off x="495300" y="3449472"/>
            <a:ext cx="3636663" cy="454836"/>
          </a:xfrm>
          <a:prstGeom prst="rect">
            <a:avLst/>
          </a:prstGeom>
          <a:solidFill>
            <a:schemeClr val="bg1"/>
          </a:solidFill>
          <a:ln>
            <a:noFill/>
            <a:prstDash val="sysDash"/>
          </a:ln>
        </p:spPr>
        <p:txBody>
          <a:bodyPr tIns="137160">
            <a:noAutofit/>
          </a:bodyPr>
          <a:lstStyle>
            <a:lvl1pPr marL="342900" indent="-342900" algn="l" rtl="0" eaLnBrk="1" fontAlgn="base" hangingPunct="1">
              <a:spcBef>
                <a:spcPct val="20000"/>
              </a:spcBef>
              <a:spcAft>
                <a:spcPct val="0"/>
              </a:spcAft>
              <a:buClr>
                <a:srgbClr val="990000"/>
              </a:buClr>
              <a:buFont typeface="Symbol" pitchFamily="18" charset="2"/>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2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sz="16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pPr marR="0" lvl="0" algn="l" defTabSz="914400" rtl="0" eaLnBrk="1" fontAlgn="base" latinLnBrk="0" hangingPunct="1">
              <a:lnSpc>
                <a:spcPct val="90000"/>
              </a:lnSpc>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14% to 29%</a:t>
            </a:r>
          </a:p>
        </p:txBody>
      </p:sp>
      <p:sp>
        <p:nvSpPr>
          <p:cNvPr id="45" name="Rectangle 44">
            <a:extLst>
              <a:ext uri="{FF2B5EF4-FFF2-40B4-BE49-F238E27FC236}">
                <a16:creationId xmlns:a16="http://schemas.microsoft.com/office/drawing/2014/main" id="{099C407A-DEEC-80E5-1D7D-A5B4114ED779}"/>
              </a:ext>
            </a:extLst>
          </p:cNvPr>
          <p:cNvSpPr/>
          <p:nvPr/>
        </p:nvSpPr>
        <p:spPr>
          <a:xfrm>
            <a:off x="495300" y="3110917"/>
            <a:ext cx="3636663" cy="338554"/>
          </a:xfrm>
          <a:prstGeom prst="rect">
            <a:avLst/>
          </a:prstGeom>
          <a:solidFill>
            <a:schemeClr val="bg2"/>
          </a:solidFill>
          <a:ln w="25400" cap="flat" cmpd="sng" algn="ctr">
            <a:noFill/>
            <a:prstDash val="solid"/>
          </a:ln>
          <a:effectLst/>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Infection (grade 3-5)</a:t>
            </a:r>
          </a:p>
        </p:txBody>
      </p:sp>
      <p:sp>
        <p:nvSpPr>
          <p:cNvPr id="46" name="Content Placeholder 12">
            <a:extLst>
              <a:ext uri="{FF2B5EF4-FFF2-40B4-BE49-F238E27FC236}">
                <a16:creationId xmlns:a16="http://schemas.microsoft.com/office/drawing/2014/main" id="{40DC4AD9-A4B6-B062-50D6-0FF9D1B8FC54}"/>
              </a:ext>
            </a:extLst>
          </p:cNvPr>
          <p:cNvSpPr txBox="1">
            <a:spLocks/>
          </p:cNvSpPr>
          <p:nvPr/>
        </p:nvSpPr>
        <p:spPr>
          <a:xfrm>
            <a:off x="4417287" y="3449471"/>
            <a:ext cx="3636663" cy="415001"/>
          </a:xfrm>
          <a:prstGeom prst="rect">
            <a:avLst/>
          </a:prstGeom>
          <a:noFill/>
          <a:ln>
            <a:noFill/>
            <a:prstDash val="sysDash"/>
          </a:ln>
        </p:spPr>
        <p:txBody>
          <a:bodyPr tIns="137160">
            <a:noAutofit/>
          </a:bodyPr>
          <a:lstStyle>
            <a:lvl1pPr marL="342900" indent="-342900" algn="l" rtl="0" eaLnBrk="1" fontAlgn="base" hangingPunct="1">
              <a:spcBef>
                <a:spcPct val="20000"/>
              </a:spcBef>
              <a:spcAft>
                <a:spcPct val="0"/>
              </a:spcAft>
              <a:buClr>
                <a:srgbClr val="990000"/>
              </a:buClr>
              <a:buFont typeface="Symbol" pitchFamily="18" charset="2"/>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2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sz="16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pPr marR="0" lvl="0" algn="l" defTabSz="914400" rtl="0" eaLnBrk="1" fontAlgn="base" latinLnBrk="0" hangingPunct="1">
              <a:lnSpc>
                <a:spcPct val="90000"/>
              </a:lnSpc>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11% to 18%</a:t>
            </a:r>
          </a:p>
        </p:txBody>
      </p:sp>
      <p:sp>
        <p:nvSpPr>
          <p:cNvPr id="47" name="Rectangle 46">
            <a:extLst>
              <a:ext uri="{FF2B5EF4-FFF2-40B4-BE49-F238E27FC236}">
                <a16:creationId xmlns:a16="http://schemas.microsoft.com/office/drawing/2014/main" id="{1148373E-BE22-9255-DA19-E554A2BCE4DE}"/>
              </a:ext>
            </a:extLst>
          </p:cNvPr>
          <p:cNvSpPr/>
          <p:nvPr/>
        </p:nvSpPr>
        <p:spPr>
          <a:xfrm>
            <a:off x="4426549" y="3110917"/>
            <a:ext cx="3636663" cy="338554"/>
          </a:xfrm>
          <a:prstGeom prst="rect">
            <a:avLst/>
          </a:prstGeom>
          <a:solidFill>
            <a:schemeClr val="bg2"/>
          </a:solidFill>
          <a:ln w="25400" cap="flat" cmpd="sng" algn="ctr">
            <a:noFill/>
            <a:prstDash val="solid"/>
          </a:ln>
          <a:effectLst/>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Infection (grade 3-5)</a:t>
            </a:r>
          </a:p>
        </p:txBody>
      </p:sp>
      <p:sp>
        <p:nvSpPr>
          <p:cNvPr id="49" name="Rectangle 48">
            <a:extLst>
              <a:ext uri="{FF2B5EF4-FFF2-40B4-BE49-F238E27FC236}">
                <a16:creationId xmlns:a16="http://schemas.microsoft.com/office/drawing/2014/main" id="{4237B31B-B246-4AE7-642F-5DB3A7E1CD8E}"/>
              </a:ext>
            </a:extLst>
          </p:cNvPr>
          <p:cNvSpPr/>
          <p:nvPr/>
        </p:nvSpPr>
        <p:spPr>
          <a:xfrm>
            <a:off x="495300" y="3920923"/>
            <a:ext cx="3636663" cy="338554"/>
          </a:xfrm>
          <a:prstGeom prst="rect">
            <a:avLst/>
          </a:prstGeom>
          <a:solidFill>
            <a:schemeClr val="bg2"/>
          </a:solidFill>
          <a:ln w="25400" cap="flat" cmpd="sng" algn="ctr">
            <a:noFill/>
            <a:prstDash val="solid"/>
          </a:ln>
          <a:effectLst/>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Bruising and hemorrhage</a:t>
            </a:r>
          </a:p>
        </p:txBody>
      </p:sp>
      <p:sp>
        <p:nvSpPr>
          <p:cNvPr id="51" name="Rectangle 50">
            <a:extLst>
              <a:ext uri="{FF2B5EF4-FFF2-40B4-BE49-F238E27FC236}">
                <a16:creationId xmlns:a16="http://schemas.microsoft.com/office/drawing/2014/main" id="{500FC2B5-A0BC-EE57-4AE1-CB33F4CC197E}"/>
              </a:ext>
            </a:extLst>
          </p:cNvPr>
          <p:cNvSpPr/>
          <p:nvPr/>
        </p:nvSpPr>
        <p:spPr>
          <a:xfrm>
            <a:off x="4429359" y="3920923"/>
            <a:ext cx="3636663" cy="338554"/>
          </a:xfrm>
          <a:prstGeom prst="rect">
            <a:avLst/>
          </a:prstGeom>
          <a:solidFill>
            <a:schemeClr val="bg2"/>
          </a:solidFill>
          <a:ln w="25400" cap="flat" cmpd="sng" algn="ctr">
            <a:noFill/>
            <a:prstDash val="solid"/>
          </a:ln>
          <a:effectLst/>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Bruising and hemorrhage</a:t>
            </a:r>
          </a:p>
        </p:txBody>
      </p:sp>
      <p:sp>
        <p:nvSpPr>
          <p:cNvPr id="52" name="Rectangle 51">
            <a:extLst>
              <a:ext uri="{FF2B5EF4-FFF2-40B4-BE49-F238E27FC236}">
                <a16:creationId xmlns:a16="http://schemas.microsoft.com/office/drawing/2014/main" id="{8D144AB4-9847-31A1-6E74-F5EDA69F2A37}"/>
              </a:ext>
            </a:extLst>
          </p:cNvPr>
          <p:cNvSpPr/>
          <p:nvPr/>
        </p:nvSpPr>
        <p:spPr bwMode="auto">
          <a:xfrm>
            <a:off x="8334566" y="1333501"/>
            <a:ext cx="3636663" cy="382301"/>
          </a:xfrm>
          <a:prstGeom prst="rect">
            <a:avLst/>
          </a:prstGeom>
          <a:solidFill>
            <a:schemeClr val="accent2"/>
          </a:solidFill>
          <a:ln w="28575">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u="none" strike="noStrike" kern="0" cap="none" spc="0" normalizeH="0" baseline="0" noProof="0" dirty="0">
                <a:ln>
                  <a:noFill/>
                </a:ln>
                <a:solidFill>
                  <a:schemeClr val="bg2"/>
                </a:solidFill>
                <a:effectLst/>
                <a:uLnTx/>
                <a:uFillTx/>
                <a:latin typeface="Poppins" pitchFamily="2" charset="77"/>
                <a:cs typeface="Poppins" pitchFamily="2" charset="77"/>
              </a:rPr>
              <a:t>Zanubrutinib</a:t>
            </a:r>
          </a:p>
        </p:txBody>
      </p:sp>
      <p:sp>
        <p:nvSpPr>
          <p:cNvPr id="53" name="Rectangle 52">
            <a:extLst>
              <a:ext uri="{FF2B5EF4-FFF2-40B4-BE49-F238E27FC236}">
                <a16:creationId xmlns:a16="http://schemas.microsoft.com/office/drawing/2014/main" id="{370EBF41-235E-2718-01F1-D1ABF9AB0718}"/>
              </a:ext>
            </a:extLst>
          </p:cNvPr>
          <p:cNvSpPr/>
          <p:nvPr/>
        </p:nvSpPr>
        <p:spPr bwMode="auto">
          <a:xfrm>
            <a:off x="4417287" y="1333500"/>
            <a:ext cx="3636663" cy="382301"/>
          </a:xfrm>
          <a:prstGeom prst="rect">
            <a:avLst/>
          </a:prstGeom>
          <a:solidFill>
            <a:schemeClr val="accent1"/>
          </a:solidFill>
          <a:ln w="28575">
            <a:noFill/>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u="none" strike="noStrike" kern="0" cap="none" spc="0" normalizeH="0" baseline="0" noProof="0" dirty="0">
                <a:ln>
                  <a:noFill/>
                </a:ln>
                <a:solidFill>
                  <a:schemeClr val="bg2"/>
                </a:solidFill>
                <a:effectLst/>
                <a:uLnTx/>
                <a:uFillTx/>
                <a:latin typeface="Poppins" pitchFamily="2" charset="77"/>
                <a:cs typeface="Poppins" pitchFamily="2" charset="77"/>
              </a:rPr>
              <a:t>Acalabrutinib</a:t>
            </a:r>
          </a:p>
        </p:txBody>
      </p:sp>
      <p:sp>
        <p:nvSpPr>
          <p:cNvPr id="54" name="Content Placeholder 12">
            <a:extLst>
              <a:ext uri="{FF2B5EF4-FFF2-40B4-BE49-F238E27FC236}">
                <a16:creationId xmlns:a16="http://schemas.microsoft.com/office/drawing/2014/main" id="{C3228A22-D843-61C6-5B20-F63117D77CF0}"/>
              </a:ext>
            </a:extLst>
          </p:cNvPr>
          <p:cNvSpPr txBox="1">
            <a:spLocks/>
          </p:cNvSpPr>
          <p:nvPr/>
        </p:nvSpPr>
        <p:spPr>
          <a:xfrm>
            <a:off x="8334566" y="1990350"/>
            <a:ext cx="3636663" cy="1165945"/>
          </a:xfrm>
          <a:prstGeom prst="rect">
            <a:avLst/>
          </a:prstGeom>
          <a:noFill/>
          <a:ln>
            <a:noFill/>
            <a:prstDash val="sysDash"/>
          </a:ln>
        </p:spPr>
        <p:txBody>
          <a:bodyPr tIns="137160">
            <a:noAutofit/>
          </a:bodyPr>
          <a:lstStyle>
            <a:lvl1pPr marL="342900" indent="-342900" algn="l" rtl="0" eaLnBrk="1" fontAlgn="base" hangingPunct="1">
              <a:spcBef>
                <a:spcPct val="20000"/>
              </a:spcBef>
              <a:spcAft>
                <a:spcPct val="0"/>
              </a:spcAft>
              <a:buClr>
                <a:srgbClr val="990000"/>
              </a:buClr>
              <a:buFont typeface="Symbol" pitchFamily="18" charset="2"/>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2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sz="16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pPr marR="0" lvl="0" algn="l" defTabSz="914400" rtl="0" eaLnBrk="1" fontAlgn="base" latinLnBrk="0" hangingPunct="1">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Neutropenia: 15% to 27%</a:t>
            </a:r>
          </a:p>
          <a:p>
            <a:pPr marR="0" lvl="0" algn="l" defTabSz="914400" rtl="0" eaLnBrk="1" fontAlgn="base" latinLnBrk="0" hangingPunct="1">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Thrombocytopenia: 5% to 10%</a:t>
            </a:r>
          </a:p>
          <a:p>
            <a:pPr marR="0" lvl="0" algn="l" defTabSz="914400" rtl="0" eaLnBrk="1" fontAlgn="base" latinLnBrk="0" hangingPunct="1">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Anemia: 8%</a:t>
            </a:r>
          </a:p>
        </p:txBody>
      </p:sp>
      <p:sp>
        <p:nvSpPr>
          <p:cNvPr id="55" name="Rectangle 54">
            <a:extLst>
              <a:ext uri="{FF2B5EF4-FFF2-40B4-BE49-F238E27FC236}">
                <a16:creationId xmlns:a16="http://schemas.microsoft.com/office/drawing/2014/main" id="{8F16D4EB-D966-6198-1177-8D3B100640C8}"/>
              </a:ext>
            </a:extLst>
          </p:cNvPr>
          <p:cNvSpPr/>
          <p:nvPr/>
        </p:nvSpPr>
        <p:spPr>
          <a:xfrm>
            <a:off x="8334566" y="1696451"/>
            <a:ext cx="3636663" cy="338554"/>
          </a:xfrm>
          <a:prstGeom prst="rect">
            <a:avLst/>
          </a:prstGeom>
          <a:solidFill>
            <a:schemeClr val="bg2"/>
          </a:solidFill>
          <a:ln w="25400" cap="flat" cmpd="sng" algn="ctr">
            <a:noFill/>
            <a:prstDash val="solid"/>
          </a:ln>
          <a:effectLst/>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Cytopenias (grade 3/4)</a:t>
            </a:r>
          </a:p>
        </p:txBody>
      </p:sp>
      <p:sp>
        <p:nvSpPr>
          <p:cNvPr id="56" name="Content Placeholder 12">
            <a:extLst>
              <a:ext uri="{FF2B5EF4-FFF2-40B4-BE49-F238E27FC236}">
                <a16:creationId xmlns:a16="http://schemas.microsoft.com/office/drawing/2014/main" id="{7712737A-9394-FCA1-6FC0-3BE83EA9A0F2}"/>
              </a:ext>
            </a:extLst>
          </p:cNvPr>
          <p:cNvSpPr txBox="1">
            <a:spLocks/>
          </p:cNvSpPr>
          <p:nvPr/>
        </p:nvSpPr>
        <p:spPr>
          <a:xfrm>
            <a:off x="8279585" y="3449471"/>
            <a:ext cx="3636663" cy="415001"/>
          </a:xfrm>
          <a:prstGeom prst="rect">
            <a:avLst/>
          </a:prstGeom>
          <a:noFill/>
          <a:ln>
            <a:noFill/>
            <a:prstDash val="sysDash"/>
          </a:ln>
        </p:spPr>
        <p:txBody>
          <a:bodyPr tIns="137160">
            <a:noAutofit/>
          </a:bodyPr>
          <a:lstStyle>
            <a:lvl1pPr marL="342900" indent="-342900" algn="l" rtl="0" eaLnBrk="1" fontAlgn="base" hangingPunct="1">
              <a:spcBef>
                <a:spcPct val="20000"/>
              </a:spcBef>
              <a:spcAft>
                <a:spcPct val="0"/>
              </a:spcAft>
              <a:buClr>
                <a:srgbClr val="990000"/>
              </a:buClr>
              <a:buFont typeface="Symbol" pitchFamily="18" charset="2"/>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2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sz="16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pPr marR="0" lvl="0" algn="l" defTabSz="914400" rtl="0" eaLnBrk="1" fontAlgn="base" latinLnBrk="0" hangingPunct="1">
              <a:lnSpc>
                <a:spcPct val="90000"/>
              </a:lnSpc>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23%</a:t>
            </a:r>
          </a:p>
        </p:txBody>
      </p:sp>
      <p:sp>
        <p:nvSpPr>
          <p:cNvPr id="57" name="Rectangle 56">
            <a:extLst>
              <a:ext uri="{FF2B5EF4-FFF2-40B4-BE49-F238E27FC236}">
                <a16:creationId xmlns:a16="http://schemas.microsoft.com/office/drawing/2014/main" id="{D8821F16-8452-17B4-AC63-7CFF58CF6C9C}"/>
              </a:ext>
            </a:extLst>
          </p:cNvPr>
          <p:cNvSpPr/>
          <p:nvPr/>
        </p:nvSpPr>
        <p:spPr>
          <a:xfrm>
            <a:off x="8309628" y="3110917"/>
            <a:ext cx="3636663" cy="338554"/>
          </a:xfrm>
          <a:prstGeom prst="rect">
            <a:avLst/>
          </a:prstGeom>
          <a:solidFill>
            <a:schemeClr val="bg2"/>
          </a:solidFill>
          <a:ln w="25400" cap="flat" cmpd="sng" algn="ctr">
            <a:noFill/>
            <a:prstDash val="solid"/>
          </a:ln>
          <a:effectLst/>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Infection (grade 3-5)</a:t>
            </a:r>
          </a:p>
        </p:txBody>
      </p:sp>
      <p:sp>
        <p:nvSpPr>
          <p:cNvPr id="59" name="Rectangle 58">
            <a:extLst>
              <a:ext uri="{FF2B5EF4-FFF2-40B4-BE49-F238E27FC236}">
                <a16:creationId xmlns:a16="http://schemas.microsoft.com/office/drawing/2014/main" id="{B19E9A0B-0ED3-72CA-B96E-0DC7401D95ED}"/>
              </a:ext>
            </a:extLst>
          </p:cNvPr>
          <p:cNvSpPr/>
          <p:nvPr/>
        </p:nvSpPr>
        <p:spPr>
          <a:xfrm>
            <a:off x="8320225" y="3920923"/>
            <a:ext cx="3636663" cy="338554"/>
          </a:xfrm>
          <a:prstGeom prst="rect">
            <a:avLst/>
          </a:prstGeom>
          <a:solidFill>
            <a:schemeClr val="bg2"/>
          </a:solidFill>
          <a:ln w="25400" cap="flat" cmpd="sng" algn="ctr">
            <a:noFill/>
            <a:prstDash val="solid"/>
          </a:ln>
          <a:effectLst/>
        </p:spPr>
        <p:txBody>
          <a:bodyPr wrap="square" rtlCol="0" anchor="ctr"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Bruising and hemorrhage</a:t>
            </a:r>
          </a:p>
        </p:txBody>
      </p:sp>
      <p:sp>
        <p:nvSpPr>
          <p:cNvPr id="60" name="Content Placeholder 12">
            <a:extLst>
              <a:ext uri="{FF2B5EF4-FFF2-40B4-BE49-F238E27FC236}">
                <a16:creationId xmlns:a16="http://schemas.microsoft.com/office/drawing/2014/main" id="{AFE1B29B-A8C2-42AA-5C5A-BBD2F008F7E1}"/>
              </a:ext>
            </a:extLst>
          </p:cNvPr>
          <p:cNvSpPr txBox="1">
            <a:spLocks/>
          </p:cNvSpPr>
          <p:nvPr/>
        </p:nvSpPr>
        <p:spPr>
          <a:xfrm>
            <a:off x="495300" y="4259477"/>
            <a:ext cx="3759200" cy="1597058"/>
          </a:xfrm>
          <a:prstGeom prst="rect">
            <a:avLst/>
          </a:prstGeom>
          <a:solidFill>
            <a:schemeClr val="bg1"/>
          </a:solidFill>
          <a:ln>
            <a:noFill/>
            <a:prstDash val="sysDash"/>
          </a:ln>
        </p:spPr>
        <p:txBody>
          <a:bodyPr tIns="137160">
            <a:noAutofit/>
          </a:bodyPr>
          <a:lstStyle>
            <a:lvl1pPr marL="342900" indent="-342900" algn="l" rtl="0" eaLnBrk="1" fontAlgn="base" hangingPunct="1">
              <a:spcBef>
                <a:spcPct val="20000"/>
              </a:spcBef>
              <a:spcAft>
                <a:spcPct val="0"/>
              </a:spcAft>
              <a:buClr>
                <a:srgbClr val="990000"/>
              </a:buClr>
              <a:buFont typeface="Symbol" pitchFamily="18" charset="2"/>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2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sz="16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pPr marR="0" lvl="0" algn="l" defTabSz="914400" rtl="0" eaLnBrk="1" fontAlgn="base" latinLnBrk="0" hangingPunct="1">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Bleeding consistent with </a:t>
            </a:r>
            <a:b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“hemostatic failure” with bruising and SC bleeding with minor trauma in up to 50%</a:t>
            </a:r>
          </a:p>
          <a:p>
            <a:pPr marR="0" lvl="0" algn="l" defTabSz="914400" rtl="0" eaLnBrk="1" fontAlgn="base" latinLnBrk="0" hangingPunct="1">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Grade ≥3 hemorrhage: up to 6%</a:t>
            </a:r>
          </a:p>
        </p:txBody>
      </p:sp>
      <p:sp>
        <p:nvSpPr>
          <p:cNvPr id="62" name="Content Placeholder 12">
            <a:extLst>
              <a:ext uri="{FF2B5EF4-FFF2-40B4-BE49-F238E27FC236}">
                <a16:creationId xmlns:a16="http://schemas.microsoft.com/office/drawing/2014/main" id="{E53DB5CF-5DD5-98E4-DBA8-BB21564ADCB7}"/>
              </a:ext>
            </a:extLst>
          </p:cNvPr>
          <p:cNvSpPr txBox="1">
            <a:spLocks/>
          </p:cNvSpPr>
          <p:nvPr/>
        </p:nvSpPr>
        <p:spPr>
          <a:xfrm>
            <a:off x="4424417" y="4259477"/>
            <a:ext cx="3755148" cy="1536270"/>
          </a:xfrm>
          <a:prstGeom prst="rect">
            <a:avLst/>
          </a:prstGeom>
          <a:noFill/>
          <a:ln>
            <a:noFill/>
            <a:prstDash val="sysDash"/>
          </a:ln>
        </p:spPr>
        <p:txBody>
          <a:bodyPr tIns="137160">
            <a:noAutofit/>
          </a:bodyPr>
          <a:lstStyle>
            <a:lvl1pPr marL="342900" indent="-342900" algn="l" rtl="0" eaLnBrk="1" fontAlgn="base" hangingPunct="1">
              <a:spcBef>
                <a:spcPct val="20000"/>
              </a:spcBef>
              <a:spcAft>
                <a:spcPct val="0"/>
              </a:spcAft>
              <a:buClr>
                <a:srgbClr val="990000"/>
              </a:buClr>
              <a:buFont typeface="Symbol" pitchFamily="18" charset="2"/>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2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sz="16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pPr marR="0" lvl="0" algn="l" defTabSz="914400" rtl="0" eaLnBrk="1" fontAlgn="base" latinLnBrk="0" hangingPunct="1">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Overall, bleeding events including bruising and petechiae of any grade occurred in ~30% of patients</a:t>
            </a:r>
          </a:p>
          <a:p>
            <a:pPr marR="0" lvl="0" algn="l" defTabSz="914400" rtl="0" eaLnBrk="1" fontAlgn="base" latinLnBrk="0" hangingPunct="1">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Grade ≥3 hemorrhage: up to 3%</a:t>
            </a:r>
          </a:p>
        </p:txBody>
      </p:sp>
      <p:sp>
        <p:nvSpPr>
          <p:cNvPr id="63" name="Content Placeholder 12">
            <a:extLst>
              <a:ext uri="{FF2B5EF4-FFF2-40B4-BE49-F238E27FC236}">
                <a16:creationId xmlns:a16="http://schemas.microsoft.com/office/drawing/2014/main" id="{05B4A94D-1491-8BC5-F47B-AF9028B57C2E}"/>
              </a:ext>
            </a:extLst>
          </p:cNvPr>
          <p:cNvSpPr txBox="1">
            <a:spLocks/>
          </p:cNvSpPr>
          <p:nvPr/>
        </p:nvSpPr>
        <p:spPr>
          <a:xfrm>
            <a:off x="8302102" y="4259477"/>
            <a:ext cx="3636663" cy="1536270"/>
          </a:xfrm>
          <a:prstGeom prst="rect">
            <a:avLst/>
          </a:prstGeom>
          <a:noFill/>
          <a:ln>
            <a:noFill/>
            <a:prstDash val="sysDash"/>
          </a:ln>
        </p:spPr>
        <p:txBody>
          <a:bodyPr tIns="137160">
            <a:noAutofit/>
          </a:bodyPr>
          <a:lstStyle>
            <a:lvl1pPr marL="342900" indent="-342900" algn="l" rtl="0" eaLnBrk="1" fontAlgn="base" hangingPunct="1">
              <a:spcBef>
                <a:spcPct val="20000"/>
              </a:spcBef>
              <a:spcAft>
                <a:spcPct val="0"/>
              </a:spcAft>
              <a:buClr>
                <a:srgbClr val="990000"/>
              </a:buClr>
              <a:buFont typeface="Symbol" pitchFamily="18" charset="2"/>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2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sz="1600">
                <a:solidFill>
                  <a:schemeClr val="tx1"/>
                </a:solidFill>
                <a:latin typeface="+mn-lt"/>
              </a:defRPr>
            </a:lvl5pPr>
            <a:lvl6pPr marL="2514600" indent="-228600" algn="l" rtl="0" eaLnBrk="1" fontAlgn="base" hangingPunct="1">
              <a:spcBef>
                <a:spcPct val="20000"/>
              </a:spcBef>
              <a:spcAft>
                <a:spcPct val="0"/>
              </a:spcAft>
              <a:buChar char="»"/>
              <a:defRPr sz="1600">
                <a:solidFill>
                  <a:schemeClr val="tx1"/>
                </a:solidFill>
                <a:latin typeface="+mn-lt"/>
              </a:defRPr>
            </a:lvl6pPr>
            <a:lvl7pPr marL="2971800" indent="-228600" algn="l" rtl="0" eaLnBrk="1" fontAlgn="base" hangingPunct="1">
              <a:spcBef>
                <a:spcPct val="20000"/>
              </a:spcBef>
              <a:spcAft>
                <a:spcPct val="0"/>
              </a:spcAft>
              <a:buChar char="»"/>
              <a:defRPr sz="1600">
                <a:solidFill>
                  <a:schemeClr val="tx1"/>
                </a:solidFill>
                <a:latin typeface="+mn-lt"/>
              </a:defRPr>
            </a:lvl7pPr>
            <a:lvl8pPr marL="3429000" indent="-228600" algn="l" rtl="0" eaLnBrk="1" fontAlgn="base" hangingPunct="1">
              <a:spcBef>
                <a:spcPct val="20000"/>
              </a:spcBef>
              <a:spcAft>
                <a:spcPct val="0"/>
              </a:spcAft>
              <a:buChar char="»"/>
              <a:defRPr sz="1600">
                <a:solidFill>
                  <a:schemeClr val="tx1"/>
                </a:solidFill>
                <a:latin typeface="+mn-lt"/>
              </a:defRPr>
            </a:lvl8pPr>
            <a:lvl9pPr marL="3886200" indent="-228600" algn="l" rtl="0" eaLnBrk="1" fontAlgn="base" hangingPunct="1">
              <a:spcBef>
                <a:spcPct val="20000"/>
              </a:spcBef>
              <a:spcAft>
                <a:spcPct val="0"/>
              </a:spcAft>
              <a:buChar char="»"/>
              <a:defRPr sz="1600">
                <a:solidFill>
                  <a:schemeClr val="tx1"/>
                </a:solidFill>
                <a:latin typeface="+mn-lt"/>
              </a:defRPr>
            </a:lvl9pPr>
          </a:lstStyle>
          <a:p>
            <a:pPr marR="0" lvl="0" algn="l" defTabSz="914400" rtl="0" eaLnBrk="1" fontAlgn="base" latinLnBrk="0" hangingPunct="1">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Bleeding events including bruising and petechiae of any grade occurred in 50% of patients</a:t>
            </a:r>
          </a:p>
          <a:p>
            <a:pPr marR="0" lvl="0" algn="l" defTabSz="914400" rtl="0" eaLnBrk="1" fontAlgn="base" latinLnBrk="0" hangingPunct="1">
              <a:spcBef>
                <a:spcPts val="600"/>
              </a:spcBef>
              <a:spcAft>
                <a:spcPts val="0"/>
              </a:spcAft>
              <a:buClr>
                <a:srgbClr val="000000"/>
              </a:buClr>
              <a:buSzPct val="100000"/>
              <a:buFont typeface="Arial" panose="020B0604020202020204" pitchFamily="34" charset="0"/>
              <a:buChar char="•"/>
              <a:tabLst/>
              <a:defRPr/>
            </a:pPr>
            <a:r>
              <a:rPr kumimoji="0" lang="en-US" sz="1600" b="0" u="none" strike="noStrike" kern="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Grade ≥3 hemorrhage: 2%</a:t>
            </a:r>
          </a:p>
        </p:txBody>
      </p:sp>
      <p:cxnSp>
        <p:nvCxnSpPr>
          <p:cNvPr id="12" name="Straight Connector 11">
            <a:extLst>
              <a:ext uri="{FF2B5EF4-FFF2-40B4-BE49-F238E27FC236}">
                <a16:creationId xmlns:a16="http://schemas.microsoft.com/office/drawing/2014/main" id="{923CD291-C18B-C71B-3C58-F548D0AB013F}"/>
              </a:ext>
            </a:extLst>
          </p:cNvPr>
          <p:cNvCxnSpPr>
            <a:cxnSpLocks/>
          </p:cNvCxnSpPr>
          <p:nvPr/>
        </p:nvCxnSpPr>
        <p:spPr>
          <a:xfrm>
            <a:off x="512867" y="5856535"/>
            <a:ext cx="3619096"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804B1D4-A0DB-9D34-3B23-615393DA9748}"/>
              </a:ext>
            </a:extLst>
          </p:cNvPr>
          <p:cNvCxnSpPr>
            <a:cxnSpLocks/>
          </p:cNvCxnSpPr>
          <p:nvPr/>
        </p:nvCxnSpPr>
        <p:spPr>
          <a:xfrm>
            <a:off x="4425330" y="5856535"/>
            <a:ext cx="3619096"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D81A7BA-AE4A-ED85-67A4-B68637B9B057}"/>
              </a:ext>
            </a:extLst>
          </p:cNvPr>
          <p:cNvCxnSpPr>
            <a:cxnSpLocks/>
          </p:cNvCxnSpPr>
          <p:nvPr/>
        </p:nvCxnSpPr>
        <p:spPr>
          <a:xfrm>
            <a:off x="8337792" y="5856535"/>
            <a:ext cx="3619096" cy="0"/>
          </a:xfrm>
          <a:prstGeom prst="line">
            <a:avLst/>
          </a:prstGeom>
          <a:ln w="127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903376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38C9CCE2-8C27-7921-B3EE-D448E331C73A}"/>
              </a:ext>
            </a:extLst>
          </p:cNvPr>
          <p:cNvSpPr>
            <a:spLocks noGrp="1"/>
          </p:cNvSpPr>
          <p:nvPr>
            <p:ph idx="1"/>
          </p:nvPr>
        </p:nvSpPr>
        <p:spPr>
          <a:xfrm>
            <a:off x="231775" y="1335088"/>
            <a:ext cx="11739563" cy="4756150"/>
          </a:xfrm>
        </p:spPr>
        <p:txBody>
          <a:bodyPr/>
          <a:lstStyle/>
          <a:p>
            <a:r>
              <a:rPr lang="en-US" dirty="0"/>
              <a:t>International, randomized, double-blind phase III trial</a:t>
            </a:r>
            <a:br>
              <a:rPr lang="en-US" dirty="0"/>
            </a:br>
            <a:br>
              <a:rPr lang="en-US" dirty="0"/>
            </a:br>
            <a:br>
              <a:rPr lang="en-US" dirty="0"/>
            </a:br>
            <a:br>
              <a:rPr lang="en-US" dirty="0"/>
            </a:br>
            <a:br>
              <a:rPr lang="en-US" dirty="0"/>
            </a:br>
            <a:br>
              <a:rPr lang="en-US" dirty="0"/>
            </a:br>
            <a:br>
              <a:rPr lang="en-US" dirty="0"/>
            </a:br>
            <a:br>
              <a:rPr lang="en-US" dirty="0"/>
            </a:br>
            <a:br>
              <a:rPr lang="en-US" dirty="0"/>
            </a:br>
            <a:br>
              <a:rPr lang="en-US" dirty="0"/>
            </a:br>
            <a:br>
              <a:rPr lang="en-US" dirty="0"/>
            </a:br>
            <a:endParaRPr lang="en-US" dirty="0"/>
          </a:p>
          <a:p>
            <a:r>
              <a:rPr lang="en-US" b="1" dirty="0"/>
              <a:t>Primary endpoint: </a:t>
            </a:r>
            <a:br>
              <a:rPr lang="en-US" dirty="0"/>
            </a:br>
            <a:r>
              <a:rPr lang="en-US" dirty="0"/>
              <a:t>PFS per IRC</a:t>
            </a:r>
          </a:p>
        </p:txBody>
      </p:sp>
      <p:sp>
        <p:nvSpPr>
          <p:cNvPr id="25" name="Content Placeholder 24">
            <a:extLst>
              <a:ext uri="{FF2B5EF4-FFF2-40B4-BE49-F238E27FC236}">
                <a16:creationId xmlns:a16="http://schemas.microsoft.com/office/drawing/2014/main" id="{33406A34-F797-EA52-CC42-6D9C33857941}"/>
              </a:ext>
            </a:extLst>
          </p:cNvPr>
          <p:cNvSpPr>
            <a:spLocks noGrp="1"/>
          </p:cNvSpPr>
          <p:nvPr>
            <p:ph idx="13"/>
          </p:nvPr>
        </p:nvSpPr>
        <p:spPr>
          <a:xfrm>
            <a:off x="6327775" y="5482109"/>
            <a:ext cx="5643563" cy="738664"/>
          </a:xfrm>
        </p:spPr>
        <p:txBody>
          <a:bodyPr/>
          <a:lstStyle/>
          <a:p>
            <a:r>
              <a:rPr lang="en-US" b="1" dirty="0"/>
              <a:t>Key secondary endpoints: </a:t>
            </a:r>
            <a:br>
              <a:rPr lang="en-US" dirty="0"/>
            </a:br>
            <a:r>
              <a:rPr lang="en-US" dirty="0"/>
              <a:t>ORR per IRC, OS, safety</a:t>
            </a:r>
          </a:p>
        </p:txBody>
      </p:sp>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a:xfrm>
            <a:off x="231078" y="531006"/>
            <a:ext cx="11740260" cy="502445"/>
          </a:xfrm>
        </p:spPr>
        <p:txBody>
          <a:bodyPr/>
          <a:lstStyle/>
          <a:p>
            <a:r>
              <a:rPr lang="en-US" altLang="en-US" dirty="0"/>
              <a:t>ECHO (ACE-LY-308): Acalabrutinib + BR vs Placebo + BR in Older Patients With Untreated MCL</a:t>
            </a:r>
          </a:p>
        </p:txBody>
      </p:sp>
      <p:sp>
        <p:nvSpPr>
          <p:cNvPr id="21" name="Content Placeholder 20">
            <a:extLst>
              <a:ext uri="{FF2B5EF4-FFF2-40B4-BE49-F238E27FC236}">
                <a16:creationId xmlns:a16="http://schemas.microsoft.com/office/drawing/2014/main" id="{EB86310A-7369-DD26-7553-8B461F0749EC}"/>
              </a:ext>
            </a:extLst>
          </p:cNvPr>
          <p:cNvSpPr>
            <a:spLocks noGrp="1"/>
          </p:cNvSpPr>
          <p:nvPr>
            <p:ph sz="quarter" idx="10"/>
          </p:nvPr>
        </p:nvSpPr>
        <p:spPr>
          <a:xfrm>
            <a:off x="1712199" y="6302375"/>
            <a:ext cx="7812290" cy="327025"/>
          </a:xfrm>
        </p:spPr>
        <p:txBody>
          <a:bodyPr/>
          <a:lstStyle/>
          <a:p>
            <a:pPr algn="ctr"/>
            <a:r>
              <a:rPr lang="en-US" altLang="en-US" dirty="0"/>
              <a:t>Wang. JCO. 2025;43:2276. Wang. ASH 2025. Abstr 885. </a:t>
            </a:r>
            <a:r>
              <a:rPr lang="da-DK" altLang="en-US" dirty="0"/>
              <a:t>NCT02972840. </a:t>
            </a:r>
          </a:p>
        </p:txBody>
      </p:sp>
      <p:grpSp>
        <p:nvGrpSpPr>
          <p:cNvPr id="30" name="Group 29">
            <a:extLst>
              <a:ext uri="{FF2B5EF4-FFF2-40B4-BE49-F238E27FC236}">
                <a16:creationId xmlns:a16="http://schemas.microsoft.com/office/drawing/2014/main" id="{66E59B8B-CB54-C374-1F8E-EA34CA8CFB56}"/>
              </a:ext>
            </a:extLst>
          </p:cNvPr>
          <p:cNvGrpSpPr/>
          <p:nvPr/>
        </p:nvGrpSpPr>
        <p:grpSpPr>
          <a:xfrm>
            <a:off x="149322" y="1831370"/>
            <a:ext cx="11776178" cy="3195259"/>
            <a:chOff x="46301" y="1759065"/>
            <a:chExt cx="11776178" cy="3195259"/>
          </a:xfrm>
        </p:grpSpPr>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305025" y="3211865"/>
              <a:ext cx="2252984" cy="1246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500" b="0" dirty="0">
                  <a:solidFill>
                    <a:schemeClr val="tx1"/>
                  </a:solidFill>
                  <a:latin typeface="Poppins" panose="00000500000000000000" pitchFamily="2" charset="0"/>
                  <a:cs typeface="Poppins" panose="00000500000000000000" pitchFamily="2" charset="0"/>
                </a:rPr>
                <a:t>Patients aged </a:t>
              </a:r>
              <a:br>
                <a:rPr lang="en-US" altLang="en-US" sz="1500" b="0" dirty="0">
                  <a:solidFill>
                    <a:schemeClr val="tx1"/>
                  </a:solidFill>
                  <a:latin typeface="Poppins" panose="00000500000000000000" pitchFamily="2" charset="0"/>
                  <a:cs typeface="Poppins" panose="00000500000000000000" pitchFamily="2" charset="0"/>
                </a:rPr>
              </a:br>
              <a:r>
                <a:rPr lang="en-US" altLang="en-US" sz="1500" b="0" dirty="0">
                  <a:solidFill>
                    <a:schemeClr val="tx1"/>
                  </a:solidFill>
                  <a:latin typeface="Poppins" panose="00000500000000000000" pitchFamily="2" charset="0"/>
                  <a:cs typeface="Poppins" panose="00000500000000000000" pitchFamily="2" charset="0"/>
                </a:rPr>
                <a:t>≥65 yr with previously untreated MCL; ECOG PS ≤2</a:t>
              </a:r>
            </a:p>
            <a:p>
              <a:pPr algn="ctr">
                <a:lnSpc>
                  <a:spcPct val="100000"/>
                </a:lnSpc>
                <a:spcBef>
                  <a:spcPct val="0"/>
                </a:spcBef>
                <a:spcAft>
                  <a:spcPct val="0"/>
                </a:spcAft>
                <a:buClrTx/>
                <a:buFontTx/>
                <a:buNone/>
              </a:pPr>
              <a:r>
                <a:rPr lang="en-US" altLang="en-US" sz="1500" b="0" dirty="0">
                  <a:solidFill>
                    <a:schemeClr val="tx1"/>
                  </a:solidFill>
                  <a:latin typeface="Poppins" panose="00000500000000000000" pitchFamily="2" charset="0"/>
                  <a:cs typeface="Poppins" panose="00000500000000000000" pitchFamily="2" charset="0"/>
                </a:rPr>
                <a:t>(N = 598)</a:t>
              </a:r>
            </a:p>
          </p:txBody>
        </p:sp>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3100344" y="2634431"/>
              <a:ext cx="4833526" cy="109728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500" dirty="0">
                  <a:solidFill>
                    <a:schemeClr val="bg2"/>
                  </a:solidFill>
                  <a:latin typeface="Poppins" pitchFamily="2" charset="77"/>
                  <a:cs typeface="Poppins" pitchFamily="2" charset="77"/>
                </a:rPr>
                <a:t>Acalabrutinib</a:t>
              </a:r>
              <a:r>
                <a:rPr lang="en-US" altLang="en-US" sz="1500" b="0" dirty="0">
                  <a:solidFill>
                    <a:schemeClr val="bg2"/>
                  </a:solidFill>
                  <a:latin typeface="Poppins Medium" pitchFamily="2" charset="77"/>
                  <a:cs typeface="Poppins Medium" pitchFamily="2" charset="77"/>
                </a:rPr>
                <a:t> 100 mg PO BID + </a:t>
              </a:r>
            </a:p>
            <a:p>
              <a:pPr algn="ctr">
                <a:lnSpc>
                  <a:spcPct val="100000"/>
                </a:lnSpc>
                <a:spcBef>
                  <a:spcPct val="0"/>
                </a:spcBef>
                <a:spcAft>
                  <a:spcPct val="0"/>
                </a:spcAft>
                <a:buClrTx/>
                <a:buFontTx/>
                <a:buNone/>
              </a:pPr>
              <a:r>
                <a:rPr lang="en-US" altLang="en-US" sz="1500" dirty="0">
                  <a:solidFill>
                    <a:schemeClr val="bg2"/>
                  </a:solidFill>
                  <a:latin typeface="Poppins" pitchFamily="2" charset="77"/>
                  <a:cs typeface="Poppins" pitchFamily="2" charset="77"/>
                </a:rPr>
                <a:t>Bendamustine</a:t>
              </a:r>
              <a:r>
                <a:rPr lang="en-US" altLang="en-US" sz="1500" b="0" dirty="0">
                  <a:solidFill>
                    <a:schemeClr val="bg2"/>
                  </a:solidFill>
                  <a:latin typeface="Poppins Medium" pitchFamily="2" charset="77"/>
                  <a:cs typeface="Poppins Medium" pitchFamily="2" charset="77"/>
                </a:rPr>
                <a:t> 90 mg/m</a:t>
              </a:r>
              <a:r>
                <a:rPr lang="en-US" altLang="en-US" sz="1500" b="0" baseline="30000" dirty="0">
                  <a:solidFill>
                    <a:schemeClr val="bg2"/>
                  </a:solidFill>
                  <a:latin typeface="Poppins Medium" pitchFamily="2" charset="77"/>
                  <a:cs typeface="Poppins Medium" pitchFamily="2" charset="77"/>
                </a:rPr>
                <a:t>2</a:t>
              </a:r>
              <a:r>
                <a:rPr lang="en-US" altLang="en-US" sz="1500" b="0" dirty="0">
                  <a:solidFill>
                    <a:schemeClr val="bg2"/>
                  </a:solidFill>
                  <a:latin typeface="Poppins Medium" pitchFamily="2" charset="77"/>
                  <a:cs typeface="Poppins Medium" pitchFamily="2" charset="77"/>
                </a:rPr>
                <a:t> IV on Days 1, 2 + </a:t>
              </a:r>
            </a:p>
            <a:p>
              <a:pPr algn="ctr">
                <a:lnSpc>
                  <a:spcPct val="100000"/>
                </a:lnSpc>
                <a:spcBef>
                  <a:spcPct val="0"/>
                </a:spcBef>
                <a:spcAft>
                  <a:spcPct val="0"/>
                </a:spcAft>
                <a:buClrTx/>
                <a:buFontTx/>
                <a:buNone/>
              </a:pPr>
              <a:r>
                <a:rPr lang="en-US" altLang="en-US" sz="1500" dirty="0">
                  <a:solidFill>
                    <a:schemeClr val="bg2"/>
                  </a:solidFill>
                  <a:latin typeface="Poppins" pitchFamily="2" charset="77"/>
                  <a:cs typeface="Poppins" pitchFamily="2" charset="77"/>
                </a:rPr>
                <a:t>Rituximab </a:t>
              </a:r>
              <a:r>
                <a:rPr lang="en-US" altLang="en-US" sz="1500" b="0" dirty="0">
                  <a:solidFill>
                    <a:schemeClr val="bg2"/>
                  </a:solidFill>
                  <a:latin typeface="Poppins Medium" pitchFamily="2" charset="77"/>
                  <a:cs typeface="Poppins Medium" pitchFamily="2" charset="77"/>
                </a:rPr>
                <a:t>375 mg/m</a:t>
              </a:r>
              <a:r>
                <a:rPr lang="en-US" altLang="en-US" sz="1500" b="0" baseline="30000" dirty="0">
                  <a:solidFill>
                    <a:schemeClr val="bg2"/>
                  </a:solidFill>
                  <a:latin typeface="Poppins Medium" pitchFamily="2" charset="77"/>
                  <a:cs typeface="Poppins Medium" pitchFamily="2" charset="77"/>
                </a:rPr>
                <a:t>2</a:t>
              </a:r>
              <a:r>
                <a:rPr lang="en-US" altLang="en-US" sz="1500" b="0" dirty="0">
                  <a:solidFill>
                    <a:schemeClr val="bg2"/>
                  </a:solidFill>
                  <a:latin typeface="Poppins Medium" pitchFamily="2" charset="77"/>
                  <a:cs typeface="Poppins Medium" pitchFamily="2" charset="77"/>
                </a:rPr>
                <a:t> IV on Day 1</a:t>
              </a:r>
            </a:p>
            <a:p>
              <a:pPr algn="ctr">
                <a:lnSpc>
                  <a:spcPct val="100000"/>
                </a:lnSpc>
                <a:spcBef>
                  <a:spcPct val="0"/>
                </a:spcBef>
                <a:spcAft>
                  <a:spcPct val="0"/>
                </a:spcAft>
                <a:buClrTx/>
                <a:buFontTx/>
                <a:buNone/>
              </a:pPr>
              <a:r>
                <a:rPr lang="en-US" altLang="en-US" sz="1500" b="0" dirty="0">
                  <a:solidFill>
                    <a:schemeClr val="bg2"/>
                  </a:solidFill>
                  <a:latin typeface="Poppins Medium" pitchFamily="2" charset="77"/>
                  <a:cs typeface="Poppins Medium" pitchFamily="2" charset="77"/>
                </a:rPr>
                <a:t>(n = 299)</a:t>
              </a:r>
            </a:p>
          </p:txBody>
        </p:sp>
        <p:sp>
          <p:nvSpPr>
            <p:cNvPr id="19464" name="Rectangle 50">
              <a:extLst>
                <a:ext uri="{FF2B5EF4-FFF2-40B4-BE49-F238E27FC236}">
                  <a16:creationId xmlns:a16="http://schemas.microsoft.com/office/drawing/2014/main" id="{FD3256D1-4424-49E5-A490-F3D2F2281980}"/>
                </a:ext>
              </a:extLst>
            </p:cNvPr>
            <p:cNvSpPr>
              <a:spLocks noChangeArrowheads="1"/>
            </p:cNvSpPr>
            <p:nvPr/>
          </p:nvSpPr>
          <p:spPr bwMode="auto">
            <a:xfrm>
              <a:off x="3100344" y="3857044"/>
              <a:ext cx="4833526" cy="1097280"/>
            </a:xfrm>
            <a:prstGeom prst="rect">
              <a:avLst/>
            </a:prstGeom>
            <a:solidFill>
              <a:schemeClr val="bg1">
                <a:lumMod val="50000"/>
              </a:schemeClr>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500" dirty="0">
                  <a:solidFill>
                    <a:schemeClr val="bg2"/>
                  </a:solidFill>
                  <a:latin typeface="Poppins" pitchFamily="2" charset="77"/>
                  <a:cs typeface="Poppins" pitchFamily="2" charset="77"/>
                </a:rPr>
                <a:t>Placebo</a:t>
              </a:r>
              <a:r>
                <a:rPr lang="en-US" altLang="en-US" sz="1500" b="0" dirty="0">
                  <a:solidFill>
                    <a:schemeClr val="bg2"/>
                  </a:solidFill>
                  <a:latin typeface="Poppins Medium" pitchFamily="2" charset="77"/>
                  <a:cs typeface="Poppins Medium" pitchFamily="2" charset="77"/>
                </a:rPr>
                <a:t> PO BID + </a:t>
              </a:r>
            </a:p>
            <a:p>
              <a:pPr algn="ctr">
                <a:lnSpc>
                  <a:spcPct val="100000"/>
                </a:lnSpc>
                <a:spcBef>
                  <a:spcPct val="0"/>
                </a:spcBef>
                <a:spcAft>
                  <a:spcPct val="0"/>
                </a:spcAft>
                <a:buClrTx/>
                <a:buFontTx/>
                <a:buNone/>
              </a:pPr>
              <a:r>
                <a:rPr lang="en-US" altLang="en-US" sz="1500" dirty="0">
                  <a:solidFill>
                    <a:schemeClr val="bg2"/>
                  </a:solidFill>
                  <a:latin typeface="Poppins" pitchFamily="2" charset="77"/>
                  <a:cs typeface="Poppins" pitchFamily="2" charset="77"/>
                </a:rPr>
                <a:t>Bendamustine</a:t>
              </a:r>
              <a:r>
                <a:rPr lang="en-US" altLang="en-US" sz="1500" b="0" dirty="0">
                  <a:solidFill>
                    <a:schemeClr val="bg2"/>
                  </a:solidFill>
                  <a:latin typeface="Poppins Medium" pitchFamily="2" charset="77"/>
                  <a:cs typeface="Poppins Medium" pitchFamily="2" charset="77"/>
                </a:rPr>
                <a:t> 90 mg/m</a:t>
              </a:r>
              <a:r>
                <a:rPr lang="en-US" altLang="en-US" sz="1500" b="0" baseline="30000" dirty="0">
                  <a:solidFill>
                    <a:schemeClr val="bg2"/>
                  </a:solidFill>
                  <a:latin typeface="Poppins Medium" pitchFamily="2" charset="77"/>
                  <a:cs typeface="Poppins Medium" pitchFamily="2" charset="77"/>
                </a:rPr>
                <a:t>2</a:t>
              </a:r>
              <a:r>
                <a:rPr lang="en-US" altLang="en-US" sz="1500" b="0" dirty="0">
                  <a:solidFill>
                    <a:schemeClr val="bg2"/>
                  </a:solidFill>
                  <a:latin typeface="Poppins Medium" pitchFamily="2" charset="77"/>
                  <a:cs typeface="Poppins Medium" pitchFamily="2" charset="77"/>
                </a:rPr>
                <a:t> IV on Days 1, 2 + </a:t>
              </a:r>
            </a:p>
            <a:p>
              <a:pPr algn="ctr">
                <a:lnSpc>
                  <a:spcPct val="100000"/>
                </a:lnSpc>
                <a:spcBef>
                  <a:spcPct val="0"/>
                </a:spcBef>
                <a:spcAft>
                  <a:spcPct val="0"/>
                </a:spcAft>
                <a:buClrTx/>
                <a:buFontTx/>
                <a:buNone/>
              </a:pPr>
              <a:r>
                <a:rPr lang="en-US" altLang="en-US" sz="1500" dirty="0">
                  <a:solidFill>
                    <a:schemeClr val="bg2"/>
                  </a:solidFill>
                  <a:latin typeface="Poppins" pitchFamily="2" charset="77"/>
                  <a:cs typeface="Poppins" pitchFamily="2" charset="77"/>
                </a:rPr>
                <a:t>Rituximab </a:t>
              </a:r>
              <a:r>
                <a:rPr lang="en-US" altLang="en-US" sz="1500" b="0" dirty="0">
                  <a:solidFill>
                    <a:schemeClr val="bg2"/>
                  </a:solidFill>
                  <a:latin typeface="Poppins Medium" pitchFamily="2" charset="77"/>
                  <a:cs typeface="Poppins Medium" pitchFamily="2" charset="77"/>
                </a:rPr>
                <a:t>375 mg/m</a:t>
              </a:r>
              <a:r>
                <a:rPr lang="en-US" altLang="en-US" sz="1500" b="0" baseline="30000" dirty="0">
                  <a:solidFill>
                    <a:schemeClr val="bg2"/>
                  </a:solidFill>
                  <a:latin typeface="Poppins Medium" pitchFamily="2" charset="77"/>
                  <a:cs typeface="Poppins Medium" pitchFamily="2" charset="77"/>
                </a:rPr>
                <a:t>2</a:t>
              </a:r>
              <a:r>
                <a:rPr lang="en-US" altLang="en-US" sz="1500" b="0" dirty="0">
                  <a:solidFill>
                    <a:schemeClr val="bg2"/>
                  </a:solidFill>
                  <a:latin typeface="Poppins Medium" pitchFamily="2" charset="77"/>
                  <a:cs typeface="Poppins Medium" pitchFamily="2" charset="77"/>
                </a:rPr>
                <a:t> IV on Day 1</a:t>
              </a:r>
            </a:p>
            <a:p>
              <a:pPr algn="ctr">
                <a:lnSpc>
                  <a:spcPct val="100000"/>
                </a:lnSpc>
                <a:spcBef>
                  <a:spcPct val="0"/>
                </a:spcBef>
                <a:spcAft>
                  <a:spcPct val="0"/>
                </a:spcAft>
                <a:buClrTx/>
                <a:buFontTx/>
                <a:buNone/>
              </a:pPr>
              <a:r>
                <a:rPr lang="en-US" altLang="en-US" sz="1500" b="0" dirty="0">
                  <a:solidFill>
                    <a:schemeClr val="bg2"/>
                  </a:solidFill>
                  <a:latin typeface="Poppins Medium" pitchFamily="2" charset="77"/>
                  <a:cs typeface="Poppins Medium" pitchFamily="2" charset="77"/>
                </a:rPr>
                <a:t>(n = 299)</a:t>
              </a:r>
            </a:p>
          </p:txBody>
        </p:sp>
        <p:sp>
          <p:nvSpPr>
            <p:cNvPr id="19461" name="Rectangle 46">
              <a:extLst>
                <a:ext uri="{FF2B5EF4-FFF2-40B4-BE49-F238E27FC236}">
                  <a16:creationId xmlns:a16="http://schemas.microsoft.com/office/drawing/2014/main" id="{937A8B82-B1A2-4F68-B7FF-D7788F4B7C74}"/>
                </a:ext>
              </a:extLst>
            </p:cNvPr>
            <p:cNvSpPr>
              <a:spLocks noChangeArrowheads="1"/>
            </p:cNvSpPr>
            <p:nvPr/>
          </p:nvSpPr>
          <p:spPr bwMode="auto">
            <a:xfrm>
              <a:off x="8514895" y="2657514"/>
              <a:ext cx="3307584"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r>
                <a:rPr lang="en-US" altLang="en-US" sz="1500" b="0" i="1" dirty="0">
                  <a:solidFill>
                    <a:schemeClr val="tx1"/>
                  </a:solidFill>
                  <a:latin typeface="Poppins" panose="00000500000000000000" pitchFamily="2" charset="0"/>
                  <a:cs typeface="Poppins" panose="00000500000000000000" pitchFamily="2" charset="0"/>
                </a:rPr>
                <a:t>Acalabrutinib until PD or toxicity; if ≥ PR, maintenance rituximab every 2 cycles x 2 yr</a:t>
              </a:r>
            </a:p>
          </p:txBody>
        </p:sp>
        <p:sp>
          <p:nvSpPr>
            <p:cNvPr id="19466" name="Line 52">
              <a:extLst>
                <a:ext uri="{FF2B5EF4-FFF2-40B4-BE49-F238E27FC236}">
                  <a16:creationId xmlns:a16="http://schemas.microsoft.com/office/drawing/2014/main" id="{809AEC4D-D360-4462-B28D-A44E89AF0366}"/>
                </a:ext>
              </a:extLst>
            </p:cNvPr>
            <p:cNvSpPr>
              <a:spLocks noChangeShapeType="1"/>
            </p:cNvSpPr>
            <p:nvPr/>
          </p:nvSpPr>
          <p:spPr bwMode="auto">
            <a:xfrm>
              <a:off x="8035470" y="3049929"/>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500" b="0" dirty="0">
                <a:latin typeface="Poppins Medium" pitchFamily="2" charset="77"/>
                <a:cs typeface="Poppins Medium" pitchFamily="2" charset="77"/>
              </a:endParaRPr>
            </a:p>
          </p:txBody>
        </p:sp>
        <p:sp>
          <p:nvSpPr>
            <p:cNvPr id="19468" name="Line 54">
              <a:extLst>
                <a:ext uri="{FF2B5EF4-FFF2-40B4-BE49-F238E27FC236}">
                  <a16:creationId xmlns:a16="http://schemas.microsoft.com/office/drawing/2014/main" id="{D1F2E6DC-39ED-43FE-A784-E6851ADCA3EA}"/>
                </a:ext>
              </a:extLst>
            </p:cNvPr>
            <p:cNvSpPr>
              <a:spLocks noChangeShapeType="1"/>
            </p:cNvSpPr>
            <p:nvPr/>
          </p:nvSpPr>
          <p:spPr bwMode="auto">
            <a:xfrm flipV="1">
              <a:off x="2558009" y="3138618"/>
              <a:ext cx="467016" cy="26090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500" b="0" dirty="0">
                <a:latin typeface="Poppins Medium" pitchFamily="2" charset="77"/>
                <a:cs typeface="Poppins Medium" pitchFamily="2" charset="77"/>
              </a:endParaRPr>
            </a:p>
          </p:txBody>
        </p:sp>
        <p:sp>
          <p:nvSpPr>
            <p:cNvPr id="2" name="Line 52">
              <a:extLst>
                <a:ext uri="{FF2B5EF4-FFF2-40B4-BE49-F238E27FC236}">
                  <a16:creationId xmlns:a16="http://schemas.microsoft.com/office/drawing/2014/main" id="{449E30E4-AF57-5F31-BA84-8ECD50BD05E9}"/>
                </a:ext>
              </a:extLst>
            </p:cNvPr>
            <p:cNvSpPr>
              <a:spLocks noChangeShapeType="1"/>
            </p:cNvSpPr>
            <p:nvPr/>
          </p:nvSpPr>
          <p:spPr bwMode="auto">
            <a:xfrm rot="5400000">
              <a:off x="2585654" y="2568166"/>
              <a:ext cx="479425" cy="0"/>
            </a:xfrm>
            <a:prstGeom prst="line">
              <a:avLst/>
            </a:prstGeom>
            <a:noFill/>
            <a:ln w="28575">
              <a:solidFill>
                <a:schemeClr val="tx1"/>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en-US" sz="1500" b="0" dirty="0">
                <a:latin typeface="Poppins Medium" pitchFamily="2" charset="77"/>
                <a:cs typeface="Poppins Medium" pitchFamily="2" charset="77"/>
              </a:endParaRPr>
            </a:p>
          </p:txBody>
        </p:sp>
        <p:sp>
          <p:nvSpPr>
            <p:cNvPr id="3" name="Rectangle 46">
              <a:extLst>
                <a:ext uri="{FF2B5EF4-FFF2-40B4-BE49-F238E27FC236}">
                  <a16:creationId xmlns:a16="http://schemas.microsoft.com/office/drawing/2014/main" id="{599B7F68-DACA-7E58-843C-4514767B3880}"/>
                </a:ext>
              </a:extLst>
            </p:cNvPr>
            <p:cNvSpPr>
              <a:spLocks noChangeArrowheads="1"/>
            </p:cNvSpPr>
            <p:nvPr/>
          </p:nvSpPr>
          <p:spPr bwMode="auto">
            <a:xfrm>
              <a:off x="46301" y="1759066"/>
              <a:ext cx="553269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500" b="0" i="1" dirty="0">
                  <a:solidFill>
                    <a:schemeClr val="tx1"/>
                  </a:solidFill>
                  <a:latin typeface="Poppins" panose="00000500000000000000" pitchFamily="2" charset="0"/>
                  <a:cs typeface="Poppins" panose="00000500000000000000" pitchFamily="2" charset="0"/>
                </a:rPr>
                <a:t>Stratified by sMIPI score (low vs intermediate vs high), region (N America vs W Europe vs other)</a:t>
              </a:r>
            </a:p>
          </p:txBody>
        </p:sp>
        <p:sp>
          <p:nvSpPr>
            <p:cNvPr id="9" name="Rectangle 46">
              <a:extLst>
                <a:ext uri="{FF2B5EF4-FFF2-40B4-BE49-F238E27FC236}">
                  <a16:creationId xmlns:a16="http://schemas.microsoft.com/office/drawing/2014/main" id="{F7427DA9-758F-D758-422C-D132A329574F}"/>
                </a:ext>
              </a:extLst>
            </p:cNvPr>
            <p:cNvSpPr>
              <a:spLocks noChangeArrowheads="1"/>
            </p:cNvSpPr>
            <p:nvPr/>
          </p:nvSpPr>
          <p:spPr bwMode="auto">
            <a:xfrm>
              <a:off x="8514895" y="4065945"/>
              <a:ext cx="3307584"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r>
                <a:rPr lang="en-US" altLang="en-US" sz="1500" b="0" i="1" dirty="0">
                  <a:solidFill>
                    <a:schemeClr val="tx1"/>
                  </a:solidFill>
                  <a:latin typeface="Poppins" panose="00000500000000000000" pitchFamily="2" charset="0"/>
                  <a:cs typeface="Poppins" panose="00000500000000000000" pitchFamily="2" charset="0"/>
                </a:rPr>
                <a:t>Placebo until PD or toxicity; </a:t>
              </a:r>
              <a:br>
                <a:rPr lang="en-US" altLang="en-US" sz="1500" b="0" i="1" dirty="0">
                  <a:solidFill>
                    <a:schemeClr val="tx1"/>
                  </a:solidFill>
                  <a:latin typeface="Poppins" panose="00000500000000000000" pitchFamily="2" charset="0"/>
                  <a:cs typeface="Poppins" panose="00000500000000000000" pitchFamily="2" charset="0"/>
                </a:rPr>
              </a:br>
              <a:r>
                <a:rPr lang="en-US" altLang="en-US" sz="1500" b="0" i="1" dirty="0">
                  <a:solidFill>
                    <a:schemeClr val="tx1"/>
                  </a:solidFill>
                  <a:latin typeface="Poppins" panose="00000500000000000000" pitchFamily="2" charset="0"/>
                  <a:cs typeface="Poppins" panose="00000500000000000000" pitchFamily="2" charset="0"/>
                </a:rPr>
                <a:t>if ≥ PR, maintenance rituximab every 2 cycles x 2 yr</a:t>
              </a:r>
            </a:p>
          </p:txBody>
        </p:sp>
        <p:sp>
          <p:nvSpPr>
            <p:cNvPr id="10" name="Rectangle 46">
              <a:extLst>
                <a:ext uri="{FF2B5EF4-FFF2-40B4-BE49-F238E27FC236}">
                  <a16:creationId xmlns:a16="http://schemas.microsoft.com/office/drawing/2014/main" id="{6D869AB3-9F39-21CD-80D1-DCD3A28B4596}"/>
                </a:ext>
              </a:extLst>
            </p:cNvPr>
            <p:cNvSpPr>
              <a:spLocks noChangeArrowheads="1"/>
            </p:cNvSpPr>
            <p:nvPr/>
          </p:nvSpPr>
          <p:spPr bwMode="auto">
            <a:xfrm>
              <a:off x="8272347" y="3477146"/>
              <a:ext cx="212232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r>
                <a:rPr lang="en-US" altLang="en-US" sz="1500" b="0" i="1" dirty="0">
                  <a:solidFill>
                    <a:schemeClr val="tx1"/>
                  </a:solidFill>
                  <a:latin typeface="Poppins" panose="00000500000000000000" pitchFamily="2" charset="0"/>
                  <a:cs typeface="Poppins" panose="00000500000000000000" pitchFamily="2" charset="0"/>
                </a:rPr>
                <a:t>Crossover permitted after PD</a:t>
              </a:r>
            </a:p>
          </p:txBody>
        </p:sp>
        <p:sp>
          <p:nvSpPr>
            <p:cNvPr id="11" name="Rectangle 46">
              <a:extLst>
                <a:ext uri="{FF2B5EF4-FFF2-40B4-BE49-F238E27FC236}">
                  <a16:creationId xmlns:a16="http://schemas.microsoft.com/office/drawing/2014/main" id="{3CE54EFE-D0E7-0A30-8DB0-FEE69F879522}"/>
                </a:ext>
              </a:extLst>
            </p:cNvPr>
            <p:cNvSpPr>
              <a:spLocks noChangeArrowheads="1"/>
            </p:cNvSpPr>
            <p:nvPr/>
          </p:nvSpPr>
          <p:spPr bwMode="auto">
            <a:xfrm>
              <a:off x="7013809" y="1759065"/>
              <a:ext cx="179523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500" b="0" i="1" dirty="0">
                  <a:solidFill>
                    <a:schemeClr val="tx1"/>
                  </a:solidFill>
                  <a:latin typeface="Poppins" panose="00000500000000000000" pitchFamily="2" charset="0"/>
                  <a:cs typeface="Poppins" panose="00000500000000000000" pitchFamily="2" charset="0"/>
                </a:rPr>
                <a:t>6 x 28-day cycles</a:t>
              </a:r>
            </a:p>
          </p:txBody>
        </p:sp>
        <p:sp>
          <p:nvSpPr>
            <p:cNvPr id="12" name="Line 52">
              <a:extLst>
                <a:ext uri="{FF2B5EF4-FFF2-40B4-BE49-F238E27FC236}">
                  <a16:creationId xmlns:a16="http://schemas.microsoft.com/office/drawing/2014/main" id="{5E1DF0FE-CC50-5ED6-1DCE-D52F7895CD14}"/>
                </a:ext>
              </a:extLst>
            </p:cNvPr>
            <p:cNvSpPr>
              <a:spLocks noChangeShapeType="1"/>
            </p:cNvSpPr>
            <p:nvPr/>
          </p:nvSpPr>
          <p:spPr bwMode="auto">
            <a:xfrm>
              <a:off x="8035470" y="4458360"/>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500" b="0" dirty="0">
                <a:latin typeface="Poppins Medium" pitchFamily="2" charset="77"/>
                <a:cs typeface="Poppins Medium" pitchFamily="2" charset="77"/>
              </a:endParaRPr>
            </a:p>
          </p:txBody>
        </p:sp>
        <p:sp>
          <p:nvSpPr>
            <p:cNvPr id="13" name="Line 54">
              <a:extLst>
                <a:ext uri="{FF2B5EF4-FFF2-40B4-BE49-F238E27FC236}">
                  <a16:creationId xmlns:a16="http://schemas.microsoft.com/office/drawing/2014/main" id="{5109EA45-2DC2-B710-029A-68D7C044BE56}"/>
                </a:ext>
              </a:extLst>
            </p:cNvPr>
            <p:cNvSpPr>
              <a:spLocks noChangeShapeType="1"/>
            </p:cNvSpPr>
            <p:nvPr/>
          </p:nvSpPr>
          <p:spPr bwMode="auto">
            <a:xfrm>
              <a:off x="2558009" y="4039919"/>
              <a:ext cx="467016" cy="26090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500" b="0" dirty="0">
                <a:latin typeface="Poppins Medium" pitchFamily="2" charset="77"/>
                <a:cs typeface="Poppins Medium" pitchFamily="2" charset="77"/>
              </a:endParaRPr>
            </a:p>
          </p:txBody>
        </p:sp>
        <p:sp>
          <p:nvSpPr>
            <p:cNvPr id="15" name="Line 52">
              <a:extLst>
                <a:ext uri="{FF2B5EF4-FFF2-40B4-BE49-F238E27FC236}">
                  <a16:creationId xmlns:a16="http://schemas.microsoft.com/office/drawing/2014/main" id="{F60ED538-F6C9-63F9-A078-F87B6549A113}"/>
                </a:ext>
              </a:extLst>
            </p:cNvPr>
            <p:cNvSpPr>
              <a:spLocks noChangeShapeType="1"/>
            </p:cNvSpPr>
            <p:nvPr/>
          </p:nvSpPr>
          <p:spPr bwMode="auto">
            <a:xfrm rot="5400000">
              <a:off x="7796639" y="2465683"/>
              <a:ext cx="274462"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500" b="0" dirty="0">
                <a:latin typeface="Poppins Medium" pitchFamily="2" charset="77"/>
                <a:cs typeface="Poppins Medium" pitchFamily="2" charset="77"/>
              </a:endParaRPr>
            </a:p>
          </p:txBody>
        </p:sp>
        <p:cxnSp>
          <p:nvCxnSpPr>
            <p:cNvPr id="18" name="Connector: Elbow 17">
              <a:extLst>
                <a:ext uri="{FF2B5EF4-FFF2-40B4-BE49-F238E27FC236}">
                  <a16:creationId xmlns:a16="http://schemas.microsoft.com/office/drawing/2014/main" id="{44F83C47-D55D-5EF4-E1B8-BB993CD1AD96}"/>
                </a:ext>
              </a:extLst>
            </p:cNvPr>
            <p:cNvCxnSpPr>
              <a:cxnSpLocks/>
            </p:cNvCxnSpPr>
            <p:nvPr/>
          </p:nvCxnSpPr>
          <p:spPr bwMode="auto">
            <a:xfrm flipV="1">
              <a:off x="8035470" y="3173040"/>
              <a:ext cx="12700" cy="1162210"/>
            </a:xfrm>
            <a:prstGeom prst="bentConnector3">
              <a:avLst>
                <a:gd name="adj1" fmla="val 1800000"/>
              </a:avLst>
            </a:prstGeom>
            <a:noFill/>
            <a:ln w="28575" cap="flat" cmpd="sng" algn="ctr">
              <a:solidFill>
                <a:schemeClr val="tx1"/>
              </a:solidFill>
              <a:prstDash val="solid"/>
              <a:round/>
              <a:headEnd type="none" w="med" len="med"/>
              <a:tailEnd type="triangle"/>
            </a:ln>
            <a:effectLst/>
          </p:spPr>
        </p:cxnSp>
      </p:grpSp>
    </p:spTree>
    <p:extLst>
      <p:ext uri="{BB962C8B-B14F-4D97-AF65-F5344CB8AC3E}">
        <p14:creationId xmlns:p14="http://schemas.microsoft.com/office/powerpoint/2010/main" val="35562069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2D12D-C218-22C6-81EF-3963779AA79B}"/>
              </a:ext>
            </a:extLst>
          </p:cNvPr>
          <p:cNvSpPr>
            <a:spLocks noGrp="1"/>
          </p:cNvSpPr>
          <p:nvPr>
            <p:ph type="title"/>
          </p:nvPr>
        </p:nvSpPr>
        <p:spPr/>
        <p:txBody>
          <a:bodyPr/>
          <a:lstStyle/>
          <a:p>
            <a:r>
              <a:rPr lang="en-US" dirty="0"/>
              <a:t>ECHO</a:t>
            </a:r>
            <a:r>
              <a:rPr lang="en-US" altLang="en-US" dirty="0"/>
              <a:t> (ACE-LY-308)</a:t>
            </a:r>
            <a:r>
              <a:rPr lang="en-US" dirty="0"/>
              <a:t>: PFS, OS Results</a:t>
            </a:r>
          </a:p>
        </p:txBody>
      </p:sp>
      <p:sp>
        <p:nvSpPr>
          <p:cNvPr id="5" name="Content Placeholder 4">
            <a:extLst>
              <a:ext uri="{FF2B5EF4-FFF2-40B4-BE49-F238E27FC236}">
                <a16:creationId xmlns:a16="http://schemas.microsoft.com/office/drawing/2014/main" id="{4771CC2B-DCCF-FE9C-DF7D-DE7A981A18BC}"/>
              </a:ext>
            </a:extLst>
          </p:cNvPr>
          <p:cNvSpPr>
            <a:spLocks noGrp="1"/>
          </p:cNvSpPr>
          <p:nvPr>
            <p:ph idx="1"/>
          </p:nvPr>
        </p:nvSpPr>
        <p:spPr>
          <a:xfrm>
            <a:off x="231078" y="5521893"/>
            <a:ext cx="11740260" cy="601060"/>
          </a:xfrm>
        </p:spPr>
        <p:txBody>
          <a:bodyPr/>
          <a:lstStyle/>
          <a:p>
            <a:pPr>
              <a:spcBef>
                <a:spcPts val="0"/>
              </a:spcBef>
            </a:pPr>
            <a:r>
              <a:rPr lang="en-US" sz="2000" dirty="0"/>
              <a:t>Of the 100 patients with PD on pbo + BR, 79% subsequently received a BTK inhibitor</a:t>
            </a:r>
          </a:p>
          <a:p>
            <a:pPr>
              <a:spcBef>
                <a:spcPts val="0"/>
              </a:spcBef>
            </a:pPr>
            <a:r>
              <a:rPr lang="en-US" sz="2000" dirty="0"/>
              <a:t>OS (including crossover) HR: 0.87 (95% CI: 0.67-1.13)</a:t>
            </a:r>
          </a:p>
        </p:txBody>
      </p:sp>
      <p:sp>
        <p:nvSpPr>
          <p:cNvPr id="15" name="Content Placeholder 14">
            <a:extLst>
              <a:ext uri="{FF2B5EF4-FFF2-40B4-BE49-F238E27FC236}">
                <a16:creationId xmlns:a16="http://schemas.microsoft.com/office/drawing/2014/main" id="{8F80F8DB-9416-ADEA-EF8E-877CF4F85F54}"/>
              </a:ext>
            </a:extLst>
          </p:cNvPr>
          <p:cNvSpPr>
            <a:spLocks noGrp="1"/>
          </p:cNvSpPr>
          <p:nvPr>
            <p:ph sz="quarter" idx="10"/>
          </p:nvPr>
        </p:nvSpPr>
        <p:spPr/>
        <p:txBody>
          <a:bodyPr/>
          <a:lstStyle/>
          <a:p>
            <a:pPr algn="ctr"/>
            <a:r>
              <a:rPr lang="en-US" dirty="0"/>
              <a:t>Wang. ASH 2025. Abstr 885.</a:t>
            </a:r>
          </a:p>
        </p:txBody>
      </p:sp>
      <p:sp>
        <p:nvSpPr>
          <p:cNvPr id="11" name="TextBox 10">
            <a:extLst>
              <a:ext uri="{FF2B5EF4-FFF2-40B4-BE49-F238E27FC236}">
                <a16:creationId xmlns:a16="http://schemas.microsoft.com/office/drawing/2014/main" id="{E31F1DBB-35E6-0ACB-CAB4-165055CC9004}"/>
              </a:ext>
            </a:extLst>
          </p:cNvPr>
          <p:cNvSpPr txBox="1">
            <a:spLocks/>
          </p:cNvSpPr>
          <p:nvPr/>
        </p:nvSpPr>
        <p:spPr bwMode="auto">
          <a:xfrm rot="16200000">
            <a:off x="-497166" y="2855714"/>
            <a:ext cx="27660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tx1">
                    <a:lumMod val="75000"/>
                    <a:lumOff val="25000"/>
                  </a:schemeClr>
                </a:solidFill>
                <a:latin typeface="Poppins Medium" panose="00000600000000000000" pitchFamily="2" charset="0"/>
                <a:cs typeface="Poppins Medium" panose="00000600000000000000" pitchFamily="2" charset="0"/>
              </a:rPr>
              <a:t>PFS (%)</a:t>
            </a:r>
          </a:p>
        </p:txBody>
      </p:sp>
      <p:sp>
        <p:nvSpPr>
          <p:cNvPr id="14" name="TextBox 13">
            <a:extLst>
              <a:ext uri="{FF2B5EF4-FFF2-40B4-BE49-F238E27FC236}">
                <a16:creationId xmlns:a16="http://schemas.microsoft.com/office/drawing/2014/main" id="{E8A68474-95D5-01F2-9145-E0B1CE910E2D}"/>
              </a:ext>
            </a:extLst>
          </p:cNvPr>
          <p:cNvSpPr txBox="1">
            <a:spLocks/>
          </p:cNvSpPr>
          <p:nvPr/>
        </p:nvSpPr>
        <p:spPr bwMode="auto">
          <a:xfrm>
            <a:off x="282278" y="4485050"/>
            <a:ext cx="1148071" cy="954107"/>
          </a:xfrm>
          <a:prstGeom prst="rect">
            <a:avLst/>
          </a:prstGeom>
          <a:noFill/>
          <a:ln>
            <a:noFill/>
          </a:ln>
        </p:spPr>
        <p:txBody>
          <a:bodyPr wrap="none" rtlCol="0" anchor="b" anchorCtr="0">
            <a:spAutoFit/>
          </a:bodyPr>
          <a:lstStyle/>
          <a:p>
            <a:pPr algn="r">
              <a:lnSpc>
                <a:spcPct val="100000"/>
              </a:lnSpc>
              <a:spcBef>
                <a:spcPts val="0"/>
              </a:spcBef>
              <a:spcAft>
                <a:spcPct val="0"/>
              </a:spcAft>
              <a:buClrTx/>
              <a:buFontTx/>
              <a:buNone/>
            </a:pPr>
            <a:r>
              <a:rPr lang="en-US" sz="1400" dirty="0">
                <a:latin typeface="+mn-lt"/>
              </a:rPr>
              <a:t>Patients</a:t>
            </a:r>
            <a:br>
              <a:rPr lang="en-US" sz="1400" dirty="0">
                <a:latin typeface="+mn-lt"/>
              </a:rPr>
            </a:br>
            <a:r>
              <a:rPr lang="en-US" sz="1400" dirty="0">
                <a:latin typeface="+mn-lt"/>
              </a:rPr>
              <a:t>at Risk, n</a:t>
            </a:r>
          </a:p>
          <a:p>
            <a:pPr algn="r">
              <a:lnSpc>
                <a:spcPct val="100000"/>
              </a:lnSpc>
              <a:spcBef>
                <a:spcPts val="0"/>
              </a:spcBef>
              <a:spcAft>
                <a:spcPct val="0"/>
              </a:spcAft>
              <a:buClrTx/>
              <a:buFontTx/>
              <a:buNone/>
            </a:pPr>
            <a:r>
              <a:rPr lang="en-US" sz="1400" dirty="0">
                <a:solidFill>
                  <a:schemeClr val="accent1"/>
                </a:solidFill>
                <a:latin typeface="+mn-lt"/>
              </a:rPr>
              <a:t>Acala + BR</a:t>
            </a:r>
          </a:p>
          <a:p>
            <a:pPr algn="r">
              <a:lnSpc>
                <a:spcPct val="100000"/>
              </a:lnSpc>
              <a:spcBef>
                <a:spcPts val="0"/>
              </a:spcBef>
              <a:spcAft>
                <a:spcPct val="0"/>
              </a:spcAft>
              <a:buClrTx/>
              <a:buFontTx/>
              <a:buNone/>
            </a:pPr>
            <a:r>
              <a:rPr lang="en-US" sz="1400" dirty="0">
                <a:solidFill>
                  <a:schemeClr val="bg1">
                    <a:lumMod val="50000"/>
                  </a:schemeClr>
                </a:solidFill>
                <a:latin typeface="+mn-lt"/>
              </a:rPr>
              <a:t>Pbo + BR</a:t>
            </a:r>
          </a:p>
        </p:txBody>
      </p:sp>
      <p:sp>
        <p:nvSpPr>
          <p:cNvPr id="16" name="TextBox 15">
            <a:extLst>
              <a:ext uri="{FF2B5EF4-FFF2-40B4-BE49-F238E27FC236}">
                <a16:creationId xmlns:a16="http://schemas.microsoft.com/office/drawing/2014/main" id="{A6EF7698-FE8C-A769-1383-E9401C96E27D}"/>
              </a:ext>
            </a:extLst>
          </p:cNvPr>
          <p:cNvSpPr txBox="1">
            <a:spLocks/>
          </p:cNvSpPr>
          <p:nvPr/>
        </p:nvSpPr>
        <p:spPr bwMode="auto">
          <a:xfrm>
            <a:off x="1568449" y="4640328"/>
            <a:ext cx="88865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tx1">
                    <a:lumMod val="75000"/>
                    <a:lumOff val="25000"/>
                  </a:schemeClr>
                </a:solidFill>
                <a:latin typeface="Poppins Medium" panose="00000600000000000000" pitchFamily="2" charset="0"/>
                <a:cs typeface="Poppins Medium" panose="00000600000000000000" pitchFamily="2" charset="0"/>
              </a:rPr>
              <a:t>Mo</a:t>
            </a:r>
          </a:p>
        </p:txBody>
      </p:sp>
      <p:grpSp>
        <p:nvGrpSpPr>
          <p:cNvPr id="24" name="Group 23">
            <a:extLst>
              <a:ext uri="{FF2B5EF4-FFF2-40B4-BE49-F238E27FC236}">
                <a16:creationId xmlns:a16="http://schemas.microsoft.com/office/drawing/2014/main" id="{F12B64BF-A13D-ABD8-9A2E-357357D398F3}"/>
              </a:ext>
            </a:extLst>
          </p:cNvPr>
          <p:cNvGrpSpPr>
            <a:grpSpLocks/>
          </p:cNvGrpSpPr>
          <p:nvPr/>
        </p:nvGrpSpPr>
        <p:grpSpPr>
          <a:xfrm>
            <a:off x="955869" y="1472113"/>
            <a:ext cx="546945" cy="3072899"/>
            <a:chOff x="1660131" y="1518703"/>
            <a:chExt cx="546945" cy="3072899"/>
          </a:xfrm>
        </p:grpSpPr>
        <p:sp>
          <p:nvSpPr>
            <p:cNvPr id="6" name="TextBox 5">
              <a:extLst>
                <a:ext uri="{FF2B5EF4-FFF2-40B4-BE49-F238E27FC236}">
                  <a16:creationId xmlns:a16="http://schemas.microsoft.com/office/drawing/2014/main" id="{D159E272-26D9-4FDE-C3FE-48E45F4D7092}"/>
                </a:ext>
              </a:extLst>
            </p:cNvPr>
            <p:cNvSpPr txBox="1">
              <a:spLocks/>
            </p:cNvSpPr>
            <p:nvPr/>
          </p:nvSpPr>
          <p:spPr bwMode="auto">
            <a:xfrm>
              <a:off x="1660131" y="1518703"/>
              <a:ext cx="5469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latin typeface="+mn-lt"/>
                </a:rPr>
                <a:t>100</a:t>
              </a:r>
            </a:p>
          </p:txBody>
        </p:sp>
        <p:sp>
          <p:nvSpPr>
            <p:cNvPr id="7" name="TextBox 6">
              <a:extLst>
                <a:ext uri="{FF2B5EF4-FFF2-40B4-BE49-F238E27FC236}">
                  <a16:creationId xmlns:a16="http://schemas.microsoft.com/office/drawing/2014/main" id="{AD9275BA-5D42-5155-A272-5CEA72832DBA}"/>
                </a:ext>
              </a:extLst>
            </p:cNvPr>
            <p:cNvSpPr txBox="1">
              <a:spLocks/>
            </p:cNvSpPr>
            <p:nvPr/>
          </p:nvSpPr>
          <p:spPr bwMode="auto">
            <a:xfrm>
              <a:off x="1732266" y="2059416"/>
              <a:ext cx="4748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latin typeface="+mn-lt"/>
                </a:rPr>
                <a:t>80</a:t>
              </a:r>
            </a:p>
          </p:txBody>
        </p:sp>
        <p:sp>
          <p:nvSpPr>
            <p:cNvPr id="9" name="TextBox 8">
              <a:extLst>
                <a:ext uri="{FF2B5EF4-FFF2-40B4-BE49-F238E27FC236}">
                  <a16:creationId xmlns:a16="http://schemas.microsoft.com/office/drawing/2014/main" id="{0F235784-FEFA-BFDF-B95C-A42C49105B23}"/>
                </a:ext>
              </a:extLst>
            </p:cNvPr>
            <p:cNvSpPr txBox="1">
              <a:spLocks/>
            </p:cNvSpPr>
            <p:nvPr/>
          </p:nvSpPr>
          <p:spPr bwMode="auto">
            <a:xfrm>
              <a:off x="1732266" y="2600129"/>
              <a:ext cx="4748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latin typeface="+mn-lt"/>
                </a:rPr>
                <a:t>60</a:t>
              </a:r>
            </a:p>
          </p:txBody>
        </p:sp>
        <p:sp>
          <p:nvSpPr>
            <p:cNvPr id="12" name="TextBox 11">
              <a:extLst>
                <a:ext uri="{FF2B5EF4-FFF2-40B4-BE49-F238E27FC236}">
                  <a16:creationId xmlns:a16="http://schemas.microsoft.com/office/drawing/2014/main" id="{C3A0E01C-4A66-4537-B44B-ED68853FFCEA}"/>
                </a:ext>
              </a:extLst>
            </p:cNvPr>
            <p:cNvSpPr txBox="1">
              <a:spLocks/>
            </p:cNvSpPr>
            <p:nvPr/>
          </p:nvSpPr>
          <p:spPr bwMode="auto">
            <a:xfrm>
              <a:off x="1732266" y="3140842"/>
              <a:ext cx="4748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latin typeface="+mn-lt"/>
                </a:rPr>
                <a:t>40</a:t>
              </a:r>
            </a:p>
          </p:txBody>
        </p:sp>
        <p:sp>
          <p:nvSpPr>
            <p:cNvPr id="17" name="TextBox 16">
              <a:extLst>
                <a:ext uri="{FF2B5EF4-FFF2-40B4-BE49-F238E27FC236}">
                  <a16:creationId xmlns:a16="http://schemas.microsoft.com/office/drawing/2014/main" id="{96E28771-1FA8-F390-62B5-F0DB6D7D164E}"/>
                </a:ext>
              </a:extLst>
            </p:cNvPr>
            <p:cNvSpPr txBox="1">
              <a:spLocks/>
            </p:cNvSpPr>
            <p:nvPr/>
          </p:nvSpPr>
          <p:spPr bwMode="auto">
            <a:xfrm>
              <a:off x="1745090" y="3681555"/>
              <a:ext cx="4619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latin typeface="+mn-lt"/>
                </a:rPr>
                <a:t>20</a:t>
              </a:r>
            </a:p>
          </p:txBody>
        </p:sp>
        <p:sp>
          <p:nvSpPr>
            <p:cNvPr id="23" name="TextBox 22">
              <a:extLst>
                <a:ext uri="{FF2B5EF4-FFF2-40B4-BE49-F238E27FC236}">
                  <a16:creationId xmlns:a16="http://schemas.microsoft.com/office/drawing/2014/main" id="{9B71614E-BA0C-F2D3-0FC2-21D1C3924BBB}"/>
                </a:ext>
              </a:extLst>
            </p:cNvPr>
            <p:cNvSpPr txBox="1">
              <a:spLocks/>
            </p:cNvSpPr>
            <p:nvPr/>
          </p:nvSpPr>
          <p:spPr bwMode="auto">
            <a:xfrm>
              <a:off x="1878140" y="4222270"/>
              <a:ext cx="3289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latin typeface="+mn-lt"/>
                </a:rPr>
                <a:t>0</a:t>
              </a:r>
            </a:p>
          </p:txBody>
        </p:sp>
      </p:grpSp>
      <p:grpSp>
        <p:nvGrpSpPr>
          <p:cNvPr id="40" name="Group 39">
            <a:extLst>
              <a:ext uri="{FF2B5EF4-FFF2-40B4-BE49-F238E27FC236}">
                <a16:creationId xmlns:a16="http://schemas.microsoft.com/office/drawing/2014/main" id="{A6C8286A-36C2-2050-F5C2-795BA1C2E238}"/>
              </a:ext>
            </a:extLst>
          </p:cNvPr>
          <p:cNvGrpSpPr>
            <a:grpSpLocks/>
          </p:cNvGrpSpPr>
          <p:nvPr/>
        </p:nvGrpSpPr>
        <p:grpSpPr>
          <a:xfrm>
            <a:off x="1402263" y="4411104"/>
            <a:ext cx="9248059" cy="369332"/>
            <a:chOff x="2435108" y="4480335"/>
            <a:chExt cx="9248059" cy="369332"/>
          </a:xfrm>
        </p:grpSpPr>
        <p:sp>
          <p:nvSpPr>
            <p:cNvPr id="25" name="TextBox 24">
              <a:extLst>
                <a:ext uri="{FF2B5EF4-FFF2-40B4-BE49-F238E27FC236}">
                  <a16:creationId xmlns:a16="http://schemas.microsoft.com/office/drawing/2014/main" id="{08FE15E7-27BC-64E9-EC67-C13D268BC71A}"/>
                </a:ext>
              </a:extLst>
            </p:cNvPr>
            <p:cNvSpPr txBox="1">
              <a:spLocks/>
            </p:cNvSpPr>
            <p:nvPr/>
          </p:nvSpPr>
          <p:spPr bwMode="auto">
            <a:xfrm>
              <a:off x="2435108" y="4480335"/>
              <a:ext cx="3289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0</a:t>
              </a:r>
            </a:p>
          </p:txBody>
        </p:sp>
        <p:sp>
          <p:nvSpPr>
            <p:cNvPr id="26" name="TextBox 25">
              <a:extLst>
                <a:ext uri="{FF2B5EF4-FFF2-40B4-BE49-F238E27FC236}">
                  <a16:creationId xmlns:a16="http://schemas.microsoft.com/office/drawing/2014/main" id="{BF88D3F7-D8D9-8069-2C0A-427871C4D6B8}"/>
                </a:ext>
              </a:extLst>
            </p:cNvPr>
            <p:cNvSpPr txBox="1">
              <a:spLocks/>
            </p:cNvSpPr>
            <p:nvPr/>
          </p:nvSpPr>
          <p:spPr bwMode="auto">
            <a:xfrm>
              <a:off x="3035097" y="4480335"/>
              <a:ext cx="3305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6</a:t>
              </a:r>
            </a:p>
          </p:txBody>
        </p:sp>
        <p:sp>
          <p:nvSpPr>
            <p:cNvPr id="27" name="TextBox 26">
              <a:extLst>
                <a:ext uri="{FF2B5EF4-FFF2-40B4-BE49-F238E27FC236}">
                  <a16:creationId xmlns:a16="http://schemas.microsoft.com/office/drawing/2014/main" id="{D12DAA5C-52A3-C4BE-15E8-1AEEC76F3B58}"/>
                </a:ext>
              </a:extLst>
            </p:cNvPr>
            <p:cNvSpPr txBox="1">
              <a:spLocks/>
            </p:cNvSpPr>
            <p:nvPr/>
          </p:nvSpPr>
          <p:spPr bwMode="auto">
            <a:xfrm>
              <a:off x="3607031" y="4480335"/>
              <a:ext cx="3914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12</a:t>
              </a:r>
            </a:p>
          </p:txBody>
        </p:sp>
        <p:sp>
          <p:nvSpPr>
            <p:cNvPr id="28" name="TextBox 27">
              <a:extLst>
                <a:ext uri="{FF2B5EF4-FFF2-40B4-BE49-F238E27FC236}">
                  <a16:creationId xmlns:a16="http://schemas.microsoft.com/office/drawing/2014/main" id="{97DD9948-83A1-99C1-7F2D-AE6FDC69D87E}"/>
                </a:ext>
              </a:extLst>
            </p:cNvPr>
            <p:cNvSpPr txBox="1">
              <a:spLocks/>
            </p:cNvSpPr>
            <p:nvPr/>
          </p:nvSpPr>
          <p:spPr bwMode="auto">
            <a:xfrm>
              <a:off x="4194197" y="448033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18</a:t>
              </a:r>
            </a:p>
          </p:txBody>
        </p:sp>
        <p:sp>
          <p:nvSpPr>
            <p:cNvPr id="29" name="TextBox 28">
              <a:extLst>
                <a:ext uri="{FF2B5EF4-FFF2-40B4-BE49-F238E27FC236}">
                  <a16:creationId xmlns:a16="http://schemas.microsoft.com/office/drawing/2014/main" id="{795EE5CF-A55A-CA31-DF0E-33D088A1332B}"/>
                </a:ext>
              </a:extLst>
            </p:cNvPr>
            <p:cNvSpPr txBox="1">
              <a:spLocks/>
            </p:cNvSpPr>
            <p:nvPr/>
          </p:nvSpPr>
          <p:spPr bwMode="auto">
            <a:xfrm>
              <a:off x="4729277" y="4480335"/>
              <a:ext cx="4635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24</a:t>
              </a:r>
            </a:p>
          </p:txBody>
        </p:sp>
        <p:sp>
          <p:nvSpPr>
            <p:cNvPr id="30" name="TextBox 29">
              <a:extLst>
                <a:ext uri="{FF2B5EF4-FFF2-40B4-BE49-F238E27FC236}">
                  <a16:creationId xmlns:a16="http://schemas.microsoft.com/office/drawing/2014/main" id="{6F40CB6E-1065-26E3-6664-3E9631EC230A}"/>
                </a:ext>
              </a:extLst>
            </p:cNvPr>
            <p:cNvSpPr txBox="1">
              <a:spLocks/>
            </p:cNvSpPr>
            <p:nvPr/>
          </p:nvSpPr>
          <p:spPr bwMode="auto">
            <a:xfrm>
              <a:off x="5329266" y="4480335"/>
              <a:ext cx="4651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30</a:t>
              </a:r>
            </a:p>
          </p:txBody>
        </p:sp>
        <p:sp>
          <p:nvSpPr>
            <p:cNvPr id="31" name="TextBox 30">
              <a:extLst>
                <a:ext uri="{FF2B5EF4-FFF2-40B4-BE49-F238E27FC236}">
                  <a16:creationId xmlns:a16="http://schemas.microsoft.com/office/drawing/2014/main" id="{6401EE30-8904-74CB-6C91-8090D0A42738}"/>
                </a:ext>
              </a:extLst>
            </p:cNvPr>
            <p:cNvSpPr txBox="1">
              <a:spLocks/>
            </p:cNvSpPr>
            <p:nvPr/>
          </p:nvSpPr>
          <p:spPr bwMode="auto">
            <a:xfrm>
              <a:off x="5930856" y="4480335"/>
              <a:ext cx="4667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36</a:t>
              </a:r>
            </a:p>
          </p:txBody>
        </p:sp>
        <p:sp>
          <p:nvSpPr>
            <p:cNvPr id="32" name="TextBox 31">
              <a:extLst>
                <a:ext uri="{FF2B5EF4-FFF2-40B4-BE49-F238E27FC236}">
                  <a16:creationId xmlns:a16="http://schemas.microsoft.com/office/drawing/2014/main" id="{472896E0-DA61-43EE-96FD-B3451237AF76}"/>
                </a:ext>
              </a:extLst>
            </p:cNvPr>
            <p:cNvSpPr txBox="1">
              <a:spLocks/>
            </p:cNvSpPr>
            <p:nvPr/>
          </p:nvSpPr>
          <p:spPr bwMode="auto">
            <a:xfrm>
              <a:off x="6533250" y="4480335"/>
              <a:ext cx="4635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42</a:t>
              </a:r>
            </a:p>
          </p:txBody>
        </p:sp>
        <p:sp>
          <p:nvSpPr>
            <p:cNvPr id="33" name="TextBox 32">
              <a:extLst>
                <a:ext uri="{FF2B5EF4-FFF2-40B4-BE49-F238E27FC236}">
                  <a16:creationId xmlns:a16="http://schemas.microsoft.com/office/drawing/2014/main" id="{D98CECF8-405A-2BC4-F301-A898F8A0F03C}"/>
                </a:ext>
              </a:extLst>
            </p:cNvPr>
            <p:cNvSpPr txBox="1">
              <a:spLocks/>
            </p:cNvSpPr>
            <p:nvPr/>
          </p:nvSpPr>
          <p:spPr bwMode="auto">
            <a:xfrm>
              <a:off x="7100670" y="4480335"/>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48</a:t>
              </a:r>
            </a:p>
          </p:txBody>
        </p:sp>
        <p:sp>
          <p:nvSpPr>
            <p:cNvPr id="34" name="TextBox 33">
              <a:extLst>
                <a:ext uri="{FF2B5EF4-FFF2-40B4-BE49-F238E27FC236}">
                  <a16:creationId xmlns:a16="http://schemas.microsoft.com/office/drawing/2014/main" id="{6E8FF677-A310-3F6E-F54A-1B0FF1DF1773}"/>
                </a:ext>
              </a:extLst>
            </p:cNvPr>
            <p:cNvSpPr txBox="1">
              <a:spLocks/>
            </p:cNvSpPr>
            <p:nvPr/>
          </p:nvSpPr>
          <p:spPr bwMode="auto">
            <a:xfrm>
              <a:off x="7668064" y="4480335"/>
              <a:ext cx="4748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54</a:t>
              </a:r>
            </a:p>
          </p:txBody>
        </p:sp>
        <p:sp>
          <p:nvSpPr>
            <p:cNvPr id="35" name="TextBox 34">
              <a:extLst>
                <a:ext uri="{FF2B5EF4-FFF2-40B4-BE49-F238E27FC236}">
                  <a16:creationId xmlns:a16="http://schemas.microsoft.com/office/drawing/2014/main" id="{44C6625F-6F43-8361-D686-55FF7E663782}"/>
                </a:ext>
              </a:extLst>
            </p:cNvPr>
            <p:cNvSpPr txBox="1">
              <a:spLocks/>
            </p:cNvSpPr>
            <p:nvPr/>
          </p:nvSpPr>
          <p:spPr bwMode="auto">
            <a:xfrm>
              <a:off x="8259565" y="4480335"/>
              <a:ext cx="4748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60</a:t>
              </a:r>
            </a:p>
          </p:txBody>
        </p:sp>
        <p:sp>
          <p:nvSpPr>
            <p:cNvPr id="36" name="TextBox 35">
              <a:extLst>
                <a:ext uri="{FF2B5EF4-FFF2-40B4-BE49-F238E27FC236}">
                  <a16:creationId xmlns:a16="http://schemas.microsoft.com/office/drawing/2014/main" id="{B2A42B85-7C0E-5FB8-4DDC-20CBBD1ED50F}"/>
                </a:ext>
              </a:extLst>
            </p:cNvPr>
            <p:cNvSpPr txBox="1">
              <a:spLocks/>
            </p:cNvSpPr>
            <p:nvPr/>
          </p:nvSpPr>
          <p:spPr bwMode="auto">
            <a:xfrm>
              <a:off x="8861374" y="4480335"/>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66</a:t>
              </a:r>
            </a:p>
          </p:txBody>
        </p:sp>
        <p:sp>
          <p:nvSpPr>
            <p:cNvPr id="37" name="TextBox 36">
              <a:extLst>
                <a:ext uri="{FF2B5EF4-FFF2-40B4-BE49-F238E27FC236}">
                  <a16:creationId xmlns:a16="http://schemas.microsoft.com/office/drawing/2014/main" id="{6F523302-D444-9CC9-FB92-FCE28A1305C7}"/>
                </a:ext>
              </a:extLst>
            </p:cNvPr>
            <p:cNvSpPr txBox="1">
              <a:spLocks/>
            </p:cNvSpPr>
            <p:nvPr/>
          </p:nvSpPr>
          <p:spPr bwMode="auto">
            <a:xfrm>
              <a:off x="9478195" y="4480335"/>
              <a:ext cx="4443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72</a:t>
              </a:r>
            </a:p>
          </p:txBody>
        </p:sp>
        <p:sp>
          <p:nvSpPr>
            <p:cNvPr id="38" name="TextBox 37">
              <a:extLst>
                <a:ext uri="{FF2B5EF4-FFF2-40B4-BE49-F238E27FC236}">
                  <a16:creationId xmlns:a16="http://schemas.microsoft.com/office/drawing/2014/main" id="{B5D168DA-DA81-8C70-3368-349CA0A196F7}"/>
                </a:ext>
              </a:extLst>
            </p:cNvPr>
            <p:cNvSpPr txBox="1">
              <a:spLocks/>
            </p:cNvSpPr>
            <p:nvPr/>
          </p:nvSpPr>
          <p:spPr bwMode="auto">
            <a:xfrm>
              <a:off x="10074174" y="4480335"/>
              <a:ext cx="4571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78</a:t>
              </a:r>
            </a:p>
          </p:txBody>
        </p:sp>
        <p:sp>
          <p:nvSpPr>
            <p:cNvPr id="18" name="TextBox 17">
              <a:extLst>
                <a:ext uri="{FF2B5EF4-FFF2-40B4-BE49-F238E27FC236}">
                  <a16:creationId xmlns:a16="http://schemas.microsoft.com/office/drawing/2014/main" id="{52F3B35C-1310-8236-8BEB-BB49791F64AB}"/>
                </a:ext>
              </a:extLst>
            </p:cNvPr>
            <p:cNvSpPr txBox="1">
              <a:spLocks/>
            </p:cNvSpPr>
            <p:nvPr/>
          </p:nvSpPr>
          <p:spPr bwMode="auto">
            <a:xfrm>
              <a:off x="10636056" y="4480335"/>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84</a:t>
              </a:r>
            </a:p>
          </p:txBody>
        </p:sp>
        <p:sp>
          <p:nvSpPr>
            <p:cNvPr id="20" name="TextBox 19">
              <a:extLst>
                <a:ext uri="{FF2B5EF4-FFF2-40B4-BE49-F238E27FC236}">
                  <a16:creationId xmlns:a16="http://schemas.microsoft.com/office/drawing/2014/main" id="{B011747A-2C70-6E53-9FCD-4050EB64FEC0}"/>
                </a:ext>
              </a:extLst>
            </p:cNvPr>
            <p:cNvSpPr txBox="1">
              <a:spLocks/>
            </p:cNvSpPr>
            <p:nvPr/>
          </p:nvSpPr>
          <p:spPr bwMode="auto">
            <a:xfrm>
              <a:off x="11208357" y="4480335"/>
              <a:ext cx="4748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latin typeface="+mn-lt"/>
                </a:rPr>
                <a:t>90</a:t>
              </a:r>
            </a:p>
          </p:txBody>
        </p:sp>
      </p:grpSp>
      <p:sp>
        <p:nvSpPr>
          <p:cNvPr id="41" name="Freeform: Shape 40">
            <a:extLst>
              <a:ext uri="{FF2B5EF4-FFF2-40B4-BE49-F238E27FC236}">
                <a16:creationId xmlns:a16="http://schemas.microsoft.com/office/drawing/2014/main" id="{38291A42-E54B-7EC4-909A-8591F439FECD}"/>
              </a:ext>
            </a:extLst>
          </p:cNvPr>
          <p:cNvSpPr>
            <a:spLocks/>
          </p:cNvSpPr>
          <p:nvPr/>
        </p:nvSpPr>
        <p:spPr bwMode="auto">
          <a:xfrm>
            <a:off x="1568449" y="1593933"/>
            <a:ext cx="9028781" cy="2766060"/>
          </a:xfrm>
          <a:custGeom>
            <a:avLst/>
            <a:gdLst>
              <a:gd name="connsiteX0" fmla="*/ 0 w 8328660"/>
              <a:gd name="connsiteY0" fmla="*/ 0 h 2766060"/>
              <a:gd name="connsiteX1" fmla="*/ 0 w 8328660"/>
              <a:gd name="connsiteY1" fmla="*/ 2766060 h 2766060"/>
              <a:gd name="connsiteX2" fmla="*/ 8328660 w 8328660"/>
              <a:gd name="connsiteY2" fmla="*/ 2766060 h 2766060"/>
            </a:gdLst>
            <a:ahLst/>
            <a:cxnLst>
              <a:cxn ang="0">
                <a:pos x="connsiteX0" y="connsiteY0"/>
              </a:cxn>
              <a:cxn ang="0">
                <a:pos x="connsiteX1" y="connsiteY1"/>
              </a:cxn>
              <a:cxn ang="0">
                <a:pos x="connsiteX2" y="connsiteY2"/>
              </a:cxn>
            </a:cxnLst>
            <a:rect l="l" t="t" r="r" b="b"/>
            <a:pathLst>
              <a:path w="8328660" h="2766060">
                <a:moveTo>
                  <a:pt x="0" y="0"/>
                </a:moveTo>
                <a:lnTo>
                  <a:pt x="0" y="2766060"/>
                </a:lnTo>
                <a:lnTo>
                  <a:pt x="8328660" y="2766060"/>
                </a:lnTo>
              </a:path>
            </a:pathLst>
          </a:custGeom>
          <a:noFill/>
          <a:ln w="12700">
            <a:solidFill>
              <a:schemeClr val="tx1"/>
            </a:solidFill>
            <a:miter lim="800000"/>
            <a:headEnd/>
            <a:tailEnd/>
          </a:ln>
        </p:spPr>
        <p:txBody>
          <a:bodyPr rtlCol="0" anchor="ctr"/>
          <a:lstStyle/>
          <a:p>
            <a:pPr algn="ctr"/>
            <a:r>
              <a:rPr lang="en-US" dirty="0"/>
              <a:t>     </a:t>
            </a:r>
          </a:p>
        </p:txBody>
      </p:sp>
      <p:grpSp>
        <p:nvGrpSpPr>
          <p:cNvPr id="51" name="Group 50">
            <a:extLst>
              <a:ext uri="{FF2B5EF4-FFF2-40B4-BE49-F238E27FC236}">
                <a16:creationId xmlns:a16="http://schemas.microsoft.com/office/drawing/2014/main" id="{CAF9CB70-9FA3-85E2-336D-5532B93FE76F}"/>
              </a:ext>
            </a:extLst>
          </p:cNvPr>
          <p:cNvGrpSpPr>
            <a:grpSpLocks/>
          </p:cNvGrpSpPr>
          <p:nvPr/>
        </p:nvGrpSpPr>
        <p:grpSpPr>
          <a:xfrm>
            <a:off x="1501529" y="1641539"/>
            <a:ext cx="64008" cy="2714008"/>
            <a:chOff x="2114953" y="1688129"/>
            <a:chExt cx="902896" cy="2714008"/>
          </a:xfrm>
        </p:grpSpPr>
        <p:cxnSp>
          <p:nvCxnSpPr>
            <p:cNvPr id="45" name="Straight Connector 44">
              <a:extLst>
                <a:ext uri="{FF2B5EF4-FFF2-40B4-BE49-F238E27FC236}">
                  <a16:creationId xmlns:a16="http://schemas.microsoft.com/office/drawing/2014/main" id="{A3669795-5D53-86C0-A1B9-31ADB814BEFA}"/>
                </a:ext>
              </a:extLst>
            </p:cNvPr>
            <p:cNvCxnSpPr>
              <a:cxnSpLocks/>
            </p:cNvCxnSpPr>
            <p:nvPr/>
          </p:nvCxnSpPr>
          <p:spPr bwMode="auto">
            <a:xfrm>
              <a:off x="2114953" y="1688129"/>
              <a:ext cx="902896" cy="0"/>
            </a:xfrm>
            <a:prstGeom prst="line">
              <a:avLst/>
            </a:prstGeom>
            <a:noFill/>
            <a:ln w="12700" cap="flat" cmpd="sng" algn="ctr">
              <a:solidFill>
                <a:schemeClr val="tx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FE1B65A7-75BE-9696-B34A-A5D7D149B109}"/>
                </a:ext>
              </a:extLst>
            </p:cNvPr>
            <p:cNvCxnSpPr>
              <a:cxnSpLocks/>
            </p:cNvCxnSpPr>
            <p:nvPr/>
          </p:nvCxnSpPr>
          <p:spPr bwMode="auto">
            <a:xfrm>
              <a:off x="2114953" y="2240571"/>
              <a:ext cx="902896" cy="0"/>
            </a:xfrm>
            <a:prstGeom prst="line">
              <a:avLst/>
            </a:prstGeom>
            <a:noFill/>
            <a:ln w="12700" cap="flat" cmpd="sng" algn="ctr">
              <a:solidFill>
                <a:schemeClr val="tx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F03EC7E4-90B4-2222-9C6B-00FF15B547F9}"/>
                </a:ext>
              </a:extLst>
            </p:cNvPr>
            <p:cNvCxnSpPr>
              <a:cxnSpLocks/>
            </p:cNvCxnSpPr>
            <p:nvPr/>
          </p:nvCxnSpPr>
          <p:spPr bwMode="auto">
            <a:xfrm>
              <a:off x="2114953" y="2773664"/>
              <a:ext cx="902896" cy="0"/>
            </a:xfrm>
            <a:prstGeom prst="line">
              <a:avLst/>
            </a:prstGeom>
            <a:noFill/>
            <a:ln w="12700" cap="flat" cmpd="sng" algn="ctr">
              <a:solidFill>
                <a:schemeClr val="tx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66B44386-8ACC-7616-EAEC-82E12155B994}"/>
                </a:ext>
              </a:extLst>
            </p:cNvPr>
            <p:cNvCxnSpPr>
              <a:cxnSpLocks/>
            </p:cNvCxnSpPr>
            <p:nvPr/>
          </p:nvCxnSpPr>
          <p:spPr bwMode="auto">
            <a:xfrm>
              <a:off x="2114953" y="3326106"/>
              <a:ext cx="902896" cy="0"/>
            </a:xfrm>
            <a:prstGeom prst="line">
              <a:avLst/>
            </a:prstGeom>
            <a:noFill/>
            <a:ln w="12700" cap="flat" cmpd="sng" algn="ctr">
              <a:solidFill>
                <a:schemeClr val="tx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666EC869-4A9B-90A9-3C70-CDEE4645CC41}"/>
                </a:ext>
              </a:extLst>
            </p:cNvPr>
            <p:cNvCxnSpPr>
              <a:cxnSpLocks/>
            </p:cNvCxnSpPr>
            <p:nvPr/>
          </p:nvCxnSpPr>
          <p:spPr bwMode="auto">
            <a:xfrm>
              <a:off x="2114953" y="3843345"/>
              <a:ext cx="902896" cy="0"/>
            </a:xfrm>
            <a:prstGeom prst="line">
              <a:avLst/>
            </a:prstGeom>
            <a:noFill/>
            <a:ln w="12700" cap="flat" cmpd="sng" algn="ctr">
              <a:solidFill>
                <a:schemeClr val="tx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DC83CF61-3129-8544-EEDA-C40888096F03}"/>
                </a:ext>
              </a:extLst>
            </p:cNvPr>
            <p:cNvCxnSpPr>
              <a:cxnSpLocks/>
            </p:cNvCxnSpPr>
            <p:nvPr/>
          </p:nvCxnSpPr>
          <p:spPr bwMode="auto">
            <a:xfrm>
              <a:off x="2114953" y="4402137"/>
              <a:ext cx="902896" cy="0"/>
            </a:xfrm>
            <a:prstGeom prst="line">
              <a:avLst/>
            </a:prstGeom>
            <a:noFill/>
            <a:ln w="12700" cap="flat" cmpd="sng" algn="ctr">
              <a:solidFill>
                <a:schemeClr val="tx1"/>
              </a:solidFill>
              <a:prstDash val="solid"/>
              <a:round/>
              <a:headEnd type="none" w="med" len="med"/>
              <a:tailEnd type="none" w="med" len="med"/>
            </a:ln>
            <a:effectLst/>
          </p:spPr>
        </p:cxnSp>
      </p:grpSp>
      <p:grpSp>
        <p:nvGrpSpPr>
          <p:cNvPr id="715" name="Group 714">
            <a:extLst>
              <a:ext uri="{FF2B5EF4-FFF2-40B4-BE49-F238E27FC236}">
                <a16:creationId xmlns:a16="http://schemas.microsoft.com/office/drawing/2014/main" id="{83AB49D2-161A-4165-D894-D07E5E996980}"/>
              </a:ext>
            </a:extLst>
          </p:cNvPr>
          <p:cNvGrpSpPr/>
          <p:nvPr/>
        </p:nvGrpSpPr>
        <p:grpSpPr>
          <a:xfrm>
            <a:off x="1566869" y="4360773"/>
            <a:ext cx="8864936" cy="64008"/>
            <a:chOff x="1566869" y="4349198"/>
            <a:chExt cx="8864936" cy="107636"/>
          </a:xfrm>
        </p:grpSpPr>
        <p:cxnSp>
          <p:nvCxnSpPr>
            <p:cNvPr id="53" name="Straight Connector 52">
              <a:extLst>
                <a:ext uri="{FF2B5EF4-FFF2-40B4-BE49-F238E27FC236}">
                  <a16:creationId xmlns:a16="http://schemas.microsoft.com/office/drawing/2014/main" id="{FD8C3A07-D11C-1723-3133-B7CE46D00B97}"/>
                </a:ext>
              </a:extLst>
            </p:cNvPr>
            <p:cNvCxnSpPr>
              <a:cxnSpLocks/>
            </p:cNvCxnSpPr>
            <p:nvPr/>
          </p:nvCxnSpPr>
          <p:spPr bwMode="auto">
            <a:xfrm rot="5400000">
              <a:off x="4475937" y="4403016"/>
              <a:ext cx="107635" cy="0"/>
            </a:xfrm>
            <a:prstGeom prst="line">
              <a:avLst/>
            </a:prstGeom>
            <a:noFill/>
            <a:ln w="12700" cap="flat" cmpd="sng" algn="ctr">
              <a:solidFill>
                <a:schemeClr val="tx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0F4594B3-9E8A-B81F-0DA8-226B6673E57B}"/>
                </a:ext>
              </a:extLst>
            </p:cNvPr>
            <p:cNvCxnSpPr>
              <a:cxnSpLocks/>
            </p:cNvCxnSpPr>
            <p:nvPr/>
          </p:nvCxnSpPr>
          <p:spPr bwMode="auto">
            <a:xfrm rot="5400000">
              <a:off x="3871421" y="4403016"/>
              <a:ext cx="107635" cy="0"/>
            </a:xfrm>
            <a:prstGeom prst="line">
              <a:avLst/>
            </a:prstGeom>
            <a:noFill/>
            <a:ln w="12700" cap="flat" cmpd="sng" algn="ctr">
              <a:solidFill>
                <a:schemeClr val="tx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C57765D9-AD8E-8EAC-68F2-C623CDD5901B}"/>
                </a:ext>
              </a:extLst>
            </p:cNvPr>
            <p:cNvCxnSpPr>
              <a:cxnSpLocks/>
            </p:cNvCxnSpPr>
            <p:nvPr/>
          </p:nvCxnSpPr>
          <p:spPr bwMode="auto">
            <a:xfrm rot="5400000">
              <a:off x="3288078" y="4403016"/>
              <a:ext cx="107635" cy="0"/>
            </a:xfrm>
            <a:prstGeom prst="line">
              <a:avLst/>
            </a:prstGeom>
            <a:noFill/>
            <a:ln w="12700" cap="flat" cmpd="sng" algn="ctr">
              <a:solidFill>
                <a:schemeClr val="tx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A035627B-248D-45CD-EA1F-DD0D4FC9D8D8}"/>
                </a:ext>
              </a:extLst>
            </p:cNvPr>
            <p:cNvCxnSpPr>
              <a:cxnSpLocks/>
            </p:cNvCxnSpPr>
            <p:nvPr/>
          </p:nvCxnSpPr>
          <p:spPr bwMode="auto">
            <a:xfrm rot="5400000">
              <a:off x="2683562" y="4403016"/>
              <a:ext cx="107635" cy="0"/>
            </a:xfrm>
            <a:prstGeom prst="line">
              <a:avLst/>
            </a:prstGeom>
            <a:noFill/>
            <a:ln w="12700" cap="flat" cmpd="sng" algn="ctr">
              <a:solidFill>
                <a:schemeClr val="tx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1B33F2FA-6516-2D1C-852B-A2E051707B46}"/>
                </a:ext>
              </a:extLst>
            </p:cNvPr>
            <p:cNvCxnSpPr>
              <a:cxnSpLocks/>
            </p:cNvCxnSpPr>
            <p:nvPr/>
          </p:nvCxnSpPr>
          <p:spPr bwMode="auto">
            <a:xfrm rot="5400000">
              <a:off x="2117567" y="4403016"/>
              <a:ext cx="107635" cy="0"/>
            </a:xfrm>
            <a:prstGeom prst="line">
              <a:avLst/>
            </a:prstGeom>
            <a:noFill/>
            <a:ln w="12700" cap="flat" cmpd="sng" algn="ctr">
              <a:solidFill>
                <a:schemeClr val="tx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BC3F5EFD-C2A1-4097-ED78-DBA904A2A580}"/>
                </a:ext>
              </a:extLst>
            </p:cNvPr>
            <p:cNvCxnSpPr>
              <a:cxnSpLocks/>
            </p:cNvCxnSpPr>
            <p:nvPr/>
          </p:nvCxnSpPr>
          <p:spPr bwMode="auto">
            <a:xfrm rot="5400000">
              <a:off x="1513051" y="4403016"/>
              <a:ext cx="107635" cy="0"/>
            </a:xfrm>
            <a:prstGeom prst="line">
              <a:avLst/>
            </a:prstGeom>
            <a:noFill/>
            <a:ln w="12700" cap="flat" cmpd="sng" algn="ctr">
              <a:solidFill>
                <a:schemeClr val="tx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1382D14B-409D-532C-8D9D-FFDF9AFF60B6}"/>
                </a:ext>
              </a:extLst>
            </p:cNvPr>
            <p:cNvCxnSpPr>
              <a:cxnSpLocks/>
            </p:cNvCxnSpPr>
            <p:nvPr/>
          </p:nvCxnSpPr>
          <p:spPr bwMode="auto">
            <a:xfrm rot="5400000">
              <a:off x="8003674" y="4403015"/>
              <a:ext cx="107633" cy="0"/>
            </a:xfrm>
            <a:prstGeom prst="line">
              <a:avLst/>
            </a:prstGeom>
            <a:noFill/>
            <a:ln w="12700" cap="flat" cmpd="sng" algn="ctr">
              <a:solidFill>
                <a:schemeClr val="tx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25225E9E-23BE-83F9-ED11-D3CFEC6A75BD}"/>
                </a:ext>
              </a:extLst>
            </p:cNvPr>
            <p:cNvCxnSpPr>
              <a:cxnSpLocks/>
            </p:cNvCxnSpPr>
            <p:nvPr/>
          </p:nvCxnSpPr>
          <p:spPr bwMode="auto">
            <a:xfrm rot="5400000">
              <a:off x="7399158" y="4403015"/>
              <a:ext cx="107633" cy="0"/>
            </a:xfrm>
            <a:prstGeom prst="line">
              <a:avLst/>
            </a:prstGeom>
            <a:noFill/>
            <a:ln w="12700" cap="flat" cmpd="sng" algn="ctr">
              <a:solidFill>
                <a:schemeClr val="tx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609D6964-8713-AF8B-6DED-CC3D4B566D22}"/>
                </a:ext>
              </a:extLst>
            </p:cNvPr>
            <p:cNvCxnSpPr>
              <a:cxnSpLocks/>
            </p:cNvCxnSpPr>
            <p:nvPr/>
          </p:nvCxnSpPr>
          <p:spPr bwMode="auto">
            <a:xfrm rot="5400000">
              <a:off x="6815815" y="4403015"/>
              <a:ext cx="107633" cy="0"/>
            </a:xfrm>
            <a:prstGeom prst="line">
              <a:avLst/>
            </a:prstGeom>
            <a:noFill/>
            <a:ln w="12700" cap="flat" cmpd="sng" algn="ctr">
              <a:solidFill>
                <a:schemeClr val="tx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3DD4EA2E-6088-0999-0FEF-5323A1F32458}"/>
                </a:ext>
              </a:extLst>
            </p:cNvPr>
            <p:cNvCxnSpPr>
              <a:cxnSpLocks/>
            </p:cNvCxnSpPr>
            <p:nvPr/>
          </p:nvCxnSpPr>
          <p:spPr bwMode="auto">
            <a:xfrm rot="5400000">
              <a:off x="6211298" y="4403015"/>
              <a:ext cx="107633" cy="0"/>
            </a:xfrm>
            <a:prstGeom prst="line">
              <a:avLst/>
            </a:prstGeom>
            <a:noFill/>
            <a:ln w="12700" cap="flat" cmpd="sng" algn="ctr">
              <a:solidFill>
                <a:schemeClr val="tx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0A54F213-AE63-5F88-6898-981C299F60F6}"/>
                </a:ext>
              </a:extLst>
            </p:cNvPr>
            <p:cNvCxnSpPr>
              <a:cxnSpLocks/>
            </p:cNvCxnSpPr>
            <p:nvPr/>
          </p:nvCxnSpPr>
          <p:spPr bwMode="auto">
            <a:xfrm rot="5400000">
              <a:off x="5645304" y="4403015"/>
              <a:ext cx="107633" cy="0"/>
            </a:xfrm>
            <a:prstGeom prst="line">
              <a:avLst/>
            </a:prstGeom>
            <a:noFill/>
            <a:ln w="12700" cap="flat" cmpd="sng" algn="ctr">
              <a:solidFill>
                <a:schemeClr val="tx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17CC4AF9-91B5-4504-B75E-78EBFA5D25D2}"/>
                </a:ext>
              </a:extLst>
            </p:cNvPr>
            <p:cNvCxnSpPr>
              <a:cxnSpLocks/>
            </p:cNvCxnSpPr>
            <p:nvPr/>
          </p:nvCxnSpPr>
          <p:spPr bwMode="auto">
            <a:xfrm rot="5400000">
              <a:off x="5040788" y="4403015"/>
              <a:ext cx="107633" cy="0"/>
            </a:xfrm>
            <a:prstGeom prst="line">
              <a:avLst/>
            </a:prstGeom>
            <a:noFill/>
            <a:ln w="12700" cap="flat" cmpd="sng" algn="ctr">
              <a:solidFill>
                <a:schemeClr val="tx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6D8A32AF-1F6B-16CA-952A-A1AE32AAEBB7}"/>
                </a:ext>
              </a:extLst>
            </p:cNvPr>
            <p:cNvCxnSpPr>
              <a:cxnSpLocks/>
            </p:cNvCxnSpPr>
            <p:nvPr/>
          </p:nvCxnSpPr>
          <p:spPr bwMode="auto">
            <a:xfrm rot="5400000">
              <a:off x="9182601" y="4403016"/>
              <a:ext cx="107634" cy="0"/>
            </a:xfrm>
            <a:prstGeom prst="line">
              <a:avLst/>
            </a:prstGeom>
            <a:noFill/>
            <a:ln w="12700" cap="flat" cmpd="sng" algn="ctr">
              <a:solidFill>
                <a:schemeClr val="tx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9092FB32-B9CD-1A05-F91C-543DA17E2BC6}"/>
                </a:ext>
              </a:extLst>
            </p:cNvPr>
            <p:cNvCxnSpPr>
              <a:cxnSpLocks/>
            </p:cNvCxnSpPr>
            <p:nvPr/>
          </p:nvCxnSpPr>
          <p:spPr bwMode="auto">
            <a:xfrm rot="5400000">
              <a:off x="8578085" y="4403016"/>
              <a:ext cx="107633" cy="0"/>
            </a:xfrm>
            <a:prstGeom prst="line">
              <a:avLst/>
            </a:prstGeom>
            <a:noFill/>
            <a:ln w="12700" cap="flat" cmpd="sng" algn="ctr">
              <a:solidFill>
                <a:schemeClr val="tx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84A09475-325F-0B9A-5F5B-F8967693D2A8}"/>
                </a:ext>
              </a:extLst>
            </p:cNvPr>
            <p:cNvCxnSpPr>
              <a:cxnSpLocks/>
            </p:cNvCxnSpPr>
            <p:nvPr/>
          </p:nvCxnSpPr>
          <p:spPr bwMode="auto">
            <a:xfrm rot="5400000">
              <a:off x="10377988" y="4403017"/>
              <a:ext cx="107634" cy="0"/>
            </a:xfrm>
            <a:prstGeom prst="line">
              <a:avLst/>
            </a:prstGeom>
            <a:noFill/>
            <a:ln w="12700" cap="flat" cmpd="sng" algn="ctr">
              <a:solidFill>
                <a:schemeClr val="tx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9E81B5B4-7D73-39EE-E468-B6E2F9702189}"/>
                </a:ext>
              </a:extLst>
            </p:cNvPr>
            <p:cNvCxnSpPr>
              <a:cxnSpLocks/>
            </p:cNvCxnSpPr>
            <p:nvPr/>
          </p:nvCxnSpPr>
          <p:spPr bwMode="auto">
            <a:xfrm rot="5400000">
              <a:off x="9773472" y="4403017"/>
              <a:ext cx="107633" cy="0"/>
            </a:xfrm>
            <a:prstGeom prst="line">
              <a:avLst/>
            </a:prstGeom>
            <a:noFill/>
            <a:ln w="12700" cap="flat" cmpd="sng" algn="ctr">
              <a:solidFill>
                <a:schemeClr val="tx1"/>
              </a:solidFill>
              <a:prstDash val="solid"/>
              <a:round/>
              <a:headEnd type="none" w="med" len="med"/>
              <a:tailEnd type="none" w="med" len="med"/>
            </a:ln>
            <a:effectLst/>
          </p:spPr>
        </p:cxnSp>
      </p:grpSp>
      <p:grpSp>
        <p:nvGrpSpPr>
          <p:cNvPr id="68" name="Group 67">
            <a:extLst>
              <a:ext uri="{FF2B5EF4-FFF2-40B4-BE49-F238E27FC236}">
                <a16:creationId xmlns:a16="http://schemas.microsoft.com/office/drawing/2014/main" id="{986E03AA-E156-989C-CF2A-89DB25C0F53F}"/>
              </a:ext>
            </a:extLst>
          </p:cNvPr>
          <p:cNvGrpSpPr>
            <a:grpSpLocks/>
          </p:cNvGrpSpPr>
          <p:nvPr/>
        </p:nvGrpSpPr>
        <p:grpSpPr>
          <a:xfrm>
            <a:off x="1309288" y="4920475"/>
            <a:ext cx="9270955" cy="523220"/>
            <a:chOff x="2342133" y="4480335"/>
            <a:chExt cx="9270955" cy="523220"/>
          </a:xfrm>
        </p:grpSpPr>
        <p:sp>
          <p:nvSpPr>
            <p:cNvPr id="69" name="TextBox 68">
              <a:extLst>
                <a:ext uri="{FF2B5EF4-FFF2-40B4-BE49-F238E27FC236}">
                  <a16:creationId xmlns:a16="http://schemas.microsoft.com/office/drawing/2014/main" id="{FC2F5470-6B7B-0926-5CCD-892961ABDC0A}"/>
                </a:ext>
              </a:extLst>
            </p:cNvPr>
            <p:cNvSpPr txBox="1">
              <a:spLocks/>
            </p:cNvSpPr>
            <p:nvPr/>
          </p:nvSpPr>
          <p:spPr bwMode="auto">
            <a:xfrm>
              <a:off x="2342133" y="4480335"/>
              <a:ext cx="51488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299</a:t>
              </a:r>
            </a:p>
            <a:p>
              <a:pPr algn="ctr">
                <a:lnSpc>
                  <a:spcPct val="100000"/>
                </a:lnSpc>
                <a:spcBef>
                  <a:spcPts val="0"/>
                </a:spcBef>
                <a:spcAft>
                  <a:spcPct val="0"/>
                </a:spcAft>
                <a:buClrTx/>
                <a:buFontTx/>
                <a:buNone/>
              </a:pPr>
              <a:r>
                <a:rPr lang="en-US" sz="1400" b="0" dirty="0">
                  <a:latin typeface="+mn-lt"/>
                </a:rPr>
                <a:t>299</a:t>
              </a:r>
            </a:p>
          </p:txBody>
        </p:sp>
        <p:sp>
          <p:nvSpPr>
            <p:cNvPr id="70" name="TextBox 69">
              <a:extLst>
                <a:ext uri="{FF2B5EF4-FFF2-40B4-BE49-F238E27FC236}">
                  <a16:creationId xmlns:a16="http://schemas.microsoft.com/office/drawing/2014/main" id="{A1037813-339E-51CA-AF9D-A965AFA80EBE}"/>
                </a:ext>
              </a:extLst>
            </p:cNvPr>
            <p:cNvSpPr txBox="1">
              <a:spLocks/>
            </p:cNvSpPr>
            <p:nvPr/>
          </p:nvSpPr>
          <p:spPr bwMode="auto">
            <a:xfrm>
              <a:off x="2943726" y="4480335"/>
              <a:ext cx="51328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258</a:t>
              </a:r>
            </a:p>
            <a:p>
              <a:pPr algn="ctr">
                <a:lnSpc>
                  <a:spcPct val="100000"/>
                </a:lnSpc>
                <a:spcBef>
                  <a:spcPts val="0"/>
                </a:spcBef>
                <a:spcAft>
                  <a:spcPct val="0"/>
                </a:spcAft>
                <a:buClrTx/>
                <a:buFontTx/>
                <a:buNone/>
              </a:pPr>
              <a:r>
                <a:rPr lang="en-US" sz="1400" b="0" dirty="0">
                  <a:latin typeface="+mn-lt"/>
                </a:rPr>
                <a:t>244</a:t>
              </a:r>
            </a:p>
          </p:txBody>
        </p:sp>
        <p:sp>
          <p:nvSpPr>
            <p:cNvPr id="71" name="TextBox 70">
              <a:extLst>
                <a:ext uri="{FF2B5EF4-FFF2-40B4-BE49-F238E27FC236}">
                  <a16:creationId xmlns:a16="http://schemas.microsoft.com/office/drawing/2014/main" id="{596B8D56-4024-69CD-58C3-BA17917D65FF}"/>
                </a:ext>
              </a:extLst>
            </p:cNvPr>
            <p:cNvSpPr txBox="1">
              <a:spLocks/>
            </p:cNvSpPr>
            <p:nvPr/>
          </p:nvSpPr>
          <p:spPr bwMode="auto">
            <a:xfrm>
              <a:off x="3546918" y="4480335"/>
              <a:ext cx="5116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232</a:t>
              </a:r>
            </a:p>
            <a:p>
              <a:pPr algn="ctr">
                <a:lnSpc>
                  <a:spcPct val="100000"/>
                </a:lnSpc>
                <a:spcBef>
                  <a:spcPts val="0"/>
                </a:spcBef>
                <a:spcAft>
                  <a:spcPct val="0"/>
                </a:spcAft>
                <a:buClrTx/>
                <a:buFontTx/>
                <a:buNone/>
              </a:pPr>
              <a:r>
                <a:rPr lang="en-US" sz="1400" b="0" dirty="0">
                  <a:latin typeface="+mn-lt"/>
                </a:rPr>
                <a:t>205</a:t>
              </a:r>
            </a:p>
          </p:txBody>
        </p:sp>
        <p:sp>
          <p:nvSpPr>
            <p:cNvPr id="72" name="TextBox 71">
              <a:extLst>
                <a:ext uri="{FF2B5EF4-FFF2-40B4-BE49-F238E27FC236}">
                  <a16:creationId xmlns:a16="http://schemas.microsoft.com/office/drawing/2014/main" id="{062ACE8E-7CF6-0CCA-3EF0-1AF7FD786529}"/>
                </a:ext>
              </a:extLst>
            </p:cNvPr>
            <p:cNvSpPr txBox="1">
              <a:spLocks/>
            </p:cNvSpPr>
            <p:nvPr/>
          </p:nvSpPr>
          <p:spPr bwMode="auto">
            <a:xfrm>
              <a:off x="4147709" y="4480335"/>
              <a:ext cx="5116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205</a:t>
              </a:r>
            </a:p>
            <a:p>
              <a:pPr algn="ctr">
                <a:lnSpc>
                  <a:spcPct val="100000"/>
                </a:lnSpc>
                <a:spcBef>
                  <a:spcPts val="0"/>
                </a:spcBef>
                <a:spcAft>
                  <a:spcPct val="0"/>
                </a:spcAft>
                <a:buClrTx/>
                <a:buFontTx/>
                <a:buNone/>
              </a:pPr>
              <a:r>
                <a:rPr lang="en-US" sz="1400" b="0" dirty="0">
                  <a:latin typeface="+mn-lt"/>
                </a:rPr>
                <a:t>182</a:t>
              </a:r>
            </a:p>
          </p:txBody>
        </p:sp>
        <p:sp>
          <p:nvSpPr>
            <p:cNvPr id="73" name="TextBox 72">
              <a:extLst>
                <a:ext uri="{FF2B5EF4-FFF2-40B4-BE49-F238E27FC236}">
                  <a16:creationId xmlns:a16="http://schemas.microsoft.com/office/drawing/2014/main" id="{F2FDF246-F08B-5465-EE63-B9D76585DDEA}"/>
                </a:ext>
              </a:extLst>
            </p:cNvPr>
            <p:cNvSpPr txBox="1">
              <a:spLocks/>
            </p:cNvSpPr>
            <p:nvPr/>
          </p:nvSpPr>
          <p:spPr bwMode="auto">
            <a:xfrm>
              <a:off x="4726871" y="4480335"/>
              <a:ext cx="46839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184</a:t>
              </a:r>
            </a:p>
            <a:p>
              <a:pPr algn="ctr">
                <a:lnSpc>
                  <a:spcPct val="100000"/>
                </a:lnSpc>
                <a:spcBef>
                  <a:spcPts val="0"/>
                </a:spcBef>
                <a:spcAft>
                  <a:spcPct val="0"/>
                </a:spcAft>
                <a:buClrTx/>
                <a:buFontTx/>
                <a:buNone/>
              </a:pPr>
              <a:r>
                <a:rPr lang="en-US" sz="1400" b="0" dirty="0">
                  <a:latin typeface="+mn-lt"/>
                </a:rPr>
                <a:t>160</a:t>
              </a:r>
            </a:p>
          </p:txBody>
        </p:sp>
        <p:sp>
          <p:nvSpPr>
            <p:cNvPr id="74" name="TextBox 73">
              <a:extLst>
                <a:ext uri="{FF2B5EF4-FFF2-40B4-BE49-F238E27FC236}">
                  <a16:creationId xmlns:a16="http://schemas.microsoft.com/office/drawing/2014/main" id="{D760BED4-BC6D-E389-7728-684024F346BD}"/>
                </a:ext>
              </a:extLst>
            </p:cNvPr>
            <p:cNvSpPr txBox="1">
              <a:spLocks/>
            </p:cNvSpPr>
            <p:nvPr/>
          </p:nvSpPr>
          <p:spPr bwMode="auto">
            <a:xfrm>
              <a:off x="5327661" y="4480335"/>
              <a:ext cx="46839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165</a:t>
              </a:r>
            </a:p>
            <a:p>
              <a:pPr algn="ctr">
                <a:lnSpc>
                  <a:spcPct val="100000"/>
                </a:lnSpc>
                <a:spcBef>
                  <a:spcPts val="0"/>
                </a:spcBef>
                <a:spcAft>
                  <a:spcPct val="0"/>
                </a:spcAft>
                <a:buClrTx/>
                <a:buFontTx/>
                <a:buNone/>
              </a:pPr>
              <a:r>
                <a:rPr lang="en-US" sz="1400" b="0" dirty="0">
                  <a:latin typeface="+mn-lt"/>
                </a:rPr>
                <a:t>145</a:t>
              </a:r>
            </a:p>
          </p:txBody>
        </p:sp>
        <p:sp>
          <p:nvSpPr>
            <p:cNvPr id="75" name="TextBox 74">
              <a:extLst>
                <a:ext uri="{FF2B5EF4-FFF2-40B4-BE49-F238E27FC236}">
                  <a16:creationId xmlns:a16="http://schemas.microsoft.com/office/drawing/2014/main" id="{608B9C0A-FC40-9159-A50C-D23704F58CA3}"/>
                </a:ext>
              </a:extLst>
            </p:cNvPr>
            <p:cNvSpPr txBox="1">
              <a:spLocks/>
            </p:cNvSpPr>
            <p:nvPr/>
          </p:nvSpPr>
          <p:spPr bwMode="auto">
            <a:xfrm>
              <a:off x="5934862" y="4480335"/>
              <a:ext cx="45878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147</a:t>
              </a:r>
            </a:p>
            <a:p>
              <a:pPr algn="ctr">
                <a:lnSpc>
                  <a:spcPct val="100000"/>
                </a:lnSpc>
                <a:spcBef>
                  <a:spcPts val="0"/>
                </a:spcBef>
                <a:spcAft>
                  <a:spcPct val="0"/>
                </a:spcAft>
                <a:buClrTx/>
                <a:buFontTx/>
                <a:buNone/>
              </a:pPr>
              <a:r>
                <a:rPr lang="en-US" sz="1400" b="0" dirty="0">
                  <a:latin typeface="+mn-lt"/>
                </a:rPr>
                <a:t>128</a:t>
              </a:r>
            </a:p>
          </p:txBody>
        </p:sp>
        <p:sp>
          <p:nvSpPr>
            <p:cNvPr id="76" name="TextBox 75">
              <a:extLst>
                <a:ext uri="{FF2B5EF4-FFF2-40B4-BE49-F238E27FC236}">
                  <a16:creationId xmlns:a16="http://schemas.microsoft.com/office/drawing/2014/main" id="{4533E1EE-F806-620D-CB2F-184E83F3A803}"/>
                </a:ext>
              </a:extLst>
            </p:cNvPr>
            <p:cNvSpPr txBox="1">
              <a:spLocks/>
            </p:cNvSpPr>
            <p:nvPr/>
          </p:nvSpPr>
          <p:spPr bwMode="auto">
            <a:xfrm>
              <a:off x="6558096" y="4480335"/>
              <a:ext cx="41389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131</a:t>
              </a:r>
            </a:p>
            <a:p>
              <a:pPr algn="ctr">
                <a:lnSpc>
                  <a:spcPct val="100000"/>
                </a:lnSpc>
                <a:spcBef>
                  <a:spcPts val="0"/>
                </a:spcBef>
                <a:spcAft>
                  <a:spcPct val="0"/>
                </a:spcAft>
                <a:buClrTx/>
                <a:buFontTx/>
                <a:buNone/>
              </a:pPr>
              <a:r>
                <a:rPr lang="en-US" sz="1400" b="0" dirty="0">
                  <a:latin typeface="+mn-lt"/>
                </a:rPr>
                <a:t>116</a:t>
              </a:r>
            </a:p>
          </p:txBody>
        </p:sp>
        <p:sp>
          <p:nvSpPr>
            <p:cNvPr id="77" name="TextBox 76">
              <a:extLst>
                <a:ext uri="{FF2B5EF4-FFF2-40B4-BE49-F238E27FC236}">
                  <a16:creationId xmlns:a16="http://schemas.microsoft.com/office/drawing/2014/main" id="{BCDC14B7-EB56-70C8-A8B7-05E2161498F9}"/>
                </a:ext>
              </a:extLst>
            </p:cNvPr>
            <p:cNvSpPr txBox="1">
              <a:spLocks/>
            </p:cNvSpPr>
            <p:nvPr/>
          </p:nvSpPr>
          <p:spPr bwMode="auto">
            <a:xfrm>
              <a:off x="7108686" y="4480335"/>
              <a:ext cx="46038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123</a:t>
              </a:r>
            </a:p>
            <a:p>
              <a:pPr algn="ctr">
                <a:lnSpc>
                  <a:spcPct val="100000"/>
                </a:lnSpc>
                <a:spcBef>
                  <a:spcPts val="0"/>
                </a:spcBef>
                <a:spcAft>
                  <a:spcPct val="0"/>
                </a:spcAft>
                <a:buClrTx/>
                <a:buFontTx/>
                <a:buNone/>
              </a:pPr>
              <a:r>
                <a:rPr lang="en-US" sz="1400" b="0" dirty="0">
                  <a:latin typeface="+mn-lt"/>
                </a:rPr>
                <a:t>103</a:t>
              </a:r>
            </a:p>
          </p:txBody>
        </p:sp>
        <p:sp>
          <p:nvSpPr>
            <p:cNvPr id="78" name="TextBox 77">
              <a:extLst>
                <a:ext uri="{FF2B5EF4-FFF2-40B4-BE49-F238E27FC236}">
                  <a16:creationId xmlns:a16="http://schemas.microsoft.com/office/drawing/2014/main" id="{DC5EA68D-99C8-1245-F51D-29ED074B19DD}"/>
                </a:ext>
              </a:extLst>
            </p:cNvPr>
            <p:cNvSpPr txBox="1">
              <a:spLocks/>
            </p:cNvSpPr>
            <p:nvPr/>
          </p:nvSpPr>
          <p:spPr bwMode="auto">
            <a:xfrm>
              <a:off x="7699323" y="4480335"/>
              <a:ext cx="41229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115</a:t>
              </a:r>
            </a:p>
            <a:p>
              <a:pPr algn="ctr">
                <a:lnSpc>
                  <a:spcPct val="100000"/>
                </a:lnSpc>
                <a:spcBef>
                  <a:spcPts val="0"/>
                </a:spcBef>
                <a:spcAft>
                  <a:spcPct val="0"/>
                </a:spcAft>
                <a:buClrTx/>
                <a:buFontTx/>
                <a:buNone/>
              </a:pPr>
              <a:r>
                <a:rPr lang="en-US" sz="1400" b="0" dirty="0">
                  <a:latin typeface="+mn-lt"/>
                </a:rPr>
                <a:t>89</a:t>
              </a:r>
            </a:p>
          </p:txBody>
        </p:sp>
        <p:sp>
          <p:nvSpPr>
            <p:cNvPr id="79" name="TextBox 78">
              <a:extLst>
                <a:ext uri="{FF2B5EF4-FFF2-40B4-BE49-F238E27FC236}">
                  <a16:creationId xmlns:a16="http://schemas.microsoft.com/office/drawing/2014/main" id="{1C7BCFF7-5D23-D492-178B-E7548D1773A2}"/>
                </a:ext>
              </a:extLst>
            </p:cNvPr>
            <p:cNvSpPr txBox="1">
              <a:spLocks/>
            </p:cNvSpPr>
            <p:nvPr/>
          </p:nvSpPr>
          <p:spPr bwMode="auto">
            <a:xfrm>
              <a:off x="8291626" y="4480335"/>
              <a:ext cx="4106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95</a:t>
              </a:r>
            </a:p>
            <a:p>
              <a:pPr algn="ctr">
                <a:lnSpc>
                  <a:spcPct val="100000"/>
                </a:lnSpc>
                <a:spcBef>
                  <a:spcPts val="0"/>
                </a:spcBef>
                <a:spcAft>
                  <a:spcPct val="0"/>
                </a:spcAft>
                <a:buClrTx/>
                <a:buFontTx/>
                <a:buNone/>
              </a:pPr>
              <a:r>
                <a:rPr lang="en-US" sz="1400" b="0" dirty="0">
                  <a:latin typeface="+mn-lt"/>
                </a:rPr>
                <a:t>74</a:t>
              </a:r>
            </a:p>
          </p:txBody>
        </p:sp>
        <p:sp>
          <p:nvSpPr>
            <p:cNvPr id="80" name="TextBox 79">
              <a:extLst>
                <a:ext uri="{FF2B5EF4-FFF2-40B4-BE49-F238E27FC236}">
                  <a16:creationId xmlns:a16="http://schemas.microsoft.com/office/drawing/2014/main" id="{F6F14ADF-8F32-E13C-12DD-CD7A6A164271}"/>
                </a:ext>
              </a:extLst>
            </p:cNvPr>
            <p:cNvSpPr txBox="1">
              <a:spLocks/>
            </p:cNvSpPr>
            <p:nvPr/>
          </p:nvSpPr>
          <p:spPr bwMode="auto">
            <a:xfrm>
              <a:off x="8894235" y="4480335"/>
              <a:ext cx="41068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70</a:t>
              </a:r>
            </a:p>
            <a:p>
              <a:pPr algn="ctr">
                <a:lnSpc>
                  <a:spcPct val="100000"/>
                </a:lnSpc>
                <a:spcBef>
                  <a:spcPts val="0"/>
                </a:spcBef>
                <a:spcAft>
                  <a:spcPct val="0"/>
                </a:spcAft>
                <a:buClrTx/>
                <a:buFontTx/>
                <a:buNone/>
              </a:pPr>
              <a:r>
                <a:rPr lang="en-US" sz="1400" b="0" dirty="0">
                  <a:latin typeface="+mn-lt"/>
                </a:rPr>
                <a:t>56</a:t>
              </a:r>
            </a:p>
          </p:txBody>
        </p:sp>
        <p:sp>
          <p:nvSpPr>
            <p:cNvPr id="81" name="TextBox 80">
              <a:extLst>
                <a:ext uri="{FF2B5EF4-FFF2-40B4-BE49-F238E27FC236}">
                  <a16:creationId xmlns:a16="http://schemas.microsoft.com/office/drawing/2014/main" id="{E6E9F355-B1D6-41C9-B6BE-B16BDC40B93A}"/>
                </a:ext>
              </a:extLst>
            </p:cNvPr>
            <p:cNvSpPr txBox="1">
              <a:spLocks/>
            </p:cNvSpPr>
            <p:nvPr/>
          </p:nvSpPr>
          <p:spPr bwMode="auto">
            <a:xfrm>
              <a:off x="9498232" y="4480335"/>
              <a:ext cx="40427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39</a:t>
              </a:r>
            </a:p>
            <a:p>
              <a:pPr algn="ctr">
                <a:lnSpc>
                  <a:spcPct val="100000"/>
                </a:lnSpc>
                <a:spcBef>
                  <a:spcPts val="0"/>
                </a:spcBef>
                <a:spcAft>
                  <a:spcPct val="0"/>
                </a:spcAft>
                <a:buClrTx/>
                <a:buFontTx/>
                <a:buNone/>
              </a:pPr>
              <a:r>
                <a:rPr lang="en-US" sz="1400" b="0" dirty="0">
                  <a:latin typeface="+mn-lt"/>
                </a:rPr>
                <a:t>27</a:t>
              </a:r>
            </a:p>
          </p:txBody>
        </p:sp>
        <p:sp>
          <p:nvSpPr>
            <p:cNvPr id="82" name="TextBox 81">
              <a:extLst>
                <a:ext uri="{FF2B5EF4-FFF2-40B4-BE49-F238E27FC236}">
                  <a16:creationId xmlns:a16="http://schemas.microsoft.com/office/drawing/2014/main" id="{CCBC8833-B388-693B-CB5A-9BF16A0EA0B7}"/>
                </a:ext>
              </a:extLst>
            </p:cNvPr>
            <p:cNvSpPr txBox="1">
              <a:spLocks/>
            </p:cNvSpPr>
            <p:nvPr/>
          </p:nvSpPr>
          <p:spPr bwMode="auto">
            <a:xfrm>
              <a:off x="10124668" y="4480335"/>
              <a:ext cx="3561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18</a:t>
              </a:r>
            </a:p>
            <a:p>
              <a:pPr algn="ctr">
                <a:lnSpc>
                  <a:spcPct val="100000"/>
                </a:lnSpc>
                <a:spcBef>
                  <a:spcPts val="0"/>
                </a:spcBef>
                <a:spcAft>
                  <a:spcPct val="0"/>
                </a:spcAft>
                <a:buClrTx/>
                <a:buFontTx/>
                <a:buNone/>
              </a:pPr>
              <a:r>
                <a:rPr lang="en-US" sz="1400" b="0" dirty="0">
                  <a:latin typeface="+mn-lt"/>
                </a:rPr>
                <a:t>11</a:t>
              </a:r>
            </a:p>
          </p:txBody>
        </p:sp>
        <p:sp>
          <p:nvSpPr>
            <p:cNvPr id="83" name="TextBox 82">
              <a:extLst>
                <a:ext uri="{FF2B5EF4-FFF2-40B4-BE49-F238E27FC236}">
                  <a16:creationId xmlns:a16="http://schemas.microsoft.com/office/drawing/2014/main" id="{B804E987-8F8B-43CC-9269-E4805CE513CE}"/>
                </a:ext>
              </a:extLst>
            </p:cNvPr>
            <p:cNvSpPr txBox="1">
              <a:spLocks/>
            </p:cNvSpPr>
            <p:nvPr/>
          </p:nvSpPr>
          <p:spPr bwMode="auto">
            <a:xfrm>
              <a:off x="10725824" y="4480335"/>
              <a:ext cx="29687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4</a:t>
              </a:r>
            </a:p>
            <a:p>
              <a:pPr algn="ctr">
                <a:lnSpc>
                  <a:spcPct val="100000"/>
                </a:lnSpc>
                <a:spcBef>
                  <a:spcPts val="0"/>
                </a:spcBef>
                <a:spcAft>
                  <a:spcPct val="0"/>
                </a:spcAft>
                <a:buClrTx/>
                <a:buFontTx/>
                <a:buNone/>
              </a:pPr>
              <a:r>
                <a:rPr lang="en-US" sz="1400" b="0" dirty="0">
                  <a:latin typeface="+mn-lt"/>
                </a:rPr>
                <a:t>3</a:t>
              </a:r>
            </a:p>
          </p:txBody>
        </p:sp>
        <p:sp>
          <p:nvSpPr>
            <p:cNvPr id="84" name="TextBox 83">
              <a:extLst>
                <a:ext uri="{FF2B5EF4-FFF2-40B4-BE49-F238E27FC236}">
                  <a16:creationId xmlns:a16="http://schemas.microsoft.com/office/drawing/2014/main" id="{DC45B8EC-A8AF-02A2-6996-C6EDCC91A222}"/>
                </a:ext>
              </a:extLst>
            </p:cNvPr>
            <p:cNvSpPr txBox="1">
              <a:spLocks/>
            </p:cNvSpPr>
            <p:nvPr/>
          </p:nvSpPr>
          <p:spPr bwMode="auto">
            <a:xfrm>
              <a:off x="11316212" y="4480335"/>
              <a:ext cx="29687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latin typeface="+mn-lt"/>
                </a:rPr>
                <a:t>0</a:t>
              </a:r>
            </a:p>
            <a:p>
              <a:pPr algn="ctr">
                <a:lnSpc>
                  <a:spcPct val="100000"/>
                </a:lnSpc>
                <a:spcBef>
                  <a:spcPts val="0"/>
                </a:spcBef>
                <a:spcAft>
                  <a:spcPct val="0"/>
                </a:spcAft>
                <a:buClrTx/>
                <a:buFontTx/>
                <a:buNone/>
              </a:pPr>
              <a:r>
                <a:rPr lang="en-US" sz="1400" b="0" dirty="0">
                  <a:latin typeface="+mn-lt"/>
                </a:rPr>
                <a:t>0</a:t>
              </a:r>
            </a:p>
          </p:txBody>
        </p:sp>
      </p:grpSp>
      <p:sp>
        <p:nvSpPr>
          <p:cNvPr id="86" name="Freeform: Shape 85">
            <a:extLst>
              <a:ext uri="{FF2B5EF4-FFF2-40B4-BE49-F238E27FC236}">
                <a16:creationId xmlns:a16="http://schemas.microsoft.com/office/drawing/2014/main" id="{62106376-2069-BEFA-5124-26625B982791}"/>
              </a:ext>
            </a:extLst>
          </p:cNvPr>
          <p:cNvSpPr/>
          <p:nvPr/>
        </p:nvSpPr>
        <p:spPr>
          <a:xfrm>
            <a:off x="1809750" y="1676400"/>
            <a:ext cx="8496300" cy="1384300"/>
          </a:xfrm>
          <a:custGeom>
            <a:avLst/>
            <a:gdLst>
              <a:gd name="csX0" fmla="*/ 8496300 w 8496300"/>
              <a:gd name="csY0" fmla="*/ 1384300 h 1384300"/>
              <a:gd name="csX1" fmla="*/ 7353300 w 8496300"/>
              <a:gd name="csY1" fmla="*/ 1384300 h 1384300"/>
              <a:gd name="csX2" fmla="*/ 7353300 w 8496300"/>
              <a:gd name="csY2" fmla="*/ 1333500 h 1384300"/>
              <a:gd name="csX3" fmla="*/ 6877050 w 8496300"/>
              <a:gd name="csY3" fmla="*/ 1333500 h 1384300"/>
              <a:gd name="csX4" fmla="*/ 6877050 w 8496300"/>
              <a:gd name="csY4" fmla="*/ 1289050 h 1384300"/>
              <a:gd name="csX5" fmla="*/ 6813550 w 8496300"/>
              <a:gd name="csY5" fmla="*/ 1289050 h 1384300"/>
              <a:gd name="csX6" fmla="*/ 6813550 w 8496300"/>
              <a:gd name="csY6" fmla="*/ 1263650 h 1384300"/>
              <a:gd name="csX7" fmla="*/ 6661150 w 8496300"/>
              <a:gd name="csY7" fmla="*/ 1263650 h 1384300"/>
              <a:gd name="csX8" fmla="*/ 6661150 w 8496300"/>
              <a:gd name="csY8" fmla="*/ 1238250 h 1384300"/>
              <a:gd name="csX9" fmla="*/ 6337300 w 8496300"/>
              <a:gd name="csY9" fmla="*/ 1238250 h 1384300"/>
              <a:gd name="csX10" fmla="*/ 6337300 w 8496300"/>
              <a:gd name="csY10" fmla="*/ 1219200 h 1384300"/>
              <a:gd name="csX11" fmla="*/ 6280150 w 8496300"/>
              <a:gd name="csY11" fmla="*/ 1219200 h 1384300"/>
              <a:gd name="csX12" fmla="*/ 6280150 w 8496300"/>
              <a:gd name="csY12" fmla="*/ 1193800 h 1384300"/>
              <a:gd name="csX13" fmla="*/ 5962650 w 8496300"/>
              <a:gd name="csY13" fmla="*/ 1193800 h 1384300"/>
              <a:gd name="csX14" fmla="*/ 5962650 w 8496300"/>
              <a:gd name="csY14" fmla="*/ 1162050 h 1384300"/>
              <a:gd name="csX15" fmla="*/ 5759450 w 8496300"/>
              <a:gd name="csY15" fmla="*/ 1162050 h 1384300"/>
              <a:gd name="csX16" fmla="*/ 5759450 w 8496300"/>
              <a:gd name="csY16" fmla="*/ 1136650 h 1384300"/>
              <a:gd name="csX17" fmla="*/ 5689600 w 8496300"/>
              <a:gd name="csY17" fmla="*/ 1136650 h 1384300"/>
              <a:gd name="csX18" fmla="*/ 5689600 w 8496300"/>
              <a:gd name="csY18" fmla="*/ 1111250 h 1384300"/>
              <a:gd name="csX19" fmla="*/ 5200650 w 8496300"/>
              <a:gd name="csY19" fmla="*/ 1111250 h 1384300"/>
              <a:gd name="csX20" fmla="*/ 5200650 w 8496300"/>
              <a:gd name="csY20" fmla="*/ 1085850 h 1384300"/>
              <a:gd name="csX21" fmla="*/ 5054600 w 8496300"/>
              <a:gd name="csY21" fmla="*/ 1085850 h 1384300"/>
              <a:gd name="csX22" fmla="*/ 5054600 w 8496300"/>
              <a:gd name="csY22" fmla="*/ 1066800 h 1384300"/>
              <a:gd name="csX23" fmla="*/ 4641850 w 8496300"/>
              <a:gd name="csY23" fmla="*/ 1066800 h 1384300"/>
              <a:gd name="csX24" fmla="*/ 4641850 w 8496300"/>
              <a:gd name="csY24" fmla="*/ 1060450 h 1384300"/>
              <a:gd name="csX25" fmla="*/ 4616450 w 8496300"/>
              <a:gd name="csY25" fmla="*/ 1060450 h 1384300"/>
              <a:gd name="csX26" fmla="*/ 4629150 w 8496300"/>
              <a:gd name="csY26" fmla="*/ 1047750 h 1384300"/>
              <a:gd name="csX27" fmla="*/ 4578350 w 8496300"/>
              <a:gd name="csY27" fmla="*/ 1047750 h 1384300"/>
              <a:gd name="csX28" fmla="*/ 4578350 w 8496300"/>
              <a:gd name="csY28" fmla="*/ 1028700 h 1384300"/>
              <a:gd name="csX29" fmla="*/ 4222750 w 8496300"/>
              <a:gd name="csY29" fmla="*/ 1028700 h 1384300"/>
              <a:gd name="csX30" fmla="*/ 4222750 w 8496300"/>
              <a:gd name="csY30" fmla="*/ 1009650 h 1384300"/>
              <a:gd name="csX31" fmla="*/ 3829050 w 8496300"/>
              <a:gd name="csY31" fmla="*/ 1009650 h 1384300"/>
              <a:gd name="csX32" fmla="*/ 3816350 w 8496300"/>
              <a:gd name="csY32" fmla="*/ 996950 h 1384300"/>
              <a:gd name="csX33" fmla="*/ 3721100 w 8496300"/>
              <a:gd name="csY33" fmla="*/ 996950 h 1384300"/>
              <a:gd name="csX34" fmla="*/ 3721100 w 8496300"/>
              <a:gd name="csY34" fmla="*/ 977900 h 1384300"/>
              <a:gd name="csX35" fmla="*/ 3524250 w 8496300"/>
              <a:gd name="csY35" fmla="*/ 977900 h 1384300"/>
              <a:gd name="csX36" fmla="*/ 3524250 w 8496300"/>
              <a:gd name="csY36" fmla="*/ 965200 h 1384300"/>
              <a:gd name="csX37" fmla="*/ 3390900 w 8496300"/>
              <a:gd name="csY37" fmla="*/ 965200 h 1384300"/>
              <a:gd name="csX38" fmla="*/ 3390900 w 8496300"/>
              <a:gd name="csY38" fmla="*/ 933450 h 1384300"/>
              <a:gd name="csX39" fmla="*/ 3327400 w 8496300"/>
              <a:gd name="csY39" fmla="*/ 933450 h 1384300"/>
              <a:gd name="csX40" fmla="*/ 3327400 w 8496300"/>
              <a:gd name="csY40" fmla="*/ 920750 h 1384300"/>
              <a:gd name="csX41" fmla="*/ 3282950 w 8496300"/>
              <a:gd name="csY41" fmla="*/ 920750 h 1384300"/>
              <a:gd name="csX42" fmla="*/ 3282950 w 8496300"/>
              <a:gd name="csY42" fmla="*/ 901700 h 1384300"/>
              <a:gd name="csX43" fmla="*/ 3232150 w 8496300"/>
              <a:gd name="csY43" fmla="*/ 901700 h 1384300"/>
              <a:gd name="csX44" fmla="*/ 3232150 w 8496300"/>
              <a:gd name="csY44" fmla="*/ 889000 h 1384300"/>
              <a:gd name="csX45" fmla="*/ 3168650 w 8496300"/>
              <a:gd name="csY45" fmla="*/ 889000 h 1384300"/>
              <a:gd name="csX46" fmla="*/ 3168650 w 8496300"/>
              <a:gd name="csY46" fmla="*/ 876300 h 1384300"/>
              <a:gd name="csX47" fmla="*/ 3117850 w 8496300"/>
              <a:gd name="csY47" fmla="*/ 876300 h 1384300"/>
              <a:gd name="csX48" fmla="*/ 3117850 w 8496300"/>
              <a:gd name="csY48" fmla="*/ 850900 h 1384300"/>
              <a:gd name="csX49" fmla="*/ 3079750 w 8496300"/>
              <a:gd name="csY49" fmla="*/ 850900 h 1384300"/>
              <a:gd name="csX50" fmla="*/ 3079750 w 8496300"/>
              <a:gd name="csY50" fmla="*/ 838200 h 1384300"/>
              <a:gd name="csX51" fmla="*/ 3060700 w 8496300"/>
              <a:gd name="csY51" fmla="*/ 838200 h 1384300"/>
              <a:gd name="csX52" fmla="*/ 3060700 w 8496300"/>
              <a:gd name="csY52" fmla="*/ 812800 h 1384300"/>
              <a:gd name="csX53" fmla="*/ 3041650 w 8496300"/>
              <a:gd name="csY53" fmla="*/ 812800 h 1384300"/>
              <a:gd name="csX54" fmla="*/ 3041650 w 8496300"/>
              <a:gd name="csY54" fmla="*/ 793750 h 1384300"/>
              <a:gd name="csX55" fmla="*/ 2882900 w 8496300"/>
              <a:gd name="csY55" fmla="*/ 793750 h 1384300"/>
              <a:gd name="csX56" fmla="*/ 2882900 w 8496300"/>
              <a:gd name="csY56" fmla="*/ 781050 h 1384300"/>
              <a:gd name="csX57" fmla="*/ 2755900 w 8496300"/>
              <a:gd name="csY57" fmla="*/ 781050 h 1384300"/>
              <a:gd name="csX58" fmla="*/ 2743200 w 8496300"/>
              <a:gd name="csY58" fmla="*/ 768350 h 1384300"/>
              <a:gd name="csX59" fmla="*/ 2660650 w 8496300"/>
              <a:gd name="csY59" fmla="*/ 768350 h 1384300"/>
              <a:gd name="csX60" fmla="*/ 2660650 w 8496300"/>
              <a:gd name="csY60" fmla="*/ 723900 h 1384300"/>
              <a:gd name="csX61" fmla="*/ 2527300 w 8496300"/>
              <a:gd name="csY61" fmla="*/ 723900 h 1384300"/>
              <a:gd name="csX62" fmla="*/ 2527300 w 8496300"/>
              <a:gd name="csY62" fmla="*/ 685800 h 1384300"/>
              <a:gd name="csX63" fmla="*/ 2463800 w 8496300"/>
              <a:gd name="csY63" fmla="*/ 685800 h 1384300"/>
              <a:gd name="csX64" fmla="*/ 2463800 w 8496300"/>
              <a:gd name="csY64" fmla="*/ 673100 h 1384300"/>
              <a:gd name="csX65" fmla="*/ 2438400 w 8496300"/>
              <a:gd name="csY65" fmla="*/ 673100 h 1384300"/>
              <a:gd name="csX66" fmla="*/ 2438400 w 8496300"/>
              <a:gd name="csY66" fmla="*/ 654050 h 1384300"/>
              <a:gd name="csX67" fmla="*/ 2362200 w 8496300"/>
              <a:gd name="csY67" fmla="*/ 654050 h 1384300"/>
              <a:gd name="csX68" fmla="*/ 2362200 w 8496300"/>
              <a:gd name="csY68" fmla="*/ 641350 h 1384300"/>
              <a:gd name="csX69" fmla="*/ 2273300 w 8496300"/>
              <a:gd name="csY69" fmla="*/ 641350 h 1384300"/>
              <a:gd name="csX70" fmla="*/ 2273300 w 8496300"/>
              <a:gd name="csY70" fmla="*/ 615950 h 1384300"/>
              <a:gd name="csX71" fmla="*/ 2159000 w 8496300"/>
              <a:gd name="csY71" fmla="*/ 615950 h 1384300"/>
              <a:gd name="csX72" fmla="*/ 2159000 w 8496300"/>
              <a:gd name="csY72" fmla="*/ 609600 h 1384300"/>
              <a:gd name="csX73" fmla="*/ 1981200 w 8496300"/>
              <a:gd name="csY73" fmla="*/ 609600 h 1384300"/>
              <a:gd name="csX74" fmla="*/ 1981200 w 8496300"/>
              <a:gd name="csY74" fmla="*/ 590550 h 1384300"/>
              <a:gd name="csX75" fmla="*/ 1955800 w 8496300"/>
              <a:gd name="csY75" fmla="*/ 590550 h 1384300"/>
              <a:gd name="csX76" fmla="*/ 1955800 w 8496300"/>
              <a:gd name="csY76" fmla="*/ 539750 h 1384300"/>
              <a:gd name="csX77" fmla="*/ 1936750 w 8496300"/>
              <a:gd name="csY77" fmla="*/ 539750 h 1384300"/>
              <a:gd name="csX78" fmla="*/ 1936750 w 8496300"/>
              <a:gd name="csY78" fmla="*/ 520700 h 1384300"/>
              <a:gd name="csX79" fmla="*/ 1739900 w 8496300"/>
              <a:gd name="csY79" fmla="*/ 520700 h 1384300"/>
              <a:gd name="csX80" fmla="*/ 1739900 w 8496300"/>
              <a:gd name="csY80" fmla="*/ 476250 h 1384300"/>
              <a:gd name="csX81" fmla="*/ 1657350 w 8496300"/>
              <a:gd name="csY81" fmla="*/ 476250 h 1384300"/>
              <a:gd name="csX82" fmla="*/ 1657350 w 8496300"/>
              <a:gd name="csY82" fmla="*/ 457200 h 1384300"/>
              <a:gd name="csX83" fmla="*/ 1479550 w 8496300"/>
              <a:gd name="csY83" fmla="*/ 457200 h 1384300"/>
              <a:gd name="csX84" fmla="*/ 1422400 w 8496300"/>
              <a:gd name="csY84" fmla="*/ 457200 h 1384300"/>
              <a:gd name="csX85" fmla="*/ 1422400 w 8496300"/>
              <a:gd name="csY85" fmla="*/ 431800 h 1384300"/>
              <a:gd name="csX86" fmla="*/ 1397000 w 8496300"/>
              <a:gd name="csY86" fmla="*/ 431800 h 1384300"/>
              <a:gd name="csX87" fmla="*/ 1397000 w 8496300"/>
              <a:gd name="csY87" fmla="*/ 400050 h 1384300"/>
              <a:gd name="csX88" fmla="*/ 1289050 w 8496300"/>
              <a:gd name="csY88" fmla="*/ 400050 h 1384300"/>
              <a:gd name="csX89" fmla="*/ 1276350 w 8496300"/>
              <a:gd name="csY89" fmla="*/ 387350 h 1384300"/>
              <a:gd name="csX90" fmla="*/ 1200150 w 8496300"/>
              <a:gd name="csY90" fmla="*/ 387350 h 1384300"/>
              <a:gd name="csX91" fmla="*/ 1200150 w 8496300"/>
              <a:gd name="csY91" fmla="*/ 361950 h 1384300"/>
              <a:gd name="csX92" fmla="*/ 1117600 w 8496300"/>
              <a:gd name="csY92" fmla="*/ 361950 h 1384300"/>
              <a:gd name="csX93" fmla="*/ 996950 w 8496300"/>
              <a:gd name="csY93" fmla="*/ 361950 h 1384300"/>
              <a:gd name="csX94" fmla="*/ 996950 w 8496300"/>
              <a:gd name="csY94" fmla="*/ 342900 h 1384300"/>
              <a:gd name="csX95" fmla="*/ 952500 w 8496300"/>
              <a:gd name="csY95" fmla="*/ 342900 h 1384300"/>
              <a:gd name="csX96" fmla="*/ 952500 w 8496300"/>
              <a:gd name="csY96" fmla="*/ 330200 h 1384300"/>
              <a:gd name="csX97" fmla="*/ 844550 w 8496300"/>
              <a:gd name="csY97" fmla="*/ 330200 h 1384300"/>
              <a:gd name="csX98" fmla="*/ 844550 w 8496300"/>
              <a:gd name="csY98" fmla="*/ 311150 h 1384300"/>
              <a:gd name="csX99" fmla="*/ 793750 w 8496300"/>
              <a:gd name="csY99" fmla="*/ 311150 h 1384300"/>
              <a:gd name="csX100" fmla="*/ 793750 w 8496300"/>
              <a:gd name="csY100" fmla="*/ 285750 h 1384300"/>
              <a:gd name="csX101" fmla="*/ 641350 w 8496300"/>
              <a:gd name="csY101" fmla="*/ 285750 h 1384300"/>
              <a:gd name="csX102" fmla="*/ 641350 w 8496300"/>
              <a:gd name="csY102" fmla="*/ 266700 h 1384300"/>
              <a:gd name="csX103" fmla="*/ 596900 w 8496300"/>
              <a:gd name="csY103" fmla="*/ 266700 h 1384300"/>
              <a:gd name="csX104" fmla="*/ 596900 w 8496300"/>
              <a:gd name="csY104" fmla="*/ 234950 h 1384300"/>
              <a:gd name="csX105" fmla="*/ 546100 w 8496300"/>
              <a:gd name="csY105" fmla="*/ 234950 h 1384300"/>
              <a:gd name="csX106" fmla="*/ 546100 w 8496300"/>
              <a:gd name="csY106" fmla="*/ 209550 h 1384300"/>
              <a:gd name="csX107" fmla="*/ 438150 w 8496300"/>
              <a:gd name="csY107" fmla="*/ 209550 h 1384300"/>
              <a:gd name="csX108" fmla="*/ 374650 w 8496300"/>
              <a:gd name="csY108" fmla="*/ 158750 h 1384300"/>
              <a:gd name="csX109" fmla="*/ 323850 w 8496300"/>
              <a:gd name="csY109" fmla="*/ 158750 h 1384300"/>
              <a:gd name="csX110" fmla="*/ 323850 w 8496300"/>
              <a:gd name="csY110" fmla="*/ 127000 h 1384300"/>
              <a:gd name="csX111" fmla="*/ 234950 w 8496300"/>
              <a:gd name="csY111" fmla="*/ 127000 h 1384300"/>
              <a:gd name="csX112" fmla="*/ 234950 w 8496300"/>
              <a:gd name="csY112" fmla="*/ 101600 h 1384300"/>
              <a:gd name="csX113" fmla="*/ 209550 w 8496300"/>
              <a:gd name="csY113" fmla="*/ 101600 h 1384300"/>
              <a:gd name="csX114" fmla="*/ 209550 w 8496300"/>
              <a:gd name="csY114" fmla="*/ 82550 h 1384300"/>
              <a:gd name="csX115" fmla="*/ 76200 w 8496300"/>
              <a:gd name="csY115" fmla="*/ 82550 h 1384300"/>
              <a:gd name="csX116" fmla="*/ 76200 w 8496300"/>
              <a:gd name="csY116" fmla="*/ 50800 h 1384300"/>
              <a:gd name="csX117" fmla="*/ 38100 w 8496300"/>
              <a:gd name="csY117" fmla="*/ 50800 h 1384300"/>
              <a:gd name="csX118" fmla="*/ 38100 w 8496300"/>
              <a:gd name="csY118" fmla="*/ 38100 h 1384300"/>
              <a:gd name="csX119" fmla="*/ 0 w 8496300"/>
              <a:gd name="csY119" fmla="*/ 38100 h 1384300"/>
              <a:gd name="csX120" fmla="*/ 0 w 8496300"/>
              <a:gd name="csY120" fmla="*/ 0 h 13843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Lst>
            <a:rect l="l" t="t" r="r" b="b"/>
            <a:pathLst>
              <a:path w="8496300" h="1384300">
                <a:moveTo>
                  <a:pt x="8496300" y="1384300"/>
                </a:moveTo>
                <a:lnTo>
                  <a:pt x="7353300" y="1384300"/>
                </a:lnTo>
                <a:lnTo>
                  <a:pt x="7353300" y="1333500"/>
                </a:lnTo>
                <a:lnTo>
                  <a:pt x="6877050" y="1333500"/>
                </a:lnTo>
                <a:lnTo>
                  <a:pt x="6877050" y="1289050"/>
                </a:lnTo>
                <a:lnTo>
                  <a:pt x="6813550" y="1289050"/>
                </a:lnTo>
                <a:lnTo>
                  <a:pt x="6813550" y="1263650"/>
                </a:lnTo>
                <a:lnTo>
                  <a:pt x="6661150" y="1263650"/>
                </a:lnTo>
                <a:lnTo>
                  <a:pt x="6661150" y="1238250"/>
                </a:lnTo>
                <a:lnTo>
                  <a:pt x="6337300" y="1238250"/>
                </a:lnTo>
                <a:lnTo>
                  <a:pt x="6337300" y="1219200"/>
                </a:lnTo>
                <a:lnTo>
                  <a:pt x="6280150" y="1219200"/>
                </a:lnTo>
                <a:lnTo>
                  <a:pt x="6280150" y="1193800"/>
                </a:lnTo>
                <a:lnTo>
                  <a:pt x="5962650" y="1193800"/>
                </a:lnTo>
                <a:lnTo>
                  <a:pt x="5962650" y="1162050"/>
                </a:lnTo>
                <a:lnTo>
                  <a:pt x="5759450" y="1162050"/>
                </a:lnTo>
                <a:lnTo>
                  <a:pt x="5759450" y="1136650"/>
                </a:lnTo>
                <a:lnTo>
                  <a:pt x="5689600" y="1136650"/>
                </a:lnTo>
                <a:lnTo>
                  <a:pt x="5689600" y="1111250"/>
                </a:lnTo>
                <a:lnTo>
                  <a:pt x="5200650" y="1111250"/>
                </a:lnTo>
                <a:lnTo>
                  <a:pt x="5200650" y="1085850"/>
                </a:lnTo>
                <a:lnTo>
                  <a:pt x="5054600" y="1085850"/>
                </a:lnTo>
                <a:lnTo>
                  <a:pt x="5054600" y="1066800"/>
                </a:lnTo>
                <a:lnTo>
                  <a:pt x="4641850" y="1066800"/>
                </a:lnTo>
                <a:lnTo>
                  <a:pt x="4641850" y="1060450"/>
                </a:lnTo>
                <a:lnTo>
                  <a:pt x="4616450" y="1060450"/>
                </a:lnTo>
                <a:lnTo>
                  <a:pt x="4629150" y="1047750"/>
                </a:lnTo>
                <a:lnTo>
                  <a:pt x="4578350" y="1047750"/>
                </a:lnTo>
                <a:lnTo>
                  <a:pt x="4578350" y="1028700"/>
                </a:lnTo>
                <a:lnTo>
                  <a:pt x="4222750" y="1028700"/>
                </a:lnTo>
                <a:lnTo>
                  <a:pt x="4222750" y="1009650"/>
                </a:lnTo>
                <a:lnTo>
                  <a:pt x="3829050" y="1009650"/>
                </a:lnTo>
                <a:lnTo>
                  <a:pt x="3816350" y="996950"/>
                </a:lnTo>
                <a:lnTo>
                  <a:pt x="3721100" y="996950"/>
                </a:lnTo>
                <a:lnTo>
                  <a:pt x="3721100" y="977900"/>
                </a:lnTo>
                <a:lnTo>
                  <a:pt x="3524250" y="977900"/>
                </a:lnTo>
                <a:lnTo>
                  <a:pt x="3524250" y="965200"/>
                </a:lnTo>
                <a:lnTo>
                  <a:pt x="3390900" y="965200"/>
                </a:lnTo>
                <a:lnTo>
                  <a:pt x="3390900" y="933450"/>
                </a:lnTo>
                <a:lnTo>
                  <a:pt x="3327400" y="933450"/>
                </a:lnTo>
                <a:lnTo>
                  <a:pt x="3327400" y="920750"/>
                </a:lnTo>
                <a:lnTo>
                  <a:pt x="3282950" y="920750"/>
                </a:lnTo>
                <a:lnTo>
                  <a:pt x="3282950" y="901700"/>
                </a:lnTo>
                <a:lnTo>
                  <a:pt x="3232150" y="901700"/>
                </a:lnTo>
                <a:lnTo>
                  <a:pt x="3232150" y="889000"/>
                </a:lnTo>
                <a:lnTo>
                  <a:pt x="3168650" y="889000"/>
                </a:lnTo>
                <a:lnTo>
                  <a:pt x="3168650" y="876300"/>
                </a:lnTo>
                <a:lnTo>
                  <a:pt x="3117850" y="876300"/>
                </a:lnTo>
                <a:lnTo>
                  <a:pt x="3117850" y="850900"/>
                </a:lnTo>
                <a:lnTo>
                  <a:pt x="3079750" y="850900"/>
                </a:lnTo>
                <a:lnTo>
                  <a:pt x="3079750" y="838200"/>
                </a:lnTo>
                <a:lnTo>
                  <a:pt x="3060700" y="838200"/>
                </a:lnTo>
                <a:lnTo>
                  <a:pt x="3060700" y="812800"/>
                </a:lnTo>
                <a:lnTo>
                  <a:pt x="3041650" y="812800"/>
                </a:lnTo>
                <a:lnTo>
                  <a:pt x="3041650" y="793750"/>
                </a:lnTo>
                <a:lnTo>
                  <a:pt x="2882900" y="793750"/>
                </a:lnTo>
                <a:lnTo>
                  <a:pt x="2882900" y="781050"/>
                </a:lnTo>
                <a:lnTo>
                  <a:pt x="2755900" y="781050"/>
                </a:lnTo>
                <a:lnTo>
                  <a:pt x="2743200" y="768350"/>
                </a:lnTo>
                <a:lnTo>
                  <a:pt x="2660650" y="768350"/>
                </a:lnTo>
                <a:lnTo>
                  <a:pt x="2660650" y="723900"/>
                </a:lnTo>
                <a:lnTo>
                  <a:pt x="2527300" y="723900"/>
                </a:lnTo>
                <a:lnTo>
                  <a:pt x="2527300" y="685800"/>
                </a:lnTo>
                <a:lnTo>
                  <a:pt x="2463800" y="685800"/>
                </a:lnTo>
                <a:lnTo>
                  <a:pt x="2463800" y="673100"/>
                </a:lnTo>
                <a:lnTo>
                  <a:pt x="2438400" y="673100"/>
                </a:lnTo>
                <a:lnTo>
                  <a:pt x="2438400" y="654050"/>
                </a:lnTo>
                <a:lnTo>
                  <a:pt x="2362200" y="654050"/>
                </a:lnTo>
                <a:lnTo>
                  <a:pt x="2362200" y="641350"/>
                </a:lnTo>
                <a:lnTo>
                  <a:pt x="2273300" y="641350"/>
                </a:lnTo>
                <a:lnTo>
                  <a:pt x="2273300" y="615950"/>
                </a:lnTo>
                <a:lnTo>
                  <a:pt x="2159000" y="615950"/>
                </a:lnTo>
                <a:lnTo>
                  <a:pt x="2159000" y="609600"/>
                </a:lnTo>
                <a:lnTo>
                  <a:pt x="1981200" y="609600"/>
                </a:lnTo>
                <a:lnTo>
                  <a:pt x="1981200" y="590550"/>
                </a:lnTo>
                <a:lnTo>
                  <a:pt x="1955800" y="590550"/>
                </a:lnTo>
                <a:lnTo>
                  <a:pt x="1955800" y="539750"/>
                </a:lnTo>
                <a:lnTo>
                  <a:pt x="1936750" y="539750"/>
                </a:lnTo>
                <a:lnTo>
                  <a:pt x="1936750" y="520700"/>
                </a:lnTo>
                <a:lnTo>
                  <a:pt x="1739900" y="520700"/>
                </a:lnTo>
                <a:lnTo>
                  <a:pt x="1739900" y="476250"/>
                </a:lnTo>
                <a:lnTo>
                  <a:pt x="1657350" y="476250"/>
                </a:lnTo>
                <a:lnTo>
                  <a:pt x="1657350" y="457200"/>
                </a:lnTo>
                <a:lnTo>
                  <a:pt x="1479550" y="457200"/>
                </a:lnTo>
                <a:lnTo>
                  <a:pt x="1422400" y="457200"/>
                </a:lnTo>
                <a:lnTo>
                  <a:pt x="1422400" y="431800"/>
                </a:lnTo>
                <a:lnTo>
                  <a:pt x="1397000" y="431800"/>
                </a:lnTo>
                <a:lnTo>
                  <a:pt x="1397000" y="400050"/>
                </a:lnTo>
                <a:lnTo>
                  <a:pt x="1289050" y="400050"/>
                </a:lnTo>
                <a:lnTo>
                  <a:pt x="1276350" y="387350"/>
                </a:lnTo>
                <a:lnTo>
                  <a:pt x="1200150" y="387350"/>
                </a:lnTo>
                <a:lnTo>
                  <a:pt x="1200150" y="361950"/>
                </a:lnTo>
                <a:lnTo>
                  <a:pt x="1117600" y="361950"/>
                </a:lnTo>
                <a:lnTo>
                  <a:pt x="996950" y="361950"/>
                </a:lnTo>
                <a:lnTo>
                  <a:pt x="996950" y="342900"/>
                </a:lnTo>
                <a:lnTo>
                  <a:pt x="952500" y="342900"/>
                </a:lnTo>
                <a:lnTo>
                  <a:pt x="952500" y="330200"/>
                </a:lnTo>
                <a:lnTo>
                  <a:pt x="844550" y="330200"/>
                </a:lnTo>
                <a:lnTo>
                  <a:pt x="844550" y="311150"/>
                </a:lnTo>
                <a:lnTo>
                  <a:pt x="793750" y="311150"/>
                </a:lnTo>
                <a:lnTo>
                  <a:pt x="793750" y="285750"/>
                </a:lnTo>
                <a:lnTo>
                  <a:pt x="641350" y="285750"/>
                </a:lnTo>
                <a:lnTo>
                  <a:pt x="641350" y="266700"/>
                </a:lnTo>
                <a:lnTo>
                  <a:pt x="596900" y="266700"/>
                </a:lnTo>
                <a:lnTo>
                  <a:pt x="596900" y="234950"/>
                </a:lnTo>
                <a:lnTo>
                  <a:pt x="546100" y="234950"/>
                </a:lnTo>
                <a:lnTo>
                  <a:pt x="546100" y="209550"/>
                </a:lnTo>
                <a:lnTo>
                  <a:pt x="438150" y="209550"/>
                </a:lnTo>
                <a:lnTo>
                  <a:pt x="374650" y="158750"/>
                </a:lnTo>
                <a:lnTo>
                  <a:pt x="323850" y="158750"/>
                </a:lnTo>
                <a:lnTo>
                  <a:pt x="323850" y="127000"/>
                </a:lnTo>
                <a:lnTo>
                  <a:pt x="234950" y="127000"/>
                </a:lnTo>
                <a:lnTo>
                  <a:pt x="234950" y="101600"/>
                </a:lnTo>
                <a:lnTo>
                  <a:pt x="209550" y="101600"/>
                </a:lnTo>
                <a:lnTo>
                  <a:pt x="209550" y="82550"/>
                </a:lnTo>
                <a:lnTo>
                  <a:pt x="76200" y="82550"/>
                </a:lnTo>
                <a:lnTo>
                  <a:pt x="76200" y="50800"/>
                </a:lnTo>
                <a:lnTo>
                  <a:pt x="38100" y="50800"/>
                </a:lnTo>
                <a:lnTo>
                  <a:pt x="38100" y="38100"/>
                </a:lnTo>
                <a:lnTo>
                  <a:pt x="0" y="3810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TextBox 86">
            <a:extLst>
              <a:ext uri="{FF2B5EF4-FFF2-40B4-BE49-F238E27FC236}">
                <a16:creationId xmlns:a16="http://schemas.microsoft.com/office/drawing/2014/main" id="{EDBFC22D-638E-2F6F-06D0-17114C6D5407}"/>
              </a:ext>
            </a:extLst>
          </p:cNvPr>
          <p:cNvSpPr txBox="1"/>
          <p:nvPr/>
        </p:nvSpPr>
        <p:spPr>
          <a:xfrm>
            <a:off x="6318052" y="2260600"/>
            <a:ext cx="914400" cy="914400"/>
          </a:xfrm>
          <a:prstGeom prst="rect">
            <a:avLst/>
          </a:prstGeom>
        </p:spPr>
        <p:txBody>
          <a:bodyPr vert="horz" wrap="none" lIns="0" tIns="0" rIns="0" bIns="0" rtlCol="0">
            <a:noAutofit/>
          </a:bodyPr>
          <a:lstStyle/>
          <a:p>
            <a:pPr algn="l"/>
            <a:endParaRPr lang="en-US" sz="1200" baseline="-25000" dirty="0"/>
          </a:p>
        </p:txBody>
      </p:sp>
      <p:grpSp>
        <p:nvGrpSpPr>
          <p:cNvPr id="634" name="Group 633">
            <a:extLst>
              <a:ext uri="{FF2B5EF4-FFF2-40B4-BE49-F238E27FC236}">
                <a16:creationId xmlns:a16="http://schemas.microsoft.com/office/drawing/2014/main" id="{8D0432B3-AAA7-8AA4-0A5A-631E5A2F78C3}"/>
              </a:ext>
            </a:extLst>
          </p:cNvPr>
          <p:cNvGrpSpPr/>
          <p:nvPr/>
        </p:nvGrpSpPr>
        <p:grpSpPr>
          <a:xfrm>
            <a:off x="1767665" y="1586403"/>
            <a:ext cx="8532035" cy="1598184"/>
            <a:chOff x="1767665" y="1586403"/>
            <a:chExt cx="8532035" cy="1598184"/>
          </a:xfrm>
        </p:grpSpPr>
        <p:sp>
          <p:nvSpPr>
            <p:cNvPr id="88" name="TextBox 87">
              <a:extLst>
                <a:ext uri="{FF2B5EF4-FFF2-40B4-BE49-F238E27FC236}">
                  <a16:creationId xmlns:a16="http://schemas.microsoft.com/office/drawing/2014/main" id="{1E3B99F9-DEAB-5162-8502-1933166D4E16}"/>
                </a:ext>
              </a:extLst>
            </p:cNvPr>
            <p:cNvSpPr txBox="1"/>
            <p:nvPr/>
          </p:nvSpPr>
          <p:spPr>
            <a:xfrm>
              <a:off x="10196020"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89" name="TextBox 88">
              <a:extLst>
                <a:ext uri="{FF2B5EF4-FFF2-40B4-BE49-F238E27FC236}">
                  <a16:creationId xmlns:a16="http://schemas.microsoft.com/office/drawing/2014/main" id="{495A2633-5FD9-36CF-3A85-E8EB8FF1C757}"/>
                </a:ext>
              </a:extLst>
            </p:cNvPr>
            <p:cNvSpPr txBox="1"/>
            <p:nvPr/>
          </p:nvSpPr>
          <p:spPr>
            <a:xfrm>
              <a:off x="9870407"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67" name="TextBox 566">
              <a:extLst>
                <a:ext uri="{FF2B5EF4-FFF2-40B4-BE49-F238E27FC236}">
                  <a16:creationId xmlns:a16="http://schemas.microsoft.com/office/drawing/2014/main" id="{AA132DD1-545D-28E2-A994-22994DDB89D8}"/>
                </a:ext>
              </a:extLst>
            </p:cNvPr>
            <p:cNvSpPr txBox="1"/>
            <p:nvPr/>
          </p:nvSpPr>
          <p:spPr>
            <a:xfrm>
              <a:off x="9770570"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68" name="TextBox 567">
              <a:extLst>
                <a:ext uri="{FF2B5EF4-FFF2-40B4-BE49-F238E27FC236}">
                  <a16:creationId xmlns:a16="http://schemas.microsoft.com/office/drawing/2014/main" id="{69ADE831-6E86-287D-AA86-2C8F8C406EA1}"/>
                </a:ext>
              </a:extLst>
            </p:cNvPr>
            <p:cNvSpPr txBox="1"/>
            <p:nvPr/>
          </p:nvSpPr>
          <p:spPr>
            <a:xfrm>
              <a:off x="9668970"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69" name="TextBox 568">
              <a:extLst>
                <a:ext uri="{FF2B5EF4-FFF2-40B4-BE49-F238E27FC236}">
                  <a16:creationId xmlns:a16="http://schemas.microsoft.com/office/drawing/2014/main" id="{269B1646-2C67-935D-F764-23C17AF4EC35}"/>
                </a:ext>
              </a:extLst>
            </p:cNvPr>
            <p:cNvSpPr txBox="1"/>
            <p:nvPr/>
          </p:nvSpPr>
          <p:spPr>
            <a:xfrm>
              <a:off x="9643570"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0" name="TextBox 569">
              <a:extLst>
                <a:ext uri="{FF2B5EF4-FFF2-40B4-BE49-F238E27FC236}">
                  <a16:creationId xmlns:a16="http://schemas.microsoft.com/office/drawing/2014/main" id="{5D08126C-3D28-4CEB-E8C7-009A35392A19}"/>
                </a:ext>
              </a:extLst>
            </p:cNvPr>
            <p:cNvSpPr txBox="1"/>
            <p:nvPr/>
          </p:nvSpPr>
          <p:spPr>
            <a:xfrm>
              <a:off x="9481645"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1" name="TextBox 570">
              <a:extLst>
                <a:ext uri="{FF2B5EF4-FFF2-40B4-BE49-F238E27FC236}">
                  <a16:creationId xmlns:a16="http://schemas.microsoft.com/office/drawing/2014/main" id="{33EDBC7E-4974-5F01-BC5E-03C35CF9FF9B}"/>
                </a:ext>
              </a:extLst>
            </p:cNvPr>
            <p:cNvSpPr txBox="1"/>
            <p:nvPr/>
          </p:nvSpPr>
          <p:spPr>
            <a:xfrm>
              <a:off x="9462595"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2" name="TextBox 571">
              <a:extLst>
                <a:ext uri="{FF2B5EF4-FFF2-40B4-BE49-F238E27FC236}">
                  <a16:creationId xmlns:a16="http://schemas.microsoft.com/office/drawing/2014/main" id="{4A933522-7021-478F-890F-02A1EEB8DCF6}"/>
                </a:ext>
              </a:extLst>
            </p:cNvPr>
            <p:cNvSpPr txBox="1"/>
            <p:nvPr/>
          </p:nvSpPr>
          <p:spPr>
            <a:xfrm>
              <a:off x="9360995"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3" name="TextBox 572">
              <a:extLst>
                <a:ext uri="{FF2B5EF4-FFF2-40B4-BE49-F238E27FC236}">
                  <a16:creationId xmlns:a16="http://schemas.microsoft.com/office/drawing/2014/main" id="{09CFF8E9-766F-D0E4-396A-91D75CDE23E7}"/>
                </a:ext>
              </a:extLst>
            </p:cNvPr>
            <p:cNvSpPr txBox="1"/>
            <p:nvPr/>
          </p:nvSpPr>
          <p:spPr>
            <a:xfrm>
              <a:off x="9154620"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4" name="TextBox 573">
              <a:extLst>
                <a:ext uri="{FF2B5EF4-FFF2-40B4-BE49-F238E27FC236}">
                  <a16:creationId xmlns:a16="http://schemas.microsoft.com/office/drawing/2014/main" id="{A91A17C8-B618-B1CC-209F-8D63572352FA}"/>
                </a:ext>
              </a:extLst>
            </p:cNvPr>
            <p:cNvSpPr txBox="1"/>
            <p:nvPr/>
          </p:nvSpPr>
          <p:spPr>
            <a:xfrm>
              <a:off x="9100645" y="293681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5" name="TextBox 574">
              <a:extLst>
                <a:ext uri="{FF2B5EF4-FFF2-40B4-BE49-F238E27FC236}">
                  <a16:creationId xmlns:a16="http://schemas.microsoft.com/office/drawing/2014/main" id="{9467AE40-78D9-6CE9-FA97-FEF51F5EF76B}"/>
                </a:ext>
              </a:extLst>
            </p:cNvPr>
            <p:cNvSpPr txBox="1"/>
            <p:nvPr/>
          </p:nvSpPr>
          <p:spPr>
            <a:xfrm>
              <a:off x="9075793" y="288156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6" name="TextBox 575">
              <a:extLst>
                <a:ext uri="{FF2B5EF4-FFF2-40B4-BE49-F238E27FC236}">
                  <a16:creationId xmlns:a16="http://schemas.microsoft.com/office/drawing/2014/main" id="{F25FFC93-7D50-3C05-6068-1631DE9FBB20}"/>
                </a:ext>
              </a:extLst>
            </p:cNvPr>
            <p:cNvSpPr txBox="1"/>
            <p:nvPr/>
          </p:nvSpPr>
          <p:spPr>
            <a:xfrm>
              <a:off x="9034518" y="288156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7" name="TextBox 576">
              <a:extLst>
                <a:ext uri="{FF2B5EF4-FFF2-40B4-BE49-F238E27FC236}">
                  <a16:creationId xmlns:a16="http://schemas.microsoft.com/office/drawing/2014/main" id="{A0FBA4F3-18EA-EFDE-17D8-0B7BE6911FCA}"/>
                </a:ext>
              </a:extLst>
            </p:cNvPr>
            <p:cNvSpPr txBox="1"/>
            <p:nvPr/>
          </p:nvSpPr>
          <p:spPr>
            <a:xfrm>
              <a:off x="8643993" y="288156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8" name="TextBox 577">
              <a:extLst>
                <a:ext uri="{FF2B5EF4-FFF2-40B4-BE49-F238E27FC236}">
                  <a16:creationId xmlns:a16="http://schemas.microsoft.com/office/drawing/2014/main" id="{902B9439-50F8-7B7A-E5EF-B4B486D9F376}"/>
                </a:ext>
              </a:extLst>
            </p:cNvPr>
            <p:cNvSpPr txBox="1"/>
            <p:nvPr/>
          </p:nvSpPr>
          <p:spPr>
            <a:xfrm>
              <a:off x="8600152" y="284998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79" name="TextBox 578">
              <a:extLst>
                <a:ext uri="{FF2B5EF4-FFF2-40B4-BE49-F238E27FC236}">
                  <a16:creationId xmlns:a16="http://schemas.microsoft.com/office/drawing/2014/main" id="{809F21BA-AB9D-055E-23DA-677A84285CE0}"/>
                </a:ext>
              </a:extLst>
            </p:cNvPr>
            <p:cNvSpPr txBox="1"/>
            <p:nvPr/>
          </p:nvSpPr>
          <p:spPr>
            <a:xfrm>
              <a:off x="8580969" y="284998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0" name="TextBox 579">
              <a:extLst>
                <a:ext uri="{FF2B5EF4-FFF2-40B4-BE49-F238E27FC236}">
                  <a16:creationId xmlns:a16="http://schemas.microsoft.com/office/drawing/2014/main" id="{968DDCC9-B735-06B7-07F9-BB7656D7D916}"/>
                </a:ext>
              </a:extLst>
            </p:cNvPr>
            <p:cNvSpPr txBox="1"/>
            <p:nvPr/>
          </p:nvSpPr>
          <p:spPr>
            <a:xfrm>
              <a:off x="8548312" y="280657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1" name="TextBox 580">
              <a:extLst>
                <a:ext uri="{FF2B5EF4-FFF2-40B4-BE49-F238E27FC236}">
                  <a16:creationId xmlns:a16="http://schemas.microsoft.com/office/drawing/2014/main" id="{E72227F5-FEB2-5529-F9AA-EAD506ADC2E4}"/>
                </a:ext>
              </a:extLst>
            </p:cNvPr>
            <p:cNvSpPr txBox="1"/>
            <p:nvPr/>
          </p:nvSpPr>
          <p:spPr>
            <a:xfrm>
              <a:off x="8345113" y="278804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2" name="TextBox 581">
              <a:extLst>
                <a:ext uri="{FF2B5EF4-FFF2-40B4-BE49-F238E27FC236}">
                  <a16:creationId xmlns:a16="http://schemas.microsoft.com/office/drawing/2014/main" id="{EA51CC2D-D766-5AEB-C3A1-CC3E4B4663D7}"/>
                </a:ext>
              </a:extLst>
            </p:cNvPr>
            <p:cNvSpPr txBox="1"/>
            <p:nvPr/>
          </p:nvSpPr>
          <p:spPr>
            <a:xfrm>
              <a:off x="8294313" y="278804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3" name="TextBox 582">
              <a:extLst>
                <a:ext uri="{FF2B5EF4-FFF2-40B4-BE49-F238E27FC236}">
                  <a16:creationId xmlns:a16="http://schemas.microsoft.com/office/drawing/2014/main" id="{D9261BD6-82C6-744D-6887-6CDA8CB74171}"/>
                </a:ext>
              </a:extLst>
            </p:cNvPr>
            <p:cNvSpPr txBox="1"/>
            <p:nvPr/>
          </p:nvSpPr>
          <p:spPr>
            <a:xfrm>
              <a:off x="8094288" y="278804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4" name="TextBox 583">
              <a:extLst>
                <a:ext uri="{FF2B5EF4-FFF2-40B4-BE49-F238E27FC236}">
                  <a16:creationId xmlns:a16="http://schemas.microsoft.com/office/drawing/2014/main" id="{AC4A601F-6C4C-7962-012C-25631CC48BCB}"/>
                </a:ext>
              </a:extLst>
            </p:cNvPr>
            <p:cNvSpPr txBox="1"/>
            <p:nvPr/>
          </p:nvSpPr>
          <p:spPr>
            <a:xfrm>
              <a:off x="8039391" y="275887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5" name="TextBox 584">
              <a:extLst>
                <a:ext uri="{FF2B5EF4-FFF2-40B4-BE49-F238E27FC236}">
                  <a16:creationId xmlns:a16="http://schemas.microsoft.com/office/drawing/2014/main" id="{0C3BEA58-49BC-8071-26BA-AEC00FB5645D}"/>
                </a:ext>
              </a:extLst>
            </p:cNvPr>
            <p:cNvSpPr txBox="1"/>
            <p:nvPr/>
          </p:nvSpPr>
          <p:spPr>
            <a:xfrm>
              <a:off x="8022986" y="2757631"/>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6" name="TextBox 585">
              <a:extLst>
                <a:ext uri="{FF2B5EF4-FFF2-40B4-BE49-F238E27FC236}">
                  <a16:creationId xmlns:a16="http://schemas.microsoft.com/office/drawing/2014/main" id="{BDD7AC83-66CB-F4D8-4FE1-D8720F454E6D}"/>
                </a:ext>
              </a:extLst>
            </p:cNvPr>
            <p:cNvSpPr txBox="1"/>
            <p:nvPr/>
          </p:nvSpPr>
          <p:spPr>
            <a:xfrm>
              <a:off x="7997505" y="273274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7" name="TextBox 586">
              <a:extLst>
                <a:ext uri="{FF2B5EF4-FFF2-40B4-BE49-F238E27FC236}">
                  <a16:creationId xmlns:a16="http://schemas.microsoft.com/office/drawing/2014/main" id="{60F66932-83C9-BACF-2903-E85FC69F003F}"/>
                </a:ext>
              </a:extLst>
            </p:cNvPr>
            <p:cNvSpPr txBox="1"/>
            <p:nvPr/>
          </p:nvSpPr>
          <p:spPr>
            <a:xfrm>
              <a:off x="7857805" y="273274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8" name="TextBox 587">
              <a:extLst>
                <a:ext uri="{FF2B5EF4-FFF2-40B4-BE49-F238E27FC236}">
                  <a16:creationId xmlns:a16="http://schemas.microsoft.com/office/drawing/2014/main" id="{8DEB1E1D-A536-4831-9CA1-D6DBCC93AAA6}"/>
                </a:ext>
              </a:extLst>
            </p:cNvPr>
            <p:cNvSpPr txBox="1"/>
            <p:nvPr/>
          </p:nvSpPr>
          <p:spPr>
            <a:xfrm>
              <a:off x="7666819" y="271300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89" name="TextBox 588">
              <a:extLst>
                <a:ext uri="{FF2B5EF4-FFF2-40B4-BE49-F238E27FC236}">
                  <a16:creationId xmlns:a16="http://schemas.microsoft.com/office/drawing/2014/main" id="{F7C1EC82-394B-ECB2-023B-C208E6D5846B}"/>
                </a:ext>
              </a:extLst>
            </p:cNvPr>
            <p:cNvSpPr txBox="1"/>
            <p:nvPr/>
          </p:nvSpPr>
          <p:spPr>
            <a:xfrm>
              <a:off x="7614979" y="271300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0" name="TextBox 589">
              <a:extLst>
                <a:ext uri="{FF2B5EF4-FFF2-40B4-BE49-F238E27FC236}">
                  <a16:creationId xmlns:a16="http://schemas.microsoft.com/office/drawing/2014/main" id="{EA786A70-008E-49B5-9EF7-782B0295B9CD}"/>
                </a:ext>
              </a:extLst>
            </p:cNvPr>
            <p:cNvSpPr txBox="1"/>
            <p:nvPr/>
          </p:nvSpPr>
          <p:spPr>
            <a:xfrm>
              <a:off x="7573704" y="271300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1" name="TextBox 590">
              <a:extLst>
                <a:ext uri="{FF2B5EF4-FFF2-40B4-BE49-F238E27FC236}">
                  <a16:creationId xmlns:a16="http://schemas.microsoft.com/office/drawing/2014/main" id="{047C1908-5EB4-AAAC-3124-F9F9C15E2589}"/>
                </a:ext>
              </a:extLst>
            </p:cNvPr>
            <p:cNvSpPr txBox="1"/>
            <p:nvPr/>
          </p:nvSpPr>
          <p:spPr>
            <a:xfrm>
              <a:off x="7538779" y="271300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2" name="TextBox 591">
              <a:extLst>
                <a:ext uri="{FF2B5EF4-FFF2-40B4-BE49-F238E27FC236}">
                  <a16:creationId xmlns:a16="http://schemas.microsoft.com/office/drawing/2014/main" id="{70C980B7-8777-33FC-88A5-F06F80204779}"/>
                </a:ext>
              </a:extLst>
            </p:cNvPr>
            <p:cNvSpPr txBox="1"/>
            <p:nvPr/>
          </p:nvSpPr>
          <p:spPr>
            <a:xfrm>
              <a:off x="7500679" y="271300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3" name="TextBox 592">
              <a:extLst>
                <a:ext uri="{FF2B5EF4-FFF2-40B4-BE49-F238E27FC236}">
                  <a16:creationId xmlns:a16="http://schemas.microsoft.com/office/drawing/2014/main" id="{1FA48476-52C7-1820-7A07-62DED34BAF9B}"/>
                </a:ext>
              </a:extLst>
            </p:cNvPr>
            <p:cNvSpPr txBox="1"/>
            <p:nvPr/>
          </p:nvSpPr>
          <p:spPr>
            <a:xfrm>
              <a:off x="7470024" y="267594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4" name="TextBox 593">
              <a:extLst>
                <a:ext uri="{FF2B5EF4-FFF2-40B4-BE49-F238E27FC236}">
                  <a16:creationId xmlns:a16="http://schemas.microsoft.com/office/drawing/2014/main" id="{49B0B020-76DB-464B-BE94-4C8F382593B5}"/>
                </a:ext>
              </a:extLst>
            </p:cNvPr>
            <p:cNvSpPr txBox="1"/>
            <p:nvPr/>
          </p:nvSpPr>
          <p:spPr>
            <a:xfrm>
              <a:off x="7349437" y="266415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5" name="TextBox 594">
              <a:extLst>
                <a:ext uri="{FF2B5EF4-FFF2-40B4-BE49-F238E27FC236}">
                  <a16:creationId xmlns:a16="http://schemas.microsoft.com/office/drawing/2014/main" id="{6844F804-6B63-9E9C-0B4C-BE7DB8FEBBC7}"/>
                </a:ext>
              </a:extLst>
            </p:cNvPr>
            <p:cNvSpPr txBox="1"/>
            <p:nvPr/>
          </p:nvSpPr>
          <p:spPr>
            <a:xfrm>
              <a:off x="7270062" y="266415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6" name="TextBox 595">
              <a:extLst>
                <a:ext uri="{FF2B5EF4-FFF2-40B4-BE49-F238E27FC236}">
                  <a16:creationId xmlns:a16="http://schemas.microsoft.com/office/drawing/2014/main" id="{36A62E42-4BBC-77ED-8EC6-E2A40250FEA7}"/>
                </a:ext>
              </a:extLst>
            </p:cNvPr>
            <p:cNvSpPr txBox="1"/>
            <p:nvPr/>
          </p:nvSpPr>
          <p:spPr>
            <a:xfrm>
              <a:off x="7047812" y="266415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7" name="TextBox 596">
              <a:extLst>
                <a:ext uri="{FF2B5EF4-FFF2-40B4-BE49-F238E27FC236}">
                  <a16:creationId xmlns:a16="http://schemas.microsoft.com/office/drawing/2014/main" id="{5C45A315-3E12-043F-AC00-59468CA34010}"/>
                </a:ext>
              </a:extLst>
            </p:cNvPr>
            <p:cNvSpPr txBox="1"/>
            <p:nvPr/>
          </p:nvSpPr>
          <p:spPr>
            <a:xfrm>
              <a:off x="6955737" y="266415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8" name="TextBox 597">
              <a:extLst>
                <a:ext uri="{FF2B5EF4-FFF2-40B4-BE49-F238E27FC236}">
                  <a16:creationId xmlns:a16="http://schemas.microsoft.com/office/drawing/2014/main" id="{9A3253A2-CF15-3602-366B-06ADC2BDBB66}"/>
                </a:ext>
              </a:extLst>
            </p:cNvPr>
            <p:cNvSpPr txBox="1"/>
            <p:nvPr/>
          </p:nvSpPr>
          <p:spPr>
            <a:xfrm>
              <a:off x="6923298" y="264650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599" name="TextBox 598">
              <a:extLst>
                <a:ext uri="{FF2B5EF4-FFF2-40B4-BE49-F238E27FC236}">
                  <a16:creationId xmlns:a16="http://schemas.microsoft.com/office/drawing/2014/main" id="{BA9375DF-A796-404F-32DC-B0CDCEA266B9}"/>
                </a:ext>
              </a:extLst>
            </p:cNvPr>
            <p:cNvSpPr txBox="1"/>
            <p:nvPr/>
          </p:nvSpPr>
          <p:spPr>
            <a:xfrm>
              <a:off x="6456790" y="2608861"/>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0" name="TextBox 599">
              <a:extLst>
                <a:ext uri="{FF2B5EF4-FFF2-40B4-BE49-F238E27FC236}">
                  <a16:creationId xmlns:a16="http://schemas.microsoft.com/office/drawing/2014/main" id="{23446D23-3C52-F6DD-05FF-76EBA20E91A4}"/>
                </a:ext>
              </a:extLst>
            </p:cNvPr>
            <p:cNvSpPr txBox="1"/>
            <p:nvPr/>
          </p:nvSpPr>
          <p:spPr>
            <a:xfrm>
              <a:off x="6405990" y="2608861"/>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1" name="TextBox 600">
              <a:extLst>
                <a:ext uri="{FF2B5EF4-FFF2-40B4-BE49-F238E27FC236}">
                  <a16:creationId xmlns:a16="http://schemas.microsoft.com/office/drawing/2014/main" id="{C4F585F9-45E3-D69D-799A-D5BEB3D96D33}"/>
                </a:ext>
              </a:extLst>
            </p:cNvPr>
            <p:cNvSpPr txBox="1"/>
            <p:nvPr/>
          </p:nvSpPr>
          <p:spPr>
            <a:xfrm>
              <a:off x="5924960" y="2561460"/>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2" name="TextBox 601">
              <a:extLst>
                <a:ext uri="{FF2B5EF4-FFF2-40B4-BE49-F238E27FC236}">
                  <a16:creationId xmlns:a16="http://schemas.microsoft.com/office/drawing/2014/main" id="{702D982C-21B8-EE70-4AE9-870BC4B0DAD0}"/>
                </a:ext>
              </a:extLst>
            </p:cNvPr>
            <p:cNvSpPr txBox="1"/>
            <p:nvPr/>
          </p:nvSpPr>
          <p:spPr>
            <a:xfrm>
              <a:off x="5869260" y="25520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3" name="TextBox 602">
              <a:extLst>
                <a:ext uri="{FF2B5EF4-FFF2-40B4-BE49-F238E27FC236}">
                  <a16:creationId xmlns:a16="http://schemas.microsoft.com/office/drawing/2014/main" id="{6E885F9B-A667-4D0A-9EAA-F2A458DBC3D6}"/>
                </a:ext>
              </a:extLst>
            </p:cNvPr>
            <p:cNvSpPr txBox="1"/>
            <p:nvPr/>
          </p:nvSpPr>
          <p:spPr>
            <a:xfrm>
              <a:off x="5837510" y="25520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4" name="TextBox 603">
              <a:extLst>
                <a:ext uri="{FF2B5EF4-FFF2-40B4-BE49-F238E27FC236}">
                  <a16:creationId xmlns:a16="http://schemas.microsoft.com/office/drawing/2014/main" id="{78AEA75C-2004-6A6D-2B04-71FB320D26E5}"/>
                </a:ext>
              </a:extLst>
            </p:cNvPr>
            <p:cNvSpPr txBox="1"/>
            <p:nvPr/>
          </p:nvSpPr>
          <p:spPr>
            <a:xfrm>
              <a:off x="5637485" y="25520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5" name="TextBox 604">
              <a:extLst>
                <a:ext uri="{FF2B5EF4-FFF2-40B4-BE49-F238E27FC236}">
                  <a16:creationId xmlns:a16="http://schemas.microsoft.com/office/drawing/2014/main" id="{65DD8484-839A-7E02-A988-3DD551F96567}"/>
                </a:ext>
              </a:extLst>
            </p:cNvPr>
            <p:cNvSpPr txBox="1"/>
            <p:nvPr/>
          </p:nvSpPr>
          <p:spPr>
            <a:xfrm>
              <a:off x="5405023" y="252261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6" name="TextBox 605">
              <a:extLst>
                <a:ext uri="{FF2B5EF4-FFF2-40B4-BE49-F238E27FC236}">
                  <a16:creationId xmlns:a16="http://schemas.microsoft.com/office/drawing/2014/main" id="{26E5DB6C-9E66-3D07-24EC-FC28240D0676}"/>
                </a:ext>
              </a:extLst>
            </p:cNvPr>
            <p:cNvSpPr txBox="1"/>
            <p:nvPr/>
          </p:nvSpPr>
          <p:spPr>
            <a:xfrm>
              <a:off x="5297073" y="252261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7" name="TextBox 606">
              <a:extLst>
                <a:ext uri="{FF2B5EF4-FFF2-40B4-BE49-F238E27FC236}">
                  <a16:creationId xmlns:a16="http://schemas.microsoft.com/office/drawing/2014/main" id="{2D41C948-3A45-1F5C-85A9-53009BB08906}"/>
                </a:ext>
              </a:extLst>
            </p:cNvPr>
            <p:cNvSpPr txBox="1"/>
            <p:nvPr/>
          </p:nvSpPr>
          <p:spPr>
            <a:xfrm>
              <a:off x="4796559" y="2394854"/>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8" name="TextBox 607">
              <a:extLst>
                <a:ext uri="{FF2B5EF4-FFF2-40B4-BE49-F238E27FC236}">
                  <a16:creationId xmlns:a16="http://schemas.microsoft.com/office/drawing/2014/main" id="{EC9D23B9-D8C8-8F1A-BED3-C6ECF85A70A4}"/>
                </a:ext>
              </a:extLst>
            </p:cNvPr>
            <p:cNvSpPr txBox="1"/>
            <p:nvPr/>
          </p:nvSpPr>
          <p:spPr>
            <a:xfrm>
              <a:off x="4778273" y="236044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09" name="TextBox 608">
              <a:extLst>
                <a:ext uri="{FF2B5EF4-FFF2-40B4-BE49-F238E27FC236}">
                  <a16:creationId xmlns:a16="http://schemas.microsoft.com/office/drawing/2014/main" id="{AD3EDE4D-CFC3-1861-AC3B-BAE3BD10E8E0}"/>
                </a:ext>
              </a:extLst>
            </p:cNvPr>
            <p:cNvSpPr txBox="1"/>
            <p:nvPr/>
          </p:nvSpPr>
          <p:spPr>
            <a:xfrm>
              <a:off x="4683736" y="234215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0" name="TextBox 609">
              <a:extLst>
                <a:ext uri="{FF2B5EF4-FFF2-40B4-BE49-F238E27FC236}">
                  <a16:creationId xmlns:a16="http://schemas.microsoft.com/office/drawing/2014/main" id="{A19CC3FE-A439-DC27-C4DB-A9A14C88DD60}"/>
                </a:ext>
              </a:extLst>
            </p:cNvPr>
            <p:cNvSpPr txBox="1"/>
            <p:nvPr/>
          </p:nvSpPr>
          <p:spPr>
            <a:xfrm>
              <a:off x="4223563" y="221826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1" name="TextBox 610">
              <a:extLst>
                <a:ext uri="{FF2B5EF4-FFF2-40B4-BE49-F238E27FC236}">
                  <a16:creationId xmlns:a16="http://schemas.microsoft.com/office/drawing/2014/main" id="{B6D34B64-6606-E047-F4E3-E7B55A0708DE}"/>
                </a:ext>
              </a:extLst>
            </p:cNvPr>
            <p:cNvSpPr txBox="1"/>
            <p:nvPr/>
          </p:nvSpPr>
          <p:spPr>
            <a:xfrm>
              <a:off x="3713074" y="2085760"/>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2" name="TextBox 611">
              <a:extLst>
                <a:ext uri="{FF2B5EF4-FFF2-40B4-BE49-F238E27FC236}">
                  <a16:creationId xmlns:a16="http://schemas.microsoft.com/office/drawing/2014/main" id="{235099F7-0525-558B-0105-D890561F74CF}"/>
                </a:ext>
              </a:extLst>
            </p:cNvPr>
            <p:cNvSpPr txBox="1"/>
            <p:nvPr/>
          </p:nvSpPr>
          <p:spPr>
            <a:xfrm>
              <a:off x="3687154" y="2068110"/>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3" name="TextBox 612">
              <a:extLst>
                <a:ext uri="{FF2B5EF4-FFF2-40B4-BE49-F238E27FC236}">
                  <a16:creationId xmlns:a16="http://schemas.microsoft.com/office/drawing/2014/main" id="{35F4D628-058C-8ED6-08E4-AD44FEF487F5}"/>
                </a:ext>
              </a:extLst>
            </p:cNvPr>
            <p:cNvSpPr txBox="1"/>
            <p:nvPr/>
          </p:nvSpPr>
          <p:spPr>
            <a:xfrm>
              <a:off x="3612453" y="2068110"/>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4" name="TextBox 613">
              <a:extLst>
                <a:ext uri="{FF2B5EF4-FFF2-40B4-BE49-F238E27FC236}">
                  <a16:creationId xmlns:a16="http://schemas.microsoft.com/office/drawing/2014/main" id="{4C1BAC87-8FDB-27EA-0C83-1DEC6C0475D6}"/>
                </a:ext>
              </a:extLst>
            </p:cNvPr>
            <p:cNvSpPr txBox="1"/>
            <p:nvPr/>
          </p:nvSpPr>
          <p:spPr>
            <a:xfrm>
              <a:off x="3436126" y="2016001"/>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5" name="TextBox 614">
              <a:extLst>
                <a:ext uri="{FF2B5EF4-FFF2-40B4-BE49-F238E27FC236}">
                  <a16:creationId xmlns:a16="http://schemas.microsoft.com/office/drawing/2014/main" id="{33CF4ADF-F045-773F-FF14-8A01894EC707}"/>
                </a:ext>
              </a:extLst>
            </p:cNvPr>
            <p:cNvSpPr txBox="1"/>
            <p:nvPr/>
          </p:nvSpPr>
          <p:spPr>
            <a:xfrm>
              <a:off x="3398197" y="2016001"/>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6" name="TextBox 615">
              <a:extLst>
                <a:ext uri="{FF2B5EF4-FFF2-40B4-BE49-F238E27FC236}">
                  <a16:creationId xmlns:a16="http://schemas.microsoft.com/office/drawing/2014/main" id="{7FF94177-B456-ACB1-7DB8-39AE1F50C1E3}"/>
                </a:ext>
              </a:extLst>
            </p:cNvPr>
            <p:cNvSpPr txBox="1"/>
            <p:nvPr/>
          </p:nvSpPr>
          <p:spPr>
            <a:xfrm>
              <a:off x="3319486" y="2016001"/>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7" name="TextBox 616">
              <a:extLst>
                <a:ext uri="{FF2B5EF4-FFF2-40B4-BE49-F238E27FC236}">
                  <a16:creationId xmlns:a16="http://schemas.microsoft.com/office/drawing/2014/main" id="{86BA549E-B4C8-E666-78EB-D7C264DF0296}"/>
                </a:ext>
              </a:extLst>
            </p:cNvPr>
            <p:cNvSpPr txBox="1"/>
            <p:nvPr/>
          </p:nvSpPr>
          <p:spPr>
            <a:xfrm>
              <a:off x="3151006" y="201032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8" name="TextBox 617">
              <a:extLst>
                <a:ext uri="{FF2B5EF4-FFF2-40B4-BE49-F238E27FC236}">
                  <a16:creationId xmlns:a16="http://schemas.microsoft.com/office/drawing/2014/main" id="{0F7880FB-C330-4FB0-E208-24543DB661AE}"/>
                </a:ext>
              </a:extLst>
            </p:cNvPr>
            <p:cNvSpPr txBox="1"/>
            <p:nvPr/>
          </p:nvSpPr>
          <p:spPr>
            <a:xfrm>
              <a:off x="3141792" y="197628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19" name="TextBox 618">
              <a:extLst>
                <a:ext uri="{FF2B5EF4-FFF2-40B4-BE49-F238E27FC236}">
                  <a16:creationId xmlns:a16="http://schemas.microsoft.com/office/drawing/2014/main" id="{7051B528-C45F-5F43-BA4F-7B3FA2190AF0}"/>
                </a:ext>
              </a:extLst>
            </p:cNvPr>
            <p:cNvSpPr txBox="1"/>
            <p:nvPr/>
          </p:nvSpPr>
          <p:spPr>
            <a:xfrm>
              <a:off x="3087088" y="193923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0" name="TextBox 619">
              <a:extLst>
                <a:ext uri="{FF2B5EF4-FFF2-40B4-BE49-F238E27FC236}">
                  <a16:creationId xmlns:a16="http://schemas.microsoft.com/office/drawing/2014/main" id="{C884F076-589E-E64C-9E1B-C3F8124B3EE9}"/>
                </a:ext>
              </a:extLst>
            </p:cNvPr>
            <p:cNvSpPr txBox="1"/>
            <p:nvPr/>
          </p:nvSpPr>
          <p:spPr>
            <a:xfrm>
              <a:off x="3031632" y="193923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1" name="TextBox 620">
              <a:extLst>
                <a:ext uri="{FF2B5EF4-FFF2-40B4-BE49-F238E27FC236}">
                  <a16:creationId xmlns:a16="http://schemas.microsoft.com/office/drawing/2014/main" id="{FF58F339-496A-11AA-C878-96E2DE98B4E1}"/>
                </a:ext>
              </a:extLst>
            </p:cNvPr>
            <p:cNvSpPr txBox="1"/>
            <p:nvPr/>
          </p:nvSpPr>
          <p:spPr>
            <a:xfrm>
              <a:off x="2971854" y="193923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2" name="TextBox 621">
              <a:extLst>
                <a:ext uri="{FF2B5EF4-FFF2-40B4-BE49-F238E27FC236}">
                  <a16:creationId xmlns:a16="http://schemas.microsoft.com/office/drawing/2014/main" id="{A20E5EA3-E5AB-D83B-2BA3-4A747F7D3DF2}"/>
                </a:ext>
              </a:extLst>
            </p:cNvPr>
            <p:cNvSpPr txBox="1"/>
            <p:nvPr/>
          </p:nvSpPr>
          <p:spPr>
            <a:xfrm>
              <a:off x="2901743" y="1927141"/>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3" name="TextBox 622">
              <a:extLst>
                <a:ext uri="{FF2B5EF4-FFF2-40B4-BE49-F238E27FC236}">
                  <a16:creationId xmlns:a16="http://schemas.microsoft.com/office/drawing/2014/main" id="{60AA9ED2-0D7F-769D-1939-4C34F97BA958}"/>
                </a:ext>
              </a:extLst>
            </p:cNvPr>
            <p:cNvSpPr txBox="1"/>
            <p:nvPr/>
          </p:nvSpPr>
          <p:spPr>
            <a:xfrm>
              <a:off x="2874680" y="19156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4" name="TextBox 623">
              <a:extLst>
                <a:ext uri="{FF2B5EF4-FFF2-40B4-BE49-F238E27FC236}">
                  <a16:creationId xmlns:a16="http://schemas.microsoft.com/office/drawing/2014/main" id="{43384814-234E-6FCA-0E2E-F8B0B8950E1D}"/>
                </a:ext>
              </a:extLst>
            </p:cNvPr>
            <p:cNvSpPr txBox="1"/>
            <p:nvPr/>
          </p:nvSpPr>
          <p:spPr>
            <a:xfrm>
              <a:off x="2798063" y="190814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5" name="TextBox 624">
              <a:extLst>
                <a:ext uri="{FF2B5EF4-FFF2-40B4-BE49-F238E27FC236}">
                  <a16:creationId xmlns:a16="http://schemas.microsoft.com/office/drawing/2014/main" id="{2F2F46BB-A3DF-DCCD-D9AD-9353DEBBAC14}"/>
                </a:ext>
              </a:extLst>
            </p:cNvPr>
            <p:cNvSpPr txBox="1"/>
            <p:nvPr/>
          </p:nvSpPr>
          <p:spPr>
            <a:xfrm>
              <a:off x="2770663" y="190814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6" name="TextBox 625">
              <a:extLst>
                <a:ext uri="{FF2B5EF4-FFF2-40B4-BE49-F238E27FC236}">
                  <a16:creationId xmlns:a16="http://schemas.microsoft.com/office/drawing/2014/main" id="{06633515-C8BE-E1EF-48F2-06CF38FFD122}"/>
                </a:ext>
              </a:extLst>
            </p:cNvPr>
            <p:cNvSpPr txBox="1"/>
            <p:nvPr/>
          </p:nvSpPr>
          <p:spPr>
            <a:xfrm>
              <a:off x="2608685" y="186888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7" name="TextBox 626">
              <a:extLst>
                <a:ext uri="{FF2B5EF4-FFF2-40B4-BE49-F238E27FC236}">
                  <a16:creationId xmlns:a16="http://schemas.microsoft.com/office/drawing/2014/main" id="{C0C408C9-604E-CB55-659F-DC9141BFB064}"/>
                </a:ext>
              </a:extLst>
            </p:cNvPr>
            <p:cNvSpPr txBox="1"/>
            <p:nvPr/>
          </p:nvSpPr>
          <p:spPr>
            <a:xfrm>
              <a:off x="2569887" y="186006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8" name="TextBox 627">
              <a:extLst>
                <a:ext uri="{FF2B5EF4-FFF2-40B4-BE49-F238E27FC236}">
                  <a16:creationId xmlns:a16="http://schemas.microsoft.com/office/drawing/2014/main" id="{1B7175D0-56FE-74B9-400F-D60B6126782E}"/>
                </a:ext>
              </a:extLst>
            </p:cNvPr>
            <p:cNvSpPr txBox="1"/>
            <p:nvPr/>
          </p:nvSpPr>
          <p:spPr>
            <a:xfrm>
              <a:off x="2446685" y="183218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29" name="TextBox 628">
              <a:extLst>
                <a:ext uri="{FF2B5EF4-FFF2-40B4-BE49-F238E27FC236}">
                  <a16:creationId xmlns:a16="http://schemas.microsoft.com/office/drawing/2014/main" id="{20F79B97-B61A-0D34-A6FB-27FE4C90CCF0}"/>
                </a:ext>
              </a:extLst>
            </p:cNvPr>
            <p:cNvSpPr txBox="1"/>
            <p:nvPr/>
          </p:nvSpPr>
          <p:spPr>
            <a:xfrm>
              <a:off x="2359079" y="181534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30" name="TextBox 629">
              <a:extLst>
                <a:ext uri="{FF2B5EF4-FFF2-40B4-BE49-F238E27FC236}">
                  <a16:creationId xmlns:a16="http://schemas.microsoft.com/office/drawing/2014/main" id="{067FCC5F-46BD-FF1E-9304-F3F2CF8A1827}"/>
                </a:ext>
              </a:extLst>
            </p:cNvPr>
            <p:cNvSpPr txBox="1"/>
            <p:nvPr/>
          </p:nvSpPr>
          <p:spPr>
            <a:xfrm>
              <a:off x="2318614" y="180697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31" name="TextBox 630">
              <a:extLst>
                <a:ext uri="{FF2B5EF4-FFF2-40B4-BE49-F238E27FC236}">
                  <a16:creationId xmlns:a16="http://schemas.microsoft.com/office/drawing/2014/main" id="{D71B490F-1AAC-A191-528D-015A362EA79A}"/>
                </a:ext>
              </a:extLst>
            </p:cNvPr>
            <p:cNvSpPr txBox="1"/>
            <p:nvPr/>
          </p:nvSpPr>
          <p:spPr>
            <a:xfrm>
              <a:off x="2096334" y="171201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32" name="TextBox 631">
              <a:extLst>
                <a:ext uri="{FF2B5EF4-FFF2-40B4-BE49-F238E27FC236}">
                  <a16:creationId xmlns:a16="http://schemas.microsoft.com/office/drawing/2014/main" id="{BAF413B8-4E69-32A7-1B4E-1502D39285DD}"/>
                </a:ext>
              </a:extLst>
            </p:cNvPr>
            <p:cNvSpPr txBox="1"/>
            <p:nvPr/>
          </p:nvSpPr>
          <p:spPr>
            <a:xfrm>
              <a:off x="2061491" y="17082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633" name="TextBox 632">
              <a:extLst>
                <a:ext uri="{FF2B5EF4-FFF2-40B4-BE49-F238E27FC236}">
                  <a16:creationId xmlns:a16="http://schemas.microsoft.com/office/drawing/2014/main" id="{035B41AC-CAC0-E842-F8A7-067A74BA8DED}"/>
                </a:ext>
              </a:extLst>
            </p:cNvPr>
            <p:cNvSpPr txBox="1"/>
            <p:nvPr/>
          </p:nvSpPr>
          <p:spPr>
            <a:xfrm>
              <a:off x="1767665" y="158640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grpSp>
      <p:sp>
        <p:nvSpPr>
          <p:cNvPr id="635" name="Freeform: Shape 634">
            <a:extLst>
              <a:ext uri="{FF2B5EF4-FFF2-40B4-BE49-F238E27FC236}">
                <a16:creationId xmlns:a16="http://schemas.microsoft.com/office/drawing/2014/main" id="{057A9649-9B24-5BCA-A5A2-20628D64761E}"/>
              </a:ext>
            </a:extLst>
          </p:cNvPr>
          <p:cNvSpPr/>
          <p:nvPr/>
        </p:nvSpPr>
        <p:spPr>
          <a:xfrm>
            <a:off x="1568450" y="1657350"/>
            <a:ext cx="8743950" cy="1739900"/>
          </a:xfrm>
          <a:custGeom>
            <a:avLst/>
            <a:gdLst>
              <a:gd name="csX0" fmla="*/ 8743950 w 8743950"/>
              <a:gd name="csY0" fmla="*/ 1739900 h 1739900"/>
              <a:gd name="csX1" fmla="*/ 7258050 w 8743950"/>
              <a:gd name="csY1" fmla="*/ 1739900 h 1739900"/>
              <a:gd name="csX2" fmla="*/ 7258050 w 8743950"/>
              <a:gd name="csY2" fmla="*/ 1689100 h 1739900"/>
              <a:gd name="csX3" fmla="*/ 6826250 w 8743950"/>
              <a:gd name="csY3" fmla="*/ 1689100 h 1739900"/>
              <a:gd name="csX4" fmla="*/ 6826250 w 8743950"/>
              <a:gd name="csY4" fmla="*/ 1657350 h 1739900"/>
              <a:gd name="csX5" fmla="*/ 6775450 w 8743950"/>
              <a:gd name="csY5" fmla="*/ 1657350 h 1739900"/>
              <a:gd name="csX6" fmla="*/ 6775450 w 8743950"/>
              <a:gd name="csY6" fmla="*/ 1638300 h 1739900"/>
              <a:gd name="csX7" fmla="*/ 6673850 w 8743950"/>
              <a:gd name="csY7" fmla="*/ 1638300 h 1739900"/>
              <a:gd name="csX8" fmla="*/ 6673850 w 8743950"/>
              <a:gd name="csY8" fmla="*/ 1619250 h 1739900"/>
              <a:gd name="csX9" fmla="*/ 6521450 w 8743950"/>
              <a:gd name="csY9" fmla="*/ 1619250 h 1739900"/>
              <a:gd name="csX10" fmla="*/ 6521450 w 8743950"/>
              <a:gd name="csY10" fmla="*/ 1600200 h 1739900"/>
              <a:gd name="csX11" fmla="*/ 6299200 w 8743950"/>
              <a:gd name="csY11" fmla="*/ 1600200 h 1739900"/>
              <a:gd name="csX12" fmla="*/ 6299200 w 8743950"/>
              <a:gd name="csY12" fmla="*/ 1574800 h 1739900"/>
              <a:gd name="csX13" fmla="*/ 6159500 w 8743950"/>
              <a:gd name="csY13" fmla="*/ 1574800 h 1739900"/>
              <a:gd name="csX14" fmla="*/ 6159500 w 8743950"/>
              <a:gd name="csY14" fmla="*/ 1555750 h 1739900"/>
              <a:gd name="csX15" fmla="*/ 6076950 w 8743950"/>
              <a:gd name="csY15" fmla="*/ 1555750 h 1739900"/>
              <a:gd name="csX16" fmla="*/ 6076950 w 8743950"/>
              <a:gd name="csY16" fmla="*/ 1536700 h 1739900"/>
              <a:gd name="csX17" fmla="*/ 6000750 w 8743950"/>
              <a:gd name="csY17" fmla="*/ 1536700 h 1739900"/>
              <a:gd name="csX18" fmla="*/ 6000750 w 8743950"/>
              <a:gd name="csY18" fmla="*/ 1504950 h 1739900"/>
              <a:gd name="csX19" fmla="*/ 5835650 w 8743950"/>
              <a:gd name="csY19" fmla="*/ 1504950 h 1739900"/>
              <a:gd name="csX20" fmla="*/ 5835650 w 8743950"/>
              <a:gd name="csY20" fmla="*/ 1479550 h 1739900"/>
              <a:gd name="csX21" fmla="*/ 5727700 w 8743950"/>
              <a:gd name="csY21" fmla="*/ 1479550 h 1739900"/>
              <a:gd name="csX22" fmla="*/ 5727700 w 8743950"/>
              <a:gd name="csY22" fmla="*/ 1466850 h 1739900"/>
              <a:gd name="csX23" fmla="*/ 5543550 w 8743950"/>
              <a:gd name="csY23" fmla="*/ 1466850 h 1739900"/>
              <a:gd name="csX24" fmla="*/ 5530850 w 8743950"/>
              <a:gd name="csY24" fmla="*/ 1454150 h 1739900"/>
              <a:gd name="csX25" fmla="*/ 5448300 w 8743950"/>
              <a:gd name="csY25" fmla="*/ 1454150 h 1739900"/>
              <a:gd name="csX26" fmla="*/ 5448300 w 8743950"/>
              <a:gd name="csY26" fmla="*/ 1435100 h 1739900"/>
              <a:gd name="csX27" fmla="*/ 5187950 w 8743950"/>
              <a:gd name="csY27" fmla="*/ 1435100 h 1739900"/>
              <a:gd name="csX28" fmla="*/ 5175250 w 8743950"/>
              <a:gd name="csY28" fmla="*/ 1422400 h 1739900"/>
              <a:gd name="csX29" fmla="*/ 4978400 w 8743950"/>
              <a:gd name="csY29" fmla="*/ 1422400 h 1739900"/>
              <a:gd name="csX30" fmla="*/ 4978400 w 8743950"/>
              <a:gd name="csY30" fmla="*/ 1416050 h 1739900"/>
              <a:gd name="csX31" fmla="*/ 4921250 w 8743950"/>
              <a:gd name="csY31" fmla="*/ 1416050 h 1739900"/>
              <a:gd name="csX32" fmla="*/ 4921250 w 8743950"/>
              <a:gd name="csY32" fmla="*/ 1384300 h 1739900"/>
              <a:gd name="csX33" fmla="*/ 4895850 w 8743950"/>
              <a:gd name="csY33" fmla="*/ 1384300 h 1739900"/>
              <a:gd name="csX34" fmla="*/ 4895850 w 8743950"/>
              <a:gd name="csY34" fmla="*/ 1352550 h 1739900"/>
              <a:gd name="csX35" fmla="*/ 4730750 w 8743950"/>
              <a:gd name="csY35" fmla="*/ 1352550 h 1739900"/>
              <a:gd name="csX36" fmla="*/ 4718050 w 8743950"/>
              <a:gd name="csY36" fmla="*/ 1352550 h 1739900"/>
              <a:gd name="csX37" fmla="*/ 4610100 w 8743950"/>
              <a:gd name="csY37" fmla="*/ 1352550 h 1739900"/>
              <a:gd name="csX38" fmla="*/ 4610100 w 8743950"/>
              <a:gd name="csY38" fmla="*/ 1339850 h 1739900"/>
              <a:gd name="csX39" fmla="*/ 4527550 w 8743950"/>
              <a:gd name="csY39" fmla="*/ 1339850 h 1739900"/>
              <a:gd name="csX40" fmla="*/ 4527550 w 8743950"/>
              <a:gd name="csY40" fmla="*/ 1327150 h 1739900"/>
              <a:gd name="csX41" fmla="*/ 4406900 w 8743950"/>
              <a:gd name="csY41" fmla="*/ 1327150 h 1739900"/>
              <a:gd name="csX42" fmla="*/ 4406900 w 8743950"/>
              <a:gd name="csY42" fmla="*/ 1314450 h 1739900"/>
              <a:gd name="csX43" fmla="*/ 4343400 w 8743950"/>
              <a:gd name="csY43" fmla="*/ 1314450 h 1739900"/>
              <a:gd name="csX44" fmla="*/ 4330700 w 8743950"/>
              <a:gd name="csY44" fmla="*/ 1301750 h 1739900"/>
              <a:gd name="csX45" fmla="*/ 4311650 w 8743950"/>
              <a:gd name="csY45" fmla="*/ 1301750 h 1739900"/>
              <a:gd name="csX46" fmla="*/ 4311650 w 8743950"/>
              <a:gd name="csY46" fmla="*/ 1282700 h 1739900"/>
              <a:gd name="csX47" fmla="*/ 3937000 w 8743950"/>
              <a:gd name="csY47" fmla="*/ 1282700 h 1739900"/>
              <a:gd name="csX48" fmla="*/ 3937000 w 8743950"/>
              <a:gd name="csY48" fmla="*/ 1257300 h 1739900"/>
              <a:gd name="csX49" fmla="*/ 3905250 w 8743950"/>
              <a:gd name="csY49" fmla="*/ 1257300 h 1739900"/>
              <a:gd name="csX50" fmla="*/ 3905250 w 8743950"/>
              <a:gd name="csY50" fmla="*/ 1244600 h 1739900"/>
              <a:gd name="csX51" fmla="*/ 3810000 w 8743950"/>
              <a:gd name="csY51" fmla="*/ 1244600 h 1739900"/>
              <a:gd name="csX52" fmla="*/ 3810000 w 8743950"/>
              <a:gd name="csY52" fmla="*/ 1225550 h 1739900"/>
              <a:gd name="csX53" fmla="*/ 3778250 w 8743950"/>
              <a:gd name="csY53" fmla="*/ 1225550 h 1739900"/>
              <a:gd name="csX54" fmla="*/ 3778250 w 8743950"/>
              <a:gd name="csY54" fmla="*/ 1206500 h 1739900"/>
              <a:gd name="csX55" fmla="*/ 3670300 w 8743950"/>
              <a:gd name="csY55" fmla="*/ 1206500 h 1739900"/>
              <a:gd name="csX56" fmla="*/ 3670300 w 8743950"/>
              <a:gd name="csY56" fmla="*/ 1187450 h 1739900"/>
              <a:gd name="csX57" fmla="*/ 3543300 w 8743950"/>
              <a:gd name="csY57" fmla="*/ 1187450 h 1739900"/>
              <a:gd name="csX58" fmla="*/ 3543300 w 8743950"/>
              <a:gd name="csY58" fmla="*/ 1155700 h 1739900"/>
              <a:gd name="csX59" fmla="*/ 3486150 w 8743950"/>
              <a:gd name="csY59" fmla="*/ 1155700 h 1739900"/>
              <a:gd name="csX60" fmla="*/ 3486150 w 8743950"/>
              <a:gd name="csY60" fmla="*/ 1136650 h 1739900"/>
              <a:gd name="csX61" fmla="*/ 3257550 w 8743950"/>
              <a:gd name="csY61" fmla="*/ 1136650 h 1739900"/>
              <a:gd name="csX62" fmla="*/ 3257550 w 8743950"/>
              <a:gd name="csY62" fmla="*/ 1092200 h 1739900"/>
              <a:gd name="csX63" fmla="*/ 3206750 w 8743950"/>
              <a:gd name="csY63" fmla="*/ 1092200 h 1739900"/>
              <a:gd name="csX64" fmla="*/ 3206750 w 8743950"/>
              <a:gd name="csY64" fmla="*/ 1079500 h 1739900"/>
              <a:gd name="csX65" fmla="*/ 3162300 w 8743950"/>
              <a:gd name="csY65" fmla="*/ 1079500 h 1739900"/>
              <a:gd name="csX66" fmla="*/ 3162300 w 8743950"/>
              <a:gd name="csY66" fmla="*/ 1060450 h 1739900"/>
              <a:gd name="csX67" fmla="*/ 3022600 w 8743950"/>
              <a:gd name="csY67" fmla="*/ 1060450 h 1739900"/>
              <a:gd name="csX68" fmla="*/ 3022600 w 8743950"/>
              <a:gd name="csY68" fmla="*/ 1041400 h 1739900"/>
              <a:gd name="csX69" fmla="*/ 2971800 w 8743950"/>
              <a:gd name="csY69" fmla="*/ 1041400 h 1739900"/>
              <a:gd name="csX70" fmla="*/ 2971800 w 8743950"/>
              <a:gd name="csY70" fmla="*/ 1009650 h 1739900"/>
              <a:gd name="csX71" fmla="*/ 2819400 w 8743950"/>
              <a:gd name="csY71" fmla="*/ 1009650 h 1739900"/>
              <a:gd name="csX72" fmla="*/ 2819400 w 8743950"/>
              <a:gd name="csY72" fmla="*/ 996950 h 1739900"/>
              <a:gd name="csX73" fmla="*/ 2749550 w 8743950"/>
              <a:gd name="csY73" fmla="*/ 996950 h 1739900"/>
              <a:gd name="csX74" fmla="*/ 2749550 w 8743950"/>
              <a:gd name="csY74" fmla="*/ 971550 h 1739900"/>
              <a:gd name="csX75" fmla="*/ 2711450 w 8743950"/>
              <a:gd name="csY75" fmla="*/ 971550 h 1739900"/>
              <a:gd name="csX76" fmla="*/ 2711450 w 8743950"/>
              <a:gd name="csY76" fmla="*/ 958850 h 1739900"/>
              <a:gd name="csX77" fmla="*/ 2635250 w 8743950"/>
              <a:gd name="csY77" fmla="*/ 958850 h 1739900"/>
              <a:gd name="csX78" fmla="*/ 2635250 w 8743950"/>
              <a:gd name="csY78" fmla="*/ 933450 h 1739900"/>
              <a:gd name="csX79" fmla="*/ 2559050 w 8743950"/>
              <a:gd name="csY79" fmla="*/ 933450 h 1739900"/>
              <a:gd name="csX80" fmla="*/ 2559050 w 8743950"/>
              <a:gd name="csY80" fmla="*/ 908050 h 1739900"/>
              <a:gd name="csX81" fmla="*/ 2343150 w 8743950"/>
              <a:gd name="csY81" fmla="*/ 908050 h 1739900"/>
              <a:gd name="csX82" fmla="*/ 2343150 w 8743950"/>
              <a:gd name="csY82" fmla="*/ 889000 h 1739900"/>
              <a:gd name="csX83" fmla="*/ 2266950 w 8743950"/>
              <a:gd name="csY83" fmla="*/ 889000 h 1739900"/>
              <a:gd name="csX84" fmla="*/ 2266950 w 8743950"/>
              <a:gd name="csY84" fmla="*/ 882650 h 1739900"/>
              <a:gd name="csX85" fmla="*/ 2190750 w 8743950"/>
              <a:gd name="csY85" fmla="*/ 882650 h 1739900"/>
              <a:gd name="csX86" fmla="*/ 2190750 w 8743950"/>
              <a:gd name="csY86" fmla="*/ 844550 h 1739900"/>
              <a:gd name="csX87" fmla="*/ 2139950 w 8743950"/>
              <a:gd name="csY87" fmla="*/ 844550 h 1739900"/>
              <a:gd name="csX88" fmla="*/ 2063750 w 8743950"/>
              <a:gd name="csY88" fmla="*/ 844550 h 1739900"/>
              <a:gd name="csX89" fmla="*/ 2044700 w 8743950"/>
              <a:gd name="csY89" fmla="*/ 825500 h 1739900"/>
              <a:gd name="csX90" fmla="*/ 1930400 w 8743950"/>
              <a:gd name="csY90" fmla="*/ 825500 h 1739900"/>
              <a:gd name="csX91" fmla="*/ 1930400 w 8743950"/>
              <a:gd name="csY91" fmla="*/ 787400 h 1739900"/>
              <a:gd name="csX92" fmla="*/ 1879600 w 8743950"/>
              <a:gd name="csY92" fmla="*/ 787400 h 1739900"/>
              <a:gd name="csX93" fmla="*/ 1879600 w 8743950"/>
              <a:gd name="csY93" fmla="*/ 774700 h 1739900"/>
              <a:gd name="csX94" fmla="*/ 1803400 w 8743950"/>
              <a:gd name="csY94" fmla="*/ 774700 h 1739900"/>
              <a:gd name="csX95" fmla="*/ 1803400 w 8743950"/>
              <a:gd name="csY95" fmla="*/ 749300 h 1739900"/>
              <a:gd name="csX96" fmla="*/ 1663700 w 8743950"/>
              <a:gd name="csY96" fmla="*/ 749300 h 1739900"/>
              <a:gd name="csX97" fmla="*/ 1663700 w 8743950"/>
              <a:gd name="csY97" fmla="*/ 723900 h 1739900"/>
              <a:gd name="csX98" fmla="*/ 1625600 w 8743950"/>
              <a:gd name="csY98" fmla="*/ 723900 h 1739900"/>
              <a:gd name="csX99" fmla="*/ 1625600 w 8743950"/>
              <a:gd name="csY99" fmla="*/ 698500 h 1739900"/>
              <a:gd name="csX100" fmla="*/ 1485900 w 8743950"/>
              <a:gd name="csY100" fmla="*/ 698500 h 1739900"/>
              <a:gd name="csX101" fmla="*/ 1485900 w 8743950"/>
              <a:gd name="csY101" fmla="*/ 679450 h 1739900"/>
              <a:gd name="csX102" fmla="*/ 1397000 w 8743950"/>
              <a:gd name="csY102" fmla="*/ 679450 h 1739900"/>
              <a:gd name="csX103" fmla="*/ 1397000 w 8743950"/>
              <a:gd name="csY103" fmla="*/ 654050 h 1739900"/>
              <a:gd name="csX104" fmla="*/ 1358900 w 8743950"/>
              <a:gd name="csY104" fmla="*/ 654050 h 1739900"/>
              <a:gd name="csX105" fmla="*/ 1358900 w 8743950"/>
              <a:gd name="csY105" fmla="*/ 609600 h 1739900"/>
              <a:gd name="csX106" fmla="*/ 1130300 w 8743950"/>
              <a:gd name="csY106" fmla="*/ 609600 h 1739900"/>
              <a:gd name="csX107" fmla="*/ 1130300 w 8743950"/>
              <a:gd name="csY107" fmla="*/ 577850 h 1739900"/>
              <a:gd name="csX108" fmla="*/ 1098550 w 8743950"/>
              <a:gd name="csY108" fmla="*/ 577850 h 1739900"/>
              <a:gd name="csX109" fmla="*/ 1098550 w 8743950"/>
              <a:gd name="csY109" fmla="*/ 533400 h 1739900"/>
              <a:gd name="csX110" fmla="*/ 977900 w 8743950"/>
              <a:gd name="csY110" fmla="*/ 533400 h 1739900"/>
              <a:gd name="csX111" fmla="*/ 977900 w 8743950"/>
              <a:gd name="csY111" fmla="*/ 482600 h 1739900"/>
              <a:gd name="csX112" fmla="*/ 908050 w 8743950"/>
              <a:gd name="csY112" fmla="*/ 482600 h 1739900"/>
              <a:gd name="csX113" fmla="*/ 908050 w 8743950"/>
              <a:gd name="csY113" fmla="*/ 463550 h 1739900"/>
              <a:gd name="csX114" fmla="*/ 825500 w 8743950"/>
              <a:gd name="csY114" fmla="*/ 463550 h 1739900"/>
              <a:gd name="csX115" fmla="*/ 825500 w 8743950"/>
              <a:gd name="csY115" fmla="*/ 381000 h 1739900"/>
              <a:gd name="csX116" fmla="*/ 800100 w 8743950"/>
              <a:gd name="csY116" fmla="*/ 381000 h 1739900"/>
              <a:gd name="csX117" fmla="*/ 800100 w 8743950"/>
              <a:gd name="csY117" fmla="*/ 304800 h 1739900"/>
              <a:gd name="csX118" fmla="*/ 742950 w 8743950"/>
              <a:gd name="csY118" fmla="*/ 304800 h 1739900"/>
              <a:gd name="csX119" fmla="*/ 742950 w 8743950"/>
              <a:gd name="csY119" fmla="*/ 279400 h 1739900"/>
              <a:gd name="csX120" fmla="*/ 577850 w 8743950"/>
              <a:gd name="csY120" fmla="*/ 279400 h 1739900"/>
              <a:gd name="csX121" fmla="*/ 577850 w 8743950"/>
              <a:gd name="csY121" fmla="*/ 222250 h 1739900"/>
              <a:gd name="csX122" fmla="*/ 488950 w 8743950"/>
              <a:gd name="csY122" fmla="*/ 222250 h 1739900"/>
              <a:gd name="csX123" fmla="*/ 488950 w 8743950"/>
              <a:gd name="csY123" fmla="*/ 203200 h 1739900"/>
              <a:gd name="csX124" fmla="*/ 444500 w 8743950"/>
              <a:gd name="csY124" fmla="*/ 203200 h 1739900"/>
              <a:gd name="csX125" fmla="*/ 444500 w 8743950"/>
              <a:gd name="csY125" fmla="*/ 184150 h 1739900"/>
              <a:gd name="csX126" fmla="*/ 355600 w 8743950"/>
              <a:gd name="csY126" fmla="*/ 184150 h 1739900"/>
              <a:gd name="csX127" fmla="*/ 355600 w 8743950"/>
              <a:gd name="csY127" fmla="*/ 158750 h 1739900"/>
              <a:gd name="csX128" fmla="*/ 292100 w 8743950"/>
              <a:gd name="csY128" fmla="*/ 158750 h 1739900"/>
              <a:gd name="csX129" fmla="*/ 292100 w 8743950"/>
              <a:gd name="csY129" fmla="*/ 127000 h 1739900"/>
              <a:gd name="csX130" fmla="*/ 254000 w 8743950"/>
              <a:gd name="csY130" fmla="*/ 127000 h 1739900"/>
              <a:gd name="csX131" fmla="*/ 254000 w 8743950"/>
              <a:gd name="csY131" fmla="*/ 50800 h 1739900"/>
              <a:gd name="csX132" fmla="*/ 139700 w 8743950"/>
              <a:gd name="csY132" fmla="*/ 50800 h 1739900"/>
              <a:gd name="csX133" fmla="*/ 139700 w 8743950"/>
              <a:gd name="csY133" fmla="*/ 31750 h 1739900"/>
              <a:gd name="csX134" fmla="*/ 88900 w 8743950"/>
              <a:gd name="csY134" fmla="*/ 31750 h 1739900"/>
              <a:gd name="csX135" fmla="*/ 88900 w 8743950"/>
              <a:gd name="csY135" fmla="*/ 0 h 1739900"/>
              <a:gd name="csX136" fmla="*/ 0 w 8743950"/>
              <a:gd name="csY136" fmla="*/ 0 h 17399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 ang="0">
                <a:pos x="csX108" y="csY108"/>
              </a:cxn>
              <a:cxn ang="0">
                <a:pos x="csX109" y="csY109"/>
              </a:cxn>
              <a:cxn ang="0">
                <a:pos x="csX110" y="csY110"/>
              </a:cxn>
              <a:cxn ang="0">
                <a:pos x="csX111" y="csY111"/>
              </a:cxn>
              <a:cxn ang="0">
                <a:pos x="csX112" y="csY112"/>
              </a:cxn>
              <a:cxn ang="0">
                <a:pos x="csX113" y="csY113"/>
              </a:cxn>
              <a:cxn ang="0">
                <a:pos x="csX114" y="csY114"/>
              </a:cxn>
              <a:cxn ang="0">
                <a:pos x="csX115" y="csY115"/>
              </a:cxn>
              <a:cxn ang="0">
                <a:pos x="csX116" y="csY116"/>
              </a:cxn>
              <a:cxn ang="0">
                <a:pos x="csX117" y="csY117"/>
              </a:cxn>
              <a:cxn ang="0">
                <a:pos x="csX118" y="csY118"/>
              </a:cxn>
              <a:cxn ang="0">
                <a:pos x="csX119" y="csY119"/>
              </a:cxn>
              <a:cxn ang="0">
                <a:pos x="csX120" y="csY120"/>
              </a:cxn>
              <a:cxn ang="0">
                <a:pos x="csX121" y="csY121"/>
              </a:cxn>
              <a:cxn ang="0">
                <a:pos x="csX122" y="csY122"/>
              </a:cxn>
              <a:cxn ang="0">
                <a:pos x="csX123" y="csY123"/>
              </a:cxn>
              <a:cxn ang="0">
                <a:pos x="csX124" y="csY124"/>
              </a:cxn>
              <a:cxn ang="0">
                <a:pos x="csX125" y="csY125"/>
              </a:cxn>
              <a:cxn ang="0">
                <a:pos x="csX126" y="csY126"/>
              </a:cxn>
              <a:cxn ang="0">
                <a:pos x="csX127" y="csY127"/>
              </a:cxn>
              <a:cxn ang="0">
                <a:pos x="csX128" y="csY128"/>
              </a:cxn>
              <a:cxn ang="0">
                <a:pos x="csX129" y="csY129"/>
              </a:cxn>
              <a:cxn ang="0">
                <a:pos x="csX130" y="csY130"/>
              </a:cxn>
              <a:cxn ang="0">
                <a:pos x="csX131" y="csY131"/>
              </a:cxn>
              <a:cxn ang="0">
                <a:pos x="csX132" y="csY132"/>
              </a:cxn>
              <a:cxn ang="0">
                <a:pos x="csX133" y="csY133"/>
              </a:cxn>
              <a:cxn ang="0">
                <a:pos x="csX134" y="csY134"/>
              </a:cxn>
              <a:cxn ang="0">
                <a:pos x="csX135" y="csY135"/>
              </a:cxn>
              <a:cxn ang="0">
                <a:pos x="csX136" y="csY136"/>
              </a:cxn>
            </a:cxnLst>
            <a:rect l="l" t="t" r="r" b="b"/>
            <a:pathLst>
              <a:path w="8743950" h="1739900">
                <a:moveTo>
                  <a:pt x="8743950" y="1739900"/>
                </a:moveTo>
                <a:lnTo>
                  <a:pt x="7258050" y="1739900"/>
                </a:lnTo>
                <a:lnTo>
                  <a:pt x="7258050" y="1689100"/>
                </a:lnTo>
                <a:lnTo>
                  <a:pt x="6826250" y="1689100"/>
                </a:lnTo>
                <a:lnTo>
                  <a:pt x="6826250" y="1657350"/>
                </a:lnTo>
                <a:lnTo>
                  <a:pt x="6775450" y="1657350"/>
                </a:lnTo>
                <a:lnTo>
                  <a:pt x="6775450" y="1638300"/>
                </a:lnTo>
                <a:lnTo>
                  <a:pt x="6673850" y="1638300"/>
                </a:lnTo>
                <a:lnTo>
                  <a:pt x="6673850" y="1619250"/>
                </a:lnTo>
                <a:lnTo>
                  <a:pt x="6521450" y="1619250"/>
                </a:lnTo>
                <a:lnTo>
                  <a:pt x="6521450" y="1600200"/>
                </a:lnTo>
                <a:lnTo>
                  <a:pt x="6299200" y="1600200"/>
                </a:lnTo>
                <a:lnTo>
                  <a:pt x="6299200" y="1574800"/>
                </a:lnTo>
                <a:lnTo>
                  <a:pt x="6159500" y="1574800"/>
                </a:lnTo>
                <a:lnTo>
                  <a:pt x="6159500" y="1555750"/>
                </a:lnTo>
                <a:lnTo>
                  <a:pt x="6076950" y="1555750"/>
                </a:lnTo>
                <a:lnTo>
                  <a:pt x="6076950" y="1536700"/>
                </a:lnTo>
                <a:lnTo>
                  <a:pt x="6000750" y="1536700"/>
                </a:lnTo>
                <a:lnTo>
                  <a:pt x="6000750" y="1504950"/>
                </a:lnTo>
                <a:lnTo>
                  <a:pt x="5835650" y="1504950"/>
                </a:lnTo>
                <a:lnTo>
                  <a:pt x="5835650" y="1479550"/>
                </a:lnTo>
                <a:lnTo>
                  <a:pt x="5727700" y="1479550"/>
                </a:lnTo>
                <a:lnTo>
                  <a:pt x="5727700" y="1466850"/>
                </a:lnTo>
                <a:lnTo>
                  <a:pt x="5543550" y="1466850"/>
                </a:lnTo>
                <a:lnTo>
                  <a:pt x="5530850" y="1454150"/>
                </a:lnTo>
                <a:lnTo>
                  <a:pt x="5448300" y="1454150"/>
                </a:lnTo>
                <a:lnTo>
                  <a:pt x="5448300" y="1435100"/>
                </a:lnTo>
                <a:lnTo>
                  <a:pt x="5187950" y="1435100"/>
                </a:lnTo>
                <a:lnTo>
                  <a:pt x="5175250" y="1422400"/>
                </a:lnTo>
                <a:lnTo>
                  <a:pt x="4978400" y="1422400"/>
                </a:lnTo>
                <a:lnTo>
                  <a:pt x="4978400" y="1416050"/>
                </a:lnTo>
                <a:lnTo>
                  <a:pt x="4921250" y="1416050"/>
                </a:lnTo>
                <a:lnTo>
                  <a:pt x="4921250" y="1384300"/>
                </a:lnTo>
                <a:lnTo>
                  <a:pt x="4895850" y="1384300"/>
                </a:lnTo>
                <a:lnTo>
                  <a:pt x="4895850" y="1352550"/>
                </a:lnTo>
                <a:lnTo>
                  <a:pt x="4730750" y="1352550"/>
                </a:lnTo>
                <a:lnTo>
                  <a:pt x="4718050" y="1352550"/>
                </a:lnTo>
                <a:lnTo>
                  <a:pt x="4610100" y="1352550"/>
                </a:lnTo>
                <a:lnTo>
                  <a:pt x="4610100" y="1339850"/>
                </a:lnTo>
                <a:lnTo>
                  <a:pt x="4527550" y="1339850"/>
                </a:lnTo>
                <a:lnTo>
                  <a:pt x="4527550" y="1327150"/>
                </a:lnTo>
                <a:lnTo>
                  <a:pt x="4406900" y="1327150"/>
                </a:lnTo>
                <a:lnTo>
                  <a:pt x="4406900" y="1314450"/>
                </a:lnTo>
                <a:lnTo>
                  <a:pt x="4343400" y="1314450"/>
                </a:lnTo>
                <a:lnTo>
                  <a:pt x="4330700" y="1301750"/>
                </a:lnTo>
                <a:lnTo>
                  <a:pt x="4311650" y="1301750"/>
                </a:lnTo>
                <a:lnTo>
                  <a:pt x="4311650" y="1282700"/>
                </a:lnTo>
                <a:lnTo>
                  <a:pt x="3937000" y="1282700"/>
                </a:lnTo>
                <a:lnTo>
                  <a:pt x="3937000" y="1257300"/>
                </a:lnTo>
                <a:lnTo>
                  <a:pt x="3905250" y="1257300"/>
                </a:lnTo>
                <a:lnTo>
                  <a:pt x="3905250" y="1244600"/>
                </a:lnTo>
                <a:lnTo>
                  <a:pt x="3810000" y="1244600"/>
                </a:lnTo>
                <a:lnTo>
                  <a:pt x="3810000" y="1225550"/>
                </a:lnTo>
                <a:lnTo>
                  <a:pt x="3778250" y="1225550"/>
                </a:lnTo>
                <a:lnTo>
                  <a:pt x="3778250" y="1206500"/>
                </a:lnTo>
                <a:lnTo>
                  <a:pt x="3670300" y="1206500"/>
                </a:lnTo>
                <a:lnTo>
                  <a:pt x="3670300" y="1187450"/>
                </a:lnTo>
                <a:lnTo>
                  <a:pt x="3543300" y="1187450"/>
                </a:lnTo>
                <a:lnTo>
                  <a:pt x="3543300" y="1155700"/>
                </a:lnTo>
                <a:lnTo>
                  <a:pt x="3486150" y="1155700"/>
                </a:lnTo>
                <a:lnTo>
                  <a:pt x="3486150" y="1136650"/>
                </a:lnTo>
                <a:lnTo>
                  <a:pt x="3257550" y="1136650"/>
                </a:lnTo>
                <a:lnTo>
                  <a:pt x="3257550" y="1092200"/>
                </a:lnTo>
                <a:lnTo>
                  <a:pt x="3206750" y="1092200"/>
                </a:lnTo>
                <a:lnTo>
                  <a:pt x="3206750" y="1079500"/>
                </a:lnTo>
                <a:lnTo>
                  <a:pt x="3162300" y="1079500"/>
                </a:lnTo>
                <a:lnTo>
                  <a:pt x="3162300" y="1060450"/>
                </a:lnTo>
                <a:lnTo>
                  <a:pt x="3022600" y="1060450"/>
                </a:lnTo>
                <a:lnTo>
                  <a:pt x="3022600" y="1041400"/>
                </a:lnTo>
                <a:lnTo>
                  <a:pt x="2971800" y="1041400"/>
                </a:lnTo>
                <a:lnTo>
                  <a:pt x="2971800" y="1009650"/>
                </a:lnTo>
                <a:lnTo>
                  <a:pt x="2819400" y="1009650"/>
                </a:lnTo>
                <a:lnTo>
                  <a:pt x="2819400" y="996950"/>
                </a:lnTo>
                <a:lnTo>
                  <a:pt x="2749550" y="996950"/>
                </a:lnTo>
                <a:lnTo>
                  <a:pt x="2749550" y="971550"/>
                </a:lnTo>
                <a:lnTo>
                  <a:pt x="2711450" y="971550"/>
                </a:lnTo>
                <a:lnTo>
                  <a:pt x="2711450" y="958850"/>
                </a:lnTo>
                <a:lnTo>
                  <a:pt x="2635250" y="958850"/>
                </a:lnTo>
                <a:lnTo>
                  <a:pt x="2635250" y="933450"/>
                </a:lnTo>
                <a:lnTo>
                  <a:pt x="2559050" y="933450"/>
                </a:lnTo>
                <a:lnTo>
                  <a:pt x="2559050" y="908050"/>
                </a:lnTo>
                <a:lnTo>
                  <a:pt x="2343150" y="908050"/>
                </a:lnTo>
                <a:lnTo>
                  <a:pt x="2343150" y="889000"/>
                </a:lnTo>
                <a:lnTo>
                  <a:pt x="2266950" y="889000"/>
                </a:lnTo>
                <a:lnTo>
                  <a:pt x="2266950" y="882650"/>
                </a:lnTo>
                <a:lnTo>
                  <a:pt x="2190750" y="882650"/>
                </a:lnTo>
                <a:lnTo>
                  <a:pt x="2190750" y="844550"/>
                </a:lnTo>
                <a:lnTo>
                  <a:pt x="2139950" y="844550"/>
                </a:lnTo>
                <a:lnTo>
                  <a:pt x="2063750" y="844550"/>
                </a:lnTo>
                <a:lnTo>
                  <a:pt x="2044700" y="825500"/>
                </a:lnTo>
                <a:lnTo>
                  <a:pt x="1930400" y="825500"/>
                </a:lnTo>
                <a:lnTo>
                  <a:pt x="1930400" y="787400"/>
                </a:lnTo>
                <a:lnTo>
                  <a:pt x="1879600" y="787400"/>
                </a:lnTo>
                <a:lnTo>
                  <a:pt x="1879600" y="774700"/>
                </a:lnTo>
                <a:lnTo>
                  <a:pt x="1803400" y="774700"/>
                </a:lnTo>
                <a:lnTo>
                  <a:pt x="1803400" y="749300"/>
                </a:lnTo>
                <a:lnTo>
                  <a:pt x="1663700" y="749300"/>
                </a:lnTo>
                <a:lnTo>
                  <a:pt x="1663700" y="723900"/>
                </a:lnTo>
                <a:lnTo>
                  <a:pt x="1625600" y="723900"/>
                </a:lnTo>
                <a:lnTo>
                  <a:pt x="1625600" y="698500"/>
                </a:lnTo>
                <a:lnTo>
                  <a:pt x="1485900" y="698500"/>
                </a:lnTo>
                <a:lnTo>
                  <a:pt x="1485900" y="679450"/>
                </a:lnTo>
                <a:lnTo>
                  <a:pt x="1397000" y="679450"/>
                </a:lnTo>
                <a:lnTo>
                  <a:pt x="1397000" y="654050"/>
                </a:lnTo>
                <a:lnTo>
                  <a:pt x="1358900" y="654050"/>
                </a:lnTo>
                <a:lnTo>
                  <a:pt x="1358900" y="609600"/>
                </a:lnTo>
                <a:lnTo>
                  <a:pt x="1130300" y="609600"/>
                </a:lnTo>
                <a:lnTo>
                  <a:pt x="1130300" y="577850"/>
                </a:lnTo>
                <a:lnTo>
                  <a:pt x="1098550" y="577850"/>
                </a:lnTo>
                <a:lnTo>
                  <a:pt x="1098550" y="533400"/>
                </a:lnTo>
                <a:lnTo>
                  <a:pt x="977900" y="533400"/>
                </a:lnTo>
                <a:lnTo>
                  <a:pt x="977900" y="482600"/>
                </a:lnTo>
                <a:lnTo>
                  <a:pt x="908050" y="482600"/>
                </a:lnTo>
                <a:lnTo>
                  <a:pt x="908050" y="463550"/>
                </a:lnTo>
                <a:lnTo>
                  <a:pt x="825500" y="463550"/>
                </a:lnTo>
                <a:lnTo>
                  <a:pt x="825500" y="381000"/>
                </a:lnTo>
                <a:lnTo>
                  <a:pt x="800100" y="381000"/>
                </a:lnTo>
                <a:lnTo>
                  <a:pt x="800100" y="304800"/>
                </a:lnTo>
                <a:lnTo>
                  <a:pt x="742950" y="304800"/>
                </a:lnTo>
                <a:lnTo>
                  <a:pt x="742950" y="279400"/>
                </a:lnTo>
                <a:lnTo>
                  <a:pt x="577850" y="279400"/>
                </a:lnTo>
                <a:lnTo>
                  <a:pt x="577850" y="222250"/>
                </a:lnTo>
                <a:lnTo>
                  <a:pt x="488950" y="222250"/>
                </a:lnTo>
                <a:lnTo>
                  <a:pt x="488950" y="203200"/>
                </a:lnTo>
                <a:lnTo>
                  <a:pt x="444500" y="203200"/>
                </a:lnTo>
                <a:lnTo>
                  <a:pt x="444500" y="184150"/>
                </a:lnTo>
                <a:lnTo>
                  <a:pt x="355600" y="184150"/>
                </a:lnTo>
                <a:lnTo>
                  <a:pt x="355600" y="158750"/>
                </a:lnTo>
                <a:lnTo>
                  <a:pt x="292100" y="158750"/>
                </a:lnTo>
                <a:lnTo>
                  <a:pt x="292100" y="127000"/>
                </a:lnTo>
                <a:lnTo>
                  <a:pt x="254000" y="127000"/>
                </a:lnTo>
                <a:lnTo>
                  <a:pt x="254000" y="50800"/>
                </a:lnTo>
                <a:lnTo>
                  <a:pt x="139700" y="50800"/>
                </a:lnTo>
                <a:lnTo>
                  <a:pt x="139700" y="31750"/>
                </a:lnTo>
                <a:lnTo>
                  <a:pt x="88900" y="31750"/>
                </a:lnTo>
                <a:lnTo>
                  <a:pt x="88900" y="0"/>
                </a:lnTo>
                <a:lnTo>
                  <a:pt x="0" y="0"/>
                </a:lnTo>
              </a:path>
            </a:pathLst>
          </a:custGeom>
          <a:noFill/>
          <a:ln w="28575">
            <a:solidFill>
              <a:schemeClr val="bg1">
                <a:lumMod val="50000"/>
              </a:schemeClr>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04" name="Group 703">
            <a:extLst>
              <a:ext uri="{FF2B5EF4-FFF2-40B4-BE49-F238E27FC236}">
                <a16:creationId xmlns:a16="http://schemas.microsoft.com/office/drawing/2014/main" id="{D179770D-2F8C-767F-4343-57BDC55EF4F2}"/>
              </a:ext>
            </a:extLst>
          </p:cNvPr>
          <p:cNvGrpSpPr/>
          <p:nvPr/>
        </p:nvGrpSpPr>
        <p:grpSpPr>
          <a:xfrm>
            <a:off x="1510259" y="1533463"/>
            <a:ext cx="8795791" cy="1962502"/>
            <a:chOff x="1510259" y="1533463"/>
            <a:chExt cx="8795791" cy="1962502"/>
          </a:xfrm>
        </p:grpSpPr>
        <p:sp>
          <p:nvSpPr>
            <p:cNvPr id="636" name="TextBox 635">
              <a:extLst>
                <a:ext uri="{FF2B5EF4-FFF2-40B4-BE49-F238E27FC236}">
                  <a16:creationId xmlns:a16="http://schemas.microsoft.com/office/drawing/2014/main" id="{7E09883E-8EAF-2824-B236-5B31306EAE4D}"/>
                </a:ext>
              </a:extLst>
            </p:cNvPr>
            <p:cNvSpPr txBox="1"/>
            <p:nvPr/>
          </p:nvSpPr>
          <p:spPr>
            <a:xfrm>
              <a:off x="1510259" y="1533463"/>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37" name="TextBox 636">
              <a:extLst>
                <a:ext uri="{FF2B5EF4-FFF2-40B4-BE49-F238E27FC236}">
                  <a16:creationId xmlns:a16="http://schemas.microsoft.com/office/drawing/2014/main" id="{94067F41-5EC4-D105-855C-74401222961B}"/>
                </a:ext>
              </a:extLst>
            </p:cNvPr>
            <p:cNvSpPr txBox="1"/>
            <p:nvPr/>
          </p:nvSpPr>
          <p:spPr>
            <a:xfrm>
              <a:off x="1775920" y="1644814"/>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38" name="TextBox 637">
              <a:extLst>
                <a:ext uri="{FF2B5EF4-FFF2-40B4-BE49-F238E27FC236}">
                  <a16:creationId xmlns:a16="http://schemas.microsoft.com/office/drawing/2014/main" id="{2ACF4E14-F6CF-779A-638F-27D92142BF96}"/>
                </a:ext>
              </a:extLst>
            </p:cNvPr>
            <p:cNvSpPr txBox="1"/>
            <p:nvPr/>
          </p:nvSpPr>
          <p:spPr>
            <a:xfrm>
              <a:off x="1803400" y="1687590"/>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39" name="TextBox 638">
              <a:extLst>
                <a:ext uri="{FF2B5EF4-FFF2-40B4-BE49-F238E27FC236}">
                  <a16:creationId xmlns:a16="http://schemas.microsoft.com/office/drawing/2014/main" id="{1D0DCEFD-1C29-2F72-42DD-975BBED2107F}"/>
                </a:ext>
              </a:extLst>
            </p:cNvPr>
            <p:cNvSpPr txBox="1"/>
            <p:nvPr/>
          </p:nvSpPr>
          <p:spPr>
            <a:xfrm>
              <a:off x="2041581" y="1781237"/>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0" name="TextBox 639">
              <a:extLst>
                <a:ext uri="{FF2B5EF4-FFF2-40B4-BE49-F238E27FC236}">
                  <a16:creationId xmlns:a16="http://schemas.microsoft.com/office/drawing/2014/main" id="{512C8111-BB98-54A6-1F93-DE1328F77C3B}"/>
                </a:ext>
              </a:extLst>
            </p:cNvPr>
            <p:cNvSpPr txBox="1"/>
            <p:nvPr/>
          </p:nvSpPr>
          <p:spPr>
            <a:xfrm>
              <a:off x="2059591" y="1800287"/>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1" name="TextBox 640">
              <a:extLst>
                <a:ext uri="{FF2B5EF4-FFF2-40B4-BE49-F238E27FC236}">
                  <a16:creationId xmlns:a16="http://schemas.microsoft.com/office/drawing/2014/main" id="{293A10AD-135A-C210-C664-028EE116AD81}"/>
                </a:ext>
              </a:extLst>
            </p:cNvPr>
            <p:cNvSpPr txBox="1"/>
            <p:nvPr/>
          </p:nvSpPr>
          <p:spPr>
            <a:xfrm>
              <a:off x="2087071" y="1800287"/>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2" name="TextBox 641">
              <a:extLst>
                <a:ext uri="{FF2B5EF4-FFF2-40B4-BE49-F238E27FC236}">
                  <a16:creationId xmlns:a16="http://schemas.microsoft.com/office/drawing/2014/main" id="{A6F2F050-8BB5-64F3-E4E4-3DC93123301D}"/>
                </a:ext>
              </a:extLst>
            </p:cNvPr>
            <p:cNvSpPr txBox="1"/>
            <p:nvPr/>
          </p:nvSpPr>
          <p:spPr>
            <a:xfrm>
              <a:off x="2172741" y="1800287"/>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3" name="TextBox 642">
              <a:extLst>
                <a:ext uri="{FF2B5EF4-FFF2-40B4-BE49-F238E27FC236}">
                  <a16:creationId xmlns:a16="http://schemas.microsoft.com/office/drawing/2014/main" id="{F1D35529-D955-C0BC-5D81-46648B0AF869}"/>
                </a:ext>
              </a:extLst>
            </p:cNvPr>
            <p:cNvSpPr txBox="1"/>
            <p:nvPr/>
          </p:nvSpPr>
          <p:spPr>
            <a:xfrm>
              <a:off x="2325252" y="1905124"/>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4" name="TextBox 643">
              <a:extLst>
                <a:ext uri="{FF2B5EF4-FFF2-40B4-BE49-F238E27FC236}">
                  <a16:creationId xmlns:a16="http://schemas.microsoft.com/office/drawing/2014/main" id="{B9F65837-884E-A72B-DF42-9CAB9F232AA9}"/>
                </a:ext>
              </a:extLst>
            </p:cNvPr>
            <p:cNvSpPr txBox="1"/>
            <p:nvPr/>
          </p:nvSpPr>
          <p:spPr>
            <a:xfrm>
              <a:off x="2349614" y="1975164"/>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5" name="TextBox 644">
              <a:extLst>
                <a:ext uri="{FF2B5EF4-FFF2-40B4-BE49-F238E27FC236}">
                  <a16:creationId xmlns:a16="http://schemas.microsoft.com/office/drawing/2014/main" id="{18BEB0FA-5867-FF8F-D5E5-8A1FA7C66BF2}"/>
                </a:ext>
              </a:extLst>
            </p:cNvPr>
            <p:cNvSpPr txBox="1"/>
            <p:nvPr/>
          </p:nvSpPr>
          <p:spPr>
            <a:xfrm>
              <a:off x="2590913" y="210179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6" name="TextBox 645">
              <a:extLst>
                <a:ext uri="{FF2B5EF4-FFF2-40B4-BE49-F238E27FC236}">
                  <a16:creationId xmlns:a16="http://schemas.microsoft.com/office/drawing/2014/main" id="{555FE524-E2EA-8017-BF67-6588BC7A28AA}"/>
                </a:ext>
              </a:extLst>
            </p:cNvPr>
            <p:cNvSpPr txBox="1"/>
            <p:nvPr/>
          </p:nvSpPr>
          <p:spPr>
            <a:xfrm>
              <a:off x="2631931" y="212077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7" name="TextBox 646">
              <a:extLst>
                <a:ext uri="{FF2B5EF4-FFF2-40B4-BE49-F238E27FC236}">
                  <a16:creationId xmlns:a16="http://schemas.microsoft.com/office/drawing/2014/main" id="{F54011B8-E26A-52CC-9CE7-1892FD0E04F2}"/>
                </a:ext>
              </a:extLst>
            </p:cNvPr>
            <p:cNvSpPr txBox="1"/>
            <p:nvPr/>
          </p:nvSpPr>
          <p:spPr>
            <a:xfrm>
              <a:off x="2840754" y="2152898"/>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8" name="TextBox 647">
              <a:extLst>
                <a:ext uri="{FF2B5EF4-FFF2-40B4-BE49-F238E27FC236}">
                  <a16:creationId xmlns:a16="http://schemas.microsoft.com/office/drawing/2014/main" id="{E785E87F-7420-F1FF-DB43-D355A4CE0E4C}"/>
                </a:ext>
              </a:extLst>
            </p:cNvPr>
            <p:cNvSpPr txBox="1"/>
            <p:nvPr/>
          </p:nvSpPr>
          <p:spPr>
            <a:xfrm>
              <a:off x="2869677" y="2171948"/>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49" name="TextBox 648">
              <a:extLst>
                <a:ext uri="{FF2B5EF4-FFF2-40B4-BE49-F238E27FC236}">
                  <a16:creationId xmlns:a16="http://schemas.microsoft.com/office/drawing/2014/main" id="{B112AE06-E6E1-FB30-AAEC-90E0EEE74839}"/>
                </a:ext>
              </a:extLst>
            </p:cNvPr>
            <p:cNvSpPr txBox="1"/>
            <p:nvPr/>
          </p:nvSpPr>
          <p:spPr>
            <a:xfrm>
              <a:off x="2907056" y="2203534"/>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0" name="TextBox 649">
              <a:extLst>
                <a:ext uri="{FF2B5EF4-FFF2-40B4-BE49-F238E27FC236}">
                  <a16:creationId xmlns:a16="http://schemas.microsoft.com/office/drawing/2014/main" id="{48B463CD-1E0F-B0B1-F0F5-73FB8541CB5D}"/>
                </a:ext>
              </a:extLst>
            </p:cNvPr>
            <p:cNvSpPr txBox="1"/>
            <p:nvPr/>
          </p:nvSpPr>
          <p:spPr>
            <a:xfrm>
              <a:off x="3016526" y="221343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1" name="TextBox 650">
              <a:extLst>
                <a:ext uri="{FF2B5EF4-FFF2-40B4-BE49-F238E27FC236}">
                  <a16:creationId xmlns:a16="http://schemas.microsoft.com/office/drawing/2014/main" id="{61A58E22-46C8-CFA1-46E8-24A88EAACBBC}"/>
                </a:ext>
              </a:extLst>
            </p:cNvPr>
            <p:cNvSpPr txBox="1"/>
            <p:nvPr/>
          </p:nvSpPr>
          <p:spPr>
            <a:xfrm>
              <a:off x="3111745" y="2225682"/>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2" name="TextBox 651">
              <a:extLst>
                <a:ext uri="{FF2B5EF4-FFF2-40B4-BE49-F238E27FC236}">
                  <a16:creationId xmlns:a16="http://schemas.microsoft.com/office/drawing/2014/main" id="{483F767D-7F7B-7F92-9FBD-160D2817FEA4}"/>
                </a:ext>
              </a:extLst>
            </p:cNvPr>
            <p:cNvSpPr txBox="1"/>
            <p:nvPr/>
          </p:nvSpPr>
          <p:spPr>
            <a:xfrm>
              <a:off x="3239130" y="227952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3" name="TextBox 652">
              <a:extLst>
                <a:ext uri="{FF2B5EF4-FFF2-40B4-BE49-F238E27FC236}">
                  <a16:creationId xmlns:a16="http://schemas.microsoft.com/office/drawing/2014/main" id="{BA48C7F2-0EB2-1098-3A30-C44A802C0D1A}"/>
                </a:ext>
              </a:extLst>
            </p:cNvPr>
            <p:cNvSpPr txBox="1"/>
            <p:nvPr/>
          </p:nvSpPr>
          <p:spPr>
            <a:xfrm>
              <a:off x="3363062" y="229583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4" name="TextBox 653">
              <a:extLst>
                <a:ext uri="{FF2B5EF4-FFF2-40B4-BE49-F238E27FC236}">
                  <a16:creationId xmlns:a16="http://schemas.microsoft.com/office/drawing/2014/main" id="{61F252D3-03DF-47EC-B8DA-66D279CFA5D7}"/>
                </a:ext>
              </a:extLst>
            </p:cNvPr>
            <p:cNvSpPr txBox="1"/>
            <p:nvPr/>
          </p:nvSpPr>
          <p:spPr>
            <a:xfrm>
              <a:off x="3404885" y="2311628"/>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5" name="TextBox 654">
              <a:extLst>
                <a:ext uri="{FF2B5EF4-FFF2-40B4-BE49-F238E27FC236}">
                  <a16:creationId xmlns:a16="http://schemas.microsoft.com/office/drawing/2014/main" id="{22122992-0B33-E985-9843-FB0E36A30813}"/>
                </a:ext>
              </a:extLst>
            </p:cNvPr>
            <p:cNvSpPr txBox="1"/>
            <p:nvPr/>
          </p:nvSpPr>
          <p:spPr>
            <a:xfrm>
              <a:off x="3442080" y="2337318"/>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6" name="TextBox 655">
              <a:extLst>
                <a:ext uri="{FF2B5EF4-FFF2-40B4-BE49-F238E27FC236}">
                  <a16:creationId xmlns:a16="http://schemas.microsoft.com/office/drawing/2014/main" id="{C6171B3B-DD87-DC0E-8941-75C2D434C1E7}"/>
                </a:ext>
              </a:extLst>
            </p:cNvPr>
            <p:cNvSpPr txBox="1"/>
            <p:nvPr/>
          </p:nvSpPr>
          <p:spPr>
            <a:xfrm>
              <a:off x="3698025" y="2413372"/>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7" name="TextBox 656">
              <a:extLst>
                <a:ext uri="{FF2B5EF4-FFF2-40B4-BE49-F238E27FC236}">
                  <a16:creationId xmlns:a16="http://schemas.microsoft.com/office/drawing/2014/main" id="{18F2152A-6672-7B2F-8B6F-91145B943BEE}"/>
                </a:ext>
              </a:extLst>
            </p:cNvPr>
            <p:cNvSpPr txBox="1"/>
            <p:nvPr/>
          </p:nvSpPr>
          <p:spPr>
            <a:xfrm>
              <a:off x="3720014" y="2413372"/>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8" name="TextBox 657">
              <a:extLst>
                <a:ext uri="{FF2B5EF4-FFF2-40B4-BE49-F238E27FC236}">
                  <a16:creationId xmlns:a16="http://schemas.microsoft.com/office/drawing/2014/main" id="{08D83ED7-8C92-5619-B0C0-70B2BDAF4B91}"/>
                </a:ext>
              </a:extLst>
            </p:cNvPr>
            <p:cNvSpPr txBox="1"/>
            <p:nvPr/>
          </p:nvSpPr>
          <p:spPr>
            <a:xfrm>
              <a:off x="3812447" y="242916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59" name="TextBox 658">
              <a:extLst>
                <a:ext uri="{FF2B5EF4-FFF2-40B4-BE49-F238E27FC236}">
                  <a16:creationId xmlns:a16="http://schemas.microsoft.com/office/drawing/2014/main" id="{47BC8B0B-C4C6-FA1D-E773-7533D0878E36}"/>
                </a:ext>
              </a:extLst>
            </p:cNvPr>
            <p:cNvSpPr txBox="1"/>
            <p:nvPr/>
          </p:nvSpPr>
          <p:spPr>
            <a:xfrm>
              <a:off x="4130340" y="247345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0" name="TextBox 659">
              <a:extLst>
                <a:ext uri="{FF2B5EF4-FFF2-40B4-BE49-F238E27FC236}">
                  <a16:creationId xmlns:a16="http://schemas.microsoft.com/office/drawing/2014/main" id="{08EBA75F-DB60-CCBD-CF1C-F55A1D7C7970}"/>
                </a:ext>
              </a:extLst>
            </p:cNvPr>
            <p:cNvSpPr txBox="1"/>
            <p:nvPr/>
          </p:nvSpPr>
          <p:spPr>
            <a:xfrm>
              <a:off x="4239810" y="2516232"/>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1" name="TextBox 660">
              <a:extLst>
                <a:ext uri="{FF2B5EF4-FFF2-40B4-BE49-F238E27FC236}">
                  <a16:creationId xmlns:a16="http://schemas.microsoft.com/office/drawing/2014/main" id="{D47AA927-872F-F03A-BA52-F8DB5E510447}"/>
                </a:ext>
              </a:extLst>
            </p:cNvPr>
            <p:cNvSpPr txBox="1"/>
            <p:nvPr/>
          </p:nvSpPr>
          <p:spPr>
            <a:xfrm>
              <a:off x="4343803" y="2543609"/>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2" name="TextBox 661">
              <a:extLst>
                <a:ext uri="{FF2B5EF4-FFF2-40B4-BE49-F238E27FC236}">
                  <a16:creationId xmlns:a16="http://schemas.microsoft.com/office/drawing/2014/main" id="{B833687A-D26A-AA7E-C169-AC749589BA32}"/>
                </a:ext>
              </a:extLst>
            </p:cNvPr>
            <p:cNvSpPr txBox="1"/>
            <p:nvPr/>
          </p:nvSpPr>
          <p:spPr>
            <a:xfrm>
              <a:off x="4740041" y="262900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3" name="TextBox 662">
              <a:extLst>
                <a:ext uri="{FF2B5EF4-FFF2-40B4-BE49-F238E27FC236}">
                  <a16:creationId xmlns:a16="http://schemas.microsoft.com/office/drawing/2014/main" id="{55E88C0F-B2B4-9FA9-D5DF-839B273D8A14}"/>
                </a:ext>
              </a:extLst>
            </p:cNvPr>
            <p:cNvSpPr txBox="1"/>
            <p:nvPr/>
          </p:nvSpPr>
          <p:spPr>
            <a:xfrm>
              <a:off x="4764562" y="2633129"/>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4" name="TextBox 663">
              <a:extLst>
                <a:ext uri="{FF2B5EF4-FFF2-40B4-BE49-F238E27FC236}">
                  <a16:creationId xmlns:a16="http://schemas.microsoft.com/office/drawing/2014/main" id="{DAEE3493-72BC-FE03-80AF-5879708F0CC5}"/>
                </a:ext>
              </a:extLst>
            </p:cNvPr>
            <p:cNvSpPr txBox="1"/>
            <p:nvPr/>
          </p:nvSpPr>
          <p:spPr>
            <a:xfrm>
              <a:off x="4999073" y="2688450"/>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5" name="TextBox 664">
              <a:extLst>
                <a:ext uri="{FF2B5EF4-FFF2-40B4-BE49-F238E27FC236}">
                  <a16:creationId xmlns:a16="http://schemas.microsoft.com/office/drawing/2014/main" id="{E53DF2B2-9F64-8B9F-4739-D7A96B125570}"/>
                </a:ext>
              </a:extLst>
            </p:cNvPr>
            <p:cNvSpPr txBox="1"/>
            <p:nvPr/>
          </p:nvSpPr>
          <p:spPr>
            <a:xfrm>
              <a:off x="5295850" y="2752893"/>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6" name="TextBox 665">
              <a:extLst>
                <a:ext uri="{FF2B5EF4-FFF2-40B4-BE49-F238E27FC236}">
                  <a16:creationId xmlns:a16="http://schemas.microsoft.com/office/drawing/2014/main" id="{55A299E0-AB89-3254-1A62-442AFCC60836}"/>
                </a:ext>
              </a:extLst>
            </p:cNvPr>
            <p:cNvSpPr txBox="1"/>
            <p:nvPr/>
          </p:nvSpPr>
          <p:spPr>
            <a:xfrm>
              <a:off x="5314165" y="276868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7" name="TextBox 666">
              <a:extLst>
                <a:ext uri="{FF2B5EF4-FFF2-40B4-BE49-F238E27FC236}">
                  <a16:creationId xmlns:a16="http://schemas.microsoft.com/office/drawing/2014/main" id="{E8B74683-DE20-1479-3D1D-0596B3F7B794}"/>
                </a:ext>
              </a:extLst>
            </p:cNvPr>
            <p:cNvSpPr txBox="1"/>
            <p:nvPr/>
          </p:nvSpPr>
          <p:spPr>
            <a:xfrm>
              <a:off x="5364125" y="2782910"/>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8" name="TextBox 667">
              <a:extLst>
                <a:ext uri="{FF2B5EF4-FFF2-40B4-BE49-F238E27FC236}">
                  <a16:creationId xmlns:a16="http://schemas.microsoft.com/office/drawing/2014/main" id="{D9794A15-F37C-C4AA-1950-05A4CF2C5FFE}"/>
                </a:ext>
              </a:extLst>
            </p:cNvPr>
            <p:cNvSpPr txBox="1"/>
            <p:nvPr/>
          </p:nvSpPr>
          <p:spPr>
            <a:xfrm>
              <a:off x="5711116" y="281846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69" name="TextBox 668">
              <a:extLst>
                <a:ext uri="{FF2B5EF4-FFF2-40B4-BE49-F238E27FC236}">
                  <a16:creationId xmlns:a16="http://schemas.microsoft.com/office/drawing/2014/main" id="{2C81D10A-EF90-8E45-2772-22A7187D31C0}"/>
                </a:ext>
              </a:extLst>
            </p:cNvPr>
            <p:cNvSpPr txBox="1"/>
            <p:nvPr/>
          </p:nvSpPr>
          <p:spPr>
            <a:xfrm>
              <a:off x="5850946" y="283197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0" name="TextBox 669">
              <a:extLst>
                <a:ext uri="{FF2B5EF4-FFF2-40B4-BE49-F238E27FC236}">
                  <a16:creationId xmlns:a16="http://schemas.microsoft.com/office/drawing/2014/main" id="{DF66E705-3BED-A5D0-5DAB-E5FB5849F724}"/>
                </a:ext>
              </a:extLst>
            </p:cNvPr>
            <p:cNvSpPr txBox="1"/>
            <p:nvPr/>
          </p:nvSpPr>
          <p:spPr>
            <a:xfrm>
              <a:off x="5884776" y="2844512"/>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1" name="TextBox 670">
              <a:extLst>
                <a:ext uri="{FF2B5EF4-FFF2-40B4-BE49-F238E27FC236}">
                  <a16:creationId xmlns:a16="http://schemas.microsoft.com/office/drawing/2014/main" id="{C0EBE943-6A46-156B-4D01-EB52322B24AE}"/>
                </a:ext>
              </a:extLst>
            </p:cNvPr>
            <p:cNvSpPr txBox="1"/>
            <p:nvPr/>
          </p:nvSpPr>
          <p:spPr>
            <a:xfrm>
              <a:off x="5920222" y="284782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2" name="TextBox 671">
              <a:extLst>
                <a:ext uri="{FF2B5EF4-FFF2-40B4-BE49-F238E27FC236}">
                  <a16:creationId xmlns:a16="http://schemas.microsoft.com/office/drawing/2014/main" id="{259572F0-E9C9-86C4-83DB-CDDF2C2EA583}"/>
                </a:ext>
              </a:extLst>
            </p:cNvPr>
            <p:cNvSpPr txBox="1"/>
            <p:nvPr/>
          </p:nvSpPr>
          <p:spPr>
            <a:xfrm>
              <a:off x="6379624" y="288952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3" name="TextBox 672">
              <a:extLst>
                <a:ext uri="{FF2B5EF4-FFF2-40B4-BE49-F238E27FC236}">
                  <a16:creationId xmlns:a16="http://schemas.microsoft.com/office/drawing/2014/main" id="{B8380124-4F63-65AC-8173-97B62F9099EF}"/>
                </a:ext>
              </a:extLst>
            </p:cNvPr>
            <p:cNvSpPr txBox="1"/>
            <p:nvPr/>
          </p:nvSpPr>
          <p:spPr>
            <a:xfrm>
              <a:off x="6418718" y="292588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4" name="TextBox 673">
              <a:extLst>
                <a:ext uri="{FF2B5EF4-FFF2-40B4-BE49-F238E27FC236}">
                  <a16:creationId xmlns:a16="http://schemas.microsoft.com/office/drawing/2014/main" id="{149D6189-6CD3-09DF-9B36-CD58C11AFB9A}"/>
                </a:ext>
              </a:extLst>
            </p:cNvPr>
            <p:cNvSpPr txBox="1"/>
            <p:nvPr/>
          </p:nvSpPr>
          <p:spPr>
            <a:xfrm>
              <a:off x="6480290" y="2936224"/>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5" name="TextBox 674">
              <a:extLst>
                <a:ext uri="{FF2B5EF4-FFF2-40B4-BE49-F238E27FC236}">
                  <a16:creationId xmlns:a16="http://schemas.microsoft.com/office/drawing/2014/main" id="{6E1FE33B-7F13-9280-28DC-0F459D5E9227}"/>
                </a:ext>
              </a:extLst>
            </p:cNvPr>
            <p:cNvSpPr txBox="1"/>
            <p:nvPr/>
          </p:nvSpPr>
          <p:spPr>
            <a:xfrm>
              <a:off x="6694368" y="2958812"/>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6" name="TextBox 675">
              <a:extLst>
                <a:ext uri="{FF2B5EF4-FFF2-40B4-BE49-F238E27FC236}">
                  <a16:creationId xmlns:a16="http://schemas.microsoft.com/office/drawing/2014/main" id="{5BDB4B08-B33D-86B9-0925-41376E85377B}"/>
                </a:ext>
              </a:extLst>
            </p:cNvPr>
            <p:cNvSpPr txBox="1"/>
            <p:nvPr/>
          </p:nvSpPr>
          <p:spPr>
            <a:xfrm>
              <a:off x="6902156" y="2968399"/>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7" name="TextBox 676">
              <a:extLst>
                <a:ext uri="{FF2B5EF4-FFF2-40B4-BE49-F238E27FC236}">
                  <a16:creationId xmlns:a16="http://schemas.microsoft.com/office/drawing/2014/main" id="{3392435B-15BD-43B6-8168-1C94C98AD510}"/>
                </a:ext>
              </a:extLst>
            </p:cNvPr>
            <p:cNvSpPr txBox="1"/>
            <p:nvPr/>
          </p:nvSpPr>
          <p:spPr>
            <a:xfrm>
              <a:off x="6937228" y="297800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8" name="TextBox 677">
              <a:extLst>
                <a:ext uri="{FF2B5EF4-FFF2-40B4-BE49-F238E27FC236}">
                  <a16:creationId xmlns:a16="http://schemas.microsoft.com/office/drawing/2014/main" id="{04239444-BC36-0A27-2009-FE4DB4277024}"/>
                </a:ext>
              </a:extLst>
            </p:cNvPr>
            <p:cNvSpPr txBox="1"/>
            <p:nvPr/>
          </p:nvSpPr>
          <p:spPr>
            <a:xfrm>
              <a:off x="6978255" y="297800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79" name="TextBox 678">
              <a:extLst>
                <a:ext uri="{FF2B5EF4-FFF2-40B4-BE49-F238E27FC236}">
                  <a16:creationId xmlns:a16="http://schemas.microsoft.com/office/drawing/2014/main" id="{CC9ABAC0-2299-14DF-9104-3E4909CB5252}"/>
                </a:ext>
              </a:extLst>
            </p:cNvPr>
            <p:cNvSpPr txBox="1"/>
            <p:nvPr/>
          </p:nvSpPr>
          <p:spPr>
            <a:xfrm>
              <a:off x="7001770" y="297800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0" name="TextBox 679">
              <a:extLst>
                <a:ext uri="{FF2B5EF4-FFF2-40B4-BE49-F238E27FC236}">
                  <a16:creationId xmlns:a16="http://schemas.microsoft.com/office/drawing/2014/main" id="{8752F851-87BD-C3BE-F94A-1AD71A359EAF}"/>
                </a:ext>
              </a:extLst>
            </p:cNvPr>
            <p:cNvSpPr txBox="1"/>
            <p:nvPr/>
          </p:nvSpPr>
          <p:spPr>
            <a:xfrm>
              <a:off x="7074738" y="3000667"/>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1" name="TextBox 680">
              <a:extLst>
                <a:ext uri="{FF2B5EF4-FFF2-40B4-BE49-F238E27FC236}">
                  <a16:creationId xmlns:a16="http://schemas.microsoft.com/office/drawing/2014/main" id="{C4ADF775-58E8-EA0C-48EA-3EF7F52C2E25}"/>
                </a:ext>
              </a:extLst>
            </p:cNvPr>
            <p:cNvSpPr txBox="1"/>
            <p:nvPr/>
          </p:nvSpPr>
          <p:spPr>
            <a:xfrm>
              <a:off x="7184768" y="3000667"/>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2" name="TextBox 681">
              <a:extLst>
                <a:ext uri="{FF2B5EF4-FFF2-40B4-BE49-F238E27FC236}">
                  <a16:creationId xmlns:a16="http://schemas.microsoft.com/office/drawing/2014/main" id="{86B8D53C-6223-28C9-FBEF-D331B008B077}"/>
                </a:ext>
              </a:extLst>
            </p:cNvPr>
            <p:cNvSpPr txBox="1"/>
            <p:nvPr/>
          </p:nvSpPr>
          <p:spPr>
            <a:xfrm>
              <a:off x="7472029" y="3035114"/>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3" name="TextBox 682">
              <a:extLst>
                <a:ext uri="{FF2B5EF4-FFF2-40B4-BE49-F238E27FC236}">
                  <a16:creationId xmlns:a16="http://schemas.microsoft.com/office/drawing/2014/main" id="{AD9182D9-6A9F-1A7E-6D7A-4DB70CC63B85}"/>
                </a:ext>
              </a:extLst>
            </p:cNvPr>
            <p:cNvSpPr txBox="1"/>
            <p:nvPr/>
          </p:nvSpPr>
          <p:spPr>
            <a:xfrm>
              <a:off x="7494905" y="3066382"/>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4" name="TextBox 683">
              <a:extLst>
                <a:ext uri="{FF2B5EF4-FFF2-40B4-BE49-F238E27FC236}">
                  <a16:creationId xmlns:a16="http://schemas.microsoft.com/office/drawing/2014/main" id="{ED753624-895A-FEE2-E1F2-CD5194DEF243}"/>
                </a:ext>
              </a:extLst>
            </p:cNvPr>
            <p:cNvSpPr txBox="1"/>
            <p:nvPr/>
          </p:nvSpPr>
          <p:spPr>
            <a:xfrm>
              <a:off x="7562048" y="3065456"/>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5" name="TextBox 684">
              <a:extLst>
                <a:ext uri="{FF2B5EF4-FFF2-40B4-BE49-F238E27FC236}">
                  <a16:creationId xmlns:a16="http://schemas.microsoft.com/office/drawing/2014/main" id="{29452DD4-34AB-A9DE-95AC-C7ABD37CE5EA}"/>
                </a:ext>
              </a:extLst>
            </p:cNvPr>
            <p:cNvSpPr txBox="1"/>
            <p:nvPr/>
          </p:nvSpPr>
          <p:spPr>
            <a:xfrm>
              <a:off x="7682619" y="3103460"/>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6" name="TextBox 685">
              <a:extLst>
                <a:ext uri="{FF2B5EF4-FFF2-40B4-BE49-F238E27FC236}">
                  <a16:creationId xmlns:a16="http://schemas.microsoft.com/office/drawing/2014/main" id="{404360DB-6656-0288-74A7-75D3FBF7A787}"/>
                </a:ext>
              </a:extLst>
            </p:cNvPr>
            <p:cNvSpPr txBox="1"/>
            <p:nvPr/>
          </p:nvSpPr>
          <p:spPr>
            <a:xfrm>
              <a:off x="8006774" y="3117954"/>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7" name="TextBox 686">
              <a:extLst>
                <a:ext uri="{FF2B5EF4-FFF2-40B4-BE49-F238E27FC236}">
                  <a16:creationId xmlns:a16="http://schemas.microsoft.com/office/drawing/2014/main" id="{5D48CB24-5CC2-77F7-6A23-2C154693F28F}"/>
                </a:ext>
              </a:extLst>
            </p:cNvPr>
            <p:cNvSpPr txBox="1"/>
            <p:nvPr/>
          </p:nvSpPr>
          <p:spPr>
            <a:xfrm>
              <a:off x="8033495" y="313361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8" name="TextBox 687">
              <a:extLst>
                <a:ext uri="{FF2B5EF4-FFF2-40B4-BE49-F238E27FC236}">
                  <a16:creationId xmlns:a16="http://schemas.microsoft.com/office/drawing/2014/main" id="{EEA23654-EC03-44B9-3969-799880BA41BF}"/>
                </a:ext>
              </a:extLst>
            </p:cNvPr>
            <p:cNvSpPr txBox="1"/>
            <p:nvPr/>
          </p:nvSpPr>
          <p:spPr>
            <a:xfrm>
              <a:off x="8117605" y="313361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89" name="TextBox 688">
              <a:extLst>
                <a:ext uri="{FF2B5EF4-FFF2-40B4-BE49-F238E27FC236}">
                  <a16:creationId xmlns:a16="http://schemas.microsoft.com/office/drawing/2014/main" id="{7886F056-74DD-FC20-3701-327FE23C39B7}"/>
                </a:ext>
              </a:extLst>
            </p:cNvPr>
            <p:cNvSpPr txBox="1"/>
            <p:nvPr/>
          </p:nvSpPr>
          <p:spPr>
            <a:xfrm>
              <a:off x="8431871" y="321946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0" name="TextBox 689">
              <a:extLst>
                <a:ext uri="{FF2B5EF4-FFF2-40B4-BE49-F238E27FC236}">
                  <a16:creationId xmlns:a16="http://schemas.microsoft.com/office/drawing/2014/main" id="{379077C0-DB79-85A3-BCFA-D46ACFCC7411}"/>
                </a:ext>
              </a:extLst>
            </p:cNvPr>
            <p:cNvSpPr txBox="1"/>
            <p:nvPr/>
          </p:nvSpPr>
          <p:spPr>
            <a:xfrm>
              <a:off x="8560032" y="321946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1" name="TextBox 690">
              <a:extLst>
                <a:ext uri="{FF2B5EF4-FFF2-40B4-BE49-F238E27FC236}">
                  <a16:creationId xmlns:a16="http://schemas.microsoft.com/office/drawing/2014/main" id="{2A4EB055-46D2-01B8-9533-30ADFB3171F1}"/>
                </a:ext>
              </a:extLst>
            </p:cNvPr>
            <p:cNvSpPr txBox="1"/>
            <p:nvPr/>
          </p:nvSpPr>
          <p:spPr>
            <a:xfrm>
              <a:off x="8593296" y="321946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2" name="TextBox 691">
              <a:extLst>
                <a:ext uri="{FF2B5EF4-FFF2-40B4-BE49-F238E27FC236}">
                  <a16:creationId xmlns:a16="http://schemas.microsoft.com/office/drawing/2014/main" id="{3C94E8AC-C94D-4B71-FBE3-8EB9B4B54815}"/>
                </a:ext>
              </a:extLst>
            </p:cNvPr>
            <p:cNvSpPr txBox="1"/>
            <p:nvPr/>
          </p:nvSpPr>
          <p:spPr>
            <a:xfrm>
              <a:off x="8678479" y="3219465"/>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3" name="TextBox 692">
              <a:extLst>
                <a:ext uri="{FF2B5EF4-FFF2-40B4-BE49-F238E27FC236}">
                  <a16:creationId xmlns:a16="http://schemas.microsoft.com/office/drawing/2014/main" id="{AFF44E17-E383-200A-CF7A-DB39D501E7A4}"/>
                </a:ext>
              </a:extLst>
            </p:cNvPr>
            <p:cNvSpPr txBox="1"/>
            <p:nvPr/>
          </p:nvSpPr>
          <p:spPr>
            <a:xfrm>
              <a:off x="8850388"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4" name="TextBox 693">
              <a:extLst>
                <a:ext uri="{FF2B5EF4-FFF2-40B4-BE49-F238E27FC236}">
                  <a16:creationId xmlns:a16="http://schemas.microsoft.com/office/drawing/2014/main" id="{66A32FBA-3565-E83A-AE3F-173544D98E6B}"/>
                </a:ext>
              </a:extLst>
            </p:cNvPr>
            <p:cNvSpPr txBox="1"/>
            <p:nvPr/>
          </p:nvSpPr>
          <p:spPr>
            <a:xfrm>
              <a:off x="9010248"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5" name="TextBox 694">
              <a:extLst>
                <a:ext uri="{FF2B5EF4-FFF2-40B4-BE49-F238E27FC236}">
                  <a16:creationId xmlns:a16="http://schemas.microsoft.com/office/drawing/2014/main" id="{1A90CF8E-D6F3-C080-D91D-A4A33611656D}"/>
                </a:ext>
              </a:extLst>
            </p:cNvPr>
            <p:cNvSpPr txBox="1"/>
            <p:nvPr/>
          </p:nvSpPr>
          <p:spPr>
            <a:xfrm>
              <a:off x="9054718"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6" name="TextBox 695">
              <a:extLst>
                <a:ext uri="{FF2B5EF4-FFF2-40B4-BE49-F238E27FC236}">
                  <a16:creationId xmlns:a16="http://schemas.microsoft.com/office/drawing/2014/main" id="{425AE169-7DFA-32D7-E7DF-16FA09C6FD0C}"/>
                </a:ext>
              </a:extLst>
            </p:cNvPr>
            <p:cNvSpPr txBox="1"/>
            <p:nvPr/>
          </p:nvSpPr>
          <p:spPr>
            <a:xfrm>
              <a:off x="9086531"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7" name="TextBox 696">
              <a:extLst>
                <a:ext uri="{FF2B5EF4-FFF2-40B4-BE49-F238E27FC236}">
                  <a16:creationId xmlns:a16="http://schemas.microsoft.com/office/drawing/2014/main" id="{209997A4-72A7-974F-8E7D-A127A726F379}"/>
                </a:ext>
              </a:extLst>
            </p:cNvPr>
            <p:cNvSpPr txBox="1"/>
            <p:nvPr/>
          </p:nvSpPr>
          <p:spPr>
            <a:xfrm>
              <a:off x="9122465"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8" name="TextBox 697">
              <a:extLst>
                <a:ext uri="{FF2B5EF4-FFF2-40B4-BE49-F238E27FC236}">
                  <a16:creationId xmlns:a16="http://schemas.microsoft.com/office/drawing/2014/main" id="{CFC17E82-1090-6B38-DC2D-15B5D0CFCD9C}"/>
                </a:ext>
              </a:extLst>
            </p:cNvPr>
            <p:cNvSpPr txBox="1"/>
            <p:nvPr/>
          </p:nvSpPr>
          <p:spPr>
            <a:xfrm>
              <a:off x="9420809"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699" name="TextBox 698">
              <a:extLst>
                <a:ext uri="{FF2B5EF4-FFF2-40B4-BE49-F238E27FC236}">
                  <a16:creationId xmlns:a16="http://schemas.microsoft.com/office/drawing/2014/main" id="{75FA467C-9E75-E119-989E-EE0278674DE9}"/>
                </a:ext>
              </a:extLst>
            </p:cNvPr>
            <p:cNvSpPr txBox="1"/>
            <p:nvPr/>
          </p:nvSpPr>
          <p:spPr>
            <a:xfrm>
              <a:off x="9581867"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700" name="TextBox 699">
              <a:extLst>
                <a:ext uri="{FF2B5EF4-FFF2-40B4-BE49-F238E27FC236}">
                  <a16:creationId xmlns:a16="http://schemas.microsoft.com/office/drawing/2014/main" id="{5600DB9E-C3A7-1BB4-1FE2-B4C51C9CDA5E}"/>
                </a:ext>
              </a:extLst>
            </p:cNvPr>
            <p:cNvSpPr txBox="1"/>
            <p:nvPr/>
          </p:nvSpPr>
          <p:spPr>
            <a:xfrm>
              <a:off x="9656661"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701" name="TextBox 700">
              <a:extLst>
                <a:ext uri="{FF2B5EF4-FFF2-40B4-BE49-F238E27FC236}">
                  <a16:creationId xmlns:a16="http://schemas.microsoft.com/office/drawing/2014/main" id="{89E6B8AB-B0B0-487F-5047-A411E1677C46}"/>
                </a:ext>
              </a:extLst>
            </p:cNvPr>
            <p:cNvSpPr txBox="1"/>
            <p:nvPr/>
          </p:nvSpPr>
          <p:spPr>
            <a:xfrm>
              <a:off x="9685547"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702" name="TextBox 701">
              <a:extLst>
                <a:ext uri="{FF2B5EF4-FFF2-40B4-BE49-F238E27FC236}">
                  <a16:creationId xmlns:a16="http://schemas.microsoft.com/office/drawing/2014/main" id="{6C784C59-EE83-7917-2DE2-15D074E325FD}"/>
                </a:ext>
              </a:extLst>
            </p:cNvPr>
            <p:cNvSpPr txBox="1"/>
            <p:nvPr/>
          </p:nvSpPr>
          <p:spPr>
            <a:xfrm>
              <a:off x="9827141"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sp>
          <p:nvSpPr>
            <p:cNvPr id="703" name="TextBox 702">
              <a:extLst>
                <a:ext uri="{FF2B5EF4-FFF2-40B4-BE49-F238E27FC236}">
                  <a16:creationId xmlns:a16="http://schemas.microsoft.com/office/drawing/2014/main" id="{9B929435-9A1A-2279-C618-B60AD074D37B}"/>
                </a:ext>
              </a:extLst>
            </p:cNvPr>
            <p:cNvSpPr txBox="1"/>
            <p:nvPr/>
          </p:nvSpPr>
          <p:spPr>
            <a:xfrm>
              <a:off x="10202370" y="3248191"/>
              <a:ext cx="103680" cy="247774"/>
            </a:xfrm>
            <a:prstGeom prst="rect">
              <a:avLst/>
            </a:prstGeom>
          </p:spPr>
          <p:txBody>
            <a:bodyPr vert="horz" wrap="none" lIns="0" tIns="0" rIns="0" bIns="0" rtlCol="0">
              <a:noAutofit/>
            </a:bodyPr>
            <a:lstStyle/>
            <a:p>
              <a:pPr algn="l"/>
              <a:r>
                <a:rPr lang="en-US" dirty="0">
                  <a:solidFill>
                    <a:schemeClr val="bg1">
                      <a:lumMod val="50000"/>
                    </a:schemeClr>
                  </a:solidFill>
                  <a:latin typeface="+mn-lt"/>
                </a:rPr>
                <a:t>+</a:t>
              </a:r>
            </a:p>
          </p:txBody>
        </p:sp>
      </p:grpSp>
      <p:grpSp>
        <p:nvGrpSpPr>
          <p:cNvPr id="714" name="Group 713">
            <a:extLst>
              <a:ext uri="{FF2B5EF4-FFF2-40B4-BE49-F238E27FC236}">
                <a16:creationId xmlns:a16="http://schemas.microsoft.com/office/drawing/2014/main" id="{A3E8C78E-174D-9F1E-F13E-4B601B00B206}"/>
              </a:ext>
            </a:extLst>
          </p:cNvPr>
          <p:cNvGrpSpPr/>
          <p:nvPr/>
        </p:nvGrpSpPr>
        <p:grpSpPr>
          <a:xfrm>
            <a:off x="4455060" y="1094022"/>
            <a:ext cx="7604468" cy="1374792"/>
            <a:chOff x="4574791" y="1103867"/>
            <a:chExt cx="7604468" cy="1374792"/>
          </a:xfrm>
        </p:grpSpPr>
        <p:graphicFrame>
          <p:nvGraphicFramePr>
            <p:cNvPr id="21" name="Table 17">
              <a:extLst>
                <a:ext uri="{FF2B5EF4-FFF2-40B4-BE49-F238E27FC236}">
                  <a16:creationId xmlns:a16="http://schemas.microsoft.com/office/drawing/2014/main" id="{9DEC7C7F-95A1-A55C-C803-E463C29E1F36}"/>
                </a:ext>
              </a:extLst>
            </p:cNvPr>
            <p:cNvGraphicFramePr>
              <a:graphicFrameLocks/>
            </p:cNvGraphicFramePr>
            <p:nvPr>
              <p:extLst>
                <p:ext uri="{D42A27DB-BD31-4B8C-83A1-F6EECF244321}">
                  <p14:modId xmlns:p14="http://schemas.microsoft.com/office/powerpoint/2010/main" val="4231097823"/>
                </p:ext>
              </p:extLst>
            </p:nvPr>
          </p:nvGraphicFramePr>
          <p:xfrm>
            <a:off x="4574791" y="1308227"/>
            <a:ext cx="4821623" cy="1170432"/>
          </p:xfrm>
          <a:graphic>
            <a:graphicData uri="http://schemas.openxmlformats.org/drawingml/2006/table">
              <a:tbl>
                <a:tblPr firstRow="1" bandRow="1">
                  <a:tableStyleId>{93296810-A885-4BE3-A3E7-6D5BEEA58F35}</a:tableStyleId>
                </a:tblPr>
                <a:tblGrid>
                  <a:gridCol w="2022858">
                    <a:extLst>
                      <a:ext uri="{9D8B030D-6E8A-4147-A177-3AD203B41FA5}">
                        <a16:colId xmlns:a16="http://schemas.microsoft.com/office/drawing/2014/main" val="2538364240"/>
                      </a:ext>
                    </a:extLst>
                  </a:gridCol>
                  <a:gridCol w="1380400">
                    <a:extLst>
                      <a:ext uri="{9D8B030D-6E8A-4147-A177-3AD203B41FA5}">
                        <a16:colId xmlns:a16="http://schemas.microsoft.com/office/drawing/2014/main" val="1270973012"/>
                      </a:ext>
                    </a:extLst>
                  </a:gridCol>
                  <a:gridCol w="1418365">
                    <a:extLst>
                      <a:ext uri="{9D8B030D-6E8A-4147-A177-3AD203B41FA5}">
                        <a16:colId xmlns:a16="http://schemas.microsoft.com/office/drawing/2014/main" val="638962441"/>
                      </a:ext>
                    </a:extLst>
                  </a:gridCol>
                </a:tblGrid>
                <a:tr h="0">
                  <a:tc>
                    <a:txBody>
                      <a:bodyPr/>
                      <a:lstStyle/>
                      <a:p>
                        <a:endParaRPr lang="en-US" sz="1200" dirty="0">
                          <a:solidFill>
                            <a:sysClr val="windowText" lastClr="000000"/>
                          </a:solidFill>
                        </a:endParaRPr>
                      </a:p>
                    </a:txBody>
                    <a:tcPr marL="9144" marR="9144" marT="9144" marB="9144">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dirty="0">
                            <a:solidFill>
                              <a:schemeClr val="accent1"/>
                            </a:solidFill>
                          </a:rPr>
                          <a:t>Acala + BR </a:t>
                        </a:r>
                        <a:br>
                          <a:rPr lang="en-US" sz="1200" dirty="0">
                            <a:solidFill>
                              <a:schemeClr val="accent1"/>
                            </a:solidFill>
                          </a:rPr>
                        </a:br>
                        <a:r>
                          <a:rPr lang="en-US" sz="1200" dirty="0">
                            <a:solidFill>
                              <a:schemeClr val="accent1"/>
                            </a:solidFill>
                          </a:rPr>
                          <a:t>(n = 299)</a:t>
                        </a:r>
                      </a:p>
                    </a:txBody>
                    <a:tcPr marL="9144" marR="9144" marT="9144" marB="9144">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dirty="0">
                            <a:solidFill>
                              <a:schemeClr val="bg1">
                                <a:lumMod val="50000"/>
                              </a:schemeClr>
                            </a:solidFill>
                          </a:rPr>
                          <a:t>Pbo + BR </a:t>
                        </a:r>
                        <a:br>
                          <a:rPr lang="en-US" sz="1200" dirty="0">
                            <a:solidFill>
                              <a:schemeClr val="bg1">
                                <a:lumMod val="50000"/>
                              </a:schemeClr>
                            </a:solidFill>
                          </a:rPr>
                        </a:br>
                        <a:r>
                          <a:rPr lang="en-US" sz="1200" dirty="0">
                            <a:solidFill>
                              <a:schemeClr val="bg1">
                                <a:lumMod val="50000"/>
                              </a:schemeClr>
                            </a:solidFill>
                          </a:rPr>
                          <a:t>(n = 299)</a:t>
                        </a:r>
                      </a:p>
                    </a:txBody>
                    <a:tcPr marL="9144" marR="9144" marT="9144" marB="914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6179202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ysClr val="windowText" lastClr="000000"/>
                            </a:solidFill>
                          </a:rPr>
                          <a:t>Median follow-up, mo</a:t>
                        </a:r>
                      </a:p>
                    </a:txBody>
                    <a:tcPr marL="9144" marR="9144" marT="9144" marB="9144">
                      <a:lnL w="12700" cmpd="sng">
                        <a:noFill/>
                      </a:lnL>
                      <a:lnR w="12700" cmpd="sng">
                        <a:noFill/>
                      </a:lnR>
                      <a:lnT w="38100" cmpd="sng">
                        <a:noFill/>
                      </a:lnT>
                      <a:lnB w="12700" cmpd="sng">
                        <a:noFill/>
                      </a:lnB>
                      <a:lnTlToBr w="12700" cmpd="sng">
                        <a:noFill/>
                        <a:prstDash val="solid"/>
                      </a:lnTlToBr>
                      <a:lnBlToTr w="12700" cmpd="sng">
                        <a:noFill/>
                        <a:prstDash val="solid"/>
                      </a:lnBlToTr>
                      <a:noFill/>
                    </a:tcPr>
                  </a:tc>
                  <a:tc gridSpan="2">
                    <a:txBody>
                      <a:bodyPr/>
                      <a:lstStyle/>
                      <a:p>
                        <a:pPr algn="ctr"/>
                        <a:r>
                          <a:rPr lang="en-US" sz="1200" dirty="0">
                            <a:solidFill>
                              <a:sysClr val="windowText" lastClr="000000"/>
                            </a:solidFill>
                          </a:rPr>
                          <a:t>49.8</a:t>
                        </a:r>
                      </a:p>
                    </a:txBody>
                    <a:tcPr marL="9144" marR="9144" marT="9144" marB="9144">
                      <a:lnL w="12700" cmpd="sng">
                        <a:noFill/>
                      </a:lnL>
                      <a:lnR w="12700" cmpd="sng">
                        <a:noFill/>
                      </a:lnR>
                      <a:lnT w="38100" cmpd="sng">
                        <a:noFill/>
                      </a:lnT>
                      <a:lnB w="12700" cmpd="sng">
                        <a:noFill/>
                      </a:lnB>
                      <a:lnTlToBr w="12700" cmpd="sng">
                        <a:noFill/>
                        <a:prstDash val="solid"/>
                      </a:lnTlToBr>
                      <a:lnBlToTr w="12700" cmpd="sng">
                        <a:noFill/>
                        <a:prstDash val="solid"/>
                      </a:lnBlToTr>
                      <a:noFill/>
                    </a:tcPr>
                  </a:tc>
                  <a:tc hMerge="1">
                    <a:txBody>
                      <a:bodyPr/>
                      <a:lstStyle/>
                      <a:p>
                        <a:pPr algn="ctr"/>
                        <a:endParaRPr lang="en-US" sz="1400" dirty="0">
                          <a:solidFill>
                            <a:sysClr val="windowText" lastClr="000000"/>
                          </a:solidFill>
                        </a:endParaRPr>
                      </a:p>
                    </a:txBody>
                    <a:tcPr marL="9144" marR="9144" marT="9144" marB="9144">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20780345"/>
                    </a:ext>
                  </a:extLst>
                </a:tr>
                <a:tr h="0">
                  <a:tc>
                    <a:txBody>
                      <a:bodyPr/>
                      <a:lstStyle/>
                      <a:p>
                        <a:pPr marL="0" indent="0">
                          <a:buFont typeface="Wingdings" panose="05000000000000000000" pitchFamily="2" charset="2"/>
                          <a:buNone/>
                        </a:pPr>
                        <a:r>
                          <a:rPr lang="en-US" sz="1200" dirty="0">
                            <a:solidFill>
                              <a:sysClr val="windowText" lastClr="000000"/>
                            </a:solidFill>
                          </a:rPr>
                          <a:t>Median PFS, mo (95% CI)</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sz="1200" dirty="0">
                            <a:solidFill>
                              <a:sysClr val="windowText" lastClr="000000"/>
                            </a:solidFill>
                          </a:rPr>
                          <a:t>66.4 (55.1-NE)</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sz="1200" dirty="0">
                            <a:solidFill>
                              <a:sysClr val="windowText" lastClr="000000"/>
                            </a:solidFill>
                          </a:rPr>
                          <a:t>49.6 (36.0-64.1)</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8954361"/>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ysClr val="windowText" lastClr="000000"/>
                            </a:solidFill>
                          </a:rPr>
                          <a:t>Stratified HR: </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2">
                    <a:txBody>
                      <a:bodyPr/>
                      <a:lstStyle/>
                      <a:p>
                        <a:pPr algn="ctr"/>
                        <a:r>
                          <a:rPr lang="en-US" sz="1200" dirty="0">
                            <a:solidFill>
                              <a:sysClr val="windowText" lastClr="000000"/>
                            </a:solidFill>
                          </a:rPr>
                          <a:t>0.73 (95% CI: 0.57-0.94; </a:t>
                        </a:r>
                        <a:br>
                          <a:rPr lang="en-US" sz="1200" dirty="0">
                            <a:solidFill>
                              <a:sysClr val="windowText" lastClr="000000"/>
                            </a:solidFill>
                          </a:rPr>
                        </a:br>
                        <a:r>
                          <a:rPr lang="en-US" sz="1200" dirty="0">
                            <a:solidFill>
                              <a:sysClr val="windowText" lastClr="000000"/>
                            </a:solidFill>
                          </a:rPr>
                          <a:t>log-rank </a:t>
                        </a:r>
                        <a:r>
                          <a:rPr lang="en-US" sz="1200" b="0" i="1" dirty="0">
                            <a:solidFill>
                              <a:sysClr val="windowText" lastClr="000000"/>
                            </a:solidFill>
                            <a:latin typeface="Poppins Medium" pitchFamily="2" charset="77"/>
                            <a:cs typeface="Poppins Medium" pitchFamily="2" charset="77"/>
                          </a:rPr>
                          <a:t>P</a:t>
                        </a:r>
                        <a:r>
                          <a:rPr lang="en-US" sz="1200" b="0" i="0" dirty="0">
                            <a:solidFill>
                              <a:sysClr val="windowText" lastClr="000000"/>
                            </a:solidFill>
                            <a:latin typeface="Poppins Medium" pitchFamily="2" charset="77"/>
                            <a:cs typeface="Poppins Medium" pitchFamily="2" charset="77"/>
                          </a:rPr>
                          <a:t> </a:t>
                        </a:r>
                        <a:r>
                          <a:rPr lang="en-US" sz="1200" i="0" dirty="0">
                            <a:solidFill>
                              <a:sysClr val="windowText" lastClr="000000"/>
                            </a:solidFill>
                          </a:rPr>
                          <a:t>= .0160)</a:t>
                        </a:r>
                        <a:endParaRPr lang="en-US" sz="1200" dirty="0">
                          <a:solidFill>
                            <a:sysClr val="windowText" lastClr="000000"/>
                          </a:solidFill>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pPr algn="ctr"/>
                        <a:endParaRPr lang="en-US" sz="1600">
                          <a:solidFill>
                            <a:sysClr val="windowText" lastClr="000000"/>
                          </a:solidFill>
                        </a:endParaRPr>
                      </a:p>
                    </a:txBody>
                    <a:tcPr>
                      <a:solidFill>
                        <a:schemeClr val="tx1"/>
                      </a:solidFill>
                    </a:tcPr>
                  </a:tc>
                  <a:extLst>
                    <a:ext uri="{0D108BD9-81ED-4DB2-BD59-A6C34878D82A}">
                      <a16:rowId xmlns:a16="http://schemas.microsoft.com/office/drawing/2014/main" val="1662165681"/>
                    </a:ext>
                  </a:extLst>
                </a:tr>
              </a:tbl>
            </a:graphicData>
          </a:graphic>
        </p:graphicFrame>
        <p:graphicFrame>
          <p:nvGraphicFramePr>
            <p:cNvPr id="706" name="Table 17">
              <a:extLst>
                <a:ext uri="{FF2B5EF4-FFF2-40B4-BE49-F238E27FC236}">
                  <a16:creationId xmlns:a16="http://schemas.microsoft.com/office/drawing/2014/main" id="{D2C9778E-BC6E-68E1-39F8-A1A770D38A6D}"/>
                </a:ext>
              </a:extLst>
            </p:cNvPr>
            <p:cNvGraphicFramePr>
              <a:graphicFrameLocks/>
            </p:cNvGraphicFramePr>
            <p:nvPr>
              <p:extLst>
                <p:ext uri="{D42A27DB-BD31-4B8C-83A1-F6EECF244321}">
                  <p14:modId xmlns:p14="http://schemas.microsoft.com/office/powerpoint/2010/main" val="1514439511"/>
                </p:ext>
              </p:extLst>
            </p:nvPr>
          </p:nvGraphicFramePr>
          <p:xfrm>
            <a:off x="9261015" y="1308227"/>
            <a:ext cx="2918244" cy="1170432"/>
          </p:xfrm>
          <a:graphic>
            <a:graphicData uri="http://schemas.openxmlformats.org/drawingml/2006/table">
              <a:tbl>
                <a:tblPr firstRow="1" bandRow="1">
                  <a:tableStyleId>{93296810-A885-4BE3-A3E7-6D5BEEA58F35}</a:tableStyleId>
                </a:tblPr>
                <a:tblGrid>
                  <a:gridCol w="1499879">
                    <a:extLst>
                      <a:ext uri="{9D8B030D-6E8A-4147-A177-3AD203B41FA5}">
                        <a16:colId xmlns:a16="http://schemas.microsoft.com/office/drawing/2014/main" val="1270973012"/>
                      </a:ext>
                    </a:extLst>
                  </a:gridCol>
                  <a:gridCol w="1418365">
                    <a:extLst>
                      <a:ext uri="{9D8B030D-6E8A-4147-A177-3AD203B41FA5}">
                        <a16:colId xmlns:a16="http://schemas.microsoft.com/office/drawing/2014/main" val="638962441"/>
                      </a:ext>
                    </a:extLst>
                  </a:gridCol>
                </a:tblGrid>
                <a:tr h="0">
                  <a:tc>
                    <a:txBody>
                      <a:bodyPr/>
                      <a:lstStyle/>
                      <a:p>
                        <a:pPr algn="ctr"/>
                        <a:r>
                          <a:rPr lang="en-US" sz="1200" dirty="0">
                            <a:solidFill>
                              <a:schemeClr val="accent1"/>
                            </a:solidFill>
                          </a:rPr>
                          <a:t>Acala + BR </a:t>
                        </a:r>
                        <a:br>
                          <a:rPr lang="en-US" sz="1200" dirty="0">
                            <a:solidFill>
                              <a:schemeClr val="accent1"/>
                            </a:solidFill>
                          </a:rPr>
                        </a:br>
                        <a:r>
                          <a:rPr lang="en-US" sz="1200" dirty="0">
                            <a:solidFill>
                              <a:schemeClr val="accent1"/>
                            </a:solidFill>
                          </a:rPr>
                          <a:t>(n = 299)</a:t>
                        </a:r>
                      </a:p>
                    </a:txBody>
                    <a:tcPr marL="9144" marR="9144" marT="9144" marB="9144">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dirty="0">
                            <a:solidFill>
                              <a:schemeClr val="bg1">
                                <a:lumMod val="50000"/>
                              </a:schemeClr>
                            </a:solidFill>
                          </a:rPr>
                          <a:t>Pbo + BR </a:t>
                        </a:r>
                        <a:br>
                          <a:rPr lang="en-US" sz="1200" dirty="0">
                            <a:solidFill>
                              <a:schemeClr val="bg1">
                                <a:lumMod val="50000"/>
                              </a:schemeClr>
                            </a:solidFill>
                          </a:rPr>
                        </a:br>
                        <a:r>
                          <a:rPr lang="en-US" sz="1200" dirty="0">
                            <a:solidFill>
                              <a:schemeClr val="bg1">
                                <a:lumMod val="50000"/>
                              </a:schemeClr>
                            </a:solidFill>
                          </a:rPr>
                          <a:t>(n = 299)</a:t>
                        </a:r>
                      </a:p>
                    </a:txBody>
                    <a:tcPr marL="9144" marR="9144" marT="9144" marB="914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61792023"/>
                    </a:ext>
                  </a:extLst>
                </a:tr>
                <a:tr h="0">
                  <a:tc gridSpan="2">
                    <a:txBody>
                      <a:bodyPr/>
                      <a:lstStyle/>
                      <a:p>
                        <a:pPr algn="ctr"/>
                        <a:r>
                          <a:rPr lang="en-US" sz="1200" dirty="0">
                            <a:solidFill>
                              <a:sysClr val="windowText" lastClr="000000"/>
                            </a:solidFill>
                          </a:rPr>
                          <a:t>60.8</a:t>
                        </a:r>
                      </a:p>
                    </a:txBody>
                    <a:tcPr marL="9144" marR="9144" marT="9144" marB="9144">
                      <a:lnL w="12700" cmpd="sng">
                        <a:noFill/>
                      </a:lnL>
                      <a:lnR w="12700" cmpd="sng">
                        <a:noFill/>
                      </a:lnR>
                      <a:lnT w="38100" cmpd="sng">
                        <a:noFill/>
                      </a:lnT>
                      <a:lnB w="12700" cmpd="sng">
                        <a:noFill/>
                      </a:lnB>
                      <a:lnTlToBr w="12700" cmpd="sng">
                        <a:noFill/>
                        <a:prstDash val="solid"/>
                      </a:lnTlToBr>
                      <a:lnBlToTr w="12700" cmpd="sng">
                        <a:noFill/>
                        <a:prstDash val="solid"/>
                      </a:lnBlToTr>
                      <a:noFill/>
                    </a:tcPr>
                  </a:tc>
                  <a:tc hMerge="1">
                    <a:txBody>
                      <a:bodyPr/>
                      <a:lstStyle/>
                      <a:p>
                        <a:pPr algn="ctr"/>
                        <a:endParaRPr lang="en-US" sz="1400" dirty="0">
                          <a:solidFill>
                            <a:sysClr val="windowText" lastClr="000000"/>
                          </a:solidFill>
                        </a:endParaRPr>
                      </a:p>
                    </a:txBody>
                    <a:tcPr marL="9144" marR="9144" marT="9144" marB="9144">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20780345"/>
                    </a:ext>
                  </a:extLst>
                </a:tr>
                <a:tr h="0">
                  <a:tc>
                    <a:txBody>
                      <a:bodyPr/>
                      <a:lstStyle/>
                      <a:p>
                        <a:pPr algn="ctr"/>
                        <a:r>
                          <a:rPr lang="en-US" sz="1200" dirty="0">
                            <a:solidFill>
                              <a:sysClr val="windowText" lastClr="000000"/>
                            </a:solidFill>
                          </a:rPr>
                          <a:t>72.5 (60.7-NE)</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sz="1200" dirty="0">
                            <a:solidFill>
                              <a:sysClr val="windowText" lastClr="000000"/>
                            </a:solidFill>
                          </a:rPr>
                          <a:t>47.8 (36.1-60.8)</a:t>
                        </a: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98954361"/>
                    </a:ext>
                  </a:extLst>
                </a:tr>
                <a:tr h="0">
                  <a:tc gridSpan="2">
                    <a:txBody>
                      <a:bodyPr/>
                      <a:lstStyle/>
                      <a:p>
                        <a:pPr algn="ctr"/>
                        <a:r>
                          <a:rPr lang="en-US" sz="1200" dirty="0">
                            <a:solidFill>
                              <a:sysClr val="windowText" lastClr="000000"/>
                            </a:solidFill>
                          </a:rPr>
                          <a:t>0.68 (95% CI: 0.53-0.87; </a:t>
                        </a:r>
                        <a:br>
                          <a:rPr lang="en-US" sz="1200" dirty="0">
                            <a:solidFill>
                              <a:sysClr val="windowText" lastClr="000000"/>
                            </a:solidFill>
                          </a:rPr>
                        </a:br>
                        <a:r>
                          <a:rPr lang="en-US" sz="1200" dirty="0">
                            <a:solidFill>
                              <a:sysClr val="windowText" lastClr="000000"/>
                            </a:solidFill>
                          </a:rPr>
                          <a:t>log-rank </a:t>
                        </a:r>
                        <a:r>
                          <a:rPr lang="en-US" sz="1200" b="0" i="1" dirty="0">
                            <a:solidFill>
                              <a:sysClr val="windowText" lastClr="000000"/>
                            </a:solidFill>
                            <a:latin typeface="Poppins Medium" pitchFamily="2" charset="77"/>
                            <a:cs typeface="Poppins Medium" pitchFamily="2" charset="77"/>
                          </a:rPr>
                          <a:t>P</a:t>
                        </a:r>
                        <a:r>
                          <a:rPr lang="en-US" sz="1200" i="1" dirty="0">
                            <a:solidFill>
                              <a:sysClr val="windowText" lastClr="000000"/>
                            </a:solidFill>
                          </a:rPr>
                          <a:t> </a:t>
                        </a:r>
                        <a:r>
                          <a:rPr lang="en-US" sz="1200" i="0" dirty="0">
                            <a:solidFill>
                              <a:sysClr val="windowText" lastClr="000000"/>
                            </a:solidFill>
                          </a:rPr>
                          <a:t>= .0022)</a:t>
                        </a:r>
                        <a:endParaRPr lang="en-US" sz="1200" dirty="0">
                          <a:solidFill>
                            <a:sysClr val="windowText" lastClr="000000"/>
                          </a:solidFill>
                        </a:endParaRPr>
                      </a:p>
                    </a:txBody>
                    <a:tcPr marL="9144" marR="9144" marT="9144" marB="9144">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pPr algn="ctr"/>
                        <a:endParaRPr lang="en-US" sz="1600">
                          <a:solidFill>
                            <a:sysClr val="windowText" lastClr="000000"/>
                          </a:solidFill>
                        </a:endParaRPr>
                      </a:p>
                    </a:txBody>
                    <a:tcPr>
                      <a:solidFill>
                        <a:schemeClr val="tx1"/>
                      </a:solidFill>
                    </a:tcPr>
                  </a:tc>
                  <a:extLst>
                    <a:ext uri="{0D108BD9-81ED-4DB2-BD59-A6C34878D82A}">
                      <a16:rowId xmlns:a16="http://schemas.microsoft.com/office/drawing/2014/main" val="1662165681"/>
                    </a:ext>
                  </a:extLst>
                </a:tr>
              </a:tbl>
            </a:graphicData>
          </a:graphic>
        </p:graphicFrame>
        <p:sp>
          <p:nvSpPr>
            <p:cNvPr id="707" name="TextBox 706">
              <a:extLst>
                <a:ext uri="{FF2B5EF4-FFF2-40B4-BE49-F238E27FC236}">
                  <a16:creationId xmlns:a16="http://schemas.microsoft.com/office/drawing/2014/main" id="{7704941E-4FF3-0C4A-39B7-BE678573D666}"/>
                </a:ext>
              </a:extLst>
            </p:cNvPr>
            <p:cNvSpPr txBox="1"/>
            <p:nvPr/>
          </p:nvSpPr>
          <p:spPr>
            <a:xfrm>
              <a:off x="7244298" y="1103867"/>
              <a:ext cx="1455420" cy="167403"/>
            </a:xfrm>
            <a:prstGeom prst="rect">
              <a:avLst/>
            </a:prstGeom>
          </p:spPr>
          <p:txBody>
            <a:bodyPr vert="horz" wrap="none" lIns="0" tIns="0" rIns="0" bIns="0" rtlCol="0">
              <a:noAutofit/>
            </a:bodyPr>
            <a:lstStyle/>
            <a:p>
              <a:pPr algn="ctr"/>
              <a:r>
                <a:rPr lang="en-US" sz="1200" dirty="0">
                  <a:latin typeface="+mn-lt"/>
                </a:rPr>
                <a:t>Primary Analysis</a:t>
              </a:r>
            </a:p>
          </p:txBody>
        </p:sp>
        <p:sp>
          <p:nvSpPr>
            <p:cNvPr id="708" name="TextBox 707">
              <a:extLst>
                <a:ext uri="{FF2B5EF4-FFF2-40B4-BE49-F238E27FC236}">
                  <a16:creationId xmlns:a16="http://schemas.microsoft.com/office/drawing/2014/main" id="{168E4452-E87E-C4D7-A13C-6286923FC92D}"/>
                </a:ext>
              </a:extLst>
            </p:cNvPr>
            <p:cNvSpPr txBox="1"/>
            <p:nvPr/>
          </p:nvSpPr>
          <p:spPr>
            <a:xfrm>
              <a:off x="10098548" y="1103867"/>
              <a:ext cx="1455420" cy="167403"/>
            </a:xfrm>
            <a:prstGeom prst="rect">
              <a:avLst/>
            </a:prstGeom>
          </p:spPr>
          <p:txBody>
            <a:bodyPr vert="horz" wrap="none" lIns="0" tIns="0" rIns="0" bIns="0" rtlCol="0">
              <a:noAutofit/>
            </a:bodyPr>
            <a:lstStyle/>
            <a:p>
              <a:pPr algn="ctr"/>
              <a:r>
                <a:rPr lang="en-US" sz="1200" dirty="0">
                  <a:latin typeface="+mn-lt"/>
                </a:rPr>
                <a:t>Updated Analysis</a:t>
              </a:r>
            </a:p>
          </p:txBody>
        </p:sp>
      </p:grpSp>
      <p:grpSp>
        <p:nvGrpSpPr>
          <p:cNvPr id="713" name="Group 712">
            <a:extLst>
              <a:ext uri="{FF2B5EF4-FFF2-40B4-BE49-F238E27FC236}">
                <a16:creationId xmlns:a16="http://schemas.microsoft.com/office/drawing/2014/main" id="{8A415D7E-B639-4962-5C1B-E921A1C96BE3}"/>
              </a:ext>
            </a:extLst>
          </p:cNvPr>
          <p:cNvGrpSpPr/>
          <p:nvPr/>
        </p:nvGrpSpPr>
        <p:grpSpPr>
          <a:xfrm>
            <a:off x="1876599" y="3709543"/>
            <a:ext cx="1559551" cy="523220"/>
            <a:chOff x="1747059" y="2757201"/>
            <a:chExt cx="1559551" cy="523220"/>
          </a:xfrm>
        </p:grpSpPr>
        <p:sp>
          <p:nvSpPr>
            <p:cNvPr id="709" name="TextBox 708">
              <a:extLst>
                <a:ext uri="{FF2B5EF4-FFF2-40B4-BE49-F238E27FC236}">
                  <a16:creationId xmlns:a16="http://schemas.microsoft.com/office/drawing/2014/main" id="{BF1DBF04-CCE3-430C-1ADC-9E58A0BFB0EC}"/>
                </a:ext>
              </a:extLst>
            </p:cNvPr>
            <p:cNvSpPr txBox="1">
              <a:spLocks/>
            </p:cNvSpPr>
            <p:nvPr/>
          </p:nvSpPr>
          <p:spPr bwMode="auto">
            <a:xfrm>
              <a:off x="2158539" y="2757201"/>
              <a:ext cx="1148071" cy="523220"/>
            </a:xfrm>
            <a:prstGeom prst="rect">
              <a:avLst/>
            </a:prstGeom>
            <a:noFill/>
            <a:ln>
              <a:noFill/>
            </a:ln>
          </p:spPr>
          <p:txBody>
            <a:bodyPr wrap="none" rtlCol="0">
              <a:spAutoFit/>
            </a:bodyPr>
            <a:lstStyle/>
            <a:p>
              <a:pPr>
                <a:lnSpc>
                  <a:spcPct val="100000"/>
                </a:lnSpc>
                <a:spcBef>
                  <a:spcPts val="0"/>
                </a:spcBef>
                <a:spcAft>
                  <a:spcPct val="0"/>
                </a:spcAft>
                <a:buClrTx/>
                <a:buFontTx/>
                <a:buNone/>
              </a:pPr>
              <a:r>
                <a:rPr lang="en-US" sz="1400" b="0" dirty="0">
                  <a:latin typeface="+mn-lt"/>
                </a:rPr>
                <a:t>Acala + BR</a:t>
              </a:r>
            </a:p>
            <a:p>
              <a:pPr>
                <a:lnSpc>
                  <a:spcPct val="100000"/>
                </a:lnSpc>
                <a:spcBef>
                  <a:spcPts val="0"/>
                </a:spcBef>
                <a:spcAft>
                  <a:spcPct val="0"/>
                </a:spcAft>
                <a:buClrTx/>
                <a:buFontTx/>
                <a:buNone/>
              </a:pPr>
              <a:r>
                <a:rPr lang="en-US" sz="1400" b="0" dirty="0">
                  <a:latin typeface="+mn-lt"/>
                </a:rPr>
                <a:t>Pbo + BR</a:t>
              </a:r>
            </a:p>
          </p:txBody>
        </p:sp>
        <p:cxnSp>
          <p:nvCxnSpPr>
            <p:cNvPr id="711" name="Straight Connector 710">
              <a:extLst>
                <a:ext uri="{FF2B5EF4-FFF2-40B4-BE49-F238E27FC236}">
                  <a16:creationId xmlns:a16="http://schemas.microsoft.com/office/drawing/2014/main" id="{9DD4C7F7-3221-C6E1-F0C2-6A780426CD9B}"/>
                </a:ext>
              </a:extLst>
            </p:cNvPr>
            <p:cNvCxnSpPr/>
            <p:nvPr/>
          </p:nvCxnSpPr>
          <p:spPr>
            <a:xfrm>
              <a:off x="1747059" y="2896808"/>
              <a:ext cx="41148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2" name="Straight Connector 711">
              <a:extLst>
                <a:ext uri="{FF2B5EF4-FFF2-40B4-BE49-F238E27FC236}">
                  <a16:creationId xmlns:a16="http://schemas.microsoft.com/office/drawing/2014/main" id="{AE040132-34D3-6ABF-7EE5-6A882B54886A}"/>
                </a:ext>
              </a:extLst>
            </p:cNvPr>
            <p:cNvCxnSpPr/>
            <p:nvPr/>
          </p:nvCxnSpPr>
          <p:spPr>
            <a:xfrm>
              <a:off x="1747059" y="3117788"/>
              <a:ext cx="411480" cy="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897825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25DEA6-9E62-E6BF-8C29-AFE890277052}"/>
              </a:ext>
            </a:extLst>
          </p:cNvPr>
          <p:cNvSpPr>
            <a:spLocks noGrp="1"/>
          </p:cNvSpPr>
          <p:nvPr>
            <p:ph type="title"/>
          </p:nvPr>
        </p:nvSpPr>
        <p:spPr>
          <a:xfrm>
            <a:off x="231078" y="531006"/>
            <a:ext cx="11740260" cy="502445"/>
          </a:xfrm>
        </p:spPr>
        <p:txBody>
          <a:bodyPr/>
          <a:lstStyle/>
          <a:p>
            <a:r>
              <a:rPr lang="en-US" dirty="0"/>
              <a:t>EA4181: BR + Cytarabine ± Acalabrutinib vs BR + Acalabrutinib in Previously Untreated Older MCL</a:t>
            </a:r>
          </a:p>
        </p:txBody>
      </p:sp>
      <p:sp>
        <p:nvSpPr>
          <p:cNvPr id="3" name="Content Placeholder 17">
            <a:extLst>
              <a:ext uri="{FF2B5EF4-FFF2-40B4-BE49-F238E27FC236}">
                <a16:creationId xmlns:a16="http://schemas.microsoft.com/office/drawing/2014/main" id="{FD51E6AD-796F-E9D1-DF22-F54FE520F4C8}"/>
              </a:ext>
            </a:extLst>
          </p:cNvPr>
          <p:cNvSpPr>
            <a:spLocks noGrp="1"/>
          </p:cNvSpPr>
          <p:nvPr>
            <p:ph idx="1"/>
          </p:nvPr>
        </p:nvSpPr>
        <p:spPr>
          <a:xfrm>
            <a:off x="231078" y="1335023"/>
            <a:ext cx="11740260" cy="4754880"/>
          </a:xfrm>
        </p:spPr>
        <p:txBody>
          <a:bodyPr/>
          <a:lstStyle/>
          <a:p>
            <a:r>
              <a:rPr lang="en-US" sz="2200" dirty="0"/>
              <a:t>Multicenter, randomized, open-label phase II trial</a:t>
            </a:r>
            <a:br>
              <a:rPr lang="en-US" sz="2200" dirty="0"/>
            </a:br>
            <a:br>
              <a:rPr lang="en-US" sz="2200" dirty="0"/>
            </a:br>
            <a:br>
              <a:rPr lang="en-US" sz="2200" dirty="0"/>
            </a:br>
            <a:br>
              <a:rPr lang="en-US" sz="2200" dirty="0"/>
            </a:br>
            <a:br>
              <a:rPr lang="en-US" sz="2200" dirty="0"/>
            </a:br>
            <a:br>
              <a:rPr lang="en-US" sz="2200" dirty="0"/>
            </a:br>
            <a:br>
              <a:rPr lang="en-US" sz="2200" dirty="0"/>
            </a:br>
            <a:br>
              <a:rPr lang="en-US" sz="2200" dirty="0"/>
            </a:br>
            <a:br>
              <a:rPr lang="en-US" sz="2000" dirty="0"/>
            </a:br>
            <a:br>
              <a:rPr lang="en-US" sz="2000" dirty="0"/>
            </a:br>
            <a:br>
              <a:rPr lang="en-US" sz="2000" dirty="0"/>
            </a:br>
            <a:br>
              <a:rPr lang="en-US" sz="2000" dirty="0"/>
            </a:br>
            <a:endParaRPr lang="en-US" sz="2000" dirty="0"/>
          </a:p>
          <a:p>
            <a:pPr lvl="0"/>
            <a:r>
              <a:rPr lang="en-US" sz="2200" b="1" dirty="0"/>
              <a:t>Primary outcome: </a:t>
            </a:r>
            <a:r>
              <a:rPr lang="en-US" sz="2200" dirty="0"/>
              <a:t>composite of CR rate (PET/CT) and PB MRD negativity rate</a:t>
            </a:r>
          </a:p>
          <a:p>
            <a:pPr lvl="0"/>
            <a:r>
              <a:rPr lang="en-US" sz="2200" b="1" dirty="0"/>
              <a:t>Secondary outcomes: </a:t>
            </a:r>
            <a:r>
              <a:rPr lang="en-US" sz="2200" dirty="0"/>
              <a:t>PFS, ORR, OS, mobilization failure rate, safety</a:t>
            </a:r>
          </a:p>
        </p:txBody>
      </p:sp>
      <p:sp>
        <p:nvSpPr>
          <p:cNvPr id="21" name="Content Placeholder 20">
            <a:extLst>
              <a:ext uri="{FF2B5EF4-FFF2-40B4-BE49-F238E27FC236}">
                <a16:creationId xmlns:a16="http://schemas.microsoft.com/office/drawing/2014/main" id="{D1B8233B-17D8-2F08-C208-CC9EACD2A783}"/>
              </a:ext>
            </a:extLst>
          </p:cNvPr>
          <p:cNvSpPr>
            <a:spLocks noGrp="1"/>
          </p:cNvSpPr>
          <p:nvPr>
            <p:ph sz="quarter" idx="10"/>
          </p:nvPr>
        </p:nvSpPr>
        <p:spPr>
          <a:xfrm>
            <a:off x="1712199" y="6302375"/>
            <a:ext cx="7812290" cy="327025"/>
          </a:xfrm>
        </p:spPr>
        <p:txBody>
          <a:bodyPr/>
          <a:lstStyle/>
          <a:p>
            <a:pPr algn="ctr"/>
            <a:r>
              <a:rPr lang="da-DK" altLang="en-US" dirty="0"/>
              <a:t>Wagner-</a:t>
            </a:r>
            <a:r>
              <a:rPr lang="da-DK" altLang="en-US" dirty="0" err="1"/>
              <a:t>Johnston</a:t>
            </a:r>
            <a:r>
              <a:rPr lang="da-DK" altLang="en-US" dirty="0"/>
              <a:t>. ASH 2024. </a:t>
            </a:r>
            <a:r>
              <a:rPr lang="da-DK" altLang="en-US" dirty="0" err="1"/>
              <a:t>Abstr</a:t>
            </a:r>
            <a:r>
              <a:rPr lang="da-DK" altLang="en-US" dirty="0"/>
              <a:t> 236. NCT04115631.</a:t>
            </a:r>
          </a:p>
        </p:txBody>
      </p:sp>
      <p:grpSp>
        <p:nvGrpSpPr>
          <p:cNvPr id="30" name="Group 29">
            <a:extLst>
              <a:ext uri="{FF2B5EF4-FFF2-40B4-BE49-F238E27FC236}">
                <a16:creationId xmlns:a16="http://schemas.microsoft.com/office/drawing/2014/main" id="{1CC0A80F-C184-2AB2-E1B2-672CD736ADC4}"/>
              </a:ext>
            </a:extLst>
          </p:cNvPr>
          <p:cNvGrpSpPr/>
          <p:nvPr/>
        </p:nvGrpSpPr>
        <p:grpSpPr>
          <a:xfrm>
            <a:off x="469498" y="1743947"/>
            <a:ext cx="11075136" cy="3383637"/>
            <a:chOff x="469498" y="1743947"/>
            <a:chExt cx="11075136" cy="3383637"/>
          </a:xfrm>
        </p:grpSpPr>
        <p:sp>
          <p:nvSpPr>
            <p:cNvPr id="5" name="Text Box 45">
              <a:extLst>
                <a:ext uri="{FF2B5EF4-FFF2-40B4-BE49-F238E27FC236}">
                  <a16:creationId xmlns:a16="http://schemas.microsoft.com/office/drawing/2014/main" id="{34FDE409-34E8-F89D-11A7-A4BF13D3D9AA}"/>
                </a:ext>
              </a:extLst>
            </p:cNvPr>
            <p:cNvSpPr txBox="1">
              <a:spLocks noChangeArrowheads="1"/>
            </p:cNvSpPr>
            <p:nvPr/>
          </p:nvSpPr>
          <p:spPr bwMode="auto">
            <a:xfrm>
              <a:off x="469498" y="3068255"/>
              <a:ext cx="2815089" cy="1940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Adults with previously untreated MCL; </a:t>
              </a:r>
              <a:br>
                <a:rPr kumimoji="0" lang="en-GB" altLang="en-US" sz="16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br>
              <a:r>
                <a:rPr kumimoji="0" lang="en-GB" altLang="en-US" sz="16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aged 18-70 yr; adequate organ and marrow function; ECOG PS 0-2</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(N = 359)</a:t>
              </a:r>
            </a:p>
          </p:txBody>
        </p:sp>
        <p:sp>
          <p:nvSpPr>
            <p:cNvPr id="6" name="Rectangle 49">
              <a:extLst>
                <a:ext uri="{FF2B5EF4-FFF2-40B4-BE49-F238E27FC236}">
                  <a16:creationId xmlns:a16="http://schemas.microsoft.com/office/drawing/2014/main" id="{D8553670-1C81-E1EB-A84D-E7716BA44660}"/>
                </a:ext>
              </a:extLst>
            </p:cNvPr>
            <p:cNvSpPr>
              <a:spLocks noChangeArrowheads="1"/>
            </p:cNvSpPr>
            <p:nvPr/>
          </p:nvSpPr>
          <p:spPr bwMode="auto">
            <a:xfrm>
              <a:off x="4165758" y="4345829"/>
              <a:ext cx="4758645" cy="781755"/>
            </a:xfrm>
            <a:prstGeom prst="rect">
              <a:avLst/>
            </a:prstGeom>
            <a:solidFill>
              <a:schemeClr val="bg1">
                <a:lumMod val="50000"/>
              </a:schemeClr>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u="none" strike="noStrike" kern="1200" cap="none" spc="0" normalizeH="0" baseline="0" noProof="0" dirty="0">
                  <a:ln>
                    <a:noFill/>
                  </a:ln>
                  <a:solidFill>
                    <a:schemeClr val="bg2"/>
                  </a:solidFill>
                  <a:effectLst/>
                  <a:uLnTx/>
                  <a:uFillTx/>
                  <a:latin typeface="Poppins Medium" pitchFamily="2" charset="77"/>
                  <a:ea typeface="ＭＳ Ｐゴシック" pitchFamily="34" charset="-128"/>
                  <a:cs typeface="Poppins Medium" pitchFamily="2" charset="77"/>
                </a:rPr>
                <a:t>BR x 3 cycles → R + Cytarabine x 3 cycles</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b="0" dirty="0">
                  <a:solidFill>
                    <a:schemeClr val="bg2"/>
                  </a:solidFill>
                  <a:latin typeface="Poppins Medium" pitchFamily="2" charset="77"/>
                  <a:ea typeface="ＭＳ Ｐゴシック" pitchFamily="34" charset="-128"/>
                  <a:cs typeface="Poppins Medium" pitchFamily="2" charset="77"/>
                </a:rPr>
                <a:t>(n = 128)</a:t>
              </a:r>
              <a:endParaRPr kumimoji="0" lang="en-US" altLang="en-US" sz="1600" b="0" u="none" strike="noStrike" kern="1200" cap="none" spc="0" normalizeH="0" baseline="0" noProof="0" dirty="0">
                <a:ln>
                  <a:noFill/>
                </a:ln>
                <a:solidFill>
                  <a:schemeClr val="bg2"/>
                </a:solidFill>
                <a:effectLst/>
                <a:uLnTx/>
                <a:uFillTx/>
                <a:latin typeface="Poppins Medium" pitchFamily="2" charset="77"/>
                <a:ea typeface="ＭＳ Ｐゴシック" pitchFamily="34" charset="-128"/>
                <a:cs typeface="Poppins Medium" pitchFamily="2" charset="77"/>
              </a:endParaRPr>
            </a:p>
          </p:txBody>
        </p:sp>
        <p:sp>
          <p:nvSpPr>
            <p:cNvPr id="7" name="Rectangle 50">
              <a:extLst>
                <a:ext uri="{FF2B5EF4-FFF2-40B4-BE49-F238E27FC236}">
                  <a16:creationId xmlns:a16="http://schemas.microsoft.com/office/drawing/2014/main" id="{3DD2828A-053B-B026-F560-10A405AA2D5C}"/>
                </a:ext>
              </a:extLst>
            </p:cNvPr>
            <p:cNvSpPr>
              <a:spLocks noChangeArrowheads="1"/>
            </p:cNvSpPr>
            <p:nvPr/>
          </p:nvSpPr>
          <p:spPr bwMode="auto">
            <a:xfrm>
              <a:off x="4165758" y="2421151"/>
              <a:ext cx="4758645" cy="958065"/>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u="none" strike="noStrike" kern="1200" cap="none" spc="0" normalizeH="0" baseline="0" noProof="0" dirty="0">
                  <a:ln>
                    <a:noFill/>
                  </a:ln>
                  <a:solidFill>
                    <a:schemeClr val="bg2"/>
                  </a:solidFill>
                  <a:effectLst/>
                  <a:uLnTx/>
                  <a:uFillTx/>
                  <a:latin typeface="Poppins Medium" pitchFamily="2" charset="77"/>
                  <a:ea typeface="ＭＳ Ｐゴシック" pitchFamily="34" charset="-128"/>
                  <a:cs typeface="Poppins Medium" pitchFamily="2" charset="77"/>
                </a:rPr>
                <a:t>BR x 3 cycles → R + Cytarabine x 3 cycles </a:t>
              </a:r>
              <a:br>
                <a:rPr kumimoji="0" lang="en-US" altLang="en-US" sz="1600" b="0" u="none" strike="noStrike" kern="1200" cap="none" spc="0" normalizeH="0" baseline="0" noProof="0" dirty="0">
                  <a:ln>
                    <a:noFill/>
                  </a:ln>
                  <a:solidFill>
                    <a:schemeClr val="bg2"/>
                  </a:solidFill>
                  <a:effectLst/>
                  <a:uLnTx/>
                  <a:uFillTx/>
                  <a:latin typeface="Poppins Medium" pitchFamily="2" charset="77"/>
                  <a:ea typeface="ＭＳ Ｐゴシック" pitchFamily="34" charset="-128"/>
                  <a:cs typeface="Poppins Medium" pitchFamily="2" charset="77"/>
                </a:rPr>
              </a:br>
              <a:r>
                <a:rPr kumimoji="0" lang="en-US" altLang="en-US" sz="1600" b="0" u="none" strike="noStrike" kern="1200" cap="none" spc="0" normalizeH="0" baseline="0" noProof="0" dirty="0">
                  <a:ln>
                    <a:noFill/>
                  </a:ln>
                  <a:solidFill>
                    <a:schemeClr val="bg2"/>
                  </a:solidFill>
                  <a:effectLst/>
                  <a:uLnTx/>
                  <a:uFillTx/>
                  <a:latin typeface="Poppins Medium" pitchFamily="2" charset="77"/>
                  <a:ea typeface="ＭＳ Ｐゴシック" pitchFamily="34" charset="-128"/>
                  <a:cs typeface="Poppins Medium" pitchFamily="2" charset="77"/>
                </a:rPr>
                <a:t>+ Acalabrutinib</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b="0" dirty="0">
                  <a:solidFill>
                    <a:schemeClr val="bg2"/>
                  </a:solidFill>
                  <a:latin typeface="Poppins Medium" pitchFamily="2" charset="77"/>
                  <a:ea typeface="ＭＳ Ｐゴシック" pitchFamily="34" charset="-128"/>
                  <a:cs typeface="Poppins Medium" pitchFamily="2" charset="77"/>
                </a:rPr>
                <a:t>(n = 129)</a:t>
              </a:r>
              <a:endParaRPr kumimoji="0" lang="en-US" altLang="en-US" sz="1600" b="0" u="none" strike="noStrike" kern="1200" cap="none" spc="0" normalizeH="0" baseline="0" noProof="0" dirty="0">
                <a:ln>
                  <a:noFill/>
                </a:ln>
                <a:solidFill>
                  <a:schemeClr val="bg2"/>
                </a:solidFill>
                <a:effectLst/>
                <a:uLnTx/>
                <a:uFillTx/>
                <a:latin typeface="Poppins Medium" pitchFamily="2" charset="77"/>
                <a:ea typeface="ＭＳ Ｐゴシック" pitchFamily="34" charset="-128"/>
                <a:cs typeface="Poppins Medium" pitchFamily="2" charset="77"/>
              </a:endParaRPr>
            </a:p>
          </p:txBody>
        </p:sp>
        <p:sp>
          <p:nvSpPr>
            <p:cNvPr id="9" name="Rectangle 50">
              <a:extLst>
                <a:ext uri="{FF2B5EF4-FFF2-40B4-BE49-F238E27FC236}">
                  <a16:creationId xmlns:a16="http://schemas.microsoft.com/office/drawing/2014/main" id="{82DF9946-7612-F259-0825-9A48283C7C21}"/>
                </a:ext>
              </a:extLst>
            </p:cNvPr>
            <p:cNvSpPr>
              <a:spLocks noChangeArrowheads="1"/>
            </p:cNvSpPr>
            <p:nvPr/>
          </p:nvSpPr>
          <p:spPr bwMode="auto">
            <a:xfrm>
              <a:off x="4165758" y="3471645"/>
              <a:ext cx="4758645" cy="781755"/>
            </a:xfrm>
            <a:prstGeom prst="rect">
              <a:avLst/>
            </a:prstGeom>
            <a:solidFill>
              <a:schemeClr val="accent6"/>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u="none" strike="noStrike" kern="1200" cap="none" spc="0" normalizeH="0" baseline="0" noProof="0" dirty="0">
                  <a:ln>
                    <a:noFill/>
                  </a:ln>
                  <a:solidFill>
                    <a:schemeClr val="bg2"/>
                  </a:solidFill>
                  <a:effectLst/>
                  <a:uLnTx/>
                  <a:uFillTx/>
                  <a:latin typeface="Poppins Medium" pitchFamily="2" charset="77"/>
                  <a:ea typeface="ＭＳ Ｐゴシック" pitchFamily="34" charset="-128"/>
                  <a:cs typeface="Poppins Medium" pitchFamily="2" charset="77"/>
                </a:rPr>
                <a:t>BR + Acalabrutinib x 6 cycles</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b="0" dirty="0">
                  <a:solidFill>
                    <a:schemeClr val="bg2"/>
                  </a:solidFill>
                  <a:latin typeface="Poppins Medium" pitchFamily="2" charset="77"/>
                  <a:ea typeface="ＭＳ Ｐゴシック" pitchFamily="34" charset="-128"/>
                  <a:cs typeface="Poppins Medium" pitchFamily="2" charset="77"/>
                </a:rPr>
                <a:t>(n = 102)</a:t>
              </a:r>
              <a:endParaRPr kumimoji="0" lang="en-US" altLang="en-US" sz="1600" b="0" u="none" strike="noStrike" kern="1200" cap="none" spc="0" normalizeH="0" baseline="0" noProof="0" dirty="0">
                <a:ln>
                  <a:noFill/>
                </a:ln>
                <a:solidFill>
                  <a:schemeClr val="bg2"/>
                </a:solidFill>
                <a:effectLst/>
                <a:uLnTx/>
                <a:uFillTx/>
                <a:latin typeface="Poppins Medium" pitchFamily="2" charset="77"/>
                <a:ea typeface="ＭＳ Ｐゴシック" pitchFamily="34" charset="-128"/>
                <a:cs typeface="Poppins Medium" pitchFamily="2" charset="77"/>
              </a:endParaRPr>
            </a:p>
          </p:txBody>
        </p:sp>
        <p:sp>
          <p:nvSpPr>
            <p:cNvPr id="10" name="Rectangle 47">
              <a:extLst>
                <a:ext uri="{FF2B5EF4-FFF2-40B4-BE49-F238E27FC236}">
                  <a16:creationId xmlns:a16="http://schemas.microsoft.com/office/drawing/2014/main" id="{45C2549B-3522-3286-7B04-36740BA63285}"/>
                </a:ext>
              </a:extLst>
            </p:cNvPr>
            <p:cNvSpPr>
              <a:spLocks noChangeArrowheads="1"/>
            </p:cNvSpPr>
            <p:nvPr/>
          </p:nvSpPr>
          <p:spPr bwMode="auto">
            <a:xfrm>
              <a:off x="1756381" y="1743947"/>
              <a:ext cx="361056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Stratified by MIPI score </a:t>
              </a:r>
              <a:br>
                <a:rPr kumimoji="0" lang="en-US" altLang="en-US" sz="1600" b="0" i="1"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br>
              <a:r>
                <a:rPr kumimoji="0" lang="en-US" altLang="en-US" sz="1600" b="0" i="1"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(high vs intermediate vs low)</a:t>
              </a:r>
            </a:p>
          </p:txBody>
        </p:sp>
        <p:cxnSp>
          <p:nvCxnSpPr>
            <p:cNvPr id="11" name="Straight Arrow Connector 10">
              <a:extLst>
                <a:ext uri="{FF2B5EF4-FFF2-40B4-BE49-F238E27FC236}">
                  <a16:creationId xmlns:a16="http://schemas.microsoft.com/office/drawing/2014/main" id="{003E0197-DB1A-EA48-A37B-E24B34CB4E0F}"/>
                </a:ext>
              </a:extLst>
            </p:cNvPr>
            <p:cNvCxnSpPr>
              <a:cxnSpLocks/>
            </p:cNvCxnSpPr>
            <p:nvPr/>
          </p:nvCxnSpPr>
          <p:spPr bwMode="auto">
            <a:xfrm>
              <a:off x="3561662" y="2328722"/>
              <a:ext cx="0" cy="439926"/>
            </a:xfrm>
            <a:prstGeom prst="straightConnector1">
              <a:avLst/>
            </a:prstGeom>
            <a:noFill/>
            <a:ln w="28575" cap="flat" cmpd="sng" algn="ctr">
              <a:solidFill>
                <a:schemeClr val="tx1"/>
              </a:solidFill>
              <a:prstDash val="sysDot"/>
              <a:round/>
              <a:headEnd type="none" w="med" len="med"/>
              <a:tailEnd type="triangle"/>
            </a:ln>
            <a:effectLst/>
          </p:spPr>
        </p:cxnSp>
        <p:sp>
          <p:nvSpPr>
            <p:cNvPr id="12" name="Rectangle 46">
              <a:extLst>
                <a:ext uri="{FF2B5EF4-FFF2-40B4-BE49-F238E27FC236}">
                  <a16:creationId xmlns:a16="http://schemas.microsoft.com/office/drawing/2014/main" id="{33963200-412E-1CD3-E4CF-777EFDA5180D}"/>
                </a:ext>
              </a:extLst>
            </p:cNvPr>
            <p:cNvSpPr>
              <a:spLocks noChangeArrowheads="1"/>
            </p:cNvSpPr>
            <p:nvPr/>
          </p:nvSpPr>
          <p:spPr bwMode="auto">
            <a:xfrm>
              <a:off x="9525000" y="3454938"/>
              <a:ext cx="201963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Until PD or unacceptable toxicity</a:t>
              </a:r>
            </a:p>
          </p:txBody>
        </p:sp>
        <p:sp>
          <p:nvSpPr>
            <p:cNvPr id="13" name="Line 52">
              <a:extLst>
                <a:ext uri="{FF2B5EF4-FFF2-40B4-BE49-F238E27FC236}">
                  <a16:creationId xmlns:a16="http://schemas.microsoft.com/office/drawing/2014/main" id="{DBFEA860-C2E8-B933-9383-877E8970F9B4}"/>
                </a:ext>
              </a:extLst>
            </p:cNvPr>
            <p:cNvSpPr>
              <a:spLocks noChangeShapeType="1"/>
            </p:cNvSpPr>
            <p:nvPr/>
          </p:nvSpPr>
          <p:spPr bwMode="auto">
            <a:xfrm>
              <a:off x="8999563" y="3431859"/>
              <a:ext cx="525437"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endParaRPr>
            </a:p>
          </p:txBody>
        </p:sp>
        <p:sp>
          <p:nvSpPr>
            <p:cNvPr id="14" name="Line 52">
              <a:extLst>
                <a:ext uri="{FF2B5EF4-FFF2-40B4-BE49-F238E27FC236}">
                  <a16:creationId xmlns:a16="http://schemas.microsoft.com/office/drawing/2014/main" id="{41F0316B-D034-7CCB-C03C-B50F936F67EC}"/>
                </a:ext>
              </a:extLst>
            </p:cNvPr>
            <p:cNvSpPr>
              <a:spLocks noChangeShapeType="1"/>
            </p:cNvSpPr>
            <p:nvPr/>
          </p:nvSpPr>
          <p:spPr bwMode="auto">
            <a:xfrm>
              <a:off x="8999563" y="4314468"/>
              <a:ext cx="525437"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endParaRPr>
            </a:p>
          </p:txBody>
        </p:sp>
        <p:grpSp>
          <p:nvGrpSpPr>
            <p:cNvPr id="29" name="Group 28">
              <a:extLst>
                <a:ext uri="{FF2B5EF4-FFF2-40B4-BE49-F238E27FC236}">
                  <a16:creationId xmlns:a16="http://schemas.microsoft.com/office/drawing/2014/main" id="{D376E2DB-2992-F5B6-73B8-EC38CC74248F}"/>
                </a:ext>
              </a:extLst>
            </p:cNvPr>
            <p:cNvGrpSpPr/>
            <p:nvPr/>
          </p:nvGrpSpPr>
          <p:grpSpPr>
            <a:xfrm>
              <a:off x="3284587" y="2987830"/>
              <a:ext cx="806012" cy="1765215"/>
              <a:chOff x="3565161" y="2872083"/>
              <a:chExt cx="525438" cy="1765215"/>
            </a:xfrm>
          </p:grpSpPr>
          <p:sp>
            <p:nvSpPr>
              <p:cNvPr id="8" name="Line 54">
                <a:extLst>
                  <a:ext uri="{FF2B5EF4-FFF2-40B4-BE49-F238E27FC236}">
                    <a16:creationId xmlns:a16="http://schemas.microsoft.com/office/drawing/2014/main" id="{87B1573B-304C-3BE4-C365-DD306666945C}"/>
                  </a:ext>
                </a:extLst>
              </p:cNvPr>
              <p:cNvSpPr>
                <a:spLocks noChangeShapeType="1"/>
              </p:cNvSpPr>
              <p:nvPr/>
            </p:nvSpPr>
            <p:spPr bwMode="auto">
              <a:xfrm flipV="1">
                <a:off x="3565161" y="2872083"/>
                <a:ext cx="525438" cy="286235"/>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endParaRPr>
              </a:p>
            </p:txBody>
          </p:sp>
          <p:sp>
            <p:nvSpPr>
              <p:cNvPr id="16" name="Line 52">
                <a:extLst>
                  <a:ext uri="{FF2B5EF4-FFF2-40B4-BE49-F238E27FC236}">
                    <a16:creationId xmlns:a16="http://schemas.microsoft.com/office/drawing/2014/main" id="{504190C3-B6DC-5412-14FB-7727A335DEEB}"/>
                  </a:ext>
                </a:extLst>
              </p:cNvPr>
              <p:cNvSpPr>
                <a:spLocks noChangeShapeType="1"/>
              </p:cNvSpPr>
              <p:nvPr/>
            </p:nvSpPr>
            <p:spPr bwMode="auto">
              <a:xfrm>
                <a:off x="3565162" y="3754690"/>
                <a:ext cx="525437"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endParaRPr>
              </a:p>
            </p:txBody>
          </p:sp>
          <p:sp>
            <p:nvSpPr>
              <p:cNvPr id="17" name="Line 54">
                <a:extLst>
                  <a:ext uri="{FF2B5EF4-FFF2-40B4-BE49-F238E27FC236}">
                    <a16:creationId xmlns:a16="http://schemas.microsoft.com/office/drawing/2014/main" id="{A555AD57-A8F0-65F1-EF5B-9FA9361B57D4}"/>
                  </a:ext>
                </a:extLst>
              </p:cNvPr>
              <p:cNvSpPr>
                <a:spLocks noChangeShapeType="1"/>
              </p:cNvSpPr>
              <p:nvPr/>
            </p:nvSpPr>
            <p:spPr bwMode="auto">
              <a:xfrm>
                <a:off x="3565161" y="4351063"/>
                <a:ext cx="525438" cy="286235"/>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endParaRPr>
              </a:p>
            </p:txBody>
          </p:sp>
        </p:grpSp>
      </p:grpSp>
    </p:spTree>
    <p:extLst>
      <p:ext uri="{BB962C8B-B14F-4D97-AF65-F5344CB8AC3E}">
        <p14:creationId xmlns:p14="http://schemas.microsoft.com/office/powerpoint/2010/main" val="31037837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ED62D-FF68-5C45-78AC-DA77FDF36204}"/>
              </a:ext>
            </a:extLst>
          </p:cNvPr>
          <p:cNvSpPr>
            <a:spLocks noGrp="1"/>
          </p:cNvSpPr>
          <p:nvPr>
            <p:ph type="title"/>
          </p:nvPr>
        </p:nvSpPr>
        <p:spPr>
          <a:xfrm>
            <a:off x="231078" y="531006"/>
            <a:ext cx="11740260" cy="502445"/>
          </a:xfrm>
        </p:spPr>
        <p:txBody>
          <a:bodyPr/>
          <a:lstStyle/>
          <a:p>
            <a:r>
              <a:rPr lang="en-US" dirty="0"/>
              <a:t>EA4181: MRD, ORR, CR Results</a:t>
            </a:r>
          </a:p>
        </p:txBody>
      </p:sp>
      <p:sp>
        <p:nvSpPr>
          <p:cNvPr id="9" name="Content Placeholder 8">
            <a:extLst>
              <a:ext uri="{FF2B5EF4-FFF2-40B4-BE49-F238E27FC236}">
                <a16:creationId xmlns:a16="http://schemas.microsoft.com/office/drawing/2014/main" id="{5174995C-1939-B92B-0A72-B193A135719C}"/>
              </a:ext>
            </a:extLst>
          </p:cNvPr>
          <p:cNvSpPr>
            <a:spLocks noGrp="1"/>
          </p:cNvSpPr>
          <p:nvPr>
            <p:ph idx="1"/>
          </p:nvPr>
        </p:nvSpPr>
        <p:spPr>
          <a:xfrm>
            <a:off x="7349924" y="1335088"/>
            <a:ext cx="4621414" cy="4754562"/>
          </a:xfrm>
        </p:spPr>
        <p:txBody>
          <a:bodyPr/>
          <a:lstStyle/>
          <a:p>
            <a:r>
              <a:rPr lang="en-US" dirty="0"/>
              <a:t>No significant difference in PFS or OS </a:t>
            </a:r>
          </a:p>
          <a:p>
            <a:pPr lvl="2"/>
            <a:r>
              <a:rPr lang="en-US" dirty="0"/>
              <a:t>12 mo PFS: 90% (BR/CR), 91% (BR/CR-A) and 92% (BR-A)</a:t>
            </a:r>
          </a:p>
          <a:p>
            <a:r>
              <a:rPr lang="en-US" dirty="0"/>
              <a:t>BR/CR-A was not superior</a:t>
            </a:r>
          </a:p>
          <a:p>
            <a:pPr lvl="2"/>
            <a:r>
              <a:rPr lang="en-US" dirty="0"/>
              <a:t>More toxic</a:t>
            </a:r>
          </a:p>
          <a:p>
            <a:r>
              <a:rPr lang="en-US" dirty="0"/>
              <a:t>BR-A had lowest toxicity</a:t>
            </a:r>
          </a:p>
          <a:p>
            <a:pPr lvl="2"/>
            <a:r>
              <a:rPr lang="en-US" dirty="0"/>
              <a:t>Likely the best option for efficacy and to avoid toxicity of high-dose cytarabine</a:t>
            </a:r>
          </a:p>
        </p:txBody>
      </p:sp>
      <p:sp>
        <p:nvSpPr>
          <p:cNvPr id="11" name="Content Placeholder 10">
            <a:extLst>
              <a:ext uri="{FF2B5EF4-FFF2-40B4-BE49-F238E27FC236}">
                <a16:creationId xmlns:a16="http://schemas.microsoft.com/office/drawing/2014/main" id="{36A41EC0-34CA-BEEC-19BA-C4F43F6C598E}"/>
              </a:ext>
            </a:extLst>
          </p:cNvPr>
          <p:cNvSpPr>
            <a:spLocks noGrp="1"/>
          </p:cNvSpPr>
          <p:nvPr>
            <p:ph sz="quarter" idx="10"/>
          </p:nvPr>
        </p:nvSpPr>
        <p:spPr>
          <a:xfrm>
            <a:off x="1712199" y="6302375"/>
            <a:ext cx="7812290" cy="327025"/>
          </a:xfrm>
        </p:spPr>
        <p:txBody>
          <a:bodyPr/>
          <a:lstStyle/>
          <a:p>
            <a:pPr algn="ctr"/>
            <a:r>
              <a:rPr lang="da-DK" altLang="en-US" dirty="0"/>
              <a:t>Wagner-</a:t>
            </a:r>
            <a:r>
              <a:rPr lang="da-DK" altLang="en-US" dirty="0" err="1"/>
              <a:t>Johnston</a:t>
            </a:r>
            <a:r>
              <a:rPr lang="da-DK" altLang="en-US" dirty="0"/>
              <a:t>. ASH 2024. </a:t>
            </a:r>
            <a:r>
              <a:rPr lang="da-DK" altLang="en-US" dirty="0" err="1"/>
              <a:t>Abstr</a:t>
            </a:r>
            <a:r>
              <a:rPr lang="da-DK" altLang="en-US" dirty="0"/>
              <a:t> 236.</a:t>
            </a:r>
          </a:p>
        </p:txBody>
      </p:sp>
      <p:graphicFrame>
        <p:nvGraphicFramePr>
          <p:cNvPr id="10" name="Group 3">
            <a:extLst>
              <a:ext uri="{FF2B5EF4-FFF2-40B4-BE49-F238E27FC236}">
                <a16:creationId xmlns:a16="http://schemas.microsoft.com/office/drawing/2014/main" id="{6520CCA4-1B4C-FF15-353B-C0CED81B3F5D}"/>
              </a:ext>
            </a:extLst>
          </p:cNvPr>
          <p:cNvGraphicFramePr>
            <a:graphicFrameLocks/>
          </p:cNvGraphicFramePr>
          <p:nvPr>
            <p:extLst>
              <p:ext uri="{D42A27DB-BD31-4B8C-83A1-F6EECF244321}">
                <p14:modId xmlns:p14="http://schemas.microsoft.com/office/powerpoint/2010/main" val="3421241607"/>
              </p:ext>
            </p:extLst>
          </p:nvPr>
        </p:nvGraphicFramePr>
        <p:xfrm>
          <a:off x="495300" y="1615520"/>
          <a:ext cx="6391637" cy="4419776"/>
        </p:xfrm>
        <a:graphic>
          <a:graphicData uri="http://schemas.openxmlformats.org/drawingml/2006/table">
            <a:tbl>
              <a:tblPr/>
              <a:tblGrid>
                <a:gridCol w="2599850">
                  <a:extLst>
                    <a:ext uri="{9D8B030D-6E8A-4147-A177-3AD203B41FA5}">
                      <a16:colId xmlns:a16="http://schemas.microsoft.com/office/drawing/2014/main" val="20000"/>
                    </a:ext>
                  </a:extLst>
                </a:gridCol>
                <a:gridCol w="1263929">
                  <a:extLst>
                    <a:ext uri="{9D8B030D-6E8A-4147-A177-3AD203B41FA5}">
                      <a16:colId xmlns:a16="http://schemas.microsoft.com/office/drawing/2014/main" val="20001"/>
                    </a:ext>
                  </a:extLst>
                </a:gridCol>
                <a:gridCol w="1263929">
                  <a:extLst>
                    <a:ext uri="{9D8B030D-6E8A-4147-A177-3AD203B41FA5}">
                      <a16:colId xmlns:a16="http://schemas.microsoft.com/office/drawing/2014/main" val="931894031"/>
                    </a:ext>
                  </a:extLst>
                </a:gridCol>
                <a:gridCol w="1263929">
                  <a:extLst>
                    <a:ext uri="{9D8B030D-6E8A-4147-A177-3AD203B41FA5}">
                      <a16:colId xmlns:a16="http://schemas.microsoft.com/office/drawing/2014/main" val="225029150"/>
                    </a:ext>
                  </a:extLst>
                </a:gridCol>
              </a:tblGrid>
              <a:tr h="28233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bg2"/>
                          </a:solidFill>
                          <a:effectLst/>
                          <a:latin typeface="Poppins" pitchFamily="2" charset="77"/>
                          <a:cs typeface="Poppins" pitchFamily="2" charset="77"/>
                        </a:rPr>
                        <a:t>Primary Analysis, %</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bg2"/>
                          </a:solidFill>
                          <a:effectLst/>
                          <a:latin typeface="Poppins" pitchFamily="2" charset="77"/>
                          <a:cs typeface="Poppins" pitchFamily="2" charset="77"/>
                        </a:rPr>
                        <a:t>(N = 260)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BR/CR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BR/CR-A</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98)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BR-A</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28233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Completed protocol therapy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16346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PET/CT CR/PB uMRD</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82</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82</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78</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163461">
                <a:tc>
                  <a:txBody>
                    <a:bodyPr/>
                    <a:lstStyle/>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600" b="0" i="1" u="none" strike="noStrike" cap="none" normalizeH="0" baseline="0" dirty="0">
                          <a:ln>
                            <a:noFill/>
                          </a:ln>
                          <a:solidFill>
                            <a:schemeClr val="tx1"/>
                          </a:solidFill>
                          <a:effectLst/>
                          <a:latin typeface="Poppins" panose="00000500000000000000" pitchFamily="2" charset="0"/>
                          <a:cs typeface="Poppins" panose="00000500000000000000" pitchFamily="2" charset="0"/>
                        </a:rPr>
                        <a:t>P </a:t>
                      </a: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value vs BR/CR</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.55</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.76</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136699374"/>
                  </a:ext>
                </a:extLst>
              </a:tr>
              <a:tr h="16346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ORR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99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r h="163461">
                <a:tc>
                  <a:txBody>
                    <a:bodyPr/>
                    <a:lstStyle/>
                    <a:p>
                      <a:pPr marL="285750" marR="0" lvl="0" indent="-285750"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4131109116"/>
                  </a:ext>
                </a:extLst>
              </a:tr>
              <a:tr h="40121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bg2"/>
                          </a:solidFill>
                          <a:effectLst/>
                          <a:latin typeface="Poppins" pitchFamily="2" charset="77"/>
                          <a:cs typeface="Poppins" pitchFamily="2" charset="77"/>
                        </a:rPr>
                        <a:t>Sensitivity Analysis, %</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bg2"/>
                          </a:solidFill>
                          <a:effectLst/>
                          <a:latin typeface="Poppins" pitchFamily="2" charset="77"/>
                          <a:cs typeface="Poppins" pitchFamily="2" charset="77"/>
                        </a:rPr>
                        <a:t>(N = 281)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BR/CR</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BR/CR-A</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106)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BR-A</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81)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3622975045"/>
                  </a:ext>
                </a:extLst>
              </a:tr>
              <a:tr h="16346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PET/CT CR/PB uMRD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837761723"/>
                  </a:ext>
                </a:extLst>
              </a:tr>
              <a:tr h="163461">
                <a:tc>
                  <a:txBody>
                    <a:bodyPr/>
                    <a:lstStyle/>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pPr>
                      <a:r>
                        <a:rPr kumimoji="0" lang="en-US" sz="1600" b="0" i="1" u="none" strike="noStrike" cap="none" normalizeH="0" baseline="0" dirty="0">
                          <a:ln>
                            <a:noFill/>
                          </a:ln>
                          <a:solidFill>
                            <a:schemeClr val="tx1"/>
                          </a:solidFill>
                          <a:effectLst/>
                          <a:latin typeface="Poppins" panose="00000500000000000000" pitchFamily="2" charset="0"/>
                          <a:cs typeface="Poppins" panose="00000500000000000000" pitchFamily="2" charset="0"/>
                        </a:rPr>
                        <a:t>P </a:t>
                      </a: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value vs BR/CR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520849077"/>
                  </a:ext>
                </a:extLst>
              </a:tr>
              <a:tr h="16346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ORR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560996123"/>
                  </a:ext>
                </a:extLst>
              </a:tr>
              <a:tr h="163461">
                <a:tc>
                  <a:txBody>
                    <a:bodyPr/>
                    <a:lstStyle/>
                    <a:p>
                      <a:pPr marL="285750" marR="0" lvl="0" indent="-285750"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638971677"/>
                  </a:ext>
                </a:extLst>
              </a:tr>
            </a:tbl>
          </a:graphicData>
        </a:graphic>
      </p:graphicFrame>
      <p:sp>
        <p:nvSpPr>
          <p:cNvPr id="13" name="TextBox 12">
            <a:extLst>
              <a:ext uri="{FF2B5EF4-FFF2-40B4-BE49-F238E27FC236}">
                <a16:creationId xmlns:a16="http://schemas.microsoft.com/office/drawing/2014/main" id="{3C3CFC54-193D-4B62-C3B6-E2239FF9B7F7}"/>
              </a:ext>
            </a:extLst>
          </p:cNvPr>
          <p:cNvSpPr txBox="1"/>
          <p:nvPr/>
        </p:nvSpPr>
        <p:spPr bwMode="auto">
          <a:xfrm>
            <a:off x="495298" y="1246188"/>
            <a:ext cx="639163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latin typeface="Poppins" pitchFamily="2" charset="77"/>
                <a:cs typeface="Poppins" pitchFamily="2" charset="77"/>
              </a:rPr>
              <a:t>Median follow-up 27.9 mo</a:t>
            </a:r>
          </a:p>
        </p:txBody>
      </p:sp>
    </p:spTree>
    <p:extLst>
      <p:ext uri="{BB962C8B-B14F-4D97-AF65-F5344CB8AC3E}">
        <p14:creationId xmlns:p14="http://schemas.microsoft.com/office/powerpoint/2010/main" val="566576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00870-F6CD-87ED-9CDB-2BBA757E930F}"/>
            </a:ext>
          </a:extLst>
        </p:cNvPr>
        <p:cNvGrpSpPr/>
        <p:nvPr/>
      </p:nvGrpSpPr>
      <p:grpSpPr>
        <a:xfrm>
          <a:off x="0" y="0"/>
          <a:ext cx="0" cy="0"/>
          <a:chOff x="0" y="0"/>
          <a:chExt cx="0" cy="0"/>
        </a:xfrm>
      </p:grpSpPr>
      <p:graphicFrame>
        <p:nvGraphicFramePr>
          <p:cNvPr id="5" name="Group 3">
            <a:extLst>
              <a:ext uri="{FF2B5EF4-FFF2-40B4-BE49-F238E27FC236}">
                <a16:creationId xmlns:a16="http://schemas.microsoft.com/office/drawing/2014/main" id="{2B47D599-40D1-9D80-3507-246E12241EEE}"/>
              </a:ext>
            </a:extLst>
          </p:cNvPr>
          <p:cNvGraphicFramePr>
            <a:graphicFrameLocks/>
          </p:cNvGraphicFramePr>
          <p:nvPr>
            <p:extLst>
              <p:ext uri="{D42A27DB-BD31-4B8C-83A1-F6EECF244321}">
                <p14:modId xmlns:p14="http://schemas.microsoft.com/office/powerpoint/2010/main" val="1061860286"/>
              </p:ext>
            </p:extLst>
          </p:nvPr>
        </p:nvGraphicFramePr>
        <p:xfrm>
          <a:off x="4965539" y="1335088"/>
          <a:ext cx="7005799" cy="3413888"/>
        </p:xfrm>
        <a:graphic>
          <a:graphicData uri="http://schemas.openxmlformats.org/drawingml/2006/table">
            <a:tbl>
              <a:tblPr/>
              <a:tblGrid>
                <a:gridCol w="2581155">
                  <a:extLst>
                    <a:ext uri="{9D8B030D-6E8A-4147-A177-3AD203B41FA5}">
                      <a16:colId xmlns:a16="http://schemas.microsoft.com/office/drawing/2014/main" val="20000"/>
                    </a:ext>
                  </a:extLst>
                </a:gridCol>
                <a:gridCol w="1643605">
                  <a:extLst>
                    <a:ext uri="{9D8B030D-6E8A-4147-A177-3AD203B41FA5}">
                      <a16:colId xmlns:a16="http://schemas.microsoft.com/office/drawing/2014/main" val="4185662028"/>
                    </a:ext>
                  </a:extLst>
                </a:gridCol>
                <a:gridCol w="1490816">
                  <a:extLst>
                    <a:ext uri="{9D8B030D-6E8A-4147-A177-3AD203B41FA5}">
                      <a16:colId xmlns:a16="http://schemas.microsoft.com/office/drawing/2014/main" val="534094449"/>
                    </a:ext>
                  </a:extLst>
                </a:gridCol>
                <a:gridCol w="1290223">
                  <a:extLst>
                    <a:ext uri="{9D8B030D-6E8A-4147-A177-3AD203B41FA5}">
                      <a16:colId xmlns:a16="http://schemas.microsoft.com/office/drawing/2014/main" val="2687647258"/>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bg2"/>
                          </a:solidFill>
                          <a:effectLst/>
                          <a:latin typeface="Poppins" pitchFamily="2" charset="77"/>
                          <a:cs typeface="Poppins" pitchFamily="2" charset="77"/>
                        </a:rPr>
                        <a:t>Result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R/R MCL</a:t>
                      </a:r>
                      <a:br>
                        <a:rPr kumimoji="0" lang="en-US" sz="1600" b="1" i="0" u="none" strike="noStrike" cap="none" normalizeH="0" baseline="0" dirty="0">
                          <a:ln>
                            <a:noFill/>
                          </a:ln>
                          <a:solidFill>
                            <a:schemeClr val="bg2"/>
                          </a:solidFill>
                          <a:effectLst/>
                          <a:latin typeface="Poppins" pitchFamily="2" charset="77"/>
                          <a:cs typeface="Poppins" pitchFamily="2" charset="77"/>
                        </a:rPr>
                      </a:br>
                      <a:r>
                        <a:rPr kumimoji="0" lang="en-US" sz="1600" b="1" i="0" u="none" strike="noStrike" cap="none" normalizeH="0" baseline="0" dirty="0">
                          <a:ln>
                            <a:noFill/>
                          </a:ln>
                          <a:solidFill>
                            <a:schemeClr val="bg2"/>
                          </a:solidFill>
                          <a:effectLst/>
                          <a:latin typeface="Poppins" pitchFamily="2" charset="77"/>
                          <a:cs typeface="Poppins" pitchFamily="2" charset="77"/>
                        </a:rPr>
                        <a:t>(n = 20)</a:t>
                      </a:r>
                      <a:endParaRPr kumimoji="0" lang="en-GB" sz="1600" b="1" i="0" u="none" strike="noStrike" cap="none" normalizeH="0" baseline="0" dirty="0">
                        <a:ln>
                          <a:noFill/>
                        </a:ln>
                        <a:solidFill>
                          <a:schemeClr val="bg2"/>
                        </a:solidFill>
                        <a:effectLst/>
                        <a:latin typeface="Poppins" pitchFamily="2" charset="77"/>
                        <a:cs typeface="Poppins" pitchFamily="2" charset="77"/>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TN MCL</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TN MCL</a:t>
                      </a:r>
                      <a:br>
                        <a:rPr kumimoji="0" lang="en-US" sz="1600" b="1" i="0" u="none" strike="noStrike" cap="none" normalizeH="0" baseline="0" dirty="0">
                          <a:ln>
                            <a:noFill/>
                          </a:ln>
                          <a:solidFill>
                            <a:schemeClr val="bg2"/>
                          </a:solidFill>
                          <a:effectLst/>
                          <a:latin typeface="Poppins" pitchFamily="2" charset="77"/>
                          <a:cs typeface="Poppins" pitchFamily="2" charset="77"/>
                        </a:rPr>
                      </a:br>
                      <a:r>
                        <a:rPr kumimoji="0" lang="en-US" sz="1600" b="1" i="0" u="none" strike="noStrike" cap="none" normalizeH="0" baseline="0" dirty="0">
                          <a:ln>
                            <a:noFill/>
                          </a:ln>
                          <a:solidFill>
                            <a:schemeClr val="bg2"/>
                          </a:solidFill>
                          <a:effectLst/>
                          <a:latin typeface="Poppins" pitchFamily="2" charset="77"/>
                          <a:cs typeface="Poppins" pitchFamily="2" charset="77"/>
                        </a:rPr>
                        <a:t>(n = 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Median follow-up, mo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24 (7.3-39.4)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20 (0-26)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9 </a:t>
                      </a:r>
                      <a:b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b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(2.0-14.2)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12484695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ORR,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CR, %</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75</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83</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100</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2-yr PFS,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75 (58-97)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78 (63-97)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2-yr OS,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86 (69-100)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96 (88-100)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13110911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12-mo PFS/OS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62297504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MRD-negative CR,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79 (15/19 evaluable)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100 (8/8 evaluable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50245616"/>
                  </a:ext>
                </a:extLst>
              </a:tr>
            </a:tbl>
          </a:graphicData>
        </a:graphic>
      </p:graphicFrame>
      <p:sp>
        <p:nvSpPr>
          <p:cNvPr id="2" name="Title 1">
            <a:extLst>
              <a:ext uri="{FF2B5EF4-FFF2-40B4-BE49-F238E27FC236}">
                <a16:creationId xmlns:a16="http://schemas.microsoft.com/office/drawing/2014/main" id="{089D334C-506C-0E11-2E33-9E37996288C8}"/>
              </a:ext>
            </a:extLst>
          </p:cNvPr>
          <p:cNvSpPr>
            <a:spLocks noGrp="1"/>
          </p:cNvSpPr>
          <p:nvPr>
            <p:ph type="title"/>
          </p:nvPr>
        </p:nvSpPr>
        <p:spPr>
          <a:xfrm>
            <a:off x="231078" y="531006"/>
            <a:ext cx="11740260" cy="502445"/>
          </a:xfrm>
        </p:spPr>
        <p:txBody>
          <a:bodyPr/>
          <a:lstStyle/>
          <a:p>
            <a:r>
              <a:rPr lang="en-US" dirty="0"/>
              <a:t>MAVO Phase I/II Trial of Acalabrutinib + Venetoclax + Obinutuzumab in MCL: Response</a:t>
            </a:r>
          </a:p>
        </p:txBody>
      </p:sp>
      <p:sp>
        <p:nvSpPr>
          <p:cNvPr id="10" name="Content Placeholder 9">
            <a:extLst>
              <a:ext uri="{FF2B5EF4-FFF2-40B4-BE49-F238E27FC236}">
                <a16:creationId xmlns:a16="http://schemas.microsoft.com/office/drawing/2014/main" id="{B82D6789-416C-97A5-A286-4B06368DAE5E}"/>
              </a:ext>
            </a:extLst>
          </p:cNvPr>
          <p:cNvSpPr>
            <a:spLocks noGrp="1"/>
          </p:cNvSpPr>
          <p:nvPr>
            <p:ph idx="1"/>
          </p:nvPr>
        </p:nvSpPr>
        <p:spPr>
          <a:xfrm>
            <a:off x="231776" y="1335088"/>
            <a:ext cx="4826361" cy="4754562"/>
          </a:xfrm>
        </p:spPr>
        <p:txBody>
          <a:bodyPr/>
          <a:lstStyle/>
          <a:p>
            <a:pPr>
              <a:spcAft>
                <a:spcPts val="300"/>
              </a:spcAft>
            </a:pPr>
            <a:r>
              <a:rPr lang="en-US" sz="2000" dirty="0"/>
              <a:t>Phase I/II multicenter trial in patients (N = 56) with*:</a:t>
            </a:r>
          </a:p>
          <a:p>
            <a:pPr lvl="2">
              <a:spcAft>
                <a:spcPts val="300"/>
              </a:spcAft>
            </a:pPr>
            <a:r>
              <a:rPr lang="en-US" sz="1800" dirty="0"/>
              <a:t>Relapsed/refractory (R/R) MCL (cohort A)</a:t>
            </a:r>
          </a:p>
          <a:p>
            <a:pPr lvl="2">
              <a:spcAft>
                <a:spcPts val="300"/>
              </a:spcAft>
            </a:pPr>
            <a:r>
              <a:rPr lang="en-US" sz="1800" dirty="0"/>
              <a:t>Treatment-naive (TN) MCL:</a:t>
            </a:r>
          </a:p>
          <a:p>
            <a:pPr lvl="3">
              <a:spcAft>
                <a:spcPts val="300"/>
              </a:spcAft>
            </a:pPr>
            <a:r>
              <a:rPr lang="en-US" sz="1600" dirty="0"/>
              <a:t>TP53 aberrant or induction ineligible (cohort B)</a:t>
            </a:r>
          </a:p>
          <a:p>
            <a:pPr lvl="3">
              <a:spcAft>
                <a:spcPts val="300"/>
              </a:spcAft>
            </a:pPr>
            <a:r>
              <a:rPr lang="en-US" sz="1600" dirty="0"/>
              <a:t>TP53 wild type, induction eligible </a:t>
            </a:r>
            <a:br>
              <a:rPr lang="en-US" sz="1600" dirty="0"/>
            </a:br>
            <a:r>
              <a:rPr lang="en-US" sz="1600" dirty="0"/>
              <a:t>(cohort C)</a:t>
            </a:r>
          </a:p>
          <a:p>
            <a:pPr>
              <a:spcAft>
                <a:spcPts val="300"/>
              </a:spcAft>
            </a:pPr>
            <a:r>
              <a:rPr lang="en-US" sz="2000" dirty="0"/>
              <a:t>Targeted, chemotherapy-free regimen</a:t>
            </a:r>
          </a:p>
          <a:p>
            <a:pPr>
              <a:spcAft>
                <a:spcPts val="300"/>
              </a:spcAft>
            </a:pPr>
            <a:r>
              <a:rPr lang="en-US" sz="2000" dirty="0"/>
              <a:t>MRD-guided discontinuation strategy</a:t>
            </a:r>
          </a:p>
        </p:txBody>
      </p:sp>
      <p:sp>
        <p:nvSpPr>
          <p:cNvPr id="11" name="Content Placeholder 10">
            <a:extLst>
              <a:ext uri="{FF2B5EF4-FFF2-40B4-BE49-F238E27FC236}">
                <a16:creationId xmlns:a16="http://schemas.microsoft.com/office/drawing/2014/main" id="{00FF37FB-DBE7-B29A-4653-0D1C0B365FC4}"/>
              </a:ext>
            </a:extLst>
          </p:cNvPr>
          <p:cNvSpPr>
            <a:spLocks noGrp="1"/>
          </p:cNvSpPr>
          <p:nvPr>
            <p:ph sz="quarter" idx="10"/>
          </p:nvPr>
        </p:nvSpPr>
        <p:spPr>
          <a:xfrm>
            <a:off x="1712199" y="6302375"/>
            <a:ext cx="7812290" cy="327025"/>
          </a:xfrm>
        </p:spPr>
        <p:txBody>
          <a:bodyPr/>
          <a:lstStyle/>
          <a:p>
            <a:pPr algn="ctr"/>
            <a:r>
              <a:rPr lang="en-US" altLang="en-US" dirty="0"/>
              <a:t>Kim. ASH 2025. Abstr 664. </a:t>
            </a:r>
          </a:p>
        </p:txBody>
      </p:sp>
      <p:sp>
        <p:nvSpPr>
          <p:cNvPr id="3" name="TextBox 2">
            <a:extLst>
              <a:ext uri="{FF2B5EF4-FFF2-40B4-BE49-F238E27FC236}">
                <a16:creationId xmlns:a16="http://schemas.microsoft.com/office/drawing/2014/main" id="{2365A975-D824-F647-637F-67C9A08328B2}"/>
              </a:ext>
            </a:extLst>
          </p:cNvPr>
          <p:cNvSpPr txBox="1"/>
          <p:nvPr/>
        </p:nvSpPr>
        <p:spPr bwMode="auto">
          <a:xfrm>
            <a:off x="414275" y="5734348"/>
            <a:ext cx="114760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latin typeface="Poppins Medium" pitchFamily="2" charset="77"/>
                <a:cs typeface="Poppins Medium" pitchFamily="2" charset="77"/>
              </a:rPr>
              <a:t>*Acalabrutinib continuous from C1; obinutuzumab initiated C2 (split dosing C2, then C3-7) with maintenance every 2 cycles; venetoclax ramp-up from C3 to 400 mg daily. MRD-guided discontinuation of A+V permitted after ≥10 cycles in TN cohorts.</a:t>
            </a:r>
          </a:p>
        </p:txBody>
      </p:sp>
    </p:spTree>
    <p:extLst>
      <p:ext uri="{BB962C8B-B14F-4D97-AF65-F5344CB8AC3E}">
        <p14:creationId xmlns:p14="http://schemas.microsoft.com/office/powerpoint/2010/main" val="38796499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8C4DB3-0533-EDBF-5419-D7762FBEF48E}"/>
            </a:ext>
          </a:extLst>
        </p:cNvPr>
        <p:cNvGrpSpPr/>
        <p:nvPr/>
      </p:nvGrpSpPr>
      <p:grpSpPr>
        <a:xfrm>
          <a:off x="0" y="0"/>
          <a:ext cx="0" cy="0"/>
          <a:chOff x="0" y="0"/>
          <a:chExt cx="0" cy="0"/>
        </a:xfrm>
      </p:grpSpPr>
      <p:sp>
        <p:nvSpPr>
          <p:cNvPr id="2" name="Title 4">
            <a:extLst>
              <a:ext uri="{FF2B5EF4-FFF2-40B4-BE49-F238E27FC236}">
                <a16:creationId xmlns:a16="http://schemas.microsoft.com/office/drawing/2014/main" id="{CD6A396D-5DAF-C985-6C13-1FC4D4E5749E}"/>
              </a:ext>
            </a:extLst>
          </p:cNvPr>
          <p:cNvSpPr>
            <a:spLocks noGrp="1"/>
          </p:cNvSpPr>
          <p:nvPr>
            <p:ph type="title"/>
          </p:nvPr>
        </p:nvSpPr>
        <p:spPr>
          <a:xfrm>
            <a:off x="231078" y="531006"/>
            <a:ext cx="11740260" cy="502445"/>
          </a:xfrm>
        </p:spPr>
        <p:txBody>
          <a:bodyPr/>
          <a:lstStyle/>
          <a:p>
            <a:r>
              <a:rPr lang="en-US" dirty="0"/>
              <a:t>TrAVeRse: Phase II Study of Acalabrutinib + Venetoclax and Rituximab in Treatment-Naive MCL</a:t>
            </a:r>
          </a:p>
        </p:txBody>
      </p:sp>
      <p:sp>
        <p:nvSpPr>
          <p:cNvPr id="5" name="Content Placeholder 4">
            <a:extLst>
              <a:ext uri="{FF2B5EF4-FFF2-40B4-BE49-F238E27FC236}">
                <a16:creationId xmlns:a16="http://schemas.microsoft.com/office/drawing/2014/main" id="{44F47908-7721-E45D-AA80-5EBFFE3D220C}"/>
              </a:ext>
            </a:extLst>
          </p:cNvPr>
          <p:cNvSpPr>
            <a:spLocks noGrp="1"/>
          </p:cNvSpPr>
          <p:nvPr>
            <p:ph sz="quarter" idx="10"/>
          </p:nvPr>
        </p:nvSpPr>
        <p:spPr>
          <a:xfrm>
            <a:off x="1712199" y="6302375"/>
            <a:ext cx="7812290" cy="327025"/>
          </a:xfrm>
        </p:spPr>
        <p:txBody>
          <a:bodyPr/>
          <a:lstStyle/>
          <a:p>
            <a:pPr algn="ctr"/>
            <a:r>
              <a:rPr lang="en-US" dirty="0"/>
              <a:t>Hawkes. ASH 2025.Abstr 884.</a:t>
            </a:r>
          </a:p>
        </p:txBody>
      </p:sp>
      <p:graphicFrame>
        <p:nvGraphicFramePr>
          <p:cNvPr id="3" name="Group 3">
            <a:extLst>
              <a:ext uri="{FF2B5EF4-FFF2-40B4-BE49-F238E27FC236}">
                <a16:creationId xmlns:a16="http://schemas.microsoft.com/office/drawing/2014/main" id="{F13E86B5-3185-868B-E928-68DAED55CF28}"/>
              </a:ext>
            </a:extLst>
          </p:cNvPr>
          <p:cNvGraphicFramePr>
            <a:graphicFrameLocks/>
          </p:cNvGraphicFramePr>
          <p:nvPr>
            <p:extLst>
              <p:ext uri="{D42A27DB-BD31-4B8C-83A1-F6EECF244321}">
                <p14:modId xmlns:p14="http://schemas.microsoft.com/office/powerpoint/2010/main" val="3296974811"/>
              </p:ext>
            </p:extLst>
          </p:nvPr>
        </p:nvGraphicFramePr>
        <p:xfrm>
          <a:off x="6606757" y="3921874"/>
          <a:ext cx="5370442" cy="1927134"/>
        </p:xfrm>
        <a:graphic>
          <a:graphicData uri="http://schemas.openxmlformats.org/drawingml/2006/table">
            <a:tbl>
              <a:tblPr/>
              <a:tblGrid>
                <a:gridCol w="3433108">
                  <a:extLst>
                    <a:ext uri="{9D8B030D-6E8A-4147-A177-3AD203B41FA5}">
                      <a16:colId xmlns:a16="http://schemas.microsoft.com/office/drawing/2014/main" val="20000"/>
                    </a:ext>
                  </a:extLst>
                </a:gridCol>
                <a:gridCol w="1937334">
                  <a:extLst>
                    <a:ext uri="{9D8B030D-6E8A-4147-A177-3AD203B41FA5}">
                      <a16:colId xmlns:a16="http://schemas.microsoft.com/office/drawing/2014/main" val="20001"/>
                    </a:ext>
                  </a:extLst>
                </a:gridCol>
              </a:tblGrid>
              <a:tr h="55060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bg2"/>
                          </a:solidFill>
                          <a:effectLst/>
                          <a:latin typeface="+mn-lt"/>
                        </a:rPr>
                        <a:t>Grade ≥3 Treatment-Emergent AEs During AVR Induction, n (%)*</a:t>
                      </a:r>
                    </a:p>
                  </a:txBody>
                  <a:tcPr marL="121699" marR="121699"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solidFill>
                          <a:effectLst/>
                          <a:latin typeface="+mn-lt"/>
                        </a:rPr>
                        <a:t>N = 108</a:t>
                      </a:r>
                    </a:p>
                  </a:txBody>
                  <a:tcPr marL="121699" marR="121699"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27530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Neutropenia</a:t>
                      </a:r>
                    </a:p>
                  </a:txBody>
                  <a:tcPr marL="121699" marR="121699"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31 (28.7)</a:t>
                      </a:r>
                    </a:p>
                  </a:txBody>
                  <a:tcPr marL="121699" marR="121699"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27530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Neutrophil count decreased</a:t>
                      </a:r>
                    </a:p>
                  </a:txBody>
                  <a:tcPr marL="121699" marR="121699" marT="0" marB="0"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9 (8.3)</a:t>
                      </a:r>
                    </a:p>
                  </a:txBody>
                  <a:tcPr marL="121699" marR="121699" marT="0" marB="0"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27530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Pneumonia</a:t>
                      </a:r>
                    </a:p>
                  </a:txBody>
                  <a:tcPr marL="121699" marR="121699"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8 (7.4)</a:t>
                      </a:r>
                    </a:p>
                  </a:txBody>
                  <a:tcPr marL="121699" marR="121699"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4"/>
                  </a:ext>
                </a:extLst>
              </a:tr>
              <a:tr h="27530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Thrombocytopenia</a:t>
                      </a:r>
                    </a:p>
                  </a:txBody>
                  <a:tcPr marL="121699" marR="121699"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6 (5.6)</a:t>
                      </a:r>
                    </a:p>
                  </a:txBody>
                  <a:tcPr marL="121699" marR="121699"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4131109116"/>
                  </a:ext>
                </a:extLst>
              </a:tr>
              <a:tr h="27530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Febrile neutropenia</a:t>
                      </a:r>
                    </a:p>
                  </a:txBody>
                  <a:tcPr marL="121699" marR="121699"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5 (4.6)</a:t>
                      </a:r>
                    </a:p>
                  </a:txBody>
                  <a:tcPr marL="121699" marR="121699" marT="0"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622975045"/>
                  </a:ext>
                </a:extLst>
              </a:tr>
            </a:tbl>
          </a:graphicData>
        </a:graphic>
      </p:graphicFrame>
      <p:sp>
        <p:nvSpPr>
          <p:cNvPr id="4" name="TextBox 3">
            <a:extLst>
              <a:ext uri="{FF2B5EF4-FFF2-40B4-BE49-F238E27FC236}">
                <a16:creationId xmlns:a16="http://schemas.microsoft.com/office/drawing/2014/main" id="{EE9FE887-97EC-D55E-D481-08620E0B2E93}"/>
              </a:ext>
            </a:extLst>
          </p:cNvPr>
          <p:cNvSpPr txBox="1"/>
          <p:nvPr/>
        </p:nvSpPr>
        <p:spPr bwMode="auto">
          <a:xfrm>
            <a:off x="6606756" y="5908630"/>
            <a:ext cx="536458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*1 grade 5 AE: NSCLC (considered unrelated to study treatment).</a:t>
            </a:r>
          </a:p>
        </p:txBody>
      </p:sp>
      <p:grpSp>
        <p:nvGrpSpPr>
          <p:cNvPr id="13" name="Group 12">
            <a:extLst>
              <a:ext uri="{FF2B5EF4-FFF2-40B4-BE49-F238E27FC236}">
                <a16:creationId xmlns:a16="http://schemas.microsoft.com/office/drawing/2014/main" id="{55CA91DD-C782-CC41-C43D-BCBB9FFA0101}"/>
              </a:ext>
            </a:extLst>
          </p:cNvPr>
          <p:cNvGrpSpPr/>
          <p:nvPr/>
        </p:nvGrpSpPr>
        <p:grpSpPr>
          <a:xfrm>
            <a:off x="6318866" y="1255238"/>
            <a:ext cx="5652471" cy="2520715"/>
            <a:chOff x="6318866" y="1255238"/>
            <a:chExt cx="5652471" cy="2520715"/>
          </a:xfrm>
        </p:grpSpPr>
        <p:sp>
          <p:nvSpPr>
            <p:cNvPr id="315" name="TextBox 314">
              <a:extLst>
                <a:ext uri="{FF2B5EF4-FFF2-40B4-BE49-F238E27FC236}">
                  <a16:creationId xmlns:a16="http://schemas.microsoft.com/office/drawing/2014/main" id="{9506BFDE-62B3-7111-EDF6-E818F0579692}"/>
                </a:ext>
              </a:extLst>
            </p:cNvPr>
            <p:cNvSpPr txBox="1"/>
            <p:nvPr/>
          </p:nvSpPr>
          <p:spPr bwMode="auto">
            <a:xfrm>
              <a:off x="6906572" y="1255238"/>
              <a:ext cx="50647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ORR and CR</a:t>
              </a:r>
            </a:p>
          </p:txBody>
        </p:sp>
        <p:sp>
          <p:nvSpPr>
            <p:cNvPr id="6" name="TextBox 5">
              <a:extLst>
                <a:ext uri="{FF2B5EF4-FFF2-40B4-BE49-F238E27FC236}">
                  <a16:creationId xmlns:a16="http://schemas.microsoft.com/office/drawing/2014/main" id="{33C3FD2B-D814-AEDE-1C3F-3CC920F4E582}"/>
                </a:ext>
              </a:extLst>
            </p:cNvPr>
            <p:cNvSpPr txBox="1"/>
            <p:nvPr/>
          </p:nvSpPr>
          <p:spPr>
            <a:xfrm>
              <a:off x="6878638" y="1581636"/>
              <a:ext cx="2149870" cy="415137"/>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161616"/>
                  </a:solidFill>
                  <a:effectLst/>
                  <a:uLnTx/>
                  <a:uFillTx/>
                  <a:latin typeface="Poppins"/>
                  <a:ea typeface="+mn-ea"/>
                  <a:cs typeface="+mn-cs"/>
                </a:rPr>
                <a:t>At Any Time</a:t>
              </a:r>
              <a:br>
                <a:rPr kumimoji="0" lang="en-US" sz="1200" b="1" i="0" u="none" strike="noStrike" kern="1200" cap="none" spc="0" normalizeH="0" baseline="0" noProof="0" dirty="0">
                  <a:ln>
                    <a:noFill/>
                  </a:ln>
                  <a:solidFill>
                    <a:srgbClr val="161616"/>
                  </a:solidFill>
                  <a:effectLst/>
                  <a:uLnTx/>
                  <a:uFillTx/>
                  <a:latin typeface="Poppins"/>
                  <a:ea typeface="+mn-ea"/>
                  <a:cs typeface="+mn-cs"/>
                </a:rPr>
              </a:br>
              <a:r>
                <a:rPr kumimoji="0" lang="en-US" sz="1200" b="0" i="0" u="none" strike="noStrike" kern="1200" cap="none" spc="0" normalizeH="0" baseline="0" noProof="0" dirty="0">
                  <a:ln>
                    <a:noFill/>
                  </a:ln>
                  <a:solidFill>
                    <a:srgbClr val="161616"/>
                  </a:solidFill>
                  <a:effectLst/>
                  <a:uLnTx/>
                  <a:uFillTx/>
                  <a:latin typeface="Poppins"/>
                  <a:ea typeface="+mn-ea"/>
                  <a:cs typeface="+mn-cs"/>
                </a:rPr>
                <a:t>(Intent-to-Treat)</a:t>
              </a:r>
            </a:p>
          </p:txBody>
        </p:sp>
        <p:sp>
          <p:nvSpPr>
            <p:cNvPr id="9" name="TextBox 8">
              <a:extLst>
                <a:ext uri="{FF2B5EF4-FFF2-40B4-BE49-F238E27FC236}">
                  <a16:creationId xmlns:a16="http://schemas.microsoft.com/office/drawing/2014/main" id="{D7CDA53B-81EB-7533-4A30-429873765C2C}"/>
                </a:ext>
              </a:extLst>
            </p:cNvPr>
            <p:cNvSpPr txBox="1"/>
            <p:nvPr/>
          </p:nvSpPr>
          <p:spPr>
            <a:xfrm>
              <a:off x="9720789" y="1581636"/>
              <a:ext cx="2208350" cy="415137"/>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161616"/>
                  </a:solidFill>
                  <a:effectLst/>
                  <a:uLnTx/>
                  <a:uFillTx/>
                  <a:latin typeface="Poppins"/>
                  <a:ea typeface="+mn-ea"/>
                  <a:cs typeface="+mn-cs"/>
                </a:rPr>
                <a:t>At Cycle 14</a:t>
              </a:r>
              <a:br>
                <a:rPr kumimoji="0" lang="en-US" sz="1200" b="1" i="0" u="none" strike="noStrike" kern="1200" cap="none" spc="0" normalizeH="0" baseline="0" noProof="0" dirty="0">
                  <a:ln>
                    <a:noFill/>
                  </a:ln>
                  <a:solidFill>
                    <a:srgbClr val="161616"/>
                  </a:solidFill>
                  <a:effectLst/>
                  <a:uLnTx/>
                  <a:uFillTx/>
                  <a:latin typeface="Poppins"/>
                  <a:ea typeface="+mn-ea"/>
                  <a:cs typeface="+mn-cs"/>
                </a:rPr>
              </a:br>
              <a:r>
                <a:rPr kumimoji="0" lang="en-US" sz="1200" b="0" i="0" u="none" strike="noStrike" kern="1200" cap="none" spc="0" normalizeH="0" baseline="0" noProof="0" dirty="0">
                  <a:ln>
                    <a:noFill/>
                  </a:ln>
                  <a:solidFill>
                    <a:srgbClr val="161616"/>
                  </a:solidFill>
                  <a:effectLst/>
                  <a:uLnTx/>
                  <a:uFillTx/>
                  <a:latin typeface="Poppins"/>
                  <a:ea typeface="+mn-ea"/>
                  <a:cs typeface="+mn-cs"/>
                </a:rPr>
                <a:t>(Response evaluable at C14)</a:t>
              </a:r>
            </a:p>
          </p:txBody>
        </p:sp>
        <p:sp>
          <p:nvSpPr>
            <p:cNvPr id="11" name="TextBox 10">
              <a:extLst>
                <a:ext uri="{FF2B5EF4-FFF2-40B4-BE49-F238E27FC236}">
                  <a16:creationId xmlns:a16="http://schemas.microsoft.com/office/drawing/2014/main" id="{F0DDF5AA-7943-B7FC-4147-C97E75B4ECC5}"/>
                </a:ext>
              </a:extLst>
            </p:cNvPr>
            <p:cNvSpPr txBox="1"/>
            <p:nvPr/>
          </p:nvSpPr>
          <p:spPr>
            <a:xfrm>
              <a:off x="9882198" y="3609889"/>
              <a:ext cx="757749" cy="166064"/>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ORR</a:t>
              </a:r>
            </a:p>
          </p:txBody>
        </p:sp>
        <p:sp>
          <p:nvSpPr>
            <p:cNvPr id="12" name="TextBox 11">
              <a:extLst>
                <a:ext uri="{FF2B5EF4-FFF2-40B4-BE49-F238E27FC236}">
                  <a16:creationId xmlns:a16="http://schemas.microsoft.com/office/drawing/2014/main" id="{2BA6D221-A7B3-A382-4E88-56D747B43D3D}"/>
                </a:ext>
              </a:extLst>
            </p:cNvPr>
            <p:cNvSpPr txBox="1"/>
            <p:nvPr/>
          </p:nvSpPr>
          <p:spPr>
            <a:xfrm>
              <a:off x="11021551" y="3609889"/>
              <a:ext cx="757749" cy="166064"/>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CR by Lugano</a:t>
              </a:r>
            </a:p>
          </p:txBody>
        </p:sp>
        <p:sp>
          <p:nvSpPr>
            <p:cNvPr id="15" name="TextBox 14">
              <a:extLst>
                <a:ext uri="{FF2B5EF4-FFF2-40B4-BE49-F238E27FC236}">
                  <a16:creationId xmlns:a16="http://schemas.microsoft.com/office/drawing/2014/main" id="{847F802E-8143-F019-F2DB-55B844FFA8B2}"/>
                </a:ext>
              </a:extLst>
            </p:cNvPr>
            <p:cNvSpPr txBox="1"/>
            <p:nvPr/>
          </p:nvSpPr>
          <p:spPr>
            <a:xfrm rot="16200000">
              <a:off x="8500126" y="2667700"/>
              <a:ext cx="1547812" cy="205956"/>
            </a:xfrm>
            <a:prstGeom prst="rect">
              <a:avLst/>
            </a:prstGeom>
          </p:spPr>
          <p:txBody>
            <a:bodyPr vert="horz" wrap="none" lIns="0" tIns="0" rIns="0" bIns="0" rtlCol="0">
              <a:noAutofit/>
            </a:bodyPr>
            <a:lstStyle/>
            <a:p>
              <a:pPr lvl="0" algn="ctr" eaLnBrk="1" fontAlgn="auto" hangingPunct="1">
                <a:spcBef>
                  <a:spcPts val="0"/>
                </a:spcBef>
                <a:spcAft>
                  <a:spcPts val="0"/>
                </a:spcAft>
                <a:defRPr/>
              </a:pPr>
              <a:r>
                <a:rPr lang="en-US" sz="1400" b="0" dirty="0">
                  <a:solidFill>
                    <a:schemeClr val="tx1">
                      <a:lumMod val="75000"/>
                      <a:lumOff val="25000"/>
                    </a:schemeClr>
                  </a:solidFill>
                  <a:latin typeface="Poppins Medium" panose="00000600000000000000" pitchFamily="2" charset="0"/>
                  <a:cs typeface="Poppins Medium" panose="00000600000000000000" pitchFamily="2" charset="0"/>
                </a:rPr>
                <a:t>Patients (%)</a:t>
              </a:r>
            </a:p>
          </p:txBody>
        </p:sp>
        <p:grpSp>
          <p:nvGrpSpPr>
            <p:cNvPr id="22" name="Group 21">
              <a:extLst>
                <a:ext uri="{FF2B5EF4-FFF2-40B4-BE49-F238E27FC236}">
                  <a16:creationId xmlns:a16="http://schemas.microsoft.com/office/drawing/2014/main" id="{5B90E96A-66A5-AAA1-23CA-3E12DDCD5957}"/>
                </a:ext>
              </a:extLst>
            </p:cNvPr>
            <p:cNvGrpSpPr/>
            <p:nvPr/>
          </p:nvGrpSpPr>
          <p:grpSpPr>
            <a:xfrm>
              <a:off x="9371916" y="1908383"/>
              <a:ext cx="266703" cy="1705666"/>
              <a:chOff x="9178950" y="1908383"/>
              <a:chExt cx="266703" cy="1705666"/>
            </a:xfrm>
          </p:grpSpPr>
          <p:sp>
            <p:nvSpPr>
              <p:cNvPr id="16" name="TextBox 15">
                <a:extLst>
                  <a:ext uri="{FF2B5EF4-FFF2-40B4-BE49-F238E27FC236}">
                    <a16:creationId xmlns:a16="http://schemas.microsoft.com/office/drawing/2014/main" id="{FBC99534-E56E-37F2-71AB-D49459027776}"/>
                  </a:ext>
                </a:extLst>
              </p:cNvPr>
              <p:cNvSpPr txBox="1"/>
              <p:nvPr/>
            </p:nvSpPr>
            <p:spPr>
              <a:xfrm>
                <a:off x="9178950" y="1908383"/>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100</a:t>
                </a:r>
              </a:p>
            </p:txBody>
          </p:sp>
          <p:sp>
            <p:nvSpPr>
              <p:cNvPr id="17" name="TextBox 16">
                <a:extLst>
                  <a:ext uri="{FF2B5EF4-FFF2-40B4-BE49-F238E27FC236}">
                    <a16:creationId xmlns:a16="http://schemas.microsoft.com/office/drawing/2014/main" id="{041CB3EA-1554-5E9B-E911-55F9FC8E948F}"/>
                  </a:ext>
                </a:extLst>
              </p:cNvPr>
              <p:cNvSpPr txBox="1"/>
              <p:nvPr/>
            </p:nvSpPr>
            <p:spPr>
              <a:xfrm>
                <a:off x="9178950" y="2214498"/>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80</a:t>
                </a:r>
              </a:p>
            </p:txBody>
          </p:sp>
          <p:sp>
            <p:nvSpPr>
              <p:cNvPr id="18" name="TextBox 17">
                <a:extLst>
                  <a:ext uri="{FF2B5EF4-FFF2-40B4-BE49-F238E27FC236}">
                    <a16:creationId xmlns:a16="http://schemas.microsoft.com/office/drawing/2014/main" id="{041DF2C8-1CDF-ED7F-A314-E859F86B2364}"/>
                  </a:ext>
                </a:extLst>
              </p:cNvPr>
              <p:cNvSpPr txBox="1"/>
              <p:nvPr/>
            </p:nvSpPr>
            <p:spPr>
              <a:xfrm>
                <a:off x="9178950" y="2513220"/>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60</a:t>
                </a:r>
              </a:p>
            </p:txBody>
          </p:sp>
          <p:sp>
            <p:nvSpPr>
              <p:cNvPr id="19" name="TextBox 18">
                <a:extLst>
                  <a:ext uri="{FF2B5EF4-FFF2-40B4-BE49-F238E27FC236}">
                    <a16:creationId xmlns:a16="http://schemas.microsoft.com/office/drawing/2014/main" id="{E75A11FE-8AF7-E64C-9E38-36C10F4A2457}"/>
                  </a:ext>
                </a:extLst>
              </p:cNvPr>
              <p:cNvSpPr txBox="1"/>
              <p:nvPr/>
            </p:nvSpPr>
            <p:spPr>
              <a:xfrm>
                <a:off x="9178950" y="2819335"/>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40</a:t>
                </a:r>
              </a:p>
            </p:txBody>
          </p:sp>
          <p:sp>
            <p:nvSpPr>
              <p:cNvPr id="20" name="TextBox 19">
                <a:extLst>
                  <a:ext uri="{FF2B5EF4-FFF2-40B4-BE49-F238E27FC236}">
                    <a16:creationId xmlns:a16="http://schemas.microsoft.com/office/drawing/2014/main" id="{9137E64A-C8B5-CACB-4829-1E71A3E57A12}"/>
                  </a:ext>
                </a:extLst>
              </p:cNvPr>
              <p:cNvSpPr txBox="1"/>
              <p:nvPr/>
            </p:nvSpPr>
            <p:spPr>
              <a:xfrm>
                <a:off x="9178950" y="3141870"/>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20</a:t>
                </a:r>
              </a:p>
            </p:txBody>
          </p:sp>
          <p:sp>
            <p:nvSpPr>
              <p:cNvPr id="21" name="TextBox 20">
                <a:extLst>
                  <a:ext uri="{FF2B5EF4-FFF2-40B4-BE49-F238E27FC236}">
                    <a16:creationId xmlns:a16="http://schemas.microsoft.com/office/drawing/2014/main" id="{61640A25-F642-BD86-C70B-1FC048AC6ABE}"/>
                  </a:ext>
                </a:extLst>
              </p:cNvPr>
              <p:cNvSpPr txBox="1"/>
              <p:nvPr/>
            </p:nvSpPr>
            <p:spPr>
              <a:xfrm>
                <a:off x="9178950" y="3447985"/>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0</a:t>
                </a:r>
              </a:p>
            </p:txBody>
          </p:sp>
        </p:grpSp>
        <p:sp>
          <p:nvSpPr>
            <p:cNvPr id="23" name="Freeform: Shape 22">
              <a:extLst>
                <a:ext uri="{FF2B5EF4-FFF2-40B4-BE49-F238E27FC236}">
                  <a16:creationId xmlns:a16="http://schemas.microsoft.com/office/drawing/2014/main" id="{7A9111D1-D1B1-A105-422A-14FEA2171E3F}"/>
                </a:ext>
              </a:extLst>
            </p:cNvPr>
            <p:cNvSpPr/>
            <p:nvPr/>
          </p:nvSpPr>
          <p:spPr>
            <a:xfrm>
              <a:off x="9720788" y="1985963"/>
              <a:ext cx="2219325" cy="1547812"/>
            </a:xfrm>
            <a:custGeom>
              <a:avLst/>
              <a:gdLst>
                <a:gd name="csX0" fmla="*/ 0 w 2214563"/>
                <a:gd name="csY0" fmla="*/ 0 h 1547812"/>
                <a:gd name="csX1" fmla="*/ 0 w 2214563"/>
                <a:gd name="csY1" fmla="*/ 1547812 h 1547812"/>
                <a:gd name="csX2" fmla="*/ 2214563 w 2214563"/>
                <a:gd name="csY2" fmla="*/ 1547812 h 1547812"/>
              </a:gdLst>
              <a:ahLst/>
              <a:cxnLst>
                <a:cxn ang="0">
                  <a:pos x="csX0" y="csY0"/>
                </a:cxn>
                <a:cxn ang="0">
                  <a:pos x="csX1" y="csY1"/>
                </a:cxn>
                <a:cxn ang="0">
                  <a:pos x="csX2" y="csY2"/>
                </a:cxn>
              </a:cxnLst>
              <a:rect l="l" t="t" r="r" b="b"/>
              <a:pathLst>
                <a:path w="2214563" h="1547812">
                  <a:moveTo>
                    <a:pt x="0" y="0"/>
                  </a:moveTo>
                  <a:lnTo>
                    <a:pt x="0" y="1547812"/>
                  </a:lnTo>
                  <a:lnTo>
                    <a:pt x="2214563" y="1547812"/>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31" name="Group 30">
              <a:extLst>
                <a:ext uri="{FF2B5EF4-FFF2-40B4-BE49-F238E27FC236}">
                  <a16:creationId xmlns:a16="http://schemas.microsoft.com/office/drawing/2014/main" id="{108F78E0-9EB1-8830-64AE-3A230AF9935C}"/>
                </a:ext>
              </a:extLst>
            </p:cNvPr>
            <p:cNvGrpSpPr/>
            <p:nvPr/>
          </p:nvGrpSpPr>
          <p:grpSpPr>
            <a:xfrm>
              <a:off x="9665253" y="1987247"/>
              <a:ext cx="55535" cy="1547813"/>
              <a:chOff x="9445653" y="1987247"/>
              <a:chExt cx="361947" cy="1547813"/>
            </a:xfrm>
          </p:grpSpPr>
          <p:cxnSp>
            <p:nvCxnSpPr>
              <p:cNvPr id="25" name="Straight Connector 24">
                <a:extLst>
                  <a:ext uri="{FF2B5EF4-FFF2-40B4-BE49-F238E27FC236}">
                    <a16:creationId xmlns:a16="http://schemas.microsoft.com/office/drawing/2014/main" id="{61599182-7407-181C-A2C9-6D33017804FB}"/>
                  </a:ext>
                </a:extLst>
              </p:cNvPr>
              <p:cNvCxnSpPr/>
              <p:nvPr/>
            </p:nvCxnSpPr>
            <p:spPr>
              <a:xfrm>
                <a:off x="9445653" y="1987247"/>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9D8BB82C-4FD5-7AA2-ADBF-0D67292CAB59}"/>
                  </a:ext>
                </a:extLst>
              </p:cNvPr>
              <p:cNvCxnSpPr/>
              <p:nvPr/>
            </p:nvCxnSpPr>
            <p:spPr>
              <a:xfrm>
                <a:off x="9445653" y="2296810"/>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3BDA213-A50C-16E6-7D6D-F981AAA8ED0A}"/>
                  </a:ext>
                </a:extLst>
              </p:cNvPr>
              <p:cNvCxnSpPr/>
              <p:nvPr/>
            </p:nvCxnSpPr>
            <p:spPr>
              <a:xfrm>
                <a:off x="9445653" y="2606372"/>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2A2C873B-47A6-4626-8D00-D3AEBC09F617}"/>
                  </a:ext>
                </a:extLst>
              </p:cNvPr>
              <p:cNvCxnSpPr/>
              <p:nvPr/>
            </p:nvCxnSpPr>
            <p:spPr>
              <a:xfrm>
                <a:off x="9445653" y="2915935"/>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3CA0686-171C-F29C-F358-E3D8CE0144ED}"/>
                  </a:ext>
                </a:extLst>
              </p:cNvPr>
              <p:cNvCxnSpPr/>
              <p:nvPr/>
            </p:nvCxnSpPr>
            <p:spPr>
              <a:xfrm>
                <a:off x="9445653" y="3225497"/>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F1F1DE9B-EDAF-F612-138E-A83AB9675C1D}"/>
                  </a:ext>
                </a:extLst>
              </p:cNvPr>
              <p:cNvCxnSpPr/>
              <p:nvPr/>
            </p:nvCxnSpPr>
            <p:spPr>
              <a:xfrm>
                <a:off x="9445653" y="3535060"/>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6" name="Group 35">
              <a:extLst>
                <a:ext uri="{FF2B5EF4-FFF2-40B4-BE49-F238E27FC236}">
                  <a16:creationId xmlns:a16="http://schemas.microsoft.com/office/drawing/2014/main" id="{0061F493-5457-1A9A-53A2-85356E5D63A5}"/>
                </a:ext>
              </a:extLst>
            </p:cNvPr>
            <p:cNvGrpSpPr/>
            <p:nvPr/>
          </p:nvGrpSpPr>
          <p:grpSpPr>
            <a:xfrm>
              <a:off x="9720788" y="3533775"/>
              <a:ext cx="2214562" cy="71438"/>
              <a:chOff x="9501188" y="3333685"/>
              <a:chExt cx="2214562" cy="304800"/>
            </a:xfrm>
          </p:grpSpPr>
          <p:cxnSp>
            <p:nvCxnSpPr>
              <p:cNvPr id="33" name="Straight Connector 32">
                <a:extLst>
                  <a:ext uri="{FF2B5EF4-FFF2-40B4-BE49-F238E27FC236}">
                    <a16:creationId xmlns:a16="http://schemas.microsoft.com/office/drawing/2014/main" id="{3C937221-FB42-67B1-55B1-5F716D5AD75C}"/>
                  </a:ext>
                </a:extLst>
              </p:cNvPr>
              <p:cNvCxnSpPr>
                <a:cxnSpLocks/>
              </p:cNvCxnSpPr>
              <p:nvPr/>
            </p:nvCxnSpPr>
            <p:spPr>
              <a:xfrm>
                <a:off x="9501188" y="3333685"/>
                <a:ext cx="0" cy="304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2A7C40E-5033-B835-488F-424607B1FCD2}"/>
                  </a:ext>
                </a:extLst>
              </p:cNvPr>
              <p:cNvCxnSpPr>
                <a:cxnSpLocks/>
              </p:cNvCxnSpPr>
              <p:nvPr/>
            </p:nvCxnSpPr>
            <p:spPr>
              <a:xfrm>
                <a:off x="10606088" y="3333685"/>
                <a:ext cx="0" cy="304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9359DEB7-FCE8-1B30-8186-7EB54246CA84}"/>
                  </a:ext>
                </a:extLst>
              </p:cNvPr>
              <p:cNvCxnSpPr>
                <a:cxnSpLocks/>
              </p:cNvCxnSpPr>
              <p:nvPr/>
            </p:nvCxnSpPr>
            <p:spPr>
              <a:xfrm>
                <a:off x="11715750" y="3333685"/>
                <a:ext cx="0" cy="304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7" name="Rectangle 36">
              <a:extLst>
                <a:ext uri="{FF2B5EF4-FFF2-40B4-BE49-F238E27FC236}">
                  <a16:creationId xmlns:a16="http://schemas.microsoft.com/office/drawing/2014/main" id="{2D0A93AE-28C6-6324-6453-993A3E631263}"/>
                </a:ext>
              </a:extLst>
            </p:cNvPr>
            <p:cNvSpPr/>
            <p:nvPr/>
          </p:nvSpPr>
          <p:spPr>
            <a:xfrm>
              <a:off x="9954152" y="1985963"/>
              <a:ext cx="633412" cy="1547811"/>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9F3D9"/>
                  </a:solidFill>
                  <a:effectLst/>
                  <a:uLnTx/>
                  <a:uFillTx/>
                  <a:latin typeface="Poppins"/>
                  <a:ea typeface="+mn-ea"/>
                  <a:cs typeface="+mn-cs"/>
                </a:rPr>
                <a:t>100%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F9F3D9"/>
                  </a:solidFill>
                  <a:effectLst/>
                  <a:uLnTx/>
                  <a:uFillTx/>
                  <a:latin typeface="Poppins"/>
                  <a:ea typeface="+mn-ea"/>
                  <a:cs typeface="+mn-cs"/>
                </a:rPr>
                <a:t>(94/94)</a:t>
              </a:r>
            </a:p>
          </p:txBody>
        </p:sp>
        <p:sp>
          <p:nvSpPr>
            <p:cNvPr id="39" name="Rectangle 38">
              <a:extLst>
                <a:ext uri="{FF2B5EF4-FFF2-40B4-BE49-F238E27FC236}">
                  <a16:creationId xmlns:a16="http://schemas.microsoft.com/office/drawing/2014/main" id="{797493C6-26B7-E509-7DE9-662AD8C63D66}"/>
                </a:ext>
              </a:extLst>
            </p:cNvPr>
            <p:cNvSpPr/>
            <p:nvPr/>
          </p:nvSpPr>
          <p:spPr>
            <a:xfrm>
              <a:off x="11074861" y="2090738"/>
              <a:ext cx="633412" cy="1443036"/>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9F3D9"/>
                  </a:solidFill>
                  <a:effectLst/>
                  <a:uLnTx/>
                  <a:uFillTx/>
                  <a:latin typeface="Poppins"/>
                  <a:ea typeface="+mn-ea"/>
                  <a:cs typeface="+mn-cs"/>
                </a:rPr>
                <a:t>94%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F9F3D9"/>
                  </a:solidFill>
                  <a:effectLst/>
                  <a:uLnTx/>
                  <a:uFillTx/>
                  <a:latin typeface="Poppins"/>
                  <a:ea typeface="+mn-ea"/>
                  <a:cs typeface="+mn-cs"/>
                </a:rPr>
                <a:t>(88/94)</a:t>
              </a:r>
            </a:p>
          </p:txBody>
        </p:sp>
        <p:sp>
          <p:nvSpPr>
            <p:cNvPr id="40" name="TextBox 39">
              <a:extLst>
                <a:ext uri="{FF2B5EF4-FFF2-40B4-BE49-F238E27FC236}">
                  <a16:creationId xmlns:a16="http://schemas.microsoft.com/office/drawing/2014/main" id="{A16D487C-1FFF-7CA4-F98E-83271D0DD3A9}"/>
                </a:ext>
              </a:extLst>
            </p:cNvPr>
            <p:cNvSpPr txBox="1"/>
            <p:nvPr/>
          </p:nvSpPr>
          <p:spPr>
            <a:xfrm>
              <a:off x="7040048" y="3609889"/>
              <a:ext cx="757749" cy="166064"/>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ORR</a:t>
              </a:r>
            </a:p>
          </p:txBody>
        </p:sp>
        <p:sp>
          <p:nvSpPr>
            <p:cNvPr id="41" name="TextBox 40">
              <a:extLst>
                <a:ext uri="{FF2B5EF4-FFF2-40B4-BE49-F238E27FC236}">
                  <a16:creationId xmlns:a16="http://schemas.microsoft.com/office/drawing/2014/main" id="{833BBED5-185B-7828-AF77-24A62F4631BE}"/>
                </a:ext>
              </a:extLst>
            </p:cNvPr>
            <p:cNvSpPr txBox="1"/>
            <p:nvPr/>
          </p:nvSpPr>
          <p:spPr>
            <a:xfrm>
              <a:off x="8179401" y="3609889"/>
              <a:ext cx="757749" cy="166064"/>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lumMod val="75000"/>
                      <a:lumOff val="25000"/>
                    </a:srgbClr>
                  </a:solidFill>
                  <a:effectLst/>
                  <a:uLnTx/>
                  <a:uFillTx/>
                  <a:latin typeface="Poppins Medium" panose="00000600000000000000" pitchFamily="2" charset="0"/>
                  <a:ea typeface="+mn-ea"/>
                  <a:cs typeface="Poppins Medium" panose="00000600000000000000" pitchFamily="2" charset="0"/>
                </a:rPr>
                <a:t>CR by Lugano</a:t>
              </a:r>
            </a:p>
          </p:txBody>
        </p:sp>
        <p:sp>
          <p:nvSpPr>
            <p:cNvPr id="42" name="TextBox 41">
              <a:extLst>
                <a:ext uri="{FF2B5EF4-FFF2-40B4-BE49-F238E27FC236}">
                  <a16:creationId xmlns:a16="http://schemas.microsoft.com/office/drawing/2014/main" id="{1CF009D3-88BF-89E9-C9AB-5445422DAE9A}"/>
                </a:ext>
              </a:extLst>
            </p:cNvPr>
            <p:cNvSpPr txBox="1"/>
            <p:nvPr/>
          </p:nvSpPr>
          <p:spPr>
            <a:xfrm rot="16200000">
              <a:off x="5663986" y="2639253"/>
              <a:ext cx="1547811" cy="238051"/>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chemeClr val="tx1">
                      <a:lumMod val="75000"/>
                      <a:lumOff val="25000"/>
                    </a:schemeClr>
                  </a:solidFill>
                  <a:effectLst/>
                  <a:uLnTx/>
                  <a:uFillTx/>
                  <a:latin typeface="Poppins Medium" panose="00000600000000000000" pitchFamily="2" charset="0"/>
                  <a:ea typeface="+mn-ea"/>
                  <a:cs typeface="Poppins Medium" panose="00000600000000000000" pitchFamily="2" charset="0"/>
                </a:rPr>
                <a:t>Patients (%)</a:t>
              </a:r>
            </a:p>
          </p:txBody>
        </p:sp>
        <p:grpSp>
          <p:nvGrpSpPr>
            <p:cNvPr id="43" name="Group 42">
              <a:extLst>
                <a:ext uri="{FF2B5EF4-FFF2-40B4-BE49-F238E27FC236}">
                  <a16:creationId xmlns:a16="http://schemas.microsoft.com/office/drawing/2014/main" id="{282AE7C8-4114-2EA0-61A3-56FD195489A2}"/>
                </a:ext>
              </a:extLst>
            </p:cNvPr>
            <p:cNvGrpSpPr/>
            <p:nvPr/>
          </p:nvGrpSpPr>
          <p:grpSpPr>
            <a:xfrm>
              <a:off x="6529766" y="1908383"/>
              <a:ext cx="266703" cy="1705666"/>
              <a:chOff x="9178950" y="1908383"/>
              <a:chExt cx="266703" cy="1705666"/>
            </a:xfrm>
          </p:grpSpPr>
          <p:sp>
            <p:nvSpPr>
              <p:cNvPr id="44" name="TextBox 43">
                <a:extLst>
                  <a:ext uri="{FF2B5EF4-FFF2-40B4-BE49-F238E27FC236}">
                    <a16:creationId xmlns:a16="http://schemas.microsoft.com/office/drawing/2014/main" id="{106568B4-9697-2EFD-5320-9F01DAAD766F}"/>
                  </a:ext>
                </a:extLst>
              </p:cNvPr>
              <p:cNvSpPr txBox="1"/>
              <p:nvPr/>
            </p:nvSpPr>
            <p:spPr>
              <a:xfrm>
                <a:off x="9178950" y="1908383"/>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100</a:t>
                </a:r>
              </a:p>
            </p:txBody>
          </p:sp>
          <p:sp>
            <p:nvSpPr>
              <p:cNvPr id="45" name="TextBox 44">
                <a:extLst>
                  <a:ext uri="{FF2B5EF4-FFF2-40B4-BE49-F238E27FC236}">
                    <a16:creationId xmlns:a16="http://schemas.microsoft.com/office/drawing/2014/main" id="{6A44E573-C85B-9B2A-65C9-7D06B3F26BA7}"/>
                  </a:ext>
                </a:extLst>
              </p:cNvPr>
              <p:cNvSpPr txBox="1"/>
              <p:nvPr/>
            </p:nvSpPr>
            <p:spPr>
              <a:xfrm>
                <a:off x="9178950" y="2214498"/>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80</a:t>
                </a:r>
              </a:p>
            </p:txBody>
          </p:sp>
          <p:sp>
            <p:nvSpPr>
              <p:cNvPr id="46" name="TextBox 45">
                <a:extLst>
                  <a:ext uri="{FF2B5EF4-FFF2-40B4-BE49-F238E27FC236}">
                    <a16:creationId xmlns:a16="http://schemas.microsoft.com/office/drawing/2014/main" id="{A4334703-E32C-910F-A510-67CC129A1098}"/>
                  </a:ext>
                </a:extLst>
              </p:cNvPr>
              <p:cNvSpPr txBox="1"/>
              <p:nvPr/>
            </p:nvSpPr>
            <p:spPr>
              <a:xfrm>
                <a:off x="9178950" y="2513220"/>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60</a:t>
                </a:r>
              </a:p>
            </p:txBody>
          </p:sp>
          <p:sp>
            <p:nvSpPr>
              <p:cNvPr id="47" name="TextBox 46">
                <a:extLst>
                  <a:ext uri="{FF2B5EF4-FFF2-40B4-BE49-F238E27FC236}">
                    <a16:creationId xmlns:a16="http://schemas.microsoft.com/office/drawing/2014/main" id="{9467A2C3-CF9E-32EC-FDD5-D640A4778C1D}"/>
                  </a:ext>
                </a:extLst>
              </p:cNvPr>
              <p:cNvSpPr txBox="1"/>
              <p:nvPr/>
            </p:nvSpPr>
            <p:spPr>
              <a:xfrm>
                <a:off x="9178950" y="2819335"/>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40</a:t>
                </a:r>
              </a:p>
            </p:txBody>
          </p:sp>
          <p:sp>
            <p:nvSpPr>
              <p:cNvPr id="48" name="TextBox 47">
                <a:extLst>
                  <a:ext uri="{FF2B5EF4-FFF2-40B4-BE49-F238E27FC236}">
                    <a16:creationId xmlns:a16="http://schemas.microsoft.com/office/drawing/2014/main" id="{93244A8E-F979-E735-074A-AEB6B778977C}"/>
                  </a:ext>
                </a:extLst>
              </p:cNvPr>
              <p:cNvSpPr txBox="1"/>
              <p:nvPr/>
            </p:nvSpPr>
            <p:spPr>
              <a:xfrm>
                <a:off x="9178950" y="3141870"/>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20</a:t>
                </a:r>
              </a:p>
            </p:txBody>
          </p:sp>
          <p:sp>
            <p:nvSpPr>
              <p:cNvPr id="49" name="TextBox 48">
                <a:extLst>
                  <a:ext uri="{FF2B5EF4-FFF2-40B4-BE49-F238E27FC236}">
                    <a16:creationId xmlns:a16="http://schemas.microsoft.com/office/drawing/2014/main" id="{B0B29411-B4B3-BA0F-8D1E-846741C29C14}"/>
                  </a:ext>
                </a:extLst>
              </p:cNvPr>
              <p:cNvSpPr txBox="1"/>
              <p:nvPr/>
            </p:nvSpPr>
            <p:spPr>
              <a:xfrm>
                <a:off x="9178950" y="3447985"/>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161616"/>
                    </a:solidFill>
                    <a:effectLst/>
                    <a:uLnTx/>
                    <a:uFillTx/>
                    <a:latin typeface="Poppins"/>
                    <a:ea typeface="+mn-ea"/>
                    <a:cs typeface="+mn-cs"/>
                  </a:rPr>
                  <a:t>0</a:t>
                </a:r>
              </a:p>
            </p:txBody>
          </p:sp>
        </p:grpSp>
        <p:sp>
          <p:nvSpPr>
            <p:cNvPr id="50" name="Freeform: Shape 49">
              <a:extLst>
                <a:ext uri="{FF2B5EF4-FFF2-40B4-BE49-F238E27FC236}">
                  <a16:creationId xmlns:a16="http://schemas.microsoft.com/office/drawing/2014/main" id="{4160728F-AB93-FC4F-2F3B-42D3D8B2AFC0}"/>
                </a:ext>
              </a:extLst>
            </p:cNvPr>
            <p:cNvSpPr/>
            <p:nvPr/>
          </p:nvSpPr>
          <p:spPr>
            <a:xfrm>
              <a:off x="6878638" y="1985963"/>
              <a:ext cx="2219325" cy="1547812"/>
            </a:xfrm>
            <a:custGeom>
              <a:avLst/>
              <a:gdLst>
                <a:gd name="csX0" fmla="*/ 0 w 2214563"/>
                <a:gd name="csY0" fmla="*/ 0 h 1547812"/>
                <a:gd name="csX1" fmla="*/ 0 w 2214563"/>
                <a:gd name="csY1" fmla="*/ 1547812 h 1547812"/>
                <a:gd name="csX2" fmla="*/ 2214563 w 2214563"/>
                <a:gd name="csY2" fmla="*/ 1547812 h 1547812"/>
              </a:gdLst>
              <a:ahLst/>
              <a:cxnLst>
                <a:cxn ang="0">
                  <a:pos x="csX0" y="csY0"/>
                </a:cxn>
                <a:cxn ang="0">
                  <a:pos x="csX1" y="csY1"/>
                </a:cxn>
                <a:cxn ang="0">
                  <a:pos x="csX2" y="csY2"/>
                </a:cxn>
              </a:cxnLst>
              <a:rect l="l" t="t" r="r" b="b"/>
              <a:pathLst>
                <a:path w="2214563" h="1547812">
                  <a:moveTo>
                    <a:pt x="0" y="0"/>
                  </a:moveTo>
                  <a:lnTo>
                    <a:pt x="0" y="1547812"/>
                  </a:lnTo>
                  <a:lnTo>
                    <a:pt x="2214563" y="1547812"/>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Poppins"/>
                <a:ea typeface="+mn-ea"/>
                <a:cs typeface="+mn-cs"/>
              </a:endParaRPr>
            </a:p>
          </p:txBody>
        </p:sp>
        <p:grpSp>
          <p:nvGrpSpPr>
            <p:cNvPr id="51" name="Group 50">
              <a:extLst>
                <a:ext uri="{FF2B5EF4-FFF2-40B4-BE49-F238E27FC236}">
                  <a16:creationId xmlns:a16="http://schemas.microsoft.com/office/drawing/2014/main" id="{636166A9-32E2-0234-C033-5E245AA94CE6}"/>
                </a:ext>
              </a:extLst>
            </p:cNvPr>
            <p:cNvGrpSpPr/>
            <p:nvPr/>
          </p:nvGrpSpPr>
          <p:grpSpPr>
            <a:xfrm>
              <a:off x="6823103" y="1987247"/>
              <a:ext cx="55535" cy="1547813"/>
              <a:chOff x="9445653" y="1987247"/>
              <a:chExt cx="361947" cy="1547813"/>
            </a:xfrm>
          </p:grpSpPr>
          <p:cxnSp>
            <p:nvCxnSpPr>
              <p:cNvPr id="52" name="Straight Connector 51">
                <a:extLst>
                  <a:ext uri="{FF2B5EF4-FFF2-40B4-BE49-F238E27FC236}">
                    <a16:creationId xmlns:a16="http://schemas.microsoft.com/office/drawing/2014/main" id="{DC01DD1C-F7BF-3769-39DF-AF0C0D11DEC0}"/>
                  </a:ext>
                </a:extLst>
              </p:cNvPr>
              <p:cNvCxnSpPr/>
              <p:nvPr/>
            </p:nvCxnSpPr>
            <p:spPr>
              <a:xfrm>
                <a:off x="9445653" y="1987247"/>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8A5470D4-75C1-952D-7D93-A138ECC8B1CD}"/>
                  </a:ext>
                </a:extLst>
              </p:cNvPr>
              <p:cNvCxnSpPr/>
              <p:nvPr/>
            </p:nvCxnSpPr>
            <p:spPr>
              <a:xfrm>
                <a:off x="9445653" y="2296810"/>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B4DBD3B7-8760-530A-4D69-6460E50F49BB}"/>
                  </a:ext>
                </a:extLst>
              </p:cNvPr>
              <p:cNvCxnSpPr/>
              <p:nvPr/>
            </p:nvCxnSpPr>
            <p:spPr>
              <a:xfrm>
                <a:off x="9445653" y="2606372"/>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2D444B6D-BA6C-7598-A5FD-9738D4984B85}"/>
                  </a:ext>
                </a:extLst>
              </p:cNvPr>
              <p:cNvCxnSpPr/>
              <p:nvPr/>
            </p:nvCxnSpPr>
            <p:spPr>
              <a:xfrm>
                <a:off x="9445653" y="2915935"/>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6D59ACC-889A-AA56-E79C-30268D88A236}"/>
                  </a:ext>
                </a:extLst>
              </p:cNvPr>
              <p:cNvCxnSpPr/>
              <p:nvPr/>
            </p:nvCxnSpPr>
            <p:spPr>
              <a:xfrm>
                <a:off x="9445653" y="3225497"/>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C5683A2F-B912-0837-E81B-B9EC64EA4E1B}"/>
                  </a:ext>
                </a:extLst>
              </p:cNvPr>
              <p:cNvCxnSpPr/>
              <p:nvPr/>
            </p:nvCxnSpPr>
            <p:spPr>
              <a:xfrm>
                <a:off x="9445653" y="3535060"/>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8" name="Group 57">
              <a:extLst>
                <a:ext uri="{FF2B5EF4-FFF2-40B4-BE49-F238E27FC236}">
                  <a16:creationId xmlns:a16="http://schemas.microsoft.com/office/drawing/2014/main" id="{914382D4-B7E3-206A-3DB6-0D0172C04C17}"/>
                </a:ext>
              </a:extLst>
            </p:cNvPr>
            <p:cNvGrpSpPr/>
            <p:nvPr/>
          </p:nvGrpSpPr>
          <p:grpSpPr>
            <a:xfrm>
              <a:off x="6878638" y="3533775"/>
              <a:ext cx="2214562" cy="71438"/>
              <a:chOff x="9501188" y="3333685"/>
              <a:chExt cx="2214562" cy="304800"/>
            </a:xfrm>
          </p:grpSpPr>
          <p:cxnSp>
            <p:nvCxnSpPr>
              <p:cNvPr id="59" name="Straight Connector 58">
                <a:extLst>
                  <a:ext uri="{FF2B5EF4-FFF2-40B4-BE49-F238E27FC236}">
                    <a16:creationId xmlns:a16="http://schemas.microsoft.com/office/drawing/2014/main" id="{E567F0DB-3E5E-6BCA-B832-F65CA74E0B73}"/>
                  </a:ext>
                </a:extLst>
              </p:cNvPr>
              <p:cNvCxnSpPr>
                <a:cxnSpLocks/>
              </p:cNvCxnSpPr>
              <p:nvPr/>
            </p:nvCxnSpPr>
            <p:spPr>
              <a:xfrm>
                <a:off x="9501188" y="3333685"/>
                <a:ext cx="0" cy="304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66A79377-B32E-ACF6-D8FF-C787AF9CD777}"/>
                  </a:ext>
                </a:extLst>
              </p:cNvPr>
              <p:cNvCxnSpPr>
                <a:cxnSpLocks/>
              </p:cNvCxnSpPr>
              <p:nvPr/>
            </p:nvCxnSpPr>
            <p:spPr>
              <a:xfrm>
                <a:off x="10606088" y="3333685"/>
                <a:ext cx="0" cy="304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BA4AC2BA-3163-1205-E185-1C27C2E4284F}"/>
                  </a:ext>
                </a:extLst>
              </p:cNvPr>
              <p:cNvCxnSpPr>
                <a:cxnSpLocks/>
              </p:cNvCxnSpPr>
              <p:nvPr/>
            </p:nvCxnSpPr>
            <p:spPr>
              <a:xfrm>
                <a:off x="11715750" y="3333685"/>
                <a:ext cx="0" cy="304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2" name="Rectangle 61">
              <a:extLst>
                <a:ext uri="{FF2B5EF4-FFF2-40B4-BE49-F238E27FC236}">
                  <a16:creationId xmlns:a16="http://schemas.microsoft.com/office/drawing/2014/main" id="{EA0ADC39-692A-4D15-4AB4-B0C84AAC8B46}"/>
                </a:ext>
              </a:extLst>
            </p:cNvPr>
            <p:cNvSpPr/>
            <p:nvPr/>
          </p:nvSpPr>
          <p:spPr>
            <a:xfrm>
              <a:off x="7112002" y="2062163"/>
              <a:ext cx="633412" cy="147161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9F3D9"/>
                  </a:solidFill>
                  <a:effectLst/>
                  <a:uLnTx/>
                  <a:uFillTx/>
                  <a:latin typeface="Poppins"/>
                  <a:ea typeface="+mn-ea"/>
                  <a:cs typeface="+mn-cs"/>
                </a:rPr>
                <a:t>95%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F9F3D9"/>
                  </a:solidFill>
                  <a:effectLst/>
                  <a:uLnTx/>
                  <a:uFillTx/>
                  <a:latin typeface="Poppins"/>
                  <a:ea typeface="+mn-ea"/>
                  <a:cs typeface="+mn-cs"/>
                </a:rPr>
                <a:t>(103/</a:t>
              </a:r>
              <a:br>
                <a:rPr kumimoji="0" lang="en-US" sz="1200" b="0" i="0" u="none" strike="noStrike" kern="1200" cap="none" spc="0" normalizeH="0" baseline="0" noProof="0" dirty="0">
                  <a:ln>
                    <a:noFill/>
                  </a:ln>
                  <a:solidFill>
                    <a:srgbClr val="F9F3D9"/>
                  </a:solidFill>
                  <a:effectLst/>
                  <a:uLnTx/>
                  <a:uFillTx/>
                  <a:latin typeface="Poppins"/>
                  <a:ea typeface="+mn-ea"/>
                  <a:cs typeface="+mn-cs"/>
                </a:rPr>
              </a:br>
              <a:r>
                <a:rPr kumimoji="0" lang="en-US" sz="1200" b="0" i="0" u="none" strike="noStrike" kern="1200" cap="none" spc="0" normalizeH="0" baseline="0" noProof="0" dirty="0">
                  <a:ln>
                    <a:noFill/>
                  </a:ln>
                  <a:solidFill>
                    <a:srgbClr val="F9F3D9"/>
                  </a:solidFill>
                  <a:effectLst/>
                  <a:uLnTx/>
                  <a:uFillTx/>
                  <a:latin typeface="Poppins"/>
                  <a:ea typeface="+mn-ea"/>
                  <a:cs typeface="+mn-cs"/>
                </a:rPr>
                <a:t>108)</a:t>
              </a:r>
            </a:p>
          </p:txBody>
        </p:sp>
        <p:sp>
          <p:nvSpPr>
            <p:cNvPr id="63" name="Rectangle 62">
              <a:extLst>
                <a:ext uri="{FF2B5EF4-FFF2-40B4-BE49-F238E27FC236}">
                  <a16:creationId xmlns:a16="http://schemas.microsoft.com/office/drawing/2014/main" id="{EE857260-9F8D-9FF1-B9B2-D27D1F7E9752}"/>
                </a:ext>
              </a:extLst>
            </p:cNvPr>
            <p:cNvSpPr/>
            <p:nvPr/>
          </p:nvSpPr>
          <p:spPr>
            <a:xfrm>
              <a:off x="8232711" y="2205038"/>
              <a:ext cx="633412" cy="132873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F9F3D9"/>
                  </a:solidFill>
                  <a:effectLst/>
                  <a:uLnTx/>
                  <a:uFillTx/>
                  <a:latin typeface="Poppins"/>
                  <a:ea typeface="+mn-ea"/>
                  <a:cs typeface="+mn-cs"/>
                </a:rPr>
                <a:t>86%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F9F3D9"/>
                  </a:solidFill>
                  <a:effectLst/>
                  <a:uLnTx/>
                  <a:uFillTx/>
                  <a:latin typeface="Poppins"/>
                  <a:ea typeface="+mn-ea"/>
                  <a:cs typeface="+mn-cs"/>
                </a:rPr>
                <a:t>(93/</a:t>
              </a:r>
              <a:br>
                <a:rPr kumimoji="0" lang="en-US" sz="1200" b="0" i="0" u="none" strike="noStrike" kern="1200" cap="none" spc="0" normalizeH="0" baseline="0" noProof="0" dirty="0">
                  <a:ln>
                    <a:noFill/>
                  </a:ln>
                  <a:solidFill>
                    <a:srgbClr val="F9F3D9"/>
                  </a:solidFill>
                  <a:effectLst/>
                  <a:uLnTx/>
                  <a:uFillTx/>
                  <a:latin typeface="Poppins"/>
                  <a:ea typeface="+mn-ea"/>
                  <a:cs typeface="+mn-cs"/>
                </a:rPr>
              </a:br>
              <a:r>
                <a:rPr kumimoji="0" lang="en-US" sz="1200" b="0" i="0" u="none" strike="noStrike" kern="1200" cap="none" spc="0" normalizeH="0" baseline="0" noProof="0" dirty="0">
                  <a:ln>
                    <a:noFill/>
                  </a:ln>
                  <a:solidFill>
                    <a:srgbClr val="F9F3D9"/>
                  </a:solidFill>
                  <a:effectLst/>
                  <a:uLnTx/>
                  <a:uFillTx/>
                  <a:latin typeface="Poppins"/>
                  <a:ea typeface="+mn-ea"/>
                  <a:cs typeface="+mn-cs"/>
                </a:rPr>
                <a:t>108)</a:t>
              </a:r>
            </a:p>
          </p:txBody>
        </p:sp>
      </p:grpSp>
      <p:sp>
        <p:nvSpPr>
          <p:cNvPr id="7" name="TextBox 6">
            <a:extLst>
              <a:ext uri="{FF2B5EF4-FFF2-40B4-BE49-F238E27FC236}">
                <a16:creationId xmlns:a16="http://schemas.microsoft.com/office/drawing/2014/main" id="{34B59831-A065-EC41-E97D-4AA16FE022B3}"/>
              </a:ext>
            </a:extLst>
          </p:cNvPr>
          <p:cNvSpPr txBox="1">
            <a:spLocks/>
          </p:cNvSpPr>
          <p:nvPr/>
        </p:nvSpPr>
        <p:spPr bwMode="auto">
          <a:xfrm>
            <a:off x="1155826" y="1389528"/>
            <a:ext cx="51209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u="none" strike="noStrike" kern="1200" cap="none" spc="0" normalizeH="0" baseline="0" noProof="0" dirty="0">
                <a:ln>
                  <a:noFill/>
                </a:ln>
                <a:solidFill>
                  <a:srgbClr val="000000"/>
                </a:solidFill>
                <a:effectLst/>
                <a:uLnTx/>
                <a:uFillTx/>
                <a:latin typeface="Poppins" pitchFamily="2" charset="77"/>
                <a:cs typeface="Poppins" pitchFamily="2" charset="77"/>
              </a:rPr>
              <a:t>PFS (N = 108)</a:t>
            </a:r>
          </a:p>
        </p:txBody>
      </p:sp>
      <p:sp>
        <p:nvSpPr>
          <p:cNvPr id="195" name="TextBox 194">
            <a:extLst>
              <a:ext uri="{FF2B5EF4-FFF2-40B4-BE49-F238E27FC236}">
                <a16:creationId xmlns:a16="http://schemas.microsoft.com/office/drawing/2014/main" id="{AFF97E21-41B1-64A7-58F1-93C6A9ADE5DB}"/>
              </a:ext>
            </a:extLst>
          </p:cNvPr>
          <p:cNvSpPr txBox="1"/>
          <p:nvPr/>
        </p:nvSpPr>
        <p:spPr bwMode="auto">
          <a:xfrm>
            <a:off x="824431" y="4950903"/>
            <a:ext cx="5471721" cy="269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ts val="12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Median follow-up: 14.9 mo </a:t>
            </a:r>
          </a:p>
        </p:txBody>
      </p:sp>
      <p:sp>
        <p:nvSpPr>
          <p:cNvPr id="1024" name="TextBox 1023">
            <a:extLst>
              <a:ext uri="{FF2B5EF4-FFF2-40B4-BE49-F238E27FC236}">
                <a16:creationId xmlns:a16="http://schemas.microsoft.com/office/drawing/2014/main" id="{0778EEFF-8F88-6DA5-498A-30DA47D23759}"/>
              </a:ext>
            </a:extLst>
          </p:cNvPr>
          <p:cNvSpPr txBox="1"/>
          <p:nvPr/>
        </p:nvSpPr>
        <p:spPr>
          <a:xfrm rot="16200000">
            <a:off x="-365889" y="2845564"/>
            <a:ext cx="1970987" cy="248607"/>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PFS (%)</a:t>
            </a:r>
          </a:p>
        </p:txBody>
      </p:sp>
      <p:grpSp>
        <p:nvGrpSpPr>
          <p:cNvPr id="1025" name="Group 1024">
            <a:extLst>
              <a:ext uri="{FF2B5EF4-FFF2-40B4-BE49-F238E27FC236}">
                <a16:creationId xmlns:a16="http://schemas.microsoft.com/office/drawing/2014/main" id="{137DB26E-C7E4-2C4B-A89E-0960D6A010BD}"/>
              </a:ext>
            </a:extLst>
          </p:cNvPr>
          <p:cNvGrpSpPr/>
          <p:nvPr/>
        </p:nvGrpSpPr>
        <p:grpSpPr>
          <a:xfrm>
            <a:off x="802664" y="1892295"/>
            <a:ext cx="266703" cy="2151068"/>
            <a:chOff x="9178950" y="1908383"/>
            <a:chExt cx="266703" cy="1705666"/>
          </a:xfrm>
        </p:grpSpPr>
        <p:sp>
          <p:nvSpPr>
            <p:cNvPr id="1026" name="TextBox 1025">
              <a:extLst>
                <a:ext uri="{FF2B5EF4-FFF2-40B4-BE49-F238E27FC236}">
                  <a16:creationId xmlns:a16="http://schemas.microsoft.com/office/drawing/2014/main" id="{FFB58CF4-88CC-C2EC-EDB7-E830EC8E6E86}"/>
                </a:ext>
              </a:extLst>
            </p:cNvPr>
            <p:cNvSpPr txBox="1"/>
            <p:nvPr/>
          </p:nvSpPr>
          <p:spPr>
            <a:xfrm>
              <a:off x="9178950" y="1908383"/>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panose="00000500000000000000" pitchFamily="2" charset="0"/>
                  <a:cs typeface="Poppins" panose="00000500000000000000" pitchFamily="2" charset="0"/>
                </a:rPr>
                <a:t>100</a:t>
              </a:r>
            </a:p>
          </p:txBody>
        </p:sp>
        <p:sp>
          <p:nvSpPr>
            <p:cNvPr id="1027" name="TextBox 1026">
              <a:extLst>
                <a:ext uri="{FF2B5EF4-FFF2-40B4-BE49-F238E27FC236}">
                  <a16:creationId xmlns:a16="http://schemas.microsoft.com/office/drawing/2014/main" id="{C7A32D6E-6B0A-9602-CBB5-2EEDD7BAC706}"/>
                </a:ext>
              </a:extLst>
            </p:cNvPr>
            <p:cNvSpPr txBox="1"/>
            <p:nvPr/>
          </p:nvSpPr>
          <p:spPr>
            <a:xfrm>
              <a:off x="9178950" y="2214498"/>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panose="00000500000000000000" pitchFamily="2" charset="0"/>
                  <a:cs typeface="Poppins" panose="00000500000000000000" pitchFamily="2" charset="0"/>
                </a:rPr>
                <a:t>80</a:t>
              </a:r>
            </a:p>
          </p:txBody>
        </p:sp>
        <p:sp>
          <p:nvSpPr>
            <p:cNvPr id="1029" name="TextBox 1028">
              <a:extLst>
                <a:ext uri="{FF2B5EF4-FFF2-40B4-BE49-F238E27FC236}">
                  <a16:creationId xmlns:a16="http://schemas.microsoft.com/office/drawing/2014/main" id="{CE775192-CC41-90DE-4F5A-8B37B10AA730}"/>
                </a:ext>
              </a:extLst>
            </p:cNvPr>
            <p:cNvSpPr txBox="1"/>
            <p:nvPr/>
          </p:nvSpPr>
          <p:spPr>
            <a:xfrm>
              <a:off x="9178950" y="2513220"/>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panose="00000500000000000000" pitchFamily="2" charset="0"/>
                  <a:cs typeface="Poppins" panose="00000500000000000000" pitchFamily="2" charset="0"/>
                </a:rPr>
                <a:t>60</a:t>
              </a:r>
            </a:p>
          </p:txBody>
        </p:sp>
        <p:sp>
          <p:nvSpPr>
            <p:cNvPr id="1031" name="TextBox 1030">
              <a:extLst>
                <a:ext uri="{FF2B5EF4-FFF2-40B4-BE49-F238E27FC236}">
                  <a16:creationId xmlns:a16="http://schemas.microsoft.com/office/drawing/2014/main" id="{095FCDD5-1577-F64D-54A1-0E76EBB48890}"/>
                </a:ext>
              </a:extLst>
            </p:cNvPr>
            <p:cNvSpPr txBox="1"/>
            <p:nvPr/>
          </p:nvSpPr>
          <p:spPr>
            <a:xfrm>
              <a:off x="9178950" y="2819335"/>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panose="00000500000000000000" pitchFamily="2" charset="0"/>
                  <a:cs typeface="Poppins" panose="00000500000000000000" pitchFamily="2" charset="0"/>
                </a:rPr>
                <a:t>40</a:t>
              </a:r>
            </a:p>
          </p:txBody>
        </p:sp>
        <p:sp>
          <p:nvSpPr>
            <p:cNvPr id="1032" name="TextBox 1031">
              <a:extLst>
                <a:ext uri="{FF2B5EF4-FFF2-40B4-BE49-F238E27FC236}">
                  <a16:creationId xmlns:a16="http://schemas.microsoft.com/office/drawing/2014/main" id="{14990A77-13AC-F6F4-6D40-D327CB046894}"/>
                </a:ext>
              </a:extLst>
            </p:cNvPr>
            <p:cNvSpPr txBox="1"/>
            <p:nvPr/>
          </p:nvSpPr>
          <p:spPr>
            <a:xfrm>
              <a:off x="9178950" y="3141870"/>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panose="00000500000000000000" pitchFamily="2" charset="0"/>
                  <a:cs typeface="Poppins" panose="00000500000000000000" pitchFamily="2" charset="0"/>
                </a:rPr>
                <a:t>20</a:t>
              </a:r>
            </a:p>
          </p:txBody>
        </p:sp>
        <p:sp>
          <p:nvSpPr>
            <p:cNvPr id="1033" name="TextBox 1032">
              <a:extLst>
                <a:ext uri="{FF2B5EF4-FFF2-40B4-BE49-F238E27FC236}">
                  <a16:creationId xmlns:a16="http://schemas.microsoft.com/office/drawing/2014/main" id="{ECA63A0F-1D82-08F9-CE8A-B20F6CA8BF73}"/>
                </a:ext>
              </a:extLst>
            </p:cNvPr>
            <p:cNvSpPr txBox="1"/>
            <p:nvPr/>
          </p:nvSpPr>
          <p:spPr>
            <a:xfrm>
              <a:off x="9178950" y="3447985"/>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panose="00000500000000000000" pitchFamily="2" charset="0"/>
                  <a:cs typeface="Poppins" panose="00000500000000000000" pitchFamily="2" charset="0"/>
                </a:rPr>
                <a:t>0</a:t>
              </a:r>
            </a:p>
          </p:txBody>
        </p:sp>
      </p:grpSp>
      <p:sp>
        <p:nvSpPr>
          <p:cNvPr id="1034" name="Freeform: Shape 1033">
            <a:extLst>
              <a:ext uri="{FF2B5EF4-FFF2-40B4-BE49-F238E27FC236}">
                <a16:creationId xmlns:a16="http://schemas.microsoft.com/office/drawing/2014/main" id="{B4FD0DD6-1E9B-39C3-E4CD-0E9AB63A8D78}"/>
              </a:ext>
            </a:extLst>
          </p:cNvPr>
          <p:cNvSpPr/>
          <p:nvPr/>
        </p:nvSpPr>
        <p:spPr>
          <a:xfrm>
            <a:off x="1156112" y="1957388"/>
            <a:ext cx="5092769" cy="1970986"/>
          </a:xfrm>
          <a:custGeom>
            <a:avLst/>
            <a:gdLst>
              <a:gd name="csX0" fmla="*/ 0 w 2214563"/>
              <a:gd name="csY0" fmla="*/ 0 h 1547812"/>
              <a:gd name="csX1" fmla="*/ 0 w 2214563"/>
              <a:gd name="csY1" fmla="*/ 1547812 h 1547812"/>
              <a:gd name="csX2" fmla="*/ 2214563 w 2214563"/>
              <a:gd name="csY2" fmla="*/ 1547812 h 1547812"/>
            </a:gdLst>
            <a:ahLst/>
            <a:cxnLst>
              <a:cxn ang="0">
                <a:pos x="csX0" y="csY0"/>
              </a:cxn>
              <a:cxn ang="0">
                <a:pos x="csX1" y="csY1"/>
              </a:cxn>
              <a:cxn ang="0">
                <a:pos x="csX2" y="csY2"/>
              </a:cxn>
            </a:cxnLst>
            <a:rect l="l" t="t" r="r" b="b"/>
            <a:pathLst>
              <a:path w="2214563" h="1547812">
                <a:moveTo>
                  <a:pt x="0" y="0"/>
                </a:moveTo>
                <a:lnTo>
                  <a:pt x="0" y="1547812"/>
                </a:lnTo>
                <a:lnTo>
                  <a:pt x="2214563" y="1547812"/>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nvGrpSpPr>
          <p:cNvPr id="1035" name="Group 1034">
            <a:extLst>
              <a:ext uri="{FF2B5EF4-FFF2-40B4-BE49-F238E27FC236}">
                <a16:creationId xmlns:a16="http://schemas.microsoft.com/office/drawing/2014/main" id="{51318EDD-3C78-CF03-95E1-1705EC942CB2}"/>
              </a:ext>
            </a:extLst>
          </p:cNvPr>
          <p:cNvGrpSpPr/>
          <p:nvPr/>
        </p:nvGrpSpPr>
        <p:grpSpPr>
          <a:xfrm>
            <a:off x="1105027" y="1981200"/>
            <a:ext cx="46323" cy="1948460"/>
            <a:chOff x="9445653" y="1987247"/>
            <a:chExt cx="361947" cy="1547813"/>
          </a:xfrm>
        </p:grpSpPr>
        <p:cxnSp>
          <p:nvCxnSpPr>
            <p:cNvPr id="1036" name="Straight Connector 1035">
              <a:extLst>
                <a:ext uri="{FF2B5EF4-FFF2-40B4-BE49-F238E27FC236}">
                  <a16:creationId xmlns:a16="http://schemas.microsoft.com/office/drawing/2014/main" id="{02234224-19E4-216B-D76A-2364F981495F}"/>
                </a:ext>
              </a:extLst>
            </p:cNvPr>
            <p:cNvCxnSpPr/>
            <p:nvPr/>
          </p:nvCxnSpPr>
          <p:spPr>
            <a:xfrm>
              <a:off x="9445653" y="1987247"/>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7" name="Straight Connector 1036">
              <a:extLst>
                <a:ext uri="{FF2B5EF4-FFF2-40B4-BE49-F238E27FC236}">
                  <a16:creationId xmlns:a16="http://schemas.microsoft.com/office/drawing/2014/main" id="{AED5F777-90A6-E021-07AB-83F65A097281}"/>
                </a:ext>
              </a:extLst>
            </p:cNvPr>
            <p:cNvCxnSpPr/>
            <p:nvPr/>
          </p:nvCxnSpPr>
          <p:spPr>
            <a:xfrm>
              <a:off x="9445653" y="2296810"/>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8" name="Straight Connector 1037">
              <a:extLst>
                <a:ext uri="{FF2B5EF4-FFF2-40B4-BE49-F238E27FC236}">
                  <a16:creationId xmlns:a16="http://schemas.microsoft.com/office/drawing/2014/main" id="{3D554D50-591D-4EF0-1CE1-108B3205E91D}"/>
                </a:ext>
              </a:extLst>
            </p:cNvPr>
            <p:cNvCxnSpPr/>
            <p:nvPr/>
          </p:nvCxnSpPr>
          <p:spPr>
            <a:xfrm>
              <a:off x="9445653" y="2606372"/>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9" name="Straight Connector 1038">
              <a:extLst>
                <a:ext uri="{FF2B5EF4-FFF2-40B4-BE49-F238E27FC236}">
                  <a16:creationId xmlns:a16="http://schemas.microsoft.com/office/drawing/2014/main" id="{9C9E85A1-5289-BF31-6EB6-4CF3E9114771}"/>
                </a:ext>
              </a:extLst>
            </p:cNvPr>
            <p:cNvCxnSpPr/>
            <p:nvPr/>
          </p:nvCxnSpPr>
          <p:spPr>
            <a:xfrm>
              <a:off x="9445653" y="2915935"/>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0" name="Straight Connector 1039">
              <a:extLst>
                <a:ext uri="{FF2B5EF4-FFF2-40B4-BE49-F238E27FC236}">
                  <a16:creationId xmlns:a16="http://schemas.microsoft.com/office/drawing/2014/main" id="{11F2762D-3C48-2F58-404A-32E96B6DDC5C}"/>
                </a:ext>
              </a:extLst>
            </p:cNvPr>
            <p:cNvCxnSpPr/>
            <p:nvPr/>
          </p:nvCxnSpPr>
          <p:spPr>
            <a:xfrm>
              <a:off x="9445653" y="3225497"/>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1" name="Straight Connector 1040">
              <a:extLst>
                <a:ext uri="{FF2B5EF4-FFF2-40B4-BE49-F238E27FC236}">
                  <a16:creationId xmlns:a16="http://schemas.microsoft.com/office/drawing/2014/main" id="{E6919291-1AE8-F5CD-75E6-C84A65F9A390}"/>
                </a:ext>
              </a:extLst>
            </p:cNvPr>
            <p:cNvCxnSpPr/>
            <p:nvPr/>
          </p:nvCxnSpPr>
          <p:spPr>
            <a:xfrm>
              <a:off x="9445653" y="3535060"/>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47" name="Group 1046">
            <a:extLst>
              <a:ext uri="{FF2B5EF4-FFF2-40B4-BE49-F238E27FC236}">
                <a16:creationId xmlns:a16="http://schemas.microsoft.com/office/drawing/2014/main" id="{A0A52F43-60FF-6E12-5FCB-BFA08FCFCFB1}"/>
              </a:ext>
            </a:extLst>
          </p:cNvPr>
          <p:cNvGrpSpPr/>
          <p:nvPr/>
        </p:nvGrpSpPr>
        <p:grpSpPr>
          <a:xfrm>
            <a:off x="1022762" y="4012056"/>
            <a:ext cx="5354084" cy="184372"/>
            <a:chOff x="822610" y="3999178"/>
            <a:chExt cx="5354084" cy="184372"/>
          </a:xfrm>
        </p:grpSpPr>
        <p:sp>
          <p:nvSpPr>
            <p:cNvPr id="1042" name="TextBox 1041">
              <a:extLst>
                <a:ext uri="{FF2B5EF4-FFF2-40B4-BE49-F238E27FC236}">
                  <a16:creationId xmlns:a16="http://schemas.microsoft.com/office/drawing/2014/main" id="{643F20E6-CD71-D133-FF50-A8694E1540CC}"/>
                </a:ext>
              </a:extLst>
            </p:cNvPr>
            <p:cNvSpPr txBox="1"/>
            <p:nvPr/>
          </p:nvSpPr>
          <p:spPr>
            <a:xfrm>
              <a:off x="822610"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panose="00000500000000000000" pitchFamily="2" charset="0"/>
                  <a:cs typeface="Poppins" panose="00000500000000000000" pitchFamily="2" charset="0"/>
                </a:rPr>
                <a:t>0</a:t>
              </a:r>
            </a:p>
          </p:txBody>
        </p:sp>
        <p:sp>
          <p:nvSpPr>
            <p:cNvPr id="1043" name="TextBox 1042">
              <a:extLst>
                <a:ext uri="{FF2B5EF4-FFF2-40B4-BE49-F238E27FC236}">
                  <a16:creationId xmlns:a16="http://schemas.microsoft.com/office/drawing/2014/main" id="{47869306-779A-92F9-70E3-07B03DB493AA}"/>
                </a:ext>
              </a:extLst>
            </p:cNvPr>
            <p:cNvSpPr txBox="1"/>
            <p:nvPr/>
          </p:nvSpPr>
          <p:spPr>
            <a:xfrm>
              <a:off x="2103722"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panose="00000500000000000000" pitchFamily="2" charset="0"/>
                  <a:cs typeface="Poppins" panose="00000500000000000000" pitchFamily="2" charset="0"/>
                </a:rPr>
                <a:t>6</a:t>
              </a:r>
            </a:p>
          </p:txBody>
        </p:sp>
        <p:sp>
          <p:nvSpPr>
            <p:cNvPr id="1044" name="TextBox 1043">
              <a:extLst>
                <a:ext uri="{FF2B5EF4-FFF2-40B4-BE49-F238E27FC236}">
                  <a16:creationId xmlns:a16="http://schemas.microsoft.com/office/drawing/2014/main" id="{E02655B7-EB53-2CAC-FC7B-62EAC8F963B7}"/>
                </a:ext>
              </a:extLst>
            </p:cNvPr>
            <p:cNvSpPr txBox="1"/>
            <p:nvPr/>
          </p:nvSpPr>
          <p:spPr>
            <a:xfrm>
              <a:off x="3375310"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panose="00000500000000000000" pitchFamily="2" charset="0"/>
                  <a:cs typeface="Poppins" panose="00000500000000000000" pitchFamily="2" charset="0"/>
                </a:rPr>
                <a:t>12</a:t>
              </a:r>
            </a:p>
          </p:txBody>
        </p:sp>
        <p:sp>
          <p:nvSpPr>
            <p:cNvPr id="1045" name="TextBox 1044">
              <a:extLst>
                <a:ext uri="{FF2B5EF4-FFF2-40B4-BE49-F238E27FC236}">
                  <a16:creationId xmlns:a16="http://schemas.microsoft.com/office/drawing/2014/main" id="{FD30BE4D-B21B-4F6B-2057-3359860AF0F7}"/>
                </a:ext>
              </a:extLst>
            </p:cNvPr>
            <p:cNvSpPr txBox="1"/>
            <p:nvPr/>
          </p:nvSpPr>
          <p:spPr>
            <a:xfrm>
              <a:off x="4656422"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panose="00000500000000000000" pitchFamily="2" charset="0"/>
                  <a:cs typeface="Poppins" panose="00000500000000000000" pitchFamily="2" charset="0"/>
                </a:rPr>
                <a:t>18</a:t>
              </a:r>
            </a:p>
          </p:txBody>
        </p:sp>
        <p:sp>
          <p:nvSpPr>
            <p:cNvPr id="1046" name="TextBox 1045">
              <a:extLst>
                <a:ext uri="{FF2B5EF4-FFF2-40B4-BE49-F238E27FC236}">
                  <a16:creationId xmlns:a16="http://schemas.microsoft.com/office/drawing/2014/main" id="{6B80B570-EFDC-B394-5632-40C24EDE5FA3}"/>
                </a:ext>
              </a:extLst>
            </p:cNvPr>
            <p:cNvSpPr txBox="1"/>
            <p:nvPr/>
          </p:nvSpPr>
          <p:spPr>
            <a:xfrm>
              <a:off x="5919519"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panose="00000500000000000000" pitchFamily="2" charset="0"/>
                  <a:cs typeface="Poppins" panose="00000500000000000000" pitchFamily="2" charset="0"/>
                </a:rPr>
                <a:t>24</a:t>
              </a:r>
            </a:p>
          </p:txBody>
        </p:sp>
      </p:grpSp>
      <p:grpSp>
        <p:nvGrpSpPr>
          <p:cNvPr id="1048" name="Group 1047">
            <a:extLst>
              <a:ext uri="{FF2B5EF4-FFF2-40B4-BE49-F238E27FC236}">
                <a16:creationId xmlns:a16="http://schemas.microsoft.com/office/drawing/2014/main" id="{B6E9D42F-4080-9CB7-CA7C-BACC87A9CC7D}"/>
              </a:ext>
            </a:extLst>
          </p:cNvPr>
          <p:cNvGrpSpPr/>
          <p:nvPr/>
        </p:nvGrpSpPr>
        <p:grpSpPr>
          <a:xfrm rot="5400000">
            <a:off x="3659972" y="1416710"/>
            <a:ext cx="78626" cy="5088955"/>
            <a:chOff x="9445653" y="2296810"/>
            <a:chExt cx="361947" cy="1238250"/>
          </a:xfrm>
        </p:grpSpPr>
        <p:cxnSp>
          <p:nvCxnSpPr>
            <p:cNvPr id="1050" name="Straight Connector 1049">
              <a:extLst>
                <a:ext uri="{FF2B5EF4-FFF2-40B4-BE49-F238E27FC236}">
                  <a16:creationId xmlns:a16="http://schemas.microsoft.com/office/drawing/2014/main" id="{D99698E6-7B0F-C09B-0001-495D34D25F23}"/>
                </a:ext>
              </a:extLst>
            </p:cNvPr>
            <p:cNvCxnSpPr/>
            <p:nvPr/>
          </p:nvCxnSpPr>
          <p:spPr>
            <a:xfrm>
              <a:off x="9445653" y="2296810"/>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1" name="Straight Connector 1050">
              <a:extLst>
                <a:ext uri="{FF2B5EF4-FFF2-40B4-BE49-F238E27FC236}">
                  <a16:creationId xmlns:a16="http://schemas.microsoft.com/office/drawing/2014/main" id="{7CDFB1FC-4A30-247A-B3C5-7C845E29DD37}"/>
                </a:ext>
              </a:extLst>
            </p:cNvPr>
            <p:cNvCxnSpPr/>
            <p:nvPr/>
          </p:nvCxnSpPr>
          <p:spPr>
            <a:xfrm>
              <a:off x="9445653" y="2606372"/>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2" name="Straight Connector 1051">
              <a:extLst>
                <a:ext uri="{FF2B5EF4-FFF2-40B4-BE49-F238E27FC236}">
                  <a16:creationId xmlns:a16="http://schemas.microsoft.com/office/drawing/2014/main" id="{FABE9C14-C5C7-3B54-809E-0082BA224695}"/>
                </a:ext>
              </a:extLst>
            </p:cNvPr>
            <p:cNvCxnSpPr/>
            <p:nvPr/>
          </p:nvCxnSpPr>
          <p:spPr>
            <a:xfrm>
              <a:off x="9445653" y="2915935"/>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3" name="Straight Connector 1052">
              <a:extLst>
                <a:ext uri="{FF2B5EF4-FFF2-40B4-BE49-F238E27FC236}">
                  <a16:creationId xmlns:a16="http://schemas.microsoft.com/office/drawing/2014/main" id="{F0E3A576-EC03-71E7-5939-4DE9B16D6D75}"/>
                </a:ext>
              </a:extLst>
            </p:cNvPr>
            <p:cNvCxnSpPr/>
            <p:nvPr/>
          </p:nvCxnSpPr>
          <p:spPr>
            <a:xfrm>
              <a:off x="9445653" y="3225497"/>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4" name="Straight Connector 1053">
              <a:extLst>
                <a:ext uri="{FF2B5EF4-FFF2-40B4-BE49-F238E27FC236}">
                  <a16:creationId xmlns:a16="http://schemas.microsoft.com/office/drawing/2014/main" id="{2537FA95-C840-9A28-0FEE-865637A2FD3D}"/>
                </a:ext>
              </a:extLst>
            </p:cNvPr>
            <p:cNvCxnSpPr/>
            <p:nvPr/>
          </p:nvCxnSpPr>
          <p:spPr>
            <a:xfrm>
              <a:off x="9445653" y="3535060"/>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56" name="Straight Connector 1055">
            <a:extLst>
              <a:ext uri="{FF2B5EF4-FFF2-40B4-BE49-F238E27FC236}">
                <a16:creationId xmlns:a16="http://schemas.microsoft.com/office/drawing/2014/main" id="{64EAAFEC-59A0-65AA-7F47-A556F5F02B9E}"/>
              </a:ext>
            </a:extLst>
          </p:cNvPr>
          <p:cNvCxnSpPr/>
          <p:nvPr/>
        </p:nvCxnSpPr>
        <p:spPr>
          <a:xfrm>
            <a:off x="2427048" y="2062163"/>
            <a:ext cx="0" cy="1859711"/>
          </a:xfrm>
          <a:prstGeom prst="line">
            <a:avLst/>
          </a:prstGeom>
          <a:ln w="12700">
            <a:solidFill>
              <a:schemeClr val="tx2"/>
            </a:solidFill>
            <a:prstDash val="sysDash"/>
          </a:ln>
        </p:spPr>
        <p:style>
          <a:lnRef idx="1">
            <a:schemeClr val="accent1"/>
          </a:lnRef>
          <a:fillRef idx="0">
            <a:schemeClr val="accent1"/>
          </a:fillRef>
          <a:effectRef idx="0">
            <a:schemeClr val="accent1"/>
          </a:effectRef>
          <a:fontRef idx="minor">
            <a:schemeClr val="tx1"/>
          </a:fontRef>
        </p:style>
      </p:cxnSp>
      <p:cxnSp>
        <p:nvCxnSpPr>
          <p:cNvPr id="1057" name="Straight Connector 1056">
            <a:extLst>
              <a:ext uri="{FF2B5EF4-FFF2-40B4-BE49-F238E27FC236}">
                <a16:creationId xmlns:a16="http://schemas.microsoft.com/office/drawing/2014/main" id="{E61D4604-7515-5DC1-68FA-C7E2DF555C95}"/>
              </a:ext>
            </a:extLst>
          </p:cNvPr>
          <p:cNvCxnSpPr>
            <a:cxnSpLocks/>
          </p:cNvCxnSpPr>
          <p:nvPr/>
        </p:nvCxnSpPr>
        <p:spPr>
          <a:xfrm>
            <a:off x="3703398" y="2095500"/>
            <a:ext cx="0" cy="1826374"/>
          </a:xfrm>
          <a:prstGeom prst="line">
            <a:avLst/>
          </a:prstGeom>
          <a:ln w="12700">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1059" name="TextBox 1058">
            <a:extLst>
              <a:ext uri="{FF2B5EF4-FFF2-40B4-BE49-F238E27FC236}">
                <a16:creationId xmlns:a16="http://schemas.microsoft.com/office/drawing/2014/main" id="{7CC125FD-FF9F-8D87-75D0-7B587BF5DD9E}"/>
              </a:ext>
            </a:extLst>
          </p:cNvPr>
          <p:cNvSpPr txBox="1"/>
          <p:nvPr/>
        </p:nvSpPr>
        <p:spPr>
          <a:xfrm>
            <a:off x="1155826" y="4197445"/>
            <a:ext cx="5120989" cy="369331"/>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Mo From First Dose of AVR</a:t>
            </a:r>
          </a:p>
        </p:txBody>
      </p:sp>
      <p:grpSp>
        <p:nvGrpSpPr>
          <p:cNvPr id="1060" name="Group 1059">
            <a:extLst>
              <a:ext uri="{FF2B5EF4-FFF2-40B4-BE49-F238E27FC236}">
                <a16:creationId xmlns:a16="http://schemas.microsoft.com/office/drawing/2014/main" id="{B132823E-D093-BA79-B5B0-AEEA640304BD}"/>
              </a:ext>
            </a:extLst>
          </p:cNvPr>
          <p:cNvGrpSpPr/>
          <p:nvPr/>
        </p:nvGrpSpPr>
        <p:grpSpPr>
          <a:xfrm>
            <a:off x="1022762" y="4665596"/>
            <a:ext cx="5354084" cy="184372"/>
            <a:chOff x="822610" y="3999178"/>
            <a:chExt cx="5354084" cy="184372"/>
          </a:xfrm>
        </p:grpSpPr>
        <p:sp>
          <p:nvSpPr>
            <p:cNvPr id="1061" name="TextBox 1060">
              <a:extLst>
                <a:ext uri="{FF2B5EF4-FFF2-40B4-BE49-F238E27FC236}">
                  <a16:creationId xmlns:a16="http://schemas.microsoft.com/office/drawing/2014/main" id="{02D5B4DC-88FD-D49F-A557-1306EE1D82AC}"/>
                </a:ext>
              </a:extLst>
            </p:cNvPr>
            <p:cNvSpPr txBox="1"/>
            <p:nvPr/>
          </p:nvSpPr>
          <p:spPr>
            <a:xfrm>
              <a:off x="822610"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108</a:t>
              </a:r>
            </a:p>
          </p:txBody>
        </p:sp>
        <p:sp>
          <p:nvSpPr>
            <p:cNvPr id="1062" name="TextBox 1061">
              <a:extLst>
                <a:ext uri="{FF2B5EF4-FFF2-40B4-BE49-F238E27FC236}">
                  <a16:creationId xmlns:a16="http://schemas.microsoft.com/office/drawing/2014/main" id="{05A3BA3B-8FF3-2580-108A-479CF51310E6}"/>
                </a:ext>
              </a:extLst>
            </p:cNvPr>
            <p:cNvSpPr txBox="1"/>
            <p:nvPr/>
          </p:nvSpPr>
          <p:spPr>
            <a:xfrm>
              <a:off x="2103722"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102</a:t>
              </a:r>
            </a:p>
          </p:txBody>
        </p:sp>
        <p:sp>
          <p:nvSpPr>
            <p:cNvPr id="1063" name="TextBox 1062">
              <a:extLst>
                <a:ext uri="{FF2B5EF4-FFF2-40B4-BE49-F238E27FC236}">
                  <a16:creationId xmlns:a16="http://schemas.microsoft.com/office/drawing/2014/main" id="{93FDD049-5C1A-5443-ED48-959E2D720B78}"/>
                </a:ext>
              </a:extLst>
            </p:cNvPr>
            <p:cNvSpPr txBox="1"/>
            <p:nvPr/>
          </p:nvSpPr>
          <p:spPr>
            <a:xfrm>
              <a:off x="3375310"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90</a:t>
              </a:r>
            </a:p>
          </p:txBody>
        </p:sp>
        <p:sp>
          <p:nvSpPr>
            <p:cNvPr id="1064" name="TextBox 1063">
              <a:extLst>
                <a:ext uri="{FF2B5EF4-FFF2-40B4-BE49-F238E27FC236}">
                  <a16:creationId xmlns:a16="http://schemas.microsoft.com/office/drawing/2014/main" id="{E5E69CE3-2607-C469-E952-1C05CD886EB0}"/>
                </a:ext>
              </a:extLst>
            </p:cNvPr>
            <p:cNvSpPr txBox="1"/>
            <p:nvPr/>
          </p:nvSpPr>
          <p:spPr>
            <a:xfrm>
              <a:off x="4656422"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3</a:t>
              </a:r>
            </a:p>
          </p:txBody>
        </p:sp>
        <p:sp>
          <p:nvSpPr>
            <p:cNvPr id="1065" name="TextBox 1064">
              <a:extLst>
                <a:ext uri="{FF2B5EF4-FFF2-40B4-BE49-F238E27FC236}">
                  <a16:creationId xmlns:a16="http://schemas.microsoft.com/office/drawing/2014/main" id="{D6564139-4EEF-ABB0-FC8C-D065DC7AD389}"/>
                </a:ext>
              </a:extLst>
            </p:cNvPr>
            <p:cNvSpPr txBox="1"/>
            <p:nvPr/>
          </p:nvSpPr>
          <p:spPr>
            <a:xfrm>
              <a:off x="5919519"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0</a:t>
              </a:r>
            </a:p>
          </p:txBody>
        </p:sp>
      </p:grpSp>
      <p:sp>
        <p:nvSpPr>
          <p:cNvPr id="1073" name="TextBox 1072">
            <a:extLst>
              <a:ext uri="{FF2B5EF4-FFF2-40B4-BE49-F238E27FC236}">
                <a16:creationId xmlns:a16="http://schemas.microsoft.com/office/drawing/2014/main" id="{34A74012-4236-8D43-D5A9-BA4C7A034C1A}"/>
              </a:ext>
            </a:extLst>
          </p:cNvPr>
          <p:cNvSpPr txBox="1"/>
          <p:nvPr/>
        </p:nvSpPr>
        <p:spPr>
          <a:xfrm>
            <a:off x="204781" y="4392625"/>
            <a:ext cx="1264699" cy="503238"/>
          </a:xfrm>
          <a:prstGeom prst="rect">
            <a:avLst/>
          </a:prstGeom>
        </p:spPr>
        <p:txBody>
          <a:bodyPr vert="horz" wrap="none" lIns="0" tIns="0" rIns="0" bIns="0" rtlCol="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u="none" strike="noStrike" kern="1200" cap="none" spc="0" normalizeH="0" baseline="0" noProof="0" dirty="0">
                <a:ln>
                  <a:noFill/>
                </a:ln>
                <a:solidFill>
                  <a:srgbClr val="161616"/>
                </a:solidFill>
                <a:effectLst/>
                <a:uLnTx/>
                <a:uFillTx/>
                <a:latin typeface="Poppins" pitchFamily="2" charset="77"/>
                <a:cs typeface="Poppins" pitchFamily="2" charset="77"/>
              </a:rPr>
              <a:t>Patients at Risk, 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E04507"/>
                </a:solidFill>
                <a:effectLst/>
                <a:uLnTx/>
                <a:uFillTx/>
                <a:latin typeface="Poppins Medium" pitchFamily="2" charset="77"/>
                <a:cs typeface="Poppins Medium" pitchFamily="2" charset="77"/>
              </a:rPr>
              <a:t>Overall</a:t>
            </a:r>
          </a:p>
        </p:txBody>
      </p:sp>
      <p:grpSp>
        <p:nvGrpSpPr>
          <p:cNvPr id="1077" name="Group 1076">
            <a:extLst>
              <a:ext uri="{FF2B5EF4-FFF2-40B4-BE49-F238E27FC236}">
                <a16:creationId xmlns:a16="http://schemas.microsoft.com/office/drawing/2014/main" id="{CF7BD199-FF4A-A5EC-A99D-0F77A56C9A5B}"/>
              </a:ext>
            </a:extLst>
          </p:cNvPr>
          <p:cNvGrpSpPr/>
          <p:nvPr/>
        </p:nvGrpSpPr>
        <p:grpSpPr>
          <a:xfrm>
            <a:off x="1278633" y="3609974"/>
            <a:ext cx="1183855" cy="221719"/>
            <a:chOff x="983231" y="3533774"/>
            <a:chExt cx="1183855" cy="221719"/>
          </a:xfrm>
        </p:grpSpPr>
        <p:sp>
          <p:nvSpPr>
            <p:cNvPr id="1074" name="TextBox 1073">
              <a:extLst>
                <a:ext uri="{FF2B5EF4-FFF2-40B4-BE49-F238E27FC236}">
                  <a16:creationId xmlns:a16="http://schemas.microsoft.com/office/drawing/2014/main" id="{B97C9796-B1A3-CA16-9875-23BDA258AF78}"/>
                </a:ext>
              </a:extLst>
            </p:cNvPr>
            <p:cNvSpPr txBox="1"/>
            <p:nvPr/>
          </p:nvSpPr>
          <p:spPr>
            <a:xfrm>
              <a:off x="1294246" y="3533774"/>
              <a:ext cx="872840" cy="221719"/>
            </a:xfrm>
            <a:prstGeom prst="rect">
              <a:avLst/>
            </a:prstGeom>
          </p:spPr>
          <p:txBody>
            <a:bodyPr vert="horz" wrap="non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Overall</a:t>
              </a:r>
            </a:p>
          </p:txBody>
        </p:sp>
        <p:cxnSp>
          <p:nvCxnSpPr>
            <p:cNvPr id="1076" name="Straight Connector 1075">
              <a:extLst>
                <a:ext uri="{FF2B5EF4-FFF2-40B4-BE49-F238E27FC236}">
                  <a16:creationId xmlns:a16="http://schemas.microsoft.com/office/drawing/2014/main" id="{AC74FBAB-02D4-0B66-E97D-5BDB69AD3899}"/>
                </a:ext>
              </a:extLst>
            </p:cNvPr>
            <p:cNvCxnSpPr/>
            <p:nvPr/>
          </p:nvCxnSpPr>
          <p:spPr>
            <a:xfrm>
              <a:off x="983231" y="3630775"/>
              <a:ext cx="249951"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078" name="TextBox 1077">
            <a:extLst>
              <a:ext uri="{FF2B5EF4-FFF2-40B4-BE49-F238E27FC236}">
                <a16:creationId xmlns:a16="http://schemas.microsoft.com/office/drawing/2014/main" id="{B8A49A4E-EFD3-C940-79C4-E5C4627D89EB}"/>
              </a:ext>
            </a:extLst>
          </p:cNvPr>
          <p:cNvSpPr txBox="1"/>
          <p:nvPr/>
        </p:nvSpPr>
        <p:spPr>
          <a:xfrm>
            <a:off x="2463373" y="1777053"/>
            <a:ext cx="872840" cy="221719"/>
          </a:xfrm>
          <a:prstGeom prst="rect">
            <a:avLst/>
          </a:prstGeom>
        </p:spPr>
        <p:txBody>
          <a:bodyPr vert="horz" wrap="non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E04507"/>
                </a:solidFill>
                <a:effectLst/>
                <a:uLnTx/>
                <a:uFillTx/>
                <a:latin typeface="Poppins Medium" pitchFamily="2" charset="77"/>
                <a:cs typeface="Poppins Medium" pitchFamily="2" charset="77"/>
              </a:rPr>
              <a:t>97.1%</a:t>
            </a:r>
          </a:p>
        </p:txBody>
      </p:sp>
      <p:sp>
        <p:nvSpPr>
          <p:cNvPr id="1079" name="TextBox 1078">
            <a:extLst>
              <a:ext uri="{FF2B5EF4-FFF2-40B4-BE49-F238E27FC236}">
                <a16:creationId xmlns:a16="http://schemas.microsoft.com/office/drawing/2014/main" id="{29E97B2A-3CE2-AAB3-4DD9-B78D741BCD9B}"/>
              </a:ext>
            </a:extLst>
          </p:cNvPr>
          <p:cNvSpPr txBox="1"/>
          <p:nvPr/>
        </p:nvSpPr>
        <p:spPr>
          <a:xfrm>
            <a:off x="3740009" y="1777053"/>
            <a:ext cx="872840" cy="221719"/>
          </a:xfrm>
          <a:prstGeom prst="rect">
            <a:avLst/>
          </a:prstGeom>
        </p:spPr>
        <p:txBody>
          <a:bodyPr vert="horz" wrap="non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E04507"/>
                </a:solidFill>
                <a:effectLst/>
                <a:uLnTx/>
                <a:uFillTx/>
                <a:latin typeface="Poppins Medium" pitchFamily="2" charset="77"/>
                <a:cs typeface="Poppins Medium" pitchFamily="2" charset="77"/>
              </a:rPr>
              <a:t>95.2%</a:t>
            </a:r>
          </a:p>
        </p:txBody>
      </p:sp>
      <p:sp>
        <p:nvSpPr>
          <p:cNvPr id="1080" name="Freeform: Shape 1079">
            <a:extLst>
              <a:ext uri="{FF2B5EF4-FFF2-40B4-BE49-F238E27FC236}">
                <a16:creationId xmlns:a16="http://schemas.microsoft.com/office/drawing/2014/main" id="{C31E4B97-83EC-0AB1-910A-CEDB236407B2}"/>
              </a:ext>
            </a:extLst>
          </p:cNvPr>
          <p:cNvSpPr/>
          <p:nvPr/>
        </p:nvSpPr>
        <p:spPr>
          <a:xfrm>
            <a:off x="1155827" y="1984375"/>
            <a:ext cx="4111625" cy="228600"/>
          </a:xfrm>
          <a:custGeom>
            <a:avLst/>
            <a:gdLst>
              <a:gd name="csX0" fmla="*/ 0 w 4111625"/>
              <a:gd name="csY0" fmla="*/ 0 h 228600"/>
              <a:gd name="csX1" fmla="*/ 981075 w 4111625"/>
              <a:gd name="csY1" fmla="*/ 0 h 228600"/>
              <a:gd name="csX2" fmla="*/ 981075 w 4111625"/>
              <a:gd name="csY2" fmla="*/ 25400 h 228600"/>
              <a:gd name="csX3" fmla="*/ 1047750 w 4111625"/>
              <a:gd name="csY3" fmla="*/ 25400 h 228600"/>
              <a:gd name="csX4" fmla="*/ 1047750 w 4111625"/>
              <a:gd name="csY4" fmla="*/ 50800 h 228600"/>
              <a:gd name="csX5" fmla="*/ 1181100 w 4111625"/>
              <a:gd name="csY5" fmla="*/ 50800 h 228600"/>
              <a:gd name="csX6" fmla="*/ 1181100 w 4111625"/>
              <a:gd name="csY6" fmla="*/ 63500 h 228600"/>
              <a:gd name="csX7" fmla="*/ 1555750 w 4111625"/>
              <a:gd name="csY7" fmla="*/ 63500 h 228600"/>
              <a:gd name="csX8" fmla="*/ 1555750 w 4111625"/>
              <a:gd name="csY8" fmla="*/ 82550 h 228600"/>
              <a:gd name="csX9" fmla="*/ 2149475 w 4111625"/>
              <a:gd name="csY9" fmla="*/ 82550 h 228600"/>
              <a:gd name="csX10" fmla="*/ 2149475 w 4111625"/>
              <a:gd name="csY10" fmla="*/ 98425 h 228600"/>
              <a:gd name="csX11" fmla="*/ 3549650 w 4111625"/>
              <a:gd name="csY11" fmla="*/ 98425 h 228600"/>
              <a:gd name="csX12" fmla="*/ 3549650 w 4111625"/>
              <a:gd name="csY12" fmla="*/ 228600 h 228600"/>
              <a:gd name="csX13" fmla="*/ 4111625 w 4111625"/>
              <a:gd name="csY13" fmla="*/ 228600 h 2286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Lst>
            <a:rect l="l" t="t" r="r" b="b"/>
            <a:pathLst>
              <a:path w="4111625" h="228600">
                <a:moveTo>
                  <a:pt x="0" y="0"/>
                </a:moveTo>
                <a:lnTo>
                  <a:pt x="981075" y="0"/>
                </a:lnTo>
                <a:lnTo>
                  <a:pt x="981075" y="25400"/>
                </a:lnTo>
                <a:lnTo>
                  <a:pt x="1047750" y="25400"/>
                </a:lnTo>
                <a:lnTo>
                  <a:pt x="1047750" y="50800"/>
                </a:lnTo>
                <a:lnTo>
                  <a:pt x="1181100" y="50800"/>
                </a:lnTo>
                <a:lnTo>
                  <a:pt x="1181100" y="63500"/>
                </a:lnTo>
                <a:lnTo>
                  <a:pt x="1555750" y="63500"/>
                </a:lnTo>
                <a:lnTo>
                  <a:pt x="1555750" y="82550"/>
                </a:lnTo>
                <a:lnTo>
                  <a:pt x="2149475" y="82550"/>
                </a:lnTo>
                <a:lnTo>
                  <a:pt x="2149475" y="98425"/>
                </a:lnTo>
                <a:lnTo>
                  <a:pt x="3549650" y="98425"/>
                </a:lnTo>
                <a:lnTo>
                  <a:pt x="3549650" y="228600"/>
                </a:lnTo>
                <a:lnTo>
                  <a:pt x="4111625" y="228600"/>
                </a:lnTo>
              </a:path>
            </a:pathLst>
          </a:cu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cxnSp>
        <p:nvCxnSpPr>
          <p:cNvPr id="1082" name="Straight Connector 1081">
            <a:extLst>
              <a:ext uri="{FF2B5EF4-FFF2-40B4-BE49-F238E27FC236}">
                <a16:creationId xmlns:a16="http://schemas.microsoft.com/office/drawing/2014/main" id="{3F1C8EF5-95DA-B43F-3564-FF0137CE8ABE}"/>
              </a:ext>
            </a:extLst>
          </p:cNvPr>
          <p:cNvCxnSpPr/>
          <p:nvPr/>
        </p:nvCxnSpPr>
        <p:spPr>
          <a:xfrm>
            <a:off x="1743202" y="1929851"/>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83" name="Straight Connector 1082">
            <a:extLst>
              <a:ext uri="{FF2B5EF4-FFF2-40B4-BE49-F238E27FC236}">
                <a16:creationId xmlns:a16="http://schemas.microsoft.com/office/drawing/2014/main" id="{7F2866B2-6DE5-4C46-7EBE-B3B13DD7A7E1}"/>
              </a:ext>
            </a:extLst>
          </p:cNvPr>
          <p:cNvCxnSpPr/>
          <p:nvPr/>
        </p:nvCxnSpPr>
        <p:spPr>
          <a:xfrm>
            <a:off x="3019552" y="2015235"/>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84" name="Straight Connector 1083">
            <a:extLst>
              <a:ext uri="{FF2B5EF4-FFF2-40B4-BE49-F238E27FC236}">
                <a16:creationId xmlns:a16="http://schemas.microsoft.com/office/drawing/2014/main" id="{7D130A65-E53B-D695-99DF-0D81D3D5ABCC}"/>
              </a:ext>
            </a:extLst>
          </p:cNvPr>
          <p:cNvCxnSpPr/>
          <p:nvPr/>
        </p:nvCxnSpPr>
        <p:spPr>
          <a:xfrm>
            <a:off x="3371977"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85" name="Straight Connector 1084">
            <a:extLst>
              <a:ext uri="{FF2B5EF4-FFF2-40B4-BE49-F238E27FC236}">
                <a16:creationId xmlns:a16="http://schemas.microsoft.com/office/drawing/2014/main" id="{D68136A4-64AA-6434-3886-156A952D6760}"/>
              </a:ext>
            </a:extLst>
          </p:cNvPr>
          <p:cNvCxnSpPr/>
          <p:nvPr/>
        </p:nvCxnSpPr>
        <p:spPr>
          <a:xfrm>
            <a:off x="3410077"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86" name="Straight Connector 1085">
            <a:extLst>
              <a:ext uri="{FF2B5EF4-FFF2-40B4-BE49-F238E27FC236}">
                <a16:creationId xmlns:a16="http://schemas.microsoft.com/office/drawing/2014/main" id="{5533DB3D-87E5-FD19-1F31-924C7E657063}"/>
              </a:ext>
            </a:extLst>
          </p:cNvPr>
          <p:cNvCxnSpPr/>
          <p:nvPr/>
        </p:nvCxnSpPr>
        <p:spPr>
          <a:xfrm>
            <a:off x="3518027"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87" name="Straight Connector 1086">
            <a:extLst>
              <a:ext uri="{FF2B5EF4-FFF2-40B4-BE49-F238E27FC236}">
                <a16:creationId xmlns:a16="http://schemas.microsoft.com/office/drawing/2014/main" id="{C64C6486-5188-5745-9E4E-0C2D63374431}"/>
              </a:ext>
            </a:extLst>
          </p:cNvPr>
          <p:cNvCxnSpPr/>
          <p:nvPr/>
        </p:nvCxnSpPr>
        <p:spPr>
          <a:xfrm>
            <a:off x="3594227"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2" name="Straight Connector 191">
            <a:extLst>
              <a:ext uri="{FF2B5EF4-FFF2-40B4-BE49-F238E27FC236}">
                <a16:creationId xmlns:a16="http://schemas.microsoft.com/office/drawing/2014/main" id="{7477AEB9-94B3-A70F-10FD-56A3271B9DD0}"/>
              </a:ext>
            </a:extLst>
          </p:cNvPr>
          <p:cNvCxnSpPr/>
          <p:nvPr/>
        </p:nvCxnSpPr>
        <p:spPr>
          <a:xfrm>
            <a:off x="3613277"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3" name="Straight Connector 192">
            <a:extLst>
              <a:ext uri="{FF2B5EF4-FFF2-40B4-BE49-F238E27FC236}">
                <a16:creationId xmlns:a16="http://schemas.microsoft.com/office/drawing/2014/main" id="{92114BF8-3BC4-3F29-485A-C106BBB77328}"/>
              </a:ext>
            </a:extLst>
          </p:cNvPr>
          <p:cNvCxnSpPr/>
          <p:nvPr/>
        </p:nvCxnSpPr>
        <p:spPr>
          <a:xfrm>
            <a:off x="3645027"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4" name="Straight Connector 193">
            <a:extLst>
              <a:ext uri="{FF2B5EF4-FFF2-40B4-BE49-F238E27FC236}">
                <a16:creationId xmlns:a16="http://schemas.microsoft.com/office/drawing/2014/main" id="{7D933A59-9A5B-DBF7-1150-9573C2C1D91A}"/>
              </a:ext>
            </a:extLst>
          </p:cNvPr>
          <p:cNvCxnSpPr/>
          <p:nvPr/>
        </p:nvCxnSpPr>
        <p:spPr>
          <a:xfrm>
            <a:off x="3667252"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6" name="Straight Connector 195">
            <a:extLst>
              <a:ext uri="{FF2B5EF4-FFF2-40B4-BE49-F238E27FC236}">
                <a16:creationId xmlns:a16="http://schemas.microsoft.com/office/drawing/2014/main" id="{45ED69E8-91A8-7703-3CD7-7F0D4FB4BD4E}"/>
              </a:ext>
            </a:extLst>
          </p:cNvPr>
          <p:cNvCxnSpPr/>
          <p:nvPr/>
        </p:nvCxnSpPr>
        <p:spPr>
          <a:xfrm>
            <a:off x="3740009"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7" name="Straight Connector 196">
            <a:extLst>
              <a:ext uri="{FF2B5EF4-FFF2-40B4-BE49-F238E27FC236}">
                <a16:creationId xmlns:a16="http://schemas.microsoft.com/office/drawing/2014/main" id="{44ECAA84-E319-84EE-8496-7D3D9D0576D7}"/>
              </a:ext>
            </a:extLst>
          </p:cNvPr>
          <p:cNvCxnSpPr/>
          <p:nvPr/>
        </p:nvCxnSpPr>
        <p:spPr>
          <a:xfrm>
            <a:off x="3774934"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8" name="Straight Connector 197">
            <a:extLst>
              <a:ext uri="{FF2B5EF4-FFF2-40B4-BE49-F238E27FC236}">
                <a16:creationId xmlns:a16="http://schemas.microsoft.com/office/drawing/2014/main" id="{D9F2BF2A-D19E-8F86-AA88-386BC3490AC8}"/>
              </a:ext>
            </a:extLst>
          </p:cNvPr>
          <p:cNvCxnSpPr/>
          <p:nvPr/>
        </p:nvCxnSpPr>
        <p:spPr>
          <a:xfrm>
            <a:off x="3797159"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0" name="Straight Connector 199">
            <a:extLst>
              <a:ext uri="{FF2B5EF4-FFF2-40B4-BE49-F238E27FC236}">
                <a16:creationId xmlns:a16="http://schemas.microsoft.com/office/drawing/2014/main" id="{C3955CD8-FB0A-9265-0610-42E0DC42717A}"/>
              </a:ext>
            </a:extLst>
          </p:cNvPr>
          <p:cNvCxnSpPr/>
          <p:nvPr/>
        </p:nvCxnSpPr>
        <p:spPr>
          <a:xfrm>
            <a:off x="3822559"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1" name="Straight Connector 200">
            <a:extLst>
              <a:ext uri="{FF2B5EF4-FFF2-40B4-BE49-F238E27FC236}">
                <a16:creationId xmlns:a16="http://schemas.microsoft.com/office/drawing/2014/main" id="{F471ED8D-1716-8A7D-1D29-B16148759DFE}"/>
              </a:ext>
            </a:extLst>
          </p:cNvPr>
          <p:cNvCxnSpPr/>
          <p:nvPr/>
        </p:nvCxnSpPr>
        <p:spPr>
          <a:xfrm>
            <a:off x="3860659"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2" name="Straight Connector 201">
            <a:extLst>
              <a:ext uri="{FF2B5EF4-FFF2-40B4-BE49-F238E27FC236}">
                <a16:creationId xmlns:a16="http://schemas.microsoft.com/office/drawing/2014/main" id="{05C9E26B-602C-27B3-F18C-A882E4948608}"/>
              </a:ext>
            </a:extLst>
          </p:cNvPr>
          <p:cNvCxnSpPr/>
          <p:nvPr/>
        </p:nvCxnSpPr>
        <p:spPr>
          <a:xfrm>
            <a:off x="3889234"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a:extLst>
              <a:ext uri="{FF2B5EF4-FFF2-40B4-BE49-F238E27FC236}">
                <a16:creationId xmlns:a16="http://schemas.microsoft.com/office/drawing/2014/main" id="{C06143D0-6723-3898-267D-0C1D00953CEE}"/>
              </a:ext>
            </a:extLst>
          </p:cNvPr>
          <p:cNvCxnSpPr/>
          <p:nvPr/>
        </p:nvCxnSpPr>
        <p:spPr>
          <a:xfrm>
            <a:off x="3927334"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a:extLst>
              <a:ext uri="{FF2B5EF4-FFF2-40B4-BE49-F238E27FC236}">
                <a16:creationId xmlns:a16="http://schemas.microsoft.com/office/drawing/2014/main" id="{E4869D1A-ED17-C760-DC1E-F62EDBA234E5}"/>
              </a:ext>
            </a:extLst>
          </p:cNvPr>
          <p:cNvCxnSpPr/>
          <p:nvPr/>
        </p:nvCxnSpPr>
        <p:spPr>
          <a:xfrm>
            <a:off x="3955909"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5" name="Straight Connector 204">
            <a:extLst>
              <a:ext uri="{FF2B5EF4-FFF2-40B4-BE49-F238E27FC236}">
                <a16:creationId xmlns:a16="http://schemas.microsoft.com/office/drawing/2014/main" id="{EB3E6864-AC1A-B33F-5E7E-0D460AB3FBFA}"/>
              </a:ext>
            </a:extLst>
          </p:cNvPr>
          <p:cNvCxnSpPr/>
          <p:nvPr/>
        </p:nvCxnSpPr>
        <p:spPr>
          <a:xfrm>
            <a:off x="3987659"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a:extLst>
              <a:ext uri="{FF2B5EF4-FFF2-40B4-BE49-F238E27FC236}">
                <a16:creationId xmlns:a16="http://schemas.microsoft.com/office/drawing/2014/main" id="{EF0E6EB8-F388-2BA7-0660-B6B22A6EA837}"/>
              </a:ext>
            </a:extLst>
          </p:cNvPr>
          <p:cNvCxnSpPr/>
          <p:nvPr/>
        </p:nvCxnSpPr>
        <p:spPr>
          <a:xfrm>
            <a:off x="4133709"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a:extLst>
              <a:ext uri="{FF2B5EF4-FFF2-40B4-BE49-F238E27FC236}">
                <a16:creationId xmlns:a16="http://schemas.microsoft.com/office/drawing/2014/main" id="{3BEDA986-2445-3F4B-A2F5-DB388F1C19DA}"/>
              </a:ext>
            </a:extLst>
          </p:cNvPr>
          <p:cNvCxnSpPr/>
          <p:nvPr/>
        </p:nvCxnSpPr>
        <p:spPr>
          <a:xfrm>
            <a:off x="4190859"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a:extLst>
              <a:ext uri="{FF2B5EF4-FFF2-40B4-BE49-F238E27FC236}">
                <a16:creationId xmlns:a16="http://schemas.microsoft.com/office/drawing/2014/main" id="{033FE61A-7180-41EF-A4E1-CB2C4CB2F1D5}"/>
              </a:ext>
            </a:extLst>
          </p:cNvPr>
          <p:cNvCxnSpPr/>
          <p:nvPr/>
        </p:nvCxnSpPr>
        <p:spPr>
          <a:xfrm>
            <a:off x="4228959"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a:extLst>
              <a:ext uri="{FF2B5EF4-FFF2-40B4-BE49-F238E27FC236}">
                <a16:creationId xmlns:a16="http://schemas.microsoft.com/office/drawing/2014/main" id="{6E70AE1B-3268-E0BE-135B-59238CCA877D}"/>
              </a:ext>
            </a:extLst>
          </p:cNvPr>
          <p:cNvCxnSpPr/>
          <p:nvPr/>
        </p:nvCxnSpPr>
        <p:spPr>
          <a:xfrm>
            <a:off x="4254359"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a:extLst>
              <a:ext uri="{FF2B5EF4-FFF2-40B4-BE49-F238E27FC236}">
                <a16:creationId xmlns:a16="http://schemas.microsoft.com/office/drawing/2014/main" id="{43276800-55C7-669A-BC35-A32D0DB011D9}"/>
              </a:ext>
            </a:extLst>
          </p:cNvPr>
          <p:cNvCxnSpPr/>
          <p:nvPr/>
        </p:nvCxnSpPr>
        <p:spPr>
          <a:xfrm>
            <a:off x="4282934"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1" name="Straight Connector 210">
            <a:extLst>
              <a:ext uri="{FF2B5EF4-FFF2-40B4-BE49-F238E27FC236}">
                <a16:creationId xmlns:a16="http://schemas.microsoft.com/office/drawing/2014/main" id="{331ED911-10A0-C3B8-33DA-54AE33E75D49}"/>
              </a:ext>
            </a:extLst>
          </p:cNvPr>
          <p:cNvCxnSpPr/>
          <p:nvPr/>
        </p:nvCxnSpPr>
        <p:spPr>
          <a:xfrm>
            <a:off x="4308334"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2" name="Straight Connector 211">
            <a:extLst>
              <a:ext uri="{FF2B5EF4-FFF2-40B4-BE49-F238E27FC236}">
                <a16:creationId xmlns:a16="http://schemas.microsoft.com/office/drawing/2014/main" id="{7A38D282-7F55-1EEB-6E61-EE8974240AD0}"/>
              </a:ext>
            </a:extLst>
          </p:cNvPr>
          <p:cNvCxnSpPr/>
          <p:nvPr/>
        </p:nvCxnSpPr>
        <p:spPr>
          <a:xfrm>
            <a:off x="4346434"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a:extLst>
              <a:ext uri="{FF2B5EF4-FFF2-40B4-BE49-F238E27FC236}">
                <a16:creationId xmlns:a16="http://schemas.microsoft.com/office/drawing/2014/main" id="{1317D607-94C6-D1BB-D275-283CC1F21717}"/>
              </a:ext>
            </a:extLst>
          </p:cNvPr>
          <p:cNvCxnSpPr/>
          <p:nvPr/>
        </p:nvCxnSpPr>
        <p:spPr>
          <a:xfrm>
            <a:off x="4368659"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a:extLst>
              <a:ext uri="{FF2B5EF4-FFF2-40B4-BE49-F238E27FC236}">
                <a16:creationId xmlns:a16="http://schemas.microsoft.com/office/drawing/2014/main" id="{F0D5A44C-040E-364B-DF95-8B596388DBA2}"/>
              </a:ext>
            </a:extLst>
          </p:cNvPr>
          <p:cNvCxnSpPr/>
          <p:nvPr/>
        </p:nvCxnSpPr>
        <p:spPr>
          <a:xfrm>
            <a:off x="4428984"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5" name="Straight Connector 214">
            <a:extLst>
              <a:ext uri="{FF2B5EF4-FFF2-40B4-BE49-F238E27FC236}">
                <a16:creationId xmlns:a16="http://schemas.microsoft.com/office/drawing/2014/main" id="{F93CF1B0-BB88-45D6-1065-46B2EE8F4938}"/>
              </a:ext>
            </a:extLst>
          </p:cNvPr>
          <p:cNvCxnSpPr/>
          <p:nvPr/>
        </p:nvCxnSpPr>
        <p:spPr>
          <a:xfrm>
            <a:off x="4508359"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a:extLst>
              <a:ext uri="{FF2B5EF4-FFF2-40B4-BE49-F238E27FC236}">
                <a16:creationId xmlns:a16="http://schemas.microsoft.com/office/drawing/2014/main" id="{6FAC8B84-83BD-5E78-F647-5C8083EB5B70}"/>
              </a:ext>
            </a:extLst>
          </p:cNvPr>
          <p:cNvCxnSpPr/>
          <p:nvPr/>
        </p:nvCxnSpPr>
        <p:spPr>
          <a:xfrm>
            <a:off x="4600434"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a:extLst>
              <a:ext uri="{FF2B5EF4-FFF2-40B4-BE49-F238E27FC236}">
                <a16:creationId xmlns:a16="http://schemas.microsoft.com/office/drawing/2014/main" id="{C0718279-9675-C88D-7E6C-BA95C1E0C1B6}"/>
              </a:ext>
            </a:extLst>
          </p:cNvPr>
          <p:cNvCxnSpPr/>
          <p:nvPr/>
        </p:nvCxnSpPr>
        <p:spPr>
          <a:xfrm>
            <a:off x="4629009"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a:extLst>
              <a:ext uri="{FF2B5EF4-FFF2-40B4-BE49-F238E27FC236}">
                <a16:creationId xmlns:a16="http://schemas.microsoft.com/office/drawing/2014/main" id="{D7F8AF06-6DDD-F7A0-9A5D-677B81DD1724}"/>
              </a:ext>
            </a:extLst>
          </p:cNvPr>
          <p:cNvCxnSpPr/>
          <p:nvPr/>
        </p:nvCxnSpPr>
        <p:spPr>
          <a:xfrm>
            <a:off x="4689334" y="2043810"/>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a:extLst>
              <a:ext uri="{FF2B5EF4-FFF2-40B4-BE49-F238E27FC236}">
                <a16:creationId xmlns:a16="http://schemas.microsoft.com/office/drawing/2014/main" id="{0C024EB8-970F-D05C-6295-8CA37CAFD5C2}"/>
              </a:ext>
            </a:extLst>
          </p:cNvPr>
          <p:cNvCxnSpPr/>
          <p:nvPr/>
        </p:nvCxnSpPr>
        <p:spPr>
          <a:xfrm>
            <a:off x="4733784" y="2167635"/>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a:extLst>
              <a:ext uri="{FF2B5EF4-FFF2-40B4-BE49-F238E27FC236}">
                <a16:creationId xmlns:a16="http://schemas.microsoft.com/office/drawing/2014/main" id="{6F6D7FD7-5871-3345-43BC-7C6660CBD957}"/>
              </a:ext>
            </a:extLst>
          </p:cNvPr>
          <p:cNvCxnSpPr/>
          <p:nvPr/>
        </p:nvCxnSpPr>
        <p:spPr>
          <a:xfrm>
            <a:off x="4762359" y="2167635"/>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a:extLst>
              <a:ext uri="{FF2B5EF4-FFF2-40B4-BE49-F238E27FC236}">
                <a16:creationId xmlns:a16="http://schemas.microsoft.com/office/drawing/2014/main" id="{318142CA-4B42-C9F7-3BC7-C22011F1449A}"/>
              </a:ext>
            </a:extLst>
          </p:cNvPr>
          <p:cNvCxnSpPr/>
          <p:nvPr/>
        </p:nvCxnSpPr>
        <p:spPr>
          <a:xfrm>
            <a:off x="4806809" y="2167635"/>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a:extLst>
              <a:ext uri="{FF2B5EF4-FFF2-40B4-BE49-F238E27FC236}">
                <a16:creationId xmlns:a16="http://schemas.microsoft.com/office/drawing/2014/main" id="{FC7368D3-498F-854F-5DD4-93C984C59EAC}"/>
              </a:ext>
            </a:extLst>
          </p:cNvPr>
          <p:cNvCxnSpPr/>
          <p:nvPr/>
        </p:nvCxnSpPr>
        <p:spPr>
          <a:xfrm>
            <a:off x="4841734" y="2167635"/>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a:extLst>
              <a:ext uri="{FF2B5EF4-FFF2-40B4-BE49-F238E27FC236}">
                <a16:creationId xmlns:a16="http://schemas.microsoft.com/office/drawing/2014/main" id="{269BA78D-CF81-33D0-5F6E-33278CDC172F}"/>
              </a:ext>
            </a:extLst>
          </p:cNvPr>
          <p:cNvCxnSpPr/>
          <p:nvPr/>
        </p:nvCxnSpPr>
        <p:spPr>
          <a:xfrm>
            <a:off x="4863959" y="2167635"/>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a:extLst>
              <a:ext uri="{FF2B5EF4-FFF2-40B4-BE49-F238E27FC236}">
                <a16:creationId xmlns:a16="http://schemas.microsoft.com/office/drawing/2014/main" id="{15C92C16-2CDB-44E4-F84B-BCECD1C05248}"/>
              </a:ext>
            </a:extLst>
          </p:cNvPr>
          <p:cNvCxnSpPr/>
          <p:nvPr/>
        </p:nvCxnSpPr>
        <p:spPr>
          <a:xfrm>
            <a:off x="4921109" y="2167635"/>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5" name="Straight Connector 224">
            <a:extLst>
              <a:ext uri="{FF2B5EF4-FFF2-40B4-BE49-F238E27FC236}">
                <a16:creationId xmlns:a16="http://schemas.microsoft.com/office/drawing/2014/main" id="{5970C83A-DBF8-D158-1B11-E017C9274646}"/>
              </a:ext>
            </a:extLst>
          </p:cNvPr>
          <p:cNvCxnSpPr/>
          <p:nvPr/>
        </p:nvCxnSpPr>
        <p:spPr>
          <a:xfrm>
            <a:off x="4978259" y="2167635"/>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6" name="Straight Connector 225">
            <a:extLst>
              <a:ext uri="{FF2B5EF4-FFF2-40B4-BE49-F238E27FC236}">
                <a16:creationId xmlns:a16="http://schemas.microsoft.com/office/drawing/2014/main" id="{DA0282BB-868E-EF49-747F-AC77716514AB}"/>
              </a:ext>
            </a:extLst>
          </p:cNvPr>
          <p:cNvCxnSpPr/>
          <p:nvPr/>
        </p:nvCxnSpPr>
        <p:spPr>
          <a:xfrm>
            <a:off x="5022709" y="2167635"/>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7" name="Straight Connector 226">
            <a:extLst>
              <a:ext uri="{FF2B5EF4-FFF2-40B4-BE49-F238E27FC236}">
                <a16:creationId xmlns:a16="http://schemas.microsoft.com/office/drawing/2014/main" id="{A0863A07-332D-C4DC-8DA0-F1509F518F9A}"/>
              </a:ext>
            </a:extLst>
          </p:cNvPr>
          <p:cNvCxnSpPr/>
          <p:nvPr/>
        </p:nvCxnSpPr>
        <p:spPr>
          <a:xfrm>
            <a:off x="5232259" y="2167635"/>
            <a:ext cx="0" cy="93855"/>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64294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337ACC8-6928-16DC-ED0E-C7005DC4F8E5}"/>
              </a:ext>
            </a:extLst>
          </p:cNvPr>
          <p:cNvSpPr>
            <a:spLocks noGrp="1"/>
          </p:cNvSpPr>
          <p:nvPr>
            <p:ph type="title"/>
          </p:nvPr>
        </p:nvSpPr>
        <p:spPr>
          <a:xfrm>
            <a:off x="231078" y="531006"/>
            <a:ext cx="11740260" cy="502445"/>
          </a:xfrm>
        </p:spPr>
        <p:txBody>
          <a:bodyPr/>
          <a:lstStyle/>
          <a:p>
            <a:r>
              <a:rPr lang="en-US" altLang="en-US" dirty="0"/>
              <a:t>Zanubrutinib in R/R MCL: Long-term Efficacy and Safety</a:t>
            </a:r>
            <a:endParaRPr lang="en-US" dirty="0"/>
          </a:p>
        </p:txBody>
      </p:sp>
      <p:sp>
        <p:nvSpPr>
          <p:cNvPr id="19" name="Content Placeholder 18">
            <a:extLst>
              <a:ext uri="{FF2B5EF4-FFF2-40B4-BE49-F238E27FC236}">
                <a16:creationId xmlns:a16="http://schemas.microsoft.com/office/drawing/2014/main" id="{58799A54-C23D-BDF1-6319-A123F9FD6452}"/>
              </a:ext>
            </a:extLst>
          </p:cNvPr>
          <p:cNvSpPr>
            <a:spLocks noGrp="1"/>
          </p:cNvSpPr>
          <p:nvPr>
            <p:ph idx="1"/>
          </p:nvPr>
        </p:nvSpPr>
        <p:spPr>
          <a:xfrm>
            <a:off x="231775" y="1335088"/>
            <a:ext cx="11739563" cy="365864"/>
          </a:xfrm>
        </p:spPr>
        <p:txBody>
          <a:bodyPr/>
          <a:lstStyle/>
          <a:p>
            <a:r>
              <a:rPr lang="en-US" sz="2000" dirty="0"/>
              <a:t>Single-arm, open-label phase II study</a:t>
            </a:r>
          </a:p>
        </p:txBody>
      </p:sp>
      <p:sp>
        <p:nvSpPr>
          <p:cNvPr id="5" name="Content Placeholder 4">
            <a:extLst>
              <a:ext uri="{FF2B5EF4-FFF2-40B4-BE49-F238E27FC236}">
                <a16:creationId xmlns:a16="http://schemas.microsoft.com/office/drawing/2014/main" id="{209E4DE9-0E25-7DCE-69B3-78543F0B6AC3}"/>
              </a:ext>
            </a:extLst>
          </p:cNvPr>
          <p:cNvSpPr>
            <a:spLocks noGrp="1"/>
          </p:cNvSpPr>
          <p:nvPr>
            <p:ph sz="quarter" idx="10"/>
          </p:nvPr>
        </p:nvSpPr>
        <p:spPr>
          <a:xfrm>
            <a:off x="1712913" y="6302375"/>
            <a:ext cx="7812087" cy="327025"/>
          </a:xfrm>
        </p:spPr>
        <p:txBody>
          <a:bodyPr/>
          <a:lstStyle/>
          <a:p>
            <a:pPr algn="ctr"/>
            <a:r>
              <a:rPr lang="en-US" altLang="en-US" dirty="0"/>
              <a:t>Song. Blood. 2022;139:3148.</a:t>
            </a:r>
          </a:p>
        </p:txBody>
      </p:sp>
      <p:graphicFrame>
        <p:nvGraphicFramePr>
          <p:cNvPr id="8" name="Table 7">
            <a:extLst>
              <a:ext uri="{FF2B5EF4-FFF2-40B4-BE49-F238E27FC236}">
                <a16:creationId xmlns:a16="http://schemas.microsoft.com/office/drawing/2014/main" id="{29D524D3-A222-4E54-C75F-3EE1EB56075D}"/>
              </a:ext>
            </a:extLst>
          </p:cNvPr>
          <p:cNvGraphicFramePr>
            <a:graphicFrameLocks/>
          </p:cNvGraphicFramePr>
          <p:nvPr>
            <p:extLst>
              <p:ext uri="{D42A27DB-BD31-4B8C-83A1-F6EECF244321}">
                <p14:modId xmlns:p14="http://schemas.microsoft.com/office/powerpoint/2010/main" val="2623650104"/>
              </p:ext>
            </p:extLst>
          </p:nvPr>
        </p:nvGraphicFramePr>
        <p:xfrm>
          <a:off x="483155" y="1753646"/>
          <a:ext cx="5213710" cy="4450080"/>
        </p:xfrm>
        <a:graphic>
          <a:graphicData uri="http://schemas.openxmlformats.org/drawingml/2006/table">
            <a:tbl>
              <a:tblPr firstRow="1" bandRow="1">
                <a:tableStyleId>{5C22544A-7EE6-4342-B048-85BDC9FD1C3A}</a:tableStyleId>
              </a:tblPr>
              <a:tblGrid>
                <a:gridCol w="3164820">
                  <a:extLst>
                    <a:ext uri="{9D8B030D-6E8A-4147-A177-3AD203B41FA5}">
                      <a16:colId xmlns:a16="http://schemas.microsoft.com/office/drawing/2014/main" val="4105918338"/>
                    </a:ext>
                  </a:extLst>
                </a:gridCol>
                <a:gridCol w="2048890">
                  <a:extLst>
                    <a:ext uri="{9D8B030D-6E8A-4147-A177-3AD203B41FA5}">
                      <a16:colId xmlns:a16="http://schemas.microsoft.com/office/drawing/2014/main" val="1321226361"/>
                    </a:ext>
                  </a:extLst>
                </a:gridCol>
              </a:tblGrid>
              <a:tr h="202746">
                <a:tc>
                  <a:txBody>
                    <a:bodyPr/>
                    <a:lstStyle/>
                    <a:p>
                      <a:pPr algn="l"/>
                      <a:r>
                        <a:rPr lang="en-US" sz="1600" b="1" i="0" dirty="0">
                          <a:solidFill>
                            <a:schemeClr val="bg2"/>
                          </a:solidFill>
                          <a:latin typeface="Poppins" pitchFamily="2" charset="77"/>
                          <a:cs typeface="Poppins" pitchFamily="2" charset="77"/>
                        </a:rPr>
                        <a:t>Measure of Efficacy</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600" b="1" i="0" dirty="0">
                          <a:solidFill>
                            <a:schemeClr val="bg2"/>
                          </a:solidFill>
                          <a:latin typeface="Poppins" pitchFamily="2" charset="77"/>
                          <a:cs typeface="Poppins" pitchFamily="2" charset="77"/>
                        </a:rPr>
                        <a:t>Total Population </a:t>
                      </a:r>
                      <a:br>
                        <a:rPr lang="en-US" sz="1600" b="1" i="0" dirty="0">
                          <a:solidFill>
                            <a:schemeClr val="bg2"/>
                          </a:solidFill>
                          <a:latin typeface="Poppins" pitchFamily="2" charset="77"/>
                          <a:cs typeface="Poppins" pitchFamily="2" charset="77"/>
                        </a:rPr>
                      </a:br>
                      <a:r>
                        <a:rPr lang="en-US" sz="1600" b="1" i="0" dirty="0">
                          <a:solidFill>
                            <a:schemeClr val="bg2"/>
                          </a:solidFill>
                          <a:latin typeface="Poppins" pitchFamily="2" charset="77"/>
                          <a:cs typeface="Poppins" pitchFamily="2" charset="77"/>
                        </a:rPr>
                        <a:t>(n = 86)</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969977019"/>
                  </a:ext>
                </a:extLst>
              </a:tr>
              <a:tr h="202746">
                <a:tc>
                  <a:txBody>
                    <a:bodyPr/>
                    <a:lstStyle/>
                    <a:p>
                      <a:pPr algn="l"/>
                      <a:r>
                        <a:rPr lang="en-US" sz="1600" b="0" i="0" dirty="0">
                          <a:solidFill>
                            <a:schemeClr val="tx1"/>
                          </a:solidFill>
                          <a:latin typeface="Poppins" panose="00000500000000000000" pitchFamily="2" charset="0"/>
                          <a:cs typeface="Poppins" panose="00000500000000000000" pitchFamily="2" charset="0"/>
                        </a:rPr>
                        <a:t>ORR (CR + PR), % </a:t>
                      </a:r>
                      <a:br>
                        <a:rPr lang="en-US" sz="1600" b="0" i="0" dirty="0">
                          <a:solidFill>
                            <a:schemeClr val="tx1"/>
                          </a:solidFill>
                          <a:latin typeface="Poppins" panose="00000500000000000000" pitchFamily="2" charset="0"/>
                          <a:cs typeface="Poppins" panose="00000500000000000000" pitchFamily="2" charset="0"/>
                        </a:rPr>
                      </a:br>
                      <a:r>
                        <a:rPr lang="en-US" sz="1600" b="0" i="0" dirty="0">
                          <a:solidFill>
                            <a:schemeClr val="tx1"/>
                          </a:solidFill>
                          <a:latin typeface="Poppins" panose="00000500000000000000" pitchFamily="2" charset="0"/>
                          <a:cs typeface="Poppins" panose="00000500000000000000" pitchFamily="2" charset="0"/>
                        </a:rPr>
                        <a:t>(95% CI)</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0" i="0" dirty="0">
                          <a:solidFill>
                            <a:schemeClr val="tx1"/>
                          </a:solidFill>
                          <a:latin typeface="Poppins" panose="00000500000000000000" pitchFamily="2" charset="0"/>
                          <a:cs typeface="Poppins" panose="00000500000000000000" pitchFamily="2" charset="0"/>
                        </a:rPr>
                        <a:t>83.7 (74.2-90.8)</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909447589"/>
                  </a:ext>
                </a:extLst>
              </a:tr>
              <a:tr h="540657">
                <a:tc>
                  <a:txBody>
                    <a:bodyPr/>
                    <a:lstStyle/>
                    <a:p>
                      <a:pPr algn="l"/>
                      <a:r>
                        <a:rPr lang="en-US" sz="1600" b="0" i="0" dirty="0">
                          <a:solidFill>
                            <a:schemeClr val="tx1"/>
                          </a:solidFill>
                          <a:latin typeface="Poppins" panose="00000500000000000000" pitchFamily="2" charset="0"/>
                          <a:cs typeface="Poppins" panose="00000500000000000000" pitchFamily="2" charset="0"/>
                        </a:rPr>
                        <a:t>Best response, n (%)</a:t>
                      </a:r>
                    </a:p>
                    <a:p>
                      <a:pPr marL="228600" indent="-171450" algn="l">
                        <a:buFont typeface="Arial" panose="020B0604020202020204" pitchFamily="34" charset="0"/>
                        <a:buChar char="•"/>
                        <a:tabLst/>
                      </a:pPr>
                      <a:r>
                        <a:rPr lang="en-US" sz="1600" b="0" i="0" dirty="0">
                          <a:solidFill>
                            <a:schemeClr val="tx1"/>
                          </a:solidFill>
                          <a:latin typeface="Poppins" panose="00000500000000000000" pitchFamily="2" charset="0"/>
                          <a:cs typeface="Poppins" panose="00000500000000000000" pitchFamily="2" charset="0"/>
                        </a:rPr>
                        <a:t>CR</a:t>
                      </a:r>
                    </a:p>
                    <a:p>
                      <a:pPr marL="228600" indent="-171450" algn="l">
                        <a:buFont typeface="Arial" panose="020B0604020202020204" pitchFamily="34" charset="0"/>
                        <a:buChar char="•"/>
                        <a:tabLst/>
                      </a:pPr>
                      <a:r>
                        <a:rPr lang="en-US" sz="1600" b="0" i="0" dirty="0">
                          <a:solidFill>
                            <a:schemeClr val="tx1"/>
                          </a:solidFill>
                          <a:latin typeface="Poppins" panose="00000500000000000000" pitchFamily="2" charset="0"/>
                          <a:cs typeface="Poppins" panose="00000500000000000000" pitchFamily="2" charset="0"/>
                        </a:rPr>
                        <a:t>PR</a:t>
                      </a:r>
                    </a:p>
                    <a:p>
                      <a:pPr marL="228600" indent="-171450" algn="l">
                        <a:buFont typeface="Arial" panose="020B0604020202020204" pitchFamily="34" charset="0"/>
                        <a:buChar char="•"/>
                        <a:tabLst/>
                      </a:pPr>
                      <a:r>
                        <a:rPr lang="en-US" sz="1600" b="0" i="0" dirty="0">
                          <a:solidFill>
                            <a:schemeClr val="tx1"/>
                          </a:solidFill>
                          <a:latin typeface="Poppins" panose="00000500000000000000" pitchFamily="2" charset="0"/>
                          <a:cs typeface="Poppins" panose="00000500000000000000" pitchFamily="2" charset="0"/>
                        </a:rPr>
                        <a:t>SD</a:t>
                      </a:r>
                    </a:p>
                    <a:p>
                      <a:pPr marL="228600" indent="-171450" algn="l">
                        <a:buFont typeface="Arial" panose="020B0604020202020204" pitchFamily="34" charset="0"/>
                        <a:buChar char="•"/>
                        <a:tabLst/>
                      </a:pPr>
                      <a:r>
                        <a:rPr lang="en-US" sz="1600" b="0" i="0" dirty="0">
                          <a:solidFill>
                            <a:schemeClr val="tx1"/>
                          </a:solidFill>
                          <a:latin typeface="Poppins" panose="00000500000000000000" pitchFamily="2" charset="0"/>
                          <a:cs typeface="Poppins" panose="00000500000000000000" pitchFamily="2" charset="0"/>
                        </a:rPr>
                        <a:t>PD</a:t>
                      </a:r>
                    </a:p>
                    <a:p>
                      <a:pPr marL="228600" indent="-171450" algn="l">
                        <a:buFont typeface="Arial" panose="020B0604020202020204" pitchFamily="34" charset="0"/>
                        <a:buChar char="•"/>
                        <a:tabLst/>
                      </a:pPr>
                      <a:r>
                        <a:rPr lang="en-US" sz="1600" b="0" i="0" dirty="0">
                          <a:solidFill>
                            <a:schemeClr val="tx1"/>
                          </a:solidFill>
                          <a:latin typeface="Poppins" panose="00000500000000000000" pitchFamily="2" charset="0"/>
                          <a:cs typeface="Poppins" panose="00000500000000000000" pitchFamily="2" charset="0"/>
                        </a:rPr>
                        <a:t>d/c before first assessment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600" b="0" i="0" dirty="0">
                        <a:solidFill>
                          <a:schemeClr val="tx1"/>
                        </a:solidFill>
                        <a:latin typeface="Poppins" panose="00000500000000000000" pitchFamily="2" charset="0"/>
                        <a:cs typeface="Poppins" panose="00000500000000000000" pitchFamily="2" charset="0"/>
                      </a:endParaRPr>
                    </a:p>
                    <a:p>
                      <a:pPr algn="ctr"/>
                      <a:r>
                        <a:rPr lang="en-US" sz="1600" b="0" i="0" dirty="0">
                          <a:solidFill>
                            <a:schemeClr val="tx1"/>
                          </a:solidFill>
                          <a:latin typeface="Poppins" panose="00000500000000000000" pitchFamily="2" charset="0"/>
                          <a:cs typeface="Poppins" panose="00000500000000000000" pitchFamily="2" charset="0"/>
                        </a:rPr>
                        <a:t>67 (77.9)</a:t>
                      </a:r>
                    </a:p>
                    <a:p>
                      <a:pPr algn="ctr"/>
                      <a:r>
                        <a:rPr lang="en-US" sz="1600" b="0" i="0" dirty="0">
                          <a:solidFill>
                            <a:schemeClr val="tx1"/>
                          </a:solidFill>
                          <a:latin typeface="Poppins" panose="00000500000000000000" pitchFamily="2" charset="0"/>
                          <a:cs typeface="Poppins" panose="00000500000000000000" pitchFamily="2" charset="0"/>
                        </a:rPr>
                        <a:t>5 (5.8)</a:t>
                      </a:r>
                    </a:p>
                    <a:p>
                      <a:pPr algn="ctr"/>
                      <a:r>
                        <a:rPr lang="en-US" sz="1600" b="0" i="0" dirty="0">
                          <a:solidFill>
                            <a:schemeClr val="tx1"/>
                          </a:solidFill>
                          <a:latin typeface="Poppins" panose="00000500000000000000" pitchFamily="2" charset="0"/>
                          <a:cs typeface="Poppins" panose="00000500000000000000" pitchFamily="2" charset="0"/>
                        </a:rPr>
                        <a:t>1 (1.2)</a:t>
                      </a:r>
                    </a:p>
                    <a:p>
                      <a:pPr algn="ctr"/>
                      <a:r>
                        <a:rPr lang="en-US" sz="1600" b="0" i="0" dirty="0">
                          <a:solidFill>
                            <a:schemeClr val="tx1"/>
                          </a:solidFill>
                          <a:latin typeface="Poppins" panose="00000500000000000000" pitchFamily="2" charset="0"/>
                          <a:cs typeface="Poppins" panose="00000500000000000000" pitchFamily="2" charset="0"/>
                        </a:rPr>
                        <a:t>8 (9.3)</a:t>
                      </a:r>
                    </a:p>
                    <a:p>
                      <a:pPr algn="ctr"/>
                      <a:r>
                        <a:rPr lang="en-US" sz="1600" b="0" i="0" dirty="0">
                          <a:solidFill>
                            <a:schemeClr val="tx1"/>
                          </a:solidFill>
                          <a:latin typeface="Poppins" panose="00000500000000000000" pitchFamily="2" charset="0"/>
                          <a:cs typeface="Poppins" panose="00000500000000000000" pitchFamily="2" charset="0"/>
                        </a:rPr>
                        <a:t>5 (5.8)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36379757"/>
                  </a:ext>
                </a:extLst>
              </a:tr>
              <a:tr h="202746">
                <a:tc>
                  <a:txBody>
                    <a:bodyPr/>
                    <a:lstStyle/>
                    <a:p>
                      <a:pPr algn="l"/>
                      <a:r>
                        <a:rPr lang="en-US" sz="1600" b="0" i="0" dirty="0">
                          <a:solidFill>
                            <a:schemeClr val="tx1"/>
                          </a:solidFill>
                          <a:latin typeface="Poppins" panose="00000500000000000000" pitchFamily="2" charset="0"/>
                          <a:cs typeface="Poppins" panose="00000500000000000000" pitchFamily="2" charset="0"/>
                        </a:rPr>
                        <a:t>Median time to response, mo (range)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0" i="0" dirty="0">
                          <a:solidFill>
                            <a:schemeClr val="tx1"/>
                          </a:solidFill>
                          <a:latin typeface="Poppins" panose="00000500000000000000" pitchFamily="2" charset="0"/>
                          <a:cs typeface="Poppins" panose="00000500000000000000" pitchFamily="2" charset="0"/>
                        </a:rPr>
                        <a:t>2.7 (2.5-3.0)</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830483720"/>
                  </a:ext>
                </a:extLst>
              </a:tr>
              <a:tr h="202746">
                <a:tc>
                  <a:txBody>
                    <a:bodyPr/>
                    <a:lstStyle/>
                    <a:p>
                      <a:pPr algn="l"/>
                      <a:r>
                        <a:rPr lang="en-US" sz="1600" b="0" i="0" dirty="0">
                          <a:solidFill>
                            <a:schemeClr val="tx1"/>
                          </a:solidFill>
                          <a:latin typeface="Poppins" panose="00000500000000000000" pitchFamily="2" charset="0"/>
                          <a:cs typeface="Poppins" panose="00000500000000000000" pitchFamily="2" charset="0"/>
                        </a:rPr>
                        <a:t>Median time to CR, mo (range)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600" b="0" i="0" dirty="0">
                          <a:solidFill>
                            <a:schemeClr val="tx1"/>
                          </a:solidFill>
                          <a:latin typeface="Poppins" panose="00000500000000000000" pitchFamily="2" charset="0"/>
                          <a:cs typeface="Poppins" panose="00000500000000000000" pitchFamily="2" charset="0"/>
                        </a:rPr>
                        <a:t>2.8 (2.5-16.7)</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21403384"/>
                  </a:ext>
                </a:extLst>
              </a:tr>
              <a:tr h="1182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b="0" i="0" dirty="0">
                          <a:solidFill>
                            <a:schemeClr val="tx1"/>
                          </a:solidFill>
                          <a:latin typeface="Poppins" panose="00000500000000000000" pitchFamily="2" charset="0"/>
                          <a:cs typeface="Poppins" panose="00000500000000000000" pitchFamily="2" charset="0"/>
                        </a:rPr>
                        <a:t>Median DoR, mo (range)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600" b="0" i="0" dirty="0">
                          <a:solidFill>
                            <a:schemeClr val="tx1"/>
                          </a:solidFill>
                          <a:latin typeface="Poppins" panose="00000500000000000000" pitchFamily="2" charset="0"/>
                          <a:cs typeface="Poppins" panose="00000500000000000000" pitchFamily="2" charset="0"/>
                        </a:rPr>
                        <a:t>NE (2.3-36.2)</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542425094"/>
                  </a:ext>
                </a:extLst>
              </a:tr>
            </a:tbl>
          </a:graphicData>
        </a:graphic>
      </p:graphicFrame>
      <p:pic>
        <p:nvPicPr>
          <p:cNvPr id="286" name="Graphic 285">
            <a:extLst>
              <a:ext uri="{FF2B5EF4-FFF2-40B4-BE49-F238E27FC236}">
                <a16:creationId xmlns:a16="http://schemas.microsoft.com/office/drawing/2014/main" id="{EB6E89B6-1D9F-CD29-3225-A56DD3D9E04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289842" y="3327400"/>
            <a:ext cx="1739900" cy="203200"/>
          </a:xfrm>
          <a:prstGeom prst="rect">
            <a:avLst/>
          </a:prstGeom>
        </p:spPr>
      </p:pic>
      <p:grpSp>
        <p:nvGrpSpPr>
          <p:cNvPr id="18" name="Group 17">
            <a:extLst>
              <a:ext uri="{FF2B5EF4-FFF2-40B4-BE49-F238E27FC236}">
                <a16:creationId xmlns:a16="http://schemas.microsoft.com/office/drawing/2014/main" id="{11815E77-A418-5F14-F2F1-5452124E92FE}"/>
              </a:ext>
            </a:extLst>
          </p:cNvPr>
          <p:cNvGrpSpPr/>
          <p:nvPr/>
        </p:nvGrpSpPr>
        <p:grpSpPr>
          <a:xfrm>
            <a:off x="5769718" y="1156707"/>
            <a:ext cx="6229172" cy="5028363"/>
            <a:chOff x="5769718" y="1156707"/>
            <a:chExt cx="6229172" cy="5028363"/>
          </a:xfrm>
        </p:grpSpPr>
        <p:pic>
          <p:nvPicPr>
            <p:cNvPr id="21" name="Graphic 20">
              <a:extLst>
                <a:ext uri="{FF2B5EF4-FFF2-40B4-BE49-F238E27FC236}">
                  <a16:creationId xmlns:a16="http://schemas.microsoft.com/office/drawing/2014/main" id="{6BAE92F9-5C9E-53C0-5B76-65CC9ECCF63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249614" y="1541596"/>
              <a:ext cx="2334567" cy="903153"/>
            </a:xfrm>
            <a:prstGeom prst="rect">
              <a:avLst/>
            </a:prstGeom>
          </p:spPr>
        </p:pic>
        <p:pic>
          <p:nvPicPr>
            <p:cNvPr id="22" name="Graphic 21">
              <a:extLst>
                <a:ext uri="{FF2B5EF4-FFF2-40B4-BE49-F238E27FC236}">
                  <a16:creationId xmlns:a16="http://schemas.microsoft.com/office/drawing/2014/main" id="{9D9BACCD-9030-5F18-D668-CF0C69415BC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355262" y="1534198"/>
              <a:ext cx="2304270" cy="571863"/>
            </a:xfrm>
            <a:prstGeom prst="rect">
              <a:avLst/>
            </a:prstGeom>
          </p:spPr>
        </p:pic>
        <p:sp>
          <p:nvSpPr>
            <p:cNvPr id="23" name="TextBox 22">
              <a:extLst>
                <a:ext uri="{FF2B5EF4-FFF2-40B4-BE49-F238E27FC236}">
                  <a16:creationId xmlns:a16="http://schemas.microsoft.com/office/drawing/2014/main" id="{C50B68FC-27CF-D9A1-3DF2-7DB797F301BB}"/>
                </a:ext>
              </a:extLst>
            </p:cNvPr>
            <p:cNvSpPr txBox="1">
              <a:spLocks/>
            </p:cNvSpPr>
            <p:nvPr/>
          </p:nvSpPr>
          <p:spPr bwMode="auto">
            <a:xfrm>
              <a:off x="6247991" y="2438017"/>
              <a:ext cx="2834640" cy="369332"/>
            </a:xfrm>
            <a:prstGeom prst="rect">
              <a:avLst/>
            </a:prstGeom>
            <a:noFill/>
            <a:ln>
              <a:noFill/>
            </a:ln>
          </p:spPr>
          <p:txBody>
            <a:bodyPr wrap="square" rtlCol="0">
              <a:spAutoFit/>
            </a:bodyPr>
            <a:lstStyle/>
            <a:p>
              <a:pPr marL="0" marR="0" lvl="0" indent="0" algn="l" defTabSz="457200" rtl="0" eaLnBrk="1" fontAlgn="auto" latinLnBrk="0" hangingPunct="1">
                <a:lnSpc>
                  <a:spcPct val="100000"/>
                </a:lnSpc>
                <a:spcBef>
                  <a:spcPts val="0"/>
                </a:spcBef>
                <a:spcAft>
                  <a:spcPct val="0"/>
                </a:spcAft>
                <a:buClrTx/>
                <a:buSzTx/>
                <a:buFontTx/>
                <a:buNone/>
                <a:tabLst/>
                <a:defRPr/>
              </a:pPr>
              <a:r>
                <a:rPr kumimoji="0" lang="en-US" sz="900" b="0" u="none" strike="noStrike" kern="1200" cap="none" spc="0" normalizeH="0" baseline="0" noProof="0" dirty="0">
                  <a:ln>
                    <a:noFill/>
                  </a:ln>
                  <a:effectLst/>
                  <a:uLnTx/>
                  <a:uFillTx/>
                  <a:latin typeface="Poppins Medium" pitchFamily="2" charset="77"/>
                  <a:cs typeface="Poppins Medium" pitchFamily="2" charset="77"/>
                </a:rPr>
                <a:t>Median f/u: 33.3 mo (95% CI: 33.1-34.3)</a:t>
              </a:r>
            </a:p>
            <a:p>
              <a:pPr marL="0" marR="0" lvl="0" indent="0" algn="l" defTabSz="457200" rtl="0" eaLnBrk="1" fontAlgn="auto" latinLnBrk="0" hangingPunct="1">
                <a:lnSpc>
                  <a:spcPct val="100000"/>
                </a:lnSpc>
                <a:spcBef>
                  <a:spcPts val="0"/>
                </a:spcBef>
                <a:spcAft>
                  <a:spcPct val="0"/>
                </a:spcAft>
                <a:buClrTx/>
                <a:buSzTx/>
                <a:buFontTx/>
                <a:buNone/>
                <a:tabLst/>
                <a:defRPr/>
              </a:pPr>
              <a:r>
                <a:rPr kumimoji="0" lang="en-US" sz="900" b="0" u="none" strike="noStrike" kern="1200" cap="none" spc="0" normalizeH="0" baseline="0" noProof="0" dirty="0">
                  <a:ln>
                    <a:noFill/>
                  </a:ln>
                  <a:effectLst/>
                  <a:uLnTx/>
                  <a:uFillTx/>
                  <a:latin typeface="Poppins Medium" pitchFamily="2" charset="77"/>
                  <a:cs typeface="Poppins Medium" pitchFamily="2" charset="77"/>
                </a:rPr>
                <a:t>36-mo PFS rate: 47.6% (95% CI: 36.2-58.1)</a:t>
              </a:r>
            </a:p>
          </p:txBody>
        </p:sp>
        <p:sp>
          <p:nvSpPr>
            <p:cNvPr id="24" name="TextBox 23">
              <a:extLst>
                <a:ext uri="{FF2B5EF4-FFF2-40B4-BE49-F238E27FC236}">
                  <a16:creationId xmlns:a16="http://schemas.microsoft.com/office/drawing/2014/main" id="{DC6BC4B7-ABC1-80C9-577E-0C58F3CCC208}"/>
                </a:ext>
              </a:extLst>
            </p:cNvPr>
            <p:cNvSpPr txBox="1">
              <a:spLocks/>
            </p:cNvSpPr>
            <p:nvPr/>
          </p:nvSpPr>
          <p:spPr bwMode="auto">
            <a:xfrm>
              <a:off x="6270966" y="1156707"/>
              <a:ext cx="228300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200" u="none" strike="noStrike" kern="1200" cap="none" spc="0" normalizeH="0" baseline="0" noProof="0" dirty="0">
                  <a:ln>
                    <a:noFill/>
                  </a:ln>
                  <a:effectLst/>
                  <a:uLnTx/>
                  <a:uFillTx/>
                  <a:latin typeface="Poppins" pitchFamily="2" charset="77"/>
                  <a:ea typeface="ＭＳ Ｐゴシック" pitchFamily="34" charset="-128"/>
                  <a:cs typeface="Poppins" pitchFamily="2" charset="77"/>
                </a:rPr>
                <a:t>PFS</a:t>
              </a:r>
            </a:p>
          </p:txBody>
        </p:sp>
        <p:sp>
          <p:nvSpPr>
            <p:cNvPr id="25" name="TextBox 24">
              <a:extLst>
                <a:ext uri="{FF2B5EF4-FFF2-40B4-BE49-F238E27FC236}">
                  <a16:creationId xmlns:a16="http://schemas.microsoft.com/office/drawing/2014/main" id="{C277A40F-BF51-E62F-C824-FF1BCD08FD3B}"/>
                </a:ext>
              </a:extLst>
            </p:cNvPr>
            <p:cNvSpPr txBox="1">
              <a:spLocks/>
            </p:cNvSpPr>
            <p:nvPr/>
          </p:nvSpPr>
          <p:spPr bwMode="auto">
            <a:xfrm>
              <a:off x="9389168" y="1156707"/>
              <a:ext cx="230573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200" u="none" strike="noStrike" kern="1200" cap="none" spc="0" normalizeH="0" baseline="0" noProof="0" dirty="0">
                  <a:ln>
                    <a:noFill/>
                  </a:ln>
                  <a:effectLst/>
                  <a:uLnTx/>
                  <a:uFillTx/>
                  <a:latin typeface="Poppins" pitchFamily="2" charset="77"/>
                  <a:ea typeface="ＭＳ Ｐゴシック" pitchFamily="34" charset="-128"/>
                  <a:cs typeface="Poppins" pitchFamily="2" charset="77"/>
                </a:rPr>
                <a:t>OS</a:t>
              </a:r>
            </a:p>
          </p:txBody>
        </p:sp>
        <p:sp>
          <p:nvSpPr>
            <p:cNvPr id="26" name="TextBox 25">
              <a:extLst>
                <a:ext uri="{FF2B5EF4-FFF2-40B4-BE49-F238E27FC236}">
                  <a16:creationId xmlns:a16="http://schemas.microsoft.com/office/drawing/2014/main" id="{62DB8C4E-AA76-2FCB-4177-711FD1C51AD8}"/>
                </a:ext>
              </a:extLst>
            </p:cNvPr>
            <p:cNvSpPr txBox="1">
              <a:spLocks/>
            </p:cNvSpPr>
            <p:nvPr/>
          </p:nvSpPr>
          <p:spPr bwMode="auto">
            <a:xfrm>
              <a:off x="9319647" y="2438017"/>
              <a:ext cx="2679243" cy="369332"/>
            </a:xfrm>
            <a:prstGeom prst="rect">
              <a:avLst/>
            </a:prstGeom>
            <a:noFill/>
            <a:ln>
              <a:noFill/>
            </a:ln>
          </p:spPr>
          <p:txBody>
            <a:bodyPr wrap="square" rtlCol="0">
              <a:spAutoFit/>
            </a:bodyPr>
            <a:lstStyle/>
            <a:p>
              <a:pPr marL="0" marR="0" lvl="0" indent="0" algn="l" defTabSz="457200" rtl="0" eaLnBrk="1" fontAlgn="auto" latinLnBrk="0" hangingPunct="1">
                <a:lnSpc>
                  <a:spcPct val="100000"/>
                </a:lnSpc>
                <a:spcBef>
                  <a:spcPts val="0"/>
                </a:spcBef>
                <a:spcAft>
                  <a:spcPct val="0"/>
                </a:spcAft>
                <a:buClrTx/>
                <a:buSzTx/>
                <a:buFontTx/>
                <a:buNone/>
                <a:tabLst/>
                <a:defRPr/>
              </a:pPr>
              <a:r>
                <a:rPr kumimoji="0" lang="en-US" sz="900" b="0" u="none" strike="noStrike" kern="1200" cap="none" spc="0" normalizeH="0" baseline="0" noProof="0" dirty="0">
                  <a:ln>
                    <a:noFill/>
                  </a:ln>
                  <a:effectLst/>
                  <a:uLnTx/>
                  <a:uFillTx/>
                  <a:latin typeface="Poppins Medium" pitchFamily="2" charset="77"/>
                  <a:cs typeface="Poppins Medium" pitchFamily="2" charset="77"/>
                </a:rPr>
                <a:t>Median f/u: 36.8 mo (95% CI: 35.4-37.2)</a:t>
              </a:r>
            </a:p>
            <a:p>
              <a:pPr marL="0" marR="0" lvl="0" indent="0" algn="l" defTabSz="457200" rtl="0" eaLnBrk="1" fontAlgn="auto" latinLnBrk="0" hangingPunct="1">
                <a:lnSpc>
                  <a:spcPct val="100000"/>
                </a:lnSpc>
                <a:spcBef>
                  <a:spcPts val="0"/>
                </a:spcBef>
                <a:spcAft>
                  <a:spcPct val="0"/>
                </a:spcAft>
                <a:buClrTx/>
                <a:buSzTx/>
                <a:buFontTx/>
                <a:buNone/>
                <a:tabLst/>
                <a:defRPr/>
              </a:pPr>
              <a:r>
                <a:rPr kumimoji="0" lang="en-US" sz="900" b="0" u="none" strike="noStrike" kern="1200" cap="none" spc="0" normalizeH="0" baseline="0" noProof="0" dirty="0">
                  <a:ln>
                    <a:noFill/>
                  </a:ln>
                  <a:effectLst/>
                  <a:uLnTx/>
                  <a:uFillTx/>
                  <a:latin typeface="Poppins Medium" pitchFamily="2" charset="77"/>
                  <a:cs typeface="Poppins Medium" pitchFamily="2" charset="77"/>
                </a:rPr>
                <a:t>36-mo OS rate: 74.8% (95% CI: 63.7-83.0)</a:t>
              </a:r>
            </a:p>
          </p:txBody>
        </p:sp>
        <p:sp>
          <p:nvSpPr>
            <p:cNvPr id="27" name="TextBox 26">
              <a:extLst>
                <a:ext uri="{FF2B5EF4-FFF2-40B4-BE49-F238E27FC236}">
                  <a16:creationId xmlns:a16="http://schemas.microsoft.com/office/drawing/2014/main" id="{6377BA04-2EC4-3B08-EAA0-18C02AF78F23}"/>
                </a:ext>
              </a:extLst>
            </p:cNvPr>
            <p:cNvSpPr txBox="1">
              <a:spLocks/>
            </p:cNvSpPr>
            <p:nvPr/>
          </p:nvSpPr>
          <p:spPr bwMode="auto">
            <a:xfrm>
              <a:off x="6259697" y="3557436"/>
              <a:ext cx="209795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200" u="none" strike="noStrike" kern="1200" cap="none" spc="0" normalizeH="0" baseline="0" noProof="0" dirty="0">
                  <a:ln>
                    <a:noFill/>
                  </a:ln>
                  <a:effectLst/>
                  <a:uLnTx/>
                  <a:uFillTx/>
                  <a:latin typeface="Poppins" pitchFamily="2" charset="77"/>
                  <a:ea typeface="ＭＳ Ｐゴシック" pitchFamily="34" charset="-128"/>
                  <a:cs typeface="Poppins" pitchFamily="2" charset="77"/>
                </a:rPr>
                <a:t>PFS by Best Response</a:t>
              </a:r>
            </a:p>
          </p:txBody>
        </p:sp>
        <p:sp>
          <p:nvSpPr>
            <p:cNvPr id="28" name="TextBox 27">
              <a:extLst>
                <a:ext uri="{FF2B5EF4-FFF2-40B4-BE49-F238E27FC236}">
                  <a16:creationId xmlns:a16="http://schemas.microsoft.com/office/drawing/2014/main" id="{7F1F1467-7BFC-B5FB-D0EE-3B5993A3C1F2}"/>
                </a:ext>
              </a:extLst>
            </p:cNvPr>
            <p:cNvSpPr txBox="1">
              <a:spLocks/>
            </p:cNvSpPr>
            <p:nvPr/>
          </p:nvSpPr>
          <p:spPr bwMode="auto">
            <a:xfrm>
              <a:off x="9349943" y="3557436"/>
              <a:ext cx="20979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200" u="none" strike="noStrike" kern="1200" cap="none" spc="0" normalizeH="0" baseline="0" noProof="0" dirty="0">
                  <a:ln>
                    <a:noFill/>
                  </a:ln>
                  <a:effectLst/>
                  <a:uLnTx/>
                  <a:uFillTx/>
                  <a:latin typeface="Poppins" pitchFamily="2" charset="77"/>
                  <a:ea typeface="ＭＳ Ｐゴシック" pitchFamily="34" charset="-128"/>
                  <a:cs typeface="Poppins" pitchFamily="2" charset="77"/>
                </a:rPr>
                <a:t>OS by Best Response</a:t>
              </a:r>
            </a:p>
          </p:txBody>
        </p:sp>
        <p:sp>
          <p:nvSpPr>
            <p:cNvPr id="29" name="TextBox 28">
              <a:extLst>
                <a:ext uri="{FF2B5EF4-FFF2-40B4-BE49-F238E27FC236}">
                  <a16:creationId xmlns:a16="http://schemas.microsoft.com/office/drawing/2014/main" id="{64EBDD9B-A0F3-A8F8-2F93-ABA49E235A77}"/>
                </a:ext>
              </a:extLst>
            </p:cNvPr>
            <p:cNvSpPr txBox="1">
              <a:spLocks/>
            </p:cNvSpPr>
            <p:nvPr/>
          </p:nvSpPr>
          <p:spPr bwMode="auto">
            <a:xfrm rot="16200000">
              <a:off x="5267497" y="2043816"/>
              <a:ext cx="126605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100" b="0" u="none" strike="noStrike" kern="1200" cap="none" spc="0" normalizeH="0" baseline="0" noProof="0" dirty="0">
                  <a:ln>
                    <a:noFill/>
                  </a:ln>
                  <a:solidFill>
                    <a:schemeClr val="tx1">
                      <a:lumMod val="75000"/>
                      <a:lumOff val="25000"/>
                    </a:schemeClr>
                  </a:solidFill>
                  <a:effectLst/>
                  <a:uLnTx/>
                  <a:uFillTx/>
                  <a:latin typeface="Poppins Medium" pitchFamily="2" charset="77"/>
                  <a:ea typeface="ＭＳ Ｐゴシック" pitchFamily="34" charset="-128"/>
                  <a:cs typeface="Poppins Medium" pitchFamily="2" charset="77"/>
                </a:rPr>
                <a:t>Patients (%)</a:t>
              </a:r>
            </a:p>
          </p:txBody>
        </p:sp>
        <p:sp>
          <p:nvSpPr>
            <p:cNvPr id="30" name="TextBox 29">
              <a:extLst>
                <a:ext uri="{FF2B5EF4-FFF2-40B4-BE49-F238E27FC236}">
                  <a16:creationId xmlns:a16="http://schemas.microsoft.com/office/drawing/2014/main" id="{1989FCF9-E042-5359-D0B3-B20D71E1B5CC}"/>
                </a:ext>
              </a:extLst>
            </p:cNvPr>
            <p:cNvSpPr txBox="1">
              <a:spLocks/>
            </p:cNvSpPr>
            <p:nvPr/>
          </p:nvSpPr>
          <p:spPr bwMode="auto">
            <a:xfrm rot="16200000">
              <a:off x="8343269" y="2071847"/>
              <a:ext cx="1284905"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100" b="0" u="none" strike="noStrike" kern="1200" cap="none" spc="0" normalizeH="0" baseline="0" noProof="0" dirty="0">
                  <a:ln>
                    <a:noFill/>
                  </a:ln>
                  <a:solidFill>
                    <a:schemeClr val="tx1">
                      <a:lumMod val="75000"/>
                      <a:lumOff val="25000"/>
                    </a:schemeClr>
                  </a:solidFill>
                  <a:effectLst/>
                  <a:uLnTx/>
                  <a:uFillTx/>
                  <a:latin typeface="Poppins Medium" pitchFamily="2" charset="77"/>
                  <a:ea typeface="ＭＳ Ｐゴシック" pitchFamily="34" charset="-128"/>
                  <a:cs typeface="Poppins Medium" pitchFamily="2" charset="77"/>
                </a:rPr>
                <a:t>Patients (%)</a:t>
              </a:r>
            </a:p>
          </p:txBody>
        </p:sp>
        <p:sp>
          <p:nvSpPr>
            <p:cNvPr id="31" name="TextBox 30">
              <a:extLst>
                <a:ext uri="{FF2B5EF4-FFF2-40B4-BE49-F238E27FC236}">
                  <a16:creationId xmlns:a16="http://schemas.microsoft.com/office/drawing/2014/main" id="{82F42B10-FECC-A094-BAC3-2463CF8819EA}"/>
                </a:ext>
              </a:extLst>
            </p:cNvPr>
            <p:cNvSpPr txBox="1">
              <a:spLocks/>
            </p:cNvSpPr>
            <p:nvPr/>
          </p:nvSpPr>
          <p:spPr bwMode="auto">
            <a:xfrm rot="16200000">
              <a:off x="5267498" y="4515114"/>
              <a:ext cx="126605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100" b="0" u="none" strike="noStrike" kern="1200" cap="none" spc="0" normalizeH="0" baseline="0" noProof="0" dirty="0">
                  <a:ln>
                    <a:noFill/>
                  </a:ln>
                  <a:solidFill>
                    <a:schemeClr val="tx1">
                      <a:lumMod val="75000"/>
                      <a:lumOff val="25000"/>
                    </a:schemeClr>
                  </a:solidFill>
                  <a:effectLst/>
                  <a:uLnTx/>
                  <a:uFillTx/>
                  <a:latin typeface="Poppins Medium" pitchFamily="2" charset="77"/>
                  <a:ea typeface="ＭＳ Ｐゴシック" pitchFamily="34" charset="-128"/>
                  <a:cs typeface="Poppins Medium" pitchFamily="2" charset="77"/>
                </a:rPr>
                <a:t>Patients (%)</a:t>
              </a:r>
            </a:p>
          </p:txBody>
        </p:sp>
        <p:sp>
          <p:nvSpPr>
            <p:cNvPr id="32" name="TextBox 31">
              <a:extLst>
                <a:ext uri="{FF2B5EF4-FFF2-40B4-BE49-F238E27FC236}">
                  <a16:creationId xmlns:a16="http://schemas.microsoft.com/office/drawing/2014/main" id="{4E6AEA42-BEF5-855E-8C62-ABA4CA5FF107}"/>
                </a:ext>
              </a:extLst>
            </p:cNvPr>
            <p:cNvSpPr txBox="1">
              <a:spLocks/>
            </p:cNvSpPr>
            <p:nvPr/>
          </p:nvSpPr>
          <p:spPr bwMode="auto">
            <a:xfrm rot="16200000">
              <a:off x="8343269" y="4524543"/>
              <a:ext cx="128490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sz="1100" b="0" u="none" strike="noStrike" kern="1200" cap="none" spc="0" normalizeH="0" baseline="0" noProof="0" dirty="0">
                  <a:ln>
                    <a:noFill/>
                  </a:ln>
                  <a:solidFill>
                    <a:schemeClr val="tx1">
                      <a:lumMod val="75000"/>
                      <a:lumOff val="25000"/>
                    </a:schemeClr>
                  </a:solidFill>
                  <a:effectLst/>
                  <a:uLnTx/>
                  <a:uFillTx/>
                  <a:latin typeface="Poppins Medium" pitchFamily="2" charset="77"/>
                  <a:ea typeface="ＭＳ Ｐゴシック" pitchFamily="34" charset="-128"/>
                  <a:cs typeface="Poppins Medium" pitchFamily="2" charset="77"/>
                </a:rPr>
                <a:t>Patients (%)</a:t>
              </a:r>
            </a:p>
          </p:txBody>
        </p:sp>
        <p:sp>
          <p:nvSpPr>
            <p:cNvPr id="33" name="TextBox 32">
              <a:extLst>
                <a:ext uri="{FF2B5EF4-FFF2-40B4-BE49-F238E27FC236}">
                  <a16:creationId xmlns:a16="http://schemas.microsoft.com/office/drawing/2014/main" id="{627E09B6-F088-A268-A2A9-CBFAE4C0063B}"/>
                </a:ext>
              </a:extLst>
            </p:cNvPr>
            <p:cNvSpPr txBox="1">
              <a:spLocks/>
            </p:cNvSpPr>
            <p:nvPr/>
          </p:nvSpPr>
          <p:spPr bwMode="auto">
            <a:xfrm>
              <a:off x="6270965" y="3004080"/>
              <a:ext cx="221690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dirty="0">
                  <a:solidFill>
                    <a:schemeClr val="tx1">
                      <a:lumMod val="75000"/>
                      <a:lumOff val="25000"/>
                    </a:schemeClr>
                  </a:solidFill>
                  <a:latin typeface="Poppins Medium" pitchFamily="2" charset="77"/>
                  <a:cs typeface="Poppins Medium" pitchFamily="2" charset="77"/>
                </a:rPr>
                <a:t>Mo</a:t>
              </a:r>
            </a:p>
          </p:txBody>
        </p:sp>
        <p:grpSp>
          <p:nvGrpSpPr>
            <p:cNvPr id="34" name="Group 33">
              <a:extLst>
                <a:ext uri="{FF2B5EF4-FFF2-40B4-BE49-F238E27FC236}">
                  <a16:creationId xmlns:a16="http://schemas.microsoft.com/office/drawing/2014/main" id="{601E4DBD-BEBA-F488-C8B4-CE837642D622}"/>
                </a:ext>
              </a:extLst>
            </p:cNvPr>
            <p:cNvGrpSpPr>
              <a:grpSpLocks/>
            </p:cNvGrpSpPr>
            <p:nvPr/>
          </p:nvGrpSpPr>
          <p:grpSpPr>
            <a:xfrm>
              <a:off x="5993472" y="1491967"/>
              <a:ext cx="2620048" cy="1557791"/>
              <a:chOff x="5929680" y="1648721"/>
              <a:chExt cx="2620048" cy="1557791"/>
            </a:xfrm>
          </p:grpSpPr>
          <p:sp>
            <p:nvSpPr>
              <p:cNvPr id="35" name="TextBox 34">
                <a:extLst>
                  <a:ext uri="{FF2B5EF4-FFF2-40B4-BE49-F238E27FC236}">
                    <a16:creationId xmlns:a16="http://schemas.microsoft.com/office/drawing/2014/main" id="{24BE118A-FFC7-74A2-0F64-E4E2FC76BA4E}"/>
                  </a:ext>
                </a:extLst>
              </p:cNvPr>
              <p:cNvSpPr txBox="1">
                <a:spLocks/>
              </p:cNvSpPr>
              <p:nvPr/>
            </p:nvSpPr>
            <p:spPr bwMode="auto">
              <a:xfrm>
                <a:off x="5929680" y="1648721"/>
                <a:ext cx="208390"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100</a:t>
                </a:r>
              </a:p>
            </p:txBody>
          </p:sp>
          <p:sp>
            <p:nvSpPr>
              <p:cNvPr id="36" name="TextBox 35">
                <a:extLst>
                  <a:ext uri="{FF2B5EF4-FFF2-40B4-BE49-F238E27FC236}">
                    <a16:creationId xmlns:a16="http://schemas.microsoft.com/office/drawing/2014/main" id="{8FE5CB0F-FFE1-132A-14F6-8B11BBB289BE}"/>
                  </a:ext>
                </a:extLst>
              </p:cNvPr>
              <p:cNvSpPr txBox="1">
                <a:spLocks/>
              </p:cNvSpPr>
              <p:nvPr/>
            </p:nvSpPr>
            <p:spPr bwMode="auto">
              <a:xfrm>
                <a:off x="5977431" y="1901851"/>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80</a:t>
                </a:r>
              </a:p>
            </p:txBody>
          </p:sp>
          <p:sp>
            <p:nvSpPr>
              <p:cNvPr id="37" name="TextBox 36">
                <a:extLst>
                  <a:ext uri="{FF2B5EF4-FFF2-40B4-BE49-F238E27FC236}">
                    <a16:creationId xmlns:a16="http://schemas.microsoft.com/office/drawing/2014/main" id="{AFB658C1-8E69-DB2B-2E72-234DB64049F7}"/>
                  </a:ext>
                </a:extLst>
              </p:cNvPr>
              <p:cNvSpPr txBox="1">
                <a:spLocks/>
              </p:cNvSpPr>
              <p:nvPr/>
            </p:nvSpPr>
            <p:spPr bwMode="auto">
              <a:xfrm>
                <a:off x="5977431" y="2157825"/>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60</a:t>
                </a:r>
              </a:p>
            </p:txBody>
          </p:sp>
          <p:sp>
            <p:nvSpPr>
              <p:cNvPr id="38" name="TextBox 37">
                <a:extLst>
                  <a:ext uri="{FF2B5EF4-FFF2-40B4-BE49-F238E27FC236}">
                    <a16:creationId xmlns:a16="http://schemas.microsoft.com/office/drawing/2014/main" id="{E55094F4-63C1-02E2-4C4C-F1D85E82FCA7}"/>
                  </a:ext>
                </a:extLst>
              </p:cNvPr>
              <p:cNvSpPr txBox="1">
                <a:spLocks/>
              </p:cNvSpPr>
              <p:nvPr/>
            </p:nvSpPr>
            <p:spPr bwMode="auto">
              <a:xfrm>
                <a:off x="5979417" y="2411412"/>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40</a:t>
                </a:r>
              </a:p>
            </p:txBody>
          </p:sp>
          <p:sp>
            <p:nvSpPr>
              <p:cNvPr id="39" name="TextBox 38">
                <a:extLst>
                  <a:ext uri="{FF2B5EF4-FFF2-40B4-BE49-F238E27FC236}">
                    <a16:creationId xmlns:a16="http://schemas.microsoft.com/office/drawing/2014/main" id="{D4EF07E0-CEBB-BDD6-1BF7-F4378AEB635D}"/>
                  </a:ext>
                </a:extLst>
              </p:cNvPr>
              <p:cNvSpPr txBox="1">
                <a:spLocks/>
              </p:cNvSpPr>
              <p:nvPr/>
            </p:nvSpPr>
            <p:spPr bwMode="auto">
              <a:xfrm>
                <a:off x="5979168" y="2668820"/>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20</a:t>
                </a:r>
              </a:p>
            </p:txBody>
          </p:sp>
          <p:sp>
            <p:nvSpPr>
              <p:cNvPr id="40" name="TextBox 39">
                <a:extLst>
                  <a:ext uri="{FF2B5EF4-FFF2-40B4-BE49-F238E27FC236}">
                    <a16:creationId xmlns:a16="http://schemas.microsoft.com/office/drawing/2014/main" id="{88CB1B45-12F9-9CB0-4CCF-AE6FBD87CDD3}"/>
                  </a:ext>
                </a:extLst>
              </p:cNvPr>
              <p:cNvSpPr txBox="1">
                <a:spLocks/>
              </p:cNvSpPr>
              <p:nvPr/>
            </p:nvSpPr>
            <p:spPr bwMode="auto">
              <a:xfrm>
                <a:off x="5979048" y="2921589"/>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0</a:t>
                </a:r>
              </a:p>
            </p:txBody>
          </p:sp>
          <p:sp>
            <p:nvSpPr>
              <p:cNvPr id="41" name="TextBox 40">
                <a:extLst>
                  <a:ext uri="{FF2B5EF4-FFF2-40B4-BE49-F238E27FC236}">
                    <a16:creationId xmlns:a16="http://schemas.microsoft.com/office/drawing/2014/main" id="{192CBC99-3263-71C4-74A2-FA3D68198E46}"/>
                  </a:ext>
                </a:extLst>
              </p:cNvPr>
              <p:cNvSpPr txBox="1">
                <a:spLocks/>
              </p:cNvSpPr>
              <p:nvPr/>
            </p:nvSpPr>
            <p:spPr bwMode="auto">
              <a:xfrm>
                <a:off x="6138458" y="3051953"/>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0</a:t>
                </a:r>
              </a:p>
            </p:txBody>
          </p:sp>
          <p:sp>
            <p:nvSpPr>
              <p:cNvPr id="42" name="TextBox 41">
                <a:extLst>
                  <a:ext uri="{FF2B5EF4-FFF2-40B4-BE49-F238E27FC236}">
                    <a16:creationId xmlns:a16="http://schemas.microsoft.com/office/drawing/2014/main" id="{B968831A-14EC-4063-6EAB-B88C7AD65E81}"/>
                  </a:ext>
                </a:extLst>
              </p:cNvPr>
              <p:cNvSpPr txBox="1">
                <a:spLocks/>
              </p:cNvSpPr>
              <p:nvPr/>
            </p:nvSpPr>
            <p:spPr bwMode="auto">
              <a:xfrm>
                <a:off x="6309939" y="3052624"/>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a:t>
                </a:r>
              </a:p>
            </p:txBody>
          </p:sp>
          <p:sp>
            <p:nvSpPr>
              <p:cNvPr id="43" name="TextBox 42">
                <a:extLst>
                  <a:ext uri="{FF2B5EF4-FFF2-40B4-BE49-F238E27FC236}">
                    <a16:creationId xmlns:a16="http://schemas.microsoft.com/office/drawing/2014/main" id="{4C2620EA-88EE-CE96-B697-B0DA1D4D0BE2}"/>
                  </a:ext>
                </a:extLst>
              </p:cNvPr>
              <p:cNvSpPr txBox="1">
                <a:spLocks/>
              </p:cNvSpPr>
              <p:nvPr/>
            </p:nvSpPr>
            <p:spPr bwMode="auto">
              <a:xfrm>
                <a:off x="6482112" y="3051282"/>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6</a:t>
                </a:r>
              </a:p>
            </p:txBody>
          </p:sp>
          <p:sp>
            <p:nvSpPr>
              <p:cNvPr id="44" name="TextBox 43">
                <a:extLst>
                  <a:ext uri="{FF2B5EF4-FFF2-40B4-BE49-F238E27FC236}">
                    <a16:creationId xmlns:a16="http://schemas.microsoft.com/office/drawing/2014/main" id="{9FE7718A-224B-7581-E5B5-0C9277666911}"/>
                  </a:ext>
                </a:extLst>
              </p:cNvPr>
              <p:cNvSpPr txBox="1">
                <a:spLocks/>
              </p:cNvSpPr>
              <p:nvPr/>
            </p:nvSpPr>
            <p:spPr bwMode="auto">
              <a:xfrm>
                <a:off x="6655474" y="3048784"/>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9</a:t>
                </a:r>
              </a:p>
            </p:txBody>
          </p:sp>
          <p:sp>
            <p:nvSpPr>
              <p:cNvPr id="45" name="TextBox 44">
                <a:extLst>
                  <a:ext uri="{FF2B5EF4-FFF2-40B4-BE49-F238E27FC236}">
                    <a16:creationId xmlns:a16="http://schemas.microsoft.com/office/drawing/2014/main" id="{9F6A65D2-3294-38AA-27B5-B03800BEE0C2}"/>
                  </a:ext>
                </a:extLst>
              </p:cNvPr>
              <p:cNvSpPr txBox="1">
                <a:spLocks/>
              </p:cNvSpPr>
              <p:nvPr/>
            </p:nvSpPr>
            <p:spPr bwMode="auto">
              <a:xfrm>
                <a:off x="6832902" y="3048784"/>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12</a:t>
                </a:r>
              </a:p>
            </p:txBody>
          </p:sp>
          <p:sp>
            <p:nvSpPr>
              <p:cNvPr id="46" name="TextBox 45">
                <a:extLst>
                  <a:ext uri="{FF2B5EF4-FFF2-40B4-BE49-F238E27FC236}">
                    <a16:creationId xmlns:a16="http://schemas.microsoft.com/office/drawing/2014/main" id="{EA02C74A-3675-BE6F-5447-E3D12005FCF4}"/>
                  </a:ext>
                </a:extLst>
              </p:cNvPr>
              <p:cNvSpPr txBox="1">
                <a:spLocks/>
              </p:cNvSpPr>
              <p:nvPr/>
            </p:nvSpPr>
            <p:spPr bwMode="auto">
              <a:xfrm>
                <a:off x="7001031" y="3048784"/>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15</a:t>
                </a:r>
              </a:p>
            </p:txBody>
          </p:sp>
          <p:sp>
            <p:nvSpPr>
              <p:cNvPr id="47" name="TextBox 46">
                <a:extLst>
                  <a:ext uri="{FF2B5EF4-FFF2-40B4-BE49-F238E27FC236}">
                    <a16:creationId xmlns:a16="http://schemas.microsoft.com/office/drawing/2014/main" id="{DB6DFFC5-A3A3-54E3-380E-EA01C2AA2900}"/>
                  </a:ext>
                </a:extLst>
              </p:cNvPr>
              <p:cNvSpPr txBox="1">
                <a:spLocks/>
              </p:cNvSpPr>
              <p:nvPr/>
            </p:nvSpPr>
            <p:spPr bwMode="auto">
              <a:xfrm>
                <a:off x="7173204" y="3048784"/>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18</a:t>
                </a:r>
              </a:p>
            </p:txBody>
          </p:sp>
          <p:sp>
            <p:nvSpPr>
              <p:cNvPr id="48" name="TextBox 47">
                <a:extLst>
                  <a:ext uri="{FF2B5EF4-FFF2-40B4-BE49-F238E27FC236}">
                    <a16:creationId xmlns:a16="http://schemas.microsoft.com/office/drawing/2014/main" id="{0A70DC36-B0D8-1354-E450-013DF342E5DB}"/>
                  </a:ext>
                </a:extLst>
              </p:cNvPr>
              <p:cNvSpPr txBox="1">
                <a:spLocks/>
              </p:cNvSpPr>
              <p:nvPr/>
            </p:nvSpPr>
            <p:spPr bwMode="auto">
              <a:xfrm>
                <a:off x="7341593" y="305204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21</a:t>
                </a:r>
              </a:p>
            </p:txBody>
          </p:sp>
          <p:sp>
            <p:nvSpPr>
              <p:cNvPr id="49" name="TextBox 48">
                <a:extLst>
                  <a:ext uri="{FF2B5EF4-FFF2-40B4-BE49-F238E27FC236}">
                    <a16:creationId xmlns:a16="http://schemas.microsoft.com/office/drawing/2014/main" id="{DF1AD49F-8FD8-2CF2-AA0B-0B2C32EC4255}"/>
                  </a:ext>
                </a:extLst>
              </p:cNvPr>
              <p:cNvSpPr txBox="1">
                <a:spLocks/>
              </p:cNvSpPr>
              <p:nvPr/>
            </p:nvSpPr>
            <p:spPr bwMode="auto">
              <a:xfrm>
                <a:off x="7509722" y="305204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24</a:t>
                </a:r>
              </a:p>
            </p:txBody>
          </p:sp>
          <p:sp>
            <p:nvSpPr>
              <p:cNvPr id="50" name="TextBox 49">
                <a:extLst>
                  <a:ext uri="{FF2B5EF4-FFF2-40B4-BE49-F238E27FC236}">
                    <a16:creationId xmlns:a16="http://schemas.microsoft.com/office/drawing/2014/main" id="{6B109D29-DAE3-C1D4-C135-6EA708CFBD66}"/>
                  </a:ext>
                </a:extLst>
              </p:cNvPr>
              <p:cNvSpPr txBox="1">
                <a:spLocks/>
              </p:cNvSpPr>
              <p:nvPr/>
            </p:nvSpPr>
            <p:spPr bwMode="auto">
              <a:xfrm>
                <a:off x="7691420" y="305204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27</a:t>
                </a:r>
              </a:p>
            </p:txBody>
          </p:sp>
          <p:sp>
            <p:nvSpPr>
              <p:cNvPr id="51" name="TextBox 50">
                <a:extLst>
                  <a:ext uri="{FF2B5EF4-FFF2-40B4-BE49-F238E27FC236}">
                    <a16:creationId xmlns:a16="http://schemas.microsoft.com/office/drawing/2014/main" id="{789CEFC9-24CD-D97F-24E0-06A2A65DF42F}"/>
                  </a:ext>
                </a:extLst>
              </p:cNvPr>
              <p:cNvSpPr txBox="1">
                <a:spLocks/>
              </p:cNvSpPr>
              <p:nvPr/>
            </p:nvSpPr>
            <p:spPr bwMode="auto">
              <a:xfrm>
                <a:off x="7864489" y="3049188"/>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30</a:t>
                </a:r>
              </a:p>
            </p:txBody>
          </p:sp>
          <p:sp>
            <p:nvSpPr>
              <p:cNvPr id="52" name="TextBox 51">
                <a:extLst>
                  <a:ext uri="{FF2B5EF4-FFF2-40B4-BE49-F238E27FC236}">
                    <a16:creationId xmlns:a16="http://schemas.microsoft.com/office/drawing/2014/main" id="{0175428B-6F0A-930C-CE04-6B8216F75356}"/>
                  </a:ext>
                </a:extLst>
              </p:cNvPr>
              <p:cNvSpPr txBox="1">
                <a:spLocks/>
              </p:cNvSpPr>
              <p:nvPr/>
            </p:nvSpPr>
            <p:spPr bwMode="auto">
              <a:xfrm>
                <a:off x="8032878" y="3052451"/>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33</a:t>
                </a:r>
              </a:p>
            </p:txBody>
          </p:sp>
          <p:sp>
            <p:nvSpPr>
              <p:cNvPr id="53" name="TextBox 52">
                <a:extLst>
                  <a:ext uri="{FF2B5EF4-FFF2-40B4-BE49-F238E27FC236}">
                    <a16:creationId xmlns:a16="http://schemas.microsoft.com/office/drawing/2014/main" id="{A0F03A49-6ACF-7CB4-6975-F34DEC3492A8}"/>
                  </a:ext>
                </a:extLst>
              </p:cNvPr>
              <p:cNvSpPr txBox="1">
                <a:spLocks/>
              </p:cNvSpPr>
              <p:nvPr/>
            </p:nvSpPr>
            <p:spPr bwMode="auto">
              <a:xfrm>
                <a:off x="8201007" y="3052451"/>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36</a:t>
                </a:r>
              </a:p>
            </p:txBody>
          </p:sp>
          <p:sp>
            <p:nvSpPr>
              <p:cNvPr id="54" name="TextBox 53">
                <a:extLst>
                  <a:ext uri="{FF2B5EF4-FFF2-40B4-BE49-F238E27FC236}">
                    <a16:creationId xmlns:a16="http://schemas.microsoft.com/office/drawing/2014/main" id="{63A99CDB-6496-BEBE-3B0A-5CF9DD4B2F74}"/>
                  </a:ext>
                </a:extLst>
              </p:cNvPr>
              <p:cNvSpPr txBox="1">
                <a:spLocks/>
              </p:cNvSpPr>
              <p:nvPr/>
            </p:nvSpPr>
            <p:spPr bwMode="auto">
              <a:xfrm>
                <a:off x="8379530" y="3052451"/>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39</a:t>
                </a:r>
              </a:p>
            </p:txBody>
          </p:sp>
        </p:grpSp>
        <p:sp>
          <p:nvSpPr>
            <p:cNvPr id="55" name="Freeform 105">
              <a:extLst>
                <a:ext uri="{FF2B5EF4-FFF2-40B4-BE49-F238E27FC236}">
                  <a16:creationId xmlns:a16="http://schemas.microsoft.com/office/drawing/2014/main" id="{08595D0A-8797-D8B1-C399-F848B80F7AB0}"/>
                </a:ext>
              </a:extLst>
            </p:cNvPr>
            <p:cNvSpPr>
              <a:spLocks/>
            </p:cNvSpPr>
            <p:nvPr/>
          </p:nvSpPr>
          <p:spPr bwMode="auto">
            <a:xfrm>
              <a:off x="9361647" y="1538715"/>
              <a:ext cx="2291319" cy="1310910"/>
            </a:xfrm>
            <a:custGeom>
              <a:avLst/>
              <a:gdLst>
                <a:gd name="connsiteX0" fmla="*/ 0 w 2338598"/>
                <a:gd name="connsiteY0" fmla="*/ 0 h 1412061"/>
                <a:gd name="connsiteX1" fmla="*/ 0 w 2338598"/>
                <a:gd name="connsiteY1" fmla="*/ 1412061 h 1412061"/>
                <a:gd name="connsiteX2" fmla="*/ 2338598 w 2338598"/>
                <a:gd name="connsiteY2" fmla="*/ 1412061 h 1412061"/>
              </a:gdLst>
              <a:ahLst/>
              <a:cxnLst>
                <a:cxn ang="0">
                  <a:pos x="connsiteX0" y="connsiteY0"/>
                </a:cxn>
                <a:cxn ang="0">
                  <a:pos x="connsiteX1" y="connsiteY1"/>
                </a:cxn>
                <a:cxn ang="0">
                  <a:pos x="connsiteX2" y="connsiteY2"/>
                </a:cxn>
              </a:cxnLst>
              <a:rect l="l" t="t" r="r" b="b"/>
              <a:pathLst>
                <a:path w="2338598" h="1412061">
                  <a:moveTo>
                    <a:pt x="0" y="0"/>
                  </a:moveTo>
                  <a:lnTo>
                    <a:pt x="0" y="1412061"/>
                  </a:lnTo>
                  <a:lnTo>
                    <a:pt x="2338598" y="1412061"/>
                  </a:lnTo>
                </a:path>
              </a:pathLst>
            </a:custGeom>
            <a:noFill/>
            <a:ln w="12700">
              <a:solidFill>
                <a:schemeClr val="tx1"/>
              </a:solidFill>
              <a:miter lim="800000"/>
              <a:headEnd/>
              <a:tailEnd/>
            </a:ln>
          </p:spPr>
          <p:txBody>
            <a:bodyPr rtlCol="0" anchor="ctr"/>
            <a:lstStyle/>
            <a:p>
              <a:pPr algn="ctr"/>
              <a:endParaRPr lang="en-US" sz="1000" b="0" dirty="0">
                <a:latin typeface="Poppins Medium" pitchFamily="2" charset="77"/>
                <a:cs typeface="Poppins Medium" pitchFamily="2" charset="77"/>
              </a:endParaRPr>
            </a:p>
          </p:txBody>
        </p:sp>
        <p:cxnSp>
          <p:nvCxnSpPr>
            <p:cNvPr id="56" name="Straight Connector 55">
              <a:extLst>
                <a:ext uri="{FF2B5EF4-FFF2-40B4-BE49-F238E27FC236}">
                  <a16:creationId xmlns:a16="http://schemas.microsoft.com/office/drawing/2014/main" id="{2B4649E8-B08E-84B2-A344-FD1404298EDA}"/>
                </a:ext>
              </a:extLst>
            </p:cNvPr>
            <p:cNvCxnSpPr>
              <a:cxnSpLocks/>
            </p:cNvCxnSpPr>
            <p:nvPr/>
          </p:nvCxnSpPr>
          <p:spPr bwMode="auto">
            <a:xfrm>
              <a:off x="9361647" y="2854754"/>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8FDB3166-5206-775A-B0C2-444952DFA828}"/>
                </a:ext>
              </a:extLst>
            </p:cNvPr>
            <p:cNvCxnSpPr>
              <a:cxnSpLocks/>
            </p:cNvCxnSpPr>
            <p:nvPr/>
          </p:nvCxnSpPr>
          <p:spPr bwMode="auto">
            <a:xfrm>
              <a:off x="9521758" y="2854754"/>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2CEE577F-21E3-0647-B330-8A94B9C8BC8E}"/>
                </a:ext>
              </a:extLst>
            </p:cNvPr>
            <p:cNvCxnSpPr>
              <a:cxnSpLocks/>
            </p:cNvCxnSpPr>
            <p:nvPr/>
          </p:nvCxnSpPr>
          <p:spPr bwMode="auto">
            <a:xfrm>
              <a:off x="9681869" y="2854754"/>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35B6CAE4-CBDB-4EA6-28F0-05202F1D2DF9}"/>
                </a:ext>
              </a:extLst>
            </p:cNvPr>
            <p:cNvCxnSpPr>
              <a:cxnSpLocks/>
            </p:cNvCxnSpPr>
            <p:nvPr/>
          </p:nvCxnSpPr>
          <p:spPr bwMode="auto">
            <a:xfrm>
              <a:off x="9841980" y="2854754"/>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D8B9313C-9A80-0B4F-CAA1-A4AEB39466ED}"/>
                </a:ext>
              </a:extLst>
            </p:cNvPr>
            <p:cNvCxnSpPr>
              <a:cxnSpLocks/>
            </p:cNvCxnSpPr>
            <p:nvPr/>
          </p:nvCxnSpPr>
          <p:spPr bwMode="auto">
            <a:xfrm>
              <a:off x="10002091" y="2854754"/>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379FA0E2-C58A-AAA7-186C-7E66E355D62A}"/>
                </a:ext>
              </a:extLst>
            </p:cNvPr>
            <p:cNvCxnSpPr>
              <a:cxnSpLocks/>
            </p:cNvCxnSpPr>
            <p:nvPr/>
          </p:nvCxnSpPr>
          <p:spPr bwMode="auto">
            <a:xfrm>
              <a:off x="10162202" y="2854754"/>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0957F5CD-E5B6-949A-1128-B2230AE0331C}"/>
                </a:ext>
              </a:extLst>
            </p:cNvPr>
            <p:cNvCxnSpPr>
              <a:cxnSpLocks/>
            </p:cNvCxnSpPr>
            <p:nvPr/>
          </p:nvCxnSpPr>
          <p:spPr bwMode="auto">
            <a:xfrm>
              <a:off x="10322313" y="2854754"/>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9D2DF82F-2CF7-BCDF-7771-450EB274D485}"/>
                </a:ext>
              </a:extLst>
            </p:cNvPr>
            <p:cNvCxnSpPr>
              <a:cxnSpLocks/>
            </p:cNvCxnSpPr>
            <p:nvPr/>
          </p:nvCxnSpPr>
          <p:spPr bwMode="auto">
            <a:xfrm>
              <a:off x="10482424" y="2854754"/>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8E28847C-7DBD-FC63-CF1D-43E35A0F663E}"/>
                </a:ext>
              </a:extLst>
            </p:cNvPr>
            <p:cNvCxnSpPr>
              <a:cxnSpLocks/>
            </p:cNvCxnSpPr>
            <p:nvPr/>
          </p:nvCxnSpPr>
          <p:spPr bwMode="auto">
            <a:xfrm>
              <a:off x="10642535" y="2854754"/>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175C42F4-D125-09F8-DF1B-F57ABC7E8E80}"/>
                </a:ext>
              </a:extLst>
            </p:cNvPr>
            <p:cNvCxnSpPr>
              <a:cxnSpLocks/>
            </p:cNvCxnSpPr>
            <p:nvPr/>
          </p:nvCxnSpPr>
          <p:spPr bwMode="auto">
            <a:xfrm>
              <a:off x="10802646" y="2854754"/>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1D7BC92C-D266-E89F-8F79-C8F68DF0C633}"/>
                </a:ext>
              </a:extLst>
            </p:cNvPr>
            <p:cNvCxnSpPr>
              <a:cxnSpLocks/>
            </p:cNvCxnSpPr>
            <p:nvPr/>
          </p:nvCxnSpPr>
          <p:spPr bwMode="auto">
            <a:xfrm>
              <a:off x="10962757" y="2854754"/>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54D187B8-E636-75C7-2455-FE74662CFBA7}"/>
                </a:ext>
              </a:extLst>
            </p:cNvPr>
            <p:cNvCxnSpPr>
              <a:cxnSpLocks/>
            </p:cNvCxnSpPr>
            <p:nvPr/>
          </p:nvCxnSpPr>
          <p:spPr bwMode="auto">
            <a:xfrm>
              <a:off x="11122868" y="2854754"/>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C57C6B61-1320-18A6-B86C-803F570BFA2A}"/>
                </a:ext>
              </a:extLst>
            </p:cNvPr>
            <p:cNvCxnSpPr>
              <a:cxnSpLocks/>
            </p:cNvCxnSpPr>
            <p:nvPr/>
          </p:nvCxnSpPr>
          <p:spPr bwMode="auto">
            <a:xfrm>
              <a:off x="11282979" y="2854754"/>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5FA73D6F-7A3D-E32D-22AF-944C401A1AA2}"/>
                </a:ext>
              </a:extLst>
            </p:cNvPr>
            <p:cNvCxnSpPr>
              <a:cxnSpLocks/>
            </p:cNvCxnSpPr>
            <p:nvPr/>
          </p:nvCxnSpPr>
          <p:spPr bwMode="auto">
            <a:xfrm>
              <a:off x="11603197" y="2854754"/>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70" name="Straight Connector 69">
              <a:extLst>
                <a:ext uri="{FF2B5EF4-FFF2-40B4-BE49-F238E27FC236}">
                  <a16:creationId xmlns:a16="http://schemas.microsoft.com/office/drawing/2014/main" id="{3205BF70-0EDC-D3F4-EDB3-3C65675E30A2}"/>
                </a:ext>
              </a:extLst>
            </p:cNvPr>
            <p:cNvCxnSpPr>
              <a:cxnSpLocks/>
            </p:cNvCxnSpPr>
            <p:nvPr/>
          </p:nvCxnSpPr>
          <p:spPr bwMode="auto">
            <a:xfrm>
              <a:off x="9313008" y="1566403"/>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71" name="Straight Connector 70">
              <a:extLst>
                <a:ext uri="{FF2B5EF4-FFF2-40B4-BE49-F238E27FC236}">
                  <a16:creationId xmlns:a16="http://schemas.microsoft.com/office/drawing/2014/main" id="{C5DFDD54-2BF9-6A14-F763-D1516B1F0BB5}"/>
                </a:ext>
              </a:extLst>
            </p:cNvPr>
            <p:cNvCxnSpPr>
              <a:cxnSpLocks/>
            </p:cNvCxnSpPr>
            <p:nvPr/>
          </p:nvCxnSpPr>
          <p:spPr bwMode="auto">
            <a:xfrm>
              <a:off x="9313008" y="1822377"/>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72" name="Straight Connector 71">
              <a:extLst>
                <a:ext uri="{FF2B5EF4-FFF2-40B4-BE49-F238E27FC236}">
                  <a16:creationId xmlns:a16="http://schemas.microsoft.com/office/drawing/2014/main" id="{4DADB6AF-E9BD-838A-7930-EE70BCD30C6E}"/>
                </a:ext>
              </a:extLst>
            </p:cNvPr>
            <p:cNvCxnSpPr>
              <a:cxnSpLocks/>
            </p:cNvCxnSpPr>
            <p:nvPr/>
          </p:nvCxnSpPr>
          <p:spPr bwMode="auto">
            <a:xfrm>
              <a:off x="9313008" y="2078351"/>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A23CF275-1397-0CF3-3402-3DC8911B5F8B}"/>
                </a:ext>
              </a:extLst>
            </p:cNvPr>
            <p:cNvCxnSpPr>
              <a:cxnSpLocks/>
            </p:cNvCxnSpPr>
            <p:nvPr/>
          </p:nvCxnSpPr>
          <p:spPr bwMode="auto">
            <a:xfrm>
              <a:off x="9313008" y="2334325"/>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74" name="Straight Connector 73">
              <a:extLst>
                <a:ext uri="{FF2B5EF4-FFF2-40B4-BE49-F238E27FC236}">
                  <a16:creationId xmlns:a16="http://schemas.microsoft.com/office/drawing/2014/main" id="{3159FD82-8DBD-39CF-73D6-74CF0170671B}"/>
                </a:ext>
              </a:extLst>
            </p:cNvPr>
            <p:cNvCxnSpPr>
              <a:cxnSpLocks/>
            </p:cNvCxnSpPr>
            <p:nvPr/>
          </p:nvCxnSpPr>
          <p:spPr bwMode="auto">
            <a:xfrm>
              <a:off x="9313008" y="2590299"/>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4589123D-D077-AD4A-E528-F392AEF0B4E1}"/>
                </a:ext>
              </a:extLst>
            </p:cNvPr>
            <p:cNvCxnSpPr>
              <a:cxnSpLocks/>
            </p:cNvCxnSpPr>
            <p:nvPr/>
          </p:nvCxnSpPr>
          <p:spPr bwMode="auto">
            <a:xfrm>
              <a:off x="9313008" y="2846272"/>
              <a:ext cx="50283" cy="0"/>
            </a:xfrm>
            <a:prstGeom prst="line">
              <a:avLst/>
            </a:prstGeom>
            <a:noFill/>
            <a:ln w="12700" cap="flat" cmpd="sng" algn="ctr">
              <a:solidFill>
                <a:schemeClr val="tx1"/>
              </a:solidFill>
              <a:prstDash val="solid"/>
              <a:round/>
              <a:headEnd type="none" w="med" len="med"/>
              <a:tailEnd type="none" w="med" len="med"/>
            </a:ln>
            <a:effectLst/>
          </p:spPr>
        </p:cxnSp>
        <p:sp>
          <p:nvSpPr>
            <p:cNvPr id="76" name="TextBox 75">
              <a:extLst>
                <a:ext uri="{FF2B5EF4-FFF2-40B4-BE49-F238E27FC236}">
                  <a16:creationId xmlns:a16="http://schemas.microsoft.com/office/drawing/2014/main" id="{4A80B9E5-DCC1-15EF-873B-D399DD9A757F}"/>
                </a:ext>
              </a:extLst>
            </p:cNvPr>
            <p:cNvSpPr txBox="1">
              <a:spLocks/>
            </p:cNvSpPr>
            <p:nvPr/>
          </p:nvSpPr>
          <p:spPr bwMode="auto">
            <a:xfrm>
              <a:off x="9062206" y="1492154"/>
              <a:ext cx="208390"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100</a:t>
              </a:r>
            </a:p>
          </p:txBody>
        </p:sp>
        <p:sp>
          <p:nvSpPr>
            <p:cNvPr id="77" name="TextBox 76">
              <a:extLst>
                <a:ext uri="{FF2B5EF4-FFF2-40B4-BE49-F238E27FC236}">
                  <a16:creationId xmlns:a16="http://schemas.microsoft.com/office/drawing/2014/main" id="{06EE1845-9012-5840-C760-46A3EE45409D}"/>
                </a:ext>
              </a:extLst>
            </p:cNvPr>
            <p:cNvSpPr txBox="1">
              <a:spLocks/>
            </p:cNvSpPr>
            <p:nvPr/>
          </p:nvSpPr>
          <p:spPr bwMode="auto">
            <a:xfrm>
              <a:off x="9109957" y="1745284"/>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80</a:t>
              </a:r>
            </a:p>
          </p:txBody>
        </p:sp>
        <p:sp>
          <p:nvSpPr>
            <p:cNvPr id="78" name="TextBox 77">
              <a:extLst>
                <a:ext uri="{FF2B5EF4-FFF2-40B4-BE49-F238E27FC236}">
                  <a16:creationId xmlns:a16="http://schemas.microsoft.com/office/drawing/2014/main" id="{A11C8E73-FD7F-4B42-1766-A067BEEE9A40}"/>
                </a:ext>
              </a:extLst>
            </p:cNvPr>
            <p:cNvSpPr txBox="1">
              <a:spLocks/>
            </p:cNvSpPr>
            <p:nvPr/>
          </p:nvSpPr>
          <p:spPr bwMode="auto">
            <a:xfrm>
              <a:off x="9109957" y="2001258"/>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60</a:t>
              </a:r>
            </a:p>
          </p:txBody>
        </p:sp>
        <p:sp>
          <p:nvSpPr>
            <p:cNvPr id="79" name="TextBox 78">
              <a:extLst>
                <a:ext uri="{FF2B5EF4-FFF2-40B4-BE49-F238E27FC236}">
                  <a16:creationId xmlns:a16="http://schemas.microsoft.com/office/drawing/2014/main" id="{B8F2E5C1-5A64-369E-69C1-282610F9D9BA}"/>
                </a:ext>
              </a:extLst>
            </p:cNvPr>
            <p:cNvSpPr txBox="1">
              <a:spLocks/>
            </p:cNvSpPr>
            <p:nvPr/>
          </p:nvSpPr>
          <p:spPr bwMode="auto">
            <a:xfrm>
              <a:off x="9111943" y="2254845"/>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40</a:t>
              </a:r>
            </a:p>
          </p:txBody>
        </p:sp>
        <p:sp>
          <p:nvSpPr>
            <p:cNvPr id="80" name="TextBox 79">
              <a:extLst>
                <a:ext uri="{FF2B5EF4-FFF2-40B4-BE49-F238E27FC236}">
                  <a16:creationId xmlns:a16="http://schemas.microsoft.com/office/drawing/2014/main" id="{4841E3B1-2321-59D1-E30B-374E365265CC}"/>
                </a:ext>
              </a:extLst>
            </p:cNvPr>
            <p:cNvSpPr txBox="1">
              <a:spLocks/>
            </p:cNvSpPr>
            <p:nvPr/>
          </p:nvSpPr>
          <p:spPr bwMode="auto">
            <a:xfrm>
              <a:off x="9111694" y="2512253"/>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20</a:t>
              </a:r>
            </a:p>
          </p:txBody>
        </p:sp>
        <p:sp>
          <p:nvSpPr>
            <p:cNvPr id="81" name="TextBox 80">
              <a:extLst>
                <a:ext uri="{FF2B5EF4-FFF2-40B4-BE49-F238E27FC236}">
                  <a16:creationId xmlns:a16="http://schemas.microsoft.com/office/drawing/2014/main" id="{FF405902-AF9F-7952-0B97-7D679BF1E9FB}"/>
                </a:ext>
              </a:extLst>
            </p:cNvPr>
            <p:cNvSpPr txBox="1">
              <a:spLocks/>
            </p:cNvSpPr>
            <p:nvPr/>
          </p:nvSpPr>
          <p:spPr bwMode="auto">
            <a:xfrm>
              <a:off x="9111574" y="2765022"/>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0</a:t>
              </a:r>
            </a:p>
          </p:txBody>
        </p:sp>
        <p:sp>
          <p:nvSpPr>
            <p:cNvPr id="82" name="TextBox 81">
              <a:extLst>
                <a:ext uri="{FF2B5EF4-FFF2-40B4-BE49-F238E27FC236}">
                  <a16:creationId xmlns:a16="http://schemas.microsoft.com/office/drawing/2014/main" id="{BBEA541F-EDC5-D6EB-AD2D-2790085B65EC}"/>
                </a:ext>
              </a:extLst>
            </p:cNvPr>
            <p:cNvSpPr txBox="1">
              <a:spLocks/>
            </p:cNvSpPr>
            <p:nvPr/>
          </p:nvSpPr>
          <p:spPr bwMode="auto">
            <a:xfrm>
              <a:off x="9278604" y="289221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0</a:t>
              </a:r>
            </a:p>
          </p:txBody>
        </p:sp>
        <p:sp>
          <p:nvSpPr>
            <p:cNvPr id="83" name="TextBox 82">
              <a:extLst>
                <a:ext uri="{FF2B5EF4-FFF2-40B4-BE49-F238E27FC236}">
                  <a16:creationId xmlns:a16="http://schemas.microsoft.com/office/drawing/2014/main" id="{28581EF2-9098-04FF-B335-E3ADCC5A2F44}"/>
                </a:ext>
              </a:extLst>
            </p:cNvPr>
            <p:cNvSpPr txBox="1">
              <a:spLocks/>
            </p:cNvSpPr>
            <p:nvPr/>
          </p:nvSpPr>
          <p:spPr bwMode="auto">
            <a:xfrm>
              <a:off x="9437802" y="289221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a:t>
              </a:r>
            </a:p>
          </p:txBody>
        </p:sp>
        <p:sp>
          <p:nvSpPr>
            <p:cNvPr id="84" name="TextBox 83">
              <a:extLst>
                <a:ext uri="{FF2B5EF4-FFF2-40B4-BE49-F238E27FC236}">
                  <a16:creationId xmlns:a16="http://schemas.microsoft.com/office/drawing/2014/main" id="{A7131CB0-9E28-14CF-08C6-399A7AC55614}"/>
                </a:ext>
              </a:extLst>
            </p:cNvPr>
            <p:cNvSpPr txBox="1">
              <a:spLocks/>
            </p:cNvSpPr>
            <p:nvPr/>
          </p:nvSpPr>
          <p:spPr bwMode="auto">
            <a:xfrm>
              <a:off x="9597000" y="289221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6</a:t>
              </a:r>
            </a:p>
          </p:txBody>
        </p:sp>
        <p:sp>
          <p:nvSpPr>
            <p:cNvPr id="85" name="TextBox 84">
              <a:extLst>
                <a:ext uri="{FF2B5EF4-FFF2-40B4-BE49-F238E27FC236}">
                  <a16:creationId xmlns:a16="http://schemas.microsoft.com/office/drawing/2014/main" id="{04F5982A-0B5D-7B6C-21F7-98E141F96167}"/>
                </a:ext>
              </a:extLst>
            </p:cNvPr>
            <p:cNvSpPr txBox="1">
              <a:spLocks/>
            </p:cNvSpPr>
            <p:nvPr/>
          </p:nvSpPr>
          <p:spPr bwMode="auto">
            <a:xfrm>
              <a:off x="9756197" y="289221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9</a:t>
              </a:r>
            </a:p>
          </p:txBody>
        </p:sp>
        <p:sp>
          <p:nvSpPr>
            <p:cNvPr id="86" name="TextBox 85">
              <a:extLst>
                <a:ext uri="{FF2B5EF4-FFF2-40B4-BE49-F238E27FC236}">
                  <a16:creationId xmlns:a16="http://schemas.microsoft.com/office/drawing/2014/main" id="{D4A9B4F9-ED75-EAE2-B9FF-CC6C49E989C6}"/>
                </a:ext>
              </a:extLst>
            </p:cNvPr>
            <p:cNvSpPr txBox="1">
              <a:spLocks/>
            </p:cNvSpPr>
            <p:nvPr/>
          </p:nvSpPr>
          <p:spPr bwMode="auto">
            <a:xfrm>
              <a:off x="9915865" y="289221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12</a:t>
              </a:r>
            </a:p>
          </p:txBody>
        </p:sp>
        <p:sp>
          <p:nvSpPr>
            <p:cNvPr id="87" name="TextBox 86">
              <a:extLst>
                <a:ext uri="{FF2B5EF4-FFF2-40B4-BE49-F238E27FC236}">
                  <a16:creationId xmlns:a16="http://schemas.microsoft.com/office/drawing/2014/main" id="{52BB4C9F-8DA8-8A96-817E-DA48B3E4E242}"/>
                </a:ext>
              </a:extLst>
            </p:cNvPr>
            <p:cNvSpPr txBox="1">
              <a:spLocks/>
            </p:cNvSpPr>
            <p:nvPr/>
          </p:nvSpPr>
          <p:spPr bwMode="auto">
            <a:xfrm>
              <a:off x="10076383" y="289221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15</a:t>
              </a:r>
            </a:p>
          </p:txBody>
        </p:sp>
        <p:sp>
          <p:nvSpPr>
            <p:cNvPr id="88" name="TextBox 87">
              <a:extLst>
                <a:ext uri="{FF2B5EF4-FFF2-40B4-BE49-F238E27FC236}">
                  <a16:creationId xmlns:a16="http://schemas.microsoft.com/office/drawing/2014/main" id="{6A95BF18-EC1A-35ED-2FE6-6048B58C7679}"/>
                </a:ext>
              </a:extLst>
            </p:cNvPr>
            <p:cNvSpPr txBox="1">
              <a:spLocks/>
            </p:cNvSpPr>
            <p:nvPr/>
          </p:nvSpPr>
          <p:spPr bwMode="auto">
            <a:xfrm>
              <a:off x="10236901" y="289221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18</a:t>
              </a:r>
            </a:p>
          </p:txBody>
        </p:sp>
        <p:sp>
          <p:nvSpPr>
            <p:cNvPr id="89" name="TextBox 88">
              <a:extLst>
                <a:ext uri="{FF2B5EF4-FFF2-40B4-BE49-F238E27FC236}">
                  <a16:creationId xmlns:a16="http://schemas.microsoft.com/office/drawing/2014/main" id="{4E1881FC-D0EA-6F5F-0F29-8899E0007122}"/>
                </a:ext>
              </a:extLst>
            </p:cNvPr>
            <p:cNvSpPr txBox="1">
              <a:spLocks/>
            </p:cNvSpPr>
            <p:nvPr/>
          </p:nvSpPr>
          <p:spPr bwMode="auto">
            <a:xfrm>
              <a:off x="10397419" y="289221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21</a:t>
              </a:r>
            </a:p>
          </p:txBody>
        </p:sp>
        <p:sp>
          <p:nvSpPr>
            <p:cNvPr id="90" name="TextBox 89">
              <a:extLst>
                <a:ext uri="{FF2B5EF4-FFF2-40B4-BE49-F238E27FC236}">
                  <a16:creationId xmlns:a16="http://schemas.microsoft.com/office/drawing/2014/main" id="{677C9E40-0D90-9B0B-B7F8-094A8CECC743}"/>
                </a:ext>
              </a:extLst>
            </p:cNvPr>
            <p:cNvSpPr txBox="1">
              <a:spLocks/>
            </p:cNvSpPr>
            <p:nvPr/>
          </p:nvSpPr>
          <p:spPr bwMode="auto">
            <a:xfrm>
              <a:off x="10557937" y="289221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24</a:t>
              </a:r>
            </a:p>
          </p:txBody>
        </p:sp>
        <p:sp>
          <p:nvSpPr>
            <p:cNvPr id="91" name="TextBox 90">
              <a:extLst>
                <a:ext uri="{FF2B5EF4-FFF2-40B4-BE49-F238E27FC236}">
                  <a16:creationId xmlns:a16="http://schemas.microsoft.com/office/drawing/2014/main" id="{B1E97A9D-C462-A9CB-3685-B801496004D4}"/>
                </a:ext>
              </a:extLst>
            </p:cNvPr>
            <p:cNvSpPr txBox="1">
              <a:spLocks/>
            </p:cNvSpPr>
            <p:nvPr/>
          </p:nvSpPr>
          <p:spPr bwMode="auto">
            <a:xfrm>
              <a:off x="10718455" y="289221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27</a:t>
              </a:r>
            </a:p>
          </p:txBody>
        </p:sp>
        <p:sp>
          <p:nvSpPr>
            <p:cNvPr id="92" name="TextBox 91">
              <a:extLst>
                <a:ext uri="{FF2B5EF4-FFF2-40B4-BE49-F238E27FC236}">
                  <a16:creationId xmlns:a16="http://schemas.microsoft.com/office/drawing/2014/main" id="{1B4D4066-F699-398F-CCB1-53F558EC1074}"/>
                </a:ext>
              </a:extLst>
            </p:cNvPr>
            <p:cNvSpPr txBox="1">
              <a:spLocks/>
            </p:cNvSpPr>
            <p:nvPr/>
          </p:nvSpPr>
          <p:spPr bwMode="auto">
            <a:xfrm>
              <a:off x="10878973" y="289221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30</a:t>
              </a:r>
            </a:p>
          </p:txBody>
        </p:sp>
        <p:sp>
          <p:nvSpPr>
            <p:cNvPr id="93" name="TextBox 92">
              <a:extLst>
                <a:ext uri="{FF2B5EF4-FFF2-40B4-BE49-F238E27FC236}">
                  <a16:creationId xmlns:a16="http://schemas.microsoft.com/office/drawing/2014/main" id="{41F06A5E-3452-F936-8980-3033F7ED5110}"/>
                </a:ext>
              </a:extLst>
            </p:cNvPr>
            <p:cNvSpPr txBox="1">
              <a:spLocks/>
            </p:cNvSpPr>
            <p:nvPr/>
          </p:nvSpPr>
          <p:spPr bwMode="auto">
            <a:xfrm>
              <a:off x="11039491" y="289221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33</a:t>
              </a:r>
            </a:p>
          </p:txBody>
        </p:sp>
        <p:sp>
          <p:nvSpPr>
            <p:cNvPr id="94" name="TextBox 93">
              <a:extLst>
                <a:ext uri="{FF2B5EF4-FFF2-40B4-BE49-F238E27FC236}">
                  <a16:creationId xmlns:a16="http://schemas.microsoft.com/office/drawing/2014/main" id="{585124C0-A429-0F6B-444A-C44B82FA1E96}"/>
                </a:ext>
              </a:extLst>
            </p:cNvPr>
            <p:cNvSpPr txBox="1">
              <a:spLocks/>
            </p:cNvSpPr>
            <p:nvPr/>
          </p:nvSpPr>
          <p:spPr bwMode="auto">
            <a:xfrm>
              <a:off x="11200009" y="289221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36</a:t>
              </a:r>
            </a:p>
          </p:txBody>
        </p:sp>
        <p:sp>
          <p:nvSpPr>
            <p:cNvPr id="95" name="TextBox 94">
              <a:extLst>
                <a:ext uri="{FF2B5EF4-FFF2-40B4-BE49-F238E27FC236}">
                  <a16:creationId xmlns:a16="http://schemas.microsoft.com/office/drawing/2014/main" id="{3730A252-F6BB-5A2B-E860-5CA8EC32B776}"/>
                </a:ext>
              </a:extLst>
            </p:cNvPr>
            <p:cNvSpPr txBox="1">
              <a:spLocks/>
            </p:cNvSpPr>
            <p:nvPr/>
          </p:nvSpPr>
          <p:spPr bwMode="auto">
            <a:xfrm>
              <a:off x="11360527" y="289221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39</a:t>
              </a:r>
            </a:p>
          </p:txBody>
        </p:sp>
        <p:grpSp>
          <p:nvGrpSpPr>
            <p:cNvPr id="96" name="Group 95">
              <a:extLst>
                <a:ext uri="{FF2B5EF4-FFF2-40B4-BE49-F238E27FC236}">
                  <a16:creationId xmlns:a16="http://schemas.microsoft.com/office/drawing/2014/main" id="{6FEA4967-635F-5CD7-3D0C-AD1EE745E9FF}"/>
                </a:ext>
              </a:extLst>
            </p:cNvPr>
            <p:cNvGrpSpPr>
              <a:grpSpLocks/>
            </p:cNvGrpSpPr>
            <p:nvPr/>
          </p:nvGrpSpPr>
          <p:grpSpPr>
            <a:xfrm>
              <a:off x="5987744" y="3943495"/>
              <a:ext cx="2612428" cy="1557791"/>
              <a:chOff x="5937300" y="1648721"/>
              <a:chExt cx="2612428" cy="1557791"/>
            </a:xfrm>
          </p:grpSpPr>
          <p:sp>
            <p:nvSpPr>
              <p:cNvPr id="97" name="TextBox 96">
                <a:extLst>
                  <a:ext uri="{FF2B5EF4-FFF2-40B4-BE49-F238E27FC236}">
                    <a16:creationId xmlns:a16="http://schemas.microsoft.com/office/drawing/2014/main" id="{DC2EF197-A02F-97CB-30CE-3461A376C6E5}"/>
                  </a:ext>
                </a:extLst>
              </p:cNvPr>
              <p:cNvSpPr txBox="1">
                <a:spLocks/>
              </p:cNvSpPr>
              <p:nvPr/>
            </p:nvSpPr>
            <p:spPr bwMode="auto">
              <a:xfrm>
                <a:off x="5937300" y="1648721"/>
                <a:ext cx="208390"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100</a:t>
                </a:r>
              </a:p>
            </p:txBody>
          </p:sp>
          <p:sp>
            <p:nvSpPr>
              <p:cNvPr id="98" name="TextBox 97">
                <a:extLst>
                  <a:ext uri="{FF2B5EF4-FFF2-40B4-BE49-F238E27FC236}">
                    <a16:creationId xmlns:a16="http://schemas.microsoft.com/office/drawing/2014/main" id="{99107977-4284-2641-0B1C-8D391711CA5A}"/>
                  </a:ext>
                </a:extLst>
              </p:cNvPr>
              <p:cNvSpPr txBox="1">
                <a:spLocks/>
              </p:cNvSpPr>
              <p:nvPr/>
            </p:nvSpPr>
            <p:spPr bwMode="auto">
              <a:xfrm>
                <a:off x="5985051" y="1901851"/>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80</a:t>
                </a:r>
              </a:p>
            </p:txBody>
          </p:sp>
          <p:sp>
            <p:nvSpPr>
              <p:cNvPr id="99" name="TextBox 98">
                <a:extLst>
                  <a:ext uri="{FF2B5EF4-FFF2-40B4-BE49-F238E27FC236}">
                    <a16:creationId xmlns:a16="http://schemas.microsoft.com/office/drawing/2014/main" id="{1C1B4D50-5765-13CA-C258-7CA3E060EF12}"/>
                  </a:ext>
                </a:extLst>
              </p:cNvPr>
              <p:cNvSpPr txBox="1">
                <a:spLocks/>
              </p:cNvSpPr>
              <p:nvPr/>
            </p:nvSpPr>
            <p:spPr bwMode="auto">
              <a:xfrm>
                <a:off x="5985051" y="2157825"/>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60</a:t>
                </a:r>
              </a:p>
            </p:txBody>
          </p:sp>
          <p:sp>
            <p:nvSpPr>
              <p:cNvPr id="100" name="TextBox 99">
                <a:extLst>
                  <a:ext uri="{FF2B5EF4-FFF2-40B4-BE49-F238E27FC236}">
                    <a16:creationId xmlns:a16="http://schemas.microsoft.com/office/drawing/2014/main" id="{1B600554-1565-9717-9562-3D7B3570FB49}"/>
                  </a:ext>
                </a:extLst>
              </p:cNvPr>
              <p:cNvSpPr txBox="1">
                <a:spLocks/>
              </p:cNvSpPr>
              <p:nvPr/>
            </p:nvSpPr>
            <p:spPr bwMode="auto">
              <a:xfrm>
                <a:off x="5987037" y="2411412"/>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40</a:t>
                </a:r>
              </a:p>
            </p:txBody>
          </p:sp>
          <p:sp>
            <p:nvSpPr>
              <p:cNvPr id="101" name="TextBox 100">
                <a:extLst>
                  <a:ext uri="{FF2B5EF4-FFF2-40B4-BE49-F238E27FC236}">
                    <a16:creationId xmlns:a16="http://schemas.microsoft.com/office/drawing/2014/main" id="{FC762015-EF6A-8BC7-8ABF-24E8F1839F3C}"/>
                  </a:ext>
                </a:extLst>
              </p:cNvPr>
              <p:cNvSpPr txBox="1">
                <a:spLocks/>
              </p:cNvSpPr>
              <p:nvPr/>
            </p:nvSpPr>
            <p:spPr bwMode="auto">
              <a:xfrm>
                <a:off x="5986788" y="2668820"/>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20</a:t>
                </a:r>
              </a:p>
            </p:txBody>
          </p:sp>
          <p:sp>
            <p:nvSpPr>
              <p:cNvPr id="102" name="TextBox 101">
                <a:extLst>
                  <a:ext uri="{FF2B5EF4-FFF2-40B4-BE49-F238E27FC236}">
                    <a16:creationId xmlns:a16="http://schemas.microsoft.com/office/drawing/2014/main" id="{603F92A1-15C2-73D6-2EA7-FFB150C4AF6B}"/>
                  </a:ext>
                </a:extLst>
              </p:cNvPr>
              <p:cNvSpPr txBox="1">
                <a:spLocks/>
              </p:cNvSpPr>
              <p:nvPr/>
            </p:nvSpPr>
            <p:spPr bwMode="auto">
              <a:xfrm>
                <a:off x="5986668" y="2921589"/>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0</a:t>
                </a:r>
              </a:p>
            </p:txBody>
          </p:sp>
          <p:sp>
            <p:nvSpPr>
              <p:cNvPr id="103" name="TextBox 102">
                <a:extLst>
                  <a:ext uri="{FF2B5EF4-FFF2-40B4-BE49-F238E27FC236}">
                    <a16:creationId xmlns:a16="http://schemas.microsoft.com/office/drawing/2014/main" id="{D1507326-A028-9A0A-B9A8-114DDC444C2C}"/>
                  </a:ext>
                </a:extLst>
              </p:cNvPr>
              <p:cNvSpPr txBox="1">
                <a:spLocks/>
              </p:cNvSpPr>
              <p:nvPr/>
            </p:nvSpPr>
            <p:spPr bwMode="auto">
              <a:xfrm>
                <a:off x="6138458" y="3051953"/>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0</a:t>
                </a:r>
              </a:p>
            </p:txBody>
          </p:sp>
          <p:sp>
            <p:nvSpPr>
              <p:cNvPr id="104" name="TextBox 103">
                <a:extLst>
                  <a:ext uri="{FF2B5EF4-FFF2-40B4-BE49-F238E27FC236}">
                    <a16:creationId xmlns:a16="http://schemas.microsoft.com/office/drawing/2014/main" id="{5E5F90B1-AF89-2669-7851-343BE14F2F5B}"/>
                  </a:ext>
                </a:extLst>
              </p:cNvPr>
              <p:cNvSpPr txBox="1">
                <a:spLocks/>
              </p:cNvSpPr>
              <p:nvPr/>
            </p:nvSpPr>
            <p:spPr bwMode="auto">
              <a:xfrm>
                <a:off x="6309939" y="3052624"/>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a:t>
                </a:r>
              </a:p>
            </p:txBody>
          </p:sp>
          <p:sp>
            <p:nvSpPr>
              <p:cNvPr id="105" name="TextBox 104">
                <a:extLst>
                  <a:ext uri="{FF2B5EF4-FFF2-40B4-BE49-F238E27FC236}">
                    <a16:creationId xmlns:a16="http://schemas.microsoft.com/office/drawing/2014/main" id="{0E947ECC-EF0E-4FD4-DFB6-3FC84B569021}"/>
                  </a:ext>
                </a:extLst>
              </p:cNvPr>
              <p:cNvSpPr txBox="1">
                <a:spLocks/>
              </p:cNvSpPr>
              <p:nvPr/>
            </p:nvSpPr>
            <p:spPr bwMode="auto">
              <a:xfrm>
                <a:off x="6482112" y="3051282"/>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6</a:t>
                </a:r>
              </a:p>
            </p:txBody>
          </p:sp>
          <p:sp>
            <p:nvSpPr>
              <p:cNvPr id="106" name="TextBox 105">
                <a:extLst>
                  <a:ext uri="{FF2B5EF4-FFF2-40B4-BE49-F238E27FC236}">
                    <a16:creationId xmlns:a16="http://schemas.microsoft.com/office/drawing/2014/main" id="{BA2B8246-D587-F077-A27E-A1FEBE1D2530}"/>
                  </a:ext>
                </a:extLst>
              </p:cNvPr>
              <p:cNvSpPr txBox="1">
                <a:spLocks/>
              </p:cNvSpPr>
              <p:nvPr/>
            </p:nvSpPr>
            <p:spPr bwMode="auto">
              <a:xfrm>
                <a:off x="6655474" y="3048784"/>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9</a:t>
                </a:r>
              </a:p>
            </p:txBody>
          </p:sp>
          <p:sp>
            <p:nvSpPr>
              <p:cNvPr id="107" name="TextBox 106">
                <a:extLst>
                  <a:ext uri="{FF2B5EF4-FFF2-40B4-BE49-F238E27FC236}">
                    <a16:creationId xmlns:a16="http://schemas.microsoft.com/office/drawing/2014/main" id="{D21E99C2-3C0A-A0EB-7D8C-6E82B575A795}"/>
                  </a:ext>
                </a:extLst>
              </p:cNvPr>
              <p:cNvSpPr txBox="1">
                <a:spLocks/>
              </p:cNvSpPr>
              <p:nvPr/>
            </p:nvSpPr>
            <p:spPr bwMode="auto">
              <a:xfrm>
                <a:off x="6832902" y="3048784"/>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12</a:t>
                </a:r>
              </a:p>
            </p:txBody>
          </p:sp>
          <p:sp>
            <p:nvSpPr>
              <p:cNvPr id="108" name="TextBox 107">
                <a:extLst>
                  <a:ext uri="{FF2B5EF4-FFF2-40B4-BE49-F238E27FC236}">
                    <a16:creationId xmlns:a16="http://schemas.microsoft.com/office/drawing/2014/main" id="{75A25168-3584-1B85-C460-16ACA3C739A8}"/>
                  </a:ext>
                </a:extLst>
              </p:cNvPr>
              <p:cNvSpPr txBox="1">
                <a:spLocks/>
              </p:cNvSpPr>
              <p:nvPr/>
            </p:nvSpPr>
            <p:spPr bwMode="auto">
              <a:xfrm>
                <a:off x="7001031" y="3048784"/>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15</a:t>
                </a:r>
              </a:p>
            </p:txBody>
          </p:sp>
          <p:sp>
            <p:nvSpPr>
              <p:cNvPr id="109" name="TextBox 108">
                <a:extLst>
                  <a:ext uri="{FF2B5EF4-FFF2-40B4-BE49-F238E27FC236}">
                    <a16:creationId xmlns:a16="http://schemas.microsoft.com/office/drawing/2014/main" id="{BF94623C-1BC3-D732-9692-25B960DEFE4F}"/>
                  </a:ext>
                </a:extLst>
              </p:cNvPr>
              <p:cNvSpPr txBox="1">
                <a:spLocks/>
              </p:cNvSpPr>
              <p:nvPr/>
            </p:nvSpPr>
            <p:spPr bwMode="auto">
              <a:xfrm>
                <a:off x="7173204" y="3048784"/>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18</a:t>
                </a:r>
              </a:p>
            </p:txBody>
          </p:sp>
          <p:sp>
            <p:nvSpPr>
              <p:cNvPr id="110" name="TextBox 109">
                <a:extLst>
                  <a:ext uri="{FF2B5EF4-FFF2-40B4-BE49-F238E27FC236}">
                    <a16:creationId xmlns:a16="http://schemas.microsoft.com/office/drawing/2014/main" id="{5E6FA6C6-79D9-B97E-CDBD-439B09F4E7FA}"/>
                  </a:ext>
                </a:extLst>
              </p:cNvPr>
              <p:cNvSpPr txBox="1">
                <a:spLocks/>
              </p:cNvSpPr>
              <p:nvPr/>
            </p:nvSpPr>
            <p:spPr bwMode="auto">
              <a:xfrm>
                <a:off x="7341593" y="305204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21</a:t>
                </a:r>
              </a:p>
            </p:txBody>
          </p:sp>
          <p:sp>
            <p:nvSpPr>
              <p:cNvPr id="111" name="TextBox 110">
                <a:extLst>
                  <a:ext uri="{FF2B5EF4-FFF2-40B4-BE49-F238E27FC236}">
                    <a16:creationId xmlns:a16="http://schemas.microsoft.com/office/drawing/2014/main" id="{BB0C5F73-66AF-D8BF-49FB-6440A7860150}"/>
                  </a:ext>
                </a:extLst>
              </p:cNvPr>
              <p:cNvSpPr txBox="1">
                <a:spLocks/>
              </p:cNvSpPr>
              <p:nvPr/>
            </p:nvSpPr>
            <p:spPr bwMode="auto">
              <a:xfrm>
                <a:off x="7509722" y="305204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24</a:t>
                </a:r>
              </a:p>
            </p:txBody>
          </p:sp>
          <p:sp>
            <p:nvSpPr>
              <p:cNvPr id="112" name="TextBox 111">
                <a:extLst>
                  <a:ext uri="{FF2B5EF4-FFF2-40B4-BE49-F238E27FC236}">
                    <a16:creationId xmlns:a16="http://schemas.microsoft.com/office/drawing/2014/main" id="{0D3C3883-1887-EC5B-B563-13CEABFA6DD2}"/>
                  </a:ext>
                </a:extLst>
              </p:cNvPr>
              <p:cNvSpPr txBox="1">
                <a:spLocks/>
              </p:cNvSpPr>
              <p:nvPr/>
            </p:nvSpPr>
            <p:spPr bwMode="auto">
              <a:xfrm>
                <a:off x="7691420" y="305204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27</a:t>
                </a:r>
              </a:p>
            </p:txBody>
          </p:sp>
          <p:sp>
            <p:nvSpPr>
              <p:cNvPr id="113" name="TextBox 112">
                <a:extLst>
                  <a:ext uri="{FF2B5EF4-FFF2-40B4-BE49-F238E27FC236}">
                    <a16:creationId xmlns:a16="http://schemas.microsoft.com/office/drawing/2014/main" id="{32A7081A-12AE-7D98-DB37-A5CB17F0D9B7}"/>
                  </a:ext>
                </a:extLst>
              </p:cNvPr>
              <p:cNvSpPr txBox="1">
                <a:spLocks/>
              </p:cNvSpPr>
              <p:nvPr/>
            </p:nvSpPr>
            <p:spPr bwMode="auto">
              <a:xfrm>
                <a:off x="7864489" y="3049188"/>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30</a:t>
                </a:r>
              </a:p>
            </p:txBody>
          </p:sp>
          <p:sp>
            <p:nvSpPr>
              <p:cNvPr id="114" name="TextBox 113">
                <a:extLst>
                  <a:ext uri="{FF2B5EF4-FFF2-40B4-BE49-F238E27FC236}">
                    <a16:creationId xmlns:a16="http://schemas.microsoft.com/office/drawing/2014/main" id="{7934271C-DBC7-085E-50C9-52B6E9705117}"/>
                  </a:ext>
                </a:extLst>
              </p:cNvPr>
              <p:cNvSpPr txBox="1">
                <a:spLocks/>
              </p:cNvSpPr>
              <p:nvPr/>
            </p:nvSpPr>
            <p:spPr bwMode="auto">
              <a:xfrm>
                <a:off x="8032878" y="3052451"/>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33</a:t>
                </a:r>
              </a:p>
            </p:txBody>
          </p:sp>
          <p:sp>
            <p:nvSpPr>
              <p:cNvPr id="115" name="TextBox 114">
                <a:extLst>
                  <a:ext uri="{FF2B5EF4-FFF2-40B4-BE49-F238E27FC236}">
                    <a16:creationId xmlns:a16="http://schemas.microsoft.com/office/drawing/2014/main" id="{91428A34-9B2B-83D4-9C85-552EC7492173}"/>
                  </a:ext>
                </a:extLst>
              </p:cNvPr>
              <p:cNvSpPr txBox="1">
                <a:spLocks/>
              </p:cNvSpPr>
              <p:nvPr/>
            </p:nvSpPr>
            <p:spPr bwMode="auto">
              <a:xfrm>
                <a:off x="8201007" y="3052451"/>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36</a:t>
                </a:r>
              </a:p>
            </p:txBody>
          </p:sp>
          <p:sp>
            <p:nvSpPr>
              <p:cNvPr id="116" name="TextBox 115">
                <a:extLst>
                  <a:ext uri="{FF2B5EF4-FFF2-40B4-BE49-F238E27FC236}">
                    <a16:creationId xmlns:a16="http://schemas.microsoft.com/office/drawing/2014/main" id="{48C1D2A2-D9F1-4315-107A-27910DB75F12}"/>
                  </a:ext>
                </a:extLst>
              </p:cNvPr>
              <p:cNvSpPr txBox="1">
                <a:spLocks/>
              </p:cNvSpPr>
              <p:nvPr/>
            </p:nvSpPr>
            <p:spPr bwMode="auto">
              <a:xfrm>
                <a:off x="8379530" y="3052451"/>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39</a:t>
                </a:r>
              </a:p>
            </p:txBody>
          </p:sp>
        </p:grpSp>
        <p:cxnSp>
          <p:nvCxnSpPr>
            <p:cNvPr id="117" name="Straight Connector 116">
              <a:extLst>
                <a:ext uri="{FF2B5EF4-FFF2-40B4-BE49-F238E27FC236}">
                  <a16:creationId xmlns:a16="http://schemas.microsoft.com/office/drawing/2014/main" id="{EE087BDE-0F93-663C-3EC1-BEEBF4B6DB9C}"/>
                </a:ext>
              </a:extLst>
            </p:cNvPr>
            <p:cNvCxnSpPr>
              <a:cxnSpLocks/>
            </p:cNvCxnSpPr>
            <p:nvPr/>
          </p:nvCxnSpPr>
          <p:spPr bwMode="auto">
            <a:xfrm>
              <a:off x="9299660" y="4017931"/>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99A61C3D-4A95-C843-8181-7C34041BC368}"/>
                </a:ext>
              </a:extLst>
            </p:cNvPr>
            <p:cNvCxnSpPr>
              <a:cxnSpLocks/>
            </p:cNvCxnSpPr>
            <p:nvPr/>
          </p:nvCxnSpPr>
          <p:spPr bwMode="auto">
            <a:xfrm>
              <a:off x="9299660" y="4273905"/>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945E8358-851E-9D3F-FEC7-F794B35050DE}"/>
                </a:ext>
              </a:extLst>
            </p:cNvPr>
            <p:cNvCxnSpPr>
              <a:cxnSpLocks/>
            </p:cNvCxnSpPr>
            <p:nvPr/>
          </p:nvCxnSpPr>
          <p:spPr bwMode="auto">
            <a:xfrm>
              <a:off x="9299660" y="4529879"/>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16324CC4-ED7C-1542-95FE-673FAD2A2865}"/>
                </a:ext>
              </a:extLst>
            </p:cNvPr>
            <p:cNvCxnSpPr>
              <a:cxnSpLocks/>
            </p:cNvCxnSpPr>
            <p:nvPr/>
          </p:nvCxnSpPr>
          <p:spPr bwMode="auto">
            <a:xfrm>
              <a:off x="9299660" y="4785853"/>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67E2EC1A-7467-63BE-7D84-FB223050DC19}"/>
                </a:ext>
              </a:extLst>
            </p:cNvPr>
            <p:cNvCxnSpPr>
              <a:cxnSpLocks/>
            </p:cNvCxnSpPr>
            <p:nvPr/>
          </p:nvCxnSpPr>
          <p:spPr bwMode="auto">
            <a:xfrm>
              <a:off x="9299660" y="5041827"/>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D5D9A33E-CFEC-98EF-64C3-0F56C6311E95}"/>
                </a:ext>
              </a:extLst>
            </p:cNvPr>
            <p:cNvCxnSpPr>
              <a:cxnSpLocks/>
            </p:cNvCxnSpPr>
            <p:nvPr/>
          </p:nvCxnSpPr>
          <p:spPr bwMode="auto">
            <a:xfrm>
              <a:off x="9299660" y="5305420"/>
              <a:ext cx="50283" cy="0"/>
            </a:xfrm>
            <a:prstGeom prst="line">
              <a:avLst/>
            </a:prstGeom>
            <a:noFill/>
            <a:ln w="12700" cap="flat" cmpd="sng" algn="ctr">
              <a:solidFill>
                <a:schemeClr val="tx1"/>
              </a:solidFill>
              <a:prstDash val="solid"/>
              <a:round/>
              <a:headEnd type="none" w="med" len="med"/>
              <a:tailEnd type="none" w="med" len="med"/>
            </a:ln>
            <a:effectLst/>
          </p:spPr>
        </p:cxnSp>
        <p:sp>
          <p:nvSpPr>
            <p:cNvPr id="123" name="TextBox 122">
              <a:extLst>
                <a:ext uri="{FF2B5EF4-FFF2-40B4-BE49-F238E27FC236}">
                  <a16:creationId xmlns:a16="http://schemas.microsoft.com/office/drawing/2014/main" id="{5F67DD33-01B7-C6CB-7E65-D4F6F10A7E5A}"/>
                </a:ext>
              </a:extLst>
            </p:cNvPr>
            <p:cNvSpPr txBox="1">
              <a:spLocks/>
            </p:cNvSpPr>
            <p:nvPr/>
          </p:nvSpPr>
          <p:spPr bwMode="auto">
            <a:xfrm>
              <a:off x="9056478" y="3951302"/>
              <a:ext cx="208390"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100</a:t>
              </a:r>
            </a:p>
          </p:txBody>
        </p:sp>
        <p:sp>
          <p:nvSpPr>
            <p:cNvPr id="124" name="TextBox 123">
              <a:extLst>
                <a:ext uri="{FF2B5EF4-FFF2-40B4-BE49-F238E27FC236}">
                  <a16:creationId xmlns:a16="http://schemas.microsoft.com/office/drawing/2014/main" id="{5A51DB80-6B20-03D2-0BEA-E1E6FBD5451C}"/>
                </a:ext>
              </a:extLst>
            </p:cNvPr>
            <p:cNvSpPr txBox="1">
              <a:spLocks/>
            </p:cNvSpPr>
            <p:nvPr/>
          </p:nvSpPr>
          <p:spPr bwMode="auto">
            <a:xfrm>
              <a:off x="9104229" y="4204432"/>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80</a:t>
              </a:r>
            </a:p>
          </p:txBody>
        </p:sp>
        <p:sp>
          <p:nvSpPr>
            <p:cNvPr id="125" name="TextBox 124">
              <a:extLst>
                <a:ext uri="{FF2B5EF4-FFF2-40B4-BE49-F238E27FC236}">
                  <a16:creationId xmlns:a16="http://schemas.microsoft.com/office/drawing/2014/main" id="{2DEC7465-83CA-DC11-F9AA-FD84747287E5}"/>
                </a:ext>
              </a:extLst>
            </p:cNvPr>
            <p:cNvSpPr txBox="1">
              <a:spLocks/>
            </p:cNvSpPr>
            <p:nvPr/>
          </p:nvSpPr>
          <p:spPr bwMode="auto">
            <a:xfrm>
              <a:off x="9104229" y="4460406"/>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60</a:t>
              </a:r>
            </a:p>
          </p:txBody>
        </p:sp>
        <p:sp>
          <p:nvSpPr>
            <p:cNvPr id="126" name="TextBox 125">
              <a:extLst>
                <a:ext uri="{FF2B5EF4-FFF2-40B4-BE49-F238E27FC236}">
                  <a16:creationId xmlns:a16="http://schemas.microsoft.com/office/drawing/2014/main" id="{8015EF72-E9FE-F0F9-3467-5E35B822CCA3}"/>
                </a:ext>
              </a:extLst>
            </p:cNvPr>
            <p:cNvSpPr txBox="1">
              <a:spLocks/>
            </p:cNvSpPr>
            <p:nvPr/>
          </p:nvSpPr>
          <p:spPr bwMode="auto">
            <a:xfrm>
              <a:off x="9106215" y="4713993"/>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40</a:t>
              </a:r>
            </a:p>
          </p:txBody>
        </p:sp>
        <p:sp>
          <p:nvSpPr>
            <p:cNvPr id="127" name="TextBox 126">
              <a:extLst>
                <a:ext uri="{FF2B5EF4-FFF2-40B4-BE49-F238E27FC236}">
                  <a16:creationId xmlns:a16="http://schemas.microsoft.com/office/drawing/2014/main" id="{A7E3D1D0-5527-00F0-C85C-D5515DB6F7DE}"/>
                </a:ext>
              </a:extLst>
            </p:cNvPr>
            <p:cNvSpPr txBox="1">
              <a:spLocks/>
            </p:cNvSpPr>
            <p:nvPr/>
          </p:nvSpPr>
          <p:spPr bwMode="auto">
            <a:xfrm>
              <a:off x="9105966" y="4971401"/>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20</a:t>
              </a:r>
            </a:p>
          </p:txBody>
        </p:sp>
        <p:sp>
          <p:nvSpPr>
            <p:cNvPr id="128" name="TextBox 127">
              <a:extLst>
                <a:ext uri="{FF2B5EF4-FFF2-40B4-BE49-F238E27FC236}">
                  <a16:creationId xmlns:a16="http://schemas.microsoft.com/office/drawing/2014/main" id="{B16534D0-C344-60A8-B515-48A8843C292E}"/>
                </a:ext>
              </a:extLst>
            </p:cNvPr>
            <p:cNvSpPr txBox="1">
              <a:spLocks/>
            </p:cNvSpPr>
            <p:nvPr/>
          </p:nvSpPr>
          <p:spPr bwMode="auto">
            <a:xfrm>
              <a:off x="9105846" y="5224170"/>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b="0" dirty="0">
                  <a:latin typeface="Poppins Medium" pitchFamily="2" charset="77"/>
                  <a:cs typeface="Poppins Medium" pitchFamily="2" charset="77"/>
                </a:rPr>
                <a:t>0</a:t>
              </a:r>
            </a:p>
          </p:txBody>
        </p:sp>
        <p:sp>
          <p:nvSpPr>
            <p:cNvPr id="130" name="TextBox 129">
              <a:extLst>
                <a:ext uri="{FF2B5EF4-FFF2-40B4-BE49-F238E27FC236}">
                  <a16:creationId xmlns:a16="http://schemas.microsoft.com/office/drawing/2014/main" id="{F2812A59-0EDF-2646-543A-F078E6D35929}"/>
                </a:ext>
              </a:extLst>
            </p:cNvPr>
            <p:cNvSpPr txBox="1">
              <a:spLocks/>
            </p:cNvSpPr>
            <p:nvPr/>
          </p:nvSpPr>
          <p:spPr bwMode="auto">
            <a:xfrm>
              <a:off x="6198195" y="3349481"/>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86</a:t>
              </a:r>
            </a:p>
          </p:txBody>
        </p:sp>
        <p:sp>
          <p:nvSpPr>
            <p:cNvPr id="131" name="TextBox 130">
              <a:extLst>
                <a:ext uri="{FF2B5EF4-FFF2-40B4-BE49-F238E27FC236}">
                  <a16:creationId xmlns:a16="http://schemas.microsoft.com/office/drawing/2014/main" id="{8D774F80-F103-92F8-9D82-F23B309B270A}"/>
                </a:ext>
              </a:extLst>
            </p:cNvPr>
            <p:cNvSpPr txBox="1">
              <a:spLocks/>
            </p:cNvSpPr>
            <p:nvPr/>
          </p:nvSpPr>
          <p:spPr bwMode="auto">
            <a:xfrm>
              <a:off x="6369676" y="335015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73</a:t>
              </a:r>
            </a:p>
          </p:txBody>
        </p:sp>
        <p:sp>
          <p:nvSpPr>
            <p:cNvPr id="132" name="TextBox 131">
              <a:extLst>
                <a:ext uri="{FF2B5EF4-FFF2-40B4-BE49-F238E27FC236}">
                  <a16:creationId xmlns:a16="http://schemas.microsoft.com/office/drawing/2014/main" id="{5250BE7A-3DA8-ADBE-0DE7-CC4777942CDA}"/>
                </a:ext>
              </a:extLst>
            </p:cNvPr>
            <p:cNvSpPr txBox="1">
              <a:spLocks/>
            </p:cNvSpPr>
            <p:nvPr/>
          </p:nvSpPr>
          <p:spPr bwMode="auto">
            <a:xfrm>
              <a:off x="6541849" y="3348810"/>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67</a:t>
              </a:r>
            </a:p>
          </p:txBody>
        </p:sp>
        <p:sp>
          <p:nvSpPr>
            <p:cNvPr id="133" name="TextBox 132">
              <a:extLst>
                <a:ext uri="{FF2B5EF4-FFF2-40B4-BE49-F238E27FC236}">
                  <a16:creationId xmlns:a16="http://schemas.microsoft.com/office/drawing/2014/main" id="{5FDA2774-888B-310A-BFD4-C95E28E2AFA9}"/>
                </a:ext>
              </a:extLst>
            </p:cNvPr>
            <p:cNvSpPr txBox="1">
              <a:spLocks/>
            </p:cNvSpPr>
            <p:nvPr/>
          </p:nvSpPr>
          <p:spPr bwMode="auto">
            <a:xfrm>
              <a:off x="6715211"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64</a:t>
              </a:r>
            </a:p>
          </p:txBody>
        </p:sp>
        <p:sp>
          <p:nvSpPr>
            <p:cNvPr id="134" name="TextBox 133">
              <a:extLst>
                <a:ext uri="{FF2B5EF4-FFF2-40B4-BE49-F238E27FC236}">
                  <a16:creationId xmlns:a16="http://schemas.microsoft.com/office/drawing/2014/main" id="{5EEDFB09-1238-88DB-4B24-E342549EC3AE}"/>
                </a:ext>
              </a:extLst>
            </p:cNvPr>
            <p:cNvSpPr txBox="1">
              <a:spLocks/>
            </p:cNvSpPr>
            <p:nvPr/>
          </p:nvSpPr>
          <p:spPr bwMode="auto">
            <a:xfrm>
              <a:off x="6892639"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60</a:t>
              </a:r>
            </a:p>
          </p:txBody>
        </p:sp>
        <p:sp>
          <p:nvSpPr>
            <p:cNvPr id="135" name="TextBox 134">
              <a:extLst>
                <a:ext uri="{FF2B5EF4-FFF2-40B4-BE49-F238E27FC236}">
                  <a16:creationId xmlns:a16="http://schemas.microsoft.com/office/drawing/2014/main" id="{B266A062-C4D1-84FC-EC70-9D6420AF3B53}"/>
                </a:ext>
              </a:extLst>
            </p:cNvPr>
            <p:cNvSpPr txBox="1">
              <a:spLocks/>
            </p:cNvSpPr>
            <p:nvPr/>
          </p:nvSpPr>
          <p:spPr bwMode="auto">
            <a:xfrm>
              <a:off x="7060768"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58</a:t>
              </a:r>
            </a:p>
          </p:txBody>
        </p:sp>
        <p:sp>
          <p:nvSpPr>
            <p:cNvPr id="136" name="TextBox 135">
              <a:extLst>
                <a:ext uri="{FF2B5EF4-FFF2-40B4-BE49-F238E27FC236}">
                  <a16:creationId xmlns:a16="http://schemas.microsoft.com/office/drawing/2014/main" id="{F4DFF195-CDF0-A5D7-C11D-4547D83337C2}"/>
                </a:ext>
              </a:extLst>
            </p:cNvPr>
            <p:cNvSpPr txBox="1">
              <a:spLocks/>
            </p:cNvSpPr>
            <p:nvPr/>
          </p:nvSpPr>
          <p:spPr bwMode="auto">
            <a:xfrm>
              <a:off x="7232941"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51</a:t>
              </a:r>
            </a:p>
          </p:txBody>
        </p:sp>
        <p:sp>
          <p:nvSpPr>
            <p:cNvPr id="137" name="TextBox 136">
              <a:extLst>
                <a:ext uri="{FF2B5EF4-FFF2-40B4-BE49-F238E27FC236}">
                  <a16:creationId xmlns:a16="http://schemas.microsoft.com/office/drawing/2014/main" id="{75CC6DB4-8277-12D5-7063-05EB5BAE268E}"/>
                </a:ext>
              </a:extLst>
            </p:cNvPr>
            <p:cNvSpPr txBox="1">
              <a:spLocks/>
            </p:cNvSpPr>
            <p:nvPr/>
          </p:nvSpPr>
          <p:spPr bwMode="auto">
            <a:xfrm>
              <a:off x="7401330" y="3349575"/>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48</a:t>
              </a:r>
            </a:p>
          </p:txBody>
        </p:sp>
        <p:sp>
          <p:nvSpPr>
            <p:cNvPr id="138" name="TextBox 137">
              <a:extLst>
                <a:ext uri="{FF2B5EF4-FFF2-40B4-BE49-F238E27FC236}">
                  <a16:creationId xmlns:a16="http://schemas.microsoft.com/office/drawing/2014/main" id="{703ACA1D-17BF-F454-DD49-A64CF9E51AD0}"/>
                </a:ext>
              </a:extLst>
            </p:cNvPr>
            <p:cNvSpPr txBox="1">
              <a:spLocks/>
            </p:cNvSpPr>
            <p:nvPr/>
          </p:nvSpPr>
          <p:spPr bwMode="auto">
            <a:xfrm>
              <a:off x="7569459" y="3349575"/>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45</a:t>
              </a:r>
            </a:p>
          </p:txBody>
        </p:sp>
        <p:sp>
          <p:nvSpPr>
            <p:cNvPr id="139" name="TextBox 138">
              <a:extLst>
                <a:ext uri="{FF2B5EF4-FFF2-40B4-BE49-F238E27FC236}">
                  <a16:creationId xmlns:a16="http://schemas.microsoft.com/office/drawing/2014/main" id="{6120359B-9579-2FF2-8786-6570C241C6BB}"/>
                </a:ext>
              </a:extLst>
            </p:cNvPr>
            <p:cNvSpPr txBox="1">
              <a:spLocks/>
            </p:cNvSpPr>
            <p:nvPr/>
          </p:nvSpPr>
          <p:spPr bwMode="auto">
            <a:xfrm>
              <a:off x="7751157" y="3349575"/>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43</a:t>
              </a:r>
            </a:p>
          </p:txBody>
        </p:sp>
        <p:sp>
          <p:nvSpPr>
            <p:cNvPr id="140" name="TextBox 139">
              <a:extLst>
                <a:ext uri="{FF2B5EF4-FFF2-40B4-BE49-F238E27FC236}">
                  <a16:creationId xmlns:a16="http://schemas.microsoft.com/office/drawing/2014/main" id="{62E2E553-6451-1E5C-FBF8-FBA1E16E56B7}"/>
                </a:ext>
              </a:extLst>
            </p:cNvPr>
            <p:cNvSpPr txBox="1">
              <a:spLocks/>
            </p:cNvSpPr>
            <p:nvPr/>
          </p:nvSpPr>
          <p:spPr bwMode="auto">
            <a:xfrm>
              <a:off x="7924226" y="3346716"/>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38</a:t>
              </a:r>
            </a:p>
          </p:txBody>
        </p:sp>
        <p:sp>
          <p:nvSpPr>
            <p:cNvPr id="141" name="TextBox 140">
              <a:extLst>
                <a:ext uri="{FF2B5EF4-FFF2-40B4-BE49-F238E27FC236}">
                  <a16:creationId xmlns:a16="http://schemas.microsoft.com/office/drawing/2014/main" id="{4FB4695A-39D4-1A9B-5014-2D1116C8744A}"/>
                </a:ext>
              </a:extLst>
            </p:cNvPr>
            <p:cNvSpPr txBox="1">
              <a:spLocks/>
            </p:cNvSpPr>
            <p:nvPr/>
          </p:nvSpPr>
          <p:spPr bwMode="auto">
            <a:xfrm>
              <a:off x="8092615" y="3349979"/>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36</a:t>
              </a:r>
            </a:p>
          </p:txBody>
        </p:sp>
        <p:sp>
          <p:nvSpPr>
            <p:cNvPr id="142" name="TextBox 141">
              <a:extLst>
                <a:ext uri="{FF2B5EF4-FFF2-40B4-BE49-F238E27FC236}">
                  <a16:creationId xmlns:a16="http://schemas.microsoft.com/office/drawing/2014/main" id="{F82FAE02-CD77-D3C1-CC82-3B1EEABF51D5}"/>
                </a:ext>
              </a:extLst>
            </p:cNvPr>
            <p:cNvSpPr txBox="1">
              <a:spLocks/>
            </p:cNvSpPr>
            <p:nvPr/>
          </p:nvSpPr>
          <p:spPr bwMode="auto">
            <a:xfrm>
              <a:off x="8260744" y="3349979"/>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9</a:t>
              </a:r>
            </a:p>
          </p:txBody>
        </p:sp>
        <p:sp>
          <p:nvSpPr>
            <p:cNvPr id="143" name="TextBox 142">
              <a:extLst>
                <a:ext uri="{FF2B5EF4-FFF2-40B4-BE49-F238E27FC236}">
                  <a16:creationId xmlns:a16="http://schemas.microsoft.com/office/drawing/2014/main" id="{4A579F46-650B-52C9-1230-3AA1D055950C}"/>
                </a:ext>
              </a:extLst>
            </p:cNvPr>
            <p:cNvSpPr txBox="1">
              <a:spLocks/>
            </p:cNvSpPr>
            <p:nvPr/>
          </p:nvSpPr>
          <p:spPr bwMode="auto">
            <a:xfrm>
              <a:off x="8439267" y="3349979"/>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0</a:t>
              </a:r>
            </a:p>
          </p:txBody>
        </p:sp>
        <p:sp>
          <p:nvSpPr>
            <p:cNvPr id="144" name="TextBox 143">
              <a:extLst>
                <a:ext uri="{FF2B5EF4-FFF2-40B4-BE49-F238E27FC236}">
                  <a16:creationId xmlns:a16="http://schemas.microsoft.com/office/drawing/2014/main" id="{D1570DE6-5368-DCB4-4C01-30DC1F225559}"/>
                </a:ext>
              </a:extLst>
            </p:cNvPr>
            <p:cNvSpPr txBox="1">
              <a:spLocks/>
            </p:cNvSpPr>
            <p:nvPr/>
          </p:nvSpPr>
          <p:spPr bwMode="auto">
            <a:xfrm>
              <a:off x="11521042" y="289221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42</a:t>
              </a:r>
            </a:p>
          </p:txBody>
        </p:sp>
        <p:cxnSp>
          <p:nvCxnSpPr>
            <p:cNvPr id="145" name="Straight Connector 144">
              <a:extLst>
                <a:ext uri="{FF2B5EF4-FFF2-40B4-BE49-F238E27FC236}">
                  <a16:creationId xmlns:a16="http://schemas.microsoft.com/office/drawing/2014/main" id="{F9F7C32B-773F-6BDC-B08D-8ECDAC8BB919}"/>
                </a:ext>
              </a:extLst>
            </p:cNvPr>
            <p:cNvCxnSpPr>
              <a:cxnSpLocks/>
            </p:cNvCxnSpPr>
            <p:nvPr/>
          </p:nvCxnSpPr>
          <p:spPr bwMode="auto">
            <a:xfrm>
              <a:off x="11443090" y="2848585"/>
              <a:ext cx="0" cy="45045"/>
            </a:xfrm>
            <a:prstGeom prst="line">
              <a:avLst/>
            </a:prstGeom>
            <a:noFill/>
            <a:ln w="12700" cap="flat" cmpd="sng" algn="ctr">
              <a:solidFill>
                <a:schemeClr val="tx1"/>
              </a:solidFill>
              <a:prstDash val="solid"/>
              <a:round/>
              <a:headEnd type="none" w="med" len="med"/>
              <a:tailEnd type="none" w="med" len="med"/>
            </a:ln>
            <a:effectLst/>
          </p:spPr>
        </p:cxnSp>
        <p:sp>
          <p:nvSpPr>
            <p:cNvPr id="146" name="TextBox 145">
              <a:extLst>
                <a:ext uri="{FF2B5EF4-FFF2-40B4-BE49-F238E27FC236}">
                  <a16:creationId xmlns:a16="http://schemas.microsoft.com/office/drawing/2014/main" id="{18AD6BCB-B087-1FC7-C6B9-0AD1916CCC95}"/>
                </a:ext>
              </a:extLst>
            </p:cNvPr>
            <p:cNvSpPr txBox="1">
              <a:spLocks/>
            </p:cNvSpPr>
            <p:nvPr/>
          </p:nvSpPr>
          <p:spPr bwMode="auto">
            <a:xfrm>
              <a:off x="9278604"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86</a:t>
              </a:r>
            </a:p>
          </p:txBody>
        </p:sp>
        <p:sp>
          <p:nvSpPr>
            <p:cNvPr id="147" name="TextBox 146">
              <a:extLst>
                <a:ext uri="{FF2B5EF4-FFF2-40B4-BE49-F238E27FC236}">
                  <a16:creationId xmlns:a16="http://schemas.microsoft.com/office/drawing/2014/main" id="{C78EBC9A-D25F-60E7-7B92-48E45FC1A72C}"/>
                </a:ext>
              </a:extLst>
            </p:cNvPr>
            <p:cNvSpPr txBox="1">
              <a:spLocks/>
            </p:cNvSpPr>
            <p:nvPr/>
          </p:nvSpPr>
          <p:spPr bwMode="auto">
            <a:xfrm>
              <a:off x="9437802"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79</a:t>
              </a:r>
            </a:p>
          </p:txBody>
        </p:sp>
        <p:sp>
          <p:nvSpPr>
            <p:cNvPr id="148" name="TextBox 147">
              <a:extLst>
                <a:ext uri="{FF2B5EF4-FFF2-40B4-BE49-F238E27FC236}">
                  <a16:creationId xmlns:a16="http://schemas.microsoft.com/office/drawing/2014/main" id="{53A5D7A8-6D94-06EE-1075-DC606320275A}"/>
                </a:ext>
              </a:extLst>
            </p:cNvPr>
            <p:cNvSpPr txBox="1">
              <a:spLocks/>
            </p:cNvSpPr>
            <p:nvPr/>
          </p:nvSpPr>
          <p:spPr bwMode="auto">
            <a:xfrm>
              <a:off x="9597000"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76</a:t>
              </a:r>
            </a:p>
          </p:txBody>
        </p:sp>
        <p:sp>
          <p:nvSpPr>
            <p:cNvPr id="149" name="TextBox 148">
              <a:extLst>
                <a:ext uri="{FF2B5EF4-FFF2-40B4-BE49-F238E27FC236}">
                  <a16:creationId xmlns:a16="http://schemas.microsoft.com/office/drawing/2014/main" id="{A005953B-0950-831C-FBA8-0F79D56A14A3}"/>
                </a:ext>
              </a:extLst>
            </p:cNvPr>
            <p:cNvSpPr txBox="1">
              <a:spLocks/>
            </p:cNvSpPr>
            <p:nvPr/>
          </p:nvSpPr>
          <p:spPr bwMode="auto">
            <a:xfrm>
              <a:off x="9756197"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71</a:t>
              </a:r>
            </a:p>
          </p:txBody>
        </p:sp>
        <p:sp>
          <p:nvSpPr>
            <p:cNvPr id="150" name="TextBox 149">
              <a:extLst>
                <a:ext uri="{FF2B5EF4-FFF2-40B4-BE49-F238E27FC236}">
                  <a16:creationId xmlns:a16="http://schemas.microsoft.com/office/drawing/2014/main" id="{1B5D3647-E274-B375-DA03-2D955DF2BB58}"/>
                </a:ext>
              </a:extLst>
            </p:cNvPr>
            <p:cNvSpPr txBox="1">
              <a:spLocks/>
            </p:cNvSpPr>
            <p:nvPr/>
          </p:nvSpPr>
          <p:spPr bwMode="auto">
            <a:xfrm>
              <a:off x="9915865"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65</a:t>
              </a:r>
            </a:p>
          </p:txBody>
        </p:sp>
        <p:sp>
          <p:nvSpPr>
            <p:cNvPr id="151" name="TextBox 150">
              <a:extLst>
                <a:ext uri="{FF2B5EF4-FFF2-40B4-BE49-F238E27FC236}">
                  <a16:creationId xmlns:a16="http://schemas.microsoft.com/office/drawing/2014/main" id="{E0D998C7-5494-CED8-8A7F-D403350E0BC6}"/>
                </a:ext>
              </a:extLst>
            </p:cNvPr>
            <p:cNvSpPr txBox="1">
              <a:spLocks/>
            </p:cNvSpPr>
            <p:nvPr/>
          </p:nvSpPr>
          <p:spPr bwMode="auto">
            <a:xfrm>
              <a:off x="10076383"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64</a:t>
              </a:r>
            </a:p>
          </p:txBody>
        </p:sp>
        <p:sp>
          <p:nvSpPr>
            <p:cNvPr id="152" name="TextBox 151">
              <a:extLst>
                <a:ext uri="{FF2B5EF4-FFF2-40B4-BE49-F238E27FC236}">
                  <a16:creationId xmlns:a16="http://schemas.microsoft.com/office/drawing/2014/main" id="{D28189CB-8DDE-E7ED-C776-50CAB43E4D93}"/>
                </a:ext>
              </a:extLst>
            </p:cNvPr>
            <p:cNvSpPr txBox="1">
              <a:spLocks/>
            </p:cNvSpPr>
            <p:nvPr/>
          </p:nvSpPr>
          <p:spPr bwMode="auto">
            <a:xfrm>
              <a:off x="10236901"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61</a:t>
              </a:r>
            </a:p>
          </p:txBody>
        </p:sp>
        <p:sp>
          <p:nvSpPr>
            <p:cNvPr id="153" name="TextBox 152">
              <a:extLst>
                <a:ext uri="{FF2B5EF4-FFF2-40B4-BE49-F238E27FC236}">
                  <a16:creationId xmlns:a16="http://schemas.microsoft.com/office/drawing/2014/main" id="{02F7C903-FC0E-9229-8E8C-D3DFCE9C9518}"/>
                </a:ext>
              </a:extLst>
            </p:cNvPr>
            <p:cNvSpPr txBox="1">
              <a:spLocks/>
            </p:cNvSpPr>
            <p:nvPr/>
          </p:nvSpPr>
          <p:spPr bwMode="auto">
            <a:xfrm>
              <a:off x="10397419"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59</a:t>
              </a:r>
            </a:p>
          </p:txBody>
        </p:sp>
        <p:sp>
          <p:nvSpPr>
            <p:cNvPr id="154" name="TextBox 153">
              <a:extLst>
                <a:ext uri="{FF2B5EF4-FFF2-40B4-BE49-F238E27FC236}">
                  <a16:creationId xmlns:a16="http://schemas.microsoft.com/office/drawing/2014/main" id="{BA3A60B8-7E96-41AE-0FD7-F81EE646506E}"/>
                </a:ext>
              </a:extLst>
            </p:cNvPr>
            <p:cNvSpPr txBox="1">
              <a:spLocks/>
            </p:cNvSpPr>
            <p:nvPr/>
          </p:nvSpPr>
          <p:spPr bwMode="auto">
            <a:xfrm>
              <a:off x="10557937"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58</a:t>
              </a:r>
            </a:p>
          </p:txBody>
        </p:sp>
        <p:sp>
          <p:nvSpPr>
            <p:cNvPr id="155" name="TextBox 154">
              <a:extLst>
                <a:ext uri="{FF2B5EF4-FFF2-40B4-BE49-F238E27FC236}">
                  <a16:creationId xmlns:a16="http://schemas.microsoft.com/office/drawing/2014/main" id="{25396526-428C-6679-DB5F-3E68857CFBEF}"/>
                </a:ext>
              </a:extLst>
            </p:cNvPr>
            <p:cNvSpPr txBox="1">
              <a:spLocks/>
            </p:cNvSpPr>
            <p:nvPr/>
          </p:nvSpPr>
          <p:spPr bwMode="auto">
            <a:xfrm>
              <a:off x="10718455"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56</a:t>
              </a:r>
            </a:p>
          </p:txBody>
        </p:sp>
        <p:sp>
          <p:nvSpPr>
            <p:cNvPr id="156" name="TextBox 155">
              <a:extLst>
                <a:ext uri="{FF2B5EF4-FFF2-40B4-BE49-F238E27FC236}">
                  <a16:creationId xmlns:a16="http://schemas.microsoft.com/office/drawing/2014/main" id="{9AA6E7AE-CBD9-96A8-7B12-15EA048F715C}"/>
                </a:ext>
              </a:extLst>
            </p:cNvPr>
            <p:cNvSpPr txBox="1">
              <a:spLocks/>
            </p:cNvSpPr>
            <p:nvPr/>
          </p:nvSpPr>
          <p:spPr bwMode="auto">
            <a:xfrm>
              <a:off x="10878973"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56</a:t>
              </a:r>
            </a:p>
          </p:txBody>
        </p:sp>
        <p:sp>
          <p:nvSpPr>
            <p:cNvPr id="157" name="TextBox 156">
              <a:extLst>
                <a:ext uri="{FF2B5EF4-FFF2-40B4-BE49-F238E27FC236}">
                  <a16:creationId xmlns:a16="http://schemas.microsoft.com/office/drawing/2014/main" id="{6229CCF5-14E0-005B-D8B7-E310A8D26D45}"/>
                </a:ext>
              </a:extLst>
            </p:cNvPr>
            <p:cNvSpPr txBox="1">
              <a:spLocks/>
            </p:cNvSpPr>
            <p:nvPr/>
          </p:nvSpPr>
          <p:spPr bwMode="auto">
            <a:xfrm>
              <a:off x="11039491"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54</a:t>
              </a:r>
            </a:p>
          </p:txBody>
        </p:sp>
        <p:sp>
          <p:nvSpPr>
            <p:cNvPr id="158" name="TextBox 157">
              <a:extLst>
                <a:ext uri="{FF2B5EF4-FFF2-40B4-BE49-F238E27FC236}">
                  <a16:creationId xmlns:a16="http://schemas.microsoft.com/office/drawing/2014/main" id="{BD1717FB-4644-3E2F-94E8-2BB97800CA4B}"/>
                </a:ext>
              </a:extLst>
            </p:cNvPr>
            <p:cNvSpPr txBox="1">
              <a:spLocks/>
            </p:cNvSpPr>
            <p:nvPr/>
          </p:nvSpPr>
          <p:spPr bwMode="auto">
            <a:xfrm>
              <a:off x="11200009"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38</a:t>
              </a:r>
            </a:p>
          </p:txBody>
        </p:sp>
        <p:sp>
          <p:nvSpPr>
            <p:cNvPr id="159" name="TextBox 158">
              <a:extLst>
                <a:ext uri="{FF2B5EF4-FFF2-40B4-BE49-F238E27FC236}">
                  <a16:creationId xmlns:a16="http://schemas.microsoft.com/office/drawing/2014/main" id="{0C0BEB33-B600-6484-83E7-71D902BC87C7}"/>
                </a:ext>
              </a:extLst>
            </p:cNvPr>
            <p:cNvSpPr txBox="1">
              <a:spLocks/>
            </p:cNvSpPr>
            <p:nvPr/>
          </p:nvSpPr>
          <p:spPr bwMode="auto">
            <a:xfrm>
              <a:off x="11360527"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7</a:t>
              </a:r>
            </a:p>
          </p:txBody>
        </p:sp>
        <p:sp>
          <p:nvSpPr>
            <p:cNvPr id="160" name="TextBox 159">
              <a:extLst>
                <a:ext uri="{FF2B5EF4-FFF2-40B4-BE49-F238E27FC236}">
                  <a16:creationId xmlns:a16="http://schemas.microsoft.com/office/drawing/2014/main" id="{B6E82EBC-A9FA-3C0C-BACE-90F96B4F6B16}"/>
                </a:ext>
              </a:extLst>
            </p:cNvPr>
            <p:cNvSpPr txBox="1">
              <a:spLocks/>
            </p:cNvSpPr>
            <p:nvPr/>
          </p:nvSpPr>
          <p:spPr bwMode="auto">
            <a:xfrm>
              <a:off x="11521042" y="3346312"/>
              <a:ext cx="170198" cy="12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0</a:t>
              </a:r>
            </a:p>
          </p:txBody>
        </p:sp>
        <p:sp>
          <p:nvSpPr>
            <p:cNvPr id="161" name="TextBox 160">
              <a:extLst>
                <a:ext uri="{FF2B5EF4-FFF2-40B4-BE49-F238E27FC236}">
                  <a16:creationId xmlns:a16="http://schemas.microsoft.com/office/drawing/2014/main" id="{66F41C36-6572-F704-2595-94D00554A609}"/>
                </a:ext>
              </a:extLst>
            </p:cNvPr>
            <p:cNvSpPr txBox="1">
              <a:spLocks/>
            </p:cNvSpPr>
            <p:nvPr/>
          </p:nvSpPr>
          <p:spPr bwMode="auto">
            <a:xfrm>
              <a:off x="9082631" y="3189839"/>
              <a:ext cx="11695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dirty="0">
                  <a:latin typeface="Poppins" pitchFamily="2" charset="77"/>
                  <a:cs typeface="Poppins" pitchFamily="2" charset="77"/>
                </a:rPr>
                <a:t>Patients at Risk, n</a:t>
              </a:r>
            </a:p>
          </p:txBody>
        </p:sp>
        <p:sp>
          <p:nvSpPr>
            <p:cNvPr id="162" name="TextBox 161">
              <a:extLst>
                <a:ext uri="{FF2B5EF4-FFF2-40B4-BE49-F238E27FC236}">
                  <a16:creationId xmlns:a16="http://schemas.microsoft.com/office/drawing/2014/main" id="{2B731A8F-9E1D-B520-9FF6-60524AB8DA53}"/>
                </a:ext>
              </a:extLst>
            </p:cNvPr>
            <p:cNvSpPr txBox="1">
              <a:spLocks/>
            </p:cNvSpPr>
            <p:nvPr/>
          </p:nvSpPr>
          <p:spPr bwMode="auto">
            <a:xfrm>
              <a:off x="9361648" y="3004080"/>
              <a:ext cx="224154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dirty="0">
                  <a:solidFill>
                    <a:schemeClr val="tx1">
                      <a:lumMod val="75000"/>
                      <a:lumOff val="25000"/>
                    </a:schemeClr>
                  </a:solidFill>
                  <a:latin typeface="Poppins Medium" pitchFamily="2" charset="77"/>
                  <a:cs typeface="Poppins Medium" pitchFamily="2" charset="77"/>
                </a:rPr>
                <a:t>Mo</a:t>
              </a:r>
            </a:p>
          </p:txBody>
        </p:sp>
        <p:sp>
          <p:nvSpPr>
            <p:cNvPr id="163" name="TextBox 162">
              <a:extLst>
                <a:ext uri="{FF2B5EF4-FFF2-40B4-BE49-F238E27FC236}">
                  <a16:creationId xmlns:a16="http://schemas.microsoft.com/office/drawing/2014/main" id="{753D328D-138A-C571-E48C-0C7D77F04544}"/>
                </a:ext>
              </a:extLst>
            </p:cNvPr>
            <p:cNvSpPr txBox="1">
              <a:spLocks/>
            </p:cNvSpPr>
            <p:nvPr/>
          </p:nvSpPr>
          <p:spPr bwMode="auto">
            <a:xfrm>
              <a:off x="6023633" y="3193660"/>
              <a:ext cx="11695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000" dirty="0">
                  <a:latin typeface="Poppins" pitchFamily="2" charset="77"/>
                  <a:cs typeface="Poppins" pitchFamily="2" charset="77"/>
                </a:rPr>
                <a:t>Patients at Risk, n</a:t>
              </a:r>
            </a:p>
          </p:txBody>
        </p:sp>
        <p:sp>
          <p:nvSpPr>
            <p:cNvPr id="164" name="TextBox 163">
              <a:extLst>
                <a:ext uri="{FF2B5EF4-FFF2-40B4-BE49-F238E27FC236}">
                  <a16:creationId xmlns:a16="http://schemas.microsoft.com/office/drawing/2014/main" id="{FAFBA39E-3071-471D-3A9E-E5313D31E086}"/>
                </a:ext>
              </a:extLst>
            </p:cNvPr>
            <p:cNvSpPr txBox="1">
              <a:spLocks/>
            </p:cNvSpPr>
            <p:nvPr/>
          </p:nvSpPr>
          <p:spPr bwMode="auto">
            <a:xfrm>
              <a:off x="9082631" y="5652292"/>
              <a:ext cx="11695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nSpc>
                  <a:spcPct val="100000"/>
                </a:lnSpc>
                <a:spcBef>
                  <a:spcPct val="50000"/>
                </a:spcBef>
                <a:spcAft>
                  <a:spcPct val="0"/>
                </a:spcAft>
                <a:buClrTx/>
                <a:buFontTx/>
                <a:buNone/>
              </a:pPr>
              <a:r>
                <a:rPr lang="en-US" sz="1000" dirty="0">
                  <a:latin typeface="Poppins" pitchFamily="2" charset="77"/>
                  <a:cs typeface="Poppins" pitchFamily="2" charset="77"/>
                </a:rPr>
                <a:t>Patients at Risk, n</a:t>
              </a:r>
            </a:p>
          </p:txBody>
        </p:sp>
        <p:sp>
          <p:nvSpPr>
            <p:cNvPr id="165" name="TextBox 164">
              <a:extLst>
                <a:ext uri="{FF2B5EF4-FFF2-40B4-BE49-F238E27FC236}">
                  <a16:creationId xmlns:a16="http://schemas.microsoft.com/office/drawing/2014/main" id="{2B691410-6F5F-ADE1-EEAE-5EEFA08FFC2C}"/>
                </a:ext>
              </a:extLst>
            </p:cNvPr>
            <p:cNvSpPr txBox="1">
              <a:spLocks/>
            </p:cNvSpPr>
            <p:nvPr/>
          </p:nvSpPr>
          <p:spPr bwMode="auto">
            <a:xfrm>
              <a:off x="6023633" y="5656113"/>
              <a:ext cx="116951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nSpc>
                  <a:spcPct val="100000"/>
                </a:lnSpc>
                <a:spcBef>
                  <a:spcPct val="50000"/>
                </a:spcBef>
                <a:spcAft>
                  <a:spcPct val="0"/>
                </a:spcAft>
                <a:buClrTx/>
                <a:buFontTx/>
                <a:buNone/>
              </a:pPr>
              <a:r>
                <a:rPr lang="en-US" sz="1000" dirty="0">
                  <a:latin typeface="Poppins" pitchFamily="2" charset="77"/>
                  <a:cs typeface="Poppins" pitchFamily="2" charset="77"/>
                </a:rPr>
                <a:t>Patients at Risk, n</a:t>
              </a:r>
            </a:p>
          </p:txBody>
        </p:sp>
        <p:cxnSp>
          <p:nvCxnSpPr>
            <p:cNvPr id="166" name="Straight Connector 165">
              <a:extLst>
                <a:ext uri="{FF2B5EF4-FFF2-40B4-BE49-F238E27FC236}">
                  <a16:creationId xmlns:a16="http://schemas.microsoft.com/office/drawing/2014/main" id="{E67DFCB3-A2F3-2910-F65B-2D4F390D5372}"/>
                </a:ext>
              </a:extLst>
            </p:cNvPr>
            <p:cNvCxnSpPr>
              <a:cxnSpLocks/>
            </p:cNvCxnSpPr>
            <p:nvPr/>
          </p:nvCxnSpPr>
          <p:spPr bwMode="auto">
            <a:xfrm>
              <a:off x="9350217" y="5309957"/>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677BAB0F-399D-FFE8-34F4-237F12FA5BFA}"/>
                </a:ext>
              </a:extLst>
            </p:cNvPr>
            <p:cNvCxnSpPr>
              <a:cxnSpLocks/>
            </p:cNvCxnSpPr>
            <p:nvPr/>
          </p:nvCxnSpPr>
          <p:spPr bwMode="auto">
            <a:xfrm>
              <a:off x="9502708" y="5309957"/>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0107471C-2ADF-E36C-15CF-3BD83B87DFC7}"/>
                </a:ext>
              </a:extLst>
            </p:cNvPr>
            <p:cNvCxnSpPr>
              <a:cxnSpLocks/>
            </p:cNvCxnSpPr>
            <p:nvPr/>
          </p:nvCxnSpPr>
          <p:spPr bwMode="auto">
            <a:xfrm>
              <a:off x="9662819" y="5309957"/>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9BA2D298-3FFD-FB6D-D604-5A16328D5B2B}"/>
                </a:ext>
              </a:extLst>
            </p:cNvPr>
            <p:cNvCxnSpPr>
              <a:cxnSpLocks/>
            </p:cNvCxnSpPr>
            <p:nvPr/>
          </p:nvCxnSpPr>
          <p:spPr bwMode="auto">
            <a:xfrm>
              <a:off x="9822930" y="5309957"/>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2EB0775A-E0B9-CDDD-E4BF-136E7B6B66A4}"/>
                </a:ext>
              </a:extLst>
            </p:cNvPr>
            <p:cNvCxnSpPr>
              <a:cxnSpLocks/>
            </p:cNvCxnSpPr>
            <p:nvPr/>
          </p:nvCxnSpPr>
          <p:spPr bwMode="auto">
            <a:xfrm>
              <a:off x="9983041" y="5309957"/>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8BA37B32-6119-3DCA-41D9-5BAE89553A98}"/>
                </a:ext>
              </a:extLst>
            </p:cNvPr>
            <p:cNvCxnSpPr>
              <a:cxnSpLocks/>
            </p:cNvCxnSpPr>
            <p:nvPr/>
          </p:nvCxnSpPr>
          <p:spPr bwMode="auto">
            <a:xfrm>
              <a:off x="10143152" y="5309957"/>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5FDEF062-1CC6-FA8F-EEE6-1DEC1D30FCF3}"/>
                </a:ext>
              </a:extLst>
            </p:cNvPr>
            <p:cNvCxnSpPr>
              <a:cxnSpLocks/>
            </p:cNvCxnSpPr>
            <p:nvPr/>
          </p:nvCxnSpPr>
          <p:spPr bwMode="auto">
            <a:xfrm>
              <a:off x="10303263" y="5309957"/>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0DED5598-FD18-EE94-6FBE-D46D204515EA}"/>
                </a:ext>
              </a:extLst>
            </p:cNvPr>
            <p:cNvCxnSpPr>
              <a:cxnSpLocks/>
            </p:cNvCxnSpPr>
            <p:nvPr/>
          </p:nvCxnSpPr>
          <p:spPr bwMode="auto">
            <a:xfrm>
              <a:off x="10463374" y="5309957"/>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115981BB-8A7F-BDE0-2309-BC99C73A6204}"/>
                </a:ext>
              </a:extLst>
            </p:cNvPr>
            <p:cNvCxnSpPr>
              <a:cxnSpLocks/>
            </p:cNvCxnSpPr>
            <p:nvPr/>
          </p:nvCxnSpPr>
          <p:spPr bwMode="auto">
            <a:xfrm>
              <a:off x="10623485" y="5309957"/>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84493C56-4EBE-E97B-B656-7714FEA2784F}"/>
                </a:ext>
              </a:extLst>
            </p:cNvPr>
            <p:cNvCxnSpPr>
              <a:cxnSpLocks/>
            </p:cNvCxnSpPr>
            <p:nvPr/>
          </p:nvCxnSpPr>
          <p:spPr bwMode="auto">
            <a:xfrm>
              <a:off x="10783596" y="5309957"/>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176" name="Straight Connector 175">
              <a:extLst>
                <a:ext uri="{FF2B5EF4-FFF2-40B4-BE49-F238E27FC236}">
                  <a16:creationId xmlns:a16="http://schemas.microsoft.com/office/drawing/2014/main" id="{2EDD2E97-1CB6-8886-2700-C3DF12A380E9}"/>
                </a:ext>
              </a:extLst>
            </p:cNvPr>
            <p:cNvCxnSpPr>
              <a:cxnSpLocks/>
            </p:cNvCxnSpPr>
            <p:nvPr/>
          </p:nvCxnSpPr>
          <p:spPr bwMode="auto">
            <a:xfrm>
              <a:off x="10943707" y="5309957"/>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177" name="Straight Connector 176">
              <a:extLst>
                <a:ext uri="{FF2B5EF4-FFF2-40B4-BE49-F238E27FC236}">
                  <a16:creationId xmlns:a16="http://schemas.microsoft.com/office/drawing/2014/main" id="{B28501B7-0F16-23CE-6296-0BA967B3AFC9}"/>
                </a:ext>
              </a:extLst>
            </p:cNvPr>
            <p:cNvCxnSpPr>
              <a:cxnSpLocks/>
            </p:cNvCxnSpPr>
            <p:nvPr/>
          </p:nvCxnSpPr>
          <p:spPr bwMode="auto">
            <a:xfrm>
              <a:off x="11103818" y="5309957"/>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AFF0982B-B492-409C-298B-3D117E15C099}"/>
                </a:ext>
              </a:extLst>
            </p:cNvPr>
            <p:cNvCxnSpPr>
              <a:cxnSpLocks/>
            </p:cNvCxnSpPr>
            <p:nvPr/>
          </p:nvCxnSpPr>
          <p:spPr bwMode="auto">
            <a:xfrm>
              <a:off x="11263929" y="5309957"/>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0319B54A-9A05-AD60-8080-BD0B04382EFD}"/>
                </a:ext>
              </a:extLst>
            </p:cNvPr>
            <p:cNvCxnSpPr>
              <a:cxnSpLocks/>
            </p:cNvCxnSpPr>
            <p:nvPr/>
          </p:nvCxnSpPr>
          <p:spPr bwMode="auto">
            <a:xfrm>
              <a:off x="11584147" y="5309957"/>
              <a:ext cx="0" cy="45045"/>
            </a:xfrm>
            <a:prstGeom prst="line">
              <a:avLst/>
            </a:prstGeom>
            <a:noFill/>
            <a:ln w="12700" cap="flat" cmpd="sng" algn="ctr">
              <a:solidFill>
                <a:schemeClr val="tx1"/>
              </a:solidFill>
              <a:prstDash val="solid"/>
              <a:round/>
              <a:headEnd type="none" w="med" len="med"/>
              <a:tailEnd type="none" w="med" len="med"/>
            </a:ln>
            <a:effectLst/>
          </p:spPr>
        </p:cxnSp>
        <p:sp>
          <p:nvSpPr>
            <p:cNvPr id="180" name="TextBox 179">
              <a:extLst>
                <a:ext uri="{FF2B5EF4-FFF2-40B4-BE49-F238E27FC236}">
                  <a16:creationId xmlns:a16="http://schemas.microsoft.com/office/drawing/2014/main" id="{776947FB-D738-06DB-1942-04E73AA1EA5F}"/>
                </a:ext>
              </a:extLst>
            </p:cNvPr>
            <p:cNvSpPr txBox="1">
              <a:spLocks/>
            </p:cNvSpPr>
            <p:nvPr/>
          </p:nvSpPr>
          <p:spPr bwMode="auto">
            <a:xfrm>
              <a:off x="9259554" y="5350589"/>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0</a:t>
              </a:r>
            </a:p>
          </p:txBody>
        </p:sp>
        <p:sp>
          <p:nvSpPr>
            <p:cNvPr id="181" name="TextBox 180">
              <a:extLst>
                <a:ext uri="{FF2B5EF4-FFF2-40B4-BE49-F238E27FC236}">
                  <a16:creationId xmlns:a16="http://schemas.microsoft.com/office/drawing/2014/main" id="{6482B6FD-B330-7928-5174-BD29C21CD8EA}"/>
                </a:ext>
              </a:extLst>
            </p:cNvPr>
            <p:cNvSpPr txBox="1">
              <a:spLocks/>
            </p:cNvSpPr>
            <p:nvPr/>
          </p:nvSpPr>
          <p:spPr bwMode="auto">
            <a:xfrm>
              <a:off x="9418752" y="5351260"/>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a:t>
              </a:r>
            </a:p>
          </p:txBody>
        </p:sp>
        <p:sp>
          <p:nvSpPr>
            <p:cNvPr id="182" name="TextBox 181">
              <a:extLst>
                <a:ext uri="{FF2B5EF4-FFF2-40B4-BE49-F238E27FC236}">
                  <a16:creationId xmlns:a16="http://schemas.microsoft.com/office/drawing/2014/main" id="{5D7785BD-D4DD-0DAF-0526-B5C8D36BBD3A}"/>
                </a:ext>
              </a:extLst>
            </p:cNvPr>
            <p:cNvSpPr txBox="1">
              <a:spLocks/>
            </p:cNvSpPr>
            <p:nvPr/>
          </p:nvSpPr>
          <p:spPr bwMode="auto">
            <a:xfrm>
              <a:off x="9577950" y="5349918"/>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6</a:t>
              </a:r>
            </a:p>
          </p:txBody>
        </p:sp>
        <p:sp>
          <p:nvSpPr>
            <p:cNvPr id="183" name="TextBox 182">
              <a:extLst>
                <a:ext uri="{FF2B5EF4-FFF2-40B4-BE49-F238E27FC236}">
                  <a16:creationId xmlns:a16="http://schemas.microsoft.com/office/drawing/2014/main" id="{8EC26C72-AF7C-F922-20C5-0E17326DC566}"/>
                </a:ext>
              </a:extLst>
            </p:cNvPr>
            <p:cNvSpPr txBox="1">
              <a:spLocks/>
            </p:cNvSpPr>
            <p:nvPr/>
          </p:nvSpPr>
          <p:spPr bwMode="auto">
            <a:xfrm>
              <a:off x="9737147" y="5347420"/>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9</a:t>
              </a:r>
            </a:p>
          </p:txBody>
        </p:sp>
        <p:sp>
          <p:nvSpPr>
            <p:cNvPr id="184" name="TextBox 183">
              <a:extLst>
                <a:ext uri="{FF2B5EF4-FFF2-40B4-BE49-F238E27FC236}">
                  <a16:creationId xmlns:a16="http://schemas.microsoft.com/office/drawing/2014/main" id="{F873BCD8-70E2-FB56-0F01-DC892CE789C3}"/>
                </a:ext>
              </a:extLst>
            </p:cNvPr>
            <p:cNvSpPr txBox="1">
              <a:spLocks/>
            </p:cNvSpPr>
            <p:nvPr/>
          </p:nvSpPr>
          <p:spPr bwMode="auto">
            <a:xfrm>
              <a:off x="9896815" y="5347420"/>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12</a:t>
              </a:r>
            </a:p>
          </p:txBody>
        </p:sp>
        <p:sp>
          <p:nvSpPr>
            <p:cNvPr id="185" name="TextBox 184">
              <a:extLst>
                <a:ext uri="{FF2B5EF4-FFF2-40B4-BE49-F238E27FC236}">
                  <a16:creationId xmlns:a16="http://schemas.microsoft.com/office/drawing/2014/main" id="{76628169-DB05-0584-78DF-64ED2D377A1A}"/>
                </a:ext>
              </a:extLst>
            </p:cNvPr>
            <p:cNvSpPr txBox="1">
              <a:spLocks/>
            </p:cNvSpPr>
            <p:nvPr/>
          </p:nvSpPr>
          <p:spPr bwMode="auto">
            <a:xfrm>
              <a:off x="10057333" y="5347420"/>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15</a:t>
              </a:r>
            </a:p>
          </p:txBody>
        </p:sp>
        <p:sp>
          <p:nvSpPr>
            <p:cNvPr id="186" name="TextBox 185">
              <a:extLst>
                <a:ext uri="{FF2B5EF4-FFF2-40B4-BE49-F238E27FC236}">
                  <a16:creationId xmlns:a16="http://schemas.microsoft.com/office/drawing/2014/main" id="{C3018DEE-A5CE-CF79-99B7-DD81F2A50161}"/>
                </a:ext>
              </a:extLst>
            </p:cNvPr>
            <p:cNvSpPr txBox="1">
              <a:spLocks/>
            </p:cNvSpPr>
            <p:nvPr/>
          </p:nvSpPr>
          <p:spPr bwMode="auto">
            <a:xfrm>
              <a:off x="10217851" y="5347420"/>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18</a:t>
              </a:r>
            </a:p>
          </p:txBody>
        </p:sp>
        <p:sp>
          <p:nvSpPr>
            <p:cNvPr id="187" name="TextBox 186">
              <a:extLst>
                <a:ext uri="{FF2B5EF4-FFF2-40B4-BE49-F238E27FC236}">
                  <a16:creationId xmlns:a16="http://schemas.microsoft.com/office/drawing/2014/main" id="{A83B4443-BFFF-A899-95EB-B6BF7C2AEEF8}"/>
                </a:ext>
              </a:extLst>
            </p:cNvPr>
            <p:cNvSpPr txBox="1">
              <a:spLocks/>
            </p:cNvSpPr>
            <p:nvPr/>
          </p:nvSpPr>
          <p:spPr bwMode="auto">
            <a:xfrm>
              <a:off x="10378369" y="5350683"/>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21</a:t>
              </a:r>
            </a:p>
          </p:txBody>
        </p:sp>
        <p:sp>
          <p:nvSpPr>
            <p:cNvPr id="188" name="TextBox 187">
              <a:extLst>
                <a:ext uri="{FF2B5EF4-FFF2-40B4-BE49-F238E27FC236}">
                  <a16:creationId xmlns:a16="http://schemas.microsoft.com/office/drawing/2014/main" id="{75F0769F-0F6D-0D1E-4A9A-6B12DEB4820B}"/>
                </a:ext>
              </a:extLst>
            </p:cNvPr>
            <p:cNvSpPr txBox="1">
              <a:spLocks/>
            </p:cNvSpPr>
            <p:nvPr/>
          </p:nvSpPr>
          <p:spPr bwMode="auto">
            <a:xfrm>
              <a:off x="10538887" y="5350683"/>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24</a:t>
              </a:r>
            </a:p>
          </p:txBody>
        </p:sp>
        <p:sp>
          <p:nvSpPr>
            <p:cNvPr id="189" name="TextBox 188">
              <a:extLst>
                <a:ext uri="{FF2B5EF4-FFF2-40B4-BE49-F238E27FC236}">
                  <a16:creationId xmlns:a16="http://schemas.microsoft.com/office/drawing/2014/main" id="{64E45C03-339A-75D5-8D52-42E8127F7C15}"/>
                </a:ext>
              </a:extLst>
            </p:cNvPr>
            <p:cNvSpPr txBox="1">
              <a:spLocks/>
            </p:cNvSpPr>
            <p:nvPr/>
          </p:nvSpPr>
          <p:spPr bwMode="auto">
            <a:xfrm>
              <a:off x="10699405" y="5350683"/>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27</a:t>
              </a:r>
            </a:p>
          </p:txBody>
        </p:sp>
        <p:sp>
          <p:nvSpPr>
            <p:cNvPr id="190" name="TextBox 189">
              <a:extLst>
                <a:ext uri="{FF2B5EF4-FFF2-40B4-BE49-F238E27FC236}">
                  <a16:creationId xmlns:a16="http://schemas.microsoft.com/office/drawing/2014/main" id="{E8DCC71A-66A6-E932-0338-0BDE72088563}"/>
                </a:ext>
              </a:extLst>
            </p:cNvPr>
            <p:cNvSpPr txBox="1">
              <a:spLocks/>
            </p:cNvSpPr>
            <p:nvPr/>
          </p:nvSpPr>
          <p:spPr bwMode="auto">
            <a:xfrm>
              <a:off x="10859923" y="5347824"/>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30</a:t>
              </a:r>
            </a:p>
          </p:txBody>
        </p:sp>
        <p:sp>
          <p:nvSpPr>
            <p:cNvPr id="191" name="TextBox 190">
              <a:extLst>
                <a:ext uri="{FF2B5EF4-FFF2-40B4-BE49-F238E27FC236}">
                  <a16:creationId xmlns:a16="http://schemas.microsoft.com/office/drawing/2014/main" id="{B41EE83B-8871-3500-3BE4-9237CBAA1B71}"/>
                </a:ext>
              </a:extLst>
            </p:cNvPr>
            <p:cNvSpPr txBox="1">
              <a:spLocks/>
            </p:cNvSpPr>
            <p:nvPr/>
          </p:nvSpPr>
          <p:spPr bwMode="auto">
            <a:xfrm>
              <a:off x="11020441" y="535108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33</a:t>
              </a:r>
            </a:p>
          </p:txBody>
        </p:sp>
        <p:sp>
          <p:nvSpPr>
            <p:cNvPr id="192" name="TextBox 191">
              <a:extLst>
                <a:ext uri="{FF2B5EF4-FFF2-40B4-BE49-F238E27FC236}">
                  <a16:creationId xmlns:a16="http://schemas.microsoft.com/office/drawing/2014/main" id="{8A2B3EC1-57E0-67EE-497C-B13C06CDFC9D}"/>
                </a:ext>
              </a:extLst>
            </p:cNvPr>
            <p:cNvSpPr txBox="1">
              <a:spLocks/>
            </p:cNvSpPr>
            <p:nvPr/>
          </p:nvSpPr>
          <p:spPr bwMode="auto">
            <a:xfrm>
              <a:off x="11180959" y="535108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36</a:t>
              </a:r>
            </a:p>
          </p:txBody>
        </p:sp>
        <p:sp>
          <p:nvSpPr>
            <p:cNvPr id="193" name="TextBox 192">
              <a:extLst>
                <a:ext uri="{FF2B5EF4-FFF2-40B4-BE49-F238E27FC236}">
                  <a16:creationId xmlns:a16="http://schemas.microsoft.com/office/drawing/2014/main" id="{9605A922-2EF6-C23D-D60D-11C6AAD359BE}"/>
                </a:ext>
              </a:extLst>
            </p:cNvPr>
            <p:cNvSpPr txBox="1">
              <a:spLocks/>
            </p:cNvSpPr>
            <p:nvPr/>
          </p:nvSpPr>
          <p:spPr bwMode="auto">
            <a:xfrm>
              <a:off x="11341477" y="535108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39</a:t>
              </a:r>
            </a:p>
          </p:txBody>
        </p:sp>
        <p:sp>
          <p:nvSpPr>
            <p:cNvPr id="194" name="TextBox 193">
              <a:extLst>
                <a:ext uri="{FF2B5EF4-FFF2-40B4-BE49-F238E27FC236}">
                  <a16:creationId xmlns:a16="http://schemas.microsoft.com/office/drawing/2014/main" id="{73D153D6-2DB1-B847-3E51-EB35B9922EB5}"/>
                </a:ext>
              </a:extLst>
            </p:cNvPr>
            <p:cNvSpPr txBox="1">
              <a:spLocks/>
            </p:cNvSpPr>
            <p:nvPr/>
          </p:nvSpPr>
          <p:spPr bwMode="auto">
            <a:xfrm>
              <a:off x="11501992" y="5351087"/>
              <a:ext cx="170198"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42</a:t>
              </a:r>
            </a:p>
          </p:txBody>
        </p:sp>
        <p:cxnSp>
          <p:nvCxnSpPr>
            <p:cNvPr id="195" name="Straight Connector 194">
              <a:extLst>
                <a:ext uri="{FF2B5EF4-FFF2-40B4-BE49-F238E27FC236}">
                  <a16:creationId xmlns:a16="http://schemas.microsoft.com/office/drawing/2014/main" id="{48EE7925-EB0F-62CD-96F7-75E6ED6CB812}"/>
                </a:ext>
              </a:extLst>
            </p:cNvPr>
            <p:cNvCxnSpPr>
              <a:cxnSpLocks/>
            </p:cNvCxnSpPr>
            <p:nvPr/>
          </p:nvCxnSpPr>
          <p:spPr bwMode="auto">
            <a:xfrm>
              <a:off x="11424040" y="5303788"/>
              <a:ext cx="0" cy="45045"/>
            </a:xfrm>
            <a:prstGeom prst="line">
              <a:avLst/>
            </a:prstGeom>
            <a:noFill/>
            <a:ln w="12700" cap="flat" cmpd="sng" algn="ctr">
              <a:solidFill>
                <a:schemeClr val="tx1"/>
              </a:solidFill>
              <a:prstDash val="solid"/>
              <a:round/>
              <a:headEnd type="none" w="med" len="med"/>
              <a:tailEnd type="none" w="med" len="med"/>
            </a:ln>
            <a:effectLst/>
          </p:spPr>
        </p:cxnSp>
        <p:grpSp>
          <p:nvGrpSpPr>
            <p:cNvPr id="196" name="Group 195">
              <a:extLst>
                <a:ext uri="{FF2B5EF4-FFF2-40B4-BE49-F238E27FC236}">
                  <a16:creationId xmlns:a16="http://schemas.microsoft.com/office/drawing/2014/main" id="{06241409-D900-805A-6AD0-ADDE346FEB08}"/>
                </a:ext>
              </a:extLst>
            </p:cNvPr>
            <p:cNvGrpSpPr>
              <a:grpSpLocks/>
            </p:cNvGrpSpPr>
            <p:nvPr/>
          </p:nvGrpSpPr>
          <p:grpSpPr>
            <a:xfrm>
              <a:off x="6201861" y="5811898"/>
              <a:ext cx="2411270" cy="373172"/>
              <a:chOff x="6290858" y="3201184"/>
              <a:chExt cx="2411270" cy="373172"/>
            </a:xfrm>
          </p:grpSpPr>
          <p:sp>
            <p:nvSpPr>
              <p:cNvPr id="197" name="TextBox 196">
                <a:extLst>
                  <a:ext uri="{FF2B5EF4-FFF2-40B4-BE49-F238E27FC236}">
                    <a16:creationId xmlns:a16="http://schemas.microsoft.com/office/drawing/2014/main" id="{20E29412-2600-ABB2-88CF-0A69312D4D28}"/>
                  </a:ext>
                </a:extLst>
              </p:cNvPr>
              <p:cNvSpPr txBox="1">
                <a:spLocks/>
              </p:cNvSpPr>
              <p:nvPr/>
            </p:nvSpPr>
            <p:spPr bwMode="auto">
              <a:xfrm>
                <a:off x="6290858" y="3204353"/>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67</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5</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9</a:t>
                </a:r>
              </a:p>
            </p:txBody>
          </p:sp>
          <p:sp>
            <p:nvSpPr>
              <p:cNvPr id="198" name="TextBox 197">
                <a:extLst>
                  <a:ext uri="{FF2B5EF4-FFF2-40B4-BE49-F238E27FC236}">
                    <a16:creationId xmlns:a16="http://schemas.microsoft.com/office/drawing/2014/main" id="{543DF478-7C6D-30EB-5418-05FE5CFDCA1D}"/>
                  </a:ext>
                </a:extLst>
              </p:cNvPr>
              <p:cNvSpPr txBox="1">
                <a:spLocks/>
              </p:cNvSpPr>
              <p:nvPr/>
            </p:nvSpPr>
            <p:spPr bwMode="auto">
              <a:xfrm>
                <a:off x="6462339" y="3205024"/>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67</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5</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1</a:t>
                </a:r>
              </a:p>
            </p:txBody>
          </p:sp>
          <p:sp>
            <p:nvSpPr>
              <p:cNvPr id="199" name="TextBox 198">
                <a:extLst>
                  <a:ext uri="{FF2B5EF4-FFF2-40B4-BE49-F238E27FC236}">
                    <a16:creationId xmlns:a16="http://schemas.microsoft.com/office/drawing/2014/main" id="{CB1A2075-A833-3633-D940-10E0B6922E0C}"/>
                  </a:ext>
                </a:extLst>
              </p:cNvPr>
              <p:cNvSpPr txBox="1">
                <a:spLocks/>
              </p:cNvSpPr>
              <p:nvPr/>
            </p:nvSpPr>
            <p:spPr bwMode="auto">
              <a:xfrm>
                <a:off x="6634512" y="3203682"/>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63</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3</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1</a:t>
                </a:r>
              </a:p>
            </p:txBody>
          </p:sp>
          <p:sp>
            <p:nvSpPr>
              <p:cNvPr id="200" name="TextBox 199">
                <a:extLst>
                  <a:ext uri="{FF2B5EF4-FFF2-40B4-BE49-F238E27FC236}">
                    <a16:creationId xmlns:a16="http://schemas.microsoft.com/office/drawing/2014/main" id="{D73489D4-21B1-69D3-EAF9-0C401472F839}"/>
                  </a:ext>
                </a:extLst>
              </p:cNvPr>
              <p:cNvSpPr txBox="1">
                <a:spLocks/>
              </p:cNvSpPr>
              <p:nvPr/>
            </p:nvSpPr>
            <p:spPr bwMode="auto">
              <a:xfrm>
                <a:off x="6807874" y="3201184"/>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60</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3</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1</a:t>
                </a:r>
              </a:p>
            </p:txBody>
          </p:sp>
          <p:sp>
            <p:nvSpPr>
              <p:cNvPr id="201" name="TextBox 200">
                <a:extLst>
                  <a:ext uri="{FF2B5EF4-FFF2-40B4-BE49-F238E27FC236}">
                    <a16:creationId xmlns:a16="http://schemas.microsoft.com/office/drawing/2014/main" id="{BEBF1FE4-A714-12D9-C8D5-2111E957C741}"/>
                  </a:ext>
                </a:extLst>
              </p:cNvPr>
              <p:cNvSpPr txBox="1">
                <a:spLocks/>
              </p:cNvSpPr>
              <p:nvPr/>
            </p:nvSpPr>
            <p:spPr bwMode="auto">
              <a:xfrm>
                <a:off x="6985302" y="3201184"/>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57</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3</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0</a:t>
                </a:r>
              </a:p>
            </p:txBody>
          </p:sp>
          <p:sp>
            <p:nvSpPr>
              <p:cNvPr id="202" name="TextBox 201">
                <a:extLst>
                  <a:ext uri="{FF2B5EF4-FFF2-40B4-BE49-F238E27FC236}">
                    <a16:creationId xmlns:a16="http://schemas.microsoft.com/office/drawing/2014/main" id="{A7BA2DC9-6451-10D6-ED1C-0DAFFC0FDDBD}"/>
                  </a:ext>
                </a:extLst>
              </p:cNvPr>
              <p:cNvSpPr txBox="1">
                <a:spLocks/>
              </p:cNvSpPr>
              <p:nvPr/>
            </p:nvSpPr>
            <p:spPr bwMode="auto">
              <a:xfrm>
                <a:off x="7153431" y="3201184"/>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55</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3</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0</a:t>
                </a:r>
              </a:p>
            </p:txBody>
          </p:sp>
          <p:sp>
            <p:nvSpPr>
              <p:cNvPr id="203" name="TextBox 202">
                <a:extLst>
                  <a:ext uri="{FF2B5EF4-FFF2-40B4-BE49-F238E27FC236}">
                    <a16:creationId xmlns:a16="http://schemas.microsoft.com/office/drawing/2014/main" id="{9BC23441-D2E4-243C-FD03-143ED6536A97}"/>
                  </a:ext>
                </a:extLst>
              </p:cNvPr>
              <p:cNvSpPr txBox="1">
                <a:spLocks/>
              </p:cNvSpPr>
              <p:nvPr/>
            </p:nvSpPr>
            <p:spPr bwMode="auto">
              <a:xfrm>
                <a:off x="7325604" y="3201184"/>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50</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1</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0</a:t>
                </a:r>
              </a:p>
            </p:txBody>
          </p:sp>
          <p:sp>
            <p:nvSpPr>
              <p:cNvPr id="204" name="TextBox 203">
                <a:extLst>
                  <a:ext uri="{FF2B5EF4-FFF2-40B4-BE49-F238E27FC236}">
                    <a16:creationId xmlns:a16="http://schemas.microsoft.com/office/drawing/2014/main" id="{3E1EF46A-B236-E895-B18F-5C37F7445F5A}"/>
                  </a:ext>
                </a:extLst>
              </p:cNvPr>
              <p:cNvSpPr txBox="1">
                <a:spLocks/>
              </p:cNvSpPr>
              <p:nvPr/>
            </p:nvSpPr>
            <p:spPr bwMode="auto">
              <a:xfrm>
                <a:off x="7493993" y="3204447"/>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47</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1</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0</a:t>
                </a:r>
              </a:p>
            </p:txBody>
          </p:sp>
          <p:sp>
            <p:nvSpPr>
              <p:cNvPr id="205" name="TextBox 204">
                <a:extLst>
                  <a:ext uri="{FF2B5EF4-FFF2-40B4-BE49-F238E27FC236}">
                    <a16:creationId xmlns:a16="http://schemas.microsoft.com/office/drawing/2014/main" id="{73463606-76DF-AF0F-C78A-58B837DFED48}"/>
                  </a:ext>
                </a:extLst>
              </p:cNvPr>
              <p:cNvSpPr txBox="1">
                <a:spLocks/>
              </p:cNvSpPr>
              <p:nvPr/>
            </p:nvSpPr>
            <p:spPr bwMode="auto">
              <a:xfrm>
                <a:off x="7662122" y="3204447"/>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44</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1</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0</a:t>
                </a:r>
              </a:p>
            </p:txBody>
          </p:sp>
          <p:sp>
            <p:nvSpPr>
              <p:cNvPr id="206" name="TextBox 205">
                <a:extLst>
                  <a:ext uri="{FF2B5EF4-FFF2-40B4-BE49-F238E27FC236}">
                    <a16:creationId xmlns:a16="http://schemas.microsoft.com/office/drawing/2014/main" id="{0DBFCD2B-12F2-9BA3-5A00-7F26D2322994}"/>
                  </a:ext>
                </a:extLst>
              </p:cNvPr>
              <p:cNvSpPr txBox="1">
                <a:spLocks/>
              </p:cNvSpPr>
              <p:nvPr/>
            </p:nvSpPr>
            <p:spPr bwMode="auto">
              <a:xfrm>
                <a:off x="7843820" y="3204447"/>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42</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1</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0</a:t>
                </a:r>
              </a:p>
            </p:txBody>
          </p:sp>
          <p:sp>
            <p:nvSpPr>
              <p:cNvPr id="207" name="TextBox 206">
                <a:extLst>
                  <a:ext uri="{FF2B5EF4-FFF2-40B4-BE49-F238E27FC236}">
                    <a16:creationId xmlns:a16="http://schemas.microsoft.com/office/drawing/2014/main" id="{00235037-6852-E766-EA45-4BCFC0DAC654}"/>
                  </a:ext>
                </a:extLst>
              </p:cNvPr>
              <p:cNvSpPr txBox="1">
                <a:spLocks/>
              </p:cNvSpPr>
              <p:nvPr/>
            </p:nvSpPr>
            <p:spPr bwMode="auto">
              <a:xfrm>
                <a:off x="8016889" y="320158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37</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1</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0</a:t>
                </a:r>
              </a:p>
            </p:txBody>
          </p:sp>
          <p:sp>
            <p:nvSpPr>
              <p:cNvPr id="208" name="TextBox 207">
                <a:extLst>
                  <a:ext uri="{FF2B5EF4-FFF2-40B4-BE49-F238E27FC236}">
                    <a16:creationId xmlns:a16="http://schemas.microsoft.com/office/drawing/2014/main" id="{499A1582-2451-72F8-2784-FC4AC6A60CA2}"/>
                  </a:ext>
                </a:extLst>
              </p:cNvPr>
              <p:cNvSpPr txBox="1">
                <a:spLocks/>
              </p:cNvSpPr>
              <p:nvPr/>
            </p:nvSpPr>
            <p:spPr bwMode="auto">
              <a:xfrm>
                <a:off x="8185278" y="3204851"/>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35</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1</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0</a:t>
                </a:r>
              </a:p>
            </p:txBody>
          </p:sp>
          <p:sp>
            <p:nvSpPr>
              <p:cNvPr id="209" name="TextBox 208">
                <a:extLst>
                  <a:ext uri="{FF2B5EF4-FFF2-40B4-BE49-F238E27FC236}">
                    <a16:creationId xmlns:a16="http://schemas.microsoft.com/office/drawing/2014/main" id="{6A2B6C1A-2291-55D8-65C0-E9AFB2003ED2}"/>
                  </a:ext>
                </a:extLst>
              </p:cNvPr>
              <p:cNvSpPr txBox="1">
                <a:spLocks/>
              </p:cNvSpPr>
              <p:nvPr/>
            </p:nvSpPr>
            <p:spPr bwMode="auto">
              <a:xfrm>
                <a:off x="8353407" y="3204851"/>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9</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0</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0</a:t>
                </a:r>
              </a:p>
            </p:txBody>
          </p:sp>
          <p:sp>
            <p:nvSpPr>
              <p:cNvPr id="210" name="TextBox 209">
                <a:extLst>
                  <a:ext uri="{FF2B5EF4-FFF2-40B4-BE49-F238E27FC236}">
                    <a16:creationId xmlns:a16="http://schemas.microsoft.com/office/drawing/2014/main" id="{59211A60-4072-A512-2E58-87CDCE089F0F}"/>
                  </a:ext>
                </a:extLst>
              </p:cNvPr>
              <p:cNvSpPr txBox="1">
                <a:spLocks/>
              </p:cNvSpPr>
              <p:nvPr/>
            </p:nvSpPr>
            <p:spPr bwMode="auto">
              <a:xfrm>
                <a:off x="8531930" y="3204851"/>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0</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0</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0</a:t>
                </a:r>
              </a:p>
            </p:txBody>
          </p:sp>
        </p:grpSp>
        <p:sp>
          <p:nvSpPr>
            <p:cNvPr id="211" name="TextBox 210">
              <a:extLst>
                <a:ext uri="{FF2B5EF4-FFF2-40B4-BE49-F238E27FC236}">
                  <a16:creationId xmlns:a16="http://schemas.microsoft.com/office/drawing/2014/main" id="{2D7B0F84-A575-D5FB-137E-3A0A380DEFB0}"/>
                </a:ext>
              </a:extLst>
            </p:cNvPr>
            <p:cNvSpPr txBox="1">
              <a:spLocks/>
            </p:cNvSpPr>
            <p:nvPr/>
          </p:nvSpPr>
          <p:spPr bwMode="auto">
            <a:xfrm>
              <a:off x="9282270" y="581573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67</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5</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9</a:t>
              </a:r>
            </a:p>
          </p:txBody>
        </p:sp>
        <p:sp>
          <p:nvSpPr>
            <p:cNvPr id="212" name="TextBox 211">
              <a:extLst>
                <a:ext uri="{FF2B5EF4-FFF2-40B4-BE49-F238E27FC236}">
                  <a16:creationId xmlns:a16="http://schemas.microsoft.com/office/drawing/2014/main" id="{E5935FBA-9C5D-AD86-5F99-7ABFDE7773C2}"/>
                </a:ext>
              </a:extLst>
            </p:cNvPr>
            <p:cNvSpPr txBox="1">
              <a:spLocks/>
            </p:cNvSpPr>
            <p:nvPr/>
          </p:nvSpPr>
          <p:spPr bwMode="auto">
            <a:xfrm>
              <a:off x="9441468" y="581573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675</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7</a:t>
              </a:r>
            </a:p>
          </p:txBody>
        </p:sp>
        <p:sp>
          <p:nvSpPr>
            <p:cNvPr id="213" name="TextBox 212">
              <a:extLst>
                <a:ext uri="{FF2B5EF4-FFF2-40B4-BE49-F238E27FC236}">
                  <a16:creationId xmlns:a16="http://schemas.microsoft.com/office/drawing/2014/main" id="{5DC79CCC-70D8-4B0A-AE7B-7D3DA9CB78E9}"/>
                </a:ext>
              </a:extLst>
            </p:cNvPr>
            <p:cNvSpPr txBox="1">
              <a:spLocks/>
            </p:cNvSpPr>
            <p:nvPr/>
          </p:nvSpPr>
          <p:spPr bwMode="auto">
            <a:xfrm>
              <a:off x="9600666" y="581573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66</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5</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3</a:t>
              </a:r>
            </a:p>
          </p:txBody>
        </p:sp>
        <p:sp>
          <p:nvSpPr>
            <p:cNvPr id="214" name="TextBox 213">
              <a:extLst>
                <a:ext uri="{FF2B5EF4-FFF2-40B4-BE49-F238E27FC236}">
                  <a16:creationId xmlns:a16="http://schemas.microsoft.com/office/drawing/2014/main" id="{FF96C44F-9DF2-69D6-B7DA-57146CD2FE3D}"/>
                </a:ext>
              </a:extLst>
            </p:cNvPr>
            <p:cNvSpPr txBox="1">
              <a:spLocks/>
            </p:cNvSpPr>
            <p:nvPr/>
          </p:nvSpPr>
          <p:spPr bwMode="auto">
            <a:xfrm>
              <a:off x="9759863" y="581573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64</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4</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3</a:t>
              </a:r>
            </a:p>
          </p:txBody>
        </p:sp>
        <p:sp>
          <p:nvSpPr>
            <p:cNvPr id="215" name="TextBox 214">
              <a:extLst>
                <a:ext uri="{FF2B5EF4-FFF2-40B4-BE49-F238E27FC236}">
                  <a16:creationId xmlns:a16="http://schemas.microsoft.com/office/drawing/2014/main" id="{890C0AF0-5BF0-FF24-CC62-D1671AA7B3BA}"/>
                </a:ext>
              </a:extLst>
            </p:cNvPr>
            <p:cNvSpPr txBox="1">
              <a:spLocks/>
            </p:cNvSpPr>
            <p:nvPr/>
          </p:nvSpPr>
          <p:spPr bwMode="auto">
            <a:xfrm>
              <a:off x="9919531" y="581573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59</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3</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3</a:t>
              </a:r>
            </a:p>
          </p:txBody>
        </p:sp>
        <p:sp>
          <p:nvSpPr>
            <p:cNvPr id="216" name="TextBox 215">
              <a:extLst>
                <a:ext uri="{FF2B5EF4-FFF2-40B4-BE49-F238E27FC236}">
                  <a16:creationId xmlns:a16="http://schemas.microsoft.com/office/drawing/2014/main" id="{1639D17D-EC0C-70CD-2B9A-E297BBACFA86}"/>
                </a:ext>
              </a:extLst>
            </p:cNvPr>
            <p:cNvSpPr txBox="1">
              <a:spLocks/>
            </p:cNvSpPr>
            <p:nvPr/>
          </p:nvSpPr>
          <p:spPr bwMode="auto">
            <a:xfrm>
              <a:off x="10080049" y="581573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59</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3</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2</a:t>
              </a:r>
            </a:p>
          </p:txBody>
        </p:sp>
        <p:sp>
          <p:nvSpPr>
            <p:cNvPr id="217" name="TextBox 216">
              <a:extLst>
                <a:ext uri="{FF2B5EF4-FFF2-40B4-BE49-F238E27FC236}">
                  <a16:creationId xmlns:a16="http://schemas.microsoft.com/office/drawing/2014/main" id="{8F6BA018-E885-86B7-4182-EE5AEE78D929}"/>
                </a:ext>
              </a:extLst>
            </p:cNvPr>
            <p:cNvSpPr txBox="1">
              <a:spLocks/>
            </p:cNvSpPr>
            <p:nvPr/>
          </p:nvSpPr>
          <p:spPr bwMode="auto">
            <a:xfrm>
              <a:off x="10240567" y="581573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57</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3</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1</a:t>
              </a:r>
            </a:p>
          </p:txBody>
        </p:sp>
        <p:sp>
          <p:nvSpPr>
            <p:cNvPr id="218" name="TextBox 217">
              <a:extLst>
                <a:ext uri="{FF2B5EF4-FFF2-40B4-BE49-F238E27FC236}">
                  <a16:creationId xmlns:a16="http://schemas.microsoft.com/office/drawing/2014/main" id="{EC86A527-E1CC-7A0A-61FA-8BA90A25860B}"/>
                </a:ext>
              </a:extLst>
            </p:cNvPr>
            <p:cNvSpPr txBox="1">
              <a:spLocks/>
            </p:cNvSpPr>
            <p:nvPr/>
          </p:nvSpPr>
          <p:spPr bwMode="auto">
            <a:xfrm>
              <a:off x="10401085" y="581573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55</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3</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1</a:t>
              </a:r>
            </a:p>
          </p:txBody>
        </p:sp>
        <p:sp>
          <p:nvSpPr>
            <p:cNvPr id="219" name="TextBox 218">
              <a:extLst>
                <a:ext uri="{FF2B5EF4-FFF2-40B4-BE49-F238E27FC236}">
                  <a16:creationId xmlns:a16="http://schemas.microsoft.com/office/drawing/2014/main" id="{DCFD6A86-CDBD-2BF6-99A2-D5C7AA439F86}"/>
                </a:ext>
              </a:extLst>
            </p:cNvPr>
            <p:cNvSpPr txBox="1">
              <a:spLocks/>
            </p:cNvSpPr>
            <p:nvPr/>
          </p:nvSpPr>
          <p:spPr bwMode="auto">
            <a:xfrm>
              <a:off x="10561603" y="581573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54</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3</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1</a:t>
              </a:r>
            </a:p>
          </p:txBody>
        </p:sp>
        <p:sp>
          <p:nvSpPr>
            <p:cNvPr id="220" name="TextBox 219">
              <a:extLst>
                <a:ext uri="{FF2B5EF4-FFF2-40B4-BE49-F238E27FC236}">
                  <a16:creationId xmlns:a16="http://schemas.microsoft.com/office/drawing/2014/main" id="{FE5F6EDB-D26C-4E61-4395-FB2103B83526}"/>
                </a:ext>
              </a:extLst>
            </p:cNvPr>
            <p:cNvSpPr txBox="1">
              <a:spLocks/>
            </p:cNvSpPr>
            <p:nvPr/>
          </p:nvSpPr>
          <p:spPr bwMode="auto">
            <a:xfrm>
              <a:off x="10722121" y="581573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53</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2</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1</a:t>
              </a:r>
            </a:p>
          </p:txBody>
        </p:sp>
        <p:sp>
          <p:nvSpPr>
            <p:cNvPr id="221" name="TextBox 220">
              <a:extLst>
                <a:ext uri="{FF2B5EF4-FFF2-40B4-BE49-F238E27FC236}">
                  <a16:creationId xmlns:a16="http://schemas.microsoft.com/office/drawing/2014/main" id="{20CBED43-A920-0373-2958-D41E06B18169}"/>
                </a:ext>
              </a:extLst>
            </p:cNvPr>
            <p:cNvSpPr txBox="1">
              <a:spLocks/>
            </p:cNvSpPr>
            <p:nvPr/>
          </p:nvSpPr>
          <p:spPr bwMode="auto">
            <a:xfrm>
              <a:off x="10882639" y="581573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53</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2</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1</a:t>
              </a:r>
            </a:p>
          </p:txBody>
        </p:sp>
        <p:sp>
          <p:nvSpPr>
            <p:cNvPr id="222" name="TextBox 221">
              <a:extLst>
                <a:ext uri="{FF2B5EF4-FFF2-40B4-BE49-F238E27FC236}">
                  <a16:creationId xmlns:a16="http://schemas.microsoft.com/office/drawing/2014/main" id="{AF64030F-7657-974A-63EF-F9D919A6AB5E}"/>
                </a:ext>
              </a:extLst>
            </p:cNvPr>
            <p:cNvSpPr txBox="1">
              <a:spLocks/>
            </p:cNvSpPr>
            <p:nvPr/>
          </p:nvSpPr>
          <p:spPr bwMode="auto">
            <a:xfrm>
              <a:off x="11043157" y="581573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51</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2</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1</a:t>
              </a:r>
            </a:p>
          </p:txBody>
        </p:sp>
        <p:sp>
          <p:nvSpPr>
            <p:cNvPr id="223" name="TextBox 222">
              <a:extLst>
                <a:ext uri="{FF2B5EF4-FFF2-40B4-BE49-F238E27FC236}">
                  <a16:creationId xmlns:a16="http://schemas.microsoft.com/office/drawing/2014/main" id="{3BB265C3-7864-2DA3-F40A-2D3BFAA64CB8}"/>
                </a:ext>
              </a:extLst>
            </p:cNvPr>
            <p:cNvSpPr txBox="1">
              <a:spLocks/>
            </p:cNvSpPr>
            <p:nvPr/>
          </p:nvSpPr>
          <p:spPr bwMode="auto">
            <a:xfrm>
              <a:off x="11203675" y="581573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35</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2</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0</a:t>
              </a:r>
            </a:p>
          </p:txBody>
        </p:sp>
        <p:sp>
          <p:nvSpPr>
            <p:cNvPr id="224" name="TextBox 223">
              <a:extLst>
                <a:ext uri="{FF2B5EF4-FFF2-40B4-BE49-F238E27FC236}">
                  <a16:creationId xmlns:a16="http://schemas.microsoft.com/office/drawing/2014/main" id="{2C98CF89-3D15-9C95-7CEF-10B46D3CD76B}"/>
                </a:ext>
              </a:extLst>
            </p:cNvPr>
            <p:cNvSpPr txBox="1">
              <a:spLocks/>
            </p:cNvSpPr>
            <p:nvPr/>
          </p:nvSpPr>
          <p:spPr bwMode="auto">
            <a:xfrm>
              <a:off x="11364193" y="581573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7</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0</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0</a:t>
              </a:r>
            </a:p>
          </p:txBody>
        </p:sp>
        <p:sp>
          <p:nvSpPr>
            <p:cNvPr id="225" name="TextBox 224">
              <a:extLst>
                <a:ext uri="{FF2B5EF4-FFF2-40B4-BE49-F238E27FC236}">
                  <a16:creationId xmlns:a16="http://schemas.microsoft.com/office/drawing/2014/main" id="{DA9468A4-211F-13DA-3857-5D2C98297817}"/>
                </a:ext>
              </a:extLst>
            </p:cNvPr>
            <p:cNvSpPr txBox="1">
              <a:spLocks/>
            </p:cNvSpPr>
            <p:nvPr/>
          </p:nvSpPr>
          <p:spPr bwMode="auto">
            <a:xfrm>
              <a:off x="11524708" y="581573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800" b="0" dirty="0">
                  <a:latin typeface="Poppins Medium" pitchFamily="2" charset="77"/>
                  <a:cs typeface="Poppins Medium" pitchFamily="2" charset="77"/>
                </a:rPr>
                <a:t>0</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0</a:t>
              </a:r>
              <a:br>
                <a:rPr lang="en-US" sz="800" b="0" dirty="0">
                  <a:latin typeface="Poppins Medium" pitchFamily="2" charset="77"/>
                  <a:cs typeface="Poppins Medium" pitchFamily="2" charset="77"/>
                </a:rPr>
              </a:br>
              <a:r>
                <a:rPr lang="en-US" sz="800" b="0" dirty="0">
                  <a:latin typeface="Poppins Medium" pitchFamily="2" charset="77"/>
                  <a:cs typeface="Poppins Medium" pitchFamily="2" charset="77"/>
                </a:rPr>
                <a:t>0</a:t>
              </a:r>
            </a:p>
          </p:txBody>
        </p:sp>
        <p:sp>
          <p:nvSpPr>
            <p:cNvPr id="226" name="TextBox 225">
              <a:extLst>
                <a:ext uri="{FF2B5EF4-FFF2-40B4-BE49-F238E27FC236}">
                  <a16:creationId xmlns:a16="http://schemas.microsoft.com/office/drawing/2014/main" id="{AE8792B9-7CF0-AB99-BA90-1021CF75178F}"/>
                </a:ext>
              </a:extLst>
            </p:cNvPr>
            <p:cNvSpPr txBox="1">
              <a:spLocks/>
            </p:cNvSpPr>
            <p:nvPr/>
          </p:nvSpPr>
          <p:spPr bwMode="auto">
            <a:xfrm>
              <a:off x="6023633" y="581573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nSpc>
                  <a:spcPct val="100000"/>
                </a:lnSpc>
                <a:spcBef>
                  <a:spcPct val="50000"/>
                </a:spcBef>
                <a:spcAft>
                  <a:spcPct val="0"/>
                </a:spcAft>
                <a:buClrTx/>
                <a:buFontTx/>
                <a:buNone/>
              </a:pPr>
              <a:r>
                <a:rPr lang="en-US" sz="800" dirty="0">
                  <a:solidFill>
                    <a:schemeClr val="accent6"/>
                  </a:solidFill>
                  <a:latin typeface="Poppins" pitchFamily="2" charset="77"/>
                  <a:cs typeface="Poppins" pitchFamily="2" charset="77"/>
                </a:rPr>
                <a:t>CR</a:t>
              </a:r>
              <a:br>
                <a:rPr lang="en-US" sz="800" dirty="0">
                  <a:latin typeface="Poppins" pitchFamily="2" charset="77"/>
                  <a:cs typeface="Poppins" pitchFamily="2" charset="77"/>
                </a:rPr>
              </a:br>
              <a:r>
                <a:rPr lang="en-US" sz="800" dirty="0">
                  <a:solidFill>
                    <a:schemeClr val="accent1"/>
                  </a:solidFill>
                  <a:latin typeface="Poppins" pitchFamily="2" charset="77"/>
                  <a:cs typeface="Poppins" pitchFamily="2" charset="77"/>
                </a:rPr>
                <a:t>PR</a:t>
              </a:r>
              <a:br>
                <a:rPr lang="en-US" sz="800" dirty="0">
                  <a:latin typeface="Poppins" pitchFamily="2" charset="77"/>
                  <a:cs typeface="Poppins" pitchFamily="2" charset="77"/>
                </a:rPr>
              </a:br>
              <a:r>
                <a:rPr lang="en-US" sz="800" dirty="0">
                  <a:solidFill>
                    <a:schemeClr val="accent3"/>
                  </a:solidFill>
                  <a:latin typeface="Poppins" pitchFamily="2" charset="77"/>
                  <a:cs typeface="Poppins" pitchFamily="2" charset="77"/>
                </a:rPr>
                <a:t>PD</a:t>
              </a:r>
            </a:p>
          </p:txBody>
        </p:sp>
        <p:sp>
          <p:nvSpPr>
            <p:cNvPr id="227" name="TextBox 226">
              <a:extLst>
                <a:ext uri="{FF2B5EF4-FFF2-40B4-BE49-F238E27FC236}">
                  <a16:creationId xmlns:a16="http://schemas.microsoft.com/office/drawing/2014/main" id="{5A0E61CA-8914-460E-96AC-B10038779F9B}"/>
                </a:ext>
              </a:extLst>
            </p:cNvPr>
            <p:cNvSpPr txBox="1">
              <a:spLocks/>
            </p:cNvSpPr>
            <p:nvPr/>
          </p:nvSpPr>
          <p:spPr bwMode="auto">
            <a:xfrm>
              <a:off x="9082631" y="5815738"/>
              <a:ext cx="1701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nSpc>
                  <a:spcPct val="100000"/>
                </a:lnSpc>
                <a:spcBef>
                  <a:spcPct val="50000"/>
                </a:spcBef>
                <a:spcAft>
                  <a:spcPct val="0"/>
                </a:spcAft>
                <a:buClrTx/>
                <a:buFontTx/>
                <a:buNone/>
              </a:pPr>
              <a:r>
                <a:rPr lang="en-US" sz="800" dirty="0">
                  <a:solidFill>
                    <a:schemeClr val="accent6"/>
                  </a:solidFill>
                  <a:latin typeface="Poppins" pitchFamily="2" charset="77"/>
                  <a:cs typeface="Poppins" pitchFamily="2" charset="77"/>
                </a:rPr>
                <a:t>CR</a:t>
              </a:r>
              <a:br>
                <a:rPr lang="en-US" sz="800" dirty="0">
                  <a:latin typeface="Poppins" pitchFamily="2" charset="77"/>
                  <a:cs typeface="Poppins" pitchFamily="2" charset="77"/>
                </a:rPr>
              </a:br>
              <a:r>
                <a:rPr lang="en-US" sz="800" dirty="0">
                  <a:solidFill>
                    <a:schemeClr val="accent1"/>
                  </a:solidFill>
                  <a:latin typeface="Poppins" pitchFamily="2" charset="77"/>
                  <a:cs typeface="Poppins" pitchFamily="2" charset="77"/>
                </a:rPr>
                <a:t>PR</a:t>
              </a:r>
              <a:br>
                <a:rPr lang="en-US" sz="800" dirty="0">
                  <a:latin typeface="Poppins" pitchFamily="2" charset="77"/>
                  <a:cs typeface="Poppins" pitchFamily="2" charset="77"/>
                </a:rPr>
              </a:br>
              <a:r>
                <a:rPr lang="en-US" sz="800" dirty="0">
                  <a:solidFill>
                    <a:schemeClr val="accent3"/>
                  </a:solidFill>
                  <a:latin typeface="Poppins" pitchFamily="2" charset="77"/>
                  <a:cs typeface="Poppins" pitchFamily="2" charset="77"/>
                </a:rPr>
                <a:t>PD</a:t>
              </a:r>
            </a:p>
          </p:txBody>
        </p:sp>
        <p:sp>
          <p:nvSpPr>
            <p:cNvPr id="228" name="TextBox 227">
              <a:extLst>
                <a:ext uri="{FF2B5EF4-FFF2-40B4-BE49-F238E27FC236}">
                  <a16:creationId xmlns:a16="http://schemas.microsoft.com/office/drawing/2014/main" id="{C3C48C85-72AC-DFC0-2C1E-98173DD56F96}"/>
                </a:ext>
              </a:extLst>
            </p:cNvPr>
            <p:cNvSpPr txBox="1">
              <a:spLocks/>
            </p:cNvSpPr>
            <p:nvPr/>
          </p:nvSpPr>
          <p:spPr bwMode="auto">
            <a:xfrm>
              <a:off x="6252361" y="5464711"/>
              <a:ext cx="224155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dirty="0">
                  <a:solidFill>
                    <a:schemeClr val="tx1">
                      <a:lumMod val="75000"/>
                      <a:lumOff val="25000"/>
                    </a:schemeClr>
                  </a:solidFill>
                  <a:latin typeface="Poppins Medium" pitchFamily="2" charset="77"/>
                  <a:cs typeface="Poppins Medium" pitchFamily="2" charset="77"/>
                </a:rPr>
                <a:t>Mo</a:t>
              </a:r>
            </a:p>
          </p:txBody>
        </p:sp>
        <p:sp>
          <p:nvSpPr>
            <p:cNvPr id="229" name="TextBox 228">
              <a:extLst>
                <a:ext uri="{FF2B5EF4-FFF2-40B4-BE49-F238E27FC236}">
                  <a16:creationId xmlns:a16="http://schemas.microsoft.com/office/drawing/2014/main" id="{22FC0BC8-6CD9-675E-37F7-5B2866C35811}"/>
                </a:ext>
              </a:extLst>
            </p:cNvPr>
            <p:cNvSpPr txBox="1">
              <a:spLocks/>
            </p:cNvSpPr>
            <p:nvPr/>
          </p:nvSpPr>
          <p:spPr bwMode="auto">
            <a:xfrm>
              <a:off x="9361648" y="5464711"/>
              <a:ext cx="224155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100" b="0" dirty="0">
                  <a:solidFill>
                    <a:schemeClr val="tx1">
                      <a:lumMod val="75000"/>
                      <a:lumOff val="25000"/>
                    </a:schemeClr>
                  </a:solidFill>
                  <a:latin typeface="Poppins Medium" pitchFamily="2" charset="77"/>
                  <a:cs typeface="Poppins Medium" pitchFamily="2" charset="77"/>
                </a:rPr>
                <a:t>Mo</a:t>
              </a:r>
            </a:p>
          </p:txBody>
        </p:sp>
        <p:sp>
          <p:nvSpPr>
            <p:cNvPr id="230" name="TextBox 229">
              <a:extLst>
                <a:ext uri="{FF2B5EF4-FFF2-40B4-BE49-F238E27FC236}">
                  <a16:creationId xmlns:a16="http://schemas.microsoft.com/office/drawing/2014/main" id="{85C9F2C4-DCBE-FC73-85A0-C24FE157DC35}"/>
                </a:ext>
              </a:extLst>
            </p:cNvPr>
            <p:cNvSpPr txBox="1">
              <a:spLocks/>
            </p:cNvSpPr>
            <p:nvPr/>
          </p:nvSpPr>
          <p:spPr bwMode="auto">
            <a:xfrm>
              <a:off x="6766413" y="5035055"/>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3"/>
                  </a:solidFill>
                  <a:latin typeface="Poppins Medium" pitchFamily="2" charset="77"/>
                  <a:cs typeface="Poppins Medium" pitchFamily="2" charset="77"/>
                </a:rPr>
                <a:t>+</a:t>
              </a:r>
            </a:p>
          </p:txBody>
        </p:sp>
        <p:pic>
          <p:nvPicPr>
            <p:cNvPr id="231" name="Graphic 230">
              <a:extLst>
                <a:ext uri="{FF2B5EF4-FFF2-40B4-BE49-F238E27FC236}">
                  <a16:creationId xmlns:a16="http://schemas.microsoft.com/office/drawing/2014/main" id="{154DB9A8-5C5F-C48E-DE56-92012F17A317}"/>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261770" y="3985036"/>
              <a:ext cx="2242074" cy="621889"/>
            </a:xfrm>
            <a:prstGeom prst="rect">
              <a:avLst/>
            </a:prstGeom>
          </p:spPr>
        </p:pic>
        <p:sp>
          <p:nvSpPr>
            <p:cNvPr id="232" name="Freeform 360">
              <a:extLst>
                <a:ext uri="{FF2B5EF4-FFF2-40B4-BE49-F238E27FC236}">
                  <a16:creationId xmlns:a16="http://schemas.microsoft.com/office/drawing/2014/main" id="{D2BAB8B0-4CB6-C7E7-508F-4EB933D8A9BB}"/>
                </a:ext>
              </a:extLst>
            </p:cNvPr>
            <p:cNvSpPr>
              <a:spLocks/>
            </p:cNvSpPr>
            <p:nvPr/>
          </p:nvSpPr>
          <p:spPr bwMode="auto">
            <a:xfrm>
              <a:off x="6345949" y="4029075"/>
              <a:ext cx="1871243" cy="1012825"/>
            </a:xfrm>
            <a:custGeom>
              <a:avLst/>
              <a:gdLst>
                <a:gd name="connsiteX0" fmla="*/ 0 w 1860550"/>
                <a:gd name="connsiteY0" fmla="*/ 0 h 1012825"/>
                <a:gd name="connsiteX1" fmla="*/ 225425 w 1860550"/>
                <a:gd name="connsiteY1" fmla="*/ 0 h 1012825"/>
                <a:gd name="connsiteX2" fmla="*/ 225425 w 1860550"/>
                <a:gd name="connsiteY2" fmla="*/ 244475 h 1012825"/>
                <a:gd name="connsiteX3" fmla="*/ 254000 w 1860550"/>
                <a:gd name="connsiteY3" fmla="*/ 244475 h 1012825"/>
                <a:gd name="connsiteX4" fmla="*/ 254000 w 1860550"/>
                <a:gd name="connsiteY4" fmla="*/ 498475 h 1012825"/>
                <a:gd name="connsiteX5" fmla="*/ 885825 w 1860550"/>
                <a:gd name="connsiteY5" fmla="*/ 498475 h 1012825"/>
                <a:gd name="connsiteX6" fmla="*/ 885825 w 1860550"/>
                <a:gd name="connsiteY6" fmla="*/ 1012825 h 1012825"/>
                <a:gd name="connsiteX7" fmla="*/ 920750 w 1860550"/>
                <a:gd name="connsiteY7" fmla="*/ 1009650 h 1012825"/>
                <a:gd name="connsiteX8" fmla="*/ 1860550 w 1860550"/>
                <a:gd name="connsiteY8" fmla="*/ 1009650 h 1012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60550" h="1012825">
                  <a:moveTo>
                    <a:pt x="0" y="0"/>
                  </a:moveTo>
                  <a:lnTo>
                    <a:pt x="225425" y="0"/>
                  </a:lnTo>
                  <a:lnTo>
                    <a:pt x="225425" y="244475"/>
                  </a:lnTo>
                  <a:lnTo>
                    <a:pt x="254000" y="244475"/>
                  </a:lnTo>
                  <a:lnTo>
                    <a:pt x="254000" y="498475"/>
                  </a:lnTo>
                  <a:lnTo>
                    <a:pt x="885825" y="498475"/>
                  </a:lnTo>
                  <a:lnTo>
                    <a:pt x="885825" y="1012825"/>
                  </a:lnTo>
                  <a:lnTo>
                    <a:pt x="920750" y="1009650"/>
                  </a:lnTo>
                  <a:lnTo>
                    <a:pt x="1860550" y="1009650"/>
                  </a:lnTo>
                </a:path>
              </a:pathLst>
            </a:custGeom>
            <a:noFill/>
            <a:ln w="28575">
              <a:solidFill>
                <a:schemeClr val="accent1"/>
              </a:solidFill>
              <a:miter lim="800000"/>
              <a:headEnd/>
              <a:tailEnd/>
            </a:ln>
          </p:spPr>
          <p:txBody>
            <a:bodyPr rtlCol="0" anchor="ctr"/>
            <a:lstStyle/>
            <a:p>
              <a:pPr algn="ctr"/>
              <a:endParaRPr lang="en-US" sz="1000" b="0" dirty="0">
                <a:latin typeface="Poppins Medium" pitchFamily="2" charset="77"/>
                <a:cs typeface="Poppins Medium" pitchFamily="2" charset="77"/>
              </a:endParaRPr>
            </a:p>
          </p:txBody>
        </p:sp>
        <p:sp>
          <p:nvSpPr>
            <p:cNvPr id="233" name="TextBox 232">
              <a:extLst>
                <a:ext uri="{FF2B5EF4-FFF2-40B4-BE49-F238E27FC236}">
                  <a16:creationId xmlns:a16="http://schemas.microsoft.com/office/drawing/2014/main" id="{11C8BFC8-23F2-A126-ABB2-DAEA821684A6}"/>
                </a:ext>
              </a:extLst>
            </p:cNvPr>
            <p:cNvSpPr txBox="1">
              <a:spLocks/>
            </p:cNvSpPr>
            <p:nvPr/>
          </p:nvSpPr>
          <p:spPr bwMode="auto">
            <a:xfrm>
              <a:off x="8057004" y="4915675"/>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1"/>
                  </a:solidFill>
                  <a:latin typeface="Poppins Medium" pitchFamily="2" charset="77"/>
                  <a:cs typeface="Poppins Medium" pitchFamily="2" charset="77"/>
                </a:rPr>
                <a:t>+</a:t>
              </a:r>
            </a:p>
          </p:txBody>
        </p:sp>
        <p:grpSp>
          <p:nvGrpSpPr>
            <p:cNvPr id="14" name="Group 13">
              <a:extLst>
                <a:ext uri="{FF2B5EF4-FFF2-40B4-BE49-F238E27FC236}">
                  <a16:creationId xmlns:a16="http://schemas.microsoft.com/office/drawing/2014/main" id="{BCCDE9A5-B37F-2D6F-4E76-1D3B4BA9B513}"/>
                </a:ext>
              </a:extLst>
            </p:cNvPr>
            <p:cNvGrpSpPr/>
            <p:nvPr/>
          </p:nvGrpSpPr>
          <p:grpSpPr>
            <a:xfrm>
              <a:off x="6468431" y="3930964"/>
              <a:ext cx="2170684" cy="769220"/>
              <a:chOff x="6468431" y="3949729"/>
              <a:chExt cx="2170684" cy="769220"/>
            </a:xfrm>
          </p:grpSpPr>
          <p:sp>
            <p:nvSpPr>
              <p:cNvPr id="234" name="TextBox 233">
                <a:extLst>
                  <a:ext uri="{FF2B5EF4-FFF2-40B4-BE49-F238E27FC236}">
                    <a16:creationId xmlns:a16="http://schemas.microsoft.com/office/drawing/2014/main" id="{15596E1D-F987-6E3E-818A-6F59B5BD6C9A}"/>
                  </a:ext>
                </a:extLst>
              </p:cNvPr>
              <p:cNvSpPr txBox="1">
                <a:spLocks/>
              </p:cNvSpPr>
              <p:nvPr/>
            </p:nvSpPr>
            <p:spPr bwMode="auto">
              <a:xfrm>
                <a:off x="8221304" y="4441950"/>
                <a:ext cx="2952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5" name="TextBox 234">
                <a:extLst>
                  <a:ext uri="{FF2B5EF4-FFF2-40B4-BE49-F238E27FC236}">
                    <a16:creationId xmlns:a16="http://schemas.microsoft.com/office/drawing/2014/main" id="{180726F1-AEAD-4286-989B-767404000E72}"/>
                  </a:ext>
                </a:extLst>
              </p:cNvPr>
              <p:cNvSpPr txBox="1">
                <a:spLocks/>
              </p:cNvSpPr>
              <p:nvPr/>
            </p:nvSpPr>
            <p:spPr bwMode="auto">
              <a:xfrm>
                <a:off x="8129229" y="4439903"/>
                <a:ext cx="2952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6" name="TextBox 235">
                <a:extLst>
                  <a:ext uri="{FF2B5EF4-FFF2-40B4-BE49-F238E27FC236}">
                    <a16:creationId xmlns:a16="http://schemas.microsoft.com/office/drawing/2014/main" id="{0570EE45-BF24-EEF1-6068-30A37FBE7749}"/>
                  </a:ext>
                </a:extLst>
              </p:cNvPr>
              <p:cNvSpPr txBox="1">
                <a:spLocks/>
              </p:cNvSpPr>
              <p:nvPr/>
            </p:nvSpPr>
            <p:spPr bwMode="auto">
              <a:xfrm>
                <a:off x="8119704" y="4441755"/>
                <a:ext cx="2952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7" name="TextBox 236">
                <a:extLst>
                  <a:ext uri="{FF2B5EF4-FFF2-40B4-BE49-F238E27FC236}">
                    <a16:creationId xmlns:a16="http://schemas.microsoft.com/office/drawing/2014/main" id="{453AED37-6D8F-5E14-B1CD-E1C6CC32072A}"/>
                  </a:ext>
                </a:extLst>
              </p:cNvPr>
              <p:cNvSpPr txBox="1">
                <a:spLocks/>
              </p:cNvSpPr>
              <p:nvPr/>
            </p:nvSpPr>
            <p:spPr bwMode="auto">
              <a:xfrm>
                <a:off x="8094304" y="4439903"/>
                <a:ext cx="2952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8" name="TextBox 237">
                <a:extLst>
                  <a:ext uri="{FF2B5EF4-FFF2-40B4-BE49-F238E27FC236}">
                    <a16:creationId xmlns:a16="http://schemas.microsoft.com/office/drawing/2014/main" id="{F8399074-E8A2-22A2-5ED6-0A207DBCF27A}"/>
                  </a:ext>
                </a:extLst>
              </p:cNvPr>
              <p:cNvSpPr txBox="1">
                <a:spLocks/>
              </p:cNvSpPr>
              <p:nvPr/>
            </p:nvSpPr>
            <p:spPr bwMode="auto">
              <a:xfrm>
                <a:off x="8081604" y="4441950"/>
                <a:ext cx="2952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39" name="TextBox 238">
                <a:extLst>
                  <a:ext uri="{FF2B5EF4-FFF2-40B4-BE49-F238E27FC236}">
                    <a16:creationId xmlns:a16="http://schemas.microsoft.com/office/drawing/2014/main" id="{E3C0E42B-D538-1EDA-41E1-71454A7E8661}"/>
                  </a:ext>
                </a:extLst>
              </p:cNvPr>
              <p:cNvSpPr txBox="1">
                <a:spLocks/>
              </p:cNvSpPr>
              <p:nvPr/>
            </p:nvSpPr>
            <p:spPr bwMode="auto">
              <a:xfrm>
                <a:off x="8033979" y="4439903"/>
                <a:ext cx="2952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40" name="TextBox 239">
                <a:extLst>
                  <a:ext uri="{FF2B5EF4-FFF2-40B4-BE49-F238E27FC236}">
                    <a16:creationId xmlns:a16="http://schemas.microsoft.com/office/drawing/2014/main" id="{50C874FF-2629-1708-2E84-A87F52941307}"/>
                  </a:ext>
                </a:extLst>
              </p:cNvPr>
              <p:cNvSpPr txBox="1">
                <a:spLocks/>
              </p:cNvSpPr>
              <p:nvPr/>
            </p:nvSpPr>
            <p:spPr bwMode="auto">
              <a:xfrm>
                <a:off x="8331023" y="4438775"/>
                <a:ext cx="2952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41" name="TextBox 240">
                <a:extLst>
                  <a:ext uri="{FF2B5EF4-FFF2-40B4-BE49-F238E27FC236}">
                    <a16:creationId xmlns:a16="http://schemas.microsoft.com/office/drawing/2014/main" id="{149285F3-CEC6-EFDE-C305-2A5BE5082E37}"/>
                  </a:ext>
                </a:extLst>
              </p:cNvPr>
              <p:cNvSpPr txBox="1">
                <a:spLocks/>
              </p:cNvSpPr>
              <p:nvPr/>
            </p:nvSpPr>
            <p:spPr bwMode="auto">
              <a:xfrm>
                <a:off x="8343841" y="4438775"/>
                <a:ext cx="2952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42" name="TextBox 241">
                <a:extLst>
                  <a:ext uri="{FF2B5EF4-FFF2-40B4-BE49-F238E27FC236}">
                    <a16:creationId xmlns:a16="http://schemas.microsoft.com/office/drawing/2014/main" id="{B48CDD9E-EABC-32BC-D5E2-B7D3CAC50B51}"/>
                  </a:ext>
                </a:extLst>
              </p:cNvPr>
              <p:cNvSpPr txBox="1">
                <a:spLocks/>
              </p:cNvSpPr>
              <p:nvPr/>
            </p:nvSpPr>
            <p:spPr bwMode="auto">
              <a:xfrm>
                <a:off x="7732354" y="4397306"/>
                <a:ext cx="2952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43" name="TextBox 242">
                <a:extLst>
                  <a:ext uri="{FF2B5EF4-FFF2-40B4-BE49-F238E27FC236}">
                    <a16:creationId xmlns:a16="http://schemas.microsoft.com/office/drawing/2014/main" id="{2DDE9B37-6664-60F4-CC78-B46BAD29AD5E}"/>
                  </a:ext>
                </a:extLst>
              </p:cNvPr>
              <p:cNvSpPr txBox="1">
                <a:spLocks/>
              </p:cNvSpPr>
              <p:nvPr/>
            </p:nvSpPr>
            <p:spPr bwMode="auto">
              <a:xfrm>
                <a:off x="7395636" y="4262328"/>
                <a:ext cx="2952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sp>
            <p:nvSpPr>
              <p:cNvPr id="244" name="TextBox 243">
                <a:extLst>
                  <a:ext uri="{FF2B5EF4-FFF2-40B4-BE49-F238E27FC236}">
                    <a16:creationId xmlns:a16="http://schemas.microsoft.com/office/drawing/2014/main" id="{AE33DAF9-A7DF-6F91-2356-20BBE3921DBD}"/>
                  </a:ext>
                </a:extLst>
              </p:cNvPr>
              <p:cNvSpPr txBox="1">
                <a:spLocks/>
              </p:cNvSpPr>
              <p:nvPr/>
            </p:nvSpPr>
            <p:spPr bwMode="auto">
              <a:xfrm>
                <a:off x="6468431" y="3949729"/>
                <a:ext cx="2952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accent6"/>
                    </a:solidFill>
                    <a:latin typeface="Poppins Medium" pitchFamily="2" charset="77"/>
                    <a:cs typeface="Poppins Medium" pitchFamily="2" charset="77"/>
                  </a:rPr>
                  <a:t>+</a:t>
                </a:r>
              </a:p>
            </p:txBody>
          </p:sp>
        </p:grpSp>
        <p:sp>
          <p:nvSpPr>
            <p:cNvPr id="245" name="Freeform 355">
              <a:extLst>
                <a:ext uri="{FF2B5EF4-FFF2-40B4-BE49-F238E27FC236}">
                  <a16:creationId xmlns:a16="http://schemas.microsoft.com/office/drawing/2014/main" id="{AE7F0B7C-9120-D753-33DF-4B49F5CF0048}"/>
                </a:ext>
              </a:extLst>
            </p:cNvPr>
            <p:cNvSpPr>
              <a:spLocks/>
            </p:cNvSpPr>
            <p:nvPr/>
          </p:nvSpPr>
          <p:spPr bwMode="auto">
            <a:xfrm>
              <a:off x="6270917" y="4016375"/>
              <a:ext cx="638175" cy="1133475"/>
            </a:xfrm>
            <a:custGeom>
              <a:avLst/>
              <a:gdLst>
                <a:gd name="connsiteX0" fmla="*/ 0 w 638175"/>
                <a:gd name="connsiteY0" fmla="*/ 0 h 1133475"/>
                <a:gd name="connsiteX1" fmla="*/ 63500 w 638175"/>
                <a:gd name="connsiteY1" fmla="*/ 0 h 1133475"/>
                <a:gd name="connsiteX2" fmla="*/ 63500 w 638175"/>
                <a:gd name="connsiteY2" fmla="*/ 279400 h 1133475"/>
                <a:gd name="connsiteX3" fmla="*/ 130175 w 638175"/>
                <a:gd name="connsiteY3" fmla="*/ 279400 h 1133475"/>
                <a:gd name="connsiteX4" fmla="*/ 130175 w 638175"/>
                <a:gd name="connsiteY4" fmla="*/ 425450 h 1133475"/>
                <a:gd name="connsiteX5" fmla="*/ 155575 w 638175"/>
                <a:gd name="connsiteY5" fmla="*/ 425450 h 1133475"/>
                <a:gd name="connsiteX6" fmla="*/ 155575 w 638175"/>
                <a:gd name="connsiteY6" fmla="*/ 577850 h 1133475"/>
                <a:gd name="connsiteX7" fmla="*/ 155575 w 638175"/>
                <a:gd name="connsiteY7" fmla="*/ 577850 h 1133475"/>
                <a:gd name="connsiteX8" fmla="*/ 171450 w 638175"/>
                <a:gd name="connsiteY8" fmla="*/ 577850 h 1133475"/>
                <a:gd name="connsiteX9" fmla="*/ 171450 w 638175"/>
                <a:gd name="connsiteY9" fmla="*/ 720725 h 1133475"/>
                <a:gd name="connsiteX10" fmla="*/ 180975 w 638175"/>
                <a:gd name="connsiteY10" fmla="*/ 720725 h 1133475"/>
                <a:gd name="connsiteX11" fmla="*/ 180975 w 638175"/>
                <a:gd name="connsiteY11" fmla="*/ 1133475 h 1133475"/>
                <a:gd name="connsiteX12" fmla="*/ 638175 w 638175"/>
                <a:gd name="connsiteY12" fmla="*/ 1133475 h 1133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38175" h="1133475">
                  <a:moveTo>
                    <a:pt x="0" y="0"/>
                  </a:moveTo>
                  <a:lnTo>
                    <a:pt x="63500" y="0"/>
                  </a:lnTo>
                  <a:lnTo>
                    <a:pt x="63500" y="279400"/>
                  </a:lnTo>
                  <a:lnTo>
                    <a:pt x="130175" y="279400"/>
                  </a:lnTo>
                  <a:lnTo>
                    <a:pt x="130175" y="425450"/>
                  </a:lnTo>
                  <a:lnTo>
                    <a:pt x="155575" y="425450"/>
                  </a:lnTo>
                  <a:lnTo>
                    <a:pt x="155575" y="577850"/>
                  </a:lnTo>
                  <a:lnTo>
                    <a:pt x="155575" y="577850"/>
                  </a:lnTo>
                  <a:lnTo>
                    <a:pt x="171450" y="577850"/>
                  </a:lnTo>
                  <a:lnTo>
                    <a:pt x="171450" y="720725"/>
                  </a:lnTo>
                  <a:lnTo>
                    <a:pt x="180975" y="720725"/>
                  </a:lnTo>
                  <a:lnTo>
                    <a:pt x="180975" y="1133475"/>
                  </a:lnTo>
                  <a:lnTo>
                    <a:pt x="638175" y="1133475"/>
                  </a:lnTo>
                </a:path>
              </a:pathLst>
            </a:custGeom>
            <a:noFill/>
            <a:ln w="28575">
              <a:solidFill>
                <a:schemeClr val="accent3"/>
              </a:solidFill>
              <a:miter lim="800000"/>
              <a:headEnd/>
              <a:tailEnd/>
            </a:ln>
          </p:spPr>
          <p:txBody>
            <a:bodyPr rtlCol="0" anchor="ctr"/>
            <a:lstStyle/>
            <a:p>
              <a:pPr algn="ctr"/>
              <a:endParaRPr lang="en-US" sz="1000" b="0" dirty="0">
                <a:latin typeface="Poppins Medium" pitchFamily="2" charset="77"/>
                <a:cs typeface="Poppins Medium" pitchFamily="2" charset="77"/>
              </a:endParaRPr>
            </a:p>
          </p:txBody>
        </p:sp>
        <p:grpSp>
          <p:nvGrpSpPr>
            <p:cNvPr id="246" name="Group 245">
              <a:extLst>
                <a:ext uri="{FF2B5EF4-FFF2-40B4-BE49-F238E27FC236}">
                  <a16:creationId xmlns:a16="http://schemas.microsoft.com/office/drawing/2014/main" id="{BC4F3FDD-BCC1-E651-77E7-B37A99EA8148}"/>
                </a:ext>
              </a:extLst>
            </p:cNvPr>
            <p:cNvGrpSpPr>
              <a:grpSpLocks/>
            </p:cNvGrpSpPr>
            <p:nvPr/>
          </p:nvGrpSpPr>
          <p:grpSpPr>
            <a:xfrm>
              <a:off x="6223306" y="3982436"/>
              <a:ext cx="2339958" cy="1361084"/>
              <a:chOff x="6172862" y="1695282"/>
              <a:chExt cx="2339958" cy="1361084"/>
            </a:xfrm>
          </p:grpSpPr>
          <p:grpSp>
            <p:nvGrpSpPr>
              <p:cNvPr id="247" name="Group 246">
                <a:extLst>
                  <a:ext uri="{FF2B5EF4-FFF2-40B4-BE49-F238E27FC236}">
                    <a16:creationId xmlns:a16="http://schemas.microsoft.com/office/drawing/2014/main" id="{DF0C4012-6B36-39ED-917B-D63352A4D838}"/>
                  </a:ext>
                </a:extLst>
              </p:cNvPr>
              <p:cNvGrpSpPr>
                <a:grpSpLocks/>
              </p:cNvGrpSpPr>
              <p:nvPr/>
            </p:nvGrpSpPr>
            <p:grpSpPr>
              <a:xfrm>
                <a:off x="6221501" y="1695282"/>
                <a:ext cx="2291319" cy="1361084"/>
                <a:chOff x="6221501" y="1695282"/>
                <a:chExt cx="2291319" cy="1361084"/>
              </a:xfrm>
            </p:grpSpPr>
            <p:sp>
              <p:nvSpPr>
                <p:cNvPr id="254" name="Freeform 154">
                  <a:extLst>
                    <a:ext uri="{FF2B5EF4-FFF2-40B4-BE49-F238E27FC236}">
                      <a16:creationId xmlns:a16="http://schemas.microsoft.com/office/drawing/2014/main" id="{BC944B56-4827-C98C-9277-80043DD140EE}"/>
                    </a:ext>
                  </a:extLst>
                </p:cNvPr>
                <p:cNvSpPr>
                  <a:spLocks/>
                </p:cNvSpPr>
                <p:nvPr/>
              </p:nvSpPr>
              <p:spPr bwMode="auto">
                <a:xfrm>
                  <a:off x="6221501" y="1695282"/>
                  <a:ext cx="2291319" cy="1310910"/>
                </a:xfrm>
                <a:custGeom>
                  <a:avLst/>
                  <a:gdLst>
                    <a:gd name="connsiteX0" fmla="*/ 0 w 2338598"/>
                    <a:gd name="connsiteY0" fmla="*/ 0 h 1412061"/>
                    <a:gd name="connsiteX1" fmla="*/ 0 w 2338598"/>
                    <a:gd name="connsiteY1" fmla="*/ 1412061 h 1412061"/>
                    <a:gd name="connsiteX2" fmla="*/ 2338598 w 2338598"/>
                    <a:gd name="connsiteY2" fmla="*/ 1412061 h 1412061"/>
                  </a:gdLst>
                  <a:ahLst/>
                  <a:cxnLst>
                    <a:cxn ang="0">
                      <a:pos x="connsiteX0" y="connsiteY0"/>
                    </a:cxn>
                    <a:cxn ang="0">
                      <a:pos x="connsiteX1" y="connsiteY1"/>
                    </a:cxn>
                    <a:cxn ang="0">
                      <a:pos x="connsiteX2" y="connsiteY2"/>
                    </a:cxn>
                  </a:cxnLst>
                  <a:rect l="l" t="t" r="r" b="b"/>
                  <a:pathLst>
                    <a:path w="2338598" h="1412061">
                      <a:moveTo>
                        <a:pt x="0" y="0"/>
                      </a:moveTo>
                      <a:lnTo>
                        <a:pt x="0" y="1412061"/>
                      </a:lnTo>
                      <a:lnTo>
                        <a:pt x="2338598" y="1412061"/>
                      </a:lnTo>
                    </a:path>
                  </a:pathLst>
                </a:custGeom>
                <a:noFill/>
                <a:ln w="12700">
                  <a:solidFill>
                    <a:schemeClr val="tx1"/>
                  </a:solidFill>
                  <a:miter lim="800000"/>
                  <a:headEnd/>
                  <a:tailEnd/>
                </a:ln>
              </p:spPr>
              <p:txBody>
                <a:bodyPr rtlCol="0" anchor="ctr"/>
                <a:lstStyle/>
                <a:p>
                  <a:pPr algn="ctr"/>
                  <a:endParaRPr lang="en-US" sz="1000" b="0" dirty="0">
                    <a:latin typeface="Poppins Medium" pitchFamily="2" charset="77"/>
                    <a:cs typeface="Poppins Medium" pitchFamily="2" charset="77"/>
                  </a:endParaRPr>
                </a:p>
              </p:txBody>
            </p:sp>
            <p:cxnSp>
              <p:nvCxnSpPr>
                <p:cNvPr id="255" name="Straight Connector 254">
                  <a:extLst>
                    <a:ext uri="{FF2B5EF4-FFF2-40B4-BE49-F238E27FC236}">
                      <a16:creationId xmlns:a16="http://schemas.microsoft.com/office/drawing/2014/main" id="{8C9B6EB7-5A7A-5E88-883F-D71F1BE9BE18}"/>
                    </a:ext>
                  </a:extLst>
                </p:cNvPr>
                <p:cNvCxnSpPr>
                  <a:cxnSpLocks/>
                </p:cNvCxnSpPr>
                <p:nvPr/>
              </p:nvCxnSpPr>
              <p:spPr bwMode="auto">
                <a:xfrm>
                  <a:off x="6221501"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CF5E2098-35D9-CCC0-C461-6069B87E8D26}"/>
                    </a:ext>
                  </a:extLst>
                </p:cNvPr>
                <p:cNvCxnSpPr>
                  <a:cxnSpLocks/>
                </p:cNvCxnSpPr>
                <p:nvPr/>
              </p:nvCxnSpPr>
              <p:spPr bwMode="auto">
                <a:xfrm>
                  <a:off x="6393928"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58ED4BCC-F993-F359-D7B9-DC7DF38EB1EF}"/>
                    </a:ext>
                  </a:extLst>
                </p:cNvPr>
                <p:cNvCxnSpPr>
                  <a:cxnSpLocks/>
                </p:cNvCxnSpPr>
                <p:nvPr/>
              </p:nvCxnSpPr>
              <p:spPr bwMode="auto">
                <a:xfrm>
                  <a:off x="6566355"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4E2E353D-64B6-077B-83E1-F633074305F4}"/>
                    </a:ext>
                  </a:extLst>
                </p:cNvPr>
                <p:cNvCxnSpPr>
                  <a:cxnSpLocks/>
                </p:cNvCxnSpPr>
                <p:nvPr/>
              </p:nvCxnSpPr>
              <p:spPr bwMode="auto">
                <a:xfrm>
                  <a:off x="6738782"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1E59615A-2C8B-FA77-42E9-8FCC2C686E9A}"/>
                    </a:ext>
                  </a:extLst>
                </p:cNvPr>
                <p:cNvCxnSpPr>
                  <a:cxnSpLocks/>
                </p:cNvCxnSpPr>
                <p:nvPr/>
              </p:nvCxnSpPr>
              <p:spPr bwMode="auto">
                <a:xfrm>
                  <a:off x="6911209"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89DE6252-8B06-7BE0-F0AA-43794D352BA7}"/>
                    </a:ext>
                  </a:extLst>
                </p:cNvPr>
                <p:cNvCxnSpPr>
                  <a:cxnSpLocks/>
                </p:cNvCxnSpPr>
                <p:nvPr/>
              </p:nvCxnSpPr>
              <p:spPr bwMode="auto">
                <a:xfrm>
                  <a:off x="7083636"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261" name="Straight Connector 260">
                  <a:extLst>
                    <a:ext uri="{FF2B5EF4-FFF2-40B4-BE49-F238E27FC236}">
                      <a16:creationId xmlns:a16="http://schemas.microsoft.com/office/drawing/2014/main" id="{65FE5E77-4FDD-5E27-58E4-A726F8BD84C1}"/>
                    </a:ext>
                  </a:extLst>
                </p:cNvPr>
                <p:cNvCxnSpPr>
                  <a:cxnSpLocks/>
                </p:cNvCxnSpPr>
                <p:nvPr/>
              </p:nvCxnSpPr>
              <p:spPr bwMode="auto">
                <a:xfrm>
                  <a:off x="7256063"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262" name="Straight Connector 261">
                  <a:extLst>
                    <a:ext uri="{FF2B5EF4-FFF2-40B4-BE49-F238E27FC236}">
                      <a16:creationId xmlns:a16="http://schemas.microsoft.com/office/drawing/2014/main" id="{7691FE32-4FDF-1F5F-60A8-60EC5C84F1FF}"/>
                    </a:ext>
                  </a:extLst>
                </p:cNvPr>
                <p:cNvCxnSpPr>
                  <a:cxnSpLocks/>
                </p:cNvCxnSpPr>
                <p:nvPr/>
              </p:nvCxnSpPr>
              <p:spPr bwMode="auto">
                <a:xfrm>
                  <a:off x="7428490"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263" name="Straight Connector 262">
                  <a:extLst>
                    <a:ext uri="{FF2B5EF4-FFF2-40B4-BE49-F238E27FC236}">
                      <a16:creationId xmlns:a16="http://schemas.microsoft.com/office/drawing/2014/main" id="{FE3598EA-C975-4F25-4A11-15B62FF0872C}"/>
                    </a:ext>
                  </a:extLst>
                </p:cNvPr>
                <p:cNvCxnSpPr>
                  <a:cxnSpLocks/>
                </p:cNvCxnSpPr>
                <p:nvPr/>
              </p:nvCxnSpPr>
              <p:spPr bwMode="auto">
                <a:xfrm>
                  <a:off x="7600917"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264" name="Straight Connector 263">
                  <a:extLst>
                    <a:ext uri="{FF2B5EF4-FFF2-40B4-BE49-F238E27FC236}">
                      <a16:creationId xmlns:a16="http://schemas.microsoft.com/office/drawing/2014/main" id="{F20DBBD0-529B-5B92-FAA3-DDFD1658526E}"/>
                    </a:ext>
                  </a:extLst>
                </p:cNvPr>
                <p:cNvCxnSpPr>
                  <a:cxnSpLocks/>
                </p:cNvCxnSpPr>
                <p:nvPr/>
              </p:nvCxnSpPr>
              <p:spPr bwMode="auto">
                <a:xfrm>
                  <a:off x="7773344"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26DCCB08-0DDF-052C-57F3-B4E35FB53E34}"/>
                    </a:ext>
                  </a:extLst>
                </p:cNvPr>
                <p:cNvCxnSpPr>
                  <a:cxnSpLocks/>
                </p:cNvCxnSpPr>
                <p:nvPr/>
              </p:nvCxnSpPr>
              <p:spPr bwMode="auto">
                <a:xfrm>
                  <a:off x="7945771"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EB394F81-6443-E9C5-C9E6-8284A8423BDB}"/>
                    </a:ext>
                  </a:extLst>
                </p:cNvPr>
                <p:cNvCxnSpPr>
                  <a:cxnSpLocks/>
                </p:cNvCxnSpPr>
                <p:nvPr/>
              </p:nvCxnSpPr>
              <p:spPr bwMode="auto">
                <a:xfrm>
                  <a:off x="8118198"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1DFF09C2-5E36-1BFD-DF01-D02465B2AB7A}"/>
                    </a:ext>
                  </a:extLst>
                </p:cNvPr>
                <p:cNvCxnSpPr>
                  <a:cxnSpLocks/>
                </p:cNvCxnSpPr>
                <p:nvPr/>
              </p:nvCxnSpPr>
              <p:spPr bwMode="auto">
                <a:xfrm>
                  <a:off x="8290625"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8AAAAB7E-D0B0-0DE8-3C8D-09A5D45C3598}"/>
                    </a:ext>
                  </a:extLst>
                </p:cNvPr>
                <p:cNvCxnSpPr>
                  <a:cxnSpLocks/>
                </p:cNvCxnSpPr>
                <p:nvPr/>
              </p:nvCxnSpPr>
              <p:spPr bwMode="auto">
                <a:xfrm>
                  <a:off x="8463051" y="3011321"/>
                  <a:ext cx="0" cy="45045"/>
                </a:xfrm>
                <a:prstGeom prst="line">
                  <a:avLst/>
                </a:prstGeom>
                <a:noFill/>
                <a:ln w="12700" cap="flat" cmpd="sng" algn="ctr">
                  <a:solidFill>
                    <a:schemeClr val="tx1"/>
                  </a:solidFill>
                  <a:prstDash val="solid"/>
                  <a:round/>
                  <a:headEnd type="none" w="med" len="med"/>
                  <a:tailEnd type="none" w="med" len="med"/>
                </a:ln>
                <a:effectLst/>
              </p:spPr>
            </p:cxnSp>
          </p:grpSp>
          <p:cxnSp>
            <p:nvCxnSpPr>
              <p:cNvPr id="248" name="Straight Connector 247">
                <a:extLst>
                  <a:ext uri="{FF2B5EF4-FFF2-40B4-BE49-F238E27FC236}">
                    <a16:creationId xmlns:a16="http://schemas.microsoft.com/office/drawing/2014/main" id="{DC016CEA-704D-8A71-BA78-E3E52E319469}"/>
                  </a:ext>
                </a:extLst>
              </p:cNvPr>
              <p:cNvCxnSpPr>
                <a:cxnSpLocks/>
              </p:cNvCxnSpPr>
              <p:nvPr/>
            </p:nvCxnSpPr>
            <p:spPr bwMode="auto">
              <a:xfrm>
                <a:off x="6172862" y="1722970"/>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249" name="Straight Connector 248">
                <a:extLst>
                  <a:ext uri="{FF2B5EF4-FFF2-40B4-BE49-F238E27FC236}">
                    <a16:creationId xmlns:a16="http://schemas.microsoft.com/office/drawing/2014/main" id="{166548CE-E464-2EBB-E1C0-FF850372D555}"/>
                  </a:ext>
                </a:extLst>
              </p:cNvPr>
              <p:cNvCxnSpPr>
                <a:cxnSpLocks/>
              </p:cNvCxnSpPr>
              <p:nvPr/>
            </p:nvCxnSpPr>
            <p:spPr bwMode="auto">
              <a:xfrm>
                <a:off x="6172862" y="1978944"/>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BF8A9D13-7AA9-A2EC-E46B-45A414C4BF27}"/>
                  </a:ext>
                </a:extLst>
              </p:cNvPr>
              <p:cNvCxnSpPr>
                <a:cxnSpLocks/>
              </p:cNvCxnSpPr>
              <p:nvPr/>
            </p:nvCxnSpPr>
            <p:spPr bwMode="auto">
              <a:xfrm>
                <a:off x="6172862" y="2234918"/>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6329B409-7387-71F1-F6CB-683BC65F6B51}"/>
                  </a:ext>
                </a:extLst>
              </p:cNvPr>
              <p:cNvCxnSpPr>
                <a:cxnSpLocks/>
              </p:cNvCxnSpPr>
              <p:nvPr/>
            </p:nvCxnSpPr>
            <p:spPr bwMode="auto">
              <a:xfrm>
                <a:off x="6172862" y="2490892"/>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252" name="Straight Connector 251">
                <a:extLst>
                  <a:ext uri="{FF2B5EF4-FFF2-40B4-BE49-F238E27FC236}">
                    <a16:creationId xmlns:a16="http://schemas.microsoft.com/office/drawing/2014/main" id="{BDB3CFF1-5C00-AAF5-118C-2F3206363788}"/>
                  </a:ext>
                </a:extLst>
              </p:cNvPr>
              <p:cNvCxnSpPr>
                <a:cxnSpLocks/>
              </p:cNvCxnSpPr>
              <p:nvPr/>
            </p:nvCxnSpPr>
            <p:spPr bwMode="auto">
              <a:xfrm>
                <a:off x="6172862" y="2746866"/>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253" name="Straight Connector 252">
                <a:extLst>
                  <a:ext uri="{FF2B5EF4-FFF2-40B4-BE49-F238E27FC236}">
                    <a16:creationId xmlns:a16="http://schemas.microsoft.com/office/drawing/2014/main" id="{CEF1A119-7B57-FDE4-07D9-B8BF6E343E20}"/>
                  </a:ext>
                </a:extLst>
              </p:cNvPr>
              <p:cNvCxnSpPr>
                <a:cxnSpLocks/>
              </p:cNvCxnSpPr>
              <p:nvPr/>
            </p:nvCxnSpPr>
            <p:spPr bwMode="auto">
              <a:xfrm>
                <a:off x="6172862" y="3002839"/>
                <a:ext cx="50283" cy="0"/>
              </a:xfrm>
              <a:prstGeom prst="line">
                <a:avLst/>
              </a:prstGeom>
              <a:noFill/>
              <a:ln w="12700" cap="flat" cmpd="sng" algn="ctr">
                <a:solidFill>
                  <a:schemeClr val="tx1"/>
                </a:solidFill>
                <a:prstDash val="solid"/>
                <a:round/>
                <a:headEnd type="none" w="med" len="med"/>
                <a:tailEnd type="none" w="med" len="med"/>
              </a:ln>
              <a:effectLst/>
            </p:spPr>
          </p:cxnSp>
        </p:grpSp>
        <p:grpSp>
          <p:nvGrpSpPr>
            <p:cNvPr id="12" name="Group 11">
              <a:extLst>
                <a:ext uri="{FF2B5EF4-FFF2-40B4-BE49-F238E27FC236}">
                  <a16:creationId xmlns:a16="http://schemas.microsoft.com/office/drawing/2014/main" id="{D35EC227-6A7A-C204-72B9-DC31ECF63C14}"/>
                </a:ext>
              </a:extLst>
            </p:cNvPr>
            <p:cNvGrpSpPr/>
            <p:nvPr/>
          </p:nvGrpSpPr>
          <p:grpSpPr>
            <a:xfrm>
              <a:off x="7839983" y="3768851"/>
              <a:ext cx="964707" cy="707886"/>
              <a:chOff x="7893119" y="3768851"/>
              <a:chExt cx="964707" cy="707886"/>
            </a:xfrm>
          </p:grpSpPr>
          <p:sp>
            <p:nvSpPr>
              <p:cNvPr id="269" name="TextBox 268">
                <a:extLst>
                  <a:ext uri="{FF2B5EF4-FFF2-40B4-BE49-F238E27FC236}">
                    <a16:creationId xmlns:a16="http://schemas.microsoft.com/office/drawing/2014/main" id="{788A9041-A034-EC56-ED13-06B4B395FD85}"/>
                  </a:ext>
                </a:extLst>
              </p:cNvPr>
              <p:cNvSpPr txBox="1">
                <a:spLocks/>
              </p:cNvSpPr>
              <p:nvPr/>
            </p:nvSpPr>
            <p:spPr bwMode="auto">
              <a:xfrm>
                <a:off x="8046385" y="3768851"/>
                <a:ext cx="81144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latin typeface="Poppins Medium" pitchFamily="2" charset="77"/>
                    <a:cs typeface="Poppins Medium" pitchFamily="2" charset="77"/>
                  </a:rPr>
                  <a:t>CR</a:t>
                </a:r>
                <a:br>
                  <a:rPr lang="en-US" sz="1000" b="0" dirty="0">
                    <a:latin typeface="Poppins Medium" pitchFamily="2" charset="77"/>
                    <a:cs typeface="Poppins Medium" pitchFamily="2" charset="77"/>
                  </a:rPr>
                </a:br>
                <a:r>
                  <a:rPr lang="en-US" sz="1000" b="0" dirty="0">
                    <a:latin typeface="Poppins Medium" pitchFamily="2" charset="77"/>
                    <a:cs typeface="Poppins Medium" pitchFamily="2" charset="77"/>
                  </a:rPr>
                  <a:t>PR</a:t>
                </a:r>
                <a:br>
                  <a:rPr lang="en-US" sz="1000" b="0" dirty="0">
                    <a:latin typeface="Poppins Medium" pitchFamily="2" charset="77"/>
                    <a:cs typeface="Poppins Medium" pitchFamily="2" charset="77"/>
                  </a:rPr>
                </a:br>
                <a:r>
                  <a:rPr lang="en-US" sz="1000" b="0" dirty="0">
                    <a:latin typeface="Poppins Medium" pitchFamily="2" charset="77"/>
                    <a:cs typeface="Poppins Medium" pitchFamily="2" charset="77"/>
                  </a:rPr>
                  <a:t>SD/PD</a:t>
                </a:r>
                <a:br>
                  <a:rPr lang="en-US" sz="1000" b="0" dirty="0">
                    <a:latin typeface="Poppins Medium" pitchFamily="2" charset="77"/>
                    <a:cs typeface="Poppins Medium" pitchFamily="2" charset="77"/>
                  </a:rPr>
                </a:br>
                <a:r>
                  <a:rPr lang="en-US" sz="1000" b="0" dirty="0">
                    <a:latin typeface="Poppins Medium" pitchFamily="2" charset="77"/>
                    <a:cs typeface="Poppins Medium" pitchFamily="2" charset="77"/>
                  </a:rPr>
                  <a:t>Censored</a:t>
                </a:r>
              </a:p>
            </p:txBody>
          </p:sp>
          <p:cxnSp>
            <p:nvCxnSpPr>
              <p:cNvPr id="270" name="Straight Connector 269">
                <a:extLst>
                  <a:ext uri="{FF2B5EF4-FFF2-40B4-BE49-F238E27FC236}">
                    <a16:creationId xmlns:a16="http://schemas.microsoft.com/office/drawing/2014/main" id="{89FDBB1D-0374-4CC2-68B7-C4D51FEEC81E}"/>
                  </a:ext>
                </a:extLst>
              </p:cNvPr>
              <p:cNvCxnSpPr>
                <a:cxnSpLocks/>
              </p:cNvCxnSpPr>
              <p:nvPr/>
            </p:nvCxnSpPr>
            <p:spPr bwMode="auto">
              <a:xfrm>
                <a:off x="7956964" y="3887491"/>
                <a:ext cx="137160" cy="0"/>
              </a:xfrm>
              <a:prstGeom prst="line">
                <a:avLst/>
              </a:prstGeom>
              <a:noFill/>
              <a:ln w="28575" cap="flat" cmpd="sng" algn="ctr">
                <a:solidFill>
                  <a:schemeClr val="accent6"/>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492687CA-CB8B-444B-913B-C9AD1A3AD6A8}"/>
                  </a:ext>
                </a:extLst>
              </p:cNvPr>
              <p:cNvCxnSpPr>
                <a:cxnSpLocks/>
              </p:cNvCxnSpPr>
              <p:nvPr/>
            </p:nvCxnSpPr>
            <p:spPr bwMode="auto">
              <a:xfrm>
                <a:off x="7960139" y="4036716"/>
                <a:ext cx="137160" cy="0"/>
              </a:xfrm>
              <a:prstGeom prst="line">
                <a:avLst/>
              </a:prstGeom>
              <a:noFill/>
              <a:ln w="28575" cap="flat" cmpd="sng" algn="ctr">
                <a:solidFill>
                  <a:schemeClr val="accent1"/>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9AD3B81B-D376-5379-0378-71C325ECCABD}"/>
                  </a:ext>
                </a:extLst>
              </p:cNvPr>
              <p:cNvCxnSpPr>
                <a:cxnSpLocks/>
              </p:cNvCxnSpPr>
              <p:nvPr/>
            </p:nvCxnSpPr>
            <p:spPr bwMode="auto">
              <a:xfrm>
                <a:off x="7960139" y="4198585"/>
                <a:ext cx="137160" cy="0"/>
              </a:xfrm>
              <a:prstGeom prst="line">
                <a:avLst/>
              </a:prstGeom>
              <a:noFill/>
              <a:ln w="28575" cap="flat" cmpd="sng" algn="ctr">
                <a:solidFill>
                  <a:schemeClr val="accent3"/>
                </a:solidFill>
                <a:prstDash val="solid"/>
                <a:round/>
                <a:headEnd type="none" w="med" len="med"/>
                <a:tailEnd type="none" w="med" len="med"/>
              </a:ln>
              <a:effectLst/>
            </p:spPr>
          </p:cxnSp>
          <p:sp>
            <p:nvSpPr>
              <p:cNvPr id="273" name="TextBox 272">
                <a:extLst>
                  <a:ext uri="{FF2B5EF4-FFF2-40B4-BE49-F238E27FC236}">
                    <a16:creationId xmlns:a16="http://schemas.microsoft.com/office/drawing/2014/main" id="{B4105853-270A-24FA-3B79-E189FEE19817}"/>
                  </a:ext>
                </a:extLst>
              </p:cNvPr>
              <p:cNvSpPr txBox="1">
                <a:spLocks/>
              </p:cNvSpPr>
              <p:nvPr/>
            </p:nvSpPr>
            <p:spPr bwMode="auto">
              <a:xfrm>
                <a:off x="7893119" y="4221468"/>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a:t>
                </a:r>
              </a:p>
            </p:txBody>
          </p:sp>
        </p:grpSp>
        <p:sp>
          <p:nvSpPr>
            <p:cNvPr id="274" name="TextBox 273">
              <a:extLst>
                <a:ext uri="{FF2B5EF4-FFF2-40B4-BE49-F238E27FC236}">
                  <a16:creationId xmlns:a16="http://schemas.microsoft.com/office/drawing/2014/main" id="{9375E234-BFC8-3F95-AF83-40B6319AB904}"/>
                </a:ext>
              </a:extLst>
            </p:cNvPr>
            <p:cNvSpPr txBox="1">
              <a:spLocks/>
            </p:cNvSpPr>
            <p:nvPr/>
          </p:nvSpPr>
          <p:spPr bwMode="auto">
            <a:xfrm>
              <a:off x="9503701" y="4620426"/>
              <a:ext cx="81144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000" b="0" dirty="0">
                  <a:latin typeface="Poppins Medium" pitchFamily="2" charset="77"/>
                  <a:cs typeface="Poppins Medium" pitchFamily="2" charset="77"/>
                </a:rPr>
                <a:t>CR</a:t>
              </a:r>
              <a:br>
                <a:rPr lang="en-US" sz="1000" b="0" dirty="0">
                  <a:latin typeface="Poppins Medium" pitchFamily="2" charset="77"/>
                  <a:cs typeface="Poppins Medium" pitchFamily="2" charset="77"/>
                </a:rPr>
              </a:br>
              <a:r>
                <a:rPr lang="en-US" sz="1000" b="0" dirty="0">
                  <a:latin typeface="Poppins Medium" pitchFamily="2" charset="77"/>
                  <a:cs typeface="Poppins Medium" pitchFamily="2" charset="77"/>
                </a:rPr>
                <a:t>PR</a:t>
              </a:r>
              <a:br>
                <a:rPr lang="en-US" sz="1000" b="0" dirty="0">
                  <a:latin typeface="Poppins Medium" pitchFamily="2" charset="77"/>
                  <a:cs typeface="Poppins Medium" pitchFamily="2" charset="77"/>
                </a:rPr>
              </a:br>
              <a:r>
                <a:rPr lang="en-US" sz="1000" b="0" dirty="0">
                  <a:latin typeface="Poppins Medium" pitchFamily="2" charset="77"/>
                  <a:cs typeface="Poppins Medium" pitchFamily="2" charset="77"/>
                </a:rPr>
                <a:t>SD/PD</a:t>
              </a:r>
              <a:br>
                <a:rPr lang="en-US" sz="1000" b="0" dirty="0">
                  <a:latin typeface="Poppins Medium" pitchFamily="2" charset="77"/>
                  <a:cs typeface="Poppins Medium" pitchFamily="2" charset="77"/>
                </a:rPr>
              </a:br>
              <a:r>
                <a:rPr lang="en-US" sz="1000" b="0" dirty="0">
                  <a:latin typeface="Poppins Medium" pitchFamily="2" charset="77"/>
                  <a:cs typeface="Poppins Medium" pitchFamily="2" charset="77"/>
                </a:rPr>
                <a:t>Censored</a:t>
              </a:r>
            </a:p>
          </p:txBody>
        </p:sp>
        <p:cxnSp>
          <p:nvCxnSpPr>
            <p:cNvPr id="275" name="Straight Connector 274">
              <a:extLst>
                <a:ext uri="{FF2B5EF4-FFF2-40B4-BE49-F238E27FC236}">
                  <a16:creationId xmlns:a16="http://schemas.microsoft.com/office/drawing/2014/main" id="{CDB3872B-CADC-A7B1-4C43-7E869AF3EB8F}"/>
                </a:ext>
              </a:extLst>
            </p:cNvPr>
            <p:cNvCxnSpPr>
              <a:cxnSpLocks/>
            </p:cNvCxnSpPr>
            <p:nvPr/>
          </p:nvCxnSpPr>
          <p:spPr bwMode="auto">
            <a:xfrm>
              <a:off x="9420599" y="4739066"/>
              <a:ext cx="137160" cy="0"/>
            </a:xfrm>
            <a:prstGeom prst="line">
              <a:avLst/>
            </a:prstGeom>
            <a:noFill/>
            <a:ln w="28575" cap="flat" cmpd="sng" algn="ctr">
              <a:solidFill>
                <a:schemeClr val="accent6"/>
              </a:solidFill>
              <a:prstDash val="solid"/>
              <a:round/>
              <a:headEnd type="none" w="med" len="med"/>
              <a:tailEnd type="none" w="med" len="med"/>
            </a:ln>
            <a:effectLst/>
          </p:spPr>
        </p:cxnSp>
        <p:cxnSp>
          <p:nvCxnSpPr>
            <p:cNvPr id="276" name="Straight Connector 275">
              <a:extLst>
                <a:ext uri="{FF2B5EF4-FFF2-40B4-BE49-F238E27FC236}">
                  <a16:creationId xmlns:a16="http://schemas.microsoft.com/office/drawing/2014/main" id="{C8097F1E-AF7F-242F-9122-F46EDAB85E5B}"/>
                </a:ext>
              </a:extLst>
            </p:cNvPr>
            <p:cNvCxnSpPr>
              <a:cxnSpLocks/>
            </p:cNvCxnSpPr>
            <p:nvPr/>
          </p:nvCxnSpPr>
          <p:spPr bwMode="auto">
            <a:xfrm>
              <a:off x="9420599" y="4888291"/>
              <a:ext cx="137160" cy="0"/>
            </a:xfrm>
            <a:prstGeom prst="line">
              <a:avLst/>
            </a:prstGeom>
            <a:noFill/>
            <a:ln w="28575" cap="flat" cmpd="sng" algn="ctr">
              <a:solidFill>
                <a:schemeClr val="accent1"/>
              </a:solidFill>
              <a:prstDash val="solid"/>
              <a:round/>
              <a:headEnd type="none" w="med" len="med"/>
              <a:tailEnd type="none" w="med" len="med"/>
            </a:ln>
            <a:effectLst/>
          </p:spPr>
        </p:cxnSp>
        <p:cxnSp>
          <p:nvCxnSpPr>
            <p:cNvPr id="277" name="Straight Connector 276">
              <a:extLst>
                <a:ext uri="{FF2B5EF4-FFF2-40B4-BE49-F238E27FC236}">
                  <a16:creationId xmlns:a16="http://schemas.microsoft.com/office/drawing/2014/main" id="{36C73E13-590C-7CC9-1A7D-390E091810B4}"/>
                </a:ext>
              </a:extLst>
            </p:cNvPr>
            <p:cNvCxnSpPr>
              <a:cxnSpLocks/>
            </p:cNvCxnSpPr>
            <p:nvPr/>
          </p:nvCxnSpPr>
          <p:spPr bwMode="auto">
            <a:xfrm>
              <a:off x="9420599" y="5050160"/>
              <a:ext cx="137160" cy="0"/>
            </a:xfrm>
            <a:prstGeom prst="line">
              <a:avLst/>
            </a:prstGeom>
            <a:noFill/>
            <a:ln w="28575" cap="flat" cmpd="sng" algn="ctr">
              <a:solidFill>
                <a:schemeClr val="accent3"/>
              </a:solidFill>
              <a:prstDash val="solid"/>
              <a:round/>
              <a:headEnd type="none" w="med" len="med"/>
              <a:tailEnd type="none" w="med" len="med"/>
            </a:ln>
            <a:effectLst/>
          </p:spPr>
        </p:cxnSp>
        <p:sp>
          <p:nvSpPr>
            <p:cNvPr id="278" name="TextBox 277">
              <a:extLst>
                <a:ext uri="{FF2B5EF4-FFF2-40B4-BE49-F238E27FC236}">
                  <a16:creationId xmlns:a16="http://schemas.microsoft.com/office/drawing/2014/main" id="{4EF21E0F-DE5B-129C-22CA-726E4E5DBBEE}"/>
                </a:ext>
              </a:extLst>
            </p:cNvPr>
            <p:cNvSpPr txBox="1">
              <a:spLocks/>
            </p:cNvSpPr>
            <p:nvPr/>
          </p:nvSpPr>
          <p:spPr bwMode="auto">
            <a:xfrm>
              <a:off x="9351160" y="5080663"/>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a:t>
              </a:r>
            </a:p>
          </p:txBody>
        </p:sp>
        <p:sp>
          <p:nvSpPr>
            <p:cNvPr id="279" name="Freeform 385">
              <a:extLst>
                <a:ext uri="{FF2B5EF4-FFF2-40B4-BE49-F238E27FC236}">
                  <a16:creationId xmlns:a16="http://schemas.microsoft.com/office/drawing/2014/main" id="{66493FEF-A4EE-303A-8F9E-CDF3E4F87E91}"/>
                </a:ext>
              </a:extLst>
            </p:cNvPr>
            <p:cNvSpPr>
              <a:spLocks/>
            </p:cNvSpPr>
            <p:nvPr/>
          </p:nvSpPr>
          <p:spPr bwMode="auto">
            <a:xfrm>
              <a:off x="9353842" y="4016375"/>
              <a:ext cx="1971675" cy="1276350"/>
            </a:xfrm>
            <a:custGeom>
              <a:avLst/>
              <a:gdLst>
                <a:gd name="connsiteX0" fmla="*/ 0 w 1971675"/>
                <a:gd name="connsiteY0" fmla="*/ 0 h 1276350"/>
                <a:gd name="connsiteX1" fmla="*/ 431800 w 1971675"/>
                <a:gd name="connsiteY1" fmla="*/ 0 h 1276350"/>
                <a:gd name="connsiteX2" fmla="*/ 431800 w 1971675"/>
                <a:gd name="connsiteY2" fmla="*/ 260350 h 1276350"/>
                <a:gd name="connsiteX3" fmla="*/ 1397000 w 1971675"/>
                <a:gd name="connsiteY3" fmla="*/ 260350 h 1276350"/>
                <a:gd name="connsiteX4" fmla="*/ 1397000 w 1971675"/>
                <a:gd name="connsiteY4" fmla="*/ 596900 h 1276350"/>
                <a:gd name="connsiteX5" fmla="*/ 1971675 w 1971675"/>
                <a:gd name="connsiteY5" fmla="*/ 596900 h 1276350"/>
                <a:gd name="connsiteX6" fmla="*/ 1971675 w 1971675"/>
                <a:gd name="connsiteY6" fmla="*/ 1276350 h 1276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71675" h="1276350">
                  <a:moveTo>
                    <a:pt x="0" y="0"/>
                  </a:moveTo>
                  <a:lnTo>
                    <a:pt x="431800" y="0"/>
                  </a:lnTo>
                  <a:lnTo>
                    <a:pt x="431800" y="260350"/>
                  </a:lnTo>
                  <a:lnTo>
                    <a:pt x="1397000" y="260350"/>
                  </a:lnTo>
                  <a:lnTo>
                    <a:pt x="1397000" y="596900"/>
                  </a:lnTo>
                  <a:lnTo>
                    <a:pt x="1971675" y="596900"/>
                  </a:lnTo>
                  <a:lnTo>
                    <a:pt x="1971675" y="1276350"/>
                  </a:lnTo>
                </a:path>
              </a:pathLst>
            </a:custGeom>
            <a:noFill/>
            <a:ln w="28575">
              <a:solidFill>
                <a:schemeClr val="accent1"/>
              </a:solidFill>
              <a:miter lim="800000"/>
              <a:headEnd/>
              <a:tailEnd/>
            </a:ln>
          </p:spPr>
          <p:txBody>
            <a:bodyPr rtlCol="0" anchor="ctr"/>
            <a:lstStyle/>
            <a:p>
              <a:pPr algn="ctr"/>
              <a:endParaRPr lang="en-US" sz="1000" b="0" dirty="0">
                <a:latin typeface="Poppins Medium" pitchFamily="2" charset="77"/>
                <a:cs typeface="Poppins Medium" pitchFamily="2" charset="77"/>
              </a:endParaRPr>
            </a:p>
          </p:txBody>
        </p:sp>
        <p:grpSp>
          <p:nvGrpSpPr>
            <p:cNvPr id="16" name="Group 15">
              <a:extLst>
                <a:ext uri="{FF2B5EF4-FFF2-40B4-BE49-F238E27FC236}">
                  <a16:creationId xmlns:a16="http://schemas.microsoft.com/office/drawing/2014/main" id="{6A8F8AC3-8C3F-C6CB-0663-23EDDB212246}"/>
                </a:ext>
              </a:extLst>
            </p:cNvPr>
            <p:cNvGrpSpPr/>
            <p:nvPr/>
          </p:nvGrpSpPr>
          <p:grpSpPr>
            <a:xfrm>
              <a:off x="9783567" y="4153036"/>
              <a:ext cx="1663729" cy="591761"/>
              <a:chOff x="9783567" y="4153036"/>
              <a:chExt cx="1663729" cy="591761"/>
            </a:xfrm>
          </p:grpSpPr>
          <p:sp>
            <p:nvSpPr>
              <p:cNvPr id="280" name="TextBox 279">
                <a:extLst>
                  <a:ext uri="{FF2B5EF4-FFF2-40B4-BE49-F238E27FC236}">
                    <a16:creationId xmlns:a16="http://schemas.microsoft.com/office/drawing/2014/main" id="{E14924E3-F672-1396-7E5B-CC476DECFD4F}"/>
                  </a:ext>
                </a:extLst>
              </p:cNvPr>
              <p:cNvSpPr txBox="1">
                <a:spLocks/>
              </p:cNvSpPr>
              <p:nvPr/>
            </p:nvSpPr>
            <p:spPr bwMode="auto">
              <a:xfrm>
                <a:off x="9783567" y="4153036"/>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1"/>
                    </a:solidFill>
                    <a:latin typeface="Poppins Medium" pitchFamily="2" charset="77"/>
                    <a:cs typeface="Poppins Medium" pitchFamily="2" charset="77"/>
                  </a:rPr>
                  <a:t>+</a:t>
                </a:r>
              </a:p>
            </p:txBody>
          </p:sp>
          <p:sp>
            <p:nvSpPr>
              <p:cNvPr id="281" name="TextBox 280">
                <a:extLst>
                  <a:ext uri="{FF2B5EF4-FFF2-40B4-BE49-F238E27FC236}">
                    <a16:creationId xmlns:a16="http://schemas.microsoft.com/office/drawing/2014/main" id="{41A280F5-DEE7-1C4B-1420-56BC4DC44D1D}"/>
                  </a:ext>
                </a:extLst>
              </p:cNvPr>
              <p:cNvSpPr txBox="1">
                <a:spLocks/>
              </p:cNvSpPr>
              <p:nvPr/>
            </p:nvSpPr>
            <p:spPr bwMode="auto">
              <a:xfrm>
                <a:off x="11161640" y="4483187"/>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1"/>
                    </a:solidFill>
                    <a:latin typeface="Poppins Medium" pitchFamily="2" charset="77"/>
                    <a:cs typeface="Poppins Medium" pitchFamily="2" charset="77"/>
                  </a:rPr>
                  <a:t>+</a:t>
                </a:r>
              </a:p>
            </p:txBody>
          </p:sp>
        </p:grpSp>
        <p:grpSp>
          <p:nvGrpSpPr>
            <p:cNvPr id="15" name="Group 14">
              <a:extLst>
                <a:ext uri="{FF2B5EF4-FFF2-40B4-BE49-F238E27FC236}">
                  <a16:creationId xmlns:a16="http://schemas.microsoft.com/office/drawing/2014/main" id="{03339021-3DA4-B06D-BB1A-B013226D23BC}"/>
                </a:ext>
              </a:extLst>
            </p:cNvPr>
            <p:cNvGrpSpPr/>
            <p:nvPr/>
          </p:nvGrpSpPr>
          <p:grpSpPr>
            <a:xfrm>
              <a:off x="9329260" y="4058259"/>
              <a:ext cx="2227352" cy="1066027"/>
              <a:chOff x="9329260" y="4058259"/>
              <a:chExt cx="2227352" cy="1066027"/>
            </a:xfrm>
          </p:grpSpPr>
          <p:sp>
            <p:nvSpPr>
              <p:cNvPr id="282" name="TextBox 281">
                <a:extLst>
                  <a:ext uri="{FF2B5EF4-FFF2-40B4-BE49-F238E27FC236}">
                    <a16:creationId xmlns:a16="http://schemas.microsoft.com/office/drawing/2014/main" id="{A9C65503-F87E-44F8-EE1D-8EC8378B1F2C}"/>
                  </a:ext>
                </a:extLst>
              </p:cNvPr>
              <p:cNvSpPr txBox="1">
                <a:spLocks/>
              </p:cNvSpPr>
              <p:nvPr/>
            </p:nvSpPr>
            <p:spPr bwMode="auto">
              <a:xfrm>
                <a:off x="9685013" y="4530058"/>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3"/>
                    </a:solidFill>
                    <a:latin typeface="Poppins Medium" pitchFamily="2" charset="77"/>
                    <a:cs typeface="Poppins Medium" pitchFamily="2" charset="77"/>
                  </a:rPr>
                  <a:t>+</a:t>
                </a:r>
              </a:p>
            </p:txBody>
          </p:sp>
          <p:sp>
            <p:nvSpPr>
              <p:cNvPr id="283" name="TextBox 282">
                <a:extLst>
                  <a:ext uri="{FF2B5EF4-FFF2-40B4-BE49-F238E27FC236}">
                    <a16:creationId xmlns:a16="http://schemas.microsoft.com/office/drawing/2014/main" id="{C28C86FB-55A4-3CA0-4689-7D51B7185025}"/>
                  </a:ext>
                </a:extLst>
              </p:cNvPr>
              <p:cNvSpPr txBox="1">
                <a:spLocks/>
              </p:cNvSpPr>
              <p:nvPr/>
            </p:nvSpPr>
            <p:spPr bwMode="auto">
              <a:xfrm>
                <a:off x="9963268" y="4530058"/>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3"/>
                    </a:solidFill>
                    <a:latin typeface="Poppins Medium" pitchFamily="2" charset="77"/>
                    <a:cs typeface="Poppins Medium" pitchFamily="2" charset="77"/>
                  </a:rPr>
                  <a:t>+</a:t>
                </a:r>
              </a:p>
            </p:txBody>
          </p:sp>
          <p:sp>
            <p:nvSpPr>
              <p:cNvPr id="284" name="TextBox 283">
                <a:extLst>
                  <a:ext uri="{FF2B5EF4-FFF2-40B4-BE49-F238E27FC236}">
                    <a16:creationId xmlns:a16="http://schemas.microsoft.com/office/drawing/2014/main" id="{7B793BFD-34F0-4089-9E6A-94C9EEC35CCE}"/>
                  </a:ext>
                </a:extLst>
              </p:cNvPr>
              <p:cNvSpPr txBox="1">
                <a:spLocks/>
              </p:cNvSpPr>
              <p:nvPr/>
            </p:nvSpPr>
            <p:spPr bwMode="auto">
              <a:xfrm>
                <a:off x="9329260" y="4058259"/>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3"/>
                    </a:solidFill>
                    <a:latin typeface="Poppins Medium" pitchFamily="2" charset="77"/>
                    <a:cs typeface="Poppins Medium" pitchFamily="2" charset="77"/>
                  </a:rPr>
                  <a:t>+</a:t>
                </a:r>
              </a:p>
            </p:txBody>
          </p:sp>
          <p:sp>
            <p:nvSpPr>
              <p:cNvPr id="285" name="TextBox 284">
                <a:extLst>
                  <a:ext uri="{FF2B5EF4-FFF2-40B4-BE49-F238E27FC236}">
                    <a16:creationId xmlns:a16="http://schemas.microsoft.com/office/drawing/2014/main" id="{49F8BEC1-F260-5928-7926-DD08F73CAE41}"/>
                  </a:ext>
                </a:extLst>
              </p:cNvPr>
              <p:cNvSpPr txBox="1">
                <a:spLocks/>
              </p:cNvSpPr>
              <p:nvPr/>
            </p:nvSpPr>
            <p:spPr bwMode="auto">
              <a:xfrm>
                <a:off x="11270956" y="4862676"/>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3"/>
                    </a:solidFill>
                    <a:latin typeface="Poppins Medium" pitchFamily="2" charset="77"/>
                    <a:cs typeface="Poppins Medium" pitchFamily="2" charset="77"/>
                  </a:rPr>
                  <a:t>+</a:t>
                </a:r>
              </a:p>
            </p:txBody>
          </p:sp>
        </p:grpSp>
        <p:pic>
          <p:nvPicPr>
            <p:cNvPr id="287" name="Graphic 286">
              <a:extLst>
                <a:ext uri="{FF2B5EF4-FFF2-40B4-BE49-F238E27FC236}">
                  <a16:creationId xmlns:a16="http://schemas.microsoft.com/office/drawing/2014/main" id="{F70F96E5-9090-B8B7-4C4D-A34614F8F55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312360" y="3989859"/>
              <a:ext cx="2355173" cy="275057"/>
            </a:xfrm>
            <a:prstGeom prst="rect">
              <a:avLst/>
            </a:prstGeom>
          </p:spPr>
        </p:pic>
        <p:sp>
          <p:nvSpPr>
            <p:cNvPr id="288" name="Freeform 386">
              <a:extLst>
                <a:ext uri="{FF2B5EF4-FFF2-40B4-BE49-F238E27FC236}">
                  <a16:creationId xmlns:a16="http://schemas.microsoft.com/office/drawing/2014/main" id="{81EA6F55-94CF-43FB-CAA7-68F2F4E9EF1F}"/>
                </a:ext>
              </a:extLst>
            </p:cNvPr>
            <p:cNvSpPr>
              <a:spLocks/>
            </p:cNvSpPr>
            <p:nvPr/>
          </p:nvSpPr>
          <p:spPr bwMode="auto">
            <a:xfrm>
              <a:off x="9350667" y="4016375"/>
              <a:ext cx="2070100" cy="967790"/>
            </a:xfrm>
            <a:custGeom>
              <a:avLst/>
              <a:gdLst>
                <a:gd name="connsiteX0" fmla="*/ 0 w 2070100"/>
                <a:gd name="connsiteY0" fmla="*/ 0 h 977900"/>
                <a:gd name="connsiteX1" fmla="*/ 88900 w 2070100"/>
                <a:gd name="connsiteY1" fmla="*/ 0 h 977900"/>
                <a:gd name="connsiteX2" fmla="*/ 88900 w 2070100"/>
                <a:gd name="connsiteY2" fmla="*/ 165100 h 977900"/>
                <a:gd name="connsiteX3" fmla="*/ 203200 w 2070100"/>
                <a:gd name="connsiteY3" fmla="*/ 165100 h 977900"/>
                <a:gd name="connsiteX4" fmla="*/ 203200 w 2070100"/>
                <a:gd name="connsiteY4" fmla="*/ 323850 h 977900"/>
                <a:gd name="connsiteX5" fmla="*/ 327025 w 2070100"/>
                <a:gd name="connsiteY5" fmla="*/ 323850 h 977900"/>
                <a:gd name="connsiteX6" fmla="*/ 327025 w 2070100"/>
                <a:gd name="connsiteY6" fmla="*/ 469900 h 977900"/>
                <a:gd name="connsiteX7" fmla="*/ 473075 w 2070100"/>
                <a:gd name="connsiteY7" fmla="*/ 469900 h 977900"/>
                <a:gd name="connsiteX8" fmla="*/ 473075 w 2070100"/>
                <a:gd name="connsiteY8" fmla="*/ 641350 h 977900"/>
                <a:gd name="connsiteX9" fmla="*/ 800100 w 2070100"/>
                <a:gd name="connsiteY9" fmla="*/ 641350 h 977900"/>
                <a:gd name="connsiteX10" fmla="*/ 800100 w 2070100"/>
                <a:gd name="connsiteY10" fmla="*/ 977900 h 977900"/>
                <a:gd name="connsiteX11" fmla="*/ 2070100 w 2070100"/>
                <a:gd name="connsiteY11" fmla="*/ 977900 h 977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70100" h="977900">
                  <a:moveTo>
                    <a:pt x="0" y="0"/>
                  </a:moveTo>
                  <a:lnTo>
                    <a:pt x="88900" y="0"/>
                  </a:lnTo>
                  <a:lnTo>
                    <a:pt x="88900" y="165100"/>
                  </a:lnTo>
                  <a:lnTo>
                    <a:pt x="203200" y="165100"/>
                  </a:lnTo>
                  <a:lnTo>
                    <a:pt x="203200" y="323850"/>
                  </a:lnTo>
                  <a:lnTo>
                    <a:pt x="327025" y="323850"/>
                  </a:lnTo>
                  <a:lnTo>
                    <a:pt x="327025" y="469900"/>
                  </a:lnTo>
                  <a:lnTo>
                    <a:pt x="473075" y="469900"/>
                  </a:lnTo>
                  <a:lnTo>
                    <a:pt x="473075" y="641350"/>
                  </a:lnTo>
                  <a:lnTo>
                    <a:pt x="800100" y="641350"/>
                  </a:lnTo>
                  <a:lnTo>
                    <a:pt x="800100" y="977900"/>
                  </a:lnTo>
                  <a:lnTo>
                    <a:pt x="2070100" y="977900"/>
                  </a:lnTo>
                </a:path>
              </a:pathLst>
            </a:custGeom>
            <a:noFill/>
            <a:ln w="28575">
              <a:solidFill>
                <a:schemeClr val="accent3"/>
              </a:solidFill>
              <a:miter lim="800000"/>
              <a:headEnd/>
              <a:tailEnd/>
            </a:ln>
          </p:spPr>
          <p:txBody>
            <a:bodyPr rtlCol="0" anchor="ctr"/>
            <a:lstStyle/>
            <a:p>
              <a:pPr algn="ctr"/>
              <a:endParaRPr lang="en-US" sz="1000" b="0" dirty="0">
                <a:latin typeface="Poppins Medium" pitchFamily="2" charset="77"/>
                <a:cs typeface="Poppins Medium" pitchFamily="2" charset="77"/>
              </a:endParaRPr>
            </a:p>
          </p:txBody>
        </p:sp>
        <p:sp>
          <p:nvSpPr>
            <p:cNvPr id="289" name="Freeform 203">
              <a:extLst>
                <a:ext uri="{FF2B5EF4-FFF2-40B4-BE49-F238E27FC236}">
                  <a16:creationId xmlns:a16="http://schemas.microsoft.com/office/drawing/2014/main" id="{A6995FFA-5595-2C76-1085-8A47FCBE01D0}"/>
                </a:ext>
              </a:extLst>
            </p:cNvPr>
            <p:cNvSpPr>
              <a:spLocks/>
            </p:cNvSpPr>
            <p:nvPr/>
          </p:nvSpPr>
          <p:spPr bwMode="auto">
            <a:xfrm>
              <a:off x="9348299" y="3997863"/>
              <a:ext cx="2291319" cy="1310910"/>
            </a:xfrm>
            <a:custGeom>
              <a:avLst/>
              <a:gdLst>
                <a:gd name="connsiteX0" fmla="*/ 0 w 2338598"/>
                <a:gd name="connsiteY0" fmla="*/ 0 h 1412061"/>
                <a:gd name="connsiteX1" fmla="*/ 0 w 2338598"/>
                <a:gd name="connsiteY1" fmla="*/ 1412061 h 1412061"/>
                <a:gd name="connsiteX2" fmla="*/ 2338598 w 2338598"/>
                <a:gd name="connsiteY2" fmla="*/ 1412061 h 1412061"/>
              </a:gdLst>
              <a:ahLst/>
              <a:cxnLst>
                <a:cxn ang="0">
                  <a:pos x="connsiteX0" y="connsiteY0"/>
                </a:cxn>
                <a:cxn ang="0">
                  <a:pos x="connsiteX1" y="connsiteY1"/>
                </a:cxn>
                <a:cxn ang="0">
                  <a:pos x="connsiteX2" y="connsiteY2"/>
                </a:cxn>
              </a:cxnLst>
              <a:rect l="l" t="t" r="r" b="b"/>
              <a:pathLst>
                <a:path w="2338598" h="1412061">
                  <a:moveTo>
                    <a:pt x="0" y="0"/>
                  </a:moveTo>
                  <a:lnTo>
                    <a:pt x="0" y="1412061"/>
                  </a:lnTo>
                  <a:lnTo>
                    <a:pt x="2338598" y="1412061"/>
                  </a:lnTo>
                </a:path>
              </a:pathLst>
            </a:custGeom>
            <a:noFill/>
            <a:ln w="12700">
              <a:solidFill>
                <a:schemeClr val="tx1"/>
              </a:solidFill>
              <a:miter lim="800000"/>
              <a:headEnd/>
              <a:tailEnd/>
            </a:ln>
          </p:spPr>
          <p:txBody>
            <a:bodyPr rtlCol="0" anchor="ctr"/>
            <a:lstStyle/>
            <a:p>
              <a:pPr algn="ctr"/>
              <a:endParaRPr lang="en-US" sz="1000" b="0" dirty="0">
                <a:latin typeface="Poppins Medium" pitchFamily="2" charset="77"/>
                <a:cs typeface="Poppins Medium" pitchFamily="2" charset="77"/>
              </a:endParaRPr>
            </a:p>
          </p:txBody>
        </p:sp>
        <p:grpSp>
          <p:nvGrpSpPr>
            <p:cNvPr id="17" name="Group 16">
              <a:extLst>
                <a:ext uri="{FF2B5EF4-FFF2-40B4-BE49-F238E27FC236}">
                  <a16:creationId xmlns:a16="http://schemas.microsoft.com/office/drawing/2014/main" id="{49B00405-B2AC-8652-0D69-069990974963}"/>
                </a:ext>
              </a:extLst>
            </p:cNvPr>
            <p:cNvGrpSpPr/>
            <p:nvPr/>
          </p:nvGrpSpPr>
          <p:grpSpPr>
            <a:xfrm>
              <a:off x="9557383" y="3915828"/>
              <a:ext cx="2149546" cy="440067"/>
              <a:chOff x="9557383" y="3923448"/>
              <a:chExt cx="2149546" cy="440067"/>
            </a:xfrm>
          </p:grpSpPr>
          <p:sp>
            <p:nvSpPr>
              <p:cNvPr id="290" name="TextBox 289">
                <a:extLst>
                  <a:ext uri="{FF2B5EF4-FFF2-40B4-BE49-F238E27FC236}">
                    <a16:creationId xmlns:a16="http://schemas.microsoft.com/office/drawing/2014/main" id="{2214A883-EC79-0451-CAAA-E80FBDA5CB9A}"/>
                  </a:ext>
                </a:extLst>
              </p:cNvPr>
              <p:cNvSpPr txBox="1">
                <a:spLocks/>
              </p:cNvSpPr>
              <p:nvPr/>
            </p:nvSpPr>
            <p:spPr bwMode="auto">
              <a:xfrm>
                <a:off x="9557383" y="3923448"/>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291" name="TextBox 290">
                <a:extLst>
                  <a:ext uri="{FF2B5EF4-FFF2-40B4-BE49-F238E27FC236}">
                    <a16:creationId xmlns:a16="http://schemas.microsoft.com/office/drawing/2014/main" id="{34F00DAE-7A8D-0776-68F7-26DE5276D4F1}"/>
                  </a:ext>
                </a:extLst>
              </p:cNvPr>
              <p:cNvSpPr txBox="1">
                <a:spLocks/>
              </p:cNvSpPr>
              <p:nvPr/>
            </p:nvSpPr>
            <p:spPr bwMode="auto">
              <a:xfrm>
                <a:off x="9838220" y="4011999"/>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292" name="TextBox 291">
                <a:extLst>
                  <a:ext uri="{FF2B5EF4-FFF2-40B4-BE49-F238E27FC236}">
                    <a16:creationId xmlns:a16="http://schemas.microsoft.com/office/drawing/2014/main" id="{94566E66-31BC-7F93-E866-A479762BF300}"/>
                  </a:ext>
                </a:extLst>
              </p:cNvPr>
              <p:cNvSpPr txBox="1">
                <a:spLocks/>
              </p:cNvSpPr>
              <p:nvPr/>
            </p:nvSpPr>
            <p:spPr bwMode="auto">
              <a:xfrm>
                <a:off x="10095005" y="4011644"/>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293" name="TextBox 292">
                <a:extLst>
                  <a:ext uri="{FF2B5EF4-FFF2-40B4-BE49-F238E27FC236}">
                    <a16:creationId xmlns:a16="http://schemas.microsoft.com/office/drawing/2014/main" id="{7AC92BDC-8211-A854-0DB3-4B08BA6DAB8F}"/>
                  </a:ext>
                </a:extLst>
              </p:cNvPr>
              <p:cNvSpPr txBox="1">
                <a:spLocks/>
              </p:cNvSpPr>
              <p:nvPr/>
            </p:nvSpPr>
            <p:spPr bwMode="auto">
              <a:xfrm>
                <a:off x="10115200" y="4011644"/>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294" name="TextBox 293">
                <a:extLst>
                  <a:ext uri="{FF2B5EF4-FFF2-40B4-BE49-F238E27FC236}">
                    <a16:creationId xmlns:a16="http://schemas.microsoft.com/office/drawing/2014/main" id="{1759E170-377D-2EDD-A80E-63FB9C076BDC}"/>
                  </a:ext>
                </a:extLst>
              </p:cNvPr>
              <p:cNvSpPr txBox="1">
                <a:spLocks/>
              </p:cNvSpPr>
              <p:nvPr/>
            </p:nvSpPr>
            <p:spPr bwMode="auto">
              <a:xfrm>
                <a:off x="10184240" y="4009552"/>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295" name="TextBox 294">
                <a:extLst>
                  <a:ext uri="{FF2B5EF4-FFF2-40B4-BE49-F238E27FC236}">
                    <a16:creationId xmlns:a16="http://schemas.microsoft.com/office/drawing/2014/main" id="{FF944CE4-3E89-6791-FB73-1364AC311578}"/>
                  </a:ext>
                </a:extLst>
              </p:cNvPr>
              <p:cNvSpPr txBox="1">
                <a:spLocks/>
              </p:cNvSpPr>
              <p:nvPr/>
            </p:nvSpPr>
            <p:spPr bwMode="auto">
              <a:xfrm>
                <a:off x="10396015" y="4034341"/>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296" name="TextBox 295">
                <a:extLst>
                  <a:ext uri="{FF2B5EF4-FFF2-40B4-BE49-F238E27FC236}">
                    <a16:creationId xmlns:a16="http://schemas.microsoft.com/office/drawing/2014/main" id="{0078DC02-7A1D-BB04-EA93-CE54BB1D01E8}"/>
                  </a:ext>
                </a:extLst>
              </p:cNvPr>
              <p:cNvSpPr txBox="1">
                <a:spLocks/>
              </p:cNvSpPr>
              <p:nvPr/>
            </p:nvSpPr>
            <p:spPr bwMode="auto">
              <a:xfrm>
                <a:off x="10980040" y="4101272"/>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297" name="TextBox 296">
                <a:extLst>
                  <a:ext uri="{FF2B5EF4-FFF2-40B4-BE49-F238E27FC236}">
                    <a16:creationId xmlns:a16="http://schemas.microsoft.com/office/drawing/2014/main" id="{FCC38749-1F5A-22F7-968F-B25B766CBA72}"/>
                  </a:ext>
                </a:extLst>
              </p:cNvPr>
              <p:cNvSpPr txBox="1">
                <a:spLocks/>
              </p:cNvSpPr>
              <p:nvPr/>
            </p:nvSpPr>
            <p:spPr bwMode="auto">
              <a:xfrm>
                <a:off x="11009346" y="4101272"/>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298" name="TextBox 297">
                <a:extLst>
                  <a:ext uri="{FF2B5EF4-FFF2-40B4-BE49-F238E27FC236}">
                    <a16:creationId xmlns:a16="http://schemas.microsoft.com/office/drawing/2014/main" id="{58E0EA0C-A3FE-0DF5-AE85-544BFDF23BF7}"/>
                  </a:ext>
                </a:extLst>
              </p:cNvPr>
              <p:cNvSpPr txBox="1">
                <a:spLocks/>
              </p:cNvSpPr>
              <p:nvPr/>
            </p:nvSpPr>
            <p:spPr bwMode="auto">
              <a:xfrm>
                <a:off x="11021118" y="4101272"/>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299" name="TextBox 298">
                <a:extLst>
                  <a:ext uri="{FF2B5EF4-FFF2-40B4-BE49-F238E27FC236}">
                    <a16:creationId xmlns:a16="http://schemas.microsoft.com/office/drawing/2014/main" id="{ADE2763B-5707-893E-6AD0-7E27AD9654A0}"/>
                  </a:ext>
                </a:extLst>
              </p:cNvPr>
              <p:cNvSpPr txBox="1">
                <a:spLocks/>
              </p:cNvSpPr>
              <p:nvPr/>
            </p:nvSpPr>
            <p:spPr bwMode="auto">
              <a:xfrm>
                <a:off x="11035981" y="4101272"/>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300" name="TextBox 299">
                <a:extLst>
                  <a:ext uri="{FF2B5EF4-FFF2-40B4-BE49-F238E27FC236}">
                    <a16:creationId xmlns:a16="http://schemas.microsoft.com/office/drawing/2014/main" id="{120C679C-9226-BA5A-6EF2-321F6DE682B8}"/>
                  </a:ext>
                </a:extLst>
              </p:cNvPr>
              <p:cNvSpPr txBox="1">
                <a:spLocks/>
              </p:cNvSpPr>
              <p:nvPr/>
            </p:nvSpPr>
            <p:spPr bwMode="auto">
              <a:xfrm>
                <a:off x="11057181" y="4101272"/>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301" name="TextBox 300">
                <a:extLst>
                  <a:ext uri="{FF2B5EF4-FFF2-40B4-BE49-F238E27FC236}">
                    <a16:creationId xmlns:a16="http://schemas.microsoft.com/office/drawing/2014/main" id="{069F2047-809C-1A60-9DD6-1BBB938B0439}"/>
                  </a:ext>
                </a:extLst>
              </p:cNvPr>
              <p:cNvSpPr txBox="1">
                <a:spLocks/>
              </p:cNvSpPr>
              <p:nvPr/>
            </p:nvSpPr>
            <p:spPr bwMode="auto">
              <a:xfrm>
                <a:off x="11077369" y="4101272"/>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302" name="TextBox 301">
                <a:extLst>
                  <a:ext uri="{FF2B5EF4-FFF2-40B4-BE49-F238E27FC236}">
                    <a16:creationId xmlns:a16="http://schemas.microsoft.com/office/drawing/2014/main" id="{61E9488C-7FD0-D0CA-D6D2-BB798F4EFCF2}"/>
                  </a:ext>
                </a:extLst>
              </p:cNvPr>
              <p:cNvSpPr txBox="1">
                <a:spLocks/>
              </p:cNvSpPr>
              <p:nvPr/>
            </p:nvSpPr>
            <p:spPr bwMode="auto">
              <a:xfrm>
                <a:off x="11066861" y="4101272"/>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303" name="TextBox 302">
                <a:extLst>
                  <a:ext uri="{FF2B5EF4-FFF2-40B4-BE49-F238E27FC236}">
                    <a16:creationId xmlns:a16="http://schemas.microsoft.com/office/drawing/2014/main" id="{ED6A5213-E7D6-0943-E997-4CF6335221FD}"/>
                  </a:ext>
                </a:extLst>
              </p:cNvPr>
              <p:cNvSpPr txBox="1">
                <a:spLocks/>
              </p:cNvSpPr>
              <p:nvPr/>
            </p:nvSpPr>
            <p:spPr bwMode="auto">
              <a:xfrm>
                <a:off x="11095503" y="4101272"/>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304" name="TextBox 303">
                <a:extLst>
                  <a:ext uri="{FF2B5EF4-FFF2-40B4-BE49-F238E27FC236}">
                    <a16:creationId xmlns:a16="http://schemas.microsoft.com/office/drawing/2014/main" id="{299E651B-DF32-EAA6-5D71-68C97F392E00}"/>
                  </a:ext>
                </a:extLst>
              </p:cNvPr>
              <p:cNvSpPr txBox="1">
                <a:spLocks/>
              </p:cNvSpPr>
              <p:nvPr/>
            </p:nvSpPr>
            <p:spPr bwMode="auto">
              <a:xfrm>
                <a:off x="11136245" y="4101272"/>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305" name="TextBox 304">
                <a:extLst>
                  <a:ext uri="{FF2B5EF4-FFF2-40B4-BE49-F238E27FC236}">
                    <a16:creationId xmlns:a16="http://schemas.microsoft.com/office/drawing/2014/main" id="{16FAB5A9-2214-F683-8962-DFDAEFE538AD}"/>
                  </a:ext>
                </a:extLst>
              </p:cNvPr>
              <p:cNvSpPr txBox="1">
                <a:spLocks/>
              </p:cNvSpPr>
              <p:nvPr/>
            </p:nvSpPr>
            <p:spPr bwMode="auto">
              <a:xfrm>
                <a:off x="11168597" y="4101272"/>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306" name="TextBox 305">
                <a:extLst>
                  <a:ext uri="{FF2B5EF4-FFF2-40B4-BE49-F238E27FC236}">
                    <a16:creationId xmlns:a16="http://schemas.microsoft.com/office/drawing/2014/main" id="{79420854-B7F0-97D1-9FC6-DB16D08CDAA9}"/>
                  </a:ext>
                </a:extLst>
              </p:cNvPr>
              <p:cNvSpPr txBox="1">
                <a:spLocks/>
              </p:cNvSpPr>
              <p:nvPr/>
            </p:nvSpPr>
            <p:spPr bwMode="auto">
              <a:xfrm>
                <a:off x="11180349" y="4101272"/>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307" name="TextBox 306">
                <a:extLst>
                  <a:ext uri="{FF2B5EF4-FFF2-40B4-BE49-F238E27FC236}">
                    <a16:creationId xmlns:a16="http://schemas.microsoft.com/office/drawing/2014/main" id="{1E5A68E4-A54A-EA8C-BB31-030E04E5EFB7}"/>
                  </a:ext>
                </a:extLst>
              </p:cNvPr>
              <p:cNvSpPr txBox="1">
                <a:spLocks/>
              </p:cNvSpPr>
              <p:nvPr/>
            </p:nvSpPr>
            <p:spPr bwMode="auto">
              <a:xfrm>
                <a:off x="11192756" y="4101272"/>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308" name="TextBox 307">
                <a:extLst>
                  <a:ext uri="{FF2B5EF4-FFF2-40B4-BE49-F238E27FC236}">
                    <a16:creationId xmlns:a16="http://schemas.microsoft.com/office/drawing/2014/main" id="{59353230-822E-090F-8A6A-5D5227DB8761}"/>
                  </a:ext>
                </a:extLst>
              </p:cNvPr>
              <p:cNvSpPr txBox="1">
                <a:spLocks/>
              </p:cNvSpPr>
              <p:nvPr/>
            </p:nvSpPr>
            <p:spPr bwMode="auto">
              <a:xfrm>
                <a:off x="11206823" y="4101905"/>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309" name="TextBox 308">
                <a:extLst>
                  <a:ext uri="{FF2B5EF4-FFF2-40B4-BE49-F238E27FC236}">
                    <a16:creationId xmlns:a16="http://schemas.microsoft.com/office/drawing/2014/main" id="{F66F74EF-1059-53CB-C2F8-C7359D64CAD6}"/>
                  </a:ext>
                </a:extLst>
              </p:cNvPr>
              <p:cNvSpPr txBox="1">
                <a:spLocks/>
              </p:cNvSpPr>
              <p:nvPr/>
            </p:nvSpPr>
            <p:spPr bwMode="auto">
              <a:xfrm>
                <a:off x="11217699" y="4101272"/>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310" name="TextBox 309">
                <a:extLst>
                  <a:ext uri="{FF2B5EF4-FFF2-40B4-BE49-F238E27FC236}">
                    <a16:creationId xmlns:a16="http://schemas.microsoft.com/office/drawing/2014/main" id="{79457910-71AE-4D2E-7C8C-74CBF20D2751}"/>
                  </a:ext>
                </a:extLst>
              </p:cNvPr>
              <p:cNvSpPr txBox="1">
                <a:spLocks/>
              </p:cNvSpPr>
              <p:nvPr/>
            </p:nvSpPr>
            <p:spPr bwMode="auto">
              <a:xfrm>
                <a:off x="11229278" y="4101272"/>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311" name="TextBox 310">
                <a:extLst>
                  <a:ext uri="{FF2B5EF4-FFF2-40B4-BE49-F238E27FC236}">
                    <a16:creationId xmlns:a16="http://schemas.microsoft.com/office/drawing/2014/main" id="{7BDB4D81-6FF9-F4A9-4A06-8A98C5F3A492}"/>
                  </a:ext>
                </a:extLst>
              </p:cNvPr>
              <p:cNvSpPr txBox="1">
                <a:spLocks/>
              </p:cNvSpPr>
              <p:nvPr/>
            </p:nvSpPr>
            <p:spPr bwMode="auto">
              <a:xfrm>
                <a:off x="11241705" y="4101272"/>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312" name="TextBox 311">
                <a:extLst>
                  <a:ext uri="{FF2B5EF4-FFF2-40B4-BE49-F238E27FC236}">
                    <a16:creationId xmlns:a16="http://schemas.microsoft.com/office/drawing/2014/main" id="{03900256-F688-99E7-8B17-18B86780E8BA}"/>
                  </a:ext>
                </a:extLst>
              </p:cNvPr>
              <p:cNvSpPr txBox="1">
                <a:spLocks/>
              </p:cNvSpPr>
              <p:nvPr/>
            </p:nvSpPr>
            <p:spPr bwMode="auto">
              <a:xfrm>
                <a:off x="11285902" y="4098730"/>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313" name="TextBox 312">
                <a:extLst>
                  <a:ext uri="{FF2B5EF4-FFF2-40B4-BE49-F238E27FC236}">
                    <a16:creationId xmlns:a16="http://schemas.microsoft.com/office/drawing/2014/main" id="{6EB714D4-7FB4-25AD-65FF-E6780B0CBFC7}"/>
                  </a:ext>
                </a:extLst>
              </p:cNvPr>
              <p:cNvSpPr txBox="1">
                <a:spLocks/>
              </p:cNvSpPr>
              <p:nvPr/>
            </p:nvSpPr>
            <p:spPr bwMode="auto">
              <a:xfrm>
                <a:off x="11343757" y="4096871"/>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314" name="TextBox 313">
                <a:extLst>
                  <a:ext uri="{FF2B5EF4-FFF2-40B4-BE49-F238E27FC236}">
                    <a16:creationId xmlns:a16="http://schemas.microsoft.com/office/drawing/2014/main" id="{F9122108-1D79-AA4E-EE61-1009708971DA}"/>
                  </a:ext>
                </a:extLst>
              </p:cNvPr>
              <p:cNvSpPr txBox="1">
                <a:spLocks/>
              </p:cNvSpPr>
              <p:nvPr/>
            </p:nvSpPr>
            <p:spPr bwMode="auto">
              <a:xfrm>
                <a:off x="11372315" y="4098730"/>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sp>
            <p:nvSpPr>
              <p:cNvPr id="315" name="TextBox 314">
                <a:extLst>
                  <a:ext uri="{FF2B5EF4-FFF2-40B4-BE49-F238E27FC236}">
                    <a16:creationId xmlns:a16="http://schemas.microsoft.com/office/drawing/2014/main" id="{931D08F8-B0B7-D85A-383F-1CBAFA079975}"/>
                  </a:ext>
                </a:extLst>
              </p:cNvPr>
              <p:cNvSpPr txBox="1">
                <a:spLocks/>
              </p:cNvSpPr>
              <p:nvPr/>
            </p:nvSpPr>
            <p:spPr bwMode="auto">
              <a:xfrm>
                <a:off x="11421273" y="4101272"/>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6"/>
                    </a:solidFill>
                    <a:latin typeface="Poppins Medium" pitchFamily="2" charset="77"/>
                    <a:cs typeface="Poppins Medium" pitchFamily="2" charset="77"/>
                  </a:rPr>
                  <a:t>+</a:t>
                </a:r>
              </a:p>
            </p:txBody>
          </p:sp>
        </p:grpSp>
        <p:pic>
          <p:nvPicPr>
            <p:cNvPr id="316" name="Graphic 315">
              <a:extLst>
                <a:ext uri="{FF2B5EF4-FFF2-40B4-BE49-F238E27FC236}">
                  <a16:creationId xmlns:a16="http://schemas.microsoft.com/office/drawing/2014/main" id="{469141EF-1597-4914-CE07-64192A40B582}"/>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9343592" y="1524908"/>
              <a:ext cx="2337784" cy="460731"/>
            </a:xfrm>
            <a:prstGeom prst="rect">
              <a:avLst/>
            </a:prstGeom>
          </p:spPr>
        </p:pic>
        <p:sp>
          <p:nvSpPr>
            <p:cNvPr id="317" name="TextBox 316">
              <a:extLst>
                <a:ext uri="{FF2B5EF4-FFF2-40B4-BE49-F238E27FC236}">
                  <a16:creationId xmlns:a16="http://schemas.microsoft.com/office/drawing/2014/main" id="{54BB4464-2AC1-0632-7F6A-DED9EE3515FF}"/>
                </a:ext>
              </a:extLst>
            </p:cNvPr>
            <p:cNvSpPr txBox="1">
              <a:spLocks/>
            </p:cNvSpPr>
            <p:nvPr/>
          </p:nvSpPr>
          <p:spPr bwMode="auto">
            <a:xfrm>
              <a:off x="11456616" y="1818936"/>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18" name="TextBox 317">
              <a:extLst>
                <a:ext uri="{FF2B5EF4-FFF2-40B4-BE49-F238E27FC236}">
                  <a16:creationId xmlns:a16="http://schemas.microsoft.com/office/drawing/2014/main" id="{49EB2350-CD6A-CEF3-E40C-18FDD1EFC4D2}"/>
                </a:ext>
              </a:extLst>
            </p:cNvPr>
            <p:cNvSpPr txBox="1">
              <a:spLocks/>
            </p:cNvSpPr>
            <p:nvPr/>
          </p:nvSpPr>
          <p:spPr bwMode="auto">
            <a:xfrm>
              <a:off x="11405250" y="1819865"/>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19" name="TextBox 318">
              <a:extLst>
                <a:ext uri="{FF2B5EF4-FFF2-40B4-BE49-F238E27FC236}">
                  <a16:creationId xmlns:a16="http://schemas.microsoft.com/office/drawing/2014/main" id="{18CAD38D-B2BE-EFEE-AFEE-1AAEDEA23D1A}"/>
                </a:ext>
              </a:extLst>
            </p:cNvPr>
            <p:cNvSpPr txBox="1">
              <a:spLocks/>
            </p:cNvSpPr>
            <p:nvPr/>
          </p:nvSpPr>
          <p:spPr bwMode="auto">
            <a:xfrm>
              <a:off x="11384143" y="1818101"/>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20" name="TextBox 319">
              <a:extLst>
                <a:ext uri="{FF2B5EF4-FFF2-40B4-BE49-F238E27FC236}">
                  <a16:creationId xmlns:a16="http://schemas.microsoft.com/office/drawing/2014/main" id="{7B2F04AD-E668-C823-174A-7E8A8EEDFDC4}"/>
                </a:ext>
              </a:extLst>
            </p:cNvPr>
            <p:cNvSpPr txBox="1">
              <a:spLocks/>
            </p:cNvSpPr>
            <p:nvPr/>
          </p:nvSpPr>
          <p:spPr bwMode="auto">
            <a:xfrm>
              <a:off x="11308699" y="1819301"/>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21" name="TextBox 320">
              <a:extLst>
                <a:ext uri="{FF2B5EF4-FFF2-40B4-BE49-F238E27FC236}">
                  <a16:creationId xmlns:a16="http://schemas.microsoft.com/office/drawing/2014/main" id="{75FE7CAA-ACE9-9F1A-060C-3D0478AC6F3B}"/>
                </a:ext>
              </a:extLst>
            </p:cNvPr>
            <p:cNvSpPr txBox="1">
              <a:spLocks/>
            </p:cNvSpPr>
            <p:nvPr/>
          </p:nvSpPr>
          <p:spPr bwMode="auto">
            <a:xfrm>
              <a:off x="11268321" y="1819669"/>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22" name="TextBox 321">
              <a:extLst>
                <a:ext uri="{FF2B5EF4-FFF2-40B4-BE49-F238E27FC236}">
                  <a16:creationId xmlns:a16="http://schemas.microsoft.com/office/drawing/2014/main" id="{9005ED54-91B3-EC95-1C86-D7B8E26DE850}"/>
                </a:ext>
              </a:extLst>
            </p:cNvPr>
            <p:cNvSpPr txBox="1">
              <a:spLocks/>
            </p:cNvSpPr>
            <p:nvPr/>
          </p:nvSpPr>
          <p:spPr bwMode="auto">
            <a:xfrm>
              <a:off x="11253338" y="1819308"/>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23" name="TextBox 322">
              <a:extLst>
                <a:ext uri="{FF2B5EF4-FFF2-40B4-BE49-F238E27FC236}">
                  <a16:creationId xmlns:a16="http://schemas.microsoft.com/office/drawing/2014/main" id="{6D672BB6-14C3-0FD7-BA36-C8C682F4E51F}"/>
                </a:ext>
              </a:extLst>
            </p:cNvPr>
            <p:cNvSpPr txBox="1">
              <a:spLocks/>
            </p:cNvSpPr>
            <p:nvPr/>
          </p:nvSpPr>
          <p:spPr bwMode="auto">
            <a:xfrm>
              <a:off x="11227958" y="1819411"/>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24" name="TextBox 323">
              <a:extLst>
                <a:ext uri="{FF2B5EF4-FFF2-40B4-BE49-F238E27FC236}">
                  <a16:creationId xmlns:a16="http://schemas.microsoft.com/office/drawing/2014/main" id="{BDCB6D5C-4857-0249-B312-57CF7767AEC5}"/>
                </a:ext>
              </a:extLst>
            </p:cNvPr>
            <p:cNvSpPr txBox="1">
              <a:spLocks/>
            </p:cNvSpPr>
            <p:nvPr/>
          </p:nvSpPr>
          <p:spPr bwMode="auto">
            <a:xfrm>
              <a:off x="11210406" y="1768222"/>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25" name="TextBox 324">
              <a:extLst>
                <a:ext uri="{FF2B5EF4-FFF2-40B4-BE49-F238E27FC236}">
                  <a16:creationId xmlns:a16="http://schemas.microsoft.com/office/drawing/2014/main" id="{182A3FA6-8B96-8B62-C3EC-B790D581F831}"/>
                </a:ext>
              </a:extLst>
            </p:cNvPr>
            <p:cNvSpPr txBox="1">
              <a:spLocks/>
            </p:cNvSpPr>
            <p:nvPr/>
          </p:nvSpPr>
          <p:spPr bwMode="auto">
            <a:xfrm>
              <a:off x="11202475" y="1768222"/>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26" name="TextBox 325">
              <a:extLst>
                <a:ext uri="{FF2B5EF4-FFF2-40B4-BE49-F238E27FC236}">
                  <a16:creationId xmlns:a16="http://schemas.microsoft.com/office/drawing/2014/main" id="{73BD5F94-3981-1229-0E81-B615BA7432A4}"/>
                </a:ext>
              </a:extLst>
            </p:cNvPr>
            <p:cNvSpPr txBox="1">
              <a:spLocks/>
            </p:cNvSpPr>
            <p:nvPr/>
          </p:nvSpPr>
          <p:spPr bwMode="auto">
            <a:xfrm>
              <a:off x="11177786" y="1768222"/>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27" name="TextBox 326">
              <a:extLst>
                <a:ext uri="{FF2B5EF4-FFF2-40B4-BE49-F238E27FC236}">
                  <a16:creationId xmlns:a16="http://schemas.microsoft.com/office/drawing/2014/main" id="{D04673A4-269E-F62B-0270-1348A25C5FB9}"/>
                </a:ext>
              </a:extLst>
            </p:cNvPr>
            <p:cNvSpPr txBox="1">
              <a:spLocks/>
            </p:cNvSpPr>
            <p:nvPr/>
          </p:nvSpPr>
          <p:spPr bwMode="auto">
            <a:xfrm>
              <a:off x="11162794" y="1768222"/>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28" name="TextBox 327">
              <a:extLst>
                <a:ext uri="{FF2B5EF4-FFF2-40B4-BE49-F238E27FC236}">
                  <a16:creationId xmlns:a16="http://schemas.microsoft.com/office/drawing/2014/main" id="{04612C64-03D7-F89C-4C7B-54D56FEF36C4}"/>
                </a:ext>
              </a:extLst>
            </p:cNvPr>
            <p:cNvSpPr txBox="1">
              <a:spLocks/>
            </p:cNvSpPr>
            <p:nvPr/>
          </p:nvSpPr>
          <p:spPr bwMode="auto">
            <a:xfrm>
              <a:off x="11137519" y="1768222"/>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29" name="TextBox 328">
              <a:extLst>
                <a:ext uri="{FF2B5EF4-FFF2-40B4-BE49-F238E27FC236}">
                  <a16:creationId xmlns:a16="http://schemas.microsoft.com/office/drawing/2014/main" id="{EBCD6E89-54ED-7CCA-7B85-782D8E0E5567}"/>
                </a:ext>
              </a:extLst>
            </p:cNvPr>
            <p:cNvSpPr txBox="1">
              <a:spLocks/>
            </p:cNvSpPr>
            <p:nvPr/>
          </p:nvSpPr>
          <p:spPr bwMode="auto">
            <a:xfrm>
              <a:off x="11125363" y="1768222"/>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30" name="TextBox 329">
              <a:extLst>
                <a:ext uri="{FF2B5EF4-FFF2-40B4-BE49-F238E27FC236}">
                  <a16:creationId xmlns:a16="http://schemas.microsoft.com/office/drawing/2014/main" id="{55777F2A-1574-5822-3CBC-6CAF1B3826E5}"/>
                </a:ext>
              </a:extLst>
            </p:cNvPr>
            <p:cNvSpPr txBox="1">
              <a:spLocks/>
            </p:cNvSpPr>
            <p:nvPr/>
          </p:nvSpPr>
          <p:spPr bwMode="auto">
            <a:xfrm>
              <a:off x="11111648" y="1768222"/>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31" name="TextBox 330">
              <a:extLst>
                <a:ext uri="{FF2B5EF4-FFF2-40B4-BE49-F238E27FC236}">
                  <a16:creationId xmlns:a16="http://schemas.microsoft.com/office/drawing/2014/main" id="{E071D48A-B3BA-FA20-CDCA-937F256B27BA}"/>
                </a:ext>
              </a:extLst>
            </p:cNvPr>
            <p:cNvSpPr txBox="1">
              <a:spLocks/>
            </p:cNvSpPr>
            <p:nvPr/>
          </p:nvSpPr>
          <p:spPr bwMode="auto">
            <a:xfrm>
              <a:off x="11101383" y="1768494"/>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32" name="TextBox 331">
              <a:extLst>
                <a:ext uri="{FF2B5EF4-FFF2-40B4-BE49-F238E27FC236}">
                  <a16:creationId xmlns:a16="http://schemas.microsoft.com/office/drawing/2014/main" id="{9E90E214-613F-CE4B-512B-72209B93CEE4}"/>
                </a:ext>
              </a:extLst>
            </p:cNvPr>
            <p:cNvSpPr txBox="1">
              <a:spLocks/>
            </p:cNvSpPr>
            <p:nvPr/>
          </p:nvSpPr>
          <p:spPr bwMode="auto">
            <a:xfrm>
              <a:off x="11089359" y="1768222"/>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33" name="TextBox 332">
              <a:extLst>
                <a:ext uri="{FF2B5EF4-FFF2-40B4-BE49-F238E27FC236}">
                  <a16:creationId xmlns:a16="http://schemas.microsoft.com/office/drawing/2014/main" id="{58855C39-7461-53F4-42E4-8ED28EA2D65A}"/>
                </a:ext>
              </a:extLst>
            </p:cNvPr>
            <p:cNvSpPr txBox="1">
              <a:spLocks/>
            </p:cNvSpPr>
            <p:nvPr/>
          </p:nvSpPr>
          <p:spPr bwMode="auto">
            <a:xfrm>
              <a:off x="11042633" y="1768222"/>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34" name="TextBox 333">
              <a:extLst>
                <a:ext uri="{FF2B5EF4-FFF2-40B4-BE49-F238E27FC236}">
                  <a16:creationId xmlns:a16="http://schemas.microsoft.com/office/drawing/2014/main" id="{DDA9A8FA-7AAE-FCD8-DA52-058A73B3A52F}"/>
                </a:ext>
              </a:extLst>
            </p:cNvPr>
            <p:cNvSpPr txBox="1">
              <a:spLocks/>
            </p:cNvSpPr>
            <p:nvPr/>
          </p:nvSpPr>
          <p:spPr bwMode="auto">
            <a:xfrm>
              <a:off x="11055640" y="1768222"/>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35" name="TextBox 334">
              <a:extLst>
                <a:ext uri="{FF2B5EF4-FFF2-40B4-BE49-F238E27FC236}">
                  <a16:creationId xmlns:a16="http://schemas.microsoft.com/office/drawing/2014/main" id="{DC98085F-D9C9-4571-4473-908F8189AD50}"/>
                </a:ext>
              </a:extLst>
            </p:cNvPr>
            <p:cNvSpPr txBox="1">
              <a:spLocks/>
            </p:cNvSpPr>
            <p:nvPr/>
          </p:nvSpPr>
          <p:spPr bwMode="auto">
            <a:xfrm>
              <a:off x="11068495" y="1767039"/>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36" name="TextBox 335">
              <a:extLst>
                <a:ext uri="{FF2B5EF4-FFF2-40B4-BE49-F238E27FC236}">
                  <a16:creationId xmlns:a16="http://schemas.microsoft.com/office/drawing/2014/main" id="{2A0B13A3-A106-A481-E3BC-11AFF7D32814}"/>
                </a:ext>
              </a:extLst>
            </p:cNvPr>
            <p:cNvSpPr txBox="1">
              <a:spLocks/>
            </p:cNvSpPr>
            <p:nvPr/>
          </p:nvSpPr>
          <p:spPr bwMode="auto">
            <a:xfrm>
              <a:off x="11079679" y="1768222"/>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37" name="TextBox 336">
              <a:extLst>
                <a:ext uri="{FF2B5EF4-FFF2-40B4-BE49-F238E27FC236}">
                  <a16:creationId xmlns:a16="http://schemas.microsoft.com/office/drawing/2014/main" id="{7747ADD6-667B-3DE9-1EB5-18DB569EB8D0}"/>
                </a:ext>
              </a:extLst>
            </p:cNvPr>
            <p:cNvSpPr txBox="1">
              <a:spLocks/>
            </p:cNvSpPr>
            <p:nvPr/>
          </p:nvSpPr>
          <p:spPr bwMode="auto">
            <a:xfrm>
              <a:off x="11014155" y="1768222"/>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38" name="TextBox 337">
              <a:extLst>
                <a:ext uri="{FF2B5EF4-FFF2-40B4-BE49-F238E27FC236}">
                  <a16:creationId xmlns:a16="http://schemas.microsoft.com/office/drawing/2014/main" id="{60C076CE-7FEC-893F-6361-53453095AE9F}"/>
                </a:ext>
              </a:extLst>
            </p:cNvPr>
            <p:cNvSpPr txBox="1">
              <a:spLocks/>
            </p:cNvSpPr>
            <p:nvPr/>
          </p:nvSpPr>
          <p:spPr bwMode="auto">
            <a:xfrm>
              <a:off x="10423248" y="1699746"/>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39" name="TextBox 338">
              <a:extLst>
                <a:ext uri="{FF2B5EF4-FFF2-40B4-BE49-F238E27FC236}">
                  <a16:creationId xmlns:a16="http://schemas.microsoft.com/office/drawing/2014/main" id="{9393D7BC-4685-E722-DEE5-68079619E1D1}"/>
                </a:ext>
              </a:extLst>
            </p:cNvPr>
            <p:cNvSpPr txBox="1">
              <a:spLocks/>
            </p:cNvSpPr>
            <p:nvPr/>
          </p:nvSpPr>
          <p:spPr bwMode="auto">
            <a:xfrm>
              <a:off x="10195226" y="1688211"/>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40" name="TextBox 339">
              <a:extLst>
                <a:ext uri="{FF2B5EF4-FFF2-40B4-BE49-F238E27FC236}">
                  <a16:creationId xmlns:a16="http://schemas.microsoft.com/office/drawing/2014/main" id="{E7D92048-8FBC-B73F-E99D-A15DA925C5B2}"/>
                </a:ext>
              </a:extLst>
            </p:cNvPr>
            <p:cNvSpPr txBox="1">
              <a:spLocks/>
            </p:cNvSpPr>
            <p:nvPr/>
          </p:nvSpPr>
          <p:spPr bwMode="auto">
            <a:xfrm>
              <a:off x="10137228" y="1688211"/>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41" name="TextBox 340">
              <a:extLst>
                <a:ext uri="{FF2B5EF4-FFF2-40B4-BE49-F238E27FC236}">
                  <a16:creationId xmlns:a16="http://schemas.microsoft.com/office/drawing/2014/main" id="{99C4B39E-B7E1-5698-B6BD-96E10C7B410F}"/>
                </a:ext>
              </a:extLst>
            </p:cNvPr>
            <p:cNvSpPr txBox="1">
              <a:spLocks/>
            </p:cNvSpPr>
            <p:nvPr/>
          </p:nvSpPr>
          <p:spPr bwMode="auto">
            <a:xfrm>
              <a:off x="10118822" y="1688211"/>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42" name="TextBox 341">
              <a:extLst>
                <a:ext uri="{FF2B5EF4-FFF2-40B4-BE49-F238E27FC236}">
                  <a16:creationId xmlns:a16="http://schemas.microsoft.com/office/drawing/2014/main" id="{7FC57072-571B-FB0A-6277-1E8AF50A9DDA}"/>
                </a:ext>
              </a:extLst>
            </p:cNvPr>
            <p:cNvSpPr txBox="1">
              <a:spLocks/>
            </p:cNvSpPr>
            <p:nvPr/>
          </p:nvSpPr>
          <p:spPr bwMode="auto">
            <a:xfrm>
              <a:off x="9993750" y="1664739"/>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43" name="TextBox 342">
              <a:extLst>
                <a:ext uri="{FF2B5EF4-FFF2-40B4-BE49-F238E27FC236}">
                  <a16:creationId xmlns:a16="http://schemas.microsoft.com/office/drawing/2014/main" id="{E4324FD5-BE0B-948E-98C5-CB485837D4FB}"/>
                </a:ext>
              </a:extLst>
            </p:cNvPr>
            <p:cNvSpPr txBox="1">
              <a:spLocks/>
            </p:cNvSpPr>
            <p:nvPr/>
          </p:nvSpPr>
          <p:spPr bwMode="auto">
            <a:xfrm>
              <a:off x="9862945" y="1664676"/>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44" name="TextBox 343">
              <a:extLst>
                <a:ext uri="{FF2B5EF4-FFF2-40B4-BE49-F238E27FC236}">
                  <a16:creationId xmlns:a16="http://schemas.microsoft.com/office/drawing/2014/main" id="{A719413A-E6E4-6846-345C-0A2914106D99}"/>
                </a:ext>
              </a:extLst>
            </p:cNvPr>
            <p:cNvSpPr txBox="1">
              <a:spLocks/>
            </p:cNvSpPr>
            <p:nvPr/>
          </p:nvSpPr>
          <p:spPr bwMode="auto">
            <a:xfrm>
              <a:off x="9703170" y="1608619"/>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45" name="TextBox 344">
              <a:extLst>
                <a:ext uri="{FF2B5EF4-FFF2-40B4-BE49-F238E27FC236}">
                  <a16:creationId xmlns:a16="http://schemas.microsoft.com/office/drawing/2014/main" id="{6F7A8C47-FB0A-2E4A-A154-1C6E29322FFA}"/>
                </a:ext>
              </a:extLst>
            </p:cNvPr>
            <p:cNvSpPr txBox="1">
              <a:spLocks/>
            </p:cNvSpPr>
            <p:nvPr/>
          </p:nvSpPr>
          <p:spPr bwMode="auto">
            <a:xfrm>
              <a:off x="9574883" y="1552478"/>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46" name="TextBox 345">
              <a:extLst>
                <a:ext uri="{FF2B5EF4-FFF2-40B4-BE49-F238E27FC236}">
                  <a16:creationId xmlns:a16="http://schemas.microsoft.com/office/drawing/2014/main" id="{70499ACC-C0F2-9965-0FE5-7C0D939762F3}"/>
                </a:ext>
              </a:extLst>
            </p:cNvPr>
            <p:cNvSpPr txBox="1">
              <a:spLocks/>
            </p:cNvSpPr>
            <p:nvPr/>
          </p:nvSpPr>
          <p:spPr bwMode="auto">
            <a:xfrm>
              <a:off x="9376499" y="1504782"/>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47" name="TextBox 346">
              <a:extLst>
                <a:ext uri="{FF2B5EF4-FFF2-40B4-BE49-F238E27FC236}">
                  <a16:creationId xmlns:a16="http://schemas.microsoft.com/office/drawing/2014/main" id="{C32C0DEA-279D-F432-3DE5-6720E96A6FFC}"/>
                </a:ext>
              </a:extLst>
            </p:cNvPr>
            <p:cNvSpPr txBox="1">
              <a:spLocks/>
            </p:cNvSpPr>
            <p:nvPr/>
          </p:nvSpPr>
          <p:spPr bwMode="auto">
            <a:xfrm>
              <a:off x="9339176" y="1489068"/>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48" name="TextBox 347">
              <a:extLst>
                <a:ext uri="{FF2B5EF4-FFF2-40B4-BE49-F238E27FC236}">
                  <a16:creationId xmlns:a16="http://schemas.microsoft.com/office/drawing/2014/main" id="{DACB4EBD-DA0D-0F0F-4BDD-A1371A687F21}"/>
                </a:ext>
              </a:extLst>
            </p:cNvPr>
            <p:cNvSpPr txBox="1">
              <a:spLocks/>
            </p:cNvSpPr>
            <p:nvPr/>
          </p:nvSpPr>
          <p:spPr bwMode="auto">
            <a:xfrm>
              <a:off x="9263199" y="1431210"/>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accent1"/>
                  </a:solidFill>
                  <a:latin typeface="Poppins Medium" pitchFamily="2" charset="77"/>
                  <a:cs typeface="Poppins Medium" pitchFamily="2" charset="77"/>
                </a:rPr>
                <a:t>+</a:t>
              </a:r>
            </a:p>
          </p:txBody>
        </p:sp>
        <p:sp>
          <p:nvSpPr>
            <p:cNvPr id="349" name="TextBox 348">
              <a:extLst>
                <a:ext uri="{FF2B5EF4-FFF2-40B4-BE49-F238E27FC236}">
                  <a16:creationId xmlns:a16="http://schemas.microsoft.com/office/drawing/2014/main" id="{EE35314B-92F4-0CEA-CA44-A8845226C013}"/>
                </a:ext>
              </a:extLst>
            </p:cNvPr>
            <p:cNvSpPr txBox="1">
              <a:spLocks/>
            </p:cNvSpPr>
            <p:nvPr/>
          </p:nvSpPr>
          <p:spPr bwMode="auto">
            <a:xfrm>
              <a:off x="11021331" y="1209198"/>
              <a:ext cx="81144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br>
                <a:rPr lang="en-US" sz="1000" b="0" dirty="0">
                  <a:latin typeface="Poppins Medium" pitchFamily="2" charset="77"/>
                  <a:cs typeface="Poppins Medium" pitchFamily="2" charset="77"/>
                </a:rPr>
              </a:br>
              <a:r>
                <a:rPr lang="en-US" sz="1000" b="0" dirty="0">
                  <a:latin typeface="Poppins Medium" pitchFamily="2" charset="77"/>
                  <a:cs typeface="Poppins Medium" pitchFamily="2" charset="77"/>
                </a:rPr>
                <a:t>Censored</a:t>
              </a:r>
            </a:p>
          </p:txBody>
        </p:sp>
        <p:sp>
          <p:nvSpPr>
            <p:cNvPr id="350" name="TextBox 349">
              <a:extLst>
                <a:ext uri="{FF2B5EF4-FFF2-40B4-BE49-F238E27FC236}">
                  <a16:creationId xmlns:a16="http://schemas.microsoft.com/office/drawing/2014/main" id="{2ADE0145-3213-80CA-E0D0-AFABA0E76FC0}"/>
                </a:ext>
              </a:extLst>
            </p:cNvPr>
            <p:cNvSpPr txBox="1">
              <a:spLocks/>
            </p:cNvSpPr>
            <p:nvPr/>
          </p:nvSpPr>
          <p:spPr bwMode="auto">
            <a:xfrm>
              <a:off x="10911152" y="1365896"/>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a:t>
              </a:r>
            </a:p>
          </p:txBody>
        </p:sp>
        <p:sp>
          <p:nvSpPr>
            <p:cNvPr id="351" name="TextBox 350">
              <a:extLst>
                <a:ext uri="{FF2B5EF4-FFF2-40B4-BE49-F238E27FC236}">
                  <a16:creationId xmlns:a16="http://schemas.microsoft.com/office/drawing/2014/main" id="{D8223B29-7496-1078-F7FC-C37E8376A3CD}"/>
                </a:ext>
              </a:extLst>
            </p:cNvPr>
            <p:cNvSpPr txBox="1">
              <a:spLocks/>
            </p:cNvSpPr>
            <p:nvPr/>
          </p:nvSpPr>
          <p:spPr bwMode="auto">
            <a:xfrm>
              <a:off x="7933076" y="1212911"/>
              <a:ext cx="81144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br>
                <a:rPr lang="en-US" sz="1000" b="0" dirty="0">
                  <a:latin typeface="Poppins Medium" pitchFamily="2" charset="77"/>
                  <a:cs typeface="Poppins Medium" pitchFamily="2" charset="77"/>
                </a:rPr>
              </a:br>
              <a:r>
                <a:rPr lang="en-US" sz="1000" b="0" dirty="0">
                  <a:latin typeface="Poppins Medium" pitchFamily="2" charset="77"/>
                  <a:cs typeface="Poppins Medium" pitchFamily="2" charset="77"/>
                </a:rPr>
                <a:t>Censored</a:t>
              </a:r>
            </a:p>
          </p:txBody>
        </p:sp>
        <p:sp>
          <p:nvSpPr>
            <p:cNvPr id="352" name="TextBox 351">
              <a:extLst>
                <a:ext uri="{FF2B5EF4-FFF2-40B4-BE49-F238E27FC236}">
                  <a16:creationId xmlns:a16="http://schemas.microsoft.com/office/drawing/2014/main" id="{A224AB8E-2A49-2ED5-1EED-FA43552F3CCC}"/>
                </a:ext>
              </a:extLst>
            </p:cNvPr>
            <p:cNvSpPr txBox="1">
              <a:spLocks/>
            </p:cNvSpPr>
            <p:nvPr/>
          </p:nvSpPr>
          <p:spPr bwMode="auto">
            <a:xfrm>
              <a:off x="7822897" y="1365896"/>
              <a:ext cx="2760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latin typeface="Poppins Medium" pitchFamily="2" charset="77"/>
                  <a:cs typeface="Poppins Medium" pitchFamily="2" charset="77"/>
                </a:rPr>
                <a:t>+</a:t>
              </a:r>
            </a:p>
          </p:txBody>
        </p:sp>
        <p:pic>
          <p:nvPicPr>
            <p:cNvPr id="353" name="Graphic 352">
              <a:extLst>
                <a:ext uri="{FF2B5EF4-FFF2-40B4-BE49-F238E27FC236}">
                  <a16:creationId xmlns:a16="http://schemas.microsoft.com/office/drawing/2014/main" id="{BDF1FC6B-9DC0-A761-7D8B-90EC0F593457}"/>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217124" y="1533659"/>
              <a:ext cx="2324070" cy="899093"/>
            </a:xfrm>
            <a:prstGeom prst="rect">
              <a:avLst/>
            </a:prstGeom>
          </p:spPr>
        </p:pic>
        <p:grpSp>
          <p:nvGrpSpPr>
            <p:cNvPr id="13" name="Group 12">
              <a:extLst>
                <a:ext uri="{FF2B5EF4-FFF2-40B4-BE49-F238E27FC236}">
                  <a16:creationId xmlns:a16="http://schemas.microsoft.com/office/drawing/2014/main" id="{D5938392-7F27-DADD-BB17-B66D0DD15412}"/>
                </a:ext>
              </a:extLst>
            </p:cNvPr>
            <p:cNvGrpSpPr/>
            <p:nvPr/>
          </p:nvGrpSpPr>
          <p:grpSpPr>
            <a:xfrm>
              <a:off x="6766182" y="1758495"/>
              <a:ext cx="1897812" cy="646835"/>
              <a:chOff x="6766182" y="1781355"/>
              <a:chExt cx="1897812" cy="646835"/>
            </a:xfrm>
          </p:grpSpPr>
          <p:sp>
            <p:nvSpPr>
              <p:cNvPr id="354" name="TextBox 353">
                <a:extLst>
                  <a:ext uri="{FF2B5EF4-FFF2-40B4-BE49-F238E27FC236}">
                    <a16:creationId xmlns:a16="http://schemas.microsoft.com/office/drawing/2014/main" id="{71C9DEDB-6CEB-3B7A-FFF3-F5FBF220F09E}"/>
                  </a:ext>
                </a:extLst>
              </p:cNvPr>
              <p:cNvSpPr txBox="1">
                <a:spLocks/>
              </p:cNvSpPr>
              <p:nvPr/>
            </p:nvSpPr>
            <p:spPr bwMode="auto">
              <a:xfrm>
                <a:off x="8360705" y="2135802"/>
                <a:ext cx="303289"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300" b="0" dirty="0">
                    <a:solidFill>
                      <a:schemeClr val="accent1"/>
                    </a:solidFill>
                    <a:latin typeface="Poppins Medium" pitchFamily="2" charset="77"/>
                    <a:cs typeface="Poppins Medium" pitchFamily="2" charset="77"/>
                  </a:rPr>
                  <a:t>+</a:t>
                </a:r>
              </a:p>
            </p:txBody>
          </p:sp>
          <p:sp>
            <p:nvSpPr>
              <p:cNvPr id="355" name="TextBox 354">
                <a:extLst>
                  <a:ext uri="{FF2B5EF4-FFF2-40B4-BE49-F238E27FC236}">
                    <a16:creationId xmlns:a16="http://schemas.microsoft.com/office/drawing/2014/main" id="{99E3C522-1AF0-F357-6261-90A075235A04}"/>
                  </a:ext>
                </a:extLst>
              </p:cNvPr>
              <p:cNvSpPr txBox="1">
                <a:spLocks/>
              </p:cNvSpPr>
              <p:nvPr/>
            </p:nvSpPr>
            <p:spPr bwMode="auto">
              <a:xfrm>
                <a:off x="8346503" y="2128182"/>
                <a:ext cx="303289"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300" b="0" dirty="0">
                    <a:solidFill>
                      <a:schemeClr val="accent1"/>
                    </a:solidFill>
                    <a:latin typeface="Poppins Medium" pitchFamily="2" charset="77"/>
                    <a:cs typeface="Poppins Medium" pitchFamily="2" charset="77"/>
                  </a:rPr>
                  <a:t>+</a:t>
                </a:r>
              </a:p>
            </p:txBody>
          </p:sp>
          <p:sp>
            <p:nvSpPr>
              <p:cNvPr id="356" name="TextBox 355">
                <a:extLst>
                  <a:ext uri="{FF2B5EF4-FFF2-40B4-BE49-F238E27FC236}">
                    <a16:creationId xmlns:a16="http://schemas.microsoft.com/office/drawing/2014/main" id="{8326B9AD-1898-A8DB-A1E5-17CA3EE17EBB}"/>
                  </a:ext>
                </a:extLst>
              </p:cNvPr>
              <p:cNvSpPr txBox="1">
                <a:spLocks/>
              </p:cNvSpPr>
              <p:nvPr/>
            </p:nvSpPr>
            <p:spPr bwMode="auto">
              <a:xfrm>
                <a:off x="8248652" y="2132506"/>
                <a:ext cx="303289"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300" b="0" dirty="0">
                    <a:solidFill>
                      <a:schemeClr val="accent1"/>
                    </a:solidFill>
                    <a:latin typeface="Poppins Medium" pitchFamily="2" charset="77"/>
                    <a:cs typeface="Poppins Medium" pitchFamily="2" charset="77"/>
                  </a:rPr>
                  <a:t>+</a:t>
                </a:r>
              </a:p>
            </p:txBody>
          </p:sp>
          <p:sp>
            <p:nvSpPr>
              <p:cNvPr id="357" name="TextBox 356">
                <a:extLst>
                  <a:ext uri="{FF2B5EF4-FFF2-40B4-BE49-F238E27FC236}">
                    <a16:creationId xmlns:a16="http://schemas.microsoft.com/office/drawing/2014/main" id="{982879D4-429D-CEA0-F57C-B84C394E50B1}"/>
                  </a:ext>
                </a:extLst>
              </p:cNvPr>
              <p:cNvSpPr txBox="1">
                <a:spLocks/>
              </p:cNvSpPr>
              <p:nvPr/>
            </p:nvSpPr>
            <p:spPr bwMode="auto">
              <a:xfrm>
                <a:off x="8138731" y="2132506"/>
                <a:ext cx="303289"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300" b="0" dirty="0">
                    <a:solidFill>
                      <a:schemeClr val="accent1"/>
                    </a:solidFill>
                    <a:latin typeface="Poppins Medium" pitchFamily="2" charset="77"/>
                    <a:cs typeface="Poppins Medium" pitchFamily="2" charset="77"/>
                  </a:rPr>
                  <a:t>+</a:t>
                </a:r>
              </a:p>
            </p:txBody>
          </p:sp>
          <p:sp>
            <p:nvSpPr>
              <p:cNvPr id="358" name="TextBox 357">
                <a:extLst>
                  <a:ext uri="{FF2B5EF4-FFF2-40B4-BE49-F238E27FC236}">
                    <a16:creationId xmlns:a16="http://schemas.microsoft.com/office/drawing/2014/main" id="{282BF15A-D3A9-1A76-C078-75F23B8484E8}"/>
                  </a:ext>
                </a:extLst>
              </p:cNvPr>
              <p:cNvSpPr txBox="1">
                <a:spLocks/>
              </p:cNvSpPr>
              <p:nvPr/>
            </p:nvSpPr>
            <p:spPr bwMode="auto">
              <a:xfrm>
                <a:off x="8113936" y="2132506"/>
                <a:ext cx="303289"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300" b="0" dirty="0">
                    <a:solidFill>
                      <a:schemeClr val="accent1"/>
                    </a:solidFill>
                    <a:latin typeface="Poppins Medium" pitchFamily="2" charset="77"/>
                    <a:cs typeface="Poppins Medium" pitchFamily="2" charset="77"/>
                  </a:rPr>
                  <a:t>+</a:t>
                </a:r>
              </a:p>
            </p:txBody>
          </p:sp>
          <p:sp>
            <p:nvSpPr>
              <p:cNvPr id="359" name="TextBox 358">
                <a:extLst>
                  <a:ext uri="{FF2B5EF4-FFF2-40B4-BE49-F238E27FC236}">
                    <a16:creationId xmlns:a16="http://schemas.microsoft.com/office/drawing/2014/main" id="{FF9D35AF-A9D2-50AC-8BF3-093A26CEF3D5}"/>
                  </a:ext>
                </a:extLst>
              </p:cNvPr>
              <p:cNvSpPr txBox="1">
                <a:spLocks/>
              </p:cNvSpPr>
              <p:nvPr/>
            </p:nvSpPr>
            <p:spPr bwMode="auto">
              <a:xfrm>
                <a:off x="8041167" y="2132506"/>
                <a:ext cx="303289"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300" b="0" dirty="0">
                    <a:solidFill>
                      <a:schemeClr val="accent1"/>
                    </a:solidFill>
                    <a:latin typeface="Poppins Medium" pitchFamily="2" charset="77"/>
                    <a:cs typeface="Poppins Medium" pitchFamily="2" charset="77"/>
                  </a:rPr>
                  <a:t>+</a:t>
                </a:r>
              </a:p>
            </p:txBody>
          </p:sp>
          <p:sp>
            <p:nvSpPr>
              <p:cNvPr id="360" name="TextBox 359">
                <a:extLst>
                  <a:ext uri="{FF2B5EF4-FFF2-40B4-BE49-F238E27FC236}">
                    <a16:creationId xmlns:a16="http://schemas.microsoft.com/office/drawing/2014/main" id="{BBB14F5C-CB10-EC2A-B3D6-6CADE66B5D91}"/>
                  </a:ext>
                </a:extLst>
              </p:cNvPr>
              <p:cNvSpPr txBox="1">
                <a:spLocks/>
              </p:cNvSpPr>
              <p:nvPr/>
            </p:nvSpPr>
            <p:spPr bwMode="auto">
              <a:xfrm>
                <a:off x="8026087" y="2086150"/>
                <a:ext cx="303289"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300" b="0" dirty="0">
                    <a:solidFill>
                      <a:schemeClr val="accent1"/>
                    </a:solidFill>
                    <a:latin typeface="Poppins Medium" pitchFamily="2" charset="77"/>
                    <a:cs typeface="Poppins Medium" pitchFamily="2" charset="77"/>
                  </a:rPr>
                  <a:t>+</a:t>
                </a:r>
              </a:p>
            </p:txBody>
          </p:sp>
          <p:sp>
            <p:nvSpPr>
              <p:cNvPr id="361" name="TextBox 360">
                <a:extLst>
                  <a:ext uri="{FF2B5EF4-FFF2-40B4-BE49-F238E27FC236}">
                    <a16:creationId xmlns:a16="http://schemas.microsoft.com/office/drawing/2014/main" id="{A1AFD8F7-3299-B133-5D1F-48473E736C0C}"/>
                  </a:ext>
                </a:extLst>
              </p:cNvPr>
              <p:cNvSpPr txBox="1">
                <a:spLocks/>
              </p:cNvSpPr>
              <p:nvPr/>
            </p:nvSpPr>
            <p:spPr bwMode="auto">
              <a:xfrm>
                <a:off x="7736128" y="2085419"/>
                <a:ext cx="303289"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300" b="0" dirty="0">
                    <a:solidFill>
                      <a:schemeClr val="accent1"/>
                    </a:solidFill>
                    <a:latin typeface="Poppins Medium" pitchFamily="2" charset="77"/>
                    <a:cs typeface="Poppins Medium" pitchFamily="2" charset="77"/>
                  </a:rPr>
                  <a:t>+</a:t>
                </a:r>
              </a:p>
            </p:txBody>
          </p:sp>
          <p:sp>
            <p:nvSpPr>
              <p:cNvPr id="362" name="TextBox 361">
                <a:extLst>
                  <a:ext uri="{FF2B5EF4-FFF2-40B4-BE49-F238E27FC236}">
                    <a16:creationId xmlns:a16="http://schemas.microsoft.com/office/drawing/2014/main" id="{FD7CC650-3537-D5C6-1C83-1E53CC64056F}"/>
                  </a:ext>
                </a:extLst>
              </p:cNvPr>
              <p:cNvSpPr txBox="1">
                <a:spLocks/>
              </p:cNvSpPr>
              <p:nvPr/>
            </p:nvSpPr>
            <p:spPr bwMode="auto">
              <a:xfrm>
                <a:off x="7397365" y="1976444"/>
                <a:ext cx="303289"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300" b="0" dirty="0">
                    <a:solidFill>
                      <a:schemeClr val="accent1"/>
                    </a:solidFill>
                    <a:latin typeface="Poppins Medium" pitchFamily="2" charset="77"/>
                    <a:cs typeface="Poppins Medium" pitchFamily="2" charset="77"/>
                  </a:rPr>
                  <a:t>+</a:t>
                </a:r>
              </a:p>
            </p:txBody>
          </p:sp>
          <p:sp>
            <p:nvSpPr>
              <p:cNvPr id="363" name="TextBox 362">
                <a:extLst>
                  <a:ext uri="{FF2B5EF4-FFF2-40B4-BE49-F238E27FC236}">
                    <a16:creationId xmlns:a16="http://schemas.microsoft.com/office/drawing/2014/main" id="{8BCFF806-26BE-8CA0-2404-70F1F72EDC9E}"/>
                  </a:ext>
                </a:extLst>
              </p:cNvPr>
              <p:cNvSpPr txBox="1">
                <a:spLocks/>
              </p:cNvSpPr>
              <p:nvPr/>
            </p:nvSpPr>
            <p:spPr bwMode="auto">
              <a:xfrm>
                <a:off x="6766182" y="1781355"/>
                <a:ext cx="303289"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300" b="0" dirty="0">
                    <a:solidFill>
                      <a:schemeClr val="accent1"/>
                    </a:solidFill>
                    <a:latin typeface="Poppins Medium" pitchFamily="2" charset="77"/>
                    <a:cs typeface="Poppins Medium" pitchFamily="2" charset="77"/>
                  </a:rPr>
                  <a:t>+</a:t>
                </a:r>
              </a:p>
            </p:txBody>
          </p:sp>
        </p:grpSp>
        <p:sp>
          <p:nvSpPr>
            <p:cNvPr id="364" name="TextBox 363">
              <a:extLst>
                <a:ext uri="{FF2B5EF4-FFF2-40B4-BE49-F238E27FC236}">
                  <a16:creationId xmlns:a16="http://schemas.microsoft.com/office/drawing/2014/main" id="{3A491D96-EA5E-A5BF-6119-2488EFE68D0C}"/>
                </a:ext>
              </a:extLst>
            </p:cNvPr>
            <p:cNvSpPr txBox="1">
              <a:spLocks/>
            </p:cNvSpPr>
            <p:nvPr/>
          </p:nvSpPr>
          <p:spPr bwMode="auto">
            <a:xfrm>
              <a:off x="6458924" y="1685756"/>
              <a:ext cx="28565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accent1"/>
                  </a:solidFill>
                  <a:latin typeface="Poppins Medium" pitchFamily="2" charset="77"/>
                  <a:cs typeface="Poppins Medium" pitchFamily="2" charset="77"/>
                </a:rPr>
                <a:t>+</a:t>
              </a:r>
            </a:p>
          </p:txBody>
        </p:sp>
        <p:grpSp>
          <p:nvGrpSpPr>
            <p:cNvPr id="365" name="Group 364">
              <a:extLst>
                <a:ext uri="{FF2B5EF4-FFF2-40B4-BE49-F238E27FC236}">
                  <a16:creationId xmlns:a16="http://schemas.microsoft.com/office/drawing/2014/main" id="{77E3616C-45D3-9E5C-BD5A-E330FC2E77F2}"/>
                </a:ext>
              </a:extLst>
            </p:cNvPr>
            <p:cNvGrpSpPr>
              <a:grpSpLocks/>
            </p:cNvGrpSpPr>
            <p:nvPr/>
          </p:nvGrpSpPr>
          <p:grpSpPr>
            <a:xfrm>
              <a:off x="6236654" y="1538528"/>
              <a:ext cx="2339958" cy="1361084"/>
              <a:chOff x="6172862" y="1695282"/>
              <a:chExt cx="2339958" cy="1361084"/>
            </a:xfrm>
          </p:grpSpPr>
          <p:grpSp>
            <p:nvGrpSpPr>
              <p:cNvPr id="366" name="Group 365">
                <a:extLst>
                  <a:ext uri="{FF2B5EF4-FFF2-40B4-BE49-F238E27FC236}">
                    <a16:creationId xmlns:a16="http://schemas.microsoft.com/office/drawing/2014/main" id="{E8A9645D-CC9C-84B4-06EA-B6E54FE3C91E}"/>
                  </a:ext>
                </a:extLst>
              </p:cNvPr>
              <p:cNvGrpSpPr>
                <a:grpSpLocks/>
              </p:cNvGrpSpPr>
              <p:nvPr/>
            </p:nvGrpSpPr>
            <p:grpSpPr>
              <a:xfrm>
                <a:off x="6221501" y="1695282"/>
                <a:ext cx="2291319" cy="1361084"/>
                <a:chOff x="6221501" y="1695282"/>
                <a:chExt cx="2291319" cy="1361084"/>
              </a:xfrm>
            </p:grpSpPr>
            <p:cxnSp>
              <p:nvCxnSpPr>
                <p:cNvPr id="373" name="Straight Connector 372">
                  <a:extLst>
                    <a:ext uri="{FF2B5EF4-FFF2-40B4-BE49-F238E27FC236}">
                      <a16:creationId xmlns:a16="http://schemas.microsoft.com/office/drawing/2014/main" id="{5510A4C3-0C08-F576-9763-1A04D833256C}"/>
                    </a:ext>
                  </a:extLst>
                </p:cNvPr>
                <p:cNvCxnSpPr>
                  <a:cxnSpLocks/>
                </p:cNvCxnSpPr>
                <p:nvPr/>
              </p:nvCxnSpPr>
              <p:spPr bwMode="auto">
                <a:xfrm>
                  <a:off x="6221501"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374" name="Straight Connector 373">
                  <a:extLst>
                    <a:ext uri="{FF2B5EF4-FFF2-40B4-BE49-F238E27FC236}">
                      <a16:creationId xmlns:a16="http://schemas.microsoft.com/office/drawing/2014/main" id="{9B9DE2C4-D273-3840-A692-9F0F6D6AAB35}"/>
                    </a:ext>
                  </a:extLst>
                </p:cNvPr>
                <p:cNvCxnSpPr>
                  <a:cxnSpLocks/>
                </p:cNvCxnSpPr>
                <p:nvPr/>
              </p:nvCxnSpPr>
              <p:spPr bwMode="auto">
                <a:xfrm>
                  <a:off x="6393928"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375" name="Straight Connector 374">
                  <a:extLst>
                    <a:ext uri="{FF2B5EF4-FFF2-40B4-BE49-F238E27FC236}">
                      <a16:creationId xmlns:a16="http://schemas.microsoft.com/office/drawing/2014/main" id="{08951DC8-41CC-0BA8-8E10-22C20CA81BEB}"/>
                    </a:ext>
                  </a:extLst>
                </p:cNvPr>
                <p:cNvCxnSpPr>
                  <a:cxnSpLocks/>
                </p:cNvCxnSpPr>
                <p:nvPr/>
              </p:nvCxnSpPr>
              <p:spPr bwMode="auto">
                <a:xfrm>
                  <a:off x="6566355"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376" name="Straight Connector 375">
                  <a:extLst>
                    <a:ext uri="{FF2B5EF4-FFF2-40B4-BE49-F238E27FC236}">
                      <a16:creationId xmlns:a16="http://schemas.microsoft.com/office/drawing/2014/main" id="{4A55F4B8-2581-43A5-F638-77FA7BFA3DC8}"/>
                    </a:ext>
                  </a:extLst>
                </p:cNvPr>
                <p:cNvCxnSpPr>
                  <a:cxnSpLocks/>
                </p:cNvCxnSpPr>
                <p:nvPr/>
              </p:nvCxnSpPr>
              <p:spPr bwMode="auto">
                <a:xfrm>
                  <a:off x="6738782"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377" name="Straight Connector 376">
                  <a:extLst>
                    <a:ext uri="{FF2B5EF4-FFF2-40B4-BE49-F238E27FC236}">
                      <a16:creationId xmlns:a16="http://schemas.microsoft.com/office/drawing/2014/main" id="{86D0036E-1964-761C-D908-201BD8E4A7EF}"/>
                    </a:ext>
                  </a:extLst>
                </p:cNvPr>
                <p:cNvCxnSpPr>
                  <a:cxnSpLocks/>
                </p:cNvCxnSpPr>
                <p:nvPr/>
              </p:nvCxnSpPr>
              <p:spPr bwMode="auto">
                <a:xfrm>
                  <a:off x="6911209"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378" name="Straight Connector 377">
                  <a:extLst>
                    <a:ext uri="{FF2B5EF4-FFF2-40B4-BE49-F238E27FC236}">
                      <a16:creationId xmlns:a16="http://schemas.microsoft.com/office/drawing/2014/main" id="{7976B020-9C26-13B7-C891-8BE9DE5C128C}"/>
                    </a:ext>
                  </a:extLst>
                </p:cNvPr>
                <p:cNvCxnSpPr>
                  <a:cxnSpLocks/>
                </p:cNvCxnSpPr>
                <p:nvPr/>
              </p:nvCxnSpPr>
              <p:spPr bwMode="auto">
                <a:xfrm>
                  <a:off x="7083636"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379" name="Straight Connector 378">
                  <a:extLst>
                    <a:ext uri="{FF2B5EF4-FFF2-40B4-BE49-F238E27FC236}">
                      <a16:creationId xmlns:a16="http://schemas.microsoft.com/office/drawing/2014/main" id="{0B6197E1-AE90-2A19-92B1-7869D33FA1D5}"/>
                    </a:ext>
                  </a:extLst>
                </p:cNvPr>
                <p:cNvCxnSpPr>
                  <a:cxnSpLocks/>
                </p:cNvCxnSpPr>
                <p:nvPr/>
              </p:nvCxnSpPr>
              <p:spPr bwMode="auto">
                <a:xfrm>
                  <a:off x="7256063"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380" name="Straight Connector 379">
                  <a:extLst>
                    <a:ext uri="{FF2B5EF4-FFF2-40B4-BE49-F238E27FC236}">
                      <a16:creationId xmlns:a16="http://schemas.microsoft.com/office/drawing/2014/main" id="{436C1E3D-26A3-B981-432C-703B2DC5CC75}"/>
                    </a:ext>
                  </a:extLst>
                </p:cNvPr>
                <p:cNvCxnSpPr>
                  <a:cxnSpLocks/>
                </p:cNvCxnSpPr>
                <p:nvPr/>
              </p:nvCxnSpPr>
              <p:spPr bwMode="auto">
                <a:xfrm>
                  <a:off x="7428490"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381" name="Straight Connector 380">
                  <a:extLst>
                    <a:ext uri="{FF2B5EF4-FFF2-40B4-BE49-F238E27FC236}">
                      <a16:creationId xmlns:a16="http://schemas.microsoft.com/office/drawing/2014/main" id="{AA6F78C6-C20E-DB46-B8C5-F3A60D894883}"/>
                    </a:ext>
                  </a:extLst>
                </p:cNvPr>
                <p:cNvCxnSpPr>
                  <a:cxnSpLocks/>
                </p:cNvCxnSpPr>
                <p:nvPr/>
              </p:nvCxnSpPr>
              <p:spPr bwMode="auto">
                <a:xfrm>
                  <a:off x="7600917"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382" name="Straight Connector 381">
                  <a:extLst>
                    <a:ext uri="{FF2B5EF4-FFF2-40B4-BE49-F238E27FC236}">
                      <a16:creationId xmlns:a16="http://schemas.microsoft.com/office/drawing/2014/main" id="{A39E90E2-0837-111D-BE04-F7FCD0D822A9}"/>
                    </a:ext>
                  </a:extLst>
                </p:cNvPr>
                <p:cNvCxnSpPr>
                  <a:cxnSpLocks/>
                </p:cNvCxnSpPr>
                <p:nvPr/>
              </p:nvCxnSpPr>
              <p:spPr bwMode="auto">
                <a:xfrm>
                  <a:off x="7773344"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383" name="Straight Connector 382">
                  <a:extLst>
                    <a:ext uri="{FF2B5EF4-FFF2-40B4-BE49-F238E27FC236}">
                      <a16:creationId xmlns:a16="http://schemas.microsoft.com/office/drawing/2014/main" id="{AA04E179-5B6A-35DE-B609-88FC1E816388}"/>
                    </a:ext>
                  </a:extLst>
                </p:cNvPr>
                <p:cNvCxnSpPr>
                  <a:cxnSpLocks/>
                </p:cNvCxnSpPr>
                <p:nvPr/>
              </p:nvCxnSpPr>
              <p:spPr bwMode="auto">
                <a:xfrm>
                  <a:off x="7945771"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384" name="Straight Connector 383">
                  <a:extLst>
                    <a:ext uri="{FF2B5EF4-FFF2-40B4-BE49-F238E27FC236}">
                      <a16:creationId xmlns:a16="http://schemas.microsoft.com/office/drawing/2014/main" id="{189B9E09-C65B-EB4D-A8FB-864BA71B08B4}"/>
                    </a:ext>
                  </a:extLst>
                </p:cNvPr>
                <p:cNvCxnSpPr>
                  <a:cxnSpLocks/>
                </p:cNvCxnSpPr>
                <p:nvPr/>
              </p:nvCxnSpPr>
              <p:spPr bwMode="auto">
                <a:xfrm>
                  <a:off x="8118198"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385" name="Straight Connector 384">
                  <a:extLst>
                    <a:ext uri="{FF2B5EF4-FFF2-40B4-BE49-F238E27FC236}">
                      <a16:creationId xmlns:a16="http://schemas.microsoft.com/office/drawing/2014/main" id="{18A03F2F-3335-A186-58CC-1758860240C0}"/>
                    </a:ext>
                  </a:extLst>
                </p:cNvPr>
                <p:cNvCxnSpPr>
                  <a:cxnSpLocks/>
                </p:cNvCxnSpPr>
                <p:nvPr/>
              </p:nvCxnSpPr>
              <p:spPr bwMode="auto">
                <a:xfrm>
                  <a:off x="8290625" y="3011321"/>
                  <a:ext cx="0" cy="45045"/>
                </a:xfrm>
                <a:prstGeom prst="line">
                  <a:avLst/>
                </a:prstGeom>
                <a:noFill/>
                <a:ln w="12700" cap="flat" cmpd="sng" algn="ctr">
                  <a:solidFill>
                    <a:schemeClr val="tx1"/>
                  </a:solidFill>
                  <a:prstDash val="solid"/>
                  <a:round/>
                  <a:headEnd type="none" w="med" len="med"/>
                  <a:tailEnd type="none" w="med" len="med"/>
                </a:ln>
                <a:effectLst/>
              </p:spPr>
            </p:cxnSp>
            <p:cxnSp>
              <p:nvCxnSpPr>
                <p:cNvPr id="386" name="Straight Connector 385">
                  <a:extLst>
                    <a:ext uri="{FF2B5EF4-FFF2-40B4-BE49-F238E27FC236}">
                      <a16:creationId xmlns:a16="http://schemas.microsoft.com/office/drawing/2014/main" id="{945FEE42-BFFD-E0BD-D5B6-252BBA53DA2C}"/>
                    </a:ext>
                  </a:extLst>
                </p:cNvPr>
                <p:cNvCxnSpPr>
                  <a:cxnSpLocks/>
                </p:cNvCxnSpPr>
                <p:nvPr/>
              </p:nvCxnSpPr>
              <p:spPr bwMode="auto">
                <a:xfrm>
                  <a:off x="8463051" y="3011321"/>
                  <a:ext cx="0" cy="45045"/>
                </a:xfrm>
                <a:prstGeom prst="line">
                  <a:avLst/>
                </a:prstGeom>
                <a:noFill/>
                <a:ln w="12700" cap="flat" cmpd="sng" algn="ctr">
                  <a:solidFill>
                    <a:schemeClr val="tx1"/>
                  </a:solidFill>
                  <a:prstDash val="solid"/>
                  <a:round/>
                  <a:headEnd type="none" w="med" len="med"/>
                  <a:tailEnd type="none" w="med" len="med"/>
                </a:ln>
                <a:effectLst/>
              </p:spPr>
            </p:cxnSp>
            <p:sp>
              <p:nvSpPr>
                <p:cNvPr id="387" name="Freeform 19">
                  <a:extLst>
                    <a:ext uri="{FF2B5EF4-FFF2-40B4-BE49-F238E27FC236}">
                      <a16:creationId xmlns:a16="http://schemas.microsoft.com/office/drawing/2014/main" id="{43A06823-29D6-8912-9E6E-C7CF3CA8E2B6}"/>
                    </a:ext>
                  </a:extLst>
                </p:cNvPr>
                <p:cNvSpPr>
                  <a:spLocks/>
                </p:cNvSpPr>
                <p:nvPr/>
              </p:nvSpPr>
              <p:spPr bwMode="auto">
                <a:xfrm>
                  <a:off x="6221501" y="1695282"/>
                  <a:ext cx="2291319" cy="1310910"/>
                </a:xfrm>
                <a:custGeom>
                  <a:avLst/>
                  <a:gdLst>
                    <a:gd name="connsiteX0" fmla="*/ 0 w 2338598"/>
                    <a:gd name="connsiteY0" fmla="*/ 0 h 1412061"/>
                    <a:gd name="connsiteX1" fmla="*/ 0 w 2338598"/>
                    <a:gd name="connsiteY1" fmla="*/ 1412061 h 1412061"/>
                    <a:gd name="connsiteX2" fmla="*/ 2338598 w 2338598"/>
                    <a:gd name="connsiteY2" fmla="*/ 1412061 h 1412061"/>
                  </a:gdLst>
                  <a:ahLst/>
                  <a:cxnLst>
                    <a:cxn ang="0">
                      <a:pos x="connsiteX0" y="connsiteY0"/>
                    </a:cxn>
                    <a:cxn ang="0">
                      <a:pos x="connsiteX1" y="connsiteY1"/>
                    </a:cxn>
                    <a:cxn ang="0">
                      <a:pos x="connsiteX2" y="connsiteY2"/>
                    </a:cxn>
                  </a:cxnLst>
                  <a:rect l="l" t="t" r="r" b="b"/>
                  <a:pathLst>
                    <a:path w="2338598" h="1412061">
                      <a:moveTo>
                        <a:pt x="0" y="0"/>
                      </a:moveTo>
                      <a:lnTo>
                        <a:pt x="0" y="1412061"/>
                      </a:lnTo>
                      <a:lnTo>
                        <a:pt x="2338598" y="1412061"/>
                      </a:lnTo>
                    </a:path>
                  </a:pathLst>
                </a:custGeom>
                <a:noFill/>
                <a:ln w="12700">
                  <a:solidFill>
                    <a:schemeClr val="tx1"/>
                  </a:solidFill>
                  <a:miter lim="800000"/>
                  <a:headEnd/>
                  <a:tailEnd/>
                </a:ln>
              </p:spPr>
              <p:txBody>
                <a:bodyPr rtlCol="0" anchor="ctr"/>
                <a:lstStyle/>
                <a:p>
                  <a:pPr algn="ctr"/>
                  <a:endParaRPr lang="en-US" sz="1000" b="0" dirty="0">
                    <a:latin typeface="Poppins Medium" pitchFamily="2" charset="77"/>
                    <a:cs typeface="Poppins Medium" pitchFamily="2" charset="77"/>
                  </a:endParaRPr>
                </a:p>
              </p:txBody>
            </p:sp>
          </p:grpSp>
          <p:cxnSp>
            <p:nvCxnSpPr>
              <p:cNvPr id="367" name="Straight Connector 366">
                <a:extLst>
                  <a:ext uri="{FF2B5EF4-FFF2-40B4-BE49-F238E27FC236}">
                    <a16:creationId xmlns:a16="http://schemas.microsoft.com/office/drawing/2014/main" id="{A5C0671B-F6B6-A3BD-DB7E-EED5AE67AA01}"/>
                  </a:ext>
                </a:extLst>
              </p:cNvPr>
              <p:cNvCxnSpPr>
                <a:cxnSpLocks/>
              </p:cNvCxnSpPr>
              <p:nvPr/>
            </p:nvCxnSpPr>
            <p:spPr bwMode="auto">
              <a:xfrm>
                <a:off x="6172862" y="1722970"/>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368" name="Straight Connector 367">
                <a:extLst>
                  <a:ext uri="{FF2B5EF4-FFF2-40B4-BE49-F238E27FC236}">
                    <a16:creationId xmlns:a16="http://schemas.microsoft.com/office/drawing/2014/main" id="{5A26D084-6311-1434-67AA-266FF1E8EDB7}"/>
                  </a:ext>
                </a:extLst>
              </p:cNvPr>
              <p:cNvCxnSpPr>
                <a:cxnSpLocks/>
              </p:cNvCxnSpPr>
              <p:nvPr/>
            </p:nvCxnSpPr>
            <p:spPr bwMode="auto">
              <a:xfrm>
                <a:off x="6172862" y="1978944"/>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369" name="Straight Connector 368">
                <a:extLst>
                  <a:ext uri="{FF2B5EF4-FFF2-40B4-BE49-F238E27FC236}">
                    <a16:creationId xmlns:a16="http://schemas.microsoft.com/office/drawing/2014/main" id="{80715CE8-03BA-874F-B6BF-96487E74DE44}"/>
                  </a:ext>
                </a:extLst>
              </p:cNvPr>
              <p:cNvCxnSpPr>
                <a:cxnSpLocks/>
              </p:cNvCxnSpPr>
              <p:nvPr/>
            </p:nvCxnSpPr>
            <p:spPr bwMode="auto">
              <a:xfrm>
                <a:off x="6172862" y="2234918"/>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370" name="Straight Connector 369">
                <a:extLst>
                  <a:ext uri="{FF2B5EF4-FFF2-40B4-BE49-F238E27FC236}">
                    <a16:creationId xmlns:a16="http://schemas.microsoft.com/office/drawing/2014/main" id="{51FD7D6D-F877-03F1-9B4D-1D4AA664E16C}"/>
                  </a:ext>
                </a:extLst>
              </p:cNvPr>
              <p:cNvCxnSpPr>
                <a:cxnSpLocks/>
              </p:cNvCxnSpPr>
              <p:nvPr/>
            </p:nvCxnSpPr>
            <p:spPr bwMode="auto">
              <a:xfrm>
                <a:off x="6172862" y="2490892"/>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371" name="Straight Connector 370">
                <a:extLst>
                  <a:ext uri="{FF2B5EF4-FFF2-40B4-BE49-F238E27FC236}">
                    <a16:creationId xmlns:a16="http://schemas.microsoft.com/office/drawing/2014/main" id="{A5B68B15-3391-D8E1-7A5D-299F64C6C0F9}"/>
                  </a:ext>
                </a:extLst>
              </p:cNvPr>
              <p:cNvCxnSpPr>
                <a:cxnSpLocks/>
              </p:cNvCxnSpPr>
              <p:nvPr/>
            </p:nvCxnSpPr>
            <p:spPr bwMode="auto">
              <a:xfrm>
                <a:off x="6172862" y="2746866"/>
                <a:ext cx="50283" cy="0"/>
              </a:xfrm>
              <a:prstGeom prst="line">
                <a:avLst/>
              </a:prstGeom>
              <a:noFill/>
              <a:ln w="12700" cap="flat" cmpd="sng" algn="ctr">
                <a:solidFill>
                  <a:schemeClr val="tx1"/>
                </a:solidFill>
                <a:prstDash val="solid"/>
                <a:round/>
                <a:headEnd type="none" w="med" len="med"/>
                <a:tailEnd type="none" w="med" len="med"/>
              </a:ln>
              <a:effectLst/>
            </p:spPr>
          </p:cxnSp>
          <p:cxnSp>
            <p:nvCxnSpPr>
              <p:cNvPr id="372" name="Straight Connector 371">
                <a:extLst>
                  <a:ext uri="{FF2B5EF4-FFF2-40B4-BE49-F238E27FC236}">
                    <a16:creationId xmlns:a16="http://schemas.microsoft.com/office/drawing/2014/main" id="{D6B1FCBB-2A02-ADC7-D532-906DD7D3661F}"/>
                  </a:ext>
                </a:extLst>
              </p:cNvPr>
              <p:cNvCxnSpPr>
                <a:cxnSpLocks/>
              </p:cNvCxnSpPr>
              <p:nvPr/>
            </p:nvCxnSpPr>
            <p:spPr bwMode="auto">
              <a:xfrm>
                <a:off x="6172862" y="3002839"/>
                <a:ext cx="50283" cy="0"/>
              </a:xfrm>
              <a:prstGeom prst="line">
                <a:avLst/>
              </a:prstGeom>
              <a:noFill/>
              <a:ln w="12700" cap="flat" cmpd="sng" algn="ctr">
                <a:solidFill>
                  <a:schemeClr val="tx1"/>
                </a:solidFill>
                <a:prstDash val="solid"/>
                <a:round/>
                <a:headEnd type="none" w="med" len="med"/>
                <a:tailEnd type="none" w="med" len="med"/>
              </a:ln>
              <a:effectLst/>
            </p:spPr>
          </p:cxnSp>
        </p:grpSp>
      </p:grpSp>
    </p:spTree>
    <p:extLst>
      <p:ext uri="{BB962C8B-B14F-4D97-AF65-F5344CB8AC3E}">
        <p14:creationId xmlns:p14="http://schemas.microsoft.com/office/powerpoint/2010/main" val="22788853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007A62-2530-E2C4-A62D-1E47CBDC019D}"/>
            </a:ext>
          </a:extLst>
        </p:cNvPr>
        <p:cNvGrpSpPr/>
        <p:nvPr/>
      </p:nvGrpSpPr>
      <p:grpSpPr>
        <a:xfrm>
          <a:off x="0" y="0"/>
          <a:ext cx="0" cy="0"/>
          <a:chOff x="0" y="0"/>
          <a:chExt cx="0" cy="0"/>
        </a:xfrm>
      </p:grpSpPr>
      <p:sp>
        <p:nvSpPr>
          <p:cNvPr id="19458" name="Rectangle 2">
            <a:extLst>
              <a:ext uri="{FF2B5EF4-FFF2-40B4-BE49-F238E27FC236}">
                <a16:creationId xmlns:a16="http://schemas.microsoft.com/office/drawing/2014/main" id="{25A3028A-1A24-1AE9-44B0-97300C9E0C7B}"/>
              </a:ext>
            </a:extLst>
          </p:cNvPr>
          <p:cNvSpPr>
            <a:spLocks noGrp="1" noChangeArrowheads="1"/>
          </p:cNvSpPr>
          <p:nvPr>
            <p:ph type="title"/>
          </p:nvPr>
        </p:nvSpPr>
        <p:spPr>
          <a:xfrm>
            <a:off x="231775" y="259778"/>
            <a:ext cx="11739563" cy="1044132"/>
          </a:xfrm>
        </p:spPr>
        <p:txBody>
          <a:bodyPr/>
          <a:lstStyle/>
          <a:p>
            <a:r>
              <a:rPr lang="en-US" dirty="0"/>
              <a:t>BOVen: Zanubrutinib + Obinutuzumab + Venetoclax for Untreated </a:t>
            </a:r>
            <a:r>
              <a:rPr lang="en-US" i="1" dirty="0"/>
              <a:t>TP53</a:t>
            </a:r>
            <a:r>
              <a:rPr lang="en-US" dirty="0"/>
              <a:t>m MCL</a:t>
            </a:r>
            <a:endParaRPr lang="en-US" altLang="en-US" dirty="0"/>
          </a:p>
        </p:txBody>
      </p:sp>
      <p:sp>
        <p:nvSpPr>
          <p:cNvPr id="4" name="Content Placeholder 3">
            <a:extLst>
              <a:ext uri="{FF2B5EF4-FFF2-40B4-BE49-F238E27FC236}">
                <a16:creationId xmlns:a16="http://schemas.microsoft.com/office/drawing/2014/main" id="{821C5C6A-D5C5-31E6-1016-2FE64963DAC6}"/>
              </a:ext>
            </a:extLst>
          </p:cNvPr>
          <p:cNvSpPr>
            <a:spLocks noGrp="1"/>
          </p:cNvSpPr>
          <p:nvPr>
            <p:ph idx="1"/>
          </p:nvPr>
        </p:nvSpPr>
        <p:spPr>
          <a:xfrm>
            <a:off x="231078" y="1335023"/>
            <a:ext cx="11740260" cy="4754880"/>
          </a:xfrm>
        </p:spPr>
        <p:txBody>
          <a:bodyPr/>
          <a:lstStyle/>
          <a:p>
            <a:pPr>
              <a:spcAft>
                <a:spcPts val="0"/>
              </a:spcAft>
            </a:pPr>
            <a:r>
              <a:rPr lang="en-US" sz="2200" dirty="0"/>
              <a:t>Multicenter, single-arm, open-label, multicohort phase II trial</a:t>
            </a:r>
            <a:br>
              <a:rPr lang="en-US" sz="2200" dirty="0"/>
            </a:br>
            <a:br>
              <a:rPr lang="en-US" sz="2200" dirty="0"/>
            </a:br>
            <a:br>
              <a:rPr lang="en-US" sz="2200" dirty="0"/>
            </a:br>
            <a:br>
              <a:rPr lang="en-US" sz="2200" dirty="0"/>
            </a:br>
            <a:br>
              <a:rPr lang="en-US" sz="2200" dirty="0"/>
            </a:br>
            <a:br>
              <a:rPr lang="en-US" sz="2200" dirty="0"/>
            </a:br>
            <a:br>
              <a:rPr lang="en-US" sz="2200" dirty="0"/>
            </a:br>
            <a:br>
              <a:rPr lang="en-US" sz="2200" dirty="0"/>
            </a:br>
            <a:br>
              <a:rPr lang="en-US" sz="2200" dirty="0"/>
            </a:br>
            <a:br>
              <a:rPr lang="en-US" sz="2200" dirty="0"/>
            </a:br>
            <a:br>
              <a:rPr lang="en-US" sz="2200" dirty="0"/>
            </a:br>
            <a:br>
              <a:rPr lang="en-US" sz="2200" dirty="0"/>
            </a:br>
            <a:endParaRPr lang="en-US" sz="2200" dirty="0"/>
          </a:p>
          <a:p>
            <a:pPr>
              <a:spcAft>
                <a:spcPts val="0"/>
              </a:spcAft>
            </a:pPr>
            <a:r>
              <a:rPr lang="en-US" sz="2200" b="1" dirty="0"/>
              <a:t>Primary endpoint of </a:t>
            </a:r>
            <a:r>
              <a:rPr lang="en-US" sz="2200" b="1" i="1" dirty="0"/>
              <a:t>TP53</a:t>
            </a:r>
            <a:r>
              <a:rPr lang="en-US" sz="2200" b="1" dirty="0"/>
              <a:t>m cohort: </a:t>
            </a:r>
            <a:r>
              <a:rPr lang="en-US" sz="2200" dirty="0"/>
              <a:t>2-yr PFS rate</a:t>
            </a:r>
          </a:p>
          <a:p>
            <a:pPr>
              <a:spcAft>
                <a:spcPts val="0"/>
              </a:spcAft>
            </a:pPr>
            <a:r>
              <a:rPr lang="en-US" sz="2200" b="1" dirty="0"/>
              <a:t>Other endpoints: </a:t>
            </a:r>
            <a:r>
              <a:rPr lang="en-US" sz="2200" dirty="0"/>
              <a:t>response, MRD, safety</a:t>
            </a:r>
          </a:p>
        </p:txBody>
      </p:sp>
      <p:sp>
        <p:nvSpPr>
          <p:cNvPr id="10" name="Content Placeholder 9">
            <a:extLst>
              <a:ext uri="{FF2B5EF4-FFF2-40B4-BE49-F238E27FC236}">
                <a16:creationId xmlns:a16="http://schemas.microsoft.com/office/drawing/2014/main" id="{0C4A9A7A-3D50-949E-EB80-382BCAFA1FE9}"/>
              </a:ext>
            </a:extLst>
          </p:cNvPr>
          <p:cNvSpPr>
            <a:spLocks noGrp="1"/>
          </p:cNvSpPr>
          <p:nvPr>
            <p:ph sz="quarter" idx="10"/>
          </p:nvPr>
        </p:nvSpPr>
        <p:spPr>
          <a:xfrm>
            <a:off x="1712199" y="6302375"/>
            <a:ext cx="7812290" cy="327025"/>
          </a:xfrm>
        </p:spPr>
        <p:txBody>
          <a:bodyPr/>
          <a:lstStyle/>
          <a:p>
            <a:pPr algn="ctr"/>
            <a:r>
              <a:rPr lang="en-US" altLang="en-US" dirty="0"/>
              <a:t>Kumar. Blood 2025;145:497. </a:t>
            </a:r>
          </a:p>
        </p:txBody>
      </p:sp>
      <p:sp>
        <p:nvSpPr>
          <p:cNvPr id="19460" name="Text Box 45">
            <a:extLst>
              <a:ext uri="{FF2B5EF4-FFF2-40B4-BE49-F238E27FC236}">
                <a16:creationId xmlns:a16="http://schemas.microsoft.com/office/drawing/2014/main" id="{AB7260D4-57CA-60B8-B8F2-AA5590DF2C65}"/>
              </a:ext>
            </a:extLst>
          </p:cNvPr>
          <p:cNvSpPr txBox="1">
            <a:spLocks noChangeArrowheads="1"/>
          </p:cNvSpPr>
          <p:nvPr/>
        </p:nvSpPr>
        <p:spPr bwMode="auto">
          <a:xfrm>
            <a:off x="282131" y="1835677"/>
            <a:ext cx="3157729"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i="1" u="sng" dirty="0">
                <a:solidFill>
                  <a:schemeClr val="tx1"/>
                </a:solidFill>
                <a:latin typeface="Poppins" pitchFamily="2" charset="77"/>
                <a:cs typeface="Poppins" pitchFamily="2" charset="77"/>
              </a:rPr>
              <a:t>TP53</a:t>
            </a:r>
            <a:r>
              <a:rPr lang="en-GB" altLang="en-US" sz="1600" u="sng" dirty="0">
                <a:solidFill>
                  <a:schemeClr val="tx1"/>
                </a:solidFill>
                <a:latin typeface="Poppins" pitchFamily="2" charset="77"/>
                <a:cs typeface="Poppins" pitchFamily="2" charset="77"/>
              </a:rPr>
              <a:t> Mutation MCL Cohort</a:t>
            </a:r>
          </a:p>
          <a:p>
            <a:pPr marL="0" marR="0" lvl="0" indent="0" algn="ctr" defTabSz="914400" rtl="0" eaLnBrk="0" fontAlgn="base" latinLnBrk="0" hangingPunct="0">
              <a:lnSpc>
                <a:spcPct val="100000"/>
              </a:lnSpc>
              <a:spcBef>
                <a:spcPct val="0"/>
              </a:spcBef>
              <a:spcAft>
                <a:spcPct val="0"/>
              </a:spcAft>
              <a:buClrTx/>
              <a:buSzTx/>
              <a:buFontTx/>
              <a:buNone/>
              <a:tabLst/>
              <a:defRPr/>
            </a:pPr>
            <a:r>
              <a:rPr lang="en-GB" altLang="en-US" sz="1600" b="0" dirty="0">
                <a:solidFill>
                  <a:schemeClr val="tx1"/>
                </a:solidFill>
                <a:latin typeface="Poppins" panose="00000500000000000000" pitchFamily="2" charset="0"/>
                <a:cs typeface="Poppins" panose="00000500000000000000" pitchFamily="2" charset="0"/>
              </a:rPr>
              <a:t>Adults with previously untreated </a:t>
            </a:r>
            <a:r>
              <a:rPr kumimoji="0" lang="en-US" altLang="en-US" sz="16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stage II-IV</a:t>
            </a:r>
            <a:r>
              <a:rPr lang="en-GB" altLang="en-US" sz="1600" b="0" dirty="0">
                <a:solidFill>
                  <a:schemeClr val="tx1"/>
                </a:solidFill>
                <a:latin typeface="Poppins" panose="00000500000000000000" pitchFamily="2" charset="0"/>
                <a:cs typeface="Poppins" panose="00000500000000000000" pitchFamily="2" charset="0"/>
              </a:rPr>
              <a:t> MCL; </a:t>
            </a:r>
            <a:r>
              <a:rPr kumimoji="0" lang="en-GB" altLang="en-US" sz="16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no prior systemic therapy; </a:t>
            </a:r>
            <a:r>
              <a:rPr kumimoji="0" lang="en-US" altLang="en-US" sz="16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TP53 mutation irrespective of variant allele frequency;</a:t>
            </a:r>
            <a:r>
              <a:rPr kumimoji="0" lang="en-GB" altLang="en-US" sz="16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 ECOG PS 0-2</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 (N = 25)</a:t>
            </a:r>
            <a:endParaRPr kumimoji="0" lang="en-US" altLang="en-US" sz="16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endParaRPr>
          </a:p>
        </p:txBody>
      </p:sp>
      <p:sp>
        <p:nvSpPr>
          <p:cNvPr id="19461" name="Rectangle 46">
            <a:extLst>
              <a:ext uri="{FF2B5EF4-FFF2-40B4-BE49-F238E27FC236}">
                <a16:creationId xmlns:a16="http://schemas.microsoft.com/office/drawing/2014/main" id="{31F751E6-F5E2-1622-3E70-85A5D2AF00F2}"/>
              </a:ext>
            </a:extLst>
          </p:cNvPr>
          <p:cNvSpPr>
            <a:spLocks noChangeArrowheads="1"/>
          </p:cNvSpPr>
          <p:nvPr/>
        </p:nvSpPr>
        <p:spPr bwMode="auto">
          <a:xfrm>
            <a:off x="8929511" y="2081898"/>
            <a:ext cx="2980357"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r>
              <a:rPr lang="en-US" altLang="en-US" sz="1600" b="0" i="1" dirty="0">
                <a:solidFill>
                  <a:schemeClr val="tx1"/>
                </a:solidFill>
                <a:latin typeface="Poppins" panose="00000500000000000000" pitchFamily="2" charset="0"/>
                <a:cs typeface="Poppins" panose="00000500000000000000" pitchFamily="2" charset="0"/>
              </a:rPr>
              <a:t>After 24 cycles in selected patients:</a:t>
            </a:r>
          </a:p>
          <a:p>
            <a:pPr marL="285750" indent="-285750">
              <a:lnSpc>
                <a:spcPct val="100000"/>
              </a:lnSpc>
              <a:spcBef>
                <a:spcPct val="0"/>
              </a:spcBef>
              <a:spcAft>
                <a:spcPct val="0"/>
              </a:spcAft>
              <a:buClrTx/>
              <a:buFont typeface="Arial" panose="020B0604020202020204" pitchFamily="34" charset="0"/>
              <a:buChar char="•"/>
            </a:pPr>
            <a:r>
              <a:rPr lang="en-US" altLang="en-US" sz="1600" i="1" dirty="0">
                <a:solidFill>
                  <a:schemeClr val="tx1"/>
                </a:solidFill>
                <a:latin typeface="Poppins" panose="00000500000000000000" pitchFamily="2" charset="0"/>
                <a:cs typeface="Poppins" panose="00000500000000000000" pitchFamily="2" charset="0"/>
              </a:rPr>
              <a:t>CR and uMRD: </a:t>
            </a:r>
            <a:br>
              <a:rPr lang="en-US" altLang="en-US" sz="1600" b="0" dirty="0">
                <a:solidFill>
                  <a:schemeClr val="tx1"/>
                </a:solidFill>
                <a:latin typeface="Poppins" panose="00000500000000000000" pitchFamily="2" charset="0"/>
                <a:cs typeface="Poppins" panose="00000500000000000000" pitchFamily="2" charset="0"/>
              </a:rPr>
            </a:br>
            <a:r>
              <a:rPr lang="en-US" altLang="en-US" sz="1600" b="0" dirty="0">
                <a:solidFill>
                  <a:schemeClr val="tx1"/>
                </a:solidFill>
                <a:latin typeface="Poppins" panose="00000500000000000000" pitchFamily="2" charset="0"/>
                <a:cs typeface="Poppins" panose="00000500000000000000" pitchFamily="2" charset="0"/>
              </a:rPr>
              <a:t>stop tx</a:t>
            </a:r>
          </a:p>
          <a:p>
            <a:pPr marL="285750" indent="-285750">
              <a:lnSpc>
                <a:spcPct val="100000"/>
              </a:lnSpc>
              <a:spcBef>
                <a:spcPct val="0"/>
              </a:spcBef>
              <a:spcAft>
                <a:spcPct val="0"/>
              </a:spcAft>
              <a:buClrTx/>
              <a:buFont typeface="Arial" panose="020B0604020202020204" pitchFamily="34" charset="0"/>
              <a:buChar char="•"/>
            </a:pPr>
            <a:r>
              <a:rPr lang="en-US" altLang="en-US" sz="1600" i="1" dirty="0">
                <a:solidFill>
                  <a:schemeClr val="tx1"/>
                </a:solidFill>
                <a:latin typeface="Poppins" panose="00000500000000000000" pitchFamily="2" charset="0"/>
                <a:cs typeface="Poppins" panose="00000500000000000000" pitchFamily="2" charset="0"/>
              </a:rPr>
              <a:t>&lt; CR and/or dMRD: </a:t>
            </a:r>
            <a:r>
              <a:rPr lang="en-US" altLang="en-US" sz="1600" b="0" dirty="0">
                <a:solidFill>
                  <a:schemeClr val="tx1"/>
                </a:solidFill>
                <a:latin typeface="Poppins" panose="00000500000000000000" pitchFamily="2" charset="0"/>
                <a:cs typeface="Poppins" panose="00000500000000000000" pitchFamily="2" charset="0"/>
              </a:rPr>
              <a:t>continue tx</a:t>
            </a:r>
          </a:p>
        </p:txBody>
      </p:sp>
      <p:sp>
        <p:nvSpPr>
          <p:cNvPr id="19463" name="Rectangle 49">
            <a:extLst>
              <a:ext uri="{FF2B5EF4-FFF2-40B4-BE49-F238E27FC236}">
                <a16:creationId xmlns:a16="http://schemas.microsoft.com/office/drawing/2014/main" id="{5676C5EF-CC00-1C96-3D41-70F214BCE4C6}"/>
              </a:ext>
            </a:extLst>
          </p:cNvPr>
          <p:cNvSpPr>
            <a:spLocks noChangeArrowheads="1"/>
          </p:cNvSpPr>
          <p:nvPr/>
        </p:nvSpPr>
        <p:spPr bwMode="auto">
          <a:xfrm>
            <a:off x="3978269" y="2000587"/>
            <a:ext cx="4219775" cy="1732282"/>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bg2"/>
                </a:solidFill>
                <a:latin typeface="Poppins" pitchFamily="2" charset="77"/>
                <a:cs typeface="Poppins" pitchFamily="2" charset="77"/>
              </a:rPr>
              <a:t>Zanubrutinib</a:t>
            </a:r>
            <a:r>
              <a:rPr lang="en-US" altLang="en-US" sz="1600" b="0" dirty="0">
                <a:solidFill>
                  <a:schemeClr val="bg2"/>
                </a:solidFill>
                <a:latin typeface="Poppins Medium" pitchFamily="2" charset="77"/>
                <a:cs typeface="Poppins Medium" pitchFamily="2" charset="77"/>
              </a:rPr>
              <a:t> 160 mg PO BID +</a:t>
            </a:r>
          </a:p>
          <a:p>
            <a:pPr algn="ctr">
              <a:lnSpc>
                <a:spcPct val="100000"/>
              </a:lnSpc>
              <a:spcBef>
                <a:spcPct val="0"/>
              </a:spcBef>
              <a:spcAft>
                <a:spcPct val="0"/>
              </a:spcAft>
              <a:buClrTx/>
              <a:buFontTx/>
              <a:buNone/>
            </a:pPr>
            <a:r>
              <a:rPr lang="en-US" altLang="en-US" sz="1600" dirty="0">
                <a:solidFill>
                  <a:schemeClr val="bg2"/>
                </a:solidFill>
                <a:latin typeface="Poppins" pitchFamily="2" charset="77"/>
                <a:cs typeface="Poppins" pitchFamily="2" charset="77"/>
              </a:rPr>
              <a:t>Obinutuzumab</a:t>
            </a:r>
            <a:r>
              <a:rPr lang="en-US" altLang="en-US" sz="1600" b="0" dirty="0">
                <a:solidFill>
                  <a:schemeClr val="bg2"/>
                </a:solidFill>
                <a:latin typeface="Poppins Medium" pitchFamily="2" charset="77"/>
                <a:cs typeface="Poppins Medium" pitchFamily="2" charset="77"/>
              </a:rPr>
              <a:t> 1000 mg IV on Days 1, 8, 15 of C1 and Day 1 of C2-8 +</a:t>
            </a:r>
          </a:p>
          <a:p>
            <a:pPr algn="ctr">
              <a:lnSpc>
                <a:spcPct val="100000"/>
              </a:lnSpc>
              <a:spcBef>
                <a:spcPct val="0"/>
              </a:spcBef>
              <a:spcAft>
                <a:spcPct val="0"/>
              </a:spcAft>
              <a:buClrTx/>
              <a:buFontTx/>
              <a:buNone/>
            </a:pPr>
            <a:r>
              <a:rPr lang="en-US" altLang="en-US" sz="1600" dirty="0">
                <a:solidFill>
                  <a:schemeClr val="bg2"/>
                </a:solidFill>
                <a:latin typeface="Poppins" pitchFamily="2" charset="77"/>
                <a:cs typeface="Poppins" pitchFamily="2" charset="77"/>
              </a:rPr>
              <a:t>Venetoclax</a:t>
            </a:r>
            <a:r>
              <a:rPr lang="en-US" altLang="en-US" sz="1600" b="0" dirty="0">
                <a:solidFill>
                  <a:schemeClr val="bg2"/>
                </a:solidFill>
                <a:latin typeface="Poppins Medium" pitchFamily="2" charset="77"/>
                <a:cs typeface="Poppins Medium" pitchFamily="2" charset="77"/>
              </a:rPr>
              <a:t> 20-400 mg over 5-Wk ramp-up starting C3, then 400 mg </a:t>
            </a:r>
            <a:br>
              <a:rPr lang="en-US" altLang="en-US" sz="1600" b="0" dirty="0">
                <a:solidFill>
                  <a:schemeClr val="bg2"/>
                </a:solidFill>
                <a:latin typeface="Poppins Medium" pitchFamily="2" charset="77"/>
                <a:cs typeface="Poppins Medium" pitchFamily="2" charset="77"/>
              </a:rPr>
            </a:br>
            <a:r>
              <a:rPr lang="en-US" altLang="en-US" sz="1600" b="0" dirty="0">
                <a:solidFill>
                  <a:schemeClr val="bg2"/>
                </a:solidFill>
                <a:latin typeface="Poppins Medium" pitchFamily="2" charset="77"/>
                <a:cs typeface="Poppins Medium" pitchFamily="2" charset="77"/>
              </a:rPr>
              <a:t>PO QD</a:t>
            </a:r>
            <a:r>
              <a:rPr lang="en-US" altLang="en-US" sz="1600" b="0" baseline="30000" dirty="0">
                <a:solidFill>
                  <a:schemeClr val="bg2"/>
                </a:solidFill>
                <a:latin typeface="Poppins Medium" pitchFamily="2" charset="77"/>
                <a:cs typeface="Poppins Medium" pitchFamily="2" charset="77"/>
              </a:rPr>
              <a:t>†</a:t>
            </a:r>
            <a:endParaRPr lang="en-US" altLang="en-US" sz="1600" b="0" dirty="0">
              <a:solidFill>
                <a:schemeClr val="bg2"/>
              </a:solidFill>
              <a:latin typeface="Poppins Medium" pitchFamily="2" charset="77"/>
              <a:cs typeface="Poppins Medium" pitchFamily="2" charset="77"/>
            </a:endParaRPr>
          </a:p>
        </p:txBody>
      </p:sp>
      <p:sp>
        <p:nvSpPr>
          <p:cNvPr id="19466" name="Line 52">
            <a:extLst>
              <a:ext uri="{FF2B5EF4-FFF2-40B4-BE49-F238E27FC236}">
                <a16:creationId xmlns:a16="http://schemas.microsoft.com/office/drawing/2014/main" id="{0E9289C1-2D7B-7EBF-A0BC-C67F0967ABC7}"/>
              </a:ext>
            </a:extLst>
          </p:cNvPr>
          <p:cNvSpPr>
            <a:spLocks noChangeShapeType="1"/>
          </p:cNvSpPr>
          <p:nvPr/>
        </p:nvSpPr>
        <p:spPr bwMode="auto">
          <a:xfrm>
            <a:off x="8277751" y="2866728"/>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b="0" dirty="0">
              <a:solidFill>
                <a:schemeClr val="bg1"/>
              </a:solidFill>
              <a:latin typeface="Poppins Medium" pitchFamily="2" charset="77"/>
              <a:cs typeface="Poppins Medium" pitchFamily="2" charset="77"/>
            </a:endParaRPr>
          </a:p>
        </p:txBody>
      </p:sp>
      <p:sp>
        <p:nvSpPr>
          <p:cNvPr id="9" name="Line 52">
            <a:extLst>
              <a:ext uri="{FF2B5EF4-FFF2-40B4-BE49-F238E27FC236}">
                <a16:creationId xmlns:a16="http://schemas.microsoft.com/office/drawing/2014/main" id="{55E5DCE3-D328-D6E5-AEBF-ADE08566495F}"/>
              </a:ext>
            </a:extLst>
          </p:cNvPr>
          <p:cNvSpPr>
            <a:spLocks noChangeShapeType="1"/>
          </p:cNvSpPr>
          <p:nvPr/>
        </p:nvSpPr>
        <p:spPr bwMode="auto">
          <a:xfrm>
            <a:off x="3358878" y="2866728"/>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b="0" dirty="0">
              <a:solidFill>
                <a:schemeClr val="bg1"/>
              </a:solidFill>
              <a:latin typeface="Poppins Medium" pitchFamily="2" charset="77"/>
              <a:cs typeface="Poppins Medium" pitchFamily="2" charset="77"/>
            </a:endParaRPr>
          </a:p>
        </p:txBody>
      </p:sp>
      <p:sp>
        <p:nvSpPr>
          <p:cNvPr id="2" name="TextBox 1">
            <a:extLst>
              <a:ext uri="{FF2B5EF4-FFF2-40B4-BE49-F238E27FC236}">
                <a16:creationId xmlns:a16="http://schemas.microsoft.com/office/drawing/2014/main" id="{642DB478-EF07-A3A9-5EBA-5A8642E69BF5}"/>
              </a:ext>
            </a:extLst>
          </p:cNvPr>
          <p:cNvSpPr txBox="1"/>
          <p:nvPr/>
        </p:nvSpPr>
        <p:spPr bwMode="auto">
          <a:xfrm>
            <a:off x="495301" y="3897780"/>
            <a:ext cx="11476038" cy="1323439"/>
          </a:xfrm>
          <a:prstGeom prst="rect">
            <a:avLst/>
          </a:prstGeom>
          <a:solidFill>
            <a:schemeClr val="tx2"/>
          </a:solidFill>
          <a:ln>
            <a:noFill/>
          </a:ln>
        </p:spPr>
        <p:txBody>
          <a:bodyPr wrap="square" rtlCol="0" anchor="ctr">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600" u="none" strike="noStrike" kern="1200" cap="none" spc="0" normalizeH="0" baseline="0" noProof="0" dirty="0">
                <a:ln>
                  <a:noFill/>
                </a:ln>
                <a:effectLst/>
                <a:uLnTx/>
                <a:uFillTx/>
                <a:latin typeface="Poppins" pitchFamily="2" charset="77"/>
                <a:cs typeface="Poppins" pitchFamily="2" charset="77"/>
              </a:rPr>
              <a:t>Additional Eligibility Criteria for Transplant-Ineligible Patients</a:t>
            </a:r>
          </a:p>
          <a:p>
            <a:pPr marL="234950" marR="0" lvl="0" indent="-234950" algn="l" defTabSz="914400" rtl="0" eaLnBrk="0" fontAlgn="base" latinLnBrk="0" hangingPunct="0">
              <a:lnSpc>
                <a:spcPct val="100000"/>
              </a:lnSpc>
              <a:spcBef>
                <a:spcPct val="0"/>
              </a:spcBef>
              <a:spcAft>
                <a:spcPct val="0"/>
              </a:spcAft>
              <a:buClrTx/>
              <a:buSzTx/>
              <a:buFont typeface="Arial" panose="020B0604020202020204" pitchFamily="34" charset="0"/>
              <a:buChar char="•"/>
              <a:defRPr/>
            </a:pPr>
            <a:r>
              <a:rPr kumimoji="0" lang="en-US" sz="1600" b="0" u="none" strike="noStrike" kern="1200" cap="none" spc="0" normalizeH="0" baseline="0" noProof="0" dirty="0">
                <a:ln>
                  <a:noFill/>
                </a:ln>
                <a:effectLst/>
                <a:uLnTx/>
                <a:uFillTx/>
                <a:latin typeface="Poppins Medium" pitchFamily="2" charset="77"/>
                <a:cs typeface="Poppins Medium" pitchFamily="2" charset="77"/>
              </a:rPr>
              <a:t>Diagnosis of untreated stage II-IV MCL</a:t>
            </a:r>
          </a:p>
          <a:p>
            <a:pPr marL="234950" marR="0" lvl="0" indent="-234950" algn="l" defTabSz="914400" rtl="0" eaLnBrk="0" fontAlgn="base" latinLnBrk="0" hangingPunct="0">
              <a:lnSpc>
                <a:spcPct val="100000"/>
              </a:lnSpc>
              <a:spcBef>
                <a:spcPct val="0"/>
              </a:spcBef>
              <a:spcAft>
                <a:spcPct val="0"/>
              </a:spcAft>
              <a:buClrTx/>
              <a:buSzTx/>
              <a:buFont typeface="Arial" panose="020B0604020202020204" pitchFamily="34" charset="0"/>
              <a:buChar char="•"/>
              <a:defRPr/>
            </a:pPr>
            <a:r>
              <a:rPr kumimoji="0" lang="en-US" sz="1600" b="0" u="none" strike="noStrike" kern="1200" cap="none" spc="0" normalizeH="0" baseline="0" noProof="0" dirty="0">
                <a:ln>
                  <a:noFill/>
                </a:ln>
                <a:effectLst/>
                <a:uLnTx/>
                <a:uFillTx/>
                <a:latin typeface="Poppins Medium" pitchFamily="2" charset="77"/>
                <a:cs typeface="Poppins Medium" pitchFamily="2" charset="77"/>
              </a:rPr>
              <a:t>Age ≥65 yr </a:t>
            </a:r>
            <a:r>
              <a:rPr kumimoji="0" lang="en-US" sz="1600" b="0" i="1" u="sng" strike="noStrike" kern="1200" cap="none" spc="0" normalizeH="0" baseline="0" noProof="0" dirty="0">
                <a:ln>
                  <a:noFill/>
                </a:ln>
                <a:effectLst/>
                <a:uLnTx/>
                <a:uFillTx/>
                <a:latin typeface="Poppins Medium" pitchFamily="2" charset="77"/>
                <a:cs typeface="Poppins Medium" pitchFamily="2" charset="77"/>
              </a:rPr>
              <a:t>OR</a:t>
            </a:r>
            <a:r>
              <a:rPr kumimoji="0" lang="en-US" sz="1600" b="0" u="none" strike="noStrike" kern="1200" cap="none" spc="0" normalizeH="0" baseline="0" noProof="0" dirty="0">
                <a:ln>
                  <a:noFill/>
                </a:ln>
                <a:effectLst/>
                <a:uLnTx/>
                <a:uFillTx/>
                <a:latin typeface="Poppins Medium" pitchFamily="2" charset="77"/>
                <a:cs typeface="Poppins Medium" pitchFamily="2" charset="77"/>
              </a:rPr>
              <a:t> age &lt;65 yr if:</a:t>
            </a:r>
          </a:p>
          <a:p>
            <a:pPr marL="695325" marR="0" lvl="1" indent="-238125" algn="l" defTabSz="914400" rtl="0" eaLnBrk="0" fontAlgn="base" latinLnBrk="0" hangingPunct="0">
              <a:lnSpc>
                <a:spcPct val="100000"/>
              </a:lnSpc>
              <a:spcBef>
                <a:spcPct val="0"/>
              </a:spcBef>
              <a:spcAft>
                <a:spcPct val="0"/>
              </a:spcAft>
              <a:buClrTx/>
              <a:buSzTx/>
              <a:buFont typeface="System Font Regular"/>
              <a:buChar char="–"/>
              <a:defRPr/>
            </a:pPr>
            <a:r>
              <a:rPr kumimoji="0" lang="en-US" sz="1600" b="0" u="none" strike="noStrike" kern="1200" cap="none" spc="0" normalizeH="0" baseline="0" noProof="0" dirty="0">
                <a:ln>
                  <a:noFill/>
                </a:ln>
                <a:effectLst/>
                <a:uLnTx/>
                <a:uFillTx/>
                <a:latin typeface="Poppins Medium" pitchFamily="2" charset="77"/>
                <a:cs typeface="Poppins Medium" pitchFamily="2" charset="77"/>
              </a:rPr>
              <a:t>Ineligible for HDT/ASCT due to comorbidity or organ dysfunction and with ≥1 of the following:</a:t>
            </a:r>
          </a:p>
          <a:p>
            <a:pPr marL="1093788" marR="0" lvl="2"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defRPr/>
            </a:pPr>
            <a:r>
              <a:rPr kumimoji="0" lang="en-US" sz="1600" b="0" u="none" strike="noStrike" kern="1200" cap="none" spc="0" normalizeH="0" baseline="0" noProof="0" dirty="0">
                <a:ln>
                  <a:noFill/>
                </a:ln>
                <a:effectLst/>
                <a:uLnTx/>
                <a:uFillTx/>
                <a:latin typeface="Poppins Medium" pitchFamily="2" charset="77"/>
                <a:cs typeface="Poppins Medium" pitchFamily="2" charset="77"/>
              </a:rPr>
              <a:t>Comorbid dx; ECOG 2; EF ≥35% and &lt;45%; impaired pulmonary function test precluding HDT/ASCT</a:t>
            </a:r>
          </a:p>
        </p:txBody>
      </p:sp>
    </p:spTree>
    <p:extLst>
      <p:ext uri="{BB962C8B-B14F-4D97-AF65-F5344CB8AC3E}">
        <p14:creationId xmlns:p14="http://schemas.microsoft.com/office/powerpoint/2010/main" val="23683836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EAEA2C-634A-5EF4-CFBB-18B0C70D66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8388B0E-A0B6-3578-2D2D-BE47B71DEDC7}"/>
              </a:ext>
            </a:extLst>
          </p:cNvPr>
          <p:cNvSpPr>
            <a:spLocks noGrp="1"/>
          </p:cNvSpPr>
          <p:nvPr>
            <p:ph type="title"/>
          </p:nvPr>
        </p:nvSpPr>
        <p:spPr>
          <a:xfrm>
            <a:off x="231078" y="531006"/>
            <a:ext cx="11740260" cy="502445"/>
          </a:xfrm>
        </p:spPr>
        <p:txBody>
          <a:bodyPr/>
          <a:lstStyle/>
          <a:p>
            <a:r>
              <a:rPr lang="en-US" dirty="0"/>
              <a:t>BOVen in MCL: Efficacy in Patients With </a:t>
            </a:r>
            <a:r>
              <a:rPr lang="en-US" i="1" dirty="0"/>
              <a:t>TP53</a:t>
            </a:r>
            <a:r>
              <a:rPr lang="en-US" dirty="0"/>
              <a:t>mut</a:t>
            </a:r>
          </a:p>
        </p:txBody>
      </p:sp>
      <p:sp>
        <p:nvSpPr>
          <p:cNvPr id="13" name="Content Placeholder 12">
            <a:extLst>
              <a:ext uri="{FF2B5EF4-FFF2-40B4-BE49-F238E27FC236}">
                <a16:creationId xmlns:a16="http://schemas.microsoft.com/office/drawing/2014/main" id="{5B8CB54F-3C9C-B2E6-F668-9294FE131086}"/>
              </a:ext>
            </a:extLst>
          </p:cNvPr>
          <p:cNvSpPr>
            <a:spLocks noGrp="1"/>
          </p:cNvSpPr>
          <p:nvPr>
            <p:ph idx="1"/>
          </p:nvPr>
        </p:nvSpPr>
        <p:spPr>
          <a:xfrm>
            <a:off x="6493397" y="1335088"/>
            <a:ext cx="5477941" cy="4754562"/>
          </a:xfrm>
        </p:spPr>
        <p:txBody>
          <a:bodyPr/>
          <a:lstStyle/>
          <a:p>
            <a:r>
              <a:rPr lang="en-US" dirty="0"/>
              <a:t>Median follow-up: 28.2 mo (range: 7.2-44.6)</a:t>
            </a:r>
          </a:p>
          <a:p>
            <a:pPr lvl="2"/>
            <a:r>
              <a:rPr lang="en-US" dirty="0"/>
              <a:t>2-yr PFS: 72% (95% CI: 56-92)</a:t>
            </a:r>
          </a:p>
          <a:p>
            <a:pPr lvl="2"/>
            <a:r>
              <a:rPr lang="en-US" dirty="0"/>
              <a:t>2-yr disease-specific survival: 91% (95% CI: 79-100)</a:t>
            </a:r>
          </a:p>
          <a:p>
            <a:pPr lvl="2"/>
            <a:r>
              <a:rPr lang="en-US" dirty="0"/>
              <a:t>2-yr OS: 76% (95% CI: 61-95)</a:t>
            </a:r>
          </a:p>
        </p:txBody>
      </p:sp>
      <p:sp>
        <p:nvSpPr>
          <p:cNvPr id="8" name="Content Placeholder 7">
            <a:extLst>
              <a:ext uri="{FF2B5EF4-FFF2-40B4-BE49-F238E27FC236}">
                <a16:creationId xmlns:a16="http://schemas.microsoft.com/office/drawing/2014/main" id="{F50D4E67-5C4A-92FD-6EF9-C2BD19CBE61A}"/>
              </a:ext>
            </a:extLst>
          </p:cNvPr>
          <p:cNvSpPr>
            <a:spLocks noGrp="1"/>
          </p:cNvSpPr>
          <p:nvPr>
            <p:ph sz="quarter" idx="10"/>
          </p:nvPr>
        </p:nvSpPr>
        <p:spPr>
          <a:xfrm>
            <a:off x="1712199" y="6302375"/>
            <a:ext cx="7812290" cy="327025"/>
          </a:xfrm>
        </p:spPr>
        <p:txBody>
          <a:bodyPr/>
          <a:lstStyle/>
          <a:p>
            <a:pPr algn="ctr"/>
            <a:r>
              <a:rPr lang="en-US" altLang="en-US" dirty="0"/>
              <a:t>Kumar. Blood 2025;145:497.</a:t>
            </a:r>
          </a:p>
        </p:txBody>
      </p:sp>
      <p:graphicFrame>
        <p:nvGraphicFramePr>
          <p:cNvPr id="7" name="Group 3">
            <a:extLst>
              <a:ext uri="{FF2B5EF4-FFF2-40B4-BE49-F238E27FC236}">
                <a16:creationId xmlns:a16="http://schemas.microsoft.com/office/drawing/2014/main" id="{1E13952D-892B-6DA9-DC98-2A0311858798}"/>
              </a:ext>
            </a:extLst>
          </p:cNvPr>
          <p:cNvGraphicFramePr>
            <a:graphicFrameLocks/>
          </p:cNvGraphicFramePr>
          <p:nvPr>
            <p:extLst>
              <p:ext uri="{D42A27DB-BD31-4B8C-83A1-F6EECF244321}">
                <p14:modId xmlns:p14="http://schemas.microsoft.com/office/powerpoint/2010/main" val="3671880241"/>
              </p:ext>
            </p:extLst>
          </p:nvPr>
        </p:nvGraphicFramePr>
        <p:xfrm>
          <a:off x="495300" y="1333500"/>
          <a:ext cx="5600700" cy="1280192"/>
        </p:xfrm>
        <a:graphic>
          <a:graphicData uri="http://schemas.openxmlformats.org/drawingml/2006/table">
            <a:tbl>
              <a:tblPr/>
              <a:tblGrid>
                <a:gridCol w="2800350">
                  <a:extLst>
                    <a:ext uri="{9D8B030D-6E8A-4147-A177-3AD203B41FA5}">
                      <a16:colId xmlns:a16="http://schemas.microsoft.com/office/drawing/2014/main" val="20000"/>
                    </a:ext>
                  </a:extLst>
                </a:gridCol>
                <a:gridCol w="2800350">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bg2"/>
                          </a:solidFill>
                          <a:effectLst/>
                          <a:latin typeface="Poppins" pitchFamily="2" charset="77"/>
                          <a:cs typeface="Poppins" pitchFamily="2" charset="77"/>
                        </a:rPr>
                        <a:t>Best Response,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Evaluable 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(n = 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ORR</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24 (96)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22 (88)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bl>
          </a:graphicData>
        </a:graphic>
      </p:graphicFrame>
      <p:graphicFrame>
        <p:nvGraphicFramePr>
          <p:cNvPr id="10" name="Group 3">
            <a:extLst>
              <a:ext uri="{FF2B5EF4-FFF2-40B4-BE49-F238E27FC236}">
                <a16:creationId xmlns:a16="http://schemas.microsoft.com/office/drawing/2014/main" id="{E8FE0013-B128-9C0A-2B52-395534E7B0C7}"/>
              </a:ext>
            </a:extLst>
          </p:cNvPr>
          <p:cNvGraphicFramePr>
            <a:graphicFrameLocks/>
          </p:cNvGraphicFramePr>
          <p:nvPr>
            <p:extLst>
              <p:ext uri="{D42A27DB-BD31-4B8C-83A1-F6EECF244321}">
                <p14:modId xmlns:p14="http://schemas.microsoft.com/office/powerpoint/2010/main" val="3937007164"/>
              </p:ext>
            </p:extLst>
          </p:nvPr>
        </p:nvGraphicFramePr>
        <p:xfrm>
          <a:off x="495300" y="2621097"/>
          <a:ext cx="5600700" cy="3109024"/>
        </p:xfrm>
        <a:graphic>
          <a:graphicData uri="http://schemas.openxmlformats.org/drawingml/2006/table">
            <a:tbl>
              <a:tblPr/>
              <a:tblGrid>
                <a:gridCol w="2800350">
                  <a:extLst>
                    <a:ext uri="{9D8B030D-6E8A-4147-A177-3AD203B41FA5}">
                      <a16:colId xmlns:a16="http://schemas.microsoft.com/office/drawing/2014/main" val="20000"/>
                    </a:ext>
                  </a:extLst>
                </a:gridCol>
                <a:gridCol w="2800350">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bg2"/>
                          </a:solidFill>
                          <a:effectLst/>
                          <a:latin typeface="Poppins" pitchFamily="2" charset="77"/>
                          <a:cs typeface="Poppins" pitchFamily="2" charset="77"/>
                        </a:rPr>
                        <a:t>MRD, n/N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Patients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Cycle 3</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uMRD5*</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uMRD6</a:t>
                      </a:r>
                      <a:r>
                        <a:rPr kumimoji="0" lang="en-US" sz="1800" b="0" i="0" u="none" strike="noStrike" kern="1200" cap="none" normalizeH="0" baseline="30000" dirty="0">
                          <a:ln>
                            <a:noFill/>
                          </a:ln>
                          <a:solidFill>
                            <a:schemeClr val="bg2">
                              <a:lumMod val="10000"/>
                            </a:schemeClr>
                          </a:solidFill>
                          <a:effectLst/>
                          <a:latin typeface="Poppins" panose="00000500000000000000" pitchFamily="2" charset="0"/>
                          <a:ea typeface="+mn-ea"/>
                          <a:cs typeface="Poppins" panose="00000500000000000000" pitchFamily="2"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17/22 (77)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7/22 (32)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Cycle 13</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uMRD5*</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uMRD6</a:t>
                      </a:r>
                      <a:r>
                        <a:rPr kumimoji="0" lang="en-US" sz="1800" b="0" i="0" u="none" strike="noStrike" kern="1200" cap="none" normalizeH="0" baseline="30000" dirty="0">
                          <a:ln>
                            <a:noFill/>
                          </a:ln>
                          <a:solidFill>
                            <a:schemeClr val="bg2">
                              <a:lumMod val="10000"/>
                            </a:schemeClr>
                          </a:solidFill>
                          <a:effectLst/>
                          <a:latin typeface="Poppins" panose="00000500000000000000" pitchFamily="2" charset="0"/>
                          <a:ea typeface="+mn-ea"/>
                          <a:cs typeface="Poppins" panose="00000500000000000000" pitchFamily="2" charset="0"/>
                        </a:rPr>
                        <a:t>†</a:t>
                      </a:r>
                      <a:endParaRPr kumimoji="0" lang="en-US" sz="18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18/19 (95)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16/19 (84)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74700052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End of Tx</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uMRD5*</a:t>
                      </a:r>
                    </a:p>
                    <a:p>
                      <a:pPr marL="398463" marR="0" lvl="0" indent="-285750"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8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uMRD6</a:t>
                      </a:r>
                      <a:r>
                        <a:rPr kumimoji="0" lang="en-US" sz="1800" b="0" i="0" u="none" strike="noStrike" kern="1200" cap="none" normalizeH="0" baseline="30000" dirty="0">
                          <a:ln>
                            <a:noFill/>
                          </a:ln>
                          <a:solidFill>
                            <a:schemeClr val="bg2">
                              <a:lumMod val="10000"/>
                            </a:schemeClr>
                          </a:solidFill>
                          <a:effectLst/>
                          <a:latin typeface="Poppins" panose="00000500000000000000" pitchFamily="2" charset="0"/>
                          <a:ea typeface="+mn-ea"/>
                          <a:cs typeface="Poppins" panose="00000500000000000000" pitchFamily="2" charset="0"/>
                        </a:rPr>
                        <a:t>†</a:t>
                      </a:r>
                      <a:endParaRPr kumimoji="0" lang="en-US" sz="18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17/17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12/15 (71)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05288208"/>
                  </a:ext>
                </a:extLst>
              </a:tr>
            </a:tbl>
          </a:graphicData>
        </a:graphic>
      </p:graphicFrame>
      <p:sp>
        <p:nvSpPr>
          <p:cNvPr id="11" name="Text Box 30">
            <a:extLst>
              <a:ext uri="{FF2B5EF4-FFF2-40B4-BE49-F238E27FC236}">
                <a16:creationId xmlns:a16="http://schemas.microsoft.com/office/drawing/2014/main" id="{EBAEEFB1-7895-390E-A583-6C942E8B79A1}"/>
              </a:ext>
            </a:extLst>
          </p:cNvPr>
          <p:cNvSpPr txBox="1">
            <a:spLocks noChangeArrowheads="1"/>
          </p:cNvSpPr>
          <p:nvPr/>
        </p:nvSpPr>
        <p:spPr bwMode="auto">
          <a:xfrm>
            <a:off x="495300" y="5824082"/>
            <a:ext cx="5376672" cy="335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Sensitivity levels of *1 x 10</a:t>
            </a:r>
            <a:r>
              <a:rPr kumimoji="0" lang="en-US" altLang="en-US" sz="1600" b="0" u="none" strike="noStrike" kern="1200" cap="none" spc="0" normalizeH="0" baseline="30000" noProof="0" dirty="0">
                <a:ln>
                  <a:noFill/>
                </a:ln>
                <a:solidFill>
                  <a:srgbClr val="000000"/>
                </a:solidFill>
                <a:effectLst/>
                <a:uLnTx/>
                <a:uFillTx/>
                <a:latin typeface="Poppins Medium" pitchFamily="2" charset="77"/>
                <a:cs typeface="Poppins Medium" pitchFamily="2" charset="77"/>
              </a:rPr>
              <a:t>-5</a:t>
            </a: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 or </a:t>
            </a:r>
            <a:r>
              <a:rPr kumimoji="0" lang="en-US" altLang="en-US" sz="1600" b="0" u="none" strike="noStrike" kern="1200" cap="none" spc="0" normalizeH="0" baseline="30000" noProof="0" dirty="0">
                <a:ln>
                  <a:noFill/>
                </a:ln>
                <a:solidFill>
                  <a:srgbClr val="000000"/>
                </a:solidFill>
                <a:effectLst/>
                <a:uLnTx/>
                <a:uFillTx/>
                <a:latin typeface="Poppins Medium" pitchFamily="2" charset="77"/>
                <a:cs typeface="Poppins Medium" pitchFamily="2" charset="77"/>
              </a:rPr>
              <a:t>†</a:t>
            </a: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 x 10</a:t>
            </a:r>
            <a:r>
              <a:rPr kumimoji="0" lang="en-US" altLang="en-US" sz="1600" b="0" u="none" strike="noStrike" kern="1200" cap="none" spc="0" normalizeH="0" baseline="30000" noProof="0" dirty="0">
                <a:ln>
                  <a:noFill/>
                </a:ln>
                <a:solidFill>
                  <a:srgbClr val="000000"/>
                </a:solidFill>
                <a:effectLst/>
                <a:uLnTx/>
                <a:uFillTx/>
                <a:latin typeface="Poppins Medium" pitchFamily="2" charset="77"/>
                <a:cs typeface="Poppins Medium" pitchFamily="2" charset="77"/>
              </a:rPr>
              <a:t>-6</a:t>
            </a: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a:t>
            </a:r>
          </a:p>
        </p:txBody>
      </p:sp>
    </p:spTree>
    <p:extLst>
      <p:ext uri="{BB962C8B-B14F-4D97-AF65-F5344CB8AC3E}">
        <p14:creationId xmlns:p14="http://schemas.microsoft.com/office/powerpoint/2010/main" val="4903463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0E93FA-1EC6-BC06-5747-253A4245645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5277AB-9CC3-FE0D-24B3-B3D427B04799}"/>
              </a:ext>
            </a:extLst>
          </p:cNvPr>
          <p:cNvSpPr>
            <a:spLocks noGrp="1"/>
          </p:cNvSpPr>
          <p:nvPr>
            <p:ph type="title"/>
          </p:nvPr>
        </p:nvSpPr>
        <p:spPr>
          <a:xfrm>
            <a:off x="231078" y="531006"/>
            <a:ext cx="11740260" cy="502445"/>
          </a:xfrm>
        </p:spPr>
        <p:txBody>
          <a:bodyPr/>
          <a:lstStyle/>
          <a:p>
            <a:r>
              <a:rPr lang="en-US" dirty="0"/>
              <a:t>BOVen in MCL: Efficacy According to Age</a:t>
            </a:r>
          </a:p>
        </p:txBody>
      </p:sp>
      <p:sp>
        <p:nvSpPr>
          <p:cNvPr id="3" name="Content Placeholder 2">
            <a:extLst>
              <a:ext uri="{FF2B5EF4-FFF2-40B4-BE49-F238E27FC236}">
                <a16:creationId xmlns:a16="http://schemas.microsoft.com/office/drawing/2014/main" id="{DA8736E6-C043-240D-DE70-CF69F02E5F7A}"/>
              </a:ext>
            </a:extLst>
          </p:cNvPr>
          <p:cNvSpPr>
            <a:spLocks noGrp="1"/>
          </p:cNvSpPr>
          <p:nvPr>
            <p:ph sz="quarter" idx="10"/>
          </p:nvPr>
        </p:nvSpPr>
        <p:spPr>
          <a:xfrm>
            <a:off x="1712199" y="6302375"/>
            <a:ext cx="7812290" cy="327025"/>
          </a:xfrm>
        </p:spPr>
        <p:txBody>
          <a:bodyPr/>
          <a:lstStyle/>
          <a:p>
            <a:pPr algn="ctr"/>
            <a:r>
              <a:rPr lang="en-US" dirty="0"/>
              <a:t>Kumar. Blood 2025;145:497.</a:t>
            </a:r>
          </a:p>
        </p:txBody>
      </p:sp>
      <p:sp>
        <p:nvSpPr>
          <p:cNvPr id="8" name="TextBox 7">
            <a:extLst>
              <a:ext uri="{FF2B5EF4-FFF2-40B4-BE49-F238E27FC236}">
                <a16:creationId xmlns:a16="http://schemas.microsoft.com/office/drawing/2014/main" id="{39C447ED-A0FD-2219-735E-C7616EB0D3E8}"/>
              </a:ext>
            </a:extLst>
          </p:cNvPr>
          <p:cNvSpPr txBox="1">
            <a:spLocks/>
          </p:cNvSpPr>
          <p:nvPr/>
        </p:nvSpPr>
        <p:spPr bwMode="auto">
          <a:xfrm>
            <a:off x="1157246" y="1594603"/>
            <a:ext cx="44759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u="none" strike="noStrike" kern="1200" cap="none" spc="0" normalizeH="0" baseline="0" noProof="0" dirty="0">
                <a:ln>
                  <a:noFill/>
                </a:ln>
                <a:solidFill>
                  <a:srgbClr val="000000"/>
                </a:solidFill>
                <a:effectLst/>
                <a:uLnTx/>
                <a:uFillTx/>
                <a:latin typeface="Poppins" pitchFamily="2" charset="77"/>
                <a:cs typeface="Poppins" pitchFamily="2" charset="77"/>
              </a:rPr>
              <a:t>PFS</a:t>
            </a:r>
          </a:p>
        </p:txBody>
      </p:sp>
      <p:sp>
        <p:nvSpPr>
          <p:cNvPr id="14" name="TextBox 13">
            <a:extLst>
              <a:ext uri="{FF2B5EF4-FFF2-40B4-BE49-F238E27FC236}">
                <a16:creationId xmlns:a16="http://schemas.microsoft.com/office/drawing/2014/main" id="{FF8AEFBD-1969-B1EF-2952-06BF4B985A1F}"/>
              </a:ext>
            </a:extLst>
          </p:cNvPr>
          <p:cNvSpPr txBox="1">
            <a:spLocks/>
          </p:cNvSpPr>
          <p:nvPr/>
        </p:nvSpPr>
        <p:spPr bwMode="auto">
          <a:xfrm>
            <a:off x="7272296" y="1594603"/>
            <a:ext cx="44759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u="none" strike="noStrike" kern="1200" cap="none" spc="0" normalizeH="0" baseline="0" noProof="0" dirty="0">
                <a:ln>
                  <a:noFill/>
                </a:ln>
                <a:solidFill>
                  <a:srgbClr val="000000"/>
                </a:solidFill>
                <a:effectLst/>
                <a:uLnTx/>
                <a:uFillTx/>
                <a:latin typeface="Poppins" pitchFamily="2" charset="77"/>
                <a:cs typeface="Poppins" pitchFamily="2" charset="77"/>
              </a:rPr>
              <a:t>OS</a:t>
            </a:r>
          </a:p>
        </p:txBody>
      </p:sp>
      <p:sp>
        <p:nvSpPr>
          <p:cNvPr id="5" name="TextBox 4">
            <a:extLst>
              <a:ext uri="{FF2B5EF4-FFF2-40B4-BE49-F238E27FC236}">
                <a16:creationId xmlns:a16="http://schemas.microsoft.com/office/drawing/2014/main" id="{C660CE49-E897-AACC-47A2-3F512C939D92}"/>
              </a:ext>
            </a:extLst>
          </p:cNvPr>
          <p:cNvSpPr txBox="1"/>
          <p:nvPr/>
        </p:nvSpPr>
        <p:spPr>
          <a:xfrm rot="16200000">
            <a:off x="-1088303" y="3567435"/>
            <a:ext cx="3046300" cy="266703"/>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 of Subjects Free of PD or Death</a:t>
            </a:r>
          </a:p>
        </p:txBody>
      </p:sp>
      <p:grpSp>
        <p:nvGrpSpPr>
          <p:cNvPr id="7" name="Group 6">
            <a:extLst>
              <a:ext uri="{FF2B5EF4-FFF2-40B4-BE49-F238E27FC236}">
                <a16:creationId xmlns:a16="http://schemas.microsoft.com/office/drawing/2014/main" id="{5155D7E5-C16E-403B-DD6F-B7F3361A894A}"/>
              </a:ext>
            </a:extLst>
          </p:cNvPr>
          <p:cNvGrpSpPr/>
          <p:nvPr/>
        </p:nvGrpSpPr>
        <p:grpSpPr>
          <a:xfrm>
            <a:off x="784516" y="2138804"/>
            <a:ext cx="266703" cy="3257549"/>
            <a:chOff x="9178950" y="2214498"/>
            <a:chExt cx="266703" cy="1399551"/>
          </a:xfrm>
        </p:grpSpPr>
        <p:sp>
          <p:nvSpPr>
            <p:cNvPr id="11" name="TextBox 10">
              <a:extLst>
                <a:ext uri="{FF2B5EF4-FFF2-40B4-BE49-F238E27FC236}">
                  <a16:creationId xmlns:a16="http://schemas.microsoft.com/office/drawing/2014/main" id="{0F77C9E8-932E-DAA4-F7C0-57B44BF67E85}"/>
                </a:ext>
              </a:extLst>
            </p:cNvPr>
            <p:cNvSpPr txBox="1"/>
            <p:nvPr/>
          </p:nvSpPr>
          <p:spPr>
            <a:xfrm>
              <a:off x="9178950" y="2214498"/>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1.00</a:t>
              </a:r>
            </a:p>
          </p:txBody>
        </p:sp>
        <p:sp>
          <p:nvSpPr>
            <p:cNvPr id="13" name="TextBox 12">
              <a:extLst>
                <a:ext uri="{FF2B5EF4-FFF2-40B4-BE49-F238E27FC236}">
                  <a16:creationId xmlns:a16="http://schemas.microsoft.com/office/drawing/2014/main" id="{87598084-33C6-326A-09F8-DA20024270D0}"/>
                </a:ext>
              </a:extLst>
            </p:cNvPr>
            <p:cNvSpPr txBox="1"/>
            <p:nvPr/>
          </p:nvSpPr>
          <p:spPr>
            <a:xfrm>
              <a:off x="9178950" y="2513220"/>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0.75</a:t>
              </a:r>
            </a:p>
          </p:txBody>
        </p:sp>
        <p:sp>
          <p:nvSpPr>
            <p:cNvPr id="17" name="TextBox 16">
              <a:extLst>
                <a:ext uri="{FF2B5EF4-FFF2-40B4-BE49-F238E27FC236}">
                  <a16:creationId xmlns:a16="http://schemas.microsoft.com/office/drawing/2014/main" id="{2A45E054-369F-49A9-4CEF-506301435402}"/>
                </a:ext>
              </a:extLst>
            </p:cNvPr>
            <p:cNvSpPr txBox="1"/>
            <p:nvPr/>
          </p:nvSpPr>
          <p:spPr>
            <a:xfrm>
              <a:off x="9178950" y="2819335"/>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0.50</a:t>
              </a:r>
            </a:p>
          </p:txBody>
        </p:sp>
        <p:sp>
          <p:nvSpPr>
            <p:cNvPr id="18" name="TextBox 17">
              <a:extLst>
                <a:ext uri="{FF2B5EF4-FFF2-40B4-BE49-F238E27FC236}">
                  <a16:creationId xmlns:a16="http://schemas.microsoft.com/office/drawing/2014/main" id="{4A8C2FE1-939F-C48E-EFD7-04B70924084F}"/>
                </a:ext>
              </a:extLst>
            </p:cNvPr>
            <p:cNvSpPr txBox="1"/>
            <p:nvPr/>
          </p:nvSpPr>
          <p:spPr>
            <a:xfrm>
              <a:off x="9178950" y="3141870"/>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0.25</a:t>
              </a:r>
            </a:p>
          </p:txBody>
        </p:sp>
        <p:sp>
          <p:nvSpPr>
            <p:cNvPr id="19" name="TextBox 18">
              <a:extLst>
                <a:ext uri="{FF2B5EF4-FFF2-40B4-BE49-F238E27FC236}">
                  <a16:creationId xmlns:a16="http://schemas.microsoft.com/office/drawing/2014/main" id="{E212CF1E-82C5-ECA8-9D9E-FB2AD5908928}"/>
                </a:ext>
              </a:extLst>
            </p:cNvPr>
            <p:cNvSpPr txBox="1"/>
            <p:nvPr/>
          </p:nvSpPr>
          <p:spPr>
            <a:xfrm>
              <a:off x="9178950" y="3447985"/>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0</a:t>
              </a:r>
            </a:p>
          </p:txBody>
        </p:sp>
      </p:grpSp>
      <p:sp>
        <p:nvSpPr>
          <p:cNvPr id="20" name="Freeform: Shape 19">
            <a:extLst>
              <a:ext uri="{FF2B5EF4-FFF2-40B4-BE49-F238E27FC236}">
                <a16:creationId xmlns:a16="http://schemas.microsoft.com/office/drawing/2014/main" id="{4E1763A6-D68B-24E6-5B4F-BBA6A20362DC}"/>
              </a:ext>
            </a:extLst>
          </p:cNvPr>
          <p:cNvSpPr/>
          <p:nvPr/>
        </p:nvSpPr>
        <p:spPr>
          <a:xfrm>
            <a:off x="1168535" y="2234053"/>
            <a:ext cx="4475910" cy="2871787"/>
          </a:xfrm>
          <a:custGeom>
            <a:avLst/>
            <a:gdLst>
              <a:gd name="csX0" fmla="*/ 0 w 2214563"/>
              <a:gd name="csY0" fmla="*/ 0 h 1547812"/>
              <a:gd name="csX1" fmla="*/ 0 w 2214563"/>
              <a:gd name="csY1" fmla="*/ 1547812 h 1547812"/>
              <a:gd name="csX2" fmla="*/ 2214563 w 2214563"/>
              <a:gd name="csY2" fmla="*/ 1547812 h 1547812"/>
            </a:gdLst>
            <a:ahLst/>
            <a:cxnLst>
              <a:cxn ang="0">
                <a:pos x="csX0" y="csY0"/>
              </a:cxn>
              <a:cxn ang="0">
                <a:pos x="csX1" y="csY1"/>
              </a:cxn>
              <a:cxn ang="0">
                <a:pos x="csX2" y="csY2"/>
              </a:cxn>
            </a:cxnLst>
            <a:rect l="l" t="t" r="r" b="b"/>
            <a:pathLst>
              <a:path w="2214563" h="1547812">
                <a:moveTo>
                  <a:pt x="0" y="0"/>
                </a:moveTo>
                <a:lnTo>
                  <a:pt x="0" y="1547812"/>
                </a:lnTo>
                <a:lnTo>
                  <a:pt x="2214563" y="1547812"/>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nvGrpSpPr>
          <p:cNvPr id="21" name="Group 20">
            <a:extLst>
              <a:ext uri="{FF2B5EF4-FFF2-40B4-BE49-F238E27FC236}">
                <a16:creationId xmlns:a16="http://schemas.microsoft.com/office/drawing/2014/main" id="{E06FD57C-C5DF-96E6-1F04-FDCED51C1CDC}"/>
              </a:ext>
            </a:extLst>
          </p:cNvPr>
          <p:cNvGrpSpPr/>
          <p:nvPr/>
        </p:nvGrpSpPr>
        <p:grpSpPr>
          <a:xfrm>
            <a:off x="1102430" y="2234054"/>
            <a:ext cx="64008" cy="2871783"/>
            <a:chOff x="9445653" y="2296810"/>
            <a:chExt cx="361947" cy="1238250"/>
          </a:xfrm>
        </p:grpSpPr>
        <p:cxnSp>
          <p:nvCxnSpPr>
            <p:cNvPr id="23" name="Straight Connector 22">
              <a:extLst>
                <a:ext uri="{FF2B5EF4-FFF2-40B4-BE49-F238E27FC236}">
                  <a16:creationId xmlns:a16="http://schemas.microsoft.com/office/drawing/2014/main" id="{7E197249-7D9F-DD06-6296-B92E6C93A885}"/>
                </a:ext>
              </a:extLst>
            </p:cNvPr>
            <p:cNvCxnSpPr/>
            <p:nvPr/>
          </p:nvCxnSpPr>
          <p:spPr>
            <a:xfrm>
              <a:off x="9445653" y="2296810"/>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DF38794-852D-B82C-55AD-C69E2C1304D1}"/>
                </a:ext>
              </a:extLst>
            </p:cNvPr>
            <p:cNvCxnSpPr/>
            <p:nvPr/>
          </p:nvCxnSpPr>
          <p:spPr>
            <a:xfrm>
              <a:off x="9445653" y="2606372"/>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2FC56E0-776E-246E-9208-9C2B47A3A176}"/>
                </a:ext>
              </a:extLst>
            </p:cNvPr>
            <p:cNvCxnSpPr/>
            <p:nvPr/>
          </p:nvCxnSpPr>
          <p:spPr>
            <a:xfrm>
              <a:off x="9445653" y="2915935"/>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42520CFC-527E-C3D3-9361-7869B009D06D}"/>
                </a:ext>
              </a:extLst>
            </p:cNvPr>
            <p:cNvCxnSpPr/>
            <p:nvPr/>
          </p:nvCxnSpPr>
          <p:spPr>
            <a:xfrm>
              <a:off x="9445653" y="3225497"/>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5D4E8482-88BD-4E57-9B39-C246BFB986D5}"/>
                </a:ext>
              </a:extLst>
            </p:cNvPr>
            <p:cNvCxnSpPr/>
            <p:nvPr/>
          </p:nvCxnSpPr>
          <p:spPr>
            <a:xfrm>
              <a:off x="9445653" y="3535060"/>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8" name="Group 27">
            <a:extLst>
              <a:ext uri="{FF2B5EF4-FFF2-40B4-BE49-F238E27FC236}">
                <a16:creationId xmlns:a16="http://schemas.microsoft.com/office/drawing/2014/main" id="{33E03D79-6F24-1AAB-FDAE-8C31AF4C0DDA}"/>
              </a:ext>
            </a:extLst>
          </p:cNvPr>
          <p:cNvGrpSpPr/>
          <p:nvPr/>
        </p:nvGrpSpPr>
        <p:grpSpPr>
          <a:xfrm>
            <a:off x="1109663" y="5177739"/>
            <a:ext cx="4591050" cy="184372"/>
            <a:chOff x="822610" y="3999178"/>
            <a:chExt cx="10469244" cy="184372"/>
          </a:xfrm>
        </p:grpSpPr>
        <p:sp>
          <p:nvSpPr>
            <p:cNvPr id="29" name="TextBox 28">
              <a:extLst>
                <a:ext uri="{FF2B5EF4-FFF2-40B4-BE49-F238E27FC236}">
                  <a16:creationId xmlns:a16="http://schemas.microsoft.com/office/drawing/2014/main" id="{50BDDB6D-C782-0B59-76CE-E01B8BEE68FC}"/>
                </a:ext>
              </a:extLst>
            </p:cNvPr>
            <p:cNvSpPr txBox="1"/>
            <p:nvPr/>
          </p:nvSpPr>
          <p:spPr>
            <a:xfrm>
              <a:off x="822610"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0</a:t>
              </a:r>
            </a:p>
          </p:txBody>
        </p:sp>
        <p:sp>
          <p:nvSpPr>
            <p:cNvPr id="30" name="TextBox 29">
              <a:extLst>
                <a:ext uri="{FF2B5EF4-FFF2-40B4-BE49-F238E27FC236}">
                  <a16:creationId xmlns:a16="http://schemas.microsoft.com/office/drawing/2014/main" id="{9F8477B3-3946-0553-1841-06B94A07D528}"/>
                </a:ext>
              </a:extLst>
            </p:cNvPr>
            <p:cNvSpPr txBox="1"/>
            <p:nvPr/>
          </p:nvSpPr>
          <p:spPr>
            <a:xfrm>
              <a:off x="2103722"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6</a:t>
              </a:r>
            </a:p>
          </p:txBody>
        </p:sp>
        <p:sp>
          <p:nvSpPr>
            <p:cNvPr id="31" name="TextBox 30">
              <a:extLst>
                <a:ext uri="{FF2B5EF4-FFF2-40B4-BE49-F238E27FC236}">
                  <a16:creationId xmlns:a16="http://schemas.microsoft.com/office/drawing/2014/main" id="{65960E6A-3F24-E1EF-BD1E-C698091F37DB}"/>
                </a:ext>
              </a:extLst>
            </p:cNvPr>
            <p:cNvSpPr txBox="1"/>
            <p:nvPr/>
          </p:nvSpPr>
          <p:spPr>
            <a:xfrm>
              <a:off x="3375310"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12</a:t>
              </a:r>
            </a:p>
          </p:txBody>
        </p:sp>
        <p:sp>
          <p:nvSpPr>
            <p:cNvPr id="32" name="TextBox 31">
              <a:extLst>
                <a:ext uri="{FF2B5EF4-FFF2-40B4-BE49-F238E27FC236}">
                  <a16:creationId xmlns:a16="http://schemas.microsoft.com/office/drawing/2014/main" id="{DE4A224D-614C-2B75-7293-EC1DFFC55D9B}"/>
                </a:ext>
              </a:extLst>
            </p:cNvPr>
            <p:cNvSpPr txBox="1"/>
            <p:nvPr/>
          </p:nvSpPr>
          <p:spPr>
            <a:xfrm>
              <a:off x="4656422"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18</a:t>
              </a:r>
            </a:p>
          </p:txBody>
        </p:sp>
        <p:sp>
          <p:nvSpPr>
            <p:cNvPr id="33" name="TextBox 32">
              <a:extLst>
                <a:ext uri="{FF2B5EF4-FFF2-40B4-BE49-F238E27FC236}">
                  <a16:creationId xmlns:a16="http://schemas.microsoft.com/office/drawing/2014/main" id="{77D90631-422F-51BF-11B7-F626FEE1FD6C}"/>
                </a:ext>
              </a:extLst>
            </p:cNvPr>
            <p:cNvSpPr txBox="1"/>
            <p:nvPr/>
          </p:nvSpPr>
          <p:spPr>
            <a:xfrm>
              <a:off x="5919519"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24</a:t>
              </a:r>
            </a:p>
          </p:txBody>
        </p:sp>
        <p:sp>
          <p:nvSpPr>
            <p:cNvPr id="41" name="TextBox 40">
              <a:extLst>
                <a:ext uri="{FF2B5EF4-FFF2-40B4-BE49-F238E27FC236}">
                  <a16:creationId xmlns:a16="http://schemas.microsoft.com/office/drawing/2014/main" id="{AD0B4EAD-0F9A-C00C-ACF3-309580BF1528}"/>
                </a:ext>
              </a:extLst>
            </p:cNvPr>
            <p:cNvSpPr txBox="1"/>
            <p:nvPr/>
          </p:nvSpPr>
          <p:spPr>
            <a:xfrm>
              <a:off x="7218885" y="3999178"/>
              <a:ext cx="257174"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30</a:t>
              </a:r>
            </a:p>
          </p:txBody>
        </p:sp>
        <p:sp>
          <p:nvSpPr>
            <p:cNvPr id="42" name="TextBox 41">
              <a:extLst>
                <a:ext uri="{FF2B5EF4-FFF2-40B4-BE49-F238E27FC236}">
                  <a16:creationId xmlns:a16="http://schemas.microsoft.com/office/drawing/2014/main" id="{489DFCD4-F8F9-E2FE-3E17-208B794311A9}"/>
                </a:ext>
              </a:extLst>
            </p:cNvPr>
            <p:cNvSpPr txBox="1"/>
            <p:nvPr/>
          </p:nvSpPr>
          <p:spPr>
            <a:xfrm>
              <a:off x="8490472" y="3999178"/>
              <a:ext cx="257174"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36</a:t>
              </a:r>
            </a:p>
          </p:txBody>
        </p:sp>
        <p:sp>
          <p:nvSpPr>
            <p:cNvPr id="43" name="TextBox 42">
              <a:extLst>
                <a:ext uri="{FF2B5EF4-FFF2-40B4-BE49-F238E27FC236}">
                  <a16:creationId xmlns:a16="http://schemas.microsoft.com/office/drawing/2014/main" id="{405E8351-C126-B825-2191-20A5420CD867}"/>
                </a:ext>
              </a:extLst>
            </p:cNvPr>
            <p:cNvSpPr txBox="1"/>
            <p:nvPr/>
          </p:nvSpPr>
          <p:spPr>
            <a:xfrm>
              <a:off x="9771582" y="3999178"/>
              <a:ext cx="257174"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42</a:t>
              </a:r>
            </a:p>
          </p:txBody>
        </p:sp>
        <p:sp>
          <p:nvSpPr>
            <p:cNvPr id="44" name="TextBox 43">
              <a:extLst>
                <a:ext uri="{FF2B5EF4-FFF2-40B4-BE49-F238E27FC236}">
                  <a16:creationId xmlns:a16="http://schemas.microsoft.com/office/drawing/2014/main" id="{C1653B8B-9246-FB30-3CCC-BD642CBF97AD}"/>
                </a:ext>
              </a:extLst>
            </p:cNvPr>
            <p:cNvSpPr txBox="1"/>
            <p:nvPr/>
          </p:nvSpPr>
          <p:spPr>
            <a:xfrm>
              <a:off x="11034680" y="3999178"/>
              <a:ext cx="257174"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48</a:t>
              </a:r>
            </a:p>
          </p:txBody>
        </p:sp>
      </p:grpSp>
      <p:sp>
        <p:nvSpPr>
          <p:cNvPr id="40" name="TextBox 39">
            <a:extLst>
              <a:ext uri="{FF2B5EF4-FFF2-40B4-BE49-F238E27FC236}">
                <a16:creationId xmlns:a16="http://schemas.microsoft.com/office/drawing/2014/main" id="{F091782F-11E1-DD7F-2394-19FE3A742960}"/>
              </a:ext>
            </a:extLst>
          </p:cNvPr>
          <p:cNvSpPr txBox="1"/>
          <p:nvPr/>
        </p:nvSpPr>
        <p:spPr>
          <a:xfrm>
            <a:off x="1168535" y="5405649"/>
            <a:ext cx="4464621" cy="424336"/>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Mo From Treatment Start</a:t>
            </a:r>
          </a:p>
        </p:txBody>
      </p:sp>
      <p:grpSp>
        <p:nvGrpSpPr>
          <p:cNvPr id="45" name="Group 44">
            <a:extLst>
              <a:ext uri="{FF2B5EF4-FFF2-40B4-BE49-F238E27FC236}">
                <a16:creationId xmlns:a16="http://schemas.microsoft.com/office/drawing/2014/main" id="{06132A59-C094-4120-5390-331B7125D27A}"/>
              </a:ext>
            </a:extLst>
          </p:cNvPr>
          <p:cNvGrpSpPr/>
          <p:nvPr/>
        </p:nvGrpSpPr>
        <p:grpSpPr>
          <a:xfrm rot="5400000">
            <a:off x="3371696" y="2896148"/>
            <a:ext cx="66679" cy="4486057"/>
            <a:chOff x="9445653" y="1063962"/>
            <a:chExt cx="361948" cy="2471098"/>
          </a:xfrm>
        </p:grpSpPr>
        <p:cxnSp>
          <p:nvCxnSpPr>
            <p:cNvPr id="46" name="Straight Connector 45">
              <a:extLst>
                <a:ext uri="{FF2B5EF4-FFF2-40B4-BE49-F238E27FC236}">
                  <a16:creationId xmlns:a16="http://schemas.microsoft.com/office/drawing/2014/main" id="{BCBDAAB5-AFC6-F1DB-5032-B21FD78A7737}"/>
                </a:ext>
              </a:extLst>
            </p:cNvPr>
            <p:cNvCxnSpPr/>
            <p:nvPr/>
          </p:nvCxnSpPr>
          <p:spPr>
            <a:xfrm>
              <a:off x="9445653" y="1987247"/>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D7B871D5-686D-F534-89D8-19F258A68CE7}"/>
                </a:ext>
              </a:extLst>
            </p:cNvPr>
            <p:cNvCxnSpPr/>
            <p:nvPr/>
          </p:nvCxnSpPr>
          <p:spPr>
            <a:xfrm>
              <a:off x="9445653" y="2296810"/>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25E4EF87-9335-C2DD-33FF-E5E76A4321D1}"/>
                </a:ext>
              </a:extLst>
            </p:cNvPr>
            <p:cNvCxnSpPr/>
            <p:nvPr/>
          </p:nvCxnSpPr>
          <p:spPr>
            <a:xfrm>
              <a:off x="9445653" y="2606372"/>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93A4CB5B-F918-3C94-FBEF-86890D69EC9D}"/>
                </a:ext>
              </a:extLst>
            </p:cNvPr>
            <p:cNvCxnSpPr/>
            <p:nvPr/>
          </p:nvCxnSpPr>
          <p:spPr>
            <a:xfrm>
              <a:off x="9445653" y="2915935"/>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53ACD305-A73C-46E4-B678-0602765505FB}"/>
                </a:ext>
              </a:extLst>
            </p:cNvPr>
            <p:cNvCxnSpPr/>
            <p:nvPr/>
          </p:nvCxnSpPr>
          <p:spPr>
            <a:xfrm>
              <a:off x="9445653" y="3225497"/>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31931195-F0DD-9B67-49BE-7CF1BDE0E176}"/>
                </a:ext>
              </a:extLst>
            </p:cNvPr>
            <p:cNvCxnSpPr/>
            <p:nvPr/>
          </p:nvCxnSpPr>
          <p:spPr>
            <a:xfrm>
              <a:off x="9445653" y="3535060"/>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7186682B-A84B-DCEA-F9B6-11872ABA2CC0}"/>
                </a:ext>
              </a:extLst>
            </p:cNvPr>
            <p:cNvCxnSpPr/>
            <p:nvPr/>
          </p:nvCxnSpPr>
          <p:spPr>
            <a:xfrm>
              <a:off x="9445654" y="1063962"/>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F8A582EF-1CBB-6A31-97E6-D4F980BEE94C}"/>
                </a:ext>
              </a:extLst>
            </p:cNvPr>
            <p:cNvCxnSpPr/>
            <p:nvPr/>
          </p:nvCxnSpPr>
          <p:spPr>
            <a:xfrm>
              <a:off x="9445654" y="1373524"/>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D94C3EBA-1249-8E79-E7AB-D6270BDA0818}"/>
                </a:ext>
              </a:extLst>
            </p:cNvPr>
            <p:cNvCxnSpPr/>
            <p:nvPr/>
          </p:nvCxnSpPr>
          <p:spPr>
            <a:xfrm>
              <a:off x="9445654" y="1683087"/>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1" name="Freeform: Shape 60">
            <a:extLst>
              <a:ext uri="{FF2B5EF4-FFF2-40B4-BE49-F238E27FC236}">
                <a16:creationId xmlns:a16="http://schemas.microsoft.com/office/drawing/2014/main" id="{87337068-262F-798A-09A0-A763A1688872}"/>
              </a:ext>
            </a:extLst>
          </p:cNvPr>
          <p:cNvSpPr/>
          <p:nvPr/>
        </p:nvSpPr>
        <p:spPr>
          <a:xfrm>
            <a:off x="1495425" y="2234054"/>
            <a:ext cx="3286125" cy="823912"/>
          </a:xfrm>
          <a:custGeom>
            <a:avLst/>
            <a:gdLst>
              <a:gd name="csX0" fmla="*/ 0 w 3286125"/>
              <a:gd name="csY0" fmla="*/ 0 h 823912"/>
              <a:gd name="csX1" fmla="*/ 1971675 w 3286125"/>
              <a:gd name="csY1" fmla="*/ 0 h 823912"/>
              <a:gd name="csX2" fmla="*/ 1971675 w 3286125"/>
              <a:gd name="csY2" fmla="*/ 304800 h 823912"/>
              <a:gd name="csX3" fmla="*/ 2262188 w 3286125"/>
              <a:gd name="csY3" fmla="*/ 304800 h 823912"/>
              <a:gd name="csX4" fmla="*/ 2262188 w 3286125"/>
              <a:gd name="csY4" fmla="*/ 823912 h 823912"/>
              <a:gd name="csX5" fmla="*/ 3286125 w 3286125"/>
              <a:gd name="csY5" fmla="*/ 823912 h 823912"/>
            </a:gdLst>
            <a:ahLst/>
            <a:cxnLst>
              <a:cxn ang="0">
                <a:pos x="csX0" y="csY0"/>
              </a:cxn>
              <a:cxn ang="0">
                <a:pos x="csX1" y="csY1"/>
              </a:cxn>
              <a:cxn ang="0">
                <a:pos x="csX2" y="csY2"/>
              </a:cxn>
              <a:cxn ang="0">
                <a:pos x="csX3" y="csY3"/>
              </a:cxn>
              <a:cxn ang="0">
                <a:pos x="csX4" y="csY4"/>
              </a:cxn>
              <a:cxn ang="0">
                <a:pos x="csX5" y="csY5"/>
              </a:cxn>
            </a:cxnLst>
            <a:rect l="l" t="t" r="r" b="b"/>
            <a:pathLst>
              <a:path w="3286125" h="823912">
                <a:moveTo>
                  <a:pt x="0" y="0"/>
                </a:moveTo>
                <a:lnTo>
                  <a:pt x="1971675" y="0"/>
                </a:lnTo>
                <a:lnTo>
                  <a:pt x="1971675" y="304800"/>
                </a:lnTo>
                <a:lnTo>
                  <a:pt x="2262188" y="304800"/>
                </a:lnTo>
                <a:lnTo>
                  <a:pt x="2262188" y="823912"/>
                </a:lnTo>
                <a:lnTo>
                  <a:pt x="3286125" y="823912"/>
                </a:lnTo>
              </a:path>
            </a:pathLst>
          </a:cu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63" name="Freeform: Shape 62">
            <a:extLst>
              <a:ext uri="{FF2B5EF4-FFF2-40B4-BE49-F238E27FC236}">
                <a16:creationId xmlns:a16="http://schemas.microsoft.com/office/drawing/2014/main" id="{3BF2E10F-26B6-1988-3234-CCF6DA24776C}"/>
              </a:ext>
            </a:extLst>
          </p:cNvPr>
          <p:cNvSpPr/>
          <p:nvPr/>
        </p:nvSpPr>
        <p:spPr>
          <a:xfrm>
            <a:off x="1157288" y="2234054"/>
            <a:ext cx="3600450" cy="2857500"/>
          </a:xfrm>
          <a:custGeom>
            <a:avLst/>
            <a:gdLst>
              <a:gd name="csX0" fmla="*/ 0 w 3600450"/>
              <a:gd name="csY0" fmla="*/ 0 h 2857500"/>
              <a:gd name="csX1" fmla="*/ 338137 w 3600450"/>
              <a:gd name="csY1" fmla="*/ 0 h 2857500"/>
              <a:gd name="csX2" fmla="*/ 338137 w 3600450"/>
              <a:gd name="csY2" fmla="*/ 176212 h 2857500"/>
              <a:gd name="csX3" fmla="*/ 538162 w 3600450"/>
              <a:gd name="csY3" fmla="*/ 176212 h 2857500"/>
              <a:gd name="csX4" fmla="*/ 538162 w 3600450"/>
              <a:gd name="csY4" fmla="*/ 357187 h 2857500"/>
              <a:gd name="csX5" fmla="*/ 681037 w 3600450"/>
              <a:gd name="csY5" fmla="*/ 357187 h 2857500"/>
              <a:gd name="csX6" fmla="*/ 681037 w 3600450"/>
              <a:gd name="csY6" fmla="*/ 533400 h 2857500"/>
              <a:gd name="csX7" fmla="*/ 1004887 w 3600450"/>
              <a:gd name="csY7" fmla="*/ 533400 h 2857500"/>
              <a:gd name="csX8" fmla="*/ 1004887 w 3600450"/>
              <a:gd name="csY8" fmla="*/ 714375 h 2857500"/>
              <a:gd name="csX9" fmla="*/ 1214437 w 3600450"/>
              <a:gd name="csY9" fmla="*/ 714375 h 2857500"/>
              <a:gd name="csX10" fmla="*/ 1214437 w 3600450"/>
              <a:gd name="csY10" fmla="*/ 890587 h 2857500"/>
              <a:gd name="csX11" fmla="*/ 1381125 w 3600450"/>
              <a:gd name="csY11" fmla="*/ 890587 h 2857500"/>
              <a:gd name="csX12" fmla="*/ 1381125 w 3600450"/>
              <a:gd name="csY12" fmla="*/ 1081087 h 2857500"/>
              <a:gd name="csX13" fmla="*/ 1890712 w 3600450"/>
              <a:gd name="csY13" fmla="*/ 1081087 h 2857500"/>
              <a:gd name="csX14" fmla="*/ 1890712 w 3600450"/>
              <a:gd name="csY14" fmla="*/ 1252537 h 2857500"/>
              <a:gd name="csX15" fmla="*/ 3600450 w 3600450"/>
              <a:gd name="csY15" fmla="*/ 1252537 h 2857500"/>
              <a:gd name="csX16" fmla="*/ 3600450 w 3600450"/>
              <a:gd name="csY16" fmla="*/ 2857500 h 285750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3600450" h="2857500">
                <a:moveTo>
                  <a:pt x="0" y="0"/>
                </a:moveTo>
                <a:lnTo>
                  <a:pt x="338137" y="0"/>
                </a:lnTo>
                <a:lnTo>
                  <a:pt x="338137" y="176212"/>
                </a:lnTo>
                <a:lnTo>
                  <a:pt x="538162" y="176212"/>
                </a:lnTo>
                <a:lnTo>
                  <a:pt x="538162" y="357187"/>
                </a:lnTo>
                <a:lnTo>
                  <a:pt x="681037" y="357187"/>
                </a:lnTo>
                <a:lnTo>
                  <a:pt x="681037" y="533400"/>
                </a:lnTo>
                <a:lnTo>
                  <a:pt x="1004887" y="533400"/>
                </a:lnTo>
                <a:lnTo>
                  <a:pt x="1004887" y="714375"/>
                </a:lnTo>
                <a:lnTo>
                  <a:pt x="1214437" y="714375"/>
                </a:lnTo>
                <a:lnTo>
                  <a:pt x="1214437" y="890587"/>
                </a:lnTo>
                <a:lnTo>
                  <a:pt x="1381125" y="890587"/>
                </a:lnTo>
                <a:lnTo>
                  <a:pt x="1381125" y="1081087"/>
                </a:lnTo>
                <a:lnTo>
                  <a:pt x="1890712" y="1081087"/>
                </a:lnTo>
                <a:lnTo>
                  <a:pt x="1890712" y="1252537"/>
                </a:lnTo>
                <a:lnTo>
                  <a:pt x="3600450" y="1252537"/>
                </a:lnTo>
                <a:lnTo>
                  <a:pt x="3600450" y="2857500"/>
                </a:lnTo>
              </a:path>
            </a:pathLst>
          </a:custGeom>
          <a:noFill/>
          <a:ln w="28575">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nvGrpSpPr>
          <p:cNvPr id="71" name="Group 70">
            <a:extLst>
              <a:ext uri="{FF2B5EF4-FFF2-40B4-BE49-F238E27FC236}">
                <a16:creationId xmlns:a16="http://schemas.microsoft.com/office/drawing/2014/main" id="{46F46F15-C0CC-08F5-81FF-37D6B0F22B2D}"/>
              </a:ext>
            </a:extLst>
          </p:cNvPr>
          <p:cNvGrpSpPr/>
          <p:nvPr/>
        </p:nvGrpSpPr>
        <p:grpSpPr>
          <a:xfrm>
            <a:off x="3749063" y="3427540"/>
            <a:ext cx="815975" cy="119063"/>
            <a:chOff x="3749063" y="3198499"/>
            <a:chExt cx="815975" cy="119063"/>
          </a:xfrm>
        </p:grpSpPr>
        <p:cxnSp>
          <p:nvCxnSpPr>
            <p:cNvPr id="65" name="Straight Connector 64">
              <a:extLst>
                <a:ext uri="{FF2B5EF4-FFF2-40B4-BE49-F238E27FC236}">
                  <a16:creationId xmlns:a16="http://schemas.microsoft.com/office/drawing/2014/main" id="{016D322E-BF6F-72E2-32D4-44420E99D40C}"/>
                </a:ext>
              </a:extLst>
            </p:cNvPr>
            <p:cNvCxnSpPr/>
            <p:nvPr/>
          </p:nvCxnSpPr>
          <p:spPr>
            <a:xfrm>
              <a:off x="3749063" y="3198499"/>
              <a:ext cx="0" cy="119063"/>
            </a:xfrm>
            <a:prstGeom prst="line">
              <a:avLst/>
            </a:prstGeom>
            <a:ln w="28575">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D9B08FF2-A12E-34BC-88E3-BE19EE985CF6}"/>
                </a:ext>
              </a:extLst>
            </p:cNvPr>
            <p:cNvCxnSpPr/>
            <p:nvPr/>
          </p:nvCxnSpPr>
          <p:spPr>
            <a:xfrm>
              <a:off x="3777638" y="3198499"/>
              <a:ext cx="0" cy="119063"/>
            </a:xfrm>
            <a:prstGeom prst="line">
              <a:avLst/>
            </a:prstGeom>
            <a:ln w="28575">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72C8AA5F-9B87-F524-83E0-3E58A892C48B}"/>
                </a:ext>
              </a:extLst>
            </p:cNvPr>
            <p:cNvCxnSpPr/>
            <p:nvPr/>
          </p:nvCxnSpPr>
          <p:spPr>
            <a:xfrm>
              <a:off x="3990363" y="3198499"/>
              <a:ext cx="0" cy="119063"/>
            </a:xfrm>
            <a:prstGeom prst="line">
              <a:avLst/>
            </a:prstGeom>
            <a:ln w="28575">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3BC93C07-47DA-0252-5C17-5C5D48A41B7A}"/>
                </a:ext>
              </a:extLst>
            </p:cNvPr>
            <p:cNvCxnSpPr/>
            <p:nvPr/>
          </p:nvCxnSpPr>
          <p:spPr>
            <a:xfrm>
              <a:off x="4063388" y="3198499"/>
              <a:ext cx="0" cy="119063"/>
            </a:xfrm>
            <a:prstGeom prst="line">
              <a:avLst/>
            </a:prstGeom>
            <a:ln w="28575">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60089701-6F20-CCDD-8D4F-B3E6D4284BEB}"/>
                </a:ext>
              </a:extLst>
            </p:cNvPr>
            <p:cNvCxnSpPr/>
            <p:nvPr/>
          </p:nvCxnSpPr>
          <p:spPr>
            <a:xfrm>
              <a:off x="4279288" y="3198499"/>
              <a:ext cx="0" cy="119063"/>
            </a:xfrm>
            <a:prstGeom prst="line">
              <a:avLst/>
            </a:prstGeom>
            <a:ln w="28575">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F427FDF3-7784-B34A-A135-521C8FD6443A}"/>
                </a:ext>
              </a:extLst>
            </p:cNvPr>
            <p:cNvCxnSpPr/>
            <p:nvPr/>
          </p:nvCxnSpPr>
          <p:spPr>
            <a:xfrm>
              <a:off x="4565038" y="3198499"/>
              <a:ext cx="0" cy="119063"/>
            </a:xfrm>
            <a:prstGeom prst="line">
              <a:avLst/>
            </a:prstGeom>
            <a:ln w="28575">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85" name="Group 84">
            <a:extLst>
              <a:ext uri="{FF2B5EF4-FFF2-40B4-BE49-F238E27FC236}">
                <a16:creationId xmlns:a16="http://schemas.microsoft.com/office/drawing/2014/main" id="{07B32B22-CEE5-B79F-1243-7CF60B2FBD92}"/>
              </a:ext>
            </a:extLst>
          </p:cNvPr>
          <p:cNvGrpSpPr/>
          <p:nvPr/>
        </p:nvGrpSpPr>
        <p:grpSpPr>
          <a:xfrm>
            <a:off x="3502025" y="2484847"/>
            <a:ext cx="1273175" cy="626781"/>
            <a:chOff x="3502025" y="2255806"/>
            <a:chExt cx="1273175" cy="626781"/>
          </a:xfrm>
        </p:grpSpPr>
        <p:cxnSp>
          <p:nvCxnSpPr>
            <p:cNvPr id="79" name="Straight Connector 78">
              <a:extLst>
                <a:ext uri="{FF2B5EF4-FFF2-40B4-BE49-F238E27FC236}">
                  <a16:creationId xmlns:a16="http://schemas.microsoft.com/office/drawing/2014/main" id="{587FCE73-915D-E732-AE9D-F5950C0D4543}"/>
                </a:ext>
              </a:extLst>
            </p:cNvPr>
            <p:cNvCxnSpPr/>
            <p:nvPr/>
          </p:nvCxnSpPr>
          <p:spPr>
            <a:xfrm>
              <a:off x="4775200" y="2763524"/>
              <a:ext cx="0" cy="119063"/>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7939040F-A000-F8F2-BEFD-0459EFCEBC73}"/>
                </a:ext>
              </a:extLst>
            </p:cNvPr>
            <p:cNvCxnSpPr/>
            <p:nvPr/>
          </p:nvCxnSpPr>
          <p:spPr>
            <a:xfrm>
              <a:off x="4556125" y="2763524"/>
              <a:ext cx="0" cy="119063"/>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1F4B7861-81B3-3F2A-1A65-39E68C36FF49}"/>
                </a:ext>
              </a:extLst>
            </p:cNvPr>
            <p:cNvCxnSpPr/>
            <p:nvPr/>
          </p:nvCxnSpPr>
          <p:spPr>
            <a:xfrm>
              <a:off x="4460875" y="2763524"/>
              <a:ext cx="0" cy="119063"/>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F1834182-6174-DCC1-69EB-8F4BCB6FB198}"/>
                </a:ext>
              </a:extLst>
            </p:cNvPr>
            <p:cNvCxnSpPr/>
            <p:nvPr/>
          </p:nvCxnSpPr>
          <p:spPr>
            <a:xfrm>
              <a:off x="4359275" y="2763524"/>
              <a:ext cx="0" cy="119063"/>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F63404C2-016A-810C-DBE0-13A1FD2764C5}"/>
                </a:ext>
              </a:extLst>
            </p:cNvPr>
            <p:cNvCxnSpPr/>
            <p:nvPr/>
          </p:nvCxnSpPr>
          <p:spPr>
            <a:xfrm>
              <a:off x="3568700" y="2255806"/>
              <a:ext cx="0" cy="119063"/>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8870612B-D36D-3C80-2AFE-34A2DCCCB407}"/>
                </a:ext>
              </a:extLst>
            </p:cNvPr>
            <p:cNvCxnSpPr/>
            <p:nvPr/>
          </p:nvCxnSpPr>
          <p:spPr>
            <a:xfrm>
              <a:off x="3502025" y="2255806"/>
              <a:ext cx="0" cy="119063"/>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86" name="TextBox 85">
            <a:extLst>
              <a:ext uri="{FF2B5EF4-FFF2-40B4-BE49-F238E27FC236}">
                <a16:creationId xmlns:a16="http://schemas.microsoft.com/office/drawing/2014/main" id="{F4733844-77B9-3CE8-20BC-E688B75A4244}"/>
              </a:ext>
            </a:extLst>
          </p:cNvPr>
          <p:cNvSpPr txBox="1"/>
          <p:nvPr/>
        </p:nvSpPr>
        <p:spPr>
          <a:xfrm rot="16200000">
            <a:off x="5026747" y="3567435"/>
            <a:ext cx="3046300" cy="266703"/>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 of Subjects Free of PD or Death</a:t>
            </a:r>
          </a:p>
        </p:txBody>
      </p:sp>
      <p:grpSp>
        <p:nvGrpSpPr>
          <p:cNvPr id="87" name="Group 86">
            <a:extLst>
              <a:ext uri="{FF2B5EF4-FFF2-40B4-BE49-F238E27FC236}">
                <a16:creationId xmlns:a16="http://schemas.microsoft.com/office/drawing/2014/main" id="{B18DF96B-4D66-3E1B-1C8C-8919C935A67B}"/>
              </a:ext>
            </a:extLst>
          </p:cNvPr>
          <p:cNvGrpSpPr/>
          <p:nvPr/>
        </p:nvGrpSpPr>
        <p:grpSpPr>
          <a:xfrm>
            <a:off x="6899566" y="2138804"/>
            <a:ext cx="266703" cy="3257549"/>
            <a:chOff x="9178950" y="2214498"/>
            <a:chExt cx="266703" cy="1399551"/>
          </a:xfrm>
        </p:grpSpPr>
        <p:sp>
          <p:nvSpPr>
            <p:cNvPr id="88" name="TextBox 87">
              <a:extLst>
                <a:ext uri="{FF2B5EF4-FFF2-40B4-BE49-F238E27FC236}">
                  <a16:creationId xmlns:a16="http://schemas.microsoft.com/office/drawing/2014/main" id="{B82740FA-65BB-B0E4-BE30-DF12B3BC2013}"/>
                </a:ext>
              </a:extLst>
            </p:cNvPr>
            <p:cNvSpPr txBox="1"/>
            <p:nvPr/>
          </p:nvSpPr>
          <p:spPr>
            <a:xfrm>
              <a:off x="9178950" y="2214498"/>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1.00</a:t>
              </a:r>
            </a:p>
          </p:txBody>
        </p:sp>
        <p:sp>
          <p:nvSpPr>
            <p:cNvPr id="89" name="TextBox 88">
              <a:extLst>
                <a:ext uri="{FF2B5EF4-FFF2-40B4-BE49-F238E27FC236}">
                  <a16:creationId xmlns:a16="http://schemas.microsoft.com/office/drawing/2014/main" id="{E010EBEC-4FA7-B054-D69D-BB9F53E8094A}"/>
                </a:ext>
              </a:extLst>
            </p:cNvPr>
            <p:cNvSpPr txBox="1"/>
            <p:nvPr/>
          </p:nvSpPr>
          <p:spPr>
            <a:xfrm>
              <a:off x="9178950" y="2513220"/>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0.75</a:t>
              </a:r>
            </a:p>
          </p:txBody>
        </p:sp>
        <p:sp>
          <p:nvSpPr>
            <p:cNvPr id="90" name="TextBox 89">
              <a:extLst>
                <a:ext uri="{FF2B5EF4-FFF2-40B4-BE49-F238E27FC236}">
                  <a16:creationId xmlns:a16="http://schemas.microsoft.com/office/drawing/2014/main" id="{49813D03-EDEC-AE5B-8E2A-BDE9FC0FA08F}"/>
                </a:ext>
              </a:extLst>
            </p:cNvPr>
            <p:cNvSpPr txBox="1"/>
            <p:nvPr/>
          </p:nvSpPr>
          <p:spPr>
            <a:xfrm>
              <a:off x="9178950" y="2819335"/>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0.50</a:t>
              </a:r>
            </a:p>
          </p:txBody>
        </p:sp>
        <p:sp>
          <p:nvSpPr>
            <p:cNvPr id="91" name="TextBox 90">
              <a:extLst>
                <a:ext uri="{FF2B5EF4-FFF2-40B4-BE49-F238E27FC236}">
                  <a16:creationId xmlns:a16="http://schemas.microsoft.com/office/drawing/2014/main" id="{B8F2202D-51F7-715C-311C-6F0E6299C9B7}"/>
                </a:ext>
              </a:extLst>
            </p:cNvPr>
            <p:cNvSpPr txBox="1"/>
            <p:nvPr/>
          </p:nvSpPr>
          <p:spPr>
            <a:xfrm>
              <a:off x="9178950" y="3141870"/>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0.25</a:t>
              </a:r>
            </a:p>
          </p:txBody>
        </p:sp>
        <p:sp>
          <p:nvSpPr>
            <p:cNvPr id="92" name="TextBox 91">
              <a:extLst>
                <a:ext uri="{FF2B5EF4-FFF2-40B4-BE49-F238E27FC236}">
                  <a16:creationId xmlns:a16="http://schemas.microsoft.com/office/drawing/2014/main" id="{22BB2F45-B4D9-DC7C-F60B-6441EDBB89C2}"/>
                </a:ext>
              </a:extLst>
            </p:cNvPr>
            <p:cNvSpPr txBox="1"/>
            <p:nvPr/>
          </p:nvSpPr>
          <p:spPr>
            <a:xfrm>
              <a:off x="9178950" y="3447985"/>
              <a:ext cx="266703" cy="166064"/>
            </a:xfrm>
            <a:prstGeom prst="rect">
              <a:avLst/>
            </a:prstGeom>
          </p:spPr>
          <p:txBody>
            <a:bodyPr vert="horz" wrap="none" lIns="0" tIns="0" rIns="0" bIns="0" rtlCol="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0</a:t>
              </a:r>
            </a:p>
          </p:txBody>
        </p:sp>
      </p:grpSp>
      <p:sp>
        <p:nvSpPr>
          <p:cNvPr id="93" name="Freeform: Shape 92">
            <a:extLst>
              <a:ext uri="{FF2B5EF4-FFF2-40B4-BE49-F238E27FC236}">
                <a16:creationId xmlns:a16="http://schemas.microsoft.com/office/drawing/2014/main" id="{E0192AB9-28A6-A280-4415-A787DAA35EC8}"/>
              </a:ext>
            </a:extLst>
          </p:cNvPr>
          <p:cNvSpPr/>
          <p:nvPr/>
        </p:nvSpPr>
        <p:spPr>
          <a:xfrm>
            <a:off x="7283585" y="2222207"/>
            <a:ext cx="4498488" cy="2883634"/>
          </a:xfrm>
          <a:custGeom>
            <a:avLst/>
            <a:gdLst>
              <a:gd name="csX0" fmla="*/ 0 w 2214563"/>
              <a:gd name="csY0" fmla="*/ 0 h 1547812"/>
              <a:gd name="csX1" fmla="*/ 0 w 2214563"/>
              <a:gd name="csY1" fmla="*/ 1547812 h 1547812"/>
              <a:gd name="csX2" fmla="*/ 2214563 w 2214563"/>
              <a:gd name="csY2" fmla="*/ 1547812 h 1547812"/>
            </a:gdLst>
            <a:ahLst/>
            <a:cxnLst>
              <a:cxn ang="0">
                <a:pos x="csX0" y="csY0"/>
              </a:cxn>
              <a:cxn ang="0">
                <a:pos x="csX1" y="csY1"/>
              </a:cxn>
              <a:cxn ang="0">
                <a:pos x="csX2" y="csY2"/>
              </a:cxn>
            </a:cxnLst>
            <a:rect l="l" t="t" r="r" b="b"/>
            <a:pathLst>
              <a:path w="2214563" h="1547812">
                <a:moveTo>
                  <a:pt x="0" y="0"/>
                </a:moveTo>
                <a:lnTo>
                  <a:pt x="0" y="1547812"/>
                </a:lnTo>
                <a:lnTo>
                  <a:pt x="2214563" y="1547812"/>
                </a:lnTo>
              </a:path>
            </a:pathLst>
          </a:custGeom>
          <a:no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nvGrpSpPr>
          <p:cNvPr id="94" name="Group 93">
            <a:extLst>
              <a:ext uri="{FF2B5EF4-FFF2-40B4-BE49-F238E27FC236}">
                <a16:creationId xmlns:a16="http://schemas.microsoft.com/office/drawing/2014/main" id="{F740629B-584B-A85A-6ACA-F4A0159E4F36}"/>
              </a:ext>
            </a:extLst>
          </p:cNvPr>
          <p:cNvGrpSpPr/>
          <p:nvPr/>
        </p:nvGrpSpPr>
        <p:grpSpPr>
          <a:xfrm>
            <a:off x="7206191" y="2234054"/>
            <a:ext cx="64008" cy="2871783"/>
            <a:chOff x="9445653" y="2296810"/>
            <a:chExt cx="361947" cy="1238250"/>
          </a:xfrm>
        </p:grpSpPr>
        <p:cxnSp>
          <p:nvCxnSpPr>
            <p:cNvPr id="95" name="Straight Connector 94">
              <a:extLst>
                <a:ext uri="{FF2B5EF4-FFF2-40B4-BE49-F238E27FC236}">
                  <a16:creationId xmlns:a16="http://schemas.microsoft.com/office/drawing/2014/main" id="{98E69B7C-0BE1-105C-7EC5-ED7A7094641A}"/>
                </a:ext>
              </a:extLst>
            </p:cNvPr>
            <p:cNvCxnSpPr/>
            <p:nvPr/>
          </p:nvCxnSpPr>
          <p:spPr>
            <a:xfrm>
              <a:off x="9445653" y="2296810"/>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48F5E7BE-C232-CB08-76EA-6E809642F41C}"/>
                </a:ext>
              </a:extLst>
            </p:cNvPr>
            <p:cNvCxnSpPr/>
            <p:nvPr/>
          </p:nvCxnSpPr>
          <p:spPr>
            <a:xfrm>
              <a:off x="9445653" y="2606372"/>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E9FC1A82-66EE-2E30-5594-678171FACC8A}"/>
                </a:ext>
              </a:extLst>
            </p:cNvPr>
            <p:cNvCxnSpPr/>
            <p:nvPr/>
          </p:nvCxnSpPr>
          <p:spPr>
            <a:xfrm>
              <a:off x="9445653" y="2915935"/>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1B03E4F4-1C26-BA98-3D6D-67DEA422EB4A}"/>
                </a:ext>
              </a:extLst>
            </p:cNvPr>
            <p:cNvCxnSpPr/>
            <p:nvPr/>
          </p:nvCxnSpPr>
          <p:spPr>
            <a:xfrm>
              <a:off x="9445653" y="3225497"/>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A1895960-4826-D0A6-7B4C-BCB296D146D8}"/>
                </a:ext>
              </a:extLst>
            </p:cNvPr>
            <p:cNvCxnSpPr/>
            <p:nvPr/>
          </p:nvCxnSpPr>
          <p:spPr>
            <a:xfrm>
              <a:off x="9445653" y="3535060"/>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a16="http://schemas.microsoft.com/office/drawing/2014/main" id="{1510E145-64C1-132C-13CE-7F545849A055}"/>
              </a:ext>
            </a:extLst>
          </p:cNvPr>
          <p:cNvGrpSpPr/>
          <p:nvPr/>
        </p:nvGrpSpPr>
        <p:grpSpPr>
          <a:xfrm>
            <a:off x="7224713" y="5177739"/>
            <a:ext cx="4591050" cy="184372"/>
            <a:chOff x="822610" y="3999178"/>
            <a:chExt cx="10469244" cy="184372"/>
          </a:xfrm>
        </p:grpSpPr>
        <p:sp>
          <p:nvSpPr>
            <p:cNvPr id="101" name="TextBox 100">
              <a:extLst>
                <a:ext uri="{FF2B5EF4-FFF2-40B4-BE49-F238E27FC236}">
                  <a16:creationId xmlns:a16="http://schemas.microsoft.com/office/drawing/2014/main" id="{D6A2AB41-2269-E8A4-E1A6-B887DD2926F1}"/>
                </a:ext>
              </a:extLst>
            </p:cNvPr>
            <p:cNvSpPr txBox="1"/>
            <p:nvPr/>
          </p:nvSpPr>
          <p:spPr>
            <a:xfrm>
              <a:off x="822610"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0</a:t>
              </a:r>
            </a:p>
          </p:txBody>
        </p:sp>
        <p:sp>
          <p:nvSpPr>
            <p:cNvPr id="102" name="TextBox 101">
              <a:extLst>
                <a:ext uri="{FF2B5EF4-FFF2-40B4-BE49-F238E27FC236}">
                  <a16:creationId xmlns:a16="http://schemas.microsoft.com/office/drawing/2014/main" id="{5D6FD4F4-87F4-6350-790A-84EBB989AEE6}"/>
                </a:ext>
              </a:extLst>
            </p:cNvPr>
            <p:cNvSpPr txBox="1"/>
            <p:nvPr/>
          </p:nvSpPr>
          <p:spPr>
            <a:xfrm>
              <a:off x="2103722"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6</a:t>
              </a:r>
            </a:p>
          </p:txBody>
        </p:sp>
        <p:sp>
          <p:nvSpPr>
            <p:cNvPr id="103" name="TextBox 102">
              <a:extLst>
                <a:ext uri="{FF2B5EF4-FFF2-40B4-BE49-F238E27FC236}">
                  <a16:creationId xmlns:a16="http://schemas.microsoft.com/office/drawing/2014/main" id="{900E5906-835F-9E3C-6E7E-9EBEB4C59244}"/>
                </a:ext>
              </a:extLst>
            </p:cNvPr>
            <p:cNvSpPr txBox="1"/>
            <p:nvPr/>
          </p:nvSpPr>
          <p:spPr>
            <a:xfrm>
              <a:off x="3375310"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12</a:t>
              </a:r>
            </a:p>
          </p:txBody>
        </p:sp>
        <p:sp>
          <p:nvSpPr>
            <p:cNvPr id="104" name="TextBox 103">
              <a:extLst>
                <a:ext uri="{FF2B5EF4-FFF2-40B4-BE49-F238E27FC236}">
                  <a16:creationId xmlns:a16="http://schemas.microsoft.com/office/drawing/2014/main" id="{858940F4-BB5A-E5E4-4B5D-6E50436826B5}"/>
                </a:ext>
              </a:extLst>
            </p:cNvPr>
            <p:cNvSpPr txBox="1"/>
            <p:nvPr/>
          </p:nvSpPr>
          <p:spPr>
            <a:xfrm>
              <a:off x="4656422"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18</a:t>
              </a:r>
            </a:p>
          </p:txBody>
        </p:sp>
        <p:sp>
          <p:nvSpPr>
            <p:cNvPr id="105" name="TextBox 104">
              <a:extLst>
                <a:ext uri="{FF2B5EF4-FFF2-40B4-BE49-F238E27FC236}">
                  <a16:creationId xmlns:a16="http://schemas.microsoft.com/office/drawing/2014/main" id="{8DDFD138-DE76-6A55-98A1-FA749ED841EE}"/>
                </a:ext>
              </a:extLst>
            </p:cNvPr>
            <p:cNvSpPr txBox="1"/>
            <p:nvPr/>
          </p:nvSpPr>
          <p:spPr>
            <a:xfrm>
              <a:off x="5919519" y="3999178"/>
              <a:ext cx="257175"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24</a:t>
              </a:r>
            </a:p>
          </p:txBody>
        </p:sp>
        <p:sp>
          <p:nvSpPr>
            <p:cNvPr id="106" name="TextBox 105">
              <a:extLst>
                <a:ext uri="{FF2B5EF4-FFF2-40B4-BE49-F238E27FC236}">
                  <a16:creationId xmlns:a16="http://schemas.microsoft.com/office/drawing/2014/main" id="{40CCD5BE-CF8D-D65D-937B-E8C07C0EE7AA}"/>
                </a:ext>
              </a:extLst>
            </p:cNvPr>
            <p:cNvSpPr txBox="1"/>
            <p:nvPr/>
          </p:nvSpPr>
          <p:spPr>
            <a:xfrm>
              <a:off x="7218885" y="3999178"/>
              <a:ext cx="257174"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30</a:t>
              </a:r>
            </a:p>
          </p:txBody>
        </p:sp>
        <p:sp>
          <p:nvSpPr>
            <p:cNvPr id="107" name="TextBox 106">
              <a:extLst>
                <a:ext uri="{FF2B5EF4-FFF2-40B4-BE49-F238E27FC236}">
                  <a16:creationId xmlns:a16="http://schemas.microsoft.com/office/drawing/2014/main" id="{FECBF7AF-9F7D-3F4F-5085-0F6711EF64E2}"/>
                </a:ext>
              </a:extLst>
            </p:cNvPr>
            <p:cNvSpPr txBox="1"/>
            <p:nvPr/>
          </p:nvSpPr>
          <p:spPr>
            <a:xfrm>
              <a:off x="8490472" y="3999178"/>
              <a:ext cx="257174"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36</a:t>
              </a:r>
            </a:p>
          </p:txBody>
        </p:sp>
        <p:sp>
          <p:nvSpPr>
            <p:cNvPr id="108" name="TextBox 107">
              <a:extLst>
                <a:ext uri="{FF2B5EF4-FFF2-40B4-BE49-F238E27FC236}">
                  <a16:creationId xmlns:a16="http://schemas.microsoft.com/office/drawing/2014/main" id="{5738DE41-4595-9BEF-9898-D1C043E4F4AD}"/>
                </a:ext>
              </a:extLst>
            </p:cNvPr>
            <p:cNvSpPr txBox="1"/>
            <p:nvPr/>
          </p:nvSpPr>
          <p:spPr>
            <a:xfrm>
              <a:off x="9771582" y="3999178"/>
              <a:ext cx="257174"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42</a:t>
              </a:r>
            </a:p>
          </p:txBody>
        </p:sp>
        <p:sp>
          <p:nvSpPr>
            <p:cNvPr id="109" name="TextBox 108">
              <a:extLst>
                <a:ext uri="{FF2B5EF4-FFF2-40B4-BE49-F238E27FC236}">
                  <a16:creationId xmlns:a16="http://schemas.microsoft.com/office/drawing/2014/main" id="{D1B4A1C2-9021-9D3F-88BB-52E7371E8B4D}"/>
                </a:ext>
              </a:extLst>
            </p:cNvPr>
            <p:cNvSpPr txBox="1"/>
            <p:nvPr/>
          </p:nvSpPr>
          <p:spPr>
            <a:xfrm>
              <a:off x="11034680" y="3999178"/>
              <a:ext cx="257174" cy="184372"/>
            </a:xfrm>
            <a:prstGeom prst="rect">
              <a:avLst/>
            </a:prstGeom>
          </p:spPr>
          <p:txBody>
            <a:bodyPr vert="horz" wrap="non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48</a:t>
              </a:r>
            </a:p>
          </p:txBody>
        </p:sp>
      </p:grpSp>
      <p:sp>
        <p:nvSpPr>
          <p:cNvPr id="110" name="TextBox 109">
            <a:extLst>
              <a:ext uri="{FF2B5EF4-FFF2-40B4-BE49-F238E27FC236}">
                <a16:creationId xmlns:a16="http://schemas.microsoft.com/office/drawing/2014/main" id="{CE3F6FB9-D8FC-D0ED-BC95-199DC95B2B00}"/>
              </a:ext>
            </a:extLst>
          </p:cNvPr>
          <p:cNvSpPr txBox="1"/>
          <p:nvPr/>
        </p:nvSpPr>
        <p:spPr>
          <a:xfrm>
            <a:off x="7283585" y="5405649"/>
            <a:ext cx="4464621" cy="424336"/>
          </a:xfrm>
          <a:prstGeom prst="rect">
            <a:avLst/>
          </a:prstGeom>
        </p:spPr>
        <p:txBody>
          <a:bodyPr vert="horz" wrap="none"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Mo From Treatment Start</a:t>
            </a:r>
          </a:p>
        </p:txBody>
      </p:sp>
      <p:grpSp>
        <p:nvGrpSpPr>
          <p:cNvPr id="111" name="Group 110">
            <a:extLst>
              <a:ext uri="{FF2B5EF4-FFF2-40B4-BE49-F238E27FC236}">
                <a16:creationId xmlns:a16="http://schemas.microsoft.com/office/drawing/2014/main" id="{2835B516-A31C-1376-EBCE-EB6B601AF855}"/>
              </a:ext>
            </a:extLst>
          </p:cNvPr>
          <p:cNvGrpSpPr/>
          <p:nvPr/>
        </p:nvGrpSpPr>
        <p:grpSpPr>
          <a:xfrm rot="5400000">
            <a:off x="9493519" y="2896148"/>
            <a:ext cx="66679" cy="4486057"/>
            <a:chOff x="9445653" y="1063962"/>
            <a:chExt cx="361948" cy="2471098"/>
          </a:xfrm>
        </p:grpSpPr>
        <p:cxnSp>
          <p:nvCxnSpPr>
            <p:cNvPr id="112" name="Straight Connector 111">
              <a:extLst>
                <a:ext uri="{FF2B5EF4-FFF2-40B4-BE49-F238E27FC236}">
                  <a16:creationId xmlns:a16="http://schemas.microsoft.com/office/drawing/2014/main" id="{F1F71797-D8FE-8CAB-9071-1731C450FB0A}"/>
                </a:ext>
              </a:extLst>
            </p:cNvPr>
            <p:cNvCxnSpPr/>
            <p:nvPr/>
          </p:nvCxnSpPr>
          <p:spPr>
            <a:xfrm>
              <a:off x="9445653" y="1987247"/>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0EE4983D-1B76-1220-AB31-1707C043F029}"/>
                </a:ext>
              </a:extLst>
            </p:cNvPr>
            <p:cNvCxnSpPr/>
            <p:nvPr/>
          </p:nvCxnSpPr>
          <p:spPr>
            <a:xfrm>
              <a:off x="9445653" y="2296810"/>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FFB060E4-D4D6-9AEE-AB07-A4D5CD1C807A}"/>
                </a:ext>
              </a:extLst>
            </p:cNvPr>
            <p:cNvCxnSpPr/>
            <p:nvPr/>
          </p:nvCxnSpPr>
          <p:spPr>
            <a:xfrm>
              <a:off x="9445653" y="2606372"/>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E346D05A-9DDA-B8F1-B096-E6D5E9FD96EA}"/>
                </a:ext>
              </a:extLst>
            </p:cNvPr>
            <p:cNvCxnSpPr/>
            <p:nvPr/>
          </p:nvCxnSpPr>
          <p:spPr>
            <a:xfrm>
              <a:off x="9445653" y="2915935"/>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38098B1F-3959-464F-CAA5-9C4AC615E512}"/>
                </a:ext>
              </a:extLst>
            </p:cNvPr>
            <p:cNvCxnSpPr/>
            <p:nvPr/>
          </p:nvCxnSpPr>
          <p:spPr>
            <a:xfrm>
              <a:off x="9445653" y="3225497"/>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99ED6DA1-C631-5CAF-52AF-112C9FE434E7}"/>
                </a:ext>
              </a:extLst>
            </p:cNvPr>
            <p:cNvCxnSpPr/>
            <p:nvPr/>
          </p:nvCxnSpPr>
          <p:spPr>
            <a:xfrm>
              <a:off x="9445653" y="3535060"/>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CF3BF42A-0E0F-6684-877E-0681FB9B6C1D}"/>
                </a:ext>
              </a:extLst>
            </p:cNvPr>
            <p:cNvCxnSpPr/>
            <p:nvPr/>
          </p:nvCxnSpPr>
          <p:spPr>
            <a:xfrm>
              <a:off x="9445654" y="1063962"/>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EAEABB9A-12BE-B1FC-FC44-AD6BD6B82799}"/>
                </a:ext>
              </a:extLst>
            </p:cNvPr>
            <p:cNvCxnSpPr/>
            <p:nvPr/>
          </p:nvCxnSpPr>
          <p:spPr>
            <a:xfrm>
              <a:off x="9445654" y="1373524"/>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36E42B51-EFDB-8F99-95BE-D5EE54AF8BA6}"/>
                </a:ext>
              </a:extLst>
            </p:cNvPr>
            <p:cNvCxnSpPr/>
            <p:nvPr/>
          </p:nvCxnSpPr>
          <p:spPr>
            <a:xfrm>
              <a:off x="9445654" y="1683087"/>
              <a:ext cx="361947"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22" name="TextBox 121">
            <a:extLst>
              <a:ext uri="{FF2B5EF4-FFF2-40B4-BE49-F238E27FC236}">
                <a16:creationId xmlns:a16="http://schemas.microsoft.com/office/drawing/2014/main" id="{C2843C46-D762-4A58-AADC-89C9F9228FBB}"/>
              </a:ext>
            </a:extLst>
          </p:cNvPr>
          <p:cNvSpPr txBox="1"/>
          <p:nvPr/>
        </p:nvSpPr>
        <p:spPr>
          <a:xfrm>
            <a:off x="1401740" y="4725195"/>
            <a:ext cx="872457" cy="239712"/>
          </a:xfrm>
          <a:prstGeom prst="rect">
            <a:avLst/>
          </a:prstGeom>
        </p:spPr>
        <p:txBody>
          <a:bodyPr vert="horz" wrap="non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srgbClr val="161616"/>
                </a:solidFill>
                <a:effectLst/>
                <a:uLnTx/>
                <a:uFillTx/>
                <a:latin typeface="Poppins Medium" pitchFamily="2" charset="77"/>
                <a:cs typeface="Poppins Medium" pitchFamily="2" charset="77"/>
              </a:rPr>
              <a:t>P</a:t>
            </a: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 = .14</a:t>
            </a:r>
          </a:p>
        </p:txBody>
      </p:sp>
      <p:sp>
        <p:nvSpPr>
          <p:cNvPr id="123" name="TextBox 122">
            <a:extLst>
              <a:ext uri="{FF2B5EF4-FFF2-40B4-BE49-F238E27FC236}">
                <a16:creationId xmlns:a16="http://schemas.microsoft.com/office/drawing/2014/main" id="{B9488E7E-CEB4-A9B4-73B5-678216A890D9}"/>
              </a:ext>
            </a:extLst>
          </p:cNvPr>
          <p:cNvSpPr txBox="1"/>
          <p:nvPr/>
        </p:nvSpPr>
        <p:spPr>
          <a:xfrm>
            <a:off x="7467139" y="4725195"/>
            <a:ext cx="872457" cy="239712"/>
          </a:xfrm>
          <a:prstGeom prst="rect">
            <a:avLst/>
          </a:prstGeom>
        </p:spPr>
        <p:txBody>
          <a:bodyPr vert="horz" wrap="non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1" u="none" strike="noStrike" kern="1200" cap="none" spc="0" normalizeH="0" baseline="0" noProof="0" dirty="0">
                <a:ln>
                  <a:noFill/>
                </a:ln>
                <a:solidFill>
                  <a:srgbClr val="161616"/>
                </a:solidFill>
                <a:effectLst/>
                <a:uLnTx/>
                <a:uFillTx/>
                <a:latin typeface="Poppins Medium" pitchFamily="2" charset="77"/>
                <a:cs typeface="Poppins Medium" pitchFamily="2" charset="77"/>
              </a:rPr>
              <a:t>P</a:t>
            </a:r>
            <a:r>
              <a:rPr kumimoji="0" lang="en-US" sz="1600" b="0" u="none" strike="noStrike" kern="1200" cap="none" spc="0" normalizeH="0" baseline="0" noProof="0" dirty="0">
                <a:ln>
                  <a:noFill/>
                </a:ln>
                <a:solidFill>
                  <a:srgbClr val="161616"/>
                </a:solidFill>
                <a:effectLst/>
                <a:uLnTx/>
                <a:uFillTx/>
                <a:latin typeface="Poppins Medium" pitchFamily="2" charset="77"/>
                <a:cs typeface="Poppins Medium" pitchFamily="2" charset="77"/>
              </a:rPr>
              <a:t> = .044</a:t>
            </a:r>
          </a:p>
        </p:txBody>
      </p:sp>
      <p:grpSp>
        <p:nvGrpSpPr>
          <p:cNvPr id="132" name="Group 131">
            <a:extLst>
              <a:ext uri="{FF2B5EF4-FFF2-40B4-BE49-F238E27FC236}">
                <a16:creationId xmlns:a16="http://schemas.microsoft.com/office/drawing/2014/main" id="{DDEB776A-8565-559F-4026-7E19FB88D6A0}"/>
              </a:ext>
            </a:extLst>
          </p:cNvPr>
          <p:cNvGrpSpPr/>
          <p:nvPr/>
        </p:nvGrpSpPr>
        <p:grpSpPr>
          <a:xfrm>
            <a:off x="9621023" y="2177635"/>
            <a:ext cx="1502590" cy="119063"/>
            <a:chOff x="9621023" y="1948594"/>
            <a:chExt cx="1502590" cy="119063"/>
          </a:xfrm>
        </p:grpSpPr>
        <p:cxnSp>
          <p:nvCxnSpPr>
            <p:cNvPr id="124" name="Straight Connector 123">
              <a:extLst>
                <a:ext uri="{FF2B5EF4-FFF2-40B4-BE49-F238E27FC236}">
                  <a16:creationId xmlns:a16="http://schemas.microsoft.com/office/drawing/2014/main" id="{793821AD-22AD-D476-7EEF-297E84F2630B}"/>
                </a:ext>
              </a:extLst>
            </p:cNvPr>
            <p:cNvCxnSpPr/>
            <p:nvPr/>
          </p:nvCxnSpPr>
          <p:spPr>
            <a:xfrm>
              <a:off x="11123613" y="1948594"/>
              <a:ext cx="0" cy="119063"/>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F61E2375-2D37-8F95-95D0-D919EAF751DE}"/>
                </a:ext>
              </a:extLst>
            </p:cNvPr>
            <p:cNvCxnSpPr/>
            <p:nvPr/>
          </p:nvCxnSpPr>
          <p:spPr>
            <a:xfrm>
              <a:off x="10899775" y="1948594"/>
              <a:ext cx="0" cy="119063"/>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A5BA2E01-BAB8-C136-BCF5-CFCA8D358A6B}"/>
                </a:ext>
              </a:extLst>
            </p:cNvPr>
            <p:cNvCxnSpPr/>
            <p:nvPr/>
          </p:nvCxnSpPr>
          <p:spPr>
            <a:xfrm>
              <a:off x="10656888" y="1948594"/>
              <a:ext cx="0" cy="119063"/>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D94EFEB3-6CD3-ED2F-3B2F-EEDFD118A60B}"/>
                </a:ext>
              </a:extLst>
            </p:cNvPr>
            <p:cNvCxnSpPr/>
            <p:nvPr/>
          </p:nvCxnSpPr>
          <p:spPr>
            <a:xfrm>
              <a:off x="10571163" y="1948594"/>
              <a:ext cx="0" cy="119063"/>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AA310F89-6836-49CC-FBB7-9AE88FE3B22B}"/>
                </a:ext>
              </a:extLst>
            </p:cNvPr>
            <p:cNvCxnSpPr/>
            <p:nvPr/>
          </p:nvCxnSpPr>
          <p:spPr>
            <a:xfrm>
              <a:off x="10466388" y="1948594"/>
              <a:ext cx="0" cy="119063"/>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E343EB89-A262-A6DD-744C-99974FF0F00F}"/>
                </a:ext>
              </a:extLst>
            </p:cNvPr>
            <p:cNvCxnSpPr/>
            <p:nvPr/>
          </p:nvCxnSpPr>
          <p:spPr>
            <a:xfrm>
              <a:off x="9861550" y="1948594"/>
              <a:ext cx="0" cy="119063"/>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96B88744-9452-6427-F1DA-45076115E6FD}"/>
                </a:ext>
              </a:extLst>
            </p:cNvPr>
            <p:cNvCxnSpPr/>
            <p:nvPr/>
          </p:nvCxnSpPr>
          <p:spPr>
            <a:xfrm>
              <a:off x="9671050" y="1948594"/>
              <a:ext cx="0" cy="119063"/>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075431E1-BEE9-3DB9-03C9-A38F4D5623FC}"/>
                </a:ext>
              </a:extLst>
            </p:cNvPr>
            <p:cNvCxnSpPr/>
            <p:nvPr/>
          </p:nvCxnSpPr>
          <p:spPr>
            <a:xfrm>
              <a:off x="9621023" y="1948594"/>
              <a:ext cx="0" cy="119063"/>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cxnSp>
        <p:nvCxnSpPr>
          <p:cNvPr id="134" name="Straight Connector 133">
            <a:extLst>
              <a:ext uri="{FF2B5EF4-FFF2-40B4-BE49-F238E27FC236}">
                <a16:creationId xmlns:a16="http://schemas.microsoft.com/office/drawing/2014/main" id="{C40C3B89-04D1-C463-F7C1-D7867C5D329C}"/>
              </a:ext>
            </a:extLst>
          </p:cNvPr>
          <p:cNvCxnSpPr/>
          <p:nvPr/>
        </p:nvCxnSpPr>
        <p:spPr>
          <a:xfrm flipH="1">
            <a:off x="7943850" y="2234054"/>
            <a:ext cx="3186113"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142" name="Group 141">
            <a:extLst>
              <a:ext uri="{FF2B5EF4-FFF2-40B4-BE49-F238E27FC236}">
                <a16:creationId xmlns:a16="http://schemas.microsoft.com/office/drawing/2014/main" id="{355571C0-F134-C792-B744-B690DE42FE25}"/>
              </a:ext>
            </a:extLst>
          </p:cNvPr>
          <p:cNvGrpSpPr/>
          <p:nvPr/>
        </p:nvGrpSpPr>
        <p:grpSpPr>
          <a:xfrm>
            <a:off x="9868695" y="3251015"/>
            <a:ext cx="957263" cy="119063"/>
            <a:chOff x="9868695" y="3021974"/>
            <a:chExt cx="957263" cy="119063"/>
          </a:xfrm>
        </p:grpSpPr>
        <p:cxnSp>
          <p:nvCxnSpPr>
            <p:cNvPr id="135" name="Straight Connector 134">
              <a:extLst>
                <a:ext uri="{FF2B5EF4-FFF2-40B4-BE49-F238E27FC236}">
                  <a16:creationId xmlns:a16="http://schemas.microsoft.com/office/drawing/2014/main" id="{6D8C8EB2-4C5D-4C0F-E812-A911174058C2}"/>
                </a:ext>
              </a:extLst>
            </p:cNvPr>
            <p:cNvCxnSpPr/>
            <p:nvPr/>
          </p:nvCxnSpPr>
          <p:spPr>
            <a:xfrm>
              <a:off x="9868695" y="3021974"/>
              <a:ext cx="0" cy="119063"/>
            </a:xfrm>
            <a:prstGeom prst="line">
              <a:avLst/>
            </a:prstGeom>
            <a:ln w="28575">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8F407E56-12EB-00BB-901F-AAE7CB424DCC}"/>
                </a:ext>
              </a:extLst>
            </p:cNvPr>
            <p:cNvCxnSpPr/>
            <p:nvPr/>
          </p:nvCxnSpPr>
          <p:spPr>
            <a:xfrm>
              <a:off x="9918702" y="3021974"/>
              <a:ext cx="0" cy="119063"/>
            </a:xfrm>
            <a:prstGeom prst="line">
              <a:avLst/>
            </a:prstGeom>
            <a:ln w="28575">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6AEF8743-1EE1-6E91-0F18-FF28D211A874}"/>
                </a:ext>
              </a:extLst>
            </p:cNvPr>
            <p:cNvCxnSpPr/>
            <p:nvPr/>
          </p:nvCxnSpPr>
          <p:spPr>
            <a:xfrm>
              <a:off x="10104439" y="3021974"/>
              <a:ext cx="0" cy="119063"/>
            </a:xfrm>
            <a:prstGeom prst="line">
              <a:avLst/>
            </a:prstGeom>
            <a:ln w="28575">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0873F42B-1F6D-C5E6-EFDB-D0F8928DF1C1}"/>
                </a:ext>
              </a:extLst>
            </p:cNvPr>
            <p:cNvCxnSpPr/>
            <p:nvPr/>
          </p:nvCxnSpPr>
          <p:spPr>
            <a:xfrm>
              <a:off x="10171114" y="3021974"/>
              <a:ext cx="0" cy="119063"/>
            </a:xfrm>
            <a:prstGeom prst="line">
              <a:avLst/>
            </a:prstGeom>
            <a:ln w="28575">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E9E70D36-2E84-EBE1-8FB8-DAC6A54AB4EE}"/>
                </a:ext>
              </a:extLst>
            </p:cNvPr>
            <p:cNvCxnSpPr/>
            <p:nvPr/>
          </p:nvCxnSpPr>
          <p:spPr>
            <a:xfrm>
              <a:off x="10402095" y="3021974"/>
              <a:ext cx="0" cy="119063"/>
            </a:xfrm>
            <a:prstGeom prst="line">
              <a:avLst/>
            </a:prstGeom>
            <a:ln w="28575">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9AD638D4-D97E-8550-EB9C-4FA6DA45F37B}"/>
                </a:ext>
              </a:extLst>
            </p:cNvPr>
            <p:cNvCxnSpPr/>
            <p:nvPr/>
          </p:nvCxnSpPr>
          <p:spPr>
            <a:xfrm>
              <a:off x="10675939" y="3021974"/>
              <a:ext cx="0" cy="119063"/>
            </a:xfrm>
            <a:prstGeom prst="line">
              <a:avLst/>
            </a:prstGeom>
            <a:ln w="28575">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1F8B2732-8933-A5A9-9D1E-7A8C1BE8E280}"/>
                </a:ext>
              </a:extLst>
            </p:cNvPr>
            <p:cNvCxnSpPr/>
            <p:nvPr/>
          </p:nvCxnSpPr>
          <p:spPr>
            <a:xfrm>
              <a:off x="10825958" y="3021974"/>
              <a:ext cx="0" cy="119063"/>
            </a:xfrm>
            <a:prstGeom prst="line">
              <a:avLst/>
            </a:prstGeom>
            <a:ln w="28575">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43" name="Freeform: Shape 142">
            <a:extLst>
              <a:ext uri="{FF2B5EF4-FFF2-40B4-BE49-F238E27FC236}">
                <a16:creationId xmlns:a16="http://schemas.microsoft.com/office/drawing/2014/main" id="{51C1CDDC-E028-B23E-BC7B-A6FAFE986578}"/>
              </a:ext>
            </a:extLst>
          </p:cNvPr>
          <p:cNvSpPr/>
          <p:nvPr/>
        </p:nvSpPr>
        <p:spPr>
          <a:xfrm>
            <a:off x="7272338" y="2234054"/>
            <a:ext cx="4181475" cy="2862262"/>
          </a:xfrm>
          <a:custGeom>
            <a:avLst/>
            <a:gdLst>
              <a:gd name="csX0" fmla="*/ 0 w 4181475"/>
              <a:gd name="csY0" fmla="*/ 0 h 2862262"/>
              <a:gd name="csX1" fmla="*/ 671512 w 4181475"/>
              <a:gd name="csY1" fmla="*/ 0 h 2862262"/>
              <a:gd name="csX2" fmla="*/ 671512 w 4181475"/>
              <a:gd name="csY2" fmla="*/ 190500 h 2862262"/>
              <a:gd name="csX3" fmla="*/ 1200150 w 4181475"/>
              <a:gd name="csY3" fmla="*/ 190500 h 2862262"/>
              <a:gd name="csX4" fmla="*/ 1200150 w 4181475"/>
              <a:gd name="csY4" fmla="*/ 366712 h 2862262"/>
              <a:gd name="csX5" fmla="*/ 1371600 w 4181475"/>
              <a:gd name="csY5" fmla="*/ 366712 h 2862262"/>
              <a:gd name="csX6" fmla="*/ 1371600 w 4181475"/>
              <a:gd name="csY6" fmla="*/ 538162 h 2862262"/>
              <a:gd name="csX7" fmla="*/ 1633537 w 4181475"/>
              <a:gd name="csY7" fmla="*/ 538162 h 2862262"/>
              <a:gd name="csX8" fmla="*/ 1633537 w 4181475"/>
              <a:gd name="csY8" fmla="*/ 723900 h 2862262"/>
              <a:gd name="csX9" fmla="*/ 1881187 w 4181475"/>
              <a:gd name="csY9" fmla="*/ 723900 h 2862262"/>
              <a:gd name="csX10" fmla="*/ 1881187 w 4181475"/>
              <a:gd name="csY10" fmla="*/ 904875 h 2862262"/>
              <a:gd name="csX11" fmla="*/ 1933575 w 4181475"/>
              <a:gd name="csY11" fmla="*/ 904875 h 2862262"/>
              <a:gd name="csX12" fmla="*/ 1933575 w 4181475"/>
              <a:gd name="csY12" fmla="*/ 1081087 h 2862262"/>
              <a:gd name="csX13" fmla="*/ 4181475 w 4181475"/>
              <a:gd name="csY13" fmla="*/ 1081087 h 2862262"/>
              <a:gd name="csX14" fmla="*/ 4181475 w 4181475"/>
              <a:gd name="csY14" fmla="*/ 2862262 h 286226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4181475" h="2862262">
                <a:moveTo>
                  <a:pt x="0" y="0"/>
                </a:moveTo>
                <a:lnTo>
                  <a:pt x="671512" y="0"/>
                </a:lnTo>
                <a:lnTo>
                  <a:pt x="671512" y="190500"/>
                </a:lnTo>
                <a:lnTo>
                  <a:pt x="1200150" y="190500"/>
                </a:lnTo>
                <a:lnTo>
                  <a:pt x="1200150" y="366712"/>
                </a:lnTo>
                <a:lnTo>
                  <a:pt x="1371600" y="366712"/>
                </a:lnTo>
                <a:lnTo>
                  <a:pt x="1371600" y="538162"/>
                </a:lnTo>
                <a:lnTo>
                  <a:pt x="1633537" y="538162"/>
                </a:lnTo>
                <a:lnTo>
                  <a:pt x="1633537" y="723900"/>
                </a:lnTo>
                <a:lnTo>
                  <a:pt x="1881187" y="723900"/>
                </a:lnTo>
                <a:lnTo>
                  <a:pt x="1881187" y="904875"/>
                </a:lnTo>
                <a:lnTo>
                  <a:pt x="1933575" y="904875"/>
                </a:lnTo>
                <a:lnTo>
                  <a:pt x="1933575" y="1081087"/>
                </a:lnTo>
                <a:lnTo>
                  <a:pt x="4181475" y="1081087"/>
                </a:lnTo>
                <a:lnTo>
                  <a:pt x="4181475" y="2862262"/>
                </a:lnTo>
              </a:path>
            </a:pathLst>
          </a:custGeom>
          <a:noFill/>
          <a:ln w="28575">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nvGrpSpPr>
          <p:cNvPr id="37" name="Group 36">
            <a:extLst>
              <a:ext uri="{FF2B5EF4-FFF2-40B4-BE49-F238E27FC236}">
                <a16:creationId xmlns:a16="http://schemas.microsoft.com/office/drawing/2014/main" id="{4115EB20-6312-3D12-1190-C9A64E2EEE36}"/>
              </a:ext>
            </a:extLst>
          </p:cNvPr>
          <p:cNvGrpSpPr/>
          <p:nvPr/>
        </p:nvGrpSpPr>
        <p:grpSpPr>
          <a:xfrm>
            <a:off x="4336044" y="1294794"/>
            <a:ext cx="2347205" cy="592501"/>
            <a:chOff x="4596873" y="1801532"/>
            <a:chExt cx="2347205" cy="592501"/>
          </a:xfrm>
        </p:grpSpPr>
        <p:grpSp>
          <p:nvGrpSpPr>
            <p:cNvPr id="144" name="Group 143">
              <a:extLst>
                <a:ext uri="{FF2B5EF4-FFF2-40B4-BE49-F238E27FC236}">
                  <a16:creationId xmlns:a16="http://schemas.microsoft.com/office/drawing/2014/main" id="{31772A3C-2C05-DA3B-F6DD-BC70E73125DA}"/>
                </a:ext>
              </a:extLst>
            </p:cNvPr>
            <p:cNvGrpSpPr/>
            <p:nvPr/>
          </p:nvGrpSpPr>
          <p:grpSpPr>
            <a:xfrm>
              <a:off x="4623647" y="1801532"/>
              <a:ext cx="2320431" cy="592501"/>
              <a:chOff x="4487607" y="1294537"/>
              <a:chExt cx="2320431" cy="592501"/>
            </a:xfrm>
          </p:grpSpPr>
          <p:sp>
            <p:nvSpPr>
              <p:cNvPr id="9" name="TextBox 8">
                <a:extLst>
                  <a:ext uri="{FF2B5EF4-FFF2-40B4-BE49-F238E27FC236}">
                    <a16:creationId xmlns:a16="http://schemas.microsoft.com/office/drawing/2014/main" id="{2953B894-E2BC-45C5-8781-08FD370D19C6}"/>
                  </a:ext>
                </a:extLst>
              </p:cNvPr>
              <p:cNvSpPr txBox="1">
                <a:spLocks/>
              </p:cNvSpPr>
              <p:nvPr/>
            </p:nvSpPr>
            <p:spPr bwMode="auto">
              <a:xfrm>
                <a:off x="4666584" y="1302263"/>
                <a:ext cx="214145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&lt;65 yr of age</a:t>
                </a:r>
                <a:b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≥65 yr of age</a:t>
                </a:r>
              </a:p>
            </p:txBody>
          </p:sp>
          <p:sp>
            <p:nvSpPr>
              <p:cNvPr id="15" name="TextBox 14">
                <a:extLst>
                  <a:ext uri="{FF2B5EF4-FFF2-40B4-BE49-F238E27FC236}">
                    <a16:creationId xmlns:a16="http://schemas.microsoft.com/office/drawing/2014/main" id="{7D08F0B8-8BB0-B2D4-9E0F-296AFAFC41A1}"/>
                  </a:ext>
                </a:extLst>
              </p:cNvPr>
              <p:cNvSpPr txBox="1"/>
              <p:nvPr/>
            </p:nvSpPr>
            <p:spPr bwMode="auto">
              <a:xfrm>
                <a:off x="4487607" y="1294537"/>
                <a:ext cx="3048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E04507"/>
                    </a:solidFill>
                    <a:effectLst/>
                    <a:uLnTx/>
                    <a:uFillTx/>
                    <a:latin typeface="Poppins Medium" pitchFamily="2" charset="77"/>
                    <a:cs typeface="Poppins Medium" pitchFamily="2" charset="77"/>
                  </a:rPr>
                  <a:t>−</a:t>
                </a:r>
              </a:p>
            </p:txBody>
          </p:sp>
          <p:sp>
            <p:nvSpPr>
              <p:cNvPr id="16" name="TextBox 15">
                <a:extLst>
                  <a:ext uri="{FF2B5EF4-FFF2-40B4-BE49-F238E27FC236}">
                    <a16:creationId xmlns:a16="http://schemas.microsoft.com/office/drawing/2014/main" id="{BF97C244-E519-7A32-7A4D-7741CF7F185C}"/>
                  </a:ext>
                </a:extLst>
              </p:cNvPr>
              <p:cNvSpPr txBox="1"/>
              <p:nvPr/>
            </p:nvSpPr>
            <p:spPr bwMode="auto">
              <a:xfrm>
                <a:off x="4487607" y="1516621"/>
                <a:ext cx="30489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E04507">
                        <a:lumMod val="60000"/>
                        <a:lumOff val="40000"/>
                      </a:srgbClr>
                    </a:solidFill>
                    <a:effectLst/>
                    <a:uLnTx/>
                    <a:uFillTx/>
                    <a:latin typeface="Poppins Medium" pitchFamily="2" charset="77"/>
                    <a:cs typeface="Poppins Medium" pitchFamily="2" charset="77"/>
                  </a:rPr>
                  <a:t>−</a:t>
                </a:r>
              </a:p>
            </p:txBody>
          </p:sp>
        </p:grpSp>
        <p:cxnSp>
          <p:nvCxnSpPr>
            <p:cNvPr id="4" name="Straight Connector 3">
              <a:extLst>
                <a:ext uri="{FF2B5EF4-FFF2-40B4-BE49-F238E27FC236}">
                  <a16:creationId xmlns:a16="http://schemas.microsoft.com/office/drawing/2014/main" id="{4E108147-5664-1886-403A-3C6344F9F5D8}"/>
                </a:ext>
              </a:extLst>
            </p:cNvPr>
            <p:cNvCxnSpPr>
              <a:cxnSpLocks/>
            </p:cNvCxnSpPr>
            <p:nvPr/>
          </p:nvCxnSpPr>
          <p:spPr>
            <a:xfrm flipH="1">
              <a:off x="4596873" y="1948328"/>
              <a:ext cx="25400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501D0F68-D0F8-1B37-4996-EECF215BFAC1}"/>
                </a:ext>
              </a:extLst>
            </p:cNvPr>
            <p:cNvCxnSpPr>
              <a:cxnSpLocks/>
            </p:cNvCxnSpPr>
            <p:nvPr/>
          </p:nvCxnSpPr>
          <p:spPr>
            <a:xfrm flipH="1">
              <a:off x="4603458" y="2173329"/>
              <a:ext cx="240642" cy="0"/>
            </a:xfrm>
            <a:prstGeom prst="line">
              <a:avLst/>
            </a:prstGeom>
            <a:ln w="28575">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773561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a:xfrm>
            <a:off x="231078" y="531006"/>
            <a:ext cx="11740260" cy="502445"/>
          </a:xfrm>
        </p:spPr>
        <p:txBody>
          <a:bodyPr/>
          <a:lstStyle/>
          <a:p>
            <a:r>
              <a:rPr lang="en-US" altLang="en-US" dirty="0"/>
              <a:t>MANGROVE: BR vs Zanubrutinib + Rituximab for Untreated MCL</a:t>
            </a:r>
          </a:p>
        </p:txBody>
      </p:sp>
      <p:sp>
        <p:nvSpPr>
          <p:cNvPr id="21" name="Content Placeholder 20">
            <a:extLst>
              <a:ext uri="{FF2B5EF4-FFF2-40B4-BE49-F238E27FC236}">
                <a16:creationId xmlns:a16="http://schemas.microsoft.com/office/drawing/2014/main" id="{C5749572-6A3C-15A7-527A-F01F1763BA0B}"/>
              </a:ext>
            </a:extLst>
          </p:cNvPr>
          <p:cNvSpPr>
            <a:spLocks noGrp="1"/>
          </p:cNvSpPr>
          <p:nvPr>
            <p:ph idx="1"/>
          </p:nvPr>
        </p:nvSpPr>
        <p:spPr>
          <a:xfrm>
            <a:off x="231078" y="1335023"/>
            <a:ext cx="11740260" cy="4754880"/>
          </a:xfrm>
        </p:spPr>
        <p:txBody>
          <a:bodyPr/>
          <a:lstStyle/>
          <a:p>
            <a:r>
              <a:rPr lang="en-US" dirty="0"/>
              <a:t>Multicenter, randomized, open-label phase III trial</a:t>
            </a:r>
            <a:br>
              <a:rPr lang="en-US" dirty="0"/>
            </a:br>
            <a:br>
              <a:rPr lang="en-US" dirty="0"/>
            </a:br>
            <a:br>
              <a:rPr lang="en-US" dirty="0"/>
            </a:br>
            <a:br>
              <a:rPr lang="en-US" dirty="0"/>
            </a:br>
            <a:br>
              <a:rPr lang="en-US" dirty="0"/>
            </a:br>
            <a:br>
              <a:rPr lang="en-US" dirty="0"/>
            </a:br>
            <a:br>
              <a:rPr lang="en-US" dirty="0"/>
            </a:br>
            <a:br>
              <a:rPr lang="en-US" dirty="0"/>
            </a:br>
            <a:br>
              <a:rPr lang="en-US" dirty="0"/>
            </a:br>
            <a:br>
              <a:rPr lang="en-US" dirty="0"/>
            </a:br>
            <a:endParaRPr lang="en-US" dirty="0"/>
          </a:p>
          <a:p>
            <a:pPr lvl="0"/>
            <a:r>
              <a:rPr lang="en-US" b="1" dirty="0"/>
              <a:t>Primary endpoint: </a:t>
            </a:r>
            <a:r>
              <a:rPr lang="en-US" dirty="0"/>
              <a:t>PFS by IRC</a:t>
            </a:r>
          </a:p>
          <a:p>
            <a:pPr lvl="0"/>
            <a:r>
              <a:rPr lang="en-US" b="1" dirty="0"/>
              <a:t>Secondary endpoints: </a:t>
            </a:r>
            <a:r>
              <a:rPr lang="en-US" dirty="0"/>
              <a:t>PFS by INV, ORR, DoR, OS, PROs, safety</a:t>
            </a:r>
          </a:p>
          <a:p>
            <a:endParaRPr lang="en-US" dirty="0"/>
          </a:p>
        </p:txBody>
      </p:sp>
      <p:sp>
        <p:nvSpPr>
          <p:cNvPr id="25" name="Content Placeholder 24">
            <a:extLst>
              <a:ext uri="{FF2B5EF4-FFF2-40B4-BE49-F238E27FC236}">
                <a16:creationId xmlns:a16="http://schemas.microsoft.com/office/drawing/2014/main" id="{23EB0337-7E99-E899-043D-CF36A2A9C045}"/>
              </a:ext>
            </a:extLst>
          </p:cNvPr>
          <p:cNvSpPr>
            <a:spLocks noGrp="1"/>
          </p:cNvSpPr>
          <p:nvPr>
            <p:ph sz="quarter" idx="10"/>
          </p:nvPr>
        </p:nvSpPr>
        <p:spPr>
          <a:xfrm>
            <a:off x="1712199" y="6302375"/>
            <a:ext cx="7812290" cy="327025"/>
          </a:xfrm>
        </p:spPr>
        <p:txBody>
          <a:bodyPr/>
          <a:lstStyle/>
          <a:p>
            <a:pPr algn="ctr"/>
            <a:r>
              <a:rPr lang="da-DK" altLang="en-US" dirty="0" err="1"/>
              <a:t>Dreyling</a:t>
            </a:r>
            <a:r>
              <a:rPr lang="da-DK" altLang="en-US" dirty="0"/>
              <a:t>. Future </a:t>
            </a:r>
            <a:r>
              <a:rPr lang="da-DK" altLang="en-US" dirty="0" err="1"/>
              <a:t>Oncol</a:t>
            </a:r>
            <a:r>
              <a:rPr lang="da-DK" altLang="en-US" dirty="0"/>
              <a:t>. 2021;17:255.</a:t>
            </a:r>
          </a:p>
        </p:txBody>
      </p:sp>
      <p:sp>
        <p:nvSpPr>
          <p:cNvPr id="19460" name="Text Box 45">
            <a:extLst>
              <a:ext uri="{FF2B5EF4-FFF2-40B4-BE49-F238E27FC236}">
                <a16:creationId xmlns:a16="http://schemas.microsoft.com/office/drawing/2014/main" id="{73BB8788-EA93-4F80-B091-B8486BEE8697}"/>
              </a:ext>
            </a:extLst>
          </p:cNvPr>
          <p:cNvSpPr txBox="1">
            <a:spLocks noChangeArrowheads="1"/>
          </p:cNvSpPr>
          <p:nvPr/>
        </p:nvSpPr>
        <p:spPr bwMode="auto">
          <a:xfrm>
            <a:off x="84774" y="2367696"/>
            <a:ext cx="245210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Patients aged ≥75 yr or ≥65 yr and &lt;70 yr with comorbidities precluding ASCT; histologically confirmed MCL; no prior systemic therapy; ECOG PS ≤2</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(planned N = 500)</a:t>
            </a:r>
            <a:endPar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grpSp>
        <p:nvGrpSpPr>
          <p:cNvPr id="11" name="Group 10">
            <a:extLst>
              <a:ext uri="{FF2B5EF4-FFF2-40B4-BE49-F238E27FC236}">
                <a16:creationId xmlns:a16="http://schemas.microsoft.com/office/drawing/2014/main" id="{C0E08692-C00B-E006-85CD-35DD5A0E5A02}"/>
              </a:ext>
            </a:extLst>
          </p:cNvPr>
          <p:cNvGrpSpPr/>
          <p:nvPr/>
        </p:nvGrpSpPr>
        <p:grpSpPr>
          <a:xfrm>
            <a:off x="3232678" y="2288375"/>
            <a:ext cx="4516380" cy="2583046"/>
            <a:chOff x="3557833" y="2356108"/>
            <a:chExt cx="4688531" cy="2583046"/>
          </a:xfrm>
        </p:grpSpPr>
        <p:sp>
          <p:nvSpPr>
            <p:cNvPr id="19463" name="Rectangle 49">
              <a:extLst>
                <a:ext uri="{FF2B5EF4-FFF2-40B4-BE49-F238E27FC236}">
                  <a16:creationId xmlns:a16="http://schemas.microsoft.com/office/drawing/2014/main" id="{C346F25D-ABA6-46CD-940B-7C5654E371C3}"/>
                </a:ext>
              </a:extLst>
            </p:cNvPr>
            <p:cNvSpPr>
              <a:spLocks noChangeArrowheads="1"/>
            </p:cNvSpPr>
            <p:nvPr/>
          </p:nvSpPr>
          <p:spPr bwMode="auto">
            <a:xfrm>
              <a:off x="3557833" y="2356108"/>
              <a:ext cx="4688531" cy="1233483"/>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u="none" strike="noStrike" kern="1200" cap="none" spc="0" normalizeH="0" baseline="0" noProof="0" dirty="0">
                  <a:ln>
                    <a:noFill/>
                  </a:ln>
                  <a:solidFill>
                    <a:schemeClr val="bg2"/>
                  </a:solidFill>
                  <a:effectLst/>
                  <a:uLnTx/>
                  <a:uFillTx/>
                  <a:latin typeface="Poppins" pitchFamily="2" charset="77"/>
                  <a:cs typeface="Poppins" pitchFamily="2" charset="77"/>
                </a:rPr>
                <a:t>Zanubrutinib</a:t>
              </a:r>
              <a:r>
                <a:rPr kumimoji="0" lang="en-US" altLang="en-US" sz="16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 160 mg PO BID +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u="none" strike="noStrike" kern="1200" cap="none" spc="0" normalizeH="0" baseline="0" noProof="0" dirty="0">
                  <a:ln>
                    <a:noFill/>
                  </a:ln>
                  <a:solidFill>
                    <a:schemeClr val="bg2"/>
                  </a:solidFill>
                  <a:effectLst/>
                  <a:uLnTx/>
                  <a:uFillTx/>
                  <a:latin typeface="Poppins" pitchFamily="2" charset="77"/>
                  <a:cs typeface="Poppins" pitchFamily="2" charset="77"/>
                </a:rPr>
                <a:t>Rituximab</a:t>
              </a:r>
              <a:r>
                <a:rPr kumimoji="0" lang="en-US" altLang="en-US" sz="16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 375 mg/m</a:t>
              </a:r>
              <a:r>
                <a:rPr kumimoji="0" lang="en-US" altLang="en-US" sz="1600" b="0" u="none" strike="noStrike" kern="1200" cap="none" spc="0" normalizeH="0" baseline="30000" noProof="0" dirty="0">
                  <a:ln>
                    <a:noFill/>
                  </a:ln>
                  <a:solidFill>
                    <a:schemeClr val="bg2"/>
                  </a:solidFill>
                  <a:effectLst/>
                  <a:uLnTx/>
                  <a:uFillTx/>
                  <a:latin typeface="Poppins Medium" pitchFamily="2" charset="77"/>
                  <a:cs typeface="Poppins Medium" pitchFamily="2" charset="77"/>
                </a:rPr>
                <a:t>2</a:t>
              </a:r>
              <a:r>
                <a:rPr kumimoji="0" lang="en-US" altLang="en-US" sz="1600" b="0" u="none" strike="noStrike" kern="1200" cap="none" spc="0" normalizeH="0" noProof="0" dirty="0">
                  <a:ln>
                    <a:noFill/>
                  </a:ln>
                  <a:solidFill>
                    <a:schemeClr val="bg2"/>
                  </a:solidFill>
                  <a:effectLst/>
                  <a:uLnTx/>
                  <a:uFillTx/>
                  <a:latin typeface="Poppins Medium" pitchFamily="2" charset="77"/>
                  <a:cs typeface="Poppins Medium" pitchFamily="2" charset="77"/>
                </a:rPr>
                <a:t> IV D1 of cycles 1-6</a:t>
              </a:r>
              <a:endParaRPr kumimoji="0" lang="en-US" altLang="en-US" sz="1600" b="0" u="none" strike="noStrike" kern="1200" cap="none" spc="0" normalizeH="0" baseline="0" noProof="0" dirty="0">
                <a:ln>
                  <a:noFill/>
                </a:ln>
                <a:solidFill>
                  <a:schemeClr val="bg2"/>
                </a:solidFill>
                <a:effectLst/>
                <a:uLnTx/>
                <a:uFillTx/>
                <a:latin typeface="Poppins Medium" pitchFamily="2" charset="77"/>
                <a:cs typeface="Poppins Medium" pitchFamily="2" charset="77"/>
              </a:endParaRPr>
            </a:p>
          </p:txBody>
        </p:sp>
        <p:sp>
          <p:nvSpPr>
            <p:cNvPr id="19464" name="Rectangle 50">
              <a:extLst>
                <a:ext uri="{FF2B5EF4-FFF2-40B4-BE49-F238E27FC236}">
                  <a16:creationId xmlns:a16="http://schemas.microsoft.com/office/drawing/2014/main" id="{FD3256D1-4424-49E5-A490-F3D2F2281980}"/>
                </a:ext>
              </a:extLst>
            </p:cNvPr>
            <p:cNvSpPr>
              <a:spLocks noChangeArrowheads="1"/>
            </p:cNvSpPr>
            <p:nvPr/>
          </p:nvSpPr>
          <p:spPr bwMode="auto">
            <a:xfrm>
              <a:off x="3557833" y="3739007"/>
              <a:ext cx="4688531" cy="1200147"/>
            </a:xfrm>
            <a:prstGeom prst="rect">
              <a:avLst/>
            </a:prstGeom>
            <a:solidFill>
              <a:schemeClr val="bg1">
                <a:lumMod val="5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u="none" strike="noStrike" kern="1200" cap="none" spc="0" normalizeH="0" baseline="0" noProof="0" dirty="0">
                  <a:ln>
                    <a:noFill/>
                  </a:ln>
                  <a:solidFill>
                    <a:schemeClr val="bg2"/>
                  </a:solidFill>
                  <a:effectLst/>
                  <a:uLnTx/>
                  <a:uFillTx/>
                  <a:latin typeface="Poppins" pitchFamily="2" charset="77"/>
                  <a:cs typeface="Poppins" pitchFamily="2" charset="77"/>
                </a:rPr>
                <a:t>Bendamustine</a:t>
              </a:r>
              <a:r>
                <a:rPr kumimoji="0" lang="en-US" altLang="en-US" sz="16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 90 mg/m</a:t>
              </a:r>
              <a:r>
                <a:rPr kumimoji="0" lang="en-US" altLang="en-US" sz="1600" b="0" u="none" strike="noStrike" kern="1200" cap="none" spc="0" normalizeH="0" baseline="30000" noProof="0" dirty="0">
                  <a:ln>
                    <a:noFill/>
                  </a:ln>
                  <a:solidFill>
                    <a:schemeClr val="bg2"/>
                  </a:solidFill>
                  <a:effectLst/>
                  <a:uLnTx/>
                  <a:uFillTx/>
                  <a:latin typeface="Poppins Medium" pitchFamily="2" charset="77"/>
                  <a:cs typeface="Poppins Medium" pitchFamily="2" charset="77"/>
                </a:rPr>
                <a:t>2</a:t>
              </a:r>
              <a:r>
                <a:rPr kumimoji="0" lang="en-US" altLang="en-US" sz="1600" b="0" u="none" strike="noStrike" kern="1200" cap="none" spc="0" normalizeH="0" noProof="0" dirty="0">
                  <a:ln>
                    <a:noFill/>
                  </a:ln>
                  <a:solidFill>
                    <a:schemeClr val="bg2"/>
                  </a:solidFill>
                  <a:effectLst/>
                  <a:uLnTx/>
                  <a:uFillTx/>
                  <a:latin typeface="Poppins Medium" pitchFamily="2" charset="77"/>
                  <a:cs typeface="Poppins Medium" pitchFamily="2" charset="77"/>
                </a:rPr>
                <a:t> IV D1, D2 </a:t>
              </a:r>
              <a:r>
                <a:rPr kumimoji="0" lang="en-US" altLang="en-US" sz="16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u="none" strike="noStrike" kern="1200" cap="none" spc="0" normalizeH="0" baseline="0" noProof="0" dirty="0">
                  <a:ln>
                    <a:noFill/>
                  </a:ln>
                  <a:solidFill>
                    <a:schemeClr val="bg2"/>
                  </a:solidFill>
                  <a:effectLst/>
                  <a:uLnTx/>
                  <a:uFillTx/>
                  <a:latin typeface="Poppins" pitchFamily="2" charset="77"/>
                  <a:cs typeface="Poppins" pitchFamily="2" charset="77"/>
                </a:rPr>
                <a:t>Rituximab</a:t>
              </a:r>
              <a:r>
                <a:rPr kumimoji="0" lang="en-US" altLang="en-US" sz="16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 375 mg/m</a:t>
              </a:r>
              <a:r>
                <a:rPr kumimoji="0" lang="en-US" altLang="en-US" sz="1600" b="0" u="none" strike="noStrike" kern="1200" cap="none" spc="0" normalizeH="0" baseline="30000" noProof="0" dirty="0">
                  <a:ln>
                    <a:noFill/>
                  </a:ln>
                  <a:solidFill>
                    <a:schemeClr val="bg2"/>
                  </a:solidFill>
                  <a:effectLst/>
                  <a:uLnTx/>
                  <a:uFillTx/>
                  <a:latin typeface="Poppins Medium" pitchFamily="2" charset="77"/>
                  <a:cs typeface="Poppins Medium" pitchFamily="2" charset="77"/>
                </a:rPr>
                <a:t>2</a:t>
              </a:r>
              <a:r>
                <a:rPr kumimoji="0" lang="en-US" altLang="en-US" sz="1600" b="0" u="none" strike="noStrike" kern="1200" cap="none" spc="0" normalizeH="0" noProof="0" dirty="0">
                  <a:ln>
                    <a:noFill/>
                  </a:ln>
                  <a:solidFill>
                    <a:schemeClr val="bg2"/>
                  </a:solidFill>
                  <a:effectLst/>
                  <a:uLnTx/>
                  <a:uFillTx/>
                  <a:latin typeface="Poppins Medium" pitchFamily="2" charset="77"/>
                  <a:cs typeface="Poppins Medium" pitchFamily="2" charset="77"/>
                </a:rPr>
                <a:t> IV D1 of cycles 1-6</a:t>
              </a:r>
              <a:endParaRPr kumimoji="0" lang="en-US" altLang="en-US" sz="1600" b="0" u="none" strike="noStrike" kern="1200" cap="none" spc="0" normalizeH="0" baseline="0" noProof="0" dirty="0">
                <a:ln>
                  <a:noFill/>
                </a:ln>
                <a:solidFill>
                  <a:schemeClr val="bg2"/>
                </a:solidFill>
                <a:effectLst/>
                <a:uLnTx/>
                <a:uFillTx/>
                <a:latin typeface="Poppins Medium" pitchFamily="2" charset="77"/>
                <a:cs typeface="Poppins Medium" pitchFamily="2" charset="77"/>
              </a:endParaRPr>
            </a:p>
          </p:txBody>
        </p:sp>
      </p:grpSp>
      <p:grpSp>
        <p:nvGrpSpPr>
          <p:cNvPr id="12" name="Group 11">
            <a:extLst>
              <a:ext uri="{FF2B5EF4-FFF2-40B4-BE49-F238E27FC236}">
                <a16:creationId xmlns:a16="http://schemas.microsoft.com/office/drawing/2014/main" id="{3D7624D8-9C00-C656-0269-5735B8A86692}"/>
              </a:ext>
            </a:extLst>
          </p:cNvPr>
          <p:cNvGrpSpPr/>
          <p:nvPr/>
        </p:nvGrpSpPr>
        <p:grpSpPr>
          <a:xfrm>
            <a:off x="2536878" y="3049577"/>
            <a:ext cx="622300" cy="1060641"/>
            <a:chOff x="3251137" y="3037142"/>
            <a:chExt cx="622300" cy="1060641"/>
          </a:xfrm>
        </p:grpSpPr>
        <p:sp>
          <p:nvSpPr>
            <p:cNvPr id="19467" name="Line 53">
              <a:extLst>
                <a:ext uri="{FF2B5EF4-FFF2-40B4-BE49-F238E27FC236}">
                  <a16:creationId xmlns:a16="http://schemas.microsoft.com/office/drawing/2014/main" id="{19B47B8E-7D11-46DE-BD1E-B2309FDE5C23}"/>
                </a:ext>
              </a:extLst>
            </p:cNvPr>
            <p:cNvSpPr>
              <a:spLocks noChangeShapeType="1"/>
            </p:cNvSpPr>
            <p:nvPr/>
          </p:nvSpPr>
          <p:spPr bwMode="auto">
            <a:xfrm>
              <a:off x="3251137" y="3746946"/>
              <a:ext cx="622300" cy="35083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9468" name="Line 54">
              <a:extLst>
                <a:ext uri="{FF2B5EF4-FFF2-40B4-BE49-F238E27FC236}">
                  <a16:creationId xmlns:a16="http://schemas.microsoft.com/office/drawing/2014/main" id="{D1F2E6DC-39ED-43FE-A784-E6851ADCA3EA}"/>
                </a:ext>
              </a:extLst>
            </p:cNvPr>
            <p:cNvSpPr>
              <a:spLocks noChangeShapeType="1"/>
            </p:cNvSpPr>
            <p:nvPr/>
          </p:nvSpPr>
          <p:spPr bwMode="auto">
            <a:xfrm flipV="1">
              <a:off x="3251137" y="3037142"/>
              <a:ext cx="622300" cy="34766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grpSp>
      <p:sp>
        <p:nvSpPr>
          <p:cNvPr id="6" name="Rectangle 46">
            <a:extLst>
              <a:ext uri="{FF2B5EF4-FFF2-40B4-BE49-F238E27FC236}">
                <a16:creationId xmlns:a16="http://schemas.microsoft.com/office/drawing/2014/main" id="{E7405BC0-62F5-EE01-F2AA-8EA4E4368F24}"/>
              </a:ext>
            </a:extLst>
          </p:cNvPr>
          <p:cNvSpPr>
            <a:spLocks noChangeArrowheads="1"/>
          </p:cNvSpPr>
          <p:nvPr/>
        </p:nvSpPr>
        <p:spPr bwMode="auto">
          <a:xfrm>
            <a:off x="8281373" y="2579237"/>
            <a:ext cx="16630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Poppins Medium" pitchFamily="2" charset="77"/>
                <a:cs typeface="Poppins Medium" pitchFamily="2" charset="77"/>
              </a:rPr>
              <a:t>Zanubrutinib monotherapy until PD</a:t>
            </a:r>
          </a:p>
        </p:txBody>
      </p:sp>
      <p:grpSp>
        <p:nvGrpSpPr>
          <p:cNvPr id="13" name="Group 12">
            <a:extLst>
              <a:ext uri="{FF2B5EF4-FFF2-40B4-BE49-F238E27FC236}">
                <a16:creationId xmlns:a16="http://schemas.microsoft.com/office/drawing/2014/main" id="{7BEF13E3-A92D-F0E4-9543-80CF6CE4642E}"/>
              </a:ext>
            </a:extLst>
          </p:cNvPr>
          <p:cNvGrpSpPr/>
          <p:nvPr/>
        </p:nvGrpSpPr>
        <p:grpSpPr>
          <a:xfrm>
            <a:off x="7834786" y="2972045"/>
            <a:ext cx="507998" cy="1215707"/>
            <a:chOff x="7875589" y="3027617"/>
            <a:chExt cx="507998" cy="1215707"/>
          </a:xfrm>
        </p:grpSpPr>
        <p:sp>
          <p:nvSpPr>
            <p:cNvPr id="7" name="Line 51">
              <a:extLst>
                <a:ext uri="{FF2B5EF4-FFF2-40B4-BE49-F238E27FC236}">
                  <a16:creationId xmlns:a16="http://schemas.microsoft.com/office/drawing/2014/main" id="{1B4D2634-E60A-7D74-73CF-05C6B8DDC9C7}"/>
                </a:ext>
              </a:extLst>
            </p:cNvPr>
            <p:cNvSpPr>
              <a:spLocks noChangeShapeType="1"/>
            </p:cNvSpPr>
            <p:nvPr/>
          </p:nvSpPr>
          <p:spPr bwMode="auto">
            <a:xfrm rot="16200000">
              <a:off x="8143875" y="4003611"/>
              <a:ext cx="0" cy="479425"/>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8" name="Line 52">
              <a:extLst>
                <a:ext uri="{FF2B5EF4-FFF2-40B4-BE49-F238E27FC236}">
                  <a16:creationId xmlns:a16="http://schemas.microsoft.com/office/drawing/2014/main" id="{571D2E25-8FC0-68B2-F796-DB59CBA181CD}"/>
                </a:ext>
              </a:extLst>
            </p:cNvPr>
            <p:cNvSpPr>
              <a:spLocks noChangeShapeType="1"/>
            </p:cNvSpPr>
            <p:nvPr/>
          </p:nvSpPr>
          <p:spPr bwMode="auto">
            <a:xfrm>
              <a:off x="7875589" y="3027617"/>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grpSp>
      <p:sp>
        <p:nvSpPr>
          <p:cNvPr id="9" name="Rectangle 46">
            <a:extLst>
              <a:ext uri="{FF2B5EF4-FFF2-40B4-BE49-F238E27FC236}">
                <a16:creationId xmlns:a16="http://schemas.microsoft.com/office/drawing/2014/main" id="{EE9D8EBB-BBF4-0FEA-A11F-7CFC6929654D}"/>
              </a:ext>
            </a:extLst>
          </p:cNvPr>
          <p:cNvSpPr>
            <a:spLocks noChangeArrowheads="1"/>
          </p:cNvSpPr>
          <p:nvPr/>
        </p:nvSpPr>
        <p:spPr bwMode="auto">
          <a:xfrm>
            <a:off x="8281372" y="4018473"/>
            <a:ext cx="16630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Poppins Medium" pitchFamily="2" charset="77"/>
                <a:cs typeface="Poppins Medium" pitchFamily="2" charset="77"/>
              </a:rPr>
              <a:t>Observation</a:t>
            </a:r>
          </a:p>
        </p:txBody>
      </p:sp>
      <p:sp>
        <p:nvSpPr>
          <p:cNvPr id="10" name="Rectangle 46">
            <a:extLst>
              <a:ext uri="{FF2B5EF4-FFF2-40B4-BE49-F238E27FC236}">
                <a16:creationId xmlns:a16="http://schemas.microsoft.com/office/drawing/2014/main" id="{AEDA8F4B-EA3A-01D5-C295-C8EE47909F5B}"/>
              </a:ext>
            </a:extLst>
          </p:cNvPr>
          <p:cNvSpPr>
            <a:spLocks noChangeArrowheads="1"/>
          </p:cNvSpPr>
          <p:nvPr/>
        </p:nvSpPr>
        <p:spPr bwMode="auto">
          <a:xfrm>
            <a:off x="10476765" y="2761111"/>
            <a:ext cx="1613059"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1" u="none" strike="noStrike" kern="1200" cap="none" spc="0" normalizeH="0" baseline="0" noProof="0" dirty="0">
                <a:ln>
                  <a:noFill/>
                </a:ln>
                <a:solidFill>
                  <a:srgbClr val="000000"/>
                </a:solidFill>
                <a:effectLst/>
                <a:uLnTx/>
                <a:uFillTx/>
                <a:latin typeface="Poppins Medium" pitchFamily="2" charset="77"/>
                <a:cs typeface="Poppins Medium" pitchFamily="2" charset="77"/>
              </a:rPr>
              <a:t>Response assessed every 3 mo for 2 yr, then every 6 mo until PD</a:t>
            </a:r>
          </a:p>
        </p:txBody>
      </p:sp>
      <p:grpSp>
        <p:nvGrpSpPr>
          <p:cNvPr id="16" name="Group 15">
            <a:extLst>
              <a:ext uri="{FF2B5EF4-FFF2-40B4-BE49-F238E27FC236}">
                <a16:creationId xmlns:a16="http://schemas.microsoft.com/office/drawing/2014/main" id="{93301419-825E-3093-4788-A8E34E0D21E1}"/>
              </a:ext>
            </a:extLst>
          </p:cNvPr>
          <p:cNvGrpSpPr/>
          <p:nvPr/>
        </p:nvGrpSpPr>
        <p:grpSpPr>
          <a:xfrm>
            <a:off x="9968766" y="2972045"/>
            <a:ext cx="507998" cy="1215707"/>
            <a:chOff x="7875589" y="3027617"/>
            <a:chExt cx="507998" cy="1215707"/>
          </a:xfrm>
        </p:grpSpPr>
        <p:sp>
          <p:nvSpPr>
            <p:cNvPr id="17" name="Line 51">
              <a:extLst>
                <a:ext uri="{FF2B5EF4-FFF2-40B4-BE49-F238E27FC236}">
                  <a16:creationId xmlns:a16="http://schemas.microsoft.com/office/drawing/2014/main" id="{BB740E1D-DA39-9D45-FC05-5445E9E9F05F}"/>
                </a:ext>
              </a:extLst>
            </p:cNvPr>
            <p:cNvSpPr>
              <a:spLocks noChangeShapeType="1"/>
            </p:cNvSpPr>
            <p:nvPr/>
          </p:nvSpPr>
          <p:spPr bwMode="auto">
            <a:xfrm rot="16200000">
              <a:off x="8143875" y="4003611"/>
              <a:ext cx="0" cy="479425"/>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8" name="Line 52">
              <a:extLst>
                <a:ext uri="{FF2B5EF4-FFF2-40B4-BE49-F238E27FC236}">
                  <a16:creationId xmlns:a16="http://schemas.microsoft.com/office/drawing/2014/main" id="{6DBF3DC6-D4DA-337D-6004-8F0E6CEC4062}"/>
                </a:ext>
              </a:extLst>
            </p:cNvPr>
            <p:cNvSpPr>
              <a:spLocks noChangeShapeType="1"/>
            </p:cNvSpPr>
            <p:nvPr/>
          </p:nvSpPr>
          <p:spPr bwMode="auto">
            <a:xfrm>
              <a:off x="7875589" y="3027617"/>
              <a:ext cx="479425"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grpSp>
      <p:sp>
        <p:nvSpPr>
          <p:cNvPr id="19" name="Line 52">
            <a:extLst>
              <a:ext uri="{FF2B5EF4-FFF2-40B4-BE49-F238E27FC236}">
                <a16:creationId xmlns:a16="http://schemas.microsoft.com/office/drawing/2014/main" id="{7CFD78ED-A7A0-C0B0-81F9-E3F32C8ADC31}"/>
              </a:ext>
            </a:extLst>
          </p:cNvPr>
          <p:cNvSpPr>
            <a:spLocks noChangeShapeType="1"/>
          </p:cNvSpPr>
          <p:nvPr/>
        </p:nvSpPr>
        <p:spPr bwMode="auto">
          <a:xfrm>
            <a:off x="7749057" y="2003286"/>
            <a:ext cx="0" cy="262295"/>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20" name="Text Box 45">
            <a:extLst>
              <a:ext uri="{FF2B5EF4-FFF2-40B4-BE49-F238E27FC236}">
                <a16:creationId xmlns:a16="http://schemas.microsoft.com/office/drawing/2014/main" id="{112EF2EB-C98E-84E3-864D-559C0D4E5DA9}"/>
              </a:ext>
            </a:extLst>
          </p:cNvPr>
          <p:cNvSpPr txBox="1">
            <a:spLocks noChangeArrowheads="1"/>
          </p:cNvSpPr>
          <p:nvPr/>
        </p:nvSpPr>
        <p:spPr bwMode="auto">
          <a:xfrm>
            <a:off x="6917520" y="1695509"/>
            <a:ext cx="166307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28-day cycles</a:t>
            </a:r>
            <a:endPar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Tree>
    <p:extLst>
      <p:ext uri="{BB962C8B-B14F-4D97-AF65-F5344CB8AC3E}">
        <p14:creationId xmlns:p14="http://schemas.microsoft.com/office/powerpoint/2010/main" val="35518504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2EDE3-D40E-164F-2137-4CDC6FD8C6C9}"/>
              </a:ext>
            </a:extLst>
          </p:cNvPr>
          <p:cNvSpPr>
            <a:spLocks noGrp="1"/>
          </p:cNvSpPr>
          <p:nvPr>
            <p:ph type="title"/>
          </p:nvPr>
        </p:nvSpPr>
        <p:spPr>
          <a:xfrm>
            <a:off x="228600" y="1601674"/>
            <a:ext cx="11118850" cy="559127"/>
          </a:xfrm>
        </p:spPr>
        <p:txBody>
          <a:bodyPr/>
          <a:lstStyle/>
          <a:p>
            <a:r>
              <a:rPr lang="en-US" dirty="0"/>
              <a:t>Clinical Evidence Informing </a:t>
            </a:r>
            <a:br>
              <a:rPr lang="en-US" dirty="0"/>
            </a:br>
            <a:r>
              <a:rPr lang="en-US" dirty="0"/>
              <a:t>Treatment Decisions in R/R MCL</a:t>
            </a:r>
          </a:p>
        </p:txBody>
      </p:sp>
    </p:spTree>
    <p:extLst>
      <p:ext uri="{BB962C8B-B14F-4D97-AF65-F5344CB8AC3E}">
        <p14:creationId xmlns:p14="http://schemas.microsoft.com/office/powerpoint/2010/main" val="23368565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1AB00-8547-E759-73F6-442D758647C6}"/>
              </a:ext>
            </a:extLst>
          </p:cNvPr>
          <p:cNvSpPr>
            <a:spLocks noGrp="1"/>
          </p:cNvSpPr>
          <p:nvPr>
            <p:ph type="title"/>
          </p:nvPr>
        </p:nvSpPr>
        <p:spPr>
          <a:xfrm>
            <a:off x="231078" y="531006"/>
            <a:ext cx="11740260" cy="502445"/>
          </a:xfrm>
        </p:spPr>
        <p:txBody>
          <a:bodyPr/>
          <a:lstStyle/>
          <a:p>
            <a:r>
              <a:rPr lang="en-US" dirty="0"/>
              <a:t>How Do We Approach R/R MCL?</a:t>
            </a:r>
          </a:p>
        </p:txBody>
      </p:sp>
      <p:sp>
        <p:nvSpPr>
          <p:cNvPr id="10" name="Content Placeholder 9">
            <a:extLst>
              <a:ext uri="{FF2B5EF4-FFF2-40B4-BE49-F238E27FC236}">
                <a16:creationId xmlns:a16="http://schemas.microsoft.com/office/drawing/2014/main" id="{984FE77C-695A-C257-FC77-8FC95A03D5E1}"/>
              </a:ext>
            </a:extLst>
          </p:cNvPr>
          <p:cNvSpPr>
            <a:spLocks noGrp="1"/>
          </p:cNvSpPr>
          <p:nvPr>
            <p:ph idx="1"/>
          </p:nvPr>
        </p:nvSpPr>
        <p:spPr>
          <a:xfrm>
            <a:off x="6897808" y="1335088"/>
            <a:ext cx="5073530" cy="4754562"/>
          </a:xfrm>
        </p:spPr>
        <p:txBody>
          <a:bodyPr/>
          <a:lstStyle/>
          <a:p>
            <a:pPr lvl="0"/>
            <a:r>
              <a:rPr lang="en-US" sz="2000" b="1" dirty="0"/>
              <a:t>Better understanding of biology of MCL has led to shift away from chemotherapy</a:t>
            </a:r>
          </a:p>
          <a:p>
            <a:pPr lvl="2"/>
            <a:r>
              <a:rPr lang="en-US" sz="1800" b="1" dirty="0"/>
              <a:t>BTK: covalent inhibitors </a:t>
            </a:r>
            <a:r>
              <a:rPr lang="en-US" sz="1800" dirty="0"/>
              <a:t>ibrutinib,* acalabrutinib, zanubrutinib </a:t>
            </a:r>
          </a:p>
          <a:p>
            <a:pPr lvl="2"/>
            <a:r>
              <a:rPr lang="en-US" sz="1800" b="1" dirty="0"/>
              <a:t>BTK: noncovalent inhibitors </a:t>
            </a:r>
            <a:r>
              <a:rPr lang="en-US" sz="1800" dirty="0"/>
              <a:t>pirtobrutinib, nemtabrutinib*</a:t>
            </a:r>
          </a:p>
          <a:p>
            <a:pPr lvl="2"/>
            <a:r>
              <a:rPr lang="en-US" sz="1800" b="1" dirty="0"/>
              <a:t>IMiDs: </a:t>
            </a:r>
            <a:r>
              <a:rPr lang="en-US" sz="1800" dirty="0"/>
              <a:t>lenalidomide</a:t>
            </a:r>
          </a:p>
          <a:p>
            <a:pPr lvl="2"/>
            <a:r>
              <a:rPr lang="en-US" sz="1800" b="1" dirty="0"/>
              <a:t>BCL2: </a:t>
            </a:r>
            <a:r>
              <a:rPr lang="en-US" sz="1800" dirty="0"/>
              <a:t>venetoclax*, </a:t>
            </a:r>
            <a:r>
              <a:rPr lang="en-US" sz="1800" dirty="0" err="1"/>
              <a:t>sonrotoclax</a:t>
            </a:r>
            <a:endParaRPr lang="en-US" sz="1800" dirty="0"/>
          </a:p>
          <a:p>
            <a:pPr lvl="2"/>
            <a:r>
              <a:rPr lang="en-US" sz="1800" b="1" dirty="0"/>
              <a:t>CAR T-cell therapy: </a:t>
            </a:r>
            <a:r>
              <a:rPr lang="en-US" sz="1800" dirty="0"/>
              <a:t>brexu-cel, liso-cel</a:t>
            </a:r>
          </a:p>
          <a:p>
            <a:pPr lvl="2"/>
            <a:r>
              <a:rPr lang="en-US" sz="1800" b="1" dirty="0"/>
              <a:t>Bispecific mAb: </a:t>
            </a:r>
            <a:r>
              <a:rPr lang="en-US" sz="1800" dirty="0"/>
              <a:t>mosunetuzumab/polatuzumab,* glofitamab*</a:t>
            </a:r>
          </a:p>
          <a:p>
            <a:endParaRPr lang="en-US" sz="2000" dirty="0"/>
          </a:p>
        </p:txBody>
      </p:sp>
      <p:sp>
        <p:nvSpPr>
          <p:cNvPr id="14" name="Content Placeholder 13">
            <a:extLst>
              <a:ext uri="{FF2B5EF4-FFF2-40B4-BE49-F238E27FC236}">
                <a16:creationId xmlns:a16="http://schemas.microsoft.com/office/drawing/2014/main" id="{2B47C872-8FD0-7CE1-023C-BDFCD7FC73B6}"/>
              </a:ext>
            </a:extLst>
          </p:cNvPr>
          <p:cNvSpPr>
            <a:spLocks noGrp="1"/>
          </p:cNvSpPr>
          <p:nvPr>
            <p:ph sz="quarter" idx="10"/>
          </p:nvPr>
        </p:nvSpPr>
        <p:spPr>
          <a:xfrm>
            <a:off x="2330449" y="6302375"/>
            <a:ext cx="7194039" cy="327025"/>
          </a:xfrm>
        </p:spPr>
        <p:txBody>
          <a:bodyPr/>
          <a:lstStyle/>
          <a:p>
            <a:r>
              <a:rPr lang="en-US" altLang="en-US" dirty="0"/>
              <a:t>NCCN. Clinical practice guidelines in oncology: B-cell lymphomas. v.3.2026. nccn.org.</a:t>
            </a:r>
            <a:br>
              <a:rPr lang="en-US" altLang="en-US" dirty="0"/>
            </a:br>
            <a:r>
              <a:rPr lang="da-DK" altLang="en-US" dirty="0" err="1"/>
              <a:t>Jares</a:t>
            </a:r>
            <a:r>
              <a:rPr lang="da-DK" altLang="en-US" dirty="0"/>
              <a:t>. J </a:t>
            </a:r>
            <a:r>
              <a:rPr lang="da-DK" altLang="en-US" dirty="0" err="1"/>
              <a:t>Clin</a:t>
            </a:r>
            <a:r>
              <a:rPr lang="da-DK" altLang="en-US" dirty="0"/>
              <a:t> Invest. 2012;122:3416. </a:t>
            </a:r>
            <a:r>
              <a:rPr lang="en-US" altLang="en-US" dirty="0"/>
              <a:t>Figure reproduced by </a:t>
            </a:r>
            <a:r>
              <a:rPr lang="en-US" dirty="0">
                <a:hlinkClick r:id="rId3">
                  <a:extLst>
                    <a:ext uri="{A12FA001-AC4F-418D-AE19-62706E023703}">
                      <ahyp:hlinkClr xmlns:ahyp="http://schemas.microsoft.com/office/drawing/2018/hyperlinkcolor" val="tx"/>
                    </a:ext>
                  </a:extLst>
                </a:hlinkClick>
              </a:rPr>
              <a:t>Creative Commons Attribution License (CC BY)</a:t>
            </a:r>
            <a:r>
              <a:rPr lang="en-US" dirty="0"/>
              <a:t>. </a:t>
            </a:r>
            <a:endParaRPr lang="da-DK" altLang="en-US" dirty="0"/>
          </a:p>
        </p:txBody>
      </p:sp>
      <p:pic>
        <p:nvPicPr>
          <p:cNvPr id="3" name="Content Placeholder 7">
            <a:extLst>
              <a:ext uri="{FF2B5EF4-FFF2-40B4-BE49-F238E27FC236}">
                <a16:creationId xmlns:a16="http://schemas.microsoft.com/office/drawing/2014/main" id="{1C6FBFF1-85B0-5481-0E66-5A036658476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bwMode="auto">
          <a:xfrm>
            <a:off x="395875" y="1474029"/>
            <a:ext cx="6364408" cy="4387779"/>
          </a:xfrm>
          <a:prstGeom prst="rect">
            <a:avLst/>
          </a:prstGeom>
          <a:noFill/>
          <a:ln w="25400">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Placeholder 6">
            <a:extLst>
              <a:ext uri="{FF2B5EF4-FFF2-40B4-BE49-F238E27FC236}">
                <a16:creationId xmlns:a16="http://schemas.microsoft.com/office/drawing/2014/main" id="{37E6B8FB-0F7B-6CDC-6AE7-17F81FADC88B}"/>
              </a:ext>
            </a:extLst>
          </p:cNvPr>
          <p:cNvSpPr txBox="1">
            <a:spLocks/>
          </p:cNvSpPr>
          <p:nvPr/>
        </p:nvSpPr>
        <p:spPr bwMode="auto">
          <a:xfrm>
            <a:off x="3093156" y="5821012"/>
            <a:ext cx="3499555" cy="327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r"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None/>
              <a:tabLst/>
              <a:defRPr/>
            </a:pPr>
            <a:r>
              <a:rPr kumimoji="0" lang="en-US" sz="1400" b="0" u="none" strike="noStrike" kern="0" cap="none" spc="0" normalizeH="0" baseline="0" noProof="0" dirty="0">
                <a:ln>
                  <a:noFill/>
                </a:ln>
                <a:solidFill>
                  <a:srgbClr val="000000"/>
                </a:solidFill>
                <a:effectLst/>
                <a:uLnTx/>
                <a:uFillTx/>
                <a:latin typeface="Poppins Medium" pitchFamily="2" charset="77"/>
                <a:cs typeface="Poppins Medium" pitchFamily="2" charset="77"/>
              </a:rPr>
              <a:t>*Not approved by FDA for R/R MCL.</a:t>
            </a:r>
          </a:p>
        </p:txBody>
      </p:sp>
    </p:spTree>
    <p:extLst>
      <p:ext uri="{BB962C8B-B14F-4D97-AF65-F5344CB8AC3E}">
        <p14:creationId xmlns:p14="http://schemas.microsoft.com/office/powerpoint/2010/main" val="41714839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7197FA-378B-1A20-6F59-36A8BE5F89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43534B-1E89-A707-9509-25203AA1FD1D}"/>
              </a:ext>
            </a:extLst>
          </p:cNvPr>
          <p:cNvSpPr>
            <a:spLocks noGrp="1"/>
          </p:cNvSpPr>
          <p:nvPr>
            <p:ph type="title"/>
          </p:nvPr>
        </p:nvSpPr>
        <p:spPr>
          <a:xfrm>
            <a:off x="231078" y="531006"/>
            <a:ext cx="11740260" cy="502445"/>
          </a:xfrm>
        </p:spPr>
        <p:txBody>
          <a:bodyPr/>
          <a:lstStyle/>
          <a:p>
            <a:r>
              <a:rPr lang="en-US" dirty="0"/>
              <a:t>CASE 3: 60-Yr-Old Woman With R/R MCL </a:t>
            </a:r>
          </a:p>
        </p:txBody>
      </p:sp>
      <p:sp>
        <p:nvSpPr>
          <p:cNvPr id="3" name="Content Placeholder 2">
            <a:extLst>
              <a:ext uri="{FF2B5EF4-FFF2-40B4-BE49-F238E27FC236}">
                <a16:creationId xmlns:a16="http://schemas.microsoft.com/office/drawing/2014/main" id="{248648A1-14F5-FB34-4BB8-7FB93089A4D3}"/>
              </a:ext>
            </a:extLst>
          </p:cNvPr>
          <p:cNvSpPr>
            <a:spLocks noGrp="1"/>
          </p:cNvSpPr>
          <p:nvPr>
            <p:ph idx="1"/>
          </p:nvPr>
        </p:nvSpPr>
        <p:spPr>
          <a:xfrm>
            <a:off x="231776" y="1335088"/>
            <a:ext cx="4656313" cy="4754562"/>
          </a:xfrm>
        </p:spPr>
        <p:txBody>
          <a:bodyPr/>
          <a:lstStyle/>
          <a:p>
            <a:pPr>
              <a:spcAft>
                <a:spcPts val="300"/>
              </a:spcAft>
            </a:pPr>
            <a:r>
              <a:rPr lang="en-US" sz="2000" dirty="0"/>
              <a:t>60-yr-old woman presented with fever and rash to local ED</a:t>
            </a:r>
          </a:p>
          <a:p>
            <a:pPr lvl="2">
              <a:spcAft>
                <a:spcPts val="300"/>
              </a:spcAft>
            </a:pPr>
            <a:r>
              <a:rPr lang="en-US" sz="1800" dirty="0"/>
              <a:t>Workup revealed splenomegaly, and elevated WBC; flow consistent with MCL </a:t>
            </a:r>
          </a:p>
          <a:p>
            <a:pPr>
              <a:spcAft>
                <a:spcPts val="300"/>
              </a:spcAft>
            </a:pPr>
            <a:r>
              <a:rPr lang="en-US" sz="2000" dirty="0"/>
              <a:t>Patient started BR therapy</a:t>
            </a:r>
          </a:p>
          <a:p>
            <a:pPr lvl="2">
              <a:spcAft>
                <a:spcPts val="300"/>
              </a:spcAft>
            </a:pPr>
            <a:r>
              <a:rPr lang="en-US" sz="1800" dirty="0"/>
              <a:t>Completed 6 cycles and achieved complete metabolic response </a:t>
            </a:r>
          </a:p>
          <a:p>
            <a:pPr lvl="2">
              <a:spcAft>
                <a:spcPts val="300"/>
              </a:spcAft>
            </a:pPr>
            <a:r>
              <a:rPr lang="en-US" sz="1800" dirty="0"/>
              <a:t>Started on R maintenance every other mo (planned for 2 yr)</a:t>
            </a:r>
          </a:p>
          <a:p>
            <a:pPr>
              <a:spcAft>
                <a:spcPts val="300"/>
              </a:spcAft>
            </a:pPr>
            <a:r>
              <a:rPr lang="en-US" sz="2000" dirty="0"/>
              <a:t>Remained in remission for just under 1 yr when she was </a:t>
            </a:r>
            <a:br>
              <a:rPr lang="en-US" sz="2000" dirty="0"/>
            </a:br>
            <a:r>
              <a:rPr lang="en-US" sz="2000" dirty="0"/>
              <a:t>noted on imaging to have recurrent disease after self-palpating a new node</a:t>
            </a:r>
          </a:p>
        </p:txBody>
      </p:sp>
      <p:pic>
        <p:nvPicPr>
          <p:cNvPr id="7" name="Picture 6">
            <a:extLst>
              <a:ext uri="{FF2B5EF4-FFF2-40B4-BE49-F238E27FC236}">
                <a16:creationId xmlns:a16="http://schemas.microsoft.com/office/drawing/2014/main" id="{6608F0E7-01D9-32AD-2735-8C16F6B649CD}"/>
              </a:ext>
            </a:extLst>
          </p:cNvPr>
          <p:cNvPicPr>
            <a:picLocks noChangeAspect="1"/>
          </p:cNvPicPr>
          <p:nvPr/>
        </p:nvPicPr>
        <p:blipFill>
          <a:blip r:embed="rId3"/>
          <a:stretch>
            <a:fillRect/>
          </a:stretch>
        </p:blipFill>
        <p:spPr>
          <a:xfrm>
            <a:off x="5015033" y="1341471"/>
            <a:ext cx="6945890" cy="1220753"/>
          </a:xfrm>
          <a:prstGeom prst="rect">
            <a:avLst/>
          </a:prstGeom>
        </p:spPr>
      </p:pic>
      <p:pic>
        <p:nvPicPr>
          <p:cNvPr id="9" name="Picture 8">
            <a:extLst>
              <a:ext uri="{FF2B5EF4-FFF2-40B4-BE49-F238E27FC236}">
                <a16:creationId xmlns:a16="http://schemas.microsoft.com/office/drawing/2014/main" id="{DEF77F6A-87A6-0C46-4E0F-F84A4C16BE94}"/>
              </a:ext>
            </a:extLst>
          </p:cNvPr>
          <p:cNvPicPr>
            <a:picLocks noChangeAspect="1"/>
          </p:cNvPicPr>
          <p:nvPr/>
        </p:nvPicPr>
        <p:blipFill>
          <a:blip r:embed="rId4"/>
          <a:srcRect l="1340" t="1734" r="1174" b="2342"/>
          <a:stretch>
            <a:fillRect/>
          </a:stretch>
        </p:blipFill>
        <p:spPr>
          <a:xfrm>
            <a:off x="5015033" y="2774696"/>
            <a:ext cx="6956305" cy="2817426"/>
          </a:xfrm>
          <a:prstGeom prst="roundRect">
            <a:avLst>
              <a:gd name="adj" fmla="val 2483"/>
            </a:avLst>
          </a:prstGeom>
        </p:spPr>
      </p:pic>
    </p:spTree>
    <p:extLst>
      <p:ext uri="{BB962C8B-B14F-4D97-AF65-F5344CB8AC3E}">
        <p14:creationId xmlns:p14="http://schemas.microsoft.com/office/powerpoint/2010/main" val="344949462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E4674-6A31-32F5-F40F-E86E5F4CBD42}"/>
              </a:ext>
            </a:extLst>
          </p:cNvPr>
          <p:cNvSpPr>
            <a:spLocks noGrp="1"/>
          </p:cNvSpPr>
          <p:nvPr>
            <p:ph type="title"/>
          </p:nvPr>
        </p:nvSpPr>
        <p:spPr>
          <a:xfrm>
            <a:off x="231078" y="531006"/>
            <a:ext cx="11740260" cy="502445"/>
          </a:xfrm>
        </p:spPr>
        <p:txBody>
          <a:bodyPr/>
          <a:lstStyle/>
          <a:p>
            <a:r>
              <a:rPr lang="en-US" dirty="0"/>
              <a:t>Case 4: R/R MCL After Chemotherapy and BTK Inhibitor</a:t>
            </a:r>
          </a:p>
        </p:txBody>
      </p:sp>
      <p:sp>
        <p:nvSpPr>
          <p:cNvPr id="26" name="TextBox 25">
            <a:extLst>
              <a:ext uri="{FF2B5EF4-FFF2-40B4-BE49-F238E27FC236}">
                <a16:creationId xmlns:a16="http://schemas.microsoft.com/office/drawing/2014/main" id="{F777896A-71C2-7F6C-E436-42B1A85C71C3}"/>
              </a:ext>
            </a:extLst>
          </p:cNvPr>
          <p:cNvSpPr txBox="1"/>
          <p:nvPr/>
        </p:nvSpPr>
        <p:spPr bwMode="auto">
          <a:xfrm>
            <a:off x="7843101" y="1341923"/>
            <a:ext cx="241326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Unfit Patient</a:t>
            </a:r>
          </a:p>
        </p:txBody>
      </p:sp>
      <p:sp>
        <p:nvSpPr>
          <p:cNvPr id="27" name="TextBox 26">
            <a:extLst>
              <a:ext uri="{FF2B5EF4-FFF2-40B4-BE49-F238E27FC236}">
                <a16:creationId xmlns:a16="http://schemas.microsoft.com/office/drawing/2014/main" id="{96693EA4-73CA-8A0D-AE22-084DF375CB80}"/>
              </a:ext>
            </a:extLst>
          </p:cNvPr>
          <p:cNvSpPr txBox="1"/>
          <p:nvPr/>
        </p:nvSpPr>
        <p:spPr bwMode="auto">
          <a:xfrm>
            <a:off x="2032163" y="1341923"/>
            <a:ext cx="241326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Poppins"/>
                <a:ea typeface="+mn-ea"/>
                <a:cs typeface="Arial" panose="020B0604020202020204" pitchFamily="34" charset="0"/>
              </a:rPr>
              <a:t>Fit Patient</a:t>
            </a:r>
          </a:p>
        </p:txBody>
      </p:sp>
      <p:pic>
        <p:nvPicPr>
          <p:cNvPr id="4" name="Picture 3">
            <a:extLst>
              <a:ext uri="{FF2B5EF4-FFF2-40B4-BE49-F238E27FC236}">
                <a16:creationId xmlns:a16="http://schemas.microsoft.com/office/drawing/2014/main" id="{981CE44C-D13E-2E4E-2A28-96690D9E8BBA}"/>
              </a:ext>
            </a:extLst>
          </p:cNvPr>
          <p:cNvPicPr>
            <a:picLocks noChangeAspect="1"/>
          </p:cNvPicPr>
          <p:nvPr/>
        </p:nvPicPr>
        <p:blipFill>
          <a:blip r:embed="rId3"/>
          <a:stretch>
            <a:fillRect/>
          </a:stretch>
        </p:blipFill>
        <p:spPr>
          <a:xfrm>
            <a:off x="231077" y="1972303"/>
            <a:ext cx="5750623" cy="693299"/>
          </a:xfrm>
          <a:prstGeom prst="rect">
            <a:avLst/>
          </a:prstGeom>
        </p:spPr>
      </p:pic>
      <p:pic>
        <p:nvPicPr>
          <p:cNvPr id="6" name="Picture 5">
            <a:extLst>
              <a:ext uri="{FF2B5EF4-FFF2-40B4-BE49-F238E27FC236}">
                <a16:creationId xmlns:a16="http://schemas.microsoft.com/office/drawing/2014/main" id="{7809496C-FB6D-9361-DDED-4CBA7E33BD43}"/>
              </a:ext>
            </a:extLst>
          </p:cNvPr>
          <p:cNvPicPr>
            <a:picLocks noChangeAspect="1"/>
          </p:cNvPicPr>
          <p:nvPr/>
        </p:nvPicPr>
        <p:blipFill>
          <a:blip r:embed="rId4"/>
          <a:srcRect l="956" t="823" r="489" b="517"/>
          <a:stretch>
            <a:fillRect/>
          </a:stretch>
        </p:blipFill>
        <p:spPr>
          <a:xfrm>
            <a:off x="231077" y="2793117"/>
            <a:ext cx="5772829" cy="2337436"/>
          </a:xfrm>
          <a:prstGeom prst="roundRect">
            <a:avLst>
              <a:gd name="adj" fmla="val 2007"/>
            </a:avLst>
          </a:prstGeom>
        </p:spPr>
      </p:pic>
      <p:pic>
        <p:nvPicPr>
          <p:cNvPr id="8" name="Picture 7">
            <a:extLst>
              <a:ext uri="{FF2B5EF4-FFF2-40B4-BE49-F238E27FC236}">
                <a16:creationId xmlns:a16="http://schemas.microsoft.com/office/drawing/2014/main" id="{5FF02383-0B8F-D6D7-A644-24F2613A1761}"/>
              </a:ext>
            </a:extLst>
          </p:cNvPr>
          <p:cNvPicPr>
            <a:picLocks noChangeAspect="1"/>
          </p:cNvPicPr>
          <p:nvPr/>
        </p:nvPicPr>
        <p:blipFill>
          <a:blip r:embed="rId5"/>
          <a:stretch>
            <a:fillRect/>
          </a:stretch>
        </p:blipFill>
        <p:spPr>
          <a:xfrm>
            <a:off x="6210302" y="1972303"/>
            <a:ext cx="5761036" cy="674910"/>
          </a:xfrm>
          <a:prstGeom prst="rect">
            <a:avLst/>
          </a:prstGeom>
        </p:spPr>
      </p:pic>
      <p:pic>
        <p:nvPicPr>
          <p:cNvPr id="10" name="Picture 9">
            <a:extLst>
              <a:ext uri="{FF2B5EF4-FFF2-40B4-BE49-F238E27FC236}">
                <a16:creationId xmlns:a16="http://schemas.microsoft.com/office/drawing/2014/main" id="{46894E3F-ACC6-53CC-033E-1B3687599704}"/>
              </a:ext>
            </a:extLst>
          </p:cNvPr>
          <p:cNvPicPr>
            <a:picLocks noChangeAspect="1"/>
          </p:cNvPicPr>
          <p:nvPr/>
        </p:nvPicPr>
        <p:blipFill>
          <a:blip r:embed="rId6"/>
          <a:srcRect l="695" t="973" r="396" b="1141"/>
          <a:stretch>
            <a:fillRect/>
          </a:stretch>
        </p:blipFill>
        <p:spPr>
          <a:xfrm>
            <a:off x="6210302" y="2793117"/>
            <a:ext cx="5772829" cy="2338628"/>
          </a:xfrm>
          <a:prstGeom prst="roundRect">
            <a:avLst>
              <a:gd name="adj" fmla="val 1532"/>
            </a:avLst>
          </a:prstGeom>
        </p:spPr>
      </p:pic>
    </p:spTree>
    <p:extLst>
      <p:ext uri="{BB962C8B-B14F-4D97-AF65-F5344CB8AC3E}">
        <p14:creationId xmlns:p14="http://schemas.microsoft.com/office/powerpoint/2010/main" val="11651110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329F5AFB-5D1A-64B2-1C7E-08203FE64526}"/>
              </a:ext>
            </a:extLst>
          </p:cNvPr>
          <p:cNvSpPr>
            <a:spLocks noGrp="1"/>
          </p:cNvSpPr>
          <p:nvPr>
            <p:ph type="title"/>
          </p:nvPr>
        </p:nvSpPr>
        <p:spPr>
          <a:xfrm>
            <a:off x="231078" y="531006"/>
            <a:ext cx="11740260" cy="502445"/>
          </a:xfrm>
        </p:spPr>
        <p:txBody>
          <a:bodyPr/>
          <a:lstStyle/>
          <a:p>
            <a:r>
              <a:rPr lang="en-US" dirty="0"/>
              <a:t>Younger Patients With MCL Who Experience Late Relapse </a:t>
            </a:r>
            <a:br>
              <a:rPr lang="en-US" dirty="0"/>
            </a:br>
            <a:r>
              <a:rPr lang="en-US" dirty="0"/>
              <a:t>(LATE-POD)</a:t>
            </a:r>
          </a:p>
        </p:txBody>
      </p:sp>
      <p:sp>
        <p:nvSpPr>
          <p:cNvPr id="4" name="Content Placeholder 3">
            <a:extLst>
              <a:ext uri="{FF2B5EF4-FFF2-40B4-BE49-F238E27FC236}">
                <a16:creationId xmlns:a16="http://schemas.microsoft.com/office/drawing/2014/main" id="{7547D603-E218-72BA-3A07-80C9DA530ECC}"/>
              </a:ext>
            </a:extLst>
          </p:cNvPr>
          <p:cNvSpPr>
            <a:spLocks noGrp="1"/>
          </p:cNvSpPr>
          <p:nvPr>
            <p:ph idx="1"/>
          </p:nvPr>
        </p:nvSpPr>
        <p:spPr>
          <a:xfrm>
            <a:off x="231775" y="1335088"/>
            <a:ext cx="11739563" cy="747334"/>
          </a:xfrm>
        </p:spPr>
        <p:txBody>
          <a:bodyPr/>
          <a:lstStyle/>
          <a:p>
            <a:r>
              <a:rPr lang="en-US" dirty="0"/>
              <a:t>A multicenter, historical, mixed-design study with retrospective data collection</a:t>
            </a:r>
          </a:p>
        </p:txBody>
      </p:sp>
      <p:sp>
        <p:nvSpPr>
          <p:cNvPr id="10" name="Content Placeholder 9">
            <a:extLst>
              <a:ext uri="{FF2B5EF4-FFF2-40B4-BE49-F238E27FC236}">
                <a16:creationId xmlns:a16="http://schemas.microsoft.com/office/drawing/2014/main" id="{E4DBF51F-4C03-E144-26CC-971679740BA7}"/>
              </a:ext>
            </a:extLst>
          </p:cNvPr>
          <p:cNvSpPr>
            <a:spLocks noGrp="1"/>
          </p:cNvSpPr>
          <p:nvPr>
            <p:ph sz="quarter" idx="10"/>
          </p:nvPr>
        </p:nvSpPr>
        <p:spPr>
          <a:xfrm>
            <a:off x="1712199" y="6302375"/>
            <a:ext cx="7812290" cy="327025"/>
          </a:xfrm>
        </p:spPr>
        <p:txBody>
          <a:bodyPr/>
          <a:lstStyle/>
          <a:p>
            <a:pPr algn="ctr"/>
            <a:r>
              <a:rPr lang="en-US" altLang="en-US" dirty="0"/>
              <a:t>Malinverni. Blood. 2024;144:1001.</a:t>
            </a:r>
          </a:p>
        </p:txBody>
      </p:sp>
      <p:sp>
        <p:nvSpPr>
          <p:cNvPr id="24" name="TextBox 23">
            <a:extLst>
              <a:ext uri="{FF2B5EF4-FFF2-40B4-BE49-F238E27FC236}">
                <a16:creationId xmlns:a16="http://schemas.microsoft.com/office/drawing/2014/main" id="{DE9CAD07-FB80-D7E4-A76B-3B02B7796042}"/>
              </a:ext>
            </a:extLst>
          </p:cNvPr>
          <p:cNvSpPr txBox="1">
            <a:spLocks/>
          </p:cNvSpPr>
          <p:nvPr/>
        </p:nvSpPr>
        <p:spPr bwMode="auto">
          <a:xfrm>
            <a:off x="1857050" y="2160396"/>
            <a:ext cx="39553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u="none" strike="noStrike" kern="1200" cap="none" spc="0" normalizeH="0" baseline="0" noProof="0" dirty="0">
                <a:ln>
                  <a:noFill/>
                </a:ln>
                <a:solidFill>
                  <a:srgbClr val="000000"/>
                </a:solidFill>
                <a:effectLst/>
                <a:uLnTx/>
                <a:uFillTx/>
                <a:latin typeface="Poppins" pitchFamily="2" charset="77"/>
                <a:cs typeface="Poppins" pitchFamily="2" charset="77"/>
              </a:rPr>
              <a:t>PFS2 by Second-line Tx</a:t>
            </a:r>
          </a:p>
        </p:txBody>
      </p:sp>
      <p:sp>
        <p:nvSpPr>
          <p:cNvPr id="25" name="TextBox 24">
            <a:extLst>
              <a:ext uri="{FF2B5EF4-FFF2-40B4-BE49-F238E27FC236}">
                <a16:creationId xmlns:a16="http://schemas.microsoft.com/office/drawing/2014/main" id="{24273ED4-AC41-66FC-7C45-199B674D4AC9}"/>
              </a:ext>
            </a:extLst>
          </p:cNvPr>
          <p:cNvSpPr txBox="1">
            <a:spLocks/>
          </p:cNvSpPr>
          <p:nvPr/>
        </p:nvSpPr>
        <p:spPr bwMode="auto">
          <a:xfrm>
            <a:off x="7006221" y="2128209"/>
            <a:ext cx="35393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u="none" strike="noStrike" kern="1200" cap="none" spc="0" normalizeH="0" baseline="0" noProof="0" dirty="0">
                <a:ln>
                  <a:noFill/>
                </a:ln>
                <a:solidFill>
                  <a:srgbClr val="000000"/>
                </a:solidFill>
                <a:effectLst/>
                <a:uLnTx/>
                <a:uFillTx/>
                <a:latin typeface="Poppins" pitchFamily="2" charset="77"/>
                <a:cs typeface="Poppins" pitchFamily="2" charset="77"/>
              </a:rPr>
              <a:t>OS by Second-line Tx</a:t>
            </a:r>
          </a:p>
        </p:txBody>
      </p:sp>
      <p:sp>
        <p:nvSpPr>
          <p:cNvPr id="27" name="TextBox 26">
            <a:extLst>
              <a:ext uri="{FF2B5EF4-FFF2-40B4-BE49-F238E27FC236}">
                <a16:creationId xmlns:a16="http://schemas.microsoft.com/office/drawing/2014/main" id="{C1C4B627-9E9F-B17B-1D22-1F51E4753624}"/>
              </a:ext>
            </a:extLst>
          </p:cNvPr>
          <p:cNvSpPr txBox="1">
            <a:spLocks/>
          </p:cNvSpPr>
          <p:nvPr/>
        </p:nvSpPr>
        <p:spPr bwMode="auto">
          <a:xfrm>
            <a:off x="10719469" y="2559064"/>
            <a:ext cx="741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effectLst/>
                <a:uLnTx/>
                <a:uFillTx/>
                <a:latin typeface="Poppins Medium" pitchFamily="2" charset="77"/>
                <a:cs typeface="Poppins Medium" pitchFamily="2" charset="77"/>
              </a:rPr>
              <a:t>BTKi</a:t>
            </a:r>
          </a:p>
        </p:txBody>
      </p:sp>
      <p:sp>
        <p:nvSpPr>
          <p:cNvPr id="28" name="TextBox 27">
            <a:extLst>
              <a:ext uri="{FF2B5EF4-FFF2-40B4-BE49-F238E27FC236}">
                <a16:creationId xmlns:a16="http://schemas.microsoft.com/office/drawing/2014/main" id="{2A62077F-D105-FBC1-8A62-476C06A9F3AB}"/>
              </a:ext>
            </a:extLst>
          </p:cNvPr>
          <p:cNvSpPr txBox="1">
            <a:spLocks/>
          </p:cNvSpPr>
          <p:nvPr/>
        </p:nvSpPr>
        <p:spPr bwMode="auto">
          <a:xfrm>
            <a:off x="10719469" y="2815842"/>
            <a:ext cx="74113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effectLst/>
                <a:uLnTx/>
                <a:uFillTx/>
                <a:latin typeface="Poppins Medium" pitchFamily="2" charset="77"/>
                <a:cs typeface="Poppins Medium" pitchFamily="2" charset="77"/>
              </a:rPr>
              <a:t>CIT</a:t>
            </a:r>
          </a:p>
        </p:txBody>
      </p:sp>
      <p:sp>
        <p:nvSpPr>
          <p:cNvPr id="47" name="TextBox 46">
            <a:extLst>
              <a:ext uri="{FF2B5EF4-FFF2-40B4-BE49-F238E27FC236}">
                <a16:creationId xmlns:a16="http://schemas.microsoft.com/office/drawing/2014/main" id="{6ED084D0-D981-3813-C88D-1992FB978AD9}"/>
              </a:ext>
            </a:extLst>
          </p:cNvPr>
          <p:cNvSpPr txBox="1">
            <a:spLocks/>
          </p:cNvSpPr>
          <p:nvPr/>
        </p:nvSpPr>
        <p:spPr bwMode="auto">
          <a:xfrm>
            <a:off x="1919515" y="4468006"/>
            <a:ext cx="144434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Poppins Medium" pitchFamily="2" charset="77"/>
                <a:cs typeface="Poppins Medium" pitchFamily="2" charset="77"/>
              </a:rPr>
              <a:t>P</a:t>
            </a: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 = .0003</a:t>
            </a:r>
          </a:p>
        </p:txBody>
      </p:sp>
      <p:sp>
        <p:nvSpPr>
          <p:cNvPr id="48" name="TextBox 47">
            <a:extLst>
              <a:ext uri="{FF2B5EF4-FFF2-40B4-BE49-F238E27FC236}">
                <a16:creationId xmlns:a16="http://schemas.microsoft.com/office/drawing/2014/main" id="{12FD4E29-5719-8219-91B5-12513E07F7A9}"/>
              </a:ext>
            </a:extLst>
          </p:cNvPr>
          <p:cNvSpPr txBox="1">
            <a:spLocks/>
          </p:cNvSpPr>
          <p:nvPr/>
        </p:nvSpPr>
        <p:spPr bwMode="auto">
          <a:xfrm>
            <a:off x="7039252" y="4468006"/>
            <a:ext cx="11153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457200" rtl="0" eaLnBrk="1" fontAlgn="auto" latinLnBrk="0" hangingPunct="1">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Poppins Medium" pitchFamily="2" charset="77"/>
                <a:cs typeface="Poppins Medium" pitchFamily="2" charset="77"/>
              </a:rPr>
              <a:t>P</a:t>
            </a:r>
            <a:r>
              <a:rPr kumimoji="0" 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 = .04</a:t>
            </a:r>
          </a:p>
        </p:txBody>
      </p:sp>
      <p:sp>
        <p:nvSpPr>
          <p:cNvPr id="49" name="TextBox 48">
            <a:extLst>
              <a:ext uri="{FF2B5EF4-FFF2-40B4-BE49-F238E27FC236}">
                <a16:creationId xmlns:a16="http://schemas.microsoft.com/office/drawing/2014/main" id="{A0183C31-5B9E-6F00-7459-F1AC37B65A9F}"/>
              </a:ext>
            </a:extLst>
          </p:cNvPr>
          <p:cNvSpPr txBox="1">
            <a:spLocks/>
          </p:cNvSpPr>
          <p:nvPr/>
        </p:nvSpPr>
        <p:spPr bwMode="auto">
          <a:xfrm>
            <a:off x="1919515" y="5223324"/>
            <a:ext cx="37250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Mo</a:t>
            </a:r>
          </a:p>
        </p:txBody>
      </p:sp>
      <p:sp>
        <p:nvSpPr>
          <p:cNvPr id="50" name="TextBox 49">
            <a:extLst>
              <a:ext uri="{FF2B5EF4-FFF2-40B4-BE49-F238E27FC236}">
                <a16:creationId xmlns:a16="http://schemas.microsoft.com/office/drawing/2014/main" id="{C4BCA1BD-5AD8-D44E-EC79-3EA1835B2C9E}"/>
              </a:ext>
            </a:extLst>
          </p:cNvPr>
          <p:cNvSpPr txBox="1">
            <a:spLocks/>
          </p:cNvSpPr>
          <p:nvPr/>
        </p:nvSpPr>
        <p:spPr bwMode="auto">
          <a:xfrm>
            <a:off x="7006222" y="5223324"/>
            <a:ext cx="34180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Mo</a:t>
            </a:r>
          </a:p>
        </p:txBody>
      </p:sp>
      <p:sp>
        <p:nvSpPr>
          <p:cNvPr id="69" name="TextBox 68">
            <a:extLst>
              <a:ext uri="{FF2B5EF4-FFF2-40B4-BE49-F238E27FC236}">
                <a16:creationId xmlns:a16="http://schemas.microsoft.com/office/drawing/2014/main" id="{71485C30-49C4-6F83-A03E-AEDD6F27B73B}"/>
              </a:ext>
            </a:extLst>
          </p:cNvPr>
          <p:cNvSpPr txBox="1">
            <a:spLocks/>
          </p:cNvSpPr>
          <p:nvPr/>
        </p:nvSpPr>
        <p:spPr bwMode="auto">
          <a:xfrm>
            <a:off x="1302684" y="2518396"/>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a:t>
            </a:r>
          </a:p>
        </p:txBody>
      </p:sp>
      <p:sp>
        <p:nvSpPr>
          <p:cNvPr id="70" name="TextBox 69">
            <a:extLst>
              <a:ext uri="{FF2B5EF4-FFF2-40B4-BE49-F238E27FC236}">
                <a16:creationId xmlns:a16="http://schemas.microsoft.com/office/drawing/2014/main" id="{EAEC5197-5EE9-9B45-8F76-17FBAFF474F0}"/>
              </a:ext>
            </a:extLst>
          </p:cNvPr>
          <p:cNvSpPr txBox="1">
            <a:spLocks/>
          </p:cNvSpPr>
          <p:nvPr/>
        </p:nvSpPr>
        <p:spPr bwMode="auto">
          <a:xfrm>
            <a:off x="1302684" y="2967335"/>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0.8</a:t>
            </a:r>
          </a:p>
        </p:txBody>
      </p:sp>
      <p:sp>
        <p:nvSpPr>
          <p:cNvPr id="71" name="TextBox 70">
            <a:extLst>
              <a:ext uri="{FF2B5EF4-FFF2-40B4-BE49-F238E27FC236}">
                <a16:creationId xmlns:a16="http://schemas.microsoft.com/office/drawing/2014/main" id="{F5B94A5C-B4CF-E0C0-FF70-48EC6CCCB1E4}"/>
              </a:ext>
            </a:extLst>
          </p:cNvPr>
          <p:cNvSpPr txBox="1">
            <a:spLocks/>
          </p:cNvSpPr>
          <p:nvPr/>
        </p:nvSpPr>
        <p:spPr bwMode="auto">
          <a:xfrm>
            <a:off x="1302684" y="3374260"/>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0.6</a:t>
            </a:r>
          </a:p>
        </p:txBody>
      </p:sp>
      <p:sp>
        <p:nvSpPr>
          <p:cNvPr id="72" name="TextBox 71">
            <a:extLst>
              <a:ext uri="{FF2B5EF4-FFF2-40B4-BE49-F238E27FC236}">
                <a16:creationId xmlns:a16="http://schemas.microsoft.com/office/drawing/2014/main" id="{2A990DC2-F365-FBE4-BD69-A4A3B41840DF}"/>
              </a:ext>
            </a:extLst>
          </p:cNvPr>
          <p:cNvSpPr txBox="1">
            <a:spLocks/>
          </p:cNvSpPr>
          <p:nvPr/>
        </p:nvSpPr>
        <p:spPr bwMode="auto">
          <a:xfrm>
            <a:off x="1302684" y="3831254"/>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0.4</a:t>
            </a:r>
          </a:p>
        </p:txBody>
      </p:sp>
      <p:sp>
        <p:nvSpPr>
          <p:cNvPr id="73" name="TextBox 72">
            <a:extLst>
              <a:ext uri="{FF2B5EF4-FFF2-40B4-BE49-F238E27FC236}">
                <a16:creationId xmlns:a16="http://schemas.microsoft.com/office/drawing/2014/main" id="{DECC0900-A67D-188A-1367-FFBB9BA3454D}"/>
              </a:ext>
            </a:extLst>
          </p:cNvPr>
          <p:cNvSpPr txBox="1">
            <a:spLocks/>
          </p:cNvSpPr>
          <p:nvPr/>
        </p:nvSpPr>
        <p:spPr bwMode="auto">
          <a:xfrm>
            <a:off x="1302684" y="4268849"/>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0.2</a:t>
            </a:r>
          </a:p>
        </p:txBody>
      </p:sp>
      <p:sp>
        <p:nvSpPr>
          <p:cNvPr id="74" name="TextBox 73">
            <a:extLst>
              <a:ext uri="{FF2B5EF4-FFF2-40B4-BE49-F238E27FC236}">
                <a16:creationId xmlns:a16="http://schemas.microsoft.com/office/drawing/2014/main" id="{34663275-9196-2846-4376-4B1B24445257}"/>
              </a:ext>
            </a:extLst>
          </p:cNvPr>
          <p:cNvSpPr txBox="1">
            <a:spLocks/>
          </p:cNvSpPr>
          <p:nvPr/>
        </p:nvSpPr>
        <p:spPr bwMode="auto">
          <a:xfrm>
            <a:off x="1302684" y="46951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75" name="TextBox 74">
            <a:extLst>
              <a:ext uri="{FF2B5EF4-FFF2-40B4-BE49-F238E27FC236}">
                <a16:creationId xmlns:a16="http://schemas.microsoft.com/office/drawing/2014/main" id="{FF8E694C-410D-566D-F48D-054D3B43E17C}"/>
              </a:ext>
            </a:extLst>
          </p:cNvPr>
          <p:cNvSpPr txBox="1">
            <a:spLocks/>
          </p:cNvSpPr>
          <p:nvPr/>
        </p:nvSpPr>
        <p:spPr bwMode="auto">
          <a:xfrm>
            <a:off x="1589412" y="48768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76" name="TextBox 75">
            <a:extLst>
              <a:ext uri="{FF2B5EF4-FFF2-40B4-BE49-F238E27FC236}">
                <a16:creationId xmlns:a16="http://schemas.microsoft.com/office/drawing/2014/main" id="{2B593A6C-8D00-1BF0-A884-78B43896EBCA}"/>
              </a:ext>
            </a:extLst>
          </p:cNvPr>
          <p:cNvSpPr txBox="1">
            <a:spLocks/>
          </p:cNvSpPr>
          <p:nvPr/>
        </p:nvSpPr>
        <p:spPr bwMode="auto">
          <a:xfrm>
            <a:off x="5354737" y="48768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140</a:t>
            </a:r>
          </a:p>
        </p:txBody>
      </p:sp>
      <p:sp>
        <p:nvSpPr>
          <p:cNvPr id="77" name="TextBox 76">
            <a:extLst>
              <a:ext uri="{FF2B5EF4-FFF2-40B4-BE49-F238E27FC236}">
                <a16:creationId xmlns:a16="http://schemas.microsoft.com/office/drawing/2014/main" id="{B26A3C8F-9C08-4909-287A-246CED23489C}"/>
              </a:ext>
            </a:extLst>
          </p:cNvPr>
          <p:cNvSpPr txBox="1">
            <a:spLocks/>
          </p:cNvSpPr>
          <p:nvPr/>
        </p:nvSpPr>
        <p:spPr bwMode="auto">
          <a:xfrm>
            <a:off x="4818993" y="48768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120</a:t>
            </a:r>
          </a:p>
        </p:txBody>
      </p:sp>
      <p:sp>
        <p:nvSpPr>
          <p:cNvPr id="78" name="TextBox 77">
            <a:extLst>
              <a:ext uri="{FF2B5EF4-FFF2-40B4-BE49-F238E27FC236}">
                <a16:creationId xmlns:a16="http://schemas.microsoft.com/office/drawing/2014/main" id="{ACE5EF8B-E10B-1F3A-F70C-59A25E29B569}"/>
              </a:ext>
            </a:extLst>
          </p:cNvPr>
          <p:cNvSpPr txBox="1">
            <a:spLocks/>
          </p:cNvSpPr>
          <p:nvPr/>
        </p:nvSpPr>
        <p:spPr bwMode="auto">
          <a:xfrm>
            <a:off x="4278932" y="48768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100</a:t>
            </a:r>
          </a:p>
        </p:txBody>
      </p:sp>
      <p:sp>
        <p:nvSpPr>
          <p:cNvPr id="79" name="TextBox 78">
            <a:extLst>
              <a:ext uri="{FF2B5EF4-FFF2-40B4-BE49-F238E27FC236}">
                <a16:creationId xmlns:a16="http://schemas.microsoft.com/office/drawing/2014/main" id="{E4655C83-CBB6-9CE2-DD7E-F6D15325F8B2}"/>
              </a:ext>
            </a:extLst>
          </p:cNvPr>
          <p:cNvSpPr txBox="1">
            <a:spLocks/>
          </p:cNvSpPr>
          <p:nvPr/>
        </p:nvSpPr>
        <p:spPr bwMode="auto">
          <a:xfrm>
            <a:off x="3741028" y="48768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80</a:t>
            </a:r>
          </a:p>
        </p:txBody>
      </p:sp>
      <p:sp>
        <p:nvSpPr>
          <p:cNvPr id="80" name="TextBox 79">
            <a:extLst>
              <a:ext uri="{FF2B5EF4-FFF2-40B4-BE49-F238E27FC236}">
                <a16:creationId xmlns:a16="http://schemas.microsoft.com/office/drawing/2014/main" id="{3CE55827-62B8-E3D2-65E1-B676EC026305}"/>
              </a:ext>
            </a:extLst>
          </p:cNvPr>
          <p:cNvSpPr txBox="1">
            <a:spLocks/>
          </p:cNvSpPr>
          <p:nvPr/>
        </p:nvSpPr>
        <p:spPr bwMode="auto">
          <a:xfrm>
            <a:off x="3203124" y="48768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60</a:t>
            </a:r>
          </a:p>
        </p:txBody>
      </p:sp>
      <p:sp>
        <p:nvSpPr>
          <p:cNvPr id="81" name="TextBox 80">
            <a:extLst>
              <a:ext uri="{FF2B5EF4-FFF2-40B4-BE49-F238E27FC236}">
                <a16:creationId xmlns:a16="http://schemas.microsoft.com/office/drawing/2014/main" id="{077E7093-D7B4-8E35-DE9C-CEE1736B1EF2}"/>
              </a:ext>
            </a:extLst>
          </p:cNvPr>
          <p:cNvSpPr txBox="1">
            <a:spLocks/>
          </p:cNvSpPr>
          <p:nvPr/>
        </p:nvSpPr>
        <p:spPr bwMode="auto">
          <a:xfrm>
            <a:off x="2665220" y="48768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40</a:t>
            </a:r>
          </a:p>
        </p:txBody>
      </p:sp>
      <p:sp>
        <p:nvSpPr>
          <p:cNvPr id="82" name="TextBox 81">
            <a:extLst>
              <a:ext uri="{FF2B5EF4-FFF2-40B4-BE49-F238E27FC236}">
                <a16:creationId xmlns:a16="http://schemas.microsoft.com/office/drawing/2014/main" id="{0B8EBDD9-4AA9-83E0-51D1-426CEBC45C15}"/>
              </a:ext>
            </a:extLst>
          </p:cNvPr>
          <p:cNvSpPr txBox="1">
            <a:spLocks/>
          </p:cNvSpPr>
          <p:nvPr/>
        </p:nvSpPr>
        <p:spPr bwMode="auto">
          <a:xfrm>
            <a:off x="2127316" y="48768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a:t>
            </a:r>
          </a:p>
        </p:txBody>
      </p:sp>
      <p:sp>
        <p:nvSpPr>
          <p:cNvPr id="83" name="TextBox 82">
            <a:extLst>
              <a:ext uri="{FF2B5EF4-FFF2-40B4-BE49-F238E27FC236}">
                <a16:creationId xmlns:a16="http://schemas.microsoft.com/office/drawing/2014/main" id="{30BFFE98-2CEA-BE97-34E3-8442FB933060}"/>
              </a:ext>
            </a:extLst>
          </p:cNvPr>
          <p:cNvSpPr txBox="1">
            <a:spLocks/>
          </p:cNvSpPr>
          <p:nvPr/>
        </p:nvSpPr>
        <p:spPr bwMode="auto">
          <a:xfrm>
            <a:off x="6716865" y="48768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84" name="TextBox 83">
            <a:extLst>
              <a:ext uri="{FF2B5EF4-FFF2-40B4-BE49-F238E27FC236}">
                <a16:creationId xmlns:a16="http://schemas.microsoft.com/office/drawing/2014/main" id="{7CBC433D-4AFF-5A97-C117-05B0A7F28A0E}"/>
              </a:ext>
            </a:extLst>
          </p:cNvPr>
          <p:cNvSpPr txBox="1">
            <a:spLocks/>
          </p:cNvSpPr>
          <p:nvPr/>
        </p:nvSpPr>
        <p:spPr bwMode="auto">
          <a:xfrm>
            <a:off x="9709190" y="48768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140</a:t>
            </a:r>
          </a:p>
        </p:txBody>
      </p:sp>
      <p:sp>
        <p:nvSpPr>
          <p:cNvPr id="85" name="TextBox 84">
            <a:extLst>
              <a:ext uri="{FF2B5EF4-FFF2-40B4-BE49-F238E27FC236}">
                <a16:creationId xmlns:a16="http://schemas.microsoft.com/office/drawing/2014/main" id="{9C9ACC4C-DBA8-9B2B-3E85-0147CC85A9C4}"/>
              </a:ext>
            </a:extLst>
          </p:cNvPr>
          <p:cNvSpPr txBox="1">
            <a:spLocks/>
          </p:cNvSpPr>
          <p:nvPr/>
        </p:nvSpPr>
        <p:spPr bwMode="auto">
          <a:xfrm>
            <a:off x="9281715" y="48768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120</a:t>
            </a:r>
          </a:p>
        </p:txBody>
      </p:sp>
      <p:sp>
        <p:nvSpPr>
          <p:cNvPr id="86" name="TextBox 85">
            <a:extLst>
              <a:ext uri="{FF2B5EF4-FFF2-40B4-BE49-F238E27FC236}">
                <a16:creationId xmlns:a16="http://schemas.microsoft.com/office/drawing/2014/main" id="{B05397A3-F284-1468-0CF9-F1B612B523A7}"/>
              </a:ext>
            </a:extLst>
          </p:cNvPr>
          <p:cNvSpPr txBox="1">
            <a:spLocks/>
          </p:cNvSpPr>
          <p:nvPr/>
        </p:nvSpPr>
        <p:spPr bwMode="auto">
          <a:xfrm>
            <a:off x="8854240" y="48768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100</a:t>
            </a:r>
          </a:p>
        </p:txBody>
      </p:sp>
      <p:sp>
        <p:nvSpPr>
          <p:cNvPr id="87" name="TextBox 86">
            <a:extLst>
              <a:ext uri="{FF2B5EF4-FFF2-40B4-BE49-F238E27FC236}">
                <a16:creationId xmlns:a16="http://schemas.microsoft.com/office/drawing/2014/main" id="{01FCA9E4-AF8D-0C48-5654-D8A974A9591B}"/>
              </a:ext>
            </a:extLst>
          </p:cNvPr>
          <p:cNvSpPr txBox="1">
            <a:spLocks/>
          </p:cNvSpPr>
          <p:nvPr/>
        </p:nvSpPr>
        <p:spPr bwMode="auto">
          <a:xfrm>
            <a:off x="8426765" y="48768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80</a:t>
            </a:r>
          </a:p>
        </p:txBody>
      </p:sp>
      <p:sp>
        <p:nvSpPr>
          <p:cNvPr id="88" name="TextBox 87">
            <a:extLst>
              <a:ext uri="{FF2B5EF4-FFF2-40B4-BE49-F238E27FC236}">
                <a16:creationId xmlns:a16="http://schemas.microsoft.com/office/drawing/2014/main" id="{89D55D76-0FB6-31BE-5BC5-DBEC5DA3AA68}"/>
              </a:ext>
            </a:extLst>
          </p:cNvPr>
          <p:cNvSpPr txBox="1">
            <a:spLocks/>
          </p:cNvSpPr>
          <p:nvPr/>
        </p:nvSpPr>
        <p:spPr bwMode="auto">
          <a:xfrm>
            <a:off x="7999290" y="48768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60</a:t>
            </a:r>
          </a:p>
        </p:txBody>
      </p:sp>
      <p:sp>
        <p:nvSpPr>
          <p:cNvPr id="89" name="TextBox 88">
            <a:extLst>
              <a:ext uri="{FF2B5EF4-FFF2-40B4-BE49-F238E27FC236}">
                <a16:creationId xmlns:a16="http://schemas.microsoft.com/office/drawing/2014/main" id="{69780F62-3859-08E9-9B5F-7076B3B5B52A}"/>
              </a:ext>
            </a:extLst>
          </p:cNvPr>
          <p:cNvSpPr txBox="1">
            <a:spLocks/>
          </p:cNvSpPr>
          <p:nvPr/>
        </p:nvSpPr>
        <p:spPr bwMode="auto">
          <a:xfrm>
            <a:off x="7571815" y="48768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40</a:t>
            </a:r>
          </a:p>
        </p:txBody>
      </p:sp>
      <p:sp>
        <p:nvSpPr>
          <p:cNvPr id="90" name="TextBox 89">
            <a:extLst>
              <a:ext uri="{FF2B5EF4-FFF2-40B4-BE49-F238E27FC236}">
                <a16:creationId xmlns:a16="http://schemas.microsoft.com/office/drawing/2014/main" id="{F010D96A-526C-D4C7-9FA4-C10F7F4CCC46}"/>
              </a:ext>
            </a:extLst>
          </p:cNvPr>
          <p:cNvSpPr txBox="1">
            <a:spLocks/>
          </p:cNvSpPr>
          <p:nvPr/>
        </p:nvSpPr>
        <p:spPr bwMode="auto">
          <a:xfrm>
            <a:off x="7144340" y="48768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20</a:t>
            </a:r>
          </a:p>
        </p:txBody>
      </p:sp>
      <p:sp>
        <p:nvSpPr>
          <p:cNvPr id="91" name="TextBox 90">
            <a:extLst>
              <a:ext uri="{FF2B5EF4-FFF2-40B4-BE49-F238E27FC236}">
                <a16:creationId xmlns:a16="http://schemas.microsoft.com/office/drawing/2014/main" id="{BA8CA9C8-BDAA-2476-92E2-FA7693D8C781}"/>
              </a:ext>
            </a:extLst>
          </p:cNvPr>
          <p:cNvSpPr txBox="1">
            <a:spLocks/>
          </p:cNvSpPr>
          <p:nvPr/>
        </p:nvSpPr>
        <p:spPr bwMode="auto">
          <a:xfrm>
            <a:off x="10136664" y="487687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160</a:t>
            </a:r>
          </a:p>
        </p:txBody>
      </p:sp>
      <p:sp>
        <p:nvSpPr>
          <p:cNvPr id="92" name="TextBox 91">
            <a:extLst>
              <a:ext uri="{FF2B5EF4-FFF2-40B4-BE49-F238E27FC236}">
                <a16:creationId xmlns:a16="http://schemas.microsoft.com/office/drawing/2014/main" id="{BC2D87F1-9AC1-D505-4C32-D88CCFC059CE}"/>
              </a:ext>
            </a:extLst>
          </p:cNvPr>
          <p:cNvSpPr txBox="1">
            <a:spLocks/>
          </p:cNvSpPr>
          <p:nvPr/>
        </p:nvSpPr>
        <p:spPr bwMode="auto">
          <a:xfrm>
            <a:off x="1557365" y="5623258"/>
            <a:ext cx="670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271</a:t>
            </a:r>
          </a:p>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114</a:t>
            </a:r>
          </a:p>
        </p:txBody>
      </p:sp>
      <p:sp>
        <p:nvSpPr>
          <p:cNvPr id="93" name="TextBox 92">
            <a:extLst>
              <a:ext uri="{FF2B5EF4-FFF2-40B4-BE49-F238E27FC236}">
                <a16:creationId xmlns:a16="http://schemas.microsoft.com/office/drawing/2014/main" id="{DDAAF721-EAEC-E960-0114-CD16F98F7417}"/>
              </a:ext>
            </a:extLst>
          </p:cNvPr>
          <p:cNvSpPr txBox="1">
            <a:spLocks/>
          </p:cNvSpPr>
          <p:nvPr/>
        </p:nvSpPr>
        <p:spPr bwMode="auto">
          <a:xfrm>
            <a:off x="2280976" y="5623258"/>
            <a:ext cx="670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122</a:t>
            </a:r>
          </a:p>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52</a:t>
            </a:r>
          </a:p>
        </p:txBody>
      </p:sp>
      <p:sp>
        <p:nvSpPr>
          <p:cNvPr id="94" name="TextBox 93">
            <a:extLst>
              <a:ext uri="{FF2B5EF4-FFF2-40B4-BE49-F238E27FC236}">
                <a16:creationId xmlns:a16="http://schemas.microsoft.com/office/drawing/2014/main" id="{04EF2AF4-B414-296C-817F-A758A56FD268}"/>
              </a:ext>
            </a:extLst>
          </p:cNvPr>
          <p:cNvSpPr txBox="1">
            <a:spLocks/>
          </p:cNvSpPr>
          <p:nvPr/>
        </p:nvSpPr>
        <p:spPr bwMode="auto">
          <a:xfrm>
            <a:off x="2956961" y="5623258"/>
            <a:ext cx="670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52</a:t>
            </a:r>
          </a:p>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21</a:t>
            </a:r>
          </a:p>
        </p:txBody>
      </p:sp>
      <p:sp>
        <p:nvSpPr>
          <p:cNvPr id="95" name="TextBox 94">
            <a:extLst>
              <a:ext uri="{FF2B5EF4-FFF2-40B4-BE49-F238E27FC236}">
                <a16:creationId xmlns:a16="http://schemas.microsoft.com/office/drawing/2014/main" id="{B75BC3FF-1B13-9F68-D2E6-C9EBE13E4CDE}"/>
              </a:ext>
            </a:extLst>
          </p:cNvPr>
          <p:cNvSpPr txBox="1">
            <a:spLocks/>
          </p:cNvSpPr>
          <p:nvPr/>
        </p:nvSpPr>
        <p:spPr bwMode="auto">
          <a:xfrm>
            <a:off x="3599605" y="5623258"/>
            <a:ext cx="670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23</a:t>
            </a:r>
          </a:p>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a:t>
            </a:r>
          </a:p>
        </p:txBody>
      </p:sp>
      <p:sp>
        <p:nvSpPr>
          <p:cNvPr id="96" name="TextBox 95">
            <a:extLst>
              <a:ext uri="{FF2B5EF4-FFF2-40B4-BE49-F238E27FC236}">
                <a16:creationId xmlns:a16="http://schemas.microsoft.com/office/drawing/2014/main" id="{06803D16-0547-3329-2FED-A476D8F41BE7}"/>
              </a:ext>
            </a:extLst>
          </p:cNvPr>
          <p:cNvSpPr txBox="1">
            <a:spLocks/>
          </p:cNvSpPr>
          <p:nvPr/>
        </p:nvSpPr>
        <p:spPr bwMode="auto">
          <a:xfrm>
            <a:off x="4213671" y="5623258"/>
            <a:ext cx="670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6</a:t>
            </a:r>
          </a:p>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97" name="TextBox 96">
            <a:extLst>
              <a:ext uri="{FF2B5EF4-FFF2-40B4-BE49-F238E27FC236}">
                <a16:creationId xmlns:a16="http://schemas.microsoft.com/office/drawing/2014/main" id="{6C2DCF6A-B9A5-0DD7-F251-A93C6BB17B0B}"/>
              </a:ext>
            </a:extLst>
          </p:cNvPr>
          <p:cNvSpPr txBox="1">
            <a:spLocks/>
          </p:cNvSpPr>
          <p:nvPr/>
        </p:nvSpPr>
        <p:spPr bwMode="auto">
          <a:xfrm>
            <a:off x="4775350" y="5623258"/>
            <a:ext cx="670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98" name="TextBox 97">
            <a:extLst>
              <a:ext uri="{FF2B5EF4-FFF2-40B4-BE49-F238E27FC236}">
                <a16:creationId xmlns:a16="http://schemas.microsoft.com/office/drawing/2014/main" id="{0AD4D15B-B190-6B4D-5825-BA1281AC20F9}"/>
              </a:ext>
            </a:extLst>
          </p:cNvPr>
          <p:cNvSpPr txBox="1">
            <a:spLocks/>
          </p:cNvSpPr>
          <p:nvPr/>
        </p:nvSpPr>
        <p:spPr bwMode="auto">
          <a:xfrm>
            <a:off x="6673065" y="5623258"/>
            <a:ext cx="670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271</a:t>
            </a:r>
          </a:p>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114</a:t>
            </a:r>
          </a:p>
        </p:txBody>
      </p:sp>
      <p:sp>
        <p:nvSpPr>
          <p:cNvPr id="99" name="TextBox 98">
            <a:extLst>
              <a:ext uri="{FF2B5EF4-FFF2-40B4-BE49-F238E27FC236}">
                <a16:creationId xmlns:a16="http://schemas.microsoft.com/office/drawing/2014/main" id="{CD57AA83-E12B-DD4B-AF40-9AA65324A481}"/>
              </a:ext>
            </a:extLst>
          </p:cNvPr>
          <p:cNvSpPr txBox="1">
            <a:spLocks/>
          </p:cNvSpPr>
          <p:nvPr/>
        </p:nvSpPr>
        <p:spPr bwMode="auto">
          <a:xfrm>
            <a:off x="7359004" y="5627094"/>
            <a:ext cx="670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184</a:t>
            </a:r>
          </a:p>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60</a:t>
            </a:r>
          </a:p>
        </p:txBody>
      </p:sp>
      <p:sp>
        <p:nvSpPr>
          <p:cNvPr id="100" name="TextBox 99">
            <a:extLst>
              <a:ext uri="{FF2B5EF4-FFF2-40B4-BE49-F238E27FC236}">
                <a16:creationId xmlns:a16="http://schemas.microsoft.com/office/drawing/2014/main" id="{4C0C658B-75E6-66AB-CB82-2B1BF94CB0C1}"/>
              </a:ext>
            </a:extLst>
          </p:cNvPr>
          <p:cNvSpPr txBox="1">
            <a:spLocks/>
          </p:cNvSpPr>
          <p:nvPr/>
        </p:nvSpPr>
        <p:spPr bwMode="auto">
          <a:xfrm>
            <a:off x="8053859" y="5625202"/>
            <a:ext cx="670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114</a:t>
            </a:r>
          </a:p>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28</a:t>
            </a:r>
          </a:p>
        </p:txBody>
      </p:sp>
      <p:sp>
        <p:nvSpPr>
          <p:cNvPr id="101" name="TextBox 100">
            <a:extLst>
              <a:ext uri="{FF2B5EF4-FFF2-40B4-BE49-F238E27FC236}">
                <a16:creationId xmlns:a16="http://schemas.microsoft.com/office/drawing/2014/main" id="{14B2B59D-6E50-D5C3-C9A0-4CDEADA89E9D}"/>
              </a:ext>
            </a:extLst>
          </p:cNvPr>
          <p:cNvSpPr txBox="1">
            <a:spLocks/>
          </p:cNvSpPr>
          <p:nvPr/>
        </p:nvSpPr>
        <p:spPr bwMode="auto">
          <a:xfrm>
            <a:off x="8700487" y="5620792"/>
            <a:ext cx="670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56</a:t>
            </a:r>
          </a:p>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a:t>
            </a:r>
          </a:p>
        </p:txBody>
      </p:sp>
      <p:sp>
        <p:nvSpPr>
          <p:cNvPr id="102" name="TextBox 101">
            <a:extLst>
              <a:ext uri="{FF2B5EF4-FFF2-40B4-BE49-F238E27FC236}">
                <a16:creationId xmlns:a16="http://schemas.microsoft.com/office/drawing/2014/main" id="{09A32712-51C7-5B7A-36E2-28AD2C1F4A15}"/>
              </a:ext>
            </a:extLst>
          </p:cNvPr>
          <p:cNvSpPr txBox="1">
            <a:spLocks/>
          </p:cNvSpPr>
          <p:nvPr/>
        </p:nvSpPr>
        <p:spPr bwMode="auto">
          <a:xfrm>
            <a:off x="9319409" y="5625202"/>
            <a:ext cx="670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18</a:t>
            </a:r>
          </a:p>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103" name="TextBox 102">
            <a:extLst>
              <a:ext uri="{FF2B5EF4-FFF2-40B4-BE49-F238E27FC236}">
                <a16:creationId xmlns:a16="http://schemas.microsoft.com/office/drawing/2014/main" id="{6CF8090C-488E-291F-B695-639285B08BA2}"/>
              </a:ext>
            </a:extLst>
          </p:cNvPr>
          <p:cNvSpPr txBox="1">
            <a:spLocks/>
          </p:cNvSpPr>
          <p:nvPr/>
        </p:nvSpPr>
        <p:spPr bwMode="auto">
          <a:xfrm>
            <a:off x="9884806" y="5620315"/>
            <a:ext cx="670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a:t>
            </a:r>
          </a:p>
          <a:p>
            <a:pPr marL="0" marR="0" lvl="0" indent="0" algn="ct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105" name="TextBox 104">
            <a:extLst>
              <a:ext uri="{FF2B5EF4-FFF2-40B4-BE49-F238E27FC236}">
                <a16:creationId xmlns:a16="http://schemas.microsoft.com/office/drawing/2014/main" id="{EB5BBE0A-03BF-4ACE-1848-FFD3222D55E3}"/>
              </a:ext>
            </a:extLst>
          </p:cNvPr>
          <p:cNvSpPr txBox="1">
            <a:spLocks/>
          </p:cNvSpPr>
          <p:nvPr/>
        </p:nvSpPr>
        <p:spPr bwMode="auto">
          <a:xfrm>
            <a:off x="6381644" y="2518395"/>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a:t>
            </a:r>
          </a:p>
        </p:txBody>
      </p:sp>
      <p:sp>
        <p:nvSpPr>
          <p:cNvPr id="106" name="TextBox 105">
            <a:extLst>
              <a:ext uri="{FF2B5EF4-FFF2-40B4-BE49-F238E27FC236}">
                <a16:creationId xmlns:a16="http://schemas.microsoft.com/office/drawing/2014/main" id="{ACDD7112-2A8D-0A78-340B-F43F3EF613E8}"/>
              </a:ext>
            </a:extLst>
          </p:cNvPr>
          <p:cNvSpPr txBox="1">
            <a:spLocks/>
          </p:cNvSpPr>
          <p:nvPr/>
        </p:nvSpPr>
        <p:spPr bwMode="auto">
          <a:xfrm>
            <a:off x="6381644" y="2959355"/>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0.8</a:t>
            </a:r>
          </a:p>
        </p:txBody>
      </p:sp>
      <p:sp>
        <p:nvSpPr>
          <p:cNvPr id="107" name="TextBox 106">
            <a:extLst>
              <a:ext uri="{FF2B5EF4-FFF2-40B4-BE49-F238E27FC236}">
                <a16:creationId xmlns:a16="http://schemas.microsoft.com/office/drawing/2014/main" id="{DA8D11C7-C681-C047-2E38-A58F7816B493}"/>
              </a:ext>
            </a:extLst>
          </p:cNvPr>
          <p:cNvSpPr txBox="1">
            <a:spLocks/>
          </p:cNvSpPr>
          <p:nvPr/>
        </p:nvSpPr>
        <p:spPr bwMode="auto">
          <a:xfrm>
            <a:off x="6381644" y="3400315"/>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0.6</a:t>
            </a:r>
          </a:p>
        </p:txBody>
      </p:sp>
      <p:sp>
        <p:nvSpPr>
          <p:cNvPr id="108" name="TextBox 107">
            <a:extLst>
              <a:ext uri="{FF2B5EF4-FFF2-40B4-BE49-F238E27FC236}">
                <a16:creationId xmlns:a16="http://schemas.microsoft.com/office/drawing/2014/main" id="{76FCDB75-E20A-CA64-BE04-777D86D942E0}"/>
              </a:ext>
            </a:extLst>
          </p:cNvPr>
          <p:cNvSpPr txBox="1">
            <a:spLocks/>
          </p:cNvSpPr>
          <p:nvPr/>
        </p:nvSpPr>
        <p:spPr bwMode="auto">
          <a:xfrm>
            <a:off x="6381644" y="3841275"/>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0.4</a:t>
            </a:r>
          </a:p>
        </p:txBody>
      </p:sp>
      <p:sp>
        <p:nvSpPr>
          <p:cNvPr id="109" name="TextBox 108">
            <a:extLst>
              <a:ext uri="{FF2B5EF4-FFF2-40B4-BE49-F238E27FC236}">
                <a16:creationId xmlns:a16="http://schemas.microsoft.com/office/drawing/2014/main" id="{0D4004E0-5D25-1B74-A9A7-B095DF379F1B}"/>
              </a:ext>
            </a:extLst>
          </p:cNvPr>
          <p:cNvSpPr txBox="1">
            <a:spLocks/>
          </p:cNvSpPr>
          <p:nvPr/>
        </p:nvSpPr>
        <p:spPr bwMode="auto">
          <a:xfrm>
            <a:off x="6381644" y="4282235"/>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0.2</a:t>
            </a:r>
          </a:p>
        </p:txBody>
      </p:sp>
      <p:sp>
        <p:nvSpPr>
          <p:cNvPr id="110" name="TextBox 109">
            <a:extLst>
              <a:ext uri="{FF2B5EF4-FFF2-40B4-BE49-F238E27FC236}">
                <a16:creationId xmlns:a16="http://schemas.microsoft.com/office/drawing/2014/main" id="{1045538C-5311-BEE0-5147-966E3901A13C}"/>
              </a:ext>
            </a:extLst>
          </p:cNvPr>
          <p:cNvSpPr txBox="1">
            <a:spLocks/>
          </p:cNvSpPr>
          <p:nvPr/>
        </p:nvSpPr>
        <p:spPr bwMode="auto">
          <a:xfrm>
            <a:off x="6381644" y="4723193"/>
            <a:ext cx="58280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nchor="ctr">
            <a:spAutoFit/>
          </a:bodyPr>
          <a:lstStyle/>
          <a:p>
            <a:pPr marL="0" marR="0" lvl="0" indent="0" algn="r" defTabSz="457200" rtl="0" eaLnBrk="1" fontAlgn="auto" latinLnBrk="0" hangingPunct="1">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cxnSp>
        <p:nvCxnSpPr>
          <p:cNvPr id="111" name="Straight Connector 110">
            <a:extLst>
              <a:ext uri="{FF2B5EF4-FFF2-40B4-BE49-F238E27FC236}">
                <a16:creationId xmlns:a16="http://schemas.microsoft.com/office/drawing/2014/main" id="{BE6241BE-DB02-56EF-8B34-036943167E3F}"/>
              </a:ext>
            </a:extLst>
          </p:cNvPr>
          <p:cNvCxnSpPr>
            <a:cxnSpLocks/>
          </p:cNvCxnSpPr>
          <p:nvPr/>
        </p:nvCxnSpPr>
        <p:spPr bwMode="auto">
          <a:xfrm>
            <a:off x="1878978" y="4825111"/>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112" name="Straight Connector 111">
            <a:extLst>
              <a:ext uri="{FF2B5EF4-FFF2-40B4-BE49-F238E27FC236}">
                <a16:creationId xmlns:a16="http://schemas.microsoft.com/office/drawing/2014/main" id="{A10CEDEE-A546-3645-B330-43E994EC7F3B}"/>
              </a:ext>
            </a:extLst>
          </p:cNvPr>
          <p:cNvCxnSpPr>
            <a:cxnSpLocks/>
          </p:cNvCxnSpPr>
          <p:nvPr/>
        </p:nvCxnSpPr>
        <p:spPr bwMode="auto">
          <a:xfrm>
            <a:off x="2418728" y="4825111"/>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113" name="Straight Connector 112">
            <a:extLst>
              <a:ext uri="{FF2B5EF4-FFF2-40B4-BE49-F238E27FC236}">
                <a16:creationId xmlns:a16="http://schemas.microsoft.com/office/drawing/2014/main" id="{ECC43CAA-38EB-F6C8-F7F4-2B77BA860EBB}"/>
              </a:ext>
            </a:extLst>
          </p:cNvPr>
          <p:cNvCxnSpPr>
            <a:cxnSpLocks/>
          </p:cNvCxnSpPr>
          <p:nvPr/>
        </p:nvCxnSpPr>
        <p:spPr bwMode="auto">
          <a:xfrm>
            <a:off x="2948953" y="4825111"/>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1057ABD1-4455-28E3-EC37-9311C01A8086}"/>
              </a:ext>
            </a:extLst>
          </p:cNvPr>
          <p:cNvCxnSpPr>
            <a:cxnSpLocks/>
          </p:cNvCxnSpPr>
          <p:nvPr/>
        </p:nvCxnSpPr>
        <p:spPr bwMode="auto">
          <a:xfrm>
            <a:off x="3488703" y="4825111"/>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9F0A359B-7470-596E-9B38-0B1EBA19A14F}"/>
              </a:ext>
            </a:extLst>
          </p:cNvPr>
          <p:cNvCxnSpPr>
            <a:cxnSpLocks/>
          </p:cNvCxnSpPr>
          <p:nvPr/>
        </p:nvCxnSpPr>
        <p:spPr bwMode="auto">
          <a:xfrm>
            <a:off x="4034803" y="4825111"/>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2F291C3D-130C-590C-63CE-934A5235FAB1}"/>
              </a:ext>
            </a:extLst>
          </p:cNvPr>
          <p:cNvCxnSpPr>
            <a:cxnSpLocks/>
          </p:cNvCxnSpPr>
          <p:nvPr/>
        </p:nvCxnSpPr>
        <p:spPr bwMode="auto">
          <a:xfrm>
            <a:off x="4574553" y="4825111"/>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53B17D2F-3406-BC91-3FDD-6B6114047D08}"/>
              </a:ext>
            </a:extLst>
          </p:cNvPr>
          <p:cNvCxnSpPr>
            <a:cxnSpLocks/>
          </p:cNvCxnSpPr>
          <p:nvPr/>
        </p:nvCxnSpPr>
        <p:spPr bwMode="auto">
          <a:xfrm>
            <a:off x="5104778" y="4825111"/>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118" name="Straight Connector 117">
            <a:extLst>
              <a:ext uri="{FF2B5EF4-FFF2-40B4-BE49-F238E27FC236}">
                <a16:creationId xmlns:a16="http://schemas.microsoft.com/office/drawing/2014/main" id="{DF1D53DB-52D3-4EF0-4D2F-BFA4C2088374}"/>
              </a:ext>
            </a:extLst>
          </p:cNvPr>
          <p:cNvCxnSpPr>
            <a:cxnSpLocks/>
          </p:cNvCxnSpPr>
          <p:nvPr/>
        </p:nvCxnSpPr>
        <p:spPr bwMode="auto">
          <a:xfrm>
            <a:off x="5644528" y="4825111"/>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119" name="Straight Connector 118">
            <a:extLst>
              <a:ext uri="{FF2B5EF4-FFF2-40B4-BE49-F238E27FC236}">
                <a16:creationId xmlns:a16="http://schemas.microsoft.com/office/drawing/2014/main" id="{46614E53-6A47-2DF5-4862-D48E3B3E65F5}"/>
              </a:ext>
            </a:extLst>
          </p:cNvPr>
          <p:cNvCxnSpPr>
            <a:cxnSpLocks/>
          </p:cNvCxnSpPr>
          <p:nvPr/>
        </p:nvCxnSpPr>
        <p:spPr bwMode="auto">
          <a:xfrm>
            <a:off x="7006221" y="4825111"/>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4C2F372F-C110-7DB7-DB4A-01D99DF5D5B5}"/>
              </a:ext>
            </a:extLst>
          </p:cNvPr>
          <p:cNvCxnSpPr>
            <a:cxnSpLocks/>
          </p:cNvCxnSpPr>
          <p:nvPr/>
        </p:nvCxnSpPr>
        <p:spPr bwMode="auto">
          <a:xfrm>
            <a:off x="7435742" y="4825111"/>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121" name="Straight Connector 120">
            <a:extLst>
              <a:ext uri="{FF2B5EF4-FFF2-40B4-BE49-F238E27FC236}">
                <a16:creationId xmlns:a16="http://schemas.microsoft.com/office/drawing/2014/main" id="{C37F8FD1-0BFF-34A6-1540-4D349ECD6539}"/>
              </a:ext>
            </a:extLst>
          </p:cNvPr>
          <p:cNvCxnSpPr>
            <a:cxnSpLocks/>
          </p:cNvCxnSpPr>
          <p:nvPr/>
        </p:nvCxnSpPr>
        <p:spPr bwMode="auto">
          <a:xfrm>
            <a:off x="7853584" y="4825111"/>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122" name="Straight Connector 121">
            <a:extLst>
              <a:ext uri="{FF2B5EF4-FFF2-40B4-BE49-F238E27FC236}">
                <a16:creationId xmlns:a16="http://schemas.microsoft.com/office/drawing/2014/main" id="{5CA6CA33-CA60-E0BC-649E-08EEC17CB6A8}"/>
              </a:ext>
            </a:extLst>
          </p:cNvPr>
          <p:cNvCxnSpPr>
            <a:cxnSpLocks/>
          </p:cNvCxnSpPr>
          <p:nvPr/>
        </p:nvCxnSpPr>
        <p:spPr bwMode="auto">
          <a:xfrm>
            <a:off x="8287047" y="4825111"/>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123" name="Straight Connector 122">
            <a:extLst>
              <a:ext uri="{FF2B5EF4-FFF2-40B4-BE49-F238E27FC236}">
                <a16:creationId xmlns:a16="http://schemas.microsoft.com/office/drawing/2014/main" id="{8B7DAB27-810E-B815-226D-AD7DDC6667A5}"/>
              </a:ext>
            </a:extLst>
          </p:cNvPr>
          <p:cNvCxnSpPr>
            <a:cxnSpLocks/>
          </p:cNvCxnSpPr>
          <p:nvPr/>
        </p:nvCxnSpPr>
        <p:spPr bwMode="auto">
          <a:xfrm>
            <a:off x="8716568" y="4825111"/>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7709679D-74F0-31FA-831F-30887D5ED76E}"/>
              </a:ext>
            </a:extLst>
          </p:cNvPr>
          <p:cNvCxnSpPr>
            <a:cxnSpLocks/>
          </p:cNvCxnSpPr>
          <p:nvPr/>
        </p:nvCxnSpPr>
        <p:spPr bwMode="auto">
          <a:xfrm>
            <a:off x="9134410" y="4825111"/>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9A28D6BC-868E-5BC9-A5B3-772E1A084722}"/>
              </a:ext>
            </a:extLst>
          </p:cNvPr>
          <p:cNvCxnSpPr>
            <a:cxnSpLocks/>
          </p:cNvCxnSpPr>
          <p:nvPr/>
        </p:nvCxnSpPr>
        <p:spPr bwMode="auto">
          <a:xfrm>
            <a:off x="9573009" y="4825111"/>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C3A0C6CF-152F-45E7-6A1E-5EAD0746194F}"/>
              </a:ext>
            </a:extLst>
          </p:cNvPr>
          <p:cNvCxnSpPr>
            <a:cxnSpLocks/>
          </p:cNvCxnSpPr>
          <p:nvPr/>
        </p:nvCxnSpPr>
        <p:spPr bwMode="auto">
          <a:xfrm>
            <a:off x="9990851" y="4825111"/>
            <a:ext cx="0" cy="64008"/>
          </a:xfrm>
          <a:prstGeom prst="line">
            <a:avLst/>
          </a:prstGeom>
          <a:noFill/>
          <a:ln w="12700" cap="flat" cmpd="sng" algn="ctr">
            <a:solidFill>
              <a:schemeClr val="tx1"/>
            </a:solidFill>
            <a:prstDash val="solid"/>
            <a:round/>
            <a:headEnd type="none" w="med" len="med"/>
            <a:tailEnd type="none" w="med" len="med"/>
          </a:ln>
          <a:effectLst/>
        </p:spPr>
      </p:cxnSp>
      <p:cxnSp>
        <p:nvCxnSpPr>
          <p:cNvPr id="127" name="Straight Connector 126">
            <a:extLst>
              <a:ext uri="{FF2B5EF4-FFF2-40B4-BE49-F238E27FC236}">
                <a16:creationId xmlns:a16="http://schemas.microsoft.com/office/drawing/2014/main" id="{00C85743-C654-A024-90B6-106F08D9152A}"/>
              </a:ext>
            </a:extLst>
          </p:cNvPr>
          <p:cNvCxnSpPr>
            <a:cxnSpLocks/>
          </p:cNvCxnSpPr>
          <p:nvPr/>
        </p:nvCxnSpPr>
        <p:spPr bwMode="auto">
          <a:xfrm>
            <a:off x="10424314" y="4825111"/>
            <a:ext cx="0" cy="64008"/>
          </a:xfrm>
          <a:prstGeom prst="line">
            <a:avLst/>
          </a:prstGeom>
          <a:noFill/>
          <a:ln w="12700" cap="flat" cmpd="sng" algn="ctr">
            <a:solidFill>
              <a:schemeClr val="tx1"/>
            </a:solidFill>
            <a:prstDash val="solid"/>
            <a:round/>
            <a:headEnd type="none" w="med" len="med"/>
            <a:tailEnd type="none" w="med" len="med"/>
          </a:ln>
          <a:effectLst/>
        </p:spPr>
      </p:cxnSp>
      <p:grpSp>
        <p:nvGrpSpPr>
          <p:cNvPr id="128" name="Group 127">
            <a:extLst>
              <a:ext uri="{FF2B5EF4-FFF2-40B4-BE49-F238E27FC236}">
                <a16:creationId xmlns:a16="http://schemas.microsoft.com/office/drawing/2014/main" id="{BC6742D9-FB8F-3E2E-F6AD-EB87EBEFDA1E}"/>
              </a:ext>
            </a:extLst>
          </p:cNvPr>
          <p:cNvGrpSpPr>
            <a:grpSpLocks/>
          </p:cNvGrpSpPr>
          <p:nvPr/>
        </p:nvGrpSpPr>
        <p:grpSpPr>
          <a:xfrm>
            <a:off x="1816947" y="2691731"/>
            <a:ext cx="68539" cy="2133103"/>
            <a:chOff x="2197393" y="2684111"/>
            <a:chExt cx="54410" cy="2206625"/>
          </a:xfrm>
        </p:grpSpPr>
        <p:cxnSp>
          <p:nvCxnSpPr>
            <p:cNvPr id="129" name="Straight Connector 128">
              <a:extLst>
                <a:ext uri="{FF2B5EF4-FFF2-40B4-BE49-F238E27FC236}">
                  <a16:creationId xmlns:a16="http://schemas.microsoft.com/office/drawing/2014/main" id="{B1612878-3654-5A0B-0C7E-6CE53A880CE8}"/>
                </a:ext>
              </a:extLst>
            </p:cNvPr>
            <p:cNvCxnSpPr>
              <a:cxnSpLocks/>
            </p:cNvCxnSpPr>
            <p:nvPr/>
          </p:nvCxnSpPr>
          <p:spPr bwMode="auto">
            <a:xfrm>
              <a:off x="2199537" y="4890736"/>
              <a:ext cx="52266" cy="0"/>
            </a:xfrm>
            <a:prstGeom prst="line">
              <a:avLst/>
            </a:prstGeom>
            <a:noFill/>
            <a:ln w="12700" cap="flat" cmpd="sng" algn="ctr">
              <a:solidFill>
                <a:schemeClr val="tx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2A08FF3E-D0DE-2F24-9881-9E8BCC683880}"/>
                </a:ext>
              </a:extLst>
            </p:cNvPr>
            <p:cNvCxnSpPr>
              <a:cxnSpLocks/>
            </p:cNvCxnSpPr>
            <p:nvPr/>
          </p:nvCxnSpPr>
          <p:spPr bwMode="auto">
            <a:xfrm>
              <a:off x="2199537" y="4447926"/>
              <a:ext cx="52266" cy="0"/>
            </a:xfrm>
            <a:prstGeom prst="line">
              <a:avLst/>
            </a:prstGeom>
            <a:noFill/>
            <a:ln w="12700" cap="flat" cmpd="sng" algn="ctr">
              <a:solidFill>
                <a:schemeClr val="tx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DD668A66-3F5E-1FED-1870-5B7D442CBC79}"/>
                </a:ext>
              </a:extLst>
            </p:cNvPr>
            <p:cNvCxnSpPr>
              <a:cxnSpLocks/>
            </p:cNvCxnSpPr>
            <p:nvPr/>
          </p:nvCxnSpPr>
          <p:spPr bwMode="auto">
            <a:xfrm>
              <a:off x="2199537" y="3995386"/>
              <a:ext cx="52266" cy="0"/>
            </a:xfrm>
            <a:prstGeom prst="line">
              <a:avLst/>
            </a:prstGeom>
            <a:noFill/>
            <a:ln w="12700" cap="flat" cmpd="sng" algn="ctr">
              <a:solidFill>
                <a:schemeClr val="tx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48B3DA20-D868-0F09-4720-70F4A3A7F6E8}"/>
                </a:ext>
              </a:extLst>
            </p:cNvPr>
            <p:cNvCxnSpPr>
              <a:cxnSpLocks/>
            </p:cNvCxnSpPr>
            <p:nvPr/>
          </p:nvCxnSpPr>
          <p:spPr bwMode="auto">
            <a:xfrm>
              <a:off x="2197393" y="3579461"/>
              <a:ext cx="52266" cy="0"/>
            </a:xfrm>
            <a:prstGeom prst="line">
              <a:avLst/>
            </a:prstGeom>
            <a:noFill/>
            <a:ln w="12700" cap="flat" cmpd="sng" algn="ctr">
              <a:solidFill>
                <a:schemeClr val="tx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5182B5C9-C6E4-9E34-E334-80B4A3E73F62}"/>
                </a:ext>
              </a:extLst>
            </p:cNvPr>
            <p:cNvCxnSpPr>
              <a:cxnSpLocks/>
            </p:cNvCxnSpPr>
            <p:nvPr/>
          </p:nvCxnSpPr>
          <p:spPr bwMode="auto">
            <a:xfrm>
              <a:off x="2197393" y="3136651"/>
              <a:ext cx="52266" cy="0"/>
            </a:xfrm>
            <a:prstGeom prst="line">
              <a:avLst/>
            </a:prstGeom>
            <a:noFill/>
            <a:ln w="12700" cap="flat" cmpd="sng" algn="ctr">
              <a:solidFill>
                <a:schemeClr val="tx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0D787B1A-77D2-4124-0758-0B1C982E0050}"/>
                </a:ext>
              </a:extLst>
            </p:cNvPr>
            <p:cNvCxnSpPr>
              <a:cxnSpLocks/>
            </p:cNvCxnSpPr>
            <p:nvPr/>
          </p:nvCxnSpPr>
          <p:spPr bwMode="auto">
            <a:xfrm>
              <a:off x="2197393" y="2684111"/>
              <a:ext cx="52266" cy="0"/>
            </a:xfrm>
            <a:prstGeom prst="line">
              <a:avLst/>
            </a:prstGeom>
            <a:noFill/>
            <a:ln w="12700" cap="flat" cmpd="sng" algn="ctr">
              <a:solidFill>
                <a:schemeClr val="tx1"/>
              </a:solidFill>
              <a:prstDash val="solid"/>
              <a:round/>
              <a:headEnd type="none" w="med" len="med"/>
              <a:tailEnd type="none" w="med" len="med"/>
            </a:ln>
            <a:effectLst/>
          </p:spPr>
        </p:cxnSp>
      </p:grpSp>
      <p:grpSp>
        <p:nvGrpSpPr>
          <p:cNvPr id="135" name="Group 134">
            <a:extLst>
              <a:ext uri="{FF2B5EF4-FFF2-40B4-BE49-F238E27FC236}">
                <a16:creationId xmlns:a16="http://schemas.microsoft.com/office/drawing/2014/main" id="{44ECC840-E164-9A7F-65A0-BB93B99F7AF5}"/>
              </a:ext>
            </a:extLst>
          </p:cNvPr>
          <p:cNvGrpSpPr>
            <a:grpSpLocks/>
          </p:cNvGrpSpPr>
          <p:nvPr/>
        </p:nvGrpSpPr>
        <p:grpSpPr>
          <a:xfrm>
            <a:off x="6935061" y="2683549"/>
            <a:ext cx="66472" cy="2133666"/>
            <a:chOff x="2197393" y="2684111"/>
            <a:chExt cx="54410" cy="2206625"/>
          </a:xfrm>
        </p:grpSpPr>
        <p:cxnSp>
          <p:nvCxnSpPr>
            <p:cNvPr id="136" name="Straight Connector 135">
              <a:extLst>
                <a:ext uri="{FF2B5EF4-FFF2-40B4-BE49-F238E27FC236}">
                  <a16:creationId xmlns:a16="http://schemas.microsoft.com/office/drawing/2014/main" id="{77103D54-A786-06E8-E270-C61358CD9316}"/>
                </a:ext>
              </a:extLst>
            </p:cNvPr>
            <p:cNvCxnSpPr>
              <a:cxnSpLocks/>
            </p:cNvCxnSpPr>
            <p:nvPr/>
          </p:nvCxnSpPr>
          <p:spPr bwMode="auto">
            <a:xfrm>
              <a:off x="2199537" y="4890736"/>
              <a:ext cx="52266" cy="0"/>
            </a:xfrm>
            <a:prstGeom prst="line">
              <a:avLst/>
            </a:prstGeom>
            <a:noFill/>
            <a:ln w="12700" cap="flat" cmpd="sng" algn="ctr">
              <a:solidFill>
                <a:schemeClr val="tx1"/>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5A9DB79A-E0D1-B53C-2C3F-5459606D0AE2}"/>
                </a:ext>
              </a:extLst>
            </p:cNvPr>
            <p:cNvCxnSpPr>
              <a:cxnSpLocks/>
            </p:cNvCxnSpPr>
            <p:nvPr/>
          </p:nvCxnSpPr>
          <p:spPr bwMode="auto">
            <a:xfrm>
              <a:off x="2199537" y="4447926"/>
              <a:ext cx="52266" cy="0"/>
            </a:xfrm>
            <a:prstGeom prst="line">
              <a:avLst/>
            </a:prstGeom>
            <a:noFill/>
            <a:ln w="12700" cap="flat" cmpd="sng" algn="ctr">
              <a:solidFill>
                <a:schemeClr val="tx1"/>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B51D6908-AEB7-90EA-4883-CCB27ED763AC}"/>
                </a:ext>
              </a:extLst>
            </p:cNvPr>
            <p:cNvCxnSpPr>
              <a:cxnSpLocks/>
            </p:cNvCxnSpPr>
            <p:nvPr/>
          </p:nvCxnSpPr>
          <p:spPr bwMode="auto">
            <a:xfrm>
              <a:off x="2199537" y="3995386"/>
              <a:ext cx="52266" cy="0"/>
            </a:xfrm>
            <a:prstGeom prst="line">
              <a:avLst/>
            </a:prstGeom>
            <a:noFill/>
            <a:ln w="12700" cap="flat" cmpd="sng" algn="ctr">
              <a:solidFill>
                <a:schemeClr val="tx1"/>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4217DB68-126B-D91F-10B3-98CD3E0D2134}"/>
                </a:ext>
              </a:extLst>
            </p:cNvPr>
            <p:cNvCxnSpPr>
              <a:cxnSpLocks/>
            </p:cNvCxnSpPr>
            <p:nvPr/>
          </p:nvCxnSpPr>
          <p:spPr bwMode="auto">
            <a:xfrm>
              <a:off x="2197393" y="3579461"/>
              <a:ext cx="52266" cy="0"/>
            </a:xfrm>
            <a:prstGeom prst="line">
              <a:avLst/>
            </a:prstGeom>
            <a:noFill/>
            <a:ln w="12700" cap="flat" cmpd="sng" algn="ctr">
              <a:solidFill>
                <a:schemeClr val="tx1"/>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1D4BDA33-B350-BC78-13C3-D7973824B46E}"/>
                </a:ext>
              </a:extLst>
            </p:cNvPr>
            <p:cNvCxnSpPr>
              <a:cxnSpLocks/>
            </p:cNvCxnSpPr>
            <p:nvPr/>
          </p:nvCxnSpPr>
          <p:spPr bwMode="auto">
            <a:xfrm>
              <a:off x="2197393" y="3136651"/>
              <a:ext cx="52266" cy="0"/>
            </a:xfrm>
            <a:prstGeom prst="line">
              <a:avLst/>
            </a:prstGeom>
            <a:noFill/>
            <a:ln w="12700" cap="flat" cmpd="sng" algn="ctr">
              <a:solidFill>
                <a:schemeClr val="tx1"/>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A2552CC7-31F8-9412-2B2D-0EA8A968A99B}"/>
                </a:ext>
              </a:extLst>
            </p:cNvPr>
            <p:cNvCxnSpPr>
              <a:cxnSpLocks/>
            </p:cNvCxnSpPr>
            <p:nvPr/>
          </p:nvCxnSpPr>
          <p:spPr bwMode="auto">
            <a:xfrm>
              <a:off x="2197393" y="2684111"/>
              <a:ext cx="52266" cy="0"/>
            </a:xfrm>
            <a:prstGeom prst="line">
              <a:avLst/>
            </a:prstGeom>
            <a:noFill/>
            <a:ln w="12700" cap="flat" cmpd="sng" algn="ctr">
              <a:solidFill>
                <a:schemeClr val="tx1"/>
              </a:solidFill>
              <a:prstDash val="solid"/>
              <a:round/>
              <a:headEnd type="none" w="med" len="med"/>
              <a:tailEnd type="none" w="med" len="med"/>
            </a:ln>
            <a:effectLst/>
          </p:spPr>
        </p:cxnSp>
      </p:grpSp>
      <p:pic>
        <p:nvPicPr>
          <p:cNvPr id="142" name="Graphic 141">
            <a:extLst>
              <a:ext uri="{FF2B5EF4-FFF2-40B4-BE49-F238E27FC236}">
                <a16:creationId xmlns:a16="http://schemas.microsoft.com/office/drawing/2014/main" id="{21508E1B-12C5-2C30-44EB-085E65B235B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997277" y="2641600"/>
            <a:ext cx="3177807" cy="1750990"/>
          </a:xfrm>
          <a:prstGeom prst="rect">
            <a:avLst/>
          </a:prstGeom>
        </p:spPr>
      </p:pic>
      <p:pic>
        <p:nvPicPr>
          <p:cNvPr id="143" name="Graphic 142">
            <a:extLst>
              <a:ext uri="{FF2B5EF4-FFF2-40B4-BE49-F238E27FC236}">
                <a16:creationId xmlns:a16="http://schemas.microsoft.com/office/drawing/2014/main" id="{47F33271-D89B-CDD4-7B35-20EFE1D4AF2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964447" y="2621038"/>
            <a:ext cx="1966111" cy="1034709"/>
          </a:xfrm>
          <a:prstGeom prst="rect">
            <a:avLst/>
          </a:prstGeom>
        </p:spPr>
      </p:pic>
      <p:sp>
        <p:nvSpPr>
          <p:cNvPr id="144" name="Freeform 49">
            <a:extLst>
              <a:ext uri="{FF2B5EF4-FFF2-40B4-BE49-F238E27FC236}">
                <a16:creationId xmlns:a16="http://schemas.microsoft.com/office/drawing/2014/main" id="{CCF2AD10-8EA9-0F94-CA05-B385DBF4A893}"/>
              </a:ext>
            </a:extLst>
          </p:cNvPr>
          <p:cNvSpPr>
            <a:spLocks/>
          </p:cNvSpPr>
          <p:nvPr/>
        </p:nvSpPr>
        <p:spPr bwMode="auto">
          <a:xfrm>
            <a:off x="7006222" y="2620443"/>
            <a:ext cx="3418092" cy="2199781"/>
          </a:xfrm>
          <a:custGeom>
            <a:avLst/>
            <a:gdLst>
              <a:gd name="connsiteX0" fmla="*/ 0 w 4095750"/>
              <a:gd name="connsiteY0" fmla="*/ 0 h 2413000"/>
              <a:gd name="connsiteX1" fmla="*/ 0 w 4095750"/>
              <a:gd name="connsiteY1" fmla="*/ 2413000 h 2413000"/>
              <a:gd name="connsiteX2" fmla="*/ 4095750 w 4095750"/>
              <a:gd name="connsiteY2" fmla="*/ 2413000 h 2413000"/>
            </a:gdLst>
            <a:ahLst/>
            <a:cxnLst>
              <a:cxn ang="0">
                <a:pos x="connsiteX0" y="connsiteY0"/>
              </a:cxn>
              <a:cxn ang="0">
                <a:pos x="connsiteX1" y="connsiteY1"/>
              </a:cxn>
              <a:cxn ang="0">
                <a:pos x="connsiteX2" y="connsiteY2"/>
              </a:cxn>
            </a:cxnLst>
            <a:rect l="l" t="t" r="r" b="b"/>
            <a:pathLst>
              <a:path w="4095750" h="2413000">
                <a:moveTo>
                  <a:pt x="0" y="0"/>
                </a:moveTo>
                <a:lnTo>
                  <a:pt x="0" y="2413000"/>
                </a:lnTo>
                <a:lnTo>
                  <a:pt x="4095750" y="2413000"/>
                </a:lnTo>
              </a:path>
            </a:pathLst>
          </a:custGeom>
          <a:noFill/>
          <a:ln w="12700">
            <a:solidFill>
              <a:schemeClr val="tx1"/>
            </a:solidFill>
            <a:miter lim="800000"/>
            <a:headEnd/>
            <a:tailEnd/>
          </a:ln>
        </p:spPr>
        <p:txBody>
          <a:bodyPr rtlCol="0" anchor="ctr"/>
          <a:lstStyle/>
          <a:p>
            <a:pPr algn="ctr"/>
            <a:endParaRPr lang="en-US" sz="1600" b="0" dirty="0">
              <a:latin typeface="Poppins Medium" pitchFamily="2" charset="77"/>
              <a:cs typeface="Poppins Medium" pitchFamily="2" charset="77"/>
            </a:endParaRPr>
          </a:p>
        </p:txBody>
      </p:sp>
      <p:pic>
        <p:nvPicPr>
          <p:cNvPr id="145" name="Graphic 144">
            <a:extLst>
              <a:ext uri="{FF2B5EF4-FFF2-40B4-BE49-F238E27FC236}">
                <a16:creationId xmlns:a16="http://schemas.microsoft.com/office/drawing/2014/main" id="{D13931A4-5ABA-3565-A9AB-2A0658D59BA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857087" y="2679691"/>
            <a:ext cx="2435530" cy="1099371"/>
          </a:xfrm>
          <a:prstGeom prst="rect">
            <a:avLst/>
          </a:prstGeom>
        </p:spPr>
      </p:pic>
      <p:pic>
        <p:nvPicPr>
          <p:cNvPr id="146" name="Graphic 145">
            <a:extLst>
              <a:ext uri="{FF2B5EF4-FFF2-40B4-BE49-F238E27FC236}">
                <a16:creationId xmlns:a16="http://schemas.microsoft.com/office/drawing/2014/main" id="{37C2A6D8-7EA0-30ED-9393-2C15D51459F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865736" y="2673833"/>
            <a:ext cx="3289841" cy="1805195"/>
          </a:xfrm>
          <a:prstGeom prst="rect">
            <a:avLst/>
          </a:prstGeom>
        </p:spPr>
      </p:pic>
      <p:sp>
        <p:nvSpPr>
          <p:cNvPr id="147" name="Freeform 22">
            <a:extLst>
              <a:ext uri="{FF2B5EF4-FFF2-40B4-BE49-F238E27FC236}">
                <a16:creationId xmlns:a16="http://schemas.microsoft.com/office/drawing/2014/main" id="{6C7EF2E8-B4E1-F8C6-9EA1-2EC60E47CED5}"/>
              </a:ext>
            </a:extLst>
          </p:cNvPr>
          <p:cNvSpPr>
            <a:spLocks/>
          </p:cNvSpPr>
          <p:nvPr/>
        </p:nvSpPr>
        <p:spPr bwMode="auto">
          <a:xfrm>
            <a:off x="1878978" y="2680650"/>
            <a:ext cx="3771813" cy="2144461"/>
          </a:xfrm>
          <a:custGeom>
            <a:avLst/>
            <a:gdLst>
              <a:gd name="connsiteX0" fmla="*/ 0 w 4095750"/>
              <a:gd name="connsiteY0" fmla="*/ 0 h 2413000"/>
              <a:gd name="connsiteX1" fmla="*/ 0 w 4095750"/>
              <a:gd name="connsiteY1" fmla="*/ 2413000 h 2413000"/>
              <a:gd name="connsiteX2" fmla="*/ 4095750 w 4095750"/>
              <a:gd name="connsiteY2" fmla="*/ 2413000 h 2413000"/>
            </a:gdLst>
            <a:ahLst/>
            <a:cxnLst>
              <a:cxn ang="0">
                <a:pos x="connsiteX0" y="connsiteY0"/>
              </a:cxn>
              <a:cxn ang="0">
                <a:pos x="connsiteX1" y="connsiteY1"/>
              </a:cxn>
              <a:cxn ang="0">
                <a:pos x="connsiteX2" y="connsiteY2"/>
              </a:cxn>
            </a:cxnLst>
            <a:rect l="l" t="t" r="r" b="b"/>
            <a:pathLst>
              <a:path w="4095750" h="2413000">
                <a:moveTo>
                  <a:pt x="0" y="0"/>
                </a:moveTo>
                <a:lnTo>
                  <a:pt x="0" y="2413000"/>
                </a:lnTo>
                <a:lnTo>
                  <a:pt x="4095750" y="2413000"/>
                </a:lnTo>
              </a:path>
            </a:pathLst>
          </a:custGeom>
          <a:noFill/>
          <a:ln w="12700">
            <a:solidFill>
              <a:schemeClr val="tx1"/>
            </a:solidFill>
            <a:miter lim="800000"/>
            <a:headEnd/>
            <a:tailEnd/>
          </a:ln>
        </p:spPr>
        <p:txBody>
          <a:bodyPr rtlCol="0" anchor="ctr"/>
          <a:lstStyle/>
          <a:p>
            <a:pPr algn="ctr"/>
            <a:endParaRPr lang="en-US" sz="1600" b="0" dirty="0">
              <a:latin typeface="Poppins Medium" pitchFamily="2" charset="77"/>
              <a:cs typeface="Poppins Medium" pitchFamily="2" charset="77"/>
            </a:endParaRPr>
          </a:p>
        </p:txBody>
      </p:sp>
      <p:sp>
        <p:nvSpPr>
          <p:cNvPr id="148" name="TextBox 147">
            <a:extLst>
              <a:ext uri="{FF2B5EF4-FFF2-40B4-BE49-F238E27FC236}">
                <a16:creationId xmlns:a16="http://schemas.microsoft.com/office/drawing/2014/main" id="{5401D931-1AFE-457E-6A53-3757EDB5D4F7}"/>
              </a:ext>
            </a:extLst>
          </p:cNvPr>
          <p:cNvSpPr txBox="1">
            <a:spLocks/>
          </p:cNvSpPr>
          <p:nvPr/>
        </p:nvSpPr>
        <p:spPr bwMode="auto">
          <a:xfrm>
            <a:off x="1023014" y="5620315"/>
            <a:ext cx="670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panose="00000500000000000000" pitchFamily="2" charset="0"/>
                <a:cs typeface="Poppins" panose="00000500000000000000" pitchFamily="2" charset="0"/>
              </a:rPr>
              <a:t>CIT</a:t>
            </a:r>
            <a:br>
              <a:rPr kumimoji="0" lang="en-US" sz="1600" b="0" u="none" strike="noStrike" kern="1200" cap="none" spc="0" normalizeH="0" baseline="0" noProof="0" dirty="0">
                <a:ln>
                  <a:noFill/>
                </a:ln>
                <a:solidFill>
                  <a:schemeClr val="accent4"/>
                </a:solidFill>
                <a:effectLst/>
                <a:uLnTx/>
                <a:uFillTx/>
                <a:latin typeface="Poppins" panose="00000500000000000000" pitchFamily="2" charset="0"/>
                <a:cs typeface="Poppins" panose="00000500000000000000" pitchFamily="2" charset="0"/>
              </a:rPr>
            </a:br>
            <a:r>
              <a:rPr kumimoji="0" lang="en-US" sz="1600" b="0" u="none" strike="noStrike" kern="1200" cap="none" spc="0" normalizeH="0" baseline="0" noProof="0" dirty="0">
                <a:ln>
                  <a:noFill/>
                </a:ln>
                <a:solidFill>
                  <a:schemeClr val="accent1"/>
                </a:solidFill>
                <a:effectLst/>
                <a:uLnTx/>
                <a:uFillTx/>
                <a:latin typeface="Poppins" panose="00000500000000000000" pitchFamily="2" charset="0"/>
                <a:cs typeface="Poppins" panose="00000500000000000000" pitchFamily="2" charset="0"/>
              </a:rPr>
              <a:t>BTKi</a:t>
            </a:r>
          </a:p>
        </p:txBody>
      </p:sp>
      <p:sp>
        <p:nvSpPr>
          <p:cNvPr id="149" name="TextBox 148">
            <a:extLst>
              <a:ext uri="{FF2B5EF4-FFF2-40B4-BE49-F238E27FC236}">
                <a16:creationId xmlns:a16="http://schemas.microsoft.com/office/drawing/2014/main" id="{59EFABA9-7029-1913-8458-2B431CF2E0CF}"/>
              </a:ext>
            </a:extLst>
          </p:cNvPr>
          <p:cNvSpPr txBox="1">
            <a:spLocks/>
          </p:cNvSpPr>
          <p:nvPr/>
        </p:nvSpPr>
        <p:spPr bwMode="auto">
          <a:xfrm>
            <a:off x="6171196" y="5616352"/>
            <a:ext cx="670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457200" rtl="0" eaLnBrk="1" fontAlgn="auto" latinLnBrk="0" hangingPunct="1">
              <a:lnSpc>
                <a:spcPct val="100000"/>
              </a:lnSpc>
              <a:spcBef>
                <a:spcPts val="0"/>
              </a:spcBef>
              <a:spcAft>
                <a:spcPct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panose="00000500000000000000" pitchFamily="2" charset="0"/>
                <a:cs typeface="Poppins" panose="00000500000000000000" pitchFamily="2" charset="0"/>
              </a:rPr>
              <a:t>CIT</a:t>
            </a:r>
            <a:br>
              <a:rPr kumimoji="0" lang="en-US" sz="1600" b="0" u="none" strike="noStrike" kern="1200" cap="none" spc="0" normalizeH="0" baseline="0" noProof="0" dirty="0">
                <a:ln>
                  <a:noFill/>
                </a:ln>
                <a:solidFill>
                  <a:schemeClr val="tx1">
                    <a:lumMod val="75000"/>
                    <a:lumOff val="25000"/>
                  </a:schemeClr>
                </a:solidFill>
                <a:effectLst/>
                <a:uLnTx/>
                <a:uFillTx/>
                <a:latin typeface="Poppins" panose="00000500000000000000" pitchFamily="2" charset="0"/>
                <a:cs typeface="Poppins" panose="00000500000000000000" pitchFamily="2" charset="0"/>
              </a:rPr>
            </a:br>
            <a:r>
              <a:rPr kumimoji="0" lang="en-US" sz="1600" b="0" u="none" strike="noStrike" kern="1200" cap="none" spc="0" normalizeH="0" baseline="0" noProof="0" dirty="0">
                <a:ln>
                  <a:noFill/>
                </a:ln>
                <a:solidFill>
                  <a:schemeClr val="accent1"/>
                </a:solidFill>
                <a:effectLst/>
                <a:uLnTx/>
                <a:uFillTx/>
                <a:latin typeface="Poppins" panose="00000500000000000000" pitchFamily="2" charset="0"/>
                <a:cs typeface="Poppins" panose="00000500000000000000" pitchFamily="2" charset="0"/>
              </a:rPr>
              <a:t>BTKi</a:t>
            </a:r>
          </a:p>
        </p:txBody>
      </p:sp>
      <p:sp>
        <p:nvSpPr>
          <p:cNvPr id="3" name="TextBox 2">
            <a:extLst>
              <a:ext uri="{FF2B5EF4-FFF2-40B4-BE49-F238E27FC236}">
                <a16:creationId xmlns:a16="http://schemas.microsoft.com/office/drawing/2014/main" id="{973343F4-FBC1-DF6E-7CFF-2BC0782EDEF0}"/>
              </a:ext>
            </a:extLst>
          </p:cNvPr>
          <p:cNvSpPr txBox="1">
            <a:spLocks/>
          </p:cNvSpPr>
          <p:nvPr/>
        </p:nvSpPr>
        <p:spPr bwMode="auto">
          <a:xfrm rot="16200000">
            <a:off x="197137" y="3595286"/>
            <a:ext cx="22122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Probability</a:t>
            </a:r>
          </a:p>
        </p:txBody>
      </p:sp>
      <p:sp>
        <p:nvSpPr>
          <p:cNvPr id="5" name="TextBox 4">
            <a:extLst>
              <a:ext uri="{FF2B5EF4-FFF2-40B4-BE49-F238E27FC236}">
                <a16:creationId xmlns:a16="http://schemas.microsoft.com/office/drawing/2014/main" id="{E7454F22-2F4A-6EFD-FCED-BE3DD6013CDE}"/>
              </a:ext>
            </a:extLst>
          </p:cNvPr>
          <p:cNvSpPr txBox="1">
            <a:spLocks/>
          </p:cNvSpPr>
          <p:nvPr/>
        </p:nvSpPr>
        <p:spPr bwMode="auto">
          <a:xfrm rot="16200000">
            <a:off x="5241327" y="3612855"/>
            <a:ext cx="22473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457200" rtl="0" eaLnBrk="1" fontAlgn="auto" latinLnBrk="0" hangingPunct="1">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Probability</a:t>
            </a:r>
          </a:p>
        </p:txBody>
      </p:sp>
      <p:cxnSp>
        <p:nvCxnSpPr>
          <p:cNvPr id="11" name="Straight Connector 10">
            <a:extLst>
              <a:ext uri="{FF2B5EF4-FFF2-40B4-BE49-F238E27FC236}">
                <a16:creationId xmlns:a16="http://schemas.microsoft.com/office/drawing/2014/main" id="{6BECBDBD-1B46-A34A-D207-77011E1D4F86}"/>
              </a:ext>
            </a:extLst>
          </p:cNvPr>
          <p:cNvCxnSpPr>
            <a:cxnSpLocks/>
          </p:cNvCxnSpPr>
          <p:nvPr/>
        </p:nvCxnSpPr>
        <p:spPr>
          <a:xfrm flipH="1">
            <a:off x="10451279" y="2718914"/>
            <a:ext cx="295154"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01DEB55-0955-6824-0CDE-F280D648CD4A}"/>
              </a:ext>
            </a:extLst>
          </p:cNvPr>
          <p:cNvCxnSpPr>
            <a:cxnSpLocks/>
          </p:cNvCxnSpPr>
          <p:nvPr/>
        </p:nvCxnSpPr>
        <p:spPr>
          <a:xfrm flipH="1">
            <a:off x="10451279" y="2975011"/>
            <a:ext cx="295154" cy="0"/>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846F9A7D-93EB-557E-8412-8680E9DF31D3}"/>
              </a:ext>
            </a:extLst>
          </p:cNvPr>
          <p:cNvSpPr txBox="1">
            <a:spLocks/>
          </p:cNvSpPr>
          <p:nvPr/>
        </p:nvSpPr>
        <p:spPr bwMode="auto">
          <a:xfrm>
            <a:off x="571764" y="5146380"/>
            <a:ext cx="1007007" cy="523220"/>
          </a:xfrm>
          <a:prstGeom prst="rect">
            <a:avLst/>
          </a:prstGeom>
          <a:noFill/>
          <a:ln>
            <a:noFill/>
          </a:ln>
        </p:spPr>
        <p:txBody>
          <a:bodyPr wrap="none" rtlCol="0" anchor="b" anchorCtr="0">
            <a:spAutoFit/>
          </a:bodyPr>
          <a:lstStyle/>
          <a:p>
            <a:pPr algn="r">
              <a:lnSpc>
                <a:spcPct val="100000"/>
              </a:lnSpc>
              <a:spcBef>
                <a:spcPts val="0"/>
              </a:spcBef>
              <a:spcAft>
                <a:spcPct val="0"/>
              </a:spcAft>
              <a:buClrTx/>
              <a:buFontTx/>
              <a:buNone/>
            </a:pPr>
            <a:r>
              <a:rPr lang="en-US" sz="1400" dirty="0">
                <a:latin typeface="+mn-lt"/>
              </a:rPr>
              <a:t>Patients</a:t>
            </a:r>
            <a:br>
              <a:rPr lang="en-US" sz="1400" dirty="0">
                <a:latin typeface="+mn-lt"/>
              </a:rPr>
            </a:br>
            <a:r>
              <a:rPr lang="en-US" sz="1400" dirty="0">
                <a:latin typeface="+mn-lt"/>
              </a:rPr>
              <a:t>at Risk, n</a:t>
            </a:r>
          </a:p>
        </p:txBody>
      </p:sp>
      <p:sp>
        <p:nvSpPr>
          <p:cNvPr id="7" name="TextBox 6">
            <a:extLst>
              <a:ext uri="{FF2B5EF4-FFF2-40B4-BE49-F238E27FC236}">
                <a16:creationId xmlns:a16="http://schemas.microsoft.com/office/drawing/2014/main" id="{B4B5197A-4EAE-878B-2BDF-A8D0D563A884}"/>
              </a:ext>
            </a:extLst>
          </p:cNvPr>
          <p:cNvSpPr txBox="1">
            <a:spLocks/>
          </p:cNvSpPr>
          <p:nvPr/>
        </p:nvSpPr>
        <p:spPr bwMode="auto">
          <a:xfrm>
            <a:off x="5753640" y="5139345"/>
            <a:ext cx="1007007" cy="523220"/>
          </a:xfrm>
          <a:prstGeom prst="rect">
            <a:avLst/>
          </a:prstGeom>
          <a:noFill/>
          <a:ln>
            <a:noFill/>
          </a:ln>
        </p:spPr>
        <p:txBody>
          <a:bodyPr wrap="none" rtlCol="0" anchor="b" anchorCtr="0">
            <a:spAutoFit/>
          </a:bodyPr>
          <a:lstStyle/>
          <a:p>
            <a:pPr algn="r">
              <a:lnSpc>
                <a:spcPct val="100000"/>
              </a:lnSpc>
              <a:spcBef>
                <a:spcPts val="0"/>
              </a:spcBef>
              <a:spcAft>
                <a:spcPct val="0"/>
              </a:spcAft>
              <a:buClrTx/>
              <a:buFontTx/>
              <a:buNone/>
            </a:pPr>
            <a:r>
              <a:rPr lang="en-US" sz="1400" dirty="0">
                <a:latin typeface="+mn-lt"/>
              </a:rPr>
              <a:t>Patients</a:t>
            </a:r>
            <a:br>
              <a:rPr lang="en-US" sz="1400" dirty="0">
                <a:latin typeface="+mn-lt"/>
              </a:rPr>
            </a:br>
            <a:r>
              <a:rPr lang="en-US" sz="1400" dirty="0">
                <a:latin typeface="+mn-lt"/>
              </a:rPr>
              <a:t>at Risk, n</a:t>
            </a:r>
          </a:p>
        </p:txBody>
      </p:sp>
    </p:spTree>
    <p:extLst>
      <p:ext uri="{BB962C8B-B14F-4D97-AF65-F5344CB8AC3E}">
        <p14:creationId xmlns:p14="http://schemas.microsoft.com/office/powerpoint/2010/main" val="113347319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09387CCF-16CA-B6D5-1876-19362F8C64EF}"/>
              </a:ext>
            </a:extLst>
          </p:cNvPr>
          <p:cNvSpPr>
            <a:spLocks noGrp="1"/>
          </p:cNvSpPr>
          <p:nvPr>
            <p:ph type="title"/>
          </p:nvPr>
        </p:nvSpPr>
        <p:spPr>
          <a:xfrm>
            <a:off x="231078" y="531006"/>
            <a:ext cx="11740260" cy="502445"/>
          </a:xfrm>
        </p:spPr>
        <p:txBody>
          <a:bodyPr/>
          <a:lstStyle/>
          <a:p>
            <a:r>
              <a:rPr lang="en-US" dirty="0"/>
              <a:t>Long-term OS Outcomes With 2L vs Later-line Zanubrutinib in R/R MCL: Pooled Analysis of 2 Clinical Trials</a:t>
            </a:r>
          </a:p>
        </p:txBody>
      </p:sp>
      <p:sp>
        <p:nvSpPr>
          <p:cNvPr id="13" name="Content Placeholder 12">
            <a:extLst>
              <a:ext uri="{FF2B5EF4-FFF2-40B4-BE49-F238E27FC236}">
                <a16:creationId xmlns:a16="http://schemas.microsoft.com/office/drawing/2014/main" id="{D4A79BCA-9C99-2297-2ECC-0D0BBEAA292B}"/>
              </a:ext>
            </a:extLst>
          </p:cNvPr>
          <p:cNvSpPr>
            <a:spLocks noGrp="1"/>
          </p:cNvSpPr>
          <p:nvPr>
            <p:ph idx="1"/>
          </p:nvPr>
        </p:nvSpPr>
        <p:spPr>
          <a:xfrm>
            <a:off x="231776" y="1335088"/>
            <a:ext cx="4585705" cy="4754562"/>
          </a:xfrm>
        </p:spPr>
        <p:txBody>
          <a:bodyPr/>
          <a:lstStyle/>
          <a:p>
            <a:pPr lvl="0"/>
            <a:r>
              <a:rPr lang="en-US" sz="2000" dirty="0"/>
              <a:t>Clinical trials (N = 112): </a:t>
            </a:r>
          </a:p>
          <a:p>
            <a:pPr lvl="2"/>
            <a:r>
              <a:rPr lang="en-US" sz="1800" dirty="0"/>
              <a:t>Phase I BGB-3111-AU-003 trial </a:t>
            </a:r>
            <a:br>
              <a:rPr lang="en-US" sz="1800" dirty="0"/>
            </a:br>
            <a:r>
              <a:rPr lang="en-US" sz="1800" dirty="0"/>
              <a:t>(n = 33) </a:t>
            </a:r>
          </a:p>
          <a:p>
            <a:pPr lvl="2"/>
            <a:r>
              <a:rPr lang="en-US" sz="1800" dirty="0"/>
              <a:t>Phase II BGB-3111-206 trial </a:t>
            </a:r>
            <a:br>
              <a:rPr lang="en-US" sz="1800" dirty="0"/>
            </a:br>
            <a:r>
              <a:rPr lang="en-US" sz="1800" dirty="0"/>
              <a:t>(n = 79)</a:t>
            </a:r>
          </a:p>
          <a:p>
            <a:pPr lvl="0"/>
            <a:r>
              <a:rPr lang="en-US" sz="2000" dirty="0"/>
              <a:t>Median follow-up: 35.2 mo</a:t>
            </a:r>
          </a:p>
          <a:p>
            <a:pPr lvl="0"/>
            <a:r>
              <a:rPr lang="en-US" sz="2000" dirty="0"/>
              <a:t>Conclusion: long-term follow-up studies further demonstrated that zanubrutinib as second-line therapy was associated with significantly prolonged OS compared with its use in the later-line treatment of patients with R/R MCL</a:t>
            </a:r>
          </a:p>
        </p:txBody>
      </p:sp>
      <p:sp>
        <p:nvSpPr>
          <p:cNvPr id="8" name="Content Placeholder 7">
            <a:extLst>
              <a:ext uri="{FF2B5EF4-FFF2-40B4-BE49-F238E27FC236}">
                <a16:creationId xmlns:a16="http://schemas.microsoft.com/office/drawing/2014/main" id="{98BF8A00-0988-E438-4AC9-818552145D54}"/>
              </a:ext>
            </a:extLst>
          </p:cNvPr>
          <p:cNvSpPr>
            <a:spLocks noGrp="1"/>
          </p:cNvSpPr>
          <p:nvPr>
            <p:ph sz="quarter" idx="10"/>
          </p:nvPr>
        </p:nvSpPr>
        <p:spPr>
          <a:xfrm>
            <a:off x="1712199" y="6302375"/>
            <a:ext cx="7812290" cy="327025"/>
          </a:xfrm>
        </p:spPr>
        <p:txBody>
          <a:bodyPr/>
          <a:lstStyle/>
          <a:p>
            <a:pPr algn="ctr"/>
            <a:r>
              <a:rPr lang="en-US" dirty="0"/>
              <a:t>Song. Blood. 2022;140:6501.</a:t>
            </a:r>
            <a:endParaRPr lang="en-US" altLang="en-US" dirty="0"/>
          </a:p>
        </p:txBody>
      </p:sp>
      <p:sp>
        <p:nvSpPr>
          <p:cNvPr id="52" name="TextBox 51">
            <a:extLst>
              <a:ext uri="{FF2B5EF4-FFF2-40B4-BE49-F238E27FC236}">
                <a16:creationId xmlns:a16="http://schemas.microsoft.com/office/drawing/2014/main" id="{94E598B5-EEAD-E5E0-521B-B7032A447CD6}"/>
              </a:ext>
            </a:extLst>
          </p:cNvPr>
          <p:cNvSpPr txBox="1"/>
          <p:nvPr/>
        </p:nvSpPr>
        <p:spPr bwMode="auto">
          <a:xfrm>
            <a:off x="6695150" y="1494546"/>
            <a:ext cx="507855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2000" u="none" strike="noStrike" kern="1200" cap="none" spc="0" normalizeH="0" baseline="0" noProof="0" dirty="0">
                <a:ln>
                  <a:noFill/>
                </a:ln>
                <a:solidFill>
                  <a:srgbClr val="000000"/>
                </a:solidFill>
                <a:effectLst/>
                <a:uLnTx/>
                <a:uFillTx/>
                <a:latin typeface="Poppins" pitchFamily="2" charset="77"/>
                <a:cs typeface="Poppins" pitchFamily="2" charset="77"/>
              </a:rPr>
              <a:t>OS in the ≥2L Group After Weighting</a:t>
            </a:r>
          </a:p>
        </p:txBody>
      </p:sp>
      <p:sp>
        <p:nvSpPr>
          <p:cNvPr id="62" name="Freeform 7">
            <a:extLst>
              <a:ext uri="{FF2B5EF4-FFF2-40B4-BE49-F238E27FC236}">
                <a16:creationId xmlns:a16="http://schemas.microsoft.com/office/drawing/2014/main" id="{3C3F5050-85FA-BF0C-A7C6-4FA4ACE12469}"/>
              </a:ext>
            </a:extLst>
          </p:cNvPr>
          <p:cNvSpPr/>
          <p:nvPr/>
        </p:nvSpPr>
        <p:spPr bwMode="auto">
          <a:xfrm>
            <a:off x="6692319" y="2559661"/>
            <a:ext cx="5118244" cy="1839357"/>
          </a:xfrm>
          <a:custGeom>
            <a:avLst/>
            <a:gdLst>
              <a:gd name="connsiteX0" fmla="*/ 0 w 2971800"/>
              <a:gd name="connsiteY0" fmla="*/ 0 h 1635125"/>
              <a:gd name="connsiteX1" fmla="*/ 0 w 2971800"/>
              <a:gd name="connsiteY1" fmla="*/ 1593850 h 1635125"/>
              <a:gd name="connsiteX2" fmla="*/ 2971800 w 2971800"/>
              <a:gd name="connsiteY2" fmla="*/ 1593850 h 1635125"/>
              <a:gd name="connsiteX3" fmla="*/ 2971800 w 2971800"/>
              <a:gd name="connsiteY3" fmla="*/ 1635125 h 1635125"/>
              <a:gd name="connsiteX0" fmla="*/ 0 w 2971800"/>
              <a:gd name="connsiteY0" fmla="*/ 0 h 1593850"/>
              <a:gd name="connsiteX1" fmla="*/ 0 w 2971800"/>
              <a:gd name="connsiteY1" fmla="*/ 1593850 h 1593850"/>
              <a:gd name="connsiteX2" fmla="*/ 2971800 w 2971800"/>
              <a:gd name="connsiteY2" fmla="*/ 1593850 h 1593850"/>
            </a:gdLst>
            <a:ahLst/>
            <a:cxnLst>
              <a:cxn ang="0">
                <a:pos x="connsiteX0" y="connsiteY0"/>
              </a:cxn>
              <a:cxn ang="0">
                <a:pos x="connsiteX1" y="connsiteY1"/>
              </a:cxn>
              <a:cxn ang="0">
                <a:pos x="connsiteX2" y="connsiteY2"/>
              </a:cxn>
            </a:cxnLst>
            <a:rect l="l" t="t" r="r" b="b"/>
            <a:pathLst>
              <a:path w="2971800" h="1593850">
                <a:moveTo>
                  <a:pt x="0" y="0"/>
                </a:moveTo>
                <a:lnTo>
                  <a:pt x="0" y="1593850"/>
                </a:lnTo>
                <a:lnTo>
                  <a:pt x="2971800" y="1593850"/>
                </a:lnTo>
              </a:path>
            </a:pathLst>
          </a:custGeom>
          <a:no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63" name="TextBox 62">
            <a:extLst>
              <a:ext uri="{FF2B5EF4-FFF2-40B4-BE49-F238E27FC236}">
                <a16:creationId xmlns:a16="http://schemas.microsoft.com/office/drawing/2014/main" id="{1C9A4C9E-1BF2-FB99-B03E-4A55831CAEC7}"/>
              </a:ext>
            </a:extLst>
          </p:cNvPr>
          <p:cNvSpPr txBox="1"/>
          <p:nvPr/>
        </p:nvSpPr>
        <p:spPr bwMode="auto">
          <a:xfrm rot="16200000">
            <a:off x="4645390" y="3308954"/>
            <a:ext cx="24144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Survival Probability</a:t>
            </a:r>
          </a:p>
        </p:txBody>
      </p:sp>
      <p:grpSp>
        <p:nvGrpSpPr>
          <p:cNvPr id="64" name="Group 63">
            <a:extLst>
              <a:ext uri="{FF2B5EF4-FFF2-40B4-BE49-F238E27FC236}">
                <a16:creationId xmlns:a16="http://schemas.microsoft.com/office/drawing/2014/main" id="{6D060CB0-D0DC-3FC7-D1A7-8A9F6D9BF677}"/>
              </a:ext>
            </a:extLst>
          </p:cNvPr>
          <p:cNvGrpSpPr/>
          <p:nvPr/>
        </p:nvGrpSpPr>
        <p:grpSpPr>
          <a:xfrm>
            <a:off x="6629727" y="2564698"/>
            <a:ext cx="64008" cy="1831176"/>
            <a:chOff x="885825" y="2535766"/>
            <a:chExt cx="92075" cy="1234440"/>
          </a:xfrm>
        </p:grpSpPr>
        <p:cxnSp>
          <p:nvCxnSpPr>
            <p:cNvPr id="65" name="Straight Connector 64">
              <a:extLst>
                <a:ext uri="{FF2B5EF4-FFF2-40B4-BE49-F238E27FC236}">
                  <a16:creationId xmlns:a16="http://schemas.microsoft.com/office/drawing/2014/main" id="{A4796456-9325-790D-8689-0797E4D4618A}"/>
                </a:ext>
              </a:extLst>
            </p:cNvPr>
            <p:cNvCxnSpPr/>
            <p:nvPr/>
          </p:nvCxnSpPr>
          <p:spPr bwMode="auto">
            <a:xfrm>
              <a:off x="885825" y="2535766"/>
              <a:ext cx="92075" cy="0"/>
            </a:xfrm>
            <a:prstGeom prst="line">
              <a:avLst/>
            </a:prstGeom>
            <a:noFill/>
            <a:ln w="12700" cap="flat" cmpd="sng" algn="ctr">
              <a:solidFill>
                <a:schemeClr val="tx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D8AEF5D4-4A7C-7E4D-56C4-59E00463465F}"/>
                </a:ext>
              </a:extLst>
            </p:cNvPr>
            <p:cNvCxnSpPr/>
            <p:nvPr/>
          </p:nvCxnSpPr>
          <p:spPr bwMode="auto">
            <a:xfrm>
              <a:off x="885825" y="2844376"/>
              <a:ext cx="92075" cy="0"/>
            </a:xfrm>
            <a:prstGeom prst="line">
              <a:avLst/>
            </a:prstGeom>
            <a:noFill/>
            <a:ln w="12700" cap="flat" cmpd="sng" algn="ctr">
              <a:solidFill>
                <a:schemeClr val="tx1"/>
              </a:solidFill>
              <a:prstDash val="solid"/>
              <a:round/>
              <a:headEnd type="none" w="med" len="med"/>
              <a:tailEnd type="none" w="med" len="med"/>
            </a:ln>
            <a:effectLst/>
          </p:spPr>
        </p:cxnSp>
        <p:cxnSp>
          <p:nvCxnSpPr>
            <p:cNvPr id="67" name="Straight Connector 66">
              <a:extLst>
                <a:ext uri="{FF2B5EF4-FFF2-40B4-BE49-F238E27FC236}">
                  <a16:creationId xmlns:a16="http://schemas.microsoft.com/office/drawing/2014/main" id="{CD7B48A7-24D1-F985-DBAE-9140D46B151E}"/>
                </a:ext>
              </a:extLst>
            </p:cNvPr>
            <p:cNvCxnSpPr/>
            <p:nvPr/>
          </p:nvCxnSpPr>
          <p:spPr bwMode="auto">
            <a:xfrm>
              <a:off x="885825" y="3152986"/>
              <a:ext cx="92075" cy="0"/>
            </a:xfrm>
            <a:prstGeom prst="line">
              <a:avLst/>
            </a:prstGeom>
            <a:noFill/>
            <a:ln w="12700" cap="flat" cmpd="sng" algn="ctr">
              <a:solidFill>
                <a:schemeClr val="tx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4DBC3FA0-C655-9745-1ED8-5F14A56EAF87}"/>
                </a:ext>
              </a:extLst>
            </p:cNvPr>
            <p:cNvCxnSpPr/>
            <p:nvPr/>
          </p:nvCxnSpPr>
          <p:spPr bwMode="auto">
            <a:xfrm>
              <a:off x="885825" y="3461596"/>
              <a:ext cx="92075" cy="0"/>
            </a:xfrm>
            <a:prstGeom prst="line">
              <a:avLst/>
            </a:prstGeom>
            <a:noFill/>
            <a:ln w="12700" cap="flat" cmpd="sng" algn="ctr">
              <a:solidFill>
                <a:schemeClr val="tx1"/>
              </a:solidFill>
              <a:prstDash val="solid"/>
              <a:round/>
              <a:headEnd type="none" w="med" len="med"/>
              <a:tailEnd type="none" w="med" len="med"/>
            </a:ln>
            <a:effectLst/>
          </p:spPr>
        </p:cxnSp>
        <p:cxnSp>
          <p:nvCxnSpPr>
            <p:cNvPr id="69" name="Straight Connector 68">
              <a:extLst>
                <a:ext uri="{FF2B5EF4-FFF2-40B4-BE49-F238E27FC236}">
                  <a16:creationId xmlns:a16="http://schemas.microsoft.com/office/drawing/2014/main" id="{541E829D-151A-F178-436F-DB9CBC682C68}"/>
                </a:ext>
              </a:extLst>
            </p:cNvPr>
            <p:cNvCxnSpPr/>
            <p:nvPr/>
          </p:nvCxnSpPr>
          <p:spPr bwMode="auto">
            <a:xfrm>
              <a:off x="885825" y="3770206"/>
              <a:ext cx="92075" cy="0"/>
            </a:xfrm>
            <a:prstGeom prst="line">
              <a:avLst/>
            </a:prstGeom>
            <a:noFill/>
            <a:ln w="12700" cap="flat" cmpd="sng" algn="ctr">
              <a:solidFill>
                <a:schemeClr val="tx1"/>
              </a:solidFill>
              <a:prstDash val="solid"/>
              <a:round/>
              <a:headEnd type="none" w="med" len="med"/>
              <a:tailEnd type="none" w="med" len="med"/>
            </a:ln>
            <a:effectLst/>
          </p:spPr>
        </p:cxnSp>
      </p:grpSp>
      <p:sp>
        <p:nvSpPr>
          <p:cNvPr id="70" name="TextBox 69">
            <a:extLst>
              <a:ext uri="{FF2B5EF4-FFF2-40B4-BE49-F238E27FC236}">
                <a16:creationId xmlns:a16="http://schemas.microsoft.com/office/drawing/2014/main" id="{AED77492-9A68-58D4-8FA4-B1CE773D53B9}"/>
              </a:ext>
            </a:extLst>
          </p:cNvPr>
          <p:cNvSpPr txBox="1"/>
          <p:nvPr/>
        </p:nvSpPr>
        <p:spPr bwMode="auto">
          <a:xfrm rot="16200000">
            <a:off x="4614228" y="5483364"/>
            <a:ext cx="9268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u="none" strike="noStrike" kern="1200" cap="none" spc="0" normalizeH="0" baseline="0" noProof="0" dirty="0">
                <a:ln>
                  <a:noFill/>
                </a:ln>
                <a:solidFill>
                  <a:srgbClr val="000000"/>
                </a:solidFill>
                <a:effectLst/>
                <a:uLnTx/>
                <a:uFillTx/>
                <a:latin typeface="Poppins" pitchFamily="2" charset="77"/>
                <a:cs typeface="Poppins" pitchFamily="2" charset="77"/>
              </a:rPr>
              <a:t>Strata</a:t>
            </a:r>
          </a:p>
        </p:txBody>
      </p:sp>
      <p:sp>
        <p:nvSpPr>
          <p:cNvPr id="72" name="TextBox 71">
            <a:extLst>
              <a:ext uri="{FF2B5EF4-FFF2-40B4-BE49-F238E27FC236}">
                <a16:creationId xmlns:a16="http://schemas.microsoft.com/office/drawing/2014/main" id="{25819145-5515-7610-B0F2-C1E77BA5CDE3}"/>
              </a:ext>
            </a:extLst>
          </p:cNvPr>
          <p:cNvSpPr txBox="1"/>
          <p:nvPr/>
        </p:nvSpPr>
        <p:spPr bwMode="auto">
          <a:xfrm>
            <a:off x="6075347" y="2397437"/>
            <a:ext cx="6158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1.00</a:t>
            </a:r>
          </a:p>
        </p:txBody>
      </p:sp>
      <p:sp>
        <p:nvSpPr>
          <p:cNvPr id="73" name="TextBox 72">
            <a:extLst>
              <a:ext uri="{FF2B5EF4-FFF2-40B4-BE49-F238E27FC236}">
                <a16:creationId xmlns:a16="http://schemas.microsoft.com/office/drawing/2014/main" id="{242CCC5C-07A5-44B9-2F3D-BAC6872114B8}"/>
              </a:ext>
            </a:extLst>
          </p:cNvPr>
          <p:cNvSpPr txBox="1"/>
          <p:nvPr/>
        </p:nvSpPr>
        <p:spPr bwMode="auto">
          <a:xfrm>
            <a:off x="6025654" y="2855662"/>
            <a:ext cx="6655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0.75</a:t>
            </a:r>
          </a:p>
        </p:txBody>
      </p:sp>
      <p:sp>
        <p:nvSpPr>
          <p:cNvPr id="74" name="TextBox 73">
            <a:extLst>
              <a:ext uri="{FF2B5EF4-FFF2-40B4-BE49-F238E27FC236}">
                <a16:creationId xmlns:a16="http://schemas.microsoft.com/office/drawing/2014/main" id="{72652F21-15D8-0C58-5610-37D25D5F6FF0}"/>
              </a:ext>
            </a:extLst>
          </p:cNvPr>
          <p:cNvSpPr txBox="1"/>
          <p:nvPr/>
        </p:nvSpPr>
        <p:spPr bwMode="auto">
          <a:xfrm>
            <a:off x="6008021" y="3313888"/>
            <a:ext cx="6832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0.50</a:t>
            </a:r>
          </a:p>
        </p:txBody>
      </p:sp>
      <p:sp>
        <p:nvSpPr>
          <p:cNvPr id="75" name="TextBox 74">
            <a:extLst>
              <a:ext uri="{FF2B5EF4-FFF2-40B4-BE49-F238E27FC236}">
                <a16:creationId xmlns:a16="http://schemas.microsoft.com/office/drawing/2014/main" id="{1B7E43E3-807B-25A6-8D66-CE66E3B6FD76}"/>
              </a:ext>
            </a:extLst>
          </p:cNvPr>
          <p:cNvSpPr txBox="1"/>
          <p:nvPr/>
        </p:nvSpPr>
        <p:spPr bwMode="auto">
          <a:xfrm>
            <a:off x="6022448" y="3772113"/>
            <a:ext cx="6687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0.25</a:t>
            </a:r>
          </a:p>
        </p:txBody>
      </p:sp>
      <p:sp>
        <p:nvSpPr>
          <p:cNvPr id="76" name="TextBox 75">
            <a:extLst>
              <a:ext uri="{FF2B5EF4-FFF2-40B4-BE49-F238E27FC236}">
                <a16:creationId xmlns:a16="http://schemas.microsoft.com/office/drawing/2014/main" id="{4DAE9740-C89C-896D-2542-A4045BBB3FBA}"/>
              </a:ext>
            </a:extLst>
          </p:cNvPr>
          <p:cNvSpPr txBox="1"/>
          <p:nvPr/>
        </p:nvSpPr>
        <p:spPr bwMode="auto">
          <a:xfrm>
            <a:off x="6359078" y="4230337"/>
            <a:ext cx="3321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77" name="TextBox 76">
            <a:extLst>
              <a:ext uri="{FF2B5EF4-FFF2-40B4-BE49-F238E27FC236}">
                <a16:creationId xmlns:a16="http://schemas.microsoft.com/office/drawing/2014/main" id="{C91F8D9C-CB13-188A-846E-09AFADAEB4D9}"/>
              </a:ext>
            </a:extLst>
          </p:cNvPr>
          <p:cNvSpPr txBox="1"/>
          <p:nvPr/>
        </p:nvSpPr>
        <p:spPr bwMode="auto">
          <a:xfrm>
            <a:off x="6534149" y="4429558"/>
            <a:ext cx="3321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0</a:t>
            </a:r>
          </a:p>
        </p:txBody>
      </p:sp>
      <p:sp>
        <p:nvSpPr>
          <p:cNvPr id="78" name="TextBox 77">
            <a:extLst>
              <a:ext uri="{FF2B5EF4-FFF2-40B4-BE49-F238E27FC236}">
                <a16:creationId xmlns:a16="http://schemas.microsoft.com/office/drawing/2014/main" id="{E9080D44-7EE2-6D9A-94D3-BC1FEBB843A8}"/>
              </a:ext>
            </a:extLst>
          </p:cNvPr>
          <p:cNvSpPr txBox="1"/>
          <p:nvPr/>
        </p:nvSpPr>
        <p:spPr bwMode="auto">
          <a:xfrm>
            <a:off x="7041299" y="4429558"/>
            <a:ext cx="3321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6</a:t>
            </a:r>
          </a:p>
        </p:txBody>
      </p:sp>
      <p:sp>
        <p:nvSpPr>
          <p:cNvPr id="79" name="TextBox 78">
            <a:extLst>
              <a:ext uri="{FF2B5EF4-FFF2-40B4-BE49-F238E27FC236}">
                <a16:creationId xmlns:a16="http://schemas.microsoft.com/office/drawing/2014/main" id="{217965AC-4A08-9111-BB31-1A9E5D176A24}"/>
              </a:ext>
            </a:extLst>
          </p:cNvPr>
          <p:cNvSpPr txBox="1"/>
          <p:nvPr/>
        </p:nvSpPr>
        <p:spPr bwMode="auto">
          <a:xfrm>
            <a:off x="7519932" y="4429558"/>
            <a:ext cx="3978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12</a:t>
            </a:r>
          </a:p>
        </p:txBody>
      </p:sp>
      <p:sp>
        <p:nvSpPr>
          <p:cNvPr id="80" name="TextBox 79">
            <a:extLst>
              <a:ext uri="{FF2B5EF4-FFF2-40B4-BE49-F238E27FC236}">
                <a16:creationId xmlns:a16="http://schemas.microsoft.com/office/drawing/2014/main" id="{B23164DB-4634-F9FA-C794-BE3262CA2B0D}"/>
              </a:ext>
            </a:extLst>
          </p:cNvPr>
          <p:cNvSpPr txBox="1"/>
          <p:nvPr/>
        </p:nvSpPr>
        <p:spPr bwMode="auto">
          <a:xfrm>
            <a:off x="8511628" y="4429558"/>
            <a:ext cx="4667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24</a:t>
            </a:r>
          </a:p>
        </p:txBody>
      </p:sp>
      <p:sp>
        <p:nvSpPr>
          <p:cNvPr id="81" name="TextBox 80">
            <a:extLst>
              <a:ext uri="{FF2B5EF4-FFF2-40B4-BE49-F238E27FC236}">
                <a16:creationId xmlns:a16="http://schemas.microsoft.com/office/drawing/2014/main" id="{87F1A360-2483-4CD7-5A2D-0D16EB65590B}"/>
              </a:ext>
            </a:extLst>
          </p:cNvPr>
          <p:cNvSpPr txBox="1"/>
          <p:nvPr/>
        </p:nvSpPr>
        <p:spPr bwMode="auto">
          <a:xfrm>
            <a:off x="8024214" y="4429558"/>
            <a:ext cx="4122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18</a:t>
            </a:r>
          </a:p>
        </p:txBody>
      </p:sp>
      <p:sp>
        <p:nvSpPr>
          <p:cNvPr id="82" name="TextBox 81">
            <a:extLst>
              <a:ext uri="{FF2B5EF4-FFF2-40B4-BE49-F238E27FC236}">
                <a16:creationId xmlns:a16="http://schemas.microsoft.com/office/drawing/2014/main" id="{3623E8AD-19B8-6BA4-44F9-B34116A22BA5}"/>
              </a:ext>
            </a:extLst>
          </p:cNvPr>
          <p:cNvSpPr txBox="1"/>
          <p:nvPr/>
        </p:nvSpPr>
        <p:spPr bwMode="auto">
          <a:xfrm>
            <a:off x="9526672" y="4429558"/>
            <a:ext cx="4700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36</a:t>
            </a:r>
          </a:p>
        </p:txBody>
      </p:sp>
      <p:sp>
        <p:nvSpPr>
          <p:cNvPr id="83" name="TextBox 82">
            <a:extLst>
              <a:ext uri="{FF2B5EF4-FFF2-40B4-BE49-F238E27FC236}">
                <a16:creationId xmlns:a16="http://schemas.microsoft.com/office/drawing/2014/main" id="{158B6143-DBA5-2D12-6D58-63EE5AC46A44}"/>
              </a:ext>
            </a:extLst>
          </p:cNvPr>
          <p:cNvSpPr txBox="1"/>
          <p:nvPr/>
        </p:nvSpPr>
        <p:spPr bwMode="auto">
          <a:xfrm>
            <a:off x="9024691" y="4429558"/>
            <a:ext cx="4700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30</a:t>
            </a:r>
          </a:p>
        </p:txBody>
      </p:sp>
      <p:sp>
        <p:nvSpPr>
          <p:cNvPr id="84" name="TextBox 83">
            <a:extLst>
              <a:ext uri="{FF2B5EF4-FFF2-40B4-BE49-F238E27FC236}">
                <a16:creationId xmlns:a16="http://schemas.microsoft.com/office/drawing/2014/main" id="{AB8EF6E3-37D0-7D4C-E351-1569C39F8218}"/>
              </a:ext>
            </a:extLst>
          </p:cNvPr>
          <p:cNvSpPr txBox="1"/>
          <p:nvPr/>
        </p:nvSpPr>
        <p:spPr bwMode="auto">
          <a:xfrm>
            <a:off x="10544049" y="4429558"/>
            <a:ext cx="4812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48</a:t>
            </a:r>
          </a:p>
        </p:txBody>
      </p:sp>
      <p:sp>
        <p:nvSpPr>
          <p:cNvPr id="85" name="TextBox 84">
            <a:extLst>
              <a:ext uri="{FF2B5EF4-FFF2-40B4-BE49-F238E27FC236}">
                <a16:creationId xmlns:a16="http://schemas.microsoft.com/office/drawing/2014/main" id="{C182A689-4BB9-102C-2202-5E5F83E64797}"/>
              </a:ext>
            </a:extLst>
          </p:cNvPr>
          <p:cNvSpPr txBox="1"/>
          <p:nvPr/>
        </p:nvSpPr>
        <p:spPr bwMode="auto">
          <a:xfrm>
            <a:off x="10039768" y="4429558"/>
            <a:ext cx="4667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42</a:t>
            </a:r>
          </a:p>
        </p:txBody>
      </p:sp>
      <p:sp>
        <p:nvSpPr>
          <p:cNvPr id="86" name="TextBox 85">
            <a:extLst>
              <a:ext uri="{FF2B5EF4-FFF2-40B4-BE49-F238E27FC236}">
                <a16:creationId xmlns:a16="http://schemas.microsoft.com/office/drawing/2014/main" id="{643D2659-69AD-F56A-03A1-FB9A7846570E}"/>
              </a:ext>
            </a:extLst>
          </p:cNvPr>
          <p:cNvSpPr txBox="1"/>
          <p:nvPr/>
        </p:nvSpPr>
        <p:spPr bwMode="auto">
          <a:xfrm>
            <a:off x="11571012" y="4429558"/>
            <a:ext cx="4796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60</a:t>
            </a:r>
          </a:p>
        </p:txBody>
      </p:sp>
      <p:sp>
        <p:nvSpPr>
          <p:cNvPr id="98" name="TextBox 97">
            <a:extLst>
              <a:ext uri="{FF2B5EF4-FFF2-40B4-BE49-F238E27FC236}">
                <a16:creationId xmlns:a16="http://schemas.microsoft.com/office/drawing/2014/main" id="{ACFB2651-0F8B-9CD3-7B6F-A48B9DB66425}"/>
              </a:ext>
            </a:extLst>
          </p:cNvPr>
          <p:cNvSpPr txBox="1"/>
          <p:nvPr/>
        </p:nvSpPr>
        <p:spPr bwMode="auto">
          <a:xfrm>
            <a:off x="11058716" y="4429558"/>
            <a:ext cx="4812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54</a:t>
            </a:r>
          </a:p>
        </p:txBody>
      </p:sp>
      <p:grpSp>
        <p:nvGrpSpPr>
          <p:cNvPr id="100" name="Group 99">
            <a:extLst>
              <a:ext uri="{FF2B5EF4-FFF2-40B4-BE49-F238E27FC236}">
                <a16:creationId xmlns:a16="http://schemas.microsoft.com/office/drawing/2014/main" id="{85C3311E-DC70-C1DF-A10E-607B9A3F0C03}"/>
              </a:ext>
            </a:extLst>
          </p:cNvPr>
          <p:cNvGrpSpPr/>
          <p:nvPr/>
        </p:nvGrpSpPr>
        <p:grpSpPr>
          <a:xfrm>
            <a:off x="6695150" y="4396937"/>
            <a:ext cx="5115414" cy="64008"/>
            <a:chOff x="6230624" y="3620324"/>
            <a:chExt cx="5120640" cy="64008"/>
          </a:xfrm>
        </p:grpSpPr>
        <p:cxnSp>
          <p:nvCxnSpPr>
            <p:cNvPr id="102" name="Straight Connector 101">
              <a:extLst>
                <a:ext uri="{FF2B5EF4-FFF2-40B4-BE49-F238E27FC236}">
                  <a16:creationId xmlns:a16="http://schemas.microsoft.com/office/drawing/2014/main" id="{3D416C02-C13D-1C34-CCD1-FDAB4089EB4B}"/>
                </a:ext>
              </a:extLst>
            </p:cNvPr>
            <p:cNvCxnSpPr/>
            <p:nvPr/>
          </p:nvCxnSpPr>
          <p:spPr bwMode="auto">
            <a:xfrm rot="16200000">
              <a:off x="6198620" y="365232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A0F62406-23A8-40A9-6F48-03421C9F0E8E}"/>
                </a:ext>
              </a:extLst>
            </p:cNvPr>
            <p:cNvCxnSpPr/>
            <p:nvPr/>
          </p:nvCxnSpPr>
          <p:spPr bwMode="auto">
            <a:xfrm rot="16200000">
              <a:off x="6710684" y="365232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90804ECC-FCCC-DA08-9AAE-F4FDF8111080}"/>
                </a:ext>
              </a:extLst>
            </p:cNvPr>
            <p:cNvCxnSpPr/>
            <p:nvPr/>
          </p:nvCxnSpPr>
          <p:spPr bwMode="auto">
            <a:xfrm rot="16200000">
              <a:off x="7222748" y="365232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20" name="Straight Connector 119">
              <a:extLst>
                <a:ext uri="{FF2B5EF4-FFF2-40B4-BE49-F238E27FC236}">
                  <a16:creationId xmlns:a16="http://schemas.microsoft.com/office/drawing/2014/main" id="{F5C263DB-04D6-603F-5425-452FAC0A0B87}"/>
                </a:ext>
              </a:extLst>
            </p:cNvPr>
            <p:cNvCxnSpPr/>
            <p:nvPr/>
          </p:nvCxnSpPr>
          <p:spPr bwMode="auto">
            <a:xfrm rot="16200000">
              <a:off x="7734812" y="365232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24" name="Straight Connector 123">
              <a:extLst>
                <a:ext uri="{FF2B5EF4-FFF2-40B4-BE49-F238E27FC236}">
                  <a16:creationId xmlns:a16="http://schemas.microsoft.com/office/drawing/2014/main" id="{4A6D4B55-9DB1-00DE-F2B7-373E407300BA}"/>
                </a:ext>
              </a:extLst>
            </p:cNvPr>
            <p:cNvCxnSpPr/>
            <p:nvPr/>
          </p:nvCxnSpPr>
          <p:spPr bwMode="auto">
            <a:xfrm rot="16200000">
              <a:off x="8246876" y="365232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25" name="Straight Connector 124">
              <a:extLst>
                <a:ext uri="{FF2B5EF4-FFF2-40B4-BE49-F238E27FC236}">
                  <a16:creationId xmlns:a16="http://schemas.microsoft.com/office/drawing/2014/main" id="{D386AEA9-9C8E-3FA6-7760-D8557EFF86BA}"/>
                </a:ext>
              </a:extLst>
            </p:cNvPr>
            <p:cNvCxnSpPr/>
            <p:nvPr/>
          </p:nvCxnSpPr>
          <p:spPr bwMode="auto">
            <a:xfrm rot="16200000">
              <a:off x="8758940" y="365232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26" name="Straight Connector 125">
              <a:extLst>
                <a:ext uri="{FF2B5EF4-FFF2-40B4-BE49-F238E27FC236}">
                  <a16:creationId xmlns:a16="http://schemas.microsoft.com/office/drawing/2014/main" id="{699E0FDB-783D-9D0C-C0B3-83C52892FDEB}"/>
                </a:ext>
              </a:extLst>
            </p:cNvPr>
            <p:cNvCxnSpPr/>
            <p:nvPr/>
          </p:nvCxnSpPr>
          <p:spPr bwMode="auto">
            <a:xfrm rot="16200000">
              <a:off x="9271004" y="365232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28" name="Straight Connector 127">
              <a:extLst>
                <a:ext uri="{FF2B5EF4-FFF2-40B4-BE49-F238E27FC236}">
                  <a16:creationId xmlns:a16="http://schemas.microsoft.com/office/drawing/2014/main" id="{9479F816-D3E9-965E-3660-B6C90CB406C2}"/>
                </a:ext>
              </a:extLst>
            </p:cNvPr>
            <p:cNvCxnSpPr/>
            <p:nvPr/>
          </p:nvCxnSpPr>
          <p:spPr bwMode="auto">
            <a:xfrm rot="16200000">
              <a:off x="9783068" y="365232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30" name="Straight Connector 129">
              <a:extLst>
                <a:ext uri="{FF2B5EF4-FFF2-40B4-BE49-F238E27FC236}">
                  <a16:creationId xmlns:a16="http://schemas.microsoft.com/office/drawing/2014/main" id="{54D5CAD1-A28B-B8D9-F3D0-8337F10FC122}"/>
                </a:ext>
              </a:extLst>
            </p:cNvPr>
            <p:cNvCxnSpPr/>
            <p:nvPr/>
          </p:nvCxnSpPr>
          <p:spPr bwMode="auto">
            <a:xfrm rot="16200000">
              <a:off x="10295132" y="365232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7D6EBD1C-BB47-B345-B442-724132BF33D4}"/>
                </a:ext>
              </a:extLst>
            </p:cNvPr>
            <p:cNvCxnSpPr/>
            <p:nvPr/>
          </p:nvCxnSpPr>
          <p:spPr bwMode="auto">
            <a:xfrm rot="16200000">
              <a:off x="10807196" y="3652328"/>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C7ADBD01-631D-52F4-547D-D2EBDE2A2E32}"/>
                </a:ext>
              </a:extLst>
            </p:cNvPr>
            <p:cNvCxnSpPr/>
            <p:nvPr/>
          </p:nvCxnSpPr>
          <p:spPr bwMode="auto">
            <a:xfrm rot="16200000">
              <a:off x="11319260" y="3652328"/>
              <a:ext cx="64008" cy="0"/>
            </a:xfrm>
            <a:prstGeom prst="line">
              <a:avLst/>
            </a:prstGeom>
            <a:noFill/>
            <a:ln w="12700" cap="flat" cmpd="sng" algn="ctr">
              <a:solidFill>
                <a:schemeClr val="tx1"/>
              </a:solidFill>
              <a:prstDash val="solid"/>
              <a:round/>
              <a:headEnd type="none" w="med" len="med"/>
              <a:tailEnd type="none" w="med" len="med"/>
            </a:ln>
            <a:effectLst/>
          </p:spPr>
        </p:cxnSp>
      </p:grpSp>
      <p:sp>
        <p:nvSpPr>
          <p:cNvPr id="138" name="TextBox 137">
            <a:extLst>
              <a:ext uri="{FF2B5EF4-FFF2-40B4-BE49-F238E27FC236}">
                <a16:creationId xmlns:a16="http://schemas.microsoft.com/office/drawing/2014/main" id="{283F0C72-9A08-4C03-C2D7-AE05F9F00E8D}"/>
              </a:ext>
            </a:extLst>
          </p:cNvPr>
          <p:cNvSpPr txBox="1"/>
          <p:nvPr/>
        </p:nvSpPr>
        <p:spPr bwMode="auto">
          <a:xfrm>
            <a:off x="6716524" y="4732537"/>
            <a:ext cx="50940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Mo to Death</a:t>
            </a:r>
          </a:p>
        </p:txBody>
      </p:sp>
      <p:sp>
        <p:nvSpPr>
          <p:cNvPr id="139" name="TextBox 138">
            <a:extLst>
              <a:ext uri="{FF2B5EF4-FFF2-40B4-BE49-F238E27FC236}">
                <a16:creationId xmlns:a16="http://schemas.microsoft.com/office/drawing/2014/main" id="{0445D52C-A070-DD5D-B422-3FB1B7A81382}"/>
              </a:ext>
            </a:extLst>
          </p:cNvPr>
          <p:cNvSpPr txBox="1"/>
          <p:nvPr/>
        </p:nvSpPr>
        <p:spPr bwMode="auto">
          <a:xfrm>
            <a:off x="5633824" y="5091659"/>
            <a:ext cx="240482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u="none" strike="noStrike" kern="1200" cap="none" spc="0" normalizeH="0" baseline="0" noProof="0" dirty="0">
                <a:ln>
                  <a:noFill/>
                </a:ln>
                <a:solidFill>
                  <a:srgbClr val="000000"/>
                </a:solidFill>
                <a:effectLst/>
                <a:uLnTx/>
                <a:uFillTx/>
                <a:latin typeface="Poppins" pitchFamily="2" charset="77"/>
                <a:cs typeface="Poppins" pitchFamily="2" charset="77"/>
              </a:rPr>
              <a:t>Effective Sample Size</a:t>
            </a:r>
          </a:p>
        </p:txBody>
      </p:sp>
      <p:sp>
        <p:nvSpPr>
          <p:cNvPr id="143" name="TextBox 142">
            <a:extLst>
              <a:ext uri="{FF2B5EF4-FFF2-40B4-BE49-F238E27FC236}">
                <a16:creationId xmlns:a16="http://schemas.microsoft.com/office/drawing/2014/main" id="{985D3785-3342-4D2B-9FE7-C90157466991}"/>
              </a:ext>
            </a:extLst>
          </p:cNvPr>
          <p:cNvSpPr txBox="1"/>
          <p:nvPr/>
        </p:nvSpPr>
        <p:spPr bwMode="auto">
          <a:xfrm>
            <a:off x="5756138" y="1989745"/>
            <a:ext cx="92685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u="none" strike="noStrike" kern="1200" cap="none" spc="0" normalizeH="0" baseline="0" noProof="0" dirty="0">
                <a:ln>
                  <a:noFill/>
                </a:ln>
                <a:solidFill>
                  <a:srgbClr val="000000"/>
                </a:solidFill>
                <a:effectLst/>
                <a:uLnTx/>
                <a:uFillTx/>
                <a:latin typeface="Poppins" pitchFamily="2" charset="77"/>
                <a:cs typeface="Poppins" pitchFamily="2" charset="77"/>
              </a:rPr>
              <a:t>Strata</a:t>
            </a:r>
          </a:p>
        </p:txBody>
      </p:sp>
      <p:sp>
        <p:nvSpPr>
          <p:cNvPr id="174" name="TextBox 173">
            <a:extLst>
              <a:ext uri="{FF2B5EF4-FFF2-40B4-BE49-F238E27FC236}">
                <a16:creationId xmlns:a16="http://schemas.microsoft.com/office/drawing/2014/main" id="{681055BC-962F-4A5B-D347-F2E4D9BA4A94}"/>
              </a:ext>
            </a:extLst>
          </p:cNvPr>
          <p:cNvSpPr txBox="1"/>
          <p:nvPr/>
        </p:nvSpPr>
        <p:spPr bwMode="auto">
          <a:xfrm>
            <a:off x="5144249" y="5369669"/>
            <a:ext cx="139974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u="none" strike="noStrike" kern="1200" cap="none" spc="0" normalizeH="0" baseline="0" noProof="0" dirty="0">
                <a:ln>
                  <a:noFill/>
                </a:ln>
                <a:solidFill>
                  <a:schemeClr val="accent1"/>
                </a:solidFill>
                <a:effectLst/>
                <a:uLnTx/>
                <a:uFillTx/>
                <a:latin typeface="Poppins" pitchFamily="2" charset="77"/>
                <a:cs typeface="Poppins" pitchFamily="2" charset="77"/>
              </a:rPr>
              <a:t>Second line</a:t>
            </a:r>
            <a:br>
              <a:rPr kumimoji="0" lang="en-US" sz="1600" u="none" strike="noStrike" kern="1200" cap="none" spc="0" normalizeH="0" baseline="0" noProof="0" dirty="0">
                <a:ln>
                  <a:noFill/>
                </a:ln>
                <a:solidFill>
                  <a:srgbClr val="E1471D"/>
                </a:solidFill>
                <a:effectLst/>
                <a:uLnTx/>
                <a:uFillTx/>
                <a:latin typeface="Poppins" pitchFamily="2" charset="77"/>
                <a:cs typeface="Poppins" pitchFamily="2" charset="77"/>
              </a:rPr>
            </a:br>
            <a:r>
              <a:rPr kumimoji="0" lang="en-US" sz="1600" u="none" strike="noStrike" kern="1200" cap="none" spc="0" normalizeH="0" baseline="0" noProof="0" dirty="0">
                <a:ln>
                  <a:noFill/>
                </a:ln>
                <a:solidFill>
                  <a:schemeClr val="bg1">
                    <a:lumMod val="50000"/>
                  </a:schemeClr>
                </a:solidFill>
                <a:effectLst/>
                <a:uLnTx/>
                <a:uFillTx/>
                <a:latin typeface="Poppins" pitchFamily="2" charset="77"/>
                <a:cs typeface="Poppins" pitchFamily="2" charset="77"/>
              </a:rPr>
              <a:t>Later line</a:t>
            </a:r>
          </a:p>
        </p:txBody>
      </p:sp>
      <p:sp>
        <p:nvSpPr>
          <p:cNvPr id="175" name="TextBox 174">
            <a:extLst>
              <a:ext uri="{FF2B5EF4-FFF2-40B4-BE49-F238E27FC236}">
                <a16:creationId xmlns:a16="http://schemas.microsoft.com/office/drawing/2014/main" id="{6E030F11-52E2-409F-6D48-38567F256AF3}"/>
              </a:ext>
            </a:extLst>
          </p:cNvPr>
          <p:cNvSpPr txBox="1"/>
          <p:nvPr/>
        </p:nvSpPr>
        <p:spPr bwMode="auto">
          <a:xfrm>
            <a:off x="6477396" y="5367014"/>
            <a:ext cx="4379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accent1"/>
                </a:solidFill>
                <a:effectLst/>
                <a:uLnTx/>
                <a:uFillTx/>
                <a:latin typeface="Poppins Medium" pitchFamily="2" charset="77"/>
                <a:cs typeface="Poppins Medium" pitchFamily="2" charset="77"/>
              </a:rPr>
              <a:t>30</a:t>
            </a:r>
            <a:b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br>
            <a: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t>61</a:t>
            </a:r>
          </a:p>
        </p:txBody>
      </p:sp>
      <p:sp>
        <p:nvSpPr>
          <p:cNvPr id="176" name="TextBox 175">
            <a:extLst>
              <a:ext uri="{FF2B5EF4-FFF2-40B4-BE49-F238E27FC236}">
                <a16:creationId xmlns:a16="http://schemas.microsoft.com/office/drawing/2014/main" id="{61056677-2B48-60DF-A96B-1FC088BAC35F}"/>
              </a:ext>
            </a:extLst>
          </p:cNvPr>
          <p:cNvSpPr txBox="1"/>
          <p:nvPr/>
        </p:nvSpPr>
        <p:spPr bwMode="auto">
          <a:xfrm>
            <a:off x="6978936" y="5367014"/>
            <a:ext cx="4491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accent1"/>
                </a:solidFill>
                <a:effectLst/>
                <a:uLnTx/>
                <a:uFillTx/>
                <a:latin typeface="Poppins Medium" pitchFamily="2" charset="77"/>
                <a:cs typeface="Poppins Medium" pitchFamily="2" charset="77"/>
              </a:rPr>
              <a:t>28</a:t>
            </a:r>
            <a:br>
              <a:rPr kumimoji="0" lang="en-US" sz="1600" b="0" u="none" strike="noStrike" kern="1200" cap="none" spc="0" normalizeH="0" baseline="0" noProof="0" dirty="0">
                <a:ln>
                  <a:noFill/>
                </a:ln>
                <a:solidFill>
                  <a:schemeClr val="accent1"/>
                </a:solidFill>
                <a:effectLst/>
                <a:uLnTx/>
                <a:uFillTx/>
                <a:latin typeface="Poppins Medium" pitchFamily="2" charset="77"/>
                <a:cs typeface="Poppins Medium" pitchFamily="2" charset="77"/>
              </a:rPr>
            </a:br>
            <a: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t>54</a:t>
            </a:r>
          </a:p>
        </p:txBody>
      </p:sp>
      <p:sp>
        <p:nvSpPr>
          <p:cNvPr id="177" name="TextBox 176">
            <a:extLst>
              <a:ext uri="{FF2B5EF4-FFF2-40B4-BE49-F238E27FC236}">
                <a16:creationId xmlns:a16="http://schemas.microsoft.com/office/drawing/2014/main" id="{143FEC04-CA81-D92C-4B72-9212010AFF07}"/>
              </a:ext>
            </a:extLst>
          </p:cNvPr>
          <p:cNvSpPr txBox="1"/>
          <p:nvPr/>
        </p:nvSpPr>
        <p:spPr bwMode="auto">
          <a:xfrm>
            <a:off x="7490430" y="5367014"/>
            <a:ext cx="4491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accent1"/>
                </a:solidFill>
                <a:effectLst/>
                <a:uLnTx/>
                <a:uFillTx/>
                <a:latin typeface="Poppins Medium" pitchFamily="2" charset="77"/>
                <a:cs typeface="Poppins Medium" pitchFamily="2" charset="77"/>
              </a:rPr>
              <a:t>23</a:t>
            </a:r>
            <a:b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br>
            <a: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t>46</a:t>
            </a:r>
          </a:p>
        </p:txBody>
      </p:sp>
      <p:sp>
        <p:nvSpPr>
          <p:cNvPr id="178" name="TextBox 177">
            <a:extLst>
              <a:ext uri="{FF2B5EF4-FFF2-40B4-BE49-F238E27FC236}">
                <a16:creationId xmlns:a16="http://schemas.microsoft.com/office/drawing/2014/main" id="{E824C355-D418-9B2F-DB8F-43A39B27E132}"/>
              </a:ext>
            </a:extLst>
          </p:cNvPr>
          <p:cNvSpPr txBox="1"/>
          <p:nvPr/>
        </p:nvSpPr>
        <p:spPr bwMode="auto">
          <a:xfrm>
            <a:off x="8523002" y="5367014"/>
            <a:ext cx="4363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accent1"/>
                </a:solidFill>
                <a:effectLst/>
                <a:uLnTx/>
                <a:uFillTx/>
                <a:latin typeface="Poppins Medium" pitchFamily="2" charset="77"/>
                <a:cs typeface="Poppins Medium" pitchFamily="2" charset="77"/>
              </a:rPr>
              <a:t>21</a:t>
            </a:r>
            <a:b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br>
            <a: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t>39</a:t>
            </a:r>
          </a:p>
        </p:txBody>
      </p:sp>
      <p:sp>
        <p:nvSpPr>
          <p:cNvPr id="179" name="TextBox 178">
            <a:extLst>
              <a:ext uri="{FF2B5EF4-FFF2-40B4-BE49-F238E27FC236}">
                <a16:creationId xmlns:a16="http://schemas.microsoft.com/office/drawing/2014/main" id="{196B5369-C831-750B-98F2-0492E9DF108C}"/>
              </a:ext>
            </a:extLst>
          </p:cNvPr>
          <p:cNvSpPr txBox="1"/>
          <p:nvPr/>
        </p:nvSpPr>
        <p:spPr bwMode="auto">
          <a:xfrm>
            <a:off x="8006734" y="5367014"/>
            <a:ext cx="43954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accent1"/>
                </a:solidFill>
                <a:effectLst/>
                <a:uLnTx/>
                <a:uFillTx/>
                <a:latin typeface="Poppins Medium" pitchFamily="2" charset="77"/>
                <a:cs typeface="Poppins Medium" pitchFamily="2" charset="77"/>
              </a:rPr>
              <a:t>22</a:t>
            </a:r>
            <a:b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br>
            <a: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t>43</a:t>
            </a:r>
          </a:p>
        </p:txBody>
      </p:sp>
      <p:sp>
        <p:nvSpPr>
          <p:cNvPr id="180" name="TextBox 179">
            <a:extLst>
              <a:ext uri="{FF2B5EF4-FFF2-40B4-BE49-F238E27FC236}">
                <a16:creationId xmlns:a16="http://schemas.microsoft.com/office/drawing/2014/main" id="{535575C7-EF84-D2A7-067D-2A4D06C10AAE}"/>
              </a:ext>
            </a:extLst>
          </p:cNvPr>
          <p:cNvSpPr txBox="1"/>
          <p:nvPr/>
        </p:nvSpPr>
        <p:spPr bwMode="auto">
          <a:xfrm>
            <a:off x="9548465" y="5367014"/>
            <a:ext cx="41870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accent1"/>
                </a:solidFill>
                <a:effectLst/>
                <a:uLnTx/>
                <a:uFillTx/>
                <a:latin typeface="Poppins Medium" pitchFamily="2" charset="77"/>
                <a:cs typeface="Poppins Medium" pitchFamily="2" charset="77"/>
              </a:rPr>
              <a:t>15</a:t>
            </a:r>
            <a:b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br>
            <a: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t>27</a:t>
            </a:r>
          </a:p>
        </p:txBody>
      </p:sp>
      <p:sp>
        <p:nvSpPr>
          <p:cNvPr id="181" name="TextBox 180">
            <a:extLst>
              <a:ext uri="{FF2B5EF4-FFF2-40B4-BE49-F238E27FC236}">
                <a16:creationId xmlns:a16="http://schemas.microsoft.com/office/drawing/2014/main" id="{8CA1C016-EC21-A7E7-2D29-C2B6B8A1900A}"/>
              </a:ext>
            </a:extLst>
          </p:cNvPr>
          <p:cNvSpPr txBox="1"/>
          <p:nvPr/>
        </p:nvSpPr>
        <p:spPr bwMode="auto">
          <a:xfrm>
            <a:off x="9036866" y="5367014"/>
            <a:ext cx="4379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accent1"/>
                </a:solidFill>
                <a:effectLst/>
                <a:uLnTx/>
                <a:uFillTx/>
                <a:latin typeface="Poppins Medium" pitchFamily="2" charset="77"/>
                <a:cs typeface="Poppins Medium" pitchFamily="2" charset="77"/>
              </a:rPr>
              <a:t>19</a:t>
            </a:r>
            <a:b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br>
            <a: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t>35</a:t>
            </a:r>
          </a:p>
        </p:txBody>
      </p:sp>
      <p:sp>
        <p:nvSpPr>
          <p:cNvPr id="182" name="TextBox 181">
            <a:extLst>
              <a:ext uri="{FF2B5EF4-FFF2-40B4-BE49-F238E27FC236}">
                <a16:creationId xmlns:a16="http://schemas.microsoft.com/office/drawing/2014/main" id="{23933F95-CAFD-9BA8-5AB5-137B961A06F6}"/>
              </a:ext>
            </a:extLst>
          </p:cNvPr>
          <p:cNvSpPr txBox="1"/>
          <p:nvPr/>
        </p:nvSpPr>
        <p:spPr bwMode="auto">
          <a:xfrm>
            <a:off x="10627558" y="5367014"/>
            <a:ext cx="30649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accent1"/>
                </a:solidFill>
                <a:effectLst/>
                <a:uLnTx/>
                <a:uFillTx/>
                <a:latin typeface="Poppins Medium" pitchFamily="2" charset="77"/>
                <a:cs typeface="Poppins Medium" pitchFamily="2" charset="77"/>
              </a:rPr>
              <a:t>3</a:t>
            </a:r>
            <a:b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br>
            <a: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t>2</a:t>
            </a:r>
          </a:p>
        </p:txBody>
      </p:sp>
      <p:sp>
        <p:nvSpPr>
          <p:cNvPr id="183" name="TextBox 182">
            <a:extLst>
              <a:ext uri="{FF2B5EF4-FFF2-40B4-BE49-F238E27FC236}">
                <a16:creationId xmlns:a16="http://schemas.microsoft.com/office/drawing/2014/main" id="{70D182F0-9FA7-258A-135D-E94F8E3A64CF}"/>
              </a:ext>
            </a:extLst>
          </p:cNvPr>
          <p:cNvSpPr txBox="1"/>
          <p:nvPr/>
        </p:nvSpPr>
        <p:spPr bwMode="auto">
          <a:xfrm>
            <a:off x="10111256" y="5367014"/>
            <a:ext cx="31611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accent1"/>
                </a:solidFill>
                <a:effectLst/>
                <a:uLnTx/>
                <a:uFillTx/>
                <a:latin typeface="Poppins Medium" pitchFamily="2" charset="77"/>
                <a:cs typeface="Poppins Medium" pitchFamily="2" charset="77"/>
              </a:rPr>
              <a:t>6</a:t>
            </a:r>
            <a:b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br>
            <a: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t>5</a:t>
            </a:r>
          </a:p>
        </p:txBody>
      </p:sp>
      <p:sp>
        <p:nvSpPr>
          <p:cNvPr id="184" name="TextBox 183">
            <a:extLst>
              <a:ext uri="{FF2B5EF4-FFF2-40B4-BE49-F238E27FC236}">
                <a16:creationId xmlns:a16="http://schemas.microsoft.com/office/drawing/2014/main" id="{C6C2BA76-D066-9C46-6DFA-51B2503EBFE7}"/>
              </a:ext>
            </a:extLst>
          </p:cNvPr>
          <p:cNvSpPr txBox="1"/>
          <p:nvPr/>
        </p:nvSpPr>
        <p:spPr bwMode="auto">
          <a:xfrm>
            <a:off x="11648912" y="5367014"/>
            <a:ext cx="31611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accent1"/>
                </a:solidFill>
                <a:effectLst/>
                <a:uLnTx/>
                <a:uFillTx/>
                <a:latin typeface="Poppins Medium" pitchFamily="2" charset="77"/>
                <a:cs typeface="Poppins Medium" pitchFamily="2" charset="77"/>
              </a:rPr>
              <a:t>0</a:t>
            </a:r>
            <a:b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br>
            <a: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t>0</a:t>
            </a:r>
          </a:p>
        </p:txBody>
      </p:sp>
      <p:sp>
        <p:nvSpPr>
          <p:cNvPr id="185" name="TextBox 184">
            <a:extLst>
              <a:ext uri="{FF2B5EF4-FFF2-40B4-BE49-F238E27FC236}">
                <a16:creationId xmlns:a16="http://schemas.microsoft.com/office/drawing/2014/main" id="{37C3C6D5-D0B6-1E78-09C0-951724DA74A6}"/>
              </a:ext>
            </a:extLst>
          </p:cNvPr>
          <p:cNvSpPr txBox="1"/>
          <p:nvPr/>
        </p:nvSpPr>
        <p:spPr bwMode="auto">
          <a:xfrm>
            <a:off x="11167070" y="5367014"/>
            <a:ext cx="25680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accent1"/>
                </a:solidFill>
                <a:effectLst/>
                <a:uLnTx/>
                <a:uFillTx/>
                <a:latin typeface="Poppins Medium" pitchFamily="2" charset="77"/>
                <a:cs typeface="Poppins Medium" pitchFamily="2" charset="77"/>
              </a:rPr>
              <a:t>1</a:t>
            </a:r>
            <a:br>
              <a:rPr kumimoji="0" lang="en-US" sz="1600" b="0" u="none" strike="noStrike" kern="1200" cap="none" spc="0" normalizeH="0" baseline="0" noProof="0" dirty="0">
                <a:ln>
                  <a:noFill/>
                </a:ln>
                <a:solidFill>
                  <a:schemeClr val="accent1"/>
                </a:solidFill>
                <a:effectLst/>
                <a:uLnTx/>
                <a:uFillTx/>
                <a:latin typeface="Poppins Medium" pitchFamily="2" charset="77"/>
                <a:cs typeface="Poppins Medium" pitchFamily="2" charset="77"/>
              </a:rPr>
            </a:br>
            <a:r>
              <a:rPr kumimoji="0" lang="en-US" sz="1600" b="0" u="none" strike="noStrike" kern="1200" cap="none" spc="0" normalizeH="0" baseline="0" noProof="0" dirty="0">
                <a:ln>
                  <a:noFill/>
                </a:ln>
                <a:solidFill>
                  <a:schemeClr val="bg1">
                    <a:lumMod val="50000"/>
                  </a:schemeClr>
                </a:solidFill>
                <a:effectLst/>
                <a:uLnTx/>
                <a:uFillTx/>
                <a:latin typeface="Poppins Medium" pitchFamily="2" charset="77"/>
                <a:cs typeface="Poppins Medium" pitchFamily="2" charset="77"/>
              </a:rPr>
              <a:t>1</a:t>
            </a:r>
          </a:p>
        </p:txBody>
      </p:sp>
      <p:grpSp>
        <p:nvGrpSpPr>
          <p:cNvPr id="23" name="Group 22">
            <a:extLst>
              <a:ext uri="{FF2B5EF4-FFF2-40B4-BE49-F238E27FC236}">
                <a16:creationId xmlns:a16="http://schemas.microsoft.com/office/drawing/2014/main" id="{7908CD25-9179-DFE3-8375-F0309120909D}"/>
              </a:ext>
            </a:extLst>
          </p:cNvPr>
          <p:cNvGrpSpPr/>
          <p:nvPr/>
        </p:nvGrpSpPr>
        <p:grpSpPr>
          <a:xfrm>
            <a:off x="10094448" y="1965825"/>
            <a:ext cx="1714504" cy="646331"/>
            <a:chOff x="10094448" y="1965825"/>
            <a:chExt cx="1714504" cy="646331"/>
          </a:xfrm>
        </p:grpSpPr>
        <p:sp>
          <p:nvSpPr>
            <p:cNvPr id="187" name="TextBox 186">
              <a:extLst>
                <a:ext uri="{FF2B5EF4-FFF2-40B4-BE49-F238E27FC236}">
                  <a16:creationId xmlns:a16="http://schemas.microsoft.com/office/drawing/2014/main" id="{AF86AFF3-11B8-A0E2-608C-7DC3A6129B42}"/>
                </a:ext>
              </a:extLst>
            </p:cNvPr>
            <p:cNvSpPr txBox="1"/>
            <p:nvPr/>
          </p:nvSpPr>
          <p:spPr bwMode="auto">
            <a:xfrm>
              <a:off x="10277764" y="1965825"/>
              <a:ext cx="15311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Second line</a:t>
              </a:r>
              <a:b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Later line</a:t>
              </a:r>
            </a:p>
          </p:txBody>
        </p:sp>
        <p:grpSp>
          <p:nvGrpSpPr>
            <p:cNvPr id="22" name="Group 21">
              <a:extLst>
                <a:ext uri="{FF2B5EF4-FFF2-40B4-BE49-F238E27FC236}">
                  <a16:creationId xmlns:a16="http://schemas.microsoft.com/office/drawing/2014/main" id="{BACD5F6C-12BE-B6DF-8F23-B766523B8DE2}"/>
                </a:ext>
              </a:extLst>
            </p:cNvPr>
            <p:cNvGrpSpPr/>
            <p:nvPr/>
          </p:nvGrpSpPr>
          <p:grpSpPr>
            <a:xfrm>
              <a:off x="10094448" y="2063602"/>
              <a:ext cx="184015" cy="121044"/>
              <a:chOff x="10094448" y="2029735"/>
              <a:chExt cx="184015" cy="121044"/>
            </a:xfrm>
          </p:grpSpPr>
          <p:cxnSp>
            <p:nvCxnSpPr>
              <p:cNvPr id="188" name="Straight Connector 187">
                <a:extLst>
                  <a:ext uri="{FF2B5EF4-FFF2-40B4-BE49-F238E27FC236}">
                    <a16:creationId xmlns:a16="http://schemas.microsoft.com/office/drawing/2014/main" id="{7CD54ED3-A0FD-EB82-29C2-1595C5CC0CA5}"/>
                  </a:ext>
                </a:extLst>
              </p:cNvPr>
              <p:cNvCxnSpPr/>
              <p:nvPr/>
            </p:nvCxnSpPr>
            <p:spPr bwMode="auto">
              <a:xfrm flipH="1">
                <a:off x="10094448" y="2101447"/>
                <a:ext cx="184015" cy="0"/>
              </a:xfrm>
              <a:prstGeom prst="line">
                <a:avLst/>
              </a:prstGeom>
              <a:noFill/>
              <a:ln w="28575" cap="flat" cmpd="sng" algn="ctr">
                <a:solidFill>
                  <a:schemeClr val="accent1"/>
                </a:solidFill>
                <a:prstDash val="solid"/>
                <a:round/>
                <a:headEnd type="none" w="med" len="med"/>
                <a:tailEnd type="none" w="med" len="med"/>
              </a:ln>
              <a:effectLst/>
            </p:spPr>
          </p:cxnSp>
          <p:cxnSp>
            <p:nvCxnSpPr>
              <p:cNvPr id="190" name="Straight Connector 189">
                <a:extLst>
                  <a:ext uri="{FF2B5EF4-FFF2-40B4-BE49-F238E27FC236}">
                    <a16:creationId xmlns:a16="http://schemas.microsoft.com/office/drawing/2014/main" id="{2E0D478A-AA0E-56F2-B879-9AA66F19EC4E}"/>
                  </a:ext>
                </a:extLst>
              </p:cNvPr>
              <p:cNvCxnSpPr/>
              <p:nvPr/>
            </p:nvCxnSpPr>
            <p:spPr bwMode="auto">
              <a:xfrm>
                <a:off x="10185737" y="2029735"/>
                <a:ext cx="0" cy="121044"/>
              </a:xfrm>
              <a:prstGeom prst="line">
                <a:avLst/>
              </a:prstGeom>
              <a:noFill/>
              <a:ln w="28575" cap="flat" cmpd="sng" algn="ctr">
                <a:solidFill>
                  <a:schemeClr val="accent1"/>
                </a:solidFill>
                <a:prstDash val="solid"/>
                <a:round/>
                <a:headEnd type="none" w="med" len="med"/>
                <a:tailEnd type="none" w="med" len="med"/>
              </a:ln>
              <a:effectLst/>
            </p:spPr>
          </p:cxnSp>
        </p:grpSp>
        <p:grpSp>
          <p:nvGrpSpPr>
            <p:cNvPr id="21" name="Group 20">
              <a:extLst>
                <a:ext uri="{FF2B5EF4-FFF2-40B4-BE49-F238E27FC236}">
                  <a16:creationId xmlns:a16="http://schemas.microsoft.com/office/drawing/2014/main" id="{677F2B2A-5AB6-5118-AEE2-9B7136D62C03}"/>
                </a:ext>
              </a:extLst>
            </p:cNvPr>
            <p:cNvGrpSpPr/>
            <p:nvPr/>
          </p:nvGrpSpPr>
          <p:grpSpPr>
            <a:xfrm>
              <a:off x="10094448" y="2350983"/>
              <a:ext cx="184015" cy="121044"/>
              <a:chOff x="10094448" y="2317116"/>
              <a:chExt cx="184015" cy="121044"/>
            </a:xfrm>
          </p:grpSpPr>
          <p:cxnSp>
            <p:nvCxnSpPr>
              <p:cNvPr id="189" name="Straight Connector 188">
                <a:extLst>
                  <a:ext uri="{FF2B5EF4-FFF2-40B4-BE49-F238E27FC236}">
                    <a16:creationId xmlns:a16="http://schemas.microsoft.com/office/drawing/2014/main" id="{955C7039-8234-1D5B-AE41-D3340EC1B956}"/>
                  </a:ext>
                </a:extLst>
              </p:cNvPr>
              <p:cNvCxnSpPr/>
              <p:nvPr/>
            </p:nvCxnSpPr>
            <p:spPr bwMode="auto">
              <a:xfrm flipH="1">
                <a:off x="10094448" y="2385352"/>
                <a:ext cx="184015" cy="0"/>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191" name="Straight Connector 190">
                <a:extLst>
                  <a:ext uri="{FF2B5EF4-FFF2-40B4-BE49-F238E27FC236}">
                    <a16:creationId xmlns:a16="http://schemas.microsoft.com/office/drawing/2014/main" id="{E7BA8753-BC5C-1D33-CF17-97FDF044926C}"/>
                  </a:ext>
                </a:extLst>
              </p:cNvPr>
              <p:cNvCxnSpPr/>
              <p:nvPr/>
            </p:nvCxnSpPr>
            <p:spPr bwMode="auto">
              <a:xfrm>
                <a:off x="10188307" y="2317116"/>
                <a:ext cx="0" cy="121044"/>
              </a:xfrm>
              <a:prstGeom prst="line">
                <a:avLst/>
              </a:prstGeom>
              <a:noFill/>
              <a:ln w="28575" cap="flat" cmpd="sng" algn="ctr">
                <a:solidFill>
                  <a:schemeClr val="bg1">
                    <a:lumMod val="50000"/>
                  </a:schemeClr>
                </a:solidFill>
                <a:prstDash val="solid"/>
                <a:round/>
                <a:headEnd type="none" w="med" len="med"/>
                <a:tailEnd type="none" w="med" len="med"/>
              </a:ln>
              <a:effectLst/>
            </p:spPr>
          </p:cxnSp>
        </p:grpSp>
      </p:grpSp>
      <p:cxnSp>
        <p:nvCxnSpPr>
          <p:cNvPr id="192" name="Straight Connector 191">
            <a:extLst>
              <a:ext uri="{FF2B5EF4-FFF2-40B4-BE49-F238E27FC236}">
                <a16:creationId xmlns:a16="http://schemas.microsoft.com/office/drawing/2014/main" id="{C66D7B50-24BF-60F5-8833-8363CD026131}"/>
              </a:ext>
            </a:extLst>
          </p:cNvPr>
          <p:cNvCxnSpPr/>
          <p:nvPr/>
        </p:nvCxnSpPr>
        <p:spPr bwMode="auto">
          <a:xfrm>
            <a:off x="7967496" y="2887055"/>
            <a:ext cx="0" cy="121044"/>
          </a:xfrm>
          <a:prstGeom prst="line">
            <a:avLst/>
          </a:prstGeom>
          <a:noFill/>
          <a:ln w="19050" cap="flat" cmpd="sng" algn="ctr">
            <a:solidFill>
              <a:srgbClr val="E1471D"/>
            </a:solidFill>
            <a:prstDash val="solid"/>
            <a:round/>
            <a:headEnd type="none" w="med" len="med"/>
            <a:tailEnd type="none" w="med" len="med"/>
          </a:ln>
          <a:effectLst/>
        </p:spPr>
      </p:cxnSp>
      <p:grpSp>
        <p:nvGrpSpPr>
          <p:cNvPr id="193" name="Group 192">
            <a:extLst>
              <a:ext uri="{FF2B5EF4-FFF2-40B4-BE49-F238E27FC236}">
                <a16:creationId xmlns:a16="http://schemas.microsoft.com/office/drawing/2014/main" id="{A81BF11B-D334-1B5B-E4B6-DEEF7A4BCC5B}"/>
              </a:ext>
            </a:extLst>
          </p:cNvPr>
          <p:cNvGrpSpPr/>
          <p:nvPr/>
        </p:nvGrpSpPr>
        <p:grpSpPr>
          <a:xfrm>
            <a:off x="6716523" y="2562531"/>
            <a:ext cx="4840105" cy="825125"/>
            <a:chOff x="6419850" y="2081422"/>
            <a:chExt cx="4845050" cy="692206"/>
          </a:xfrm>
        </p:grpSpPr>
        <p:grpSp>
          <p:nvGrpSpPr>
            <p:cNvPr id="194" name="Group 193">
              <a:extLst>
                <a:ext uri="{FF2B5EF4-FFF2-40B4-BE49-F238E27FC236}">
                  <a16:creationId xmlns:a16="http://schemas.microsoft.com/office/drawing/2014/main" id="{0D136F99-5C1C-C213-3FD0-BB0DA7B903BA}"/>
                </a:ext>
              </a:extLst>
            </p:cNvPr>
            <p:cNvGrpSpPr/>
            <p:nvPr/>
          </p:nvGrpSpPr>
          <p:grpSpPr>
            <a:xfrm>
              <a:off x="6570553" y="2081422"/>
              <a:ext cx="4623667" cy="692206"/>
              <a:chOff x="6570553" y="2081422"/>
              <a:chExt cx="4623667" cy="692206"/>
            </a:xfrm>
          </p:grpSpPr>
          <p:grpSp>
            <p:nvGrpSpPr>
              <p:cNvPr id="196" name="Group 195">
                <a:extLst>
                  <a:ext uri="{FF2B5EF4-FFF2-40B4-BE49-F238E27FC236}">
                    <a16:creationId xmlns:a16="http://schemas.microsoft.com/office/drawing/2014/main" id="{12CA0769-052F-9F7B-90FA-1791F49D99FD}"/>
                  </a:ext>
                </a:extLst>
              </p:cNvPr>
              <p:cNvGrpSpPr/>
              <p:nvPr/>
            </p:nvGrpSpPr>
            <p:grpSpPr>
              <a:xfrm>
                <a:off x="9604891" y="2598351"/>
                <a:ext cx="51956" cy="101545"/>
                <a:chOff x="9604891" y="2598351"/>
                <a:chExt cx="51956" cy="101545"/>
              </a:xfrm>
            </p:grpSpPr>
            <p:cxnSp>
              <p:nvCxnSpPr>
                <p:cNvPr id="224" name="Straight Connector 223">
                  <a:extLst>
                    <a:ext uri="{FF2B5EF4-FFF2-40B4-BE49-F238E27FC236}">
                      <a16:creationId xmlns:a16="http://schemas.microsoft.com/office/drawing/2014/main" id="{88845663-296A-6984-4E37-AC8A51D2E1E7}"/>
                    </a:ext>
                  </a:extLst>
                </p:cNvPr>
                <p:cNvCxnSpPr/>
                <p:nvPr/>
              </p:nvCxnSpPr>
              <p:spPr bwMode="auto">
                <a:xfrm>
                  <a:off x="9630370" y="2598351"/>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25" name="Straight Connector 224">
                  <a:extLst>
                    <a:ext uri="{FF2B5EF4-FFF2-40B4-BE49-F238E27FC236}">
                      <a16:creationId xmlns:a16="http://schemas.microsoft.com/office/drawing/2014/main" id="{026F8306-E6A6-2BB9-4398-7ACC0EB685FF}"/>
                    </a:ext>
                  </a:extLst>
                </p:cNvPr>
                <p:cNvCxnSpPr/>
                <p:nvPr/>
              </p:nvCxnSpPr>
              <p:spPr bwMode="auto">
                <a:xfrm>
                  <a:off x="9656847" y="2598351"/>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26" name="Straight Connector 225">
                  <a:extLst>
                    <a:ext uri="{FF2B5EF4-FFF2-40B4-BE49-F238E27FC236}">
                      <a16:creationId xmlns:a16="http://schemas.microsoft.com/office/drawing/2014/main" id="{5516B763-F476-82A8-7F9B-6447F9F943E6}"/>
                    </a:ext>
                  </a:extLst>
                </p:cNvPr>
                <p:cNvCxnSpPr/>
                <p:nvPr/>
              </p:nvCxnSpPr>
              <p:spPr bwMode="auto">
                <a:xfrm>
                  <a:off x="9604891" y="2598351"/>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grpSp>
          <p:grpSp>
            <p:nvGrpSpPr>
              <p:cNvPr id="197" name="Group 196">
                <a:extLst>
                  <a:ext uri="{FF2B5EF4-FFF2-40B4-BE49-F238E27FC236}">
                    <a16:creationId xmlns:a16="http://schemas.microsoft.com/office/drawing/2014/main" id="{6510F3D6-EC2F-71C6-072F-656B3E189F34}"/>
                  </a:ext>
                </a:extLst>
              </p:cNvPr>
              <p:cNvGrpSpPr/>
              <p:nvPr/>
            </p:nvGrpSpPr>
            <p:grpSpPr>
              <a:xfrm>
                <a:off x="6570553" y="2081422"/>
                <a:ext cx="2978261" cy="558094"/>
                <a:chOff x="6570553" y="2081422"/>
                <a:chExt cx="2978261" cy="558094"/>
              </a:xfrm>
            </p:grpSpPr>
            <p:cxnSp>
              <p:nvCxnSpPr>
                <p:cNvPr id="207" name="Straight Connector 206">
                  <a:extLst>
                    <a:ext uri="{FF2B5EF4-FFF2-40B4-BE49-F238E27FC236}">
                      <a16:creationId xmlns:a16="http://schemas.microsoft.com/office/drawing/2014/main" id="{1A2876DA-FF44-998C-9D8D-C68224924556}"/>
                    </a:ext>
                  </a:extLst>
                </p:cNvPr>
                <p:cNvCxnSpPr/>
                <p:nvPr/>
              </p:nvCxnSpPr>
              <p:spPr bwMode="auto">
                <a:xfrm>
                  <a:off x="6570553" y="2081422"/>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4B179FDD-2406-43E7-7E7A-8261E4C1DA1B}"/>
                    </a:ext>
                  </a:extLst>
                </p:cNvPr>
                <p:cNvCxnSpPr/>
                <p:nvPr/>
              </p:nvCxnSpPr>
              <p:spPr bwMode="auto">
                <a:xfrm>
                  <a:off x="6957827" y="2136107"/>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CAFCED5B-3CDE-3219-5D4F-8C1F83FDD2B3}"/>
                    </a:ext>
                  </a:extLst>
                </p:cNvPr>
                <p:cNvCxnSpPr/>
                <p:nvPr/>
              </p:nvCxnSpPr>
              <p:spPr bwMode="auto">
                <a:xfrm>
                  <a:off x="8301166" y="2414174"/>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28EB9ADF-8D2A-4497-23A6-1BBFE6203CA0}"/>
                    </a:ext>
                  </a:extLst>
                </p:cNvPr>
                <p:cNvCxnSpPr/>
                <p:nvPr/>
              </p:nvCxnSpPr>
              <p:spPr bwMode="auto">
                <a:xfrm>
                  <a:off x="7397133" y="2298780"/>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FC306BF7-1F61-5AD1-13D9-F4E13E5C281D}"/>
                    </a:ext>
                  </a:extLst>
                </p:cNvPr>
                <p:cNvCxnSpPr/>
                <p:nvPr/>
              </p:nvCxnSpPr>
              <p:spPr bwMode="auto">
                <a:xfrm>
                  <a:off x="7591225" y="2298837"/>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42B9350D-677B-BE92-32FA-B94A637D64F0}"/>
                    </a:ext>
                  </a:extLst>
                </p:cNvPr>
                <p:cNvCxnSpPr/>
                <p:nvPr/>
              </p:nvCxnSpPr>
              <p:spPr bwMode="auto">
                <a:xfrm>
                  <a:off x="7814546" y="2334566"/>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FAB21347-1D86-A736-A1E7-3C79D486B850}"/>
                    </a:ext>
                  </a:extLst>
                </p:cNvPr>
                <p:cNvCxnSpPr/>
                <p:nvPr/>
              </p:nvCxnSpPr>
              <p:spPr bwMode="auto">
                <a:xfrm>
                  <a:off x="7306662" y="2295662"/>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4B6DEB83-4D14-146E-1BE6-B158EAEF52D8}"/>
                    </a:ext>
                  </a:extLst>
                </p:cNvPr>
                <p:cNvCxnSpPr/>
                <p:nvPr/>
              </p:nvCxnSpPr>
              <p:spPr bwMode="auto">
                <a:xfrm>
                  <a:off x="9058091" y="2497324"/>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grpSp>
              <p:nvGrpSpPr>
                <p:cNvPr id="215" name="Group 214">
                  <a:extLst>
                    <a:ext uri="{FF2B5EF4-FFF2-40B4-BE49-F238E27FC236}">
                      <a16:creationId xmlns:a16="http://schemas.microsoft.com/office/drawing/2014/main" id="{2CA8D39F-9906-43F8-9222-A9FB7B44AD0E}"/>
                    </a:ext>
                  </a:extLst>
                </p:cNvPr>
                <p:cNvGrpSpPr/>
                <p:nvPr/>
              </p:nvGrpSpPr>
              <p:grpSpPr>
                <a:xfrm>
                  <a:off x="9240237" y="2537971"/>
                  <a:ext cx="308577" cy="101545"/>
                  <a:chOff x="9240237" y="2464946"/>
                  <a:chExt cx="308577" cy="101545"/>
                </a:xfrm>
              </p:grpSpPr>
              <p:cxnSp>
                <p:nvCxnSpPr>
                  <p:cNvPr id="216" name="Straight Connector 215">
                    <a:extLst>
                      <a:ext uri="{FF2B5EF4-FFF2-40B4-BE49-F238E27FC236}">
                        <a16:creationId xmlns:a16="http://schemas.microsoft.com/office/drawing/2014/main" id="{DC7BBEB4-E236-44B9-E164-D9946B0115A9}"/>
                      </a:ext>
                    </a:extLst>
                  </p:cNvPr>
                  <p:cNvCxnSpPr/>
                  <p:nvPr/>
                </p:nvCxnSpPr>
                <p:spPr bwMode="auto">
                  <a:xfrm>
                    <a:off x="9332914" y="2464946"/>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A765FD26-57D7-3A31-2775-60808E519CA1}"/>
                      </a:ext>
                    </a:extLst>
                  </p:cNvPr>
                  <p:cNvCxnSpPr/>
                  <p:nvPr/>
                </p:nvCxnSpPr>
                <p:spPr bwMode="auto">
                  <a:xfrm>
                    <a:off x="9240237" y="2464946"/>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6FA0C41B-9B41-F05D-0F77-42DD7A447D1D}"/>
                      </a:ext>
                    </a:extLst>
                  </p:cNvPr>
                  <p:cNvCxnSpPr/>
                  <p:nvPr/>
                </p:nvCxnSpPr>
                <p:spPr bwMode="auto">
                  <a:xfrm>
                    <a:off x="9436189" y="2464946"/>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34C0B370-09B3-DCEC-8FBE-596D459263C5}"/>
                      </a:ext>
                    </a:extLst>
                  </p:cNvPr>
                  <p:cNvCxnSpPr/>
                  <p:nvPr/>
                </p:nvCxnSpPr>
                <p:spPr bwMode="auto">
                  <a:xfrm>
                    <a:off x="9407510" y="2464946"/>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1C1BE283-5DD4-4DCF-235D-E361549B9ECD}"/>
                      </a:ext>
                    </a:extLst>
                  </p:cNvPr>
                  <p:cNvCxnSpPr/>
                  <p:nvPr/>
                </p:nvCxnSpPr>
                <p:spPr bwMode="auto">
                  <a:xfrm>
                    <a:off x="9523968" y="2464946"/>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31F1617C-93D1-73FA-AE0F-F00A8BE2FFD8}"/>
                      </a:ext>
                    </a:extLst>
                  </p:cNvPr>
                  <p:cNvCxnSpPr/>
                  <p:nvPr/>
                </p:nvCxnSpPr>
                <p:spPr bwMode="auto">
                  <a:xfrm>
                    <a:off x="9381268" y="2464946"/>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8A962FF8-52D6-224F-168D-96A1C032E37B}"/>
                      </a:ext>
                    </a:extLst>
                  </p:cNvPr>
                  <p:cNvCxnSpPr/>
                  <p:nvPr/>
                </p:nvCxnSpPr>
                <p:spPr bwMode="auto">
                  <a:xfrm>
                    <a:off x="9548814" y="2464946"/>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23" name="Straight Connector 222">
                    <a:extLst>
                      <a:ext uri="{FF2B5EF4-FFF2-40B4-BE49-F238E27FC236}">
                        <a16:creationId xmlns:a16="http://schemas.microsoft.com/office/drawing/2014/main" id="{061704F4-A713-3579-EB85-09F32BD92ADA}"/>
                      </a:ext>
                    </a:extLst>
                  </p:cNvPr>
                  <p:cNvCxnSpPr/>
                  <p:nvPr/>
                </p:nvCxnSpPr>
                <p:spPr bwMode="auto">
                  <a:xfrm>
                    <a:off x="9472982" y="2464946"/>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grpSp>
          </p:grpSp>
          <p:grpSp>
            <p:nvGrpSpPr>
              <p:cNvPr id="198" name="Group 197">
                <a:extLst>
                  <a:ext uri="{FF2B5EF4-FFF2-40B4-BE49-F238E27FC236}">
                    <a16:creationId xmlns:a16="http://schemas.microsoft.com/office/drawing/2014/main" id="{3FB33EB2-7CD0-F8B3-312B-957AB5DFFA0C}"/>
                  </a:ext>
                </a:extLst>
              </p:cNvPr>
              <p:cNvGrpSpPr/>
              <p:nvPr/>
            </p:nvGrpSpPr>
            <p:grpSpPr>
              <a:xfrm>
                <a:off x="9708720" y="2672083"/>
                <a:ext cx="1485500" cy="101545"/>
                <a:chOff x="9708720" y="2586358"/>
                <a:chExt cx="1485500" cy="101545"/>
              </a:xfrm>
            </p:grpSpPr>
            <p:cxnSp>
              <p:nvCxnSpPr>
                <p:cNvPr id="199" name="Straight Connector 198">
                  <a:extLst>
                    <a:ext uri="{FF2B5EF4-FFF2-40B4-BE49-F238E27FC236}">
                      <a16:creationId xmlns:a16="http://schemas.microsoft.com/office/drawing/2014/main" id="{A153E6D8-2353-E5D0-69A8-A765A3B21EFA}"/>
                    </a:ext>
                  </a:extLst>
                </p:cNvPr>
                <p:cNvCxnSpPr/>
                <p:nvPr/>
              </p:nvCxnSpPr>
              <p:spPr bwMode="auto">
                <a:xfrm>
                  <a:off x="9848823" y="2586358"/>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00" name="Straight Connector 199">
                  <a:extLst>
                    <a:ext uri="{FF2B5EF4-FFF2-40B4-BE49-F238E27FC236}">
                      <a16:creationId xmlns:a16="http://schemas.microsoft.com/office/drawing/2014/main" id="{B9DB37E8-84B8-F58E-80BB-B476138457EC}"/>
                    </a:ext>
                  </a:extLst>
                </p:cNvPr>
                <p:cNvCxnSpPr/>
                <p:nvPr/>
              </p:nvCxnSpPr>
              <p:spPr bwMode="auto">
                <a:xfrm>
                  <a:off x="9708720" y="2586358"/>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95855F0F-1926-C5EF-E5D9-C0E8FC897373}"/>
                    </a:ext>
                  </a:extLst>
                </p:cNvPr>
                <p:cNvCxnSpPr/>
                <p:nvPr/>
              </p:nvCxnSpPr>
              <p:spPr bwMode="auto">
                <a:xfrm>
                  <a:off x="10961401" y="2586358"/>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4581575D-0BC6-E8A8-E721-96E6C94DFF6A}"/>
                    </a:ext>
                  </a:extLst>
                </p:cNvPr>
                <p:cNvCxnSpPr/>
                <p:nvPr/>
              </p:nvCxnSpPr>
              <p:spPr bwMode="auto">
                <a:xfrm>
                  <a:off x="9868771" y="2586358"/>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FB054934-5CBE-7B7E-51D4-C8ECBA52B13F}"/>
                    </a:ext>
                  </a:extLst>
                </p:cNvPr>
                <p:cNvCxnSpPr/>
                <p:nvPr/>
              </p:nvCxnSpPr>
              <p:spPr bwMode="auto">
                <a:xfrm>
                  <a:off x="11194220" y="2586358"/>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0E30BFCB-6BFF-946C-9904-8F573D5BB875}"/>
                    </a:ext>
                  </a:extLst>
                </p:cNvPr>
                <p:cNvCxnSpPr/>
                <p:nvPr/>
              </p:nvCxnSpPr>
              <p:spPr bwMode="auto">
                <a:xfrm>
                  <a:off x="10153751" y="2586358"/>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BEDF12CB-F29D-C2D5-6E09-B3D890789985}"/>
                    </a:ext>
                  </a:extLst>
                </p:cNvPr>
                <p:cNvCxnSpPr/>
                <p:nvPr/>
              </p:nvCxnSpPr>
              <p:spPr bwMode="auto">
                <a:xfrm>
                  <a:off x="10234326" y="2586358"/>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33B4193F-8106-EDD5-9EBC-9A3CBE82650E}"/>
                    </a:ext>
                  </a:extLst>
                </p:cNvPr>
                <p:cNvCxnSpPr/>
                <p:nvPr/>
              </p:nvCxnSpPr>
              <p:spPr bwMode="auto">
                <a:xfrm>
                  <a:off x="9939893" y="2586358"/>
                  <a:ext cx="0" cy="101545"/>
                </a:xfrm>
                <a:prstGeom prst="line">
                  <a:avLst/>
                </a:prstGeom>
                <a:noFill/>
                <a:ln w="28575" cap="flat" cmpd="sng" algn="ctr">
                  <a:solidFill>
                    <a:schemeClr val="bg1">
                      <a:lumMod val="50000"/>
                    </a:schemeClr>
                  </a:solidFill>
                  <a:prstDash val="solid"/>
                  <a:round/>
                  <a:headEnd type="none" w="med" len="med"/>
                  <a:tailEnd type="none" w="med" len="med"/>
                </a:ln>
                <a:effectLst/>
              </p:spPr>
            </p:cxnSp>
          </p:grpSp>
        </p:grpSp>
        <p:sp>
          <p:nvSpPr>
            <p:cNvPr id="195" name="Freeform 169">
              <a:extLst>
                <a:ext uri="{FF2B5EF4-FFF2-40B4-BE49-F238E27FC236}">
                  <a16:creationId xmlns:a16="http://schemas.microsoft.com/office/drawing/2014/main" id="{B5151A5C-8D14-2074-1EB3-34C0D8C136E9}"/>
                </a:ext>
              </a:extLst>
            </p:cNvPr>
            <p:cNvSpPr/>
            <p:nvPr/>
          </p:nvSpPr>
          <p:spPr bwMode="auto">
            <a:xfrm>
              <a:off x="6419850" y="2082800"/>
              <a:ext cx="4845050" cy="641350"/>
            </a:xfrm>
            <a:custGeom>
              <a:avLst/>
              <a:gdLst>
                <a:gd name="connsiteX0" fmla="*/ 0 w 4845050"/>
                <a:gd name="connsiteY0" fmla="*/ 0 h 641350"/>
                <a:gd name="connsiteX1" fmla="*/ 111125 w 4845050"/>
                <a:gd name="connsiteY1" fmla="*/ 0 h 641350"/>
                <a:gd name="connsiteX2" fmla="*/ 111125 w 4845050"/>
                <a:gd name="connsiteY2" fmla="*/ 44450 h 641350"/>
                <a:gd name="connsiteX3" fmla="*/ 165100 w 4845050"/>
                <a:gd name="connsiteY3" fmla="*/ 44450 h 641350"/>
                <a:gd name="connsiteX4" fmla="*/ 165100 w 4845050"/>
                <a:gd name="connsiteY4" fmla="*/ 82550 h 641350"/>
                <a:gd name="connsiteX5" fmla="*/ 419100 w 4845050"/>
                <a:gd name="connsiteY5" fmla="*/ 82550 h 641350"/>
                <a:gd name="connsiteX6" fmla="*/ 419100 w 4845050"/>
                <a:gd name="connsiteY6" fmla="*/ 117475 h 641350"/>
                <a:gd name="connsiteX7" fmla="*/ 650875 w 4845050"/>
                <a:gd name="connsiteY7" fmla="*/ 117475 h 641350"/>
                <a:gd name="connsiteX8" fmla="*/ 650875 w 4845050"/>
                <a:gd name="connsiteY8" fmla="*/ 158750 h 641350"/>
                <a:gd name="connsiteX9" fmla="*/ 695325 w 4845050"/>
                <a:gd name="connsiteY9" fmla="*/ 158750 h 641350"/>
                <a:gd name="connsiteX10" fmla="*/ 695325 w 4845050"/>
                <a:gd name="connsiteY10" fmla="*/ 193675 h 641350"/>
                <a:gd name="connsiteX11" fmla="*/ 752475 w 4845050"/>
                <a:gd name="connsiteY11" fmla="*/ 193675 h 641350"/>
                <a:gd name="connsiteX12" fmla="*/ 752475 w 4845050"/>
                <a:gd name="connsiteY12" fmla="*/ 225425 h 641350"/>
                <a:gd name="connsiteX13" fmla="*/ 838200 w 4845050"/>
                <a:gd name="connsiteY13" fmla="*/ 225425 h 641350"/>
                <a:gd name="connsiteX14" fmla="*/ 838200 w 4845050"/>
                <a:gd name="connsiteY14" fmla="*/ 273050 h 641350"/>
                <a:gd name="connsiteX15" fmla="*/ 1263650 w 4845050"/>
                <a:gd name="connsiteY15" fmla="*/ 273050 h 641350"/>
                <a:gd name="connsiteX16" fmla="*/ 1263650 w 4845050"/>
                <a:gd name="connsiteY16" fmla="*/ 273050 h 641350"/>
                <a:gd name="connsiteX17" fmla="*/ 1263650 w 4845050"/>
                <a:gd name="connsiteY17" fmla="*/ 301625 h 641350"/>
                <a:gd name="connsiteX18" fmla="*/ 1539875 w 4845050"/>
                <a:gd name="connsiteY18" fmla="*/ 301625 h 641350"/>
                <a:gd name="connsiteX19" fmla="*/ 1539875 w 4845050"/>
                <a:gd name="connsiteY19" fmla="*/ 336550 h 641350"/>
                <a:gd name="connsiteX20" fmla="*/ 1771650 w 4845050"/>
                <a:gd name="connsiteY20" fmla="*/ 336550 h 641350"/>
                <a:gd name="connsiteX21" fmla="*/ 1771650 w 4845050"/>
                <a:gd name="connsiteY21" fmla="*/ 390525 h 641350"/>
                <a:gd name="connsiteX22" fmla="*/ 2051050 w 4845050"/>
                <a:gd name="connsiteY22" fmla="*/ 390525 h 641350"/>
                <a:gd name="connsiteX23" fmla="*/ 2051050 w 4845050"/>
                <a:gd name="connsiteY23" fmla="*/ 390525 h 641350"/>
                <a:gd name="connsiteX24" fmla="*/ 2051050 w 4845050"/>
                <a:gd name="connsiteY24" fmla="*/ 422275 h 641350"/>
                <a:gd name="connsiteX25" fmla="*/ 2241550 w 4845050"/>
                <a:gd name="connsiteY25" fmla="*/ 422275 h 641350"/>
                <a:gd name="connsiteX26" fmla="*/ 2241550 w 4845050"/>
                <a:gd name="connsiteY26" fmla="*/ 479425 h 641350"/>
                <a:gd name="connsiteX27" fmla="*/ 2746375 w 4845050"/>
                <a:gd name="connsiteY27" fmla="*/ 479425 h 641350"/>
                <a:gd name="connsiteX28" fmla="*/ 2746375 w 4845050"/>
                <a:gd name="connsiteY28" fmla="*/ 520700 h 641350"/>
                <a:gd name="connsiteX29" fmla="*/ 3159125 w 4845050"/>
                <a:gd name="connsiteY29" fmla="*/ 520700 h 641350"/>
                <a:gd name="connsiteX30" fmla="*/ 3159125 w 4845050"/>
                <a:gd name="connsiteY30" fmla="*/ 581025 h 641350"/>
                <a:gd name="connsiteX31" fmla="*/ 3260725 w 4845050"/>
                <a:gd name="connsiteY31" fmla="*/ 581025 h 641350"/>
                <a:gd name="connsiteX32" fmla="*/ 3260725 w 4845050"/>
                <a:gd name="connsiteY32" fmla="*/ 641350 h 641350"/>
                <a:gd name="connsiteX33" fmla="*/ 4845050 w 4845050"/>
                <a:gd name="connsiteY33" fmla="*/ 641350 h 641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845050" h="641350">
                  <a:moveTo>
                    <a:pt x="0" y="0"/>
                  </a:moveTo>
                  <a:lnTo>
                    <a:pt x="111125" y="0"/>
                  </a:lnTo>
                  <a:lnTo>
                    <a:pt x="111125" y="44450"/>
                  </a:lnTo>
                  <a:lnTo>
                    <a:pt x="165100" y="44450"/>
                  </a:lnTo>
                  <a:lnTo>
                    <a:pt x="165100" y="82550"/>
                  </a:lnTo>
                  <a:lnTo>
                    <a:pt x="419100" y="82550"/>
                  </a:lnTo>
                  <a:lnTo>
                    <a:pt x="419100" y="117475"/>
                  </a:lnTo>
                  <a:lnTo>
                    <a:pt x="650875" y="117475"/>
                  </a:lnTo>
                  <a:lnTo>
                    <a:pt x="650875" y="158750"/>
                  </a:lnTo>
                  <a:lnTo>
                    <a:pt x="695325" y="158750"/>
                  </a:lnTo>
                  <a:lnTo>
                    <a:pt x="695325" y="193675"/>
                  </a:lnTo>
                  <a:lnTo>
                    <a:pt x="752475" y="193675"/>
                  </a:lnTo>
                  <a:lnTo>
                    <a:pt x="752475" y="225425"/>
                  </a:lnTo>
                  <a:lnTo>
                    <a:pt x="838200" y="225425"/>
                  </a:lnTo>
                  <a:lnTo>
                    <a:pt x="838200" y="273050"/>
                  </a:lnTo>
                  <a:lnTo>
                    <a:pt x="1263650" y="273050"/>
                  </a:lnTo>
                  <a:lnTo>
                    <a:pt x="1263650" y="273050"/>
                  </a:lnTo>
                  <a:lnTo>
                    <a:pt x="1263650" y="301625"/>
                  </a:lnTo>
                  <a:lnTo>
                    <a:pt x="1539875" y="301625"/>
                  </a:lnTo>
                  <a:lnTo>
                    <a:pt x="1539875" y="336550"/>
                  </a:lnTo>
                  <a:lnTo>
                    <a:pt x="1771650" y="336550"/>
                  </a:lnTo>
                  <a:lnTo>
                    <a:pt x="1771650" y="390525"/>
                  </a:lnTo>
                  <a:lnTo>
                    <a:pt x="2051050" y="390525"/>
                  </a:lnTo>
                  <a:lnTo>
                    <a:pt x="2051050" y="390525"/>
                  </a:lnTo>
                  <a:lnTo>
                    <a:pt x="2051050" y="422275"/>
                  </a:lnTo>
                  <a:lnTo>
                    <a:pt x="2241550" y="422275"/>
                  </a:lnTo>
                  <a:lnTo>
                    <a:pt x="2241550" y="479425"/>
                  </a:lnTo>
                  <a:lnTo>
                    <a:pt x="2746375" y="479425"/>
                  </a:lnTo>
                  <a:lnTo>
                    <a:pt x="2746375" y="520700"/>
                  </a:lnTo>
                  <a:lnTo>
                    <a:pt x="3159125" y="520700"/>
                  </a:lnTo>
                  <a:lnTo>
                    <a:pt x="3159125" y="581025"/>
                  </a:lnTo>
                  <a:lnTo>
                    <a:pt x="3260725" y="581025"/>
                  </a:lnTo>
                  <a:lnTo>
                    <a:pt x="3260725" y="641350"/>
                  </a:lnTo>
                  <a:lnTo>
                    <a:pt x="4845050" y="641350"/>
                  </a:lnTo>
                </a:path>
              </a:pathLst>
            </a:custGeom>
            <a:noFill/>
            <a:ln w="28575">
              <a:solidFill>
                <a:schemeClr val="bg1">
                  <a:lumMod val="50000"/>
                </a:schemeClr>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nvGrpSpPr>
          <p:cNvPr id="227" name="Group 226">
            <a:extLst>
              <a:ext uri="{FF2B5EF4-FFF2-40B4-BE49-F238E27FC236}">
                <a16:creationId xmlns:a16="http://schemas.microsoft.com/office/drawing/2014/main" id="{ED59AC48-F46F-158E-66D7-8E924674E500}"/>
              </a:ext>
            </a:extLst>
          </p:cNvPr>
          <p:cNvGrpSpPr/>
          <p:nvPr/>
        </p:nvGrpSpPr>
        <p:grpSpPr>
          <a:xfrm>
            <a:off x="6722866" y="2562531"/>
            <a:ext cx="4817903" cy="483320"/>
            <a:chOff x="6426200" y="2081422"/>
            <a:chExt cx="4822825" cy="405462"/>
          </a:xfrm>
        </p:grpSpPr>
        <p:grpSp>
          <p:nvGrpSpPr>
            <p:cNvPr id="228" name="Group 227">
              <a:extLst>
                <a:ext uri="{FF2B5EF4-FFF2-40B4-BE49-F238E27FC236}">
                  <a16:creationId xmlns:a16="http://schemas.microsoft.com/office/drawing/2014/main" id="{80C90D7F-6D90-E690-7A1A-234FFB8B5FC9}"/>
                </a:ext>
              </a:extLst>
            </p:cNvPr>
            <p:cNvGrpSpPr/>
            <p:nvPr/>
          </p:nvGrpSpPr>
          <p:grpSpPr>
            <a:xfrm>
              <a:off x="7168293" y="2081422"/>
              <a:ext cx="4021451" cy="405462"/>
              <a:chOff x="7168293" y="2081422"/>
              <a:chExt cx="4021451" cy="405462"/>
            </a:xfrm>
          </p:grpSpPr>
          <p:cxnSp>
            <p:nvCxnSpPr>
              <p:cNvPr id="230" name="Straight Connector 229">
                <a:extLst>
                  <a:ext uri="{FF2B5EF4-FFF2-40B4-BE49-F238E27FC236}">
                    <a16:creationId xmlns:a16="http://schemas.microsoft.com/office/drawing/2014/main" id="{615BAB66-DEB4-3963-5FE6-0370B5BA4E96}"/>
                  </a:ext>
                </a:extLst>
              </p:cNvPr>
              <p:cNvCxnSpPr/>
              <p:nvPr/>
            </p:nvCxnSpPr>
            <p:spPr bwMode="auto">
              <a:xfrm>
                <a:off x="7208397" y="2119494"/>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31" name="Straight Connector 230">
                <a:extLst>
                  <a:ext uri="{FF2B5EF4-FFF2-40B4-BE49-F238E27FC236}">
                    <a16:creationId xmlns:a16="http://schemas.microsoft.com/office/drawing/2014/main" id="{CF652C56-C4F5-C054-F030-EB0B6EFA10AA}"/>
                  </a:ext>
                </a:extLst>
              </p:cNvPr>
              <p:cNvCxnSpPr/>
              <p:nvPr/>
            </p:nvCxnSpPr>
            <p:spPr bwMode="auto">
              <a:xfrm>
                <a:off x="7168293" y="2081422"/>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32" name="Straight Connector 231">
                <a:extLst>
                  <a:ext uri="{FF2B5EF4-FFF2-40B4-BE49-F238E27FC236}">
                    <a16:creationId xmlns:a16="http://schemas.microsoft.com/office/drawing/2014/main" id="{1DE2D376-337B-1CEC-55AF-6E89B7C6D66A}"/>
                  </a:ext>
                </a:extLst>
              </p:cNvPr>
              <p:cNvCxnSpPr/>
              <p:nvPr/>
            </p:nvCxnSpPr>
            <p:spPr bwMode="auto">
              <a:xfrm>
                <a:off x="7806053" y="2237652"/>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33" name="Straight Connector 232">
                <a:extLst>
                  <a:ext uri="{FF2B5EF4-FFF2-40B4-BE49-F238E27FC236}">
                    <a16:creationId xmlns:a16="http://schemas.microsoft.com/office/drawing/2014/main" id="{99F4F40F-CEE0-4573-475D-DD5AA9D3E74B}"/>
                  </a:ext>
                </a:extLst>
              </p:cNvPr>
              <p:cNvCxnSpPr/>
              <p:nvPr/>
            </p:nvCxnSpPr>
            <p:spPr bwMode="auto">
              <a:xfrm>
                <a:off x="7937725" y="2237652"/>
                <a:ext cx="0" cy="101545"/>
              </a:xfrm>
              <a:prstGeom prst="line">
                <a:avLst/>
              </a:prstGeom>
              <a:noFill/>
              <a:ln w="28575" cap="flat" cmpd="sng" algn="ctr">
                <a:solidFill>
                  <a:schemeClr val="accent1"/>
                </a:solidFill>
                <a:prstDash val="solid"/>
                <a:round/>
                <a:headEnd type="none" w="med" len="med"/>
                <a:tailEnd type="none" w="med" len="med"/>
              </a:ln>
              <a:effectLst/>
            </p:spPr>
          </p:cxnSp>
          <p:grpSp>
            <p:nvGrpSpPr>
              <p:cNvPr id="234" name="Group 233">
                <a:extLst>
                  <a:ext uri="{FF2B5EF4-FFF2-40B4-BE49-F238E27FC236}">
                    <a16:creationId xmlns:a16="http://schemas.microsoft.com/office/drawing/2014/main" id="{B2DCBB36-E14E-9175-BCC3-F4C05D9D7C63}"/>
                  </a:ext>
                </a:extLst>
              </p:cNvPr>
              <p:cNvGrpSpPr/>
              <p:nvPr/>
            </p:nvGrpSpPr>
            <p:grpSpPr>
              <a:xfrm>
                <a:off x="9044404" y="2299614"/>
                <a:ext cx="2145340" cy="187270"/>
                <a:chOff x="9044404" y="2299614"/>
                <a:chExt cx="2145340" cy="187270"/>
              </a:xfrm>
            </p:grpSpPr>
            <p:cxnSp>
              <p:nvCxnSpPr>
                <p:cNvPr id="235" name="Straight Connector 234">
                  <a:extLst>
                    <a:ext uri="{FF2B5EF4-FFF2-40B4-BE49-F238E27FC236}">
                      <a16:creationId xmlns:a16="http://schemas.microsoft.com/office/drawing/2014/main" id="{D4B3F72D-CC86-6C0F-198B-A4379FE34F51}"/>
                    </a:ext>
                  </a:extLst>
                </p:cNvPr>
                <p:cNvCxnSpPr/>
                <p:nvPr/>
              </p:nvCxnSpPr>
              <p:spPr bwMode="auto">
                <a:xfrm>
                  <a:off x="9044404" y="2299614"/>
                  <a:ext cx="0" cy="101545"/>
                </a:xfrm>
                <a:prstGeom prst="line">
                  <a:avLst/>
                </a:prstGeom>
                <a:noFill/>
                <a:ln w="28575" cap="flat" cmpd="sng" algn="ctr">
                  <a:solidFill>
                    <a:schemeClr val="accent1"/>
                  </a:solidFill>
                  <a:prstDash val="solid"/>
                  <a:round/>
                  <a:headEnd type="none" w="med" len="med"/>
                  <a:tailEnd type="none" w="med" len="med"/>
                </a:ln>
                <a:effectLst/>
              </p:spPr>
            </p:cxnSp>
            <p:grpSp>
              <p:nvGrpSpPr>
                <p:cNvPr id="236" name="Group 235">
                  <a:extLst>
                    <a:ext uri="{FF2B5EF4-FFF2-40B4-BE49-F238E27FC236}">
                      <a16:creationId xmlns:a16="http://schemas.microsoft.com/office/drawing/2014/main" id="{2A436204-3C97-CF2A-8700-BD3540E811BB}"/>
                    </a:ext>
                  </a:extLst>
                </p:cNvPr>
                <p:cNvGrpSpPr/>
                <p:nvPr/>
              </p:nvGrpSpPr>
              <p:grpSpPr>
                <a:xfrm>
                  <a:off x="9832557" y="2385339"/>
                  <a:ext cx="1357187" cy="101545"/>
                  <a:chOff x="9832557" y="2299614"/>
                  <a:chExt cx="1357187" cy="101545"/>
                </a:xfrm>
              </p:grpSpPr>
              <p:cxnSp>
                <p:nvCxnSpPr>
                  <p:cNvPr id="249" name="Straight Connector 248">
                    <a:extLst>
                      <a:ext uri="{FF2B5EF4-FFF2-40B4-BE49-F238E27FC236}">
                        <a16:creationId xmlns:a16="http://schemas.microsoft.com/office/drawing/2014/main" id="{569A78B3-9879-7577-D371-211467E32D2D}"/>
                      </a:ext>
                    </a:extLst>
                  </p:cNvPr>
                  <p:cNvCxnSpPr/>
                  <p:nvPr/>
                </p:nvCxnSpPr>
                <p:spPr bwMode="auto">
                  <a:xfrm>
                    <a:off x="11189744" y="2299614"/>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50" name="Straight Connector 249">
                    <a:extLst>
                      <a:ext uri="{FF2B5EF4-FFF2-40B4-BE49-F238E27FC236}">
                        <a16:creationId xmlns:a16="http://schemas.microsoft.com/office/drawing/2014/main" id="{B9C000AC-9348-418F-6A91-F1574C73347C}"/>
                      </a:ext>
                    </a:extLst>
                  </p:cNvPr>
                  <p:cNvCxnSpPr/>
                  <p:nvPr/>
                </p:nvCxnSpPr>
                <p:spPr bwMode="auto">
                  <a:xfrm>
                    <a:off x="9832557" y="2299614"/>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51" name="Straight Connector 250">
                    <a:extLst>
                      <a:ext uri="{FF2B5EF4-FFF2-40B4-BE49-F238E27FC236}">
                        <a16:creationId xmlns:a16="http://schemas.microsoft.com/office/drawing/2014/main" id="{7E2AD206-FE86-5000-680D-34EF6FE14E32}"/>
                      </a:ext>
                    </a:extLst>
                  </p:cNvPr>
                  <p:cNvCxnSpPr/>
                  <p:nvPr/>
                </p:nvCxnSpPr>
                <p:spPr bwMode="auto">
                  <a:xfrm>
                    <a:off x="9864295" y="2299614"/>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52" name="Straight Connector 251">
                    <a:extLst>
                      <a:ext uri="{FF2B5EF4-FFF2-40B4-BE49-F238E27FC236}">
                        <a16:creationId xmlns:a16="http://schemas.microsoft.com/office/drawing/2014/main" id="{EF44EBD3-9B77-A155-D53F-BC4CBF755760}"/>
                      </a:ext>
                    </a:extLst>
                  </p:cNvPr>
                  <p:cNvCxnSpPr/>
                  <p:nvPr/>
                </p:nvCxnSpPr>
                <p:spPr bwMode="auto">
                  <a:xfrm>
                    <a:off x="9973093" y="2299614"/>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53" name="Straight Connector 252">
                    <a:extLst>
                      <a:ext uri="{FF2B5EF4-FFF2-40B4-BE49-F238E27FC236}">
                        <a16:creationId xmlns:a16="http://schemas.microsoft.com/office/drawing/2014/main" id="{087A5EAF-8595-17E8-FAE2-34E54AA5FBA3}"/>
                      </a:ext>
                    </a:extLst>
                  </p:cNvPr>
                  <p:cNvCxnSpPr/>
                  <p:nvPr/>
                </p:nvCxnSpPr>
                <p:spPr bwMode="auto">
                  <a:xfrm>
                    <a:off x="10533378" y="2299614"/>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235D2006-0178-2D7F-9214-32D367A719BC}"/>
                      </a:ext>
                    </a:extLst>
                  </p:cNvPr>
                  <p:cNvCxnSpPr/>
                  <p:nvPr/>
                </p:nvCxnSpPr>
                <p:spPr bwMode="auto">
                  <a:xfrm>
                    <a:off x="10150576" y="2299614"/>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3AFA6989-C6AB-894F-027F-FF48663E9E1F}"/>
                      </a:ext>
                    </a:extLst>
                  </p:cNvPr>
                  <p:cNvCxnSpPr/>
                  <p:nvPr/>
                </p:nvCxnSpPr>
                <p:spPr bwMode="auto">
                  <a:xfrm>
                    <a:off x="10621795" y="2299614"/>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5C4773EC-C407-C490-F9C4-5684D6AA1B64}"/>
                      </a:ext>
                    </a:extLst>
                  </p:cNvPr>
                  <p:cNvCxnSpPr/>
                  <p:nvPr/>
                </p:nvCxnSpPr>
                <p:spPr bwMode="auto">
                  <a:xfrm>
                    <a:off x="10299038" y="2299614"/>
                    <a:ext cx="0" cy="101545"/>
                  </a:xfrm>
                  <a:prstGeom prst="line">
                    <a:avLst/>
                  </a:prstGeom>
                  <a:noFill/>
                  <a:ln w="28575" cap="flat" cmpd="sng" algn="ctr">
                    <a:solidFill>
                      <a:schemeClr val="accent1"/>
                    </a:solidFill>
                    <a:prstDash val="solid"/>
                    <a:round/>
                    <a:headEnd type="none" w="med" len="med"/>
                    <a:tailEnd type="none" w="med" len="med"/>
                  </a:ln>
                  <a:effectLst/>
                </p:spPr>
              </p:cxnSp>
            </p:grpSp>
            <p:grpSp>
              <p:nvGrpSpPr>
                <p:cNvPr id="237" name="Group 236">
                  <a:extLst>
                    <a:ext uri="{FF2B5EF4-FFF2-40B4-BE49-F238E27FC236}">
                      <a16:creationId xmlns:a16="http://schemas.microsoft.com/office/drawing/2014/main" id="{10B18632-3691-E08C-ED92-27422E4794A8}"/>
                    </a:ext>
                  </a:extLst>
                </p:cNvPr>
                <p:cNvGrpSpPr/>
                <p:nvPr/>
              </p:nvGrpSpPr>
              <p:grpSpPr>
                <a:xfrm>
                  <a:off x="9302039" y="2303073"/>
                  <a:ext cx="396000" cy="101548"/>
                  <a:chOff x="9302039" y="2303073"/>
                  <a:chExt cx="396000" cy="101548"/>
                </a:xfrm>
              </p:grpSpPr>
              <p:cxnSp>
                <p:nvCxnSpPr>
                  <p:cNvPr id="238" name="Straight Connector 237">
                    <a:extLst>
                      <a:ext uri="{FF2B5EF4-FFF2-40B4-BE49-F238E27FC236}">
                        <a16:creationId xmlns:a16="http://schemas.microsoft.com/office/drawing/2014/main" id="{6888148D-6F03-A45C-9A56-431C157000F2}"/>
                      </a:ext>
                    </a:extLst>
                  </p:cNvPr>
                  <p:cNvCxnSpPr/>
                  <p:nvPr/>
                </p:nvCxnSpPr>
                <p:spPr bwMode="auto">
                  <a:xfrm>
                    <a:off x="9641308" y="2303073"/>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39" name="Straight Connector 238">
                    <a:extLst>
                      <a:ext uri="{FF2B5EF4-FFF2-40B4-BE49-F238E27FC236}">
                        <a16:creationId xmlns:a16="http://schemas.microsoft.com/office/drawing/2014/main" id="{24010999-8272-9944-63A8-FD497B327474}"/>
                      </a:ext>
                    </a:extLst>
                  </p:cNvPr>
                  <p:cNvCxnSpPr/>
                  <p:nvPr/>
                </p:nvCxnSpPr>
                <p:spPr bwMode="auto">
                  <a:xfrm>
                    <a:off x="9302039" y="2303076"/>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40" name="Straight Connector 239">
                    <a:extLst>
                      <a:ext uri="{FF2B5EF4-FFF2-40B4-BE49-F238E27FC236}">
                        <a16:creationId xmlns:a16="http://schemas.microsoft.com/office/drawing/2014/main" id="{65AF8458-C952-6C93-8F83-0856EBF4882E}"/>
                      </a:ext>
                    </a:extLst>
                  </p:cNvPr>
                  <p:cNvCxnSpPr/>
                  <p:nvPr/>
                </p:nvCxnSpPr>
                <p:spPr bwMode="auto">
                  <a:xfrm>
                    <a:off x="9381268" y="2303074"/>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41" name="Straight Connector 240">
                    <a:extLst>
                      <a:ext uri="{FF2B5EF4-FFF2-40B4-BE49-F238E27FC236}">
                        <a16:creationId xmlns:a16="http://schemas.microsoft.com/office/drawing/2014/main" id="{6F797872-9DB4-6BD0-705C-AD5F4DAC79B2}"/>
                      </a:ext>
                    </a:extLst>
                  </p:cNvPr>
                  <p:cNvCxnSpPr/>
                  <p:nvPr/>
                </p:nvCxnSpPr>
                <p:spPr bwMode="auto">
                  <a:xfrm>
                    <a:off x="9434031" y="2303074"/>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42" name="Straight Connector 241">
                    <a:extLst>
                      <a:ext uri="{FF2B5EF4-FFF2-40B4-BE49-F238E27FC236}">
                        <a16:creationId xmlns:a16="http://schemas.microsoft.com/office/drawing/2014/main" id="{010EB9B4-E98C-2F15-CCDD-4B65DF280355}"/>
                      </a:ext>
                    </a:extLst>
                  </p:cNvPr>
                  <p:cNvCxnSpPr/>
                  <p:nvPr/>
                </p:nvCxnSpPr>
                <p:spPr bwMode="auto">
                  <a:xfrm>
                    <a:off x="9407510" y="2303074"/>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43" name="Straight Connector 242">
                    <a:extLst>
                      <a:ext uri="{FF2B5EF4-FFF2-40B4-BE49-F238E27FC236}">
                        <a16:creationId xmlns:a16="http://schemas.microsoft.com/office/drawing/2014/main" id="{8997F14F-4468-5C0D-92AE-EF67AB47A261}"/>
                      </a:ext>
                    </a:extLst>
                  </p:cNvPr>
                  <p:cNvCxnSpPr/>
                  <p:nvPr/>
                </p:nvCxnSpPr>
                <p:spPr bwMode="auto">
                  <a:xfrm>
                    <a:off x="9698039" y="2303073"/>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44" name="Straight Connector 243">
                    <a:extLst>
                      <a:ext uri="{FF2B5EF4-FFF2-40B4-BE49-F238E27FC236}">
                        <a16:creationId xmlns:a16="http://schemas.microsoft.com/office/drawing/2014/main" id="{BD43CE95-5E90-70E9-4496-DC232D67AB1F}"/>
                      </a:ext>
                    </a:extLst>
                  </p:cNvPr>
                  <p:cNvCxnSpPr/>
                  <p:nvPr/>
                </p:nvCxnSpPr>
                <p:spPr bwMode="auto">
                  <a:xfrm>
                    <a:off x="9577389" y="2303073"/>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45" name="Straight Connector 244">
                    <a:extLst>
                      <a:ext uri="{FF2B5EF4-FFF2-40B4-BE49-F238E27FC236}">
                        <a16:creationId xmlns:a16="http://schemas.microsoft.com/office/drawing/2014/main" id="{27149C05-8DD3-87F9-707E-51C9E83FF82F}"/>
                      </a:ext>
                    </a:extLst>
                  </p:cNvPr>
                  <p:cNvCxnSpPr/>
                  <p:nvPr/>
                </p:nvCxnSpPr>
                <p:spPr bwMode="auto">
                  <a:xfrm>
                    <a:off x="9616081" y="2303073"/>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46" name="Straight Connector 245">
                    <a:extLst>
                      <a:ext uri="{FF2B5EF4-FFF2-40B4-BE49-F238E27FC236}">
                        <a16:creationId xmlns:a16="http://schemas.microsoft.com/office/drawing/2014/main" id="{D5BFB44B-716E-5615-1B7C-12A4415A588C}"/>
                      </a:ext>
                    </a:extLst>
                  </p:cNvPr>
                  <p:cNvCxnSpPr/>
                  <p:nvPr/>
                </p:nvCxnSpPr>
                <p:spPr bwMode="auto">
                  <a:xfrm>
                    <a:off x="9548814" y="2303073"/>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47" name="Straight Connector 246">
                    <a:extLst>
                      <a:ext uri="{FF2B5EF4-FFF2-40B4-BE49-F238E27FC236}">
                        <a16:creationId xmlns:a16="http://schemas.microsoft.com/office/drawing/2014/main" id="{83295740-62CC-A9B0-DAEC-C9E61973C54D}"/>
                      </a:ext>
                    </a:extLst>
                  </p:cNvPr>
                  <p:cNvCxnSpPr/>
                  <p:nvPr/>
                </p:nvCxnSpPr>
                <p:spPr bwMode="auto">
                  <a:xfrm>
                    <a:off x="9332914" y="2303075"/>
                    <a:ext cx="0" cy="101545"/>
                  </a:xfrm>
                  <a:prstGeom prst="line">
                    <a:avLst/>
                  </a:prstGeom>
                  <a:noFill/>
                  <a:ln w="28575" cap="flat" cmpd="sng" algn="ctr">
                    <a:solidFill>
                      <a:schemeClr val="accent1"/>
                    </a:solidFill>
                    <a:prstDash val="solid"/>
                    <a:round/>
                    <a:headEnd type="none" w="med" len="med"/>
                    <a:tailEnd type="none" w="med" len="med"/>
                  </a:ln>
                  <a:effectLst/>
                </p:spPr>
              </p:cxnSp>
              <p:cxnSp>
                <p:nvCxnSpPr>
                  <p:cNvPr id="248" name="Straight Connector 247">
                    <a:extLst>
                      <a:ext uri="{FF2B5EF4-FFF2-40B4-BE49-F238E27FC236}">
                        <a16:creationId xmlns:a16="http://schemas.microsoft.com/office/drawing/2014/main" id="{46EA69C4-A9D7-C542-303A-3D6594203B7F}"/>
                      </a:ext>
                    </a:extLst>
                  </p:cNvPr>
                  <p:cNvCxnSpPr/>
                  <p:nvPr/>
                </p:nvCxnSpPr>
                <p:spPr bwMode="auto">
                  <a:xfrm>
                    <a:off x="9463821" y="2303073"/>
                    <a:ext cx="0" cy="101545"/>
                  </a:xfrm>
                  <a:prstGeom prst="line">
                    <a:avLst/>
                  </a:prstGeom>
                  <a:noFill/>
                  <a:ln w="28575" cap="flat" cmpd="sng" algn="ctr">
                    <a:solidFill>
                      <a:schemeClr val="accent1"/>
                    </a:solidFill>
                    <a:prstDash val="solid"/>
                    <a:round/>
                    <a:headEnd type="none" w="med" len="med"/>
                    <a:tailEnd type="none" w="med" len="med"/>
                  </a:ln>
                  <a:effectLst/>
                </p:spPr>
              </p:cxnSp>
            </p:grpSp>
          </p:grpSp>
        </p:grpSp>
        <p:sp>
          <p:nvSpPr>
            <p:cNvPr id="229" name="Freeform 171">
              <a:extLst>
                <a:ext uri="{FF2B5EF4-FFF2-40B4-BE49-F238E27FC236}">
                  <a16:creationId xmlns:a16="http://schemas.microsoft.com/office/drawing/2014/main" id="{4E42C310-95F6-CFF8-47EE-18E545384FE3}"/>
                </a:ext>
              </a:extLst>
            </p:cNvPr>
            <p:cNvSpPr/>
            <p:nvPr/>
          </p:nvSpPr>
          <p:spPr bwMode="auto">
            <a:xfrm>
              <a:off x="6426200" y="2085975"/>
              <a:ext cx="4822825" cy="352425"/>
            </a:xfrm>
            <a:custGeom>
              <a:avLst/>
              <a:gdLst>
                <a:gd name="connsiteX0" fmla="*/ 0 w 4822825"/>
                <a:gd name="connsiteY0" fmla="*/ 0 h 352425"/>
                <a:gd name="connsiteX1" fmla="*/ 152400 w 4822825"/>
                <a:gd name="connsiteY1" fmla="*/ 0 h 352425"/>
                <a:gd name="connsiteX2" fmla="*/ 152400 w 4822825"/>
                <a:gd name="connsiteY2" fmla="*/ 31750 h 352425"/>
                <a:gd name="connsiteX3" fmla="*/ 457200 w 4822825"/>
                <a:gd name="connsiteY3" fmla="*/ 31750 h 352425"/>
                <a:gd name="connsiteX4" fmla="*/ 457200 w 4822825"/>
                <a:gd name="connsiteY4" fmla="*/ 66675 h 352425"/>
                <a:gd name="connsiteX5" fmla="*/ 742950 w 4822825"/>
                <a:gd name="connsiteY5" fmla="*/ 66675 h 352425"/>
                <a:gd name="connsiteX6" fmla="*/ 742950 w 4822825"/>
                <a:gd name="connsiteY6" fmla="*/ 111125 h 352425"/>
                <a:gd name="connsiteX7" fmla="*/ 946150 w 4822825"/>
                <a:gd name="connsiteY7" fmla="*/ 111125 h 352425"/>
                <a:gd name="connsiteX8" fmla="*/ 946150 w 4822825"/>
                <a:gd name="connsiteY8" fmla="*/ 177800 h 352425"/>
                <a:gd name="connsiteX9" fmla="*/ 1298575 w 4822825"/>
                <a:gd name="connsiteY9" fmla="*/ 177800 h 352425"/>
                <a:gd name="connsiteX10" fmla="*/ 1298575 w 4822825"/>
                <a:gd name="connsiteY10" fmla="*/ 209550 h 352425"/>
                <a:gd name="connsiteX11" fmla="*/ 2222500 w 4822825"/>
                <a:gd name="connsiteY11" fmla="*/ 209550 h 352425"/>
                <a:gd name="connsiteX12" fmla="*/ 2222500 w 4822825"/>
                <a:gd name="connsiteY12" fmla="*/ 244475 h 352425"/>
                <a:gd name="connsiteX13" fmla="*/ 2476500 w 4822825"/>
                <a:gd name="connsiteY13" fmla="*/ 244475 h 352425"/>
                <a:gd name="connsiteX14" fmla="*/ 2476500 w 4822825"/>
                <a:gd name="connsiteY14" fmla="*/ 282575 h 352425"/>
                <a:gd name="connsiteX15" fmla="*/ 3362325 w 4822825"/>
                <a:gd name="connsiteY15" fmla="*/ 282575 h 352425"/>
                <a:gd name="connsiteX16" fmla="*/ 3362325 w 4822825"/>
                <a:gd name="connsiteY16" fmla="*/ 352425 h 352425"/>
                <a:gd name="connsiteX17" fmla="*/ 4822825 w 4822825"/>
                <a:gd name="connsiteY17" fmla="*/ 352425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822825" h="352425">
                  <a:moveTo>
                    <a:pt x="0" y="0"/>
                  </a:moveTo>
                  <a:lnTo>
                    <a:pt x="152400" y="0"/>
                  </a:lnTo>
                  <a:lnTo>
                    <a:pt x="152400" y="31750"/>
                  </a:lnTo>
                  <a:lnTo>
                    <a:pt x="457200" y="31750"/>
                  </a:lnTo>
                  <a:lnTo>
                    <a:pt x="457200" y="66675"/>
                  </a:lnTo>
                  <a:lnTo>
                    <a:pt x="742950" y="66675"/>
                  </a:lnTo>
                  <a:lnTo>
                    <a:pt x="742950" y="111125"/>
                  </a:lnTo>
                  <a:lnTo>
                    <a:pt x="946150" y="111125"/>
                  </a:lnTo>
                  <a:lnTo>
                    <a:pt x="946150" y="177800"/>
                  </a:lnTo>
                  <a:lnTo>
                    <a:pt x="1298575" y="177800"/>
                  </a:lnTo>
                  <a:lnTo>
                    <a:pt x="1298575" y="209550"/>
                  </a:lnTo>
                  <a:lnTo>
                    <a:pt x="2222500" y="209550"/>
                  </a:lnTo>
                  <a:lnTo>
                    <a:pt x="2222500" y="244475"/>
                  </a:lnTo>
                  <a:lnTo>
                    <a:pt x="2476500" y="244475"/>
                  </a:lnTo>
                  <a:lnTo>
                    <a:pt x="2476500" y="282575"/>
                  </a:lnTo>
                  <a:lnTo>
                    <a:pt x="3362325" y="282575"/>
                  </a:lnTo>
                  <a:lnTo>
                    <a:pt x="3362325" y="352425"/>
                  </a:lnTo>
                  <a:lnTo>
                    <a:pt x="4822825" y="352425"/>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6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sp>
        <p:nvSpPr>
          <p:cNvPr id="257" name="TextBox 256">
            <a:extLst>
              <a:ext uri="{FF2B5EF4-FFF2-40B4-BE49-F238E27FC236}">
                <a16:creationId xmlns:a16="http://schemas.microsoft.com/office/drawing/2014/main" id="{54592EE5-5B03-5105-E4BD-D8668A48C68A}"/>
              </a:ext>
            </a:extLst>
          </p:cNvPr>
          <p:cNvSpPr txBox="1"/>
          <p:nvPr/>
        </p:nvSpPr>
        <p:spPr bwMode="auto">
          <a:xfrm>
            <a:off x="6767413" y="3727280"/>
            <a:ext cx="375626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HR: 0.459 (95% CI: 0.215-0.980;</a:t>
            </a:r>
            <a:b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br>
            <a:r>
              <a:rPr kumimoji="0" lang="en-US" sz="1600" b="0" i="1"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P</a:t>
            </a:r>
            <a:r>
              <a:rPr kumimoji="0" lang="en-US" sz="1600" b="0" u="none" strike="noStrike" kern="1200" cap="none" spc="0" normalizeH="0" baseline="0" noProof="0" dirty="0">
                <a:ln>
                  <a:noFill/>
                </a:ln>
                <a:solidFill>
                  <a:srgbClr val="000000"/>
                </a:solidFill>
                <a:effectLst/>
                <a:uLnTx/>
                <a:uFillTx/>
                <a:latin typeface="Poppins" panose="00000500000000000000" pitchFamily="2" charset="0"/>
                <a:cs typeface="Poppins" panose="00000500000000000000" pitchFamily="2" charset="0"/>
              </a:rPr>
              <a:t> = .044)</a:t>
            </a:r>
          </a:p>
        </p:txBody>
      </p:sp>
    </p:spTree>
    <p:extLst>
      <p:ext uri="{BB962C8B-B14F-4D97-AF65-F5344CB8AC3E}">
        <p14:creationId xmlns:p14="http://schemas.microsoft.com/office/powerpoint/2010/main" val="28271891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44EBBE3-596A-54B5-5BB7-05A3A4717BCE}"/>
              </a:ext>
            </a:extLst>
          </p:cNvPr>
          <p:cNvSpPr>
            <a:spLocks noGrp="1"/>
          </p:cNvSpPr>
          <p:nvPr>
            <p:ph type="title"/>
          </p:nvPr>
        </p:nvSpPr>
        <p:spPr>
          <a:xfrm>
            <a:off x="231078" y="531006"/>
            <a:ext cx="11740260" cy="502445"/>
          </a:xfrm>
        </p:spPr>
        <p:txBody>
          <a:bodyPr/>
          <a:lstStyle/>
          <a:p>
            <a:r>
              <a:rPr lang="en-US" dirty="0"/>
              <a:t>SYMPATICO: Ibrutinib With or Without Venetoclax in Patients With R/R MCL</a:t>
            </a:r>
          </a:p>
        </p:txBody>
      </p:sp>
      <p:sp>
        <p:nvSpPr>
          <p:cNvPr id="5" name="Content Placeholder 4">
            <a:extLst>
              <a:ext uri="{FF2B5EF4-FFF2-40B4-BE49-F238E27FC236}">
                <a16:creationId xmlns:a16="http://schemas.microsoft.com/office/drawing/2014/main" id="{C59C98C1-6420-0133-DB68-558DF409B285}"/>
              </a:ext>
            </a:extLst>
          </p:cNvPr>
          <p:cNvSpPr>
            <a:spLocks noGrp="1"/>
          </p:cNvSpPr>
          <p:nvPr>
            <p:ph idx="1"/>
          </p:nvPr>
        </p:nvSpPr>
        <p:spPr>
          <a:xfrm>
            <a:off x="231078" y="1335023"/>
            <a:ext cx="11740260" cy="4754880"/>
          </a:xfrm>
        </p:spPr>
        <p:txBody>
          <a:bodyPr/>
          <a:lstStyle/>
          <a:p>
            <a:r>
              <a:rPr lang="en-US" altLang="en-US" sz="2200" dirty="0"/>
              <a:t>Randomized, multinational, double-blind, placebo-controlled phase III study</a:t>
            </a:r>
            <a:br>
              <a:rPr lang="en-US" altLang="en-US" sz="2200" dirty="0"/>
            </a:br>
            <a:br>
              <a:rPr lang="en-US" altLang="en-US" sz="2200" dirty="0"/>
            </a:br>
            <a:endParaRPr lang="en-US" altLang="en-US" sz="2200" dirty="0"/>
          </a:p>
          <a:p>
            <a:endParaRPr lang="en-US" sz="2200" dirty="0"/>
          </a:p>
          <a:p>
            <a:endParaRPr lang="en-US" sz="2200" dirty="0"/>
          </a:p>
          <a:p>
            <a:endParaRPr lang="en-US" sz="2200" dirty="0"/>
          </a:p>
          <a:p>
            <a:endParaRPr lang="en-US" sz="2200" dirty="0"/>
          </a:p>
          <a:p>
            <a:endParaRPr lang="en-US" sz="2200" dirty="0"/>
          </a:p>
          <a:p>
            <a:r>
              <a:rPr lang="en-US" sz="2200" b="1" dirty="0"/>
              <a:t>Primary endpoint: </a:t>
            </a:r>
            <a:r>
              <a:rPr lang="en-US" sz="2200" dirty="0"/>
              <a:t>investigator-assessed PFS (Lugano criteria)</a:t>
            </a:r>
          </a:p>
          <a:p>
            <a:r>
              <a:rPr lang="en-US" sz="2200" b="1" dirty="0"/>
              <a:t>Key secondary endpoints: </a:t>
            </a:r>
            <a:r>
              <a:rPr lang="en-US" sz="2200" dirty="0"/>
              <a:t>investigator-assessed CR rate, TTNT, OS, ORR (investigator-assessed) tested in hierarchical order</a:t>
            </a:r>
          </a:p>
        </p:txBody>
      </p:sp>
      <p:sp>
        <p:nvSpPr>
          <p:cNvPr id="12" name="Content Placeholder 11">
            <a:extLst>
              <a:ext uri="{FF2B5EF4-FFF2-40B4-BE49-F238E27FC236}">
                <a16:creationId xmlns:a16="http://schemas.microsoft.com/office/drawing/2014/main" id="{D92AC15E-7838-66DB-7A8E-19D70E9E5E2A}"/>
              </a:ext>
            </a:extLst>
          </p:cNvPr>
          <p:cNvSpPr>
            <a:spLocks noGrp="1"/>
          </p:cNvSpPr>
          <p:nvPr>
            <p:ph sz="quarter" idx="10"/>
          </p:nvPr>
        </p:nvSpPr>
        <p:spPr>
          <a:xfrm>
            <a:off x="1712199" y="6302375"/>
            <a:ext cx="7812290" cy="327025"/>
          </a:xfrm>
        </p:spPr>
        <p:txBody>
          <a:bodyPr/>
          <a:lstStyle/>
          <a:p>
            <a:pPr algn="ctr"/>
            <a:r>
              <a:rPr lang="en-US" altLang="en-US" dirty="0"/>
              <a:t>Wang. JCO. 2025;26:200. Wang. ASH 2023. Abstr LBA-2.</a:t>
            </a:r>
          </a:p>
        </p:txBody>
      </p:sp>
      <p:grpSp>
        <p:nvGrpSpPr>
          <p:cNvPr id="20" name="Group 19">
            <a:extLst>
              <a:ext uri="{FF2B5EF4-FFF2-40B4-BE49-F238E27FC236}">
                <a16:creationId xmlns:a16="http://schemas.microsoft.com/office/drawing/2014/main" id="{1F111937-92F7-BCCF-4646-FAA101FADF51}"/>
              </a:ext>
            </a:extLst>
          </p:cNvPr>
          <p:cNvGrpSpPr/>
          <p:nvPr/>
        </p:nvGrpSpPr>
        <p:grpSpPr>
          <a:xfrm>
            <a:off x="597910" y="1812930"/>
            <a:ext cx="10544639" cy="2947508"/>
            <a:chOff x="597910" y="1711329"/>
            <a:chExt cx="10544639" cy="2947508"/>
          </a:xfrm>
        </p:grpSpPr>
        <p:sp>
          <p:nvSpPr>
            <p:cNvPr id="6" name="TextBox 5">
              <a:extLst>
                <a:ext uri="{FF2B5EF4-FFF2-40B4-BE49-F238E27FC236}">
                  <a16:creationId xmlns:a16="http://schemas.microsoft.com/office/drawing/2014/main" id="{780DC283-2893-58BC-2E91-0E457E9AEEB5}"/>
                </a:ext>
              </a:extLst>
            </p:cNvPr>
            <p:cNvSpPr txBox="1"/>
            <p:nvPr/>
          </p:nvSpPr>
          <p:spPr bwMode="auto">
            <a:xfrm>
              <a:off x="597910" y="2781300"/>
              <a:ext cx="303014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600" b="0" dirty="0">
                  <a:latin typeface="Poppins Medium" pitchFamily="2" charset="77"/>
                  <a:cs typeface="Poppins Medium" pitchFamily="2" charset="77"/>
                </a:rPr>
                <a:t>Adults with R/R MCL and cyclin D1 overexpression or t(11;14); received 1-5 prior tx regimens; </a:t>
              </a:r>
              <a:r>
                <a:rPr lang="en-GB" altLang="en-US" sz="1600" b="0" dirty="0">
                  <a:latin typeface="Poppins Medium" pitchFamily="2" charset="77"/>
                  <a:ea typeface="ＭＳ Ｐゴシック" pitchFamily="34" charset="-128"/>
                  <a:cs typeface="Poppins Medium" pitchFamily="2" charset="77"/>
                </a:rPr>
                <a:t>no prior BTK or BCL inhibitors; </a:t>
              </a:r>
              <a:r>
                <a:rPr lang="en-US" sz="1600" b="0" dirty="0">
                  <a:latin typeface="Poppins Medium" pitchFamily="2" charset="77"/>
                  <a:cs typeface="Poppins Medium" pitchFamily="2" charset="77"/>
                </a:rPr>
                <a:t>ECOG PS 0-2</a:t>
              </a:r>
            </a:p>
            <a:p>
              <a:pPr algn="ctr">
                <a:lnSpc>
                  <a:spcPct val="100000"/>
                </a:lnSpc>
                <a:spcAft>
                  <a:spcPct val="0"/>
                </a:spcAft>
                <a:buClrTx/>
                <a:buFontTx/>
                <a:buNone/>
              </a:pPr>
              <a:r>
                <a:rPr lang="en-US" sz="1600" b="0" dirty="0">
                  <a:latin typeface="Poppins" pitchFamily="2" charset="77"/>
                  <a:cs typeface="Poppins" pitchFamily="2" charset="77"/>
                </a:rPr>
                <a:t>(N = 267)</a:t>
              </a:r>
            </a:p>
          </p:txBody>
        </p:sp>
        <p:cxnSp>
          <p:nvCxnSpPr>
            <p:cNvPr id="8" name="Straight Arrow Connector 7">
              <a:extLst>
                <a:ext uri="{FF2B5EF4-FFF2-40B4-BE49-F238E27FC236}">
                  <a16:creationId xmlns:a16="http://schemas.microsoft.com/office/drawing/2014/main" id="{D3E1D0B4-812B-EA12-F796-741762849960}"/>
                </a:ext>
              </a:extLst>
            </p:cNvPr>
            <p:cNvCxnSpPr/>
            <p:nvPr/>
          </p:nvCxnSpPr>
          <p:spPr bwMode="auto">
            <a:xfrm flipV="1">
              <a:off x="3749578" y="2911960"/>
              <a:ext cx="542611" cy="281354"/>
            </a:xfrm>
            <a:prstGeom prst="straightConnector1">
              <a:avLst/>
            </a:prstGeom>
            <a:noFill/>
            <a:ln w="28575" cap="flat" cmpd="sng" algn="ctr">
              <a:solidFill>
                <a:schemeClr val="tx1"/>
              </a:solidFill>
              <a:prstDash val="solid"/>
              <a:round/>
              <a:headEnd type="none" w="med" len="med"/>
              <a:tailEnd type="triangle"/>
            </a:ln>
            <a:effectLst/>
          </p:spPr>
        </p:cxnSp>
        <p:cxnSp>
          <p:nvCxnSpPr>
            <p:cNvPr id="10" name="Straight Arrow Connector 9">
              <a:extLst>
                <a:ext uri="{FF2B5EF4-FFF2-40B4-BE49-F238E27FC236}">
                  <a16:creationId xmlns:a16="http://schemas.microsoft.com/office/drawing/2014/main" id="{7B9BE7FC-C4DC-AE60-E10B-4ACDF6D3DE92}"/>
                </a:ext>
              </a:extLst>
            </p:cNvPr>
            <p:cNvCxnSpPr>
              <a:cxnSpLocks/>
            </p:cNvCxnSpPr>
            <p:nvPr/>
          </p:nvCxnSpPr>
          <p:spPr bwMode="auto">
            <a:xfrm>
              <a:off x="3739530" y="3775382"/>
              <a:ext cx="542611" cy="268793"/>
            </a:xfrm>
            <a:prstGeom prst="straightConnector1">
              <a:avLst/>
            </a:prstGeom>
            <a:noFill/>
            <a:ln w="28575" cap="flat" cmpd="sng" algn="ctr">
              <a:solidFill>
                <a:schemeClr val="tx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6DA4DDA5-7167-0AF2-B0FA-F3505D3A242A}"/>
                </a:ext>
              </a:extLst>
            </p:cNvPr>
            <p:cNvCxnSpPr/>
            <p:nvPr/>
          </p:nvCxnSpPr>
          <p:spPr bwMode="auto">
            <a:xfrm>
              <a:off x="3880205" y="2315555"/>
              <a:ext cx="0" cy="532563"/>
            </a:xfrm>
            <a:prstGeom prst="straightConnector1">
              <a:avLst/>
            </a:prstGeom>
            <a:noFill/>
            <a:ln w="28575" cap="flat" cmpd="sng" algn="ctr">
              <a:solidFill>
                <a:schemeClr val="tx1"/>
              </a:solidFill>
              <a:prstDash val="dash"/>
              <a:round/>
              <a:headEnd type="none" w="med" len="med"/>
              <a:tailEnd type="triangle"/>
            </a:ln>
            <a:effectLst/>
          </p:spPr>
        </p:cxnSp>
        <p:sp>
          <p:nvSpPr>
            <p:cNvPr id="14" name="TextBox 13">
              <a:extLst>
                <a:ext uri="{FF2B5EF4-FFF2-40B4-BE49-F238E27FC236}">
                  <a16:creationId xmlns:a16="http://schemas.microsoft.com/office/drawing/2014/main" id="{0455DA8B-FB42-4C1B-A785-56593947D7C0}"/>
                </a:ext>
              </a:extLst>
            </p:cNvPr>
            <p:cNvSpPr txBox="1"/>
            <p:nvPr/>
          </p:nvSpPr>
          <p:spPr bwMode="auto">
            <a:xfrm>
              <a:off x="2461203" y="1711329"/>
              <a:ext cx="28558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latin typeface="Poppins Medium" pitchFamily="2" charset="77"/>
                  <a:cs typeface="Poppins Medium" pitchFamily="2" charset="77"/>
                </a:rPr>
                <a:t>Stratified by ECOG PS, prior lines of therapy, risk of TLS</a:t>
              </a:r>
            </a:p>
          </p:txBody>
        </p:sp>
        <p:sp>
          <p:nvSpPr>
            <p:cNvPr id="16" name="TextBox 15">
              <a:extLst>
                <a:ext uri="{FF2B5EF4-FFF2-40B4-BE49-F238E27FC236}">
                  <a16:creationId xmlns:a16="http://schemas.microsoft.com/office/drawing/2014/main" id="{21A586C6-2D1F-14A6-A152-E2DEBC4A73D8}"/>
                </a:ext>
              </a:extLst>
            </p:cNvPr>
            <p:cNvSpPr txBox="1"/>
            <p:nvPr/>
          </p:nvSpPr>
          <p:spPr bwMode="auto">
            <a:xfrm>
              <a:off x="4503204" y="2315555"/>
              <a:ext cx="3566160" cy="1115568"/>
            </a:xfrm>
            <a:prstGeom prst="rect">
              <a:avLst/>
            </a:prstGeom>
            <a:solidFill>
              <a:schemeClr val="accent1"/>
            </a:solidFill>
            <a:ln>
              <a:noFill/>
            </a:ln>
          </p:spPr>
          <p:txBody>
            <a:bodyPr wrap="square" rtlCol="0" anchor="ctr">
              <a:spAutoFit/>
            </a:bodyPr>
            <a:lstStyle/>
            <a:p>
              <a:pPr algn="ctr">
                <a:lnSpc>
                  <a:spcPct val="100000"/>
                </a:lnSpc>
                <a:spcAft>
                  <a:spcPct val="0"/>
                </a:spcAft>
                <a:buClrTx/>
                <a:buFontTx/>
                <a:buNone/>
              </a:pPr>
              <a:r>
                <a:rPr lang="en-US" sz="1600" dirty="0">
                  <a:solidFill>
                    <a:schemeClr val="bg2"/>
                  </a:solidFill>
                  <a:latin typeface="Poppins" pitchFamily="2" charset="77"/>
                  <a:cs typeface="Poppins" pitchFamily="2" charset="77"/>
                </a:rPr>
                <a:t>Ibrutinib</a:t>
              </a:r>
              <a:r>
                <a:rPr lang="en-US" sz="1600" b="0" dirty="0">
                  <a:solidFill>
                    <a:schemeClr val="bg2"/>
                  </a:solidFill>
                  <a:latin typeface="Poppins Medium" pitchFamily="2" charset="77"/>
                  <a:cs typeface="Poppins Medium" pitchFamily="2" charset="77"/>
                </a:rPr>
                <a:t> 560 mg PO QD + </a:t>
              </a:r>
              <a:br>
                <a:rPr lang="en-US" sz="1600" b="0" dirty="0">
                  <a:solidFill>
                    <a:schemeClr val="bg2"/>
                  </a:solidFill>
                  <a:latin typeface="Poppins Medium" pitchFamily="2" charset="77"/>
                  <a:cs typeface="Poppins Medium" pitchFamily="2" charset="77"/>
                </a:rPr>
              </a:br>
              <a:r>
                <a:rPr lang="en-US" sz="1600" dirty="0">
                  <a:solidFill>
                    <a:schemeClr val="bg2"/>
                  </a:solidFill>
                  <a:latin typeface="Poppins" pitchFamily="2" charset="77"/>
                  <a:cs typeface="Poppins" pitchFamily="2" charset="77"/>
                </a:rPr>
                <a:t>Venetoclax</a:t>
              </a:r>
              <a:r>
                <a:rPr lang="en-US" sz="1600" b="0" dirty="0">
                  <a:solidFill>
                    <a:schemeClr val="bg2"/>
                  </a:solidFill>
                  <a:latin typeface="Poppins Medium" pitchFamily="2" charset="77"/>
                  <a:cs typeface="Poppins Medium" pitchFamily="2" charset="77"/>
                </a:rPr>
                <a:t> 5-wk ramp-up </a:t>
              </a:r>
            </a:p>
            <a:p>
              <a:pPr algn="ctr">
                <a:lnSpc>
                  <a:spcPct val="100000"/>
                </a:lnSpc>
                <a:spcAft>
                  <a:spcPct val="0"/>
                </a:spcAft>
                <a:buClrTx/>
                <a:buFontTx/>
                <a:buNone/>
              </a:pPr>
              <a:r>
                <a:rPr lang="en-US" sz="1600" b="0" dirty="0">
                  <a:solidFill>
                    <a:schemeClr val="bg2"/>
                  </a:solidFill>
                  <a:latin typeface="Poppins Medium" pitchFamily="2" charset="77"/>
                  <a:cs typeface="Poppins Medium" pitchFamily="2" charset="77"/>
                </a:rPr>
                <a:t>to 400 mg PO QD for 24 mo</a:t>
              </a:r>
            </a:p>
            <a:p>
              <a:pPr algn="ctr">
                <a:lnSpc>
                  <a:spcPct val="100000"/>
                </a:lnSpc>
                <a:spcAft>
                  <a:spcPct val="0"/>
                </a:spcAft>
                <a:buClrTx/>
                <a:buFontTx/>
                <a:buNone/>
              </a:pPr>
              <a:r>
                <a:rPr lang="en-US" sz="1600" b="0" dirty="0">
                  <a:solidFill>
                    <a:schemeClr val="bg2"/>
                  </a:solidFill>
                  <a:latin typeface="Poppins Medium" pitchFamily="2" charset="77"/>
                  <a:cs typeface="Poppins Medium" pitchFamily="2" charset="77"/>
                </a:rPr>
                <a:t>(n = 134)</a:t>
              </a:r>
            </a:p>
          </p:txBody>
        </p:sp>
        <p:sp>
          <p:nvSpPr>
            <p:cNvPr id="17" name="Rectangle 16">
              <a:extLst>
                <a:ext uri="{FF2B5EF4-FFF2-40B4-BE49-F238E27FC236}">
                  <a16:creationId xmlns:a16="http://schemas.microsoft.com/office/drawing/2014/main" id="{A5EC6716-D75F-2219-2159-791BA3CC5BD0}"/>
                </a:ext>
              </a:extLst>
            </p:cNvPr>
            <p:cNvSpPr/>
            <p:nvPr/>
          </p:nvSpPr>
          <p:spPr bwMode="auto">
            <a:xfrm>
              <a:off x="4503204" y="3561557"/>
              <a:ext cx="3562841" cy="1097280"/>
            </a:xfrm>
            <a:prstGeom prst="rect">
              <a:avLst/>
            </a:prstGeom>
            <a:solidFill>
              <a:schemeClr val="bg1">
                <a:lumMod val="50000"/>
              </a:schemeClr>
            </a:solidFill>
            <a:ln w="0">
              <a:noFill/>
              <a:miter lim="800000"/>
              <a:headEnd/>
              <a:tailEnd/>
            </a:ln>
          </p:spPr>
          <p:txBody>
            <a:bodyPr rtlCol="0" anchor="ctr"/>
            <a:lstStyle/>
            <a:p>
              <a:pPr algn="ctr">
                <a:lnSpc>
                  <a:spcPct val="100000"/>
                </a:lnSpc>
                <a:spcAft>
                  <a:spcPct val="0"/>
                </a:spcAft>
                <a:buClrTx/>
                <a:buFontTx/>
                <a:buNone/>
              </a:pPr>
              <a:r>
                <a:rPr lang="en-US" sz="1600" dirty="0">
                  <a:solidFill>
                    <a:schemeClr val="bg2"/>
                  </a:solidFill>
                  <a:latin typeface="Poppins" pitchFamily="2" charset="77"/>
                  <a:cs typeface="Poppins" pitchFamily="2" charset="77"/>
                </a:rPr>
                <a:t>Ibrutinib</a:t>
              </a:r>
              <a:r>
                <a:rPr lang="en-US" sz="1600" b="0" dirty="0">
                  <a:solidFill>
                    <a:schemeClr val="bg2"/>
                  </a:solidFill>
                  <a:latin typeface="Poppins Medium" pitchFamily="2" charset="77"/>
                  <a:cs typeface="Poppins Medium" pitchFamily="2" charset="77"/>
                </a:rPr>
                <a:t> 560 mg PO QD + </a:t>
              </a:r>
            </a:p>
            <a:p>
              <a:pPr algn="ctr">
                <a:lnSpc>
                  <a:spcPct val="100000"/>
                </a:lnSpc>
                <a:spcAft>
                  <a:spcPct val="0"/>
                </a:spcAft>
                <a:buClrTx/>
                <a:buFontTx/>
                <a:buNone/>
              </a:pPr>
              <a:r>
                <a:rPr lang="en-US" sz="1600" dirty="0">
                  <a:solidFill>
                    <a:schemeClr val="bg2"/>
                  </a:solidFill>
                  <a:latin typeface="Poppins" pitchFamily="2" charset="77"/>
                  <a:cs typeface="Poppins" pitchFamily="2" charset="77"/>
                </a:rPr>
                <a:t>Placebo </a:t>
              </a:r>
              <a:r>
                <a:rPr lang="en-US" sz="1600" b="0" dirty="0">
                  <a:solidFill>
                    <a:schemeClr val="bg2"/>
                  </a:solidFill>
                  <a:latin typeface="Poppins Medium" pitchFamily="2" charset="77"/>
                  <a:cs typeface="Poppins Medium" pitchFamily="2" charset="77"/>
                </a:rPr>
                <a:t>PO QD for 24 mo</a:t>
              </a:r>
            </a:p>
            <a:p>
              <a:pPr algn="ctr">
                <a:lnSpc>
                  <a:spcPct val="100000"/>
                </a:lnSpc>
                <a:spcAft>
                  <a:spcPct val="0"/>
                </a:spcAft>
                <a:buClrTx/>
                <a:buFontTx/>
                <a:buNone/>
              </a:pPr>
              <a:r>
                <a:rPr lang="en-US" sz="1600" b="0" dirty="0">
                  <a:solidFill>
                    <a:schemeClr val="bg2"/>
                  </a:solidFill>
                  <a:latin typeface="Poppins Medium" pitchFamily="2" charset="77"/>
                  <a:cs typeface="Poppins Medium" pitchFamily="2" charset="77"/>
                </a:rPr>
                <a:t>(n = 133)</a:t>
              </a:r>
            </a:p>
          </p:txBody>
        </p:sp>
        <p:cxnSp>
          <p:nvCxnSpPr>
            <p:cNvPr id="21" name="Straight Arrow Connector 20">
              <a:extLst>
                <a:ext uri="{FF2B5EF4-FFF2-40B4-BE49-F238E27FC236}">
                  <a16:creationId xmlns:a16="http://schemas.microsoft.com/office/drawing/2014/main" id="{A5294B9E-E561-30B9-8F1A-F87A6A54CD78}"/>
                </a:ext>
              </a:extLst>
            </p:cNvPr>
            <p:cNvCxnSpPr>
              <a:cxnSpLocks/>
            </p:cNvCxnSpPr>
            <p:nvPr/>
          </p:nvCxnSpPr>
          <p:spPr bwMode="auto">
            <a:xfrm>
              <a:off x="8177519" y="2873339"/>
              <a:ext cx="548640" cy="0"/>
            </a:xfrm>
            <a:prstGeom prst="straightConnector1">
              <a:avLst/>
            </a:prstGeom>
            <a:noFill/>
            <a:ln w="28575" cap="flat" cmpd="sng" algn="ctr">
              <a:solidFill>
                <a:schemeClr val="tx1"/>
              </a:solidFill>
              <a:prstDash val="solid"/>
              <a:round/>
              <a:headEnd type="none" w="med" len="med"/>
              <a:tailEnd type="triangle"/>
            </a:ln>
            <a:effectLst/>
          </p:spPr>
        </p:cxnSp>
        <p:sp>
          <p:nvSpPr>
            <p:cNvPr id="23" name="TextBox 22">
              <a:extLst>
                <a:ext uri="{FF2B5EF4-FFF2-40B4-BE49-F238E27FC236}">
                  <a16:creationId xmlns:a16="http://schemas.microsoft.com/office/drawing/2014/main" id="{74B281ED-206F-AEA0-2D1C-49C0DDD73D42}"/>
                </a:ext>
              </a:extLst>
            </p:cNvPr>
            <p:cNvSpPr txBox="1"/>
            <p:nvPr/>
          </p:nvSpPr>
          <p:spPr bwMode="auto">
            <a:xfrm>
              <a:off x="8781188" y="2504007"/>
              <a:ext cx="2361361" cy="738664"/>
            </a:xfrm>
            <a:prstGeom prst="rect">
              <a:avLst/>
            </a:prstGeom>
            <a:noFill/>
            <a:ln w="38100">
              <a:noFill/>
            </a:ln>
          </p:spPr>
          <p:txBody>
            <a:bodyPr wrap="square" rtlCol="0">
              <a:spAutoFit/>
            </a:bodyPr>
            <a:lstStyle/>
            <a:p>
              <a:pPr algn="ctr">
                <a:lnSpc>
                  <a:spcPct val="100000"/>
                </a:lnSpc>
                <a:spcAft>
                  <a:spcPct val="0"/>
                </a:spcAft>
                <a:buClrTx/>
                <a:buFontTx/>
                <a:buNone/>
              </a:pPr>
              <a:r>
                <a:rPr lang="en-US" sz="1400" b="0" i="1" dirty="0">
                  <a:latin typeface="Poppins Medium" pitchFamily="2" charset="77"/>
                  <a:cs typeface="Poppins Medium" pitchFamily="2" charset="77"/>
                </a:rPr>
                <a:t>Ibrutinib 560 mg PO </a:t>
              </a:r>
              <a:br>
                <a:rPr lang="en-US" sz="1400" b="0" i="1" dirty="0">
                  <a:latin typeface="Poppins Medium" pitchFamily="2" charset="77"/>
                  <a:cs typeface="Poppins Medium" pitchFamily="2" charset="77"/>
                </a:rPr>
              </a:br>
              <a:r>
                <a:rPr lang="en-US" sz="1400" b="0" i="1" dirty="0">
                  <a:latin typeface="Poppins Medium" pitchFamily="2" charset="77"/>
                  <a:cs typeface="Poppins Medium" pitchFamily="2" charset="77"/>
                </a:rPr>
                <a:t>QD until unacceptable toxicity or PD</a:t>
              </a:r>
            </a:p>
          </p:txBody>
        </p:sp>
        <p:cxnSp>
          <p:nvCxnSpPr>
            <p:cNvPr id="3" name="Straight Arrow Connector 2">
              <a:extLst>
                <a:ext uri="{FF2B5EF4-FFF2-40B4-BE49-F238E27FC236}">
                  <a16:creationId xmlns:a16="http://schemas.microsoft.com/office/drawing/2014/main" id="{CD29AA99-4F69-B11C-AF1A-A0A58A0B93D8}"/>
                </a:ext>
              </a:extLst>
            </p:cNvPr>
            <p:cNvCxnSpPr>
              <a:cxnSpLocks/>
            </p:cNvCxnSpPr>
            <p:nvPr/>
          </p:nvCxnSpPr>
          <p:spPr bwMode="auto">
            <a:xfrm>
              <a:off x="8177519" y="4075284"/>
              <a:ext cx="548640" cy="0"/>
            </a:xfrm>
            <a:prstGeom prst="straightConnector1">
              <a:avLst/>
            </a:prstGeom>
            <a:noFill/>
            <a:ln w="28575" cap="flat" cmpd="sng" algn="ctr">
              <a:solidFill>
                <a:schemeClr val="tx1"/>
              </a:solidFill>
              <a:prstDash val="solid"/>
              <a:round/>
              <a:headEnd type="none" w="med" len="med"/>
              <a:tailEnd type="triangle"/>
            </a:ln>
            <a:effectLst/>
          </p:spPr>
        </p:cxnSp>
        <p:sp>
          <p:nvSpPr>
            <p:cNvPr id="7" name="TextBox 6">
              <a:extLst>
                <a:ext uri="{FF2B5EF4-FFF2-40B4-BE49-F238E27FC236}">
                  <a16:creationId xmlns:a16="http://schemas.microsoft.com/office/drawing/2014/main" id="{8736ACE7-521C-94EE-3007-824AE24EC7C9}"/>
                </a:ext>
              </a:extLst>
            </p:cNvPr>
            <p:cNvSpPr txBox="1"/>
            <p:nvPr/>
          </p:nvSpPr>
          <p:spPr bwMode="auto">
            <a:xfrm>
              <a:off x="8781188" y="3748116"/>
              <a:ext cx="2361361" cy="738664"/>
            </a:xfrm>
            <a:prstGeom prst="rect">
              <a:avLst/>
            </a:prstGeom>
            <a:noFill/>
            <a:ln w="38100">
              <a:noFill/>
            </a:ln>
          </p:spPr>
          <p:txBody>
            <a:bodyPr wrap="square" rtlCol="0">
              <a:spAutoFit/>
            </a:bodyPr>
            <a:lstStyle/>
            <a:p>
              <a:pPr algn="ctr">
                <a:lnSpc>
                  <a:spcPct val="100000"/>
                </a:lnSpc>
                <a:spcAft>
                  <a:spcPct val="0"/>
                </a:spcAft>
                <a:buClrTx/>
                <a:buFontTx/>
                <a:buNone/>
              </a:pPr>
              <a:r>
                <a:rPr lang="en-US" sz="1400" b="0" i="1" dirty="0">
                  <a:latin typeface="Poppins Medium" pitchFamily="2" charset="77"/>
                  <a:cs typeface="Poppins Medium" pitchFamily="2" charset="77"/>
                </a:rPr>
                <a:t>Ibrutinib 560 mg PO </a:t>
              </a:r>
              <a:br>
                <a:rPr lang="en-US" sz="1400" b="0" i="1" dirty="0">
                  <a:latin typeface="Poppins Medium" pitchFamily="2" charset="77"/>
                  <a:cs typeface="Poppins Medium" pitchFamily="2" charset="77"/>
                </a:rPr>
              </a:br>
              <a:r>
                <a:rPr lang="en-US" sz="1400" b="0" i="1" dirty="0">
                  <a:latin typeface="Poppins Medium" pitchFamily="2" charset="77"/>
                  <a:cs typeface="Poppins Medium" pitchFamily="2" charset="77"/>
                </a:rPr>
                <a:t>QD until unacceptable toxicity or PD</a:t>
              </a:r>
            </a:p>
          </p:txBody>
        </p:sp>
      </p:grpSp>
    </p:spTree>
    <p:extLst>
      <p:ext uri="{BB962C8B-B14F-4D97-AF65-F5344CB8AC3E}">
        <p14:creationId xmlns:p14="http://schemas.microsoft.com/office/powerpoint/2010/main" val="265549683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p:cNvSpPr>
          <p:nvPr>
            <p:ph type="title"/>
          </p:nvPr>
        </p:nvSpPr>
        <p:spPr>
          <a:xfrm>
            <a:off x="231078" y="531006"/>
            <a:ext cx="11740260" cy="502445"/>
          </a:xfrm>
        </p:spPr>
        <p:txBody>
          <a:bodyPr/>
          <a:lstStyle/>
          <a:p>
            <a:r>
              <a:rPr lang="en-US" dirty="0"/>
              <a:t>SYMPATICO:</a:t>
            </a:r>
            <a:r>
              <a:rPr lang="en-US" altLang="en-US" dirty="0"/>
              <a:t> PFS, ORR, CR, Safety Results</a:t>
            </a:r>
          </a:p>
        </p:txBody>
      </p:sp>
      <p:sp>
        <p:nvSpPr>
          <p:cNvPr id="11" name="Content Placeholder 10">
            <a:extLst>
              <a:ext uri="{FF2B5EF4-FFF2-40B4-BE49-F238E27FC236}">
                <a16:creationId xmlns:a16="http://schemas.microsoft.com/office/drawing/2014/main" id="{F779ABB2-FBED-5DC9-3D34-F41D120DE4CB}"/>
              </a:ext>
            </a:extLst>
          </p:cNvPr>
          <p:cNvSpPr>
            <a:spLocks noGrp="1"/>
          </p:cNvSpPr>
          <p:nvPr>
            <p:ph idx="1"/>
          </p:nvPr>
        </p:nvSpPr>
        <p:spPr>
          <a:xfrm>
            <a:off x="7569724" y="1335088"/>
            <a:ext cx="4401614" cy="4754562"/>
          </a:xfrm>
        </p:spPr>
        <p:txBody>
          <a:bodyPr/>
          <a:lstStyle/>
          <a:p>
            <a:r>
              <a:rPr lang="en-US" dirty="0"/>
              <a:t>ORR/CR rate: ibr + ven, 82%/54%; ibr + pbo, 74%/32%</a:t>
            </a:r>
          </a:p>
          <a:p>
            <a:r>
              <a:rPr lang="en-US" dirty="0"/>
              <a:t>Median OS: ibr + ven, 44.9 mo; ibr + pbo, 38.6 mo</a:t>
            </a:r>
          </a:p>
          <a:p>
            <a:r>
              <a:rPr lang="en-US" dirty="0"/>
              <a:t>Grade ≥3 AEs: ibr + ven, 84%; ibr + pbo, 76%</a:t>
            </a:r>
          </a:p>
          <a:p>
            <a:r>
              <a:rPr lang="en-US" dirty="0"/>
              <a:t>AEs leading to d/c: ibr + ven, 31%; ibr + pbo, 36%</a:t>
            </a:r>
          </a:p>
        </p:txBody>
      </p:sp>
      <p:sp>
        <p:nvSpPr>
          <p:cNvPr id="6" name="Content Placeholder 5">
            <a:extLst>
              <a:ext uri="{FF2B5EF4-FFF2-40B4-BE49-F238E27FC236}">
                <a16:creationId xmlns:a16="http://schemas.microsoft.com/office/drawing/2014/main" id="{140D91E7-7603-0597-68C5-0E7CFC31ABE8}"/>
              </a:ext>
            </a:extLst>
          </p:cNvPr>
          <p:cNvSpPr>
            <a:spLocks noGrp="1"/>
          </p:cNvSpPr>
          <p:nvPr>
            <p:ph sz="quarter" idx="10"/>
          </p:nvPr>
        </p:nvSpPr>
        <p:spPr>
          <a:xfrm>
            <a:off x="1712199" y="6302375"/>
            <a:ext cx="7812290" cy="327025"/>
          </a:xfrm>
        </p:spPr>
        <p:txBody>
          <a:bodyPr/>
          <a:lstStyle/>
          <a:p>
            <a:pPr algn="ctr"/>
            <a:r>
              <a:rPr lang="en-US" altLang="en-US" dirty="0"/>
              <a:t>Wang. JCO. 2025;26:200. Wang. ASH 2023. Abstr LBA-2. </a:t>
            </a:r>
          </a:p>
        </p:txBody>
      </p:sp>
      <p:sp>
        <p:nvSpPr>
          <p:cNvPr id="12" name="Text Box 11">
            <a:extLst>
              <a:ext uri="{FF2B5EF4-FFF2-40B4-BE49-F238E27FC236}">
                <a16:creationId xmlns:a16="http://schemas.microsoft.com/office/drawing/2014/main" id="{453C3E2F-7D90-C3EF-38DA-B6A49A4E8DAB}"/>
              </a:ext>
            </a:extLst>
          </p:cNvPr>
          <p:cNvSpPr txBox="1">
            <a:spLocks/>
          </p:cNvSpPr>
          <p:nvPr/>
        </p:nvSpPr>
        <p:spPr bwMode="auto">
          <a:xfrm>
            <a:off x="495300" y="5702689"/>
            <a:ext cx="1147603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300" b="0" dirty="0">
                <a:solidFill>
                  <a:schemeClr val="tx1"/>
                </a:solidFill>
                <a:latin typeface="Poppins Medium" pitchFamily="2" charset="77"/>
                <a:cs typeface="Poppins Medium" pitchFamily="2" charset="77"/>
              </a:rPr>
              <a:t>*Ibrutinib 560 mg QD + venetoclax 5-wk ramp-up to 400 mg QD; at 2 yr, discontinue venetoclax/placebo and continue ibrutinib until PD or unacceptable toxicity.</a:t>
            </a:r>
          </a:p>
        </p:txBody>
      </p:sp>
      <p:cxnSp>
        <p:nvCxnSpPr>
          <p:cNvPr id="14" name="Straight Connector 13">
            <a:extLst>
              <a:ext uri="{FF2B5EF4-FFF2-40B4-BE49-F238E27FC236}">
                <a16:creationId xmlns:a16="http://schemas.microsoft.com/office/drawing/2014/main" id="{EF614DBB-2900-B5CB-1725-01859B4A3694}"/>
              </a:ext>
            </a:extLst>
          </p:cNvPr>
          <p:cNvCxnSpPr>
            <a:cxnSpLocks/>
          </p:cNvCxnSpPr>
          <p:nvPr/>
        </p:nvCxnSpPr>
        <p:spPr bwMode="auto">
          <a:xfrm>
            <a:off x="1160639" y="2157588"/>
            <a:ext cx="0" cy="2796558"/>
          </a:xfrm>
          <a:prstGeom prst="line">
            <a:avLst/>
          </a:prstGeom>
          <a:noFill/>
          <a:ln w="12700" cap="flat" cmpd="sng" algn="ctr">
            <a:solidFill>
              <a:schemeClr val="tx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039B4D2E-E793-E5CD-715F-DB364E750F96}"/>
              </a:ext>
            </a:extLst>
          </p:cNvPr>
          <p:cNvCxnSpPr>
            <a:cxnSpLocks/>
          </p:cNvCxnSpPr>
          <p:nvPr/>
        </p:nvCxnSpPr>
        <p:spPr bwMode="auto">
          <a:xfrm>
            <a:off x="1165570" y="4954146"/>
            <a:ext cx="4209551" cy="0"/>
          </a:xfrm>
          <a:prstGeom prst="line">
            <a:avLst/>
          </a:prstGeom>
          <a:noFill/>
          <a:ln w="12700" cap="flat" cmpd="sng" algn="ctr">
            <a:solidFill>
              <a:schemeClr val="tx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E08271A8-BA58-5D19-1F2D-AEB2C568039E}"/>
              </a:ext>
            </a:extLst>
          </p:cNvPr>
          <p:cNvCxnSpPr>
            <a:cxnSpLocks/>
          </p:cNvCxnSpPr>
          <p:nvPr/>
        </p:nvCxnSpPr>
        <p:spPr bwMode="auto">
          <a:xfrm>
            <a:off x="1098182" y="2170749"/>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9B90708B-96ED-4017-2CA1-F790FA0EE4ED}"/>
              </a:ext>
            </a:extLst>
          </p:cNvPr>
          <p:cNvCxnSpPr>
            <a:cxnSpLocks/>
          </p:cNvCxnSpPr>
          <p:nvPr/>
        </p:nvCxnSpPr>
        <p:spPr bwMode="auto">
          <a:xfrm>
            <a:off x="1098182" y="2723480"/>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7D0F936B-7579-3F23-6082-8ED883919F30}"/>
              </a:ext>
            </a:extLst>
          </p:cNvPr>
          <p:cNvCxnSpPr>
            <a:cxnSpLocks/>
          </p:cNvCxnSpPr>
          <p:nvPr/>
        </p:nvCxnSpPr>
        <p:spPr bwMode="auto">
          <a:xfrm>
            <a:off x="1098182" y="3276212"/>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8A9A69DF-BEA4-2885-A6CC-26CEEC7B82C8}"/>
              </a:ext>
            </a:extLst>
          </p:cNvPr>
          <p:cNvCxnSpPr>
            <a:cxnSpLocks/>
          </p:cNvCxnSpPr>
          <p:nvPr/>
        </p:nvCxnSpPr>
        <p:spPr bwMode="auto">
          <a:xfrm>
            <a:off x="1098182" y="382894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650A46E4-F435-FCCB-35A6-2B3EE9E16EF4}"/>
              </a:ext>
            </a:extLst>
          </p:cNvPr>
          <p:cNvCxnSpPr>
            <a:cxnSpLocks/>
          </p:cNvCxnSpPr>
          <p:nvPr/>
        </p:nvCxnSpPr>
        <p:spPr bwMode="auto">
          <a:xfrm>
            <a:off x="1098182" y="438825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334819CC-D589-5049-92E3-046E46EB83B7}"/>
              </a:ext>
            </a:extLst>
          </p:cNvPr>
          <p:cNvCxnSpPr>
            <a:cxnSpLocks/>
          </p:cNvCxnSpPr>
          <p:nvPr/>
        </p:nvCxnSpPr>
        <p:spPr bwMode="auto">
          <a:xfrm>
            <a:off x="1098182" y="495414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FA4F28B2-9F3C-BF16-D54C-554AFDDBCB51}"/>
              </a:ext>
            </a:extLst>
          </p:cNvPr>
          <p:cNvCxnSpPr>
            <a:cxnSpLocks/>
          </p:cNvCxnSpPr>
          <p:nvPr/>
        </p:nvCxnSpPr>
        <p:spPr bwMode="auto">
          <a:xfrm rot="16200000">
            <a:off x="1128632" y="498227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A563D727-C706-44D1-1BC6-C6995D0DE961}"/>
              </a:ext>
            </a:extLst>
          </p:cNvPr>
          <p:cNvCxnSpPr>
            <a:cxnSpLocks/>
          </p:cNvCxnSpPr>
          <p:nvPr/>
        </p:nvCxnSpPr>
        <p:spPr bwMode="auto">
          <a:xfrm rot="16200000">
            <a:off x="1878479" y="498227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D5392386-C328-519E-B0C5-A0C7360C3878}"/>
              </a:ext>
            </a:extLst>
          </p:cNvPr>
          <p:cNvCxnSpPr>
            <a:cxnSpLocks/>
          </p:cNvCxnSpPr>
          <p:nvPr/>
        </p:nvCxnSpPr>
        <p:spPr bwMode="auto">
          <a:xfrm rot="16200000">
            <a:off x="2260233" y="498227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695C08CE-2DE1-58C6-248F-4675DA7C79DE}"/>
              </a:ext>
            </a:extLst>
          </p:cNvPr>
          <p:cNvCxnSpPr>
            <a:cxnSpLocks/>
          </p:cNvCxnSpPr>
          <p:nvPr/>
        </p:nvCxnSpPr>
        <p:spPr bwMode="auto">
          <a:xfrm rot="16200000">
            <a:off x="2635322" y="498227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C20EDC21-A8C0-7C3C-9B52-F3453CB4CA0E}"/>
              </a:ext>
            </a:extLst>
          </p:cNvPr>
          <p:cNvCxnSpPr>
            <a:cxnSpLocks/>
          </p:cNvCxnSpPr>
          <p:nvPr/>
        </p:nvCxnSpPr>
        <p:spPr bwMode="auto">
          <a:xfrm rot="16200000">
            <a:off x="3013744" y="4982276"/>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FC287EC0-DBC5-D6B9-5CE2-8E34E775D7D2}"/>
              </a:ext>
            </a:extLst>
          </p:cNvPr>
          <p:cNvCxnSpPr>
            <a:cxnSpLocks/>
          </p:cNvCxnSpPr>
          <p:nvPr/>
        </p:nvCxnSpPr>
        <p:spPr bwMode="auto">
          <a:xfrm rot="16200000">
            <a:off x="3388831" y="4982276"/>
            <a:ext cx="64008" cy="0"/>
          </a:xfrm>
          <a:prstGeom prst="line">
            <a:avLst/>
          </a:prstGeom>
          <a:noFill/>
          <a:ln w="12700" cap="flat" cmpd="sng" algn="ctr">
            <a:solidFill>
              <a:schemeClr val="tx1"/>
            </a:solidFill>
            <a:prstDash val="solid"/>
            <a:round/>
            <a:headEnd type="none" w="med" len="med"/>
            <a:tailEnd type="none" w="med" len="med"/>
          </a:ln>
          <a:effectLst/>
        </p:spPr>
      </p:cxnSp>
      <p:sp>
        <p:nvSpPr>
          <p:cNvPr id="28" name="TextBox 27">
            <a:extLst>
              <a:ext uri="{FF2B5EF4-FFF2-40B4-BE49-F238E27FC236}">
                <a16:creationId xmlns:a16="http://schemas.microsoft.com/office/drawing/2014/main" id="{5CC3CB3E-6E16-8E1C-80F7-0E4405AD46D3}"/>
              </a:ext>
            </a:extLst>
          </p:cNvPr>
          <p:cNvSpPr txBox="1">
            <a:spLocks/>
          </p:cNvSpPr>
          <p:nvPr/>
        </p:nvSpPr>
        <p:spPr bwMode="auto">
          <a:xfrm>
            <a:off x="614398" y="2052114"/>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100</a:t>
            </a:r>
          </a:p>
        </p:txBody>
      </p:sp>
      <p:sp>
        <p:nvSpPr>
          <p:cNvPr id="29" name="TextBox 28">
            <a:extLst>
              <a:ext uri="{FF2B5EF4-FFF2-40B4-BE49-F238E27FC236}">
                <a16:creationId xmlns:a16="http://schemas.microsoft.com/office/drawing/2014/main" id="{244D2688-941A-AF92-B64E-75DFBC7FBE75}"/>
              </a:ext>
            </a:extLst>
          </p:cNvPr>
          <p:cNvSpPr txBox="1">
            <a:spLocks/>
          </p:cNvSpPr>
          <p:nvPr/>
        </p:nvSpPr>
        <p:spPr bwMode="auto">
          <a:xfrm>
            <a:off x="614398" y="2604847"/>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80</a:t>
            </a:r>
          </a:p>
        </p:txBody>
      </p:sp>
      <p:sp>
        <p:nvSpPr>
          <p:cNvPr id="30" name="TextBox 29">
            <a:extLst>
              <a:ext uri="{FF2B5EF4-FFF2-40B4-BE49-F238E27FC236}">
                <a16:creationId xmlns:a16="http://schemas.microsoft.com/office/drawing/2014/main" id="{3356D4AE-CCAC-EE5A-9BBD-32707AE2D138}"/>
              </a:ext>
            </a:extLst>
          </p:cNvPr>
          <p:cNvSpPr txBox="1">
            <a:spLocks/>
          </p:cNvSpPr>
          <p:nvPr/>
        </p:nvSpPr>
        <p:spPr bwMode="auto">
          <a:xfrm>
            <a:off x="614398" y="3164157"/>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60</a:t>
            </a:r>
          </a:p>
        </p:txBody>
      </p:sp>
      <p:sp>
        <p:nvSpPr>
          <p:cNvPr id="31" name="TextBox 30">
            <a:extLst>
              <a:ext uri="{FF2B5EF4-FFF2-40B4-BE49-F238E27FC236}">
                <a16:creationId xmlns:a16="http://schemas.microsoft.com/office/drawing/2014/main" id="{95FA2136-7ADD-7816-EE53-77F50692F59C}"/>
              </a:ext>
            </a:extLst>
          </p:cNvPr>
          <p:cNvSpPr txBox="1">
            <a:spLocks/>
          </p:cNvSpPr>
          <p:nvPr/>
        </p:nvSpPr>
        <p:spPr bwMode="auto">
          <a:xfrm>
            <a:off x="614398" y="3716887"/>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40</a:t>
            </a:r>
          </a:p>
        </p:txBody>
      </p:sp>
      <p:sp>
        <p:nvSpPr>
          <p:cNvPr id="32" name="TextBox 31">
            <a:extLst>
              <a:ext uri="{FF2B5EF4-FFF2-40B4-BE49-F238E27FC236}">
                <a16:creationId xmlns:a16="http://schemas.microsoft.com/office/drawing/2014/main" id="{BDEB26A5-0E29-6C05-AC77-495356C81AD2}"/>
              </a:ext>
            </a:extLst>
          </p:cNvPr>
          <p:cNvSpPr txBox="1">
            <a:spLocks/>
          </p:cNvSpPr>
          <p:nvPr/>
        </p:nvSpPr>
        <p:spPr bwMode="auto">
          <a:xfrm>
            <a:off x="614398" y="4276202"/>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20</a:t>
            </a:r>
          </a:p>
        </p:txBody>
      </p:sp>
      <p:sp>
        <p:nvSpPr>
          <p:cNvPr id="33" name="TextBox 32">
            <a:extLst>
              <a:ext uri="{FF2B5EF4-FFF2-40B4-BE49-F238E27FC236}">
                <a16:creationId xmlns:a16="http://schemas.microsoft.com/office/drawing/2014/main" id="{90E3BA93-FB22-0543-49CF-4C13C0D2C92B}"/>
              </a:ext>
            </a:extLst>
          </p:cNvPr>
          <p:cNvSpPr txBox="1">
            <a:spLocks/>
          </p:cNvSpPr>
          <p:nvPr/>
        </p:nvSpPr>
        <p:spPr bwMode="auto">
          <a:xfrm>
            <a:off x="614398" y="4828933"/>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0</a:t>
            </a:r>
          </a:p>
        </p:txBody>
      </p:sp>
      <p:sp>
        <p:nvSpPr>
          <p:cNvPr id="34" name="TextBox 33">
            <a:extLst>
              <a:ext uri="{FF2B5EF4-FFF2-40B4-BE49-F238E27FC236}">
                <a16:creationId xmlns:a16="http://schemas.microsoft.com/office/drawing/2014/main" id="{50D92FC9-0ED4-A579-677E-E06212F16489}"/>
              </a:ext>
            </a:extLst>
          </p:cNvPr>
          <p:cNvSpPr txBox="1">
            <a:spLocks/>
          </p:cNvSpPr>
          <p:nvPr/>
        </p:nvSpPr>
        <p:spPr bwMode="auto">
          <a:xfrm>
            <a:off x="951100" y="5068841"/>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0</a:t>
            </a:r>
          </a:p>
        </p:txBody>
      </p:sp>
      <p:sp>
        <p:nvSpPr>
          <p:cNvPr id="35" name="TextBox 34">
            <a:extLst>
              <a:ext uri="{FF2B5EF4-FFF2-40B4-BE49-F238E27FC236}">
                <a16:creationId xmlns:a16="http://schemas.microsoft.com/office/drawing/2014/main" id="{6C036D5A-8A72-380A-C68B-45D0AC7ACAF4}"/>
              </a:ext>
            </a:extLst>
          </p:cNvPr>
          <p:cNvSpPr txBox="1">
            <a:spLocks/>
          </p:cNvSpPr>
          <p:nvPr/>
        </p:nvSpPr>
        <p:spPr bwMode="auto">
          <a:xfrm>
            <a:off x="1696017" y="5068841"/>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12</a:t>
            </a:r>
          </a:p>
        </p:txBody>
      </p:sp>
      <p:sp>
        <p:nvSpPr>
          <p:cNvPr id="36" name="TextBox 35">
            <a:extLst>
              <a:ext uri="{FF2B5EF4-FFF2-40B4-BE49-F238E27FC236}">
                <a16:creationId xmlns:a16="http://schemas.microsoft.com/office/drawing/2014/main" id="{417C1A5D-44A1-6EC0-CDD9-9D09F90A9064}"/>
              </a:ext>
            </a:extLst>
          </p:cNvPr>
          <p:cNvSpPr txBox="1">
            <a:spLocks/>
          </p:cNvSpPr>
          <p:nvPr/>
        </p:nvSpPr>
        <p:spPr bwMode="auto">
          <a:xfrm>
            <a:off x="2077769" y="5068841"/>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18</a:t>
            </a:r>
          </a:p>
        </p:txBody>
      </p:sp>
      <p:sp>
        <p:nvSpPr>
          <p:cNvPr id="37" name="TextBox 36">
            <a:extLst>
              <a:ext uri="{FF2B5EF4-FFF2-40B4-BE49-F238E27FC236}">
                <a16:creationId xmlns:a16="http://schemas.microsoft.com/office/drawing/2014/main" id="{514D7EE9-C2D1-B3BB-4AEF-4E0FAFC50BAE}"/>
              </a:ext>
            </a:extLst>
          </p:cNvPr>
          <p:cNvSpPr txBox="1">
            <a:spLocks/>
          </p:cNvSpPr>
          <p:nvPr/>
        </p:nvSpPr>
        <p:spPr bwMode="auto">
          <a:xfrm>
            <a:off x="2457787" y="5068841"/>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24</a:t>
            </a:r>
          </a:p>
        </p:txBody>
      </p:sp>
      <p:sp>
        <p:nvSpPr>
          <p:cNvPr id="38" name="TextBox 37">
            <a:extLst>
              <a:ext uri="{FF2B5EF4-FFF2-40B4-BE49-F238E27FC236}">
                <a16:creationId xmlns:a16="http://schemas.microsoft.com/office/drawing/2014/main" id="{9CC77CE7-3941-06CE-F7DA-188332BE4A29}"/>
              </a:ext>
            </a:extLst>
          </p:cNvPr>
          <p:cNvSpPr txBox="1">
            <a:spLocks/>
          </p:cNvSpPr>
          <p:nvPr/>
        </p:nvSpPr>
        <p:spPr bwMode="auto">
          <a:xfrm>
            <a:off x="2831279" y="5068841"/>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30</a:t>
            </a:r>
          </a:p>
        </p:txBody>
      </p:sp>
      <p:sp>
        <p:nvSpPr>
          <p:cNvPr id="39" name="TextBox 38">
            <a:extLst>
              <a:ext uri="{FF2B5EF4-FFF2-40B4-BE49-F238E27FC236}">
                <a16:creationId xmlns:a16="http://schemas.microsoft.com/office/drawing/2014/main" id="{9BEA89FB-35B1-3F9C-0278-6749D96C1873}"/>
              </a:ext>
            </a:extLst>
          </p:cNvPr>
          <p:cNvSpPr txBox="1">
            <a:spLocks/>
          </p:cNvSpPr>
          <p:nvPr/>
        </p:nvSpPr>
        <p:spPr bwMode="auto">
          <a:xfrm>
            <a:off x="3211297" y="5068841"/>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36</a:t>
            </a:r>
          </a:p>
        </p:txBody>
      </p:sp>
      <p:sp>
        <p:nvSpPr>
          <p:cNvPr id="40" name="TextBox 39">
            <a:extLst>
              <a:ext uri="{FF2B5EF4-FFF2-40B4-BE49-F238E27FC236}">
                <a16:creationId xmlns:a16="http://schemas.microsoft.com/office/drawing/2014/main" id="{616DE780-D410-79D4-7653-24A034F8C503}"/>
              </a:ext>
            </a:extLst>
          </p:cNvPr>
          <p:cNvSpPr txBox="1">
            <a:spLocks/>
          </p:cNvSpPr>
          <p:nvPr/>
        </p:nvSpPr>
        <p:spPr bwMode="auto">
          <a:xfrm>
            <a:off x="1160640" y="5345093"/>
            <a:ext cx="41910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b="0" dirty="0">
                <a:solidFill>
                  <a:schemeClr val="tx1">
                    <a:lumMod val="75000"/>
                    <a:lumOff val="25000"/>
                  </a:schemeClr>
                </a:solidFill>
                <a:latin typeface="Poppins Medium" pitchFamily="2" charset="77"/>
                <a:cs typeface="Poppins Medium" pitchFamily="2" charset="77"/>
              </a:rPr>
              <a:t>Mo Since Randomization</a:t>
            </a:r>
          </a:p>
        </p:txBody>
      </p:sp>
      <p:sp>
        <p:nvSpPr>
          <p:cNvPr id="41" name="TextBox 40">
            <a:extLst>
              <a:ext uri="{FF2B5EF4-FFF2-40B4-BE49-F238E27FC236}">
                <a16:creationId xmlns:a16="http://schemas.microsoft.com/office/drawing/2014/main" id="{80FDC0D1-DD93-EE21-BCF5-C34D1EFE0F25}"/>
              </a:ext>
            </a:extLst>
          </p:cNvPr>
          <p:cNvSpPr txBox="1">
            <a:spLocks/>
          </p:cNvSpPr>
          <p:nvPr/>
        </p:nvSpPr>
        <p:spPr bwMode="auto">
          <a:xfrm rot="16200000">
            <a:off x="-853986" y="3387615"/>
            <a:ext cx="284988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b="0" dirty="0">
                <a:solidFill>
                  <a:schemeClr val="tx1">
                    <a:lumMod val="75000"/>
                    <a:lumOff val="25000"/>
                  </a:schemeClr>
                </a:solidFill>
                <a:latin typeface="Poppins Medium" pitchFamily="2" charset="77"/>
                <a:cs typeface="Poppins Medium" pitchFamily="2" charset="77"/>
              </a:rPr>
              <a:t>PFS (%)</a:t>
            </a:r>
          </a:p>
        </p:txBody>
      </p:sp>
      <p:cxnSp>
        <p:nvCxnSpPr>
          <p:cNvPr id="42" name="Straight Connector 41">
            <a:extLst>
              <a:ext uri="{FF2B5EF4-FFF2-40B4-BE49-F238E27FC236}">
                <a16:creationId xmlns:a16="http://schemas.microsoft.com/office/drawing/2014/main" id="{B45F08FF-61F1-02CF-DE18-766FB503CF41}"/>
              </a:ext>
            </a:extLst>
          </p:cNvPr>
          <p:cNvCxnSpPr>
            <a:cxnSpLocks/>
          </p:cNvCxnSpPr>
          <p:nvPr/>
        </p:nvCxnSpPr>
        <p:spPr bwMode="auto">
          <a:xfrm rot="16200000">
            <a:off x="1500524" y="4982276"/>
            <a:ext cx="64008" cy="0"/>
          </a:xfrm>
          <a:prstGeom prst="line">
            <a:avLst/>
          </a:prstGeom>
          <a:noFill/>
          <a:ln w="12700" cap="flat" cmpd="sng" algn="ctr">
            <a:solidFill>
              <a:schemeClr val="tx1"/>
            </a:solidFill>
            <a:prstDash val="solid"/>
            <a:round/>
            <a:headEnd type="none" w="med" len="med"/>
            <a:tailEnd type="none" w="med" len="med"/>
          </a:ln>
          <a:effectLst/>
        </p:spPr>
      </p:cxnSp>
      <p:sp>
        <p:nvSpPr>
          <p:cNvPr id="43" name="TextBox 42">
            <a:extLst>
              <a:ext uri="{FF2B5EF4-FFF2-40B4-BE49-F238E27FC236}">
                <a16:creationId xmlns:a16="http://schemas.microsoft.com/office/drawing/2014/main" id="{751541D5-BEAC-D2CC-F565-44FC1FF6D24A}"/>
              </a:ext>
            </a:extLst>
          </p:cNvPr>
          <p:cNvSpPr txBox="1">
            <a:spLocks/>
          </p:cNvSpPr>
          <p:nvPr/>
        </p:nvSpPr>
        <p:spPr bwMode="auto">
          <a:xfrm>
            <a:off x="1332852" y="5068841"/>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6</a:t>
            </a:r>
          </a:p>
        </p:txBody>
      </p:sp>
      <p:cxnSp>
        <p:nvCxnSpPr>
          <p:cNvPr id="44" name="Straight Connector 43">
            <a:extLst>
              <a:ext uri="{FF2B5EF4-FFF2-40B4-BE49-F238E27FC236}">
                <a16:creationId xmlns:a16="http://schemas.microsoft.com/office/drawing/2014/main" id="{D8B62B9E-57F1-B46C-E894-4102273D0C70}"/>
              </a:ext>
            </a:extLst>
          </p:cNvPr>
          <p:cNvCxnSpPr>
            <a:cxnSpLocks/>
          </p:cNvCxnSpPr>
          <p:nvPr/>
        </p:nvCxnSpPr>
        <p:spPr bwMode="auto">
          <a:xfrm rot="16200000">
            <a:off x="3764667" y="4982276"/>
            <a:ext cx="64008" cy="0"/>
          </a:xfrm>
          <a:prstGeom prst="line">
            <a:avLst/>
          </a:prstGeom>
          <a:noFill/>
          <a:ln w="12700" cap="flat" cmpd="sng" algn="ctr">
            <a:solidFill>
              <a:schemeClr val="tx1"/>
            </a:solidFill>
            <a:prstDash val="solid"/>
            <a:round/>
            <a:headEnd type="none" w="med" len="med"/>
            <a:tailEnd type="none" w="med" len="med"/>
          </a:ln>
          <a:effectLst/>
        </p:spPr>
      </p:cxnSp>
      <p:sp>
        <p:nvSpPr>
          <p:cNvPr id="45" name="TextBox 44">
            <a:extLst>
              <a:ext uri="{FF2B5EF4-FFF2-40B4-BE49-F238E27FC236}">
                <a16:creationId xmlns:a16="http://schemas.microsoft.com/office/drawing/2014/main" id="{6AC7B26D-C8BC-9589-EEB5-75A65C3DDDFF}"/>
              </a:ext>
            </a:extLst>
          </p:cNvPr>
          <p:cNvSpPr txBox="1">
            <a:spLocks/>
          </p:cNvSpPr>
          <p:nvPr/>
        </p:nvSpPr>
        <p:spPr bwMode="auto">
          <a:xfrm>
            <a:off x="3587132" y="5068841"/>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42</a:t>
            </a:r>
          </a:p>
        </p:txBody>
      </p:sp>
      <p:cxnSp>
        <p:nvCxnSpPr>
          <p:cNvPr id="46" name="Straight Connector 45">
            <a:extLst>
              <a:ext uri="{FF2B5EF4-FFF2-40B4-BE49-F238E27FC236}">
                <a16:creationId xmlns:a16="http://schemas.microsoft.com/office/drawing/2014/main" id="{72536674-672F-93ED-6DAE-474803DB38B8}"/>
              </a:ext>
            </a:extLst>
          </p:cNvPr>
          <p:cNvCxnSpPr>
            <a:cxnSpLocks/>
          </p:cNvCxnSpPr>
          <p:nvPr/>
        </p:nvCxnSpPr>
        <p:spPr bwMode="auto">
          <a:xfrm rot="16200000">
            <a:off x="4144588" y="4982276"/>
            <a:ext cx="64008" cy="0"/>
          </a:xfrm>
          <a:prstGeom prst="line">
            <a:avLst/>
          </a:prstGeom>
          <a:noFill/>
          <a:ln w="12700" cap="flat" cmpd="sng" algn="ctr">
            <a:solidFill>
              <a:schemeClr val="tx1"/>
            </a:solidFill>
            <a:prstDash val="solid"/>
            <a:round/>
            <a:headEnd type="none" w="med" len="med"/>
            <a:tailEnd type="none" w="med" len="med"/>
          </a:ln>
          <a:effectLst/>
        </p:spPr>
      </p:cxnSp>
      <p:sp>
        <p:nvSpPr>
          <p:cNvPr id="47" name="TextBox 46">
            <a:extLst>
              <a:ext uri="{FF2B5EF4-FFF2-40B4-BE49-F238E27FC236}">
                <a16:creationId xmlns:a16="http://schemas.microsoft.com/office/drawing/2014/main" id="{0409E935-2F6C-DE7B-F3AE-1E7C1480ACBE}"/>
              </a:ext>
            </a:extLst>
          </p:cNvPr>
          <p:cNvSpPr txBox="1">
            <a:spLocks/>
          </p:cNvSpPr>
          <p:nvPr/>
        </p:nvSpPr>
        <p:spPr bwMode="auto">
          <a:xfrm>
            <a:off x="3967053" y="5068841"/>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48</a:t>
            </a:r>
          </a:p>
        </p:txBody>
      </p:sp>
      <p:cxnSp>
        <p:nvCxnSpPr>
          <p:cNvPr id="48" name="Straight Connector 47">
            <a:extLst>
              <a:ext uri="{FF2B5EF4-FFF2-40B4-BE49-F238E27FC236}">
                <a16:creationId xmlns:a16="http://schemas.microsoft.com/office/drawing/2014/main" id="{FD861DEC-B522-CDF1-B563-1D95421D5D46}"/>
              </a:ext>
            </a:extLst>
          </p:cNvPr>
          <p:cNvCxnSpPr>
            <a:cxnSpLocks/>
          </p:cNvCxnSpPr>
          <p:nvPr/>
        </p:nvCxnSpPr>
        <p:spPr bwMode="auto">
          <a:xfrm rot="16200000">
            <a:off x="4508167" y="4982276"/>
            <a:ext cx="64008" cy="0"/>
          </a:xfrm>
          <a:prstGeom prst="line">
            <a:avLst/>
          </a:prstGeom>
          <a:noFill/>
          <a:ln w="12700" cap="flat" cmpd="sng" algn="ctr">
            <a:solidFill>
              <a:schemeClr val="tx1"/>
            </a:solidFill>
            <a:prstDash val="solid"/>
            <a:round/>
            <a:headEnd type="none" w="med" len="med"/>
            <a:tailEnd type="none" w="med" len="med"/>
          </a:ln>
          <a:effectLst/>
        </p:spPr>
      </p:cxnSp>
      <p:sp>
        <p:nvSpPr>
          <p:cNvPr id="49" name="TextBox 48">
            <a:extLst>
              <a:ext uri="{FF2B5EF4-FFF2-40B4-BE49-F238E27FC236}">
                <a16:creationId xmlns:a16="http://schemas.microsoft.com/office/drawing/2014/main" id="{662EE1F5-25BA-CD7E-72C7-6A21069223C5}"/>
              </a:ext>
            </a:extLst>
          </p:cNvPr>
          <p:cNvSpPr txBox="1">
            <a:spLocks/>
          </p:cNvSpPr>
          <p:nvPr/>
        </p:nvSpPr>
        <p:spPr bwMode="auto">
          <a:xfrm>
            <a:off x="4330632" y="5068841"/>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54</a:t>
            </a:r>
          </a:p>
        </p:txBody>
      </p:sp>
      <p:cxnSp>
        <p:nvCxnSpPr>
          <p:cNvPr id="50" name="Straight Connector 49">
            <a:extLst>
              <a:ext uri="{FF2B5EF4-FFF2-40B4-BE49-F238E27FC236}">
                <a16:creationId xmlns:a16="http://schemas.microsoft.com/office/drawing/2014/main" id="{58E42D5B-F5B7-3B5A-67F8-D593A78C4D60}"/>
              </a:ext>
            </a:extLst>
          </p:cNvPr>
          <p:cNvCxnSpPr>
            <a:cxnSpLocks/>
          </p:cNvCxnSpPr>
          <p:nvPr/>
        </p:nvCxnSpPr>
        <p:spPr bwMode="auto">
          <a:xfrm rot="16200000">
            <a:off x="4892173" y="4982276"/>
            <a:ext cx="64008" cy="0"/>
          </a:xfrm>
          <a:prstGeom prst="line">
            <a:avLst/>
          </a:prstGeom>
          <a:noFill/>
          <a:ln w="12700" cap="flat" cmpd="sng" algn="ctr">
            <a:solidFill>
              <a:schemeClr val="tx1"/>
            </a:solidFill>
            <a:prstDash val="solid"/>
            <a:round/>
            <a:headEnd type="none" w="med" len="med"/>
            <a:tailEnd type="none" w="med" len="med"/>
          </a:ln>
          <a:effectLst/>
        </p:spPr>
      </p:cxnSp>
      <p:sp>
        <p:nvSpPr>
          <p:cNvPr id="51" name="TextBox 50">
            <a:extLst>
              <a:ext uri="{FF2B5EF4-FFF2-40B4-BE49-F238E27FC236}">
                <a16:creationId xmlns:a16="http://schemas.microsoft.com/office/drawing/2014/main" id="{412A32F0-301E-76F9-4BE4-DCBD96149AC7}"/>
              </a:ext>
            </a:extLst>
          </p:cNvPr>
          <p:cNvSpPr txBox="1">
            <a:spLocks/>
          </p:cNvSpPr>
          <p:nvPr/>
        </p:nvSpPr>
        <p:spPr bwMode="auto">
          <a:xfrm>
            <a:off x="4714639" y="5068841"/>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60</a:t>
            </a:r>
          </a:p>
        </p:txBody>
      </p:sp>
      <p:cxnSp>
        <p:nvCxnSpPr>
          <p:cNvPr id="52" name="Straight Connector 51">
            <a:extLst>
              <a:ext uri="{FF2B5EF4-FFF2-40B4-BE49-F238E27FC236}">
                <a16:creationId xmlns:a16="http://schemas.microsoft.com/office/drawing/2014/main" id="{2D2CE940-D759-A057-787B-0BFB85997C58}"/>
              </a:ext>
            </a:extLst>
          </p:cNvPr>
          <p:cNvCxnSpPr>
            <a:cxnSpLocks/>
          </p:cNvCxnSpPr>
          <p:nvPr/>
        </p:nvCxnSpPr>
        <p:spPr bwMode="auto">
          <a:xfrm rot="16200000">
            <a:off x="5263923" y="4982276"/>
            <a:ext cx="64008" cy="0"/>
          </a:xfrm>
          <a:prstGeom prst="line">
            <a:avLst/>
          </a:prstGeom>
          <a:noFill/>
          <a:ln w="12700" cap="flat" cmpd="sng" algn="ctr">
            <a:solidFill>
              <a:schemeClr val="tx1"/>
            </a:solidFill>
            <a:prstDash val="solid"/>
            <a:round/>
            <a:headEnd type="none" w="med" len="med"/>
            <a:tailEnd type="none" w="med" len="med"/>
          </a:ln>
          <a:effectLst/>
        </p:spPr>
      </p:cxnSp>
      <p:sp>
        <p:nvSpPr>
          <p:cNvPr id="53" name="TextBox 52">
            <a:extLst>
              <a:ext uri="{FF2B5EF4-FFF2-40B4-BE49-F238E27FC236}">
                <a16:creationId xmlns:a16="http://schemas.microsoft.com/office/drawing/2014/main" id="{2A8E065A-C0A9-F19C-FB4C-399666275062}"/>
              </a:ext>
            </a:extLst>
          </p:cNvPr>
          <p:cNvSpPr txBox="1">
            <a:spLocks/>
          </p:cNvSpPr>
          <p:nvPr/>
        </p:nvSpPr>
        <p:spPr bwMode="auto">
          <a:xfrm>
            <a:off x="5086388" y="5068841"/>
            <a:ext cx="42893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algn="ctr">
              <a:lnSpc>
                <a:spcPct val="100000"/>
              </a:lnSpc>
              <a:spcBef>
                <a:spcPct val="50000"/>
              </a:spcBef>
              <a:spcAft>
                <a:spcPct val="0"/>
              </a:spcAft>
              <a:buClrTx/>
              <a:buFontTx/>
              <a:buNone/>
            </a:pPr>
            <a:r>
              <a:rPr lang="en-US" sz="1600" b="0" dirty="0">
                <a:latin typeface="Poppins" panose="00000500000000000000" pitchFamily="2" charset="0"/>
                <a:cs typeface="Poppins" panose="00000500000000000000" pitchFamily="2" charset="0"/>
              </a:rPr>
              <a:t>66</a:t>
            </a:r>
          </a:p>
        </p:txBody>
      </p:sp>
      <p:cxnSp>
        <p:nvCxnSpPr>
          <p:cNvPr id="55" name="Straight Connector 54">
            <a:extLst>
              <a:ext uri="{FF2B5EF4-FFF2-40B4-BE49-F238E27FC236}">
                <a16:creationId xmlns:a16="http://schemas.microsoft.com/office/drawing/2014/main" id="{1B7CE689-064E-0A31-6D6E-42595C14EAB1}"/>
              </a:ext>
            </a:extLst>
          </p:cNvPr>
          <p:cNvCxnSpPr>
            <a:cxnSpLocks/>
          </p:cNvCxnSpPr>
          <p:nvPr/>
        </p:nvCxnSpPr>
        <p:spPr bwMode="auto">
          <a:xfrm>
            <a:off x="1167250" y="3550007"/>
            <a:ext cx="4263498" cy="0"/>
          </a:xfrm>
          <a:prstGeom prst="line">
            <a:avLst/>
          </a:prstGeom>
          <a:noFill/>
          <a:ln w="28575" cap="flat" cmpd="sng" algn="ctr">
            <a:solidFill>
              <a:schemeClr val="bg1">
                <a:lumMod val="50000"/>
                <a:lumOff val="50000"/>
              </a:schemeClr>
            </a:solidFill>
            <a:prstDash val="sysDash"/>
            <a:round/>
            <a:headEnd type="none" w="med" len="med"/>
            <a:tailEnd type="none" w="med" len="med"/>
          </a:ln>
          <a:effectLst/>
        </p:spPr>
      </p:cxnSp>
      <p:sp>
        <p:nvSpPr>
          <p:cNvPr id="56" name="TextBox 55">
            <a:extLst>
              <a:ext uri="{FF2B5EF4-FFF2-40B4-BE49-F238E27FC236}">
                <a16:creationId xmlns:a16="http://schemas.microsoft.com/office/drawing/2014/main" id="{5F813AC0-F4EE-6A0B-7683-98CE1D2F9C25}"/>
              </a:ext>
            </a:extLst>
          </p:cNvPr>
          <p:cNvSpPr txBox="1">
            <a:spLocks/>
          </p:cNvSpPr>
          <p:nvPr/>
        </p:nvSpPr>
        <p:spPr bwMode="auto">
          <a:xfrm>
            <a:off x="1164565" y="1286544"/>
            <a:ext cx="4114445" cy="346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latin typeface="Poppins" pitchFamily="2" charset="77"/>
                <a:cs typeface="Poppins" pitchFamily="2" charset="77"/>
              </a:rPr>
              <a:t>Investigator-Assessed PFS</a:t>
            </a:r>
          </a:p>
        </p:txBody>
      </p:sp>
      <p:grpSp>
        <p:nvGrpSpPr>
          <p:cNvPr id="19474" name="Group 19473">
            <a:extLst>
              <a:ext uri="{FF2B5EF4-FFF2-40B4-BE49-F238E27FC236}">
                <a16:creationId xmlns:a16="http://schemas.microsoft.com/office/drawing/2014/main" id="{09675925-AC01-4772-55A0-68C94672E971}"/>
              </a:ext>
            </a:extLst>
          </p:cNvPr>
          <p:cNvGrpSpPr>
            <a:grpSpLocks/>
          </p:cNvGrpSpPr>
          <p:nvPr/>
        </p:nvGrpSpPr>
        <p:grpSpPr>
          <a:xfrm>
            <a:off x="2421223" y="3430085"/>
            <a:ext cx="102779" cy="102779"/>
            <a:chOff x="3420576" y="2833381"/>
            <a:chExt cx="82162" cy="82162"/>
          </a:xfrm>
        </p:grpSpPr>
        <p:cxnSp>
          <p:nvCxnSpPr>
            <p:cNvPr id="19475" name="Straight Connector 19474">
              <a:extLst>
                <a:ext uri="{FF2B5EF4-FFF2-40B4-BE49-F238E27FC236}">
                  <a16:creationId xmlns:a16="http://schemas.microsoft.com/office/drawing/2014/main" id="{397187F0-C354-B87D-3205-165CA3453C40}"/>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19476" name="Straight Connector 19475">
              <a:extLst>
                <a:ext uri="{FF2B5EF4-FFF2-40B4-BE49-F238E27FC236}">
                  <a16:creationId xmlns:a16="http://schemas.microsoft.com/office/drawing/2014/main" id="{0CA75996-F28D-D2A4-4E09-6AA1BB4B67A8}"/>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54" name="Group 53">
            <a:extLst>
              <a:ext uri="{FF2B5EF4-FFF2-40B4-BE49-F238E27FC236}">
                <a16:creationId xmlns:a16="http://schemas.microsoft.com/office/drawing/2014/main" id="{ECC64E0E-097E-6D99-8998-F45FB52566A9}"/>
              </a:ext>
            </a:extLst>
          </p:cNvPr>
          <p:cNvGrpSpPr/>
          <p:nvPr/>
        </p:nvGrpSpPr>
        <p:grpSpPr>
          <a:xfrm>
            <a:off x="1281463" y="2576286"/>
            <a:ext cx="3750831" cy="1843058"/>
            <a:chOff x="1281463" y="2576286"/>
            <a:chExt cx="3750831" cy="1843058"/>
          </a:xfrm>
        </p:grpSpPr>
        <p:grpSp>
          <p:nvGrpSpPr>
            <p:cNvPr id="57" name="Group 56">
              <a:extLst>
                <a:ext uri="{FF2B5EF4-FFF2-40B4-BE49-F238E27FC236}">
                  <a16:creationId xmlns:a16="http://schemas.microsoft.com/office/drawing/2014/main" id="{E4276ED5-1B68-610A-F8F9-76E830118228}"/>
                </a:ext>
              </a:extLst>
            </p:cNvPr>
            <p:cNvGrpSpPr>
              <a:grpSpLocks/>
            </p:cNvGrpSpPr>
            <p:nvPr/>
          </p:nvGrpSpPr>
          <p:grpSpPr>
            <a:xfrm>
              <a:off x="1281463" y="2576286"/>
              <a:ext cx="102779" cy="102779"/>
              <a:chOff x="3420576" y="2833381"/>
              <a:chExt cx="82162" cy="82162"/>
            </a:xfrm>
          </p:grpSpPr>
          <p:cxnSp>
            <p:nvCxnSpPr>
              <p:cNvPr id="58" name="Straight Connector 57">
                <a:extLst>
                  <a:ext uri="{FF2B5EF4-FFF2-40B4-BE49-F238E27FC236}">
                    <a16:creationId xmlns:a16="http://schemas.microsoft.com/office/drawing/2014/main" id="{B318DF8F-DD1B-FD8B-D5F9-8548B2CDEA03}"/>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EC567A35-DA3E-76BD-9252-59D062473E1F}"/>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60" name="Group 59">
              <a:extLst>
                <a:ext uri="{FF2B5EF4-FFF2-40B4-BE49-F238E27FC236}">
                  <a16:creationId xmlns:a16="http://schemas.microsoft.com/office/drawing/2014/main" id="{2068F924-1878-2FF8-FB76-72CE1D58FFDC}"/>
                </a:ext>
              </a:extLst>
            </p:cNvPr>
            <p:cNvGrpSpPr>
              <a:grpSpLocks/>
            </p:cNvGrpSpPr>
            <p:nvPr/>
          </p:nvGrpSpPr>
          <p:grpSpPr>
            <a:xfrm>
              <a:off x="1330484" y="2576286"/>
              <a:ext cx="102779" cy="102779"/>
              <a:chOff x="3420576" y="2833381"/>
              <a:chExt cx="82162" cy="82162"/>
            </a:xfrm>
          </p:grpSpPr>
          <p:cxnSp>
            <p:nvCxnSpPr>
              <p:cNvPr id="61" name="Straight Connector 60">
                <a:extLst>
                  <a:ext uri="{FF2B5EF4-FFF2-40B4-BE49-F238E27FC236}">
                    <a16:creationId xmlns:a16="http://schemas.microsoft.com/office/drawing/2014/main" id="{B94729B4-4DC9-07E7-1EED-7B279AE9534E}"/>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539B9658-73AD-05FD-C254-8E5B6D6C0F2A}"/>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63" name="Group 62">
              <a:extLst>
                <a:ext uri="{FF2B5EF4-FFF2-40B4-BE49-F238E27FC236}">
                  <a16:creationId xmlns:a16="http://schemas.microsoft.com/office/drawing/2014/main" id="{88C34811-7EA4-3724-CF12-AD89564AE4CC}"/>
                </a:ext>
              </a:extLst>
            </p:cNvPr>
            <p:cNvGrpSpPr>
              <a:grpSpLocks/>
            </p:cNvGrpSpPr>
            <p:nvPr/>
          </p:nvGrpSpPr>
          <p:grpSpPr>
            <a:xfrm>
              <a:off x="1804363" y="2997057"/>
              <a:ext cx="102779" cy="102779"/>
              <a:chOff x="3420576" y="2833381"/>
              <a:chExt cx="82162" cy="82162"/>
            </a:xfrm>
          </p:grpSpPr>
          <p:cxnSp>
            <p:nvCxnSpPr>
              <p:cNvPr id="19456" name="Straight Connector 19455">
                <a:extLst>
                  <a:ext uri="{FF2B5EF4-FFF2-40B4-BE49-F238E27FC236}">
                    <a16:creationId xmlns:a16="http://schemas.microsoft.com/office/drawing/2014/main" id="{DBF8E08A-357A-7957-7398-E37E79AD7E72}"/>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19457" name="Straight Connector 19456">
                <a:extLst>
                  <a:ext uri="{FF2B5EF4-FFF2-40B4-BE49-F238E27FC236}">
                    <a16:creationId xmlns:a16="http://schemas.microsoft.com/office/drawing/2014/main" id="{E4C5E29E-AA96-F8DE-ED9B-10FCBDAB6427}"/>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19459" name="Group 19458">
              <a:extLst>
                <a:ext uri="{FF2B5EF4-FFF2-40B4-BE49-F238E27FC236}">
                  <a16:creationId xmlns:a16="http://schemas.microsoft.com/office/drawing/2014/main" id="{B5E07E67-B2C2-40DB-81F4-7C1B5B3F7770}"/>
                </a:ext>
              </a:extLst>
            </p:cNvPr>
            <p:cNvGrpSpPr>
              <a:grpSpLocks/>
            </p:cNvGrpSpPr>
            <p:nvPr/>
          </p:nvGrpSpPr>
          <p:grpSpPr>
            <a:xfrm>
              <a:off x="2069899" y="3225826"/>
              <a:ext cx="102779" cy="102779"/>
              <a:chOff x="3420576" y="2833381"/>
              <a:chExt cx="82162" cy="82162"/>
            </a:xfrm>
          </p:grpSpPr>
          <p:cxnSp>
            <p:nvCxnSpPr>
              <p:cNvPr id="19461" name="Straight Connector 19460">
                <a:extLst>
                  <a:ext uri="{FF2B5EF4-FFF2-40B4-BE49-F238E27FC236}">
                    <a16:creationId xmlns:a16="http://schemas.microsoft.com/office/drawing/2014/main" id="{17E2E557-6A03-D128-289A-346BE436CF4E}"/>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19462" name="Straight Connector 19461">
                <a:extLst>
                  <a:ext uri="{FF2B5EF4-FFF2-40B4-BE49-F238E27FC236}">
                    <a16:creationId xmlns:a16="http://schemas.microsoft.com/office/drawing/2014/main" id="{8E01566F-E18D-0BFB-C86C-9DC05055E370}"/>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19466" name="Group 19465">
              <a:extLst>
                <a:ext uri="{FF2B5EF4-FFF2-40B4-BE49-F238E27FC236}">
                  <a16:creationId xmlns:a16="http://schemas.microsoft.com/office/drawing/2014/main" id="{EB6D399B-F564-2148-161A-790EB53CD52D}"/>
                </a:ext>
              </a:extLst>
            </p:cNvPr>
            <p:cNvGrpSpPr>
              <a:grpSpLocks/>
            </p:cNvGrpSpPr>
            <p:nvPr/>
          </p:nvGrpSpPr>
          <p:grpSpPr>
            <a:xfrm>
              <a:off x="2212879" y="3266678"/>
              <a:ext cx="102779" cy="102779"/>
              <a:chOff x="3420576" y="2833381"/>
              <a:chExt cx="82162" cy="82162"/>
            </a:xfrm>
          </p:grpSpPr>
          <p:cxnSp>
            <p:nvCxnSpPr>
              <p:cNvPr id="19469" name="Straight Connector 19468">
                <a:extLst>
                  <a:ext uri="{FF2B5EF4-FFF2-40B4-BE49-F238E27FC236}">
                    <a16:creationId xmlns:a16="http://schemas.microsoft.com/office/drawing/2014/main" id="{A76B85D8-121F-7F92-244F-64DA3CD63A6E}"/>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19470" name="Straight Connector 19469">
                <a:extLst>
                  <a:ext uri="{FF2B5EF4-FFF2-40B4-BE49-F238E27FC236}">
                    <a16:creationId xmlns:a16="http://schemas.microsoft.com/office/drawing/2014/main" id="{9D67275D-9899-991B-8A9C-9E983C339F9A}"/>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19471" name="Group 19470">
              <a:extLst>
                <a:ext uri="{FF2B5EF4-FFF2-40B4-BE49-F238E27FC236}">
                  <a16:creationId xmlns:a16="http://schemas.microsoft.com/office/drawing/2014/main" id="{7F1C7AA8-1733-91A9-FBBE-8AAC2894F2BC}"/>
                </a:ext>
              </a:extLst>
            </p:cNvPr>
            <p:cNvGrpSpPr>
              <a:grpSpLocks/>
            </p:cNvGrpSpPr>
            <p:nvPr/>
          </p:nvGrpSpPr>
          <p:grpSpPr>
            <a:xfrm>
              <a:off x="2274157" y="3340211"/>
              <a:ext cx="102779" cy="102779"/>
              <a:chOff x="3420576" y="2833381"/>
              <a:chExt cx="82162" cy="82162"/>
            </a:xfrm>
          </p:grpSpPr>
          <p:cxnSp>
            <p:nvCxnSpPr>
              <p:cNvPr id="19472" name="Straight Connector 19471">
                <a:extLst>
                  <a:ext uri="{FF2B5EF4-FFF2-40B4-BE49-F238E27FC236}">
                    <a16:creationId xmlns:a16="http://schemas.microsoft.com/office/drawing/2014/main" id="{DD58F5AD-2FEF-6953-4B46-932786E84E08}"/>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19473" name="Straight Connector 19472">
                <a:extLst>
                  <a:ext uri="{FF2B5EF4-FFF2-40B4-BE49-F238E27FC236}">
                    <a16:creationId xmlns:a16="http://schemas.microsoft.com/office/drawing/2014/main" id="{9E33AF1D-2A7F-1ABB-1CAA-4B73FC67AA4C}"/>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19477" name="Group 19476">
              <a:extLst>
                <a:ext uri="{FF2B5EF4-FFF2-40B4-BE49-F238E27FC236}">
                  <a16:creationId xmlns:a16="http://schemas.microsoft.com/office/drawing/2014/main" id="{8AA65A2F-9948-21A0-5D16-FB7FCD6235F7}"/>
                </a:ext>
              </a:extLst>
            </p:cNvPr>
            <p:cNvGrpSpPr>
              <a:grpSpLocks/>
            </p:cNvGrpSpPr>
            <p:nvPr/>
          </p:nvGrpSpPr>
          <p:grpSpPr>
            <a:xfrm>
              <a:off x="2490672" y="3548554"/>
              <a:ext cx="102779" cy="102779"/>
              <a:chOff x="3420576" y="2833381"/>
              <a:chExt cx="82162" cy="82162"/>
            </a:xfrm>
          </p:grpSpPr>
          <p:cxnSp>
            <p:nvCxnSpPr>
              <p:cNvPr id="19478" name="Straight Connector 19477">
                <a:extLst>
                  <a:ext uri="{FF2B5EF4-FFF2-40B4-BE49-F238E27FC236}">
                    <a16:creationId xmlns:a16="http://schemas.microsoft.com/office/drawing/2014/main" id="{14CB58D9-39BE-E542-F571-2ABB0545AB9F}"/>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19479" name="Straight Connector 19478">
                <a:extLst>
                  <a:ext uri="{FF2B5EF4-FFF2-40B4-BE49-F238E27FC236}">
                    <a16:creationId xmlns:a16="http://schemas.microsoft.com/office/drawing/2014/main" id="{82439E85-56D3-9702-6759-A535AA9E2A63}"/>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19480" name="Group 19479">
              <a:extLst>
                <a:ext uri="{FF2B5EF4-FFF2-40B4-BE49-F238E27FC236}">
                  <a16:creationId xmlns:a16="http://schemas.microsoft.com/office/drawing/2014/main" id="{7E12E7EE-2F80-A831-7A15-A4EC78E81040}"/>
                </a:ext>
              </a:extLst>
            </p:cNvPr>
            <p:cNvGrpSpPr>
              <a:grpSpLocks/>
            </p:cNvGrpSpPr>
            <p:nvPr/>
          </p:nvGrpSpPr>
          <p:grpSpPr>
            <a:xfrm>
              <a:off x="2723527" y="3683365"/>
              <a:ext cx="102779" cy="102779"/>
              <a:chOff x="3420576" y="2833381"/>
              <a:chExt cx="82162" cy="82162"/>
            </a:xfrm>
          </p:grpSpPr>
          <p:cxnSp>
            <p:nvCxnSpPr>
              <p:cNvPr id="19481" name="Straight Connector 19480">
                <a:extLst>
                  <a:ext uri="{FF2B5EF4-FFF2-40B4-BE49-F238E27FC236}">
                    <a16:creationId xmlns:a16="http://schemas.microsoft.com/office/drawing/2014/main" id="{F5F55000-0CAC-7FFC-E47B-847C3E59FEE6}"/>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19482" name="Straight Connector 19481">
                <a:extLst>
                  <a:ext uri="{FF2B5EF4-FFF2-40B4-BE49-F238E27FC236}">
                    <a16:creationId xmlns:a16="http://schemas.microsoft.com/office/drawing/2014/main" id="{22DA6271-4B71-9C00-C7F4-172EB49E102D}"/>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19483" name="Group 19482">
              <a:extLst>
                <a:ext uri="{FF2B5EF4-FFF2-40B4-BE49-F238E27FC236}">
                  <a16:creationId xmlns:a16="http://schemas.microsoft.com/office/drawing/2014/main" id="{3ADA153D-B105-4ADD-8C46-2ADCF6170E3C}"/>
                </a:ext>
              </a:extLst>
            </p:cNvPr>
            <p:cNvGrpSpPr>
              <a:grpSpLocks/>
            </p:cNvGrpSpPr>
            <p:nvPr/>
          </p:nvGrpSpPr>
          <p:grpSpPr>
            <a:xfrm>
              <a:off x="2952296" y="3724216"/>
              <a:ext cx="102779" cy="102779"/>
              <a:chOff x="3420576" y="2833381"/>
              <a:chExt cx="82162" cy="82162"/>
            </a:xfrm>
          </p:grpSpPr>
          <p:cxnSp>
            <p:nvCxnSpPr>
              <p:cNvPr id="19484" name="Straight Connector 19483">
                <a:extLst>
                  <a:ext uri="{FF2B5EF4-FFF2-40B4-BE49-F238E27FC236}">
                    <a16:creationId xmlns:a16="http://schemas.microsoft.com/office/drawing/2014/main" id="{94A59C3F-4BEB-95F4-5001-BAE8E10AFD47}"/>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19485" name="Straight Connector 19484">
                <a:extLst>
                  <a:ext uri="{FF2B5EF4-FFF2-40B4-BE49-F238E27FC236}">
                    <a16:creationId xmlns:a16="http://schemas.microsoft.com/office/drawing/2014/main" id="{5E98626C-ACF5-91DA-F82E-486F76F6073B}"/>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19486" name="Group 19485">
              <a:extLst>
                <a:ext uri="{FF2B5EF4-FFF2-40B4-BE49-F238E27FC236}">
                  <a16:creationId xmlns:a16="http://schemas.microsoft.com/office/drawing/2014/main" id="{A8960959-029F-D379-725B-BE2EBA5CEB0C}"/>
                </a:ext>
              </a:extLst>
            </p:cNvPr>
            <p:cNvGrpSpPr>
              <a:grpSpLocks/>
            </p:cNvGrpSpPr>
            <p:nvPr/>
          </p:nvGrpSpPr>
          <p:grpSpPr>
            <a:xfrm>
              <a:off x="3830606" y="4075540"/>
              <a:ext cx="102779" cy="102779"/>
              <a:chOff x="3420576" y="2833381"/>
              <a:chExt cx="82162" cy="82162"/>
            </a:xfrm>
          </p:grpSpPr>
          <p:cxnSp>
            <p:nvCxnSpPr>
              <p:cNvPr id="19487" name="Straight Connector 19486">
                <a:extLst>
                  <a:ext uri="{FF2B5EF4-FFF2-40B4-BE49-F238E27FC236}">
                    <a16:creationId xmlns:a16="http://schemas.microsoft.com/office/drawing/2014/main" id="{AB0F524B-55C3-ACF2-D565-9FFA6670AE79}"/>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19488" name="Straight Connector 19487">
                <a:extLst>
                  <a:ext uri="{FF2B5EF4-FFF2-40B4-BE49-F238E27FC236}">
                    <a16:creationId xmlns:a16="http://schemas.microsoft.com/office/drawing/2014/main" id="{B927D0A2-85FD-193D-360F-04F445817BA0}"/>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19489" name="Group 19488">
              <a:extLst>
                <a:ext uri="{FF2B5EF4-FFF2-40B4-BE49-F238E27FC236}">
                  <a16:creationId xmlns:a16="http://schemas.microsoft.com/office/drawing/2014/main" id="{35AF5322-D22E-F960-CD83-7828EE3DCC18}"/>
                </a:ext>
              </a:extLst>
            </p:cNvPr>
            <p:cNvGrpSpPr>
              <a:grpSpLocks/>
            </p:cNvGrpSpPr>
            <p:nvPr/>
          </p:nvGrpSpPr>
          <p:grpSpPr>
            <a:xfrm>
              <a:off x="3887798" y="4124563"/>
              <a:ext cx="102779" cy="102779"/>
              <a:chOff x="3420576" y="2833381"/>
              <a:chExt cx="82162" cy="82162"/>
            </a:xfrm>
          </p:grpSpPr>
          <p:cxnSp>
            <p:nvCxnSpPr>
              <p:cNvPr id="19490" name="Straight Connector 19489">
                <a:extLst>
                  <a:ext uri="{FF2B5EF4-FFF2-40B4-BE49-F238E27FC236}">
                    <a16:creationId xmlns:a16="http://schemas.microsoft.com/office/drawing/2014/main" id="{C7D30011-F0C6-EA24-77FC-D8AB726660BB}"/>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19491" name="Straight Connector 19490">
                <a:extLst>
                  <a:ext uri="{FF2B5EF4-FFF2-40B4-BE49-F238E27FC236}">
                    <a16:creationId xmlns:a16="http://schemas.microsoft.com/office/drawing/2014/main" id="{EF80BC3B-85D9-A8E6-72B2-A73B3AE439D5}"/>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19492" name="Group 19491">
              <a:extLst>
                <a:ext uri="{FF2B5EF4-FFF2-40B4-BE49-F238E27FC236}">
                  <a16:creationId xmlns:a16="http://schemas.microsoft.com/office/drawing/2014/main" id="{FDD362DD-9701-31F3-FFB6-EA35E8E15148}"/>
                </a:ext>
              </a:extLst>
            </p:cNvPr>
            <p:cNvGrpSpPr>
              <a:grpSpLocks/>
            </p:cNvGrpSpPr>
            <p:nvPr/>
          </p:nvGrpSpPr>
          <p:grpSpPr>
            <a:xfrm>
              <a:off x="3985842" y="4124563"/>
              <a:ext cx="102779" cy="102779"/>
              <a:chOff x="3420576" y="2833381"/>
              <a:chExt cx="82162" cy="82162"/>
            </a:xfrm>
          </p:grpSpPr>
          <p:cxnSp>
            <p:nvCxnSpPr>
              <p:cNvPr id="19493" name="Straight Connector 19492">
                <a:extLst>
                  <a:ext uri="{FF2B5EF4-FFF2-40B4-BE49-F238E27FC236}">
                    <a16:creationId xmlns:a16="http://schemas.microsoft.com/office/drawing/2014/main" id="{B5861048-E5A8-E12F-F321-3B270072E81C}"/>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19494" name="Straight Connector 19493">
                <a:extLst>
                  <a:ext uri="{FF2B5EF4-FFF2-40B4-BE49-F238E27FC236}">
                    <a16:creationId xmlns:a16="http://schemas.microsoft.com/office/drawing/2014/main" id="{3476EE16-EBB6-7DD5-3BBD-935DB5609D7B}"/>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19495" name="Group 19494">
              <a:extLst>
                <a:ext uri="{FF2B5EF4-FFF2-40B4-BE49-F238E27FC236}">
                  <a16:creationId xmlns:a16="http://schemas.microsoft.com/office/drawing/2014/main" id="{C368C709-E0B4-18B4-4003-0CDAEADB0249}"/>
                </a:ext>
              </a:extLst>
            </p:cNvPr>
            <p:cNvGrpSpPr>
              <a:grpSpLocks/>
            </p:cNvGrpSpPr>
            <p:nvPr/>
          </p:nvGrpSpPr>
          <p:grpSpPr>
            <a:xfrm>
              <a:off x="4092056" y="4165414"/>
              <a:ext cx="102779" cy="102779"/>
              <a:chOff x="3420576" y="2833381"/>
              <a:chExt cx="82162" cy="82162"/>
            </a:xfrm>
          </p:grpSpPr>
          <p:cxnSp>
            <p:nvCxnSpPr>
              <p:cNvPr id="19496" name="Straight Connector 19495">
                <a:extLst>
                  <a:ext uri="{FF2B5EF4-FFF2-40B4-BE49-F238E27FC236}">
                    <a16:creationId xmlns:a16="http://schemas.microsoft.com/office/drawing/2014/main" id="{476BFD0F-06D7-6D0E-6A9F-6D1CAACF6DDB}"/>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19497" name="Straight Connector 19496">
                <a:extLst>
                  <a:ext uri="{FF2B5EF4-FFF2-40B4-BE49-F238E27FC236}">
                    <a16:creationId xmlns:a16="http://schemas.microsoft.com/office/drawing/2014/main" id="{824B21AA-2BE2-401D-F11A-B023002B7F93}"/>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19498" name="Group 19497">
              <a:extLst>
                <a:ext uri="{FF2B5EF4-FFF2-40B4-BE49-F238E27FC236}">
                  <a16:creationId xmlns:a16="http://schemas.microsoft.com/office/drawing/2014/main" id="{D578FF29-7FB7-CDB4-07C3-27B16A550B03}"/>
                </a:ext>
              </a:extLst>
            </p:cNvPr>
            <p:cNvGrpSpPr>
              <a:grpSpLocks/>
            </p:cNvGrpSpPr>
            <p:nvPr/>
          </p:nvGrpSpPr>
          <p:grpSpPr>
            <a:xfrm>
              <a:off x="4161504" y="4243031"/>
              <a:ext cx="102779" cy="102779"/>
              <a:chOff x="3420576" y="2833381"/>
              <a:chExt cx="82162" cy="82162"/>
            </a:xfrm>
          </p:grpSpPr>
          <p:cxnSp>
            <p:nvCxnSpPr>
              <p:cNvPr id="19499" name="Straight Connector 19498">
                <a:extLst>
                  <a:ext uri="{FF2B5EF4-FFF2-40B4-BE49-F238E27FC236}">
                    <a16:creationId xmlns:a16="http://schemas.microsoft.com/office/drawing/2014/main" id="{A1F61F6C-102C-87E8-498E-B45DD4E2AD22}"/>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19500" name="Straight Connector 19499">
                <a:extLst>
                  <a:ext uri="{FF2B5EF4-FFF2-40B4-BE49-F238E27FC236}">
                    <a16:creationId xmlns:a16="http://schemas.microsoft.com/office/drawing/2014/main" id="{10D25F30-991E-57A5-FE4A-2D13B0BFB490}"/>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19501" name="Group 19500">
              <a:extLst>
                <a:ext uri="{FF2B5EF4-FFF2-40B4-BE49-F238E27FC236}">
                  <a16:creationId xmlns:a16="http://schemas.microsoft.com/office/drawing/2014/main" id="{8832857F-B7F7-CFE6-7A96-A3BCE95760A8}"/>
                </a:ext>
              </a:extLst>
            </p:cNvPr>
            <p:cNvGrpSpPr>
              <a:grpSpLocks/>
            </p:cNvGrpSpPr>
            <p:nvPr/>
          </p:nvGrpSpPr>
          <p:grpSpPr>
            <a:xfrm>
              <a:off x="4226867" y="4251203"/>
              <a:ext cx="102779" cy="102779"/>
              <a:chOff x="3420576" y="2833381"/>
              <a:chExt cx="82162" cy="82162"/>
            </a:xfrm>
          </p:grpSpPr>
          <p:cxnSp>
            <p:nvCxnSpPr>
              <p:cNvPr id="19502" name="Straight Connector 19501">
                <a:extLst>
                  <a:ext uri="{FF2B5EF4-FFF2-40B4-BE49-F238E27FC236}">
                    <a16:creationId xmlns:a16="http://schemas.microsoft.com/office/drawing/2014/main" id="{7836D0ED-EE2C-B622-D115-8A1710181EF7}"/>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19503" name="Straight Connector 19502">
                <a:extLst>
                  <a:ext uri="{FF2B5EF4-FFF2-40B4-BE49-F238E27FC236}">
                    <a16:creationId xmlns:a16="http://schemas.microsoft.com/office/drawing/2014/main" id="{33E1B3A3-A931-78FB-F666-D0437A2C846B}"/>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19504" name="Group 19503">
              <a:extLst>
                <a:ext uri="{FF2B5EF4-FFF2-40B4-BE49-F238E27FC236}">
                  <a16:creationId xmlns:a16="http://schemas.microsoft.com/office/drawing/2014/main" id="{1CB942C4-645C-5CFC-0DB3-F48004C3BDF5}"/>
                </a:ext>
              </a:extLst>
            </p:cNvPr>
            <p:cNvGrpSpPr>
              <a:grpSpLocks/>
            </p:cNvGrpSpPr>
            <p:nvPr/>
          </p:nvGrpSpPr>
          <p:grpSpPr>
            <a:xfrm>
              <a:off x="4259548" y="4251203"/>
              <a:ext cx="102779" cy="102779"/>
              <a:chOff x="3420576" y="2833381"/>
              <a:chExt cx="82162" cy="82162"/>
            </a:xfrm>
          </p:grpSpPr>
          <p:cxnSp>
            <p:nvCxnSpPr>
              <p:cNvPr id="19505" name="Straight Connector 19504">
                <a:extLst>
                  <a:ext uri="{FF2B5EF4-FFF2-40B4-BE49-F238E27FC236}">
                    <a16:creationId xmlns:a16="http://schemas.microsoft.com/office/drawing/2014/main" id="{9AAA3CA6-7A00-E4A7-550A-81734FB9A17C}"/>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19506" name="Straight Connector 19505">
                <a:extLst>
                  <a:ext uri="{FF2B5EF4-FFF2-40B4-BE49-F238E27FC236}">
                    <a16:creationId xmlns:a16="http://schemas.microsoft.com/office/drawing/2014/main" id="{9E981750-4F3D-C5D5-92B7-173C227D4222}"/>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19507" name="Group 19506">
              <a:extLst>
                <a:ext uri="{FF2B5EF4-FFF2-40B4-BE49-F238E27FC236}">
                  <a16:creationId xmlns:a16="http://schemas.microsoft.com/office/drawing/2014/main" id="{6EC1DBA7-F02F-9BCA-D1C0-C77E87C714D4}"/>
                </a:ext>
              </a:extLst>
            </p:cNvPr>
            <p:cNvGrpSpPr>
              <a:grpSpLocks/>
            </p:cNvGrpSpPr>
            <p:nvPr/>
          </p:nvGrpSpPr>
          <p:grpSpPr>
            <a:xfrm>
              <a:off x="4574106" y="4316565"/>
              <a:ext cx="102779" cy="102779"/>
              <a:chOff x="3420576" y="2833381"/>
              <a:chExt cx="82162" cy="82162"/>
            </a:xfrm>
          </p:grpSpPr>
          <p:cxnSp>
            <p:nvCxnSpPr>
              <p:cNvPr id="19508" name="Straight Connector 19507">
                <a:extLst>
                  <a:ext uri="{FF2B5EF4-FFF2-40B4-BE49-F238E27FC236}">
                    <a16:creationId xmlns:a16="http://schemas.microsoft.com/office/drawing/2014/main" id="{D0C3A69C-2520-5967-5186-59329267C22C}"/>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19509" name="Straight Connector 19508">
                <a:extLst>
                  <a:ext uri="{FF2B5EF4-FFF2-40B4-BE49-F238E27FC236}">
                    <a16:creationId xmlns:a16="http://schemas.microsoft.com/office/drawing/2014/main" id="{06FF5D95-1980-52B5-1DC3-978CF2A4D28C}"/>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nvGrpSpPr>
            <p:cNvPr id="19510" name="Group 19509">
              <a:extLst>
                <a:ext uri="{FF2B5EF4-FFF2-40B4-BE49-F238E27FC236}">
                  <a16:creationId xmlns:a16="http://schemas.microsoft.com/office/drawing/2014/main" id="{6EC65170-67D2-AD90-4398-E47EB4CC548F}"/>
                </a:ext>
              </a:extLst>
            </p:cNvPr>
            <p:cNvGrpSpPr>
              <a:grpSpLocks/>
            </p:cNvGrpSpPr>
            <p:nvPr/>
          </p:nvGrpSpPr>
          <p:grpSpPr>
            <a:xfrm>
              <a:off x="4929515" y="4316565"/>
              <a:ext cx="102779" cy="102779"/>
              <a:chOff x="3420576" y="2833381"/>
              <a:chExt cx="82162" cy="82162"/>
            </a:xfrm>
          </p:grpSpPr>
          <p:cxnSp>
            <p:nvCxnSpPr>
              <p:cNvPr id="19511" name="Straight Connector 19510">
                <a:extLst>
                  <a:ext uri="{FF2B5EF4-FFF2-40B4-BE49-F238E27FC236}">
                    <a16:creationId xmlns:a16="http://schemas.microsoft.com/office/drawing/2014/main" id="{790D8CC1-11AD-E866-7407-1880FDAFE131}"/>
                  </a:ext>
                </a:extLst>
              </p:cNvPr>
              <p:cNvCxnSpPr>
                <a:cxnSpLocks/>
              </p:cNvCxnSpPr>
              <p:nvPr/>
            </p:nvCxnSpPr>
            <p:spPr bwMode="auto">
              <a:xfrm>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cxnSp>
            <p:nvCxnSpPr>
              <p:cNvPr id="19512" name="Straight Connector 19511">
                <a:extLst>
                  <a:ext uri="{FF2B5EF4-FFF2-40B4-BE49-F238E27FC236}">
                    <a16:creationId xmlns:a16="http://schemas.microsoft.com/office/drawing/2014/main" id="{8B42AA2B-7438-E55A-5BD9-A0E2195C6014}"/>
                  </a:ext>
                </a:extLst>
              </p:cNvPr>
              <p:cNvCxnSpPr>
                <a:cxnSpLocks/>
              </p:cNvCxnSpPr>
              <p:nvPr/>
            </p:nvCxnSpPr>
            <p:spPr bwMode="auto">
              <a:xfrm rot="16200000">
                <a:off x="3461657" y="2833381"/>
                <a:ext cx="0" cy="82162"/>
              </a:xfrm>
              <a:prstGeom prst="line">
                <a:avLst/>
              </a:prstGeom>
              <a:noFill/>
              <a:ln w="19050" cap="flat" cmpd="sng" algn="ctr">
                <a:solidFill>
                  <a:schemeClr val="bg1">
                    <a:lumMod val="50000"/>
                  </a:schemeClr>
                </a:solidFill>
                <a:prstDash val="solid"/>
                <a:round/>
                <a:headEnd type="none" w="med" len="med"/>
                <a:tailEnd type="none" w="med" len="med"/>
              </a:ln>
              <a:effectLst/>
            </p:spPr>
          </p:cxnSp>
        </p:grpSp>
      </p:grpSp>
      <p:sp>
        <p:nvSpPr>
          <p:cNvPr id="19513" name="Freeform 9">
            <a:extLst>
              <a:ext uri="{FF2B5EF4-FFF2-40B4-BE49-F238E27FC236}">
                <a16:creationId xmlns:a16="http://schemas.microsoft.com/office/drawing/2014/main" id="{7139E20E-5B18-B198-102F-0BB319A4E7C4}"/>
              </a:ext>
            </a:extLst>
          </p:cNvPr>
          <p:cNvSpPr>
            <a:spLocks/>
          </p:cNvSpPr>
          <p:nvPr/>
        </p:nvSpPr>
        <p:spPr bwMode="auto">
          <a:xfrm>
            <a:off x="1164564" y="2160094"/>
            <a:ext cx="3812820" cy="2204287"/>
          </a:xfrm>
          <a:custGeom>
            <a:avLst/>
            <a:gdLst>
              <a:gd name="T0" fmla="*/ 0 w 1920"/>
              <a:gd name="T1" fmla="*/ 20 h 1110"/>
              <a:gd name="T2" fmla="*/ 20 w 1920"/>
              <a:gd name="T3" fmla="*/ 58 h 1110"/>
              <a:gd name="T4" fmla="*/ 30 w 1920"/>
              <a:gd name="T5" fmla="*/ 84 h 1110"/>
              <a:gd name="T6" fmla="*/ 44 w 1920"/>
              <a:gd name="T7" fmla="*/ 110 h 1110"/>
              <a:gd name="T8" fmla="*/ 52 w 1920"/>
              <a:gd name="T9" fmla="*/ 124 h 1110"/>
              <a:gd name="T10" fmla="*/ 66 w 1920"/>
              <a:gd name="T11" fmla="*/ 152 h 1110"/>
              <a:gd name="T12" fmla="*/ 78 w 1920"/>
              <a:gd name="T13" fmla="*/ 172 h 1110"/>
              <a:gd name="T14" fmla="*/ 90 w 1920"/>
              <a:gd name="T15" fmla="*/ 228 h 1110"/>
              <a:gd name="T16" fmla="*/ 114 w 1920"/>
              <a:gd name="T17" fmla="*/ 244 h 1110"/>
              <a:gd name="T18" fmla="*/ 137 w 1920"/>
              <a:gd name="T19" fmla="*/ 260 h 1110"/>
              <a:gd name="T20" fmla="*/ 153 w 1920"/>
              <a:gd name="T21" fmla="*/ 270 h 1110"/>
              <a:gd name="T22" fmla="*/ 171 w 1920"/>
              <a:gd name="T23" fmla="*/ 280 h 1110"/>
              <a:gd name="T24" fmla="*/ 181 w 1920"/>
              <a:gd name="T25" fmla="*/ 321 h 1110"/>
              <a:gd name="T26" fmla="*/ 191 w 1920"/>
              <a:gd name="T27" fmla="*/ 355 h 1110"/>
              <a:gd name="T28" fmla="*/ 229 w 1920"/>
              <a:gd name="T29" fmla="*/ 365 h 1110"/>
              <a:gd name="T30" fmla="*/ 265 w 1920"/>
              <a:gd name="T31" fmla="*/ 381 h 1110"/>
              <a:gd name="T32" fmla="*/ 329 w 1920"/>
              <a:gd name="T33" fmla="*/ 417 h 1110"/>
              <a:gd name="T34" fmla="*/ 341 w 1920"/>
              <a:gd name="T35" fmla="*/ 433 h 1110"/>
              <a:gd name="T36" fmla="*/ 353 w 1920"/>
              <a:gd name="T37" fmla="*/ 451 h 1110"/>
              <a:gd name="T38" fmla="*/ 359 w 1920"/>
              <a:gd name="T39" fmla="*/ 513 h 1110"/>
              <a:gd name="T40" fmla="*/ 370 w 1920"/>
              <a:gd name="T41" fmla="*/ 525 h 1110"/>
              <a:gd name="T42" fmla="*/ 382 w 1920"/>
              <a:gd name="T43" fmla="*/ 537 h 1110"/>
              <a:gd name="T44" fmla="*/ 456 w 1920"/>
              <a:gd name="T45" fmla="*/ 553 h 1110"/>
              <a:gd name="T46" fmla="*/ 514 w 1920"/>
              <a:gd name="T47" fmla="*/ 563 h 1110"/>
              <a:gd name="T48" fmla="*/ 558 w 1920"/>
              <a:gd name="T49" fmla="*/ 585 h 1110"/>
              <a:gd name="T50" fmla="*/ 580 w 1920"/>
              <a:gd name="T51" fmla="*/ 617 h 1110"/>
              <a:gd name="T52" fmla="*/ 592 w 1920"/>
              <a:gd name="T53" fmla="*/ 635 h 1110"/>
              <a:gd name="T54" fmla="*/ 602 w 1920"/>
              <a:gd name="T55" fmla="*/ 649 h 1110"/>
              <a:gd name="T56" fmla="*/ 663 w 1920"/>
              <a:gd name="T57" fmla="*/ 665 h 1110"/>
              <a:gd name="T58" fmla="*/ 695 w 1920"/>
              <a:gd name="T59" fmla="*/ 675 h 1110"/>
              <a:gd name="T60" fmla="*/ 705 w 1920"/>
              <a:gd name="T61" fmla="*/ 725 h 1110"/>
              <a:gd name="T62" fmla="*/ 715 w 1920"/>
              <a:gd name="T63" fmla="*/ 747 h 1110"/>
              <a:gd name="T64" fmla="*/ 747 w 1920"/>
              <a:gd name="T65" fmla="*/ 759 h 1110"/>
              <a:gd name="T66" fmla="*/ 779 w 1920"/>
              <a:gd name="T67" fmla="*/ 769 h 1110"/>
              <a:gd name="T68" fmla="*/ 797 w 1920"/>
              <a:gd name="T69" fmla="*/ 783 h 1110"/>
              <a:gd name="T70" fmla="*/ 882 w 1920"/>
              <a:gd name="T71" fmla="*/ 793 h 1110"/>
              <a:gd name="T72" fmla="*/ 926 w 1920"/>
              <a:gd name="T73" fmla="*/ 809 h 1110"/>
              <a:gd name="T74" fmla="*/ 960 w 1920"/>
              <a:gd name="T75" fmla="*/ 841 h 1110"/>
              <a:gd name="T76" fmla="*/ 980 w 1920"/>
              <a:gd name="T77" fmla="*/ 856 h 1110"/>
              <a:gd name="T78" fmla="*/ 1028 w 1920"/>
              <a:gd name="T79" fmla="*/ 868 h 1110"/>
              <a:gd name="T80" fmla="*/ 1046 w 1920"/>
              <a:gd name="T81" fmla="*/ 878 h 1110"/>
              <a:gd name="T82" fmla="*/ 1054 w 1920"/>
              <a:gd name="T83" fmla="*/ 900 h 1110"/>
              <a:gd name="T84" fmla="*/ 1076 w 1920"/>
              <a:gd name="T85" fmla="*/ 916 h 1110"/>
              <a:gd name="T86" fmla="*/ 1097 w 1920"/>
              <a:gd name="T87" fmla="*/ 932 h 1110"/>
              <a:gd name="T88" fmla="*/ 1111 w 1920"/>
              <a:gd name="T89" fmla="*/ 942 h 1110"/>
              <a:gd name="T90" fmla="*/ 1217 w 1920"/>
              <a:gd name="T91" fmla="*/ 954 h 1110"/>
              <a:gd name="T92" fmla="*/ 1328 w 1920"/>
              <a:gd name="T93" fmla="*/ 964 h 1110"/>
              <a:gd name="T94" fmla="*/ 1364 w 1920"/>
              <a:gd name="T95" fmla="*/ 990 h 1110"/>
              <a:gd name="T96" fmla="*/ 1394 w 1920"/>
              <a:gd name="T97" fmla="*/ 1000 h 1110"/>
              <a:gd name="T98" fmla="*/ 1448 w 1920"/>
              <a:gd name="T99" fmla="*/ 1014 h 1110"/>
              <a:gd name="T100" fmla="*/ 1508 w 1920"/>
              <a:gd name="T101" fmla="*/ 1034 h 1110"/>
              <a:gd name="T102" fmla="*/ 1528 w 1920"/>
              <a:gd name="T103" fmla="*/ 1052 h 1110"/>
              <a:gd name="T104" fmla="*/ 1683 w 1920"/>
              <a:gd name="T105" fmla="*/ 1074 h 1110"/>
              <a:gd name="T106" fmla="*/ 1920 w 1920"/>
              <a:gd name="T107" fmla="*/ 1110 h 1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920" h="1110">
                <a:moveTo>
                  <a:pt x="0" y="0"/>
                </a:moveTo>
                <a:lnTo>
                  <a:pt x="0" y="20"/>
                </a:lnTo>
                <a:lnTo>
                  <a:pt x="20" y="20"/>
                </a:lnTo>
                <a:lnTo>
                  <a:pt x="20" y="58"/>
                </a:lnTo>
                <a:lnTo>
                  <a:pt x="30" y="58"/>
                </a:lnTo>
                <a:lnTo>
                  <a:pt x="30" y="84"/>
                </a:lnTo>
                <a:lnTo>
                  <a:pt x="44" y="84"/>
                </a:lnTo>
                <a:lnTo>
                  <a:pt x="44" y="110"/>
                </a:lnTo>
                <a:lnTo>
                  <a:pt x="52" y="110"/>
                </a:lnTo>
                <a:lnTo>
                  <a:pt x="52" y="124"/>
                </a:lnTo>
                <a:lnTo>
                  <a:pt x="66" y="124"/>
                </a:lnTo>
                <a:lnTo>
                  <a:pt x="66" y="152"/>
                </a:lnTo>
                <a:lnTo>
                  <a:pt x="78" y="152"/>
                </a:lnTo>
                <a:lnTo>
                  <a:pt x="78" y="172"/>
                </a:lnTo>
                <a:lnTo>
                  <a:pt x="90" y="172"/>
                </a:lnTo>
                <a:lnTo>
                  <a:pt x="90" y="228"/>
                </a:lnTo>
                <a:lnTo>
                  <a:pt x="90" y="244"/>
                </a:lnTo>
                <a:lnTo>
                  <a:pt x="114" y="244"/>
                </a:lnTo>
                <a:lnTo>
                  <a:pt x="114" y="260"/>
                </a:lnTo>
                <a:lnTo>
                  <a:pt x="137" y="260"/>
                </a:lnTo>
                <a:lnTo>
                  <a:pt x="137" y="270"/>
                </a:lnTo>
                <a:lnTo>
                  <a:pt x="153" y="270"/>
                </a:lnTo>
                <a:lnTo>
                  <a:pt x="153" y="280"/>
                </a:lnTo>
                <a:lnTo>
                  <a:pt x="171" y="280"/>
                </a:lnTo>
                <a:lnTo>
                  <a:pt x="171" y="321"/>
                </a:lnTo>
                <a:lnTo>
                  <a:pt x="181" y="321"/>
                </a:lnTo>
                <a:lnTo>
                  <a:pt x="181" y="355"/>
                </a:lnTo>
                <a:lnTo>
                  <a:pt x="191" y="355"/>
                </a:lnTo>
                <a:lnTo>
                  <a:pt x="191" y="365"/>
                </a:lnTo>
                <a:lnTo>
                  <a:pt x="229" y="365"/>
                </a:lnTo>
                <a:lnTo>
                  <a:pt x="229" y="381"/>
                </a:lnTo>
                <a:lnTo>
                  <a:pt x="265" y="381"/>
                </a:lnTo>
                <a:lnTo>
                  <a:pt x="265" y="417"/>
                </a:lnTo>
                <a:lnTo>
                  <a:pt x="329" y="417"/>
                </a:lnTo>
                <a:lnTo>
                  <a:pt x="329" y="433"/>
                </a:lnTo>
                <a:lnTo>
                  <a:pt x="341" y="433"/>
                </a:lnTo>
                <a:lnTo>
                  <a:pt x="341" y="451"/>
                </a:lnTo>
                <a:lnTo>
                  <a:pt x="353" y="451"/>
                </a:lnTo>
                <a:lnTo>
                  <a:pt x="353" y="513"/>
                </a:lnTo>
                <a:lnTo>
                  <a:pt x="359" y="513"/>
                </a:lnTo>
                <a:lnTo>
                  <a:pt x="359" y="525"/>
                </a:lnTo>
                <a:lnTo>
                  <a:pt x="370" y="525"/>
                </a:lnTo>
                <a:lnTo>
                  <a:pt x="370" y="537"/>
                </a:lnTo>
                <a:lnTo>
                  <a:pt x="382" y="537"/>
                </a:lnTo>
                <a:lnTo>
                  <a:pt x="382" y="553"/>
                </a:lnTo>
                <a:lnTo>
                  <a:pt x="456" y="553"/>
                </a:lnTo>
                <a:lnTo>
                  <a:pt x="456" y="563"/>
                </a:lnTo>
                <a:lnTo>
                  <a:pt x="514" y="563"/>
                </a:lnTo>
                <a:lnTo>
                  <a:pt x="514" y="585"/>
                </a:lnTo>
                <a:lnTo>
                  <a:pt x="558" y="585"/>
                </a:lnTo>
                <a:lnTo>
                  <a:pt x="558" y="617"/>
                </a:lnTo>
                <a:lnTo>
                  <a:pt x="580" y="617"/>
                </a:lnTo>
                <a:lnTo>
                  <a:pt x="580" y="635"/>
                </a:lnTo>
                <a:lnTo>
                  <a:pt x="592" y="635"/>
                </a:lnTo>
                <a:lnTo>
                  <a:pt x="592" y="649"/>
                </a:lnTo>
                <a:lnTo>
                  <a:pt x="602" y="649"/>
                </a:lnTo>
                <a:lnTo>
                  <a:pt x="602" y="665"/>
                </a:lnTo>
                <a:lnTo>
                  <a:pt x="663" y="665"/>
                </a:lnTo>
                <a:lnTo>
                  <a:pt x="663" y="675"/>
                </a:lnTo>
                <a:lnTo>
                  <a:pt x="695" y="675"/>
                </a:lnTo>
                <a:lnTo>
                  <a:pt x="695" y="725"/>
                </a:lnTo>
                <a:lnTo>
                  <a:pt x="705" y="725"/>
                </a:lnTo>
                <a:lnTo>
                  <a:pt x="705" y="747"/>
                </a:lnTo>
                <a:lnTo>
                  <a:pt x="715" y="747"/>
                </a:lnTo>
                <a:lnTo>
                  <a:pt x="715" y="759"/>
                </a:lnTo>
                <a:lnTo>
                  <a:pt x="747" y="759"/>
                </a:lnTo>
                <a:lnTo>
                  <a:pt x="747" y="769"/>
                </a:lnTo>
                <a:lnTo>
                  <a:pt x="779" y="769"/>
                </a:lnTo>
                <a:lnTo>
                  <a:pt x="779" y="783"/>
                </a:lnTo>
                <a:lnTo>
                  <a:pt x="797" y="783"/>
                </a:lnTo>
                <a:lnTo>
                  <a:pt x="797" y="793"/>
                </a:lnTo>
                <a:lnTo>
                  <a:pt x="882" y="793"/>
                </a:lnTo>
                <a:lnTo>
                  <a:pt x="882" y="809"/>
                </a:lnTo>
                <a:lnTo>
                  <a:pt x="926" y="809"/>
                </a:lnTo>
                <a:lnTo>
                  <a:pt x="926" y="841"/>
                </a:lnTo>
                <a:lnTo>
                  <a:pt x="960" y="841"/>
                </a:lnTo>
                <a:lnTo>
                  <a:pt x="960" y="856"/>
                </a:lnTo>
                <a:lnTo>
                  <a:pt x="980" y="856"/>
                </a:lnTo>
                <a:lnTo>
                  <a:pt x="980" y="868"/>
                </a:lnTo>
                <a:lnTo>
                  <a:pt x="1028" y="868"/>
                </a:lnTo>
                <a:lnTo>
                  <a:pt x="1028" y="878"/>
                </a:lnTo>
                <a:lnTo>
                  <a:pt x="1046" y="878"/>
                </a:lnTo>
                <a:lnTo>
                  <a:pt x="1046" y="900"/>
                </a:lnTo>
                <a:lnTo>
                  <a:pt x="1054" y="900"/>
                </a:lnTo>
                <a:lnTo>
                  <a:pt x="1054" y="916"/>
                </a:lnTo>
                <a:lnTo>
                  <a:pt x="1076" y="916"/>
                </a:lnTo>
                <a:lnTo>
                  <a:pt x="1076" y="932"/>
                </a:lnTo>
                <a:lnTo>
                  <a:pt x="1097" y="932"/>
                </a:lnTo>
                <a:lnTo>
                  <a:pt x="1097" y="942"/>
                </a:lnTo>
                <a:lnTo>
                  <a:pt x="1111" y="942"/>
                </a:lnTo>
                <a:lnTo>
                  <a:pt x="1111" y="954"/>
                </a:lnTo>
                <a:lnTo>
                  <a:pt x="1217" y="954"/>
                </a:lnTo>
                <a:lnTo>
                  <a:pt x="1217" y="964"/>
                </a:lnTo>
                <a:lnTo>
                  <a:pt x="1328" y="964"/>
                </a:lnTo>
                <a:lnTo>
                  <a:pt x="1328" y="990"/>
                </a:lnTo>
                <a:lnTo>
                  <a:pt x="1364" y="990"/>
                </a:lnTo>
                <a:lnTo>
                  <a:pt x="1364" y="1000"/>
                </a:lnTo>
                <a:lnTo>
                  <a:pt x="1394" y="1000"/>
                </a:lnTo>
                <a:lnTo>
                  <a:pt x="1394" y="1014"/>
                </a:lnTo>
                <a:lnTo>
                  <a:pt x="1448" y="1014"/>
                </a:lnTo>
                <a:lnTo>
                  <a:pt x="1448" y="1034"/>
                </a:lnTo>
                <a:lnTo>
                  <a:pt x="1508" y="1034"/>
                </a:lnTo>
                <a:lnTo>
                  <a:pt x="1508" y="1052"/>
                </a:lnTo>
                <a:lnTo>
                  <a:pt x="1528" y="1052"/>
                </a:lnTo>
                <a:lnTo>
                  <a:pt x="1528" y="1074"/>
                </a:lnTo>
                <a:lnTo>
                  <a:pt x="1683" y="1074"/>
                </a:lnTo>
                <a:lnTo>
                  <a:pt x="1683" y="1110"/>
                </a:lnTo>
                <a:lnTo>
                  <a:pt x="1920" y="1110"/>
                </a:lnTo>
              </a:path>
            </a:pathLst>
          </a:custGeom>
          <a:noFill/>
          <a:ln w="28575" cap="flat">
            <a:solidFill>
              <a:schemeClr val="bg1">
                <a:lumMod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600" b="0" dirty="0">
              <a:latin typeface="Poppins Medium" pitchFamily="2" charset="77"/>
              <a:cs typeface="Poppins Medium" pitchFamily="2" charset="77"/>
            </a:endParaRPr>
          </a:p>
        </p:txBody>
      </p:sp>
      <p:grpSp>
        <p:nvGrpSpPr>
          <p:cNvPr id="19514" name="Group 19513">
            <a:extLst>
              <a:ext uri="{FF2B5EF4-FFF2-40B4-BE49-F238E27FC236}">
                <a16:creationId xmlns:a16="http://schemas.microsoft.com/office/drawing/2014/main" id="{FC56C7C9-099D-C99F-BB73-289E05710387}"/>
              </a:ext>
            </a:extLst>
          </p:cNvPr>
          <p:cNvGrpSpPr>
            <a:grpSpLocks/>
          </p:cNvGrpSpPr>
          <p:nvPr/>
        </p:nvGrpSpPr>
        <p:grpSpPr>
          <a:xfrm>
            <a:off x="1125591" y="2114320"/>
            <a:ext cx="3906060" cy="1757270"/>
            <a:chOff x="1076920" y="2609771"/>
            <a:chExt cx="3122537" cy="1404776"/>
          </a:xfrm>
        </p:grpSpPr>
        <p:grpSp>
          <p:nvGrpSpPr>
            <p:cNvPr id="19515" name="Group 19514">
              <a:extLst>
                <a:ext uri="{FF2B5EF4-FFF2-40B4-BE49-F238E27FC236}">
                  <a16:creationId xmlns:a16="http://schemas.microsoft.com/office/drawing/2014/main" id="{1739889D-88CB-EE12-AD21-FB0D805CF373}"/>
                </a:ext>
              </a:extLst>
            </p:cNvPr>
            <p:cNvGrpSpPr>
              <a:grpSpLocks/>
            </p:cNvGrpSpPr>
            <p:nvPr/>
          </p:nvGrpSpPr>
          <p:grpSpPr>
            <a:xfrm>
              <a:off x="1114425" y="2651125"/>
              <a:ext cx="3085032" cy="1363422"/>
              <a:chOff x="1114425" y="2651125"/>
              <a:chExt cx="3085032" cy="1363422"/>
            </a:xfrm>
          </p:grpSpPr>
          <p:grpSp>
            <p:nvGrpSpPr>
              <p:cNvPr id="19519" name="Group 19518">
                <a:extLst>
                  <a:ext uri="{FF2B5EF4-FFF2-40B4-BE49-F238E27FC236}">
                    <a16:creationId xmlns:a16="http://schemas.microsoft.com/office/drawing/2014/main" id="{F6FE4EBA-77EC-9949-E558-5FA557F4E71F}"/>
                  </a:ext>
                </a:extLst>
              </p:cNvPr>
              <p:cNvGrpSpPr>
                <a:grpSpLocks/>
              </p:cNvGrpSpPr>
              <p:nvPr/>
            </p:nvGrpSpPr>
            <p:grpSpPr>
              <a:xfrm>
                <a:off x="1204282" y="2782853"/>
                <a:ext cx="82162" cy="82162"/>
                <a:chOff x="3420576" y="2833381"/>
                <a:chExt cx="82162" cy="82162"/>
              </a:xfrm>
            </p:grpSpPr>
            <p:cxnSp>
              <p:nvCxnSpPr>
                <p:cNvPr id="19590" name="Straight Connector 19589">
                  <a:extLst>
                    <a:ext uri="{FF2B5EF4-FFF2-40B4-BE49-F238E27FC236}">
                      <a16:creationId xmlns:a16="http://schemas.microsoft.com/office/drawing/2014/main" id="{0BB55E86-6360-2B8D-C32C-EDF78AD7967C}"/>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91" name="Straight Connector 19590">
                  <a:extLst>
                    <a:ext uri="{FF2B5EF4-FFF2-40B4-BE49-F238E27FC236}">
                      <a16:creationId xmlns:a16="http://schemas.microsoft.com/office/drawing/2014/main" id="{E2B4F632-D981-36E2-F115-685E2AE2CA93}"/>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20" name="Group 19519">
                <a:extLst>
                  <a:ext uri="{FF2B5EF4-FFF2-40B4-BE49-F238E27FC236}">
                    <a16:creationId xmlns:a16="http://schemas.microsoft.com/office/drawing/2014/main" id="{A0A7B555-F4E6-932A-22F2-D34743C8EE47}"/>
                  </a:ext>
                </a:extLst>
              </p:cNvPr>
              <p:cNvGrpSpPr>
                <a:grpSpLocks/>
              </p:cNvGrpSpPr>
              <p:nvPr/>
            </p:nvGrpSpPr>
            <p:grpSpPr>
              <a:xfrm>
                <a:off x="1243471" y="2848168"/>
                <a:ext cx="82162" cy="82162"/>
                <a:chOff x="3420576" y="2833381"/>
                <a:chExt cx="82162" cy="82162"/>
              </a:xfrm>
            </p:grpSpPr>
            <p:cxnSp>
              <p:nvCxnSpPr>
                <p:cNvPr id="19588" name="Straight Connector 19587">
                  <a:extLst>
                    <a:ext uri="{FF2B5EF4-FFF2-40B4-BE49-F238E27FC236}">
                      <a16:creationId xmlns:a16="http://schemas.microsoft.com/office/drawing/2014/main" id="{14C7C642-E9EE-57D2-9B20-19854E418DEB}"/>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89" name="Straight Connector 19588">
                  <a:extLst>
                    <a:ext uri="{FF2B5EF4-FFF2-40B4-BE49-F238E27FC236}">
                      <a16:creationId xmlns:a16="http://schemas.microsoft.com/office/drawing/2014/main" id="{FC7F19CE-A922-561B-9E9A-B3CC95BF30D9}"/>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21" name="Group 19520">
                <a:extLst>
                  <a:ext uri="{FF2B5EF4-FFF2-40B4-BE49-F238E27FC236}">
                    <a16:creationId xmlns:a16="http://schemas.microsoft.com/office/drawing/2014/main" id="{FA9244CB-CD9A-5B3D-0A45-D3ADA7CCE3D2}"/>
                  </a:ext>
                </a:extLst>
              </p:cNvPr>
              <p:cNvGrpSpPr>
                <a:grpSpLocks/>
              </p:cNvGrpSpPr>
              <p:nvPr/>
            </p:nvGrpSpPr>
            <p:grpSpPr>
              <a:xfrm>
                <a:off x="1308785" y="2910217"/>
                <a:ext cx="82162" cy="82162"/>
                <a:chOff x="3420576" y="2833381"/>
                <a:chExt cx="82162" cy="82162"/>
              </a:xfrm>
            </p:grpSpPr>
            <p:cxnSp>
              <p:nvCxnSpPr>
                <p:cNvPr id="19586" name="Straight Connector 19585">
                  <a:extLst>
                    <a:ext uri="{FF2B5EF4-FFF2-40B4-BE49-F238E27FC236}">
                      <a16:creationId xmlns:a16="http://schemas.microsoft.com/office/drawing/2014/main" id="{48EB84AB-9B82-CBE3-999E-4ED9AA6553FB}"/>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87" name="Straight Connector 19586">
                  <a:extLst>
                    <a:ext uri="{FF2B5EF4-FFF2-40B4-BE49-F238E27FC236}">
                      <a16:creationId xmlns:a16="http://schemas.microsoft.com/office/drawing/2014/main" id="{203B5A2C-C1C4-9D3F-E36B-AD69F4EC16B3}"/>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22" name="Group 19521">
                <a:extLst>
                  <a:ext uri="{FF2B5EF4-FFF2-40B4-BE49-F238E27FC236}">
                    <a16:creationId xmlns:a16="http://schemas.microsoft.com/office/drawing/2014/main" id="{E5898E9F-AB3F-DA1E-2E67-363FA2A693A9}"/>
                  </a:ext>
                </a:extLst>
              </p:cNvPr>
              <p:cNvGrpSpPr>
                <a:grpSpLocks/>
              </p:cNvGrpSpPr>
              <p:nvPr/>
            </p:nvGrpSpPr>
            <p:grpSpPr>
              <a:xfrm>
                <a:off x="1556979" y="3184537"/>
                <a:ext cx="82162" cy="82162"/>
                <a:chOff x="3420576" y="2833381"/>
                <a:chExt cx="82162" cy="82162"/>
              </a:xfrm>
            </p:grpSpPr>
            <p:cxnSp>
              <p:nvCxnSpPr>
                <p:cNvPr id="19584" name="Straight Connector 19583">
                  <a:extLst>
                    <a:ext uri="{FF2B5EF4-FFF2-40B4-BE49-F238E27FC236}">
                      <a16:creationId xmlns:a16="http://schemas.microsoft.com/office/drawing/2014/main" id="{8E493287-B123-F88C-33F9-9EABA15FFCD7}"/>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85" name="Straight Connector 19584">
                  <a:extLst>
                    <a:ext uri="{FF2B5EF4-FFF2-40B4-BE49-F238E27FC236}">
                      <a16:creationId xmlns:a16="http://schemas.microsoft.com/office/drawing/2014/main" id="{E0AB3E5A-3A08-1401-D59A-0AC88EF02E3A}"/>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23" name="Group 19522">
                <a:extLst>
                  <a:ext uri="{FF2B5EF4-FFF2-40B4-BE49-F238E27FC236}">
                    <a16:creationId xmlns:a16="http://schemas.microsoft.com/office/drawing/2014/main" id="{93DDFD41-334F-8426-A902-8F5044A20E8D}"/>
                  </a:ext>
                </a:extLst>
              </p:cNvPr>
              <p:cNvGrpSpPr>
                <a:grpSpLocks/>
              </p:cNvGrpSpPr>
              <p:nvPr/>
            </p:nvGrpSpPr>
            <p:grpSpPr>
              <a:xfrm>
                <a:off x="1824768" y="3331494"/>
                <a:ext cx="82162" cy="82162"/>
                <a:chOff x="3420576" y="2833381"/>
                <a:chExt cx="82162" cy="82162"/>
              </a:xfrm>
            </p:grpSpPr>
            <p:cxnSp>
              <p:nvCxnSpPr>
                <p:cNvPr id="19582" name="Straight Connector 19581">
                  <a:extLst>
                    <a:ext uri="{FF2B5EF4-FFF2-40B4-BE49-F238E27FC236}">
                      <a16:creationId xmlns:a16="http://schemas.microsoft.com/office/drawing/2014/main" id="{29AE9C79-F5AB-745F-9AFF-470733549950}"/>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83" name="Straight Connector 19582">
                  <a:extLst>
                    <a:ext uri="{FF2B5EF4-FFF2-40B4-BE49-F238E27FC236}">
                      <a16:creationId xmlns:a16="http://schemas.microsoft.com/office/drawing/2014/main" id="{C87E31E1-BA98-AD60-98FE-5760AFA9C144}"/>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24" name="Group 19523">
                <a:extLst>
                  <a:ext uri="{FF2B5EF4-FFF2-40B4-BE49-F238E27FC236}">
                    <a16:creationId xmlns:a16="http://schemas.microsoft.com/office/drawing/2014/main" id="{0FBBC2B5-A05F-175F-3CBD-AC6FA3A33DE4}"/>
                  </a:ext>
                </a:extLst>
              </p:cNvPr>
              <p:cNvGrpSpPr>
                <a:grpSpLocks/>
              </p:cNvGrpSpPr>
              <p:nvPr/>
            </p:nvGrpSpPr>
            <p:grpSpPr>
              <a:xfrm>
                <a:off x="1929270" y="3380480"/>
                <a:ext cx="82162" cy="82162"/>
                <a:chOff x="3420576" y="2833381"/>
                <a:chExt cx="82162" cy="82162"/>
              </a:xfrm>
            </p:grpSpPr>
            <p:cxnSp>
              <p:nvCxnSpPr>
                <p:cNvPr id="19580" name="Straight Connector 19579">
                  <a:extLst>
                    <a:ext uri="{FF2B5EF4-FFF2-40B4-BE49-F238E27FC236}">
                      <a16:creationId xmlns:a16="http://schemas.microsoft.com/office/drawing/2014/main" id="{C9DEE759-9EE6-07AC-BFE6-6320E9F9DE17}"/>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81" name="Straight Connector 19580">
                  <a:extLst>
                    <a:ext uri="{FF2B5EF4-FFF2-40B4-BE49-F238E27FC236}">
                      <a16:creationId xmlns:a16="http://schemas.microsoft.com/office/drawing/2014/main" id="{418EF47A-9A7E-2245-AC8D-262C3F6C7B4E}"/>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25" name="Group 19524">
                <a:extLst>
                  <a:ext uri="{FF2B5EF4-FFF2-40B4-BE49-F238E27FC236}">
                    <a16:creationId xmlns:a16="http://schemas.microsoft.com/office/drawing/2014/main" id="{21DF6BF9-4EC6-006E-FE59-54C216C6A9D8}"/>
                  </a:ext>
                </a:extLst>
              </p:cNvPr>
              <p:cNvGrpSpPr>
                <a:grpSpLocks/>
              </p:cNvGrpSpPr>
              <p:nvPr/>
            </p:nvGrpSpPr>
            <p:grpSpPr>
              <a:xfrm>
                <a:off x="2128478" y="3481718"/>
                <a:ext cx="82162" cy="82162"/>
                <a:chOff x="3420576" y="2833381"/>
                <a:chExt cx="82162" cy="82162"/>
              </a:xfrm>
            </p:grpSpPr>
            <p:cxnSp>
              <p:nvCxnSpPr>
                <p:cNvPr id="19578" name="Straight Connector 19577">
                  <a:extLst>
                    <a:ext uri="{FF2B5EF4-FFF2-40B4-BE49-F238E27FC236}">
                      <a16:creationId xmlns:a16="http://schemas.microsoft.com/office/drawing/2014/main" id="{DA903D10-2734-070F-951A-D26822A007F6}"/>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79" name="Straight Connector 19578">
                  <a:extLst>
                    <a:ext uri="{FF2B5EF4-FFF2-40B4-BE49-F238E27FC236}">
                      <a16:creationId xmlns:a16="http://schemas.microsoft.com/office/drawing/2014/main" id="{F85B4580-0352-4A1E-B0F6-E21EAA1597A4}"/>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26" name="Group 19525">
                <a:extLst>
                  <a:ext uri="{FF2B5EF4-FFF2-40B4-BE49-F238E27FC236}">
                    <a16:creationId xmlns:a16="http://schemas.microsoft.com/office/drawing/2014/main" id="{573724D3-8B3A-E419-4254-1383C5CAB7FE}"/>
                  </a:ext>
                </a:extLst>
              </p:cNvPr>
              <p:cNvGrpSpPr>
                <a:grpSpLocks/>
              </p:cNvGrpSpPr>
              <p:nvPr/>
            </p:nvGrpSpPr>
            <p:grpSpPr>
              <a:xfrm>
                <a:off x="2366875" y="3569892"/>
                <a:ext cx="82162" cy="82162"/>
                <a:chOff x="3420576" y="2833381"/>
                <a:chExt cx="82162" cy="82162"/>
              </a:xfrm>
            </p:grpSpPr>
            <p:cxnSp>
              <p:nvCxnSpPr>
                <p:cNvPr id="19576" name="Straight Connector 19575">
                  <a:extLst>
                    <a:ext uri="{FF2B5EF4-FFF2-40B4-BE49-F238E27FC236}">
                      <a16:creationId xmlns:a16="http://schemas.microsoft.com/office/drawing/2014/main" id="{5DFB1EED-362A-F67A-C23C-75656DB3DEAD}"/>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77" name="Straight Connector 19576">
                  <a:extLst>
                    <a:ext uri="{FF2B5EF4-FFF2-40B4-BE49-F238E27FC236}">
                      <a16:creationId xmlns:a16="http://schemas.microsoft.com/office/drawing/2014/main" id="{55A63457-D30D-1F0B-8F50-9891EB88CA98}"/>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27" name="Group 19526">
                <a:extLst>
                  <a:ext uri="{FF2B5EF4-FFF2-40B4-BE49-F238E27FC236}">
                    <a16:creationId xmlns:a16="http://schemas.microsoft.com/office/drawing/2014/main" id="{D52D3B2F-9D5B-6EC8-7CCA-DCC86B378237}"/>
                  </a:ext>
                </a:extLst>
              </p:cNvPr>
              <p:cNvGrpSpPr>
                <a:grpSpLocks/>
              </p:cNvGrpSpPr>
              <p:nvPr/>
            </p:nvGrpSpPr>
            <p:grpSpPr>
              <a:xfrm>
                <a:off x="2964501" y="3811555"/>
                <a:ext cx="82162" cy="82162"/>
                <a:chOff x="3420576" y="2833381"/>
                <a:chExt cx="82162" cy="82162"/>
              </a:xfrm>
            </p:grpSpPr>
            <p:cxnSp>
              <p:nvCxnSpPr>
                <p:cNvPr id="19574" name="Straight Connector 19573">
                  <a:extLst>
                    <a:ext uri="{FF2B5EF4-FFF2-40B4-BE49-F238E27FC236}">
                      <a16:creationId xmlns:a16="http://schemas.microsoft.com/office/drawing/2014/main" id="{8587612A-C056-6F3F-C64B-2DBF6CEE2E05}"/>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75" name="Straight Connector 19574">
                  <a:extLst>
                    <a:ext uri="{FF2B5EF4-FFF2-40B4-BE49-F238E27FC236}">
                      <a16:creationId xmlns:a16="http://schemas.microsoft.com/office/drawing/2014/main" id="{1DC3F7B3-8B13-C48E-282B-5080D09780D0}"/>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28" name="Group 19527">
                <a:extLst>
                  <a:ext uri="{FF2B5EF4-FFF2-40B4-BE49-F238E27FC236}">
                    <a16:creationId xmlns:a16="http://schemas.microsoft.com/office/drawing/2014/main" id="{697A61A1-87CA-10B4-C810-3B40489C0752}"/>
                  </a:ext>
                </a:extLst>
              </p:cNvPr>
              <p:cNvGrpSpPr>
                <a:grpSpLocks/>
              </p:cNvGrpSpPr>
              <p:nvPr/>
            </p:nvGrpSpPr>
            <p:grpSpPr>
              <a:xfrm>
                <a:off x="3003689" y="3811555"/>
                <a:ext cx="82162" cy="82162"/>
                <a:chOff x="3420576" y="2833381"/>
                <a:chExt cx="82162" cy="82162"/>
              </a:xfrm>
            </p:grpSpPr>
            <p:cxnSp>
              <p:nvCxnSpPr>
                <p:cNvPr id="19572" name="Straight Connector 19571">
                  <a:extLst>
                    <a:ext uri="{FF2B5EF4-FFF2-40B4-BE49-F238E27FC236}">
                      <a16:creationId xmlns:a16="http://schemas.microsoft.com/office/drawing/2014/main" id="{D375C589-BA35-58E3-D499-41225E89EF08}"/>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73" name="Straight Connector 19572">
                  <a:extLst>
                    <a:ext uri="{FF2B5EF4-FFF2-40B4-BE49-F238E27FC236}">
                      <a16:creationId xmlns:a16="http://schemas.microsoft.com/office/drawing/2014/main" id="{45ABD5FC-7886-3AE7-8034-E8473059ADB7}"/>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29" name="Group 19528">
                <a:extLst>
                  <a:ext uri="{FF2B5EF4-FFF2-40B4-BE49-F238E27FC236}">
                    <a16:creationId xmlns:a16="http://schemas.microsoft.com/office/drawing/2014/main" id="{1A5B73D9-379F-5A47-FC4F-8CBE3AB99A29}"/>
                  </a:ext>
                </a:extLst>
              </p:cNvPr>
              <p:cNvGrpSpPr>
                <a:grpSpLocks/>
              </p:cNvGrpSpPr>
              <p:nvPr/>
            </p:nvGrpSpPr>
            <p:grpSpPr>
              <a:xfrm>
                <a:off x="3209429" y="3831149"/>
                <a:ext cx="82162" cy="82162"/>
                <a:chOff x="3420576" y="2833381"/>
                <a:chExt cx="82162" cy="82162"/>
              </a:xfrm>
            </p:grpSpPr>
            <p:cxnSp>
              <p:nvCxnSpPr>
                <p:cNvPr id="19570" name="Straight Connector 19569">
                  <a:extLst>
                    <a:ext uri="{FF2B5EF4-FFF2-40B4-BE49-F238E27FC236}">
                      <a16:creationId xmlns:a16="http://schemas.microsoft.com/office/drawing/2014/main" id="{1685927B-FB66-C9FB-A347-33AD7ED833DE}"/>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71" name="Straight Connector 19570">
                  <a:extLst>
                    <a:ext uri="{FF2B5EF4-FFF2-40B4-BE49-F238E27FC236}">
                      <a16:creationId xmlns:a16="http://schemas.microsoft.com/office/drawing/2014/main" id="{B8876070-6492-0368-0000-A8C15A0C6E97}"/>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30" name="Group 19529">
                <a:extLst>
                  <a:ext uri="{FF2B5EF4-FFF2-40B4-BE49-F238E27FC236}">
                    <a16:creationId xmlns:a16="http://schemas.microsoft.com/office/drawing/2014/main" id="{3AA8AA55-499D-BE1C-B358-723314E503A1}"/>
                  </a:ext>
                </a:extLst>
              </p:cNvPr>
              <p:cNvGrpSpPr>
                <a:grpSpLocks/>
              </p:cNvGrpSpPr>
              <p:nvPr/>
            </p:nvGrpSpPr>
            <p:grpSpPr>
              <a:xfrm>
                <a:off x="3274743" y="3847477"/>
                <a:ext cx="82162" cy="82162"/>
                <a:chOff x="3420576" y="2833381"/>
                <a:chExt cx="82162" cy="82162"/>
              </a:xfrm>
            </p:grpSpPr>
            <p:cxnSp>
              <p:nvCxnSpPr>
                <p:cNvPr id="19568" name="Straight Connector 19567">
                  <a:extLst>
                    <a:ext uri="{FF2B5EF4-FFF2-40B4-BE49-F238E27FC236}">
                      <a16:creationId xmlns:a16="http://schemas.microsoft.com/office/drawing/2014/main" id="{8DD4F4DE-7E1D-20A4-3FAA-6AD58619884F}"/>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69" name="Straight Connector 19568">
                  <a:extLst>
                    <a:ext uri="{FF2B5EF4-FFF2-40B4-BE49-F238E27FC236}">
                      <a16:creationId xmlns:a16="http://schemas.microsoft.com/office/drawing/2014/main" id="{A5543BAA-314C-49EC-01E7-A2BF6D4B3915}"/>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31" name="Group 19530">
                <a:extLst>
                  <a:ext uri="{FF2B5EF4-FFF2-40B4-BE49-F238E27FC236}">
                    <a16:creationId xmlns:a16="http://schemas.microsoft.com/office/drawing/2014/main" id="{34E26E84-CEB3-AD5B-7FD2-280E394D9B8D}"/>
                  </a:ext>
                </a:extLst>
              </p:cNvPr>
              <p:cNvGrpSpPr>
                <a:grpSpLocks/>
              </p:cNvGrpSpPr>
              <p:nvPr/>
            </p:nvGrpSpPr>
            <p:grpSpPr>
              <a:xfrm>
                <a:off x="3457623" y="3932385"/>
                <a:ext cx="82162" cy="82162"/>
                <a:chOff x="3420576" y="2833381"/>
                <a:chExt cx="82162" cy="82162"/>
              </a:xfrm>
            </p:grpSpPr>
            <p:cxnSp>
              <p:nvCxnSpPr>
                <p:cNvPr id="19566" name="Straight Connector 19565">
                  <a:extLst>
                    <a:ext uri="{FF2B5EF4-FFF2-40B4-BE49-F238E27FC236}">
                      <a16:creationId xmlns:a16="http://schemas.microsoft.com/office/drawing/2014/main" id="{B4C2950A-E6AB-896F-54A2-FBE834BBB7D7}"/>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67" name="Straight Connector 19566">
                  <a:extLst>
                    <a:ext uri="{FF2B5EF4-FFF2-40B4-BE49-F238E27FC236}">
                      <a16:creationId xmlns:a16="http://schemas.microsoft.com/office/drawing/2014/main" id="{00190092-105C-5D40-5C23-995CCF236864}"/>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32" name="Group 19531">
                <a:extLst>
                  <a:ext uri="{FF2B5EF4-FFF2-40B4-BE49-F238E27FC236}">
                    <a16:creationId xmlns:a16="http://schemas.microsoft.com/office/drawing/2014/main" id="{D792AB0B-6992-FDD3-38A3-6F5816808FFC}"/>
                  </a:ext>
                </a:extLst>
              </p:cNvPr>
              <p:cNvGrpSpPr>
                <a:grpSpLocks/>
              </p:cNvGrpSpPr>
              <p:nvPr/>
            </p:nvGrpSpPr>
            <p:grpSpPr>
              <a:xfrm>
                <a:off x="3513140" y="3932385"/>
                <a:ext cx="82162" cy="82162"/>
                <a:chOff x="3420576" y="2833381"/>
                <a:chExt cx="82162" cy="82162"/>
              </a:xfrm>
            </p:grpSpPr>
            <p:cxnSp>
              <p:nvCxnSpPr>
                <p:cNvPr id="19564" name="Straight Connector 19563">
                  <a:extLst>
                    <a:ext uri="{FF2B5EF4-FFF2-40B4-BE49-F238E27FC236}">
                      <a16:creationId xmlns:a16="http://schemas.microsoft.com/office/drawing/2014/main" id="{D9E548B8-00BB-625C-DED2-451E02E34147}"/>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65" name="Straight Connector 19564">
                  <a:extLst>
                    <a:ext uri="{FF2B5EF4-FFF2-40B4-BE49-F238E27FC236}">
                      <a16:creationId xmlns:a16="http://schemas.microsoft.com/office/drawing/2014/main" id="{42EFEB8D-7E67-C06A-7EDE-8EC49E5DE024}"/>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33" name="Group 19532">
                <a:extLst>
                  <a:ext uri="{FF2B5EF4-FFF2-40B4-BE49-F238E27FC236}">
                    <a16:creationId xmlns:a16="http://schemas.microsoft.com/office/drawing/2014/main" id="{F8CCEC70-6FF9-70E3-135A-05689506BEB6}"/>
                  </a:ext>
                </a:extLst>
              </p:cNvPr>
              <p:cNvGrpSpPr>
                <a:grpSpLocks/>
              </p:cNvGrpSpPr>
              <p:nvPr/>
            </p:nvGrpSpPr>
            <p:grpSpPr>
              <a:xfrm>
                <a:off x="3555594" y="3932385"/>
                <a:ext cx="82162" cy="82162"/>
                <a:chOff x="3420576" y="2833381"/>
                <a:chExt cx="82162" cy="82162"/>
              </a:xfrm>
            </p:grpSpPr>
            <p:cxnSp>
              <p:nvCxnSpPr>
                <p:cNvPr id="19562" name="Straight Connector 19561">
                  <a:extLst>
                    <a:ext uri="{FF2B5EF4-FFF2-40B4-BE49-F238E27FC236}">
                      <a16:creationId xmlns:a16="http://schemas.microsoft.com/office/drawing/2014/main" id="{E9F845A3-B8D8-E1E0-6A64-F2FAC98CDDF1}"/>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63" name="Straight Connector 19562">
                  <a:extLst>
                    <a:ext uri="{FF2B5EF4-FFF2-40B4-BE49-F238E27FC236}">
                      <a16:creationId xmlns:a16="http://schemas.microsoft.com/office/drawing/2014/main" id="{38A8C4F9-FCE1-2E1A-9537-B254717BC324}"/>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34" name="Group 19533">
                <a:extLst>
                  <a:ext uri="{FF2B5EF4-FFF2-40B4-BE49-F238E27FC236}">
                    <a16:creationId xmlns:a16="http://schemas.microsoft.com/office/drawing/2014/main" id="{D7E27C20-15AE-1A8C-1DF6-1DC6E50A8338}"/>
                  </a:ext>
                </a:extLst>
              </p:cNvPr>
              <p:cNvGrpSpPr>
                <a:grpSpLocks/>
              </p:cNvGrpSpPr>
              <p:nvPr/>
            </p:nvGrpSpPr>
            <p:grpSpPr>
              <a:xfrm>
                <a:off x="3581720" y="3932385"/>
                <a:ext cx="82162" cy="82162"/>
                <a:chOff x="3420576" y="2833381"/>
                <a:chExt cx="82162" cy="82162"/>
              </a:xfrm>
            </p:grpSpPr>
            <p:cxnSp>
              <p:nvCxnSpPr>
                <p:cNvPr id="19560" name="Straight Connector 19559">
                  <a:extLst>
                    <a:ext uri="{FF2B5EF4-FFF2-40B4-BE49-F238E27FC236}">
                      <a16:creationId xmlns:a16="http://schemas.microsoft.com/office/drawing/2014/main" id="{721987BB-D82A-D924-D981-E4F604AC19E1}"/>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61" name="Straight Connector 19560">
                  <a:extLst>
                    <a:ext uri="{FF2B5EF4-FFF2-40B4-BE49-F238E27FC236}">
                      <a16:creationId xmlns:a16="http://schemas.microsoft.com/office/drawing/2014/main" id="{667559A2-BA65-A485-CB63-5B3105260312}"/>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35" name="Group 19534">
                <a:extLst>
                  <a:ext uri="{FF2B5EF4-FFF2-40B4-BE49-F238E27FC236}">
                    <a16:creationId xmlns:a16="http://schemas.microsoft.com/office/drawing/2014/main" id="{A0B2CB69-473A-57CE-C502-5430DC11DAEE}"/>
                  </a:ext>
                </a:extLst>
              </p:cNvPr>
              <p:cNvGrpSpPr>
                <a:grpSpLocks/>
              </p:cNvGrpSpPr>
              <p:nvPr/>
            </p:nvGrpSpPr>
            <p:grpSpPr>
              <a:xfrm>
                <a:off x="3614377" y="3932385"/>
                <a:ext cx="82162" cy="82162"/>
                <a:chOff x="3420576" y="2833381"/>
                <a:chExt cx="82162" cy="82162"/>
              </a:xfrm>
            </p:grpSpPr>
            <p:cxnSp>
              <p:nvCxnSpPr>
                <p:cNvPr id="19558" name="Straight Connector 19557">
                  <a:extLst>
                    <a:ext uri="{FF2B5EF4-FFF2-40B4-BE49-F238E27FC236}">
                      <a16:creationId xmlns:a16="http://schemas.microsoft.com/office/drawing/2014/main" id="{9E198B18-3824-0533-77AD-46B719C415AF}"/>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59" name="Straight Connector 19558">
                  <a:extLst>
                    <a:ext uri="{FF2B5EF4-FFF2-40B4-BE49-F238E27FC236}">
                      <a16:creationId xmlns:a16="http://schemas.microsoft.com/office/drawing/2014/main" id="{2AF56F70-DA25-1F80-DDB6-D3BC10CF85D5}"/>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36" name="Group 19535">
                <a:extLst>
                  <a:ext uri="{FF2B5EF4-FFF2-40B4-BE49-F238E27FC236}">
                    <a16:creationId xmlns:a16="http://schemas.microsoft.com/office/drawing/2014/main" id="{4A147813-FD0B-AB44-9606-39792A3E386C}"/>
                  </a:ext>
                </a:extLst>
              </p:cNvPr>
              <p:cNvGrpSpPr>
                <a:grpSpLocks/>
              </p:cNvGrpSpPr>
              <p:nvPr/>
            </p:nvGrpSpPr>
            <p:grpSpPr>
              <a:xfrm>
                <a:off x="3640503" y="3932385"/>
                <a:ext cx="82162" cy="82162"/>
                <a:chOff x="3420576" y="2833381"/>
                <a:chExt cx="82162" cy="82162"/>
              </a:xfrm>
            </p:grpSpPr>
            <p:cxnSp>
              <p:nvCxnSpPr>
                <p:cNvPr id="19556" name="Straight Connector 19555">
                  <a:extLst>
                    <a:ext uri="{FF2B5EF4-FFF2-40B4-BE49-F238E27FC236}">
                      <a16:creationId xmlns:a16="http://schemas.microsoft.com/office/drawing/2014/main" id="{35E45B9A-88CB-CE9C-F43C-28E8F02BE386}"/>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57" name="Straight Connector 19556">
                  <a:extLst>
                    <a:ext uri="{FF2B5EF4-FFF2-40B4-BE49-F238E27FC236}">
                      <a16:creationId xmlns:a16="http://schemas.microsoft.com/office/drawing/2014/main" id="{E0356B46-720C-7909-7F01-A31AAB819D9B}"/>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37" name="Group 19536">
                <a:extLst>
                  <a:ext uri="{FF2B5EF4-FFF2-40B4-BE49-F238E27FC236}">
                    <a16:creationId xmlns:a16="http://schemas.microsoft.com/office/drawing/2014/main" id="{BC36874B-49E8-B1DA-F945-310C8E8B5025}"/>
                  </a:ext>
                </a:extLst>
              </p:cNvPr>
              <p:cNvGrpSpPr>
                <a:grpSpLocks/>
              </p:cNvGrpSpPr>
              <p:nvPr/>
            </p:nvGrpSpPr>
            <p:grpSpPr>
              <a:xfrm>
                <a:off x="3784194" y="3932385"/>
                <a:ext cx="82162" cy="82162"/>
                <a:chOff x="3420576" y="2833381"/>
                <a:chExt cx="82162" cy="82162"/>
              </a:xfrm>
            </p:grpSpPr>
            <p:cxnSp>
              <p:nvCxnSpPr>
                <p:cNvPr id="19554" name="Straight Connector 19553">
                  <a:extLst>
                    <a:ext uri="{FF2B5EF4-FFF2-40B4-BE49-F238E27FC236}">
                      <a16:creationId xmlns:a16="http://schemas.microsoft.com/office/drawing/2014/main" id="{4402D6F1-987F-94C7-9686-4B49C1AB44A4}"/>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55" name="Straight Connector 19554">
                  <a:extLst>
                    <a:ext uri="{FF2B5EF4-FFF2-40B4-BE49-F238E27FC236}">
                      <a16:creationId xmlns:a16="http://schemas.microsoft.com/office/drawing/2014/main" id="{BD50B289-6FF5-30AD-3541-2D44A774A187}"/>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38" name="Group 19537">
                <a:extLst>
                  <a:ext uri="{FF2B5EF4-FFF2-40B4-BE49-F238E27FC236}">
                    <a16:creationId xmlns:a16="http://schemas.microsoft.com/office/drawing/2014/main" id="{0A144EAE-37BE-8D35-30B6-09257DEE3F79}"/>
                  </a:ext>
                </a:extLst>
              </p:cNvPr>
              <p:cNvGrpSpPr>
                <a:grpSpLocks/>
              </p:cNvGrpSpPr>
              <p:nvPr/>
            </p:nvGrpSpPr>
            <p:grpSpPr>
              <a:xfrm>
                <a:off x="3820117" y="3932385"/>
                <a:ext cx="82162" cy="82162"/>
                <a:chOff x="3420576" y="2833381"/>
                <a:chExt cx="82162" cy="82162"/>
              </a:xfrm>
            </p:grpSpPr>
            <p:cxnSp>
              <p:nvCxnSpPr>
                <p:cNvPr id="19552" name="Straight Connector 19551">
                  <a:extLst>
                    <a:ext uri="{FF2B5EF4-FFF2-40B4-BE49-F238E27FC236}">
                      <a16:creationId xmlns:a16="http://schemas.microsoft.com/office/drawing/2014/main" id="{C6D87174-E812-6219-9B07-18EF34CCAAD9}"/>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53" name="Straight Connector 19552">
                  <a:extLst>
                    <a:ext uri="{FF2B5EF4-FFF2-40B4-BE49-F238E27FC236}">
                      <a16:creationId xmlns:a16="http://schemas.microsoft.com/office/drawing/2014/main" id="{DBD0D03F-0C51-AB00-6BBE-57326179A0D5}"/>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39" name="Group 19538">
                <a:extLst>
                  <a:ext uri="{FF2B5EF4-FFF2-40B4-BE49-F238E27FC236}">
                    <a16:creationId xmlns:a16="http://schemas.microsoft.com/office/drawing/2014/main" id="{F6141C1A-6C37-DC66-28F8-67B5CF42A8CF}"/>
                  </a:ext>
                </a:extLst>
              </p:cNvPr>
              <p:cNvGrpSpPr>
                <a:grpSpLocks/>
              </p:cNvGrpSpPr>
              <p:nvPr/>
            </p:nvGrpSpPr>
            <p:grpSpPr>
              <a:xfrm>
                <a:off x="3833179" y="3932385"/>
                <a:ext cx="82162" cy="82162"/>
                <a:chOff x="3420576" y="2833381"/>
                <a:chExt cx="82162" cy="82162"/>
              </a:xfrm>
            </p:grpSpPr>
            <p:cxnSp>
              <p:nvCxnSpPr>
                <p:cNvPr id="19550" name="Straight Connector 19549">
                  <a:extLst>
                    <a:ext uri="{FF2B5EF4-FFF2-40B4-BE49-F238E27FC236}">
                      <a16:creationId xmlns:a16="http://schemas.microsoft.com/office/drawing/2014/main" id="{288B9619-4087-F1E5-FEE4-E57686067215}"/>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51" name="Straight Connector 19550">
                  <a:extLst>
                    <a:ext uri="{FF2B5EF4-FFF2-40B4-BE49-F238E27FC236}">
                      <a16:creationId xmlns:a16="http://schemas.microsoft.com/office/drawing/2014/main" id="{7BA9F7CB-96B5-923F-D4F4-D52AC402C349}"/>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40" name="Group 19539">
                <a:extLst>
                  <a:ext uri="{FF2B5EF4-FFF2-40B4-BE49-F238E27FC236}">
                    <a16:creationId xmlns:a16="http://schemas.microsoft.com/office/drawing/2014/main" id="{CD92D66E-D042-FFD9-ACC6-B5E771DD81A9}"/>
                  </a:ext>
                </a:extLst>
              </p:cNvPr>
              <p:cNvGrpSpPr>
                <a:grpSpLocks/>
              </p:cNvGrpSpPr>
              <p:nvPr/>
            </p:nvGrpSpPr>
            <p:grpSpPr>
              <a:xfrm>
                <a:off x="3862570" y="3932385"/>
                <a:ext cx="82162" cy="82162"/>
                <a:chOff x="3420576" y="2833381"/>
                <a:chExt cx="82162" cy="82162"/>
              </a:xfrm>
            </p:grpSpPr>
            <p:cxnSp>
              <p:nvCxnSpPr>
                <p:cNvPr id="19548" name="Straight Connector 19547">
                  <a:extLst>
                    <a:ext uri="{FF2B5EF4-FFF2-40B4-BE49-F238E27FC236}">
                      <a16:creationId xmlns:a16="http://schemas.microsoft.com/office/drawing/2014/main" id="{F1D1C4AD-83F7-2086-7739-60F831A0D92E}"/>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49" name="Straight Connector 19548">
                  <a:extLst>
                    <a:ext uri="{FF2B5EF4-FFF2-40B4-BE49-F238E27FC236}">
                      <a16:creationId xmlns:a16="http://schemas.microsoft.com/office/drawing/2014/main" id="{38041986-B522-97A0-6A3E-2B54E8E4817B}"/>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41" name="Group 19540">
                <a:extLst>
                  <a:ext uri="{FF2B5EF4-FFF2-40B4-BE49-F238E27FC236}">
                    <a16:creationId xmlns:a16="http://schemas.microsoft.com/office/drawing/2014/main" id="{1976A0EF-1010-4EAC-87A6-96AA4E91C2A6}"/>
                  </a:ext>
                </a:extLst>
              </p:cNvPr>
              <p:cNvGrpSpPr>
                <a:grpSpLocks/>
              </p:cNvGrpSpPr>
              <p:nvPr/>
            </p:nvGrpSpPr>
            <p:grpSpPr>
              <a:xfrm>
                <a:off x="3908290" y="3932385"/>
                <a:ext cx="82162" cy="82162"/>
                <a:chOff x="3420576" y="2833381"/>
                <a:chExt cx="82162" cy="82162"/>
              </a:xfrm>
            </p:grpSpPr>
            <p:cxnSp>
              <p:nvCxnSpPr>
                <p:cNvPr id="19546" name="Straight Connector 19545">
                  <a:extLst>
                    <a:ext uri="{FF2B5EF4-FFF2-40B4-BE49-F238E27FC236}">
                      <a16:creationId xmlns:a16="http://schemas.microsoft.com/office/drawing/2014/main" id="{BF12FE9E-82F8-1A39-018F-1B5C790F2DAE}"/>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47" name="Straight Connector 19546">
                  <a:extLst>
                    <a:ext uri="{FF2B5EF4-FFF2-40B4-BE49-F238E27FC236}">
                      <a16:creationId xmlns:a16="http://schemas.microsoft.com/office/drawing/2014/main" id="{8F1AE279-F93F-E78A-9AEA-458208A8D9F8}"/>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nvGrpSpPr>
              <p:cNvPr id="19542" name="Group 19541">
                <a:extLst>
                  <a:ext uri="{FF2B5EF4-FFF2-40B4-BE49-F238E27FC236}">
                    <a16:creationId xmlns:a16="http://schemas.microsoft.com/office/drawing/2014/main" id="{A33591ED-E575-2334-04DA-687A3D37C0DC}"/>
                  </a:ext>
                </a:extLst>
              </p:cNvPr>
              <p:cNvGrpSpPr>
                <a:grpSpLocks/>
              </p:cNvGrpSpPr>
              <p:nvPr/>
            </p:nvGrpSpPr>
            <p:grpSpPr>
              <a:xfrm>
                <a:off x="4117295" y="3932385"/>
                <a:ext cx="82162" cy="82162"/>
                <a:chOff x="3420576" y="2833381"/>
                <a:chExt cx="82162" cy="82162"/>
              </a:xfrm>
            </p:grpSpPr>
            <p:cxnSp>
              <p:nvCxnSpPr>
                <p:cNvPr id="19544" name="Straight Connector 19543">
                  <a:extLst>
                    <a:ext uri="{FF2B5EF4-FFF2-40B4-BE49-F238E27FC236}">
                      <a16:creationId xmlns:a16="http://schemas.microsoft.com/office/drawing/2014/main" id="{003F032D-6435-0B47-6305-78F4B1FA87E9}"/>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45" name="Straight Connector 19544">
                  <a:extLst>
                    <a:ext uri="{FF2B5EF4-FFF2-40B4-BE49-F238E27FC236}">
                      <a16:creationId xmlns:a16="http://schemas.microsoft.com/office/drawing/2014/main" id="{DEE32442-B6A6-12A3-D5E0-2D017BD9805E}"/>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sp>
            <p:nvSpPr>
              <p:cNvPr id="19543" name="Freeform 5">
                <a:extLst>
                  <a:ext uri="{FF2B5EF4-FFF2-40B4-BE49-F238E27FC236}">
                    <a16:creationId xmlns:a16="http://schemas.microsoft.com/office/drawing/2014/main" id="{170FCD80-1D61-1CE7-6327-CCC1DCAD7214}"/>
                  </a:ext>
                </a:extLst>
              </p:cNvPr>
              <p:cNvSpPr>
                <a:spLocks/>
              </p:cNvSpPr>
              <p:nvPr/>
            </p:nvSpPr>
            <p:spPr bwMode="auto">
              <a:xfrm>
                <a:off x="1114425" y="2651125"/>
                <a:ext cx="3051175" cy="1322388"/>
              </a:xfrm>
              <a:custGeom>
                <a:avLst/>
                <a:gdLst>
                  <a:gd name="T0" fmla="*/ 10 w 1922"/>
                  <a:gd name="T1" fmla="*/ 0 h 833"/>
                  <a:gd name="T2" fmla="*/ 20 w 1922"/>
                  <a:gd name="T3" fmla="*/ 12 h 833"/>
                  <a:gd name="T4" fmla="*/ 40 w 1922"/>
                  <a:gd name="T5" fmla="*/ 20 h 833"/>
                  <a:gd name="T6" fmla="*/ 50 w 1922"/>
                  <a:gd name="T7" fmla="*/ 34 h 833"/>
                  <a:gd name="T8" fmla="*/ 74 w 1922"/>
                  <a:gd name="T9" fmla="*/ 50 h 833"/>
                  <a:gd name="T10" fmla="*/ 86 w 1922"/>
                  <a:gd name="T11" fmla="*/ 68 h 833"/>
                  <a:gd name="T12" fmla="*/ 86 w 1922"/>
                  <a:gd name="T13" fmla="*/ 135 h 833"/>
                  <a:gd name="T14" fmla="*/ 112 w 1922"/>
                  <a:gd name="T15" fmla="*/ 153 h 833"/>
                  <a:gd name="T16" fmla="*/ 120 w 1922"/>
                  <a:gd name="T17" fmla="*/ 165 h 833"/>
                  <a:gd name="T18" fmla="*/ 130 w 1922"/>
                  <a:gd name="T19" fmla="*/ 175 h 833"/>
                  <a:gd name="T20" fmla="*/ 136 w 1922"/>
                  <a:gd name="T21" fmla="*/ 183 h 833"/>
                  <a:gd name="T22" fmla="*/ 154 w 1922"/>
                  <a:gd name="T23" fmla="*/ 193 h 833"/>
                  <a:gd name="T24" fmla="*/ 172 w 1922"/>
                  <a:gd name="T25" fmla="*/ 203 h 833"/>
                  <a:gd name="T26" fmla="*/ 181 w 1922"/>
                  <a:gd name="T27" fmla="*/ 227 h 833"/>
                  <a:gd name="T28" fmla="*/ 189 w 1922"/>
                  <a:gd name="T29" fmla="*/ 247 h 833"/>
                  <a:gd name="T30" fmla="*/ 205 w 1922"/>
                  <a:gd name="T31" fmla="*/ 262 h 833"/>
                  <a:gd name="T32" fmla="*/ 213 w 1922"/>
                  <a:gd name="T33" fmla="*/ 280 h 833"/>
                  <a:gd name="T34" fmla="*/ 227 w 1922"/>
                  <a:gd name="T35" fmla="*/ 296 h 833"/>
                  <a:gd name="T36" fmla="*/ 247 w 1922"/>
                  <a:gd name="T37" fmla="*/ 322 h 833"/>
                  <a:gd name="T38" fmla="*/ 265 w 1922"/>
                  <a:gd name="T39" fmla="*/ 334 h 833"/>
                  <a:gd name="T40" fmla="*/ 277 w 1922"/>
                  <a:gd name="T41" fmla="*/ 348 h 833"/>
                  <a:gd name="T42" fmla="*/ 285 w 1922"/>
                  <a:gd name="T43" fmla="*/ 360 h 833"/>
                  <a:gd name="T44" fmla="*/ 337 w 1922"/>
                  <a:gd name="T45" fmla="*/ 366 h 833"/>
                  <a:gd name="T46" fmla="*/ 365 w 1922"/>
                  <a:gd name="T47" fmla="*/ 380 h 833"/>
                  <a:gd name="T48" fmla="*/ 387 w 1922"/>
                  <a:gd name="T49" fmla="*/ 390 h 833"/>
                  <a:gd name="T50" fmla="*/ 455 w 1922"/>
                  <a:gd name="T51" fmla="*/ 402 h 833"/>
                  <a:gd name="T52" fmla="*/ 463 w 1922"/>
                  <a:gd name="T53" fmla="*/ 412 h 833"/>
                  <a:gd name="T54" fmla="*/ 490 w 1922"/>
                  <a:gd name="T55" fmla="*/ 457 h 833"/>
                  <a:gd name="T56" fmla="*/ 496 w 1922"/>
                  <a:gd name="T57" fmla="*/ 467 h 833"/>
                  <a:gd name="T58" fmla="*/ 534 w 1922"/>
                  <a:gd name="T59" fmla="*/ 483 h 833"/>
                  <a:gd name="T60" fmla="*/ 620 w 1922"/>
                  <a:gd name="T61" fmla="*/ 491 h 833"/>
                  <a:gd name="T62" fmla="*/ 628 w 1922"/>
                  <a:gd name="T63" fmla="*/ 509 h 833"/>
                  <a:gd name="T64" fmla="*/ 656 w 1922"/>
                  <a:gd name="T65" fmla="*/ 527 h 833"/>
                  <a:gd name="T66" fmla="*/ 686 w 1922"/>
                  <a:gd name="T67" fmla="*/ 551 h 833"/>
                  <a:gd name="T68" fmla="*/ 694 w 1922"/>
                  <a:gd name="T69" fmla="*/ 559 h 833"/>
                  <a:gd name="T70" fmla="*/ 714 w 1922"/>
                  <a:gd name="T71" fmla="*/ 573 h 833"/>
                  <a:gd name="T72" fmla="*/ 738 w 1922"/>
                  <a:gd name="T73" fmla="*/ 594 h 833"/>
                  <a:gd name="T74" fmla="*/ 855 w 1922"/>
                  <a:gd name="T75" fmla="*/ 604 h 833"/>
                  <a:gd name="T76" fmla="*/ 905 w 1922"/>
                  <a:gd name="T77" fmla="*/ 616 h 833"/>
                  <a:gd name="T78" fmla="*/ 919 w 1922"/>
                  <a:gd name="T79" fmla="*/ 634 h 833"/>
                  <a:gd name="T80" fmla="*/ 929 w 1922"/>
                  <a:gd name="T81" fmla="*/ 644 h 833"/>
                  <a:gd name="T82" fmla="*/ 989 w 1922"/>
                  <a:gd name="T83" fmla="*/ 668 h 833"/>
                  <a:gd name="T84" fmla="*/ 999 w 1922"/>
                  <a:gd name="T85" fmla="*/ 688 h 833"/>
                  <a:gd name="T86" fmla="*/ 1009 w 1922"/>
                  <a:gd name="T87" fmla="*/ 710 h 833"/>
                  <a:gd name="T88" fmla="*/ 1039 w 1922"/>
                  <a:gd name="T89" fmla="*/ 724 h 833"/>
                  <a:gd name="T90" fmla="*/ 1051 w 1922"/>
                  <a:gd name="T91" fmla="*/ 736 h 833"/>
                  <a:gd name="T92" fmla="*/ 1099 w 1922"/>
                  <a:gd name="T93" fmla="*/ 749 h 833"/>
                  <a:gd name="T94" fmla="*/ 1146 w 1922"/>
                  <a:gd name="T95" fmla="*/ 755 h 833"/>
                  <a:gd name="T96" fmla="*/ 1336 w 1922"/>
                  <a:gd name="T97" fmla="*/ 771 h 833"/>
                  <a:gd name="T98" fmla="*/ 1366 w 1922"/>
                  <a:gd name="T99" fmla="*/ 783 h 833"/>
                  <a:gd name="T100" fmla="*/ 1404 w 1922"/>
                  <a:gd name="T101" fmla="*/ 801 h 833"/>
                  <a:gd name="T102" fmla="*/ 1414 w 1922"/>
                  <a:gd name="T103" fmla="*/ 813 h 833"/>
                  <a:gd name="T104" fmla="*/ 1481 w 1922"/>
                  <a:gd name="T105" fmla="*/ 833 h 8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22" h="833">
                    <a:moveTo>
                      <a:pt x="0" y="0"/>
                    </a:moveTo>
                    <a:lnTo>
                      <a:pt x="10" y="0"/>
                    </a:lnTo>
                    <a:lnTo>
                      <a:pt x="10" y="12"/>
                    </a:lnTo>
                    <a:lnTo>
                      <a:pt x="20" y="12"/>
                    </a:lnTo>
                    <a:lnTo>
                      <a:pt x="20" y="20"/>
                    </a:lnTo>
                    <a:lnTo>
                      <a:pt x="40" y="20"/>
                    </a:lnTo>
                    <a:lnTo>
                      <a:pt x="40" y="34"/>
                    </a:lnTo>
                    <a:lnTo>
                      <a:pt x="50" y="34"/>
                    </a:lnTo>
                    <a:lnTo>
                      <a:pt x="50" y="50"/>
                    </a:lnTo>
                    <a:lnTo>
                      <a:pt x="74" y="50"/>
                    </a:lnTo>
                    <a:lnTo>
                      <a:pt x="74" y="68"/>
                    </a:lnTo>
                    <a:lnTo>
                      <a:pt x="86" y="68"/>
                    </a:lnTo>
                    <a:lnTo>
                      <a:pt x="86" y="86"/>
                    </a:lnTo>
                    <a:lnTo>
                      <a:pt x="86" y="135"/>
                    </a:lnTo>
                    <a:lnTo>
                      <a:pt x="112" y="135"/>
                    </a:lnTo>
                    <a:lnTo>
                      <a:pt x="112" y="153"/>
                    </a:lnTo>
                    <a:lnTo>
                      <a:pt x="120" y="153"/>
                    </a:lnTo>
                    <a:lnTo>
                      <a:pt x="120" y="165"/>
                    </a:lnTo>
                    <a:lnTo>
                      <a:pt x="130" y="165"/>
                    </a:lnTo>
                    <a:lnTo>
                      <a:pt x="130" y="175"/>
                    </a:lnTo>
                    <a:lnTo>
                      <a:pt x="136" y="175"/>
                    </a:lnTo>
                    <a:lnTo>
                      <a:pt x="136" y="183"/>
                    </a:lnTo>
                    <a:lnTo>
                      <a:pt x="154" y="183"/>
                    </a:lnTo>
                    <a:lnTo>
                      <a:pt x="154" y="193"/>
                    </a:lnTo>
                    <a:lnTo>
                      <a:pt x="172" y="193"/>
                    </a:lnTo>
                    <a:lnTo>
                      <a:pt x="172" y="203"/>
                    </a:lnTo>
                    <a:lnTo>
                      <a:pt x="181" y="203"/>
                    </a:lnTo>
                    <a:lnTo>
                      <a:pt x="181" y="227"/>
                    </a:lnTo>
                    <a:lnTo>
                      <a:pt x="189" y="227"/>
                    </a:lnTo>
                    <a:lnTo>
                      <a:pt x="189" y="247"/>
                    </a:lnTo>
                    <a:lnTo>
                      <a:pt x="205" y="247"/>
                    </a:lnTo>
                    <a:lnTo>
                      <a:pt x="205" y="262"/>
                    </a:lnTo>
                    <a:lnTo>
                      <a:pt x="213" y="262"/>
                    </a:lnTo>
                    <a:lnTo>
                      <a:pt x="213" y="280"/>
                    </a:lnTo>
                    <a:lnTo>
                      <a:pt x="227" y="280"/>
                    </a:lnTo>
                    <a:lnTo>
                      <a:pt x="227" y="296"/>
                    </a:lnTo>
                    <a:lnTo>
                      <a:pt x="247" y="296"/>
                    </a:lnTo>
                    <a:lnTo>
                      <a:pt x="247" y="322"/>
                    </a:lnTo>
                    <a:lnTo>
                      <a:pt x="265" y="322"/>
                    </a:lnTo>
                    <a:lnTo>
                      <a:pt x="265" y="334"/>
                    </a:lnTo>
                    <a:lnTo>
                      <a:pt x="277" y="334"/>
                    </a:lnTo>
                    <a:lnTo>
                      <a:pt x="277" y="348"/>
                    </a:lnTo>
                    <a:lnTo>
                      <a:pt x="285" y="348"/>
                    </a:lnTo>
                    <a:lnTo>
                      <a:pt x="285" y="360"/>
                    </a:lnTo>
                    <a:lnTo>
                      <a:pt x="293" y="366"/>
                    </a:lnTo>
                    <a:lnTo>
                      <a:pt x="337" y="366"/>
                    </a:lnTo>
                    <a:lnTo>
                      <a:pt x="337" y="380"/>
                    </a:lnTo>
                    <a:lnTo>
                      <a:pt x="365" y="380"/>
                    </a:lnTo>
                    <a:lnTo>
                      <a:pt x="365" y="390"/>
                    </a:lnTo>
                    <a:lnTo>
                      <a:pt x="387" y="390"/>
                    </a:lnTo>
                    <a:lnTo>
                      <a:pt x="387" y="402"/>
                    </a:lnTo>
                    <a:lnTo>
                      <a:pt x="455" y="402"/>
                    </a:lnTo>
                    <a:lnTo>
                      <a:pt x="455" y="412"/>
                    </a:lnTo>
                    <a:lnTo>
                      <a:pt x="463" y="412"/>
                    </a:lnTo>
                    <a:lnTo>
                      <a:pt x="463" y="457"/>
                    </a:lnTo>
                    <a:lnTo>
                      <a:pt x="490" y="457"/>
                    </a:lnTo>
                    <a:lnTo>
                      <a:pt x="490" y="467"/>
                    </a:lnTo>
                    <a:lnTo>
                      <a:pt x="496" y="467"/>
                    </a:lnTo>
                    <a:lnTo>
                      <a:pt x="496" y="483"/>
                    </a:lnTo>
                    <a:lnTo>
                      <a:pt x="534" y="483"/>
                    </a:lnTo>
                    <a:lnTo>
                      <a:pt x="534" y="491"/>
                    </a:lnTo>
                    <a:lnTo>
                      <a:pt x="620" y="491"/>
                    </a:lnTo>
                    <a:lnTo>
                      <a:pt x="620" y="509"/>
                    </a:lnTo>
                    <a:lnTo>
                      <a:pt x="628" y="509"/>
                    </a:lnTo>
                    <a:lnTo>
                      <a:pt x="628" y="527"/>
                    </a:lnTo>
                    <a:lnTo>
                      <a:pt x="656" y="527"/>
                    </a:lnTo>
                    <a:lnTo>
                      <a:pt x="656" y="551"/>
                    </a:lnTo>
                    <a:lnTo>
                      <a:pt x="686" y="551"/>
                    </a:lnTo>
                    <a:lnTo>
                      <a:pt x="686" y="559"/>
                    </a:lnTo>
                    <a:lnTo>
                      <a:pt x="694" y="559"/>
                    </a:lnTo>
                    <a:lnTo>
                      <a:pt x="694" y="573"/>
                    </a:lnTo>
                    <a:lnTo>
                      <a:pt x="714" y="573"/>
                    </a:lnTo>
                    <a:lnTo>
                      <a:pt x="714" y="594"/>
                    </a:lnTo>
                    <a:lnTo>
                      <a:pt x="738" y="594"/>
                    </a:lnTo>
                    <a:lnTo>
                      <a:pt x="738" y="604"/>
                    </a:lnTo>
                    <a:lnTo>
                      <a:pt x="855" y="604"/>
                    </a:lnTo>
                    <a:lnTo>
                      <a:pt x="855" y="616"/>
                    </a:lnTo>
                    <a:lnTo>
                      <a:pt x="905" y="616"/>
                    </a:lnTo>
                    <a:lnTo>
                      <a:pt x="905" y="634"/>
                    </a:lnTo>
                    <a:lnTo>
                      <a:pt x="919" y="634"/>
                    </a:lnTo>
                    <a:lnTo>
                      <a:pt x="919" y="644"/>
                    </a:lnTo>
                    <a:lnTo>
                      <a:pt x="929" y="644"/>
                    </a:lnTo>
                    <a:lnTo>
                      <a:pt x="929" y="668"/>
                    </a:lnTo>
                    <a:lnTo>
                      <a:pt x="989" y="668"/>
                    </a:lnTo>
                    <a:lnTo>
                      <a:pt x="989" y="688"/>
                    </a:lnTo>
                    <a:lnTo>
                      <a:pt x="999" y="688"/>
                    </a:lnTo>
                    <a:lnTo>
                      <a:pt x="999" y="708"/>
                    </a:lnTo>
                    <a:lnTo>
                      <a:pt x="1009" y="710"/>
                    </a:lnTo>
                    <a:lnTo>
                      <a:pt x="1039" y="710"/>
                    </a:lnTo>
                    <a:lnTo>
                      <a:pt x="1039" y="724"/>
                    </a:lnTo>
                    <a:lnTo>
                      <a:pt x="1051" y="724"/>
                    </a:lnTo>
                    <a:lnTo>
                      <a:pt x="1051" y="736"/>
                    </a:lnTo>
                    <a:lnTo>
                      <a:pt x="1099" y="736"/>
                    </a:lnTo>
                    <a:lnTo>
                      <a:pt x="1099" y="749"/>
                    </a:lnTo>
                    <a:lnTo>
                      <a:pt x="1146" y="749"/>
                    </a:lnTo>
                    <a:lnTo>
                      <a:pt x="1146" y="755"/>
                    </a:lnTo>
                    <a:lnTo>
                      <a:pt x="1336" y="755"/>
                    </a:lnTo>
                    <a:lnTo>
                      <a:pt x="1336" y="771"/>
                    </a:lnTo>
                    <a:lnTo>
                      <a:pt x="1366" y="771"/>
                    </a:lnTo>
                    <a:lnTo>
                      <a:pt x="1366" y="783"/>
                    </a:lnTo>
                    <a:lnTo>
                      <a:pt x="1404" y="783"/>
                    </a:lnTo>
                    <a:lnTo>
                      <a:pt x="1404" y="801"/>
                    </a:lnTo>
                    <a:lnTo>
                      <a:pt x="1414" y="801"/>
                    </a:lnTo>
                    <a:lnTo>
                      <a:pt x="1414" y="813"/>
                    </a:lnTo>
                    <a:lnTo>
                      <a:pt x="1481" y="813"/>
                    </a:lnTo>
                    <a:lnTo>
                      <a:pt x="1481" y="833"/>
                    </a:lnTo>
                    <a:lnTo>
                      <a:pt x="1922" y="833"/>
                    </a:lnTo>
                  </a:path>
                </a:pathLst>
              </a:custGeom>
              <a:noFill/>
              <a:ln w="285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600" b="0" dirty="0">
                  <a:latin typeface="Poppins Medium" pitchFamily="2" charset="77"/>
                  <a:cs typeface="Poppins Medium" pitchFamily="2" charset="77"/>
                </a:endParaRPr>
              </a:p>
            </p:txBody>
          </p:sp>
        </p:grpSp>
        <p:grpSp>
          <p:nvGrpSpPr>
            <p:cNvPr id="19516" name="Group 19515">
              <a:extLst>
                <a:ext uri="{FF2B5EF4-FFF2-40B4-BE49-F238E27FC236}">
                  <a16:creationId xmlns:a16="http://schemas.microsoft.com/office/drawing/2014/main" id="{207376D0-780B-7932-47BC-FEE8000E12D1}"/>
                </a:ext>
              </a:extLst>
            </p:cNvPr>
            <p:cNvGrpSpPr>
              <a:grpSpLocks/>
            </p:cNvGrpSpPr>
            <p:nvPr/>
          </p:nvGrpSpPr>
          <p:grpSpPr>
            <a:xfrm>
              <a:off x="1076920" y="2609771"/>
              <a:ext cx="82162" cy="82162"/>
              <a:chOff x="3420576" y="2833381"/>
              <a:chExt cx="82162" cy="82162"/>
            </a:xfrm>
          </p:grpSpPr>
          <p:cxnSp>
            <p:nvCxnSpPr>
              <p:cNvPr id="19517" name="Straight Connector 19516">
                <a:extLst>
                  <a:ext uri="{FF2B5EF4-FFF2-40B4-BE49-F238E27FC236}">
                    <a16:creationId xmlns:a16="http://schemas.microsoft.com/office/drawing/2014/main" id="{FB33C132-A6B0-874C-09D2-216C6FE89899}"/>
                  </a:ext>
                </a:extLst>
              </p:cNvPr>
              <p:cNvCxnSpPr>
                <a:cxnSpLocks/>
              </p:cNvCxnSpPr>
              <p:nvPr/>
            </p:nvCxnSpPr>
            <p:spPr bwMode="auto">
              <a:xfrm>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cxnSp>
            <p:nvCxnSpPr>
              <p:cNvPr id="19518" name="Straight Connector 19517">
                <a:extLst>
                  <a:ext uri="{FF2B5EF4-FFF2-40B4-BE49-F238E27FC236}">
                    <a16:creationId xmlns:a16="http://schemas.microsoft.com/office/drawing/2014/main" id="{50D3CC66-546F-4BD0-D67B-D0A8E5F76ACB}"/>
                  </a:ext>
                </a:extLst>
              </p:cNvPr>
              <p:cNvCxnSpPr>
                <a:cxnSpLocks/>
              </p:cNvCxnSpPr>
              <p:nvPr/>
            </p:nvCxnSpPr>
            <p:spPr bwMode="auto">
              <a:xfrm rot="16200000">
                <a:off x="3461657" y="2833381"/>
                <a:ext cx="0" cy="82162"/>
              </a:xfrm>
              <a:prstGeom prst="line">
                <a:avLst/>
              </a:prstGeom>
              <a:noFill/>
              <a:ln w="19050" cap="flat" cmpd="sng" algn="ctr">
                <a:solidFill>
                  <a:schemeClr val="accent1"/>
                </a:solidFill>
                <a:prstDash val="solid"/>
                <a:round/>
                <a:headEnd type="none" w="med" len="med"/>
                <a:tailEnd type="none" w="med" len="med"/>
              </a:ln>
              <a:effectLst/>
            </p:spPr>
          </p:cxnSp>
        </p:grpSp>
      </p:grpSp>
      <p:grpSp>
        <p:nvGrpSpPr>
          <p:cNvPr id="19460" name="Group 19459">
            <a:extLst>
              <a:ext uri="{FF2B5EF4-FFF2-40B4-BE49-F238E27FC236}">
                <a16:creationId xmlns:a16="http://schemas.microsoft.com/office/drawing/2014/main" id="{C1EAEF1C-61BD-FF3C-B2E1-A8A0D51F5EE9}"/>
              </a:ext>
            </a:extLst>
          </p:cNvPr>
          <p:cNvGrpSpPr/>
          <p:nvPr/>
        </p:nvGrpSpPr>
        <p:grpSpPr>
          <a:xfrm>
            <a:off x="1335721" y="4263892"/>
            <a:ext cx="1859400" cy="584775"/>
            <a:chOff x="1335721" y="4150596"/>
            <a:chExt cx="1859400" cy="584775"/>
          </a:xfrm>
        </p:grpSpPr>
        <p:sp>
          <p:nvSpPr>
            <p:cNvPr id="19592" name="TextBox 19591">
              <a:extLst>
                <a:ext uri="{FF2B5EF4-FFF2-40B4-BE49-F238E27FC236}">
                  <a16:creationId xmlns:a16="http://schemas.microsoft.com/office/drawing/2014/main" id="{2833DFDB-7198-D6F9-AE47-CD81D45EA682}"/>
                </a:ext>
              </a:extLst>
            </p:cNvPr>
            <p:cNvSpPr txBox="1">
              <a:spLocks/>
            </p:cNvSpPr>
            <p:nvPr/>
          </p:nvSpPr>
          <p:spPr bwMode="auto">
            <a:xfrm>
              <a:off x="1504981" y="4150596"/>
              <a:ext cx="16901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latin typeface="Poppins Medium" pitchFamily="2" charset="77"/>
                  <a:cs typeface="Poppins Medium" pitchFamily="2" charset="77"/>
                </a:rPr>
                <a:t>Ibr + ven</a:t>
              </a:r>
              <a:br>
                <a:rPr lang="en-US" sz="1600" b="0" dirty="0">
                  <a:latin typeface="Poppins Medium" pitchFamily="2" charset="77"/>
                  <a:cs typeface="Poppins Medium" pitchFamily="2" charset="77"/>
                </a:rPr>
              </a:br>
              <a:r>
                <a:rPr lang="en-US" sz="1600" b="0" dirty="0">
                  <a:latin typeface="Poppins Medium" pitchFamily="2" charset="77"/>
                  <a:cs typeface="Poppins Medium" pitchFamily="2" charset="77"/>
                </a:rPr>
                <a:t>Ibr + pbo</a:t>
              </a:r>
            </a:p>
          </p:txBody>
        </p:sp>
        <p:cxnSp>
          <p:nvCxnSpPr>
            <p:cNvPr id="19593" name="Straight Connector 19592">
              <a:extLst>
                <a:ext uri="{FF2B5EF4-FFF2-40B4-BE49-F238E27FC236}">
                  <a16:creationId xmlns:a16="http://schemas.microsoft.com/office/drawing/2014/main" id="{0250D3D5-EF2D-1A8E-B6BC-0C493C88A354}"/>
                </a:ext>
              </a:extLst>
            </p:cNvPr>
            <p:cNvCxnSpPr>
              <a:cxnSpLocks/>
            </p:cNvCxnSpPr>
            <p:nvPr/>
          </p:nvCxnSpPr>
          <p:spPr bwMode="auto">
            <a:xfrm>
              <a:off x="1335721" y="4324842"/>
              <a:ext cx="201158" cy="0"/>
            </a:xfrm>
            <a:prstGeom prst="line">
              <a:avLst/>
            </a:prstGeom>
            <a:noFill/>
            <a:ln w="28575" cap="flat" cmpd="sng" algn="ctr">
              <a:solidFill>
                <a:schemeClr val="accent1"/>
              </a:solidFill>
              <a:prstDash val="solid"/>
              <a:round/>
              <a:headEnd type="none" w="med" len="med"/>
              <a:tailEnd type="none" w="med" len="med"/>
            </a:ln>
            <a:effectLst/>
          </p:spPr>
        </p:cxnSp>
        <p:cxnSp>
          <p:nvCxnSpPr>
            <p:cNvPr id="19594" name="Straight Connector 19593">
              <a:extLst>
                <a:ext uri="{FF2B5EF4-FFF2-40B4-BE49-F238E27FC236}">
                  <a16:creationId xmlns:a16="http://schemas.microsoft.com/office/drawing/2014/main" id="{40768BAB-4313-70DD-FC86-0BC09164E52C}"/>
                </a:ext>
              </a:extLst>
            </p:cNvPr>
            <p:cNvCxnSpPr>
              <a:cxnSpLocks/>
            </p:cNvCxnSpPr>
            <p:nvPr/>
          </p:nvCxnSpPr>
          <p:spPr bwMode="auto">
            <a:xfrm>
              <a:off x="1335721" y="4553611"/>
              <a:ext cx="201158" cy="0"/>
            </a:xfrm>
            <a:prstGeom prst="line">
              <a:avLst/>
            </a:prstGeom>
            <a:noFill/>
            <a:ln w="28575" cap="flat" cmpd="sng" algn="ctr">
              <a:solidFill>
                <a:schemeClr val="bg1">
                  <a:lumMod val="50000"/>
                </a:schemeClr>
              </a:solidFill>
              <a:prstDash val="solid"/>
              <a:round/>
              <a:headEnd type="none" w="med" len="med"/>
              <a:tailEnd type="none" w="med" len="med"/>
            </a:ln>
            <a:effectLst/>
          </p:spPr>
        </p:cxnSp>
      </p:grpSp>
      <p:graphicFrame>
        <p:nvGraphicFramePr>
          <p:cNvPr id="19595" name="Table 19594">
            <a:extLst>
              <a:ext uri="{FF2B5EF4-FFF2-40B4-BE49-F238E27FC236}">
                <a16:creationId xmlns:a16="http://schemas.microsoft.com/office/drawing/2014/main" id="{1093276C-0840-D4CB-52E0-9FD78F408E98}"/>
              </a:ext>
            </a:extLst>
          </p:cNvPr>
          <p:cNvGraphicFramePr>
            <a:graphicFrameLocks/>
          </p:cNvGraphicFramePr>
          <p:nvPr>
            <p:extLst>
              <p:ext uri="{D42A27DB-BD31-4B8C-83A1-F6EECF244321}">
                <p14:modId xmlns:p14="http://schemas.microsoft.com/office/powerpoint/2010/main" val="381946439"/>
              </p:ext>
            </p:extLst>
          </p:nvPr>
        </p:nvGraphicFramePr>
        <p:xfrm>
          <a:off x="3070974" y="1622702"/>
          <a:ext cx="4221216" cy="1737360"/>
        </p:xfrm>
        <a:graphic>
          <a:graphicData uri="http://schemas.openxmlformats.org/drawingml/2006/table">
            <a:tbl>
              <a:tblPr firstRow="1" bandRow="1">
                <a:tableStyleId>{93296810-A885-4BE3-A3E7-6D5BEEA58F35}</a:tableStyleId>
              </a:tblPr>
              <a:tblGrid>
                <a:gridCol w="2101278">
                  <a:extLst>
                    <a:ext uri="{9D8B030D-6E8A-4147-A177-3AD203B41FA5}">
                      <a16:colId xmlns:a16="http://schemas.microsoft.com/office/drawing/2014/main" val="479798568"/>
                    </a:ext>
                  </a:extLst>
                </a:gridCol>
                <a:gridCol w="1059969">
                  <a:extLst>
                    <a:ext uri="{9D8B030D-6E8A-4147-A177-3AD203B41FA5}">
                      <a16:colId xmlns:a16="http://schemas.microsoft.com/office/drawing/2014/main" val="3858534237"/>
                    </a:ext>
                  </a:extLst>
                </a:gridCol>
                <a:gridCol w="1059969">
                  <a:extLst>
                    <a:ext uri="{9D8B030D-6E8A-4147-A177-3AD203B41FA5}">
                      <a16:colId xmlns:a16="http://schemas.microsoft.com/office/drawing/2014/main" val="394146913"/>
                    </a:ext>
                  </a:extLst>
                </a:gridCol>
              </a:tblGrid>
              <a:tr h="0">
                <a:tc>
                  <a:txBody>
                    <a:bodyPr/>
                    <a:lstStyle/>
                    <a:p>
                      <a:pPr algn="ctr">
                        <a:lnSpc>
                          <a:spcPct val="100000"/>
                        </a:lnSpc>
                      </a:pPr>
                      <a:endParaRPr lang="en-US" sz="1400" b="0" dirty="0">
                        <a:solidFill>
                          <a:schemeClr val="bg2"/>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lnSpc>
                          <a:spcPct val="100000"/>
                        </a:lnSpc>
                      </a:pPr>
                      <a:r>
                        <a:rPr lang="en-US" sz="1400" b="1" dirty="0">
                          <a:solidFill>
                            <a:schemeClr val="bg2"/>
                          </a:solidFill>
                        </a:rPr>
                        <a:t>Ibr + Ven</a:t>
                      </a:r>
                      <a:br>
                        <a:rPr lang="en-US" sz="1400" b="1" dirty="0">
                          <a:solidFill>
                            <a:schemeClr val="bg2"/>
                          </a:solidFill>
                        </a:rPr>
                      </a:br>
                      <a:r>
                        <a:rPr lang="en-US" sz="1400" b="1" dirty="0">
                          <a:solidFill>
                            <a:schemeClr val="bg2"/>
                          </a:solidFill>
                        </a:rPr>
                        <a:t>(n = 134)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lnSpc>
                          <a:spcPct val="100000"/>
                        </a:lnSpc>
                      </a:pPr>
                      <a:r>
                        <a:rPr lang="en-US" sz="1400" b="1" dirty="0">
                          <a:solidFill>
                            <a:schemeClr val="bg2"/>
                          </a:solidFill>
                        </a:rPr>
                        <a:t>Ibr + Pbo</a:t>
                      </a:r>
                      <a:br>
                        <a:rPr lang="en-US" sz="1400" b="1" dirty="0">
                          <a:solidFill>
                            <a:schemeClr val="bg2"/>
                          </a:solidFill>
                        </a:rPr>
                      </a:br>
                      <a:r>
                        <a:rPr lang="en-US" sz="1400" b="1" dirty="0">
                          <a:solidFill>
                            <a:schemeClr val="bg2"/>
                          </a:solidFill>
                        </a:rPr>
                        <a:t>(n = 133)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564612173"/>
                  </a:ext>
                </a:extLst>
              </a:tr>
              <a:tr h="0">
                <a:tc>
                  <a:txBody>
                    <a:bodyPr/>
                    <a:lstStyle/>
                    <a:p>
                      <a:pPr algn="l">
                        <a:lnSpc>
                          <a:spcPct val="100000"/>
                        </a:lnSpc>
                      </a:pPr>
                      <a:r>
                        <a:rPr lang="en-US" sz="1400" b="0" dirty="0">
                          <a:solidFill>
                            <a:schemeClr val="tx1"/>
                          </a:solidFill>
                        </a:rPr>
                        <a:t>PFS events, n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100000"/>
                        </a:lnSpc>
                      </a:pPr>
                      <a:r>
                        <a:rPr lang="en-US" sz="1400" b="0" dirty="0">
                          <a:solidFill>
                            <a:schemeClr val="tx1"/>
                          </a:solidFill>
                        </a:rPr>
                        <a:t>73 (54)</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lnSpc>
                          <a:spcPct val="100000"/>
                        </a:lnSpc>
                      </a:pPr>
                      <a:r>
                        <a:rPr lang="en-US" sz="1400" b="0" dirty="0">
                          <a:solidFill>
                            <a:schemeClr val="tx1"/>
                          </a:solidFill>
                        </a:rPr>
                        <a:t>94 (71)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75228763"/>
                  </a:ext>
                </a:extLst>
              </a:tr>
              <a:tr h="0">
                <a:tc>
                  <a:txBody>
                    <a:bodyPr/>
                    <a:lstStyle/>
                    <a:p>
                      <a:pPr algn="l">
                        <a:lnSpc>
                          <a:spcPct val="100000"/>
                        </a:lnSpc>
                      </a:pPr>
                      <a:r>
                        <a:rPr lang="en-US" sz="1400" b="0" dirty="0">
                          <a:solidFill>
                            <a:schemeClr val="tx1"/>
                          </a:solidFill>
                        </a:rPr>
                        <a:t>Median PFS, mo</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400" b="0" dirty="0">
                          <a:solidFill>
                            <a:schemeClr val="tx1"/>
                          </a:solidFill>
                        </a:rPr>
                        <a:t>31.9</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00000"/>
                        </a:lnSpc>
                      </a:pPr>
                      <a:r>
                        <a:rPr lang="en-US" sz="1400" b="0" dirty="0">
                          <a:solidFill>
                            <a:schemeClr val="tx1"/>
                          </a:solidFill>
                        </a:rPr>
                        <a:t>22.1</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61971155"/>
                  </a:ext>
                </a:extLst>
              </a:tr>
              <a:tr h="0">
                <a:tc>
                  <a:txBody>
                    <a:bodyPr/>
                    <a:lstStyle/>
                    <a:p>
                      <a:pPr algn="l">
                        <a:lnSpc>
                          <a:spcPct val="100000"/>
                        </a:lnSpc>
                      </a:pPr>
                      <a:r>
                        <a:rPr lang="en-US" sz="1400" b="0" dirty="0">
                          <a:solidFill>
                            <a:schemeClr val="tx1"/>
                          </a:solidFill>
                        </a:rPr>
                        <a:t>HR (95% CI)</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gridSpan="2">
                  <a:txBody>
                    <a:bodyPr/>
                    <a:lstStyle/>
                    <a:p>
                      <a:pPr algn="ctr">
                        <a:lnSpc>
                          <a:spcPct val="100000"/>
                        </a:lnSpc>
                      </a:pPr>
                      <a:r>
                        <a:rPr lang="en-US" sz="1400" b="0" dirty="0">
                          <a:solidFill>
                            <a:schemeClr val="tx1"/>
                          </a:solidFill>
                        </a:rPr>
                        <a:t>0.65 (0.47-0.88)</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pPr algn="ctr"/>
                      <a:endParaRPr lang="en-US" sz="1200" b="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4051348287"/>
                  </a:ext>
                </a:extLst>
              </a:tr>
              <a:tr h="0">
                <a:tc>
                  <a:txBody>
                    <a:bodyPr/>
                    <a:lstStyle/>
                    <a:p>
                      <a:pPr algn="l">
                        <a:lnSpc>
                          <a:spcPct val="100000"/>
                        </a:lnSpc>
                      </a:pPr>
                      <a:r>
                        <a:rPr lang="en-US" sz="1400" b="0" dirty="0">
                          <a:solidFill>
                            <a:schemeClr val="tx1"/>
                          </a:solidFill>
                        </a:rPr>
                        <a:t>Log-rank </a:t>
                      </a:r>
                      <a:r>
                        <a:rPr lang="en-US" sz="1400" b="0" i="1" dirty="0">
                          <a:solidFill>
                            <a:schemeClr val="tx1"/>
                          </a:solidFill>
                          <a:latin typeface="Poppins Medium" pitchFamily="2" charset="77"/>
                          <a:cs typeface="Poppins Medium" pitchFamily="2" charset="77"/>
                        </a:rPr>
                        <a:t>P</a:t>
                      </a:r>
                      <a:r>
                        <a:rPr lang="en-US" sz="1400" b="0" i="0" dirty="0">
                          <a:solidFill>
                            <a:schemeClr val="tx1"/>
                          </a:solidFill>
                          <a:latin typeface="Poppins Medium" pitchFamily="2" charset="77"/>
                          <a:cs typeface="Poppins Medium" pitchFamily="2" charset="77"/>
                        </a:rPr>
                        <a:t> v</a:t>
                      </a:r>
                      <a:r>
                        <a:rPr lang="en-US" sz="1400" b="0" dirty="0">
                          <a:solidFill>
                            <a:schemeClr val="tx1"/>
                          </a:solidFill>
                        </a:rPr>
                        <a:t>alue</a:t>
                      </a:r>
                      <a:endParaRPr lang="en-US" sz="1400" b="0" baseline="30000" dirty="0">
                        <a:solidFill>
                          <a:schemeClr val="tx1"/>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algn="ctr">
                        <a:lnSpc>
                          <a:spcPct val="100000"/>
                        </a:lnSpc>
                      </a:pPr>
                      <a:r>
                        <a:rPr lang="en-US" sz="1400" b="0" dirty="0">
                          <a:solidFill>
                            <a:schemeClr val="tx1"/>
                          </a:solidFill>
                        </a:rPr>
                        <a:t>.0052</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endParaRPr lang="en-US" sz="1200" b="0">
                        <a:solidFill>
                          <a:schemeClr val="bg1"/>
                        </a:solidFill>
                      </a:endParaRPr>
                    </a:p>
                  </a:txBody>
                  <a:tcPr marL="0" marR="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223737878"/>
                  </a:ext>
                </a:extLst>
              </a:tr>
            </a:tbl>
          </a:graphicData>
        </a:graphic>
      </p:graphicFrame>
    </p:spTree>
    <p:extLst>
      <p:ext uri="{BB962C8B-B14F-4D97-AF65-F5344CB8AC3E}">
        <p14:creationId xmlns:p14="http://schemas.microsoft.com/office/powerpoint/2010/main" val="398816537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Title 1">
            <a:extLst>
              <a:ext uri="{FF2B5EF4-FFF2-40B4-BE49-F238E27FC236}">
                <a16:creationId xmlns:a16="http://schemas.microsoft.com/office/drawing/2014/main" id="{5D89E270-5636-F145-8C5E-9A77D5F3F2C1}"/>
              </a:ext>
            </a:extLst>
          </p:cNvPr>
          <p:cNvSpPr>
            <a:spLocks noGrp="1"/>
          </p:cNvSpPr>
          <p:nvPr>
            <p:ph type="title"/>
          </p:nvPr>
        </p:nvSpPr>
        <p:spPr bwMode="auto">
          <a:xfrm>
            <a:off x="231078" y="531006"/>
            <a:ext cx="11740260" cy="50244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r>
              <a:rPr lang="en-US" altLang="en-US" dirty="0"/>
              <a:t>Role of BTK Inhibitors for R/R MCL</a:t>
            </a:r>
          </a:p>
        </p:txBody>
      </p:sp>
      <p:sp>
        <p:nvSpPr>
          <p:cNvPr id="7" name="Content Placeholder 6">
            <a:extLst>
              <a:ext uri="{FF2B5EF4-FFF2-40B4-BE49-F238E27FC236}">
                <a16:creationId xmlns:a16="http://schemas.microsoft.com/office/drawing/2014/main" id="{463733A1-3B99-1B98-CB50-6ACD2EF76F14}"/>
              </a:ext>
            </a:extLst>
          </p:cNvPr>
          <p:cNvSpPr>
            <a:spLocks noGrp="1"/>
          </p:cNvSpPr>
          <p:nvPr>
            <p:ph sz="quarter" idx="10"/>
          </p:nvPr>
        </p:nvSpPr>
        <p:spPr>
          <a:xfrm>
            <a:off x="1712913" y="6110129"/>
            <a:ext cx="8166239" cy="519271"/>
          </a:xfrm>
        </p:spPr>
        <p:txBody>
          <a:bodyPr/>
          <a:lstStyle/>
          <a:p>
            <a:r>
              <a:rPr lang="en-US" altLang="en-US" dirty="0"/>
              <a:t>1. Goy. </a:t>
            </a:r>
            <a:r>
              <a:rPr lang="it-IT" altLang="en-US" dirty="0"/>
              <a:t>Ann </a:t>
            </a:r>
            <a:r>
              <a:rPr lang="it-IT" altLang="en-US" dirty="0" err="1"/>
              <a:t>Oncol</a:t>
            </a:r>
            <a:r>
              <a:rPr lang="it-IT" altLang="en-US" dirty="0"/>
              <a:t>. 2009;20:520. 2. Goy. JCO. 2013;31:3688. 3. Wang. Lancet </a:t>
            </a:r>
            <a:r>
              <a:rPr lang="it-IT" altLang="en-US" dirty="0" err="1"/>
              <a:t>Oncol</a:t>
            </a:r>
            <a:r>
              <a:rPr lang="it-IT" altLang="en-US" dirty="0"/>
              <a:t>. 2012;13:716. 4. </a:t>
            </a:r>
            <a:r>
              <a:rPr lang="en-US" altLang="en-US" dirty="0"/>
              <a:t>Wang. NEJM. 2013;369:507. </a:t>
            </a:r>
            <a:br>
              <a:rPr lang="en-US" altLang="en-US" dirty="0"/>
            </a:br>
            <a:r>
              <a:rPr lang="en-US" altLang="en-US" dirty="0"/>
              <a:t>5. Wang. 2020;136:38. 6. Song. Blood. 2022;139:3148. 7. </a:t>
            </a:r>
            <a:r>
              <a:rPr lang="da-DK" dirty="0"/>
              <a:t>Wang. JCO. 2023;41:3988. 8. Davids. </a:t>
            </a:r>
            <a:r>
              <a:rPr lang="da-DK" dirty="0" err="1"/>
              <a:t>Clin</a:t>
            </a:r>
            <a:r>
              <a:rPr lang="da-DK" dirty="0"/>
              <a:t> Cancer Res. 2021;27:4690. </a:t>
            </a:r>
            <a:br>
              <a:rPr lang="da-DK" dirty="0"/>
            </a:br>
            <a:r>
              <a:rPr lang="da-DK" dirty="0"/>
              <a:t>9. </a:t>
            </a:r>
            <a:r>
              <a:rPr lang="en-US" altLang="en-US" dirty="0"/>
              <a:t>Wang. JCO. 2025;26:200. </a:t>
            </a:r>
          </a:p>
        </p:txBody>
      </p:sp>
      <p:graphicFrame>
        <p:nvGraphicFramePr>
          <p:cNvPr id="4" name="Table 3">
            <a:extLst>
              <a:ext uri="{FF2B5EF4-FFF2-40B4-BE49-F238E27FC236}">
                <a16:creationId xmlns:a16="http://schemas.microsoft.com/office/drawing/2014/main" id="{F36343EB-9CA8-E35C-656A-95E56C5EEACB}"/>
              </a:ext>
            </a:extLst>
          </p:cNvPr>
          <p:cNvGraphicFramePr>
            <a:graphicFrameLocks noGrp="1"/>
          </p:cNvGraphicFramePr>
          <p:nvPr>
            <p:extLst>
              <p:ext uri="{D42A27DB-BD31-4B8C-83A1-F6EECF244321}">
                <p14:modId xmlns:p14="http://schemas.microsoft.com/office/powerpoint/2010/main" val="3601638600"/>
              </p:ext>
            </p:extLst>
          </p:nvPr>
        </p:nvGraphicFramePr>
        <p:xfrm>
          <a:off x="495300" y="1341901"/>
          <a:ext cx="11160406" cy="3657636"/>
        </p:xfrm>
        <a:graphic>
          <a:graphicData uri="http://schemas.openxmlformats.org/drawingml/2006/table">
            <a:tbl>
              <a:tblPr firstRow="1" bandRow="1">
                <a:tableStyleId>{5C22544A-7EE6-4342-B048-85BDC9FD1C3A}</a:tableStyleId>
              </a:tblPr>
              <a:tblGrid>
                <a:gridCol w="3474816">
                  <a:extLst>
                    <a:ext uri="{9D8B030D-6E8A-4147-A177-3AD203B41FA5}">
                      <a16:colId xmlns:a16="http://schemas.microsoft.com/office/drawing/2014/main" val="579828141"/>
                    </a:ext>
                  </a:extLst>
                </a:gridCol>
                <a:gridCol w="2789499">
                  <a:extLst>
                    <a:ext uri="{9D8B030D-6E8A-4147-A177-3AD203B41FA5}">
                      <a16:colId xmlns:a16="http://schemas.microsoft.com/office/drawing/2014/main" val="3215629365"/>
                    </a:ext>
                  </a:extLst>
                </a:gridCol>
                <a:gridCol w="2534856">
                  <a:extLst>
                    <a:ext uri="{9D8B030D-6E8A-4147-A177-3AD203B41FA5}">
                      <a16:colId xmlns:a16="http://schemas.microsoft.com/office/drawing/2014/main" val="2854413334"/>
                    </a:ext>
                  </a:extLst>
                </a:gridCol>
                <a:gridCol w="2361235">
                  <a:extLst>
                    <a:ext uri="{9D8B030D-6E8A-4147-A177-3AD203B41FA5}">
                      <a16:colId xmlns:a16="http://schemas.microsoft.com/office/drawing/2014/main" val="2451774597"/>
                    </a:ext>
                  </a:extLst>
                </a:gridCol>
              </a:tblGrid>
              <a:tr h="0">
                <a:tc>
                  <a:txBody>
                    <a:bodyPr/>
                    <a:lstStyle/>
                    <a:p>
                      <a:r>
                        <a:rPr lang="en-US" sz="1800" b="1" i="0" dirty="0">
                          <a:solidFill>
                            <a:schemeClr val="bg2"/>
                          </a:solidFill>
                          <a:latin typeface="Poppins" pitchFamily="2" charset="77"/>
                          <a:cs typeface="Poppins" pitchFamily="2" charset="77"/>
                        </a:rPr>
                        <a:t>Agent</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800" b="1" i="0" dirty="0">
                          <a:solidFill>
                            <a:schemeClr val="bg2"/>
                          </a:solidFill>
                          <a:latin typeface="Poppins" pitchFamily="2" charset="77"/>
                          <a:cs typeface="Poppins" pitchFamily="2" charset="77"/>
                        </a:rPr>
                        <a:t>Study Population, N</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800" b="1" i="0" dirty="0">
                          <a:solidFill>
                            <a:schemeClr val="bg2"/>
                          </a:solidFill>
                          <a:latin typeface="Poppins" pitchFamily="2" charset="77"/>
                          <a:cs typeface="Poppins" pitchFamily="2" charset="77"/>
                        </a:rPr>
                        <a:t>Response Rate,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a:txBody>
                    <a:bodyPr/>
                    <a:lstStyle/>
                    <a:p>
                      <a:pPr algn="ctr"/>
                      <a:r>
                        <a:rPr lang="en-US" sz="1800" b="1" i="0" dirty="0">
                          <a:solidFill>
                            <a:schemeClr val="bg2"/>
                          </a:solidFill>
                          <a:latin typeface="Poppins" pitchFamily="2" charset="77"/>
                          <a:cs typeface="Poppins" pitchFamily="2" charset="77"/>
                        </a:rPr>
                        <a:t>Median DoR, Mo</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090355232"/>
                  </a:ext>
                </a:extLst>
              </a:tr>
              <a:tr h="0">
                <a:tc>
                  <a:txBody>
                    <a:bodyPr/>
                    <a:lstStyle/>
                    <a:p>
                      <a:r>
                        <a:rPr lang="en-US" sz="1800" b="0" i="0" dirty="0">
                          <a:solidFill>
                            <a:schemeClr val="tx1"/>
                          </a:solidFill>
                          <a:latin typeface="Poppins Medium" pitchFamily="2" charset="77"/>
                          <a:cs typeface="Poppins Medium" pitchFamily="2" charset="77"/>
                        </a:rPr>
                        <a:t>Bortezomib</a:t>
                      </a:r>
                      <a:r>
                        <a:rPr lang="en-US" sz="1800" b="0" i="0" baseline="30000" dirty="0">
                          <a:solidFill>
                            <a:schemeClr val="tx1"/>
                          </a:solidFill>
                          <a:latin typeface="Poppins Medium" pitchFamily="2" charset="77"/>
                          <a:cs typeface="Poppins Medium" pitchFamily="2" charset="77"/>
                        </a:rPr>
                        <a:t>1</a:t>
                      </a:r>
                    </a:p>
                  </a:txBody>
                  <a:tcPr marT="45722" marB="45722">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b="0" i="0" dirty="0">
                          <a:solidFill>
                            <a:schemeClr val="tx1"/>
                          </a:solidFill>
                          <a:latin typeface="Poppins Medium" pitchFamily="2" charset="77"/>
                          <a:cs typeface="Poppins Medium" pitchFamily="2" charset="77"/>
                        </a:rPr>
                        <a:t>155</a:t>
                      </a:r>
                    </a:p>
                  </a:txBody>
                  <a:tcPr marT="45722" marB="45722">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b="0" i="0" dirty="0">
                          <a:solidFill>
                            <a:schemeClr val="tx1"/>
                          </a:solidFill>
                          <a:latin typeface="Poppins Medium" pitchFamily="2" charset="77"/>
                          <a:cs typeface="Poppins Medium" pitchFamily="2" charset="77"/>
                        </a:rPr>
                        <a:t>33</a:t>
                      </a:r>
                    </a:p>
                  </a:txBody>
                  <a:tcPr marT="45722" marB="45722">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b="0" i="0" dirty="0">
                          <a:solidFill>
                            <a:schemeClr val="tx1"/>
                          </a:solidFill>
                          <a:latin typeface="Poppins Medium" pitchFamily="2" charset="77"/>
                          <a:cs typeface="Poppins Medium" pitchFamily="2" charset="77"/>
                        </a:rPr>
                        <a:t>9.2</a:t>
                      </a:r>
                    </a:p>
                  </a:txBody>
                  <a:tcPr marT="45722" marB="45722">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928614336"/>
                  </a:ext>
                </a:extLst>
              </a:tr>
              <a:tr h="0">
                <a:tc>
                  <a:txBody>
                    <a:bodyPr/>
                    <a:lstStyle/>
                    <a:p>
                      <a:r>
                        <a:rPr lang="en-US" sz="1800" b="0" i="0" dirty="0">
                          <a:solidFill>
                            <a:schemeClr val="tx1"/>
                          </a:solidFill>
                          <a:latin typeface="Poppins Medium" pitchFamily="2" charset="77"/>
                          <a:cs typeface="Poppins Medium" pitchFamily="2" charset="77"/>
                        </a:rPr>
                        <a:t>Lenalidomide</a:t>
                      </a:r>
                      <a:r>
                        <a:rPr lang="en-US" sz="1800" b="0" i="0" baseline="30000" dirty="0">
                          <a:solidFill>
                            <a:schemeClr val="tx1"/>
                          </a:solidFill>
                          <a:latin typeface="Poppins Medium" pitchFamily="2" charset="77"/>
                          <a:cs typeface="Poppins Medium" pitchFamily="2" charset="77"/>
                        </a:rPr>
                        <a:t>2</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b="0" i="0" dirty="0">
                          <a:solidFill>
                            <a:schemeClr val="tx1"/>
                          </a:solidFill>
                          <a:latin typeface="Poppins Medium" pitchFamily="2" charset="77"/>
                          <a:cs typeface="Poppins Medium" pitchFamily="2" charset="77"/>
                        </a:rPr>
                        <a:t>134</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b="0" i="0" dirty="0">
                          <a:solidFill>
                            <a:schemeClr val="tx1"/>
                          </a:solidFill>
                          <a:latin typeface="Poppins Medium" pitchFamily="2" charset="77"/>
                          <a:cs typeface="Poppins Medium" pitchFamily="2" charset="77"/>
                        </a:rPr>
                        <a:t>28</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b="0" i="0" dirty="0">
                          <a:solidFill>
                            <a:schemeClr val="tx1"/>
                          </a:solidFill>
                          <a:latin typeface="Poppins Medium" pitchFamily="2" charset="77"/>
                          <a:cs typeface="Poppins Medium" pitchFamily="2" charset="77"/>
                        </a:rPr>
                        <a:t>16.6</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99008292"/>
                  </a:ext>
                </a:extLst>
              </a:tr>
              <a:tr h="126369">
                <a:tc>
                  <a:txBody>
                    <a:bodyPr/>
                    <a:lstStyle/>
                    <a:p>
                      <a:r>
                        <a:rPr lang="en-US" sz="1800" b="0" i="0" dirty="0">
                          <a:solidFill>
                            <a:schemeClr val="tx1"/>
                          </a:solidFill>
                          <a:latin typeface="Poppins Medium" pitchFamily="2" charset="77"/>
                          <a:cs typeface="Poppins Medium" pitchFamily="2" charset="77"/>
                        </a:rPr>
                        <a:t>Lenalidomide +</a:t>
                      </a:r>
                      <a:r>
                        <a:rPr lang="en-US" sz="1800" b="0" i="0" baseline="0" dirty="0">
                          <a:solidFill>
                            <a:schemeClr val="tx1"/>
                          </a:solidFill>
                          <a:latin typeface="Poppins Medium" pitchFamily="2" charset="77"/>
                          <a:cs typeface="Poppins Medium" pitchFamily="2" charset="77"/>
                        </a:rPr>
                        <a:t> rituximab</a:t>
                      </a:r>
                      <a:r>
                        <a:rPr lang="en-US" sz="1800" b="0" i="0" baseline="30000" dirty="0">
                          <a:solidFill>
                            <a:schemeClr val="tx1"/>
                          </a:solidFill>
                          <a:latin typeface="Poppins Medium" pitchFamily="2" charset="77"/>
                          <a:cs typeface="Poppins Medium" pitchFamily="2" charset="77"/>
                        </a:rPr>
                        <a:t>3</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b="0" i="0" dirty="0">
                          <a:solidFill>
                            <a:schemeClr val="tx1"/>
                          </a:solidFill>
                          <a:latin typeface="Poppins Medium" pitchFamily="2" charset="77"/>
                          <a:cs typeface="Poppins Medium" pitchFamily="2" charset="77"/>
                        </a:rPr>
                        <a:t>52</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b="0" i="0" dirty="0">
                          <a:solidFill>
                            <a:schemeClr val="tx1"/>
                          </a:solidFill>
                          <a:latin typeface="Poppins Medium" pitchFamily="2" charset="77"/>
                          <a:cs typeface="Poppins Medium" pitchFamily="2" charset="77"/>
                        </a:rPr>
                        <a:t>57</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b="0" i="0" dirty="0">
                          <a:solidFill>
                            <a:schemeClr val="tx1"/>
                          </a:solidFill>
                          <a:latin typeface="Poppins Medium" pitchFamily="2" charset="77"/>
                          <a:cs typeface="Poppins Medium" pitchFamily="2" charset="77"/>
                        </a:rPr>
                        <a:t>18.9</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829524420"/>
                  </a:ext>
                </a:extLst>
              </a:tr>
              <a:tr h="0">
                <a:tc>
                  <a:txBody>
                    <a:bodyPr/>
                    <a:lstStyle/>
                    <a:p>
                      <a:r>
                        <a:rPr lang="en-US" sz="1800" b="0" i="0" dirty="0">
                          <a:solidFill>
                            <a:schemeClr val="tx1"/>
                          </a:solidFill>
                          <a:latin typeface="Poppins Medium" pitchFamily="2" charset="77"/>
                          <a:cs typeface="Poppins Medium" pitchFamily="2" charset="77"/>
                        </a:rPr>
                        <a:t>Ibrutinib*</a:t>
                      </a:r>
                      <a:r>
                        <a:rPr lang="en-US" sz="1800" b="0" i="0" baseline="30000" dirty="0">
                          <a:solidFill>
                            <a:schemeClr val="tx1"/>
                          </a:solidFill>
                          <a:latin typeface="Poppins Medium" pitchFamily="2" charset="77"/>
                          <a:cs typeface="Poppins Medium" pitchFamily="2" charset="77"/>
                        </a:rPr>
                        <a:t>4</a:t>
                      </a:r>
                      <a:endParaRPr lang="en-US" sz="1800" b="0" i="0" dirty="0">
                        <a:solidFill>
                          <a:schemeClr val="tx1"/>
                        </a:solidFill>
                        <a:latin typeface="Poppins Medium" pitchFamily="2" charset="77"/>
                        <a:cs typeface="Poppins Medium" pitchFamily="2" charset="77"/>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b="0" i="0" dirty="0">
                          <a:solidFill>
                            <a:schemeClr val="tx1"/>
                          </a:solidFill>
                          <a:latin typeface="Poppins Medium" pitchFamily="2" charset="77"/>
                          <a:cs typeface="Poppins Medium" pitchFamily="2" charset="77"/>
                        </a:rPr>
                        <a:t>111</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b="0" i="0" dirty="0">
                          <a:solidFill>
                            <a:schemeClr val="tx1"/>
                          </a:solidFill>
                          <a:latin typeface="Poppins Medium" pitchFamily="2" charset="77"/>
                          <a:cs typeface="Poppins Medium" pitchFamily="2" charset="77"/>
                        </a:rPr>
                        <a:t>68</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b="0" i="0" baseline="0" dirty="0">
                          <a:solidFill>
                            <a:schemeClr val="tx1"/>
                          </a:solidFill>
                          <a:latin typeface="Poppins Medium" pitchFamily="2" charset="77"/>
                          <a:cs typeface="Poppins Medium" pitchFamily="2" charset="77"/>
                        </a:rPr>
                        <a:t>17.5</a:t>
                      </a:r>
                      <a:endParaRPr lang="en-US" sz="1800" b="0" i="0" dirty="0">
                        <a:solidFill>
                          <a:schemeClr val="tx1"/>
                        </a:solidFill>
                        <a:latin typeface="Poppins Medium" pitchFamily="2" charset="77"/>
                        <a:cs typeface="Poppins Medium" pitchFamily="2" charset="77"/>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25117802"/>
                  </a:ext>
                </a:extLst>
              </a:tr>
              <a:tr h="0">
                <a:tc>
                  <a:txBody>
                    <a:bodyPr/>
                    <a:lstStyle/>
                    <a:p>
                      <a:r>
                        <a:rPr lang="en-US" sz="1800" b="1" i="0" dirty="0">
                          <a:solidFill>
                            <a:schemeClr val="tx1"/>
                          </a:solidFill>
                          <a:latin typeface="Poppins" pitchFamily="2" charset="77"/>
                          <a:cs typeface="Poppins" pitchFamily="2" charset="77"/>
                        </a:rPr>
                        <a:t>Acalabrutinib</a:t>
                      </a:r>
                      <a:r>
                        <a:rPr lang="en-US" sz="1800" b="1" i="0" baseline="30000" dirty="0">
                          <a:solidFill>
                            <a:schemeClr val="tx1"/>
                          </a:solidFill>
                          <a:latin typeface="Poppins" pitchFamily="2" charset="77"/>
                          <a:cs typeface="Poppins" pitchFamily="2" charset="77"/>
                        </a:rPr>
                        <a:t>5</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b="1" i="0" dirty="0">
                          <a:solidFill>
                            <a:schemeClr val="tx1"/>
                          </a:solidFill>
                          <a:latin typeface="Poppins" pitchFamily="2" charset="77"/>
                          <a:cs typeface="Poppins" pitchFamily="2" charset="77"/>
                        </a:rPr>
                        <a:t>124</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b="1" i="0" dirty="0">
                          <a:solidFill>
                            <a:schemeClr val="tx1"/>
                          </a:solidFill>
                          <a:latin typeface="Poppins" pitchFamily="2" charset="77"/>
                          <a:cs typeface="Poppins" pitchFamily="2" charset="77"/>
                        </a:rPr>
                        <a:t>81</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b="1" i="0" dirty="0">
                          <a:solidFill>
                            <a:schemeClr val="tx1"/>
                          </a:solidFill>
                          <a:latin typeface="Poppins" pitchFamily="2" charset="77"/>
                          <a:cs typeface="Poppins" pitchFamily="2" charset="77"/>
                        </a:rPr>
                        <a:t>28.6</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197912763"/>
                  </a:ext>
                </a:extLst>
              </a:tr>
              <a:tr h="0">
                <a:tc>
                  <a:txBody>
                    <a:bodyPr/>
                    <a:lstStyle/>
                    <a:p>
                      <a:r>
                        <a:rPr lang="en-US" sz="1800" b="1" i="0" dirty="0">
                          <a:solidFill>
                            <a:schemeClr val="tx1"/>
                          </a:solidFill>
                          <a:latin typeface="Poppins" pitchFamily="2" charset="77"/>
                          <a:cs typeface="Poppins" pitchFamily="2" charset="77"/>
                        </a:rPr>
                        <a:t>Zanubrutinib</a:t>
                      </a:r>
                      <a:r>
                        <a:rPr lang="en-US" sz="1800" b="1" i="0" baseline="30000" dirty="0">
                          <a:solidFill>
                            <a:schemeClr val="tx1"/>
                          </a:solidFill>
                          <a:latin typeface="Poppins" pitchFamily="2" charset="77"/>
                          <a:cs typeface="Poppins" pitchFamily="2" charset="77"/>
                        </a:rPr>
                        <a:t>6</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b="1" i="0" dirty="0">
                          <a:solidFill>
                            <a:schemeClr val="tx1"/>
                          </a:solidFill>
                          <a:latin typeface="Poppins" pitchFamily="2" charset="77"/>
                          <a:cs typeface="Poppins" pitchFamily="2" charset="77"/>
                        </a:rPr>
                        <a:t>86</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b="1" i="0" dirty="0">
                          <a:solidFill>
                            <a:schemeClr val="tx1"/>
                          </a:solidFill>
                          <a:latin typeface="Poppins" pitchFamily="2" charset="77"/>
                          <a:cs typeface="Poppins" pitchFamily="2" charset="77"/>
                        </a:rPr>
                        <a:t>84</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b="1" i="0" dirty="0">
                          <a:solidFill>
                            <a:schemeClr val="tx1"/>
                          </a:solidFill>
                          <a:latin typeface="Poppins" pitchFamily="2" charset="77"/>
                          <a:cs typeface="Poppins" pitchFamily="2" charset="77"/>
                        </a:rPr>
                        <a:t>~36.0</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41557967"/>
                  </a:ext>
                </a:extLst>
              </a:tr>
              <a:tr h="0">
                <a:tc>
                  <a:txBody>
                    <a:bodyPr/>
                    <a:lstStyle/>
                    <a:p>
                      <a:r>
                        <a:rPr lang="en-US" sz="1800" b="1" i="0" dirty="0">
                          <a:solidFill>
                            <a:schemeClr val="tx1"/>
                          </a:solidFill>
                          <a:latin typeface="Poppins" pitchFamily="2" charset="77"/>
                          <a:cs typeface="Poppins" pitchFamily="2" charset="77"/>
                        </a:rPr>
                        <a:t>Pirtobrutinib</a:t>
                      </a:r>
                      <a:r>
                        <a:rPr lang="en-US" sz="1800" b="1" i="0" baseline="30000" dirty="0">
                          <a:solidFill>
                            <a:schemeClr val="tx1"/>
                          </a:solidFill>
                          <a:latin typeface="Poppins" pitchFamily="2" charset="77"/>
                          <a:cs typeface="Poppins" pitchFamily="2" charset="77"/>
                        </a:rPr>
                        <a:t>†7</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b="1" i="0" dirty="0">
                          <a:solidFill>
                            <a:schemeClr val="tx1"/>
                          </a:solidFill>
                          <a:latin typeface="Poppins" pitchFamily="2" charset="77"/>
                          <a:cs typeface="Poppins" pitchFamily="2" charset="77"/>
                        </a:rPr>
                        <a:t>90</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b="1" i="0" dirty="0">
                          <a:solidFill>
                            <a:schemeClr val="tx1"/>
                          </a:solidFill>
                          <a:latin typeface="Poppins" pitchFamily="2" charset="77"/>
                          <a:cs typeface="Poppins" pitchFamily="2" charset="77"/>
                        </a:rPr>
                        <a:t>58</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b="1" i="0" dirty="0">
                          <a:solidFill>
                            <a:schemeClr val="tx1"/>
                          </a:solidFill>
                          <a:latin typeface="Poppins" pitchFamily="2" charset="77"/>
                          <a:cs typeface="Poppins" pitchFamily="2" charset="77"/>
                        </a:rPr>
                        <a:t>21.6</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286962177"/>
                  </a:ext>
                </a:extLst>
              </a:tr>
              <a:tr h="0">
                <a:tc>
                  <a:txBody>
                    <a:bodyPr/>
                    <a:lstStyle/>
                    <a:p>
                      <a:r>
                        <a:rPr lang="en-US" sz="1800" b="0" i="0" dirty="0">
                          <a:solidFill>
                            <a:schemeClr val="tx1"/>
                          </a:solidFill>
                          <a:latin typeface="Poppins Medium" pitchFamily="2" charset="77"/>
                          <a:cs typeface="Poppins Medium" pitchFamily="2" charset="77"/>
                        </a:rPr>
                        <a:t>Venetoclax*</a:t>
                      </a:r>
                      <a:r>
                        <a:rPr lang="en-US" sz="1800" b="0" i="0" baseline="30000" dirty="0">
                          <a:solidFill>
                            <a:schemeClr val="tx1"/>
                          </a:solidFill>
                          <a:latin typeface="Poppins Medium" pitchFamily="2" charset="77"/>
                          <a:cs typeface="Poppins Medium" pitchFamily="2" charset="77"/>
                        </a:rPr>
                        <a:t>8</a:t>
                      </a:r>
                      <a:endParaRPr lang="en-US" sz="1800" b="0" i="0" dirty="0">
                        <a:solidFill>
                          <a:schemeClr val="tx1"/>
                        </a:solidFill>
                        <a:latin typeface="Poppins Medium" pitchFamily="2" charset="77"/>
                        <a:cs typeface="Poppins Medium" pitchFamily="2" charset="77"/>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b="0" i="0" dirty="0">
                          <a:solidFill>
                            <a:schemeClr val="tx1"/>
                          </a:solidFill>
                          <a:latin typeface="Poppins Medium" pitchFamily="2" charset="77"/>
                          <a:cs typeface="Poppins Medium" pitchFamily="2" charset="77"/>
                        </a:rPr>
                        <a:t>28</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b="0" i="0" dirty="0">
                          <a:solidFill>
                            <a:schemeClr val="tx1"/>
                          </a:solidFill>
                          <a:latin typeface="Poppins Medium" pitchFamily="2" charset="77"/>
                          <a:cs typeface="Poppins Medium" pitchFamily="2" charset="77"/>
                        </a:rPr>
                        <a:t>75</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US" sz="1800" b="0" i="0" dirty="0">
                          <a:solidFill>
                            <a:schemeClr val="tx1"/>
                          </a:solidFill>
                          <a:latin typeface="Poppins Medium" pitchFamily="2" charset="77"/>
                          <a:cs typeface="Poppins Medium" pitchFamily="2" charset="77"/>
                        </a:rPr>
                        <a:t>15.7</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31099808"/>
                  </a:ext>
                </a:extLst>
              </a:tr>
              <a:tr h="0">
                <a:tc>
                  <a:txBody>
                    <a:bodyPr/>
                    <a:lstStyle/>
                    <a:p>
                      <a:r>
                        <a:rPr lang="en-US" sz="1800" b="0" i="0" dirty="0">
                          <a:solidFill>
                            <a:schemeClr val="tx1"/>
                          </a:solidFill>
                          <a:latin typeface="Poppins Medium" pitchFamily="2" charset="77"/>
                          <a:cs typeface="Poppins Medium" pitchFamily="2" charset="77"/>
                        </a:rPr>
                        <a:t>Ibrutinib + venetoclax*</a:t>
                      </a:r>
                      <a:r>
                        <a:rPr lang="en-US" sz="1800" b="0" i="0" baseline="30000" dirty="0">
                          <a:solidFill>
                            <a:schemeClr val="tx1"/>
                          </a:solidFill>
                          <a:latin typeface="Poppins Medium" pitchFamily="2" charset="77"/>
                          <a:cs typeface="Poppins Medium" pitchFamily="2" charset="77"/>
                        </a:rPr>
                        <a:t>9</a:t>
                      </a:r>
                      <a:endParaRPr lang="en-US" sz="1800" b="0" i="0" dirty="0">
                        <a:solidFill>
                          <a:schemeClr val="tx1"/>
                        </a:solidFill>
                        <a:latin typeface="Poppins Medium" pitchFamily="2" charset="77"/>
                        <a:cs typeface="Poppins Medium" pitchFamily="2" charset="77"/>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b="0" i="0" dirty="0">
                          <a:solidFill>
                            <a:schemeClr val="tx1"/>
                          </a:solidFill>
                          <a:latin typeface="Poppins Medium" pitchFamily="2" charset="77"/>
                          <a:cs typeface="Poppins Medium" pitchFamily="2" charset="77"/>
                        </a:rPr>
                        <a:t>134</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b="0" i="0" dirty="0">
                          <a:solidFill>
                            <a:schemeClr val="tx1"/>
                          </a:solidFill>
                          <a:latin typeface="Poppins Medium" pitchFamily="2" charset="77"/>
                          <a:cs typeface="Poppins Medium" pitchFamily="2" charset="77"/>
                        </a:rPr>
                        <a:t>82</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lang="en-US" sz="1800" b="0" i="0" dirty="0">
                          <a:solidFill>
                            <a:schemeClr val="tx1"/>
                          </a:solidFill>
                          <a:latin typeface="Poppins Medium" pitchFamily="2" charset="77"/>
                          <a:cs typeface="Poppins Medium" pitchFamily="2" charset="77"/>
                        </a:rPr>
                        <a:t>42.0</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551224025"/>
                  </a:ext>
                </a:extLst>
              </a:tr>
            </a:tbl>
          </a:graphicData>
        </a:graphic>
      </p:graphicFrame>
      <p:sp>
        <p:nvSpPr>
          <p:cNvPr id="3" name="TextBox 2">
            <a:extLst>
              <a:ext uri="{FF2B5EF4-FFF2-40B4-BE49-F238E27FC236}">
                <a16:creationId xmlns:a16="http://schemas.microsoft.com/office/drawing/2014/main" id="{73A37237-EF68-DB6A-F4EA-66E1DFB81A41}"/>
              </a:ext>
            </a:extLst>
          </p:cNvPr>
          <p:cNvSpPr txBox="1"/>
          <p:nvPr/>
        </p:nvSpPr>
        <p:spPr bwMode="auto">
          <a:xfrm>
            <a:off x="495300" y="5065577"/>
            <a:ext cx="79911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0" indent="0">
              <a:buNone/>
            </a:pPr>
            <a:r>
              <a:rPr lang="en-US" altLang="en-US" sz="1400" b="0" dirty="0">
                <a:latin typeface="Poppins" panose="00000500000000000000" pitchFamily="2" charset="0"/>
                <a:ea typeface="Calibri" panose="020F0502020204030204" pitchFamily="34" charset="0"/>
                <a:cs typeface="Poppins" panose="00000500000000000000" pitchFamily="2" charset="0"/>
              </a:rPr>
              <a:t>*Not FDA approved in MCL. </a:t>
            </a:r>
            <a:r>
              <a:rPr lang="en-US" altLang="en-US" sz="1400" b="0" baseline="30000" dirty="0">
                <a:latin typeface="Poppins" panose="00000500000000000000" pitchFamily="2" charset="0"/>
                <a:ea typeface="Calibri" panose="020F0502020204030204" pitchFamily="34" charset="0"/>
                <a:cs typeface="Poppins" panose="00000500000000000000" pitchFamily="2" charset="0"/>
              </a:rPr>
              <a:t>†</a:t>
            </a:r>
            <a:r>
              <a:rPr lang="en-US" altLang="en-US" sz="1400" b="0" dirty="0">
                <a:latin typeface="Poppins" panose="00000500000000000000" pitchFamily="2" charset="0"/>
                <a:ea typeface="Calibri" panose="020F0502020204030204" pitchFamily="34" charset="0"/>
                <a:cs typeface="Poppins" panose="00000500000000000000" pitchFamily="2" charset="0"/>
              </a:rPr>
              <a:t>Approved after prior therapy failure.</a:t>
            </a:r>
          </a:p>
        </p:txBody>
      </p:sp>
    </p:spTree>
    <p:extLst>
      <p:ext uri="{BB962C8B-B14F-4D97-AF65-F5344CB8AC3E}">
        <p14:creationId xmlns:p14="http://schemas.microsoft.com/office/powerpoint/2010/main" val="23721531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27">
            <a:extLst>
              <a:ext uri="{FF2B5EF4-FFF2-40B4-BE49-F238E27FC236}">
                <a16:creationId xmlns:a16="http://schemas.microsoft.com/office/drawing/2014/main" id="{9BAA7B4C-1D13-DD21-147B-939DEC1D9AFC}"/>
              </a:ext>
            </a:extLst>
          </p:cNvPr>
          <p:cNvSpPr>
            <a:spLocks/>
          </p:cNvSpPr>
          <p:nvPr/>
        </p:nvSpPr>
        <p:spPr bwMode="auto">
          <a:xfrm>
            <a:off x="8859351" y="2867025"/>
            <a:ext cx="2416175" cy="1892300"/>
          </a:xfrm>
          <a:custGeom>
            <a:avLst/>
            <a:gdLst>
              <a:gd name="connsiteX0" fmla="*/ 2403475 w 2403475"/>
              <a:gd name="connsiteY0" fmla="*/ 1225550 h 1892300"/>
              <a:gd name="connsiteX1" fmla="*/ 2403475 w 2403475"/>
              <a:gd name="connsiteY1" fmla="*/ 1892300 h 1892300"/>
              <a:gd name="connsiteX2" fmla="*/ 2098675 w 2403475"/>
              <a:gd name="connsiteY2" fmla="*/ 1892300 h 1892300"/>
              <a:gd name="connsiteX3" fmla="*/ 2098675 w 2403475"/>
              <a:gd name="connsiteY3" fmla="*/ 1781175 h 1892300"/>
              <a:gd name="connsiteX4" fmla="*/ 1898650 w 2403475"/>
              <a:gd name="connsiteY4" fmla="*/ 1781175 h 1892300"/>
              <a:gd name="connsiteX5" fmla="*/ 1898650 w 2403475"/>
              <a:gd name="connsiteY5" fmla="*/ 1727200 h 1892300"/>
              <a:gd name="connsiteX6" fmla="*/ 1797050 w 2403475"/>
              <a:gd name="connsiteY6" fmla="*/ 1727200 h 1892300"/>
              <a:gd name="connsiteX7" fmla="*/ 1797050 w 2403475"/>
              <a:gd name="connsiteY7" fmla="*/ 1673225 h 1892300"/>
              <a:gd name="connsiteX8" fmla="*/ 1717675 w 2403475"/>
              <a:gd name="connsiteY8" fmla="*/ 1673225 h 1892300"/>
              <a:gd name="connsiteX9" fmla="*/ 1717675 w 2403475"/>
              <a:gd name="connsiteY9" fmla="*/ 1616075 h 1892300"/>
              <a:gd name="connsiteX10" fmla="*/ 1631950 w 2403475"/>
              <a:gd name="connsiteY10" fmla="*/ 1616075 h 1892300"/>
              <a:gd name="connsiteX11" fmla="*/ 1631950 w 2403475"/>
              <a:gd name="connsiteY11" fmla="*/ 1581150 h 1892300"/>
              <a:gd name="connsiteX12" fmla="*/ 1450975 w 2403475"/>
              <a:gd name="connsiteY12" fmla="*/ 1581150 h 1892300"/>
              <a:gd name="connsiteX13" fmla="*/ 1450975 w 2403475"/>
              <a:gd name="connsiteY13" fmla="*/ 1517650 h 1892300"/>
              <a:gd name="connsiteX14" fmla="*/ 1320800 w 2403475"/>
              <a:gd name="connsiteY14" fmla="*/ 1517650 h 1892300"/>
              <a:gd name="connsiteX15" fmla="*/ 1320800 w 2403475"/>
              <a:gd name="connsiteY15" fmla="*/ 1470025 h 1892300"/>
              <a:gd name="connsiteX16" fmla="*/ 1168400 w 2403475"/>
              <a:gd name="connsiteY16" fmla="*/ 1470025 h 1892300"/>
              <a:gd name="connsiteX17" fmla="*/ 1168400 w 2403475"/>
              <a:gd name="connsiteY17" fmla="*/ 1390650 h 1892300"/>
              <a:gd name="connsiteX18" fmla="*/ 990600 w 2403475"/>
              <a:gd name="connsiteY18" fmla="*/ 1390650 h 1892300"/>
              <a:gd name="connsiteX19" fmla="*/ 990600 w 2403475"/>
              <a:gd name="connsiteY19" fmla="*/ 1346200 h 1892300"/>
              <a:gd name="connsiteX20" fmla="*/ 911225 w 2403475"/>
              <a:gd name="connsiteY20" fmla="*/ 1346200 h 1892300"/>
              <a:gd name="connsiteX21" fmla="*/ 911225 w 2403475"/>
              <a:gd name="connsiteY21" fmla="*/ 1301750 h 1892300"/>
              <a:gd name="connsiteX22" fmla="*/ 857250 w 2403475"/>
              <a:gd name="connsiteY22" fmla="*/ 1301750 h 1892300"/>
              <a:gd name="connsiteX23" fmla="*/ 857250 w 2403475"/>
              <a:gd name="connsiteY23" fmla="*/ 1247775 h 1892300"/>
              <a:gd name="connsiteX24" fmla="*/ 809625 w 2403475"/>
              <a:gd name="connsiteY24" fmla="*/ 1247775 h 1892300"/>
              <a:gd name="connsiteX25" fmla="*/ 809625 w 2403475"/>
              <a:gd name="connsiteY25" fmla="*/ 1209675 h 1892300"/>
              <a:gd name="connsiteX26" fmla="*/ 777875 w 2403475"/>
              <a:gd name="connsiteY26" fmla="*/ 1209675 h 1892300"/>
              <a:gd name="connsiteX27" fmla="*/ 777875 w 2403475"/>
              <a:gd name="connsiteY27" fmla="*/ 1149350 h 1892300"/>
              <a:gd name="connsiteX28" fmla="*/ 527050 w 2403475"/>
              <a:gd name="connsiteY28" fmla="*/ 1149350 h 1892300"/>
              <a:gd name="connsiteX29" fmla="*/ 527050 w 2403475"/>
              <a:gd name="connsiteY29" fmla="*/ 1063625 h 1892300"/>
              <a:gd name="connsiteX30" fmla="*/ 485775 w 2403475"/>
              <a:gd name="connsiteY30" fmla="*/ 1063625 h 1892300"/>
              <a:gd name="connsiteX31" fmla="*/ 485775 w 2403475"/>
              <a:gd name="connsiteY31" fmla="*/ 1022350 h 1892300"/>
              <a:gd name="connsiteX32" fmla="*/ 444500 w 2403475"/>
              <a:gd name="connsiteY32" fmla="*/ 1022350 h 1892300"/>
              <a:gd name="connsiteX33" fmla="*/ 444500 w 2403475"/>
              <a:gd name="connsiteY33" fmla="*/ 987425 h 1892300"/>
              <a:gd name="connsiteX34" fmla="*/ 400050 w 2403475"/>
              <a:gd name="connsiteY34" fmla="*/ 987425 h 1892300"/>
              <a:gd name="connsiteX35" fmla="*/ 400050 w 2403475"/>
              <a:gd name="connsiteY35" fmla="*/ 952500 h 1892300"/>
              <a:gd name="connsiteX36" fmla="*/ 371475 w 2403475"/>
              <a:gd name="connsiteY36" fmla="*/ 952500 h 1892300"/>
              <a:gd name="connsiteX37" fmla="*/ 371475 w 2403475"/>
              <a:gd name="connsiteY37" fmla="*/ 876300 h 1892300"/>
              <a:gd name="connsiteX38" fmla="*/ 317500 w 2403475"/>
              <a:gd name="connsiteY38" fmla="*/ 876300 h 1892300"/>
              <a:gd name="connsiteX39" fmla="*/ 317500 w 2403475"/>
              <a:gd name="connsiteY39" fmla="*/ 822325 h 1892300"/>
              <a:gd name="connsiteX40" fmla="*/ 282575 w 2403475"/>
              <a:gd name="connsiteY40" fmla="*/ 822325 h 1892300"/>
              <a:gd name="connsiteX41" fmla="*/ 282575 w 2403475"/>
              <a:gd name="connsiteY41" fmla="*/ 752475 h 1892300"/>
              <a:gd name="connsiteX42" fmla="*/ 250825 w 2403475"/>
              <a:gd name="connsiteY42" fmla="*/ 752475 h 1892300"/>
              <a:gd name="connsiteX43" fmla="*/ 250825 w 2403475"/>
              <a:gd name="connsiteY43" fmla="*/ 692150 h 1892300"/>
              <a:gd name="connsiteX44" fmla="*/ 250825 w 2403475"/>
              <a:gd name="connsiteY44" fmla="*/ 692150 h 1892300"/>
              <a:gd name="connsiteX45" fmla="*/ 209550 w 2403475"/>
              <a:gd name="connsiteY45" fmla="*/ 692150 h 1892300"/>
              <a:gd name="connsiteX46" fmla="*/ 209550 w 2403475"/>
              <a:gd name="connsiteY46" fmla="*/ 631825 h 1892300"/>
              <a:gd name="connsiteX47" fmla="*/ 168275 w 2403475"/>
              <a:gd name="connsiteY47" fmla="*/ 631825 h 1892300"/>
              <a:gd name="connsiteX48" fmla="*/ 168275 w 2403475"/>
              <a:gd name="connsiteY48" fmla="*/ 568325 h 1892300"/>
              <a:gd name="connsiteX49" fmla="*/ 168275 w 2403475"/>
              <a:gd name="connsiteY49" fmla="*/ 568325 h 1892300"/>
              <a:gd name="connsiteX50" fmla="*/ 133350 w 2403475"/>
              <a:gd name="connsiteY50" fmla="*/ 568325 h 1892300"/>
              <a:gd name="connsiteX51" fmla="*/ 133350 w 2403475"/>
              <a:gd name="connsiteY51" fmla="*/ 482600 h 1892300"/>
              <a:gd name="connsiteX52" fmla="*/ 101600 w 2403475"/>
              <a:gd name="connsiteY52" fmla="*/ 482600 h 1892300"/>
              <a:gd name="connsiteX53" fmla="*/ 101600 w 2403475"/>
              <a:gd name="connsiteY53" fmla="*/ 396875 h 1892300"/>
              <a:gd name="connsiteX54" fmla="*/ 101600 w 2403475"/>
              <a:gd name="connsiteY54" fmla="*/ 396875 h 1892300"/>
              <a:gd name="connsiteX55" fmla="*/ 69850 w 2403475"/>
              <a:gd name="connsiteY55" fmla="*/ 396875 h 1892300"/>
              <a:gd name="connsiteX56" fmla="*/ 69850 w 2403475"/>
              <a:gd name="connsiteY56" fmla="*/ 317500 h 1892300"/>
              <a:gd name="connsiteX57" fmla="*/ 41275 w 2403475"/>
              <a:gd name="connsiteY57" fmla="*/ 317500 h 1892300"/>
              <a:gd name="connsiteX58" fmla="*/ 41275 w 2403475"/>
              <a:gd name="connsiteY58" fmla="*/ 222250 h 1892300"/>
              <a:gd name="connsiteX59" fmla="*/ 0 w 2403475"/>
              <a:gd name="connsiteY59" fmla="*/ 222250 h 1892300"/>
              <a:gd name="connsiteX60" fmla="*/ 0 w 2403475"/>
              <a:gd name="connsiteY60" fmla="*/ 0 h 1892300"/>
              <a:gd name="connsiteX61" fmla="*/ 53975 w 2403475"/>
              <a:gd name="connsiteY61" fmla="*/ 0 h 1892300"/>
              <a:gd name="connsiteX62" fmla="*/ 53975 w 2403475"/>
              <a:gd name="connsiteY62" fmla="*/ 73025 h 1892300"/>
              <a:gd name="connsiteX63" fmla="*/ 92075 w 2403475"/>
              <a:gd name="connsiteY63" fmla="*/ 73025 h 1892300"/>
              <a:gd name="connsiteX64" fmla="*/ 92075 w 2403475"/>
              <a:gd name="connsiteY64" fmla="*/ 139700 h 1892300"/>
              <a:gd name="connsiteX65" fmla="*/ 117475 w 2403475"/>
              <a:gd name="connsiteY65" fmla="*/ 139700 h 1892300"/>
              <a:gd name="connsiteX66" fmla="*/ 117475 w 2403475"/>
              <a:gd name="connsiteY66" fmla="*/ 196850 h 1892300"/>
              <a:gd name="connsiteX67" fmla="*/ 158750 w 2403475"/>
              <a:gd name="connsiteY67" fmla="*/ 196850 h 1892300"/>
              <a:gd name="connsiteX68" fmla="*/ 158750 w 2403475"/>
              <a:gd name="connsiteY68" fmla="*/ 263525 h 1892300"/>
              <a:gd name="connsiteX69" fmla="*/ 158750 w 2403475"/>
              <a:gd name="connsiteY69" fmla="*/ 263525 h 1892300"/>
              <a:gd name="connsiteX70" fmla="*/ 190500 w 2403475"/>
              <a:gd name="connsiteY70" fmla="*/ 263525 h 1892300"/>
              <a:gd name="connsiteX71" fmla="*/ 190500 w 2403475"/>
              <a:gd name="connsiteY71" fmla="*/ 336550 h 1892300"/>
              <a:gd name="connsiteX72" fmla="*/ 234950 w 2403475"/>
              <a:gd name="connsiteY72" fmla="*/ 336550 h 1892300"/>
              <a:gd name="connsiteX73" fmla="*/ 234950 w 2403475"/>
              <a:gd name="connsiteY73" fmla="*/ 384175 h 1892300"/>
              <a:gd name="connsiteX74" fmla="*/ 276225 w 2403475"/>
              <a:gd name="connsiteY74" fmla="*/ 384175 h 1892300"/>
              <a:gd name="connsiteX75" fmla="*/ 276225 w 2403475"/>
              <a:gd name="connsiteY75" fmla="*/ 441325 h 1892300"/>
              <a:gd name="connsiteX76" fmla="*/ 327025 w 2403475"/>
              <a:gd name="connsiteY76" fmla="*/ 441325 h 1892300"/>
              <a:gd name="connsiteX77" fmla="*/ 327025 w 2403475"/>
              <a:gd name="connsiteY77" fmla="*/ 508000 h 1892300"/>
              <a:gd name="connsiteX78" fmla="*/ 374650 w 2403475"/>
              <a:gd name="connsiteY78" fmla="*/ 508000 h 1892300"/>
              <a:gd name="connsiteX79" fmla="*/ 374650 w 2403475"/>
              <a:gd name="connsiteY79" fmla="*/ 558800 h 1892300"/>
              <a:gd name="connsiteX80" fmla="*/ 412750 w 2403475"/>
              <a:gd name="connsiteY80" fmla="*/ 558800 h 1892300"/>
              <a:gd name="connsiteX81" fmla="*/ 412750 w 2403475"/>
              <a:gd name="connsiteY81" fmla="*/ 609600 h 1892300"/>
              <a:gd name="connsiteX82" fmla="*/ 454025 w 2403475"/>
              <a:gd name="connsiteY82" fmla="*/ 609600 h 1892300"/>
              <a:gd name="connsiteX83" fmla="*/ 454025 w 2403475"/>
              <a:gd name="connsiteY83" fmla="*/ 647700 h 1892300"/>
              <a:gd name="connsiteX84" fmla="*/ 485775 w 2403475"/>
              <a:gd name="connsiteY84" fmla="*/ 647700 h 1892300"/>
              <a:gd name="connsiteX85" fmla="*/ 485775 w 2403475"/>
              <a:gd name="connsiteY85" fmla="*/ 701675 h 1892300"/>
              <a:gd name="connsiteX86" fmla="*/ 542925 w 2403475"/>
              <a:gd name="connsiteY86" fmla="*/ 701675 h 1892300"/>
              <a:gd name="connsiteX87" fmla="*/ 542925 w 2403475"/>
              <a:gd name="connsiteY87" fmla="*/ 758825 h 1892300"/>
              <a:gd name="connsiteX88" fmla="*/ 787400 w 2403475"/>
              <a:gd name="connsiteY88" fmla="*/ 758825 h 1892300"/>
              <a:gd name="connsiteX89" fmla="*/ 787400 w 2403475"/>
              <a:gd name="connsiteY89" fmla="*/ 787400 h 1892300"/>
              <a:gd name="connsiteX90" fmla="*/ 787400 w 2403475"/>
              <a:gd name="connsiteY90" fmla="*/ 787400 h 1892300"/>
              <a:gd name="connsiteX91" fmla="*/ 787400 w 2403475"/>
              <a:gd name="connsiteY91" fmla="*/ 787400 h 1892300"/>
              <a:gd name="connsiteX92" fmla="*/ 815975 w 2403475"/>
              <a:gd name="connsiteY92" fmla="*/ 787400 h 1892300"/>
              <a:gd name="connsiteX93" fmla="*/ 815975 w 2403475"/>
              <a:gd name="connsiteY93" fmla="*/ 838200 h 1892300"/>
              <a:gd name="connsiteX94" fmla="*/ 860425 w 2403475"/>
              <a:gd name="connsiteY94" fmla="*/ 838200 h 1892300"/>
              <a:gd name="connsiteX95" fmla="*/ 860425 w 2403475"/>
              <a:gd name="connsiteY95" fmla="*/ 892175 h 1892300"/>
              <a:gd name="connsiteX96" fmla="*/ 914400 w 2403475"/>
              <a:gd name="connsiteY96" fmla="*/ 892175 h 1892300"/>
              <a:gd name="connsiteX97" fmla="*/ 914400 w 2403475"/>
              <a:gd name="connsiteY97" fmla="*/ 920750 h 1892300"/>
              <a:gd name="connsiteX98" fmla="*/ 993775 w 2403475"/>
              <a:gd name="connsiteY98" fmla="*/ 920750 h 1892300"/>
              <a:gd name="connsiteX99" fmla="*/ 993775 w 2403475"/>
              <a:gd name="connsiteY99" fmla="*/ 920750 h 1892300"/>
              <a:gd name="connsiteX100" fmla="*/ 993775 w 2403475"/>
              <a:gd name="connsiteY100" fmla="*/ 962025 h 1892300"/>
              <a:gd name="connsiteX101" fmla="*/ 1152525 w 2403475"/>
              <a:gd name="connsiteY101" fmla="*/ 962025 h 1892300"/>
              <a:gd name="connsiteX102" fmla="*/ 1152525 w 2403475"/>
              <a:gd name="connsiteY102" fmla="*/ 1025525 h 1892300"/>
              <a:gd name="connsiteX103" fmla="*/ 1311275 w 2403475"/>
              <a:gd name="connsiteY103" fmla="*/ 1025525 h 1892300"/>
              <a:gd name="connsiteX104" fmla="*/ 1311275 w 2403475"/>
              <a:gd name="connsiteY104" fmla="*/ 1063625 h 1892300"/>
              <a:gd name="connsiteX105" fmla="*/ 1447800 w 2403475"/>
              <a:gd name="connsiteY105" fmla="*/ 1063625 h 1892300"/>
              <a:gd name="connsiteX106" fmla="*/ 1447800 w 2403475"/>
              <a:gd name="connsiteY106" fmla="*/ 1114425 h 1892300"/>
              <a:gd name="connsiteX107" fmla="*/ 1600200 w 2403475"/>
              <a:gd name="connsiteY107" fmla="*/ 1114425 h 1892300"/>
              <a:gd name="connsiteX108" fmla="*/ 1600200 w 2403475"/>
              <a:gd name="connsiteY108" fmla="*/ 1155700 h 1892300"/>
              <a:gd name="connsiteX109" fmla="*/ 1695450 w 2403475"/>
              <a:gd name="connsiteY109" fmla="*/ 1155700 h 1892300"/>
              <a:gd name="connsiteX110" fmla="*/ 1695450 w 2403475"/>
              <a:gd name="connsiteY110" fmla="*/ 1209675 h 1892300"/>
              <a:gd name="connsiteX111" fmla="*/ 1781175 w 2403475"/>
              <a:gd name="connsiteY111" fmla="*/ 1209675 h 1892300"/>
              <a:gd name="connsiteX112" fmla="*/ 1781175 w 2403475"/>
              <a:gd name="connsiteY112" fmla="*/ 1266825 h 1892300"/>
              <a:gd name="connsiteX113" fmla="*/ 1895475 w 2403475"/>
              <a:gd name="connsiteY113" fmla="*/ 1266825 h 1892300"/>
              <a:gd name="connsiteX114" fmla="*/ 1895475 w 2403475"/>
              <a:gd name="connsiteY114" fmla="*/ 1308100 h 1892300"/>
              <a:gd name="connsiteX115" fmla="*/ 2108200 w 2403475"/>
              <a:gd name="connsiteY115" fmla="*/ 1308100 h 1892300"/>
              <a:gd name="connsiteX116" fmla="*/ 2108200 w 2403475"/>
              <a:gd name="connsiteY116" fmla="*/ 1231900 h 1892300"/>
              <a:gd name="connsiteX117" fmla="*/ 2403475 w 2403475"/>
              <a:gd name="connsiteY117" fmla="*/ 1225550 h 189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03475" h="1892300">
                <a:moveTo>
                  <a:pt x="2403475" y="1225550"/>
                </a:moveTo>
                <a:lnTo>
                  <a:pt x="2403475" y="1892300"/>
                </a:lnTo>
                <a:lnTo>
                  <a:pt x="2098675" y="1892300"/>
                </a:lnTo>
                <a:lnTo>
                  <a:pt x="2098675" y="1781175"/>
                </a:lnTo>
                <a:lnTo>
                  <a:pt x="1898650" y="1781175"/>
                </a:lnTo>
                <a:lnTo>
                  <a:pt x="1898650" y="1727200"/>
                </a:lnTo>
                <a:lnTo>
                  <a:pt x="1797050" y="1727200"/>
                </a:lnTo>
                <a:lnTo>
                  <a:pt x="1797050" y="1673225"/>
                </a:lnTo>
                <a:lnTo>
                  <a:pt x="1717675" y="1673225"/>
                </a:lnTo>
                <a:lnTo>
                  <a:pt x="1717675" y="1616075"/>
                </a:lnTo>
                <a:lnTo>
                  <a:pt x="1631950" y="1616075"/>
                </a:lnTo>
                <a:lnTo>
                  <a:pt x="1631950" y="1581150"/>
                </a:lnTo>
                <a:lnTo>
                  <a:pt x="1450975" y="1581150"/>
                </a:lnTo>
                <a:lnTo>
                  <a:pt x="1450975" y="1517650"/>
                </a:lnTo>
                <a:lnTo>
                  <a:pt x="1320800" y="1517650"/>
                </a:lnTo>
                <a:lnTo>
                  <a:pt x="1320800" y="1470025"/>
                </a:lnTo>
                <a:lnTo>
                  <a:pt x="1168400" y="1470025"/>
                </a:lnTo>
                <a:lnTo>
                  <a:pt x="1168400" y="1390650"/>
                </a:lnTo>
                <a:lnTo>
                  <a:pt x="990600" y="1390650"/>
                </a:lnTo>
                <a:lnTo>
                  <a:pt x="990600" y="1346200"/>
                </a:lnTo>
                <a:lnTo>
                  <a:pt x="911225" y="1346200"/>
                </a:lnTo>
                <a:lnTo>
                  <a:pt x="911225" y="1301750"/>
                </a:lnTo>
                <a:lnTo>
                  <a:pt x="857250" y="1301750"/>
                </a:lnTo>
                <a:lnTo>
                  <a:pt x="857250" y="1247775"/>
                </a:lnTo>
                <a:lnTo>
                  <a:pt x="809625" y="1247775"/>
                </a:lnTo>
                <a:lnTo>
                  <a:pt x="809625" y="1209675"/>
                </a:lnTo>
                <a:lnTo>
                  <a:pt x="777875" y="1209675"/>
                </a:lnTo>
                <a:lnTo>
                  <a:pt x="777875" y="1149350"/>
                </a:lnTo>
                <a:lnTo>
                  <a:pt x="527050" y="1149350"/>
                </a:lnTo>
                <a:lnTo>
                  <a:pt x="527050" y="1063625"/>
                </a:lnTo>
                <a:lnTo>
                  <a:pt x="485775" y="1063625"/>
                </a:lnTo>
                <a:lnTo>
                  <a:pt x="485775" y="1022350"/>
                </a:lnTo>
                <a:lnTo>
                  <a:pt x="444500" y="1022350"/>
                </a:lnTo>
                <a:lnTo>
                  <a:pt x="444500" y="987425"/>
                </a:lnTo>
                <a:lnTo>
                  <a:pt x="400050" y="987425"/>
                </a:lnTo>
                <a:lnTo>
                  <a:pt x="400050" y="952500"/>
                </a:lnTo>
                <a:lnTo>
                  <a:pt x="371475" y="952500"/>
                </a:lnTo>
                <a:lnTo>
                  <a:pt x="371475" y="876300"/>
                </a:lnTo>
                <a:lnTo>
                  <a:pt x="317500" y="876300"/>
                </a:lnTo>
                <a:lnTo>
                  <a:pt x="317500" y="822325"/>
                </a:lnTo>
                <a:lnTo>
                  <a:pt x="282575" y="822325"/>
                </a:lnTo>
                <a:lnTo>
                  <a:pt x="282575" y="752475"/>
                </a:lnTo>
                <a:lnTo>
                  <a:pt x="250825" y="752475"/>
                </a:lnTo>
                <a:lnTo>
                  <a:pt x="250825" y="692150"/>
                </a:lnTo>
                <a:lnTo>
                  <a:pt x="250825" y="692150"/>
                </a:lnTo>
                <a:lnTo>
                  <a:pt x="209550" y="692150"/>
                </a:lnTo>
                <a:lnTo>
                  <a:pt x="209550" y="631825"/>
                </a:lnTo>
                <a:lnTo>
                  <a:pt x="168275" y="631825"/>
                </a:lnTo>
                <a:lnTo>
                  <a:pt x="168275" y="568325"/>
                </a:lnTo>
                <a:lnTo>
                  <a:pt x="168275" y="568325"/>
                </a:lnTo>
                <a:lnTo>
                  <a:pt x="133350" y="568325"/>
                </a:lnTo>
                <a:lnTo>
                  <a:pt x="133350" y="482600"/>
                </a:lnTo>
                <a:lnTo>
                  <a:pt x="101600" y="482600"/>
                </a:lnTo>
                <a:lnTo>
                  <a:pt x="101600" y="396875"/>
                </a:lnTo>
                <a:lnTo>
                  <a:pt x="101600" y="396875"/>
                </a:lnTo>
                <a:lnTo>
                  <a:pt x="69850" y="396875"/>
                </a:lnTo>
                <a:lnTo>
                  <a:pt x="69850" y="317500"/>
                </a:lnTo>
                <a:lnTo>
                  <a:pt x="41275" y="317500"/>
                </a:lnTo>
                <a:lnTo>
                  <a:pt x="41275" y="222250"/>
                </a:lnTo>
                <a:lnTo>
                  <a:pt x="0" y="222250"/>
                </a:lnTo>
                <a:lnTo>
                  <a:pt x="0" y="0"/>
                </a:lnTo>
                <a:lnTo>
                  <a:pt x="53975" y="0"/>
                </a:lnTo>
                <a:lnTo>
                  <a:pt x="53975" y="73025"/>
                </a:lnTo>
                <a:lnTo>
                  <a:pt x="92075" y="73025"/>
                </a:lnTo>
                <a:lnTo>
                  <a:pt x="92075" y="139700"/>
                </a:lnTo>
                <a:lnTo>
                  <a:pt x="117475" y="139700"/>
                </a:lnTo>
                <a:lnTo>
                  <a:pt x="117475" y="196850"/>
                </a:lnTo>
                <a:lnTo>
                  <a:pt x="158750" y="196850"/>
                </a:lnTo>
                <a:lnTo>
                  <a:pt x="158750" y="263525"/>
                </a:lnTo>
                <a:lnTo>
                  <a:pt x="158750" y="263525"/>
                </a:lnTo>
                <a:lnTo>
                  <a:pt x="190500" y="263525"/>
                </a:lnTo>
                <a:lnTo>
                  <a:pt x="190500" y="336550"/>
                </a:lnTo>
                <a:lnTo>
                  <a:pt x="234950" y="336550"/>
                </a:lnTo>
                <a:lnTo>
                  <a:pt x="234950" y="384175"/>
                </a:lnTo>
                <a:lnTo>
                  <a:pt x="276225" y="384175"/>
                </a:lnTo>
                <a:lnTo>
                  <a:pt x="276225" y="441325"/>
                </a:lnTo>
                <a:lnTo>
                  <a:pt x="327025" y="441325"/>
                </a:lnTo>
                <a:lnTo>
                  <a:pt x="327025" y="508000"/>
                </a:lnTo>
                <a:lnTo>
                  <a:pt x="374650" y="508000"/>
                </a:lnTo>
                <a:lnTo>
                  <a:pt x="374650" y="558800"/>
                </a:lnTo>
                <a:lnTo>
                  <a:pt x="412750" y="558800"/>
                </a:lnTo>
                <a:lnTo>
                  <a:pt x="412750" y="609600"/>
                </a:lnTo>
                <a:lnTo>
                  <a:pt x="454025" y="609600"/>
                </a:lnTo>
                <a:lnTo>
                  <a:pt x="454025" y="647700"/>
                </a:lnTo>
                <a:lnTo>
                  <a:pt x="485775" y="647700"/>
                </a:lnTo>
                <a:lnTo>
                  <a:pt x="485775" y="701675"/>
                </a:lnTo>
                <a:lnTo>
                  <a:pt x="542925" y="701675"/>
                </a:lnTo>
                <a:lnTo>
                  <a:pt x="542925" y="758825"/>
                </a:lnTo>
                <a:lnTo>
                  <a:pt x="787400" y="758825"/>
                </a:lnTo>
                <a:lnTo>
                  <a:pt x="787400" y="787400"/>
                </a:lnTo>
                <a:lnTo>
                  <a:pt x="787400" y="787400"/>
                </a:lnTo>
                <a:lnTo>
                  <a:pt x="787400" y="787400"/>
                </a:lnTo>
                <a:lnTo>
                  <a:pt x="815975" y="787400"/>
                </a:lnTo>
                <a:lnTo>
                  <a:pt x="815975" y="838200"/>
                </a:lnTo>
                <a:lnTo>
                  <a:pt x="860425" y="838200"/>
                </a:lnTo>
                <a:lnTo>
                  <a:pt x="860425" y="892175"/>
                </a:lnTo>
                <a:lnTo>
                  <a:pt x="914400" y="892175"/>
                </a:lnTo>
                <a:lnTo>
                  <a:pt x="914400" y="920750"/>
                </a:lnTo>
                <a:lnTo>
                  <a:pt x="993775" y="920750"/>
                </a:lnTo>
                <a:lnTo>
                  <a:pt x="993775" y="920750"/>
                </a:lnTo>
                <a:lnTo>
                  <a:pt x="993775" y="962025"/>
                </a:lnTo>
                <a:lnTo>
                  <a:pt x="1152525" y="962025"/>
                </a:lnTo>
                <a:lnTo>
                  <a:pt x="1152525" y="1025525"/>
                </a:lnTo>
                <a:lnTo>
                  <a:pt x="1311275" y="1025525"/>
                </a:lnTo>
                <a:lnTo>
                  <a:pt x="1311275" y="1063625"/>
                </a:lnTo>
                <a:lnTo>
                  <a:pt x="1447800" y="1063625"/>
                </a:lnTo>
                <a:lnTo>
                  <a:pt x="1447800" y="1114425"/>
                </a:lnTo>
                <a:lnTo>
                  <a:pt x="1600200" y="1114425"/>
                </a:lnTo>
                <a:lnTo>
                  <a:pt x="1600200" y="1155700"/>
                </a:lnTo>
                <a:lnTo>
                  <a:pt x="1695450" y="1155700"/>
                </a:lnTo>
                <a:lnTo>
                  <a:pt x="1695450" y="1209675"/>
                </a:lnTo>
                <a:lnTo>
                  <a:pt x="1781175" y="1209675"/>
                </a:lnTo>
                <a:lnTo>
                  <a:pt x="1781175" y="1266825"/>
                </a:lnTo>
                <a:lnTo>
                  <a:pt x="1895475" y="1266825"/>
                </a:lnTo>
                <a:lnTo>
                  <a:pt x="1895475" y="1308100"/>
                </a:lnTo>
                <a:lnTo>
                  <a:pt x="2108200" y="1308100"/>
                </a:lnTo>
                <a:lnTo>
                  <a:pt x="2108200" y="1231900"/>
                </a:lnTo>
                <a:lnTo>
                  <a:pt x="2403475" y="1225550"/>
                </a:lnTo>
                <a:close/>
              </a:path>
            </a:pathLst>
          </a:custGeom>
          <a:solidFill>
            <a:schemeClr val="accent1">
              <a:lumMod val="60000"/>
              <a:lumOff val="40000"/>
              <a:alpha val="25098"/>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ea typeface="ＭＳ Ｐゴシック" pitchFamily="34" charset="-128"/>
              <a:cs typeface="Poppins Medium" pitchFamily="2" charset="77"/>
            </a:endParaRPr>
          </a:p>
        </p:txBody>
      </p:sp>
      <p:sp>
        <p:nvSpPr>
          <p:cNvPr id="3" name="Title 2">
            <a:extLst>
              <a:ext uri="{FF2B5EF4-FFF2-40B4-BE49-F238E27FC236}">
                <a16:creationId xmlns:a16="http://schemas.microsoft.com/office/drawing/2014/main" id="{3CBF9F54-088A-98C9-2E96-C932D6D59701}"/>
              </a:ext>
            </a:extLst>
          </p:cNvPr>
          <p:cNvSpPr>
            <a:spLocks noGrp="1"/>
          </p:cNvSpPr>
          <p:nvPr>
            <p:ph type="title"/>
          </p:nvPr>
        </p:nvSpPr>
        <p:spPr>
          <a:xfrm>
            <a:off x="231078" y="531006"/>
            <a:ext cx="11740260" cy="502445"/>
          </a:xfrm>
        </p:spPr>
        <p:txBody>
          <a:bodyPr/>
          <a:lstStyle/>
          <a:p>
            <a:r>
              <a:rPr lang="en-US" dirty="0"/>
              <a:t>Historically: Extremely Poor Outcomes in MCL </a:t>
            </a:r>
            <a:br>
              <a:rPr lang="en-US" dirty="0"/>
            </a:br>
            <a:r>
              <a:rPr lang="en-US" dirty="0"/>
              <a:t>Following Progression on Covalent BTK Inhibitors</a:t>
            </a:r>
          </a:p>
        </p:txBody>
      </p:sp>
      <p:sp>
        <p:nvSpPr>
          <p:cNvPr id="4" name="Content Placeholder 4">
            <a:extLst>
              <a:ext uri="{FF2B5EF4-FFF2-40B4-BE49-F238E27FC236}">
                <a16:creationId xmlns:a16="http://schemas.microsoft.com/office/drawing/2014/main" id="{EEB042AB-C12A-62C7-8161-AE0EC643919E}"/>
              </a:ext>
            </a:extLst>
          </p:cNvPr>
          <p:cNvSpPr>
            <a:spLocks noGrp="1"/>
          </p:cNvSpPr>
          <p:nvPr>
            <p:ph idx="1"/>
          </p:nvPr>
        </p:nvSpPr>
        <p:spPr>
          <a:xfrm>
            <a:off x="231775" y="1335088"/>
            <a:ext cx="11739563" cy="746921"/>
          </a:xfrm>
        </p:spPr>
        <p:txBody>
          <a:bodyPr>
            <a:no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spcAft>
                <a:spcPts val="0"/>
              </a:spcAft>
            </a:pPr>
            <a:r>
              <a:rPr lang="en-US" sz="1600" dirty="0"/>
              <a:t>Covalent BTK inhibitor resistance in MCL and other lymphomas is incompletely understood</a:t>
            </a:r>
            <a:r>
              <a:rPr lang="en-US" sz="1600" baseline="30000" dirty="0"/>
              <a:t>1-10</a:t>
            </a:r>
          </a:p>
          <a:p>
            <a:pPr>
              <a:spcAft>
                <a:spcPts val="0"/>
              </a:spcAft>
            </a:pPr>
            <a:r>
              <a:rPr lang="en-US" sz="1600" dirty="0"/>
              <a:t>BTK C481 mutations are uncommon; bypass alterations and epigenetic changes implicated in some patients</a:t>
            </a:r>
            <a:r>
              <a:rPr lang="en-US" sz="1600" baseline="30000" dirty="0"/>
              <a:t>7</a:t>
            </a:r>
          </a:p>
        </p:txBody>
      </p:sp>
      <p:sp>
        <p:nvSpPr>
          <p:cNvPr id="120" name="Content Placeholder 119">
            <a:extLst>
              <a:ext uri="{FF2B5EF4-FFF2-40B4-BE49-F238E27FC236}">
                <a16:creationId xmlns:a16="http://schemas.microsoft.com/office/drawing/2014/main" id="{0A9A8BEE-9DFB-6C5B-C543-253A880C1D3A}"/>
              </a:ext>
            </a:extLst>
          </p:cNvPr>
          <p:cNvSpPr>
            <a:spLocks noGrp="1"/>
          </p:cNvSpPr>
          <p:nvPr>
            <p:ph sz="quarter" idx="10"/>
          </p:nvPr>
        </p:nvSpPr>
        <p:spPr>
          <a:xfrm>
            <a:off x="1445072" y="5971433"/>
            <a:ext cx="8614994" cy="657967"/>
          </a:xfrm>
        </p:spPr>
        <p:txBody>
          <a:bodyPr/>
          <a:lstStyle/>
          <a:p>
            <a:r>
              <a:rPr lang="en-US" altLang="en-US" dirty="0"/>
              <a:t>1. Hershkovitz-Rokah. Br J Haemtol. 2018;181:306. 2. Wang. NEJM. 2013;369:507. 3. Cheah. Ann Oncol. 2015;26:1175. 4. Martin. Blood. 2016;127:1559. 5. Dreyling. Lancet. 2016;387:770. 6. Epperla. Hematol Oncol. 2017;35:528. 7. Ondrisova. Front Oncol. 2020;10. 8. O’Brien. </a:t>
            </a:r>
            <a:br>
              <a:rPr lang="en-US" altLang="en-US" dirty="0"/>
            </a:br>
            <a:r>
              <a:rPr lang="en-US" altLang="en-US" dirty="0"/>
              <a:t>Clin Lymphoma Myeloma Leuk. 2018;18:648. 9. Byrd. Blood. 2017;130(suppl 1):4326. 10. Tam. Blood. 2020;136:2038. 11. Rai. Clin Lymphoma Myeloma Leuk. 2021;21(suppl 1):S407.</a:t>
            </a:r>
          </a:p>
        </p:txBody>
      </p:sp>
      <p:sp>
        <p:nvSpPr>
          <p:cNvPr id="5" name="TextBox 4">
            <a:extLst>
              <a:ext uri="{FF2B5EF4-FFF2-40B4-BE49-F238E27FC236}">
                <a16:creationId xmlns:a16="http://schemas.microsoft.com/office/drawing/2014/main" id="{BFCF6553-E9AC-0ADB-14A7-54B27EC29E23}"/>
              </a:ext>
            </a:extLst>
          </p:cNvPr>
          <p:cNvSpPr txBox="1">
            <a:spLocks/>
          </p:cNvSpPr>
          <p:nvPr/>
        </p:nvSpPr>
        <p:spPr>
          <a:xfrm>
            <a:off x="348731" y="5309107"/>
            <a:ext cx="4081047" cy="523220"/>
          </a:xfrm>
          <a:prstGeom prst="rect">
            <a:avLst/>
          </a:prstGeom>
          <a:noFill/>
        </p:spPr>
        <p:txBody>
          <a:bodyPr wrap="squar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ctr" defTabSz="914377" rtl="0" eaLnBrk="1" fontAlgn="base" latinLnBrk="0" hangingPunct="1">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N = 114 (global)</a:t>
            </a:r>
            <a:r>
              <a:rPr kumimoji="0" lang="en-US" sz="1400" b="0" u="none" strike="noStrike" kern="1200" cap="none" spc="0" normalizeH="0" baseline="30000" noProof="0" dirty="0">
                <a:ln>
                  <a:noFill/>
                </a:ln>
                <a:solidFill>
                  <a:srgbClr val="000000"/>
                </a:solidFill>
                <a:effectLst/>
                <a:uLnTx/>
                <a:uFillTx/>
                <a:latin typeface="Poppins Medium" pitchFamily="2" charset="77"/>
                <a:cs typeface="Poppins Medium" pitchFamily="2" charset="77"/>
              </a:rPr>
              <a:t>4</a:t>
            </a: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a:p>
            <a:pPr marL="0" marR="0" lvl="0" indent="0" algn="ctr" defTabSz="914377" rtl="0" eaLnBrk="1" fontAlgn="base" latinLnBrk="0" hangingPunct="1">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Median OS: 2.9 mo</a:t>
            </a:r>
          </a:p>
        </p:txBody>
      </p:sp>
      <p:sp>
        <p:nvSpPr>
          <p:cNvPr id="6" name="TextBox 5">
            <a:extLst>
              <a:ext uri="{FF2B5EF4-FFF2-40B4-BE49-F238E27FC236}">
                <a16:creationId xmlns:a16="http://schemas.microsoft.com/office/drawing/2014/main" id="{8AEF0815-69F1-4B2F-4B56-60598F317A08}"/>
              </a:ext>
            </a:extLst>
          </p:cNvPr>
          <p:cNvSpPr txBox="1">
            <a:spLocks/>
          </p:cNvSpPr>
          <p:nvPr/>
        </p:nvSpPr>
        <p:spPr>
          <a:xfrm>
            <a:off x="4118716" y="5309107"/>
            <a:ext cx="4081047" cy="523220"/>
          </a:xfrm>
          <a:prstGeom prst="rect">
            <a:avLst/>
          </a:prstGeom>
          <a:noFill/>
        </p:spPr>
        <p:txBody>
          <a:bodyPr wrap="squar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ctr" defTabSz="914377" rtl="0" eaLnBrk="1" fontAlgn="base" latinLnBrk="0" hangingPunct="1">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N = 31 (US)</a:t>
            </a:r>
            <a:r>
              <a:rPr kumimoji="0" lang="en-US" sz="1400" b="0" u="none" strike="noStrike" kern="1200" cap="none" spc="0" normalizeH="0" baseline="30000" noProof="0" dirty="0">
                <a:ln>
                  <a:noFill/>
                </a:ln>
                <a:solidFill>
                  <a:srgbClr val="000000"/>
                </a:solidFill>
                <a:effectLst/>
                <a:uLnTx/>
                <a:uFillTx/>
                <a:latin typeface="Poppins Medium" pitchFamily="2" charset="77"/>
                <a:cs typeface="Poppins Medium" pitchFamily="2" charset="77"/>
              </a:rPr>
              <a:t>3</a:t>
            </a: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a:p>
            <a:pPr marL="0" marR="0" lvl="0" indent="0" algn="ctr" defTabSz="914377" rtl="0" eaLnBrk="1" fontAlgn="base" latinLnBrk="0" hangingPunct="1">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Median OS: 8.4 mo</a:t>
            </a:r>
          </a:p>
        </p:txBody>
      </p:sp>
      <p:sp>
        <p:nvSpPr>
          <p:cNvPr id="7" name="TextBox 6">
            <a:extLst>
              <a:ext uri="{FF2B5EF4-FFF2-40B4-BE49-F238E27FC236}">
                <a16:creationId xmlns:a16="http://schemas.microsoft.com/office/drawing/2014/main" id="{7BF06372-00BE-DB00-184C-4EAB2C88D5FC}"/>
              </a:ext>
            </a:extLst>
          </p:cNvPr>
          <p:cNvSpPr txBox="1">
            <a:spLocks/>
          </p:cNvSpPr>
          <p:nvPr/>
        </p:nvSpPr>
        <p:spPr>
          <a:xfrm>
            <a:off x="8529423" y="5309107"/>
            <a:ext cx="3021727" cy="523220"/>
          </a:xfrm>
          <a:prstGeom prst="rect">
            <a:avLst/>
          </a:prstGeom>
          <a:noFill/>
        </p:spPr>
        <p:txBody>
          <a:bodyPr wrap="square"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ctr" defTabSz="914377" rtl="0" eaLnBrk="1" fontAlgn="base" latinLnBrk="0" hangingPunct="1">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N = 108 (Japan)</a:t>
            </a:r>
            <a:r>
              <a:rPr kumimoji="0" lang="en-US" sz="1400" b="0" u="none" strike="noStrike" kern="1200" cap="none" spc="0" normalizeH="0" baseline="30000" noProof="0" dirty="0">
                <a:ln>
                  <a:noFill/>
                </a:ln>
                <a:solidFill>
                  <a:srgbClr val="000000"/>
                </a:solidFill>
                <a:effectLst/>
                <a:uLnTx/>
                <a:uFillTx/>
                <a:latin typeface="Poppins Medium" pitchFamily="2" charset="77"/>
                <a:cs typeface="Poppins Medium" pitchFamily="2" charset="77"/>
              </a:rPr>
              <a:t>11</a:t>
            </a: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a:p>
            <a:pPr marL="0" marR="0" lvl="0" indent="0" algn="ctr" defTabSz="914377" rtl="0" eaLnBrk="1" fontAlgn="base" latinLnBrk="0" hangingPunct="1">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Median OS: 5.46 mo</a:t>
            </a:r>
          </a:p>
        </p:txBody>
      </p:sp>
      <p:sp>
        <p:nvSpPr>
          <p:cNvPr id="9" name="TextBox 8">
            <a:extLst>
              <a:ext uri="{FF2B5EF4-FFF2-40B4-BE49-F238E27FC236}">
                <a16:creationId xmlns:a16="http://schemas.microsoft.com/office/drawing/2014/main" id="{04F7AA66-023A-3658-22BE-939543E6BC65}"/>
              </a:ext>
            </a:extLst>
          </p:cNvPr>
          <p:cNvSpPr txBox="1">
            <a:spLocks/>
          </p:cNvSpPr>
          <p:nvPr/>
        </p:nvSpPr>
        <p:spPr bwMode="auto">
          <a:xfrm>
            <a:off x="1586063" y="2058282"/>
            <a:ext cx="94830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u="none" strike="noStrike" kern="1200" cap="none" spc="0" normalizeH="0" baseline="0" noProof="0" dirty="0">
                <a:ln>
                  <a:noFill/>
                </a:ln>
                <a:solidFill>
                  <a:srgbClr val="000000"/>
                </a:solidFill>
                <a:effectLst/>
                <a:uLnTx/>
                <a:uFillTx/>
                <a:latin typeface="Poppins" pitchFamily="2" charset="77"/>
                <a:ea typeface="ＭＳ Ｐゴシック" pitchFamily="34" charset="-128"/>
                <a:cs typeface="Poppins" pitchFamily="2" charset="77"/>
              </a:rPr>
              <a:t>Overall Survival Following Covalent BTK Inhibitor Therapy</a:t>
            </a:r>
            <a:r>
              <a:rPr kumimoji="0" lang="en-US" sz="1600" u="none" strike="noStrike" kern="1200" cap="none" spc="0" normalizeH="0" baseline="30000" noProof="0" dirty="0">
                <a:ln>
                  <a:noFill/>
                </a:ln>
                <a:solidFill>
                  <a:srgbClr val="000000"/>
                </a:solidFill>
                <a:effectLst/>
                <a:uLnTx/>
                <a:uFillTx/>
                <a:latin typeface="Poppins" pitchFamily="2" charset="77"/>
                <a:ea typeface="ＭＳ Ｐゴシック" pitchFamily="34" charset="-128"/>
                <a:cs typeface="Poppins" pitchFamily="2" charset="77"/>
              </a:rPr>
              <a:t>3,4,11</a:t>
            </a:r>
            <a:endParaRPr kumimoji="0" lang="en-US" sz="1600" u="none" strike="noStrike" kern="1200" cap="none" spc="0" normalizeH="0" baseline="0" noProof="0" dirty="0">
              <a:ln>
                <a:noFill/>
              </a:ln>
              <a:solidFill>
                <a:srgbClr val="000000"/>
              </a:solidFill>
              <a:effectLst/>
              <a:uLnTx/>
              <a:uFillTx/>
              <a:latin typeface="Poppins" pitchFamily="2" charset="77"/>
              <a:ea typeface="ＭＳ Ｐゴシック" pitchFamily="34" charset="-128"/>
              <a:cs typeface="Poppins" pitchFamily="2" charset="77"/>
            </a:endParaRPr>
          </a:p>
        </p:txBody>
      </p:sp>
      <p:sp>
        <p:nvSpPr>
          <p:cNvPr id="10" name="TextBox 9">
            <a:extLst>
              <a:ext uri="{FF2B5EF4-FFF2-40B4-BE49-F238E27FC236}">
                <a16:creationId xmlns:a16="http://schemas.microsoft.com/office/drawing/2014/main" id="{DD0B9155-9A5C-2BF9-127C-54E983E7737D}"/>
              </a:ext>
            </a:extLst>
          </p:cNvPr>
          <p:cNvSpPr txBox="1">
            <a:spLocks/>
          </p:cNvSpPr>
          <p:nvPr/>
        </p:nvSpPr>
        <p:spPr bwMode="auto">
          <a:xfrm>
            <a:off x="935291" y="2689464"/>
            <a:ext cx="3124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chemeClr val="tx1">
                    <a:lumMod val="75000"/>
                    <a:lumOff val="25000"/>
                  </a:schemeClr>
                </a:solidFill>
                <a:effectLst/>
                <a:uLnTx/>
                <a:uFillTx/>
                <a:latin typeface="Poppins Medium" pitchFamily="2" charset="77"/>
                <a:ea typeface="ＭＳ Ｐゴシック" pitchFamily="34" charset="-128"/>
                <a:cs typeface="Poppins Medium" pitchFamily="2" charset="77"/>
              </a:rPr>
              <a:t>OS After Ibrutinib Cessation</a:t>
            </a:r>
          </a:p>
        </p:txBody>
      </p:sp>
      <p:sp>
        <p:nvSpPr>
          <p:cNvPr id="11" name="TextBox 10">
            <a:extLst>
              <a:ext uri="{FF2B5EF4-FFF2-40B4-BE49-F238E27FC236}">
                <a16:creationId xmlns:a16="http://schemas.microsoft.com/office/drawing/2014/main" id="{A450AD82-0537-8EAF-B1CD-CC63A9E7AD61}"/>
              </a:ext>
            </a:extLst>
          </p:cNvPr>
          <p:cNvSpPr txBox="1">
            <a:spLocks/>
          </p:cNvSpPr>
          <p:nvPr/>
        </p:nvSpPr>
        <p:spPr bwMode="auto">
          <a:xfrm>
            <a:off x="4836716" y="2660173"/>
            <a:ext cx="3124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chemeClr val="tx1">
                    <a:lumMod val="75000"/>
                    <a:lumOff val="25000"/>
                  </a:schemeClr>
                </a:solidFill>
                <a:effectLst/>
                <a:uLnTx/>
                <a:uFillTx/>
                <a:latin typeface="Poppins Medium" pitchFamily="2" charset="77"/>
                <a:ea typeface="ＭＳ Ｐゴシック" pitchFamily="34" charset="-128"/>
                <a:cs typeface="Poppins Medium" pitchFamily="2" charset="77"/>
              </a:rPr>
              <a:t>OS After Progression on Ibrutinib</a:t>
            </a:r>
          </a:p>
        </p:txBody>
      </p:sp>
      <p:sp>
        <p:nvSpPr>
          <p:cNvPr id="12" name="TextBox 11">
            <a:extLst>
              <a:ext uri="{FF2B5EF4-FFF2-40B4-BE49-F238E27FC236}">
                <a16:creationId xmlns:a16="http://schemas.microsoft.com/office/drawing/2014/main" id="{D210EF66-3D71-E129-393E-207F115E53F6}"/>
              </a:ext>
            </a:extLst>
          </p:cNvPr>
          <p:cNvSpPr txBox="1">
            <a:spLocks/>
          </p:cNvSpPr>
          <p:nvPr/>
        </p:nvSpPr>
        <p:spPr bwMode="auto">
          <a:xfrm>
            <a:off x="8824408" y="2631446"/>
            <a:ext cx="3124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chemeClr val="tx1">
                    <a:lumMod val="75000"/>
                    <a:lumOff val="25000"/>
                  </a:schemeClr>
                </a:solidFill>
                <a:effectLst/>
                <a:uLnTx/>
                <a:uFillTx/>
                <a:latin typeface="Poppins Medium" pitchFamily="2" charset="77"/>
                <a:ea typeface="ＭＳ Ｐゴシック" pitchFamily="34" charset="-128"/>
                <a:cs typeface="Poppins Medium" pitchFamily="2" charset="77"/>
              </a:rPr>
              <a:t>OS After Progression on BTKi</a:t>
            </a:r>
          </a:p>
        </p:txBody>
      </p:sp>
      <p:sp>
        <p:nvSpPr>
          <p:cNvPr id="13" name="Freeform 9">
            <a:extLst>
              <a:ext uri="{FF2B5EF4-FFF2-40B4-BE49-F238E27FC236}">
                <a16:creationId xmlns:a16="http://schemas.microsoft.com/office/drawing/2014/main" id="{04C435DA-C32A-5CC2-6B88-D30F6297129C}"/>
              </a:ext>
            </a:extLst>
          </p:cNvPr>
          <p:cNvSpPr>
            <a:spLocks/>
          </p:cNvSpPr>
          <p:nvPr/>
        </p:nvSpPr>
        <p:spPr bwMode="auto">
          <a:xfrm>
            <a:off x="1100205" y="3338512"/>
            <a:ext cx="2578100" cy="1425575"/>
          </a:xfrm>
          <a:custGeom>
            <a:avLst/>
            <a:gdLst>
              <a:gd name="connsiteX0" fmla="*/ 0 w 2711450"/>
              <a:gd name="connsiteY0" fmla="*/ 0 h 1701800"/>
              <a:gd name="connsiteX1" fmla="*/ 0 w 2711450"/>
              <a:gd name="connsiteY1" fmla="*/ 1701800 h 1701800"/>
              <a:gd name="connsiteX2" fmla="*/ 2711450 w 2711450"/>
              <a:gd name="connsiteY2" fmla="*/ 1701800 h 1701800"/>
            </a:gdLst>
            <a:ahLst/>
            <a:cxnLst>
              <a:cxn ang="0">
                <a:pos x="connsiteX0" y="connsiteY0"/>
              </a:cxn>
              <a:cxn ang="0">
                <a:pos x="connsiteX1" y="connsiteY1"/>
              </a:cxn>
              <a:cxn ang="0">
                <a:pos x="connsiteX2" y="connsiteY2"/>
              </a:cxn>
            </a:cxnLst>
            <a:rect l="l" t="t" r="r" b="b"/>
            <a:pathLst>
              <a:path w="2711450" h="1701800">
                <a:moveTo>
                  <a:pt x="0" y="0"/>
                </a:moveTo>
                <a:lnTo>
                  <a:pt x="0" y="1701800"/>
                </a:lnTo>
                <a:lnTo>
                  <a:pt x="2711450" y="1701800"/>
                </a:lnTo>
              </a:path>
            </a:pathLst>
          </a:custGeom>
          <a:no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ea typeface="ＭＳ Ｐゴシック" pitchFamily="34" charset="-128"/>
              <a:cs typeface="Poppins Medium" pitchFamily="2" charset="77"/>
            </a:endParaRPr>
          </a:p>
        </p:txBody>
      </p:sp>
      <p:grpSp>
        <p:nvGrpSpPr>
          <p:cNvPr id="14" name="Group 13">
            <a:extLst>
              <a:ext uri="{FF2B5EF4-FFF2-40B4-BE49-F238E27FC236}">
                <a16:creationId xmlns:a16="http://schemas.microsoft.com/office/drawing/2014/main" id="{1D22E040-933B-D17B-BA03-C69CAAF8225B}"/>
              </a:ext>
            </a:extLst>
          </p:cNvPr>
          <p:cNvGrpSpPr>
            <a:grpSpLocks/>
          </p:cNvGrpSpPr>
          <p:nvPr/>
        </p:nvGrpSpPr>
        <p:grpSpPr>
          <a:xfrm>
            <a:off x="630134" y="3206482"/>
            <a:ext cx="458780" cy="1710127"/>
            <a:chOff x="8682071" y="1720045"/>
            <a:chExt cx="458780" cy="1626891"/>
          </a:xfrm>
        </p:grpSpPr>
        <p:sp>
          <p:nvSpPr>
            <p:cNvPr id="15" name="TextBox 14">
              <a:extLst>
                <a:ext uri="{FF2B5EF4-FFF2-40B4-BE49-F238E27FC236}">
                  <a16:creationId xmlns:a16="http://schemas.microsoft.com/office/drawing/2014/main" id="{7949FDBB-ADDD-C3AC-0A94-B9C562F13F82}"/>
                </a:ext>
              </a:extLst>
            </p:cNvPr>
            <p:cNvSpPr txBox="1">
              <a:spLocks/>
            </p:cNvSpPr>
            <p:nvPr/>
          </p:nvSpPr>
          <p:spPr bwMode="auto">
            <a:xfrm>
              <a:off x="8734971" y="1720045"/>
              <a:ext cx="405880" cy="292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1.0</a:t>
              </a:r>
            </a:p>
          </p:txBody>
        </p:sp>
        <p:sp>
          <p:nvSpPr>
            <p:cNvPr id="16" name="TextBox 15">
              <a:extLst>
                <a:ext uri="{FF2B5EF4-FFF2-40B4-BE49-F238E27FC236}">
                  <a16:creationId xmlns:a16="http://schemas.microsoft.com/office/drawing/2014/main" id="{E166E560-3885-B1FA-4E49-D478F1A4A85D}"/>
                </a:ext>
              </a:extLst>
            </p:cNvPr>
            <p:cNvSpPr txBox="1">
              <a:spLocks/>
            </p:cNvSpPr>
            <p:nvPr/>
          </p:nvSpPr>
          <p:spPr bwMode="auto">
            <a:xfrm>
              <a:off x="8683675" y="1971688"/>
              <a:ext cx="457176" cy="292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0.8</a:t>
              </a:r>
            </a:p>
          </p:txBody>
        </p:sp>
        <p:sp>
          <p:nvSpPr>
            <p:cNvPr id="17" name="TextBox 16">
              <a:extLst>
                <a:ext uri="{FF2B5EF4-FFF2-40B4-BE49-F238E27FC236}">
                  <a16:creationId xmlns:a16="http://schemas.microsoft.com/office/drawing/2014/main" id="{67773CB7-E5DB-C283-2F9F-44D09235001E}"/>
                </a:ext>
              </a:extLst>
            </p:cNvPr>
            <p:cNvSpPr txBox="1">
              <a:spLocks/>
            </p:cNvSpPr>
            <p:nvPr/>
          </p:nvSpPr>
          <p:spPr bwMode="auto">
            <a:xfrm>
              <a:off x="8682071" y="2244995"/>
              <a:ext cx="458780" cy="292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0.6</a:t>
              </a:r>
            </a:p>
          </p:txBody>
        </p:sp>
        <p:sp>
          <p:nvSpPr>
            <p:cNvPr id="18" name="TextBox 17">
              <a:extLst>
                <a:ext uri="{FF2B5EF4-FFF2-40B4-BE49-F238E27FC236}">
                  <a16:creationId xmlns:a16="http://schemas.microsoft.com/office/drawing/2014/main" id="{D20F80FF-D3C7-9F41-64CE-6A748A3E2163}"/>
                </a:ext>
              </a:extLst>
            </p:cNvPr>
            <p:cNvSpPr txBox="1">
              <a:spLocks/>
            </p:cNvSpPr>
            <p:nvPr/>
          </p:nvSpPr>
          <p:spPr bwMode="auto">
            <a:xfrm>
              <a:off x="8682071" y="2530442"/>
              <a:ext cx="458780" cy="292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0.4</a:t>
              </a:r>
            </a:p>
          </p:txBody>
        </p:sp>
        <p:sp>
          <p:nvSpPr>
            <p:cNvPr id="19" name="TextBox 18">
              <a:extLst>
                <a:ext uri="{FF2B5EF4-FFF2-40B4-BE49-F238E27FC236}">
                  <a16:creationId xmlns:a16="http://schemas.microsoft.com/office/drawing/2014/main" id="{5B37B662-6A98-8ED8-4AAF-831F09C8C473}"/>
                </a:ext>
              </a:extLst>
            </p:cNvPr>
            <p:cNvSpPr txBox="1">
              <a:spLocks/>
            </p:cNvSpPr>
            <p:nvPr/>
          </p:nvSpPr>
          <p:spPr bwMode="auto">
            <a:xfrm>
              <a:off x="8693293" y="2803749"/>
              <a:ext cx="447558" cy="292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0.2</a:t>
              </a:r>
            </a:p>
          </p:txBody>
        </p:sp>
        <p:sp>
          <p:nvSpPr>
            <p:cNvPr id="20" name="TextBox 19">
              <a:extLst>
                <a:ext uri="{FF2B5EF4-FFF2-40B4-BE49-F238E27FC236}">
                  <a16:creationId xmlns:a16="http://schemas.microsoft.com/office/drawing/2014/main" id="{83329EAE-4C4A-03F4-9711-1D812688F381}"/>
                </a:ext>
              </a:extLst>
            </p:cNvPr>
            <p:cNvSpPr txBox="1">
              <a:spLocks/>
            </p:cNvSpPr>
            <p:nvPr/>
          </p:nvSpPr>
          <p:spPr bwMode="auto">
            <a:xfrm>
              <a:off x="8840768" y="3054139"/>
              <a:ext cx="300083" cy="292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0</a:t>
              </a:r>
            </a:p>
          </p:txBody>
        </p:sp>
      </p:grpSp>
      <p:grpSp>
        <p:nvGrpSpPr>
          <p:cNvPr id="127" name="Group 126">
            <a:extLst>
              <a:ext uri="{FF2B5EF4-FFF2-40B4-BE49-F238E27FC236}">
                <a16:creationId xmlns:a16="http://schemas.microsoft.com/office/drawing/2014/main" id="{F5AC4327-53CB-670D-130D-F53176B3B5B2}"/>
              </a:ext>
            </a:extLst>
          </p:cNvPr>
          <p:cNvGrpSpPr/>
          <p:nvPr/>
        </p:nvGrpSpPr>
        <p:grpSpPr>
          <a:xfrm>
            <a:off x="1027443" y="3360737"/>
            <a:ext cx="2606503" cy="1470025"/>
            <a:chOff x="1017818" y="3360737"/>
            <a:chExt cx="2606503" cy="1470025"/>
          </a:xfrm>
        </p:grpSpPr>
        <p:cxnSp>
          <p:nvCxnSpPr>
            <p:cNvPr id="21" name="Straight Connector 20">
              <a:extLst>
                <a:ext uri="{FF2B5EF4-FFF2-40B4-BE49-F238E27FC236}">
                  <a16:creationId xmlns:a16="http://schemas.microsoft.com/office/drawing/2014/main" id="{78554C67-E41A-6D04-07A7-67134FFCB034}"/>
                </a:ext>
              </a:extLst>
            </p:cNvPr>
            <p:cNvCxnSpPr>
              <a:cxnSpLocks/>
            </p:cNvCxnSpPr>
            <p:nvPr/>
          </p:nvCxnSpPr>
          <p:spPr bwMode="auto">
            <a:xfrm>
              <a:off x="1027180" y="3360737"/>
              <a:ext cx="73025" cy="0"/>
            </a:xfrm>
            <a:prstGeom prst="line">
              <a:avLst/>
            </a:prstGeom>
            <a:noFill/>
            <a:ln w="12700" cap="flat" cmpd="sng" algn="ctr">
              <a:solidFill>
                <a:schemeClr val="tx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B68F0802-A5D4-70E2-A98E-0A602FB71E33}"/>
                </a:ext>
              </a:extLst>
            </p:cNvPr>
            <p:cNvCxnSpPr>
              <a:cxnSpLocks/>
            </p:cNvCxnSpPr>
            <p:nvPr/>
          </p:nvCxnSpPr>
          <p:spPr bwMode="auto">
            <a:xfrm>
              <a:off x="1027180" y="3630612"/>
              <a:ext cx="73025" cy="0"/>
            </a:xfrm>
            <a:prstGeom prst="line">
              <a:avLst/>
            </a:prstGeom>
            <a:noFill/>
            <a:ln w="12700" cap="flat" cmpd="sng" algn="ctr">
              <a:solidFill>
                <a:schemeClr val="tx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2BB7FB57-8F4B-3C18-3046-D0351D676828}"/>
                </a:ext>
              </a:extLst>
            </p:cNvPr>
            <p:cNvCxnSpPr>
              <a:cxnSpLocks/>
            </p:cNvCxnSpPr>
            <p:nvPr/>
          </p:nvCxnSpPr>
          <p:spPr bwMode="auto">
            <a:xfrm>
              <a:off x="1027180" y="3910012"/>
              <a:ext cx="73025" cy="0"/>
            </a:xfrm>
            <a:prstGeom prst="line">
              <a:avLst/>
            </a:prstGeom>
            <a:noFill/>
            <a:ln w="12700" cap="flat" cmpd="sng" algn="ctr">
              <a:solidFill>
                <a:schemeClr val="tx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985F8FB3-6677-3EAA-B02C-628CBA6AE2B0}"/>
                </a:ext>
              </a:extLst>
            </p:cNvPr>
            <p:cNvCxnSpPr>
              <a:cxnSpLocks/>
            </p:cNvCxnSpPr>
            <p:nvPr/>
          </p:nvCxnSpPr>
          <p:spPr bwMode="auto">
            <a:xfrm>
              <a:off x="1024168" y="4205287"/>
              <a:ext cx="73025" cy="0"/>
            </a:xfrm>
            <a:prstGeom prst="line">
              <a:avLst/>
            </a:prstGeom>
            <a:noFill/>
            <a:ln w="12700" cap="flat" cmpd="sng" algn="ctr">
              <a:solidFill>
                <a:schemeClr val="tx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1A4435B5-F670-F845-D59D-FCB3B628434D}"/>
                </a:ext>
              </a:extLst>
            </p:cNvPr>
            <p:cNvCxnSpPr>
              <a:cxnSpLocks/>
            </p:cNvCxnSpPr>
            <p:nvPr/>
          </p:nvCxnSpPr>
          <p:spPr bwMode="auto">
            <a:xfrm>
              <a:off x="1017818" y="4506912"/>
              <a:ext cx="73025" cy="0"/>
            </a:xfrm>
            <a:prstGeom prst="line">
              <a:avLst/>
            </a:prstGeom>
            <a:noFill/>
            <a:ln w="12700" cap="flat" cmpd="sng" algn="ctr">
              <a:solidFill>
                <a:schemeClr val="tx1"/>
              </a:solidFill>
              <a:prstDash val="solid"/>
              <a:round/>
              <a:headEnd type="none" w="med" len="med"/>
              <a:tailEnd type="none" w="med" len="med"/>
            </a:ln>
            <a:effectLst/>
          </p:spPr>
        </p:cxnSp>
        <p:grpSp>
          <p:nvGrpSpPr>
            <p:cNvPr id="126" name="Group 125">
              <a:extLst>
                <a:ext uri="{FF2B5EF4-FFF2-40B4-BE49-F238E27FC236}">
                  <a16:creationId xmlns:a16="http://schemas.microsoft.com/office/drawing/2014/main" id="{DDC44969-0E46-10F9-DBCC-8B9B50D2EC50}"/>
                </a:ext>
              </a:extLst>
            </p:cNvPr>
            <p:cNvGrpSpPr/>
            <p:nvPr/>
          </p:nvGrpSpPr>
          <p:grpSpPr>
            <a:xfrm>
              <a:off x="1031938" y="4764087"/>
              <a:ext cx="2592383" cy="66675"/>
              <a:chOff x="1031938" y="4764087"/>
              <a:chExt cx="2592383" cy="66675"/>
            </a:xfrm>
          </p:grpSpPr>
          <p:cxnSp>
            <p:nvCxnSpPr>
              <p:cNvPr id="26" name="Straight Connector 25">
                <a:extLst>
                  <a:ext uri="{FF2B5EF4-FFF2-40B4-BE49-F238E27FC236}">
                    <a16:creationId xmlns:a16="http://schemas.microsoft.com/office/drawing/2014/main" id="{DA84F92F-CFB5-C626-BB5B-DBAAD94492FA}"/>
                  </a:ext>
                </a:extLst>
              </p:cNvPr>
              <p:cNvCxnSpPr>
                <a:cxnSpLocks/>
              </p:cNvCxnSpPr>
              <p:nvPr/>
            </p:nvCxnSpPr>
            <p:spPr bwMode="auto">
              <a:xfrm>
                <a:off x="1031938" y="4764087"/>
                <a:ext cx="73025" cy="0"/>
              </a:xfrm>
              <a:prstGeom prst="line">
                <a:avLst/>
              </a:prstGeom>
              <a:noFill/>
              <a:ln w="12700" cap="flat" cmpd="sng" algn="ctr">
                <a:solidFill>
                  <a:schemeClr val="tx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388260F9-FC60-E606-F31C-71D66B1D4395}"/>
                  </a:ext>
                </a:extLst>
              </p:cNvPr>
              <p:cNvCxnSpPr>
                <a:cxnSpLocks/>
              </p:cNvCxnSpPr>
              <p:nvPr/>
            </p:nvCxnSpPr>
            <p:spPr bwMode="auto">
              <a:xfrm>
                <a:off x="1100196" y="4764087"/>
                <a:ext cx="0" cy="66675"/>
              </a:xfrm>
              <a:prstGeom prst="line">
                <a:avLst/>
              </a:prstGeom>
              <a:noFill/>
              <a:ln w="12700" cap="flat" cmpd="sng" algn="ctr">
                <a:solidFill>
                  <a:schemeClr val="tx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DF9E26F7-A23C-90E0-E9A6-C6D26FD09A73}"/>
                  </a:ext>
                </a:extLst>
              </p:cNvPr>
              <p:cNvCxnSpPr>
                <a:cxnSpLocks/>
              </p:cNvCxnSpPr>
              <p:nvPr/>
            </p:nvCxnSpPr>
            <p:spPr bwMode="auto">
              <a:xfrm>
                <a:off x="1741546" y="4764087"/>
                <a:ext cx="0" cy="66675"/>
              </a:xfrm>
              <a:prstGeom prst="line">
                <a:avLst/>
              </a:prstGeom>
              <a:noFill/>
              <a:ln w="12700" cap="flat" cmpd="sng" algn="ctr">
                <a:solidFill>
                  <a:schemeClr val="tx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9236CFDC-E705-9C4B-D767-08DA2062EEF9}"/>
                  </a:ext>
                </a:extLst>
              </p:cNvPr>
              <p:cNvCxnSpPr>
                <a:cxnSpLocks/>
              </p:cNvCxnSpPr>
              <p:nvPr/>
            </p:nvCxnSpPr>
            <p:spPr bwMode="auto">
              <a:xfrm>
                <a:off x="2379721" y="4764087"/>
                <a:ext cx="0" cy="66675"/>
              </a:xfrm>
              <a:prstGeom prst="line">
                <a:avLst/>
              </a:prstGeom>
              <a:noFill/>
              <a:ln w="12700" cap="flat" cmpd="sng" algn="ctr">
                <a:solidFill>
                  <a:schemeClr val="tx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192DDC89-3397-CE4B-65EB-AA477C720109}"/>
                  </a:ext>
                </a:extLst>
              </p:cNvPr>
              <p:cNvCxnSpPr>
                <a:cxnSpLocks/>
              </p:cNvCxnSpPr>
              <p:nvPr/>
            </p:nvCxnSpPr>
            <p:spPr bwMode="auto">
              <a:xfrm>
                <a:off x="3011546" y="4764087"/>
                <a:ext cx="0" cy="66675"/>
              </a:xfrm>
              <a:prstGeom prst="line">
                <a:avLst/>
              </a:prstGeom>
              <a:noFill/>
              <a:ln w="12700" cap="flat" cmpd="sng" algn="ctr">
                <a:solidFill>
                  <a:schemeClr val="tx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3B3041B6-049A-EF24-5146-F19F001655D6}"/>
                  </a:ext>
                </a:extLst>
              </p:cNvPr>
              <p:cNvCxnSpPr>
                <a:cxnSpLocks/>
              </p:cNvCxnSpPr>
              <p:nvPr/>
            </p:nvCxnSpPr>
            <p:spPr bwMode="auto">
              <a:xfrm>
                <a:off x="3624321" y="4764087"/>
                <a:ext cx="0" cy="66675"/>
              </a:xfrm>
              <a:prstGeom prst="line">
                <a:avLst/>
              </a:prstGeom>
              <a:noFill/>
              <a:ln w="12700" cap="flat" cmpd="sng" algn="ctr">
                <a:solidFill>
                  <a:schemeClr val="tx1"/>
                </a:solidFill>
                <a:prstDash val="solid"/>
                <a:round/>
                <a:headEnd type="none" w="med" len="med"/>
                <a:tailEnd type="none" w="med" len="med"/>
              </a:ln>
              <a:effectLst/>
            </p:spPr>
          </p:cxnSp>
        </p:grpSp>
      </p:grpSp>
      <p:sp>
        <p:nvSpPr>
          <p:cNvPr id="32" name="TextBox 31">
            <a:extLst>
              <a:ext uri="{FF2B5EF4-FFF2-40B4-BE49-F238E27FC236}">
                <a16:creationId xmlns:a16="http://schemas.microsoft.com/office/drawing/2014/main" id="{DBC1137F-7D9D-DCAC-0059-4E1E45162788}"/>
              </a:ext>
            </a:extLst>
          </p:cNvPr>
          <p:cNvSpPr txBox="1">
            <a:spLocks/>
          </p:cNvSpPr>
          <p:nvPr/>
        </p:nvSpPr>
        <p:spPr bwMode="auto">
          <a:xfrm rot="16200000">
            <a:off x="-437852" y="3909460"/>
            <a:ext cx="181877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Medium" pitchFamily="2" charset="77"/>
                <a:ea typeface="ＭＳ Ｐゴシック" pitchFamily="34" charset="-128"/>
                <a:cs typeface="Poppins Medium" pitchFamily="2" charset="77"/>
              </a:rPr>
              <a:t>OS (Probability)</a:t>
            </a:r>
          </a:p>
        </p:txBody>
      </p:sp>
      <p:sp>
        <p:nvSpPr>
          <p:cNvPr id="33" name="TextBox 32">
            <a:extLst>
              <a:ext uri="{FF2B5EF4-FFF2-40B4-BE49-F238E27FC236}">
                <a16:creationId xmlns:a16="http://schemas.microsoft.com/office/drawing/2014/main" id="{7B54E390-3219-A7F3-8120-BB9A30E703CD}"/>
              </a:ext>
            </a:extLst>
          </p:cNvPr>
          <p:cNvSpPr txBox="1">
            <a:spLocks/>
          </p:cNvSpPr>
          <p:nvPr/>
        </p:nvSpPr>
        <p:spPr bwMode="auto">
          <a:xfrm>
            <a:off x="953444" y="4794202"/>
            <a:ext cx="3000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0</a:t>
            </a:r>
          </a:p>
        </p:txBody>
      </p:sp>
      <p:sp>
        <p:nvSpPr>
          <p:cNvPr id="34" name="TextBox 33">
            <a:extLst>
              <a:ext uri="{FF2B5EF4-FFF2-40B4-BE49-F238E27FC236}">
                <a16:creationId xmlns:a16="http://schemas.microsoft.com/office/drawing/2014/main" id="{0EEE1C43-C69F-9114-DBDC-63EC1918C253}"/>
              </a:ext>
            </a:extLst>
          </p:cNvPr>
          <p:cNvSpPr txBox="1">
            <a:spLocks/>
          </p:cNvSpPr>
          <p:nvPr/>
        </p:nvSpPr>
        <p:spPr bwMode="auto">
          <a:xfrm>
            <a:off x="1557071" y="4794202"/>
            <a:ext cx="3626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10</a:t>
            </a:r>
          </a:p>
        </p:txBody>
      </p:sp>
      <p:sp>
        <p:nvSpPr>
          <p:cNvPr id="35" name="TextBox 34">
            <a:extLst>
              <a:ext uri="{FF2B5EF4-FFF2-40B4-BE49-F238E27FC236}">
                <a16:creationId xmlns:a16="http://schemas.microsoft.com/office/drawing/2014/main" id="{244E1984-8157-9F1A-5CD3-896837D97D0A}"/>
              </a:ext>
            </a:extLst>
          </p:cNvPr>
          <p:cNvSpPr txBox="1">
            <a:spLocks/>
          </p:cNvSpPr>
          <p:nvPr/>
        </p:nvSpPr>
        <p:spPr bwMode="auto">
          <a:xfrm>
            <a:off x="2175436" y="4794202"/>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20</a:t>
            </a:r>
          </a:p>
        </p:txBody>
      </p:sp>
      <p:sp>
        <p:nvSpPr>
          <p:cNvPr id="36" name="TextBox 35">
            <a:extLst>
              <a:ext uri="{FF2B5EF4-FFF2-40B4-BE49-F238E27FC236}">
                <a16:creationId xmlns:a16="http://schemas.microsoft.com/office/drawing/2014/main" id="{33E58E87-9BC2-E47C-BB89-D27C941B3587}"/>
              </a:ext>
            </a:extLst>
          </p:cNvPr>
          <p:cNvSpPr txBox="1">
            <a:spLocks/>
          </p:cNvSpPr>
          <p:nvPr/>
        </p:nvSpPr>
        <p:spPr bwMode="auto">
          <a:xfrm>
            <a:off x="2792916" y="4794202"/>
            <a:ext cx="4074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30</a:t>
            </a:r>
          </a:p>
        </p:txBody>
      </p:sp>
      <p:sp>
        <p:nvSpPr>
          <p:cNvPr id="37" name="TextBox 36">
            <a:extLst>
              <a:ext uri="{FF2B5EF4-FFF2-40B4-BE49-F238E27FC236}">
                <a16:creationId xmlns:a16="http://schemas.microsoft.com/office/drawing/2014/main" id="{A008EE85-587C-4130-68FF-48B910FDF039}"/>
              </a:ext>
            </a:extLst>
          </p:cNvPr>
          <p:cNvSpPr txBox="1">
            <a:spLocks/>
          </p:cNvSpPr>
          <p:nvPr/>
        </p:nvSpPr>
        <p:spPr bwMode="auto">
          <a:xfrm>
            <a:off x="3428113" y="4794202"/>
            <a:ext cx="41549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40</a:t>
            </a:r>
          </a:p>
        </p:txBody>
      </p:sp>
      <p:sp>
        <p:nvSpPr>
          <p:cNvPr id="38" name="Freeform 16">
            <a:extLst>
              <a:ext uri="{FF2B5EF4-FFF2-40B4-BE49-F238E27FC236}">
                <a16:creationId xmlns:a16="http://schemas.microsoft.com/office/drawing/2014/main" id="{80258C76-422E-C674-6821-5C35F1BBF460}"/>
              </a:ext>
            </a:extLst>
          </p:cNvPr>
          <p:cNvSpPr>
            <a:spLocks/>
          </p:cNvSpPr>
          <p:nvPr/>
        </p:nvSpPr>
        <p:spPr bwMode="auto">
          <a:xfrm>
            <a:off x="1097030" y="3351212"/>
            <a:ext cx="2549525" cy="1279525"/>
          </a:xfrm>
          <a:custGeom>
            <a:avLst/>
            <a:gdLst>
              <a:gd name="connsiteX0" fmla="*/ 2549525 w 2549525"/>
              <a:gd name="connsiteY0" fmla="*/ 1279525 h 1279525"/>
              <a:gd name="connsiteX1" fmla="*/ 1619250 w 2549525"/>
              <a:gd name="connsiteY1" fmla="*/ 1279525 h 1279525"/>
              <a:gd name="connsiteX2" fmla="*/ 1619250 w 2549525"/>
              <a:gd name="connsiteY2" fmla="*/ 1228725 h 1279525"/>
              <a:gd name="connsiteX3" fmla="*/ 1228725 w 2549525"/>
              <a:gd name="connsiteY3" fmla="*/ 1228725 h 1279525"/>
              <a:gd name="connsiteX4" fmla="*/ 1228725 w 2549525"/>
              <a:gd name="connsiteY4" fmla="*/ 1190625 h 1279525"/>
              <a:gd name="connsiteX5" fmla="*/ 1193800 w 2549525"/>
              <a:gd name="connsiteY5" fmla="*/ 1190625 h 1279525"/>
              <a:gd name="connsiteX6" fmla="*/ 1193800 w 2549525"/>
              <a:gd name="connsiteY6" fmla="*/ 1162050 h 1279525"/>
              <a:gd name="connsiteX7" fmla="*/ 771525 w 2549525"/>
              <a:gd name="connsiteY7" fmla="*/ 1162050 h 1279525"/>
              <a:gd name="connsiteX8" fmla="*/ 771525 w 2549525"/>
              <a:gd name="connsiteY8" fmla="*/ 1133475 h 1279525"/>
              <a:gd name="connsiteX9" fmla="*/ 695325 w 2549525"/>
              <a:gd name="connsiteY9" fmla="*/ 1133475 h 1279525"/>
              <a:gd name="connsiteX10" fmla="*/ 695325 w 2549525"/>
              <a:gd name="connsiteY10" fmla="*/ 1085850 h 1279525"/>
              <a:gd name="connsiteX11" fmla="*/ 695325 w 2549525"/>
              <a:gd name="connsiteY11" fmla="*/ 1085850 h 1279525"/>
              <a:gd name="connsiteX12" fmla="*/ 663575 w 2549525"/>
              <a:gd name="connsiteY12" fmla="*/ 1085850 h 1279525"/>
              <a:gd name="connsiteX13" fmla="*/ 663575 w 2549525"/>
              <a:gd name="connsiteY13" fmla="*/ 1044575 h 1279525"/>
              <a:gd name="connsiteX14" fmla="*/ 488950 w 2549525"/>
              <a:gd name="connsiteY14" fmla="*/ 1044575 h 1279525"/>
              <a:gd name="connsiteX15" fmla="*/ 488950 w 2549525"/>
              <a:gd name="connsiteY15" fmla="*/ 1003300 h 1279525"/>
              <a:gd name="connsiteX16" fmla="*/ 441325 w 2549525"/>
              <a:gd name="connsiteY16" fmla="*/ 1003300 h 1279525"/>
              <a:gd name="connsiteX17" fmla="*/ 441325 w 2549525"/>
              <a:gd name="connsiteY17" fmla="*/ 974725 h 1279525"/>
              <a:gd name="connsiteX18" fmla="*/ 403225 w 2549525"/>
              <a:gd name="connsiteY18" fmla="*/ 974725 h 1279525"/>
              <a:gd name="connsiteX19" fmla="*/ 403225 w 2549525"/>
              <a:gd name="connsiteY19" fmla="*/ 930275 h 1279525"/>
              <a:gd name="connsiteX20" fmla="*/ 361950 w 2549525"/>
              <a:gd name="connsiteY20" fmla="*/ 930275 h 1279525"/>
              <a:gd name="connsiteX21" fmla="*/ 361950 w 2549525"/>
              <a:gd name="connsiteY21" fmla="*/ 885825 h 1279525"/>
              <a:gd name="connsiteX22" fmla="*/ 333375 w 2549525"/>
              <a:gd name="connsiteY22" fmla="*/ 885825 h 1279525"/>
              <a:gd name="connsiteX23" fmla="*/ 333375 w 2549525"/>
              <a:gd name="connsiteY23" fmla="*/ 841375 h 1279525"/>
              <a:gd name="connsiteX24" fmla="*/ 285750 w 2549525"/>
              <a:gd name="connsiteY24" fmla="*/ 841375 h 1279525"/>
              <a:gd name="connsiteX25" fmla="*/ 285750 w 2549525"/>
              <a:gd name="connsiteY25" fmla="*/ 793750 h 1279525"/>
              <a:gd name="connsiteX26" fmla="*/ 254000 w 2549525"/>
              <a:gd name="connsiteY26" fmla="*/ 793750 h 1279525"/>
              <a:gd name="connsiteX27" fmla="*/ 254000 w 2549525"/>
              <a:gd name="connsiteY27" fmla="*/ 755650 h 1279525"/>
              <a:gd name="connsiteX28" fmla="*/ 196850 w 2549525"/>
              <a:gd name="connsiteY28" fmla="*/ 755650 h 1279525"/>
              <a:gd name="connsiteX29" fmla="*/ 196850 w 2549525"/>
              <a:gd name="connsiteY29" fmla="*/ 701675 h 1279525"/>
              <a:gd name="connsiteX30" fmla="*/ 161925 w 2549525"/>
              <a:gd name="connsiteY30" fmla="*/ 701675 h 1279525"/>
              <a:gd name="connsiteX31" fmla="*/ 161925 w 2549525"/>
              <a:gd name="connsiteY31" fmla="*/ 644525 h 1279525"/>
              <a:gd name="connsiteX32" fmla="*/ 123825 w 2549525"/>
              <a:gd name="connsiteY32" fmla="*/ 644525 h 1279525"/>
              <a:gd name="connsiteX33" fmla="*/ 123825 w 2549525"/>
              <a:gd name="connsiteY33" fmla="*/ 542925 h 1279525"/>
              <a:gd name="connsiteX34" fmla="*/ 123825 w 2549525"/>
              <a:gd name="connsiteY34" fmla="*/ 542925 h 1279525"/>
              <a:gd name="connsiteX35" fmla="*/ 123825 w 2549525"/>
              <a:gd name="connsiteY35" fmla="*/ 542925 h 1279525"/>
              <a:gd name="connsiteX36" fmla="*/ 95250 w 2549525"/>
              <a:gd name="connsiteY36" fmla="*/ 542925 h 1279525"/>
              <a:gd name="connsiteX37" fmla="*/ 95250 w 2549525"/>
              <a:gd name="connsiteY37" fmla="*/ 473075 h 1279525"/>
              <a:gd name="connsiteX38" fmla="*/ 60325 w 2549525"/>
              <a:gd name="connsiteY38" fmla="*/ 473075 h 1279525"/>
              <a:gd name="connsiteX39" fmla="*/ 60325 w 2549525"/>
              <a:gd name="connsiteY39" fmla="*/ 247650 h 1279525"/>
              <a:gd name="connsiteX40" fmla="*/ 60325 w 2549525"/>
              <a:gd name="connsiteY40" fmla="*/ 247650 h 1279525"/>
              <a:gd name="connsiteX41" fmla="*/ 60325 w 2549525"/>
              <a:gd name="connsiteY41" fmla="*/ 247650 h 1279525"/>
              <a:gd name="connsiteX42" fmla="*/ 28575 w 2549525"/>
              <a:gd name="connsiteY42" fmla="*/ 247650 h 1279525"/>
              <a:gd name="connsiteX43" fmla="*/ 28575 w 2549525"/>
              <a:gd name="connsiteY43" fmla="*/ 76200 h 1279525"/>
              <a:gd name="connsiteX44" fmla="*/ 28575 w 2549525"/>
              <a:gd name="connsiteY44" fmla="*/ 76200 h 1279525"/>
              <a:gd name="connsiteX45" fmla="*/ 0 w 2549525"/>
              <a:gd name="connsiteY45" fmla="*/ 76200 h 1279525"/>
              <a:gd name="connsiteX46" fmla="*/ 0 w 2549525"/>
              <a:gd name="connsiteY46" fmla="*/ 0 h 1279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2549525" h="1279525">
                <a:moveTo>
                  <a:pt x="2549525" y="1279525"/>
                </a:moveTo>
                <a:lnTo>
                  <a:pt x="1619250" y="1279525"/>
                </a:lnTo>
                <a:lnTo>
                  <a:pt x="1619250" y="1228725"/>
                </a:lnTo>
                <a:lnTo>
                  <a:pt x="1228725" y="1228725"/>
                </a:lnTo>
                <a:lnTo>
                  <a:pt x="1228725" y="1190625"/>
                </a:lnTo>
                <a:lnTo>
                  <a:pt x="1193800" y="1190625"/>
                </a:lnTo>
                <a:lnTo>
                  <a:pt x="1193800" y="1162050"/>
                </a:lnTo>
                <a:lnTo>
                  <a:pt x="771525" y="1162050"/>
                </a:lnTo>
                <a:lnTo>
                  <a:pt x="771525" y="1133475"/>
                </a:lnTo>
                <a:lnTo>
                  <a:pt x="695325" y="1133475"/>
                </a:lnTo>
                <a:lnTo>
                  <a:pt x="695325" y="1085850"/>
                </a:lnTo>
                <a:lnTo>
                  <a:pt x="695325" y="1085850"/>
                </a:lnTo>
                <a:lnTo>
                  <a:pt x="663575" y="1085850"/>
                </a:lnTo>
                <a:lnTo>
                  <a:pt x="663575" y="1044575"/>
                </a:lnTo>
                <a:lnTo>
                  <a:pt x="488950" y="1044575"/>
                </a:lnTo>
                <a:lnTo>
                  <a:pt x="488950" y="1003300"/>
                </a:lnTo>
                <a:lnTo>
                  <a:pt x="441325" y="1003300"/>
                </a:lnTo>
                <a:lnTo>
                  <a:pt x="441325" y="974725"/>
                </a:lnTo>
                <a:lnTo>
                  <a:pt x="403225" y="974725"/>
                </a:lnTo>
                <a:lnTo>
                  <a:pt x="403225" y="930275"/>
                </a:lnTo>
                <a:lnTo>
                  <a:pt x="361950" y="930275"/>
                </a:lnTo>
                <a:lnTo>
                  <a:pt x="361950" y="885825"/>
                </a:lnTo>
                <a:lnTo>
                  <a:pt x="333375" y="885825"/>
                </a:lnTo>
                <a:lnTo>
                  <a:pt x="333375" y="841375"/>
                </a:lnTo>
                <a:lnTo>
                  <a:pt x="285750" y="841375"/>
                </a:lnTo>
                <a:lnTo>
                  <a:pt x="285750" y="793750"/>
                </a:lnTo>
                <a:lnTo>
                  <a:pt x="254000" y="793750"/>
                </a:lnTo>
                <a:lnTo>
                  <a:pt x="254000" y="755650"/>
                </a:lnTo>
                <a:lnTo>
                  <a:pt x="196850" y="755650"/>
                </a:lnTo>
                <a:lnTo>
                  <a:pt x="196850" y="701675"/>
                </a:lnTo>
                <a:lnTo>
                  <a:pt x="161925" y="701675"/>
                </a:lnTo>
                <a:lnTo>
                  <a:pt x="161925" y="644525"/>
                </a:lnTo>
                <a:lnTo>
                  <a:pt x="123825" y="644525"/>
                </a:lnTo>
                <a:lnTo>
                  <a:pt x="123825" y="542925"/>
                </a:lnTo>
                <a:lnTo>
                  <a:pt x="123825" y="542925"/>
                </a:lnTo>
                <a:lnTo>
                  <a:pt x="123825" y="542925"/>
                </a:lnTo>
                <a:lnTo>
                  <a:pt x="95250" y="542925"/>
                </a:lnTo>
                <a:lnTo>
                  <a:pt x="95250" y="473075"/>
                </a:lnTo>
                <a:lnTo>
                  <a:pt x="60325" y="473075"/>
                </a:lnTo>
                <a:lnTo>
                  <a:pt x="60325" y="247650"/>
                </a:lnTo>
                <a:lnTo>
                  <a:pt x="60325" y="247650"/>
                </a:lnTo>
                <a:lnTo>
                  <a:pt x="60325" y="247650"/>
                </a:lnTo>
                <a:lnTo>
                  <a:pt x="28575" y="247650"/>
                </a:lnTo>
                <a:lnTo>
                  <a:pt x="28575" y="76200"/>
                </a:lnTo>
                <a:lnTo>
                  <a:pt x="28575" y="76200"/>
                </a:lnTo>
                <a:lnTo>
                  <a:pt x="0" y="76200"/>
                </a:lnTo>
                <a:lnTo>
                  <a:pt x="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ea typeface="ＭＳ Ｐゴシック" pitchFamily="34" charset="-128"/>
              <a:cs typeface="Poppins Medium" pitchFamily="2" charset="77"/>
            </a:endParaRPr>
          </a:p>
        </p:txBody>
      </p:sp>
      <p:cxnSp>
        <p:nvCxnSpPr>
          <p:cNvPr id="39" name="Straight Connector 38">
            <a:extLst>
              <a:ext uri="{FF2B5EF4-FFF2-40B4-BE49-F238E27FC236}">
                <a16:creationId xmlns:a16="http://schemas.microsoft.com/office/drawing/2014/main" id="{00D23879-F4CA-A7E0-655C-13215DA6BC33}"/>
              </a:ext>
            </a:extLst>
          </p:cNvPr>
          <p:cNvCxnSpPr>
            <a:cxnSpLocks/>
          </p:cNvCxnSpPr>
          <p:nvPr/>
        </p:nvCxnSpPr>
        <p:spPr bwMode="auto">
          <a:xfrm>
            <a:off x="2059055" y="4475069"/>
            <a:ext cx="0" cy="63685"/>
          </a:xfrm>
          <a:prstGeom prst="line">
            <a:avLst/>
          </a:prstGeom>
          <a:noFill/>
          <a:ln w="28575" cap="flat" cmpd="sng" algn="ctr">
            <a:solidFill>
              <a:schemeClr val="accent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7E3C6A47-EB64-DB22-FADF-17489BAB92A6}"/>
              </a:ext>
            </a:extLst>
          </p:cNvPr>
          <p:cNvCxnSpPr>
            <a:cxnSpLocks/>
          </p:cNvCxnSpPr>
          <p:nvPr/>
        </p:nvCxnSpPr>
        <p:spPr bwMode="auto">
          <a:xfrm>
            <a:off x="2243205" y="4475069"/>
            <a:ext cx="0" cy="63685"/>
          </a:xfrm>
          <a:prstGeom prst="line">
            <a:avLst/>
          </a:prstGeom>
          <a:noFill/>
          <a:ln w="28575" cap="flat" cmpd="sng" algn="ctr">
            <a:solidFill>
              <a:schemeClr val="accent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C460C6D6-482C-4968-C7C1-DDB6723220C6}"/>
              </a:ext>
            </a:extLst>
          </p:cNvPr>
          <p:cNvCxnSpPr>
            <a:cxnSpLocks/>
          </p:cNvCxnSpPr>
          <p:nvPr/>
        </p:nvCxnSpPr>
        <p:spPr bwMode="auto">
          <a:xfrm>
            <a:off x="2271780" y="4475069"/>
            <a:ext cx="0" cy="63685"/>
          </a:xfrm>
          <a:prstGeom prst="line">
            <a:avLst/>
          </a:prstGeom>
          <a:noFill/>
          <a:ln w="28575" cap="flat" cmpd="sng" algn="ctr">
            <a:solidFill>
              <a:schemeClr val="accent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BA9CE19A-352C-F316-4B50-53A19FAF626A}"/>
              </a:ext>
            </a:extLst>
          </p:cNvPr>
          <p:cNvCxnSpPr>
            <a:cxnSpLocks/>
          </p:cNvCxnSpPr>
          <p:nvPr/>
        </p:nvCxnSpPr>
        <p:spPr bwMode="auto">
          <a:xfrm>
            <a:off x="2665480" y="4545153"/>
            <a:ext cx="0" cy="63685"/>
          </a:xfrm>
          <a:prstGeom prst="line">
            <a:avLst/>
          </a:prstGeom>
          <a:noFill/>
          <a:ln w="28575" cap="flat" cmpd="sng" algn="ctr">
            <a:solidFill>
              <a:schemeClr val="accent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1CF00DB9-F256-8089-4DE8-4EEFE7C49CDA}"/>
              </a:ext>
            </a:extLst>
          </p:cNvPr>
          <p:cNvCxnSpPr>
            <a:cxnSpLocks/>
          </p:cNvCxnSpPr>
          <p:nvPr/>
        </p:nvCxnSpPr>
        <p:spPr bwMode="auto">
          <a:xfrm>
            <a:off x="3033780" y="4589369"/>
            <a:ext cx="0" cy="63685"/>
          </a:xfrm>
          <a:prstGeom prst="line">
            <a:avLst/>
          </a:prstGeom>
          <a:noFill/>
          <a:ln w="28575" cap="flat" cmpd="sng" algn="ctr">
            <a:solidFill>
              <a:schemeClr val="accent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B603646D-C89F-7B70-30EC-6BF3B34692A3}"/>
              </a:ext>
            </a:extLst>
          </p:cNvPr>
          <p:cNvCxnSpPr>
            <a:cxnSpLocks/>
          </p:cNvCxnSpPr>
          <p:nvPr/>
        </p:nvCxnSpPr>
        <p:spPr bwMode="auto">
          <a:xfrm>
            <a:off x="3071880" y="4589369"/>
            <a:ext cx="0" cy="63685"/>
          </a:xfrm>
          <a:prstGeom prst="line">
            <a:avLst/>
          </a:prstGeom>
          <a:noFill/>
          <a:ln w="28575" cap="flat" cmpd="sng" algn="ctr">
            <a:solidFill>
              <a:schemeClr val="accent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0234428F-0D14-23AC-FE00-E4C11CDC746A}"/>
              </a:ext>
            </a:extLst>
          </p:cNvPr>
          <p:cNvCxnSpPr>
            <a:cxnSpLocks/>
          </p:cNvCxnSpPr>
          <p:nvPr/>
        </p:nvCxnSpPr>
        <p:spPr bwMode="auto">
          <a:xfrm>
            <a:off x="3624321" y="4598894"/>
            <a:ext cx="0" cy="63685"/>
          </a:xfrm>
          <a:prstGeom prst="line">
            <a:avLst/>
          </a:prstGeom>
          <a:noFill/>
          <a:ln w="28575" cap="flat" cmpd="sng" algn="ctr">
            <a:solidFill>
              <a:schemeClr val="accent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1E86C2F1-053C-4ED6-25C8-9670BD3D3415}"/>
              </a:ext>
            </a:extLst>
          </p:cNvPr>
          <p:cNvCxnSpPr>
            <a:cxnSpLocks/>
          </p:cNvCxnSpPr>
          <p:nvPr/>
        </p:nvCxnSpPr>
        <p:spPr bwMode="auto">
          <a:xfrm>
            <a:off x="1884430" y="4475069"/>
            <a:ext cx="0" cy="63685"/>
          </a:xfrm>
          <a:prstGeom prst="line">
            <a:avLst/>
          </a:prstGeom>
          <a:noFill/>
          <a:ln w="28575" cap="flat" cmpd="sng" algn="ctr">
            <a:solidFill>
              <a:schemeClr val="accent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229211CB-D133-D7F0-C1C0-E0C0AD6F207E}"/>
              </a:ext>
            </a:extLst>
          </p:cNvPr>
          <p:cNvCxnSpPr>
            <a:cxnSpLocks/>
          </p:cNvCxnSpPr>
          <p:nvPr/>
        </p:nvCxnSpPr>
        <p:spPr bwMode="auto">
          <a:xfrm>
            <a:off x="1614555" y="4350027"/>
            <a:ext cx="0" cy="63685"/>
          </a:xfrm>
          <a:prstGeom prst="line">
            <a:avLst/>
          </a:prstGeom>
          <a:noFill/>
          <a:ln w="28575" cap="flat" cmpd="sng" algn="ctr">
            <a:solidFill>
              <a:schemeClr val="accent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EFB9E1C2-7E10-99C1-D072-D2A9D69F86E8}"/>
              </a:ext>
            </a:extLst>
          </p:cNvPr>
          <p:cNvCxnSpPr>
            <a:cxnSpLocks/>
          </p:cNvCxnSpPr>
          <p:nvPr/>
        </p:nvCxnSpPr>
        <p:spPr bwMode="auto">
          <a:xfrm>
            <a:off x="1646305" y="4350027"/>
            <a:ext cx="0" cy="63685"/>
          </a:xfrm>
          <a:prstGeom prst="line">
            <a:avLst/>
          </a:prstGeom>
          <a:noFill/>
          <a:ln w="28575" cap="flat" cmpd="sng" algn="ctr">
            <a:solidFill>
              <a:schemeClr val="accent1"/>
            </a:solidFill>
            <a:prstDash val="solid"/>
            <a:round/>
            <a:headEnd type="none" w="med" len="med"/>
            <a:tailEnd type="none" w="med" len="med"/>
          </a:ln>
          <a:effectLst/>
        </p:spPr>
      </p:cxnSp>
      <p:sp>
        <p:nvSpPr>
          <p:cNvPr id="49" name="TextBox 48">
            <a:extLst>
              <a:ext uri="{FF2B5EF4-FFF2-40B4-BE49-F238E27FC236}">
                <a16:creationId xmlns:a16="http://schemas.microsoft.com/office/drawing/2014/main" id="{CC63470D-3E94-F205-E4A5-2C629F96F485}"/>
              </a:ext>
            </a:extLst>
          </p:cNvPr>
          <p:cNvSpPr txBox="1">
            <a:spLocks/>
          </p:cNvSpPr>
          <p:nvPr/>
        </p:nvSpPr>
        <p:spPr bwMode="auto">
          <a:xfrm>
            <a:off x="1100205" y="5026623"/>
            <a:ext cx="254498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Medium" pitchFamily="2" charset="77"/>
                <a:ea typeface="ＭＳ Ｐゴシック" pitchFamily="34" charset="-128"/>
                <a:cs typeface="Poppins Medium" pitchFamily="2" charset="77"/>
              </a:rPr>
              <a:t>Mo</a:t>
            </a:r>
          </a:p>
        </p:txBody>
      </p:sp>
      <p:sp>
        <p:nvSpPr>
          <p:cNvPr id="50" name="TextBox 49">
            <a:extLst>
              <a:ext uri="{FF2B5EF4-FFF2-40B4-BE49-F238E27FC236}">
                <a16:creationId xmlns:a16="http://schemas.microsoft.com/office/drawing/2014/main" id="{3E2F352A-C0AB-DD91-882A-96A2308EB951}"/>
              </a:ext>
            </a:extLst>
          </p:cNvPr>
          <p:cNvSpPr txBox="1">
            <a:spLocks/>
          </p:cNvSpPr>
          <p:nvPr/>
        </p:nvSpPr>
        <p:spPr bwMode="auto">
          <a:xfrm rot="16200000">
            <a:off x="3266208" y="3782637"/>
            <a:ext cx="184262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Medium" pitchFamily="2" charset="77"/>
                <a:ea typeface="ＭＳ Ｐゴシック" pitchFamily="34" charset="-128"/>
                <a:cs typeface="Poppins Medium" pitchFamily="2" charset="77"/>
              </a:rPr>
              <a:t>OS (Proportion)</a:t>
            </a:r>
          </a:p>
        </p:txBody>
      </p:sp>
      <p:sp>
        <p:nvSpPr>
          <p:cNvPr id="51" name="TextBox 50">
            <a:extLst>
              <a:ext uri="{FF2B5EF4-FFF2-40B4-BE49-F238E27FC236}">
                <a16:creationId xmlns:a16="http://schemas.microsoft.com/office/drawing/2014/main" id="{FFC936B3-8F63-978B-08F4-61F14F4F9B5B}"/>
              </a:ext>
            </a:extLst>
          </p:cNvPr>
          <p:cNvSpPr txBox="1">
            <a:spLocks/>
          </p:cNvSpPr>
          <p:nvPr/>
        </p:nvSpPr>
        <p:spPr bwMode="auto">
          <a:xfrm rot="16200000">
            <a:off x="7339116" y="3620824"/>
            <a:ext cx="19955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Medium" pitchFamily="2" charset="77"/>
                <a:ea typeface="ＭＳ Ｐゴシック" pitchFamily="34" charset="-128"/>
                <a:cs typeface="Poppins Medium" pitchFamily="2" charset="77"/>
              </a:rPr>
              <a:t>OS (%)</a:t>
            </a:r>
          </a:p>
        </p:txBody>
      </p:sp>
      <p:sp>
        <p:nvSpPr>
          <p:cNvPr id="58" name="TextBox 57">
            <a:extLst>
              <a:ext uri="{FF2B5EF4-FFF2-40B4-BE49-F238E27FC236}">
                <a16:creationId xmlns:a16="http://schemas.microsoft.com/office/drawing/2014/main" id="{1B2D813C-780A-671C-A937-90103A01CC01}"/>
              </a:ext>
            </a:extLst>
          </p:cNvPr>
          <p:cNvSpPr txBox="1">
            <a:spLocks/>
          </p:cNvSpPr>
          <p:nvPr/>
        </p:nvSpPr>
        <p:spPr bwMode="auto">
          <a:xfrm>
            <a:off x="4280251" y="3344192"/>
            <a:ext cx="5597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0.75</a:t>
            </a:r>
          </a:p>
        </p:txBody>
      </p:sp>
      <p:sp>
        <p:nvSpPr>
          <p:cNvPr id="59" name="TextBox 58">
            <a:extLst>
              <a:ext uri="{FF2B5EF4-FFF2-40B4-BE49-F238E27FC236}">
                <a16:creationId xmlns:a16="http://schemas.microsoft.com/office/drawing/2014/main" id="{6E378A87-BD4F-B482-4E1D-6C7140789797}"/>
              </a:ext>
            </a:extLst>
          </p:cNvPr>
          <p:cNvSpPr txBox="1">
            <a:spLocks/>
          </p:cNvSpPr>
          <p:nvPr/>
        </p:nvSpPr>
        <p:spPr bwMode="auto">
          <a:xfrm>
            <a:off x="4265825" y="3757694"/>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0.50</a:t>
            </a:r>
          </a:p>
        </p:txBody>
      </p:sp>
      <p:sp>
        <p:nvSpPr>
          <p:cNvPr id="60" name="TextBox 59">
            <a:extLst>
              <a:ext uri="{FF2B5EF4-FFF2-40B4-BE49-F238E27FC236}">
                <a16:creationId xmlns:a16="http://schemas.microsoft.com/office/drawing/2014/main" id="{A2ADAFA4-131B-439F-BDD1-7EFE9AD7E5E2}"/>
              </a:ext>
            </a:extLst>
          </p:cNvPr>
          <p:cNvSpPr txBox="1">
            <a:spLocks/>
          </p:cNvSpPr>
          <p:nvPr/>
        </p:nvSpPr>
        <p:spPr bwMode="auto">
          <a:xfrm>
            <a:off x="4277046" y="4171196"/>
            <a:ext cx="5629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0.25</a:t>
            </a:r>
          </a:p>
        </p:txBody>
      </p:sp>
      <p:sp>
        <p:nvSpPr>
          <p:cNvPr id="61" name="TextBox 60">
            <a:extLst>
              <a:ext uri="{FF2B5EF4-FFF2-40B4-BE49-F238E27FC236}">
                <a16:creationId xmlns:a16="http://schemas.microsoft.com/office/drawing/2014/main" id="{A03A6DED-176C-4F72-4293-544CF7A2D341}"/>
              </a:ext>
            </a:extLst>
          </p:cNvPr>
          <p:cNvSpPr txBox="1">
            <a:spLocks/>
          </p:cNvSpPr>
          <p:nvPr/>
        </p:nvSpPr>
        <p:spPr bwMode="auto">
          <a:xfrm>
            <a:off x="4539938" y="4584700"/>
            <a:ext cx="3000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0</a:t>
            </a:r>
          </a:p>
        </p:txBody>
      </p:sp>
      <p:sp>
        <p:nvSpPr>
          <p:cNvPr id="62" name="TextBox 61">
            <a:extLst>
              <a:ext uri="{FF2B5EF4-FFF2-40B4-BE49-F238E27FC236}">
                <a16:creationId xmlns:a16="http://schemas.microsoft.com/office/drawing/2014/main" id="{AD69DF99-5441-C9DE-A2E0-7DE73CCBB696}"/>
              </a:ext>
            </a:extLst>
          </p:cNvPr>
          <p:cNvSpPr txBox="1">
            <a:spLocks/>
          </p:cNvSpPr>
          <p:nvPr/>
        </p:nvSpPr>
        <p:spPr bwMode="auto">
          <a:xfrm>
            <a:off x="4318723" y="2930690"/>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1.00</a:t>
            </a:r>
          </a:p>
        </p:txBody>
      </p:sp>
      <p:sp>
        <p:nvSpPr>
          <p:cNvPr id="67" name="TextBox 66">
            <a:extLst>
              <a:ext uri="{FF2B5EF4-FFF2-40B4-BE49-F238E27FC236}">
                <a16:creationId xmlns:a16="http://schemas.microsoft.com/office/drawing/2014/main" id="{DFED7FA1-4294-D865-6C86-AA2599938F01}"/>
              </a:ext>
            </a:extLst>
          </p:cNvPr>
          <p:cNvSpPr txBox="1">
            <a:spLocks/>
          </p:cNvSpPr>
          <p:nvPr/>
        </p:nvSpPr>
        <p:spPr bwMode="auto">
          <a:xfrm>
            <a:off x="4704512" y="4755064"/>
            <a:ext cx="3000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0</a:t>
            </a:r>
          </a:p>
        </p:txBody>
      </p:sp>
      <p:sp>
        <p:nvSpPr>
          <p:cNvPr id="68" name="TextBox 67">
            <a:extLst>
              <a:ext uri="{FF2B5EF4-FFF2-40B4-BE49-F238E27FC236}">
                <a16:creationId xmlns:a16="http://schemas.microsoft.com/office/drawing/2014/main" id="{EFBEE24F-A436-24DB-BA77-C7BB4624663D}"/>
              </a:ext>
            </a:extLst>
          </p:cNvPr>
          <p:cNvSpPr txBox="1">
            <a:spLocks/>
          </p:cNvSpPr>
          <p:nvPr/>
        </p:nvSpPr>
        <p:spPr bwMode="auto">
          <a:xfrm>
            <a:off x="5348576" y="4755064"/>
            <a:ext cx="3000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6</a:t>
            </a:r>
          </a:p>
        </p:txBody>
      </p:sp>
      <p:sp>
        <p:nvSpPr>
          <p:cNvPr id="69" name="TextBox 68">
            <a:extLst>
              <a:ext uri="{FF2B5EF4-FFF2-40B4-BE49-F238E27FC236}">
                <a16:creationId xmlns:a16="http://schemas.microsoft.com/office/drawing/2014/main" id="{7186744D-DE10-DFA9-C592-CA28B07B5DDB}"/>
              </a:ext>
            </a:extLst>
          </p:cNvPr>
          <p:cNvSpPr txBox="1">
            <a:spLocks/>
          </p:cNvSpPr>
          <p:nvPr/>
        </p:nvSpPr>
        <p:spPr bwMode="auto">
          <a:xfrm>
            <a:off x="5967716" y="4755064"/>
            <a:ext cx="3513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12</a:t>
            </a:r>
          </a:p>
        </p:txBody>
      </p:sp>
      <p:sp>
        <p:nvSpPr>
          <p:cNvPr id="70" name="TextBox 69">
            <a:extLst>
              <a:ext uri="{FF2B5EF4-FFF2-40B4-BE49-F238E27FC236}">
                <a16:creationId xmlns:a16="http://schemas.microsoft.com/office/drawing/2014/main" id="{7CE9334E-FE4D-7D82-9480-8F3EE49F4F7B}"/>
              </a:ext>
            </a:extLst>
          </p:cNvPr>
          <p:cNvSpPr txBox="1">
            <a:spLocks/>
          </p:cNvSpPr>
          <p:nvPr/>
        </p:nvSpPr>
        <p:spPr bwMode="auto">
          <a:xfrm>
            <a:off x="6594731" y="4755064"/>
            <a:ext cx="3609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18</a:t>
            </a:r>
          </a:p>
        </p:txBody>
      </p:sp>
      <p:sp>
        <p:nvSpPr>
          <p:cNvPr id="71" name="TextBox 70">
            <a:extLst>
              <a:ext uri="{FF2B5EF4-FFF2-40B4-BE49-F238E27FC236}">
                <a16:creationId xmlns:a16="http://schemas.microsoft.com/office/drawing/2014/main" id="{DF416135-73F6-A6E6-A096-86CB67F45B97}"/>
              </a:ext>
            </a:extLst>
          </p:cNvPr>
          <p:cNvSpPr txBox="1">
            <a:spLocks/>
          </p:cNvSpPr>
          <p:nvPr/>
        </p:nvSpPr>
        <p:spPr bwMode="auto">
          <a:xfrm>
            <a:off x="7254909" y="4755064"/>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24</a:t>
            </a:r>
          </a:p>
        </p:txBody>
      </p:sp>
      <p:cxnSp>
        <p:nvCxnSpPr>
          <p:cNvPr id="72" name="Straight Connector 71">
            <a:extLst>
              <a:ext uri="{FF2B5EF4-FFF2-40B4-BE49-F238E27FC236}">
                <a16:creationId xmlns:a16="http://schemas.microsoft.com/office/drawing/2014/main" id="{3DE679E9-BFE6-2959-0CE8-95BC0BE5DFBD}"/>
              </a:ext>
            </a:extLst>
          </p:cNvPr>
          <p:cNvCxnSpPr>
            <a:cxnSpLocks/>
          </p:cNvCxnSpPr>
          <p:nvPr/>
        </p:nvCxnSpPr>
        <p:spPr bwMode="auto">
          <a:xfrm>
            <a:off x="6661919" y="3221440"/>
            <a:ext cx="182880" cy="0"/>
          </a:xfrm>
          <a:prstGeom prst="line">
            <a:avLst/>
          </a:prstGeom>
          <a:noFill/>
          <a:ln w="28575" cap="flat" cmpd="sng" algn="ctr">
            <a:solidFill>
              <a:schemeClr val="accent6"/>
            </a:solidFill>
            <a:prstDash val="solid"/>
            <a:round/>
            <a:headEnd type="none" w="med" len="med"/>
            <a:tailEnd type="none" w="med" len="med"/>
          </a:ln>
          <a:effectLst/>
        </p:spPr>
      </p:cxnSp>
      <p:cxnSp>
        <p:nvCxnSpPr>
          <p:cNvPr id="73" name="Straight Connector 72">
            <a:extLst>
              <a:ext uri="{FF2B5EF4-FFF2-40B4-BE49-F238E27FC236}">
                <a16:creationId xmlns:a16="http://schemas.microsoft.com/office/drawing/2014/main" id="{7F644E81-9C55-B8AD-124C-FB67E820AB7F}"/>
              </a:ext>
            </a:extLst>
          </p:cNvPr>
          <p:cNvCxnSpPr>
            <a:cxnSpLocks/>
          </p:cNvCxnSpPr>
          <p:nvPr/>
        </p:nvCxnSpPr>
        <p:spPr bwMode="auto">
          <a:xfrm>
            <a:off x="6661919" y="3427861"/>
            <a:ext cx="182880" cy="0"/>
          </a:xfrm>
          <a:prstGeom prst="line">
            <a:avLst/>
          </a:prstGeom>
          <a:noFill/>
          <a:ln w="28575" cap="flat" cmpd="sng" algn="ctr">
            <a:solidFill>
              <a:schemeClr val="accent1"/>
            </a:solidFill>
            <a:prstDash val="solid"/>
            <a:round/>
            <a:headEnd type="none" w="med" len="med"/>
            <a:tailEnd type="none" w="med" len="med"/>
          </a:ln>
          <a:effectLst/>
        </p:spPr>
      </p:cxnSp>
      <p:sp>
        <p:nvSpPr>
          <p:cNvPr id="74" name="TextBox 73">
            <a:extLst>
              <a:ext uri="{FF2B5EF4-FFF2-40B4-BE49-F238E27FC236}">
                <a16:creationId xmlns:a16="http://schemas.microsoft.com/office/drawing/2014/main" id="{E07C3009-C440-73F9-D859-1A8D52F9AB51}"/>
              </a:ext>
            </a:extLst>
          </p:cNvPr>
          <p:cNvSpPr txBox="1">
            <a:spLocks/>
          </p:cNvSpPr>
          <p:nvPr/>
        </p:nvSpPr>
        <p:spPr bwMode="auto">
          <a:xfrm>
            <a:off x="6807789" y="3075514"/>
            <a:ext cx="130997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No response</a:t>
            </a:r>
            <a:b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b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Response</a:t>
            </a:r>
          </a:p>
        </p:txBody>
      </p:sp>
      <p:sp>
        <p:nvSpPr>
          <p:cNvPr id="75" name="Freeform 89">
            <a:extLst>
              <a:ext uri="{FF2B5EF4-FFF2-40B4-BE49-F238E27FC236}">
                <a16:creationId xmlns:a16="http://schemas.microsoft.com/office/drawing/2014/main" id="{C56FE483-B144-10B2-96D9-CA7FB431EE20}"/>
              </a:ext>
            </a:extLst>
          </p:cNvPr>
          <p:cNvSpPr>
            <a:spLocks/>
          </p:cNvSpPr>
          <p:nvPr/>
        </p:nvSpPr>
        <p:spPr bwMode="auto">
          <a:xfrm>
            <a:off x="4847046" y="3089275"/>
            <a:ext cx="1524000" cy="1489075"/>
          </a:xfrm>
          <a:custGeom>
            <a:avLst/>
            <a:gdLst>
              <a:gd name="connsiteX0" fmla="*/ 0 w 1524000"/>
              <a:gd name="connsiteY0" fmla="*/ 0 h 1489075"/>
              <a:gd name="connsiteX1" fmla="*/ 38100 w 1524000"/>
              <a:gd name="connsiteY1" fmla="*/ 0 h 1489075"/>
              <a:gd name="connsiteX2" fmla="*/ 38100 w 1524000"/>
              <a:gd name="connsiteY2" fmla="*/ 79375 h 1489075"/>
              <a:gd name="connsiteX3" fmla="*/ 133350 w 1524000"/>
              <a:gd name="connsiteY3" fmla="*/ 79375 h 1489075"/>
              <a:gd name="connsiteX4" fmla="*/ 133350 w 1524000"/>
              <a:gd name="connsiteY4" fmla="*/ 155575 h 1489075"/>
              <a:gd name="connsiteX5" fmla="*/ 292100 w 1524000"/>
              <a:gd name="connsiteY5" fmla="*/ 155575 h 1489075"/>
              <a:gd name="connsiteX6" fmla="*/ 292100 w 1524000"/>
              <a:gd name="connsiteY6" fmla="*/ 225425 h 1489075"/>
              <a:gd name="connsiteX7" fmla="*/ 361950 w 1524000"/>
              <a:gd name="connsiteY7" fmla="*/ 225425 h 1489075"/>
              <a:gd name="connsiteX8" fmla="*/ 361950 w 1524000"/>
              <a:gd name="connsiteY8" fmla="*/ 225425 h 1489075"/>
              <a:gd name="connsiteX9" fmla="*/ 390525 w 1524000"/>
              <a:gd name="connsiteY9" fmla="*/ 225425 h 1489075"/>
              <a:gd name="connsiteX10" fmla="*/ 390525 w 1524000"/>
              <a:gd name="connsiteY10" fmla="*/ 314325 h 1489075"/>
              <a:gd name="connsiteX11" fmla="*/ 473075 w 1524000"/>
              <a:gd name="connsiteY11" fmla="*/ 314325 h 1489075"/>
              <a:gd name="connsiteX12" fmla="*/ 473075 w 1524000"/>
              <a:gd name="connsiteY12" fmla="*/ 377825 h 1489075"/>
              <a:gd name="connsiteX13" fmla="*/ 606425 w 1524000"/>
              <a:gd name="connsiteY13" fmla="*/ 377825 h 1489075"/>
              <a:gd name="connsiteX14" fmla="*/ 606425 w 1524000"/>
              <a:gd name="connsiteY14" fmla="*/ 473075 h 1489075"/>
              <a:gd name="connsiteX15" fmla="*/ 635000 w 1524000"/>
              <a:gd name="connsiteY15" fmla="*/ 473075 h 1489075"/>
              <a:gd name="connsiteX16" fmla="*/ 635000 w 1524000"/>
              <a:gd name="connsiteY16" fmla="*/ 558800 h 1489075"/>
              <a:gd name="connsiteX17" fmla="*/ 752475 w 1524000"/>
              <a:gd name="connsiteY17" fmla="*/ 558800 h 1489075"/>
              <a:gd name="connsiteX18" fmla="*/ 752475 w 1524000"/>
              <a:gd name="connsiteY18" fmla="*/ 641350 h 1489075"/>
              <a:gd name="connsiteX19" fmla="*/ 800100 w 1524000"/>
              <a:gd name="connsiteY19" fmla="*/ 641350 h 1489075"/>
              <a:gd name="connsiteX20" fmla="*/ 800100 w 1524000"/>
              <a:gd name="connsiteY20" fmla="*/ 730250 h 1489075"/>
              <a:gd name="connsiteX21" fmla="*/ 892175 w 1524000"/>
              <a:gd name="connsiteY21" fmla="*/ 730250 h 1489075"/>
              <a:gd name="connsiteX22" fmla="*/ 892175 w 1524000"/>
              <a:gd name="connsiteY22" fmla="*/ 806450 h 1489075"/>
              <a:gd name="connsiteX23" fmla="*/ 962025 w 1524000"/>
              <a:gd name="connsiteY23" fmla="*/ 806450 h 1489075"/>
              <a:gd name="connsiteX24" fmla="*/ 962025 w 1524000"/>
              <a:gd name="connsiteY24" fmla="*/ 1060450 h 1489075"/>
              <a:gd name="connsiteX25" fmla="*/ 990600 w 1524000"/>
              <a:gd name="connsiteY25" fmla="*/ 1060450 h 1489075"/>
              <a:gd name="connsiteX26" fmla="*/ 1000125 w 1524000"/>
              <a:gd name="connsiteY26" fmla="*/ 1060450 h 1489075"/>
              <a:gd name="connsiteX27" fmla="*/ 1000125 w 1524000"/>
              <a:gd name="connsiteY27" fmla="*/ 1149350 h 1489075"/>
              <a:gd name="connsiteX28" fmla="*/ 1089025 w 1524000"/>
              <a:gd name="connsiteY28" fmla="*/ 1149350 h 1489075"/>
              <a:gd name="connsiteX29" fmla="*/ 1089025 w 1524000"/>
              <a:gd name="connsiteY29" fmla="*/ 1228725 h 1489075"/>
              <a:gd name="connsiteX30" fmla="*/ 1168400 w 1524000"/>
              <a:gd name="connsiteY30" fmla="*/ 1228725 h 1489075"/>
              <a:gd name="connsiteX31" fmla="*/ 1168400 w 1524000"/>
              <a:gd name="connsiteY31" fmla="*/ 1317625 h 1489075"/>
              <a:gd name="connsiteX32" fmla="*/ 1254125 w 1524000"/>
              <a:gd name="connsiteY32" fmla="*/ 1317625 h 1489075"/>
              <a:gd name="connsiteX33" fmla="*/ 1254125 w 1524000"/>
              <a:gd name="connsiteY33" fmla="*/ 1489075 h 1489075"/>
              <a:gd name="connsiteX34" fmla="*/ 1524000 w 1524000"/>
              <a:gd name="connsiteY34" fmla="*/ 1489075 h 1489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524000" h="1489075">
                <a:moveTo>
                  <a:pt x="0" y="0"/>
                </a:moveTo>
                <a:lnTo>
                  <a:pt x="38100" y="0"/>
                </a:lnTo>
                <a:lnTo>
                  <a:pt x="38100" y="79375"/>
                </a:lnTo>
                <a:lnTo>
                  <a:pt x="133350" y="79375"/>
                </a:lnTo>
                <a:lnTo>
                  <a:pt x="133350" y="155575"/>
                </a:lnTo>
                <a:lnTo>
                  <a:pt x="292100" y="155575"/>
                </a:lnTo>
                <a:lnTo>
                  <a:pt x="292100" y="225425"/>
                </a:lnTo>
                <a:lnTo>
                  <a:pt x="361950" y="225425"/>
                </a:lnTo>
                <a:lnTo>
                  <a:pt x="361950" y="225425"/>
                </a:lnTo>
                <a:lnTo>
                  <a:pt x="390525" y="225425"/>
                </a:lnTo>
                <a:lnTo>
                  <a:pt x="390525" y="314325"/>
                </a:lnTo>
                <a:lnTo>
                  <a:pt x="473075" y="314325"/>
                </a:lnTo>
                <a:lnTo>
                  <a:pt x="473075" y="377825"/>
                </a:lnTo>
                <a:lnTo>
                  <a:pt x="606425" y="377825"/>
                </a:lnTo>
                <a:lnTo>
                  <a:pt x="606425" y="473075"/>
                </a:lnTo>
                <a:lnTo>
                  <a:pt x="635000" y="473075"/>
                </a:lnTo>
                <a:lnTo>
                  <a:pt x="635000" y="558800"/>
                </a:lnTo>
                <a:lnTo>
                  <a:pt x="752475" y="558800"/>
                </a:lnTo>
                <a:lnTo>
                  <a:pt x="752475" y="641350"/>
                </a:lnTo>
                <a:lnTo>
                  <a:pt x="800100" y="641350"/>
                </a:lnTo>
                <a:lnTo>
                  <a:pt x="800100" y="730250"/>
                </a:lnTo>
                <a:lnTo>
                  <a:pt x="892175" y="730250"/>
                </a:lnTo>
                <a:lnTo>
                  <a:pt x="892175" y="806450"/>
                </a:lnTo>
                <a:lnTo>
                  <a:pt x="962025" y="806450"/>
                </a:lnTo>
                <a:lnTo>
                  <a:pt x="962025" y="1060450"/>
                </a:lnTo>
                <a:lnTo>
                  <a:pt x="990600" y="1060450"/>
                </a:lnTo>
                <a:lnTo>
                  <a:pt x="1000125" y="1060450"/>
                </a:lnTo>
                <a:lnTo>
                  <a:pt x="1000125" y="1149350"/>
                </a:lnTo>
                <a:lnTo>
                  <a:pt x="1089025" y="1149350"/>
                </a:lnTo>
                <a:lnTo>
                  <a:pt x="1089025" y="1228725"/>
                </a:lnTo>
                <a:lnTo>
                  <a:pt x="1168400" y="1228725"/>
                </a:lnTo>
                <a:lnTo>
                  <a:pt x="1168400" y="1317625"/>
                </a:lnTo>
                <a:lnTo>
                  <a:pt x="1254125" y="1317625"/>
                </a:lnTo>
                <a:lnTo>
                  <a:pt x="1254125" y="1489075"/>
                </a:lnTo>
                <a:lnTo>
                  <a:pt x="1524000" y="1489075"/>
                </a:lnTo>
              </a:path>
            </a:pathLst>
          </a:custGeom>
          <a:noFill/>
          <a:ln w="28575">
            <a:solidFill>
              <a:schemeClr val="accent6"/>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ea typeface="ＭＳ Ｐゴシック" pitchFamily="34" charset="-128"/>
              <a:cs typeface="Poppins Medium" pitchFamily="2" charset="77"/>
            </a:endParaRPr>
          </a:p>
        </p:txBody>
      </p:sp>
      <p:cxnSp>
        <p:nvCxnSpPr>
          <p:cNvPr id="76" name="Straight Connector 75">
            <a:extLst>
              <a:ext uri="{FF2B5EF4-FFF2-40B4-BE49-F238E27FC236}">
                <a16:creationId xmlns:a16="http://schemas.microsoft.com/office/drawing/2014/main" id="{BA9102B3-C743-46C8-BBC6-8CC6963AD0AA}"/>
              </a:ext>
            </a:extLst>
          </p:cNvPr>
          <p:cNvCxnSpPr>
            <a:cxnSpLocks/>
          </p:cNvCxnSpPr>
          <p:nvPr/>
        </p:nvCxnSpPr>
        <p:spPr bwMode="auto">
          <a:xfrm>
            <a:off x="6361521" y="4524282"/>
            <a:ext cx="0" cy="63685"/>
          </a:xfrm>
          <a:prstGeom prst="line">
            <a:avLst/>
          </a:prstGeom>
          <a:noFill/>
          <a:ln w="28575" cap="flat" cmpd="sng" algn="ctr">
            <a:solidFill>
              <a:schemeClr val="accent6"/>
            </a:solidFill>
            <a:prstDash val="solid"/>
            <a:round/>
            <a:headEnd type="none" w="med" len="med"/>
            <a:tailEnd type="none" w="med" len="med"/>
          </a:ln>
          <a:effectLst/>
        </p:spPr>
      </p:cxnSp>
      <p:cxnSp>
        <p:nvCxnSpPr>
          <p:cNvPr id="77" name="Straight Connector 76">
            <a:extLst>
              <a:ext uri="{FF2B5EF4-FFF2-40B4-BE49-F238E27FC236}">
                <a16:creationId xmlns:a16="http://schemas.microsoft.com/office/drawing/2014/main" id="{29DE5E19-02C5-A4F0-1C37-FE06C201AC43}"/>
              </a:ext>
            </a:extLst>
          </p:cNvPr>
          <p:cNvCxnSpPr>
            <a:cxnSpLocks/>
          </p:cNvCxnSpPr>
          <p:nvPr/>
        </p:nvCxnSpPr>
        <p:spPr bwMode="auto">
          <a:xfrm>
            <a:off x="6037671" y="4349656"/>
            <a:ext cx="0" cy="63685"/>
          </a:xfrm>
          <a:prstGeom prst="line">
            <a:avLst/>
          </a:prstGeom>
          <a:noFill/>
          <a:ln w="28575" cap="flat" cmpd="sng" algn="ctr">
            <a:solidFill>
              <a:schemeClr val="accent6"/>
            </a:solidFill>
            <a:prstDash val="solid"/>
            <a:round/>
            <a:headEnd type="none" w="med" len="med"/>
            <a:tailEnd type="none" w="med" len="med"/>
          </a:ln>
          <a:effectLst/>
        </p:spPr>
      </p:cxnSp>
      <p:cxnSp>
        <p:nvCxnSpPr>
          <p:cNvPr id="78" name="Straight Connector 77">
            <a:extLst>
              <a:ext uri="{FF2B5EF4-FFF2-40B4-BE49-F238E27FC236}">
                <a16:creationId xmlns:a16="http://schemas.microsoft.com/office/drawing/2014/main" id="{CA85FBCF-D840-F6C3-4E48-5BFB6F782E8B}"/>
              </a:ext>
            </a:extLst>
          </p:cNvPr>
          <p:cNvCxnSpPr>
            <a:cxnSpLocks/>
          </p:cNvCxnSpPr>
          <p:nvPr/>
        </p:nvCxnSpPr>
        <p:spPr bwMode="auto">
          <a:xfrm>
            <a:off x="5120096" y="3186422"/>
            <a:ext cx="0" cy="63685"/>
          </a:xfrm>
          <a:prstGeom prst="line">
            <a:avLst/>
          </a:prstGeom>
          <a:noFill/>
          <a:ln w="28575" cap="flat" cmpd="sng" algn="ctr">
            <a:solidFill>
              <a:schemeClr val="accent6"/>
            </a:solidFill>
            <a:prstDash val="solid"/>
            <a:round/>
            <a:headEnd type="none" w="med" len="med"/>
            <a:tailEnd type="none" w="med" len="med"/>
          </a:ln>
          <a:effectLst/>
        </p:spPr>
      </p:cxnSp>
      <p:sp>
        <p:nvSpPr>
          <p:cNvPr id="79" name="Freeform 93">
            <a:extLst>
              <a:ext uri="{FF2B5EF4-FFF2-40B4-BE49-F238E27FC236}">
                <a16:creationId xmlns:a16="http://schemas.microsoft.com/office/drawing/2014/main" id="{A94E851B-CA74-6400-894B-D387D5DB07F6}"/>
              </a:ext>
            </a:extLst>
          </p:cNvPr>
          <p:cNvSpPr>
            <a:spLocks/>
          </p:cNvSpPr>
          <p:nvPr/>
        </p:nvSpPr>
        <p:spPr bwMode="auto">
          <a:xfrm>
            <a:off x="4850221" y="3079750"/>
            <a:ext cx="2349500" cy="863600"/>
          </a:xfrm>
          <a:custGeom>
            <a:avLst/>
            <a:gdLst>
              <a:gd name="connsiteX0" fmla="*/ 0 w 2349500"/>
              <a:gd name="connsiteY0" fmla="*/ 0 h 863600"/>
              <a:gd name="connsiteX1" fmla="*/ 381000 w 2349500"/>
              <a:gd name="connsiteY1" fmla="*/ 0 h 863600"/>
              <a:gd name="connsiteX2" fmla="*/ 381000 w 2349500"/>
              <a:gd name="connsiteY2" fmla="*/ 187325 h 863600"/>
              <a:gd name="connsiteX3" fmla="*/ 647700 w 2349500"/>
              <a:gd name="connsiteY3" fmla="*/ 187325 h 863600"/>
              <a:gd name="connsiteX4" fmla="*/ 647700 w 2349500"/>
              <a:gd name="connsiteY4" fmla="*/ 377825 h 863600"/>
              <a:gd name="connsiteX5" fmla="*/ 831850 w 2349500"/>
              <a:gd name="connsiteY5" fmla="*/ 377825 h 863600"/>
              <a:gd name="connsiteX6" fmla="*/ 831850 w 2349500"/>
              <a:gd name="connsiteY6" fmla="*/ 593725 h 863600"/>
              <a:gd name="connsiteX7" fmla="*/ 1136650 w 2349500"/>
              <a:gd name="connsiteY7" fmla="*/ 593725 h 863600"/>
              <a:gd name="connsiteX8" fmla="*/ 1136650 w 2349500"/>
              <a:gd name="connsiteY8" fmla="*/ 863600 h 863600"/>
              <a:gd name="connsiteX9" fmla="*/ 2349500 w 2349500"/>
              <a:gd name="connsiteY9" fmla="*/ 863600 h 863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49500" h="863600">
                <a:moveTo>
                  <a:pt x="0" y="0"/>
                </a:moveTo>
                <a:lnTo>
                  <a:pt x="381000" y="0"/>
                </a:lnTo>
                <a:lnTo>
                  <a:pt x="381000" y="187325"/>
                </a:lnTo>
                <a:lnTo>
                  <a:pt x="647700" y="187325"/>
                </a:lnTo>
                <a:lnTo>
                  <a:pt x="647700" y="377825"/>
                </a:lnTo>
                <a:lnTo>
                  <a:pt x="831850" y="377825"/>
                </a:lnTo>
                <a:lnTo>
                  <a:pt x="831850" y="593725"/>
                </a:lnTo>
                <a:lnTo>
                  <a:pt x="1136650" y="593725"/>
                </a:lnTo>
                <a:lnTo>
                  <a:pt x="1136650" y="863600"/>
                </a:lnTo>
                <a:lnTo>
                  <a:pt x="2349500" y="86360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ea typeface="ＭＳ Ｐゴシック" pitchFamily="34" charset="-128"/>
              <a:cs typeface="Poppins Medium" pitchFamily="2" charset="77"/>
            </a:endParaRPr>
          </a:p>
        </p:txBody>
      </p:sp>
      <p:grpSp>
        <p:nvGrpSpPr>
          <p:cNvPr id="128" name="Group 127">
            <a:extLst>
              <a:ext uri="{FF2B5EF4-FFF2-40B4-BE49-F238E27FC236}">
                <a16:creationId xmlns:a16="http://schemas.microsoft.com/office/drawing/2014/main" id="{ED79DDF9-7815-F589-647F-B3421EDDBC0D}"/>
              </a:ext>
            </a:extLst>
          </p:cNvPr>
          <p:cNvGrpSpPr/>
          <p:nvPr/>
        </p:nvGrpSpPr>
        <p:grpSpPr>
          <a:xfrm>
            <a:off x="5636636" y="3384550"/>
            <a:ext cx="1540505" cy="565057"/>
            <a:chOff x="5636636" y="3384550"/>
            <a:chExt cx="1540505" cy="565057"/>
          </a:xfrm>
        </p:grpSpPr>
        <p:cxnSp>
          <p:nvCxnSpPr>
            <p:cNvPr id="80" name="Straight Connector 79">
              <a:extLst>
                <a:ext uri="{FF2B5EF4-FFF2-40B4-BE49-F238E27FC236}">
                  <a16:creationId xmlns:a16="http://schemas.microsoft.com/office/drawing/2014/main" id="{7DD29C1F-6D5A-22A6-3CCB-29A869ED90F6}"/>
                </a:ext>
              </a:extLst>
            </p:cNvPr>
            <p:cNvCxnSpPr>
              <a:cxnSpLocks/>
            </p:cNvCxnSpPr>
            <p:nvPr/>
          </p:nvCxnSpPr>
          <p:spPr bwMode="auto">
            <a:xfrm>
              <a:off x="6707241" y="3879665"/>
              <a:ext cx="0" cy="63685"/>
            </a:xfrm>
            <a:prstGeom prst="line">
              <a:avLst/>
            </a:prstGeom>
            <a:noFill/>
            <a:ln w="28575" cap="flat" cmpd="sng" algn="ctr">
              <a:solidFill>
                <a:schemeClr val="accent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7DBD5105-3EB5-FBF1-EC98-89100501B4F6}"/>
                </a:ext>
              </a:extLst>
            </p:cNvPr>
            <p:cNvCxnSpPr>
              <a:cxnSpLocks/>
            </p:cNvCxnSpPr>
            <p:nvPr/>
          </p:nvCxnSpPr>
          <p:spPr bwMode="auto">
            <a:xfrm>
              <a:off x="7177141" y="3885922"/>
              <a:ext cx="0" cy="63685"/>
            </a:xfrm>
            <a:prstGeom prst="line">
              <a:avLst/>
            </a:prstGeom>
            <a:noFill/>
            <a:ln w="28575" cap="flat" cmpd="sng" algn="ctr">
              <a:solidFill>
                <a:schemeClr val="accent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91C1C32D-8704-66F0-1C25-5887CDB16C8F}"/>
                </a:ext>
              </a:extLst>
            </p:cNvPr>
            <p:cNvCxnSpPr>
              <a:cxnSpLocks/>
            </p:cNvCxnSpPr>
            <p:nvPr/>
          </p:nvCxnSpPr>
          <p:spPr bwMode="auto">
            <a:xfrm>
              <a:off x="6224015" y="3877885"/>
              <a:ext cx="0" cy="63685"/>
            </a:xfrm>
            <a:prstGeom prst="line">
              <a:avLst/>
            </a:prstGeom>
            <a:noFill/>
            <a:ln w="28575" cap="flat" cmpd="sng" algn="ctr">
              <a:solidFill>
                <a:schemeClr val="accent1"/>
              </a:solidFill>
              <a:prstDash val="solid"/>
              <a:round/>
              <a:headEnd type="none" w="med" len="med"/>
              <a:tailEnd type="none" w="med" len="med"/>
            </a:ln>
            <a:effectLst/>
          </p:spPr>
        </p:cxnSp>
        <p:cxnSp>
          <p:nvCxnSpPr>
            <p:cNvPr id="83" name="Straight Connector 82">
              <a:extLst>
                <a:ext uri="{FF2B5EF4-FFF2-40B4-BE49-F238E27FC236}">
                  <a16:creationId xmlns:a16="http://schemas.microsoft.com/office/drawing/2014/main" id="{FF81F70B-1670-8F3F-62B3-82FA4D1AF529}"/>
                </a:ext>
              </a:extLst>
            </p:cNvPr>
            <p:cNvCxnSpPr>
              <a:cxnSpLocks/>
            </p:cNvCxnSpPr>
            <p:nvPr/>
          </p:nvCxnSpPr>
          <p:spPr bwMode="auto">
            <a:xfrm>
              <a:off x="5767441" y="3598926"/>
              <a:ext cx="0" cy="63685"/>
            </a:xfrm>
            <a:prstGeom prst="line">
              <a:avLst/>
            </a:prstGeom>
            <a:noFill/>
            <a:ln w="28575" cap="flat" cmpd="sng" algn="ctr">
              <a:solidFill>
                <a:schemeClr val="accent1"/>
              </a:solidFill>
              <a:prstDash val="solid"/>
              <a:round/>
              <a:headEnd type="none" w="med" len="med"/>
              <a:tailEnd type="none" w="med" len="med"/>
            </a:ln>
            <a:effectLst/>
          </p:spPr>
        </p:cxnSp>
        <p:cxnSp>
          <p:nvCxnSpPr>
            <p:cNvPr id="84" name="Straight Connector 83">
              <a:extLst>
                <a:ext uri="{FF2B5EF4-FFF2-40B4-BE49-F238E27FC236}">
                  <a16:creationId xmlns:a16="http://schemas.microsoft.com/office/drawing/2014/main" id="{C56C419E-536C-9A96-5D4C-443CC0F1FB53}"/>
                </a:ext>
              </a:extLst>
            </p:cNvPr>
            <p:cNvCxnSpPr>
              <a:cxnSpLocks/>
            </p:cNvCxnSpPr>
            <p:nvPr/>
          </p:nvCxnSpPr>
          <p:spPr bwMode="auto">
            <a:xfrm>
              <a:off x="5636636" y="3384550"/>
              <a:ext cx="0" cy="63685"/>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5" name="Group 124">
            <a:extLst>
              <a:ext uri="{FF2B5EF4-FFF2-40B4-BE49-F238E27FC236}">
                <a16:creationId xmlns:a16="http://schemas.microsoft.com/office/drawing/2014/main" id="{FEBE1A83-6A32-139A-6899-5F2785D8F9E8}"/>
              </a:ext>
            </a:extLst>
          </p:cNvPr>
          <p:cNvGrpSpPr/>
          <p:nvPr/>
        </p:nvGrpSpPr>
        <p:grpSpPr>
          <a:xfrm>
            <a:off x="4783264" y="3058805"/>
            <a:ext cx="2731110" cy="1735366"/>
            <a:chOff x="4783264" y="3058805"/>
            <a:chExt cx="2731110" cy="1735366"/>
          </a:xfrm>
        </p:grpSpPr>
        <p:cxnSp>
          <p:nvCxnSpPr>
            <p:cNvPr id="52" name="Straight Connector 51">
              <a:extLst>
                <a:ext uri="{FF2B5EF4-FFF2-40B4-BE49-F238E27FC236}">
                  <a16:creationId xmlns:a16="http://schemas.microsoft.com/office/drawing/2014/main" id="{AC1D9D60-EB0F-4B5D-9C24-431869DE80DF}"/>
                </a:ext>
              </a:extLst>
            </p:cNvPr>
            <p:cNvCxnSpPr>
              <a:cxnSpLocks/>
            </p:cNvCxnSpPr>
            <p:nvPr/>
          </p:nvCxnSpPr>
          <p:spPr bwMode="auto">
            <a:xfrm>
              <a:off x="4786276" y="3092450"/>
              <a:ext cx="73025" cy="0"/>
            </a:xfrm>
            <a:prstGeom prst="line">
              <a:avLst/>
            </a:prstGeom>
            <a:noFill/>
            <a:ln w="12700" cap="flat" cmpd="sng" algn="ctr">
              <a:solidFill>
                <a:schemeClr val="tx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8A082E4A-453A-B905-B043-7106A969E0F5}"/>
                </a:ext>
              </a:extLst>
            </p:cNvPr>
            <p:cNvCxnSpPr>
              <a:cxnSpLocks/>
            </p:cNvCxnSpPr>
            <p:nvPr/>
          </p:nvCxnSpPr>
          <p:spPr bwMode="auto">
            <a:xfrm>
              <a:off x="4786276" y="3506045"/>
              <a:ext cx="73025" cy="0"/>
            </a:xfrm>
            <a:prstGeom prst="line">
              <a:avLst/>
            </a:prstGeom>
            <a:noFill/>
            <a:ln w="12700" cap="flat" cmpd="sng" algn="ctr">
              <a:solidFill>
                <a:schemeClr val="tx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A730CBF1-B1B7-254D-C4E2-6689747D7755}"/>
                </a:ext>
              </a:extLst>
            </p:cNvPr>
            <p:cNvCxnSpPr>
              <a:cxnSpLocks/>
            </p:cNvCxnSpPr>
            <p:nvPr/>
          </p:nvCxnSpPr>
          <p:spPr bwMode="auto">
            <a:xfrm>
              <a:off x="4786276" y="3914938"/>
              <a:ext cx="73025" cy="0"/>
            </a:xfrm>
            <a:prstGeom prst="line">
              <a:avLst/>
            </a:prstGeom>
            <a:noFill/>
            <a:ln w="12700" cap="flat" cmpd="sng" algn="ctr">
              <a:solidFill>
                <a:schemeClr val="tx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59F111C1-1639-D00A-5BDC-3A695FC13067}"/>
                </a:ext>
              </a:extLst>
            </p:cNvPr>
            <p:cNvCxnSpPr>
              <a:cxnSpLocks/>
            </p:cNvCxnSpPr>
            <p:nvPr/>
          </p:nvCxnSpPr>
          <p:spPr bwMode="auto">
            <a:xfrm>
              <a:off x="4783264" y="4340295"/>
              <a:ext cx="73025" cy="0"/>
            </a:xfrm>
            <a:prstGeom prst="line">
              <a:avLst/>
            </a:prstGeom>
            <a:noFill/>
            <a:ln w="12700" cap="flat" cmpd="sng" algn="ctr">
              <a:solidFill>
                <a:schemeClr val="tx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91E9EFC1-BE12-170C-3CFF-D14FFEECEA86}"/>
                </a:ext>
              </a:extLst>
            </p:cNvPr>
            <p:cNvCxnSpPr>
              <a:cxnSpLocks/>
            </p:cNvCxnSpPr>
            <p:nvPr/>
          </p:nvCxnSpPr>
          <p:spPr bwMode="auto">
            <a:xfrm>
              <a:off x="4791034" y="4727496"/>
              <a:ext cx="73025" cy="0"/>
            </a:xfrm>
            <a:prstGeom prst="line">
              <a:avLst/>
            </a:prstGeom>
            <a:noFill/>
            <a:ln w="12700" cap="flat" cmpd="sng" algn="ctr">
              <a:solidFill>
                <a:schemeClr val="tx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0673FD45-413D-EA96-188B-9A8F1B5E26CF}"/>
                </a:ext>
              </a:extLst>
            </p:cNvPr>
            <p:cNvCxnSpPr>
              <a:cxnSpLocks/>
            </p:cNvCxnSpPr>
            <p:nvPr/>
          </p:nvCxnSpPr>
          <p:spPr bwMode="auto">
            <a:xfrm>
              <a:off x="4850058" y="4727496"/>
              <a:ext cx="0" cy="66675"/>
            </a:xfrm>
            <a:prstGeom prst="line">
              <a:avLst/>
            </a:prstGeom>
            <a:noFill/>
            <a:ln w="12700" cap="flat" cmpd="sng" algn="ctr">
              <a:solidFill>
                <a:schemeClr val="tx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96C1BC38-4C0D-9D71-4CA0-DF47F1986DCC}"/>
                </a:ext>
              </a:extLst>
            </p:cNvPr>
            <p:cNvCxnSpPr>
              <a:cxnSpLocks/>
            </p:cNvCxnSpPr>
            <p:nvPr/>
          </p:nvCxnSpPr>
          <p:spPr bwMode="auto">
            <a:xfrm>
              <a:off x="5505230" y="4724949"/>
              <a:ext cx="0" cy="66675"/>
            </a:xfrm>
            <a:prstGeom prst="line">
              <a:avLst/>
            </a:prstGeom>
            <a:noFill/>
            <a:ln w="12700" cap="flat" cmpd="sng" algn="ctr">
              <a:solidFill>
                <a:schemeClr val="tx1"/>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CD65E5EF-98A1-17E5-9667-E473FBF9F8BF}"/>
                </a:ext>
              </a:extLst>
            </p:cNvPr>
            <p:cNvCxnSpPr>
              <a:cxnSpLocks/>
            </p:cNvCxnSpPr>
            <p:nvPr/>
          </p:nvCxnSpPr>
          <p:spPr bwMode="auto">
            <a:xfrm>
              <a:off x="6146580" y="4724949"/>
              <a:ext cx="0" cy="66675"/>
            </a:xfrm>
            <a:prstGeom prst="line">
              <a:avLst/>
            </a:prstGeom>
            <a:noFill/>
            <a:ln w="12700" cap="flat" cmpd="sng" algn="ctr">
              <a:solidFill>
                <a:schemeClr val="tx1"/>
              </a:solidFill>
              <a:prstDash val="solid"/>
              <a:round/>
              <a:headEnd type="none" w="med" len="med"/>
              <a:tailEnd type="none" w="med" len="med"/>
            </a:ln>
            <a:effectLst/>
          </p:spPr>
        </p:cxnSp>
        <p:cxnSp>
          <p:nvCxnSpPr>
            <p:cNvPr id="65" name="Straight Connector 64">
              <a:extLst>
                <a:ext uri="{FF2B5EF4-FFF2-40B4-BE49-F238E27FC236}">
                  <a16:creationId xmlns:a16="http://schemas.microsoft.com/office/drawing/2014/main" id="{48C72FB2-2418-89ED-49A9-7624EE661C0D}"/>
                </a:ext>
              </a:extLst>
            </p:cNvPr>
            <p:cNvCxnSpPr>
              <a:cxnSpLocks/>
            </p:cNvCxnSpPr>
            <p:nvPr/>
          </p:nvCxnSpPr>
          <p:spPr bwMode="auto">
            <a:xfrm>
              <a:off x="6784755" y="4724949"/>
              <a:ext cx="0" cy="66675"/>
            </a:xfrm>
            <a:prstGeom prst="line">
              <a:avLst/>
            </a:prstGeom>
            <a:noFill/>
            <a:ln w="12700" cap="flat" cmpd="sng" algn="ctr">
              <a:solidFill>
                <a:schemeClr val="tx1"/>
              </a:solidFill>
              <a:prstDash val="solid"/>
              <a:round/>
              <a:headEnd type="none" w="med" len="med"/>
              <a:tailEnd type="none" w="med" len="med"/>
            </a:ln>
            <a:effectLst/>
          </p:spPr>
        </p:cxnSp>
        <p:cxnSp>
          <p:nvCxnSpPr>
            <p:cNvPr id="66" name="Straight Connector 65">
              <a:extLst>
                <a:ext uri="{FF2B5EF4-FFF2-40B4-BE49-F238E27FC236}">
                  <a16:creationId xmlns:a16="http://schemas.microsoft.com/office/drawing/2014/main" id="{D452DBE0-C46B-833F-2FD1-812807EA9CBC}"/>
                </a:ext>
              </a:extLst>
            </p:cNvPr>
            <p:cNvCxnSpPr>
              <a:cxnSpLocks/>
            </p:cNvCxnSpPr>
            <p:nvPr/>
          </p:nvCxnSpPr>
          <p:spPr bwMode="auto">
            <a:xfrm>
              <a:off x="7447522" y="4724949"/>
              <a:ext cx="0" cy="66675"/>
            </a:xfrm>
            <a:prstGeom prst="line">
              <a:avLst/>
            </a:prstGeom>
            <a:noFill/>
            <a:ln w="12700" cap="flat" cmpd="sng" algn="ctr">
              <a:solidFill>
                <a:schemeClr val="tx1"/>
              </a:solidFill>
              <a:prstDash val="solid"/>
              <a:round/>
              <a:headEnd type="none" w="med" len="med"/>
              <a:tailEnd type="none" w="med" len="med"/>
            </a:ln>
            <a:effectLst/>
          </p:spPr>
        </p:cxnSp>
        <p:sp>
          <p:nvSpPr>
            <p:cNvPr id="85" name="Freeform 59">
              <a:extLst>
                <a:ext uri="{FF2B5EF4-FFF2-40B4-BE49-F238E27FC236}">
                  <a16:creationId xmlns:a16="http://schemas.microsoft.com/office/drawing/2014/main" id="{89D7A841-9CCE-B1BB-14A3-9DB35EE63739}"/>
                </a:ext>
              </a:extLst>
            </p:cNvPr>
            <p:cNvSpPr>
              <a:spLocks/>
            </p:cNvSpPr>
            <p:nvPr/>
          </p:nvSpPr>
          <p:spPr bwMode="auto">
            <a:xfrm>
              <a:off x="4850057" y="3058805"/>
              <a:ext cx="2664317" cy="1668691"/>
            </a:xfrm>
            <a:custGeom>
              <a:avLst/>
              <a:gdLst>
                <a:gd name="connsiteX0" fmla="*/ 0 w 2711450"/>
                <a:gd name="connsiteY0" fmla="*/ 0 h 1701800"/>
                <a:gd name="connsiteX1" fmla="*/ 0 w 2711450"/>
                <a:gd name="connsiteY1" fmla="*/ 1701800 h 1701800"/>
                <a:gd name="connsiteX2" fmla="*/ 2711450 w 2711450"/>
                <a:gd name="connsiteY2" fmla="*/ 1701800 h 1701800"/>
              </a:gdLst>
              <a:ahLst/>
              <a:cxnLst>
                <a:cxn ang="0">
                  <a:pos x="connsiteX0" y="connsiteY0"/>
                </a:cxn>
                <a:cxn ang="0">
                  <a:pos x="connsiteX1" y="connsiteY1"/>
                </a:cxn>
                <a:cxn ang="0">
                  <a:pos x="connsiteX2" y="connsiteY2"/>
                </a:cxn>
              </a:cxnLst>
              <a:rect l="l" t="t" r="r" b="b"/>
              <a:pathLst>
                <a:path w="2711450" h="1701800">
                  <a:moveTo>
                    <a:pt x="0" y="0"/>
                  </a:moveTo>
                  <a:lnTo>
                    <a:pt x="0" y="1701800"/>
                  </a:lnTo>
                  <a:lnTo>
                    <a:pt x="2711450" y="1701800"/>
                  </a:lnTo>
                </a:path>
              </a:pathLst>
            </a:custGeom>
            <a:no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ea typeface="ＭＳ Ｐゴシック" pitchFamily="34" charset="-128"/>
                <a:cs typeface="Poppins Medium" pitchFamily="2" charset="77"/>
              </a:endParaRPr>
            </a:p>
          </p:txBody>
        </p:sp>
      </p:grpSp>
      <p:sp>
        <p:nvSpPr>
          <p:cNvPr id="93" name="TextBox 92">
            <a:extLst>
              <a:ext uri="{FF2B5EF4-FFF2-40B4-BE49-F238E27FC236}">
                <a16:creationId xmlns:a16="http://schemas.microsoft.com/office/drawing/2014/main" id="{8086C5A6-EDBC-8149-5ED1-138204FE9516}"/>
              </a:ext>
            </a:extLst>
          </p:cNvPr>
          <p:cNvSpPr txBox="1">
            <a:spLocks/>
          </p:cNvSpPr>
          <p:nvPr/>
        </p:nvSpPr>
        <p:spPr bwMode="auto">
          <a:xfrm>
            <a:off x="8705972" y="4808491"/>
            <a:ext cx="3000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0</a:t>
            </a:r>
          </a:p>
        </p:txBody>
      </p:sp>
      <p:sp>
        <p:nvSpPr>
          <p:cNvPr id="94" name="TextBox 93">
            <a:extLst>
              <a:ext uri="{FF2B5EF4-FFF2-40B4-BE49-F238E27FC236}">
                <a16:creationId xmlns:a16="http://schemas.microsoft.com/office/drawing/2014/main" id="{29759709-670C-8717-0A27-2A489A28B5A0}"/>
              </a:ext>
            </a:extLst>
          </p:cNvPr>
          <p:cNvSpPr txBox="1">
            <a:spLocks/>
          </p:cNvSpPr>
          <p:nvPr/>
        </p:nvSpPr>
        <p:spPr bwMode="auto">
          <a:xfrm>
            <a:off x="9090147" y="4811114"/>
            <a:ext cx="3000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4</a:t>
            </a:r>
          </a:p>
        </p:txBody>
      </p:sp>
      <p:sp>
        <p:nvSpPr>
          <p:cNvPr id="95" name="TextBox 94">
            <a:extLst>
              <a:ext uri="{FF2B5EF4-FFF2-40B4-BE49-F238E27FC236}">
                <a16:creationId xmlns:a16="http://schemas.microsoft.com/office/drawing/2014/main" id="{0CC69F44-90CD-959F-DFF7-7F8BA82E24FB}"/>
              </a:ext>
            </a:extLst>
          </p:cNvPr>
          <p:cNvSpPr txBox="1">
            <a:spLocks/>
          </p:cNvSpPr>
          <p:nvPr/>
        </p:nvSpPr>
        <p:spPr bwMode="auto">
          <a:xfrm>
            <a:off x="9494173" y="4811502"/>
            <a:ext cx="2984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8</a:t>
            </a:r>
          </a:p>
        </p:txBody>
      </p:sp>
      <p:sp>
        <p:nvSpPr>
          <p:cNvPr id="96" name="TextBox 95">
            <a:extLst>
              <a:ext uri="{FF2B5EF4-FFF2-40B4-BE49-F238E27FC236}">
                <a16:creationId xmlns:a16="http://schemas.microsoft.com/office/drawing/2014/main" id="{A8798F97-002A-0661-05D4-28B849058CBB}"/>
              </a:ext>
            </a:extLst>
          </p:cNvPr>
          <p:cNvSpPr txBox="1">
            <a:spLocks/>
          </p:cNvSpPr>
          <p:nvPr/>
        </p:nvSpPr>
        <p:spPr bwMode="auto">
          <a:xfrm>
            <a:off x="9864598" y="4808491"/>
            <a:ext cx="3513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12</a:t>
            </a:r>
          </a:p>
        </p:txBody>
      </p:sp>
      <p:sp>
        <p:nvSpPr>
          <p:cNvPr id="97" name="TextBox 96">
            <a:extLst>
              <a:ext uri="{FF2B5EF4-FFF2-40B4-BE49-F238E27FC236}">
                <a16:creationId xmlns:a16="http://schemas.microsoft.com/office/drawing/2014/main" id="{F4C2F142-915B-1BD4-7E3C-B890CA143F65}"/>
              </a:ext>
            </a:extLst>
          </p:cNvPr>
          <p:cNvSpPr txBox="1">
            <a:spLocks/>
          </p:cNvSpPr>
          <p:nvPr/>
        </p:nvSpPr>
        <p:spPr bwMode="auto">
          <a:xfrm>
            <a:off x="10243162" y="4811114"/>
            <a:ext cx="3626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16</a:t>
            </a:r>
          </a:p>
        </p:txBody>
      </p:sp>
      <p:sp>
        <p:nvSpPr>
          <p:cNvPr id="98" name="TextBox 97">
            <a:extLst>
              <a:ext uri="{FF2B5EF4-FFF2-40B4-BE49-F238E27FC236}">
                <a16:creationId xmlns:a16="http://schemas.microsoft.com/office/drawing/2014/main" id="{2B3E00C4-41AD-8E33-5B4F-8AAE77B85870}"/>
              </a:ext>
            </a:extLst>
          </p:cNvPr>
          <p:cNvSpPr txBox="1">
            <a:spLocks/>
          </p:cNvSpPr>
          <p:nvPr/>
        </p:nvSpPr>
        <p:spPr bwMode="auto">
          <a:xfrm>
            <a:off x="10625546" y="4811502"/>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20</a:t>
            </a:r>
          </a:p>
        </p:txBody>
      </p:sp>
      <p:sp>
        <p:nvSpPr>
          <p:cNvPr id="99" name="TextBox 98">
            <a:extLst>
              <a:ext uri="{FF2B5EF4-FFF2-40B4-BE49-F238E27FC236}">
                <a16:creationId xmlns:a16="http://schemas.microsoft.com/office/drawing/2014/main" id="{04592EBF-4CF2-7D33-445A-F9D0A6A12278}"/>
              </a:ext>
            </a:extLst>
          </p:cNvPr>
          <p:cNvSpPr txBox="1">
            <a:spLocks/>
          </p:cNvSpPr>
          <p:nvPr/>
        </p:nvSpPr>
        <p:spPr bwMode="auto">
          <a:xfrm>
            <a:off x="11015525" y="4810743"/>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24</a:t>
            </a:r>
          </a:p>
        </p:txBody>
      </p:sp>
      <p:grpSp>
        <p:nvGrpSpPr>
          <p:cNvPr id="124" name="Group 123">
            <a:extLst>
              <a:ext uri="{FF2B5EF4-FFF2-40B4-BE49-F238E27FC236}">
                <a16:creationId xmlns:a16="http://schemas.microsoft.com/office/drawing/2014/main" id="{377B8161-E27A-AC81-5D6C-063BD1DBD75D}"/>
              </a:ext>
            </a:extLst>
          </p:cNvPr>
          <p:cNvGrpSpPr/>
          <p:nvPr/>
        </p:nvGrpSpPr>
        <p:grpSpPr>
          <a:xfrm>
            <a:off x="8776620" y="2805003"/>
            <a:ext cx="2458011" cy="2057508"/>
            <a:chOff x="8776620" y="2805003"/>
            <a:chExt cx="2458011" cy="2057508"/>
          </a:xfrm>
        </p:grpSpPr>
        <p:cxnSp>
          <p:nvCxnSpPr>
            <p:cNvPr id="86" name="Straight Connector 85">
              <a:extLst>
                <a:ext uri="{FF2B5EF4-FFF2-40B4-BE49-F238E27FC236}">
                  <a16:creationId xmlns:a16="http://schemas.microsoft.com/office/drawing/2014/main" id="{683EE30C-78DA-2B96-CD83-DC33507BDBF5}"/>
                </a:ext>
              </a:extLst>
            </p:cNvPr>
            <p:cNvCxnSpPr>
              <a:cxnSpLocks/>
            </p:cNvCxnSpPr>
            <p:nvPr/>
          </p:nvCxnSpPr>
          <p:spPr bwMode="auto">
            <a:xfrm>
              <a:off x="8852838" y="4789242"/>
              <a:ext cx="0" cy="66675"/>
            </a:xfrm>
            <a:prstGeom prst="line">
              <a:avLst/>
            </a:prstGeom>
            <a:noFill/>
            <a:ln w="12700" cap="flat" cmpd="sng" algn="ctr">
              <a:solidFill>
                <a:schemeClr val="tx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A6C00AC9-E096-B3BC-A798-3A6FE65371AE}"/>
                </a:ext>
              </a:extLst>
            </p:cNvPr>
            <p:cNvCxnSpPr>
              <a:cxnSpLocks/>
            </p:cNvCxnSpPr>
            <p:nvPr/>
          </p:nvCxnSpPr>
          <p:spPr bwMode="auto">
            <a:xfrm>
              <a:off x="9246538" y="4782646"/>
              <a:ext cx="0" cy="66675"/>
            </a:xfrm>
            <a:prstGeom prst="line">
              <a:avLst/>
            </a:prstGeom>
            <a:noFill/>
            <a:ln w="12700" cap="flat" cmpd="sng" algn="ctr">
              <a:solidFill>
                <a:schemeClr val="tx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549D0C83-62E4-29BD-C2F0-7E53E6173F56}"/>
                </a:ext>
              </a:extLst>
            </p:cNvPr>
            <p:cNvCxnSpPr>
              <a:cxnSpLocks/>
            </p:cNvCxnSpPr>
            <p:nvPr/>
          </p:nvCxnSpPr>
          <p:spPr bwMode="auto">
            <a:xfrm>
              <a:off x="9637063" y="4789241"/>
              <a:ext cx="0" cy="66675"/>
            </a:xfrm>
            <a:prstGeom prst="line">
              <a:avLst/>
            </a:prstGeom>
            <a:noFill/>
            <a:ln w="12700" cap="flat" cmpd="sng" algn="ctr">
              <a:solidFill>
                <a:schemeClr val="tx1"/>
              </a:solidFill>
              <a:prstDash val="solid"/>
              <a:round/>
              <a:headEnd type="none" w="med" len="med"/>
              <a:tailEnd type="none" w="med" len="med"/>
            </a:ln>
            <a:effectLst/>
          </p:spPr>
        </p:cxnSp>
        <p:cxnSp>
          <p:nvCxnSpPr>
            <p:cNvPr id="89" name="Straight Connector 88">
              <a:extLst>
                <a:ext uri="{FF2B5EF4-FFF2-40B4-BE49-F238E27FC236}">
                  <a16:creationId xmlns:a16="http://schemas.microsoft.com/office/drawing/2014/main" id="{56DF5EAB-6085-A331-AB7D-CFDE17543BEF}"/>
                </a:ext>
              </a:extLst>
            </p:cNvPr>
            <p:cNvCxnSpPr>
              <a:cxnSpLocks/>
            </p:cNvCxnSpPr>
            <p:nvPr/>
          </p:nvCxnSpPr>
          <p:spPr bwMode="auto">
            <a:xfrm>
              <a:off x="10033938" y="4789241"/>
              <a:ext cx="0" cy="66675"/>
            </a:xfrm>
            <a:prstGeom prst="line">
              <a:avLst/>
            </a:prstGeom>
            <a:noFill/>
            <a:ln w="12700" cap="flat" cmpd="sng" algn="ctr">
              <a:solidFill>
                <a:schemeClr val="tx1"/>
              </a:solidFill>
              <a:prstDash val="solid"/>
              <a:round/>
              <a:headEnd type="none" w="med" len="med"/>
              <a:tailEnd type="none" w="med" len="med"/>
            </a:ln>
            <a:effectLst/>
          </p:spPr>
        </p:cxnSp>
        <p:cxnSp>
          <p:nvCxnSpPr>
            <p:cNvPr id="90" name="Straight Connector 89">
              <a:extLst>
                <a:ext uri="{FF2B5EF4-FFF2-40B4-BE49-F238E27FC236}">
                  <a16:creationId xmlns:a16="http://schemas.microsoft.com/office/drawing/2014/main" id="{088E24DC-82EB-FAC9-CCF5-283554495508}"/>
                </a:ext>
              </a:extLst>
            </p:cNvPr>
            <p:cNvCxnSpPr>
              <a:cxnSpLocks/>
            </p:cNvCxnSpPr>
            <p:nvPr/>
          </p:nvCxnSpPr>
          <p:spPr bwMode="auto">
            <a:xfrm>
              <a:off x="10447231" y="4789241"/>
              <a:ext cx="0" cy="66675"/>
            </a:xfrm>
            <a:prstGeom prst="line">
              <a:avLst/>
            </a:prstGeom>
            <a:noFill/>
            <a:ln w="12700" cap="flat" cmpd="sng" algn="ctr">
              <a:solidFill>
                <a:schemeClr val="tx1"/>
              </a:solidFill>
              <a:prstDash val="solid"/>
              <a:round/>
              <a:headEnd type="none" w="med" len="med"/>
              <a:tailEnd type="none" w="med" len="med"/>
            </a:ln>
            <a:effectLst/>
          </p:spPr>
        </p:cxnSp>
        <p:cxnSp>
          <p:nvCxnSpPr>
            <p:cNvPr id="91" name="Straight Connector 90">
              <a:extLst>
                <a:ext uri="{FF2B5EF4-FFF2-40B4-BE49-F238E27FC236}">
                  <a16:creationId xmlns:a16="http://schemas.microsoft.com/office/drawing/2014/main" id="{C9CB76A9-2590-1983-58F8-88CD51A9826E}"/>
                </a:ext>
              </a:extLst>
            </p:cNvPr>
            <p:cNvCxnSpPr>
              <a:cxnSpLocks/>
            </p:cNvCxnSpPr>
            <p:nvPr/>
          </p:nvCxnSpPr>
          <p:spPr bwMode="auto">
            <a:xfrm>
              <a:off x="10837756" y="4795836"/>
              <a:ext cx="0" cy="66675"/>
            </a:xfrm>
            <a:prstGeom prst="line">
              <a:avLst/>
            </a:prstGeom>
            <a:noFill/>
            <a:ln w="12700" cap="flat" cmpd="sng" algn="ctr">
              <a:solidFill>
                <a:schemeClr val="tx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1D6C5095-FE97-74BF-5228-3A1037FD5A77}"/>
                </a:ext>
              </a:extLst>
            </p:cNvPr>
            <p:cNvCxnSpPr>
              <a:cxnSpLocks/>
            </p:cNvCxnSpPr>
            <p:nvPr/>
          </p:nvCxnSpPr>
          <p:spPr bwMode="auto">
            <a:xfrm>
              <a:off x="11234631" y="4795836"/>
              <a:ext cx="0" cy="66675"/>
            </a:xfrm>
            <a:prstGeom prst="line">
              <a:avLst/>
            </a:prstGeom>
            <a:noFill/>
            <a:ln w="12700" cap="flat" cmpd="sng" algn="ctr">
              <a:solidFill>
                <a:schemeClr val="tx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0C7822F9-5FD9-83D8-B62F-342D4EAFCEF1}"/>
                </a:ext>
              </a:extLst>
            </p:cNvPr>
            <p:cNvCxnSpPr>
              <a:cxnSpLocks/>
            </p:cNvCxnSpPr>
            <p:nvPr/>
          </p:nvCxnSpPr>
          <p:spPr bwMode="auto">
            <a:xfrm>
              <a:off x="8779813" y="4786381"/>
              <a:ext cx="73025" cy="0"/>
            </a:xfrm>
            <a:prstGeom prst="line">
              <a:avLst/>
            </a:prstGeom>
            <a:noFill/>
            <a:ln w="12700" cap="flat" cmpd="sng" algn="ctr">
              <a:solidFill>
                <a:schemeClr val="tx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7BC9FDEE-9D57-7E62-58CA-50CACFD60331}"/>
                </a:ext>
              </a:extLst>
            </p:cNvPr>
            <p:cNvCxnSpPr>
              <a:cxnSpLocks/>
            </p:cNvCxnSpPr>
            <p:nvPr/>
          </p:nvCxnSpPr>
          <p:spPr bwMode="auto">
            <a:xfrm>
              <a:off x="8776620" y="4384675"/>
              <a:ext cx="73025" cy="0"/>
            </a:xfrm>
            <a:prstGeom prst="line">
              <a:avLst/>
            </a:prstGeom>
            <a:noFill/>
            <a:ln w="12700" cap="flat" cmpd="sng" algn="ctr">
              <a:solidFill>
                <a:schemeClr val="tx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DA872E0D-A02B-969B-23B0-EA1B883BBFDF}"/>
                </a:ext>
              </a:extLst>
            </p:cNvPr>
            <p:cNvCxnSpPr>
              <a:cxnSpLocks/>
            </p:cNvCxnSpPr>
            <p:nvPr/>
          </p:nvCxnSpPr>
          <p:spPr bwMode="auto">
            <a:xfrm>
              <a:off x="8787895" y="3990975"/>
              <a:ext cx="73025" cy="0"/>
            </a:xfrm>
            <a:prstGeom prst="line">
              <a:avLst/>
            </a:prstGeom>
            <a:noFill/>
            <a:ln w="12700" cap="flat" cmpd="sng" algn="ctr">
              <a:solidFill>
                <a:schemeClr val="tx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F6D532C4-F069-E1DF-2DF6-A02612153D8C}"/>
                </a:ext>
              </a:extLst>
            </p:cNvPr>
            <p:cNvCxnSpPr>
              <a:cxnSpLocks/>
            </p:cNvCxnSpPr>
            <p:nvPr/>
          </p:nvCxnSpPr>
          <p:spPr bwMode="auto">
            <a:xfrm>
              <a:off x="8787895" y="3592576"/>
              <a:ext cx="73025" cy="0"/>
            </a:xfrm>
            <a:prstGeom prst="line">
              <a:avLst/>
            </a:prstGeom>
            <a:noFill/>
            <a:ln w="12700" cap="flat" cmpd="sng" algn="ctr">
              <a:solidFill>
                <a:schemeClr val="tx1"/>
              </a:solidFill>
              <a:prstDash val="solid"/>
              <a:round/>
              <a:headEnd type="none" w="med" len="med"/>
              <a:tailEnd type="none" w="med" len="med"/>
            </a:ln>
            <a:effectLst/>
          </p:spPr>
        </p:cxnSp>
        <p:cxnSp>
          <p:nvCxnSpPr>
            <p:cNvPr id="104" name="Straight Connector 103">
              <a:extLst>
                <a:ext uri="{FF2B5EF4-FFF2-40B4-BE49-F238E27FC236}">
                  <a16:creationId xmlns:a16="http://schemas.microsoft.com/office/drawing/2014/main" id="{887AC40B-7177-AC9D-1538-87FDDDB18B1F}"/>
                </a:ext>
              </a:extLst>
            </p:cNvPr>
            <p:cNvCxnSpPr>
              <a:cxnSpLocks/>
            </p:cNvCxnSpPr>
            <p:nvPr/>
          </p:nvCxnSpPr>
          <p:spPr bwMode="auto">
            <a:xfrm>
              <a:off x="8787895" y="2805003"/>
              <a:ext cx="73025" cy="0"/>
            </a:xfrm>
            <a:prstGeom prst="line">
              <a:avLst/>
            </a:prstGeom>
            <a:noFill/>
            <a:ln w="12700" cap="flat" cmpd="sng" algn="ctr">
              <a:solidFill>
                <a:schemeClr val="tx1"/>
              </a:solidFill>
              <a:prstDash val="solid"/>
              <a:round/>
              <a:headEnd type="none" w="med" len="med"/>
              <a:tailEnd type="none" w="med" len="med"/>
            </a:ln>
            <a:effectLst/>
          </p:spPr>
        </p:cxnSp>
        <p:cxnSp>
          <p:nvCxnSpPr>
            <p:cNvPr id="105" name="Straight Connector 104">
              <a:extLst>
                <a:ext uri="{FF2B5EF4-FFF2-40B4-BE49-F238E27FC236}">
                  <a16:creationId xmlns:a16="http://schemas.microsoft.com/office/drawing/2014/main" id="{8BAD9ABF-16F5-FC23-9753-AD7579C91EA5}"/>
                </a:ext>
              </a:extLst>
            </p:cNvPr>
            <p:cNvCxnSpPr>
              <a:cxnSpLocks/>
            </p:cNvCxnSpPr>
            <p:nvPr/>
          </p:nvCxnSpPr>
          <p:spPr bwMode="auto">
            <a:xfrm>
              <a:off x="8787895" y="3189597"/>
              <a:ext cx="73025" cy="0"/>
            </a:xfrm>
            <a:prstGeom prst="line">
              <a:avLst/>
            </a:prstGeom>
            <a:noFill/>
            <a:ln w="12700" cap="flat" cmpd="sng" algn="ctr">
              <a:solidFill>
                <a:schemeClr val="tx1"/>
              </a:solidFill>
              <a:prstDash val="solid"/>
              <a:round/>
              <a:headEnd type="none" w="med" len="med"/>
              <a:tailEnd type="none" w="med" len="med"/>
            </a:ln>
            <a:effectLst/>
          </p:spPr>
        </p:cxnSp>
      </p:grpSp>
      <p:sp>
        <p:nvSpPr>
          <p:cNvPr id="106" name="TextBox 105">
            <a:extLst>
              <a:ext uri="{FF2B5EF4-FFF2-40B4-BE49-F238E27FC236}">
                <a16:creationId xmlns:a16="http://schemas.microsoft.com/office/drawing/2014/main" id="{6A7EFE8D-6A95-610A-4E09-A717A2AF5A6C}"/>
              </a:ext>
            </a:extLst>
          </p:cNvPr>
          <p:cNvSpPr txBox="1">
            <a:spLocks/>
          </p:cNvSpPr>
          <p:nvPr/>
        </p:nvSpPr>
        <p:spPr bwMode="auto">
          <a:xfrm>
            <a:off x="8451590" y="4227822"/>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20</a:t>
            </a:r>
          </a:p>
        </p:txBody>
      </p:sp>
      <p:sp>
        <p:nvSpPr>
          <p:cNvPr id="107" name="TextBox 106">
            <a:extLst>
              <a:ext uri="{FF2B5EF4-FFF2-40B4-BE49-F238E27FC236}">
                <a16:creationId xmlns:a16="http://schemas.microsoft.com/office/drawing/2014/main" id="{6C7DA7CC-234F-3120-D3E4-5E14277B65E0}"/>
              </a:ext>
            </a:extLst>
          </p:cNvPr>
          <p:cNvSpPr txBox="1">
            <a:spLocks/>
          </p:cNvSpPr>
          <p:nvPr/>
        </p:nvSpPr>
        <p:spPr bwMode="auto">
          <a:xfrm>
            <a:off x="8540302" y="4635351"/>
            <a:ext cx="3000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0</a:t>
            </a:r>
          </a:p>
        </p:txBody>
      </p:sp>
      <p:sp>
        <p:nvSpPr>
          <p:cNvPr id="108" name="TextBox 107">
            <a:extLst>
              <a:ext uri="{FF2B5EF4-FFF2-40B4-BE49-F238E27FC236}">
                <a16:creationId xmlns:a16="http://schemas.microsoft.com/office/drawing/2014/main" id="{52E4E5A9-685A-8B0E-9297-16D1B97A991A}"/>
              </a:ext>
            </a:extLst>
          </p:cNvPr>
          <p:cNvSpPr txBox="1">
            <a:spLocks/>
          </p:cNvSpPr>
          <p:nvPr/>
        </p:nvSpPr>
        <p:spPr bwMode="auto">
          <a:xfrm>
            <a:off x="8440370" y="3839581"/>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40</a:t>
            </a:r>
          </a:p>
        </p:txBody>
      </p:sp>
      <p:sp>
        <p:nvSpPr>
          <p:cNvPr id="109" name="TextBox 108">
            <a:extLst>
              <a:ext uri="{FF2B5EF4-FFF2-40B4-BE49-F238E27FC236}">
                <a16:creationId xmlns:a16="http://schemas.microsoft.com/office/drawing/2014/main" id="{8AB534C1-8D43-0CBB-F648-017744D46230}"/>
              </a:ext>
            </a:extLst>
          </p:cNvPr>
          <p:cNvSpPr txBox="1">
            <a:spLocks/>
          </p:cNvSpPr>
          <p:nvPr/>
        </p:nvSpPr>
        <p:spPr bwMode="auto">
          <a:xfrm>
            <a:off x="8440370" y="3438092"/>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60</a:t>
            </a:r>
          </a:p>
        </p:txBody>
      </p:sp>
      <p:sp>
        <p:nvSpPr>
          <p:cNvPr id="110" name="TextBox 109">
            <a:extLst>
              <a:ext uri="{FF2B5EF4-FFF2-40B4-BE49-F238E27FC236}">
                <a16:creationId xmlns:a16="http://schemas.microsoft.com/office/drawing/2014/main" id="{2409007B-FA66-CFEA-3F30-CD5D2F0142FA}"/>
              </a:ext>
            </a:extLst>
          </p:cNvPr>
          <p:cNvSpPr txBox="1">
            <a:spLocks/>
          </p:cNvSpPr>
          <p:nvPr/>
        </p:nvSpPr>
        <p:spPr bwMode="auto">
          <a:xfrm>
            <a:off x="8441972" y="3049851"/>
            <a:ext cx="4138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80</a:t>
            </a:r>
          </a:p>
        </p:txBody>
      </p:sp>
      <p:sp>
        <p:nvSpPr>
          <p:cNvPr id="111" name="TextBox 110">
            <a:extLst>
              <a:ext uri="{FF2B5EF4-FFF2-40B4-BE49-F238E27FC236}">
                <a16:creationId xmlns:a16="http://schemas.microsoft.com/office/drawing/2014/main" id="{D3943B48-CD07-7DBC-E2A5-D4ED53559EC4}"/>
              </a:ext>
            </a:extLst>
          </p:cNvPr>
          <p:cNvSpPr txBox="1">
            <a:spLocks/>
          </p:cNvSpPr>
          <p:nvPr/>
        </p:nvSpPr>
        <p:spPr bwMode="auto">
          <a:xfrm>
            <a:off x="8375522" y="2649442"/>
            <a:ext cx="47801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100</a:t>
            </a:r>
          </a:p>
        </p:txBody>
      </p:sp>
      <p:sp>
        <p:nvSpPr>
          <p:cNvPr id="112" name="Freeform 125">
            <a:extLst>
              <a:ext uri="{FF2B5EF4-FFF2-40B4-BE49-F238E27FC236}">
                <a16:creationId xmlns:a16="http://schemas.microsoft.com/office/drawing/2014/main" id="{EB6BB237-7604-DBC1-AD33-93F41DB60462}"/>
              </a:ext>
            </a:extLst>
          </p:cNvPr>
          <p:cNvSpPr>
            <a:spLocks/>
          </p:cNvSpPr>
          <p:nvPr/>
        </p:nvSpPr>
        <p:spPr bwMode="auto">
          <a:xfrm>
            <a:off x="8849826" y="3790950"/>
            <a:ext cx="534730" cy="996950"/>
          </a:xfrm>
          <a:custGeom>
            <a:avLst/>
            <a:gdLst>
              <a:gd name="connsiteX0" fmla="*/ 0 w 527050"/>
              <a:gd name="connsiteY0" fmla="*/ 0 h 996950"/>
              <a:gd name="connsiteX1" fmla="*/ 527050 w 527050"/>
              <a:gd name="connsiteY1" fmla="*/ 0 h 996950"/>
              <a:gd name="connsiteX2" fmla="*/ 527050 w 527050"/>
              <a:gd name="connsiteY2" fmla="*/ 996950 h 996950"/>
            </a:gdLst>
            <a:ahLst/>
            <a:cxnLst>
              <a:cxn ang="0">
                <a:pos x="connsiteX0" y="connsiteY0"/>
              </a:cxn>
              <a:cxn ang="0">
                <a:pos x="connsiteX1" y="connsiteY1"/>
              </a:cxn>
              <a:cxn ang="0">
                <a:pos x="connsiteX2" y="connsiteY2"/>
              </a:cxn>
            </a:cxnLst>
            <a:rect l="l" t="t" r="r" b="b"/>
            <a:pathLst>
              <a:path w="527050" h="996950">
                <a:moveTo>
                  <a:pt x="0" y="0"/>
                </a:moveTo>
                <a:lnTo>
                  <a:pt x="527050" y="0"/>
                </a:lnTo>
                <a:lnTo>
                  <a:pt x="527050" y="996950"/>
                </a:lnTo>
              </a:path>
            </a:pathLst>
          </a:custGeom>
          <a:noFill/>
          <a:ln w="19050">
            <a:solidFill>
              <a:schemeClr val="bg1"/>
            </a:solidFill>
            <a:prstDash val="sysDash"/>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ea typeface="ＭＳ Ｐゴシック" pitchFamily="34" charset="-128"/>
              <a:cs typeface="Poppins Medium" pitchFamily="2" charset="77"/>
            </a:endParaRPr>
          </a:p>
        </p:txBody>
      </p:sp>
      <p:sp>
        <p:nvSpPr>
          <p:cNvPr id="113" name="Freeform 126">
            <a:extLst>
              <a:ext uri="{FF2B5EF4-FFF2-40B4-BE49-F238E27FC236}">
                <a16:creationId xmlns:a16="http://schemas.microsoft.com/office/drawing/2014/main" id="{EB8417E7-795E-5C0F-02C6-FA0DA0C1CB9E}"/>
              </a:ext>
            </a:extLst>
          </p:cNvPr>
          <p:cNvSpPr>
            <a:spLocks/>
          </p:cNvSpPr>
          <p:nvPr/>
        </p:nvSpPr>
        <p:spPr bwMode="auto">
          <a:xfrm>
            <a:off x="8859351" y="2854325"/>
            <a:ext cx="2416175" cy="1778000"/>
          </a:xfrm>
          <a:custGeom>
            <a:avLst/>
            <a:gdLst>
              <a:gd name="connsiteX0" fmla="*/ 2416175 w 2416175"/>
              <a:gd name="connsiteY0" fmla="*/ 1778000 h 1778000"/>
              <a:gd name="connsiteX1" fmla="*/ 2101850 w 2416175"/>
              <a:gd name="connsiteY1" fmla="*/ 1778000 h 1778000"/>
              <a:gd name="connsiteX2" fmla="*/ 2101850 w 2416175"/>
              <a:gd name="connsiteY2" fmla="*/ 1657350 h 1778000"/>
              <a:gd name="connsiteX3" fmla="*/ 2101850 w 2416175"/>
              <a:gd name="connsiteY3" fmla="*/ 1657350 h 1778000"/>
              <a:gd name="connsiteX4" fmla="*/ 2101850 w 2416175"/>
              <a:gd name="connsiteY4" fmla="*/ 1657350 h 1778000"/>
              <a:gd name="connsiteX5" fmla="*/ 2101850 w 2416175"/>
              <a:gd name="connsiteY5" fmla="*/ 1628775 h 1778000"/>
              <a:gd name="connsiteX6" fmla="*/ 1895475 w 2416175"/>
              <a:gd name="connsiteY6" fmla="*/ 1628775 h 1778000"/>
              <a:gd name="connsiteX7" fmla="*/ 1895475 w 2416175"/>
              <a:gd name="connsiteY7" fmla="*/ 1574800 h 1778000"/>
              <a:gd name="connsiteX8" fmla="*/ 1784350 w 2416175"/>
              <a:gd name="connsiteY8" fmla="*/ 1574800 h 1778000"/>
              <a:gd name="connsiteX9" fmla="*/ 1784350 w 2416175"/>
              <a:gd name="connsiteY9" fmla="*/ 1508125 h 1778000"/>
              <a:gd name="connsiteX10" fmla="*/ 1701800 w 2416175"/>
              <a:gd name="connsiteY10" fmla="*/ 1508125 h 1778000"/>
              <a:gd name="connsiteX11" fmla="*/ 1701800 w 2416175"/>
              <a:gd name="connsiteY11" fmla="*/ 1457325 h 1778000"/>
              <a:gd name="connsiteX12" fmla="*/ 1603375 w 2416175"/>
              <a:gd name="connsiteY12" fmla="*/ 1457325 h 1778000"/>
              <a:gd name="connsiteX13" fmla="*/ 1603375 w 2416175"/>
              <a:gd name="connsiteY13" fmla="*/ 1400175 h 1778000"/>
              <a:gd name="connsiteX14" fmla="*/ 1447800 w 2416175"/>
              <a:gd name="connsiteY14" fmla="*/ 1400175 h 1778000"/>
              <a:gd name="connsiteX15" fmla="*/ 1447800 w 2416175"/>
              <a:gd name="connsiteY15" fmla="*/ 1349375 h 1778000"/>
              <a:gd name="connsiteX16" fmla="*/ 1323975 w 2416175"/>
              <a:gd name="connsiteY16" fmla="*/ 1349375 h 1778000"/>
              <a:gd name="connsiteX17" fmla="*/ 1323975 w 2416175"/>
              <a:gd name="connsiteY17" fmla="*/ 1314450 h 1778000"/>
              <a:gd name="connsiteX18" fmla="*/ 1171575 w 2416175"/>
              <a:gd name="connsiteY18" fmla="*/ 1314450 h 1778000"/>
              <a:gd name="connsiteX19" fmla="*/ 1171575 w 2416175"/>
              <a:gd name="connsiteY19" fmla="*/ 1254125 h 1778000"/>
              <a:gd name="connsiteX20" fmla="*/ 1171575 w 2416175"/>
              <a:gd name="connsiteY20" fmla="*/ 1254125 h 1778000"/>
              <a:gd name="connsiteX21" fmla="*/ 1139825 w 2416175"/>
              <a:gd name="connsiteY21" fmla="*/ 1254125 h 1778000"/>
              <a:gd name="connsiteX22" fmla="*/ 1139825 w 2416175"/>
              <a:gd name="connsiteY22" fmla="*/ 1212850 h 1778000"/>
              <a:gd name="connsiteX23" fmla="*/ 1012825 w 2416175"/>
              <a:gd name="connsiteY23" fmla="*/ 1212850 h 1778000"/>
              <a:gd name="connsiteX24" fmla="*/ 1012825 w 2416175"/>
              <a:gd name="connsiteY24" fmla="*/ 1177925 h 1778000"/>
              <a:gd name="connsiteX25" fmla="*/ 927100 w 2416175"/>
              <a:gd name="connsiteY25" fmla="*/ 1177925 h 1778000"/>
              <a:gd name="connsiteX26" fmla="*/ 927100 w 2416175"/>
              <a:gd name="connsiteY26" fmla="*/ 1143000 h 1778000"/>
              <a:gd name="connsiteX27" fmla="*/ 866775 w 2416175"/>
              <a:gd name="connsiteY27" fmla="*/ 1143000 h 1778000"/>
              <a:gd name="connsiteX28" fmla="*/ 866775 w 2416175"/>
              <a:gd name="connsiteY28" fmla="*/ 1069975 h 1778000"/>
              <a:gd name="connsiteX29" fmla="*/ 819150 w 2416175"/>
              <a:gd name="connsiteY29" fmla="*/ 1069975 h 1778000"/>
              <a:gd name="connsiteX30" fmla="*/ 819150 w 2416175"/>
              <a:gd name="connsiteY30" fmla="*/ 1069975 h 1778000"/>
              <a:gd name="connsiteX31" fmla="*/ 819150 w 2416175"/>
              <a:gd name="connsiteY31" fmla="*/ 1069975 h 1778000"/>
              <a:gd name="connsiteX32" fmla="*/ 819150 w 2416175"/>
              <a:gd name="connsiteY32" fmla="*/ 1041400 h 1778000"/>
              <a:gd name="connsiteX33" fmla="*/ 787400 w 2416175"/>
              <a:gd name="connsiteY33" fmla="*/ 1041400 h 1778000"/>
              <a:gd name="connsiteX34" fmla="*/ 787400 w 2416175"/>
              <a:gd name="connsiteY34" fmla="*/ 996950 h 1778000"/>
              <a:gd name="connsiteX35" fmla="*/ 527050 w 2416175"/>
              <a:gd name="connsiteY35" fmla="*/ 996950 h 1778000"/>
              <a:gd name="connsiteX36" fmla="*/ 527050 w 2416175"/>
              <a:gd name="connsiteY36" fmla="*/ 923925 h 1778000"/>
              <a:gd name="connsiteX37" fmla="*/ 482600 w 2416175"/>
              <a:gd name="connsiteY37" fmla="*/ 923925 h 1778000"/>
              <a:gd name="connsiteX38" fmla="*/ 482600 w 2416175"/>
              <a:gd name="connsiteY38" fmla="*/ 860425 h 1778000"/>
              <a:gd name="connsiteX39" fmla="*/ 441325 w 2416175"/>
              <a:gd name="connsiteY39" fmla="*/ 860425 h 1778000"/>
              <a:gd name="connsiteX40" fmla="*/ 441325 w 2416175"/>
              <a:gd name="connsiteY40" fmla="*/ 828675 h 1778000"/>
              <a:gd name="connsiteX41" fmla="*/ 441325 w 2416175"/>
              <a:gd name="connsiteY41" fmla="*/ 828675 h 1778000"/>
              <a:gd name="connsiteX42" fmla="*/ 409575 w 2416175"/>
              <a:gd name="connsiteY42" fmla="*/ 828675 h 1778000"/>
              <a:gd name="connsiteX43" fmla="*/ 409575 w 2416175"/>
              <a:gd name="connsiteY43" fmla="*/ 796925 h 1778000"/>
              <a:gd name="connsiteX44" fmla="*/ 368300 w 2416175"/>
              <a:gd name="connsiteY44" fmla="*/ 796925 h 1778000"/>
              <a:gd name="connsiteX45" fmla="*/ 368300 w 2416175"/>
              <a:gd name="connsiteY45" fmla="*/ 730250 h 1778000"/>
              <a:gd name="connsiteX46" fmla="*/ 336550 w 2416175"/>
              <a:gd name="connsiteY46" fmla="*/ 730250 h 1778000"/>
              <a:gd name="connsiteX47" fmla="*/ 336550 w 2416175"/>
              <a:gd name="connsiteY47" fmla="*/ 688975 h 1778000"/>
              <a:gd name="connsiteX48" fmla="*/ 304800 w 2416175"/>
              <a:gd name="connsiteY48" fmla="*/ 688975 h 1778000"/>
              <a:gd name="connsiteX49" fmla="*/ 304800 w 2416175"/>
              <a:gd name="connsiteY49" fmla="*/ 638175 h 1778000"/>
              <a:gd name="connsiteX50" fmla="*/ 273050 w 2416175"/>
              <a:gd name="connsiteY50" fmla="*/ 638175 h 1778000"/>
              <a:gd name="connsiteX51" fmla="*/ 273050 w 2416175"/>
              <a:gd name="connsiteY51" fmla="*/ 638175 h 1778000"/>
              <a:gd name="connsiteX52" fmla="*/ 273050 w 2416175"/>
              <a:gd name="connsiteY52" fmla="*/ 638175 h 1778000"/>
              <a:gd name="connsiteX53" fmla="*/ 273050 w 2416175"/>
              <a:gd name="connsiteY53" fmla="*/ 609600 h 1778000"/>
              <a:gd name="connsiteX54" fmla="*/ 244475 w 2416175"/>
              <a:gd name="connsiteY54" fmla="*/ 609600 h 1778000"/>
              <a:gd name="connsiteX55" fmla="*/ 244475 w 2416175"/>
              <a:gd name="connsiteY55" fmla="*/ 571500 h 1778000"/>
              <a:gd name="connsiteX56" fmla="*/ 222250 w 2416175"/>
              <a:gd name="connsiteY56" fmla="*/ 571500 h 1778000"/>
              <a:gd name="connsiteX57" fmla="*/ 222250 w 2416175"/>
              <a:gd name="connsiteY57" fmla="*/ 523875 h 1778000"/>
              <a:gd name="connsiteX58" fmla="*/ 187325 w 2416175"/>
              <a:gd name="connsiteY58" fmla="*/ 523875 h 1778000"/>
              <a:gd name="connsiteX59" fmla="*/ 187325 w 2416175"/>
              <a:gd name="connsiteY59" fmla="*/ 473075 h 1778000"/>
              <a:gd name="connsiteX60" fmla="*/ 158750 w 2416175"/>
              <a:gd name="connsiteY60" fmla="*/ 473075 h 1778000"/>
              <a:gd name="connsiteX61" fmla="*/ 158750 w 2416175"/>
              <a:gd name="connsiteY61" fmla="*/ 396875 h 1778000"/>
              <a:gd name="connsiteX62" fmla="*/ 158750 w 2416175"/>
              <a:gd name="connsiteY62" fmla="*/ 396875 h 1778000"/>
              <a:gd name="connsiteX63" fmla="*/ 120650 w 2416175"/>
              <a:gd name="connsiteY63" fmla="*/ 396875 h 1778000"/>
              <a:gd name="connsiteX64" fmla="*/ 120650 w 2416175"/>
              <a:gd name="connsiteY64" fmla="*/ 352425 h 1778000"/>
              <a:gd name="connsiteX65" fmla="*/ 98425 w 2416175"/>
              <a:gd name="connsiteY65" fmla="*/ 352425 h 1778000"/>
              <a:gd name="connsiteX66" fmla="*/ 98425 w 2416175"/>
              <a:gd name="connsiteY66" fmla="*/ 288925 h 1778000"/>
              <a:gd name="connsiteX67" fmla="*/ 98425 w 2416175"/>
              <a:gd name="connsiteY67" fmla="*/ 288925 h 1778000"/>
              <a:gd name="connsiteX68" fmla="*/ 73025 w 2416175"/>
              <a:gd name="connsiteY68" fmla="*/ 288925 h 1778000"/>
              <a:gd name="connsiteX69" fmla="*/ 73025 w 2416175"/>
              <a:gd name="connsiteY69" fmla="*/ 219075 h 1778000"/>
              <a:gd name="connsiteX70" fmla="*/ 73025 w 2416175"/>
              <a:gd name="connsiteY70" fmla="*/ 219075 h 1778000"/>
              <a:gd name="connsiteX71" fmla="*/ 53975 w 2416175"/>
              <a:gd name="connsiteY71" fmla="*/ 219075 h 1778000"/>
              <a:gd name="connsiteX72" fmla="*/ 53975 w 2416175"/>
              <a:gd name="connsiteY72" fmla="*/ 152400 h 1778000"/>
              <a:gd name="connsiteX73" fmla="*/ 53975 w 2416175"/>
              <a:gd name="connsiteY73" fmla="*/ 152400 h 1778000"/>
              <a:gd name="connsiteX74" fmla="*/ 53975 w 2416175"/>
              <a:gd name="connsiteY74" fmla="*/ 111125 h 1778000"/>
              <a:gd name="connsiteX75" fmla="*/ 22225 w 2416175"/>
              <a:gd name="connsiteY75" fmla="*/ 111125 h 1778000"/>
              <a:gd name="connsiteX76" fmla="*/ 22225 w 2416175"/>
              <a:gd name="connsiteY76" fmla="*/ 31750 h 1778000"/>
              <a:gd name="connsiteX77" fmla="*/ 22225 w 2416175"/>
              <a:gd name="connsiteY77" fmla="*/ 31750 h 1778000"/>
              <a:gd name="connsiteX78" fmla="*/ 22225 w 2416175"/>
              <a:gd name="connsiteY78" fmla="*/ 0 h 1778000"/>
              <a:gd name="connsiteX79" fmla="*/ 0 w 2416175"/>
              <a:gd name="connsiteY79" fmla="*/ 0 h 177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2416175" h="1778000">
                <a:moveTo>
                  <a:pt x="2416175" y="1778000"/>
                </a:moveTo>
                <a:lnTo>
                  <a:pt x="2101850" y="1778000"/>
                </a:lnTo>
                <a:lnTo>
                  <a:pt x="2101850" y="1657350"/>
                </a:lnTo>
                <a:lnTo>
                  <a:pt x="2101850" y="1657350"/>
                </a:lnTo>
                <a:lnTo>
                  <a:pt x="2101850" y="1657350"/>
                </a:lnTo>
                <a:lnTo>
                  <a:pt x="2101850" y="1628775"/>
                </a:lnTo>
                <a:lnTo>
                  <a:pt x="1895475" y="1628775"/>
                </a:lnTo>
                <a:lnTo>
                  <a:pt x="1895475" y="1574800"/>
                </a:lnTo>
                <a:lnTo>
                  <a:pt x="1784350" y="1574800"/>
                </a:lnTo>
                <a:lnTo>
                  <a:pt x="1784350" y="1508125"/>
                </a:lnTo>
                <a:lnTo>
                  <a:pt x="1701800" y="1508125"/>
                </a:lnTo>
                <a:lnTo>
                  <a:pt x="1701800" y="1457325"/>
                </a:lnTo>
                <a:lnTo>
                  <a:pt x="1603375" y="1457325"/>
                </a:lnTo>
                <a:lnTo>
                  <a:pt x="1603375" y="1400175"/>
                </a:lnTo>
                <a:lnTo>
                  <a:pt x="1447800" y="1400175"/>
                </a:lnTo>
                <a:lnTo>
                  <a:pt x="1447800" y="1349375"/>
                </a:lnTo>
                <a:lnTo>
                  <a:pt x="1323975" y="1349375"/>
                </a:lnTo>
                <a:lnTo>
                  <a:pt x="1323975" y="1314450"/>
                </a:lnTo>
                <a:lnTo>
                  <a:pt x="1171575" y="1314450"/>
                </a:lnTo>
                <a:lnTo>
                  <a:pt x="1171575" y="1254125"/>
                </a:lnTo>
                <a:lnTo>
                  <a:pt x="1171575" y="1254125"/>
                </a:lnTo>
                <a:lnTo>
                  <a:pt x="1139825" y="1254125"/>
                </a:lnTo>
                <a:lnTo>
                  <a:pt x="1139825" y="1212850"/>
                </a:lnTo>
                <a:lnTo>
                  <a:pt x="1012825" y="1212850"/>
                </a:lnTo>
                <a:lnTo>
                  <a:pt x="1012825" y="1177925"/>
                </a:lnTo>
                <a:lnTo>
                  <a:pt x="927100" y="1177925"/>
                </a:lnTo>
                <a:lnTo>
                  <a:pt x="927100" y="1143000"/>
                </a:lnTo>
                <a:lnTo>
                  <a:pt x="866775" y="1143000"/>
                </a:lnTo>
                <a:lnTo>
                  <a:pt x="866775" y="1069975"/>
                </a:lnTo>
                <a:lnTo>
                  <a:pt x="819150" y="1069975"/>
                </a:lnTo>
                <a:lnTo>
                  <a:pt x="819150" y="1069975"/>
                </a:lnTo>
                <a:lnTo>
                  <a:pt x="819150" y="1069975"/>
                </a:lnTo>
                <a:lnTo>
                  <a:pt x="819150" y="1041400"/>
                </a:lnTo>
                <a:lnTo>
                  <a:pt x="787400" y="1041400"/>
                </a:lnTo>
                <a:lnTo>
                  <a:pt x="787400" y="996950"/>
                </a:lnTo>
                <a:lnTo>
                  <a:pt x="527050" y="996950"/>
                </a:lnTo>
                <a:lnTo>
                  <a:pt x="527050" y="923925"/>
                </a:lnTo>
                <a:lnTo>
                  <a:pt x="482600" y="923925"/>
                </a:lnTo>
                <a:lnTo>
                  <a:pt x="482600" y="860425"/>
                </a:lnTo>
                <a:lnTo>
                  <a:pt x="441325" y="860425"/>
                </a:lnTo>
                <a:lnTo>
                  <a:pt x="441325" y="828675"/>
                </a:lnTo>
                <a:lnTo>
                  <a:pt x="441325" y="828675"/>
                </a:lnTo>
                <a:lnTo>
                  <a:pt x="409575" y="828675"/>
                </a:lnTo>
                <a:lnTo>
                  <a:pt x="409575" y="796925"/>
                </a:lnTo>
                <a:lnTo>
                  <a:pt x="368300" y="796925"/>
                </a:lnTo>
                <a:lnTo>
                  <a:pt x="368300" y="730250"/>
                </a:lnTo>
                <a:lnTo>
                  <a:pt x="336550" y="730250"/>
                </a:lnTo>
                <a:lnTo>
                  <a:pt x="336550" y="688975"/>
                </a:lnTo>
                <a:lnTo>
                  <a:pt x="304800" y="688975"/>
                </a:lnTo>
                <a:lnTo>
                  <a:pt x="304800" y="638175"/>
                </a:lnTo>
                <a:lnTo>
                  <a:pt x="273050" y="638175"/>
                </a:lnTo>
                <a:lnTo>
                  <a:pt x="273050" y="638175"/>
                </a:lnTo>
                <a:lnTo>
                  <a:pt x="273050" y="638175"/>
                </a:lnTo>
                <a:lnTo>
                  <a:pt x="273050" y="609600"/>
                </a:lnTo>
                <a:lnTo>
                  <a:pt x="244475" y="609600"/>
                </a:lnTo>
                <a:lnTo>
                  <a:pt x="244475" y="571500"/>
                </a:lnTo>
                <a:lnTo>
                  <a:pt x="222250" y="571500"/>
                </a:lnTo>
                <a:lnTo>
                  <a:pt x="222250" y="523875"/>
                </a:lnTo>
                <a:lnTo>
                  <a:pt x="187325" y="523875"/>
                </a:lnTo>
                <a:lnTo>
                  <a:pt x="187325" y="473075"/>
                </a:lnTo>
                <a:lnTo>
                  <a:pt x="158750" y="473075"/>
                </a:lnTo>
                <a:lnTo>
                  <a:pt x="158750" y="396875"/>
                </a:lnTo>
                <a:lnTo>
                  <a:pt x="158750" y="396875"/>
                </a:lnTo>
                <a:lnTo>
                  <a:pt x="120650" y="396875"/>
                </a:lnTo>
                <a:lnTo>
                  <a:pt x="120650" y="352425"/>
                </a:lnTo>
                <a:lnTo>
                  <a:pt x="98425" y="352425"/>
                </a:lnTo>
                <a:lnTo>
                  <a:pt x="98425" y="288925"/>
                </a:lnTo>
                <a:lnTo>
                  <a:pt x="98425" y="288925"/>
                </a:lnTo>
                <a:lnTo>
                  <a:pt x="73025" y="288925"/>
                </a:lnTo>
                <a:lnTo>
                  <a:pt x="73025" y="219075"/>
                </a:lnTo>
                <a:lnTo>
                  <a:pt x="73025" y="219075"/>
                </a:lnTo>
                <a:lnTo>
                  <a:pt x="53975" y="219075"/>
                </a:lnTo>
                <a:lnTo>
                  <a:pt x="53975" y="152400"/>
                </a:lnTo>
                <a:lnTo>
                  <a:pt x="53975" y="152400"/>
                </a:lnTo>
                <a:lnTo>
                  <a:pt x="53975" y="111125"/>
                </a:lnTo>
                <a:lnTo>
                  <a:pt x="22225" y="111125"/>
                </a:lnTo>
                <a:lnTo>
                  <a:pt x="22225" y="31750"/>
                </a:lnTo>
                <a:lnTo>
                  <a:pt x="22225" y="31750"/>
                </a:lnTo>
                <a:lnTo>
                  <a:pt x="22225" y="0"/>
                </a:lnTo>
                <a:lnTo>
                  <a:pt x="0" y="0"/>
                </a:lnTo>
              </a:path>
            </a:pathLst>
          </a:custGeom>
          <a:noFill/>
          <a:ln w="28575">
            <a:solidFill>
              <a:schemeClr val="accent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ea typeface="ＭＳ Ｐゴシック" pitchFamily="34" charset="-128"/>
              <a:cs typeface="Poppins Medium" pitchFamily="2" charset="77"/>
            </a:endParaRPr>
          </a:p>
        </p:txBody>
      </p:sp>
      <p:sp>
        <p:nvSpPr>
          <p:cNvPr id="114" name="Freeform 60">
            <a:extLst>
              <a:ext uri="{FF2B5EF4-FFF2-40B4-BE49-F238E27FC236}">
                <a16:creationId xmlns:a16="http://schemas.microsoft.com/office/drawing/2014/main" id="{60F97335-CD3E-BBE6-BA63-FCF53410CF56}"/>
              </a:ext>
            </a:extLst>
          </p:cNvPr>
          <p:cNvSpPr>
            <a:spLocks/>
          </p:cNvSpPr>
          <p:nvPr/>
        </p:nvSpPr>
        <p:spPr bwMode="auto">
          <a:xfrm>
            <a:off x="8852838" y="2792303"/>
            <a:ext cx="2456566" cy="1996022"/>
          </a:xfrm>
          <a:custGeom>
            <a:avLst/>
            <a:gdLst>
              <a:gd name="connsiteX0" fmla="*/ 0 w 2711450"/>
              <a:gd name="connsiteY0" fmla="*/ 0 h 1701800"/>
              <a:gd name="connsiteX1" fmla="*/ 0 w 2711450"/>
              <a:gd name="connsiteY1" fmla="*/ 1701800 h 1701800"/>
              <a:gd name="connsiteX2" fmla="*/ 2711450 w 2711450"/>
              <a:gd name="connsiteY2" fmla="*/ 1701800 h 1701800"/>
            </a:gdLst>
            <a:ahLst/>
            <a:cxnLst>
              <a:cxn ang="0">
                <a:pos x="connsiteX0" y="connsiteY0"/>
              </a:cxn>
              <a:cxn ang="0">
                <a:pos x="connsiteX1" y="connsiteY1"/>
              </a:cxn>
              <a:cxn ang="0">
                <a:pos x="connsiteX2" y="connsiteY2"/>
              </a:cxn>
            </a:cxnLst>
            <a:rect l="l" t="t" r="r" b="b"/>
            <a:pathLst>
              <a:path w="2711450" h="1701800">
                <a:moveTo>
                  <a:pt x="0" y="0"/>
                </a:moveTo>
                <a:lnTo>
                  <a:pt x="0" y="1701800"/>
                </a:lnTo>
                <a:lnTo>
                  <a:pt x="2711450" y="1701800"/>
                </a:lnTo>
              </a:path>
            </a:pathLst>
          </a:custGeom>
          <a:no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ea typeface="ＭＳ Ｐゴシック" pitchFamily="34" charset="-128"/>
              <a:cs typeface="Poppins Medium" pitchFamily="2" charset="77"/>
            </a:endParaRPr>
          </a:p>
        </p:txBody>
      </p:sp>
      <p:sp>
        <p:nvSpPr>
          <p:cNvPr id="115" name="TextBox 114">
            <a:extLst>
              <a:ext uri="{FF2B5EF4-FFF2-40B4-BE49-F238E27FC236}">
                <a16:creationId xmlns:a16="http://schemas.microsoft.com/office/drawing/2014/main" id="{6B2A7AC7-7AD8-0582-F676-A43DE2BD6F2F}"/>
              </a:ext>
            </a:extLst>
          </p:cNvPr>
          <p:cNvSpPr txBox="1">
            <a:spLocks/>
          </p:cNvSpPr>
          <p:nvPr/>
        </p:nvSpPr>
        <p:spPr bwMode="auto">
          <a:xfrm>
            <a:off x="4847046" y="5026623"/>
            <a:ext cx="26243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Medium" pitchFamily="2" charset="77"/>
                <a:ea typeface="ＭＳ Ｐゴシック" pitchFamily="34" charset="-128"/>
                <a:cs typeface="Poppins Medium" pitchFamily="2" charset="77"/>
              </a:rPr>
              <a:t>Mo</a:t>
            </a:r>
          </a:p>
        </p:txBody>
      </p:sp>
      <p:sp>
        <p:nvSpPr>
          <p:cNvPr id="116" name="TextBox 115">
            <a:extLst>
              <a:ext uri="{FF2B5EF4-FFF2-40B4-BE49-F238E27FC236}">
                <a16:creationId xmlns:a16="http://schemas.microsoft.com/office/drawing/2014/main" id="{4ED1AFF0-9CAB-B814-AAD7-60F06B80D360}"/>
              </a:ext>
            </a:extLst>
          </p:cNvPr>
          <p:cNvSpPr txBox="1">
            <a:spLocks/>
          </p:cNvSpPr>
          <p:nvPr/>
        </p:nvSpPr>
        <p:spPr bwMode="auto">
          <a:xfrm>
            <a:off x="8859351" y="5026623"/>
            <a:ext cx="23792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Medium" pitchFamily="2" charset="77"/>
                <a:ea typeface="ＭＳ Ｐゴシック" pitchFamily="34" charset="-128"/>
                <a:cs typeface="Poppins Medium" pitchFamily="2" charset="77"/>
              </a:rPr>
              <a:t>Mo</a:t>
            </a:r>
          </a:p>
        </p:txBody>
      </p:sp>
    </p:spTree>
    <p:extLst>
      <p:ext uri="{BB962C8B-B14F-4D97-AF65-F5344CB8AC3E}">
        <p14:creationId xmlns:p14="http://schemas.microsoft.com/office/powerpoint/2010/main" val="130318317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Group 138">
            <a:extLst>
              <a:ext uri="{FF2B5EF4-FFF2-40B4-BE49-F238E27FC236}">
                <a16:creationId xmlns:a16="http://schemas.microsoft.com/office/drawing/2014/main" id="{FA4D1381-D6DA-1894-0357-227D3573990C}"/>
              </a:ext>
            </a:extLst>
          </p:cNvPr>
          <p:cNvGrpSpPr>
            <a:grpSpLocks/>
          </p:cNvGrpSpPr>
          <p:nvPr/>
        </p:nvGrpSpPr>
        <p:grpSpPr>
          <a:xfrm>
            <a:off x="1736407" y="2672595"/>
            <a:ext cx="519694" cy="2024400"/>
            <a:chOff x="879305" y="2804739"/>
            <a:chExt cx="519694" cy="2024400"/>
          </a:xfrm>
        </p:grpSpPr>
        <p:sp>
          <p:nvSpPr>
            <p:cNvPr id="29" name="TextBox 28">
              <a:extLst>
                <a:ext uri="{FF2B5EF4-FFF2-40B4-BE49-F238E27FC236}">
                  <a16:creationId xmlns:a16="http://schemas.microsoft.com/office/drawing/2014/main" id="{D3CEC4C4-F58D-6B3F-5E2D-0FF45F9240D1}"/>
                </a:ext>
              </a:extLst>
            </p:cNvPr>
            <p:cNvSpPr txBox="1">
              <a:spLocks/>
            </p:cNvSpPr>
            <p:nvPr/>
          </p:nvSpPr>
          <p:spPr bwMode="auto">
            <a:xfrm>
              <a:off x="879305" y="2804739"/>
              <a:ext cx="5196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100</a:t>
              </a:r>
            </a:p>
          </p:txBody>
        </p:sp>
        <p:sp>
          <p:nvSpPr>
            <p:cNvPr id="30" name="TextBox 29">
              <a:extLst>
                <a:ext uri="{FF2B5EF4-FFF2-40B4-BE49-F238E27FC236}">
                  <a16:creationId xmlns:a16="http://schemas.microsoft.com/office/drawing/2014/main" id="{E87BECF3-7C78-4FC4-AE64-ACC0FC97E0E8}"/>
                </a:ext>
              </a:extLst>
            </p:cNvPr>
            <p:cNvSpPr txBox="1">
              <a:spLocks/>
            </p:cNvSpPr>
            <p:nvPr/>
          </p:nvSpPr>
          <p:spPr bwMode="auto">
            <a:xfrm>
              <a:off x="951440" y="3135886"/>
              <a:ext cx="4475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80</a:t>
              </a:r>
            </a:p>
          </p:txBody>
        </p:sp>
        <p:sp>
          <p:nvSpPr>
            <p:cNvPr id="31" name="TextBox 30">
              <a:extLst>
                <a:ext uri="{FF2B5EF4-FFF2-40B4-BE49-F238E27FC236}">
                  <a16:creationId xmlns:a16="http://schemas.microsoft.com/office/drawing/2014/main" id="{8589A92B-CC54-F03F-5EFA-F8DB0C7BA110}"/>
                </a:ext>
              </a:extLst>
            </p:cNvPr>
            <p:cNvSpPr txBox="1">
              <a:spLocks/>
            </p:cNvSpPr>
            <p:nvPr/>
          </p:nvSpPr>
          <p:spPr bwMode="auto">
            <a:xfrm>
              <a:off x="951440" y="3467033"/>
              <a:ext cx="4475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60</a:t>
              </a:r>
            </a:p>
          </p:txBody>
        </p:sp>
        <p:sp>
          <p:nvSpPr>
            <p:cNvPr id="32" name="TextBox 31">
              <a:extLst>
                <a:ext uri="{FF2B5EF4-FFF2-40B4-BE49-F238E27FC236}">
                  <a16:creationId xmlns:a16="http://schemas.microsoft.com/office/drawing/2014/main" id="{7B4DD048-9F7A-49C6-E9DF-55E6646B18AD}"/>
                </a:ext>
              </a:extLst>
            </p:cNvPr>
            <p:cNvSpPr txBox="1">
              <a:spLocks/>
            </p:cNvSpPr>
            <p:nvPr/>
          </p:nvSpPr>
          <p:spPr bwMode="auto">
            <a:xfrm>
              <a:off x="949837" y="3798180"/>
              <a:ext cx="44916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40</a:t>
              </a:r>
            </a:p>
          </p:txBody>
        </p:sp>
        <p:sp>
          <p:nvSpPr>
            <p:cNvPr id="33" name="TextBox 32">
              <a:extLst>
                <a:ext uri="{FF2B5EF4-FFF2-40B4-BE49-F238E27FC236}">
                  <a16:creationId xmlns:a16="http://schemas.microsoft.com/office/drawing/2014/main" id="{3BB82ADB-C493-7046-2561-F5BD87F7DD36}"/>
                </a:ext>
              </a:extLst>
            </p:cNvPr>
            <p:cNvSpPr txBox="1">
              <a:spLocks/>
            </p:cNvSpPr>
            <p:nvPr/>
          </p:nvSpPr>
          <p:spPr bwMode="auto">
            <a:xfrm>
              <a:off x="964265" y="4159438"/>
              <a:ext cx="4347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20</a:t>
              </a:r>
            </a:p>
          </p:txBody>
        </p:sp>
        <p:sp>
          <p:nvSpPr>
            <p:cNvPr id="136" name="TextBox 135">
              <a:extLst>
                <a:ext uri="{FF2B5EF4-FFF2-40B4-BE49-F238E27FC236}">
                  <a16:creationId xmlns:a16="http://schemas.microsoft.com/office/drawing/2014/main" id="{B7A7DAF0-A831-F39E-6A47-780B9DCD2FFA}"/>
                </a:ext>
              </a:extLst>
            </p:cNvPr>
            <p:cNvSpPr txBox="1">
              <a:spLocks/>
            </p:cNvSpPr>
            <p:nvPr/>
          </p:nvSpPr>
          <p:spPr bwMode="auto">
            <a:xfrm>
              <a:off x="1082886" y="4490585"/>
              <a:ext cx="3161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grpSp>
      <p:sp>
        <p:nvSpPr>
          <p:cNvPr id="3" name="Title 1">
            <a:extLst>
              <a:ext uri="{FF2B5EF4-FFF2-40B4-BE49-F238E27FC236}">
                <a16:creationId xmlns:a16="http://schemas.microsoft.com/office/drawing/2014/main" id="{7F2C5F2F-2896-9F21-5CFB-BCB4AADCB77F}"/>
              </a:ext>
            </a:extLst>
          </p:cNvPr>
          <p:cNvSpPr>
            <a:spLocks noGrp="1"/>
          </p:cNvSpPr>
          <p:nvPr>
            <p:ph type="title"/>
          </p:nvPr>
        </p:nvSpPr>
        <p:spPr/>
        <p:txBody>
          <a:bodyPr/>
          <a:lstStyle/>
          <a:p>
            <a:r>
              <a:rPr lang="en-US" dirty="0"/>
              <a:t>ZUMA-2: CAR T-Cell Therapy </a:t>
            </a:r>
            <a:br>
              <a:rPr lang="en-US" dirty="0"/>
            </a:br>
            <a:r>
              <a:rPr lang="en-US" dirty="0"/>
              <a:t>Brexucabtagene Autoleucel in R/R MCL</a:t>
            </a:r>
          </a:p>
        </p:txBody>
      </p:sp>
      <p:sp>
        <p:nvSpPr>
          <p:cNvPr id="2" name="Rectangle 3">
            <a:extLst>
              <a:ext uri="{FF2B5EF4-FFF2-40B4-BE49-F238E27FC236}">
                <a16:creationId xmlns:a16="http://schemas.microsoft.com/office/drawing/2014/main" id="{ECACAEE7-38A6-5502-7D11-641F38523046}"/>
              </a:ext>
            </a:extLst>
          </p:cNvPr>
          <p:cNvSpPr>
            <a:spLocks noGrp="1" noChangeArrowheads="1"/>
          </p:cNvSpPr>
          <p:nvPr>
            <p:ph idx="1"/>
          </p:nvPr>
        </p:nvSpPr>
        <p:spPr/>
        <p:txBody>
          <a:bodyPr/>
          <a:lstStyle/>
          <a:p>
            <a:r>
              <a:rPr lang="en-US" altLang="en-US" sz="2000" dirty="0"/>
              <a:t>Multicenter phase II trial of brexucabtagene autoleucel for patients with relapsed/refractory MCL; 1-5 prior therapies; ≥1 measurable lesion (N = 74)</a:t>
            </a:r>
          </a:p>
        </p:txBody>
      </p:sp>
      <p:sp>
        <p:nvSpPr>
          <p:cNvPr id="9" name="Content Placeholder 8">
            <a:extLst>
              <a:ext uri="{FF2B5EF4-FFF2-40B4-BE49-F238E27FC236}">
                <a16:creationId xmlns:a16="http://schemas.microsoft.com/office/drawing/2014/main" id="{7406C5BC-54C3-929C-1689-CD67B7048076}"/>
              </a:ext>
            </a:extLst>
          </p:cNvPr>
          <p:cNvSpPr>
            <a:spLocks noGrp="1"/>
          </p:cNvSpPr>
          <p:nvPr>
            <p:ph sz="quarter" idx="10"/>
          </p:nvPr>
        </p:nvSpPr>
        <p:spPr/>
        <p:txBody>
          <a:bodyPr/>
          <a:lstStyle/>
          <a:p>
            <a:pPr algn="ctr"/>
            <a:r>
              <a:rPr lang="pt-BR" dirty="0"/>
              <a:t>Muñoz. J Hematol Oncol. 2026 Apr 27. </a:t>
            </a:r>
          </a:p>
        </p:txBody>
      </p:sp>
      <p:sp>
        <p:nvSpPr>
          <p:cNvPr id="6" name="TextBox 5">
            <a:extLst>
              <a:ext uri="{FF2B5EF4-FFF2-40B4-BE49-F238E27FC236}">
                <a16:creationId xmlns:a16="http://schemas.microsoft.com/office/drawing/2014/main" id="{1861687A-6CE0-51A6-FD11-05675018A56F}"/>
              </a:ext>
            </a:extLst>
          </p:cNvPr>
          <p:cNvSpPr txBox="1"/>
          <p:nvPr/>
        </p:nvSpPr>
        <p:spPr bwMode="auto">
          <a:xfrm>
            <a:off x="2262189" y="1944084"/>
            <a:ext cx="8016548" cy="369332"/>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OS by Best Response in Cohort 1</a:t>
            </a:r>
          </a:p>
        </p:txBody>
      </p:sp>
      <p:sp>
        <p:nvSpPr>
          <p:cNvPr id="20" name="Freeform 19">
            <a:extLst>
              <a:ext uri="{FF2B5EF4-FFF2-40B4-BE49-F238E27FC236}">
                <a16:creationId xmlns:a16="http://schemas.microsoft.com/office/drawing/2014/main" id="{2A533646-36CB-3192-405B-5B3DDBA86563}"/>
              </a:ext>
            </a:extLst>
          </p:cNvPr>
          <p:cNvSpPr>
            <a:spLocks/>
          </p:cNvSpPr>
          <p:nvPr/>
        </p:nvSpPr>
        <p:spPr bwMode="auto">
          <a:xfrm>
            <a:off x="2271004" y="2812542"/>
            <a:ext cx="8151380" cy="1681871"/>
          </a:xfrm>
          <a:custGeom>
            <a:avLst/>
            <a:gdLst>
              <a:gd name="connsiteX0" fmla="*/ 0 w 2971800"/>
              <a:gd name="connsiteY0" fmla="*/ 0 h 1635125"/>
              <a:gd name="connsiteX1" fmla="*/ 0 w 2971800"/>
              <a:gd name="connsiteY1" fmla="*/ 1593850 h 1635125"/>
              <a:gd name="connsiteX2" fmla="*/ 2971800 w 2971800"/>
              <a:gd name="connsiteY2" fmla="*/ 1593850 h 1635125"/>
              <a:gd name="connsiteX3" fmla="*/ 2971800 w 2971800"/>
              <a:gd name="connsiteY3" fmla="*/ 1635125 h 1635125"/>
              <a:gd name="connsiteX0" fmla="*/ 0 w 2971800"/>
              <a:gd name="connsiteY0" fmla="*/ 0 h 1593850"/>
              <a:gd name="connsiteX1" fmla="*/ 0 w 2971800"/>
              <a:gd name="connsiteY1" fmla="*/ 1593850 h 1593850"/>
              <a:gd name="connsiteX2" fmla="*/ 2971800 w 2971800"/>
              <a:gd name="connsiteY2" fmla="*/ 1593850 h 1593850"/>
            </a:gdLst>
            <a:ahLst/>
            <a:cxnLst>
              <a:cxn ang="0">
                <a:pos x="connsiteX0" y="connsiteY0"/>
              </a:cxn>
              <a:cxn ang="0">
                <a:pos x="connsiteX1" y="connsiteY1"/>
              </a:cxn>
              <a:cxn ang="0">
                <a:pos x="connsiteX2" y="connsiteY2"/>
              </a:cxn>
            </a:cxnLst>
            <a:rect l="l" t="t" r="r" b="b"/>
            <a:pathLst>
              <a:path w="2971800" h="1593850">
                <a:moveTo>
                  <a:pt x="0" y="0"/>
                </a:moveTo>
                <a:lnTo>
                  <a:pt x="0" y="1593850"/>
                </a:lnTo>
                <a:lnTo>
                  <a:pt x="2971800" y="1593850"/>
                </a:lnTo>
              </a:path>
            </a:pathLst>
          </a:custGeom>
          <a:no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grpSp>
        <p:nvGrpSpPr>
          <p:cNvPr id="137" name="Group 136">
            <a:extLst>
              <a:ext uri="{FF2B5EF4-FFF2-40B4-BE49-F238E27FC236}">
                <a16:creationId xmlns:a16="http://schemas.microsoft.com/office/drawing/2014/main" id="{A3C2AF2B-9065-4FA1-1A4A-0C6B03BEEFD9}"/>
              </a:ext>
            </a:extLst>
          </p:cNvPr>
          <p:cNvGrpSpPr>
            <a:grpSpLocks/>
          </p:cNvGrpSpPr>
          <p:nvPr/>
        </p:nvGrpSpPr>
        <p:grpSpPr>
          <a:xfrm>
            <a:off x="2205653" y="2798580"/>
            <a:ext cx="64008" cy="1695833"/>
            <a:chOff x="1328372" y="2932356"/>
            <a:chExt cx="96611" cy="1695833"/>
          </a:xfrm>
        </p:grpSpPr>
        <p:cxnSp>
          <p:nvCxnSpPr>
            <p:cNvPr id="23" name="Straight Connector 22">
              <a:extLst>
                <a:ext uri="{FF2B5EF4-FFF2-40B4-BE49-F238E27FC236}">
                  <a16:creationId xmlns:a16="http://schemas.microsoft.com/office/drawing/2014/main" id="{E586639F-3106-75F6-4EC9-593E5BE5678C}"/>
                </a:ext>
              </a:extLst>
            </p:cNvPr>
            <p:cNvCxnSpPr>
              <a:cxnSpLocks/>
            </p:cNvCxnSpPr>
            <p:nvPr/>
          </p:nvCxnSpPr>
          <p:spPr bwMode="auto">
            <a:xfrm>
              <a:off x="1332908" y="2932356"/>
              <a:ext cx="92075" cy="0"/>
            </a:xfrm>
            <a:prstGeom prst="line">
              <a:avLst/>
            </a:prstGeom>
            <a:noFill/>
            <a:ln w="12700" cap="flat" cmpd="sng" algn="ctr">
              <a:solidFill>
                <a:schemeClr val="tx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1688D330-A8D9-E263-795B-7C973ED12F68}"/>
                </a:ext>
              </a:extLst>
            </p:cNvPr>
            <p:cNvCxnSpPr>
              <a:cxnSpLocks/>
            </p:cNvCxnSpPr>
            <p:nvPr/>
          </p:nvCxnSpPr>
          <p:spPr bwMode="auto">
            <a:xfrm>
              <a:off x="1332908" y="3271523"/>
              <a:ext cx="92075" cy="0"/>
            </a:xfrm>
            <a:prstGeom prst="line">
              <a:avLst/>
            </a:prstGeom>
            <a:noFill/>
            <a:ln w="12700" cap="flat" cmpd="sng" algn="ctr">
              <a:solidFill>
                <a:schemeClr val="tx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275C0B1B-78A4-957A-230F-B60C34C1B2C8}"/>
                </a:ext>
              </a:extLst>
            </p:cNvPr>
            <p:cNvCxnSpPr>
              <a:cxnSpLocks/>
            </p:cNvCxnSpPr>
            <p:nvPr/>
          </p:nvCxnSpPr>
          <p:spPr bwMode="auto">
            <a:xfrm>
              <a:off x="1332908" y="3610690"/>
              <a:ext cx="92075" cy="0"/>
            </a:xfrm>
            <a:prstGeom prst="line">
              <a:avLst/>
            </a:prstGeom>
            <a:noFill/>
            <a:ln w="12700" cap="flat" cmpd="sng" algn="ctr">
              <a:solidFill>
                <a:schemeClr val="tx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46EC61CD-9C84-B062-0E05-B018E26F8803}"/>
                </a:ext>
              </a:extLst>
            </p:cNvPr>
            <p:cNvCxnSpPr>
              <a:cxnSpLocks/>
            </p:cNvCxnSpPr>
            <p:nvPr/>
          </p:nvCxnSpPr>
          <p:spPr bwMode="auto">
            <a:xfrm>
              <a:off x="1332908" y="3949857"/>
              <a:ext cx="92075" cy="0"/>
            </a:xfrm>
            <a:prstGeom prst="line">
              <a:avLst/>
            </a:prstGeom>
            <a:noFill/>
            <a:ln w="12700" cap="flat" cmpd="sng" algn="ctr">
              <a:solidFill>
                <a:schemeClr val="tx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7B59A0BE-6582-40BF-CE13-036AE2354F8B}"/>
                </a:ext>
              </a:extLst>
            </p:cNvPr>
            <p:cNvCxnSpPr>
              <a:cxnSpLocks/>
            </p:cNvCxnSpPr>
            <p:nvPr/>
          </p:nvCxnSpPr>
          <p:spPr bwMode="auto">
            <a:xfrm>
              <a:off x="1332908" y="4289024"/>
              <a:ext cx="92075" cy="0"/>
            </a:xfrm>
            <a:prstGeom prst="line">
              <a:avLst/>
            </a:prstGeom>
            <a:noFill/>
            <a:ln w="12700" cap="flat" cmpd="sng" algn="ctr">
              <a:solidFill>
                <a:schemeClr val="tx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7EDEB96F-FA3B-2E7C-F67A-7E704911EE46}"/>
                </a:ext>
              </a:extLst>
            </p:cNvPr>
            <p:cNvCxnSpPr>
              <a:cxnSpLocks/>
            </p:cNvCxnSpPr>
            <p:nvPr/>
          </p:nvCxnSpPr>
          <p:spPr bwMode="auto">
            <a:xfrm>
              <a:off x="1328372" y="4628189"/>
              <a:ext cx="92075" cy="0"/>
            </a:xfrm>
            <a:prstGeom prst="line">
              <a:avLst/>
            </a:prstGeom>
            <a:noFill/>
            <a:ln w="12700" cap="flat" cmpd="sng" algn="ctr">
              <a:solidFill>
                <a:schemeClr val="tx1"/>
              </a:solidFill>
              <a:prstDash val="solid"/>
              <a:round/>
              <a:headEnd type="none" w="med" len="med"/>
              <a:tailEnd type="none" w="med" len="med"/>
            </a:ln>
            <a:effectLst/>
          </p:spPr>
        </p:cxnSp>
      </p:grpSp>
      <p:sp>
        <p:nvSpPr>
          <p:cNvPr id="60" name="TextBox 59">
            <a:extLst>
              <a:ext uri="{FF2B5EF4-FFF2-40B4-BE49-F238E27FC236}">
                <a16:creationId xmlns:a16="http://schemas.microsoft.com/office/drawing/2014/main" id="{0290183C-7487-CE67-D0B7-A7F3CD9C911A}"/>
              </a:ext>
            </a:extLst>
          </p:cNvPr>
          <p:cNvSpPr txBox="1">
            <a:spLocks/>
          </p:cNvSpPr>
          <p:nvPr/>
        </p:nvSpPr>
        <p:spPr bwMode="auto">
          <a:xfrm>
            <a:off x="2262188" y="4771245"/>
            <a:ext cx="80165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Mo</a:t>
            </a:r>
          </a:p>
        </p:txBody>
      </p:sp>
      <p:grpSp>
        <p:nvGrpSpPr>
          <p:cNvPr id="10" name="Group 9">
            <a:extLst>
              <a:ext uri="{FF2B5EF4-FFF2-40B4-BE49-F238E27FC236}">
                <a16:creationId xmlns:a16="http://schemas.microsoft.com/office/drawing/2014/main" id="{61B90A2D-D0C9-5D53-6B38-29964F4BFD81}"/>
              </a:ext>
            </a:extLst>
          </p:cNvPr>
          <p:cNvGrpSpPr/>
          <p:nvPr/>
        </p:nvGrpSpPr>
        <p:grpSpPr>
          <a:xfrm>
            <a:off x="2112869" y="4518986"/>
            <a:ext cx="8404955" cy="338554"/>
            <a:chOff x="12871355" y="5355148"/>
            <a:chExt cx="9561991" cy="338554"/>
          </a:xfrm>
        </p:grpSpPr>
        <p:sp>
          <p:nvSpPr>
            <p:cNvPr id="34" name="TextBox 33">
              <a:extLst>
                <a:ext uri="{FF2B5EF4-FFF2-40B4-BE49-F238E27FC236}">
                  <a16:creationId xmlns:a16="http://schemas.microsoft.com/office/drawing/2014/main" id="{70A636FA-61FC-1C8B-9EDA-85F65E1F9D55}"/>
                </a:ext>
              </a:extLst>
            </p:cNvPr>
            <p:cNvSpPr txBox="1">
              <a:spLocks/>
            </p:cNvSpPr>
            <p:nvPr/>
          </p:nvSpPr>
          <p:spPr bwMode="auto">
            <a:xfrm>
              <a:off x="12871355" y="5355148"/>
              <a:ext cx="3596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36" name="TextBox 35">
              <a:extLst>
                <a:ext uri="{FF2B5EF4-FFF2-40B4-BE49-F238E27FC236}">
                  <a16:creationId xmlns:a16="http://schemas.microsoft.com/office/drawing/2014/main" id="{C001E19B-AD89-1054-0175-6A5C8ED3FF8F}"/>
                </a:ext>
              </a:extLst>
            </p:cNvPr>
            <p:cNvSpPr txBox="1">
              <a:spLocks/>
            </p:cNvSpPr>
            <p:nvPr/>
          </p:nvSpPr>
          <p:spPr bwMode="auto">
            <a:xfrm>
              <a:off x="14085583" y="5355148"/>
              <a:ext cx="4271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12</a:t>
              </a:r>
            </a:p>
          </p:txBody>
        </p:sp>
        <p:sp>
          <p:nvSpPr>
            <p:cNvPr id="37" name="TextBox 36">
              <a:extLst>
                <a:ext uri="{FF2B5EF4-FFF2-40B4-BE49-F238E27FC236}">
                  <a16:creationId xmlns:a16="http://schemas.microsoft.com/office/drawing/2014/main" id="{7EB5AFC1-9374-299C-27FC-461B0D928B0F}"/>
                </a:ext>
              </a:extLst>
            </p:cNvPr>
            <p:cNvSpPr txBox="1">
              <a:spLocks/>
            </p:cNvSpPr>
            <p:nvPr/>
          </p:nvSpPr>
          <p:spPr bwMode="auto">
            <a:xfrm>
              <a:off x="15295489" y="5355148"/>
              <a:ext cx="4964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24</a:t>
              </a:r>
            </a:p>
          </p:txBody>
        </p:sp>
        <p:sp>
          <p:nvSpPr>
            <p:cNvPr id="39" name="TextBox 38">
              <a:extLst>
                <a:ext uri="{FF2B5EF4-FFF2-40B4-BE49-F238E27FC236}">
                  <a16:creationId xmlns:a16="http://schemas.microsoft.com/office/drawing/2014/main" id="{21FCAC8B-ACE3-A8CB-1C46-AC43B1B5883F}"/>
                </a:ext>
              </a:extLst>
            </p:cNvPr>
            <p:cNvSpPr txBox="1">
              <a:spLocks/>
            </p:cNvSpPr>
            <p:nvPr/>
          </p:nvSpPr>
          <p:spPr bwMode="auto">
            <a:xfrm>
              <a:off x="16543392" y="5355148"/>
              <a:ext cx="4982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36</a:t>
              </a:r>
            </a:p>
          </p:txBody>
        </p:sp>
        <p:sp>
          <p:nvSpPr>
            <p:cNvPr id="41" name="TextBox 40">
              <a:extLst>
                <a:ext uri="{FF2B5EF4-FFF2-40B4-BE49-F238E27FC236}">
                  <a16:creationId xmlns:a16="http://schemas.microsoft.com/office/drawing/2014/main" id="{7CF0467F-4437-6CA4-3D6C-9953C86D7966}"/>
                </a:ext>
              </a:extLst>
            </p:cNvPr>
            <p:cNvSpPr txBox="1">
              <a:spLocks/>
            </p:cNvSpPr>
            <p:nvPr/>
          </p:nvSpPr>
          <p:spPr bwMode="auto">
            <a:xfrm>
              <a:off x="17779491" y="5355148"/>
              <a:ext cx="5109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48</a:t>
              </a:r>
            </a:p>
          </p:txBody>
        </p:sp>
        <p:sp>
          <p:nvSpPr>
            <p:cNvPr id="85" name="TextBox 84">
              <a:extLst>
                <a:ext uri="{FF2B5EF4-FFF2-40B4-BE49-F238E27FC236}">
                  <a16:creationId xmlns:a16="http://schemas.microsoft.com/office/drawing/2014/main" id="{692DA931-A771-20CE-76D1-FC1A45D6D203}"/>
                </a:ext>
              </a:extLst>
            </p:cNvPr>
            <p:cNvSpPr txBox="1">
              <a:spLocks/>
            </p:cNvSpPr>
            <p:nvPr/>
          </p:nvSpPr>
          <p:spPr bwMode="auto">
            <a:xfrm>
              <a:off x="13700545" y="5355148"/>
              <a:ext cx="35962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8</a:t>
              </a:r>
            </a:p>
          </p:txBody>
        </p:sp>
        <p:sp>
          <p:nvSpPr>
            <p:cNvPr id="88" name="TextBox 87">
              <a:extLst>
                <a:ext uri="{FF2B5EF4-FFF2-40B4-BE49-F238E27FC236}">
                  <a16:creationId xmlns:a16="http://schemas.microsoft.com/office/drawing/2014/main" id="{EF176819-2077-B2EB-71F0-D0ABFA646609}"/>
                </a:ext>
              </a:extLst>
            </p:cNvPr>
            <p:cNvSpPr txBox="1">
              <a:spLocks/>
            </p:cNvSpPr>
            <p:nvPr/>
          </p:nvSpPr>
          <p:spPr bwMode="auto">
            <a:xfrm>
              <a:off x="14878289" y="5355148"/>
              <a:ext cx="4945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20</a:t>
              </a:r>
            </a:p>
          </p:txBody>
        </p:sp>
        <p:sp>
          <p:nvSpPr>
            <p:cNvPr id="90" name="TextBox 89">
              <a:extLst>
                <a:ext uri="{FF2B5EF4-FFF2-40B4-BE49-F238E27FC236}">
                  <a16:creationId xmlns:a16="http://schemas.microsoft.com/office/drawing/2014/main" id="{979E8783-ACB9-8D91-075B-7C9EBE0CDE71}"/>
                </a:ext>
              </a:extLst>
            </p:cNvPr>
            <p:cNvSpPr txBox="1">
              <a:spLocks/>
            </p:cNvSpPr>
            <p:nvPr/>
          </p:nvSpPr>
          <p:spPr bwMode="auto">
            <a:xfrm>
              <a:off x="16133698" y="5355148"/>
              <a:ext cx="4836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32</a:t>
              </a:r>
            </a:p>
          </p:txBody>
        </p:sp>
        <p:sp>
          <p:nvSpPr>
            <p:cNvPr id="92" name="TextBox 91">
              <a:extLst>
                <a:ext uri="{FF2B5EF4-FFF2-40B4-BE49-F238E27FC236}">
                  <a16:creationId xmlns:a16="http://schemas.microsoft.com/office/drawing/2014/main" id="{21FC2F7A-08D1-B10E-7FE4-9DD347EB8BB8}"/>
                </a:ext>
              </a:extLst>
            </p:cNvPr>
            <p:cNvSpPr txBox="1">
              <a:spLocks/>
            </p:cNvSpPr>
            <p:nvPr/>
          </p:nvSpPr>
          <p:spPr bwMode="auto">
            <a:xfrm>
              <a:off x="17363427" y="5355148"/>
              <a:ext cx="51281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44</a:t>
              </a:r>
            </a:p>
          </p:txBody>
        </p:sp>
        <p:sp>
          <p:nvSpPr>
            <p:cNvPr id="94" name="TextBox 93">
              <a:extLst>
                <a:ext uri="{FF2B5EF4-FFF2-40B4-BE49-F238E27FC236}">
                  <a16:creationId xmlns:a16="http://schemas.microsoft.com/office/drawing/2014/main" id="{374BCF81-803D-F82D-8A80-FA8057C95581}"/>
                </a:ext>
              </a:extLst>
            </p:cNvPr>
            <p:cNvSpPr txBox="1">
              <a:spLocks/>
            </p:cNvSpPr>
            <p:nvPr/>
          </p:nvSpPr>
          <p:spPr bwMode="auto">
            <a:xfrm>
              <a:off x="13286659" y="5355148"/>
              <a:ext cx="3614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a:t>
              </a:r>
            </a:p>
          </p:txBody>
        </p:sp>
        <p:sp>
          <p:nvSpPr>
            <p:cNvPr id="96" name="TextBox 95">
              <a:extLst>
                <a:ext uri="{FF2B5EF4-FFF2-40B4-BE49-F238E27FC236}">
                  <a16:creationId xmlns:a16="http://schemas.microsoft.com/office/drawing/2014/main" id="{519D6D74-6851-8BA5-DFA2-E45E085A906D}"/>
                </a:ext>
              </a:extLst>
            </p:cNvPr>
            <p:cNvSpPr txBox="1">
              <a:spLocks/>
            </p:cNvSpPr>
            <p:nvPr/>
          </p:nvSpPr>
          <p:spPr bwMode="auto">
            <a:xfrm>
              <a:off x="14494505" y="5355148"/>
              <a:ext cx="4416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16</a:t>
              </a:r>
            </a:p>
          </p:txBody>
        </p:sp>
        <p:sp>
          <p:nvSpPr>
            <p:cNvPr id="97" name="TextBox 96">
              <a:extLst>
                <a:ext uri="{FF2B5EF4-FFF2-40B4-BE49-F238E27FC236}">
                  <a16:creationId xmlns:a16="http://schemas.microsoft.com/office/drawing/2014/main" id="{FE9F4744-DF26-A3BF-7D83-79675637C17E}"/>
                </a:ext>
              </a:extLst>
            </p:cNvPr>
            <p:cNvSpPr txBox="1">
              <a:spLocks/>
            </p:cNvSpPr>
            <p:nvPr/>
          </p:nvSpPr>
          <p:spPr bwMode="auto">
            <a:xfrm>
              <a:off x="15712619" y="5355148"/>
              <a:ext cx="4945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28</a:t>
              </a:r>
            </a:p>
          </p:txBody>
        </p:sp>
        <p:sp>
          <p:nvSpPr>
            <p:cNvPr id="99" name="TextBox 98">
              <a:extLst>
                <a:ext uri="{FF2B5EF4-FFF2-40B4-BE49-F238E27FC236}">
                  <a16:creationId xmlns:a16="http://schemas.microsoft.com/office/drawing/2014/main" id="{46FFEB48-0534-A944-7914-CE77A808E9A2}"/>
                </a:ext>
              </a:extLst>
            </p:cNvPr>
            <p:cNvSpPr txBox="1">
              <a:spLocks/>
            </p:cNvSpPr>
            <p:nvPr/>
          </p:nvSpPr>
          <p:spPr bwMode="auto">
            <a:xfrm>
              <a:off x="16953226" y="5355148"/>
              <a:ext cx="5109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40</a:t>
              </a:r>
            </a:p>
          </p:txBody>
        </p:sp>
        <p:sp>
          <p:nvSpPr>
            <p:cNvPr id="101" name="TextBox 100">
              <a:extLst>
                <a:ext uri="{FF2B5EF4-FFF2-40B4-BE49-F238E27FC236}">
                  <a16:creationId xmlns:a16="http://schemas.microsoft.com/office/drawing/2014/main" id="{173E4D26-446B-F4E5-E604-C58C57B56FCD}"/>
                </a:ext>
              </a:extLst>
            </p:cNvPr>
            <p:cNvSpPr txBox="1">
              <a:spLocks/>
            </p:cNvSpPr>
            <p:nvPr/>
          </p:nvSpPr>
          <p:spPr bwMode="auto">
            <a:xfrm>
              <a:off x="18203916" y="5355148"/>
              <a:ext cx="4945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52</a:t>
              </a:r>
            </a:p>
          </p:txBody>
        </p:sp>
        <p:sp>
          <p:nvSpPr>
            <p:cNvPr id="104" name="TextBox 103">
              <a:extLst>
                <a:ext uri="{FF2B5EF4-FFF2-40B4-BE49-F238E27FC236}">
                  <a16:creationId xmlns:a16="http://schemas.microsoft.com/office/drawing/2014/main" id="{3F3FD65F-D981-2571-01C5-ACB8B307D197}"/>
                </a:ext>
              </a:extLst>
            </p:cNvPr>
            <p:cNvSpPr txBox="1">
              <a:spLocks/>
            </p:cNvSpPr>
            <p:nvPr/>
          </p:nvSpPr>
          <p:spPr bwMode="auto">
            <a:xfrm>
              <a:off x="18601138" y="5355148"/>
              <a:ext cx="50916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56</a:t>
              </a:r>
            </a:p>
          </p:txBody>
        </p:sp>
        <p:sp>
          <p:nvSpPr>
            <p:cNvPr id="107" name="TextBox 106">
              <a:extLst>
                <a:ext uri="{FF2B5EF4-FFF2-40B4-BE49-F238E27FC236}">
                  <a16:creationId xmlns:a16="http://schemas.microsoft.com/office/drawing/2014/main" id="{A57583A4-680C-D96C-A4D3-F92B2D548B9D}"/>
                </a:ext>
              </a:extLst>
            </p:cNvPr>
            <p:cNvSpPr txBox="1">
              <a:spLocks/>
            </p:cNvSpPr>
            <p:nvPr/>
          </p:nvSpPr>
          <p:spPr bwMode="auto">
            <a:xfrm>
              <a:off x="19843622" y="5355148"/>
              <a:ext cx="5091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68</a:t>
              </a:r>
            </a:p>
          </p:txBody>
        </p:sp>
        <p:sp>
          <p:nvSpPr>
            <p:cNvPr id="108" name="TextBox 107">
              <a:extLst>
                <a:ext uri="{FF2B5EF4-FFF2-40B4-BE49-F238E27FC236}">
                  <a16:creationId xmlns:a16="http://schemas.microsoft.com/office/drawing/2014/main" id="{F1469584-EBE3-DC3C-6922-5749DBDEE3F4}"/>
                </a:ext>
              </a:extLst>
            </p:cNvPr>
            <p:cNvSpPr txBox="1">
              <a:spLocks/>
            </p:cNvSpPr>
            <p:nvPr/>
          </p:nvSpPr>
          <p:spPr bwMode="auto">
            <a:xfrm>
              <a:off x="19427555" y="5355148"/>
              <a:ext cx="5109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64</a:t>
              </a:r>
            </a:p>
          </p:txBody>
        </p:sp>
        <p:sp>
          <p:nvSpPr>
            <p:cNvPr id="109" name="TextBox 108">
              <a:extLst>
                <a:ext uri="{FF2B5EF4-FFF2-40B4-BE49-F238E27FC236}">
                  <a16:creationId xmlns:a16="http://schemas.microsoft.com/office/drawing/2014/main" id="{450187BB-1E16-C7FB-83F2-FA52BF0BB6BD}"/>
                </a:ext>
              </a:extLst>
            </p:cNvPr>
            <p:cNvSpPr txBox="1">
              <a:spLocks/>
            </p:cNvSpPr>
            <p:nvPr/>
          </p:nvSpPr>
          <p:spPr bwMode="auto">
            <a:xfrm>
              <a:off x="19017355" y="5355148"/>
              <a:ext cx="5091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60</a:t>
              </a:r>
            </a:p>
          </p:txBody>
        </p:sp>
        <p:sp>
          <p:nvSpPr>
            <p:cNvPr id="110" name="TextBox 109">
              <a:extLst>
                <a:ext uri="{FF2B5EF4-FFF2-40B4-BE49-F238E27FC236}">
                  <a16:creationId xmlns:a16="http://schemas.microsoft.com/office/drawing/2014/main" id="{41FA4981-220A-BA90-3850-1609DF36CC42}"/>
                </a:ext>
              </a:extLst>
            </p:cNvPr>
            <p:cNvSpPr txBox="1">
              <a:spLocks/>
            </p:cNvSpPr>
            <p:nvPr/>
          </p:nvSpPr>
          <p:spPr bwMode="auto">
            <a:xfrm>
              <a:off x="20276250" y="5355148"/>
              <a:ext cx="4763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72</a:t>
              </a:r>
            </a:p>
          </p:txBody>
        </p:sp>
        <p:sp>
          <p:nvSpPr>
            <p:cNvPr id="111" name="TextBox 110">
              <a:extLst>
                <a:ext uri="{FF2B5EF4-FFF2-40B4-BE49-F238E27FC236}">
                  <a16:creationId xmlns:a16="http://schemas.microsoft.com/office/drawing/2014/main" id="{BD42D74E-28F1-3D5D-F1C7-BEACEC4454DB}"/>
                </a:ext>
              </a:extLst>
            </p:cNvPr>
            <p:cNvSpPr txBox="1">
              <a:spLocks/>
            </p:cNvSpPr>
            <p:nvPr/>
          </p:nvSpPr>
          <p:spPr bwMode="auto">
            <a:xfrm>
              <a:off x="20690811" y="5355148"/>
              <a:ext cx="4909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76</a:t>
              </a:r>
            </a:p>
          </p:txBody>
        </p:sp>
        <p:sp>
          <p:nvSpPr>
            <p:cNvPr id="112" name="TextBox 111">
              <a:extLst>
                <a:ext uri="{FF2B5EF4-FFF2-40B4-BE49-F238E27FC236}">
                  <a16:creationId xmlns:a16="http://schemas.microsoft.com/office/drawing/2014/main" id="{1967CB3E-BA41-48C0-317B-651F6B72C2C1}"/>
                </a:ext>
              </a:extLst>
            </p:cNvPr>
            <p:cNvSpPr txBox="1">
              <a:spLocks/>
            </p:cNvSpPr>
            <p:nvPr/>
          </p:nvSpPr>
          <p:spPr bwMode="auto">
            <a:xfrm>
              <a:off x="21924176" y="5355148"/>
              <a:ext cx="5091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88</a:t>
              </a:r>
            </a:p>
          </p:txBody>
        </p:sp>
        <p:sp>
          <p:nvSpPr>
            <p:cNvPr id="113" name="TextBox 112">
              <a:extLst>
                <a:ext uri="{FF2B5EF4-FFF2-40B4-BE49-F238E27FC236}">
                  <a16:creationId xmlns:a16="http://schemas.microsoft.com/office/drawing/2014/main" id="{AC617C0D-A5B1-1512-1842-F00690EED583}"/>
                </a:ext>
              </a:extLst>
            </p:cNvPr>
            <p:cNvSpPr txBox="1">
              <a:spLocks/>
            </p:cNvSpPr>
            <p:nvPr/>
          </p:nvSpPr>
          <p:spPr bwMode="auto">
            <a:xfrm>
              <a:off x="21508110" y="5355148"/>
              <a:ext cx="5109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84</a:t>
              </a:r>
            </a:p>
          </p:txBody>
        </p:sp>
        <p:sp>
          <p:nvSpPr>
            <p:cNvPr id="114" name="TextBox 113">
              <a:extLst>
                <a:ext uri="{FF2B5EF4-FFF2-40B4-BE49-F238E27FC236}">
                  <a16:creationId xmlns:a16="http://schemas.microsoft.com/office/drawing/2014/main" id="{719CF206-9D65-53E3-C16A-D5DF4AD1AF93}"/>
                </a:ext>
              </a:extLst>
            </p:cNvPr>
            <p:cNvSpPr txBox="1">
              <a:spLocks/>
            </p:cNvSpPr>
            <p:nvPr/>
          </p:nvSpPr>
          <p:spPr bwMode="auto">
            <a:xfrm>
              <a:off x="21097910" y="5355148"/>
              <a:ext cx="50917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80</a:t>
              </a:r>
            </a:p>
          </p:txBody>
        </p:sp>
      </p:grpSp>
      <p:sp>
        <p:nvSpPr>
          <p:cNvPr id="103" name="Rectangle 3">
            <a:extLst>
              <a:ext uri="{FF2B5EF4-FFF2-40B4-BE49-F238E27FC236}">
                <a16:creationId xmlns:a16="http://schemas.microsoft.com/office/drawing/2014/main" id="{F318FAC8-633E-3788-58A7-B3D5FB15C36E}"/>
              </a:ext>
            </a:extLst>
          </p:cNvPr>
          <p:cNvSpPr txBox="1">
            <a:spLocks noChangeArrowheads="1"/>
          </p:cNvSpPr>
          <p:nvPr/>
        </p:nvSpPr>
        <p:spPr bwMode="auto">
          <a:xfrm>
            <a:off x="168206" y="5865196"/>
            <a:ext cx="12793826" cy="431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buSzPct val="75000"/>
              <a:buBlip>
                <a:blip r:embed="rId3">
                  <a:extLst>
                    <a:ext uri="{96DAC541-7B7A-43D3-8B79-37D633B846F1}">
                      <asvg:svgBlip xmlns:asvg="http://schemas.microsoft.com/office/drawing/2016/SVG/main" r:embed="rId4"/>
                    </a:ext>
                  </a:extLst>
                </a:blip>
              </a:buBlip>
            </a:pPr>
            <a:r>
              <a:rPr lang="en-US" altLang="en-US" sz="1800" b="0" kern="0" dirty="0">
                <a:solidFill>
                  <a:schemeClr val="tx1"/>
                </a:solidFill>
                <a:latin typeface="+mn-lt"/>
              </a:rPr>
              <a:t>FDA granted approval to </a:t>
            </a:r>
            <a:r>
              <a:rPr lang="en-US" altLang="en-US" sz="1800" b="0" dirty="0">
                <a:solidFill>
                  <a:schemeClr val="tx1"/>
                </a:solidFill>
                <a:latin typeface="+mn-lt"/>
              </a:rPr>
              <a:t>brexucabtagene autoleucel for R/R MCL</a:t>
            </a:r>
            <a:endParaRPr lang="en-US" altLang="en-US" sz="1800" b="0" kern="0" dirty="0">
              <a:solidFill>
                <a:schemeClr val="tx1"/>
              </a:solidFill>
              <a:latin typeface="+mn-lt"/>
            </a:endParaRPr>
          </a:p>
        </p:txBody>
      </p:sp>
      <p:grpSp>
        <p:nvGrpSpPr>
          <p:cNvPr id="199" name="Group 198">
            <a:extLst>
              <a:ext uri="{FF2B5EF4-FFF2-40B4-BE49-F238E27FC236}">
                <a16:creationId xmlns:a16="http://schemas.microsoft.com/office/drawing/2014/main" id="{D997A1FD-4433-4250-B496-C7623B539407}"/>
              </a:ext>
            </a:extLst>
          </p:cNvPr>
          <p:cNvGrpSpPr>
            <a:grpSpLocks/>
          </p:cNvGrpSpPr>
          <p:nvPr/>
        </p:nvGrpSpPr>
        <p:grpSpPr>
          <a:xfrm>
            <a:off x="2270925" y="4499646"/>
            <a:ext cx="8037322" cy="64008"/>
            <a:chOff x="1411045" y="4625070"/>
            <a:chExt cx="4572722" cy="64009"/>
          </a:xfrm>
        </p:grpSpPr>
        <p:cxnSp>
          <p:nvCxnSpPr>
            <p:cNvPr id="200" name="Straight Connector 199">
              <a:extLst>
                <a:ext uri="{FF2B5EF4-FFF2-40B4-BE49-F238E27FC236}">
                  <a16:creationId xmlns:a16="http://schemas.microsoft.com/office/drawing/2014/main" id="{02291E52-68A4-D616-CB93-1AC7D20400EC}"/>
                </a:ext>
              </a:extLst>
            </p:cNvPr>
            <p:cNvCxnSpPr>
              <a:cxnSpLocks/>
            </p:cNvCxnSpPr>
            <p:nvPr/>
          </p:nvCxnSpPr>
          <p:spPr bwMode="auto">
            <a:xfrm rot="16200000">
              <a:off x="1379041"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1" name="Straight Connector 200">
              <a:extLst>
                <a:ext uri="{FF2B5EF4-FFF2-40B4-BE49-F238E27FC236}">
                  <a16:creationId xmlns:a16="http://schemas.microsoft.com/office/drawing/2014/main" id="{C61A5520-F0C4-BD7E-4EE2-8616D329F6BB}"/>
                </a:ext>
              </a:extLst>
            </p:cNvPr>
            <p:cNvCxnSpPr>
              <a:cxnSpLocks/>
            </p:cNvCxnSpPr>
            <p:nvPr/>
          </p:nvCxnSpPr>
          <p:spPr bwMode="auto">
            <a:xfrm rot="16200000">
              <a:off x="1586892"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2" name="Straight Connector 201">
              <a:extLst>
                <a:ext uri="{FF2B5EF4-FFF2-40B4-BE49-F238E27FC236}">
                  <a16:creationId xmlns:a16="http://schemas.microsoft.com/office/drawing/2014/main" id="{59DE8776-81F9-506F-294D-32D475E7ADD1}"/>
                </a:ext>
              </a:extLst>
            </p:cNvPr>
            <p:cNvCxnSpPr>
              <a:cxnSpLocks/>
            </p:cNvCxnSpPr>
            <p:nvPr/>
          </p:nvCxnSpPr>
          <p:spPr bwMode="auto">
            <a:xfrm rot="16200000">
              <a:off x="1794743"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3" name="Straight Connector 202">
              <a:extLst>
                <a:ext uri="{FF2B5EF4-FFF2-40B4-BE49-F238E27FC236}">
                  <a16:creationId xmlns:a16="http://schemas.microsoft.com/office/drawing/2014/main" id="{F7BCE5DE-28DD-ACE7-8C8F-69FA98696E78}"/>
                </a:ext>
              </a:extLst>
            </p:cNvPr>
            <p:cNvCxnSpPr>
              <a:cxnSpLocks/>
            </p:cNvCxnSpPr>
            <p:nvPr/>
          </p:nvCxnSpPr>
          <p:spPr bwMode="auto">
            <a:xfrm rot="16200000">
              <a:off x="2002594"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4" name="Straight Connector 203">
              <a:extLst>
                <a:ext uri="{FF2B5EF4-FFF2-40B4-BE49-F238E27FC236}">
                  <a16:creationId xmlns:a16="http://schemas.microsoft.com/office/drawing/2014/main" id="{817514D6-5CE6-894F-8580-75F0EEE819E6}"/>
                </a:ext>
              </a:extLst>
            </p:cNvPr>
            <p:cNvCxnSpPr>
              <a:cxnSpLocks/>
            </p:cNvCxnSpPr>
            <p:nvPr/>
          </p:nvCxnSpPr>
          <p:spPr bwMode="auto">
            <a:xfrm rot="16200000">
              <a:off x="2210445"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5" name="Straight Connector 204">
              <a:extLst>
                <a:ext uri="{FF2B5EF4-FFF2-40B4-BE49-F238E27FC236}">
                  <a16:creationId xmlns:a16="http://schemas.microsoft.com/office/drawing/2014/main" id="{3AA30366-B3C6-C80F-B703-18A736F813C2}"/>
                </a:ext>
              </a:extLst>
            </p:cNvPr>
            <p:cNvCxnSpPr>
              <a:cxnSpLocks/>
            </p:cNvCxnSpPr>
            <p:nvPr/>
          </p:nvCxnSpPr>
          <p:spPr bwMode="auto">
            <a:xfrm rot="16200000">
              <a:off x="2418296"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6" name="Straight Connector 205">
              <a:extLst>
                <a:ext uri="{FF2B5EF4-FFF2-40B4-BE49-F238E27FC236}">
                  <a16:creationId xmlns:a16="http://schemas.microsoft.com/office/drawing/2014/main" id="{93007C45-73C2-D7B3-2A8D-301F60C31923}"/>
                </a:ext>
              </a:extLst>
            </p:cNvPr>
            <p:cNvCxnSpPr>
              <a:cxnSpLocks/>
            </p:cNvCxnSpPr>
            <p:nvPr/>
          </p:nvCxnSpPr>
          <p:spPr bwMode="auto">
            <a:xfrm rot="16200000">
              <a:off x="2626147"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7" name="Straight Connector 206">
              <a:extLst>
                <a:ext uri="{FF2B5EF4-FFF2-40B4-BE49-F238E27FC236}">
                  <a16:creationId xmlns:a16="http://schemas.microsoft.com/office/drawing/2014/main" id="{A1D0A52E-98B0-0EAA-9EF8-E0A763536EBD}"/>
                </a:ext>
              </a:extLst>
            </p:cNvPr>
            <p:cNvCxnSpPr>
              <a:cxnSpLocks/>
            </p:cNvCxnSpPr>
            <p:nvPr/>
          </p:nvCxnSpPr>
          <p:spPr bwMode="auto">
            <a:xfrm rot="16200000">
              <a:off x="2833998"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8" name="Straight Connector 207">
              <a:extLst>
                <a:ext uri="{FF2B5EF4-FFF2-40B4-BE49-F238E27FC236}">
                  <a16:creationId xmlns:a16="http://schemas.microsoft.com/office/drawing/2014/main" id="{6188F7B5-78EB-AED1-F605-B77394DB9179}"/>
                </a:ext>
              </a:extLst>
            </p:cNvPr>
            <p:cNvCxnSpPr>
              <a:cxnSpLocks/>
            </p:cNvCxnSpPr>
            <p:nvPr/>
          </p:nvCxnSpPr>
          <p:spPr bwMode="auto">
            <a:xfrm rot="16200000">
              <a:off x="3041849"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09" name="Straight Connector 208">
              <a:extLst>
                <a:ext uri="{FF2B5EF4-FFF2-40B4-BE49-F238E27FC236}">
                  <a16:creationId xmlns:a16="http://schemas.microsoft.com/office/drawing/2014/main" id="{02186AFC-2276-92D5-2914-0F3A33060413}"/>
                </a:ext>
              </a:extLst>
            </p:cNvPr>
            <p:cNvCxnSpPr>
              <a:cxnSpLocks/>
            </p:cNvCxnSpPr>
            <p:nvPr/>
          </p:nvCxnSpPr>
          <p:spPr bwMode="auto">
            <a:xfrm rot="16200000">
              <a:off x="3249700"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0" name="Straight Connector 209">
              <a:extLst>
                <a:ext uri="{FF2B5EF4-FFF2-40B4-BE49-F238E27FC236}">
                  <a16:creationId xmlns:a16="http://schemas.microsoft.com/office/drawing/2014/main" id="{EE3B9D95-7EEF-79FF-4CD2-FE025FD7E35C}"/>
                </a:ext>
              </a:extLst>
            </p:cNvPr>
            <p:cNvCxnSpPr>
              <a:cxnSpLocks/>
            </p:cNvCxnSpPr>
            <p:nvPr/>
          </p:nvCxnSpPr>
          <p:spPr bwMode="auto">
            <a:xfrm rot="16200000">
              <a:off x="3457551"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1" name="Straight Connector 210">
              <a:extLst>
                <a:ext uri="{FF2B5EF4-FFF2-40B4-BE49-F238E27FC236}">
                  <a16:creationId xmlns:a16="http://schemas.microsoft.com/office/drawing/2014/main" id="{7CAAC545-8E8C-4DA9-EFCD-A61EF600EA1F}"/>
                </a:ext>
              </a:extLst>
            </p:cNvPr>
            <p:cNvCxnSpPr>
              <a:cxnSpLocks/>
            </p:cNvCxnSpPr>
            <p:nvPr/>
          </p:nvCxnSpPr>
          <p:spPr bwMode="auto">
            <a:xfrm rot="16200000">
              <a:off x="3665402"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2" name="Straight Connector 211">
              <a:extLst>
                <a:ext uri="{FF2B5EF4-FFF2-40B4-BE49-F238E27FC236}">
                  <a16:creationId xmlns:a16="http://schemas.microsoft.com/office/drawing/2014/main" id="{D4448578-0B75-38C0-B24F-73926783DEEF}"/>
                </a:ext>
              </a:extLst>
            </p:cNvPr>
            <p:cNvCxnSpPr>
              <a:cxnSpLocks/>
            </p:cNvCxnSpPr>
            <p:nvPr/>
          </p:nvCxnSpPr>
          <p:spPr bwMode="auto">
            <a:xfrm rot="16200000">
              <a:off x="3873253"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3" name="Straight Connector 212">
              <a:extLst>
                <a:ext uri="{FF2B5EF4-FFF2-40B4-BE49-F238E27FC236}">
                  <a16:creationId xmlns:a16="http://schemas.microsoft.com/office/drawing/2014/main" id="{BD7750CC-27FC-54D3-A678-E3F176B2794D}"/>
                </a:ext>
              </a:extLst>
            </p:cNvPr>
            <p:cNvCxnSpPr>
              <a:cxnSpLocks/>
            </p:cNvCxnSpPr>
            <p:nvPr/>
          </p:nvCxnSpPr>
          <p:spPr bwMode="auto">
            <a:xfrm rot="16200000">
              <a:off x="4081104"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4" name="Straight Connector 213">
              <a:extLst>
                <a:ext uri="{FF2B5EF4-FFF2-40B4-BE49-F238E27FC236}">
                  <a16:creationId xmlns:a16="http://schemas.microsoft.com/office/drawing/2014/main" id="{5080E67A-1772-A339-DF12-D9E72ED06DEC}"/>
                </a:ext>
              </a:extLst>
            </p:cNvPr>
            <p:cNvCxnSpPr>
              <a:cxnSpLocks/>
            </p:cNvCxnSpPr>
            <p:nvPr/>
          </p:nvCxnSpPr>
          <p:spPr bwMode="auto">
            <a:xfrm rot="16200000">
              <a:off x="4288955"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5" name="Straight Connector 214">
              <a:extLst>
                <a:ext uri="{FF2B5EF4-FFF2-40B4-BE49-F238E27FC236}">
                  <a16:creationId xmlns:a16="http://schemas.microsoft.com/office/drawing/2014/main" id="{A8B52AB6-7F3A-3A82-E0D0-DBA0B80FC5C8}"/>
                </a:ext>
              </a:extLst>
            </p:cNvPr>
            <p:cNvCxnSpPr>
              <a:cxnSpLocks/>
            </p:cNvCxnSpPr>
            <p:nvPr/>
          </p:nvCxnSpPr>
          <p:spPr bwMode="auto">
            <a:xfrm rot="16200000">
              <a:off x="4496806"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6" name="Straight Connector 215">
              <a:extLst>
                <a:ext uri="{FF2B5EF4-FFF2-40B4-BE49-F238E27FC236}">
                  <a16:creationId xmlns:a16="http://schemas.microsoft.com/office/drawing/2014/main" id="{785617E6-084A-E817-2983-59FC14CF83E7}"/>
                </a:ext>
              </a:extLst>
            </p:cNvPr>
            <p:cNvCxnSpPr>
              <a:cxnSpLocks/>
            </p:cNvCxnSpPr>
            <p:nvPr/>
          </p:nvCxnSpPr>
          <p:spPr bwMode="auto">
            <a:xfrm rot="16200000">
              <a:off x="4704657"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7" name="Straight Connector 216">
              <a:extLst>
                <a:ext uri="{FF2B5EF4-FFF2-40B4-BE49-F238E27FC236}">
                  <a16:creationId xmlns:a16="http://schemas.microsoft.com/office/drawing/2014/main" id="{24018627-2435-E5B3-3262-1078239D6040}"/>
                </a:ext>
              </a:extLst>
            </p:cNvPr>
            <p:cNvCxnSpPr>
              <a:cxnSpLocks/>
            </p:cNvCxnSpPr>
            <p:nvPr/>
          </p:nvCxnSpPr>
          <p:spPr bwMode="auto">
            <a:xfrm rot="16200000">
              <a:off x="4912508"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8" name="Straight Connector 217">
              <a:extLst>
                <a:ext uri="{FF2B5EF4-FFF2-40B4-BE49-F238E27FC236}">
                  <a16:creationId xmlns:a16="http://schemas.microsoft.com/office/drawing/2014/main" id="{792A9335-F564-2DB1-CBFC-B0704B889E87}"/>
                </a:ext>
              </a:extLst>
            </p:cNvPr>
            <p:cNvCxnSpPr>
              <a:cxnSpLocks/>
            </p:cNvCxnSpPr>
            <p:nvPr/>
          </p:nvCxnSpPr>
          <p:spPr bwMode="auto">
            <a:xfrm rot="16200000">
              <a:off x="5120359"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19" name="Straight Connector 218">
              <a:extLst>
                <a:ext uri="{FF2B5EF4-FFF2-40B4-BE49-F238E27FC236}">
                  <a16:creationId xmlns:a16="http://schemas.microsoft.com/office/drawing/2014/main" id="{F14CE545-8E27-E7BD-B575-E8385CD898CF}"/>
                </a:ext>
              </a:extLst>
            </p:cNvPr>
            <p:cNvCxnSpPr>
              <a:cxnSpLocks/>
            </p:cNvCxnSpPr>
            <p:nvPr/>
          </p:nvCxnSpPr>
          <p:spPr bwMode="auto">
            <a:xfrm rot="16200000">
              <a:off x="5328210"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20" name="Straight Connector 219">
              <a:extLst>
                <a:ext uri="{FF2B5EF4-FFF2-40B4-BE49-F238E27FC236}">
                  <a16:creationId xmlns:a16="http://schemas.microsoft.com/office/drawing/2014/main" id="{56797184-F110-AD20-4664-41B2231F8836}"/>
                </a:ext>
              </a:extLst>
            </p:cNvPr>
            <p:cNvCxnSpPr>
              <a:cxnSpLocks/>
            </p:cNvCxnSpPr>
            <p:nvPr/>
          </p:nvCxnSpPr>
          <p:spPr bwMode="auto">
            <a:xfrm rot="16200000">
              <a:off x="5536061"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21" name="Straight Connector 220">
              <a:extLst>
                <a:ext uri="{FF2B5EF4-FFF2-40B4-BE49-F238E27FC236}">
                  <a16:creationId xmlns:a16="http://schemas.microsoft.com/office/drawing/2014/main" id="{2019CE18-BA6F-7514-F499-9FD50134F5B6}"/>
                </a:ext>
              </a:extLst>
            </p:cNvPr>
            <p:cNvCxnSpPr>
              <a:cxnSpLocks/>
            </p:cNvCxnSpPr>
            <p:nvPr/>
          </p:nvCxnSpPr>
          <p:spPr bwMode="auto">
            <a:xfrm rot="16200000">
              <a:off x="5743912"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22" name="Straight Connector 221">
              <a:extLst>
                <a:ext uri="{FF2B5EF4-FFF2-40B4-BE49-F238E27FC236}">
                  <a16:creationId xmlns:a16="http://schemas.microsoft.com/office/drawing/2014/main" id="{8ABFA01C-41C0-B4B0-F96C-55D5F3F511BA}"/>
                </a:ext>
              </a:extLst>
            </p:cNvPr>
            <p:cNvCxnSpPr>
              <a:cxnSpLocks/>
            </p:cNvCxnSpPr>
            <p:nvPr/>
          </p:nvCxnSpPr>
          <p:spPr bwMode="auto">
            <a:xfrm rot="16200000">
              <a:off x="5951763" y="4657075"/>
              <a:ext cx="64008" cy="0"/>
            </a:xfrm>
            <a:prstGeom prst="line">
              <a:avLst/>
            </a:prstGeom>
            <a:noFill/>
            <a:ln w="12700" cap="flat" cmpd="sng" algn="ctr">
              <a:solidFill>
                <a:schemeClr val="tx1"/>
              </a:solidFill>
              <a:prstDash val="solid"/>
              <a:round/>
              <a:headEnd type="none" w="med" len="med"/>
              <a:tailEnd type="none" w="med" len="med"/>
            </a:ln>
            <a:effectLst/>
          </p:spPr>
        </p:cxnSp>
      </p:grpSp>
      <p:sp>
        <p:nvSpPr>
          <p:cNvPr id="230" name="TextBox 229">
            <a:extLst>
              <a:ext uri="{FF2B5EF4-FFF2-40B4-BE49-F238E27FC236}">
                <a16:creationId xmlns:a16="http://schemas.microsoft.com/office/drawing/2014/main" id="{AFD6A583-A011-9304-46EE-F2A27EFB40B2}"/>
              </a:ext>
            </a:extLst>
          </p:cNvPr>
          <p:cNvSpPr txBox="1">
            <a:spLocks/>
          </p:cNvSpPr>
          <p:nvPr/>
        </p:nvSpPr>
        <p:spPr bwMode="auto">
          <a:xfrm rot="16200000">
            <a:off x="585530" y="3500699"/>
            <a:ext cx="219148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0" u="none" strike="noStrike" kern="120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OS Probability</a:t>
            </a:r>
            <a:r>
              <a:rPr lang="en-US" sz="1600" b="0" dirty="0">
                <a:solidFill>
                  <a:schemeClr val="tx1">
                    <a:lumMod val="75000"/>
                    <a:lumOff val="25000"/>
                  </a:schemeClr>
                </a:solidFill>
                <a:latin typeface="Poppins Medium" panose="00000600000000000000" pitchFamily="2" charset="0"/>
                <a:cs typeface="Poppins Medium" panose="00000600000000000000" pitchFamily="2" charset="0"/>
              </a:rPr>
              <a:t> (</a:t>
            </a:r>
            <a:r>
              <a:rPr kumimoji="0" lang="en-US" sz="1600" b="0" i="0" u="none" strike="noStrike" kern="1200" cap="none" spc="0" normalizeH="0" baseline="0" noProof="0" dirty="0">
                <a:ln>
                  <a:noFill/>
                </a:ln>
                <a:solidFill>
                  <a:schemeClr val="tx1">
                    <a:lumMod val="75000"/>
                    <a:lumOff val="25000"/>
                  </a:schemeClr>
                </a:solidFill>
                <a:effectLst/>
                <a:uLnTx/>
                <a:uFillTx/>
                <a:latin typeface="Poppins Medium" panose="00000600000000000000" pitchFamily="2" charset="0"/>
                <a:cs typeface="Poppins Medium" panose="00000600000000000000" pitchFamily="2" charset="0"/>
              </a:rPr>
              <a:t>%)</a:t>
            </a:r>
          </a:p>
        </p:txBody>
      </p:sp>
      <p:grpSp>
        <p:nvGrpSpPr>
          <p:cNvPr id="235" name="Group 234">
            <a:extLst>
              <a:ext uri="{FF2B5EF4-FFF2-40B4-BE49-F238E27FC236}">
                <a16:creationId xmlns:a16="http://schemas.microsoft.com/office/drawing/2014/main" id="{0521ED49-65E8-BDC6-5A20-6F21DE09CDA4}"/>
              </a:ext>
            </a:extLst>
          </p:cNvPr>
          <p:cNvGrpSpPr/>
          <p:nvPr/>
        </p:nvGrpSpPr>
        <p:grpSpPr>
          <a:xfrm>
            <a:off x="6346694" y="2086278"/>
            <a:ext cx="5359119" cy="1277273"/>
            <a:chOff x="8884920" y="2346492"/>
            <a:chExt cx="5359119" cy="1277273"/>
          </a:xfrm>
        </p:grpSpPr>
        <p:grpSp>
          <p:nvGrpSpPr>
            <p:cNvPr id="149" name="Group 148">
              <a:extLst>
                <a:ext uri="{FF2B5EF4-FFF2-40B4-BE49-F238E27FC236}">
                  <a16:creationId xmlns:a16="http://schemas.microsoft.com/office/drawing/2014/main" id="{9E773549-E765-9874-288C-C72038DF29EE}"/>
                </a:ext>
              </a:extLst>
            </p:cNvPr>
            <p:cNvGrpSpPr>
              <a:grpSpLocks/>
            </p:cNvGrpSpPr>
            <p:nvPr/>
          </p:nvGrpSpPr>
          <p:grpSpPr>
            <a:xfrm>
              <a:off x="9259914" y="2346492"/>
              <a:ext cx="4984125" cy="1277273"/>
              <a:chOff x="6581289" y="832402"/>
              <a:chExt cx="4984125" cy="1277273"/>
            </a:xfrm>
          </p:grpSpPr>
          <p:sp>
            <p:nvSpPr>
              <p:cNvPr id="141" name="TextBox 140">
                <a:extLst>
                  <a:ext uri="{FF2B5EF4-FFF2-40B4-BE49-F238E27FC236}">
                    <a16:creationId xmlns:a16="http://schemas.microsoft.com/office/drawing/2014/main" id="{9B26D699-B3B7-D3D5-005F-4C2720B29A42}"/>
                  </a:ext>
                </a:extLst>
              </p:cNvPr>
              <p:cNvSpPr txBox="1">
                <a:spLocks/>
              </p:cNvSpPr>
              <p:nvPr/>
            </p:nvSpPr>
            <p:spPr bwMode="auto">
              <a:xfrm>
                <a:off x="8722947" y="832402"/>
                <a:ext cx="2842467"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1" i="0" u="none" strike="noStrike" kern="1200" cap="none" spc="0" normalizeH="0" baseline="0" noProof="0" dirty="0">
                    <a:ln>
                      <a:noFill/>
                    </a:ln>
                    <a:effectLst/>
                    <a:uLnTx/>
                    <a:uFillTx/>
                    <a:latin typeface="+mn-lt"/>
                    <a:ea typeface="+mn-ea"/>
                    <a:cs typeface="Arial" panose="020B0604020202020204" pitchFamily="34" charset="0"/>
                  </a:rPr>
                  <a:t>Median OS, Mo (95% CI)</a:t>
                </a:r>
              </a:p>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effectLst/>
                    <a:uLnTx/>
                    <a:uFillTx/>
                    <a:latin typeface="+mn-lt"/>
                    <a:ea typeface="+mn-ea"/>
                    <a:cs typeface="Arial" panose="020B0604020202020204" pitchFamily="34" charset="0"/>
                  </a:rPr>
                  <a:t>46.6 (24.9-NE)</a:t>
                </a:r>
                <a:br>
                  <a:rPr kumimoji="0" lang="en-US" sz="1400" b="0" i="0" u="none" strike="noStrike" kern="1200" cap="none" spc="0" normalizeH="0" baseline="0" noProof="0" dirty="0">
                    <a:ln>
                      <a:noFill/>
                    </a:ln>
                    <a:effectLst/>
                    <a:uLnTx/>
                    <a:uFillTx/>
                    <a:latin typeface="+mn-lt"/>
                    <a:ea typeface="+mn-ea"/>
                    <a:cs typeface="Arial" panose="020B0604020202020204" pitchFamily="34" charset="0"/>
                  </a:rPr>
                </a:br>
                <a:r>
                  <a:rPr kumimoji="0" lang="en-US" sz="1400" b="0" i="0" u="none" strike="noStrike" kern="1200" cap="none" spc="0" normalizeH="0" baseline="0" noProof="0" dirty="0">
                    <a:ln>
                      <a:noFill/>
                    </a:ln>
                    <a:effectLst/>
                    <a:uLnTx/>
                    <a:uFillTx/>
                    <a:latin typeface="+mn-lt"/>
                    <a:ea typeface="+mn-ea"/>
                    <a:cs typeface="Arial" panose="020B0604020202020204" pitchFamily="34" charset="0"/>
                  </a:rPr>
                  <a:t>60.2 (42.8-NE)</a:t>
                </a:r>
                <a:br>
                  <a:rPr kumimoji="0" lang="en-US" sz="1400" b="0" i="0" u="none" strike="noStrike" kern="1200" cap="none" spc="0" normalizeH="0" baseline="0" noProof="0" dirty="0">
                    <a:ln>
                      <a:noFill/>
                    </a:ln>
                    <a:effectLst/>
                    <a:uLnTx/>
                    <a:uFillTx/>
                    <a:latin typeface="+mn-lt"/>
                    <a:ea typeface="+mn-ea"/>
                    <a:cs typeface="Arial" panose="020B0604020202020204" pitchFamily="34" charset="0"/>
                  </a:rPr>
                </a:br>
                <a:r>
                  <a:rPr kumimoji="0" lang="en-US" sz="1400" b="0" i="0" u="none" strike="noStrike" kern="1200" cap="none" spc="0" normalizeH="0" baseline="0" noProof="0" dirty="0">
                    <a:ln>
                      <a:noFill/>
                    </a:ln>
                    <a:effectLst/>
                    <a:uLnTx/>
                    <a:uFillTx/>
                    <a:latin typeface="+mn-lt"/>
                    <a:ea typeface="+mn-ea"/>
                    <a:cs typeface="Arial" panose="020B0604020202020204" pitchFamily="34" charset="0"/>
                  </a:rPr>
                  <a:t>16.3 (3.8-46.6)</a:t>
                </a:r>
                <a:br>
                  <a:rPr kumimoji="0" lang="en-US" sz="1400" b="0" i="0" u="none" strike="noStrike" kern="1200" cap="none" spc="0" normalizeH="0" baseline="0" noProof="0" dirty="0">
                    <a:ln>
                      <a:noFill/>
                    </a:ln>
                    <a:effectLst/>
                    <a:uLnTx/>
                    <a:uFillTx/>
                    <a:latin typeface="+mn-lt"/>
                    <a:ea typeface="+mn-ea"/>
                    <a:cs typeface="Arial" panose="020B0604020202020204" pitchFamily="34" charset="0"/>
                  </a:rPr>
                </a:br>
                <a:r>
                  <a:rPr kumimoji="0" lang="en-US" sz="1400" b="0" i="0" u="none" strike="noStrike" kern="1200" cap="none" spc="0" normalizeH="0" baseline="0" noProof="0" dirty="0">
                    <a:ln>
                      <a:noFill/>
                    </a:ln>
                    <a:effectLst/>
                    <a:uLnTx/>
                    <a:uFillTx/>
                    <a:latin typeface="+mn-lt"/>
                    <a:ea typeface="+mn-ea"/>
                    <a:cs typeface="Arial" panose="020B0604020202020204" pitchFamily="34" charset="0"/>
                  </a:rPr>
                  <a:t>8.5 (2.3-NE)</a:t>
                </a:r>
              </a:p>
            </p:txBody>
          </p:sp>
          <p:sp>
            <p:nvSpPr>
              <p:cNvPr id="143" name="TextBox 142">
                <a:extLst>
                  <a:ext uri="{FF2B5EF4-FFF2-40B4-BE49-F238E27FC236}">
                    <a16:creationId xmlns:a16="http://schemas.microsoft.com/office/drawing/2014/main" id="{1405B462-B9A3-B70E-E7C4-4771B8947FA6}"/>
                  </a:ext>
                </a:extLst>
              </p:cNvPr>
              <p:cNvSpPr txBox="1">
                <a:spLocks/>
              </p:cNvSpPr>
              <p:nvPr/>
            </p:nvSpPr>
            <p:spPr bwMode="auto">
              <a:xfrm>
                <a:off x="6581289" y="1113446"/>
                <a:ext cx="258788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defTabSz="914400" rtl="0" eaLnBrk="0" fontAlgn="base" latinLnBrk="0" hangingPunct="0">
                  <a:lnSpc>
                    <a:spcPct val="100000"/>
                  </a:lnSpc>
                  <a:spcBef>
                    <a:spcPct val="50000"/>
                  </a:spcBef>
                  <a:spcAft>
                    <a:spcPct val="0"/>
                  </a:spcAft>
                  <a:buClrTx/>
                  <a:buSzTx/>
                  <a:buFontTx/>
                  <a:buNone/>
                  <a:tabLst/>
                  <a:defRPr/>
                </a:pPr>
                <a:r>
                  <a:rPr lang="en-US" sz="1400" b="0" spc="-40" dirty="0">
                    <a:latin typeface="+mn-lt"/>
                  </a:rPr>
                  <a:t>All treated patients (N = 68)</a:t>
                </a:r>
                <a:br>
                  <a:rPr lang="en-US" sz="1400" b="0" spc="-40" dirty="0">
                    <a:latin typeface="+mn-lt"/>
                  </a:rPr>
                </a:br>
                <a:r>
                  <a:rPr kumimoji="0" lang="en-US" sz="1400" b="0" i="0" u="none" strike="noStrike" kern="1200" cap="none" spc="-40" normalizeH="0" baseline="0" noProof="0" dirty="0">
                    <a:ln>
                      <a:noFill/>
                    </a:ln>
                    <a:effectLst/>
                    <a:uLnTx/>
                    <a:uFillTx/>
                    <a:latin typeface="+mn-lt"/>
                    <a:ea typeface="+mn-ea"/>
                    <a:cs typeface="Arial" panose="020B0604020202020204" pitchFamily="34" charset="0"/>
                  </a:rPr>
                  <a:t>Patients with CR (n = 46)</a:t>
                </a:r>
                <a:br>
                  <a:rPr kumimoji="0" lang="en-US" sz="1400" b="0" i="0" u="none" strike="noStrike" kern="1200" cap="none" spc="-40" normalizeH="0" baseline="0" noProof="0" dirty="0">
                    <a:ln>
                      <a:noFill/>
                    </a:ln>
                    <a:effectLst/>
                    <a:uLnTx/>
                    <a:uFillTx/>
                    <a:latin typeface="+mn-lt"/>
                    <a:ea typeface="+mn-ea"/>
                    <a:cs typeface="Arial" panose="020B0604020202020204" pitchFamily="34" charset="0"/>
                  </a:rPr>
                </a:br>
                <a:r>
                  <a:rPr kumimoji="0" lang="en-US" sz="1400" b="0" i="0" u="none" strike="noStrike" kern="1200" cap="none" spc="-40" normalizeH="0" baseline="0" noProof="0" dirty="0">
                    <a:ln>
                      <a:noFill/>
                    </a:ln>
                    <a:effectLst/>
                    <a:uLnTx/>
                    <a:uFillTx/>
                    <a:latin typeface="+mn-lt"/>
                    <a:ea typeface="+mn-ea"/>
                    <a:cs typeface="Arial" panose="020B0604020202020204" pitchFamily="34" charset="0"/>
                  </a:rPr>
                  <a:t>Patients with PR (n = 16)</a:t>
                </a:r>
                <a:br>
                  <a:rPr kumimoji="0" lang="en-US" sz="1400" b="0" i="0" u="none" strike="noStrike" kern="1200" cap="none" spc="-40" normalizeH="0" baseline="0" noProof="0" dirty="0">
                    <a:ln>
                      <a:noFill/>
                    </a:ln>
                    <a:effectLst/>
                    <a:uLnTx/>
                    <a:uFillTx/>
                    <a:latin typeface="+mn-lt"/>
                    <a:ea typeface="+mn-ea"/>
                    <a:cs typeface="Arial" panose="020B0604020202020204" pitchFamily="34" charset="0"/>
                  </a:rPr>
                </a:br>
                <a:r>
                  <a:rPr kumimoji="0" lang="en-US" sz="1400" b="0" i="0" u="none" strike="noStrike" kern="1200" cap="none" spc="-40" normalizeH="0" baseline="0" noProof="0" dirty="0">
                    <a:ln>
                      <a:noFill/>
                    </a:ln>
                    <a:effectLst/>
                    <a:uLnTx/>
                    <a:uFillTx/>
                    <a:latin typeface="+mn-lt"/>
                    <a:ea typeface="+mn-ea"/>
                    <a:cs typeface="Arial" panose="020B0604020202020204" pitchFamily="34" charset="0"/>
                  </a:rPr>
                  <a:t>Patients with NR (n = 6)</a:t>
                </a:r>
              </a:p>
            </p:txBody>
          </p:sp>
        </p:grpSp>
        <p:cxnSp>
          <p:nvCxnSpPr>
            <p:cNvPr id="232" name="Straight Connector 231">
              <a:extLst>
                <a:ext uri="{FF2B5EF4-FFF2-40B4-BE49-F238E27FC236}">
                  <a16:creationId xmlns:a16="http://schemas.microsoft.com/office/drawing/2014/main" id="{D28C53F1-6F33-8DE2-3C35-DCDF7901C44B}"/>
                </a:ext>
              </a:extLst>
            </p:cNvPr>
            <p:cNvCxnSpPr/>
            <p:nvPr/>
          </p:nvCxnSpPr>
          <p:spPr>
            <a:xfrm>
              <a:off x="8884920" y="2767230"/>
              <a:ext cx="40386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a:extLst>
                <a:ext uri="{FF2B5EF4-FFF2-40B4-BE49-F238E27FC236}">
                  <a16:creationId xmlns:a16="http://schemas.microsoft.com/office/drawing/2014/main" id="{14BF5B04-5D56-5C57-DD26-91B67ECD8483}"/>
                </a:ext>
              </a:extLst>
            </p:cNvPr>
            <p:cNvCxnSpPr/>
            <p:nvPr/>
          </p:nvCxnSpPr>
          <p:spPr>
            <a:xfrm>
              <a:off x="8884920" y="2972970"/>
              <a:ext cx="403860"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34" name="Straight Connector 233">
              <a:extLst>
                <a:ext uri="{FF2B5EF4-FFF2-40B4-BE49-F238E27FC236}">
                  <a16:creationId xmlns:a16="http://schemas.microsoft.com/office/drawing/2014/main" id="{06C6C4E6-A028-C5E7-D1AA-DB485FE6E3B5}"/>
                </a:ext>
              </a:extLst>
            </p:cNvPr>
            <p:cNvCxnSpPr/>
            <p:nvPr/>
          </p:nvCxnSpPr>
          <p:spPr>
            <a:xfrm>
              <a:off x="8884920" y="3186330"/>
              <a:ext cx="40386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87" name="Straight Connector 286">
              <a:extLst>
                <a:ext uri="{FF2B5EF4-FFF2-40B4-BE49-F238E27FC236}">
                  <a16:creationId xmlns:a16="http://schemas.microsoft.com/office/drawing/2014/main" id="{304DEEFC-6808-E865-A6B1-B5A0EFEAEFE6}"/>
                </a:ext>
              </a:extLst>
            </p:cNvPr>
            <p:cNvCxnSpPr/>
            <p:nvPr/>
          </p:nvCxnSpPr>
          <p:spPr>
            <a:xfrm>
              <a:off x="8884920" y="3414930"/>
              <a:ext cx="403860"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236" name="TextBox 235">
            <a:extLst>
              <a:ext uri="{FF2B5EF4-FFF2-40B4-BE49-F238E27FC236}">
                <a16:creationId xmlns:a16="http://schemas.microsoft.com/office/drawing/2014/main" id="{B3A51AAD-1AD0-72EB-0A0C-30A878C97584}"/>
              </a:ext>
            </a:extLst>
          </p:cNvPr>
          <p:cNvSpPr txBox="1"/>
          <p:nvPr/>
        </p:nvSpPr>
        <p:spPr>
          <a:xfrm>
            <a:off x="2344000" y="4237846"/>
            <a:ext cx="1053383" cy="203786"/>
          </a:xfrm>
          <a:prstGeom prst="rect">
            <a:avLst/>
          </a:prstGeom>
        </p:spPr>
        <p:txBody>
          <a:bodyPr vert="horz" wrap="none" lIns="0" tIns="0" rIns="0" bIns="0" rtlCol="0">
            <a:noAutofit/>
          </a:bodyPr>
          <a:lstStyle/>
          <a:p>
            <a:pPr algn="l"/>
            <a:r>
              <a:rPr lang="en-US" sz="1400" b="0" dirty="0">
                <a:latin typeface="+mn-lt"/>
              </a:rPr>
              <a:t>+ Censored</a:t>
            </a:r>
          </a:p>
        </p:txBody>
      </p:sp>
      <p:grpSp>
        <p:nvGrpSpPr>
          <p:cNvPr id="237" name="Group 236">
            <a:extLst>
              <a:ext uri="{FF2B5EF4-FFF2-40B4-BE49-F238E27FC236}">
                <a16:creationId xmlns:a16="http://schemas.microsoft.com/office/drawing/2014/main" id="{B6A09400-9F13-ACBB-1FB3-5844B7FFE853}"/>
              </a:ext>
            </a:extLst>
          </p:cNvPr>
          <p:cNvGrpSpPr/>
          <p:nvPr/>
        </p:nvGrpSpPr>
        <p:grpSpPr>
          <a:xfrm>
            <a:off x="2065579" y="5084399"/>
            <a:ext cx="8376902" cy="738664"/>
            <a:chOff x="12817556" y="5355148"/>
            <a:chExt cx="9530076" cy="738664"/>
          </a:xfrm>
        </p:grpSpPr>
        <p:sp>
          <p:nvSpPr>
            <p:cNvPr id="238" name="TextBox 237">
              <a:extLst>
                <a:ext uri="{FF2B5EF4-FFF2-40B4-BE49-F238E27FC236}">
                  <a16:creationId xmlns:a16="http://schemas.microsoft.com/office/drawing/2014/main" id="{ACE290C1-5505-E9A8-D6A4-3A67C7569C1D}"/>
                </a:ext>
              </a:extLst>
            </p:cNvPr>
            <p:cNvSpPr txBox="1">
              <a:spLocks/>
            </p:cNvSpPr>
            <p:nvPr/>
          </p:nvSpPr>
          <p:spPr bwMode="auto">
            <a:xfrm>
              <a:off x="12817556" y="5355148"/>
              <a:ext cx="46722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46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16</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6</a:t>
              </a:r>
              <a:endPar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239" name="TextBox 238">
              <a:extLst>
                <a:ext uri="{FF2B5EF4-FFF2-40B4-BE49-F238E27FC236}">
                  <a16:creationId xmlns:a16="http://schemas.microsoft.com/office/drawing/2014/main" id="{5B1B8F06-8CE7-D315-C414-FB3BDA32ACCE}"/>
                </a:ext>
              </a:extLst>
            </p:cNvPr>
            <p:cNvSpPr txBox="1">
              <a:spLocks/>
            </p:cNvSpPr>
            <p:nvPr/>
          </p:nvSpPr>
          <p:spPr bwMode="auto">
            <a:xfrm>
              <a:off x="14070082" y="5355148"/>
              <a:ext cx="45810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43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9</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3</a:t>
              </a:r>
              <a:endPar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240" name="TextBox 239">
              <a:extLst>
                <a:ext uri="{FF2B5EF4-FFF2-40B4-BE49-F238E27FC236}">
                  <a16:creationId xmlns:a16="http://schemas.microsoft.com/office/drawing/2014/main" id="{EB66E49C-42AA-9C14-5F98-53211616F453}"/>
                </a:ext>
              </a:extLst>
            </p:cNvPr>
            <p:cNvSpPr txBox="1">
              <a:spLocks/>
            </p:cNvSpPr>
            <p:nvPr/>
          </p:nvSpPr>
          <p:spPr bwMode="auto">
            <a:xfrm>
              <a:off x="15322843" y="5355148"/>
              <a:ext cx="44169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37</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41" name="TextBox 240">
              <a:extLst>
                <a:ext uri="{FF2B5EF4-FFF2-40B4-BE49-F238E27FC236}">
                  <a16:creationId xmlns:a16="http://schemas.microsoft.com/office/drawing/2014/main" id="{69573425-6880-3CE4-9D0D-7655BB0FD0E1}"/>
                </a:ext>
              </a:extLst>
            </p:cNvPr>
            <p:cNvSpPr txBox="1">
              <a:spLocks/>
            </p:cNvSpPr>
            <p:nvPr/>
          </p:nvSpPr>
          <p:spPr bwMode="auto">
            <a:xfrm>
              <a:off x="16563452" y="5355148"/>
              <a:ext cx="45810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34</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42" name="TextBox 241">
              <a:extLst>
                <a:ext uri="{FF2B5EF4-FFF2-40B4-BE49-F238E27FC236}">
                  <a16:creationId xmlns:a16="http://schemas.microsoft.com/office/drawing/2014/main" id="{AFA182C7-0714-EAFF-916E-CC493771D785}"/>
                </a:ext>
              </a:extLst>
            </p:cNvPr>
            <p:cNvSpPr txBox="1">
              <a:spLocks/>
            </p:cNvSpPr>
            <p:nvPr/>
          </p:nvSpPr>
          <p:spPr bwMode="auto">
            <a:xfrm>
              <a:off x="17815965" y="5355148"/>
              <a:ext cx="43804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27</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4</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43" name="TextBox 242">
              <a:extLst>
                <a:ext uri="{FF2B5EF4-FFF2-40B4-BE49-F238E27FC236}">
                  <a16:creationId xmlns:a16="http://schemas.microsoft.com/office/drawing/2014/main" id="{6F451F67-7DBF-70CF-94AA-2981921E2F84}"/>
                </a:ext>
              </a:extLst>
            </p:cNvPr>
            <p:cNvSpPr txBox="1">
              <a:spLocks/>
            </p:cNvSpPr>
            <p:nvPr/>
          </p:nvSpPr>
          <p:spPr bwMode="auto">
            <a:xfrm>
              <a:off x="13647658" y="5355148"/>
              <a:ext cx="46540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44</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9</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a:t>
              </a:r>
            </a:p>
          </p:txBody>
        </p:sp>
        <p:sp>
          <p:nvSpPr>
            <p:cNvPr id="244" name="TextBox 243">
              <a:extLst>
                <a:ext uri="{FF2B5EF4-FFF2-40B4-BE49-F238E27FC236}">
                  <a16:creationId xmlns:a16="http://schemas.microsoft.com/office/drawing/2014/main" id="{11BC64A1-B249-A882-60E4-4024BB7486C8}"/>
                </a:ext>
              </a:extLst>
            </p:cNvPr>
            <p:cNvSpPr txBox="1">
              <a:spLocks/>
            </p:cNvSpPr>
            <p:nvPr/>
          </p:nvSpPr>
          <p:spPr bwMode="auto">
            <a:xfrm>
              <a:off x="14895612" y="5355148"/>
              <a:ext cx="45993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39</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7</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1</a:t>
              </a:r>
            </a:p>
          </p:txBody>
        </p:sp>
        <p:sp>
          <p:nvSpPr>
            <p:cNvPr id="245" name="TextBox 244">
              <a:extLst>
                <a:ext uri="{FF2B5EF4-FFF2-40B4-BE49-F238E27FC236}">
                  <a16:creationId xmlns:a16="http://schemas.microsoft.com/office/drawing/2014/main" id="{BDFEF541-6390-4113-2A47-A1B98D6C78BE}"/>
                </a:ext>
              </a:extLst>
            </p:cNvPr>
            <p:cNvSpPr txBox="1">
              <a:spLocks/>
            </p:cNvSpPr>
            <p:nvPr/>
          </p:nvSpPr>
          <p:spPr bwMode="auto">
            <a:xfrm>
              <a:off x="16146463" y="5355148"/>
              <a:ext cx="45810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35</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46" name="TextBox 245">
              <a:extLst>
                <a:ext uri="{FF2B5EF4-FFF2-40B4-BE49-F238E27FC236}">
                  <a16:creationId xmlns:a16="http://schemas.microsoft.com/office/drawing/2014/main" id="{6C8DE5B3-423D-4B7A-200A-CA35A16B95F3}"/>
                </a:ext>
              </a:extLst>
            </p:cNvPr>
            <p:cNvSpPr txBox="1">
              <a:spLocks/>
            </p:cNvSpPr>
            <p:nvPr/>
          </p:nvSpPr>
          <p:spPr bwMode="auto">
            <a:xfrm>
              <a:off x="17390782" y="5355148"/>
              <a:ext cx="45810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30</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47" name="TextBox 246">
              <a:extLst>
                <a:ext uri="{FF2B5EF4-FFF2-40B4-BE49-F238E27FC236}">
                  <a16:creationId xmlns:a16="http://schemas.microsoft.com/office/drawing/2014/main" id="{1D8BE3DA-E705-ECB4-F8AB-6723FA60513F}"/>
                </a:ext>
              </a:extLst>
            </p:cNvPr>
            <p:cNvSpPr txBox="1">
              <a:spLocks/>
            </p:cNvSpPr>
            <p:nvPr/>
          </p:nvSpPr>
          <p:spPr bwMode="auto">
            <a:xfrm>
              <a:off x="13233774" y="5355148"/>
              <a:ext cx="46722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46</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12</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a:t>
              </a:r>
            </a:p>
          </p:txBody>
        </p:sp>
        <p:sp>
          <p:nvSpPr>
            <p:cNvPr id="248" name="TextBox 247">
              <a:extLst>
                <a:ext uri="{FF2B5EF4-FFF2-40B4-BE49-F238E27FC236}">
                  <a16:creationId xmlns:a16="http://schemas.microsoft.com/office/drawing/2014/main" id="{B09533B8-FDC1-6A33-DF88-EA3F7A6D9DF7}"/>
                </a:ext>
              </a:extLst>
            </p:cNvPr>
            <p:cNvSpPr txBox="1">
              <a:spLocks/>
            </p:cNvSpPr>
            <p:nvPr/>
          </p:nvSpPr>
          <p:spPr bwMode="auto">
            <a:xfrm>
              <a:off x="14482652" y="5355148"/>
              <a:ext cx="46540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40</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8</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a:t>
              </a:r>
            </a:p>
          </p:txBody>
        </p:sp>
        <p:sp>
          <p:nvSpPr>
            <p:cNvPr id="249" name="TextBox 248">
              <a:extLst>
                <a:ext uri="{FF2B5EF4-FFF2-40B4-BE49-F238E27FC236}">
                  <a16:creationId xmlns:a16="http://schemas.microsoft.com/office/drawing/2014/main" id="{EE839AB7-C8BB-2264-0357-9CA4C24040FD}"/>
                </a:ext>
              </a:extLst>
            </p:cNvPr>
            <p:cNvSpPr txBox="1">
              <a:spLocks/>
            </p:cNvSpPr>
            <p:nvPr/>
          </p:nvSpPr>
          <p:spPr bwMode="auto">
            <a:xfrm>
              <a:off x="15730855" y="5355148"/>
              <a:ext cx="45810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35</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6</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50" name="TextBox 249">
              <a:extLst>
                <a:ext uri="{FF2B5EF4-FFF2-40B4-BE49-F238E27FC236}">
                  <a16:creationId xmlns:a16="http://schemas.microsoft.com/office/drawing/2014/main" id="{81824C42-89A9-8B31-6A04-75FC4F206BA9}"/>
                </a:ext>
              </a:extLst>
            </p:cNvPr>
            <p:cNvSpPr txBox="1">
              <a:spLocks/>
            </p:cNvSpPr>
            <p:nvPr/>
          </p:nvSpPr>
          <p:spPr bwMode="auto">
            <a:xfrm>
              <a:off x="16985141" y="5355148"/>
              <a:ext cx="44716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32</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51" name="TextBox 250">
              <a:extLst>
                <a:ext uri="{FF2B5EF4-FFF2-40B4-BE49-F238E27FC236}">
                  <a16:creationId xmlns:a16="http://schemas.microsoft.com/office/drawing/2014/main" id="{A82F7B7C-B2F1-F844-0A4A-F5F62E47DF2A}"/>
                </a:ext>
              </a:extLst>
            </p:cNvPr>
            <p:cNvSpPr txBox="1">
              <a:spLocks/>
            </p:cNvSpPr>
            <p:nvPr/>
          </p:nvSpPr>
          <p:spPr bwMode="auto">
            <a:xfrm>
              <a:off x="18227623" y="5355148"/>
              <a:ext cx="44716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23</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3</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52" name="TextBox 251">
              <a:extLst>
                <a:ext uri="{FF2B5EF4-FFF2-40B4-BE49-F238E27FC236}">
                  <a16:creationId xmlns:a16="http://schemas.microsoft.com/office/drawing/2014/main" id="{7D09CB53-DF19-33B4-B775-32FD00119FA4}"/>
                </a:ext>
              </a:extLst>
            </p:cNvPr>
            <p:cNvSpPr txBox="1">
              <a:spLocks/>
            </p:cNvSpPr>
            <p:nvPr/>
          </p:nvSpPr>
          <p:spPr bwMode="auto">
            <a:xfrm>
              <a:off x="18633964" y="5355148"/>
              <a:ext cx="44351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22</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2</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53" name="TextBox 252">
              <a:extLst>
                <a:ext uri="{FF2B5EF4-FFF2-40B4-BE49-F238E27FC236}">
                  <a16:creationId xmlns:a16="http://schemas.microsoft.com/office/drawing/2014/main" id="{F32E5E91-71D4-CDCE-ED14-F0424597F3E3}"/>
                </a:ext>
              </a:extLst>
            </p:cNvPr>
            <p:cNvSpPr txBox="1">
              <a:spLocks/>
            </p:cNvSpPr>
            <p:nvPr/>
          </p:nvSpPr>
          <p:spPr bwMode="auto">
            <a:xfrm>
              <a:off x="19928422" y="5355148"/>
              <a:ext cx="33956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8</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endPar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254" name="TextBox 253">
              <a:extLst>
                <a:ext uri="{FF2B5EF4-FFF2-40B4-BE49-F238E27FC236}">
                  <a16:creationId xmlns:a16="http://schemas.microsoft.com/office/drawing/2014/main" id="{368FC7F2-6D3C-263C-9E70-2232DEEAF6BC}"/>
                </a:ext>
              </a:extLst>
            </p:cNvPr>
            <p:cNvSpPr txBox="1">
              <a:spLocks/>
            </p:cNvSpPr>
            <p:nvPr/>
          </p:nvSpPr>
          <p:spPr bwMode="auto">
            <a:xfrm>
              <a:off x="19481354" y="5355148"/>
              <a:ext cx="40339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14</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55" name="TextBox 254">
              <a:extLst>
                <a:ext uri="{FF2B5EF4-FFF2-40B4-BE49-F238E27FC236}">
                  <a16:creationId xmlns:a16="http://schemas.microsoft.com/office/drawing/2014/main" id="{A5509FDE-DB08-58E7-3708-8208B3745549}"/>
                </a:ext>
              </a:extLst>
            </p:cNvPr>
            <p:cNvSpPr txBox="1">
              <a:spLocks/>
            </p:cNvSpPr>
            <p:nvPr/>
          </p:nvSpPr>
          <p:spPr bwMode="auto">
            <a:xfrm>
              <a:off x="19069329" y="5355148"/>
              <a:ext cx="40522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19</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1</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56" name="TextBox 255">
              <a:extLst>
                <a:ext uri="{FF2B5EF4-FFF2-40B4-BE49-F238E27FC236}">
                  <a16:creationId xmlns:a16="http://schemas.microsoft.com/office/drawing/2014/main" id="{9428E990-8FDC-9707-D608-DF53ECDB51D0}"/>
                </a:ext>
              </a:extLst>
            </p:cNvPr>
            <p:cNvSpPr txBox="1">
              <a:spLocks/>
            </p:cNvSpPr>
            <p:nvPr/>
          </p:nvSpPr>
          <p:spPr bwMode="auto">
            <a:xfrm>
              <a:off x="20344637" y="5355148"/>
              <a:ext cx="33956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8</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endPar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257" name="TextBox 256">
              <a:extLst>
                <a:ext uri="{FF2B5EF4-FFF2-40B4-BE49-F238E27FC236}">
                  <a16:creationId xmlns:a16="http://schemas.microsoft.com/office/drawing/2014/main" id="{5B9C18E8-76D2-7843-8B07-0206775ADF03}"/>
                </a:ext>
              </a:extLst>
            </p:cNvPr>
            <p:cNvSpPr txBox="1">
              <a:spLocks/>
            </p:cNvSpPr>
            <p:nvPr/>
          </p:nvSpPr>
          <p:spPr bwMode="auto">
            <a:xfrm>
              <a:off x="20767405" y="5355148"/>
              <a:ext cx="33774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7</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58" name="TextBox 257">
              <a:extLst>
                <a:ext uri="{FF2B5EF4-FFF2-40B4-BE49-F238E27FC236}">
                  <a16:creationId xmlns:a16="http://schemas.microsoft.com/office/drawing/2014/main" id="{20184216-6DBE-4C09-9AD1-5FE6AF2FA765}"/>
                </a:ext>
              </a:extLst>
            </p:cNvPr>
            <p:cNvSpPr txBox="1">
              <a:spLocks/>
            </p:cNvSpPr>
            <p:nvPr/>
          </p:nvSpPr>
          <p:spPr bwMode="auto">
            <a:xfrm>
              <a:off x="22009888" y="5355148"/>
              <a:ext cx="33774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1</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0</a:t>
              </a:r>
            </a:p>
          </p:txBody>
        </p:sp>
        <p:sp>
          <p:nvSpPr>
            <p:cNvPr id="259" name="TextBox 258">
              <a:extLst>
                <a:ext uri="{FF2B5EF4-FFF2-40B4-BE49-F238E27FC236}">
                  <a16:creationId xmlns:a16="http://schemas.microsoft.com/office/drawing/2014/main" id="{F2BB5BB4-8FFB-1261-C6B4-C9D7B66E8DC8}"/>
                </a:ext>
              </a:extLst>
            </p:cNvPr>
            <p:cNvSpPr txBox="1">
              <a:spLocks/>
            </p:cNvSpPr>
            <p:nvPr/>
          </p:nvSpPr>
          <p:spPr bwMode="auto">
            <a:xfrm>
              <a:off x="21594735" y="5355148"/>
              <a:ext cx="33774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endPar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260" name="TextBox 259">
              <a:extLst>
                <a:ext uri="{FF2B5EF4-FFF2-40B4-BE49-F238E27FC236}">
                  <a16:creationId xmlns:a16="http://schemas.microsoft.com/office/drawing/2014/main" id="{D22C25B0-F326-BFB1-9100-F879829F1AA7}"/>
                </a:ext>
              </a:extLst>
            </p:cNvPr>
            <p:cNvSpPr txBox="1">
              <a:spLocks/>
            </p:cNvSpPr>
            <p:nvPr/>
          </p:nvSpPr>
          <p:spPr bwMode="auto">
            <a:xfrm>
              <a:off x="21183623" y="5355148"/>
              <a:ext cx="33774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7</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mn-lt"/>
                </a:rPr>
                <a:t>0</a:t>
              </a:r>
              <a:endParaRPr kumimoji="0" lang="en-US" sz="1400" b="0"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grpSp>
      <p:sp>
        <p:nvSpPr>
          <p:cNvPr id="261" name="TextBox 260">
            <a:extLst>
              <a:ext uri="{FF2B5EF4-FFF2-40B4-BE49-F238E27FC236}">
                <a16:creationId xmlns:a16="http://schemas.microsoft.com/office/drawing/2014/main" id="{02383FDA-11D3-145E-15BC-008BD8A958EC}"/>
              </a:ext>
            </a:extLst>
          </p:cNvPr>
          <p:cNvSpPr txBox="1">
            <a:spLocks/>
          </p:cNvSpPr>
          <p:nvPr/>
        </p:nvSpPr>
        <p:spPr bwMode="auto">
          <a:xfrm>
            <a:off x="509799" y="4865279"/>
            <a:ext cx="1709442"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0" fontAlgn="base" latinLnBrk="0" hangingPunct="0">
              <a:lnSpc>
                <a:spcPct val="100000"/>
              </a:lnSpc>
              <a:spcBef>
                <a:spcPct val="50000"/>
              </a:spcBef>
              <a:spcAft>
                <a:spcPct val="0"/>
              </a:spcAft>
              <a:buClrTx/>
              <a:buSzTx/>
              <a:buFontTx/>
              <a:buNone/>
              <a:tabLst/>
              <a:defRPr/>
            </a:pPr>
            <a:r>
              <a:rPr kumimoji="0" lang="en-US" sz="1400" i="0" u="none" strike="noStrike" kern="1200" cap="none" spc="-40" normalizeH="0" baseline="0" noProof="0" dirty="0">
                <a:ln>
                  <a:noFill/>
                </a:ln>
                <a:effectLst/>
                <a:uLnTx/>
                <a:uFillTx/>
                <a:latin typeface="+mn-lt"/>
                <a:ea typeface="+mn-ea"/>
                <a:cs typeface="Arial" panose="020B0604020202020204" pitchFamily="34" charset="0"/>
              </a:rPr>
              <a:t>Patients at Risk, n</a:t>
            </a:r>
            <a:br>
              <a:rPr kumimoji="0" lang="en-US" sz="1400" i="0" u="none" strike="noStrike" kern="1200" cap="none" spc="-40" normalizeH="0" baseline="0" noProof="0" dirty="0">
                <a:ln>
                  <a:noFill/>
                </a:ln>
                <a:effectLst/>
                <a:uLnTx/>
                <a:uFillTx/>
                <a:latin typeface="+mn-lt"/>
                <a:ea typeface="+mn-ea"/>
                <a:cs typeface="Arial" panose="020B0604020202020204" pitchFamily="34" charset="0"/>
              </a:rPr>
            </a:br>
            <a:r>
              <a:rPr kumimoji="0" lang="en-US" sz="1400" b="0" i="0" u="none" strike="noStrike" kern="1200" cap="none" spc="-40" normalizeH="0" baseline="0" noProof="0" dirty="0">
                <a:ln>
                  <a:noFill/>
                </a:ln>
                <a:solidFill>
                  <a:schemeClr val="accent6"/>
                </a:solidFill>
                <a:effectLst/>
                <a:uLnTx/>
                <a:uFillTx/>
                <a:latin typeface="+mn-lt"/>
                <a:ea typeface="+mn-ea"/>
                <a:cs typeface="Arial" panose="020B0604020202020204" pitchFamily="34" charset="0"/>
              </a:rPr>
              <a:t>Patients with CR </a:t>
            </a:r>
            <a:br>
              <a:rPr kumimoji="0" lang="en-US" sz="1400" b="0" i="0" u="none" strike="noStrike" kern="1200" cap="none" spc="-40" normalizeH="0" baseline="0" noProof="0" dirty="0">
                <a:ln>
                  <a:noFill/>
                </a:ln>
                <a:solidFill>
                  <a:schemeClr val="accent6"/>
                </a:solidFill>
                <a:effectLst/>
                <a:uLnTx/>
                <a:uFillTx/>
                <a:latin typeface="+mn-lt"/>
                <a:ea typeface="+mn-ea"/>
                <a:cs typeface="Arial" panose="020B0604020202020204" pitchFamily="34" charset="0"/>
              </a:rPr>
            </a:br>
            <a:r>
              <a:rPr kumimoji="0" lang="en-US" sz="1400" b="0" i="0" u="none" strike="noStrike" kern="1200" cap="none" spc="-40" normalizeH="0" baseline="0" noProof="0" dirty="0">
                <a:ln>
                  <a:noFill/>
                </a:ln>
                <a:solidFill>
                  <a:schemeClr val="accent2"/>
                </a:solidFill>
                <a:effectLst/>
                <a:uLnTx/>
                <a:uFillTx/>
                <a:latin typeface="+mn-lt"/>
                <a:ea typeface="+mn-ea"/>
                <a:cs typeface="Arial" panose="020B0604020202020204" pitchFamily="34" charset="0"/>
              </a:rPr>
              <a:t>Patients with PR </a:t>
            </a:r>
            <a:br>
              <a:rPr kumimoji="0" lang="en-US" sz="1400" b="0" i="0" u="none" strike="noStrike" kern="1200" cap="none" spc="-40" normalizeH="0" baseline="0" noProof="0" dirty="0">
                <a:ln>
                  <a:noFill/>
                </a:ln>
                <a:solidFill>
                  <a:schemeClr val="accent2"/>
                </a:solidFill>
                <a:effectLst/>
                <a:uLnTx/>
                <a:uFillTx/>
                <a:latin typeface="+mn-lt"/>
                <a:ea typeface="+mn-ea"/>
                <a:cs typeface="Arial" panose="020B0604020202020204" pitchFamily="34" charset="0"/>
              </a:rPr>
            </a:br>
            <a:r>
              <a:rPr kumimoji="0" lang="en-US" sz="1400" b="0" i="0" u="none" strike="noStrike" kern="1200" cap="none" spc="-40" normalizeH="0" baseline="0" noProof="0" dirty="0">
                <a:ln>
                  <a:noFill/>
                </a:ln>
                <a:solidFill>
                  <a:schemeClr val="accent3"/>
                </a:solidFill>
                <a:effectLst/>
                <a:uLnTx/>
                <a:uFillTx/>
                <a:latin typeface="+mn-lt"/>
                <a:ea typeface="+mn-ea"/>
                <a:cs typeface="Arial" panose="020B0604020202020204" pitchFamily="34" charset="0"/>
              </a:rPr>
              <a:t>Patients with NR</a:t>
            </a:r>
          </a:p>
        </p:txBody>
      </p:sp>
      <p:sp>
        <p:nvSpPr>
          <p:cNvPr id="262" name="Freeform: Shape 261">
            <a:extLst>
              <a:ext uri="{FF2B5EF4-FFF2-40B4-BE49-F238E27FC236}">
                <a16:creationId xmlns:a16="http://schemas.microsoft.com/office/drawing/2014/main" id="{CCEFEC3C-13BE-D9AE-A315-19AD119353EA}"/>
              </a:ext>
            </a:extLst>
          </p:cNvPr>
          <p:cNvSpPr/>
          <p:nvPr/>
        </p:nvSpPr>
        <p:spPr>
          <a:xfrm>
            <a:off x="2462213" y="2900363"/>
            <a:ext cx="1890712" cy="1581150"/>
          </a:xfrm>
          <a:custGeom>
            <a:avLst/>
            <a:gdLst>
              <a:gd name="csX0" fmla="*/ 1890712 w 1890712"/>
              <a:gd name="csY0" fmla="*/ 1581150 h 1581150"/>
              <a:gd name="csX1" fmla="*/ 1890712 w 1890712"/>
              <a:gd name="csY1" fmla="*/ 1338262 h 1581150"/>
              <a:gd name="csX2" fmla="*/ 1543050 w 1890712"/>
              <a:gd name="csY2" fmla="*/ 1338262 h 1581150"/>
              <a:gd name="csX3" fmla="*/ 1543050 w 1890712"/>
              <a:gd name="csY3" fmla="*/ 1042987 h 1581150"/>
              <a:gd name="csX4" fmla="*/ 919162 w 1890712"/>
              <a:gd name="csY4" fmla="*/ 1042987 h 1581150"/>
              <a:gd name="csX5" fmla="*/ 919162 w 1890712"/>
              <a:gd name="csY5" fmla="*/ 762000 h 1581150"/>
              <a:gd name="csX6" fmla="*/ 233362 w 1890712"/>
              <a:gd name="csY6" fmla="*/ 762000 h 1581150"/>
              <a:gd name="csX7" fmla="*/ 233362 w 1890712"/>
              <a:gd name="csY7" fmla="*/ 466725 h 1581150"/>
              <a:gd name="csX8" fmla="*/ 76200 w 1890712"/>
              <a:gd name="csY8" fmla="*/ 466725 h 1581150"/>
              <a:gd name="csX9" fmla="*/ 76200 w 1890712"/>
              <a:gd name="csY9" fmla="*/ 180975 h 1581150"/>
              <a:gd name="csX10" fmla="*/ 0 w 1890712"/>
              <a:gd name="csY10" fmla="*/ 180975 h 1581150"/>
              <a:gd name="csX11" fmla="*/ 0 w 1890712"/>
              <a:gd name="csY11" fmla="*/ 0 h 158115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1890712" h="1581150">
                <a:moveTo>
                  <a:pt x="1890712" y="1581150"/>
                </a:moveTo>
                <a:lnTo>
                  <a:pt x="1890712" y="1338262"/>
                </a:lnTo>
                <a:lnTo>
                  <a:pt x="1543050" y="1338262"/>
                </a:lnTo>
                <a:lnTo>
                  <a:pt x="1543050" y="1042987"/>
                </a:lnTo>
                <a:lnTo>
                  <a:pt x="919162" y="1042987"/>
                </a:lnTo>
                <a:lnTo>
                  <a:pt x="919162" y="762000"/>
                </a:lnTo>
                <a:lnTo>
                  <a:pt x="233362" y="762000"/>
                </a:lnTo>
                <a:lnTo>
                  <a:pt x="233362" y="466725"/>
                </a:lnTo>
                <a:lnTo>
                  <a:pt x="76200" y="466725"/>
                </a:lnTo>
                <a:lnTo>
                  <a:pt x="76200" y="180975"/>
                </a:lnTo>
                <a:lnTo>
                  <a:pt x="0" y="180975"/>
                </a:lnTo>
                <a:lnTo>
                  <a:pt x="0" y="0"/>
                </a:lnTo>
              </a:path>
            </a:pathLst>
          </a:custGeom>
          <a:noFill/>
          <a:ln w="28575">
            <a:solidFill>
              <a:schemeClr val="accent3"/>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3" name="Freeform: Shape 262">
            <a:extLst>
              <a:ext uri="{FF2B5EF4-FFF2-40B4-BE49-F238E27FC236}">
                <a16:creationId xmlns:a16="http://schemas.microsoft.com/office/drawing/2014/main" id="{CAF6148F-4ADE-20CD-8E96-30826B158B12}"/>
              </a:ext>
            </a:extLst>
          </p:cNvPr>
          <p:cNvSpPr/>
          <p:nvPr/>
        </p:nvSpPr>
        <p:spPr>
          <a:xfrm>
            <a:off x="2386013" y="2795586"/>
            <a:ext cx="5638800" cy="1695451"/>
          </a:xfrm>
          <a:custGeom>
            <a:avLst/>
            <a:gdLst>
              <a:gd name="csX0" fmla="*/ 5634038 w 5634038"/>
              <a:gd name="csY0" fmla="*/ 1671638 h 1671638"/>
              <a:gd name="csX1" fmla="*/ 5634038 w 5634038"/>
              <a:gd name="csY1" fmla="*/ 1362075 h 1671638"/>
              <a:gd name="csX2" fmla="*/ 4381500 w 5634038"/>
              <a:gd name="csY2" fmla="*/ 1362075 h 1671638"/>
              <a:gd name="csX3" fmla="*/ 4381500 w 5634038"/>
              <a:gd name="csY3" fmla="*/ 1266825 h 1671638"/>
              <a:gd name="csX4" fmla="*/ 4129088 w 5634038"/>
              <a:gd name="csY4" fmla="*/ 1266825 h 1671638"/>
              <a:gd name="csX5" fmla="*/ 4129088 w 5634038"/>
              <a:gd name="csY5" fmla="*/ 1152525 h 1671638"/>
              <a:gd name="csX6" fmla="*/ 3238500 w 5634038"/>
              <a:gd name="csY6" fmla="*/ 1152525 h 1671638"/>
              <a:gd name="csX7" fmla="*/ 3238500 w 5634038"/>
              <a:gd name="csY7" fmla="*/ 1052513 h 1671638"/>
              <a:gd name="csX8" fmla="*/ 2038350 w 5634038"/>
              <a:gd name="csY8" fmla="*/ 1052513 h 1671638"/>
              <a:gd name="csX9" fmla="*/ 2038350 w 5634038"/>
              <a:gd name="csY9" fmla="*/ 933450 h 1671638"/>
              <a:gd name="csX10" fmla="*/ 1690688 w 5634038"/>
              <a:gd name="csY10" fmla="*/ 933450 h 1671638"/>
              <a:gd name="csX11" fmla="*/ 1690688 w 5634038"/>
              <a:gd name="csY11" fmla="*/ 833438 h 1671638"/>
              <a:gd name="csX12" fmla="*/ 1038225 w 5634038"/>
              <a:gd name="csY12" fmla="*/ 833438 h 1671638"/>
              <a:gd name="csX13" fmla="*/ 1038225 w 5634038"/>
              <a:gd name="csY13" fmla="*/ 723900 h 1671638"/>
              <a:gd name="csX14" fmla="*/ 442913 w 5634038"/>
              <a:gd name="csY14" fmla="*/ 723900 h 1671638"/>
              <a:gd name="csX15" fmla="*/ 442913 w 5634038"/>
              <a:gd name="csY15" fmla="*/ 619125 h 1671638"/>
              <a:gd name="csX16" fmla="*/ 381000 w 5634038"/>
              <a:gd name="csY16" fmla="*/ 619125 h 1671638"/>
              <a:gd name="csX17" fmla="*/ 381000 w 5634038"/>
              <a:gd name="csY17" fmla="*/ 504825 h 1671638"/>
              <a:gd name="csX18" fmla="*/ 276225 w 5634038"/>
              <a:gd name="csY18" fmla="*/ 504825 h 1671638"/>
              <a:gd name="csX19" fmla="*/ 276225 w 5634038"/>
              <a:gd name="csY19" fmla="*/ 400050 h 1671638"/>
              <a:gd name="csX20" fmla="*/ 223838 w 5634038"/>
              <a:gd name="csY20" fmla="*/ 400050 h 1671638"/>
              <a:gd name="csX21" fmla="*/ 223838 w 5634038"/>
              <a:gd name="csY21" fmla="*/ 290513 h 1671638"/>
              <a:gd name="csX22" fmla="*/ 176213 w 5634038"/>
              <a:gd name="csY22" fmla="*/ 290513 h 1671638"/>
              <a:gd name="csX23" fmla="*/ 176213 w 5634038"/>
              <a:gd name="csY23" fmla="*/ 190500 h 1671638"/>
              <a:gd name="csX24" fmla="*/ 100013 w 5634038"/>
              <a:gd name="csY24" fmla="*/ 190500 h 1671638"/>
              <a:gd name="csX25" fmla="*/ 100013 w 5634038"/>
              <a:gd name="csY25" fmla="*/ 85725 h 1671638"/>
              <a:gd name="csX26" fmla="*/ 0 w 5634038"/>
              <a:gd name="csY26" fmla="*/ 85725 h 1671638"/>
              <a:gd name="csX27" fmla="*/ 0 w 5634038"/>
              <a:gd name="csY27" fmla="*/ 0 h 1671638"/>
              <a:gd name="csX0" fmla="*/ 5638800 w 5638800"/>
              <a:gd name="csY0" fmla="*/ 1695451 h 1695451"/>
              <a:gd name="csX1" fmla="*/ 5638800 w 5638800"/>
              <a:gd name="csY1" fmla="*/ 1385888 h 1695451"/>
              <a:gd name="csX2" fmla="*/ 4386262 w 5638800"/>
              <a:gd name="csY2" fmla="*/ 1385888 h 1695451"/>
              <a:gd name="csX3" fmla="*/ 4386262 w 5638800"/>
              <a:gd name="csY3" fmla="*/ 1290638 h 1695451"/>
              <a:gd name="csX4" fmla="*/ 4133850 w 5638800"/>
              <a:gd name="csY4" fmla="*/ 1290638 h 1695451"/>
              <a:gd name="csX5" fmla="*/ 4133850 w 5638800"/>
              <a:gd name="csY5" fmla="*/ 1176338 h 1695451"/>
              <a:gd name="csX6" fmla="*/ 3243262 w 5638800"/>
              <a:gd name="csY6" fmla="*/ 1176338 h 1695451"/>
              <a:gd name="csX7" fmla="*/ 3243262 w 5638800"/>
              <a:gd name="csY7" fmla="*/ 1076326 h 1695451"/>
              <a:gd name="csX8" fmla="*/ 2043112 w 5638800"/>
              <a:gd name="csY8" fmla="*/ 1076326 h 1695451"/>
              <a:gd name="csX9" fmla="*/ 2043112 w 5638800"/>
              <a:gd name="csY9" fmla="*/ 957263 h 1695451"/>
              <a:gd name="csX10" fmla="*/ 1695450 w 5638800"/>
              <a:gd name="csY10" fmla="*/ 957263 h 1695451"/>
              <a:gd name="csX11" fmla="*/ 1695450 w 5638800"/>
              <a:gd name="csY11" fmla="*/ 857251 h 1695451"/>
              <a:gd name="csX12" fmla="*/ 1042987 w 5638800"/>
              <a:gd name="csY12" fmla="*/ 857251 h 1695451"/>
              <a:gd name="csX13" fmla="*/ 1042987 w 5638800"/>
              <a:gd name="csY13" fmla="*/ 747713 h 1695451"/>
              <a:gd name="csX14" fmla="*/ 447675 w 5638800"/>
              <a:gd name="csY14" fmla="*/ 747713 h 1695451"/>
              <a:gd name="csX15" fmla="*/ 447675 w 5638800"/>
              <a:gd name="csY15" fmla="*/ 642938 h 1695451"/>
              <a:gd name="csX16" fmla="*/ 385762 w 5638800"/>
              <a:gd name="csY16" fmla="*/ 642938 h 1695451"/>
              <a:gd name="csX17" fmla="*/ 385762 w 5638800"/>
              <a:gd name="csY17" fmla="*/ 528638 h 1695451"/>
              <a:gd name="csX18" fmla="*/ 280987 w 5638800"/>
              <a:gd name="csY18" fmla="*/ 528638 h 1695451"/>
              <a:gd name="csX19" fmla="*/ 280987 w 5638800"/>
              <a:gd name="csY19" fmla="*/ 423863 h 1695451"/>
              <a:gd name="csX20" fmla="*/ 228600 w 5638800"/>
              <a:gd name="csY20" fmla="*/ 423863 h 1695451"/>
              <a:gd name="csX21" fmla="*/ 228600 w 5638800"/>
              <a:gd name="csY21" fmla="*/ 314326 h 1695451"/>
              <a:gd name="csX22" fmla="*/ 180975 w 5638800"/>
              <a:gd name="csY22" fmla="*/ 314326 h 1695451"/>
              <a:gd name="csX23" fmla="*/ 180975 w 5638800"/>
              <a:gd name="csY23" fmla="*/ 214313 h 1695451"/>
              <a:gd name="csX24" fmla="*/ 104775 w 5638800"/>
              <a:gd name="csY24" fmla="*/ 214313 h 1695451"/>
              <a:gd name="csX25" fmla="*/ 104775 w 5638800"/>
              <a:gd name="csY25" fmla="*/ 109538 h 1695451"/>
              <a:gd name="csX26" fmla="*/ 4762 w 5638800"/>
              <a:gd name="csY26" fmla="*/ 109538 h 1695451"/>
              <a:gd name="csX27" fmla="*/ 0 w 5638800"/>
              <a:gd name="csY27" fmla="*/ 0 h 169545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Lst>
            <a:rect l="l" t="t" r="r" b="b"/>
            <a:pathLst>
              <a:path w="5638800" h="1695451">
                <a:moveTo>
                  <a:pt x="5638800" y="1695451"/>
                </a:moveTo>
                <a:lnTo>
                  <a:pt x="5638800" y="1385888"/>
                </a:lnTo>
                <a:lnTo>
                  <a:pt x="4386262" y="1385888"/>
                </a:lnTo>
                <a:lnTo>
                  <a:pt x="4386262" y="1290638"/>
                </a:lnTo>
                <a:lnTo>
                  <a:pt x="4133850" y="1290638"/>
                </a:lnTo>
                <a:lnTo>
                  <a:pt x="4133850" y="1176338"/>
                </a:lnTo>
                <a:lnTo>
                  <a:pt x="3243262" y="1176338"/>
                </a:lnTo>
                <a:lnTo>
                  <a:pt x="3243262" y="1076326"/>
                </a:lnTo>
                <a:lnTo>
                  <a:pt x="2043112" y="1076326"/>
                </a:lnTo>
                <a:lnTo>
                  <a:pt x="2043112" y="957263"/>
                </a:lnTo>
                <a:lnTo>
                  <a:pt x="1695450" y="957263"/>
                </a:lnTo>
                <a:lnTo>
                  <a:pt x="1695450" y="857251"/>
                </a:lnTo>
                <a:lnTo>
                  <a:pt x="1042987" y="857251"/>
                </a:lnTo>
                <a:lnTo>
                  <a:pt x="1042987" y="747713"/>
                </a:lnTo>
                <a:lnTo>
                  <a:pt x="447675" y="747713"/>
                </a:lnTo>
                <a:lnTo>
                  <a:pt x="447675" y="642938"/>
                </a:lnTo>
                <a:lnTo>
                  <a:pt x="385762" y="642938"/>
                </a:lnTo>
                <a:lnTo>
                  <a:pt x="385762" y="528638"/>
                </a:lnTo>
                <a:lnTo>
                  <a:pt x="280987" y="528638"/>
                </a:lnTo>
                <a:lnTo>
                  <a:pt x="280987" y="423863"/>
                </a:lnTo>
                <a:lnTo>
                  <a:pt x="228600" y="423863"/>
                </a:lnTo>
                <a:lnTo>
                  <a:pt x="228600" y="314326"/>
                </a:lnTo>
                <a:lnTo>
                  <a:pt x="180975" y="314326"/>
                </a:lnTo>
                <a:lnTo>
                  <a:pt x="180975" y="214313"/>
                </a:lnTo>
                <a:lnTo>
                  <a:pt x="104775" y="214313"/>
                </a:lnTo>
                <a:lnTo>
                  <a:pt x="104775" y="109538"/>
                </a:lnTo>
                <a:lnTo>
                  <a:pt x="4762" y="109538"/>
                </a:lnTo>
                <a:cubicBezTo>
                  <a:pt x="4762" y="80963"/>
                  <a:pt x="0" y="28575"/>
                  <a:pt x="0" y="0"/>
                </a:cubicBezTo>
              </a:path>
            </a:pathLst>
          </a:custGeom>
          <a:noFill/>
          <a:ln w="28575">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4" name="Freeform: Shape 263">
            <a:extLst>
              <a:ext uri="{FF2B5EF4-FFF2-40B4-BE49-F238E27FC236}">
                <a16:creationId xmlns:a16="http://schemas.microsoft.com/office/drawing/2014/main" id="{3C3B53B0-54E8-4C58-F4FC-FCDC87916583}"/>
              </a:ext>
            </a:extLst>
          </p:cNvPr>
          <p:cNvSpPr/>
          <p:nvPr/>
        </p:nvSpPr>
        <p:spPr>
          <a:xfrm>
            <a:off x="2266950" y="2790825"/>
            <a:ext cx="8139113" cy="942975"/>
          </a:xfrm>
          <a:custGeom>
            <a:avLst/>
            <a:gdLst>
              <a:gd name="csX0" fmla="*/ 8139113 w 8139113"/>
              <a:gd name="csY0" fmla="*/ 942975 h 942975"/>
              <a:gd name="csX1" fmla="*/ 5591175 w 8139113"/>
              <a:gd name="csY1" fmla="*/ 942975 h 942975"/>
              <a:gd name="csX2" fmla="*/ 5591175 w 8139113"/>
              <a:gd name="csY2" fmla="*/ 885825 h 942975"/>
              <a:gd name="csX3" fmla="*/ 5486400 w 8139113"/>
              <a:gd name="csY3" fmla="*/ 885825 h 942975"/>
              <a:gd name="csX4" fmla="*/ 5486400 w 8139113"/>
              <a:gd name="csY4" fmla="*/ 842963 h 942975"/>
              <a:gd name="csX5" fmla="*/ 5367338 w 8139113"/>
              <a:gd name="csY5" fmla="*/ 842963 h 942975"/>
              <a:gd name="csX6" fmla="*/ 5367338 w 8139113"/>
              <a:gd name="csY6" fmla="*/ 804863 h 942975"/>
              <a:gd name="csX7" fmla="*/ 5334000 w 8139113"/>
              <a:gd name="csY7" fmla="*/ 804863 h 942975"/>
              <a:gd name="csX8" fmla="*/ 5334000 w 8139113"/>
              <a:gd name="csY8" fmla="*/ 752475 h 942975"/>
              <a:gd name="csX9" fmla="*/ 4548188 w 8139113"/>
              <a:gd name="csY9" fmla="*/ 752475 h 942975"/>
              <a:gd name="csX10" fmla="*/ 4548188 w 8139113"/>
              <a:gd name="csY10" fmla="*/ 714375 h 942975"/>
              <a:gd name="csX11" fmla="*/ 4333875 w 8139113"/>
              <a:gd name="csY11" fmla="*/ 714375 h 942975"/>
              <a:gd name="csX12" fmla="*/ 4333875 w 8139113"/>
              <a:gd name="csY12" fmla="*/ 676275 h 942975"/>
              <a:gd name="csX13" fmla="*/ 4281488 w 8139113"/>
              <a:gd name="csY13" fmla="*/ 676275 h 942975"/>
              <a:gd name="csX14" fmla="*/ 4281488 w 8139113"/>
              <a:gd name="csY14" fmla="*/ 642938 h 942975"/>
              <a:gd name="csX15" fmla="*/ 4233863 w 8139113"/>
              <a:gd name="csY15" fmla="*/ 642938 h 942975"/>
              <a:gd name="csX16" fmla="*/ 4233863 w 8139113"/>
              <a:gd name="csY16" fmla="*/ 604838 h 942975"/>
              <a:gd name="csX17" fmla="*/ 3910013 w 8139113"/>
              <a:gd name="csY17" fmla="*/ 604838 h 942975"/>
              <a:gd name="csX18" fmla="*/ 3910013 w 8139113"/>
              <a:gd name="csY18" fmla="*/ 566738 h 942975"/>
              <a:gd name="csX19" fmla="*/ 3805238 w 8139113"/>
              <a:gd name="csY19" fmla="*/ 566738 h 942975"/>
              <a:gd name="csX20" fmla="*/ 3805238 w 8139113"/>
              <a:gd name="csY20" fmla="*/ 528638 h 942975"/>
              <a:gd name="csX21" fmla="*/ 3476625 w 8139113"/>
              <a:gd name="csY21" fmla="*/ 528638 h 942975"/>
              <a:gd name="csX22" fmla="*/ 3476625 w 8139113"/>
              <a:gd name="csY22" fmla="*/ 490538 h 942975"/>
              <a:gd name="csX23" fmla="*/ 3424238 w 8139113"/>
              <a:gd name="csY23" fmla="*/ 490538 h 942975"/>
              <a:gd name="csX24" fmla="*/ 3424238 w 8139113"/>
              <a:gd name="csY24" fmla="*/ 457200 h 942975"/>
              <a:gd name="csX25" fmla="*/ 3176588 w 8139113"/>
              <a:gd name="csY25" fmla="*/ 457200 h 942975"/>
              <a:gd name="csX26" fmla="*/ 3176588 w 8139113"/>
              <a:gd name="csY26" fmla="*/ 419100 h 942975"/>
              <a:gd name="csX27" fmla="*/ 2309813 w 8139113"/>
              <a:gd name="csY27" fmla="*/ 419100 h 942975"/>
              <a:gd name="csX28" fmla="*/ 2309813 w 8139113"/>
              <a:gd name="csY28" fmla="*/ 376238 h 942975"/>
              <a:gd name="csX29" fmla="*/ 2262188 w 8139113"/>
              <a:gd name="csY29" fmla="*/ 376238 h 942975"/>
              <a:gd name="csX30" fmla="*/ 2262188 w 8139113"/>
              <a:gd name="csY30" fmla="*/ 342900 h 942975"/>
              <a:gd name="csX31" fmla="*/ 2171700 w 8139113"/>
              <a:gd name="csY31" fmla="*/ 342900 h 942975"/>
              <a:gd name="csX32" fmla="*/ 2171700 w 8139113"/>
              <a:gd name="csY32" fmla="*/ 295275 h 942975"/>
              <a:gd name="csX33" fmla="*/ 1838325 w 8139113"/>
              <a:gd name="csY33" fmla="*/ 295275 h 942975"/>
              <a:gd name="csX34" fmla="*/ 1838325 w 8139113"/>
              <a:gd name="csY34" fmla="*/ 257175 h 942975"/>
              <a:gd name="csX35" fmla="*/ 1809750 w 8139113"/>
              <a:gd name="csY35" fmla="*/ 257175 h 942975"/>
              <a:gd name="csX36" fmla="*/ 1809750 w 8139113"/>
              <a:gd name="csY36" fmla="*/ 223838 h 942975"/>
              <a:gd name="csX37" fmla="*/ 1252538 w 8139113"/>
              <a:gd name="csY37" fmla="*/ 223838 h 942975"/>
              <a:gd name="csX38" fmla="*/ 1252538 w 8139113"/>
              <a:gd name="csY38" fmla="*/ 185738 h 942975"/>
              <a:gd name="csX39" fmla="*/ 1223963 w 8139113"/>
              <a:gd name="csY39" fmla="*/ 185738 h 942975"/>
              <a:gd name="csX40" fmla="*/ 1223963 w 8139113"/>
              <a:gd name="csY40" fmla="*/ 147638 h 942975"/>
              <a:gd name="csX41" fmla="*/ 1143000 w 8139113"/>
              <a:gd name="csY41" fmla="*/ 147638 h 942975"/>
              <a:gd name="csX42" fmla="*/ 1143000 w 8139113"/>
              <a:gd name="csY42" fmla="*/ 119063 h 942975"/>
              <a:gd name="csX43" fmla="*/ 1042988 w 8139113"/>
              <a:gd name="csY43" fmla="*/ 119063 h 942975"/>
              <a:gd name="csX44" fmla="*/ 1042988 w 8139113"/>
              <a:gd name="csY44" fmla="*/ 80963 h 942975"/>
              <a:gd name="csX45" fmla="*/ 723900 w 8139113"/>
              <a:gd name="csY45" fmla="*/ 80963 h 942975"/>
              <a:gd name="csX46" fmla="*/ 723900 w 8139113"/>
              <a:gd name="csY46" fmla="*/ 52388 h 942975"/>
              <a:gd name="csX47" fmla="*/ 428625 w 8139113"/>
              <a:gd name="csY47" fmla="*/ 52388 h 942975"/>
              <a:gd name="csX48" fmla="*/ 428625 w 8139113"/>
              <a:gd name="csY48" fmla="*/ 0 h 942975"/>
              <a:gd name="csX49" fmla="*/ 0 w 8139113"/>
              <a:gd name="csY49" fmla="*/ 0 h 9429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Lst>
            <a:rect l="l" t="t" r="r" b="b"/>
            <a:pathLst>
              <a:path w="8139113" h="942975">
                <a:moveTo>
                  <a:pt x="8139113" y="942975"/>
                </a:moveTo>
                <a:lnTo>
                  <a:pt x="5591175" y="942975"/>
                </a:lnTo>
                <a:lnTo>
                  <a:pt x="5591175" y="885825"/>
                </a:lnTo>
                <a:lnTo>
                  <a:pt x="5486400" y="885825"/>
                </a:lnTo>
                <a:lnTo>
                  <a:pt x="5486400" y="842963"/>
                </a:lnTo>
                <a:lnTo>
                  <a:pt x="5367338" y="842963"/>
                </a:lnTo>
                <a:lnTo>
                  <a:pt x="5367338" y="804863"/>
                </a:lnTo>
                <a:lnTo>
                  <a:pt x="5334000" y="804863"/>
                </a:lnTo>
                <a:lnTo>
                  <a:pt x="5334000" y="752475"/>
                </a:lnTo>
                <a:lnTo>
                  <a:pt x="4548188" y="752475"/>
                </a:lnTo>
                <a:lnTo>
                  <a:pt x="4548188" y="714375"/>
                </a:lnTo>
                <a:lnTo>
                  <a:pt x="4333875" y="714375"/>
                </a:lnTo>
                <a:lnTo>
                  <a:pt x="4333875" y="676275"/>
                </a:lnTo>
                <a:lnTo>
                  <a:pt x="4281488" y="676275"/>
                </a:lnTo>
                <a:lnTo>
                  <a:pt x="4281488" y="642938"/>
                </a:lnTo>
                <a:lnTo>
                  <a:pt x="4233863" y="642938"/>
                </a:lnTo>
                <a:lnTo>
                  <a:pt x="4233863" y="604838"/>
                </a:lnTo>
                <a:lnTo>
                  <a:pt x="3910013" y="604838"/>
                </a:lnTo>
                <a:lnTo>
                  <a:pt x="3910013" y="566738"/>
                </a:lnTo>
                <a:lnTo>
                  <a:pt x="3805238" y="566738"/>
                </a:lnTo>
                <a:lnTo>
                  <a:pt x="3805238" y="528638"/>
                </a:lnTo>
                <a:lnTo>
                  <a:pt x="3476625" y="528638"/>
                </a:lnTo>
                <a:lnTo>
                  <a:pt x="3476625" y="490538"/>
                </a:lnTo>
                <a:lnTo>
                  <a:pt x="3424238" y="490538"/>
                </a:lnTo>
                <a:lnTo>
                  <a:pt x="3424238" y="457200"/>
                </a:lnTo>
                <a:lnTo>
                  <a:pt x="3176588" y="457200"/>
                </a:lnTo>
                <a:lnTo>
                  <a:pt x="3176588" y="419100"/>
                </a:lnTo>
                <a:lnTo>
                  <a:pt x="2309813" y="419100"/>
                </a:lnTo>
                <a:lnTo>
                  <a:pt x="2309813" y="376238"/>
                </a:lnTo>
                <a:lnTo>
                  <a:pt x="2262188" y="376238"/>
                </a:lnTo>
                <a:lnTo>
                  <a:pt x="2262188" y="342900"/>
                </a:lnTo>
                <a:lnTo>
                  <a:pt x="2171700" y="342900"/>
                </a:lnTo>
                <a:lnTo>
                  <a:pt x="2171700" y="295275"/>
                </a:lnTo>
                <a:lnTo>
                  <a:pt x="1838325" y="295275"/>
                </a:lnTo>
                <a:lnTo>
                  <a:pt x="1838325" y="257175"/>
                </a:lnTo>
                <a:lnTo>
                  <a:pt x="1809750" y="257175"/>
                </a:lnTo>
                <a:lnTo>
                  <a:pt x="1809750" y="223838"/>
                </a:lnTo>
                <a:lnTo>
                  <a:pt x="1252538" y="223838"/>
                </a:lnTo>
                <a:lnTo>
                  <a:pt x="1252538" y="185738"/>
                </a:lnTo>
                <a:lnTo>
                  <a:pt x="1223963" y="185738"/>
                </a:lnTo>
                <a:lnTo>
                  <a:pt x="1223963" y="147638"/>
                </a:lnTo>
                <a:lnTo>
                  <a:pt x="1143000" y="147638"/>
                </a:lnTo>
                <a:lnTo>
                  <a:pt x="1143000" y="119063"/>
                </a:lnTo>
                <a:lnTo>
                  <a:pt x="1042988" y="119063"/>
                </a:lnTo>
                <a:lnTo>
                  <a:pt x="1042988" y="80963"/>
                </a:lnTo>
                <a:lnTo>
                  <a:pt x="723900" y="80963"/>
                </a:lnTo>
                <a:lnTo>
                  <a:pt x="723900" y="52388"/>
                </a:lnTo>
                <a:lnTo>
                  <a:pt x="428625" y="52388"/>
                </a:lnTo>
                <a:lnTo>
                  <a:pt x="428625" y="0"/>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67" name="Group 266">
            <a:extLst>
              <a:ext uri="{FF2B5EF4-FFF2-40B4-BE49-F238E27FC236}">
                <a16:creationId xmlns:a16="http://schemas.microsoft.com/office/drawing/2014/main" id="{C0637701-4CB2-7935-329C-5F3C733220E8}"/>
              </a:ext>
            </a:extLst>
          </p:cNvPr>
          <p:cNvGrpSpPr/>
          <p:nvPr/>
        </p:nvGrpSpPr>
        <p:grpSpPr>
          <a:xfrm>
            <a:off x="7151960" y="4052510"/>
            <a:ext cx="369335" cy="247774"/>
            <a:chOff x="7151960" y="4052510"/>
            <a:chExt cx="369335" cy="247774"/>
          </a:xfrm>
        </p:grpSpPr>
        <p:sp>
          <p:nvSpPr>
            <p:cNvPr id="265" name="TextBox 264">
              <a:extLst>
                <a:ext uri="{FF2B5EF4-FFF2-40B4-BE49-F238E27FC236}">
                  <a16:creationId xmlns:a16="http://schemas.microsoft.com/office/drawing/2014/main" id="{7F54A07B-659C-67F0-4A8A-E3C6FD121373}"/>
                </a:ext>
              </a:extLst>
            </p:cNvPr>
            <p:cNvSpPr txBox="1"/>
            <p:nvPr/>
          </p:nvSpPr>
          <p:spPr>
            <a:xfrm>
              <a:off x="7151960" y="4052510"/>
              <a:ext cx="103680" cy="247774"/>
            </a:xfrm>
            <a:prstGeom prst="rect">
              <a:avLst/>
            </a:prstGeom>
          </p:spPr>
          <p:txBody>
            <a:bodyPr vert="horz" wrap="none" lIns="0" tIns="0" rIns="0" bIns="0" rtlCol="0">
              <a:noAutofit/>
            </a:bodyPr>
            <a:lstStyle/>
            <a:p>
              <a:pPr algn="l"/>
              <a:r>
                <a:rPr lang="en-US" dirty="0">
                  <a:solidFill>
                    <a:schemeClr val="accent2"/>
                  </a:solidFill>
                  <a:latin typeface="+mn-lt"/>
                </a:rPr>
                <a:t>+</a:t>
              </a:r>
            </a:p>
          </p:txBody>
        </p:sp>
        <p:sp>
          <p:nvSpPr>
            <p:cNvPr id="266" name="TextBox 265">
              <a:extLst>
                <a:ext uri="{FF2B5EF4-FFF2-40B4-BE49-F238E27FC236}">
                  <a16:creationId xmlns:a16="http://schemas.microsoft.com/office/drawing/2014/main" id="{1E98A127-A508-3A6C-E6E6-97B2E6F36BDB}"/>
                </a:ext>
              </a:extLst>
            </p:cNvPr>
            <p:cNvSpPr txBox="1"/>
            <p:nvPr/>
          </p:nvSpPr>
          <p:spPr>
            <a:xfrm>
              <a:off x="7417615" y="4052510"/>
              <a:ext cx="103680" cy="247774"/>
            </a:xfrm>
            <a:prstGeom prst="rect">
              <a:avLst/>
            </a:prstGeom>
          </p:spPr>
          <p:txBody>
            <a:bodyPr vert="horz" wrap="none" lIns="0" tIns="0" rIns="0" bIns="0" rtlCol="0">
              <a:noAutofit/>
            </a:bodyPr>
            <a:lstStyle/>
            <a:p>
              <a:pPr algn="l"/>
              <a:r>
                <a:rPr lang="en-US" dirty="0">
                  <a:solidFill>
                    <a:schemeClr val="accent2"/>
                  </a:solidFill>
                  <a:latin typeface="+mn-lt"/>
                </a:rPr>
                <a:t>+</a:t>
              </a:r>
            </a:p>
          </p:txBody>
        </p:sp>
      </p:grpSp>
      <p:grpSp>
        <p:nvGrpSpPr>
          <p:cNvPr id="286" name="Group 285">
            <a:extLst>
              <a:ext uri="{FF2B5EF4-FFF2-40B4-BE49-F238E27FC236}">
                <a16:creationId xmlns:a16="http://schemas.microsoft.com/office/drawing/2014/main" id="{94302AE1-B7BD-E109-5A98-DF1F97E7DAC5}"/>
              </a:ext>
            </a:extLst>
          </p:cNvPr>
          <p:cNvGrpSpPr/>
          <p:nvPr/>
        </p:nvGrpSpPr>
        <p:grpSpPr>
          <a:xfrm>
            <a:off x="6595780" y="3375208"/>
            <a:ext cx="3788852" cy="478626"/>
            <a:chOff x="6595780" y="3375208"/>
            <a:chExt cx="3788852" cy="478626"/>
          </a:xfrm>
        </p:grpSpPr>
        <p:sp>
          <p:nvSpPr>
            <p:cNvPr id="268" name="TextBox 267">
              <a:extLst>
                <a:ext uri="{FF2B5EF4-FFF2-40B4-BE49-F238E27FC236}">
                  <a16:creationId xmlns:a16="http://schemas.microsoft.com/office/drawing/2014/main" id="{4F904B11-DFB7-17EF-AAC0-CFCC81E7DD11}"/>
                </a:ext>
              </a:extLst>
            </p:cNvPr>
            <p:cNvSpPr txBox="1"/>
            <p:nvPr/>
          </p:nvSpPr>
          <p:spPr>
            <a:xfrm>
              <a:off x="6595780" y="3375208"/>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69" name="TextBox 268">
              <a:extLst>
                <a:ext uri="{FF2B5EF4-FFF2-40B4-BE49-F238E27FC236}">
                  <a16:creationId xmlns:a16="http://schemas.microsoft.com/office/drawing/2014/main" id="{B996A2DB-7FA4-4404-3B36-C9A9BDE3CBF7}"/>
                </a:ext>
              </a:extLst>
            </p:cNvPr>
            <p:cNvSpPr txBox="1"/>
            <p:nvPr/>
          </p:nvSpPr>
          <p:spPr>
            <a:xfrm>
              <a:off x="6676742" y="3375208"/>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0" name="TextBox 269">
              <a:extLst>
                <a:ext uri="{FF2B5EF4-FFF2-40B4-BE49-F238E27FC236}">
                  <a16:creationId xmlns:a16="http://schemas.microsoft.com/office/drawing/2014/main" id="{C6455047-065F-16D3-4752-20DBF9D04128}"/>
                </a:ext>
              </a:extLst>
            </p:cNvPr>
            <p:cNvSpPr txBox="1"/>
            <p:nvPr/>
          </p:nvSpPr>
          <p:spPr>
            <a:xfrm>
              <a:off x="7131251" y="3419474"/>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1" name="TextBox 270">
              <a:extLst>
                <a:ext uri="{FF2B5EF4-FFF2-40B4-BE49-F238E27FC236}">
                  <a16:creationId xmlns:a16="http://schemas.microsoft.com/office/drawing/2014/main" id="{FAE27E41-297F-735D-CFBA-6EE3E885EC29}"/>
                </a:ext>
              </a:extLst>
            </p:cNvPr>
            <p:cNvSpPr txBox="1"/>
            <p:nvPr/>
          </p:nvSpPr>
          <p:spPr>
            <a:xfrm>
              <a:off x="7316989" y="3419474"/>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2" name="TextBox 271">
              <a:extLst>
                <a:ext uri="{FF2B5EF4-FFF2-40B4-BE49-F238E27FC236}">
                  <a16:creationId xmlns:a16="http://schemas.microsoft.com/office/drawing/2014/main" id="{449C16AB-0257-E7C3-0898-2F3E29236C67}"/>
                </a:ext>
              </a:extLst>
            </p:cNvPr>
            <p:cNvSpPr txBox="1"/>
            <p:nvPr/>
          </p:nvSpPr>
          <p:spPr>
            <a:xfrm>
              <a:off x="7727392" y="3546843"/>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3" name="TextBox 272">
              <a:extLst>
                <a:ext uri="{FF2B5EF4-FFF2-40B4-BE49-F238E27FC236}">
                  <a16:creationId xmlns:a16="http://schemas.microsoft.com/office/drawing/2014/main" id="{EA7117BF-AC3B-F573-C721-3B14BC815DDD}"/>
                </a:ext>
              </a:extLst>
            </p:cNvPr>
            <p:cNvSpPr txBox="1"/>
            <p:nvPr/>
          </p:nvSpPr>
          <p:spPr>
            <a:xfrm>
              <a:off x="7827831"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4" name="TextBox 273">
              <a:extLst>
                <a:ext uri="{FF2B5EF4-FFF2-40B4-BE49-F238E27FC236}">
                  <a16:creationId xmlns:a16="http://schemas.microsoft.com/office/drawing/2014/main" id="{F9330384-B89E-AD0D-68C7-7F05403D5953}"/>
                </a:ext>
              </a:extLst>
            </p:cNvPr>
            <p:cNvSpPr txBox="1"/>
            <p:nvPr/>
          </p:nvSpPr>
          <p:spPr>
            <a:xfrm>
              <a:off x="7961614"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5" name="TextBox 274">
              <a:extLst>
                <a:ext uri="{FF2B5EF4-FFF2-40B4-BE49-F238E27FC236}">
                  <a16:creationId xmlns:a16="http://schemas.microsoft.com/office/drawing/2014/main" id="{CE8C34AE-CE9B-2AEC-1217-1CEDBA47F400}"/>
                </a:ext>
              </a:extLst>
            </p:cNvPr>
            <p:cNvSpPr txBox="1"/>
            <p:nvPr/>
          </p:nvSpPr>
          <p:spPr>
            <a:xfrm>
              <a:off x="8052102"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6" name="TextBox 275">
              <a:extLst>
                <a:ext uri="{FF2B5EF4-FFF2-40B4-BE49-F238E27FC236}">
                  <a16:creationId xmlns:a16="http://schemas.microsoft.com/office/drawing/2014/main" id="{0A09D5A8-9315-01B9-DAC0-C9BF9EFF0482}"/>
                </a:ext>
              </a:extLst>
            </p:cNvPr>
            <p:cNvSpPr txBox="1"/>
            <p:nvPr/>
          </p:nvSpPr>
          <p:spPr>
            <a:xfrm>
              <a:off x="8085439"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7" name="TextBox 276">
              <a:extLst>
                <a:ext uri="{FF2B5EF4-FFF2-40B4-BE49-F238E27FC236}">
                  <a16:creationId xmlns:a16="http://schemas.microsoft.com/office/drawing/2014/main" id="{C220B27C-D8C9-9128-2638-91784712BC07}"/>
                </a:ext>
              </a:extLst>
            </p:cNvPr>
            <p:cNvSpPr txBox="1"/>
            <p:nvPr/>
          </p:nvSpPr>
          <p:spPr>
            <a:xfrm>
              <a:off x="8199739"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8" name="TextBox 277">
              <a:extLst>
                <a:ext uri="{FF2B5EF4-FFF2-40B4-BE49-F238E27FC236}">
                  <a16:creationId xmlns:a16="http://schemas.microsoft.com/office/drawing/2014/main" id="{03C66B3B-2EC5-E5F8-46ED-64A00DA54886}"/>
                </a:ext>
              </a:extLst>
            </p:cNvPr>
            <p:cNvSpPr txBox="1"/>
            <p:nvPr/>
          </p:nvSpPr>
          <p:spPr>
            <a:xfrm>
              <a:off x="8247364"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79" name="TextBox 278">
              <a:extLst>
                <a:ext uri="{FF2B5EF4-FFF2-40B4-BE49-F238E27FC236}">
                  <a16:creationId xmlns:a16="http://schemas.microsoft.com/office/drawing/2014/main" id="{87B86124-80BE-D15F-141F-8D637718C505}"/>
                </a:ext>
              </a:extLst>
            </p:cNvPr>
            <p:cNvSpPr txBox="1"/>
            <p:nvPr/>
          </p:nvSpPr>
          <p:spPr>
            <a:xfrm>
              <a:off x="8333089"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80" name="TextBox 279">
              <a:extLst>
                <a:ext uri="{FF2B5EF4-FFF2-40B4-BE49-F238E27FC236}">
                  <a16:creationId xmlns:a16="http://schemas.microsoft.com/office/drawing/2014/main" id="{80717156-3238-32C8-F6BC-101EFB57EF5C}"/>
                </a:ext>
              </a:extLst>
            </p:cNvPr>
            <p:cNvSpPr txBox="1"/>
            <p:nvPr/>
          </p:nvSpPr>
          <p:spPr>
            <a:xfrm>
              <a:off x="8780764"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81" name="TextBox 280">
              <a:extLst>
                <a:ext uri="{FF2B5EF4-FFF2-40B4-BE49-F238E27FC236}">
                  <a16:creationId xmlns:a16="http://schemas.microsoft.com/office/drawing/2014/main" id="{56AFEFA9-06E9-8468-BFF0-A6A543B523B1}"/>
                </a:ext>
              </a:extLst>
            </p:cNvPr>
            <p:cNvSpPr txBox="1"/>
            <p:nvPr/>
          </p:nvSpPr>
          <p:spPr>
            <a:xfrm>
              <a:off x="9676114"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82" name="TextBox 281">
              <a:extLst>
                <a:ext uri="{FF2B5EF4-FFF2-40B4-BE49-F238E27FC236}">
                  <a16:creationId xmlns:a16="http://schemas.microsoft.com/office/drawing/2014/main" id="{5A7767A6-3343-4E14-0A63-44EFB21F7EA0}"/>
                </a:ext>
              </a:extLst>
            </p:cNvPr>
            <p:cNvSpPr txBox="1"/>
            <p:nvPr/>
          </p:nvSpPr>
          <p:spPr>
            <a:xfrm>
              <a:off x="9709452"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83" name="TextBox 282">
              <a:extLst>
                <a:ext uri="{FF2B5EF4-FFF2-40B4-BE49-F238E27FC236}">
                  <a16:creationId xmlns:a16="http://schemas.microsoft.com/office/drawing/2014/main" id="{F214A149-BAF6-03CE-4913-5E8CBCD20B8B}"/>
                </a:ext>
              </a:extLst>
            </p:cNvPr>
            <p:cNvSpPr txBox="1"/>
            <p:nvPr/>
          </p:nvSpPr>
          <p:spPr>
            <a:xfrm>
              <a:off x="9809464"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84" name="TextBox 283">
              <a:extLst>
                <a:ext uri="{FF2B5EF4-FFF2-40B4-BE49-F238E27FC236}">
                  <a16:creationId xmlns:a16="http://schemas.microsoft.com/office/drawing/2014/main" id="{0E898F42-CF8E-99CD-AE4E-AB66A4045FAA}"/>
                </a:ext>
              </a:extLst>
            </p:cNvPr>
            <p:cNvSpPr txBox="1"/>
            <p:nvPr/>
          </p:nvSpPr>
          <p:spPr>
            <a:xfrm>
              <a:off x="9957102"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285" name="TextBox 284">
              <a:extLst>
                <a:ext uri="{FF2B5EF4-FFF2-40B4-BE49-F238E27FC236}">
                  <a16:creationId xmlns:a16="http://schemas.microsoft.com/office/drawing/2014/main" id="{2A2A8781-2E8E-B0C9-6855-363722693D0C}"/>
                </a:ext>
              </a:extLst>
            </p:cNvPr>
            <p:cNvSpPr txBox="1"/>
            <p:nvPr/>
          </p:nvSpPr>
          <p:spPr>
            <a:xfrm>
              <a:off x="10280952" y="3606060"/>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grpSp>
      <p:sp>
        <p:nvSpPr>
          <p:cNvPr id="436" name="Freeform: Shape 435">
            <a:extLst>
              <a:ext uri="{FF2B5EF4-FFF2-40B4-BE49-F238E27FC236}">
                <a16:creationId xmlns:a16="http://schemas.microsoft.com/office/drawing/2014/main" id="{FDC33580-0D27-5359-B0D2-3D7E8B95FB67}"/>
              </a:ext>
            </a:extLst>
          </p:cNvPr>
          <p:cNvSpPr/>
          <p:nvPr/>
        </p:nvSpPr>
        <p:spPr>
          <a:xfrm>
            <a:off x="2262188" y="2786063"/>
            <a:ext cx="8148637" cy="1171575"/>
          </a:xfrm>
          <a:custGeom>
            <a:avLst/>
            <a:gdLst>
              <a:gd name="csX0" fmla="*/ 8148637 w 8148637"/>
              <a:gd name="csY0" fmla="*/ 1171575 h 1171575"/>
              <a:gd name="csX1" fmla="*/ 5762625 w 8148637"/>
              <a:gd name="csY1" fmla="*/ 1171575 h 1171575"/>
              <a:gd name="csX2" fmla="*/ 5762625 w 8148637"/>
              <a:gd name="csY2" fmla="*/ 1133475 h 1171575"/>
              <a:gd name="csX3" fmla="*/ 5605462 w 8148637"/>
              <a:gd name="csY3" fmla="*/ 1133475 h 1171575"/>
              <a:gd name="csX4" fmla="*/ 5605462 w 8148637"/>
              <a:gd name="csY4" fmla="*/ 1100137 h 1171575"/>
              <a:gd name="csX5" fmla="*/ 5500687 w 8148637"/>
              <a:gd name="csY5" fmla="*/ 1100137 h 1171575"/>
              <a:gd name="csX6" fmla="*/ 5500687 w 8148637"/>
              <a:gd name="csY6" fmla="*/ 1062037 h 1171575"/>
              <a:gd name="csX7" fmla="*/ 5367337 w 8148637"/>
              <a:gd name="csY7" fmla="*/ 1062037 h 1171575"/>
              <a:gd name="csX8" fmla="*/ 5367337 w 8148637"/>
              <a:gd name="csY8" fmla="*/ 1038225 h 1171575"/>
              <a:gd name="csX9" fmla="*/ 5343525 w 8148637"/>
              <a:gd name="csY9" fmla="*/ 1038225 h 1171575"/>
              <a:gd name="csX10" fmla="*/ 5343525 w 8148637"/>
              <a:gd name="csY10" fmla="*/ 1000125 h 1171575"/>
              <a:gd name="csX11" fmla="*/ 4557712 w 8148637"/>
              <a:gd name="csY11" fmla="*/ 1000125 h 1171575"/>
              <a:gd name="csX12" fmla="*/ 4557712 w 8148637"/>
              <a:gd name="csY12" fmla="*/ 971550 h 1171575"/>
              <a:gd name="csX13" fmla="*/ 4495800 w 8148637"/>
              <a:gd name="csY13" fmla="*/ 971550 h 1171575"/>
              <a:gd name="csX14" fmla="*/ 4495800 w 8148637"/>
              <a:gd name="csY14" fmla="*/ 938212 h 1171575"/>
              <a:gd name="csX15" fmla="*/ 4352925 w 8148637"/>
              <a:gd name="csY15" fmla="*/ 938212 h 1171575"/>
              <a:gd name="csX16" fmla="*/ 4352925 w 8148637"/>
              <a:gd name="csY16" fmla="*/ 919162 h 1171575"/>
              <a:gd name="csX17" fmla="*/ 4276725 w 8148637"/>
              <a:gd name="csY17" fmla="*/ 919162 h 1171575"/>
              <a:gd name="csX18" fmla="*/ 4276725 w 8148637"/>
              <a:gd name="csY18" fmla="*/ 890587 h 1171575"/>
              <a:gd name="csX19" fmla="*/ 4248150 w 8148637"/>
              <a:gd name="csY19" fmla="*/ 890587 h 1171575"/>
              <a:gd name="csX20" fmla="*/ 4248150 w 8148637"/>
              <a:gd name="csY20" fmla="*/ 866775 h 1171575"/>
              <a:gd name="csX21" fmla="*/ 4229100 w 8148637"/>
              <a:gd name="csY21" fmla="*/ 866775 h 1171575"/>
              <a:gd name="csX22" fmla="*/ 4229100 w 8148637"/>
              <a:gd name="csY22" fmla="*/ 842962 h 1171575"/>
              <a:gd name="csX23" fmla="*/ 3910012 w 8148637"/>
              <a:gd name="csY23" fmla="*/ 842962 h 1171575"/>
              <a:gd name="csX24" fmla="*/ 3910012 w 8148637"/>
              <a:gd name="csY24" fmla="*/ 814387 h 1171575"/>
              <a:gd name="csX25" fmla="*/ 3814762 w 8148637"/>
              <a:gd name="csY25" fmla="*/ 814387 h 1171575"/>
              <a:gd name="csX26" fmla="*/ 3814762 w 8148637"/>
              <a:gd name="csY26" fmla="*/ 785812 h 1171575"/>
              <a:gd name="csX27" fmla="*/ 3495675 w 8148637"/>
              <a:gd name="csY27" fmla="*/ 785812 h 1171575"/>
              <a:gd name="csX28" fmla="*/ 3495675 w 8148637"/>
              <a:gd name="csY28" fmla="*/ 766762 h 1171575"/>
              <a:gd name="csX29" fmla="*/ 3414712 w 8148637"/>
              <a:gd name="csY29" fmla="*/ 766762 h 1171575"/>
              <a:gd name="csX30" fmla="*/ 3414712 w 8148637"/>
              <a:gd name="csY30" fmla="*/ 742950 h 1171575"/>
              <a:gd name="csX31" fmla="*/ 3357562 w 8148637"/>
              <a:gd name="csY31" fmla="*/ 742950 h 1171575"/>
              <a:gd name="csX32" fmla="*/ 3357562 w 8148637"/>
              <a:gd name="csY32" fmla="*/ 709612 h 1171575"/>
              <a:gd name="csX33" fmla="*/ 3181350 w 8148637"/>
              <a:gd name="csY33" fmla="*/ 709612 h 1171575"/>
              <a:gd name="csX34" fmla="*/ 3181350 w 8148637"/>
              <a:gd name="csY34" fmla="*/ 690562 h 1171575"/>
              <a:gd name="csX35" fmla="*/ 2309812 w 8148637"/>
              <a:gd name="csY35" fmla="*/ 690562 h 1171575"/>
              <a:gd name="csX36" fmla="*/ 2309812 w 8148637"/>
              <a:gd name="csY36" fmla="*/ 661987 h 1171575"/>
              <a:gd name="csX37" fmla="*/ 2276475 w 8148637"/>
              <a:gd name="csY37" fmla="*/ 661987 h 1171575"/>
              <a:gd name="csX38" fmla="*/ 2276475 w 8148637"/>
              <a:gd name="csY38" fmla="*/ 633412 h 1171575"/>
              <a:gd name="csX39" fmla="*/ 2185987 w 8148637"/>
              <a:gd name="csY39" fmla="*/ 633412 h 1171575"/>
              <a:gd name="csX40" fmla="*/ 2185987 w 8148637"/>
              <a:gd name="csY40" fmla="*/ 609600 h 1171575"/>
              <a:gd name="csX41" fmla="*/ 2152650 w 8148637"/>
              <a:gd name="csY41" fmla="*/ 609600 h 1171575"/>
              <a:gd name="csX42" fmla="*/ 2152650 w 8148637"/>
              <a:gd name="csY42" fmla="*/ 585787 h 1171575"/>
              <a:gd name="csX43" fmla="*/ 2085975 w 8148637"/>
              <a:gd name="csY43" fmla="*/ 585787 h 1171575"/>
              <a:gd name="csX44" fmla="*/ 2085975 w 8148637"/>
              <a:gd name="csY44" fmla="*/ 561975 h 1171575"/>
              <a:gd name="csX45" fmla="*/ 1847850 w 8148637"/>
              <a:gd name="csY45" fmla="*/ 561975 h 1171575"/>
              <a:gd name="csX46" fmla="*/ 1847850 w 8148637"/>
              <a:gd name="csY46" fmla="*/ 528637 h 1171575"/>
              <a:gd name="csX47" fmla="*/ 1814512 w 8148637"/>
              <a:gd name="csY47" fmla="*/ 528637 h 1171575"/>
              <a:gd name="csX48" fmla="*/ 1814512 w 8148637"/>
              <a:gd name="csY48" fmla="*/ 481012 h 1171575"/>
              <a:gd name="csX49" fmla="*/ 1728787 w 8148637"/>
              <a:gd name="csY49" fmla="*/ 481012 h 1171575"/>
              <a:gd name="csX50" fmla="*/ 1728787 w 8148637"/>
              <a:gd name="csY50" fmla="*/ 461962 h 1171575"/>
              <a:gd name="csX51" fmla="*/ 1262062 w 8148637"/>
              <a:gd name="csY51" fmla="*/ 461962 h 1171575"/>
              <a:gd name="csX52" fmla="*/ 1262062 w 8148637"/>
              <a:gd name="csY52" fmla="*/ 438150 h 1171575"/>
              <a:gd name="csX53" fmla="*/ 1233487 w 8148637"/>
              <a:gd name="csY53" fmla="*/ 438150 h 1171575"/>
              <a:gd name="csX54" fmla="*/ 1233487 w 8148637"/>
              <a:gd name="csY54" fmla="*/ 419100 h 1171575"/>
              <a:gd name="csX55" fmla="*/ 1147762 w 8148637"/>
              <a:gd name="csY55" fmla="*/ 419100 h 1171575"/>
              <a:gd name="csX56" fmla="*/ 1147762 w 8148637"/>
              <a:gd name="csY56" fmla="*/ 366712 h 1171575"/>
              <a:gd name="csX57" fmla="*/ 1114425 w 8148637"/>
              <a:gd name="csY57" fmla="*/ 366712 h 1171575"/>
              <a:gd name="csX58" fmla="*/ 1114425 w 8148637"/>
              <a:gd name="csY58" fmla="*/ 333375 h 1171575"/>
              <a:gd name="csX59" fmla="*/ 1033462 w 8148637"/>
              <a:gd name="csY59" fmla="*/ 333375 h 1171575"/>
              <a:gd name="csX60" fmla="*/ 1033462 w 8148637"/>
              <a:gd name="csY60" fmla="*/ 314325 h 1171575"/>
              <a:gd name="csX61" fmla="*/ 733425 w 8148637"/>
              <a:gd name="csY61" fmla="*/ 314325 h 1171575"/>
              <a:gd name="csX62" fmla="*/ 733425 w 8148637"/>
              <a:gd name="csY62" fmla="*/ 285750 h 1171575"/>
              <a:gd name="csX63" fmla="*/ 566737 w 8148637"/>
              <a:gd name="csY63" fmla="*/ 285750 h 1171575"/>
              <a:gd name="csX64" fmla="*/ 566737 w 8148637"/>
              <a:gd name="csY64" fmla="*/ 257175 h 1171575"/>
              <a:gd name="csX65" fmla="*/ 495300 w 8148637"/>
              <a:gd name="csY65" fmla="*/ 257175 h 1171575"/>
              <a:gd name="csX66" fmla="*/ 495300 w 8148637"/>
              <a:gd name="csY66" fmla="*/ 233362 h 1171575"/>
              <a:gd name="csX67" fmla="*/ 438150 w 8148637"/>
              <a:gd name="csY67" fmla="*/ 233362 h 1171575"/>
              <a:gd name="csX68" fmla="*/ 438150 w 8148637"/>
              <a:gd name="csY68" fmla="*/ 185737 h 1171575"/>
              <a:gd name="csX69" fmla="*/ 404812 w 8148637"/>
              <a:gd name="csY69" fmla="*/ 185737 h 1171575"/>
              <a:gd name="csX70" fmla="*/ 404812 w 8148637"/>
              <a:gd name="csY70" fmla="*/ 157162 h 1171575"/>
              <a:gd name="csX71" fmla="*/ 323850 w 8148637"/>
              <a:gd name="csY71" fmla="*/ 157162 h 1171575"/>
              <a:gd name="csX72" fmla="*/ 323850 w 8148637"/>
              <a:gd name="csY72" fmla="*/ 128587 h 1171575"/>
              <a:gd name="csX73" fmla="*/ 290512 w 8148637"/>
              <a:gd name="csY73" fmla="*/ 128587 h 1171575"/>
              <a:gd name="csX74" fmla="*/ 290512 w 8148637"/>
              <a:gd name="csY74" fmla="*/ 104775 h 1171575"/>
              <a:gd name="csX75" fmla="*/ 261937 w 8148637"/>
              <a:gd name="csY75" fmla="*/ 104775 h 1171575"/>
              <a:gd name="csX76" fmla="*/ 261937 w 8148637"/>
              <a:gd name="csY76" fmla="*/ 71437 h 1171575"/>
              <a:gd name="csX77" fmla="*/ 204787 w 8148637"/>
              <a:gd name="csY77" fmla="*/ 71437 h 1171575"/>
              <a:gd name="csX78" fmla="*/ 204787 w 8148637"/>
              <a:gd name="csY78" fmla="*/ 38100 h 1171575"/>
              <a:gd name="csX79" fmla="*/ 95250 w 8148637"/>
              <a:gd name="csY79" fmla="*/ 38100 h 1171575"/>
              <a:gd name="csX80" fmla="*/ 95250 w 8148637"/>
              <a:gd name="csY80" fmla="*/ 0 h 1171575"/>
              <a:gd name="csX81" fmla="*/ 0 w 8148637"/>
              <a:gd name="csY81" fmla="*/ 0 h 11715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Lst>
            <a:rect l="l" t="t" r="r" b="b"/>
            <a:pathLst>
              <a:path w="8148637" h="1171575">
                <a:moveTo>
                  <a:pt x="8148637" y="1171575"/>
                </a:moveTo>
                <a:lnTo>
                  <a:pt x="5762625" y="1171575"/>
                </a:lnTo>
                <a:lnTo>
                  <a:pt x="5762625" y="1133475"/>
                </a:lnTo>
                <a:lnTo>
                  <a:pt x="5605462" y="1133475"/>
                </a:lnTo>
                <a:lnTo>
                  <a:pt x="5605462" y="1100137"/>
                </a:lnTo>
                <a:lnTo>
                  <a:pt x="5500687" y="1100137"/>
                </a:lnTo>
                <a:lnTo>
                  <a:pt x="5500687" y="1062037"/>
                </a:lnTo>
                <a:lnTo>
                  <a:pt x="5367337" y="1062037"/>
                </a:lnTo>
                <a:lnTo>
                  <a:pt x="5367337" y="1038225"/>
                </a:lnTo>
                <a:lnTo>
                  <a:pt x="5343525" y="1038225"/>
                </a:lnTo>
                <a:lnTo>
                  <a:pt x="5343525" y="1000125"/>
                </a:lnTo>
                <a:lnTo>
                  <a:pt x="4557712" y="1000125"/>
                </a:lnTo>
                <a:lnTo>
                  <a:pt x="4557712" y="971550"/>
                </a:lnTo>
                <a:lnTo>
                  <a:pt x="4495800" y="971550"/>
                </a:lnTo>
                <a:lnTo>
                  <a:pt x="4495800" y="938212"/>
                </a:lnTo>
                <a:lnTo>
                  <a:pt x="4352925" y="938212"/>
                </a:lnTo>
                <a:lnTo>
                  <a:pt x="4352925" y="919162"/>
                </a:lnTo>
                <a:lnTo>
                  <a:pt x="4276725" y="919162"/>
                </a:lnTo>
                <a:lnTo>
                  <a:pt x="4276725" y="890587"/>
                </a:lnTo>
                <a:lnTo>
                  <a:pt x="4248150" y="890587"/>
                </a:lnTo>
                <a:lnTo>
                  <a:pt x="4248150" y="866775"/>
                </a:lnTo>
                <a:lnTo>
                  <a:pt x="4229100" y="866775"/>
                </a:lnTo>
                <a:lnTo>
                  <a:pt x="4229100" y="842962"/>
                </a:lnTo>
                <a:lnTo>
                  <a:pt x="3910012" y="842962"/>
                </a:lnTo>
                <a:lnTo>
                  <a:pt x="3910012" y="814387"/>
                </a:lnTo>
                <a:lnTo>
                  <a:pt x="3814762" y="814387"/>
                </a:lnTo>
                <a:lnTo>
                  <a:pt x="3814762" y="785812"/>
                </a:lnTo>
                <a:lnTo>
                  <a:pt x="3495675" y="785812"/>
                </a:lnTo>
                <a:lnTo>
                  <a:pt x="3495675" y="766762"/>
                </a:lnTo>
                <a:lnTo>
                  <a:pt x="3414712" y="766762"/>
                </a:lnTo>
                <a:lnTo>
                  <a:pt x="3414712" y="742950"/>
                </a:lnTo>
                <a:lnTo>
                  <a:pt x="3357562" y="742950"/>
                </a:lnTo>
                <a:lnTo>
                  <a:pt x="3357562" y="709612"/>
                </a:lnTo>
                <a:lnTo>
                  <a:pt x="3181350" y="709612"/>
                </a:lnTo>
                <a:lnTo>
                  <a:pt x="3181350" y="690562"/>
                </a:lnTo>
                <a:lnTo>
                  <a:pt x="2309812" y="690562"/>
                </a:lnTo>
                <a:lnTo>
                  <a:pt x="2309812" y="661987"/>
                </a:lnTo>
                <a:lnTo>
                  <a:pt x="2276475" y="661987"/>
                </a:lnTo>
                <a:lnTo>
                  <a:pt x="2276475" y="633412"/>
                </a:lnTo>
                <a:lnTo>
                  <a:pt x="2185987" y="633412"/>
                </a:lnTo>
                <a:lnTo>
                  <a:pt x="2185987" y="609600"/>
                </a:lnTo>
                <a:lnTo>
                  <a:pt x="2152650" y="609600"/>
                </a:lnTo>
                <a:lnTo>
                  <a:pt x="2152650" y="585787"/>
                </a:lnTo>
                <a:lnTo>
                  <a:pt x="2085975" y="585787"/>
                </a:lnTo>
                <a:lnTo>
                  <a:pt x="2085975" y="561975"/>
                </a:lnTo>
                <a:lnTo>
                  <a:pt x="1847850" y="561975"/>
                </a:lnTo>
                <a:lnTo>
                  <a:pt x="1847850" y="528637"/>
                </a:lnTo>
                <a:lnTo>
                  <a:pt x="1814512" y="528637"/>
                </a:lnTo>
                <a:lnTo>
                  <a:pt x="1814512" y="481012"/>
                </a:lnTo>
                <a:lnTo>
                  <a:pt x="1728787" y="481012"/>
                </a:lnTo>
                <a:lnTo>
                  <a:pt x="1728787" y="461962"/>
                </a:lnTo>
                <a:lnTo>
                  <a:pt x="1262062" y="461962"/>
                </a:lnTo>
                <a:lnTo>
                  <a:pt x="1262062" y="438150"/>
                </a:lnTo>
                <a:lnTo>
                  <a:pt x="1233487" y="438150"/>
                </a:lnTo>
                <a:lnTo>
                  <a:pt x="1233487" y="419100"/>
                </a:lnTo>
                <a:lnTo>
                  <a:pt x="1147762" y="419100"/>
                </a:lnTo>
                <a:lnTo>
                  <a:pt x="1147762" y="366712"/>
                </a:lnTo>
                <a:lnTo>
                  <a:pt x="1114425" y="366712"/>
                </a:lnTo>
                <a:lnTo>
                  <a:pt x="1114425" y="333375"/>
                </a:lnTo>
                <a:lnTo>
                  <a:pt x="1033462" y="333375"/>
                </a:lnTo>
                <a:lnTo>
                  <a:pt x="1033462" y="314325"/>
                </a:lnTo>
                <a:lnTo>
                  <a:pt x="733425" y="314325"/>
                </a:lnTo>
                <a:lnTo>
                  <a:pt x="733425" y="285750"/>
                </a:lnTo>
                <a:lnTo>
                  <a:pt x="566737" y="285750"/>
                </a:lnTo>
                <a:lnTo>
                  <a:pt x="566737" y="257175"/>
                </a:lnTo>
                <a:lnTo>
                  <a:pt x="495300" y="257175"/>
                </a:lnTo>
                <a:lnTo>
                  <a:pt x="495300" y="233362"/>
                </a:lnTo>
                <a:lnTo>
                  <a:pt x="438150" y="233362"/>
                </a:lnTo>
                <a:lnTo>
                  <a:pt x="438150" y="185737"/>
                </a:lnTo>
                <a:lnTo>
                  <a:pt x="404812" y="185737"/>
                </a:lnTo>
                <a:lnTo>
                  <a:pt x="404812" y="157162"/>
                </a:lnTo>
                <a:lnTo>
                  <a:pt x="323850" y="157162"/>
                </a:lnTo>
                <a:lnTo>
                  <a:pt x="323850" y="128587"/>
                </a:lnTo>
                <a:lnTo>
                  <a:pt x="290512" y="128587"/>
                </a:lnTo>
                <a:lnTo>
                  <a:pt x="290512" y="104775"/>
                </a:lnTo>
                <a:lnTo>
                  <a:pt x="261937" y="104775"/>
                </a:lnTo>
                <a:lnTo>
                  <a:pt x="261937" y="71437"/>
                </a:lnTo>
                <a:lnTo>
                  <a:pt x="204787" y="71437"/>
                </a:lnTo>
                <a:lnTo>
                  <a:pt x="204787" y="38100"/>
                </a:lnTo>
                <a:lnTo>
                  <a:pt x="95250" y="38100"/>
                </a:lnTo>
                <a:lnTo>
                  <a:pt x="95250"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6" name="Group 455">
            <a:extLst>
              <a:ext uri="{FF2B5EF4-FFF2-40B4-BE49-F238E27FC236}">
                <a16:creationId xmlns:a16="http://schemas.microsoft.com/office/drawing/2014/main" id="{FD2803AD-FBCC-1B24-8561-3A79347B56B6}"/>
              </a:ext>
            </a:extLst>
          </p:cNvPr>
          <p:cNvGrpSpPr/>
          <p:nvPr/>
        </p:nvGrpSpPr>
        <p:grpSpPr>
          <a:xfrm>
            <a:off x="6595780" y="3594358"/>
            <a:ext cx="3790271" cy="471612"/>
            <a:chOff x="6595780" y="3594358"/>
            <a:chExt cx="3790271" cy="471612"/>
          </a:xfrm>
        </p:grpSpPr>
        <p:sp>
          <p:nvSpPr>
            <p:cNvPr id="437" name="TextBox 436">
              <a:extLst>
                <a:ext uri="{FF2B5EF4-FFF2-40B4-BE49-F238E27FC236}">
                  <a16:creationId xmlns:a16="http://schemas.microsoft.com/office/drawing/2014/main" id="{FABF7C1B-91BD-AAC3-84C0-4D12E49AD109}"/>
                </a:ext>
              </a:extLst>
            </p:cNvPr>
            <p:cNvSpPr txBox="1"/>
            <p:nvPr/>
          </p:nvSpPr>
          <p:spPr>
            <a:xfrm>
              <a:off x="6595780" y="359435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38" name="TextBox 437">
              <a:extLst>
                <a:ext uri="{FF2B5EF4-FFF2-40B4-BE49-F238E27FC236}">
                  <a16:creationId xmlns:a16="http://schemas.microsoft.com/office/drawing/2014/main" id="{FC33EC0F-D6FA-7C22-26BC-80F07E7DACF1}"/>
                </a:ext>
              </a:extLst>
            </p:cNvPr>
            <p:cNvSpPr txBox="1"/>
            <p:nvPr/>
          </p:nvSpPr>
          <p:spPr>
            <a:xfrm>
              <a:off x="6658652" y="359435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39" name="TextBox 438">
              <a:extLst>
                <a:ext uri="{FF2B5EF4-FFF2-40B4-BE49-F238E27FC236}">
                  <a16:creationId xmlns:a16="http://schemas.microsoft.com/office/drawing/2014/main" id="{4F6549B8-C5A0-9C37-F62D-96830FF74171}"/>
                </a:ext>
              </a:extLst>
            </p:cNvPr>
            <p:cNvSpPr txBox="1"/>
            <p:nvPr/>
          </p:nvSpPr>
          <p:spPr>
            <a:xfrm>
              <a:off x="7142967" y="366407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0" name="TextBox 439">
              <a:extLst>
                <a:ext uri="{FF2B5EF4-FFF2-40B4-BE49-F238E27FC236}">
                  <a16:creationId xmlns:a16="http://schemas.microsoft.com/office/drawing/2014/main" id="{618CD2AE-CEA4-F50D-4020-A7DEB0778CA8}"/>
                </a:ext>
              </a:extLst>
            </p:cNvPr>
            <p:cNvSpPr txBox="1"/>
            <p:nvPr/>
          </p:nvSpPr>
          <p:spPr>
            <a:xfrm>
              <a:off x="7296689" y="366407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1" name="TextBox 440">
              <a:extLst>
                <a:ext uri="{FF2B5EF4-FFF2-40B4-BE49-F238E27FC236}">
                  <a16:creationId xmlns:a16="http://schemas.microsoft.com/office/drawing/2014/main" id="{DE96231F-AEDC-D9EE-5261-ED6B68F8A2A4}"/>
                </a:ext>
              </a:extLst>
            </p:cNvPr>
            <p:cNvSpPr txBox="1"/>
            <p:nvPr/>
          </p:nvSpPr>
          <p:spPr>
            <a:xfrm>
              <a:off x="7422096" y="366407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2" name="TextBox 441">
              <a:extLst>
                <a:ext uri="{FF2B5EF4-FFF2-40B4-BE49-F238E27FC236}">
                  <a16:creationId xmlns:a16="http://schemas.microsoft.com/office/drawing/2014/main" id="{D0C796C2-B411-6F31-8167-A144A8625711}"/>
                </a:ext>
              </a:extLst>
            </p:cNvPr>
            <p:cNvSpPr txBox="1"/>
            <p:nvPr/>
          </p:nvSpPr>
          <p:spPr>
            <a:xfrm>
              <a:off x="7697137" y="375014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3" name="TextBox 442">
              <a:extLst>
                <a:ext uri="{FF2B5EF4-FFF2-40B4-BE49-F238E27FC236}">
                  <a16:creationId xmlns:a16="http://schemas.microsoft.com/office/drawing/2014/main" id="{B46AD164-D6E1-1E21-B4D7-57F614396C7F}"/>
                </a:ext>
              </a:extLst>
            </p:cNvPr>
            <p:cNvSpPr txBox="1"/>
            <p:nvPr/>
          </p:nvSpPr>
          <p:spPr>
            <a:xfrm>
              <a:off x="7822544" y="3798891"/>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4" name="TextBox 443">
              <a:extLst>
                <a:ext uri="{FF2B5EF4-FFF2-40B4-BE49-F238E27FC236}">
                  <a16:creationId xmlns:a16="http://schemas.microsoft.com/office/drawing/2014/main" id="{A01F1D03-FA94-1368-B062-620BEFDA44D0}"/>
                </a:ext>
              </a:extLst>
            </p:cNvPr>
            <p:cNvSpPr txBox="1"/>
            <p:nvPr/>
          </p:nvSpPr>
          <p:spPr>
            <a:xfrm>
              <a:off x="7953289"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5" name="TextBox 444">
              <a:extLst>
                <a:ext uri="{FF2B5EF4-FFF2-40B4-BE49-F238E27FC236}">
                  <a16:creationId xmlns:a16="http://schemas.microsoft.com/office/drawing/2014/main" id="{ED134FDF-09BF-C1FE-779F-0709620C9CA6}"/>
                </a:ext>
              </a:extLst>
            </p:cNvPr>
            <p:cNvSpPr txBox="1"/>
            <p:nvPr/>
          </p:nvSpPr>
          <p:spPr>
            <a:xfrm>
              <a:off x="8048904"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6" name="TextBox 445">
              <a:extLst>
                <a:ext uri="{FF2B5EF4-FFF2-40B4-BE49-F238E27FC236}">
                  <a16:creationId xmlns:a16="http://schemas.microsoft.com/office/drawing/2014/main" id="{79E54959-31AB-E7E3-0187-F2B3F326FC76}"/>
                </a:ext>
              </a:extLst>
            </p:cNvPr>
            <p:cNvSpPr txBox="1"/>
            <p:nvPr/>
          </p:nvSpPr>
          <p:spPr>
            <a:xfrm>
              <a:off x="8087982"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7" name="TextBox 446">
              <a:extLst>
                <a:ext uri="{FF2B5EF4-FFF2-40B4-BE49-F238E27FC236}">
                  <a16:creationId xmlns:a16="http://schemas.microsoft.com/office/drawing/2014/main" id="{58904490-8DBB-386C-55D0-3AF44EE38F7E}"/>
                </a:ext>
              </a:extLst>
            </p:cNvPr>
            <p:cNvSpPr txBox="1"/>
            <p:nvPr/>
          </p:nvSpPr>
          <p:spPr>
            <a:xfrm>
              <a:off x="8186352"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8" name="TextBox 447">
              <a:extLst>
                <a:ext uri="{FF2B5EF4-FFF2-40B4-BE49-F238E27FC236}">
                  <a16:creationId xmlns:a16="http://schemas.microsoft.com/office/drawing/2014/main" id="{E79A0B3A-1011-B887-9352-27CC3BB907D2}"/>
                </a:ext>
              </a:extLst>
            </p:cNvPr>
            <p:cNvSpPr txBox="1"/>
            <p:nvPr/>
          </p:nvSpPr>
          <p:spPr>
            <a:xfrm>
              <a:off x="8249224"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49" name="TextBox 448">
              <a:extLst>
                <a:ext uri="{FF2B5EF4-FFF2-40B4-BE49-F238E27FC236}">
                  <a16:creationId xmlns:a16="http://schemas.microsoft.com/office/drawing/2014/main" id="{83DCC522-1388-C75A-AAB0-CE54759EC96D}"/>
                </a:ext>
              </a:extLst>
            </p:cNvPr>
            <p:cNvSpPr txBox="1"/>
            <p:nvPr/>
          </p:nvSpPr>
          <p:spPr>
            <a:xfrm>
              <a:off x="8331429"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50" name="TextBox 449">
              <a:extLst>
                <a:ext uri="{FF2B5EF4-FFF2-40B4-BE49-F238E27FC236}">
                  <a16:creationId xmlns:a16="http://schemas.microsoft.com/office/drawing/2014/main" id="{2C973D11-3BC3-50D8-7F80-82D693EB1142}"/>
                </a:ext>
              </a:extLst>
            </p:cNvPr>
            <p:cNvSpPr txBox="1"/>
            <p:nvPr/>
          </p:nvSpPr>
          <p:spPr>
            <a:xfrm>
              <a:off x="8771129"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51" name="TextBox 450">
              <a:extLst>
                <a:ext uri="{FF2B5EF4-FFF2-40B4-BE49-F238E27FC236}">
                  <a16:creationId xmlns:a16="http://schemas.microsoft.com/office/drawing/2014/main" id="{46E898DA-F260-9643-9472-C5D62F4E4ACB}"/>
                </a:ext>
              </a:extLst>
            </p:cNvPr>
            <p:cNvSpPr txBox="1"/>
            <p:nvPr/>
          </p:nvSpPr>
          <p:spPr>
            <a:xfrm>
              <a:off x="9662221"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52" name="TextBox 451">
              <a:extLst>
                <a:ext uri="{FF2B5EF4-FFF2-40B4-BE49-F238E27FC236}">
                  <a16:creationId xmlns:a16="http://schemas.microsoft.com/office/drawing/2014/main" id="{4756A1D0-DCD0-6B10-711E-388C86E0FE92}"/>
                </a:ext>
              </a:extLst>
            </p:cNvPr>
            <p:cNvSpPr txBox="1"/>
            <p:nvPr/>
          </p:nvSpPr>
          <p:spPr>
            <a:xfrm>
              <a:off x="9695558"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53" name="TextBox 452">
              <a:extLst>
                <a:ext uri="{FF2B5EF4-FFF2-40B4-BE49-F238E27FC236}">
                  <a16:creationId xmlns:a16="http://schemas.microsoft.com/office/drawing/2014/main" id="{2B357C0F-090E-8D7A-C54E-B1659F066D94}"/>
                </a:ext>
              </a:extLst>
            </p:cNvPr>
            <p:cNvSpPr txBox="1"/>
            <p:nvPr/>
          </p:nvSpPr>
          <p:spPr>
            <a:xfrm>
              <a:off x="9810270"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54" name="TextBox 453">
              <a:extLst>
                <a:ext uri="{FF2B5EF4-FFF2-40B4-BE49-F238E27FC236}">
                  <a16:creationId xmlns:a16="http://schemas.microsoft.com/office/drawing/2014/main" id="{908BE52F-0721-281C-0944-2F5901759F07}"/>
                </a:ext>
              </a:extLst>
            </p:cNvPr>
            <p:cNvSpPr txBox="1"/>
            <p:nvPr/>
          </p:nvSpPr>
          <p:spPr>
            <a:xfrm>
              <a:off x="9956160"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55" name="TextBox 454">
              <a:extLst>
                <a:ext uri="{FF2B5EF4-FFF2-40B4-BE49-F238E27FC236}">
                  <a16:creationId xmlns:a16="http://schemas.microsoft.com/office/drawing/2014/main" id="{39BFA73B-362F-FFBF-7040-021918CC92E1}"/>
                </a:ext>
              </a:extLst>
            </p:cNvPr>
            <p:cNvSpPr txBox="1"/>
            <p:nvPr/>
          </p:nvSpPr>
          <p:spPr>
            <a:xfrm>
              <a:off x="10282371" y="381819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grpSp>
    </p:spTree>
    <p:extLst>
      <p:ext uri="{BB962C8B-B14F-4D97-AF65-F5344CB8AC3E}">
        <p14:creationId xmlns:p14="http://schemas.microsoft.com/office/powerpoint/2010/main" val="250889144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FF9F8-0EE8-68F9-68DE-D4AAB7249AE2}"/>
              </a:ext>
            </a:extLst>
          </p:cNvPr>
          <p:cNvSpPr>
            <a:spLocks noGrp="1"/>
          </p:cNvSpPr>
          <p:nvPr>
            <p:ph type="title"/>
          </p:nvPr>
        </p:nvSpPr>
        <p:spPr>
          <a:xfrm>
            <a:off x="231078" y="531006"/>
            <a:ext cx="11740260" cy="502445"/>
          </a:xfrm>
        </p:spPr>
        <p:txBody>
          <a:bodyPr/>
          <a:lstStyle/>
          <a:p>
            <a:r>
              <a:rPr lang="en-US" dirty="0"/>
              <a:t>TRANSCEND NHL 001: CAR T-Cell Therapy </a:t>
            </a:r>
            <a:br>
              <a:rPr lang="en-US" dirty="0"/>
            </a:br>
            <a:r>
              <a:rPr lang="en-US" dirty="0"/>
              <a:t>Lisocabtagene Maraleucel in R/R MCL</a:t>
            </a:r>
          </a:p>
        </p:txBody>
      </p:sp>
      <p:sp>
        <p:nvSpPr>
          <p:cNvPr id="3" name="Content Placeholder 2">
            <a:extLst>
              <a:ext uri="{FF2B5EF4-FFF2-40B4-BE49-F238E27FC236}">
                <a16:creationId xmlns:a16="http://schemas.microsoft.com/office/drawing/2014/main" id="{C3D4D1A8-7DD1-CCF2-563B-54E24119F2A9}"/>
              </a:ext>
            </a:extLst>
          </p:cNvPr>
          <p:cNvSpPr>
            <a:spLocks noGrp="1"/>
          </p:cNvSpPr>
          <p:nvPr>
            <p:ph idx="1"/>
          </p:nvPr>
        </p:nvSpPr>
        <p:spPr>
          <a:xfrm>
            <a:off x="231078" y="1335023"/>
            <a:ext cx="11740260" cy="4754880"/>
          </a:xfrm>
        </p:spPr>
        <p:txBody>
          <a:bodyPr/>
          <a:lstStyle/>
          <a:p>
            <a:r>
              <a:rPr lang="en-US" sz="2000" dirty="0"/>
              <a:t>MCL cohort of the open-label phase I trial of lisocabtagene maraleucel for patients with R/R MCL after ≥2 prior therapies including a BTK inhibitor, alkylating agent, and CD20-targeted therapy (N = 88)</a:t>
            </a:r>
          </a:p>
        </p:txBody>
      </p:sp>
      <p:sp>
        <p:nvSpPr>
          <p:cNvPr id="50" name="Content Placeholder 49">
            <a:extLst>
              <a:ext uri="{FF2B5EF4-FFF2-40B4-BE49-F238E27FC236}">
                <a16:creationId xmlns:a16="http://schemas.microsoft.com/office/drawing/2014/main" id="{0D4D034D-29DE-9EFA-1D9F-F3AEA4850116}"/>
              </a:ext>
            </a:extLst>
          </p:cNvPr>
          <p:cNvSpPr>
            <a:spLocks noGrp="1"/>
          </p:cNvSpPr>
          <p:nvPr>
            <p:ph sz="quarter" idx="10"/>
          </p:nvPr>
        </p:nvSpPr>
        <p:spPr>
          <a:xfrm>
            <a:off x="1712199" y="6302375"/>
            <a:ext cx="7812290" cy="327025"/>
          </a:xfrm>
        </p:spPr>
        <p:txBody>
          <a:bodyPr/>
          <a:lstStyle/>
          <a:p>
            <a:pPr algn="ctr"/>
            <a:r>
              <a:rPr lang="en-US" dirty="0"/>
              <a:t>Wang. JCO. 2024;42:1146.</a:t>
            </a:r>
            <a:endParaRPr lang="en-US" altLang="en-US" dirty="0"/>
          </a:p>
        </p:txBody>
      </p:sp>
      <p:graphicFrame>
        <p:nvGraphicFramePr>
          <p:cNvPr id="11" name="Table 60">
            <a:extLst>
              <a:ext uri="{FF2B5EF4-FFF2-40B4-BE49-F238E27FC236}">
                <a16:creationId xmlns:a16="http://schemas.microsoft.com/office/drawing/2014/main" id="{FF6897B9-8CEE-551D-3BEC-E360E49CC9F2}"/>
              </a:ext>
            </a:extLst>
          </p:cNvPr>
          <p:cNvGraphicFramePr>
            <a:graphicFrameLocks/>
          </p:cNvGraphicFramePr>
          <p:nvPr>
            <p:extLst>
              <p:ext uri="{D42A27DB-BD31-4B8C-83A1-F6EECF244321}">
                <p14:modId xmlns:p14="http://schemas.microsoft.com/office/powerpoint/2010/main" val="3083628740"/>
              </p:ext>
            </p:extLst>
          </p:nvPr>
        </p:nvGraphicFramePr>
        <p:xfrm>
          <a:off x="7080038" y="3210114"/>
          <a:ext cx="4874775" cy="1140968"/>
        </p:xfrm>
        <a:graphic>
          <a:graphicData uri="http://schemas.openxmlformats.org/drawingml/2006/table">
            <a:tbl>
              <a:tblPr firstRow="1" bandRow="1">
                <a:tableStyleId>{93296810-A885-4BE3-A3E7-6D5BEEA58F35}</a:tableStyleId>
              </a:tblPr>
              <a:tblGrid>
                <a:gridCol w="2931210">
                  <a:extLst>
                    <a:ext uri="{9D8B030D-6E8A-4147-A177-3AD203B41FA5}">
                      <a16:colId xmlns:a16="http://schemas.microsoft.com/office/drawing/2014/main" val="2958253383"/>
                    </a:ext>
                  </a:extLst>
                </a:gridCol>
                <a:gridCol w="1943565">
                  <a:extLst>
                    <a:ext uri="{9D8B030D-6E8A-4147-A177-3AD203B41FA5}">
                      <a16:colId xmlns:a16="http://schemas.microsoft.com/office/drawing/2014/main" val="599074519"/>
                    </a:ext>
                  </a:extLst>
                </a:gridCol>
              </a:tblGrid>
              <a:tr h="273764">
                <a:tc>
                  <a:txBody>
                    <a:bodyPr/>
                    <a:lstStyle/>
                    <a:p>
                      <a:pPr>
                        <a:lnSpc>
                          <a:spcPct val="90000"/>
                        </a:lnSpc>
                      </a:pPr>
                      <a:r>
                        <a:rPr lang="en-US" sz="1400" b="1" i="0" baseline="0" dirty="0">
                          <a:solidFill>
                            <a:schemeClr val="bg2"/>
                          </a:solidFill>
                          <a:latin typeface="Poppins" pitchFamily="2" charset="77"/>
                          <a:cs typeface="Poppins" pitchFamily="2" charset="77"/>
                        </a:rPr>
                        <a:t>Patient Population</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lang="en-US" sz="1400" b="1" i="0" baseline="0" dirty="0">
                          <a:solidFill>
                            <a:schemeClr val="bg2"/>
                          </a:solidFill>
                          <a:latin typeface="Poppins" pitchFamily="2" charset="77"/>
                          <a:cs typeface="Poppins" pitchFamily="2" charset="77"/>
                        </a:rPr>
                        <a:t>Median PFS, Mo</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248351793"/>
                  </a:ext>
                </a:extLst>
              </a:tr>
              <a:tr h="235384">
                <a:tc>
                  <a:txBody>
                    <a:bodyPr/>
                    <a:lstStyle/>
                    <a:p>
                      <a:pPr>
                        <a:lnSpc>
                          <a:spcPct val="90000"/>
                        </a:lnSpc>
                      </a:pPr>
                      <a:r>
                        <a:rPr lang="en-US" sz="1400" b="0" i="0" baseline="0" dirty="0">
                          <a:solidFill>
                            <a:schemeClr val="tx1"/>
                          </a:solidFill>
                          <a:latin typeface="Poppins" panose="00000500000000000000" pitchFamily="2" charset="0"/>
                          <a:cs typeface="Poppins" panose="00000500000000000000" pitchFamily="2" charset="0"/>
                        </a:rPr>
                        <a:t>Primary analysis set (n = 74)</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400" b="0" i="0" dirty="0">
                          <a:solidFill>
                            <a:schemeClr val="tx1"/>
                          </a:solidFill>
                          <a:latin typeface="Poppins" panose="00000500000000000000" pitchFamily="2" charset="0"/>
                          <a:cs typeface="Poppins" panose="00000500000000000000" pitchFamily="2" charset="0"/>
                        </a:rPr>
                        <a:t>12.3</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67728496"/>
                  </a:ext>
                </a:extLst>
              </a:tr>
              <a:tr h="235384">
                <a:tc>
                  <a:txBody>
                    <a:bodyPr/>
                    <a:lstStyle/>
                    <a:p>
                      <a:pPr>
                        <a:lnSpc>
                          <a:spcPct val="90000"/>
                        </a:lnSpc>
                      </a:pPr>
                      <a:r>
                        <a:rPr lang="en-US" sz="1400" b="0" i="0" dirty="0">
                          <a:solidFill>
                            <a:schemeClr val="tx1"/>
                          </a:solidFill>
                          <a:latin typeface="Poppins" panose="00000500000000000000" pitchFamily="2" charset="0"/>
                          <a:cs typeface="Poppins" panose="00000500000000000000" pitchFamily="2" charset="0"/>
                        </a:rPr>
                        <a:t>Efficacy set (n = 83)</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400" b="0" i="0" dirty="0">
                          <a:solidFill>
                            <a:schemeClr val="tx1"/>
                          </a:solidFill>
                          <a:latin typeface="Poppins" panose="00000500000000000000" pitchFamily="2" charset="0"/>
                          <a:cs typeface="Poppins" panose="00000500000000000000" pitchFamily="2" charset="0"/>
                        </a:rPr>
                        <a:t>15.3</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39709458"/>
                  </a:ext>
                </a:extLst>
              </a:tr>
              <a:tr h="235384">
                <a:tc>
                  <a:txBody>
                    <a:bodyPr/>
                    <a:lstStyle/>
                    <a:p>
                      <a:pPr>
                        <a:lnSpc>
                          <a:spcPct val="90000"/>
                        </a:lnSpc>
                      </a:pPr>
                      <a:r>
                        <a:rPr lang="en-US" sz="1400" b="0" i="0" dirty="0">
                          <a:solidFill>
                            <a:schemeClr val="tx1"/>
                          </a:solidFill>
                          <a:latin typeface="Poppins" panose="00000500000000000000" pitchFamily="2" charset="0"/>
                          <a:cs typeface="Poppins" panose="00000500000000000000" pitchFamily="2" charset="0"/>
                        </a:rPr>
                        <a:t>Achieved CR (n = 60)</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400" b="0" i="0" dirty="0">
                          <a:solidFill>
                            <a:schemeClr val="tx1"/>
                          </a:solidFill>
                          <a:latin typeface="Poppins" panose="00000500000000000000" pitchFamily="2" charset="0"/>
                          <a:cs typeface="Poppins" panose="00000500000000000000" pitchFamily="2" charset="0"/>
                        </a:rPr>
                        <a:t>17.8</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852331771"/>
                  </a:ext>
                </a:extLst>
              </a:tr>
            </a:tbl>
          </a:graphicData>
        </a:graphic>
      </p:graphicFrame>
      <p:graphicFrame>
        <p:nvGraphicFramePr>
          <p:cNvPr id="12" name="Table 60">
            <a:extLst>
              <a:ext uri="{FF2B5EF4-FFF2-40B4-BE49-F238E27FC236}">
                <a16:creationId xmlns:a16="http://schemas.microsoft.com/office/drawing/2014/main" id="{B6F63587-9139-5861-7BCE-318588A4368B}"/>
              </a:ext>
            </a:extLst>
          </p:cNvPr>
          <p:cNvGraphicFramePr>
            <a:graphicFrameLocks/>
          </p:cNvGraphicFramePr>
          <p:nvPr>
            <p:extLst>
              <p:ext uri="{D42A27DB-BD31-4B8C-83A1-F6EECF244321}">
                <p14:modId xmlns:p14="http://schemas.microsoft.com/office/powerpoint/2010/main" val="4160946168"/>
              </p:ext>
            </p:extLst>
          </p:nvPr>
        </p:nvGraphicFramePr>
        <p:xfrm>
          <a:off x="7085449" y="1968875"/>
          <a:ext cx="4874775" cy="1140968"/>
        </p:xfrm>
        <a:graphic>
          <a:graphicData uri="http://schemas.openxmlformats.org/drawingml/2006/table">
            <a:tbl>
              <a:tblPr firstRow="1" bandRow="1">
                <a:tableStyleId>{93296810-A885-4BE3-A3E7-6D5BEEA58F35}</a:tableStyleId>
              </a:tblPr>
              <a:tblGrid>
                <a:gridCol w="2928793">
                  <a:extLst>
                    <a:ext uri="{9D8B030D-6E8A-4147-A177-3AD203B41FA5}">
                      <a16:colId xmlns:a16="http://schemas.microsoft.com/office/drawing/2014/main" val="2958253383"/>
                    </a:ext>
                  </a:extLst>
                </a:gridCol>
                <a:gridCol w="1945982">
                  <a:extLst>
                    <a:ext uri="{9D8B030D-6E8A-4147-A177-3AD203B41FA5}">
                      <a16:colId xmlns:a16="http://schemas.microsoft.com/office/drawing/2014/main" val="599074519"/>
                    </a:ext>
                  </a:extLst>
                </a:gridCol>
              </a:tblGrid>
              <a:tr h="273764">
                <a:tc>
                  <a:txBody>
                    <a:bodyPr/>
                    <a:lstStyle/>
                    <a:p>
                      <a:pPr>
                        <a:lnSpc>
                          <a:spcPct val="90000"/>
                        </a:lnSpc>
                      </a:pPr>
                      <a:r>
                        <a:rPr lang="en-US" sz="1400" b="1" i="0" baseline="0" dirty="0">
                          <a:solidFill>
                            <a:schemeClr val="bg2"/>
                          </a:solidFill>
                          <a:latin typeface="Poppins" pitchFamily="2" charset="77"/>
                          <a:cs typeface="Poppins" pitchFamily="2" charset="77"/>
                        </a:rPr>
                        <a:t>Patient Population</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lang="en-US" sz="1400" b="1" i="0" baseline="0" dirty="0">
                          <a:solidFill>
                            <a:schemeClr val="bg2"/>
                          </a:solidFill>
                          <a:latin typeface="Poppins" pitchFamily="2" charset="77"/>
                          <a:cs typeface="Poppins" pitchFamily="2" charset="77"/>
                        </a:rPr>
                        <a:t>Median OS, Mo</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248351793"/>
                  </a:ext>
                </a:extLst>
              </a:tr>
              <a:tr h="239814">
                <a:tc>
                  <a:txBody>
                    <a:bodyPr/>
                    <a:lstStyle/>
                    <a:p>
                      <a:pPr>
                        <a:lnSpc>
                          <a:spcPct val="90000"/>
                        </a:lnSpc>
                      </a:pPr>
                      <a:r>
                        <a:rPr lang="en-US" sz="1400" b="0" i="0" baseline="0" dirty="0">
                          <a:solidFill>
                            <a:schemeClr val="tx1"/>
                          </a:solidFill>
                          <a:latin typeface="Poppins" panose="00000500000000000000" pitchFamily="2" charset="0"/>
                          <a:cs typeface="Poppins" panose="00000500000000000000" pitchFamily="2" charset="0"/>
                        </a:rPr>
                        <a:t>Primary analysis set (n = 74)</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400" b="0" i="0" dirty="0">
                          <a:solidFill>
                            <a:schemeClr val="tx1"/>
                          </a:solidFill>
                          <a:latin typeface="Poppins" panose="00000500000000000000" pitchFamily="2" charset="0"/>
                          <a:cs typeface="Poppins" panose="00000500000000000000" pitchFamily="2" charset="0"/>
                        </a:rPr>
                        <a:t>18.2</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67728496"/>
                  </a:ext>
                </a:extLst>
              </a:tr>
              <a:tr h="239814">
                <a:tc>
                  <a:txBody>
                    <a:bodyPr/>
                    <a:lstStyle/>
                    <a:p>
                      <a:pPr>
                        <a:lnSpc>
                          <a:spcPct val="90000"/>
                        </a:lnSpc>
                      </a:pPr>
                      <a:r>
                        <a:rPr lang="en-US" sz="1400" b="0" i="0" dirty="0">
                          <a:solidFill>
                            <a:schemeClr val="tx1"/>
                          </a:solidFill>
                          <a:latin typeface="Poppins" panose="00000500000000000000" pitchFamily="2" charset="0"/>
                          <a:cs typeface="Poppins" panose="00000500000000000000" pitchFamily="2" charset="0"/>
                        </a:rPr>
                        <a:t>Efficacy set (n = 83)</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400" b="0" i="0" dirty="0">
                          <a:solidFill>
                            <a:schemeClr val="tx1"/>
                          </a:solidFill>
                          <a:latin typeface="Poppins" panose="00000500000000000000" pitchFamily="2" charset="0"/>
                          <a:cs typeface="Poppins" panose="00000500000000000000" pitchFamily="2" charset="0"/>
                        </a:rPr>
                        <a:t>18.2</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39709458"/>
                  </a:ext>
                </a:extLst>
              </a:tr>
              <a:tr h="239814">
                <a:tc>
                  <a:txBody>
                    <a:bodyPr/>
                    <a:lstStyle/>
                    <a:p>
                      <a:pPr>
                        <a:lnSpc>
                          <a:spcPct val="90000"/>
                        </a:lnSpc>
                      </a:pPr>
                      <a:r>
                        <a:rPr lang="en-US" sz="1400" b="0" i="0" dirty="0">
                          <a:solidFill>
                            <a:schemeClr val="tx1"/>
                          </a:solidFill>
                          <a:latin typeface="Poppins" panose="00000500000000000000" pitchFamily="2" charset="0"/>
                          <a:cs typeface="Poppins" panose="00000500000000000000" pitchFamily="2" charset="0"/>
                        </a:rPr>
                        <a:t>Achieved CR (n = 60)</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400" b="0" i="0" dirty="0">
                          <a:solidFill>
                            <a:schemeClr val="tx1"/>
                          </a:solidFill>
                          <a:latin typeface="Poppins" panose="00000500000000000000" pitchFamily="2" charset="0"/>
                          <a:cs typeface="Poppins" panose="00000500000000000000" pitchFamily="2" charset="0"/>
                        </a:rPr>
                        <a:t>36.3</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90228255"/>
                  </a:ext>
                </a:extLst>
              </a:tr>
            </a:tbl>
          </a:graphicData>
        </a:graphic>
      </p:graphicFrame>
      <p:graphicFrame>
        <p:nvGraphicFramePr>
          <p:cNvPr id="13" name="Table 60">
            <a:extLst>
              <a:ext uri="{FF2B5EF4-FFF2-40B4-BE49-F238E27FC236}">
                <a16:creationId xmlns:a16="http://schemas.microsoft.com/office/drawing/2014/main" id="{CCEC9725-658F-E9B2-B243-E9A113A072AD}"/>
              </a:ext>
            </a:extLst>
          </p:cNvPr>
          <p:cNvGraphicFramePr>
            <a:graphicFrameLocks/>
          </p:cNvGraphicFramePr>
          <p:nvPr>
            <p:extLst>
              <p:ext uri="{D42A27DB-BD31-4B8C-83A1-F6EECF244321}">
                <p14:modId xmlns:p14="http://schemas.microsoft.com/office/powerpoint/2010/main" val="1393454872"/>
              </p:ext>
            </p:extLst>
          </p:nvPr>
        </p:nvGraphicFramePr>
        <p:xfrm>
          <a:off x="7089609" y="4440754"/>
          <a:ext cx="4864411" cy="855726"/>
        </p:xfrm>
        <a:graphic>
          <a:graphicData uri="http://schemas.openxmlformats.org/drawingml/2006/table">
            <a:tbl>
              <a:tblPr firstRow="1" bandRow="1">
                <a:tableStyleId>{93296810-A885-4BE3-A3E7-6D5BEEA58F35}</a:tableStyleId>
              </a:tblPr>
              <a:tblGrid>
                <a:gridCol w="3034265">
                  <a:extLst>
                    <a:ext uri="{9D8B030D-6E8A-4147-A177-3AD203B41FA5}">
                      <a16:colId xmlns:a16="http://schemas.microsoft.com/office/drawing/2014/main" val="2958253383"/>
                    </a:ext>
                  </a:extLst>
                </a:gridCol>
                <a:gridCol w="1830146">
                  <a:extLst>
                    <a:ext uri="{9D8B030D-6E8A-4147-A177-3AD203B41FA5}">
                      <a16:colId xmlns:a16="http://schemas.microsoft.com/office/drawing/2014/main" val="599074519"/>
                    </a:ext>
                  </a:extLst>
                </a:gridCol>
              </a:tblGrid>
              <a:tr h="273764">
                <a:tc>
                  <a:txBody>
                    <a:bodyPr/>
                    <a:lstStyle/>
                    <a:p>
                      <a:pPr>
                        <a:lnSpc>
                          <a:spcPct val="90000"/>
                        </a:lnSpc>
                      </a:pPr>
                      <a:r>
                        <a:rPr lang="en-US" sz="1400" b="1" i="0" baseline="0" dirty="0">
                          <a:solidFill>
                            <a:schemeClr val="bg2"/>
                          </a:solidFill>
                          <a:latin typeface="Poppins" pitchFamily="2" charset="77"/>
                          <a:cs typeface="Poppins" pitchFamily="2" charset="77"/>
                        </a:rPr>
                        <a:t>Patient Population</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lang="en-US" sz="1400" b="1" i="0" baseline="0" dirty="0">
                          <a:solidFill>
                            <a:schemeClr val="bg2"/>
                          </a:solidFill>
                          <a:latin typeface="Poppins" pitchFamily="2" charset="77"/>
                          <a:cs typeface="Poppins" pitchFamily="2" charset="77"/>
                        </a:rPr>
                        <a:t>ORR, %</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248351793"/>
                  </a:ext>
                </a:extLst>
              </a:tr>
              <a:tr h="235384">
                <a:tc>
                  <a:txBody>
                    <a:bodyPr/>
                    <a:lstStyle/>
                    <a:p>
                      <a:pPr>
                        <a:lnSpc>
                          <a:spcPct val="90000"/>
                        </a:lnSpc>
                      </a:pPr>
                      <a:r>
                        <a:rPr lang="en-US" sz="1400" b="0" baseline="0" dirty="0">
                          <a:solidFill>
                            <a:schemeClr val="tx1"/>
                          </a:solidFill>
                          <a:latin typeface="Poppins" panose="00000500000000000000" pitchFamily="2" charset="0"/>
                          <a:cs typeface="Poppins" panose="00000500000000000000" pitchFamily="2" charset="0"/>
                        </a:rPr>
                        <a:t>Primary analysis set (n = 74)</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400" b="0" dirty="0">
                          <a:solidFill>
                            <a:schemeClr val="tx1"/>
                          </a:solidFill>
                          <a:latin typeface="Poppins" panose="00000500000000000000" pitchFamily="2" charset="0"/>
                          <a:cs typeface="Poppins" panose="00000500000000000000" pitchFamily="2" charset="0"/>
                        </a:rPr>
                        <a:t>86.5</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67728496"/>
                  </a:ext>
                </a:extLst>
              </a:tr>
              <a:tr h="235384">
                <a:tc>
                  <a:txBody>
                    <a:bodyPr/>
                    <a:lstStyle/>
                    <a:p>
                      <a:pPr>
                        <a:lnSpc>
                          <a:spcPct val="90000"/>
                        </a:lnSpc>
                      </a:pPr>
                      <a:r>
                        <a:rPr lang="en-US" sz="1400" b="0" dirty="0">
                          <a:solidFill>
                            <a:schemeClr val="tx1"/>
                          </a:solidFill>
                          <a:latin typeface="Poppins" panose="00000500000000000000" pitchFamily="2" charset="0"/>
                          <a:cs typeface="Poppins" panose="00000500000000000000" pitchFamily="2" charset="0"/>
                        </a:rPr>
                        <a:t>Efficacy set (n = 83)</a:t>
                      </a: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400" b="0" dirty="0">
                          <a:solidFill>
                            <a:schemeClr val="tx1"/>
                          </a:solidFill>
                          <a:latin typeface="Poppins" panose="00000500000000000000" pitchFamily="2" charset="0"/>
                          <a:cs typeface="Poppins" panose="00000500000000000000" pitchFamily="2" charset="0"/>
                        </a:rPr>
                        <a:t>83.1</a:t>
                      </a: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39709458"/>
                  </a:ext>
                </a:extLst>
              </a:tr>
            </a:tbl>
          </a:graphicData>
        </a:graphic>
      </p:graphicFrame>
      <p:graphicFrame>
        <p:nvGraphicFramePr>
          <p:cNvPr id="14" name="Table 60">
            <a:extLst>
              <a:ext uri="{FF2B5EF4-FFF2-40B4-BE49-F238E27FC236}">
                <a16:creationId xmlns:a16="http://schemas.microsoft.com/office/drawing/2014/main" id="{B6805FF2-B793-A7E6-85C4-DAD558B44D07}"/>
              </a:ext>
            </a:extLst>
          </p:cNvPr>
          <p:cNvGraphicFramePr>
            <a:graphicFrameLocks/>
          </p:cNvGraphicFramePr>
          <p:nvPr>
            <p:extLst>
              <p:ext uri="{D42A27DB-BD31-4B8C-83A1-F6EECF244321}">
                <p14:modId xmlns:p14="http://schemas.microsoft.com/office/powerpoint/2010/main" val="1304413187"/>
              </p:ext>
            </p:extLst>
          </p:nvPr>
        </p:nvGraphicFramePr>
        <p:xfrm>
          <a:off x="7086504" y="5412784"/>
          <a:ext cx="4864411" cy="855726"/>
        </p:xfrm>
        <a:graphic>
          <a:graphicData uri="http://schemas.openxmlformats.org/drawingml/2006/table">
            <a:tbl>
              <a:tblPr firstRow="1" bandRow="1">
                <a:tableStyleId>{93296810-A885-4BE3-A3E7-6D5BEEA58F35}</a:tableStyleId>
              </a:tblPr>
              <a:tblGrid>
                <a:gridCol w="3034265">
                  <a:extLst>
                    <a:ext uri="{9D8B030D-6E8A-4147-A177-3AD203B41FA5}">
                      <a16:colId xmlns:a16="http://schemas.microsoft.com/office/drawing/2014/main" val="2958253383"/>
                    </a:ext>
                  </a:extLst>
                </a:gridCol>
                <a:gridCol w="1830146">
                  <a:extLst>
                    <a:ext uri="{9D8B030D-6E8A-4147-A177-3AD203B41FA5}">
                      <a16:colId xmlns:a16="http://schemas.microsoft.com/office/drawing/2014/main" val="599074519"/>
                    </a:ext>
                  </a:extLst>
                </a:gridCol>
              </a:tblGrid>
              <a:tr h="0">
                <a:tc>
                  <a:txBody>
                    <a:bodyPr/>
                    <a:lstStyle/>
                    <a:p>
                      <a:pPr>
                        <a:lnSpc>
                          <a:spcPct val="90000"/>
                        </a:lnSpc>
                      </a:pPr>
                      <a:r>
                        <a:rPr lang="en-US" sz="1400" b="1" i="0" baseline="0" dirty="0">
                          <a:solidFill>
                            <a:schemeClr val="bg2"/>
                          </a:solidFill>
                          <a:latin typeface="Poppins" pitchFamily="2" charset="77"/>
                          <a:cs typeface="Poppins" pitchFamily="2" charset="77"/>
                        </a:rPr>
                        <a:t>Patient Population</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lang="en-US" sz="1400" b="1" i="0" baseline="0" dirty="0">
                          <a:solidFill>
                            <a:schemeClr val="bg2"/>
                          </a:solidFill>
                          <a:latin typeface="Poppins" pitchFamily="2" charset="77"/>
                          <a:cs typeface="Poppins" pitchFamily="2" charset="77"/>
                        </a:rPr>
                        <a:t>CR Rate, %</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248351793"/>
                  </a:ext>
                </a:extLst>
              </a:tr>
              <a:tr h="0">
                <a:tc>
                  <a:txBody>
                    <a:bodyPr/>
                    <a:lstStyle/>
                    <a:p>
                      <a:pPr>
                        <a:lnSpc>
                          <a:spcPct val="90000"/>
                        </a:lnSpc>
                      </a:pPr>
                      <a:r>
                        <a:rPr lang="en-US" sz="1400" b="0" i="0" baseline="0" dirty="0">
                          <a:solidFill>
                            <a:schemeClr val="tx1"/>
                          </a:solidFill>
                          <a:latin typeface="Poppins" panose="00000500000000000000" pitchFamily="2" charset="0"/>
                          <a:cs typeface="Poppins" panose="00000500000000000000" pitchFamily="2" charset="0"/>
                        </a:rPr>
                        <a:t>Primary analysis set (n = 74)</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algn="ctr">
                        <a:lnSpc>
                          <a:spcPct val="90000"/>
                        </a:lnSpc>
                      </a:pPr>
                      <a:r>
                        <a:rPr lang="en-US" sz="1400" b="0" i="0" dirty="0">
                          <a:solidFill>
                            <a:schemeClr val="tx1"/>
                          </a:solidFill>
                          <a:latin typeface="Poppins" panose="00000500000000000000" pitchFamily="2" charset="0"/>
                          <a:cs typeface="Poppins" panose="00000500000000000000" pitchFamily="2" charset="0"/>
                        </a:rPr>
                        <a:t>74.3</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67728496"/>
                  </a:ext>
                </a:extLst>
              </a:tr>
              <a:tr h="0">
                <a:tc>
                  <a:txBody>
                    <a:bodyPr/>
                    <a:lstStyle/>
                    <a:p>
                      <a:pPr>
                        <a:lnSpc>
                          <a:spcPct val="90000"/>
                        </a:lnSpc>
                      </a:pPr>
                      <a:r>
                        <a:rPr lang="en-US" sz="1400" b="0" i="0" dirty="0">
                          <a:solidFill>
                            <a:schemeClr val="tx1"/>
                          </a:solidFill>
                          <a:latin typeface="Poppins" panose="00000500000000000000" pitchFamily="2" charset="0"/>
                          <a:cs typeface="Poppins" panose="00000500000000000000" pitchFamily="2" charset="0"/>
                        </a:rPr>
                        <a:t>Efficacy set (n = 83)</a:t>
                      </a: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90000"/>
                        </a:lnSpc>
                      </a:pPr>
                      <a:r>
                        <a:rPr lang="en-US" sz="1400" b="0" i="0" dirty="0">
                          <a:solidFill>
                            <a:schemeClr val="tx1"/>
                          </a:solidFill>
                          <a:latin typeface="Poppins" panose="00000500000000000000" pitchFamily="2" charset="0"/>
                          <a:cs typeface="Poppins" panose="00000500000000000000" pitchFamily="2" charset="0"/>
                        </a:rPr>
                        <a:t>72.3</a:t>
                      </a: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39709458"/>
                  </a:ext>
                </a:extLst>
              </a:tr>
            </a:tbl>
          </a:graphicData>
        </a:graphic>
      </p:graphicFrame>
      <p:grpSp>
        <p:nvGrpSpPr>
          <p:cNvPr id="48" name="Group 47">
            <a:extLst>
              <a:ext uri="{FF2B5EF4-FFF2-40B4-BE49-F238E27FC236}">
                <a16:creationId xmlns:a16="http://schemas.microsoft.com/office/drawing/2014/main" id="{940DF889-914D-D605-D03E-7A2E67CD5964}"/>
              </a:ext>
            </a:extLst>
          </p:cNvPr>
          <p:cNvGrpSpPr/>
          <p:nvPr/>
        </p:nvGrpSpPr>
        <p:grpSpPr>
          <a:xfrm>
            <a:off x="117537" y="2231470"/>
            <a:ext cx="6844610" cy="3971787"/>
            <a:chOff x="117537" y="2231470"/>
            <a:chExt cx="6844610" cy="3971787"/>
          </a:xfrm>
        </p:grpSpPr>
        <p:sp>
          <p:nvSpPr>
            <p:cNvPr id="7" name="TextBox 6">
              <a:extLst>
                <a:ext uri="{FF2B5EF4-FFF2-40B4-BE49-F238E27FC236}">
                  <a16:creationId xmlns:a16="http://schemas.microsoft.com/office/drawing/2014/main" id="{B694E9D2-00FA-47CE-D16C-D8F33A2730E8}"/>
                </a:ext>
              </a:extLst>
            </p:cNvPr>
            <p:cNvSpPr txBox="1">
              <a:spLocks/>
            </p:cNvSpPr>
            <p:nvPr/>
          </p:nvSpPr>
          <p:spPr bwMode="auto">
            <a:xfrm>
              <a:off x="1958941" y="2231470"/>
              <a:ext cx="4422023" cy="584775"/>
            </a:xfrm>
            <a:prstGeom prst="rect">
              <a:avLst/>
            </a:prstGeom>
            <a:no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u="none" strike="noStrike" kern="1200" cap="none" spc="0" normalizeH="0" baseline="0" noProof="0" dirty="0">
                  <a:ln>
                    <a:noFill/>
                  </a:ln>
                  <a:solidFill>
                    <a:srgbClr val="000000"/>
                  </a:solidFill>
                  <a:effectLst/>
                  <a:uLnTx/>
                  <a:uFillTx/>
                  <a:latin typeface="Poppins" pitchFamily="2" charset="77"/>
                  <a:cs typeface="Poppins" pitchFamily="2" charset="77"/>
                </a:rPr>
                <a:t>Overall Survival After a Median </a:t>
              </a:r>
              <a:br>
                <a:rPr kumimoji="0" lang="en-US" sz="1600" u="none" strike="noStrike" kern="1200" cap="none" spc="0" normalizeH="0" baseline="0" noProof="0" dirty="0">
                  <a:ln>
                    <a:noFill/>
                  </a:ln>
                  <a:solidFill>
                    <a:srgbClr val="000000"/>
                  </a:solidFill>
                  <a:effectLst/>
                  <a:uLnTx/>
                  <a:uFillTx/>
                  <a:latin typeface="Poppins" pitchFamily="2" charset="77"/>
                  <a:cs typeface="Poppins" pitchFamily="2" charset="77"/>
                </a:rPr>
              </a:br>
              <a:r>
                <a:rPr kumimoji="0" lang="en-US" sz="1600" u="none" strike="noStrike" kern="1200" cap="none" spc="0" normalizeH="0" baseline="0" noProof="0" dirty="0">
                  <a:ln>
                    <a:noFill/>
                  </a:ln>
                  <a:solidFill>
                    <a:srgbClr val="000000"/>
                  </a:solidFill>
                  <a:effectLst/>
                  <a:uLnTx/>
                  <a:uFillTx/>
                  <a:latin typeface="Poppins" pitchFamily="2" charset="77"/>
                  <a:cs typeface="Poppins" pitchFamily="2" charset="77"/>
                </a:rPr>
                <a:t>Follow-up of </a:t>
              </a:r>
              <a:r>
                <a:rPr lang="en-US" sz="1600" dirty="0">
                  <a:solidFill>
                    <a:srgbClr val="000000"/>
                  </a:solidFill>
                  <a:latin typeface="Poppins" pitchFamily="2" charset="77"/>
                  <a:cs typeface="Poppins" pitchFamily="2" charset="77"/>
                </a:rPr>
                <a:t>24.0</a:t>
              </a:r>
              <a:r>
                <a:rPr kumimoji="0" lang="en-US" sz="1600" u="none" strike="noStrike" kern="1200" cap="none" spc="0" normalizeH="0" baseline="0" noProof="0" dirty="0">
                  <a:ln>
                    <a:noFill/>
                  </a:ln>
                  <a:solidFill>
                    <a:srgbClr val="000000"/>
                  </a:solidFill>
                  <a:effectLst/>
                  <a:uLnTx/>
                  <a:uFillTx/>
                  <a:latin typeface="Poppins" pitchFamily="2" charset="77"/>
                  <a:cs typeface="Poppins" pitchFamily="2" charset="77"/>
                </a:rPr>
                <a:t> mo</a:t>
              </a:r>
            </a:p>
          </p:txBody>
        </p:sp>
        <p:sp>
          <p:nvSpPr>
            <p:cNvPr id="9" name="TextBox 8">
              <a:extLst>
                <a:ext uri="{FF2B5EF4-FFF2-40B4-BE49-F238E27FC236}">
                  <a16:creationId xmlns:a16="http://schemas.microsoft.com/office/drawing/2014/main" id="{14EE1C99-DDBB-521C-31E4-208762436947}"/>
                </a:ext>
              </a:extLst>
            </p:cNvPr>
            <p:cNvSpPr txBox="1">
              <a:spLocks/>
            </p:cNvSpPr>
            <p:nvPr/>
          </p:nvSpPr>
          <p:spPr bwMode="auto">
            <a:xfrm>
              <a:off x="1965291" y="5576119"/>
              <a:ext cx="45108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Mo Since Liso-Cel Infusion</a:t>
              </a:r>
            </a:p>
          </p:txBody>
        </p:sp>
        <p:sp>
          <p:nvSpPr>
            <p:cNvPr id="10" name="TextBox 9">
              <a:extLst>
                <a:ext uri="{FF2B5EF4-FFF2-40B4-BE49-F238E27FC236}">
                  <a16:creationId xmlns:a16="http://schemas.microsoft.com/office/drawing/2014/main" id="{F9352362-04FA-CE5B-F3F1-53E830E2FDD0}"/>
                </a:ext>
              </a:extLst>
            </p:cNvPr>
            <p:cNvSpPr txBox="1">
              <a:spLocks/>
            </p:cNvSpPr>
            <p:nvPr/>
          </p:nvSpPr>
          <p:spPr bwMode="auto">
            <a:xfrm>
              <a:off x="3106143" y="3095027"/>
              <a:ext cx="38560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b="0" dirty="0">
                  <a:latin typeface="Poppins Medium" pitchFamily="2" charset="77"/>
                  <a:cs typeface="Poppins Medium" pitchFamily="2" charset="77"/>
                </a:rPr>
                <a:t>Median OS: 18.2 mo (95% CI: 12.9- 36.3)</a:t>
              </a:r>
            </a:p>
          </p:txBody>
        </p:sp>
        <p:grpSp>
          <p:nvGrpSpPr>
            <p:cNvPr id="4" name="Group 3">
              <a:extLst>
                <a:ext uri="{FF2B5EF4-FFF2-40B4-BE49-F238E27FC236}">
                  <a16:creationId xmlns:a16="http://schemas.microsoft.com/office/drawing/2014/main" id="{5D1EF8D1-F4DF-DC9D-2871-AD68BCF51029}"/>
                </a:ext>
              </a:extLst>
            </p:cNvPr>
            <p:cNvGrpSpPr>
              <a:grpSpLocks/>
            </p:cNvGrpSpPr>
            <p:nvPr/>
          </p:nvGrpSpPr>
          <p:grpSpPr>
            <a:xfrm>
              <a:off x="1310959" y="2632019"/>
              <a:ext cx="627357" cy="2781555"/>
              <a:chOff x="373532" y="2032847"/>
              <a:chExt cx="576303" cy="3020327"/>
            </a:xfrm>
          </p:grpSpPr>
          <p:sp>
            <p:nvSpPr>
              <p:cNvPr id="15" name="TextBox 166">
                <a:extLst>
                  <a:ext uri="{FF2B5EF4-FFF2-40B4-BE49-F238E27FC236}">
                    <a16:creationId xmlns:a16="http://schemas.microsoft.com/office/drawing/2014/main" id="{1723C5CA-3362-53C1-2B8A-18D5ECA1F563}"/>
                  </a:ext>
                </a:extLst>
              </p:cNvPr>
              <p:cNvSpPr txBox="1">
                <a:spLocks/>
              </p:cNvSpPr>
              <p:nvPr/>
            </p:nvSpPr>
            <p:spPr bwMode="auto">
              <a:xfrm>
                <a:off x="476816" y="4155015"/>
                <a:ext cx="473018" cy="36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20</a:t>
                </a:r>
              </a:p>
            </p:txBody>
          </p:sp>
          <p:sp>
            <p:nvSpPr>
              <p:cNvPr id="16" name="TextBox 158">
                <a:extLst>
                  <a:ext uri="{FF2B5EF4-FFF2-40B4-BE49-F238E27FC236}">
                    <a16:creationId xmlns:a16="http://schemas.microsoft.com/office/drawing/2014/main" id="{0370CA6F-C3CD-5978-8E3D-36A43DF62662}"/>
                  </a:ext>
                </a:extLst>
              </p:cNvPr>
              <p:cNvSpPr txBox="1">
                <a:spLocks/>
              </p:cNvSpPr>
              <p:nvPr/>
            </p:nvSpPr>
            <p:spPr bwMode="auto">
              <a:xfrm>
                <a:off x="445783" y="2032847"/>
                <a:ext cx="504052" cy="36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100</a:t>
                </a:r>
              </a:p>
            </p:txBody>
          </p:sp>
          <p:sp>
            <p:nvSpPr>
              <p:cNvPr id="17" name="TextBox 160">
                <a:extLst>
                  <a:ext uri="{FF2B5EF4-FFF2-40B4-BE49-F238E27FC236}">
                    <a16:creationId xmlns:a16="http://schemas.microsoft.com/office/drawing/2014/main" id="{30F52F7A-C3A1-2EE9-2002-15F6370250E7}"/>
                  </a:ext>
                </a:extLst>
              </p:cNvPr>
              <p:cNvSpPr txBox="1">
                <a:spLocks/>
              </p:cNvSpPr>
              <p:nvPr/>
            </p:nvSpPr>
            <p:spPr bwMode="auto">
              <a:xfrm>
                <a:off x="373532" y="2563389"/>
                <a:ext cx="576302" cy="36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80</a:t>
                </a:r>
              </a:p>
            </p:txBody>
          </p:sp>
          <p:sp>
            <p:nvSpPr>
              <p:cNvPr id="18" name="TextBox 162">
                <a:extLst>
                  <a:ext uri="{FF2B5EF4-FFF2-40B4-BE49-F238E27FC236}">
                    <a16:creationId xmlns:a16="http://schemas.microsoft.com/office/drawing/2014/main" id="{0C96144F-5BCE-62A9-91A1-8848403725E2}"/>
                  </a:ext>
                </a:extLst>
              </p:cNvPr>
              <p:cNvSpPr txBox="1">
                <a:spLocks/>
              </p:cNvSpPr>
              <p:nvPr/>
            </p:nvSpPr>
            <p:spPr bwMode="auto">
              <a:xfrm>
                <a:off x="373532" y="3093931"/>
                <a:ext cx="576302" cy="36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60</a:t>
                </a:r>
              </a:p>
            </p:txBody>
          </p:sp>
          <p:sp>
            <p:nvSpPr>
              <p:cNvPr id="19" name="TextBox 164">
                <a:extLst>
                  <a:ext uri="{FF2B5EF4-FFF2-40B4-BE49-F238E27FC236}">
                    <a16:creationId xmlns:a16="http://schemas.microsoft.com/office/drawing/2014/main" id="{4D056942-7E8F-F897-75AE-12863DF1B0B8}"/>
                  </a:ext>
                </a:extLst>
              </p:cNvPr>
              <p:cNvSpPr txBox="1">
                <a:spLocks/>
              </p:cNvSpPr>
              <p:nvPr/>
            </p:nvSpPr>
            <p:spPr bwMode="auto">
              <a:xfrm>
                <a:off x="404965" y="3624473"/>
                <a:ext cx="544869" cy="36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40</a:t>
                </a:r>
              </a:p>
            </p:txBody>
          </p:sp>
          <p:sp>
            <p:nvSpPr>
              <p:cNvPr id="20" name="TextBox 168">
                <a:extLst>
                  <a:ext uri="{FF2B5EF4-FFF2-40B4-BE49-F238E27FC236}">
                    <a16:creationId xmlns:a16="http://schemas.microsoft.com/office/drawing/2014/main" id="{90A22F56-552F-82C0-53F6-A6588C3B2C28}"/>
                  </a:ext>
                </a:extLst>
              </p:cNvPr>
              <p:cNvSpPr txBox="1">
                <a:spLocks/>
              </p:cNvSpPr>
              <p:nvPr/>
            </p:nvSpPr>
            <p:spPr bwMode="auto">
              <a:xfrm>
                <a:off x="587812" y="4685558"/>
                <a:ext cx="362022" cy="367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6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grpSp>
        <p:cxnSp>
          <p:nvCxnSpPr>
            <p:cNvPr id="21" name="Straight Connector 147">
              <a:extLst>
                <a:ext uri="{FF2B5EF4-FFF2-40B4-BE49-F238E27FC236}">
                  <a16:creationId xmlns:a16="http://schemas.microsoft.com/office/drawing/2014/main" id="{F722D302-96C7-6301-263C-262C1C408DAD}"/>
                </a:ext>
              </a:extLst>
            </p:cNvPr>
            <p:cNvCxnSpPr>
              <a:cxnSpLocks/>
            </p:cNvCxnSpPr>
            <p:nvPr/>
          </p:nvCxnSpPr>
          <p:spPr bwMode="auto">
            <a:xfrm>
              <a:off x="1894653" y="2779826"/>
              <a:ext cx="67252"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22" name="Straight Connector 149">
              <a:extLst>
                <a:ext uri="{FF2B5EF4-FFF2-40B4-BE49-F238E27FC236}">
                  <a16:creationId xmlns:a16="http://schemas.microsoft.com/office/drawing/2014/main" id="{1373FB00-5BDD-87F9-D53F-AF723306105B}"/>
                </a:ext>
              </a:extLst>
            </p:cNvPr>
            <p:cNvCxnSpPr>
              <a:cxnSpLocks/>
            </p:cNvCxnSpPr>
            <p:nvPr/>
          </p:nvCxnSpPr>
          <p:spPr bwMode="auto">
            <a:xfrm>
              <a:off x="1894653" y="3264304"/>
              <a:ext cx="67252"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23" name="Straight Connector 151">
              <a:extLst>
                <a:ext uri="{FF2B5EF4-FFF2-40B4-BE49-F238E27FC236}">
                  <a16:creationId xmlns:a16="http://schemas.microsoft.com/office/drawing/2014/main" id="{F947E24F-7E7B-013E-9E0E-42B64C165640}"/>
                </a:ext>
              </a:extLst>
            </p:cNvPr>
            <p:cNvCxnSpPr>
              <a:cxnSpLocks/>
            </p:cNvCxnSpPr>
            <p:nvPr/>
          </p:nvCxnSpPr>
          <p:spPr bwMode="auto">
            <a:xfrm>
              <a:off x="1894653" y="3755535"/>
              <a:ext cx="67252"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24" name="Straight Connector 153">
              <a:extLst>
                <a:ext uri="{FF2B5EF4-FFF2-40B4-BE49-F238E27FC236}">
                  <a16:creationId xmlns:a16="http://schemas.microsoft.com/office/drawing/2014/main" id="{42E92CCA-0F70-6EA7-DA5A-853F53688903}"/>
                </a:ext>
              </a:extLst>
            </p:cNvPr>
            <p:cNvCxnSpPr>
              <a:cxnSpLocks/>
            </p:cNvCxnSpPr>
            <p:nvPr/>
          </p:nvCxnSpPr>
          <p:spPr bwMode="auto">
            <a:xfrm>
              <a:off x="1894653" y="4248228"/>
              <a:ext cx="67252"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25" name="Straight Connector 155">
              <a:extLst>
                <a:ext uri="{FF2B5EF4-FFF2-40B4-BE49-F238E27FC236}">
                  <a16:creationId xmlns:a16="http://schemas.microsoft.com/office/drawing/2014/main" id="{C5EE7A0B-EADB-B1A8-7619-37E5DC9C9770}"/>
                </a:ext>
              </a:extLst>
            </p:cNvPr>
            <p:cNvCxnSpPr>
              <a:cxnSpLocks/>
            </p:cNvCxnSpPr>
            <p:nvPr/>
          </p:nvCxnSpPr>
          <p:spPr bwMode="auto">
            <a:xfrm>
              <a:off x="1894653" y="4739459"/>
              <a:ext cx="67252"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26" name="Straight Connector 157">
              <a:extLst>
                <a:ext uri="{FF2B5EF4-FFF2-40B4-BE49-F238E27FC236}">
                  <a16:creationId xmlns:a16="http://schemas.microsoft.com/office/drawing/2014/main" id="{A9E38BAA-272D-8FEF-B77F-64F5CBDC4780}"/>
                </a:ext>
              </a:extLst>
            </p:cNvPr>
            <p:cNvCxnSpPr>
              <a:cxnSpLocks/>
            </p:cNvCxnSpPr>
            <p:nvPr/>
          </p:nvCxnSpPr>
          <p:spPr bwMode="auto">
            <a:xfrm>
              <a:off x="1900501" y="5232153"/>
              <a:ext cx="67252"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28" name="TextBox 27">
              <a:extLst>
                <a:ext uri="{FF2B5EF4-FFF2-40B4-BE49-F238E27FC236}">
                  <a16:creationId xmlns:a16="http://schemas.microsoft.com/office/drawing/2014/main" id="{AEE3C2DE-CD09-1CBC-9AC1-A6FED1ACC0A4}"/>
                </a:ext>
              </a:extLst>
            </p:cNvPr>
            <p:cNvSpPr txBox="1">
              <a:spLocks/>
            </p:cNvSpPr>
            <p:nvPr/>
          </p:nvSpPr>
          <p:spPr bwMode="auto">
            <a:xfrm rot="16200000">
              <a:off x="113469" y="3836705"/>
              <a:ext cx="245231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Medium" pitchFamily="2" charset="77"/>
                  <a:ea typeface="ＭＳ Ｐゴシック" pitchFamily="34" charset="-128"/>
                  <a:cs typeface="Poppins Medium" pitchFamily="2" charset="77"/>
                </a:rPr>
                <a:t>OS (%)</a:t>
              </a:r>
            </a:p>
          </p:txBody>
        </p:sp>
        <p:grpSp>
          <p:nvGrpSpPr>
            <p:cNvPr id="85" name="Group 84">
              <a:extLst>
                <a:ext uri="{FF2B5EF4-FFF2-40B4-BE49-F238E27FC236}">
                  <a16:creationId xmlns:a16="http://schemas.microsoft.com/office/drawing/2014/main" id="{5508ED4E-D874-3CC5-896D-AD3358DFB57A}"/>
                </a:ext>
              </a:extLst>
            </p:cNvPr>
            <p:cNvGrpSpPr>
              <a:grpSpLocks/>
            </p:cNvGrpSpPr>
            <p:nvPr/>
          </p:nvGrpSpPr>
          <p:grpSpPr>
            <a:xfrm>
              <a:off x="1984693" y="5234572"/>
              <a:ext cx="1740278" cy="72286"/>
              <a:chOff x="2000031" y="5285699"/>
              <a:chExt cx="1740278" cy="55875"/>
            </a:xfrm>
          </p:grpSpPr>
          <p:cxnSp>
            <p:nvCxnSpPr>
              <p:cNvPr id="27" name="Straight Connector 179">
                <a:extLst>
                  <a:ext uri="{FF2B5EF4-FFF2-40B4-BE49-F238E27FC236}">
                    <a16:creationId xmlns:a16="http://schemas.microsoft.com/office/drawing/2014/main" id="{100450D2-4819-C126-650A-807D44692ED6}"/>
                  </a:ext>
                </a:extLst>
              </p:cNvPr>
              <p:cNvCxnSpPr>
                <a:cxnSpLocks/>
              </p:cNvCxnSpPr>
              <p:nvPr/>
            </p:nvCxnSpPr>
            <p:spPr bwMode="auto">
              <a:xfrm rot="5400000">
                <a:off x="1972093"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29" name="Straight Connector 179">
                <a:extLst>
                  <a:ext uri="{FF2B5EF4-FFF2-40B4-BE49-F238E27FC236}">
                    <a16:creationId xmlns:a16="http://schemas.microsoft.com/office/drawing/2014/main" id="{3E8A9D0B-C635-DD41-C4B4-E637768ED493}"/>
                  </a:ext>
                </a:extLst>
              </p:cNvPr>
              <p:cNvCxnSpPr>
                <a:cxnSpLocks/>
              </p:cNvCxnSpPr>
              <p:nvPr/>
            </p:nvCxnSpPr>
            <p:spPr bwMode="auto">
              <a:xfrm rot="5400000">
                <a:off x="2189628"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0" name="Straight Connector 179">
                <a:extLst>
                  <a:ext uri="{FF2B5EF4-FFF2-40B4-BE49-F238E27FC236}">
                    <a16:creationId xmlns:a16="http://schemas.microsoft.com/office/drawing/2014/main" id="{6F8B4B5E-FF87-B96A-94A2-BE39489E0100}"/>
                  </a:ext>
                </a:extLst>
              </p:cNvPr>
              <p:cNvCxnSpPr>
                <a:cxnSpLocks/>
              </p:cNvCxnSpPr>
              <p:nvPr/>
            </p:nvCxnSpPr>
            <p:spPr bwMode="auto">
              <a:xfrm rot="5400000">
                <a:off x="2407163"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1" name="Straight Connector 179">
                <a:extLst>
                  <a:ext uri="{FF2B5EF4-FFF2-40B4-BE49-F238E27FC236}">
                    <a16:creationId xmlns:a16="http://schemas.microsoft.com/office/drawing/2014/main" id="{7DCC3C92-3225-185B-E09C-E264174EF640}"/>
                  </a:ext>
                </a:extLst>
              </p:cNvPr>
              <p:cNvCxnSpPr>
                <a:cxnSpLocks/>
              </p:cNvCxnSpPr>
              <p:nvPr/>
            </p:nvCxnSpPr>
            <p:spPr bwMode="auto">
              <a:xfrm rot="5400000">
                <a:off x="2624698"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2" name="Straight Connector 179">
                <a:extLst>
                  <a:ext uri="{FF2B5EF4-FFF2-40B4-BE49-F238E27FC236}">
                    <a16:creationId xmlns:a16="http://schemas.microsoft.com/office/drawing/2014/main" id="{BEFE2126-EDCA-9402-64C8-F584B2316C5A}"/>
                  </a:ext>
                </a:extLst>
              </p:cNvPr>
              <p:cNvCxnSpPr>
                <a:cxnSpLocks/>
              </p:cNvCxnSpPr>
              <p:nvPr/>
            </p:nvCxnSpPr>
            <p:spPr bwMode="auto">
              <a:xfrm rot="5400000">
                <a:off x="2842233"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 name="Straight Connector 179">
                <a:extLst>
                  <a:ext uri="{FF2B5EF4-FFF2-40B4-BE49-F238E27FC236}">
                    <a16:creationId xmlns:a16="http://schemas.microsoft.com/office/drawing/2014/main" id="{41144DD6-1B34-C10F-5D01-8A24046CC836}"/>
                  </a:ext>
                </a:extLst>
              </p:cNvPr>
              <p:cNvCxnSpPr>
                <a:cxnSpLocks/>
              </p:cNvCxnSpPr>
              <p:nvPr/>
            </p:nvCxnSpPr>
            <p:spPr bwMode="auto">
              <a:xfrm rot="5400000">
                <a:off x="3059768"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4" name="Straight Connector 179">
                <a:extLst>
                  <a:ext uri="{FF2B5EF4-FFF2-40B4-BE49-F238E27FC236}">
                    <a16:creationId xmlns:a16="http://schemas.microsoft.com/office/drawing/2014/main" id="{945881F2-95E0-6CBC-30AF-A73871B998E0}"/>
                  </a:ext>
                </a:extLst>
              </p:cNvPr>
              <p:cNvCxnSpPr>
                <a:cxnSpLocks/>
              </p:cNvCxnSpPr>
              <p:nvPr/>
            </p:nvCxnSpPr>
            <p:spPr bwMode="auto">
              <a:xfrm rot="5400000">
                <a:off x="3277303"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5" name="Straight Connector 179">
                <a:extLst>
                  <a:ext uri="{FF2B5EF4-FFF2-40B4-BE49-F238E27FC236}">
                    <a16:creationId xmlns:a16="http://schemas.microsoft.com/office/drawing/2014/main" id="{C9C1A5B5-1342-9615-A948-868B7A4E622F}"/>
                  </a:ext>
                </a:extLst>
              </p:cNvPr>
              <p:cNvCxnSpPr>
                <a:cxnSpLocks/>
              </p:cNvCxnSpPr>
              <p:nvPr/>
            </p:nvCxnSpPr>
            <p:spPr bwMode="auto">
              <a:xfrm rot="5400000">
                <a:off x="3494838"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6" name="Straight Connector 179">
                <a:extLst>
                  <a:ext uri="{FF2B5EF4-FFF2-40B4-BE49-F238E27FC236}">
                    <a16:creationId xmlns:a16="http://schemas.microsoft.com/office/drawing/2014/main" id="{83516A76-DF28-D532-3152-0ACC564A998D}"/>
                  </a:ext>
                </a:extLst>
              </p:cNvPr>
              <p:cNvCxnSpPr>
                <a:cxnSpLocks/>
              </p:cNvCxnSpPr>
              <p:nvPr/>
            </p:nvCxnSpPr>
            <p:spPr bwMode="auto">
              <a:xfrm rot="5400000">
                <a:off x="3712371"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grpSp>
        <p:sp>
          <p:nvSpPr>
            <p:cNvPr id="37" name="TextBox 188">
              <a:extLst>
                <a:ext uri="{FF2B5EF4-FFF2-40B4-BE49-F238E27FC236}">
                  <a16:creationId xmlns:a16="http://schemas.microsoft.com/office/drawing/2014/main" id="{4BD66EE4-3FE5-9CB4-0440-74DEE89371BC}"/>
                </a:ext>
              </a:extLst>
            </p:cNvPr>
            <p:cNvSpPr txBox="1">
              <a:spLocks/>
            </p:cNvSpPr>
            <p:nvPr/>
          </p:nvSpPr>
          <p:spPr bwMode="auto">
            <a:xfrm>
              <a:off x="2242114" y="5279387"/>
              <a:ext cx="3000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a:t>
              </a:r>
            </a:p>
          </p:txBody>
        </p:sp>
        <p:sp>
          <p:nvSpPr>
            <p:cNvPr id="38" name="TextBox 189">
              <a:extLst>
                <a:ext uri="{FF2B5EF4-FFF2-40B4-BE49-F238E27FC236}">
                  <a16:creationId xmlns:a16="http://schemas.microsoft.com/office/drawing/2014/main" id="{26E85331-9911-B66E-7444-3A444E59AC0C}"/>
                </a:ext>
              </a:extLst>
            </p:cNvPr>
            <p:cNvSpPr txBox="1">
              <a:spLocks/>
            </p:cNvSpPr>
            <p:nvPr/>
          </p:nvSpPr>
          <p:spPr bwMode="auto">
            <a:xfrm>
              <a:off x="2027326" y="5279387"/>
              <a:ext cx="2920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a:t>
              </a:r>
            </a:p>
          </p:txBody>
        </p:sp>
        <p:sp>
          <p:nvSpPr>
            <p:cNvPr id="39" name="TextBox 190">
              <a:extLst>
                <a:ext uri="{FF2B5EF4-FFF2-40B4-BE49-F238E27FC236}">
                  <a16:creationId xmlns:a16="http://schemas.microsoft.com/office/drawing/2014/main" id="{4E5B509D-BAD3-A5B5-7C4B-86307BD56101}"/>
                </a:ext>
              </a:extLst>
            </p:cNvPr>
            <p:cNvSpPr txBox="1">
              <a:spLocks/>
            </p:cNvSpPr>
            <p:nvPr/>
          </p:nvSpPr>
          <p:spPr bwMode="auto">
            <a:xfrm>
              <a:off x="1816078" y="5279387"/>
              <a:ext cx="3000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40" name="TextBox 191">
              <a:extLst>
                <a:ext uri="{FF2B5EF4-FFF2-40B4-BE49-F238E27FC236}">
                  <a16:creationId xmlns:a16="http://schemas.microsoft.com/office/drawing/2014/main" id="{52DBB53B-FB0F-FC93-0D8C-42B9397111AC}"/>
                </a:ext>
              </a:extLst>
            </p:cNvPr>
            <p:cNvSpPr txBox="1">
              <a:spLocks/>
            </p:cNvSpPr>
            <p:nvPr/>
          </p:nvSpPr>
          <p:spPr bwMode="auto">
            <a:xfrm>
              <a:off x="2646808" y="5279387"/>
              <a:ext cx="3513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12</a:t>
              </a:r>
            </a:p>
          </p:txBody>
        </p:sp>
        <p:sp>
          <p:nvSpPr>
            <p:cNvPr id="41" name="TextBox 192">
              <a:extLst>
                <a:ext uri="{FF2B5EF4-FFF2-40B4-BE49-F238E27FC236}">
                  <a16:creationId xmlns:a16="http://schemas.microsoft.com/office/drawing/2014/main" id="{4994CDFD-32AB-FAE5-EBB8-E41F5A09541F}"/>
                </a:ext>
              </a:extLst>
            </p:cNvPr>
            <p:cNvSpPr txBox="1">
              <a:spLocks/>
            </p:cNvSpPr>
            <p:nvPr/>
          </p:nvSpPr>
          <p:spPr bwMode="auto">
            <a:xfrm>
              <a:off x="2461012" y="5279387"/>
              <a:ext cx="2984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9</a:t>
              </a:r>
            </a:p>
          </p:txBody>
        </p:sp>
        <p:sp>
          <p:nvSpPr>
            <p:cNvPr id="42" name="TextBox 193">
              <a:extLst>
                <a:ext uri="{FF2B5EF4-FFF2-40B4-BE49-F238E27FC236}">
                  <a16:creationId xmlns:a16="http://schemas.microsoft.com/office/drawing/2014/main" id="{4F821712-698D-51E5-745B-29AED4BBCF31}"/>
                </a:ext>
              </a:extLst>
            </p:cNvPr>
            <p:cNvSpPr txBox="1">
              <a:spLocks/>
            </p:cNvSpPr>
            <p:nvPr/>
          </p:nvSpPr>
          <p:spPr bwMode="auto">
            <a:xfrm>
              <a:off x="3065121" y="527938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18</a:t>
              </a:r>
            </a:p>
          </p:txBody>
        </p:sp>
        <p:sp>
          <p:nvSpPr>
            <p:cNvPr id="43" name="TextBox 194">
              <a:extLst>
                <a:ext uri="{FF2B5EF4-FFF2-40B4-BE49-F238E27FC236}">
                  <a16:creationId xmlns:a16="http://schemas.microsoft.com/office/drawing/2014/main" id="{F0E3B3D7-EC9E-9B10-4B2B-995DE33BC041}"/>
                </a:ext>
              </a:extLst>
            </p:cNvPr>
            <p:cNvSpPr txBox="1">
              <a:spLocks/>
            </p:cNvSpPr>
            <p:nvPr/>
          </p:nvSpPr>
          <p:spPr bwMode="auto">
            <a:xfrm>
              <a:off x="2854662" y="5279387"/>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15</a:t>
              </a:r>
            </a:p>
          </p:txBody>
        </p:sp>
        <p:sp>
          <p:nvSpPr>
            <p:cNvPr id="44" name="TextBox 195">
              <a:extLst>
                <a:ext uri="{FF2B5EF4-FFF2-40B4-BE49-F238E27FC236}">
                  <a16:creationId xmlns:a16="http://schemas.microsoft.com/office/drawing/2014/main" id="{8A7AFB32-CAA6-60CF-CC03-9863ABBB56B6}"/>
                </a:ext>
              </a:extLst>
            </p:cNvPr>
            <p:cNvSpPr txBox="1">
              <a:spLocks/>
            </p:cNvSpPr>
            <p:nvPr/>
          </p:nvSpPr>
          <p:spPr bwMode="auto">
            <a:xfrm>
              <a:off x="3479250" y="5279387"/>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24</a:t>
              </a:r>
            </a:p>
          </p:txBody>
        </p:sp>
        <p:sp>
          <p:nvSpPr>
            <p:cNvPr id="45" name="TextBox 196">
              <a:extLst>
                <a:ext uri="{FF2B5EF4-FFF2-40B4-BE49-F238E27FC236}">
                  <a16:creationId xmlns:a16="http://schemas.microsoft.com/office/drawing/2014/main" id="{90D4E300-8E80-0A84-48E8-6056088D3FF0}"/>
                </a:ext>
              </a:extLst>
            </p:cNvPr>
            <p:cNvSpPr txBox="1">
              <a:spLocks/>
            </p:cNvSpPr>
            <p:nvPr/>
          </p:nvSpPr>
          <p:spPr bwMode="auto">
            <a:xfrm>
              <a:off x="3291341" y="5279387"/>
              <a:ext cx="3513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21</a:t>
              </a:r>
            </a:p>
          </p:txBody>
        </p:sp>
        <p:sp>
          <p:nvSpPr>
            <p:cNvPr id="57" name="Freeform: Shape 146">
              <a:extLst>
                <a:ext uri="{FF2B5EF4-FFF2-40B4-BE49-F238E27FC236}">
                  <a16:creationId xmlns:a16="http://schemas.microsoft.com/office/drawing/2014/main" id="{C7DD92E1-2D02-5211-F6B9-F8A11EC60798}"/>
                </a:ext>
              </a:extLst>
            </p:cNvPr>
            <p:cNvSpPr>
              <a:spLocks/>
            </p:cNvSpPr>
            <p:nvPr/>
          </p:nvSpPr>
          <p:spPr bwMode="auto">
            <a:xfrm>
              <a:off x="1974221" y="2767225"/>
              <a:ext cx="4501877" cy="2469314"/>
            </a:xfrm>
            <a:custGeom>
              <a:avLst/>
              <a:gdLst>
                <a:gd name="T0" fmla="*/ 0 w 8582025"/>
                <a:gd name="T1" fmla="*/ 0 h 2867025"/>
                <a:gd name="T2" fmla="*/ 0 w 8582025"/>
                <a:gd name="T3" fmla="*/ 1676997 h 2867025"/>
                <a:gd name="T4" fmla="*/ 99054 w 8582025"/>
                <a:gd name="T5" fmla="*/ 1676997 h 2867025"/>
                <a:gd name="T6" fmla="*/ 0 60000 65536"/>
                <a:gd name="T7" fmla="*/ 0 60000 65536"/>
                <a:gd name="T8" fmla="*/ 0 60000 65536"/>
              </a:gdLst>
              <a:ahLst/>
              <a:cxnLst>
                <a:cxn ang="T6">
                  <a:pos x="T0" y="T1"/>
                </a:cxn>
                <a:cxn ang="T7">
                  <a:pos x="T2" y="T3"/>
                </a:cxn>
                <a:cxn ang="T8">
                  <a:pos x="T4" y="T5"/>
                </a:cxn>
              </a:cxnLst>
              <a:rect l="0" t="0" r="r" b="b"/>
              <a:pathLst>
                <a:path w="8582025" h="2867025">
                  <a:moveTo>
                    <a:pt x="0" y="0"/>
                  </a:moveTo>
                  <a:lnTo>
                    <a:pt x="0" y="2867025"/>
                  </a:lnTo>
                  <a:lnTo>
                    <a:pt x="8582025" y="2867025"/>
                  </a:ln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ea typeface="MS PGothic" panose="020B0600070205080204" pitchFamily="34" charset="-128"/>
                <a:cs typeface="Poppins Medium" pitchFamily="2" charset="77"/>
              </a:endParaRPr>
            </a:p>
          </p:txBody>
        </p:sp>
        <p:grpSp>
          <p:nvGrpSpPr>
            <p:cNvPr id="86" name="Group 85">
              <a:extLst>
                <a:ext uri="{FF2B5EF4-FFF2-40B4-BE49-F238E27FC236}">
                  <a16:creationId xmlns:a16="http://schemas.microsoft.com/office/drawing/2014/main" id="{8181422C-0A0E-5C14-24E1-935B8FB728B0}"/>
                </a:ext>
              </a:extLst>
            </p:cNvPr>
            <p:cNvGrpSpPr>
              <a:grpSpLocks/>
            </p:cNvGrpSpPr>
            <p:nvPr/>
          </p:nvGrpSpPr>
          <p:grpSpPr>
            <a:xfrm>
              <a:off x="3913414" y="5234573"/>
              <a:ext cx="1740278" cy="72286"/>
              <a:chOff x="2000031" y="5285699"/>
              <a:chExt cx="1740278" cy="55875"/>
            </a:xfrm>
          </p:grpSpPr>
          <p:cxnSp>
            <p:nvCxnSpPr>
              <p:cNvPr id="87" name="Straight Connector 179">
                <a:extLst>
                  <a:ext uri="{FF2B5EF4-FFF2-40B4-BE49-F238E27FC236}">
                    <a16:creationId xmlns:a16="http://schemas.microsoft.com/office/drawing/2014/main" id="{F16D576B-9DC2-F63B-EE85-A00303B7407C}"/>
                  </a:ext>
                </a:extLst>
              </p:cNvPr>
              <p:cNvCxnSpPr>
                <a:cxnSpLocks/>
              </p:cNvCxnSpPr>
              <p:nvPr/>
            </p:nvCxnSpPr>
            <p:spPr bwMode="auto">
              <a:xfrm rot="5400000">
                <a:off x="1972093"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88" name="Straight Connector 179">
                <a:extLst>
                  <a:ext uri="{FF2B5EF4-FFF2-40B4-BE49-F238E27FC236}">
                    <a16:creationId xmlns:a16="http://schemas.microsoft.com/office/drawing/2014/main" id="{C816C56D-B58B-A899-DFF7-59D408FDC7E2}"/>
                  </a:ext>
                </a:extLst>
              </p:cNvPr>
              <p:cNvCxnSpPr>
                <a:cxnSpLocks/>
              </p:cNvCxnSpPr>
              <p:nvPr/>
            </p:nvCxnSpPr>
            <p:spPr bwMode="auto">
              <a:xfrm rot="5400000">
                <a:off x="2189628"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89" name="Straight Connector 179">
                <a:extLst>
                  <a:ext uri="{FF2B5EF4-FFF2-40B4-BE49-F238E27FC236}">
                    <a16:creationId xmlns:a16="http://schemas.microsoft.com/office/drawing/2014/main" id="{6647D50C-F4A3-1402-143C-17E2528773C8}"/>
                  </a:ext>
                </a:extLst>
              </p:cNvPr>
              <p:cNvCxnSpPr>
                <a:cxnSpLocks/>
              </p:cNvCxnSpPr>
              <p:nvPr/>
            </p:nvCxnSpPr>
            <p:spPr bwMode="auto">
              <a:xfrm rot="5400000">
                <a:off x="2407163"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90" name="Straight Connector 179">
                <a:extLst>
                  <a:ext uri="{FF2B5EF4-FFF2-40B4-BE49-F238E27FC236}">
                    <a16:creationId xmlns:a16="http://schemas.microsoft.com/office/drawing/2014/main" id="{1DA29A4F-5319-EE24-9B08-AE80DC9BF8AD}"/>
                  </a:ext>
                </a:extLst>
              </p:cNvPr>
              <p:cNvCxnSpPr>
                <a:cxnSpLocks/>
              </p:cNvCxnSpPr>
              <p:nvPr/>
            </p:nvCxnSpPr>
            <p:spPr bwMode="auto">
              <a:xfrm rot="5400000">
                <a:off x="2624698"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91" name="Straight Connector 179">
                <a:extLst>
                  <a:ext uri="{FF2B5EF4-FFF2-40B4-BE49-F238E27FC236}">
                    <a16:creationId xmlns:a16="http://schemas.microsoft.com/office/drawing/2014/main" id="{6750B34B-284B-FCB6-3768-1292C118E398}"/>
                  </a:ext>
                </a:extLst>
              </p:cNvPr>
              <p:cNvCxnSpPr>
                <a:cxnSpLocks/>
              </p:cNvCxnSpPr>
              <p:nvPr/>
            </p:nvCxnSpPr>
            <p:spPr bwMode="auto">
              <a:xfrm rot="5400000">
                <a:off x="2842233"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92" name="Straight Connector 179">
                <a:extLst>
                  <a:ext uri="{FF2B5EF4-FFF2-40B4-BE49-F238E27FC236}">
                    <a16:creationId xmlns:a16="http://schemas.microsoft.com/office/drawing/2014/main" id="{80B25A0D-7455-8C76-0F34-0AED69115850}"/>
                  </a:ext>
                </a:extLst>
              </p:cNvPr>
              <p:cNvCxnSpPr>
                <a:cxnSpLocks/>
              </p:cNvCxnSpPr>
              <p:nvPr/>
            </p:nvCxnSpPr>
            <p:spPr bwMode="auto">
              <a:xfrm rot="5400000">
                <a:off x="3059768"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93" name="Straight Connector 179">
                <a:extLst>
                  <a:ext uri="{FF2B5EF4-FFF2-40B4-BE49-F238E27FC236}">
                    <a16:creationId xmlns:a16="http://schemas.microsoft.com/office/drawing/2014/main" id="{3826CB1D-71DB-4DDF-3C62-4334ED01C576}"/>
                  </a:ext>
                </a:extLst>
              </p:cNvPr>
              <p:cNvCxnSpPr>
                <a:cxnSpLocks/>
              </p:cNvCxnSpPr>
              <p:nvPr/>
            </p:nvCxnSpPr>
            <p:spPr bwMode="auto">
              <a:xfrm rot="5400000">
                <a:off x="3277303"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94" name="Straight Connector 179">
                <a:extLst>
                  <a:ext uri="{FF2B5EF4-FFF2-40B4-BE49-F238E27FC236}">
                    <a16:creationId xmlns:a16="http://schemas.microsoft.com/office/drawing/2014/main" id="{8A9D5C0E-2520-EA40-E392-A6FA3BD3DA0D}"/>
                  </a:ext>
                </a:extLst>
              </p:cNvPr>
              <p:cNvCxnSpPr>
                <a:cxnSpLocks/>
              </p:cNvCxnSpPr>
              <p:nvPr/>
            </p:nvCxnSpPr>
            <p:spPr bwMode="auto">
              <a:xfrm rot="5400000">
                <a:off x="3494838"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95" name="Straight Connector 179">
                <a:extLst>
                  <a:ext uri="{FF2B5EF4-FFF2-40B4-BE49-F238E27FC236}">
                    <a16:creationId xmlns:a16="http://schemas.microsoft.com/office/drawing/2014/main" id="{155ADDA3-DC89-D4A0-4268-26B73F80C0B2}"/>
                  </a:ext>
                </a:extLst>
              </p:cNvPr>
              <p:cNvCxnSpPr>
                <a:cxnSpLocks/>
              </p:cNvCxnSpPr>
              <p:nvPr/>
            </p:nvCxnSpPr>
            <p:spPr bwMode="auto">
              <a:xfrm rot="5400000">
                <a:off x="3712371"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grpSp>
        <p:grpSp>
          <p:nvGrpSpPr>
            <p:cNvPr id="96" name="Group 95">
              <a:extLst>
                <a:ext uri="{FF2B5EF4-FFF2-40B4-BE49-F238E27FC236}">
                  <a16:creationId xmlns:a16="http://schemas.microsoft.com/office/drawing/2014/main" id="{4A36F8B5-E8E3-91EF-E6B1-9B1A6284A0FE}"/>
                </a:ext>
              </a:extLst>
            </p:cNvPr>
            <p:cNvGrpSpPr>
              <a:grpSpLocks/>
            </p:cNvGrpSpPr>
            <p:nvPr/>
          </p:nvGrpSpPr>
          <p:grpSpPr>
            <a:xfrm>
              <a:off x="5837715" y="5229976"/>
              <a:ext cx="652605" cy="72286"/>
              <a:chOff x="2000031" y="5285699"/>
              <a:chExt cx="652605" cy="55875"/>
            </a:xfrm>
          </p:grpSpPr>
          <p:cxnSp>
            <p:nvCxnSpPr>
              <p:cNvPr id="97" name="Straight Connector 179">
                <a:extLst>
                  <a:ext uri="{FF2B5EF4-FFF2-40B4-BE49-F238E27FC236}">
                    <a16:creationId xmlns:a16="http://schemas.microsoft.com/office/drawing/2014/main" id="{4A65149B-C595-FE45-FEA2-BB65E4170774}"/>
                  </a:ext>
                </a:extLst>
              </p:cNvPr>
              <p:cNvCxnSpPr>
                <a:cxnSpLocks/>
              </p:cNvCxnSpPr>
              <p:nvPr/>
            </p:nvCxnSpPr>
            <p:spPr bwMode="auto">
              <a:xfrm rot="5400000">
                <a:off x="1972093"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98" name="Straight Connector 179">
                <a:extLst>
                  <a:ext uri="{FF2B5EF4-FFF2-40B4-BE49-F238E27FC236}">
                    <a16:creationId xmlns:a16="http://schemas.microsoft.com/office/drawing/2014/main" id="{B360CC59-B05A-1D13-46EB-BBB34DDFDD02}"/>
                  </a:ext>
                </a:extLst>
              </p:cNvPr>
              <p:cNvCxnSpPr>
                <a:cxnSpLocks/>
              </p:cNvCxnSpPr>
              <p:nvPr/>
            </p:nvCxnSpPr>
            <p:spPr bwMode="auto">
              <a:xfrm rot="5400000">
                <a:off x="2189628"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99" name="Straight Connector 179">
                <a:extLst>
                  <a:ext uri="{FF2B5EF4-FFF2-40B4-BE49-F238E27FC236}">
                    <a16:creationId xmlns:a16="http://schemas.microsoft.com/office/drawing/2014/main" id="{40A1E5E6-941A-E55C-AC44-3168F4D6BE5B}"/>
                  </a:ext>
                </a:extLst>
              </p:cNvPr>
              <p:cNvCxnSpPr>
                <a:cxnSpLocks/>
              </p:cNvCxnSpPr>
              <p:nvPr/>
            </p:nvCxnSpPr>
            <p:spPr bwMode="auto">
              <a:xfrm rot="5400000">
                <a:off x="2407163"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100" name="Straight Connector 179">
                <a:extLst>
                  <a:ext uri="{FF2B5EF4-FFF2-40B4-BE49-F238E27FC236}">
                    <a16:creationId xmlns:a16="http://schemas.microsoft.com/office/drawing/2014/main" id="{18F79F3C-D53A-42AD-C7E7-81919348EE62}"/>
                  </a:ext>
                </a:extLst>
              </p:cNvPr>
              <p:cNvCxnSpPr>
                <a:cxnSpLocks/>
              </p:cNvCxnSpPr>
              <p:nvPr/>
            </p:nvCxnSpPr>
            <p:spPr bwMode="auto">
              <a:xfrm rot="5400000">
                <a:off x="2624698"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grpSp>
        <p:sp>
          <p:nvSpPr>
            <p:cNvPr id="106" name="TextBox 188">
              <a:extLst>
                <a:ext uri="{FF2B5EF4-FFF2-40B4-BE49-F238E27FC236}">
                  <a16:creationId xmlns:a16="http://schemas.microsoft.com/office/drawing/2014/main" id="{E2C51C90-CE48-CDF5-F39C-0EF5BE02EBD3}"/>
                </a:ext>
              </a:extLst>
            </p:cNvPr>
            <p:cNvSpPr txBox="1">
              <a:spLocks/>
            </p:cNvSpPr>
            <p:nvPr/>
          </p:nvSpPr>
          <p:spPr bwMode="auto">
            <a:xfrm>
              <a:off x="4119975" y="5277532"/>
              <a:ext cx="39946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33</a:t>
              </a:r>
            </a:p>
          </p:txBody>
        </p:sp>
        <p:sp>
          <p:nvSpPr>
            <p:cNvPr id="107" name="TextBox 189">
              <a:extLst>
                <a:ext uri="{FF2B5EF4-FFF2-40B4-BE49-F238E27FC236}">
                  <a16:creationId xmlns:a16="http://schemas.microsoft.com/office/drawing/2014/main" id="{91569DF3-B19C-2913-EC3B-ACFEEC794B73}"/>
                </a:ext>
              </a:extLst>
            </p:cNvPr>
            <p:cNvSpPr txBox="1">
              <a:spLocks/>
            </p:cNvSpPr>
            <p:nvPr/>
          </p:nvSpPr>
          <p:spPr bwMode="auto">
            <a:xfrm>
              <a:off x="3897171" y="5277532"/>
              <a:ext cx="4074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30</a:t>
              </a:r>
            </a:p>
          </p:txBody>
        </p:sp>
        <p:sp>
          <p:nvSpPr>
            <p:cNvPr id="108" name="TextBox 190">
              <a:extLst>
                <a:ext uri="{FF2B5EF4-FFF2-40B4-BE49-F238E27FC236}">
                  <a16:creationId xmlns:a16="http://schemas.microsoft.com/office/drawing/2014/main" id="{A5DEEF2A-8178-2939-0251-572D78616883}"/>
                </a:ext>
              </a:extLst>
            </p:cNvPr>
            <p:cNvSpPr txBox="1">
              <a:spLocks/>
            </p:cNvSpPr>
            <p:nvPr/>
          </p:nvSpPr>
          <p:spPr bwMode="auto">
            <a:xfrm>
              <a:off x="3698747" y="5277532"/>
              <a:ext cx="3898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27</a:t>
              </a:r>
            </a:p>
          </p:txBody>
        </p:sp>
        <p:sp>
          <p:nvSpPr>
            <p:cNvPr id="109" name="TextBox 191">
              <a:extLst>
                <a:ext uri="{FF2B5EF4-FFF2-40B4-BE49-F238E27FC236}">
                  <a16:creationId xmlns:a16="http://schemas.microsoft.com/office/drawing/2014/main" id="{1DC8DF8F-AA34-0B4B-1468-DE176DD1C572}"/>
                </a:ext>
              </a:extLst>
            </p:cNvPr>
            <p:cNvSpPr txBox="1">
              <a:spLocks/>
            </p:cNvSpPr>
            <p:nvPr/>
          </p:nvSpPr>
          <p:spPr bwMode="auto">
            <a:xfrm>
              <a:off x="4547110" y="5277532"/>
              <a:ext cx="40588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39</a:t>
              </a:r>
            </a:p>
          </p:txBody>
        </p:sp>
        <p:sp>
          <p:nvSpPr>
            <p:cNvPr id="110" name="TextBox 192">
              <a:extLst>
                <a:ext uri="{FF2B5EF4-FFF2-40B4-BE49-F238E27FC236}">
                  <a16:creationId xmlns:a16="http://schemas.microsoft.com/office/drawing/2014/main" id="{677BC30F-42B3-C46A-A476-FD26842DD160}"/>
                </a:ext>
              </a:extLst>
            </p:cNvPr>
            <p:cNvSpPr txBox="1">
              <a:spLocks/>
            </p:cNvSpPr>
            <p:nvPr/>
          </p:nvSpPr>
          <p:spPr bwMode="auto">
            <a:xfrm>
              <a:off x="4334063" y="5277532"/>
              <a:ext cx="4074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36</a:t>
              </a:r>
            </a:p>
          </p:txBody>
        </p:sp>
        <p:sp>
          <p:nvSpPr>
            <p:cNvPr id="111" name="TextBox 193">
              <a:extLst>
                <a:ext uri="{FF2B5EF4-FFF2-40B4-BE49-F238E27FC236}">
                  <a16:creationId xmlns:a16="http://schemas.microsoft.com/office/drawing/2014/main" id="{F6B864CA-55AC-9431-A4A5-504A7DF4C130}"/>
                </a:ext>
              </a:extLst>
            </p:cNvPr>
            <p:cNvSpPr txBox="1">
              <a:spLocks/>
            </p:cNvSpPr>
            <p:nvPr/>
          </p:nvSpPr>
          <p:spPr bwMode="auto">
            <a:xfrm>
              <a:off x="4968629" y="5277532"/>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45</a:t>
              </a:r>
            </a:p>
          </p:txBody>
        </p:sp>
        <p:sp>
          <p:nvSpPr>
            <p:cNvPr id="112" name="TextBox 194">
              <a:extLst>
                <a:ext uri="{FF2B5EF4-FFF2-40B4-BE49-F238E27FC236}">
                  <a16:creationId xmlns:a16="http://schemas.microsoft.com/office/drawing/2014/main" id="{85BFA807-8F64-CF4E-C94D-BD428236D471}"/>
                </a:ext>
              </a:extLst>
            </p:cNvPr>
            <p:cNvSpPr txBox="1">
              <a:spLocks/>
            </p:cNvSpPr>
            <p:nvPr/>
          </p:nvSpPr>
          <p:spPr bwMode="auto">
            <a:xfrm>
              <a:off x="4763780" y="5277532"/>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42</a:t>
              </a:r>
            </a:p>
          </p:txBody>
        </p:sp>
        <p:sp>
          <p:nvSpPr>
            <p:cNvPr id="113" name="TextBox 195">
              <a:extLst>
                <a:ext uri="{FF2B5EF4-FFF2-40B4-BE49-F238E27FC236}">
                  <a16:creationId xmlns:a16="http://schemas.microsoft.com/office/drawing/2014/main" id="{0A84FF90-9CAE-5E41-1F40-98D91F621D17}"/>
                </a:ext>
              </a:extLst>
            </p:cNvPr>
            <p:cNvSpPr txBox="1">
              <a:spLocks/>
            </p:cNvSpPr>
            <p:nvPr/>
          </p:nvSpPr>
          <p:spPr bwMode="auto">
            <a:xfrm>
              <a:off x="5425238" y="5277532"/>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51</a:t>
              </a:r>
            </a:p>
          </p:txBody>
        </p:sp>
        <p:sp>
          <p:nvSpPr>
            <p:cNvPr id="114" name="TextBox 196">
              <a:extLst>
                <a:ext uri="{FF2B5EF4-FFF2-40B4-BE49-F238E27FC236}">
                  <a16:creationId xmlns:a16="http://schemas.microsoft.com/office/drawing/2014/main" id="{A7EFBA6B-CD3B-84C3-8D65-4EE5A5A15E8B}"/>
                </a:ext>
              </a:extLst>
            </p:cNvPr>
            <p:cNvSpPr txBox="1">
              <a:spLocks/>
            </p:cNvSpPr>
            <p:nvPr/>
          </p:nvSpPr>
          <p:spPr bwMode="auto">
            <a:xfrm>
              <a:off x="5187635" y="5277532"/>
              <a:ext cx="4138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48</a:t>
              </a:r>
            </a:p>
          </p:txBody>
        </p:sp>
        <p:sp>
          <p:nvSpPr>
            <p:cNvPr id="115" name="TextBox 193">
              <a:extLst>
                <a:ext uri="{FF2B5EF4-FFF2-40B4-BE49-F238E27FC236}">
                  <a16:creationId xmlns:a16="http://schemas.microsoft.com/office/drawing/2014/main" id="{72BBE6EB-9BD7-FF89-1942-42CC5440A5AA}"/>
                </a:ext>
              </a:extLst>
            </p:cNvPr>
            <p:cNvSpPr txBox="1">
              <a:spLocks/>
            </p:cNvSpPr>
            <p:nvPr/>
          </p:nvSpPr>
          <p:spPr bwMode="auto">
            <a:xfrm>
              <a:off x="5828420" y="5278917"/>
              <a:ext cx="4010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57</a:t>
              </a:r>
            </a:p>
          </p:txBody>
        </p:sp>
        <p:sp>
          <p:nvSpPr>
            <p:cNvPr id="116" name="TextBox 194">
              <a:extLst>
                <a:ext uri="{FF2B5EF4-FFF2-40B4-BE49-F238E27FC236}">
                  <a16:creationId xmlns:a16="http://schemas.microsoft.com/office/drawing/2014/main" id="{7EA46F7A-C9FB-795B-5206-7DDDA17118C8}"/>
                </a:ext>
              </a:extLst>
            </p:cNvPr>
            <p:cNvSpPr txBox="1">
              <a:spLocks/>
            </p:cNvSpPr>
            <p:nvPr/>
          </p:nvSpPr>
          <p:spPr bwMode="auto">
            <a:xfrm>
              <a:off x="5610748" y="5278917"/>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54</a:t>
              </a:r>
            </a:p>
          </p:txBody>
        </p:sp>
        <p:sp>
          <p:nvSpPr>
            <p:cNvPr id="117" name="TextBox 195">
              <a:extLst>
                <a:ext uri="{FF2B5EF4-FFF2-40B4-BE49-F238E27FC236}">
                  <a16:creationId xmlns:a16="http://schemas.microsoft.com/office/drawing/2014/main" id="{9975F5C5-4812-EA83-5D3E-147CDD182C9B}"/>
                </a:ext>
              </a:extLst>
            </p:cNvPr>
            <p:cNvSpPr txBox="1">
              <a:spLocks/>
            </p:cNvSpPr>
            <p:nvPr/>
          </p:nvSpPr>
          <p:spPr bwMode="auto">
            <a:xfrm>
              <a:off x="6262373" y="5278917"/>
              <a:ext cx="40748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63</a:t>
              </a:r>
            </a:p>
          </p:txBody>
        </p:sp>
        <p:sp>
          <p:nvSpPr>
            <p:cNvPr id="118" name="TextBox 196">
              <a:extLst>
                <a:ext uri="{FF2B5EF4-FFF2-40B4-BE49-F238E27FC236}">
                  <a16:creationId xmlns:a16="http://schemas.microsoft.com/office/drawing/2014/main" id="{58B630B3-6185-7397-6F50-32CD1136F089}"/>
                </a:ext>
              </a:extLst>
            </p:cNvPr>
            <p:cNvSpPr txBox="1">
              <a:spLocks/>
            </p:cNvSpPr>
            <p:nvPr/>
          </p:nvSpPr>
          <p:spPr bwMode="auto">
            <a:xfrm>
              <a:off x="6039412" y="5278917"/>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60</a:t>
              </a:r>
            </a:p>
          </p:txBody>
        </p:sp>
        <p:sp>
          <p:nvSpPr>
            <p:cNvPr id="119" name="TextBox 188">
              <a:extLst>
                <a:ext uri="{FF2B5EF4-FFF2-40B4-BE49-F238E27FC236}">
                  <a16:creationId xmlns:a16="http://schemas.microsoft.com/office/drawing/2014/main" id="{474BC008-8BC1-1861-FD23-C1CDCADAFA3C}"/>
                </a:ext>
              </a:extLst>
            </p:cNvPr>
            <p:cNvSpPr txBox="1">
              <a:spLocks/>
            </p:cNvSpPr>
            <p:nvPr/>
          </p:nvSpPr>
          <p:spPr bwMode="auto">
            <a:xfrm>
              <a:off x="2180193" y="5895480"/>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65</a:t>
              </a:r>
            </a:p>
          </p:txBody>
        </p:sp>
        <p:sp>
          <p:nvSpPr>
            <p:cNvPr id="120" name="TextBox 189">
              <a:extLst>
                <a:ext uri="{FF2B5EF4-FFF2-40B4-BE49-F238E27FC236}">
                  <a16:creationId xmlns:a16="http://schemas.microsoft.com/office/drawing/2014/main" id="{9B1C2FC4-831F-EBBA-5858-118175F54930}"/>
                </a:ext>
              </a:extLst>
            </p:cNvPr>
            <p:cNvSpPr txBox="1">
              <a:spLocks/>
            </p:cNvSpPr>
            <p:nvPr/>
          </p:nvSpPr>
          <p:spPr bwMode="auto">
            <a:xfrm>
              <a:off x="1974221" y="5895480"/>
              <a:ext cx="3898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72</a:t>
              </a:r>
            </a:p>
          </p:txBody>
        </p:sp>
        <p:sp>
          <p:nvSpPr>
            <p:cNvPr id="121" name="TextBox 190">
              <a:extLst>
                <a:ext uri="{FF2B5EF4-FFF2-40B4-BE49-F238E27FC236}">
                  <a16:creationId xmlns:a16="http://schemas.microsoft.com/office/drawing/2014/main" id="{0E0FB9BF-407B-0E0E-A58E-0CD4DBAE425A}"/>
                </a:ext>
              </a:extLst>
            </p:cNvPr>
            <p:cNvSpPr txBox="1">
              <a:spLocks/>
            </p:cNvSpPr>
            <p:nvPr/>
          </p:nvSpPr>
          <p:spPr bwMode="auto">
            <a:xfrm>
              <a:off x="1758965" y="5895480"/>
              <a:ext cx="40588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83</a:t>
              </a:r>
            </a:p>
          </p:txBody>
        </p:sp>
        <p:sp>
          <p:nvSpPr>
            <p:cNvPr id="122" name="TextBox 191">
              <a:extLst>
                <a:ext uri="{FF2B5EF4-FFF2-40B4-BE49-F238E27FC236}">
                  <a16:creationId xmlns:a16="http://schemas.microsoft.com/office/drawing/2014/main" id="{EAF300BB-2F33-0D62-1E82-21C846A861F2}"/>
                </a:ext>
              </a:extLst>
            </p:cNvPr>
            <p:cNvSpPr txBox="1">
              <a:spLocks/>
            </p:cNvSpPr>
            <p:nvPr/>
          </p:nvSpPr>
          <p:spPr bwMode="auto">
            <a:xfrm>
              <a:off x="2610534" y="5895480"/>
              <a:ext cx="4154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46</a:t>
              </a:r>
            </a:p>
          </p:txBody>
        </p:sp>
        <p:sp>
          <p:nvSpPr>
            <p:cNvPr id="123" name="TextBox 192">
              <a:extLst>
                <a:ext uri="{FF2B5EF4-FFF2-40B4-BE49-F238E27FC236}">
                  <a16:creationId xmlns:a16="http://schemas.microsoft.com/office/drawing/2014/main" id="{6286AF88-BA55-5BBD-99DD-058A7D82F9C2}"/>
                </a:ext>
              </a:extLst>
            </p:cNvPr>
            <p:cNvSpPr txBox="1">
              <a:spLocks/>
            </p:cNvSpPr>
            <p:nvPr/>
          </p:nvSpPr>
          <p:spPr bwMode="auto">
            <a:xfrm>
              <a:off x="2405502" y="5895480"/>
              <a:ext cx="4010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57</a:t>
              </a:r>
            </a:p>
          </p:txBody>
        </p:sp>
        <p:sp>
          <p:nvSpPr>
            <p:cNvPr id="124" name="TextBox 193">
              <a:extLst>
                <a:ext uri="{FF2B5EF4-FFF2-40B4-BE49-F238E27FC236}">
                  <a16:creationId xmlns:a16="http://schemas.microsoft.com/office/drawing/2014/main" id="{1D643536-6E43-1E5B-3F2E-BBDF4625B796}"/>
                </a:ext>
              </a:extLst>
            </p:cNvPr>
            <p:cNvSpPr txBox="1">
              <a:spLocks/>
            </p:cNvSpPr>
            <p:nvPr/>
          </p:nvSpPr>
          <p:spPr bwMode="auto">
            <a:xfrm>
              <a:off x="3048083" y="5895480"/>
              <a:ext cx="39305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37</a:t>
              </a:r>
            </a:p>
          </p:txBody>
        </p:sp>
        <p:sp>
          <p:nvSpPr>
            <p:cNvPr id="125" name="TextBox 194">
              <a:extLst>
                <a:ext uri="{FF2B5EF4-FFF2-40B4-BE49-F238E27FC236}">
                  <a16:creationId xmlns:a16="http://schemas.microsoft.com/office/drawing/2014/main" id="{A06F1B4A-FA8A-4E80-EB18-93F87ABA146B}"/>
                </a:ext>
              </a:extLst>
            </p:cNvPr>
            <p:cNvSpPr txBox="1">
              <a:spLocks/>
            </p:cNvSpPr>
            <p:nvPr/>
          </p:nvSpPr>
          <p:spPr bwMode="auto">
            <a:xfrm>
              <a:off x="2832013" y="5895480"/>
              <a:ext cx="4042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42</a:t>
              </a:r>
            </a:p>
          </p:txBody>
        </p:sp>
        <p:sp>
          <p:nvSpPr>
            <p:cNvPr id="126" name="TextBox 195">
              <a:extLst>
                <a:ext uri="{FF2B5EF4-FFF2-40B4-BE49-F238E27FC236}">
                  <a16:creationId xmlns:a16="http://schemas.microsoft.com/office/drawing/2014/main" id="{E4551E30-1608-E536-F72F-E99894278DE0}"/>
                </a:ext>
              </a:extLst>
            </p:cNvPr>
            <p:cNvSpPr txBox="1">
              <a:spLocks/>
            </p:cNvSpPr>
            <p:nvPr/>
          </p:nvSpPr>
          <p:spPr bwMode="auto">
            <a:xfrm>
              <a:off x="3493471" y="589548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16</a:t>
              </a:r>
            </a:p>
          </p:txBody>
        </p:sp>
        <p:sp>
          <p:nvSpPr>
            <p:cNvPr id="127" name="TextBox 196">
              <a:extLst>
                <a:ext uri="{FF2B5EF4-FFF2-40B4-BE49-F238E27FC236}">
                  <a16:creationId xmlns:a16="http://schemas.microsoft.com/office/drawing/2014/main" id="{6126D4B0-C74B-D37A-6A1C-37BDB120295A}"/>
                </a:ext>
              </a:extLst>
            </p:cNvPr>
            <p:cNvSpPr txBox="1">
              <a:spLocks/>
            </p:cNvSpPr>
            <p:nvPr/>
          </p:nvSpPr>
          <p:spPr bwMode="auto">
            <a:xfrm>
              <a:off x="3279112" y="589548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31</a:t>
              </a:r>
            </a:p>
          </p:txBody>
        </p:sp>
        <p:sp>
          <p:nvSpPr>
            <p:cNvPr id="128" name="TextBox 188">
              <a:extLst>
                <a:ext uri="{FF2B5EF4-FFF2-40B4-BE49-F238E27FC236}">
                  <a16:creationId xmlns:a16="http://schemas.microsoft.com/office/drawing/2014/main" id="{EB37B7B2-AE08-13AF-1213-06D11CA6E01D}"/>
                </a:ext>
              </a:extLst>
            </p:cNvPr>
            <p:cNvSpPr txBox="1">
              <a:spLocks/>
            </p:cNvSpPr>
            <p:nvPr/>
          </p:nvSpPr>
          <p:spPr bwMode="auto">
            <a:xfrm>
              <a:off x="4166255" y="5893625"/>
              <a:ext cx="2984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8</a:t>
              </a:r>
            </a:p>
          </p:txBody>
        </p:sp>
        <p:sp>
          <p:nvSpPr>
            <p:cNvPr id="129" name="TextBox 189">
              <a:extLst>
                <a:ext uri="{FF2B5EF4-FFF2-40B4-BE49-F238E27FC236}">
                  <a16:creationId xmlns:a16="http://schemas.microsoft.com/office/drawing/2014/main" id="{4494524E-397D-007F-B5D7-4220344D094F}"/>
                </a:ext>
              </a:extLst>
            </p:cNvPr>
            <p:cNvSpPr txBox="1">
              <a:spLocks/>
            </p:cNvSpPr>
            <p:nvPr/>
          </p:nvSpPr>
          <p:spPr bwMode="auto">
            <a:xfrm>
              <a:off x="3947459" y="5893625"/>
              <a:ext cx="2984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8</a:t>
              </a:r>
            </a:p>
          </p:txBody>
        </p:sp>
        <p:sp>
          <p:nvSpPr>
            <p:cNvPr id="130" name="TextBox 190">
              <a:extLst>
                <a:ext uri="{FF2B5EF4-FFF2-40B4-BE49-F238E27FC236}">
                  <a16:creationId xmlns:a16="http://schemas.microsoft.com/office/drawing/2014/main" id="{1761DA46-0E73-D6D9-E1F9-230B2B1E6552}"/>
                </a:ext>
              </a:extLst>
            </p:cNvPr>
            <p:cNvSpPr txBox="1">
              <a:spLocks/>
            </p:cNvSpPr>
            <p:nvPr/>
          </p:nvSpPr>
          <p:spPr bwMode="auto">
            <a:xfrm>
              <a:off x="3740218" y="5893625"/>
              <a:ext cx="2984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8</a:t>
              </a:r>
            </a:p>
          </p:txBody>
        </p:sp>
        <p:sp>
          <p:nvSpPr>
            <p:cNvPr id="131" name="TextBox 191">
              <a:extLst>
                <a:ext uri="{FF2B5EF4-FFF2-40B4-BE49-F238E27FC236}">
                  <a16:creationId xmlns:a16="http://schemas.microsoft.com/office/drawing/2014/main" id="{10F58350-2DFA-7ADD-B493-6C88142FA2AB}"/>
                </a:ext>
              </a:extLst>
            </p:cNvPr>
            <p:cNvSpPr txBox="1">
              <a:spLocks/>
            </p:cNvSpPr>
            <p:nvPr/>
          </p:nvSpPr>
          <p:spPr bwMode="auto">
            <a:xfrm>
              <a:off x="4595794" y="5893625"/>
              <a:ext cx="3000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a:t>
              </a:r>
            </a:p>
          </p:txBody>
        </p:sp>
        <p:sp>
          <p:nvSpPr>
            <p:cNvPr id="132" name="TextBox 192">
              <a:extLst>
                <a:ext uri="{FF2B5EF4-FFF2-40B4-BE49-F238E27FC236}">
                  <a16:creationId xmlns:a16="http://schemas.microsoft.com/office/drawing/2014/main" id="{72765812-9102-DA22-F96F-78984CCB7902}"/>
                </a:ext>
              </a:extLst>
            </p:cNvPr>
            <p:cNvSpPr txBox="1">
              <a:spLocks/>
            </p:cNvSpPr>
            <p:nvPr/>
          </p:nvSpPr>
          <p:spPr bwMode="auto">
            <a:xfrm>
              <a:off x="4383549" y="5893625"/>
              <a:ext cx="3000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5</a:t>
              </a:r>
            </a:p>
          </p:txBody>
        </p:sp>
        <p:sp>
          <p:nvSpPr>
            <p:cNvPr id="133" name="TextBox 193">
              <a:extLst>
                <a:ext uri="{FF2B5EF4-FFF2-40B4-BE49-F238E27FC236}">
                  <a16:creationId xmlns:a16="http://schemas.microsoft.com/office/drawing/2014/main" id="{824EB0A5-043B-52DF-9F03-31C3ADD66ADA}"/>
                </a:ext>
              </a:extLst>
            </p:cNvPr>
            <p:cNvSpPr txBox="1">
              <a:spLocks/>
            </p:cNvSpPr>
            <p:nvPr/>
          </p:nvSpPr>
          <p:spPr bwMode="auto">
            <a:xfrm>
              <a:off x="5022122" y="5893625"/>
              <a:ext cx="3000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a:t>
              </a:r>
            </a:p>
          </p:txBody>
        </p:sp>
        <p:sp>
          <p:nvSpPr>
            <p:cNvPr id="134" name="TextBox 194">
              <a:extLst>
                <a:ext uri="{FF2B5EF4-FFF2-40B4-BE49-F238E27FC236}">
                  <a16:creationId xmlns:a16="http://schemas.microsoft.com/office/drawing/2014/main" id="{4818F494-831D-E8F4-9762-CBC1DF1357B9}"/>
                </a:ext>
              </a:extLst>
            </p:cNvPr>
            <p:cNvSpPr txBox="1">
              <a:spLocks/>
            </p:cNvSpPr>
            <p:nvPr/>
          </p:nvSpPr>
          <p:spPr bwMode="auto">
            <a:xfrm>
              <a:off x="4811663" y="5893625"/>
              <a:ext cx="3000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a:t>
              </a:r>
            </a:p>
          </p:txBody>
        </p:sp>
        <p:sp>
          <p:nvSpPr>
            <p:cNvPr id="135" name="TextBox 195">
              <a:extLst>
                <a:ext uri="{FF2B5EF4-FFF2-40B4-BE49-F238E27FC236}">
                  <a16:creationId xmlns:a16="http://schemas.microsoft.com/office/drawing/2014/main" id="{BA0B6EF3-3052-328D-D20D-F0D861C9D7B0}"/>
                </a:ext>
              </a:extLst>
            </p:cNvPr>
            <p:cNvSpPr txBox="1">
              <a:spLocks/>
            </p:cNvSpPr>
            <p:nvPr/>
          </p:nvSpPr>
          <p:spPr bwMode="auto">
            <a:xfrm>
              <a:off x="5458694" y="5893625"/>
              <a:ext cx="29206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a:t>
              </a:r>
            </a:p>
          </p:txBody>
        </p:sp>
        <p:sp>
          <p:nvSpPr>
            <p:cNvPr id="136" name="TextBox 196">
              <a:extLst>
                <a:ext uri="{FF2B5EF4-FFF2-40B4-BE49-F238E27FC236}">
                  <a16:creationId xmlns:a16="http://schemas.microsoft.com/office/drawing/2014/main" id="{6705E81A-3D86-44C2-C571-8A0E9513B798}"/>
                </a:ext>
              </a:extLst>
            </p:cNvPr>
            <p:cNvSpPr txBox="1">
              <a:spLocks/>
            </p:cNvSpPr>
            <p:nvPr/>
          </p:nvSpPr>
          <p:spPr bwMode="auto">
            <a:xfrm>
              <a:off x="5240327" y="5893625"/>
              <a:ext cx="3000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a:t>
              </a:r>
            </a:p>
          </p:txBody>
        </p:sp>
        <p:sp>
          <p:nvSpPr>
            <p:cNvPr id="137" name="TextBox 193">
              <a:extLst>
                <a:ext uri="{FF2B5EF4-FFF2-40B4-BE49-F238E27FC236}">
                  <a16:creationId xmlns:a16="http://schemas.microsoft.com/office/drawing/2014/main" id="{36790F91-F27F-229E-80FB-3A07B0A1A8D4}"/>
                </a:ext>
              </a:extLst>
            </p:cNvPr>
            <p:cNvSpPr txBox="1">
              <a:spLocks/>
            </p:cNvSpPr>
            <p:nvPr/>
          </p:nvSpPr>
          <p:spPr bwMode="auto">
            <a:xfrm>
              <a:off x="5901150" y="5895010"/>
              <a:ext cx="2471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a:t>
              </a:r>
            </a:p>
          </p:txBody>
        </p:sp>
        <p:sp>
          <p:nvSpPr>
            <p:cNvPr id="138" name="TextBox 194">
              <a:extLst>
                <a:ext uri="{FF2B5EF4-FFF2-40B4-BE49-F238E27FC236}">
                  <a16:creationId xmlns:a16="http://schemas.microsoft.com/office/drawing/2014/main" id="{7E745CF1-768A-EC3C-C099-1727A6535593}"/>
                </a:ext>
              </a:extLst>
            </p:cNvPr>
            <p:cNvSpPr txBox="1">
              <a:spLocks/>
            </p:cNvSpPr>
            <p:nvPr/>
          </p:nvSpPr>
          <p:spPr bwMode="auto">
            <a:xfrm>
              <a:off x="5669852" y="5895010"/>
              <a:ext cx="2888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2</a:t>
              </a:r>
            </a:p>
          </p:txBody>
        </p:sp>
        <p:sp>
          <p:nvSpPr>
            <p:cNvPr id="139" name="TextBox 195">
              <a:extLst>
                <a:ext uri="{FF2B5EF4-FFF2-40B4-BE49-F238E27FC236}">
                  <a16:creationId xmlns:a16="http://schemas.microsoft.com/office/drawing/2014/main" id="{378ACCF3-6D52-F299-9E0C-57A120DC9487}"/>
                </a:ext>
              </a:extLst>
            </p:cNvPr>
            <p:cNvSpPr txBox="1">
              <a:spLocks/>
            </p:cNvSpPr>
            <p:nvPr/>
          </p:nvSpPr>
          <p:spPr bwMode="auto">
            <a:xfrm>
              <a:off x="6311859" y="5895010"/>
              <a:ext cx="3000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140" name="TextBox 196">
              <a:extLst>
                <a:ext uri="{FF2B5EF4-FFF2-40B4-BE49-F238E27FC236}">
                  <a16:creationId xmlns:a16="http://schemas.microsoft.com/office/drawing/2014/main" id="{E6AFE4BA-67FF-611F-0F57-0716A0312068}"/>
                </a:ext>
              </a:extLst>
            </p:cNvPr>
            <p:cNvSpPr txBox="1">
              <a:spLocks/>
            </p:cNvSpPr>
            <p:nvPr/>
          </p:nvSpPr>
          <p:spPr bwMode="auto">
            <a:xfrm>
              <a:off x="6119355" y="5895010"/>
              <a:ext cx="2471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a:t>
              </a:r>
            </a:p>
          </p:txBody>
        </p:sp>
        <p:sp>
          <p:nvSpPr>
            <p:cNvPr id="141" name="TextBox 190">
              <a:extLst>
                <a:ext uri="{FF2B5EF4-FFF2-40B4-BE49-F238E27FC236}">
                  <a16:creationId xmlns:a16="http://schemas.microsoft.com/office/drawing/2014/main" id="{8ACEB2D1-08BE-81E7-89D5-437424951EE2}"/>
                </a:ext>
              </a:extLst>
            </p:cNvPr>
            <p:cNvSpPr txBox="1">
              <a:spLocks/>
            </p:cNvSpPr>
            <p:nvPr/>
          </p:nvSpPr>
          <p:spPr bwMode="auto">
            <a:xfrm>
              <a:off x="117537" y="5895009"/>
              <a:ext cx="18069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u="none" strike="noStrike" kern="1200" cap="none" spc="0" normalizeH="0" baseline="0" noProof="0" dirty="0">
                  <a:ln>
                    <a:noFill/>
                  </a:ln>
                  <a:solidFill>
                    <a:srgbClr val="000000"/>
                  </a:solidFill>
                  <a:effectLst/>
                  <a:uLnTx/>
                  <a:uFillTx/>
                  <a:latin typeface="Poppins" pitchFamily="2" charset="77"/>
                  <a:cs typeface="Poppins" pitchFamily="2" charset="77"/>
                </a:rPr>
                <a:t>Patients at </a:t>
              </a:r>
              <a:r>
                <a:rPr lang="en-US" altLang="en-US" sz="1400" dirty="0">
                  <a:solidFill>
                    <a:srgbClr val="000000"/>
                  </a:solidFill>
                  <a:latin typeface="Poppins" pitchFamily="2" charset="77"/>
                  <a:cs typeface="Poppins" pitchFamily="2" charset="77"/>
                </a:rPr>
                <a:t>R</a:t>
              </a:r>
              <a:r>
                <a:rPr kumimoji="0" lang="en-US" altLang="en-US" sz="1400" u="none" strike="noStrike" kern="1200" cap="none" spc="0" normalizeH="0" baseline="0" noProof="0" dirty="0">
                  <a:ln>
                    <a:noFill/>
                  </a:ln>
                  <a:solidFill>
                    <a:srgbClr val="000000"/>
                  </a:solidFill>
                  <a:effectLst/>
                  <a:uLnTx/>
                  <a:uFillTx/>
                  <a:latin typeface="Poppins" pitchFamily="2" charset="77"/>
                  <a:cs typeface="Poppins" pitchFamily="2" charset="77"/>
                </a:rPr>
                <a:t>isk, n</a:t>
              </a:r>
            </a:p>
          </p:txBody>
        </p:sp>
        <p:grpSp>
          <p:nvGrpSpPr>
            <p:cNvPr id="151" name="Group 150">
              <a:extLst>
                <a:ext uri="{FF2B5EF4-FFF2-40B4-BE49-F238E27FC236}">
                  <a16:creationId xmlns:a16="http://schemas.microsoft.com/office/drawing/2014/main" id="{6A44D1F5-73D8-5309-0C2F-BD1A6094A58B}"/>
                </a:ext>
              </a:extLst>
            </p:cNvPr>
            <p:cNvGrpSpPr>
              <a:grpSpLocks/>
            </p:cNvGrpSpPr>
            <p:nvPr/>
          </p:nvGrpSpPr>
          <p:grpSpPr>
            <a:xfrm>
              <a:off x="1958774" y="2776816"/>
              <a:ext cx="4330778" cy="1647316"/>
              <a:chOff x="2016729" y="2816128"/>
              <a:chExt cx="4330778" cy="1647316"/>
            </a:xfrm>
          </p:grpSpPr>
          <p:cxnSp>
            <p:nvCxnSpPr>
              <p:cNvPr id="65" name="Straight Connector 220">
                <a:extLst>
                  <a:ext uri="{FF2B5EF4-FFF2-40B4-BE49-F238E27FC236}">
                    <a16:creationId xmlns:a16="http://schemas.microsoft.com/office/drawing/2014/main" id="{D86A0E7F-F5C9-72C7-FFD5-4AE88F5806F4}"/>
                  </a:ext>
                </a:extLst>
              </p:cNvPr>
              <p:cNvCxnSpPr>
                <a:cxnSpLocks/>
              </p:cNvCxnSpPr>
              <p:nvPr/>
            </p:nvCxnSpPr>
            <p:spPr bwMode="auto">
              <a:xfrm>
                <a:off x="3302566" y="3935580"/>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66" name="Straight Connector 220">
                <a:extLst>
                  <a:ext uri="{FF2B5EF4-FFF2-40B4-BE49-F238E27FC236}">
                    <a16:creationId xmlns:a16="http://schemas.microsoft.com/office/drawing/2014/main" id="{B8F62DDC-7E02-156B-8B86-E81CAA497A38}"/>
                  </a:ext>
                </a:extLst>
              </p:cNvPr>
              <p:cNvCxnSpPr>
                <a:cxnSpLocks/>
              </p:cNvCxnSpPr>
              <p:nvPr/>
            </p:nvCxnSpPr>
            <p:spPr bwMode="auto">
              <a:xfrm>
                <a:off x="3317432" y="3935580"/>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67" name="Straight Connector 220">
                <a:extLst>
                  <a:ext uri="{FF2B5EF4-FFF2-40B4-BE49-F238E27FC236}">
                    <a16:creationId xmlns:a16="http://schemas.microsoft.com/office/drawing/2014/main" id="{7E09C0A5-C6E7-DFCA-8937-AF2F8CCE5F80}"/>
                  </a:ext>
                </a:extLst>
              </p:cNvPr>
              <p:cNvCxnSpPr>
                <a:cxnSpLocks/>
              </p:cNvCxnSpPr>
              <p:nvPr/>
            </p:nvCxnSpPr>
            <p:spPr bwMode="auto">
              <a:xfrm>
                <a:off x="3767923" y="4082987"/>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68" name="Straight Connector 220">
                <a:extLst>
                  <a:ext uri="{FF2B5EF4-FFF2-40B4-BE49-F238E27FC236}">
                    <a16:creationId xmlns:a16="http://schemas.microsoft.com/office/drawing/2014/main" id="{88D04591-51F7-89B1-0382-9BFF8976472A}"/>
                  </a:ext>
                </a:extLst>
              </p:cNvPr>
              <p:cNvCxnSpPr>
                <a:cxnSpLocks/>
              </p:cNvCxnSpPr>
              <p:nvPr/>
            </p:nvCxnSpPr>
            <p:spPr bwMode="auto">
              <a:xfrm>
                <a:off x="3935778" y="4174576"/>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69" name="Straight Connector 220">
                <a:extLst>
                  <a:ext uri="{FF2B5EF4-FFF2-40B4-BE49-F238E27FC236}">
                    <a16:creationId xmlns:a16="http://schemas.microsoft.com/office/drawing/2014/main" id="{1EC946CD-D74B-5204-3857-A17A1BD46CCA}"/>
                  </a:ext>
                </a:extLst>
              </p:cNvPr>
              <p:cNvCxnSpPr>
                <a:cxnSpLocks/>
              </p:cNvCxnSpPr>
              <p:nvPr/>
            </p:nvCxnSpPr>
            <p:spPr bwMode="auto">
              <a:xfrm>
                <a:off x="4541733" y="4174576"/>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0" name="Straight Connector 220">
                <a:extLst>
                  <a:ext uri="{FF2B5EF4-FFF2-40B4-BE49-F238E27FC236}">
                    <a16:creationId xmlns:a16="http://schemas.microsoft.com/office/drawing/2014/main" id="{43D1B47C-66F0-D2DA-0F12-1C04E1B72692}"/>
                  </a:ext>
                </a:extLst>
              </p:cNvPr>
              <p:cNvCxnSpPr>
                <a:cxnSpLocks/>
              </p:cNvCxnSpPr>
              <p:nvPr/>
            </p:nvCxnSpPr>
            <p:spPr bwMode="auto">
              <a:xfrm>
                <a:off x="3684509" y="4080182"/>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2" name="Straight Connector 220">
                <a:extLst>
                  <a:ext uri="{FF2B5EF4-FFF2-40B4-BE49-F238E27FC236}">
                    <a16:creationId xmlns:a16="http://schemas.microsoft.com/office/drawing/2014/main" id="{D8CCB365-698C-08EC-1E9F-E96C047D68C0}"/>
                  </a:ext>
                </a:extLst>
              </p:cNvPr>
              <p:cNvCxnSpPr>
                <a:cxnSpLocks/>
              </p:cNvCxnSpPr>
              <p:nvPr/>
            </p:nvCxnSpPr>
            <p:spPr bwMode="auto">
              <a:xfrm>
                <a:off x="2623718" y="3420585"/>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3" name="Straight Connector 220">
                <a:extLst>
                  <a:ext uri="{FF2B5EF4-FFF2-40B4-BE49-F238E27FC236}">
                    <a16:creationId xmlns:a16="http://schemas.microsoft.com/office/drawing/2014/main" id="{DD92B11B-DFA2-E3A3-6E6F-E9DDD0DA86C5}"/>
                  </a:ext>
                </a:extLst>
              </p:cNvPr>
              <p:cNvCxnSpPr>
                <a:cxnSpLocks/>
              </p:cNvCxnSpPr>
              <p:nvPr/>
            </p:nvCxnSpPr>
            <p:spPr bwMode="auto">
              <a:xfrm>
                <a:off x="2910952" y="3659509"/>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4" name="Straight Connector 220">
                <a:extLst>
                  <a:ext uri="{FF2B5EF4-FFF2-40B4-BE49-F238E27FC236}">
                    <a16:creationId xmlns:a16="http://schemas.microsoft.com/office/drawing/2014/main" id="{BFA66BDD-D031-FD84-D046-1C4813945B88}"/>
                  </a:ext>
                </a:extLst>
              </p:cNvPr>
              <p:cNvCxnSpPr>
                <a:cxnSpLocks/>
              </p:cNvCxnSpPr>
              <p:nvPr/>
            </p:nvCxnSpPr>
            <p:spPr bwMode="auto">
              <a:xfrm>
                <a:off x="2870628" y="3659509"/>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5" name="Straight Connector 220">
                <a:extLst>
                  <a:ext uri="{FF2B5EF4-FFF2-40B4-BE49-F238E27FC236}">
                    <a16:creationId xmlns:a16="http://schemas.microsoft.com/office/drawing/2014/main" id="{33791708-2FA0-AB68-E28F-D09AF5BF2F41}"/>
                  </a:ext>
                </a:extLst>
              </p:cNvPr>
              <p:cNvCxnSpPr>
                <a:cxnSpLocks/>
              </p:cNvCxnSpPr>
              <p:nvPr/>
            </p:nvCxnSpPr>
            <p:spPr bwMode="auto">
              <a:xfrm>
                <a:off x="3726696" y="4080182"/>
                <a:ext cx="0" cy="94394"/>
              </a:xfrm>
              <a:prstGeom prst="line">
                <a:avLst/>
              </a:prstGeom>
              <a:noFill/>
              <a:ln w="57150" algn="ctr">
                <a:solidFill>
                  <a:schemeClr val="accent1"/>
                </a:solidFill>
                <a:round/>
                <a:headEnd/>
                <a:tailEnd/>
              </a:ln>
              <a:extLst>
                <a:ext uri="{909E8E84-426E-40DD-AFC4-6F175D3DCCD1}">
                  <a14:hiddenFill xmlns:a14="http://schemas.microsoft.com/office/drawing/2010/main">
                    <a:noFill/>
                  </a14:hiddenFill>
                </a:ext>
              </a:extLst>
            </p:spPr>
          </p:cxnSp>
          <p:cxnSp>
            <p:nvCxnSpPr>
              <p:cNvPr id="76" name="Straight Connector 220">
                <a:extLst>
                  <a:ext uri="{FF2B5EF4-FFF2-40B4-BE49-F238E27FC236}">
                    <a16:creationId xmlns:a16="http://schemas.microsoft.com/office/drawing/2014/main" id="{8408286A-EB38-70F8-AF5D-EEF88C7165EE}"/>
                  </a:ext>
                </a:extLst>
              </p:cNvPr>
              <p:cNvCxnSpPr>
                <a:cxnSpLocks/>
              </p:cNvCxnSpPr>
              <p:nvPr/>
            </p:nvCxnSpPr>
            <p:spPr bwMode="auto">
              <a:xfrm flipH="1">
                <a:off x="2725650" y="3592057"/>
                <a:ext cx="113457" cy="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7" name="Straight Connector 220">
                <a:extLst>
                  <a:ext uri="{FF2B5EF4-FFF2-40B4-BE49-F238E27FC236}">
                    <a16:creationId xmlns:a16="http://schemas.microsoft.com/office/drawing/2014/main" id="{94646DF2-81D0-83F7-8938-8538A9B4BBE9}"/>
                  </a:ext>
                </a:extLst>
              </p:cNvPr>
              <p:cNvCxnSpPr>
                <a:cxnSpLocks/>
              </p:cNvCxnSpPr>
              <p:nvPr/>
            </p:nvCxnSpPr>
            <p:spPr bwMode="auto">
              <a:xfrm>
                <a:off x="2769232" y="3467782"/>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78" name="Straight Connector 220">
                <a:extLst>
                  <a:ext uri="{FF2B5EF4-FFF2-40B4-BE49-F238E27FC236}">
                    <a16:creationId xmlns:a16="http://schemas.microsoft.com/office/drawing/2014/main" id="{198B77FD-609C-0D61-5E70-61D1454D0393}"/>
                  </a:ext>
                </a:extLst>
              </p:cNvPr>
              <p:cNvCxnSpPr>
                <a:cxnSpLocks/>
              </p:cNvCxnSpPr>
              <p:nvPr/>
            </p:nvCxnSpPr>
            <p:spPr bwMode="auto">
              <a:xfrm>
                <a:off x="2725650" y="3467782"/>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80" name="Straight Connector 220">
                <a:extLst>
                  <a:ext uri="{FF2B5EF4-FFF2-40B4-BE49-F238E27FC236}">
                    <a16:creationId xmlns:a16="http://schemas.microsoft.com/office/drawing/2014/main" id="{2ED3FB59-7036-E708-8BAA-D81ACA8840B4}"/>
                  </a:ext>
                </a:extLst>
              </p:cNvPr>
              <p:cNvCxnSpPr>
                <a:cxnSpLocks/>
              </p:cNvCxnSpPr>
              <p:nvPr/>
            </p:nvCxnSpPr>
            <p:spPr bwMode="auto">
              <a:xfrm>
                <a:off x="2266733" y="3066667"/>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sp>
            <p:nvSpPr>
              <p:cNvPr id="142" name="Freeform: Shape 141">
                <a:extLst>
                  <a:ext uri="{FF2B5EF4-FFF2-40B4-BE49-F238E27FC236}">
                    <a16:creationId xmlns:a16="http://schemas.microsoft.com/office/drawing/2014/main" id="{C546550A-0943-007A-7B2A-C6349BFE9B69}"/>
                  </a:ext>
                </a:extLst>
              </p:cNvPr>
              <p:cNvSpPr>
                <a:spLocks/>
              </p:cNvSpPr>
              <p:nvPr/>
            </p:nvSpPr>
            <p:spPr bwMode="auto">
              <a:xfrm>
                <a:off x="2016729" y="2816128"/>
                <a:ext cx="4330778" cy="1640871"/>
              </a:xfrm>
              <a:custGeom>
                <a:avLst/>
                <a:gdLst>
                  <a:gd name="connsiteX0" fmla="*/ 0 w 4330778"/>
                  <a:gd name="connsiteY0" fmla="*/ 0 h 1640871"/>
                  <a:gd name="connsiteX1" fmla="*/ 53293 w 4330778"/>
                  <a:gd name="connsiteY1" fmla="*/ 0 h 1640871"/>
                  <a:gd name="connsiteX2" fmla="*/ 53293 w 4330778"/>
                  <a:gd name="connsiteY2" fmla="*/ 58903 h 1640871"/>
                  <a:gd name="connsiteX3" fmla="*/ 75732 w 4330778"/>
                  <a:gd name="connsiteY3" fmla="*/ 58903 h 1640871"/>
                  <a:gd name="connsiteX4" fmla="*/ 75732 w 4330778"/>
                  <a:gd name="connsiteY4" fmla="*/ 112196 h 1640871"/>
                  <a:gd name="connsiteX5" fmla="*/ 78537 w 4330778"/>
                  <a:gd name="connsiteY5" fmla="*/ 112196 h 1640871"/>
                  <a:gd name="connsiteX6" fmla="*/ 78537 w 4330778"/>
                  <a:gd name="connsiteY6" fmla="*/ 120611 h 1640871"/>
                  <a:gd name="connsiteX7" fmla="*/ 103781 w 4330778"/>
                  <a:gd name="connsiteY7" fmla="*/ 120611 h 1640871"/>
                  <a:gd name="connsiteX8" fmla="*/ 103781 w 4330778"/>
                  <a:gd name="connsiteY8" fmla="*/ 148660 h 1640871"/>
                  <a:gd name="connsiteX9" fmla="*/ 115001 w 4330778"/>
                  <a:gd name="connsiteY9" fmla="*/ 148660 h 1640871"/>
                  <a:gd name="connsiteX10" fmla="*/ 115001 w 4330778"/>
                  <a:gd name="connsiteY10" fmla="*/ 173904 h 1640871"/>
                  <a:gd name="connsiteX11" fmla="*/ 123416 w 4330778"/>
                  <a:gd name="connsiteY11" fmla="*/ 173904 h 1640871"/>
                  <a:gd name="connsiteX12" fmla="*/ 123416 w 4330778"/>
                  <a:gd name="connsiteY12" fmla="*/ 204758 h 1640871"/>
                  <a:gd name="connsiteX13" fmla="*/ 173904 w 4330778"/>
                  <a:gd name="connsiteY13" fmla="*/ 204758 h 1640871"/>
                  <a:gd name="connsiteX14" fmla="*/ 173904 w 4330778"/>
                  <a:gd name="connsiteY14" fmla="*/ 235612 h 1640871"/>
                  <a:gd name="connsiteX15" fmla="*/ 190734 w 4330778"/>
                  <a:gd name="connsiteY15" fmla="*/ 235612 h 1640871"/>
                  <a:gd name="connsiteX16" fmla="*/ 190734 w 4330778"/>
                  <a:gd name="connsiteY16" fmla="*/ 294515 h 1640871"/>
                  <a:gd name="connsiteX17" fmla="*/ 221588 w 4330778"/>
                  <a:gd name="connsiteY17" fmla="*/ 294515 h 1640871"/>
                  <a:gd name="connsiteX18" fmla="*/ 221588 w 4330778"/>
                  <a:gd name="connsiteY18" fmla="*/ 333784 h 1640871"/>
                  <a:gd name="connsiteX19" fmla="*/ 260856 w 4330778"/>
                  <a:gd name="connsiteY19" fmla="*/ 333784 h 1640871"/>
                  <a:gd name="connsiteX20" fmla="*/ 260856 w 4330778"/>
                  <a:gd name="connsiteY20" fmla="*/ 384272 h 1640871"/>
                  <a:gd name="connsiteX21" fmla="*/ 260856 w 4330778"/>
                  <a:gd name="connsiteY21" fmla="*/ 384272 h 1640871"/>
                  <a:gd name="connsiteX22" fmla="*/ 280491 w 4330778"/>
                  <a:gd name="connsiteY22" fmla="*/ 384272 h 1640871"/>
                  <a:gd name="connsiteX23" fmla="*/ 280491 w 4330778"/>
                  <a:gd name="connsiteY23" fmla="*/ 415126 h 1640871"/>
                  <a:gd name="connsiteX24" fmla="*/ 297320 w 4330778"/>
                  <a:gd name="connsiteY24" fmla="*/ 415126 h 1640871"/>
                  <a:gd name="connsiteX25" fmla="*/ 297320 w 4330778"/>
                  <a:gd name="connsiteY25" fmla="*/ 440370 h 1640871"/>
                  <a:gd name="connsiteX26" fmla="*/ 401102 w 4330778"/>
                  <a:gd name="connsiteY26" fmla="*/ 440370 h 1640871"/>
                  <a:gd name="connsiteX27" fmla="*/ 401102 w 4330778"/>
                  <a:gd name="connsiteY27" fmla="*/ 476834 h 1640871"/>
                  <a:gd name="connsiteX28" fmla="*/ 417931 w 4330778"/>
                  <a:gd name="connsiteY28" fmla="*/ 476834 h 1640871"/>
                  <a:gd name="connsiteX29" fmla="*/ 417931 w 4330778"/>
                  <a:gd name="connsiteY29" fmla="*/ 499273 h 1640871"/>
                  <a:gd name="connsiteX30" fmla="*/ 451590 w 4330778"/>
                  <a:gd name="connsiteY30" fmla="*/ 499273 h 1640871"/>
                  <a:gd name="connsiteX31" fmla="*/ 451590 w 4330778"/>
                  <a:gd name="connsiteY31" fmla="*/ 541347 h 1640871"/>
                  <a:gd name="connsiteX32" fmla="*/ 485249 w 4330778"/>
                  <a:gd name="connsiteY32" fmla="*/ 541347 h 1640871"/>
                  <a:gd name="connsiteX33" fmla="*/ 485249 w 4330778"/>
                  <a:gd name="connsiteY33" fmla="*/ 594640 h 1640871"/>
                  <a:gd name="connsiteX34" fmla="*/ 490859 w 4330778"/>
                  <a:gd name="connsiteY34" fmla="*/ 600250 h 1640871"/>
                  <a:gd name="connsiteX35" fmla="*/ 490859 w 4330778"/>
                  <a:gd name="connsiteY35" fmla="*/ 625494 h 1640871"/>
                  <a:gd name="connsiteX36" fmla="*/ 569396 w 4330778"/>
                  <a:gd name="connsiteY36" fmla="*/ 625494 h 1640871"/>
                  <a:gd name="connsiteX37" fmla="*/ 569396 w 4330778"/>
                  <a:gd name="connsiteY37" fmla="*/ 661958 h 1640871"/>
                  <a:gd name="connsiteX38" fmla="*/ 600250 w 4330778"/>
                  <a:gd name="connsiteY38" fmla="*/ 661958 h 1640871"/>
                  <a:gd name="connsiteX39" fmla="*/ 600250 w 4330778"/>
                  <a:gd name="connsiteY39" fmla="*/ 687202 h 1640871"/>
                  <a:gd name="connsiteX40" fmla="*/ 636714 w 4330778"/>
                  <a:gd name="connsiteY40" fmla="*/ 687202 h 1640871"/>
                  <a:gd name="connsiteX41" fmla="*/ 636714 w 4330778"/>
                  <a:gd name="connsiteY41" fmla="*/ 712446 h 1640871"/>
                  <a:gd name="connsiteX42" fmla="*/ 684397 w 4330778"/>
                  <a:gd name="connsiteY42" fmla="*/ 712446 h 1640871"/>
                  <a:gd name="connsiteX43" fmla="*/ 684397 w 4330778"/>
                  <a:gd name="connsiteY43" fmla="*/ 737690 h 1640871"/>
                  <a:gd name="connsiteX44" fmla="*/ 762935 w 4330778"/>
                  <a:gd name="connsiteY44" fmla="*/ 737690 h 1640871"/>
                  <a:gd name="connsiteX45" fmla="*/ 762935 w 4330778"/>
                  <a:gd name="connsiteY45" fmla="*/ 813423 h 1640871"/>
                  <a:gd name="connsiteX46" fmla="*/ 757325 w 4330778"/>
                  <a:gd name="connsiteY46" fmla="*/ 813423 h 1640871"/>
                  <a:gd name="connsiteX47" fmla="*/ 757325 w 4330778"/>
                  <a:gd name="connsiteY47" fmla="*/ 835862 h 1640871"/>
                  <a:gd name="connsiteX48" fmla="*/ 774154 w 4330778"/>
                  <a:gd name="connsiteY48" fmla="*/ 835862 h 1640871"/>
                  <a:gd name="connsiteX49" fmla="*/ 774154 w 4330778"/>
                  <a:gd name="connsiteY49" fmla="*/ 903180 h 1640871"/>
                  <a:gd name="connsiteX50" fmla="*/ 807813 w 4330778"/>
                  <a:gd name="connsiteY50" fmla="*/ 903180 h 1640871"/>
                  <a:gd name="connsiteX51" fmla="*/ 807813 w 4330778"/>
                  <a:gd name="connsiteY51" fmla="*/ 928424 h 1640871"/>
                  <a:gd name="connsiteX52" fmla="*/ 920010 w 4330778"/>
                  <a:gd name="connsiteY52" fmla="*/ 928424 h 1640871"/>
                  <a:gd name="connsiteX53" fmla="*/ 920010 w 4330778"/>
                  <a:gd name="connsiteY53" fmla="*/ 976108 h 1640871"/>
                  <a:gd name="connsiteX54" fmla="*/ 976108 w 4330778"/>
                  <a:gd name="connsiteY54" fmla="*/ 976108 h 1640871"/>
                  <a:gd name="connsiteX55" fmla="*/ 976108 w 4330778"/>
                  <a:gd name="connsiteY55" fmla="*/ 995742 h 1640871"/>
                  <a:gd name="connsiteX56" fmla="*/ 987327 w 4330778"/>
                  <a:gd name="connsiteY56" fmla="*/ 995742 h 1640871"/>
                  <a:gd name="connsiteX57" fmla="*/ 987327 w 4330778"/>
                  <a:gd name="connsiteY57" fmla="*/ 1026596 h 1640871"/>
                  <a:gd name="connsiteX58" fmla="*/ 1105134 w 4330778"/>
                  <a:gd name="connsiteY58" fmla="*/ 1026596 h 1640871"/>
                  <a:gd name="connsiteX59" fmla="*/ 1105134 w 4330778"/>
                  <a:gd name="connsiteY59" fmla="*/ 1068670 h 1640871"/>
                  <a:gd name="connsiteX60" fmla="*/ 1127573 w 4330778"/>
                  <a:gd name="connsiteY60" fmla="*/ 1068670 h 1640871"/>
                  <a:gd name="connsiteX61" fmla="*/ 1127573 w 4330778"/>
                  <a:gd name="connsiteY61" fmla="*/ 1105133 h 1640871"/>
                  <a:gd name="connsiteX62" fmla="*/ 1197696 w 4330778"/>
                  <a:gd name="connsiteY62" fmla="*/ 1105133 h 1640871"/>
                  <a:gd name="connsiteX63" fmla="*/ 1197696 w 4330778"/>
                  <a:gd name="connsiteY63" fmla="*/ 1169646 h 1640871"/>
                  <a:gd name="connsiteX64" fmla="*/ 1231354 w 4330778"/>
                  <a:gd name="connsiteY64" fmla="*/ 1169646 h 1640871"/>
                  <a:gd name="connsiteX65" fmla="*/ 1231354 w 4330778"/>
                  <a:gd name="connsiteY65" fmla="*/ 1206110 h 1640871"/>
                  <a:gd name="connsiteX66" fmla="*/ 1295867 w 4330778"/>
                  <a:gd name="connsiteY66" fmla="*/ 1206110 h 1640871"/>
                  <a:gd name="connsiteX67" fmla="*/ 1295867 w 4330778"/>
                  <a:gd name="connsiteY67" fmla="*/ 1231354 h 1640871"/>
                  <a:gd name="connsiteX68" fmla="*/ 1321111 w 4330778"/>
                  <a:gd name="connsiteY68" fmla="*/ 1231354 h 1640871"/>
                  <a:gd name="connsiteX69" fmla="*/ 1321111 w 4330778"/>
                  <a:gd name="connsiteY69" fmla="*/ 1276233 h 1640871"/>
                  <a:gd name="connsiteX70" fmla="*/ 1480991 w 4330778"/>
                  <a:gd name="connsiteY70" fmla="*/ 1276233 h 1640871"/>
                  <a:gd name="connsiteX71" fmla="*/ 1480991 w 4330778"/>
                  <a:gd name="connsiteY71" fmla="*/ 1309892 h 1640871"/>
                  <a:gd name="connsiteX72" fmla="*/ 1677335 w 4330778"/>
                  <a:gd name="connsiteY72" fmla="*/ 1309892 h 1640871"/>
                  <a:gd name="connsiteX73" fmla="*/ 1677335 w 4330778"/>
                  <a:gd name="connsiteY73" fmla="*/ 1360380 h 1640871"/>
                  <a:gd name="connsiteX74" fmla="*/ 1775507 w 4330778"/>
                  <a:gd name="connsiteY74" fmla="*/ 1360380 h 1640871"/>
                  <a:gd name="connsiteX75" fmla="*/ 1775507 w 4330778"/>
                  <a:gd name="connsiteY75" fmla="*/ 1444527 h 1640871"/>
                  <a:gd name="connsiteX76" fmla="*/ 2591735 w 4330778"/>
                  <a:gd name="connsiteY76" fmla="*/ 1444527 h 1640871"/>
                  <a:gd name="connsiteX77" fmla="*/ 2591735 w 4330778"/>
                  <a:gd name="connsiteY77" fmla="*/ 1640871 h 1640871"/>
                  <a:gd name="connsiteX78" fmla="*/ 4330778 w 4330778"/>
                  <a:gd name="connsiteY78" fmla="*/ 1640871 h 1640871"/>
                  <a:gd name="connsiteX0" fmla="*/ 0 w 4330778"/>
                  <a:gd name="connsiteY0" fmla="*/ 0 h 1640871"/>
                  <a:gd name="connsiteX1" fmla="*/ 53293 w 4330778"/>
                  <a:gd name="connsiteY1" fmla="*/ 0 h 1640871"/>
                  <a:gd name="connsiteX2" fmla="*/ 53293 w 4330778"/>
                  <a:gd name="connsiteY2" fmla="*/ 58903 h 1640871"/>
                  <a:gd name="connsiteX3" fmla="*/ 75732 w 4330778"/>
                  <a:gd name="connsiteY3" fmla="*/ 58903 h 1640871"/>
                  <a:gd name="connsiteX4" fmla="*/ 75732 w 4330778"/>
                  <a:gd name="connsiteY4" fmla="*/ 112196 h 1640871"/>
                  <a:gd name="connsiteX5" fmla="*/ 78537 w 4330778"/>
                  <a:gd name="connsiteY5" fmla="*/ 112196 h 1640871"/>
                  <a:gd name="connsiteX6" fmla="*/ 78537 w 4330778"/>
                  <a:gd name="connsiteY6" fmla="*/ 120611 h 1640871"/>
                  <a:gd name="connsiteX7" fmla="*/ 103781 w 4330778"/>
                  <a:gd name="connsiteY7" fmla="*/ 120611 h 1640871"/>
                  <a:gd name="connsiteX8" fmla="*/ 103781 w 4330778"/>
                  <a:gd name="connsiteY8" fmla="*/ 148660 h 1640871"/>
                  <a:gd name="connsiteX9" fmla="*/ 115001 w 4330778"/>
                  <a:gd name="connsiteY9" fmla="*/ 148660 h 1640871"/>
                  <a:gd name="connsiteX10" fmla="*/ 115001 w 4330778"/>
                  <a:gd name="connsiteY10" fmla="*/ 173904 h 1640871"/>
                  <a:gd name="connsiteX11" fmla="*/ 123416 w 4330778"/>
                  <a:gd name="connsiteY11" fmla="*/ 173904 h 1640871"/>
                  <a:gd name="connsiteX12" fmla="*/ 123416 w 4330778"/>
                  <a:gd name="connsiteY12" fmla="*/ 204758 h 1640871"/>
                  <a:gd name="connsiteX13" fmla="*/ 173904 w 4330778"/>
                  <a:gd name="connsiteY13" fmla="*/ 204758 h 1640871"/>
                  <a:gd name="connsiteX14" fmla="*/ 173904 w 4330778"/>
                  <a:gd name="connsiteY14" fmla="*/ 235612 h 1640871"/>
                  <a:gd name="connsiteX15" fmla="*/ 190734 w 4330778"/>
                  <a:gd name="connsiteY15" fmla="*/ 235612 h 1640871"/>
                  <a:gd name="connsiteX16" fmla="*/ 190734 w 4330778"/>
                  <a:gd name="connsiteY16" fmla="*/ 294515 h 1640871"/>
                  <a:gd name="connsiteX17" fmla="*/ 221588 w 4330778"/>
                  <a:gd name="connsiteY17" fmla="*/ 294515 h 1640871"/>
                  <a:gd name="connsiteX18" fmla="*/ 221588 w 4330778"/>
                  <a:gd name="connsiteY18" fmla="*/ 333784 h 1640871"/>
                  <a:gd name="connsiteX19" fmla="*/ 260856 w 4330778"/>
                  <a:gd name="connsiteY19" fmla="*/ 333784 h 1640871"/>
                  <a:gd name="connsiteX20" fmla="*/ 260856 w 4330778"/>
                  <a:gd name="connsiteY20" fmla="*/ 384272 h 1640871"/>
                  <a:gd name="connsiteX21" fmla="*/ 260856 w 4330778"/>
                  <a:gd name="connsiteY21" fmla="*/ 384272 h 1640871"/>
                  <a:gd name="connsiteX22" fmla="*/ 280491 w 4330778"/>
                  <a:gd name="connsiteY22" fmla="*/ 384272 h 1640871"/>
                  <a:gd name="connsiteX23" fmla="*/ 280491 w 4330778"/>
                  <a:gd name="connsiteY23" fmla="*/ 415126 h 1640871"/>
                  <a:gd name="connsiteX24" fmla="*/ 297320 w 4330778"/>
                  <a:gd name="connsiteY24" fmla="*/ 415126 h 1640871"/>
                  <a:gd name="connsiteX25" fmla="*/ 297320 w 4330778"/>
                  <a:gd name="connsiteY25" fmla="*/ 440370 h 1640871"/>
                  <a:gd name="connsiteX26" fmla="*/ 401102 w 4330778"/>
                  <a:gd name="connsiteY26" fmla="*/ 440370 h 1640871"/>
                  <a:gd name="connsiteX27" fmla="*/ 401102 w 4330778"/>
                  <a:gd name="connsiteY27" fmla="*/ 476834 h 1640871"/>
                  <a:gd name="connsiteX28" fmla="*/ 417931 w 4330778"/>
                  <a:gd name="connsiteY28" fmla="*/ 476834 h 1640871"/>
                  <a:gd name="connsiteX29" fmla="*/ 417931 w 4330778"/>
                  <a:gd name="connsiteY29" fmla="*/ 499273 h 1640871"/>
                  <a:gd name="connsiteX30" fmla="*/ 451590 w 4330778"/>
                  <a:gd name="connsiteY30" fmla="*/ 499273 h 1640871"/>
                  <a:gd name="connsiteX31" fmla="*/ 451590 w 4330778"/>
                  <a:gd name="connsiteY31" fmla="*/ 541347 h 1640871"/>
                  <a:gd name="connsiteX32" fmla="*/ 485249 w 4330778"/>
                  <a:gd name="connsiteY32" fmla="*/ 541347 h 1640871"/>
                  <a:gd name="connsiteX33" fmla="*/ 485249 w 4330778"/>
                  <a:gd name="connsiteY33" fmla="*/ 594640 h 1640871"/>
                  <a:gd name="connsiteX34" fmla="*/ 490859 w 4330778"/>
                  <a:gd name="connsiteY34" fmla="*/ 600250 h 1640871"/>
                  <a:gd name="connsiteX35" fmla="*/ 490859 w 4330778"/>
                  <a:gd name="connsiteY35" fmla="*/ 625494 h 1640871"/>
                  <a:gd name="connsiteX36" fmla="*/ 569396 w 4330778"/>
                  <a:gd name="connsiteY36" fmla="*/ 625494 h 1640871"/>
                  <a:gd name="connsiteX37" fmla="*/ 569396 w 4330778"/>
                  <a:gd name="connsiteY37" fmla="*/ 661958 h 1640871"/>
                  <a:gd name="connsiteX38" fmla="*/ 600250 w 4330778"/>
                  <a:gd name="connsiteY38" fmla="*/ 661958 h 1640871"/>
                  <a:gd name="connsiteX39" fmla="*/ 600250 w 4330778"/>
                  <a:gd name="connsiteY39" fmla="*/ 687202 h 1640871"/>
                  <a:gd name="connsiteX40" fmla="*/ 636714 w 4330778"/>
                  <a:gd name="connsiteY40" fmla="*/ 687202 h 1640871"/>
                  <a:gd name="connsiteX41" fmla="*/ 636714 w 4330778"/>
                  <a:gd name="connsiteY41" fmla="*/ 712446 h 1640871"/>
                  <a:gd name="connsiteX42" fmla="*/ 684397 w 4330778"/>
                  <a:gd name="connsiteY42" fmla="*/ 712446 h 1640871"/>
                  <a:gd name="connsiteX43" fmla="*/ 684397 w 4330778"/>
                  <a:gd name="connsiteY43" fmla="*/ 737690 h 1640871"/>
                  <a:gd name="connsiteX44" fmla="*/ 762935 w 4330778"/>
                  <a:gd name="connsiteY44" fmla="*/ 737690 h 1640871"/>
                  <a:gd name="connsiteX45" fmla="*/ 762935 w 4330778"/>
                  <a:gd name="connsiteY45" fmla="*/ 813423 h 1640871"/>
                  <a:gd name="connsiteX46" fmla="*/ 757325 w 4330778"/>
                  <a:gd name="connsiteY46" fmla="*/ 835862 h 1640871"/>
                  <a:gd name="connsiteX47" fmla="*/ 774154 w 4330778"/>
                  <a:gd name="connsiteY47" fmla="*/ 835862 h 1640871"/>
                  <a:gd name="connsiteX48" fmla="*/ 774154 w 4330778"/>
                  <a:gd name="connsiteY48" fmla="*/ 903180 h 1640871"/>
                  <a:gd name="connsiteX49" fmla="*/ 807813 w 4330778"/>
                  <a:gd name="connsiteY49" fmla="*/ 903180 h 1640871"/>
                  <a:gd name="connsiteX50" fmla="*/ 807813 w 4330778"/>
                  <a:gd name="connsiteY50" fmla="*/ 928424 h 1640871"/>
                  <a:gd name="connsiteX51" fmla="*/ 920010 w 4330778"/>
                  <a:gd name="connsiteY51" fmla="*/ 928424 h 1640871"/>
                  <a:gd name="connsiteX52" fmla="*/ 920010 w 4330778"/>
                  <a:gd name="connsiteY52" fmla="*/ 976108 h 1640871"/>
                  <a:gd name="connsiteX53" fmla="*/ 976108 w 4330778"/>
                  <a:gd name="connsiteY53" fmla="*/ 976108 h 1640871"/>
                  <a:gd name="connsiteX54" fmla="*/ 976108 w 4330778"/>
                  <a:gd name="connsiteY54" fmla="*/ 995742 h 1640871"/>
                  <a:gd name="connsiteX55" fmla="*/ 987327 w 4330778"/>
                  <a:gd name="connsiteY55" fmla="*/ 995742 h 1640871"/>
                  <a:gd name="connsiteX56" fmla="*/ 987327 w 4330778"/>
                  <a:gd name="connsiteY56" fmla="*/ 1026596 h 1640871"/>
                  <a:gd name="connsiteX57" fmla="*/ 1105134 w 4330778"/>
                  <a:gd name="connsiteY57" fmla="*/ 1026596 h 1640871"/>
                  <a:gd name="connsiteX58" fmla="*/ 1105134 w 4330778"/>
                  <a:gd name="connsiteY58" fmla="*/ 1068670 h 1640871"/>
                  <a:gd name="connsiteX59" fmla="*/ 1127573 w 4330778"/>
                  <a:gd name="connsiteY59" fmla="*/ 1068670 h 1640871"/>
                  <a:gd name="connsiteX60" fmla="*/ 1127573 w 4330778"/>
                  <a:gd name="connsiteY60" fmla="*/ 1105133 h 1640871"/>
                  <a:gd name="connsiteX61" fmla="*/ 1197696 w 4330778"/>
                  <a:gd name="connsiteY61" fmla="*/ 1105133 h 1640871"/>
                  <a:gd name="connsiteX62" fmla="*/ 1197696 w 4330778"/>
                  <a:gd name="connsiteY62" fmla="*/ 1169646 h 1640871"/>
                  <a:gd name="connsiteX63" fmla="*/ 1231354 w 4330778"/>
                  <a:gd name="connsiteY63" fmla="*/ 1169646 h 1640871"/>
                  <a:gd name="connsiteX64" fmla="*/ 1231354 w 4330778"/>
                  <a:gd name="connsiteY64" fmla="*/ 1206110 h 1640871"/>
                  <a:gd name="connsiteX65" fmla="*/ 1295867 w 4330778"/>
                  <a:gd name="connsiteY65" fmla="*/ 1206110 h 1640871"/>
                  <a:gd name="connsiteX66" fmla="*/ 1295867 w 4330778"/>
                  <a:gd name="connsiteY66" fmla="*/ 1231354 h 1640871"/>
                  <a:gd name="connsiteX67" fmla="*/ 1321111 w 4330778"/>
                  <a:gd name="connsiteY67" fmla="*/ 1231354 h 1640871"/>
                  <a:gd name="connsiteX68" fmla="*/ 1321111 w 4330778"/>
                  <a:gd name="connsiteY68" fmla="*/ 1276233 h 1640871"/>
                  <a:gd name="connsiteX69" fmla="*/ 1480991 w 4330778"/>
                  <a:gd name="connsiteY69" fmla="*/ 1276233 h 1640871"/>
                  <a:gd name="connsiteX70" fmla="*/ 1480991 w 4330778"/>
                  <a:gd name="connsiteY70" fmla="*/ 1309892 h 1640871"/>
                  <a:gd name="connsiteX71" fmla="*/ 1677335 w 4330778"/>
                  <a:gd name="connsiteY71" fmla="*/ 1309892 h 1640871"/>
                  <a:gd name="connsiteX72" fmla="*/ 1677335 w 4330778"/>
                  <a:gd name="connsiteY72" fmla="*/ 1360380 h 1640871"/>
                  <a:gd name="connsiteX73" fmla="*/ 1775507 w 4330778"/>
                  <a:gd name="connsiteY73" fmla="*/ 1360380 h 1640871"/>
                  <a:gd name="connsiteX74" fmla="*/ 1775507 w 4330778"/>
                  <a:gd name="connsiteY74" fmla="*/ 1444527 h 1640871"/>
                  <a:gd name="connsiteX75" fmla="*/ 2591735 w 4330778"/>
                  <a:gd name="connsiteY75" fmla="*/ 1444527 h 1640871"/>
                  <a:gd name="connsiteX76" fmla="*/ 2591735 w 4330778"/>
                  <a:gd name="connsiteY76" fmla="*/ 1640871 h 1640871"/>
                  <a:gd name="connsiteX77" fmla="*/ 4330778 w 4330778"/>
                  <a:gd name="connsiteY77" fmla="*/ 1640871 h 1640871"/>
                  <a:gd name="connsiteX0" fmla="*/ 0 w 4330778"/>
                  <a:gd name="connsiteY0" fmla="*/ 0 h 1640871"/>
                  <a:gd name="connsiteX1" fmla="*/ 53293 w 4330778"/>
                  <a:gd name="connsiteY1" fmla="*/ 0 h 1640871"/>
                  <a:gd name="connsiteX2" fmla="*/ 53293 w 4330778"/>
                  <a:gd name="connsiteY2" fmla="*/ 58903 h 1640871"/>
                  <a:gd name="connsiteX3" fmla="*/ 75732 w 4330778"/>
                  <a:gd name="connsiteY3" fmla="*/ 58903 h 1640871"/>
                  <a:gd name="connsiteX4" fmla="*/ 75732 w 4330778"/>
                  <a:gd name="connsiteY4" fmla="*/ 112196 h 1640871"/>
                  <a:gd name="connsiteX5" fmla="*/ 78537 w 4330778"/>
                  <a:gd name="connsiteY5" fmla="*/ 112196 h 1640871"/>
                  <a:gd name="connsiteX6" fmla="*/ 78537 w 4330778"/>
                  <a:gd name="connsiteY6" fmla="*/ 120611 h 1640871"/>
                  <a:gd name="connsiteX7" fmla="*/ 103781 w 4330778"/>
                  <a:gd name="connsiteY7" fmla="*/ 120611 h 1640871"/>
                  <a:gd name="connsiteX8" fmla="*/ 103781 w 4330778"/>
                  <a:gd name="connsiteY8" fmla="*/ 148660 h 1640871"/>
                  <a:gd name="connsiteX9" fmla="*/ 115001 w 4330778"/>
                  <a:gd name="connsiteY9" fmla="*/ 148660 h 1640871"/>
                  <a:gd name="connsiteX10" fmla="*/ 115001 w 4330778"/>
                  <a:gd name="connsiteY10" fmla="*/ 173904 h 1640871"/>
                  <a:gd name="connsiteX11" fmla="*/ 123416 w 4330778"/>
                  <a:gd name="connsiteY11" fmla="*/ 173904 h 1640871"/>
                  <a:gd name="connsiteX12" fmla="*/ 123416 w 4330778"/>
                  <a:gd name="connsiteY12" fmla="*/ 204758 h 1640871"/>
                  <a:gd name="connsiteX13" fmla="*/ 173904 w 4330778"/>
                  <a:gd name="connsiteY13" fmla="*/ 204758 h 1640871"/>
                  <a:gd name="connsiteX14" fmla="*/ 173904 w 4330778"/>
                  <a:gd name="connsiteY14" fmla="*/ 235612 h 1640871"/>
                  <a:gd name="connsiteX15" fmla="*/ 190734 w 4330778"/>
                  <a:gd name="connsiteY15" fmla="*/ 235612 h 1640871"/>
                  <a:gd name="connsiteX16" fmla="*/ 190734 w 4330778"/>
                  <a:gd name="connsiteY16" fmla="*/ 294515 h 1640871"/>
                  <a:gd name="connsiteX17" fmla="*/ 221588 w 4330778"/>
                  <a:gd name="connsiteY17" fmla="*/ 294515 h 1640871"/>
                  <a:gd name="connsiteX18" fmla="*/ 221588 w 4330778"/>
                  <a:gd name="connsiteY18" fmla="*/ 333784 h 1640871"/>
                  <a:gd name="connsiteX19" fmla="*/ 260856 w 4330778"/>
                  <a:gd name="connsiteY19" fmla="*/ 333784 h 1640871"/>
                  <a:gd name="connsiteX20" fmla="*/ 260856 w 4330778"/>
                  <a:gd name="connsiteY20" fmla="*/ 384272 h 1640871"/>
                  <a:gd name="connsiteX21" fmla="*/ 260856 w 4330778"/>
                  <a:gd name="connsiteY21" fmla="*/ 384272 h 1640871"/>
                  <a:gd name="connsiteX22" fmla="*/ 280491 w 4330778"/>
                  <a:gd name="connsiteY22" fmla="*/ 384272 h 1640871"/>
                  <a:gd name="connsiteX23" fmla="*/ 280491 w 4330778"/>
                  <a:gd name="connsiteY23" fmla="*/ 415126 h 1640871"/>
                  <a:gd name="connsiteX24" fmla="*/ 297320 w 4330778"/>
                  <a:gd name="connsiteY24" fmla="*/ 415126 h 1640871"/>
                  <a:gd name="connsiteX25" fmla="*/ 297320 w 4330778"/>
                  <a:gd name="connsiteY25" fmla="*/ 440370 h 1640871"/>
                  <a:gd name="connsiteX26" fmla="*/ 401102 w 4330778"/>
                  <a:gd name="connsiteY26" fmla="*/ 440370 h 1640871"/>
                  <a:gd name="connsiteX27" fmla="*/ 401102 w 4330778"/>
                  <a:gd name="connsiteY27" fmla="*/ 476834 h 1640871"/>
                  <a:gd name="connsiteX28" fmla="*/ 417931 w 4330778"/>
                  <a:gd name="connsiteY28" fmla="*/ 476834 h 1640871"/>
                  <a:gd name="connsiteX29" fmla="*/ 417931 w 4330778"/>
                  <a:gd name="connsiteY29" fmla="*/ 499273 h 1640871"/>
                  <a:gd name="connsiteX30" fmla="*/ 451590 w 4330778"/>
                  <a:gd name="connsiteY30" fmla="*/ 499273 h 1640871"/>
                  <a:gd name="connsiteX31" fmla="*/ 451590 w 4330778"/>
                  <a:gd name="connsiteY31" fmla="*/ 541347 h 1640871"/>
                  <a:gd name="connsiteX32" fmla="*/ 485249 w 4330778"/>
                  <a:gd name="connsiteY32" fmla="*/ 541347 h 1640871"/>
                  <a:gd name="connsiteX33" fmla="*/ 485249 w 4330778"/>
                  <a:gd name="connsiteY33" fmla="*/ 594640 h 1640871"/>
                  <a:gd name="connsiteX34" fmla="*/ 490859 w 4330778"/>
                  <a:gd name="connsiteY34" fmla="*/ 600250 h 1640871"/>
                  <a:gd name="connsiteX35" fmla="*/ 490859 w 4330778"/>
                  <a:gd name="connsiteY35" fmla="*/ 625494 h 1640871"/>
                  <a:gd name="connsiteX36" fmla="*/ 569396 w 4330778"/>
                  <a:gd name="connsiteY36" fmla="*/ 625494 h 1640871"/>
                  <a:gd name="connsiteX37" fmla="*/ 569396 w 4330778"/>
                  <a:gd name="connsiteY37" fmla="*/ 661958 h 1640871"/>
                  <a:gd name="connsiteX38" fmla="*/ 600250 w 4330778"/>
                  <a:gd name="connsiteY38" fmla="*/ 661958 h 1640871"/>
                  <a:gd name="connsiteX39" fmla="*/ 600250 w 4330778"/>
                  <a:gd name="connsiteY39" fmla="*/ 687202 h 1640871"/>
                  <a:gd name="connsiteX40" fmla="*/ 636714 w 4330778"/>
                  <a:gd name="connsiteY40" fmla="*/ 687202 h 1640871"/>
                  <a:gd name="connsiteX41" fmla="*/ 636714 w 4330778"/>
                  <a:gd name="connsiteY41" fmla="*/ 712446 h 1640871"/>
                  <a:gd name="connsiteX42" fmla="*/ 684397 w 4330778"/>
                  <a:gd name="connsiteY42" fmla="*/ 712446 h 1640871"/>
                  <a:gd name="connsiteX43" fmla="*/ 684397 w 4330778"/>
                  <a:gd name="connsiteY43" fmla="*/ 737690 h 1640871"/>
                  <a:gd name="connsiteX44" fmla="*/ 762935 w 4330778"/>
                  <a:gd name="connsiteY44" fmla="*/ 737690 h 1640871"/>
                  <a:gd name="connsiteX45" fmla="*/ 762935 w 4330778"/>
                  <a:gd name="connsiteY45" fmla="*/ 813423 h 1640871"/>
                  <a:gd name="connsiteX46" fmla="*/ 765740 w 4330778"/>
                  <a:gd name="connsiteY46" fmla="*/ 835862 h 1640871"/>
                  <a:gd name="connsiteX47" fmla="*/ 774154 w 4330778"/>
                  <a:gd name="connsiteY47" fmla="*/ 835862 h 1640871"/>
                  <a:gd name="connsiteX48" fmla="*/ 774154 w 4330778"/>
                  <a:gd name="connsiteY48" fmla="*/ 903180 h 1640871"/>
                  <a:gd name="connsiteX49" fmla="*/ 807813 w 4330778"/>
                  <a:gd name="connsiteY49" fmla="*/ 903180 h 1640871"/>
                  <a:gd name="connsiteX50" fmla="*/ 807813 w 4330778"/>
                  <a:gd name="connsiteY50" fmla="*/ 928424 h 1640871"/>
                  <a:gd name="connsiteX51" fmla="*/ 920010 w 4330778"/>
                  <a:gd name="connsiteY51" fmla="*/ 928424 h 1640871"/>
                  <a:gd name="connsiteX52" fmla="*/ 920010 w 4330778"/>
                  <a:gd name="connsiteY52" fmla="*/ 976108 h 1640871"/>
                  <a:gd name="connsiteX53" fmla="*/ 976108 w 4330778"/>
                  <a:gd name="connsiteY53" fmla="*/ 976108 h 1640871"/>
                  <a:gd name="connsiteX54" fmla="*/ 976108 w 4330778"/>
                  <a:gd name="connsiteY54" fmla="*/ 995742 h 1640871"/>
                  <a:gd name="connsiteX55" fmla="*/ 987327 w 4330778"/>
                  <a:gd name="connsiteY55" fmla="*/ 995742 h 1640871"/>
                  <a:gd name="connsiteX56" fmla="*/ 987327 w 4330778"/>
                  <a:gd name="connsiteY56" fmla="*/ 1026596 h 1640871"/>
                  <a:gd name="connsiteX57" fmla="*/ 1105134 w 4330778"/>
                  <a:gd name="connsiteY57" fmla="*/ 1026596 h 1640871"/>
                  <a:gd name="connsiteX58" fmla="*/ 1105134 w 4330778"/>
                  <a:gd name="connsiteY58" fmla="*/ 1068670 h 1640871"/>
                  <a:gd name="connsiteX59" fmla="*/ 1127573 w 4330778"/>
                  <a:gd name="connsiteY59" fmla="*/ 1068670 h 1640871"/>
                  <a:gd name="connsiteX60" fmla="*/ 1127573 w 4330778"/>
                  <a:gd name="connsiteY60" fmla="*/ 1105133 h 1640871"/>
                  <a:gd name="connsiteX61" fmla="*/ 1197696 w 4330778"/>
                  <a:gd name="connsiteY61" fmla="*/ 1105133 h 1640871"/>
                  <a:gd name="connsiteX62" fmla="*/ 1197696 w 4330778"/>
                  <a:gd name="connsiteY62" fmla="*/ 1169646 h 1640871"/>
                  <a:gd name="connsiteX63" fmla="*/ 1231354 w 4330778"/>
                  <a:gd name="connsiteY63" fmla="*/ 1169646 h 1640871"/>
                  <a:gd name="connsiteX64" fmla="*/ 1231354 w 4330778"/>
                  <a:gd name="connsiteY64" fmla="*/ 1206110 h 1640871"/>
                  <a:gd name="connsiteX65" fmla="*/ 1295867 w 4330778"/>
                  <a:gd name="connsiteY65" fmla="*/ 1206110 h 1640871"/>
                  <a:gd name="connsiteX66" fmla="*/ 1295867 w 4330778"/>
                  <a:gd name="connsiteY66" fmla="*/ 1231354 h 1640871"/>
                  <a:gd name="connsiteX67" fmla="*/ 1321111 w 4330778"/>
                  <a:gd name="connsiteY67" fmla="*/ 1231354 h 1640871"/>
                  <a:gd name="connsiteX68" fmla="*/ 1321111 w 4330778"/>
                  <a:gd name="connsiteY68" fmla="*/ 1276233 h 1640871"/>
                  <a:gd name="connsiteX69" fmla="*/ 1480991 w 4330778"/>
                  <a:gd name="connsiteY69" fmla="*/ 1276233 h 1640871"/>
                  <a:gd name="connsiteX70" fmla="*/ 1480991 w 4330778"/>
                  <a:gd name="connsiteY70" fmla="*/ 1309892 h 1640871"/>
                  <a:gd name="connsiteX71" fmla="*/ 1677335 w 4330778"/>
                  <a:gd name="connsiteY71" fmla="*/ 1309892 h 1640871"/>
                  <a:gd name="connsiteX72" fmla="*/ 1677335 w 4330778"/>
                  <a:gd name="connsiteY72" fmla="*/ 1360380 h 1640871"/>
                  <a:gd name="connsiteX73" fmla="*/ 1775507 w 4330778"/>
                  <a:gd name="connsiteY73" fmla="*/ 1360380 h 1640871"/>
                  <a:gd name="connsiteX74" fmla="*/ 1775507 w 4330778"/>
                  <a:gd name="connsiteY74" fmla="*/ 1444527 h 1640871"/>
                  <a:gd name="connsiteX75" fmla="*/ 2591735 w 4330778"/>
                  <a:gd name="connsiteY75" fmla="*/ 1444527 h 1640871"/>
                  <a:gd name="connsiteX76" fmla="*/ 2591735 w 4330778"/>
                  <a:gd name="connsiteY76" fmla="*/ 1640871 h 1640871"/>
                  <a:gd name="connsiteX77" fmla="*/ 4330778 w 4330778"/>
                  <a:gd name="connsiteY77" fmla="*/ 1640871 h 164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4330778" h="1640871">
                    <a:moveTo>
                      <a:pt x="0" y="0"/>
                    </a:moveTo>
                    <a:lnTo>
                      <a:pt x="53293" y="0"/>
                    </a:lnTo>
                    <a:lnTo>
                      <a:pt x="53293" y="58903"/>
                    </a:lnTo>
                    <a:lnTo>
                      <a:pt x="75732" y="58903"/>
                    </a:lnTo>
                    <a:lnTo>
                      <a:pt x="75732" y="112196"/>
                    </a:lnTo>
                    <a:lnTo>
                      <a:pt x="78537" y="112196"/>
                    </a:lnTo>
                    <a:lnTo>
                      <a:pt x="78537" y="120611"/>
                    </a:lnTo>
                    <a:lnTo>
                      <a:pt x="103781" y="120611"/>
                    </a:lnTo>
                    <a:lnTo>
                      <a:pt x="103781" y="148660"/>
                    </a:lnTo>
                    <a:lnTo>
                      <a:pt x="115001" y="148660"/>
                    </a:lnTo>
                    <a:lnTo>
                      <a:pt x="115001" y="173904"/>
                    </a:lnTo>
                    <a:lnTo>
                      <a:pt x="123416" y="173904"/>
                    </a:lnTo>
                    <a:lnTo>
                      <a:pt x="123416" y="204758"/>
                    </a:lnTo>
                    <a:lnTo>
                      <a:pt x="173904" y="204758"/>
                    </a:lnTo>
                    <a:lnTo>
                      <a:pt x="173904" y="235612"/>
                    </a:lnTo>
                    <a:lnTo>
                      <a:pt x="190734" y="235612"/>
                    </a:lnTo>
                    <a:lnTo>
                      <a:pt x="190734" y="294515"/>
                    </a:lnTo>
                    <a:lnTo>
                      <a:pt x="221588" y="294515"/>
                    </a:lnTo>
                    <a:lnTo>
                      <a:pt x="221588" y="333784"/>
                    </a:lnTo>
                    <a:lnTo>
                      <a:pt x="260856" y="333784"/>
                    </a:lnTo>
                    <a:lnTo>
                      <a:pt x="260856" y="384272"/>
                    </a:lnTo>
                    <a:lnTo>
                      <a:pt x="260856" y="384272"/>
                    </a:lnTo>
                    <a:lnTo>
                      <a:pt x="280491" y="384272"/>
                    </a:lnTo>
                    <a:lnTo>
                      <a:pt x="280491" y="415126"/>
                    </a:lnTo>
                    <a:lnTo>
                      <a:pt x="297320" y="415126"/>
                    </a:lnTo>
                    <a:lnTo>
                      <a:pt x="297320" y="440370"/>
                    </a:lnTo>
                    <a:lnTo>
                      <a:pt x="401102" y="440370"/>
                    </a:lnTo>
                    <a:lnTo>
                      <a:pt x="401102" y="476834"/>
                    </a:lnTo>
                    <a:lnTo>
                      <a:pt x="417931" y="476834"/>
                    </a:lnTo>
                    <a:lnTo>
                      <a:pt x="417931" y="499273"/>
                    </a:lnTo>
                    <a:lnTo>
                      <a:pt x="451590" y="499273"/>
                    </a:lnTo>
                    <a:lnTo>
                      <a:pt x="451590" y="541347"/>
                    </a:lnTo>
                    <a:lnTo>
                      <a:pt x="485249" y="541347"/>
                    </a:lnTo>
                    <a:lnTo>
                      <a:pt x="485249" y="594640"/>
                    </a:lnTo>
                    <a:lnTo>
                      <a:pt x="490859" y="600250"/>
                    </a:lnTo>
                    <a:lnTo>
                      <a:pt x="490859" y="625494"/>
                    </a:lnTo>
                    <a:lnTo>
                      <a:pt x="569396" y="625494"/>
                    </a:lnTo>
                    <a:lnTo>
                      <a:pt x="569396" y="661958"/>
                    </a:lnTo>
                    <a:lnTo>
                      <a:pt x="600250" y="661958"/>
                    </a:lnTo>
                    <a:lnTo>
                      <a:pt x="600250" y="687202"/>
                    </a:lnTo>
                    <a:lnTo>
                      <a:pt x="636714" y="687202"/>
                    </a:lnTo>
                    <a:lnTo>
                      <a:pt x="636714" y="712446"/>
                    </a:lnTo>
                    <a:lnTo>
                      <a:pt x="684397" y="712446"/>
                    </a:lnTo>
                    <a:lnTo>
                      <a:pt x="684397" y="737690"/>
                    </a:lnTo>
                    <a:lnTo>
                      <a:pt x="762935" y="737690"/>
                    </a:lnTo>
                    <a:lnTo>
                      <a:pt x="762935" y="813423"/>
                    </a:lnTo>
                    <a:lnTo>
                      <a:pt x="765740" y="835862"/>
                    </a:lnTo>
                    <a:lnTo>
                      <a:pt x="774154" y="835862"/>
                    </a:lnTo>
                    <a:lnTo>
                      <a:pt x="774154" y="903180"/>
                    </a:lnTo>
                    <a:lnTo>
                      <a:pt x="807813" y="903180"/>
                    </a:lnTo>
                    <a:lnTo>
                      <a:pt x="807813" y="928424"/>
                    </a:lnTo>
                    <a:lnTo>
                      <a:pt x="920010" y="928424"/>
                    </a:lnTo>
                    <a:lnTo>
                      <a:pt x="920010" y="976108"/>
                    </a:lnTo>
                    <a:lnTo>
                      <a:pt x="976108" y="976108"/>
                    </a:lnTo>
                    <a:lnTo>
                      <a:pt x="976108" y="995742"/>
                    </a:lnTo>
                    <a:lnTo>
                      <a:pt x="987327" y="995742"/>
                    </a:lnTo>
                    <a:lnTo>
                      <a:pt x="987327" y="1026596"/>
                    </a:lnTo>
                    <a:lnTo>
                      <a:pt x="1105134" y="1026596"/>
                    </a:lnTo>
                    <a:lnTo>
                      <a:pt x="1105134" y="1068670"/>
                    </a:lnTo>
                    <a:lnTo>
                      <a:pt x="1127573" y="1068670"/>
                    </a:lnTo>
                    <a:lnTo>
                      <a:pt x="1127573" y="1105133"/>
                    </a:lnTo>
                    <a:lnTo>
                      <a:pt x="1197696" y="1105133"/>
                    </a:lnTo>
                    <a:lnTo>
                      <a:pt x="1197696" y="1169646"/>
                    </a:lnTo>
                    <a:lnTo>
                      <a:pt x="1231354" y="1169646"/>
                    </a:lnTo>
                    <a:lnTo>
                      <a:pt x="1231354" y="1206110"/>
                    </a:lnTo>
                    <a:lnTo>
                      <a:pt x="1295867" y="1206110"/>
                    </a:lnTo>
                    <a:lnTo>
                      <a:pt x="1295867" y="1231354"/>
                    </a:lnTo>
                    <a:lnTo>
                      <a:pt x="1321111" y="1231354"/>
                    </a:lnTo>
                    <a:lnTo>
                      <a:pt x="1321111" y="1276233"/>
                    </a:lnTo>
                    <a:lnTo>
                      <a:pt x="1480991" y="1276233"/>
                    </a:lnTo>
                    <a:lnTo>
                      <a:pt x="1480991" y="1309892"/>
                    </a:lnTo>
                    <a:lnTo>
                      <a:pt x="1677335" y="1309892"/>
                    </a:lnTo>
                    <a:lnTo>
                      <a:pt x="1677335" y="1360380"/>
                    </a:lnTo>
                    <a:lnTo>
                      <a:pt x="1775507" y="1360380"/>
                    </a:lnTo>
                    <a:lnTo>
                      <a:pt x="1775507" y="1444527"/>
                    </a:lnTo>
                    <a:lnTo>
                      <a:pt x="2591735" y="1444527"/>
                    </a:lnTo>
                    <a:lnTo>
                      <a:pt x="2591735" y="1640871"/>
                    </a:lnTo>
                    <a:lnTo>
                      <a:pt x="4330778" y="1640871"/>
                    </a:lnTo>
                  </a:path>
                </a:pathLst>
              </a:custGeom>
              <a:noFill/>
              <a:ln w="28575">
                <a:solidFill>
                  <a:schemeClr val="accent1"/>
                </a:solidFill>
                <a:miter lim="800000"/>
                <a:headEnd/>
                <a:tailEnd/>
              </a:ln>
            </p:spPr>
            <p:txBody>
              <a:bodyPr rtlCol="0" anchor="ctr"/>
              <a:lstStyle/>
              <a:p>
                <a:pPr algn="ctr"/>
                <a:endParaRPr lang="en-US" sz="1400" b="0" dirty="0">
                  <a:latin typeface="Poppins Medium" pitchFamily="2" charset="77"/>
                  <a:cs typeface="Poppins Medium" pitchFamily="2" charset="77"/>
                </a:endParaRPr>
              </a:p>
            </p:txBody>
          </p:sp>
          <p:cxnSp>
            <p:nvCxnSpPr>
              <p:cNvPr id="145" name="Straight Connector 220">
                <a:extLst>
                  <a:ext uri="{FF2B5EF4-FFF2-40B4-BE49-F238E27FC236}">
                    <a16:creationId xmlns:a16="http://schemas.microsoft.com/office/drawing/2014/main" id="{C0765E4B-E208-C9CB-B2AD-3782D8300745}"/>
                  </a:ext>
                </a:extLst>
              </p:cNvPr>
              <p:cNvCxnSpPr>
                <a:cxnSpLocks/>
              </p:cNvCxnSpPr>
              <p:nvPr/>
            </p:nvCxnSpPr>
            <p:spPr bwMode="auto">
              <a:xfrm>
                <a:off x="4569783" y="4173093"/>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146" name="Straight Connector 220">
                <a:extLst>
                  <a:ext uri="{FF2B5EF4-FFF2-40B4-BE49-F238E27FC236}">
                    <a16:creationId xmlns:a16="http://schemas.microsoft.com/office/drawing/2014/main" id="{54A2D4E5-65A4-2434-11AB-DC95EABDDD01}"/>
                  </a:ext>
                </a:extLst>
              </p:cNvPr>
              <p:cNvCxnSpPr>
                <a:cxnSpLocks/>
              </p:cNvCxnSpPr>
              <p:nvPr/>
            </p:nvCxnSpPr>
            <p:spPr bwMode="auto">
              <a:xfrm>
                <a:off x="4582782" y="4174576"/>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147" name="Straight Connector 220">
                <a:extLst>
                  <a:ext uri="{FF2B5EF4-FFF2-40B4-BE49-F238E27FC236}">
                    <a16:creationId xmlns:a16="http://schemas.microsoft.com/office/drawing/2014/main" id="{DA1C1512-1B04-8E6F-D7BB-777673FB58C5}"/>
                  </a:ext>
                </a:extLst>
              </p:cNvPr>
              <p:cNvCxnSpPr>
                <a:cxnSpLocks/>
              </p:cNvCxnSpPr>
              <p:nvPr/>
            </p:nvCxnSpPr>
            <p:spPr bwMode="auto">
              <a:xfrm>
                <a:off x="5516249" y="4368114"/>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148" name="Straight Connector 220">
                <a:extLst>
                  <a:ext uri="{FF2B5EF4-FFF2-40B4-BE49-F238E27FC236}">
                    <a16:creationId xmlns:a16="http://schemas.microsoft.com/office/drawing/2014/main" id="{566F3924-45F2-277A-B415-4F6AC487C1FE}"/>
                  </a:ext>
                </a:extLst>
              </p:cNvPr>
              <p:cNvCxnSpPr>
                <a:cxnSpLocks/>
              </p:cNvCxnSpPr>
              <p:nvPr/>
            </p:nvCxnSpPr>
            <p:spPr bwMode="auto">
              <a:xfrm>
                <a:off x="5800701" y="4369050"/>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149" name="Straight Connector 220">
                <a:extLst>
                  <a:ext uri="{FF2B5EF4-FFF2-40B4-BE49-F238E27FC236}">
                    <a16:creationId xmlns:a16="http://schemas.microsoft.com/office/drawing/2014/main" id="{5D71D7E7-D9EC-6BA9-E410-A37CD01432AF}"/>
                  </a:ext>
                </a:extLst>
              </p:cNvPr>
              <p:cNvCxnSpPr>
                <a:cxnSpLocks/>
              </p:cNvCxnSpPr>
              <p:nvPr/>
            </p:nvCxnSpPr>
            <p:spPr bwMode="auto">
              <a:xfrm>
                <a:off x="5897134" y="4365973"/>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150" name="Straight Connector 220">
                <a:extLst>
                  <a:ext uri="{FF2B5EF4-FFF2-40B4-BE49-F238E27FC236}">
                    <a16:creationId xmlns:a16="http://schemas.microsoft.com/office/drawing/2014/main" id="{B459F991-15D0-56A5-8375-EB860F8B4F7A}"/>
                  </a:ext>
                </a:extLst>
              </p:cNvPr>
              <p:cNvCxnSpPr>
                <a:cxnSpLocks/>
              </p:cNvCxnSpPr>
              <p:nvPr/>
            </p:nvCxnSpPr>
            <p:spPr bwMode="auto">
              <a:xfrm>
                <a:off x="6336355" y="4361946"/>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grpSp>
      </p:grpSp>
    </p:spTree>
    <p:extLst>
      <p:ext uri="{BB962C8B-B14F-4D97-AF65-F5344CB8AC3E}">
        <p14:creationId xmlns:p14="http://schemas.microsoft.com/office/powerpoint/2010/main" val="228245703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1FCF1-219C-855C-B048-0FF3D5C4F2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E77ECD-21CE-C775-97EE-F1A86F9FDEAF}"/>
              </a:ext>
            </a:extLst>
          </p:cNvPr>
          <p:cNvSpPr>
            <a:spLocks noGrp="1"/>
          </p:cNvSpPr>
          <p:nvPr>
            <p:ph type="title"/>
          </p:nvPr>
        </p:nvSpPr>
        <p:spPr>
          <a:xfrm>
            <a:off x="231078" y="531006"/>
            <a:ext cx="11740260" cy="502445"/>
          </a:xfrm>
        </p:spPr>
        <p:txBody>
          <a:bodyPr/>
          <a:lstStyle/>
          <a:p>
            <a:r>
              <a:rPr lang="en-US" noProof="0" dirty="0"/>
              <a:t>Adverse Events of </a:t>
            </a:r>
            <a:r>
              <a:rPr lang="en-US" dirty="0"/>
              <a:t>CAR T-Cell Therapy for R/R MCL</a:t>
            </a:r>
          </a:p>
        </p:txBody>
      </p:sp>
      <p:sp>
        <p:nvSpPr>
          <p:cNvPr id="8" name="Content Placeholder 7">
            <a:extLst>
              <a:ext uri="{FF2B5EF4-FFF2-40B4-BE49-F238E27FC236}">
                <a16:creationId xmlns:a16="http://schemas.microsoft.com/office/drawing/2014/main" id="{0CF5CA85-7BA9-6FF7-E865-D1AF4487F350}"/>
              </a:ext>
            </a:extLst>
          </p:cNvPr>
          <p:cNvSpPr>
            <a:spLocks noGrp="1"/>
          </p:cNvSpPr>
          <p:nvPr>
            <p:ph sz="quarter" idx="10"/>
          </p:nvPr>
        </p:nvSpPr>
        <p:spPr>
          <a:xfrm>
            <a:off x="1712199" y="6302375"/>
            <a:ext cx="7812290" cy="327025"/>
          </a:xfrm>
        </p:spPr>
        <p:txBody>
          <a:bodyPr/>
          <a:lstStyle/>
          <a:p>
            <a:pPr algn="ctr"/>
            <a:r>
              <a:rPr lang="en-US" dirty="0"/>
              <a:t>Brexucabtagene Autoleucel PI. Wang. JCO. 2023;41:2594. Lisocabtagene Maraleucel PI. Wang. JCO. 2024;42:1146. </a:t>
            </a:r>
            <a:endParaRPr lang="en-US" altLang="en-US" dirty="0"/>
          </a:p>
        </p:txBody>
      </p:sp>
      <p:graphicFrame>
        <p:nvGraphicFramePr>
          <p:cNvPr id="6" name="Table 60">
            <a:extLst>
              <a:ext uri="{FF2B5EF4-FFF2-40B4-BE49-F238E27FC236}">
                <a16:creationId xmlns:a16="http://schemas.microsoft.com/office/drawing/2014/main" id="{A2B323E3-D945-C622-290F-DC4EA4C67855}"/>
              </a:ext>
            </a:extLst>
          </p:cNvPr>
          <p:cNvGraphicFramePr>
            <a:graphicFrameLocks noGrp="1"/>
          </p:cNvGraphicFramePr>
          <p:nvPr>
            <p:extLst>
              <p:ext uri="{D42A27DB-BD31-4B8C-83A1-F6EECF244321}">
                <p14:modId xmlns:p14="http://schemas.microsoft.com/office/powerpoint/2010/main" val="2757931742"/>
              </p:ext>
            </p:extLst>
          </p:nvPr>
        </p:nvGraphicFramePr>
        <p:xfrm>
          <a:off x="495300" y="1333500"/>
          <a:ext cx="5311625" cy="4538487"/>
        </p:xfrm>
        <a:graphic>
          <a:graphicData uri="http://schemas.openxmlformats.org/drawingml/2006/table">
            <a:tbl>
              <a:tblPr firstRow="1" bandRow="1">
                <a:tableStyleId>{93296810-A885-4BE3-A3E7-6D5BEEA58F35}</a:tableStyleId>
              </a:tblPr>
              <a:tblGrid>
                <a:gridCol w="5311625">
                  <a:extLst>
                    <a:ext uri="{9D8B030D-6E8A-4147-A177-3AD203B41FA5}">
                      <a16:colId xmlns:a16="http://schemas.microsoft.com/office/drawing/2014/main" val="2958253383"/>
                    </a:ext>
                  </a:extLst>
                </a:gridCol>
              </a:tblGrid>
              <a:tr h="36862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baseline="0" dirty="0">
                          <a:solidFill>
                            <a:schemeClr val="bg2"/>
                          </a:solidFill>
                          <a:latin typeface="Poppins" pitchFamily="2" charset="77"/>
                          <a:cs typeface="Poppins" pitchFamily="2" charset="77"/>
                        </a:rPr>
                        <a:t>Brexucabtagene Autoleucel (Brexu-cel)</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763893515"/>
                  </a:ext>
                </a:extLst>
              </a:tr>
              <a:tr h="317682">
                <a:tc>
                  <a:txBody>
                    <a:bodyPr/>
                    <a:lstStyle/>
                    <a:p>
                      <a:pPr marL="0" marR="0" lvl="0" indent="0" algn="l" defTabSz="914400" rtl="0" eaLnBrk="1" fontAlgn="base" latinLnBrk="0" hangingPunct="1">
                        <a:lnSpc>
                          <a:spcPct val="100000"/>
                        </a:lnSpc>
                        <a:spcBef>
                          <a:spcPts val="600"/>
                        </a:spcBef>
                        <a:spcAft>
                          <a:spcPts val="0"/>
                        </a:spcAft>
                        <a:buClr>
                          <a:srgbClr val="000000"/>
                        </a:buClr>
                        <a:buSzPct val="100000"/>
                        <a:buFont typeface="Wingdings" panose="05000000000000000000" pitchFamily="2" charset="2"/>
                        <a:buNone/>
                        <a:tabLst/>
                        <a:defRPr/>
                      </a:pPr>
                      <a:r>
                        <a:rPr lang="en-US" sz="1600" b="0" i="0" dirty="0">
                          <a:solidFill>
                            <a:schemeClr val="tx1"/>
                          </a:solidFill>
                          <a:latin typeface="Poppins" panose="00000500000000000000" pitchFamily="2" charset="0"/>
                          <a:cs typeface="Poppins" panose="00000500000000000000" pitchFamily="2" charset="0"/>
                        </a:rPr>
                        <a:t>Cytokine release syndrome</a:t>
                      </a:r>
                      <a:r>
                        <a:rPr kumimoji="0" lang="en-US" sz="1600" b="0" i="0" u="none" strike="noStrike" kern="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 (grade 3-5)</a:t>
                      </a:r>
                      <a:endParaRPr lang="en-US" sz="1600" b="0" i="0" dirty="0">
                        <a:solidFill>
                          <a:schemeClr val="tx1"/>
                        </a:solidFill>
                        <a:latin typeface="Poppins" panose="00000500000000000000" pitchFamily="2" charset="0"/>
                        <a:cs typeface="Poppins" panose="00000500000000000000" pitchFamily="2"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165100216"/>
                  </a:ext>
                </a:extLst>
              </a:tr>
              <a:tr h="583655">
                <a:tc>
                  <a:txBody>
                    <a:bodyPr/>
                    <a:lstStyle/>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pPr>
                      <a:r>
                        <a:rPr lang="en-US" sz="1600" b="0" i="0" dirty="0">
                          <a:solidFill>
                            <a:schemeClr val="tx1"/>
                          </a:solidFill>
                          <a:latin typeface="Poppins" panose="00000500000000000000" pitchFamily="2" charset="0"/>
                          <a:cs typeface="Poppins" panose="00000500000000000000" pitchFamily="2" charset="0"/>
                        </a:rPr>
                        <a:t>Any grade: 91%</a:t>
                      </a:r>
                    </a:p>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pPr>
                      <a:r>
                        <a:rPr lang="en-US" sz="1600" b="0" i="0" dirty="0">
                          <a:solidFill>
                            <a:schemeClr val="tx1"/>
                          </a:solidFill>
                          <a:latin typeface="Poppins" panose="00000500000000000000" pitchFamily="2" charset="0"/>
                          <a:cs typeface="Poppins" panose="00000500000000000000" pitchFamily="2" charset="0"/>
                        </a:rPr>
                        <a:t>Grade ≥3: 18%</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1998807"/>
                  </a:ext>
                </a:extLst>
              </a:tr>
              <a:tr h="313331">
                <a:tc>
                  <a:txBody>
                    <a:bodyPr/>
                    <a:lstStyle/>
                    <a:p>
                      <a:pPr marL="0" marR="0" lvl="0" indent="0" algn="l" defTabSz="914400" rtl="0" eaLnBrk="1" fontAlgn="base" latinLnBrk="0" hangingPunct="1">
                        <a:lnSpc>
                          <a:spcPct val="100000"/>
                        </a:lnSpc>
                        <a:spcBef>
                          <a:spcPts val="600"/>
                        </a:spcBef>
                        <a:spcAft>
                          <a:spcPts val="0"/>
                        </a:spcAft>
                        <a:buClr>
                          <a:srgbClr val="000000"/>
                        </a:buClr>
                        <a:buSzPct val="100000"/>
                        <a:buFont typeface="Wingdings" panose="05000000000000000000" pitchFamily="2" charset="2"/>
                        <a:buNone/>
                        <a:tabLst/>
                        <a:defRPr/>
                      </a:pPr>
                      <a:r>
                        <a:rPr lang="en-US" sz="1600" b="0" i="0" dirty="0">
                          <a:solidFill>
                            <a:schemeClr val="tx1"/>
                          </a:solidFill>
                          <a:latin typeface="Poppins" panose="00000500000000000000" pitchFamily="2" charset="0"/>
                          <a:cs typeface="Poppins" panose="00000500000000000000" pitchFamily="2" charset="0"/>
                        </a:rPr>
                        <a:t>Cytopenias (grade 3/4)</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516325522"/>
                  </a:ext>
                </a:extLst>
              </a:tr>
              <a:tr h="1320903">
                <a:tc>
                  <a:txBody>
                    <a:bodyPr/>
                    <a:lstStyle/>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pPr>
                      <a:r>
                        <a:rPr lang="en-US" sz="1600" b="0" i="0" kern="1200" dirty="0">
                          <a:solidFill>
                            <a:schemeClr val="tx1"/>
                          </a:solidFill>
                          <a:latin typeface="Poppins" panose="00000500000000000000" pitchFamily="2" charset="0"/>
                          <a:ea typeface="+mn-ea"/>
                          <a:cs typeface="Poppins" panose="00000500000000000000" pitchFamily="2" charset="0"/>
                        </a:rPr>
                        <a:t>Neutropenia: 95%</a:t>
                      </a:r>
                    </a:p>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defRPr/>
                      </a:pPr>
                      <a:r>
                        <a:rPr lang="en-US" sz="1600" b="0" i="0" kern="1200" dirty="0">
                          <a:solidFill>
                            <a:schemeClr val="tx1"/>
                          </a:solidFill>
                          <a:latin typeface="Poppins" panose="00000500000000000000" pitchFamily="2" charset="0"/>
                          <a:ea typeface="+mn-ea"/>
                          <a:cs typeface="Poppins" panose="00000500000000000000" pitchFamily="2" charset="0"/>
                        </a:rPr>
                        <a:t>Leukopenia: 95%</a:t>
                      </a:r>
                    </a:p>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defRPr/>
                      </a:pPr>
                      <a:r>
                        <a:rPr lang="en-US" sz="1600" b="0" i="0" kern="1200" dirty="0">
                          <a:solidFill>
                            <a:schemeClr val="tx1"/>
                          </a:solidFill>
                          <a:latin typeface="Poppins" panose="00000500000000000000" pitchFamily="2" charset="0"/>
                          <a:ea typeface="+mn-ea"/>
                          <a:cs typeface="Poppins" panose="00000500000000000000" pitchFamily="2" charset="0"/>
                        </a:rPr>
                        <a:t>Lymphopenia: 86%</a:t>
                      </a:r>
                    </a:p>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defRPr/>
                      </a:pPr>
                      <a:r>
                        <a:rPr lang="en-US" sz="1600" b="0" i="0" kern="1200" dirty="0">
                          <a:solidFill>
                            <a:schemeClr val="tx1"/>
                          </a:solidFill>
                          <a:latin typeface="Poppins" panose="00000500000000000000" pitchFamily="2" charset="0"/>
                          <a:ea typeface="+mn-ea"/>
                          <a:cs typeface="Poppins" panose="00000500000000000000" pitchFamily="2" charset="0"/>
                        </a:rPr>
                        <a:t>Thrombocytopenia: 63%</a:t>
                      </a:r>
                    </a:p>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defRPr/>
                      </a:pPr>
                      <a:r>
                        <a:rPr lang="en-US" sz="1600" b="0" i="0" kern="1200" dirty="0">
                          <a:solidFill>
                            <a:schemeClr val="tx1"/>
                          </a:solidFill>
                          <a:latin typeface="Poppins" panose="00000500000000000000" pitchFamily="2" charset="0"/>
                          <a:ea typeface="+mn-ea"/>
                          <a:cs typeface="Poppins" panose="00000500000000000000" pitchFamily="2" charset="0"/>
                        </a:rPr>
                        <a:t>Anemia: 55%</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74499403"/>
                  </a:ext>
                </a:extLst>
              </a:tr>
              <a:tr h="317682">
                <a:tc>
                  <a:txBody>
                    <a:bodyPr/>
                    <a:lstStyle/>
                    <a:p>
                      <a:pPr>
                        <a:lnSpc>
                          <a:spcPct val="100000"/>
                        </a:lnSpc>
                      </a:pPr>
                      <a:r>
                        <a:rPr kumimoji="0" lang="en-US" sz="1600" b="0" i="0" u="none" strike="noStrike" kern="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ICANS</a:t>
                      </a:r>
                      <a:endParaRPr lang="en-US" sz="1600" b="0" i="0" dirty="0">
                        <a:solidFill>
                          <a:schemeClr val="tx1"/>
                        </a:solidFill>
                        <a:latin typeface="Poppins" panose="00000500000000000000" pitchFamily="2" charset="0"/>
                        <a:cs typeface="Poppins" panose="00000500000000000000" pitchFamily="2"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771960830"/>
                  </a:ext>
                </a:extLst>
              </a:tr>
              <a:tr h="583655">
                <a:tc>
                  <a:txBody>
                    <a:bodyPr/>
                    <a:lstStyle/>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pPr>
                      <a:r>
                        <a:rPr lang="en-US" sz="1600" b="0" i="0" kern="1200" dirty="0">
                          <a:solidFill>
                            <a:schemeClr val="tx1"/>
                          </a:solidFill>
                          <a:latin typeface="Poppins" panose="00000500000000000000" pitchFamily="2" charset="0"/>
                          <a:ea typeface="+mn-ea"/>
                          <a:cs typeface="Poppins" panose="00000500000000000000" pitchFamily="2" charset="0"/>
                        </a:rPr>
                        <a:t>Any grade: 61%</a:t>
                      </a:r>
                    </a:p>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pPr>
                      <a:r>
                        <a:rPr lang="en-US" sz="1600" b="0" i="0" kern="1200" dirty="0">
                          <a:solidFill>
                            <a:schemeClr val="tx1"/>
                          </a:solidFill>
                          <a:latin typeface="Poppins" panose="00000500000000000000" pitchFamily="2" charset="0"/>
                          <a:ea typeface="+mn-ea"/>
                          <a:cs typeface="Poppins" panose="00000500000000000000" pitchFamily="2" charset="0"/>
                        </a:rPr>
                        <a:t>Grade ≥3: 32%</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25499401"/>
                  </a:ext>
                </a:extLst>
              </a:tr>
              <a:tr h="337905">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defRPr/>
                      </a:pPr>
                      <a:r>
                        <a:rPr lang="en-US" sz="1600" b="0" i="0" dirty="0">
                          <a:solidFill>
                            <a:schemeClr val="tx1"/>
                          </a:solidFill>
                          <a:latin typeface="Poppins" panose="00000500000000000000" pitchFamily="2" charset="0"/>
                          <a:cs typeface="Poppins" panose="00000500000000000000" pitchFamily="2" charset="0"/>
                        </a:rPr>
                        <a:t>Infection with pathogen unspecified </a:t>
                      </a:r>
                      <a:r>
                        <a:rPr kumimoji="0" lang="en-US" sz="1600" b="0" i="0" u="none" strike="noStrike" kern="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rPr>
                        <a:t>(grade 3-5)</a:t>
                      </a:r>
                      <a:endParaRPr lang="en-US" sz="1600" b="0" i="0" dirty="0">
                        <a:solidFill>
                          <a:schemeClr val="tx1"/>
                        </a:solidFill>
                        <a:latin typeface="Poppins" panose="00000500000000000000" pitchFamily="2" charset="0"/>
                        <a:cs typeface="Poppins" panose="00000500000000000000" pitchFamily="2"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667043757"/>
                  </a:ext>
                </a:extLst>
              </a:tr>
              <a:tr h="337905">
                <a:tc>
                  <a:txBody>
                    <a:bodyPr/>
                    <a:lstStyle/>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defRPr/>
                      </a:pPr>
                      <a:r>
                        <a:rPr lang="en-US" sz="1600" b="0" i="0" kern="1200" dirty="0">
                          <a:solidFill>
                            <a:schemeClr val="tx1"/>
                          </a:solidFill>
                          <a:latin typeface="Poppins" panose="00000500000000000000" pitchFamily="2" charset="0"/>
                          <a:ea typeface="+mn-ea"/>
                          <a:cs typeface="Poppins" panose="00000500000000000000" pitchFamily="2" charset="0"/>
                        </a:rPr>
                        <a:t>24%</a:t>
                      </a: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40867457"/>
                  </a:ext>
                </a:extLst>
              </a:tr>
            </a:tbl>
          </a:graphicData>
        </a:graphic>
      </p:graphicFrame>
      <p:graphicFrame>
        <p:nvGraphicFramePr>
          <p:cNvPr id="5" name="Table 60">
            <a:extLst>
              <a:ext uri="{FF2B5EF4-FFF2-40B4-BE49-F238E27FC236}">
                <a16:creationId xmlns:a16="http://schemas.microsoft.com/office/drawing/2014/main" id="{DFA6237F-D96E-76C3-0742-615FB9D0A50D}"/>
              </a:ext>
            </a:extLst>
          </p:cNvPr>
          <p:cNvGraphicFramePr>
            <a:graphicFrameLocks noGrp="1"/>
          </p:cNvGraphicFramePr>
          <p:nvPr>
            <p:extLst>
              <p:ext uri="{D42A27DB-BD31-4B8C-83A1-F6EECF244321}">
                <p14:modId xmlns:p14="http://schemas.microsoft.com/office/powerpoint/2010/main" val="2699740177"/>
              </p:ext>
            </p:extLst>
          </p:nvPr>
        </p:nvGraphicFramePr>
        <p:xfrm>
          <a:off x="6096000" y="1333499"/>
          <a:ext cx="5311625" cy="4538487"/>
        </p:xfrm>
        <a:graphic>
          <a:graphicData uri="http://schemas.openxmlformats.org/drawingml/2006/table">
            <a:tbl>
              <a:tblPr firstRow="1" bandRow="1">
                <a:tableStyleId>{93296810-A885-4BE3-A3E7-6D5BEEA58F35}</a:tableStyleId>
              </a:tblPr>
              <a:tblGrid>
                <a:gridCol w="5311625">
                  <a:extLst>
                    <a:ext uri="{9D8B030D-6E8A-4147-A177-3AD203B41FA5}">
                      <a16:colId xmlns:a16="http://schemas.microsoft.com/office/drawing/2014/main" val="2958253383"/>
                    </a:ext>
                  </a:extLst>
                </a:gridCol>
              </a:tblGrid>
              <a:tr h="36862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baseline="0" dirty="0">
                          <a:solidFill>
                            <a:schemeClr val="bg2"/>
                          </a:solidFill>
                          <a:latin typeface="Poppins" pitchFamily="2" charset="77"/>
                          <a:cs typeface="Poppins" pitchFamily="2" charset="77"/>
                        </a:rPr>
                        <a:t>Lisocabtagene Maraleucel (Liso-cel)</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2763893515"/>
                  </a:ext>
                </a:extLst>
              </a:tr>
              <a:tr h="317682">
                <a:tc>
                  <a:txBody>
                    <a:bodyPr/>
                    <a:lstStyle/>
                    <a:p>
                      <a:pPr marL="0" marR="0" lvl="0" indent="0" algn="l" defTabSz="914400" rtl="0" eaLnBrk="1" fontAlgn="base" latinLnBrk="0" hangingPunct="1">
                        <a:lnSpc>
                          <a:spcPct val="100000"/>
                        </a:lnSpc>
                        <a:spcBef>
                          <a:spcPts val="600"/>
                        </a:spcBef>
                        <a:spcAft>
                          <a:spcPts val="0"/>
                        </a:spcAft>
                        <a:buClr>
                          <a:srgbClr val="000000"/>
                        </a:buClr>
                        <a:buSzPct val="100000"/>
                        <a:buFont typeface="Wingdings" panose="05000000000000000000" pitchFamily="2" charset="2"/>
                        <a:buNone/>
                        <a:tabLst/>
                        <a:defRPr/>
                      </a:pPr>
                      <a:r>
                        <a:rPr lang="en-US" sz="1600" b="0" i="0" dirty="0">
                          <a:solidFill>
                            <a:schemeClr val="tx1"/>
                          </a:solidFill>
                          <a:latin typeface="Poppins Medium" pitchFamily="2" charset="77"/>
                          <a:cs typeface="Poppins Medium" pitchFamily="2" charset="77"/>
                        </a:rPr>
                        <a:t>Cytokine release syndrome</a:t>
                      </a:r>
                      <a:r>
                        <a:rPr kumimoji="0" lang="en-US" sz="1600" b="0" i="0" u="none" strike="noStrike" kern="0" cap="none" spc="0" normalizeH="0" baseline="0" noProof="0" dirty="0">
                          <a:ln>
                            <a:noFill/>
                          </a:ln>
                          <a:solidFill>
                            <a:schemeClr val="tx1"/>
                          </a:solidFill>
                          <a:effectLst/>
                          <a:uLnTx/>
                          <a:uFillTx/>
                          <a:latin typeface="Poppins Medium" pitchFamily="2" charset="77"/>
                          <a:ea typeface="+mn-ea"/>
                          <a:cs typeface="Poppins Medium" pitchFamily="2" charset="77"/>
                        </a:rPr>
                        <a:t> (grade 3-5)</a:t>
                      </a:r>
                      <a:endParaRPr lang="en-US" sz="1600" b="0" i="0" dirty="0">
                        <a:solidFill>
                          <a:schemeClr val="tx1"/>
                        </a:solidFill>
                        <a:latin typeface="Poppins Medium" pitchFamily="2" charset="77"/>
                        <a:cs typeface="Poppins Medium" pitchFamily="2" charset="77"/>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4165100216"/>
                  </a:ext>
                </a:extLst>
              </a:tr>
              <a:tr h="583655">
                <a:tc>
                  <a:txBody>
                    <a:bodyPr/>
                    <a:lstStyle/>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defRPr/>
                      </a:pPr>
                      <a:r>
                        <a:rPr lang="en-US" sz="1600" b="0" i="0" kern="1200" dirty="0">
                          <a:solidFill>
                            <a:schemeClr val="tx1"/>
                          </a:solidFill>
                          <a:latin typeface="Poppins Medium" pitchFamily="2" charset="77"/>
                          <a:ea typeface="+mn-ea"/>
                          <a:cs typeface="Poppins Medium" pitchFamily="2" charset="77"/>
                        </a:rPr>
                        <a:t>Any grade: 61%</a:t>
                      </a:r>
                    </a:p>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defRPr/>
                      </a:pPr>
                      <a:r>
                        <a:rPr lang="en-US" sz="1600" b="0" i="0" kern="1200" dirty="0">
                          <a:solidFill>
                            <a:schemeClr val="tx1"/>
                          </a:solidFill>
                          <a:latin typeface="Poppins Medium" pitchFamily="2" charset="77"/>
                          <a:ea typeface="+mn-ea"/>
                          <a:cs typeface="Poppins Medium" pitchFamily="2" charset="77"/>
                        </a:rPr>
                        <a:t>Grade ≥3: 1%</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1998807"/>
                  </a:ext>
                </a:extLst>
              </a:tr>
              <a:tr h="313330">
                <a:tc>
                  <a:txBody>
                    <a:bodyPr/>
                    <a:lstStyle/>
                    <a:p>
                      <a:pPr marL="0" marR="0" lvl="0" indent="0" algn="l" defTabSz="914400" rtl="0" eaLnBrk="1" fontAlgn="base" latinLnBrk="0" hangingPunct="1">
                        <a:lnSpc>
                          <a:spcPct val="100000"/>
                        </a:lnSpc>
                        <a:spcBef>
                          <a:spcPts val="600"/>
                        </a:spcBef>
                        <a:spcAft>
                          <a:spcPts val="0"/>
                        </a:spcAft>
                        <a:buClr>
                          <a:srgbClr val="000000"/>
                        </a:buClr>
                        <a:buSzPct val="100000"/>
                        <a:buFont typeface="Wingdings" panose="05000000000000000000" pitchFamily="2" charset="2"/>
                        <a:buNone/>
                        <a:tabLst/>
                        <a:defRPr/>
                      </a:pPr>
                      <a:r>
                        <a:rPr lang="en-US" sz="1600" b="0" i="0" dirty="0">
                          <a:solidFill>
                            <a:schemeClr val="tx1"/>
                          </a:solidFill>
                          <a:latin typeface="Poppins Medium" pitchFamily="2" charset="77"/>
                          <a:cs typeface="Poppins Medium" pitchFamily="2" charset="77"/>
                        </a:rPr>
                        <a:t>Cytopenias (grade 3/4)</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516325522"/>
                  </a:ext>
                </a:extLst>
              </a:tr>
              <a:tr h="1320903">
                <a:tc>
                  <a:txBody>
                    <a:bodyPr/>
                    <a:lstStyle/>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defRPr/>
                      </a:pPr>
                      <a:r>
                        <a:rPr lang="en-US" sz="1600" b="0" i="0" kern="1200" dirty="0">
                          <a:solidFill>
                            <a:schemeClr val="tx1"/>
                          </a:solidFill>
                          <a:latin typeface="Poppins Medium" pitchFamily="2" charset="77"/>
                          <a:ea typeface="+mn-ea"/>
                          <a:cs typeface="Poppins Medium" pitchFamily="2" charset="77"/>
                        </a:rPr>
                        <a:t>Neutropenia: 85%</a:t>
                      </a:r>
                    </a:p>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defRPr/>
                      </a:pPr>
                      <a:r>
                        <a:rPr lang="en-US" sz="1600" b="0" i="0" kern="1200" dirty="0">
                          <a:solidFill>
                            <a:schemeClr val="tx1"/>
                          </a:solidFill>
                          <a:latin typeface="Poppins Medium" pitchFamily="2" charset="77"/>
                          <a:ea typeface="+mn-ea"/>
                          <a:cs typeface="Poppins Medium" pitchFamily="2" charset="77"/>
                        </a:rPr>
                        <a:t>Leukopenia: 83%</a:t>
                      </a:r>
                    </a:p>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defRPr/>
                      </a:pPr>
                      <a:r>
                        <a:rPr lang="en-US" sz="1600" b="0" i="0" kern="1200" dirty="0">
                          <a:solidFill>
                            <a:schemeClr val="tx1"/>
                          </a:solidFill>
                          <a:latin typeface="Poppins Medium" pitchFamily="2" charset="77"/>
                          <a:ea typeface="+mn-ea"/>
                          <a:cs typeface="Poppins Medium" pitchFamily="2" charset="77"/>
                        </a:rPr>
                        <a:t>Lymphopenia: 89%</a:t>
                      </a:r>
                    </a:p>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defRPr/>
                      </a:pPr>
                      <a:r>
                        <a:rPr lang="en-US" sz="1600" b="0" i="0" kern="1200" dirty="0">
                          <a:solidFill>
                            <a:schemeClr val="tx1"/>
                          </a:solidFill>
                          <a:latin typeface="Poppins Medium" pitchFamily="2" charset="77"/>
                          <a:ea typeface="+mn-ea"/>
                          <a:cs typeface="Poppins Medium" pitchFamily="2" charset="77"/>
                        </a:rPr>
                        <a:t>Thrombocytopenia: 39%</a:t>
                      </a:r>
                    </a:p>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defRPr/>
                      </a:pPr>
                      <a:r>
                        <a:rPr lang="en-US" sz="1600" b="0" i="0" kern="1200" dirty="0">
                          <a:solidFill>
                            <a:schemeClr val="tx1"/>
                          </a:solidFill>
                          <a:latin typeface="Poppins Medium" pitchFamily="2" charset="77"/>
                          <a:ea typeface="+mn-ea"/>
                          <a:cs typeface="Poppins Medium" pitchFamily="2" charset="77"/>
                        </a:rPr>
                        <a:t>Anemia: 33%</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74499403"/>
                  </a:ext>
                </a:extLst>
              </a:tr>
              <a:tr h="313330">
                <a:tc>
                  <a:txBody>
                    <a:bodyPr/>
                    <a:lstStyle/>
                    <a:p>
                      <a:pPr>
                        <a:lnSpc>
                          <a:spcPct val="100000"/>
                        </a:lnSpc>
                      </a:pPr>
                      <a:r>
                        <a:rPr lang="en-US" sz="1600" b="0" i="0" dirty="0">
                          <a:solidFill>
                            <a:schemeClr val="tx1"/>
                          </a:solidFill>
                          <a:latin typeface="Poppins Medium" pitchFamily="2" charset="77"/>
                          <a:cs typeface="Poppins Medium" pitchFamily="2" charset="77"/>
                        </a:rPr>
                        <a:t>ICANS</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771960830"/>
                  </a:ext>
                </a:extLst>
              </a:tr>
              <a:tr h="583655">
                <a:tc>
                  <a:txBody>
                    <a:bodyPr/>
                    <a:lstStyle/>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defRPr/>
                      </a:pPr>
                      <a:r>
                        <a:rPr lang="en-US" sz="1600" b="0" i="0" kern="1200" dirty="0">
                          <a:solidFill>
                            <a:schemeClr val="tx1"/>
                          </a:solidFill>
                          <a:latin typeface="Poppins Medium" pitchFamily="2" charset="77"/>
                          <a:ea typeface="+mn-ea"/>
                          <a:cs typeface="Poppins Medium" pitchFamily="2" charset="77"/>
                        </a:rPr>
                        <a:t>Any grade: 31%</a:t>
                      </a:r>
                    </a:p>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defRPr/>
                      </a:pPr>
                      <a:r>
                        <a:rPr lang="en-US" sz="1600" b="0" i="0" kern="1200" dirty="0">
                          <a:solidFill>
                            <a:schemeClr val="tx1"/>
                          </a:solidFill>
                          <a:latin typeface="Poppins Medium" pitchFamily="2" charset="77"/>
                          <a:ea typeface="+mn-ea"/>
                          <a:cs typeface="Poppins Medium" pitchFamily="2" charset="77"/>
                        </a:rPr>
                        <a:t>Grade ≥3: 9%</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25499401"/>
                  </a:ext>
                </a:extLst>
              </a:tr>
              <a:tr h="337905">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defRPr/>
                      </a:pPr>
                      <a:r>
                        <a:rPr lang="en-US" sz="1600" b="0" i="0" dirty="0">
                          <a:solidFill>
                            <a:schemeClr val="tx1"/>
                          </a:solidFill>
                          <a:latin typeface="Poppins Medium" pitchFamily="2" charset="77"/>
                          <a:cs typeface="Poppins Medium" pitchFamily="2" charset="77"/>
                        </a:rPr>
                        <a:t>Infection with pathogen unspecified </a:t>
                      </a:r>
                      <a:r>
                        <a:rPr kumimoji="0" lang="en-US" sz="1600" b="0" i="0" u="none" strike="noStrike" kern="0" cap="none" spc="0" normalizeH="0" baseline="0" noProof="0" dirty="0">
                          <a:ln>
                            <a:noFill/>
                          </a:ln>
                          <a:solidFill>
                            <a:schemeClr val="tx1"/>
                          </a:solidFill>
                          <a:effectLst/>
                          <a:uLnTx/>
                          <a:uFillTx/>
                          <a:latin typeface="Poppins Medium" pitchFamily="2" charset="77"/>
                          <a:ea typeface="+mn-ea"/>
                          <a:cs typeface="Poppins Medium" pitchFamily="2" charset="77"/>
                        </a:rPr>
                        <a:t>(grade 3-5)</a:t>
                      </a:r>
                      <a:endParaRPr lang="en-US" sz="1600" b="0" i="0" dirty="0">
                        <a:solidFill>
                          <a:schemeClr val="tx1"/>
                        </a:solidFill>
                        <a:latin typeface="Poppins Medium" pitchFamily="2" charset="77"/>
                        <a:cs typeface="Poppins Medium" pitchFamily="2" charset="77"/>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667043757"/>
                  </a:ext>
                </a:extLst>
              </a:tr>
              <a:tr h="337905">
                <a:tc>
                  <a:txBody>
                    <a:bodyPr/>
                    <a:lstStyle/>
                    <a:p>
                      <a:pPr marL="287338" marR="0" lvl="0" indent="-230188" algn="l" defTabSz="914400" rtl="0" eaLnBrk="1" fontAlgn="base" latinLnBrk="0" hangingPunct="1">
                        <a:lnSpc>
                          <a:spcPct val="100000"/>
                        </a:lnSpc>
                        <a:spcBef>
                          <a:spcPct val="0"/>
                        </a:spcBef>
                        <a:spcAft>
                          <a:spcPct val="0"/>
                        </a:spcAft>
                        <a:buClr>
                          <a:schemeClr val="tx1"/>
                        </a:buClr>
                        <a:buSzTx/>
                        <a:buFont typeface="Arial" panose="020B0604020202020204" pitchFamily="34" charset="0"/>
                        <a:buChar char="•"/>
                        <a:tabLst/>
                        <a:defRPr/>
                      </a:pPr>
                      <a:r>
                        <a:rPr lang="en-US" sz="1600" b="0" i="0" kern="1200" dirty="0">
                          <a:solidFill>
                            <a:schemeClr val="tx1"/>
                          </a:solidFill>
                          <a:latin typeface="Poppins Medium" pitchFamily="2" charset="77"/>
                          <a:ea typeface="+mn-ea"/>
                          <a:cs typeface="Poppins Medium" pitchFamily="2" charset="77"/>
                        </a:rPr>
                        <a:t>6%</a:t>
                      </a:r>
                    </a:p>
                  </a:txBody>
                  <a:tcPr>
                    <a:lnL w="12700" cmpd="sng">
                      <a:noFill/>
                    </a:lnL>
                    <a:lnR w="12700" cmpd="sng">
                      <a:noFill/>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040867457"/>
                  </a:ext>
                </a:extLst>
              </a:tr>
            </a:tbl>
          </a:graphicData>
        </a:graphic>
      </p:graphicFrame>
    </p:spTree>
    <p:extLst>
      <p:ext uri="{BB962C8B-B14F-4D97-AF65-F5344CB8AC3E}">
        <p14:creationId xmlns:p14="http://schemas.microsoft.com/office/powerpoint/2010/main" val="77348526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231078" y="531006"/>
            <a:ext cx="11740260" cy="502445"/>
          </a:xfrm>
        </p:spPr>
        <p:txBody>
          <a:bodyPr/>
          <a:lstStyle/>
          <a:p>
            <a:r>
              <a:rPr lang="en-US" altLang="en-US" dirty="0"/>
              <a:t>Covalent vs Noncovalent BTK Inhibitors</a:t>
            </a:r>
          </a:p>
        </p:txBody>
      </p:sp>
      <p:sp>
        <p:nvSpPr>
          <p:cNvPr id="13" name="Content Placeholder 12">
            <a:extLst>
              <a:ext uri="{FF2B5EF4-FFF2-40B4-BE49-F238E27FC236}">
                <a16:creationId xmlns:a16="http://schemas.microsoft.com/office/drawing/2014/main" id="{ADCD9B8C-861F-49AF-72D6-83B645846AF0}"/>
              </a:ext>
            </a:extLst>
          </p:cNvPr>
          <p:cNvSpPr>
            <a:spLocks noGrp="1"/>
          </p:cNvSpPr>
          <p:nvPr>
            <p:ph sz="quarter" idx="10"/>
          </p:nvPr>
        </p:nvSpPr>
        <p:spPr>
          <a:xfrm>
            <a:off x="1712199" y="6302375"/>
            <a:ext cx="7812290" cy="327025"/>
          </a:xfrm>
        </p:spPr>
        <p:txBody>
          <a:bodyPr/>
          <a:lstStyle/>
          <a:p>
            <a:pPr algn="ctr"/>
            <a:r>
              <a:rPr lang="da-DK" dirty="0" err="1"/>
              <a:t>Adapted</a:t>
            </a:r>
            <a:r>
              <a:rPr lang="da-DK" dirty="0"/>
              <a:t> from Lewis. J Pers Med. 2021;11:764.</a:t>
            </a:r>
            <a:endParaRPr lang="en-US" altLang="en-US" dirty="0"/>
          </a:p>
        </p:txBody>
      </p:sp>
      <p:sp>
        <p:nvSpPr>
          <p:cNvPr id="4" name="Rectangle 3">
            <a:extLst>
              <a:ext uri="{FF2B5EF4-FFF2-40B4-BE49-F238E27FC236}">
                <a16:creationId xmlns:a16="http://schemas.microsoft.com/office/drawing/2014/main" id="{10300077-BDAC-B8A8-1362-C905462AF2F8}"/>
              </a:ext>
            </a:extLst>
          </p:cNvPr>
          <p:cNvSpPr/>
          <p:nvPr/>
        </p:nvSpPr>
        <p:spPr>
          <a:xfrm>
            <a:off x="8537608" y="2286773"/>
            <a:ext cx="3364205" cy="1755671"/>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Covalent inhibitors bind to residue C481 and block </a:t>
            </a:r>
            <a:br>
              <a:rPr kumimoji="0" lang="en-US" sz="1600" b="0" u="none" strike="noStrike" kern="1200" cap="none" spc="0" normalizeH="0" baseline="0" noProof="0" dirty="0">
                <a:ln>
                  <a:noFill/>
                </a:ln>
                <a:solidFill>
                  <a:schemeClr val="bg2"/>
                </a:solidFill>
                <a:effectLst/>
                <a:uLnTx/>
                <a:uFillTx/>
                <a:latin typeface="Poppins Medium" pitchFamily="2" charset="77"/>
                <a:cs typeface="Poppins Medium" pitchFamily="2" charset="77"/>
              </a:rPr>
            </a:br>
            <a:r>
              <a:rPr kumimoji="0" lang="en-US" sz="1600" b="0" u="none" strike="noStrike" kern="1200" cap="none" spc="0" normalizeH="0" baseline="0" noProof="0" dirty="0">
                <a:ln>
                  <a:noFill/>
                </a:ln>
                <a:solidFill>
                  <a:schemeClr val="bg2"/>
                </a:solidFill>
                <a:effectLst/>
                <a:uLnTx/>
                <a:uFillTx/>
                <a:latin typeface="Poppins Medium" pitchFamily="2" charset="77"/>
                <a:cs typeface="Poppins Medium" pitchFamily="2" charset="77"/>
              </a:rPr>
              <a:t>ATP-binding site</a:t>
            </a:r>
          </a:p>
        </p:txBody>
      </p:sp>
      <p:grpSp>
        <p:nvGrpSpPr>
          <p:cNvPr id="10235" name="Group 10234">
            <a:extLst>
              <a:ext uri="{FF2B5EF4-FFF2-40B4-BE49-F238E27FC236}">
                <a16:creationId xmlns:a16="http://schemas.microsoft.com/office/drawing/2014/main" id="{0EA2C86A-2674-13A9-F6BB-422D1D6BF821}"/>
              </a:ext>
            </a:extLst>
          </p:cNvPr>
          <p:cNvGrpSpPr/>
          <p:nvPr/>
        </p:nvGrpSpPr>
        <p:grpSpPr>
          <a:xfrm>
            <a:off x="472150" y="1333500"/>
            <a:ext cx="7535797" cy="4741545"/>
            <a:chOff x="944265" y="1710254"/>
            <a:chExt cx="6955420" cy="4376370"/>
          </a:xfrm>
        </p:grpSpPr>
        <p:grpSp>
          <p:nvGrpSpPr>
            <p:cNvPr id="10234" name="Group 10233">
              <a:extLst>
                <a:ext uri="{FF2B5EF4-FFF2-40B4-BE49-F238E27FC236}">
                  <a16:creationId xmlns:a16="http://schemas.microsoft.com/office/drawing/2014/main" id="{B19BAC60-BE91-9680-1DAE-ABE1FFC8BB60}"/>
                </a:ext>
              </a:extLst>
            </p:cNvPr>
            <p:cNvGrpSpPr/>
            <p:nvPr/>
          </p:nvGrpSpPr>
          <p:grpSpPr>
            <a:xfrm>
              <a:off x="944265" y="3137371"/>
              <a:ext cx="6955420" cy="597572"/>
              <a:chOff x="944265" y="3137371"/>
              <a:chExt cx="6955420" cy="597572"/>
            </a:xfrm>
          </p:grpSpPr>
          <p:grpSp>
            <p:nvGrpSpPr>
              <p:cNvPr id="9809" name="Group 9808">
                <a:extLst>
                  <a:ext uri="{FF2B5EF4-FFF2-40B4-BE49-F238E27FC236}">
                    <a16:creationId xmlns:a16="http://schemas.microsoft.com/office/drawing/2014/main" id="{57531E83-7954-3F7B-B5A7-550ECCCA6B4A}"/>
                  </a:ext>
                </a:extLst>
              </p:cNvPr>
              <p:cNvGrpSpPr/>
              <p:nvPr/>
            </p:nvGrpSpPr>
            <p:grpSpPr>
              <a:xfrm rot="276569">
                <a:off x="944265" y="3208971"/>
                <a:ext cx="1368148" cy="451829"/>
                <a:chOff x="-1635579" y="2323266"/>
                <a:chExt cx="1368148" cy="451829"/>
              </a:xfrm>
            </p:grpSpPr>
            <p:grpSp>
              <p:nvGrpSpPr>
                <p:cNvPr id="9584" name="Group 9583">
                  <a:extLst>
                    <a:ext uri="{FF2B5EF4-FFF2-40B4-BE49-F238E27FC236}">
                      <a16:creationId xmlns:a16="http://schemas.microsoft.com/office/drawing/2014/main" id="{81494BAA-C5BD-30F9-51BB-06533A5958BA}"/>
                    </a:ext>
                  </a:extLst>
                </p:cNvPr>
                <p:cNvGrpSpPr/>
                <p:nvPr/>
              </p:nvGrpSpPr>
              <p:grpSpPr>
                <a:xfrm>
                  <a:off x="-1635579" y="2323266"/>
                  <a:ext cx="184312" cy="451829"/>
                  <a:chOff x="6367490" y="1536575"/>
                  <a:chExt cx="319380" cy="782940"/>
                </a:xfrm>
              </p:grpSpPr>
              <p:grpSp>
                <p:nvGrpSpPr>
                  <p:cNvPr id="9585" name="Group 9584">
                    <a:extLst>
                      <a:ext uri="{FF2B5EF4-FFF2-40B4-BE49-F238E27FC236}">
                        <a16:creationId xmlns:a16="http://schemas.microsoft.com/office/drawing/2014/main" id="{78EF8E45-4EE8-FB48-EA65-18A85424B03A}"/>
                      </a:ext>
                    </a:extLst>
                  </p:cNvPr>
                  <p:cNvGrpSpPr/>
                  <p:nvPr/>
                </p:nvGrpSpPr>
                <p:grpSpPr>
                  <a:xfrm>
                    <a:off x="6367490" y="1536575"/>
                    <a:ext cx="319380" cy="381803"/>
                    <a:chOff x="6367490" y="1536575"/>
                    <a:chExt cx="319380" cy="381803"/>
                  </a:xfrm>
                </p:grpSpPr>
                <p:grpSp>
                  <p:nvGrpSpPr>
                    <p:cNvPr id="9593" name="Group 9592">
                      <a:extLst>
                        <a:ext uri="{FF2B5EF4-FFF2-40B4-BE49-F238E27FC236}">
                          <a16:creationId xmlns:a16="http://schemas.microsoft.com/office/drawing/2014/main" id="{23CB7CEC-A9BC-2278-902C-AC94B6F7C1CE}"/>
                        </a:ext>
                      </a:extLst>
                    </p:cNvPr>
                    <p:cNvGrpSpPr/>
                    <p:nvPr/>
                  </p:nvGrpSpPr>
                  <p:grpSpPr>
                    <a:xfrm>
                      <a:off x="6476184" y="1764113"/>
                      <a:ext cx="110455" cy="154265"/>
                      <a:chOff x="6476184" y="1764113"/>
                      <a:chExt cx="110455" cy="154265"/>
                    </a:xfrm>
                  </p:grpSpPr>
                  <p:cxnSp>
                    <p:nvCxnSpPr>
                      <p:cNvPr id="9597" name="Straight Connector 9596">
                        <a:extLst>
                          <a:ext uri="{FF2B5EF4-FFF2-40B4-BE49-F238E27FC236}">
                            <a16:creationId xmlns:a16="http://schemas.microsoft.com/office/drawing/2014/main" id="{B22AD2B9-ACE0-D507-B196-FFC72FE097B3}"/>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98" name="Straight Connector 9597">
                        <a:extLst>
                          <a:ext uri="{FF2B5EF4-FFF2-40B4-BE49-F238E27FC236}">
                            <a16:creationId xmlns:a16="http://schemas.microsoft.com/office/drawing/2014/main" id="{D7834B04-F8DE-9E27-DDEA-C9FEE1719D0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594" name="Group 9593">
                      <a:extLst>
                        <a:ext uri="{FF2B5EF4-FFF2-40B4-BE49-F238E27FC236}">
                          <a16:creationId xmlns:a16="http://schemas.microsoft.com/office/drawing/2014/main" id="{EA0EA2DF-085D-2A09-3E43-8366818CB7C5}"/>
                        </a:ext>
                      </a:extLst>
                    </p:cNvPr>
                    <p:cNvGrpSpPr/>
                    <p:nvPr/>
                  </p:nvGrpSpPr>
                  <p:grpSpPr>
                    <a:xfrm>
                      <a:off x="6367490" y="1536575"/>
                      <a:ext cx="319380" cy="260420"/>
                      <a:chOff x="6357510" y="1536575"/>
                      <a:chExt cx="319380" cy="260420"/>
                    </a:xfrm>
                  </p:grpSpPr>
                  <p:sp>
                    <p:nvSpPr>
                      <p:cNvPr id="9595" name="Oval 395">
                        <a:extLst>
                          <a:ext uri="{FF2B5EF4-FFF2-40B4-BE49-F238E27FC236}">
                            <a16:creationId xmlns:a16="http://schemas.microsoft.com/office/drawing/2014/main" id="{0FCEE737-750B-AA08-95DB-FDD95E8A34F1}"/>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596" name="Oval 396">
                        <a:extLst>
                          <a:ext uri="{FF2B5EF4-FFF2-40B4-BE49-F238E27FC236}">
                            <a16:creationId xmlns:a16="http://schemas.microsoft.com/office/drawing/2014/main" id="{582C3CC4-208B-7442-AC51-646D0DB5544A}"/>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586" name="Group 9585">
                    <a:extLst>
                      <a:ext uri="{FF2B5EF4-FFF2-40B4-BE49-F238E27FC236}">
                        <a16:creationId xmlns:a16="http://schemas.microsoft.com/office/drawing/2014/main" id="{C9F2C13E-9541-636A-B68F-9183BD5D99D5}"/>
                      </a:ext>
                    </a:extLst>
                  </p:cNvPr>
                  <p:cNvGrpSpPr/>
                  <p:nvPr/>
                </p:nvGrpSpPr>
                <p:grpSpPr>
                  <a:xfrm>
                    <a:off x="6372481" y="1933291"/>
                    <a:ext cx="309399" cy="386224"/>
                    <a:chOff x="6372481" y="1933291"/>
                    <a:chExt cx="309399" cy="386224"/>
                  </a:xfrm>
                </p:grpSpPr>
                <p:grpSp>
                  <p:nvGrpSpPr>
                    <p:cNvPr id="9587" name="Group 9586">
                      <a:extLst>
                        <a:ext uri="{FF2B5EF4-FFF2-40B4-BE49-F238E27FC236}">
                          <a16:creationId xmlns:a16="http://schemas.microsoft.com/office/drawing/2014/main" id="{BFA0822F-7CCF-1F3E-987A-114CC235664B}"/>
                        </a:ext>
                      </a:extLst>
                    </p:cNvPr>
                    <p:cNvGrpSpPr/>
                    <p:nvPr/>
                  </p:nvGrpSpPr>
                  <p:grpSpPr>
                    <a:xfrm>
                      <a:off x="6477582" y="1933291"/>
                      <a:ext cx="110455" cy="154265"/>
                      <a:chOff x="6476184" y="1764113"/>
                      <a:chExt cx="110455" cy="154265"/>
                    </a:xfrm>
                  </p:grpSpPr>
                  <p:cxnSp>
                    <p:nvCxnSpPr>
                      <p:cNvPr id="9591" name="Straight Connector 9590">
                        <a:extLst>
                          <a:ext uri="{FF2B5EF4-FFF2-40B4-BE49-F238E27FC236}">
                            <a16:creationId xmlns:a16="http://schemas.microsoft.com/office/drawing/2014/main" id="{A2633B8A-9795-8752-E4EE-B4EE04957D87}"/>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92" name="Straight Connector 9591">
                        <a:extLst>
                          <a:ext uri="{FF2B5EF4-FFF2-40B4-BE49-F238E27FC236}">
                            <a16:creationId xmlns:a16="http://schemas.microsoft.com/office/drawing/2014/main" id="{A1C89350-72EE-5798-BC2E-8B37EB3240E5}"/>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588" name="Group 9587">
                      <a:extLst>
                        <a:ext uri="{FF2B5EF4-FFF2-40B4-BE49-F238E27FC236}">
                          <a16:creationId xmlns:a16="http://schemas.microsoft.com/office/drawing/2014/main" id="{5E53B4F2-2778-256C-E126-52B4E389A0C6}"/>
                        </a:ext>
                      </a:extLst>
                    </p:cNvPr>
                    <p:cNvGrpSpPr/>
                    <p:nvPr/>
                  </p:nvGrpSpPr>
                  <p:grpSpPr>
                    <a:xfrm>
                      <a:off x="6372481" y="2066644"/>
                      <a:ext cx="309399" cy="252871"/>
                      <a:chOff x="6387452" y="2049866"/>
                      <a:chExt cx="309399" cy="252871"/>
                    </a:xfrm>
                  </p:grpSpPr>
                  <p:sp>
                    <p:nvSpPr>
                      <p:cNvPr id="9589" name="Oval 366">
                        <a:extLst>
                          <a:ext uri="{FF2B5EF4-FFF2-40B4-BE49-F238E27FC236}">
                            <a16:creationId xmlns:a16="http://schemas.microsoft.com/office/drawing/2014/main" id="{331FB607-46D9-D7AC-982E-BB191DE173F7}"/>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590" name="Oval 449">
                        <a:extLst>
                          <a:ext uri="{FF2B5EF4-FFF2-40B4-BE49-F238E27FC236}">
                            <a16:creationId xmlns:a16="http://schemas.microsoft.com/office/drawing/2014/main" id="{5087EEDB-98BC-5DE6-97DE-0B0DD2022F14}"/>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599" name="Group 9598">
                  <a:extLst>
                    <a:ext uri="{FF2B5EF4-FFF2-40B4-BE49-F238E27FC236}">
                      <a16:creationId xmlns:a16="http://schemas.microsoft.com/office/drawing/2014/main" id="{094BAAA4-03AB-598A-A9B9-52D239A19521}"/>
                    </a:ext>
                  </a:extLst>
                </p:cNvPr>
                <p:cNvGrpSpPr/>
                <p:nvPr/>
              </p:nvGrpSpPr>
              <p:grpSpPr>
                <a:xfrm>
                  <a:off x="-1438273" y="2323266"/>
                  <a:ext cx="184312" cy="451829"/>
                  <a:chOff x="6367490" y="1536575"/>
                  <a:chExt cx="319380" cy="782940"/>
                </a:xfrm>
              </p:grpSpPr>
              <p:grpSp>
                <p:nvGrpSpPr>
                  <p:cNvPr id="9600" name="Group 9599">
                    <a:extLst>
                      <a:ext uri="{FF2B5EF4-FFF2-40B4-BE49-F238E27FC236}">
                        <a16:creationId xmlns:a16="http://schemas.microsoft.com/office/drawing/2014/main" id="{3460F437-DD75-BF7F-AC5F-C7EF26B35142}"/>
                      </a:ext>
                    </a:extLst>
                  </p:cNvPr>
                  <p:cNvGrpSpPr/>
                  <p:nvPr/>
                </p:nvGrpSpPr>
                <p:grpSpPr>
                  <a:xfrm>
                    <a:off x="6367490" y="1536575"/>
                    <a:ext cx="319380" cy="381803"/>
                    <a:chOff x="6367490" y="1536575"/>
                    <a:chExt cx="319380" cy="381803"/>
                  </a:xfrm>
                </p:grpSpPr>
                <p:grpSp>
                  <p:nvGrpSpPr>
                    <p:cNvPr id="9608" name="Group 9607">
                      <a:extLst>
                        <a:ext uri="{FF2B5EF4-FFF2-40B4-BE49-F238E27FC236}">
                          <a16:creationId xmlns:a16="http://schemas.microsoft.com/office/drawing/2014/main" id="{D9CACBF2-4C9D-4965-6FE1-DF86C990508D}"/>
                        </a:ext>
                      </a:extLst>
                    </p:cNvPr>
                    <p:cNvGrpSpPr/>
                    <p:nvPr/>
                  </p:nvGrpSpPr>
                  <p:grpSpPr>
                    <a:xfrm>
                      <a:off x="6476184" y="1764113"/>
                      <a:ext cx="110455" cy="154265"/>
                      <a:chOff x="6476184" y="1764113"/>
                      <a:chExt cx="110455" cy="154265"/>
                    </a:xfrm>
                  </p:grpSpPr>
                  <p:cxnSp>
                    <p:nvCxnSpPr>
                      <p:cNvPr id="9612" name="Straight Connector 9611">
                        <a:extLst>
                          <a:ext uri="{FF2B5EF4-FFF2-40B4-BE49-F238E27FC236}">
                            <a16:creationId xmlns:a16="http://schemas.microsoft.com/office/drawing/2014/main" id="{0E58C091-1F99-DF43-6C8B-45E59A6FE3BE}"/>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13" name="Straight Connector 9612">
                        <a:extLst>
                          <a:ext uri="{FF2B5EF4-FFF2-40B4-BE49-F238E27FC236}">
                            <a16:creationId xmlns:a16="http://schemas.microsoft.com/office/drawing/2014/main" id="{CB64EEF0-3C20-533E-F42C-3A57C93AACD7}"/>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609" name="Group 9608">
                      <a:extLst>
                        <a:ext uri="{FF2B5EF4-FFF2-40B4-BE49-F238E27FC236}">
                          <a16:creationId xmlns:a16="http://schemas.microsoft.com/office/drawing/2014/main" id="{D8AACC1C-6E04-9EE4-9266-B5D9CF5E4DC9}"/>
                        </a:ext>
                      </a:extLst>
                    </p:cNvPr>
                    <p:cNvGrpSpPr/>
                    <p:nvPr/>
                  </p:nvGrpSpPr>
                  <p:grpSpPr>
                    <a:xfrm>
                      <a:off x="6367490" y="1536575"/>
                      <a:ext cx="319380" cy="260420"/>
                      <a:chOff x="6357510" y="1536575"/>
                      <a:chExt cx="319380" cy="260420"/>
                    </a:xfrm>
                  </p:grpSpPr>
                  <p:sp>
                    <p:nvSpPr>
                      <p:cNvPr id="9610" name="Oval 395">
                        <a:extLst>
                          <a:ext uri="{FF2B5EF4-FFF2-40B4-BE49-F238E27FC236}">
                            <a16:creationId xmlns:a16="http://schemas.microsoft.com/office/drawing/2014/main" id="{2FBEFBF0-E299-316F-4682-1FD54A1E8B53}"/>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611" name="Oval 396">
                        <a:extLst>
                          <a:ext uri="{FF2B5EF4-FFF2-40B4-BE49-F238E27FC236}">
                            <a16:creationId xmlns:a16="http://schemas.microsoft.com/office/drawing/2014/main" id="{1653C116-C567-ABC0-8D8A-4CB8D222F6C6}"/>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601" name="Group 9600">
                    <a:extLst>
                      <a:ext uri="{FF2B5EF4-FFF2-40B4-BE49-F238E27FC236}">
                        <a16:creationId xmlns:a16="http://schemas.microsoft.com/office/drawing/2014/main" id="{BB58A564-43E7-9A1D-244F-5E695A872EEE}"/>
                      </a:ext>
                    </a:extLst>
                  </p:cNvPr>
                  <p:cNvGrpSpPr/>
                  <p:nvPr/>
                </p:nvGrpSpPr>
                <p:grpSpPr>
                  <a:xfrm>
                    <a:off x="6372481" y="1933291"/>
                    <a:ext cx="309399" cy="386224"/>
                    <a:chOff x="6372481" y="1933291"/>
                    <a:chExt cx="309399" cy="386224"/>
                  </a:xfrm>
                </p:grpSpPr>
                <p:grpSp>
                  <p:nvGrpSpPr>
                    <p:cNvPr id="9602" name="Group 9601">
                      <a:extLst>
                        <a:ext uri="{FF2B5EF4-FFF2-40B4-BE49-F238E27FC236}">
                          <a16:creationId xmlns:a16="http://schemas.microsoft.com/office/drawing/2014/main" id="{69718EBB-748D-5C14-C6F3-C97788F9815E}"/>
                        </a:ext>
                      </a:extLst>
                    </p:cNvPr>
                    <p:cNvGrpSpPr/>
                    <p:nvPr/>
                  </p:nvGrpSpPr>
                  <p:grpSpPr>
                    <a:xfrm>
                      <a:off x="6477582" y="1933291"/>
                      <a:ext cx="110455" cy="154265"/>
                      <a:chOff x="6476184" y="1764113"/>
                      <a:chExt cx="110455" cy="154265"/>
                    </a:xfrm>
                  </p:grpSpPr>
                  <p:cxnSp>
                    <p:nvCxnSpPr>
                      <p:cNvPr id="9606" name="Straight Connector 9605">
                        <a:extLst>
                          <a:ext uri="{FF2B5EF4-FFF2-40B4-BE49-F238E27FC236}">
                            <a16:creationId xmlns:a16="http://schemas.microsoft.com/office/drawing/2014/main" id="{2B06FD26-67F4-715C-A8FD-EF2E6F825B0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07" name="Straight Connector 9606">
                        <a:extLst>
                          <a:ext uri="{FF2B5EF4-FFF2-40B4-BE49-F238E27FC236}">
                            <a16:creationId xmlns:a16="http://schemas.microsoft.com/office/drawing/2014/main" id="{3874FC5F-D6C5-5EE4-01F6-35C48085C6F6}"/>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603" name="Group 9602">
                      <a:extLst>
                        <a:ext uri="{FF2B5EF4-FFF2-40B4-BE49-F238E27FC236}">
                          <a16:creationId xmlns:a16="http://schemas.microsoft.com/office/drawing/2014/main" id="{9883B56E-4112-A498-5F88-6158EE873421}"/>
                        </a:ext>
                      </a:extLst>
                    </p:cNvPr>
                    <p:cNvGrpSpPr/>
                    <p:nvPr/>
                  </p:nvGrpSpPr>
                  <p:grpSpPr>
                    <a:xfrm>
                      <a:off x="6372481" y="2066644"/>
                      <a:ext cx="309399" cy="252871"/>
                      <a:chOff x="6387452" y="2049866"/>
                      <a:chExt cx="309399" cy="252871"/>
                    </a:xfrm>
                  </p:grpSpPr>
                  <p:sp>
                    <p:nvSpPr>
                      <p:cNvPr id="9604" name="Oval 366">
                        <a:extLst>
                          <a:ext uri="{FF2B5EF4-FFF2-40B4-BE49-F238E27FC236}">
                            <a16:creationId xmlns:a16="http://schemas.microsoft.com/office/drawing/2014/main" id="{F2506DF9-0269-4AC7-7374-34C30A6864CA}"/>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605" name="Oval 449">
                        <a:extLst>
                          <a:ext uri="{FF2B5EF4-FFF2-40B4-BE49-F238E27FC236}">
                            <a16:creationId xmlns:a16="http://schemas.microsoft.com/office/drawing/2014/main" id="{41C81C8F-B3C3-0062-98C3-C68A2270EDDC}"/>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614" name="Group 9613">
                  <a:extLst>
                    <a:ext uri="{FF2B5EF4-FFF2-40B4-BE49-F238E27FC236}">
                      <a16:creationId xmlns:a16="http://schemas.microsoft.com/office/drawing/2014/main" id="{DD1FEAC2-C1CB-B6B4-9896-4CC06151D33B}"/>
                    </a:ext>
                  </a:extLst>
                </p:cNvPr>
                <p:cNvGrpSpPr/>
                <p:nvPr/>
              </p:nvGrpSpPr>
              <p:grpSpPr>
                <a:xfrm>
                  <a:off x="-1240967" y="2323266"/>
                  <a:ext cx="184312" cy="451829"/>
                  <a:chOff x="6367490" y="1536575"/>
                  <a:chExt cx="319380" cy="782940"/>
                </a:xfrm>
              </p:grpSpPr>
              <p:grpSp>
                <p:nvGrpSpPr>
                  <p:cNvPr id="9615" name="Group 9614">
                    <a:extLst>
                      <a:ext uri="{FF2B5EF4-FFF2-40B4-BE49-F238E27FC236}">
                        <a16:creationId xmlns:a16="http://schemas.microsoft.com/office/drawing/2014/main" id="{56A18821-347F-FEDF-48B5-12A8F9B2F2CA}"/>
                      </a:ext>
                    </a:extLst>
                  </p:cNvPr>
                  <p:cNvGrpSpPr/>
                  <p:nvPr/>
                </p:nvGrpSpPr>
                <p:grpSpPr>
                  <a:xfrm>
                    <a:off x="6367490" y="1536575"/>
                    <a:ext cx="319380" cy="381803"/>
                    <a:chOff x="6367490" y="1536575"/>
                    <a:chExt cx="319380" cy="381803"/>
                  </a:xfrm>
                </p:grpSpPr>
                <p:grpSp>
                  <p:nvGrpSpPr>
                    <p:cNvPr id="9623" name="Group 9622">
                      <a:extLst>
                        <a:ext uri="{FF2B5EF4-FFF2-40B4-BE49-F238E27FC236}">
                          <a16:creationId xmlns:a16="http://schemas.microsoft.com/office/drawing/2014/main" id="{70CF48BE-F622-A387-5175-3EAE02F06749}"/>
                        </a:ext>
                      </a:extLst>
                    </p:cNvPr>
                    <p:cNvGrpSpPr/>
                    <p:nvPr/>
                  </p:nvGrpSpPr>
                  <p:grpSpPr>
                    <a:xfrm>
                      <a:off x="6476184" y="1764113"/>
                      <a:ext cx="110455" cy="154265"/>
                      <a:chOff x="6476184" y="1764113"/>
                      <a:chExt cx="110455" cy="154265"/>
                    </a:xfrm>
                  </p:grpSpPr>
                  <p:cxnSp>
                    <p:nvCxnSpPr>
                      <p:cNvPr id="9627" name="Straight Connector 9626">
                        <a:extLst>
                          <a:ext uri="{FF2B5EF4-FFF2-40B4-BE49-F238E27FC236}">
                            <a16:creationId xmlns:a16="http://schemas.microsoft.com/office/drawing/2014/main" id="{57A0468D-B0ED-9DEC-6BEF-052852DF6C23}"/>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28" name="Straight Connector 9627">
                        <a:extLst>
                          <a:ext uri="{FF2B5EF4-FFF2-40B4-BE49-F238E27FC236}">
                            <a16:creationId xmlns:a16="http://schemas.microsoft.com/office/drawing/2014/main" id="{2E18D4A0-F65F-FD2D-240F-A5B8344D4D4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624" name="Group 9623">
                      <a:extLst>
                        <a:ext uri="{FF2B5EF4-FFF2-40B4-BE49-F238E27FC236}">
                          <a16:creationId xmlns:a16="http://schemas.microsoft.com/office/drawing/2014/main" id="{C618E3D8-250C-8C5C-88DE-195364B44058}"/>
                        </a:ext>
                      </a:extLst>
                    </p:cNvPr>
                    <p:cNvGrpSpPr/>
                    <p:nvPr/>
                  </p:nvGrpSpPr>
                  <p:grpSpPr>
                    <a:xfrm>
                      <a:off x="6367490" y="1536575"/>
                      <a:ext cx="319380" cy="260420"/>
                      <a:chOff x="6357510" y="1536575"/>
                      <a:chExt cx="319380" cy="260420"/>
                    </a:xfrm>
                  </p:grpSpPr>
                  <p:sp>
                    <p:nvSpPr>
                      <p:cNvPr id="9625" name="Oval 395">
                        <a:extLst>
                          <a:ext uri="{FF2B5EF4-FFF2-40B4-BE49-F238E27FC236}">
                            <a16:creationId xmlns:a16="http://schemas.microsoft.com/office/drawing/2014/main" id="{FEA64878-D280-CD8F-EAE6-B761736B9110}"/>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626" name="Oval 396">
                        <a:extLst>
                          <a:ext uri="{FF2B5EF4-FFF2-40B4-BE49-F238E27FC236}">
                            <a16:creationId xmlns:a16="http://schemas.microsoft.com/office/drawing/2014/main" id="{74AA7FFB-8BF4-AFFD-32AF-A47C5FCF001F}"/>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616" name="Group 9615">
                    <a:extLst>
                      <a:ext uri="{FF2B5EF4-FFF2-40B4-BE49-F238E27FC236}">
                        <a16:creationId xmlns:a16="http://schemas.microsoft.com/office/drawing/2014/main" id="{0AFA6C1C-FDBA-37E3-E9A4-E9F7DCC4CE7F}"/>
                      </a:ext>
                    </a:extLst>
                  </p:cNvPr>
                  <p:cNvGrpSpPr/>
                  <p:nvPr/>
                </p:nvGrpSpPr>
                <p:grpSpPr>
                  <a:xfrm>
                    <a:off x="6372481" y="1933291"/>
                    <a:ext cx="309399" cy="386224"/>
                    <a:chOff x="6372481" y="1933291"/>
                    <a:chExt cx="309399" cy="386224"/>
                  </a:xfrm>
                </p:grpSpPr>
                <p:grpSp>
                  <p:nvGrpSpPr>
                    <p:cNvPr id="9617" name="Group 9616">
                      <a:extLst>
                        <a:ext uri="{FF2B5EF4-FFF2-40B4-BE49-F238E27FC236}">
                          <a16:creationId xmlns:a16="http://schemas.microsoft.com/office/drawing/2014/main" id="{A04ACEB2-AD07-7650-8E20-431BFDEBFA16}"/>
                        </a:ext>
                      </a:extLst>
                    </p:cNvPr>
                    <p:cNvGrpSpPr/>
                    <p:nvPr/>
                  </p:nvGrpSpPr>
                  <p:grpSpPr>
                    <a:xfrm>
                      <a:off x="6477582" y="1933291"/>
                      <a:ext cx="110455" cy="154265"/>
                      <a:chOff x="6476184" y="1764113"/>
                      <a:chExt cx="110455" cy="154265"/>
                    </a:xfrm>
                  </p:grpSpPr>
                  <p:cxnSp>
                    <p:nvCxnSpPr>
                      <p:cNvPr id="9621" name="Straight Connector 9620">
                        <a:extLst>
                          <a:ext uri="{FF2B5EF4-FFF2-40B4-BE49-F238E27FC236}">
                            <a16:creationId xmlns:a16="http://schemas.microsoft.com/office/drawing/2014/main" id="{93C446EA-63D5-A8AB-BD25-8F245E5F1AF5}"/>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22" name="Straight Connector 9621">
                        <a:extLst>
                          <a:ext uri="{FF2B5EF4-FFF2-40B4-BE49-F238E27FC236}">
                            <a16:creationId xmlns:a16="http://schemas.microsoft.com/office/drawing/2014/main" id="{82FC2D28-43F8-FF9E-CB17-9921EE7354B7}"/>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618" name="Group 9617">
                      <a:extLst>
                        <a:ext uri="{FF2B5EF4-FFF2-40B4-BE49-F238E27FC236}">
                          <a16:creationId xmlns:a16="http://schemas.microsoft.com/office/drawing/2014/main" id="{B63F92B7-F745-861C-E2AD-1514101A8380}"/>
                        </a:ext>
                      </a:extLst>
                    </p:cNvPr>
                    <p:cNvGrpSpPr/>
                    <p:nvPr/>
                  </p:nvGrpSpPr>
                  <p:grpSpPr>
                    <a:xfrm>
                      <a:off x="6372481" y="2066644"/>
                      <a:ext cx="309399" cy="252871"/>
                      <a:chOff x="6387452" y="2049866"/>
                      <a:chExt cx="309399" cy="252871"/>
                    </a:xfrm>
                  </p:grpSpPr>
                  <p:sp>
                    <p:nvSpPr>
                      <p:cNvPr id="9619" name="Oval 366">
                        <a:extLst>
                          <a:ext uri="{FF2B5EF4-FFF2-40B4-BE49-F238E27FC236}">
                            <a16:creationId xmlns:a16="http://schemas.microsoft.com/office/drawing/2014/main" id="{FAEFF894-2362-ACEB-783C-E7539DE80939}"/>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620" name="Oval 449">
                        <a:extLst>
                          <a:ext uri="{FF2B5EF4-FFF2-40B4-BE49-F238E27FC236}">
                            <a16:creationId xmlns:a16="http://schemas.microsoft.com/office/drawing/2014/main" id="{ACA38AD2-B192-522E-9F73-D36AD5C08F4F}"/>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629" name="Group 9628">
                  <a:extLst>
                    <a:ext uri="{FF2B5EF4-FFF2-40B4-BE49-F238E27FC236}">
                      <a16:creationId xmlns:a16="http://schemas.microsoft.com/office/drawing/2014/main" id="{9553C472-41A0-5C52-348C-3E23C5E97EFE}"/>
                    </a:ext>
                  </a:extLst>
                </p:cNvPr>
                <p:cNvGrpSpPr/>
                <p:nvPr/>
              </p:nvGrpSpPr>
              <p:grpSpPr>
                <a:xfrm>
                  <a:off x="-1043661" y="2323266"/>
                  <a:ext cx="184312" cy="451829"/>
                  <a:chOff x="6367490" y="1536575"/>
                  <a:chExt cx="319380" cy="782940"/>
                </a:xfrm>
              </p:grpSpPr>
              <p:grpSp>
                <p:nvGrpSpPr>
                  <p:cNvPr id="9630" name="Group 9629">
                    <a:extLst>
                      <a:ext uri="{FF2B5EF4-FFF2-40B4-BE49-F238E27FC236}">
                        <a16:creationId xmlns:a16="http://schemas.microsoft.com/office/drawing/2014/main" id="{BF5F7F56-414D-7D16-5C89-C6502F611F1F}"/>
                      </a:ext>
                    </a:extLst>
                  </p:cNvPr>
                  <p:cNvGrpSpPr/>
                  <p:nvPr/>
                </p:nvGrpSpPr>
                <p:grpSpPr>
                  <a:xfrm>
                    <a:off x="6367490" y="1536575"/>
                    <a:ext cx="319380" cy="381803"/>
                    <a:chOff x="6367490" y="1536575"/>
                    <a:chExt cx="319380" cy="381803"/>
                  </a:xfrm>
                </p:grpSpPr>
                <p:grpSp>
                  <p:nvGrpSpPr>
                    <p:cNvPr id="9638" name="Group 9637">
                      <a:extLst>
                        <a:ext uri="{FF2B5EF4-FFF2-40B4-BE49-F238E27FC236}">
                          <a16:creationId xmlns:a16="http://schemas.microsoft.com/office/drawing/2014/main" id="{D7819FFF-46B0-25B7-2204-573622AB9A2E}"/>
                        </a:ext>
                      </a:extLst>
                    </p:cNvPr>
                    <p:cNvGrpSpPr/>
                    <p:nvPr/>
                  </p:nvGrpSpPr>
                  <p:grpSpPr>
                    <a:xfrm>
                      <a:off x="6476184" y="1764113"/>
                      <a:ext cx="110455" cy="154265"/>
                      <a:chOff x="6476184" y="1764113"/>
                      <a:chExt cx="110455" cy="154265"/>
                    </a:xfrm>
                  </p:grpSpPr>
                  <p:cxnSp>
                    <p:nvCxnSpPr>
                      <p:cNvPr id="9642" name="Straight Connector 9641">
                        <a:extLst>
                          <a:ext uri="{FF2B5EF4-FFF2-40B4-BE49-F238E27FC236}">
                            <a16:creationId xmlns:a16="http://schemas.microsoft.com/office/drawing/2014/main" id="{1CAD7AFA-B3AC-1465-3BD4-338135DEDAE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43" name="Straight Connector 9642">
                        <a:extLst>
                          <a:ext uri="{FF2B5EF4-FFF2-40B4-BE49-F238E27FC236}">
                            <a16:creationId xmlns:a16="http://schemas.microsoft.com/office/drawing/2014/main" id="{8241EE39-5925-5955-3FEF-FAB7ED1056C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639" name="Group 9638">
                      <a:extLst>
                        <a:ext uri="{FF2B5EF4-FFF2-40B4-BE49-F238E27FC236}">
                          <a16:creationId xmlns:a16="http://schemas.microsoft.com/office/drawing/2014/main" id="{9523E1AC-1A3A-82BD-A8F3-8B902A3742A1}"/>
                        </a:ext>
                      </a:extLst>
                    </p:cNvPr>
                    <p:cNvGrpSpPr/>
                    <p:nvPr/>
                  </p:nvGrpSpPr>
                  <p:grpSpPr>
                    <a:xfrm>
                      <a:off x="6367490" y="1536575"/>
                      <a:ext cx="319380" cy="260420"/>
                      <a:chOff x="6357510" y="1536575"/>
                      <a:chExt cx="319380" cy="260420"/>
                    </a:xfrm>
                  </p:grpSpPr>
                  <p:sp>
                    <p:nvSpPr>
                      <p:cNvPr id="9640" name="Oval 395">
                        <a:extLst>
                          <a:ext uri="{FF2B5EF4-FFF2-40B4-BE49-F238E27FC236}">
                            <a16:creationId xmlns:a16="http://schemas.microsoft.com/office/drawing/2014/main" id="{8CDD32E4-F7E9-59EA-EAF9-68AC2E413BCB}"/>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641" name="Oval 396">
                        <a:extLst>
                          <a:ext uri="{FF2B5EF4-FFF2-40B4-BE49-F238E27FC236}">
                            <a16:creationId xmlns:a16="http://schemas.microsoft.com/office/drawing/2014/main" id="{5760823C-82CD-1ECD-E35B-30BC871B3E75}"/>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631" name="Group 9630">
                    <a:extLst>
                      <a:ext uri="{FF2B5EF4-FFF2-40B4-BE49-F238E27FC236}">
                        <a16:creationId xmlns:a16="http://schemas.microsoft.com/office/drawing/2014/main" id="{B6AD83D0-9533-C111-2B06-F8F3B6902849}"/>
                      </a:ext>
                    </a:extLst>
                  </p:cNvPr>
                  <p:cNvGrpSpPr/>
                  <p:nvPr/>
                </p:nvGrpSpPr>
                <p:grpSpPr>
                  <a:xfrm>
                    <a:off x="6372481" y="1933291"/>
                    <a:ext cx="309399" cy="386224"/>
                    <a:chOff x="6372481" y="1933291"/>
                    <a:chExt cx="309399" cy="386224"/>
                  </a:xfrm>
                </p:grpSpPr>
                <p:grpSp>
                  <p:nvGrpSpPr>
                    <p:cNvPr id="9632" name="Group 9631">
                      <a:extLst>
                        <a:ext uri="{FF2B5EF4-FFF2-40B4-BE49-F238E27FC236}">
                          <a16:creationId xmlns:a16="http://schemas.microsoft.com/office/drawing/2014/main" id="{AB7EDE00-214D-6155-5AD8-68FD4CACB006}"/>
                        </a:ext>
                      </a:extLst>
                    </p:cNvPr>
                    <p:cNvGrpSpPr/>
                    <p:nvPr/>
                  </p:nvGrpSpPr>
                  <p:grpSpPr>
                    <a:xfrm>
                      <a:off x="6477582" y="1933291"/>
                      <a:ext cx="110455" cy="154265"/>
                      <a:chOff x="6476184" y="1764113"/>
                      <a:chExt cx="110455" cy="154265"/>
                    </a:xfrm>
                  </p:grpSpPr>
                  <p:cxnSp>
                    <p:nvCxnSpPr>
                      <p:cNvPr id="9636" name="Straight Connector 9635">
                        <a:extLst>
                          <a:ext uri="{FF2B5EF4-FFF2-40B4-BE49-F238E27FC236}">
                            <a16:creationId xmlns:a16="http://schemas.microsoft.com/office/drawing/2014/main" id="{F52E4C10-F7C5-CC09-13A0-F99E2E4CC513}"/>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37" name="Straight Connector 9636">
                        <a:extLst>
                          <a:ext uri="{FF2B5EF4-FFF2-40B4-BE49-F238E27FC236}">
                            <a16:creationId xmlns:a16="http://schemas.microsoft.com/office/drawing/2014/main" id="{1C114E72-12D8-1713-0974-372C5A2843C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633" name="Group 9632">
                      <a:extLst>
                        <a:ext uri="{FF2B5EF4-FFF2-40B4-BE49-F238E27FC236}">
                          <a16:creationId xmlns:a16="http://schemas.microsoft.com/office/drawing/2014/main" id="{DAC02BF5-FFE5-FD30-D2FF-6ED8201998B6}"/>
                        </a:ext>
                      </a:extLst>
                    </p:cNvPr>
                    <p:cNvGrpSpPr/>
                    <p:nvPr/>
                  </p:nvGrpSpPr>
                  <p:grpSpPr>
                    <a:xfrm>
                      <a:off x="6372481" y="2066644"/>
                      <a:ext cx="309399" cy="252871"/>
                      <a:chOff x="6387452" y="2049866"/>
                      <a:chExt cx="309399" cy="252871"/>
                    </a:xfrm>
                  </p:grpSpPr>
                  <p:sp>
                    <p:nvSpPr>
                      <p:cNvPr id="9634" name="Oval 366">
                        <a:extLst>
                          <a:ext uri="{FF2B5EF4-FFF2-40B4-BE49-F238E27FC236}">
                            <a16:creationId xmlns:a16="http://schemas.microsoft.com/office/drawing/2014/main" id="{B1066A8C-F6CD-F4CA-05FF-B6075E02BB82}"/>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635" name="Oval 449">
                        <a:extLst>
                          <a:ext uri="{FF2B5EF4-FFF2-40B4-BE49-F238E27FC236}">
                            <a16:creationId xmlns:a16="http://schemas.microsoft.com/office/drawing/2014/main" id="{7560756B-F257-2A51-F76F-2AB13ECF6449}"/>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644" name="Group 9643">
                  <a:extLst>
                    <a:ext uri="{FF2B5EF4-FFF2-40B4-BE49-F238E27FC236}">
                      <a16:creationId xmlns:a16="http://schemas.microsoft.com/office/drawing/2014/main" id="{60AE919A-6F28-E6B0-DF54-D0E9535C5C01}"/>
                    </a:ext>
                  </a:extLst>
                </p:cNvPr>
                <p:cNvGrpSpPr/>
                <p:nvPr/>
              </p:nvGrpSpPr>
              <p:grpSpPr>
                <a:xfrm>
                  <a:off x="-846355" y="2323266"/>
                  <a:ext cx="184312" cy="451829"/>
                  <a:chOff x="6367490" y="1536575"/>
                  <a:chExt cx="319380" cy="782940"/>
                </a:xfrm>
              </p:grpSpPr>
              <p:grpSp>
                <p:nvGrpSpPr>
                  <p:cNvPr id="9645" name="Group 9644">
                    <a:extLst>
                      <a:ext uri="{FF2B5EF4-FFF2-40B4-BE49-F238E27FC236}">
                        <a16:creationId xmlns:a16="http://schemas.microsoft.com/office/drawing/2014/main" id="{F745ABAB-D975-B2E7-A054-B610419520CB}"/>
                      </a:ext>
                    </a:extLst>
                  </p:cNvPr>
                  <p:cNvGrpSpPr/>
                  <p:nvPr/>
                </p:nvGrpSpPr>
                <p:grpSpPr>
                  <a:xfrm>
                    <a:off x="6367490" y="1536575"/>
                    <a:ext cx="319380" cy="381803"/>
                    <a:chOff x="6367490" y="1536575"/>
                    <a:chExt cx="319380" cy="381803"/>
                  </a:xfrm>
                </p:grpSpPr>
                <p:grpSp>
                  <p:nvGrpSpPr>
                    <p:cNvPr id="9653" name="Group 9652">
                      <a:extLst>
                        <a:ext uri="{FF2B5EF4-FFF2-40B4-BE49-F238E27FC236}">
                          <a16:creationId xmlns:a16="http://schemas.microsoft.com/office/drawing/2014/main" id="{74FDCE64-B9C5-E633-2958-99FFECCAC9FB}"/>
                        </a:ext>
                      </a:extLst>
                    </p:cNvPr>
                    <p:cNvGrpSpPr/>
                    <p:nvPr/>
                  </p:nvGrpSpPr>
                  <p:grpSpPr>
                    <a:xfrm>
                      <a:off x="6476184" y="1764113"/>
                      <a:ext cx="110455" cy="154265"/>
                      <a:chOff x="6476184" y="1764113"/>
                      <a:chExt cx="110455" cy="154265"/>
                    </a:xfrm>
                  </p:grpSpPr>
                  <p:cxnSp>
                    <p:nvCxnSpPr>
                      <p:cNvPr id="9657" name="Straight Connector 9656">
                        <a:extLst>
                          <a:ext uri="{FF2B5EF4-FFF2-40B4-BE49-F238E27FC236}">
                            <a16:creationId xmlns:a16="http://schemas.microsoft.com/office/drawing/2014/main" id="{180579E6-F943-D960-E1F2-44A36601A1FC}"/>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58" name="Straight Connector 9657">
                        <a:extLst>
                          <a:ext uri="{FF2B5EF4-FFF2-40B4-BE49-F238E27FC236}">
                            <a16:creationId xmlns:a16="http://schemas.microsoft.com/office/drawing/2014/main" id="{3FCD0DB2-4E05-BFC9-5E80-32BA8FDE8BA9}"/>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654" name="Group 9653">
                      <a:extLst>
                        <a:ext uri="{FF2B5EF4-FFF2-40B4-BE49-F238E27FC236}">
                          <a16:creationId xmlns:a16="http://schemas.microsoft.com/office/drawing/2014/main" id="{35FC8676-1F9B-5765-7C92-8E0424CBD9CE}"/>
                        </a:ext>
                      </a:extLst>
                    </p:cNvPr>
                    <p:cNvGrpSpPr/>
                    <p:nvPr/>
                  </p:nvGrpSpPr>
                  <p:grpSpPr>
                    <a:xfrm>
                      <a:off x="6367490" y="1536575"/>
                      <a:ext cx="319380" cy="260420"/>
                      <a:chOff x="6357510" y="1536575"/>
                      <a:chExt cx="319380" cy="260420"/>
                    </a:xfrm>
                  </p:grpSpPr>
                  <p:sp>
                    <p:nvSpPr>
                      <p:cNvPr id="9655" name="Oval 395">
                        <a:extLst>
                          <a:ext uri="{FF2B5EF4-FFF2-40B4-BE49-F238E27FC236}">
                            <a16:creationId xmlns:a16="http://schemas.microsoft.com/office/drawing/2014/main" id="{F7D03DA7-1543-B0B4-57D0-A104436BF030}"/>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656" name="Oval 396">
                        <a:extLst>
                          <a:ext uri="{FF2B5EF4-FFF2-40B4-BE49-F238E27FC236}">
                            <a16:creationId xmlns:a16="http://schemas.microsoft.com/office/drawing/2014/main" id="{866123F0-81EB-76DC-2D59-D214F7BA2240}"/>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646" name="Group 9645">
                    <a:extLst>
                      <a:ext uri="{FF2B5EF4-FFF2-40B4-BE49-F238E27FC236}">
                        <a16:creationId xmlns:a16="http://schemas.microsoft.com/office/drawing/2014/main" id="{30808174-0243-897A-8FBA-2B453684D863}"/>
                      </a:ext>
                    </a:extLst>
                  </p:cNvPr>
                  <p:cNvGrpSpPr/>
                  <p:nvPr/>
                </p:nvGrpSpPr>
                <p:grpSpPr>
                  <a:xfrm>
                    <a:off x="6372481" y="1933291"/>
                    <a:ext cx="309399" cy="386224"/>
                    <a:chOff x="6372481" y="1933291"/>
                    <a:chExt cx="309399" cy="386224"/>
                  </a:xfrm>
                </p:grpSpPr>
                <p:grpSp>
                  <p:nvGrpSpPr>
                    <p:cNvPr id="9647" name="Group 9646">
                      <a:extLst>
                        <a:ext uri="{FF2B5EF4-FFF2-40B4-BE49-F238E27FC236}">
                          <a16:creationId xmlns:a16="http://schemas.microsoft.com/office/drawing/2014/main" id="{0C49BB45-8BFD-3F38-F72C-3C43A7E414F6}"/>
                        </a:ext>
                      </a:extLst>
                    </p:cNvPr>
                    <p:cNvGrpSpPr/>
                    <p:nvPr/>
                  </p:nvGrpSpPr>
                  <p:grpSpPr>
                    <a:xfrm>
                      <a:off x="6477582" y="1933291"/>
                      <a:ext cx="110455" cy="154265"/>
                      <a:chOff x="6476184" y="1764113"/>
                      <a:chExt cx="110455" cy="154265"/>
                    </a:xfrm>
                  </p:grpSpPr>
                  <p:cxnSp>
                    <p:nvCxnSpPr>
                      <p:cNvPr id="9651" name="Straight Connector 9650">
                        <a:extLst>
                          <a:ext uri="{FF2B5EF4-FFF2-40B4-BE49-F238E27FC236}">
                            <a16:creationId xmlns:a16="http://schemas.microsoft.com/office/drawing/2014/main" id="{93EB1EA1-A2D3-1326-FA84-5B11AFF1F1AB}"/>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52" name="Straight Connector 9651">
                        <a:extLst>
                          <a:ext uri="{FF2B5EF4-FFF2-40B4-BE49-F238E27FC236}">
                            <a16:creationId xmlns:a16="http://schemas.microsoft.com/office/drawing/2014/main" id="{CE801508-BD7F-0153-F710-287E2D7ED271}"/>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648" name="Group 9647">
                      <a:extLst>
                        <a:ext uri="{FF2B5EF4-FFF2-40B4-BE49-F238E27FC236}">
                          <a16:creationId xmlns:a16="http://schemas.microsoft.com/office/drawing/2014/main" id="{A5114230-CFAE-F9B4-7F79-BD81158036AA}"/>
                        </a:ext>
                      </a:extLst>
                    </p:cNvPr>
                    <p:cNvGrpSpPr/>
                    <p:nvPr/>
                  </p:nvGrpSpPr>
                  <p:grpSpPr>
                    <a:xfrm>
                      <a:off x="6372481" y="2066644"/>
                      <a:ext cx="309399" cy="252871"/>
                      <a:chOff x="6387452" y="2049866"/>
                      <a:chExt cx="309399" cy="252871"/>
                    </a:xfrm>
                  </p:grpSpPr>
                  <p:sp>
                    <p:nvSpPr>
                      <p:cNvPr id="9649" name="Oval 366">
                        <a:extLst>
                          <a:ext uri="{FF2B5EF4-FFF2-40B4-BE49-F238E27FC236}">
                            <a16:creationId xmlns:a16="http://schemas.microsoft.com/office/drawing/2014/main" id="{4C9F1ED6-6F31-41B2-9570-721DBD626C75}"/>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650" name="Oval 449">
                        <a:extLst>
                          <a:ext uri="{FF2B5EF4-FFF2-40B4-BE49-F238E27FC236}">
                            <a16:creationId xmlns:a16="http://schemas.microsoft.com/office/drawing/2014/main" id="{1619D7E9-BED9-9807-1026-63F552E29197}"/>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659" name="Group 9658">
                  <a:extLst>
                    <a:ext uri="{FF2B5EF4-FFF2-40B4-BE49-F238E27FC236}">
                      <a16:creationId xmlns:a16="http://schemas.microsoft.com/office/drawing/2014/main" id="{9EE75023-8194-766C-DB25-B4DE063A3893}"/>
                    </a:ext>
                  </a:extLst>
                </p:cNvPr>
                <p:cNvGrpSpPr/>
                <p:nvPr/>
              </p:nvGrpSpPr>
              <p:grpSpPr>
                <a:xfrm>
                  <a:off x="-649049" y="2323266"/>
                  <a:ext cx="184312" cy="451829"/>
                  <a:chOff x="6367490" y="1536575"/>
                  <a:chExt cx="319380" cy="782940"/>
                </a:xfrm>
              </p:grpSpPr>
              <p:grpSp>
                <p:nvGrpSpPr>
                  <p:cNvPr id="9660" name="Group 9659">
                    <a:extLst>
                      <a:ext uri="{FF2B5EF4-FFF2-40B4-BE49-F238E27FC236}">
                        <a16:creationId xmlns:a16="http://schemas.microsoft.com/office/drawing/2014/main" id="{6DACBE1B-7550-9196-E478-957942575204}"/>
                      </a:ext>
                    </a:extLst>
                  </p:cNvPr>
                  <p:cNvGrpSpPr/>
                  <p:nvPr/>
                </p:nvGrpSpPr>
                <p:grpSpPr>
                  <a:xfrm>
                    <a:off x="6367490" y="1536575"/>
                    <a:ext cx="319380" cy="381803"/>
                    <a:chOff x="6367490" y="1536575"/>
                    <a:chExt cx="319380" cy="381803"/>
                  </a:xfrm>
                </p:grpSpPr>
                <p:grpSp>
                  <p:nvGrpSpPr>
                    <p:cNvPr id="9668" name="Group 9667">
                      <a:extLst>
                        <a:ext uri="{FF2B5EF4-FFF2-40B4-BE49-F238E27FC236}">
                          <a16:creationId xmlns:a16="http://schemas.microsoft.com/office/drawing/2014/main" id="{CD0B6731-34BE-EB7C-AEFF-AA4BB582CBAA}"/>
                        </a:ext>
                      </a:extLst>
                    </p:cNvPr>
                    <p:cNvGrpSpPr/>
                    <p:nvPr/>
                  </p:nvGrpSpPr>
                  <p:grpSpPr>
                    <a:xfrm>
                      <a:off x="6476184" y="1764113"/>
                      <a:ext cx="110455" cy="154265"/>
                      <a:chOff x="6476184" y="1764113"/>
                      <a:chExt cx="110455" cy="154265"/>
                    </a:xfrm>
                  </p:grpSpPr>
                  <p:cxnSp>
                    <p:nvCxnSpPr>
                      <p:cNvPr id="9672" name="Straight Connector 9671">
                        <a:extLst>
                          <a:ext uri="{FF2B5EF4-FFF2-40B4-BE49-F238E27FC236}">
                            <a16:creationId xmlns:a16="http://schemas.microsoft.com/office/drawing/2014/main" id="{46CA71EE-E478-EA34-1887-E22FBDB3F8C0}"/>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73" name="Straight Connector 9672">
                        <a:extLst>
                          <a:ext uri="{FF2B5EF4-FFF2-40B4-BE49-F238E27FC236}">
                            <a16:creationId xmlns:a16="http://schemas.microsoft.com/office/drawing/2014/main" id="{68DDE4FB-BC81-372B-C2EB-D9052D0C7DF8}"/>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669" name="Group 9668">
                      <a:extLst>
                        <a:ext uri="{FF2B5EF4-FFF2-40B4-BE49-F238E27FC236}">
                          <a16:creationId xmlns:a16="http://schemas.microsoft.com/office/drawing/2014/main" id="{07C724F4-E923-6664-1D4C-D6E2743A235D}"/>
                        </a:ext>
                      </a:extLst>
                    </p:cNvPr>
                    <p:cNvGrpSpPr/>
                    <p:nvPr/>
                  </p:nvGrpSpPr>
                  <p:grpSpPr>
                    <a:xfrm>
                      <a:off x="6367490" y="1536575"/>
                      <a:ext cx="319380" cy="260420"/>
                      <a:chOff x="6357510" y="1536575"/>
                      <a:chExt cx="319380" cy="260420"/>
                    </a:xfrm>
                  </p:grpSpPr>
                  <p:sp>
                    <p:nvSpPr>
                      <p:cNvPr id="9670" name="Oval 395">
                        <a:extLst>
                          <a:ext uri="{FF2B5EF4-FFF2-40B4-BE49-F238E27FC236}">
                            <a16:creationId xmlns:a16="http://schemas.microsoft.com/office/drawing/2014/main" id="{D78A2EF2-A709-F54A-BB58-AF7EE9196292}"/>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671" name="Oval 396">
                        <a:extLst>
                          <a:ext uri="{FF2B5EF4-FFF2-40B4-BE49-F238E27FC236}">
                            <a16:creationId xmlns:a16="http://schemas.microsoft.com/office/drawing/2014/main" id="{199EE165-58A3-3253-401C-66AC00F7B76F}"/>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661" name="Group 9660">
                    <a:extLst>
                      <a:ext uri="{FF2B5EF4-FFF2-40B4-BE49-F238E27FC236}">
                        <a16:creationId xmlns:a16="http://schemas.microsoft.com/office/drawing/2014/main" id="{45C73100-7466-FA64-7323-BDC1FDE6CCCA}"/>
                      </a:ext>
                    </a:extLst>
                  </p:cNvPr>
                  <p:cNvGrpSpPr/>
                  <p:nvPr/>
                </p:nvGrpSpPr>
                <p:grpSpPr>
                  <a:xfrm>
                    <a:off x="6372481" y="1933291"/>
                    <a:ext cx="309399" cy="386224"/>
                    <a:chOff x="6372481" y="1933291"/>
                    <a:chExt cx="309399" cy="386224"/>
                  </a:xfrm>
                </p:grpSpPr>
                <p:grpSp>
                  <p:nvGrpSpPr>
                    <p:cNvPr id="9662" name="Group 9661">
                      <a:extLst>
                        <a:ext uri="{FF2B5EF4-FFF2-40B4-BE49-F238E27FC236}">
                          <a16:creationId xmlns:a16="http://schemas.microsoft.com/office/drawing/2014/main" id="{D604FF79-7DEC-44D8-9AA9-9BCFDCDDAEBA}"/>
                        </a:ext>
                      </a:extLst>
                    </p:cNvPr>
                    <p:cNvGrpSpPr/>
                    <p:nvPr/>
                  </p:nvGrpSpPr>
                  <p:grpSpPr>
                    <a:xfrm>
                      <a:off x="6477582" y="1933291"/>
                      <a:ext cx="110455" cy="154265"/>
                      <a:chOff x="6476184" y="1764113"/>
                      <a:chExt cx="110455" cy="154265"/>
                    </a:xfrm>
                  </p:grpSpPr>
                  <p:cxnSp>
                    <p:nvCxnSpPr>
                      <p:cNvPr id="9666" name="Straight Connector 9665">
                        <a:extLst>
                          <a:ext uri="{FF2B5EF4-FFF2-40B4-BE49-F238E27FC236}">
                            <a16:creationId xmlns:a16="http://schemas.microsoft.com/office/drawing/2014/main" id="{0ED8F4FB-3113-1EAA-4873-758706E7C16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67" name="Straight Connector 9666">
                        <a:extLst>
                          <a:ext uri="{FF2B5EF4-FFF2-40B4-BE49-F238E27FC236}">
                            <a16:creationId xmlns:a16="http://schemas.microsoft.com/office/drawing/2014/main" id="{F073866A-66A3-D975-029F-AD3A83161D8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663" name="Group 9662">
                      <a:extLst>
                        <a:ext uri="{FF2B5EF4-FFF2-40B4-BE49-F238E27FC236}">
                          <a16:creationId xmlns:a16="http://schemas.microsoft.com/office/drawing/2014/main" id="{05E9556E-1475-33C8-DDB4-86F35D853475}"/>
                        </a:ext>
                      </a:extLst>
                    </p:cNvPr>
                    <p:cNvGrpSpPr/>
                    <p:nvPr/>
                  </p:nvGrpSpPr>
                  <p:grpSpPr>
                    <a:xfrm>
                      <a:off x="6372481" y="2066644"/>
                      <a:ext cx="309399" cy="252871"/>
                      <a:chOff x="6387452" y="2049866"/>
                      <a:chExt cx="309399" cy="252871"/>
                    </a:xfrm>
                  </p:grpSpPr>
                  <p:sp>
                    <p:nvSpPr>
                      <p:cNvPr id="9664" name="Oval 366">
                        <a:extLst>
                          <a:ext uri="{FF2B5EF4-FFF2-40B4-BE49-F238E27FC236}">
                            <a16:creationId xmlns:a16="http://schemas.microsoft.com/office/drawing/2014/main" id="{BC9D1741-7FF7-9668-0EEC-6BF04EC1269B}"/>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665" name="Oval 449">
                        <a:extLst>
                          <a:ext uri="{FF2B5EF4-FFF2-40B4-BE49-F238E27FC236}">
                            <a16:creationId xmlns:a16="http://schemas.microsoft.com/office/drawing/2014/main" id="{45993CDE-23FC-30FE-2350-3D566B2E4D9D}"/>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674" name="Group 9673">
                  <a:extLst>
                    <a:ext uri="{FF2B5EF4-FFF2-40B4-BE49-F238E27FC236}">
                      <a16:creationId xmlns:a16="http://schemas.microsoft.com/office/drawing/2014/main" id="{D0E2668B-67B2-9311-51E3-457BD03E98BD}"/>
                    </a:ext>
                  </a:extLst>
                </p:cNvPr>
                <p:cNvGrpSpPr/>
                <p:nvPr/>
              </p:nvGrpSpPr>
              <p:grpSpPr>
                <a:xfrm>
                  <a:off x="-451743" y="2323266"/>
                  <a:ext cx="184312" cy="451829"/>
                  <a:chOff x="6367490" y="1536575"/>
                  <a:chExt cx="319380" cy="782940"/>
                </a:xfrm>
              </p:grpSpPr>
              <p:grpSp>
                <p:nvGrpSpPr>
                  <p:cNvPr id="9675" name="Group 9674">
                    <a:extLst>
                      <a:ext uri="{FF2B5EF4-FFF2-40B4-BE49-F238E27FC236}">
                        <a16:creationId xmlns:a16="http://schemas.microsoft.com/office/drawing/2014/main" id="{EFE8D0CC-5353-3EB4-4DEF-5B8930BDAB53}"/>
                      </a:ext>
                    </a:extLst>
                  </p:cNvPr>
                  <p:cNvGrpSpPr/>
                  <p:nvPr/>
                </p:nvGrpSpPr>
                <p:grpSpPr>
                  <a:xfrm>
                    <a:off x="6367490" y="1536575"/>
                    <a:ext cx="319380" cy="381803"/>
                    <a:chOff x="6367490" y="1536575"/>
                    <a:chExt cx="319380" cy="381803"/>
                  </a:xfrm>
                </p:grpSpPr>
                <p:grpSp>
                  <p:nvGrpSpPr>
                    <p:cNvPr id="9683" name="Group 9682">
                      <a:extLst>
                        <a:ext uri="{FF2B5EF4-FFF2-40B4-BE49-F238E27FC236}">
                          <a16:creationId xmlns:a16="http://schemas.microsoft.com/office/drawing/2014/main" id="{5D1D19EE-2FE7-9CA9-88FB-C29B815460B5}"/>
                        </a:ext>
                      </a:extLst>
                    </p:cNvPr>
                    <p:cNvGrpSpPr/>
                    <p:nvPr/>
                  </p:nvGrpSpPr>
                  <p:grpSpPr>
                    <a:xfrm>
                      <a:off x="6476184" y="1764113"/>
                      <a:ext cx="110455" cy="154265"/>
                      <a:chOff x="6476184" y="1764113"/>
                      <a:chExt cx="110455" cy="154265"/>
                    </a:xfrm>
                  </p:grpSpPr>
                  <p:cxnSp>
                    <p:nvCxnSpPr>
                      <p:cNvPr id="9687" name="Straight Connector 9686">
                        <a:extLst>
                          <a:ext uri="{FF2B5EF4-FFF2-40B4-BE49-F238E27FC236}">
                            <a16:creationId xmlns:a16="http://schemas.microsoft.com/office/drawing/2014/main" id="{BD263724-1C8F-B98A-F0CE-1AAE47A40F8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88" name="Straight Connector 9687">
                        <a:extLst>
                          <a:ext uri="{FF2B5EF4-FFF2-40B4-BE49-F238E27FC236}">
                            <a16:creationId xmlns:a16="http://schemas.microsoft.com/office/drawing/2014/main" id="{707F2793-8023-0A7B-814F-EEBBD3CECBA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684" name="Group 9683">
                      <a:extLst>
                        <a:ext uri="{FF2B5EF4-FFF2-40B4-BE49-F238E27FC236}">
                          <a16:creationId xmlns:a16="http://schemas.microsoft.com/office/drawing/2014/main" id="{59846CC5-8B85-77D6-49BA-FC363DD715B8}"/>
                        </a:ext>
                      </a:extLst>
                    </p:cNvPr>
                    <p:cNvGrpSpPr/>
                    <p:nvPr/>
                  </p:nvGrpSpPr>
                  <p:grpSpPr>
                    <a:xfrm>
                      <a:off x="6367490" y="1536575"/>
                      <a:ext cx="319380" cy="260420"/>
                      <a:chOff x="6357510" y="1536575"/>
                      <a:chExt cx="319380" cy="260420"/>
                    </a:xfrm>
                  </p:grpSpPr>
                  <p:sp>
                    <p:nvSpPr>
                      <p:cNvPr id="9685" name="Oval 395">
                        <a:extLst>
                          <a:ext uri="{FF2B5EF4-FFF2-40B4-BE49-F238E27FC236}">
                            <a16:creationId xmlns:a16="http://schemas.microsoft.com/office/drawing/2014/main" id="{5DFACDF3-FE5A-5C3C-2D3D-9E97EDB4D925}"/>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686" name="Oval 396">
                        <a:extLst>
                          <a:ext uri="{FF2B5EF4-FFF2-40B4-BE49-F238E27FC236}">
                            <a16:creationId xmlns:a16="http://schemas.microsoft.com/office/drawing/2014/main" id="{03E58B76-C997-7ECA-436D-47836F29D941}"/>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676" name="Group 9675">
                    <a:extLst>
                      <a:ext uri="{FF2B5EF4-FFF2-40B4-BE49-F238E27FC236}">
                        <a16:creationId xmlns:a16="http://schemas.microsoft.com/office/drawing/2014/main" id="{C852C8AC-A3E0-A511-1C58-130E8BDAA7BD}"/>
                      </a:ext>
                    </a:extLst>
                  </p:cNvPr>
                  <p:cNvGrpSpPr/>
                  <p:nvPr/>
                </p:nvGrpSpPr>
                <p:grpSpPr>
                  <a:xfrm>
                    <a:off x="6372481" y="1933291"/>
                    <a:ext cx="309399" cy="386224"/>
                    <a:chOff x="6372481" y="1933291"/>
                    <a:chExt cx="309399" cy="386224"/>
                  </a:xfrm>
                </p:grpSpPr>
                <p:grpSp>
                  <p:nvGrpSpPr>
                    <p:cNvPr id="9677" name="Group 9676">
                      <a:extLst>
                        <a:ext uri="{FF2B5EF4-FFF2-40B4-BE49-F238E27FC236}">
                          <a16:creationId xmlns:a16="http://schemas.microsoft.com/office/drawing/2014/main" id="{B347ED7F-DF69-9936-E988-175C28A3AB1B}"/>
                        </a:ext>
                      </a:extLst>
                    </p:cNvPr>
                    <p:cNvGrpSpPr/>
                    <p:nvPr/>
                  </p:nvGrpSpPr>
                  <p:grpSpPr>
                    <a:xfrm>
                      <a:off x="6477582" y="1933291"/>
                      <a:ext cx="110455" cy="154265"/>
                      <a:chOff x="6476184" y="1764113"/>
                      <a:chExt cx="110455" cy="154265"/>
                    </a:xfrm>
                  </p:grpSpPr>
                  <p:cxnSp>
                    <p:nvCxnSpPr>
                      <p:cNvPr id="9681" name="Straight Connector 9680">
                        <a:extLst>
                          <a:ext uri="{FF2B5EF4-FFF2-40B4-BE49-F238E27FC236}">
                            <a16:creationId xmlns:a16="http://schemas.microsoft.com/office/drawing/2014/main" id="{A4485BB5-2E20-E4D7-7714-E7B6B0168E2B}"/>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82" name="Straight Connector 9681">
                        <a:extLst>
                          <a:ext uri="{FF2B5EF4-FFF2-40B4-BE49-F238E27FC236}">
                            <a16:creationId xmlns:a16="http://schemas.microsoft.com/office/drawing/2014/main" id="{6632A0AB-8E4A-0670-B406-A14378EAA0A4}"/>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678" name="Group 9677">
                      <a:extLst>
                        <a:ext uri="{FF2B5EF4-FFF2-40B4-BE49-F238E27FC236}">
                          <a16:creationId xmlns:a16="http://schemas.microsoft.com/office/drawing/2014/main" id="{E9186E17-22F6-1908-B7F0-0CAD76C36F5D}"/>
                        </a:ext>
                      </a:extLst>
                    </p:cNvPr>
                    <p:cNvGrpSpPr/>
                    <p:nvPr/>
                  </p:nvGrpSpPr>
                  <p:grpSpPr>
                    <a:xfrm>
                      <a:off x="6372481" y="2066644"/>
                      <a:ext cx="309399" cy="252871"/>
                      <a:chOff x="6387452" y="2049866"/>
                      <a:chExt cx="309399" cy="252871"/>
                    </a:xfrm>
                  </p:grpSpPr>
                  <p:sp>
                    <p:nvSpPr>
                      <p:cNvPr id="9679" name="Oval 366">
                        <a:extLst>
                          <a:ext uri="{FF2B5EF4-FFF2-40B4-BE49-F238E27FC236}">
                            <a16:creationId xmlns:a16="http://schemas.microsoft.com/office/drawing/2014/main" id="{677F43BE-0660-ED97-4905-D71225543377}"/>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680" name="Oval 449">
                        <a:extLst>
                          <a:ext uri="{FF2B5EF4-FFF2-40B4-BE49-F238E27FC236}">
                            <a16:creationId xmlns:a16="http://schemas.microsoft.com/office/drawing/2014/main" id="{DA59974E-C9C4-32F9-C43D-A34808E3E645}"/>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grpSp>
            <p:nvGrpSpPr>
              <p:cNvPr id="9810" name="Group 9809">
                <a:extLst>
                  <a:ext uri="{FF2B5EF4-FFF2-40B4-BE49-F238E27FC236}">
                    <a16:creationId xmlns:a16="http://schemas.microsoft.com/office/drawing/2014/main" id="{89EB1068-50F7-6E9E-C962-37F8A5BE73F6}"/>
                  </a:ext>
                </a:extLst>
              </p:cNvPr>
              <p:cNvGrpSpPr/>
              <p:nvPr/>
            </p:nvGrpSpPr>
            <p:grpSpPr>
              <a:xfrm>
                <a:off x="2345199" y="3283114"/>
                <a:ext cx="1368148" cy="451829"/>
                <a:chOff x="-1635579" y="2323266"/>
                <a:chExt cx="1368148" cy="451829"/>
              </a:xfrm>
            </p:grpSpPr>
            <p:grpSp>
              <p:nvGrpSpPr>
                <p:cNvPr id="9811" name="Group 9810">
                  <a:extLst>
                    <a:ext uri="{FF2B5EF4-FFF2-40B4-BE49-F238E27FC236}">
                      <a16:creationId xmlns:a16="http://schemas.microsoft.com/office/drawing/2014/main" id="{96D4B395-61C1-FB04-8B58-F6A986838C9F}"/>
                    </a:ext>
                  </a:extLst>
                </p:cNvPr>
                <p:cNvGrpSpPr/>
                <p:nvPr/>
              </p:nvGrpSpPr>
              <p:grpSpPr>
                <a:xfrm>
                  <a:off x="-1635579" y="2323266"/>
                  <a:ext cx="184312" cy="451829"/>
                  <a:chOff x="6367490" y="1536575"/>
                  <a:chExt cx="319380" cy="782940"/>
                </a:xfrm>
              </p:grpSpPr>
              <p:grpSp>
                <p:nvGrpSpPr>
                  <p:cNvPr id="9902" name="Group 9901">
                    <a:extLst>
                      <a:ext uri="{FF2B5EF4-FFF2-40B4-BE49-F238E27FC236}">
                        <a16:creationId xmlns:a16="http://schemas.microsoft.com/office/drawing/2014/main" id="{5079A12A-EA9E-B250-031A-CDF359CC67F9}"/>
                      </a:ext>
                    </a:extLst>
                  </p:cNvPr>
                  <p:cNvGrpSpPr/>
                  <p:nvPr/>
                </p:nvGrpSpPr>
                <p:grpSpPr>
                  <a:xfrm>
                    <a:off x="6367490" y="1536575"/>
                    <a:ext cx="319380" cy="381803"/>
                    <a:chOff x="6367490" y="1536575"/>
                    <a:chExt cx="319380" cy="381803"/>
                  </a:xfrm>
                </p:grpSpPr>
                <p:grpSp>
                  <p:nvGrpSpPr>
                    <p:cNvPr id="9910" name="Group 9909">
                      <a:extLst>
                        <a:ext uri="{FF2B5EF4-FFF2-40B4-BE49-F238E27FC236}">
                          <a16:creationId xmlns:a16="http://schemas.microsoft.com/office/drawing/2014/main" id="{C26481DB-1D87-C1AF-C4A2-9C74D627D857}"/>
                        </a:ext>
                      </a:extLst>
                    </p:cNvPr>
                    <p:cNvGrpSpPr/>
                    <p:nvPr/>
                  </p:nvGrpSpPr>
                  <p:grpSpPr>
                    <a:xfrm>
                      <a:off x="6476184" y="1764113"/>
                      <a:ext cx="110455" cy="154265"/>
                      <a:chOff x="6476184" y="1764113"/>
                      <a:chExt cx="110455" cy="154265"/>
                    </a:xfrm>
                  </p:grpSpPr>
                  <p:cxnSp>
                    <p:nvCxnSpPr>
                      <p:cNvPr id="9914" name="Straight Connector 9913">
                        <a:extLst>
                          <a:ext uri="{FF2B5EF4-FFF2-40B4-BE49-F238E27FC236}">
                            <a16:creationId xmlns:a16="http://schemas.microsoft.com/office/drawing/2014/main" id="{239148B1-BD04-7DEC-9C07-4077352241B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15" name="Straight Connector 9914">
                        <a:extLst>
                          <a:ext uri="{FF2B5EF4-FFF2-40B4-BE49-F238E27FC236}">
                            <a16:creationId xmlns:a16="http://schemas.microsoft.com/office/drawing/2014/main" id="{3D4062AD-C5DE-9D6C-6B38-18AADA1F9F67}"/>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911" name="Group 9910">
                      <a:extLst>
                        <a:ext uri="{FF2B5EF4-FFF2-40B4-BE49-F238E27FC236}">
                          <a16:creationId xmlns:a16="http://schemas.microsoft.com/office/drawing/2014/main" id="{9E056730-7708-9444-7C56-1C19038C8154}"/>
                        </a:ext>
                      </a:extLst>
                    </p:cNvPr>
                    <p:cNvGrpSpPr/>
                    <p:nvPr/>
                  </p:nvGrpSpPr>
                  <p:grpSpPr>
                    <a:xfrm>
                      <a:off x="6367490" y="1536575"/>
                      <a:ext cx="319380" cy="260420"/>
                      <a:chOff x="6357510" y="1536575"/>
                      <a:chExt cx="319380" cy="260420"/>
                    </a:xfrm>
                  </p:grpSpPr>
                  <p:sp>
                    <p:nvSpPr>
                      <p:cNvPr id="9912" name="Oval 395">
                        <a:extLst>
                          <a:ext uri="{FF2B5EF4-FFF2-40B4-BE49-F238E27FC236}">
                            <a16:creationId xmlns:a16="http://schemas.microsoft.com/office/drawing/2014/main" id="{38087698-F5BB-EE58-C10C-3BE11FF037D9}"/>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913" name="Oval 396">
                        <a:extLst>
                          <a:ext uri="{FF2B5EF4-FFF2-40B4-BE49-F238E27FC236}">
                            <a16:creationId xmlns:a16="http://schemas.microsoft.com/office/drawing/2014/main" id="{8496C6D6-DCFC-AB07-C289-45C45B496507}"/>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903" name="Group 9902">
                    <a:extLst>
                      <a:ext uri="{FF2B5EF4-FFF2-40B4-BE49-F238E27FC236}">
                        <a16:creationId xmlns:a16="http://schemas.microsoft.com/office/drawing/2014/main" id="{80104F71-BDFE-80AE-3CD8-B159D2181F6C}"/>
                      </a:ext>
                    </a:extLst>
                  </p:cNvPr>
                  <p:cNvGrpSpPr/>
                  <p:nvPr/>
                </p:nvGrpSpPr>
                <p:grpSpPr>
                  <a:xfrm>
                    <a:off x="6372481" y="1933291"/>
                    <a:ext cx="309399" cy="386224"/>
                    <a:chOff x="6372481" y="1933291"/>
                    <a:chExt cx="309399" cy="386224"/>
                  </a:xfrm>
                </p:grpSpPr>
                <p:grpSp>
                  <p:nvGrpSpPr>
                    <p:cNvPr id="9904" name="Group 9903">
                      <a:extLst>
                        <a:ext uri="{FF2B5EF4-FFF2-40B4-BE49-F238E27FC236}">
                          <a16:creationId xmlns:a16="http://schemas.microsoft.com/office/drawing/2014/main" id="{89F7113C-070B-BBF1-6653-1CC4B227D6E7}"/>
                        </a:ext>
                      </a:extLst>
                    </p:cNvPr>
                    <p:cNvGrpSpPr/>
                    <p:nvPr/>
                  </p:nvGrpSpPr>
                  <p:grpSpPr>
                    <a:xfrm>
                      <a:off x="6477582" y="1933291"/>
                      <a:ext cx="110455" cy="154265"/>
                      <a:chOff x="6476184" y="1764113"/>
                      <a:chExt cx="110455" cy="154265"/>
                    </a:xfrm>
                  </p:grpSpPr>
                  <p:cxnSp>
                    <p:nvCxnSpPr>
                      <p:cNvPr id="9908" name="Straight Connector 9907">
                        <a:extLst>
                          <a:ext uri="{FF2B5EF4-FFF2-40B4-BE49-F238E27FC236}">
                            <a16:creationId xmlns:a16="http://schemas.microsoft.com/office/drawing/2014/main" id="{CC33307B-B4F1-E57E-08A8-2EAD3D380F3F}"/>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09" name="Straight Connector 9908">
                        <a:extLst>
                          <a:ext uri="{FF2B5EF4-FFF2-40B4-BE49-F238E27FC236}">
                            <a16:creationId xmlns:a16="http://schemas.microsoft.com/office/drawing/2014/main" id="{CD1545CA-DA29-C520-711D-5561226238A9}"/>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905" name="Group 9904">
                      <a:extLst>
                        <a:ext uri="{FF2B5EF4-FFF2-40B4-BE49-F238E27FC236}">
                          <a16:creationId xmlns:a16="http://schemas.microsoft.com/office/drawing/2014/main" id="{9083D498-A85D-05F6-0C7E-756C226A8E7C}"/>
                        </a:ext>
                      </a:extLst>
                    </p:cNvPr>
                    <p:cNvGrpSpPr/>
                    <p:nvPr/>
                  </p:nvGrpSpPr>
                  <p:grpSpPr>
                    <a:xfrm>
                      <a:off x="6372481" y="2066644"/>
                      <a:ext cx="309399" cy="252871"/>
                      <a:chOff x="6387452" y="2049866"/>
                      <a:chExt cx="309399" cy="252871"/>
                    </a:xfrm>
                  </p:grpSpPr>
                  <p:sp>
                    <p:nvSpPr>
                      <p:cNvPr id="9906" name="Oval 366">
                        <a:extLst>
                          <a:ext uri="{FF2B5EF4-FFF2-40B4-BE49-F238E27FC236}">
                            <a16:creationId xmlns:a16="http://schemas.microsoft.com/office/drawing/2014/main" id="{2728FDF2-8380-E63E-48D9-A7D5BC9D442A}"/>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907" name="Oval 449">
                        <a:extLst>
                          <a:ext uri="{FF2B5EF4-FFF2-40B4-BE49-F238E27FC236}">
                            <a16:creationId xmlns:a16="http://schemas.microsoft.com/office/drawing/2014/main" id="{16062E15-83AA-1947-987A-EAAC0CA642BD}"/>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812" name="Group 9811">
                  <a:extLst>
                    <a:ext uri="{FF2B5EF4-FFF2-40B4-BE49-F238E27FC236}">
                      <a16:creationId xmlns:a16="http://schemas.microsoft.com/office/drawing/2014/main" id="{7A1F0E3D-6959-01D0-6924-59F6FA55D2E7}"/>
                    </a:ext>
                  </a:extLst>
                </p:cNvPr>
                <p:cNvGrpSpPr/>
                <p:nvPr/>
              </p:nvGrpSpPr>
              <p:grpSpPr>
                <a:xfrm>
                  <a:off x="-1438273" y="2323266"/>
                  <a:ext cx="184312" cy="451829"/>
                  <a:chOff x="6367490" y="1536575"/>
                  <a:chExt cx="319380" cy="782940"/>
                </a:xfrm>
              </p:grpSpPr>
              <p:grpSp>
                <p:nvGrpSpPr>
                  <p:cNvPr id="9888" name="Group 9887">
                    <a:extLst>
                      <a:ext uri="{FF2B5EF4-FFF2-40B4-BE49-F238E27FC236}">
                        <a16:creationId xmlns:a16="http://schemas.microsoft.com/office/drawing/2014/main" id="{469D2B54-9D50-CCC3-5E63-CFCF9F444973}"/>
                      </a:ext>
                    </a:extLst>
                  </p:cNvPr>
                  <p:cNvGrpSpPr/>
                  <p:nvPr/>
                </p:nvGrpSpPr>
                <p:grpSpPr>
                  <a:xfrm>
                    <a:off x="6367490" y="1536575"/>
                    <a:ext cx="319380" cy="381803"/>
                    <a:chOff x="6367490" y="1536575"/>
                    <a:chExt cx="319380" cy="381803"/>
                  </a:xfrm>
                </p:grpSpPr>
                <p:grpSp>
                  <p:nvGrpSpPr>
                    <p:cNvPr id="9896" name="Group 9895">
                      <a:extLst>
                        <a:ext uri="{FF2B5EF4-FFF2-40B4-BE49-F238E27FC236}">
                          <a16:creationId xmlns:a16="http://schemas.microsoft.com/office/drawing/2014/main" id="{E9571132-D860-53B1-FBD1-6BBC041D9A9C}"/>
                        </a:ext>
                      </a:extLst>
                    </p:cNvPr>
                    <p:cNvGrpSpPr/>
                    <p:nvPr/>
                  </p:nvGrpSpPr>
                  <p:grpSpPr>
                    <a:xfrm>
                      <a:off x="6476184" y="1764113"/>
                      <a:ext cx="110455" cy="154265"/>
                      <a:chOff x="6476184" y="1764113"/>
                      <a:chExt cx="110455" cy="154265"/>
                    </a:xfrm>
                  </p:grpSpPr>
                  <p:cxnSp>
                    <p:nvCxnSpPr>
                      <p:cNvPr id="9900" name="Straight Connector 9899">
                        <a:extLst>
                          <a:ext uri="{FF2B5EF4-FFF2-40B4-BE49-F238E27FC236}">
                            <a16:creationId xmlns:a16="http://schemas.microsoft.com/office/drawing/2014/main" id="{6A98E999-E608-0080-FD78-4260A2F4A05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01" name="Straight Connector 9900">
                        <a:extLst>
                          <a:ext uri="{FF2B5EF4-FFF2-40B4-BE49-F238E27FC236}">
                            <a16:creationId xmlns:a16="http://schemas.microsoft.com/office/drawing/2014/main" id="{939AAE99-3A1C-8B85-E6CC-02877477038D}"/>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897" name="Group 9896">
                      <a:extLst>
                        <a:ext uri="{FF2B5EF4-FFF2-40B4-BE49-F238E27FC236}">
                          <a16:creationId xmlns:a16="http://schemas.microsoft.com/office/drawing/2014/main" id="{575409CC-D403-5C1C-8B29-7629DF26C8F9}"/>
                        </a:ext>
                      </a:extLst>
                    </p:cNvPr>
                    <p:cNvGrpSpPr/>
                    <p:nvPr/>
                  </p:nvGrpSpPr>
                  <p:grpSpPr>
                    <a:xfrm>
                      <a:off x="6367490" y="1536575"/>
                      <a:ext cx="319380" cy="260420"/>
                      <a:chOff x="6357510" y="1536575"/>
                      <a:chExt cx="319380" cy="260420"/>
                    </a:xfrm>
                  </p:grpSpPr>
                  <p:sp>
                    <p:nvSpPr>
                      <p:cNvPr id="9898" name="Oval 395">
                        <a:extLst>
                          <a:ext uri="{FF2B5EF4-FFF2-40B4-BE49-F238E27FC236}">
                            <a16:creationId xmlns:a16="http://schemas.microsoft.com/office/drawing/2014/main" id="{52075692-B04D-2D9E-B384-4B20811FF3E4}"/>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899" name="Oval 396">
                        <a:extLst>
                          <a:ext uri="{FF2B5EF4-FFF2-40B4-BE49-F238E27FC236}">
                            <a16:creationId xmlns:a16="http://schemas.microsoft.com/office/drawing/2014/main" id="{B4F0F02E-5313-395B-508B-25F099F88EE1}"/>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889" name="Group 9888">
                    <a:extLst>
                      <a:ext uri="{FF2B5EF4-FFF2-40B4-BE49-F238E27FC236}">
                        <a16:creationId xmlns:a16="http://schemas.microsoft.com/office/drawing/2014/main" id="{952AF5C1-E31B-802D-2FB9-CE1F8074E594}"/>
                      </a:ext>
                    </a:extLst>
                  </p:cNvPr>
                  <p:cNvGrpSpPr/>
                  <p:nvPr/>
                </p:nvGrpSpPr>
                <p:grpSpPr>
                  <a:xfrm>
                    <a:off x="6372481" y="1933291"/>
                    <a:ext cx="309399" cy="386224"/>
                    <a:chOff x="6372481" y="1933291"/>
                    <a:chExt cx="309399" cy="386224"/>
                  </a:xfrm>
                </p:grpSpPr>
                <p:grpSp>
                  <p:nvGrpSpPr>
                    <p:cNvPr id="9890" name="Group 9889">
                      <a:extLst>
                        <a:ext uri="{FF2B5EF4-FFF2-40B4-BE49-F238E27FC236}">
                          <a16:creationId xmlns:a16="http://schemas.microsoft.com/office/drawing/2014/main" id="{D0B5FE6F-3335-1E6C-EA34-C41D653925B8}"/>
                        </a:ext>
                      </a:extLst>
                    </p:cNvPr>
                    <p:cNvGrpSpPr/>
                    <p:nvPr/>
                  </p:nvGrpSpPr>
                  <p:grpSpPr>
                    <a:xfrm>
                      <a:off x="6477582" y="1933291"/>
                      <a:ext cx="110455" cy="154265"/>
                      <a:chOff x="6476184" y="1764113"/>
                      <a:chExt cx="110455" cy="154265"/>
                    </a:xfrm>
                  </p:grpSpPr>
                  <p:cxnSp>
                    <p:nvCxnSpPr>
                      <p:cNvPr id="9894" name="Straight Connector 9893">
                        <a:extLst>
                          <a:ext uri="{FF2B5EF4-FFF2-40B4-BE49-F238E27FC236}">
                            <a16:creationId xmlns:a16="http://schemas.microsoft.com/office/drawing/2014/main" id="{45202467-93E5-D189-B62C-B7D49320126F}"/>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95" name="Straight Connector 9894">
                        <a:extLst>
                          <a:ext uri="{FF2B5EF4-FFF2-40B4-BE49-F238E27FC236}">
                            <a16:creationId xmlns:a16="http://schemas.microsoft.com/office/drawing/2014/main" id="{E34CC1E2-04C4-7E5B-1A21-B5A5C27C1F1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891" name="Group 9890">
                      <a:extLst>
                        <a:ext uri="{FF2B5EF4-FFF2-40B4-BE49-F238E27FC236}">
                          <a16:creationId xmlns:a16="http://schemas.microsoft.com/office/drawing/2014/main" id="{835B0C7F-1063-2EAC-7409-4A85C1F74964}"/>
                        </a:ext>
                      </a:extLst>
                    </p:cNvPr>
                    <p:cNvGrpSpPr/>
                    <p:nvPr/>
                  </p:nvGrpSpPr>
                  <p:grpSpPr>
                    <a:xfrm>
                      <a:off x="6372481" y="2066644"/>
                      <a:ext cx="309399" cy="252871"/>
                      <a:chOff x="6387452" y="2049866"/>
                      <a:chExt cx="309399" cy="252871"/>
                    </a:xfrm>
                  </p:grpSpPr>
                  <p:sp>
                    <p:nvSpPr>
                      <p:cNvPr id="9892" name="Oval 366">
                        <a:extLst>
                          <a:ext uri="{FF2B5EF4-FFF2-40B4-BE49-F238E27FC236}">
                            <a16:creationId xmlns:a16="http://schemas.microsoft.com/office/drawing/2014/main" id="{F413FB4C-6A39-0116-89AF-CAE3969FCF44}"/>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893" name="Oval 449">
                        <a:extLst>
                          <a:ext uri="{FF2B5EF4-FFF2-40B4-BE49-F238E27FC236}">
                            <a16:creationId xmlns:a16="http://schemas.microsoft.com/office/drawing/2014/main" id="{C1973263-8F41-1733-CAC9-7EB893B03068}"/>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813" name="Group 9812">
                  <a:extLst>
                    <a:ext uri="{FF2B5EF4-FFF2-40B4-BE49-F238E27FC236}">
                      <a16:creationId xmlns:a16="http://schemas.microsoft.com/office/drawing/2014/main" id="{4D514502-D7B5-304C-57CF-DADDBEF48B2F}"/>
                    </a:ext>
                  </a:extLst>
                </p:cNvPr>
                <p:cNvGrpSpPr/>
                <p:nvPr/>
              </p:nvGrpSpPr>
              <p:grpSpPr>
                <a:xfrm>
                  <a:off x="-1240967" y="2323266"/>
                  <a:ext cx="184312" cy="451829"/>
                  <a:chOff x="6367490" y="1536575"/>
                  <a:chExt cx="319380" cy="782940"/>
                </a:xfrm>
              </p:grpSpPr>
              <p:grpSp>
                <p:nvGrpSpPr>
                  <p:cNvPr id="9874" name="Group 9873">
                    <a:extLst>
                      <a:ext uri="{FF2B5EF4-FFF2-40B4-BE49-F238E27FC236}">
                        <a16:creationId xmlns:a16="http://schemas.microsoft.com/office/drawing/2014/main" id="{8FC84E26-AD79-5BE4-7716-9DA6C21090F7}"/>
                      </a:ext>
                    </a:extLst>
                  </p:cNvPr>
                  <p:cNvGrpSpPr/>
                  <p:nvPr/>
                </p:nvGrpSpPr>
                <p:grpSpPr>
                  <a:xfrm>
                    <a:off x="6367490" y="1536575"/>
                    <a:ext cx="319380" cy="381803"/>
                    <a:chOff x="6367490" y="1536575"/>
                    <a:chExt cx="319380" cy="381803"/>
                  </a:xfrm>
                </p:grpSpPr>
                <p:grpSp>
                  <p:nvGrpSpPr>
                    <p:cNvPr id="9882" name="Group 9881">
                      <a:extLst>
                        <a:ext uri="{FF2B5EF4-FFF2-40B4-BE49-F238E27FC236}">
                          <a16:creationId xmlns:a16="http://schemas.microsoft.com/office/drawing/2014/main" id="{33C7EA7A-7F1B-CAA7-6745-7297CB9DE59F}"/>
                        </a:ext>
                      </a:extLst>
                    </p:cNvPr>
                    <p:cNvGrpSpPr/>
                    <p:nvPr/>
                  </p:nvGrpSpPr>
                  <p:grpSpPr>
                    <a:xfrm>
                      <a:off x="6476184" y="1764113"/>
                      <a:ext cx="110455" cy="154265"/>
                      <a:chOff x="6476184" y="1764113"/>
                      <a:chExt cx="110455" cy="154265"/>
                    </a:xfrm>
                  </p:grpSpPr>
                  <p:cxnSp>
                    <p:nvCxnSpPr>
                      <p:cNvPr id="9886" name="Straight Connector 9885">
                        <a:extLst>
                          <a:ext uri="{FF2B5EF4-FFF2-40B4-BE49-F238E27FC236}">
                            <a16:creationId xmlns:a16="http://schemas.microsoft.com/office/drawing/2014/main" id="{BCE91024-3147-B9E7-B37B-92005B866AF9}"/>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87" name="Straight Connector 9886">
                        <a:extLst>
                          <a:ext uri="{FF2B5EF4-FFF2-40B4-BE49-F238E27FC236}">
                            <a16:creationId xmlns:a16="http://schemas.microsoft.com/office/drawing/2014/main" id="{E9E096DD-4875-9A23-D09F-935517ACB7C8}"/>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883" name="Group 9882">
                      <a:extLst>
                        <a:ext uri="{FF2B5EF4-FFF2-40B4-BE49-F238E27FC236}">
                          <a16:creationId xmlns:a16="http://schemas.microsoft.com/office/drawing/2014/main" id="{84602E61-346E-626C-925E-921E2E94064D}"/>
                        </a:ext>
                      </a:extLst>
                    </p:cNvPr>
                    <p:cNvGrpSpPr/>
                    <p:nvPr/>
                  </p:nvGrpSpPr>
                  <p:grpSpPr>
                    <a:xfrm>
                      <a:off x="6367490" y="1536575"/>
                      <a:ext cx="319380" cy="260420"/>
                      <a:chOff x="6357510" y="1536575"/>
                      <a:chExt cx="319380" cy="260420"/>
                    </a:xfrm>
                  </p:grpSpPr>
                  <p:sp>
                    <p:nvSpPr>
                      <p:cNvPr id="9884" name="Oval 395">
                        <a:extLst>
                          <a:ext uri="{FF2B5EF4-FFF2-40B4-BE49-F238E27FC236}">
                            <a16:creationId xmlns:a16="http://schemas.microsoft.com/office/drawing/2014/main" id="{DCF7E181-7882-9822-0ECB-ED7D34C24834}"/>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885" name="Oval 396">
                        <a:extLst>
                          <a:ext uri="{FF2B5EF4-FFF2-40B4-BE49-F238E27FC236}">
                            <a16:creationId xmlns:a16="http://schemas.microsoft.com/office/drawing/2014/main" id="{26F3FCF2-CD17-03EA-7636-2E78046315CF}"/>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875" name="Group 9874">
                    <a:extLst>
                      <a:ext uri="{FF2B5EF4-FFF2-40B4-BE49-F238E27FC236}">
                        <a16:creationId xmlns:a16="http://schemas.microsoft.com/office/drawing/2014/main" id="{209AB90D-43AA-2C7D-7750-CB5C123ADFF1}"/>
                      </a:ext>
                    </a:extLst>
                  </p:cNvPr>
                  <p:cNvGrpSpPr/>
                  <p:nvPr/>
                </p:nvGrpSpPr>
                <p:grpSpPr>
                  <a:xfrm>
                    <a:off x="6372481" y="1933291"/>
                    <a:ext cx="309399" cy="386224"/>
                    <a:chOff x="6372481" y="1933291"/>
                    <a:chExt cx="309399" cy="386224"/>
                  </a:xfrm>
                </p:grpSpPr>
                <p:grpSp>
                  <p:nvGrpSpPr>
                    <p:cNvPr id="9876" name="Group 9875">
                      <a:extLst>
                        <a:ext uri="{FF2B5EF4-FFF2-40B4-BE49-F238E27FC236}">
                          <a16:creationId xmlns:a16="http://schemas.microsoft.com/office/drawing/2014/main" id="{436A2DE2-24F5-D0A3-751C-854010B5EC40}"/>
                        </a:ext>
                      </a:extLst>
                    </p:cNvPr>
                    <p:cNvGrpSpPr/>
                    <p:nvPr/>
                  </p:nvGrpSpPr>
                  <p:grpSpPr>
                    <a:xfrm>
                      <a:off x="6477582" y="1933291"/>
                      <a:ext cx="110455" cy="154265"/>
                      <a:chOff x="6476184" y="1764113"/>
                      <a:chExt cx="110455" cy="154265"/>
                    </a:xfrm>
                  </p:grpSpPr>
                  <p:cxnSp>
                    <p:nvCxnSpPr>
                      <p:cNvPr id="9880" name="Straight Connector 9879">
                        <a:extLst>
                          <a:ext uri="{FF2B5EF4-FFF2-40B4-BE49-F238E27FC236}">
                            <a16:creationId xmlns:a16="http://schemas.microsoft.com/office/drawing/2014/main" id="{603953F8-CFCF-0DC9-730C-50611C1EB986}"/>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81" name="Straight Connector 9880">
                        <a:extLst>
                          <a:ext uri="{FF2B5EF4-FFF2-40B4-BE49-F238E27FC236}">
                            <a16:creationId xmlns:a16="http://schemas.microsoft.com/office/drawing/2014/main" id="{505AD71C-AFED-4F3B-A426-4A3374978A85}"/>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877" name="Group 9876">
                      <a:extLst>
                        <a:ext uri="{FF2B5EF4-FFF2-40B4-BE49-F238E27FC236}">
                          <a16:creationId xmlns:a16="http://schemas.microsoft.com/office/drawing/2014/main" id="{2C4D568A-9A54-FF4F-5E2A-5A239426B9A3}"/>
                        </a:ext>
                      </a:extLst>
                    </p:cNvPr>
                    <p:cNvGrpSpPr/>
                    <p:nvPr/>
                  </p:nvGrpSpPr>
                  <p:grpSpPr>
                    <a:xfrm>
                      <a:off x="6372481" y="2066644"/>
                      <a:ext cx="309399" cy="252871"/>
                      <a:chOff x="6387452" y="2049866"/>
                      <a:chExt cx="309399" cy="252871"/>
                    </a:xfrm>
                  </p:grpSpPr>
                  <p:sp>
                    <p:nvSpPr>
                      <p:cNvPr id="9878" name="Oval 366">
                        <a:extLst>
                          <a:ext uri="{FF2B5EF4-FFF2-40B4-BE49-F238E27FC236}">
                            <a16:creationId xmlns:a16="http://schemas.microsoft.com/office/drawing/2014/main" id="{533ECE40-6F2B-49E5-F675-BD914E9263A2}"/>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879" name="Oval 449">
                        <a:extLst>
                          <a:ext uri="{FF2B5EF4-FFF2-40B4-BE49-F238E27FC236}">
                            <a16:creationId xmlns:a16="http://schemas.microsoft.com/office/drawing/2014/main" id="{FDC7F579-8C5A-6BAF-5CED-FCE839B57E95}"/>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814" name="Group 9813">
                  <a:extLst>
                    <a:ext uri="{FF2B5EF4-FFF2-40B4-BE49-F238E27FC236}">
                      <a16:creationId xmlns:a16="http://schemas.microsoft.com/office/drawing/2014/main" id="{F659FE60-AAD4-025B-B71D-0A6C0BE60708}"/>
                    </a:ext>
                  </a:extLst>
                </p:cNvPr>
                <p:cNvGrpSpPr/>
                <p:nvPr/>
              </p:nvGrpSpPr>
              <p:grpSpPr>
                <a:xfrm>
                  <a:off x="-1043661" y="2323266"/>
                  <a:ext cx="184312" cy="451829"/>
                  <a:chOff x="6367490" y="1536575"/>
                  <a:chExt cx="319380" cy="782940"/>
                </a:xfrm>
              </p:grpSpPr>
              <p:grpSp>
                <p:nvGrpSpPr>
                  <p:cNvPr id="9860" name="Group 9859">
                    <a:extLst>
                      <a:ext uri="{FF2B5EF4-FFF2-40B4-BE49-F238E27FC236}">
                        <a16:creationId xmlns:a16="http://schemas.microsoft.com/office/drawing/2014/main" id="{9FE241B1-6517-A028-DB57-AFA34B15DA1E}"/>
                      </a:ext>
                    </a:extLst>
                  </p:cNvPr>
                  <p:cNvGrpSpPr/>
                  <p:nvPr/>
                </p:nvGrpSpPr>
                <p:grpSpPr>
                  <a:xfrm>
                    <a:off x="6367490" y="1536575"/>
                    <a:ext cx="319380" cy="381803"/>
                    <a:chOff x="6367490" y="1536575"/>
                    <a:chExt cx="319380" cy="381803"/>
                  </a:xfrm>
                </p:grpSpPr>
                <p:grpSp>
                  <p:nvGrpSpPr>
                    <p:cNvPr id="9868" name="Group 9867">
                      <a:extLst>
                        <a:ext uri="{FF2B5EF4-FFF2-40B4-BE49-F238E27FC236}">
                          <a16:creationId xmlns:a16="http://schemas.microsoft.com/office/drawing/2014/main" id="{2A41791E-09CE-A531-8C28-5470149F59F0}"/>
                        </a:ext>
                      </a:extLst>
                    </p:cNvPr>
                    <p:cNvGrpSpPr/>
                    <p:nvPr/>
                  </p:nvGrpSpPr>
                  <p:grpSpPr>
                    <a:xfrm>
                      <a:off x="6476184" y="1764113"/>
                      <a:ext cx="110455" cy="154265"/>
                      <a:chOff x="6476184" y="1764113"/>
                      <a:chExt cx="110455" cy="154265"/>
                    </a:xfrm>
                  </p:grpSpPr>
                  <p:cxnSp>
                    <p:nvCxnSpPr>
                      <p:cNvPr id="9872" name="Straight Connector 9871">
                        <a:extLst>
                          <a:ext uri="{FF2B5EF4-FFF2-40B4-BE49-F238E27FC236}">
                            <a16:creationId xmlns:a16="http://schemas.microsoft.com/office/drawing/2014/main" id="{74A16A9C-A15C-2E80-0E61-0A1B50D2F23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73" name="Straight Connector 9872">
                        <a:extLst>
                          <a:ext uri="{FF2B5EF4-FFF2-40B4-BE49-F238E27FC236}">
                            <a16:creationId xmlns:a16="http://schemas.microsoft.com/office/drawing/2014/main" id="{A0F48607-32AB-17DA-3CA9-5867373D854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869" name="Group 9868">
                      <a:extLst>
                        <a:ext uri="{FF2B5EF4-FFF2-40B4-BE49-F238E27FC236}">
                          <a16:creationId xmlns:a16="http://schemas.microsoft.com/office/drawing/2014/main" id="{01CF7A75-2275-A13D-1B07-B883E10AAAFA}"/>
                        </a:ext>
                      </a:extLst>
                    </p:cNvPr>
                    <p:cNvGrpSpPr/>
                    <p:nvPr/>
                  </p:nvGrpSpPr>
                  <p:grpSpPr>
                    <a:xfrm>
                      <a:off x="6367490" y="1536575"/>
                      <a:ext cx="319380" cy="260420"/>
                      <a:chOff x="6357510" y="1536575"/>
                      <a:chExt cx="319380" cy="260420"/>
                    </a:xfrm>
                  </p:grpSpPr>
                  <p:sp>
                    <p:nvSpPr>
                      <p:cNvPr id="9870" name="Oval 395">
                        <a:extLst>
                          <a:ext uri="{FF2B5EF4-FFF2-40B4-BE49-F238E27FC236}">
                            <a16:creationId xmlns:a16="http://schemas.microsoft.com/office/drawing/2014/main" id="{2797857B-8190-640D-EF91-2A41A5C52946}"/>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871" name="Oval 396">
                        <a:extLst>
                          <a:ext uri="{FF2B5EF4-FFF2-40B4-BE49-F238E27FC236}">
                            <a16:creationId xmlns:a16="http://schemas.microsoft.com/office/drawing/2014/main" id="{4DA4B440-ED73-2B97-F523-D51A52A69D87}"/>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861" name="Group 9860">
                    <a:extLst>
                      <a:ext uri="{FF2B5EF4-FFF2-40B4-BE49-F238E27FC236}">
                        <a16:creationId xmlns:a16="http://schemas.microsoft.com/office/drawing/2014/main" id="{22B08FEC-7F91-0560-660B-34D400EDDC80}"/>
                      </a:ext>
                    </a:extLst>
                  </p:cNvPr>
                  <p:cNvGrpSpPr/>
                  <p:nvPr/>
                </p:nvGrpSpPr>
                <p:grpSpPr>
                  <a:xfrm>
                    <a:off x="6372481" y="1933291"/>
                    <a:ext cx="309399" cy="386224"/>
                    <a:chOff x="6372481" y="1933291"/>
                    <a:chExt cx="309399" cy="386224"/>
                  </a:xfrm>
                </p:grpSpPr>
                <p:grpSp>
                  <p:nvGrpSpPr>
                    <p:cNvPr id="9862" name="Group 9861">
                      <a:extLst>
                        <a:ext uri="{FF2B5EF4-FFF2-40B4-BE49-F238E27FC236}">
                          <a16:creationId xmlns:a16="http://schemas.microsoft.com/office/drawing/2014/main" id="{8A329031-D2B3-81E5-D042-167227C429E1}"/>
                        </a:ext>
                      </a:extLst>
                    </p:cNvPr>
                    <p:cNvGrpSpPr/>
                    <p:nvPr/>
                  </p:nvGrpSpPr>
                  <p:grpSpPr>
                    <a:xfrm>
                      <a:off x="6477582" y="1933291"/>
                      <a:ext cx="110455" cy="154265"/>
                      <a:chOff x="6476184" y="1764113"/>
                      <a:chExt cx="110455" cy="154265"/>
                    </a:xfrm>
                  </p:grpSpPr>
                  <p:cxnSp>
                    <p:nvCxnSpPr>
                      <p:cNvPr id="9866" name="Straight Connector 9865">
                        <a:extLst>
                          <a:ext uri="{FF2B5EF4-FFF2-40B4-BE49-F238E27FC236}">
                            <a16:creationId xmlns:a16="http://schemas.microsoft.com/office/drawing/2014/main" id="{AE6415E6-511F-9CE4-141C-3177A11CE0A5}"/>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67" name="Straight Connector 9866">
                        <a:extLst>
                          <a:ext uri="{FF2B5EF4-FFF2-40B4-BE49-F238E27FC236}">
                            <a16:creationId xmlns:a16="http://schemas.microsoft.com/office/drawing/2014/main" id="{636672FA-162B-3EB2-F4B4-7FCEA6145104}"/>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863" name="Group 9862">
                      <a:extLst>
                        <a:ext uri="{FF2B5EF4-FFF2-40B4-BE49-F238E27FC236}">
                          <a16:creationId xmlns:a16="http://schemas.microsoft.com/office/drawing/2014/main" id="{52AFFA21-64A7-910B-0B96-9472FD10B50B}"/>
                        </a:ext>
                      </a:extLst>
                    </p:cNvPr>
                    <p:cNvGrpSpPr/>
                    <p:nvPr/>
                  </p:nvGrpSpPr>
                  <p:grpSpPr>
                    <a:xfrm>
                      <a:off x="6372481" y="2066644"/>
                      <a:ext cx="309399" cy="252871"/>
                      <a:chOff x="6387452" y="2049866"/>
                      <a:chExt cx="309399" cy="252871"/>
                    </a:xfrm>
                  </p:grpSpPr>
                  <p:sp>
                    <p:nvSpPr>
                      <p:cNvPr id="9864" name="Oval 366">
                        <a:extLst>
                          <a:ext uri="{FF2B5EF4-FFF2-40B4-BE49-F238E27FC236}">
                            <a16:creationId xmlns:a16="http://schemas.microsoft.com/office/drawing/2014/main" id="{D2A6D908-6C25-6517-3B33-2F3FCD81B532}"/>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865" name="Oval 449">
                        <a:extLst>
                          <a:ext uri="{FF2B5EF4-FFF2-40B4-BE49-F238E27FC236}">
                            <a16:creationId xmlns:a16="http://schemas.microsoft.com/office/drawing/2014/main" id="{58E8009D-5D25-76DC-048F-F12A2A85DB9F}"/>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815" name="Group 9814">
                  <a:extLst>
                    <a:ext uri="{FF2B5EF4-FFF2-40B4-BE49-F238E27FC236}">
                      <a16:creationId xmlns:a16="http://schemas.microsoft.com/office/drawing/2014/main" id="{29810446-4AC2-F8DF-CA80-334985D2CE8B}"/>
                    </a:ext>
                  </a:extLst>
                </p:cNvPr>
                <p:cNvGrpSpPr/>
                <p:nvPr/>
              </p:nvGrpSpPr>
              <p:grpSpPr>
                <a:xfrm>
                  <a:off x="-846355" y="2323266"/>
                  <a:ext cx="184312" cy="451829"/>
                  <a:chOff x="6367490" y="1536575"/>
                  <a:chExt cx="319380" cy="782940"/>
                </a:xfrm>
              </p:grpSpPr>
              <p:grpSp>
                <p:nvGrpSpPr>
                  <p:cNvPr id="9846" name="Group 9845">
                    <a:extLst>
                      <a:ext uri="{FF2B5EF4-FFF2-40B4-BE49-F238E27FC236}">
                        <a16:creationId xmlns:a16="http://schemas.microsoft.com/office/drawing/2014/main" id="{325094EB-F213-BDA3-274D-A632503A970D}"/>
                      </a:ext>
                    </a:extLst>
                  </p:cNvPr>
                  <p:cNvGrpSpPr/>
                  <p:nvPr/>
                </p:nvGrpSpPr>
                <p:grpSpPr>
                  <a:xfrm>
                    <a:off x="6367490" y="1536575"/>
                    <a:ext cx="319380" cy="381803"/>
                    <a:chOff x="6367490" y="1536575"/>
                    <a:chExt cx="319380" cy="381803"/>
                  </a:xfrm>
                </p:grpSpPr>
                <p:grpSp>
                  <p:nvGrpSpPr>
                    <p:cNvPr id="9854" name="Group 9853">
                      <a:extLst>
                        <a:ext uri="{FF2B5EF4-FFF2-40B4-BE49-F238E27FC236}">
                          <a16:creationId xmlns:a16="http://schemas.microsoft.com/office/drawing/2014/main" id="{90A3919D-45E6-9988-C5EA-F8611BCF719D}"/>
                        </a:ext>
                      </a:extLst>
                    </p:cNvPr>
                    <p:cNvGrpSpPr/>
                    <p:nvPr/>
                  </p:nvGrpSpPr>
                  <p:grpSpPr>
                    <a:xfrm>
                      <a:off x="6476184" y="1764113"/>
                      <a:ext cx="110455" cy="154265"/>
                      <a:chOff x="6476184" y="1764113"/>
                      <a:chExt cx="110455" cy="154265"/>
                    </a:xfrm>
                  </p:grpSpPr>
                  <p:cxnSp>
                    <p:nvCxnSpPr>
                      <p:cNvPr id="9858" name="Straight Connector 9857">
                        <a:extLst>
                          <a:ext uri="{FF2B5EF4-FFF2-40B4-BE49-F238E27FC236}">
                            <a16:creationId xmlns:a16="http://schemas.microsoft.com/office/drawing/2014/main" id="{D5B5A2CF-9BB6-20FD-C6F1-993348EEB7FD}"/>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59" name="Straight Connector 9858">
                        <a:extLst>
                          <a:ext uri="{FF2B5EF4-FFF2-40B4-BE49-F238E27FC236}">
                            <a16:creationId xmlns:a16="http://schemas.microsoft.com/office/drawing/2014/main" id="{B79C685B-40A9-3C74-5125-186AD65ACB0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855" name="Group 9854">
                      <a:extLst>
                        <a:ext uri="{FF2B5EF4-FFF2-40B4-BE49-F238E27FC236}">
                          <a16:creationId xmlns:a16="http://schemas.microsoft.com/office/drawing/2014/main" id="{CB40173A-A40F-6537-D7A2-3BD85DF382DF}"/>
                        </a:ext>
                      </a:extLst>
                    </p:cNvPr>
                    <p:cNvGrpSpPr/>
                    <p:nvPr/>
                  </p:nvGrpSpPr>
                  <p:grpSpPr>
                    <a:xfrm>
                      <a:off x="6367490" y="1536575"/>
                      <a:ext cx="319380" cy="260420"/>
                      <a:chOff x="6357510" y="1536575"/>
                      <a:chExt cx="319380" cy="260420"/>
                    </a:xfrm>
                  </p:grpSpPr>
                  <p:sp>
                    <p:nvSpPr>
                      <p:cNvPr id="9856" name="Oval 395">
                        <a:extLst>
                          <a:ext uri="{FF2B5EF4-FFF2-40B4-BE49-F238E27FC236}">
                            <a16:creationId xmlns:a16="http://schemas.microsoft.com/office/drawing/2014/main" id="{499FA33C-7F9A-BF92-69A9-42C34A731C76}"/>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857" name="Oval 396">
                        <a:extLst>
                          <a:ext uri="{FF2B5EF4-FFF2-40B4-BE49-F238E27FC236}">
                            <a16:creationId xmlns:a16="http://schemas.microsoft.com/office/drawing/2014/main" id="{BE103C09-204F-F379-CA28-4B47BB0B102B}"/>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847" name="Group 9846">
                    <a:extLst>
                      <a:ext uri="{FF2B5EF4-FFF2-40B4-BE49-F238E27FC236}">
                        <a16:creationId xmlns:a16="http://schemas.microsoft.com/office/drawing/2014/main" id="{A0C57B20-F135-D11E-8601-737A7205A761}"/>
                      </a:ext>
                    </a:extLst>
                  </p:cNvPr>
                  <p:cNvGrpSpPr/>
                  <p:nvPr/>
                </p:nvGrpSpPr>
                <p:grpSpPr>
                  <a:xfrm>
                    <a:off x="6372481" y="1933291"/>
                    <a:ext cx="309399" cy="386224"/>
                    <a:chOff x="6372481" y="1933291"/>
                    <a:chExt cx="309399" cy="386224"/>
                  </a:xfrm>
                </p:grpSpPr>
                <p:grpSp>
                  <p:nvGrpSpPr>
                    <p:cNvPr id="9848" name="Group 9847">
                      <a:extLst>
                        <a:ext uri="{FF2B5EF4-FFF2-40B4-BE49-F238E27FC236}">
                          <a16:creationId xmlns:a16="http://schemas.microsoft.com/office/drawing/2014/main" id="{45BDF98C-5F5B-7EDB-97E7-6023BCBEC102}"/>
                        </a:ext>
                      </a:extLst>
                    </p:cNvPr>
                    <p:cNvGrpSpPr/>
                    <p:nvPr/>
                  </p:nvGrpSpPr>
                  <p:grpSpPr>
                    <a:xfrm>
                      <a:off x="6477582" y="1933291"/>
                      <a:ext cx="110455" cy="154265"/>
                      <a:chOff x="6476184" y="1764113"/>
                      <a:chExt cx="110455" cy="154265"/>
                    </a:xfrm>
                  </p:grpSpPr>
                  <p:cxnSp>
                    <p:nvCxnSpPr>
                      <p:cNvPr id="9852" name="Straight Connector 9851">
                        <a:extLst>
                          <a:ext uri="{FF2B5EF4-FFF2-40B4-BE49-F238E27FC236}">
                            <a16:creationId xmlns:a16="http://schemas.microsoft.com/office/drawing/2014/main" id="{8276DA0D-6F7D-F6D1-4D17-4E2F211F5195}"/>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53" name="Straight Connector 9852">
                        <a:extLst>
                          <a:ext uri="{FF2B5EF4-FFF2-40B4-BE49-F238E27FC236}">
                            <a16:creationId xmlns:a16="http://schemas.microsoft.com/office/drawing/2014/main" id="{FD484018-9AC0-64F5-0799-5E7BF429217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849" name="Group 9848">
                      <a:extLst>
                        <a:ext uri="{FF2B5EF4-FFF2-40B4-BE49-F238E27FC236}">
                          <a16:creationId xmlns:a16="http://schemas.microsoft.com/office/drawing/2014/main" id="{54B5AA9A-A31E-93DA-8589-7B59E8CBDCBC}"/>
                        </a:ext>
                      </a:extLst>
                    </p:cNvPr>
                    <p:cNvGrpSpPr/>
                    <p:nvPr/>
                  </p:nvGrpSpPr>
                  <p:grpSpPr>
                    <a:xfrm>
                      <a:off x="6372481" y="2066644"/>
                      <a:ext cx="309399" cy="252871"/>
                      <a:chOff x="6387452" y="2049866"/>
                      <a:chExt cx="309399" cy="252871"/>
                    </a:xfrm>
                  </p:grpSpPr>
                  <p:sp>
                    <p:nvSpPr>
                      <p:cNvPr id="9850" name="Oval 366">
                        <a:extLst>
                          <a:ext uri="{FF2B5EF4-FFF2-40B4-BE49-F238E27FC236}">
                            <a16:creationId xmlns:a16="http://schemas.microsoft.com/office/drawing/2014/main" id="{13AA29B2-5C6A-D5F2-F991-558089B14768}"/>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851" name="Oval 449">
                        <a:extLst>
                          <a:ext uri="{FF2B5EF4-FFF2-40B4-BE49-F238E27FC236}">
                            <a16:creationId xmlns:a16="http://schemas.microsoft.com/office/drawing/2014/main" id="{D2521582-38CE-740D-214A-0291831A3D4A}"/>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816" name="Group 9815">
                  <a:extLst>
                    <a:ext uri="{FF2B5EF4-FFF2-40B4-BE49-F238E27FC236}">
                      <a16:creationId xmlns:a16="http://schemas.microsoft.com/office/drawing/2014/main" id="{FA1BDEC6-9B85-11AB-D3E1-1495B45330CE}"/>
                    </a:ext>
                  </a:extLst>
                </p:cNvPr>
                <p:cNvGrpSpPr/>
                <p:nvPr/>
              </p:nvGrpSpPr>
              <p:grpSpPr>
                <a:xfrm>
                  <a:off x="-649049" y="2323266"/>
                  <a:ext cx="184312" cy="451829"/>
                  <a:chOff x="6367490" y="1536575"/>
                  <a:chExt cx="319380" cy="782940"/>
                </a:xfrm>
              </p:grpSpPr>
              <p:grpSp>
                <p:nvGrpSpPr>
                  <p:cNvPr id="9832" name="Group 9831">
                    <a:extLst>
                      <a:ext uri="{FF2B5EF4-FFF2-40B4-BE49-F238E27FC236}">
                        <a16:creationId xmlns:a16="http://schemas.microsoft.com/office/drawing/2014/main" id="{1B896D80-F126-69D8-4F99-66833C47764F}"/>
                      </a:ext>
                    </a:extLst>
                  </p:cNvPr>
                  <p:cNvGrpSpPr/>
                  <p:nvPr/>
                </p:nvGrpSpPr>
                <p:grpSpPr>
                  <a:xfrm>
                    <a:off x="6367490" y="1536575"/>
                    <a:ext cx="319380" cy="381803"/>
                    <a:chOff x="6367490" y="1536575"/>
                    <a:chExt cx="319380" cy="381803"/>
                  </a:xfrm>
                </p:grpSpPr>
                <p:grpSp>
                  <p:nvGrpSpPr>
                    <p:cNvPr id="9840" name="Group 9839">
                      <a:extLst>
                        <a:ext uri="{FF2B5EF4-FFF2-40B4-BE49-F238E27FC236}">
                          <a16:creationId xmlns:a16="http://schemas.microsoft.com/office/drawing/2014/main" id="{59442F74-31D9-B613-A882-EDD3D85EAC33}"/>
                        </a:ext>
                      </a:extLst>
                    </p:cNvPr>
                    <p:cNvGrpSpPr/>
                    <p:nvPr/>
                  </p:nvGrpSpPr>
                  <p:grpSpPr>
                    <a:xfrm>
                      <a:off x="6476184" y="1764113"/>
                      <a:ext cx="110455" cy="154265"/>
                      <a:chOff x="6476184" y="1764113"/>
                      <a:chExt cx="110455" cy="154265"/>
                    </a:xfrm>
                  </p:grpSpPr>
                  <p:cxnSp>
                    <p:nvCxnSpPr>
                      <p:cNvPr id="9844" name="Straight Connector 9843">
                        <a:extLst>
                          <a:ext uri="{FF2B5EF4-FFF2-40B4-BE49-F238E27FC236}">
                            <a16:creationId xmlns:a16="http://schemas.microsoft.com/office/drawing/2014/main" id="{29CADDF5-A2AE-9384-BFC1-580783D44A4B}"/>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45" name="Straight Connector 9844">
                        <a:extLst>
                          <a:ext uri="{FF2B5EF4-FFF2-40B4-BE49-F238E27FC236}">
                            <a16:creationId xmlns:a16="http://schemas.microsoft.com/office/drawing/2014/main" id="{B2D3EEBB-5967-EEE8-C6F0-45DA0BCC3E8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841" name="Group 9840">
                      <a:extLst>
                        <a:ext uri="{FF2B5EF4-FFF2-40B4-BE49-F238E27FC236}">
                          <a16:creationId xmlns:a16="http://schemas.microsoft.com/office/drawing/2014/main" id="{E1A69139-8882-583D-C0F5-E66B54F08D0F}"/>
                        </a:ext>
                      </a:extLst>
                    </p:cNvPr>
                    <p:cNvGrpSpPr/>
                    <p:nvPr/>
                  </p:nvGrpSpPr>
                  <p:grpSpPr>
                    <a:xfrm>
                      <a:off x="6367490" y="1536575"/>
                      <a:ext cx="319380" cy="260420"/>
                      <a:chOff x="6357510" y="1536575"/>
                      <a:chExt cx="319380" cy="260420"/>
                    </a:xfrm>
                  </p:grpSpPr>
                  <p:sp>
                    <p:nvSpPr>
                      <p:cNvPr id="9842" name="Oval 395">
                        <a:extLst>
                          <a:ext uri="{FF2B5EF4-FFF2-40B4-BE49-F238E27FC236}">
                            <a16:creationId xmlns:a16="http://schemas.microsoft.com/office/drawing/2014/main" id="{F6F9A1C7-8F9F-E5A1-48D8-43893725B3E3}"/>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843" name="Oval 396">
                        <a:extLst>
                          <a:ext uri="{FF2B5EF4-FFF2-40B4-BE49-F238E27FC236}">
                            <a16:creationId xmlns:a16="http://schemas.microsoft.com/office/drawing/2014/main" id="{8B2C2D89-68F3-AE9D-9A8A-A02474105796}"/>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833" name="Group 9832">
                    <a:extLst>
                      <a:ext uri="{FF2B5EF4-FFF2-40B4-BE49-F238E27FC236}">
                        <a16:creationId xmlns:a16="http://schemas.microsoft.com/office/drawing/2014/main" id="{4C011DCF-0999-8D50-501C-61E42004D7D2}"/>
                      </a:ext>
                    </a:extLst>
                  </p:cNvPr>
                  <p:cNvGrpSpPr/>
                  <p:nvPr/>
                </p:nvGrpSpPr>
                <p:grpSpPr>
                  <a:xfrm>
                    <a:off x="6372481" y="1933291"/>
                    <a:ext cx="309399" cy="386224"/>
                    <a:chOff x="6372481" y="1933291"/>
                    <a:chExt cx="309399" cy="386224"/>
                  </a:xfrm>
                </p:grpSpPr>
                <p:grpSp>
                  <p:nvGrpSpPr>
                    <p:cNvPr id="9834" name="Group 9833">
                      <a:extLst>
                        <a:ext uri="{FF2B5EF4-FFF2-40B4-BE49-F238E27FC236}">
                          <a16:creationId xmlns:a16="http://schemas.microsoft.com/office/drawing/2014/main" id="{AE4E60C9-D748-D167-11EB-C3B5B51548E4}"/>
                        </a:ext>
                      </a:extLst>
                    </p:cNvPr>
                    <p:cNvGrpSpPr/>
                    <p:nvPr/>
                  </p:nvGrpSpPr>
                  <p:grpSpPr>
                    <a:xfrm>
                      <a:off x="6477582" y="1933291"/>
                      <a:ext cx="110455" cy="154265"/>
                      <a:chOff x="6476184" y="1764113"/>
                      <a:chExt cx="110455" cy="154265"/>
                    </a:xfrm>
                  </p:grpSpPr>
                  <p:cxnSp>
                    <p:nvCxnSpPr>
                      <p:cNvPr id="9838" name="Straight Connector 9837">
                        <a:extLst>
                          <a:ext uri="{FF2B5EF4-FFF2-40B4-BE49-F238E27FC236}">
                            <a16:creationId xmlns:a16="http://schemas.microsoft.com/office/drawing/2014/main" id="{334E7EE2-777E-FE2F-C812-1B6CD5EB89FE}"/>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39" name="Straight Connector 9838">
                        <a:extLst>
                          <a:ext uri="{FF2B5EF4-FFF2-40B4-BE49-F238E27FC236}">
                            <a16:creationId xmlns:a16="http://schemas.microsoft.com/office/drawing/2014/main" id="{A44A91BC-94CB-D854-8B39-B8E36851B1B9}"/>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835" name="Group 9834">
                      <a:extLst>
                        <a:ext uri="{FF2B5EF4-FFF2-40B4-BE49-F238E27FC236}">
                          <a16:creationId xmlns:a16="http://schemas.microsoft.com/office/drawing/2014/main" id="{0DECB6F5-597A-0588-6D77-94BF854E79DC}"/>
                        </a:ext>
                      </a:extLst>
                    </p:cNvPr>
                    <p:cNvGrpSpPr/>
                    <p:nvPr/>
                  </p:nvGrpSpPr>
                  <p:grpSpPr>
                    <a:xfrm>
                      <a:off x="6372481" y="2066644"/>
                      <a:ext cx="309399" cy="252871"/>
                      <a:chOff x="6387452" y="2049866"/>
                      <a:chExt cx="309399" cy="252871"/>
                    </a:xfrm>
                  </p:grpSpPr>
                  <p:sp>
                    <p:nvSpPr>
                      <p:cNvPr id="9836" name="Oval 366">
                        <a:extLst>
                          <a:ext uri="{FF2B5EF4-FFF2-40B4-BE49-F238E27FC236}">
                            <a16:creationId xmlns:a16="http://schemas.microsoft.com/office/drawing/2014/main" id="{00C689DC-9226-DC98-0215-9DED9538D0BF}"/>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837" name="Oval 449">
                        <a:extLst>
                          <a:ext uri="{FF2B5EF4-FFF2-40B4-BE49-F238E27FC236}">
                            <a16:creationId xmlns:a16="http://schemas.microsoft.com/office/drawing/2014/main" id="{F35754F1-59BF-B92B-CDCC-3C37FAB96AF0}"/>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817" name="Group 9816">
                  <a:extLst>
                    <a:ext uri="{FF2B5EF4-FFF2-40B4-BE49-F238E27FC236}">
                      <a16:creationId xmlns:a16="http://schemas.microsoft.com/office/drawing/2014/main" id="{CC67E380-0127-3B21-3781-BD3F8989C7F8}"/>
                    </a:ext>
                  </a:extLst>
                </p:cNvPr>
                <p:cNvGrpSpPr/>
                <p:nvPr/>
              </p:nvGrpSpPr>
              <p:grpSpPr>
                <a:xfrm>
                  <a:off x="-451743" y="2323266"/>
                  <a:ext cx="184312" cy="451829"/>
                  <a:chOff x="6367490" y="1536575"/>
                  <a:chExt cx="319380" cy="782940"/>
                </a:xfrm>
              </p:grpSpPr>
              <p:grpSp>
                <p:nvGrpSpPr>
                  <p:cNvPr id="9818" name="Group 9817">
                    <a:extLst>
                      <a:ext uri="{FF2B5EF4-FFF2-40B4-BE49-F238E27FC236}">
                        <a16:creationId xmlns:a16="http://schemas.microsoft.com/office/drawing/2014/main" id="{6CCECBBA-AC91-2D56-2113-DB341AE38FB3}"/>
                      </a:ext>
                    </a:extLst>
                  </p:cNvPr>
                  <p:cNvGrpSpPr/>
                  <p:nvPr/>
                </p:nvGrpSpPr>
                <p:grpSpPr>
                  <a:xfrm>
                    <a:off x="6367490" y="1536575"/>
                    <a:ext cx="319380" cy="381803"/>
                    <a:chOff x="6367490" y="1536575"/>
                    <a:chExt cx="319380" cy="381803"/>
                  </a:xfrm>
                </p:grpSpPr>
                <p:grpSp>
                  <p:nvGrpSpPr>
                    <p:cNvPr id="9826" name="Group 9825">
                      <a:extLst>
                        <a:ext uri="{FF2B5EF4-FFF2-40B4-BE49-F238E27FC236}">
                          <a16:creationId xmlns:a16="http://schemas.microsoft.com/office/drawing/2014/main" id="{AEE86D5C-8A08-9916-3778-D9F8D461F3FD}"/>
                        </a:ext>
                      </a:extLst>
                    </p:cNvPr>
                    <p:cNvGrpSpPr/>
                    <p:nvPr/>
                  </p:nvGrpSpPr>
                  <p:grpSpPr>
                    <a:xfrm>
                      <a:off x="6476184" y="1764113"/>
                      <a:ext cx="110455" cy="154265"/>
                      <a:chOff x="6476184" y="1764113"/>
                      <a:chExt cx="110455" cy="154265"/>
                    </a:xfrm>
                  </p:grpSpPr>
                  <p:cxnSp>
                    <p:nvCxnSpPr>
                      <p:cNvPr id="9830" name="Straight Connector 9829">
                        <a:extLst>
                          <a:ext uri="{FF2B5EF4-FFF2-40B4-BE49-F238E27FC236}">
                            <a16:creationId xmlns:a16="http://schemas.microsoft.com/office/drawing/2014/main" id="{CB1F2D37-FE42-0A14-2D69-6F9DBAD60925}"/>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31" name="Straight Connector 9830">
                        <a:extLst>
                          <a:ext uri="{FF2B5EF4-FFF2-40B4-BE49-F238E27FC236}">
                            <a16:creationId xmlns:a16="http://schemas.microsoft.com/office/drawing/2014/main" id="{DCBA21A2-E104-F8A8-3BA8-261BDAB507A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827" name="Group 9826">
                      <a:extLst>
                        <a:ext uri="{FF2B5EF4-FFF2-40B4-BE49-F238E27FC236}">
                          <a16:creationId xmlns:a16="http://schemas.microsoft.com/office/drawing/2014/main" id="{791F464B-2BB6-9D38-157D-C68CA8A19E55}"/>
                        </a:ext>
                      </a:extLst>
                    </p:cNvPr>
                    <p:cNvGrpSpPr/>
                    <p:nvPr/>
                  </p:nvGrpSpPr>
                  <p:grpSpPr>
                    <a:xfrm>
                      <a:off x="6367490" y="1536575"/>
                      <a:ext cx="319380" cy="260420"/>
                      <a:chOff x="6357510" y="1536575"/>
                      <a:chExt cx="319380" cy="260420"/>
                    </a:xfrm>
                  </p:grpSpPr>
                  <p:sp>
                    <p:nvSpPr>
                      <p:cNvPr id="9828" name="Oval 395">
                        <a:extLst>
                          <a:ext uri="{FF2B5EF4-FFF2-40B4-BE49-F238E27FC236}">
                            <a16:creationId xmlns:a16="http://schemas.microsoft.com/office/drawing/2014/main" id="{6BE70AB5-DA2B-EEE1-4C14-62CCFAF1841E}"/>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829" name="Oval 396">
                        <a:extLst>
                          <a:ext uri="{FF2B5EF4-FFF2-40B4-BE49-F238E27FC236}">
                            <a16:creationId xmlns:a16="http://schemas.microsoft.com/office/drawing/2014/main" id="{341DE7CA-4FDF-7C92-1A3F-83AADC4EA062}"/>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819" name="Group 9818">
                    <a:extLst>
                      <a:ext uri="{FF2B5EF4-FFF2-40B4-BE49-F238E27FC236}">
                        <a16:creationId xmlns:a16="http://schemas.microsoft.com/office/drawing/2014/main" id="{A7A56F8E-CB96-0973-1386-35EF958DEA17}"/>
                      </a:ext>
                    </a:extLst>
                  </p:cNvPr>
                  <p:cNvGrpSpPr/>
                  <p:nvPr/>
                </p:nvGrpSpPr>
                <p:grpSpPr>
                  <a:xfrm>
                    <a:off x="6372481" y="1933291"/>
                    <a:ext cx="309399" cy="386224"/>
                    <a:chOff x="6372481" y="1933291"/>
                    <a:chExt cx="309399" cy="386224"/>
                  </a:xfrm>
                </p:grpSpPr>
                <p:grpSp>
                  <p:nvGrpSpPr>
                    <p:cNvPr id="9820" name="Group 9819">
                      <a:extLst>
                        <a:ext uri="{FF2B5EF4-FFF2-40B4-BE49-F238E27FC236}">
                          <a16:creationId xmlns:a16="http://schemas.microsoft.com/office/drawing/2014/main" id="{DA61554E-884A-4DF6-3926-575CF7CE7EAB}"/>
                        </a:ext>
                      </a:extLst>
                    </p:cNvPr>
                    <p:cNvGrpSpPr/>
                    <p:nvPr/>
                  </p:nvGrpSpPr>
                  <p:grpSpPr>
                    <a:xfrm>
                      <a:off x="6477582" y="1933291"/>
                      <a:ext cx="110455" cy="154265"/>
                      <a:chOff x="6476184" y="1764113"/>
                      <a:chExt cx="110455" cy="154265"/>
                    </a:xfrm>
                  </p:grpSpPr>
                  <p:cxnSp>
                    <p:nvCxnSpPr>
                      <p:cNvPr id="9824" name="Straight Connector 9823">
                        <a:extLst>
                          <a:ext uri="{FF2B5EF4-FFF2-40B4-BE49-F238E27FC236}">
                            <a16:creationId xmlns:a16="http://schemas.microsoft.com/office/drawing/2014/main" id="{77EA658F-1453-812D-47D0-7E8FF9F7AFA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25" name="Straight Connector 9824">
                        <a:extLst>
                          <a:ext uri="{FF2B5EF4-FFF2-40B4-BE49-F238E27FC236}">
                            <a16:creationId xmlns:a16="http://schemas.microsoft.com/office/drawing/2014/main" id="{D4FEC436-0255-035B-12B1-90EA99D0E97D}"/>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821" name="Group 9820">
                      <a:extLst>
                        <a:ext uri="{FF2B5EF4-FFF2-40B4-BE49-F238E27FC236}">
                          <a16:creationId xmlns:a16="http://schemas.microsoft.com/office/drawing/2014/main" id="{33D0C487-D090-E19E-1AC1-A082CE20FADA}"/>
                        </a:ext>
                      </a:extLst>
                    </p:cNvPr>
                    <p:cNvGrpSpPr/>
                    <p:nvPr/>
                  </p:nvGrpSpPr>
                  <p:grpSpPr>
                    <a:xfrm>
                      <a:off x="6372481" y="2066644"/>
                      <a:ext cx="309399" cy="252871"/>
                      <a:chOff x="6387452" y="2049866"/>
                      <a:chExt cx="309399" cy="252871"/>
                    </a:xfrm>
                  </p:grpSpPr>
                  <p:sp>
                    <p:nvSpPr>
                      <p:cNvPr id="9822" name="Oval 366">
                        <a:extLst>
                          <a:ext uri="{FF2B5EF4-FFF2-40B4-BE49-F238E27FC236}">
                            <a16:creationId xmlns:a16="http://schemas.microsoft.com/office/drawing/2014/main" id="{F7F02B89-8CAC-CEFA-12D2-CD3107C63DBD}"/>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823" name="Oval 449">
                        <a:extLst>
                          <a:ext uri="{FF2B5EF4-FFF2-40B4-BE49-F238E27FC236}">
                            <a16:creationId xmlns:a16="http://schemas.microsoft.com/office/drawing/2014/main" id="{BDED5909-85F9-DC25-3634-52F87C6582D5}"/>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grpSp>
            <p:nvGrpSpPr>
              <p:cNvPr id="9916" name="Group 9915">
                <a:extLst>
                  <a:ext uri="{FF2B5EF4-FFF2-40B4-BE49-F238E27FC236}">
                    <a16:creationId xmlns:a16="http://schemas.microsoft.com/office/drawing/2014/main" id="{D36EEB5D-DE0A-29C4-9D66-7BECA1DC916D}"/>
                  </a:ext>
                </a:extLst>
              </p:cNvPr>
              <p:cNvGrpSpPr/>
              <p:nvPr/>
            </p:nvGrpSpPr>
            <p:grpSpPr>
              <a:xfrm rot="21449664">
                <a:off x="3764536" y="3274903"/>
                <a:ext cx="1368148" cy="451829"/>
                <a:chOff x="-1635579" y="2323266"/>
                <a:chExt cx="1368148" cy="451829"/>
              </a:xfrm>
            </p:grpSpPr>
            <p:grpSp>
              <p:nvGrpSpPr>
                <p:cNvPr id="9917" name="Group 9916">
                  <a:extLst>
                    <a:ext uri="{FF2B5EF4-FFF2-40B4-BE49-F238E27FC236}">
                      <a16:creationId xmlns:a16="http://schemas.microsoft.com/office/drawing/2014/main" id="{8FA59345-7C6F-7475-6BFF-75B43921C0E6}"/>
                    </a:ext>
                  </a:extLst>
                </p:cNvPr>
                <p:cNvGrpSpPr/>
                <p:nvPr/>
              </p:nvGrpSpPr>
              <p:grpSpPr>
                <a:xfrm>
                  <a:off x="-1635579" y="2323266"/>
                  <a:ext cx="184312" cy="451829"/>
                  <a:chOff x="6367490" y="1536575"/>
                  <a:chExt cx="319380" cy="782940"/>
                </a:xfrm>
              </p:grpSpPr>
              <p:grpSp>
                <p:nvGrpSpPr>
                  <p:cNvPr id="10008" name="Group 10007">
                    <a:extLst>
                      <a:ext uri="{FF2B5EF4-FFF2-40B4-BE49-F238E27FC236}">
                        <a16:creationId xmlns:a16="http://schemas.microsoft.com/office/drawing/2014/main" id="{CFB9EBA3-A323-AABF-22DD-49858D31E263}"/>
                      </a:ext>
                    </a:extLst>
                  </p:cNvPr>
                  <p:cNvGrpSpPr/>
                  <p:nvPr/>
                </p:nvGrpSpPr>
                <p:grpSpPr>
                  <a:xfrm>
                    <a:off x="6367490" y="1536575"/>
                    <a:ext cx="319380" cy="381803"/>
                    <a:chOff x="6367490" y="1536575"/>
                    <a:chExt cx="319380" cy="381803"/>
                  </a:xfrm>
                </p:grpSpPr>
                <p:grpSp>
                  <p:nvGrpSpPr>
                    <p:cNvPr id="10016" name="Group 10015">
                      <a:extLst>
                        <a:ext uri="{FF2B5EF4-FFF2-40B4-BE49-F238E27FC236}">
                          <a16:creationId xmlns:a16="http://schemas.microsoft.com/office/drawing/2014/main" id="{BF1B974E-2C6B-17F6-51EC-2888EB5307CC}"/>
                        </a:ext>
                      </a:extLst>
                    </p:cNvPr>
                    <p:cNvGrpSpPr/>
                    <p:nvPr/>
                  </p:nvGrpSpPr>
                  <p:grpSpPr>
                    <a:xfrm>
                      <a:off x="6476184" y="1764113"/>
                      <a:ext cx="110455" cy="154265"/>
                      <a:chOff x="6476184" y="1764113"/>
                      <a:chExt cx="110455" cy="154265"/>
                    </a:xfrm>
                  </p:grpSpPr>
                  <p:cxnSp>
                    <p:nvCxnSpPr>
                      <p:cNvPr id="10020" name="Straight Connector 10019">
                        <a:extLst>
                          <a:ext uri="{FF2B5EF4-FFF2-40B4-BE49-F238E27FC236}">
                            <a16:creationId xmlns:a16="http://schemas.microsoft.com/office/drawing/2014/main" id="{F68772D4-6748-3424-7C43-C7B7BBB78E53}"/>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021" name="Straight Connector 10020">
                        <a:extLst>
                          <a:ext uri="{FF2B5EF4-FFF2-40B4-BE49-F238E27FC236}">
                            <a16:creationId xmlns:a16="http://schemas.microsoft.com/office/drawing/2014/main" id="{3B28FC52-CEC2-7FD3-8BD1-D4B527F76EA6}"/>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17" name="Group 10016">
                      <a:extLst>
                        <a:ext uri="{FF2B5EF4-FFF2-40B4-BE49-F238E27FC236}">
                          <a16:creationId xmlns:a16="http://schemas.microsoft.com/office/drawing/2014/main" id="{45E71113-54C7-59A3-B9DE-C3DA44EA0C1A}"/>
                        </a:ext>
                      </a:extLst>
                    </p:cNvPr>
                    <p:cNvGrpSpPr/>
                    <p:nvPr/>
                  </p:nvGrpSpPr>
                  <p:grpSpPr>
                    <a:xfrm>
                      <a:off x="6367490" y="1536575"/>
                      <a:ext cx="319380" cy="260420"/>
                      <a:chOff x="6357510" y="1536575"/>
                      <a:chExt cx="319380" cy="260420"/>
                    </a:xfrm>
                  </p:grpSpPr>
                  <p:sp>
                    <p:nvSpPr>
                      <p:cNvPr id="10018" name="Oval 395">
                        <a:extLst>
                          <a:ext uri="{FF2B5EF4-FFF2-40B4-BE49-F238E27FC236}">
                            <a16:creationId xmlns:a16="http://schemas.microsoft.com/office/drawing/2014/main" id="{4010300A-5E11-A612-CFAD-ABA20A990F96}"/>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019" name="Oval 396">
                        <a:extLst>
                          <a:ext uri="{FF2B5EF4-FFF2-40B4-BE49-F238E27FC236}">
                            <a16:creationId xmlns:a16="http://schemas.microsoft.com/office/drawing/2014/main" id="{4C18B0C5-E343-8F47-988C-D251B0AB8018}"/>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0009" name="Group 10008">
                    <a:extLst>
                      <a:ext uri="{FF2B5EF4-FFF2-40B4-BE49-F238E27FC236}">
                        <a16:creationId xmlns:a16="http://schemas.microsoft.com/office/drawing/2014/main" id="{9EEE4A3A-0214-23E2-7ADB-37B7645C5BA3}"/>
                      </a:ext>
                    </a:extLst>
                  </p:cNvPr>
                  <p:cNvGrpSpPr/>
                  <p:nvPr/>
                </p:nvGrpSpPr>
                <p:grpSpPr>
                  <a:xfrm>
                    <a:off x="6372481" y="1933291"/>
                    <a:ext cx="309399" cy="386224"/>
                    <a:chOff x="6372481" y="1933291"/>
                    <a:chExt cx="309399" cy="386224"/>
                  </a:xfrm>
                </p:grpSpPr>
                <p:grpSp>
                  <p:nvGrpSpPr>
                    <p:cNvPr id="10010" name="Group 10009">
                      <a:extLst>
                        <a:ext uri="{FF2B5EF4-FFF2-40B4-BE49-F238E27FC236}">
                          <a16:creationId xmlns:a16="http://schemas.microsoft.com/office/drawing/2014/main" id="{C61D5504-98DE-C0D0-31BE-2C75DB24EABF}"/>
                        </a:ext>
                      </a:extLst>
                    </p:cNvPr>
                    <p:cNvGrpSpPr/>
                    <p:nvPr/>
                  </p:nvGrpSpPr>
                  <p:grpSpPr>
                    <a:xfrm>
                      <a:off x="6477582" y="1933291"/>
                      <a:ext cx="110455" cy="154265"/>
                      <a:chOff x="6476184" y="1764113"/>
                      <a:chExt cx="110455" cy="154265"/>
                    </a:xfrm>
                  </p:grpSpPr>
                  <p:cxnSp>
                    <p:nvCxnSpPr>
                      <p:cNvPr id="10014" name="Straight Connector 10013">
                        <a:extLst>
                          <a:ext uri="{FF2B5EF4-FFF2-40B4-BE49-F238E27FC236}">
                            <a16:creationId xmlns:a16="http://schemas.microsoft.com/office/drawing/2014/main" id="{5BD68B99-6FB8-42AE-8E51-64665E18D0AF}"/>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015" name="Straight Connector 10014">
                        <a:extLst>
                          <a:ext uri="{FF2B5EF4-FFF2-40B4-BE49-F238E27FC236}">
                            <a16:creationId xmlns:a16="http://schemas.microsoft.com/office/drawing/2014/main" id="{16BC9BB9-2572-7FB3-E9DC-8DCF54B61331}"/>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11" name="Group 10010">
                      <a:extLst>
                        <a:ext uri="{FF2B5EF4-FFF2-40B4-BE49-F238E27FC236}">
                          <a16:creationId xmlns:a16="http://schemas.microsoft.com/office/drawing/2014/main" id="{C69E43D5-42F3-64A6-23C3-6EA2DC4992D7}"/>
                        </a:ext>
                      </a:extLst>
                    </p:cNvPr>
                    <p:cNvGrpSpPr/>
                    <p:nvPr/>
                  </p:nvGrpSpPr>
                  <p:grpSpPr>
                    <a:xfrm>
                      <a:off x="6372481" y="2066644"/>
                      <a:ext cx="309399" cy="252871"/>
                      <a:chOff x="6387452" y="2049866"/>
                      <a:chExt cx="309399" cy="252871"/>
                    </a:xfrm>
                  </p:grpSpPr>
                  <p:sp>
                    <p:nvSpPr>
                      <p:cNvPr id="10012" name="Oval 366">
                        <a:extLst>
                          <a:ext uri="{FF2B5EF4-FFF2-40B4-BE49-F238E27FC236}">
                            <a16:creationId xmlns:a16="http://schemas.microsoft.com/office/drawing/2014/main" id="{3E7FA111-DC20-DDFF-960C-89536CE77423}"/>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013" name="Oval 449">
                        <a:extLst>
                          <a:ext uri="{FF2B5EF4-FFF2-40B4-BE49-F238E27FC236}">
                            <a16:creationId xmlns:a16="http://schemas.microsoft.com/office/drawing/2014/main" id="{29E3255B-41BC-3926-DE5A-94A5B574755E}"/>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918" name="Group 9917">
                  <a:extLst>
                    <a:ext uri="{FF2B5EF4-FFF2-40B4-BE49-F238E27FC236}">
                      <a16:creationId xmlns:a16="http://schemas.microsoft.com/office/drawing/2014/main" id="{5C672760-6AFC-979F-3516-51C9B4BC3ECB}"/>
                    </a:ext>
                  </a:extLst>
                </p:cNvPr>
                <p:cNvGrpSpPr/>
                <p:nvPr/>
              </p:nvGrpSpPr>
              <p:grpSpPr>
                <a:xfrm>
                  <a:off x="-1438273" y="2323267"/>
                  <a:ext cx="184312" cy="439258"/>
                  <a:chOff x="6367490" y="1536575"/>
                  <a:chExt cx="319380" cy="761156"/>
                </a:xfrm>
              </p:grpSpPr>
              <p:grpSp>
                <p:nvGrpSpPr>
                  <p:cNvPr id="9994" name="Group 9993">
                    <a:extLst>
                      <a:ext uri="{FF2B5EF4-FFF2-40B4-BE49-F238E27FC236}">
                        <a16:creationId xmlns:a16="http://schemas.microsoft.com/office/drawing/2014/main" id="{9784059F-A72B-F945-6E82-4CD6F5FC235C}"/>
                      </a:ext>
                    </a:extLst>
                  </p:cNvPr>
                  <p:cNvGrpSpPr/>
                  <p:nvPr/>
                </p:nvGrpSpPr>
                <p:grpSpPr>
                  <a:xfrm>
                    <a:off x="6367490" y="1536575"/>
                    <a:ext cx="319380" cy="381803"/>
                    <a:chOff x="6367490" y="1536575"/>
                    <a:chExt cx="319380" cy="381803"/>
                  </a:xfrm>
                </p:grpSpPr>
                <p:grpSp>
                  <p:nvGrpSpPr>
                    <p:cNvPr id="10002" name="Group 10001">
                      <a:extLst>
                        <a:ext uri="{FF2B5EF4-FFF2-40B4-BE49-F238E27FC236}">
                          <a16:creationId xmlns:a16="http://schemas.microsoft.com/office/drawing/2014/main" id="{1B3B16EF-A553-66D5-4040-B5689A086041}"/>
                        </a:ext>
                      </a:extLst>
                    </p:cNvPr>
                    <p:cNvGrpSpPr/>
                    <p:nvPr/>
                  </p:nvGrpSpPr>
                  <p:grpSpPr>
                    <a:xfrm>
                      <a:off x="6476184" y="1764113"/>
                      <a:ext cx="110455" cy="154265"/>
                      <a:chOff x="6476184" y="1764113"/>
                      <a:chExt cx="110455" cy="154265"/>
                    </a:xfrm>
                  </p:grpSpPr>
                  <p:cxnSp>
                    <p:nvCxnSpPr>
                      <p:cNvPr id="10006" name="Straight Connector 10005">
                        <a:extLst>
                          <a:ext uri="{FF2B5EF4-FFF2-40B4-BE49-F238E27FC236}">
                            <a16:creationId xmlns:a16="http://schemas.microsoft.com/office/drawing/2014/main" id="{32AF9130-8840-E211-B900-95EF10E3845C}"/>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007" name="Straight Connector 10006">
                        <a:extLst>
                          <a:ext uri="{FF2B5EF4-FFF2-40B4-BE49-F238E27FC236}">
                            <a16:creationId xmlns:a16="http://schemas.microsoft.com/office/drawing/2014/main" id="{88646572-50E5-4C4B-76C6-E30767503440}"/>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03" name="Group 10002">
                      <a:extLst>
                        <a:ext uri="{FF2B5EF4-FFF2-40B4-BE49-F238E27FC236}">
                          <a16:creationId xmlns:a16="http://schemas.microsoft.com/office/drawing/2014/main" id="{D342FE5A-4A4E-0CEF-473E-5B5727E7017D}"/>
                        </a:ext>
                      </a:extLst>
                    </p:cNvPr>
                    <p:cNvGrpSpPr/>
                    <p:nvPr/>
                  </p:nvGrpSpPr>
                  <p:grpSpPr>
                    <a:xfrm>
                      <a:off x="6367490" y="1536575"/>
                      <a:ext cx="319380" cy="260420"/>
                      <a:chOff x="6357510" y="1536575"/>
                      <a:chExt cx="319380" cy="260420"/>
                    </a:xfrm>
                  </p:grpSpPr>
                  <p:sp>
                    <p:nvSpPr>
                      <p:cNvPr id="10004" name="Oval 395">
                        <a:extLst>
                          <a:ext uri="{FF2B5EF4-FFF2-40B4-BE49-F238E27FC236}">
                            <a16:creationId xmlns:a16="http://schemas.microsoft.com/office/drawing/2014/main" id="{94D6A2AD-5377-A50C-D114-DBA329A19922}"/>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005" name="Oval 396">
                        <a:extLst>
                          <a:ext uri="{FF2B5EF4-FFF2-40B4-BE49-F238E27FC236}">
                            <a16:creationId xmlns:a16="http://schemas.microsoft.com/office/drawing/2014/main" id="{446B90E5-81D8-08D2-DCD5-D40E6E40C04D}"/>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995" name="Group 9994">
                    <a:extLst>
                      <a:ext uri="{FF2B5EF4-FFF2-40B4-BE49-F238E27FC236}">
                        <a16:creationId xmlns:a16="http://schemas.microsoft.com/office/drawing/2014/main" id="{B2F7659B-B682-25B1-5F26-CA911ADEED0F}"/>
                      </a:ext>
                    </a:extLst>
                  </p:cNvPr>
                  <p:cNvGrpSpPr/>
                  <p:nvPr/>
                </p:nvGrpSpPr>
                <p:grpSpPr>
                  <a:xfrm>
                    <a:off x="6373433" y="1933291"/>
                    <a:ext cx="309399" cy="364440"/>
                    <a:chOff x="6373433" y="1933291"/>
                    <a:chExt cx="309399" cy="364440"/>
                  </a:xfrm>
                </p:grpSpPr>
                <p:grpSp>
                  <p:nvGrpSpPr>
                    <p:cNvPr id="9996" name="Group 9995">
                      <a:extLst>
                        <a:ext uri="{FF2B5EF4-FFF2-40B4-BE49-F238E27FC236}">
                          <a16:creationId xmlns:a16="http://schemas.microsoft.com/office/drawing/2014/main" id="{78E964C6-9F1A-A290-08B5-2C1D5F6BD5BE}"/>
                        </a:ext>
                      </a:extLst>
                    </p:cNvPr>
                    <p:cNvGrpSpPr/>
                    <p:nvPr/>
                  </p:nvGrpSpPr>
                  <p:grpSpPr>
                    <a:xfrm>
                      <a:off x="6477582" y="1933291"/>
                      <a:ext cx="110455" cy="154265"/>
                      <a:chOff x="6476184" y="1764113"/>
                      <a:chExt cx="110455" cy="154265"/>
                    </a:xfrm>
                  </p:grpSpPr>
                  <p:cxnSp>
                    <p:nvCxnSpPr>
                      <p:cNvPr id="10000" name="Straight Connector 9999">
                        <a:extLst>
                          <a:ext uri="{FF2B5EF4-FFF2-40B4-BE49-F238E27FC236}">
                            <a16:creationId xmlns:a16="http://schemas.microsoft.com/office/drawing/2014/main" id="{1252DE48-B3E4-D5F0-4919-E4FABEAF6C6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001" name="Straight Connector 10000">
                        <a:extLst>
                          <a:ext uri="{FF2B5EF4-FFF2-40B4-BE49-F238E27FC236}">
                            <a16:creationId xmlns:a16="http://schemas.microsoft.com/office/drawing/2014/main" id="{5731B781-ABFA-D7AC-B854-50952510801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997" name="Group 9996">
                      <a:extLst>
                        <a:ext uri="{FF2B5EF4-FFF2-40B4-BE49-F238E27FC236}">
                          <a16:creationId xmlns:a16="http://schemas.microsoft.com/office/drawing/2014/main" id="{053CD5D1-F0FB-3E5A-99DF-C2BAF59B7276}"/>
                        </a:ext>
                      </a:extLst>
                    </p:cNvPr>
                    <p:cNvGrpSpPr/>
                    <p:nvPr/>
                  </p:nvGrpSpPr>
                  <p:grpSpPr>
                    <a:xfrm>
                      <a:off x="6373433" y="2044860"/>
                      <a:ext cx="309399" cy="252871"/>
                      <a:chOff x="6388404" y="2028082"/>
                      <a:chExt cx="309399" cy="252871"/>
                    </a:xfrm>
                  </p:grpSpPr>
                  <p:sp>
                    <p:nvSpPr>
                      <p:cNvPr id="9998" name="Oval 366">
                        <a:extLst>
                          <a:ext uri="{FF2B5EF4-FFF2-40B4-BE49-F238E27FC236}">
                            <a16:creationId xmlns:a16="http://schemas.microsoft.com/office/drawing/2014/main" id="{DD6831B5-CF05-D454-96A8-3A3E7C9EFA3C}"/>
                          </a:ext>
                        </a:extLst>
                      </p:cNvPr>
                      <p:cNvSpPr>
                        <a:spLocks noChangeArrowheads="1"/>
                      </p:cNvSpPr>
                      <p:nvPr/>
                    </p:nvSpPr>
                    <p:spPr bwMode="auto">
                      <a:xfrm>
                        <a:off x="6388404" y="2028082"/>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999" name="Oval 449">
                        <a:extLst>
                          <a:ext uri="{FF2B5EF4-FFF2-40B4-BE49-F238E27FC236}">
                            <a16:creationId xmlns:a16="http://schemas.microsoft.com/office/drawing/2014/main" id="{12563563-0696-3CFB-FE6E-0D695814F0B8}"/>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919" name="Group 9918">
                  <a:extLst>
                    <a:ext uri="{FF2B5EF4-FFF2-40B4-BE49-F238E27FC236}">
                      <a16:creationId xmlns:a16="http://schemas.microsoft.com/office/drawing/2014/main" id="{5E8CF5C2-ED3C-231B-385B-7DCFB1580468}"/>
                    </a:ext>
                  </a:extLst>
                </p:cNvPr>
                <p:cNvGrpSpPr/>
                <p:nvPr/>
              </p:nvGrpSpPr>
              <p:grpSpPr>
                <a:xfrm>
                  <a:off x="-1240967" y="2323266"/>
                  <a:ext cx="184312" cy="451829"/>
                  <a:chOff x="6367490" y="1536575"/>
                  <a:chExt cx="319380" cy="782940"/>
                </a:xfrm>
              </p:grpSpPr>
              <p:grpSp>
                <p:nvGrpSpPr>
                  <p:cNvPr id="9980" name="Group 9979">
                    <a:extLst>
                      <a:ext uri="{FF2B5EF4-FFF2-40B4-BE49-F238E27FC236}">
                        <a16:creationId xmlns:a16="http://schemas.microsoft.com/office/drawing/2014/main" id="{E9D4B5A2-AB66-2048-2CB9-47321F0FB408}"/>
                      </a:ext>
                    </a:extLst>
                  </p:cNvPr>
                  <p:cNvGrpSpPr/>
                  <p:nvPr/>
                </p:nvGrpSpPr>
                <p:grpSpPr>
                  <a:xfrm>
                    <a:off x="6367490" y="1536575"/>
                    <a:ext cx="319380" cy="381803"/>
                    <a:chOff x="6367490" y="1536575"/>
                    <a:chExt cx="319380" cy="381803"/>
                  </a:xfrm>
                </p:grpSpPr>
                <p:grpSp>
                  <p:nvGrpSpPr>
                    <p:cNvPr id="9988" name="Group 9987">
                      <a:extLst>
                        <a:ext uri="{FF2B5EF4-FFF2-40B4-BE49-F238E27FC236}">
                          <a16:creationId xmlns:a16="http://schemas.microsoft.com/office/drawing/2014/main" id="{528352F9-7D00-DC64-5603-34801780FC7E}"/>
                        </a:ext>
                      </a:extLst>
                    </p:cNvPr>
                    <p:cNvGrpSpPr/>
                    <p:nvPr/>
                  </p:nvGrpSpPr>
                  <p:grpSpPr>
                    <a:xfrm>
                      <a:off x="6476184" y="1764113"/>
                      <a:ext cx="110455" cy="154265"/>
                      <a:chOff x="6476184" y="1764113"/>
                      <a:chExt cx="110455" cy="154265"/>
                    </a:xfrm>
                  </p:grpSpPr>
                  <p:cxnSp>
                    <p:nvCxnSpPr>
                      <p:cNvPr id="9992" name="Straight Connector 9991">
                        <a:extLst>
                          <a:ext uri="{FF2B5EF4-FFF2-40B4-BE49-F238E27FC236}">
                            <a16:creationId xmlns:a16="http://schemas.microsoft.com/office/drawing/2014/main" id="{37EF3F6D-78C8-B93C-E7C8-DF202F3CEB0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93" name="Straight Connector 9992">
                        <a:extLst>
                          <a:ext uri="{FF2B5EF4-FFF2-40B4-BE49-F238E27FC236}">
                            <a16:creationId xmlns:a16="http://schemas.microsoft.com/office/drawing/2014/main" id="{52ACD13E-C5AC-1C6A-8439-8A75C694B0E4}"/>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989" name="Group 9988">
                      <a:extLst>
                        <a:ext uri="{FF2B5EF4-FFF2-40B4-BE49-F238E27FC236}">
                          <a16:creationId xmlns:a16="http://schemas.microsoft.com/office/drawing/2014/main" id="{B509F2DF-594F-1E23-CEA2-D2B1A49CF8FC}"/>
                        </a:ext>
                      </a:extLst>
                    </p:cNvPr>
                    <p:cNvGrpSpPr/>
                    <p:nvPr/>
                  </p:nvGrpSpPr>
                  <p:grpSpPr>
                    <a:xfrm>
                      <a:off x="6367490" y="1536575"/>
                      <a:ext cx="319380" cy="260420"/>
                      <a:chOff x="6357510" y="1536575"/>
                      <a:chExt cx="319380" cy="260420"/>
                    </a:xfrm>
                  </p:grpSpPr>
                  <p:sp>
                    <p:nvSpPr>
                      <p:cNvPr id="9990" name="Oval 395">
                        <a:extLst>
                          <a:ext uri="{FF2B5EF4-FFF2-40B4-BE49-F238E27FC236}">
                            <a16:creationId xmlns:a16="http://schemas.microsoft.com/office/drawing/2014/main" id="{C23AB578-C0C5-A9B7-A53F-815241F13AB3}"/>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991" name="Oval 396">
                        <a:extLst>
                          <a:ext uri="{FF2B5EF4-FFF2-40B4-BE49-F238E27FC236}">
                            <a16:creationId xmlns:a16="http://schemas.microsoft.com/office/drawing/2014/main" id="{52F82738-8D3D-F346-63FF-FE46EE5969E8}"/>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981" name="Group 9980">
                    <a:extLst>
                      <a:ext uri="{FF2B5EF4-FFF2-40B4-BE49-F238E27FC236}">
                        <a16:creationId xmlns:a16="http://schemas.microsoft.com/office/drawing/2014/main" id="{4307DC44-6C81-36B7-5300-1D993997F070}"/>
                      </a:ext>
                    </a:extLst>
                  </p:cNvPr>
                  <p:cNvGrpSpPr/>
                  <p:nvPr/>
                </p:nvGrpSpPr>
                <p:grpSpPr>
                  <a:xfrm>
                    <a:off x="6372481" y="1933291"/>
                    <a:ext cx="309399" cy="386224"/>
                    <a:chOff x="6372481" y="1933291"/>
                    <a:chExt cx="309399" cy="386224"/>
                  </a:xfrm>
                </p:grpSpPr>
                <p:grpSp>
                  <p:nvGrpSpPr>
                    <p:cNvPr id="9982" name="Group 9981">
                      <a:extLst>
                        <a:ext uri="{FF2B5EF4-FFF2-40B4-BE49-F238E27FC236}">
                          <a16:creationId xmlns:a16="http://schemas.microsoft.com/office/drawing/2014/main" id="{D35003AE-6BD1-F577-C5F8-173BDB5DEE32}"/>
                        </a:ext>
                      </a:extLst>
                    </p:cNvPr>
                    <p:cNvGrpSpPr/>
                    <p:nvPr/>
                  </p:nvGrpSpPr>
                  <p:grpSpPr>
                    <a:xfrm>
                      <a:off x="6477582" y="1933291"/>
                      <a:ext cx="110455" cy="154265"/>
                      <a:chOff x="6476184" y="1764113"/>
                      <a:chExt cx="110455" cy="154265"/>
                    </a:xfrm>
                  </p:grpSpPr>
                  <p:cxnSp>
                    <p:nvCxnSpPr>
                      <p:cNvPr id="9986" name="Straight Connector 9985">
                        <a:extLst>
                          <a:ext uri="{FF2B5EF4-FFF2-40B4-BE49-F238E27FC236}">
                            <a16:creationId xmlns:a16="http://schemas.microsoft.com/office/drawing/2014/main" id="{CDDDEE22-1FD0-EDED-7734-29B7CCE464E9}"/>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87" name="Straight Connector 9986">
                        <a:extLst>
                          <a:ext uri="{FF2B5EF4-FFF2-40B4-BE49-F238E27FC236}">
                            <a16:creationId xmlns:a16="http://schemas.microsoft.com/office/drawing/2014/main" id="{5A2DF3DE-3547-3D54-DE73-5EB4BD9166C9}"/>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983" name="Group 9982">
                      <a:extLst>
                        <a:ext uri="{FF2B5EF4-FFF2-40B4-BE49-F238E27FC236}">
                          <a16:creationId xmlns:a16="http://schemas.microsoft.com/office/drawing/2014/main" id="{9069E1E2-6B63-FF7D-5EA5-38682D6C0639}"/>
                        </a:ext>
                      </a:extLst>
                    </p:cNvPr>
                    <p:cNvGrpSpPr/>
                    <p:nvPr/>
                  </p:nvGrpSpPr>
                  <p:grpSpPr>
                    <a:xfrm>
                      <a:off x="6372481" y="2066644"/>
                      <a:ext cx="309399" cy="252871"/>
                      <a:chOff x="6387452" y="2049866"/>
                      <a:chExt cx="309399" cy="252871"/>
                    </a:xfrm>
                  </p:grpSpPr>
                  <p:sp>
                    <p:nvSpPr>
                      <p:cNvPr id="9984" name="Oval 366">
                        <a:extLst>
                          <a:ext uri="{FF2B5EF4-FFF2-40B4-BE49-F238E27FC236}">
                            <a16:creationId xmlns:a16="http://schemas.microsoft.com/office/drawing/2014/main" id="{02A75F57-A413-33A5-2CA3-63E2B225EF7A}"/>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985" name="Oval 449">
                        <a:extLst>
                          <a:ext uri="{FF2B5EF4-FFF2-40B4-BE49-F238E27FC236}">
                            <a16:creationId xmlns:a16="http://schemas.microsoft.com/office/drawing/2014/main" id="{EBED2FEE-CFBE-0C30-9D20-E4A0B58746B7}"/>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920" name="Group 9919">
                  <a:extLst>
                    <a:ext uri="{FF2B5EF4-FFF2-40B4-BE49-F238E27FC236}">
                      <a16:creationId xmlns:a16="http://schemas.microsoft.com/office/drawing/2014/main" id="{293DAA57-BA21-AECA-14E3-A327E47F6651}"/>
                    </a:ext>
                  </a:extLst>
                </p:cNvPr>
                <p:cNvGrpSpPr/>
                <p:nvPr/>
              </p:nvGrpSpPr>
              <p:grpSpPr>
                <a:xfrm>
                  <a:off x="-1043661" y="2323266"/>
                  <a:ext cx="184312" cy="451829"/>
                  <a:chOff x="6367490" y="1536575"/>
                  <a:chExt cx="319380" cy="782940"/>
                </a:xfrm>
              </p:grpSpPr>
              <p:grpSp>
                <p:nvGrpSpPr>
                  <p:cNvPr id="9966" name="Group 9965">
                    <a:extLst>
                      <a:ext uri="{FF2B5EF4-FFF2-40B4-BE49-F238E27FC236}">
                        <a16:creationId xmlns:a16="http://schemas.microsoft.com/office/drawing/2014/main" id="{E4631FB2-5817-23CC-1FC8-AD012073D721}"/>
                      </a:ext>
                    </a:extLst>
                  </p:cNvPr>
                  <p:cNvGrpSpPr/>
                  <p:nvPr/>
                </p:nvGrpSpPr>
                <p:grpSpPr>
                  <a:xfrm>
                    <a:off x="6367490" y="1536575"/>
                    <a:ext cx="319380" cy="381803"/>
                    <a:chOff x="6367490" y="1536575"/>
                    <a:chExt cx="319380" cy="381803"/>
                  </a:xfrm>
                </p:grpSpPr>
                <p:grpSp>
                  <p:nvGrpSpPr>
                    <p:cNvPr id="9974" name="Group 9973">
                      <a:extLst>
                        <a:ext uri="{FF2B5EF4-FFF2-40B4-BE49-F238E27FC236}">
                          <a16:creationId xmlns:a16="http://schemas.microsoft.com/office/drawing/2014/main" id="{42E1C785-EB6D-114C-E421-7BFD33CB9818}"/>
                        </a:ext>
                      </a:extLst>
                    </p:cNvPr>
                    <p:cNvGrpSpPr/>
                    <p:nvPr/>
                  </p:nvGrpSpPr>
                  <p:grpSpPr>
                    <a:xfrm>
                      <a:off x="6476184" y="1764113"/>
                      <a:ext cx="110455" cy="154265"/>
                      <a:chOff x="6476184" y="1764113"/>
                      <a:chExt cx="110455" cy="154265"/>
                    </a:xfrm>
                  </p:grpSpPr>
                  <p:cxnSp>
                    <p:nvCxnSpPr>
                      <p:cNvPr id="9978" name="Straight Connector 9977">
                        <a:extLst>
                          <a:ext uri="{FF2B5EF4-FFF2-40B4-BE49-F238E27FC236}">
                            <a16:creationId xmlns:a16="http://schemas.microsoft.com/office/drawing/2014/main" id="{199744F5-F628-F904-5622-6FF0F097D7F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79" name="Straight Connector 9978">
                        <a:extLst>
                          <a:ext uri="{FF2B5EF4-FFF2-40B4-BE49-F238E27FC236}">
                            <a16:creationId xmlns:a16="http://schemas.microsoft.com/office/drawing/2014/main" id="{A4EB920C-0063-16C9-2F16-4F38AA86CB6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975" name="Group 9974">
                      <a:extLst>
                        <a:ext uri="{FF2B5EF4-FFF2-40B4-BE49-F238E27FC236}">
                          <a16:creationId xmlns:a16="http://schemas.microsoft.com/office/drawing/2014/main" id="{590B9030-0C24-CDC0-D9A0-4683D59CCBE0}"/>
                        </a:ext>
                      </a:extLst>
                    </p:cNvPr>
                    <p:cNvGrpSpPr/>
                    <p:nvPr/>
                  </p:nvGrpSpPr>
                  <p:grpSpPr>
                    <a:xfrm>
                      <a:off x="6367490" y="1536575"/>
                      <a:ext cx="319380" cy="260420"/>
                      <a:chOff x="6357510" y="1536575"/>
                      <a:chExt cx="319380" cy="260420"/>
                    </a:xfrm>
                  </p:grpSpPr>
                  <p:sp>
                    <p:nvSpPr>
                      <p:cNvPr id="9976" name="Oval 395">
                        <a:extLst>
                          <a:ext uri="{FF2B5EF4-FFF2-40B4-BE49-F238E27FC236}">
                            <a16:creationId xmlns:a16="http://schemas.microsoft.com/office/drawing/2014/main" id="{58F2A77E-DD68-AE83-E7C3-F15984FDEDC1}"/>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977" name="Oval 396">
                        <a:extLst>
                          <a:ext uri="{FF2B5EF4-FFF2-40B4-BE49-F238E27FC236}">
                            <a16:creationId xmlns:a16="http://schemas.microsoft.com/office/drawing/2014/main" id="{785CC21B-0515-9BFB-F2C4-269CEBD759B6}"/>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967" name="Group 9966">
                    <a:extLst>
                      <a:ext uri="{FF2B5EF4-FFF2-40B4-BE49-F238E27FC236}">
                        <a16:creationId xmlns:a16="http://schemas.microsoft.com/office/drawing/2014/main" id="{16C2A5E1-9EB3-7779-3A55-1AFA41E9DA4A}"/>
                      </a:ext>
                    </a:extLst>
                  </p:cNvPr>
                  <p:cNvGrpSpPr/>
                  <p:nvPr/>
                </p:nvGrpSpPr>
                <p:grpSpPr>
                  <a:xfrm>
                    <a:off x="6372481" y="1933291"/>
                    <a:ext cx="309399" cy="386224"/>
                    <a:chOff x="6372481" y="1933291"/>
                    <a:chExt cx="309399" cy="386224"/>
                  </a:xfrm>
                </p:grpSpPr>
                <p:grpSp>
                  <p:nvGrpSpPr>
                    <p:cNvPr id="9968" name="Group 9967">
                      <a:extLst>
                        <a:ext uri="{FF2B5EF4-FFF2-40B4-BE49-F238E27FC236}">
                          <a16:creationId xmlns:a16="http://schemas.microsoft.com/office/drawing/2014/main" id="{FEF2B2BF-8BFC-8049-D1C7-A635E39D92D3}"/>
                        </a:ext>
                      </a:extLst>
                    </p:cNvPr>
                    <p:cNvGrpSpPr/>
                    <p:nvPr/>
                  </p:nvGrpSpPr>
                  <p:grpSpPr>
                    <a:xfrm>
                      <a:off x="6477582" y="1933291"/>
                      <a:ext cx="110455" cy="154265"/>
                      <a:chOff x="6476184" y="1764113"/>
                      <a:chExt cx="110455" cy="154265"/>
                    </a:xfrm>
                  </p:grpSpPr>
                  <p:cxnSp>
                    <p:nvCxnSpPr>
                      <p:cNvPr id="9972" name="Straight Connector 9971">
                        <a:extLst>
                          <a:ext uri="{FF2B5EF4-FFF2-40B4-BE49-F238E27FC236}">
                            <a16:creationId xmlns:a16="http://schemas.microsoft.com/office/drawing/2014/main" id="{E50EF24C-D81D-2083-8EB0-577991A63EF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73" name="Straight Connector 9972">
                        <a:extLst>
                          <a:ext uri="{FF2B5EF4-FFF2-40B4-BE49-F238E27FC236}">
                            <a16:creationId xmlns:a16="http://schemas.microsoft.com/office/drawing/2014/main" id="{81513D83-1268-0ABA-0B26-6783D6DBA3CA}"/>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969" name="Group 9968">
                      <a:extLst>
                        <a:ext uri="{FF2B5EF4-FFF2-40B4-BE49-F238E27FC236}">
                          <a16:creationId xmlns:a16="http://schemas.microsoft.com/office/drawing/2014/main" id="{A83B32F3-BF32-9814-37DE-E87B38F39344}"/>
                        </a:ext>
                      </a:extLst>
                    </p:cNvPr>
                    <p:cNvGrpSpPr/>
                    <p:nvPr/>
                  </p:nvGrpSpPr>
                  <p:grpSpPr>
                    <a:xfrm>
                      <a:off x="6372481" y="2066644"/>
                      <a:ext cx="309399" cy="252871"/>
                      <a:chOff x="6387452" y="2049866"/>
                      <a:chExt cx="309399" cy="252871"/>
                    </a:xfrm>
                  </p:grpSpPr>
                  <p:sp>
                    <p:nvSpPr>
                      <p:cNvPr id="9970" name="Oval 366">
                        <a:extLst>
                          <a:ext uri="{FF2B5EF4-FFF2-40B4-BE49-F238E27FC236}">
                            <a16:creationId xmlns:a16="http://schemas.microsoft.com/office/drawing/2014/main" id="{9096FC21-B434-F895-9A1A-711B651158CF}"/>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971" name="Oval 449">
                        <a:extLst>
                          <a:ext uri="{FF2B5EF4-FFF2-40B4-BE49-F238E27FC236}">
                            <a16:creationId xmlns:a16="http://schemas.microsoft.com/office/drawing/2014/main" id="{6BA73AD5-671A-079F-0853-01009ABD2D4E}"/>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921" name="Group 9920">
                  <a:extLst>
                    <a:ext uri="{FF2B5EF4-FFF2-40B4-BE49-F238E27FC236}">
                      <a16:creationId xmlns:a16="http://schemas.microsoft.com/office/drawing/2014/main" id="{0488BEC4-381A-F351-A260-4ADEC511729B}"/>
                    </a:ext>
                  </a:extLst>
                </p:cNvPr>
                <p:cNvGrpSpPr/>
                <p:nvPr/>
              </p:nvGrpSpPr>
              <p:grpSpPr>
                <a:xfrm>
                  <a:off x="-846355" y="2323266"/>
                  <a:ext cx="184312" cy="451829"/>
                  <a:chOff x="6367490" y="1536575"/>
                  <a:chExt cx="319380" cy="782940"/>
                </a:xfrm>
              </p:grpSpPr>
              <p:grpSp>
                <p:nvGrpSpPr>
                  <p:cNvPr id="9952" name="Group 9951">
                    <a:extLst>
                      <a:ext uri="{FF2B5EF4-FFF2-40B4-BE49-F238E27FC236}">
                        <a16:creationId xmlns:a16="http://schemas.microsoft.com/office/drawing/2014/main" id="{52A932D1-CC25-ACA9-0D35-9F943B8CDD15}"/>
                      </a:ext>
                    </a:extLst>
                  </p:cNvPr>
                  <p:cNvGrpSpPr/>
                  <p:nvPr/>
                </p:nvGrpSpPr>
                <p:grpSpPr>
                  <a:xfrm>
                    <a:off x="6367490" y="1536575"/>
                    <a:ext cx="319380" cy="381803"/>
                    <a:chOff x="6367490" y="1536575"/>
                    <a:chExt cx="319380" cy="381803"/>
                  </a:xfrm>
                </p:grpSpPr>
                <p:grpSp>
                  <p:nvGrpSpPr>
                    <p:cNvPr id="9960" name="Group 9959">
                      <a:extLst>
                        <a:ext uri="{FF2B5EF4-FFF2-40B4-BE49-F238E27FC236}">
                          <a16:creationId xmlns:a16="http://schemas.microsoft.com/office/drawing/2014/main" id="{0BA58A2E-C2ED-BE74-D396-F54A1F9EB657}"/>
                        </a:ext>
                      </a:extLst>
                    </p:cNvPr>
                    <p:cNvGrpSpPr/>
                    <p:nvPr/>
                  </p:nvGrpSpPr>
                  <p:grpSpPr>
                    <a:xfrm>
                      <a:off x="6476184" y="1764113"/>
                      <a:ext cx="110455" cy="154265"/>
                      <a:chOff x="6476184" y="1764113"/>
                      <a:chExt cx="110455" cy="154265"/>
                    </a:xfrm>
                  </p:grpSpPr>
                  <p:cxnSp>
                    <p:nvCxnSpPr>
                      <p:cNvPr id="9964" name="Straight Connector 9963">
                        <a:extLst>
                          <a:ext uri="{FF2B5EF4-FFF2-40B4-BE49-F238E27FC236}">
                            <a16:creationId xmlns:a16="http://schemas.microsoft.com/office/drawing/2014/main" id="{6DC7DE49-7ADF-C1B3-F5E4-6D0AD863AA30}"/>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65" name="Straight Connector 9964">
                        <a:extLst>
                          <a:ext uri="{FF2B5EF4-FFF2-40B4-BE49-F238E27FC236}">
                            <a16:creationId xmlns:a16="http://schemas.microsoft.com/office/drawing/2014/main" id="{C7974581-72A5-0BE5-FB96-13EBC5D1BC7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961" name="Group 9960">
                      <a:extLst>
                        <a:ext uri="{FF2B5EF4-FFF2-40B4-BE49-F238E27FC236}">
                          <a16:creationId xmlns:a16="http://schemas.microsoft.com/office/drawing/2014/main" id="{4C8919D6-A2C5-E8EF-1650-6C048896F85B}"/>
                        </a:ext>
                      </a:extLst>
                    </p:cNvPr>
                    <p:cNvGrpSpPr/>
                    <p:nvPr/>
                  </p:nvGrpSpPr>
                  <p:grpSpPr>
                    <a:xfrm>
                      <a:off x="6367490" y="1536575"/>
                      <a:ext cx="319380" cy="260420"/>
                      <a:chOff x="6357510" y="1536575"/>
                      <a:chExt cx="319380" cy="260420"/>
                    </a:xfrm>
                  </p:grpSpPr>
                  <p:sp>
                    <p:nvSpPr>
                      <p:cNvPr id="9962" name="Oval 395">
                        <a:extLst>
                          <a:ext uri="{FF2B5EF4-FFF2-40B4-BE49-F238E27FC236}">
                            <a16:creationId xmlns:a16="http://schemas.microsoft.com/office/drawing/2014/main" id="{716C087B-915D-B166-DC42-E7B9B547F501}"/>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963" name="Oval 396">
                        <a:extLst>
                          <a:ext uri="{FF2B5EF4-FFF2-40B4-BE49-F238E27FC236}">
                            <a16:creationId xmlns:a16="http://schemas.microsoft.com/office/drawing/2014/main" id="{9F1073E6-730E-DA33-AEF4-FFE0762A66CD}"/>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953" name="Group 9952">
                    <a:extLst>
                      <a:ext uri="{FF2B5EF4-FFF2-40B4-BE49-F238E27FC236}">
                        <a16:creationId xmlns:a16="http://schemas.microsoft.com/office/drawing/2014/main" id="{3A630D8C-A63E-22DA-0296-FE10159AD908}"/>
                      </a:ext>
                    </a:extLst>
                  </p:cNvPr>
                  <p:cNvGrpSpPr/>
                  <p:nvPr/>
                </p:nvGrpSpPr>
                <p:grpSpPr>
                  <a:xfrm>
                    <a:off x="6372481" y="1933291"/>
                    <a:ext cx="309399" cy="386224"/>
                    <a:chOff x="6372481" y="1933291"/>
                    <a:chExt cx="309399" cy="386224"/>
                  </a:xfrm>
                </p:grpSpPr>
                <p:grpSp>
                  <p:nvGrpSpPr>
                    <p:cNvPr id="9954" name="Group 9953">
                      <a:extLst>
                        <a:ext uri="{FF2B5EF4-FFF2-40B4-BE49-F238E27FC236}">
                          <a16:creationId xmlns:a16="http://schemas.microsoft.com/office/drawing/2014/main" id="{374F7F5F-5429-C4B7-31A8-1D85E3026A9E}"/>
                        </a:ext>
                      </a:extLst>
                    </p:cNvPr>
                    <p:cNvGrpSpPr/>
                    <p:nvPr/>
                  </p:nvGrpSpPr>
                  <p:grpSpPr>
                    <a:xfrm>
                      <a:off x="6477582" y="1933291"/>
                      <a:ext cx="110455" cy="154265"/>
                      <a:chOff x="6476184" y="1764113"/>
                      <a:chExt cx="110455" cy="154265"/>
                    </a:xfrm>
                  </p:grpSpPr>
                  <p:cxnSp>
                    <p:nvCxnSpPr>
                      <p:cNvPr id="9958" name="Straight Connector 9957">
                        <a:extLst>
                          <a:ext uri="{FF2B5EF4-FFF2-40B4-BE49-F238E27FC236}">
                            <a16:creationId xmlns:a16="http://schemas.microsoft.com/office/drawing/2014/main" id="{9C7407EA-B73B-2A65-788B-8959E572A626}"/>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59" name="Straight Connector 9958">
                        <a:extLst>
                          <a:ext uri="{FF2B5EF4-FFF2-40B4-BE49-F238E27FC236}">
                            <a16:creationId xmlns:a16="http://schemas.microsoft.com/office/drawing/2014/main" id="{967757B6-E67C-C2AC-E0EE-68143BBFEEDA}"/>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955" name="Group 9954">
                      <a:extLst>
                        <a:ext uri="{FF2B5EF4-FFF2-40B4-BE49-F238E27FC236}">
                          <a16:creationId xmlns:a16="http://schemas.microsoft.com/office/drawing/2014/main" id="{12F14EB3-F5FA-9292-D3AA-52AA41FB3E32}"/>
                        </a:ext>
                      </a:extLst>
                    </p:cNvPr>
                    <p:cNvGrpSpPr/>
                    <p:nvPr/>
                  </p:nvGrpSpPr>
                  <p:grpSpPr>
                    <a:xfrm>
                      <a:off x="6372481" y="2066644"/>
                      <a:ext cx="309399" cy="252871"/>
                      <a:chOff x="6387452" y="2049866"/>
                      <a:chExt cx="309399" cy="252871"/>
                    </a:xfrm>
                  </p:grpSpPr>
                  <p:sp>
                    <p:nvSpPr>
                      <p:cNvPr id="9956" name="Oval 366">
                        <a:extLst>
                          <a:ext uri="{FF2B5EF4-FFF2-40B4-BE49-F238E27FC236}">
                            <a16:creationId xmlns:a16="http://schemas.microsoft.com/office/drawing/2014/main" id="{756A8C8B-F739-839E-788A-5180415A9A5B}"/>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957" name="Oval 449">
                        <a:extLst>
                          <a:ext uri="{FF2B5EF4-FFF2-40B4-BE49-F238E27FC236}">
                            <a16:creationId xmlns:a16="http://schemas.microsoft.com/office/drawing/2014/main" id="{534322A9-F138-9F82-A8E7-E764C8FE3F15}"/>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922" name="Group 9921">
                  <a:extLst>
                    <a:ext uri="{FF2B5EF4-FFF2-40B4-BE49-F238E27FC236}">
                      <a16:creationId xmlns:a16="http://schemas.microsoft.com/office/drawing/2014/main" id="{900412D5-125C-BF20-320C-5CE0966B4016}"/>
                    </a:ext>
                  </a:extLst>
                </p:cNvPr>
                <p:cNvGrpSpPr/>
                <p:nvPr/>
              </p:nvGrpSpPr>
              <p:grpSpPr>
                <a:xfrm>
                  <a:off x="-649049" y="2323266"/>
                  <a:ext cx="184312" cy="451829"/>
                  <a:chOff x="6367490" y="1536575"/>
                  <a:chExt cx="319380" cy="782940"/>
                </a:xfrm>
              </p:grpSpPr>
              <p:grpSp>
                <p:nvGrpSpPr>
                  <p:cNvPr id="9938" name="Group 9937">
                    <a:extLst>
                      <a:ext uri="{FF2B5EF4-FFF2-40B4-BE49-F238E27FC236}">
                        <a16:creationId xmlns:a16="http://schemas.microsoft.com/office/drawing/2014/main" id="{5250ED04-65C6-4D81-128E-1B6EAE2DC082}"/>
                      </a:ext>
                    </a:extLst>
                  </p:cNvPr>
                  <p:cNvGrpSpPr/>
                  <p:nvPr/>
                </p:nvGrpSpPr>
                <p:grpSpPr>
                  <a:xfrm>
                    <a:off x="6367490" y="1536575"/>
                    <a:ext cx="319380" cy="381803"/>
                    <a:chOff x="6367490" y="1536575"/>
                    <a:chExt cx="319380" cy="381803"/>
                  </a:xfrm>
                </p:grpSpPr>
                <p:grpSp>
                  <p:nvGrpSpPr>
                    <p:cNvPr id="9946" name="Group 9945">
                      <a:extLst>
                        <a:ext uri="{FF2B5EF4-FFF2-40B4-BE49-F238E27FC236}">
                          <a16:creationId xmlns:a16="http://schemas.microsoft.com/office/drawing/2014/main" id="{82F0DFC7-1037-FCEA-7178-220919C80711}"/>
                        </a:ext>
                      </a:extLst>
                    </p:cNvPr>
                    <p:cNvGrpSpPr/>
                    <p:nvPr/>
                  </p:nvGrpSpPr>
                  <p:grpSpPr>
                    <a:xfrm>
                      <a:off x="6476184" y="1764113"/>
                      <a:ext cx="110455" cy="154265"/>
                      <a:chOff x="6476184" y="1764113"/>
                      <a:chExt cx="110455" cy="154265"/>
                    </a:xfrm>
                  </p:grpSpPr>
                  <p:cxnSp>
                    <p:nvCxnSpPr>
                      <p:cNvPr id="9950" name="Straight Connector 9949">
                        <a:extLst>
                          <a:ext uri="{FF2B5EF4-FFF2-40B4-BE49-F238E27FC236}">
                            <a16:creationId xmlns:a16="http://schemas.microsoft.com/office/drawing/2014/main" id="{29B239BF-0341-5756-E3AD-7A3C13540517}"/>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51" name="Straight Connector 9950">
                        <a:extLst>
                          <a:ext uri="{FF2B5EF4-FFF2-40B4-BE49-F238E27FC236}">
                            <a16:creationId xmlns:a16="http://schemas.microsoft.com/office/drawing/2014/main" id="{6A8CD4B4-7122-798F-2C24-F8A613A9960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947" name="Group 9946">
                      <a:extLst>
                        <a:ext uri="{FF2B5EF4-FFF2-40B4-BE49-F238E27FC236}">
                          <a16:creationId xmlns:a16="http://schemas.microsoft.com/office/drawing/2014/main" id="{1A64C910-5708-EA15-DE6A-6F6F3118EFD5}"/>
                        </a:ext>
                      </a:extLst>
                    </p:cNvPr>
                    <p:cNvGrpSpPr/>
                    <p:nvPr/>
                  </p:nvGrpSpPr>
                  <p:grpSpPr>
                    <a:xfrm>
                      <a:off x="6367490" y="1536575"/>
                      <a:ext cx="319380" cy="260420"/>
                      <a:chOff x="6357510" y="1536575"/>
                      <a:chExt cx="319380" cy="260420"/>
                    </a:xfrm>
                  </p:grpSpPr>
                  <p:sp>
                    <p:nvSpPr>
                      <p:cNvPr id="9948" name="Oval 395">
                        <a:extLst>
                          <a:ext uri="{FF2B5EF4-FFF2-40B4-BE49-F238E27FC236}">
                            <a16:creationId xmlns:a16="http://schemas.microsoft.com/office/drawing/2014/main" id="{4D0337B3-AD0A-D5EF-338D-752D2B540297}"/>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949" name="Oval 396">
                        <a:extLst>
                          <a:ext uri="{FF2B5EF4-FFF2-40B4-BE49-F238E27FC236}">
                            <a16:creationId xmlns:a16="http://schemas.microsoft.com/office/drawing/2014/main" id="{85BC2345-7891-DCD8-F93B-9CA5C68C5983}"/>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939" name="Group 9938">
                    <a:extLst>
                      <a:ext uri="{FF2B5EF4-FFF2-40B4-BE49-F238E27FC236}">
                        <a16:creationId xmlns:a16="http://schemas.microsoft.com/office/drawing/2014/main" id="{9DFF65D3-30FC-C208-9FCD-56E842507A47}"/>
                      </a:ext>
                    </a:extLst>
                  </p:cNvPr>
                  <p:cNvGrpSpPr/>
                  <p:nvPr/>
                </p:nvGrpSpPr>
                <p:grpSpPr>
                  <a:xfrm>
                    <a:off x="6372481" y="1933291"/>
                    <a:ext cx="309399" cy="386224"/>
                    <a:chOff x="6372481" y="1933291"/>
                    <a:chExt cx="309399" cy="386224"/>
                  </a:xfrm>
                </p:grpSpPr>
                <p:grpSp>
                  <p:nvGrpSpPr>
                    <p:cNvPr id="9940" name="Group 9939">
                      <a:extLst>
                        <a:ext uri="{FF2B5EF4-FFF2-40B4-BE49-F238E27FC236}">
                          <a16:creationId xmlns:a16="http://schemas.microsoft.com/office/drawing/2014/main" id="{49E036FA-2204-B75F-47FB-2CD5BF0648D7}"/>
                        </a:ext>
                      </a:extLst>
                    </p:cNvPr>
                    <p:cNvGrpSpPr/>
                    <p:nvPr/>
                  </p:nvGrpSpPr>
                  <p:grpSpPr>
                    <a:xfrm>
                      <a:off x="6477582" y="1933291"/>
                      <a:ext cx="110455" cy="154265"/>
                      <a:chOff x="6476184" y="1764113"/>
                      <a:chExt cx="110455" cy="154265"/>
                    </a:xfrm>
                  </p:grpSpPr>
                  <p:cxnSp>
                    <p:nvCxnSpPr>
                      <p:cNvPr id="9944" name="Straight Connector 9943">
                        <a:extLst>
                          <a:ext uri="{FF2B5EF4-FFF2-40B4-BE49-F238E27FC236}">
                            <a16:creationId xmlns:a16="http://schemas.microsoft.com/office/drawing/2014/main" id="{C49AC516-A4FE-7705-3273-E5250D3ACF7B}"/>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45" name="Straight Connector 9944">
                        <a:extLst>
                          <a:ext uri="{FF2B5EF4-FFF2-40B4-BE49-F238E27FC236}">
                            <a16:creationId xmlns:a16="http://schemas.microsoft.com/office/drawing/2014/main" id="{415A429E-286D-00C7-3782-A0C3503EFC8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941" name="Group 9940">
                      <a:extLst>
                        <a:ext uri="{FF2B5EF4-FFF2-40B4-BE49-F238E27FC236}">
                          <a16:creationId xmlns:a16="http://schemas.microsoft.com/office/drawing/2014/main" id="{3C807DFD-92B2-F841-486C-70256DD06E23}"/>
                        </a:ext>
                      </a:extLst>
                    </p:cNvPr>
                    <p:cNvGrpSpPr/>
                    <p:nvPr/>
                  </p:nvGrpSpPr>
                  <p:grpSpPr>
                    <a:xfrm>
                      <a:off x="6372481" y="2066644"/>
                      <a:ext cx="309399" cy="252871"/>
                      <a:chOff x="6387452" y="2049866"/>
                      <a:chExt cx="309399" cy="252871"/>
                    </a:xfrm>
                  </p:grpSpPr>
                  <p:sp>
                    <p:nvSpPr>
                      <p:cNvPr id="9942" name="Oval 366">
                        <a:extLst>
                          <a:ext uri="{FF2B5EF4-FFF2-40B4-BE49-F238E27FC236}">
                            <a16:creationId xmlns:a16="http://schemas.microsoft.com/office/drawing/2014/main" id="{752BFCC3-0D59-BCD4-D413-E8B0CF2173BD}"/>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943" name="Oval 449">
                        <a:extLst>
                          <a:ext uri="{FF2B5EF4-FFF2-40B4-BE49-F238E27FC236}">
                            <a16:creationId xmlns:a16="http://schemas.microsoft.com/office/drawing/2014/main" id="{491DCF9A-4F77-3308-90C6-BF6F126EFB55}"/>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9923" name="Group 9922">
                  <a:extLst>
                    <a:ext uri="{FF2B5EF4-FFF2-40B4-BE49-F238E27FC236}">
                      <a16:creationId xmlns:a16="http://schemas.microsoft.com/office/drawing/2014/main" id="{5BA98890-5C89-70B3-7DEA-A675169BBA19}"/>
                    </a:ext>
                  </a:extLst>
                </p:cNvPr>
                <p:cNvGrpSpPr/>
                <p:nvPr/>
              </p:nvGrpSpPr>
              <p:grpSpPr>
                <a:xfrm>
                  <a:off x="-451743" y="2323266"/>
                  <a:ext cx="184312" cy="451829"/>
                  <a:chOff x="6367490" y="1536575"/>
                  <a:chExt cx="319380" cy="782940"/>
                </a:xfrm>
              </p:grpSpPr>
              <p:grpSp>
                <p:nvGrpSpPr>
                  <p:cNvPr id="9924" name="Group 9923">
                    <a:extLst>
                      <a:ext uri="{FF2B5EF4-FFF2-40B4-BE49-F238E27FC236}">
                        <a16:creationId xmlns:a16="http://schemas.microsoft.com/office/drawing/2014/main" id="{F8335BCB-4049-B9A8-3161-B6DC5C5BFAE1}"/>
                      </a:ext>
                    </a:extLst>
                  </p:cNvPr>
                  <p:cNvGrpSpPr/>
                  <p:nvPr/>
                </p:nvGrpSpPr>
                <p:grpSpPr>
                  <a:xfrm>
                    <a:off x="6367490" y="1536575"/>
                    <a:ext cx="319380" cy="381803"/>
                    <a:chOff x="6367490" y="1536575"/>
                    <a:chExt cx="319380" cy="381803"/>
                  </a:xfrm>
                </p:grpSpPr>
                <p:grpSp>
                  <p:nvGrpSpPr>
                    <p:cNvPr id="9932" name="Group 9931">
                      <a:extLst>
                        <a:ext uri="{FF2B5EF4-FFF2-40B4-BE49-F238E27FC236}">
                          <a16:creationId xmlns:a16="http://schemas.microsoft.com/office/drawing/2014/main" id="{7209D99B-C904-72DC-536F-BB90A4D8E116}"/>
                        </a:ext>
                      </a:extLst>
                    </p:cNvPr>
                    <p:cNvGrpSpPr/>
                    <p:nvPr/>
                  </p:nvGrpSpPr>
                  <p:grpSpPr>
                    <a:xfrm>
                      <a:off x="6476184" y="1764113"/>
                      <a:ext cx="110455" cy="154265"/>
                      <a:chOff x="6476184" y="1764113"/>
                      <a:chExt cx="110455" cy="154265"/>
                    </a:xfrm>
                  </p:grpSpPr>
                  <p:cxnSp>
                    <p:nvCxnSpPr>
                      <p:cNvPr id="9936" name="Straight Connector 9935">
                        <a:extLst>
                          <a:ext uri="{FF2B5EF4-FFF2-40B4-BE49-F238E27FC236}">
                            <a16:creationId xmlns:a16="http://schemas.microsoft.com/office/drawing/2014/main" id="{0B9320BC-4979-FE26-50BA-E6E953F4F3F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37" name="Straight Connector 9936">
                        <a:extLst>
                          <a:ext uri="{FF2B5EF4-FFF2-40B4-BE49-F238E27FC236}">
                            <a16:creationId xmlns:a16="http://schemas.microsoft.com/office/drawing/2014/main" id="{50F92C40-CC3F-4DD9-2ECD-36706455EA9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933" name="Group 9932">
                      <a:extLst>
                        <a:ext uri="{FF2B5EF4-FFF2-40B4-BE49-F238E27FC236}">
                          <a16:creationId xmlns:a16="http://schemas.microsoft.com/office/drawing/2014/main" id="{83A65323-771C-BE2F-A5A3-EF472CBF4C90}"/>
                        </a:ext>
                      </a:extLst>
                    </p:cNvPr>
                    <p:cNvGrpSpPr/>
                    <p:nvPr/>
                  </p:nvGrpSpPr>
                  <p:grpSpPr>
                    <a:xfrm>
                      <a:off x="6367490" y="1536575"/>
                      <a:ext cx="319380" cy="260420"/>
                      <a:chOff x="6357510" y="1536575"/>
                      <a:chExt cx="319380" cy="260420"/>
                    </a:xfrm>
                  </p:grpSpPr>
                  <p:sp>
                    <p:nvSpPr>
                      <p:cNvPr id="9934" name="Oval 395">
                        <a:extLst>
                          <a:ext uri="{FF2B5EF4-FFF2-40B4-BE49-F238E27FC236}">
                            <a16:creationId xmlns:a16="http://schemas.microsoft.com/office/drawing/2014/main" id="{E06ACD68-E4C2-D453-3A36-49A801F424FE}"/>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935" name="Oval 396">
                        <a:extLst>
                          <a:ext uri="{FF2B5EF4-FFF2-40B4-BE49-F238E27FC236}">
                            <a16:creationId xmlns:a16="http://schemas.microsoft.com/office/drawing/2014/main" id="{70950B2E-0897-7B9E-E576-7BF44D31D1E9}"/>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9925" name="Group 9924">
                    <a:extLst>
                      <a:ext uri="{FF2B5EF4-FFF2-40B4-BE49-F238E27FC236}">
                        <a16:creationId xmlns:a16="http://schemas.microsoft.com/office/drawing/2014/main" id="{98FA121E-B2FC-FAD0-9C1B-CA99B9F4D76A}"/>
                      </a:ext>
                    </a:extLst>
                  </p:cNvPr>
                  <p:cNvGrpSpPr/>
                  <p:nvPr/>
                </p:nvGrpSpPr>
                <p:grpSpPr>
                  <a:xfrm>
                    <a:off x="6372481" y="1933291"/>
                    <a:ext cx="309399" cy="386224"/>
                    <a:chOff x="6372481" y="1933291"/>
                    <a:chExt cx="309399" cy="386224"/>
                  </a:xfrm>
                </p:grpSpPr>
                <p:grpSp>
                  <p:nvGrpSpPr>
                    <p:cNvPr id="9926" name="Group 9925">
                      <a:extLst>
                        <a:ext uri="{FF2B5EF4-FFF2-40B4-BE49-F238E27FC236}">
                          <a16:creationId xmlns:a16="http://schemas.microsoft.com/office/drawing/2014/main" id="{9BFA79CE-A4D2-7C2B-C2C0-A78334ED25DE}"/>
                        </a:ext>
                      </a:extLst>
                    </p:cNvPr>
                    <p:cNvGrpSpPr/>
                    <p:nvPr/>
                  </p:nvGrpSpPr>
                  <p:grpSpPr>
                    <a:xfrm>
                      <a:off x="6477582" y="1933291"/>
                      <a:ext cx="110455" cy="154265"/>
                      <a:chOff x="6476184" y="1764113"/>
                      <a:chExt cx="110455" cy="154265"/>
                    </a:xfrm>
                  </p:grpSpPr>
                  <p:cxnSp>
                    <p:nvCxnSpPr>
                      <p:cNvPr id="9930" name="Straight Connector 9929">
                        <a:extLst>
                          <a:ext uri="{FF2B5EF4-FFF2-40B4-BE49-F238E27FC236}">
                            <a16:creationId xmlns:a16="http://schemas.microsoft.com/office/drawing/2014/main" id="{69B5F771-D206-7D8B-256C-985AEB3AFE3D}"/>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31" name="Straight Connector 9930">
                        <a:extLst>
                          <a:ext uri="{FF2B5EF4-FFF2-40B4-BE49-F238E27FC236}">
                            <a16:creationId xmlns:a16="http://schemas.microsoft.com/office/drawing/2014/main" id="{691D100A-CA20-4A97-DC2A-837BBE314B50}"/>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9927" name="Group 9926">
                      <a:extLst>
                        <a:ext uri="{FF2B5EF4-FFF2-40B4-BE49-F238E27FC236}">
                          <a16:creationId xmlns:a16="http://schemas.microsoft.com/office/drawing/2014/main" id="{15E6BA7E-8089-2B07-B1D5-DDF8BF4E0070}"/>
                        </a:ext>
                      </a:extLst>
                    </p:cNvPr>
                    <p:cNvGrpSpPr/>
                    <p:nvPr/>
                  </p:nvGrpSpPr>
                  <p:grpSpPr>
                    <a:xfrm>
                      <a:off x="6372481" y="2066644"/>
                      <a:ext cx="309399" cy="252871"/>
                      <a:chOff x="6387452" y="2049866"/>
                      <a:chExt cx="309399" cy="252871"/>
                    </a:xfrm>
                  </p:grpSpPr>
                  <p:sp>
                    <p:nvSpPr>
                      <p:cNvPr id="9928" name="Oval 366">
                        <a:extLst>
                          <a:ext uri="{FF2B5EF4-FFF2-40B4-BE49-F238E27FC236}">
                            <a16:creationId xmlns:a16="http://schemas.microsoft.com/office/drawing/2014/main" id="{F5CA57D0-2934-4764-B061-49BDF3AD8F99}"/>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929" name="Oval 449">
                        <a:extLst>
                          <a:ext uri="{FF2B5EF4-FFF2-40B4-BE49-F238E27FC236}">
                            <a16:creationId xmlns:a16="http://schemas.microsoft.com/office/drawing/2014/main" id="{C01036A1-A09D-9FC7-152A-70C624ECB744}"/>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grpSp>
            <p:nvGrpSpPr>
              <p:cNvPr id="10022" name="Group 10021">
                <a:extLst>
                  <a:ext uri="{FF2B5EF4-FFF2-40B4-BE49-F238E27FC236}">
                    <a16:creationId xmlns:a16="http://schemas.microsoft.com/office/drawing/2014/main" id="{90B3A7C2-4F93-ADEF-F83B-429BD982466E}"/>
                  </a:ext>
                </a:extLst>
              </p:cNvPr>
              <p:cNvGrpSpPr/>
              <p:nvPr/>
            </p:nvGrpSpPr>
            <p:grpSpPr>
              <a:xfrm rot="21449664">
                <a:off x="5142882" y="3200272"/>
                <a:ext cx="1368148" cy="451829"/>
                <a:chOff x="-1635579" y="2323266"/>
                <a:chExt cx="1368148" cy="451829"/>
              </a:xfrm>
            </p:grpSpPr>
            <p:grpSp>
              <p:nvGrpSpPr>
                <p:cNvPr id="10023" name="Group 10022">
                  <a:extLst>
                    <a:ext uri="{FF2B5EF4-FFF2-40B4-BE49-F238E27FC236}">
                      <a16:creationId xmlns:a16="http://schemas.microsoft.com/office/drawing/2014/main" id="{017D2CF1-B6FC-3143-558F-5943323F9387}"/>
                    </a:ext>
                  </a:extLst>
                </p:cNvPr>
                <p:cNvGrpSpPr/>
                <p:nvPr/>
              </p:nvGrpSpPr>
              <p:grpSpPr>
                <a:xfrm>
                  <a:off x="-1635579" y="2323266"/>
                  <a:ext cx="184312" cy="451829"/>
                  <a:chOff x="6367490" y="1536575"/>
                  <a:chExt cx="319380" cy="782940"/>
                </a:xfrm>
              </p:grpSpPr>
              <p:grpSp>
                <p:nvGrpSpPr>
                  <p:cNvPr id="10114" name="Group 10113">
                    <a:extLst>
                      <a:ext uri="{FF2B5EF4-FFF2-40B4-BE49-F238E27FC236}">
                        <a16:creationId xmlns:a16="http://schemas.microsoft.com/office/drawing/2014/main" id="{6121EBEA-DFBB-1462-449F-70A1DE03BD3F}"/>
                      </a:ext>
                    </a:extLst>
                  </p:cNvPr>
                  <p:cNvGrpSpPr/>
                  <p:nvPr/>
                </p:nvGrpSpPr>
                <p:grpSpPr>
                  <a:xfrm>
                    <a:off x="6367490" y="1536575"/>
                    <a:ext cx="319380" cy="381803"/>
                    <a:chOff x="6367490" y="1536575"/>
                    <a:chExt cx="319380" cy="381803"/>
                  </a:xfrm>
                </p:grpSpPr>
                <p:grpSp>
                  <p:nvGrpSpPr>
                    <p:cNvPr id="10122" name="Group 10121">
                      <a:extLst>
                        <a:ext uri="{FF2B5EF4-FFF2-40B4-BE49-F238E27FC236}">
                          <a16:creationId xmlns:a16="http://schemas.microsoft.com/office/drawing/2014/main" id="{4FADB3A4-DC52-385F-5560-F2679F38C4CE}"/>
                        </a:ext>
                      </a:extLst>
                    </p:cNvPr>
                    <p:cNvGrpSpPr/>
                    <p:nvPr/>
                  </p:nvGrpSpPr>
                  <p:grpSpPr>
                    <a:xfrm>
                      <a:off x="6476184" y="1764113"/>
                      <a:ext cx="110455" cy="154265"/>
                      <a:chOff x="6476184" y="1764113"/>
                      <a:chExt cx="110455" cy="154265"/>
                    </a:xfrm>
                  </p:grpSpPr>
                  <p:cxnSp>
                    <p:nvCxnSpPr>
                      <p:cNvPr id="10126" name="Straight Connector 10125">
                        <a:extLst>
                          <a:ext uri="{FF2B5EF4-FFF2-40B4-BE49-F238E27FC236}">
                            <a16:creationId xmlns:a16="http://schemas.microsoft.com/office/drawing/2014/main" id="{0A8C3E6C-587C-2FF2-59C9-4C3446AF1D5C}"/>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127" name="Straight Connector 10126">
                        <a:extLst>
                          <a:ext uri="{FF2B5EF4-FFF2-40B4-BE49-F238E27FC236}">
                            <a16:creationId xmlns:a16="http://schemas.microsoft.com/office/drawing/2014/main" id="{82091454-8705-11A0-B912-7A1CF557B829}"/>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123" name="Group 10122">
                      <a:extLst>
                        <a:ext uri="{FF2B5EF4-FFF2-40B4-BE49-F238E27FC236}">
                          <a16:creationId xmlns:a16="http://schemas.microsoft.com/office/drawing/2014/main" id="{040E0C5A-0D29-8346-C86B-5AF95C949CD6}"/>
                        </a:ext>
                      </a:extLst>
                    </p:cNvPr>
                    <p:cNvGrpSpPr/>
                    <p:nvPr/>
                  </p:nvGrpSpPr>
                  <p:grpSpPr>
                    <a:xfrm>
                      <a:off x="6367490" y="1536575"/>
                      <a:ext cx="319380" cy="260420"/>
                      <a:chOff x="6357510" y="1536575"/>
                      <a:chExt cx="319380" cy="260420"/>
                    </a:xfrm>
                  </p:grpSpPr>
                  <p:sp>
                    <p:nvSpPr>
                      <p:cNvPr id="10124" name="Oval 395">
                        <a:extLst>
                          <a:ext uri="{FF2B5EF4-FFF2-40B4-BE49-F238E27FC236}">
                            <a16:creationId xmlns:a16="http://schemas.microsoft.com/office/drawing/2014/main" id="{E195DEFF-CBB4-B6CE-8F66-844384E04443}"/>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125" name="Oval 396">
                        <a:extLst>
                          <a:ext uri="{FF2B5EF4-FFF2-40B4-BE49-F238E27FC236}">
                            <a16:creationId xmlns:a16="http://schemas.microsoft.com/office/drawing/2014/main" id="{3FB96CC2-D663-421D-A61C-3A9F54010056}"/>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0115" name="Group 10114">
                    <a:extLst>
                      <a:ext uri="{FF2B5EF4-FFF2-40B4-BE49-F238E27FC236}">
                        <a16:creationId xmlns:a16="http://schemas.microsoft.com/office/drawing/2014/main" id="{4E75F621-A176-8810-E9C2-C42998E10BD0}"/>
                      </a:ext>
                    </a:extLst>
                  </p:cNvPr>
                  <p:cNvGrpSpPr/>
                  <p:nvPr/>
                </p:nvGrpSpPr>
                <p:grpSpPr>
                  <a:xfrm>
                    <a:off x="6372481" y="1933291"/>
                    <a:ext cx="309399" cy="386224"/>
                    <a:chOff x="6372481" y="1933291"/>
                    <a:chExt cx="309399" cy="386224"/>
                  </a:xfrm>
                </p:grpSpPr>
                <p:grpSp>
                  <p:nvGrpSpPr>
                    <p:cNvPr id="10116" name="Group 10115">
                      <a:extLst>
                        <a:ext uri="{FF2B5EF4-FFF2-40B4-BE49-F238E27FC236}">
                          <a16:creationId xmlns:a16="http://schemas.microsoft.com/office/drawing/2014/main" id="{958EA059-1B12-358B-BAE4-61D006BF670D}"/>
                        </a:ext>
                      </a:extLst>
                    </p:cNvPr>
                    <p:cNvGrpSpPr/>
                    <p:nvPr/>
                  </p:nvGrpSpPr>
                  <p:grpSpPr>
                    <a:xfrm>
                      <a:off x="6477582" y="1933291"/>
                      <a:ext cx="110455" cy="154265"/>
                      <a:chOff x="6476184" y="1764113"/>
                      <a:chExt cx="110455" cy="154265"/>
                    </a:xfrm>
                  </p:grpSpPr>
                  <p:cxnSp>
                    <p:nvCxnSpPr>
                      <p:cNvPr id="10120" name="Straight Connector 10119">
                        <a:extLst>
                          <a:ext uri="{FF2B5EF4-FFF2-40B4-BE49-F238E27FC236}">
                            <a16:creationId xmlns:a16="http://schemas.microsoft.com/office/drawing/2014/main" id="{FCBB439F-7129-3CCD-DFD5-34DDEEC049E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121" name="Straight Connector 10120">
                        <a:extLst>
                          <a:ext uri="{FF2B5EF4-FFF2-40B4-BE49-F238E27FC236}">
                            <a16:creationId xmlns:a16="http://schemas.microsoft.com/office/drawing/2014/main" id="{A5A1ACD5-242B-2BD4-A9EF-01E33918EBA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117" name="Group 10116">
                      <a:extLst>
                        <a:ext uri="{FF2B5EF4-FFF2-40B4-BE49-F238E27FC236}">
                          <a16:creationId xmlns:a16="http://schemas.microsoft.com/office/drawing/2014/main" id="{B36B9200-A344-08E4-DDAF-515C03EA03FE}"/>
                        </a:ext>
                      </a:extLst>
                    </p:cNvPr>
                    <p:cNvGrpSpPr/>
                    <p:nvPr/>
                  </p:nvGrpSpPr>
                  <p:grpSpPr>
                    <a:xfrm>
                      <a:off x="6372481" y="2066644"/>
                      <a:ext cx="309399" cy="252871"/>
                      <a:chOff x="6387452" y="2049866"/>
                      <a:chExt cx="309399" cy="252871"/>
                    </a:xfrm>
                  </p:grpSpPr>
                  <p:sp>
                    <p:nvSpPr>
                      <p:cNvPr id="10118" name="Oval 366">
                        <a:extLst>
                          <a:ext uri="{FF2B5EF4-FFF2-40B4-BE49-F238E27FC236}">
                            <a16:creationId xmlns:a16="http://schemas.microsoft.com/office/drawing/2014/main" id="{C990A911-24FF-5836-EF2E-5DD757EFB051}"/>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119" name="Oval 449">
                        <a:extLst>
                          <a:ext uri="{FF2B5EF4-FFF2-40B4-BE49-F238E27FC236}">
                            <a16:creationId xmlns:a16="http://schemas.microsoft.com/office/drawing/2014/main" id="{3FD4A885-5645-09AA-FBB1-7CD6966270BC}"/>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0024" name="Group 10023">
                  <a:extLst>
                    <a:ext uri="{FF2B5EF4-FFF2-40B4-BE49-F238E27FC236}">
                      <a16:creationId xmlns:a16="http://schemas.microsoft.com/office/drawing/2014/main" id="{3FD117DD-2125-CF68-9497-81138790E540}"/>
                    </a:ext>
                  </a:extLst>
                </p:cNvPr>
                <p:cNvGrpSpPr/>
                <p:nvPr/>
              </p:nvGrpSpPr>
              <p:grpSpPr>
                <a:xfrm>
                  <a:off x="-1438273" y="2323266"/>
                  <a:ext cx="184312" cy="451829"/>
                  <a:chOff x="6367490" y="1536575"/>
                  <a:chExt cx="319380" cy="782940"/>
                </a:xfrm>
              </p:grpSpPr>
              <p:grpSp>
                <p:nvGrpSpPr>
                  <p:cNvPr id="10100" name="Group 10099">
                    <a:extLst>
                      <a:ext uri="{FF2B5EF4-FFF2-40B4-BE49-F238E27FC236}">
                        <a16:creationId xmlns:a16="http://schemas.microsoft.com/office/drawing/2014/main" id="{B5D4774B-E2F8-7CC0-9474-8D4D7F565F82}"/>
                      </a:ext>
                    </a:extLst>
                  </p:cNvPr>
                  <p:cNvGrpSpPr/>
                  <p:nvPr/>
                </p:nvGrpSpPr>
                <p:grpSpPr>
                  <a:xfrm>
                    <a:off x="6367490" y="1536575"/>
                    <a:ext cx="319380" cy="381803"/>
                    <a:chOff x="6367490" y="1536575"/>
                    <a:chExt cx="319380" cy="381803"/>
                  </a:xfrm>
                </p:grpSpPr>
                <p:grpSp>
                  <p:nvGrpSpPr>
                    <p:cNvPr id="10108" name="Group 10107">
                      <a:extLst>
                        <a:ext uri="{FF2B5EF4-FFF2-40B4-BE49-F238E27FC236}">
                          <a16:creationId xmlns:a16="http://schemas.microsoft.com/office/drawing/2014/main" id="{C149CCE1-0A16-E73E-ECFB-D17700C0E644}"/>
                        </a:ext>
                      </a:extLst>
                    </p:cNvPr>
                    <p:cNvGrpSpPr/>
                    <p:nvPr/>
                  </p:nvGrpSpPr>
                  <p:grpSpPr>
                    <a:xfrm>
                      <a:off x="6476184" y="1764113"/>
                      <a:ext cx="110455" cy="154265"/>
                      <a:chOff x="6476184" y="1764113"/>
                      <a:chExt cx="110455" cy="154265"/>
                    </a:xfrm>
                  </p:grpSpPr>
                  <p:cxnSp>
                    <p:nvCxnSpPr>
                      <p:cNvPr id="10112" name="Straight Connector 10111">
                        <a:extLst>
                          <a:ext uri="{FF2B5EF4-FFF2-40B4-BE49-F238E27FC236}">
                            <a16:creationId xmlns:a16="http://schemas.microsoft.com/office/drawing/2014/main" id="{48306B47-2071-2AD6-2E64-3AA70EFBE59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113" name="Straight Connector 10112">
                        <a:extLst>
                          <a:ext uri="{FF2B5EF4-FFF2-40B4-BE49-F238E27FC236}">
                            <a16:creationId xmlns:a16="http://schemas.microsoft.com/office/drawing/2014/main" id="{A6B05A80-C520-0872-AE71-F31698F39BE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109" name="Group 10108">
                      <a:extLst>
                        <a:ext uri="{FF2B5EF4-FFF2-40B4-BE49-F238E27FC236}">
                          <a16:creationId xmlns:a16="http://schemas.microsoft.com/office/drawing/2014/main" id="{3914F3F8-1F4A-0105-2C17-434A8514B16E}"/>
                        </a:ext>
                      </a:extLst>
                    </p:cNvPr>
                    <p:cNvGrpSpPr/>
                    <p:nvPr/>
                  </p:nvGrpSpPr>
                  <p:grpSpPr>
                    <a:xfrm>
                      <a:off x="6367490" y="1536575"/>
                      <a:ext cx="319380" cy="260420"/>
                      <a:chOff x="6357510" y="1536575"/>
                      <a:chExt cx="319380" cy="260420"/>
                    </a:xfrm>
                  </p:grpSpPr>
                  <p:sp>
                    <p:nvSpPr>
                      <p:cNvPr id="10110" name="Oval 395">
                        <a:extLst>
                          <a:ext uri="{FF2B5EF4-FFF2-40B4-BE49-F238E27FC236}">
                            <a16:creationId xmlns:a16="http://schemas.microsoft.com/office/drawing/2014/main" id="{F8A45B6A-50A7-FADD-852B-D53E433D68D6}"/>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111" name="Oval 396">
                        <a:extLst>
                          <a:ext uri="{FF2B5EF4-FFF2-40B4-BE49-F238E27FC236}">
                            <a16:creationId xmlns:a16="http://schemas.microsoft.com/office/drawing/2014/main" id="{894A5891-0D36-D36A-BDAA-1C19383F2B33}"/>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0101" name="Group 10100">
                    <a:extLst>
                      <a:ext uri="{FF2B5EF4-FFF2-40B4-BE49-F238E27FC236}">
                        <a16:creationId xmlns:a16="http://schemas.microsoft.com/office/drawing/2014/main" id="{C064110F-290A-2C0C-BD85-C39251C17E3A}"/>
                      </a:ext>
                    </a:extLst>
                  </p:cNvPr>
                  <p:cNvGrpSpPr/>
                  <p:nvPr/>
                </p:nvGrpSpPr>
                <p:grpSpPr>
                  <a:xfrm>
                    <a:off x="6372481" y="1933291"/>
                    <a:ext cx="309399" cy="386224"/>
                    <a:chOff x="6372481" y="1933291"/>
                    <a:chExt cx="309399" cy="386224"/>
                  </a:xfrm>
                </p:grpSpPr>
                <p:grpSp>
                  <p:nvGrpSpPr>
                    <p:cNvPr id="10102" name="Group 10101">
                      <a:extLst>
                        <a:ext uri="{FF2B5EF4-FFF2-40B4-BE49-F238E27FC236}">
                          <a16:creationId xmlns:a16="http://schemas.microsoft.com/office/drawing/2014/main" id="{CFE919AA-9362-9553-69F9-CE28E26DCC04}"/>
                        </a:ext>
                      </a:extLst>
                    </p:cNvPr>
                    <p:cNvGrpSpPr/>
                    <p:nvPr/>
                  </p:nvGrpSpPr>
                  <p:grpSpPr>
                    <a:xfrm>
                      <a:off x="6477582" y="1933291"/>
                      <a:ext cx="110455" cy="154265"/>
                      <a:chOff x="6476184" y="1764113"/>
                      <a:chExt cx="110455" cy="154265"/>
                    </a:xfrm>
                  </p:grpSpPr>
                  <p:cxnSp>
                    <p:nvCxnSpPr>
                      <p:cNvPr id="10106" name="Straight Connector 10105">
                        <a:extLst>
                          <a:ext uri="{FF2B5EF4-FFF2-40B4-BE49-F238E27FC236}">
                            <a16:creationId xmlns:a16="http://schemas.microsoft.com/office/drawing/2014/main" id="{E8E5565A-4189-59F2-8694-3A866C55F84D}"/>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107" name="Straight Connector 10106">
                        <a:extLst>
                          <a:ext uri="{FF2B5EF4-FFF2-40B4-BE49-F238E27FC236}">
                            <a16:creationId xmlns:a16="http://schemas.microsoft.com/office/drawing/2014/main" id="{963F66A7-4AD2-3D89-CD32-120E5DAAA01D}"/>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103" name="Group 10102">
                      <a:extLst>
                        <a:ext uri="{FF2B5EF4-FFF2-40B4-BE49-F238E27FC236}">
                          <a16:creationId xmlns:a16="http://schemas.microsoft.com/office/drawing/2014/main" id="{C24B162E-20E3-BE99-DA90-76C98041CACE}"/>
                        </a:ext>
                      </a:extLst>
                    </p:cNvPr>
                    <p:cNvGrpSpPr/>
                    <p:nvPr/>
                  </p:nvGrpSpPr>
                  <p:grpSpPr>
                    <a:xfrm>
                      <a:off x="6372481" y="2066644"/>
                      <a:ext cx="309399" cy="252871"/>
                      <a:chOff x="6387452" y="2049866"/>
                      <a:chExt cx="309399" cy="252871"/>
                    </a:xfrm>
                  </p:grpSpPr>
                  <p:sp>
                    <p:nvSpPr>
                      <p:cNvPr id="10104" name="Oval 366">
                        <a:extLst>
                          <a:ext uri="{FF2B5EF4-FFF2-40B4-BE49-F238E27FC236}">
                            <a16:creationId xmlns:a16="http://schemas.microsoft.com/office/drawing/2014/main" id="{2E6C9F1F-450B-9827-B0BF-A636E7710928}"/>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105" name="Oval 449">
                        <a:extLst>
                          <a:ext uri="{FF2B5EF4-FFF2-40B4-BE49-F238E27FC236}">
                            <a16:creationId xmlns:a16="http://schemas.microsoft.com/office/drawing/2014/main" id="{BEE449B6-B633-12BF-3DD6-C505DD33F378}"/>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0025" name="Group 10024">
                  <a:extLst>
                    <a:ext uri="{FF2B5EF4-FFF2-40B4-BE49-F238E27FC236}">
                      <a16:creationId xmlns:a16="http://schemas.microsoft.com/office/drawing/2014/main" id="{CC308CF7-850D-A090-327E-12081D1DB8A2}"/>
                    </a:ext>
                  </a:extLst>
                </p:cNvPr>
                <p:cNvGrpSpPr/>
                <p:nvPr/>
              </p:nvGrpSpPr>
              <p:grpSpPr>
                <a:xfrm>
                  <a:off x="-1240967" y="2323266"/>
                  <a:ext cx="184312" cy="451829"/>
                  <a:chOff x="6367490" y="1536575"/>
                  <a:chExt cx="319380" cy="782940"/>
                </a:xfrm>
              </p:grpSpPr>
              <p:grpSp>
                <p:nvGrpSpPr>
                  <p:cNvPr id="10086" name="Group 10085">
                    <a:extLst>
                      <a:ext uri="{FF2B5EF4-FFF2-40B4-BE49-F238E27FC236}">
                        <a16:creationId xmlns:a16="http://schemas.microsoft.com/office/drawing/2014/main" id="{3F0F1460-7125-CA7C-FF4A-01EC5A74074A}"/>
                      </a:ext>
                    </a:extLst>
                  </p:cNvPr>
                  <p:cNvGrpSpPr/>
                  <p:nvPr/>
                </p:nvGrpSpPr>
                <p:grpSpPr>
                  <a:xfrm>
                    <a:off x="6367490" y="1536575"/>
                    <a:ext cx="319380" cy="381803"/>
                    <a:chOff x="6367490" y="1536575"/>
                    <a:chExt cx="319380" cy="381803"/>
                  </a:xfrm>
                </p:grpSpPr>
                <p:grpSp>
                  <p:nvGrpSpPr>
                    <p:cNvPr id="10094" name="Group 10093">
                      <a:extLst>
                        <a:ext uri="{FF2B5EF4-FFF2-40B4-BE49-F238E27FC236}">
                          <a16:creationId xmlns:a16="http://schemas.microsoft.com/office/drawing/2014/main" id="{DC86456B-29C2-5AF3-6745-AC4861A93B41}"/>
                        </a:ext>
                      </a:extLst>
                    </p:cNvPr>
                    <p:cNvGrpSpPr/>
                    <p:nvPr/>
                  </p:nvGrpSpPr>
                  <p:grpSpPr>
                    <a:xfrm>
                      <a:off x="6476184" y="1764113"/>
                      <a:ext cx="110455" cy="154265"/>
                      <a:chOff x="6476184" y="1764113"/>
                      <a:chExt cx="110455" cy="154265"/>
                    </a:xfrm>
                  </p:grpSpPr>
                  <p:cxnSp>
                    <p:nvCxnSpPr>
                      <p:cNvPr id="10098" name="Straight Connector 10097">
                        <a:extLst>
                          <a:ext uri="{FF2B5EF4-FFF2-40B4-BE49-F238E27FC236}">
                            <a16:creationId xmlns:a16="http://schemas.microsoft.com/office/drawing/2014/main" id="{88D3E820-370B-058C-1D33-BE89DB3CB346}"/>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099" name="Straight Connector 10098">
                        <a:extLst>
                          <a:ext uri="{FF2B5EF4-FFF2-40B4-BE49-F238E27FC236}">
                            <a16:creationId xmlns:a16="http://schemas.microsoft.com/office/drawing/2014/main" id="{1624B851-62C5-2668-F264-1F5D5547674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95" name="Group 10094">
                      <a:extLst>
                        <a:ext uri="{FF2B5EF4-FFF2-40B4-BE49-F238E27FC236}">
                          <a16:creationId xmlns:a16="http://schemas.microsoft.com/office/drawing/2014/main" id="{E010D5E1-5527-B66D-16EE-C7BFE9B0E58F}"/>
                        </a:ext>
                      </a:extLst>
                    </p:cNvPr>
                    <p:cNvGrpSpPr/>
                    <p:nvPr/>
                  </p:nvGrpSpPr>
                  <p:grpSpPr>
                    <a:xfrm>
                      <a:off x="6367490" y="1536575"/>
                      <a:ext cx="319380" cy="260420"/>
                      <a:chOff x="6357510" y="1536575"/>
                      <a:chExt cx="319380" cy="260420"/>
                    </a:xfrm>
                  </p:grpSpPr>
                  <p:sp>
                    <p:nvSpPr>
                      <p:cNvPr id="10096" name="Oval 395">
                        <a:extLst>
                          <a:ext uri="{FF2B5EF4-FFF2-40B4-BE49-F238E27FC236}">
                            <a16:creationId xmlns:a16="http://schemas.microsoft.com/office/drawing/2014/main" id="{4E46553B-302B-D270-FEDF-5E9EC83E2DDC}"/>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097" name="Oval 396">
                        <a:extLst>
                          <a:ext uri="{FF2B5EF4-FFF2-40B4-BE49-F238E27FC236}">
                            <a16:creationId xmlns:a16="http://schemas.microsoft.com/office/drawing/2014/main" id="{FCF4809C-5477-FB11-9448-8473CAE0AB7A}"/>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0087" name="Group 10086">
                    <a:extLst>
                      <a:ext uri="{FF2B5EF4-FFF2-40B4-BE49-F238E27FC236}">
                        <a16:creationId xmlns:a16="http://schemas.microsoft.com/office/drawing/2014/main" id="{B0E46C8D-046A-E4E7-A08A-A257A4658319}"/>
                      </a:ext>
                    </a:extLst>
                  </p:cNvPr>
                  <p:cNvGrpSpPr/>
                  <p:nvPr/>
                </p:nvGrpSpPr>
                <p:grpSpPr>
                  <a:xfrm>
                    <a:off x="6372481" y="1933291"/>
                    <a:ext cx="309399" cy="386224"/>
                    <a:chOff x="6372481" y="1933291"/>
                    <a:chExt cx="309399" cy="386224"/>
                  </a:xfrm>
                </p:grpSpPr>
                <p:grpSp>
                  <p:nvGrpSpPr>
                    <p:cNvPr id="10088" name="Group 10087">
                      <a:extLst>
                        <a:ext uri="{FF2B5EF4-FFF2-40B4-BE49-F238E27FC236}">
                          <a16:creationId xmlns:a16="http://schemas.microsoft.com/office/drawing/2014/main" id="{03D3070C-CDF6-E5B2-B153-167D77190A58}"/>
                        </a:ext>
                      </a:extLst>
                    </p:cNvPr>
                    <p:cNvGrpSpPr/>
                    <p:nvPr/>
                  </p:nvGrpSpPr>
                  <p:grpSpPr>
                    <a:xfrm>
                      <a:off x="6477582" y="1933291"/>
                      <a:ext cx="110455" cy="154265"/>
                      <a:chOff x="6476184" y="1764113"/>
                      <a:chExt cx="110455" cy="154265"/>
                    </a:xfrm>
                  </p:grpSpPr>
                  <p:cxnSp>
                    <p:nvCxnSpPr>
                      <p:cNvPr id="10092" name="Straight Connector 10091">
                        <a:extLst>
                          <a:ext uri="{FF2B5EF4-FFF2-40B4-BE49-F238E27FC236}">
                            <a16:creationId xmlns:a16="http://schemas.microsoft.com/office/drawing/2014/main" id="{5EEB356E-7A19-8455-D60C-74BBCC25F1CB}"/>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093" name="Straight Connector 10092">
                        <a:extLst>
                          <a:ext uri="{FF2B5EF4-FFF2-40B4-BE49-F238E27FC236}">
                            <a16:creationId xmlns:a16="http://schemas.microsoft.com/office/drawing/2014/main" id="{A8E4A813-3B8A-E427-6A7D-AB747B1B2D16}"/>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89" name="Group 10088">
                      <a:extLst>
                        <a:ext uri="{FF2B5EF4-FFF2-40B4-BE49-F238E27FC236}">
                          <a16:creationId xmlns:a16="http://schemas.microsoft.com/office/drawing/2014/main" id="{7C207465-235D-9D28-E6AF-2237391BE5DD}"/>
                        </a:ext>
                      </a:extLst>
                    </p:cNvPr>
                    <p:cNvGrpSpPr/>
                    <p:nvPr/>
                  </p:nvGrpSpPr>
                  <p:grpSpPr>
                    <a:xfrm>
                      <a:off x="6372481" y="2066644"/>
                      <a:ext cx="309399" cy="252871"/>
                      <a:chOff x="6387452" y="2049866"/>
                      <a:chExt cx="309399" cy="252871"/>
                    </a:xfrm>
                  </p:grpSpPr>
                  <p:sp>
                    <p:nvSpPr>
                      <p:cNvPr id="10090" name="Oval 366">
                        <a:extLst>
                          <a:ext uri="{FF2B5EF4-FFF2-40B4-BE49-F238E27FC236}">
                            <a16:creationId xmlns:a16="http://schemas.microsoft.com/office/drawing/2014/main" id="{3E5E60A9-2E97-89D3-7ACD-9EF57B5019DD}"/>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091" name="Oval 449">
                        <a:extLst>
                          <a:ext uri="{FF2B5EF4-FFF2-40B4-BE49-F238E27FC236}">
                            <a16:creationId xmlns:a16="http://schemas.microsoft.com/office/drawing/2014/main" id="{0E4C2FBE-C3EA-4F5C-8E6B-70E4033731BF}"/>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0026" name="Group 10025">
                  <a:extLst>
                    <a:ext uri="{FF2B5EF4-FFF2-40B4-BE49-F238E27FC236}">
                      <a16:creationId xmlns:a16="http://schemas.microsoft.com/office/drawing/2014/main" id="{7CDF7CDF-2B95-3A78-4D4F-B92001E75699}"/>
                    </a:ext>
                  </a:extLst>
                </p:cNvPr>
                <p:cNvGrpSpPr/>
                <p:nvPr/>
              </p:nvGrpSpPr>
              <p:grpSpPr>
                <a:xfrm>
                  <a:off x="-1043661" y="2323266"/>
                  <a:ext cx="184312" cy="451829"/>
                  <a:chOff x="6367490" y="1536575"/>
                  <a:chExt cx="319380" cy="782940"/>
                </a:xfrm>
              </p:grpSpPr>
              <p:grpSp>
                <p:nvGrpSpPr>
                  <p:cNvPr id="10072" name="Group 10071">
                    <a:extLst>
                      <a:ext uri="{FF2B5EF4-FFF2-40B4-BE49-F238E27FC236}">
                        <a16:creationId xmlns:a16="http://schemas.microsoft.com/office/drawing/2014/main" id="{33C3D362-BBB5-0BA9-5DE8-50BACD715204}"/>
                      </a:ext>
                    </a:extLst>
                  </p:cNvPr>
                  <p:cNvGrpSpPr/>
                  <p:nvPr/>
                </p:nvGrpSpPr>
                <p:grpSpPr>
                  <a:xfrm>
                    <a:off x="6367490" y="1536575"/>
                    <a:ext cx="319380" cy="381803"/>
                    <a:chOff x="6367490" y="1536575"/>
                    <a:chExt cx="319380" cy="381803"/>
                  </a:xfrm>
                </p:grpSpPr>
                <p:grpSp>
                  <p:nvGrpSpPr>
                    <p:cNvPr id="10080" name="Group 10079">
                      <a:extLst>
                        <a:ext uri="{FF2B5EF4-FFF2-40B4-BE49-F238E27FC236}">
                          <a16:creationId xmlns:a16="http://schemas.microsoft.com/office/drawing/2014/main" id="{1836E117-AD6B-87FA-44ED-73298C9E9D9B}"/>
                        </a:ext>
                      </a:extLst>
                    </p:cNvPr>
                    <p:cNvGrpSpPr/>
                    <p:nvPr/>
                  </p:nvGrpSpPr>
                  <p:grpSpPr>
                    <a:xfrm>
                      <a:off x="6476184" y="1764113"/>
                      <a:ext cx="110455" cy="154265"/>
                      <a:chOff x="6476184" y="1764113"/>
                      <a:chExt cx="110455" cy="154265"/>
                    </a:xfrm>
                  </p:grpSpPr>
                  <p:cxnSp>
                    <p:nvCxnSpPr>
                      <p:cNvPr id="10084" name="Straight Connector 10083">
                        <a:extLst>
                          <a:ext uri="{FF2B5EF4-FFF2-40B4-BE49-F238E27FC236}">
                            <a16:creationId xmlns:a16="http://schemas.microsoft.com/office/drawing/2014/main" id="{3F064DFE-12A4-2B0B-557B-D69D206429EF}"/>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085" name="Straight Connector 10084">
                        <a:extLst>
                          <a:ext uri="{FF2B5EF4-FFF2-40B4-BE49-F238E27FC236}">
                            <a16:creationId xmlns:a16="http://schemas.microsoft.com/office/drawing/2014/main" id="{78E77FE8-A1DD-2B87-F87D-EB35F210F79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81" name="Group 10080">
                      <a:extLst>
                        <a:ext uri="{FF2B5EF4-FFF2-40B4-BE49-F238E27FC236}">
                          <a16:creationId xmlns:a16="http://schemas.microsoft.com/office/drawing/2014/main" id="{5B53E8F4-252E-4EE0-F253-544B20861B82}"/>
                        </a:ext>
                      </a:extLst>
                    </p:cNvPr>
                    <p:cNvGrpSpPr/>
                    <p:nvPr/>
                  </p:nvGrpSpPr>
                  <p:grpSpPr>
                    <a:xfrm>
                      <a:off x="6367490" y="1536575"/>
                      <a:ext cx="319380" cy="260420"/>
                      <a:chOff x="6357510" y="1536575"/>
                      <a:chExt cx="319380" cy="260420"/>
                    </a:xfrm>
                  </p:grpSpPr>
                  <p:sp>
                    <p:nvSpPr>
                      <p:cNvPr id="10082" name="Oval 395">
                        <a:extLst>
                          <a:ext uri="{FF2B5EF4-FFF2-40B4-BE49-F238E27FC236}">
                            <a16:creationId xmlns:a16="http://schemas.microsoft.com/office/drawing/2014/main" id="{AA68EA08-BF18-2DB4-9138-C5DDB4552A54}"/>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083" name="Oval 396">
                        <a:extLst>
                          <a:ext uri="{FF2B5EF4-FFF2-40B4-BE49-F238E27FC236}">
                            <a16:creationId xmlns:a16="http://schemas.microsoft.com/office/drawing/2014/main" id="{A91A33D2-A1B3-B0BF-6DB1-23F7EF019FC4}"/>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0073" name="Group 10072">
                    <a:extLst>
                      <a:ext uri="{FF2B5EF4-FFF2-40B4-BE49-F238E27FC236}">
                        <a16:creationId xmlns:a16="http://schemas.microsoft.com/office/drawing/2014/main" id="{15B3FCF0-A1DD-C870-F2F3-90D33AA5B36A}"/>
                      </a:ext>
                    </a:extLst>
                  </p:cNvPr>
                  <p:cNvGrpSpPr/>
                  <p:nvPr/>
                </p:nvGrpSpPr>
                <p:grpSpPr>
                  <a:xfrm>
                    <a:off x="6372481" y="1933291"/>
                    <a:ext cx="309399" cy="386224"/>
                    <a:chOff x="6372481" y="1933291"/>
                    <a:chExt cx="309399" cy="386224"/>
                  </a:xfrm>
                </p:grpSpPr>
                <p:grpSp>
                  <p:nvGrpSpPr>
                    <p:cNvPr id="10074" name="Group 10073">
                      <a:extLst>
                        <a:ext uri="{FF2B5EF4-FFF2-40B4-BE49-F238E27FC236}">
                          <a16:creationId xmlns:a16="http://schemas.microsoft.com/office/drawing/2014/main" id="{04F303FA-B1F3-0675-1828-A60E8C8342E9}"/>
                        </a:ext>
                      </a:extLst>
                    </p:cNvPr>
                    <p:cNvGrpSpPr/>
                    <p:nvPr/>
                  </p:nvGrpSpPr>
                  <p:grpSpPr>
                    <a:xfrm>
                      <a:off x="6477582" y="1933291"/>
                      <a:ext cx="110455" cy="154265"/>
                      <a:chOff x="6476184" y="1764113"/>
                      <a:chExt cx="110455" cy="154265"/>
                    </a:xfrm>
                  </p:grpSpPr>
                  <p:cxnSp>
                    <p:nvCxnSpPr>
                      <p:cNvPr id="10078" name="Straight Connector 10077">
                        <a:extLst>
                          <a:ext uri="{FF2B5EF4-FFF2-40B4-BE49-F238E27FC236}">
                            <a16:creationId xmlns:a16="http://schemas.microsoft.com/office/drawing/2014/main" id="{A3F230CB-D8C1-A77C-A8AC-95AC5953AAD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079" name="Straight Connector 10078">
                        <a:extLst>
                          <a:ext uri="{FF2B5EF4-FFF2-40B4-BE49-F238E27FC236}">
                            <a16:creationId xmlns:a16="http://schemas.microsoft.com/office/drawing/2014/main" id="{A64F6B3F-B622-B6F8-9861-027DB3E5E909}"/>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75" name="Group 10074">
                      <a:extLst>
                        <a:ext uri="{FF2B5EF4-FFF2-40B4-BE49-F238E27FC236}">
                          <a16:creationId xmlns:a16="http://schemas.microsoft.com/office/drawing/2014/main" id="{2F50B0FB-4918-E0DF-EDCD-4DDC3691BFF6}"/>
                        </a:ext>
                      </a:extLst>
                    </p:cNvPr>
                    <p:cNvGrpSpPr/>
                    <p:nvPr/>
                  </p:nvGrpSpPr>
                  <p:grpSpPr>
                    <a:xfrm>
                      <a:off x="6372481" y="2066644"/>
                      <a:ext cx="309399" cy="252871"/>
                      <a:chOff x="6387452" y="2049866"/>
                      <a:chExt cx="309399" cy="252871"/>
                    </a:xfrm>
                  </p:grpSpPr>
                  <p:sp>
                    <p:nvSpPr>
                      <p:cNvPr id="10076" name="Oval 366">
                        <a:extLst>
                          <a:ext uri="{FF2B5EF4-FFF2-40B4-BE49-F238E27FC236}">
                            <a16:creationId xmlns:a16="http://schemas.microsoft.com/office/drawing/2014/main" id="{39052D14-BDC7-561B-BAFF-4A33DFB61BB1}"/>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077" name="Oval 449">
                        <a:extLst>
                          <a:ext uri="{FF2B5EF4-FFF2-40B4-BE49-F238E27FC236}">
                            <a16:creationId xmlns:a16="http://schemas.microsoft.com/office/drawing/2014/main" id="{550230A1-D094-A40F-481E-ACD5521B4139}"/>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0027" name="Group 10026">
                  <a:extLst>
                    <a:ext uri="{FF2B5EF4-FFF2-40B4-BE49-F238E27FC236}">
                      <a16:creationId xmlns:a16="http://schemas.microsoft.com/office/drawing/2014/main" id="{A35051D3-ECE6-931F-3FFA-BB40F4FB83AF}"/>
                    </a:ext>
                  </a:extLst>
                </p:cNvPr>
                <p:cNvGrpSpPr/>
                <p:nvPr/>
              </p:nvGrpSpPr>
              <p:grpSpPr>
                <a:xfrm>
                  <a:off x="-846355" y="2323266"/>
                  <a:ext cx="184312" cy="451829"/>
                  <a:chOff x="6367490" y="1536575"/>
                  <a:chExt cx="319380" cy="782940"/>
                </a:xfrm>
              </p:grpSpPr>
              <p:grpSp>
                <p:nvGrpSpPr>
                  <p:cNvPr id="10058" name="Group 10057">
                    <a:extLst>
                      <a:ext uri="{FF2B5EF4-FFF2-40B4-BE49-F238E27FC236}">
                        <a16:creationId xmlns:a16="http://schemas.microsoft.com/office/drawing/2014/main" id="{8FFD3245-CF43-A3F1-ECEF-E6037F59482A}"/>
                      </a:ext>
                    </a:extLst>
                  </p:cNvPr>
                  <p:cNvGrpSpPr/>
                  <p:nvPr/>
                </p:nvGrpSpPr>
                <p:grpSpPr>
                  <a:xfrm>
                    <a:off x="6367490" y="1536575"/>
                    <a:ext cx="319380" cy="381803"/>
                    <a:chOff x="6367490" y="1536575"/>
                    <a:chExt cx="319380" cy="381803"/>
                  </a:xfrm>
                </p:grpSpPr>
                <p:grpSp>
                  <p:nvGrpSpPr>
                    <p:cNvPr id="10066" name="Group 10065">
                      <a:extLst>
                        <a:ext uri="{FF2B5EF4-FFF2-40B4-BE49-F238E27FC236}">
                          <a16:creationId xmlns:a16="http://schemas.microsoft.com/office/drawing/2014/main" id="{F6B4CB4B-A6E1-0315-D5E2-49AEFB7AA826}"/>
                        </a:ext>
                      </a:extLst>
                    </p:cNvPr>
                    <p:cNvGrpSpPr/>
                    <p:nvPr/>
                  </p:nvGrpSpPr>
                  <p:grpSpPr>
                    <a:xfrm>
                      <a:off x="6476184" y="1764113"/>
                      <a:ext cx="110455" cy="154265"/>
                      <a:chOff x="6476184" y="1764113"/>
                      <a:chExt cx="110455" cy="154265"/>
                    </a:xfrm>
                  </p:grpSpPr>
                  <p:cxnSp>
                    <p:nvCxnSpPr>
                      <p:cNvPr id="10070" name="Straight Connector 10069">
                        <a:extLst>
                          <a:ext uri="{FF2B5EF4-FFF2-40B4-BE49-F238E27FC236}">
                            <a16:creationId xmlns:a16="http://schemas.microsoft.com/office/drawing/2014/main" id="{496FE6A6-D3F3-E770-D055-6ECCEE266F64}"/>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071" name="Straight Connector 10070">
                        <a:extLst>
                          <a:ext uri="{FF2B5EF4-FFF2-40B4-BE49-F238E27FC236}">
                            <a16:creationId xmlns:a16="http://schemas.microsoft.com/office/drawing/2014/main" id="{441AA8EC-96E1-E7E5-FDA5-EFD578CBDC9E}"/>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67" name="Group 10066">
                      <a:extLst>
                        <a:ext uri="{FF2B5EF4-FFF2-40B4-BE49-F238E27FC236}">
                          <a16:creationId xmlns:a16="http://schemas.microsoft.com/office/drawing/2014/main" id="{03150CA1-1707-5F4B-7DF0-F962D596475C}"/>
                        </a:ext>
                      </a:extLst>
                    </p:cNvPr>
                    <p:cNvGrpSpPr/>
                    <p:nvPr/>
                  </p:nvGrpSpPr>
                  <p:grpSpPr>
                    <a:xfrm>
                      <a:off x="6367490" y="1536575"/>
                      <a:ext cx="319380" cy="260420"/>
                      <a:chOff x="6357510" y="1536575"/>
                      <a:chExt cx="319380" cy="260420"/>
                    </a:xfrm>
                  </p:grpSpPr>
                  <p:sp>
                    <p:nvSpPr>
                      <p:cNvPr id="10068" name="Oval 395">
                        <a:extLst>
                          <a:ext uri="{FF2B5EF4-FFF2-40B4-BE49-F238E27FC236}">
                            <a16:creationId xmlns:a16="http://schemas.microsoft.com/office/drawing/2014/main" id="{8B730A32-E60F-371B-251B-59A2D3EB648C}"/>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069" name="Oval 396">
                        <a:extLst>
                          <a:ext uri="{FF2B5EF4-FFF2-40B4-BE49-F238E27FC236}">
                            <a16:creationId xmlns:a16="http://schemas.microsoft.com/office/drawing/2014/main" id="{D5DEDA07-6D92-65D8-FB57-09641BA2A64F}"/>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0059" name="Group 10058">
                    <a:extLst>
                      <a:ext uri="{FF2B5EF4-FFF2-40B4-BE49-F238E27FC236}">
                        <a16:creationId xmlns:a16="http://schemas.microsoft.com/office/drawing/2014/main" id="{48C20D6B-0E02-2DB0-F0B7-AA33D883A9E8}"/>
                      </a:ext>
                    </a:extLst>
                  </p:cNvPr>
                  <p:cNvGrpSpPr/>
                  <p:nvPr/>
                </p:nvGrpSpPr>
                <p:grpSpPr>
                  <a:xfrm>
                    <a:off x="6372481" y="1933291"/>
                    <a:ext cx="309399" cy="386224"/>
                    <a:chOff x="6372481" y="1933291"/>
                    <a:chExt cx="309399" cy="386224"/>
                  </a:xfrm>
                </p:grpSpPr>
                <p:grpSp>
                  <p:nvGrpSpPr>
                    <p:cNvPr id="10060" name="Group 10059">
                      <a:extLst>
                        <a:ext uri="{FF2B5EF4-FFF2-40B4-BE49-F238E27FC236}">
                          <a16:creationId xmlns:a16="http://schemas.microsoft.com/office/drawing/2014/main" id="{525C3E48-BEA0-550F-1609-0D7BF95BA434}"/>
                        </a:ext>
                      </a:extLst>
                    </p:cNvPr>
                    <p:cNvGrpSpPr/>
                    <p:nvPr/>
                  </p:nvGrpSpPr>
                  <p:grpSpPr>
                    <a:xfrm>
                      <a:off x="6477582" y="1933291"/>
                      <a:ext cx="110455" cy="154265"/>
                      <a:chOff x="6476184" y="1764113"/>
                      <a:chExt cx="110455" cy="154265"/>
                    </a:xfrm>
                  </p:grpSpPr>
                  <p:cxnSp>
                    <p:nvCxnSpPr>
                      <p:cNvPr id="10064" name="Straight Connector 10063">
                        <a:extLst>
                          <a:ext uri="{FF2B5EF4-FFF2-40B4-BE49-F238E27FC236}">
                            <a16:creationId xmlns:a16="http://schemas.microsoft.com/office/drawing/2014/main" id="{847C62AE-8B06-FF03-FC1D-245900A2A3B5}"/>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065" name="Straight Connector 10064">
                        <a:extLst>
                          <a:ext uri="{FF2B5EF4-FFF2-40B4-BE49-F238E27FC236}">
                            <a16:creationId xmlns:a16="http://schemas.microsoft.com/office/drawing/2014/main" id="{4997A1DB-EE1F-3207-3E63-839471F51B0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61" name="Group 10060">
                      <a:extLst>
                        <a:ext uri="{FF2B5EF4-FFF2-40B4-BE49-F238E27FC236}">
                          <a16:creationId xmlns:a16="http://schemas.microsoft.com/office/drawing/2014/main" id="{C266D47A-63A1-4FB8-8E5A-27616D988205}"/>
                        </a:ext>
                      </a:extLst>
                    </p:cNvPr>
                    <p:cNvGrpSpPr/>
                    <p:nvPr/>
                  </p:nvGrpSpPr>
                  <p:grpSpPr>
                    <a:xfrm>
                      <a:off x="6372481" y="2066644"/>
                      <a:ext cx="309399" cy="252871"/>
                      <a:chOff x="6387452" y="2049866"/>
                      <a:chExt cx="309399" cy="252871"/>
                    </a:xfrm>
                  </p:grpSpPr>
                  <p:sp>
                    <p:nvSpPr>
                      <p:cNvPr id="10062" name="Oval 366">
                        <a:extLst>
                          <a:ext uri="{FF2B5EF4-FFF2-40B4-BE49-F238E27FC236}">
                            <a16:creationId xmlns:a16="http://schemas.microsoft.com/office/drawing/2014/main" id="{C3C48B27-ED6C-ED6D-3FEE-EE57CBE405E7}"/>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063" name="Oval 449">
                        <a:extLst>
                          <a:ext uri="{FF2B5EF4-FFF2-40B4-BE49-F238E27FC236}">
                            <a16:creationId xmlns:a16="http://schemas.microsoft.com/office/drawing/2014/main" id="{13E9BFCA-11A9-C96C-BB40-6BAF09D2B273}"/>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0028" name="Group 10027">
                  <a:extLst>
                    <a:ext uri="{FF2B5EF4-FFF2-40B4-BE49-F238E27FC236}">
                      <a16:creationId xmlns:a16="http://schemas.microsoft.com/office/drawing/2014/main" id="{3B96EB4B-67D5-49CE-C377-77061270B1B0}"/>
                    </a:ext>
                  </a:extLst>
                </p:cNvPr>
                <p:cNvGrpSpPr/>
                <p:nvPr/>
              </p:nvGrpSpPr>
              <p:grpSpPr>
                <a:xfrm>
                  <a:off x="-649049" y="2323266"/>
                  <a:ext cx="184312" cy="451829"/>
                  <a:chOff x="6367490" y="1536575"/>
                  <a:chExt cx="319380" cy="782940"/>
                </a:xfrm>
              </p:grpSpPr>
              <p:grpSp>
                <p:nvGrpSpPr>
                  <p:cNvPr id="10044" name="Group 10043">
                    <a:extLst>
                      <a:ext uri="{FF2B5EF4-FFF2-40B4-BE49-F238E27FC236}">
                        <a16:creationId xmlns:a16="http://schemas.microsoft.com/office/drawing/2014/main" id="{57486A0A-8E3D-D725-5821-76AA2DBEFA8D}"/>
                      </a:ext>
                    </a:extLst>
                  </p:cNvPr>
                  <p:cNvGrpSpPr/>
                  <p:nvPr/>
                </p:nvGrpSpPr>
                <p:grpSpPr>
                  <a:xfrm>
                    <a:off x="6367490" y="1536575"/>
                    <a:ext cx="319380" cy="381803"/>
                    <a:chOff x="6367490" y="1536575"/>
                    <a:chExt cx="319380" cy="381803"/>
                  </a:xfrm>
                </p:grpSpPr>
                <p:grpSp>
                  <p:nvGrpSpPr>
                    <p:cNvPr id="10052" name="Group 10051">
                      <a:extLst>
                        <a:ext uri="{FF2B5EF4-FFF2-40B4-BE49-F238E27FC236}">
                          <a16:creationId xmlns:a16="http://schemas.microsoft.com/office/drawing/2014/main" id="{3A1628DE-A5CF-01D6-60BA-759B14F2D7EE}"/>
                        </a:ext>
                      </a:extLst>
                    </p:cNvPr>
                    <p:cNvGrpSpPr/>
                    <p:nvPr/>
                  </p:nvGrpSpPr>
                  <p:grpSpPr>
                    <a:xfrm>
                      <a:off x="6476184" y="1764113"/>
                      <a:ext cx="110455" cy="154265"/>
                      <a:chOff x="6476184" y="1764113"/>
                      <a:chExt cx="110455" cy="154265"/>
                    </a:xfrm>
                  </p:grpSpPr>
                  <p:cxnSp>
                    <p:nvCxnSpPr>
                      <p:cNvPr id="10056" name="Straight Connector 10055">
                        <a:extLst>
                          <a:ext uri="{FF2B5EF4-FFF2-40B4-BE49-F238E27FC236}">
                            <a16:creationId xmlns:a16="http://schemas.microsoft.com/office/drawing/2014/main" id="{B2E83264-4217-3874-F576-8B97C1E1916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057" name="Straight Connector 10056">
                        <a:extLst>
                          <a:ext uri="{FF2B5EF4-FFF2-40B4-BE49-F238E27FC236}">
                            <a16:creationId xmlns:a16="http://schemas.microsoft.com/office/drawing/2014/main" id="{7F16B292-8D1C-5EB6-C646-EE77654D87B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53" name="Group 10052">
                      <a:extLst>
                        <a:ext uri="{FF2B5EF4-FFF2-40B4-BE49-F238E27FC236}">
                          <a16:creationId xmlns:a16="http://schemas.microsoft.com/office/drawing/2014/main" id="{73239D2D-78B3-F01D-36E6-CF0AD9B53440}"/>
                        </a:ext>
                      </a:extLst>
                    </p:cNvPr>
                    <p:cNvGrpSpPr/>
                    <p:nvPr/>
                  </p:nvGrpSpPr>
                  <p:grpSpPr>
                    <a:xfrm>
                      <a:off x="6367490" y="1536575"/>
                      <a:ext cx="319380" cy="260420"/>
                      <a:chOff x="6357510" y="1536575"/>
                      <a:chExt cx="319380" cy="260420"/>
                    </a:xfrm>
                  </p:grpSpPr>
                  <p:sp>
                    <p:nvSpPr>
                      <p:cNvPr id="10054" name="Oval 395">
                        <a:extLst>
                          <a:ext uri="{FF2B5EF4-FFF2-40B4-BE49-F238E27FC236}">
                            <a16:creationId xmlns:a16="http://schemas.microsoft.com/office/drawing/2014/main" id="{35AB7D36-26C3-0192-16C1-11B24E9E3AB4}"/>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055" name="Oval 396">
                        <a:extLst>
                          <a:ext uri="{FF2B5EF4-FFF2-40B4-BE49-F238E27FC236}">
                            <a16:creationId xmlns:a16="http://schemas.microsoft.com/office/drawing/2014/main" id="{B50AA81A-FE82-C5EB-CBC4-8E72CF18317B}"/>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0045" name="Group 10044">
                    <a:extLst>
                      <a:ext uri="{FF2B5EF4-FFF2-40B4-BE49-F238E27FC236}">
                        <a16:creationId xmlns:a16="http://schemas.microsoft.com/office/drawing/2014/main" id="{EC5CDDAA-3583-7D44-A852-C19B18F39104}"/>
                      </a:ext>
                    </a:extLst>
                  </p:cNvPr>
                  <p:cNvGrpSpPr/>
                  <p:nvPr/>
                </p:nvGrpSpPr>
                <p:grpSpPr>
                  <a:xfrm>
                    <a:off x="6372481" y="1933291"/>
                    <a:ext cx="309399" cy="386224"/>
                    <a:chOff x="6372481" y="1933291"/>
                    <a:chExt cx="309399" cy="386224"/>
                  </a:xfrm>
                </p:grpSpPr>
                <p:grpSp>
                  <p:nvGrpSpPr>
                    <p:cNvPr id="10046" name="Group 10045">
                      <a:extLst>
                        <a:ext uri="{FF2B5EF4-FFF2-40B4-BE49-F238E27FC236}">
                          <a16:creationId xmlns:a16="http://schemas.microsoft.com/office/drawing/2014/main" id="{58E5B501-35AF-3548-5897-DAB607A8ED53}"/>
                        </a:ext>
                      </a:extLst>
                    </p:cNvPr>
                    <p:cNvGrpSpPr/>
                    <p:nvPr/>
                  </p:nvGrpSpPr>
                  <p:grpSpPr>
                    <a:xfrm>
                      <a:off x="6477582" y="1933291"/>
                      <a:ext cx="110455" cy="154265"/>
                      <a:chOff x="6476184" y="1764113"/>
                      <a:chExt cx="110455" cy="154265"/>
                    </a:xfrm>
                  </p:grpSpPr>
                  <p:cxnSp>
                    <p:nvCxnSpPr>
                      <p:cNvPr id="10050" name="Straight Connector 10049">
                        <a:extLst>
                          <a:ext uri="{FF2B5EF4-FFF2-40B4-BE49-F238E27FC236}">
                            <a16:creationId xmlns:a16="http://schemas.microsoft.com/office/drawing/2014/main" id="{78ADF317-79E9-A1CA-BDC8-7EA271EDCFBA}"/>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051" name="Straight Connector 10050">
                        <a:extLst>
                          <a:ext uri="{FF2B5EF4-FFF2-40B4-BE49-F238E27FC236}">
                            <a16:creationId xmlns:a16="http://schemas.microsoft.com/office/drawing/2014/main" id="{00B59D6C-66BD-A796-B06E-4A84B58D71F5}"/>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47" name="Group 10046">
                      <a:extLst>
                        <a:ext uri="{FF2B5EF4-FFF2-40B4-BE49-F238E27FC236}">
                          <a16:creationId xmlns:a16="http://schemas.microsoft.com/office/drawing/2014/main" id="{B12B4E1E-FB0A-4888-0123-411A78B4A6D6}"/>
                        </a:ext>
                      </a:extLst>
                    </p:cNvPr>
                    <p:cNvGrpSpPr/>
                    <p:nvPr/>
                  </p:nvGrpSpPr>
                  <p:grpSpPr>
                    <a:xfrm>
                      <a:off x="6372481" y="2066644"/>
                      <a:ext cx="309399" cy="252871"/>
                      <a:chOff x="6387452" y="2049866"/>
                      <a:chExt cx="309399" cy="252871"/>
                    </a:xfrm>
                  </p:grpSpPr>
                  <p:sp>
                    <p:nvSpPr>
                      <p:cNvPr id="10048" name="Oval 366">
                        <a:extLst>
                          <a:ext uri="{FF2B5EF4-FFF2-40B4-BE49-F238E27FC236}">
                            <a16:creationId xmlns:a16="http://schemas.microsoft.com/office/drawing/2014/main" id="{F73AECE7-AE5C-1E03-C060-0A7F5EFCD3CE}"/>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049" name="Oval 449">
                        <a:extLst>
                          <a:ext uri="{FF2B5EF4-FFF2-40B4-BE49-F238E27FC236}">
                            <a16:creationId xmlns:a16="http://schemas.microsoft.com/office/drawing/2014/main" id="{687E76ED-FD6B-ADA0-44D9-C23E410CEFDC}"/>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0029" name="Group 10028">
                  <a:extLst>
                    <a:ext uri="{FF2B5EF4-FFF2-40B4-BE49-F238E27FC236}">
                      <a16:creationId xmlns:a16="http://schemas.microsoft.com/office/drawing/2014/main" id="{DE8CF233-062C-C4A4-976B-E39C1ACBDBF6}"/>
                    </a:ext>
                  </a:extLst>
                </p:cNvPr>
                <p:cNvGrpSpPr/>
                <p:nvPr/>
              </p:nvGrpSpPr>
              <p:grpSpPr>
                <a:xfrm>
                  <a:off x="-451743" y="2323266"/>
                  <a:ext cx="184312" cy="451829"/>
                  <a:chOff x="6367490" y="1536575"/>
                  <a:chExt cx="319380" cy="782940"/>
                </a:xfrm>
              </p:grpSpPr>
              <p:grpSp>
                <p:nvGrpSpPr>
                  <p:cNvPr id="10030" name="Group 10029">
                    <a:extLst>
                      <a:ext uri="{FF2B5EF4-FFF2-40B4-BE49-F238E27FC236}">
                        <a16:creationId xmlns:a16="http://schemas.microsoft.com/office/drawing/2014/main" id="{3EF02E39-7468-EEE8-CC8D-04F5EFBA80DC}"/>
                      </a:ext>
                    </a:extLst>
                  </p:cNvPr>
                  <p:cNvGrpSpPr/>
                  <p:nvPr/>
                </p:nvGrpSpPr>
                <p:grpSpPr>
                  <a:xfrm>
                    <a:off x="6367490" y="1536575"/>
                    <a:ext cx="319380" cy="381803"/>
                    <a:chOff x="6367490" y="1536575"/>
                    <a:chExt cx="319380" cy="381803"/>
                  </a:xfrm>
                </p:grpSpPr>
                <p:grpSp>
                  <p:nvGrpSpPr>
                    <p:cNvPr id="10038" name="Group 10037">
                      <a:extLst>
                        <a:ext uri="{FF2B5EF4-FFF2-40B4-BE49-F238E27FC236}">
                          <a16:creationId xmlns:a16="http://schemas.microsoft.com/office/drawing/2014/main" id="{6DC0E97D-BEEE-1DFE-CF51-AF8B8D29DEF9}"/>
                        </a:ext>
                      </a:extLst>
                    </p:cNvPr>
                    <p:cNvGrpSpPr/>
                    <p:nvPr/>
                  </p:nvGrpSpPr>
                  <p:grpSpPr>
                    <a:xfrm>
                      <a:off x="6476184" y="1764113"/>
                      <a:ext cx="110455" cy="154265"/>
                      <a:chOff x="6476184" y="1764113"/>
                      <a:chExt cx="110455" cy="154265"/>
                    </a:xfrm>
                  </p:grpSpPr>
                  <p:cxnSp>
                    <p:nvCxnSpPr>
                      <p:cNvPr id="10042" name="Straight Connector 10041">
                        <a:extLst>
                          <a:ext uri="{FF2B5EF4-FFF2-40B4-BE49-F238E27FC236}">
                            <a16:creationId xmlns:a16="http://schemas.microsoft.com/office/drawing/2014/main" id="{17CAC1C0-91CA-8A47-6F5B-DB5C3822D3D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043" name="Straight Connector 10042">
                        <a:extLst>
                          <a:ext uri="{FF2B5EF4-FFF2-40B4-BE49-F238E27FC236}">
                            <a16:creationId xmlns:a16="http://schemas.microsoft.com/office/drawing/2014/main" id="{5E7B4300-B9FE-64DF-25CC-E99C0D77E88A}"/>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39" name="Group 10038">
                      <a:extLst>
                        <a:ext uri="{FF2B5EF4-FFF2-40B4-BE49-F238E27FC236}">
                          <a16:creationId xmlns:a16="http://schemas.microsoft.com/office/drawing/2014/main" id="{D3AF3E9D-2181-2F05-A9F3-0D68E660A735}"/>
                        </a:ext>
                      </a:extLst>
                    </p:cNvPr>
                    <p:cNvGrpSpPr/>
                    <p:nvPr/>
                  </p:nvGrpSpPr>
                  <p:grpSpPr>
                    <a:xfrm>
                      <a:off x="6367490" y="1536575"/>
                      <a:ext cx="319380" cy="260420"/>
                      <a:chOff x="6357510" y="1536575"/>
                      <a:chExt cx="319380" cy="260420"/>
                    </a:xfrm>
                  </p:grpSpPr>
                  <p:sp>
                    <p:nvSpPr>
                      <p:cNvPr id="10040" name="Oval 395">
                        <a:extLst>
                          <a:ext uri="{FF2B5EF4-FFF2-40B4-BE49-F238E27FC236}">
                            <a16:creationId xmlns:a16="http://schemas.microsoft.com/office/drawing/2014/main" id="{3BE95A30-923F-9F74-B176-D6BA609D842F}"/>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041" name="Oval 396">
                        <a:extLst>
                          <a:ext uri="{FF2B5EF4-FFF2-40B4-BE49-F238E27FC236}">
                            <a16:creationId xmlns:a16="http://schemas.microsoft.com/office/drawing/2014/main" id="{AF86177B-9464-6D0C-8418-5B844FB94828}"/>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0031" name="Group 10030">
                    <a:extLst>
                      <a:ext uri="{FF2B5EF4-FFF2-40B4-BE49-F238E27FC236}">
                        <a16:creationId xmlns:a16="http://schemas.microsoft.com/office/drawing/2014/main" id="{24257A19-5507-B1B6-8B94-F4814DF86D6D}"/>
                      </a:ext>
                    </a:extLst>
                  </p:cNvPr>
                  <p:cNvGrpSpPr/>
                  <p:nvPr/>
                </p:nvGrpSpPr>
                <p:grpSpPr>
                  <a:xfrm>
                    <a:off x="6372481" y="1933291"/>
                    <a:ext cx="309399" cy="386224"/>
                    <a:chOff x="6372481" y="1933291"/>
                    <a:chExt cx="309399" cy="386224"/>
                  </a:xfrm>
                </p:grpSpPr>
                <p:grpSp>
                  <p:nvGrpSpPr>
                    <p:cNvPr id="10032" name="Group 10031">
                      <a:extLst>
                        <a:ext uri="{FF2B5EF4-FFF2-40B4-BE49-F238E27FC236}">
                          <a16:creationId xmlns:a16="http://schemas.microsoft.com/office/drawing/2014/main" id="{F5C62F2F-6D31-9EC4-45F8-CB17344BD71D}"/>
                        </a:ext>
                      </a:extLst>
                    </p:cNvPr>
                    <p:cNvGrpSpPr/>
                    <p:nvPr/>
                  </p:nvGrpSpPr>
                  <p:grpSpPr>
                    <a:xfrm>
                      <a:off x="6477582" y="1933291"/>
                      <a:ext cx="110455" cy="154265"/>
                      <a:chOff x="6476184" y="1764113"/>
                      <a:chExt cx="110455" cy="154265"/>
                    </a:xfrm>
                  </p:grpSpPr>
                  <p:cxnSp>
                    <p:nvCxnSpPr>
                      <p:cNvPr id="10036" name="Straight Connector 10035">
                        <a:extLst>
                          <a:ext uri="{FF2B5EF4-FFF2-40B4-BE49-F238E27FC236}">
                            <a16:creationId xmlns:a16="http://schemas.microsoft.com/office/drawing/2014/main" id="{DD43B8D2-3733-2631-0EDE-36B79A1171E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037" name="Straight Connector 10036">
                        <a:extLst>
                          <a:ext uri="{FF2B5EF4-FFF2-40B4-BE49-F238E27FC236}">
                            <a16:creationId xmlns:a16="http://schemas.microsoft.com/office/drawing/2014/main" id="{C998D358-EC95-AFA2-A1E2-48ABDB934BCB}"/>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33" name="Group 10032">
                      <a:extLst>
                        <a:ext uri="{FF2B5EF4-FFF2-40B4-BE49-F238E27FC236}">
                          <a16:creationId xmlns:a16="http://schemas.microsoft.com/office/drawing/2014/main" id="{DA347BF7-224F-6F81-D527-22225A47950C}"/>
                        </a:ext>
                      </a:extLst>
                    </p:cNvPr>
                    <p:cNvGrpSpPr/>
                    <p:nvPr/>
                  </p:nvGrpSpPr>
                  <p:grpSpPr>
                    <a:xfrm>
                      <a:off x="6372481" y="2066644"/>
                      <a:ext cx="309399" cy="252871"/>
                      <a:chOff x="6387452" y="2049866"/>
                      <a:chExt cx="309399" cy="252871"/>
                    </a:xfrm>
                  </p:grpSpPr>
                  <p:sp>
                    <p:nvSpPr>
                      <p:cNvPr id="10034" name="Oval 366">
                        <a:extLst>
                          <a:ext uri="{FF2B5EF4-FFF2-40B4-BE49-F238E27FC236}">
                            <a16:creationId xmlns:a16="http://schemas.microsoft.com/office/drawing/2014/main" id="{CA2DFC76-C11A-DC21-F1FB-5F29DD86CD84}"/>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035" name="Oval 449">
                        <a:extLst>
                          <a:ext uri="{FF2B5EF4-FFF2-40B4-BE49-F238E27FC236}">
                            <a16:creationId xmlns:a16="http://schemas.microsoft.com/office/drawing/2014/main" id="{12239388-02B3-642C-8970-E464A4067260}"/>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grpSp>
            <p:nvGrpSpPr>
              <p:cNvPr id="10128" name="Group 10127">
                <a:extLst>
                  <a:ext uri="{FF2B5EF4-FFF2-40B4-BE49-F238E27FC236}">
                    <a16:creationId xmlns:a16="http://schemas.microsoft.com/office/drawing/2014/main" id="{5FA4B25F-F5EE-5009-A26A-CB0F083186D1}"/>
                  </a:ext>
                </a:extLst>
              </p:cNvPr>
              <p:cNvGrpSpPr/>
              <p:nvPr/>
            </p:nvGrpSpPr>
            <p:grpSpPr>
              <a:xfrm rot="21294124">
                <a:off x="6531537" y="3137371"/>
                <a:ext cx="1368148" cy="451829"/>
                <a:chOff x="-1635579" y="2323266"/>
                <a:chExt cx="1368148" cy="451829"/>
              </a:xfrm>
            </p:grpSpPr>
            <p:grpSp>
              <p:nvGrpSpPr>
                <p:cNvPr id="10129" name="Group 10128">
                  <a:extLst>
                    <a:ext uri="{FF2B5EF4-FFF2-40B4-BE49-F238E27FC236}">
                      <a16:creationId xmlns:a16="http://schemas.microsoft.com/office/drawing/2014/main" id="{B9283F08-E8E0-AB73-C97C-56BC102829E7}"/>
                    </a:ext>
                  </a:extLst>
                </p:cNvPr>
                <p:cNvGrpSpPr/>
                <p:nvPr/>
              </p:nvGrpSpPr>
              <p:grpSpPr>
                <a:xfrm>
                  <a:off x="-1635579" y="2323266"/>
                  <a:ext cx="184312" cy="451829"/>
                  <a:chOff x="6367490" y="1536575"/>
                  <a:chExt cx="319380" cy="782940"/>
                </a:xfrm>
              </p:grpSpPr>
              <p:grpSp>
                <p:nvGrpSpPr>
                  <p:cNvPr id="10220" name="Group 10219">
                    <a:extLst>
                      <a:ext uri="{FF2B5EF4-FFF2-40B4-BE49-F238E27FC236}">
                        <a16:creationId xmlns:a16="http://schemas.microsoft.com/office/drawing/2014/main" id="{CFD1338E-B3FF-F6A5-D2DA-8FA8F35BDAE9}"/>
                      </a:ext>
                    </a:extLst>
                  </p:cNvPr>
                  <p:cNvGrpSpPr/>
                  <p:nvPr/>
                </p:nvGrpSpPr>
                <p:grpSpPr>
                  <a:xfrm>
                    <a:off x="6367490" y="1536575"/>
                    <a:ext cx="319380" cy="381803"/>
                    <a:chOff x="6367490" y="1536575"/>
                    <a:chExt cx="319380" cy="381803"/>
                  </a:xfrm>
                </p:grpSpPr>
                <p:grpSp>
                  <p:nvGrpSpPr>
                    <p:cNvPr id="10228" name="Group 10227">
                      <a:extLst>
                        <a:ext uri="{FF2B5EF4-FFF2-40B4-BE49-F238E27FC236}">
                          <a16:creationId xmlns:a16="http://schemas.microsoft.com/office/drawing/2014/main" id="{AB10772F-8BE3-BF2E-8819-DBF2B573765C}"/>
                        </a:ext>
                      </a:extLst>
                    </p:cNvPr>
                    <p:cNvGrpSpPr/>
                    <p:nvPr/>
                  </p:nvGrpSpPr>
                  <p:grpSpPr>
                    <a:xfrm>
                      <a:off x="6476184" y="1764113"/>
                      <a:ext cx="110455" cy="154265"/>
                      <a:chOff x="6476184" y="1764113"/>
                      <a:chExt cx="110455" cy="154265"/>
                    </a:xfrm>
                  </p:grpSpPr>
                  <p:cxnSp>
                    <p:nvCxnSpPr>
                      <p:cNvPr id="10232" name="Straight Connector 10231">
                        <a:extLst>
                          <a:ext uri="{FF2B5EF4-FFF2-40B4-BE49-F238E27FC236}">
                            <a16:creationId xmlns:a16="http://schemas.microsoft.com/office/drawing/2014/main" id="{1EFD20E6-39A9-1042-6A8A-1CA250F791DE}"/>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33" name="Straight Connector 10232">
                        <a:extLst>
                          <a:ext uri="{FF2B5EF4-FFF2-40B4-BE49-F238E27FC236}">
                            <a16:creationId xmlns:a16="http://schemas.microsoft.com/office/drawing/2014/main" id="{F7A78450-9F4F-13FD-FCF5-6265914D269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229" name="Group 10228">
                      <a:extLst>
                        <a:ext uri="{FF2B5EF4-FFF2-40B4-BE49-F238E27FC236}">
                          <a16:creationId xmlns:a16="http://schemas.microsoft.com/office/drawing/2014/main" id="{CCBF2732-978C-24C8-20B6-01D76F507193}"/>
                        </a:ext>
                      </a:extLst>
                    </p:cNvPr>
                    <p:cNvGrpSpPr/>
                    <p:nvPr/>
                  </p:nvGrpSpPr>
                  <p:grpSpPr>
                    <a:xfrm>
                      <a:off x="6367490" y="1536575"/>
                      <a:ext cx="319380" cy="260420"/>
                      <a:chOff x="6357510" y="1536575"/>
                      <a:chExt cx="319380" cy="260420"/>
                    </a:xfrm>
                  </p:grpSpPr>
                  <p:sp>
                    <p:nvSpPr>
                      <p:cNvPr id="10230" name="Oval 395">
                        <a:extLst>
                          <a:ext uri="{FF2B5EF4-FFF2-40B4-BE49-F238E27FC236}">
                            <a16:creationId xmlns:a16="http://schemas.microsoft.com/office/drawing/2014/main" id="{1B242940-9A5E-5834-50BC-C039967CD4AE}"/>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231" name="Oval 396">
                        <a:extLst>
                          <a:ext uri="{FF2B5EF4-FFF2-40B4-BE49-F238E27FC236}">
                            <a16:creationId xmlns:a16="http://schemas.microsoft.com/office/drawing/2014/main" id="{BD42D651-11EF-73D6-6B3B-0FDB052F7E31}"/>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0221" name="Group 10220">
                    <a:extLst>
                      <a:ext uri="{FF2B5EF4-FFF2-40B4-BE49-F238E27FC236}">
                        <a16:creationId xmlns:a16="http://schemas.microsoft.com/office/drawing/2014/main" id="{21A61D5C-5D13-14C8-D1BB-9CE369FA9A85}"/>
                      </a:ext>
                    </a:extLst>
                  </p:cNvPr>
                  <p:cNvGrpSpPr/>
                  <p:nvPr/>
                </p:nvGrpSpPr>
                <p:grpSpPr>
                  <a:xfrm>
                    <a:off x="6372481" y="1933291"/>
                    <a:ext cx="309399" cy="386224"/>
                    <a:chOff x="6372481" y="1933291"/>
                    <a:chExt cx="309399" cy="386224"/>
                  </a:xfrm>
                </p:grpSpPr>
                <p:grpSp>
                  <p:nvGrpSpPr>
                    <p:cNvPr id="10222" name="Group 10221">
                      <a:extLst>
                        <a:ext uri="{FF2B5EF4-FFF2-40B4-BE49-F238E27FC236}">
                          <a16:creationId xmlns:a16="http://schemas.microsoft.com/office/drawing/2014/main" id="{F287952F-91D1-7CAB-BA6E-1FF24484CCC7}"/>
                        </a:ext>
                      </a:extLst>
                    </p:cNvPr>
                    <p:cNvGrpSpPr/>
                    <p:nvPr/>
                  </p:nvGrpSpPr>
                  <p:grpSpPr>
                    <a:xfrm>
                      <a:off x="6477582" y="1933291"/>
                      <a:ext cx="110455" cy="154265"/>
                      <a:chOff x="6476184" y="1764113"/>
                      <a:chExt cx="110455" cy="154265"/>
                    </a:xfrm>
                  </p:grpSpPr>
                  <p:cxnSp>
                    <p:nvCxnSpPr>
                      <p:cNvPr id="10226" name="Straight Connector 10225">
                        <a:extLst>
                          <a:ext uri="{FF2B5EF4-FFF2-40B4-BE49-F238E27FC236}">
                            <a16:creationId xmlns:a16="http://schemas.microsoft.com/office/drawing/2014/main" id="{46FD0134-C1D8-10C6-40A4-E19ED2436333}"/>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27" name="Straight Connector 10226">
                        <a:extLst>
                          <a:ext uri="{FF2B5EF4-FFF2-40B4-BE49-F238E27FC236}">
                            <a16:creationId xmlns:a16="http://schemas.microsoft.com/office/drawing/2014/main" id="{87D0364A-0E9E-07EF-68CA-CDA27A4581AC}"/>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223" name="Group 10222">
                      <a:extLst>
                        <a:ext uri="{FF2B5EF4-FFF2-40B4-BE49-F238E27FC236}">
                          <a16:creationId xmlns:a16="http://schemas.microsoft.com/office/drawing/2014/main" id="{D4BD549F-5AAF-8BCC-572B-59FCBEED2FF7}"/>
                        </a:ext>
                      </a:extLst>
                    </p:cNvPr>
                    <p:cNvGrpSpPr/>
                    <p:nvPr/>
                  </p:nvGrpSpPr>
                  <p:grpSpPr>
                    <a:xfrm>
                      <a:off x="6372481" y="2066644"/>
                      <a:ext cx="309399" cy="252871"/>
                      <a:chOff x="6387452" y="2049866"/>
                      <a:chExt cx="309399" cy="252871"/>
                    </a:xfrm>
                  </p:grpSpPr>
                  <p:sp>
                    <p:nvSpPr>
                      <p:cNvPr id="10224" name="Oval 366">
                        <a:extLst>
                          <a:ext uri="{FF2B5EF4-FFF2-40B4-BE49-F238E27FC236}">
                            <a16:creationId xmlns:a16="http://schemas.microsoft.com/office/drawing/2014/main" id="{3C6FBB06-6D82-6432-83AE-DA67C14150E5}"/>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225" name="Oval 449">
                        <a:extLst>
                          <a:ext uri="{FF2B5EF4-FFF2-40B4-BE49-F238E27FC236}">
                            <a16:creationId xmlns:a16="http://schemas.microsoft.com/office/drawing/2014/main" id="{566A6952-474A-9220-BF2F-D7D66A5A0EA0}"/>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0130" name="Group 10129">
                  <a:extLst>
                    <a:ext uri="{FF2B5EF4-FFF2-40B4-BE49-F238E27FC236}">
                      <a16:creationId xmlns:a16="http://schemas.microsoft.com/office/drawing/2014/main" id="{B4ED9A56-F00E-F902-72E1-539E7257AE55}"/>
                    </a:ext>
                  </a:extLst>
                </p:cNvPr>
                <p:cNvGrpSpPr/>
                <p:nvPr/>
              </p:nvGrpSpPr>
              <p:grpSpPr>
                <a:xfrm>
                  <a:off x="-1438273" y="2323266"/>
                  <a:ext cx="184312" cy="451829"/>
                  <a:chOff x="6367490" y="1536575"/>
                  <a:chExt cx="319380" cy="782940"/>
                </a:xfrm>
              </p:grpSpPr>
              <p:grpSp>
                <p:nvGrpSpPr>
                  <p:cNvPr id="10206" name="Group 10205">
                    <a:extLst>
                      <a:ext uri="{FF2B5EF4-FFF2-40B4-BE49-F238E27FC236}">
                        <a16:creationId xmlns:a16="http://schemas.microsoft.com/office/drawing/2014/main" id="{76FCE1D5-B6DD-8CE9-407F-FE9CF2DD82F8}"/>
                      </a:ext>
                    </a:extLst>
                  </p:cNvPr>
                  <p:cNvGrpSpPr/>
                  <p:nvPr/>
                </p:nvGrpSpPr>
                <p:grpSpPr>
                  <a:xfrm>
                    <a:off x="6367490" y="1536575"/>
                    <a:ext cx="319380" cy="381803"/>
                    <a:chOff x="6367490" y="1536575"/>
                    <a:chExt cx="319380" cy="381803"/>
                  </a:xfrm>
                </p:grpSpPr>
                <p:grpSp>
                  <p:nvGrpSpPr>
                    <p:cNvPr id="10214" name="Group 10213">
                      <a:extLst>
                        <a:ext uri="{FF2B5EF4-FFF2-40B4-BE49-F238E27FC236}">
                          <a16:creationId xmlns:a16="http://schemas.microsoft.com/office/drawing/2014/main" id="{F08F55B9-BA7D-14C0-BA1D-F40338C5BF41}"/>
                        </a:ext>
                      </a:extLst>
                    </p:cNvPr>
                    <p:cNvGrpSpPr/>
                    <p:nvPr/>
                  </p:nvGrpSpPr>
                  <p:grpSpPr>
                    <a:xfrm>
                      <a:off x="6476184" y="1764113"/>
                      <a:ext cx="110455" cy="154265"/>
                      <a:chOff x="6476184" y="1764113"/>
                      <a:chExt cx="110455" cy="154265"/>
                    </a:xfrm>
                  </p:grpSpPr>
                  <p:cxnSp>
                    <p:nvCxnSpPr>
                      <p:cNvPr id="10218" name="Straight Connector 10217">
                        <a:extLst>
                          <a:ext uri="{FF2B5EF4-FFF2-40B4-BE49-F238E27FC236}">
                            <a16:creationId xmlns:a16="http://schemas.microsoft.com/office/drawing/2014/main" id="{59D65D4C-2451-8868-4717-962F7422DAE6}"/>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19" name="Straight Connector 10218">
                        <a:extLst>
                          <a:ext uri="{FF2B5EF4-FFF2-40B4-BE49-F238E27FC236}">
                            <a16:creationId xmlns:a16="http://schemas.microsoft.com/office/drawing/2014/main" id="{5606D409-0079-2A69-B0F1-DBBF9DA33C0A}"/>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215" name="Group 10214">
                      <a:extLst>
                        <a:ext uri="{FF2B5EF4-FFF2-40B4-BE49-F238E27FC236}">
                          <a16:creationId xmlns:a16="http://schemas.microsoft.com/office/drawing/2014/main" id="{CBF00EB9-8C26-4959-8C94-90EFE64E7788}"/>
                        </a:ext>
                      </a:extLst>
                    </p:cNvPr>
                    <p:cNvGrpSpPr/>
                    <p:nvPr/>
                  </p:nvGrpSpPr>
                  <p:grpSpPr>
                    <a:xfrm>
                      <a:off x="6367490" y="1536575"/>
                      <a:ext cx="319380" cy="260420"/>
                      <a:chOff x="6357510" y="1536575"/>
                      <a:chExt cx="319380" cy="260420"/>
                    </a:xfrm>
                  </p:grpSpPr>
                  <p:sp>
                    <p:nvSpPr>
                      <p:cNvPr id="10216" name="Oval 395">
                        <a:extLst>
                          <a:ext uri="{FF2B5EF4-FFF2-40B4-BE49-F238E27FC236}">
                            <a16:creationId xmlns:a16="http://schemas.microsoft.com/office/drawing/2014/main" id="{E7B9AF53-11A6-9AB2-6C37-D1B863F6A242}"/>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217" name="Oval 396">
                        <a:extLst>
                          <a:ext uri="{FF2B5EF4-FFF2-40B4-BE49-F238E27FC236}">
                            <a16:creationId xmlns:a16="http://schemas.microsoft.com/office/drawing/2014/main" id="{B3DCDB02-0AF3-F097-D710-5E9EA3CBAB45}"/>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0207" name="Group 10206">
                    <a:extLst>
                      <a:ext uri="{FF2B5EF4-FFF2-40B4-BE49-F238E27FC236}">
                        <a16:creationId xmlns:a16="http://schemas.microsoft.com/office/drawing/2014/main" id="{4EB10036-9CE9-28F4-A00B-BF1B7246313F}"/>
                      </a:ext>
                    </a:extLst>
                  </p:cNvPr>
                  <p:cNvGrpSpPr/>
                  <p:nvPr/>
                </p:nvGrpSpPr>
                <p:grpSpPr>
                  <a:xfrm>
                    <a:off x="6372481" y="1933291"/>
                    <a:ext cx="309399" cy="386224"/>
                    <a:chOff x="6372481" y="1933291"/>
                    <a:chExt cx="309399" cy="386224"/>
                  </a:xfrm>
                </p:grpSpPr>
                <p:grpSp>
                  <p:nvGrpSpPr>
                    <p:cNvPr id="10208" name="Group 10207">
                      <a:extLst>
                        <a:ext uri="{FF2B5EF4-FFF2-40B4-BE49-F238E27FC236}">
                          <a16:creationId xmlns:a16="http://schemas.microsoft.com/office/drawing/2014/main" id="{A8F12329-EF64-9EE2-38E5-C47B9CCABFAB}"/>
                        </a:ext>
                      </a:extLst>
                    </p:cNvPr>
                    <p:cNvGrpSpPr/>
                    <p:nvPr/>
                  </p:nvGrpSpPr>
                  <p:grpSpPr>
                    <a:xfrm>
                      <a:off x="6477582" y="1933291"/>
                      <a:ext cx="110455" cy="154265"/>
                      <a:chOff x="6476184" y="1764113"/>
                      <a:chExt cx="110455" cy="154265"/>
                    </a:xfrm>
                  </p:grpSpPr>
                  <p:cxnSp>
                    <p:nvCxnSpPr>
                      <p:cNvPr id="10212" name="Straight Connector 10211">
                        <a:extLst>
                          <a:ext uri="{FF2B5EF4-FFF2-40B4-BE49-F238E27FC236}">
                            <a16:creationId xmlns:a16="http://schemas.microsoft.com/office/drawing/2014/main" id="{59F1E758-55BD-ADE9-ADBE-5DD2768823C7}"/>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13" name="Straight Connector 10212">
                        <a:extLst>
                          <a:ext uri="{FF2B5EF4-FFF2-40B4-BE49-F238E27FC236}">
                            <a16:creationId xmlns:a16="http://schemas.microsoft.com/office/drawing/2014/main" id="{B1AC3972-CB76-5A15-FEB9-1BEE96511927}"/>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209" name="Group 10208">
                      <a:extLst>
                        <a:ext uri="{FF2B5EF4-FFF2-40B4-BE49-F238E27FC236}">
                          <a16:creationId xmlns:a16="http://schemas.microsoft.com/office/drawing/2014/main" id="{CDE25E00-9AA3-9073-A605-6F0D629BB001}"/>
                        </a:ext>
                      </a:extLst>
                    </p:cNvPr>
                    <p:cNvGrpSpPr/>
                    <p:nvPr/>
                  </p:nvGrpSpPr>
                  <p:grpSpPr>
                    <a:xfrm>
                      <a:off x="6372481" y="2066644"/>
                      <a:ext cx="309399" cy="252871"/>
                      <a:chOff x="6387452" y="2049866"/>
                      <a:chExt cx="309399" cy="252871"/>
                    </a:xfrm>
                  </p:grpSpPr>
                  <p:sp>
                    <p:nvSpPr>
                      <p:cNvPr id="10210" name="Oval 366">
                        <a:extLst>
                          <a:ext uri="{FF2B5EF4-FFF2-40B4-BE49-F238E27FC236}">
                            <a16:creationId xmlns:a16="http://schemas.microsoft.com/office/drawing/2014/main" id="{956B5EC8-968C-E152-ECD4-6567AFBE50A8}"/>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211" name="Oval 449">
                        <a:extLst>
                          <a:ext uri="{FF2B5EF4-FFF2-40B4-BE49-F238E27FC236}">
                            <a16:creationId xmlns:a16="http://schemas.microsoft.com/office/drawing/2014/main" id="{6CB213C4-149A-8ADD-3D48-E29761E06485}"/>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0131" name="Group 10130">
                  <a:extLst>
                    <a:ext uri="{FF2B5EF4-FFF2-40B4-BE49-F238E27FC236}">
                      <a16:creationId xmlns:a16="http://schemas.microsoft.com/office/drawing/2014/main" id="{BFCBAA9A-79F2-4B4C-DB18-1D5C39D8D354}"/>
                    </a:ext>
                  </a:extLst>
                </p:cNvPr>
                <p:cNvGrpSpPr/>
                <p:nvPr/>
              </p:nvGrpSpPr>
              <p:grpSpPr>
                <a:xfrm>
                  <a:off x="-1240967" y="2323266"/>
                  <a:ext cx="184312" cy="451829"/>
                  <a:chOff x="6367490" y="1536575"/>
                  <a:chExt cx="319380" cy="782940"/>
                </a:xfrm>
              </p:grpSpPr>
              <p:grpSp>
                <p:nvGrpSpPr>
                  <p:cNvPr id="10192" name="Group 10191">
                    <a:extLst>
                      <a:ext uri="{FF2B5EF4-FFF2-40B4-BE49-F238E27FC236}">
                        <a16:creationId xmlns:a16="http://schemas.microsoft.com/office/drawing/2014/main" id="{C3BE59FF-7781-836D-0DE1-61CACFBD1284}"/>
                      </a:ext>
                    </a:extLst>
                  </p:cNvPr>
                  <p:cNvGrpSpPr/>
                  <p:nvPr/>
                </p:nvGrpSpPr>
                <p:grpSpPr>
                  <a:xfrm>
                    <a:off x="6367490" y="1536575"/>
                    <a:ext cx="319380" cy="381803"/>
                    <a:chOff x="6367490" y="1536575"/>
                    <a:chExt cx="319380" cy="381803"/>
                  </a:xfrm>
                </p:grpSpPr>
                <p:grpSp>
                  <p:nvGrpSpPr>
                    <p:cNvPr id="10200" name="Group 10199">
                      <a:extLst>
                        <a:ext uri="{FF2B5EF4-FFF2-40B4-BE49-F238E27FC236}">
                          <a16:creationId xmlns:a16="http://schemas.microsoft.com/office/drawing/2014/main" id="{A3C5177A-2CC6-A6CD-830E-4500912F32EE}"/>
                        </a:ext>
                      </a:extLst>
                    </p:cNvPr>
                    <p:cNvGrpSpPr/>
                    <p:nvPr/>
                  </p:nvGrpSpPr>
                  <p:grpSpPr>
                    <a:xfrm>
                      <a:off x="6476184" y="1764113"/>
                      <a:ext cx="110455" cy="154265"/>
                      <a:chOff x="6476184" y="1764113"/>
                      <a:chExt cx="110455" cy="154265"/>
                    </a:xfrm>
                  </p:grpSpPr>
                  <p:cxnSp>
                    <p:nvCxnSpPr>
                      <p:cNvPr id="10204" name="Straight Connector 10203">
                        <a:extLst>
                          <a:ext uri="{FF2B5EF4-FFF2-40B4-BE49-F238E27FC236}">
                            <a16:creationId xmlns:a16="http://schemas.microsoft.com/office/drawing/2014/main" id="{E179756D-8B16-DD05-0A24-A7379F45AEB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05" name="Straight Connector 10204">
                        <a:extLst>
                          <a:ext uri="{FF2B5EF4-FFF2-40B4-BE49-F238E27FC236}">
                            <a16:creationId xmlns:a16="http://schemas.microsoft.com/office/drawing/2014/main" id="{9B8B99BD-FF34-C085-AF6A-4F73C0B65B1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201" name="Group 10200">
                      <a:extLst>
                        <a:ext uri="{FF2B5EF4-FFF2-40B4-BE49-F238E27FC236}">
                          <a16:creationId xmlns:a16="http://schemas.microsoft.com/office/drawing/2014/main" id="{5EFA89B3-2F5A-C1C2-34AC-5A9AD9AF259B}"/>
                        </a:ext>
                      </a:extLst>
                    </p:cNvPr>
                    <p:cNvGrpSpPr/>
                    <p:nvPr/>
                  </p:nvGrpSpPr>
                  <p:grpSpPr>
                    <a:xfrm>
                      <a:off x="6367490" y="1536575"/>
                      <a:ext cx="319380" cy="260420"/>
                      <a:chOff x="6357510" y="1536575"/>
                      <a:chExt cx="319380" cy="260420"/>
                    </a:xfrm>
                  </p:grpSpPr>
                  <p:sp>
                    <p:nvSpPr>
                      <p:cNvPr id="10202" name="Oval 395">
                        <a:extLst>
                          <a:ext uri="{FF2B5EF4-FFF2-40B4-BE49-F238E27FC236}">
                            <a16:creationId xmlns:a16="http://schemas.microsoft.com/office/drawing/2014/main" id="{C8C5E158-51A7-E043-7395-F250DB0822E9}"/>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203" name="Oval 396">
                        <a:extLst>
                          <a:ext uri="{FF2B5EF4-FFF2-40B4-BE49-F238E27FC236}">
                            <a16:creationId xmlns:a16="http://schemas.microsoft.com/office/drawing/2014/main" id="{76FECDB4-0FA7-C84E-2651-8645B1F351D7}"/>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0193" name="Group 10192">
                    <a:extLst>
                      <a:ext uri="{FF2B5EF4-FFF2-40B4-BE49-F238E27FC236}">
                        <a16:creationId xmlns:a16="http://schemas.microsoft.com/office/drawing/2014/main" id="{FFC9D1EF-C08F-5B1A-990C-09ABF6910DC2}"/>
                      </a:ext>
                    </a:extLst>
                  </p:cNvPr>
                  <p:cNvGrpSpPr/>
                  <p:nvPr/>
                </p:nvGrpSpPr>
                <p:grpSpPr>
                  <a:xfrm>
                    <a:off x="6372481" y="1933291"/>
                    <a:ext cx="309399" cy="386224"/>
                    <a:chOff x="6372481" y="1933291"/>
                    <a:chExt cx="309399" cy="386224"/>
                  </a:xfrm>
                </p:grpSpPr>
                <p:grpSp>
                  <p:nvGrpSpPr>
                    <p:cNvPr id="10194" name="Group 10193">
                      <a:extLst>
                        <a:ext uri="{FF2B5EF4-FFF2-40B4-BE49-F238E27FC236}">
                          <a16:creationId xmlns:a16="http://schemas.microsoft.com/office/drawing/2014/main" id="{D738B34D-6FBE-94A8-9EFF-26524E019852}"/>
                        </a:ext>
                      </a:extLst>
                    </p:cNvPr>
                    <p:cNvGrpSpPr/>
                    <p:nvPr/>
                  </p:nvGrpSpPr>
                  <p:grpSpPr>
                    <a:xfrm>
                      <a:off x="6477582" y="1933291"/>
                      <a:ext cx="110455" cy="154265"/>
                      <a:chOff x="6476184" y="1764113"/>
                      <a:chExt cx="110455" cy="154265"/>
                    </a:xfrm>
                  </p:grpSpPr>
                  <p:cxnSp>
                    <p:nvCxnSpPr>
                      <p:cNvPr id="10198" name="Straight Connector 10197">
                        <a:extLst>
                          <a:ext uri="{FF2B5EF4-FFF2-40B4-BE49-F238E27FC236}">
                            <a16:creationId xmlns:a16="http://schemas.microsoft.com/office/drawing/2014/main" id="{D5CD94FC-9AB0-5ED9-F9FD-15BAE3FD3C33}"/>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199" name="Straight Connector 10198">
                        <a:extLst>
                          <a:ext uri="{FF2B5EF4-FFF2-40B4-BE49-F238E27FC236}">
                            <a16:creationId xmlns:a16="http://schemas.microsoft.com/office/drawing/2014/main" id="{019D52C6-60C4-8673-AEB9-DDAA8F97C7B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195" name="Group 10194">
                      <a:extLst>
                        <a:ext uri="{FF2B5EF4-FFF2-40B4-BE49-F238E27FC236}">
                          <a16:creationId xmlns:a16="http://schemas.microsoft.com/office/drawing/2014/main" id="{42897B3F-FF9D-B579-D4CE-879A13436622}"/>
                        </a:ext>
                      </a:extLst>
                    </p:cNvPr>
                    <p:cNvGrpSpPr/>
                    <p:nvPr/>
                  </p:nvGrpSpPr>
                  <p:grpSpPr>
                    <a:xfrm>
                      <a:off x="6372481" y="2066644"/>
                      <a:ext cx="309399" cy="252871"/>
                      <a:chOff x="6387452" y="2049866"/>
                      <a:chExt cx="309399" cy="252871"/>
                    </a:xfrm>
                  </p:grpSpPr>
                  <p:sp>
                    <p:nvSpPr>
                      <p:cNvPr id="10196" name="Oval 366">
                        <a:extLst>
                          <a:ext uri="{FF2B5EF4-FFF2-40B4-BE49-F238E27FC236}">
                            <a16:creationId xmlns:a16="http://schemas.microsoft.com/office/drawing/2014/main" id="{04CC260B-F56C-2799-D1CC-1F77750844CA}"/>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197" name="Oval 449">
                        <a:extLst>
                          <a:ext uri="{FF2B5EF4-FFF2-40B4-BE49-F238E27FC236}">
                            <a16:creationId xmlns:a16="http://schemas.microsoft.com/office/drawing/2014/main" id="{7BB1C2E3-2579-CE03-BD0F-145F00AF9849}"/>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0132" name="Group 10131">
                  <a:extLst>
                    <a:ext uri="{FF2B5EF4-FFF2-40B4-BE49-F238E27FC236}">
                      <a16:creationId xmlns:a16="http://schemas.microsoft.com/office/drawing/2014/main" id="{70F00463-60B4-BDDB-7C30-620F7B32C062}"/>
                    </a:ext>
                  </a:extLst>
                </p:cNvPr>
                <p:cNvGrpSpPr/>
                <p:nvPr/>
              </p:nvGrpSpPr>
              <p:grpSpPr>
                <a:xfrm>
                  <a:off x="-1043661" y="2323266"/>
                  <a:ext cx="184312" cy="451829"/>
                  <a:chOff x="6367490" y="1536575"/>
                  <a:chExt cx="319380" cy="782940"/>
                </a:xfrm>
              </p:grpSpPr>
              <p:grpSp>
                <p:nvGrpSpPr>
                  <p:cNvPr id="10178" name="Group 10177">
                    <a:extLst>
                      <a:ext uri="{FF2B5EF4-FFF2-40B4-BE49-F238E27FC236}">
                        <a16:creationId xmlns:a16="http://schemas.microsoft.com/office/drawing/2014/main" id="{2CF98186-A1D2-57D5-54C2-BFAE2DF980B0}"/>
                      </a:ext>
                    </a:extLst>
                  </p:cNvPr>
                  <p:cNvGrpSpPr/>
                  <p:nvPr/>
                </p:nvGrpSpPr>
                <p:grpSpPr>
                  <a:xfrm>
                    <a:off x="6367490" y="1536575"/>
                    <a:ext cx="319380" cy="381803"/>
                    <a:chOff x="6367490" y="1536575"/>
                    <a:chExt cx="319380" cy="381803"/>
                  </a:xfrm>
                </p:grpSpPr>
                <p:grpSp>
                  <p:nvGrpSpPr>
                    <p:cNvPr id="10186" name="Group 10185">
                      <a:extLst>
                        <a:ext uri="{FF2B5EF4-FFF2-40B4-BE49-F238E27FC236}">
                          <a16:creationId xmlns:a16="http://schemas.microsoft.com/office/drawing/2014/main" id="{9ED69EFD-3944-BB5D-82E8-DCC2EB50A1B8}"/>
                        </a:ext>
                      </a:extLst>
                    </p:cNvPr>
                    <p:cNvGrpSpPr/>
                    <p:nvPr/>
                  </p:nvGrpSpPr>
                  <p:grpSpPr>
                    <a:xfrm>
                      <a:off x="6476184" y="1764113"/>
                      <a:ext cx="110455" cy="154265"/>
                      <a:chOff x="6476184" y="1764113"/>
                      <a:chExt cx="110455" cy="154265"/>
                    </a:xfrm>
                  </p:grpSpPr>
                  <p:cxnSp>
                    <p:nvCxnSpPr>
                      <p:cNvPr id="10190" name="Straight Connector 10189">
                        <a:extLst>
                          <a:ext uri="{FF2B5EF4-FFF2-40B4-BE49-F238E27FC236}">
                            <a16:creationId xmlns:a16="http://schemas.microsoft.com/office/drawing/2014/main" id="{78E2A1AD-1174-12ED-FC13-656FBD2F021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191" name="Straight Connector 10190">
                        <a:extLst>
                          <a:ext uri="{FF2B5EF4-FFF2-40B4-BE49-F238E27FC236}">
                            <a16:creationId xmlns:a16="http://schemas.microsoft.com/office/drawing/2014/main" id="{C086169C-1283-C0DE-6E9A-CDAB32E62A5D}"/>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187" name="Group 10186">
                      <a:extLst>
                        <a:ext uri="{FF2B5EF4-FFF2-40B4-BE49-F238E27FC236}">
                          <a16:creationId xmlns:a16="http://schemas.microsoft.com/office/drawing/2014/main" id="{B17EE75B-12C8-442B-F533-571134D2C796}"/>
                        </a:ext>
                      </a:extLst>
                    </p:cNvPr>
                    <p:cNvGrpSpPr/>
                    <p:nvPr/>
                  </p:nvGrpSpPr>
                  <p:grpSpPr>
                    <a:xfrm>
                      <a:off x="6367490" y="1536575"/>
                      <a:ext cx="319380" cy="260420"/>
                      <a:chOff x="6357510" y="1536575"/>
                      <a:chExt cx="319380" cy="260420"/>
                    </a:xfrm>
                  </p:grpSpPr>
                  <p:sp>
                    <p:nvSpPr>
                      <p:cNvPr id="10188" name="Oval 395">
                        <a:extLst>
                          <a:ext uri="{FF2B5EF4-FFF2-40B4-BE49-F238E27FC236}">
                            <a16:creationId xmlns:a16="http://schemas.microsoft.com/office/drawing/2014/main" id="{02298F5E-8FDB-4088-AD0A-69229F034F06}"/>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189" name="Oval 396">
                        <a:extLst>
                          <a:ext uri="{FF2B5EF4-FFF2-40B4-BE49-F238E27FC236}">
                            <a16:creationId xmlns:a16="http://schemas.microsoft.com/office/drawing/2014/main" id="{C6D7D792-A316-8BEA-3AA5-73C76F181C97}"/>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0179" name="Group 10178">
                    <a:extLst>
                      <a:ext uri="{FF2B5EF4-FFF2-40B4-BE49-F238E27FC236}">
                        <a16:creationId xmlns:a16="http://schemas.microsoft.com/office/drawing/2014/main" id="{EEBC9677-CF47-60BC-34E3-20ED1DDEE74C}"/>
                      </a:ext>
                    </a:extLst>
                  </p:cNvPr>
                  <p:cNvGrpSpPr/>
                  <p:nvPr/>
                </p:nvGrpSpPr>
                <p:grpSpPr>
                  <a:xfrm>
                    <a:off x="6372481" y="1933291"/>
                    <a:ext cx="309399" cy="386224"/>
                    <a:chOff x="6372481" y="1933291"/>
                    <a:chExt cx="309399" cy="386224"/>
                  </a:xfrm>
                </p:grpSpPr>
                <p:grpSp>
                  <p:nvGrpSpPr>
                    <p:cNvPr id="10180" name="Group 10179">
                      <a:extLst>
                        <a:ext uri="{FF2B5EF4-FFF2-40B4-BE49-F238E27FC236}">
                          <a16:creationId xmlns:a16="http://schemas.microsoft.com/office/drawing/2014/main" id="{3B4A4EF6-7DA9-5B5C-9416-8645B86A728F}"/>
                        </a:ext>
                      </a:extLst>
                    </p:cNvPr>
                    <p:cNvGrpSpPr/>
                    <p:nvPr/>
                  </p:nvGrpSpPr>
                  <p:grpSpPr>
                    <a:xfrm>
                      <a:off x="6477582" y="1933291"/>
                      <a:ext cx="110455" cy="154265"/>
                      <a:chOff x="6476184" y="1764113"/>
                      <a:chExt cx="110455" cy="154265"/>
                    </a:xfrm>
                  </p:grpSpPr>
                  <p:cxnSp>
                    <p:nvCxnSpPr>
                      <p:cNvPr id="10184" name="Straight Connector 10183">
                        <a:extLst>
                          <a:ext uri="{FF2B5EF4-FFF2-40B4-BE49-F238E27FC236}">
                            <a16:creationId xmlns:a16="http://schemas.microsoft.com/office/drawing/2014/main" id="{C4D654FC-7895-B170-6A1C-672CA5D74ADE}"/>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185" name="Straight Connector 10184">
                        <a:extLst>
                          <a:ext uri="{FF2B5EF4-FFF2-40B4-BE49-F238E27FC236}">
                            <a16:creationId xmlns:a16="http://schemas.microsoft.com/office/drawing/2014/main" id="{A2F1AC87-D364-85B1-DED5-5F67A5DB9245}"/>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181" name="Group 10180">
                      <a:extLst>
                        <a:ext uri="{FF2B5EF4-FFF2-40B4-BE49-F238E27FC236}">
                          <a16:creationId xmlns:a16="http://schemas.microsoft.com/office/drawing/2014/main" id="{5FB6600A-AD44-0C53-5E4F-8421170B5753}"/>
                        </a:ext>
                      </a:extLst>
                    </p:cNvPr>
                    <p:cNvGrpSpPr/>
                    <p:nvPr/>
                  </p:nvGrpSpPr>
                  <p:grpSpPr>
                    <a:xfrm>
                      <a:off x="6372481" y="2066644"/>
                      <a:ext cx="309399" cy="252871"/>
                      <a:chOff x="6387452" y="2049866"/>
                      <a:chExt cx="309399" cy="252871"/>
                    </a:xfrm>
                  </p:grpSpPr>
                  <p:sp>
                    <p:nvSpPr>
                      <p:cNvPr id="10182" name="Oval 366">
                        <a:extLst>
                          <a:ext uri="{FF2B5EF4-FFF2-40B4-BE49-F238E27FC236}">
                            <a16:creationId xmlns:a16="http://schemas.microsoft.com/office/drawing/2014/main" id="{A08B338A-5CB2-E3A1-2946-CF09206B97DE}"/>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183" name="Oval 449">
                        <a:extLst>
                          <a:ext uri="{FF2B5EF4-FFF2-40B4-BE49-F238E27FC236}">
                            <a16:creationId xmlns:a16="http://schemas.microsoft.com/office/drawing/2014/main" id="{25B0FE3A-DB84-46B2-B7FF-D76B1F24D263}"/>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0133" name="Group 10132">
                  <a:extLst>
                    <a:ext uri="{FF2B5EF4-FFF2-40B4-BE49-F238E27FC236}">
                      <a16:creationId xmlns:a16="http://schemas.microsoft.com/office/drawing/2014/main" id="{D95351E1-254E-B8C7-16DF-1AF21D2DCF1C}"/>
                    </a:ext>
                  </a:extLst>
                </p:cNvPr>
                <p:cNvGrpSpPr/>
                <p:nvPr/>
              </p:nvGrpSpPr>
              <p:grpSpPr>
                <a:xfrm>
                  <a:off x="-846355" y="2323266"/>
                  <a:ext cx="184312" cy="451829"/>
                  <a:chOff x="6367490" y="1536575"/>
                  <a:chExt cx="319380" cy="782940"/>
                </a:xfrm>
              </p:grpSpPr>
              <p:grpSp>
                <p:nvGrpSpPr>
                  <p:cNvPr id="10164" name="Group 10163">
                    <a:extLst>
                      <a:ext uri="{FF2B5EF4-FFF2-40B4-BE49-F238E27FC236}">
                        <a16:creationId xmlns:a16="http://schemas.microsoft.com/office/drawing/2014/main" id="{A5DAC3F4-8626-52BF-2B37-DFE3AAEE7BAB}"/>
                      </a:ext>
                    </a:extLst>
                  </p:cNvPr>
                  <p:cNvGrpSpPr/>
                  <p:nvPr/>
                </p:nvGrpSpPr>
                <p:grpSpPr>
                  <a:xfrm>
                    <a:off x="6367490" y="1536575"/>
                    <a:ext cx="319380" cy="381803"/>
                    <a:chOff x="6367490" y="1536575"/>
                    <a:chExt cx="319380" cy="381803"/>
                  </a:xfrm>
                </p:grpSpPr>
                <p:grpSp>
                  <p:nvGrpSpPr>
                    <p:cNvPr id="10172" name="Group 10171">
                      <a:extLst>
                        <a:ext uri="{FF2B5EF4-FFF2-40B4-BE49-F238E27FC236}">
                          <a16:creationId xmlns:a16="http://schemas.microsoft.com/office/drawing/2014/main" id="{489C2211-6567-1CF7-322E-066BAB79F4B5}"/>
                        </a:ext>
                      </a:extLst>
                    </p:cNvPr>
                    <p:cNvGrpSpPr/>
                    <p:nvPr/>
                  </p:nvGrpSpPr>
                  <p:grpSpPr>
                    <a:xfrm>
                      <a:off x="6476184" y="1764113"/>
                      <a:ext cx="110455" cy="154265"/>
                      <a:chOff x="6476184" y="1764113"/>
                      <a:chExt cx="110455" cy="154265"/>
                    </a:xfrm>
                  </p:grpSpPr>
                  <p:cxnSp>
                    <p:nvCxnSpPr>
                      <p:cNvPr id="10176" name="Straight Connector 10175">
                        <a:extLst>
                          <a:ext uri="{FF2B5EF4-FFF2-40B4-BE49-F238E27FC236}">
                            <a16:creationId xmlns:a16="http://schemas.microsoft.com/office/drawing/2014/main" id="{09E67953-1F21-9D9E-7AFE-94B73871D6AE}"/>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177" name="Straight Connector 10176">
                        <a:extLst>
                          <a:ext uri="{FF2B5EF4-FFF2-40B4-BE49-F238E27FC236}">
                            <a16:creationId xmlns:a16="http://schemas.microsoft.com/office/drawing/2014/main" id="{B278F574-DC43-5892-50E5-E2FFF87E464F}"/>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173" name="Group 10172">
                      <a:extLst>
                        <a:ext uri="{FF2B5EF4-FFF2-40B4-BE49-F238E27FC236}">
                          <a16:creationId xmlns:a16="http://schemas.microsoft.com/office/drawing/2014/main" id="{6553C0E5-422D-473C-1F96-C98AC0EA624C}"/>
                        </a:ext>
                      </a:extLst>
                    </p:cNvPr>
                    <p:cNvGrpSpPr/>
                    <p:nvPr/>
                  </p:nvGrpSpPr>
                  <p:grpSpPr>
                    <a:xfrm>
                      <a:off x="6367490" y="1536575"/>
                      <a:ext cx="319380" cy="260420"/>
                      <a:chOff x="6357510" y="1536575"/>
                      <a:chExt cx="319380" cy="260420"/>
                    </a:xfrm>
                  </p:grpSpPr>
                  <p:sp>
                    <p:nvSpPr>
                      <p:cNvPr id="10174" name="Oval 395">
                        <a:extLst>
                          <a:ext uri="{FF2B5EF4-FFF2-40B4-BE49-F238E27FC236}">
                            <a16:creationId xmlns:a16="http://schemas.microsoft.com/office/drawing/2014/main" id="{BEED8CB1-8A44-3C48-04CD-80A117DD19A2}"/>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175" name="Oval 396">
                        <a:extLst>
                          <a:ext uri="{FF2B5EF4-FFF2-40B4-BE49-F238E27FC236}">
                            <a16:creationId xmlns:a16="http://schemas.microsoft.com/office/drawing/2014/main" id="{04A14701-6D48-AF48-A4F6-DB48708918F5}"/>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0165" name="Group 10164">
                    <a:extLst>
                      <a:ext uri="{FF2B5EF4-FFF2-40B4-BE49-F238E27FC236}">
                        <a16:creationId xmlns:a16="http://schemas.microsoft.com/office/drawing/2014/main" id="{E20F86C6-76E1-B3A7-36CC-F42829474094}"/>
                      </a:ext>
                    </a:extLst>
                  </p:cNvPr>
                  <p:cNvGrpSpPr/>
                  <p:nvPr/>
                </p:nvGrpSpPr>
                <p:grpSpPr>
                  <a:xfrm>
                    <a:off x="6372481" y="1933291"/>
                    <a:ext cx="309399" cy="386224"/>
                    <a:chOff x="6372481" y="1933291"/>
                    <a:chExt cx="309399" cy="386224"/>
                  </a:xfrm>
                </p:grpSpPr>
                <p:grpSp>
                  <p:nvGrpSpPr>
                    <p:cNvPr id="10166" name="Group 10165">
                      <a:extLst>
                        <a:ext uri="{FF2B5EF4-FFF2-40B4-BE49-F238E27FC236}">
                          <a16:creationId xmlns:a16="http://schemas.microsoft.com/office/drawing/2014/main" id="{C3844D76-D278-4A08-32EC-3C2B7D3C39E7}"/>
                        </a:ext>
                      </a:extLst>
                    </p:cNvPr>
                    <p:cNvGrpSpPr/>
                    <p:nvPr/>
                  </p:nvGrpSpPr>
                  <p:grpSpPr>
                    <a:xfrm>
                      <a:off x="6477582" y="1933291"/>
                      <a:ext cx="110455" cy="154265"/>
                      <a:chOff x="6476184" y="1764113"/>
                      <a:chExt cx="110455" cy="154265"/>
                    </a:xfrm>
                  </p:grpSpPr>
                  <p:cxnSp>
                    <p:nvCxnSpPr>
                      <p:cNvPr id="10170" name="Straight Connector 10169">
                        <a:extLst>
                          <a:ext uri="{FF2B5EF4-FFF2-40B4-BE49-F238E27FC236}">
                            <a16:creationId xmlns:a16="http://schemas.microsoft.com/office/drawing/2014/main" id="{9FA1A907-6C79-2D57-B2D7-934DAABE1660}"/>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171" name="Straight Connector 10170">
                        <a:extLst>
                          <a:ext uri="{FF2B5EF4-FFF2-40B4-BE49-F238E27FC236}">
                            <a16:creationId xmlns:a16="http://schemas.microsoft.com/office/drawing/2014/main" id="{B05A0757-8B58-CDD4-B9BA-70D93F659FF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167" name="Group 10166">
                      <a:extLst>
                        <a:ext uri="{FF2B5EF4-FFF2-40B4-BE49-F238E27FC236}">
                          <a16:creationId xmlns:a16="http://schemas.microsoft.com/office/drawing/2014/main" id="{07595B03-F272-AC29-FC89-22266118C227}"/>
                        </a:ext>
                      </a:extLst>
                    </p:cNvPr>
                    <p:cNvGrpSpPr/>
                    <p:nvPr/>
                  </p:nvGrpSpPr>
                  <p:grpSpPr>
                    <a:xfrm>
                      <a:off x="6372481" y="2066644"/>
                      <a:ext cx="309399" cy="252871"/>
                      <a:chOff x="6387452" y="2049866"/>
                      <a:chExt cx="309399" cy="252871"/>
                    </a:xfrm>
                  </p:grpSpPr>
                  <p:sp>
                    <p:nvSpPr>
                      <p:cNvPr id="10168" name="Oval 366">
                        <a:extLst>
                          <a:ext uri="{FF2B5EF4-FFF2-40B4-BE49-F238E27FC236}">
                            <a16:creationId xmlns:a16="http://schemas.microsoft.com/office/drawing/2014/main" id="{07010817-3F31-2329-9044-CA8CD3411433}"/>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169" name="Oval 449">
                        <a:extLst>
                          <a:ext uri="{FF2B5EF4-FFF2-40B4-BE49-F238E27FC236}">
                            <a16:creationId xmlns:a16="http://schemas.microsoft.com/office/drawing/2014/main" id="{4376C7E1-8B73-1514-DD22-3FCDB95C9BEC}"/>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0134" name="Group 10133">
                  <a:extLst>
                    <a:ext uri="{FF2B5EF4-FFF2-40B4-BE49-F238E27FC236}">
                      <a16:creationId xmlns:a16="http://schemas.microsoft.com/office/drawing/2014/main" id="{899712BD-D9CE-277D-D861-3AF1EBB10386}"/>
                    </a:ext>
                  </a:extLst>
                </p:cNvPr>
                <p:cNvGrpSpPr/>
                <p:nvPr/>
              </p:nvGrpSpPr>
              <p:grpSpPr>
                <a:xfrm>
                  <a:off x="-649049" y="2323266"/>
                  <a:ext cx="184312" cy="451829"/>
                  <a:chOff x="6367490" y="1536575"/>
                  <a:chExt cx="319380" cy="782940"/>
                </a:xfrm>
              </p:grpSpPr>
              <p:grpSp>
                <p:nvGrpSpPr>
                  <p:cNvPr id="10150" name="Group 10149">
                    <a:extLst>
                      <a:ext uri="{FF2B5EF4-FFF2-40B4-BE49-F238E27FC236}">
                        <a16:creationId xmlns:a16="http://schemas.microsoft.com/office/drawing/2014/main" id="{8622A416-818A-22D1-7643-5000EEDA4F4F}"/>
                      </a:ext>
                    </a:extLst>
                  </p:cNvPr>
                  <p:cNvGrpSpPr/>
                  <p:nvPr/>
                </p:nvGrpSpPr>
                <p:grpSpPr>
                  <a:xfrm>
                    <a:off x="6367490" y="1536575"/>
                    <a:ext cx="319380" cy="381803"/>
                    <a:chOff x="6367490" y="1536575"/>
                    <a:chExt cx="319380" cy="381803"/>
                  </a:xfrm>
                </p:grpSpPr>
                <p:grpSp>
                  <p:nvGrpSpPr>
                    <p:cNvPr id="10158" name="Group 10157">
                      <a:extLst>
                        <a:ext uri="{FF2B5EF4-FFF2-40B4-BE49-F238E27FC236}">
                          <a16:creationId xmlns:a16="http://schemas.microsoft.com/office/drawing/2014/main" id="{E4D360DF-DD1B-8513-3E89-E5D37771A18B}"/>
                        </a:ext>
                      </a:extLst>
                    </p:cNvPr>
                    <p:cNvGrpSpPr/>
                    <p:nvPr/>
                  </p:nvGrpSpPr>
                  <p:grpSpPr>
                    <a:xfrm>
                      <a:off x="6476184" y="1764113"/>
                      <a:ext cx="110455" cy="154265"/>
                      <a:chOff x="6476184" y="1764113"/>
                      <a:chExt cx="110455" cy="154265"/>
                    </a:xfrm>
                  </p:grpSpPr>
                  <p:cxnSp>
                    <p:nvCxnSpPr>
                      <p:cNvPr id="10162" name="Straight Connector 10161">
                        <a:extLst>
                          <a:ext uri="{FF2B5EF4-FFF2-40B4-BE49-F238E27FC236}">
                            <a16:creationId xmlns:a16="http://schemas.microsoft.com/office/drawing/2014/main" id="{93613BC4-C3FE-57E6-3C55-37BFE42229A2}"/>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163" name="Straight Connector 10162">
                        <a:extLst>
                          <a:ext uri="{FF2B5EF4-FFF2-40B4-BE49-F238E27FC236}">
                            <a16:creationId xmlns:a16="http://schemas.microsoft.com/office/drawing/2014/main" id="{0007A963-B7AC-8B45-5FC3-4ABDFF3AD12E}"/>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159" name="Group 10158">
                      <a:extLst>
                        <a:ext uri="{FF2B5EF4-FFF2-40B4-BE49-F238E27FC236}">
                          <a16:creationId xmlns:a16="http://schemas.microsoft.com/office/drawing/2014/main" id="{BF22A813-6ABB-2ED3-E266-AC44FE19F0CE}"/>
                        </a:ext>
                      </a:extLst>
                    </p:cNvPr>
                    <p:cNvGrpSpPr/>
                    <p:nvPr/>
                  </p:nvGrpSpPr>
                  <p:grpSpPr>
                    <a:xfrm>
                      <a:off x="6367490" y="1536575"/>
                      <a:ext cx="319380" cy="260420"/>
                      <a:chOff x="6357510" y="1536575"/>
                      <a:chExt cx="319380" cy="260420"/>
                    </a:xfrm>
                  </p:grpSpPr>
                  <p:sp>
                    <p:nvSpPr>
                      <p:cNvPr id="10160" name="Oval 395">
                        <a:extLst>
                          <a:ext uri="{FF2B5EF4-FFF2-40B4-BE49-F238E27FC236}">
                            <a16:creationId xmlns:a16="http://schemas.microsoft.com/office/drawing/2014/main" id="{2F2DC68E-0636-A5B8-B6C2-8D3B1596E5A0}"/>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161" name="Oval 396">
                        <a:extLst>
                          <a:ext uri="{FF2B5EF4-FFF2-40B4-BE49-F238E27FC236}">
                            <a16:creationId xmlns:a16="http://schemas.microsoft.com/office/drawing/2014/main" id="{F8D717BD-7B89-0868-5CB6-FC4BE1955128}"/>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0151" name="Group 10150">
                    <a:extLst>
                      <a:ext uri="{FF2B5EF4-FFF2-40B4-BE49-F238E27FC236}">
                        <a16:creationId xmlns:a16="http://schemas.microsoft.com/office/drawing/2014/main" id="{872B0F69-D419-292F-AB48-219E2BF68C58}"/>
                      </a:ext>
                    </a:extLst>
                  </p:cNvPr>
                  <p:cNvGrpSpPr/>
                  <p:nvPr/>
                </p:nvGrpSpPr>
                <p:grpSpPr>
                  <a:xfrm>
                    <a:off x="6372481" y="1933291"/>
                    <a:ext cx="309399" cy="386224"/>
                    <a:chOff x="6372481" y="1933291"/>
                    <a:chExt cx="309399" cy="386224"/>
                  </a:xfrm>
                </p:grpSpPr>
                <p:grpSp>
                  <p:nvGrpSpPr>
                    <p:cNvPr id="10152" name="Group 10151">
                      <a:extLst>
                        <a:ext uri="{FF2B5EF4-FFF2-40B4-BE49-F238E27FC236}">
                          <a16:creationId xmlns:a16="http://schemas.microsoft.com/office/drawing/2014/main" id="{38C9F734-4F39-E6C7-34E4-A4A8DBD00BA5}"/>
                        </a:ext>
                      </a:extLst>
                    </p:cNvPr>
                    <p:cNvGrpSpPr/>
                    <p:nvPr/>
                  </p:nvGrpSpPr>
                  <p:grpSpPr>
                    <a:xfrm>
                      <a:off x="6477582" y="1933291"/>
                      <a:ext cx="110455" cy="154265"/>
                      <a:chOff x="6476184" y="1764113"/>
                      <a:chExt cx="110455" cy="154265"/>
                    </a:xfrm>
                  </p:grpSpPr>
                  <p:cxnSp>
                    <p:nvCxnSpPr>
                      <p:cNvPr id="10156" name="Straight Connector 10155">
                        <a:extLst>
                          <a:ext uri="{FF2B5EF4-FFF2-40B4-BE49-F238E27FC236}">
                            <a16:creationId xmlns:a16="http://schemas.microsoft.com/office/drawing/2014/main" id="{86A2AF06-F9B4-60CD-0168-6D45216C12C6}"/>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157" name="Straight Connector 10156">
                        <a:extLst>
                          <a:ext uri="{FF2B5EF4-FFF2-40B4-BE49-F238E27FC236}">
                            <a16:creationId xmlns:a16="http://schemas.microsoft.com/office/drawing/2014/main" id="{5B7C6FD2-587C-417E-3553-7199E58A7196}"/>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153" name="Group 10152">
                      <a:extLst>
                        <a:ext uri="{FF2B5EF4-FFF2-40B4-BE49-F238E27FC236}">
                          <a16:creationId xmlns:a16="http://schemas.microsoft.com/office/drawing/2014/main" id="{DD4526E1-5AC9-1171-3F0B-9116640DBE63}"/>
                        </a:ext>
                      </a:extLst>
                    </p:cNvPr>
                    <p:cNvGrpSpPr/>
                    <p:nvPr/>
                  </p:nvGrpSpPr>
                  <p:grpSpPr>
                    <a:xfrm>
                      <a:off x="6372481" y="2066644"/>
                      <a:ext cx="309399" cy="252871"/>
                      <a:chOff x="6387452" y="2049866"/>
                      <a:chExt cx="309399" cy="252871"/>
                    </a:xfrm>
                  </p:grpSpPr>
                  <p:sp>
                    <p:nvSpPr>
                      <p:cNvPr id="10154" name="Oval 366">
                        <a:extLst>
                          <a:ext uri="{FF2B5EF4-FFF2-40B4-BE49-F238E27FC236}">
                            <a16:creationId xmlns:a16="http://schemas.microsoft.com/office/drawing/2014/main" id="{B283141D-378E-F7C0-87AE-82D4A5AB8947}"/>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155" name="Oval 449">
                        <a:extLst>
                          <a:ext uri="{FF2B5EF4-FFF2-40B4-BE49-F238E27FC236}">
                            <a16:creationId xmlns:a16="http://schemas.microsoft.com/office/drawing/2014/main" id="{61ACFD17-9D0F-D147-60D5-1A62F6C231C0}"/>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nvGrpSpPr>
                <p:cNvPr id="10135" name="Group 10134">
                  <a:extLst>
                    <a:ext uri="{FF2B5EF4-FFF2-40B4-BE49-F238E27FC236}">
                      <a16:creationId xmlns:a16="http://schemas.microsoft.com/office/drawing/2014/main" id="{2F83CE12-53BF-3118-43CE-97DB73042ADC}"/>
                    </a:ext>
                  </a:extLst>
                </p:cNvPr>
                <p:cNvGrpSpPr/>
                <p:nvPr/>
              </p:nvGrpSpPr>
              <p:grpSpPr>
                <a:xfrm>
                  <a:off x="-451743" y="2323266"/>
                  <a:ext cx="184312" cy="451829"/>
                  <a:chOff x="6367490" y="1536575"/>
                  <a:chExt cx="319380" cy="782940"/>
                </a:xfrm>
              </p:grpSpPr>
              <p:grpSp>
                <p:nvGrpSpPr>
                  <p:cNvPr id="10136" name="Group 10135">
                    <a:extLst>
                      <a:ext uri="{FF2B5EF4-FFF2-40B4-BE49-F238E27FC236}">
                        <a16:creationId xmlns:a16="http://schemas.microsoft.com/office/drawing/2014/main" id="{4B29B74E-AB37-C466-C56A-500FA496EB80}"/>
                      </a:ext>
                    </a:extLst>
                  </p:cNvPr>
                  <p:cNvGrpSpPr/>
                  <p:nvPr/>
                </p:nvGrpSpPr>
                <p:grpSpPr>
                  <a:xfrm>
                    <a:off x="6367490" y="1536575"/>
                    <a:ext cx="319380" cy="381803"/>
                    <a:chOff x="6367490" y="1536575"/>
                    <a:chExt cx="319380" cy="381803"/>
                  </a:xfrm>
                </p:grpSpPr>
                <p:grpSp>
                  <p:nvGrpSpPr>
                    <p:cNvPr id="10144" name="Group 10143">
                      <a:extLst>
                        <a:ext uri="{FF2B5EF4-FFF2-40B4-BE49-F238E27FC236}">
                          <a16:creationId xmlns:a16="http://schemas.microsoft.com/office/drawing/2014/main" id="{52C04BD3-A293-0F39-D82B-EDB27530C18F}"/>
                        </a:ext>
                      </a:extLst>
                    </p:cNvPr>
                    <p:cNvGrpSpPr/>
                    <p:nvPr/>
                  </p:nvGrpSpPr>
                  <p:grpSpPr>
                    <a:xfrm>
                      <a:off x="6476184" y="1764113"/>
                      <a:ext cx="110455" cy="154265"/>
                      <a:chOff x="6476184" y="1764113"/>
                      <a:chExt cx="110455" cy="154265"/>
                    </a:xfrm>
                  </p:grpSpPr>
                  <p:cxnSp>
                    <p:nvCxnSpPr>
                      <p:cNvPr id="10148" name="Straight Connector 10147">
                        <a:extLst>
                          <a:ext uri="{FF2B5EF4-FFF2-40B4-BE49-F238E27FC236}">
                            <a16:creationId xmlns:a16="http://schemas.microsoft.com/office/drawing/2014/main" id="{DEA6A979-DF43-1C88-BF94-0A1101B48F21}"/>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149" name="Straight Connector 10148">
                        <a:extLst>
                          <a:ext uri="{FF2B5EF4-FFF2-40B4-BE49-F238E27FC236}">
                            <a16:creationId xmlns:a16="http://schemas.microsoft.com/office/drawing/2014/main" id="{16997468-FB53-59B8-8F8D-AB0D6BCFF1F3}"/>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145" name="Group 10144">
                      <a:extLst>
                        <a:ext uri="{FF2B5EF4-FFF2-40B4-BE49-F238E27FC236}">
                          <a16:creationId xmlns:a16="http://schemas.microsoft.com/office/drawing/2014/main" id="{946FF340-35B7-E8D9-1567-568044FA4A50}"/>
                        </a:ext>
                      </a:extLst>
                    </p:cNvPr>
                    <p:cNvGrpSpPr/>
                    <p:nvPr/>
                  </p:nvGrpSpPr>
                  <p:grpSpPr>
                    <a:xfrm>
                      <a:off x="6367490" y="1536575"/>
                      <a:ext cx="319380" cy="260420"/>
                      <a:chOff x="6357510" y="1536575"/>
                      <a:chExt cx="319380" cy="260420"/>
                    </a:xfrm>
                  </p:grpSpPr>
                  <p:sp>
                    <p:nvSpPr>
                      <p:cNvPr id="10146" name="Oval 395">
                        <a:extLst>
                          <a:ext uri="{FF2B5EF4-FFF2-40B4-BE49-F238E27FC236}">
                            <a16:creationId xmlns:a16="http://schemas.microsoft.com/office/drawing/2014/main" id="{F8CCF0C5-EBC5-3F69-FA54-75318E722123}"/>
                          </a:ext>
                        </a:extLst>
                      </p:cNvPr>
                      <p:cNvSpPr>
                        <a:spLocks noChangeArrowheads="1"/>
                      </p:cNvSpPr>
                      <p:nvPr/>
                    </p:nvSpPr>
                    <p:spPr bwMode="auto">
                      <a:xfrm>
                        <a:off x="6357510" y="1536575"/>
                        <a:ext cx="319380" cy="260420"/>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147" name="Oval 396">
                        <a:extLst>
                          <a:ext uri="{FF2B5EF4-FFF2-40B4-BE49-F238E27FC236}">
                            <a16:creationId xmlns:a16="http://schemas.microsoft.com/office/drawing/2014/main" id="{8FCC32A2-D94B-7EB9-5398-6AAE1CCD2B1A}"/>
                          </a:ext>
                        </a:extLst>
                      </p:cNvPr>
                      <p:cNvSpPr>
                        <a:spLocks noChangeArrowheads="1"/>
                      </p:cNvSpPr>
                      <p:nvPr/>
                    </p:nvSpPr>
                    <p:spPr bwMode="auto">
                      <a:xfrm>
                        <a:off x="6482268" y="1600736"/>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nvGrpSpPr>
                  <p:cNvPr id="10137" name="Group 10136">
                    <a:extLst>
                      <a:ext uri="{FF2B5EF4-FFF2-40B4-BE49-F238E27FC236}">
                        <a16:creationId xmlns:a16="http://schemas.microsoft.com/office/drawing/2014/main" id="{69CDEA9E-8247-0A51-15D2-34D3795918E9}"/>
                      </a:ext>
                    </a:extLst>
                  </p:cNvPr>
                  <p:cNvGrpSpPr/>
                  <p:nvPr/>
                </p:nvGrpSpPr>
                <p:grpSpPr>
                  <a:xfrm>
                    <a:off x="6372481" y="1933291"/>
                    <a:ext cx="309399" cy="386224"/>
                    <a:chOff x="6372481" y="1933291"/>
                    <a:chExt cx="309399" cy="386224"/>
                  </a:xfrm>
                </p:grpSpPr>
                <p:grpSp>
                  <p:nvGrpSpPr>
                    <p:cNvPr id="10138" name="Group 10137">
                      <a:extLst>
                        <a:ext uri="{FF2B5EF4-FFF2-40B4-BE49-F238E27FC236}">
                          <a16:creationId xmlns:a16="http://schemas.microsoft.com/office/drawing/2014/main" id="{1816D037-3AB1-7F2E-F031-D3278026D697}"/>
                        </a:ext>
                      </a:extLst>
                    </p:cNvPr>
                    <p:cNvGrpSpPr/>
                    <p:nvPr/>
                  </p:nvGrpSpPr>
                  <p:grpSpPr>
                    <a:xfrm>
                      <a:off x="6477582" y="1933291"/>
                      <a:ext cx="110455" cy="154265"/>
                      <a:chOff x="6476184" y="1764113"/>
                      <a:chExt cx="110455" cy="154265"/>
                    </a:xfrm>
                  </p:grpSpPr>
                  <p:cxnSp>
                    <p:nvCxnSpPr>
                      <p:cNvPr id="10142" name="Straight Connector 10141">
                        <a:extLst>
                          <a:ext uri="{FF2B5EF4-FFF2-40B4-BE49-F238E27FC236}">
                            <a16:creationId xmlns:a16="http://schemas.microsoft.com/office/drawing/2014/main" id="{43507C17-A387-8E0D-3944-2A30C3E67FDE}"/>
                          </a:ext>
                        </a:extLst>
                      </p:cNvPr>
                      <p:cNvCxnSpPr/>
                      <p:nvPr/>
                    </p:nvCxnSpPr>
                    <p:spPr>
                      <a:xfrm>
                        <a:off x="6476184" y="1764113"/>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143" name="Straight Connector 10142">
                        <a:extLst>
                          <a:ext uri="{FF2B5EF4-FFF2-40B4-BE49-F238E27FC236}">
                            <a16:creationId xmlns:a16="http://schemas.microsoft.com/office/drawing/2014/main" id="{C612BE99-9778-1947-B13E-1F145B6FB702}"/>
                          </a:ext>
                        </a:extLst>
                      </p:cNvPr>
                      <p:cNvCxnSpPr/>
                      <p:nvPr/>
                    </p:nvCxnSpPr>
                    <p:spPr>
                      <a:xfrm>
                        <a:off x="6586639" y="1765511"/>
                        <a:ext cx="0" cy="152867"/>
                      </a:xfrm>
                      <a:prstGeom prst="line">
                        <a:avLst/>
                      </a:prstGeom>
                      <a:ln w="19050">
                        <a:solidFill>
                          <a:schemeClr val="accent2">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139" name="Group 10138">
                      <a:extLst>
                        <a:ext uri="{FF2B5EF4-FFF2-40B4-BE49-F238E27FC236}">
                          <a16:creationId xmlns:a16="http://schemas.microsoft.com/office/drawing/2014/main" id="{4B2B8FFF-5CAA-72AF-CAB9-B2453A562251}"/>
                        </a:ext>
                      </a:extLst>
                    </p:cNvPr>
                    <p:cNvGrpSpPr/>
                    <p:nvPr/>
                  </p:nvGrpSpPr>
                  <p:grpSpPr>
                    <a:xfrm>
                      <a:off x="6372481" y="2066644"/>
                      <a:ext cx="309399" cy="252871"/>
                      <a:chOff x="6387452" y="2049866"/>
                      <a:chExt cx="309399" cy="252871"/>
                    </a:xfrm>
                  </p:grpSpPr>
                  <p:sp>
                    <p:nvSpPr>
                      <p:cNvPr id="10140" name="Oval 366">
                        <a:extLst>
                          <a:ext uri="{FF2B5EF4-FFF2-40B4-BE49-F238E27FC236}">
                            <a16:creationId xmlns:a16="http://schemas.microsoft.com/office/drawing/2014/main" id="{F8EFB340-FD08-043B-0157-AC0F04558476}"/>
                          </a:ext>
                        </a:extLst>
                      </p:cNvPr>
                      <p:cNvSpPr>
                        <a:spLocks noChangeArrowheads="1"/>
                      </p:cNvSpPr>
                      <p:nvPr/>
                    </p:nvSpPr>
                    <p:spPr bwMode="auto">
                      <a:xfrm>
                        <a:off x="6387452" y="2049866"/>
                        <a:ext cx="309399" cy="252871"/>
                      </a:xfrm>
                      <a:prstGeom prst="ellipse">
                        <a:avLst/>
                      </a:prstGeom>
                      <a:solidFill>
                        <a:schemeClr val="accent2">
                          <a:lumMod val="20000"/>
                          <a:lumOff val="80000"/>
                        </a:schemeClr>
                      </a:solidFill>
                      <a:ln w="6350">
                        <a:solidFill>
                          <a:srgbClr val="58585A"/>
                        </a:solidFill>
                        <a:miter lim="800000"/>
                        <a:headEnd/>
                        <a:tailEnd/>
                      </a:ln>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0141" name="Oval 449">
                        <a:extLst>
                          <a:ext uri="{FF2B5EF4-FFF2-40B4-BE49-F238E27FC236}">
                            <a16:creationId xmlns:a16="http://schemas.microsoft.com/office/drawing/2014/main" id="{0F2E4F96-01B2-FE16-ABA3-E3ECB6FF6502}"/>
                          </a:ext>
                        </a:extLst>
                      </p:cNvPr>
                      <p:cNvSpPr>
                        <a:spLocks noChangeArrowheads="1"/>
                      </p:cNvSpPr>
                      <p:nvPr/>
                    </p:nvSpPr>
                    <p:spPr bwMode="auto">
                      <a:xfrm>
                        <a:off x="6482268" y="2087608"/>
                        <a:ext cx="119767" cy="9435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grpSp>
        </p:grpSp>
        <p:sp>
          <p:nvSpPr>
            <p:cNvPr id="9222" name="Oval 9221">
              <a:extLst>
                <a:ext uri="{FF2B5EF4-FFF2-40B4-BE49-F238E27FC236}">
                  <a16:creationId xmlns:a16="http://schemas.microsoft.com/office/drawing/2014/main" id="{07123432-A813-765D-3544-948280319212}"/>
                </a:ext>
              </a:extLst>
            </p:cNvPr>
            <p:cNvSpPr/>
            <p:nvPr/>
          </p:nvSpPr>
          <p:spPr bwMode="auto">
            <a:xfrm>
              <a:off x="1102640" y="4635785"/>
              <a:ext cx="774288" cy="446793"/>
            </a:xfrm>
            <a:prstGeom prst="ellipse">
              <a:avLst/>
            </a:prstGeom>
            <a:solidFill>
              <a:schemeClr val="bg1"/>
            </a:solid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SYK</a:t>
              </a:r>
            </a:p>
          </p:txBody>
        </p:sp>
        <p:sp>
          <p:nvSpPr>
            <p:cNvPr id="9713" name="TextBox 9712">
              <a:extLst>
                <a:ext uri="{FF2B5EF4-FFF2-40B4-BE49-F238E27FC236}">
                  <a16:creationId xmlns:a16="http://schemas.microsoft.com/office/drawing/2014/main" id="{F0DF4B01-1E4E-5C5C-9378-C2150147862B}"/>
                </a:ext>
              </a:extLst>
            </p:cNvPr>
            <p:cNvSpPr txBox="1"/>
            <p:nvPr/>
          </p:nvSpPr>
          <p:spPr bwMode="auto">
            <a:xfrm>
              <a:off x="3779205" y="1710254"/>
              <a:ext cx="2369820" cy="48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u="none" strike="noStrike" kern="1200" cap="none" spc="0" normalizeH="0" baseline="0" noProof="0" dirty="0">
                  <a:ln>
                    <a:noFill/>
                  </a:ln>
                  <a:solidFill>
                    <a:srgbClr val="E1471D"/>
                  </a:solidFill>
                  <a:effectLst/>
                  <a:uLnTx/>
                  <a:uFillTx/>
                  <a:latin typeface="Poppins" pitchFamily="2" charset="77"/>
                  <a:cs typeface="Poppins" pitchFamily="2" charset="77"/>
                </a:rPr>
                <a:t>Noncovalent non–C481-dependent binding</a:t>
              </a:r>
            </a:p>
          </p:txBody>
        </p:sp>
        <p:sp>
          <p:nvSpPr>
            <p:cNvPr id="9714" name="Rectangle 9713">
              <a:extLst>
                <a:ext uri="{FF2B5EF4-FFF2-40B4-BE49-F238E27FC236}">
                  <a16:creationId xmlns:a16="http://schemas.microsoft.com/office/drawing/2014/main" id="{0C38283C-618B-D03B-6245-D3AA6B7DEBD4}"/>
                </a:ext>
              </a:extLst>
            </p:cNvPr>
            <p:cNvSpPr/>
            <p:nvPr/>
          </p:nvSpPr>
          <p:spPr bwMode="auto">
            <a:xfrm>
              <a:off x="3774636" y="2337112"/>
              <a:ext cx="1291224" cy="868281"/>
            </a:xfrm>
            <a:prstGeom prst="rect">
              <a:avLst/>
            </a:prstGeom>
            <a:solidFill>
              <a:schemeClr val="tx2"/>
            </a:solidFill>
            <a:ln w="12700">
              <a:solidFill>
                <a:schemeClr val="bg1"/>
              </a:solidFill>
              <a:miter lim="800000"/>
              <a:headEnd/>
              <a:tailEnd/>
            </a:ln>
          </p:spPr>
          <p:txBody>
            <a:bodyPr rtlCol="0" anchor="ctr"/>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Pirtobrutinib</a:t>
              </a:r>
              <a:b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Vecabrutinib</a:t>
              </a:r>
              <a:b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Fenebrutinib</a:t>
              </a:r>
              <a:b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Nemtabrutinib</a:t>
              </a:r>
            </a:p>
          </p:txBody>
        </p:sp>
        <p:sp>
          <p:nvSpPr>
            <p:cNvPr id="9715" name="Rectangle 9714">
              <a:extLst>
                <a:ext uri="{FF2B5EF4-FFF2-40B4-BE49-F238E27FC236}">
                  <a16:creationId xmlns:a16="http://schemas.microsoft.com/office/drawing/2014/main" id="{1B5F8364-DECC-4E55-039B-ADA4F809D72E}"/>
                </a:ext>
              </a:extLst>
            </p:cNvPr>
            <p:cNvSpPr/>
            <p:nvPr/>
          </p:nvSpPr>
          <p:spPr bwMode="auto">
            <a:xfrm>
              <a:off x="3818144" y="4742245"/>
              <a:ext cx="1332245" cy="868281"/>
            </a:xfrm>
            <a:prstGeom prst="rect">
              <a:avLst/>
            </a:prstGeom>
            <a:solidFill>
              <a:schemeClr val="tx2"/>
            </a:solidFill>
            <a:ln w="12700">
              <a:solidFill>
                <a:schemeClr val="bg1"/>
              </a:solidFill>
              <a:miter lim="800000"/>
              <a:headEnd/>
              <a:tailEnd/>
            </a:ln>
          </p:spPr>
          <p:txBody>
            <a:bodyPr rtlCol="0" anchor="ctr"/>
            <a:lstStyle/>
            <a:p>
              <a:pPr marL="0" marR="0" lvl="0" indent="0" algn="l" defTabSz="914400" rtl="0" eaLnBrk="1" fontAlgn="base" latinLnBrk="0" hangingPunct="1">
                <a:lnSpc>
                  <a:spcPct val="100000"/>
                </a:lnSpc>
                <a:spcBef>
                  <a:spcPct val="35000"/>
                </a:spcBef>
                <a:spcAft>
                  <a:spcPct val="25000"/>
                </a:spcAft>
                <a:buClr>
                  <a:srgbClr val="015873"/>
                </a:buClr>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Ibrutinib</a:t>
              </a:r>
              <a:b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Acalabrutinib</a:t>
              </a:r>
              <a:b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Zanubrutinib</a:t>
              </a:r>
            </a:p>
          </p:txBody>
        </p:sp>
        <p:sp>
          <p:nvSpPr>
            <p:cNvPr id="9716" name="TextBox 9715">
              <a:extLst>
                <a:ext uri="{FF2B5EF4-FFF2-40B4-BE49-F238E27FC236}">
                  <a16:creationId xmlns:a16="http://schemas.microsoft.com/office/drawing/2014/main" id="{FD7249CA-CA08-3D01-7930-94F1F7C35CCE}"/>
                </a:ext>
              </a:extLst>
            </p:cNvPr>
            <p:cNvSpPr txBox="1"/>
            <p:nvPr/>
          </p:nvSpPr>
          <p:spPr bwMode="auto">
            <a:xfrm>
              <a:off x="3703885" y="5603700"/>
              <a:ext cx="2233165" cy="48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u="none" strike="noStrike" kern="1200" cap="none" spc="0" normalizeH="0" baseline="0" noProof="0" dirty="0">
                  <a:ln>
                    <a:noFill/>
                  </a:ln>
                  <a:solidFill>
                    <a:srgbClr val="E1471D"/>
                  </a:solidFill>
                  <a:effectLst/>
                  <a:uLnTx/>
                  <a:uFillTx/>
                  <a:latin typeface="Poppins" pitchFamily="2" charset="77"/>
                  <a:cs typeface="Poppins" pitchFamily="2" charset="77"/>
                </a:rPr>
                <a:t>Covalent C481</a:t>
              </a:r>
              <a:r>
                <a:rPr lang="en-US" sz="1400" dirty="0">
                  <a:solidFill>
                    <a:srgbClr val="E1471D"/>
                  </a:solidFill>
                  <a:latin typeface="Poppins" pitchFamily="2" charset="77"/>
                  <a:cs typeface="Poppins" pitchFamily="2" charset="77"/>
                </a:rPr>
                <a:t>-</a:t>
              </a:r>
              <a:r>
                <a:rPr kumimoji="0" lang="en-US" sz="1400" u="none" strike="noStrike" kern="1200" cap="none" spc="0" normalizeH="0" baseline="0" noProof="0" dirty="0">
                  <a:ln>
                    <a:noFill/>
                  </a:ln>
                  <a:solidFill>
                    <a:srgbClr val="E1471D"/>
                  </a:solidFill>
                  <a:effectLst/>
                  <a:uLnTx/>
                  <a:uFillTx/>
                  <a:latin typeface="Poppins" pitchFamily="2" charset="77"/>
                  <a:cs typeface="Poppins" pitchFamily="2" charset="77"/>
                </a:rPr>
                <a:t>dependent binding</a:t>
              </a:r>
            </a:p>
          </p:txBody>
        </p:sp>
        <p:sp>
          <p:nvSpPr>
            <p:cNvPr id="9717" name="Oval 9716">
              <a:extLst>
                <a:ext uri="{FF2B5EF4-FFF2-40B4-BE49-F238E27FC236}">
                  <a16:creationId xmlns:a16="http://schemas.microsoft.com/office/drawing/2014/main" id="{9D32468F-3036-D90D-FE0D-60981CB9B2D1}"/>
                </a:ext>
              </a:extLst>
            </p:cNvPr>
            <p:cNvSpPr/>
            <p:nvPr/>
          </p:nvSpPr>
          <p:spPr bwMode="auto">
            <a:xfrm>
              <a:off x="2809224" y="4537557"/>
              <a:ext cx="774288" cy="446793"/>
            </a:xfrm>
            <a:prstGeom prst="ellipse">
              <a:avLst/>
            </a:prstGeom>
            <a:solidFill>
              <a:schemeClr val="bg1"/>
            </a:solid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SYK</a:t>
              </a:r>
            </a:p>
          </p:txBody>
        </p:sp>
        <p:sp>
          <p:nvSpPr>
            <p:cNvPr id="9718" name="Oval 9717">
              <a:extLst>
                <a:ext uri="{FF2B5EF4-FFF2-40B4-BE49-F238E27FC236}">
                  <a16:creationId xmlns:a16="http://schemas.microsoft.com/office/drawing/2014/main" id="{8DE0601D-2177-D1DE-DF01-63FE9A51C0A8}"/>
                </a:ext>
              </a:extLst>
            </p:cNvPr>
            <p:cNvSpPr/>
            <p:nvPr/>
          </p:nvSpPr>
          <p:spPr bwMode="auto">
            <a:xfrm>
              <a:off x="2801879" y="4069414"/>
              <a:ext cx="774288" cy="446793"/>
            </a:xfrm>
            <a:prstGeom prst="ellipse">
              <a:avLst/>
            </a:prstGeom>
            <a:solidFill>
              <a:schemeClr val="bg1"/>
            </a:solid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Lyn</a:t>
              </a:r>
            </a:p>
          </p:txBody>
        </p:sp>
        <p:sp>
          <p:nvSpPr>
            <p:cNvPr id="9719" name="Oval 9718">
              <a:extLst>
                <a:ext uri="{FF2B5EF4-FFF2-40B4-BE49-F238E27FC236}">
                  <a16:creationId xmlns:a16="http://schemas.microsoft.com/office/drawing/2014/main" id="{85FCBBA4-1C4F-A788-7F93-69072E4E09F0}"/>
                </a:ext>
              </a:extLst>
            </p:cNvPr>
            <p:cNvSpPr/>
            <p:nvPr/>
          </p:nvSpPr>
          <p:spPr bwMode="auto">
            <a:xfrm>
              <a:off x="1149737" y="4164318"/>
              <a:ext cx="774288" cy="446793"/>
            </a:xfrm>
            <a:prstGeom prst="ellipse">
              <a:avLst/>
            </a:prstGeom>
            <a:solidFill>
              <a:schemeClr val="bg1"/>
            </a:solid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Lyn</a:t>
              </a:r>
            </a:p>
          </p:txBody>
        </p:sp>
        <p:grpSp>
          <p:nvGrpSpPr>
            <p:cNvPr id="50" name="Group 49">
              <a:extLst>
                <a:ext uri="{FF2B5EF4-FFF2-40B4-BE49-F238E27FC236}">
                  <a16:creationId xmlns:a16="http://schemas.microsoft.com/office/drawing/2014/main" id="{78587366-A931-E19F-5186-9E92738E46A7}"/>
                </a:ext>
              </a:extLst>
            </p:cNvPr>
            <p:cNvGrpSpPr/>
            <p:nvPr/>
          </p:nvGrpSpPr>
          <p:grpSpPr>
            <a:xfrm>
              <a:off x="2330290" y="3025141"/>
              <a:ext cx="566826" cy="1945804"/>
              <a:chOff x="2353866" y="1468137"/>
              <a:chExt cx="506105" cy="1737360"/>
            </a:xfrm>
          </p:grpSpPr>
          <p:sp>
            <p:nvSpPr>
              <p:cNvPr id="51" name="Rounded Rectangle 709">
                <a:extLst>
                  <a:ext uri="{FF2B5EF4-FFF2-40B4-BE49-F238E27FC236}">
                    <a16:creationId xmlns:a16="http://schemas.microsoft.com/office/drawing/2014/main" id="{A60DB57B-8137-5218-38B2-D2ABB26BA835}"/>
                  </a:ext>
                </a:extLst>
              </p:cNvPr>
              <p:cNvSpPr/>
              <p:nvPr/>
            </p:nvSpPr>
            <p:spPr>
              <a:xfrm>
                <a:off x="2389245" y="1468137"/>
                <a:ext cx="182880" cy="1737360"/>
              </a:xfrm>
              <a:prstGeom prst="roundRect">
                <a:avLst/>
              </a:prstGeom>
              <a:solidFill>
                <a:schemeClr val="accent3"/>
              </a:solidFill>
              <a:ln w="25400" cap="flat" cmpd="sng" algn="ctr">
                <a:noFill/>
                <a:prstDash val="solid"/>
              </a:ln>
              <a:effectLst>
                <a:outerShdw blurRad="101600" dist="63500" dir="2700000" algn="tl" rotWithShape="0">
                  <a:prstClr val="black">
                    <a:alpha val="40000"/>
                  </a:prstClr>
                </a:outerShdw>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0" cap="none" spc="0" normalizeH="0" baseline="0" noProof="0" dirty="0">
                  <a:ln>
                    <a:noFill/>
                  </a:ln>
                  <a:solidFill>
                    <a:prstClr val="white"/>
                  </a:solidFill>
                  <a:effectLst/>
                  <a:uLnTx/>
                  <a:uFillTx/>
                  <a:latin typeface="Poppins Medium" pitchFamily="2" charset="77"/>
                  <a:cs typeface="Poppins Medium" pitchFamily="2" charset="77"/>
                </a:endParaRPr>
              </a:p>
            </p:txBody>
          </p:sp>
          <p:sp>
            <p:nvSpPr>
              <p:cNvPr id="52" name="TextBox 51">
                <a:extLst>
                  <a:ext uri="{FF2B5EF4-FFF2-40B4-BE49-F238E27FC236}">
                    <a16:creationId xmlns:a16="http://schemas.microsoft.com/office/drawing/2014/main" id="{F92A93C8-560D-9C8A-C080-791D3A9F67AA}"/>
                  </a:ext>
                </a:extLst>
              </p:cNvPr>
              <p:cNvSpPr txBox="1"/>
              <p:nvPr/>
            </p:nvSpPr>
            <p:spPr>
              <a:xfrm rot="16200000">
                <a:off x="2154916" y="2251941"/>
                <a:ext cx="651542" cy="25364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CD79A</a:t>
                </a:r>
              </a:p>
            </p:txBody>
          </p:sp>
          <p:sp>
            <p:nvSpPr>
              <p:cNvPr id="53" name="Rounded Rectangle 708">
                <a:extLst>
                  <a:ext uri="{FF2B5EF4-FFF2-40B4-BE49-F238E27FC236}">
                    <a16:creationId xmlns:a16="http://schemas.microsoft.com/office/drawing/2014/main" id="{C7675FC1-2F2C-B2E4-478F-A66B8EF8D045}"/>
                  </a:ext>
                </a:extLst>
              </p:cNvPr>
              <p:cNvSpPr/>
              <p:nvPr/>
            </p:nvSpPr>
            <p:spPr>
              <a:xfrm>
                <a:off x="2389245" y="2839168"/>
                <a:ext cx="182880" cy="274320"/>
              </a:xfrm>
              <a:prstGeom prst="roundRect">
                <a:avLst/>
              </a:prstGeom>
              <a:solidFill>
                <a:schemeClr val="accent3">
                  <a:lumMod val="40000"/>
                  <a:lumOff val="60000"/>
                </a:schemeClr>
              </a:solidFill>
              <a:ln w="25400" cap="flat" cmpd="sng" algn="ctr">
                <a:noFill/>
                <a:prstDash val="soli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0" cap="none" spc="0" normalizeH="0" baseline="0" noProof="0" dirty="0">
                  <a:ln>
                    <a:noFill/>
                  </a:ln>
                  <a:solidFill>
                    <a:prstClr val="white"/>
                  </a:solidFill>
                  <a:effectLst/>
                  <a:uLnTx/>
                  <a:uFillTx/>
                  <a:latin typeface="Poppins Medium" pitchFamily="2" charset="77"/>
                  <a:cs typeface="Poppins Medium" pitchFamily="2" charset="77"/>
                </a:endParaRPr>
              </a:p>
            </p:txBody>
          </p:sp>
          <p:sp>
            <p:nvSpPr>
              <p:cNvPr id="55" name="Oval 54">
                <a:extLst>
                  <a:ext uri="{FF2B5EF4-FFF2-40B4-BE49-F238E27FC236}">
                    <a16:creationId xmlns:a16="http://schemas.microsoft.com/office/drawing/2014/main" id="{084CDC94-6E9F-CB5F-16AE-B8E50FEDE6BE}"/>
                  </a:ext>
                </a:extLst>
              </p:cNvPr>
              <p:cNvSpPr/>
              <p:nvPr/>
            </p:nvSpPr>
            <p:spPr bwMode="auto">
              <a:xfrm>
                <a:off x="2563150" y="2749144"/>
                <a:ext cx="296821" cy="266976"/>
              </a:xfrm>
              <a:prstGeom prst="ellipse">
                <a:avLst/>
              </a:prstGeom>
              <a:solidFill>
                <a:schemeClr val="accent5"/>
              </a:solid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P</a:t>
                </a:r>
              </a:p>
            </p:txBody>
          </p:sp>
          <p:sp>
            <p:nvSpPr>
              <p:cNvPr id="9720" name="Oval 9719">
                <a:extLst>
                  <a:ext uri="{FF2B5EF4-FFF2-40B4-BE49-F238E27FC236}">
                    <a16:creationId xmlns:a16="http://schemas.microsoft.com/office/drawing/2014/main" id="{68AB2693-383E-1195-3DDD-40A7A5DA5433}"/>
                  </a:ext>
                </a:extLst>
              </p:cNvPr>
              <p:cNvSpPr/>
              <p:nvPr/>
            </p:nvSpPr>
            <p:spPr bwMode="auto">
              <a:xfrm>
                <a:off x="2563150" y="2397349"/>
                <a:ext cx="296821" cy="266976"/>
              </a:xfrm>
              <a:prstGeom prst="ellipse">
                <a:avLst/>
              </a:prstGeom>
              <a:solidFill>
                <a:schemeClr val="accent5"/>
              </a:solid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P</a:t>
                </a:r>
              </a:p>
            </p:txBody>
          </p:sp>
        </p:grpSp>
        <p:grpSp>
          <p:nvGrpSpPr>
            <p:cNvPr id="9721" name="Group 9720">
              <a:extLst>
                <a:ext uri="{FF2B5EF4-FFF2-40B4-BE49-F238E27FC236}">
                  <a16:creationId xmlns:a16="http://schemas.microsoft.com/office/drawing/2014/main" id="{9DDC445D-9828-091F-E6F3-225F832E58E7}"/>
                </a:ext>
              </a:extLst>
            </p:cNvPr>
            <p:cNvGrpSpPr/>
            <p:nvPr/>
          </p:nvGrpSpPr>
          <p:grpSpPr>
            <a:xfrm>
              <a:off x="1732389" y="3025141"/>
              <a:ext cx="589540" cy="2016111"/>
              <a:chOff x="2081122" y="1468137"/>
              <a:chExt cx="526386" cy="1800135"/>
            </a:xfrm>
          </p:grpSpPr>
          <p:sp>
            <p:nvSpPr>
              <p:cNvPr id="9722" name="Rounded Rectangle 709">
                <a:extLst>
                  <a:ext uri="{FF2B5EF4-FFF2-40B4-BE49-F238E27FC236}">
                    <a16:creationId xmlns:a16="http://schemas.microsoft.com/office/drawing/2014/main" id="{666F5ABF-7C42-649D-2A8E-91DF1A9E3E46}"/>
                  </a:ext>
                </a:extLst>
              </p:cNvPr>
              <p:cNvSpPr/>
              <p:nvPr/>
            </p:nvSpPr>
            <p:spPr>
              <a:xfrm>
                <a:off x="2389245" y="1468137"/>
                <a:ext cx="182880" cy="1737360"/>
              </a:xfrm>
              <a:prstGeom prst="roundRect">
                <a:avLst/>
              </a:prstGeom>
              <a:solidFill>
                <a:schemeClr val="accent3"/>
              </a:solidFill>
              <a:ln w="25400" cap="flat" cmpd="sng" algn="ctr">
                <a:noFill/>
                <a:prstDash val="solid"/>
              </a:ln>
              <a:effectLst>
                <a:outerShdw blurRad="101600" dist="63500" dir="2700000" algn="tl" rotWithShape="0">
                  <a:prstClr val="black">
                    <a:alpha val="40000"/>
                  </a:prstClr>
                </a:outerShdw>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0" cap="none" spc="0" normalizeH="0" baseline="0" noProof="0" dirty="0">
                  <a:ln>
                    <a:noFill/>
                  </a:ln>
                  <a:solidFill>
                    <a:prstClr val="white"/>
                  </a:solidFill>
                  <a:effectLst/>
                  <a:uLnTx/>
                  <a:uFillTx/>
                  <a:latin typeface="Poppins Medium" pitchFamily="2" charset="77"/>
                  <a:cs typeface="Poppins Medium" pitchFamily="2" charset="77"/>
                </a:endParaRPr>
              </a:p>
            </p:txBody>
          </p:sp>
          <p:sp>
            <p:nvSpPr>
              <p:cNvPr id="9723" name="TextBox 9722">
                <a:extLst>
                  <a:ext uri="{FF2B5EF4-FFF2-40B4-BE49-F238E27FC236}">
                    <a16:creationId xmlns:a16="http://schemas.microsoft.com/office/drawing/2014/main" id="{6B1234C0-571F-8234-8315-23A7ABF22607}"/>
                  </a:ext>
                </a:extLst>
              </p:cNvPr>
              <p:cNvSpPr txBox="1"/>
              <p:nvPr/>
            </p:nvSpPr>
            <p:spPr>
              <a:xfrm rot="16200000">
                <a:off x="2159539" y="2251942"/>
                <a:ext cx="642295" cy="253642"/>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CD79B</a:t>
                </a:r>
              </a:p>
            </p:txBody>
          </p:sp>
          <p:sp>
            <p:nvSpPr>
              <p:cNvPr id="9724" name="Rounded Rectangle 708">
                <a:extLst>
                  <a:ext uri="{FF2B5EF4-FFF2-40B4-BE49-F238E27FC236}">
                    <a16:creationId xmlns:a16="http://schemas.microsoft.com/office/drawing/2014/main" id="{2EF2DDF8-E4D4-C028-85A9-0B2370BC5E9F}"/>
                  </a:ext>
                </a:extLst>
              </p:cNvPr>
              <p:cNvSpPr/>
              <p:nvPr/>
            </p:nvSpPr>
            <p:spPr>
              <a:xfrm>
                <a:off x="2389245" y="2839168"/>
                <a:ext cx="182880" cy="274320"/>
              </a:xfrm>
              <a:prstGeom prst="roundRect">
                <a:avLst/>
              </a:prstGeom>
              <a:solidFill>
                <a:schemeClr val="accent3">
                  <a:lumMod val="40000"/>
                  <a:lumOff val="60000"/>
                </a:schemeClr>
              </a:solidFill>
              <a:ln w="25400" cap="flat" cmpd="sng" algn="ctr">
                <a:noFill/>
                <a:prstDash val="solid"/>
              </a:ln>
              <a:effectLst/>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0" cap="none" spc="0" normalizeH="0" baseline="0" noProof="0" dirty="0">
                  <a:ln>
                    <a:noFill/>
                  </a:ln>
                  <a:solidFill>
                    <a:prstClr val="white"/>
                  </a:solidFill>
                  <a:effectLst/>
                  <a:uLnTx/>
                  <a:uFillTx/>
                  <a:latin typeface="Poppins Medium" pitchFamily="2" charset="77"/>
                  <a:cs typeface="Poppins Medium" pitchFamily="2" charset="77"/>
                </a:endParaRPr>
              </a:p>
            </p:txBody>
          </p:sp>
          <p:sp>
            <p:nvSpPr>
              <p:cNvPr id="9725" name="Oval 9724">
                <a:extLst>
                  <a:ext uri="{FF2B5EF4-FFF2-40B4-BE49-F238E27FC236}">
                    <a16:creationId xmlns:a16="http://schemas.microsoft.com/office/drawing/2014/main" id="{7BE46AC6-2E1D-6022-E040-7D82866C95B8}"/>
                  </a:ext>
                </a:extLst>
              </p:cNvPr>
              <p:cNvSpPr/>
              <p:nvPr/>
            </p:nvSpPr>
            <p:spPr bwMode="auto">
              <a:xfrm>
                <a:off x="2081122" y="3001296"/>
                <a:ext cx="296821" cy="266976"/>
              </a:xfrm>
              <a:prstGeom prst="ellipse">
                <a:avLst/>
              </a:prstGeom>
              <a:solidFill>
                <a:schemeClr val="accent5"/>
              </a:solid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P</a:t>
                </a:r>
              </a:p>
            </p:txBody>
          </p:sp>
          <p:sp>
            <p:nvSpPr>
              <p:cNvPr id="9726" name="Oval 9725">
                <a:extLst>
                  <a:ext uri="{FF2B5EF4-FFF2-40B4-BE49-F238E27FC236}">
                    <a16:creationId xmlns:a16="http://schemas.microsoft.com/office/drawing/2014/main" id="{6F3E56CF-B4E9-2EED-8168-0408F08CA981}"/>
                  </a:ext>
                </a:extLst>
              </p:cNvPr>
              <p:cNvSpPr/>
              <p:nvPr/>
            </p:nvSpPr>
            <p:spPr bwMode="auto">
              <a:xfrm>
                <a:off x="2095437" y="2629045"/>
                <a:ext cx="296821" cy="266976"/>
              </a:xfrm>
              <a:prstGeom prst="ellipse">
                <a:avLst/>
              </a:prstGeom>
              <a:solidFill>
                <a:schemeClr val="accent5"/>
              </a:solid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P</a:t>
                </a:r>
              </a:p>
            </p:txBody>
          </p:sp>
        </p:grpSp>
        <p:grpSp>
          <p:nvGrpSpPr>
            <p:cNvPr id="9727" name="Group 9726">
              <a:extLst>
                <a:ext uri="{FF2B5EF4-FFF2-40B4-BE49-F238E27FC236}">
                  <a16:creationId xmlns:a16="http://schemas.microsoft.com/office/drawing/2014/main" id="{85DD9447-8619-0E90-911C-14598C2A1E51}"/>
                </a:ext>
              </a:extLst>
            </p:cNvPr>
            <p:cNvGrpSpPr/>
            <p:nvPr/>
          </p:nvGrpSpPr>
          <p:grpSpPr>
            <a:xfrm>
              <a:off x="2119801" y="2211487"/>
              <a:ext cx="1502857" cy="1758995"/>
              <a:chOff x="337717" y="3196211"/>
              <a:chExt cx="1059045" cy="1269460"/>
            </a:xfrm>
          </p:grpSpPr>
          <p:sp>
            <p:nvSpPr>
              <p:cNvPr id="9730" name="Freeform 39">
                <a:extLst>
                  <a:ext uri="{FF2B5EF4-FFF2-40B4-BE49-F238E27FC236}">
                    <a16:creationId xmlns:a16="http://schemas.microsoft.com/office/drawing/2014/main" id="{B6B43578-DDC3-9E01-0CC0-81590BC75C96}"/>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solidFill>
                <a:schemeClr val="accent4"/>
              </a:solid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9731" name="Freeform 41">
                <a:extLst>
                  <a:ext uri="{FF2B5EF4-FFF2-40B4-BE49-F238E27FC236}">
                    <a16:creationId xmlns:a16="http://schemas.microsoft.com/office/drawing/2014/main" id="{73BE1F89-10AA-847D-124A-C3FE433EB2F4}"/>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solidFill>
                <a:schemeClr val="accent4"/>
              </a:solid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grpSp>
        <p:grpSp>
          <p:nvGrpSpPr>
            <p:cNvPr id="9735" name="Group 9734">
              <a:extLst>
                <a:ext uri="{FF2B5EF4-FFF2-40B4-BE49-F238E27FC236}">
                  <a16:creationId xmlns:a16="http://schemas.microsoft.com/office/drawing/2014/main" id="{54F34EB6-492E-0690-F41E-0086F395B45D}"/>
                </a:ext>
              </a:extLst>
            </p:cNvPr>
            <p:cNvGrpSpPr/>
            <p:nvPr/>
          </p:nvGrpSpPr>
          <p:grpSpPr>
            <a:xfrm rot="9068602">
              <a:off x="1621880" y="2440109"/>
              <a:ext cx="565847" cy="662286"/>
              <a:chOff x="337717" y="3196211"/>
              <a:chExt cx="1059045" cy="1269460"/>
            </a:xfrm>
          </p:grpSpPr>
          <p:grpSp>
            <p:nvGrpSpPr>
              <p:cNvPr id="9736" name="Group 9735">
                <a:extLst>
                  <a:ext uri="{FF2B5EF4-FFF2-40B4-BE49-F238E27FC236}">
                    <a16:creationId xmlns:a16="http://schemas.microsoft.com/office/drawing/2014/main" id="{23FE02C4-9E1C-57E8-5C43-3557EAC4F38B}"/>
                  </a:ext>
                </a:extLst>
              </p:cNvPr>
              <p:cNvGrpSpPr/>
              <p:nvPr/>
            </p:nvGrpSpPr>
            <p:grpSpPr>
              <a:xfrm>
                <a:off x="397845" y="3920346"/>
                <a:ext cx="928042" cy="215142"/>
                <a:chOff x="397845" y="3920346"/>
                <a:chExt cx="928042" cy="215142"/>
              </a:xfrm>
            </p:grpSpPr>
            <p:sp>
              <p:nvSpPr>
                <p:cNvPr id="9753" name="7-Point Star 2">
                  <a:extLst>
                    <a:ext uri="{FF2B5EF4-FFF2-40B4-BE49-F238E27FC236}">
                      <a16:creationId xmlns:a16="http://schemas.microsoft.com/office/drawing/2014/main" id="{29F917FA-C530-DE7A-FEA0-28231B6E57B7}"/>
                    </a:ext>
                  </a:extLst>
                </p:cNvPr>
                <p:cNvSpPr/>
                <p:nvPr/>
              </p:nvSpPr>
              <p:spPr bwMode="auto">
                <a:xfrm>
                  <a:off x="1110745" y="3920346"/>
                  <a:ext cx="215142" cy="215142"/>
                </a:xfrm>
                <a:prstGeom prst="star7">
                  <a:avLst/>
                </a:prstGeom>
                <a:solidFill>
                  <a:schemeClr val="tx2"/>
                </a:solid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9751" name="7-Point Star 2">
                  <a:extLst>
                    <a:ext uri="{FF2B5EF4-FFF2-40B4-BE49-F238E27FC236}">
                      <a16:creationId xmlns:a16="http://schemas.microsoft.com/office/drawing/2014/main" id="{AF0AE54A-6629-323C-D2FA-074D5B288BC2}"/>
                    </a:ext>
                  </a:extLst>
                </p:cNvPr>
                <p:cNvSpPr/>
                <p:nvPr/>
              </p:nvSpPr>
              <p:spPr bwMode="auto">
                <a:xfrm rot="10800000">
                  <a:off x="397845" y="3920346"/>
                  <a:ext cx="215142" cy="215142"/>
                </a:xfrm>
                <a:prstGeom prst="star7">
                  <a:avLst/>
                </a:prstGeom>
                <a:solidFill>
                  <a:schemeClr val="tx2"/>
                </a:solid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grpSp>
          <p:grpSp>
            <p:nvGrpSpPr>
              <p:cNvPr id="9737" name="Group 9736">
                <a:extLst>
                  <a:ext uri="{FF2B5EF4-FFF2-40B4-BE49-F238E27FC236}">
                    <a16:creationId xmlns:a16="http://schemas.microsoft.com/office/drawing/2014/main" id="{168281CE-9CF1-D33F-E435-D4D2B020C689}"/>
                  </a:ext>
                </a:extLst>
              </p:cNvPr>
              <p:cNvGrpSpPr/>
              <p:nvPr/>
            </p:nvGrpSpPr>
            <p:grpSpPr>
              <a:xfrm>
                <a:off x="402888" y="4180487"/>
                <a:ext cx="928042" cy="215142"/>
                <a:chOff x="397845" y="3920346"/>
                <a:chExt cx="928042" cy="215142"/>
              </a:xfrm>
            </p:grpSpPr>
            <p:sp>
              <p:nvSpPr>
                <p:cNvPr id="9747" name="7-Point Star 2">
                  <a:extLst>
                    <a:ext uri="{FF2B5EF4-FFF2-40B4-BE49-F238E27FC236}">
                      <a16:creationId xmlns:a16="http://schemas.microsoft.com/office/drawing/2014/main" id="{2D0F57C2-4B58-80FB-D950-8D1C6AA87E52}"/>
                    </a:ext>
                  </a:extLst>
                </p:cNvPr>
                <p:cNvSpPr/>
                <p:nvPr/>
              </p:nvSpPr>
              <p:spPr bwMode="auto">
                <a:xfrm>
                  <a:off x="1110745" y="3920346"/>
                  <a:ext cx="215142" cy="215142"/>
                </a:xfrm>
                <a:prstGeom prst="star7">
                  <a:avLst/>
                </a:prstGeom>
                <a:solidFill>
                  <a:schemeClr val="tx2"/>
                </a:solid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9745" name="7-Point Star 2">
                  <a:extLst>
                    <a:ext uri="{FF2B5EF4-FFF2-40B4-BE49-F238E27FC236}">
                      <a16:creationId xmlns:a16="http://schemas.microsoft.com/office/drawing/2014/main" id="{13DE21B2-19C8-096C-0603-9BC45652168A}"/>
                    </a:ext>
                  </a:extLst>
                </p:cNvPr>
                <p:cNvSpPr/>
                <p:nvPr/>
              </p:nvSpPr>
              <p:spPr bwMode="auto">
                <a:xfrm rot="10800000">
                  <a:off x="397845" y="3920346"/>
                  <a:ext cx="215142" cy="215142"/>
                </a:xfrm>
                <a:prstGeom prst="star7">
                  <a:avLst/>
                </a:prstGeom>
                <a:solidFill>
                  <a:schemeClr val="tx2"/>
                </a:solid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grpSp>
          <p:sp>
            <p:nvSpPr>
              <p:cNvPr id="9740" name="Freeform 39">
                <a:extLst>
                  <a:ext uri="{FF2B5EF4-FFF2-40B4-BE49-F238E27FC236}">
                    <a16:creationId xmlns:a16="http://schemas.microsoft.com/office/drawing/2014/main" id="{4AB3E848-B5CA-27E6-99EB-AA4D222DC3A3}"/>
                  </a:ext>
                </a:extLst>
              </p:cNvPr>
              <p:cNvSpPr/>
              <p:nvPr/>
            </p:nvSpPr>
            <p:spPr bwMode="auto">
              <a:xfrm>
                <a:off x="894320" y="3196211"/>
                <a:ext cx="502442"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16293 w 1319647"/>
                  <a:gd name="connsiteY1" fmla="*/ 150038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9647" h="3334194">
                    <a:moveTo>
                      <a:pt x="1010653" y="61604"/>
                    </a:moveTo>
                    <a:lnTo>
                      <a:pt x="16293" y="1500380"/>
                    </a:lnTo>
                    <a:lnTo>
                      <a:pt x="0" y="1713941"/>
                    </a:lnTo>
                    <a:cubicBezTo>
                      <a:pt x="2674" y="2203225"/>
                      <a:pt x="5347" y="2692510"/>
                      <a:pt x="8021" y="3181794"/>
                    </a:cubicBezTo>
                    <a:cubicBezTo>
                      <a:pt x="16042" y="3251310"/>
                      <a:pt x="32084" y="3320826"/>
                      <a:pt x="176463" y="3334194"/>
                    </a:cubicBezTo>
                    <a:cubicBezTo>
                      <a:pt x="352925" y="3310132"/>
                      <a:pt x="344905" y="3262004"/>
                      <a:pt x="368968" y="3197836"/>
                    </a:cubicBezTo>
                    <a:lnTo>
                      <a:pt x="376990" y="1577583"/>
                    </a:lnTo>
                    <a:lnTo>
                      <a:pt x="1283368" y="278173"/>
                    </a:lnTo>
                    <a:cubicBezTo>
                      <a:pt x="1315453" y="184594"/>
                      <a:pt x="1355558" y="147163"/>
                      <a:pt x="1259305" y="45562"/>
                    </a:cubicBezTo>
                    <a:cubicBezTo>
                      <a:pt x="1112252" y="-37323"/>
                      <a:pt x="1085516" y="8131"/>
                      <a:pt x="1010653" y="61604"/>
                    </a:cubicBezTo>
                    <a:close/>
                  </a:path>
                </a:pathLst>
              </a:custGeom>
              <a:solidFill>
                <a:schemeClr val="accent6"/>
              </a:solid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9741" name="Freeform 41">
                <a:extLst>
                  <a:ext uri="{FF2B5EF4-FFF2-40B4-BE49-F238E27FC236}">
                    <a16:creationId xmlns:a16="http://schemas.microsoft.com/office/drawing/2014/main" id="{CED87E04-38E5-250C-EA60-2803E8AFC07E}"/>
                  </a:ext>
                </a:extLst>
              </p:cNvPr>
              <p:cNvSpPr/>
              <p:nvPr/>
            </p:nvSpPr>
            <p:spPr bwMode="auto">
              <a:xfrm flipH="1">
                <a:off x="337717" y="3196211"/>
                <a:ext cx="499629" cy="1269460"/>
              </a:xfrm>
              <a:custGeom>
                <a:avLst/>
                <a:gdLst>
                  <a:gd name="connsiteX0" fmla="*/ 1010653 w 1283368"/>
                  <a:gd name="connsiteY0" fmla="*/ 16042 h 3296653"/>
                  <a:gd name="connsiteX1" fmla="*/ 40105 w 1283368"/>
                  <a:gd name="connsiteY1" fmla="*/ 1435768 h 3296653"/>
                  <a:gd name="connsiteX2" fmla="*/ 0 w 1283368"/>
                  <a:gd name="connsiteY2" fmla="*/ 1668379 h 3296653"/>
                  <a:gd name="connsiteX3" fmla="*/ 8021 w 1283368"/>
                  <a:gd name="connsiteY3" fmla="*/ 3136232 h 3296653"/>
                  <a:gd name="connsiteX4" fmla="*/ 176463 w 1283368"/>
                  <a:gd name="connsiteY4" fmla="*/ 3296653 h 3296653"/>
                  <a:gd name="connsiteX5" fmla="*/ 368968 w 1283368"/>
                  <a:gd name="connsiteY5" fmla="*/ 3152274 h 3296653"/>
                  <a:gd name="connsiteX6" fmla="*/ 376990 w 1283368"/>
                  <a:gd name="connsiteY6" fmla="*/ 1532021 h 3296653"/>
                  <a:gd name="connsiteX7" fmla="*/ 1283368 w 1283368"/>
                  <a:gd name="connsiteY7" fmla="*/ 232611 h 3296653"/>
                  <a:gd name="connsiteX8" fmla="*/ 1259305 w 1283368"/>
                  <a:gd name="connsiteY8" fmla="*/ 0 h 3296653"/>
                  <a:gd name="connsiteX9" fmla="*/ 1010653 w 1283368"/>
                  <a:gd name="connsiteY9" fmla="*/ 16042 h 3296653"/>
                  <a:gd name="connsiteX0" fmla="*/ 1010653 w 1307114"/>
                  <a:gd name="connsiteY0" fmla="*/ 16042 h 3296653"/>
                  <a:gd name="connsiteX1" fmla="*/ 40105 w 1307114"/>
                  <a:gd name="connsiteY1" fmla="*/ 1435768 h 3296653"/>
                  <a:gd name="connsiteX2" fmla="*/ 0 w 1307114"/>
                  <a:gd name="connsiteY2" fmla="*/ 1668379 h 3296653"/>
                  <a:gd name="connsiteX3" fmla="*/ 8021 w 1307114"/>
                  <a:gd name="connsiteY3" fmla="*/ 3136232 h 3296653"/>
                  <a:gd name="connsiteX4" fmla="*/ 176463 w 1307114"/>
                  <a:gd name="connsiteY4" fmla="*/ 3296653 h 3296653"/>
                  <a:gd name="connsiteX5" fmla="*/ 368968 w 1307114"/>
                  <a:gd name="connsiteY5" fmla="*/ 3152274 h 3296653"/>
                  <a:gd name="connsiteX6" fmla="*/ 376990 w 1307114"/>
                  <a:gd name="connsiteY6" fmla="*/ 1532021 h 3296653"/>
                  <a:gd name="connsiteX7" fmla="*/ 1283368 w 1307114"/>
                  <a:gd name="connsiteY7" fmla="*/ 232611 h 3296653"/>
                  <a:gd name="connsiteX8" fmla="*/ 1259305 w 1307114"/>
                  <a:gd name="connsiteY8" fmla="*/ 0 h 3296653"/>
                  <a:gd name="connsiteX9" fmla="*/ 1010653 w 1307114"/>
                  <a:gd name="connsiteY9" fmla="*/ 16042 h 3296653"/>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50145 h 3330756"/>
                  <a:gd name="connsiteX1" fmla="*/ 40105 w 1307114"/>
                  <a:gd name="connsiteY1" fmla="*/ 1469871 h 3330756"/>
                  <a:gd name="connsiteX2" fmla="*/ 0 w 1307114"/>
                  <a:gd name="connsiteY2" fmla="*/ 1702482 h 3330756"/>
                  <a:gd name="connsiteX3" fmla="*/ 8021 w 1307114"/>
                  <a:gd name="connsiteY3" fmla="*/ 3170335 h 3330756"/>
                  <a:gd name="connsiteX4" fmla="*/ 176463 w 1307114"/>
                  <a:gd name="connsiteY4" fmla="*/ 3330756 h 3330756"/>
                  <a:gd name="connsiteX5" fmla="*/ 368968 w 1307114"/>
                  <a:gd name="connsiteY5" fmla="*/ 3186377 h 3330756"/>
                  <a:gd name="connsiteX6" fmla="*/ 376990 w 1307114"/>
                  <a:gd name="connsiteY6" fmla="*/ 1566124 h 3330756"/>
                  <a:gd name="connsiteX7" fmla="*/ 1283368 w 1307114"/>
                  <a:gd name="connsiteY7" fmla="*/ 266714 h 3330756"/>
                  <a:gd name="connsiteX8" fmla="*/ 1259305 w 1307114"/>
                  <a:gd name="connsiteY8" fmla="*/ 34103 h 3330756"/>
                  <a:gd name="connsiteX9" fmla="*/ 1010653 w 1307114"/>
                  <a:gd name="connsiteY9" fmla="*/ 50145 h 3330756"/>
                  <a:gd name="connsiteX0" fmla="*/ 1010653 w 1307114"/>
                  <a:gd name="connsiteY0" fmla="*/ 61604 h 3342215"/>
                  <a:gd name="connsiteX1" fmla="*/ 40105 w 1307114"/>
                  <a:gd name="connsiteY1" fmla="*/ 1481330 h 3342215"/>
                  <a:gd name="connsiteX2" fmla="*/ 0 w 1307114"/>
                  <a:gd name="connsiteY2" fmla="*/ 1713941 h 3342215"/>
                  <a:gd name="connsiteX3" fmla="*/ 8021 w 1307114"/>
                  <a:gd name="connsiteY3" fmla="*/ 3181794 h 3342215"/>
                  <a:gd name="connsiteX4" fmla="*/ 176463 w 1307114"/>
                  <a:gd name="connsiteY4" fmla="*/ 3342215 h 3342215"/>
                  <a:gd name="connsiteX5" fmla="*/ 368968 w 1307114"/>
                  <a:gd name="connsiteY5" fmla="*/ 3197836 h 3342215"/>
                  <a:gd name="connsiteX6" fmla="*/ 376990 w 1307114"/>
                  <a:gd name="connsiteY6" fmla="*/ 1577583 h 3342215"/>
                  <a:gd name="connsiteX7" fmla="*/ 1283368 w 1307114"/>
                  <a:gd name="connsiteY7" fmla="*/ 278173 h 3342215"/>
                  <a:gd name="connsiteX8" fmla="*/ 1259305 w 1307114"/>
                  <a:gd name="connsiteY8" fmla="*/ 45562 h 3342215"/>
                  <a:gd name="connsiteX9" fmla="*/ 1010653 w 1307114"/>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42215"/>
                  <a:gd name="connsiteX1" fmla="*/ 40105 w 1319647"/>
                  <a:gd name="connsiteY1" fmla="*/ 1481330 h 3342215"/>
                  <a:gd name="connsiteX2" fmla="*/ 0 w 1319647"/>
                  <a:gd name="connsiteY2" fmla="*/ 1713941 h 3342215"/>
                  <a:gd name="connsiteX3" fmla="*/ 8021 w 1319647"/>
                  <a:gd name="connsiteY3" fmla="*/ 3181794 h 3342215"/>
                  <a:gd name="connsiteX4" fmla="*/ 176463 w 1319647"/>
                  <a:gd name="connsiteY4" fmla="*/ 3342215 h 3342215"/>
                  <a:gd name="connsiteX5" fmla="*/ 368968 w 1319647"/>
                  <a:gd name="connsiteY5" fmla="*/ 3197836 h 3342215"/>
                  <a:gd name="connsiteX6" fmla="*/ 376990 w 1319647"/>
                  <a:gd name="connsiteY6" fmla="*/ 1577583 h 3342215"/>
                  <a:gd name="connsiteX7" fmla="*/ 1283368 w 1319647"/>
                  <a:gd name="connsiteY7" fmla="*/ 278173 h 3342215"/>
                  <a:gd name="connsiteX8" fmla="*/ 1259305 w 1319647"/>
                  <a:gd name="connsiteY8" fmla="*/ 45562 h 3342215"/>
                  <a:gd name="connsiteX9" fmla="*/ 1010653 w 1319647"/>
                  <a:gd name="connsiteY9" fmla="*/ 61604 h 3342215"/>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10653 w 1319647"/>
                  <a:gd name="connsiteY0" fmla="*/ 61604 h 3334194"/>
                  <a:gd name="connsiteX1" fmla="*/ 40105 w 1319647"/>
                  <a:gd name="connsiteY1" fmla="*/ 1481330 h 3334194"/>
                  <a:gd name="connsiteX2" fmla="*/ 0 w 1319647"/>
                  <a:gd name="connsiteY2" fmla="*/ 1713941 h 3334194"/>
                  <a:gd name="connsiteX3" fmla="*/ 8021 w 1319647"/>
                  <a:gd name="connsiteY3" fmla="*/ 3181794 h 3334194"/>
                  <a:gd name="connsiteX4" fmla="*/ 176463 w 1319647"/>
                  <a:gd name="connsiteY4" fmla="*/ 3334194 h 3334194"/>
                  <a:gd name="connsiteX5" fmla="*/ 368968 w 1319647"/>
                  <a:gd name="connsiteY5" fmla="*/ 3197836 h 3334194"/>
                  <a:gd name="connsiteX6" fmla="*/ 376990 w 1319647"/>
                  <a:gd name="connsiteY6" fmla="*/ 1577583 h 3334194"/>
                  <a:gd name="connsiteX7" fmla="*/ 1283368 w 1319647"/>
                  <a:gd name="connsiteY7" fmla="*/ 278173 h 3334194"/>
                  <a:gd name="connsiteX8" fmla="*/ 1259305 w 1319647"/>
                  <a:gd name="connsiteY8" fmla="*/ 45562 h 3334194"/>
                  <a:gd name="connsiteX9" fmla="*/ 1010653 w 1319647"/>
                  <a:gd name="connsiteY9" fmla="*/ 61604 h 3334194"/>
                  <a:gd name="connsiteX0" fmla="*/ 1003264 w 1312258"/>
                  <a:gd name="connsiteY0" fmla="*/ 61604 h 3334194"/>
                  <a:gd name="connsiteX1" fmla="*/ 32716 w 1312258"/>
                  <a:gd name="connsiteY1" fmla="*/ 1481330 h 3334194"/>
                  <a:gd name="connsiteX2" fmla="*/ 2136 w 1312258"/>
                  <a:gd name="connsiteY2" fmla="*/ 1713941 h 3334194"/>
                  <a:gd name="connsiteX3" fmla="*/ 632 w 1312258"/>
                  <a:gd name="connsiteY3" fmla="*/ 3181794 h 3334194"/>
                  <a:gd name="connsiteX4" fmla="*/ 169074 w 1312258"/>
                  <a:gd name="connsiteY4" fmla="*/ 3334194 h 3334194"/>
                  <a:gd name="connsiteX5" fmla="*/ 361579 w 1312258"/>
                  <a:gd name="connsiteY5" fmla="*/ 3197836 h 3334194"/>
                  <a:gd name="connsiteX6" fmla="*/ 369601 w 1312258"/>
                  <a:gd name="connsiteY6" fmla="*/ 1577583 h 3334194"/>
                  <a:gd name="connsiteX7" fmla="*/ 1275979 w 1312258"/>
                  <a:gd name="connsiteY7" fmla="*/ 278173 h 3334194"/>
                  <a:gd name="connsiteX8" fmla="*/ 1251916 w 1312258"/>
                  <a:gd name="connsiteY8" fmla="*/ 45562 h 3334194"/>
                  <a:gd name="connsiteX9" fmla="*/ 1003264 w 1312258"/>
                  <a:gd name="connsiteY9" fmla="*/ 61604 h 3334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12258" h="3334194">
                    <a:moveTo>
                      <a:pt x="1003264" y="61604"/>
                    </a:moveTo>
                    <a:lnTo>
                      <a:pt x="32716" y="1481330"/>
                    </a:lnTo>
                    <a:cubicBezTo>
                      <a:pt x="19348" y="1558867"/>
                      <a:pt x="5979" y="1593541"/>
                      <a:pt x="2136" y="1713941"/>
                    </a:cubicBezTo>
                    <a:cubicBezTo>
                      <a:pt x="4810" y="2203225"/>
                      <a:pt x="-2042" y="2692510"/>
                      <a:pt x="632" y="3181794"/>
                    </a:cubicBezTo>
                    <a:cubicBezTo>
                      <a:pt x="8653" y="3251310"/>
                      <a:pt x="24695" y="3320826"/>
                      <a:pt x="169074" y="3334194"/>
                    </a:cubicBezTo>
                    <a:cubicBezTo>
                      <a:pt x="345536" y="3310132"/>
                      <a:pt x="337516" y="3262004"/>
                      <a:pt x="361579" y="3197836"/>
                    </a:cubicBezTo>
                    <a:lnTo>
                      <a:pt x="369601" y="1577583"/>
                    </a:lnTo>
                    <a:lnTo>
                      <a:pt x="1275979" y="278173"/>
                    </a:lnTo>
                    <a:cubicBezTo>
                      <a:pt x="1308064" y="184594"/>
                      <a:pt x="1348169" y="147163"/>
                      <a:pt x="1251916" y="45562"/>
                    </a:cubicBezTo>
                    <a:cubicBezTo>
                      <a:pt x="1104863" y="-37323"/>
                      <a:pt x="1078127" y="8131"/>
                      <a:pt x="1003264" y="61604"/>
                    </a:cubicBezTo>
                    <a:close/>
                  </a:path>
                </a:pathLst>
              </a:custGeom>
              <a:solidFill>
                <a:schemeClr val="accent6"/>
              </a:solidFill>
              <a:ln w="9525">
                <a:solidFill>
                  <a:schemeClr val="bg1"/>
                </a:solidFill>
                <a:miter lim="800000"/>
                <a:headEnd/>
                <a:tailEnd/>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grpSp>
        <p:sp>
          <p:nvSpPr>
            <p:cNvPr id="9754" name="TextBox 9753">
              <a:extLst>
                <a:ext uri="{FF2B5EF4-FFF2-40B4-BE49-F238E27FC236}">
                  <a16:creationId xmlns:a16="http://schemas.microsoft.com/office/drawing/2014/main" id="{9751A4CB-05D4-6C85-E425-42BFBA99432E}"/>
                </a:ext>
              </a:extLst>
            </p:cNvPr>
            <p:cNvSpPr txBox="1"/>
            <p:nvPr/>
          </p:nvSpPr>
          <p:spPr bwMode="auto">
            <a:xfrm>
              <a:off x="3337350" y="2539738"/>
              <a:ext cx="619402" cy="284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IgH</a:t>
              </a:r>
            </a:p>
          </p:txBody>
        </p:sp>
        <p:sp>
          <p:nvSpPr>
            <p:cNvPr id="9755" name="TextBox 9754">
              <a:extLst>
                <a:ext uri="{FF2B5EF4-FFF2-40B4-BE49-F238E27FC236}">
                  <a16:creationId xmlns:a16="http://schemas.microsoft.com/office/drawing/2014/main" id="{9E515946-326F-2419-8BDA-FFB5CBFDB567}"/>
                </a:ext>
              </a:extLst>
            </p:cNvPr>
            <p:cNvSpPr txBox="1"/>
            <p:nvPr/>
          </p:nvSpPr>
          <p:spPr bwMode="auto">
            <a:xfrm>
              <a:off x="5012009" y="2870490"/>
              <a:ext cx="888692" cy="284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CXCR4</a:t>
              </a:r>
            </a:p>
          </p:txBody>
        </p:sp>
        <p:cxnSp>
          <p:nvCxnSpPr>
            <p:cNvPr id="9757" name="Straight Arrow Connector 9756">
              <a:extLst>
                <a:ext uri="{FF2B5EF4-FFF2-40B4-BE49-F238E27FC236}">
                  <a16:creationId xmlns:a16="http://schemas.microsoft.com/office/drawing/2014/main" id="{041E2639-C434-A7A5-80D8-1E971549FC52}"/>
                </a:ext>
              </a:extLst>
            </p:cNvPr>
            <p:cNvCxnSpPr>
              <a:cxnSpLocks/>
            </p:cNvCxnSpPr>
            <p:nvPr/>
          </p:nvCxnSpPr>
          <p:spPr bwMode="auto">
            <a:xfrm>
              <a:off x="4426196" y="3978564"/>
              <a:ext cx="216518" cy="0"/>
            </a:xfrm>
            <a:prstGeom prst="straightConnector1">
              <a:avLst/>
            </a:prstGeom>
            <a:noFill/>
            <a:ln w="28575" cap="flat" cmpd="sng" algn="ctr">
              <a:solidFill>
                <a:schemeClr val="tx1"/>
              </a:solidFill>
              <a:prstDash val="solid"/>
              <a:round/>
              <a:headEnd type="none" w="med" len="med"/>
              <a:tailEnd type="triangle"/>
            </a:ln>
            <a:effectLst/>
          </p:spPr>
        </p:cxnSp>
        <p:cxnSp>
          <p:nvCxnSpPr>
            <p:cNvPr id="9759" name="Straight Arrow Connector 9758">
              <a:extLst>
                <a:ext uri="{FF2B5EF4-FFF2-40B4-BE49-F238E27FC236}">
                  <a16:creationId xmlns:a16="http://schemas.microsoft.com/office/drawing/2014/main" id="{310294B9-5400-4D79-DA70-527ED33A7720}"/>
                </a:ext>
              </a:extLst>
            </p:cNvPr>
            <p:cNvCxnSpPr>
              <a:cxnSpLocks/>
            </p:cNvCxnSpPr>
            <p:nvPr/>
          </p:nvCxnSpPr>
          <p:spPr bwMode="auto">
            <a:xfrm>
              <a:off x="5353797" y="4240418"/>
              <a:ext cx="216423" cy="255867"/>
            </a:xfrm>
            <a:prstGeom prst="straightConnector1">
              <a:avLst/>
            </a:prstGeom>
            <a:noFill/>
            <a:ln w="28575" cap="flat" cmpd="sng" algn="ctr">
              <a:solidFill>
                <a:schemeClr val="tx1"/>
              </a:solidFill>
              <a:prstDash val="solid"/>
              <a:round/>
              <a:headEnd type="none" w="med" len="med"/>
              <a:tailEnd type="triangle"/>
            </a:ln>
            <a:effectLst/>
          </p:spPr>
        </p:cxnSp>
        <p:cxnSp>
          <p:nvCxnSpPr>
            <p:cNvPr id="9762" name="Straight Arrow Connector 9761">
              <a:extLst>
                <a:ext uri="{FF2B5EF4-FFF2-40B4-BE49-F238E27FC236}">
                  <a16:creationId xmlns:a16="http://schemas.microsoft.com/office/drawing/2014/main" id="{A7E011E7-9300-3B24-3337-AF02BFC05BDE}"/>
                </a:ext>
              </a:extLst>
            </p:cNvPr>
            <p:cNvCxnSpPr>
              <a:cxnSpLocks/>
            </p:cNvCxnSpPr>
            <p:nvPr/>
          </p:nvCxnSpPr>
          <p:spPr bwMode="auto">
            <a:xfrm>
              <a:off x="6410395" y="4300877"/>
              <a:ext cx="299624" cy="127933"/>
            </a:xfrm>
            <a:prstGeom prst="straightConnector1">
              <a:avLst/>
            </a:prstGeom>
            <a:noFill/>
            <a:ln w="28575" cap="flat" cmpd="sng" algn="ctr">
              <a:solidFill>
                <a:schemeClr val="tx1"/>
              </a:solidFill>
              <a:prstDash val="solid"/>
              <a:round/>
              <a:headEnd type="none" w="med" len="med"/>
              <a:tailEnd type="triangle"/>
            </a:ln>
            <a:effectLst/>
          </p:spPr>
        </p:cxnSp>
        <p:grpSp>
          <p:nvGrpSpPr>
            <p:cNvPr id="9768" name="Group 9767">
              <a:extLst>
                <a:ext uri="{FF2B5EF4-FFF2-40B4-BE49-F238E27FC236}">
                  <a16:creationId xmlns:a16="http://schemas.microsoft.com/office/drawing/2014/main" id="{DC447562-9BDC-8D07-2B24-064EE60324FD}"/>
                </a:ext>
              </a:extLst>
            </p:cNvPr>
            <p:cNvGrpSpPr/>
            <p:nvPr/>
          </p:nvGrpSpPr>
          <p:grpSpPr>
            <a:xfrm>
              <a:off x="3940754" y="3205393"/>
              <a:ext cx="174763" cy="507374"/>
              <a:chOff x="961302" y="2487399"/>
              <a:chExt cx="174763" cy="586001"/>
            </a:xfrm>
          </p:grpSpPr>
          <p:cxnSp>
            <p:nvCxnSpPr>
              <p:cNvPr id="9765" name="Straight Connector 9764">
                <a:extLst>
                  <a:ext uri="{FF2B5EF4-FFF2-40B4-BE49-F238E27FC236}">
                    <a16:creationId xmlns:a16="http://schemas.microsoft.com/office/drawing/2014/main" id="{6AF055E0-B73D-86C3-BDBD-821DC8006C7A}"/>
                  </a:ext>
                </a:extLst>
              </p:cNvPr>
              <p:cNvCxnSpPr>
                <a:cxnSpLocks/>
              </p:cNvCxnSpPr>
              <p:nvPr/>
            </p:nvCxnSpPr>
            <p:spPr bwMode="auto">
              <a:xfrm>
                <a:off x="961302" y="3066274"/>
                <a:ext cx="174763" cy="0"/>
              </a:xfrm>
              <a:prstGeom prst="line">
                <a:avLst/>
              </a:prstGeom>
              <a:noFill/>
              <a:ln w="28575" cap="flat" cmpd="sng" algn="ctr">
                <a:solidFill>
                  <a:schemeClr val="tx1"/>
                </a:solidFill>
                <a:prstDash val="solid"/>
                <a:round/>
                <a:headEnd type="none" w="med" len="med"/>
                <a:tailEnd type="none" w="med" len="med"/>
              </a:ln>
              <a:effectLst/>
            </p:spPr>
          </p:cxnSp>
          <p:cxnSp>
            <p:nvCxnSpPr>
              <p:cNvPr id="9767" name="Straight Connector 9766">
                <a:extLst>
                  <a:ext uri="{FF2B5EF4-FFF2-40B4-BE49-F238E27FC236}">
                    <a16:creationId xmlns:a16="http://schemas.microsoft.com/office/drawing/2014/main" id="{99ED7E63-23EF-B2A1-48B5-85F26AC7DE1E}"/>
                  </a:ext>
                </a:extLst>
              </p:cNvPr>
              <p:cNvCxnSpPr>
                <a:cxnSpLocks/>
              </p:cNvCxnSpPr>
              <p:nvPr/>
            </p:nvCxnSpPr>
            <p:spPr bwMode="auto">
              <a:xfrm>
                <a:off x="1048683" y="2487399"/>
                <a:ext cx="0" cy="586001"/>
              </a:xfrm>
              <a:prstGeom prst="line">
                <a:avLst/>
              </a:prstGeom>
              <a:noFill/>
              <a:ln w="28575" cap="flat" cmpd="sng" algn="ctr">
                <a:solidFill>
                  <a:schemeClr val="tx1"/>
                </a:solidFill>
                <a:prstDash val="solid"/>
                <a:round/>
                <a:headEnd type="none" w="med" len="med"/>
                <a:tailEnd type="none" w="med" len="med"/>
              </a:ln>
              <a:effectLst/>
            </p:spPr>
          </p:cxnSp>
        </p:grpSp>
        <p:grpSp>
          <p:nvGrpSpPr>
            <p:cNvPr id="9769" name="Group 9768">
              <a:extLst>
                <a:ext uri="{FF2B5EF4-FFF2-40B4-BE49-F238E27FC236}">
                  <a16:creationId xmlns:a16="http://schemas.microsoft.com/office/drawing/2014/main" id="{D9BCE917-64F6-D26D-6041-B9F7B77D81A0}"/>
                </a:ext>
              </a:extLst>
            </p:cNvPr>
            <p:cNvGrpSpPr/>
            <p:nvPr/>
          </p:nvGrpSpPr>
          <p:grpSpPr>
            <a:xfrm rot="10800000">
              <a:off x="3940753" y="4267883"/>
              <a:ext cx="174763" cy="467407"/>
              <a:chOff x="961302" y="2487399"/>
              <a:chExt cx="174763" cy="586001"/>
            </a:xfrm>
          </p:grpSpPr>
          <p:cxnSp>
            <p:nvCxnSpPr>
              <p:cNvPr id="9770" name="Straight Connector 9769">
                <a:extLst>
                  <a:ext uri="{FF2B5EF4-FFF2-40B4-BE49-F238E27FC236}">
                    <a16:creationId xmlns:a16="http://schemas.microsoft.com/office/drawing/2014/main" id="{B1A31318-F261-2742-3258-7D9390C9770F}"/>
                  </a:ext>
                </a:extLst>
              </p:cNvPr>
              <p:cNvCxnSpPr>
                <a:cxnSpLocks/>
              </p:cNvCxnSpPr>
              <p:nvPr/>
            </p:nvCxnSpPr>
            <p:spPr bwMode="auto">
              <a:xfrm>
                <a:off x="961302" y="3066274"/>
                <a:ext cx="174763" cy="0"/>
              </a:xfrm>
              <a:prstGeom prst="line">
                <a:avLst/>
              </a:prstGeom>
              <a:noFill/>
              <a:ln w="28575" cap="flat" cmpd="sng" algn="ctr">
                <a:solidFill>
                  <a:schemeClr val="tx1"/>
                </a:solidFill>
                <a:prstDash val="solid"/>
                <a:round/>
                <a:headEnd type="none" w="med" len="med"/>
                <a:tailEnd type="none" w="med" len="med"/>
              </a:ln>
              <a:effectLst/>
            </p:spPr>
          </p:cxnSp>
          <p:cxnSp>
            <p:nvCxnSpPr>
              <p:cNvPr id="9771" name="Straight Connector 9770">
                <a:extLst>
                  <a:ext uri="{FF2B5EF4-FFF2-40B4-BE49-F238E27FC236}">
                    <a16:creationId xmlns:a16="http://schemas.microsoft.com/office/drawing/2014/main" id="{D67A6C8A-8F06-7053-6455-1D64F5AFBAD0}"/>
                  </a:ext>
                </a:extLst>
              </p:cNvPr>
              <p:cNvCxnSpPr>
                <a:cxnSpLocks/>
              </p:cNvCxnSpPr>
              <p:nvPr/>
            </p:nvCxnSpPr>
            <p:spPr bwMode="auto">
              <a:xfrm>
                <a:off x="1048683" y="2487399"/>
                <a:ext cx="0" cy="586001"/>
              </a:xfrm>
              <a:prstGeom prst="line">
                <a:avLst/>
              </a:prstGeom>
              <a:noFill/>
              <a:ln w="28575" cap="flat" cmpd="sng" algn="ctr">
                <a:solidFill>
                  <a:schemeClr val="tx1"/>
                </a:solidFill>
                <a:prstDash val="solid"/>
                <a:round/>
                <a:headEnd type="none" w="med" len="med"/>
                <a:tailEnd type="none" w="med" len="med"/>
              </a:ln>
              <a:effectLst/>
            </p:spPr>
          </p:cxnSp>
        </p:grpSp>
        <p:sp>
          <p:nvSpPr>
            <p:cNvPr id="9772" name="Oval 9771">
              <a:extLst>
                <a:ext uri="{FF2B5EF4-FFF2-40B4-BE49-F238E27FC236}">
                  <a16:creationId xmlns:a16="http://schemas.microsoft.com/office/drawing/2014/main" id="{019F65B9-DA64-25EA-738C-DDF0B966DCED}"/>
                </a:ext>
              </a:extLst>
            </p:cNvPr>
            <p:cNvSpPr/>
            <p:nvPr/>
          </p:nvSpPr>
          <p:spPr bwMode="auto">
            <a:xfrm>
              <a:off x="3603848" y="3778089"/>
              <a:ext cx="774288" cy="446792"/>
            </a:xfrm>
            <a:prstGeom prst="ellipse">
              <a:avLst/>
            </a:prstGeom>
            <a:solidFill>
              <a:schemeClr val="accent1"/>
            </a:solid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BTK</a:t>
              </a:r>
            </a:p>
          </p:txBody>
        </p:sp>
        <p:sp>
          <p:nvSpPr>
            <p:cNvPr id="9773" name="Oval 9772">
              <a:extLst>
                <a:ext uri="{FF2B5EF4-FFF2-40B4-BE49-F238E27FC236}">
                  <a16:creationId xmlns:a16="http://schemas.microsoft.com/office/drawing/2014/main" id="{A14C022A-5A56-8DCC-53BD-E47A025D5AFE}"/>
                </a:ext>
              </a:extLst>
            </p:cNvPr>
            <p:cNvSpPr/>
            <p:nvPr/>
          </p:nvSpPr>
          <p:spPr bwMode="auto">
            <a:xfrm>
              <a:off x="4685350" y="3701036"/>
              <a:ext cx="986529" cy="463282"/>
            </a:xfrm>
            <a:prstGeom prst="ellipse">
              <a:avLst/>
            </a:prstGeom>
            <a:solidFill>
              <a:schemeClr val="accent1"/>
            </a:solid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PLC</a:t>
              </a:r>
              <a:r>
                <a:rPr kumimoji="0" lang="el-GR" sz="1400" b="0" u="none" strike="noStrike" kern="1200" cap="none" spc="0" normalizeH="0" baseline="0" noProof="0">
                  <a:ln>
                    <a:noFill/>
                  </a:ln>
                  <a:solidFill>
                    <a:srgbClr val="FFFFFF"/>
                  </a:solidFill>
                  <a:effectLst/>
                  <a:uLnTx/>
                  <a:uFillTx/>
                  <a:latin typeface="Calibri" panose="020F0502020204030204" pitchFamily="34" charset="0"/>
                  <a:cs typeface="Poppins Medium" pitchFamily="2" charset="77"/>
                </a:rPr>
                <a:t>γ</a:t>
              </a: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774" name="Oval 9773">
              <a:extLst>
                <a:ext uri="{FF2B5EF4-FFF2-40B4-BE49-F238E27FC236}">
                  <a16:creationId xmlns:a16="http://schemas.microsoft.com/office/drawing/2014/main" id="{24320561-C660-A0B8-0F75-F63AE38DC04C}"/>
                </a:ext>
              </a:extLst>
            </p:cNvPr>
            <p:cNvSpPr/>
            <p:nvPr/>
          </p:nvSpPr>
          <p:spPr bwMode="auto">
            <a:xfrm>
              <a:off x="5314620" y="4597437"/>
              <a:ext cx="986529" cy="463282"/>
            </a:xfrm>
            <a:prstGeom prst="ellipse">
              <a:avLst/>
            </a:prstGeom>
            <a:solidFill>
              <a:schemeClr val="accent1"/>
            </a:solid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PKC</a:t>
              </a:r>
              <a:r>
                <a:rPr kumimoji="0" lang="el-GR" sz="1400" b="0" u="none" strike="noStrike" kern="1200" cap="none" spc="0" normalizeH="0" baseline="0" noProof="0" dirty="0">
                  <a:ln>
                    <a:noFill/>
                  </a:ln>
                  <a:solidFill>
                    <a:srgbClr val="FFFFFF"/>
                  </a:solidFill>
                  <a:effectLst/>
                  <a:uLnTx/>
                  <a:uFillTx/>
                  <a:latin typeface="Calibri" panose="020F0502020204030204" pitchFamily="34" charset="0"/>
                  <a:cs typeface="Poppins Medium" pitchFamily="2" charset="77"/>
                </a:rPr>
                <a:t>β</a:t>
              </a: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775" name="Oval 9774">
              <a:extLst>
                <a:ext uri="{FF2B5EF4-FFF2-40B4-BE49-F238E27FC236}">
                  <a16:creationId xmlns:a16="http://schemas.microsoft.com/office/drawing/2014/main" id="{83650773-B43B-7587-97A7-EE53081D15DC}"/>
                </a:ext>
              </a:extLst>
            </p:cNvPr>
            <p:cNvSpPr/>
            <p:nvPr/>
          </p:nvSpPr>
          <p:spPr bwMode="auto">
            <a:xfrm>
              <a:off x="6853325" y="4331799"/>
              <a:ext cx="986529" cy="463282"/>
            </a:xfrm>
            <a:prstGeom prst="ellipse">
              <a:avLst/>
            </a:prstGeom>
            <a:solidFill>
              <a:schemeClr val="bg1">
                <a:lumMod val="50000"/>
              </a:schemeClr>
            </a:solid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chemeClr val="bg1"/>
                  </a:solidFill>
                  <a:effectLst/>
                  <a:uLnTx/>
                  <a:uFillTx/>
                  <a:latin typeface="Poppins Medium" pitchFamily="2" charset="77"/>
                  <a:cs typeface="Poppins Medium" pitchFamily="2" charset="77"/>
                </a:rPr>
                <a:t>PI3K</a:t>
              </a:r>
            </a:p>
          </p:txBody>
        </p:sp>
        <p:sp>
          <p:nvSpPr>
            <p:cNvPr id="9776" name="Oval 9775">
              <a:extLst>
                <a:ext uri="{FF2B5EF4-FFF2-40B4-BE49-F238E27FC236}">
                  <a16:creationId xmlns:a16="http://schemas.microsoft.com/office/drawing/2014/main" id="{6C6E0497-2752-EA6F-C780-3F2A5492A257}"/>
                </a:ext>
              </a:extLst>
            </p:cNvPr>
            <p:cNvSpPr/>
            <p:nvPr/>
          </p:nvSpPr>
          <p:spPr bwMode="auto">
            <a:xfrm>
              <a:off x="5937050" y="2359222"/>
              <a:ext cx="985192" cy="463282"/>
            </a:xfrm>
            <a:prstGeom prst="ellipse">
              <a:avLst/>
            </a:prstGeom>
            <a:solidFill>
              <a:schemeClr val="bg1">
                <a:lumMod val="50000"/>
              </a:schemeClr>
            </a:solidFill>
            <a:ln w="12700">
              <a:solidFill>
                <a:schemeClr val="tx1"/>
              </a:solidFill>
              <a:miter lim="800000"/>
              <a:headEnd/>
              <a:tailEnd/>
            </a:ln>
          </p:spPr>
          <p:txBody>
            <a:bodyPr lIns="0" rIns="0"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chemeClr val="bg1"/>
                  </a:solidFill>
                  <a:effectLst/>
                  <a:uLnTx/>
                  <a:uFillTx/>
                  <a:latin typeface="Poppins Medium" pitchFamily="2" charset="77"/>
                  <a:cs typeface="Poppins Medium" pitchFamily="2" charset="77"/>
                </a:rPr>
                <a:t>CXCL12</a:t>
              </a:r>
            </a:p>
          </p:txBody>
        </p:sp>
        <p:sp>
          <p:nvSpPr>
            <p:cNvPr id="9777" name="Oval 9776">
              <a:extLst>
                <a:ext uri="{FF2B5EF4-FFF2-40B4-BE49-F238E27FC236}">
                  <a16:creationId xmlns:a16="http://schemas.microsoft.com/office/drawing/2014/main" id="{9D345A93-4CFC-B25E-7BDA-619458875A6D}"/>
                </a:ext>
              </a:extLst>
            </p:cNvPr>
            <p:cNvSpPr/>
            <p:nvPr/>
          </p:nvSpPr>
          <p:spPr bwMode="auto">
            <a:xfrm>
              <a:off x="6710019" y="4325332"/>
              <a:ext cx="332432" cy="299007"/>
            </a:xfrm>
            <a:prstGeom prst="ellipse">
              <a:avLst/>
            </a:prstGeom>
            <a:solidFill>
              <a:schemeClr val="accent5"/>
            </a:solid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P</a:t>
              </a:r>
            </a:p>
          </p:txBody>
        </p:sp>
        <p:sp>
          <p:nvSpPr>
            <p:cNvPr id="9778" name="Oval 9777">
              <a:extLst>
                <a:ext uri="{FF2B5EF4-FFF2-40B4-BE49-F238E27FC236}">
                  <a16:creationId xmlns:a16="http://schemas.microsoft.com/office/drawing/2014/main" id="{4667F1C2-016B-4962-E31A-B930C65560EC}"/>
                </a:ext>
              </a:extLst>
            </p:cNvPr>
            <p:cNvSpPr/>
            <p:nvPr/>
          </p:nvSpPr>
          <p:spPr bwMode="auto">
            <a:xfrm>
              <a:off x="4637500" y="4013395"/>
              <a:ext cx="332432" cy="299007"/>
            </a:xfrm>
            <a:prstGeom prst="ellipse">
              <a:avLst/>
            </a:prstGeom>
            <a:solidFill>
              <a:schemeClr val="accent5"/>
            </a:solid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P</a:t>
              </a:r>
            </a:p>
          </p:txBody>
        </p:sp>
        <p:sp>
          <p:nvSpPr>
            <p:cNvPr id="9779" name="Oval 9778">
              <a:extLst>
                <a:ext uri="{FF2B5EF4-FFF2-40B4-BE49-F238E27FC236}">
                  <a16:creationId xmlns:a16="http://schemas.microsoft.com/office/drawing/2014/main" id="{5ABF6471-EF11-020F-9E91-487E0416DFC2}"/>
                </a:ext>
              </a:extLst>
            </p:cNvPr>
            <p:cNvSpPr/>
            <p:nvPr/>
          </p:nvSpPr>
          <p:spPr bwMode="auto">
            <a:xfrm>
              <a:off x="3373335" y="3761778"/>
              <a:ext cx="332432" cy="299007"/>
            </a:xfrm>
            <a:prstGeom prst="ellipse">
              <a:avLst/>
            </a:prstGeom>
            <a:solidFill>
              <a:schemeClr val="accent5"/>
            </a:solid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P</a:t>
              </a:r>
            </a:p>
          </p:txBody>
        </p:sp>
        <p:sp>
          <p:nvSpPr>
            <p:cNvPr id="9780" name="Oval 9779">
              <a:extLst>
                <a:ext uri="{FF2B5EF4-FFF2-40B4-BE49-F238E27FC236}">
                  <a16:creationId xmlns:a16="http://schemas.microsoft.com/office/drawing/2014/main" id="{44E89128-3CF3-483F-FDA2-78DF88207B21}"/>
                </a:ext>
              </a:extLst>
            </p:cNvPr>
            <p:cNvSpPr/>
            <p:nvPr/>
          </p:nvSpPr>
          <p:spPr bwMode="auto">
            <a:xfrm>
              <a:off x="6049419" y="3989755"/>
              <a:ext cx="332431" cy="250663"/>
            </a:xfrm>
            <a:prstGeom prst="ellipse">
              <a:avLst/>
            </a:prstGeom>
            <a:solidFill>
              <a:schemeClr val="accent4"/>
            </a:solidFill>
            <a:ln w="0">
              <a:solidFill>
                <a:schemeClr val="tx1"/>
              </a:solidFill>
              <a:miter lim="800000"/>
              <a:headEnd/>
              <a:tailEnd/>
            </a:ln>
          </p:spPr>
          <p:txBody>
            <a:bodyPr lIns="0" rIns="0"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G</a:t>
              </a:r>
              <a:r>
                <a:rPr kumimoji="0" lang="el-GR" sz="1400" b="0" u="none" strike="noStrike" kern="1200" cap="none" spc="0" normalizeH="0" baseline="0" noProof="0" dirty="0">
                  <a:ln>
                    <a:noFill/>
                  </a:ln>
                  <a:solidFill>
                    <a:srgbClr val="FFFFFF"/>
                  </a:solidFill>
                  <a:effectLst/>
                  <a:uLnTx/>
                  <a:uFillTx/>
                  <a:latin typeface="Calibri" panose="020F0502020204030204" pitchFamily="34" charset="0"/>
                  <a:cs typeface="Poppins Medium" pitchFamily="2" charset="77"/>
                </a:rPr>
                <a:t>β</a:t>
              </a: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781" name="Oval 9780">
              <a:extLst>
                <a:ext uri="{FF2B5EF4-FFF2-40B4-BE49-F238E27FC236}">
                  <a16:creationId xmlns:a16="http://schemas.microsoft.com/office/drawing/2014/main" id="{8B8493BD-D615-060B-28A6-452D91CB47A5}"/>
                </a:ext>
              </a:extLst>
            </p:cNvPr>
            <p:cNvSpPr/>
            <p:nvPr/>
          </p:nvSpPr>
          <p:spPr bwMode="auto">
            <a:xfrm>
              <a:off x="6348650" y="4011839"/>
              <a:ext cx="332431" cy="250663"/>
            </a:xfrm>
            <a:prstGeom prst="ellipse">
              <a:avLst/>
            </a:prstGeom>
            <a:solidFill>
              <a:schemeClr val="accent4"/>
            </a:solidFill>
            <a:ln w="0">
              <a:solidFill>
                <a:schemeClr val="tx1"/>
              </a:solidFill>
              <a:miter lim="800000"/>
              <a:headEnd/>
              <a:tailEnd/>
            </a:ln>
          </p:spPr>
          <p:txBody>
            <a:bodyPr lIns="0" rIns="0"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G</a:t>
              </a:r>
              <a:r>
                <a:rPr kumimoji="0" lang="el-GR" sz="1400" b="0" u="none" strike="noStrike" kern="1200" cap="none" spc="0" normalizeH="0" baseline="0" noProof="0">
                  <a:ln>
                    <a:noFill/>
                  </a:ln>
                  <a:solidFill>
                    <a:srgbClr val="FFFFFF"/>
                  </a:solidFill>
                  <a:effectLst/>
                  <a:uLnTx/>
                  <a:uFillTx/>
                  <a:latin typeface="Calibri" panose="020F0502020204030204" pitchFamily="34" charset="0"/>
                  <a:cs typeface="Poppins Medium" pitchFamily="2" charset="77"/>
                </a:rPr>
                <a:t>γ</a:t>
              </a: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782" name="Oval 9781">
              <a:extLst>
                <a:ext uri="{FF2B5EF4-FFF2-40B4-BE49-F238E27FC236}">
                  <a16:creationId xmlns:a16="http://schemas.microsoft.com/office/drawing/2014/main" id="{BE5799C6-89E1-6793-C9D1-E5E41B91D9DC}"/>
                </a:ext>
              </a:extLst>
            </p:cNvPr>
            <p:cNvSpPr/>
            <p:nvPr/>
          </p:nvSpPr>
          <p:spPr bwMode="auto">
            <a:xfrm>
              <a:off x="6623606" y="3942861"/>
              <a:ext cx="332431" cy="250663"/>
            </a:xfrm>
            <a:prstGeom prst="ellipse">
              <a:avLst/>
            </a:prstGeom>
            <a:solidFill>
              <a:schemeClr val="accent4"/>
            </a:solidFill>
            <a:ln w="0">
              <a:solidFill>
                <a:schemeClr val="tx1"/>
              </a:solidFill>
              <a:miter lim="800000"/>
              <a:headEnd/>
              <a:tailEnd/>
            </a:ln>
          </p:spPr>
          <p:txBody>
            <a:bodyPr lIns="0" rIns="0"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G</a:t>
              </a:r>
              <a:r>
                <a:rPr kumimoji="0" lang="el-GR" sz="1400" b="0" u="none" strike="noStrike" kern="1200" cap="none" spc="0" normalizeH="0" baseline="0" noProof="0" dirty="0">
                  <a:ln>
                    <a:noFill/>
                  </a:ln>
                  <a:solidFill>
                    <a:srgbClr val="FFFFFF"/>
                  </a:solidFill>
                  <a:effectLst/>
                  <a:uLnTx/>
                  <a:uFillTx/>
                  <a:latin typeface="Calibri" panose="020F0502020204030204" pitchFamily="34" charset="0"/>
                  <a:cs typeface="Poppins Medium" pitchFamily="2" charset="77"/>
                </a:rPr>
                <a:t>α</a:t>
              </a: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nvGrpSpPr>
            <p:cNvPr id="9808" name="Group 9807">
              <a:extLst>
                <a:ext uri="{FF2B5EF4-FFF2-40B4-BE49-F238E27FC236}">
                  <a16:creationId xmlns:a16="http://schemas.microsoft.com/office/drawing/2014/main" id="{A16E4AB3-CD84-549F-4169-98F990FDB4B9}"/>
                </a:ext>
              </a:extLst>
            </p:cNvPr>
            <p:cNvGrpSpPr/>
            <p:nvPr/>
          </p:nvGrpSpPr>
          <p:grpSpPr>
            <a:xfrm>
              <a:off x="5495309" y="2605088"/>
              <a:ext cx="1097583" cy="1524000"/>
              <a:chOff x="5495309" y="2605088"/>
              <a:chExt cx="1097583" cy="1524000"/>
            </a:xfrm>
          </p:grpSpPr>
          <p:grpSp>
            <p:nvGrpSpPr>
              <p:cNvPr id="9788" name="Group 9787">
                <a:extLst>
                  <a:ext uri="{FF2B5EF4-FFF2-40B4-BE49-F238E27FC236}">
                    <a16:creationId xmlns:a16="http://schemas.microsoft.com/office/drawing/2014/main" id="{CFA500AC-006E-1758-146A-000F106FFD8C}"/>
                  </a:ext>
                </a:extLst>
              </p:cNvPr>
              <p:cNvGrpSpPr/>
              <p:nvPr/>
            </p:nvGrpSpPr>
            <p:grpSpPr>
              <a:xfrm>
                <a:off x="5858528" y="2914649"/>
                <a:ext cx="637522" cy="92869"/>
                <a:chOff x="5858528" y="2914649"/>
                <a:chExt cx="637522" cy="92869"/>
              </a:xfrm>
            </p:grpSpPr>
            <p:sp>
              <p:nvSpPr>
                <p:cNvPr id="9785" name="Freeform: Shape 9784">
                  <a:extLst>
                    <a:ext uri="{FF2B5EF4-FFF2-40B4-BE49-F238E27FC236}">
                      <a16:creationId xmlns:a16="http://schemas.microsoft.com/office/drawing/2014/main" id="{A4765A7D-48D9-1D3E-0DE1-FB362104C7D4}"/>
                    </a:ext>
                  </a:extLst>
                </p:cNvPr>
                <p:cNvSpPr/>
                <p:nvPr/>
              </p:nvSpPr>
              <p:spPr bwMode="auto">
                <a:xfrm>
                  <a:off x="6381750" y="2914649"/>
                  <a:ext cx="114300" cy="92869"/>
                </a:xfrm>
                <a:custGeom>
                  <a:avLst/>
                  <a:gdLst>
                    <a:gd name="connsiteX0" fmla="*/ 0 w 114300"/>
                    <a:gd name="connsiteY0" fmla="*/ 71438 h 71438"/>
                    <a:gd name="connsiteX1" fmla="*/ 52388 w 114300"/>
                    <a:gd name="connsiteY1" fmla="*/ 0 h 71438"/>
                    <a:gd name="connsiteX2" fmla="*/ 114300 w 114300"/>
                    <a:gd name="connsiteY2" fmla="*/ 61913 h 71438"/>
                    <a:gd name="connsiteX0" fmla="*/ 17056 w 131356"/>
                    <a:gd name="connsiteY0" fmla="*/ 71438 h 71438"/>
                    <a:gd name="connsiteX1" fmla="*/ 69444 w 131356"/>
                    <a:gd name="connsiteY1" fmla="*/ 0 h 71438"/>
                    <a:gd name="connsiteX2" fmla="*/ 131356 w 131356"/>
                    <a:gd name="connsiteY2" fmla="*/ 61913 h 71438"/>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599 h 71599"/>
                    <a:gd name="connsiteX1" fmla="*/ 52388 w 114300"/>
                    <a:gd name="connsiteY1" fmla="*/ 161 h 71599"/>
                    <a:gd name="connsiteX2" fmla="*/ 114300 w 114300"/>
                    <a:gd name="connsiteY2" fmla="*/ 62074 h 71599"/>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438 h 71438"/>
                    <a:gd name="connsiteX1" fmla="*/ 52388 w 114300"/>
                    <a:gd name="connsiteY1" fmla="*/ 0 h 71438"/>
                    <a:gd name="connsiteX2" fmla="*/ 114300 w 114300"/>
                    <a:gd name="connsiteY2" fmla="*/ 61913 h 71438"/>
                  </a:gdLst>
                  <a:ahLst/>
                  <a:cxnLst>
                    <a:cxn ang="0">
                      <a:pos x="connsiteX0" y="connsiteY0"/>
                    </a:cxn>
                    <a:cxn ang="0">
                      <a:pos x="connsiteX1" y="connsiteY1"/>
                    </a:cxn>
                    <a:cxn ang="0">
                      <a:pos x="connsiteX2" y="connsiteY2"/>
                    </a:cxn>
                  </a:cxnLst>
                  <a:rect l="l" t="t" r="r" b="b"/>
                  <a:pathLst>
                    <a:path w="114300" h="71438">
                      <a:moveTo>
                        <a:pt x="0" y="71438"/>
                      </a:moveTo>
                      <a:cubicBezTo>
                        <a:pt x="17463" y="47625"/>
                        <a:pt x="-19843" y="9525"/>
                        <a:pt x="52388" y="0"/>
                      </a:cubicBezTo>
                      <a:cubicBezTo>
                        <a:pt x="125413" y="6350"/>
                        <a:pt x="93663" y="41275"/>
                        <a:pt x="114300" y="61913"/>
                      </a:cubicBezTo>
                    </a:path>
                  </a:pathLst>
                </a:custGeom>
                <a:noFill/>
                <a:ln w="285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786" name="Freeform: Shape 9785">
                  <a:extLst>
                    <a:ext uri="{FF2B5EF4-FFF2-40B4-BE49-F238E27FC236}">
                      <a16:creationId xmlns:a16="http://schemas.microsoft.com/office/drawing/2014/main" id="{CF0592D3-89E1-C67F-312A-DC90299F4C82}"/>
                    </a:ext>
                  </a:extLst>
                </p:cNvPr>
                <p:cNvSpPr/>
                <p:nvPr/>
              </p:nvSpPr>
              <p:spPr bwMode="auto">
                <a:xfrm>
                  <a:off x="6122768" y="2914649"/>
                  <a:ext cx="114300" cy="92869"/>
                </a:xfrm>
                <a:custGeom>
                  <a:avLst/>
                  <a:gdLst>
                    <a:gd name="connsiteX0" fmla="*/ 0 w 114300"/>
                    <a:gd name="connsiteY0" fmla="*/ 71438 h 71438"/>
                    <a:gd name="connsiteX1" fmla="*/ 52388 w 114300"/>
                    <a:gd name="connsiteY1" fmla="*/ 0 h 71438"/>
                    <a:gd name="connsiteX2" fmla="*/ 114300 w 114300"/>
                    <a:gd name="connsiteY2" fmla="*/ 61913 h 71438"/>
                    <a:gd name="connsiteX0" fmla="*/ 17056 w 131356"/>
                    <a:gd name="connsiteY0" fmla="*/ 71438 h 71438"/>
                    <a:gd name="connsiteX1" fmla="*/ 69444 w 131356"/>
                    <a:gd name="connsiteY1" fmla="*/ 0 h 71438"/>
                    <a:gd name="connsiteX2" fmla="*/ 131356 w 131356"/>
                    <a:gd name="connsiteY2" fmla="*/ 61913 h 71438"/>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599 h 71599"/>
                    <a:gd name="connsiteX1" fmla="*/ 52388 w 114300"/>
                    <a:gd name="connsiteY1" fmla="*/ 161 h 71599"/>
                    <a:gd name="connsiteX2" fmla="*/ 114300 w 114300"/>
                    <a:gd name="connsiteY2" fmla="*/ 62074 h 71599"/>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438 h 71438"/>
                    <a:gd name="connsiteX1" fmla="*/ 52388 w 114300"/>
                    <a:gd name="connsiteY1" fmla="*/ 0 h 71438"/>
                    <a:gd name="connsiteX2" fmla="*/ 114300 w 114300"/>
                    <a:gd name="connsiteY2" fmla="*/ 61913 h 71438"/>
                  </a:gdLst>
                  <a:ahLst/>
                  <a:cxnLst>
                    <a:cxn ang="0">
                      <a:pos x="connsiteX0" y="connsiteY0"/>
                    </a:cxn>
                    <a:cxn ang="0">
                      <a:pos x="connsiteX1" y="connsiteY1"/>
                    </a:cxn>
                    <a:cxn ang="0">
                      <a:pos x="connsiteX2" y="connsiteY2"/>
                    </a:cxn>
                  </a:cxnLst>
                  <a:rect l="l" t="t" r="r" b="b"/>
                  <a:pathLst>
                    <a:path w="114300" h="71438">
                      <a:moveTo>
                        <a:pt x="0" y="71438"/>
                      </a:moveTo>
                      <a:cubicBezTo>
                        <a:pt x="17463" y="47625"/>
                        <a:pt x="-19843" y="9525"/>
                        <a:pt x="52388" y="0"/>
                      </a:cubicBezTo>
                      <a:cubicBezTo>
                        <a:pt x="125413" y="6350"/>
                        <a:pt x="93663" y="41275"/>
                        <a:pt x="114300" y="61913"/>
                      </a:cubicBezTo>
                    </a:path>
                  </a:pathLst>
                </a:custGeom>
                <a:noFill/>
                <a:ln w="285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787" name="Freeform: Shape 9786">
                  <a:extLst>
                    <a:ext uri="{FF2B5EF4-FFF2-40B4-BE49-F238E27FC236}">
                      <a16:creationId xmlns:a16="http://schemas.microsoft.com/office/drawing/2014/main" id="{86F0C4F1-A367-4CE1-0315-24E0E2438CD5}"/>
                    </a:ext>
                  </a:extLst>
                </p:cNvPr>
                <p:cNvSpPr/>
                <p:nvPr/>
              </p:nvSpPr>
              <p:spPr bwMode="auto">
                <a:xfrm>
                  <a:off x="5858528" y="2914649"/>
                  <a:ext cx="114300" cy="92869"/>
                </a:xfrm>
                <a:custGeom>
                  <a:avLst/>
                  <a:gdLst>
                    <a:gd name="connsiteX0" fmla="*/ 0 w 114300"/>
                    <a:gd name="connsiteY0" fmla="*/ 71438 h 71438"/>
                    <a:gd name="connsiteX1" fmla="*/ 52388 w 114300"/>
                    <a:gd name="connsiteY1" fmla="*/ 0 h 71438"/>
                    <a:gd name="connsiteX2" fmla="*/ 114300 w 114300"/>
                    <a:gd name="connsiteY2" fmla="*/ 61913 h 71438"/>
                    <a:gd name="connsiteX0" fmla="*/ 17056 w 131356"/>
                    <a:gd name="connsiteY0" fmla="*/ 71438 h 71438"/>
                    <a:gd name="connsiteX1" fmla="*/ 69444 w 131356"/>
                    <a:gd name="connsiteY1" fmla="*/ 0 h 71438"/>
                    <a:gd name="connsiteX2" fmla="*/ 131356 w 131356"/>
                    <a:gd name="connsiteY2" fmla="*/ 61913 h 71438"/>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599 h 71599"/>
                    <a:gd name="connsiteX1" fmla="*/ 52388 w 114300"/>
                    <a:gd name="connsiteY1" fmla="*/ 161 h 71599"/>
                    <a:gd name="connsiteX2" fmla="*/ 114300 w 114300"/>
                    <a:gd name="connsiteY2" fmla="*/ 62074 h 71599"/>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438 h 71438"/>
                    <a:gd name="connsiteX1" fmla="*/ 52388 w 114300"/>
                    <a:gd name="connsiteY1" fmla="*/ 0 h 71438"/>
                    <a:gd name="connsiteX2" fmla="*/ 114300 w 114300"/>
                    <a:gd name="connsiteY2" fmla="*/ 61913 h 71438"/>
                  </a:gdLst>
                  <a:ahLst/>
                  <a:cxnLst>
                    <a:cxn ang="0">
                      <a:pos x="connsiteX0" y="connsiteY0"/>
                    </a:cxn>
                    <a:cxn ang="0">
                      <a:pos x="connsiteX1" y="connsiteY1"/>
                    </a:cxn>
                    <a:cxn ang="0">
                      <a:pos x="connsiteX2" y="connsiteY2"/>
                    </a:cxn>
                  </a:cxnLst>
                  <a:rect l="l" t="t" r="r" b="b"/>
                  <a:pathLst>
                    <a:path w="114300" h="71438">
                      <a:moveTo>
                        <a:pt x="0" y="71438"/>
                      </a:moveTo>
                      <a:cubicBezTo>
                        <a:pt x="17463" y="47625"/>
                        <a:pt x="-19843" y="9525"/>
                        <a:pt x="52388" y="0"/>
                      </a:cubicBezTo>
                      <a:cubicBezTo>
                        <a:pt x="125413" y="6350"/>
                        <a:pt x="93663" y="41275"/>
                        <a:pt x="114300" y="61913"/>
                      </a:cubicBezTo>
                    </a:path>
                  </a:pathLst>
                </a:custGeom>
                <a:noFill/>
                <a:ln w="285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nvGrpSpPr>
              <p:cNvPr id="9794" name="Group 9793">
                <a:extLst>
                  <a:ext uri="{FF2B5EF4-FFF2-40B4-BE49-F238E27FC236}">
                    <a16:creationId xmlns:a16="http://schemas.microsoft.com/office/drawing/2014/main" id="{4BCA2A23-AF12-067E-0F07-FACFE8B5CB1B}"/>
                  </a:ext>
                </a:extLst>
              </p:cNvPr>
              <p:cNvGrpSpPr/>
              <p:nvPr/>
            </p:nvGrpSpPr>
            <p:grpSpPr>
              <a:xfrm rot="10800000">
                <a:off x="5718430" y="3740832"/>
                <a:ext cx="637522" cy="92869"/>
                <a:chOff x="5858528" y="2914649"/>
                <a:chExt cx="637522" cy="92869"/>
              </a:xfrm>
            </p:grpSpPr>
            <p:sp>
              <p:nvSpPr>
                <p:cNvPr id="9795" name="Freeform: Shape 9794">
                  <a:extLst>
                    <a:ext uri="{FF2B5EF4-FFF2-40B4-BE49-F238E27FC236}">
                      <a16:creationId xmlns:a16="http://schemas.microsoft.com/office/drawing/2014/main" id="{565C35AB-7DD4-E180-062D-1F3A0F7452CD}"/>
                    </a:ext>
                  </a:extLst>
                </p:cNvPr>
                <p:cNvSpPr/>
                <p:nvPr/>
              </p:nvSpPr>
              <p:spPr bwMode="auto">
                <a:xfrm>
                  <a:off x="6381750" y="2914649"/>
                  <a:ext cx="114300" cy="92869"/>
                </a:xfrm>
                <a:custGeom>
                  <a:avLst/>
                  <a:gdLst>
                    <a:gd name="connsiteX0" fmla="*/ 0 w 114300"/>
                    <a:gd name="connsiteY0" fmla="*/ 71438 h 71438"/>
                    <a:gd name="connsiteX1" fmla="*/ 52388 w 114300"/>
                    <a:gd name="connsiteY1" fmla="*/ 0 h 71438"/>
                    <a:gd name="connsiteX2" fmla="*/ 114300 w 114300"/>
                    <a:gd name="connsiteY2" fmla="*/ 61913 h 71438"/>
                    <a:gd name="connsiteX0" fmla="*/ 17056 w 131356"/>
                    <a:gd name="connsiteY0" fmla="*/ 71438 h 71438"/>
                    <a:gd name="connsiteX1" fmla="*/ 69444 w 131356"/>
                    <a:gd name="connsiteY1" fmla="*/ 0 h 71438"/>
                    <a:gd name="connsiteX2" fmla="*/ 131356 w 131356"/>
                    <a:gd name="connsiteY2" fmla="*/ 61913 h 71438"/>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599 h 71599"/>
                    <a:gd name="connsiteX1" fmla="*/ 52388 w 114300"/>
                    <a:gd name="connsiteY1" fmla="*/ 161 h 71599"/>
                    <a:gd name="connsiteX2" fmla="*/ 114300 w 114300"/>
                    <a:gd name="connsiteY2" fmla="*/ 62074 h 71599"/>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438 h 71438"/>
                    <a:gd name="connsiteX1" fmla="*/ 52388 w 114300"/>
                    <a:gd name="connsiteY1" fmla="*/ 0 h 71438"/>
                    <a:gd name="connsiteX2" fmla="*/ 114300 w 114300"/>
                    <a:gd name="connsiteY2" fmla="*/ 61913 h 71438"/>
                  </a:gdLst>
                  <a:ahLst/>
                  <a:cxnLst>
                    <a:cxn ang="0">
                      <a:pos x="connsiteX0" y="connsiteY0"/>
                    </a:cxn>
                    <a:cxn ang="0">
                      <a:pos x="connsiteX1" y="connsiteY1"/>
                    </a:cxn>
                    <a:cxn ang="0">
                      <a:pos x="connsiteX2" y="connsiteY2"/>
                    </a:cxn>
                  </a:cxnLst>
                  <a:rect l="l" t="t" r="r" b="b"/>
                  <a:pathLst>
                    <a:path w="114300" h="71438">
                      <a:moveTo>
                        <a:pt x="0" y="71438"/>
                      </a:moveTo>
                      <a:cubicBezTo>
                        <a:pt x="17463" y="47625"/>
                        <a:pt x="-19843" y="9525"/>
                        <a:pt x="52388" y="0"/>
                      </a:cubicBezTo>
                      <a:cubicBezTo>
                        <a:pt x="125413" y="6350"/>
                        <a:pt x="93663" y="41275"/>
                        <a:pt x="114300" y="61913"/>
                      </a:cubicBezTo>
                    </a:path>
                  </a:pathLst>
                </a:custGeom>
                <a:noFill/>
                <a:ln w="285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796" name="Freeform: Shape 9795">
                  <a:extLst>
                    <a:ext uri="{FF2B5EF4-FFF2-40B4-BE49-F238E27FC236}">
                      <a16:creationId xmlns:a16="http://schemas.microsoft.com/office/drawing/2014/main" id="{606C45E3-1B6C-30DA-3C20-EC3480264532}"/>
                    </a:ext>
                  </a:extLst>
                </p:cNvPr>
                <p:cNvSpPr/>
                <p:nvPr/>
              </p:nvSpPr>
              <p:spPr bwMode="auto">
                <a:xfrm>
                  <a:off x="6122768" y="2914649"/>
                  <a:ext cx="114300" cy="92869"/>
                </a:xfrm>
                <a:custGeom>
                  <a:avLst/>
                  <a:gdLst>
                    <a:gd name="connsiteX0" fmla="*/ 0 w 114300"/>
                    <a:gd name="connsiteY0" fmla="*/ 71438 h 71438"/>
                    <a:gd name="connsiteX1" fmla="*/ 52388 w 114300"/>
                    <a:gd name="connsiteY1" fmla="*/ 0 h 71438"/>
                    <a:gd name="connsiteX2" fmla="*/ 114300 w 114300"/>
                    <a:gd name="connsiteY2" fmla="*/ 61913 h 71438"/>
                    <a:gd name="connsiteX0" fmla="*/ 17056 w 131356"/>
                    <a:gd name="connsiteY0" fmla="*/ 71438 h 71438"/>
                    <a:gd name="connsiteX1" fmla="*/ 69444 w 131356"/>
                    <a:gd name="connsiteY1" fmla="*/ 0 h 71438"/>
                    <a:gd name="connsiteX2" fmla="*/ 131356 w 131356"/>
                    <a:gd name="connsiteY2" fmla="*/ 61913 h 71438"/>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599 h 71599"/>
                    <a:gd name="connsiteX1" fmla="*/ 52388 w 114300"/>
                    <a:gd name="connsiteY1" fmla="*/ 161 h 71599"/>
                    <a:gd name="connsiteX2" fmla="*/ 114300 w 114300"/>
                    <a:gd name="connsiteY2" fmla="*/ 62074 h 71599"/>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438 h 71438"/>
                    <a:gd name="connsiteX1" fmla="*/ 52388 w 114300"/>
                    <a:gd name="connsiteY1" fmla="*/ 0 h 71438"/>
                    <a:gd name="connsiteX2" fmla="*/ 114300 w 114300"/>
                    <a:gd name="connsiteY2" fmla="*/ 61913 h 71438"/>
                  </a:gdLst>
                  <a:ahLst/>
                  <a:cxnLst>
                    <a:cxn ang="0">
                      <a:pos x="connsiteX0" y="connsiteY0"/>
                    </a:cxn>
                    <a:cxn ang="0">
                      <a:pos x="connsiteX1" y="connsiteY1"/>
                    </a:cxn>
                    <a:cxn ang="0">
                      <a:pos x="connsiteX2" y="connsiteY2"/>
                    </a:cxn>
                  </a:cxnLst>
                  <a:rect l="l" t="t" r="r" b="b"/>
                  <a:pathLst>
                    <a:path w="114300" h="71438">
                      <a:moveTo>
                        <a:pt x="0" y="71438"/>
                      </a:moveTo>
                      <a:cubicBezTo>
                        <a:pt x="17463" y="47625"/>
                        <a:pt x="-19843" y="9525"/>
                        <a:pt x="52388" y="0"/>
                      </a:cubicBezTo>
                      <a:cubicBezTo>
                        <a:pt x="125413" y="6350"/>
                        <a:pt x="93663" y="41275"/>
                        <a:pt x="114300" y="61913"/>
                      </a:cubicBezTo>
                    </a:path>
                  </a:pathLst>
                </a:custGeom>
                <a:noFill/>
                <a:ln w="285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797" name="Freeform: Shape 9796">
                  <a:extLst>
                    <a:ext uri="{FF2B5EF4-FFF2-40B4-BE49-F238E27FC236}">
                      <a16:creationId xmlns:a16="http://schemas.microsoft.com/office/drawing/2014/main" id="{A28B7AAC-D78E-BFEF-1A5F-8B32B5350589}"/>
                    </a:ext>
                  </a:extLst>
                </p:cNvPr>
                <p:cNvSpPr/>
                <p:nvPr/>
              </p:nvSpPr>
              <p:spPr bwMode="auto">
                <a:xfrm>
                  <a:off x="5858528" y="2914649"/>
                  <a:ext cx="114300" cy="92869"/>
                </a:xfrm>
                <a:custGeom>
                  <a:avLst/>
                  <a:gdLst>
                    <a:gd name="connsiteX0" fmla="*/ 0 w 114300"/>
                    <a:gd name="connsiteY0" fmla="*/ 71438 h 71438"/>
                    <a:gd name="connsiteX1" fmla="*/ 52388 w 114300"/>
                    <a:gd name="connsiteY1" fmla="*/ 0 h 71438"/>
                    <a:gd name="connsiteX2" fmla="*/ 114300 w 114300"/>
                    <a:gd name="connsiteY2" fmla="*/ 61913 h 71438"/>
                    <a:gd name="connsiteX0" fmla="*/ 17056 w 131356"/>
                    <a:gd name="connsiteY0" fmla="*/ 71438 h 71438"/>
                    <a:gd name="connsiteX1" fmla="*/ 69444 w 131356"/>
                    <a:gd name="connsiteY1" fmla="*/ 0 h 71438"/>
                    <a:gd name="connsiteX2" fmla="*/ 131356 w 131356"/>
                    <a:gd name="connsiteY2" fmla="*/ 61913 h 71438"/>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599 h 71599"/>
                    <a:gd name="connsiteX1" fmla="*/ 52388 w 114300"/>
                    <a:gd name="connsiteY1" fmla="*/ 161 h 71599"/>
                    <a:gd name="connsiteX2" fmla="*/ 114300 w 114300"/>
                    <a:gd name="connsiteY2" fmla="*/ 62074 h 71599"/>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438 h 71438"/>
                    <a:gd name="connsiteX1" fmla="*/ 52388 w 114300"/>
                    <a:gd name="connsiteY1" fmla="*/ 0 h 71438"/>
                    <a:gd name="connsiteX2" fmla="*/ 114300 w 114300"/>
                    <a:gd name="connsiteY2" fmla="*/ 61913 h 71438"/>
                    <a:gd name="connsiteX0" fmla="*/ 0 w 114300"/>
                    <a:gd name="connsiteY0" fmla="*/ 71438 h 71438"/>
                    <a:gd name="connsiteX1" fmla="*/ 52388 w 114300"/>
                    <a:gd name="connsiteY1" fmla="*/ 0 h 71438"/>
                    <a:gd name="connsiteX2" fmla="*/ 114300 w 114300"/>
                    <a:gd name="connsiteY2" fmla="*/ 61913 h 71438"/>
                  </a:gdLst>
                  <a:ahLst/>
                  <a:cxnLst>
                    <a:cxn ang="0">
                      <a:pos x="connsiteX0" y="connsiteY0"/>
                    </a:cxn>
                    <a:cxn ang="0">
                      <a:pos x="connsiteX1" y="connsiteY1"/>
                    </a:cxn>
                    <a:cxn ang="0">
                      <a:pos x="connsiteX2" y="connsiteY2"/>
                    </a:cxn>
                  </a:cxnLst>
                  <a:rect l="l" t="t" r="r" b="b"/>
                  <a:pathLst>
                    <a:path w="114300" h="71438">
                      <a:moveTo>
                        <a:pt x="0" y="71438"/>
                      </a:moveTo>
                      <a:cubicBezTo>
                        <a:pt x="17463" y="47625"/>
                        <a:pt x="-19843" y="9525"/>
                        <a:pt x="52388" y="0"/>
                      </a:cubicBezTo>
                      <a:cubicBezTo>
                        <a:pt x="125413" y="6350"/>
                        <a:pt x="93663" y="41275"/>
                        <a:pt x="114300" y="61913"/>
                      </a:cubicBezTo>
                    </a:path>
                  </a:pathLst>
                </a:custGeom>
                <a:noFill/>
                <a:ln w="285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sp>
            <p:nvSpPr>
              <p:cNvPr id="9798" name="Freeform: Shape 9797">
                <a:extLst>
                  <a:ext uri="{FF2B5EF4-FFF2-40B4-BE49-F238E27FC236}">
                    <a16:creationId xmlns:a16="http://schemas.microsoft.com/office/drawing/2014/main" id="{A4D020E7-F85A-F4BC-870D-2CCD6366D0F6}"/>
                  </a:ext>
                </a:extLst>
              </p:cNvPr>
              <p:cNvSpPr/>
              <p:nvPr/>
            </p:nvSpPr>
            <p:spPr bwMode="auto">
              <a:xfrm>
                <a:off x="5988844" y="3776663"/>
                <a:ext cx="604048" cy="352425"/>
              </a:xfrm>
              <a:custGeom>
                <a:avLst/>
                <a:gdLst>
                  <a:gd name="connsiteX0" fmla="*/ 507207 w 554832"/>
                  <a:gd name="connsiteY0" fmla="*/ 0 h 352425"/>
                  <a:gd name="connsiteX1" fmla="*/ 452438 w 554832"/>
                  <a:gd name="connsiteY1" fmla="*/ 76200 h 352425"/>
                  <a:gd name="connsiteX2" fmla="*/ 445294 w 554832"/>
                  <a:gd name="connsiteY2" fmla="*/ 147637 h 352425"/>
                  <a:gd name="connsiteX3" fmla="*/ 554832 w 554832"/>
                  <a:gd name="connsiteY3" fmla="*/ 228600 h 352425"/>
                  <a:gd name="connsiteX4" fmla="*/ 128588 w 554832"/>
                  <a:gd name="connsiteY4" fmla="*/ 204787 h 352425"/>
                  <a:gd name="connsiteX5" fmla="*/ 0 w 554832"/>
                  <a:gd name="connsiteY5" fmla="*/ 352425 h 352425"/>
                  <a:gd name="connsiteX0" fmla="*/ 507207 w 554832"/>
                  <a:gd name="connsiteY0" fmla="*/ 0 h 352425"/>
                  <a:gd name="connsiteX1" fmla="*/ 452438 w 554832"/>
                  <a:gd name="connsiteY1" fmla="*/ 76200 h 352425"/>
                  <a:gd name="connsiteX2" fmla="*/ 445294 w 554832"/>
                  <a:gd name="connsiteY2" fmla="*/ 147637 h 352425"/>
                  <a:gd name="connsiteX3" fmla="*/ 554832 w 554832"/>
                  <a:gd name="connsiteY3" fmla="*/ 228600 h 352425"/>
                  <a:gd name="connsiteX4" fmla="*/ 128588 w 554832"/>
                  <a:gd name="connsiteY4" fmla="*/ 204787 h 352425"/>
                  <a:gd name="connsiteX5" fmla="*/ 0 w 554832"/>
                  <a:gd name="connsiteY5" fmla="*/ 352425 h 352425"/>
                  <a:gd name="connsiteX0" fmla="*/ 507207 w 554832"/>
                  <a:gd name="connsiteY0" fmla="*/ 0 h 352425"/>
                  <a:gd name="connsiteX1" fmla="*/ 452438 w 554832"/>
                  <a:gd name="connsiteY1" fmla="*/ 76200 h 352425"/>
                  <a:gd name="connsiteX2" fmla="*/ 445294 w 554832"/>
                  <a:gd name="connsiteY2" fmla="*/ 147637 h 352425"/>
                  <a:gd name="connsiteX3" fmla="*/ 554832 w 554832"/>
                  <a:gd name="connsiteY3" fmla="*/ 228600 h 352425"/>
                  <a:gd name="connsiteX4" fmla="*/ 128588 w 554832"/>
                  <a:gd name="connsiteY4" fmla="*/ 204787 h 352425"/>
                  <a:gd name="connsiteX5" fmla="*/ 0 w 554832"/>
                  <a:gd name="connsiteY5" fmla="*/ 352425 h 352425"/>
                  <a:gd name="connsiteX0" fmla="*/ 507207 w 554832"/>
                  <a:gd name="connsiteY0" fmla="*/ 0 h 352425"/>
                  <a:gd name="connsiteX1" fmla="*/ 452438 w 554832"/>
                  <a:gd name="connsiteY1" fmla="*/ 76200 h 352425"/>
                  <a:gd name="connsiteX2" fmla="*/ 445294 w 554832"/>
                  <a:gd name="connsiteY2" fmla="*/ 147637 h 352425"/>
                  <a:gd name="connsiteX3" fmla="*/ 554832 w 554832"/>
                  <a:gd name="connsiteY3" fmla="*/ 228600 h 352425"/>
                  <a:gd name="connsiteX4" fmla="*/ 128588 w 554832"/>
                  <a:gd name="connsiteY4" fmla="*/ 204787 h 352425"/>
                  <a:gd name="connsiteX5" fmla="*/ 0 w 554832"/>
                  <a:gd name="connsiteY5" fmla="*/ 352425 h 352425"/>
                  <a:gd name="connsiteX0" fmla="*/ 507207 w 554832"/>
                  <a:gd name="connsiteY0" fmla="*/ 0 h 352425"/>
                  <a:gd name="connsiteX1" fmla="*/ 452438 w 554832"/>
                  <a:gd name="connsiteY1" fmla="*/ 76200 h 352425"/>
                  <a:gd name="connsiteX2" fmla="*/ 445294 w 554832"/>
                  <a:gd name="connsiteY2" fmla="*/ 147637 h 352425"/>
                  <a:gd name="connsiteX3" fmla="*/ 554832 w 554832"/>
                  <a:gd name="connsiteY3" fmla="*/ 228600 h 352425"/>
                  <a:gd name="connsiteX4" fmla="*/ 128588 w 554832"/>
                  <a:gd name="connsiteY4" fmla="*/ 204787 h 352425"/>
                  <a:gd name="connsiteX5" fmla="*/ 0 w 554832"/>
                  <a:gd name="connsiteY5" fmla="*/ 352425 h 352425"/>
                  <a:gd name="connsiteX0" fmla="*/ 507207 w 554832"/>
                  <a:gd name="connsiteY0" fmla="*/ 0 h 352425"/>
                  <a:gd name="connsiteX1" fmla="*/ 452438 w 554832"/>
                  <a:gd name="connsiteY1" fmla="*/ 76200 h 352425"/>
                  <a:gd name="connsiteX2" fmla="*/ 445294 w 554832"/>
                  <a:gd name="connsiteY2" fmla="*/ 147637 h 352425"/>
                  <a:gd name="connsiteX3" fmla="*/ 554832 w 554832"/>
                  <a:gd name="connsiteY3" fmla="*/ 228600 h 352425"/>
                  <a:gd name="connsiteX4" fmla="*/ 128588 w 554832"/>
                  <a:gd name="connsiteY4" fmla="*/ 204787 h 352425"/>
                  <a:gd name="connsiteX5" fmla="*/ 0 w 554832"/>
                  <a:gd name="connsiteY5" fmla="*/ 352425 h 352425"/>
                  <a:gd name="connsiteX0" fmla="*/ 507207 w 554832"/>
                  <a:gd name="connsiteY0" fmla="*/ 0 h 352425"/>
                  <a:gd name="connsiteX1" fmla="*/ 452438 w 554832"/>
                  <a:gd name="connsiteY1" fmla="*/ 76200 h 352425"/>
                  <a:gd name="connsiteX2" fmla="*/ 445294 w 554832"/>
                  <a:gd name="connsiteY2" fmla="*/ 147637 h 352425"/>
                  <a:gd name="connsiteX3" fmla="*/ 554832 w 554832"/>
                  <a:gd name="connsiteY3" fmla="*/ 228600 h 352425"/>
                  <a:gd name="connsiteX4" fmla="*/ 128588 w 554832"/>
                  <a:gd name="connsiteY4" fmla="*/ 204787 h 352425"/>
                  <a:gd name="connsiteX5" fmla="*/ 0 w 554832"/>
                  <a:gd name="connsiteY5" fmla="*/ 352425 h 352425"/>
                  <a:gd name="connsiteX0" fmla="*/ 507207 w 585528"/>
                  <a:gd name="connsiteY0" fmla="*/ 0 h 352425"/>
                  <a:gd name="connsiteX1" fmla="*/ 452438 w 585528"/>
                  <a:gd name="connsiteY1" fmla="*/ 76200 h 352425"/>
                  <a:gd name="connsiteX2" fmla="*/ 445294 w 585528"/>
                  <a:gd name="connsiteY2" fmla="*/ 147637 h 352425"/>
                  <a:gd name="connsiteX3" fmla="*/ 554832 w 585528"/>
                  <a:gd name="connsiteY3" fmla="*/ 228600 h 352425"/>
                  <a:gd name="connsiteX4" fmla="*/ 128588 w 585528"/>
                  <a:gd name="connsiteY4" fmla="*/ 204787 h 352425"/>
                  <a:gd name="connsiteX5" fmla="*/ 0 w 585528"/>
                  <a:gd name="connsiteY5" fmla="*/ 352425 h 352425"/>
                  <a:gd name="connsiteX0" fmla="*/ 507207 w 599286"/>
                  <a:gd name="connsiteY0" fmla="*/ 0 h 352425"/>
                  <a:gd name="connsiteX1" fmla="*/ 452438 w 599286"/>
                  <a:gd name="connsiteY1" fmla="*/ 76200 h 352425"/>
                  <a:gd name="connsiteX2" fmla="*/ 445294 w 599286"/>
                  <a:gd name="connsiteY2" fmla="*/ 147637 h 352425"/>
                  <a:gd name="connsiteX3" fmla="*/ 554832 w 599286"/>
                  <a:gd name="connsiteY3" fmla="*/ 228600 h 352425"/>
                  <a:gd name="connsiteX4" fmla="*/ 128588 w 599286"/>
                  <a:gd name="connsiteY4" fmla="*/ 204787 h 352425"/>
                  <a:gd name="connsiteX5" fmla="*/ 0 w 599286"/>
                  <a:gd name="connsiteY5" fmla="*/ 352425 h 352425"/>
                  <a:gd name="connsiteX0" fmla="*/ 507207 w 599286"/>
                  <a:gd name="connsiteY0" fmla="*/ 0 h 352425"/>
                  <a:gd name="connsiteX1" fmla="*/ 452438 w 599286"/>
                  <a:gd name="connsiteY1" fmla="*/ 76200 h 352425"/>
                  <a:gd name="connsiteX2" fmla="*/ 445294 w 599286"/>
                  <a:gd name="connsiteY2" fmla="*/ 147637 h 352425"/>
                  <a:gd name="connsiteX3" fmla="*/ 554832 w 599286"/>
                  <a:gd name="connsiteY3" fmla="*/ 228600 h 352425"/>
                  <a:gd name="connsiteX4" fmla="*/ 128588 w 599286"/>
                  <a:gd name="connsiteY4" fmla="*/ 204787 h 352425"/>
                  <a:gd name="connsiteX5" fmla="*/ 0 w 599286"/>
                  <a:gd name="connsiteY5" fmla="*/ 352425 h 352425"/>
                  <a:gd name="connsiteX0" fmla="*/ 507207 w 599286"/>
                  <a:gd name="connsiteY0" fmla="*/ 0 h 352425"/>
                  <a:gd name="connsiteX1" fmla="*/ 452438 w 599286"/>
                  <a:gd name="connsiteY1" fmla="*/ 76200 h 352425"/>
                  <a:gd name="connsiteX2" fmla="*/ 445294 w 599286"/>
                  <a:gd name="connsiteY2" fmla="*/ 147637 h 352425"/>
                  <a:gd name="connsiteX3" fmla="*/ 554832 w 599286"/>
                  <a:gd name="connsiteY3" fmla="*/ 228600 h 352425"/>
                  <a:gd name="connsiteX4" fmla="*/ 128588 w 599286"/>
                  <a:gd name="connsiteY4" fmla="*/ 204787 h 352425"/>
                  <a:gd name="connsiteX5" fmla="*/ 0 w 599286"/>
                  <a:gd name="connsiteY5" fmla="*/ 352425 h 352425"/>
                  <a:gd name="connsiteX0" fmla="*/ 507207 w 599286"/>
                  <a:gd name="connsiteY0" fmla="*/ 0 h 352425"/>
                  <a:gd name="connsiteX1" fmla="*/ 452438 w 599286"/>
                  <a:gd name="connsiteY1" fmla="*/ 76200 h 352425"/>
                  <a:gd name="connsiteX2" fmla="*/ 445294 w 599286"/>
                  <a:gd name="connsiteY2" fmla="*/ 147637 h 352425"/>
                  <a:gd name="connsiteX3" fmla="*/ 554832 w 599286"/>
                  <a:gd name="connsiteY3" fmla="*/ 228600 h 352425"/>
                  <a:gd name="connsiteX4" fmla="*/ 128588 w 599286"/>
                  <a:gd name="connsiteY4" fmla="*/ 204787 h 352425"/>
                  <a:gd name="connsiteX5" fmla="*/ 0 w 599286"/>
                  <a:gd name="connsiteY5" fmla="*/ 352425 h 352425"/>
                  <a:gd name="connsiteX0" fmla="*/ 507207 w 599286"/>
                  <a:gd name="connsiteY0" fmla="*/ 0 h 352425"/>
                  <a:gd name="connsiteX1" fmla="*/ 452438 w 599286"/>
                  <a:gd name="connsiteY1" fmla="*/ 76200 h 352425"/>
                  <a:gd name="connsiteX2" fmla="*/ 445294 w 599286"/>
                  <a:gd name="connsiteY2" fmla="*/ 147637 h 352425"/>
                  <a:gd name="connsiteX3" fmla="*/ 554832 w 599286"/>
                  <a:gd name="connsiteY3" fmla="*/ 228600 h 352425"/>
                  <a:gd name="connsiteX4" fmla="*/ 128588 w 599286"/>
                  <a:gd name="connsiteY4" fmla="*/ 204787 h 352425"/>
                  <a:gd name="connsiteX5" fmla="*/ 0 w 599286"/>
                  <a:gd name="connsiteY5" fmla="*/ 352425 h 352425"/>
                  <a:gd name="connsiteX0" fmla="*/ 520337 w 612416"/>
                  <a:gd name="connsiteY0" fmla="*/ 0 h 352425"/>
                  <a:gd name="connsiteX1" fmla="*/ 465568 w 612416"/>
                  <a:gd name="connsiteY1" fmla="*/ 76200 h 352425"/>
                  <a:gd name="connsiteX2" fmla="*/ 458424 w 612416"/>
                  <a:gd name="connsiteY2" fmla="*/ 147637 h 352425"/>
                  <a:gd name="connsiteX3" fmla="*/ 567962 w 612416"/>
                  <a:gd name="connsiteY3" fmla="*/ 228600 h 352425"/>
                  <a:gd name="connsiteX4" fmla="*/ 141718 w 612416"/>
                  <a:gd name="connsiteY4" fmla="*/ 204787 h 352425"/>
                  <a:gd name="connsiteX5" fmla="*/ 13130 w 612416"/>
                  <a:gd name="connsiteY5" fmla="*/ 352425 h 352425"/>
                  <a:gd name="connsiteX0" fmla="*/ 511969 w 604048"/>
                  <a:gd name="connsiteY0" fmla="*/ 0 h 352425"/>
                  <a:gd name="connsiteX1" fmla="*/ 457200 w 604048"/>
                  <a:gd name="connsiteY1" fmla="*/ 76200 h 352425"/>
                  <a:gd name="connsiteX2" fmla="*/ 450056 w 604048"/>
                  <a:gd name="connsiteY2" fmla="*/ 147637 h 352425"/>
                  <a:gd name="connsiteX3" fmla="*/ 559594 w 604048"/>
                  <a:gd name="connsiteY3" fmla="*/ 228600 h 352425"/>
                  <a:gd name="connsiteX4" fmla="*/ 133350 w 604048"/>
                  <a:gd name="connsiteY4" fmla="*/ 204787 h 352425"/>
                  <a:gd name="connsiteX5" fmla="*/ 4762 w 604048"/>
                  <a:gd name="connsiteY5" fmla="*/ 352425 h 352425"/>
                  <a:gd name="connsiteX0" fmla="*/ 511969 w 604048"/>
                  <a:gd name="connsiteY0" fmla="*/ 0 h 352425"/>
                  <a:gd name="connsiteX1" fmla="*/ 457200 w 604048"/>
                  <a:gd name="connsiteY1" fmla="*/ 76200 h 352425"/>
                  <a:gd name="connsiteX2" fmla="*/ 450056 w 604048"/>
                  <a:gd name="connsiteY2" fmla="*/ 147637 h 352425"/>
                  <a:gd name="connsiteX3" fmla="*/ 559594 w 604048"/>
                  <a:gd name="connsiteY3" fmla="*/ 228600 h 352425"/>
                  <a:gd name="connsiteX4" fmla="*/ 133350 w 604048"/>
                  <a:gd name="connsiteY4" fmla="*/ 204787 h 352425"/>
                  <a:gd name="connsiteX5" fmla="*/ 4762 w 604048"/>
                  <a:gd name="connsiteY5" fmla="*/ 352425 h 352425"/>
                  <a:gd name="connsiteX0" fmla="*/ 511969 w 604048"/>
                  <a:gd name="connsiteY0" fmla="*/ 0 h 352425"/>
                  <a:gd name="connsiteX1" fmla="*/ 457200 w 604048"/>
                  <a:gd name="connsiteY1" fmla="*/ 76200 h 352425"/>
                  <a:gd name="connsiteX2" fmla="*/ 450056 w 604048"/>
                  <a:gd name="connsiteY2" fmla="*/ 147637 h 352425"/>
                  <a:gd name="connsiteX3" fmla="*/ 559594 w 604048"/>
                  <a:gd name="connsiteY3" fmla="*/ 228600 h 352425"/>
                  <a:gd name="connsiteX4" fmla="*/ 133350 w 604048"/>
                  <a:gd name="connsiteY4" fmla="*/ 204787 h 352425"/>
                  <a:gd name="connsiteX5" fmla="*/ 4762 w 604048"/>
                  <a:gd name="connsiteY5" fmla="*/ 352425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4048" h="352425">
                    <a:moveTo>
                      <a:pt x="511969" y="0"/>
                    </a:moveTo>
                    <a:cubicBezTo>
                      <a:pt x="517525" y="32543"/>
                      <a:pt x="534987" y="81756"/>
                      <a:pt x="457200" y="76200"/>
                    </a:cubicBezTo>
                    <a:cubicBezTo>
                      <a:pt x="330994" y="66674"/>
                      <a:pt x="383380" y="147638"/>
                      <a:pt x="450056" y="147637"/>
                    </a:cubicBezTo>
                    <a:cubicBezTo>
                      <a:pt x="593725" y="157956"/>
                      <a:pt x="651670" y="218280"/>
                      <a:pt x="559594" y="228600"/>
                    </a:cubicBezTo>
                    <a:cubicBezTo>
                      <a:pt x="396082" y="230187"/>
                      <a:pt x="332581" y="203199"/>
                      <a:pt x="133350" y="204787"/>
                    </a:cubicBezTo>
                    <a:cubicBezTo>
                      <a:pt x="-38099" y="194468"/>
                      <a:pt x="4763" y="307975"/>
                      <a:pt x="4762" y="352425"/>
                    </a:cubicBezTo>
                  </a:path>
                </a:pathLst>
              </a:custGeom>
              <a:noFill/>
              <a:ln w="285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799" name="Freeform: Shape 9798">
                <a:extLst>
                  <a:ext uri="{FF2B5EF4-FFF2-40B4-BE49-F238E27FC236}">
                    <a16:creationId xmlns:a16="http://schemas.microsoft.com/office/drawing/2014/main" id="{2FE83F85-975B-CA2A-4313-393B04B7C891}"/>
                  </a:ext>
                </a:extLst>
              </p:cNvPr>
              <p:cNvSpPr/>
              <p:nvPr/>
            </p:nvSpPr>
            <p:spPr bwMode="auto">
              <a:xfrm>
                <a:off x="5495309" y="2605088"/>
                <a:ext cx="444688" cy="376237"/>
              </a:xfrm>
              <a:custGeom>
                <a:avLst/>
                <a:gdLst>
                  <a:gd name="connsiteX0" fmla="*/ 390525 w 390525"/>
                  <a:gd name="connsiteY0" fmla="*/ 0 h 378619"/>
                  <a:gd name="connsiteX1" fmla="*/ 207168 w 390525"/>
                  <a:gd name="connsiteY1" fmla="*/ 102394 h 378619"/>
                  <a:gd name="connsiteX2" fmla="*/ 64293 w 390525"/>
                  <a:gd name="connsiteY2" fmla="*/ 80963 h 378619"/>
                  <a:gd name="connsiteX3" fmla="*/ 0 w 390525"/>
                  <a:gd name="connsiteY3" fmla="*/ 192882 h 378619"/>
                  <a:gd name="connsiteX4" fmla="*/ 138112 w 390525"/>
                  <a:gd name="connsiteY4" fmla="*/ 173832 h 378619"/>
                  <a:gd name="connsiteX5" fmla="*/ 190500 w 390525"/>
                  <a:gd name="connsiteY5" fmla="*/ 254794 h 378619"/>
                  <a:gd name="connsiteX6" fmla="*/ 128587 w 390525"/>
                  <a:gd name="connsiteY6" fmla="*/ 278607 h 378619"/>
                  <a:gd name="connsiteX7" fmla="*/ 192881 w 390525"/>
                  <a:gd name="connsiteY7" fmla="*/ 378619 h 378619"/>
                  <a:gd name="connsiteX0" fmla="*/ 390525 w 390525"/>
                  <a:gd name="connsiteY0" fmla="*/ 0 h 378619"/>
                  <a:gd name="connsiteX1" fmla="*/ 207168 w 390525"/>
                  <a:gd name="connsiteY1" fmla="*/ 102394 h 378619"/>
                  <a:gd name="connsiteX2" fmla="*/ 64293 w 390525"/>
                  <a:gd name="connsiteY2" fmla="*/ 80963 h 378619"/>
                  <a:gd name="connsiteX3" fmla="*/ 0 w 390525"/>
                  <a:gd name="connsiteY3" fmla="*/ 192882 h 378619"/>
                  <a:gd name="connsiteX4" fmla="*/ 138112 w 390525"/>
                  <a:gd name="connsiteY4" fmla="*/ 173832 h 378619"/>
                  <a:gd name="connsiteX5" fmla="*/ 190500 w 390525"/>
                  <a:gd name="connsiteY5" fmla="*/ 254794 h 378619"/>
                  <a:gd name="connsiteX6" fmla="*/ 128587 w 390525"/>
                  <a:gd name="connsiteY6" fmla="*/ 278607 h 378619"/>
                  <a:gd name="connsiteX7" fmla="*/ 192881 w 390525"/>
                  <a:gd name="connsiteY7" fmla="*/ 378619 h 378619"/>
                  <a:gd name="connsiteX0" fmla="*/ 390525 w 399654"/>
                  <a:gd name="connsiteY0" fmla="*/ 0 h 378619"/>
                  <a:gd name="connsiteX1" fmla="*/ 207168 w 399654"/>
                  <a:gd name="connsiteY1" fmla="*/ 102394 h 378619"/>
                  <a:gd name="connsiteX2" fmla="*/ 64293 w 399654"/>
                  <a:gd name="connsiteY2" fmla="*/ 80963 h 378619"/>
                  <a:gd name="connsiteX3" fmla="*/ 0 w 399654"/>
                  <a:gd name="connsiteY3" fmla="*/ 192882 h 378619"/>
                  <a:gd name="connsiteX4" fmla="*/ 138112 w 399654"/>
                  <a:gd name="connsiteY4" fmla="*/ 173832 h 378619"/>
                  <a:gd name="connsiteX5" fmla="*/ 190500 w 399654"/>
                  <a:gd name="connsiteY5" fmla="*/ 254794 h 378619"/>
                  <a:gd name="connsiteX6" fmla="*/ 128587 w 399654"/>
                  <a:gd name="connsiteY6" fmla="*/ 278607 h 378619"/>
                  <a:gd name="connsiteX7" fmla="*/ 192881 w 399654"/>
                  <a:gd name="connsiteY7" fmla="*/ 378619 h 378619"/>
                  <a:gd name="connsiteX0" fmla="*/ 402432 w 410734"/>
                  <a:gd name="connsiteY0" fmla="*/ 0 h 376237"/>
                  <a:gd name="connsiteX1" fmla="*/ 207168 w 410734"/>
                  <a:gd name="connsiteY1" fmla="*/ 100012 h 376237"/>
                  <a:gd name="connsiteX2" fmla="*/ 64293 w 410734"/>
                  <a:gd name="connsiteY2" fmla="*/ 78581 h 376237"/>
                  <a:gd name="connsiteX3" fmla="*/ 0 w 410734"/>
                  <a:gd name="connsiteY3" fmla="*/ 190500 h 376237"/>
                  <a:gd name="connsiteX4" fmla="*/ 138112 w 410734"/>
                  <a:gd name="connsiteY4" fmla="*/ 171450 h 376237"/>
                  <a:gd name="connsiteX5" fmla="*/ 190500 w 410734"/>
                  <a:gd name="connsiteY5" fmla="*/ 252412 h 376237"/>
                  <a:gd name="connsiteX6" fmla="*/ 128587 w 410734"/>
                  <a:gd name="connsiteY6" fmla="*/ 276225 h 376237"/>
                  <a:gd name="connsiteX7" fmla="*/ 192881 w 410734"/>
                  <a:gd name="connsiteY7" fmla="*/ 376237 h 376237"/>
                  <a:gd name="connsiteX0" fmla="*/ 405161 w 413463"/>
                  <a:gd name="connsiteY0" fmla="*/ 0 h 376237"/>
                  <a:gd name="connsiteX1" fmla="*/ 209897 w 413463"/>
                  <a:gd name="connsiteY1" fmla="*/ 100012 h 376237"/>
                  <a:gd name="connsiteX2" fmla="*/ 67022 w 413463"/>
                  <a:gd name="connsiteY2" fmla="*/ 78581 h 376237"/>
                  <a:gd name="connsiteX3" fmla="*/ 2729 w 413463"/>
                  <a:gd name="connsiteY3" fmla="*/ 190500 h 376237"/>
                  <a:gd name="connsiteX4" fmla="*/ 140841 w 413463"/>
                  <a:gd name="connsiteY4" fmla="*/ 171450 h 376237"/>
                  <a:gd name="connsiteX5" fmla="*/ 193229 w 413463"/>
                  <a:gd name="connsiteY5" fmla="*/ 252412 h 376237"/>
                  <a:gd name="connsiteX6" fmla="*/ 131316 w 413463"/>
                  <a:gd name="connsiteY6" fmla="*/ 276225 h 376237"/>
                  <a:gd name="connsiteX7" fmla="*/ 195610 w 413463"/>
                  <a:gd name="connsiteY7" fmla="*/ 376237 h 376237"/>
                  <a:gd name="connsiteX0" fmla="*/ 434323 w 442625"/>
                  <a:gd name="connsiteY0" fmla="*/ 0 h 376237"/>
                  <a:gd name="connsiteX1" fmla="*/ 239059 w 442625"/>
                  <a:gd name="connsiteY1" fmla="*/ 100012 h 376237"/>
                  <a:gd name="connsiteX2" fmla="*/ 96184 w 442625"/>
                  <a:gd name="connsiteY2" fmla="*/ 78581 h 376237"/>
                  <a:gd name="connsiteX3" fmla="*/ 31891 w 442625"/>
                  <a:gd name="connsiteY3" fmla="*/ 190500 h 376237"/>
                  <a:gd name="connsiteX4" fmla="*/ 170003 w 442625"/>
                  <a:gd name="connsiteY4" fmla="*/ 171450 h 376237"/>
                  <a:gd name="connsiteX5" fmla="*/ 222391 w 442625"/>
                  <a:gd name="connsiteY5" fmla="*/ 252412 h 376237"/>
                  <a:gd name="connsiteX6" fmla="*/ 160478 w 442625"/>
                  <a:gd name="connsiteY6" fmla="*/ 276225 h 376237"/>
                  <a:gd name="connsiteX7" fmla="*/ 224772 w 442625"/>
                  <a:gd name="connsiteY7" fmla="*/ 376237 h 376237"/>
                  <a:gd name="connsiteX0" fmla="*/ 436386 w 444688"/>
                  <a:gd name="connsiteY0" fmla="*/ 0 h 376237"/>
                  <a:gd name="connsiteX1" fmla="*/ 241122 w 444688"/>
                  <a:gd name="connsiteY1" fmla="*/ 100012 h 376237"/>
                  <a:gd name="connsiteX2" fmla="*/ 98247 w 444688"/>
                  <a:gd name="connsiteY2" fmla="*/ 78581 h 376237"/>
                  <a:gd name="connsiteX3" fmla="*/ 33954 w 444688"/>
                  <a:gd name="connsiteY3" fmla="*/ 190500 h 376237"/>
                  <a:gd name="connsiteX4" fmla="*/ 172066 w 444688"/>
                  <a:gd name="connsiteY4" fmla="*/ 171450 h 376237"/>
                  <a:gd name="connsiteX5" fmla="*/ 224454 w 444688"/>
                  <a:gd name="connsiteY5" fmla="*/ 252412 h 376237"/>
                  <a:gd name="connsiteX6" fmla="*/ 162541 w 444688"/>
                  <a:gd name="connsiteY6" fmla="*/ 276225 h 376237"/>
                  <a:gd name="connsiteX7" fmla="*/ 226835 w 444688"/>
                  <a:gd name="connsiteY7" fmla="*/ 376237 h 376237"/>
                  <a:gd name="connsiteX0" fmla="*/ 436386 w 444688"/>
                  <a:gd name="connsiteY0" fmla="*/ 0 h 376237"/>
                  <a:gd name="connsiteX1" fmla="*/ 241122 w 444688"/>
                  <a:gd name="connsiteY1" fmla="*/ 100012 h 376237"/>
                  <a:gd name="connsiteX2" fmla="*/ 98247 w 444688"/>
                  <a:gd name="connsiteY2" fmla="*/ 78581 h 376237"/>
                  <a:gd name="connsiteX3" fmla="*/ 33954 w 444688"/>
                  <a:gd name="connsiteY3" fmla="*/ 190500 h 376237"/>
                  <a:gd name="connsiteX4" fmla="*/ 172066 w 444688"/>
                  <a:gd name="connsiteY4" fmla="*/ 171450 h 376237"/>
                  <a:gd name="connsiteX5" fmla="*/ 224454 w 444688"/>
                  <a:gd name="connsiteY5" fmla="*/ 252412 h 376237"/>
                  <a:gd name="connsiteX6" fmla="*/ 162541 w 444688"/>
                  <a:gd name="connsiteY6" fmla="*/ 276225 h 376237"/>
                  <a:gd name="connsiteX7" fmla="*/ 226835 w 444688"/>
                  <a:gd name="connsiteY7" fmla="*/ 376237 h 376237"/>
                  <a:gd name="connsiteX0" fmla="*/ 436386 w 444688"/>
                  <a:gd name="connsiteY0" fmla="*/ 0 h 376237"/>
                  <a:gd name="connsiteX1" fmla="*/ 241122 w 444688"/>
                  <a:gd name="connsiteY1" fmla="*/ 100012 h 376237"/>
                  <a:gd name="connsiteX2" fmla="*/ 98247 w 444688"/>
                  <a:gd name="connsiteY2" fmla="*/ 78581 h 376237"/>
                  <a:gd name="connsiteX3" fmla="*/ 33954 w 444688"/>
                  <a:gd name="connsiteY3" fmla="*/ 190500 h 376237"/>
                  <a:gd name="connsiteX4" fmla="*/ 172066 w 444688"/>
                  <a:gd name="connsiteY4" fmla="*/ 171450 h 376237"/>
                  <a:gd name="connsiteX5" fmla="*/ 224454 w 444688"/>
                  <a:gd name="connsiteY5" fmla="*/ 252412 h 376237"/>
                  <a:gd name="connsiteX6" fmla="*/ 162541 w 444688"/>
                  <a:gd name="connsiteY6" fmla="*/ 276225 h 376237"/>
                  <a:gd name="connsiteX7" fmla="*/ 226835 w 444688"/>
                  <a:gd name="connsiteY7" fmla="*/ 376237 h 376237"/>
                  <a:gd name="connsiteX0" fmla="*/ 436386 w 444688"/>
                  <a:gd name="connsiteY0" fmla="*/ 0 h 376237"/>
                  <a:gd name="connsiteX1" fmla="*/ 241122 w 444688"/>
                  <a:gd name="connsiteY1" fmla="*/ 100012 h 376237"/>
                  <a:gd name="connsiteX2" fmla="*/ 98247 w 444688"/>
                  <a:gd name="connsiteY2" fmla="*/ 78581 h 376237"/>
                  <a:gd name="connsiteX3" fmla="*/ 33954 w 444688"/>
                  <a:gd name="connsiteY3" fmla="*/ 190500 h 376237"/>
                  <a:gd name="connsiteX4" fmla="*/ 172066 w 444688"/>
                  <a:gd name="connsiteY4" fmla="*/ 171450 h 376237"/>
                  <a:gd name="connsiteX5" fmla="*/ 214929 w 444688"/>
                  <a:gd name="connsiteY5" fmla="*/ 252412 h 376237"/>
                  <a:gd name="connsiteX6" fmla="*/ 162541 w 444688"/>
                  <a:gd name="connsiteY6" fmla="*/ 276225 h 376237"/>
                  <a:gd name="connsiteX7" fmla="*/ 226835 w 444688"/>
                  <a:gd name="connsiteY7" fmla="*/ 376237 h 376237"/>
                  <a:gd name="connsiteX0" fmla="*/ 436386 w 444688"/>
                  <a:gd name="connsiteY0" fmla="*/ 0 h 376237"/>
                  <a:gd name="connsiteX1" fmla="*/ 241122 w 444688"/>
                  <a:gd name="connsiteY1" fmla="*/ 100012 h 376237"/>
                  <a:gd name="connsiteX2" fmla="*/ 98247 w 444688"/>
                  <a:gd name="connsiteY2" fmla="*/ 78581 h 376237"/>
                  <a:gd name="connsiteX3" fmla="*/ 33954 w 444688"/>
                  <a:gd name="connsiteY3" fmla="*/ 190500 h 376237"/>
                  <a:gd name="connsiteX4" fmla="*/ 172066 w 444688"/>
                  <a:gd name="connsiteY4" fmla="*/ 171450 h 376237"/>
                  <a:gd name="connsiteX5" fmla="*/ 214929 w 444688"/>
                  <a:gd name="connsiteY5" fmla="*/ 252412 h 376237"/>
                  <a:gd name="connsiteX6" fmla="*/ 162541 w 444688"/>
                  <a:gd name="connsiteY6" fmla="*/ 276225 h 376237"/>
                  <a:gd name="connsiteX7" fmla="*/ 226835 w 444688"/>
                  <a:gd name="connsiteY7" fmla="*/ 376237 h 376237"/>
                  <a:gd name="connsiteX0" fmla="*/ 436386 w 444688"/>
                  <a:gd name="connsiteY0" fmla="*/ 0 h 376237"/>
                  <a:gd name="connsiteX1" fmla="*/ 241122 w 444688"/>
                  <a:gd name="connsiteY1" fmla="*/ 100012 h 376237"/>
                  <a:gd name="connsiteX2" fmla="*/ 98247 w 444688"/>
                  <a:gd name="connsiteY2" fmla="*/ 78581 h 376237"/>
                  <a:gd name="connsiteX3" fmla="*/ 33954 w 444688"/>
                  <a:gd name="connsiteY3" fmla="*/ 190500 h 376237"/>
                  <a:gd name="connsiteX4" fmla="*/ 172066 w 444688"/>
                  <a:gd name="connsiteY4" fmla="*/ 171450 h 376237"/>
                  <a:gd name="connsiteX5" fmla="*/ 214929 w 444688"/>
                  <a:gd name="connsiteY5" fmla="*/ 252412 h 376237"/>
                  <a:gd name="connsiteX6" fmla="*/ 138728 w 444688"/>
                  <a:gd name="connsiteY6" fmla="*/ 280988 h 376237"/>
                  <a:gd name="connsiteX7" fmla="*/ 226835 w 444688"/>
                  <a:gd name="connsiteY7" fmla="*/ 376237 h 376237"/>
                  <a:gd name="connsiteX0" fmla="*/ 436386 w 444688"/>
                  <a:gd name="connsiteY0" fmla="*/ 0 h 376237"/>
                  <a:gd name="connsiteX1" fmla="*/ 241122 w 444688"/>
                  <a:gd name="connsiteY1" fmla="*/ 100012 h 376237"/>
                  <a:gd name="connsiteX2" fmla="*/ 98247 w 444688"/>
                  <a:gd name="connsiteY2" fmla="*/ 78581 h 376237"/>
                  <a:gd name="connsiteX3" fmla="*/ 33954 w 444688"/>
                  <a:gd name="connsiteY3" fmla="*/ 190500 h 376237"/>
                  <a:gd name="connsiteX4" fmla="*/ 172066 w 444688"/>
                  <a:gd name="connsiteY4" fmla="*/ 171450 h 376237"/>
                  <a:gd name="connsiteX5" fmla="*/ 214929 w 444688"/>
                  <a:gd name="connsiteY5" fmla="*/ 252412 h 376237"/>
                  <a:gd name="connsiteX6" fmla="*/ 138728 w 444688"/>
                  <a:gd name="connsiteY6" fmla="*/ 280988 h 376237"/>
                  <a:gd name="connsiteX7" fmla="*/ 226835 w 444688"/>
                  <a:gd name="connsiteY7" fmla="*/ 376237 h 376237"/>
                  <a:gd name="connsiteX0" fmla="*/ 436386 w 444688"/>
                  <a:gd name="connsiteY0" fmla="*/ 0 h 376237"/>
                  <a:gd name="connsiteX1" fmla="*/ 241122 w 444688"/>
                  <a:gd name="connsiteY1" fmla="*/ 100012 h 376237"/>
                  <a:gd name="connsiteX2" fmla="*/ 98247 w 444688"/>
                  <a:gd name="connsiteY2" fmla="*/ 78581 h 376237"/>
                  <a:gd name="connsiteX3" fmla="*/ 33954 w 444688"/>
                  <a:gd name="connsiteY3" fmla="*/ 190500 h 376237"/>
                  <a:gd name="connsiteX4" fmla="*/ 172066 w 444688"/>
                  <a:gd name="connsiteY4" fmla="*/ 171450 h 376237"/>
                  <a:gd name="connsiteX5" fmla="*/ 214929 w 444688"/>
                  <a:gd name="connsiteY5" fmla="*/ 252412 h 376237"/>
                  <a:gd name="connsiteX6" fmla="*/ 143491 w 444688"/>
                  <a:gd name="connsiteY6" fmla="*/ 288132 h 376237"/>
                  <a:gd name="connsiteX7" fmla="*/ 226835 w 444688"/>
                  <a:gd name="connsiteY7" fmla="*/ 376237 h 376237"/>
                  <a:gd name="connsiteX0" fmla="*/ 436386 w 444688"/>
                  <a:gd name="connsiteY0" fmla="*/ 0 h 376237"/>
                  <a:gd name="connsiteX1" fmla="*/ 241122 w 444688"/>
                  <a:gd name="connsiteY1" fmla="*/ 100012 h 376237"/>
                  <a:gd name="connsiteX2" fmla="*/ 98247 w 444688"/>
                  <a:gd name="connsiteY2" fmla="*/ 78581 h 376237"/>
                  <a:gd name="connsiteX3" fmla="*/ 33954 w 444688"/>
                  <a:gd name="connsiteY3" fmla="*/ 190500 h 376237"/>
                  <a:gd name="connsiteX4" fmla="*/ 172066 w 444688"/>
                  <a:gd name="connsiteY4" fmla="*/ 171450 h 376237"/>
                  <a:gd name="connsiteX5" fmla="*/ 214929 w 444688"/>
                  <a:gd name="connsiteY5" fmla="*/ 252412 h 376237"/>
                  <a:gd name="connsiteX6" fmla="*/ 143491 w 444688"/>
                  <a:gd name="connsiteY6" fmla="*/ 288132 h 376237"/>
                  <a:gd name="connsiteX7" fmla="*/ 226835 w 444688"/>
                  <a:gd name="connsiteY7" fmla="*/ 376237 h 376237"/>
                  <a:gd name="connsiteX0" fmla="*/ 436386 w 444688"/>
                  <a:gd name="connsiteY0" fmla="*/ 0 h 376237"/>
                  <a:gd name="connsiteX1" fmla="*/ 241122 w 444688"/>
                  <a:gd name="connsiteY1" fmla="*/ 100012 h 376237"/>
                  <a:gd name="connsiteX2" fmla="*/ 98247 w 444688"/>
                  <a:gd name="connsiteY2" fmla="*/ 78581 h 376237"/>
                  <a:gd name="connsiteX3" fmla="*/ 33954 w 444688"/>
                  <a:gd name="connsiteY3" fmla="*/ 190500 h 376237"/>
                  <a:gd name="connsiteX4" fmla="*/ 172066 w 444688"/>
                  <a:gd name="connsiteY4" fmla="*/ 171450 h 376237"/>
                  <a:gd name="connsiteX5" fmla="*/ 214929 w 444688"/>
                  <a:gd name="connsiteY5" fmla="*/ 252412 h 376237"/>
                  <a:gd name="connsiteX6" fmla="*/ 143491 w 444688"/>
                  <a:gd name="connsiteY6" fmla="*/ 288132 h 376237"/>
                  <a:gd name="connsiteX7" fmla="*/ 226835 w 444688"/>
                  <a:gd name="connsiteY7" fmla="*/ 376237 h 3762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4688" h="376237">
                    <a:moveTo>
                      <a:pt x="436386" y="0"/>
                    </a:moveTo>
                    <a:cubicBezTo>
                      <a:pt x="472898" y="112712"/>
                      <a:pt x="385585" y="127793"/>
                      <a:pt x="241122" y="100012"/>
                    </a:cubicBezTo>
                    <a:lnTo>
                      <a:pt x="98247" y="78581"/>
                    </a:lnTo>
                    <a:cubicBezTo>
                      <a:pt x="-16053" y="77787"/>
                      <a:pt x="-20815" y="181768"/>
                      <a:pt x="33954" y="190500"/>
                    </a:cubicBezTo>
                    <a:lnTo>
                      <a:pt x="172066" y="171450"/>
                    </a:lnTo>
                    <a:cubicBezTo>
                      <a:pt x="253823" y="153193"/>
                      <a:pt x="242710" y="227807"/>
                      <a:pt x="214929" y="252412"/>
                    </a:cubicBezTo>
                    <a:lnTo>
                      <a:pt x="143491" y="288132"/>
                    </a:lnTo>
                    <a:cubicBezTo>
                      <a:pt x="237154" y="312738"/>
                      <a:pt x="228422" y="337343"/>
                      <a:pt x="226835" y="376237"/>
                    </a:cubicBezTo>
                  </a:path>
                </a:pathLst>
              </a:custGeom>
              <a:noFill/>
              <a:ln w="28575">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nvGrpSpPr>
              <p:cNvPr id="9800" name="Group 9799">
                <a:extLst>
                  <a:ext uri="{FF2B5EF4-FFF2-40B4-BE49-F238E27FC236}">
                    <a16:creationId xmlns:a16="http://schemas.microsoft.com/office/drawing/2014/main" id="{C1CE8CED-9370-0B59-01C5-F9906DC8660C}"/>
                  </a:ext>
                </a:extLst>
              </p:cNvPr>
              <p:cNvGrpSpPr/>
              <p:nvPr/>
            </p:nvGrpSpPr>
            <p:grpSpPr>
              <a:xfrm>
                <a:off x="6331961" y="2982037"/>
                <a:ext cx="212476" cy="796052"/>
                <a:chOff x="6331961" y="2982037"/>
                <a:chExt cx="212476" cy="796052"/>
              </a:xfrm>
            </p:grpSpPr>
            <p:sp>
              <p:nvSpPr>
                <p:cNvPr id="9783" name="Rectangle: Rounded Corners 9782">
                  <a:extLst>
                    <a:ext uri="{FF2B5EF4-FFF2-40B4-BE49-F238E27FC236}">
                      <a16:creationId xmlns:a16="http://schemas.microsoft.com/office/drawing/2014/main" id="{36FBA62B-1F9F-70AA-53D2-5F5DC902C66E}"/>
                    </a:ext>
                  </a:extLst>
                </p:cNvPr>
                <p:cNvSpPr/>
                <p:nvPr/>
              </p:nvSpPr>
              <p:spPr bwMode="auto">
                <a:xfrm>
                  <a:off x="6450852" y="2982037"/>
                  <a:ext cx="93585" cy="796052"/>
                </a:xfrm>
                <a:prstGeom prst="roundRect">
                  <a:avLst>
                    <a:gd name="adj" fmla="val 50000"/>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784" name="Rectangle: Rounded Corners 9783">
                  <a:extLst>
                    <a:ext uri="{FF2B5EF4-FFF2-40B4-BE49-F238E27FC236}">
                      <a16:creationId xmlns:a16="http://schemas.microsoft.com/office/drawing/2014/main" id="{E110ECA2-231A-FA48-7310-1B3EA497B19B}"/>
                    </a:ext>
                  </a:extLst>
                </p:cNvPr>
                <p:cNvSpPr/>
                <p:nvPr/>
              </p:nvSpPr>
              <p:spPr bwMode="auto">
                <a:xfrm>
                  <a:off x="6331961" y="2982037"/>
                  <a:ext cx="93585" cy="796052"/>
                </a:xfrm>
                <a:prstGeom prst="roundRect">
                  <a:avLst>
                    <a:gd name="adj" fmla="val 50000"/>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nvGrpSpPr>
              <p:cNvPr id="9801" name="Group 9800">
                <a:extLst>
                  <a:ext uri="{FF2B5EF4-FFF2-40B4-BE49-F238E27FC236}">
                    <a16:creationId xmlns:a16="http://schemas.microsoft.com/office/drawing/2014/main" id="{2551409C-8EEF-59CC-E18B-0C88D2AF5558}"/>
                  </a:ext>
                </a:extLst>
              </p:cNvPr>
              <p:cNvGrpSpPr/>
              <p:nvPr/>
            </p:nvGrpSpPr>
            <p:grpSpPr>
              <a:xfrm>
                <a:off x="6076999" y="2982037"/>
                <a:ext cx="212476" cy="796052"/>
                <a:chOff x="6331961" y="2982037"/>
                <a:chExt cx="212476" cy="796052"/>
              </a:xfrm>
            </p:grpSpPr>
            <p:sp>
              <p:nvSpPr>
                <p:cNvPr id="9802" name="Rectangle: Rounded Corners 9801">
                  <a:extLst>
                    <a:ext uri="{FF2B5EF4-FFF2-40B4-BE49-F238E27FC236}">
                      <a16:creationId xmlns:a16="http://schemas.microsoft.com/office/drawing/2014/main" id="{CD93F555-9F4F-4486-A576-BFE31B983B91}"/>
                    </a:ext>
                  </a:extLst>
                </p:cNvPr>
                <p:cNvSpPr/>
                <p:nvPr/>
              </p:nvSpPr>
              <p:spPr bwMode="auto">
                <a:xfrm>
                  <a:off x="6450852" y="2982037"/>
                  <a:ext cx="93585" cy="796052"/>
                </a:xfrm>
                <a:prstGeom prst="roundRect">
                  <a:avLst>
                    <a:gd name="adj" fmla="val 50000"/>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803" name="Rectangle: Rounded Corners 9802">
                  <a:extLst>
                    <a:ext uri="{FF2B5EF4-FFF2-40B4-BE49-F238E27FC236}">
                      <a16:creationId xmlns:a16="http://schemas.microsoft.com/office/drawing/2014/main" id="{271CE79F-B135-1DF7-93FB-8333B9607AF7}"/>
                    </a:ext>
                  </a:extLst>
                </p:cNvPr>
                <p:cNvSpPr/>
                <p:nvPr/>
              </p:nvSpPr>
              <p:spPr bwMode="auto">
                <a:xfrm>
                  <a:off x="6331961" y="2982037"/>
                  <a:ext cx="93585" cy="796052"/>
                </a:xfrm>
                <a:prstGeom prst="roundRect">
                  <a:avLst>
                    <a:gd name="adj" fmla="val 50000"/>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nvGrpSpPr>
              <p:cNvPr id="9804" name="Group 9803">
                <a:extLst>
                  <a:ext uri="{FF2B5EF4-FFF2-40B4-BE49-F238E27FC236}">
                    <a16:creationId xmlns:a16="http://schemas.microsoft.com/office/drawing/2014/main" id="{8C01897C-A3D4-3356-B241-954F071F6D1E}"/>
                  </a:ext>
                </a:extLst>
              </p:cNvPr>
              <p:cNvGrpSpPr/>
              <p:nvPr/>
            </p:nvGrpSpPr>
            <p:grpSpPr>
              <a:xfrm>
                <a:off x="5681725" y="2982037"/>
                <a:ext cx="338635" cy="796052"/>
                <a:chOff x="6205802" y="2982037"/>
                <a:chExt cx="338635" cy="796052"/>
              </a:xfrm>
            </p:grpSpPr>
            <p:sp>
              <p:nvSpPr>
                <p:cNvPr id="9805" name="Rectangle: Rounded Corners 9804">
                  <a:extLst>
                    <a:ext uri="{FF2B5EF4-FFF2-40B4-BE49-F238E27FC236}">
                      <a16:creationId xmlns:a16="http://schemas.microsoft.com/office/drawing/2014/main" id="{86B69E8B-D7B3-BD8F-7632-452A6FDD181F}"/>
                    </a:ext>
                  </a:extLst>
                </p:cNvPr>
                <p:cNvSpPr/>
                <p:nvPr/>
              </p:nvSpPr>
              <p:spPr bwMode="auto">
                <a:xfrm>
                  <a:off x="6450852" y="2982037"/>
                  <a:ext cx="93585" cy="796052"/>
                </a:xfrm>
                <a:prstGeom prst="roundRect">
                  <a:avLst>
                    <a:gd name="adj" fmla="val 50000"/>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806" name="Rectangle: Rounded Corners 9805">
                  <a:extLst>
                    <a:ext uri="{FF2B5EF4-FFF2-40B4-BE49-F238E27FC236}">
                      <a16:creationId xmlns:a16="http://schemas.microsoft.com/office/drawing/2014/main" id="{55916D75-2C58-F94E-15DD-FA4CC88C96F7}"/>
                    </a:ext>
                  </a:extLst>
                </p:cNvPr>
                <p:cNvSpPr/>
                <p:nvPr/>
              </p:nvSpPr>
              <p:spPr bwMode="auto">
                <a:xfrm>
                  <a:off x="6331961" y="2982037"/>
                  <a:ext cx="93585" cy="796052"/>
                </a:xfrm>
                <a:prstGeom prst="roundRect">
                  <a:avLst>
                    <a:gd name="adj" fmla="val 50000"/>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9807" name="Rectangle: Rounded Corners 9806">
                  <a:extLst>
                    <a:ext uri="{FF2B5EF4-FFF2-40B4-BE49-F238E27FC236}">
                      <a16:creationId xmlns:a16="http://schemas.microsoft.com/office/drawing/2014/main" id="{364EE2E0-35B5-B986-95FF-CA33C280C22E}"/>
                    </a:ext>
                  </a:extLst>
                </p:cNvPr>
                <p:cNvSpPr/>
                <p:nvPr/>
              </p:nvSpPr>
              <p:spPr bwMode="auto">
                <a:xfrm>
                  <a:off x="6205802" y="2982037"/>
                  <a:ext cx="93585" cy="796052"/>
                </a:xfrm>
                <a:prstGeom prst="roundRect">
                  <a:avLst>
                    <a:gd name="adj" fmla="val 50000"/>
                  </a:avLst>
                </a:prstGeom>
                <a:solidFill>
                  <a:schemeClr val="bg1">
                    <a:lumMod val="50000"/>
                  </a:schemeClr>
                </a:solidFill>
                <a:ln w="0">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grpSp>
      <p:sp>
        <p:nvSpPr>
          <p:cNvPr id="2" name="TextBox 1">
            <a:extLst>
              <a:ext uri="{FF2B5EF4-FFF2-40B4-BE49-F238E27FC236}">
                <a16:creationId xmlns:a16="http://schemas.microsoft.com/office/drawing/2014/main" id="{1F09A5F3-CD60-E7CD-F807-60C7EB83F400}"/>
              </a:ext>
            </a:extLst>
          </p:cNvPr>
          <p:cNvSpPr txBox="1"/>
          <p:nvPr/>
        </p:nvSpPr>
        <p:spPr bwMode="auto">
          <a:xfrm rot="19609547">
            <a:off x="910906" y="1925778"/>
            <a:ext cx="67108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BCR</a:t>
            </a:r>
          </a:p>
        </p:txBody>
      </p:sp>
      <p:cxnSp>
        <p:nvCxnSpPr>
          <p:cNvPr id="6" name="Straight Arrow Connector 5">
            <a:extLst>
              <a:ext uri="{FF2B5EF4-FFF2-40B4-BE49-F238E27FC236}">
                <a16:creationId xmlns:a16="http://schemas.microsoft.com/office/drawing/2014/main" id="{C677759E-B80E-3E4B-56B4-196A7B5150F0}"/>
              </a:ext>
            </a:extLst>
          </p:cNvPr>
          <p:cNvCxnSpPr>
            <a:cxnSpLocks/>
          </p:cNvCxnSpPr>
          <p:nvPr/>
        </p:nvCxnSpPr>
        <p:spPr bwMode="auto">
          <a:xfrm flipV="1">
            <a:off x="6478459" y="4790985"/>
            <a:ext cx="1897486" cy="0"/>
          </a:xfrm>
          <a:prstGeom prst="straightConnector1">
            <a:avLst/>
          </a:prstGeom>
          <a:noFill/>
          <a:ln w="28575" cap="flat" cmpd="sng" algn="ctr">
            <a:solidFill>
              <a:schemeClr val="tx1"/>
            </a:solidFill>
            <a:prstDash val="solid"/>
            <a:round/>
            <a:headEnd type="none" w="med" len="med"/>
            <a:tailEnd type="triangle"/>
          </a:ln>
          <a:effectLst/>
        </p:spPr>
      </p:cxnSp>
      <p:sp>
        <p:nvSpPr>
          <p:cNvPr id="7" name="Rounded Rectangle 713">
            <a:extLst>
              <a:ext uri="{FF2B5EF4-FFF2-40B4-BE49-F238E27FC236}">
                <a16:creationId xmlns:a16="http://schemas.microsoft.com/office/drawing/2014/main" id="{76D5BA13-613E-B4D6-0282-2DA99EC4A83A}"/>
              </a:ext>
            </a:extLst>
          </p:cNvPr>
          <p:cNvSpPr/>
          <p:nvPr/>
        </p:nvSpPr>
        <p:spPr>
          <a:xfrm>
            <a:off x="8455680" y="4626562"/>
            <a:ext cx="773283" cy="301455"/>
          </a:xfrm>
          <a:prstGeom prst="roundRect">
            <a:avLst/>
          </a:prstGeom>
          <a:solidFill>
            <a:sysClr val="window" lastClr="FFFFFF"/>
          </a:solidFill>
          <a:ln w="12700" cap="flat" cmpd="sng" algn="ctr">
            <a:solidFill>
              <a:sysClr val="windowText" lastClr="000000"/>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u="none" strike="noStrike" kern="0" cap="none" spc="0" normalizeH="0" baseline="0" noProof="0" dirty="0">
                <a:ln>
                  <a:noFill/>
                </a:ln>
                <a:solidFill>
                  <a:prstClr val="black"/>
                </a:solidFill>
                <a:effectLst/>
                <a:uLnTx/>
                <a:uFillTx/>
                <a:latin typeface="Poppins Medium" pitchFamily="2" charset="77"/>
                <a:ea typeface="MS PGothic"/>
                <a:cs typeface="Poppins Medium" pitchFamily="2" charset="77"/>
              </a:rPr>
              <a:t>IKK</a:t>
            </a:r>
            <a:r>
              <a:rPr kumimoji="0" lang="el-GR" sz="1400" b="0" u="none" strike="noStrike" kern="0" cap="none" spc="0" normalizeH="0" baseline="0" noProof="0" dirty="0">
                <a:ln>
                  <a:noFill/>
                </a:ln>
                <a:solidFill>
                  <a:prstClr val="black"/>
                </a:solidFill>
                <a:effectLst/>
                <a:uLnTx/>
                <a:uFillTx/>
                <a:latin typeface="Calibri" panose="020F0502020204030204" pitchFamily="34" charset="0"/>
                <a:ea typeface="MS PGothic"/>
                <a:cs typeface="Poppins Medium" pitchFamily="2" charset="77"/>
              </a:rPr>
              <a:t>γ</a:t>
            </a:r>
            <a:endParaRPr kumimoji="0" lang="en-US" sz="1400" b="0" u="none" strike="noStrike" kern="0" cap="none" spc="0" normalizeH="0" baseline="0" noProof="0" dirty="0">
              <a:ln>
                <a:noFill/>
              </a:ln>
              <a:solidFill>
                <a:prstClr val="black"/>
              </a:solidFill>
              <a:effectLst/>
              <a:uLnTx/>
              <a:uFillTx/>
              <a:latin typeface="Poppins Medium" pitchFamily="2" charset="77"/>
              <a:ea typeface="Times New Roman"/>
              <a:cs typeface="Poppins Medium" pitchFamily="2" charset="77"/>
            </a:endParaRPr>
          </a:p>
        </p:txBody>
      </p:sp>
      <p:sp>
        <p:nvSpPr>
          <p:cNvPr id="8" name="Oval 7">
            <a:extLst>
              <a:ext uri="{FF2B5EF4-FFF2-40B4-BE49-F238E27FC236}">
                <a16:creationId xmlns:a16="http://schemas.microsoft.com/office/drawing/2014/main" id="{D4E78087-F930-3516-F8BE-B2F120D62FA9}"/>
              </a:ext>
            </a:extLst>
          </p:cNvPr>
          <p:cNvSpPr/>
          <p:nvPr/>
        </p:nvSpPr>
        <p:spPr bwMode="auto">
          <a:xfrm>
            <a:off x="8137430" y="4905642"/>
            <a:ext cx="812590" cy="330314"/>
          </a:xfrm>
          <a:prstGeom prst="ellipse">
            <a:avLst/>
          </a:prstGeom>
          <a:solidFill>
            <a:schemeClr val="bg1"/>
          </a:solid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IKK</a:t>
            </a:r>
            <a:r>
              <a:rPr kumimoji="0" lang="el-GR" sz="1400" b="0" u="none" strike="noStrike" kern="1200" cap="none" spc="0" normalizeH="0" baseline="0" noProof="0" dirty="0">
                <a:ln>
                  <a:noFill/>
                </a:ln>
                <a:solidFill>
                  <a:srgbClr val="000000"/>
                </a:solidFill>
                <a:effectLst/>
                <a:uLnTx/>
                <a:uFillTx/>
                <a:latin typeface="Calibri" panose="020F0502020204030204" pitchFamily="34" charset="0"/>
                <a:cs typeface="Poppins Medium" pitchFamily="2" charset="77"/>
              </a:rPr>
              <a:t>α</a:t>
            </a: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9" name="Oval 8">
            <a:extLst>
              <a:ext uri="{FF2B5EF4-FFF2-40B4-BE49-F238E27FC236}">
                <a16:creationId xmlns:a16="http://schemas.microsoft.com/office/drawing/2014/main" id="{F97B3A80-2BBA-62ED-A1F0-EC42C9CDEB2A}"/>
              </a:ext>
            </a:extLst>
          </p:cNvPr>
          <p:cNvSpPr/>
          <p:nvPr/>
        </p:nvSpPr>
        <p:spPr bwMode="auto">
          <a:xfrm>
            <a:off x="8806802" y="4904886"/>
            <a:ext cx="812590" cy="330314"/>
          </a:xfrm>
          <a:prstGeom prst="ellipse">
            <a:avLst/>
          </a:prstGeom>
          <a:solidFill>
            <a:schemeClr val="bg1"/>
          </a:solidFill>
          <a:ln w="12700">
            <a:solidFill>
              <a:schemeClr val="tx1"/>
            </a:solidFill>
            <a:miter lim="800000"/>
            <a:headEnd/>
            <a:tailEnd/>
          </a:ln>
        </p:spPr>
        <p:txBody>
          <a:bodyPr rtlCol="0" anchor="ctr"/>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IKK</a:t>
            </a:r>
            <a:r>
              <a:rPr kumimoji="0" lang="el-GR" sz="1400" b="0" u="none" strike="noStrike" kern="1200" cap="none" spc="0" normalizeH="0" baseline="0" noProof="0" dirty="0">
                <a:ln>
                  <a:noFill/>
                </a:ln>
                <a:solidFill>
                  <a:srgbClr val="000000"/>
                </a:solidFill>
                <a:effectLst/>
                <a:uLnTx/>
                <a:uFillTx/>
                <a:latin typeface="Calibri" panose="020F0502020204030204" pitchFamily="34" charset="0"/>
                <a:cs typeface="Poppins Medium" pitchFamily="2" charset="77"/>
              </a:rPr>
              <a:t>β</a:t>
            </a:r>
            <a:endPar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endParaRPr>
          </a:p>
        </p:txBody>
      </p:sp>
      <p:sp>
        <p:nvSpPr>
          <p:cNvPr id="10" name="TextBox 9">
            <a:extLst>
              <a:ext uri="{FF2B5EF4-FFF2-40B4-BE49-F238E27FC236}">
                <a16:creationId xmlns:a16="http://schemas.microsoft.com/office/drawing/2014/main" id="{311D7058-F0DC-CD65-98DE-EAE50059B929}"/>
              </a:ext>
            </a:extLst>
          </p:cNvPr>
          <p:cNvSpPr txBox="1"/>
          <p:nvPr/>
        </p:nvSpPr>
        <p:spPr>
          <a:xfrm>
            <a:off x="8129372" y="5586480"/>
            <a:ext cx="1490020" cy="52322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u="none" strike="noStrike" kern="1200" cap="none" spc="0" normalizeH="0" baseline="0" noProof="0" dirty="0">
                <a:ln>
                  <a:noFill/>
                </a:ln>
                <a:effectLst/>
                <a:uLnTx/>
                <a:uFillTx/>
                <a:latin typeface="Poppins" pitchFamily="2" charset="77"/>
                <a:cs typeface="Poppins" pitchFamily="2" charset="77"/>
              </a:rPr>
              <a:t>NF-</a:t>
            </a:r>
            <a:r>
              <a:rPr kumimoji="0" lang="el-GR" sz="1400" u="none" strike="noStrike" kern="1200" cap="none" spc="0" normalizeH="0" baseline="0" noProof="0" dirty="0">
                <a:ln>
                  <a:noFill/>
                </a:ln>
                <a:effectLst/>
                <a:uLnTx/>
                <a:uFillTx/>
                <a:latin typeface="Calibri" panose="020F0502020204030204" pitchFamily="34" charset="0"/>
                <a:cs typeface="Poppins" pitchFamily="2" charset="77"/>
              </a:rPr>
              <a:t>κ</a:t>
            </a:r>
            <a:r>
              <a:rPr kumimoji="0" lang="en-US" sz="1400" u="none" strike="noStrike" kern="1200" cap="none" spc="0" normalizeH="0" baseline="0" noProof="0" dirty="0">
                <a:ln>
                  <a:noFill/>
                </a:ln>
                <a:effectLst/>
                <a:uLnTx/>
                <a:uFillTx/>
                <a:latin typeface="Poppins" pitchFamily="2" charset="77"/>
                <a:cs typeface="Poppins" pitchFamily="2" charset="77"/>
              </a:rPr>
              <a:t>B activation</a:t>
            </a:r>
          </a:p>
        </p:txBody>
      </p:sp>
      <p:sp>
        <p:nvSpPr>
          <p:cNvPr id="11" name="Arrow: Down 10">
            <a:extLst>
              <a:ext uri="{FF2B5EF4-FFF2-40B4-BE49-F238E27FC236}">
                <a16:creationId xmlns:a16="http://schemas.microsoft.com/office/drawing/2014/main" id="{A8987D39-A0EB-C15E-D129-F787BCB8E2CD}"/>
              </a:ext>
            </a:extLst>
          </p:cNvPr>
          <p:cNvSpPr/>
          <p:nvPr/>
        </p:nvSpPr>
        <p:spPr bwMode="auto">
          <a:xfrm>
            <a:off x="8822012" y="5297958"/>
            <a:ext cx="128008" cy="330314"/>
          </a:xfrm>
          <a:prstGeom prst="downArrow">
            <a:avLst/>
          </a:prstGeom>
          <a:solidFill>
            <a:schemeClr val="accent6"/>
          </a:solidFill>
          <a:ln w="0">
            <a:solidFill>
              <a:schemeClr val="bg1"/>
            </a:solidFill>
            <a:miter lim="800000"/>
            <a:headEnd/>
            <a:tailEnd/>
          </a:ln>
        </p:spPr>
        <p:txBody>
          <a:bodyPr rtlCol="0" anchor="b"/>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4" name="Arrow: Down 13">
            <a:extLst>
              <a:ext uri="{FF2B5EF4-FFF2-40B4-BE49-F238E27FC236}">
                <a16:creationId xmlns:a16="http://schemas.microsoft.com/office/drawing/2014/main" id="{31C685BB-ABBA-5DBA-F174-F605F4FB0818}"/>
              </a:ext>
            </a:extLst>
          </p:cNvPr>
          <p:cNvSpPr/>
          <p:nvPr/>
        </p:nvSpPr>
        <p:spPr bwMode="auto">
          <a:xfrm>
            <a:off x="7339569" y="4721661"/>
            <a:ext cx="128008" cy="849018"/>
          </a:xfrm>
          <a:prstGeom prst="downArrow">
            <a:avLst/>
          </a:prstGeom>
          <a:solidFill>
            <a:schemeClr val="accent6"/>
          </a:solidFill>
          <a:ln w="0">
            <a:solidFill>
              <a:schemeClr val="bg1"/>
            </a:solidFill>
            <a:miter lim="800000"/>
            <a:headEnd/>
            <a:tailEnd/>
          </a:ln>
        </p:spPr>
        <p:txBody>
          <a:bodyPr rtlCol="0" anchor="b"/>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15" name="TextBox 14">
            <a:extLst>
              <a:ext uri="{FF2B5EF4-FFF2-40B4-BE49-F238E27FC236}">
                <a16:creationId xmlns:a16="http://schemas.microsoft.com/office/drawing/2014/main" id="{AE8F3267-ACCB-969A-FC81-488F7C134FB4}"/>
              </a:ext>
            </a:extLst>
          </p:cNvPr>
          <p:cNvSpPr txBox="1"/>
          <p:nvPr/>
        </p:nvSpPr>
        <p:spPr>
          <a:xfrm>
            <a:off x="6558275" y="5591820"/>
            <a:ext cx="1490020" cy="52322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u="none" strike="noStrike" kern="1200" cap="none" spc="0" normalizeH="0" baseline="0" noProof="0" dirty="0">
                <a:ln>
                  <a:noFill/>
                </a:ln>
                <a:effectLst/>
                <a:uLnTx/>
                <a:uFillTx/>
                <a:latin typeface="Poppins" pitchFamily="2" charset="77"/>
                <a:cs typeface="Poppins" pitchFamily="2" charset="77"/>
              </a:rPr>
              <a:t>AKT/mTOR activation</a:t>
            </a:r>
          </a:p>
        </p:txBody>
      </p:sp>
      <p:sp>
        <p:nvSpPr>
          <p:cNvPr id="16" name="TextBox 15">
            <a:extLst>
              <a:ext uri="{FF2B5EF4-FFF2-40B4-BE49-F238E27FC236}">
                <a16:creationId xmlns:a16="http://schemas.microsoft.com/office/drawing/2014/main" id="{7DCA3DCF-0BB9-1297-B7C4-458C63FBD42B}"/>
              </a:ext>
            </a:extLst>
          </p:cNvPr>
          <p:cNvSpPr txBox="1"/>
          <p:nvPr/>
        </p:nvSpPr>
        <p:spPr>
          <a:xfrm>
            <a:off x="2122815" y="5220655"/>
            <a:ext cx="1490020" cy="52322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u="none" strike="noStrike" kern="1200" cap="none" spc="0" normalizeH="0" baseline="0" noProof="0" dirty="0">
                <a:ln>
                  <a:noFill/>
                </a:ln>
                <a:effectLst/>
                <a:uLnTx/>
                <a:uFillTx/>
                <a:latin typeface="Poppins" pitchFamily="2" charset="77"/>
                <a:cs typeface="Poppins" pitchFamily="2" charset="77"/>
              </a:rPr>
              <a:t>MAPK</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u="none" strike="noStrike" kern="1200" cap="none" spc="0" normalizeH="0" baseline="0" noProof="0" dirty="0">
                <a:ln>
                  <a:noFill/>
                </a:ln>
                <a:effectLst/>
                <a:uLnTx/>
                <a:uFillTx/>
                <a:latin typeface="Poppins" pitchFamily="2" charset="77"/>
                <a:cs typeface="Poppins" pitchFamily="2" charset="77"/>
              </a:rPr>
              <a:t>activation</a:t>
            </a:r>
          </a:p>
        </p:txBody>
      </p:sp>
      <p:sp>
        <p:nvSpPr>
          <p:cNvPr id="17" name="Arrow: Down 16">
            <a:extLst>
              <a:ext uri="{FF2B5EF4-FFF2-40B4-BE49-F238E27FC236}">
                <a16:creationId xmlns:a16="http://schemas.microsoft.com/office/drawing/2014/main" id="{94CC0AD0-9000-D277-F4FF-3F5F724F1A7A}"/>
              </a:ext>
            </a:extLst>
          </p:cNvPr>
          <p:cNvSpPr/>
          <p:nvPr/>
        </p:nvSpPr>
        <p:spPr bwMode="auto">
          <a:xfrm>
            <a:off x="2815455" y="4932132"/>
            <a:ext cx="128008" cy="330314"/>
          </a:xfrm>
          <a:prstGeom prst="downArrow">
            <a:avLst/>
          </a:prstGeom>
          <a:solidFill>
            <a:schemeClr val="accent6"/>
          </a:solidFill>
          <a:ln w="0">
            <a:solidFill>
              <a:schemeClr val="bg1"/>
            </a:solidFill>
            <a:miter lim="800000"/>
            <a:headEnd/>
            <a:tailEnd/>
          </a:ln>
        </p:spPr>
        <p:txBody>
          <a:bodyPr rtlCol="0" anchor="b"/>
          <a:lstStyle/>
          <a:p>
            <a:pPr marL="0" marR="0" lvl="0" indent="0" algn="ctr" defTabSz="914400" rtl="0" eaLnBrk="0" fontAlgn="base" latinLnBrk="0" hangingPunct="0">
              <a:lnSpc>
                <a:spcPct val="100000"/>
              </a:lnSpc>
              <a:spcBef>
                <a:spcPct val="35000"/>
              </a:spcBef>
              <a:spcAft>
                <a:spcPct val="25000"/>
              </a:spcAft>
              <a:buClr>
                <a:srgbClr val="015873"/>
              </a:buClr>
              <a:buSzTx/>
              <a:buFontTx/>
              <a:buNone/>
              <a:tabLst/>
              <a:defRPr/>
            </a:pPr>
            <a:endParaRPr kumimoji="0" lang="en-US" sz="14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Tree>
    <p:extLst>
      <p:ext uri="{BB962C8B-B14F-4D97-AF65-F5344CB8AC3E}">
        <p14:creationId xmlns:p14="http://schemas.microsoft.com/office/powerpoint/2010/main" val="286354640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9AD7E-9078-DEEA-0D52-CABF978C315A}"/>
            </a:ext>
          </a:extLst>
        </p:cNvPr>
        <p:cNvGrpSpPr/>
        <p:nvPr/>
      </p:nvGrpSpPr>
      <p:grpSpPr>
        <a:xfrm>
          <a:off x="0" y="0"/>
          <a:ext cx="0" cy="0"/>
          <a:chOff x="0" y="0"/>
          <a:chExt cx="0" cy="0"/>
        </a:xfrm>
      </p:grpSpPr>
      <p:sp>
        <p:nvSpPr>
          <p:cNvPr id="2" name="Rectangle 2">
            <a:extLst>
              <a:ext uri="{FF2B5EF4-FFF2-40B4-BE49-F238E27FC236}">
                <a16:creationId xmlns:a16="http://schemas.microsoft.com/office/drawing/2014/main" id="{4214B19D-315E-C252-5CA7-774A2348D56A}"/>
              </a:ext>
            </a:extLst>
          </p:cNvPr>
          <p:cNvSpPr>
            <a:spLocks noGrp="1" noChangeArrowheads="1"/>
          </p:cNvSpPr>
          <p:nvPr>
            <p:ph type="title"/>
          </p:nvPr>
        </p:nvSpPr>
        <p:spPr>
          <a:xfrm>
            <a:off x="231776" y="530225"/>
            <a:ext cx="10758780" cy="503238"/>
          </a:xfrm>
        </p:spPr>
        <p:txBody>
          <a:bodyPr/>
          <a:lstStyle/>
          <a:p>
            <a:r>
              <a:rPr lang="en-US" altLang="en-US" dirty="0"/>
              <a:t>BRUIN (MCL Population): Pirtobrutinib OS and Responses in R/R MCL</a:t>
            </a:r>
          </a:p>
        </p:txBody>
      </p:sp>
      <p:sp>
        <p:nvSpPr>
          <p:cNvPr id="277" name="Content Placeholder 276">
            <a:extLst>
              <a:ext uri="{FF2B5EF4-FFF2-40B4-BE49-F238E27FC236}">
                <a16:creationId xmlns:a16="http://schemas.microsoft.com/office/drawing/2014/main" id="{7BBBE84E-A039-840A-B8E4-563BBCA7EC2A}"/>
              </a:ext>
            </a:extLst>
          </p:cNvPr>
          <p:cNvSpPr>
            <a:spLocks noGrp="1"/>
          </p:cNvSpPr>
          <p:nvPr>
            <p:ph idx="1"/>
          </p:nvPr>
        </p:nvSpPr>
        <p:spPr>
          <a:xfrm>
            <a:off x="231775" y="1335088"/>
            <a:ext cx="4610101" cy="2093912"/>
          </a:xfrm>
        </p:spPr>
        <p:txBody>
          <a:bodyPr/>
          <a:lstStyle/>
          <a:p>
            <a:r>
              <a:rPr lang="en-US" dirty="0"/>
              <a:t>Open-label phase I/II trial of pirtobrutinib (N = 166)</a:t>
            </a:r>
          </a:p>
          <a:p>
            <a:r>
              <a:rPr lang="en-US" dirty="0"/>
              <a:t>Median PFS: 5.6 mo</a:t>
            </a:r>
          </a:p>
          <a:p>
            <a:r>
              <a:rPr lang="en-US" dirty="0"/>
              <a:t>Median DoR (cBTKi pretreated): 21.6 mo</a:t>
            </a:r>
          </a:p>
        </p:txBody>
      </p:sp>
      <p:sp>
        <p:nvSpPr>
          <p:cNvPr id="6" name="Content Placeholder 5">
            <a:extLst>
              <a:ext uri="{FF2B5EF4-FFF2-40B4-BE49-F238E27FC236}">
                <a16:creationId xmlns:a16="http://schemas.microsoft.com/office/drawing/2014/main" id="{7DADF5C3-4451-ABDA-D3F4-99BDB80231AD}"/>
              </a:ext>
            </a:extLst>
          </p:cNvPr>
          <p:cNvSpPr>
            <a:spLocks noGrp="1"/>
          </p:cNvSpPr>
          <p:nvPr>
            <p:ph sz="quarter" idx="10"/>
          </p:nvPr>
        </p:nvSpPr>
        <p:spPr>
          <a:xfrm>
            <a:off x="1712199" y="6302375"/>
            <a:ext cx="7812290" cy="327025"/>
          </a:xfrm>
        </p:spPr>
        <p:txBody>
          <a:bodyPr/>
          <a:lstStyle/>
          <a:p>
            <a:pPr algn="ctr"/>
            <a:r>
              <a:rPr lang="en-US" dirty="0"/>
              <a:t>Wang. ASH 2025. Abstr 7068.</a:t>
            </a:r>
          </a:p>
        </p:txBody>
      </p:sp>
      <p:graphicFrame>
        <p:nvGraphicFramePr>
          <p:cNvPr id="276" name="Table 60">
            <a:extLst>
              <a:ext uri="{FF2B5EF4-FFF2-40B4-BE49-F238E27FC236}">
                <a16:creationId xmlns:a16="http://schemas.microsoft.com/office/drawing/2014/main" id="{0390CE8B-2A2B-8392-F81A-8D2948306CC7}"/>
              </a:ext>
            </a:extLst>
          </p:cNvPr>
          <p:cNvGraphicFramePr>
            <a:graphicFrameLocks noGrp="1"/>
          </p:cNvGraphicFramePr>
          <p:nvPr>
            <p:extLst>
              <p:ext uri="{D42A27DB-BD31-4B8C-83A1-F6EECF244321}">
                <p14:modId xmlns:p14="http://schemas.microsoft.com/office/powerpoint/2010/main" val="3936354013"/>
              </p:ext>
            </p:extLst>
          </p:nvPr>
        </p:nvGraphicFramePr>
        <p:xfrm>
          <a:off x="231078" y="4072657"/>
          <a:ext cx="4579048" cy="1797050"/>
        </p:xfrm>
        <a:graphic>
          <a:graphicData uri="http://schemas.openxmlformats.org/drawingml/2006/table">
            <a:tbl>
              <a:tblPr firstRow="1" bandRow="1">
                <a:tableStyleId>{93296810-A885-4BE3-A3E7-6D5BEEA58F35}</a:tableStyleId>
              </a:tblPr>
              <a:tblGrid>
                <a:gridCol w="1828541">
                  <a:extLst>
                    <a:ext uri="{9D8B030D-6E8A-4147-A177-3AD203B41FA5}">
                      <a16:colId xmlns:a16="http://schemas.microsoft.com/office/drawing/2014/main" val="2958253383"/>
                    </a:ext>
                  </a:extLst>
                </a:gridCol>
                <a:gridCol w="1340806">
                  <a:extLst>
                    <a:ext uri="{9D8B030D-6E8A-4147-A177-3AD203B41FA5}">
                      <a16:colId xmlns:a16="http://schemas.microsoft.com/office/drawing/2014/main" val="599074519"/>
                    </a:ext>
                  </a:extLst>
                </a:gridCol>
                <a:gridCol w="1409701">
                  <a:extLst>
                    <a:ext uri="{9D8B030D-6E8A-4147-A177-3AD203B41FA5}">
                      <a16:colId xmlns:a16="http://schemas.microsoft.com/office/drawing/2014/main" val="3009748644"/>
                    </a:ext>
                  </a:extLst>
                </a:gridCol>
              </a:tblGrid>
              <a:tr h="514178">
                <a:tc>
                  <a:txBody>
                    <a:bodyPr/>
                    <a:lstStyle/>
                    <a:p>
                      <a:pPr>
                        <a:lnSpc>
                          <a:spcPct val="90000"/>
                        </a:lnSpc>
                      </a:pPr>
                      <a:r>
                        <a:rPr lang="en-US" sz="1400" dirty="0">
                          <a:solidFill>
                            <a:schemeClr val="bg2"/>
                          </a:solidFill>
                          <a:latin typeface="+mn-lt"/>
                          <a:cs typeface="Calibri" panose="020F0502020204030204" pitchFamily="34" charset="0"/>
                        </a:rPr>
                        <a:t>Efficacy-Evaluable Patients With MCL</a:t>
                      </a:r>
                      <a:endParaRPr lang="en-US" sz="1400" baseline="30000" dirty="0">
                        <a:solidFill>
                          <a:schemeClr val="bg2"/>
                        </a:solidFill>
                        <a:latin typeface="+mn-lt"/>
                        <a:cs typeface="Calibri" panose="020F0502020204030204" pitchFamily="34" charset="0"/>
                      </a:endParaRP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lumMod val="75000"/>
                        <a:lumOff val="25000"/>
                      </a:schemeClr>
                    </a:solidFill>
                  </a:tcPr>
                </a:tc>
                <a:tc>
                  <a:txBody>
                    <a:bodyPr/>
                    <a:lstStyle/>
                    <a:p>
                      <a:pPr algn="ctr">
                        <a:lnSpc>
                          <a:spcPct val="90000"/>
                        </a:lnSpc>
                      </a:pPr>
                      <a:r>
                        <a:rPr lang="en-US" sz="1400" dirty="0">
                          <a:solidFill>
                            <a:schemeClr val="bg2"/>
                          </a:solidFill>
                          <a:latin typeface="+mn-lt"/>
                          <a:cs typeface="Calibri" panose="020F0502020204030204" pitchFamily="34" charset="0"/>
                        </a:rPr>
                        <a:t>cBTKi Pretreated</a:t>
                      </a:r>
                      <a:br>
                        <a:rPr lang="en-US" sz="1400" dirty="0">
                          <a:solidFill>
                            <a:schemeClr val="bg2"/>
                          </a:solidFill>
                          <a:latin typeface="+mn-lt"/>
                          <a:cs typeface="Calibri" panose="020F0502020204030204" pitchFamily="34" charset="0"/>
                        </a:rPr>
                      </a:br>
                      <a:r>
                        <a:rPr lang="en-US" sz="1400" dirty="0">
                          <a:solidFill>
                            <a:schemeClr val="bg2"/>
                          </a:solidFill>
                          <a:latin typeface="+mn-lt"/>
                          <a:cs typeface="Calibri" panose="020F0502020204030204" pitchFamily="34" charset="0"/>
                        </a:rPr>
                        <a:t>(n = 152)</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lnSpc>
                          <a:spcPct val="90000"/>
                        </a:lnSpc>
                      </a:pPr>
                      <a:r>
                        <a:rPr lang="en-US" sz="1400" dirty="0">
                          <a:solidFill>
                            <a:schemeClr val="bg2"/>
                          </a:solidFill>
                          <a:latin typeface="+mn-lt"/>
                          <a:cs typeface="Calibri" panose="020F0502020204030204" pitchFamily="34" charset="0"/>
                        </a:rPr>
                        <a:t>cBTKi Naive</a:t>
                      </a:r>
                    </a:p>
                    <a:p>
                      <a:pPr algn="ctr">
                        <a:lnSpc>
                          <a:spcPct val="90000"/>
                        </a:lnSpc>
                      </a:pPr>
                      <a:r>
                        <a:rPr lang="en-US" sz="1400" dirty="0">
                          <a:solidFill>
                            <a:schemeClr val="bg2"/>
                          </a:solidFill>
                          <a:latin typeface="+mn-lt"/>
                          <a:cs typeface="Calibri" panose="020F0502020204030204" pitchFamily="34" charset="0"/>
                        </a:rPr>
                        <a:t>(n = 14)</a:t>
                      </a:r>
                    </a:p>
                  </a:txBody>
                  <a:tcPr anchor="ctr">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3248351793"/>
                  </a:ext>
                </a:extLst>
              </a:tr>
              <a:tr h="309326">
                <a:tc>
                  <a:txBody>
                    <a:bodyPr/>
                    <a:lstStyle/>
                    <a:p>
                      <a:pPr>
                        <a:lnSpc>
                          <a:spcPct val="90000"/>
                        </a:lnSpc>
                      </a:pPr>
                      <a:r>
                        <a:rPr lang="en-US" sz="1400" b="1" dirty="0">
                          <a:solidFill>
                            <a:schemeClr val="tx1"/>
                          </a:solidFill>
                          <a:latin typeface="+mn-lt"/>
                          <a:cs typeface="Calibri" panose="020F0502020204030204" pitchFamily="34" charset="0"/>
                        </a:rPr>
                        <a:t>ORR, % (95% CI)</a:t>
                      </a:r>
                      <a:endParaRPr lang="en-US" sz="1400" b="1" baseline="30000" dirty="0">
                        <a:solidFill>
                          <a:schemeClr val="tx1"/>
                        </a:solidFill>
                        <a:latin typeface="+mn-lt"/>
                        <a:cs typeface="Calibri" panose="020F0502020204030204" pitchFamily="34" charset="0"/>
                      </a:endParaRP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49.3</a:t>
                      </a:r>
                      <a:br>
                        <a:rPr kumimoji="0" lang="en-US" sz="1400" b="0" i="0" u="none" strike="noStrike" cap="none" normalizeH="0" baseline="0" dirty="0">
                          <a:ln>
                            <a:noFill/>
                          </a:ln>
                          <a:solidFill>
                            <a:schemeClr val="tx1"/>
                          </a:solidFill>
                          <a:effectLst/>
                          <a:latin typeface="+mn-lt"/>
                        </a:rPr>
                      </a:br>
                      <a:r>
                        <a:rPr kumimoji="0" lang="en-US" sz="1400" b="0" i="0" u="none" strike="noStrike" cap="none" normalizeH="0" baseline="0" dirty="0">
                          <a:ln>
                            <a:noFill/>
                          </a:ln>
                          <a:solidFill>
                            <a:schemeClr val="tx1"/>
                          </a:solidFill>
                          <a:effectLst/>
                          <a:latin typeface="+mn-lt"/>
                        </a:rPr>
                        <a:t>(41.1 -57.6)</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85.7 </a:t>
                      </a:r>
                      <a:br>
                        <a:rPr kumimoji="0" lang="en-US" sz="1400" b="0" i="0" u="none" strike="noStrike" cap="none" normalizeH="0" baseline="0" dirty="0">
                          <a:ln>
                            <a:noFill/>
                          </a:ln>
                          <a:solidFill>
                            <a:schemeClr val="tx1"/>
                          </a:solidFill>
                          <a:effectLst/>
                          <a:latin typeface="+mn-lt"/>
                        </a:rPr>
                      </a:br>
                      <a:r>
                        <a:rPr kumimoji="0" lang="en-US" sz="1400" b="0" i="0" u="none" strike="noStrike" cap="none" normalizeH="0" baseline="0" dirty="0">
                          <a:ln>
                            <a:noFill/>
                          </a:ln>
                          <a:solidFill>
                            <a:schemeClr val="tx1"/>
                          </a:solidFill>
                          <a:effectLst/>
                          <a:latin typeface="+mn-lt"/>
                        </a:rPr>
                        <a:t>(57.2-98.2)</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367728496"/>
                  </a:ext>
                </a:extLst>
              </a:tr>
              <a:tr h="181956">
                <a:tc>
                  <a:txBody>
                    <a:bodyPr/>
                    <a:lstStyle/>
                    <a:p>
                      <a:pPr marL="285750" indent="-285750">
                        <a:lnSpc>
                          <a:spcPct val="90000"/>
                        </a:lnSpc>
                        <a:buFont typeface="Arial" panose="020B0604020202020204" pitchFamily="34" charset="0"/>
                        <a:buChar char="•"/>
                      </a:pPr>
                      <a:r>
                        <a:rPr lang="en-US" sz="1400" dirty="0">
                          <a:solidFill>
                            <a:schemeClr val="tx1"/>
                          </a:solidFill>
                          <a:latin typeface="+mn-lt"/>
                          <a:cs typeface="Calibri" panose="020F0502020204030204" pitchFamily="34" charset="0"/>
                        </a:rPr>
                        <a:t>CR</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24 (15.8)</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5 (35.7)</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0640088"/>
                  </a:ext>
                </a:extLst>
              </a:tr>
              <a:tr h="181956">
                <a:tc>
                  <a:txBody>
                    <a:bodyPr/>
                    <a:lstStyle/>
                    <a:p>
                      <a:pPr marL="285750" indent="-285750">
                        <a:lnSpc>
                          <a:spcPct val="90000"/>
                        </a:lnSpc>
                        <a:buFont typeface="Arial" panose="020B0604020202020204" pitchFamily="34" charset="0"/>
                        <a:buChar char="•"/>
                      </a:pPr>
                      <a:r>
                        <a:rPr lang="en-US" sz="1400" dirty="0">
                          <a:solidFill>
                            <a:schemeClr val="tx1"/>
                          </a:solidFill>
                          <a:latin typeface="+mn-lt"/>
                          <a:cs typeface="Calibri" panose="020F0502020204030204" pitchFamily="34" charset="0"/>
                        </a:rPr>
                        <a:t>PR</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51 (33.6)</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rPr>
                        <a:t>7 (50)</a:t>
                      </a:r>
                    </a:p>
                  </a:txBody>
                  <a:tcPr>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045246949"/>
                  </a:ext>
                </a:extLst>
              </a:tr>
            </a:tbl>
          </a:graphicData>
        </a:graphic>
      </p:graphicFrame>
      <p:sp>
        <p:nvSpPr>
          <p:cNvPr id="5" name="TextBox 4">
            <a:extLst>
              <a:ext uri="{FF2B5EF4-FFF2-40B4-BE49-F238E27FC236}">
                <a16:creationId xmlns:a16="http://schemas.microsoft.com/office/drawing/2014/main" id="{4CB56720-B32A-CBD4-C39C-DECC9A9DA259}"/>
              </a:ext>
            </a:extLst>
          </p:cNvPr>
          <p:cNvSpPr txBox="1">
            <a:spLocks/>
          </p:cNvSpPr>
          <p:nvPr/>
        </p:nvSpPr>
        <p:spPr bwMode="auto">
          <a:xfrm>
            <a:off x="5722621" y="1442295"/>
            <a:ext cx="601694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80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OS in cBTKi Pretreated and Naive </a:t>
            </a:r>
            <a:br>
              <a:rPr kumimoji="0" lang="en-US" sz="180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br>
            <a:r>
              <a:rPr kumimoji="0" lang="en-US" sz="1800"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Patients With R/R MCL</a:t>
            </a:r>
          </a:p>
        </p:txBody>
      </p:sp>
      <p:sp>
        <p:nvSpPr>
          <p:cNvPr id="7" name="TextBox 6">
            <a:extLst>
              <a:ext uri="{FF2B5EF4-FFF2-40B4-BE49-F238E27FC236}">
                <a16:creationId xmlns:a16="http://schemas.microsoft.com/office/drawing/2014/main" id="{C0667CAF-ABB1-D059-92BD-760391D0BBF1}"/>
              </a:ext>
            </a:extLst>
          </p:cNvPr>
          <p:cNvSpPr txBox="1">
            <a:spLocks/>
          </p:cNvSpPr>
          <p:nvPr/>
        </p:nvSpPr>
        <p:spPr bwMode="auto">
          <a:xfrm rot="16200000">
            <a:off x="3783398" y="3434655"/>
            <a:ext cx="28146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tx1">
                    <a:lumMod val="75000"/>
                    <a:lumOff val="25000"/>
                  </a:schemeClr>
                </a:solidFill>
                <a:latin typeface="Poppins Medium" panose="00000600000000000000" pitchFamily="2" charset="0"/>
                <a:cs typeface="Poppins Medium" panose="00000600000000000000" pitchFamily="2" charset="0"/>
              </a:rPr>
              <a:t>OS Probability (%)</a:t>
            </a:r>
          </a:p>
        </p:txBody>
      </p:sp>
      <p:sp>
        <p:nvSpPr>
          <p:cNvPr id="8" name="TextBox 7">
            <a:extLst>
              <a:ext uri="{FF2B5EF4-FFF2-40B4-BE49-F238E27FC236}">
                <a16:creationId xmlns:a16="http://schemas.microsoft.com/office/drawing/2014/main" id="{80E89718-274D-EA6B-2416-9081B6CFADB5}"/>
              </a:ext>
            </a:extLst>
          </p:cNvPr>
          <p:cNvSpPr txBox="1">
            <a:spLocks/>
          </p:cNvSpPr>
          <p:nvPr/>
        </p:nvSpPr>
        <p:spPr bwMode="auto">
          <a:xfrm>
            <a:off x="5734050" y="5271085"/>
            <a:ext cx="607481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tx1">
                    <a:lumMod val="75000"/>
                    <a:lumOff val="25000"/>
                  </a:schemeClr>
                </a:solidFill>
                <a:latin typeface="Poppins Medium" panose="00000600000000000000" pitchFamily="2" charset="0"/>
                <a:cs typeface="Poppins Medium" panose="00000600000000000000" pitchFamily="2" charset="0"/>
              </a:rPr>
              <a:t>Mo</a:t>
            </a:r>
          </a:p>
        </p:txBody>
      </p:sp>
      <p:grpSp>
        <p:nvGrpSpPr>
          <p:cNvPr id="9" name="Group 8">
            <a:extLst>
              <a:ext uri="{FF2B5EF4-FFF2-40B4-BE49-F238E27FC236}">
                <a16:creationId xmlns:a16="http://schemas.microsoft.com/office/drawing/2014/main" id="{8A4FAFA1-DA5F-AA63-0E84-7724B6B244F0}"/>
              </a:ext>
            </a:extLst>
          </p:cNvPr>
          <p:cNvGrpSpPr>
            <a:grpSpLocks/>
          </p:cNvGrpSpPr>
          <p:nvPr/>
        </p:nvGrpSpPr>
        <p:grpSpPr>
          <a:xfrm>
            <a:off x="5236676" y="2072641"/>
            <a:ext cx="478015" cy="3099964"/>
            <a:chOff x="1729061" y="1518703"/>
            <a:chExt cx="478015" cy="3001576"/>
          </a:xfrm>
        </p:grpSpPr>
        <p:sp>
          <p:nvSpPr>
            <p:cNvPr id="10" name="TextBox 9">
              <a:extLst>
                <a:ext uri="{FF2B5EF4-FFF2-40B4-BE49-F238E27FC236}">
                  <a16:creationId xmlns:a16="http://schemas.microsoft.com/office/drawing/2014/main" id="{5108D2F7-A79B-F927-2FBE-08109666FC8E}"/>
                </a:ext>
              </a:extLst>
            </p:cNvPr>
            <p:cNvSpPr txBox="1">
              <a:spLocks/>
            </p:cNvSpPr>
            <p:nvPr/>
          </p:nvSpPr>
          <p:spPr bwMode="auto">
            <a:xfrm>
              <a:off x="1729061" y="1518703"/>
              <a:ext cx="478015" cy="298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latin typeface="+mn-lt"/>
                </a:rPr>
                <a:t>100</a:t>
              </a:r>
            </a:p>
          </p:txBody>
        </p:sp>
        <p:sp>
          <p:nvSpPr>
            <p:cNvPr id="11" name="TextBox 10">
              <a:extLst>
                <a:ext uri="{FF2B5EF4-FFF2-40B4-BE49-F238E27FC236}">
                  <a16:creationId xmlns:a16="http://schemas.microsoft.com/office/drawing/2014/main" id="{BAAF1B74-0AEB-6DB1-13DB-641E569A5BE3}"/>
                </a:ext>
              </a:extLst>
            </p:cNvPr>
            <p:cNvSpPr txBox="1">
              <a:spLocks/>
            </p:cNvSpPr>
            <p:nvPr/>
          </p:nvSpPr>
          <p:spPr bwMode="auto">
            <a:xfrm>
              <a:off x="1793181" y="2059416"/>
              <a:ext cx="413895" cy="298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latin typeface="+mn-lt"/>
                </a:rPr>
                <a:t>80</a:t>
              </a:r>
            </a:p>
          </p:txBody>
        </p:sp>
        <p:sp>
          <p:nvSpPr>
            <p:cNvPr id="12" name="TextBox 11">
              <a:extLst>
                <a:ext uri="{FF2B5EF4-FFF2-40B4-BE49-F238E27FC236}">
                  <a16:creationId xmlns:a16="http://schemas.microsoft.com/office/drawing/2014/main" id="{2B360537-10EA-0EE2-FFF7-34E045FBE633}"/>
                </a:ext>
              </a:extLst>
            </p:cNvPr>
            <p:cNvSpPr txBox="1">
              <a:spLocks/>
            </p:cNvSpPr>
            <p:nvPr/>
          </p:nvSpPr>
          <p:spPr bwMode="auto">
            <a:xfrm>
              <a:off x="1791578" y="2600129"/>
              <a:ext cx="415498" cy="298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latin typeface="+mn-lt"/>
                </a:rPr>
                <a:t>60</a:t>
              </a:r>
            </a:p>
          </p:txBody>
        </p:sp>
        <p:sp>
          <p:nvSpPr>
            <p:cNvPr id="13" name="TextBox 12">
              <a:extLst>
                <a:ext uri="{FF2B5EF4-FFF2-40B4-BE49-F238E27FC236}">
                  <a16:creationId xmlns:a16="http://schemas.microsoft.com/office/drawing/2014/main" id="{622F528B-5D6E-A1D4-CD04-E2BAC5F0FB11}"/>
                </a:ext>
              </a:extLst>
            </p:cNvPr>
            <p:cNvSpPr txBox="1">
              <a:spLocks/>
            </p:cNvSpPr>
            <p:nvPr/>
          </p:nvSpPr>
          <p:spPr bwMode="auto">
            <a:xfrm>
              <a:off x="1791578" y="3140842"/>
              <a:ext cx="415498" cy="298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latin typeface="+mn-lt"/>
                </a:rPr>
                <a:t>40</a:t>
              </a:r>
            </a:p>
          </p:txBody>
        </p:sp>
        <p:sp>
          <p:nvSpPr>
            <p:cNvPr id="14" name="TextBox 13">
              <a:extLst>
                <a:ext uri="{FF2B5EF4-FFF2-40B4-BE49-F238E27FC236}">
                  <a16:creationId xmlns:a16="http://schemas.microsoft.com/office/drawing/2014/main" id="{CF80863C-92BB-8249-B3CD-B1F4A352AF28}"/>
                </a:ext>
              </a:extLst>
            </p:cNvPr>
            <p:cNvSpPr txBox="1">
              <a:spLocks/>
            </p:cNvSpPr>
            <p:nvPr/>
          </p:nvSpPr>
          <p:spPr bwMode="auto">
            <a:xfrm>
              <a:off x="1802799" y="3681555"/>
              <a:ext cx="404277" cy="298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latin typeface="+mn-lt"/>
                </a:rPr>
                <a:t>20</a:t>
              </a:r>
            </a:p>
          </p:txBody>
        </p:sp>
        <p:sp>
          <p:nvSpPr>
            <p:cNvPr id="15" name="TextBox 14">
              <a:extLst>
                <a:ext uri="{FF2B5EF4-FFF2-40B4-BE49-F238E27FC236}">
                  <a16:creationId xmlns:a16="http://schemas.microsoft.com/office/drawing/2014/main" id="{90A18DF1-82E2-BF21-79BE-391EBF748F46}"/>
                </a:ext>
              </a:extLst>
            </p:cNvPr>
            <p:cNvSpPr txBox="1">
              <a:spLocks/>
            </p:cNvSpPr>
            <p:nvPr/>
          </p:nvSpPr>
          <p:spPr bwMode="auto">
            <a:xfrm>
              <a:off x="1906994" y="4222270"/>
              <a:ext cx="300082" cy="298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latin typeface="+mn-lt"/>
                </a:rPr>
                <a:t>0</a:t>
              </a:r>
            </a:p>
          </p:txBody>
        </p:sp>
      </p:grpSp>
      <p:sp>
        <p:nvSpPr>
          <p:cNvPr id="33" name="Freeform: Shape 32">
            <a:extLst>
              <a:ext uri="{FF2B5EF4-FFF2-40B4-BE49-F238E27FC236}">
                <a16:creationId xmlns:a16="http://schemas.microsoft.com/office/drawing/2014/main" id="{A089B521-CDE4-F5E5-78F0-00630F51A991}"/>
              </a:ext>
            </a:extLst>
          </p:cNvPr>
          <p:cNvSpPr>
            <a:spLocks/>
          </p:cNvSpPr>
          <p:nvPr/>
        </p:nvSpPr>
        <p:spPr bwMode="auto">
          <a:xfrm>
            <a:off x="5725171" y="2181225"/>
            <a:ext cx="6198871" cy="2814638"/>
          </a:xfrm>
          <a:custGeom>
            <a:avLst/>
            <a:gdLst>
              <a:gd name="connsiteX0" fmla="*/ 0 w 8328660"/>
              <a:gd name="connsiteY0" fmla="*/ 0 h 2766060"/>
              <a:gd name="connsiteX1" fmla="*/ 0 w 8328660"/>
              <a:gd name="connsiteY1" fmla="*/ 2766060 h 2766060"/>
              <a:gd name="connsiteX2" fmla="*/ 8328660 w 8328660"/>
              <a:gd name="connsiteY2" fmla="*/ 2766060 h 2766060"/>
            </a:gdLst>
            <a:ahLst/>
            <a:cxnLst>
              <a:cxn ang="0">
                <a:pos x="connsiteX0" y="connsiteY0"/>
              </a:cxn>
              <a:cxn ang="0">
                <a:pos x="connsiteX1" y="connsiteY1"/>
              </a:cxn>
              <a:cxn ang="0">
                <a:pos x="connsiteX2" y="connsiteY2"/>
              </a:cxn>
            </a:cxnLst>
            <a:rect l="l" t="t" r="r" b="b"/>
            <a:pathLst>
              <a:path w="8328660" h="2766060">
                <a:moveTo>
                  <a:pt x="0" y="0"/>
                </a:moveTo>
                <a:lnTo>
                  <a:pt x="0" y="2766060"/>
                </a:lnTo>
                <a:lnTo>
                  <a:pt x="8328660" y="2766060"/>
                </a:lnTo>
              </a:path>
            </a:pathLst>
          </a:custGeom>
          <a:noFill/>
          <a:ln w="12700">
            <a:solidFill>
              <a:schemeClr val="tx1"/>
            </a:solidFill>
            <a:miter lim="800000"/>
            <a:headEnd/>
            <a:tailEnd/>
          </a:ln>
        </p:spPr>
        <p:txBody>
          <a:bodyPr rtlCol="0" anchor="ctr"/>
          <a:lstStyle/>
          <a:p>
            <a:pPr algn="ctr"/>
            <a:r>
              <a:rPr lang="en-US" dirty="0"/>
              <a:t>     </a:t>
            </a:r>
          </a:p>
        </p:txBody>
      </p:sp>
      <p:grpSp>
        <p:nvGrpSpPr>
          <p:cNvPr id="34" name="Group 33">
            <a:extLst>
              <a:ext uri="{FF2B5EF4-FFF2-40B4-BE49-F238E27FC236}">
                <a16:creationId xmlns:a16="http://schemas.microsoft.com/office/drawing/2014/main" id="{1F77445A-3873-0A45-7C35-2C28B6616F8F}"/>
              </a:ext>
            </a:extLst>
          </p:cNvPr>
          <p:cNvGrpSpPr>
            <a:grpSpLocks/>
          </p:cNvGrpSpPr>
          <p:nvPr/>
        </p:nvGrpSpPr>
        <p:grpSpPr>
          <a:xfrm>
            <a:off x="5664483" y="2194560"/>
            <a:ext cx="64008" cy="2801387"/>
            <a:chOff x="2114953" y="1688129"/>
            <a:chExt cx="902896" cy="2707658"/>
          </a:xfrm>
        </p:grpSpPr>
        <p:cxnSp>
          <p:nvCxnSpPr>
            <p:cNvPr id="35" name="Straight Connector 34">
              <a:extLst>
                <a:ext uri="{FF2B5EF4-FFF2-40B4-BE49-F238E27FC236}">
                  <a16:creationId xmlns:a16="http://schemas.microsoft.com/office/drawing/2014/main" id="{30594FD9-62A0-0A36-3E4C-EE275F99FA05}"/>
                </a:ext>
              </a:extLst>
            </p:cNvPr>
            <p:cNvCxnSpPr>
              <a:cxnSpLocks/>
            </p:cNvCxnSpPr>
            <p:nvPr/>
          </p:nvCxnSpPr>
          <p:spPr bwMode="auto">
            <a:xfrm>
              <a:off x="2114953" y="1688129"/>
              <a:ext cx="902896" cy="0"/>
            </a:xfrm>
            <a:prstGeom prst="line">
              <a:avLst/>
            </a:prstGeom>
            <a:noFill/>
            <a:ln w="12700" cap="flat" cmpd="sng" algn="ctr">
              <a:solidFill>
                <a:schemeClr val="tx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FA7A67EB-E660-AA23-E0C3-FC7AEB7BFB3D}"/>
                </a:ext>
              </a:extLst>
            </p:cNvPr>
            <p:cNvCxnSpPr>
              <a:cxnSpLocks/>
            </p:cNvCxnSpPr>
            <p:nvPr/>
          </p:nvCxnSpPr>
          <p:spPr bwMode="auto">
            <a:xfrm>
              <a:off x="2114953" y="2240571"/>
              <a:ext cx="902896" cy="0"/>
            </a:xfrm>
            <a:prstGeom prst="line">
              <a:avLst/>
            </a:prstGeom>
            <a:noFill/>
            <a:ln w="12700" cap="flat" cmpd="sng" algn="ctr">
              <a:solidFill>
                <a:schemeClr val="tx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9BCC46C9-F188-4C7B-D2AA-59AFC98D687C}"/>
                </a:ext>
              </a:extLst>
            </p:cNvPr>
            <p:cNvCxnSpPr>
              <a:cxnSpLocks/>
            </p:cNvCxnSpPr>
            <p:nvPr/>
          </p:nvCxnSpPr>
          <p:spPr bwMode="auto">
            <a:xfrm>
              <a:off x="2114953" y="2773664"/>
              <a:ext cx="902896" cy="0"/>
            </a:xfrm>
            <a:prstGeom prst="line">
              <a:avLst/>
            </a:prstGeom>
            <a:noFill/>
            <a:ln w="12700" cap="flat" cmpd="sng" algn="ctr">
              <a:solidFill>
                <a:schemeClr val="tx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E42D0E78-075C-38B7-83E7-5E65C1515D22}"/>
                </a:ext>
              </a:extLst>
            </p:cNvPr>
            <p:cNvCxnSpPr>
              <a:cxnSpLocks/>
            </p:cNvCxnSpPr>
            <p:nvPr/>
          </p:nvCxnSpPr>
          <p:spPr bwMode="auto">
            <a:xfrm>
              <a:off x="2114953" y="3326106"/>
              <a:ext cx="902896" cy="0"/>
            </a:xfrm>
            <a:prstGeom prst="line">
              <a:avLst/>
            </a:prstGeom>
            <a:noFill/>
            <a:ln w="12700" cap="flat" cmpd="sng" algn="ctr">
              <a:solidFill>
                <a:schemeClr val="tx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4D0764B9-ED80-AA03-0957-90325D370D96}"/>
                </a:ext>
              </a:extLst>
            </p:cNvPr>
            <p:cNvCxnSpPr>
              <a:cxnSpLocks/>
            </p:cNvCxnSpPr>
            <p:nvPr/>
          </p:nvCxnSpPr>
          <p:spPr bwMode="auto">
            <a:xfrm>
              <a:off x="2114953" y="3843345"/>
              <a:ext cx="902896" cy="0"/>
            </a:xfrm>
            <a:prstGeom prst="line">
              <a:avLst/>
            </a:prstGeom>
            <a:noFill/>
            <a:ln w="12700" cap="flat" cmpd="sng" algn="ctr">
              <a:solidFill>
                <a:schemeClr val="tx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35A4CA03-FD33-8B8B-A388-D4FC273872A2}"/>
                </a:ext>
              </a:extLst>
            </p:cNvPr>
            <p:cNvCxnSpPr>
              <a:cxnSpLocks/>
            </p:cNvCxnSpPr>
            <p:nvPr/>
          </p:nvCxnSpPr>
          <p:spPr bwMode="auto">
            <a:xfrm>
              <a:off x="2114953" y="4395787"/>
              <a:ext cx="902896" cy="0"/>
            </a:xfrm>
            <a:prstGeom prst="line">
              <a:avLst/>
            </a:prstGeom>
            <a:noFill/>
            <a:ln w="12700" cap="flat" cmpd="sng" algn="ctr">
              <a:solidFill>
                <a:schemeClr val="tx1"/>
              </a:solidFill>
              <a:prstDash val="solid"/>
              <a:round/>
              <a:headEnd type="none" w="med" len="med"/>
              <a:tailEnd type="none" w="med" len="med"/>
            </a:ln>
            <a:effectLst/>
          </p:spPr>
        </p:cxnSp>
      </p:grpSp>
      <p:grpSp>
        <p:nvGrpSpPr>
          <p:cNvPr id="262" name="Group 261">
            <a:extLst>
              <a:ext uri="{FF2B5EF4-FFF2-40B4-BE49-F238E27FC236}">
                <a16:creationId xmlns:a16="http://schemas.microsoft.com/office/drawing/2014/main" id="{6C8AD200-679A-B095-509B-04BD0E9357A7}"/>
              </a:ext>
            </a:extLst>
          </p:cNvPr>
          <p:cNvGrpSpPr/>
          <p:nvPr/>
        </p:nvGrpSpPr>
        <p:grpSpPr>
          <a:xfrm>
            <a:off x="5591767" y="5054007"/>
            <a:ext cx="6358742" cy="261610"/>
            <a:chOff x="5591767" y="5054007"/>
            <a:chExt cx="6358742" cy="261610"/>
          </a:xfrm>
        </p:grpSpPr>
        <p:grpSp>
          <p:nvGrpSpPr>
            <p:cNvPr id="16" name="Group 15">
              <a:extLst>
                <a:ext uri="{FF2B5EF4-FFF2-40B4-BE49-F238E27FC236}">
                  <a16:creationId xmlns:a16="http://schemas.microsoft.com/office/drawing/2014/main" id="{6F1277D1-06FC-7F28-0083-280561E667BD}"/>
                </a:ext>
              </a:extLst>
            </p:cNvPr>
            <p:cNvGrpSpPr>
              <a:grpSpLocks/>
            </p:cNvGrpSpPr>
            <p:nvPr/>
          </p:nvGrpSpPr>
          <p:grpSpPr>
            <a:xfrm>
              <a:off x="5591767" y="5054007"/>
              <a:ext cx="2904183" cy="261610"/>
              <a:chOff x="2133588" y="4480335"/>
              <a:chExt cx="9920530" cy="261610"/>
            </a:xfrm>
          </p:grpSpPr>
          <p:sp>
            <p:nvSpPr>
              <p:cNvPr id="17" name="TextBox 16">
                <a:extLst>
                  <a:ext uri="{FF2B5EF4-FFF2-40B4-BE49-F238E27FC236}">
                    <a16:creationId xmlns:a16="http://schemas.microsoft.com/office/drawing/2014/main" id="{462D2D8C-2435-8AC8-19BB-05941012EBE5}"/>
                  </a:ext>
                </a:extLst>
              </p:cNvPr>
              <p:cNvSpPr txBox="1">
                <a:spLocks/>
              </p:cNvSpPr>
              <p:nvPr/>
            </p:nvSpPr>
            <p:spPr bwMode="auto">
              <a:xfrm>
                <a:off x="2133588" y="4480335"/>
                <a:ext cx="93197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0</a:t>
                </a:r>
              </a:p>
            </p:txBody>
          </p:sp>
          <p:sp>
            <p:nvSpPr>
              <p:cNvPr id="18" name="TextBox 17">
                <a:extLst>
                  <a:ext uri="{FF2B5EF4-FFF2-40B4-BE49-F238E27FC236}">
                    <a16:creationId xmlns:a16="http://schemas.microsoft.com/office/drawing/2014/main" id="{F36B3783-1C07-24C4-58D8-B8FD43F7156B}"/>
                  </a:ext>
                </a:extLst>
              </p:cNvPr>
              <p:cNvSpPr txBox="1">
                <a:spLocks/>
              </p:cNvSpPr>
              <p:nvPr/>
            </p:nvSpPr>
            <p:spPr bwMode="auto">
              <a:xfrm>
                <a:off x="2745329" y="4480335"/>
                <a:ext cx="91007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2</a:t>
                </a:r>
              </a:p>
            </p:txBody>
          </p:sp>
          <p:sp>
            <p:nvSpPr>
              <p:cNvPr id="19" name="TextBox 18">
                <a:extLst>
                  <a:ext uri="{FF2B5EF4-FFF2-40B4-BE49-F238E27FC236}">
                    <a16:creationId xmlns:a16="http://schemas.microsoft.com/office/drawing/2014/main" id="{41736F66-DB2A-738F-E621-0F561F61A6EA}"/>
                  </a:ext>
                </a:extLst>
              </p:cNvPr>
              <p:cNvSpPr txBox="1">
                <a:spLocks/>
              </p:cNvSpPr>
              <p:nvPr/>
            </p:nvSpPr>
            <p:spPr bwMode="auto">
              <a:xfrm>
                <a:off x="3336773" y="4480335"/>
                <a:ext cx="93197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4</a:t>
                </a:r>
              </a:p>
            </p:txBody>
          </p:sp>
          <p:sp>
            <p:nvSpPr>
              <p:cNvPr id="20" name="TextBox 19">
                <a:extLst>
                  <a:ext uri="{FF2B5EF4-FFF2-40B4-BE49-F238E27FC236}">
                    <a16:creationId xmlns:a16="http://schemas.microsoft.com/office/drawing/2014/main" id="{CC401102-E217-343A-4AA2-A10A6452CF63}"/>
                  </a:ext>
                </a:extLst>
              </p:cNvPr>
              <p:cNvSpPr txBox="1">
                <a:spLocks/>
              </p:cNvSpPr>
              <p:nvPr/>
            </p:nvSpPr>
            <p:spPr bwMode="auto">
              <a:xfrm>
                <a:off x="3934826" y="4480335"/>
                <a:ext cx="93745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6</a:t>
                </a:r>
              </a:p>
            </p:txBody>
          </p:sp>
          <p:sp>
            <p:nvSpPr>
              <p:cNvPr id="21" name="TextBox 20">
                <a:extLst>
                  <a:ext uri="{FF2B5EF4-FFF2-40B4-BE49-F238E27FC236}">
                    <a16:creationId xmlns:a16="http://schemas.microsoft.com/office/drawing/2014/main" id="{CC161D93-13BA-F360-C059-AA56929D3B58}"/>
                  </a:ext>
                </a:extLst>
              </p:cNvPr>
              <p:cNvSpPr txBox="1">
                <a:spLocks/>
              </p:cNvSpPr>
              <p:nvPr/>
            </p:nvSpPr>
            <p:spPr bwMode="auto">
              <a:xfrm>
                <a:off x="4492346" y="4480335"/>
                <a:ext cx="937452"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8</a:t>
                </a:r>
              </a:p>
            </p:txBody>
          </p:sp>
          <p:sp>
            <p:nvSpPr>
              <p:cNvPr id="22" name="TextBox 21">
                <a:extLst>
                  <a:ext uri="{FF2B5EF4-FFF2-40B4-BE49-F238E27FC236}">
                    <a16:creationId xmlns:a16="http://schemas.microsoft.com/office/drawing/2014/main" id="{0B786BF5-C674-859E-8902-A7128B1FAF5F}"/>
                  </a:ext>
                </a:extLst>
              </p:cNvPr>
              <p:cNvSpPr txBox="1">
                <a:spLocks/>
              </p:cNvSpPr>
              <p:nvPr/>
            </p:nvSpPr>
            <p:spPr bwMode="auto">
              <a:xfrm>
                <a:off x="5019211" y="4480335"/>
                <a:ext cx="108530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10</a:t>
                </a:r>
              </a:p>
            </p:txBody>
          </p:sp>
          <p:sp>
            <p:nvSpPr>
              <p:cNvPr id="23" name="TextBox 22">
                <a:extLst>
                  <a:ext uri="{FF2B5EF4-FFF2-40B4-BE49-F238E27FC236}">
                    <a16:creationId xmlns:a16="http://schemas.microsoft.com/office/drawing/2014/main" id="{3C0AE3F3-0465-7D6F-EA56-405C8E5F5CAB}"/>
                  </a:ext>
                </a:extLst>
              </p:cNvPr>
              <p:cNvSpPr txBox="1">
                <a:spLocks/>
              </p:cNvSpPr>
              <p:nvPr/>
            </p:nvSpPr>
            <p:spPr bwMode="auto">
              <a:xfrm>
                <a:off x="5632558" y="4480335"/>
                <a:ext cx="106339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12</a:t>
                </a:r>
              </a:p>
            </p:txBody>
          </p:sp>
          <p:sp>
            <p:nvSpPr>
              <p:cNvPr id="24" name="TextBox 23">
                <a:extLst>
                  <a:ext uri="{FF2B5EF4-FFF2-40B4-BE49-F238E27FC236}">
                    <a16:creationId xmlns:a16="http://schemas.microsoft.com/office/drawing/2014/main" id="{A0416B4F-9713-92CF-2190-B06748C839B6}"/>
                  </a:ext>
                </a:extLst>
              </p:cNvPr>
              <p:cNvSpPr txBox="1">
                <a:spLocks/>
              </p:cNvSpPr>
              <p:nvPr/>
            </p:nvSpPr>
            <p:spPr bwMode="auto">
              <a:xfrm>
                <a:off x="6222393" y="4480335"/>
                <a:ext cx="108530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14</a:t>
                </a:r>
              </a:p>
            </p:txBody>
          </p:sp>
          <p:sp>
            <p:nvSpPr>
              <p:cNvPr id="25" name="TextBox 24">
                <a:extLst>
                  <a:ext uri="{FF2B5EF4-FFF2-40B4-BE49-F238E27FC236}">
                    <a16:creationId xmlns:a16="http://schemas.microsoft.com/office/drawing/2014/main" id="{B7AD1C6A-FA89-DABB-CAE9-F930D916C4B6}"/>
                  </a:ext>
                </a:extLst>
              </p:cNvPr>
              <p:cNvSpPr txBox="1">
                <a:spLocks/>
              </p:cNvSpPr>
              <p:nvPr/>
            </p:nvSpPr>
            <p:spPr bwMode="auto">
              <a:xfrm>
                <a:off x="6793491" y="4480335"/>
                <a:ext cx="109077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16</a:t>
                </a:r>
              </a:p>
            </p:txBody>
          </p:sp>
          <p:sp>
            <p:nvSpPr>
              <p:cNvPr id="26" name="TextBox 25">
                <a:extLst>
                  <a:ext uri="{FF2B5EF4-FFF2-40B4-BE49-F238E27FC236}">
                    <a16:creationId xmlns:a16="http://schemas.microsoft.com/office/drawing/2014/main" id="{5FB8684C-D4D6-73A2-5EE4-E9C2BFDABB86}"/>
                  </a:ext>
                </a:extLst>
              </p:cNvPr>
              <p:cNvSpPr txBox="1">
                <a:spLocks/>
              </p:cNvSpPr>
              <p:nvPr/>
            </p:nvSpPr>
            <p:spPr bwMode="auto">
              <a:xfrm>
                <a:off x="7360083" y="4480335"/>
                <a:ext cx="109077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18</a:t>
                </a:r>
              </a:p>
            </p:txBody>
          </p:sp>
          <p:sp>
            <p:nvSpPr>
              <p:cNvPr id="27" name="TextBox 26">
                <a:extLst>
                  <a:ext uri="{FF2B5EF4-FFF2-40B4-BE49-F238E27FC236}">
                    <a16:creationId xmlns:a16="http://schemas.microsoft.com/office/drawing/2014/main" id="{A8A4BC65-6393-FF3B-9AF0-7E2F4F38209E}"/>
                  </a:ext>
                </a:extLst>
              </p:cNvPr>
              <p:cNvSpPr txBox="1">
                <a:spLocks/>
              </p:cNvSpPr>
              <p:nvPr/>
            </p:nvSpPr>
            <p:spPr bwMode="auto">
              <a:xfrm>
                <a:off x="7891348" y="4480335"/>
                <a:ext cx="121124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20</a:t>
                </a:r>
              </a:p>
            </p:txBody>
          </p:sp>
          <p:sp>
            <p:nvSpPr>
              <p:cNvPr id="28" name="TextBox 27">
                <a:extLst>
                  <a:ext uri="{FF2B5EF4-FFF2-40B4-BE49-F238E27FC236}">
                    <a16:creationId xmlns:a16="http://schemas.microsoft.com/office/drawing/2014/main" id="{619CED09-DE9E-0ECB-6011-B6674FC902E7}"/>
                  </a:ext>
                </a:extLst>
              </p:cNvPr>
              <p:cNvSpPr txBox="1">
                <a:spLocks/>
              </p:cNvSpPr>
              <p:nvPr/>
            </p:nvSpPr>
            <p:spPr bwMode="auto">
              <a:xfrm>
                <a:off x="8504917" y="4480335"/>
                <a:ext cx="118933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22</a:t>
                </a:r>
              </a:p>
            </p:txBody>
          </p:sp>
          <p:sp>
            <p:nvSpPr>
              <p:cNvPr id="29" name="TextBox 28">
                <a:extLst>
                  <a:ext uri="{FF2B5EF4-FFF2-40B4-BE49-F238E27FC236}">
                    <a16:creationId xmlns:a16="http://schemas.microsoft.com/office/drawing/2014/main" id="{E2539C3D-EDC9-EFAF-11AF-0A161EE9BDF3}"/>
                  </a:ext>
                </a:extLst>
              </p:cNvPr>
              <p:cNvSpPr txBox="1">
                <a:spLocks/>
              </p:cNvSpPr>
              <p:nvPr/>
            </p:nvSpPr>
            <p:spPr bwMode="auto">
              <a:xfrm>
                <a:off x="9094752" y="4480335"/>
                <a:ext cx="121124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24</a:t>
                </a:r>
              </a:p>
            </p:txBody>
          </p:sp>
          <p:sp>
            <p:nvSpPr>
              <p:cNvPr id="30" name="TextBox 29">
                <a:extLst>
                  <a:ext uri="{FF2B5EF4-FFF2-40B4-BE49-F238E27FC236}">
                    <a16:creationId xmlns:a16="http://schemas.microsoft.com/office/drawing/2014/main" id="{1F789EE0-0DE8-1CBD-44D6-8ADA95FC2141}"/>
                  </a:ext>
                </a:extLst>
              </p:cNvPr>
              <p:cNvSpPr txBox="1">
                <a:spLocks/>
              </p:cNvSpPr>
              <p:nvPr/>
            </p:nvSpPr>
            <p:spPr bwMode="auto">
              <a:xfrm>
                <a:off x="9694404" y="4480335"/>
                <a:ext cx="121671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26</a:t>
                </a:r>
              </a:p>
            </p:txBody>
          </p:sp>
          <p:sp>
            <p:nvSpPr>
              <p:cNvPr id="31" name="TextBox 30">
                <a:extLst>
                  <a:ext uri="{FF2B5EF4-FFF2-40B4-BE49-F238E27FC236}">
                    <a16:creationId xmlns:a16="http://schemas.microsoft.com/office/drawing/2014/main" id="{1F605E16-A6A8-D481-907C-5F7B8BD884AF}"/>
                  </a:ext>
                </a:extLst>
              </p:cNvPr>
              <p:cNvSpPr txBox="1">
                <a:spLocks/>
              </p:cNvSpPr>
              <p:nvPr/>
            </p:nvSpPr>
            <p:spPr bwMode="auto">
              <a:xfrm>
                <a:off x="10265902" y="4480335"/>
                <a:ext cx="121671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28</a:t>
                </a:r>
              </a:p>
            </p:txBody>
          </p:sp>
          <p:sp>
            <p:nvSpPr>
              <p:cNvPr id="32" name="TextBox 31">
                <a:extLst>
                  <a:ext uri="{FF2B5EF4-FFF2-40B4-BE49-F238E27FC236}">
                    <a16:creationId xmlns:a16="http://schemas.microsoft.com/office/drawing/2014/main" id="{388E4B3C-BCC9-D2A4-A3D6-62AA16B74079}"/>
                  </a:ext>
                </a:extLst>
              </p:cNvPr>
              <p:cNvSpPr txBox="1">
                <a:spLocks/>
              </p:cNvSpPr>
              <p:nvPr/>
            </p:nvSpPr>
            <p:spPr bwMode="auto">
              <a:xfrm>
                <a:off x="10837403" y="4480335"/>
                <a:ext cx="1216715"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30</a:t>
                </a:r>
              </a:p>
            </p:txBody>
          </p:sp>
        </p:grpSp>
        <p:grpSp>
          <p:nvGrpSpPr>
            <p:cNvPr id="48" name="Group 47">
              <a:extLst>
                <a:ext uri="{FF2B5EF4-FFF2-40B4-BE49-F238E27FC236}">
                  <a16:creationId xmlns:a16="http://schemas.microsoft.com/office/drawing/2014/main" id="{AC4B4A35-9C13-FEA5-B8F8-7F7B9E00770B}"/>
                </a:ext>
              </a:extLst>
            </p:cNvPr>
            <p:cNvGrpSpPr>
              <a:grpSpLocks/>
            </p:cNvGrpSpPr>
            <p:nvPr/>
          </p:nvGrpSpPr>
          <p:grpSpPr>
            <a:xfrm>
              <a:off x="8315257" y="5054007"/>
              <a:ext cx="3635252" cy="261610"/>
              <a:chOff x="2619387" y="4480335"/>
              <a:chExt cx="12417824" cy="261610"/>
            </a:xfrm>
          </p:grpSpPr>
          <p:sp>
            <p:nvSpPr>
              <p:cNvPr id="50" name="TextBox 49">
                <a:extLst>
                  <a:ext uri="{FF2B5EF4-FFF2-40B4-BE49-F238E27FC236}">
                    <a16:creationId xmlns:a16="http://schemas.microsoft.com/office/drawing/2014/main" id="{B4BFE7F9-41B3-B72E-8A62-7246E08CBB0F}"/>
                  </a:ext>
                </a:extLst>
              </p:cNvPr>
              <p:cNvSpPr txBox="1">
                <a:spLocks/>
              </p:cNvSpPr>
              <p:nvPr/>
            </p:nvSpPr>
            <p:spPr bwMode="auto">
              <a:xfrm>
                <a:off x="2619387" y="4480335"/>
                <a:ext cx="1161961"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32</a:t>
                </a:r>
              </a:p>
            </p:txBody>
          </p:sp>
          <p:sp>
            <p:nvSpPr>
              <p:cNvPr id="51" name="TextBox 50">
                <a:extLst>
                  <a:ext uri="{FF2B5EF4-FFF2-40B4-BE49-F238E27FC236}">
                    <a16:creationId xmlns:a16="http://schemas.microsoft.com/office/drawing/2014/main" id="{EF45AE37-2BE0-605E-0980-12933296BA3B}"/>
                  </a:ext>
                </a:extLst>
              </p:cNvPr>
              <p:cNvSpPr txBox="1">
                <a:spLocks/>
              </p:cNvSpPr>
              <p:nvPr/>
            </p:nvSpPr>
            <p:spPr bwMode="auto">
              <a:xfrm>
                <a:off x="3208094" y="4480335"/>
                <a:ext cx="1189340"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34</a:t>
                </a:r>
              </a:p>
            </p:txBody>
          </p:sp>
          <p:sp>
            <p:nvSpPr>
              <p:cNvPr id="52" name="TextBox 51">
                <a:extLst>
                  <a:ext uri="{FF2B5EF4-FFF2-40B4-BE49-F238E27FC236}">
                    <a16:creationId xmlns:a16="http://schemas.microsoft.com/office/drawing/2014/main" id="{83EF60A6-5138-656A-3A34-3E8CE13DA096}"/>
                  </a:ext>
                </a:extLst>
              </p:cNvPr>
              <p:cNvSpPr txBox="1">
                <a:spLocks/>
              </p:cNvSpPr>
              <p:nvPr/>
            </p:nvSpPr>
            <p:spPr bwMode="auto">
              <a:xfrm>
                <a:off x="3808884" y="4480335"/>
                <a:ext cx="118933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36</a:t>
                </a:r>
              </a:p>
            </p:txBody>
          </p:sp>
          <p:sp>
            <p:nvSpPr>
              <p:cNvPr id="53" name="TextBox 52">
                <a:extLst>
                  <a:ext uri="{FF2B5EF4-FFF2-40B4-BE49-F238E27FC236}">
                    <a16:creationId xmlns:a16="http://schemas.microsoft.com/office/drawing/2014/main" id="{9162D840-2ABB-87AF-6FC5-1E2300F79379}"/>
                  </a:ext>
                </a:extLst>
              </p:cNvPr>
              <p:cNvSpPr txBox="1">
                <a:spLocks/>
              </p:cNvSpPr>
              <p:nvPr/>
            </p:nvSpPr>
            <p:spPr bwMode="auto">
              <a:xfrm>
                <a:off x="4366404" y="4480335"/>
                <a:ext cx="1189336"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38</a:t>
                </a:r>
              </a:p>
            </p:txBody>
          </p:sp>
          <p:sp>
            <p:nvSpPr>
              <p:cNvPr id="54" name="TextBox 53">
                <a:extLst>
                  <a:ext uri="{FF2B5EF4-FFF2-40B4-BE49-F238E27FC236}">
                    <a16:creationId xmlns:a16="http://schemas.microsoft.com/office/drawing/2014/main" id="{D9AC65A2-D530-3B27-3875-F98692E6DB68}"/>
                  </a:ext>
                </a:extLst>
              </p:cNvPr>
              <p:cNvSpPr txBox="1">
                <a:spLocks/>
              </p:cNvSpPr>
              <p:nvPr/>
            </p:nvSpPr>
            <p:spPr bwMode="auto">
              <a:xfrm>
                <a:off x="4956242" y="4480335"/>
                <a:ext cx="1211243"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40</a:t>
                </a:r>
              </a:p>
            </p:txBody>
          </p:sp>
          <p:sp>
            <p:nvSpPr>
              <p:cNvPr id="55" name="TextBox 54">
                <a:extLst>
                  <a:ext uri="{FF2B5EF4-FFF2-40B4-BE49-F238E27FC236}">
                    <a16:creationId xmlns:a16="http://schemas.microsoft.com/office/drawing/2014/main" id="{AA85F9DD-6E20-D0C9-FB7E-F8DAC8F8F5DA}"/>
                  </a:ext>
                </a:extLst>
              </p:cNvPr>
              <p:cNvSpPr txBox="1">
                <a:spLocks/>
              </p:cNvSpPr>
              <p:nvPr/>
            </p:nvSpPr>
            <p:spPr bwMode="auto">
              <a:xfrm>
                <a:off x="5572325" y="4480335"/>
                <a:ext cx="1183864"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42</a:t>
                </a:r>
              </a:p>
            </p:txBody>
          </p:sp>
          <p:sp>
            <p:nvSpPr>
              <p:cNvPr id="56" name="TextBox 55">
                <a:extLst>
                  <a:ext uri="{FF2B5EF4-FFF2-40B4-BE49-F238E27FC236}">
                    <a16:creationId xmlns:a16="http://schemas.microsoft.com/office/drawing/2014/main" id="{84FFEDF2-CA0A-6C3B-5B6A-CC0CF13D8B68}"/>
                  </a:ext>
                </a:extLst>
              </p:cNvPr>
              <p:cNvSpPr txBox="1">
                <a:spLocks/>
              </p:cNvSpPr>
              <p:nvPr/>
            </p:nvSpPr>
            <p:spPr bwMode="auto">
              <a:xfrm>
                <a:off x="6159423" y="4480335"/>
                <a:ext cx="1211243"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44</a:t>
                </a:r>
              </a:p>
            </p:txBody>
          </p:sp>
          <p:sp>
            <p:nvSpPr>
              <p:cNvPr id="57" name="TextBox 56">
                <a:extLst>
                  <a:ext uri="{FF2B5EF4-FFF2-40B4-BE49-F238E27FC236}">
                    <a16:creationId xmlns:a16="http://schemas.microsoft.com/office/drawing/2014/main" id="{2EB56656-32AD-4297-683D-978408F30305}"/>
                  </a:ext>
                </a:extLst>
              </p:cNvPr>
              <p:cNvSpPr txBox="1">
                <a:spLocks/>
              </p:cNvSpPr>
              <p:nvPr/>
            </p:nvSpPr>
            <p:spPr bwMode="auto">
              <a:xfrm>
                <a:off x="6733257" y="4480335"/>
                <a:ext cx="1211239"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46</a:t>
                </a:r>
              </a:p>
            </p:txBody>
          </p:sp>
          <p:sp>
            <p:nvSpPr>
              <p:cNvPr id="58" name="TextBox 57">
                <a:extLst>
                  <a:ext uri="{FF2B5EF4-FFF2-40B4-BE49-F238E27FC236}">
                    <a16:creationId xmlns:a16="http://schemas.microsoft.com/office/drawing/2014/main" id="{3C360380-38C6-5F0C-63AF-6F3A0F2B9421}"/>
                  </a:ext>
                </a:extLst>
              </p:cNvPr>
              <p:cNvSpPr txBox="1">
                <a:spLocks/>
              </p:cNvSpPr>
              <p:nvPr/>
            </p:nvSpPr>
            <p:spPr bwMode="auto">
              <a:xfrm>
                <a:off x="7299850" y="4480335"/>
                <a:ext cx="1211239"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48</a:t>
                </a:r>
              </a:p>
            </p:txBody>
          </p:sp>
          <p:sp>
            <p:nvSpPr>
              <p:cNvPr id="59" name="TextBox 58">
                <a:extLst>
                  <a:ext uri="{FF2B5EF4-FFF2-40B4-BE49-F238E27FC236}">
                    <a16:creationId xmlns:a16="http://schemas.microsoft.com/office/drawing/2014/main" id="{DB8D25A7-828D-A4F9-042D-6377C8552942}"/>
                  </a:ext>
                </a:extLst>
              </p:cNvPr>
              <p:cNvSpPr txBox="1">
                <a:spLocks/>
              </p:cNvSpPr>
              <p:nvPr/>
            </p:nvSpPr>
            <p:spPr bwMode="auto">
              <a:xfrm>
                <a:off x="7891348" y="4480335"/>
                <a:ext cx="121124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50</a:t>
                </a:r>
              </a:p>
            </p:txBody>
          </p:sp>
          <p:sp>
            <p:nvSpPr>
              <p:cNvPr id="60" name="TextBox 59">
                <a:extLst>
                  <a:ext uri="{FF2B5EF4-FFF2-40B4-BE49-F238E27FC236}">
                    <a16:creationId xmlns:a16="http://schemas.microsoft.com/office/drawing/2014/main" id="{704BEF6F-81D7-7BCA-308B-AF6331593984}"/>
                  </a:ext>
                </a:extLst>
              </p:cNvPr>
              <p:cNvSpPr txBox="1">
                <a:spLocks/>
              </p:cNvSpPr>
              <p:nvPr/>
            </p:nvSpPr>
            <p:spPr bwMode="auto">
              <a:xfrm>
                <a:off x="8504917" y="4480335"/>
                <a:ext cx="118933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52</a:t>
                </a:r>
              </a:p>
            </p:txBody>
          </p:sp>
          <p:sp>
            <p:nvSpPr>
              <p:cNvPr id="61" name="TextBox 60">
                <a:extLst>
                  <a:ext uri="{FF2B5EF4-FFF2-40B4-BE49-F238E27FC236}">
                    <a16:creationId xmlns:a16="http://schemas.microsoft.com/office/drawing/2014/main" id="{AE2F661F-BD9A-D8C6-4B23-FA278469650A}"/>
                  </a:ext>
                </a:extLst>
              </p:cNvPr>
              <p:cNvSpPr txBox="1">
                <a:spLocks/>
              </p:cNvSpPr>
              <p:nvPr/>
            </p:nvSpPr>
            <p:spPr bwMode="auto">
              <a:xfrm>
                <a:off x="9094752" y="4480335"/>
                <a:ext cx="121124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54</a:t>
                </a:r>
              </a:p>
            </p:txBody>
          </p:sp>
          <p:sp>
            <p:nvSpPr>
              <p:cNvPr id="62" name="TextBox 61">
                <a:extLst>
                  <a:ext uri="{FF2B5EF4-FFF2-40B4-BE49-F238E27FC236}">
                    <a16:creationId xmlns:a16="http://schemas.microsoft.com/office/drawing/2014/main" id="{BF436471-D168-E7C7-4888-3DAEF2310400}"/>
                  </a:ext>
                </a:extLst>
              </p:cNvPr>
              <p:cNvSpPr txBox="1">
                <a:spLocks/>
              </p:cNvSpPr>
              <p:nvPr/>
            </p:nvSpPr>
            <p:spPr bwMode="auto">
              <a:xfrm>
                <a:off x="9694404" y="4480335"/>
                <a:ext cx="121671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56</a:t>
                </a:r>
              </a:p>
            </p:txBody>
          </p:sp>
          <p:sp>
            <p:nvSpPr>
              <p:cNvPr id="63" name="TextBox 62">
                <a:extLst>
                  <a:ext uri="{FF2B5EF4-FFF2-40B4-BE49-F238E27FC236}">
                    <a16:creationId xmlns:a16="http://schemas.microsoft.com/office/drawing/2014/main" id="{6C838D2B-88C4-1BF5-075B-5F970EFB1817}"/>
                  </a:ext>
                </a:extLst>
              </p:cNvPr>
              <p:cNvSpPr txBox="1">
                <a:spLocks/>
              </p:cNvSpPr>
              <p:nvPr/>
            </p:nvSpPr>
            <p:spPr bwMode="auto">
              <a:xfrm>
                <a:off x="10265902" y="4480335"/>
                <a:ext cx="121671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58</a:t>
                </a:r>
              </a:p>
            </p:txBody>
          </p:sp>
          <p:sp>
            <p:nvSpPr>
              <p:cNvPr id="256" name="TextBox 255">
                <a:extLst>
                  <a:ext uri="{FF2B5EF4-FFF2-40B4-BE49-F238E27FC236}">
                    <a16:creationId xmlns:a16="http://schemas.microsoft.com/office/drawing/2014/main" id="{183ACF34-E7D2-8B69-3168-734D0936274C}"/>
                  </a:ext>
                </a:extLst>
              </p:cNvPr>
              <p:cNvSpPr txBox="1">
                <a:spLocks/>
              </p:cNvSpPr>
              <p:nvPr/>
            </p:nvSpPr>
            <p:spPr bwMode="auto">
              <a:xfrm>
                <a:off x="10840139" y="4480335"/>
                <a:ext cx="1211240"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60</a:t>
                </a:r>
              </a:p>
            </p:txBody>
          </p:sp>
          <p:sp>
            <p:nvSpPr>
              <p:cNvPr id="257" name="TextBox 256">
                <a:extLst>
                  <a:ext uri="{FF2B5EF4-FFF2-40B4-BE49-F238E27FC236}">
                    <a16:creationId xmlns:a16="http://schemas.microsoft.com/office/drawing/2014/main" id="{098F2CCA-F895-6468-A347-7A0785A50E3C}"/>
                  </a:ext>
                </a:extLst>
              </p:cNvPr>
              <p:cNvSpPr txBox="1">
                <a:spLocks/>
              </p:cNvSpPr>
              <p:nvPr/>
            </p:nvSpPr>
            <p:spPr bwMode="auto">
              <a:xfrm>
                <a:off x="11482040" y="4480335"/>
                <a:ext cx="118933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62</a:t>
                </a:r>
              </a:p>
            </p:txBody>
          </p:sp>
          <p:sp>
            <p:nvSpPr>
              <p:cNvPr id="258" name="TextBox 257">
                <a:extLst>
                  <a:ext uri="{FF2B5EF4-FFF2-40B4-BE49-F238E27FC236}">
                    <a16:creationId xmlns:a16="http://schemas.microsoft.com/office/drawing/2014/main" id="{99D93BC3-4085-2A3F-801E-52CD1354B5B0}"/>
                  </a:ext>
                </a:extLst>
              </p:cNvPr>
              <p:cNvSpPr txBox="1">
                <a:spLocks/>
              </p:cNvSpPr>
              <p:nvPr/>
            </p:nvSpPr>
            <p:spPr bwMode="auto">
              <a:xfrm>
                <a:off x="12071875" y="4480335"/>
                <a:ext cx="121124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64</a:t>
                </a:r>
              </a:p>
            </p:txBody>
          </p:sp>
          <p:sp>
            <p:nvSpPr>
              <p:cNvPr id="259" name="TextBox 258">
                <a:extLst>
                  <a:ext uri="{FF2B5EF4-FFF2-40B4-BE49-F238E27FC236}">
                    <a16:creationId xmlns:a16="http://schemas.microsoft.com/office/drawing/2014/main" id="{304B8599-A7D9-405A-CDDE-6C322A0B5EE3}"/>
                  </a:ext>
                </a:extLst>
              </p:cNvPr>
              <p:cNvSpPr txBox="1">
                <a:spLocks/>
              </p:cNvSpPr>
              <p:nvPr/>
            </p:nvSpPr>
            <p:spPr bwMode="auto">
              <a:xfrm>
                <a:off x="12625002" y="4480335"/>
                <a:ext cx="1211240"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66</a:t>
                </a:r>
              </a:p>
            </p:txBody>
          </p:sp>
          <p:sp>
            <p:nvSpPr>
              <p:cNvPr id="260" name="TextBox 259">
                <a:extLst>
                  <a:ext uri="{FF2B5EF4-FFF2-40B4-BE49-F238E27FC236}">
                    <a16:creationId xmlns:a16="http://schemas.microsoft.com/office/drawing/2014/main" id="{55720963-03F4-FE2F-933F-032652C741E4}"/>
                  </a:ext>
                </a:extLst>
              </p:cNvPr>
              <p:cNvSpPr txBox="1">
                <a:spLocks/>
              </p:cNvSpPr>
              <p:nvPr/>
            </p:nvSpPr>
            <p:spPr bwMode="auto">
              <a:xfrm>
                <a:off x="13243203" y="4480335"/>
                <a:ext cx="1211240"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68</a:t>
                </a:r>
              </a:p>
            </p:txBody>
          </p:sp>
          <p:sp>
            <p:nvSpPr>
              <p:cNvPr id="261" name="TextBox 260">
                <a:extLst>
                  <a:ext uri="{FF2B5EF4-FFF2-40B4-BE49-F238E27FC236}">
                    <a16:creationId xmlns:a16="http://schemas.microsoft.com/office/drawing/2014/main" id="{18CAFBEA-9291-5620-3294-97C495B0F62B}"/>
                  </a:ext>
                </a:extLst>
              </p:cNvPr>
              <p:cNvSpPr txBox="1">
                <a:spLocks/>
              </p:cNvSpPr>
              <p:nvPr/>
            </p:nvSpPr>
            <p:spPr bwMode="auto">
              <a:xfrm>
                <a:off x="13864298" y="4480335"/>
                <a:ext cx="1172913"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50" b="0" dirty="0">
                    <a:latin typeface="+mn-lt"/>
                  </a:rPr>
                  <a:t>70</a:t>
                </a:r>
              </a:p>
            </p:txBody>
          </p:sp>
        </p:grpSp>
      </p:grpSp>
      <p:grpSp>
        <p:nvGrpSpPr>
          <p:cNvPr id="263" name="Group 262">
            <a:extLst>
              <a:ext uri="{FF2B5EF4-FFF2-40B4-BE49-F238E27FC236}">
                <a16:creationId xmlns:a16="http://schemas.microsoft.com/office/drawing/2014/main" id="{C08826CC-CBC8-BF6D-FAB2-7FA7FF354B75}"/>
              </a:ext>
            </a:extLst>
          </p:cNvPr>
          <p:cNvGrpSpPr>
            <a:grpSpLocks/>
          </p:cNvGrpSpPr>
          <p:nvPr/>
        </p:nvGrpSpPr>
        <p:grpSpPr>
          <a:xfrm>
            <a:off x="5729289" y="4995863"/>
            <a:ext cx="3803332" cy="64008"/>
            <a:chOff x="1411045" y="4625070"/>
            <a:chExt cx="4572722" cy="64009"/>
          </a:xfrm>
        </p:grpSpPr>
        <p:cxnSp>
          <p:nvCxnSpPr>
            <p:cNvPr id="264" name="Straight Connector 263">
              <a:extLst>
                <a:ext uri="{FF2B5EF4-FFF2-40B4-BE49-F238E27FC236}">
                  <a16:creationId xmlns:a16="http://schemas.microsoft.com/office/drawing/2014/main" id="{97B580EB-16ED-26DF-D6BB-8E329DCB187C}"/>
                </a:ext>
              </a:extLst>
            </p:cNvPr>
            <p:cNvCxnSpPr>
              <a:cxnSpLocks/>
            </p:cNvCxnSpPr>
            <p:nvPr/>
          </p:nvCxnSpPr>
          <p:spPr bwMode="auto">
            <a:xfrm rot="16200000">
              <a:off x="1379041"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65" name="Straight Connector 264">
              <a:extLst>
                <a:ext uri="{FF2B5EF4-FFF2-40B4-BE49-F238E27FC236}">
                  <a16:creationId xmlns:a16="http://schemas.microsoft.com/office/drawing/2014/main" id="{E9809516-C31D-33F8-C486-97D0EE995FBE}"/>
                </a:ext>
              </a:extLst>
            </p:cNvPr>
            <p:cNvCxnSpPr>
              <a:cxnSpLocks/>
            </p:cNvCxnSpPr>
            <p:nvPr/>
          </p:nvCxnSpPr>
          <p:spPr bwMode="auto">
            <a:xfrm rot="16200000">
              <a:off x="1586892"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66" name="Straight Connector 265">
              <a:extLst>
                <a:ext uri="{FF2B5EF4-FFF2-40B4-BE49-F238E27FC236}">
                  <a16:creationId xmlns:a16="http://schemas.microsoft.com/office/drawing/2014/main" id="{B689FED8-CDEB-C69A-9988-AAC369BF02D1}"/>
                </a:ext>
              </a:extLst>
            </p:cNvPr>
            <p:cNvCxnSpPr>
              <a:cxnSpLocks/>
            </p:cNvCxnSpPr>
            <p:nvPr/>
          </p:nvCxnSpPr>
          <p:spPr bwMode="auto">
            <a:xfrm rot="16200000">
              <a:off x="1794743"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67" name="Straight Connector 266">
              <a:extLst>
                <a:ext uri="{FF2B5EF4-FFF2-40B4-BE49-F238E27FC236}">
                  <a16:creationId xmlns:a16="http://schemas.microsoft.com/office/drawing/2014/main" id="{ADDC735A-49A7-D14D-4D3E-F3116388E5DE}"/>
                </a:ext>
              </a:extLst>
            </p:cNvPr>
            <p:cNvCxnSpPr>
              <a:cxnSpLocks/>
            </p:cNvCxnSpPr>
            <p:nvPr/>
          </p:nvCxnSpPr>
          <p:spPr bwMode="auto">
            <a:xfrm rot="16200000">
              <a:off x="2002594"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ADECC982-304B-72C6-9085-77AA514BC99C}"/>
                </a:ext>
              </a:extLst>
            </p:cNvPr>
            <p:cNvCxnSpPr>
              <a:cxnSpLocks/>
            </p:cNvCxnSpPr>
            <p:nvPr/>
          </p:nvCxnSpPr>
          <p:spPr bwMode="auto">
            <a:xfrm rot="16200000">
              <a:off x="2210445"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69" name="Straight Connector 268">
              <a:extLst>
                <a:ext uri="{FF2B5EF4-FFF2-40B4-BE49-F238E27FC236}">
                  <a16:creationId xmlns:a16="http://schemas.microsoft.com/office/drawing/2014/main" id="{DBCD82BE-09BB-057A-DB6E-E1B3C5E8615B}"/>
                </a:ext>
              </a:extLst>
            </p:cNvPr>
            <p:cNvCxnSpPr>
              <a:cxnSpLocks/>
            </p:cNvCxnSpPr>
            <p:nvPr/>
          </p:nvCxnSpPr>
          <p:spPr bwMode="auto">
            <a:xfrm rot="16200000">
              <a:off x="2418296"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25EBB518-9AD3-D2FE-AD1C-EB74ACF7B6D5}"/>
                </a:ext>
              </a:extLst>
            </p:cNvPr>
            <p:cNvCxnSpPr>
              <a:cxnSpLocks/>
            </p:cNvCxnSpPr>
            <p:nvPr/>
          </p:nvCxnSpPr>
          <p:spPr bwMode="auto">
            <a:xfrm rot="16200000">
              <a:off x="2626147"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749B30F0-465D-6496-539A-D5EA735F7824}"/>
                </a:ext>
              </a:extLst>
            </p:cNvPr>
            <p:cNvCxnSpPr>
              <a:cxnSpLocks/>
            </p:cNvCxnSpPr>
            <p:nvPr/>
          </p:nvCxnSpPr>
          <p:spPr bwMode="auto">
            <a:xfrm rot="16200000">
              <a:off x="2833998"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72" name="Straight Connector 271">
              <a:extLst>
                <a:ext uri="{FF2B5EF4-FFF2-40B4-BE49-F238E27FC236}">
                  <a16:creationId xmlns:a16="http://schemas.microsoft.com/office/drawing/2014/main" id="{D0D79034-26AD-2497-A5A5-3FF2A7FF3412}"/>
                </a:ext>
              </a:extLst>
            </p:cNvPr>
            <p:cNvCxnSpPr>
              <a:cxnSpLocks/>
            </p:cNvCxnSpPr>
            <p:nvPr/>
          </p:nvCxnSpPr>
          <p:spPr bwMode="auto">
            <a:xfrm rot="16200000">
              <a:off x="3041849"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73" name="Straight Connector 272">
              <a:extLst>
                <a:ext uri="{FF2B5EF4-FFF2-40B4-BE49-F238E27FC236}">
                  <a16:creationId xmlns:a16="http://schemas.microsoft.com/office/drawing/2014/main" id="{9A0B6A06-BFD1-88E5-1E4E-7142C380B175}"/>
                </a:ext>
              </a:extLst>
            </p:cNvPr>
            <p:cNvCxnSpPr>
              <a:cxnSpLocks/>
            </p:cNvCxnSpPr>
            <p:nvPr/>
          </p:nvCxnSpPr>
          <p:spPr bwMode="auto">
            <a:xfrm rot="16200000">
              <a:off x="3249700"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74" name="Straight Connector 273">
              <a:extLst>
                <a:ext uri="{FF2B5EF4-FFF2-40B4-BE49-F238E27FC236}">
                  <a16:creationId xmlns:a16="http://schemas.microsoft.com/office/drawing/2014/main" id="{02474689-FF19-B724-913C-A715F88A98D6}"/>
                </a:ext>
              </a:extLst>
            </p:cNvPr>
            <p:cNvCxnSpPr>
              <a:cxnSpLocks/>
            </p:cNvCxnSpPr>
            <p:nvPr/>
          </p:nvCxnSpPr>
          <p:spPr bwMode="auto">
            <a:xfrm rot="16200000">
              <a:off x="3457551"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75" name="Straight Connector 274">
              <a:extLst>
                <a:ext uri="{FF2B5EF4-FFF2-40B4-BE49-F238E27FC236}">
                  <a16:creationId xmlns:a16="http://schemas.microsoft.com/office/drawing/2014/main" id="{841E87D9-DF00-BC0F-6FFF-4B782691C611}"/>
                </a:ext>
              </a:extLst>
            </p:cNvPr>
            <p:cNvCxnSpPr>
              <a:cxnSpLocks/>
            </p:cNvCxnSpPr>
            <p:nvPr/>
          </p:nvCxnSpPr>
          <p:spPr bwMode="auto">
            <a:xfrm rot="16200000">
              <a:off x="3665402"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78" name="Straight Connector 277">
              <a:extLst>
                <a:ext uri="{FF2B5EF4-FFF2-40B4-BE49-F238E27FC236}">
                  <a16:creationId xmlns:a16="http://schemas.microsoft.com/office/drawing/2014/main" id="{D750538A-292C-0D4B-DC3C-995E8E60BD55}"/>
                </a:ext>
              </a:extLst>
            </p:cNvPr>
            <p:cNvCxnSpPr>
              <a:cxnSpLocks/>
            </p:cNvCxnSpPr>
            <p:nvPr/>
          </p:nvCxnSpPr>
          <p:spPr bwMode="auto">
            <a:xfrm rot="16200000">
              <a:off x="3873253"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79" name="Straight Connector 278">
              <a:extLst>
                <a:ext uri="{FF2B5EF4-FFF2-40B4-BE49-F238E27FC236}">
                  <a16:creationId xmlns:a16="http://schemas.microsoft.com/office/drawing/2014/main" id="{C91997C8-5D97-26E7-E537-C47C859B4DEC}"/>
                </a:ext>
              </a:extLst>
            </p:cNvPr>
            <p:cNvCxnSpPr>
              <a:cxnSpLocks/>
            </p:cNvCxnSpPr>
            <p:nvPr/>
          </p:nvCxnSpPr>
          <p:spPr bwMode="auto">
            <a:xfrm rot="16200000">
              <a:off x="4081104"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80" name="Straight Connector 279">
              <a:extLst>
                <a:ext uri="{FF2B5EF4-FFF2-40B4-BE49-F238E27FC236}">
                  <a16:creationId xmlns:a16="http://schemas.microsoft.com/office/drawing/2014/main" id="{9F070037-7C43-15E2-D5BC-61C51DBAE8CE}"/>
                </a:ext>
              </a:extLst>
            </p:cNvPr>
            <p:cNvCxnSpPr>
              <a:cxnSpLocks/>
            </p:cNvCxnSpPr>
            <p:nvPr/>
          </p:nvCxnSpPr>
          <p:spPr bwMode="auto">
            <a:xfrm rot="16200000">
              <a:off x="4288955"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81" name="Straight Connector 280">
              <a:extLst>
                <a:ext uri="{FF2B5EF4-FFF2-40B4-BE49-F238E27FC236}">
                  <a16:creationId xmlns:a16="http://schemas.microsoft.com/office/drawing/2014/main" id="{3E734411-5AD6-02F8-C26D-A0B780A39F2F}"/>
                </a:ext>
              </a:extLst>
            </p:cNvPr>
            <p:cNvCxnSpPr>
              <a:cxnSpLocks/>
            </p:cNvCxnSpPr>
            <p:nvPr/>
          </p:nvCxnSpPr>
          <p:spPr bwMode="auto">
            <a:xfrm rot="16200000">
              <a:off x="4496806"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82" name="Straight Connector 281">
              <a:extLst>
                <a:ext uri="{FF2B5EF4-FFF2-40B4-BE49-F238E27FC236}">
                  <a16:creationId xmlns:a16="http://schemas.microsoft.com/office/drawing/2014/main" id="{BC1937DB-85DC-CD5F-DA15-26E18EEB1295}"/>
                </a:ext>
              </a:extLst>
            </p:cNvPr>
            <p:cNvCxnSpPr>
              <a:cxnSpLocks/>
            </p:cNvCxnSpPr>
            <p:nvPr/>
          </p:nvCxnSpPr>
          <p:spPr bwMode="auto">
            <a:xfrm rot="16200000">
              <a:off x="4704657"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83" name="Straight Connector 282">
              <a:extLst>
                <a:ext uri="{FF2B5EF4-FFF2-40B4-BE49-F238E27FC236}">
                  <a16:creationId xmlns:a16="http://schemas.microsoft.com/office/drawing/2014/main" id="{79CD672A-5A70-606E-BDA5-F2706EA9E7AE}"/>
                </a:ext>
              </a:extLst>
            </p:cNvPr>
            <p:cNvCxnSpPr>
              <a:cxnSpLocks/>
            </p:cNvCxnSpPr>
            <p:nvPr/>
          </p:nvCxnSpPr>
          <p:spPr bwMode="auto">
            <a:xfrm rot="16200000">
              <a:off x="4912508"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84" name="Straight Connector 283">
              <a:extLst>
                <a:ext uri="{FF2B5EF4-FFF2-40B4-BE49-F238E27FC236}">
                  <a16:creationId xmlns:a16="http://schemas.microsoft.com/office/drawing/2014/main" id="{B1D32961-D705-B422-28D0-5D42057165BC}"/>
                </a:ext>
              </a:extLst>
            </p:cNvPr>
            <p:cNvCxnSpPr>
              <a:cxnSpLocks/>
            </p:cNvCxnSpPr>
            <p:nvPr/>
          </p:nvCxnSpPr>
          <p:spPr bwMode="auto">
            <a:xfrm rot="16200000">
              <a:off x="5120359"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85" name="Straight Connector 284">
              <a:extLst>
                <a:ext uri="{FF2B5EF4-FFF2-40B4-BE49-F238E27FC236}">
                  <a16:creationId xmlns:a16="http://schemas.microsoft.com/office/drawing/2014/main" id="{0B495A68-5AA8-14A4-937C-FBAA4819E1C2}"/>
                </a:ext>
              </a:extLst>
            </p:cNvPr>
            <p:cNvCxnSpPr>
              <a:cxnSpLocks/>
            </p:cNvCxnSpPr>
            <p:nvPr/>
          </p:nvCxnSpPr>
          <p:spPr bwMode="auto">
            <a:xfrm rot="16200000">
              <a:off x="5328210"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86" name="Straight Connector 285">
              <a:extLst>
                <a:ext uri="{FF2B5EF4-FFF2-40B4-BE49-F238E27FC236}">
                  <a16:creationId xmlns:a16="http://schemas.microsoft.com/office/drawing/2014/main" id="{6EE41E4E-92F2-F061-AA91-94D84FA4936B}"/>
                </a:ext>
              </a:extLst>
            </p:cNvPr>
            <p:cNvCxnSpPr>
              <a:cxnSpLocks/>
            </p:cNvCxnSpPr>
            <p:nvPr/>
          </p:nvCxnSpPr>
          <p:spPr bwMode="auto">
            <a:xfrm rot="16200000">
              <a:off x="5536061"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87" name="Straight Connector 286">
              <a:extLst>
                <a:ext uri="{FF2B5EF4-FFF2-40B4-BE49-F238E27FC236}">
                  <a16:creationId xmlns:a16="http://schemas.microsoft.com/office/drawing/2014/main" id="{0C157265-2B3E-1BCA-02F2-FCA5E8380189}"/>
                </a:ext>
              </a:extLst>
            </p:cNvPr>
            <p:cNvCxnSpPr>
              <a:cxnSpLocks/>
            </p:cNvCxnSpPr>
            <p:nvPr/>
          </p:nvCxnSpPr>
          <p:spPr bwMode="auto">
            <a:xfrm rot="16200000">
              <a:off x="5743912" y="4657075"/>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88" name="Straight Connector 287">
              <a:extLst>
                <a:ext uri="{FF2B5EF4-FFF2-40B4-BE49-F238E27FC236}">
                  <a16:creationId xmlns:a16="http://schemas.microsoft.com/office/drawing/2014/main" id="{6DAF1210-BE0A-8346-B6BD-A7E4DE92F8B9}"/>
                </a:ext>
              </a:extLst>
            </p:cNvPr>
            <p:cNvCxnSpPr>
              <a:cxnSpLocks/>
            </p:cNvCxnSpPr>
            <p:nvPr/>
          </p:nvCxnSpPr>
          <p:spPr bwMode="auto">
            <a:xfrm rot="16200000">
              <a:off x="5951763" y="4657075"/>
              <a:ext cx="64008" cy="0"/>
            </a:xfrm>
            <a:prstGeom prst="line">
              <a:avLst/>
            </a:prstGeom>
            <a:noFill/>
            <a:ln w="12700" cap="flat" cmpd="sng" algn="ctr">
              <a:solidFill>
                <a:schemeClr val="tx1"/>
              </a:solidFill>
              <a:prstDash val="solid"/>
              <a:round/>
              <a:headEnd type="none" w="med" len="med"/>
              <a:tailEnd type="none" w="med" len="med"/>
            </a:ln>
            <a:effectLst/>
          </p:spPr>
        </p:cxnSp>
      </p:grpSp>
      <p:grpSp>
        <p:nvGrpSpPr>
          <p:cNvPr id="289" name="Group 288">
            <a:extLst>
              <a:ext uri="{FF2B5EF4-FFF2-40B4-BE49-F238E27FC236}">
                <a16:creationId xmlns:a16="http://schemas.microsoft.com/office/drawing/2014/main" id="{71A99317-43EB-A455-523F-BFEAE32F4EA3}"/>
              </a:ext>
            </a:extLst>
          </p:cNvPr>
          <p:cNvGrpSpPr>
            <a:grpSpLocks/>
          </p:cNvGrpSpPr>
          <p:nvPr/>
        </p:nvGrpSpPr>
        <p:grpSpPr>
          <a:xfrm>
            <a:off x="9696451" y="4995863"/>
            <a:ext cx="2074545" cy="64008"/>
            <a:chOff x="1411045" y="4625070"/>
            <a:chExt cx="2494212" cy="64009"/>
          </a:xfrm>
        </p:grpSpPr>
        <p:cxnSp>
          <p:nvCxnSpPr>
            <p:cNvPr id="290" name="Straight Connector 289">
              <a:extLst>
                <a:ext uri="{FF2B5EF4-FFF2-40B4-BE49-F238E27FC236}">
                  <a16:creationId xmlns:a16="http://schemas.microsoft.com/office/drawing/2014/main" id="{3AE68304-5DAC-A063-E0BD-F95B1975E6FB}"/>
                </a:ext>
              </a:extLst>
            </p:cNvPr>
            <p:cNvCxnSpPr>
              <a:cxnSpLocks/>
            </p:cNvCxnSpPr>
            <p:nvPr/>
          </p:nvCxnSpPr>
          <p:spPr bwMode="auto">
            <a:xfrm rot="16200000">
              <a:off x="1379041"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C9669A8F-9982-A8E3-DDD5-89FD63BC6606}"/>
                </a:ext>
              </a:extLst>
            </p:cNvPr>
            <p:cNvCxnSpPr>
              <a:cxnSpLocks/>
            </p:cNvCxnSpPr>
            <p:nvPr/>
          </p:nvCxnSpPr>
          <p:spPr bwMode="auto">
            <a:xfrm rot="16200000">
              <a:off x="1586892"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7856D0B1-5B87-5C68-4533-20F5E3D69C35}"/>
                </a:ext>
              </a:extLst>
            </p:cNvPr>
            <p:cNvCxnSpPr>
              <a:cxnSpLocks/>
            </p:cNvCxnSpPr>
            <p:nvPr/>
          </p:nvCxnSpPr>
          <p:spPr bwMode="auto">
            <a:xfrm rot="16200000">
              <a:off x="1794743"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93" name="Straight Connector 292">
              <a:extLst>
                <a:ext uri="{FF2B5EF4-FFF2-40B4-BE49-F238E27FC236}">
                  <a16:creationId xmlns:a16="http://schemas.microsoft.com/office/drawing/2014/main" id="{98A6E2D5-42B2-3DD2-EB01-399FDBCD19C8}"/>
                </a:ext>
              </a:extLst>
            </p:cNvPr>
            <p:cNvCxnSpPr>
              <a:cxnSpLocks/>
            </p:cNvCxnSpPr>
            <p:nvPr/>
          </p:nvCxnSpPr>
          <p:spPr bwMode="auto">
            <a:xfrm rot="16200000">
              <a:off x="2002594"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94" name="Straight Connector 293">
              <a:extLst>
                <a:ext uri="{FF2B5EF4-FFF2-40B4-BE49-F238E27FC236}">
                  <a16:creationId xmlns:a16="http://schemas.microsoft.com/office/drawing/2014/main" id="{8A6D0CB5-454A-57BE-03B2-7D3E58089C83}"/>
                </a:ext>
              </a:extLst>
            </p:cNvPr>
            <p:cNvCxnSpPr>
              <a:cxnSpLocks/>
            </p:cNvCxnSpPr>
            <p:nvPr/>
          </p:nvCxnSpPr>
          <p:spPr bwMode="auto">
            <a:xfrm rot="16200000">
              <a:off x="2210445"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95" name="Straight Connector 294">
              <a:extLst>
                <a:ext uri="{FF2B5EF4-FFF2-40B4-BE49-F238E27FC236}">
                  <a16:creationId xmlns:a16="http://schemas.microsoft.com/office/drawing/2014/main" id="{1A374800-F470-1913-D39C-9D23E3397C2E}"/>
                </a:ext>
              </a:extLst>
            </p:cNvPr>
            <p:cNvCxnSpPr>
              <a:cxnSpLocks/>
            </p:cNvCxnSpPr>
            <p:nvPr/>
          </p:nvCxnSpPr>
          <p:spPr bwMode="auto">
            <a:xfrm rot="16200000">
              <a:off x="2418296"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96" name="Straight Connector 295">
              <a:extLst>
                <a:ext uri="{FF2B5EF4-FFF2-40B4-BE49-F238E27FC236}">
                  <a16:creationId xmlns:a16="http://schemas.microsoft.com/office/drawing/2014/main" id="{276A3192-4291-26CB-9AEA-C2BE61A29DF1}"/>
                </a:ext>
              </a:extLst>
            </p:cNvPr>
            <p:cNvCxnSpPr>
              <a:cxnSpLocks/>
            </p:cNvCxnSpPr>
            <p:nvPr/>
          </p:nvCxnSpPr>
          <p:spPr bwMode="auto">
            <a:xfrm rot="16200000">
              <a:off x="2626147"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97" name="Straight Connector 296">
              <a:extLst>
                <a:ext uri="{FF2B5EF4-FFF2-40B4-BE49-F238E27FC236}">
                  <a16:creationId xmlns:a16="http://schemas.microsoft.com/office/drawing/2014/main" id="{B11F60B5-11B5-EE0F-124E-7989FA2D44B8}"/>
                </a:ext>
              </a:extLst>
            </p:cNvPr>
            <p:cNvCxnSpPr>
              <a:cxnSpLocks/>
            </p:cNvCxnSpPr>
            <p:nvPr/>
          </p:nvCxnSpPr>
          <p:spPr bwMode="auto">
            <a:xfrm rot="16200000">
              <a:off x="2833998"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98" name="Straight Connector 297">
              <a:extLst>
                <a:ext uri="{FF2B5EF4-FFF2-40B4-BE49-F238E27FC236}">
                  <a16:creationId xmlns:a16="http://schemas.microsoft.com/office/drawing/2014/main" id="{648042B8-D9A2-9AAF-ADF7-C755062797D1}"/>
                </a:ext>
              </a:extLst>
            </p:cNvPr>
            <p:cNvCxnSpPr>
              <a:cxnSpLocks/>
            </p:cNvCxnSpPr>
            <p:nvPr/>
          </p:nvCxnSpPr>
          <p:spPr bwMode="auto">
            <a:xfrm rot="16200000">
              <a:off x="3041849"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299" name="Straight Connector 298">
              <a:extLst>
                <a:ext uri="{FF2B5EF4-FFF2-40B4-BE49-F238E27FC236}">
                  <a16:creationId xmlns:a16="http://schemas.microsoft.com/office/drawing/2014/main" id="{20F5C85C-E9D7-9F2B-857F-D36CD779F3FF}"/>
                </a:ext>
              </a:extLst>
            </p:cNvPr>
            <p:cNvCxnSpPr>
              <a:cxnSpLocks/>
            </p:cNvCxnSpPr>
            <p:nvPr/>
          </p:nvCxnSpPr>
          <p:spPr bwMode="auto">
            <a:xfrm rot="16200000">
              <a:off x="3249700"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300" name="Straight Connector 299">
              <a:extLst>
                <a:ext uri="{FF2B5EF4-FFF2-40B4-BE49-F238E27FC236}">
                  <a16:creationId xmlns:a16="http://schemas.microsoft.com/office/drawing/2014/main" id="{68C622A4-E7DD-7724-1C2E-3304B0CD95C9}"/>
                </a:ext>
              </a:extLst>
            </p:cNvPr>
            <p:cNvCxnSpPr>
              <a:cxnSpLocks/>
            </p:cNvCxnSpPr>
            <p:nvPr/>
          </p:nvCxnSpPr>
          <p:spPr bwMode="auto">
            <a:xfrm rot="16200000">
              <a:off x="3457551"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301" name="Straight Connector 300">
              <a:extLst>
                <a:ext uri="{FF2B5EF4-FFF2-40B4-BE49-F238E27FC236}">
                  <a16:creationId xmlns:a16="http://schemas.microsoft.com/office/drawing/2014/main" id="{7C5DBBB5-F9F8-8D6C-8109-6CF128D10BD1}"/>
                </a:ext>
              </a:extLst>
            </p:cNvPr>
            <p:cNvCxnSpPr>
              <a:cxnSpLocks/>
            </p:cNvCxnSpPr>
            <p:nvPr/>
          </p:nvCxnSpPr>
          <p:spPr bwMode="auto">
            <a:xfrm rot="16200000">
              <a:off x="3665402" y="4657074"/>
              <a:ext cx="64008" cy="0"/>
            </a:xfrm>
            <a:prstGeom prst="line">
              <a:avLst/>
            </a:prstGeom>
            <a:noFill/>
            <a:ln w="12700" cap="flat" cmpd="sng" algn="ctr">
              <a:solidFill>
                <a:schemeClr val="tx1"/>
              </a:solidFill>
              <a:prstDash val="solid"/>
              <a:round/>
              <a:headEnd type="none" w="med" len="med"/>
              <a:tailEnd type="none" w="med" len="med"/>
            </a:ln>
            <a:effectLst/>
          </p:spPr>
        </p:cxnSp>
        <p:cxnSp>
          <p:nvCxnSpPr>
            <p:cNvPr id="302" name="Straight Connector 301">
              <a:extLst>
                <a:ext uri="{FF2B5EF4-FFF2-40B4-BE49-F238E27FC236}">
                  <a16:creationId xmlns:a16="http://schemas.microsoft.com/office/drawing/2014/main" id="{4150BD5F-1E5A-11CC-DC98-ABAE1BF9204C}"/>
                </a:ext>
              </a:extLst>
            </p:cNvPr>
            <p:cNvCxnSpPr>
              <a:cxnSpLocks/>
            </p:cNvCxnSpPr>
            <p:nvPr/>
          </p:nvCxnSpPr>
          <p:spPr bwMode="auto">
            <a:xfrm rot="16200000">
              <a:off x="3873253" y="4657075"/>
              <a:ext cx="64008" cy="0"/>
            </a:xfrm>
            <a:prstGeom prst="line">
              <a:avLst/>
            </a:prstGeom>
            <a:noFill/>
            <a:ln w="12700" cap="flat" cmpd="sng" algn="ctr">
              <a:solidFill>
                <a:schemeClr val="tx1"/>
              </a:solidFill>
              <a:prstDash val="solid"/>
              <a:round/>
              <a:headEnd type="none" w="med" len="med"/>
              <a:tailEnd type="none" w="med" len="med"/>
            </a:ln>
            <a:effectLst/>
          </p:spPr>
        </p:cxnSp>
      </p:grpSp>
      <p:grpSp>
        <p:nvGrpSpPr>
          <p:cNvPr id="322" name="Group 321">
            <a:extLst>
              <a:ext uri="{FF2B5EF4-FFF2-40B4-BE49-F238E27FC236}">
                <a16:creationId xmlns:a16="http://schemas.microsoft.com/office/drawing/2014/main" id="{13C41A3B-A76B-46DF-9677-728995E7952E}"/>
              </a:ext>
            </a:extLst>
          </p:cNvPr>
          <p:cNvGrpSpPr/>
          <p:nvPr/>
        </p:nvGrpSpPr>
        <p:grpSpPr>
          <a:xfrm>
            <a:off x="5775304" y="3972583"/>
            <a:ext cx="3001480" cy="938719"/>
            <a:chOff x="6709418" y="2762172"/>
            <a:chExt cx="3001480" cy="938719"/>
          </a:xfrm>
        </p:grpSpPr>
        <p:sp>
          <p:nvSpPr>
            <p:cNvPr id="319" name="TextBox 318">
              <a:extLst>
                <a:ext uri="{FF2B5EF4-FFF2-40B4-BE49-F238E27FC236}">
                  <a16:creationId xmlns:a16="http://schemas.microsoft.com/office/drawing/2014/main" id="{5B09A769-73F9-1799-108A-A9E5996C4DBA}"/>
                </a:ext>
              </a:extLst>
            </p:cNvPr>
            <p:cNvSpPr txBox="1">
              <a:spLocks/>
            </p:cNvSpPr>
            <p:nvPr/>
          </p:nvSpPr>
          <p:spPr bwMode="auto">
            <a:xfrm>
              <a:off x="7424077" y="2762172"/>
              <a:ext cx="1239071"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100" b="1" i="0" u="none" strike="noStrike" kern="1200" cap="none" spc="0" normalizeH="0" baseline="0" noProof="0" dirty="0">
                  <a:ln>
                    <a:noFill/>
                  </a:ln>
                  <a:solidFill>
                    <a:schemeClr val="accent1"/>
                  </a:solidFill>
                  <a:effectLst/>
                  <a:uLnTx/>
                  <a:uFillTx/>
                  <a:latin typeface="+mn-lt"/>
                </a:rPr>
                <a:t>Prior cBTKi</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100" b="0" i="0" u="none" strike="noStrike" kern="1200" cap="none" spc="0" normalizeH="0" baseline="0" noProof="0" dirty="0">
                  <a:ln>
                    <a:noFill/>
                  </a:ln>
                  <a:effectLst/>
                  <a:uLnTx/>
                  <a:uFillTx/>
                  <a:latin typeface="+mn-lt"/>
                </a:rPr>
                <a:t>23.9</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100" b="0" dirty="0">
                  <a:latin typeface="+mn-lt"/>
                </a:rPr>
                <a:t>17.3-51.5</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100" b="0" i="0" u="none" strike="noStrike" kern="1200" cap="none" spc="0" normalizeH="0" baseline="0" noProof="0" dirty="0">
                  <a:ln>
                    <a:noFill/>
                  </a:ln>
                  <a:effectLst/>
                  <a:uLnTx/>
                  <a:uFillTx/>
                  <a:latin typeface="+mn-lt"/>
                </a:rPr>
                <a:t>3</a:t>
              </a:r>
              <a:r>
                <a:rPr lang="en-US" sz="1100" b="0" dirty="0">
                  <a:latin typeface="+mn-lt"/>
                </a:rPr>
                <a:t>7.8</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100" b="0" i="0" u="none" strike="noStrike" kern="1200" cap="none" spc="0" normalizeH="0" baseline="0" noProof="0" dirty="0">
                  <a:ln>
                    <a:noFill/>
                  </a:ln>
                  <a:effectLst/>
                  <a:uLnTx/>
                  <a:uFillTx/>
                  <a:latin typeface="+mn-lt"/>
                </a:rPr>
                <a:t>76/152</a:t>
              </a:r>
            </a:p>
          </p:txBody>
        </p:sp>
        <p:sp>
          <p:nvSpPr>
            <p:cNvPr id="320" name="TextBox 319">
              <a:extLst>
                <a:ext uri="{FF2B5EF4-FFF2-40B4-BE49-F238E27FC236}">
                  <a16:creationId xmlns:a16="http://schemas.microsoft.com/office/drawing/2014/main" id="{3F5A782C-8DD6-A100-C511-3B31BEBEC154}"/>
                </a:ext>
              </a:extLst>
            </p:cNvPr>
            <p:cNvSpPr txBox="1">
              <a:spLocks/>
            </p:cNvSpPr>
            <p:nvPr/>
          </p:nvSpPr>
          <p:spPr bwMode="auto">
            <a:xfrm>
              <a:off x="6709418" y="2931450"/>
              <a:ext cx="98552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defTabSz="914400" rtl="0" eaLnBrk="0" fontAlgn="base" latinLnBrk="0" hangingPunct="0">
                <a:lnSpc>
                  <a:spcPct val="100000"/>
                </a:lnSpc>
                <a:spcBef>
                  <a:spcPts val="0"/>
                </a:spcBef>
                <a:spcAft>
                  <a:spcPct val="0"/>
                </a:spcAft>
                <a:buClrTx/>
                <a:buSzTx/>
                <a:buFontTx/>
                <a:buNone/>
                <a:tabLst/>
                <a:defRPr/>
              </a:pPr>
              <a:r>
                <a:rPr kumimoji="0" lang="en-US" sz="1100" b="0" i="0" u="none" strike="noStrike" kern="1200" cap="none" spc="-40" normalizeH="0" baseline="0" noProof="0" dirty="0">
                  <a:ln>
                    <a:noFill/>
                  </a:ln>
                  <a:effectLst/>
                  <a:uLnTx/>
                  <a:uFillTx/>
                  <a:latin typeface="+mn-lt"/>
                </a:rPr>
                <a:t>mOS, mo</a:t>
              </a:r>
            </a:p>
            <a:p>
              <a:pPr marL="0" marR="0" lvl="0" indent="0" defTabSz="914400" rtl="0" eaLnBrk="0" fontAlgn="base" latinLnBrk="0" hangingPunct="0">
                <a:lnSpc>
                  <a:spcPct val="100000"/>
                </a:lnSpc>
                <a:spcBef>
                  <a:spcPts val="0"/>
                </a:spcBef>
                <a:spcAft>
                  <a:spcPct val="0"/>
                </a:spcAft>
                <a:buClrTx/>
                <a:buSzTx/>
                <a:buFontTx/>
                <a:buNone/>
                <a:tabLst/>
                <a:defRPr/>
              </a:pPr>
              <a:r>
                <a:rPr lang="en-US" sz="1100" b="0" spc="-40" dirty="0">
                  <a:latin typeface="+mn-lt"/>
                </a:rPr>
                <a:t>95% CI</a:t>
              </a:r>
            </a:p>
            <a:p>
              <a:pPr marL="0" marR="0" lvl="0" indent="0" defTabSz="914400" rtl="0" eaLnBrk="0" fontAlgn="base" latinLnBrk="0" hangingPunct="0">
                <a:lnSpc>
                  <a:spcPct val="100000"/>
                </a:lnSpc>
                <a:spcBef>
                  <a:spcPts val="0"/>
                </a:spcBef>
                <a:spcAft>
                  <a:spcPct val="0"/>
                </a:spcAft>
                <a:buClrTx/>
                <a:buSzTx/>
                <a:buFontTx/>
                <a:buNone/>
                <a:tabLst/>
                <a:defRPr/>
              </a:pPr>
              <a:r>
                <a:rPr kumimoji="0" lang="en-US" sz="1100" b="0" i="0" u="none" strike="noStrike" kern="1200" cap="none" spc="-40" normalizeH="0" baseline="0" noProof="0" dirty="0">
                  <a:ln>
                    <a:noFill/>
                  </a:ln>
                  <a:effectLst/>
                  <a:uLnTx/>
                  <a:uFillTx/>
                  <a:latin typeface="+mn-lt"/>
                </a:rPr>
                <a:t>mFU, mo</a:t>
              </a:r>
            </a:p>
            <a:p>
              <a:pPr marL="0" marR="0" lvl="0" indent="0" defTabSz="914400" rtl="0" eaLnBrk="0" fontAlgn="base" latinLnBrk="0" hangingPunct="0">
                <a:lnSpc>
                  <a:spcPct val="100000"/>
                </a:lnSpc>
                <a:spcBef>
                  <a:spcPts val="0"/>
                </a:spcBef>
                <a:spcAft>
                  <a:spcPct val="0"/>
                </a:spcAft>
                <a:buClrTx/>
                <a:buSzTx/>
                <a:buFontTx/>
                <a:buNone/>
                <a:tabLst/>
                <a:defRPr/>
              </a:pPr>
              <a:r>
                <a:rPr lang="en-US" sz="1100" b="0" spc="-40" dirty="0">
                  <a:latin typeface="+mn-lt"/>
                </a:rPr>
                <a:t>Events/total</a:t>
              </a:r>
              <a:endParaRPr kumimoji="0" lang="en-US" sz="1100" b="0" i="0" u="none" strike="noStrike" kern="1200" cap="none" spc="-40" normalizeH="0" baseline="0" noProof="0" dirty="0">
                <a:ln>
                  <a:noFill/>
                </a:ln>
                <a:effectLst/>
                <a:uLnTx/>
                <a:uFillTx/>
                <a:latin typeface="+mn-lt"/>
              </a:endParaRPr>
            </a:p>
          </p:txBody>
        </p:sp>
        <p:sp>
          <p:nvSpPr>
            <p:cNvPr id="321" name="TextBox 320">
              <a:extLst>
                <a:ext uri="{FF2B5EF4-FFF2-40B4-BE49-F238E27FC236}">
                  <a16:creationId xmlns:a16="http://schemas.microsoft.com/office/drawing/2014/main" id="{BA35D304-1D58-1293-3556-23A8D0B7B04E}"/>
                </a:ext>
              </a:extLst>
            </p:cNvPr>
            <p:cNvSpPr txBox="1">
              <a:spLocks/>
            </p:cNvSpPr>
            <p:nvPr/>
          </p:nvSpPr>
          <p:spPr bwMode="auto">
            <a:xfrm>
              <a:off x="8471827" y="2762172"/>
              <a:ext cx="1239071" cy="938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100" b="1" i="0" u="none" strike="noStrike" kern="1200" cap="none" spc="0" normalizeH="0" baseline="0" noProof="0" dirty="0">
                  <a:ln>
                    <a:noFill/>
                  </a:ln>
                  <a:solidFill>
                    <a:schemeClr val="accent6"/>
                  </a:solidFill>
                  <a:effectLst/>
                  <a:uLnTx/>
                  <a:uFillTx/>
                  <a:latin typeface="+mn-lt"/>
                </a:rPr>
                <a:t>cBTKi</a:t>
              </a:r>
              <a:r>
                <a:rPr lang="en-US" sz="1100" dirty="0">
                  <a:solidFill>
                    <a:schemeClr val="accent6"/>
                  </a:solidFill>
                  <a:latin typeface="+mn-lt"/>
                </a:rPr>
                <a:t> </a:t>
              </a:r>
              <a:r>
                <a:rPr kumimoji="0" lang="en-US" sz="1100" b="1" i="0" u="none" strike="noStrike" kern="1200" cap="none" spc="0" normalizeH="0" baseline="0" noProof="0" dirty="0">
                  <a:ln>
                    <a:noFill/>
                  </a:ln>
                  <a:solidFill>
                    <a:schemeClr val="accent6"/>
                  </a:solidFill>
                  <a:effectLst/>
                  <a:uLnTx/>
                  <a:uFillTx/>
                  <a:latin typeface="+mn-lt"/>
                </a:rPr>
                <a:t>Naive </a:t>
              </a:r>
              <a:r>
                <a:rPr kumimoji="0" lang="en-US" sz="1100" b="0" i="0" u="none" strike="noStrike" kern="1200" cap="none" spc="0" normalizeH="0" baseline="0" noProof="0" dirty="0">
                  <a:ln>
                    <a:noFill/>
                  </a:ln>
                  <a:effectLst/>
                  <a:uLnTx/>
                  <a:uFillTx/>
                  <a:latin typeface="+mn-lt"/>
                </a:rPr>
                <a:t>Not reached</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100" b="0" dirty="0">
                  <a:latin typeface="+mn-lt"/>
                </a:rPr>
                <a:t>33.5-NE</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100" b="0" i="0" u="none" strike="noStrike" kern="1200" cap="none" spc="0" normalizeH="0" baseline="0" noProof="0" dirty="0">
                  <a:ln>
                    <a:noFill/>
                  </a:ln>
                  <a:effectLst/>
                  <a:uLnTx/>
                  <a:uFillTx/>
                  <a:latin typeface="+mn-lt"/>
                </a:rPr>
                <a:t>45.3</a:t>
              </a:r>
            </a:p>
            <a:p>
              <a:pPr marL="0" marR="0" lvl="0" indent="0" algn="ctr" defTabSz="914400" rtl="0" eaLnBrk="0" fontAlgn="base" latinLnBrk="0" hangingPunct="0">
                <a:lnSpc>
                  <a:spcPct val="100000"/>
                </a:lnSpc>
                <a:spcBef>
                  <a:spcPts val="0"/>
                </a:spcBef>
                <a:spcAft>
                  <a:spcPct val="0"/>
                </a:spcAft>
                <a:buClrTx/>
                <a:buSzTx/>
                <a:buFontTx/>
                <a:buNone/>
                <a:tabLst/>
                <a:defRPr/>
              </a:pPr>
              <a:r>
                <a:rPr lang="en-US" sz="1100" b="0" dirty="0">
                  <a:latin typeface="+mn-lt"/>
                </a:rPr>
                <a:t>3/14</a:t>
              </a:r>
              <a:endParaRPr kumimoji="0" lang="en-US" sz="1100" b="0" i="0" u="none" strike="noStrike" kern="1200" cap="none" spc="0" normalizeH="0" baseline="0" noProof="0" dirty="0">
                <a:ln>
                  <a:noFill/>
                </a:ln>
                <a:effectLst/>
                <a:uLnTx/>
                <a:uFillTx/>
                <a:latin typeface="+mn-lt"/>
              </a:endParaRPr>
            </a:p>
          </p:txBody>
        </p:sp>
      </p:grpSp>
      <p:cxnSp>
        <p:nvCxnSpPr>
          <p:cNvPr id="324" name="Straight Connector 323">
            <a:extLst>
              <a:ext uri="{FF2B5EF4-FFF2-40B4-BE49-F238E27FC236}">
                <a16:creationId xmlns:a16="http://schemas.microsoft.com/office/drawing/2014/main" id="{A2C8079F-7756-84F0-F204-96B643A13A94}"/>
              </a:ext>
            </a:extLst>
          </p:cNvPr>
          <p:cNvCxnSpPr/>
          <p:nvPr/>
        </p:nvCxnSpPr>
        <p:spPr>
          <a:xfrm>
            <a:off x="8841106" y="2893317"/>
            <a:ext cx="0" cy="2102545"/>
          </a:xfrm>
          <a:prstGeom prst="line">
            <a:avLst/>
          </a:prstGeom>
          <a:ln w="28575">
            <a:solidFill>
              <a:schemeClr val="tx2"/>
            </a:solidFill>
            <a:prstDash val="sysDash"/>
          </a:ln>
        </p:spPr>
        <p:style>
          <a:lnRef idx="1">
            <a:schemeClr val="accent1"/>
          </a:lnRef>
          <a:fillRef idx="0">
            <a:schemeClr val="accent1"/>
          </a:fillRef>
          <a:effectRef idx="0">
            <a:schemeClr val="accent1"/>
          </a:effectRef>
          <a:fontRef idx="minor">
            <a:schemeClr val="tx1"/>
          </a:fontRef>
        </p:style>
      </p:cxnSp>
      <p:grpSp>
        <p:nvGrpSpPr>
          <p:cNvPr id="325" name="Group 324">
            <a:extLst>
              <a:ext uri="{FF2B5EF4-FFF2-40B4-BE49-F238E27FC236}">
                <a16:creationId xmlns:a16="http://schemas.microsoft.com/office/drawing/2014/main" id="{67F2D752-5AFC-E7AA-A95D-688DFBB528C8}"/>
              </a:ext>
            </a:extLst>
          </p:cNvPr>
          <p:cNvGrpSpPr/>
          <p:nvPr/>
        </p:nvGrpSpPr>
        <p:grpSpPr>
          <a:xfrm>
            <a:off x="5554257" y="5561928"/>
            <a:ext cx="6351046" cy="369332"/>
            <a:chOff x="5554257" y="5054007"/>
            <a:chExt cx="6351046" cy="369332"/>
          </a:xfrm>
        </p:grpSpPr>
        <p:grpSp>
          <p:nvGrpSpPr>
            <p:cNvPr id="326" name="Group 325">
              <a:extLst>
                <a:ext uri="{FF2B5EF4-FFF2-40B4-BE49-F238E27FC236}">
                  <a16:creationId xmlns:a16="http://schemas.microsoft.com/office/drawing/2014/main" id="{49FFB120-9FE1-C77A-BB5A-0B210FE9AC83}"/>
                </a:ext>
              </a:extLst>
            </p:cNvPr>
            <p:cNvGrpSpPr>
              <a:grpSpLocks/>
            </p:cNvGrpSpPr>
            <p:nvPr/>
          </p:nvGrpSpPr>
          <p:grpSpPr>
            <a:xfrm>
              <a:off x="5554257" y="5054007"/>
              <a:ext cx="2924219" cy="369332"/>
              <a:chOff x="2005455" y="4480335"/>
              <a:chExt cx="9988973" cy="369332"/>
            </a:xfrm>
          </p:grpSpPr>
          <p:sp>
            <p:nvSpPr>
              <p:cNvPr id="348" name="TextBox 347">
                <a:extLst>
                  <a:ext uri="{FF2B5EF4-FFF2-40B4-BE49-F238E27FC236}">
                    <a16:creationId xmlns:a16="http://schemas.microsoft.com/office/drawing/2014/main" id="{4698BA7B-A063-613F-91A1-4BC8D6D2F952}"/>
                  </a:ext>
                </a:extLst>
              </p:cNvPr>
              <p:cNvSpPr txBox="1">
                <a:spLocks/>
              </p:cNvSpPr>
              <p:nvPr/>
            </p:nvSpPr>
            <p:spPr bwMode="auto">
              <a:xfrm>
                <a:off x="2005455" y="4480335"/>
                <a:ext cx="11882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152</a:t>
                </a:r>
              </a:p>
              <a:p>
                <a:pPr algn="ctr">
                  <a:lnSpc>
                    <a:spcPct val="100000"/>
                  </a:lnSpc>
                  <a:spcBef>
                    <a:spcPts val="0"/>
                  </a:spcBef>
                  <a:spcAft>
                    <a:spcPct val="0"/>
                  </a:spcAft>
                  <a:buClrTx/>
                  <a:buFontTx/>
                  <a:buNone/>
                </a:pPr>
                <a:r>
                  <a:rPr lang="en-US" sz="900" b="0" spc="-30" dirty="0">
                    <a:latin typeface="+mn-lt"/>
                  </a:rPr>
                  <a:t>14</a:t>
                </a:r>
              </a:p>
            </p:txBody>
          </p:sp>
          <p:sp>
            <p:nvSpPr>
              <p:cNvPr id="349" name="TextBox 348">
                <a:extLst>
                  <a:ext uri="{FF2B5EF4-FFF2-40B4-BE49-F238E27FC236}">
                    <a16:creationId xmlns:a16="http://schemas.microsoft.com/office/drawing/2014/main" id="{544E2B45-8976-60FB-1E52-DCF74E526F04}"/>
                  </a:ext>
                </a:extLst>
              </p:cNvPr>
              <p:cNvSpPr txBox="1">
                <a:spLocks/>
              </p:cNvSpPr>
              <p:nvPr/>
            </p:nvSpPr>
            <p:spPr bwMode="auto">
              <a:xfrm>
                <a:off x="2603505" y="4480335"/>
                <a:ext cx="11937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135</a:t>
                </a:r>
              </a:p>
              <a:p>
                <a:pPr algn="ctr">
                  <a:lnSpc>
                    <a:spcPct val="100000"/>
                  </a:lnSpc>
                  <a:spcBef>
                    <a:spcPts val="0"/>
                  </a:spcBef>
                  <a:spcAft>
                    <a:spcPct val="0"/>
                  </a:spcAft>
                  <a:buClrTx/>
                  <a:buFontTx/>
                  <a:buNone/>
                </a:pPr>
                <a:r>
                  <a:rPr lang="en-US" sz="900" b="0" spc="-30" dirty="0">
                    <a:latin typeface="+mn-lt"/>
                  </a:rPr>
                  <a:t>13</a:t>
                </a:r>
              </a:p>
            </p:txBody>
          </p:sp>
          <p:sp>
            <p:nvSpPr>
              <p:cNvPr id="350" name="TextBox 349">
                <a:extLst>
                  <a:ext uri="{FF2B5EF4-FFF2-40B4-BE49-F238E27FC236}">
                    <a16:creationId xmlns:a16="http://schemas.microsoft.com/office/drawing/2014/main" id="{F2C1699F-B808-FCD7-789E-557C9DA0A3D6}"/>
                  </a:ext>
                </a:extLst>
              </p:cNvPr>
              <p:cNvSpPr txBox="1">
                <a:spLocks/>
              </p:cNvSpPr>
              <p:nvPr/>
            </p:nvSpPr>
            <p:spPr bwMode="auto">
              <a:xfrm>
                <a:off x="3216855" y="4480335"/>
                <a:ext cx="11718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123</a:t>
                </a:r>
              </a:p>
              <a:p>
                <a:pPr algn="ctr">
                  <a:lnSpc>
                    <a:spcPct val="100000"/>
                  </a:lnSpc>
                  <a:spcBef>
                    <a:spcPts val="0"/>
                  </a:spcBef>
                  <a:spcAft>
                    <a:spcPct val="0"/>
                  </a:spcAft>
                  <a:buClrTx/>
                  <a:buFontTx/>
                  <a:buNone/>
                </a:pPr>
                <a:r>
                  <a:rPr lang="en-US" sz="900" b="0" spc="-30" dirty="0">
                    <a:latin typeface="+mn-lt"/>
                  </a:rPr>
                  <a:t>12</a:t>
                </a:r>
              </a:p>
            </p:txBody>
          </p:sp>
          <p:sp>
            <p:nvSpPr>
              <p:cNvPr id="351" name="TextBox 350">
                <a:extLst>
                  <a:ext uri="{FF2B5EF4-FFF2-40B4-BE49-F238E27FC236}">
                    <a16:creationId xmlns:a16="http://schemas.microsoft.com/office/drawing/2014/main" id="{5FA47B97-8DE4-D9E7-E038-9C78F64E048A}"/>
                  </a:ext>
                </a:extLst>
              </p:cNvPr>
              <p:cNvSpPr txBox="1">
                <a:spLocks/>
              </p:cNvSpPr>
              <p:nvPr/>
            </p:nvSpPr>
            <p:spPr bwMode="auto">
              <a:xfrm>
                <a:off x="3798478" y="4480335"/>
                <a:ext cx="12101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109</a:t>
                </a:r>
              </a:p>
              <a:p>
                <a:pPr algn="ctr">
                  <a:lnSpc>
                    <a:spcPct val="100000"/>
                  </a:lnSpc>
                  <a:spcBef>
                    <a:spcPts val="0"/>
                  </a:spcBef>
                  <a:spcAft>
                    <a:spcPct val="0"/>
                  </a:spcAft>
                  <a:buClrTx/>
                  <a:buFontTx/>
                  <a:buNone/>
                </a:pPr>
                <a:r>
                  <a:rPr lang="en-US" sz="900" b="0" spc="-30" dirty="0">
                    <a:latin typeface="+mn-lt"/>
                  </a:rPr>
                  <a:t>12</a:t>
                </a:r>
              </a:p>
            </p:txBody>
          </p:sp>
          <p:sp>
            <p:nvSpPr>
              <p:cNvPr id="352" name="TextBox 351">
                <a:extLst>
                  <a:ext uri="{FF2B5EF4-FFF2-40B4-BE49-F238E27FC236}">
                    <a16:creationId xmlns:a16="http://schemas.microsoft.com/office/drawing/2014/main" id="{CC6AA1D9-B292-5DFC-13CC-7220D73A6C61}"/>
                  </a:ext>
                </a:extLst>
              </p:cNvPr>
              <p:cNvSpPr txBox="1">
                <a:spLocks/>
              </p:cNvSpPr>
              <p:nvPr/>
            </p:nvSpPr>
            <p:spPr bwMode="auto">
              <a:xfrm>
                <a:off x="4355998" y="4480335"/>
                <a:ext cx="12101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100</a:t>
                </a:r>
              </a:p>
              <a:p>
                <a:pPr algn="ctr">
                  <a:lnSpc>
                    <a:spcPct val="100000"/>
                  </a:lnSpc>
                  <a:spcBef>
                    <a:spcPts val="0"/>
                  </a:spcBef>
                  <a:spcAft>
                    <a:spcPct val="0"/>
                  </a:spcAft>
                  <a:buClrTx/>
                  <a:buFontTx/>
                  <a:buNone/>
                </a:pPr>
                <a:r>
                  <a:rPr lang="en-US" sz="900" b="0" spc="-30" dirty="0">
                    <a:latin typeface="+mn-lt"/>
                  </a:rPr>
                  <a:t>12</a:t>
                </a:r>
              </a:p>
            </p:txBody>
          </p:sp>
          <p:sp>
            <p:nvSpPr>
              <p:cNvPr id="353" name="TextBox 352">
                <a:extLst>
                  <a:ext uri="{FF2B5EF4-FFF2-40B4-BE49-F238E27FC236}">
                    <a16:creationId xmlns:a16="http://schemas.microsoft.com/office/drawing/2014/main" id="{8E8EABBE-1D6E-596F-543E-A8B1328DD836}"/>
                  </a:ext>
                </a:extLst>
              </p:cNvPr>
              <p:cNvSpPr txBox="1">
                <a:spLocks/>
              </p:cNvSpPr>
              <p:nvPr/>
            </p:nvSpPr>
            <p:spPr bwMode="auto">
              <a:xfrm>
                <a:off x="5013188" y="4480335"/>
                <a:ext cx="10973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90</a:t>
                </a:r>
              </a:p>
              <a:p>
                <a:pPr algn="ctr">
                  <a:lnSpc>
                    <a:spcPct val="100000"/>
                  </a:lnSpc>
                  <a:spcBef>
                    <a:spcPts val="0"/>
                  </a:spcBef>
                  <a:spcAft>
                    <a:spcPct val="0"/>
                  </a:spcAft>
                  <a:buClrTx/>
                  <a:buFontTx/>
                  <a:buNone/>
                </a:pPr>
                <a:r>
                  <a:rPr lang="en-US" sz="900" b="0" spc="-30" dirty="0">
                    <a:latin typeface="+mn-lt"/>
                  </a:rPr>
                  <a:t>12</a:t>
                </a:r>
              </a:p>
            </p:txBody>
          </p:sp>
          <p:sp>
            <p:nvSpPr>
              <p:cNvPr id="354" name="TextBox 353">
                <a:extLst>
                  <a:ext uri="{FF2B5EF4-FFF2-40B4-BE49-F238E27FC236}">
                    <a16:creationId xmlns:a16="http://schemas.microsoft.com/office/drawing/2014/main" id="{9C7F2863-80E7-A6F7-1CEE-30709C5CC50B}"/>
                  </a:ext>
                </a:extLst>
              </p:cNvPr>
              <p:cNvSpPr txBox="1">
                <a:spLocks/>
              </p:cNvSpPr>
              <p:nvPr/>
            </p:nvSpPr>
            <p:spPr bwMode="auto">
              <a:xfrm>
                <a:off x="5615583" y="4480335"/>
                <a:ext cx="10973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84</a:t>
                </a:r>
              </a:p>
              <a:p>
                <a:pPr algn="ctr">
                  <a:lnSpc>
                    <a:spcPct val="100000"/>
                  </a:lnSpc>
                  <a:spcBef>
                    <a:spcPts val="0"/>
                  </a:spcBef>
                  <a:spcAft>
                    <a:spcPct val="0"/>
                  </a:spcAft>
                  <a:buClrTx/>
                  <a:buFontTx/>
                  <a:buNone/>
                </a:pPr>
                <a:r>
                  <a:rPr lang="en-US" sz="900" b="0" spc="-30" dirty="0">
                    <a:latin typeface="+mn-lt"/>
                  </a:rPr>
                  <a:t>12</a:t>
                </a:r>
              </a:p>
            </p:txBody>
          </p:sp>
          <p:sp>
            <p:nvSpPr>
              <p:cNvPr id="355" name="TextBox 354">
                <a:extLst>
                  <a:ext uri="{FF2B5EF4-FFF2-40B4-BE49-F238E27FC236}">
                    <a16:creationId xmlns:a16="http://schemas.microsoft.com/office/drawing/2014/main" id="{131E97FE-CD03-909A-7025-0B4A29C6788A}"/>
                  </a:ext>
                </a:extLst>
              </p:cNvPr>
              <p:cNvSpPr txBox="1">
                <a:spLocks/>
              </p:cNvSpPr>
              <p:nvPr/>
            </p:nvSpPr>
            <p:spPr bwMode="auto">
              <a:xfrm>
                <a:off x="6232794" y="4480335"/>
                <a:ext cx="10644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79</a:t>
                </a:r>
              </a:p>
              <a:p>
                <a:pPr algn="ctr">
                  <a:lnSpc>
                    <a:spcPct val="100000"/>
                  </a:lnSpc>
                  <a:spcBef>
                    <a:spcPts val="0"/>
                  </a:spcBef>
                  <a:spcAft>
                    <a:spcPct val="0"/>
                  </a:spcAft>
                  <a:buClrTx/>
                  <a:buFontTx/>
                  <a:buNone/>
                </a:pPr>
                <a:r>
                  <a:rPr lang="en-US" sz="900" b="0" spc="-30" dirty="0">
                    <a:latin typeface="+mn-lt"/>
                  </a:rPr>
                  <a:t>12</a:t>
                </a:r>
              </a:p>
            </p:txBody>
          </p:sp>
          <p:sp>
            <p:nvSpPr>
              <p:cNvPr id="356" name="TextBox 355">
                <a:extLst>
                  <a:ext uri="{FF2B5EF4-FFF2-40B4-BE49-F238E27FC236}">
                    <a16:creationId xmlns:a16="http://schemas.microsoft.com/office/drawing/2014/main" id="{57A9C781-BBA1-1592-32B9-935317E3F3BF}"/>
                  </a:ext>
                </a:extLst>
              </p:cNvPr>
              <p:cNvSpPr txBox="1">
                <a:spLocks/>
              </p:cNvSpPr>
              <p:nvPr/>
            </p:nvSpPr>
            <p:spPr bwMode="auto">
              <a:xfrm>
                <a:off x="6803892" y="4480335"/>
                <a:ext cx="10699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76</a:t>
                </a:r>
              </a:p>
              <a:p>
                <a:pPr algn="ctr">
                  <a:lnSpc>
                    <a:spcPct val="100000"/>
                  </a:lnSpc>
                  <a:spcBef>
                    <a:spcPts val="0"/>
                  </a:spcBef>
                  <a:spcAft>
                    <a:spcPct val="0"/>
                  </a:spcAft>
                  <a:buClrTx/>
                  <a:buFontTx/>
                  <a:buNone/>
                </a:pPr>
                <a:r>
                  <a:rPr lang="en-US" sz="900" b="0" spc="-30" dirty="0">
                    <a:latin typeface="+mn-lt"/>
                  </a:rPr>
                  <a:t>12</a:t>
                </a:r>
              </a:p>
            </p:txBody>
          </p:sp>
          <p:sp>
            <p:nvSpPr>
              <p:cNvPr id="357" name="TextBox 356">
                <a:extLst>
                  <a:ext uri="{FF2B5EF4-FFF2-40B4-BE49-F238E27FC236}">
                    <a16:creationId xmlns:a16="http://schemas.microsoft.com/office/drawing/2014/main" id="{126D7264-581C-2422-CA14-AAAF9CDB1E95}"/>
                  </a:ext>
                </a:extLst>
              </p:cNvPr>
              <p:cNvSpPr txBox="1">
                <a:spLocks/>
              </p:cNvSpPr>
              <p:nvPr/>
            </p:nvSpPr>
            <p:spPr bwMode="auto">
              <a:xfrm>
                <a:off x="7373221" y="4480335"/>
                <a:ext cx="10644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70</a:t>
                </a:r>
              </a:p>
              <a:p>
                <a:pPr algn="ctr">
                  <a:lnSpc>
                    <a:spcPct val="100000"/>
                  </a:lnSpc>
                  <a:spcBef>
                    <a:spcPts val="0"/>
                  </a:spcBef>
                  <a:spcAft>
                    <a:spcPct val="0"/>
                  </a:spcAft>
                  <a:buClrTx/>
                  <a:buFontTx/>
                  <a:buNone/>
                </a:pPr>
                <a:r>
                  <a:rPr lang="en-US" sz="900" b="0" spc="-30" dirty="0">
                    <a:latin typeface="+mn-lt"/>
                  </a:rPr>
                  <a:t>12</a:t>
                </a:r>
              </a:p>
            </p:txBody>
          </p:sp>
          <p:sp>
            <p:nvSpPr>
              <p:cNvPr id="358" name="TextBox 357">
                <a:extLst>
                  <a:ext uri="{FF2B5EF4-FFF2-40B4-BE49-F238E27FC236}">
                    <a16:creationId xmlns:a16="http://schemas.microsoft.com/office/drawing/2014/main" id="{75915848-B0B5-6FEA-F6EE-4B6508946FC5}"/>
                  </a:ext>
                </a:extLst>
              </p:cNvPr>
              <p:cNvSpPr txBox="1">
                <a:spLocks/>
              </p:cNvSpPr>
              <p:nvPr/>
            </p:nvSpPr>
            <p:spPr bwMode="auto">
              <a:xfrm>
                <a:off x="7961983" y="4480335"/>
                <a:ext cx="10699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67</a:t>
                </a:r>
              </a:p>
              <a:p>
                <a:pPr algn="ctr">
                  <a:lnSpc>
                    <a:spcPct val="100000"/>
                  </a:lnSpc>
                  <a:spcBef>
                    <a:spcPts val="0"/>
                  </a:spcBef>
                  <a:spcAft>
                    <a:spcPct val="0"/>
                  </a:spcAft>
                  <a:buClrTx/>
                  <a:buFontTx/>
                  <a:buNone/>
                </a:pPr>
                <a:r>
                  <a:rPr lang="en-US" sz="900" b="0" spc="-30" dirty="0">
                    <a:latin typeface="+mn-lt"/>
                  </a:rPr>
                  <a:t>12</a:t>
                </a:r>
              </a:p>
            </p:txBody>
          </p:sp>
          <p:sp>
            <p:nvSpPr>
              <p:cNvPr id="359" name="TextBox 358">
                <a:extLst>
                  <a:ext uri="{FF2B5EF4-FFF2-40B4-BE49-F238E27FC236}">
                    <a16:creationId xmlns:a16="http://schemas.microsoft.com/office/drawing/2014/main" id="{2AAC79FD-9AA3-4538-3121-3108A8AC2D0D}"/>
                  </a:ext>
                </a:extLst>
              </p:cNvPr>
              <p:cNvSpPr txBox="1">
                <a:spLocks/>
              </p:cNvSpPr>
              <p:nvPr/>
            </p:nvSpPr>
            <p:spPr bwMode="auto">
              <a:xfrm>
                <a:off x="8556385" y="4480335"/>
                <a:ext cx="10863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63</a:t>
                </a:r>
              </a:p>
              <a:p>
                <a:pPr algn="ctr">
                  <a:lnSpc>
                    <a:spcPct val="100000"/>
                  </a:lnSpc>
                  <a:spcBef>
                    <a:spcPts val="0"/>
                  </a:spcBef>
                  <a:spcAft>
                    <a:spcPct val="0"/>
                  </a:spcAft>
                  <a:buClrTx/>
                  <a:buFontTx/>
                  <a:buNone/>
                </a:pPr>
                <a:r>
                  <a:rPr lang="en-US" sz="900" b="0" spc="-30" dirty="0">
                    <a:latin typeface="+mn-lt"/>
                  </a:rPr>
                  <a:t>12</a:t>
                </a:r>
              </a:p>
            </p:txBody>
          </p:sp>
          <p:sp>
            <p:nvSpPr>
              <p:cNvPr id="360" name="TextBox 359">
                <a:extLst>
                  <a:ext uri="{FF2B5EF4-FFF2-40B4-BE49-F238E27FC236}">
                    <a16:creationId xmlns:a16="http://schemas.microsoft.com/office/drawing/2014/main" id="{8AD59D17-B640-DEFB-C46F-2CF0E33A35B1}"/>
                  </a:ext>
                </a:extLst>
              </p:cNvPr>
              <p:cNvSpPr txBox="1">
                <a:spLocks/>
              </p:cNvSpPr>
              <p:nvPr/>
            </p:nvSpPr>
            <p:spPr bwMode="auto">
              <a:xfrm>
                <a:off x="9151695" y="4480335"/>
                <a:ext cx="10973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58</a:t>
                </a:r>
              </a:p>
              <a:p>
                <a:pPr algn="ctr">
                  <a:lnSpc>
                    <a:spcPct val="100000"/>
                  </a:lnSpc>
                  <a:spcBef>
                    <a:spcPts val="0"/>
                  </a:spcBef>
                  <a:spcAft>
                    <a:spcPct val="0"/>
                  </a:spcAft>
                  <a:buClrTx/>
                  <a:buFontTx/>
                  <a:buNone/>
                </a:pPr>
                <a:r>
                  <a:rPr lang="en-US" sz="900" b="0" spc="-30" dirty="0">
                    <a:latin typeface="+mn-lt"/>
                  </a:rPr>
                  <a:t>12</a:t>
                </a:r>
              </a:p>
            </p:txBody>
          </p:sp>
          <p:sp>
            <p:nvSpPr>
              <p:cNvPr id="361" name="TextBox 360">
                <a:extLst>
                  <a:ext uri="{FF2B5EF4-FFF2-40B4-BE49-F238E27FC236}">
                    <a16:creationId xmlns:a16="http://schemas.microsoft.com/office/drawing/2014/main" id="{6A10F1AF-B3B5-D79B-C2A0-A0C785E9D143}"/>
                  </a:ext>
                </a:extLst>
              </p:cNvPr>
              <p:cNvSpPr txBox="1">
                <a:spLocks/>
              </p:cNvSpPr>
              <p:nvPr/>
            </p:nvSpPr>
            <p:spPr bwMode="auto">
              <a:xfrm>
                <a:off x="9751351" y="4480335"/>
                <a:ext cx="11028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56</a:t>
                </a:r>
              </a:p>
              <a:p>
                <a:pPr algn="ctr">
                  <a:lnSpc>
                    <a:spcPct val="100000"/>
                  </a:lnSpc>
                  <a:spcBef>
                    <a:spcPts val="0"/>
                  </a:spcBef>
                  <a:spcAft>
                    <a:spcPct val="0"/>
                  </a:spcAft>
                  <a:buClrTx/>
                  <a:buFontTx/>
                  <a:buNone/>
                </a:pPr>
                <a:r>
                  <a:rPr lang="en-US" sz="900" b="0" spc="-30" dirty="0">
                    <a:latin typeface="+mn-lt"/>
                  </a:rPr>
                  <a:t>12</a:t>
                </a:r>
              </a:p>
            </p:txBody>
          </p:sp>
          <p:sp>
            <p:nvSpPr>
              <p:cNvPr id="362" name="TextBox 361">
                <a:extLst>
                  <a:ext uri="{FF2B5EF4-FFF2-40B4-BE49-F238E27FC236}">
                    <a16:creationId xmlns:a16="http://schemas.microsoft.com/office/drawing/2014/main" id="{CF376E64-4145-1135-A958-51B0314F543E}"/>
                  </a:ext>
                </a:extLst>
              </p:cNvPr>
              <p:cNvSpPr txBox="1">
                <a:spLocks/>
              </p:cNvSpPr>
              <p:nvPr/>
            </p:nvSpPr>
            <p:spPr bwMode="auto">
              <a:xfrm>
                <a:off x="10325585" y="4480335"/>
                <a:ext cx="10973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49</a:t>
                </a:r>
              </a:p>
              <a:p>
                <a:pPr algn="ctr">
                  <a:lnSpc>
                    <a:spcPct val="100000"/>
                  </a:lnSpc>
                  <a:spcBef>
                    <a:spcPts val="0"/>
                  </a:spcBef>
                  <a:spcAft>
                    <a:spcPct val="0"/>
                  </a:spcAft>
                  <a:buClrTx/>
                  <a:buFontTx/>
                  <a:buNone/>
                </a:pPr>
                <a:r>
                  <a:rPr lang="en-US" sz="900" b="0" spc="-30" dirty="0">
                    <a:latin typeface="+mn-lt"/>
                  </a:rPr>
                  <a:t>12</a:t>
                </a:r>
              </a:p>
            </p:txBody>
          </p:sp>
          <p:sp>
            <p:nvSpPr>
              <p:cNvPr id="363" name="TextBox 362">
                <a:extLst>
                  <a:ext uri="{FF2B5EF4-FFF2-40B4-BE49-F238E27FC236}">
                    <a16:creationId xmlns:a16="http://schemas.microsoft.com/office/drawing/2014/main" id="{58B56C8B-6EC0-2EB2-FD26-3E0984158B35}"/>
                  </a:ext>
                </a:extLst>
              </p:cNvPr>
              <p:cNvSpPr txBox="1">
                <a:spLocks/>
              </p:cNvSpPr>
              <p:nvPr/>
            </p:nvSpPr>
            <p:spPr bwMode="auto">
              <a:xfrm>
                <a:off x="10897083" y="4480335"/>
                <a:ext cx="10973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44</a:t>
                </a:r>
              </a:p>
              <a:p>
                <a:pPr algn="ctr">
                  <a:lnSpc>
                    <a:spcPct val="100000"/>
                  </a:lnSpc>
                  <a:spcBef>
                    <a:spcPts val="0"/>
                  </a:spcBef>
                  <a:spcAft>
                    <a:spcPct val="0"/>
                  </a:spcAft>
                  <a:buClrTx/>
                  <a:buFontTx/>
                  <a:buNone/>
                </a:pPr>
                <a:r>
                  <a:rPr lang="en-US" sz="900" b="0" spc="-30" dirty="0">
                    <a:latin typeface="+mn-lt"/>
                  </a:rPr>
                  <a:t>12</a:t>
                </a:r>
              </a:p>
            </p:txBody>
          </p:sp>
        </p:grpSp>
        <p:grpSp>
          <p:nvGrpSpPr>
            <p:cNvPr id="327" name="Group 326">
              <a:extLst>
                <a:ext uri="{FF2B5EF4-FFF2-40B4-BE49-F238E27FC236}">
                  <a16:creationId xmlns:a16="http://schemas.microsoft.com/office/drawing/2014/main" id="{DE0F7FB4-67BB-9658-2DA9-692224191F47}"/>
                </a:ext>
              </a:extLst>
            </p:cNvPr>
            <p:cNvGrpSpPr>
              <a:grpSpLocks/>
            </p:cNvGrpSpPr>
            <p:nvPr/>
          </p:nvGrpSpPr>
          <p:grpSpPr>
            <a:xfrm>
              <a:off x="8324714" y="5054007"/>
              <a:ext cx="3580589" cy="369332"/>
              <a:chOff x="2651692" y="4480335"/>
              <a:chExt cx="12231098" cy="369332"/>
            </a:xfrm>
          </p:grpSpPr>
          <p:sp>
            <p:nvSpPr>
              <p:cNvPr id="328" name="TextBox 327">
                <a:extLst>
                  <a:ext uri="{FF2B5EF4-FFF2-40B4-BE49-F238E27FC236}">
                    <a16:creationId xmlns:a16="http://schemas.microsoft.com/office/drawing/2014/main" id="{8244E865-B1FD-5661-D63D-6C4ABCE7DB0D}"/>
                  </a:ext>
                </a:extLst>
              </p:cNvPr>
              <p:cNvSpPr txBox="1">
                <a:spLocks/>
              </p:cNvSpPr>
              <p:nvPr/>
            </p:nvSpPr>
            <p:spPr bwMode="auto">
              <a:xfrm>
                <a:off x="2651692" y="4480335"/>
                <a:ext cx="10973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40</a:t>
                </a:r>
              </a:p>
              <a:p>
                <a:pPr algn="ctr">
                  <a:lnSpc>
                    <a:spcPct val="100000"/>
                  </a:lnSpc>
                  <a:spcBef>
                    <a:spcPts val="0"/>
                  </a:spcBef>
                  <a:spcAft>
                    <a:spcPct val="0"/>
                  </a:spcAft>
                  <a:buClrTx/>
                  <a:buFontTx/>
                  <a:buNone/>
                </a:pPr>
                <a:r>
                  <a:rPr lang="en-US" sz="900" b="0" spc="-30" dirty="0">
                    <a:latin typeface="+mn-lt"/>
                  </a:rPr>
                  <a:t>11</a:t>
                </a:r>
              </a:p>
            </p:txBody>
          </p:sp>
          <p:sp>
            <p:nvSpPr>
              <p:cNvPr id="329" name="TextBox 328">
                <a:extLst>
                  <a:ext uri="{FF2B5EF4-FFF2-40B4-BE49-F238E27FC236}">
                    <a16:creationId xmlns:a16="http://schemas.microsoft.com/office/drawing/2014/main" id="{1C0694F7-2891-0D21-B2D2-E45BB3345760}"/>
                  </a:ext>
                </a:extLst>
              </p:cNvPr>
              <p:cNvSpPr txBox="1">
                <a:spLocks/>
              </p:cNvSpPr>
              <p:nvPr/>
            </p:nvSpPr>
            <p:spPr bwMode="auto">
              <a:xfrm>
                <a:off x="3278730" y="4480335"/>
                <a:ext cx="10480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37</a:t>
                </a:r>
              </a:p>
              <a:p>
                <a:pPr algn="ctr">
                  <a:lnSpc>
                    <a:spcPct val="100000"/>
                  </a:lnSpc>
                  <a:spcBef>
                    <a:spcPts val="0"/>
                  </a:spcBef>
                  <a:spcAft>
                    <a:spcPct val="0"/>
                  </a:spcAft>
                  <a:buClrTx/>
                  <a:buFontTx/>
                  <a:buNone/>
                </a:pPr>
                <a:r>
                  <a:rPr lang="en-US" sz="900" b="0" spc="-30" dirty="0">
                    <a:latin typeface="+mn-lt"/>
                  </a:rPr>
                  <a:t>9</a:t>
                </a:r>
              </a:p>
            </p:txBody>
          </p:sp>
          <p:sp>
            <p:nvSpPr>
              <p:cNvPr id="330" name="TextBox 329">
                <a:extLst>
                  <a:ext uri="{FF2B5EF4-FFF2-40B4-BE49-F238E27FC236}">
                    <a16:creationId xmlns:a16="http://schemas.microsoft.com/office/drawing/2014/main" id="{9A8BA57C-C341-5332-D5F4-2FD377951EFA}"/>
                  </a:ext>
                </a:extLst>
              </p:cNvPr>
              <p:cNvSpPr txBox="1">
                <a:spLocks/>
              </p:cNvSpPr>
              <p:nvPr/>
            </p:nvSpPr>
            <p:spPr bwMode="auto">
              <a:xfrm>
                <a:off x="3871304" y="4480335"/>
                <a:ext cx="10644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33</a:t>
                </a:r>
              </a:p>
              <a:p>
                <a:pPr algn="ctr">
                  <a:lnSpc>
                    <a:spcPct val="100000"/>
                  </a:lnSpc>
                  <a:spcBef>
                    <a:spcPts val="0"/>
                  </a:spcBef>
                  <a:spcAft>
                    <a:spcPct val="0"/>
                  </a:spcAft>
                  <a:buClrTx/>
                  <a:buFontTx/>
                  <a:buNone/>
                </a:pPr>
                <a:r>
                  <a:rPr lang="en-US" sz="900" b="0" spc="-30" dirty="0">
                    <a:latin typeface="+mn-lt"/>
                  </a:rPr>
                  <a:t>9</a:t>
                </a:r>
              </a:p>
            </p:txBody>
          </p:sp>
          <p:sp>
            <p:nvSpPr>
              <p:cNvPr id="331" name="TextBox 330">
                <a:extLst>
                  <a:ext uri="{FF2B5EF4-FFF2-40B4-BE49-F238E27FC236}">
                    <a16:creationId xmlns:a16="http://schemas.microsoft.com/office/drawing/2014/main" id="{774E6752-33BC-5756-2B66-625991F19D50}"/>
                  </a:ext>
                </a:extLst>
              </p:cNvPr>
              <p:cNvSpPr txBox="1">
                <a:spLocks/>
              </p:cNvSpPr>
              <p:nvPr/>
            </p:nvSpPr>
            <p:spPr bwMode="auto">
              <a:xfrm>
                <a:off x="4480846" y="4480335"/>
                <a:ext cx="9604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31</a:t>
                </a:r>
              </a:p>
              <a:p>
                <a:pPr algn="ctr">
                  <a:lnSpc>
                    <a:spcPct val="100000"/>
                  </a:lnSpc>
                  <a:spcBef>
                    <a:spcPts val="0"/>
                  </a:spcBef>
                  <a:spcAft>
                    <a:spcPct val="0"/>
                  </a:spcAft>
                  <a:buClrTx/>
                  <a:buFontTx/>
                  <a:buNone/>
                </a:pPr>
                <a:r>
                  <a:rPr lang="en-US" sz="900" b="0" spc="-30" dirty="0">
                    <a:latin typeface="+mn-lt"/>
                  </a:rPr>
                  <a:t>9</a:t>
                </a:r>
              </a:p>
            </p:txBody>
          </p:sp>
          <p:sp>
            <p:nvSpPr>
              <p:cNvPr id="332" name="TextBox 331">
                <a:extLst>
                  <a:ext uri="{FF2B5EF4-FFF2-40B4-BE49-F238E27FC236}">
                    <a16:creationId xmlns:a16="http://schemas.microsoft.com/office/drawing/2014/main" id="{7E7A753A-5DDE-8284-C0E9-0B7B95B2D440}"/>
                  </a:ext>
                </a:extLst>
              </p:cNvPr>
              <p:cNvSpPr txBox="1">
                <a:spLocks/>
              </p:cNvSpPr>
              <p:nvPr/>
            </p:nvSpPr>
            <p:spPr bwMode="auto">
              <a:xfrm>
                <a:off x="5024138" y="4480335"/>
                <a:ext cx="10754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25</a:t>
                </a:r>
              </a:p>
              <a:p>
                <a:pPr algn="ctr">
                  <a:lnSpc>
                    <a:spcPct val="100000"/>
                  </a:lnSpc>
                  <a:spcBef>
                    <a:spcPts val="0"/>
                  </a:spcBef>
                  <a:spcAft>
                    <a:spcPct val="0"/>
                  </a:spcAft>
                  <a:buClrTx/>
                  <a:buFontTx/>
                  <a:buNone/>
                </a:pPr>
                <a:r>
                  <a:rPr lang="en-US" sz="900" b="0" spc="-30" dirty="0">
                    <a:latin typeface="+mn-lt"/>
                  </a:rPr>
                  <a:t>9</a:t>
                </a:r>
              </a:p>
            </p:txBody>
          </p:sp>
          <p:sp>
            <p:nvSpPr>
              <p:cNvPr id="333" name="TextBox 332">
                <a:extLst>
                  <a:ext uri="{FF2B5EF4-FFF2-40B4-BE49-F238E27FC236}">
                    <a16:creationId xmlns:a16="http://schemas.microsoft.com/office/drawing/2014/main" id="{457197A0-0C5F-748A-A46E-6DC3C93E0138}"/>
                  </a:ext>
                </a:extLst>
              </p:cNvPr>
              <p:cNvSpPr txBox="1">
                <a:spLocks/>
              </p:cNvSpPr>
              <p:nvPr/>
            </p:nvSpPr>
            <p:spPr bwMode="auto">
              <a:xfrm>
                <a:off x="5626533" y="4480335"/>
                <a:ext cx="107544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25</a:t>
                </a:r>
              </a:p>
              <a:p>
                <a:pPr algn="ctr">
                  <a:lnSpc>
                    <a:spcPct val="100000"/>
                  </a:lnSpc>
                  <a:spcBef>
                    <a:spcPts val="0"/>
                  </a:spcBef>
                  <a:spcAft>
                    <a:spcPct val="0"/>
                  </a:spcAft>
                  <a:buClrTx/>
                  <a:buFontTx/>
                  <a:buNone/>
                </a:pPr>
                <a:r>
                  <a:rPr lang="en-US" sz="900" b="0" spc="-30" dirty="0">
                    <a:latin typeface="+mn-lt"/>
                  </a:rPr>
                  <a:t>9</a:t>
                </a:r>
              </a:p>
            </p:txBody>
          </p:sp>
          <p:sp>
            <p:nvSpPr>
              <p:cNvPr id="334" name="TextBox 333">
                <a:extLst>
                  <a:ext uri="{FF2B5EF4-FFF2-40B4-BE49-F238E27FC236}">
                    <a16:creationId xmlns:a16="http://schemas.microsoft.com/office/drawing/2014/main" id="{6E4E5A1F-070C-E637-FF26-62442780F24B}"/>
                  </a:ext>
                </a:extLst>
              </p:cNvPr>
              <p:cNvSpPr txBox="1">
                <a:spLocks/>
              </p:cNvSpPr>
              <p:nvPr/>
            </p:nvSpPr>
            <p:spPr bwMode="auto">
              <a:xfrm>
                <a:off x="6293032" y="4480335"/>
                <a:ext cx="944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17</a:t>
                </a:r>
              </a:p>
              <a:p>
                <a:pPr algn="ctr">
                  <a:lnSpc>
                    <a:spcPct val="100000"/>
                  </a:lnSpc>
                  <a:spcBef>
                    <a:spcPts val="0"/>
                  </a:spcBef>
                  <a:spcAft>
                    <a:spcPct val="0"/>
                  </a:spcAft>
                  <a:buClrTx/>
                  <a:buFontTx/>
                  <a:buNone/>
                </a:pPr>
                <a:r>
                  <a:rPr lang="en-US" sz="900" b="0" spc="-30" dirty="0">
                    <a:latin typeface="+mn-lt"/>
                  </a:rPr>
                  <a:t>5</a:t>
                </a:r>
              </a:p>
            </p:txBody>
          </p:sp>
          <p:sp>
            <p:nvSpPr>
              <p:cNvPr id="335" name="TextBox 334">
                <a:extLst>
                  <a:ext uri="{FF2B5EF4-FFF2-40B4-BE49-F238E27FC236}">
                    <a16:creationId xmlns:a16="http://schemas.microsoft.com/office/drawing/2014/main" id="{4B4B2FA0-0634-4DB5-349A-3E194AD0E0F2}"/>
                  </a:ext>
                </a:extLst>
              </p:cNvPr>
              <p:cNvSpPr txBox="1">
                <a:spLocks/>
              </p:cNvSpPr>
              <p:nvPr/>
            </p:nvSpPr>
            <p:spPr bwMode="auto">
              <a:xfrm>
                <a:off x="6858651" y="4480335"/>
                <a:ext cx="96045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13</a:t>
                </a:r>
              </a:p>
              <a:p>
                <a:pPr algn="ctr">
                  <a:lnSpc>
                    <a:spcPct val="100000"/>
                  </a:lnSpc>
                  <a:spcBef>
                    <a:spcPts val="0"/>
                  </a:spcBef>
                  <a:spcAft>
                    <a:spcPct val="0"/>
                  </a:spcAft>
                  <a:buClrTx/>
                  <a:buFontTx/>
                  <a:buNone/>
                </a:pPr>
                <a:r>
                  <a:rPr lang="en-US" sz="900" b="0" spc="-30" dirty="0">
                    <a:latin typeface="+mn-lt"/>
                  </a:rPr>
                  <a:t>5</a:t>
                </a:r>
              </a:p>
            </p:txBody>
          </p:sp>
          <p:sp>
            <p:nvSpPr>
              <p:cNvPr id="336" name="TextBox 335">
                <a:extLst>
                  <a:ext uri="{FF2B5EF4-FFF2-40B4-BE49-F238E27FC236}">
                    <a16:creationId xmlns:a16="http://schemas.microsoft.com/office/drawing/2014/main" id="{3986CD1D-F98E-8610-5D6A-B6FE940EE41E}"/>
                  </a:ext>
                </a:extLst>
              </p:cNvPr>
              <p:cNvSpPr txBox="1">
                <a:spLocks/>
              </p:cNvSpPr>
              <p:nvPr/>
            </p:nvSpPr>
            <p:spPr bwMode="auto">
              <a:xfrm>
                <a:off x="7427984" y="4480335"/>
                <a:ext cx="954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12</a:t>
                </a:r>
              </a:p>
              <a:p>
                <a:pPr algn="ctr">
                  <a:lnSpc>
                    <a:spcPct val="100000"/>
                  </a:lnSpc>
                  <a:spcBef>
                    <a:spcPts val="0"/>
                  </a:spcBef>
                  <a:spcAft>
                    <a:spcPct val="0"/>
                  </a:spcAft>
                  <a:buClrTx/>
                  <a:buFontTx/>
                  <a:buNone/>
                </a:pPr>
                <a:r>
                  <a:rPr lang="en-US" sz="900" b="0" spc="-30" dirty="0">
                    <a:latin typeface="+mn-lt"/>
                  </a:rPr>
                  <a:t>5</a:t>
                </a:r>
              </a:p>
            </p:txBody>
          </p:sp>
          <p:sp>
            <p:nvSpPr>
              <p:cNvPr id="337" name="TextBox 336">
                <a:extLst>
                  <a:ext uri="{FF2B5EF4-FFF2-40B4-BE49-F238E27FC236}">
                    <a16:creationId xmlns:a16="http://schemas.microsoft.com/office/drawing/2014/main" id="{732A541B-09CC-038E-4CC0-6DC14033B15D}"/>
                  </a:ext>
                </a:extLst>
              </p:cNvPr>
              <p:cNvSpPr txBox="1">
                <a:spLocks/>
              </p:cNvSpPr>
              <p:nvPr/>
            </p:nvSpPr>
            <p:spPr bwMode="auto">
              <a:xfrm>
                <a:off x="8019482" y="4480335"/>
                <a:ext cx="954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12</a:t>
                </a:r>
              </a:p>
              <a:p>
                <a:pPr algn="ctr">
                  <a:lnSpc>
                    <a:spcPct val="100000"/>
                  </a:lnSpc>
                  <a:spcBef>
                    <a:spcPts val="0"/>
                  </a:spcBef>
                  <a:spcAft>
                    <a:spcPct val="0"/>
                  </a:spcAft>
                  <a:buClrTx/>
                  <a:buFontTx/>
                  <a:buNone/>
                </a:pPr>
                <a:r>
                  <a:rPr lang="en-US" sz="900" b="0" spc="-30" dirty="0">
                    <a:latin typeface="+mn-lt"/>
                  </a:rPr>
                  <a:t>3</a:t>
                </a:r>
              </a:p>
            </p:txBody>
          </p:sp>
          <p:sp>
            <p:nvSpPr>
              <p:cNvPr id="338" name="TextBox 337">
                <a:extLst>
                  <a:ext uri="{FF2B5EF4-FFF2-40B4-BE49-F238E27FC236}">
                    <a16:creationId xmlns:a16="http://schemas.microsoft.com/office/drawing/2014/main" id="{20417555-1B23-3997-A084-B31CE56B0E1B}"/>
                  </a:ext>
                </a:extLst>
              </p:cNvPr>
              <p:cNvSpPr txBox="1">
                <a:spLocks/>
              </p:cNvSpPr>
              <p:nvPr/>
            </p:nvSpPr>
            <p:spPr bwMode="auto">
              <a:xfrm>
                <a:off x="8671381" y="4480335"/>
                <a:ext cx="85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11</a:t>
                </a:r>
              </a:p>
              <a:p>
                <a:pPr algn="ctr">
                  <a:lnSpc>
                    <a:spcPct val="100000"/>
                  </a:lnSpc>
                  <a:spcBef>
                    <a:spcPts val="0"/>
                  </a:spcBef>
                  <a:spcAft>
                    <a:spcPct val="0"/>
                  </a:spcAft>
                  <a:buClrTx/>
                  <a:buFontTx/>
                  <a:buNone/>
                </a:pPr>
                <a:r>
                  <a:rPr lang="en-US" sz="900" b="0" spc="-30" dirty="0">
                    <a:latin typeface="+mn-lt"/>
                  </a:rPr>
                  <a:t>3</a:t>
                </a:r>
              </a:p>
            </p:txBody>
          </p:sp>
          <p:sp>
            <p:nvSpPr>
              <p:cNvPr id="339" name="TextBox 338">
                <a:extLst>
                  <a:ext uri="{FF2B5EF4-FFF2-40B4-BE49-F238E27FC236}">
                    <a16:creationId xmlns:a16="http://schemas.microsoft.com/office/drawing/2014/main" id="{6A9138B7-3FF7-0C5B-4347-C697697EC816}"/>
                  </a:ext>
                </a:extLst>
              </p:cNvPr>
              <p:cNvSpPr txBox="1">
                <a:spLocks/>
              </p:cNvSpPr>
              <p:nvPr/>
            </p:nvSpPr>
            <p:spPr bwMode="auto">
              <a:xfrm>
                <a:off x="9272167" y="4480335"/>
                <a:ext cx="85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11</a:t>
                </a:r>
              </a:p>
              <a:p>
                <a:pPr algn="ctr">
                  <a:lnSpc>
                    <a:spcPct val="100000"/>
                  </a:lnSpc>
                  <a:spcBef>
                    <a:spcPts val="0"/>
                  </a:spcBef>
                  <a:spcAft>
                    <a:spcPct val="0"/>
                  </a:spcAft>
                  <a:buClrTx/>
                  <a:buFontTx/>
                  <a:buNone/>
                </a:pPr>
                <a:r>
                  <a:rPr lang="en-US" sz="900" b="0" spc="-30" dirty="0">
                    <a:latin typeface="+mn-lt"/>
                  </a:rPr>
                  <a:t>3</a:t>
                </a:r>
              </a:p>
            </p:txBody>
          </p:sp>
          <p:sp>
            <p:nvSpPr>
              <p:cNvPr id="340" name="TextBox 339">
                <a:extLst>
                  <a:ext uri="{FF2B5EF4-FFF2-40B4-BE49-F238E27FC236}">
                    <a16:creationId xmlns:a16="http://schemas.microsoft.com/office/drawing/2014/main" id="{ABD25A75-978E-4163-814A-14197511B376}"/>
                  </a:ext>
                </a:extLst>
              </p:cNvPr>
              <p:cNvSpPr txBox="1">
                <a:spLocks/>
              </p:cNvSpPr>
              <p:nvPr/>
            </p:nvSpPr>
            <p:spPr bwMode="auto">
              <a:xfrm>
                <a:off x="9867987" y="4480335"/>
                <a:ext cx="8695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6</a:t>
                </a:r>
              </a:p>
              <a:p>
                <a:pPr algn="ctr">
                  <a:lnSpc>
                    <a:spcPct val="100000"/>
                  </a:lnSpc>
                  <a:spcBef>
                    <a:spcPts val="0"/>
                  </a:spcBef>
                  <a:spcAft>
                    <a:spcPct val="0"/>
                  </a:spcAft>
                  <a:buClrTx/>
                  <a:buFontTx/>
                  <a:buNone/>
                </a:pPr>
                <a:r>
                  <a:rPr lang="en-US" sz="900" b="0" spc="-30" dirty="0">
                    <a:latin typeface="+mn-lt"/>
                  </a:rPr>
                  <a:t>3</a:t>
                </a:r>
              </a:p>
            </p:txBody>
          </p:sp>
          <p:sp>
            <p:nvSpPr>
              <p:cNvPr id="341" name="TextBox 340">
                <a:extLst>
                  <a:ext uri="{FF2B5EF4-FFF2-40B4-BE49-F238E27FC236}">
                    <a16:creationId xmlns:a16="http://schemas.microsoft.com/office/drawing/2014/main" id="{1CDFAF16-3008-E14F-33EC-1BF25138BADE}"/>
                  </a:ext>
                </a:extLst>
              </p:cNvPr>
              <p:cNvSpPr txBox="1">
                <a:spLocks/>
              </p:cNvSpPr>
              <p:nvPr/>
            </p:nvSpPr>
            <p:spPr bwMode="auto">
              <a:xfrm>
                <a:off x="10442224" y="4480335"/>
                <a:ext cx="8640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5</a:t>
                </a:r>
              </a:p>
              <a:p>
                <a:pPr algn="ctr">
                  <a:lnSpc>
                    <a:spcPct val="100000"/>
                  </a:lnSpc>
                  <a:spcBef>
                    <a:spcPts val="0"/>
                  </a:spcBef>
                  <a:spcAft>
                    <a:spcPct val="0"/>
                  </a:spcAft>
                  <a:buClrTx/>
                  <a:buFontTx/>
                  <a:buNone/>
                </a:pPr>
                <a:r>
                  <a:rPr lang="en-US" sz="900" b="0" spc="-30" dirty="0">
                    <a:latin typeface="+mn-lt"/>
                  </a:rPr>
                  <a:t>3</a:t>
                </a:r>
              </a:p>
            </p:txBody>
          </p:sp>
          <p:sp>
            <p:nvSpPr>
              <p:cNvPr id="342" name="TextBox 341">
                <a:extLst>
                  <a:ext uri="{FF2B5EF4-FFF2-40B4-BE49-F238E27FC236}">
                    <a16:creationId xmlns:a16="http://schemas.microsoft.com/office/drawing/2014/main" id="{E36236B9-350A-CC78-73A5-D617442F299D}"/>
                  </a:ext>
                </a:extLst>
              </p:cNvPr>
              <p:cNvSpPr txBox="1">
                <a:spLocks/>
              </p:cNvSpPr>
              <p:nvPr/>
            </p:nvSpPr>
            <p:spPr bwMode="auto">
              <a:xfrm>
                <a:off x="11021934" y="4480335"/>
                <a:ext cx="8476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3</a:t>
                </a:r>
              </a:p>
              <a:p>
                <a:pPr algn="ctr">
                  <a:lnSpc>
                    <a:spcPct val="100000"/>
                  </a:lnSpc>
                  <a:spcBef>
                    <a:spcPts val="0"/>
                  </a:spcBef>
                  <a:spcAft>
                    <a:spcPct val="0"/>
                  </a:spcAft>
                  <a:buClrTx/>
                  <a:buFontTx/>
                  <a:buNone/>
                </a:pPr>
                <a:r>
                  <a:rPr lang="en-US" sz="900" b="0" spc="-30" dirty="0">
                    <a:latin typeface="+mn-lt"/>
                  </a:rPr>
                  <a:t>2</a:t>
                </a:r>
              </a:p>
            </p:txBody>
          </p:sp>
          <p:sp>
            <p:nvSpPr>
              <p:cNvPr id="343" name="TextBox 342">
                <a:extLst>
                  <a:ext uri="{FF2B5EF4-FFF2-40B4-BE49-F238E27FC236}">
                    <a16:creationId xmlns:a16="http://schemas.microsoft.com/office/drawing/2014/main" id="{CCE8399E-9450-07CB-78EC-E35C69FA9081}"/>
                  </a:ext>
                </a:extLst>
              </p:cNvPr>
              <p:cNvSpPr txBox="1">
                <a:spLocks/>
              </p:cNvSpPr>
              <p:nvPr/>
            </p:nvSpPr>
            <p:spPr bwMode="auto">
              <a:xfrm>
                <a:off x="11655620" y="4480335"/>
                <a:ext cx="84217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2</a:t>
                </a:r>
              </a:p>
              <a:p>
                <a:pPr algn="ctr">
                  <a:lnSpc>
                    <a:spcPct val="100000"/>
                  </a:lnSpc>
                  <a:spcBef>
                    <a:spcPts val="0"/>
                  </a:spcBef>
                  <a:spcAft>
                    <a:spcPct val="0"/>
                  </a:spcAft>
                  <a:buClrTx/>
                  <a:buFontTx/>
                  <a:buNone/>
                </a:pPr>
                <a:r>
                  <a:rPr lang="en-US" sz="900" b="0" spc="-30" dirty="0">
                    <a:latin typeface="+mn-lt"/>
                  </a:rPr>
                  <a:t>1</a:t>
                </a:r>
              </a:p>
            </p:txBody>
          </p:sp>
          <p:sp>
            <p:nvSpPr>
              <p:cNvPr id="344" name="TextBox 343">
                <a:extLst>
                  <a:ext uri="{FF2B5EF4-FFF2-40B4-BE49-F238E27FC236}">
                    <a16:creationId xmlns:a16="http://schemas.microsoft.com/office/drawing/2014/main" id="{6055F692-958B-9454-6150-59AF632AFB2F}"/>
                  </a:ext>
                </a:extLst>
              </p:cNvPr>
              <p:cNvSpPr txBox="1">
                <a:spLocks/>
              </p:cNvSpPr>
              <p:nvPr/>
            </p:nvSpPr>
            <p:spPr bwMode="auto">
              <a:xfrm>
                <a:off x="12305688" y="4480335"/>
                <a:ext cx="7436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1</a:t>
                </a:r>
              </a:p>
              <a:p>
                <a:pPr algn="ctr">
                  <a:lnSpc>
                    <a:spcPct val="100000"/>
                  </a:lnSpc>
                  <a:spcBef>
                    <a:spcPts val="0"/>
                  </a:spcBef>
                  <a:spcAft>
                    <a:spcPct val="0"/>
                  </a:spcAft>
                  <a:buClrTx/>
                  <a:buFontTx/>
                  <a:buNone/>
                </a:pPr>
                <a:r>
                  <a:rPr lang="en-US" sz="900" b="0" spc="-30" dirty="0">
                    <a:latin typeface="+mn-lt"/>
                  </a:rPr>
                  <a:t>1</a:t>
                </a:r>
              </a:p>
            </p:txBody>
          </p:sp>
          <p:sp>
            <p:nvSpPr>
              <p:cNvPr id="345" name="TextBox 344">
                <a:extLst>
                  <a:ext uri="{FF2B5EF4-FFF2-40B4-BE49-F238E27FC236}">
                    <a16:creationId xmlns:a16="http://schemas.microsoft.com/office/drawing/2014/main" id="{87928D5A-EB64-A4D0-A8E7-8DE72E604BE2}"/>
                  </a:ext>
                </a:extLst>
              </p:cNvPr>
              <p:cNvSpPr txBox="1">
                <a:spLocks/>
              </p:cNvSpPr>
              <p:nvPr/>
            </p:nvSpPr>
            <p:spPr bwMode="auto">
              <a:xfrm>
                <a:off x="12858818" y="4480335"/>
                <a:ext cx="7436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1</a:t>
                </a:r>
              </a:p>
              <a:p>
                <a:pPr algn="ctr">
                  <a:lnSpc>
                    <a:spcPct val="100000"/>
                  </a:lnSpc>
                  <a:spcBef>
                    <a:spcPts val="0"/>
                  </a:spcBef>
                  <a:spcAft>
                    <a:spcPct val="0"/>
                  </a:spcAft>
                  <a:buClrTx/>
                  <a:buFontTx/>
                  <a:buNone/>
                </a:pPr>
                <a:r>
                  <a:rPr lang="en-US" sz="900" b="0" spc="-30" dirty="0">
                    <a:latin typeface="+mn-lt"/>
                  </a:rPr>
                  <a:t>1</a:t>
                </a:r>
              </a:p>
            </p:txBody>
          </p:sp>
          <p:sp>
            <p:nvSpPr>
              <p:cNvPr id="346" name="TextBox 345">
                <a:extLst>
                  <a:ext uri="{FF2B5EF4-FFF2-40B4-BE49-F238E27FC236}">
                    <a16:creationId xmlns:a16="http://schemas.microsoft.com/office/drawing/2014/main" id="{89133CDF-8B03-F2E6-2DB9-643F078BE0B3}"/>
                  </a:ext>
                </a:extLst>
              </p:cNvPr>
              <p:cNvSpPr txBox="1">
                <a:spLocks/>
              </p:cNvSpPr>
              <p:nvPr/>
            </p:nvSpPr>
            <p:spPr bwMode="auto">
              <a:xfrm>
                <a:off x="13416786" y="4480335"/>
                <a:ext cx="8640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1</a:t>
                </a:r>
              </a:p>
              <a:p>
                <a:pPr algn="ctr">
                  <a:lnSpc>
                    <a:spcPct val="100000"/>
                  </a:lnSpc>
                  <a:spcBef>
                    <a:spcPts val="0"/>
                  </a:spcBef>
                  <a:spcAft>
                    <a:spcPct val="0"/>
                  </a:spcAft>
                  <a:buClrTx/>
                  <a:buFontTx/>
                  <a:buNone/>
                </a:pPr>
                <a:r>
                  <a:rPr lang="en-US" sz="900" b="0" spc="-30" dirty="0">
                    <a:latin typeface="+mn-lt"/>
                  </a:rPr>
                  <a:t>0</a:t>
                </a:r>
              </a:p>
            </p:txBody>
          </p:sp>
          <p:sp>
            <p:nvSpPr>
              <p:cNvPr id="347" name="TextBox 346">
                <a:extLst>
                  <a:ext uri="{FF2B5EF4-FFF2-40B4-BE49-F238E27FC236}">
                    <a16:creationId xmlns:a16="http://schemas.microsoft.com/office/drawing/2014/main" id="{6B3F42BB-4B73-6D97-B085-B060FA6D5B14}"/>
                  </a:ext>
                </a:extLst>
              </p:cNvPr>
              <p:cNvSpPr txBox="1">
                <a:spLocks/>
              </p:cNvSpPr>
              <p:nvPr/>
            </p:nvSpPr>
            <p:spPr bwMode="auto">
              <a:xfrm>
                <a:off x="14018716" y="4480335"/>
                <a:ext cx="8640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900" b="0" spc="-30" dirty="0">
                    <a:latin typeface="+mn-lt"/>
                  </a:rPr>
                  <a:t>0</a:t>
                </a:r>
              </a:p>
              <a:p>
                <a:pPr algn="ctr">
                  <a:lnSpc>
                    <a:spcPct val="100000"/>
                  </a:lnSpc>
                  <a:spcBef>
                    <a:spcPts val="0"/>
                  </a:spcBef>
                  <a:spcAft>
                    <a:spcPct val="0"/>
                  </a:spcAft>
                  <a:buClrTx/>
                  <a:buFontTx/>
                  <a:buNone/>
                </a:pPr>
                <a:r>
                  <a:rPr lang="en-US" sz="900" b="0" spc="-30" dirty="0">
                    <a:latin typeface="+mn-lt"/>
                  </a:rPr>
                  <a:t>0</a:t>
                </a:r>
              </a:p>
            </p:txBody>
          </p:sp>
        </p:grpSp>
      </p:grpSp>
      <p:sp>
        <p:nvSpPr>
          <p:cNvPr id="364" name="TextBox 363">
            <a:extLst>
              <a:ext uri="{FF2B5EF4-FFF2-40B4-BE49-F238E27FC236}">
                <a16:creationId xmlns:a16="http://schemas.microsoft.com/office/drawing/2014/main" id="{23A70F7A-D5D7-1DE2-6BA2-BDA3CB6A882D}"/>
              </a:ext>
            </a:extLst>
          </p:cNvPr>
          <p:cNvSpPr txBox="1"/>
          <p:nvPr/>
        </p:nvSpPr>
        <p:spPr>
          <a:xfrm>
            <a:off x="4694873" y="5605762"/>
            <a:ext cx="914400" cy="373057"/>
          </a:xfrm>
          <a:prstGeom prst="rect">
            <a:avLst/>
          </a:prstGeom>
        </p:spPr>
        <p:txBody>
          <a:bodyPr vert="horz" wrap="none" lIns="0" tIns="0" rIns="0" bIns="0" rtlCol="0">
            <a:noAutofit/>
          </a:bodyPr>
          <a:lstStyle/>
          <a:p>
            <a:pPr algn="r"/>
            <a:r>
              <a:rPr lang="en-US" sz="900" dirty="0">
                <a:solidFill>
                  <a:schemeClr val="accent1"/>
                </a:solidFill>
                <a:latin typeface="+mn-lt"/>
              </a:rPr>
              <a:t>Prior cBTKi</a:t>
            </a:r>
          </a:p>
          <a:p>
            <a:pPr algn="r"/>
            <a:r>
              <a:rPr lang="en-US" sz="900" dirty="0">
                <a:solidFill>
                  <a:schemeClr val="accent6"/>
                </a:solidFill>
                <a:latin typeface="+mn-lt"/>
              </a:rPr>
              <a:t>cBTKi naive</a:t>
            </a:r>
            <a:endParaRPr lang="en-US" sz="900" dirty="0">
              <a:latin typeface="+mn-lt"/>
            </a:endParaRPr>
          </a:p>
        </p:txBody>
      </p:sp>
      <p:sp>
        <p:nvSpPr>
          <p:cNvPr id="365" name="TextBox 364">
            <a:extLst>
              <a:ext uri="{FF2B5EF4-FFF2-40B4-BE49-F238E27FC236}">
                <a16:creationId xmlns:a16="http://schemas.microsoft.com/office/drawing/2014/main" id="{21900057-2351-2A28-337A-ABD81B8D6DCB}"/>
              </a:ext>
            </a:extLst>
          </p:cNvPr>
          <p:cNvSpPr txBox="1"/>
          <p:nvPr/>
        </p:nvSpPr>
        <p:spPr>
          <a:xfrm>
            <a:off x="8841106" y="2628635"/>
            <a:ext cx="788194" cy="153759"/>
          </a:xfrm>
          <a:prstGeom prst="rect">
            <a:avLst/>
          </a:prstGeom>
        </p:spPr>
        <p:txBody>
          <a:bodyPr vert="horz" wrap="none" lIns="0" tIns="0" rIns="0" bIns="0" rtlCol="0">
            <a:noAutofit/>
          </a:bodyPr>
          <a:lstStyle/>
          <a:p>
            <a:pPr algn="l"/>
            <a:r>
              <a:rPr lang="en-US" sz="1200" dirty="0">
                <a:solidFill>
                  <a:schemeClr val="accent6"/>
                </a:solidFill>
                <a:latin typeface="+mn-lt"/>
              </a:rPr>
              <a:t>76.2%</a:t>
            </a:r>
          </a:p>
        </p:txBody>
      </p:sp>
      <p:sp>
        <p:nvSpPr>
          <p:cNvPr id="366" name="TextBox 365">
            <a:extLst>
              <a:ext uri="{FF2B5EF4-FFF2-40B4-BE49-F238E27FC236}">
                <a16:creationId xmlns:a16="http://schemas.microsoft.com/office/drawing/2014/main" id="{CCAD84ED-EA6D-5ACF-F459-4C3260493FE6}"/>
              </a:ext>
            </a:extLst>
          </p:cNvPr>
          <p:cNvSpPr txBox="1"/>
          <p:nvPr/>
        </p:nvSpPr>
        <p:spPr>
          <a:xfrm>
            <a:off x="8908257" y="3549312"/>
            <a:ext cx="788194" cy="153759"/>
          </a:xfrm>
          <a:prstGeom prst="rect">
            <a:avLst/>
          </a:prstGeom>
        </p:spPr>
        <p:txBody>
          <a:bodyPr vert="horz" wrap="none" lIns="0" tIns="0" rIns="0" bIns="0" rtlCol="0">
            <a:noAutofit/>
          </a:bodyPr>
          <a:lstStyle/>
          <a:p>
            <a:pPr algn="l"/>
            <a:r>
              <a:rPr lang="en-US" sz="1200" dirty="0">
                <a:solidFill>
                  <a:schemeClr val="accent1"/>
                </a:solidFill>
                <a:latin typeface="+mn-lt"/>
              </a:rPr>
              <a:t>43.2%</a:t>
            </a:r>
          </a:p>
        </p:txBody>
      </p:sp>
      <p:sp>
        <p:nvSpPr>
          <p:cNvPr id="367" name="Freeform: Shape 366">
            <a:extLst>
              <a:ext uri="{FF2B5EF4-FFF2-40B4-BE49-F238E27FC236}">
                <a16:creationId xmlns:a16="http://schemas.microsoft.com/office/drawing/2014/main" id="{DC755A5F-6F5A-4575-4EB2-FF046CE82539}"/>
              </a:ext>
            </a:extLst>
          </p:cNvPr>
          <p:cNvSpPr/>
          <p:nvPr/>
        </p:nvSpPr>
        <p:spPr>
          <a:xfrm>
            <a:off x="5743575" y="2185988"/>
            <a:ext cx="5781675" cy="681037"/>
          </a:xfrm>
          <a:custGeom>
            <a:avLst/>
            <a:gdLst>
              <a:gd name="csX0" fmla="*/ 5781675 w 5781675"/>
              <a:gd name="csY0" fmla="*/ 681037 h 681037"/>
              <a:gd name="csX1" fmla="*/ 2867025 w 5781675"/>
              <a:gd name="csY1" fmla="*/ 681037 h 681037"/>
              <a:gd name="csX2" fmla="*/ 2867025 w 5781675"/>
              <a:gd name="csY2" fmla="*/ 433387 h 681037"/>
              <a:gd name="csX3" fmla="*/ 2671763 w 5781675"/>
              <a:gd name="csY3" fmla="*/ 433387 h 681037"/>
              <a:gd name="csX4" fmla="*/ 2671763 w 5781675"/>
              <a:gd name="csY4" fmla="*/ 219075 h 681037"/>
              <a:gd name="csX5" fmla="*/ 223838 w 5781675"/>
              <a:gd name="csY5" fmla="*/ 219075 h 681037"/>
              <a:gd name="csX6" fmla="*/ 223838 w 5781675"/>
              <a:gd name="csY6" fmla="*/ 0 h 681037"/>
              <a:gd name="csX7" fmla="*/ 0 w 5781675"/>
              <a:gd name="csY7" fmla="*/ 0 h 68103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Lst>
            <a:rect l="l" t="t" r="r" b="b"/>
            <a:pathLst>
              <a:path w="5781675" h="681037">
                <a:moveTo>
                  <a:pt x="5781675" y="681037"/>
                </a:moveTo>
                <a:lnTo>
                  <a:pt x="2867025" y="681037"/>
                </a:lnTo>
                <a:lnTo>
                  <a:pt x="2867025" y="433387"/>
                </a:lnTo>
                <a:lnTo>
                  <a:pt x="2671763" y="433387"/>
                </a:lnTo>
                <a:lnTo>
                  <a:pt x="2671763" y="219075"/>
                </a:lnTo>
                <a:lnTo>
                  <a:pt x="223838" y="219075"/>
                </a:lnTo>
                <a:lnTo>
                  <a:pt x="223838" y="0"/>
                </a:lnTo>
                <a:lnTo>
                  <a:pt x="0" y="0"/>
                </a:lnTo>
              </a:path>
            </a:pathLst>
          </a:custGeom>
          <a:noFill/>
          <a:ln w="28575">
            <a:solidFill>
              <a:schemeClr val="accent6"/>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79" name="Group 378">
            <a:extLst>
              <a:ext uri="{FF2B5EF4-FFF2-40B4-BE49-F238E27FC236}">
                <a16:creationId xmlns:a16="http://schemas.microsoft.com/office/drawing/2014/main" id="{F126A6C6-C6E1-DABB-E419-CEA51A30B635}"/>
              </a:ext>
            </a:extLst>
          </p:cNvPr>
          <p:cNvGrpSpPr/>
          <p:nvPr/>
        </p:nvGrpSpPr>
        <p:grpSpPr>
          <a:xfrm>
            <a:off x="5814846" y="2057254"/>
            <a:ext cx="5734216" cy="924133"/>
            <a:chOff x="5814846" y="2057254"/>
            <a:chExt cx="5734216" cy="924133"/>
          </a:xfrm>
        </p:grpSpPr>
        <p:sp>
          <p:nvSpPr>
            <p:cNvPr id="368" name="TextBox 367">
              <a:extLst>
                <a:ext uri="{FF2B5EF4-FFF2-40B4-BE49-F238E27FC236}">
                  <a16:creationId xmlns:a16="http://schemas.microsoft.com/office/drawing/2014/main" id="{F09107B6-BC08-76DC-5F28-0A5CB50D1A1A}"/>
                </a:ext>
              </a:extLst>
            </p:cNvPr>
            <p:cNvSpPr txBox="1"/>
            <p:nvPr/>
          </p:nvSpPr>
          <p:spPr>
            <a:xfrm>
              <a:off x="11445382" y="2733613"/>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369" name="TextBox 368">
              <a:extLst>
                <a:ext uri="{FF2B5EF4-FFF2-40B4-BE49-F238E27FC236}">
                  <a16:creationId xmlns:a16="http://schemas.microsoft.com/office/drawing/2014/main" id="{1500DAEB-B4B4-0166-6EAF-B3D73A0C0C8E}"/>
                </a:ext>
              </a:extLst>
            </p:cNvPr>
            <p:cNvSpPr txBox="1"/>
            <p:nvPr/>
          </p:nvSpPr>
          <p:spPr>
            <a:xfrm>
              <a:off x="10883407" y="2733613"/>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370" name="TextBox 369">
              <a:extLst>
                <a:ext uri="{FF2B5EF4-FFF2-40B4-BE49-F238E27FC236}">
                  <a16:creationId xmlns:a16="http://schemas.microsoft.com/office/drawing/2014/main" id="{A4FA7164-5751-D268-7BC0-50704CA2ECBB}"/>
                </a:ext>
              </a:extLst>
            </p:cNvPr>
            <p:cNvSpPr txBox="1"/>
            <p:nvPr/>
          </p:nvSpPr>
          <p:spPr>
            <a:xfrm>
              <a:off x="10826257" y="2733613"/>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371" name="TextBox 370">
              <a:extLst>
                <a:ext uri="{FF2B5EF4-FFF2-40B4-BE49-F238E27FC236}">
                  <a16:creationId xmlns:a16="http://schemas.microsoft.com/office/drawing/2014/main" id="{2D9F162A-C142-BB89-FFA3-97777A085260}"/>
                </a:ext>
              </a:extLst>
            </p:cNvPr>
            <p:cNvSpPr txBox="1"/>
            <p:nvPr/>
          </p:nvSpPr>
          <p:spPr>
            <a:xfrm>
              <a:off x="9911857" y="2733613"/>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372" name="TextBox 371">
              <a:extLst>
                <a:ext uri="{FF2B5EF4-FFF2-40B4-BE49-F238E27FC236}">
                  <a16:creationId xmlns:a16="http://schemas.microsoft.com/office/drawing/2014/main" id="{7D28DB5F-7124-717D-894A-B3224D88DA58}"/>
                </a:ext>
              </a:extLst>
            </p:cNvPr>
            <p:cNvSpPr txBox="1"/>
            <p:nvPr/>
          </p:nvSpPr>
          <p:spPr>
            <a:xfrm>
              <a:off x="9868994" y="2733613"/>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373" name="TextBox 372">
              <a:extLst>
                <a:ext uri="{FF2B5EF4-FFF2-40B4-BE49-F238E27FC236}">
                  <a16:creationId xmlns:a16="http://schemas.microsoft.com/office/drawing/2014/main" id="{F142053D-23F2-A6F4-BD4B-FE77FE70193D}"/>
                </a:ext>
              </a:extLst>
            </p:cNvPr>
            <p:cNvSpPr txBox="1"/>
            <p:nvPr/>
          </p:nvSpPr>
          <p:spPr>
            <a:xfrm>
              <a:off x="9568957" y="2733613"/>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374" name="TextBox 373">
              <a:extLst>
                <a:ext uri="{FF2B5EF4-FFF2-40B4-BE49-F238E27FC236}">
                  <a16:creationId xmlns:a16="http://schemas.microsoft.com/office/drawing/2014/main" id="{B7AC367B-A37E-A7BB-A864-4C9078BDEB15}"/>
                </a:ext>
              </a:extLst>
            </p:cNvPr>
            <p:cNvSpPr txBox="1"/>
            <p:nvPr/>
          </p:nvSpPr>
          <p:spPr>
            <a:xfrm>
              <a:off x="9530857" y="2733613"/>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375" name="TextBox 374">
              <a:extLst>
                <a:ext uri="{FF2B5EF4-FFF2-40B4-BE49-F238E27FC236}">
                  <a16:creationId xmlns:a16="http://schemas.microsoft.com/office/drawing/2014/main" id="{EFB694F5-ACEE-E1E7-EEA4-49A6DEB1C0A6}"/>
                </a:ext>
              </a:extLst>
            </p:cNvPr>
            <p:cNvSpPr txBox="1"/>
            <p:nvPr/>
          </p:nvSpPr>
          <p:spPr>
            <a:xfrm>
              <a:off x="9483232" y="2733613"/>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376" name="TextBox 375">
              <a:extLst>
                <a:ext uri="{FF2B5EF4-FFF2-40B4-BE49-F238E27FC236}">
                  <a16:creationId xmlns:a16="http://schemas.microsoft.com/office/drawing/2014/main" id="{A6FB4CD3-251F-4C49-4D56-43E04D7487B0}"/>
                </a:ext>
              </a:extLst>
            </p:cNvPr>
            <p:cNvSpPr txBox="1"/>
            <p:nvPr/>
          </p:nvSpPr>
          <p:spPr>
            <a:xfrm>
              <a:off x="9435607" y="2733613"/>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377" name="TextBox 376">
              <a:extLst>
                <a:ext uri="{FF2B5EF4-FFF2-40B4-BE49-F238E27FC236}">
                  <a16:creationId xmlns:a16="http://schemas.microsoft.com/office/drawing/2014/main" id="{76F6A138-4357-2692-5923-8BC47794D81A}"/>
                </a:ext>
              </a:extLst>
            </p:cNvPr>
            <p:cNvSpPr txBox="1"/>
            <p:nvPr/>
          </p:nvSpPr>
          <p:spPr>
            <a:xfrm>
              <a:off x="8459632" y="2487658"/>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sp>
          <p:nvSpPr>
            <p:cNvPr id="378" name="TextBox 377">
              <a:extLst>
                <a:ext uri="{FF2B5EF4-FFF2-40B4-BE49-F238E27FC236}">
                  <a16:creationId xmlns:a16="http://schemas.microsoft.com/office/drawing/2014/main" id="{B10C4254-8F17-3D46-7D08-7853A90D420A}"/>
                </a:ext>
              </a:extLst>
            </p:cNvPr>
            <p:cNvSpPr txBox="1"/>
            <p:nvPr/>
          </p:nvSpPr>
          <p:spPr>
            <a:xfrm>
              <a:off x="5814846" y="2057254"/>
              <a:ext cx="103680" cy="247774"/>
            </a:xfrm>
            <a:prstGeom prst="rect">
              <a:avLst/>
            </a:prstGeom>
          </p:spPr>
          <p:txBody>
            <a:bodyPr vert="horz" wrap="none" lIns="0" tIns="0" rIns="0" bIns="0" rtlCol="0">
              <a:noAutofit/>
            </a:bodyPr>
            <a:lstStyle/>
            <a:p>
              <a:pPr algn="l"/>
              <a:r>
                <a:rPr lang="en-US" dirty="0">
                  <a:solidFill>
                    <a:schemeClr val="accent6"/>
                  </a:solidFill>
                  <a:latin typeface="+mn-lt"/>
                </a:rPr>
                <a:t>+</a:t>
              </a:r>
            </a:p>
          </p:txBody>
        </p:sp>
      </p:grpSp>
      <p:sp>
        <p:nvSpPr>
          <p:cNvPr id="380" name="Freeform: Shape 379">
            <a:extLst>
              <a:ext uri="{FF2B5EF4-FFF2-40B4-BE49-F238E27FC236}">
                <a16:creationId xmlns:a16="http://schemas.microsoft.com/office/drawing/2014/main" id="{5A1603DC-23E0-054F-C352-45B8F366E7D2}"/>
              </a:ext>
            </a:extLst>
          </p:cNvPr>
          <p:cNvSpPr/>
          <p:nvPr/>
        </p:nvSpPr>
        <p:spPr>
          <a:xfrm>
            <a:off x="5734050" y="2181225"/>
            <a:ext cx="6005513" cy="1971675"/>
          </a:xfrm>
          <a:custGeom>
            <a:avLst/>
            <a:gdLst>
              <a:gd name="csX0" fmla="*/ 6005513 w 6005513"/>
              <a:gd name="csY0" fmla="*/ 1971675 h 1971675"/>
              <a:gd name="csX1" fmla="*/ 4981575 w 6005513"/>
              <a:gd name="csY1" fmla="*/ 1971675 h 1971675"/>
              <a:gd name="csX2" fmla="*/ 4981575 w 6005513"/>
              <a:gd name="csY2" fmla="*/ 1838325 h 1971675"/>
              <a:gd name="csX3" fmla="*/ 4786313 w 6005513"/>
              <a:gd name="csY3" fmla="*/ 1838325 h 1971675"/>
              <a:gd name="csX4" fmla="*/ 4786313 w 6005513"/>
              <a:gd name="csY4" fmla="*/ 1733550 h 1971675"/>
              <a:gd name="csX5" fmla="*/ 4433888 w 6005513"/>
              <a:gd name="csY5" fmla="*/ 1733550 h 1971675"/>
              <a:gd name="csX6" fmla="*/ 4433888 w 6005513"/>
              <a:gd name="csY6" fmla="*/ 1638300 h 1971675"/>
              <a:gd name="csX7" fmla="*/ 3214688 w 6005513"/>
              <a:gd name="csY7" fmla="*/ 1638300 h 1971675"/>
              <a:gd name="csX8" fmla="*/ 3214688 w 6005513"/>
              <a:gd name="csY8" fmla="*/ 1609725 h 1971675"/>
              <a:gd name="csX9" fmla="*/ 2981325 w 6005513"/>
              <a:gd name="csY9" fmla="*/ 1609725 h 1971675"/>
              <a:gd name="csX10" fmla="*/ 2981325 w 6005513"/>
              <a:gd name="csY10" fmla="*/ 1571625 h 1971675"/>
              <a:gd name="csX11" fmla="*/ 2876550 w 6005513"/>
              <a:gd name="csY11" fmla="*/ 1571625 h 1971675"/>
              <a:gd name="csX12" fmla="*/ 2876550 w 6005513"/>
              <a:gd name="csY12" fmla="*/ 1533525 h 1971675"/>
              <a:gd name="csX13" fmla="*/ 2771775 w 6005513"/>
              <a:gd name="csY13" fmla="*/ 1533525 h 1971675"/>
              <a:gd name="csX14" fmla="*/ 2771775 w 6005513"/>
              <a:gd name="csY14" fmla="*/ 1504950 h 1971675"/>
              <a:gd name="csX15" fmla="*/ 2619375 w 6005513"/>
              <a:gd name="csY15" fmla="*/ 1504950 h 1971675"/>
              <a:gd name="csX16" fmla="*/ 2619375 w 6005513"/>
              <a:gd name="csY16" fmla="*/ 1476375 h 1971675"/>
              <a:gd name="csX17" fmla="*/ 2528888 w 6005513"/>
              <a:gd name="csY17" fmla="*/ 1476375 h 1971675"/>
              <a:gd name="csX18" fmla="*/ 2505075 w 6005513"/>
              <a:gd name="csY18" fmla="*/ 1447800 h 1971675"/>
              <a:gd name="csX19" fmla="*/ 2152650 w 6005513"/>
              <a:gd name="csY19" fmla="*/ 1447800 h 1971675"/>
              <a:gd name="csX20" fmla="*/ 2152650 w 6005513"/>
              <a:gd name="csY20" fmla="*/ 1419225 h 1971675"/>
              <a:gd name="csX21" fmla="*/ 2057400 w 6005513"/>
              <a:gd name="csY21" fmla="*/ 1419225 h 1971675"/>
              <a:gd name="csX22" fmla="*/ 2057400 w 6005513"/>
              <a:gd name="csY22" fmla="*/ 1390650 h 1971675"/>
              <a:gd name="csX23" fmla="*/ 2033588 w 6005513"/>
              <a:gd name="csY23" fmla="*/ 1390650 h 1971675"/>
              <a:gd name="csX24" fmla="*/ 2033588 w 6005513"/>
              <a:gd name="csY24" fmla="*/ 1319213 h 1971675"/>
              <a:gd name="csX25" fmla="*/ 1871663 w 6005513"/>
              <a:gd name="csY25" fmla="*/ 1319213 h 1971675"/>
              <a:gd name="csX26" fmla="*/ 1871663 w 6005513"/>
              <a:gd name="csY26" fmla="*/ 1300163 h 1971675"/>
              <a:gd name="csX27" fmla="*/ 1828800 w 6005513"/>
              <a:gd name="csY27" fmla="*/ 1300163 h 1971675"/>
              <a:gd name="csX28" fmla="*/ 1828800 w 6005513"/>
              <a:gd name="csY28" fmla="*/ 1271588 h 1971675"/>
              <a:gd name="csX29" fmla="*/ 1790700 w 6005513"/>
              <a:gd name="csY29" fmla="*/ 1271588 h 1971675"/>
              <a:gd name="csX30" fmla="*/ 1790700 w 6005513"/>
              <a:gd name="csY30" fmla="*/ 1252538 h 1971675"/>
              <a:gd name="csX31" fmla="*/ 1681163 w 6005513"/>
              <a:gd name="csY31" fmla="*/ 1252538 h 1971675"/>
              <a:gd name="csX32" fmla="*/ 1681163 w 6005513"/>
              <a:gd name="csY32" fmla="*/ 1223963 h 1971675"/>
              <a:gd name="csX33" fmla="*/ 1590675 w 6005513"/>
              <a:gd name="csY33" fmla="*/ 1223963 h 1971675"/>
              <a:gd name="csX34" fmla="*/ 1590675 w 6005513"/>
              <a:gd name="csY34" fmla="*/ 1204913 h 1971675"/>
              <a:gd name="csX35" fmla="*/ 1519238 w 6005513"/>
              <a:gd name="csY35" fmla="*/ 1204913 h 1971675"/>
              <a:gd name="csX36" fmla="*/ 1519238 w 6005513"/>
              <a:gd name="csY36" fmla="*/ 1204913 h 1971675"/>
              <a:gd name="csX37" fmla="*/ 1495425 w 6005513"/>
              <a:gd name="csY37" fmla="*/ 1181100 h 1971675"/>
              <a:gd name="csX38" fmla="*/ 1495425 w 6005513"/>
              <a:gd name="csY38" fmla="*/ 1157288 h 1971675"/>
              <a:gd name="csX39" fmla="*/ 1471613 w 6005513"/>
              <a:gd name="csY39" fmla="*/ 1157288 h 1971675"/>
              <a:gd name="csX40" fmla="*/ 1471613 w 6005513"/>
              <a:gd name="csY40" fmla="*/ 1133475 h 1971675"/>
              <a:gd name="csX41" fmla="*/ 1409700 w 6005513"/>
              <a:gd name="csY41" fmla="*/ 1133475 h 1971675"/>
              <a:gd name="csX42" fmla="*/ 1409700 w 6005513"/>
              <a:gd name="csY42" fmla="*/ 1100138 h 1971675"/>
              <a:gd name="csX43" fmla="*/ 1366838 w 6005513"/>
              <a:gd name="csY43" fmla="*/ 1100138 h 1971675"/>
              <a:gd name="csX44" fmla="*/ 1366838 w 6005513"/>
              <a:gd name="csY44" fmla="*/ 1066800 h 1971675"/>
              <a:gd name="csX45" fmla="*/ 1262063 w 6005513"/>
              <a:gd name="csY45" fmla="*/ 1066800 h 1971675"/>
              <a:gd name="csX46" fmla="*/ 1262063 w 6005513"/>
              <a:gd name="csY46" fmla="*/ 1023938 h 1971675"/>
              <a:gd name="csX47" fmla="*/ 1171575 w 6005513"/>
              <a:gd name="csY47" fmla="*/ 1023938 h 1971675"/>
              <a:gd name="csX48" fmla="*/ 1171575 w 6005513"/>
              <a:gd name="csY48" fmla="*/ 1004888 h 1971675"/>
              <a:gd name="csX49" fmla="*/ 1123950 w 6005513"/>
              <a:gd name="csY49" fmla="*/ 1004888 h 1971675"/>
              <a:gd name="csX50" fmla="*/ 1123950 w 6005513"/>
              <a:gd name="csY50" fmla="*/ 971550 h 1971675"/>
              <a:gd name="csX51" fmla="*/ 1071563 w 6005513"/>
              <a:gd name="csY51" fmla="*/ 971550 h 1971675"/>
              <a:gd name="csX52" fmla="*/ 1071563 w 6005513"/>
              <a:gd name="csY52" fmla="*/ 957263 h 1971675"/>
              <a:gd name="csX53" fmla="*/ 962025 w 6005513"/>
              <a:gd name="csY53" fmla="*/ 957263 h 1971675"/>
              <a:gd name="csX54" fmla="*/ 962025 w 6005513"/>
              <a:gd name="csY54" fmla="*/ 928688 h 1971675"/>
              <a:gd name="csX55" fmla="*/ 933450 w 6005513"/>
              <a:gd name="csY55" fmla="*/ 928688 h 1971675"/>
              <a:gd name="csX56" fmla="*/ 933450 w 6005513"/>
              <a:gd name="csY56" fmla="*/ 900113 h 1971675"/>
              <a:gd name="csX57" fmla="*/ 919163 w 6005513"/>
              <a:gd name="csY57" fmla="*/ 900113 h 1971675"/>
              <a:gd name="csX58" fmla="*/ 919163 w 6005513"/>
              <a:gd name="csY58" fmla="*/ 876300 h 1971675"/>
              <a:gd name="csX59" fmla="*/ 852488 w 6005513"/>
              <a:gd name="csY59" fmla="*/ 876300 h 1971675"/>
              <a:gd name="csX60" fmla="*/ 852488 w 6005513"/>
              <a:gd name="csY60" fmla="*/ 852488 h 1971675"/>
              <a:gd name="csX61" fmla="*/ 823913 w 6005513"/>
              <a:gd name="csY61" fmla="*/ 852488 h 1971675"/>
              <a:gd name="csX62" fmla="*/ 823913 w 6005513"/>
              <a:gd name="csY62" fmla="*/ 828675 h 1971675"/>
              <a:gd name="csX63" fmla="*/ 804863 w 6005513"/>
              <a:gd name="csY63" fmla="*/ 828675 h 1971675"/>
              <a:gd name="csX64" fmla="*/ 804863 w 6005513"/>
              <a:gd name="csY64" fmla="*/ 804863 h 1971675"/>
              <a:gd name="csX65" fmla="*/ 785813 w 6005513"/>
              <a:gd name="csY65" fmla="*/ 804863 h 1971675"/>
              <a:gd name="csX66" fmla="*/ 785813 w 6005513"/>
              <a:gd name="csY66" fmla="*/ 781050 h 1971675"/>
              <a:gd name="csX67" fmla="*/ 742950 w 6005513"/>
              <a:gd name="csY67" fmla="*/ 781050 h 1971675"/>
              <a:gd name="csX68" fmla="*/ 742950 w 6005513"/>
              <a:gd name="csY68" fmla="*/ 723900 h 1971675"/>
              <a:gd name="csX69" fmla="*/ 719138 w 6005513"/>
              <a:gd name="csY69" fmla="*/ 723900 h 1971675"/>
              <a:gd name="csX70" fmla="*/ 719138 w 6005513"/>
              <a:gd name="csY70" fmla="*/ 685800 h 1971675"/>
              <a:gd name="csX71" fmla="*/ 671513 w 6005513"/>
              <a:gd name="csY71" fmla="*/ 685800 h 1971675"/>
              <a:gd name="csX72" fmla="*/ 671513 w 6005513"/>
              <a:gd name="csY72" fmla="*/ 633413 h 1971675"/>
              <a:gd name="csX73" fmla="*/ 623888 w 6005513"/>
              <a:gd name="csY73" fmla="*/ 633413 h 1971675"/>
              <a:gd name="csX74" fmla="*/ 623888 w 6005513"/>
              <a:gd name="csY74" fmla="*/ 614363 h 1971675"/>
              <a:gd name="csX75" fmla="*/ 585788 w 6005513"/>
              <a:gd name="csY75" fmla="*/ 614363 h 1971675"/>
              <a:gd name="csX76" fmla="*/ 585788 w 6005513"/>
              <a:gd name="csY76" fmla="*/ 585788 h 1971675"/>
              <a:gd name="csX77" fmla="*/ 533400 w 6005513"/>
              <a:gd name="csY77" fmla="*/ 585788 h 1971675"/>
              <a:gd name="csX78" fmla="*/ 533400 w 6005513"/>
              <a:gd name="csY78" fmla="*/ 542925 h 1971675"/>
              <a:gd name="csX79" fmla="*/ 476250 w 6005513"/>
              <a:gd name="csY79" fmla="*/ 542925 h 1971675"/>
              <a:gd name="csX80" fmla="*/ 476250 w 6005513"/>
              <a:gd name="csY80" fmla="*/ 500063 h 1971675"/>
              <a:gd name="csX81" fmla="*/ 452438 w 6005513"/>
              <a:gd name="csY81" fmla="*/ 500063 h 1971675"/>
              <a:gd name="csX82" fmla="*/ 452438 w 6005513"/>
              <a:gd name="csY82" fmla="*/ 447675 h 1971675"/>
              <a:gd name="csX83" fmla="*/ 433388 w 6005513"/>
              <a:gd name="csY83" fmla="*/ 447675 h 1971675"/>
              <a:gd name="csX84" fmla="*/ 433388 w 6005513"/>
              <a:gd name="csY84" fmla="*/ 400050 h 1971675"/>
              <a:gd name="csX85" fmla="*/ 404813 w 6005513"/>
              <a:gd name="csY85" fmla="*/ 400050 h 1971675"/>
              <a:gd name="csX86" fmla="*/ 404813 w 6005513"/>
              <a:gd name="csY86" fmla="*/ 366713 h 1971675"/>
              <a:gd name="csX87" fmla="*/ 381000 w 6005513"/>
              <a:gd name="csY87" fmla="*/ 366713 h 1971675"/>
              <a:gd name="csX88" fmla="*/ 381000 w 6005513"/>
              <a:gd name="csY88" fmla="*/ 314325 h 1971675"/>
              <a:gd name="csX89" fmla="*/ 347663 w 6005513"/>
              <a:gd name="csY89" fmla="*/ 314325 h 1971675"/>
              <a:gd name="csX90" fmla="*/ 347663 w 6005513"/>
              <a:gd name="csY90" fmla="*/ 295275 h 1971675"/>
              <a:gd name="csX91" fmla="*/ 300038 w 6005513"/>
              <a:gd name="csY91" fmla="*/ 295275 h 1971675"/>
              <a:gd name="csX92" fmla="*/ 300038 w 6005513"/>
              <a:gd name="csY92" fmla="*/ 280988 h 1971675"/>
              <a:gd name="csX93" fmla="*/ 233363 w 6005513"/>
              <a:gd name="csY93" fmla="*/ 280988 h 1971675"/>
              <a:gd name="csX94" fmla="*/ 233363 w 6005513"/>
              <a:gd name="csY94" fmla="*/ 214313 h 1971675"/>
              <a:gd name="csX95" fmla="*/ 200025 w 6005513"/>
              <a:gd name="csY95" fmla="*/ 214313 h 1971675"/>
              <a:gd name="csX96" fmla="*/ 200025 w 6005513"/>
              <a:gd name="csY96" fmla="*/ 185738 h 1971675"/>
              <a:gd name="csX97" fmla="*/ 161925 w 6005513"/>
              <a:gd name="csY97" fmla="*/ 185738 h 1971675"/>
              <a:gd name="csX98" fmla="*/ 161925 w 6005513"/>
              <a:gd name="csY98" fmla="*/ 133350 h 1971675"/>
              <a:gd name="csX99" fmla="*/ 133350 w 6005513"/>
              <a:gd name="csY99" fmla="*/ 133350 h 1971675"/>
              <a:gd name="csX100" fmla="*/ 133350 w 6005513"/>
              <a:gd name="csY100" fmla="*/ 104775 h 1971675"/>
              <a:gd name="csX101" fmla="*/ 114300 w 6005513"/>
              <a:gd name="csY101" fmla="*/ 104775 h 1971675"/>
              <a:gd name="csX102" fmla="*/ 114300 w 6005513"/>
              <a:gd name="csY102" fmla="*/ 71438 h 1971675"/>
              <a:gd name="csX103" fmla="*/ 80963 w 6005513"/>
              <a:gd name="csY103" fmla="*/ 71438 h 1971675"/>
              <a:gd name="csX104" fmla="*/ 80963 w 6005513"/>
              <a:gd name="csY104" fmla="*/ 42863 h 1971675"/>
              <a:gd name="csX105" fmla="*/ 57150 w 6005513"/>
              <a:gd name="csY105" fmla="*/ 42863 h 1971675"/>
              <a:gd name="csX106" fmla="*/ 57150 w 6005513"/>
              <a:gd name="csY106" fmla="*/ 0 h 1971675"/>
              <a:gd name="csX107" fmla="*/ 0 w 6005513"/>
              <a:gd name="csY107" fmla="*/ 0 h 197167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 ang="0">
                <a:pos x="csX51" y="csY51"/>
              </a:cxn>
              <a:cxn ang="0">
                <a:pos x="csX52" y="csY52"/>
              </a:cxn>
              <a:cxn ang="0">
                <a:pos x="csX53" y="csY53"/>
              </a:cxn>
              <a:cxn ang="0">
                <a:pos x="csX54" y="csY54"/>
              </a:cxn>
              <a:cxn ang="0">
                <a:pos x="csX55" y="csY55"/>
              </a:cxn>
              <a:cxn ang="0">
                <a:pos x="csX56" y="csY56"/>
              </a:cxn>
              <a:cxn ang="0">
                <a:pos x="csX57" y="csY57"/>
              </a:cxn>
              <a:cxn ang="0">
                <a:pos x="csX58" y="csY58"/>
              </a:cxn>
              <a:cxn ang="0">
                <a:pos x="csX59" y="csY59"/>
              </a:cxn>
              <a:cxn ang="0">
                <a:pos x="csX60" y="csY60"/>
              </a:cxn>
              <a:cxn ang="0">
                <a:pos x="csX61" y="csY61"/>
              </a:cxn>
              <a:cxn ang="0">
                <a:pos x="csX62" y="csY62"/>
              </a:cxn>
              <a:cxn ang="0">
                <a:pos x="csX63" y="csY63"/>
              </a:cxn>
              <a:cxn ang="0">
                <a:pos x="csX64" y="csY64"/>
              </a:cxn>
              <a:cxn ang="0">
                <a:pos x="csX65" y="csY65"/>
              </a:cxn>
              <a:cxn ang="0">
                <a:pos x="csX66" y="csY66"/>
              </a:cxn>
              <a:cxn ang="0">
                <a:pos x="csX67" y="csY67"/>
              </a:cxn>
              <a:cxn ang="0">
                <a:pos x="csX68" y="csY68"/>
              </a:cxn>
              <a:cxn ang="0">
                <a:pos x="csX69" y="csY69"/>
              </a:cxn>
              <a:cxn ang="0">
                <a:pos x="csX70" y="csY70"/>
              </a:cxn>
              <a:cxn ang="0">
                <a:pos x="csX71" y="csY71"/>
              </a:cxn>
              <a:cxn ang="0">
                <a:pos x="csX72" y="csY72"/>
              </a:cxn>
              <a:cxn ang="0">
                <a:pos x="csX73" y="csY73"/>
              </a:cxn>
              <a:cxn ang="0">
                <a:pos x="csX74" y="csY74"/>
              </a:cxn>
              <a:cxn ang="0">
                <a:pos x="csX75" y="csY75"/>
              </a:cxn>
              <a:cxn ang="0">
                <a:pos x="csX76" y="csY76"/>
              </a:cxn>
              <a:cxn ang="0">
                <a:pos x="csX77" y="csY77"/>
              </a:cxn>
              <a:cxn ang="0">
                <a:pos x="csX78" y="csY78"/>
              </a:cxn>
              <a:cxn ang="0">
                <a:pos x="csX79" y="csY79"/>
              </a:cxn>
              <a:cxn ang="0">
                <a:pos x="csX80" y="csY80"/>
              </a:cxn>
              <a:cxn ang="0">
                <a:pos x="csX81" y="csY81"/>
              </a:cxn>
              <a:cxn ang="0">
                <a:pos x="csX82" y="csY82"/>
              </a:cxn>
              <a:cxn ang="0">
                <a:pos x="csX83" y="csY83"/>
              </a:cxn>
              <a:cxn ang="0">
                <a:pos x="csX84" y="csY84"/>
              </a:cxn>
              <a:cxn ang="0">
                <a:pos x="csX85" y="csY85"/>
              </a:cxn>
              <a:cxn ang="0">
                <a:pos x="csX86" y="csY86"/>
              </a:cxn>
              <a:cxn ang="0">
                <a:pos x="csX87" y="csY87"/>
              </a:cxn>
              <a:cxn ang="0">
                <a:pos x="csX88" y="csY88"/>
              </a:cxn>
              <a:cxn ang="0">
                <a:pos x="csX89" y="csY89"/>
              </a:cxn>
              <a:cxn ang="0">
                <a:pos x="csX90" y="csY90"/>
              </a:cxn>
              <a:cxn ang="0">
                <a:pos x="csX91" y="csY91"/>
              </a:cxn>
              <a:cxn ang="0">
                <a:pos x="csX92" y="csY92"/>
              </a:cxn>
              <a:cxn ang="0">
                <a:pos x="csX93" y="csY93"/>
              </a:cxn>
              <a:cxn ang="0">
                <a:pos x="csX94" y="csY94"/>
              </a:cxn>
              <a:cxn ang="0">
                <a:pos x="csX95" y="csY95"/>
              </a:cxn>
              <a:cxn ang="0">
                <a:pos x="csX96" y="csY96"/>
              </a:cxn>
              <a:cxn ang="0">
                <a:pos x="csX97" y="csY97"/>
              </a:cxn>
              <a:cxn ang="0">
                <a:pos x="csX98" y="csY98"/>
              </a:cxn>
              <a:cxn ang="0">
                <a:pos x="csX99" y="csY99"/>
              </a:cxn>
              <a:cxn ang="0">
                <a:pos x="csX100" y="csY100"/>
              </a:cxn>
              <a:cxn ang="0">
                <a:pos x="csX101" y="csY101"/>
              </a:cxn>
              <a:cxn ang="0">
                <a:pos x="csX102" y="csY102"/>
              </a:cxn>
              <a:cxn ang="0">
                <a:pos x="csX103" y="csY103"/>
              </a:cxn>
              <a:cxn ang="0">
                <a:pos x="csX104" y="csY104"/>
              </a:cxn>
              <a:cxn ang="0">
                <a:pos x="csX105" y="csY105"/>
              </a:cxn>
              <a:cxn ang="0">
                <a:pos x="csX106" y="csY106"/>
              </a:cxn>
              <a:cxn ang="0">
                <a:pos x="csX107" y="csY107"/>
              </a:cxn>
            </a:cxnLst>
            <a:rect l="l" t="t" r="r" b="b"/>
            <a:pathLst>
              <a:path w="6005513" h="1971675">
                <a:moveTo>
                  <a:pt x="6005513" y="1971675"/>
                </a:moveTo>
                <a:lnTo>
                  <a:pt x="4981575" y="1971675"/>
                </a:lnTo>
                <a:lnTo>
                  <a:pt x="4981575" y="1838325"/>
                </a:lnTo>
                <a:lnTo>
                  <a:pt x="4786313" y="1838325"/>
                </a:lnTo>
                <a:lnTo>
                  <a:pt x="4786313" y="1733550"/>
                </a:lnTo>
                <a:lnTo>
                  <a:pt x="4433888" y="1733550"/>
                </a:lnTo>
                <a:lnTo>
                  <a:pt x="4433888" y="1638300"/>
                </a:lnTo>
                <a:lnTo>
                  <a:pt x="3214688" y="1638300"/>
                </a:lnTo>
                <a:lnTo>
                  <a:pt x="3214688" y="1609725"/>
                </a:lnTo>
                <a:lnTo>
                  <a:pt x="2981325" y="1609725"/>
                </a:lnTo>
                <a:lnTo>
                  <a:pt x="2981325" y="1571625"/>
                </a:lnTo>
                <a:lnTo>
                  <a:pt x="2876550" y="1571625"/>
                </a:lnTo>
                <a:lnTo>
                  <a:pt x="2876550" y="1533525"/>
                </a:lnTo>
                <a:lnTo>
                  <a:pt x="2771775" y="1533525"/>
                </a:lnTo>
                <a:lnTo>
                  <a:pt x="2771775" y="1504950"/>
                </a:lnTo>
                <a:lnTo>
                  <a:pt x="2619375" y="1504950"/>
                </a:lnTo>
                <a:lnTo>
                  <a:pt x="2619375" y="1476375"/>
                </a:lnTo>
                <a:lnTo>
                  <a:pt x="2528888" y="1476375"/>
                </a:lnTo>
                <a:lnTo>
                  <a:pt x="2505075" y="1447800"/>
                </a:lnTo>
                <a:lnTo>
                  <a:pt x="2152650" y="1447800"/>
                </a:lnTo>
                <a:lnTo>
                  <a:pt x="2152650" y="1419225"/>
                </a:lnTo>
                <a:lnTo>
                  <a:pt x="2057400" y="1419225"/>
                </a:lnTo>
                <a:lnTo>
                  <a:pt x="2057400" y="1390650"/>
                </a:lnTo>
                <a:lnTo>
                  <a:pt x="2033588" y="1390650"/>
                </a:lnTo>
                <a:lnTo>
                  <a:pt x="2033588" y="1319213"/>
                </a:lnTo>
                <a:lnTo>
                  <a:pt x="1871663" y="1319213"/>
                </a:lnTo>
                <a:lnTo>
                  <a:pt x="1871663" y="1300163"/>
                </a:lnTo>
                <a:lnTo>
                  <a:pt x="1828800" y="1300163"/>
                </a:lnTo>
                <a:lnTo>
                  <a:pt x="1828800" y="1271588"/>
                </a:lnTo>
                <a:lnTo>
                  <a:pt x="1790700" y="1271588"/>
                </a:lnTo>
                <a:lnTo>
                  <a:pt x="1790700" y="1252538"/>
                </a:lnTo>
                <a:lnTo>
                  <a:pt x="1681163" y="1252538"/>
                </a:lnTo>
                <a:lnTo>
                  <a:pt x="1681163" y="1223963"/>
                </a:lnTo>
                <a:lnTo>
                  <a:pt x="1590675" y="1223963"/>
                </a:lnTo>
                <a:lnTo>
                  <a:pt x="1590675" y="1204913"/>
                </a:lnTo>
                <a:lnTo>
                  <a:pt x="1519238" y="1204913"/>
                </a:lnTo>
                <a:lnTo>
                  <a:pt x="1519238" y="1204913"/>
                </a:lnTo>
                <a:lnTo>
                  <a:pt x="1495425" y="1181100"/>
                </a:lnTo>
                <a:lnTo>
                  <a:pt x="1495425" y="1157288"/>
                </a:lnTo>
                <a:lnTo>
                  <a:pt x="1471613" y="1157288"/>
                </a:lnTo>
                <a:lnTo>
                  <a:pt x="1471613" y="1133475"/>
                </a:lnTo>
                <a:lnTo>
                  <a:pt x="1409700" y="1133475"/>
                </a:lnTo>
                <a:lnTo>
                  <a:pt x="1409700" y="1100138"/>
                </a:lnTo>
                <a:lnTo>
                  <a:pt x="1366838" y="1100138"/>
                </a:lnTo>
                <a:lnTo>
                  <a:pt x="1366838" y="1066800"/>
                </a:lnTo>
                <a:lnTo>
                  <a:pt x="1262063" y="1066800"/>
                </a:lnTo>
                <a:lnTo>
                  <a:pt x="1262063" y="1023938"/>
                </a:lnTo>
                <a:lnTo>
                  <a:pt x="1171575" y="1023938"/>
                </a:lnTo>
                <a:lnTo>
                  <a:pt x="1171575" y="1004888"/>
                </a:lnTo>
                <a:lnTo>
                  <a:pt x="1123950" y="1004888"/>
                </a:lnTo>
                <a:lnTo>
                  <a:pt x="1123950" y="971550"/>
                </a:lnTo>
                <a:lnTo>
                  <a:pt x="1071563" y="971550"/>
                </a:lnTo>
                <a:lnTo>
                  <a:pt x="1071563" y="957263"/>
                </a:lnTo>
                <a:lnTo>
                  <a:pt x="962025" y="957263"/>
                </a:lnTo>
                <a:lnTo>
                  <a:pt x="962025" y="928688"/>
                </a:lnTo>
                <a:lnTo>
                  <a:pt x="933450" y="928688"/>
                </a:lnTo>
                <a:lnTo>
                  <a:pt x="933450" y="900113"/>
                </a:lnTo>
                <a:lnTo>
                  <a:pt x="919163" y="900113"/>
                </a:lnTo>
                <a:lnTo>
                  <a:pt x="919163" y="876300"/>
                </a:lnTo>
                <a:lnTo>
                  <a:pt x="852488" y="876300"/>
                </a:lnTo>
                <a:lnTo>
                  <a:pt x="852488" y="852488"/>
                </a:lnTo>
                <a:lnTo>
                  <a:pt x="823913" y="852488"/>
                </a:lnTo>
                <a:lnTo>
                  <a:pt x="823913" y="828675"/>
                </a:lnTo>
                <a:lnTo>
                  <a:pt x="804863" y="828675"/>
                </a:lnTo>
                <a:lnTo>
                  <a:pt x="804863" y="804863"/>
                </a:lnTo>
                <a:lnTo>
                  <a:pt x="785813" y="804863"/>
                </a:lnTo>
                <a:lnTo>
                  <a:pt x="785813" y="781050"/>
                </a:lnTo>
                <a:lnTo>
                  <a:pt x="742950" y="781050"/>
                </a:lnTo>
                <a:lnTo>
                  <a:pt x="742950" y="723900"/>
                </a:lnTo>
                <a:lnTo>
                  <a:pt x="719138" y="723900"/>
                </a:lnTo>
                <a:lnTo>
                  <a:pt x="719138" y="685800"/>
                </a:lnTo>
                <a:lnTo>
                  <a:pt x="671513" y="685800"/>
                </a:lnTo>
                <a:lnTo>
                  <a:pt x="671513" y="633413"/>
                </a:lnTo>
                <a:lnTo>
                  <a:pt x="623888" y="633413"/>
                </a:lnTo>
                <a:lnTo>
                  <a:pt x="623888" y="614363"/>
                </a:lnTo>
                <a:lnTo>
                  <a:pt x="585788" y="614363"/>
                </a:lnTo>
                <a:lnTo>
                  <a:pt x="585788" y="585788"/>
                </a:lnTo>
                <a:lnTo>
                  <a:pt x="533400" y="585788"/>
                </a:lnTo>
                <a:lnTo>
                  <a:pt x="533400" y="542925"/>
                </a:lnTo>
                <a:lnTo>
                  <a:pt x="476250" y="542925"/>
                </a:lnTo>
                <a:lnTo>
                  <a:pt x="476250" y="500063"/>
                </a:lnTo>
                <a:lnTo>
                  <a:pt x="452438" y="500063"/>
                </a:lnTo>
                <a:lnTo>
                  <a:pt x="452438" y="447675"/>
                </a:lnTo>
                <a:lnTo>
                  <a:pt x="433388" y="447675"/>
                </a:lnTo>
                <a:lnTo>
                  <a:pt x="433388" y="400050"/>
                </a:lnTo>
                <a:lnTo>
                  <a:pt x="404813" y="400050"/>
                </a:lnTo>
                <a:lnTo>
                  <a:pt x="404813" y="366713"/>
                </a:lnTo>
                <a:lnTo>
                  <a:pt x="381000" y="366713"/>
                </a:lnTo>
                <a:lnTo>
                  <a:pt x="381000" y="314325"/>
                </a:lnTo>
                <a:lnTo>
                  <a:pt x="347663" y="314325"/>
                </a:lnTo>
                <a:lnTo>
                  <a:pt x="347663" y="295275"/>
                </a:lnTo>
                <a:lnTo>
                  <a:pt x="300038" y="295275"/>
                </a:lnTo>
                <a:lnTo>
                  <a:pt x="300038" y="280988"/>
                </a:lnTo>
                <a:lnTo>
                  <a:pt x="233363" y="280988"/>
                </a:lnTo>
                <a:lnTo>
                  <a:pt x="233363" y="214313"/>
                </a:lnTo>
                <a:lnTo>
                  <a:pt x="200025" y="214313"/>
                </a:lnTo>
                <a:lnTo>
                  <a:pt x="200025" y="185738"/>
                </a:lnTo>
                <a:lnTo>
                  <a:pt x="161925" y="185738"/>
                </a:lnTo>
                <a:lnTo>
                  <a:pt x="161925" y="133350"/>
                </a:lnTo>
                <a:lnTo>
                  <a:pt x="133350" y="133350"/>
                </a:lnTo>
                <a:lnTo>
                  <a:pt x="133350" y="104775"/>
                </a:lnTo>
                <a:lnTo>
                  <a:pt x="114300" y="104775"/>
                </a:lnTo>
                <a:lnTo>
                  <a:pt x="114300" y="71438"/>
                </a:lnTo>
                <a:lnTo>
                  <a:pt x="80963" y="71438"/>
                </a:lnTo>
                <a:lnTo>
                  <a:pt x="80963" y="42863"/>
                </a:lnTo>
                <a:lnTo>
                  <a:pt x="57150" y="42863"/>
                </a:lnTo>
                <a:lnTo>
                  <a:pt x="57150" y="0"/>
                </a:lnTo>
                <a:lnTo>
                  <a:pt x="0" y="0"/>
                </a:lnTo>
              </a:path>
            </a:pathLst>
          </a:custGeom>
          <a:noFill/>
          <a:ln w="28575">
            <a:solidFill>
              <a:schemeClr val="accent1"/>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27" name="Group 426">
            <a:extLst>
              <a:ext uri="{FF2B5EF4-FFF2-40B4-BE49-F238E27FC236}">
                <a16:creationId xmlns:a16="http://schemas.microsoft.com/office/drawing/2014/main" id="{DA7BFDD4-62A6-84E4-FD45-52180FFC4B40}"/>
              </a:ext>
            </a:extLst>
          </p:cNvPr>
          <p:cNvGrpSpPr/>
          <p:nvPr/>
        </p:nvGrpSpPr>
        <p:grpSpPr>
          <a:xfrm>
            <a:off x="5734050" y="2108682"/>
            <a:ext cx="6029222" cy="2171047"/>
            <a:chOff x="5734050" y="2108682"/>
            <a:chExt cx="6029222" cy="2171047"/>
          </a:xfrm>
        </p:grpSpPr>
        <p:sp>
          <p:nvSpPr>
            <p:cNvPr id="382" name="TextBox 381">
              <a:extLst>
                <a:ext uri="{FF2B5EF4-FFF2-40B4-BE49-F238E27FC236}">
                  <a16:creationId xmlns:a16="http://schemas.microsoft.com/office/drawing/2014/main" id="{67D6AE64-C546-E8B6-2372-E38DF5AC1F94}"/>
                </a:ext>
              </a:extLst>
            </p:cNvPr>
            <p:cNvSpPr txBox="1"/>
            <p:nvPr/>
          </p:nvSpPr>
          <p:spPr>
            <a:xfrm>
              <a:off x="5734050" y="210868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383" name="TextBox 382">
              <a:extLst>
                <a:ext uri="{FF2B5EF4-FFF2-40B4-BE49-F238E27FC236}">
                  <a16:creationId xmlns:a16="http://schemas.microsoft.com/office/drawing/2014/main" id="{E61DC57B-2D17-16E1-A2D0-A6C912FE0481}"/>
                </a:ext>
              </a:extLst>
            </p:cNvPr>
            <p:cNvSpPr txBox="1"/>
            <p:nvPr/>
          </p:nvSpPr>
          <p:spPr>
            <a:xfrm>
              <a:off x="5952031" y="2342167"/>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384" name="TextBox 383">
              <a:extLst>
                <a:ext uri="{FF2B5EF4-FFF2-40B4-BE49-F238E27FC236}">
                  <a16:creationId xmlns:a16="http://schemas.microsoft.com/office/drawing/2014/main" id="{18579A20-040D-01E7-9844-6F97A56DEDDE}"/>
                </a:ext>
              </a:extLst>
            </p:cNvPr>
            <p:cNvSpPr txBox="1"/>
            <p:nvPr/>
          </p:nvSpPr>
          <p:spPr>
            <a:xfrm>
              <a:off x="5837730" y="223848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385" name="TextBox 384">
              <a:extLst>
                <a:ext uri="{FF2B5EF4-FFF2-40B4-BE49-F238E27FC236}">
                  <a16:creationId xmlns:a16="http://schemas.microsoft.com/office/drawing/2014/main" id="{5F90E3D1-93D9-FFF3-F2EB-104AB1AF6518}"/>
                </a:ext>
              </a:extLst>
            </p:cNvPr>
            <p:cNvSpPr txBox="1"/>
            <p:nvPr/>
          </p:nvSpPr>
          <p:spPr>
            <a:xfrm>
              <a:off x="6356842" y="274228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386" name="TextBox 385">
              <a:extLst>
                <a:ext uri="{FF2B5EF4-FFF2-40B4-BE49-F238E27FC236}">
                  <a16:creationId xmlns:a16="http://schemas.microsoft.com/office/drawing/2014/main" id="{E1B894B1-39F7-E3E1-06D2-1DB168F00D73}"/>
                </a:ext>
              </a:extLst>
            </p:cNvPr>
            <p:cNvSpPr txBox="1"/>
            <p:nvPr/>
          </p:nvSpPr>
          <p:spPr>
            <a:xfrm>
              <a:off x="6577395" y="2938024"/>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387" name="TextBox 386">
              <a:extLst>
                <a:ext uri="{FF2B5EF4-FFF2-40B4-BE49-F238E27FC236}">
                  <a16:creationId xmlns:a16="http://schemas.microsoft.com/office/drawing/2014/main" id="{DAB6FE76-4566-979A-404E-D25991C743C2}"/>
                </a:ext>
              </a:extLst>
            </p:cNvPr>
            <p:cNvSpPr txBox="1"/>
            <p:nvPr/>
          </p:nvSpPr>
          <p:spPr>
            <a:xfrm>
              <a:off x="6838375" y="307073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388" name="TextBox 387">
              <a:extLst>
                <a:ext uri="{FF2B5EF4-FFF2-40B4-BE49-F238E27FC236}">
                  <a16:creationId xmlns:a16="http://schemas.microsoft.com/office/drawing/2014/main" id="{6EAA6AFD-93EC-C2BA-2B2A-20017B39395E}"/>
                </a:ext>
              </a:extLst>
            </p:cNvPr>
            <p:cNvSpPr txBox="1"/>
            <p:nvPr/>
          </p:nvSpPr>
          <p:spPr>
            <a:xfrm>
              <a:off x="7092922" y="318579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389" name="TextBox 388">
              <a:extLst>
                <a:ext uri="{FF2B5EF4-FFF2-40B4-BE49-F238E27FC236}">
                  <a16:creationId xmlns:a16="http://schemas.microsoft.com/office/drawing/2014/main" id="{5882A0BC-ACC5-85D0-0FCB-9FA14A2D3B2C}"/>
                </a:ext>
              </a:extLst>
            </p:cNvPr>
            <p:cNvSpPr txBox="1"/>
            <p:nvPr/>
          </p:nvSpPr>
          <p:spPr>
            <a:xfrm>
              <a:off x="7192304" y="326218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390" name="TextBox 389">
              <a:extLst>
                <a:ext uri="{FF2B5EF4-FFF2-40B4-BE49-F238E27FC236}">
                  <a16:creationId xmlns:a16="http://schemas.microsoft.com/office/drawing/2014/main" id="{9700C1C6-A95F-0AFD-2B99-59A93799D52D}"/>
                </a:ext>
              </a:extLst>
            </p:cNvPr>
            <p:cNvSpPr txBox="1"/>
            <p:nvPr/>
          </p:nvSpPr>
          <p:spPr>
            <a:xfrm>
              <a:off x="7277719" y="327929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391" name="TextBox 390">
              <a:extLst>
                <a:ext uri="{FF2B5EF4-FFF2-40B4-BE49-F238E27FC236}">
                  <a16:creationId xmlns:a16="http://schemas.microsoft.com/office/drawing/2014/main" id="{D50AA506-B6B5-D382-6E41-394B0E9F862D}"/>
                </a:ext>
              </a:extLst>
            </p:cNvPr>
            <p:cNvSpPr txBox="1"/>
            <p:nvPr/>
          </p:nvSpPr>
          <p:spPr>
            <a:xfrm>
              <a:off x="7392020" y="329161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392" name="TextBox 391">
              <a:extLst>
                <a:ext uri="{FF2B5EF4-FFF2-40B4-BE49-F238E27FC236}">
                  <a16:creationId xmlns:a16="http://schemas.microsoft.com/office/drawing/2014/main" id="{9FDC7D9E-18DA-B667-9F44-658081A769A8}"/>
                </a:ext>
              </a:extLst>
            </p:cNvPr>
            <p:cNvSpPr txBox="1"/>
            <p:nvPr/>
          </p:nvSpPr>
          <p:spPr>
            <a:xfrm>
              <a:off x="7582590" y="337975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393" name="TextBox 392">
              <a:extLst>
                <a:ext uri="{FF2B5EF4-FFF2-40B4-BE49-F238E27FC236}">
                  <a16:creationId xmlns:a16="http://schemas.microsoft.com/office/drawing/2014/main" id="{B7892B60-EC42-A790-08E0-14773904CC56}"/>
                </a:ext>
              </a:extLst>
            </p:cNvPr>
            <p:cNvSpPr txBox="1"/>
            <p:nvPr/>
          </p:nvSpPr>
          <p:spPr>
            <a:xfrm>
              <a:off x="7616165" y="337975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394" name="TextBox 393">
              <a:extLst>
                <a:ext uri="{FF2B5EF4-FFF2-40B4-BE49-F238E27FC236}">
                  <a16:creationId xmlns:a16="http://schemas.microsoft.com/office/drawing/2014/main" id="{CDE5B5F7-C33A-9DF4-25F3-F69768E76F37}"/>
                </a:ext>
              </a:extLst>
            </p:cNvPr>
            <p:cNvSpPr txBox="1"/>
            <p:nvPr/>
          </p:nvSpPr>
          <p:spPr>
            <a:xfrm>
              <a:off x="7664097" y="337975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395" name="TextBox 394">
              <a:extLst>
                <a:ext uri="{FF2B5EF4-FFF2-40B4-BE49-F238E27FC236}">
                  <a16:creationId xmlns:a16="http://schemas.microsoft.com/office/drawing/2014/main" id="{E6A979D7-B8CF-25D4-4F03-433639696590}"/>
                </a:ext>
              </a:extLst>
            </p:cNvPr>
            <p:cNvSpPr txBox="1"/>
            <p:nvPr/>
          </p:nvSpPr>
          <p:spPr>
            <a:xfrm>
              <a:off x="7892699" y="350017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396" name="TextBox 395">
              <a:extLst>
                <a:ext uri="{FF2B5EF4-FFF2-40B4-BE49-F238E27FC236}">
                  <a16:creationId xmlns:a16="http://schemas.microsoft.com/office/drawing/2014/main" id="{66B9AA33-6C21-37E1-6844-7E9804674A10}"/>
                </a:ext>
              </a:extLst>
            </p:cNvPr>
            <p:cNvSpPr txBox="1"/>
            <p:nvPr/>
          </p:nvSpPr>
          <p:spPr>
            <a:xfrm>
              <a:off x="7934204" y="350017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397" name="TextBox 396">
              <a:extLst>
                <a:ext uri="{FF2B5EF4-FFF2-40B4-BE49-F238E27FC236}">
                  <a16:creationId xmlns:a16="http://schemas.microsoft.com/office/drawing/2014/main" id="{4CFDA4D6-A82F-959C-6A9D-6D2FD941DBA5}"/>
                </a:ext>
              </a:extLst>
            </p:cNvPr>
            <p:cNvSpPr txBox="1"/>
            <p:nvPr/>
          </p:nvSpPr>
          <p:spPr>
            <a:xfrm>
              <a:off x="7981088" y="350017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398" name="TextBox 397">
              <a:extLst>
                <a:ext uri="{FF2B5EF4-FFF2-40B4-BE49-F238E27FC236}">
                  <a16:creationId xmlns:a16="http://schemas.microsoft.com/office/drawing/2014/main" id="{7B5DFE6F-C21A-2BBA-BCF8-AB697BF98ABD}"/>
                </a:ext>
              </a:extLst>
            </p:cNvPr>
            <p:cNvSpPr txBox="1"/>
            <p:nvPr/>
          </p:nvSpPr>
          <p:spPr>
            <a:xfrm>
              <a:off x="8046174" y="350017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399" name="TextBox 398">
              <a:extLst>
                <a:ext uri="{FF2B5EF4-FFF2-40B4-BE49-F238E27FC236}">
                  <a16:creationId xmlns:a16="http://schemas.microsoft.com/office/drawing/2014/main" id="{7B372CDE-519D-841B-DF49-D2F9387405BE}"/>
                </a:ext>
              </a:extLst>
            </p:cNvPr>
            <p:cNvSpPr txBox="1"/>
            <p:nvPr/>
          </p:nvSpPr>
          <p:spPr>
            <a:xfrm>
              <a:off x="8093967" y="350017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00" name="TextBox 399">
              <a:extLst>
                <a:ext uri="{FF2B5EF4-FFF2-40B4-BE49-F238E27FC236}">
                  <a16:creationId xmlns:a16="http://schemas.microsoft.com/office/drawing/2014/main" id="{D7D7660A-1A31-9930-5EDB-6F98E57B5A59}"/>
                </a:ext>
              </a:extLst>
            </p:cNvPr>
            <p:cNvSpPr txBox="1"/>
            <p:nvPr/>
          </p:nvSpPr>
          <p:spPr>
            <a:xfrm>
              <a:off x="8212315" y="3539393"/>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01" name="TextBox 400">
              <a:extLst>
                <a:ext uri="{FF2B5EF4-FFF2-40B4-BE49-F238E27FC236}">
                  <a16:creationId xmlns:a16="http://schemas.microsoft.com/office/drawing/2014/main" id="{D7A935A9-3B9B-0A63-D1C8-2C2689F351D6}"/>
                </a:ext>
              </a:extLst>
            </p:cNvPr>
            <p:cNvSpPr txBox="1"/>
            <p:nvPr/>
          </p:nvSpPr>
          <p:spPr>
            <a:xfrm>
              <a:off x="8378456" y="354718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02" name="TextBox 401">
              <a:extLst>
                <a:ext uri="{FF2B5EF4-FFF2-40B4-BE49-F238E27FC236}">
                  <a16:creationId xmlns:a16="http://schemas.microsoft.com/office/drawing/2014/main" id="{7148ADA1-A964-A091-6F32-20FBF909760D}"/>
                </a:ext>
              </a:extLst>
            </p:cNvPr>
            <p:cNvSpPr txBox="1"/>
            <p:nvPr/>
          </p:nvSpPr>
          <p:spPr>
            <a:xfrm>
              <a:off x="8424487" y="354718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03" name="TextBox 402">
              <a:extLst>
                <a:ext uri="{FF2B5EF4-FFF2-40B4-BE49-F238E27FC236}">
                  <a16:creationId xmlns:a16="http://schemas.microsoft.com/office/drawing/2014/main" id="{F78BC4A4-9BAA-8A35-5B87-D7013F94820D}"/>
                </a:ext>
              </a:extLst>
            </p:cNvPr>
            <p:cNvSpPr txBox="1"/>
            <p:nvPr/>
          </p:nvSpPr>
          <p:spPr>
            <a:xfrm>
              <a:off x="8663059" y="365146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04" name="TextBox 403">
              <a:extLst>
                <a:ext uri="{FF2B5EF4-FFF2-40B4-BE49-F238E27FC236}">
                  <a16:creationId xmlns:a16="http://schemas.microsoft.com/office/drawing/2014/main" id="{A6E5918A-C8E6-0A95-78A7-70435AA8C29E}"/>
                </a:ext>
              </a:extLst>
            </p:cNvPr>
            <p:cNvSpPr txBox="1"/>
            <p:nvPr/>
          </p:nvSpPr>
          <p:spPr>
            <a:xfrm>
              <a:off x="8729330" y="3651468"/>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05" name="TextBox 404">
              <a:extLst>
                <a:ext uri="{FF2B5EF4-FFF2-40B4-BE49-F238E27FC236}">
                  <a16:creationId xmlns:a16="http://schemas.microsoft.com/office/drawing/2014/main" id="{06876F83-6211-64E7-F167-987935043E32}"/>
                </a:ext>
              </a:extLst>
            </p:cNvPr>
            <p:cNvSpPr txBox="1"/>
            <p:nvPr/>
          </p:nvSpPr>
          <p:spPr>
            <a:xfrm>
              <a:off x="8934929" y="36926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06" name="TextBox 405">
              <a:extLst>
                <a:ext uri="{FF2B5EF4-FFF2-40B4-BE49-F238E27FC236}">
                  <a16:creationId xmlns:a16="http://schemas.microsoft.com/office/drawing/2014/main" id="{5ED0B06C-0F86-E2E5-1E7B-4E71A0DF7580}"/>
                </a:ext>
              </a:extLst>
            </p:cNvPr>
            <p:cNvSpPr txBox="1"/>
            <p:nvPr/>
          </p:nvSpPr>
          <p:spPr>
            <a:xfrm>
              <a:off x="9013960" y="36926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07" name="TextBox 406">
              <a:extLst>
                <a:ext uri="{FF2B5EF4-FFF2-40B4-BE49-F238E27FC236}">
                  <a16:creationId xmlns:a16="http://schemas.microsoft.com/office/drawing/2014/main" id="{9E41EFB1-59DB-89D5-20BA-D08F1D69F5E8}"/>
                </a:ext>
              </a:extLst>
            </p:cNvPr>
            <p:cNvSpPr txBox="1"/>
            <p:nvPr/>
          </p:nvSpPr>
          <p:spPr>
            <a:xfrm>
              <a:off x="9099375" y="36926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08" name="TextBox 407">
              <a:extLst>
                <a:ext uri="{FF2B5EF4-FFF2-40B4-BE49-F238E27FC236}">
                  <a16:creationId xmlns:a16="http://schemas.microsoft.com/office/drawing/2014/main" id="{78D5D2BF-931B-E262-CFD4-B4F1ADB68ED1}"/>
                </a:ext>
              </a:extLst>
            </p:cNvPr>
            <p:cNvSpPr txBox="1"/>
            <p:nvPr/>
          </p:nvSpPr>
          <p:spPr>
            <a:xfrm>
              <a:off x="9143119" y="36926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09" name="TextBox 408">
              <a:extLst>
                <a:ext uri="{FF2B5EF4-FFF2-40B4-BE49-F238E27FC236}">
                  <a16:creationId xmlns:a16="http://schemas.microsoft.com/office/drawing/2014/main" id="{F8A32554-1ED3-08A3-B17C-58BFA0A038CF}"/>
                </a:ext>
              </a:extLst>
            </p:cNvPr>
            <p:cNvSpPr txBox="1"/>
            <p:nvPr/>
          </p:nvSpPr>
          <p:spPr>
            <a:xfrm>
              <a:off x="9180743" y="36926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10" name="TextBox 409">
              <a:extLst>
                <a:ext uri="{FF2B5EF4-FFF2-40B4-BE49-F238E27FC236}">
                  <a16:creationId xmlns:a16="http://schemas.microsoft.com/office/drawing/2014/main" id="{0E03F219-37CA-37C5-BB7E-EEB44CB31827}"/>
                </a:ext>
              </a:extLst>
            </p:cNvPr>
            <p:cNvSpPr txBox="1"/>
            <p:nvPr/>
          </p:nvSpPr>
          <p:spPr>
            <a:xfrm>
              <a:off x="9264848" y="36926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11" name="TextBox 410">
              <a:extLst>
                <a:ext uri="{FF2B5EF4-FFF2-40B4-BE49-F238E27FC236}">
                  <a16:creationId xmlns:a16="http://schemas.microsoft.com/office/drawing/2014/main" id="{96E642B5-DA46-2F21-283A-D1BE04461D4E}"/>
                </a:ext>
              </a:extLst>
            </p:cNvPr>
            <p:cNvSpPr txBox="1"/>
            <p:nvPr/>
          </p:nvSpPr>
          <p:spPr>
            <a:xfrm>
              <a:off x="9313242" y="36926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12" name="TextBox 411">
              <a:extLst>
                <a:ext uri="{FF2B5EF4-FFF2-40B4-BE49-F238E27FC236}">
                  <a16:creationId xmlns:a16="http://schemas.microsoft.com/office/drawing/2014/main" id="{DD4AFD3F-0280-4BCF-80A9-61A153926C9D}"/>
                </a:ext>
              </a:extLst>
            </p:cNvPr>
            <p:cNvSpPr txBox="1"/>
            <p:nvPr/>
          </p:nvSpPr>
          <p:spPr>
            <a:xfrm>
              <a:off x="9401166" y="36926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13" name="TextBox 412">
              <a:extLst>
                <a:ext uri="{FF2B5EF4-FFF2-40B4-BE49-F238E27FC236}">
                  <a16:creationId xmlns:a16="http://schemas.microsoft.com/office/drawing/2014/main" id="{6A99F335-49EF-0700-76EE-1B4CE83C6B9A}"/>
                </a:ext>
              </a:extLst>
            </p:cNvPr>
            <p:cNvSpPr txBox="1"/>
            <p:nvPr/>
          </p:nvSpPr>
          <p:spPr>
            <a:xfrm>
              <a:off x="9435272" y="36926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14" name="TextBox 413">
              <a:extLst>
                <a:ext uri="{FF2B5EF4-FFF2-40B4-BE49-F238E27FC236}">
                  <a16:creationId xmlns:a16="http://schemas.microsoft.com/office/drawing/2014/main" id="{840EB23C-5301-8B2D-7BE0-09AA24FF0FED}"/>
                </a:ext>
              </a:extLst>
            </p:cNvPr>
            <p:cNvSpPr txBox="1"/>
            <p:nvPr/>
          </p:nvSpPr>
          <p:spPr>
            <a:xfrm>
              <a:off x="9519894" y="36926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15" name="TextBox 414">
              <a:extLst>
                <a:ext uri="{FF2B5EF4-FFF2-40B4-BE49-F238E27FC236}">
                  <a16:creationId xmlns:a16="http://schemas.microsoft.com/office/drawing/2014/main" id="{67B64024-A974-847C-49E3-A0F9786B0B7D}"/>
                </a:ext>
              </a:extLst>
            </p:cNvPr>
            <p:cNvSpPr txBox="1"/>
            <p:nvPr/>
          </p:nvSpPr>
          <p:spPr>
            <a:xfrm>
              <a:off x="9557324" y="36926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16" name="TextBox 415">
              <a:extLst>
                <a:ext uri="{FF2B5EF4-FFF2-40B4-BE49-F238E27FC236}">
                  <a16:creationId xmlns:a16="http://schemas.microsoft.com/office/drawing/2014/main" id="{BB5B3556-9BE4-8FE5-7161-7032894BE1F5}"/>
                </a:ext>
              </a:extLst>
            </p:cNvPr>
            <p:cNvSpPr txBox="1"/>
            <p:nvPr/>
          </p:nvSpPr>
          <p:spPr>
            <a:xfrm>
              <a:off x="9609703" y="36926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17" name="TextBox 416">
              <a:extLst>
                <a:ext uri="{FF2B5EF4-FFF2-40B4-BE49-F238E27FC236}">
                  <a16:creationId xmlns:a16="http://schemas.microsoft.com/office/drawing/2014/main" id="{0B9BBF47-9D29-FA2C-CD7C-02CA9F2B4ABB}"/>
                </a:ext>
              </a:extLst>
            </p:cNvPr>
            <p:cNvSpPr txBox="1"/>
            <p:nvPr/>
          </p:nvSpPr>
          <p:spPr>
            <a:xfrm>
              <a:off x="9723862" y="3692659"/>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18" name="TextBox 417">
              <a:extLst>
                <a:ext uri="{FF2B5EF4-FFF2-40B4-BE49-F238E27FC236}">
                  <a16:creationId xmlns:a16="http://schemas.microsoft.com/office/drawing/2014/main" id="{54E60962-17E7-654A-9F4B-28B67A92626C}"/>
                </a:ext>
              </a:extLst>
            </p:cNvPr>
            <p:cNvSpPr txBox="1"/>
            <p:nvPr/>
          </p:nvSpPr>
          <p:spPr>
            <a:xfrm>
              <a:off x="10417341" y="377535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19" name="TextBox 418">
              <a:extLst>
                <a:ext uri="{FF2B5EF4-FFF2-40B4-BE49-F238E27FC236}">
                  <a16:creationId xmlns:a16="http://schemas.microsoft.com/office/drawing/2014/main" id="{686B731A-7448-A746-C31A-B130B966FA19}"/>
                </a:ext>
              </a:extLst>
            </p:cNvPr>
            <p:cNvSpPr txBox="1"/>
            <p:nvPr/>
          </p:nvSpPr>
          <p:spPr>
            <a:xfrm>
              <a:off x="10478765" y="3887816"/>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20" name="TextBox 419">
              <a:extLst>
                <a:ext uri="{FF2B5EF4-FFF2-40B4-BE49-F238E27FC236}">
                  <a16:creationId xmlns:a16="http://schemas.microsoft.com/office/drawing/2014/main" id="{203F657A-1EFB-AE7E-E8F8-79BFD5629622}"/>
                </a:ext>
              </a:extLst>
            </p:cNvPr>
            <p:cNvSpPr txBox="1"/>
            <p:nvPr/>
          </p:nvSpPr>
          <p:spPr>
            <a:xfrm>
              <a:off x="10636357" y="3899242"/>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21" name="TextBox 420">
              <a:extLst>
                <a:ext uri="{FF2B5EF4-FFF2-40B4-BE49-F238E27FC236}">
                  <a16:creationId xmlns:a16="http://schemas.microsoft.com/office/drawing/2014/main" id="{DF06B49B-19E5-6487-F927-666A2BA7B670}"/>
                </a:ext>
              </a:extLst>
            </p:cNvPr>
            <p:cNvSpPr txBox="1"/>
            <p:nvPr/>
          </p:nvSpPr>
          <p:spPr>
            <a:xfrm>
              <a:off x="10647786" y="403195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22" name="TextBox 421">
              <a:extLst>
                <a:ext uri="{FF2B5EF4-FFF2-40B4-BE49-F238E27FC236}">
                  <a16:creationId xmlns:a16="http://schemas.microsoft.com/office/drawing/2014/main" id="{721190E6-1E8B-278D-D1BA-77BC5D9CE636}"/>
                </a:ext>
              </a:extLst>
            </p:cNvPr>
            <p:cNvSpPr txBox="1"/>
            <p:nvPr/>
          </p:nvSpPr>
          <p:spPr>
            <a:xfrm>
              <a:off x="10699626" y="403195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23" name="TextBox 422">
              <a:extLst>
                <a:ext uri="{FF2B5EF4-FFF2-40B4-BE49-F238E27FC236}">
                  <a16:creationId xmlns:a16="http://schemas.microsoft.com/office/drawing/2014/main" id="{3D4E5162-6C78-5BCD-92B8-07D14FC71510}"/>
                </a:ext>
              </a:extLst>
            </p:cNvPr>
            <p:cNvSpPr txBox="1"/>
            <p:nvPr/>
          </p:nvSpPr>
          <p:spPr>
            <a:xfrm>
              <a:off x="10774376" y="403195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24" name="TextBox 423">
              <a:extLst>
                <a:ext uri="{FF2B5EF4-FFF2-40B4-BE49-F238E27FC236}">
                  <a16:creationId xmlns:a16="http://schemas.microsoft.com/office/drawing/2014/main" id="{42144F54-7232-6C63-F504-E9D33AFFC50F}"/>
                </a:ext>
              </a:extLst>
            </p:cNvPr>
            <p:cNvSpPr txBox="1"/>
            <p:nvPr/>
          </p:nvSpPr>
          <p:spPr>
            <a:xfrm>
              <a:off x="10954357" y="403195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25" name="TextBox 424">
              <a:extLst>
                <a:ext uri="{FF2B5EF4-FFF2-40B4-BE49-F238E27FC236}">
                  <a16:creationId xmlns:a16="http://schemas.microsoft.com/office/drawing/2014/main" id="{34763114-F1FB-5EF5-6FC5-C6700BF3EAA2}"/>
                </a:ext>
              </a:extLst>
            </p:cNvPr>
            <p:cNvSpPr txBox="1"/>
            <p:nvPr/>
          </p:nvSpPr>
          <p:spPr>
            <a:xfrm>
              <a:off x="11102876" y="403195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sp>
          <p:nvSpPr>
            <p:cNvPr id="426" name="TextBox 425">
              <a:extLst>
                <a:ext uri="{FF2B5EF4-FFF2-40B4-BE49-F238E27FC236}">
                  <a16:creationId xmlns:a16="http://schemas.microsoft.com/office/drawing/2014/main" id="{B3EA8485-182A-9C8E-83D4-99BCFB26F9A2}"/>
                </a:ext>
              </a:extLst>
            </p:cNvPr>
            <p:cNvSpPr txBox="1"/>
            <p:nvPr/>
          </p:nvSpPr>
          <p:spPr>
            <a:xfrm>
              <a:off x="11659592" y="4031955"/>
              <a:ext cx="103680" cy="247774"/>
            </a:xfrm>
            <a:prstGeom prst="rect">
              <a:avLst/>
            </a:prstGeom>
          </p:spPr>
          <p:txBody>
            <a:bodyPr vert="horz" wrap="none" lIns="0" tIns="0" rIns="0" bIns="0" rtlCol="0">
              <a:noAutofit/>
            </a:bodyPr>
            <a:lstStyle/>
            <a:p>
              <a:pPr algn="l"/>
              <a:r>
                <a:rPr lang="en-US" dirty="0">
                  <a:solidFill>
                    <a:schemeClr val="accent1"/>
                  </a:solidFill>
                  <a:latin typeface="+mn-lt"/>
                </a:rPr>
                <a:t>+</a:t>
              </a:r>
            </a:p>
          </p:txBody>
        </p:sp>
      </p:grpSp>
    </p:spTree>
    <p:extLst>
      <p:ext uri="{BB962C8B-B14F-4D97-AF65-F5344CB8AC3E}">
        <p14:creationId xmlns:p14="http://schemas.microsoft.com/office/powerpoint/2010/main" val="11307547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6EFA444-F4F3-3AAD-8350-073AA2F6EE21}"/>
              </a:ext>
            </a:extLst>
          </p:cNvPr>
          <p:cNvSpPr>
            <a:spLocks noGrp="1"/>
          </p:cNvSpPr>
          <p:nvPr>
            <p:ph type="title"/>
          </p:nvPr>
        </p:nvSpPr>
        <p:spPr>
          <a:xfrm>
            <a:off x="231078" y="531006"/>
            <a:ext cx="11740260" cy="502445"/>
          </a:xfrm>
        </p:spPr>
        <p:txBody>
          <a:bodyPr/>
          <a:lstStyle/>
          <a:p>
            <a:r>
              <a:rPr lang="en-US" altLang="en-US" dirty="0"/>
              <a:t>BRUIN: Safety of Pirtobrutinib in Patients Previously Intolerant to a Covalent BTK Inhibitor</a:t>
            </a:r>
          </a:p>
        </p:txBody>
      </p:sp>
      <p:sp>
        <p:nvSpPr>
          <p:cNvPr id="4" name="Content Placeholder 2">
            <a:extLst>
              <a:ext uri="{FF2B5EF4-FFF2-40B4-BE49-F238E27FC236}">
                <a16:creationId xmlns:a16="http://schemas.microsoft.com/office/drawing/2014/main" id="{278418BA-2B9E-F4DB-7E0B-571D1EC2D17F}"/>
              </a:ext>
            </a:extLst>
          </p:cNvPr>
          <p:cNvSpPr>
            <a:spLocks noGrp="1"/>
          </p:cNvSpPr>
          <p:nvPr>
            <p:ph idx="1"/>
          </p:nvPr>
        </p:nvSpPr>
        <p:spPr>
          <a:xfrm>
            <a:off x="7871695" y="2136620"/>
            <a:ext cx="4099643" cy="3953029"/>
          </a:xfrm>
        </p:spPr>
        <p:txBody>
          <a:bodyPr/>
          <a:lstStyle/>
          <a:p>
            <a:r>
              <a:rPr lang="en-US" sz="2200" dirty="0"/>
              <a:t>0 patients discontinued prior BTKi due to TEAEs and had to discontinue pirtobrutinib for same TEAEs</a:t>
            </a:r>
            <a:r>
              <a:rPr lang="en-US" sz="2200" baseline="30000" dirty="0"/>
              <a:t>1</a:t>
            </a:r>
          </a:p>
          <a:p>
            <a:r>
              <a:rPr lang="en-US" sz="2200" dirty="0"/>
              <a:t>49% of patients discontinued pirtobrutinib (26.8% due to PD)</a:t>
            </a:r>
            <a:r>
              <a:rPr lang="en-US" sz="2200" baseline="30000" dirty="0"/>
              <a:t>1</a:t>
            </a:r>
          </a:p>
          <a:p>
            <a:r>
              <a:rPr lang="en-US" sz="2200" dirty="0"/>
              <a:t>93% of patients received </a:t>
            </a:r>
            <a:br>
              <a:rPr lang="en-US" sz="2200" dirty="0"/>
            </a:br>
            <a:r>
              <a:rPr lang="en-US" sz="2200" dirty="0"/>
              <a:t>≥1 dose of pirtobrutinib at </a:t>
            </a:r>
            <a:br>
              <a:rPr lang="en-US" sz="2200" dirty="0"/>
            </a:br>
            <a:r>
              <a:rPr lang="en-US" sz="2200" dirty="0"/>
              <a:t>≥ RP2D of 200 mg/day</a:t>
            </a:r>
            <a:r>
              <a:rPr lang="en-US" sz="2200" baseline="30000" dirty="0"/>
              <a:t>2</a:t>
            </a:r>
          </a:p>
          <a:p>
            <a:endParaRPr lang="en-US" sz="2200" dirty="0"/>
          </a:p>
          <a:p>
            <a:endParaRPr lang="en-US" sz="2200" dirty="0"/>
          </a:p>
        </p:txBody>
      </p:sp>
      <p:sp>
        <p:nvSpPr>
          <p:cNvPr id="113" name="Content Placeholder 112">
            <a:extLst>
              <a:ext uri="{FF2B5EF4-FFF2-40B4-BE49-F238E27FC236}">
                <a16:creationId xmlns:a16="http://schemas.microsoft.com/office/drawing/2014/main" id="{E7157DAC-FBFA-7A30-DF48-B25CC0356C90}"/>
              </a:ext>
            </a:extLst>
          </p:cNvPr>
          <p:cNvSpPr>
            <a:spLocks noGrp="1"/>
          </p:cNvSpPr>
          <p:nvPr>
            <p:ph sz="quarter" idx="10"/>
          </p:nvPr>
        </p:nvSpPr>
        <p:spPr>
          <a:xfrm>
            <a:off x="1712199" y="6302375"/>
            <a:ext cx="7812290" cy="327025"/>
          </a:xfrm>
        </p:spPr>
        <p:txBody>
          <a:bodyPr/>
          <a:lstStyle/>
          <a:p>
            <a:pPr algn="ctr"/>
            <a:r>
              <a:rPr lang="en-US" altLang="en-US" dirty="0"/>
              <a:t>1. Shah. Haematologica. 2025;110:92. 2. Shah. ASH 2022. Abstr 1797.</a:t>
            </a:r>
          </a:p>
        </p:txBody>
      </p:sp>
      <p:sp>
        <p:nvSpPr>
          <p:cNvPr id="5" name="TextBox 4">
            <a:extLst>
              <a:ext uri="{FF2B5EF4-FFF2-40B4-BE49-F238E27FC236}">
                <a16:creationId xmlns:a16="http://schemas.microsoft.com/office/drawing/2014/main" id="{80A2D5F2-C6AA-0693-ACB6-1D0F869A1F3D}"/>
              </a:ext>
            </a:extLst>
          </p:cNvPr>
          <p:cNvSpPr txBox="1">
            <a:spLocks/>
          </p:cNvSpPr>
          <p:nvPr/>
        </p:nvSpPr>
        <p:spPr bwMode="auto">
          <a:xfrm>
            <a:off x="231774" y="1348685"/>
            <a:ext cx="1173956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altLang="en-US" sz="2000" u="none" strike="noStrike" kern="1200" cap="none" spc="0" normalizeH="0" baseline="0" noProof="0" dirty="0">
                <a:ln>
                  <a:noFill/>
                </a:ln>
                <a:solidFill>
                  <a:srgbClr val="000000"/>
                </a:solidFill>
                <a:effectLst/>
                <a:uLnTx/>
                <a:uFillTx/>
                <a:latin typeface="Poppins" pitchFamily="2" charset="77"/>
                <a:cs typeface="Poppins" pitchFamily="2" charset="77"/>
              </a:rPr>
              <a:t>Recurring TEAEs as Those Leading to Prior BTKi Discontinuation: </a:t>
            </a:r>
            <a:br>
              <a:rPr kumimoji="0" lang="en-US" altLang="en-US" sz="2000" u="none" strike="noStrike" kern="1200" cap="none" spc="0" normalizeH="0" baseline="0" noProof="0" dirty="0">
                <a:ln>
                  <a:noFill/>
                </a:ln>
                <a:solidFill>
                  <a:srgbClr val="000000"/>
                </a:solidFill>
                <a:effectLst/>
                <a:uLnTx/>
                <a:uFillTx/>
                <a:latin typeface="Poppins" pitchFamily="2" charset="77"/>
                <a:cs typeface="Poppins" pitchFamily="2" charset="77"/>
              </a:rPr>
            </a:br>
            <a:r>
              <a:rPr kumimoji="0" lang="en-US" altLang="en-US" sz="2000" u="none" strike="noStrike" kern="1200" cap="none" spc="0" normalizeH="0" baseline="0" noProof="0" dirty="0">
                <a:ln>
                  <a:noFill/>
                </a:ln>
                <a:solidFill>
                  <a:srgbClr val="000000"/>
                </a:solidFill>
                <a:effectLst/>
                <a:uLnTx/>
                <a:uFillTx/>
                <a:latin typeface="Poppins" pitchFamily="2" charset="77"/>
                <a:cs typeface="Poppins" pitchFamily="2" charset="77"/>
              </a:rPr>
              <a:t>MCL, CLL, and Other B-Cell NHL*</a:t>
            </a:r>
            <a:r>
              <a:rPr kumimoji="0" lang="en-US" altLang="en-US" sz="2000" u="none" strike="noStrike" kern="1200" cap="none" spc="0" normalizeH="0" baseline="30000" noProof="0" dirty="0">
                <a:ln>
                  <a:noFill/>
                </a:ln>
                <a:solidFill>
                  <a:srgbClr val="000000"/>
                </a:solidFill>
                <a:effectLst/>
                <a:uLnTx/>
                <a:uFillTx/>
                <a:latin typeface="Poppins" pitchFamily="2" charset="77"/>
                <a:cs typeface="Poppins" pitchFamily="2" charset="77"/>
              </a:rPr>
              <a:t>1</a:t>
            </a:r>
            <a:endParaRPr kumimoji="0" lang="en-US" sz="2000" u="none" strike="noStrike" kern="1200" cap="none" spc="0" normalizeH="0" baseline="0" noProof="0" dirty="0">
              <a:ln>
                <a:noFill/>
              </a:ln>
              <a:solidFill>
                <a:srgbClr val="000000"/>
              </a:solidFill>
              <a:effectLst/>
              <a:uLnTx/>
              <a:uFillTx/>
              <a:latin typeface="Poppins" pitchFamily="2" charset="77"/>
              <a:cs typeface="Poppins" pitchFamily="2" charset="77"/>
            </a:endParaRPr>
          </a:p>
        </p:txBody>
      </p:sp>
      <p:grpSp>
        <p:nvGrpSpPr>
          <p:cNvPr id="118" name="Group 117">
            <a:extLst>
              <a:ext uri="{FF2B5EF4-FFF2-40B4-BE49-F238E27FC236}">
                <a16:creationId xmlns:a16="http://schemas.microsoft.com/office/drawing/2014/main" id="{F42CE9B1-B5A7-366E-12BF-B3CF833DF664}"/>
              </a:ext>
            </a:extLst>
          </p:cNvPr>
          <p:cNvGrpSpPr/>
          <p:nvPr/>
        </p:nvGrpSpPr>
        <p:grpSpPr>
          <a:xfrm>
            <a:off x="65765" y="2033764"/>
            <a:ext cx="7591098" cy="4151149"/>
            <a:chOff x="-1612" y="2033764"/>
            <a:chExt cx="7591098" cy="4151149"/>
          </a:xfrm>
        </p:grpSpPr>
        <p:cxnSp>
          <p:nvCxnSpPr>
            <p:cNvPr id="7" name="Straight Connector 6">
              <a:extLst>
                <a:ext uri="{FF2B5EF4-FFF2-40B4-BE49-F238E27FC236}">
                  <a16:creationId xmlns:a16="http://schemas.microsoft.com/office/drawing/2014/main" id="{977D41E6-6B9D-39B6-D7C3-DE55ED737128}"/>
                </a:ext>
              </a:extLst>
            </p:cNvPr>
            <p:cNvCxnSpPr>
              <a:cxnSpLocks/>
            </p:cNvCxnSpPr>
            <p:nvPr/>
          </p:nvCxnSpPr>
          <p:spPr bwMode="auto">
            <a:xfrm>
              <a:off x="2839973" y="2085361"/>
              <a:ext cx="0" cy="3539172"/>
            </a:xfrm>
            <a:prstGeom prst="line">
              <a:avLst/>
            </a:prstGeom>
            <a:noFill/>
            <a:ln w="12700" cap="flat" cmpd="sng" algn="ctr">
              <a:solidFill>
                <a:schemeClr val="tx1"/>
              </a:solidFill>
              <a:prstDash val="solid"/>
              <a:round/>
              <a:headEnd type="none" w="med" len="med"/>
              <a:tailEnd type="none" w="med" len="med"/>
            </a:ln>
            <a:effectLst/>
          </p:spPr>
        </p:cxnSp>
        <p:grpSp>
          <p:nvGrpSpPr>
            <p:cNvPr id="110" name="Group 109">
              <a:extLst>
                <a:ext uri="{FF2B5EF4-FFF2-40B4-BE49-F238E27FC236}">
                  <a16:creationId xmlns:a16="http://schemas.microsoft.com/office/drawing/2014/main" id="{2433B636-26C1-2434-FFB2-2979675E555D}"/>
                </a:ext>
              </a:extLst>
            </p:cNvPr>
            <p:cNvGrpSpPr>
              <a:grpSpLocks/>
            </p:cNvGrpSpPr>
            <p:nvPr/>
          </p:nvGrpSpPr>
          <p:grpSpPr>
            <a:xfrm>
              <a:off x="2760563" y="2264610"/>
              <a:ext cx="79409" cy="3191026"/>
              <a:chOff x="2995180" y="2004384"/>
              <a:chExt cx="114300" cy="3191026"/>
            </a:xfrm>
          </p:grpSpPr>
          <p:cxnSp>
            <p:nvCxnSpPr>
              <p:cNvPr id="8" name="Straight Connector 7">
                <a:extLst>
                  <a:ext uri="{FF2B5EF4-FFF2-40B4-BE49-F238E27FC236}">
                    <a16:creationId xmlns:a16="http://schemas.microsoft.com/office/drawing/2014/main" id="{1862F0F3-3329-02FB-FB7B-CB329CFF022D}"/>
                  </a:ext>
                </a:extLst>
              </p:cNvPr>
              <p:cNvCxnSpPr>
                <a:cxnSpLocks/>
              </p:cNvCxnSpPr>
              <p:nvPr/>
            </p:nvCxnSpPr>
            <p:spPr bwMode="auto">
              <a:xfrm>
                <a:off x="2995180" y="2004384"/>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54796E54-2E69-9806-D221-62EBE3C042CE}"/>
                  </a:ext>
                </a:extLst>
              </p:cNvPr>
              <p:cNvCxnSpPr>
                <a:cxnSpLocks/>
              </p:cNvCxnSpPr>
              <p:nvPr/>
            </p:nvCxnSpPr>
            <p:spPr bwMode="auto">
              <a:xfrm>
                <a:off x="2995180" y="2323487"/>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01BE387B-9999-684C-38C4-CC525AFCE72B}"/>
                  </a:ext>
                </a:extLst>
              </p:cNvPr>
              <p:cNvCxnSpPr>
                <a:cxnSpLocks/>
              </p:cNvCxnSpPr>
              <p:nvPr/>
            </p:nvCxnSpPr>
            <p:spPr bwMode="auto">
              <a:xfrm>
                <a:off x="2995180" y="2642590"/>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5DFDC2D1-0161-D1BD-F08F-AFB38BFDC701}"/>
                  </a:ext>
                </a:extLst>
              </p:cNvPr>
              <p:cNvCxnSpPr>
                <a:cxnSpLocks/>
              </p:cNvCxnSpPr>
              <p:nvPr/>
            </p:nvCxnSpPr>
            <p:spPr bwMode="auto">
              <a:xfrm>
                <a:off x="2995180" y="2961693"/>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FD010964-7519-D743-472B-FEBF5B41CC81}"/>
                  </a:ext>
                </a:extLst>
              </p:cNvPr>
              <p:cNvCxnSpPr>
                <a:cxnSpLocks/>
              </p:cNvCxnSpPr>
              <p:nvPr/>
            </p:nvCxnSpPr>
            <p:spPr bwMode="auto">
              <a:xfrm>
                <a:off x="2995180" y="3280796"/>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ED8B236E-A164-E0A8-7EC2-E11FFA1648AB}"/>
                  </a:ext>
                </a:extLst>
              </p:cNvPr>
              <p:cNvCxnSpPr>
                <a:cxnSpLocks/>
              </p:cNvCxnSpPr>
              <p:nvPr/>
            </p:nvCxnSpPr>
            <p:spPr bwMode="auto">
              <a:xfrm>
                <a:off x="2995180" y="3599899"/>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0349BA75-3257-E10B-289B-70D6455DF4D4}"/>
                  </a:ext>
                </a:extLst>
              </p:cNvPr>
              <p:cNvCxnSpPr>
                <a:cxnSpLocks/>
              </p:cNvCxnSpPr>
              <p:nvPr/>
            </p:nvCxnSpPr>
            <p:spPr bwMode="auto">
              <a:xfrm>
                <a:off x="2995180" y="3919002"/>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F0764497-7AD7-C989-4CFC-0FE4D0A77937}"/>
                  </a:ext>
                </a:extLst>
              </p:cNvPr>
              <p:cNvCxnSpPr>
                <a:cxnSpLocks/>
              </p:cNvCxnSpPr>
              <p:nvPr/>
            </p:nvCxnSpPr>
            <p:spPr bwMode="auto">
              <a:xfrm>
                <a:off x="2995180" y="4238105"/>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B0347775-20C3-B963-5291-5CA9ADEE08C0}"/>
                  </a:ext>
                </a:extLst>
              </p:cNvPr>
              <p:cNvCxnSpPr>
                <a:cxnSpLocks/>
              </p:cNvCxnSpPr>
              <p:nvPr/>
            </p:nvCxnSpPr>
            <p:spPr bwMode="auto">
              <a:xfrm>
                <a:off x="2995180" y="4557208"/>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1033EA59-C6EA-6E45-8D85-9588A4D3EB57}"/>
                  </a:ext>
                </a:extLst>
              </p:cNvPr>
              <p:cNvCxnSpPr>
                <a:cxnSpLocks/>
              </p:cNvCxnSpPr>
              <p:nvPr/>
            </p:nvCxnSpPr>
            <p:spPr bwMode="auto">
              <a:xfrm>
                <a:off x="2995180" y="4876311"/>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5ADB26E6-83B2-AF3F-3C38-22DC4289B22A}"/>
                  </a:ext>
                </a:extLst>
              </p:cNvPr>
              <p:cNvCxnSpPr>
                <a:cxnSpLocks/>
              </p:cNvCxnSpPr>
              <p:nvPr/>
            </p:nvCxnSpPr>
            <p:spPr bwMode="auto">
              <a:xfrm>
                <a:off x="2995180" y="5195410"/>
                <a:ext cx="114300" cy="0"/>
              </a:xfrm>
              <a:prstGeom prst="line">
                <a:avLst/>
              </a:prstGeom>
              <a:noFill/>
              <a:ln w="12700" cap="flat" cmpd="sng" algn="ctr">
                <a:solidFill>
                  <a:schemeClr val="tx1"/>
                </a:solidFill>
                <a:prstDash val="solid"/>
                <a:round/>
                <a:headEnd type="none" w="med" len="med"/>
                <a:tailEnd type="none" w="med" len="med"/>
              </a:ln>
              <a:effectLst/>
            </p:spPr>
          </p:cxnSp>
        </p:grpSp>
        <p:cxnSp>
          <p:nvCxnSpPr>
            <p:cNvPr id="19" name="Straight Connector 18">
              <a:extLst>
                <a:ext uri="{FF2B5EF4-FFF2-40B4-BE49-F238E27FC236}">
                  <a16:creationId xmlns:a16="http://schemas.microsoft.com/office/drawing/2014/main" id="{1C73A83E-EBC3-705F-EC53-9C920F8CB64D}"/>
                </a:ext>
              </a:extLst>
            </p:cNvPr>
            <p:cNvCxnSpPr>
              <a:cxnSpLocks/>
            </p:cNvCxnSpPr>
            <p:nvPr/>
          </p:nvCxnSpPr>
          <p:spPr bwMode="auto">
            <a:xfrm>
              <a:off x="2842316" y="5620874"/>
              <a:ext cx="4649932" cy="0"/>
            </a:xfrm>
            <a:prstGeom prst="line">
              <a:avLst/>
            </a:prstGeom>
            <a:noFill/>
            <a:ln w="12700" cap="flat" cmpd="sng" algn="ctr">
              <a:solidFill>
                <a:schemeClr val="tx1"/>
              </a:solidFill>
              <a:prstDash val="solid"/>
              <a:round/>
              <a:headEnd type="none" w="med" len="med"/>
              <a:tailEnd type="none" w="med" len="med"/>
            </a:ln>
            <a:effectLst/>
          </p:spPr>
        </p:cxnSp>
        <p:grpSp>
          <p:nvGrpSpPr>
            <p:cNvPr id="109" name="Group 108">
              <a:extLst>
                <a:ext uri="{FF2B5EF4-FFF2-40B4-BE49-F238E27FC236}">
                  <a16:creationId xmlns:a16="http://schemas.microsoft.com/office/drawing/2014/main" id="{C882D1E4-2B24-2DEE-324F-074BDFB7CB2F}"/>
                </a:ext>
              </a:extLst>
            </p:cNvPr>
            <p:cNvGrpSpPr>
              <a:grpSpLocks/>
            </p:cNvGrpSpPr>
            <p:nvPr/>
          </p:nvGrpSpPr>
          <p:grpSpPr>
            <a:xfrm>
              <a:off x="2839973" y="5620874"/>
              <a:ext cx="4635769" cy="80928"/>
              <a:chOff x="3109480" y="5360648"/>
              <a:chExt cx="4635769" cy="114300"/>
            </a:xfrm>
          </p:grpSpPr>
          <p:cxnSp>
            <p:nvCxnSpPr>
              <p:cNvPr id="20" name="Straight Connector 19">
                <a:extLst>
                  <a:ext uri="{FF2B5EF4-FFF2-40B4-BE49-F238E27FC236}">
                    <a16:creationId xmlns:a16="http://schemas.microsoft.com/office/drawing/2014/main" id="{1C992AAF-5EEB-FD08-B843-DC406D8D6108}"/>
                  </a:ext>
                </a:extLst>
              </p:cNvPr>
              <p:cNvCxnSpPr>
                <a:cxnSpLocks/>
              </p:cNvCxnSpPr>
              <p:nvPr/>
            </p:nvCxnSpPr>
            <p:spPr bwMode="auto">
              <a:xfrm rot="16200000">
                <a:off x="3052330" y="5417798"/>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94C5FB19-A8AD-78AB-9035-CDA59C7BF08F}"/>
                  </a:ext>
                </a:extLst>
              </p:cNvPr>
              <p:cNvCxnSpPr>
                <a:cxnSpLocks/>
              </p:cNvCxnSpPr>
              <p:nvPr/>
            </p:nvCxnSpPr>
            <p:spPr bwMode="auto">
              <a:xfrm rot="16200000">
                <a:off x="3561484" y="5417798"/>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EB16814B-F18B-5569-4582-7CAD7BE8888B}"/>
                  </a:ext>
                </a:extLst>
              </p:cNvPr>
              <p:cNvCxnSpPr>
                <a:cxnSpLocks/>
              </p:cNvCxnSpPr>
              <p:nvPr/>
            </p:nvCxnSpPr>
            <p:spPr bwMode="auto">
              <a:xfrm rot="16200000">
                <a:off x="4081029" y="5417798"/>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5119D71B-C0C7-30C8-F568-B96A0658F8F0}"/>
                  </a:ext>
                </a:extLst>
              </p:cNvPr>
              <p:cNvCxnSpPr>
                <a:cxnSpLocks/>
              </p:cNvCxnSpPr>
              <p:nvPr/>
            </p:nvCxnSpPr>
            <p:spPr bwMode="auto">
              <a:xfrm rot="16200000">
                <a:off x="4600574" y="5417798"/>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966CFF38-33D3-3018-1D08-75AC479C5FCC}"/>
                  </a:ext>
                </a:extLst>
              </p:cNvPr>
              <p:cNvCxnSpPr>
                <a:cxnSpLocks/>
              </p:cNvCxnSpPr>
              <p:nvPr/>
            </p:nvCxnSpPr>
            <p:spPr bwMode="auto">
              <a:xfrm rot="16200000">
                <a:off x="5114924" y="5417798"/>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C2B594D4-5625-7972-8447-DCA0475D6BD2}"/>
                  </a:ext>
                </a:extLst>
              </p:cNvPr>
              <p:cNvCxnSpPr>
                <a:cxnSpLocks/>
              </p:cNvCxnSpPr>
              <p:nvPr/>
            </p:nvCxnSpPr>
            <p:spPr bwMode="auto">
              <a:xfrm rot="16200000">
                <a:off x="5624079" y="5417798"/>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A1410CAA-85A6-6EB2-2493-8BE4AB87AC4F}"/>
                  </a:ext>
                </a:extLst>
              </p:cNvPr>
              <p:cNvCxnSpPr>
                <a:cxnSpLocks/>
              </p:cNvCxnSpPr>
              <p:nvPr/>
            </p:nvCxnSpPr>
            <p:spPr bwMode="auto">
              <a:xfrm rot="16200000">
                <a:off x="6148820" y="5417798"/>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A04C8391-88D5-B790-42C0-238346D2DE73}"/>
                  </a:ext>
                </a:extLst>
              </p:cNvPr>
              <p:cNvCxnSpPr>
                <a:cxnSpLocks/>
              </p:cNvCxnSpPr>
              <p:nvPr/>
            </p:nvCxnSpPr>
            <p:spPr bwMode="auto">
              <a:xfrm rot="16200000">
                <a:off x="6663170" y="5417798"/>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92CBED0D-80BB-FE33-0453-1950C51E30D1}"/>
                  </a:ext>
                </a:extLst>
              </p:cNvPr>
              <p:cNvCxnSpPr>
                <a:cxnSpLocks/>
              </p:cNvCxnSpPr>
              <p:nvPr/>
            </p:nvCxnSpPr>
            <p:spPr bwMode="auto">
              <a:xfrm rot="16200000">
                <a:off x="7172324" y="5417798"/>
                <a:ext cx="114300" cy="0"/>
              </a:xfrm>
              <a:prstGeom prst="line">
                <a:avLst/>
              </a:prstGeom>
              <a:noFill/>
              <a:ln w="12700" cap="flat" cmpd="sng" algn="ctr">
                <a:solidFill>
                  <a:schemeClr val="tx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FC34F304-3F6E-D933-8931-2DD34F591BED}"/>
                  </a:ext>
                </a:extLst>
              </p:cNvPr>
              <p:cNvCxnSpPr>
                <a:cxnSpLocks/>
              </p:cNvCxnSpPr>
              <p:nvPr/>
            </p:nvCxnSpPr>
            <p:spPr bwMode="auto">
              <a:xfrm rot="16200000">
                <a:off x="7688099" y="5417798"/>
                <a:ext cx="114300" cy="0"/>
              </a:xfrm>
              <a:prstGeom prst="line">
                <a:avLst/>
              </a:prstGeom>
              <a:noFill/>
              <a:ln w="12700" cap="flat" cmpd="sng" algn="ctr">
                <a:solidFill>
                  <a:schemeClr val="tx1"/>
                </a:solidFill>
                <a:prstDash val="solid"/>
                <a:round/>
                <a:headEnd type="none" w="med" len="med"/>
                <a:tailEnd type="none" w="med" len="med"/>
              </a:ln>
              <a:effectLst/>
            </p:spPr>
          </p:cxnSp>
        </p:grpSp>
        <p:sp>
          <p:nvSpPr>
            <p:cNvPr id="30" name="TextBox 29">
              <a:extLst>
                <a:ext uri="{FF2B5EF4-FFF2-40B4-BE49-F238E27FC236}">
                  <a16:creationId xmlns:a16="http://schemas.microsoft.com/office/drawing/2014/main" id="{C8049A59-AA44-A779-EA31-6A111189587F}"/>
                </a:ext>
              </a:extLst>
            </p:cNvPr>
            <p:cNvSpPr txBox="1">
              <a:spLocks/>
            </p:cNvSpPr>
            <p:nvPr/>
          </p:nvSpPr>
          <p:spPr bwMode="auto">
            <a:xfrm>
              <a:off x="-1612" y="2033764"/>
              <a:ext cx="2804586" cy="35849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0" fontAlgn="base" latinLnBrk="0" hangingPunct="0">
                <a:lnSpc>
                  <a:spcPts val="2500"/>
                </a:lnSpc>
                <a:spcBef>
                  <a:spcPts val="0"/>
                </a:spcBef>
                <a:spcAft>
                  <a:spcPct val="0"/>
                </a:spcAft>
                <a:buClrTx/>
                <a:buSzTx/>
                <a:buFontTx/>
                <a:buNone/>
                <a:tabLst/>
                <a:defRPr/>
              </a:pPr>
              <a: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Cardiac disorders (n = 40)</a:t>
              </a:r>
              <a:b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br>
              <a: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Atrial fibrillation (n = 30)</a:t>
              </a:r>
              <a:b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br>
              <a: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Infections (n = 13)</a:t>
              </a:r>
              <a:b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br>
              <a: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Neutropenia (n = 12)</a:t>
              </a:r>
              <a:b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br>
              <a: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Rash (n = 11)</a:t>
              </a:r>
              <a:b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br>
              <a: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Arthralgias/myalgias (n = 10)</a:t>
              </a:r>
              <a:b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br>
              <a: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Bleeding/hemorrhage (n = 9)</a:t>
              </a:r>
              <a:b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br>
              <a: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Gastrointestinal disorders (n = 8)</a:t>
              </a:r>
              <a:b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br>
              <a: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Diarrhea (n = 6)</a:t>
              </a:r>
              <a:b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br>
              <a: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Fatigue (n = 6)</a:t>
              </a:r>
              <a:b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br>
              <a:r>
                <a:rPr kumimoji="0" lang="en-US" sz="12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Pain (n = 6)</a:t>
              </a:r>
            </a:p>
          </p:txBody>
        </p:sp>
        <p:grpSp>
          <p:nvGrpSpPr>
            <p:cNvPr id="31" name="Group 30">
              <a:extLst>
                <a:ext uri="{FF2B5EF4-FFF2-40B4-BE49-F238E27FC236}">
                  <a16:creationId xmlns:a16="http://schemas.microsoft.com/office/drawing/2014/main" id="{8ED4AE5F-6491-1AFC-DBDB-C47304A78ECF}"/>
                </a:ext>
              </a:extLst>
            </p:cNvPr>
            <p:cNvGrpSpPr>
              <a:grpSpLocks/>
            </p:cNvGrpSpPr>
            <p:nvPr/>
          </p:nvGrpSpPr>
          <p:grpSpPr>
            <a:xfrm>
              <a:off x="2855560" y="2163844"/>
              <a:ext cx="4104400" cy="210905"/>
              <a:chOff x="2639292" y="1750337"/>
              <a:chExt cx="4104400" cy="210905"/>
            </a:xfrm>
          </p:grpSpPr>
          <p:sp>
            <p:nvSpPr>
              <p:cNvPr id="32" name="Rectangle 31">
                <a:extLst>
                  <a:ext uri="{FF2B5EF4-FFF2-40B4-BE49-F238E27FC236}">
                    <a16:creationId xmlns:a16="http://schemas.microsoft.com/office/drawing/2014/main" id="{BAEAA9B3-F668-6D8D-B35D-DFBD9D86CA12}"/>
                  </a:ext>
                </a:extLst>
              </p:cNvPr>
              <p:cNvSpPr>
                <a:spLocks/>
              </p:cNvSpPr>
              <p:nvPr/>
            </p:nvSpPr>
            <p:spPr bwMode="auto">
              <a:xfrm>
                <a:off x="6405995" y="1750337"/>
                <a:ext cx="337697" cy="210905"/>
              </a:xfrm>
              <a:prstGeom prst="rect">
                <a:avLst/>
              </a:prstGeom>
              <a:solidFill>
                <a:schemeClr val="accent4"/>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3" name="Rectangle 32">
                <a:extLst>
                  <a:ext uri="{FF2B5EF4-FFF2-40B4-BE49-F238E27FC236}">
                    <a16:creationId xmlns:a16="http://schemas.microsoft.com/office/drawing/2014/main" id="{6D110A8E-B0D9-62AD-04F1-47DE442662E9}"/>
                  </a:ext>
                </a:extLst>
              </p:cNvPr>
              <p:cNvSpPr>
                <a:spLocks/>
              </p:cNvSpPr>
              <p:nvPr/>
            </p:nvSpPr>
            <p:spPr bwMode="auto">
              <a:xfrm>
                <a:off x="5631874" y="1750337"/>
                <a:ext cx="801824" cy="210905"/>
              </a:xfrm>
              <a:prstGeom prst="rect">
                <a:avLst/>
              </a:prstGeom>
              <a:solidFill>
                <a:schemeClr val="accent6"/>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4" name="Rectangle 33">
                <a:extLst>
                  <a:ext uri="{FF2B5EF4-FFF2-40B4-BE49-F238E27FC236}">
                    <a16:creationId xmlns:a16="http://schemas.microsoft.com/office/drawing/2014/main" id="{3CAF8F79-BAC4-F703-A9A9-E38E49E7A458}"/>
                  </a:ext>
                </a:extLst>
              </p:cNvPr>
              <p:cNvSpPr>
                <a:spLocks/>
              </p:cNvSpPr>
              <p:nvPr/>
            </p:nvSpPr>
            <p:spPr bwMode="auto">
              <a:xfrm>
                <a:off x="2639292" y="1750337"/>
                <a:ext cx="3080903" cy="210905"/>
              </a:xfrm>
              <a:prstGeom prst="rect">
                <a:avLst/>
              </a:prstGeom>
              <a:solidFill>
                <a:schemeClr val="accent1"/>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nvGrpSpPr>
            <p:cNvPr id="35" name="Group 34">
              <a:extLst>
                <a:ext uri="{FF2B5EF4-FFF2-40B4-BE49-F238E27FC236}">
                  <a16:creationId xmlns:a16="http://schemas.microsoft.com/office/drawing/2014/main" id="{CAA6B015-739A-DAA9-6BC4-32C89E735029}"/>
                </a:ext>
              </a:extLst>
            </p:cNvPr>
            <p:cNvGrpSpPr>
              <a:grpSpLocks/>
            </p:cNvGrpSpPr>
            <p:nvPr/>
          </p:nvGrpSpPr>
          <p:grpSpPr>
            <a:xfrm>
              <a:off x="2855561" y="2481397"/>
              <a:ext cx="3080902" cy="210905"/>
              <a:chOff x="2639293" y="2015305"/>
              <a:chExt cx="3080902" cy="210905"/>
            </a:xfrm>
          </p:grpSpPr>
          <p:sp>
            <p:nvSpPr>
              <p:cNvPr id="36" name="Rectangle 35">
                <a:extLst>
                  <a:ext uri="{FF2B5EF4-FFF2-40B4-BE49-F238E27FC236}">
                    <a16:creationId xmlns:a16="http://schemas.microsoft.com/office/drawing/2014/main" id="{E973EC83-1574-586B-6F3F-EC3028FEEB97}"/>
                  </a:ext>
                </a:extLst>
              </p:cNvPr>
              <p:cNvSpPr>
                <a:spLocks/>
              </p:cNvSpPr>
              <p:nvPr/>
            </p:nvSpPr>
            <p:spPr bwMode="auto">
              <a:xfrm>
                <a:off x="4918371" y="2015305"/>
                <a:ext cx="801824" cy="210905"/>
              </a:xfrm>
              <a:prstGeom prst="rect">
                <a:avLst/>
              </a:prstGeom>
              <a:solidFill>
                <a:schemeClr val="accent2"/>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37" name="Rectangle 36">
                <a:extLst>
                  <a:ext uri="{FF2B5EF4-FFF2-40B4-BE49-F238E27FC236}">
                    <a16:creationId xmlns:a16="http://schemas.microsoft.com/office/drawing/2014/main" id="{1FFA73D4-2037-73E8-EC44-02C6FFF3AB64}"/>
                  </a:ext>
                </a:extLst>
              </p:cNvPr>
              <p:cNvSpPr>
                <a:spLocks/>
              </p:cNvSpPr>
              <p:nvPr/>
            </p:nvSpPr>
            <p:spPr bwMode="auto">
              <a:xfrm>
                <a:off x="2639293" y="2015305"/>
                <a:ext cx="2883476" cy="210905"/>
              </a:xfrm>
              <a:prstGeom prst="rect">
                <a:avLst/>
              </a:prstGeom>
              <a:solidFill>
                <a:schemeClr val="accent1"/>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nvGrpSpPr>
            <p:cNvPr id="38" name="Group 37">
              <a:extLst>
                <a:ext uri="{FF2B5EF4-FFF2-40B4-BE49-F238E27FC236}">
                  <a16:creationId xmlns:a16="http://schemas.microsoft.com/office/drawing/2014/main" id="{25E0877C-672A-E7CF-5787-9B8FD62CCD2B}"/>
                </a:ext>
              </a:extLst>
            </p:cNvPr>
            <p:cNvGrpSpPr>
              <a:grpSpLocks/>
            </p:cNvGrpSpPr>
            <p:nvPr/>
          </p:nvGrpSpPr>
          <p:grpSpPr>
            <a:xfrm>
              <a:off x="2855561" y="2798950"/>
              <a:ext cx="1319647" cy="210905"/>
              <a:chOff x="2639293" y="2399768"/>
              <a:chExt cx="1319647" cy="210905"/>
            </a:xfrm>
          </p:grpSpPr>
          <p:sp>
            <p:nvSpPr>
              <p:cNvPr id="39" name="Rectangle 38">
                <a:extLst>
                  <a:ext uri="{FF2B5EF4-FFF2-40B4-BE49-F238E27FC236}">
                    <a16:creationId xmlns:a16="http://schemas.microsoft.com/office/drawing/2014/main" id="{D11159FC-492E-A4B3-3C0B-5CCEAC65290D}"/>
                  </a:ext>
                </a:extLst>
              </p:cNvPr>
              <p:cNvSpPr>
                <a:spLocks/>
              </p:cNvSpPr>
              <p:nvPr/>
            </p:nvSpPr>
            <p:spPr bwMode="auto">
              <a:xfrm>
                <a:off x="3183409" y="2399768"/>
                <a:ext cx="775531" cy="210905"/>
              </a:xfrm>
              <a:prstGeom prst="rect">
                <a:avLst/>
              </a:prstGeom>
              <a:solidFill>
                <a:schemeClr val="accent2"/>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0" name="Rectangle 39">
                <a:extLst>
                  <a:ext uri="{FF2B5EF4-FFF2-40B4-BE49-F238E27FC236}">
                    <a16:creationId xmlns:a16="http://schemas.microsoft.com/office/drawing/2014/main" id="{4748BF06-0409-1E78-B10D-EE0DF31B2707}"/>
                  </a:ext>
                </a:extLst>
              </p:cNvPr>
              <p:cNvSpPr>
                <a:spLocks/>
              </p:cNvSpPr>
              <p:nvPr/>
            </p:nvSpPr>
            <p:spPr bwMode="auto">
              <a:xfrm>
                <a:off x="2856095" y="2399768"/>
                <a:ext cx="495835" cy="210905"/>
              </a:xfrm>
              <a:prstGeom prst="rect">
                <a:avLst/>
              </a:prstGeom>
              <a:solidFill>
                <a:schemeClr val="accent6"/>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1" name="Rectangle 40">
                <a:extLst>
                  <a:ext uri="{FF2B5EF4-FFF2-40B4-BE49-F238E27FC236}">
                    <a16:creationId xmlns:a16="http://schemas.microsoft.com/office/drawing/2014/main" id="{4BB6EE73-C798-B3B1-7A0F-9E494A4B779C}"/>
                  </a:ext>
                </a:extLst>
              </p:cNvPr>
              <p:cNvSpPr>
                <a:spLocks/>
              </p:cNvSpPr>
              <p:nvPr/>
            </p:nvSpPr>
            <p:spPr bwMode="auto">
              <a:xfrm>
                <a:off x="2639293" y="2399768"/>
                <a:ext cx="311725" cy="210905"/>
              </a:xfrm>
              <a:prstGeom prst="rect">
                <a:avLst/>
              </a:prstGeom>
              <a:solidFill>
                <a:schemeClr val="accent1"/>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nvGrpSpPr>
            <p:cNvPr id="42" name="Group 41">
              <a:extLst>
                <a:ext uri="{FF2B5EF4-FFF2-40B4-BE49-F238E27FC236}">
                  <a16:creationId xmlns:a16="http://schemas.microsoft.com/office/drawing/2014/main" id="{935FCACD-5B35-AC73-3871-B64D480760B4}"/>
                </a:ext>
              </a:extLst>
            </p:cNvPr>
            <p:cNvGrpSpPr>
              <a:grpSpLocks/>
            </p:cNvGrpSpPr>
            <p:nvPr/>
          </p:nvGrpSpPr>
          <p:grpSpPr>
            <a:xfrm>
              <a:off x="2855562" y="3116503"/>
              <a:ext cx="1223525" cy="210905"/>
              <a:chOff x="2639294" y="2685518"/>
              <a:chExt cx="1223525" cy="210905"/>
            </a:xfrm>
          </p:grpSpPr>
          <p:sp>
            <p:nvSpPr>
              <p:cNvPr id="43" name="Rectangle 42">
                <a:extLst>
                  <a:ext uri="{FF2B5EF4-FFF2-40B4-BE49-F238E27FC236}">
                    <a16:creationId xmlns:a16="http://schemas.microsoft.com/office/drawing/2014/main" id="{7F5E3E97-8E1A-EC6A-9926-3A901986C6AD}"/>
                  </a:ext>
                </a:extLst>
              </p:cNvPr>
              <p:cNvSpPr>
                <a:spLocks/>
              </p:cNvSpPr>
              <p:nvPr/>
            </p:nvSpPr>
            <p:spPr bwMode="auto">
              <a:xfrm>
                <a:off x="2945825" y="2685518"/>
                <a:ext cx="916994" cy="210905"/>
              </a:xfrm>
              <a:prstGeom prst="rect">
                <a:avLst/>
              </a:prstGeom>
              <a:solidFill>
                <a:schemeClr val="accent2"/>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4" name="Rectangle 43">
                <a:extLst>
                  <a:ext uri="{FF2B5EF4-FFF2-40B4-BE49-F238E27FC236}">
                    <a16:creationId xmlns:a16="http://schemas.microsoft.com/office/drawing/2014/main" id="{6C8F0305-1865-6D86-FDBF-5D549C5D721A}"/>
                  </a:ext>
                </a:extLst>
              </p:cNvPr>
              <p:cNvSpPr>
                <a:spLocks/>
              </p:cNvSpPr>
              <p:nvPr/>
            </p:nvSpPr>
            <p:spPr bwMode="auto">
              <a:xfrm>
                <a:off x="2856095" y="2685518"/>
                <a:ext cx="199107" cy="210905"/>
              </a:xfrm>
              <a:prstGeom prst="rect">
                <a:avLst/>
              </a:prstGeom>
              <a:solidFill>
                <a:schemeClr val="accent6"/>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5" name="Rectangle 44">
                <a:extLst>
                  <a:ext uri="{FF2B5EF4-FFF2-40B4-BE49-F238E27FC236}">
                    <a16:creationId xmlns:a16="http://schemas.microsoft.com/office/drawing/2014/main" id="{4D554ACE-983B-3A09-3258-2782713F4142}"/>
                  </a:ext>
                </a:extLst>
              </p:cNvPr>
              <p:cNvSpPr>
                <a:spLocks/>
              </p:cNvSpPr>
              <p:nvPr/>
            </p:nvSpPr>
            <p:spPr bwMode="auto">
              <a:xfrm>
                <a:off x="2639294" y="2685518"/>
                <a:ext cx="306530" cy="210905"/>
              </a:xfrm>
              <a:prstGeom prst="rect">
                <a:avLst/>
              </a:prstGeom>
              <a:solidFill>
                <a:schemeClr val="accent1"/>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nvGrpSpPr>
            <p:cNvPr id="46" name="Group 45">
              <a:extLst>
                <a:ext uri="{FF2B5EF4-FFF2-40B4-BE49-F238E27FC236}">
                  <a16:creationId xmlns:a16="http://schemas.microsoft.com/office/drawing/2014/main" id="{55164BF5-F6F3-D6D4-30B8-070F156E8E79}"/>
                </a:ext>
              </a:extLst>
            </p:cNvPr>
            <p:cNvGrpSpPr>
              <a:grpSpLocks/>
            </p:cNvGrpSpPr>
            <p:nvPr/>
          </p:nvGrpSpPr>
          <p:grpSpPr>
            <a:xfrm>
              <a:off x="2855561" y="3434056"/>
              <a:ext cx="1131745" cy="210905"/>
              <a:chOff x="2639293" y="3012831"/>
              <a:chExt cx="1131745" cy="210905"/>
            </a:xfrm>
          </p:grpSpPr>
          <p:sp>
            <p:nvSpPr>
              <p:cNvPr id="47" name="Rectangle 46">
                <a:extLst>
                  <a:ext uri="{FF2B5EF4-FFF2-40B4-BE49-F238E27FC236}">
                    <a16:creationId xmlns:a16="http://schemas.microsoft.com/office/drawing/2014/main" id="{60E0B7D8-CDF9-0C82-7557-A9047E2BF182}"/>
                  </a:ext>
                </a:extLst>
              </p:cNvPr>
              <p:cNvSpPr>
                <a:spLocks/>
              </p:cNvSpPr>
              <p:nvPr/>
            </p:nvSpPr>
            <p:spPr bwMode="auto">
              <a:xfrm>
                <a:off x="3183410" y="3012831"/>
                <a:ext cx="587628" cy="210905"/>
              </a:xfrm>
              <a:prstGeom prst="rect">
                <a:avLst/>
              </a:prstGeom>
              <a:solidFill>
                <a:schemeClr val="accent6"/>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48" name="Rectangle 47">
                <a:extLst>
                  <a:ext uri="{FF2B5EF4-FFF2-40B4-BE49-F238E27FC236}">
                    <a16:creationId xmlns:a16="http://schemas.microsoft.com/office/drawing/2014/main" id="{97096A3D-D26B-286B-F755-DA84E41FB9E5}"/>
                  </a:ext>
                </a:extLst>
              </p:cNvPr>
              <p:cNvSpPr>
                <a:spLocks/>
              </p:cNvSpPr>
              <p:nvPr/>
            </p:nvSpPr>
            <p:spPr bwMode="auto">
              <a:xfrm>
                <a:off x="2639293" y="3012831"/>
                <a:ext cx="587625" cy="210905"/>
              </a:xfrm>
              <a:prstGeom prst="rect">
                <a:avLst/>
              </a:prstGeom>
              <a:solidFill>
                <a:schemeClr val="accent1"/>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nvGrpSpPr>
            <p:cNvPr id="49" name="Group 48">
              <a:extLst>
                <a:ext uri="{FF2B5EF4-FFF2-40B4-BE49-F238E27FC236}">
                  <a16:creationId xmlns:a16="http://schemas.microsoft.com/office/drawing/2014/main" id="{C35DE9A3-E2AE-1716-3857-856EE309279A}"/>
                </a:ext>
              </a:extLst>
            </p:cNvPr>
            <p:cNvGrpSpPr>
              <a:grpSpLocks/>
            </p:cNvGrpSpPr>
            <p:nvPr/>
          </p:nvGrpSpPr>
          <p:grpSpPr>
            <a:xfrm>
              <a:off x="2855562" y="3751609"/>
              <a:ext cx="1013110" cy="210905"/>
              <a:chOff x="2639294" y="3314167"/>
              <a:chExt cx="1013110" cy="210905"/>
            </a:xfrm>
          </p:grpSpPr>
          <p:sp>
            <p:nvSpPr>
              <p:cNvPr id="50" name="Rectangle 49">
                <a:extLst>
                  <a:ext uri="{FF2B5EF4-FFF2-40B4-BE49-F238E27FC236}">
                    <a16:creationId xmlns:a16="http://schemas.microsoft.com/office/drawing/2014/main" id="{0A418CE6-C1C7-7B15-0CBA-1EC03FE5A95B}"/>
                  </a:ext>
                </a:extLst>
              </p:cNvPr>
              <p:cNvSpPr>
                <a:spLocks/>
              </p:cNvSpPr>
              <p:nvPr/>
            </p:nvSpPr>
            <p:spPr bwMode="auto">
              <a:xfrm>
                <a:off x="3105479" y="3314167"/>
                <a:ext cx="546925" cy="210905"/>
              </a:xfrm>
              <a:prstGeom prst="rect">
                <a:avLst/>
              </a:prstGeom>
              <a:solidFill>
                <a:schemeClr val="accent6"/>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1" name="Rectangle 50">
                <a:extLst>
                  <a:ext uri="{FF2B5EF4-FFF2-40B4-BE49-F238E27FC236}">
                    <a16:creationId xmlns:a16="http://schemas.microsoft.com/office/drawing/2014/main" id="{B92F3D5F-09E7-ABEE-9D68-294E7EE1F637}"/>
                  </a:ext>
                </a:extLst>
              </p:cNvPr>
              <p:cNvSpPr>
                <a:spLocks/>
              </p:cNvSpPr>
              <p:nvPr/>
            </p:nvSpPr>
            <p:spPr bwMode="auto">
              <a:xfrm>
                <a:off x="2639294" y="3314167"/>
                <a:ext cx="493566" cy="210905"/>
              </a:xfrm>
              <a:prstGeom prst="rect">
                <a:avLst/>
              </a:prstGeom>
              <a:solidFill>
                <a:schemeClr val="accent1"/>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nvGrpSpPr>
            <p:cNvPr id="52" name="Group 51">
              <a:extLst>
                <a:ext uri="{FF2B5EF4-FFF2-40B4-BE49-F238E27FC236}">
                  <a16:creationId xmlns:a16="http://schemas.microsoft.com/office/drawing/2014/main" id="{3BA94C5E-73E5-4804-8D86-777B381AFD7A}"/>
                </a:ext>
              </a:extLst>
            </p:cNvPr>
            <p:cNvGrpSpPr>
              <a:grpSpLocks/>
            </p:cNvGrpSpPr>
            <p:nvPr/>
          </p:nvGrpSpPr>
          <p:grpSpPr>
            <a:xfrm>
              <a:off x="2855562" y="4069162"/>
              <a:ext cx="921490" cy="210905"/>
              <a:chOff x="2639294" y="3599917"/>
              <a:chExt cx="921490" cy="210905"/>
            </a:xfrm>
          </p:grpSpPr>
          <p:sp>
            <p:nvSpPr>
              <p:cNvPr id="53" name="Rectangle 52">
                <a:extLst>
                  <a:ext uri="{FF2B5EF4-FFF2-40B4-BE49-F238E27FC236}">
                    <a16:creationId xmlns:a16="http://schemas.microsoft.com/office/drawing/2014/main" id="{B5D64011-6060-8AED-7E70-22E2B182F029}"/>
                  </a:ext>
                </a:extLst>
              </p:cNvPr>
              <p:cNvSpPr>
                <a:spLocks/>
              </p:cNvSpPr>
              <p:nvPr/>
            </p:nvSpPr>
            <p:spPr bwMode="auto">
              <a:xfrm>
                <a:off x="3013859" y="3599917"/>
                <a:ext cx="546925" cy="210905"/>
              </a:xfrm>
              <a:prstGeom prst="rect">
                <a:avLst/>
              </a:prstGeom>
              <a:solidFill>
                <a:schemeClr val="accent6"/>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4" name="Rectangle 53">
                <a:extLst>
                  <a:ext uri="{FF2B5EF4-FFF2-40B4-BE49-F238E27FC236}">
                    <a16:creationId xmlns:a16="http://schemas.microsoft.com/office/drawing/2014/main" id="{210940F5-22FD-D40F-0D61-84C57E26B85E}"/>
                  </a:ext>
                </a:extLst>
              </p:cNvPr>
              <p:cNvSpPr>
                <a:spLocks/>
              </p:cNvSpPr>
              <p:nvPr/>
            </p:nvSpPr>
            <p:spPr bwMode="auto">
              <a:xfrm>
                <a:off x="2639294" y="3599917"/>
                <a:ext cx="587624" cy="210905"/>
              </a:xfrm>
              <a:prstGeom prst="rect">
                <a:avLst/>
              </a:prstGeom>
              <a:solidFill>
                <a:schemeClr val="accent1"/>
              </a:solidFill>
              <a:ln w="9525">
                <a:solidFill>
                  <a:schemeClr val="bg1"/>
                </a:solid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nvGrpSpPr>
            <p:cNvPr id="55" name="Group 54">
              <a:extLst>
                <a:ext uri="{FF2B5EF4-FFF2-40B4-BE49-F238E27FC236}">
                  <a16:creationId xmlns:a16="http://schemas.microsoft.com/office/drawing/2014/main" id="{34C63A0C-C5D8-B29E-978A-C84E10CA7F3C}"/>
                </a:ext>
              </a:extLst>
            </p:cNvPr>
            <p:cNvGrpSpPr>
              <a:grpSpLocks/>
            </p:cNvGrpSpPr>
            <p:nvPr/>
          </p:nvGrpSpPr>
          <p:grpSpPr>
            <a:xfrm>
              <a:off x="2855562" y="4386715"/>
              <a:ext cx="822007" cy="210905"/>
              <a:chOff x="2639294" y="3937622"/>
              <a:chExt cx="822007" cy="210905"/>
            </a:xfrm>
          </p:grpSpPr>
          <p:sp>
            <p:nvSpPr>
              <p:cNvPr id="56" name="Rectangle 55">
                <a:extLst>
                  <a:ext uri="{FF2B5EF4-FFF2-40B4-BE49-F238E27FC236}">
                    <a16:creationId xmlns:a16="http://schemas.microsoft.com/office/drawing/2014/main" id="{C38079B0-B9A1-72B1-9D7D-F400EFE72B46}"/>
                  </a:ext>
                </a:extLst>
              </p:cNvPr>
              <p:cNvSpPr>
                <a:spLocks/>
              </p:cNvSpPr>
              <p:nvPr/>
            </p:nvSpPr>
            <p:spPr bwMode="auto">
              <a:xfrm>
                <a:off x="2945825" y="3937622"/>
                <a:ext cx="515476" cy="210905"/>
              </a:xfrm>
              <a:prstGeom prst="rect">
                <a:avLst/>
              </a:prstGeom>
              <a:solidFill>
                <a:schemeClr val="accent2"/>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7" name="Rectangle 56">
                <a:extLst>
                  <a:ext uri="{FF2B5EF4-FFF2-40B4-BE49-F238E27FC236}">
                    <a16:creationId xmlns:a16="http://schemas.microsoft.com/office/drawing/2014/main" id="{82CE2412-EE74-E714-2414-34BEA4F1301B}"/>
                  </a:ext>
                </a:extLst>
              </p:cNvPr>
              <p:cNvSpPr>
                <a:spLocks/>
              </p:cNvSpPr>
              <p:nvPr/>
            </p:nvSpPr>
            <p:spPr bwMode="auto">
              <a:xfrm>
                <a:off x="2856095" y="3937622"/>
                <a:ext cx="495831" cy="210905"/>
              </a:xfrm>
              <a:prstGeom prst="rect">
                <a:avLst/>
              </a:prstGeom>
              <a:solidFill>
                <a:schemeClr val="accent6"/>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58" name="Rectangle 57">
                <a:extLst>
                  <a:ext uri="{FF2B5EF4-FFF2-40B4-BE49-F238E27FC236}">
                    <a16:creationId xmlns:a16="http://schemas.microsoft.com/office/drawing/2014/main" id="{712E387F-581A-0690-81F3-E213D117F8E6}"/>
                  </a:ext>
                </a:extLst>
              </p:cNvPr>
              <p:cNvSpPr>
                <a:spLocks/>
              </p:cNvSpPr>
              <p:nvPr/>
            </p:nvSpPr>
            <p:spPr bwMode="auto">
              <a:xfrm>
                <a:off x="2639294" y="3937622"/>
                <a:ext cx="306528" cy="210905"/>
              </a:xfrm>
              <a:prstGeom prst="rect">
                <a:avLst/>
              </a:prstGeom>
              <a:solidFill>
                <a:schemeClr val="accent1"/>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nvGrpSpPr>
            <p:cNvPr id="59" name="Group 58">
              <a:extLst>
                <a:ext uri="{FF2B5EF4-FFF2-40B4-BE49-F238E27FC236}">
                  <a16:creationId xmlns:a16="http://schemas.microsoft.com/office/drawing/2014/main" id="{62911777-4721-D448-AD56-C013A059E61C}"/>
                </a:ext>
              </a:extLst>
            </p:cNvPr>
            <p:cNvGrpSpPr>
              <a:grpSpLocks/>
            </p:cNvGrpSpPr>
            <p:nvPr/>
          </p:nvGrpSpPr>
          <p:grpSpPr>
            <a:xfrm>
              <a:off x="2855562" y="4704268"/>
              <a:ext cx="602944" cy="210905"/>
              <a:chOff x="2639294" y="4254544"/>
              <a:chExt cx="602944" cy="210905"/>
            </a:xfrm>
          </p:grpSpPr>
          <p:sp>
            <p:nvSpPr>
              <p:cNvPr id="60" name="Rectangle 59">
                <a:extLst>
                  <a:ext uri="{FF2B5EF4-FFF2-40B4-BE49-F238E27FC236}">
                    <a16:creationId xmlns:a16="http://schemas.microsoft.com/office/drawing/2014/main" id="{2C86E1DE-41B3-7B10-80BB-C231CA8A26A7}"/>
                  </a:ext>
                </a:extLst>
              </p:cNvPr>
              <p:cNvSpPr>
                <a:spLocks/>
              </p:cNvSpPr>
              <p:nvPr/>
            </p:nvSpPr>
            <p:spPr bwMode="auto">
              <a:xfrm>
                <a:off x="3013860" y="4254544"/>
                <a:ext cx="228378" cy="210905"/>
              </a:xfrm>
              <a:prstGeom prst="rect">
                <a:avLst/>
              </a:prstGeom>
              <a:solidFill>
                <a:schemeClr val="accent6"/>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61" name="Rectangle 60">
                <a:extLst>
                  <a:ext uri="{FF2B5EF4-FFF2-40B4-BE49-F238E27FC236}">
                    <a16:creationId xmlns:a16="http://schemas.microsoft.com/office/drawing/2014/main" id="{9EEF8156-9234-6AA1-B4FA-8A5242FD846D}"/>
                  </a:ext>
                </a:extLst>
              </p:cNvPr>
              <p:cNvSpPr>
                <a:spLocks/>
              </p:cNvSpPr>
              <p:nvPr/>
            </p:nvSpPr>
            <p:spPr bwMode="auto">
              <a:xfrm>
                <a:off x="2639294" y="4254544"/>
                <a:ext cx="493565" cy="210905"/>
              </a:xfrm>
              <a:prstGeom prst="rect">
                <a:avLst/>
              </a:prstGeom>
              <a:solidFill>
                <a:schemeClr val="accent1"/>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nvGrpSpPr>
            <p:cNvPr id="62" name="Group 61">
              <a:extLst>
                <a:ext uri="{FF2B5EF4-FFF2-40B4-BE49-F238E27FC236}">
                  <a16:creationId xmlns:a16="http://schemas.microsoft.com/office/drawing/2014/main" id="{E9737353-9DAA-3E0A-80A4-12C964497695}"/>
                </a:ext>
              </a:extLst>
            </p:cNvPr>
            <p:cNvGrpSpPr>
              <a:grpSpLocks/>
            </p:cNvGrpSpPr>
            <p:nvPr/>
          </p:nvGrpSpPr>
          <p:grpSpPr>
            <a:xfrm>
              <a:off x="2855563" y="5021821"/>
              <a:ext cx="602943" cy="210905"/>
              <a:chOff x="2639295" y="4561076"/>
              <a:chExt cx="602943" cy="210905"/>
            </a:xfrm>
          </p:grpSpPr>
          <p:sp>
            <p:nvSpPr>
              <p:cNvPr id="63" name="Rectangle 62">
                <a:extLst>
                  <a:ext uri="{FF2B5EF4-FFF2-40B4-BE49-F238E27FC236}">
                    <a16:creationId xmlns:a16="http://schemas.microsoft.com/office/drawing/2014/main" id="{ACB2A778-A5C7-75A1-E830-87482CDA8823}"/>
                  </a:ext>
                </a:extLst>
              </p:cNvPr>
              <p:cNvSpPr>
                <a:spLocks/>
              </p:cNvSpPr>
              <p:nvPr/>
            </p:nvSpPr>
            <p:spPr bwMode="auto">
              <a:xfrm>
                <a:off x="2935710" y="4561076"/>
                <a:ext cx="306528" cy="210905"/>
              </a:xfrm>
              <a:prstGeom prst="rect">
                <a:avLst/>
              </a:prstGeom>
              <a:solidFill>
                <a:schemeClr val="accent6"/>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64" name="Rectangle 63">
                <a:extLst>
                  <a:ext uri="{FF2B5EF4-FFF2-40B4-BE49-F238E27FC236}">
                    <a16:creationId xmlns:a16="http://schemas.microsoft.com/office/drawing/2014/main" id="{9995C003-E2C0-F4E0-8946-1BB3F3178539}"/>
                  </a:ext>
                </a:extLst>
              </p:cNvPr>
              <p:cNvSpPr>
                <a:spLocks/>
              </p:cNvSpPr>
              <p:nvPr/>
            </p:nvSpPr>
            <p:spPr bwMode="auto">
              <a:xfrm>
                <a:off x="2639295" y="4561076"/>
                <a:ext cx="306528" cy="210905"/>
              </a:xfrm>
              <a:prstGeom prst="rect">
                <a:avLst/>
              </a:prstGeom>
              <a:solidFill>
                <a:schemeClr val="accent1"/>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grpSp>
          <p:nvGrpSpPr>
            <p:cNvPr id="65" name="Group 64">
              <a:extLst>
                <a:ext uri="{FF2B5EF4-FFF2-40B4-BE49-F238E27FC236}">
                  <a16:creationId xmlns:a16="http://schemas.microsoft.com/office/drawing/2014/main" id="{779BDEC9-F9B7-47C9-9630-738488A19B3B}"/>
                </a:ext>
              </a:extLst>
            </p:cNvPr>
            <p:cNvGrpSpPr>
              <a:grpSpLocks/>
            </p:cNvGrpSpPr>
            <p:nvPr/>
          </p:nvGrpSpPr>
          <p:grpSpPr>
            <a:xfrm>
              <a:off x="2855562" y="5339377"/>
              <a:ext cx="602944" cy="210905"/>
              <a:chOff x="2639294" y="4898780"/>
              <a:chExt cx="602944" cy="210905"/>
            </a:xfrm>
          </p:grpSpPr>
          <p:sp>
            <p:nvSpPr>
              <p:cNvPr id="66" name="Rectangle 65">
                <a:extLst>
                  <a:ext uri="{FF2B5EF4-FFF2-40B4-BE49-F238E27FC236}">
                    <a16:creationId xmlns:a16="http://schemas.microsoft.com/office/drawing/2014/main" id="{32CA0433-9597-2A03-6135-139C815EE9D4}"/>
                  </a:ext>
                </a:extLst>
              </p:cNvPr>
              <p:cNvSpPr>
                <a:spLocks/>
              </p:cNvSpPr>
              <p:nvPr/>
            </p:nvSpPr>
            <p:spPr bwMode="auto">
              <a:xfrm>
                <a:off x="2935710" y="4898780"/>
                <a:ext cx="306528" cy="210905"/>
              </a:xfrm>
              <a:prstGeom prst="rect">
                <a:avLst/>
              </a:prstGeom>
              <a:solidFill>
                <a:schemeClr val="accent6"/>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67" name="Rectangle 66">
                <a:extLst>
                  <a:ext uri="{FF2B5EF4-FFF2-40B4-BE49-F238E27FC236}">
                    <a16:creationId xmlns:a16="http://schemas.microsoft.com/office/drawing/2014/main" id="{1FF02AB4-545E-8055-1BFB-B88444BD503F}"/>
                  </a:ext>
                </a:extLst>
              </p:cNvPr>
              <p:cNvSpPr>
                <a:spLocks/>
              </p:cNvSpPr>
              <p:nvPr/>
            </p:nvSpPr>
            <p:spPr bwMode="auto">
              <a:xfrm>
                <a:off x="2639294" y="4898780"/>
                <a:ext cx="466179" cy="210905"/>
              </a:xfrm>
              <a:prstGeom prst="rect">
                <a:avLst/>
              </a:prstGeom>
              <a:solidFill>
                <a:schemeClr val="accent1"/>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grpSp>
        <p:sp>
          <p:nvSpPr>
            <p:cNvPr id="68" name="TextBox 67">
              <a:extLst>
                <a:ext uri="{FF2B5EF4-FFF2-40B4-BE49-F238E27FC236}">
                  <a16:creationId xmlns:a16="http://schemas.microsoft.com/office/drawing/2014/main" id="{79D885C9-988D-ED07-9A75-EAEF63F0F8D7}"/>
                </a:ext>
              </a:extLst>
            </p:cNvPr>
            <p:cNvSpPr txBox="1">
              <a:spLocks/>
            </p:cNvSpPr>
            <p:nvPr/>
          </p:nvSpPr>
          <p:spPr bwMode="auto">
            <a:xfrm>
              <a:off x="2725673" y="5721513"/>
              <a:ext cx="21388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0</a:t>
              </a:r>
            </a:p>
          </p:txBody>
        </p:sp>
        <p:sp>
          <p:nvSpPr>
            <p:cNvPr id="69" name="TextBox 68">
              <a:extLst>
                <a:ext uri="{FF2B5EF4-FFF2-40B4-BE49-F238E27FC236}">
                  <a16:creationId xmlns:a16="http://schemas.microsoft.com/office/drawing/2014/main" id="{DEC78602-0B27-5150-B563-439A805936C3}"/>
                </a:ext>
              </a:extLst>
            </p:cNvPr>
            <p:cNvSpPr txBox="1">
              <a:spLocks/>
            </p:cNvSpPr>
            <p:nvPr/>
          </p:nvSpPr>
          <p:spPr bwMode="auto">
            <a:xfrm>
              <a:off x="3250414" y="5721513"/>
              <a:ext cx="21388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5</a:t>
              </a:r>
            </a:p>
          </p:txBody>
        </p:sp>
        <p:sp>
          <p:nvSpPr>
            <p:cNvPr id="70" name="TextBox 69">
              <a:extLst>
                <a:ext uri="{FF2B5EF4-FFF2-40B4-BE49-F238E27FC236}">
                  <a16:creationId xmlns:a16="http://schemas.microsoft.com/office/drawing/2014/main" id="{9C6404CD-C13F-CCC7-FA3A-2C3C0652060F}"/>
                </a:ext>
              </a:extLst>
            </p:cNvPr>
            <p:cNvSpPr txBox="1">
              <a:spLocks/>
            </p:cNvSpPr>
            <p:nvPr/>
          </p:nvSpPr>
          <p:spPr bwMode="auto">
            <a:xfrm>
              <a:off x="3790742" y="5721513"/>
              <a:ext cx="21388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10</a:t>
              </a:r>
            </a:p>
          </p:txBody>
        </p:sp>
        <p:sp>
          <p:nvSpPr>
            <p:cNvPr id="71" name="TextBox 70">
              <a:extLst>
                <a:ext uri="{FF2B5EF4-FFF2-40B4-BE49-F238E27FC236}">
                  <a16:creationId xmlns:a16="http://schemas.microsoft.com/office/drawing/2014/main" id="{388B19BF-2E06-6AA2-CA24-89F21D58C93F}"/>
                </a:ext>
              </a:extLst>
            </p:cNvPr>
            <p:cNvSpPr txBox="1">
              <a:spLocks/>
            </p:cNvSpPr>
            <p:nvPr/>
          </p:nvSpPr>
          <p:spPr bwMode="auto">
            <a:xfrm>
              <a:off x="4268724" y="5721513"/>
              <a:ext cx="21388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15</a:t>
              </a:r>
            </a:p>
          </p:txBody>
        </p:sp>
        <p:sp>
          <p:nvSpPr>
            <p:cNvPr id="72" name="TextBox 71">
              <a:extLst>
                <a:ext uri="{FF2B5EF4-FFF2-40B4-BE49-F238E27FC236}">
                  <a16:creationId xmlns:a16="http://schemas.microsoft.com/office/drawing/2014/main" id="{5CEFA21A-71F4-8327-6F05-6EF787CBCA97}"/>
                </a:ext>
              </a:extLst>
            </p:cNvPr>
            <p:cNvSpPr txBox="1">
              <a:spLocks/>
            </p:cNvSpPr>
            <p:nvPr/>
          </p:nvSpPr>
          <p:spPr bwMode="auto">
            <a:xfrm>
              <a:off x="4788270" y="5721513"/>
              <a:ext cx="21388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20</a:t>
              </a:r>
            </a:p>
          </p:txBody>
        </p:sp>
        <p:sp>
          <p:nvSpPr>
            <p:cNvPr id="73" name="TextBox 72">
              <a:extLst>
                <a:ext uri="{FF2B5EF4-FFF2-40B4-BE49-F238E27FC236}">
                  <a16:creationId xmlns:a16="http://schemas.microsoft.com/office/drawing/2014/main" id="{97B9DFC0-93D7-618A-5D90-4892A7DE494C}"/>
                </a:ext>
              </a:extLst>
            </p:cNvPr>
            <p:cNvSpPr txBox="1">
              <a:spLocks/>
            </p:cNvSpPr>
            <p:nvPr/>
          </p:nvSpPr>
          <p:spPr bwMode="auto">
            <a:xfrm>
              <a:off x="5297425" y="5721513"/>
              <a:ext cx="21388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25</a:t>
              </a:r>
            </a:p>
          </p:txBody>
        </p:sp>
        <p:sp>
          <p:nvSpPr>
            <p:cNvPr id="74" name="TextBox 73">
              <a:extLst>
                <a:ext uri="{FF2B5EF4-FFF2-40B4-BE49-F238E27FC236}">
                  <a16:creationId xmlns:a16="http://schemas.microsoft.com/office/drawing/2014/main" id="{D1432E33-9194-010E-EEDF-5E92BC96EBFF}"/>
                </a:ext>
              </a:extLst>
            </p:cNvPr>
            <p:cNvSpPr txBox="1">
              <a:spLocks/>
            </p:cNvSpPr>
            <p:nvPr/>
          </p:nvSpPr>
          <p:spPr bwMode="auto">
            <a:xfrm>
              <a:off x="5816970" y="5721513"/>
              <a:ext cx="21388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30</a:t>
              </a:r>
            </a:p>
          </p:txBody>
        </p:sp>
        <p:sp>
          <p:nvSpPr>
            <p:cNvPr id="75" name="TextBox 74">
              <a:extLst>
                <a:ext uri="{FF2B5EF4-FFF2-40B4-BE49-F238E27FC236}">
                  <a16:creationId xmlns:a16="http://schemas.microsoft.com/office/drawing/2014/main" id="{DE2D4D92-6E12-25F1-C9AB-8E2DF10FC49A}"/>
                </a:ext>
              </a:extLst>
            </p:cNvPr>
            <p:cNvSpPr txBox="1">
              <a:spLocks/>
            </p:cNvSpPr>
            <p:nvPr/>
          </p:nvSpPr>
          <p:spPr bwMode="auto">
            <a:xfrm>
              <a:off x="6336515" y="5721513"/>
              <a:ext cx="21388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35</a:t>
              </a:r>
            </a:p>
          </p:txBody>
        </p:sp>
        <p:sp>
          <p:nvSpPr>
            <p:cNvPr id="76" name="TextBox 75">
              <a:extLst>
                <a:ext uri="{FF2B5EF4-FFF2-40B4-BE49-F238E27FC236}">
                  <a16:creationId xmlns:a16="http://schemas.microsoft.com/office/drawing/2014/main" id="{5A46731E-1EA4-EDDD-D70B-AEDE6128DB53}"/>
                </a:ext>
              </a:extLst>
            </p:cNvPr>
            <p:cNvSpPr txBox="1">
              <a:spLocks/>
            </p:cNvSpPr>
            <p:nvPr/>
          </p:nvSpPr>
          <p:spPr bwMode="auto">
            <a:xfrm>
              <a:off x="6861255" y="5721513"/>
              <a:ext cx="21388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40</a:t>
              </a:r>
            </a:p>
          </p:txBody>
        </p:sp>
        <p:sp>
          <p:nvSpPr>
            <p:cNvPr id="77" name="TextBox 76">
              <a:extLst>
                <a:ext uri="{FF2B5EF4-FFF2-40B4-BE49-F238E27FC236}">
                  <a16:creationId xmlns:a16="http://schemas.microsoft.com/office/drawing/2014/main" id="{6528C7C7-C06B-592A-7657-230A2B6EDA3F}"/>
                </a:ext>
              </a:extLst>
            </p:cNvPr>
            <p:cNvSpPr txBox="1">
              <a:spLocks/>
            </p:cNvSpPr>
            <p:nvPr/>
          </p:nvSpPr>
          <p:spPr bwMode="auto">
            <a:xfrm>
              <a:off x="7375605" y="5721513"/>
              <a:ext cx="21388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45</a:t>
              </a:r>
            </a:p>
          </p:txBody>
        </p:sp>
        <p:sp>
          <p:nvSpPr>
            <p:cNvPr id="78" name="TextBox 77">
              <a:extLst>
                <a:ext uri="{FF2B5EF4-FFF2-40B4-BE49-F238E27FC236}">
                  <a16:creationId xmlns:a16="http://schemas.microsoft.com/office/drawing/2014/main" id="{5ACBA89A-1022-AD7B-594C-C9A8BB6D4A57}"/>
                </a:ext>
              </a:extLst>
            </p:cNvPr>
            <p:cNvSpPr txBox="1">
              <a:spLocks/>
            </p:cNvSpPr>
            <p:nvPr/>
          </p:nvSpPr>
          <p:spPr bwMode="auto">
            <a:xfrm>
              <a:off x="2824387" y="5938692"/>
              <a:ext cx="470708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nchor="ct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u="none" strike="noStrike" kern="1200" cap="none" spc="0" normalizeH="0" baseline="0" noProof="0" dirty="0">
                  <a:ln>
                    <a:noFill/>
                  </a:ln>
                  <a:solidFill>
                    <a:schemeClr val="tx1">
                      <a:lumMod val="75000"/>
                      <a:lumOff val="25000"/>
                    </a:schemeClr>
                  </a:solidFill>
                  <a:effectLst/>
                  <a:uLnTx/>
                  <a:uFillTx/>
                  <a:latin typeface="Poppins Medium" pitchFamily="2" charset="77"/>
                  <a:cs typeface="Poppins Medium" pitchFamily="2" charset="77"/>
                </a:rPr>
                <a:t>Patients (n)</a:t>
              </a:r>
            </a:p>
          </p:txBody>
        </p:sp>
        <p:grpSp>
          <p:nvGrpSpPr>
            <p:cNvPr id="117" name="Group 116">
              <a:extLst>
                <a:ext uri="{FF2B5EF4-FFF2-40B4-BE49-F238E27FC236}">
                  <a16:creationId xmlns:a16="http://schemas.microsoft.com/office/drawing/2014/main" id="{6CBDADE0-FCBC-F3BD-3C3D-55256F888D2B}"/>
                </a:ext>
              </a:extLst>
            </p:cNvPr>
            <p:cNvGrpSpPr/>
            <p:nvPr/>
          </p:nvGrpSpPr>
          <p:grpSpPr>
            <a:xfrm>
              <a:off x="5908698" y="4658256"/>
              <a:ext cx="1678358" cy="646331"/>
              <a:chOff x="5908698" y="4658256"/>
              <a:chExt cx="1678358" cy="646331"/>
            </a:xfrm>
          </p:grpSpPr>
          <p:sp>
            <p:nvSpPr>
              <p:cNvPr id="79" name="Rectangle 78">
                <a:extLst>
                  <a:ext uri="{FF2B5EF4-FFF2-40B4-BE49-F238E27FC236}">
                    <a16:creationId xmlns:a16="http://schemas.microsoft.com/office/drawing/2014/main" id="{E352646F-3AD3-3EFE-4613-41E4F5ACB0EC}"/>
                  </a:ext>
                </a:extLst>
              </p:cNvPr>
              <p:cNvSpPr>
                <a:spLocks/>
              </p:cNvSpPr>
              <p:nvPr/>
            </p:nvSpPr>
            <p:spPr bwMode="auto">
              <a:xfrm>
                <a:off x="5908698" y="4713467"/>
                <a:ext cx="114292" cy="114292"/>
              </a:xfrm>
              <a:prstGeom prst="rect">
                <a:avLst/>
              </a:prstGeom>
              <a:solidFill>
                <a:schemeClr val="accent1"/>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80" name="Rectangle 79">
                <a:extLst>
                  <a:ext uri="{FF2B5EF4-FFF2-40B4-BE49-F238E27FC236}">
                    <a16:creationId xmlns:a16="http://schemas.microsoft.com/office/drawing/2014/main" id="{8E2C738A-A2F7-1A51-C317-546911754B05}"/>
                  </a:ext>
                </a:extLst>
              </p:cNvPr>
              <p:cNvSpPr>
                <a:spLocks/>
              </p:cNvSpPr>
              <p:nvPr/>
            </p:nvSpPr>
            <p:spPr bwMode="auto">
              <a:xfrm>
                <a:off x="5908698" y="4923489"/>
                <a:ext cx="114292" cy="114292"/>
              </a:xfrm>
              <a:prstGeom prst="rect">
                <a:avLst/>
              </a:prstGeom>
              <a:solidFill>
                <a:schemeClr val="accent6"/>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81" name="Rectangle 80">
                <a:extLst>
                  <a:ext uri="{FF2B5EF4-FFF2-40B4-BE49-F238E27FC236}">
                    <a16:creationId xmlns:a16="http://schemas.microsoft.com/office/drawing/2014/main" id="{1C247348-B990-FDA1-2685-3781674CB021}"/>
                  </a:ext>
                </a:extLst>
              </p:cNvPr>
              <p:cNvSpPr>
                <a:spLocks/>
              </p:cNvSpPr>
              <p:nvPr/>
            </p:nvSpPr>
            <p:spPr bwMode="auto">
              <a:xfrm>
                <a:off x="5908698" y="5133510"/>
                <a:ext cx="114292" cy="114292"/>
              </a:xfrm>
              <a:prstGeom prst="rect">
                <a:avLst/>
              </a:prstGeom>
              <a:solidFill>
                <a:schemeClr val="accent2"/>
              </a:solidFill>
              <a:ln w="9525">
                <a:noFill/>
                <a:miter lim="800000"/>
                <a:headEnd/>
                <a:tailEnd/>
              </a:ln>
            </p:spPr>
            <p:txBody>
              <a:bodyPr rtlCol="0" anchor="b"/>
              <a:lstStyle/>
              <a:p>
                <a:pPr marL="0" marR="0" lvl="0" indent="0" algn="ctr" defTabSz="914400" rtl="0" eaLnBrk="1" fontAlgn="base" latinLnBrk="0" hangingPunct="1">
                  <a:lnSpc>
                    <a:spcPct val="100000"/>
                  </a:lnSpc>
                  <a:spcBef>
                    <a:spcPct val="35000"/>
                  </a:spcBef>
                  <a:spcAft>
                    <a:spcPct val="25000"/>
                  </a:spcAft>
                  <a:buClr>
                    <a:srgbClr val="015873"/>
                  </a:buClr>
                  <a:buSzTx/>
                  <a:buFontTx/>
                  <a:buNone/>
                  <a:tabLst/>
                  <a:defRPr/>
                </a:pPr>
                <a:endPar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endParaRPr>
              </a:p>
            </p:txBody>
          </p:sp>
          <p:sp>
            <p:nvSpPr>
              <p:cNvPr id="82" name="TextBox 81">
                <a:extLst>
                  <a:ext uri="{FF2B5EF4-FFF2-40B4-BE49-F238E27FC236}">
                    <a16:creationId xmlns:a16="http://schemas.microsoft.com/office/drawing/2014/main" id="{04140763-1C00-FB5C-D616-39814EB096A1}"/>
                  </a:ext>
                </a:extLst>
              </p:cNvPr>
              <p:cNvSpPr txBox="1">
                <a:spLocks/>
              </p:cNvSpPr>
              <p:nvPr/>
            </p:nvSpPr>
            <p:spPr bwMode="auto">
              <a:xfrm>
                <a:off x="6086698" y="4658256"/>
                <a:ext cx="150035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nchor="ctr">
                <a:spAutoFit/>
              </a:bodyPr>
              <a:lstStyle/>
              <a:p>
                <a:pPr marL="0" marR="0" lvl="0" indent="0" algn="l" defTabSz="914400" rtl="0" eaLnBrk="0" fontAlgn="base" latinLnBrk="0" hangingPunct="0">
                  <a:spcBef>
                    <a:spcPct val="5000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No recurrence</a:t>
                </a:r>
                <a:b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Low grade</a:t>
                </a:r>
                <a:b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br>
                <a:r>
                  <a:rPr kumimoji="0" lang="en-US" sz="14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Grade ≥3</a:t>
                </a:r>
              </a:p>
            </p:txBody>
          </p:sp>
        </p:grpSp>
        <p:sp>
          <p:nvSpPr>
            <p:cNvPr id="83" name="TextBox 82">
              <a:extLst>
                <a:ext uri="{FF2B5EF4-FFF2-40B4-BE49-F238E27FC236}">
                  <a16:creationId xmlns:a16="http://schemas.microsoft.com/office/drawing/2014/main" id="{3BD25B5C-D550-027C-4170-A54C28553FCD}"/>
                </a:ext>
              </a:extLst>
            </p:cNvPr>
            <p:cNvSpPr txBox="1">
              <a:spLocks/>
            </p:cNvSpPr>
            <p:nvPr/>
          </p:nvSpPr>
          <p:spPr bwMode="auto">
            <a:xfrm>
              <a:off x="4248598" y="2173371"/>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75%</a:t>
              </a:r>
            </a:p>
          </p:txBody>
        </p:sp>
        <p:sp>
          <p:nvSpPr>
            <p:cNvPr id="84" name="TextBox 83">
              <a:extLst>
                <a:ext uri="{FF2B5EF4-FFF2-40B4-BE49-F238E27FC236}">
                  <a16:creationId xmlns:a16="http://schemas.microsoft.com/office/drawing/2014/main" id="{0307253D-D747-7108-A373-07DF33102590}"/>
                </a:ext>
              </a:extLst>
            </p:cNvPr>
            <p:cNvSpPr txBox="1">
              <a:spLocks/>
            </p:cNvSpPr>
            <p:nvPr/>
          </p:nvSpPr>
          <p:spPr bwMode="auto">
            <a:xfrm>
              <a:off x="6147693" y="2173371"/>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18%</a:t>
              </a:r>
            </a:p>
          </p:txBody>
        </p:sp>
        <p:sp>
          <p:nvSpPr>
            <p:cNvPr id="85" name="TextBox 84">
              <a:extLst>
                <a:ext uri="{FF2B5EF4-FFF2-40B4-BE49-F238E27FC236}">
                  <a16:creationId xmlns:a16="http://schemas.microsoft.com/office/drawing/2014/main" id="{5C95F290-5891-0BB7-FC89-5CB84B380398}"/>
                </a:ext>
              </a:extLst>
            </p:cNvPr>
            <p:cNvSpPr txBox="1">
              <a:spLocks/>
            </p:cNvSpPr>
            <p:nvPr/>
          </p:nvSpPr>
          <p:spPr bwMode="auto">
            <a:xfrm>
              <a:off x="6620152" y="2173371"/>
              <a:ext cx="361139" cy="184666"/>
            </a:xfrm>
            <a:prstGeom prst="rect">
              <a:avLst/>
            </a:prstGeom>
            <a:solidFill>
              <a:schemeClr val="tx1"/>
            </a:solidFill>
            <a:ln>
              <a:noFill/>
            </a:ln>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8%</a:t>
              </a:r>
            </a:p>
          </p:txBody>
        </p:sp>
        <p:sp>
          <p:nvSpPr>
            <p:cNvPr id="86" name="TextBox 85">
              <a:extLst>
                <a:ext uri="{FF2B5EF4-FFF2-40B4-BE49-F238E27FC236}">
                  <a16:creationId xmlns:a16="http://schemas.microsoft.com/office/drawing/2014/main" id="{09AA581A-7837-3B13-1A67-7F87F9A99995}"/>
                </a:ext>
              </a:extLst>
            </p:cNvPr>
            <p:cNvSpPr txBox="1">
              <a:spLocks/>
            </p:cNvSpPr>
            <p:nvPr/>
          </p:nvSpPr>
          <p:spPr bwMode="auto">
            <a:xfrm>
              <a:off x="4090293" y="2495489"/>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93%</a:t>
              </a:r>
            </a:p>
          </p:txBody>
        </p:sp>
        <p:sp>
          <p:nvSpPr>
            <p:cNvPr id="87" name="TextBox 86">
              <a:extLst>
                <a:ext uri="{FF2B5EF4-FFF2-40B4-BE49-F238E27FC236}">
                  <a16:creationId xmlns:a16="http://schemas.microsoft.com/office/drawing/2014/main" id="{A4AB0A2B-81C8-C5D6-F810-821010E7A763}"/>
                </a:ext>
              </a:extLst>
            </p:cNvPr>
            <p:cNvSpPr txBox="1">
              <a:spLocks/>
            </p:cNvSpPr>
            <p:nvPr/>
          </p:nvSpPr>
          <p:spPr bwMode="auto">
            <a:xfrm>
              <a:off x="5658991" y="2495489"/>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7%</a:t>
              </a:r>
            </a:p>
          </p:txBody>
        </p:sp>
        <p:sp>
          <p:nvSpPr>
            <p:cNvPr id="88" name="TextBox 87">
              <a:extLst>
                <a:ext uri="{FF2B5EF4-FFF2-40B4-BE49-F238E27FC236}">
                  <a16:creationId xmlns:a16="http://schemas.microsoft.com/office/drawing/2014/main" id="{D4575F9F-778E-FB1F-56F8-69C4CE93B549}"/>
                </a:ext>
              </a:extLst>
            </p:cNvPr>
            <p:cNvSpPr txBox="1">
              <a:spLocks/>
            </p:cNvSpPr>
            <p:nvPr/>
          </p:nvSpPr>
          <p:spPr bwMode="auto">
            <a:xfrm>
              <a:off x="2812211" y="2817608"/>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23%</a:t>
              </a:r>
            </a:p>
          </p:txBody>
        </p:sp>
        <p:sp>
          <p:nvSpPr>
            <p:cNvPr id="89" name="TextBox 88">
              <a:extLst>
                <a:ext uri="{FF2B5EF4-FFF2-40B4-BE49-F238E27FC236}">
                  <a16:creationId xmlns:a16="http://schemas.microsoft.com/office/drawing/2014/main" id="{14793D69-C1CB-02DA-535A-5FE4B007CDC4}"/>
                </a:ext>
              </a:extLst>
            </p:cNvPr>
            <p:cNvSpPr txBox="1">
              <a:spLocks/>
            </p:cNvSpPr>
            <p:nvPr/>
          </p:nvSpPr>
          <p:spPr bwMode="auto">
            <a:xfrm>
              <a:off x="3207066" y="2834563"/>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31%</a:t>
              </a:r>
            </a:p>
          </p:txBody>
        </p:sp>
        <p:sp>
          <p:nvSpPr>
            <p:cNvPr id="90" name="TextBox 89">
              <a:extLst>
                <a:ext uri="{FF2B5EF4-FFF2-40B4-BE49-F238E27FC236}">
                  <a16:creationId xmlns:a16="http://schemas.microsoft.com/office/drawing/2014/main" id="{5AC9ADFA-6F89-FF72-BE32-48221854A285}"/>
                </a:ext>
              </a:extLst>
            </p:cNvPr>
            <p:cNvSpPr txBox="1">
              <a:spLocks/>
            </p:cNvSpPr>
            <p:nvPr/>
          </p:nvSpPr>
          <p:spPr bwMode="auto">
            <a:xfrm>
              <a:off x="3685048" y="2817608"/>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46%</a:t>
              </a:r>
            </a:p>
          </p:txBody>
        </p:sp>
        <p:sp>
          <p:nvSpPr>
            <p:cNvPr id="91" name="TextBox 90">
              <a:extLst>
                <a:ext uri="{FF2B5EF4-FFF2-40B4-BE49-F238E27FC236}">
                  <a16:creationId xmlns:a16="http://schemas.microsoft.com/office/drawing/2014/main" id="{EB6F026D-7BB4-847C-EAA3-D644904CFE2B}"/>
                </a:ext>
              </a:extLst>
            </p:cNvPr>
            <p:cNvSpPr txBox="1">
              <a:spLocks/>
            </p:cNvSpPr>
            <p:nvPr/>
          </p:nvSpPr>
          <p:spPr bwMode="auto">
            <a:xfrm>
              <a:off x="2822602" y="3134530"/>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25%</a:t>
              </a:r>
            </a:p>
          </p:txBody>
        </p:sp>
        <p:sp>
          <p:nvSpPr>
            <p:cNvPr id="92" name="TextBox 91">
              <a:extLst>
                <a:ext uri="{FF2B5EF4-FFF2-40B4-BE49-F238E27FC236}">
                  <a16:creationId xmlns:a16="http://schemas.microsoft.com/office/drawing/2014/main" id="{6BA20D61-E019-5007-571E-6CCB212C62FA}"/>
                </a:ext>
              </a:extLst>
            </p:cNvPr>
            <p:cNvSpPr txBox="1">
              <a:spLocks/>
            </p:cNvSpPr>
            <p:nvPr/>
          </p:nvSpPr>
          <p:spPr bwMode="auto">
            <a:xfrm>
              <a:off x="3118972" y="3134530"/>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8%</a:t>
              </a:r>
            </a:p>
          </p:txBody>
        </p:sp>
        <p:sp>
          <p:nvSpPr>
            <p:cNvPr id="93" name="TextBox 92">
              <a:extLst>
                <a:ext uri="{FF2B5EF4-FFF2-40B4-BE49-F238E27FC236}">
                  <a16:creationId xmlns:a16="http://schemas.microsoft.com/office/drawing/2014/main" id="{CE09C621-A9E9-9443-F6D4-D50475543982}"/>
                </a:ext>
              </a:extLst>
            </p:cNvPr>
            <p:cNvSpPr txBox="1">
              <a:spLocks/>
            </p:cNvSpPr>
            <p:nvPr/>
          </p:nvSpPr>
          <p:spPr bwMode="auto">
            <a:xfrm>
              <a:off x="3576172" y="3134530"/>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67%</a:t>
              </a:r>
            </a:p>
          </p:txBody>
        </p:sp>
        <p:sp>
          <p:nvSpPr>
            <p:cNvPr id="94" name="TextBox 93">
              <a:extLst>
                <a:ext uri="{FF2B5EF4-FFF2-40B4-BE49-F238E27FC236}">
                  <a16:creationId xmlns:a16="http://schemas.microsoft.com/office/drawing/2014/main" id="{1971E142-0FA2-0E16-0CED-C68E7B72A9C7}"/>
                </a:ext>
              </a:extLst>
            </p:cNvPr>
            <p:cNvSpPr txBox="1">
              <a:spLocks/>
            </p:cNvSpPr>
            <p:nvPr/>
          </p:nvSpPr>
          <p:spPr bwMode="auto">
            <a:xfrm>
              <a:off x="2983890" y="3451453"/>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55%</a:t>
              </a:r>
            </a:p>
          </p:txBody>
        </p:sp>
        <p:sp>
          <p:nvSpPr>
            <p:cNvPr id="95" name="TextBox 94">
              <a:extLst>
                <a:ext uri="{FF2B5EF4-FFF2-40B4-BE49-F238E27FC236}">
                  <a16:creationId xmlns:a16="http://schemas.microsoft.com/office/drawing/2014/main" id="{1C00DCD8-3292-53FF-D2D3-8002EAB14109}"/>
                </a:ext>
              </a:extLst>
            </p:cNvPr>
            <p:cNvSpPr txBox="1">
              <a:spLocks/>
            </p:cNvSpPr>
            <p:nvPr/>
          </p:nvSpPr>
          <p:spPr bwMode="auto">
            <a:xfrm>
              <a:off x="3550195" y="3451453"/>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45%</a:t>
              </a:r>
            </a:p>
          </p:txBody>
        </p:sp>
        <p:sp>
          <p:nvSpPr>
            <p:cNvPr id="96" name="TextBox 95">
              <a:extLst>
                <a:ext uri="{FF2B5EF4-FFF2-40B4-BE49-F238E27FC236}">
                  <a16:creationId xmlns:a16="http://schemas.microsoft.com/office/drawing/2014/main" id="{C1ECFE7F-3331-0A9D-C7F6-9F9A86C464D8}"/>
                </a:ext>
              </a:extLst>
            </p:cNvPr>
            <p:cNvSpPr txBox="1">
              <a:spLocks/>
            </p:cNvSpPr>
            <p:nvPr/>
          </p:nvSpPr>
          <p:spPr bwMode="auto">
            <a:xfrm>
              <a:off x="2931936" y="3778767"/>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50%</a:t>
              </a:r>
            </a:p>
          </p:txBody>
        </p:sp>
        <p:sp>
          <p:nvSpPr>
            <p:cNvPr id="97" name="TextBox 96">
              <a:extLst>
                <a:ext uri="{FF2B5EF4-FFF2-40B4-BE49-F238E27FC236}">
                  <a16:creationId xmlns:a16="http://schemas.microsoft.com/office/drawing/2014/main" id="{0A8FD7B8-66A1-8090-8928-2A8ADD41DAFF}"/>
                </a:ext>
              </a:extLst>
            </p:cNvPr>
            <p:cNvSpPr txBox="1">
              <a:spLocks/>
            </p:cNvSpPr>
            <p:nvPr/>
          </p:nvSpPr>
          <p:spPr bwMode="auto">
            <a:xfrm>
              <a:off x="3446286" y="3778767"/>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50%</a:t>
              </a:r>
            </a:p>
          </p:txBody>
        </p:sp>
        <p:sp>
          <p:nvSpPr>
            <p:cNvPr id="98" name="TextBox 97">
              <a:extLst>
                <a:ext uri="{FF2B5EF4-FFF2-40B4-BE49-F238E27FC236}">
                  <a16:creationId xmlns:a16="http://schemas.microsoft.com/office/drawing/2014/main" id="{7175856A-E015-DD6E-5E46-9682C914378D}"/>
                </a:ext>
              </a:extLst>
            </p:cNvPr>
            <p:cNvSpPr txBox="1">
              <a:spLocks/>
            </p:cNvSpPr>
            <p:nvPr/>
          </p:nvSpPr>
          <p:spPr bwMode="auto">
            <a:xfrm>
              <a:off x="2989086" y="4085298"/>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67%</a:t>
              </a:r>
            </a:p>
          </p:txBody>
        </p:sp>
        <p:sp>
          <p:nvSpPr>
            <p:cNvPr id="99" name="TextBox 98">
              <a:extLst>
                <a:ext uri="{FF2B5EF4-FFF2-40B4-BE49-F238E27FC236}">
                  <a16:creationId xmlns:a16="http://schemas.microsoft.com/office/drawing/2014/main" id="{20B08787-02C9-D4D7-688F-741F01A0D0A2}"/>
                </a:ext>
              </a:extLst>
            </p:cNvPr>
            <p:cNvSpPr txBox="1">
              <a:spLocks/>
            </p:cNvSpPr>
            <p:nvPr/>
          </p:nvSpPr>
          <p:spPr bwMode="auto">
            <a:xfrm>
              <a:off x="3418963" y="4085298"/>
              <a:ext cx="361139" cy="184666"/>
            </a:xfrm>
            <a:prstGeom prst="rect">
              <a:avLst/>
            </a:prstGeom>
            <a:noFill/>
            <a:ln w="9525" algn="ctr">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33%</a:t>
              </a:r>
            </a:p>
          </p:txBody>
        </p:sp>
        <p:sp>
          <p:nvSpPr>
            <p:cNvPr id="100" name="TextBox 99">
              <a:extLst>
                <a:ext uri="{FF2B5EF4-FFF2-40B4-BE49-F238E27FC236}">
                  <a16:creationId xmlns:a16="http://schemas.microsoft.com/office/drawing/2014/main" id="{104CBF5D-DA56-1778-3D34-BBBBCE6E5ED0}"/>
                </a:ext>
              </a:extLst>
            </p:cNvPr>
            <p:cNvSpPr txBox="1">
              <a:spLocks/>
            </p:cNvSpPr>
            <p:nvPr/>
          </p:nvSpPr>
          <p:spPr bwMode="auto">
            <a:xfrm>
              <a:off x="2833222" y="4397025"/>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38%</a:t>
              </a:r>
            </a:p>
          </p:txBody>
        </p:sp>
        <p:sp>
          <p:nvSpPr>
            <p:cNvPr id="101" name="TextBox 100">
              <a:extLst>
                <a:ext uri="{FF2B5EF4-FFF2-40B4-BE49-F238E27FC236}">
                  <a16:creationId xmlns:a16="http://schemas.microsoft.com/office/drawing/2014/main" id="{AF3CF6AC-0228-7433-90C3-DEC07841974F}"/>
                </a:ext>
              </a:extLst>
            </p:cNvPr>
            <p:cNvSpPr txBox="1">
              <a:spLocks/>
            </p:cNvSpPr>
            <p:nvPr/>
          </p:nvSpPr>
          <p:spPr bwMode="auto">
            <a:xfrm>
              <a:off x="3215033" y="4397025"/>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50%</a:t>
              </a:r>
            </a:p>
          </p:txBody>
        </p:sp>
        <p:sp>
          <p:nvSpPr>
            <p:cNvPr id="102" name="TextBox 101">
              <a:extLst>
                <a:ext uri="{FF2B5EF4-FFF2-40B4-BE49-F238E27FC236}">
                  <a16:creationId xmlns:a16="http://schemas.microsoft.com/office/drawing/2014/main" id="{80F0CDB4-1EED-CFAB-3884-D8D5D0C4597A}"/>
                </a:ext>
              </a:extLst>
            </p:cNvPr>
            <p:cNvSpPr txBox="1">
              <a:spLocks/>
            </p:cNvSpPr>
            <p:nvPr/>
          </p:nvSpPr>
          <p:spPr bwMode="auto">
            <a:xfrm>
              <a:off x="3659300" y="4397025"/>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13%</a:t>
              </a:r>
            </a:p>
          </p:txBody>
        </p:sp>
        <p:sp>
          <p:nvSpPr>
            <p:cNvPr id="103" name="TextBox 102">
              <a:extLst>
                <a:ext uri="{FF2B5EF4-FFF2-40B4-BE49-F238E27FC236}">
                  <a16:creationId xmlns:a16="http://schemas.microsoft.com/office/drawing/2014/main" id="{668CDAFC-23BB-7AC1-FFE4-BC9850B68103}"/>
                </a:ext>
              </a:extLst>
            </p:cNvPr>
            <p:cNvSpPr txBox="1">
              <a:spLocks/>
            </p:cNvSpPr>
            <p:nvPr/>
          </p:nvSpPr>
          <p:spPr bwMode="auto">
            <a:xfrm>
              <a:off x="2926740" y="4708752"/>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83%</a:t>
              </a:r>
            </a:p>
          </p:txBody>
        </p:sp>
        <p:sp>
          <p:nvSpPr>
            <p:cNvPr id="104" name="TextBox 103">
              <a:extLst>
                <a:ext uri="{FF2B5EF4-FFF2-40B4-BE49-F238E27FC236}">
                  <a16:creationId xmlns:a16="http://schemas.microsoft.com/office/drawing/2014/main" id="{76CEAF46-25FD-3593-5FBD-3D9E3351AB88}"/>
                </a:ext>
              </a:extLst>
            </p:cNvPr>
            <p:cNvSpPr txBox="1">
              <a:spLocks/>
            </p:cNvSpPr>
            <p:nvPr/>
          </p:nvSpPr>
          <p:spPr bwMode="auto">
            <a:xfrm>
              <a:off x="3456677" y="4719143"/>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17%</a:t>
              </a:r>
            </a:p>
          </p:txBody>
        </p:sp>
        <p:sp>
          <p:nvSpPr>
            <p:cNvPr id="105" name="TextBox 104">
              <a:extLst>
                <a:ext uri="{FF2B5EF4-FFF2-40B4-BE49-F238E27FC236}">
                  <a16:creationId xmlns:a16="http://schemas.microsoft.com/office/drawing/2014/main" id="{6A15EA2A-0B67-D877-3747-F1435F5EB766}"/>
                </a:ext>
              </a:extLst>
            </p:cNvPr>
            <p:cNvSpPr txBox="1">
              <a:spLocks/>
            </p:cNvSpPr>
            <p:nvPr/>
          </p:nvSpPr>
          <p:spPr bwMode="auto">
            <a:xfrm>
              <a:off x="2828027" y="5041263"/>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50%</a:t>
              </a:r>
            </a:p>
          </p:txBody>
        </p:sp>
        <p:sp>
          <p:nvSpPr>
            <p:cNvPr id="106" name="TextBox 105">
              <a:extLst>
                <a:ext uri="{FF2B5EF4-FFF2-40B4-BE49-F238E27FC236}">
                  <a16:creationId xmlns:a16="http://schemas.microsoft.com/office/drawing/2014/main" id="{5D424DF1-8550-730F-C6F3-D5C1D48A3B5A}"/>
                </a:ext>
              </a:extLst>
            </p:cNvPr>
            <p:cNvSpPr txBox="1">
              <a:spLocks/>
            </p:cNvSpPr>
            <p:nvPr/>
          </p:nvSpPr>
          <p:spPr bwMode="auto">
            <a:xfrm>
              <a:off x="3147847" y="5039825"/>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50%</a:t>
              </a:r>
            </a:p>
          </p:txBody>
        </p:sp>
        <p:sp>
          <p:nvSpPr>
            <p:cNvPr id="107" name="TextBox 106">
              <a:extLst>
                <a:ext uri="{FF2B5EF4-FFF2-40B4-BE49-F238E27FC236}">
                  <a16:creationId xmlns:a16="http://schemas.microsoft.com/office/drawing/2014/main" id="{0B631861-FA0B-A3CC-CBF8-11EB96C398AE}"/>
                </a:ext>
              </a:extLst>
            </p:cNvPr>
            <p:cNvSpPr txBox="1">
              <a:spLocks/>
            </p:cNvSpPr>
            <p:nvPr/>
          </p:nvSpPr>
          <p:spPr bwMode="auto">
            <a:xfrm>
              <a:off x="2931936" y="5351158"/>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FFFFFF"/>
                  </a:solidFill>
                  <a:effectLst/>
                  <a:uLnTx/>
                  <a:uFillTx/>
                  <a:latin typeface="Poppins Medium" pitchFamily="2" charset="77"/>
                  <a:cs typeface="Poppins Medium" pitchFamily="2" charset="77"/>
                </a:rPr>
                <a:t>83%</a:t>
              </a:r>
            </a:p>
          </p:txBody>
        </p:sp>
        <p:sp>
          <p:nvSpPr>
            <p:cNvPr id="108" name="TextBox 107">
              <a:extLst>
                <a:ext uri="{FF2B5EF4-FFF2-40B4-BE49-F238E27FC236}">
                  <a16:creationId xmlns:a16="http://schemas.microsoft.com/office/drawing/2014/main" id="{D0CA2EC7-7C9D-399A-C314-E973D657B207}"/>
                </a:ext>
              </a:extLst>
            </p:cNvPr>
            <p:cNvSpPr txBox="1">
              <a:spLocks/>
            </p:cNvSpPr>
            <p:nvPr/>
          </p:nvSpPr>
          <p:spPr bwMode="auto">
            <a:xfrm>
              <a:off x="3456677" y="5351157"/>
              <a:ext cx="361139"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lIns="0" tIns="0" rIns="0" bIns="0"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200" b="0" u="none" strike="noStrike" kern="1200" cap="none" spc="0" normalizeH="0" baseline="0" noProof="0" dirty="0">
                  <a:ln>
                    <a:noFill/>
                  </a:ln>
                  <a:solidFill>
                    <a:srgbClr val="000000"/>
                  </a:solidFill>
                  <a:effectLst/>
                  <a:uLnTx/>
                  <a:uFillTx/>
                  <a:latin typeface="Poppins Medium" pitchFamily="2" charset="77"/>
                  <a:cs typeface="Poppins Medium" pitchFamily="2" charset="77"/>
                </a:rPr>
                <a:t>17%</a:t>
              </a:r>
            </a:p>
          </p:txBody>
        </p:sp>
      </p:grpSp>
    </p:spTree>
    <p:extLst>
      <p:ext uri="{BB962C8B-B14F-4D97-AF65-F5344CB8AC3E}">
        <p14:creationId xmlns:p14="http://schemas.microsoft.com/office/powerpoint/2010/main" val="336490403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28608033-A09D-4301-5438-35DFA68F2AB9}"/>
              </a:ext>
            </a:extLst>
          </p:cNvPr>
          <p:cNvSpPr>
            <a:spLocks noGrp="1"/>
          </p:cNvSpPr>
          <p:nvPr>
            <p:ph type="title"/>
          </p:nvPr>
        </p:nvSpPr>
        <p:spPr>
          <a:xfrm>
            <a:off x="231078" y="531006"/>
            <a:ext cx="11740260" cy="502445"/>
          </a:xfrm>
        </p:spPr>
        <p:txBody>
          <a:bodyPr/>
          <a:lstStyle/>
          <a:p>
            <a:r>
              <a:rPr lang="en-US" dirty="0"/>
              <a:t>BRUIN-MCL-321: Pirtobrutinib vs Investigator’s Choice BTKi in R/R MCL</a:t>
            </a:r>
          </a:p>
        </p:txBody>
      </p:sp>
      <p:sp>
        <p:nvSpPr>
          <p:cNvPr id="3" name="Content Placeholder 2">
            <a:extLst>
              <a:ext uri="{FF2B5EF4-FFF2-40B4-BE49-F238E27FC236}">
                <a16:creationId xmlns:a16="http://schemas.microsoft.com/office/drawing/2014/main" id="{D28D4D86-424A-99E0-0BF6-EEA4D4B23C31}"/>
              </a:ext>
            </a:extLst>
          </p:cNvPr>
          <p:cNvSpPr>
            <a:spLocks noGrp="1"/>
          </p:cNvSpPr>
          <p:nvPr>
            <p:ph idx="1"/>
          </p:nvPr>
        </p:nvSpPr>
        <p:spPr>
          <a:xfrm>
            <a:off x="231078" y="1335023"/>
            <a:ext cx="11740260" cy="4754880"/>
          </a:xfrm>
        </p:spPr>
        <p:txBody>
          <a:bodyPr/>
          <a:lstStyle/>
          <a:p>
            <a:r>
              <a:rPr lang="en-US" dirty="0"/>
              <a:t>International, open-label, randomized phase III trial</a:t>
            </a:r>
            <a:br>
              <a:rPr lang="en-US" dirty="0"/>
            </a:br>
            <a:endParaRPr lang="en-US" dirty="0"/>
          </a:p>
          <a:p>
            <a:endParaRPr lang="en-US" dirty="0"/>
          </a:p>
          <a:p>
            <a:endParaRPr lang="en-US" dirty="0"/>
          </a:p>
          <a:p>
            <a:endParaRPr lang="en-US" dirty="0"/>
          </a:p>
          <a:p>
            <a:endParaRPr lang="en-US" dirty="0"/>
          </a:p>
          <a:p>
            <a:endParaRPr lang="en-US" dirty="0"/>
          </a:p>
          <a:p>
            <a:r>
              <a:rPr lang="en-US" b="1" dirty="0"/>
              <a:t>Primary endpoint: </a:t>
            </a:r>
            <a:r>
              <a:rPr lang="en-US" dirty="0"/>
              <a:t>PFS</a:t>
            </a:r>
          </a:p>
          <a:p>
            <a:r>
              <a:rPr lang="en-US" b="1" dirty="0"/>
              <a:t>Secondary endpoints: </a:t>
            </a:r>
            <a:r>
              <a:rPr lang="en-US" dirty="0"/>
              <a:t>EFS, ORR, DoR, OS, TTF, time to worsening of MCL-related symptoms, tolerability</a:t>
            </a:r>
          </a:p>
          <a:p>
            <a:endParaRPr lang="en-US" dirty="0"/>
          </a:p>
          <a:p>
            <a:endParaRPr lang="en-US" dirty="0"/>
          </a:p>
          <a:p>
            <a:endParaRPr lang="en-US" dirty="0"/>
          </a:p>
        </p:txBody>
      </p:sp>
      <p:sp>
        <p:nvSpPr>
          <p:cNvPr id="18" name="Content Placeholder 17">
            <a:extLst>
              <a:ext uri="{FF2B5EF4-FFF2-40B4-BE49-F238E27FC236}">
                <a16:creationId xmlns:a16="http://schemas.microsoft.com/office/drawing/2014/main" id="{1F0E7A2B-28FE-7578-C0FA-A3141490404B}"/>
              </a:ext>
            </a:extLst>
          </p:cNvPr>
          <p:cNvSpPr>
            <a:spLocks noGrp="1"/>
          </p:cNvSpPr>
          <p:nvPr>
            <p:ph sz="quarter" idx="10"/>
          </p:nvPr>
        </p:nvSpPr>
        <p:spPr>
          <a:xfrm>
            <a:off x="1712199" y="6302375"/>
            <a:ext cx="7812290" cy="327025"/>
          </a:xfrm>
        </p:spPr>
        <p:txBody>
          <a:bodyPr/>
          <a:lstStyle/>
          <a:p>
            <a:pPr algn="ctr"/>
            <a:r>
              <a:rPr lang="en-US" altLang="en-US" dirty="0"/>
              <a:t>Wang. ASCO 2023. Abstr TPS7587. Eyre. Future Oncol. 2022;18:3961. NCT04662255. </a:t>
            </a:r>
          </a:p>
        </p:txBody>
      </p:sp>
      <p:grpSp>
        <p:nvGrpSpPr>
          <p:cNvPr id="22" name="Group 21">
            <a:extLst>
              <a:ext uri="{FF2B5EF4-FFF2-40B4-BE49-F238E27FC236}">
                <a16:creationId xmlns:a16="http://schemas.microsoft.com/office/drawing/2014/main" id="{19306961-71A0-3D39-7276-AA0812D079D7}"/>
              </a:ext>
            </a:extLst>
          </p:cNvPr>
          <p:cNvGrpSpPr/>
          <p:nvPr/>
        </p:nvGrpSpPr>
        <p:grpSpPr>
          <a:xfrm>
            <a:off x="1779082" y="1777323"/>
            <a:ext cx="8692574" cy="3553389"/>
            <a:chOff x="2027440" y="1698300"/>
            <a:chExt cx="8692574" cy="3553389"/>
          </a:xfrm>
        </p:grpSpPr>
        <p:sp>
          <p:nvSpPr>
            <p:cNvPr id="4" name="Text Box 45">
              <a:extLst>
                <a:ext uri="{FF2B5EF4-FFF2-40B4-BE49-F238E27FC236}">
                  <a16:creationId xmlns:a16="http://schemas.microsoft.com/office/drawing/2014/main" id="{C9BA9552-18C2-6FB7-719B-090A2A03F83F}"/>
                </a:ext>
              </a:extLst>
            </p:cNvPr>
            <p:cNvSpPr txBox="1">
              <a:spLocks noChangeArrowheads="1"/>
            </p:cNvSpPr>
            <p:nvPr/>
          </p:nvSpPr>
          <p:spPr bwMode="auto">
            <a:xfrm>
              <a:off x="2027440" y="2754633"/>
              <a:ext cx="264645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Patients with MCL; previously treated with ≥1 systemic tx; no prior BTKi; ECOG PS 0-2</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(planned N = 500)</a:t>
              </a:r>
            </a:p>
          </p:txBody>
        </p:sp>
        <p:grpSp>
          <p:nvGrpSpPr>
            <p:cNvPr id="12" name="Group 11">
              <a:extLst>
                <a:ext uri="{FF2B5EF4-FFF2-40B4-BE49-F238E27FC236}">
                  <a16:creationId xmlns:a16="http://schemas.microsoft.com/office/drawing/2014/main" id="{6C17F449-00DC-0269-B79E-15143A22FD41}"/>
                </a:ext>
              </a:extLst>
            </p:cNvPr>
            <p:cNvGrpSpPr/>
            <p:nvPr/>
          </p:nvGrpSpPr>
          <p:grpSpPr>
            <a:xfrm>
              <a:off x="5564497" y="2384241"/>
              <a:ext cx="4638638" cy="2089517"/>
              <a:chOff x="5566907" y="2217053"/>
              <a:chExt cx="4638638" cy="2089517"/>
            </a:xfrm>
          </p:grpSpPr>
          <p:sp>
            <p:nvSpPr>
              <p:cNvPr id="5" name="Rectangle 49">
                <a:extLst>
                  <a:ext uri="{FF2B5EF4-FFF2-40B4-BE49-F238E27FC236}">
                    <a16:creationId xmlns:a16="http://schemas.microsoft.com/office/drawing/2014/main" id="{7A6C5CD4-8A01-8A5A-35FC-4702C5AB0820}"/>
                  </a:ext>
                </a:extLst>
              </p:cNvPr>
              <p:cNvSpPr>
                <a:spLocks noChangeArrowheads="1"/>
              </p:cNvSpPr>
              <p:nvPr/>
            </p:nvSpPr>
            <p:spPr bwMode="auto">
              <a:xfrm>
                <a:off x="5570570" y="2217053"/>
                <a:ext cx="4634975" cy="958938"/>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u="none" strike="noStrike" kern="1200" cap="none" spc="0" normalizeH="0" baseline="0" noProof="0" dirty="0">
                    <a:ln>
                      <a:noFill/>
                    </a:ln>
                    <a:solidFill>
                      <a:schemeClr val="bg2"/>
                    </a:solidFill>
                    <a:effectLst/>
                    <a:uLnTx/>
                    <a:uFillTx/>
                    <a:latin typeface="Poppins" pitchFamily="2" charset="77"/>
                    <a:ea typeface="ＭＳ Ｐゴシック" pitchFamily="34" charset="-128"/>
                    <a:cs typeface="Poppins" pitchFamily="2" charset="77"/>
                  </a:rPr>
                  <a:t>Pirtobrutinib</a:t>
                </a:r>
                <a:r>
                  <a:rPr kumimoji="0" lang="en-US" altLang="en-US" sz="1600" b="0" u="none" strike="noStrike" kern="1200" cap="none" spc="0" normalizeH="0" baseline="0" noProof="0" dirty="0">
                    <a:ln>
                      <a:noFill/>
                    </a:ln>
                    <a:solidFill>
                      <a:schemeClr val="bg2"/>
                    </a:solidFill>
                    <a:effectLst/>
                    <a:uLnTx/>
                    <a:uFillTx/>
                    <a:latin typeface="Poppins Medium" pitchFamily="2" charset="77"/>
                    <a:ea typeface="ＭＳ Ｐゴシック" pitchFamily="34" charset="-128"/>
                    <a:cs typeface="Poppins Medium" pitchFamily="2" charset="77"/>
                  </a:rPr>
                  <a:t> 200 mg PO QD </a:t>
                </a:r>
              </a:p>
            </p:txBody>
          </p:sp>
          <p:sp>
            <p:nvSpPr>
              <p:cNvPr id="6" name="Rectangle 50">
                <a:extLst>
                  <a:ext uri="{FF2B5EF4-FFF2-40B4-BE49-F238E27FC236}">
                    <a16:creationId xmlns:a16="http://schemas.microsoft.com/office/drawing/2014/main" id="{924EF4A2-62FF-4BBB-BD40-73C5A3579EDD}"/>
                  </a:ext>
                </a:extLst>
              </p:cNvPr>
              <p:cNvSpPr>
                <a:spLocks noChangeArrowheads="1"/>
              </p:cNvSpPr>
              <p:nvPr/>
            </p:nvSpPr>
            <p:spPr bwMode="auto">
              <a:xfrm>
                <a:off x="5566907" y="3347632"/>
                <a:ext cx="4634975" cy="958938"/>
              </a:xfrm>
              <a:prstGeom prst="rect">
                <a:avLst/>
              </a:prstGeom>
              <a:solidFill>
                <a:schemeClr val="bg1">
                  <a:lumMod val="5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u="none" strike="noStrike" kern="1200" cap="none" spc="0" normalizeH="0" baseline="0" noProof="0" dirty="0">
                    <a:ln>
                      <a:noFill/>
                    </a:ln>
                    <a:solidFill>
                      <a:schemeClr val="bg2"/>
                    </a:solidFill>
                    <a:effectLst/>
                    <a:uLnTx/>
                    <a:uFillTx/>
                    <a:latin typeface="Poppins" pitchFamily="2" charset="77"/>
                    <a:ea typeface="ＭＳ Ｐゴシック" pitchFamily="34" charset="-128"/>
                    <a:cs typeface="Poppins" pitchFamily="2" charset="77"/>
                  </a:rPr>
                  <a:t>Investigator’s Choice BTK</a:t>
                </a:r>
                <a:r>
                  <a:rPr lang="en-US" altLang="en-US" sz="1600" dirty="0">
                    <a:solidFill>
                      <a:schemeClr val="bg2"/>
                    </a:solidFill>
                    <a:latin typeface="Poppins" pitchFamily="2" charset="77"/>
                    <a:ea typeface="ＭＳ Ｐゴシック" pitchFamily="34" charset="-128"/>
                    <a:cs typeface="Poppins" pitchFamily="2" charset="77"/>
                  </a:rPr>
                  <a:t>i*</a:t>
                </a:r>
                <a:br>
                  <a:rPr kumimoji="0" lang="en-US" altLang="en-US" sz="1600" u="none" strike="noStrike" kern="1200" cap="none" spc="0" normalizeH="0" baseline="0" noProof="0" dirty="0">
                    <a:ln>
                      <a:noFill/>
                    </a:ln>
                    <a:solidFill>
                      <a:schemeClr val="bg2"/>
                    </a:solidFill>
                    <a:effectLst/>
                    <a:uLnTx/>
                    <a:uFillTx/>
                    <a:latin typeface="Poppins" pitchFamily="2" charset="77"/>
                    <a:ea typeface="ＭＳ Ｐゴシック" pitchFamily="34" charset="-128"/>
                    <a:cs typeface="Poppins" pitchFamily="2" charset="77"/>
                  </a:rPr>
                </a:br>
                <a:r>
                  <a:rPr kumimoji="0" lang="en-US" altLang="en-US" sz="1600" b="0" u="none" strike="noStrike" kern="1200" cap="none" spc="0" normalizeH="0" baseline="0" noProof="0" dirty="0">
                    <a:ln>
                      <a:noFill/>
                    </a:ln>
                    <a:solidFill>
                      <a:schemeClr val="bg2"/>
                    </a:solidFill>
                    <a:effectLst/>
                    <a:uLnTx/>
                    <a:uFillTx/>
                    <a:latin typeface="Poppins Medium" pitchFamily="2" charset="77"/>
                    <a:ea typeface="ＭＳ Ｐゴシック" pitchFamily="34" charset="-128"/>
                    <a:cs typeface="Poppins Medium" pitchFamily="2" charset="77"/>
                  </a:rPr>
                  <a:t>(ibrutinib, acalabrutinib, zanubrutinib)</a:t>
                </a:r>
              </a:p>
            </p:txBody>
          </p:sp>
        </p:grpSp>
        <p:grpSp>
          <p:nvGrpSpPr>
            <p:cNvPr id="11" name="Group 10">
              <a:extLst>
                <a:ext uri="{FF2B5EF4-FFF2-40B4-BE49-F238E27FC236}">
                  <a16:creationId xmlns:a16="http://schemas.microsoft.com/office/drawing/2014/main" id="{FA3EE85D-77BE-4966-408A-C8C2C4BBCE18}"/>
                </a:ext>
              </a:extLst>
            </p:cNvPr>
            <p:cNvGrpSpPr/>
            <p:nvPr/>
          </p:nvGrpSpPr>
          <p:grpSpPr>
            <a:xfrm>
              <a:off x="4816077" y="2870930"/>
              <a:ext cx="622300" cy="944564"/>
              <a:chOff x="4783169" y="2909642"/>
              <a:chExt cx="622300" cy="944564"/>
            </a:xfrm>
          </p:grpSpPr>
          <p:sp>
            <p:nvSpPr>
              <p:cNvPr id="7" name="Line 53">
                <a:extLst>
                  <a:ext uri="{FF2B5EF4-FFF2-40B4-BE49-F238E27FC236}">
                    <a16:creationId xmlns:a16="http://schemas.microsoft.com/office/drawing/2014/main" id="{C9AB8820-1024-72AC-14C9-129E178E4D0F}"/>
                  </a:ext>
                </a:extLst>
              </p:cNvPr>
              <p:cNvSpPr>
                <a:spLocks noChangeShapeType="1"/>
              </p:cNvSpPr>
              <p:nvPr/>
            </p:nvSpPr>
            <p:spPr bwMode="auto">
              <a:xfrm>
                <a:off x="4783169" y="3503369"/>
                <a:ext cx="622300" cy="35083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endParaRPr>
              </a:p>
            </p:txBody>
          </p:sp>
          <p:sp>
            <p:nvSpPr>
              <p:cNvPr id="8" name="Line 54">
                <a:extLst>
                  <a:ext uri="{FF2B5EF4-FFF2-40B4-BE49-F238E27FC236}">
                    <a16:creationId xmlns:a16="http://schemas.microsoft.com/office/drawing/2014/main" id="{611F2CEA-2592-590B-5300-240ADD89C3A0}"/>
                  </a:ext>
                </a:extLst>
              </p:cNvPr>
              <p:cNvSpPr>
                <a:spLocks noChangeShapeType="1"/>
              </p:cNvSpPr>
              <p:nvPr/>
            </p:nvSpPr>
            <p:spPr bwMode="auto">
              <a:xfrm flipV="1">
                <a:off x="4783169" y="2909642"/>
                <a:ext cx="622300" cy="34766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endParaRPr>
              </a:p>
            </p:txBody>
          </p:sp>
        </p:grpSp>
        <p:sp>
          <p:nvSpPr>
            <p:cNvPr id="10" name="TextBox 9">
              <a:extLst>
                <a:ext uri="{FF2B5EF4-FFF2-40B4-BE49-F238E27FC236}">
                  <a16:creationId xmlns:a16="http://schemas.microsoft.com/office/drawing/2014/main" id="{7616DADF-4A4D-C7A4-EA14-30E9B35E9E16}"/>
                </a:ext>
              </a:extLst>
            </p:cNvPr>
            <p:cNvSpPr txBox="1"/>
            <p:nvPr/>
          </p:nvSpPr>
          <p:spPr bwMode="auto">
            <a:xfrm>
              <a:off x="5564497" y="4513025"/>
              <a:ext cx="515551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Aft>
                  <a:spcPct val="0"/>
                </a:spcAft>
                <a:buClrTx/>
                <a:buFontTx/>
                <a:buNone/>
              </a:pPr>
              <a:r>
                <a:rPr lang="en-US" sz="1400" b="0" dirty="0">
                  <a:latin typeface="Poppins Medium" pitchFamily="2" charset="77"/>
                  <a:cs typeface="Poppins Medium" pitchFamily="2" charset="77"/>
                </a:rPr>
                <a:t>*Ibrutinib: 560 mg PO QD. </a:t>
              </a:r>
            </a:p>
            <a:p>
              <a:pPr algn="l">
                <a:lnSpc>
                  <a:spcPct val="100000"/>
                </a:lnSpc>
                <a:spcAft>
                  <a:spcPct val="0"/>
                </a:spcAft>
                <a:buClrTx/>
                <a:buFontTx/>
                <a:buNone/>
              </a:pPr>
              <a:r>
                <a:rPr lang="en-US" sz="1400" dirty="0">
                  <a:latin typeface="Poppins" pitchFamily="2" charset="77"/>
                  <a:cs typeface="Poppins" pitchFamily="2" charset="77"/>
                </a:rPr>
                <a:t>Acalabrutinib: 100 mg PO BID.</a:t>
              </a:r>
            </a:p>
            <a:p>
              <a:pPr algn="l">
                <a:lnSpc>
                  <a:spcPct val="100000"/>
                </a:lnSpc>
                <a:spcAft>
                  <a:spcPct val="0"/>
                </a:spcAft>
                <a:buClrTx/>
                <a:buFontTx/>
                <a:buNone/>
              </a:pPr>
              <a:r>
                <a:rPr lang="en-US" sz="1400" b="0" dirty="0">
                  <a:latin typeface="Poppins Medium" pitchFamily="2" charset="77"/>
                  <a:cs typeface="Poppins Medium" pitchFamily="2" charset="77"/>
                </a:rPr>
                <a:t>Zanubrutinib 160 mg PO BID or 320 mg PO QD.</a:t>
              </a:r>
            </a:p>
          </p:txBody>
        </p:sp>
        <p:sp>
          <p:nvSpPr>
            <p:cNvPr id="14" name="Line 54">
              <a:extLst>
                <a:ext uri="{FF2B5EF4-FFF2-40B4-BE49-F238E27FC236}">
                  <a16:creationId xmlns:a16="http://schemas.microsoft.com/office/drawing/2014/main" id="{21BC6F7D-052D-0EC8-BAE4-DB5D10E3A001}"/>
                </a:ext>
              </a:extLst>
            </p:cNvPr>
            <p:cNvSpPr>
              <a:spLocks noChangeShapeType="1"/>
            </p:cNvSpPr>
            <p:nvPr/>
          </p:nvSpPr>
          <p:spPr bwMode="auto">
            <a:xfrm>
              <a:off x="4803675" y="2311433"/>
              <a:ext cx="0" cy="573448"/>
            </a:xfrm>
            <a:prstGeom prst="line">
              <a:avLst/>
            </a:prstGeom>
            <a:noFill/>
            <a:ln w="28575">
              <a:solidFill>
                <a:schemeClr val="tx1"/>
              </a:solidFill>
              <a:prstDash val="sysDash"/>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endParaRPr>
            </a:p>
          </p:txBody>
        </p:sp>
        <p:sp>
          <p:nvSpPr>
            <p:cNvPr id="15" name="Text Box 45">
              <a:extLst>
                <a:ext uri="{FF2B5EF4-FFF2-40B4-BE49-F238E27FC236}">
                  <a16:creationId xmlns:a16="http://schemas.microsoft.com/office/drawing/2014/main" id="{D27F859A-E663-E319-2EBE-A1CF6675C0DB}"/>
                </a:ext>
              </a:extLst>
            </p:cNvPr>
            <p:cNvSpPr txBox="1">
              <a:spLocks noChangeArrowheads="1"/>
            </p:cNvSpPr>
            <p:nvPr/>
          </p:nvSpPr>
          <p:spPr bwMode="auto">
            <a:xfrm>
              <a:off x="2386434" y="1698300"/>
              <a:ext cx="485928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1" u="none" strike="noStrike" kern="1200" cap="none" spc="0" normalizeH="0" baseline="0" noProof="0" dirty="0">
                  <a:ln>
                    <a:noFill/>
                  </a:ln>
                  <a:solidFill>
                    <a:srgbClr val="000000"/>
                  </a:solidFill>
                  <a:effectLst/>
                  <a:uLnTx/>
                  <a:uFillTx/>
                  <a:latin typeface="Poppins Medium" pitchFamily="2" charset="77"/>
                  <a:ea typeface="ＭＳ Ｐゴシック" pitchFamily="34" charset="-128"/>
                  <a:cs typeface="Poppins Medium" pitchFamily="2" charset="77"/>
                </a:rPr>
                <a:t>Stratified by sMIPI risk group, comparator BTK inhibitor, number of prior LOT</a:t>
              </a:r>
            </a:p>
          </p:txBody>
        </p:sp>
      </p:grpSp>
    </p:spTree>
    <p:extLst>
      <p:ext uri="{BB962C8B-B14F-4D97-AF65-F5344CB8AC3E}">
        <p14:creationId xmlns:p14="http://schemas.microsoft.com/office/powerpoint/2010/main" val="14635407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95F2F-201E-82B2-896D-CD415BD53FC2}"/>
            </a:ext>
          </a:extLst>
        </p:cNvPr>
        <p:cNvGrpSpPr/>
        <p:nvPr/>
      </p:nvGrpSpPr>
      <p:grpSpPr>
        <a:xfrm>
          <a:off x="0" y="0"/>
          <a:ext cx="0" cy="0"/>
          <a:chOff x="0" y="0"/>
          <a:chExt cx="0" cy="0"/>
        </a:xfrm>
      </p:grpSpPr>
      <p:sp>
        <p:nvSpPr>
          <p:cNvPr id="9" name="Rectangle 3">
            <a:extLst>
              <a:ext uri="{FF2B5EF4-FFF2-40B4-BE49-F238E27FC236}">
                <a16:creationId xmlns:a16="http://schemas.microsoft.com/office/drawing/2014/main" id="{696456DE-4754-342D-2DB7-BD031B7F232A}"/>
              </a:ext>
            </a:extLst>
          </p:cNvPr>
          <p:cNvSpPr>
            <a:spLocks noGrp="1" noChangeArrowheads="1"/>
          </p:cNvSpPr>
          <p:nvPr>
            <p:ph idx="1"/>
          </p:nvPr>
        </p:nvSpPr>
        <p:spPr>
          <a:xfrm>
            <a:off x="231078" y="1259610"/>
            <a:ext cx="11740260" cy="1229590"/>
          </a:xfrm>
        </p:spPr>
        <p:txBody>
          <a:bodyPr/>
          <a:lstStyle/>
          <a:p>
            <a:pPr marL="228600" indent="-228600">
              <a:spcBef>
                <a:spcPts val="500"/>
              </a:spcBef>
              <a:spcAft>
                <a:spcPts val="200"/>
              </a:spcAft>
            </a:pPr>
            <a:r>
              <a:rPr lang="en-US" altLang="en-US" sz="2000" dirty="0"/>
              <a:t>Single-arm, open-label, multicenter, dose-escalation/dose-expansion phase I/II study </a:t>
            </a:r>
          </a:p>
          <a:p>
            <a:pPr lvl="2">
              <a:spcBef>
                <a:spcPts val="500"/>
              </a:spcBef>
              <a:spcAft>
                <a:spcPts val="200"/>
              </a:spcAft>
            </a:pPr>
            <a:r>
              <a:rPr lang="en-US" altLang="en-US" sz="1800" dirty="0"/>
              <a:t>Patients with R/R MCL (exposure to anti-CD20–based therapy and ≥1 BTK inhibitor) (n = 125)</a:t>
            </a:r>
          </a:p>
          <a:p>
            <a:pPr marL="228600" indent="-228600">
              <a:spcBef>
                <a:spcPts val="500"/>
              </a:spcBef>
              <a:spcAft>
                <a:spcPts val="200"/>
              </a:spcAft>
              <a:buSzPct val="75000"/>
              <a:buBlip>
                <a:blip r:embed="rId3">
                  <a:extLst>
                    <a:ext uri="{96DAC541-7B7A-43D3-8B79-37D633B846F1}">
                      <asvg:svgBlip xmlns:asvg="http://schemas.microsoft.com/office/drawing/2016/SVG/main" r:embed="rId4"/>
                    </a:ext>
                  </a:extLst>
                </a:blip>
              </a:buBlip>
            </a:pPr>
            <a:r>
              <a:rPr lang="en-US" altLang="en-US" sz="2000" b="1" dirty="0"/>
              <a:t>Key endpoints: </a:t>
            </a:r>
            <a:r>
              <a:rPr lang="en-US" altLang="en-US" sz="2000" dirty="0"/>
              <a:t>DLTs, response, PFS, OS, safety and tolerability</a:t>
            </a:r>
          </a:p>
        </p:txBody>
      </p:sp>
      <p:sp>
        <p:nvSpPr>
          <p:cNvPr id="9218" name="Rectangle 2">
            <a:extLst>
              <a:ext uri="{FF2B5EF4-FFF2-40B4-BE49-F238E27FC236}">
                <a16:creationId xmlns:a16="http://schemas.microsoft.com/office/drawing/2014/main" id="{287A054A-6AAB-4E3D-8F18-0A8FAE994178}"/>
              </a:ext>
            </a:extLst>
          </p:cNvPr>
          <p:cNvSpPr>
            <a:spLocks noGrp="1" noChangeArrowheads="1"/>
          </p:cNvSpPr>
          <p:nvPr>
            <p:ph type="title"/>
          </p:nvPr>
        </p:nvSpPr>
        <p:spPr/>
        <p:txBody>
          <a:bodyPr/>
          <a:lstStyle/>
          <a:p>
            <a:r>
              <a:rPr lang="en-US" altLang="en-US" sz="3200" spc="0" dirty="0">
                <a:latin typeface="Times New Roman" panose="02020603050405020304" pitchFamily="18" charset="0"/>
                <a:cs typeface="Times New Roman" panose="02020603050405020304" pitchFamily="18" charset="0"/>
              </a:rPr>
              <a:t>BGB-11417-201: Sonrotoclax Monotherapy in R/R MCL </a:t>
            </a:r>
          </a:p>
        </p:txBody>
      </p:sp>
      <p:sp>
        <p:nvSpPr>
          <p:cNvPr id="3" name="Text Box 15">
            <a:extLst>
              <a:ext uri="{FF2B5EF4-FFF2-40B4-BE49-F238E27FC236}">
                <a16:creationId xmlns:a16="http://schemas.microsoft.com/office/drawing/2014/main" id="{1F964446-14EA-6FFB-B802-A7D51ECD7012}"/>
              </a:ext>
            </a:extLst>
          </p:cNvPr>
          <p:cNvSpPr txBox="1">
            <a:spLocks noChangeArrowheads="1"/>
          </p:cNvSpPr>
          <p:nvPr/>
        </p:nvSpPr>
        <p:spPr bwMode="auto">
          <a:xfrm>
            <a:off x="1663700" y="6493330"/>
            <a:ext cx="7797800" cy="153888"/>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000" b="0" i="0" u="none" strike="noStrike" kern="1200" cap="none" spc="-10" normalizeH="0" baseline="0" noProof="0" dirty="0">
                <a:ln>
                  <a:noFill/>
                </a:ln>
                <a:solidFill>
                  <a:srgbClr val="161616"/>
                </a:solidFill>
                <a:effectLst/>
                <a:uLnTx/>
                <a:uFillTx/>
                <a:latin typeface="Poppins" pitchFamily="2" charset="77"/>
                <a:ea typeface="+mn-ea"/>
                <a:cs typeface="Poppins" pitchFamily="2" charset="77"/>
              </a:rPr>
              <a:t>Wang. ASH 2025. Abstr 663. NCT05471843. Sonrotoclax PI.</a:t>
            </a:r>
          </a:p>
        </p:txBody>
      </p:sp>
      <p:graphicFrame>
        <p:nvGraphicFramePr>
          <p:cNvPr id="5" name="Group 32">
            <a:extLst>
              <a:ext uri="{FF2B5EF4-FFF2-40B4-BE49-F238E27FC236}">
                <a16:creationId xmlns:a16="http://schemas.microsoft.com/office/drawing/2014/main" id="{9762BC13-DBFA-17EE-6C7E-C14C0E40E9AB}"/>
              </a:ext>
            </a:extLst>
          </p:cNvPr>
          <p:cNvGraphicFramePr>
            <a:graphicFrameLocks noGrp="1"/>
          </p:cNvGraphicFramePr>
          <p:nvPr>
            <p:extLst>
              <p:ext uri="{D42A27DB-BD31-4B8C-83A1-F6EECF244321}">
                <p14:modId xmlns:p14="http://schemas.microsoft.com/office/powerpoint/2010/main" val="1843479913"/>
              </p:ext>
            </p:extLst>
          </p:nvPr>
        </p:nvGraphicFramePr>
        <p:xfrm>
          <a:off x="231078" y="2269077"/>
          <a:ext cx="5532413" cy="3383408"/>
        </p:xfrm>
        <a:graphic>
          <a:graphicData uri="http://schemas.openxmlformats.org/drawingml/2006/table">
            <a:tbl>
              <a:tblPr/>
              <a:tblGrid>
                <a:gridCol w="2754718">
                  <a:extLst>
                    <a:ext uri="{9D8B030D-6E8A-4147-A177-3AD203B41FA5}">
                      <a16:colId xmlns:a16="http://schemas.microsoft.com/office/drawing/2014/main" val="20000"/>
                    </a:ext>
                  </a:extLst>
                </a:gridCol>
                <a:gridCol w="1399592">
                  <a:extLst>
                    <a:ext uri="{9D8B030D-6E8A-4147-A177-3AD203B41FA5}">
                      <a16:colId xmlns:a16="http://schemas.microsoft.com/office/drawing/2014/main" val="20001"/>
                    </a:ext>
                  </a:extLst>
                </a:gridCol>
                <a:gridCol w="1378103">
                  <a:extLst>
                    <a:ext uri="{9D8B030D-6E8A-4147-A177-3AD203B41FA5}">
                      <a16:colId xmlns:a16="http://schemas.microsoft.com/office/drawing/2014/main" val="20002"/>
                    </a:ext>
                  </a:extLst>
                </a:gridCol>
              </a:tblGrid>
              <a:tr h="202151">
                <a:tc rowSpan="2">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Efficacy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Evaluable Patients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(n = 103)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ts val="0"/>
                        </a:spcBef>
                        <a:spcAft>
                          <a:spcPts val="0"/>
                        </a:spcAft>
                        <a:buClrTx/>
                        <a:buSzTx/>
                        <a:buFontTx/>
                        <a:buNone/>
                        <a:tabLst/>
                      </a:pPr>
                      <a:endParaRPr kumimoji="0" lang="en-US" sz="1600" b="1" i="0" u="none" strike="noStrike" cap="none" normalizeH="0" baseline="0" dirty="0">
                        <a:ln>
                          <a:noFill/>
                        </a:ln>
                        <a:solidFill>
                          <a:schemeClr val="bg2"/>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02151">
                <a:tc vMerge="1">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1" i="0" u="none" strike="noStrike" cap="none" normalizeH="0" baseline="0" dirty="0">
                        <a:ln>
                          <a:noFill/>
                        </a:ln>
                        <a:solidFill>
                          <a:schemeClr val="bg2"/>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By IRC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By INV</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959363736"/>
                  </a:ext>
                </a:extLst>
              </a:tr>
              <a:tr h="0">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ORR by IRC, n (%)</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CR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55 (53.4)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15 (14.6)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50 (48.5)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18 (17.5)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Median TTR,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lang="en-US" sz="1800" b="0" i="0" kern="1200" dirty="0">
                          <a:solidFill>
                            <a:schemeClr val="tx1"/>
                          </a:solidFill>
                          <a:effectLst/>
                          <a:latin typeface="+mn-lt"/>
                          <a:ea typeface="+mn-ea"/>
                          <a:cs typeface="+mn-cs"/>
                        </a:rPr>
                        <a:t>1.9</a:t>
                      </a:r>
                      <a:endParaRPr kumimoji="0" lang="en-US" sz="18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lang="en-US" sz="1800" b="0" i="0" kern="1200" dirty="0">
                          <a:solidFill>
                            <a:schemeClr val="tx1"/>
                          </a:solidFill>
                          <a:effectLst/>
                          <a:latin typeface="+mn-lt"/>
                          <a:ea typeface="+mn-ea"/>
                          <a:cs typeface="+mn-cs"/>
                        </a:rPr>
                        <a:t>1.9</a:t>
                      </a:r>
                      <a:endParaRPr kumimoji="0" lang="en-US" sz="18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Median DoR,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15.8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15.8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Median follow-up,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9.3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Median PFS,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6.5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56537277"/>
                  </a:ext>
                </a:extLst>
              </a:tr>
              <a:tr h="0">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Median OS,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353404126"/>
                  </a:ext>
                </a:extLst>
              </a:tr>
            </a:tbl>
          </a:graphicData>
        </a:graphic>
      </p:graphicFrame>
      <p:graphicFrame>
        <p:nvGraphicFramePr>
          <p:cNvPr id="6" name="Group 32">
            <a:extLst>
              <a:ext uri="{FF2B5EF4-FFF2-40B4-BE49-F238E27FC236}">
                <a16:creationId xmlns:a16="http://schemas.microsoft.com/office/drawing/2014/main" id="{F7191871-291A-AB5E-E6A6-24B492641BC5}"/>
              </a:ext>
            </a:extLst>
          </p:cNvPr>
          <p:cNvGraphicFramePr>
            <a:graphicFrameLocks noGrp="1"/>
          </p:cNvGraphicFramePr>
          <p:nvPr>
            <p:extLst>
              <p:ext uri="{D42A27DB-BD31-4B8C-83A1-F6EECF244321}">
                <p14:modId xmlns:p14="http://schemas.microsoft.com/office/powerpoint/2010/main" val="2189935466"/>
              </p:ext>
            </p:extLst>
          </p:nvPr>
        </p:nvGraphicFramePr>
        <p:xfrm>
          <a:off x="5892848" y="2269077"/>
          <a:ext cx="5818861" cy="3322432"/>
        </p:xfrm>
        <a:graphic>
          <a:graphicData uri="http://schemas.openxmlformats.org/drawingml/2006/table">
            <a:tbl>
              <a:tblPr/>
              <a:tblGrid>
                <a:gridCol w="3454352">
                  <a:extLst>
                    <a:ext uri="{9D8B030D-6E8A-4147-A177-3AD203B41FA5}">
                      <a16:colId xmlns:a16="http://schemas.microsoft.com/office/drawing/2014/main" val="20000"/>
                    </a:ext>
                  </a:extLst>
                </a:gridCol>
                <a:gridCol w="2364509">
                  <a:extLst>
                    <a:ext uri="{9D8B030D-6E8A-4147-A177-3AD203B41FA5}">
                      <a16:colId xmlns:a16="http://schemas.microsoft.com/office/drawing/2014/main" val="20001"/>
                    </a:ext>
                  </a:extLst>
                </a:gridCol>
              </a:tblGrid>
              <a:tr h="445236">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TEAE,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Evaluable Patients (n = 115)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492102">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Grade ≥3</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Neutropenia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tx1"/>
                        </a:solidFill>
                        <a:effectLst/>
                        <a:latin typeface="Poppins" pitchFamily="2" charset="77"/>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19.1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281206">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Serious</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pPr>
                      <a:r>
                        <a:rPr kumimoji="0" lang="en-US" sz="1800" b="0" i="0" u="none" strike="noStrike" cap="none" normalizeH="0" baseline="0" dirty="0">
                          <a:ln>
                            <a:noFill/>
                          </a:ln>
                          <a:solidFill>
                            <a:schemeClr val="tx1"/>
                          </a:solidFill>
                          <a:effectLst/>
                          <a:latin typeface="Poppins" pitchFamily="2" charset="77"/>
                          <a:cs typeface="Poppins" pitchFamily="2" charset="77"/>
                        </a:rPr>
                        <a:t>Pneumonia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36.5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281206">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Led to tx discontinuation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13.9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281206">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Led to death</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r h="281206">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Clinical TLS*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56537277"/>
                  </a:ext>
                </a:extLst>
              </a:tr>
              <a:tr h="281206">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Laboratory TLS*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tx1"/>
                          </a:solidFill>
                          <a:effectLst/>
                          <a:latin typeface="Poppins" pitchFamily="2" charset="77"/>
                          <a:cs typeface="Poppins" pitchFamily="2" charset="77"/>
                        </a:rPr>
                        <a:t>5.2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353404126"/>
                  </a:ext>
                </a:extLst>
              </a:tr>
            </a:tbl>
          </a:graphicData>
        </a:graphic>
      </p:graphicFrame>
      <p:sp>
        <p:nvSpPr>
          <p:cNvPr id="7" name="TextBox 6">
            <a:extLst>
              <a:ext uri="{FF2B5EF4-FFF2-40B4-BE49-F238E27FC236}">
                <a16:creationId xmlns:a16="http://schemas.microsoft.com/office/drawing/2014/main" id="{59953CEA-A644-95DF-9616-48A3ADA323B4}"/>
              </a:ext>
            </a:extLst>
          </p:cNvPr>
          <p:cNvSpPr txBox="1"/>
          <p:nvPr/>
        </p:nvSpPr>
        <p:spPr>
          <a:xfrm>
            <a:off x="5892848" y="5652823"/>
            <a:ext cx="2516874" cy="227316"/>
          </a:xfrm>
          <a:prstGeom prst="rect">
            <a:avLst/>
          </a:prstGeom>
        </p:spPr>
        <p:txBody>
          <a:bodyPr vert="horz" wrap="squar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161616"/>
                </a:solidFill>
                <a:effectLst/>
                <a:uLnTx/>
                <a:uFillTx/>
                <a:latin typeface="Poppins"/>
                <a:ea typeface="+mn-ea"/>
                <a:cs typeface="+mn-cs"/>
              </a:rPr>
              <a:t>*Recovered without sequelae.</a:t>
            </a:r>
          </a:p>
        </p:txBody>
      </p:sp>
      <p:sp>
        <p:nvSpPr>
          <p:cNvPr id="4" name="TextBox 3">
            <a:extLst>
              <a:ext uri="{FF2B5EF4-FFF2-40B4-BE49-F238E27FC236}">
                <a16:creationId xmlns:a16="http://schemas.microsoft.com/office/drawing/2014/main" id="{23064C9B-9858-15D1-FE83-49C7E5AE364C}"/>
              </a:ext>
            </a:extLst>
          </p:cNvPr>
          <p:cNvSpPr txBox="1"/>
          <p:nvPr/>
        </p:nvSpPr>
        <p:spPr bwMode="auto">
          <a:xfrm>
            <a:off x="1757680" y="5872216"/>
            <a:ext cx="8209280" cy="584775"/>
          </a:xfrm>
          <a:prstGeom prst="rect">
            <a:avLst/>
          </a:prstGeom>
          <a:solidFill>
            <a:schemeClr val="accent2"/>
          </a:solidFill>
          <a:ln>
            <a:noFill/>
          </a:ln>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F9F3D9"/>
                </a:solidFill>
                <a:effectLst/>
                <a:uLnTx/>
                <a:uFillTx/>
                <a:latin typeface="+mn-lt"/>
                <a:ea typeface="+mn-ea"/>
                <a:cs typeface="Arial" panose="020B0604020202020204" pitchFamily="34" charset="0"/>
              </a:rPr>
              <a:t>On May 13, 2026, the FDA granted accelerated approval to sonrotoclax </a:t>
            </a:r>
            <a:br>
              <a:rPr kumimoji="0" lang="en-US" sz="1600" b="1" i="0" u="none" strike="noStrike" kern="1200" cap="none" spc="0" normalizeH="0" baseline="0" noProof="0" dirty="0">
                <a:ln>
                  <a:noFill/>
                </a:ln>
                <a:solidFill>
                  <a:srgbClr val="F9F3D9"/>
                </a:solidFill>
                <a:effectLst/>
                <a:uLnTx/>
                <a:uFillTx/>
                <a:latin typeface="+mn-lt"/>
                <a:ea typeface="+mn-ea"/>
                <a:cs typeface="Arial" panose="020B0604020202020204" pitchFamily="34" charset="0"/>
              </a:rPr>
            </a:br>
            <a:r>
              <a:rPr kumimoji="0" lang="en-US" sz="1600" b="1" i="0" u="none" strike="noStrike" kern="1200" cap="none" spc="0" normalizeH="0" baseline="0" noProof="0" dirty="0">
                <a:ln>
                  <a:noFill/>
                </a:ln>
                <a:solidFill>
                  <a:srgbClr val="F9F3D9"/>
                </a:solidFill>
                <a:effectLst/>
                <a:uLnTx/>
                <a:uFillTx/>
                <a:latin typeface="+mn-lt"/>
                <a:ea typeface="+mn-ea"/>
                <a:cs typeface="Arial" panose="020B0604020202020204" pitchFamily="34" charset="0"/>
              </a:rPr>
              <a:t>for adults with R/R MCL after ≥2 lines of systemic therapy, including a BTKi</a:t>
            </a:r>
          </a:p>
        </p:txBody>
      </p:sp>
    </p:spTree>
    <p:extLst>
      <p:ext uri="{BB962C8B-B14F-4D97-AF65-F5344CB8AC3E}">
        <p14:creationId xmlns:p14="http://schemas.microsoft.com/office/powerpoint/2010/main" val="401713594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2ED18-A913-58AC-312F-3F8B645D7DE7}"/>
            </a:ext>
          </a:extLst>
        </p:cNvPr>
        <p:cNvGrpSpPr/>
        <p:nvPr/>
      </p:nvGrpSpPr>
      <p:grpSpPr>
        <a:xfrm>
          <a:off x="0" y="0"/>
          <a:ext cx="0" cy="0"/>
          <a:chOff x="0" y="0"/>
          <a:chExt cx="0" cy="0"/>
        </a:xfrm>
      </p:grpSpPr>
      <p:cxnSp>
        <p:nvCxnSpPr>
          <p:cNvPr id="98" name="Straight Connector 97">
            <a:extLst>
              <a:ext uri="{FF2B5EF4-FFF2-40B4-BE49-F238E27FC236}">
                <a16:creationId xmlns:a16="http://schemas.microsoft.com/office/drawing/2014/main" id="{08664FD8-6EBD-B715-08D1-9CC811ABD53C}"/>
              </a:ext>
            </a:extLst>
          </p:cNvPr>
          <p:cNvCxnSpPr>
            <a:cxnSpLocks/>
          </p:cNvCxnSpPr>
          <p:nvPr/>
        </p:nvCxnSpPr>
        <p:spPr>
          <a:xfrm flipH="1">
            <a:off x="8100543" y="3170974"/>
            <a:ext cx="160005" cy="26008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3" name="Group 62">
            <a:extLst>
              <a:ext uri="{FF2B5EF4-FFF2-40B4-BE49-F238E27FC236}">
                <a16:creationId xmlns:a16="http://schemas.microsoft.com/office/drawing/2014/main" id="{1C1A6BCE-016C-4085-D97F-B2042B225557}"/>
              </a:ext>
            </a:extLst>
          </p:cNvPr>
          <p:cNvGrpSpPr/>
          <p:nvPr/>
        </p:nvGrpSpPr>
        <p:grpSpPr>
          <a:xfrm>
            <a:off x="3444352" y="4273550"/>
            <a:ext cx="545021" cy="527050"/>
            <a:chOff x="7162800" y="4273550"/>
            <a:chExt cx="545021" cy="527050"/>
          </a:xfrm>
        </p:grpSpPr>
        <p:cxnSp>
          <p:nvCxnSpPr>
            <p:cNvPr id="53" name="Straight Connector 52">
              <a:extLst>
                <a:ext uri="{FF2B5EF4-FFF2-40B4-BE49-F238E27FC236}">
                  <a16:creationId xmlns:a16="http://schemas.microsoft.com/office/drawing/2014/main" id="{8D9366F2-4779-3D01-2EE6-B8822AEAEA9A}"/>
                </a:ext>
              </a:extLst>
            </p:cNvPr>
            <p:cNvCxnSpPr>
              <a:cxnSpLocks/>
            </p:cNvCxnSpPr>
            <p:nvPr/>
          </p:nvCxnSpPr>
          <p:spPr>
            <a:xfrm>
              <a:off x="7162800" y="4273550"/>
              <a:ext cx="184150" cy="527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B4CE7F50-F262-D7C5-3F27-B8A6A50961A6}"/>
                </a:ext>
              </a:extLst>
            </p:cNvPr>
            <p:cNvCxnSpPr>
              <a:cxnSpLocks/>
            </p:cNvCxnSpPr>
            <p:nvPr/>
          </p:nvCxnSpPr>
          <p:spPr>
            <a:xfrm flipH="1">
              <a:off x="7523671" y="4273550"/>
              <a:ext cx="184150" cy="527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F48842BE-1FAD-8E3B-DA37-7A3C61BE69AF}"/>
                </a:ext>
              </a:extLst>
            </p:cNvPr>
            <p:cNvCxnSpPr>
              <a:cxnSpLocks/>
            </p:cNvCxnSpPr>
            <p:nvPr/>
          </p:nvCxnSpPr>
          <p:spPr>
            <a:xfrm flipH="1">
              <a:off x="7254875" y="4512065"/>
              <a:ext cx="36087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1BE960ED-84A7-D25B-BD12-F108203DC6B4}"/>
                </a:ext>
              </a:extLst>
            </p:cNvPr>
            <p:cNvCxnSpPr>
              <a:cxnSpLocks/>
            </p:cNvCxnSpPr>
            <p:nvPr/>
          </p:nvCxnSpPr>
          <p:spPr>
            <a:xfrm flipH="1">
              <a:off x="7277100" y="4588265"/>
              <a:ext cx="31670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8739198F-79ED-837D-B0E5-415EE7545752}"/>
              </a:ext>
            </a:extLst>
          </p:cNvPr>
          <p:cNvSpPr>
            <a:spLocks noGrp="1"/>
          </p:cNvSpPr>
          <p:nvPr>
            <p:ph type="title"/>
          </p:nvPr>
        </p:nvSpPr>
        <p:spPr>
          <a:xfrm>
            <a:off x="231078" y="531006"/>
            <a:ext cx="11740260" cy="502445"/>
          </a:xfrm>
        </p:spPr>
        <p:txBody>
          <a:bodyPr/>
          <a:lstStyle/>
          <a:p>
            <a:r>
              <a:rPr lang="en-US" dirty="0"/>
              <a:t>Bispecifics in Late-Stage Development in MCL</a:t>
            </a:r>
          </a:p>
        </p:txBody>
      </p:sp>
      <p:sp>
        <p:nvSpPr>
          <p:cNvPr id="6" name="Content Placeholder 5">
            <a:extLst>
              <a:ext uri="{FF2B5EF4-FFF2-40B4-BE49-F238E27FC236}">
                <a16:creationId xmlns:a16="http://schemas.microsoft.com/office/drawing/2014/main" id="{4FB28181-E679-328C-6223-DF9F8DD2493E}"/>
              </a:ext>
            </a:extLst>
          </p:cNvPr>
          <p:cNvSpPr>
            <a:spLocks noGrp="1"/>
          </p:cNvSpPr>
          <p:nvPr>
            <p:ph sz="quarter" idx="10"/>
          </p:nvPr>
        </p:nvSpPr>
        <p:spPr>
          <a:xfrm>
            <a:off x="1712199" y="6302375"/>
            <a:ext cx="7812290" cy="327025"/>
          </a:xfrm>
        </p:spPr>
        <p:txBody>
          <a:bodyPr/>
          <a:lstStyle/>
          <a:p>
            <a:r>
              <a:rPr lang="en-US" dirty="0"/>
              <a:t>Tapia-Galisteo. J Hematol Oncol. 2023;16:83. Figure used under terms and conditions of the Creative Commons Attribution 4.0 International license (CC BY 4.0: https://creativecommons.org/licenses/by/4.0/).</a:t>
            </a:r>
          </a:p>
        </p:txBody>
      </p:sp>
      <p:sp>
        <p:nvSpPr>
          <p:cNvPr id="4" name="TextBox 3">
            <a:extLst>
              <a:ext uri="{FF2B5EF4-FFF2-40B4-BE49-F238E27FC236}">
                <a16:creationId xmlns:a16="http://schemas.microsoft.com/office/drawing/2014/main" id="{AB001DE9-EC5D-6933-0B94-AC5EA0BFD8D0}"/>
              </a:ext>
            </a:extLst>
          </p:cNvPr>
          <p:cNvSpPr txBox="1"/>
          <p:nvPr/>
        </p:nvSpPr>
        <p:spPr bwMode="auto">
          <a:xfrm>
            <a:off x="2612267" y="1395513"/>
            <a:ext cx="220124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mn-lt"/>
                <a:ea typeface="+mn-ea"/>
                <a:cs typeface="+mn-cs"/>
              </a:rPr>
              <a:t>Mosunetuzumab</a:t>
            </a:r>
            <a:br>
              <a:rPr kumimoji="0" lang="en-US" sz="1800" b="1" i="0" u="none" strike="noStrike" kern="1200" cap="none" spc="0" normalizeH="0" baseline="0" noProof="0" dirty="0">
                <a:ln>
                  <a:noFill/>
                </a:ln>
                <a:solidFill>
                  <a:srgbClr val="000000"/>
                </a:solidFill>
                <a:effectLst/>
                <a:uLnTx/>
                <a:uFillTx/>
                <a:latin typeface="+mn-lt"/>
                <a:ea typeface="+mn-ea"/>
                <a:cs typeface="+mn-cs"/>
              </a:rPr>
            </a:br>
            <a:r>
              <a:rPr kumimoji="0" lang="en-US" sz="1800" b="0" i="0" u="none" strike="noStrike" kern="1200" cap="none" spc="0" normalizeH="0" baseline="0" noProof="0" dirty="0">
                <a:ln>
                  <a:noFill/>
                </a:ln>
                <a:solidFill>
                  <a:srgbClr val="000000"/>
                </a:solidFill>
                <a:effectLst/>
                <a:uLnTx/>
                <a:uFillTx/>
                <a:latin typeface="+mn-lt"/>
                <a:ea typeface="+mn-ea"/>
                <a:cs typeface="+mn-cs"/>
              </a:rPr>
              <a:t>CD20 x CD3</a:t>
            </a:r>
          </a:p>
        </p:txBody>
      </p:sp>
      <p:sp>
        <p:nvSpPr>
          <p:cNvPr id="5" name="TextBox 4">
            <a:extLst>
              <a:ext uri="{FF2B5EF4-FFF2-40B4-BE49-F238E27FC236}">
                <a16:creationId xmlns:a16="http://schemas.microsoft.com/office/drawing/2014/main" id="{12FC114F-00CF-DECF-1452-8DC93A08C62E}"/>
              </a:ext>
            </a:extLst>
          </p:cNvPr>
          <p:cNvSpPr txBox="1"/>
          <p:nvPr/>
        </p:nvSpPr>
        <p:spPr bwMode="auto">
          <a:xfrm>
            <a:off x="6661253" y="1395513"/>
            <a:ext cx="181011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1" fontAlgn="auto"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mn-lt"/>
                <a:ea typeface="+mn-ea"/>
                <a:cs typeface="+mn-cs"/>
              </a:rPr>
              <a:t>Glofitamab</a:t>
            </a:r>
            <a:br>
              <a:rPr kumimoji="0" lang="en-US" sz="1800" b="1" i="0" u="none" strike="noStrike" kern="1200" cap="none" spc="0" normalizeH="0" baseline="0" noProof="0" dirty="0">
                <a:ln>
                  <a:noFill/>
                </a:ln>
                <a:solidFill>
                  <a:srgbClr val="000000"/>
                </a:solidFill>
                <a:effectLst/>
                <a:uLnTx/>
                <a:uFillTx/>
                <a:latin typeface="+mn-lt"/>
                <a:ea typeface="+mn-ea"/>
                <a:cs typeface="+mn-cs"/>
              </a:rPr>
            </a:br>
            <a:r>
              <a:rPr kumimoji="0" lang="en-US" sz="1800" b="0" i="0" u="none" strike="noStrike" kern="1200" cap="none" spc="0" normalizeH="0" baseline="0" noProof="0" dirty="0">
                <a:ln>
                  <a:noFill/>
                </a:ln>
                <a:solidFill>
                  <a:srgbClr val="000000"/>
                </a:solidFill>
                <a:effectLst/>
                <a:uLnTx/>
                <a:uFillTx/>
                <a:latin typeface="+mn-lt"/>
                <a:ea typeface="+mn-ea"/>
                <a:cs typeface="+mn-cs"/>
              </a:rPr>
              <a:t>(CD20)</a:t>
            </a:r>
            <a:r>
              <a:rPr kumimoji="0" lang="en-US" sz="1800" b="0" i="0" u="none" strike="noStrike" kern="1200" cap="none" spc="0" normalizeH="0" baseline="-25000" noProof="0" dirty="0">
                <a:ln>
                  <a:noFill/>
                </a:ln>
                <a:solidFill>
                  <a:srgbClr val="000000"/>
                </a:solidFill>
                <a:effectLst/>
                <a:uLnTx/>
                <a:uFillTx/>
                <a:latin typeface="+mn-lt"/>
                <a:ea typeface="+mn-ea"/>
                <a:cs typeface="+mn-cs"/>
              </a:rPr>
              <a:t>2</a:t>
            </a:r>
            <a:r>
              <a:rPr kumimoji="0" lang="en-US" sz="1800" b="0" i="0" u="none" strike="noStrike" kern="1200" cap="none" spc="0" normalizeH="0" baseline="0" noProof="0" dirty="0">
                <a:ln>
                  <a:noFill/>
                </a:ln>
                <a:solidFill>
                  <a:srgbClr val="000000"/>
                </a:solidFill>
                <a:effectLst/>
                <a:uLnTx/>
                <a:uFillTx/>
                <a:latin typeface="+mn-lt"/>
                <a:ea typeface="+mn-ea"/>
                <a:cs typeface="+mn-cs"/>
              </a:rPr>
              <a:t> x CD3</a:t>
            </a:r>
          </a:p>
        </p:txBody>
      </p:sp>
      <p:sp>
        <p:nvSpPr>
          <p:cNvPr id="3" name="TextBox 2">
            <a:extLst>
              <a:ext uri="{FF2B5EF4-FFF2-40B4-BE49-F238E27FC236}">
                <a16:creationId xmlns:a16="http://schemas.microsoft.com/office/drawing/2014/main" id="{4BE8E09A-46A7-6913-F885-93642B521F1F}"/>
              </a:ext>
            </a:extLst>
          </p:cNvPr>
          <p:cNvSpPr txBox="1"/>
          <p:nvPr/>
        </p:nvSpPr>
        <p:spPr bwMode="auto">
          <a:xfrm>
            <a:off x="4554010" y="3021858"/>
            <a:ext cx="7322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mn-lt"/>
                <a:ea typeface="+mn-ea"/>
                <a:cs typeface="+mn-cs"/>
              </a:rPr>
              <a:t>CD3</a:t>
            </a:r>
          </a:p>
        </p:txBody>
      </p:sp>
      <p:sp>
        <p:nvSpPr>
          <p:cNvPr id="10" name="TextBox 9">
            <a:extLst>
              <a:ext uri="{FF2B5EF4-FFF2-40B4-BE49-F238E27FC236}">
                <a16:creationId xmlns:a16="http://schemas.microsoft.com/office/drawing/2014/main" id="{DCB1269C-60E4-3F71-5FF2-3BFC5E760792}"/>
              </a:ext>
            </a:extLst>
          </p:cNvPr>
          <p:cNvSpPr txBox="1"/>
          <p:nvPr/>
        </p:nvSpPr>
        <p:spPr bwMode="auto">
          <a:xfrm>
            <a:off x="2005166" y="3021858"/>
            <a:ext cx="8486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mn-lt"/>
                <a:ea typeface="+mn-ea"/>
                <a:cs typeface="+mn-cs"/>
              </a:rPr>
              <a:t>CD20</a:t>
            </a:r>
          </a:p>
        </p:txBody>
      </p:sp>
      <p:sp>
        <p:nvSpPr>
          <p:cNvPr id="11" name="TextBox 10">
            <a:extLst>
              <a:ext uri="{FF2B5EF4-FFF2-40B4-BE49-F238E27FC236}">
                <a16:creationId xmlns:a16="http://schemas.microsoft.com/office/drawing/2014/main" id="{E7C3B0EB-1545-A887-6574-D96A249A48F2}"/>
              </a:ext>
            </a:extLst>
          </p:cNvPr>
          <p:cNvSpPr txBox="1"/>
          <p:nvPr/>
        </p:nvSpPr>
        <p:spPr bwMode="auto">
          <a:xfrm>
            <a:off x="8375466" y="3603641"/>
            <a:ext cx="75736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mn-lt"/>
                <a:ea typeface="+mn-ea"/>
                <a:cs typeface="+mn-cs"/>
              </a:rPr>
              <a:t>CD3</a:t>
            </a:r>
          </a:p>
        </p:txBody>
      </p:sp>
      <p:sp>
        <p:nvSpPr>
          <p:cNvPr id="12" name="TextBox 11">
            <a:extLst>
              <a:ext uri="{FF2B5EF4-FFF2-40B4-BE49-F238E27FC236}">
                <a16:creationId xmlns:a16="http://schemas.microsoft.com/office/drawing/2014/main" id="{0F62DFAD-7B01-6678-5974-84859EA3AF8E}"/>
              </a:ext>
            </a:extLst>
          </p:cNvPr>
          <p:cNvSpPr txBox="1"/>
          <p:nvPr/>
        </p:nvSpPr>
        <p:spPr bwMode="auto">
          <a:xfrm>
            <a:off x="5865612" y="3021858"/>
            <a:ext cx="8381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mn-lt"/>
                <a:ea typeface="+mn-ea"/>
                <a:cs typeface="+mn-cs"/>
              </a:rPr>
              <a:t>CD20</a:t>
            </a:r>
          </a:p>
        </p:txBody>
      </p:sp>
      <p:sp>
        <p:nvSpPr>
          <p:cNvPr id="13" name="TextBox 12">
            <a:extLst>
              <a:ext uri="{FF2B5EF4-FFF2-40B4-BE49-F238E27FC236}">
                <a16:creationId xmlns:a16="http://schemas.microsoft.com/office/drawing/2014/main" id="{D4E31C54-1404-9C27-A934-272583F1D7EF}"/>
              </a:ext>
            </a:extLst>
          </p:cNvPr>
          <p:cNvSpPr txBox="1"/>
          <p:nvPr/>
        </p:nvSpPr>
        <p:spPr bwMode="auto">
          <a:xfrm>
            <a:off x="8850122" y="2023629"/>
            <a:ext cx="8798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ct val="5000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mn-lt"/>
                <a:ea typeface="+mn-ea"/>
                <a:cs typeface="+mn-cs"/>
              </a:rPr>
              <a:t>CD20</a:t>
            </a:r>
          </a:p>
        </p:txBody>
      </p:sp>
      <p:grpSp>
        <p:nvGrpSpPr>
          <p:cNvPr id="35" name="Group 34">
            <a:extLst>
              <a:ext uri="{FF2B5EF4-FFF2-40B4-BE49-F238E27FC236}">
                <a16:creationId xmlns:a16="http://schemas.microsoft.com/office/drawing/2014/main" id="{7C9256BB-5CA4-48C5-80D7-929EDB4D587B}"/>
              </a:ext>
            </a:extLst>
          </p:cNvPr>
          <p:cNvGrpSpPr/>
          <p:nvPr/>
        </p:nvGrpSpPr>
        <p:grpSpPr>
          <a:xfrm>
            <a:off x="3357131" y="4736829"/>
            <a:ext cx="755874" cy="1163718"/>
            <a:chOff x="3357131" y="4736829"/>
            <a:chExt cx="755874" cy="1163718"/>
          </a:xfrm>
        </p:grpSpPr>
        <p:grpSp>
          <p:nvGrpSpPr>
            <p:cNvPr id="27" name="Group 26">
              <a:extLst>
                <a:ext uri="{FF2B5EF4-FFF2-40B4-BE49-F238E27FC236}">
                  <a16:creationId xmlns:a16="http://schemas.microsoft.com/office/drawing/2014/main" id="{AE115536-ACA2-443D-A4A9-990D4C09F1CD}"/>
                </a:ext>
              </a:extLst>
            </p:cNvPr>
            <p:cNvGrpSpPr/>
            <p:nvPr/>
          </p:nvGrpSpPr>
          <p:grpSpPr>
            <a:xfrm>
              <a:off x="3357131" y="4736829"/>
              <a:ext cx="396784" cy="1163718"/>
              <a:chOff x="3357131" y="4736829"/>
              <a:chExt cx="396784" cy="1163718"/>
            </a:xfrm>
          </p:grpSpPr>
          <p:sp>
            <p:nvSpPr>
              <p:cNvPr id="25" name="Oval 24">
                <a:extLst>
                  <a:ext uri="{FF2B5EF4-FFF2-40B4-BE49-F238E27FC236}">
                    <a16:creationId xmlns:a16="http://schemas.microsoft.com/office/drawing/2014/main" id="{F8387827-E99C-6C3E-895A-A59F1874C1F9}"/>
                  </a:ext>
                </a:extLst>
              </p:cNvPr>
              <p:cNvSpPr/>
              <p:nvPr/>
            </p:nvSpPr>
            <p:spPr>
              <a:xfrm rot="19661349">
                <a:off x="3394486" y="5283620"/>
                <a:ext cx="359429" cy="616927"/>
              </a:xfrm>
              <a:prstGeom prst="ellipse">
                <a:avLst/>
              </a:prstGeom>
              <a:solidFill>
                <a:schemeClr val="bg1">
                  <a:lumMod val="5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a:extLst>
                  <a:ext uri="{FF2B5EF4-FFF2-40B4-BE49-F238E27FC236}">
                    <a16:creationId xmlns:a16="http://schemas.microsoft.com/office/drawing/2014/main" id="{EEA11B7E-92E1-C243-F6E9-5ADB4BAF792B}"/>
                  </a:ext>
                </a:extLst>
              </p:cNvPr>
              <p:cNvSpPr/>
              <p:nvPr/>
            </p:nvSpPr>
            <p:spPr>
              <a:xfrm rot="1625203" flipH="1">
                <a:off x="3357131" y="4736829"/>
                <a:ext cx="359429" cy="616927"/>
              </a:xfrm>
              <a:prstGeom prst="ellipse">
                <a:avLst/>
              </a:prstGeom>
              <a:solidFill>
                <a:schemeClr val="bg1">
                  <a:lumMod val="5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 name="Group 27">
              <a:extLst>
                <a:ext uri="{FF2B5EF4-FFF2-40B4-BE49-F238E27FC236}">
                  <a16:creationId xmlns:a16="http://schemas.microsoft.com/office/drawing/2014/main" id="{1F18AC6D-900F-19FC-D2E6-164C0D16791A}"/>
                </a:ext>
              </a:extLst>
            </p:cNvPr>
            <p:cNvGrpSpPr/>
            <p:nvPr/>
          </p:nvGrpSpPr>
          <p:grpSpPr>
            <a:xfrm flipH="1">
              <a:off x="3716221" y="4736829"/>
              <a:ext cx="396784" cy="1163718"/>
              <a:chOff x="3357131" y="4736829"/>
              <a:chExt cx="396784" cy="1163718"/>
            </a:xfrm>
          </p:grpSpPr>
          <p:sp>
            <p:nvSpPr>
              <p:cNvPr id="29" name="Oval 28">
                <a:extLst>
                  <a:ext uri="{FF2B5EF4-FFF2-40B4-BE49-F238E27FC236}">
                    <a16:creationId xmlns:a16="http://schemas.microsoft.com/office/drawing/2014/main" id="{82B3861E-001F-AC96-346C-D7EE3E445ABB}"/>
                  </a:ext>
                </a:extLst>
              </p:cNvPr>
              <p:cNvSpPr/>
              <p:nvPr/>
            </p:nvSpPr>
            <p:spPr>
              <a:xfrm rot="19661349">
                <a:off x="3394486" y="5283620"/>
                <a:ext cx="359429" cy="616927"/>
              </a:xfrm>
              <a:prstGeom prst="ellipse">
                <a:avLst/>
              </a:prstGeom>
              <a:solidFill>
                <a:schemeClr val="bg1">
                  <a:lumMod val="5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Oval 29">
                <a:extLst>
                  <a:ext uri="{FF2B5EF4-FFF2-40B4-BE49-F238E27FC236}">
                    <a16:creationId xmlns:a16="http://schemas.microsoft.com/office/drawing/2014/main" id="{291F9C21-FCE0-F877-798A-55082D5385F1}"/>
                  </a:ext>
                </a:extLst>
              </p:cNvPr>
              <p:cNvSpPr/>
              <p:nvPr/>
            </p:nvSpPr>
            <p:spPr>
              <a:xfrm rot="1625203" flipH="1">
                <a:off x="3357131" y="4736829"/>
                <a:ext cx="359429" cy="616927"/>
              </a:xfrm>
              <a:prstGeom prst="ellipse">
                <a:avLst/>
              </a:prstGeom>
              <a:solidFill>
                <a:schemeClr val="bg1">
                  <a:lumMod val="5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1" name="Oval 30">
              <a:extLst>
                <a:ext uri="{FF2B5EF4-FFF2-40B4-BE49-F238E27FC236}">
                  <a16:creationId xmlns:a16="http://schemas.microsoft.com/office/drawing/2014/main" id="{6325F1BD-46DA-BF08-D40A-D0C2EAE41B4E}"/>
                </a:ext>
              </a:extLst>
            </p:cNvPr>
            <p:cNvSpPr/>
            <p:nvPr/>
          </p:nvSpPr>
          <p:spPr>
            <a:xfrm>
              <a:off x="3618549" y="5622515"/>
              <a:ext cx="118155" cy="118155"/>
            </a:xfrm>
            <a:prstGeom prst="ellipse">
              <a:avLst/>
            </a:prstGeom>
            <a:solidFill>
              <a:schemeClr val="bg1">
                <a:lumMod val="75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9" name="Group 38">
            <a:extLst>
              <a:ext uri="{FF2B5EF4-FFF2-40B4-BE49-F238E27FC236}">
                <a16:creationId xmlns:a16="http://schemas.microsoft.com/office/drawing/2014/main" id="{BF3C3574-123C-E541-2C88-EDAD44F60A01}"/>
              </a:ext>
            </a:extLst>
          </p:cNvPr>
          <p:cNvGrpSpPr/>
          <p:nvPr/>
        </p:nvGrpSpPr>
        <p:grpSpPr>
          <a:xfrm>
            <a:off x="2698340" y="3363237"/>
            <a:ext cx="911070" cy="999567"/>
            <a:chOff x="2698340" y="3363237"/>
            <a:chExt cx="911070" cy="999567"/>
          </a:xfrm>
        </p:grpSpPr>
        <p:grpSp>
          <p:nvGrpSpPr>
            <p:cNvPr id="32" name="Group 31">
              <a:extLst>
                <a:ext uri="{FF2B5EF4-FFF2-40B4-BE49-F238E27FC236}">
                  <a16:creationId xmlns:a16="http://schemas.microsoft.com/office/drawing/2014/main" id="{4381F808-A6CE-C5FA-ACFC-6B381A828D91}"/>
                </a:ext>
              </a:extLst>
            </p:cNvPr>
            <p:cNvGrpSpPr/>
            <p:nvPr/>
          </p:nvGrpSpPr>
          <p:grpSpPr>
            <a:xfrm>
              <a:off x="2845575" y="3723024"/>
              <a:ext cx="763835" cy="639780"/>
              <a:chOff x="3328499" y="4154517"/>
              <a:chExt cx="763835" cy="639780"/>
            </a:xfrm>
          </p:grpSpPr>
          <p:sp>
            <p:nvSpPr>
              <p:cNvPr id="34" name="Oval 33">
                <a:extLst>
                  <a:ext uri="{FF2B5EF4-FFF2-40B4-BE49-F238E27FC236}">
                    <a16:creationId xmlns:a16="http://schemas.microsoft.com/office/drawing/2014/main" id="{CA882AB7-4AA5-9A0C-4F95-DC1C2ADC2862}"/>
                  </a:ext>
                </a:extLst>
              </p:cNvPr>
              <p:cNvSpPr/>
              <p:nvPr/>
            </p:nvSpPr>
            <p:spPr>
              <a:xfrm rot="153553" flipH="1">
                <a:off x="3732905" y="4154517"/>
                <a:ext cx="359429" cy="616927"/>
              </a:xfrm>
              <a:prstGeom prst="ellipse">
                <a:avLst/>
              </a:prstGeom>
              <a:solidFill>
                <a:schemeClr val="bg1">
                  <a:lumMod val="5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Oval 32">
                <a:extLst>
                  <a:ext uri="{FF2B5EF4-FFF2-40B4-BE49-F238E27FC236}">
                    <a16:creationId xmlns:a16="http://schemas.microsoft.com/office/drawing/2014/main" id="{5F69CC61-A44A-63D5-4542-EB565C454D0F}"/>
                  </a:ext>
                </a:extLst>
              </p:cNvPr>
              <p:cNvSpPr/>
              <p:nvPr/>
            </p:nvSpPr>
            <p:spPr>
              <a:xfrm rot="18415301">
                <a:off x="3457248" y="4306119"/>
                <a:ext cx="359429" cy="616927"/>
              </a:xfrm>
              <a:prstGeom prst="ellipse">
                <a:avLst/>
              </a:prstGeom>
              <a:solidFill>
                <a:schemeClr val="bg1">
                  <a:lumMod val="75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 name="Group 35">
              <a:extLst>
                <a:ext uri="{FF2B5EF4-FFF2-40B4-BE49-F238E27FC236}">
                  <a16:creationId xmlns:a16="http://schemas.microsoft.com/office/drawing/2014/main" id="{9C7695C9-1463-590F-0787-97C0A2DB3D2D}"/>
                </a:ext>
              </a:extLst>
            </p:cNvPr>
            <p:cNvGrpSpPr/>
            <p:nvPr/>
          </p:nvGrpSpPr>
          <p:grpSpPr>
            <a:xfrm rot="10800000">
              <a:off x="2698340" y="3363237"/>
              <a:ext cx="763835" cy="639780"/>
              <a:chOff x="3328499" y="4154517"/>
              <a:chExt cx="763835" cy="639780"/>
            </a:xfrm>
          </p:grpSpPr>
          <p:sp>
            <p:nvSpPr>
              <p:cNvPr id="37" name="Oval 36">
                <a:extLst>
                  <a:ext uri="{FF2B5EF4-FFF2-40B4-BE49-F238E27FC236}">
                    <a16:creationId xmlns:a16="http://schemas.microsoft.com/office/drawing/2014/main" id="{4E0D2F75-3985-674F-25C1-0EF0B30E7D10}"/>
                  </a:ext>
                </a:extLst>
              </p:cNvPr>
              <p:cNvSpPr/>
              <p:nvPr/>
            </p:nvSpPr>
            <p:spPr>
              <a:xfrm rot="153553" flipH="1">
                <a:off x="3732905" y="4154517"/>
                <a:ext cx="359429" cy="616927"/>
              </a:xfrm>
              <a:prstGeom prst="ellipse">
                <a:avLst/>
              </a:prstGeom>
              <a:solidFill>
                <a:schemeClr val="accent1">
                  <a:lumMod val="60000"/>
                  <a:lumOff val="4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Oval 37">
                <a:extLst>
                  <a:ext uri="{FF2B5EF4-FFF2-40B4-BE49-F238E27FC236}">
                    <a16:creationId xmlns:a16="http://schemas.microsoft.com/office/drawing/2014/main" id="{C39B2F36-82C6-2A8F-3DC5-FBE352360CB4}"/>
                  </a:ext>
                </a:extLst>
              </p:cNvPr>
              <p:cNvSpPr/>
              <p:nvPr/>
            </p:nvSpPr>
            <p:spPr>
              <a:xfrm rot="18415301">
                <a:off x="3457248" y="4306119"/>
                <a:ext cx="359429" cy="616927"/>
              </a:xfrm>
              <a:prstGeom prst="ellipse">
                <a:avLst/>
              </a:prstGeom>
              <a:solidFill>
                <a:schemeClr val="accent1"/>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nvGrpSpPr>
          <p:cNvPr id="40" name="Group 39">
            <a:extLst>
              <a:ext uri="{FF2B5EF4-FFF2-40B4-BE49-F238E27FC236}">
                <a16:creationId xmlns:a16="http://schemas.microsoft.com/office/drawing/2014/main" id="{3ECBCDE8-4C8D-4BBD-6D56-C51BD460C235}"/>
              </a:ext>
            </a:extLst>
          </p:cNvPr>
          <p:cNvGrpSpPr/>
          <p:nvPr/>
        </p:nvGrpSpPr>
        <p:grpSpPr>
          <a:xfrm flipH="1">
            <a:off x="3808799" y="3363237"/>
            <a:ext cx="911070" cy="999567"/>
            <a:chOff x="2698340" y="3363237"/>
            <a:chExt cx="911070" cy="999567"/>
          </a:xfrm>
        </p:grpSpPr>
        <p:grpSp>
          <p:nvGrpSpPr>
            <p:cNvPr id="41" name="Group 40">
              <a:extLst>
                <a:ext uri="{FF2B5EF4-FFF2-40B4-BE49-F238E27FC236}">
                  <a16:creationId xmlns:a16="http://schemas.microsoft.com/office/drawing/2014/main" id="{40651513-D35F-BCF9-8BEE-A429D7660E5A}"/>
                </a:ext>
              </a:extLst>
            </p:cNvPr>
            <p:cNvGrpSpPr/>
            <p:nvPr/>
          </p:nvGrpSpPr>
          <p:grpSpPr>
            <a:xfrm>
              <a:off x="2845575" y="3723024"/>
              <a:ext cx="763835" cy="639780"/>
              <a:chOff x="3328499" y="4154517"/>
              <a:chExt cx="763835" cy="639780"/>
            </a:xfrm>
          </p:grpSpPr>
          <p:sp>
            <p:nvSpPr>
              <p:cNvPr id="45" name="Oval 44">
                <a:extLst>
                  <a:ext uri="{FF2B5EF4-FFF2-40B4-BE49-F238E27FC236}">
                    <a16:creationId xmlns:a16="http://schemas.microsoft.com/office/drawing/2014/main" id="{B35A97D4-0707-3258-C1E6-CBC02B4EEB2D}"/>
                  </a:ext>
                </a:extLst>
              </p:cNvPr>
              <p:cNvSpPr/>
              <p:nvPr/>
            </p:nvSpPr>
            <p:spPr>
              <a:xfrm rot="153553" flipH="1">
                <a:off x="3732905" y="4154517"/>
                <a:ext cx="359429" cy="616927"/>
              </a:xfrm>
              <a:prstGeom prst="ellipse">
                <a:avLst/>
              </a:prstGeom>
              <a:solidFill>
                <a:schemeClr val="bg1">
                  <a:lumMod val="5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Oval 45">
                <a:extLst>
                  <a:ext uri="{FF2B5EF4-FFF2-40B4-BE49-F238E27FC236}">
                    <a16:creationId xmlns:a16="http://schemas.microsoft.com/office/drawing/2014/main" id="{98DCA9FA-F08C-EE5D-85B4-647FC56F59FD}"/>
                  </a:ext>
                </a:extLst>
              </p:cNvPr>
              <p:cNvSpPr/>
              <p:nvPr/>
            </p:nvSpPr>
            <p:spPr>
              <a:xfrm rot="18415301">
                <a:off x="3457248" y="4306119"/>
                <a:ext cx="359429" cy="616927"/>
              </a:xfrm>
              <a:prstGeom prst="ellipse">
                <a:avLst/>
              </a:prstGeom>
              <a:solidFill>
                <a:schemeClr val="bg1">
                  <a:lumMod val="75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2" name="Group 41">
              <a:extLst>
                <a:ext uri="{FF2B5EF4-FFF2-40B4-BE49-F238E27FC236}">
                  <a16:creationId xmlns:a16="http://schemas.microsoft.com/office/drawing/2014/main" id="{539F0B87-217E-6304-F81B-C097514E28CD}"/>
                </a:ext>
              </a:extLst>
            </p:cNvPr>
            <p:cNvGrpSpPr/>
            <p:nvPr/>
          </p:nvGrpSpPr>
          <p:grpSpPr>
            <a:xfrm rot="10800000">
              <a:off x="2698340" y="3363237"/>
              <a:ext cx="763835" cy="639780"/>
              <a:chOff x="3328499" y="4154517"/>
              <a:chExt cx="763835" cy="639780"/>
            </a:xfrm>
          </p:grpSpPr>
          <p:sp>
            <p:nvSpPr>
              <p:cNvPr id="43" name="Oval 42">
                <a:extLst>
                  <a:ext uri="{FF2B5EF4-FFF2-40B4-BE49-F238E27FC236}">
                    <a16:creationId xmlns:a16="http://schemas.microsoft.com/office/drawing/2014/main" id="{7592F40D-959B-4927-6106-EF6DE61AE6AA}"/>
                  </a:ext>
                </a:extLst>
              </p:cNvPr>
              <p:cNvSpPr/>
              <p:nvPr/>
            </p:nvSpPr>
            <p:spPr>
              <a:xfrm rot="153553" flipH="1">
                <a:off x="3732905" y="4154517"/>
                <a:ext cx="359429" cy="616927"/>
              </a:xfrm>
              <a:prstGeom prst="ellipse">
                <a:avLst/>
              </a:prstGeom>
              <a:solidFill>
                <a:schemeClr val="accent6">
                  <a:lumMod val="40000"/>
                  <a:lumOff val="6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Oval 43">
                <a:extLst>
                  <a:ext uri="{FF2B5EF4-FFF2-40B4-BE49-F238E27FC236}">
                    <a16:creationId xmlns:a16="http://schemas.microsoft.com/office/drawing/2014/main" id="{E1581313-AB45-85E0-6DD3-77C237129E81}"/>
                  </a:ext>
                </a:extLst>
              </p:cNvPr>
              <p:cNvSpPr/>
              <p:nvPr/>
            </p:nvSpPr>
            <p:spPr>
              <a:xfrm rot="18415301">
                <a:off x="3457248" y="4306119"/>
                <a:ext cx="359429" cy="616927"/>
              </a:xfrm>
              <a:prstGeom prst="ellipse">
                <a:avLst/>
              </a:prstGeom>
              <a:solidFill>
                <a:schemeClr val="accent6"/>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nvGrpSpPr>
          <p:cNvPr id="64" name="Group 63">
            <a:extLst>
              <a:ext uri="{FF2B5EF4-FFF2-40B4-BE49-F238E27FC236}">
                <a16:creationId xmlns:a16="http://schemas.microsoft.com/office/drawing/2014/main" id="{C22554C5-5143-9BDD-57B0-7334A8D3ED73}"/>
              </a:ext>
            </a:extLst>
          </p:cNvPr>
          <p:cNvGrpSpPr/>
          <p:nvPr/>
        </p:nvGrpSpPr>
        <p:grpSpPr>
          <a:xfrm>
            <a:off x="7140052" y="4273550"/>
            <a:ext cx="545021" cy="527050"/>
            <a:chOff x="7162800" y="4273550"/>
            <a:chExt cx="545021" cy="527050"/>
          </a:xfrm>
        </p:grpSpPr>
        <p:cxnSp>
          <p:nvCxnSpPr>
            <p:cNvPr id="65" name="Straight Connector 64">
              <a:extLst>
                <a:ext uri="{FF2B5EF4-FFF2-40B4-BE49-F238E27FC236}">
                  <a16:creationId xmlns:a16="http://schemas.microsoft.com/office/drawing/2014/main" id="{AAD129E1-A58C-E2EF-5FAF-9688B2C1B1FC}"/>
                </a:ext>
              </a:extLst>
            </p:cNvPr>
            <p:cNvCxnSpPr>
              <a:cxnSpLocks/>
            </p:cNvCxnSpPr>
            <p:nvPr/>
          </p:nvCxnSpPr>
          <p:spPr>
            <a:xfrm>
              <a:off x="7162800" y="4273550"/>
              <a:ext cx="184150" cy="527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689F4B47-2F80-42CB-76DE-1A876B813709}"/>
                </a:ext>
              </a:extLst>
            </p:cNvPr>
            <p:cNvCxnSpPr>
              <a:cxnSpLocks/>
            </p:cNvCxnSpPr>
            <p:nvPr/>
          </p:nvCxnSpPr>
          <p:spPr>
            <a:xfrm flipH="1">
              <a:off x="7523671" y="4273550"/>
              <a:ext cx="184150" cy="527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829B853D-DE12-8B3E-2811-8F7712F1F4F0}"/>
                </a:ext>
              </a:extLst>
            </p:cNvPr>
            <p:cNvCxnSpPr>
              <a:cxnSpLocks/>
            </p:cNvCxnSpPr>
            <p:nvPr/>
          </p:nvCxnSpPr>
          <p:spPr>
            <a:xfrm flipH="1">
              <a:off x="7254875" y="4512065"/>
              <a:ext cx="360871"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C8A507D0-CB8E-D9A7-FC75-BF3EFB0FA8AF}"/>
                </a:ext>
              </a:extLst>
            </p:cNvPr>
            <p:cNvCxnSpPr>
              <a:cxnSpLocks/>
            </p:cNvCxnSpPr>
            <p:nvPr/>
          </p:nvCxnSpPr>
          <p:spPr>
            <a:xfrm flipH="1">
              <a:off x="7277100" y="4588265"/>
              <a:ext cx="31670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9" name="Group 68">
            <a:extLst>
              <a:ext uri="{FF2B5EF4-FFF2-40B4-BE49-F238E27FC236}">
                <a16:creationId xmlns:a16="http://schemas.microsoft.com/office/drawing/2014/main" id="{A8F0FF63-2153-BA7F-C7FA-B2E4435E8624}"/>
              </a:ext>
            </a:extLst>
          </p:cNvPr>
          <p:cNvGrpSpPr/>
          <p:nvPr/>
        </p:nvGrpSpPr>
        <p:grpSpPr>
          <a:xfrm>
            <a:off x="7052831" y="4736829"/>
            <a:ext cx="755874" cy="1163718"/>
            <a:chOff x="3357131" y="4736829"/>
            <a:chExt cx="755874" cy="1163718"/>
          </a:xfrm>
        </p:grpSpPr>
        <p:grpSp>
          <p:nvGrpSpPr>
            <p:cNvPr id="70" name="Group 69">
              <a:extLst>
                <a:ext uri="{FF2B5EF4-FFF2-40B4-BE49-F238E27FC236}">
                  <a16:creationId xmlns:a16="http://schemas.microsoft.com/office/drawing/2014/main" id="{86270623-F18D-FF92-21B5-01223513DCB0}"/>
                </a:ext>
              </a:extLst>
            </p:cNvPr>
            <p:cNvGrpSpPr/>
            <p:nvPr/>
          </p:nvGrpSpPr>
          <p:grpSpPr>
            <a:xfrm>
              <a:off x="3357131" y="4736829"/>
              <a:ext cx="396784" cy="1163718"/>
              <a:chOff x="3357131" y="4736829"/>
              <a:chExt cx="396784" cy="1163718"/>
            </a:xfrm>
          </p:grpSpPr>
          <p:sp>
            <p:nvSpPr>
              <p:cNvPr id="75" name="Oval 74">
                <a:extLst>
                  <a:ext uri="{FF2B5EF4-FFF2-40B4-BE49-F238E27FC236}">
                    <a16:creationId xmlns:a16="http://schemas.microsoft.com/office/drawing/2014/main" id="{568FFF2B-CD10-DD9A-F11A-A6CE45360143}"/>
                  </a:ext>
                </a:extLst>
              </p:cNvPr>
              <p:cNvSpPr/>
              <p:nvPr/>
            </p:nvSpPr>
            <p:spPr>
              <a:xfrm rot="19661349">
                <a:off x="3394486" y="5283620"/>
                <a:ext cx="359429" cy="616927"/>
              </a:xfrm>
              <a:prstGeom prst="ellipse">
                <a:avLst/>
              </a:prstGeom>
              <a:solidFill>
                <a:schemeClr val="bg1">
                  <a:lumMod val="5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Oval 75">
                <a:extLst>
                  <a:ext uri="{FF2B5EF4-FFF2-40B4-BE49-F238E27FC236}">
                    <a16:creationId xmlns:a16="http://schemas.microsoft.com/office/drawing/2014/main" id="{A8293B38-2801-E9AA-CCB7-61C643BE2D8A}"/>
                  </a:ext>
                </a:extLst>
              </p:cNvPr>
              <p:cNvSpPr/>
              <p:nvPr/>
            </p:nvSpPr>
            <p:spPr>
              <a:xfrm rot="1625203" flipH="1">
                <a:off x="3357131" y="4736829"/>
                <a:ext cx="359429" cy="616927"/>
              </a:xfrm>
              <a:prstGeom prst="ellipse">
                <a:avLst/>
              </a:prstGeom>
              <a:solidFill>
                <a:schemeClr val="bg1">
                  <a:lumMod val="5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1" name="Group 70">
              <a:extLst>
                <a:ext uri="{FF2B5EF4-FFF2-40B4-BE49-F238E27FC236}">
                  <a16:creationId xmlns:a16="http://schemas.microsoft.com/office/drawing/2014/main" id="{F5B67C12-1283-06F3-791C-364A349691B2}"/>
                </a:ext>
              </a:extLst>
            </p:cNvPr>
            <p:cNvGrpSpPr/>
            <p:nvPr/>
          </p:nvGrpSpPr>
          <p:grpSpPr>
            <a:xfrm flipH="1">
              <a:off x="3716221" y="4736829"/>
              <a:ext cx="396784" cy="1163718"/>
              <a:chOff x="3357131" y="4736829"/>
              <a:chExt cx="396784" cy="1163718"/>
            </a:xfrm>
          </p:grpSpPr>
          <p:sp>
            <p:nvSpPr>
              <p:cNvPr id="73" name="Oval 72">
                <a:extLst>
                  <a:ext uri="{FF2B5EF4-FFF2-40B4-BE49-F238E27FC236}">
                    <a16:creationId xmlns:a16="http://schemas.microsoft.com/office/drawing/2014/main" id="{4F3DE210-E199-105E-2AB5-FE3AB108BE57}"/>
                  </a:ext>
                </a:extLst>
              </p:cNvPr>
              <p:cNvSpPr/>
              <p:nvPr/>
            </p:nvSpPr>
            <p:spPr>
              <a:xfrm rot="19661349">
                <a:off x="3394486" y="5283620"/>
                <a:ext cx="359429" cy="616927"/>
              </a:xfrm>
              <a:prstGeom prst="ellipse">
                <a:avLst/>
              </a:prstGeom>
              <a:solidFill>
                <a:schemeClr val="bg1">
                  <a:lumMod val="5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Oval 73">
                <a:extLst>
                  <a:ext uri="{FF2B5EF4-FFF2-40B4-BE49-F238E27FC236}">
                    <a16:creationId xmlns:a16="http://schemas.microsoft.com/office/drawing/2014/main" id="{26FBDE96-AB04-2D18-DDC4-FEA979B34B86}"/>
                  </a:ext>
                </a:extLst>
              </p:cNvPr>
              <p:cNvSpPr/>
              <p:nvPr/>
            </p:nvSpPr>
            <p:spPr>
              <a:xfrm rot="1625203" flipH="1">
                <a:off x="3357131" y="4736829"/>
                <a:ext cx="359429" cy="616927"/>
              </a:xfrm>
              <a:prstGeom prst="ellipse">
                <a:avLst/>
              </a:prstGeom>
              <a:solidFill>
                <a:schemeClr val="bg1">
                  <a:lumMod val="5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2" name="Oval 71">
              <a:extLst>
                <a:ext uri="{FF2B5EF4-FFF2-40B4-BE49-F238E27FC236}">
                  <a16:creationId xmlns:a16="http://schemas.microsoft.com/office/drawing/2014/main" id="{F4EB997A-7232-0738-B4B4-F5BDD9961295}"/>
                </a:ext>
              </a:extLst>
            </p:cNvPr>
            <p:cNvSpPr/>
            <p:nvPr/>
          </p:nvSpPr>
          <p:spPr>
            <a:xfrm>
              <a:off x="3618549" y="5622515"/>
              <a:ext cx="118155" cy="118155"/>
            </a:xfrm>
            <a:prstGeom prst="ellipse">
              <a:avLst/>
            </a:prstGeom>
            <a:solidFill>
              <a:schemeClr val="bg1">
                <a:lumMod val="75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7" name="Group 76">
            <a:extLst>
              <a:ext uri="{FF2B5EF4-FFF2-40B4-BE49-F238E27FC236}">
                <a16:creationId xmlns:a16="http://schemas.microsoft.com/office/drawing/2014/main" id="{6A309D2F-6152-F07F-CC81-44F653B30EDB}"/>
              </a:ext>
            </a:extLst>
          </p:cNvPr>
          <p:cNvGrpSpPr/>
          <p:nvPr/>
        </p:nvGrpSpPr>
        <p:grpSpPr>
          <a:xfrm>
            <a:off x="6394040" y="3363237"/>
            <a:ext cx="911070" cy="999567"/>
            <a:chOff x="2698340" y="3363237"/>
            <a:chExt cx="911070" cy="999567"/>
          </a:xfrm>
        </p:grpSpPr>
        <p:grpSp>
          <p:nvGrpSpPr>
            <p:cNvPr id="78" name="Group 77">
              <a:extLst>
                <a:ext uri="{FF2B5EF4-FFF2-40B4-BE49-F238E27FC236}">
                  <a16:creationId xmlns:a16="http://schemas.microsoft.com/office/drawing/2014/main" id="{3A07D98C-46C8-A001-08A5-10321939E3EE}"/>
                </a:ext>
              </a:extLst>
            </p:cNvPr>
            <p:cNvGrpSpPr/>
            <p:nvPr/>
          </p:nvGrpSpPr>
          <p:grpSpPr>
            <a:xfrm>
              <a:off x="2845575" y="3723024"/>
              <a:ext cx="763835" cy="639780"/>
              <a:chOff x="3328499" y="4154517"/>
              <a:chExt cx="763835" cy="639780"/>
            </a:xfrm>
          </p:grpSpPr>
          <p:sp>
            <p:nvSpPr>
              <p:cNvPr id="82" name="Oval 81">
                <a:extLst>
                  <a:ext uri="{FF2B5EF4-FFF2-40B4-BE49-F238E27FC236}">
                    <a16:creationId xmlns:a16="http://schemas.microsoft.com/office/drawing/2014/main" id="{4107C43E-1B19-6D6E-4589-44F149971A5F}"/>
                  </a:ext>
                </a:extLst>
              </p:cNvPr>
              <p:cNvSpPr/>
              <p:nvPr/>
            </p:nvSpPr>
            <p:spPr>
              <a:xfrm rot="153553" flipH="1">
                <a:off x="3732905" y="4154517"/>
                <a:ext cx="359429" cy="616927"/>
              </a:xfrm>
              <a:prstGeom prst="ellipse">
                <a:avLst/>
              </a:prstGeom>
              <a:solidFill>
                <a:schemeClr val="bg1">
                  <a:lumMod val="5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Oval 82">
                <a:extLst>
                  <a:ext uri="{FF2B5EF4-FFF2-40B4-BE49-F238E27FC236}">
                    <a16:creationId xmlns:a16="http://schemas.microsoft.com/office/drawing/2014/main" id="{EB5EA126-C774-CCC4-BFB9-E5A52DCB7E1E}"/>
                  </a:ext>
                </a:extLst>
              </p:cNvPr>
              <p:cNvSpPr/>
              <p:nvPr/>
            </p:nvSpPr>
            <p:spPr>
              <a:xfrm rot="18415301">
                <a:off x="3457248" y="4306119"/>
                <a:ext cx="359429" cy="616927"/>
              </a:xfrm>
              <a:prstGeom prst="ellipse">
                <a:avLst/>
              </a:prstGeom>
              <a:solidFill>
                <a:schemeClr val="bg1">
                  <a:lumMod val="75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9" name="Group 78">
              <a:extLst>
                <a:ext uri="{FF2B5EF4-FFF2-40B4-BE49-F238E27FC236}">
                  <a16:creationId xmlns:a16="http://schemas.microsoft.com/office/drawing/2014/main" id="{F5E38B11-DF4C-9539-7E3B-3EF40995A422}"/>
                </a:ext>
              </a:extLst>
            </p:cNvPr>
            <p:cNvGrpSpPr/>
            <p:nvPr/>
          </p:nvGrpSpPr>
          <p:grpSpPr>
            <a:xfrm rot="10800000">
              <a:off x="2698340" y="3363237"/>
              <a:ext cx="763835" cy="639780"/>
              <a:chOff x="3328499" y="4154517"/>
              <a:chExt cx="763835" cy="639780"/>
            </a:xfrm>
          </p:grpSpPr>
          <p:sp>
            <p:nvSpPr>
              <p:cNvPr id="80" name="Oval 79">
                <a:extLst>
                  <a:ext uri="{FF2B5EF4-FFF2-40B4-BE49-F238E27FC236}">
                    <a16:creationId xmlns:a16="http://schemas.microsoft.com/office/drawing/2014/main" id="{A9B4AE85-2E75-FFD4-26C6-4455995B9757}"/>
                  </a:ext>
                </a:extLst>
              </p:cNvPr>
              <p:cNvSpPr/>
              <p:nvPr/>
            </p:nvSpPr>
            <p:spPr>
              <a:xfrm rot="153553" flipH="1">
                <a:off x="3732905" y="4154517"/>
                <a:ext cx="359429" cy="616927"/>
              </a:xfrm>
              <a:prstGeom prst="ellipse">
                <a:avLst/>
              </a:prstGeom>
              <a:solidFill>
                <a:schemeClr val="accent1">
                  <a:lumMod val="60000"/>
                  <a:lumOff val="4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Oval 80">
                <a:extLst>
                  <a:ext uri="{FF2B5EF4-FFF2-40B4-BE49-F238E27FC236}">
                    <a16:creationId xmlns:a16="http://schemas.microsoft.com/office/drawing/2014/main" id="{65CB8E0F-D3F8-55FF-5D01-9B78EBA698F8}"/>
                  </a:ext>
                </a:extLst>
              </p:cNvPr>
              <p:cNvSpPr/>
              <p:nvPr/>
            </p:nvSpPr>
            <p:spPr>
              <a:xfrm rot="18415301">
                <a:off x="3457248" y="4306119"/>
                <a:ext cx="359429" cy="616927"/>
              </a:xfrm>
              <a:prstGeom prst="ellipse">
                <a:avLst/>
              </a:prstGeom>
              <a:solidFill>
                <a:schemeClr val="accent1"/>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nvGrpSpPr>
          <p:cNvPr id="84" name="Group 83">
            <a:extLst>
              <a:ext uri="{FF2B5EF4-FFF2-40B4-BE49-F238E27FC236}">
                <a16:creationId xmlns:a16="http://schemas.microsoft.com/office/drawing/2014/main" id="{EDFEFD4A-95AF-DA0F-0D73-7ED9E9C1EE6D}"/>
              </a:ext>
            </a:extLst>
          </p:cNvPr>
          <p:cNvGrpSpPr/>
          <p:nvPr/>
        </p:nvGrpSpPr>
        <p:grpSpPr>
          <a:xfrm flipH="1">
            <a:off x="7504499" y="3363237"/>
            <a:ext cx="911070" cy="999567"/>
            <a:chOff x="2698340" y="3363237"/>
            <a:chExt cx="911070" cy="999567"/>
          </a:xfrm>
        </p:grpSpPr>
        <p:grpSp>
          <p:nvGrpSpPr>
            <p:cNvPr id="85" name="Group 84">
              <a:extLst>
                <a:ext uri="{FF2B5EF4-FFF2-40B4-BE49-F238E27FC236}">
                  <a16:creationId xmlns:a16="http://schemas.microsoft.com/office/drawing/2014/main" id="{3CD17287-4F56-ED1C-7F05-EAC60B4A768E}"/>
                </a:ext>
              </a:extLst>
            </p:cNvPr>
            <p:cNvGrpSpPr/>
            <p:nvPr/>
          </p:nvGrpSpPr>
          <p:grpSpPr>
            <a:xfrm>
              <a:off x="2845575" y="3723024"/>
              <a:ext cx="763835" cy="639780"/>
              <a:chOff x="3328499" y="4154517"/>
              <a:chExt cx="763835" cy="639780"/>
            </a:xfrm>
          </p:grpSpPr>
          <p:sp>
            <p:nvSpPr>
              <p:cNvPr id="89" name="Oval 88">
                <a:extLst>
                  <a:ext uri="{FF2B5EF4-FFF2-40B4-BE49-F238E27FC236}">
                    <a16:creationId xmlns:a16="http://schemas.microsoft.com/office/drawing/2014/main" id="{AE4CD67A-0427-7E6B-093B-CD0749B32ED9}"/>
                  </a:ext>
                </a:extLst>
              </p:cNvPr>
              <p:cNvSpPr/>
              <p:nvPr/>
            </p:nvSpPr>
            <p:spPr>
              <a:xfrm rot="153553" flipH="1">
                <a:off x="3732905" y="4154517"/>
                <a:ext cx="359429" cy="616927"/>
              </a:xfrm>
              <a:prstGeom prst="ellipse">
                <a:avLst/>
              </a:prstGeom>
              <a:solidFill>
                <a:schemeClr val="bg1">
                  <a:lumMod val="5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Oval 89">
                <a:extLst>
                  <a:ext uri="{FF2B5EF4-FFF2-40B4-BE49-F238E27FC236}">
                    <a16:creationId xmlns:a16="http://schemas.microsoft.com/office/drawing/2014/main" id="{900D8381-410B-97A0-724E-6B74B5091757}"/>
                  </a:ext>
                </a:extLst>
              </p:cNvPr>
              <p:cNvSpPr/>
              <p:nvPr/>
            </p:nvSpPr>
            <p:spPr>
              <a:xfrm rot="18415301">
                <a:off x="3457248" y="4306119"/>
                <a:ext cx="359429" cy="616927"/>
              </a:xfrm>
              <a:prstGeom prst="ellipse">
                <a:avLst/>
              </a:prstGeom>
              <a:solidFill>
                <a:schemeClr val="bg1">
                  <a:lumMod val="75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6" name="Group 85">
              <a:extLst>
                <a:ext uri="{FF2B5EF4-FFF2-40B4-BE49-F238E27FC236}">
                  <a16:creationId xmlns:a16="http://schemas.microsoft.com/office/drawing/2014/main" id="{7AD81816-0A44-AB60-6B92-BEB2E4BAA88F}"/>
                </a:ext>
              </a:extLst>
            </p:cNvPr>
            <p:cNvGrpSpPr/>
            <p:nvPr/>
          </p:nvGrpSpPr>
          <p:grpSpPr>
            <a:xfrm rot="10800000">
              <a:off x="2698340" y="3363237"/>
              <a:ext cx="763835" cy="639780"/>
              <a:chOff x="3328499" y="4154517"/>
              <a:chExt cx="763835" cy="639780"/>
            </a:xfrm>
          </p:grpSpPr>
          <p:sp>
            <p:nvSpPr>
              <p:cNvPr id="87" name="Oval 86">
                <a:extLst>
                  <a:ext uri="{FF2B5EF4-FFF2-40B4-BE49-F238E27FC236}">
                    <a16:creationId xmlns:a16="http://schemas.microsoft.com/office/drawing/2014/main" id="{C6DB6A87-7234-E971-9905-E2387F76322D}"/>
                  </a:ext>
                </a:extLst>
              </p:cNvPr>
              <p:cNvSpPr/>
              <p:nvPr/>
            </p:nvSpPr>
            <p:spPr>
              <a:xfrm rot="153553" flipH="1">
                <a:off x="3732905" y="4154517"/>
                <a:ext cx="359429" cy="616927"/>
              </a:xfrm>
              <a:prstGeom prst="ellipse">
                <a:avLst/>
              </a:prstGeom>
              <a:solidFill>
                <a:schemeClr val="accent6">
                  <a:lumMod val="40000"/>
                  <a:lumOff val="6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Oval 87">
                <a:extLst>
                  <a:ext uri="{FF2B5EF4-FFF2-40B4-BE49-F238E27FC236}">
                    <a16:creationId xmlns:a16="http://schemas.microsoft.com/office/drawing/2014/main" id="{B49282B7-778C-AA62-2595-B146475A7751}"/>
                  </a:ext>
                </a:extLst>
              </p:cNvPr>
              <p:cNvSpPr/>
              <p:nvPr/>
            </p:nvSpPr>
            <p:spPr>
              <a:xfrm rot="18415301">
                <a:off x="3457248" y="4306119"/>
                <a:ext cx="359429" cy="616927"/>
              </a:xfrm>
              <a:prstGeom prst="ellipse">
                <a:avLst/>
              </a:prstGeom>
              <a:solidFill>
                <a:schemeClr val="accent6"/>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nvGrpSpPr>
          <p:cNvPr id="91" name="Group 90">
            <a:extLst>
              <a:ext uri="{FF2B5EF4-FFF2-40B4-BE49-F238E27FC236}">
                <a16:creationId xmlns:a16="http://schemas.microsoft.com/office/drawing/2014/main" id="{19A6B4ED-906C-3473-1C8B-FE6F6AB81662}"/>
              </a:ext>
            </a:extLst>
          </p:cNvPr>
          <p:cNvGrpSpPr/>
          <p:nvPr/>
        </p:nvGrpSpPr>
        <p:grpSpPr>
          <a:xfrm flipH="1">
            <a:off x="8075729" y="2323977"/>
            <a:ext cx="911070" cy="999567"/>
            <a:chOff x="2698340" y="3363237"/>
            <a:chExt cx="911070" cy="999567"/>
          </a:xfrm>
        </p:grpSpPr>
        <p:grpSp>
          <p:nvGrpSpPr>
            <p:cNvPr id="92" name="Group 91">
              <a:extLst>
                <a:ext uri="{FF2B5EF4-FFF2-40B4-BE49-F238E27FC236}">
                  <a16:creationId xmlns:a16="http://schemas.microsoft.com/office/drawing/2014/main" id="{45C4C370-D41E-B8A3-A8B4-295CE8DFA73B}"/>
                </a:ext>
              </a:extLst>
            </p:cNvPr>
            <p:cNvGrpSpPr/>
            <p:nvPr/>
          </p:nvGrpSpPr>
          <p:grpSpPr>
            <a:xfrm>
              <a:off x="2845575" y="3723024"/>
              <a:ext cx="763835" cy="639780"/>
              <a:chOff x="3328499" y="4154517"/>
              <a:chExt cx="763835" cy="639780"/>
            </a:xfrm>
          </p:grpSpPr>
          <p:sp>
            <p:nvSpPr>
              <p:cNvPr id="96" name="Oval 95">
                <a:extLst>
                  <a:ext uri="{FF2B5EF4-FFF2-40B4-BE49-F238E27FC236}">
                    <a16:creationId xmlns:a16="http://schemas.microsoft.com/office/drawing/2014/main" id="{416292CA-8BE2-3C15-1731-2DC8FEDF7754}"/>
                  </a:ext>
                </a:extLst>
              </p:cNvPr>
              <p:cNvSpPr/>
              <p:nvPr/>
            </p:nvSpPr>
            <p:spPr>
              <a:xfrm rot="153553" flipH="1">
                <a:off x="3732905" y="4154517"/>
                <a:ext cx="359429" cy="616927"/>
              </a:xfrm>
              <a:prstGeom prst="ellipse">
                <a:avLst/>
              </a:prstGeom>
              <a:solidFill>
                <a:schemeClr val="bg1">
                  <a:lumMod val="5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7" name="Oval 96">
                <a:extLst>
                  <a:ext uri="{FF2B5EF4-FFF2-40B4-BE49-F238E27FC236}">
                    <a16:creationId xmlns:a16="http://schemas.microsoft.com/office/drawing/2014/main" id="{7B92DF3F-6A08-BB34-B042-265FA2C29B49}"/>
                  </a:ext>
                </a:extLst>
              </p:cNvPr>
              <p:cNvSpPr/>
              <p:nvPr/>
            </p:nvSpPr>
            <p:spPr>
              <a:xfrm rot="18415301">
                <a:off x="3457248" y="4306119"/>
                <a:ext cx="359429" cy="616927"/>
              </a:xfrm>
              <a:prstGeom prst="ellipse">
                <a:avLst/>
              </a:prstGeom>
              <a:solidFill>
                <a:schemeClr val="bg1">
                  <a:lumMod val="75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93" name="Group 92">
              <a:extLst>
                <a:ext uri="{FF2B5EF4-FFF2-40B4-BE49-F238E27FC236}">
                  <a16:creationId xmlns:a16="http://schemas.microsoft.com/office/drawing/2014/main" id="{FEE0AD71-B410-4353-E69C-0208137D06BD}"/>
                </a:ext>
              </a:extLst>
            </p:cNvPr>
            <p:cNvGrpSpPr/>
            <p:nvPr/>
          </p:nvGrpSpPr>
          <p:grpSpPr>
            <a:xfrm rot="10800000">
              <a:off x="2698340" y="3363237"/>
              <a:ext cx="763835" cy="639780"/>
              <a:chOff x="3328499" y="4154517"/>
              <a:chExt cx="763835" cy="639780"/>
            </a:xfrm>
          </p:grpSpPr>
          <p:sp>
            <p:nvSpPr>
              <p:cNvPr id="94" name="Oval 93">
                <a:extLst>
                  <a:ext uri="{FF2B5EF4-FFF2-40B4-BE49-F238E27FC236}">
                    <a16:creationId xmlns:a16="http://schemas.microsoft.com/office/drawing/2014/main" id="{461D88F9-0B46-5143-65D9-24D281483F10}"/>
                  </a:ext>
                </a:extLst>
              </p:cNvPr>
              <p:cNvSpPr/>
              <p:nvPr/>
            </p:nvSpPr>
            <p:spPr>
              <a:xfrm rot="153553" flipH="1">
                <a:off x="3732905" y="4154517"/>
                <a:ext cx="359429" cy="616927"/>
              </a:xfrm>
              <a:prstGeom prst="ellipse">
                <a:avLst/>
              </a:prstGeom>
              <a:solidFill>
                <a:schemeClr val="accent1">
                  <a:lumMod val="60000"/>
                  <a:lumOff val="40000"/>
                </a:schemeClr>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Oval 94">
                <a:extLst>
                  <a:ext uri="{FF2B5EF4-FFF2-40B4-BE49-F238E27FC236}">
                    <a16:creationId xmlns:a16="http://schemas.microsoft.com/office/drawing/2014/main" id="{D65715DB-3DEA-B8BA-EB08-3ACE195DD0FA}"/>
                  </a:ext>
                </a:extLst>
              </p:cNvPr>
              <p:cNvSpPr/>
              <p:nvPr/>
            </p:nvSpPr>
            <p:spPr>
              <a:xfrm rot="18415301">
                <a:off x="3457248" y="4306119"/>
                <a:ext cx="359429" cy="616927"/>
              </a:xfrm>
              <a:prstGeom prst="ellipse">
                <a:avLst/>
              </a:prstGeom>
              <a:solidFill>
                <a:schemeClr val="accent1"/>
              </a:solidFill>
              <a:ln w="6350">
                <a:solidFill>
                  <a:schemeClr val="accent2"/>
                </a:solidFill>
                <a:miter lim="800000"/>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extLst>
      <p:ext uri="{BB962C8B-B14F-4D97-AF65-F5344CB8AC3E}">
        <p14:creationId xmlns:p14="http://schemas.microsoft.com/office/powerpoint/2010/main" val="176327287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5AF5B4-0FA0-7ECC-ED41-F94DAC744E2C}"/>
            </a:ext>
          </a:extLst>
        </p:cNvPr>
        <p:cNvGrpSpPr/>
        <p:nvPr/>
      </p:nvGrpSpPr>
      <p:grpSpPr>
        <a:xfrm>
          <a:off x="0" y="0"/>
          <a:ext cx="0" cy="0"/>
          <a:chOff x="0" y="0"/>
          <a:chExt cx="0" cy="0"/>
        </a:xfrm>
      </p:grpSpPr>
      <p:sp>
        <p:nvSpPr>
          <p:cNvPr id="19458" name="Rectangle 2">
            <a:extLst>
              <a:ext uri="{FF2B5EF4-FFF2-40B4-BE49-F238E27FC236}">
                <a16:creationId xmlns:a16="http://schemas.microsoft.com/office/drawing/2014/main" id="{1899B6D3-E388-1A4D-C68E-3ABA84D588A1}"/>
              </a:ext>
            </a:extLst>
          </p:cNvPr>
          <p:cNvSpPr>
            <a:spLocks noGrp="1" noChangeArrowheads="1"/>
          </p:cNvSpPr>
          <p:nvPr>
            <p:ph type="title"/>
          </p:nvPr>
        </p:nvSpPr>
        <p:spPr>
          <a:xfrm>
            <a:off x="231078" y="531006"/>
            <a:ext cx="11740260" cy="502445"/>
          </a:xfrm>
        </p:spPr>
        <p:txBody>
          <a:bodyPr/>
          <a:lstStyle/>
          <a:p>
            <a:r>
              <a:rPr lang="en-US" dirty="0"/>
              <a:t>NP30179: </a:t>
            </a:r>
            <a:r>
              <a:rPr lang="en-US" altLang="en-US" dirty="0"/>
              <a:t>Phase I/II Trial of Fixed-Duration </a:t>
            </a:r>
            <a:br>
              <a:rPr lang="en-US" altLang="en-US" dirty="0"/>
            </a:br>
            <a:r>
              <a:rPr lang="en-US" altLang="en-US" dirty="0"/>
              <a:t>Glofitamab in R/R MCL Cohort</a:t>
            </a:r>
          </a:p>
        </p:txBody>
      </p:sp>
      <p:sp>
        <p:nvSpPr>
          <p:cNvPr id="4" name="Content Placeholder 3">
            <a:extLst>
              <a:ext uri="{FF2B5EF4-FFF2-40B4-BE49-F238E27FC236}">
                <a16:creationId xmlns:a16="http://schemas.microsoft.com/office/drawing/2014/main" id="{1C0B9951-DD4E-49AB-D69D-76CC0041B236}"/>
              </a:ext>
            </a:extLst>
          </p:cNvPr>
          <p:cNvSpPr>
            <a:spLocks noGrp="1"/>
          </p:cNvSpPr>
          <p:nvPr>
            <p:ph idx="1"/>
          </p:nvPr>
        </p:nvSpPr>
        <p:spPr>
          <a:xfrm>
            <a:off x="231078" y="1335023"/>
            <a:ext cx="11740260" cy="4754880"/>
          </a:xfrm>
        </p:spPr>
        <p:txBody>
          <a:bodyPr/>
          <a:lstStyle/>
          <a:p>
            <a:r>
              <a:rPr lang="en-US" dirty="0"/>
              <a:t>International, open-label, dose-escalation/-expansion phase I/II trial</a:t>
            </a:r>
            <a:br>
              <a:rPr lang="en-US" dirty="0"/>
            </a:br>
            <a:br>
              <a:rPr lang="en-US" dirty="0"/>
            </a:br>
            <a:br>
              <a:rPr lang="en-US" dirty="0"/>
            </a:br>
            <a:br>
              <a:rPr lang="en-US" dirty="0"/>
            </a:br>
            <a:br>
              <a:rPr lang="en-US" dirty="0"/>
            </a:br>
            <a:br>
              <a:rPr lang="en-US" dirty="0"/>
            </a:br>
            <a:br>
              <a:rPr lang="en-US" dirty="0"/>
            </a:br>
            <a:br>
              <a:rPr lang="en-US" dirty="0"/>
            </a:br>
            <a:br>
              <a:rPr lang="en-US" dirty="0"/>
            </a:br>
            <a:endParaRPr lang="en-US" dirty="0"/>
          </a:p>
          <a:p>
            <a:r>
              <a:rPr lang="en-US" b="1" dirty="0"/>
              <a:t>Primary endpoint: </a:t>
            </a:r>
            <a:r>
              <a:rPr lang="en-US" dirty="0"/>
              <a:t>CR by Investigator</a:t>
            </a:r>
          </a:p>
          <a:p>
            <a:r>
              <a:rPr lang="en-US" b="1" dirty="0"/>
              <a:t>Secondary endpoints: </a:t>
            </a:r>
            <a:r>
              <a:rPr lang="en-US" dirty="0"/>
              <a:t>ORR, DoCR DoR, PFS, OS, safety</a:t>
            </a:r>
          </a:p>
        </p:txBody>
      </p:sp>
      <p:sp>
        <p:nvSpPr>
          <p:cNvPr id="9" name="Content Placeholder 8">
            <a:extLst>
              <a:ext uri="{FF2B5EF4-FFF2-40B4-BE49-F238E27FC236}">
                <a16:creationId xmlns:a16="http://schemas.microsoft.com/office/drawing/2014/main" id="{F7165FEB-EC9A-D5C6-78B2-4A01CC5084B1}"/>
              </a:ext>
            </a:extLst>
          </p:cNvPr>
          <p:cNvSpPr>
            <a:spLocks noGrp="1"/>
          </p:cNvSpPr>
          <p:nvPr>
            <p:ph sz="quarter" idx="10"/>
          </p:nvPr>
        </p:nvSpPr>
        <p:spPr>
          <a:xfrm>
            <a:off x="1712199" y="6302375"/>
            <a:ext cx="7812290" cy="327025"/>
          </a:xfrm>
        </p:spPr>
        <p:txBody>
          <a:bodyPr/>
          <a:lstStyle/>
          <a:p>
            <a:pPr algn="ctr"/>
            <a:r>
              <a:rPr lang="en-US" altLang="en-US" dirty="0"/>
              <a:t>Phillips. JCO. 2025;43:318. NCT03075696.</a:t>
            </a:r>
          </a:p>
        </p:txBody>
      </p:sp>
      <p:grpSp>
        <p:nvGrpSpPr>
          <p:cNvPr id="20" name="Group 19">
            <a:extLst>
              <a:ext uri="{FF2B5EF4-FFF2-40B4-BE49-F238E27FC236}">
                <a16:creationId xmlns:a16="http://schemas.microsoft.com/office/drawing/2014/main" id="{7E1A0872-0401-E119-4AAB-AE1301CF496E}"/>
              </a:ext>
            </a:extLst>
          </p:cNvPr>
          <p:cNvGrpSpPr/>
          <p:nvPr/>
        </p:nvGrpSpPr>
        <p:grpSpPr>
          <a:xfrm>
            <a:off x="59719" y="1979239"/>
            <a:ext cx="11988480" cy="2506434"/>
            <a:chOff x="59719" y="2152860"/>
            <a:chExt cx="11988480" cy="2506434"/>
          </a:xfrm>
        </p:grpSpPr>
        <p:sp>
          <p:nvSpPr>
            <p:cNvPr id="19460" name="Text Box 45">
              <a:extLst>
                <a:ext uri="{FF2B5EF4-FFF2-40B4-BE49-F238E27FC236}">
                  <a16:creationId xmlns:a16="http://schemas.microsoft.com/office/drawing/2014/main" id="{CF457D14-B4A6-2E98-C1EB-11497C43856F}"/>
                </a:ext>
              </a:extLst>
            </p:cNvPr>
            <p:cNvSpPr txBox="1">
              <a:spLocks noChangeArrowheads="1"/>
            </p:cNvSpPr>
            <p:nvPr/>
          </p:nvSpPr>
          <p:spPr bwMode="auto">
            <a:xfrm>
              <a:off x="59719" y="2755083"/>
              <a:ext cx="255682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b="0" dirty="0">
                  <a:solidFill>
                    <a:schemeClr val="tx1"/>
                  </a:solidFill>
                  <a:latin typeface="Poppins Medium" pitchFamily="2" charset="77"/>
                  <a:cs typeface="Poppins Medium" pitchFamily="2" charset="77"/>
                </a:rPr>
                <a:t>Adults with R/R B-cell NHL; ≥1 prior systemic tx; ECOG PS 0/1</a:t>
              </a:r>
            </a:p>
            <a:p>
              <a:pPr algn="ctr">
                <a:lnSpc>
                  <a:spcPct val="100000"/>
                </a:lnSpc>
                <a:spcBef>
                  <a:spcPct val="0"/>
                </a:spcBef>
                <a:spcAft>
                  <a:spcPct val="0"/>
                </a:spcAft>
                <a:buClrTx/>
                <a:buFontTx/>
                <a:buNone/>
              </a:pPr>
              <a:r>
                <a:rPr lang="en-GB" altLang="en-US" sz="1600" b="0" dirty="0">
                  <a:solidFill>
                    <a:schemeClr val="tx1"/>
                  </a:solidFill>
                  <a:latin typeface="Poppins Medium" pitchFamily="2" charset="77"/>
                  <a:cs typeface="Poppins Medium" pitchFamily="2" charset="77"/>
                </a:rPr>
                <a:t>(MCL ITT: N = 61)</a:t>
              </a:r>
              <a:endParaRPr lang="en-US" altLang="en-US" sz="1600" b="0" dirty="0">
                <a:solidFill>
                  <a:schemeClr val="tx1"/>
                </a:solidFill>
                <a:latin typeface="Poppins Medium" pitchFamily="2" charset="77"/>
                <a:cs typeface="Poppins Medium" pitchFamily="2" charset="77"/>
              </a:endParaRPr>
            </a:p>
          </p:txBody>
        </p:sp>
        <p:sp>
          <p:nvSpPr>
            <p:cNvPr id="19461" name="Rectangle 46">
              <a:extLst>
                <a:ext uri="{FF2B5EF4-FFF2-40B4-BE49-F238E27FC236}">
                  <a16:creationId xmlns:a16="http://schemas.microsoft.com/office/drawing/2014/main" id="{666DB273-C1CA-CF84-CF9B-C3DAA69F290F}"/>
                </a:ext>
              </a:extLst>
            </p:cNvPr>
            <p:cNvSpPr>
              <a:spLocks noChangeArrowheads="1"/>
            </p:cNvSpPr>
            <p:nvPr/>
          </p:nvSpPr>
          <p:spPr bwMode="auto">
            <a:xfrm>
              <a:off x="2987614" y="2152860"/>
              <a:ext cx="289531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tx1"/>
                  </a:solidFill>
                  <a:latin typeface="Poppins" pitchFamily="2" charset="77"/>
                  <a:cs typeface="Poppins" pitchFamily="2" charset="77"/>
                </a:rPr>
                <a:t>Cycle 1</a:t>
              </a:r>
            </a:p>
          </p:txBody>
        </p:sp>
        <p:sp>
          <p:nvSpPr>
            <p:cNvPr id="19463" name="Rectangle 49">
              <a:extLst>
                <a:ext uri="{FF2B5EF4-FFF2-40B4-BE49-F238E27FC236}">
                  <a16:creationId xmlns:a16="http://schemas.microsoft.com/office/drawing/2014/main" id="{C48E4215-1C01-805E-D018-0286AF99B0EF}"/>
                </a:ext>
              </a:extLst>
            </p:cNvPr>
            <p:cNvSpPr>
              <a:spLocks noChangeArrowheads="1"/>
            </p:cNvSpPr>
            <p:nvPr/>
          </p:nvSpPr>
          <p:spPr bwMode="auto">
            <a:xfrm>
              <a:off x="6254002" y="2519329"/>
              <a:ext cx="2895518" cy="1554480"/>
            </a:xfrm>
            <a:prstGeom prst="rect">
              <a:avLst/>
            </a:prstGeom>
            <a:solidFill>
              <a:schemeClr val="accent6"/>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bg2"/>
                  </a:solidFill>
                  <a:latin typeface="Poppins" pitchFamily="2" charset="77"/>
                  <a:cs typeface="Poppins" pitchFamily="2" charset="77"/>
                </a:rPr>
                <a:t>Glofitamab </a:t>
              </a:r>
              <a:r>
                <a:rPr lang="en-US" altLang="en-US" sz="1600" b="0" dirty="0">
                  <a:solidFill>
                    <a:schemeClr val="bg2"/>
                  </a:solidFill>
                  <a:latin typeface="Poppins Medium" pitchFamily="2" charset="77"/>
                  <a:cs typeface="Poppins Medium" pitchFamily="2" charset="77"/>
                </a:rPr>
                <a:t>30 mg* IV on Day 1 of 21-day cycles</a:t>
              </a:r>
            </a:p>
          </p:txBody>
        </p:sp>
        <p:sp>
          <p:nvSpPr>
            <p:cNvPr id="19466" name="Line 52">
              <a:extLst>
                <a:ext uri="{FF2B5EF4-FFF2-40B4-BE49-F238E27FC236}">
                  <a16:creationId xmlns:a16="http://schemas.microsoft.com/office/drawing/2014/main" id="{2D360B84-FC80-EE06-5646-6E1AC53C7C38}"/>
                </a:ext>
              </a:extLst>
            </p:cNvPr>
            <p:cNvSpPr>
              <a:spLocks noChangeShapeType="1"/>
            </p:cNvSpPr>
            <p:nvPr/>
          </p:nvSpPr>
          <p:spPr bwMode="auto">
            <a:xfrm flipV="1">
              <a:off x="5929432" y="3296569"/>
              <a:ext cx="27432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b="0" dirty="0">
                <a:latin typeface="Poppins Medium" pitchFamily="2" charset="77"/>
                <a:cs typeface="Poppins Medium" pitchFamily="2" charset="77"/>
              </a:endParaRPr>
            </a:p>
          </p:txBody>
        </p:sp>
        <p:sp>
          <p:nvSpPr>
            <p:cNvPr id="10" name="Rectangle 49">
              <a:extLst>
                <a:ext uri="{FF2B5EF4-FFF2-40B4-BE49-F238E27FC236}">
                  <a16:creationId xmlns:a16="http://schemas.microsoft.com/office/drawing/2014/main" id="{5D7A22A7-791D-D82D-5815-D425F674ABF5}"/>
                </a:ext>
              </a:extLst>
            </p:cNvPr>
            <p:cNvSpPr>
              <a:spLocks noChangeArrowheads="1"/>
            </p:cNvSpPr>
            <p:nvPr/>
          </p:nvSpPr>
          <p:spPr bwMode="auto">
            <a:xfrm>
              <a:off x="2987614" y="2519329"/>
              <a:ext cx="2895518" cy="155448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bg2"/>
                  </a:solidFill>
                  <a:latin typeface="Poppins" pitchFamily="2" charset="77"/>
                  <a:cs typeface="Poppins" pitchFamily="2" charset="77"/>
                </a:rPr>
                <a:t>Obinutuzumab </a:t>
              </a:r>
              <a:r>
                <a:rPr lang="en-US" altLang="en-US" sz="1600" b="0" dirty="0">
                  <a:solidFill>
                    <a:schemeClr val="bg2"/>
                  </a:solidFill>
                  <a:latin typeface="Poppins Medium" pitchFamily="2" charset="77"/>
                  <a:cs typeface="Poppins Medium" pitchFamily="2" charset="77"/>
                </a:rPr>
                <a:t>1000 or 2000 mg IV on Day 1 +</a:t>
              </a:r>
            </a:p>
            <a:p>
              <a:pPr algn="ctr">
                <a:lnSpc>
                  <a:spcPct val="100000"/>
                </a:lnSpc>
                <a:spcBef>
                  <a:spcPct val="0"/>
                </a:spcBef>
                <a:spcAft>
                  <a:spcPct val="0"/>
                </a:spcAft>
                <a:buClrTx/>
                <a:buFontTx/>
                <a:buNone/>
              </a:pPr>
              <a:r>
                <a:rPr lang="en-US" altLang="en-US" sz="1600" dirty="0">
                  <a:solidFill>
                    <a:schemeClr val="bg2"/>
                  </a:solidFill>
                  <a:latin typeface="Poppins" pitchFamily="2" charset="77"/>
                  <a:cs typeface="Poppins" pitchFamily="2" charset="77"/>
                </a:rPr>
                <a:t>Glofitamab</a:t>
              </a:r>
              <a:r>
                <a:rPr lang="en-US" altLang="en-US" sz="1600" b="0" dirty="0">
                  <a:solidFill>
                    <a:schemeClr val="bg2"/>
                  </a:solidFill>
                  <a:latin typeface="Poppins Medium" pitchFamily="2" charset="77"/>
                  <a:cs typeface="Poppins Medium" pitchFamily="2" charset="77"/>
                </a:rPr>
                <a:t> 2.5 mg IV on Day 8 followed by 10 mg IV on Day 15</a:t>
              </a:r>
            </a:p>
          </p:txBody>
        </p:sp>
        <p:sp>
          <p:nvSpPr>
            <p:cNvPr id="11" name="Rectangle 46">
              <a:extLst>
                <a:ext uri="{FF2B5EF4-FFF2-40B4-BE49-F238E27FC236}">
                  <a16:creationId xmlns:a16="http://schemas.microsoft.com/office/drawing/2014/main" id="{6869514F-8CBC-8A24-DE99-CEA3AE4DFC32}"/>
                </a:ext>
              </a:extLst>
            </p:cNvPr>
            <p:cNvSpPr>
              <a:spLocks noChangeArrowheads="1"/>
            </p:cNvSpPr>
            <p:nvPr/>
          </p:nvSpPr>
          <p:spPr bwMode="auto">
            <a:xfrm>
              <a:off x="6254001" y="2152860"/>
              <a:ext cx="289531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tx1"/>
                  </a:solidFill>
                  <a:latin typeface="Poppins" pitchFamily="2" charset="77"/>
                  <a:cs typeface="Poppins" pitchFamily="2" charset="77"/>
                </a:rPr>
                <a:t>Cycles 2-12 (~8.5 mo)</a:t>
              </a:r>
            </a:p>
          </p:txBody>
        </p:sp>
        <p:sp>
          <p:nvSpPr>
            <p:cNvPr id="13" name="Text Box 30">
              <a:extLst>
                <a:ext uri="{FF2B5EF4-FFF2-40B4-BE49-F238E27FC236}">
                  <a16:creationId xmlns:a16="http://schemas.microsoft.com/office/drawing/2014/main" id="{47C7CA73-EDBB-059A-DAEC-95B15D9542C2}"/>
                </a:ext>
              </a:extLst>
            </p:cNvPr>
            <p:cNvSpPr txBox="1">
              <a:spLocks noChangeArrowheads="1"/>
            </p:cNvSpPr>
            <p:nvPr/>
          </p:nvSpPr>
          <p:spPr bwMode="auto">
            <a:xfrm>
              <a:off x="2987614" y="4138639"/>
              <a:ext cx="5820720" cy="520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tx1"/>
                  </a:solidFill>
                  <a:latin typeface="Poppins Medium" pitchFamily="2" charset="77"/>
                  <a:cs typeface="Poppins Medium" pitchFamily="2" charset="77"/>
                </a:rPr>
                <a:t>*In cohort treated with obinutuzumab 1000 mg, n = 2 received 16 mg as target glofitamab dose in dose-escalation phase.</a:t>
              </a:r>
            </a:p>
          </p:txBody>
        </p:sp>
        <p:sp>
          <p:nvSpPr>
            <p:cNvPr id="14" name="Rectangle 46">
              <a:extLst>
                <a:ext uri="{FF2B5EF4-FFF2-40B4-BE49-F238E27FC236}">
                  <a16:creationId xmlns:a16="http://schemas.microsoft.com/office/drawing/2014/main" id="{11D7AE91-E928-C970-B076-24F7976B0692}"/>
                </a:ext>
              </a:extLst>
            </p:cNvPr>
            <p:cNvSpPr>
              <a:spLocks noChangeArrowheads="1"/>
            </p:cNvSpPr>
            <p:nvPr/>
          </p:nvSpPr>
          <p:spPr bwMode="auto">
            <a:xfrm>
              <a:off x="9152681" y="2508862"/>
              <a:ext cx="289551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r>
                <a:rPr lang="en-US" altLang="en-US" sz="1600" i="1" dirty="0">
                  <a:solidFill>
                    <a:schemeClr val="tx1"/>
                  </a:solidFill>
                  <a:latin typeface="Poppins" pitchFamily="2" charset="77"/>
                  <a:cs typeface="Poppins" pitchFamily="2" charset="77"/>
                </a:rPr>
                <a:t>CRS mitigation:</a:t>
              </a:r>
            </a:p>
            <a:p>
              <a:pPr marL="346075" indent="-231775">
                <a:lnSpc>
                  <a:spcPct val="100000"/>
                </a:lnSpc>
                <a:spcBef>
                  <a:spcPct val="0"/>
                </a:spcBef>
                <a:spcAft>
                  <a:spcPct val="0"/>
                </a:spcAft>
                <a:buClrTx/>
                <a:buFont typeface="Arial" panose="020B0604020202020204" pitchFamily="34" charset="0"/>
                <a:buChar char="•"/>
              </a:pPr>
              <a:r>
                <a:rPr lang="en-US" altLang="en-US" sz="1600" b="0" i="1" dirty="0">
                  <a:solidFill>
                    <a:schemeClr val="tx1"/>
                  </a:solidFill>
                  <a:latin typeface="Poppins Medium" pitchFamily="2" charset="77"/>
                  <a:cs typeface="Poppins Medium" pitchFamily="2" charset="77"/>
                </a:rPr>
                <a:t>Cycle 1 obinutuzumab pretreatment </a:t>
              </a:r>
            </a:p>
            <a:p>
              <a:pPr marL="346075" indent="-231775">
                <a:lnSpc>
                  <a:spcPct val="100000"/>
                </a:lnSpc>
                <a:spcBef>
                  <a:spcPct val="0"/>
                </a:spcBef>
                <a:spcAft>
                  <a:spcPct val="0"/>
                </a:spcAft>
                <a:buClrTx/>
                <a:buFont typeface="Arial" panose="020B0604020202020204" pitchFamily="34" charset="0"/>
                <a:buChar char="•"/>
              </a:pPr>
              <a:r>
                <a:rPr lang="en-US" altLang="en-US" sz="1600" b="0" i="1" dirty="0">
                  <a:solidFill>
                    <a:schemeClr val="tx1"/>
                  </a:solidFill>
                  <a:latin typeface="Poppins Medium" pitchFamily="2" charset="77"/>
                  <a:cs typeface="Poppins Medium" pitchFamily="2" charset="77"/>
                </a:rPr>
                <a:t>Cycle 1 step-up dosing</a:t>
              </a:r>
            </a:p>
            <a:p>
              <a:pPr marL="346075" indent="-231775">
                <a:lnSpc>
                  <a:spcPct val="100000"/>
                </a:lnSpc>
                <a:spcBef>
                  <a:spcPct val="0"/>
                </a:spcBef>
                <a:spcAft>
                  <a:spcPct val="0"/>
                </a:spcAft>
                <a:buClrTx/>
                <a:buFont typeface="Arial" panose="020B0604020202020204" pitchFamily="34" charset="0"/>
                <a:buChar char="•"/>
              </a:pPr>
              <a:r>
                <a:rPr lang="en-US" altLang="en-US" sz="1600" b="0" i="1" dirty="0">
                  <a:solidFill>
                    <a:schemeClr val="tx1"/>
                  </a:solidFill>
                  <a:latin typeface="Poppins Medium" pitchFamily="2" charset="77"/>
                  <a:cs typeface="Poppins Medium" pitchFamily="2" charset="77"/>
                </a:rPr>
                <a:t>Monitoring after first dose of 2.5 mg</a:t>
              </a:r>
            </a:p>
          </p:txBody>
        </p:sp>
        <p:sp>
          <p:nvSpPr>
            <p:cNvPr id="2" name="Line 52">
              <a:extLst>
                <a:ext uri="{FF2B5EF4-FFF2-40B4-BE49-F238E27FC236}">
                  <a16:creationId xmlns:a16="http://schemas.microsoft.com/office/drawing/2014/main" id="{BA7FF09D-83C0-B56B-1C4A-39D0B07C2F84}"/>
                </a:ext>
              </a:extLst>
            </p:cNvPr>
            <p:cNvSpPr>
              <a:spLocks noChangeShapeType="1"/>
            </p:cNvSpPr>
            <p:nvPr/>
          </p:nvSpPr>
          <p:spPr bwMode="auto">
            <a:xfrm flipV="1">
              <a:off x="2500793" y="3300762"/>
              <a:ext cx="45720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b="0" dirty="0">
                <a:latin typeface="Poppins Medium" pitchFamily="2" charset="77"/>
                <a:cs typeface="Poppins Medium" pitchFamily="2" charset="77"/>
              </a:endParaRPr>
            </a:p>
          </p:txBody>
        </p:sp>
      </p:grpSp>
    </p:spTree>
    <p:extLst>
      <p:ext uri="{BB962C8B-B14F-4D97-AF65-F5344CB8AC3E}">
        <p14:creationId xmlns:p14="http://schemas.microsoft.com/office/powerpoint/2010/main" val="221685901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AD955C-5987-80BC-D8C3-265C1CCE91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D44A10-FAED-4F3D-49C2-A6CC40A04CA7}"/>
              </a:ext>
            </a:extLst>
          </p:cNvPr>
          <p:cNvSpPr>
            <a:spLocks noGrp="1"/>
          </p:cNvSpPr>
          <p:nvPr>
            <p:ph type="title"/>
          </p:nvPr>
        </p:nvSpPr>
        <p:spPr>
          <a:xfrm>
            <a:off x="231078" y="531006"/>
            <a:ext cx="11740260" cy="502445"/>
          </a:xfrm>
        </p:spPr>
        <p:txBody>
          <a:bodyPr/>
          <a:lstStyle/>
          <a:p>
            <a:r>
              <a:rPr lang="en-US" dirty="0"/>
              <a:t>NP30179: Glofitamab Responses, DoR, PFS, OS</a:t>
            </a:r>
          </a:p>
        </p:txBody>
      </p:sp>
      <p:sp>
        <p:nvSpPr>
          <p:cNvPr id="8" name="Content Placeholder 7">
            <a:extLst>
              <a:ext uri="{FF2B5EF4-FFF2-40B4-BE49-F238E27FC236}">
                <a16:creationId xmlns:a16="http://schemas.microsoft.com/office/drawing/2014/main" id="{BF0E41EA-CE4D-EDB4-0B0E-9DC2BE5A631B}"/>
              </a:ext>
            </a:extLst>
          </p:cNvPr>
          <p:cNvSpPr>
            <a:spLocks noGrp="1"/>
          </p:cNvSpPr>
          <p:nvPr>
            <p:ph sz="quarter" idx="10"/>
          </p:nvPr>
        </p:nvSpPr>
        <p:spPr>
          <a:xfrm>
            <a:off x="1712199" y="6302375"/>
            <a:ext cx="7812290" cy="327025"/>
          </a:xfrm>
        </p:spPr>
        <p:txBody>
          <a:bodyPr/>
          <a:lstStyle/>
          <a:p>
            <a:pPr algn="ctr"/>
            <a:r>
              <a:rPr lang="en-US" altLang="en-US" dirty="0"/>
              <a:t>Phillips. JCO. 2025;43:318. Phillips. EHA 2024. Abstr S231.</a:t>
            </a:r>
          </a:p>
        </p:txBody>
      </p:sp>
      <p:graphicFrame>
        <p:nvGraphicFramePr>
          <p:cNvPr id="5" name="Google Shape;329;p14">
            <a:extLst>
              <a:ext uri="{FF2B5EF4-FFF2-40B4-BE49-F238E27FC236}">
                <a16:creationId xmlns:a16="http://schemas.microsoft.com/office/drawing/2014/main" id="{7672F237-CF0B-44C5-681E-A0733382A1FE}"/>
              </a:ext>
            </a:extLst>
          </p:cNvPr>
          <p:cNvGraphicFramePr>
            <a:graphicFrameLocks/>
          </p:cNvGraphicFramePr>
          <p:nvPr>
            <p:extLst>
              <p:ext uri="{D42A27DB-BD31-4B8C-83A1-F6EECF244321}">
                <p14:modId xmlns:p14="http://schemas.microsoft.com/office/powerpoint/2010/main" val="245854982"/>
              </p:ext>
            </p:extLst>
          </p:nvPr>
        </p:nvGraphicFramePr>
        <p:xfrm>
          <a:off x="421090" y="4174807"/>
          <a:ext cx="5674911" cy="1938528"/>
        </p:xfrm>
        <a:graphic>
          <a:graphicData uri="http://schemas.openxmlformats.org/drawingml/2006/table">
            <a:tbl>
              <a:tblPr>
                <a:gradFill>
                  <a:gsLst>
                    <a:gs pos="0">
                      <a:srgbClr val="FFFFFF"/>
                    </a:gs>
                    <a:gs pos="50000">
                      <a:srgbClr val="FBFBFE"/>
                    </a:gs>
                    <a:gs pos="100000">
                      <a:srgbClr val="FAFBFD"/>
                    </a:gs>
                  </a:gsLst>
                  <a:lin ang="5400000" scaled="0"/>
                </a:gradFill>
              </a:tblPr>
              <a:tblGrid>
                <a:gridCol w="2663170">
                  <a:extLst>
                    <a:ext uri="{9D8B030D-6E8A-4147-A177-3AD203B41FA5}">
                      <a16:colId xmlns:a16="http://schemas.microsoft.com/office/drawing/2014/main" val="20000"/>
                    </a:ext>
                  </a:extLst>
                </a:gridCol>
                <a:gridCol w="1489431">
                  <a:extLst>
                    <a:ext uri="{9D8B030D-6E8A-4147-A177-3AD203B41FA5}">
                      <a16:colId xmlns:a16="http://schemas.microsoft.com/office/drawing/2014/main" val="2564313912"/>
                    </a:ext>
                  </a:extLst>
                </a:gridCol>
                <a:gridCol w="1522310">
                  <a:extLst>
                    <a:ext uri="{9D8B030D-6E8A-4147-A177-3AD203B41FA5}">
                      <a16:colId xmlns:a16="http://schemas.microsoft.com/office/drawing/2014/main" val="20004"/>
                    </a:ext>
                  </a:extLst>
                </a:gridCol>
              </a:tblGrid>
              <a:tr h="196391">
                <a:tc>
                  <a:txBody>
                    <a:bodyPr/>
                    <a:lstStyle/>
                    <a:p>
                      <a:pPr marL="0" marR="0" lvl="0" indent="0" algn="l" rtl="0">
                        <a:lnSpc>
                          <a:spcPct val="100000"/>
                        </a:lnSpc>
                        <a:spcBef>
                          <a:spcPts val="0"/>
                        </a:spcBef>
                        <a:spcAft>
                          <a:spcPts val="0"/>
                        </a:spcAft>
                        <a:buClr>
                          <a:srgbClr val="000000"/>
                        </a:buClr>
                        <a:buSzPts val="1000"/>
                        <a:buFont typeface="Arial"/>
                        <a:buNone/>
                      </a:pPr>
                      <a:r>
                        <a:rPr lang="en-GB" sz="1200" b="1" i="0" u="none" strike="noStrike" cap="none" dirty="0">
                          <a:solidFill>
                            <a:schemeClr val="bg2"/>
                          </a:solidFill>
                          <a:latin typeface="Poppins" pitchFamily="2" charset="77"/>
                          <a:cs typeface="Poppins" pitchFamily="2" charset="77"/>
                        </a:rPr>
                        <a:t>DoCR</a:t>
                      </a:r>
                      <a:endParaRPr lang="en-GB" sz="1200" b="1" i="0" u="none" strike="noStrike" cap="none" baseline="0" dirty="0">
                        <a:solidFill>
                          <a:schemeClr val="bg2"/>
                        </a:solidFill>
                        <a:latin typeface="Poppins" pitchFamily="2" charset="77"/>
                        <a:cs typeface="Poppins" pitchFamily="2" charset="77"/>
                      </a:endParaRPr>
                    </a:p>
                  </a:txBody>
                  <a:tcPr marT="18288" marB="18288" anchor="ctr">
                    <a:lnL w="9525" cap="flat" cmpd="sng">
                      <a:noFill/>
                      <a:prstDash val="solid"/>
                      <a:round/>
                      <a:headEnd type="none" w="sm" len="sm"/>
                      <a:tailEnd type="none" w="sm" len="sm"/>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GB" sz="1200" b="1" i="0" u="none" strike="noStrike" cap="none" baseline="0" dirty="0">
                          <a:solidFill>
                            <a:schemeClr val="bg2"/>
                          </a:solidFill>
                          <a:latin typeface="Poppins" pitchFamily="2" charset="77"/>
                          <a:cs typeface="Poppins" pitchFamily="2" charset="77"/>
                        </a:rPr>
                        <a:t>Prior BTKi</a:t>
                      </a:r>
                    </a:p>
                    <a:p>
                      <a:pPr marL="0" marR="0" lvl="0" indent="0" algn="ctr" rtl="0">
                        <a:lnSpc>
                          <a:spcPct val="100000"/>
                        </a:lnSpc>
                        <a:spcBef>
                          <a:spcPts val="0"/>
                        </a:spcBef>
                        <a:spcAft>
                          <a:spcPts val="0"/>
                        </a:spcAft>
                        <a:buClr>
                          <a:srgbClr val="000000"/>
                        </a:buClr>
                        <a:buSzPts val="1000"/>
                        <a:buFont typeface="Arial"/>
                        <a:buNone/>
                      </a:pPr>
                      <a:r>
                        <a:rPr lang="en-GB" sz="1200" b="1" i="0" u="none" strike="noStrike" cap="none" baseline="0" dirty="0">
                          <a:solidFill>
                            <a:schemeClr val="bg2"/>
                          </a:solidFill>
                          <a:latin typeface="Poppins" pitchFamily="2" charset="77"/>
                          <a:cs typeface="Poppins" pitchFamily="2" charset="77"/>
                        </a:rPr>
                        <a:t>(n = 22)</a:t>
                      </a:r>
                    </a:p>
                  </a:txBody>
                  <a:tcPr marT="18288" marB="18288" anchor="ctr">
                    <a:lnL w="12700"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GB" sz="1200" b="1" i="0" u="none" strike="noStrike" cap="none" dirty="0">
                          <a:solidFill>
                            <a:schemeClr val="bg2"/>
                          </a:solidFill>
                          <a:latin typeface="Poppins" pitchFamily="2" charset="77"/>
                          <a:cs typeface="Poppins" pitchFamily="2" charset="77"/>
                        </a:rPr>
                        <a:t>All patients</a:t>
                      </a:r>
                    </a:p>
                    <a:p>
                      <a:pPr marL="0" marR="0" lvl="0" indent="0" algn="ctr" rtl="0">
                        <a:lnSpc>
                          <a:spcPct val="100000"/>
                        </a:lnSpc>
                        <a:spcBef>
                          <a:spcPts val="0"/>
                        </a:spcBef>
                        <a:spcAft>
                          <a:spcPts val="0"/>
                        </a:spcAft>
                        <a:buClr>
                          <a:srgbClr val="000000"/>
                        </a:buClr>
                        <a:buSzPts val="1000"/>
                        <a:buFont typeface="Arial"/>
                        <a:buNone/>
                      </a:pPr>
                      <a:r>
                        <a:rPr lang="en-GB" sz="1200" b="1" i="0" u="none" strike="noStrike" cap="none" dirty="0">
                          <a:solidFill>
                            <a:schemeClr val="bg2"/>
                          </a:solidFill>
                          <a:latin typeface="Poppins" pitchFamily="2" charset="77"/>
                          <a:cs typeface="Poppins" pitchFamily="2" charset="77"/>
                        </a:rPr>
                        <a:t>(n = 47)</a:t>
                      </a:r>
                    </a:p>
                  </a:txBody>
                  <a:tcPr marT="18288" marB="18288" anchor="ctr">
                    <a:lnL w="3175" cap="flat" cmpd="sng" algn="ctr">
                      <a:noFill/>
                      <a:prstDash val="solid"/>
                      <a:round/>
                      <a:headEnd type="none" w="med" len="med"/>
                      <a:tailEnd type="none" w="med" len="med"/>
                    </a:lnL>
                    <a:lnR w="12700" cap="flat" cmpd="sng" algn="ctr">
                      <a:noFill/>
                      <a:prstDash val="solid"/>
                      <a:round/>
                      <a:headEnd type="none" w="med" len="med"/>
                      <a:tailEnd type="none" w="med" len="med"/>
                    </a:lnR>
                    <a:lnT w="3175"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679856106"/>
                  </a:ext>
                </a:extLst>
              </a:tr>
              <a:tr h="107122">
                <a:tc>
                  <a:txBody>
                    <a:bodyPr/>
                    <a:lstStyle/>
                    <a:p>
                      <a:pPr marL="0" marR="0" lvl="0" indent="0" algn="l" rtl="0">
                        <a:lnSpc>
                          <a:spcPct val="100000"/>
                        </a:lnSpc>
                        <a:spcBef>
                          <a:spcPts val="0"/>
                        </a:spcBef>
                        <a:spcAft>
                          <a:spcPts val="0"/>
                        </a:spcAft>
                        <a:buClr>
                          <a:srgbClr val="000000"/>
                        </a:buClr>
                        <a:buSzPts val="1000"/>
                        <a:buFont typeface="Arial"/>
                        <a:buNone/>
                      </a:pPr>
                      <a:r>
                        <a:rPr lang="en-GB" sz="1200" b="0" i="0" u="none" strike="noStrike" cap="none" dirty="0">
                          <a:solidFill>
                            <a:schemeClr val="tx1"/>
                          </a:solidFill>
                          <a:latin typeface="Poppins Medium" pitchFamily="2" charset="77"/>
                          <a:cs typeface="Poppins Medium" pitchFamily="2" charset="77"/>
                        </a:rPr>
                        <a:t>Median DoCR, mo (95% CI)</a:t>
                      </a:r>
                    </a:p>
                  </a:txBody>
                  <a:tcPr marT="18288" marB="18288" anchor="ctr">
                    <a:lnL w="9525" cap="flat" cmpd="sng">
                      <a:noFill/>
                      <a:prstDash val="solid"/>
                      <a:round/>
                      <a:headEnd type="none" w="sm" len="sm"/>
                      <a:tailEnd type="none" w="sm" len="sm"/>
                    </a:lnL>
                    <a:lnR w="12700" cap="flat" cmpd="sng" algn="ctr">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0" i="0" u="none" strike="noStrike" cap="none" dirty="0">
                          <a:solidFill>
                            <a:schemeClr val="tx1"/>
                          </a:solidFill>
                          <a:latin typeface="Poppins Medium" pitchFamily="2" charset="77"/>
                          <a:cs typeface="Poppins Medium" pitchFamily="2" charset="77"/>
                        </a:rPr>
                        <a:t>12.6 (5.4-NE)</a:t>
                      </a:r>
                    </a:p>
                  </a:txBody>
                  <a:tcPr marT="18288" marB="18288" anchor="ctr">
                    <a:lnL w="12700" cap="flat" cmpd="sng" algn="ctr">
                      <a:noFill/>
                      <a:prstDash val="solid"/>
                      <a:round/>
                      <a:headEnd type="none" w="sm" len="sm"/>
                      <a:tailEnd type="none" w="sm" len="sm"/>
                    </a:lnL>
                    <a:lnR w="12700" cap="flat" cmpd="sng" algn="ctr">
                      <a:noFill/>
                      <a:prstDash val="solid"/>
                      <a:round/>
                      <a:headEnd type="none" w="sm" len="sm"/>
                      <a:tailEnd type="none" w="sm" len="sm"/>
                    </a:lnR>
                    <a:lnT w="3175"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GB" sz="1200" b="0" i="0" u="none" strike="noStrike" cap="none" dirty="0">
                          <a:solidFill>
                            <a:schemeClr val="tx1"/>
                          </a:solidFill>
                          <a:latin typeface="Poppins Medium" pitchFamily="2" charset="77"/>
                          <a:cs typeface="Poppins Medium" pitchFamily="2" charset="77"/>
                        </a:rPr>
                        <a:t>15.4 (12.7-NE)</a:t>
                      </a:r>
                    </a:p>
                  </a:txBody>
                  <a:tcPr marT="18288" marB="18288" anchor="ctr">
                    <a:lnL w="12700" cap="flat" cmpd="sng" algn="ctr">
                      <a:noFill/>
                      <a:prstDash val="solid"/>
                      <a:round/>
                      <a:headEnd type="none" w="sm" len="sm"/>
                      <a:tailEnd type="none" w="sm" len="sm"/>
                    </a:lnL>
                    <a:lnR w="12700" cap="flat" cmpd="sng">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17136549"/>
                  </a:ext>
                </a:extLst>
              </a:tr>
              <a:tr h="196391">
                <a:tc>
                  <a:txBody>
                    <a:bodyPr/>
                    <a:lstStyle/>
                    <a:p>
                      <a:pPr marL="228600" indent="-171450">
                        <a:lnSpc>
                          <a:spcPct val="90000"/>
                        </a:lnSpc>
                        <a:buFont typeface="Arial" panose="020B0604020202020204" pitchFamily="34" charset="0"/>
                        <a:buChar char="•"/>
                        <a:tabLst/>
                      </a:pPr>
                      <a:r>
                        <a:rPr lang="it-IT" sz="1200" b="0" i="0" u="none" strike="noStrike" cap="none" dirty="0">
                          <a:solidFill>
                            <a:schemeClr val="tx1"/>
                          </a:solidFill>
                          <a:latin typeface="Poppins Medium" pitchFamily="2" charset="77"/>
                          <a:cs typeface="Poppins Medium" pitchFamily="2" charset="77"/>
                        </a:rPr>
                        <a:t>15-mo DoCR rate, % (95% CI)</a:t>
                      </a:r>
                    </a:p>
                  </a:txBody>
                  <a:tcPr marT="18288" marB="18288" anchor="ctr">
                    <a:lnL w="9525" cap="flat" cmpd="sng">
                      <a:noFill/>
                      <a:prstDash val="solid"/>
                      <a:round/>
                      <a:headEnd type="none" w="sm" len="sm"/>
                      <a:tailEnd type="none" w="sm" len="sm"/>
                    </a:lnL>
                    <a:lnR w="12700" cap="flat" cmpd="sng" algn="ctr">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0" i="0" u="none" strike="noStrike" cap="none" dirty="0">
                          <a:solidFill>
                            <a:schemeClr val="tx1"/>
                          </a:solidFill>
                          <a:latin typeface="Poppins Medium" pitchFamily="2" charset="77"/>
                          <a:cs typeface="Poppins Medium" pitchFamily="2" charset="77"/>
                        </a:rPr>
                        <a:t>33.5 (10.6-56.4)</a:t>
                      </a:r>
                    </a:p>
                  </a:txBody>
                  <a:tcPr marT="18288" marB="18288" anchor="ctr">
                    <a:lnL w="12700" cap="flat" cmpd="sng" algn="ctr">
                      <a:noFill/>
                      <a:prstDash val="solid"/>
                      <a:round/>
                      <a:headEnd type="none" w="sm" len="sm"/>
                      <a:tailEnd type="none" w="sm" len="sm"/>
                    </a:lnL>
                    <a:lnR w="12700" cap="flat" cmpd="sng" algn="ctr">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GB" sz="1200" b="0" i="0" u="none" strike="noStrike" cap="none" dirty="0">
                          <a:solidFill>
                            <a:schemeClr val="tx1"/>
                          </a:solidFill>
                          <a:latin typeface="Poppins Medium" pitchFamily="2" charset="77"/>
                          <a:cs typeface="Poppins Medium" pitchFamily="2" charset="77"/>
                        </a:rPr>
                        <a:t>50.3 (32.0-68.6)</a:t>
                      </a:r>
                      <a:endParaRPr lang="en-GB" sz="1200" b="0" i="0" u="none" strike="noStrike" cap="none" dirty="0">
                        <a:solidFill>
                          <a:schemeClr val="tx1"/>
                        </a:solidFill>
                        <a:highlight>
                          <a:srgbClr val="FFFF00"/>
                        </a:highlight>
                        <a:latin typeface="Poppins Medium" pitchFamily="2" charset="77"/>
                        <a:cs typeface="Poppins Medium" pitchFamily="2" charset="77"/>
                      </a:endParaRPr>
                    </a:p>
                  </a:txBody>
                  <a:tcPr marT="18288" marB="18288" anchor="ctr">
                    <a:lnL w="12700" cap="flat" cmpd="sng" algn="ctr">
                      <a:noFill/>
                      <a:prstDash val="solid"/>
                      <a:round/>
                      <a:headEnd type="none" w="sm" len="sm"/>
                      <a:tailEnd type="none" w="sm" len="sm"/>
                    </a:lnL>
                    <a:lnR w="12700" cap="flat" cmpd="sng">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632412675"/>
                  </a:ext>
                </a:extLst>
              </a:tr>
              <a:tr h="107122">
                <a:tc>
                  <a:txBody>
                    <a:bodyPr/>
                    <a:lstStyle/>
                    <a:p>
                      <a:pPr marL="228600" indent="-171450" algn="l" defTabSz="914400" rtl="0" eaLnBrk="1" latinLnBrk="0" hangingPunct="1">
                        <a:lnSpc>
                          <a:spcPct val="90000"/>
                        </a:lnSpc>
                        <a:buFont typeface="Arial" panose="020B0604020202020204" pitchFamily="34" charset="0"/>
                        <a:buChar char="•"/>
                        <a:tabLst/>
                      </a:pPr>
                      <a:r>
                        <a:rPr lang="en-GB" sz="1200" b="0" i="0" u="none" strike="noStrike" kern="1200" cap="none" dirty="0">
                          <a:solidFill>
                            <a:schemeClr val="tx1"/>
                          </a:solidFill>
                          <a:latin typeface="Poppins Medium" pitchFamily="2" charset="77"/>
                          <a:ea typeface="+mn-ea"/>
                          <a:cs typeface="Poppins Medium" pitchFamily="2" charset="77"/>
                        </a:rPr>
                        <a:t>Ongoing CR, n (%)</a:t>
                      </a:r>
                      <a:endParaRPr sz="1200" b="0" i="0" u="none" strike="noStrike" kern="1200" cap="none" dirty="0">
                        <a:solidFill>
                          <a:schemeClr val="tx1"/>
                        </a:solidFill>
                        <a:latin typeface="Poppins Medium" pitchFamily="2" charset="77"/>
                        <a:ea typeface="+mn-ea"/>
                        <a:cs typeface="Poppins Medium" pitchFamily="2" charset="77"/>
                      </a:endParaRPr>
                    </a:p>
                  </a:txBody>
                  <a:tcPr marT="18288" marB="18288" anchor="ctr">
                    <a:lnL w="9525" cap="flat" cmpd="sng">
                      <a:noFill/>
                      <a:prstDash val="solid"/>
                      <a:round/>
                      <a:headEnd type="none" w="sm" len="sm"/>
                      <a:tailEnd type="none" w="sm" len="sm"/>
                    </a:lnL>
                    <a:lnR w="12700" cap="flat" cmpd="sng" algn="ctr">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0" i="0" u="none" strike="noStrike" cap="none" dirty="0">
                          <a:solidFill>
                            <a:schemeClr val="tx1"/>
                          </a:solidFill>
                          <a:latin typeface="Poppins Medium" pitchFamily="2" charset="77"/>
                          <a:cs typeface="Poppins Medium" pitchFamily="2" charset="77"/>
                        </a:rPr>
                        <a:t>10 (45.5)</a:t>
                      </a:r>
                    </a:p>
                  </a:txBody>
                  <a:tcPr marT="18288" marB="18288" anchor="ctr">
                    <a:lnL w="12700" cap="flat" cmpd="sng" algn="ctr">
                      <a:noFill/>
                      <a:prstDash val="solid"/>
                      <a:round/>
                      <a:headEnd type="none" w="sm" len="sm"/>
                      <a:tailEnd type="none" w="sm" len="sm"/>
                    </a:lnL>
                    <a:lnR w="12700" cap="flat" cmpd="sng" algn="ctr">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GB" sz="1200" b="0" i="0" u="none" strike="noStrike" cap="none" dirty="0">
                          <a:solidFill>
                            <a:schemeClr val="tx1"/>
                          </a:solidFill>
                          <a:latin typeface="Poppins Medium" pitchFamily="2" charset="77"/>
                          <a:cs typeface="Poppins Medium" pitchFamily="2" charset="77"/>
                        </a:rPr>
                        <a:t>28 (59.6)</a:t>
                      </a:r>
                      <a:endParaRPr sz="1200" b="0" i="0" u="none" strike="noStrike" cap="none" dirty="0">
                        <a:solidFill>
                          <a:schemeClr val="tx1"/>
                        </a:solidFill>
                        <a:latin typeface="Poppins Medium" pitchFamily="2" charset="77"/>
                        <a:cs typeface="Poppins Medium" pitchFamily="2" charset="77"/>
                      </a:endParaRPr>
                    </a:p>
                  </a:txBody>
                  <a:tcPr marT="18288" marB="18288" anchor="ctr">
                    <a:lnL w="12700" cap="flat" cmpd="sng" algn="ctr">
                      <a:noFill/>
                      <a:prstDash val="solid"/>
                      <a:round/>
                      <a:headEnd type="none" w="sm" len="sm"/>
                      <a:tailEnd type="none" w="sm" len="sm"/>
                    </a:lnL>
                    <a:lnR w="12700" cap="flat" cmpd="sng">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544023601"/>
                  </a:ext>
                </a:extLst>
              </a:tr>
              <a:tr h="107122">
                <a:tc>
                  <a:txBody>
                    <a:bodyPr/>
                    <a:lstStyle/>
                    <a:p>
                      <a:pPr marL="0" marR="0" lvl="0" indent="0" algn="l" rtl="0">
                        <a:lnSpc>
                          <a:spcPct val="100000"/>
                        </a:lnSpc>
                        <a:spcBef>
                          <a:spcPts val="0"/>
                        </a:spcBef>
                        <a:spcAft>
                          <a:spcPts val="0"/>
                        </a:spcAft>
                        <a:buClr>
                          <a:srgbClr val="000000"/>
                        </a:buClr>
                        <a:buSzPts val="1000"/>
                        <a:buFont typeface="Arial"/>
                        <a:buNone/>
                      </a:pPr>
                      <a:r>
                        <a:rPr lang="en-GB" sz="1200" b="1" i="0" u="none" strike="noStrike" cap="none" dirty="0">
                          <a:solidFill>
                            <a:schemeClr val="bg2"/>
                          </a:solidFill>
                          <a:latin typeface="Poppins" pitchFamily="2" charset="77"/>
                          <a:cs typeface="Poppins" pitchFamily="2" charset="77"/>
                        </a:rPr>
                        <a:t>DoR</a:t>
                      </a:r>
                    </a:p>
                  </a:txBody>
                  <a:tcPr marT="18288" marB="18288" anchor="ctr">
                    <a:lnL w="9525" cap="flat" cmpd="sng">
                      <a:noFill/>
                      <a:prstDash val="solid"/>
                      <a:round/>
                      <a:headEnd type="none" w="sm" len="sm"/>
                      <a:tailEnd type="none" w="sm" len="sm"/>
                    </a:lnL>
                    <a:lnR w="12700" cap="flat" cmpd="sng" algn="ctr">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GB" sz="1200" b="1" i="0" u="none" strike="noStrike" cap="none" dirty="0">
                          <a:solidFill>
                            <a:schemeClr val="bg2"/>
                          </a:solidFill>
                          <a:latin typeface="Poppins" pitchFamily="2" charset="77"/>
                          <a:cs typeface="Poppins" pitchFamily="2" charset="77"/>
                        </a:rPr>
                        <a:t>(n = 23)</a:t>
                      </a:r>
                    </a:p>
                  </a:txBody>
                  <a:tcPr marT="18288" marB="18288" anchor="ctr">
                    <a:lnL w="12700" cap="flat" cmpd="sng" algn="ctr">
                      <a:noFill/>
                      <a:prstDash val="solid"/>
                      <a:round/>
                      <a:headEnd type="none" w="sm" len="sm"/>
                      <a:tailEnd type="none" w="sm" len="sm"/>
                    </a:lnL>
                    <a:lnR w="12700" cap="flat" cmpd="sng" algn="ctr">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GB" sz="1200" b="1" i="0" u="none" strike="noStrike" cap="none" dirty="0">
                          <a:solidFill>
                            <a:schemeClr val="bg2"/>
                          </a:solidFill>
                          <a:latin typeface="Poppins" pitchFamily="2" charset="77"/>
                          <a:cs typeface="Poppins" pitchFamily="2" charset="77"/>
                        </a:rPr>
                        <a:t>(n = 51)</a:t>
                      </a:r>
                    </a:p>
                  </a:txBody>
                  <a:tcPr marT="18288" marB="18288" anchor="ctr">
                    <a:lnL w="12700" cap="flat" cmpd="sng" algn="ctr">
                      <a:noFill/>
                      <a:prstDash val="solid"/>
                      <a:round/>
                      <a:headEnd type="none" w="sm" len="sm"/>
                      <a:tailEnd type="none" w="sm" len="sm"/>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2905861443"/>
                  </a:ext>
                </a:extLst>
              </a:tr>
              <a:tr h="107122">
                <a:tc>
                  <a:txBody>
                    <a:bodyPr/>
                    <a:lstStyle/>
                    <a:p>
                      <a:pPr marL="0" marR="0" lvl="0" indent="0" algn="l" rtl="0">
                        <a:lnSpc>
                          <a:spcPct val="100000"/>
                        </a:lnSpc>
                        <a:spcBef>
                          <a:spcPts val="0"/>
                        </a:spcBef>
                        <a:spcAft>
                          <a:spcPts val="0"/>
                        </a:spcAft>
                        <a:buClr>
                          <a:srgbClr val="000000"/>
                        </a:buClr>
                        <a:buSzPts val="1000"/>
                        <a:buFont typeface="Arial"/>
                        <a:buNone/>
                      </a:pPr>
                      <a:r>
                        <a:rPr lang="it-IT" sz="1200" b="0" i="0" u="none" strike="noStrike" cap="none" dirty="0">
                          <a:solidFill>
                            <a:schemeClr val="tx1"/>
                          </a:solidFill>
                          <a:latin typeface="Poppins Medium" pitchFamily="2" charset="77"/>
                          <a:cs typeface="Poppins Medium" pitchFamily="2" charset="77"/>
                        </a:rPr>
                        <a:t>Median DoR, </a:t>
                      </a:r>
                      <a:r>
                        <a:rPr lang="it-IT" sz="1200" b="0" i="0" u="none" strike="noStrike" cap="none" dirty="0" err="1">
                          <a:solidFill>
                            <a:schemeClr val="tx1"/>
                          </a:solidFill>
                          <a:latin typeface="Poppins Medium" pitchFamily="2" charset="77"/>
                          <a:cs typeface="Poppins Medium" pitchFamily="2" charset="77"/>
                        </a:rPr>
                        <a:t>mo</a:t>
                      </a:r>
                      <a:r>
                        <a:rPr lang="it-IT" sz="1200" b="0" i="0" u="none" strike="noStrike" cap="none" dirty="0">
                          <a:solidFill>
                            <a:schemeClr val="tx1"/>
                          </a:solidFill>
                          <a:latin typeface="Poppins Medium" pitchFamily="2" charset="77"/>
                          <a:cs typeface="Poppins Medium" pitchFamily="2" charset="77"/>
                        </a:rPr>
                        <a:t> (95% CI)</a:t>
                      </a:r>
                    </a:p>
                  </a:txBody>
                  <a:tcPr marT="18288" marB="18288" anchor="ctr">
                    <a:lnL w="9525" cap="flat" cmpd="sng">
                      <a:noFill/>
                      <a:prstDash val="solid"/>
                      <a:round/>
                      <a:headEnd type="none" w="sm" len="sm"/>
                      <a:tailEnd type="none" w="sm" len="sm"/>
                    </a:lnL>
                    <a:lnR w="12700" cap="flat" cmpd="sng" algn="ctr">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0" i="0" u="none" strike="noStrike" cap="none" dirty="0">
                          <a:solidFill>
                            <a:schemeClr val="tx1"/>
                          </a:solidFill>
                          <a:latin typeface="Poppins Medium" pitchFamily="2" charset="77"/>
                          <a:cs typeface="Poppins Medium" pitchFamily="2" charset="77"/>
                        </a:rPr>
                        <a:t>12.6 (7.4-NE)</a:t>
                      </a:r>
                    </a:p>
                  </a:txBody>
                  <a:tcPr marT="18288" marB="18288" anchor="ctr">
                    <a:lnL w="12700" cap="flat" cmpd="sng" algn="ctr">
                      <a:noFill/>
                      <a:prstDash val="solid"/>
                      <a:round/>
                      <a:headEnd type="none" w="sm" len="sm"/>
                      <a:tailEnd type="none" w="sm" len="sm"/>
                    </a:lnL>
                    <a:lnR w="12700" cap="flat" cmpd="sng" algn="ctr">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GB" sz="1200" b="0" i="0" u="none" strike="noStrike" cap="none" dirty="0">
                          <a:solidFill>
                            <a:schemeClr val="tx1"/>
                          </a:solidFill>
                          <a:latin typeface="Poppins Medium" pitchFamily="2" charset="77"/>
                          <a:cs typeface="Poppins Medium" pitchFamily="2" charset="77"/>
                        </a:rPr>
                        <a:t>16.2 (12.6-NE)</a:t>
                      </a:r>
                    </a:p>
                  </a:txBody>
                  <a:tcPr marT="18288" marB="18288" anchor="ctr">
                    <a:lnL w="12700" cap="flat" cmpd="sng" algn="ctr">
                      <a:noFill/>
                      <a:prstDash val="solid"/>
                      <a:round/>
                      <a:headEnd type="none" w="sm" len="sm"/>
                      <a:tailEnd type="none" w="sm" len="sm"/>
                    </a:lnL>
                    <a:lnR w="12700" cap="flat" cmpd="sng">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761207688"/>
                  </a:ext>
                </a:extLst>
              </a:tr>
              <a:tr h="107122">
                <a:tc>
                  <a:txBody>
                    <a:bodyPr/>
                    <a:lstStyle/>
                    <a:p>
                      <a:pPr marL="228600" indent="-171450" algn="l" defTabSz="914400" rtl="0" eaLnBrk="1" latinLnBrk="0" hangingPunct="1">
                        <a:lnSpc>
                          <a:spcPct val="90000"/>
                        </a:lnSpc>
                        <a:buFont typeface="Arial" panose="020B0604020202020204" pitchFamily="34" charset="0"/>
                        <a:buChar char="•"/>
                        <a:tabLst/>
                      </a:pPr>
                      <a:r>
                        <a:rPr lang="it-IT" sz="1200" b="0" i="0" u="none" strike="noStrike" kern="1200" cap="none" dirty="0">
                          <a:solidFill>
                            <a:schemeClr val="tx1"/>
                          </a:solidFill>
                          <a:latin typeface="Poppins Medium" pitchFamily="2" charset="77"/>
                          <a:ea typeface="+mn-ea"/>
                          <a:cs typeface="Poppins Medium" pitchFamily="2" charset="77"/>
                        </a:rPr>
                        <a:t>15-mo DoR rate, % (95% CI)</a:t>
                      </a:r>
                    </a:p>
                  </a:txBody>
                  <a:tcPr marT="18288" marB="18288" anchor="ctr">
                    <a:lnL w="9525" cap="flat" cmpd="sng">
                      <a:noFill/>
                      <a:prstDash val="solid"/>
                      <a:round/>
                      <a:headEnd type="none" w="sm" len="sm"/>
                      <a:tailEnd type="none" w="sm" len="sm"/>
                    </a:lnL>
                    <a:lnR w="12700" cap="flat" cmpd="sng" algn="ctr">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GB" sz="1200" b="0" i="0" u="none" strike="noStrike" cap="none" dirty="0">
                          <a:solidFill>
                            <a:schemeClr val="tx1"/>
                          </a:solidFill>
                          <a:latin typeface="Poppins Medium" pitchFamily="2" charset="77"/>
                          <a:cs typeface="Poppins Medium" pitchFamily="2" charset="77"/>
                        </a:rPr>
                        <a:t>38.0 (15.5-60.6)</a:t>
                      </a:r>
                    </a:p>
                  </a:txBody>
                  <a:tcPr marT="18288" marB="18288" anchor="ctr">
                    <a:lnL w="12700" cap="flat" cmpd="sng" algn="ctr">
                      <a:noFill/>
                      <a:prstDash val="solid"/>
                      <a:round/>
                      <a:headEnd type="none" w="sm" len="sm"/>
                      <a:tailEnd type="none" w="sm" len="sm"/>
                    </a:lnL>
                    <a:lnR w="12700" cap="flat" cmpd="sng" algn="ctr">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GB" sz="1200" b="0" i="0" u="none" strike="noStrike" cap="none" dirty="0">
                          <a:solidFill>
                            <a:schemeClr val="tx1"/>
                          </a:solidFill>
                          <a:latin typeface="Poppins Medium" pitchFamily="2" charset="77"/>
                          <a:cs typeface="Poppins Medium" pitchFamily="2" charset="77"/>
                        </a:rPr>
                        <a:t>59.7 (44.1-75.3)</a:t>
                      </a:r>
                    </a:p>
                  </a:txBody>
                  <a:tcPr marT="18288" marB="18288" anchor="ctr">
                    <a:lnL w="12700" cap="flat" cmpd="sng" algn="ctr">
                      <a:noFill/>
                      <a:prstDash val="solid"/>
                      <a:round/>
                      <a:headEnd type="none" w="sm" len="sm"/>
                      <a:tailEnd type="none" w="sm" len="sm"/>
                    </a:lnL>
                    <a:lnR w="12700" cap="flat" cmpd="sng">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684097245"/>
                  </a:ext>
                </a:extLst>
              </a:tr>
              <a:tr h="107122">
                <a:tc>
                  <a:txBody>
                    <a:bodyPr/>
                    <a:lstStyle/>
                    <a:p>
                      <a:pPr marL="228600" indent="-171450" algn="l" defTabSz="914400" rtl="0" eaLnBrk="1" latinLnBrk="0" hangingPunct="1">
                        <a:lnSpc>
                          <a:spcPct val="90000"/>
                        </a:lnSpc>
                        <a:buFont typeface="Arial" panose="020B0604020202020204" pitchFamily="34" charset="0"/>
                        <a:buChar char="•"/>
                        <a:tabLst/>
                      </a:pPr>
                      <a:r>
                        <a:rPr lang="en-GB" sz="1200" b="0" i="0" u="none" strike="noStrike" kern="1200" cap="none" dirty="0">
                          <a:solidFill>
                            <a:schemeClr val="tx1"/>
                          </a:solidFill>
                          <a:latin typeface="Poppins Medium" pitchFamily="2" charset="77"/>
                          <a:ea typeface="+mn-ea"/>
                          <a:cs typeface="Poppins Medium" pitchFamily="2" charset="77"/>
                        </a:rPr>
                        <a:t>Ongoing response, n (%)</a:t>
                      </a:r>
                      <a:endParaRPr sz="1200" b="0" i="0" u="none" strike="noStrike" kern="1200" cap="none" dirty="0">
                        <a:solidFill>
                          <a:schemeClr val="tx1"/>
                        </a:solidFill>
                        <a:latin typeface="Poppins Medium" pitchFamily="2" charset="77"/>
                        <a:ea typeface="+mn-ea"/>
                        <a:cs typeface="Poppins Medium" pitchFamily="2" charset="77"/>
                      </a:endParaRPr>
                    </a:p>
                  </a:txBody>
                  <a:tcPr marT="18288" marB="18288" anchor="ctr">
                    <a:lnL w="9525" cap="flat" cmpd="sng">
                      <a:noFill/>
                      <a:prstDash val="solid"/>
                      <a:round/>
                      <a:headEnd type="none" w="sm" len="sm"/>
                      <a:tailEnd type="none" w="sm" len="sm"/>
                    </a:lnL>
                    <a:lnR w="12700" cap="flat" cmpd="sng" algn="ctr">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GB" sz="1200" b="0" i="0" u="none" strike="noStrike" cap="none" dirty="0">
                          <a:solidFill>
                            <a:schemeClr val="tx1"/>
                          </a:solidFill>
                          <a:latin typeface="Poppins Medium" pitchFamily="2" charset="77"/>
                          <a:cs typeface="Poppins Medium" pitchFamily="2" charset="77"/>
                        </a:rPr>
                        <a:t>10 (43.5)</a:t>
                      </a:r>
                      <a:endParaRPr sz="1200" b="0" i="0" u="none" strike="noStrike" cap="none" dirty="0">
                        <a:solidFill>
                          <a:schemeClr val="tx1"/>
                        </a:solidFill>
                        <a:latin typeface="Poppins Medium" pitchFamily="2" charset="77"/>
                        <a:cs typeface="Poppins Medium" pitchFamily="2" charset="77"/>
                      </a:endParaRPr>
                    </a:p>
                  </a:txBody>
                  <a:tcPr marT="18288" marB="18288" anchor="ctr">
                    <a:lnL w="12700" cap="flat" cmpd="sng" algn="ctr">
                      <a:noFill/>
                      <a:prstDash val="solid"/>
                      <a:round/>
                      <a:headEnd type="none" w="sm" len="sm"/>
                      <a:tailEnd type="none" w="sm" len="sm"/>
                    </a:lnL>
                    <a:lnR w="12700" cap="flat" cmpd="sng" algn="ctr">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GB" sz="1200" b="0" i="0" u="none" strike="noStrike" cap="none" dirty="0">
                          <a:solidFill>
                            <a:schemeClr val="tx1"/>
                          </a:solidFill>
                          <a:latin typeface="Poppins Medium" pitchFamily="2" charset="77"/>
                          <a:cs typeface="Poppins Medium" pitchFamily="2" charset="77"/>
                        </a:rPr>
                        <a:t>28 (54.9)</a:t>
                      </a:r>
                    </a:p>
                  </a:txBody>
                  <a:tcPr marT="18288" marB="18288" anchor="ctr">
                    <a:lnL w="12700" cap="flat" cmpd="sng" algn="ctr">
                      <a:noFill/>
                      <a:prstDash val="solid"/>
                      <a:round/>
                      <a:headEnd type="none" w="sm" len="sm"/>
                      <a:tailEnd type="none" w="sm" len="sm"/>
                    </a:lnL>
                    <a:lnR w="12700" cap="flat" cmpd="sng">
                      <a:noFill/>
                      <a:prstDash val="solid"/>
                      <a:round/>
                      <a:headEnd type="none" w="sm" len="sm"/>
                      <a:tailEnd type="none" w="sm" len="sm"/>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715714297"/>
                  </a:ext>
                </a:extLst>
              </a:tr>
            </a:tbl>
          </a:graphicData>
        </a:graphic>
      </p:graphicFrame>
      <p:graphicFrame>
        <p:nvGraphicFramePr>
          <p:cNvPr id="251" name="Chart 250">
            <a:extLst>
              <a:ext uri="{FF2B5EF4-FFF2-40B4-BE49-F238E27FC236}">
                <a16:creationId xmlns:a16="http://schemas.microsoft.com/office/drawing/2014/main" id="{240C9EF3-7FFA-5579-865D-1C29DAA3BEEF}"/>
              </a:ext>
            </a:extLst>
          </p:cNvPr>
          <p:cNvGraphicFramePr>
            <a:graphicFrameLocks/>
          </p:cNvGraphicFramePr>
          <p:nvPr>
            <p:extLst>
              <p:ext uri="{D42A27DB-BD31-4B8C-83A1-F6EECF244321}">
                <p14:modId xmlns:p14="http://schemas.microsoft.com/office/powerpoint/2010/main" val="3100443152"/>
              </p:ext>
            </p:extLst>
          </p:nvPr>
        </p:nvGraphicFramePr>
        <p:xfrm>
          <a:off x="575635" y="1584091"/>
          <a:ext cx="5311354" cy="2359655"/>
        </p:xfrm>
        <a:graphic>
          <a:graphicData uri="http://schemas.openxmlformats.org/drawingml/2006/chart">
            <c:chart xmlns:c="http://schemas.openxmlformats.org/drawingml/2006/chart" xmlns:r="http://schemas.openxmlformats.org/officeDocument/2006/relationships" r:id="rId3"/>
          </a:graphicData>
        </a:graphic>
      </p:graphicFrame>
      <p:sp>
        <p:nvSpPr>
          <p:cNvPr id="252" name="TextBox 251">
            <a:extLst>
              <a:ext uri="{FF2B5EF4-FFF2-40B4-BE49-F238E27FC236}">
                <a16:creationId xmlns:a16="http://schemas.microsoft.com/office/drawing/2014/main" id="{ABB5D5FE-6F7C-E59B-D238-829C4E4C6F90}"/>
              </a:ext>
            </a:extLst>
          </p:cNvPr>
          <p:cNvSpPr txBox="1">
            <a:spLocks/>
          </p:cNvSpPr>
          <p:nvPr/>
        </p:nvSpPr>
        <p:spPr>
          <a:xfrm>
            <a:off x="4434792" y="1743967"/>
            <a:ext cx="1167111" cy="307777"/>
          </a:xfrm>
          <a:prstGeom prst="rect">
            <a:avLst/>
          </a:prstGeom>
          <a:noFill/>
        </p:spPr>
        <p:txBody>
          <a:bodyPr wrap="square" lIns="0" rIns="0" rtlCol="0">
            <a:spAutoFit/>
          </a:bodyPr>
          <a:lstStyle/>
          <a:p>
            <a:pPr algn="ctr" defTabSz="609387"/>
            <a:r>
              <a:rPr lang="en-GB" sz="1400" dirty="0">
                <a:latin typeface="Poppins" pitchFamily="2" charset="77"/>
                <a:cs typeface="Poppins" pitchFamily="2" charset="77"/>
              </a:rPr>
              <a:t>ORR 85.0%</a:t>
            </a:r>
          </a:p>
        </p:txBody>
      </p:sp>
      <p:sp>
        <p:nvSpPr>
          <p:cNvPr id="253" name="TextBox 252">
            <a:extLst>
              <a:ext uri="{FF2B5EF4-FFF2-40B4-BE49-F238E27FC236}">
                <a16:creationId xmlns:a16="http://schemas.microsoft.com/office/drawing/2014/main" id="{874F3E8C-B105-ED4F-EAA5-D15A3F4204D4}"/>
              </a:ext>
            </a:extLst>
          </p:cNvPr>
          <p:cNvSpPr txBox="1">
            <a:spLocks/>
          </p:cNvSpPr>
          <p:nvPr/>
        </p:nvSpPr>
        <p:spPr>
          <a:xfrm>
            <a:off x="2984795" y="1603682"/>
            <a:ext cx="1101071" cy="307777"/>
          </a:xfrm>
          <a:prstGeom prst="rect">
            <a:avLst/>
          </a:prstGeom>
          <a:noFill/>
        </p:spPr>
        <p:txBody>
          <a:bodyPr wrap="square" lIns="0" rIns="0" rtlCol="0">
            <a:spAutoFit/>
          </a:bodyPr>
          <a:lstStyle/>
          <a:p>
            <a:pPr algn="ctr" defTabSz="609387"/>
            <a:r>
              <a:rPr lang="en-GB" sz="1400" dirty="0">
                <a:latin typeface="Poppins" pitchFamily="2" charset="77"/>
                <a:cs typeface="Poppins" pitchFamily="2" charset="77"/>
              </a:rPr>
              <a:t>ORR 96.6%</a:t>
            </a:r>
          </a:p>
        </p:txBody>
      </p:sp>
      <p:sp>
        <p:nvSpPr>
          <p:cNvPr id="254" name="TextBox 253">
            <a:extLst>
              <a:ext uri="{FF2B5EF4-FFF2-40B4-BE49-F238E27FC236}">
                <a16:creationId xmlns:a16="http://schemas.microsoft.com/office/drawing/2014/main" id="{345584A6-D41F-54F3-41FE-A724FED435BE}"/>
              </a:ext>
            </a:extLst>
          </p:cNvPr>
          <p:cNvSpPr txBox="1">
            <a:spLocks/>
          </p:cNvSpPr>
          <p:nvPr/>
        </p:nvSpPr>
        <p:spPr>
          <a:xfrm>
            <a:off x="1495968" y="1682112"/>
            <a:ext cx="1141353" cy="307777"/>
          </a:xfrm>
          <a:prstGeom prst="rect">
            <a:avLst/>
          </a:prstGeom>
          <a:noFill/>
        </p:spPr>
        <p:txBody>
          <a:bodyPr wrap="square" lIns="0" rIns="0" rtlCol="0">
            <a:spAutoFit/>
          </a:bodyPr>
          <a:lstStyle/>
          <a:p>
            <a:pPr algn="ctr" defTabSz="609387"/>
            <a:r>
              <a:rPr lang="en-GB" sz="1400" dirty="0">
                <a:latin typeface="Poppins" pitchFamily="2" charset="77"/>
                <a:ea typeface="Calibri" panose="020F0502020204030204" pitchFamily="34" charset="0"/>
                <a:cs typeface="Poppins" pitchFamily="2" charset="77"/>
              </a:rPr>
              <a:t>ORR 74.2%</a:t>
            </a:r>
          </a:p>
        </p:txBody>
      </p:sp>
      <p:grpSp>
        <p:nvGrpSpPr>
          <p:cNvPr id="256" name="Group 255">
            <a:extLst>
              <a:ext uri="{FF2B5EF4-FFF2-40B4-BE49-F238E27FC236}">
                <a16:creationId xmlns:a16="http://schemas.microsoft.com/office/drawing/2014/main" id="{2BAD6B5F-81BF-13EE-B5BD-9FB8DE7D6449}"/>
              </a:ext>
            </a:extLst>
          </p:cNvPr>
          <p:cNvGrpSpPr>
            <a:grpSpLocks/>
          </p:cNvGrpSpPr>
          <p:nvPr/>
        </p:nvGrpSpPr>
        <p:grpSpPr>
          <a:xfrm>
            <a:off x="1335178" y="3684247"/>
            <a:ext cx="4399043" cy="308171"/>
            <a:chOff x="1220857" y="3708172"/>
            <a:chExt cx="4684876" cy="353511"/>
          </a:xfrm>
        </p:grpSpPr>
        <p:sp>
          <p:nvSpPr>
            <p:cNvPr id="259" name="Rectangle 258">
              <a:extLst>
                <a:ext uri="{FF2B5EF4-FFF2-40B4-BE49-F238E27FC236}">
                  <a16:creationId xmlns:a16="http://schemas.microsoft.com/office/drawing/2014/main" id="{8014B3F3-45BE-5462-E5FE-0F76BA06A5A0}"/>
                </a:ext>
              </a:extLst>
            </p:cNvPr>
            <p:cNvSpPr>
              <a:spLocks/>
            </p:cNvSpPr>
            <p:nvPr/>
          </p:nvSpPr>
          <p:spPr>
            <a:xfrm>
              <a:off x="1220857" y="3721535"/>
              <a:ext cx="1566096" cy="3304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9387"/>
              <a:r>
                <a:rPr lang="en-GB" sz="1400" b="0" dirty="0">
                  <a:solidFill>
                    <a:schemeClr val="tx1">
                      <a:lumMod val="75000"/>
                      <a:lumOff val="25000"/>
                    </a:schemeClr>
                  </a:solidFill>
                  <a:latin typeface="Poppins Medium" pitchFamily="2" charset="77"/>
                  <a:cs typeface="Poppins Medium" pitchFamily="2" charset="77"/>
                </a:rPr>
                <a:t>Prior BTKi</a:t>
              </a:r>
            </a:p>
            <a:p>
              <a:pPr algn="ctr" defTabSz="609387"/>
              <a:r>
                <a:rPr lang="en-GB" sz="1400" b="0" dirty="0">
                  <a:solidFill>
                    <a:schemeClr val="tx1">
                      <a:lumMod val="75000"/>
                      <a:lumOff val="25000"/>
                    </a:schemeClr>
                  </a:solidFill>
                  <a:latin typeface="Poppins Medium" pitchFamily="2" charset="77"/>
                  <a:cs typeface="Poppins Medium" pitchFamily="2" charset="77"/>
                </a:rPr>
                <a:t>(n = 31)</a:t>
              </a:r>
              <a:endParaRPr lang="en-US" sz="1400" b="0" baseline="30000" dirty="0">
                <a:solidFill>
                  <a:schemeClr val="tx1">
                    <a:lumMod val="75000"/>
                    <a:lumOff val="25000"/>
                  </a:schemeClr>
                </a:solidFill>
                <a:latin typeface="Poppins Medium" pitchFamily="2" charset="77"/>
                <a:cs typeface="Poppins Medium" pitchFamily="2" charset="77"/>
              </a:endParaRPr>
            </a:p>
          </p:txBody>
        </p:sp>
        <p:sp>
          <p:nvSpPr>
            <p:cNvPr id="260" name="Rectangle 259">
              <a:extLst>
                <a:ext uri="{FF2B5EF4-FFF2-40B4-BE49-F238E27FC236}">
                  <a16:creationId xmlns:a16="http://schemas.microsoft.com/office/drawing/2014/main" id="{3C2CBD1A-A94D-EA12-3317-4FB4F020F762}"/>
                </a:ext>
              </a:extLst>
            </p:cNvPr>
            <p:cNvSpPr>
              <a:spLocks/>
            </p:cNvSpPr>
            <p:nvPr/>
          </p:nvSpPr>
          <p:spPr>
            <a:xfrm>
              <a:off x="2786953" y="3708172"/>
              <a:ext cx="1566096" cy="3304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9387"/>
              <a:r>
                <a:rPr lang="en-GB" sz="1400" b="0" dirty="0">
                  <a:solidFill>
                    <a:schemeClr val="tx1">
                      <a:lumMod val="75000"/>
                      <a:lumOff val="25000"/>
                    </a:schemeClr>
                  </a:solidFill>
                  <a:latin typeface="Poppins Medium" pitchFamily="2" charset="77"/>
                  <a:cs typeface="Poppins Medium" pitchFamily="2" charset="77"/>
                </a:rPr>
                <a:t>BTKi Naive </a:t>
              </a:r>
            </a:p>
            <a:p>
              <a:pPr algn="ctr" defTabSz="609387"/>
              <a:r>
                <a:rPr lang="en-GB" sz="1400" b="0" dirty="0">
                  <a:solidFill>
                    <a:schemeClr val="tx1">
                      <a:lumMod val="75000"/>
                      <a:lumOff val="25000"/>
                    </a:schemeClr>
                  </a:solidFill>
                  <a:latin typeface="Poppins Medium" pitchFamily="2" charset="77"/>
                  <a:cs typeface="Poppins Medium" pitchFamily="2" charset="77"/>
                </a:rPr>
                <a:t>(n = 29)</a:t>
              </a:r>
              <a:endParaRPr lang="en-US" sz="1400" b="0" dirty="0">
                <a:solidFill>
                  <a:schemeClr val="tx1">
                    <a:lumMod val="75000"/>
                    <a:lumOff val="25000"/>
                  </a:schemeClr>
                </a:solidFill>
                <a:latin typeface="Poppins Medium" pitchFamily="2" charset="77"/>
                <a:cs typeface="Poppins Medium" pitchFamily="2" charset="77"/>
              </a:endParaRPr>
            </a:p>
          </p:txBody>
        </p:sp>
        <p:sp>
          <p:nvSpPr>
            <p:cNvPr id="261" name="Rectangle 260">
              <a:extLst>
                <a:ext uri="{FF2B5EF4-FFF2-40B4-BE49-F238E27FC236}">
                  <a16:creationId xmlns:a16="http://schemas.microsoft.com/office/drawing/2014/main" id="{47449FB9-0446-B184-E5A6-01F3022D93FC}"/>
                </a:ext>
              </a:extLst>
            </p:cNvPr>
            <p:cNvSpPr>
              <a:spLocks/>
            </p:cNvSpPr>
            <p:nvPr/>
          </p:nvSpPr>
          <p:spPr>
            <a:xfrm>
              <a:off x="4374290" y="3731193"/>
              <a:ext cx="1531443" cy="33049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9387"/>
              <a:r>
                <a:rPr lang="en-GB" sz="1400" b="0" dirty="0">
                  <a:solidFill>
                    <a:schemeClr val="tx1">
                      <a:lumMod val="75000"/>
                      <a:lumOff val="25000"/>
                    </a:schemeClr>
                  </a:solidFill>
                  <a:latin typeface="Poppins Medium" pitchFamily="2" charset="77"/>
                  <a:cs typeface="Poppins Medium" pitchFamily="2" charset="77"/>
                </a:rPr>
                <a:t>All Patients</a:t>
              </a:r>
              <a:endParaRPr lang="en-GB" sz="1400" b="0" baseline="30000" dirty="0">
                <a:solidFill>
                  <a:schemeClr val="tx1">
                    <a:lumMod val="75000"/>
                    <a:lumOff val="25000"/>
                  </a:schemeClr>
                </a:solidFill>
                <a:latin typeface="Poppins Medium" pitchFamily="2" charset="77"/>
                <a:cs typeface="Poppins Medium" pitchFamily="2" charset="77"/>
              </a:endParaRPr>
            </a:p>
            <a:p>
              <a:pPr algn="ctr" defTabSz="609387"/>
              <a:r>
                <a:rPr lang="en-GB" sz="1400" b="0" dirty="0">
                  <a:solidFill>
                    <a:schemeClr val="tx1">
                      <a:lumMod val="75000"/>
                      <a:lumOff val="25000"/>
                    </a:schemeClr>
                  </a:solidFill>
                  <a:latin typeface="Poppins Medium" pitchFamily="2" charset="77"/>
                  <a:cs typeface="Poppins Medium" pitchFamily="2" charset="77"/>
                </a:rPr>
                <a:t>(N = 60)</a:t>
              </a:r>
              <a:endParaRPr lang="en-US" sz="1400" b="0" dirty="0">
                <a:solidFill>
                  <a:schemeClr val="tx1">
                    <a:lumMod val="75000"/>
                    <a:lumOff val="25000"/>
                  </a:schemeClr>
                </a:solidFill>
                <a:latin typeface="Poppins Medium" pitchFamily="2" charset="77"/>
                <a:cs typeface="Poppins Medium" pitchFamily="2" charset="77"/>
              </a:endParaRPr>
            </a:p>
          </p:txBody>
        </p:sp>
      </p:grpSp>
      <p:sp>
        <p:nvSpPr>
          <p:cNvPr id="257" name="TextBox 256">
            <a:extLst>
              <a:ext uri="{FF2B5EF4-FFF2-40B4-BE49-F238E27FC236}">
                <a16:creationId xmlns:a16="http://schemas.microsoft.com/office/drawing/2014/main" id="{D6763DB2-1081-33F2-C226-46C126F2B3E1}"/>
              </a:ext>
            </a:extLst>
          </p:cNvPr>
          <p:cNvSpPr txBox="1">
            <a:spLocks/>
          </p:cNvSpPr>
          <p:nvPr/>
        </p:nvSpPr>
        <p:spPr>
          <a:xfrm>
            <a:off x="2105064" y="1969941"/>
            <a:ext cx="936519" cy="276999"/>
          </a:xfrm>
          <a:prstGeom prst="rect">
            <a:avLst/>
          </a:prstGeom>
          <a:noFill/>
        </p:spPr>
        <p:txBody>
          <a:bodyPr wrap="square" rtlCol="0">
            <a:spAutoFit/>
          </a:bodyPr>
          <a:lstStyle/>
          <a:p>
            <a:pPr algn="ctr" defTabSz="609387"/>
            <a:r>
              <a:rPr lang="en-GB" sz="1200" b="0" dirty="0">
                <a:latin typeface="Poppins Medium" pitchFamily="2" charset="77"/>
                <a:ea typeface="Calibri" panose="020F0502020204030204" pitchFamily="34" charset="0"/>
                <a:cs typeface="Poppins Medium" pitchFamily="2" charset="77"/>
              </a:rPr>
              <a:t>PR 3.2%</a:t>
            </a:r>
            <a:endParaRPr lang="en-US" sz="1200" b="0" dirty="0">
              <a:latin typeface="Poppins Medium" pitchFamily="2" charset="77"/>
              <a:ea typeface="Calibri" panose="020F0502020204030204" pitchFamily="34" charset="0"/>
              <a:cs typeface="Poppins Medium" pitchFamily="2" charset="77"/>
            </a:endParaRPr>
          </a:p>
        </p:txBody>
      </p:sp>
      <p:cxnSp>
        <p:nvCxnSpPr>
          <p:cNvPr id="258" name="Straight Connector 257">
            <a:extLst>
              <a:ext uri="{FF2B5EF4-FFF2-40B4-BE49-F238E27FC236}">
                <a16:creationId xmlns:a16="http://schemas.microsoft.com/office/drawing/2014/main" id="{20221F25-0934-DAA3-2EF9-6C628CA7A550}"/>
              </a:ext>
            </a:extLst>
          </p:cNvPr>
          <p:cNvCxnSpPr>
            <a:cxnSpLocks/>
          </p:cNvCxnSpPr>
          <p:nvPr/>
        </p:nvCxnSpPr>
        <p:spPr>
          <a:xfrm flipH="1">
            <a:off x="2070450" y="2174634"/>
            <a:ext cx="230550" cy="122898"/>
          </a:xfrm>
          <a:prstGeom prst="line">
            <a:avLst/>
          </a:prstGeom>
          <a:ln w="22225"/>
        </p:spPr>
        <p:style>
          <a:lnRef idx="1">
            <a:schemeClr val="dk1"/>
          </a:lnRef>
          <a:fillRef idx="0">
            <a:schemeClr val="dk1"/>
          </a:fillRef>
          <a:effectRef idx="0">
            <a:schemeClr val="dk1"/>
          </a:effectRef>
          <a:fontRef idx="minor">
            <a:schemeClr val="tx1"/>
          </a:fontRef>
        </p:style>
      </p:cxnSp>
      <p:sp>
        <p:nvSpPr>
          <p:cNvPr id="266" name="TextBox 265">
            <a:extLst>
              <a:ext uri="{FF2B5EF4-FFF2-40B4-BE49-F238E27FC236}">
                <a16:creationId xmlns:a16="http://schemas.microsoft.com/office/drawing/2014/main" id="{4CF30CF0-B814-58D7-3468-6CAD42B0EADC}"/>
              </a:ext>
            </a:extLst>
          </p:cNvPr>
          <p:cNvSpPr txBox="1">
            <a:spLocks/>
          </p:cNvSpPr>
          <p:nvPr/>
        </p:nvSpPr>
        <p:spPr bwMode="auto">
          <a:xfrm>
            <a:off x="804898" y="1267806"/>
            <a:ext cx="34194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b="0" dirty="0">
                <a:latin typeface="Poppins Medium" pitchFamily="2" charset="77"/>
                <a:cs typeface="Poppins Medium" pitchFamily="2" charset="77"/>
              </a:rPr>
              <a:t>Median follow-up: 17.2 mo</a:t>
            </a:r>
          </a:p>
        </p:txBody>
      </p:sp>
      <p:graphicFrame>
        <p:nvGraphicFramePr>
          <p:cNvPr id="51" name="Table 50">
            <a:extLst>
              <a:ext uri="{FF2B5EF4-FFF2-40B4-BE49-F238E27FC236}">
                <a16:creationId xmlns:a16="http://schemas.microsoft.com/office/drawing/2014/main" id="{F7F60559-F048-C2D8-8457-3392B35A98E6}"/>
              </a:ext>
            </a:extLst>
          </p:cNvPr>
          <p:cNvGraphicFramePr>
            <a:graphicFrameLocks/>
          </p:cNvGraphicFramePr>
          <p:nvPr>
            <p:extLst>
              <p:ext uri="{D42A27DB-BD31-4B8C-83A1-F6EECF244321}">
                <p14:modId xmlns:p14="http://schemas.microsoft.com/office/powerpoint/2010/main" val="2867138955"/>
              </p:ext>
            </p:extLst>
          </p:nvPr>
        </p:nvGraphicFramePr>
        <p:xfrm>
          <a:off x="6294922" y="4521785"/>
          <a:ext cx="5674910" cy="1719072"/>
        </p:xfrm>
        <a:graphic>
          <a:graphicData uri="http://schemas.openxmlformats.org/drawingml/2006/table">
            <a:tbl>
              <a:tblPr firstRow="1" bandRow="1">
                <a:tableStyleId>{93296810-A885-4BE3-A3E7-6D5BEEA58F35}</a:tableStyleId>
              </a:tblPr>
              <a:tblGrid>
                <a:gridCol w="2582918">
                  <a:extLst>
                    <a:ext uri="{9D8B030D-6E8A-4147-A177-3AD203B41FA5}">
                      <a16:colId xmlns:a16="http://schemas.microsoft.com/office/drawing/2014/main" val="2809084536"/>
                    </a:ext>
                  </a:extLst>
                </a:gridCol>
                <a:gridCol w="1545996">
                  <a:extLst>
                    <a:ext uri="{9D8B030D-6E8A-4147-A177-3AD203B41FA5}">
                      <a16:colId xmlns:a16="http://schemas.microsoft.com/office/drawing/2014/main" val="1000888514"/>
                    </a:ext>
                  </a:extLst>
                </a:gridCol>
                <a:gridCol w="1545996">
                  <a:extLst>
                    <a:ext uri="{9D8B030D-6E8A-4147-A177-3AD203B41FA5}">
                      <a16:colId xmlns:a16="http://schemas.microsoft.com/office/drawing/2014/main" val="1363444284"/>
                    </a:ext>
                  </a:extLst>
                </a:gridCol>
              </a:tblGrid>
              <a:tr h="308836">
                <a:tc>
                  <a:txBody>
                    <a:bodyPr/>
                    <a:lstStyle/>
                    <a:p>
                      <a:pPr marL="0" marR="0" lvl="0" indent="0" algn="l" rtl="0">
                        <a:lnSpc>
                          <a:spcPct val="100000"/>
                        </a:lnSpc>
                        <a:spcBef>
                          <a:spcPts val="0"/>
                        </a:spcBef>
                        <a:spcAft>
                          <a:spcPts val="0"/>
                        </a:spcAft>
                        <a:buClr>
                          <a:srgbClr val="000000"/>
                        </a:buClr>
                        <a:buSzPts val="1000"/>
                        <a:buFont typeface="Arial"/>
                        <a:buNone/>
                      </a:pPr>
                      <a:r>
                        <a:rPr lang="en-GB" sz="1200" b="1" i="0" u="none" strike="noStrike" cap="none" dirty="0">
                          <a:solidFill>
                            <a:schemeClr val="bg2"/>
                          </a:solidFill>
                          <a:latin typeface="Poppins" pitchFamily="2" charset="77"/>
                          <a:cs typeface="Poppins" pitchFamily="2" charset="77"/>
                        </a:rPr>
                        <a:t>PFS and OS</a:t>
                      </a:r>
                    </a:p>
                  </a:txBody>
                  <a:tcPr marL="118872" marR="118872"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1" i="0" u="none" strike="noStrike" cap="none" dirty="0">
                          <a:solidFill>
                            <a:schemeClr val="bg2"/>
                          </a:solidFill>
                          <a:latin typeface="Poppins" pitchFamily="2" charset="77"/>
                          <a:cs typeface="Poppins" pitchFamily="2" charset="77"/>
                        </a:rPr>
                        <a:t>Prior BTKi </a:t>
                      </a:r>
                    </a:p>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1" i="0" u="none" strike="noStrike" cap="none" dirty="0">
                          <a:solidFill>
                            <a:schemeClr val="bg2"/>
                          </a:solidFill>
                          <a:latin typeface="Poppins" pitchFamily="2" charset="77"/>
                          <a:cs typeface="Poppins" pitchFamily="2" charset="77"/>
                        </a:rPr>
                        <a:t>(n = 32)</a:t>
                      </a:r>
                    </a:p>
                  </a:txBody>
                  <a:tcPr marL="118872" marR="118872"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1" i="0" u="none" strike="noStrike" cap="none" dirty="0">
                          <a:solidFill>
                            <a:schemeClr val="bg2"/>
                          </a:solidFill>
                          <a:latin typeface="Poppins" pitchFamily="2" charset="77"/>
                          <a:cs typeface="Poppins" pitchFamily="2" charset="77"/>
                        </a:rPr>
                        <a:t>All patients </a:t>
                      </a:r>
                    </a:p>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1" i="0" u="none" strike="noStrike" cap="none" dirty="0">
                          <a:solidFill>
                            <a:schemeClr val="bg2"/>
                          </a:solidFill>
                          <a:latin typeface="Poppins" pitchFamily="2" charset="77"/>
                          <a:cs typeface="Poppins" pitchFamily="2" charset="77"/>
                        </a:rPr>
                        <a:t>(N = 61)</a:t>
                      </a:r>
                    </a:p>
                  </a:txBody>
                  <a:tcPr marL="118872" marR="118872"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505556194"/>
                  </a:ext>
                </a:extLst>
              </a:tr>
              <a:tr h="168456">
                <a:tc>
                  <a:txBody>
                    <a:bodyPr/>
                    <a:lstStyle/>
                    <a:p>
                      <a:pPr marL="0" marR="0" lvl="0" indent="0" algn="l" rtl="0">
                        <a:lnSpc>
                          <a:spcPct val="100000"/>
                        </a:lnSpc>
                        <a:spcBef>
                          <a:spcPts val="0"/>
                        </a:spcBef>
                        <a:spcAft>
                          <a:spcPts val="0"/>
                        </a:spcAft>
                        <a:buClr>
                          <a:srgbClr val="000000"/>
                        </a:buClr>
                        <a:buSzPts val="1000"/>
                        <a:buFont typeface="Arial"/>
                        <a:buNone/>
                      </a:pPr>
                      <a:r>
                        <a:rPr lang="en-GB" sz="1200" b="0" i="0" u="none" strike="noStrike" cap="none" dirty="0">
                          <a:solidFill>
                            <a:schemeClr val="tx1"/>
                          </a:solidFill>
                          <a:latin typeface="Poppins Medium" pitchFamily="2" charset="77"/>
                          <a:cs typeface="Poppins Medium" pitchFamily="2" charset="77"/>
                        </a:rPr>
                        <a:t>Median follow-up, mo</a:t>
                      </a:r>
                    </a:p>
                  </a:txBody>
                  <a:tcPr marL="118872" marR="118872"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0" i="0" u="none" strike="noStrike" cap="none" dirty="0">
                          <a:solidFill>
                            <a:schemeClr val="tx1"/>
                          </a:solidFill>
                          <a:latin typeface="Poppins Medium" pitchFamily="2" charset="77"/>
                          <a:cs typeface="Poppins Medium" pitchFamily="2" charset="77"/>
                        </a:rPr>
                        <a:t>26.1 (13.5-31.2)</a:t>
                      </a:r>
                    </a:p>
                  </a:txBody>
                  <a:tcPr marL="118872" marR="118872"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0" i="0" u="none" strike="noStrike" cap="none" dirty="0">
                          <a:solidFill>
                            <a:schemeClr val="tx1"/>
                          </a:solidFill>
                          <a:latin typeface="Poppins Medium" pitchFamily="2" charset="77"/>
                          <a:cs typeface="Poppins Medium" pitchFamily="2" charset="77"/>
                        </a:rPr>
                        <a:t>19.6 (11.9-26.1)</a:t>
                      </a:r>
                    </a:p>
                  </a:txBody>
                  <a:tcPr marL="118872" marR="118872"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018179535"/>
                  </a:ext>
                </a:extLst>
              </a:tr>
              <a:tr h="168456">
                <a:tc>
                  <a:txBody>
                    <a:bodyPr/>
                    <a:lstStyle/>
                    <a:p>
                      <a:pPr marL="0" marR="0" lvl="0" indent="0" algn="l" rtl="0">
                        <a:lnSpc>
                          <a:spcPct val="100000"/>
                        </a:lnSpc>
                        <a:spcBef>
                          <a:spcPts val="0"/>
                        </a:spcBef>
                        <a:spcAft>
                          <a:spcPts val="0"/>
                        </a:spcAft>
                        <a:buClr>
                          <a:srgbClr val="000000"/>
                        </a:buClr>
                        <a:buSzPts val="1000"/>
                        <a:buFont typeface="Arial"/>
                        <a:buNone/>
                      </a:pPr>
                      <a:r>
                        <a:rPr lang="en-GB" sz="1200" b="0" i="0" u="none" strike="noStrike" cap="none" dirty="0">
                          <a:solidFill>
                            <a:schemeClr val="tx1"/>
                          </a:solidFill>
                          <a:latin typeface="Poppins Medium" pitchFamily="2" charset="77"/>
                          <a:cs typeface="Poppins Medium" pitchFamily="2" charset="77"/>
                        </a:rPr>
                        <a:t>Median PFS, mo (95% CI)</a:t>
                      </a:r>
                    </a:p>
                  </a:txBody>
                  <a:tcPr marL="118872" marR="118872"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0" i="0" u="none" strike="noStrike" cap="none" dirty="0">
                          <a:solidFill>
                            <a:schemeClr val="tx1"/>
                          </a:solidFill>
                          <a:latin typeface="Poppins Medium" pitchFamily="2" charset="77"/>
                          <a:cs typeface="Poppins Medium" pitchFamily="2" charset="77"/>
                        </a:rPr>
                        <a:t>8.6 (3.4-15.6)</a:t>
                      </a:r>
                    </a:p>
                  </a:txBody>
                  <a:tcPr marL="118872" marR="118872"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0" i="0" u="none" strike="noStrike" cap="none" dirty="0">
                          <a:solidFill>
                            <a:schemeClr val="tx1"/>
                          </a:solidFill>
                          <a:latin typeface="Poppins Medium" pitchFamily="2" charset="77"/>
                          <a:cs typeface="Poppins Medium" pitchFamily="2" charset="77"/>
                        </a:rPr>
                        <a:t>16.8 (8.9-21.6)</a:t>
                      </a:r>
                    </a:p>
                  </a:txBody>
                  <a:tcPr marL="118872" marR="118872" marT="18288" marB="18288" anchor="ct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166706700"/>
                  </a:ext>
                </a:extLst>
              </a:tr>
              <a:tr h="168456">
                <a:tc>
                  <a:txBody>
                    <a:bodyPr/>
                    <a:lstStyle/>
                    <a:p>
                      <a:pPr marL="228600" indent="-171450" algn="l" defTabSz="914400" rtl="0" eaLnBrk="1" latinLnBrk="0" hangingPunct="1">
                        <a:lnSpc>
                          <a:spcPct val="90000"/>
                        </a:lnSpc>
                        <a:buFont typeface="Arial" panose="020B0604020202020204" pitchFamily="34" charset="0"/>
                        <a:buChar char="•"/>
                        <a:tabLst/>
                      </a:pPr>
                      <a:r>
                        <a:rPr lang="en-GB" sz="1200" b="0" i="0" u="none" strike="noStrike" kern="1200" cap="none" dirty="0">
                          <a:solidFill>
                            <a:schemeClr val="tx1"/>
                          </a:solidFill>
                          <a:latin typeface="Poppins Medium" pitchFamily="2" charset="77"/>
                          <a:ea typeface="+mn-ea"/>
                          <a:cs typeface="Poppins Medium" pitchFamily="2" charset="77"/>
                        </a:rPr>
                        <a:t>15-mo PFS rate, % (95% CI)</a:t>
                      </a:r>
                      <a:endParaRPr sz="1200" b="0" i="0" u="none" strike="noStrike" kern="1200" cap="none" dirty="0">
                        <a:solidFill>
                          <a:schemeClr val="tx1"/>
                        </a:solidFill>
                        <a:latin typeface="Poppins Medium" pitchFamily="2" charset="77"/>
                        <a:ea typeface="+mn-ea"/>
                        <a:cs typeface="Poppins Medium" pitchFamily="2" charset="77"/>
                      </a:endParaRPr>
                    </a:p>
                  </a:txBody>
                  <a:tcPr marL="118872" marR="118872" marT="18288" marB="18288"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0" i="0" u="none" strike="noStrike" cap="none" dirty="0">
                          <a:solidFill>
                            <a:schemeClr val="tx1"/>
                          </a:solidFill>
                          <a:latin typeface="Poppins Medium" pitchFamily="2" charset="77"/>
                          <a:cs typeface="Poppins Medium" pitchFamily="2" charset="77"/>
                        </a:rPr>
                        <a:t>33.0 (14.8-51.1)</a:t>
                      </a:r>
                    </a:p>
                  </a:txBody>
                  <a:tcPr marL="118872" marR="118872" marT="18288" marB="18288"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0" i="0" u="none" strike="noStrike" cap="none" dirty="0">
                          <a:solidFill>
                            <a:schemeClr val="tx1"/>
                          </a:solidFill>
                          <a:latin typeface="Poppins Medium" pitchFamily="2" charset="77"/>
                          <a:cs typeface="Poppins Medium" pitchFamily="2" charset="77"/>
                        </a:rPr>
                        <a:t>54.0 (40.1-67.8)</a:t>
                      </a:r>
                    </a:p>
                  </a:txBody>
                  <a:tcPr marL="118872" marR="118872" marT="18288" marB="18288"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075704038"/>
                  </a:ext>
                </a:extLst>
              </a:tr>
              <a:tr h="168456">
                <a:tc>
                  <a:txBody>
                    <a:bodyPr/>
                    <a:lstStyle/>
                    <a:p>
                      <a:pPr marL="0" marR="0" lvl="0" indent="0" algn="l" rtl="0">
                        <a:lnSpc>
                          <a:spcPct val="100000"/>
                        </a:lnSpc>
                        <a:spcBef>
                          <a:spcPts val="0"/>
                        </a:spcBef>
                        <a:spcAft>
                          <a:spcPts val="0"/>
                        </a:spcAft>
                        <a:buClr>
                          <a:srgbClr val="000000"/>
                        </a:buClr>
                        <a:buSzPts val="1000"/>
                        <a:buFont typeface="Arial"/>
                        <a:buNone/>
                      </a:pPr>
                      <a:r>
                        <a:rPr lang="en-GB" sz="1200" b="0" i="0" u="none" strike="noStrike" cap="none" dirty="0">
                          <a:solidFill>
                            <a:schemeClr val="tx1"/>
                          </a:solidFill>
                          <a:latin typeface="Poppins Medium" pitchFamily="2" charset="77"/>
                          <a:cs typeface="Poppins Medium" pitchFamily="2" charset="77"/>
                        </a:rPr>
                        <a:t>Median follow-up, mo</a:t>
                      </a:r>
                    </a:p>
                  </a:txBody>
                  <a:tcPr marL="118872" marR="118872" marT="18288" marB="18288"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0" i="0" u="none" strike="noStrike" cap="none" dirty="0">
                          <a:solidFill>
                            <a:schemeClr val="tx1"/>
                          </a:solidFill>
                          <a:latin typeface="Poppins Medium" pitchFamily="2" charset="77"/>
                          <a:cs typeface="Poppins Medium" pitchFamily="2" charset="77"/>
                        </a:rPr>
                        <a:t>24.7 (13.6-28.8)</a:t>
                      </a:r>
                    </a:p>
                  </a:txBody>
                  <a:tcPr marL="118872" marR="118872" marT="18288" marB="18288"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0" i="0" u="none" strike="noStrike" cap="none" dirty="0">
                          <a:solidFill>
                            <a:schemeClr val="tx1"/>
                          </a:solidFill>
                          <a:latin typeface="Poppins Medium" pitchFamily="2" charset="77"/>
                          <a:cs typeface="Poppins Medium" pitchFamily="2" charset="77"/>
                        </a:rPr>
                        <a:t>21.8 (14.0-14.9)</a:t>
                      </a:r>
                    </a:p>
                  </a:txBody>
                  <a:tcPr marL="118872" marR="118872" marT="18288" marB="18288"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41471942"/>
                  </a:ext>
                </a:extLst>
              </a:tr>
              <a:tr h="168456">
                <a:tc>
                  <a:txBody>
                    <a:bodyPr/>
                    <a:lstStyle/>
                    <a:p>
                      <a:pPr marL="0" marR="0" lvl="0" indent="0" algn="l" rtl="0">
                        <a:lnSpc>
                          <a:spcPct val="100000"/>
                        </a:lnSpc>
                        <a:spcBef>
                          <a:spcPts val="0"/>
                        </a:spcBef>
                        <a:spcAft>
                          <a:spcPts val="0"/>
                        </a:spcAft>
                        <a:buClr>
                          <a:srgbClr val="000000"/>
                        </a:buClr>
                        <a:buSzPts val="1000"/>
                        <a:buFont typeface="Arial"/>
                        <a:buNone/>
                      </a:pPr>
                      <a:r>
                        <a:rPr lang="en-GB" sz="1200" b="0" i="0" u="none" strike="noStrike" cap="none" dirty="0">
                          <a:solidFill>
                            <a:schemeClr val="tx1"/>
                          </a:solidFill>
                          <a:latin typeface="Poppins Medium" pitchFamily="2" charset="77"/>
                          <a:cs typeface="Poppins Medium" pitchFamily="2" charset="77"/>
                        </a:rPr>
                        <a:t>Median OS, mo (95% CI)</a:t>
                      </a:r>
                    </a:p>
                  </a:txBody>
                  <a:tcPr marL="118872" marR="118872" marT="18288" marB="18288"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0" i="0" u="none" strike="noStrike" cap="none" dirty="0">
                          <a:solidFill>
                            <a:schemeClr val="tx1"/>
                          </a:solidFill>
                          <a:latin typeface="Poppins Medium" pitchFamily="2" charset="77"/>
                          <a:cs typeface="Poppins Medium" pitchFamily="2" charset="77"/>
                        </a:rPr>
                        <a:t>21.2 (9.0-NE)</a:t>
                      </a:r>
                    </a:p>
                  </a:txBody>
                  <a:tcPr marL="118872" marR="118872" marT="18288" marB="18288"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0" i="0" u="none" strike="noStrike" cap="none" dirty="0">
                          <a:solidFill>
                            <a:schemeClr val="tx1"/>
                          </a:solidFill>
                          <a:latin typeface="Poppins Medium" pitchFamily="2" charset="77"/>
                          <a:cs typeface="Poppins Medium" pitchFamily="2" charset="77"/>
                        </a:rPr>
                        <a:t>29.9 (17.0-NE)</a:t>
                      </a:r>
                    </a:p>
                  </a:txBody>
                  <a:tcPr marL="118872" marR="118872" marT="18288" marB="18288"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46632802"/>
                  </a:ext>
                </a:extLst>
              </a:tr>
              <a:tr h="168456">
                <a:tc>
                  <a:txBody>
                    <a:bodyPr/>
                    <a:lstStyle/>
                    <a:p>
                      <a:pPr marL="228600" indent="-171450" algn="l" defTabSz="914400" rtl="0" eaLnBrk="1" latinLnBrk="0" hangingPunct="1">
                        <a:lnSpc>
                          <a:spcPct val="90000"/>
                        </a:lnSpc>
                        <a:buFont typeface="Arial" panose="020B0604020202020204" pitchFamily="34" charset="0"/>
                        <a:buChar char="•"/>
                        <a:tabLst/>
                      </a:pPr>
                      <a:r>
                        <a:rPr lang="en-GB" sz="1200" b="0" i="0" u="none" strike="noStrike" kern="1200" cap="none" dirty="0">
                          <a:solidFill>
                            <a:schemeClr val="tx1"/>
                          </a:solidFill>
                          <a:latin typeface="Poppins Medium" pitchFamily="2" charset="77"/>
                          <a:ea typeface="+mn-ea"/>
                          <a:cs typeface="Poppins Medium" pitchFamily="2" charset="77"/>
                        </a:rPr>
                        <a:t>15-mo OS rate, % (95% CI)</a:t>
                      </a:r>
                      <a:endParaRPr sz="1200" b="0" i="0" u="none" strike="noStrike" kern="1200" cap="none" dirty="0">
                        <a:solidFill>
                          <a:schemeClr val="tx1"/>
                        </a:solidFill>
                        <a:latin typeface="Poppins Medium" pitchFamily="2" charset="77"/>
                        <a:ea typeface="+mn-ea"/>
                        <a:cs typeface="Poppins Medium" pitchFamily="2" charset="77"/>
                      </a:endParaRPr>
                    </a:p>
                  </a:txBody>
                  <a:tcPr marL="118872" marR="118872" marT="18288" marB="18288"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0" i="0" u="none" strike="noStrike" cap="none" dirty="0">
                          <a:solidFill>
                            <a:schemeClr val="tx1"/>
                          </a:solidFill>
                          <a:latin typeface="Poppins Medium" pitchFamily="2" charset="77"/>
                          <a:cs typeface="Poppins Medium" pitchFamily="2" charset="77"/>
                        </a:rPr>
                        <a:t>55.0 (36.5-73.6)</a:t>
                      </a:r>
                    </a:p>
                  </a:txBody>
                  <a:tcPr marL="118872" marR="118872" marT="18288" marB="18288"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684560" rtl="0" eaLnBrk="1" fontAlgn="auto" latinLnBrk="0" hangingPunct="1">
                        <a:lnSpc>
                          <a:spcPct val="100000"/>
                        </a:lnSpc>
                        <a:spcBef>
                          <a:spcPts val="0"/>
                        </a:spcBef>
                        <a:spcAft>
                          <a:spcPts val="0"/>
                        </a:spcAft>
                        <a:buClr>
                          <a:srgbClr val="000000"/>
                        </a:buClr>
                        <a:buSzPts val="1000"/>
                        <a:buFont typeface="Arial"/>
                        <a:buNone/>
                        <a:tabLst/>
                        <a:defRPr/>
                      </a:pPr>
                      <a:r>
                        <a:rPr lang="en-GB" sz="1200" b="0" i="0" u="none" strike="noStrike" cap="none" dirty="0">
                          <a:solidFill>
                            <a:schemeClr val="tx1"/>
                          </a:solidFill>
                          <a:latin typeface="Poppins Medium" pitchFamily="2" charset="77"/>
                          <a:cs typeface="Poppins Medium" pitchFamily="2" charset="77"/>
                        </a:rPr>
                        <a:t>71.4 (59.3-83.5)</a:t>
                      </a:r>
                    </a:p>
                  </a:txBody>
                  <a:tcPr marL="118872" marR="118872" marT="18288" marB="18288" anchor="ctr">
                    <a:lnL w="12700" cmpd="sng">
                      <a:noFill/>
                    </a:lnL>
                    <a:lnR w="12700" cmpd="sng">
                      <a:noFill/>
                    </a:lnR>
                    <a:lnT w="12700" cmpd="sng">
                      <a:noFill/>
                    </a:lnT>
                    <a:lnB w="12700" cap="flat" cmpd="sng" algn="ctr">
                      <a:solidFill>
                        <a:schemeClr val="tx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69972580"/>
                  </a:ext>
                </a:extLst>
              </a:tr>
            </a:tbl>
          </a:graphicData>
        </a:graphic>
      </p:graphicFrame>
      <p:cxnSp>
        <p:nvCxnSpPr>
          <p:cNvPr id="3" name="Straight Connector 2">
            <a:extLst>
              <a:ext uri="{FF2B5EF4-FFF2-40B4-BE49-F238E27FC236}">
                <a16:creationId xmlns:a16="http://schemas.microsoft.com/office/drawing/2014/main" id="{E12800DE-BF4E-0CD5-BDBA-AD4C815CCB15}"/>
              </a:ext>
            </a:extLst>
          </p:cNvPr>
          <p:cNvCxnSpPr>
            <a:cxnSpLocks/>
          </p:cNvCxnSpPr>
          <p:nvPr/>
        </p:nvCxnSpPr>
        <p:spPr bwMode="auto">
          <a:xfrm>
            <a:off x="8654230" y="1542427"/>
            <a:ext cx="0" cy="2152040"/>
          </a:xfrm>
          <a:prstGeom prst="line">
            <a:avLst/>
          </a:prstGeom>
          <a:noFill/>
          <a:ln w="12700" cap="flat" cmpd="sng" algn="ctr">
            <a:solidFill>
              <a:schemeClr val="tx2"/>
            </a:solidFill>
            <a:prstDash val="sysDash"/>
            <a:round/>
            <a:headEnd type="none" w="med" len="med"/>
            <a:tailEnd type="none" w="med" len="med"/>
          </a:ln>
          <a:effectLst/>
        </p:spPr>
      </p:cxnSp>
      <p:sp>
        <p:nvSpPr>
          <p:cNvPr id="4" name="TextBox 3">
            <a:extLst>
              <a:ext uri="{FF2B5EF4-FFF2-40B4-BE49-F238E27FC236}">
                <a16:creationId xmlns:a16="http://schemas.microsoft.com/office/drawing/2014/main" id="{638AB4C3-99E2-170D-1E2E-A101406EC321}"/>
              </a:ext>
            </a:extLst>
          </p:cNvPr>
          <p:cNvSpPr txBox="1">
            <a:spLocks/>
          </p:cNvSpPr>
          <p:nvPr/>
        </p:nvSpPr>
        <p:spPr bwMode="auto">
          <a:xfrm>
            <a:off x="7229401" y="3940946"/>
            <a:ext cx="36259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tx1">
                    <a:lumMod val="75000"/>
                    <a:lumOff val="25000"/>
                  </a:schemeClr>
                </a:solidFill>
                <a:latin typeface="Poppins Medium" pitchFamily="2" charset="77"/>
                <a:cs typeface="Poppins Medium" pitchFamily="2" charset="77"/>
              </a:rPr>
              <a:t>Mo</a:t>
            </a:r>
          </a:p>
        </p:txBody>
      </p:sp>
      <p:sp>
        <p:nvSpPr>
          <p:cNvPr id="35" name="TextBox 34">
            <a:extLst>
              <a:ext uri="{FF2B5EF4-FFF2-40B4-BE49-F238E27FC236}">
                <a16:creationId xmlns:a16="http://schemas.microsoft.com/office/drawing/2014/main" id="{8A76A3A0-F813-D536-14B5-28B6C969CF1C}"/>
              </a:ext>
            </a:extLst>
          </p:cNvPr>
          <p:cNvSpPr txBox="1">
            <a:spLocks/>
          </p:cNvSpPr>
          <p:nvPr/>
        </p:nvSpPr>
        <p:spPr bwMode="auto">
          <a:xfrm rot="16200000">
            <a:off x="5572911" y="2455733"/>
            <a:ext cx="216516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dirty="0">
                <a:solidFill>
                  <a:schemeClr val="tx1">
                    <a:lumMod val="75000"/>
                    <a:lumOff val="25000"/>
                  </a:schemeClr>
                </a:solidFill>
                <a:latin typeface="Poppins Medium" pitchFamily="2" charset="77"/>
                <a:cs typeface="Poppins Medium" pitchFamily="2" charset="77"/>
              </a:rPr>
              <a:t>DoCR (%)</a:t>
            </a:r>
          </a:p>
        </p:txBody>
      </p:sp>
      <p:sp>
        <p:nvSpPr>
          <p:cNvPr id="59" name="TextBox 58">
            <a:extLst>
              <a:ext uri="{FF2B5EF4-FFF2-40B4-BE49-F238E27FC236}">
                <a16:creationId xmlns:a16="http://schemas.microsoft.com/office/drawing/2014/main" id="{82504523-6A69-DD87-DD0C-47F8EF9AAB62}"/>
              </a:ext>
            </a:extLst>
          </p:cNvPr>
          <p:cNvSpPr txBox="1">
            <a:spLocks/>
          </p:cNvSpPr>
          <p:nvPr/>
        </p:nvSpPr>
        <p:spPr bwMode="auto">
          <a:xfrm>
            <a:off x="7229401" y="1128040"/>
            <a:ext cx="36978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latin typeface="Poppins" pitchFamily="2" charset="77"/>
                <a:cs typeface="Poppins" pitchFamily="2" charset="77"/>
              </a:rPr>
              <a:t>DoCR</a:t>
            </a:r>
          </a:p>
        </p:txBody>
      </p:sp>
      <p:sp>
        <p:nvSpPr>
          <p:cNvPr id="60" name="TextBox 59">
            <a:extLst>
              <a:ext uri="{FF2B5EF4-FFF2-40B4-BE49-F238E27FC236}">
                <a16:creationId xmlns:a16="http://schemas.microsoft.com/office/drawing/2014/main" id="{F68D7B35-CB2C-AB97-D0A0-31911584FA48}"/>
              </a:ext>
            </a:extLst>
          </p:cNvPr>
          <p:cNvSpPr txBox="1">
            <a:spLocks/>
          </p:cNvSpPr>
          <p:nvPr/>
        </p:nvSpPr>
        <p:spPr bwMode="auto">
          <a:xfrm>
            <a:off x="7020890" y="4196574"/>
            <a:ext cx="427690"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latin typeface="Poppins Medium" pitchFamily="2" charset="77"/>
                <a:cs typeface="Poppins Medium" pitchFamily="2" charset="77"/>
              </a:rPr>
              <a:t>47</a:t>
            </a:r>
          </a:p>
        </p:txBody>
      </p:sp>
      <p:sp>
        <p:nvSpPr>
          <p:cNvPr id="61" name="TextBox 60">
            <a:extLst>
              <a:ext uri="{FF2B5EF4-FFF2-40B4-BE49-F238E27FC236}">
                <a16:creationId xmlns:a16="http://schemas.microsoft.com/office/drawing/2014/main" id="{695586AC-3E5F-39A1-9A81-CE25EE45D43F}"/>
              </a:ext>
            </a:extLst>
          </p:cNvPr>
          <p:cNvSpPr txBox="1">
            <a:spLocks/>
          </p:cNvSpPr>
          <p:nvPr/>
        </p:nvSpPr>
        <p:spPr bwMode="auto">
          <a:xfrm>
            <a:off x="7304789" y="4196574"/>
            <a:ext cx="427690"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latin typeface="Poppins Medium" pitchFamily="2" charset="77"/>
                <a:cs typeface="Poppins Medium" pitchFamily="2" charset="77"/>
              </a:rPr>
              <a:t>41</a:t>
            </a:r>
          </a:p>
        </p:txBody>
      </p:sp>
      <p:sp>
        <p:nvSpPr>
          <p:cNvPr id="62" name="TextBox 61">
            <a:extLst>
              <a:ext uri="{FF2B5EF4-FFF2-40B4-BE49-F238E27FC236}">
                <a16:creationId xmlns:a16="http://schemas.microsoft.com/office/drawing/2014/main" id="{2843D26D-CB9A-C208-BAD2-77447BB11F86}"/>
              </a:ext>
            </a:extLst>
          </p:cNvPr>
          <p:cNvSpPr txBox="1">
            <a:spLocks/>
          </p:cNvSpPr>
          <p:nvPr/>
        </p:nvSpPr>
        <p:spPr bwMode="auto">
          <a:xfrm>
            <a:off x="7588688" y="4196574"/>
            <a:ext cx="427690"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latin typeface="Poppins Medium" pitchFamily="2" charset="77"/>
                <a:cs typeface="Poppins Medium" pitchFamily="2" charset="77"/>
              </a:rPr>
              <a:t>33</a:t>
            </a:r>
          </a:p>
        </p:txBody>
      </p:sp>
      <p:sp>
        <p:nvSpPr>
          <p:cNvPr id="63" name="TextBox 62">
            <a:extLst>
              <a:ext uri="{FF2B5EF4-FFF2-40B4-BE49-F238E27FC236}">
                <a16:creationId xmlns:a16="http://schemas.microsoft.com/office/drawing/2014/main" id="{7D0A5E02-A53C-CBD6-6F9B-FDFE71096491}"/>
              </a:ext>
            </a:extLst>
          </p:cNvPr>
          <p:cNvSpPr txBox="1">
            <a:spLocks/>
          </p:cNvSpPr>
          <p:nvPr/>
        </p:nvSpPr>
        <p:spPr bwMode="auto">
          <a:xfrm>
            <a:off x="7872587" y="4196574"/>
            <a:ext cx="427690"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latin typeface="Poppins Medium" pitchFamily="2" charset="77"/>
                <a:cs typeface="Poppins Medium" pitchFamily="2" charset="77"/>
              </a:rPr>
              <a:t>25</a:t>
            </a:r>
          </a:p>
        </p:txBody>
      </p:sp>
      <p:sp>
        <p:nvSpPr>
          <p:cNvPr id="192" name="TextBox 191">
            <a:extLst>
              <a:ext uri="{FF2B5EF4-FFF2-40B4-BE49-F238E27FC236}">
                <a16:creationId xmlns:a16="http://schemas.microsoft.com/office/drawing/2014/main" id="{260ECB49-205A-C9BF-2A04-C9C5C4E55217}"/>
              </a:ext>
            </a:extLst>
          </p:cNvPr>
          <p:cNvSpPr txBox="1">
            <a:spLocks/>
          </p:cNvSpPr>
          <p:nvPr/>
        </p:nvSpPr>
        <p:spPr bwMode="auto">
          <a:xfrm>
            <a:off x="8156486" y="4196574"/>
            <a:ext cx="427690"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latin typeface="Poppins Medium" pitchFamily="2" charset="77"/>
                <a:cs typeface="Poppins Medium" pitchFamily="2" charset="77"/>
              </a:rPr>
              <a:t>19</a:t>
            </a:r>
          </a:p>
        </p:txBody>
      </p:sp>
      <p:sp>
        <p:nvSpPr>
          <p:cNvPr id="193" name="TextBox 192">
            <a:extLst>
              <a:ext uri="{FF2B5EF4-FFF2-40B4-BE49-F238E27FC236}">
                <a16:creationId xmlns:a16="http://schemas.microsoft.com/office/drawing/2014/main" id="{79585CD1-EED8-4E77-5FEB-5E0E7BF320D4}"/>
              </a:ext>
            </a:extLst>
          </p:cNvPr>
          <p:cNvSpPr txBox="1">
            <a:spLocks/>
          </p:cNvSpPr>
          <p:nvPr/>
        </p:nvSpPr>
        <p:spPr bwMode="auto">
          <a:xfrm>
            <a:off x="8440385" y="4196574"/>
            <a:ext cx="427690"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latin typeface="Poppins Medium" pitchFamily="2" charset="77"/>
                <a:cs typeface="Poppins Medium" pitchFamily="2" charset="77"/>
              </a:rPr>
              <a:t>12</a:t>
            </a:r>
          </a:p>
        </p:txBody>
      </p:sp>
      <p:sp>
        <p:nvSpPr>
          <p:cNvPr id="194" name="TextBox 193">
            <a:extLst>
              <a:ext uri="{FF2B5EF4-FFF2-40B4-BE49-F238E27FC236}">
                <a16:creationId xmlns:a16="http://schemas.microsoft.com/office/drawing/2014/main" id="{CB558A6A-809D-CEB9-8711-2ADD2B36BC94}"/>
              </a:ext>
            </a:extLst>
          </p:cNvPr>
          <p:cNvSpPr txBox="1">
            <a:spLocks/>
          </p:cNvSpPr>
          <p:nvPr/>
        </p:nvSpPr>
        <p:spPr bwMode="auto">
          <a:xfrm>
            <a:off x="8724284" y="4196574"/>
            <a:ext cx="427690"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latin typeface="Poppins Medium" pitchFamily="2" charset="77"/>
                <a:cs typeface="Poppins Medium" pitchFamily="2" charset="77"/>
              </a:rPr>
              <a:t>9</a:t>
            </a:r>
          </a:p>
        </p:txBody>
      </p:sp>
      <p:sp>
        <p:nvSpPr>
          <p:cNvPr id="195" name="TextBox 194">
            <a:extLst>
              <a:ext uri="{FF2B5EF4-FFF2-40B4-BE49-F238E27FC236}">
                <a16:creationId xmlns:a16="http://schemas.microsoft.com/office/drawing/2014/main" id="{6575E695-A443-27CE-460E-FCB0EBF61276}"/>
              </a:ext>
            </a:extLst>
          </p:cNvPr>
          <p:cNvSpPr txBox="1">
            <a:spLocks/>
          </p:cNvSpPr>
          <p:nvPr/>
        </p:nvSpPr>
        <p:spPr bwMode="auto">
          <a:xfrm>
            <a:off x="9008183" y="4196574"/>
            <a:ext cx="427690"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latin typeface="Poppins Medium" pitchFamily="2" charset="77"/>
                <a:cs typeface="Poppins Medium" pitchFamily="2" charset="77"/>
              </a:rPr>
              <a:t>7</a:t>
            </a:r>
          </a:p>
        </p:txBody>
      </p:sp>
      <p:sp>
        <p:nvSpPr>
          <p:cNvPr id="196" name="TextBox 195">
            <a:extLst>
              <a:ext uri="{FF2B5EF4-FFF2-40B4-BE49-F238E27FC236}">
                <a16:creationId xmlns:a16="http://schemas.microsoft.com/office/drawing/2014/main" id="{79771F33-DE62-5907-5850-C6E5D82CA99A}"/>
              </a:ext>
            </a:extLst>
          </p:cNvPr>
          <p:cNvSpPr txBox="1">
            <a:spLocks/>
          </p:cNvSpPr>
          <p:nvPr/>
        </p:nvSpPr>
        <p:spPr bwMode="auto">
          <a:xfrm>
            <a:off x="9292082" y="4196574"/>
            <a:ext cx="427690"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latin typeface="Poppins Medium" pitchFamily="2" charset="77"/>
                <a:cs typeface="Poppins Medium" pitchFamily="2" charset="77"/>
              </a:rPr>
              <a:t>6</a:t>
            </a:r>
          </a:p>
        </p:txBody>
      </p:sp>
      <p:sp>
        <p:nvSpPr>
          <p:cNvPr id="197" name="TextBox 196">
            <a:extLst>
              <a:ext uri="{FF2B5EF4-FFF2-40B4-BE49-F238E27FC236}">
                <a16:creationId xmlns:a16="http://schemas.microsoft.com/office/drawing/2014/main" id="{B6D5887C-322A-B7CA-7036-148C6FD1DBAC}"/>
              </a:ext>
            </a:extLst>
          </p:cNvPr>
          <p:cNvSpPr txBox="1">
            <a:spLocks/>
          </p:cNvSpPr>
          <p:nvPr/>
        </p:nvSpPr>
        <p:spPr bwMode="auto">
          <a:xfrm>
            <a:off x="9575981" y="4196574"/>
            <a:ext cx="427690"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latin typeface="Poppins Medium" pitchFamily="2" charset="77"/>
                <a:cs typeface="Poppins Medium" pitchFamily="2" charset="77"/>
              </a:rPr>
              <a:t>3</a:t>
            </a:r>
          </a:p>
        </p:txBody>
      </p:sp>
      <p:sp>
        <p:nvSpPr>
          <p:cNvPr id="198" name="TextBox 197">
            <a:extLst>
              <a:ext uri="{FF2B5EF4-FFF2-40B4-BE49-F238E27FC236}">
                <a16:creationId xmlns:a16="http://schemas.microsoft.com/office/drawing/2014/main" id="{E2CE5DD9-7FB5-7CE2-417A-51B8CF821502}"/>
              </a:ext>
            </a:extLst>
          </p:cNvPr>
          <p:cNvSpPr txBox="1">
            <a:spLocks/>
          </p:cNvSpPr>
          <p:nvPr/>
        </p:nvSpPr>
        <p:spPr bwMode="auto">
          <a:xfrm>
            <a:off x="9859880" y="4196574"/>
            <a:ext cx="427690"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latin typeface="Poppins Medium" pitchFamily="2" charset="77"/>
                <a:cs typeface="Poppins Medium" pitchFamily="2" charset="77"/>
              </a:rPr>
              <a:t>2</a:t>
            </a:r>
          </a:p>
        </p:txBody>
      </p:sp>
      <p:sp>
        <p:nvSpPr>
          <p:cNvPr id="199" name="TextBox 198">
            <a:extLst>
              <a:ext uri="{FF2B5EF4-FFF2-40B4-BE49-F238E27FC236}">
                <a16:creationId xmlns:a16="http://schemas.microsoft.com/office/drawing/2014/main" id="{83BA3E98-7315-2D5E-E3A9-BA72C00ABCFD}"/>
              </a:ext>
            </a:extLst>
          </p:cNvPr>
          <p:cNvSpPr txBox="1">
            <a:spLocks/>
          </p:cNvSpPr>
          <p:nvPr/>
        </p:nvSpPr>
        <p:spPr bwMode="auto">
          <a:xfrm>
            <a:off x="10711579" y="4196574"/>
            <a:ext cx="427690"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latin typeface="Poppins Medium" pitchFamily="2" charset="77"/>
                <a:cs typeface="Poppins Medium" pitchFamily="2" charset="77"/>
              </a:rPr>
              <a:t>NE</a:t>
            </a:r>
          </a:p>
        </p:txBody>
      </p:sp>
      <p:sp>
        <p:nvSpPr>
          <p:cNvPr id="200" name="TextBox 199">
            <a:extLst>
              <a:ext uri="{FF2B5EF4-FFF2-40B4-BE49-F238E27FC236}">
                <a16:creationId xmlns:a16="http://schemas.microsoft.com/office/drawing/2014/main" id="{25794C7D-67F6-182B-D9DA-FF4FD7379F6B}"/>
              </a:ext>
            </a:extLst>
          </p:cNvPr>
          <p:cNvSpPr txBox="1">
            <a:spLocks/>
          </p:cNvSpPr>
          <p:nvPr/>
        </p:nvSpPr>
        <p:spPr bwMode="auto">
          <a:xfrm>
            <a:off x="6140841" y="4002674"/>
            <a:ext cx="999545" cy="485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ts val="0"/>
              </a:spcBef>
              <a:spcAft>
                <a:spcPct val="0"/>
              </a:spcAft>
              <a:buClrTx/>
              <a:buFontTx/>
              <a:buNone/>
            </a:pPr>
            <a:r>
              <a:rPr lang="en-US" sz="1400" dirty="0">
                <a:latin typeface="Poppins" pitchFamily="2" charset="77"/>
                <a:cs typeface="Poppins" pitchFamily="2" charset="77"/>
              </a:rPr>
              <a:t>Patients </a:t>
            </a:r>
            <a:br>
              <a:rPr lang="en-US" sz="1400" dirty="0">
                <a:latin typeface="Poppins" pitchFamily="2" charset="77"/>
                <a:cs typeface="Poppins" pitchFamily="2" charset="77"/>
              </a:rPr>
            </a:br>
            <a:r>
              <a:rPr lang="en-US" sz="1400" dirty="0">
                <a:latin typeface="Poppins" pitchFamily="2" charset="77"/>
                <a:cs typeface="Poppins" pitchFamily="2" charset="77"/>
              </a:rPr>
              <a:t>at Risk, n</a:t>
            </a:r>
          </a:p>
        </p:txBody>
      </p:sp>
      <p:sp>
        <p:nvSpPr>
          <p:cNvPr id="201" name="TextBox 200">
            <a:extLst>
              <a:ext uri="{FF2B5EF4-FFF2-40B4-BE49-F238E27FC236}">
                <a16:creationId xmlns:a16="http://schemas.microsoft.com/office/drawing/2014/main" id="{3E80EAD8-CD53-D697-C870-7183335BECDD}"/>
              </a:ext>
            </a:extLst>
          </p:cNvPr>
          <p:cNvSpPr txBox="1">
            <a:spLocks/>
          </p:cNvSpPr>
          <p:nvPr/>
        </p:nvSpPr>
        <p:spPr bwMode="auto">
          <a:xfrm>
            <a:off x="10427678" y="4196574"/>
            <a:ext cx="427690"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latin typeface="Poppins Medium" pitchFamily="2" charset="77"/>
                <a:cs typeface="Poppins Medium" pitchFamily="2" charset="77"/>
              </a:rPr>
              <a:t>1</a:t>
            </a:r>
          </a:p>
        </p:txBody>
      </p:sp>
      <p:sp>
        <p:nvSpPr>
          <p:cNvPr id="207" name="TextBox 206">
            <a:extLst>
              <a:ext uri="{FF2B5EF4-FFF2-40B4-BE49-F238E27FC236}">
                <a16:creationId xmlns:a16="http://schemas.microsoft.com/office/drawing/2014/main" id="{9C5FECA3-EF21-C192-75F6-AA2FBA377F31}"/>
              </a:ext>
            </a:extLst>
          </p:cNvPr>
          <p:cNvSpPr txBox="1">
            <a:spLocks/>
          </p:cNvSpPr>
          <p:nvPr/>
        </p:nvSpPr>
        <p:spPr bwMode="auto">
          <a:xfrm>
            <a:off x="10143779" y="4196574"/>
            <a:ext cx="427690" cy="2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90000"/>
              </a:lnSpc>
              <a:spcBef>
                <a:spcPts val="0"/>
              </a:spcBef>
              <a:spcAft>
                <a:spcPct val="0"/>
              </a:spcAft>
              <a:buClrTx/>
              <a:buFontTx/>
              <a:buNone/>
            </a:pPr>
            <a:r>
              <a:rPr lang="en-US" sz="1400" b="0" dirty="0">
                <a:latin typeface="Poppins Medium" pitchFamily="2" charset="77"/>
                <a:cs typeface="Poppins Medium" pitchFamily="2" charset="77"/>
              </a:rPr>
              <a:t>2</a:t>
            </a:r>
          </a:p>
        </p:txBody>
      </p:sp>
      <p:sp>
        <p:nvSpPr>
          <p:cNvPr id="208" name="Freeform 256">
            <a:extLst>
              <a:ext uri="{FF2B5EF4-FFF2-40B4-BE49-F238E27FC236}">
                <a16:creationId xmlns:a16="http://schemas.microsoft.com/office/drawing/2014/main" id="{C2FDF546-E87E-8086-CA87-14BA68A98FEB}"/>
              </a:ext>
            </a:extLst>
          </p:cNvPr>
          <p:cNvSpPr>
            <a:spLocks/>
          </p:cNvSpPr>
          <p:nvPr/>
        </p:nvSpPr>
        <p:spPr>
          <a:xfrm>
            <a:off x="9292082" y="1844371"/>
            <a:ext cx="142969" cy="16939"/>
          </a:xfrm>
          <a:custGeom>
            <a:avLst/>
            <a:gdLst>
              <a:gd name="connsiteX0" fmla="*/ 0 w 107260"/>
              <a:gd name="connsiteY0" fmla="*/ 0 h 12708"/>
              <a:gd name="connsiteX1" fmla="*/ 107261 w 107260"/>
              <a:gd name="connsiteY1" fmla="*/ 0 h 12708"/>
            </a:gdLst>
            <a:ahLst/>
            <a:cxnLst>
              <a:cxn ang="0">
                <a:pos x="connsiteX0" y="connsiteY0"/>
              </a:cxn>
              <a:cxn ang="0">
                <a:pos x="connsiteX1" y="connsiteY1"/>
              </a:cxn>
            </a:cxnLst>
            <a:rect l="l" t="t" r="r" b="b"/>
            <a:pathLst>
              <a:path w="107260" h="12708">
                <a:moveTo>
                  <a:pt x="0" y="0"/>
                </a:moveTo>
                <a:lnTo>
                  <a:pt x="107261" y="0"/>
                </a:lnTo>
              </a:path>
            </a:pathLst>
          </a:custGeom>
          <a:ln w="19050" cap="flat">
            <a:solidFill>
              <a:schemeClr val="accent1"/>
            </a:solidFill>
            <a:prstDash val="solid"/>
            <a:miter/>
          </a:ln>
        </p:spPr>
        <p:txBody>
          <a:bodyPr rtlCol="0" anchor="ctr"/>
          <a:lstStyle/>
          <a:p>
            <a:pPr defTabSz="609387">
              <a:defRPr/>
            </a:pPr>
            <a:endParaRPr lang="en-US" sz="1400" b="0" dirty="0">
              <a:latin typeface="Poppins Medium" pitchFamily="2" charset="77"/>
              <a:cs typeface="Poppins Medium" pitchFamily="2" charset="77"/>
            </a:endParaRPr>
          </a:p>
        </p:txBody>
      </p:sp>
      <p:grpSp>
        <p:nvGrpSpPr>
          <p:cNvPr id="209" name="Graphic 4">
            <a:extLst>
              <a:ext uri="{FF2B5EF4-FFF2-40B4-BE49-F238E27FC236}">
                <a16:creationId xmlns:a16="http://schemas.microsoft.com/office/drawing/2014/main" id="{A0B76275-8F98-7CA7-5963-CA27D584CE02}"/>
              </a:ext>
            </a:extLst>
          </p:cNvPr>
          <p:cNvGrpSpPr>
            <a:grpSpLocks/>
          </p:cNvGrpSpPr>
          <p:nvPr/>
        </p:nvGrpSpPr>
        <p:grpSpPr>
          <a:xfrm>
            <a:off x="9310323" y="2018597"/>
            <a:ext cx="98812" cy="98538"/>
            <a:chOff x="6724312" y="2434094"/>
            <a:chExt cx="45750" cy="45623"/>
          </a:xfrm>
        </p:grpSpPr>
        <p:sp>
          <p:nvSpPr>
            <p:cNvPr id="210" name="Freeform 258">
              <a:extLst>
                <a:ext uri="{FF2B5EF4-FFF2-40B4-BE49-F238E27FC236}">
                  <a16:creationId xmlns:a16="http://schemas.microsoft.com/office/drawing/2014/main" id="{34A33EDB-DB5E-2C71-48FC-179960D7DB7D}"/>
                </a:ext>
              </a:extLst>
            </p:cNvPr>
            <p:cNvSpPr>
              <a:spLocks/>
            </p:cNvSpPr>
            <p:nvPr/>
          </p:nvSpPr>
          <p:spPr>
            <a:xfrm>
              <a:off x="6747187" y="2434094"/>
              <a:ext cx="12708" cy="45623"/>
            </a:xfrm>
            <a:custGeom>
              <a:avLst/>
              <a:gdLst>
                <a:gd name="connsiteX0" fmla="*/ 0 w 12708"/>
                <a:gd name="connsiteY0" fmla="*/ 45624 h 45623"/>
                <a:gd name="connsiteX1" fmla="*/ 0 w 12708"/>
                <a:gd name="connsiteY1" fmla="*/ 0 h 45623"/>
              </a:gdLst>
              <a:ahLst/>
              <a:cxnLst>
                <a:cxn ang="0">
                  <a:pos x="connsiteX0" y="connsiteY0"/>
                </a:cxn>
                <a:cxn ang="0">
                  <a:pos x="connsiteX1" y="connsiteY1"/>
                </a:cxn>
              </a:cxnLst>
              <a:rect l="l" t="t" r="r" b="b"/>
              <a:pathLst>
                <a:path w="12708" h="45623">
                  <a:moveTo>
                    <a:pt x="0" y="45624"/>
                  </a:moveTo>
                  <a:lnTo>
                    <a:pt x="0" y="0"/>
                  </a:lnTo>
                </a:path>
              </a:pathLst>
            </a:custGeom>
            <a:ln w="19050" cap="flat">
              <a:solidFill>
                <a:schemeClr val="accent1"/>
              </a:solidFill>
              <a:prstDash val="solid"/>
              <a:miter/>
            </a:ln>
          </p:spPr>
          <p:txBody>
            <a:bodyPr rtlCol="0" anchor="ctr"/>
            <a:lstStyle/>
            <a:p>
              <a:pPr defTabSz="609387">
                <a:defRPr/>
              </a:pPr>
              <a:endParaRPr lang="en-US" sz="1400" b="0" dirty="0">
                <a:latin typeface="Poppins Medium" pitchFamily="2" charset="77"/>
                <a:cs typeface="Poppins Medium" pitchFamily="2" charset="77"/>
              </a:endParaRPr>
            </a:p>
          </p:txBody>
        </p:sp>
        <p:sp>
          <p:nvSpPr>
            <p:cNvPr id="211" name="Freeform 259">
              <a:extLst>
                <a:ext uri="{FF2B5EF4-FFF2-40B4-BE49-F238E27FC236}">
                  <a16:creationId xmlns:a16="http://schemas.microsoft.com/office/drawing/2014/main" id="{A8983631-6862-5464-8EDD-7F5568524587}"/>
                </a:ext>
              </a:extLst>
            </p:cNvPr>
            <p:cNvSpPr>
              <a:spLocks/>
            </p:cNvSpPr>
            <p:nvPr/>
          </p:nvSpPr>
          <p:spPr>
            <a:xfrm>
              <a:off x="6724312" y="2456969"/>
              <a:ext cx="45750" cy="12708"/>
            </a:xfrm>
            <a:custGeom>
              <a:avLst/>
              <a:gdLst>
                <a:gd name="connsiteX0" fmla="*/ 45751 w 45750"/>
                <a:gd name="connsiteY0" fmla="*/ 0 h 12708"/>
                <a:gd name="connsiteX1" fmla="*/ 0 w 45750"/>
                <a:gd name="connsiteY1" fmla="*/ 0 h 12708"/>
              </a:gdLst>
              <a:ahLst/>
              <a:cxnLst>
                <a:cxn ang="0">
                  <a:pos x="connsiteX0" y="connsiteY0"/>
                </a:cxn>
                <a:cxn ang="0">
                  <a:pos x="connsiteX1" y="connsiteY1"/>
                </a:cxn>
              </a:cxnLst>
              <a:rect l="l" t="t" r="r" b="b"/>
              <a:pathLst>
                <a:path w="45750" h="12708">
                  <a:moveTo>
                    <a:pt x="45751" y="0"/>
                  </a:moveTo>
                  <a:lnTo>
                    <a:pt x="0" y="0"/>
                  </a:lnTo>
                </a:path>
              </a:pathLst>
            </a:custGeom>
            <a:ln w="19050" cap="flat">
              <a:solidFill>
                <a:schemeClr val="accent1"/>
              </a:solidFill>
              <a:prstDash val="solid"/>
              <a:miter/>
            </a:ln>
          </p:spPr>
          <p:txBody>
            <a:bodyPr rtlCol="0" anchor="ctr"/>
            <a:lstStyle/>
            <a:p>
              <a:pPr defTabSz="609387">
                <a:defRPr/>
              </a:pPr>
              <a:endParaRPr lang="en-US" sz="1400" b="0" dirty="0">
                <a:latin typeface="Poppins Medium" pitchFamily="2" charset="77"/>
                <a:cs typeface="Poppins Medium" pitchFamily="2" charset="77"/>
              </a:endParaRPr>
            </a:p>
          </p:txBody>
        </p:sp>
      </p:grpSp>
      <p:sp>
        <p:nvSpPr>
          <p:cNvPr id="212" name="TextBox 211">
            <a:extLst>
              <a:ext uri="{FF2B5EF4-FFF2-40B4-BE49-F238E27FC236}">
                <a16:creationId xmlns:a16="http://schemas.microsoft.com/office/drawing/2014/main" id="{DEEDA001-1910-7EFE-740B-A858B7AD62A5}"/>
              </a:ext>
            </a:extLst>
          </p:cNvPr>
          <p:cNvSpPr txBox="1">
            <a:spLocks/>
          </p:cNvSpPr>
          <p:nvPr/>
        </p:nvSpPr>
        <p:spPr>
          <a:xfrm>
            <a:off x="9394057" y="1709123"/>
            <a:ext cx="2603598" cy="307777"/>
          </a:xfrm>
          <a:prstGeom prst="rect">
            <a:avLst/>
          </a:prstGeom>
          <a:noFill/>
        </p:spPr>
        <p:txBody>
          <a:bodyPr wrap="none" rtlCol="0">
            <a:spAutoFit/>
          </a:bodyPr>
          <a:lstStyle/>
          <a:p>
            <a:pPr defTabSz="609387">
              <a:defRPr/>
            </a:pPr>
            <a:r>
              <a:rPr lang="en-US" sz="1400" b="0" dirty="0">
                <a:ln/>
                <a:latin typeface="Poppins" panose="00000500000000000000" pitchFamily="2" charset="0"/>
                <a:cs typeface="Poppins" panose="00000500000000000000" pitchFamily="2" charset="0"/>
                <a:sym typeface="Arial"/>
                <a:rtl val="0"/>
              </a:rPr>
              <a:t>Patients with a CR (n = 47)</a:t>
            </a:r>
          </a:p>
        </p:txBody>
      </p:sp>
      <p:sp>
        <p:nvSpPr>
          <p:cNvPr id="213" name="TextBox 212">
            <a:extLst>
              <a:ext uri="{FF2B5EF4-FFF2-40B4-BE49-F238E27FC236}">
                <a16:creationId xmlns:a16="http://schemas.microsoft.com/office/drawing/2014/main" id="{B47DCBA5-D6BF-6F08-426A-F8E0745E2D6B}"/>
              </a:ext>
            </a:extLst>
          </p:cNvPr>
          <p:cNvSpPr txBox="1">
            <a:spLocks/>
          </p:cNvSpPr>
          <p:nvPr/>
        </p:nvSpPr>
        <p:spPr>
          <a:xfrm>
            <a:off x="9384858" y="1920067"/>
            <a:ext cx="1063112" cy="307777"/>
          </a:xfrm>
          <a:prstGeom prst="rect">
            <a:avLst/>
          </a:prstGeom>
          <a:noFill/>
        </p:spPr>
        <p:txBody>
          <a:bodyPr wrap="none" rtlCol="0">
            <a:spAutoFit/>
          </a:bodyPr>
          <a:lstStyle/>
          <a:p>
            <a:pPr defTabSz="609387">
              <a:defRPr/>
            </a:pPr>
            <a:r>
              <a:rPr lang="en-US" sz="1400" b="0" dirty="0">
                <a:ln/>
                <a:latin typeface="Poppins" panose="00000500000000000000" pitchFamily="2" charset="0"/>
                <a:cs typeface="Poppins" panose="00000500000000000000" pitchFamily="2" charset="0"/>
                <a:sym typeface="Arial"/>
                <a:rtl val="0"/>
              </a:rPr>
              <a:t>Censored</a:t>
            </a:r>
          </a:p>
        </p:txBody>
      </p:sp>
      <p:grpSp>
        <p:nvGrpSpPr>
          <p:cNvPr id="214" name="Group 213">
            <a:extLst>
              <a:ext uri="{FF2B5EF4-FFF2-40B4-BE49-F238E27FC236}">
                <a16:creationId xmlns:a16="http://schemas.microsoft.com/office/drawing/2014/main" id="{04AE0CE9-2070-B257-A312-7C2EFEEF1399}"/>
              </a:ext>
            </a:extLst>
          </p:cNvPr>
          <p:cNvGrpSpPr>
            <a:grpSpLocks/>
          </p:cNvGrpSpPr>
          <p:nvPr/>
        </p:nvGrpSpPr>
        <p:grpSpPr>
          <a:xfrm>
            <a:off x="6429348" y="1388539"/>
            <a:ext cx="707286" cy="2456761"/>
            <a:chOff x="300107" y="2032847"/>
            <a:chExt cx="649728" cy="3032632"/>
          </a:xfrm>
        </p:grpSpPr>
        <p:sp>
          <p:nvSpPr>
            <p:cNvPr id="215" name="TextBox 166">
              <a:extLst>
                <a:ext uri="{FF2B5EF4-FFF2-40B4-BE49-F238E27FC236}">
                  <a16:creationId xmlns:a16="http://schemas.microsoft.com/office/drawing/2014/main" id="{0580E882-A89D-D534-DF60-3619E30F8AE5}"/>
                </a:ext>
              </a:extLst>
            </p:cNvPr>
            <p:cNvSpPr txBox="1">
              <a:spLocks/>
            </p:cNvSpPr>
            <p:nvPr/>
          </p:nvSpPr>
          <p:spPr bwMode="auto">
            <a:xfrm>
              <a:off x="416551" y="4155017"/>
              <a:ext cx="533284" cy="379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20</a:t>
              </a:r>
            </a:p>
          </p:txBody>
        </p:sp>
        <p:sp>
          <p:nvSpPr>
            <p:cNvPr id="216" name="TextBox 158">
              <a:extLst>
                <a:ext uri="{FF2B5EF4-FFF2-40B4-BE49-F238E27FC236}">
                  <a16:creationId xmlns:a16="http://schemas.microsoft.com/office/drawing/2014/main" id="{0CCCF004-BE63-37FF-5C46-A08B62965B56}"/>
                </a:ext>
              </a:extLst>
            </p:cNvPr>
            <p:cNvSpPr txBox="1">
              <a:spLocks/>
            </p:cNvSpPr>
            <p:nvPr/>
          </p:nvSpPr>
          <p:spPr bwMode="auto">
            <a:xfrm>
              <a:off x="381563" y="2032847"/>
              <a:ext cx="568272" cy="379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100</a:t>
              </a:r>
            </a:p>
          </p:txBody>
        </p:sp>
        <p:sp>
          <p:nvSpPr>
            <p:cNvPr id="217" name="TextBox 160">
              <a:extLst>
                <a:ext uri="{FF2B5EF4-FFF2-40B4-BE49-F238E27FC236}">
                  <a16:creationId xmlns:a16="http://schemas.microsoft.com/office/drawing/2014/main" id="{D2C0143E-934B-F7D6-52E3-A509389396FC}"/>
                </a:ext>
              </a:extLst>
            </p:cNvPr>
            <p:cNvSpPr txBox="1">
              <a:spLocks/>
            </p:cNvSpPr>
            <p:nvPr/>
          </p:nvSpPr>
          <p:spPr bwMode="auto">
            <a:xfrm>
              <a:off x="300107" y="2563390"/>
              <a:ext cx="649728" cy="379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80</a:t>
              </a:r>
            </a:p>
          </p:txBody>
        </p:sp>
        <p:sp>
          <p:nvSpPr>
            <p:cNvPr id="218" name="TextBox 162">
              <a:extLst>
                <a:ext uri="{FF2B5EF4-FFF2-40B4-BE49-F238E27FC236}">
                  <a16:creationId xmlns:a16="http://schemas.microsoft.com/office/drawing/2014/main" id="{F207747D-8C4E-8915-B966-9BCCEC34262A}"/>
                </a:ext>
              </a:extLst>
            </p:cNvPr>
            <p:cNvSpPr txBox="1">
              <a:spLocks/>
            </p:cNvSpPr>
            <p:nvPr/>
          </p:nvSpPr>
          <p:spPr bwMode="auto">
            <a:xfrm>
              <a:off x="300107" y="3093932"/>
              <a:ext cx="649728" cy="379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60</a:t>
              </a:r>
            </a:p>
          </p:txBody>
        </p:sp>
        <p:sp>
          <p:nvSpPr>
            <p:cNvPr id="219" name="TextBox 164">
              <a:extLst>
                <a:ext uri="{FF2B5EF4-FFF2-40B4-BE49-F238E27FC236}">
                  <a16:creationId xmlns:a16="http://schemas.microsoft.com/office/drawing/2014/main" id="{69E8112A-CC8E-1E97-7B02-92C45F381DA7}"/>
                </a:ext>
              </a:extLst>
            </p:cNvPr>
            <p:cNvSpPr txBox="1">
              <a:spLocks/>
            </p:cNvSpPr>
            <p:nvPr/>
          </p:nvSpPr>
          <p:spPr bwMode="auto">
            <a:xfrm>
              <a:off x="335546" y="3624475"/>
              <a:ext cx="614289" cy="379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40</a:t>
              </a:r>
            </a:p>
          </p:txBody>
        </p:sp>
        <p:sp>
          <p:nvSpPr>
            <p:cNvPr id="220" name="TextBox 168">
              <a:extLst>
                <a:ext uri="{FF2B5EF4-FFF2-40B4-BE49-F238E27FC236}">
                  <a16:creationId xmlns:a16="http://schemas.microsoft.com/office/drawing/2014/main" id="{97DFAE4B-3B84-0E58-00F4-BAD5A7A9F725}"/>
                </a:ext>
              </a:extLst>
            </p:cNvPr>
            <p:cNvSpPr txBox="1">
              <a:spLocks/>
            </p:cNvSpPr>
            <p:nvPr/>
          </p:nvSpPr>
          <p:spPr bwMode="auto">
            <a:xfrm>
              <a:off x="541689" y="4685558"/>
              <a:ext cx="408146" cy="379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0</a:t>
              </a:r>
            </a:p>
          </p:txBody>
        </p:sp>
      </p:grpSp>
      <p:grpSp>
        <p:nvGrpSpPr>
          <p:cNvPr id="221" name="Group 220">
            <a:extLst>
              <a:ext uri="{FF2B5EF4-FFF2-40B4-BE49-F238E27FC236}">
                <a16:creationId xmlns:a16="http://schemas.microsoft.com/office/drawing/2014/main" id="{ED304E45-6EB0-CD21-5BC6-76140BD72813}"/>
              </a:ext>
            </a:extLst>
          </p:cNvPr>
          <p:cNvGrpSpPr>
            <a:grpSpLocks/>
          </p:cNvGrpSpPr>
          <p:nvPr/>
        </p:nvGrpSpPr>
        <p:grpSpPr>
          <a:xfrm>
            <a:off x="7158762" y="1546241"/>
            <a:ext cx="64008" cy="2148226"/>
            <a:chOff x="6998558" y="1217212"/>
            <a:chExt cx="73100" cy="2452327"/>
          </a:xfrm>
        </p:grpSpPr>
        <p:cxnSp>
          <p:nvCxnSpPr>
            <p:cNvPr id="222" name="Straight Connector 147">
              <a:extLst>
                <a:ext uri="{FF2B5EF4-FFF2-40B4-BE49-F238E27FC236}">
                  <a16:creationId xmlns:a16="http://schemas.microsoft.com/office/drawing/2014/main" id="{2BB3B172-AC20-EFD3-6903-C71953B407BF}"/>
                </a:ext>
              </a:extLst>
            </p:cNvPr>
            <p:cNvCxnSpPr>
              <a:cxnSpLocks/>
            </p:cNvCxnSpPr>
            <p:nvPr/>
          </p:nvCxnSpPr>
          <p:spPr bwMode="auto">
            <a:xfrm>
              <a:off x="6998558" y="1217212"/>
              <a:ext cx="67252"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223" name="Straight Connector 149">
              <a:extLst>
                <a:ext uri="{FF2B5EF4-FFF2-40B4-BE49-F238E27FC236}">
                  <a16:creationId xmlns:a16="http://schemas.microsoft.com/office/drawing/2014/main" id="{616416BC-7802-4352-5A6D-22C99F3E7638}"/>
                </a:ext>
              </a:extLst>
            </p:cNvPr>
            <p:cNvCxnSpPr>
              <a:cxnSpLocks/>
            </p:cNvCxnSpPr>
            <p:nvPr/>
          </p:nvCxnSpPr>
          <p:spPr bwMode="auto">
            <a:xfrm>
              <a:off x="6998558" y="1701690"/>
              <a:ext cx="67252"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224" name="Straight Connector 151">
              <a:extLst>
                <a:ext uri="{FF2B5EF4-FFF2-40B4-BE49-F238E27FC236}">
                  <a16:creationId xmlns:a16="http://schemas.microsoft.com/office/drawing/2014/main" id="{5EC28538-C5AE-BDD4-A567-D77C52F3CC4D}"/>
                </a:ext>
              </a:extLst>
            </p:cNvPr>
            <p:cNvCxnSpPr>
              <a:cxnSpLocks/>
            </p:cNvCxnSpPr>
            <p:nvPr/>
          </p:nvCxnSpPr>
          <p:spPr bwMode="auto">
            <a:xfrm>
              <a:off x="6998558" y="2192921"/>
              <a:ext cx="67252"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225" name="Straight Connector 153">
              <a:extLst>
                <a:ext uri="{FF2B5EF4-FFF2-40B4-BE49-F238E27FC236}">
                  <a16:creationId xmlns:a16="http://schemas.microsoft.com/office/drawing/2014/main" id="{64497A48-CC4D-0293-D6B1-66CED777712C}"/>
                </a:ext>
              </a:extLst>
            </p:cNvPr>
            <p:cNvCxnSpPr>
              <a:cxnSpLocks/>
            </p:cNvCxnSpPr>
            <p:nvPr/>
          </p:nvCxnSpPr>
          <p:spPr bwMode="auto">
            <a:xfrm>
              <a:off x="6998558" y="2685614"/>
              <a:ext cx="67252"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226" name="Straight Connector 155">
              <a:extLst>
                <a:ext uri="{FF2B5EF4-FFF2-40B4-BE49-F238E27FC236}">
                  <a16:creationId xmlns:a16="http://schemas.microsoft.com/office/drawing/2014/main" id="{C2099726-0D6B-4CEF-A770-F96BA49FAC62}"/>
                </a:ext>
              </a:extLst>
            </p:cNvPr>
            <p:cNvCxnSpPr>
              <a:cxnSpLocks/>
            </p:cNvCxnSpPr>
            <p:nvPr/>
          </p:nvCxnSpPr>
          <p:spPr bwMode="auto">
            <a:xfrm>
              <a:off x="6998558" y="3176845"/>
              <a:ext cx="67252"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227" name="Straight Connector 157">
              <a:extLst>
                <a:ext uri="{FF2B5EF4-FFF2-40B4-BE49-F238E27FC236}">
                  <a16:creationId xmlns:a16="http://schemas.microsoft.com/office/drawing/2014/main" id="{188C582C-D64F-7C5F-6657-7868579F0F5A}"/>
                </a:ext>
              </a:extLst>
            </p:cNvPr>
            <p:cNvCxnSpPr>
              <a:cxnSpLocks/>
            </p:cNvCxnSpPr>
            <p:nvPr/>
          </p:nvCxnSpPr>
          <p:spPr bwMode="auto">
            <a:xfrm>
              <a:off x="7004406" y="3669539"/>
              <a:ext cx="67252"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grpSp>
      <p:sp>
        <p:nvSpPr>
          <p:cNvPr id="228" name="Freeform: Shape 146">
            <a:extLst>
              <a:ext uri="{FF2B5EF4-FFF2-40B4-BE49-F238E27FC236}">
                <a16:creationId xmlns:a16="http://schemas.microsoft.com/office/drawing/2014/main" id="{F9330022-4BF9-4F7C-1C23-B86F0618B4F6}"/>
              </a:ext>
            </a:extLst>
          </p:cNvPr>
          <p:cNvSpPr>
            <a:spLocks/>
          </p:cNvSpPr>
          <p:nvPr/>
        </p:nvSpPr>
        <p:spPr bwMode="auto">
          <a:xfrm>
            <a:off x="7229401" y="1533687"/>
            <a:ext cx="3697864" cy="2165165"/>
          </a:xfrm>
          <a:custGeom>
            <a:avLst/>
            <a:gdLst>
              <a:gd name="T0" fmla="*/ 0 w 8582025"/>
              <a:gd name="T1" fmla="*/ 0 h 2867025"/>
              <a:gd name="T2" fmla="*/ 0 w 8582025"/>
              <a:gd name="T3" fmla="*/ 1676997 h 2867025"/>
              <a:gd name="T4" fmla="*/ 99054 w 8582025"/>
              <a:gd name="T5" fmla="*/ 1676997 h 2867025"/>
              <a:gd name="T6" fmla="*/ 0 60000 65536"/>
              <a:gd name="T7" fmla="*/ 0 60000 65536"/>
              <a:gd name="T8" fmla="*/ 0 60000 65536"/>
            </a:gdLst>
            <a:ahLst/>
            <a:cxnLst>
              <a:cxn ang="T6">
                <a:pos x="T0" y="T1"/>
              </a:cxn>
              <a:cxn ang="T7">
                <a:pos x="T2" y="T3"/>
              </a:cxn>
              <a:cxn ang="T8">
                <a:pos x="T4" y="T5"/>
              </a:cxn>
            </a:cxnLst>
            <a:rect l="0" t="0" r="r" b="b"/>
            <a:pathLst>
              <a:path w="8582025" h="2867025">
                <a:moveTo>
                  <a:pt x="0" y="0"/>
                </a:moveTo>
                <a:lnTo>
                  <a:pt x="0" y="2867025"/>
                </a:lnTo>
                <a:lnTo>
                  <a:pt x="8582025" y="2867025"/>
                </a:ln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u="none" strike="noStrike" kern="1200" cap="none" spc="0" normalizeH="0" baseline="0" noProof="0" dirty="0">
              <a:ln>
                <a:noFill/>
              </a:ln>
              <a:effectLst/>
              <a:uLnTx/>
              <a:uFillTx/>
              <a:latin typeface="Poppins Medium" pitchFamily="2" charset="77"/>
              <a:ea typeface="MS PGothic" panose="020B0600070205080204" pitchFamily="34" charset="-128"/>
              <a:cs typeface="Poppins Medium" pitchFamily="2" charset="77"/>
            </a:endParaRPr>
          </a:p>
        </p:txBody>
      </p:sp>
      <p:grpSp>
        <p:nvGrpSpPr>
          <p:cNvPr id="229" name="Group 228">
            <a:extLst>
              <a:ext uri="{FF2B5EF4-FFF2-40B4-BE49-F238E27FC236}">
                <a16:creationId xmlns:a16="http://schemas.microsoft.com/office/drawing/2014/main" id="{8C47A921-9EB2-ABB3-8CAD-591C813BE9FC}"/>
              </a:ext>
            </a:extLst>
          </p:cNvPr>
          <p:cNvGrpSpPr>
            <a:grpSpLocks/>
          </p:cNvGrpSpPr>
          <p:nvPr/>
        </p:nvGrpSpPr>
        <p:grpSpPr>
          <a:xfrm>
            <a:off x="7077475" y="3732226"/>
            <a:ext cx="4059606" cy="309632"/>
            <a:chOff x="6957332" y="3714918"/>
            <a:chExt cx="3049046" cy="309632"/>
          </a:xfrm>
        </p:grpSpPr>
        <p:sp>
          <p:nvSpPr>
            <p:cNvPr id="230" name="TextBox 188">
              <a:extLst>
                <a:ext uri="{FF2B5EF4-FFF2-40B4-BE49-F238E27FC236}">
                  <a16:creationId xmlns:a16="http://schemas.microsoft.com/office/drawing/2014/main" id="{DABFA72F-9941-0977-272C-B56E94376D11}"/>
                </a:ext>
              </a:extLst>
            </p:cNvPr>
            <p:cNvSpPr txBox="1">
              <a:spLocks/>
            </p:cNvSpPr>
            <p:nvPr/>
          </p:nvSpPr>
          <p:spPr bwMode="auto">
            <a:xfrm>
              <a:off x="7383370" y="3716773"/>
              <a:ext cx="2253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6</a:t>
              </a:r>
            </a:p>
          </p:txBody>
        </p:sp>
        <p:sp>
          <p:nvSpPr>
            <p:cNvPr id="231" name="TextBox 189">
              <a:extLst>
                <a:ext uri="{FF2B5EF4-FFF2-40B4-BE49-F238E27FC236}">
                  <a16:creationId xmlns:a16="http://schemas.microsoft.com/office/drawing/2014/main" id="{EC9E9CF6-4166-B681-EA2C-EF608A4B1ADB}"/>
                </a:ext>
              </a:extLst>
            </p:cNvPr>
            <p:cNvSpPr txBox="1">
              <a:spLocks/>
            </p:cNvSpPr>
            <p:nvPr/>
          </p:nvSpPr>
          <p:spPr bwMode="auto">
            <a:xfrm>
              <a:off x="7167582" y="3716773"/>
              <a:ext cx="21936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3</a:t>
              </a:r>
            </a:p>
          </p:txBody>
        </p:sp>
        <p:sp>
          <p:nvSpPr>
            <p:cNvPr id="232" name="TextBox 190">
              <a:extLst>
                <a:ext uri="{FF2B5EF4-FFF2-40B4-BE49-F238E27FC236}">
                  <a16:creationId xmlns:a16="http://schemas.microsoft.com/office/drawing/2014/main" id="{75E05E75-EA88-2742-FE03-FBBF129493F3}"/>
                </a:ext>
              </a:extLst>
            </p:cNvPr>
            <p:cNvSpPr txBox="1">
              <a:spLocks/>
            </p:cNvSpPr>
            <p:nvPr/>
          </p:nvSpPr>
          <p:spPr bwMode="auto">
            <a:xfrm>
              <a:off x="6957332" y="3716773"/>
              <a:ext cx="2253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0</a:t>
              </a:r>
            </a:p>
          </p:txBody>
        </p:sp>
        <p:sp>
          <p:nvSpPr>
            <p:cNvPr id="233" name="TextBox 191">
              <a:extLst>
                <a:ext uri="{FF2B5EF4-FFF2-40B4-BE49-F238E27FC236}">
                  <a16:creationId xmlns:a16="http://schemas.microsoft.com/office/drawing/2014/main" id="{1A9211FD-5DA7-814D-D35B-5D6014240090}"/>
                </a:ext>
              </a:extLst>
            </p:cNvPr>
            <p:cNvSpPr txBox="1">
              <a:spLocks/>
            </p:cNvSpPr>
            <p:nvPr/>
          </p:nvSpPr>
          <p:spPr bwMode="auto">
            <a:xfrm>
              <a:off x="7794448" y="3716773"/>
              <a:ext cx="2639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12</a:t>
              </a:r>
            </a:p>
          </p:txBody>
        </p:sp>
        <p:sp>
          <p:nvSpPr>
            <p:cNvPr id="234" name="TextBox 192">
              <a:extLst>
                <a:ext uri="{FF2B5EF4-FFF2-40B4-BE49-F238E27FC236}">
                  <a16:creationId xmlns:a16="http://schemas.microsoft.com/office/drawing/2014/main" id="{D03EEA98-29AB-67CE-94FE-3F4422EE6DEE}"/>
                </a:ext>
              </a:extLst>
            </p:cNvPr>
            <p:cNvSpPr txBox="1">
              <a:spLocks/>
            </p:cNvSpPr>
            <p:nvPr/>
          </p:nvSpPr>
          <p:spPr bwMode="auto">
            <a:xfrm>
              <a:off x="7602067" y="3716773"/>
              <a:ext cx="22417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9</a:t>
              </a:r>
            </a:p>
          </p:txBody>
        </p:sp>
        <p:sp>
          <p:nvSpPr>
            <p:cNvPr id="235" name="TextBox 193">
              <a:extLst>
                <a:ext uri="{FF2B5EF4-FFF2-40B4-BE49-F238E27FC236}">
                  <a16:creationId xmlns:a16="http://schemas.microsoft.com/office/drawing/2014/main" id="{AC8572EB-E35D-9EE1-CAA6-0D9D0C622E16}"/>
                </a:ext>
              </a:extLst>
            </p:cNvPr>
            <p:cNvSpPr txBox="1">
              <a:spLocks/>
            </p:cNvSpPr>
            <p:nvPr/>
          </p:nvSpPr>
          <p:spPr bwMode="auto">
            <a:xfrm>
              <a:off x="8217165" y="3716773"/>
              <a:ext cx="27113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18</a:t>
              </a:r>
            </a:p>
          </p:txBody>
        </p:sp>
        <p:sp>
          <p:nvSpPr>
            <p:cNvPr id="236" name="TextBox 194">
              <a:extLst>
                <a:ext uri="{FF2B5EF4-FFF2-40B4-BE49-F238E27FC236}">
                  <a16:creationId xmlns:a16="http://schemas.microsoft.com/office/drawing/2014/main" id="{C5513490-CC79-FA5F-20D2-2960D82B71FC}"/>
                </a:ext>
              </a:extLst>
            </p:cNvPr>
            <p:cNvSpPr txBox="1">
              <a:spLocks/>
            </p:cNvSpPr>
            <p:nvPr/>
          </p:nvSpPr>
          <p:spPr bwMode="auto">
            <a:xfrm>
              <a:off x="8006102" y="3716773"/>
              <a:ext cx="2723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15</a:t>
              </a:r>
            </a:p>
          </p:txBody>
        </p:sp>
        <p:sp>
          <p:nvSpPr>
            <p:cNvPr id="237" name="TextBox 195">
              <a:extLst>
                <a:ext uri="{FF2B5EF4-FFF2-40B4-BE49-F238E27FC236}">
                  <a16:creationId xmlns:a16="http://schemas.microsoft.com/office/drawing/2014/main" id="{45C945D1-F45F-0547-003F-E77E6D83090D}"/>
                </a:ext>
              </a:extLst>
            </p:cNvPr>
            <p:cNvSpPr txBox="1">
              <a:spLocks/>
            </p:cNvSpPr>
            <p:nvPr/>
          </p:nvSpPr>
          <p:spPr bwMode="auto">
            <a:xfrm>
              <a:off x="8633473" y="3716773"/>
              <a:ext cx="3036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24</a:t>
              </a:r>
            </a:p>
          </p:txBody>
        </p:sp>
        <p:sp>
          <p:nvSpPr>
            <p:cNvPr id="238" name="TextBox 196">
              <a:extLst>
                <a:ext uri="{FF2B5EF4-FFF2-40B4-BE49-F238E27FC236}">
                  <a16:creationId xmlns:a16="http://schemas.microsoft.com/office/drawing/2014/main" id="{8CCC4A62-7078-95AD-939A-6A036B69DE20}"/>
                </a:ext>
              </a:extLst>
            </p:cNvPr>
            <p:cNvSpPr txBox="1">
              <a:spLocks/>
            </p:cNvSpPr>
            <p:nvPr/>
          </p:nvSpPr>
          <p:spPr bwMode="auto">
            <a:xfrm>
              <a:off x="8438982" y="3716773"/>
              <a:ext cx="26391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21</a:t>
              </a:r>
            </a:p>
          </p:txBody>
        </p:sp>
        <p:sp>
          <p:nvSpPr>
            <p:cNvPr id="250" name="TextBox 188">
              <a:extLst>
                <a:ext uri="{FF2B5EF4-FFF2-40B4-BE49-F238E27FC236}">
                  <a16:creationId xmlns:a16="http://schemas.microsoft.com/office/drawing/2014/main" id="{21A5D2AF-30FA-1C93-389C-B24DA85F4501}"/>
                </a:ext>
              </a:extLst>
            </p:cNvPr>
            <p:cNvSpPr txBox="1">
              <a:spLocks/>
            </p:cNvSpPr>
            <p:nvPr/>
          </p:nvSpPr>
          <p:spPr bwMode="auto">
            <a:xfrm>
              <a:off x="9273599" y="3714918"/>
              <a:ext cx="3000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33</a:t>
              </a:r>
            </a:p>
          </p:txBody>
        </p:sp>
        <p:sp>
          <p:nvSpPr>
            <p:cNvPr id="262" name="TextBox 189">
              <a:extLst>
                <a:ext uri="{FF2B5EF4-FFF2-40B4-BE49-F238E27FC236}">
                  <a16:creationId xmlns:a16="http://schemas.microsoft.com/office/drawing/2014/main" id="{A777D5C0-41C2-2BF4-0458-119F1BF1138E}"/>
                </a:ext>
              </a:extLst>
            </p:cNvPr>
            <p:cNvSpPr txBox="1">
              <a:spLocks/>
            </p:cNvSpPr>
            <p:nvPr/>
          </p:nvSpPr>
          <p:spPr bwMode="auto">
            <a:xfrm>
              <a:off x="9051794" y="3714918"/>
              <a:ext cx="3060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30</a:t>
              </a:r>
            </a:p>
          </p:txBody>
        </p:sp>
        <p:sp>
          <p:nvSpPr>
            <p:cNvPr id="265" name="TextBox 190">
              <a:extLst>
                <a:ext uri="{FF2B5EF4-FFF2-40B4-BE49-F238E27FC236}">
                  <a16:creationId xmlns:a16="http://schemas.microsoft.com/office/drawing/2014/main" id="{C8262412-9B6E-67DF-7119-D73509672B82}"/>
                </a:ext>
              </a:extLst>
            </p:cNvPr>
            <p:cNvSpPr txBox="1">
              <a:spLocks/>
            </p:cNvSpPr>
            <p:nvPr/>
          </p:nvSpPr>
          <p:spPr bwMode="auto">
            <a:xfrm>
              <a:off x="8851175" y="3714918"/>
              <a:ext cx="2928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27</a:t>
              </a:r>
            </a:p>
          </p:txBody>
        </p:sp>
        <p:sp>
          <p:nvSpPr>
            <p:cNvPr id="273" name="TextBox 191">
              <a:extLst>
                <a:ext uri="{FF2B5EF4-FFF2-40B4-BE49-F238E27FC236}">
                  <a16:creationId xmlns:a16="http://schemas.microsoft.com/office/drawing/2014/main" id="{8AF3868B-AF67-482B-9E42-72DB7EE26884}"/>
                </a:ext>
              </a:extLst>
            </p:cNvPr>
            <p:cNvSpPr txBox="1">
              <a:spLocks/>
            </p:cNvSpPr>
            <p:nvPr/>
          </p:nvSpPr>
          <p:spPr bwMode="auto">
            <a:xfrm>
              <a:off x="9701533" y="3714918"/>
              <a:ext cx="30484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39</a:t>
              </a:r>
            </a:p>
          </p:txBody>
        </p:sp>
        <p:sp>
          <p:nvSpPr>
            <p:cNvPr id="274" name="TextBox 192">
              <a:extLst>
                <a:ext uri="{FF2B5EF4-FFF2-40B4-BE49-F238E27FC236}">
                  <a16:creationId xmlns:a16="http://schemas.microsoft.com/office/drawing/2014/main" id="{789B2685-1E43-3F0B-A66D-472B1A082972}"/>
                </a:ext>
              </a:extLst>
            </p:cNvPr>
            <p:cNvSpPr txBox="1">
              <a:spLocks/>
            </p:cNvSpPr>
            <p:nvPr/>
          </p:nvSpPr>
          <p:spPr bwMode="auto">
            <a:xfrm>
              <a:off x="9488686" y="3714918"/>
              <a:ext cx="3060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ea typeface="MS PGothic" panose="020B0600070205080204" pitchFamily="34" charset="-128"/>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ea typeface="MS PGothic" panose="020B0600070205080204" pitchFamily="34" charset="-128"/>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ea typeface="MS PGothic" panose="020B0600070205080204" pitchFamily="34" charset="-128"/>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ea typeface="MS PGothic" panose="020B0600070205080204" pitchFamily="34" charset="-128"/>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ea typeface="MS PGothic" panose="020B0600070205080204" pitchFamily="34" charset="-128"/>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kumimoji="0" lang="en-US" altLang="en-US" sz="1400" b="0" u="none" strike="noStrike" kern="1200" cap="none" spc="0" normalizeH="0" baseline="0" noProof="0" dirty="0">
                  <a:ln>
                    <a:noFill/>
                  </a:ln>
                  <a:solidFill>
                    <a:schemeClr val="tx1"/>
                  </a:solidFill>
                  <a:effectLst/>
                  <a:uLnTx/>
                  <a:uFillTx/>
                  <a:latin typeface="Poppins" panose="00000500000000000000" pitchFamily="2" charset="0"/>
                  <a:cs typeface="Poppins" panose="00000500000000000000" pitchFamily="2" charset="0"/>
                </a:rPr>
                <a:t>36</a:t>
              </a:r>
            </a:p>
          </p:txBody>
        </p:sp>
      </p:grpSp>
      <p:grpSp>
        <p:nvGrpSpPr>
          <p:cNvPr id="275" name="Group 274">
            <a:extLst>
              <a:ext uri="{FF2B5EF4-FFF2-40B4-BE49-F238E27FC236}">
                <a16:creationId xmlns:a16="http://schemas.microsoft.com/office/drawing/2014/main" id="{A523AC29-62FD-FF5D-2385-1CFBEB6CCB99}"/>
              </a:ext>
            </a:extLst>
          </p:cNvPr>
          <p:cNvGrpSpPr>
            <a:grpSpLocks/>
          </p:cNvGrpSpPr>
          <p:nvPr/>
        </p:nvGrpSpPr>
        <p:grpSpPr>
          <a:xfrm>
            <a:off x="7231828" y="3698852"/>
            <a:ext cx="3694805" cy="64008"/>
            <a:chOff x="7061999" y="3673924"/>
            <a:chExt cx="3694805" cy="70320"/>
          </a:xfrm>
        </p:grpSpPr>
        <p:grpSp>
          <p:nvGrpSpPr>
            <p:cNvPr id="283" name="Group 282">
              <a:extLst>
                <a:ext uri="{FF2B5EF4-FFF2-40B4-BE49-F238E27FC236}">
                  <a16:creationId xmlns:a16="http://schemas.microsoft.com/office/drawing/2014/main" id="{5AC4B2EF-FD92-9AAB-31F5-05FAE87133B7}"/>
                </a:ext>
              </a:extLst>
            </p:cNvPr>
            <p:cNvGrpSpPr>
              <a:grpSpLocks/>
            </p:cNvGrpSpPr>
            <p:nvPr/>
          </p:nvGrpSpPr>
          <p:grpSpPr>
            <a:xfrm>
              <a:off x="7061999" y="3673924"/>
              <a:ext cx="2288387" cy="70320"/>
              <a:chOff x="2000031" y="5285699"/>
              <a:chExt cx="1740278" cy="55875"/>
            </a:xfrm>
          </p:grpSpPr>
          <p:cxnSp>
            <p:nvCxnSpPr>
              <p:cNvPr id="301" name="Straight Connector 179">
                <a:extLst>
                  <a:ext uri="{FF2B5EF4-FFF2-40B4-BE49-F238E27FC236}">
                    <a16:creationId xmlns:a16="http://schemas.microsoft.com/office/drawing/2014/main" id="{D49E141D-3369-27AD-7453-D9B85F984A42}"/>
                  </a:ext>
                </a:extLst>
              </p:cNvPr>
              <p:cNvCxnSpPr>
                <a:cxnSpLocks/>
              </p:cNvCxnSpPr>
              <p:nvPr/>
            </p:nvCxnSpPr>
            <p:spPr bwMode="auto">
              <a:xfrm rot="5400000">
                <a:off x="1972093"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02" name="Straight Connector 179">
                <a:extLst>
                  <a:ext uri="{FF2B5EF4-FFF2-40B4-BE49-F238E27FC236}">
                    <a16:creationId xmlns:a16="http://schemas.microsoft.com/office/drawing/2014/main" id="{8C4F10C9-68AD-C5AF-A160-3CE38BCED17D}"/>
                  </a:ext>
                </a:extLst>
              </p:cNvPr>
              <p:cNvCxnSpPr>
                <a:cxnSpLocks/>
              </p:cNvCxnSpPr>
              <p:nvPr/>
            </p:nvCxnSpPr>
            <p:spPr bwMode="auto">
              <a:xfrm rot="5400000">
                <a:off x="2189628"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03" name="Straight Connector 179">
                <a:extLst>
                  <a:ext uri="{FF2B5EF4-FFF2-40B4-BE49-F238E27FC236}">
                    <a16:creationId xmlns:a16="http://schemas.microsoft.com/office/drawing/2014/main" id="{876F9D98-DF7D-8C05-FD07-97D3BF5B24FD}"/>
                  </a:ext>
                </a:extLst>
              </p:cNvPr>
              <p:cNvCxnSpPr>
                <a:cxnSpLocks/>
              </p:cNvCxnSpPr>
              <p:nvPr/>
            </p:nvCxnSpPr>
            <p:spPr bwMode="auto">
              <a:xfrm rot="5400000">
                <a:off x="2407163"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04" name="Straight Connector 179">
                <a:extLst>
                  <a:ext uri="{FF2B5EF4-FFF2-40B4-BE49-F238E27FC236}">
                    <a16:creationId xmlns:a16="http://schemas.microsoft.com/office/drawing/2014/main" id="{F0F64F93-5938-0711-FF0F-EFEF277F5F53}"/>
                  </a:ext>
                </a:extLst>
              </p:cNvPr>
              <p:cNvCxnSpPr>
                <a:cxnSpLocks/>
              </p:cNvCxnSpPr>
              <p:nvPr/>
            </p:nvCxnSpPr>
            <p:spPr bwMode="auto">
              <a:xfrm rot="5400000">
                <a:off x="2624698"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05" name="Straight Connector 179">
                <a:extLst>
                  <a:ext uri="{FF2B5EF4-FFF2-40B4-BE49-F238E27FC236}">
                    <a16:creationId xmlns:a16="http://schemas.microsoft.com/office/drawing/2014/main" id="{2815A9EC-D97C-DAB1-1E45-498B8485C125}"/>
                  </a:ext>
                </a:extLst>
              </p:cNvPr>
              <p:cNvCxnSpPr>
                <a:cxnSpLocks/>
              </p:cNvCxnSpPr>
              <p:nvPr/>
            </p:nvCxnSpPr>
            <p:spPr bwMode="auto">
              <a:xfrm rot="5400000">
                <a:off x="2842233"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06" name="Straight Connector 179">
                <a:extLst>
                  <a:ext uri="{FF2B5EF4-FFF2-40B4-BE49-F238E27FC236}">
                    <a16:creationId xmlns:a16="http://schemas.microsoft.com/office/drawing/2014/main" id="{47212997-B5FA-0DF7-C1C3-20FD5DBF40A1}"/>
                  </a:ext>
                </a:extLst>
              </p:cNvPr>
              <p:cNvCxnSpPr>
                <a:cxnSpLocks/>
              </p:cNvCxnSpPr>
              <p:nvPr/>
            </p:nvCxnSpPr>
            <p:spPr bwMode="auto">
              <a:xfrm rot="5400000">
                <a:off x="3059768"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07" name="Straight Connector 179">
                <a:extLst>
                  <a:ext uri="{FF2B5EF4-FFF2-40B4-BE49-F238E27FC236}">
                    <a16:creationId xmlns:a16="http://schemas.microsoft.com/office/drawing/2014/main" id="{6D00C4C5-DF9E-95CF-601B-1865BD48D3C6}"/>
                  </a:ext>
                </a:extLst>
              </p:cNvPr>
              <p:cNvCxnSpPr>
                <a:cxnSpLocks/>
              </p:cNvCxnSpPr>
              <p:nvPr/>
            </p:nvCxnSpPr>
            <p:spPr bwMode="auto">
              <a:xfrm rot="5400000">
                <a:off x="3277303"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08" name="Straight Connector 179">
                <a:extLst>
                  <a:ext uri="{FF2B5EF4-FFF2-40B4-BE49-F238E27FC236}">
                    <a16:creationId xmlns:a16="http://schemas.microsoft.com/office/drawing/2014/main" id="{C72BF82D-35F3-C4C1-1163-42ED4C28EFA0}"/>
                  </a:ext>
                </a:extLst>
              </p:cNvPr>
              <p:cNvCxnSpPr>
                <a:cxnSpLocks/>
              </p:cNvCxnSpPr>
              <p:nvPr/>
            </p:nvCxnSpPr>
            <p:spPr bwMode="auto">
              <a:xfrm rot="5400000">
                <a:off x="3494838"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09" name="Straight Connector 179">
                <a:extLst>
                  <a:ext uri="{FF2B5EF4-FFF2-40B4-BE49-F238E27FC236}">
                    <a16:creationId xmlns:a16="http://schemas.microsoft.com/office/drawing/2014/main" id="{535A7560-B172-476B-7F81-3DD35BE78986}"/>
                  </a:ext>
                </a:extLst>
              </p:cNvPr>
              <p:cNvCxnSpPr>
                <a:cxnSpLocks/>
              </p:cNvCxnSpPr>
              <p:nvPr/>
            </p:nvCxnSpPr>
            <p:spPr bwMode="auto">
              <a:xfrm rot="5400000">
                <a:off x="3712371"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grpSp>
        <p:grpSp>
          <p:nvGrpSpPr>
            <p:cNvPr id="284" name="Group 283">
              <a:extLst>
                <a:ext uri="{FF2B5EF4-FFF2-40B4-BE49-F238E27FC236}">
                  <a16:creationId xmlns:a16="http://schemas.microsoft.com/office/drawing/2014/main" id="{5F02DD04-ED08-4CCE-9B31-83DF8DC5685E}"/>
                </a:ext>
              </a:extLst>
            </p:cNvPr>
            <p:cNvGrpSpPr>
              <a:grpSpLocks/>
            </p:cNvGrpSpPr>
            <p:nvPr/>
          </p:nvGrpSpPr>
          <p:grpSpPr>
            <a:xfrm>
              <a:off x="9612609" y="3673924"/>
              <a:ext cx="1144195" cy="70320"/>
              <a:chOff x="2000031" y="5285699"/>
              <a:chExt cx="870140" cy="55875"/>
            </a:xfrm>
          </p:grpSpPr>
          <p:cxnSp>
            <p:nvCxnSpPr>
              <p:cNvPr id="285" name="Straight Connector 179">
                <a:extLst>
                  <a:ext uri="{FF2B5EF4-FFF2-40B4-BE49-F238E27FC236}">
                    <a16:creationId xmlns:a16="http://schemas.microsoft.com/office/drawing/2014/main" id="{21438C1E-9045-3EE5-1017-FDA63A82A5C1}"/>
                  </a:ext>
                </a:extLst>
              </p:cNvPr>
              <p:cNvCxnSpPr>
                <a:cxnSpLocks/>
              </p:cNvCxnSpPr>
              <p:nvPr/>
            </p:nvCxnSpPr>
            <p:spPr bwMode="auto">
              <a:xfrm rot="5400000">
                <a:off x="1972093"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286" name="Straight Connector 179">
                <a:extLst>
                  <a:ext uri="{FF2B5EF4-FFF2-40B4-BE49-F238E27FC236}">
                    <a16:creationId xmlns:a16="http://schemas.microsoft.com/office/drawing/2014/main" id="{27A65AEA-CF62-0970-C6E7-C267EB28D3F3}"/>
                  </a:ext>
                </a:extLst>
              </p:cNvPr>
              <p:cNvCxnSpPr>
                <a:cxnSpLocks/>
              </p:cNvCxnSpPr>
              <p:nvPr/>
            </p:nvCxnSpPr>
            <p:spPr bwMode="auto">
              <a:xfrm rot="5400000">
                <a:off x="2189628"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290" name="Straight Connector 179">
                <a:extLst>
                  <a:ext uri="{FF2B5EF4-FFF2-40B4-BE49-F238E27FC236}">
                    <a16:creationId xmlns:a16="http://schemas.microsoft.com/office/drawing/2014/main" id="{EECFB55E-AB76-4977-2A60-31FEC874D29A}"/>
                  </a:ext>
                </a:extLst>
              </p:cNvPr>
              <p:cNvCxnSpPr>
                <a:cxnSpLocks/>
              </p:cNvCxnSpPr>
              <p:nvPr/>
            </p:nvCxnSpPr>
            <p:spPr bwMode="auto">
              <a:xfrm rot="5400000">
                <a:off x="2407163"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299" name="Straight Connector 179">
                <a:extLst>
                  <a:ext uri="{FF2B5EF4-FFF2-40B4-BE49-F238E27FC236}">
                    <a16:creationId xmlns:a16="http://schemas.microsoft.com/office/drawing/2014/main" id="{2D91A6D7-4A64-0C7D-3DB0-FA6CBF79F17E}"/>
                  </a:ext>
                </a:extLst>
              </p:cNvPr>
              <p:cNvCxnSpPr>
                <a:cxnSpLocks/>
              </p:cNvCxnSpPr>
              <p:nvPr/>
            </p:nvCxnSpPr>
            <p:spPr bwMode="auto">
              <a:xfrm rot="5400000">
                <a:off x="2624698"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00" name="Straight Connector 179">
                <a:extLst>
                  <a:ext uri="{FF2B5EF4-FFF2-40B4-BE49-F238E27FC236}">
                    <a16:creationId xmlns:a16="http://schemas.microsoft.com/office/drawing/2014/main" id="{FBB27EF3-2449-0392-C3B8-847589F9524E}"/>
                  </a:ext>
                </a:extLst>
              </p:cNvPr>
              <p:cNvCxnSpPr>
                <a:cxnSpLocks/>
              </p:cNvCxnSpPr>
              <p:nvPr/>
            </p:nvCxnSpPr>
            <p:spPr bwMode="auto">
              <a:xfrm rot="5400000">
                <a:off x="2842233" y="5313637"/>
                <a:ext cx="55875" cy="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grpSp>
      </p:grpSp>
      <p:sp>
        <p:nvSpPr>
          <p:cNvPr id="310" name="Freeform: Shape 309">
            <a:extLst>
              <a:ext uri="{FF2B5EF4-FFF2-40B4-BE49-F238E27FC236}">
                <a16:creationId xmlns:a16="http://schemas.microsoft.com/office/drawing/2014/main" id="{F94200EB-1AA8-E32C-40FC-00A1D8DE75F7}"/>
              </a:ext>
            </a:extLst>
          </p:cNvPr>
          <p:cNvSpPr>
            <a:spLocks/>
          </p:cNvSpPr>
          <p:nvPr/>
        </p:nvSpPr>
        <p:spPr bwMode="auto">
          <a:xfrm>
            <a:off x="7230307" y="1545786"/>
            <a:ext cx="3475349" cy="1256907"/>
          </a:xfrm>
          <a:custGeom>
            <a:avLst/>
            <a:gdLst>
              <a:gd name="connsiteX0" fmla="*/ 0 w 3475349"/>
              <a:gd name="connsiteY0" fmla="*/ 0 h 1256907"/>
              <a:gd name="connsiteX1" fmla="*/ 128833 w 3475349"/>
              <a:gd name="connsiteY1" fmla="*/ 0 h 1256907"/>
              <a:gd name="connsiteX2" fmla="*/ 128833 w 3475349"/>
              <a:gd name="connsiteY2" fmla="*/ 40849 h 1256907"/>
              <a:gd name="connsiteX3" fmla="*/ 128833 w 3475349"/>
              <a:gd name="connsiteY3" fmla="*/ 40849 h 1256907"/>
              <a:gd name="connsiteX4" fmla="*/ 147687 w 3475349"/>
              <a:gd name="connsiteY4" fmla="*/ 40849 h 1256907"/>
              <a:gd name="connsiteX5" fmla="*/ 147687 w 3475349"/>
              <a:gd name="connsiteY5" fmla="*/ 87983 h 1256907"/>
              <a:gd name="connsiteX6" fmla="*/ 188536 w 3475349"/>
              <a:gd name="connsiteY6" fmla="*/ 87983 h 1256907"/>
              <a:gd name="connsiteX7" fmla="*/ 188536 w 3475349"/>
              <a:gd name="connsiteY7" fmla="*/ 141402 h 1256907"/>
              <a:gd name="connsiteX8" fmla="*/ 273377 w 3475349"/>
              <a:gd name="connsiteY8" fmla="*/ 141402 h 1256907"/>
              <a:gd name="connsiteX9" fmla="*/ 273377 w 3475349"/>
              <a:gd name="connsiteY9" fmla="*/ 188536 h 1256907"/>
              <a:gd name="connsiteX10" fmla="*/ 289089 w 3475349"/>
              <a:gd name="connsiteY10" fmla="*/ 188536 h 1256907"/>
              <a:gd name="connsiteX11" fmla="*/ 289089 w 3475349"/>
              <a:gd name="connsiteY11" fmla="*/ 232528 h 1256907"/>
              <a:gd name="connsiteX12" fmla="*/ 380215 w 3475349"/>
              <a:gd name="connsiteY12" fmla="*/ 232528 h 1256907"/>
              <a:gd name="connsiteX13" fmla="*/ 380215 w 3475349"/>
              <a:gd name="connsiteY13" fmla="*/ 282804 h 1256907"/>
              <a:gd name="connsiteX14" fmla="*/ 395926 w 3475349"/>
              <a:gd name="connsiteY14" fmla="*/ 282804 h 1256907"/>
              <a:gd name="connsiteX15" fmla="*/ 395926 w 3475349"/>
              <a:gd name="connsiteY15" fmla="*/ 333080 h 1256907"/>
              <a:gd name="connsiteX16" fmla="*/ 458771 w 3475349"/>
              <a:gd name="connsiteY16" fmla="*/ 333080 h 1256907"/>
              <a:gd name="connsiteX17" fmla="*/ 458771 w 3475349"/>
              <a:gd name="connsiteY17" fmla="*/ 383356 h 1256907"/>
              <a:gd name="connsiteX18" fmla="*/ 502763 w 3475349"/>
              <a:gd name="connsiteY18" fmla="*/ 383356 h 1256907"/>
              <a:gd name="connsiteX19" fmla="*/ 502763 w 3475349"/>
              <a:gd name="connsiteY19" fmla="*/ 430490 h 1256907"/>
              <a:gd name="connsiteX20" fmla="*/ 631596 w 3475349"/>
              <a:gd name="connsiteY20" fmla="*/ 430490 h 1256907"/>
              <a:gd name="connsiteX21" fmla="*/ 631596 w 3475349"/>
              <a:gd name="connsiteY21" fmla="*/ 490194 h 1256907"/>
              <a:gd name="connsiteX22" fmla="*/ 788709 w 3475349"/>
              <a:gd name="connsiteY22" fmla="*/ 490194 h 1256907"/>
              <a:gd name="connsiteX23" fmla="*/ 788709 w 3475349"/>
              <a:gd name="connsiteY23" fmla="*/ 553039 h 1256907"/>
              <a:gd name="connsiteX24" fmla="*/ 939538 w 3475349"/>
              <a:gd name="connsiteY24" fmla="*/ 553039 h 1256907"/>
              <a:gd name="connsiteX25" fmla="*/ 939538 w 3475349"/>
              <a:gd name="connsiteY25" fmla="*/ 628453 h 1256907"/>
              <a:gd name="connsiteX26" fmla="*/ 1184635 w 3475349"/>
              <a:gd name="connsiteY26" fmla="*/ 628453 h 1256907"/>
              <a:gd name="connsiteX27" fmla="*/ 1184635 w 3475349"/>
              <a:gd name="connsiteY27" fmla="*/ 703868 h 1256907"/>
              <a:gd name="connsiteX28" fmla="*/ 1197204 w 3475349"/>
              <a:gd name="connsiteY28" fmla="*/ 703868 h 1256907"/>
              <a:gd name="connsiteX29" fmla="*/ 1197204 w 3475349"/>
              <a:gd name="connsiteY29" fmla="*/ 804420 h 1256907"/>
              <a:gd name="connsiteX30" fmla="*/ 1319753 w 3475349"/>
              <a:gd name="connsiteY30" fmla="*/ 804420 h 1256907"/>
              <a:gd name="connsiteX31" fmla="*/ 1319753 w 3475349"/>
              <a:gd name="connsiteY31" fmla="*/ 895546 h 1256907"/>
              <a:gd name="connsiteX32" fmla="*/ 1332322 w 3475349"/>
              <a:gd name="connsiteY32" fmla="*/ 895546 h 1256907"/>
              <a:gd name="connsiteX33" fmla="*/ 1332322 w 3475349"/>
              <a:gd name="connsiteY33" fmla="*/ 986672 h 1256907"/>
              <a:gd name="connsiteX34" fmla="*/ 1363744 w 3475349"/>
              <a:gd name="connsiteY34" fmla="*/ 986672 h 1256907"/>
              <a:gd name="connsiteX35" fmla="*/ 1363744 w 3475349"/>
              <a:gd name="connsiteY35" fmla="*/ 1071513 h 1256907"/>
              <a:gd name="connsiteX36" fmla="*/ 1458012 w 3475349"/>
              <a:gd name="connsiteY36" fmla="*/ 1071513 h 1256907"/>
              <a:gd name="connsiteX37" fmla="*/ 1458012 w 3475349"/>
              <a:gd name="connsiteY37" fmla="*/ 1165781 h 1256907"/>
              <a:gd name="connsiteX38" fmla="*/ 1495720 w 3475349"/>
              <a:gd name="connsiteY38" fmla="*/ 1165781 h 1256907"/>
              <a:gd name="connsiteX39" fmla="*/ 1495720 w 3475349"/>
              <a:gd name="connsiteY39" fmla="*/ 1256907 h 1256907"/>
              <a:gd name="connsiteX40" fmla="*/ 3475349 w 3475349"/>
              <a:gd name="connsiteY40" fmla="*/ 1256907 h 1256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475349" h="1256907">
                <a:moveTo>
                  <a:pt x="0" y="0"/>
                </a:moveTo>
                <a:lnTo>
                  <a:pt x="128833" y="0"/>
                </a:lnTo>
                <a:lnTo>
                  <a:pt x="128833" y="40849"/>
                </a:lnTo>
                <a:lnTo>
                  <a:pt x="128833" y="40849"/>
                </a:lnTo>
                <a:lnTo>
                  <a:pt x="147687" y="40849"/>
                </a:lnTo>
                <a:lnTo>
                  <a:pt x="147687" y="87983"/>
                </a:lnTo>
                <a:lnTo>
                  <a:pt x="188536" y="87983"/>
                </a:lnTo>
                <a:lnTo>
                  <a:pt x="188536" y="141402"/>
                </a:lnTo>
                <a:lnTo>
                  <a:pt x="273377" y="141402"/>
                </a:lnTo>
                <a:lnTo>
                  <a:pt x="273377" y="188536"/>
                </a:lnTo>
                <a:lnTo>
                  <a:pt x="289089" y="188536"/>
                </a:lnTo>
                <a:lnTo>
                  <a:pt x="289089" y="232528"/>
                </a:lnTo>
                <a:lnTo>
                  <a:pt x="380215" y="232528"/>
                </a:lnTo>
                <a:lnTo>
                  <a:pt x="380215" y="282804"/>
                </a:lnTo>
                <a:lnTo>
                  <a:pt x="395926" y="282804"/>
                </a:lnTo>
                <a:lnTo>
                  <a:pt x="395926" y="333080"/>
                </a:lnTo>
                <a:lnTo>
                  <a:pt x="458771" y="333080"/>
                </a:lnTo>
                <a:lnTo>
                  <a:pt x="458771" y="383356"/>
                </a:lnTo>
                <a:lnTo>
                  <a:pt x="502763" y="383356"/>
                </a:lnTo>
                <a:lnTo>
                  <a:pt x="502763" y="430490"/>
                </a:lnTo>
                <a:lnTo>
                  <a:pt x="631596" y="430490"/>
                </a:lnTo>
                <a:lnTo>
                  <a:pt x="631596" y="490194"/>
                </a:lnTo>
                <a:lnTo>
                  <a:pt x="788709" y="490194"/>
                </a:lnTo>
                <a:lnTo>
                  <a:pt x="788709" y="553039"/>
                </a:lnTo>
                <a:lnTo>
                  <a:pt x="939538" y="553039"/>
                </a:lnTo>
                <a:lnTo>
                  <a:pt x="939538" y="628453"/>
                </a:lnTo>
                <a:lnTo>
                  <a:pt x="1184635" y="628453"/>
                </a:lnTo>
                <a:lnTo>
                  <a:pt x="1184635" y="703868"/>
                </a:lnTo>
                <a:lnTo>
                  <a:pt x="1197204" y="703868"/>
                </a:lnTo>
                <a:lnTo>
                  <a:pt x="1197204" y="804420"/>
                </a:lnTo>
                <a:lnTo>
                  <a:pt x="1319753" y="804420"/>
                </a:lnTo>
                <a:lnTo>
                  <a:pt x="1319753" y="895546"/>
                </a:lnTo>
                <a:lnTo>
                  <a:pt x="1332322" y="895546"/>
                </a:lnTo>
                <a:lnTo>
                  <a:pt x="1332322" y="986672"/>
                </a:lnTo>
                <a:lnTo>
                  <a:pt x="1363744" y="986672"/>
                </a:lnTo>
                <a:lnTo>
                  <a:pt x="1363744" y="1071513"/>
                </a:lnTo>
                <a:lnTo>
                  <a:pt x="1458012" y="1071513"/>
                </a:lnTo>
                <a:lnTo>
                  <a:pt x="1458012" y="1165781"/>
                </a:lnTo>
                <a:lnTo>
                  <a:pt x="1495720" y="1165781"/>
                </a:lnTo>
                <a:lnTo>
                  <a:pt x="1495720" y="1256907"/>
                </a:lnTo>
                <a:lnTo>
                  <a:pt x="3475349" y="1256907"/>
                </a:lnTo>
              </a:path>
            </a:pathLst>
          </a:custGeom>
          <a:noFill/>
          <a:ln w="28575">
            <a:solidFill>
              <a:schemeClr val="accent1"/>
            </a:solidFill>
            <a:miter lim="800000"/>
            <a:headEnd/>
            <a:tailEnd/>
          </a:ln>
        </p:spPr>
        <p:txBody>
          <a:bodyPr rtlCol="0" anchor="ctr"/>
          <a:lstStyle/>
          <a:p>
            <a:pPr algn="ctr"/>
            <a:endParaRPr lang="en-US" sz="1400" b="0" dirty="0">
              <a:latin typeface="Poppins Medium" pitchFamily="2" charset="77"/>
              <a:cs typeface="Poppins Medium" pitchFamily="2" charset="77"/>
            </a:endParaRPr>
          </a:p>
        </p:txBody>
      </p:sp>
      <p:grpSp>
        <p:nvGrpSpPr>
          <p:cNvPr id="311" name="Group 310">
            <a:extLst>
              <a:ext uri="{FF2B5EF4-FFF2-40B4-BE49-F238E27FC236}">
                <a16:creationId xmlns:a16="http://schemas.microsoft.com/office/drawing/2014/main" id="{2D5F779A-A35B-67CA-5BB7-CEC85E25F9A5}"/>
              </a:ext>
            </a:extLst>
          </p:cNvPr>
          <p:cNvGrpSpPr>
            <a:grpSpLocks/>
          </p:cNvGrpSpPr>
          <p:nvPr/>
        </p:nvGrpSpPr>
        <p:grpSpPr>
          <a:xfrm>
            <a:off x="7416418" y="1584091"/>
            <a:ext cx="3282455" cy="1270512"/>
            <a:chOff x="7256214" y="1559163"/>
            <a:chExt cx="3282455" cy="1270512"/>
          </a:xfrm>
        </p:grpSpPr>
        <p:cxnSp>
          <p:nvCxnSpPr>
            <p:cNvPr id="312" name="Straight Connector 220">
              <a:extLst>
                <a:ext uri="{FF2B5EF4-FFF2-40B4-BE49-F238E27FC236}">
                  <a16:creationId xmlns:a16="http://schemas.microsoft.com/office/drawing/2014/main" id="{6A35DF07-FEFD-D7A8-89CB-199ED967D9AB}"/>
                </a:ext>
              </a:extLst>
            </p:cNvPr>
            <p:cNvCxnSpPr>
              <a:cxnSpLocks/>
            </p:cNvCxnSpPr>
            <p:nvPr/>
          </p:nvCxnSpPr>
          <p:spPr bwMode="auto">
            <a:xfrm>
              <a:off x="7971536" y="2028876"/>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13" name="Straight Connector 220">
              <a:extLst>
                <a:ext uri="{FF2B5EF4-FFF2-40B4-BE49-F238E27FC236}">
                  <a16:creationId xmlns:a16="http://schemas.microsoft.com/office/drawing/2014/main" id="{644BDAE8-77DF-1DD5-C1F4-26E976534EAE}"/>
                </a:ext>
              </a:extLst>
            </p:cNvPr>
            <p:cNvCxnSpPr>
              <a:cxnSpLocks/>
            </p:cNvCxnSpPr>
            <p:nvPr/>
          </p:nvCxnSpPr>
          <p:spPr bwMode="auto">
            <a:xfrm>
              <a:off x="7735022" y="1961315"/>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14" name="Straight Connector 220">
              <a:extLst>
                <a:ext uri="{FF2B5EF4-FFF2-40B4-BE49-F238E27FC236}">
                  <a16:creationId xmlns:a16="http://schemas.microsoft.com/office/drawing/2014/main" id="{BA20AE35-D42D-3DD1-FEE6-73C1C88CC4AD}"/>
                </a:ext>
              </a:extLst>
            </p:cNvPr>
            <p:cNvCxnSpPr>
              <a:cxnSpLocks/>
            </p:cNvCxnSpPr>
            <p:nvPr/>
          </p:nvCxnSpPr>
          <p:spPr bwMode="auto">
            <a:xfrm>
              <a:off x="8080586" y="2106536"/>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15" name="Straight Connector 220">
              <a:extLst>
                <a:ext uri="{FF2B5EF4-FFF2-40B4-BE49-F238E27FC236}">
                  <a16:creationId xmlns:a16="http://schemas.microsoft.com/office/drawing/2014/main" id="{9D08ACDF-D01D-0A95-291E-170B6A6E2077}"/>
                </a:ext>
              </a:extLst>
            </p:cNvPr>
            <p:cNvCxnSpPr>
              <a:cxnSpLocks/>
            </p:cNvCxnSpPr>
            <p:nvPr/>
          </p:nvCxnSpPr>
          <p:spPr bwMode="auto">
            <a:xfrm>
              <a:off x="8227723" y="2103857"/>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16" name="Straight Connector 220">
              <a:extLst>
                <a:ext uri="{FF2B5EF4-FFF2-40B4-BE49-F238E27FC236}">
                  <a16:creationId xmlns:a16="http://schemas.microsoft.com/office/drawing/2014/main" id="{529305A4-6C29-0C44-46B7-EF450FAE4FB6}"/>
                </a:ext>
              </a:extLst>
            </p:cNvPr>
            <p:cNvCxnSpPr>
              <a:cxnSpLocks/>
            </p:cNvCxnSpPr>
            <p:nvPr/>
          </p:nvCxnSpPr>
          <p:spPr bwMode="auto">
            <a:xfrm>
              <a:off x="8811636" y="2733710"/>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17" name="Straight Connector 220">
              <a:extLst>
                <a:ext uri="{FF2B5EF4-FFF2-40B4-BE49-F238E27FC236}">
                  <a16:creationId xmlns:a16="http://schemas.microsoft.com/office/drawing/2014/main" id="{016195CB-B721-A704-14C6-53C0DA3302BB}"/>
                </a:ext>
              </a:extLst>
            </p:cNvPr>
            <p:cNvCxnSpPr>
              <a:cxnSpLocks/>
            </p:cNvCxnSpPr>
            <p:nvPr/>
          </p:nvCxnSpPr>
          <p:spPr bwMode="auto">
            <a:xfrm>
              <a:off x="8054963" y="2104627"/>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18" name="Straight Connector 220">
              <a:extLst>
                <a:ext uri="{FF2B5EF4-FFF2-40B4-BE49-F238E27FC236}">
                  <a16:creationId xmlns:a16="http://schemas.microsoft.com/office/drawing/2014/main" id="{6A0CCBAC-20DC-CBEF-3AB2-363C4206FD12}"/>
                </a:ext>
              </a:extLst>
            </p:cNvPr>
            <p:cNvCxnSpPr>
              <a:cxnSpLocks/>
            </p:cNvCxnSpPr>
            <p:nvPr/>
          </p:nvCxnSpPr>
          <p:spPr bwMode="auto">
            <a:xfrm>
              <a:off x="7287861" y="1618928"/>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19" name="Straight Connector 220">
              <a:extLst>
                <a:ext uri="{FF2B5EF4-FFF2-40B4-BE49-F238E27FC236}">
                  <a16:creationId xmlns:a16="http://schemas.microsoft.com/office/drawing/2014/main" id="{93BB1D4B-32BD-FF95-C89F-A941243CBE94}"/>
                </a:ext>
              </a:extLst>
            </p:cNvPr>
            <p:cNvCxnSpPr>
              <a:cxnSpLocks/>
            </p:cNvCxnSpPr>
            <p:nvPr/>
          </p:nvCxnSpPr>
          <p:spPr bwMode="auto">
            <a:xfrm>
              <a:off x="7575417" y="1908507"/>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84" name="Straight Connector 220">
              <a:extLst>
                <a:ext uri="{FF2B5EF4-FFF2-40B4-BE49-F238E27FC236}">
                  <a16:creationId xmlns:a16="http://schemas.microsoft.com/office/drawing/2014/main" id="{BA3481CA-87EE-C6A9-7666-6936FA34D3EE}"/>
                </a:ext>
              </a:extLst>
            </p:cNvPr>
            <p:cNvCxnSpPr>
              <a:cxnSpLocks/>
            </p:cNvCxnSpPr>
            <p:nvPr/>
          </p:nvCxnSpPr>
          <p:spPr bwMode="auto">
            <a:xfrm>
              <a:off x="7448634" y="1746816"/>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85" name="Straight Connector 220">
              <a:extLst>
                <a:ext uri="{FF2B5EF4-FFF2-40B4-BE49-F238E27FC236}">
                  <a16:creationId xmlns:a16="http://schemas.microsoft.com/office/drawing/2014/main" id="{699FC8A7-8910-4D7E-8E5A-8AF407B23B89}"/>
                </a:ext>
              </a:extLst>
            </p:cNvPr>
            <p:cNvCxnSpPr>
              <a:cxnSpLocks/>
            </p:cNvCxnSpPr>
            <p:nvPr/>
          </p:nvCxnSpPr>
          <p:spPr bwMode="auto">
            <a:xfrm>
              <a:off x="7762877" y="1959606"/>
              <a:ext cx="0" cy="94394"/>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386" name="Straight Connector 220">
              <a:extLst>
                <a:ext uri="{FF2B5EF4-FFF2-40B4-BE49-F238E27FC236}">
                  <a16:creationId xmlns:a16="http://schemas.microsoft.com/office/drawing/2014/main" id="{D8D41750-B394-562D-7569-F7C86DDE9B94}"/>
                </a:ext>
              </a:extLst>
            </p:cNvPr>
            <p:cNvCxnSpPr>
              <a:cxnSpLocks/>
            </p:cNvCxnSpPr>
            <p:nvPr/>
          </p:nvCxnSpPr>
          <p:spPr bwMode="auto">
            <a:xfrm>
              <a:off x="7403348" y="1707038"/>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87" name="Straight Connector 220">
              <a:extLst>
                <a:ext uri="{FF2B5EF4-FFF2-40B4-BE49-F238E27FC236}">
                  <a16:creationId xmlns:a16="http://schemas.microsoft.com/office/drawing/2014/main" id="{7D8CF98E-9DD3-8273-F323-E17AFE343968}"/>
                </a:ext>
              </a:extLst>
            </p:cNvPr>
            <p:cNvCxnSpPr>
              <a:cxnSpLocks/>
            </p:cNvCxnSpPr>
            <p:nvPr/>
          </p:nvCxnSpPr>
          <p:spPr bwMode="auto">
            <a:xfrm>
              <a:off x="7256214" y="1559163"/>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88" name="Straight Connector 220">
              <a:extLst>
                <a:ext uri="{FF2B5EF4-FFF2-40B4-BE49-F238E27FC236}">
                  <a16:creationId xmlns:a16="http://schemas.microsoft.com/office/drawing/2014/main" id="{71DAB3D6-0D4D-20A4-3266-D669F8C75C08}"/>
                </a:ext>
              </a:extLst>
            </p:cNvPr>
            <p:cNvCxnSpPr>
              <a:cxnSpLocks/>
            </p:cNvCxnSpPr>
            <p:nvPr/>
          </p:nvCxnSpPr>
          <p:spPr bwMode="auto">
            <a:xfrm>
              <a:off x="8277039" y="2179222"/>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89" name="Straight Connector 220">
              <a:extLst>
                <a:ext uri="{FF2B5EF4-FFF2-40B4-BE49-F238E27FC236}">
                  <a16:creationId xmlns:a16="http://schemas.microsoft.com/office/drawing/2014/main" id="{BB85F881-631E-D1B2-3627-18FC02F5F469}"/>
                </a:ext>
              </a:extLst>
            </p:cNvPr>
            <p:cNvCxnSpPr>
              <a:cxnSpLocks/>
            </p:cNvCxnSpPr>
            <p:nvPr/>
          </p:nvCxnSpPr>
          <p:spPr bwMode="auto">
            <a:xfrm>
              <a:off x="8707871" y="2730568"/>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90" name="Straight Connector 220">
              <a:extLst>
                <a:ext uri="{FF2B5EF4-FFF2-40B4-BE49-F238E27FC236}">
                  <a16:creationId xmlns:a16="http://schemas.microsoft.com/office/drawing/2014/main" id="{2DCFCF85-044D-9E69-C974-CAE5C3EE4612}"/>
                </a:ext>
              </a:extLst>
            </p:cNvPr>
            <p:cNvCxnSpPr>
              <a:cxnSpLocks/>
            </p:cNvCxnSpPr>
            <p:nvPr/>
          </p:nvCxnSpPr>
          <p:spPr bwMode="auto">
            <a:xfrm>
              <a:off x="8882795" y="2730568"/>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91" name="Straight Connector 220">
              <a:extLst>
                <a:ext uri="{FF2B5EF4-FFF2-40B4-BE49-F238E27FC236}">
                  <a16:creationId xmlns:a16="http://schemas.microsoft.com/office/drawing/2014/main" id="{4F24C829-7538-17F9-7C5C-19C48340B3B1}"/>
                </a:ext>
              </a:extLst>
            </p:cNvPr>
            <p:cNvCxnSpPr>
              <a:cxnSpLocks/>
            </p:cNvCxnSpPr>
            <p:nvPr/>
          </p:nvCxnSpPr>
          <p:spPr bwMode="auto">
            <a:xfrm>
              <a:off x="9206479" y="2733710"/>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92" name="Straight Connector 220">
              <a:extLst>
                <a:ext uri="{FF2B5EF4-FFF2-40B4-BE49-F238E27FC236}">
                  <a16:creationId xmlns:a16="http://schemas.microsoft.com/office/drawing/2014/main" id="{19B6577B-0DCA-ED51-BDAB-56438D73B790}"/>
                </a:ext>
              </a:extLst>
            </p:cNvPr>
            <p:cNvCxnSpPr>
              <a:cxnSpLocks/>
            </p:cNvCxnSpPr>
            <p:nvPr/>
          </p:nvCxnSpPr>
          <p:spPr bwMode="auto">
            <a:xfrm>
              <a:off x="9360090" y="2730568"/>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93" name="Straight Connector 220">
              <a:extLst>
                <a:ext uri="{FF2B5EF4-FFF2-40B4-BE49-F238E27FC236}">
                  <a16:creationId xmlns:a16="http://schemas.microsoft.com/office/drawing/2014/main" id="{576CFF99-880F-D083-FD70-0DE291F68DB8}"/>
                </a:ext>
              </a:extLst>
            </p:cNvPr>
            <p:cNvCxnSpPr>
              <a:cxnSpLocks/>
            </p:cNvCxnSpPr>
            <p:nvPr/>
          </p:nvCxnSpPr>
          <p:spPr bwMode="auto">
            <a:xfrm>
              <a:off x="9435732" y="2730568"/>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94" name="Straight Connector 220">
              <a:extLst>
                <a:ext uri="{FF2B5EF4-FFF2-40B4-BE49-F238E27FC236}">
                  <a16:creationId xmlns:a16="http://schemas.microsoft.com/office/drawing/2014/main" id="{7F3907D6-DC18-222F-6861-C9BAC44D7855}"/>
                </a:ext>
              </a:extLst>
            </p:cNvPr>
            <p:cNvCxnSpPr>
              <a:cxnSpLocks/>
            </p:cNvCxnSpPr>
            <p:nvPr/>
          </p:nvCxnSpPr>
          <p:spPr bwMode="auto">
            <a:xfrm>
              <a:off x="7792729" y="1961315"/>
              <a:ext cx="0" cy="94394"/>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395" name="Straight Connector 220">
              <a:extLst>
                <a:ext uri="{FF2B5EF4-FFF2-40B4-BE49-F238E27FC236}">
                  <a16:creationId xmlns:a16="http://schemas.microsoft.com/office/drawing/2014/main" id="{8E865A7E-FFCC-6CB6-9263-AEDC99B4C8C7}"/>
                </a:ext>
              </a:extLst>
            </p:cNvPr>
            <p:cNvCxnSpPr>
              <a:cxnSpLocks/>
            </p:cNvCxnSpPr>
            <p:nvPr/>
          </p:nvCxnSpPr>
          <p:spPr bwMode="auto">
            <a:xfrm>
              <a:off x="7932512" y="2025734"/>
              <a:ext cx="0" cy="94394"/>
            </a:xfrm>
            <a:prstGeom prst="line">
              <a:avLst/>
            </a:prstGeom>
            <a:noFill/>
            <a:ln w="28575" algn="ctr">
              <a:solidFill>
                <a:schemeClr val="accent1"/>
              </a:solidFill>
              <a:round/>
              <a:headEnd/>
              <a:tailEnd/>
            </a:ln>
            <a:extLst>
              <a:ext uri="{909E8E84-426E-40DD-AFC4-6F175D3DCCD1}">
                <a14:hiddenFill xmlns:a14="http://schemas.microsoft.com/office/drawing/2010/main">
                  <a:noFill/>
                </a14:hiddenFill>
              </a:ext>
            </a:extLst>
          </p:spPr>
        </p:cxnSp>
        <p:cxnSp>
          <p:nvCxnSpPr>
            <p:cNvPr id="396" name="Straight Connector 220">
              <a:extLst>
                <a:ext uri="{FF2B5EF4-FFF2-40B4-BE49-F238E27FC236}">
                  <a16:creationId xmlns:a16="http://schemas.microsoft.com/office/drawing/2014/main" id="{E4A651B1-4D96-529A-625D-BDC55BB81272}"/>
                </a:ext>
              </a:extLst>
            </p:cNvPr>
            <p:cNvCxnSpPr>
              <a:cxnSpLocks/>
            </p:cNvCxnSpPr>
            <p:nvPr/>
          </p:nvCxnSpPr>
          <p:spPr bwMode="auto">
            <a:xfrm>
              <a:off x="9584990" y="2735281"/>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97" name="Straight Connector 220">
              <a:extLst>
                <a:ext uri="{FF2B5EF4-FFF2-40B4-BE49-F238E27FC236}">
                  <a16:creationId xmlns:a16="http://schemas.microsoft.com/office/drawing/2014/main" id="{669309F5-5CFB-112C-6D84-54E569BA4F45}"/>
                </a:ext>
              </a:extLst>
            </p:cNvPr>
            <p:cNvCxnSpPr>
              <a:cxnSpLocks/>
            </p:cNvCxnSpPr>
            <p:nvPr/>
          </p:nvCxnSpPr>
          <p:spPr bwMode="auto">
            <a:xfrm>
              <a:off x="9889790" y="2733710"/>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98" name="Straight Connector 220">
              <a:extLst>
                <a:ext uri="{FF2B5EF4-FFF2-40B4-BE49-F238E27FC236}">
                  <a16:creationId xmlns:a16="http://schemas.microsoft.com/office/drawing/2014/main" id="{AD86C2EE-CC89-5CBA-9976-7E8A3DF78E25}"/>
                </a:ext>
              </a:extLst>
            </p:cNvPr>
            <p:cNvCxnSpPr>
              <a:cxnSpLocks/>
            </p:cNvCxnSpPr>
            <p:nvPr/>
          </p:nvCxnSpPr>
          <p:spPr bwMode="auto">
            <a:xfrm>
              <a:off x="10386268" y="2733710"/>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cxnSp>
          <p:nvCxnSpPr>
            <p:cNvPr id="399" name="Straight Connector 220">
              <a:extLst>
                <a:ext uri="{FF2B5EF4-FFF2-40B4-BE49-F238E27FC236}">
                  <a16:creationId xmlns:a16="http://schemas.microsoft.com/office/drawing/2014/main" id="{86D23D3E-CA02-6D41-FFBA-E1CBF6C51D33}"/>
                </a:ext>
              </a:extLst>
            </p:cNvPr>
            <p:cNvCxnSpPr>
              <a:cxnSpLocks/>
            </p:cNvCxnSpPr>
            <p:nvPr/>
          </p:nvCxnSpPr>
          <p:spPr bwMode="auto">
            <a:xfrm>
              <a:off x="10538669" y="2733710"/>
              <a:ext cx="0" cy="94394"/>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56207761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25947-33B3-2DFC-8D4C-938E184D32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3D3709-9E4A-BBAB-23CF-2DBB3485AB7A}"/>
              </a:ext>
            </a:extLst>
          </p:cNvPr>
          <p:cNvSpPr>
            <a:spLocks noGrp="1"/>
          </p:cNvSpPr>
          <p:nvPr>
            <p:ph type="title"/>
          </p:nvPr>
        </p:nvSpPr>
        <p:spPr>
          <a:xfrm>
            <a:off x="231078" y="531006"/>
            <a:ext cx="11740260" cy="502445"/>
          </a:xfrm>
        </p:spPr>
        <p:txBody>
          <a:bodyPr/>
          <a:lstStyle/>
          <a:p>
            <a:r>
              <a:rPr lang="en-US" dirty="0"/>
              <a:t>NP30179: Glofitamab Safety</a:t>
            </a:r>
          </a:p>
        </p:txBody>
      </p:sp>
      <p:sp>
        <p:nvSpPr>
          <p:cNvPr id="3" name="Content Placeholder 2">
            <a:extLst>
              <a:ext uri="{FF2B5EF4-FFF2-40B4-BE49-F238E27FC236}">
                <a16:creationId xmlns:a16="http://schemas.microsoft.com/office/drawing/2014/main" id="{1B2FDCF9-7CA5-D059-4EAA-615A81920405}"/>
              </a:ext>
            </a:extLst>
          </p:cNvPr>
          <p:cNvSpPr>
            <a:spLocks noGrp="1"/>
          </p:cNvSpPr>
          <p:nvPr>
            <p:ph idx="1"/>
          </p:nvPr>
        </p:nvSpPr>
        <p:spPr>
          <a:xfrm>
            <a:off x="6096000" y="4509552"/>
            <a:ext cx="5875338" cy="1737569"/>
          </a:xfrm>
        </p:spPr>
        <p:txBody>
          <a:bodyPr/>
          <a:lstStyle/>
          <a:p>
            <a:pPr>
              <a:spcAft>
                <a:spcPts val="0"/>
              </a:spcAft>
            </a:pPr>
            <a:r>
              <a:rPr lang="en-US" sz="2200" dirty="0"/>
              <a:t>Majority of CRS events were grade 1/2 and occurred in cycle 1</a:t>
            </a:r>
          </a:p>
          <a:p>
            <a:pPr>
              <a:spcAft>
                <a:spcPts val="0"/>
              </a:spcAft>
            </a:pPr>
            <a:r>
              <a:rPr lang="en-US" sz="2200" dirty="0"/>
              <a:t>All ICANS resolved and were considered nonserious</a:t>
            </a:r>
          </a:p>
          <a:p>
            <a:pPr>
              <a:spcAft>
                <a:spcPts val="0"/>
              </a:spcAft>
            </a:pPr>
            <a:r>
              <a:rPr lang="en-US" sz="2200" dirty="0"/>
              <a:t>No new or unexpected safety signals</a:t>
            </a:r>
          </a:p>
        </p:txBody>
      </p:sp>
      <p:sp>
        <p:nvSpPr>
          <p:cNvPr id="10" name="Content Placeholder 9">
            <a:extLst>
              <a:ext uri="{FF2B5EF4-FFF2-40B4-BE49-F238E27FC236}">
                <a16:creationId xmlns:a16="http://schemas.microsoft.com/office/drawing/2014/main" id="{BF0ED7C0-1379-9012-0D90-EC69A975683B}"/>
              </a:ext>
            </a:extLst>
          </p:cNvPr>
          <p:cNvSpPr>
            <a:spLocks noGrp="1"/>
          </p:cNvSpPr>
          <p:nvPr>
            <p:ph sz="quarter" idx="10"/>
          </p:nvPr>
        </p:nvSpPr>
        <p:spPr>
          <a:xfrm>
            <a:off x="1712199" y="6302375"/>
            <a:ext cx="7812290" cy="327025"/>
          </a:xfrm>
        </p:spPr>
        <p:txBody>
          <a:bodyPr/>
          <a:lstStyle/>
          <a:p>
            <a:pPr algn="ctr"/>
            <a:r>
              <a:rPr lang="en-US" altLang="en-US" dirty="0"/>
              <a:t>Phillips. JCO. 2025;43:318. Phillips. EHA 2024. Abstr S231.</a:t>
            </a:r>
          </a:p>
        </p:txBody>
      </p:sp>
      <p:graphicFrame>
        <p:nvGraphicFramePr>
          <p:cNvPr id="4" name="Group 32">
            <a:extLst>
              <a:ext uri="{FF2B5EF4-FFF2-40B4-BE49-F238E27FC236}">
                <a16:creationId xmlns:a16="http://schemas.microsoft.com/office/drawing/2014/main" id="{1E805A21-795F-78E9-8B41-C0015FADBFFF}"/>
              </a:ext>
            </a:extLst>
          </p:cNvPr>
          <p:cNvGraphicFramePr>
            <a:graphicFrameLocks noGrp="1"/>
          </p:cNvGraphicFramePr>
          <p:nvPr>
            <p:extLst>
              <p:ext uri="{D42A27DB-BD31-4B8C-83A1-F6EECF244321}">
                <p14:modId xmlns:p14="http://schemas.microsoft.com/office/powerpoint/2010/main" val="2714251604"/>
              </p:ext>
            </p:extLst>
          </p:nvPr>
        </p:nvGraphicFramePr>
        <p:xfrm>
          <a:off x="6012428" y="1339842"/>
          <a:ext cx="5958910" cy="3048000"/>
        </p:xfrm>
        <a:graphic>
          <a:graphicData uri="http://schemas.openxmlformats.org/drawingml/2006/table">
            <a:tbl>
              <a:tblPr/>
              <a:tblGrid>
                <a:gridCol w="4091741">
                  <a:extLst>
                    <a:ext uri="{9D8B030D-6E8A-4147-A177-3AD203B41FA5}">
                      <a16:colId xmlns:a16="http://schemas.microsoft.com/office/drawing/2014/main" val="20000"/>
                    </a:ext>
                  </a:extLst>
                </a:gridCol>
                <a:gridCol w="1867169">
                  <a:extLst>
                    <a:ext uri="{9D8B030D-6E8A-4147-A177-3AD203B41FA5}">
                      <a16:colId xmlns:a16="http://schemas.microsoft.com/office/drawing/2014/main" val="1143286558"/>
                    </a:ext>
                  </a:extLst>
                </a:gridCol>
              </a:tblGrid>
              <a:tr h="23420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Other AESI, n (%)</a:t>
                      </a:r>
                    </a:p>
                  </a:txBody>
                  <a:tcPr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All</a:t>
                      </a:r>
                      <a:br>
                        <a:rPr kumimoji="0" lang="en-US" sz="1600" b="1" i="0" u="none" strike="noStrike" cap="none" normalizeH="0" baseline="0" dirty="0">
                          <a:ln>
                            <a:noFill/>
                          </a:ln>
                          <a:solidFill>
                            <a:schemeClr val="bg2"/>
                          </a:solidFill>
                          <a:effectLst/>
                          <a:latin typeface="Poppins" pitchFamily="2" charset="77"/>
                          <a:cs typeface="Poppins" pitchFamily="2" charset="77"/>
                        </a:rPr>
                      </a:br>
                      <a:r>
                        <a:rPr kumimoji="0" lang="en-US" sz="1600" b="1" i="0" u="none" strike="noStrike" cap="none" normalizeH="0" baseline="0" dirty="0">
                          <a:ln>
                            <a:noFill/>
                          </a:ln>
                          <a:solidFill>
                            <a:schemeClr val="bg2"/>
                          </a:solidFill>
                          <a:effectLst/>
                          <a:latin typeface="Poppins" pitchFamily="2" charset="77"/>
                          <a:cs typeface="Poppins" pitchFamily="2" charset="77"/>
                        </a:rPr>
                        <a:t>(n = 60)</a:t>
                      </a:r>
                    </a:p>
                  </a:txBody>
                  <a:tcPr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106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spc="0" normalizeH="0" baseline="0" noProof="0" dirty="0">
                          <a:ln>
                            <a:noFill/>
                          </a:ln>
                          <a:solidFill>
                            <a:srgbClr val="455560">
                              <a:lumMod val="10000"/>
                            </a:srgbClr>
                          </a:solidFill>
                          <a:effectLst/>
                          <a:uLnTx/>
                          <a:uFillTx/>
                          <a:latin typeface="Poppins" panose="00000500000000000000" pitchFamily="2" charset="0"/>
                          <a:ea typeface="+mn-ea"/>
                          <a:cs typeface="Poppins" panose="00000500000000000000" pitchFamily="2" charset="0"/>
                        </a:rPr>
                        <a:t>Infections </a:t>
                      </a:r>
                    </a:p>
                    <a:p>
                      <a:pPr marL="346075" marR="0" lvl="0" indent="-23177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Grade 3/4</a:t>
                      </a:r>
                    </a:p>
                    <a:p>
                      <a:pPr marL="346075" marR="0" lvl="0" indent="-23177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Grade 5</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44 (73.3)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13 (21.7)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8 (13.3)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3106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spc="0" normalizeH="0" baseline="0" noProof="0" dirty="0">
                          <a:ln>
                            <a:noFill/>
                          </a:ln>
                          <a:solidFill>
                            <a:srgbClr val="455560">
                              <a:lumMod val="10000"/>
                            </a:srgbClr>
                          </a:solidFill>
                          <a:effectLst/>
                          <a:uLnTx/>
                          <a:uFillTx/>
                          <a:latin typeface="Poppins" panose="00000500000000000000" pitchFamily="2" charset="0"/>
                          <a:ea typeface="+mn-ea"/>
                          <a:cs typeface="Poppins" panose="00000500000000000000" pitchFamily="2" charset="0"/>
                        </a:rPr>
                        <a:t>Glofitamab-related ICANS</a:t>
                      </a:r>
                    </a:p>
                    <a:p>
                      <a:pPr marL="346075" marR="0" lvl="0" indent="-23177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Grade 3/4</a:t>
                      </a:r>
                    </a:p>
                    <a:p>
                      <a:pPr marL="346075" marR="0" lvl="0" indent="-23177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Grade 5</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3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2 (3.3)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1 (1.7)</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714106008"/>
                  </a:ext>
                </a:extLst>
              </a:tr>
              <a:tr h="3106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spc="0" normalizeH="0" baseline="0" noProof="0" dirty="0">
                          <a:ln>
                            <a:noFill/>
                          </a:ln>
                          <a:solidFill>
                            <a:srgbClr val="455560">
                              <a:lumMod val="10000"/>
                            </a:srgbClr>
                          </a:solidFill>
                          <a:effectLst/>
                          <a:uLnTx/>
                          <a:uFillTx/>
                          <a:latin typeface="Poppins" panose="00000500000000000000" pitchFamily="2" charset="0"/>
                          <a:ea typeface="+mn-ea"/>
                          <a:cs typeface="Poppins" panose="00000500000000000000" pitchFamily="2" charset="0"/>
                        </a:rPr>
                        <a:t>COVID-19/COVID-19 pneumonia</a:t>
                      </a:r>
                    </a:p>
                    <a:p>
                      <a:pPr marL="346075" marR="0" lvl="0" indent="-23177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Grade 3/4</a:t>
                      </a:r>
                    </a:p>
                    <a:p>
                      <a:pPr marL="346075" marR="0" lvl="0" indent="-23177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Grade 5</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19 (31.7)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5 (8.3)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5 (8.3)</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62277611"/>
                  </a:ext>
                </a:extLst>
              </a:tr>
            </a:tbl>
          </a:graphicData>
        </a:graphic>
      </p:graphicFrame>
      <p:graphicFrame>
        <p:nvGraphicFramePr>
          <p:cNvPr id="7" name="Group 32">
            <a:extLst>
              <a:ext uri="{FF2B5EF4-FFF2-40B4-BE49-F238E27FC236}">
                <a16:creationId xmlns:a16="http://schemas.microsoft.com/office/drawing/2014/main" id="{6C5BCB0F-FE51-131B-64C1-0F258CAD5530}"/>
              </a:ext>
            </a:extLst>
          </p:cNvPr>
          <p:cNvGraphicFramePr>
            <a:graphicFrameLocks noGrp="1"/>
          </p:cNvGraphicFramePr>
          <p:nvPr>
            <p:extLst>
              <p:ext uri="{D42A27DB-BD31-4B8C-83A1-F6EECF244321}">
                <p14:modId xmlns:p14="http://schemas.microsoft.com/office/powerpoint/2010/main" val="3244475694"/>
              </p:ext>
            </p:extLst>
          </p:nvPr>
        </p:nvGraphicFramePr>
        <p:xfrm>
          <a:off x="495300" y="1339841"/>
          <a:ext cx="5212080" cy="4907280"/>
        </p:xfrm>
        <a:graphic>
          <a:graphicData uri="http://schemas.openxmlformats.org/drawingml/2006/table">
            <a:tbl>
              <a:tblPr/>
              <a:tblGrid>
                <a:gridCol w="3545451">
                  <a:extLst>
                    <a:ext uri="{9D8B030D-6E8A-4147-A177-3AD203B41FA5}">
                      <a16:colId xmlns:a16="http://schemas.microsoft.com/office/drawing/2014/main" val="20000"/>
                    </a:ext>
                  </a:extLst>
                </a:gridCol>
                <a:gridCol w="1666629">
                  <a:extLst>
                    <a:ext uri="{9D8B030D-6E8A-4147-A177-3AD203B41FA5}">
                      <a16:colId xmlns:a16="http://schemas.microsoft.com/office/drawing/2014/main" val="1143286558"/>
                    </a:ext>
                  </a:extLst>
                </a:gridCol>
              </a:tblGrid>
              <a:tr h="24654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Safety Outcome, n (%)</a:t>
                      </a:r>
                    </a:p>
                  </a:txBody>
                  <a:tcPr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All</a:t>
                      </a:r>
                      <a:br>
                        <a:rPr kumimoji="0" lang="en-US" sz="1600" b="1" i="0" u="none" strike="noStrike" cap="none" normalizeH="0" baseline="0" dirty="0">
                          <a:ln>
                            <a:noFill/>
                          </a:ln>
                          <a:solidFill>
                            <a:schemeClr val="bg2"/>
                          </a:solidFill>
                          <a:effectLst/>
                          <a:latin typeface="Poppins" pitchFamily="2" charset="77"/>
                          <a:cs typeface="Poppins" pitchFamily="2" charset="77"/>
                        </a:rPr>
                      </a:br>
                      <a:r>
                        <a:rPr kumimoji="0" lang="en-US" sz="1600" b="1" i="0" u="none" strike="noStrike" cap="none" normalizeH="0" baseline="0" dirty="0">
                          <a:ln>
                            <a:noFill/>
                          </a:ln>
                          <a:solidFill>
                            <a:schemeClr val="bg2"/>
                          </a:solidFill>
                          <a:effectLst/>
                          <a:latin typeface="Poppins" pitchFamily="2" charset="77"/>
                          <a:cs typeface="Poppins" pitchFamily="2" charset="77"/>
                        </a:rPr>
                        <a:t>(n = 60)</a:t>
                      </a:r>
                    </a:p>
                  </a:txBody>
                  <a:tcPr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42738">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Any-grade AE</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60 (100)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42738">
                <a:tc>
                  <a:txBody>
                    <a:bodyPr/>
                    <a:lstStyle/>
                    <a:p>
                      <a:pPr marL="346075" marR="0" lvl="0" indent="-23177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Glofitamab related</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55 (91.7)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142738">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Serious AE</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47 (78.3)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142738">
                <a:tc>
                  <a:txBody>
                    <a:bodyPr/>
                    <a:lstStyle/>
                    <a:p>
                      <a:pPr marL="346075" marR="0" lvl="0" indent="-23177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Glofitamab related</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36 (60.0)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989837890"/>
                  </a:ext>
                </a:extLst>
              </a:tr>
              <a:tr h="142738">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Grade 3/4 AE</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39 (65.0)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816042230"/>
                  </a:ext>
                </a:extLst>
              </a:tr>
              <a:tr h="142738">
                <a:tc>
                  <a:txBody>
                    <a:bodyPr/>
                    <a:lstStyle/>
                    <a:p>
                      <a:pPr marL="346075" marR="0" lvl="0" indent="-23177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Glofitamab related</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35 (58.3)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658522442"/>
                  </a:ext>
                </a:extLst>
              </a:tr>
              <a:tr h="142738">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Grade 5 AE</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9 (15.0)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976850739"/>
                  </a:ext>
                </a:extLst>
              </a:tr>
              <a:tr h="142738">
                <a:tc>
                  <a:txBody>
                    <a:bodyPr/>
                    <a:lstStyle/>
                    <a:p>
                      <a:pPr marL="346075" marR="0" lvl="0" indent="-23177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Glofitamab related</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0</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105665424"/>
                  </a:ext>
                </a:extLst>
              </a:tr>
              <a:tr h="55797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Any-grade CRS</a:t>
                      </a:r>
                    </a:p>
                    <a:p>
                      <a:pPr marL="346075" marR="0" lvl="0" indent="-23177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Grade 1</a:t>
                      </a:r>
                    </a:p>
                    <a:p>
                      <a:pPr marL="346075" marR="0" lvl="0" indent="-23177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1600" b="0" i="0" u="none" strike="noStrike" kern="1200" cap="none" normalizeH="0" baseline="0" noProof="0" dirty="0">
                          <a:ln>
                            <a:noFill/>
                          </a:ln>
                          <a:solidFill>
                            <a:schemeClr val="bg2">
                              <a:lumMod val="10000"/>
                            </a:schemeClr>
                          </a:solidFill>
                          <a:effectLst/>
                          <a:latin typeface="Poppins" panose="00000500000000000000" pitchFamily="2" charset="0"/>
                          <a:ea typeface="+mn-ea"/>
                          <a:cs typeface="Poppins" panose="00000500000000000000" pitchFamily="2" charset="0"/>
                        </a:rPr>
                        <a:t>Grade 2</a:t>
                      </a:r>
                    </a:p>
                    <a:p>
                      <a:pPr marL="346075" marR="0" lvl="0" indent="-23177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1600" b="0" i="0" u="none" strike="noStrike" kern="1200" cap="none" normalizeH="0" baseline="0" noProof="0" dirty="0">
                          <a:ln>
                            <a:noFill/>
                          </a:ln>
                          <a:solidFill>
                            <a:schemeClr val="bg2">
                              <a:lumMod val="10000"/>
                            </a:schemeClr>
                          </a:solidFill>
                          <a:effectLst/>
                          <a:latin typeface="Poppins" panose="00000500000000000000" pitchFamily="2" charset="0"/>
                          <a:ea typeface="+mn-ea"/>
                          <a:cs typeface="Poppins" panose="00000500000000000000" pitchFamily="2" charset="0"/>
                        </a:rPr>
                        <a:t>Grade 3</a:t>
                      </a:r>
                    </a:p>
                    <a:p>
                      <a:pPr marL="346075" marR="0" lvl="0" indent="-23177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defRPr/>
                      </a:pPr>
                      <a:r>
                        <a:rPr kumimoji="0" lang="en-US" sz="1600" b="0" i="0" u="none" strike="noStrike" kern="1200" cap="none" normalizeH="0" baseline="0" noProof="0" dirty="0">
                          <a:ln>
                            <a:noFill/>
                          </a:ln>
                          <a:solidFill>
                            <a:schemeClr val="bg2">
                              <a:lumMod val="10000"/>
                            </a:schemeClr>
                          </a:solidFill>
                          <a:effectLst/>
                          <a:latin typeface="Poppins" panose="00000500000000000000" pitchFamily="2" charset="0"/>
                          <a:ea typeface="+mn-ea"/>
                          <a:cs typeface="Poppins" panose="00000500000000000000" pitchFamily="2" charset="0"/>
                        </a:rPr>
                        <a:t>Grade 4</a:t>
                      </a: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42 (70.0)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22 (36.7)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13 (21.7)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5 (8.3)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2 (3.3)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323884498"/>
                  </a:ext>
                </a:extLst>
              </a:tr>
              <a:tr h="142738">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Serious AE of CRS</a:t>
                      </a:r>
                      <a:endParaRPr kumimoji="0" lang="en-US" sz="1600" b="0" i="0" u="none" strike="noStrike" cap="none" normalizeH="0" baseline="30000" dirty="0">
                        <a:ln>
                          <a:noFill/>
                        </a:ln>
                        <a:solidFill>
                          <a:schemeClr val="bg2">
                            <a:lumMod val="10000"/>
                          </a:schemeClr>
                        </a:solidFill>
                        <a:effectLst/>
                        <a:latin typeface="Poppins" panose="00000500000000000000" pitchFamily="2" charset="0"/>
                        <a:cs typeface="Poppins" panose="00000500000000000000" pitchFamily="2" charset="0"/>
                      </a:endParaRPr>
                    </a:p>
                  </a:txBody>
                  <a:tcP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bg2">
                              <a:lumMod val="10000"/>
                            </a:schemeClr>
                          </a:solidFill>
                          <a:effectLst/>
                          <a:latin typeface="Poppins" panose="00000500000000000000" pitchFamily="2" charset="0"/>
                          <a:ea typeface="+mn-ea"/>
                          <a:cs typeface="Poppins" panose="00000500000000000000" pitchFamily="2" charset="0"/>
                        </a:rPr>
                        <a:t>23 (38.3)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52474524"/>
                  </a:ext>
                </a:extLst>
              </a:tr>
            </a:tbl>
          </a:graphicData>
        </a:graphic>
      </p:graphicFrame>
    </p:spTree>
    <p:extLst>
      <p:ext uri="{BB962C8B-B14F-4D97-AF65-F5344CB8AC3E}">
        <p14:creationId xmlns:p14="http://schemas.microsoft.com/office/powerpoint/2010/main" val="224467908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DBD86-C168-4912-BFF4-8AE09E7AB7B4}"/>
              </a:ext>
            </a:extLst>
          </p:cNvPr>
          <p:cNvSpPr>
            <a:spLocks noGrp="1"/>
          </p:cNvSpPr>
          <p:nvPr>
            <p:ph type="title"/>
          </p:nvPr>
        </p:nvSpPr>
        <p:spPr>
          <a:xfrm>
            <a:off x="231078" y="531006"/>
            <a:ext cx="11740260" cy="502445"/>
          </a:xfrm>
        </p:spPr>
        <p:txBody>
          <a:bodyPr/>
          <a:lstStyle/>
          <a:p>
            <a:r>
              <a:rPr lang="en-US" dirty="0"/>
              <a:t>GO2971: Phase Ib/II Trial of Mosunetuzumab With Polatuzumab Vedotin in R/R MCL</a:t>
            </a:r>
          </a:p>
        </p:txBody>
      </p:sp>
      <p:sp>
        <p:nvSpPr>
          <p:cNvPr id="3" name="Content Placeholder 2">
            <a:extLst>
              <a:ext uri="{FF2B5EF4-FFF2-40B4-BE49-F238E27FC236}">
                <a16:creationId xmlns:a16="http://schemas.microsoft.com/office/drawing/2014/main" id="{11F86844-77E6-4A05-8E58-70954D972983}"/>
              </a:ext>
            </a:extLst>
          </p:cNvPr>
          <p:cNvSpPr>
            <a:spLocks noGrp="1"/>
          </p:cNvSpPr>
          <p:nvPr>
            <p:ph idx="1"/>
          </p:nvPr>
        </p:nvSpPr>
        <p:spPr>
          <a:xfrm>
            <a:off x="231078" y="1335023"/>
            <a:ext cx="11740260" cy="4754880"/>
          </a:xfrm>
        </p:spPr>
        <p:txBody>
          <a:bodyPr/>
          <a:lstStyle/>
          <a:p>
            <a:r>
              <a:rPr lang="en-US" dirty="0"/>
              <a:t> Open-label phase Ib/II study</a:t>
            </a:r>
            <a:br>
              <a:rPr lang="en-US" dirty="0"/>
            </a:br>
            <a:br>
              <a:rPr lang="en-US" dirty="0"/>
            </a:br>
            <a:br>
              <a:rPr lang="en-US" dirty="0"/>
            </a:br>
            <a:br>
              <a:rPr lang="en-US" dirty="0"/>
            </a:br>
            <a:br>
              <a:rPr lang="en-US" dirty="0"/>
            </a:br>
            <a:br>
              <a:rPr lang="en-US" dirty="0"/>
            </a:br>
            <a:br>
              <a:rPr lang="en-US" dirty="0"/>
            </a:br>
            <a:br>
              <a:rPr lang="en-US" dirty="0"/>
            </a:br>
            <a:br>
              <a:rPr lang="en-US" dirty="0"/>
            </a:br>
            <a:br>
              <a:rPr lang="en-US" dirty="0"/>
            </a:br>
            <a:endParaRPr lang="en-US" dirty="0"/>
          </a:p>
          <a:p>
            <a:r>
              <a:rPr lang="en-US" b="1" dirty="0"/>
              <a:t>Primary endpoint: </a:t>
            </a:r>
            <a:r>
              <a:rPr lang="en-US" dirty="0"/>
              <a:t>ORR by IRC</a:t>
            </a:r>
          </a:p>
          <a:p>
            <a:r>
              <a:rPr lang="en-US" b="1" dirty="0"/>
              <a:t>Secondary endpoints: </a:t>
            </a:r>
            <a:r>
              <a:rPr lang="en-US" dirty="0"/>
              <a:t>ORR by investigator, CR, DoR, PFS, OS, safety</a:t>
            </a:r>
          </a:p>
        </p:txBody>
      </p:sp>
      <p:sp>
        <p:nvSpPr>
          <p:cNvPr id="29" name="Content Placeholder 28">
            <a:extLst>
              <a:ext uri="{FF2B5EF4-FFF2-40B4-BE49-F238E27FC236}">
                <a16:creationId xmlns:a16="http://schemas.microsoft.com/office/drawing/2014/main" id="{C3E981C9-D158-C84B-7C37-2336190D044B}"/>
              </a:ext>
            </a:extLst>
          </p:cNvPr>
          <p:cNvSpPr>
            <a:spLocks noGrp="1"/>
          </p:cNvSpPr>
          <p:nvPr>
            <p:ph sz="quarter" idx="10"/>
          </p:nvPr>
        </p:nvSpPr>
        <p:spPr>
          <a:xfrm>
            <a:off x="1712199" y="6302375"/>
            <a:ext cx="7812290" cy="327025"/>
          </a:xfrm>
        </p:spPr>
        <p:txBody>
          <a:bodyPr/>
          <a:lstStyle/>
          <a:p>
            <a:pPr algn="ctr"/>
            <a:r>
              <a:rPr lang="en-US" altLang="en-US" dirty="0"/>
              <a:t>Budde. Blood. 2026:blood.2025032422. </a:t>
            </a:r>
          </a:p>
        </p:txBody>
      </p:sp>
      <p:sp>
        <p:nvSpPr>
          <p:cNvPr id="10" name="Rectangle 49">
            <a:extLst>
              <a:ext uri="{FF2B5EF4-FFF2-40B4-BE49-F238E27FC236}">
                <a16:creationId xmlns:a16="http://schemas.microsoft.com/office/drawing/2014/main" id="{C2B13A27-D57F-4085-9261-B3902B4A85FD}"/>
              </a:ext>
            </a:extLst>
          </p:cNvPr>
          <p:cNvSpPr>
            <a:spLocks noChangeArrowheads="1"/>
          </p:cNvSpPr>
          <p:nvPr/>
        </p:nvSpPr>
        <p:spPr bwMode="auto">
          <a:xfrm>
            <a:off x="3096125" y="2744704"/>
            <a:ext cx="3615763" cy="1337335"/>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bg2"/>
                </a:solidFill>
                <a:latin typeface="Poppins" pitchFamily="2" charset="77"/>
                <a:cs typeface="Poppins" pitchFamily="2" charset="77"/>
              </a:rPr>
              <a:t>Mosunetuzumab*</a:t>
            </a:r>
          </a:p>
          <a:p>
            <a:pPr algn="ctr">
              <a:lnSpc>
                <a:spcPct val="100000"/>
              </a:lnSpc>
              <a:spcBef>
                <a:spcPct val="0"/>
              </a:spcBef>
              <a:spcAft>
                <a:spcPct val="0"/>
              </a:spcAft>
              <a:buClrTx/>
              <a:buFontTx/>
              <a:buNone/>
            </a:pPr>
            <a:r>
              <a:rPr lang="en-US" altLang="en-US" sz="1400" b="0" dirty="0">
                <a:solidFill>
                  <a:schemeClr val="bg2"/>
                </a:solidFill>
                <a:latin typeface="Poppins Medium" pitchFamily="2" charset="77"/>
                <a:cs typeface="Poppins Medium" pitchFamily="2" charset="77"/>
              </a:rPr>
              <a:t>5 mg SC Day 1, 45 mg SC Days 8, 15</a:t>
            </a:r>
          </a:p>
          <a:p>
            <a:pPr algn="ctr">
              <a:lnSpc>
                <a:spcPct val="100000"/>
              </a:lnSpc>
              <a:spcBef>
                <a:spcPct val="0"/>
              </a:spcBef>
              <a:spcAft>
                <a:spcPct val="0"/>
              </a:spcAft>
              <a:buClrTx/>
              <a:buFontTx/>
              <a:buNone/>
            </a:pPr>
            <a:r>
              <a:rPr lang="en-US" altLang="en-US" sz="1400" b="0" dirty="0">
                <a:solidFill>
                  <a:schemeClr val="bg2"/>
                </a:solidFill>
                <a:latin typeface="Poppins Medium" pitchFamily="2" charset="77"/>
                <a:cs typeface="Poppins Medium" pitchFamily="2" charset="77"/>
              </a:rPr>
              <a:t>Polatuzumab vedotin </a:t>
            </a:r>
          </a:p>
          <a:p>
            <a:pPr algn="ctr">
              <a:lnSpc>
                <a:spcPct val="100000"/>
              </a:lnSpc>
              <a:spcBef>
                <a:spcPct val="0"/>
              </a:spcBef>
              <a:spcAft>
                <a:spcPct val="0"/>
              </a:spcAft>
              <a:buClrTx/>
              <a:buFontTx/>
              <a:buNone/>
            </a:pPr>
            <a:r>
              <a:rPr lang="en-US" altLang="en-US" sz="1400" b="0" dirty="0">
                <a:solidFill>
                  <a:schemeClr val="bg2"/>
                </a:solidFill>
                <a:latin typeface="Poppins Medium" pitchFamily="2" charset="77"/>
                <a:cs typeface="Poppins Medium" pitchFamily="2" charset="77"/>
              </a:rPr>
              <a:t>1.8 mg/kg IV Day 1</a:t>
            </a:r>
          </a:p>
        </p:txBody>
      </p:sp>
      <p:sp>
        <p:nvSpPr>
          <p:cNvPr id="4" name="TextBox 3">
            <a:extLst>
              <a:ext uri="{FF2B5EF4-FFF2-40B4-BE49-F238E27FC236}">
                <a16:creationId xmlns:a16="http://schemas.microsoft.com/office/drawing/2014/main" id="{CB8B4347-0F37-44BF-8B8C-D1B5EA015F30}"/>
              </a:ext>
            </a:extLst>
          </p:cNvPr>
          <p:cNvSpPr txBox="1"/>
          <p:nvPr/>
        </p:nvSpPr>
        <p:spPr bwMode="auto">
          <a:xfrm>
            <a:off x="3096125" y="2157983"/>
            <a:ext cx="361576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i="1" dirty="0">
                <a:latin typeface="Poppins" pitchFamily="2" charset="77"/>
                <a:cs typeface="Poppins" pitchFamily="2" charset="77"/>
              </a:rPr>
              <a:t>Cycle 1 </a:t>
            </a:r>
            <a:br>
              <a:rPr lang="en-US" sz="1400" i="1" dirty="0">
                <a:latin typeface="Poppins" pitchFamily="2" charset="77"/>
                <a:cs typeface="Poppins" pitchFamily="2" charset="77"/>
              </a:rPr>
            </a:br>
            <a:r>
              <a:rPr lang="en-US" sz="1400" i="1" dirty="0">
                <a:latin typeface="Poppins" pitchFamily="2" charset="77"/>
                <a:cs typeface="Poppins" pitchFamily="2" charset="77"/>
              </a:rPr>
              <a:t>Step-up Dosing</a:t>
            </a:r>
          </a:p>
        </p:txBody>
      </p:sp>
      <p:sp>
        <p:nvSpPr>
          <p:cNvPr id="12" name="Rectangle 49">
            <a:extLst>
              <a:ext uri="{FF2B5EF4-FFF2-40B4-BE49-F238E27FC236}">
                <a16:creationId xmlns:a16="http://schemas.microsoft.com/office/drawing/2014/main" id="{946A0128-1004-4CDD-A7B6-F9879810C0B8}"/>
              </a:ext>
            </a:extLst>
          </p:cNvPr>
          <p:cNvSpPr>
            <a:spLocks noChangeArrowheads="1"/>
          </p:cNvSpPr>
          <p:nvPr/>
        </p:nvSpPr>
        <p:spPr bwMode="auto">
          <a:xfrm>
            <a:off x="10011846" y="2747552"/>
            <a:ext cx="1948379" cy="133163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bg2"/>
                </a:solidFill>
                <a:latin typeface="Poppins" pitchFamily="2" charset="77"/>
                <a:cs typeface="Poppins" pitchFamily="2" charset="77"/>
              </a:rPr>
              <a:t>Mosunetuzumab</a:t>
            </a:r>
          </a:p>
          <a:p>
            <a:pPr algn="ctr">
              <a:lnSpc>
                <a:spcPct val="100000"/>
              </a:lnSpc>
              <a:spcBef>
                <a:spcPct val="0"/>
              </a:spcBef>
              <a:spcAft>
                <a:spcPct val="0"/>
              </a:spcAft>
              <a:buClrTx/>
              <a:buFontTx/>
              <a:buNone/>
            </a:pPr>
            <a:r>
              <a:rPr lang="en-US" altLang="en-US" sz="1400" b="0" dirty="0">
                <a:solidFill>
                  <a:schemeClr val="bg2"/>
                </a:solidFill>
                <a:latin typeface="Poppins Medium" pitchFamily="2" charset="77"/>
                <a:cs typeface="Poppins Medium" pitchFamily="2" charset="77"/>
              </a:rPr>
              <a:t>45 mg SC Q3W </a:t>
            </a:r>
          </a:p>
        </p:txBody>
      </p:sp>
      <p:sp>
        <p:nvSpPr>
          <p:cNvPr id="13" name="TextBox 12">
            <a:extLst>
              <a:ext uri="{FF2B5EF4-FFF2-40B4-BE49-F238E27FC236}">
                <a16:creationId xmlns:a16="http://schemas.microsoft.com/office/drawing/2014/main" id="{87C9436C-C453-440E-8FA4-C9413231B85B}"/>
              </a:ext>
            </a:extLst>
          </p:cNvPr>
          <p:cNvSpPr txBox="1"/>
          <p:nvPr/>
        </p:nvSpPr>
        <p:spPr bwMode="auto">
          <a:xfrm>
            <a:off x="10011845" y="2157983"/>
            <a:ext cx="19483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i="1" dirty="0">
                <a:latin typeface="Poppins" pitchFamily="2" charset="77"/>
                <a:cs typeface="Poppins" pitchFamily="2" charset="77"/>
              </a:rPr>
              <a:t>Cycles 7-17 </a:t>
            </a:r>
            <a:br>
              <a:rPr lang="en-US" sz="1400" i="1" dirty="0">
                <a:latin typeface="Poppins" pitchFamily="2" charset="77"/>
                <a:cs typeface="Poppins" pitchFamily="2" charset="77"/>
              </a:rPr>
            </a:br>
            <a:r>
              <a:rPr lang="en-US" sz="1400" i="1" dirty="0">
                <a:latin typeface="Poppins" pitchFamily="2" charset="77"/>
                <a:cs typeface="Poppins" pitchFamily="2" charset="77"/>
              </a:rPr>
              <a:t>Fixed Dosing</a:t>
            </a:r>
          </a:p>
        </p:txBody>
      </p:sp>
      <p:sp>
        <p:nvSpPr>
          <p:cNvPr id="16" name="TextBox 15">
            <a:extLst>
              <a:ext uri="{FF2B5EF4-FFF2-40B4-BE49-F238E27FC236}">
                <a16:creationId xmlns:a16="http://schemas.microsoft.com/office/drawing/2014/main" id="{C55134EB-DB72-0080-A12D-E7116257047F}"/>
              </a:ext>
            </a:extLst>
          </p:cNvPr>
          <p:cNvSpPr txBox="1"/>
          <p:nvPr/>
        </p:nvSpPr>
        <p:spPr bwMode="auto">
          <a:xfrm>
            <a:off x="104112" y="2311013"/>
            <a:ext cx="253375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400" b="0" dirty="0">
                <a:latin typeface="Poppins Medium" pitchFamily="2" charset="77"/>
                <a:cs typeface="Poppins Medium" pitchFamily="2" charset="77"/>
              </a:rPr>
              <a:t>Adults with R/R MCL; </a:t>
            </a:r>
            <a:br>
              <a:rPr lang="en-US" sz="1400" b="0" dirty="0">
                <a:latin typeface="Poppins Medium" pitchFamily="2" charset="77"/>
                <a:cs typeface="Poppins Medium" pitchFamily="2" charset="77"/>
              </a:rPr>
            </a:br>
            <a:r>
              <a:rPr lang="en-US" sz="1400" b="0" dirty="0">
                <a:latin typeface="Poppins Medium" pitchFamily="2" charset="77"/>
                <a:cs typeface="Poppins Medium" pitchFamily="2" charset="77"/>
              </a:rPr>
              <a:t>≥2 prior systemic therapies including </a:t>
            </a:r>
            <a:br>
              <a:rPr lang="en-US" sz="1400" b="0" dirty="0">
                <a:latin typeface="Poppins Medium" pitchFamily="2" charset="77"/>
                <a:cs typeface="Poppins Medium" pitchFamily="2" charset="77"/>
              </a:rPr>
            </a:br>
            <a:r>
              <a:rPr lang="en-US" sz="1400" b="0" dirty="0">
                <a:latin typeface="Poppins Medium" pitchFamily="2" charset="77"/>
                <a:cs typeface="Poppins Medium" pitchFamily="2" charset="77"/>
              </a:rPr>
              <a:t>anti-CD20 therapy, BTK inhibitor, or anthracycline or bendamustine; </a:t>
            </a:r>
            <a:r>
              <a:rPr lang="en-GB" altLang="en-US" sz="1400" b="0" dirty="0">
                <a:latin typeface="Poppins Medium" pitchFamily="2" charset="77"/>
                <a:ea typeface="ＭＳ Ｐゴシック" pitchFamily="34" charset="-128"/>
                <a:cs typeface="Poppins Medium" pitchFamily="2" charset="77"/>
              </a:rPr>
              <a:t>no prior anti-CD20 bispecific antibody or polatuzumab vedotin; </a:t>
            </a:r>
            <a:r>
              <a:rPr lang="en-US" sz="1400" b="0" dirty="0">
                <a:latin typeface="Poppins Medium" pitchFamily="2" charset="77"/>
                <a:cs typeface="Poppins Medium" pitchFamily="2" charset="77"/>
              </a:rPr>
              <a:t>ECOG PS 0-2</a:t>
            </a:r>
          </a:p>
          <a:p>
            <a:pPr algn="ctr">
              <a:lnSpc>
                <a:spcPct val="100000"/>
              </a:lnSpc>
              <a:spcAft>
                <a:spcPct val="0"/>
              </a:spcAft>
              <a:buClrTx/>
              <a:buFontTx/>
              <a:buNone/>
            </a:pPr>
            <a:r>
              <a:rPr lang="en-US" sz="1400" b="0" dirty="0">
                <a:latin typeface="Poppins Medium" pitchFamily="2" charset="77"/>
                <a:cs typeface="Poppins Medium" pitchFamily="2" charset="77"/>
              </a:rPr>
              <a:t>(N = 20)</a:t>
            </a:r>
          </a:p>
        </p:txBody>
      </p:sp>
      <p:sp>
        <p:nvSpPr>
          <p:cNvPr id="18" name="Rectangle 49">
            <a:extLst>
              <a:ext uri="{FF2B5EF4-FFF2-40B4-BE49-F238E27FC236}">
                <a16:creationId xmlns:a16="http://schemas.microsoft.com/office/drawing/2014/main" id="{84E326B5-8BF0-54A6-6096-E62709E6EE60}"/>
              </a:ext>
            </a:extLst>
          </p:cNvPr>
          <p:cNvSpPr>
            <a:spLocks noChangeArrowheads="1"/>
          </p:cNvSpPr>
          <p:nvPr/>
        </p:nvSpPr>
        <p:spPr bwMode="auto">
          <a:xfrm>
            <a:off x="7132708" y="2747552"/>
            <a:ext cx="2458320" cy="1331639"/>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bg2"/>
                </a:solidFill>
                <a:latin typeface="Poppins" pitchFamily="2" charset="77"/>
                <a:cs typeface="Poppins" pitchFamily="2" charset="77"/>
              </a:rPr>
              <a:t>Mosunetuzumab</a:t>
            </a:r>
          </a:p>
          <a:p>
            <a:pPr algn="ctr">
              <a:lnSpc>
                <a:spcPct val="100000"/>
              </a:lnSpc>
              <a:spcBef>
                <a:spcPct val="0"/>
              </a:spcBef>
              <a:spcAft>
                <a:spcPct val="0"/>
              </a:spcAft>
              <a:buClrTx/>
              <a:buFontTx/>
              <a:buNone/>
            </a:pPr>
            <a:r>
              <a:rPr lang="en-US" altLang="en-US" sz="1400" b="0" dirty="0">
                <a:solidFill>
                  <a:schemeClr val="bg2"/>
                </a:solidFill>
                <a:latin typeface="Poppins Medium" pitchFamily="2" charset="77"/>
                <a:cs typeface="Poppins Medium" pitchFamily="2" charset="77"/>
              </a:rPr>
              <a:t>45 mg SC Q3W </a:t>
            </a:r>
          </a:p>
          <a:p>
            <a:pPr algn="ctr">
              <a:lnSpc>
                <a:spcPct val="100000"/>
              </a:lnSpc>
              <a:spcBef>
                <a:spcPct val="0"/>
              </a:spcBef>
              <a:spcAft>
                <a:spcPct val="0"/>
              </a:spcAft>
              <a:buClrTx/>
              <a:buFontTx/>
              <a:buNone/>
            </a:pPr>
            <a:r>
              <a:rPr lang="en-US" altLang="en-US" sz="1400" b="0" dirty="0">
                <a:solidFill>
                  <a:schemeClr val="bg2"/>
                </a:solidFill>
                <a:latin typeface="Poppins Medium" pitchFamily="2" charset="77"/>
                <a:cs typeface="Poppins Medium" pitchFamily="2" charset="77"/>
              </a:rPr>
              <a:t>Polatuzumab vedotin </a:t>
            </a:r>
          </a:p>
          <a:p>
            <a:pPr algn="ctr">
              <a:lnSpc>
                <a:spcPct val="100000"/>
              </a:lnSpc>
              <a:spcBef>
                <a:spcPct val="0"/>
              </a:spcBef>
              <a:spcAft>
                <a:spcPct val="0"/>
              </a:spcAft>
              <a:buClrTx/>
              <a:buFontTx/>
              <a:buNone/>
            </a:pPr>
            <a:r>
              <a:rPr lang="en-US" altLang="en-US" sz="1400" b="0" dirty="0">
                <a:solidFill>
                  <a:schemeClr val="bg2"/>
                </a:solidFill>
                <a:latin typeface="Poppins Medium" pitchFamily="2" charset="77"/>
                <a:cs typeface="Poppins Medium" pitchFamily="2" charset="77"/>
              </a:rPr>
              <a:t>1.8 mg/kg IV Q3W</a:t>
            </a:r>
          </a:p>
        </p:txBody>
      </p:sp>
      <p:sp>
        <p:nvSpPr>
          <p:cNvPr id="22" name="TextBox 21">
            <a:extLst>
              <a:ext uri="{FF2B5EF4-FFF2-40B4-BE49-F238E27FC236}">
                <a16:creationId xmlns:a16="http://schemas.microsoft.com/office/drawing/2014/main" id="{77238B79-5348-D5F8-2725-95CB77074F7C}"/>
              </a:ext>
            </a:extLst>
          </p:cNvPr>
          <p:cNvSpPr txBox="1"/>
          <p:nvPr/>
        </p:nvSpPr>
        <p:spPr bwMode="auto">
          <a:xfrm>
            <a:off x="7132708" y="2157983"/>
            <a:ext cx="245831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i="1" dirty="0">
                <a:latin typeface="Poppins" pitchFamily="2" charset="77"/>
                <a:cs typeface="Poppins" pitchFamily="2" charset="77"/>
              </a:rPr>
              <a:t>Cycles 2-6 </a:t>
            </a:r>
            <a:br>
              <a:rPr lang="en-US" sz="1400" i="1" dirty="0">
                <a:latin typeface="Poppins" pitchFamily="2" charset="77"/>
                <a:cs typeface="Poppins" pitchFamily="2" charset="77"/>
              </a:rPr>
            </a:br>
            <a:r>
              <a:rPr lang="en-US" sz="1400" i="1" dirty="0">
                <a:latin typeface="Poppins" pitchFamily="2" charset="77"/>
                <a:cs typeface="Poppins" pitchFamily="2" charset="77"/>
              </a:rPr>
              <a:t>Fixed Dosing</a:t>
            </a:r>
          </a:p>
        </p:txBody>
      </p:sp>
      <p:sp>
        <p:nvSpPr>
          <p:cNvPr id="11" name="Line 54">
            <a:extLst>
              <a:ext uri="{FF2B5EF4-FFF2-40B4-BE49-F238E27FC236}">
                <a16:creationId xmlns:a16="http://schemas.microsoft.com/office/drawing/2014/main" id="{21740596-5AF7-4387-9140-237A0235A66D}"/>
              </a:ext>
            </a:extLst>
          </p:cNvPr>
          <p:cNvSpPr>
            <a:spLocks noChangeShapeType="1"/>
          </p:cNvSpPr>
          <p:nvPr/>
        </p:nvSpPr>
        <p:spPr bwMode="auto">
          <a:xfrm flipV="1">
            <a:off x="2748555" y="3413371"/>
            <a:ext cx="27432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b="0" dirty="0">
              <a:latin typeface="Poppins Medium" pitchFamily="2" charset="77"/>
              <a:cs typeface="Poppins Medium" pitchFamily="2" charset="77"/>
            </a:endParaRPr>
          </a:p>
        </p:txBody>
      </p:sp>
      <p:sp>
        <p:nvSpPr>
          <p:cNvPr id="23" name="Line 54">
            <a:extLst>
              <a:ext uri="{FF2B5EF4-FFF2-40B4-BE49-F238E27FC236}">
                <a16:creationId xmlns:a16="http://schemas.microsoft.com/office/drawing/2014/main" id="{0101DA56-BB9A-3FC3-6569-3CAEC3F96A18}"/>
              </a:ext>
            </a:extLst>
          </p:cNvPr>
          <p:cNvSpPr>
            <a:spLocks noChangeShapeType="1"/>
          </p:cNvSpPr>
          <p:nvPr/>
        </p:nvSpPr>
        <p:spPr bwMode="auto">
          <a:xfrm flipV="1">
            <a:off x="6785138" y="3413371"/>
            <a:ext cx="27432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b="0" dirty="0">
              <a:latin typeface="Poppins Medium" pitchFamily="2" charset="77"/>
              <a:cs typeface="Poppins Medium" pitchFamily="2" charset="77"/>
            </a:endParaRPr>
          </a:p>
        </p:txBody>
      </p:sp>
      <p:sp>
        <p:nvSpPr>
          <p:cNvPr id="25" name="Line 54">
            <a:extLst>
              <a:ext uri="{FF2B5EF4-FFF2-40B4-BE49-F238E27FC236}">
                <a16:creationId xmlns:a16="http://schemas.microsoft.com/office/drawing/2014/main" id="{23A86D54-A2F3-3E27-BF0E-567AF5A79ABF}"/>
              </a:ext>
            </a:extLst>
          </p:cNvPr>
          <p:cNvSpPr>
            <a:spLocks noChangeShapeType="1"/>
          </p:cNvSpPr>
          <p:nvPr/>
        </p:nvSpPr>
        <p:spPr bwMode="auto">
          <a:xfrm flipV="1">
            <a:off x="9664278" y="3413371"/>
            <a:ext cx="27432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sz="1400" b="0" dirty="0">
              <a:latin typeface="Poppins Medium" pitchFamily="2" charset="77"/>
              <a:cs typeface="Poppins Medium" pitchFamily="2" charset="77"/>
            </a:endParaRPr>
          </a:p>
        </p:txBody>
      </p:sp>
      <p:sp>
        <p:nvSpPr>
          <p:cNvPr id="26" name="TextBox 25">
            <a:extLst>
              <a:ext uri="{FF2B5EF4-FFF2-40B4-BE49-F238E27FC236}">
                <a16:creationId xmlns:a16="http://schemas.microsoft.com/office/drawing/2014/main" id="{72836BC6-1078-5817-9B17-A4AC9D6641AC}"/>
              </a:ext>
            </a:extLst>
          </p:cNvPr>
          <p:cNvSpPr txBox="1"/>
          <p:nvPr/>
        </p:nvSpPr>
        <p:spPr bwMode="auto">
          <a:xfrm>
            <a:off x="3096126" y="4147694"/>
            <a:ext cx="886409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latin typeface="Poppins Medium" pitchFamily="2" charset="77"/>
                <a:cs typeface="Poppins Medium" pitchFamily="2" charset="77"/>
              </a:rPr>
              <a:t>*12-wk cycles. All patients received corticosteroids before each C1 dose. After C1, corticosteroid pretreatment was optional if patient did not experience CRS in previous cycle.</a:t>
            </a:r>
          </a:p>
        </p:txBody>
      </p:sp>
    </p:spTree>
    <p:extLst>
      <p:ext uri="{BB962C8B-B14F-4D97-AF65-F5344CB8AC3E}">
        <p14:creationId xmlns:p14="http://schemas.microsoft.com/office/powerpoint/2010/main" val="69943395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Content Placeholder 18">
            <a:extLst>
              <a:ext uri="{FF2B5EF4-FFF2-40B4-BE49-F238E27FC236}">
                <a16:creationId xmlns:a16="http://schemas.microsoft.com/office/drawing/2014/main" id="{C1D2D1B0-0ADD-C0D6-6684-8B662C0767A3}"/>
              </a:ext>
            </a:extLst>
          </p:cNvPr>
          <p:cNvSpPr>
            <a:spLocks noGrp="1"/>
          </p:cNvSpPr>
          <p:nvPr>
            <p:ph idx="1"/>
          </p:nvPr>
        </p:nvSpPr>
        <p:spPr>
          <a:xfrm>
            <a:off x="231775" y="4649001"/>
            <a:ext cx="5643563" cy="1509613"/>
          </a:xfrm>
        </p:spPr>
        <p:txBody>
          <a:bodyPr/>
          <a:lstStyle/>
          <a:p>
            <a:pPr>
              <a:spcAft>
                <a:spcPts val="500"/>
              </a:spcAft>
            </a:pPr>
            <a:r>
              <a:rPr lang="en-US" sz="1800" dirty="0"/>
              <a:t>Median DoR: NR mo (95% CI: 11.4-NE)</a:t>
            </a:r>
          </a:p>
          <a:p>
            <a:pPr lvl="2">
              <a:spcAft>
                <a:spcPts val="500"/>
              </a:spcAft>
            </a:pPr>
            <a:r>
              <a:rPr lang="en-US" sz="1600" dirty="0"/>
              <a:t>12-mo DoR rate: 66.0% (95% CI: 45.0-86.9)</a:t>
            </a:r>
          </a:p>
          <a:p>
            <a:pPr>
              <a:spcAft>
                <a:spcPts val="500"/>
              </a:spcAft>
            </a:pPr>
            <a:r>
              <a:rPr lang="en-US" sz="1800" dirty="0"/>
              <a:t>Median PFS: 18.6 mo (95% CI: 13.9-NE)</a:t>
            </a:r>
          </a:p>
          <a:p>
            <a:pPr lvl="2">
              <a:spcAft>
                <a:spcPts val="500"/>
              </a:spcAft>
            </a:pPr>
            <a:r>
              <a:rPr lang="en-US" sz="1600" dirty="0"/>
              <a:t>12-mo PFS rate: 74.8% (95% CI: 60.2-89.4)</a:t>
            </a:r>
          </a:p>
        </p:txBody>
      </p:sp>
      <p:sp>
        <p:nvSpPr>
          <p:cNvPr id="10" name="Content Placeholder 9">
            <a:extLst>
              <a:ext uri="{FF2B5EF4-FFF2-40B4-BE49-F238E27FC236}">
                <a16:creationId xmlns:a16="http://schemas.microsoft.com/office/drawing/2014/main" id="{543EAA94-69FC-0FE4-8B41-BE6361821159}"/>
              </a:ext>
            </a:extLst>
          </p:cNvPr>
          <p:cNvSpPr>
            <a:spLocks noGrp="1"/>
          </p:cNvSpPr>
          <p:nvPr>
            <p:ph idx="13"/>
          </p:nvPr>
        </p:nvSpPr>
        <p:spPr>
          <a:xfrm>
            <a:off x="6327775" y="4649001"/>
            <a:ext cx="5643563" cy="1509613"/>
          </a:xfrm>
        </p:spPr>
        <p:txBody>
          <a:bodyPr/>
          <a:lstStyle/>
          <a:p>
            <a:pPr>
              <a:spcAft>
                <a:spcPts val="500"/>
              </a:spcAft>
            </a:pPr>
            <a:r>
              <a:rPr lang="en-US" sz="1800" dirty="0"/>
              <a:t>Median OS: 20.7 (95% CI: 17.0-NE)</a:t>
            </a:r>
          </a:p>
          <a:p>
            <a:pPr lvl="2">
              <a:spcAft>
                <a:spcPts val="500"/>
              </a:spcAft>
            </a:pPr>
            <a:r>
              <a:rPr lang="en-US" sz="1600" dirty="0"/>
              <a:t>12-mo OS rate: 83.1% (95% CI: 71.7-94.5)</a:t>
            </a:r>
          </a:p>
          <a:p>
            <a:pPr>
              <a:spcAft>
                <a:spcPts val="500"/>
              </a:spcAft>
            </a:pPr>
            <a:endParaRPr lang="en-US" sz="1800" dirty="0"/>
          </a:p>
        </p:txBody>
      </p:sp>
      <p:sp>
        <p:nvSpPr>
          <p:cNvPr id="2" name="Title 1">
            <a:extLst>
              <a:ext uri="{FF2B5EF4-FFF2-40B4-BE49-F238E27FC236}">
                <a16:creationId xmlns:a16="http://schemas.microsoft.com/office/drawing/2014/main" id="{44F61BB8-4C62-EEC6-9DCA-6C350B4C96D4}"/>
              </a:ext>
            </a:extLst>
          </p:cNvPr>
          <p:cNvSpPr>
            <a:spLocks noGrp="1"/>
          </p:cNvSpPr>
          <p:nvPr>
            <p:ph type="title"/>
          </p:nvPr>
        </p:nvSpPr>
        <p:spPr>
          <a:xfrm>
            <a:off x="231078" y="531006"/>
            <a:ext cx="11740260" cy="502445"/>
          </a:xfrm>
        </p:spPr>
        <p:txBody>
          <a:bodyPr/>
          <a:lstStyle/>
          <a:p>
            <a:r>
              <a:rPr lang="en-US" dirty="0"/>
              <a:t>GO2971: Mosunetuzumab + Polatuzumab Vedotin ORR, DoR, PFS, OS Results</a:t>
            </a:r>
          </a:p>
        </p:txBody>
      </p:sp>
      <p:sp>
        <p:nvSpPr>
          <p:cNvPr id="14" name="Content Placeholder 13">
            <a:extLst>
              <a:ext uri="{FF2B5EF4-FFF2-40B4-BE49-F238E27FC236}">
                <a16:creationId xmlns:a16="http://schemas.microsoft.com/office/drawing/2014/main" id="{6C148181-ED88-5956-A0FB-A6A7B8EF5910}"/>
              </a:ext>
            </a:extLst>
          </p:cNvPr>
          <p:cNvSpPr>
            <a:spLocks noGrp="1"/>
          </p:cNvSpPr>
          <p:nvPr>
            <p:ph sz="quarter" idx="10"/>
          </p:nvPr>
        </p:nvSpPr>
        <p:spPr>
          <a:xfrm>
            <a:off x="1712199" y="6302375"/>
            <a:ext cx="7812290" cy="327025"/>
          </a:xfrm>
        </p:spPr>
        <p:txBody>
          <a:bodyPr/>
          <a:lstStyle/>
          <a:p>
            <a:pPr algn="ctr"/>
            <a:r>
              <a:rPr lang="en-US" altLang="en-US" dirty="0"/>
              <a:t>Budde. Blood. 2026:blood.2025032422. </a:t>
            </a:r>
          </a:p>
        </p:txBody>
      </p:sp>
      <p:grpSp>
        <p:nvGrpSpPr>
          <p:cNvPr id="5" name="Group 4">
            <a:extLst>
              <a:ext uri="{FF2B5EF4-FFF2-40B4-BE49-F238E27FC236}">
                <a16:creationId xmlns:a16="http://schemas.microsoft.com/office/drawing/2014/main" id="{E7CB27C3-5F84-EF6D-4404-6F4CA4364676}"/>
              </a:ext>
            </a:extLst>
          </p:cNvPr>
          <p:cNvGrpSpPr>
            <a:grpSpLocks/>
          </p:cNvGrpSpPr>
          <p:nvPr/>
        </p:nvGrpSpPr>
        <p:grpSpPr>
          <a:xfrm>
            <a:off x="856648" y="1192977"/>
            <a:ext cx="3984859" cy="2956321"/>
            <a:chOff x="198361" y="1291406"/>
            <a:chExt cx="5656466" cy="2765204"/>
          </a:xfrm>
        </p:grpSpPr>
        <p:graphicFrame>
          <p:nvGraphicFramePr>
            <p:cNvPr id="6" name="Chart 5">
              <a:extLst>
                <a:ext uri="{FF2B5EF4-FFF2-40B4-BE49-F238E27FC236}">
                  <a16:creationId xmlns:a16="http://schemas.microsoft.com/office/drawing/2014/main" id="{4046203B-24FD-CA48-58AD-84FE4720A332}"/>
                </a:ext>
              </a:extLst>
            </p:cNvPr>
            <p:cNvGraphicFramePr>
              <a:graphicFrameLocks/>
            </p:cNvGraphicFramePr>
            <p:nvPr>
              <p:extLst>
                <p:ext uri="{D42A27DB-BD31-4B8C-83A1-F6EECF244321}">
                  <p14:modId xmlns:p14="http://schemas.microsoft.com/office/powerpoint/2010/main" val="3592038107"/>
                </p:ext>
              </p:extLst>
            </p:nvPr>
          </p:nvGraphicFramePr>
          <p:xfrm>
            <a:off x="198361" y="1291406"/>
            <a:ext cx="5656466" cy="2706824"/>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a:extLst>
                <a:ext uri="{FF2B5EF4-FFF2-40B4-BE49-F238E27FC236}">
                  <a16:creationId xmlns:a16="http://schemas.microsoft.com/office/drawing/2014/main" id="{8E9E2898-A984-7B91-60AE-C2822D6F28A9}"/>
                </a:ext>
              </a:extLst>
            </p:cNvPr>
            <p:cNvSpPr txBox="1">
              <a:spLocks/>
            </p:cNvSpPr>
            <p:nvPr/>
          </p:nvSpPr>
          <p:spPr>
            <a:xfrm>
              <a:off x="1537333" y="1483798"/>
              <a:ext cx="2472995" cy="316668"/>
            </a:xfrm>
            <a:prstGeom prst="rect">
              <a:avLst/>
            </a:prstGeom>
            <a:noFill/>
          </p:spPr>
          <p:txBody>
            <a:bodyPr wrap="square" lIns="0" rIns="0" rtlCol="0">
              <a:spAutoFit/>
            </a:bodyPr>
            <a:lstStyle/>
            <a:p>
              <a:pPr algn="ctr" defTabSz="609387"/>
              <a:r>
                <a:rPr lang="en-GB" sz="1600" dirty="0">
                  <a:solidFill>
                    <a:schemeClr val="accent1"/>
                  </a:solidFill>
                  <a:latin typeface="Poppins" pitchFamily="2" charset="77"/>
                  <a:ea typeface="Calibri" panose="020F0502020204030204" pitchFamily="34" charset="0"/>
                  <a:cs typeface="Poppins" pitchFamily="2" charset="77"/>
                </a:rPr>
                <a:t>ORR 88%</a:t>
              </a:r>
            </a:p>
          </p:txBody>
        </p:sp>
        <p:sp>
          <p:nvSpPr>
            <p:cNvPr id="15" name="Rectangle 14">
              <a:extLst>
                <a:ext uri="{FF2B5EF4-FFF2-40B4-BE49-F238E27FC236}">
                  <a16:creationId xmlns:a16="http://schemas.microsoft.com/office/drawing/2014/main" id="{F26AF6A2-7809-121C-CAB5-EC1FD6B88B3F}"/>
                </a:ext>
              </a:extLst>
            </p:cNvPr>
            <p:cNvSpPr>
              <a:spLocks/>
            </p:cNvSpPr>
            <p:nvPr/>
          </p:nvSpPr>
          <p:spPr>
            <a:xfrm>
              <a:off x="1061356" y="3726119"/>
              <a:ext cx="3268335" cy="3304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9387"/>
              <a:r>
                <a:rPr lang="en-GB" sz="1600" b="0" dirty="0">
                  <a:solidFill>
                    <a:schemeClr val="tx1">
                      <a:lumMod val="75000"/>
                      <a:lumOff val="25000"/>
                    </a:schemeClr>
                  </a:solidFill>
                  <a:latin typeface="Poppins Medium" pitchFamily="2" charset="77"/>
                  <a:ea typeface="Calibri" panose="020F0502020204030204" pitchFamily="34" charset="0"/>
                  <a:cs typeface="Poppins Medium" pitchFamily="2" charset="77"/>
                </a:rPr>
                <a:t>All Patients</a:t>
              </a:r>
              <a:endParaRPr lang="en-GB" sz="1600" b="0" baseline="30000" dirty="0">
                <a:solidFill>
                  <a:schemeClr val="tx1">
                    <a:lumMod val="75000"/>
                    <a:lumOff val="25000"/>
                  </a:schemeClr>
                </a:solidFill>
                <a:latin typeface="Poppins Medium" pitchFamily="2" charset="77"/>
                <a:ea typeface="Calibri" panose="020F0502020204030204" pitchFamily="34" charset="0"/>
                <a:cs typeface="Poppins Medium" pitchFamily="2" charset="77"/>
              </a:endParaRPr>
            </a:p>
            <a:p>
              <a:pPr algn="ctr" defTabSz="609387"/>
              <a:r>
                <a:rPr lang="en-GB" sz="1600" b="0" dirty="0">
                  <a:solidFill>
                    <a:schemeClr val="tx1">
                      <a:lumMod val="75000"/>
                      <a:lumOff val="25000"/>
                    </a:schemeClr>
                  </a:solidFill>
                  <a:latin typeface="Poppins Medium" pitchFamily="2" charset="77"/>
                  <a:ea typeface="Calibri" panose="020F0502020204030204" pitchFamily="34" charset="0"/>
                  <a:cs typeface="Poppins Medium" pitchFamily="2" charset="77"/>
                </a:rPr>
                <a:t>N = 42</a:t>
              </a:r>
              <a:endParaRPr lang="en-US" sz="1600" b="0" dirty="0">
                <a:solidFill>
                  <a:schemeClr val="tx1">
                    <a:lumMod val="75000"/>
                    <a:lumOff val="25000"/>
                  </a:schemeClr>
                </a:solidFill>
                <a:latin typeface="Poppins Medium" pitchFamily="2" charset="77"/>
                <a:ea typeface="Calibri" panose="020F0502020204030204" pitchFamily="34" charset="0"/>
                <a:cs typeface="Poppins Medium" pitchFamily="2" charset="77"/>
              </a:endParaRPr>
            </a:p>
          </p:txBody>
        </p:sp>
        <p:sp>
          <p:nvSpPr>
            <p:cNvPr id="11" name="TextBox 10">
              <a:extLst>
                <a:ext uri="{FF2B5EF4-FFF2-40B4-BE49-F238E27FC236}">
                  <a16:creationId xmlns:a16="http://schemas.microsoft.com/office/drawing/2014/main" id="{C2DEE63B-E87C-F1B0-6E3F-8457B3381DD1}"/>
                </a:ext>
              </a:extLst>
            </p:cNvPr>
            <p:cNvSpPr txBox="1">
              <a:spLocks/>
            </p:cNvSpPr>
            <p:nvPr/>
          </p:nvSpPr>
          <p:spPr>
            <a:xfrm>
              <a:off x="1889518" y="1783274"/>
              <a:ext cx="1768624" cy="316668"/>
            </a:xfrm>
            <a:prstGeom prst="rect">
              <a:avLst/>
            </a:prstGeom>
            <a:noFill/>
          </p:spPr>
          <p:txBody>
            <a:bodyPr wrap="square" rtlCol="0">
              <a:spAutoFit/>
            </a:bodyPr>
            <a:lstStyle/>
            <a:p>
              <a:pPr algn="ctr" defTabSz="609387"/>
              <a:r>
                <a:rPr lang="en-GB" sz="1600" b="0" dirty="0">
                  <a:latin typeface="Poppins Medium" pitchFamily="2" charset="77"/>
                  <a:ea typeface="Calibri" panose="020F0502020204030204" pitchFamily="34" charset="0"/>
                  <a:cs typeface="Poppins Medium" pitchFamily="2" charset="77"/>
                </a:rPr>
                <a:t>PR 9%</a:t>
              </a:r>
              <a:endParaRPr lang="en-US" sz="1600" b="0" dirty="0">
                <a:latin typeface="Poppins Medium" pitchFamily="2" charset="77"/>
                <a:ea typeface="Calibri" panose="020F0502020204030204" pitchFamily="34" charset="0"/>
                <a:cs typeface="Poppins Medium" pitchFamily="2" charset="77"/>
              </a:endParaRPr>
            </a:p>
          </p:txBody>
        </p:sp>
      </p:grpSp>
      <p:graphicFrame>
        <p:nvGraphicFramePr>
          <p:cNvPr id="17" name="Group 3">
            <a:extLst>
              <a:ext uri="{FF2B5EF4-FFF2-40B4-BE49-F238E27FC236}">
                <a16:creationId xmlns:a16="http://schemas.microsoft.com/office/drawing/2014/main" id="{6BAAE61F-E29A-7A25-FB57-D520C0C43AD0}"/>
              </a:ext>
            </a:extLst>
          </p:cNvPr>
          <p:cNvGraphicFramePr>
            <a:graphicFrameLocks/>
          </p:cNvGraphicFramePr>
          <p:nvPr>
            <p:extLst>
              <p:ext uri="{D42A27DB-BD31-4B8C-83A1-F6EECF244321}">
                <p14:modId xmlns:p14="http://schemas.microsoft.com/office/powerpoint/2010/main" val="2209345728"/>
              </p:ext>
            </p:extLst>
          </p:nvPr>
        </p:nvGraphicFramePr>
        <p:xfrm>
          <a:off x="4728312" y="1333499"/>
          <a:ext cx="7243026" cy="2767674"/>
        </p:xfrm>
        <a:graphic>
          <a:graphicData uri="http://schemas.openxmlformats.org/drawingml/2006/table">
            <a:tbl>
              <a:tblPr/>
              <a:tblGrid>
                <a:gridCol w="4133634">
                  <a:extLst>
                    <a:ext uri="{9D8B030D-6E8A-4147-A177-3AD203B41FA5}">
                      <a16:colId xmlns:a16="http://schemas.microsoft.com/office/drawing/2014/main" val="20000"/>
                    </a:ext>
                  </a:extLst>
                </a:gridCol>
                <a:gridCol w="1645755">
                  <a:extLst>
                    <a:ext uri="{9D8B030D-6E8A-4147-A177-3AD203B41FA5}">
                      <a16:colId xmlns:a16="http://schemas.microsoft.com/office/drawing/2014/main" val="20001"/>
                    </a:ext>
                  </a:extLst>
                </a:gridCol>
                <a:gridCol w="1463637">
                  <a:extLst>
                    <a:ext uri="{9D8B030D-6E8A-4147-A177-3AD203B41FA5}">
                      <a16:colId xmlns:a16="http://schemas.microsoft.com/office/drawing/2014/main" val="1173974953"/>
                    </a:ext>
                  </a:extLst>
                </a:gridCol>
              </a:tblGrid>
              <a:tr h="42228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bg2"/>
                          </a:solidFill>
                          <a:effectLst/>
                          <a:latin typeface="Poppins" pitchFamily="2" charset="77"/>
                          <a:cs typeface="Poppins" pitchFamily="2" charset="77"/>
                        </a:rPr>
                        <a:t>Subgroup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solidFill>
                          <a:effectLst/>
                          <a:latin typeface="Poppins" pitchFamily="2" charset="77"/>
                          <a:cs typeface="Poppins" pitchFamily="2" charset="77"/>
                        </a:rPr>
                        <a:t>ORR, %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3589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Overall</a:t>
                      </a:r>
                    </a:p>
                  </a:txBody>
                  <a:tcPr marL="121699" marR="121699" marT="18288" marB="1828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42 (100)</a:t>
                      </a:r>
                    </a:p>
                  </a:txBody>
                  <a:tcPr marL="121699" marR="121699" marT="18288" marB="1828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88</a:t>
                      </a:r>
                    </a:p>
                  </a:txBody>
                  <a:tcPr marL="121699" marR="121699" marT="18288" marB="1828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r h="3589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Age ≥70 yr</a:t>
                      </a:r>
                    </a:p>
                  </a:txBody>
                  <a:tcPr marL="121699" marR="121699" marT="18288" marB="1828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18 (43)</a:t>
                      </a:r>
                    </a:p>
                  </a:txBody>
                  <a:tcPr marL="121699" marR="121699" marT="18288" marB="1828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83</a:t>
                      </a:r>
                    </a:p>
                  </a:txBody>
                  <a:tcPr marL="121699" marR="121699" marT="18288" marB="1828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947377953"/>
                  </a:ext>
                </a:extLst>
              </a:tr>
              <a:tr h="4548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Received prior CAR T-cell therapy</a:t>
                      </a:r>
                    </a:p>
                  </a:txBody>
                  <a:tcPr marL="121699" marR="121699" marT="18288" marB="1828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11 (26)</a:t>
                      </a:r>
                    </a:p>
                  </a:txBody>
                  <a:tcPr marL="121699" marR="121699" marT="18288" marB="1828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91</a:t>
                      </a:r>
                    </a:p>
                  </a:txBody>
                  <a:tcPr marL="121699" marR="121699" marT="18288" marB="1828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071024586"/>
                  </a:ext>
                </a:extLst>
              </a:tr>
              <a:tr h="3589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Ki-67 ≥50%</a:t>
                      </a:r>
                    </a:p>
                  </a:txBody>
                  <a:tcPr marL="121699" marR="121699" marT="18288" marB="1828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28 (67)</a:t>
                      </a:r>
                    </a:p>
                  </a:txBody>
                  <a:tcPr marL="121699" marR="121699" marT="18288" marB="1828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93</a:t>
                      </a:r>
                    </a:p>
                  </a:txBody>
                  <a:tcPr marL="121699" marR="121699" marT="18288" marB="1828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96862613"/>
                  </a:ext>
                </a:extLst>
              </a:tr>
              <a:tr h="454838">
                <a:tc>
                  <a:txBody>
                    <a:body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Pleomorphic/blastoid MCL</a:t>
                      </a:r>
                    </a:p>
                  </a:txBody>
                  <a:tcPr marL="121699" marR="121699" marT="18288" marB="1828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16 (38)</a:t>
                      </a:r>
                    </a:p>
                  </a:txBody>
                  <a:tcPr marL="121699" marR="121699" marT="18288" marB="1828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94</a:t>
                      </a:r>
                    </a:p>
                  </a:txBody>
                  <a:tcPr marL="121699" marR="121699" marT="18288" marB="1828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136699374"/>
                  </a:ext>
                </a:extLst>
              </a:tr>
              <a:tr h="3589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1"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TP53</a:t>
                      </a: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 mutated/deleted</a:t>
                      </a:r>
                    </a:p>
                  </a:txBody>
                  <a:tcPr marL="121699" marR="121699" marT="18288" marB="1828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13 (31)</a:t>
                      </a:r>
                    </a:p>
                  </a:txBody>
                  <a:tcPr marL="121699" marR="121699" marT="18288" marB="1828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Poppins" panose="00000500000000000000" pitchFamily="2" charset="0"/>
                          <a:cs typeface="Poppins" panose="00000500000000000000" pitchFamily="2" charset="0"/>
                        </a:rPr>
                        <a:t>100</a:t>
                      </a:r>
                    </a:p>
                  </a:txBody>
                  <a:tcPr marL="121699" marR="121699" marT="18288" marB="1828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4"/>
                  </a:ext>
                </a:extLst>
              </a:tr>
            </a:tbl>
          </a:graphicData>
        </a:graphic>
      </p:graphicFrame>
      <p:sp>
        <p:nvSpPr>
          <p:cNvPr id="26" name="TextBox 25">
            <a:extLst>
              <a:ext uri="{FF2B5EF4-FFF2-40B4-BE49-F238E27FC236}">
                <a16:creationId xmlns:a16="http://schemas.microsoft.com/office/drawing/2014/main" id="{20D86CE3-2731-2E98-F7E1-BC41325C0D6E}"/>
              </a:ext>
            </a:extLst>
          </p:cNvPr>
          <p:cNvSpPr txBox="1">
            <a:spLocks/>
          </p:cNvSpPr>
          <p:nvPr/>
        </p:nvSpPr>
        <p:spPr bwMode="auto">
          <a:xfrm>
            <a:off x="1120924" y="4200902"/>
            <a:ext cx="317471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600" b="0" dirty="0">
                <a:latin typeface="Poppins Medium" pitchFamily="2" charset="77"/>
                <a:cs typeface="Poppins Medium" pitchFamily="2" charset="77"/>
              </a:rPr>
              <a:t>Median follow-up: 15.9 mo</a:t>
            </a:r>
          </a:p>
        </p:txBody>
      </p:sp>
      <p:sp>
        <p:nvSpPr>
          <p:cNvPr id="24" name="TextBox 23">
            <a:extLst>
              <a:ext uri="{FF2B5EF4-FFF2-40B4-BE49-F238E27FC236}">
                <a16:creationId xmlns:a16="http://schemas.microsoft.com/office/drawing/2014/main" id="{3246AFC7-244B-F47A-27A5-F6437316870C}"/>
              </a:ext>
            </a:extLst>
          </p:cNvPr>
          <p:cNvSpPr txBox="1"/>
          <p:nvPr/>
        </p:nvSpPr>
        <p:spPr>
          <a:xfrm rot="16200000">
            <a:off x="-239607" y="2470396"/>
            <a:ext cx="2221231" cy="264276"/>
          </a:xfrm>
          <a:prstGeom prst="rect">
            <a:avLst/>
          </a:prstGeom>
        </p:spPr>
        <p:txBody>
          <a:bodyPr vert="horz" wrap="square" lIns="0" tIns="0" rIns="0" bIns="0" rtlCol="0">
            <a:noAutofit/>
          </a:bodyPr>
          <a:lstStyle/>
          <a:p>
            <a:pPr algn="ctr"/>
            <a:r>
              <a:rPr lang="en-GB" sz="1600" b="0" dirty="0">
                <a:solidFill>
                  <a:schemeClr val="tx1">
                    <a:lumMod val="75000"/>
                    <a:lumOff val="25000"/>
                  </a:schemeClr>
                </a:solidFill>
                <a:latin typeface="Poppins Medium" pitchFamily="2" charset="77"/>
                <a:ea typeface="Calibri" panose="020F0502020204030204" pitchFamily="34" charset="0"/>
                <a:cs typeface="Poppins Medium" pitchFamily="2" charset="77"/>
              </a:rPr>
              <a:t>Response Rate (%)</a:t>
            </a:r>
          </a:p>
        </p:txBody>
      </p:sp>
    </p:spTree>
    <p:extLst>
      <p:ext uri="{BB962C8B-B14F-4D97-AF65-F5344CB8AC3E}">
        <p14:creationId xmlns:p14="http://schemas.microsoft.com/office/powerpoint/2010/main" val="425450875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E3DF4-E42E-4776-7A46-18E67E8147CD}"/>
              </a:ext>
            </a:extLst>
          </p:cNvPr>
          <p:cNvSpPr>
            <a:spLocks noGrp="1"/>
          </p:cNvSpPr>
          <p:nvPr>
            <p:ph type="title"/>
          </p:nvPr>
        </p:nvSpPr>
        <p:spPr>
          <a:xfrm>
            <a:off x="231078" y="531006"/>
            <a:ext cx="11740260" cy="502445"/>
          </a:xfrm>
        </p:spPr>
        <p:txBody>
          <a:bodyPr/>
          <a:lstStyle/>
          <a:p>
            <a:r>
              <a:rPr lang="en-US" dirty="0"/>
              <a:t>GO2971: Mosunetuzumab + Polatuzumab Vedotin Safety</a:t>
            </a:r>
          </a:p>
        </p:txBody>
      </p:sp>
      <p:sp>
        <p:nvSpPr>
          <p:cNvPr id="8" name="Content Placeholder 7">
            <a:extLst>
              <a:ext uri="{FF2B5EF4-FFF2-40B4-BE49-F238E27FC236}">
                <a16:creationId xmlns:a16="http://schemas.microsoft.com/office/drawing/2014/main" id="{A89E7087-4C2B-2FBD-FFA8-7B2572C2BC67}"/>
              </a:ext>
            </a:extLst>
          </p:cNvPr>
          <p:cNvSpPr>
            <a:spLocks noGrp="1"/>
          </p:cNvSpPr>
          <p:nvPr>
            <p:ph idx="1"/>
          </p:nvPr>
        </p:nvSpPr>
        <p:spPr>
          <a:xfrm>
            <a:off x="231775" y="5887283"/>
            <a:ext cx="11739563" cy="324379"/>
          </a:xfrm>
        </p:spPr>
        <p:txBody>
          <a:bodyPr/>
          <a:lstStyle/>
          <a:p>
            <a:r>
              <a:rPr lang="en-US" sz="2000" dirty="0"/>
              <a:t>Cytokine release syndrome observed in 42.9% of patients; all cases grade 1/2 severity</a:t>
            </a:r>
          </a:p>
        </p:txBody>
      </p:sp>
      <p:sp>
        <p:nvSpPr>
          <p:cNvPr id="14" name="Content Placeholder 13">
            <a:extLst>
              <a:ext uri="{FF2B5EF4-FFF2-40B4-BE49-F238E27FC236}">
                <a16:creationId xmlns:a16="http://schemas.microsoft.com/office/drawing/2014/main" id="{787FE7B1-2E51-182C-6CB6-9CFEF6DAA0F5}"/>
              </a:ext>
            </a:extLst>
          </p:cNvPr>
          <p:cNvSpPr>
            <a:spLocks noGrp="1"/>
          </p:cNvSpPr>
          <p:nvPr>
            <p:ph sz="quarter" idx="10"/>
          </p:nvPr>
        </p:nvSpPr>
        <p:spPr>
          <a:xfrm>
            <a:off x="1712199" y="6302375"/>
            <a:ext cx="7812290" cy="327025"/>
          </a:xfrm>
        </p:spPr>
        <p:txBody>
          <a:bodyPr/>
          <a:lstStyle/>
          <a:p>
            <a:pPr algn="ctr"/>
            <a:r>
              <a:rPr lang="en-US" altLang="en-US" dirty="0"/>
              <a:t>Budde. Blood. 2026:blood.2025032422. </a:t>
            </a:r>
          </a:p>
        </p:txBody>
      </p:sp>
      <p:graphicFrame>
        <p:nvGraphicFramePr>
          <p:cNvPr id="6" name="Group 32">
            <a:extLst>
              <a:ext uri="{FF2B5EF4-FFF2-40B4-BE49-F238E27FC236}">
                <a16:creationId xmlns:a16="http://schemas.microsoft.com/office/drawing/2014/main" id="{FB0839EE-9F82-192A-B313-0FFFDB10CF4C}"/>
              </a:ext>
            </a:extLst>
          </p:cNvPr>
          <p:cNvGraphicFramePr>
            <a:graphicFrameLocks noGrp="1"/>
          </p:cNvGraphicFramePr>
          <p:nvPr>
            <p:extLst>
              <p:ext uri="{D42A27DB-BD31-4B8C-83A1-F6EECF244321}">
                <p14:modId xmlns:p14="http://schemas.microsoft.com/office/powerpoint/2010/main" val="3715369395"/>
              </p:ext>
            </p:extLst>
          </p:nvPr>
        </p:nvGraphicFramePr>
        <p:xfrm>
          <a:off x="495300" y="1335088"/>
          <a:ext cx="9969500" cy="3429000"/>
        </p:xfrm>
        <a:graphic>
          <a:graphicData uri="http://schemas.openxmlformats.org/drawingml/2006/table">
            <a:tbl>
              <a:tblPr/>
              <a:tblGrid>
                <a:gridCol w="6121893">
                  <a:extLst>
                    <a:ext uri="{9D8B030D-6E8A-4147-A177-3AD203B41FA5}">
                      <a16:colId xmlns:a16="http://schemas.microsoft.com/office/drawing/2014/main" val="20000"/>
                    </a:ext>
                  </a:extLst>
                </a:gridCol>
                <a:gridCol w="3847607">
                  <a:extLst>
                    <a:ext uri="{9D8B030D-6E8A-4147-A177-3AD203B41FA5}">
                      <a16:colId xmlns:a16="http://schemas.microsoft.com/office/drawing/2014/main" val="1143286558"/>
                    </a:ext>
                  </a:extLst>
                </a:gridCol>
              </a:tblGrid>
              <a:tr h="147953">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Safety Outcome, n (%)</a:t>
                      </a:r>
                    </a:p>
                  </a:txBody>
                  <a:tcPr marB="0"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0" u="none" strike="noStrike" cap="none" normalizeH="0" baseline="0" dirty="0">
                          <a:ln>
                            <a:noFill/>
                          </a:ln>
                          <a:solidFill>
                            <a:schemeClr val="bg2"/>
                          </a:solidFill>
                          <a:effectLst/>
                          <a:latin typeface="Poppins" pitchFamily="2" charset="77"/>
                          <a:cs typeface="Poppins" pitchFamily="2" charset="77"/>
                        </a:rPr>
                        <a:t>All patients</a:t>
                      </a:r>
                      <a:br>
                        <a:rPr kumimoji="0" lang="en-US" sz="1600" b="1" i="0" u="none" strike="noStrike" cap="none" normalizeH="0" baseline="0" dirty="0">
                          <a:ln>
                            <a:noFill/>
                          </a:ln>
                          <a:solidFill>
                            <a:schemeClr val="bg2"/>
                          </a:solidFill>
                          <a:effectLst/>
                          <a:latin typeface="Poppins" pitchFamily="2" charset="77"/>
                          <a:cs typeface="Poppins" pitchFamily="2" charset="77"/>
                        </a:rPr>
                      </a:br>
                      <a:r>
                        <a:rPr kumimoji="0" lang="en-US" sz="1600" b="1" i="0" u="none" strike="noStrike" cap="none" normalizeH="0" baseline="0" dirty="0">
                          <a:ln>
                            <a:noFill/>
                          </a:ln>
                          <a:solidFill>
                            <a:schemeClr val="bg2"/>
                          </a:solidFill>
                          <a:effectLst/>
                          <a:latin typeface="Poppins" pitchFamily="2" charset="77"/>
                          <a:cs typeface="Poppins" pitchFamily="2" charset="77"/>
                        </a:rPr>
                        <a:t>(N = 42)</a:t>
                      </a:r>
                    </a:p>
                  </a:txBody>
                  <a:tcPr marB="0"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7163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AE</a:t>
                      </a:r>
                    </a:p>
                  </a:txBody>
                  <a:tcPr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42 (100)</a:t>
                      </a:r>
                    </a:p>
                  </a:txBody>
                  <a:tcPr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71639">
                <a:tc>
                  <a:txBody>
                    <a:bodyPr/>
                    <a:lstStyle/>
                    <a:p>
                      <a:pPr marL="292100" marR="0" lvl="0" indent="-22542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Tx related</a:t>
                      </a:r>
                    </a:p>
                  </a:txBody>
                  <a:tcPr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39 (93)</a:t>
                      </a:r>
                    </a:p>
                  </a:txBody>
                  <a:tcPr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7163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Grade 3/4 AE</a:t>
                      </a:r>
                    </a:p>
                  </a:txBody>
                  <a:tcPr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29 (69)</a:t>
                      </a:r>
                    </a:p>
                  </a:txBody>
                  <a:tcPr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816042230"/>
                  </a:ext>
                </a:extLst>
              </a:tr>
              <a:tr h="71639">
                <a:tc>
                  <a:txBody>
                    <a:bodyPr/>
                    <a:lstStyle/>
                    <a:p>
                      <a:pPr marL="292100" marR="0" lvl="0" indent="-22542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Tx related</a:t>
                      </a:r>
                    </a:p>
                  </a:txBody>
                  <a:tcPr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25 (60)</a:t>
                      </a:r>
                    </a:p>
                  </a:txBody>
                  <a:tcPr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658522442"/>
                  </a:ext>
                </a:extLst>
              </a:tr>
              <a:tr h="7163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Serious AE</a:t>
                      </a:r>
                    </a:p>
                  </a:txBody>
                  <a:tcPr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26 (62)</a:t>
                      </a:r>
                    </a:p>
                  </a:txBody>
                  <a:tcPr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815491459"/>
                  </a:ext>
                </a:extLst>
              </a:tr>
              <a:tr h="71639">
                <a:tc>
                  <a:txBody>
                    <a:bodyPr/>
                    <a:lstStyle/>
                    <a:p>
                      <a:pPr marL="292100" marR="0" lvl="0" indent="-22542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Tx related</a:t>
                      </a:r>
                    </a:p>
                  </a:txBody>
                  <a:tcPr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17 (41)</a:t>
                      </a:r>
                    </a:p>
                  </a:txBody>
                  <a:tcPr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98472013"/>
                  </a:ext>
                </a:extLst>
              </a:tr>
              <a:tr h="71639">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Grade 5 (fatal) AE</a:t>
                      </a:r>
                    </a:p>
                  </a:txBody>
                  <a:tcPr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5 (12)*</a:t>
                      </a:r>
                    </a:p>
                  </a:txBody>
                  <a:tcPr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976850739"/>
                  </a:ext>
                </a:extLst>
              </a:tr>
              <a:tr h="71639">
                <a:tc>
                  <a:txBody>
                    <a:bodyPr/>
                    <a:lstStyle/>
                    <a:p>
                      <a:pPr marL="292100" marR="0" lvl="0" indent="-22542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Tx related</a:t>
                      </a:r>
                    </a:p>
                  </a:txBody>
                  <a:tcPr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rPr>
                        <a:t>1 (2)</a:t>
                      </a:r>
                      <a:r>
                        <a:rPr kumimoji="0" lang="en-US" sz="1600" b="0" i="0" u="none" strike="noStrike" kern="1200" cap="none" normalizeH="0" baseline="30000" dirty="0">
                          <a:ln>
                            <a:noFill/>
                          </a:ln>
                          <a:solidFill>
                            <a:schemeClr val="tx1"/>
                          </a:solidFill>
                          <a:effectLst/>
                          <a:latin typeface="Poppins" panose="00000500000000000000" pitchFamily="2" charset="0"/>
                          <a:ea typeface="+mn-ea"/>
                          <a:cs typeface="Poppins" panose="00000500000000000000" pitchFamily="2" charset="0"/>
                        </a:rPr>
                        <a:t>† </a:t>
                      </a:r>
                      <a:endPar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txBody>
                  <a:tcPr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105665424"/>
                  </a:ext>
                </a:extLst>
              </a:tr>
              <a:tr h="7163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AE leading to treatment d/c</a:t>
                      </a:r>
                      <a:endParaRPr kumimoji="0" lang="en-US" sz="1600" b="0" i="0" u="none" strike="noStrike" kern="1200" cap="none" spc="0" normalizeH="0" baseline="0" noProof="0" dirty="0">
                        <a:ln>
                          <a:noFill/>
                        </a:ln>
                        <a:solidFill>
                          <a:schemeClr val="tx1"/>
                        </a:solidFill>
                        <a:effectLst/>
                        <a:uLnTx/>
                        <a:uFillTx/>
                        <a:latin typeface="Poppins" panose="00000500000000000000" pitchFamily="2" charset="0"/>
                        <a:ea typeface="+mn-ea"/>
                        <a:cs typeface="Poppins" panose="00000500000000000000" pitchFamily="2" charset="0"/>
                      </a:endParaRPr>
                    </a:p>
                  </a:txBody>
                  <a:tcPr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10 (24)</a:t>
                      </a:r>
                      <a:r>
                        <a:rPr kumimoji="0" lang="en-US" sz="1600" b="0" i="0" u="none" strike="noStrike" kern="1200" cap="none" normalizeH="0" baseline="30000" dirty="0">
                          <a:ln>
                            <a:noFill/>
                          </a:ln>
                          <a:solidFill>
                            <a:schemeClr val="tx1"/>
                          </a:solidFill>
                          <a:effectLst/>
                          <a:latin typeface="Poppins" panose="00000500000000000000" pitchFamily="2" charset="0"/>
                          <a:ea typeface="+mn-ea"/>
                          <a:cs typeface="Poppins" panose="00000500000000000000" pitchFamily="2" charset="0"/>
                        </a:rPr>
                        <a:t>‡</a:t>
                      </a:r>
                    </a:p>
                  </a:txBody>
                  <a:tcPr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323884498"/>
                  </a:ext>
                </a:extLst>
              </a:tr>
              <a:tr h="71639">
                <a:tc>
                  <a:txBody>
                    <a:bodyPr/>
                    <a:lstStyle/>
                    <a:p>
                      <a:pPr marL="292100" marR="0" lvl="0" indent="-225425" algn="l" defTabSz="914400" rtl="0" eaLnBrk="1" fontAlgn="base" latinLnBrk="0" hangingPunct="1">
                        <a:lnSpc>
                          <a:spcPct val="100000"/>
                        </a:lnSpc>
                        <a:spcBef>
                          <a:spcPct val="0"/>
                        </a:spcBef>
                        <a:spcAft>
                          <a:spcPct val="0"/>
                        </a:spcAft>
                        <a:buClr>
                          <a:srgbClr val="000000"/>
                        </a:buClr>
                        <a:buSzTx/>
                        <a:buFont typeface="Arial" panose="020B0604020202020204" pitchFamily="34" charset="0"/>
                        <a:buChar char="•"/>
                        <a:tabLst/>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Tx related</a:t>
                      </a:r>
                    </a:p>
                  </a:txBody>
                  <a:tcPr marB="0"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kern="1200" cap="none" normalizeH="0" baseline="0" dirty="0">
                          <a:ln>
                            <a:noFill/>
                          </a:ln>
                          <a:solidFill>
                            <a:schemeClr val="tx1"/>
                          </a:solidFill>
                          <a:effectLst/>
                          <a:latin typeface="Poppins" panose="00000500000000000000" pitchFamily="2" charset="0"/>
                          <a:ea typeface="+mn-ea"/>
                          <a:cs typeface="Poppins" panose="00000500000000000000" pitchFamily="2" charset="0"/>
                        </a:rPr>
                        <a:t>5 (12)</a:t>
                      </a:r>
                      <a:endParaRPr kumimoji="0" lang="en-US" sz="1600" b="0" i="0" u="none" strike="noStrike" cap="none" normalizeH="0" baseline="0" dirty="0">
                        <a:ln>
                          <a:noFill/>
                        </a:ln>
                        <a:solidFill>
                          <a:schemeClr val="tx1"/>
                        </a:solidFill>
                        <a:effectLst/>
                        <a:latin typeface="Poppins" panose="00000500000000000000" pitchFamily="2" charset="0"/>
                        <a:cs typeface="Poppins" panose="00000500000000000000" pitchFamily="2" charset="0"/>
                      </a:endParaRPr>
                    </a:p>
                  </a:txBody>
                  <a:tcPr marB="0"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2"/>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52474524"/>
                  </a:ext>
                </a:extLst>
              </a:tr>
            </a:tbl>
          </a:graphicData>
        </a:graphic>
      </p:graphicFrame>
      <p:sp>
        <p:nvSpPr>
          <p:cNvPr id="22" name="TextBox 21">
            <a:extLst>
              <a:ext uri="{FF2B5EF4-FFF2-40B4-BE49-F238E27FC236}">
                <a16:creationId xmlns:a16="http://schemas.microsoft.com/office/drawing/2014/main" id="{C78B2E82-AD23-1FF4-7811-0DD0F5C83A61}"/>
              </a:ext>
            </a:extLst>
          </p:cNvPr>
          <p:cNvSpPr txBox="1"/>
          <p:nvPr/>
        </p:nvSpPr>
        <p:spPr bwMode="auto">
          <a:xfrm>
            <a:off x="498036" y="4839097"/>
            <a:ext cx="11118232" cy="864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90000"/>
              </a:lnSpc>
              <a:spcBef>
                <a:spcPts val="400"/>
              </a:spcBef>
              <a:spcAft>
                <a:spcPct val="0"/>
              </a:spcAft>
              <a:buClrTx/>
              <a:buFontTx/>
              <a:buNone/>
            </a:pPr>
            <a:r>
              <a:rPr lang="en-US" sz="1200" b="0" dirty="0">
                <a:latin typeface="Poppins Medium" pitchFamily="2" charset="77"/>
                <a:cs typeface="Poppins Medium" pitchFamily="2" charset="77"/>
              </a:rPr>
              <a:t>*n = 3 COVID-19 pneumonia, n = 1 pneumonia, and n = 1 West Nile virus encephalitis.</a:t>
            </a:r>
          </a:p>
          <a:p>
            <a:pPr>
              <a:lnSpc>
                <a:spcPct val="90000"/>
              </a:lnSpc>
              <a:spcBef>
                <a:spcPts val="400"/>
              </a:spcBef>
            </a:pPr>
            <a:r>
              <a:rPr kumimoji="0" lang="en-US" sz="1200" b="0" u="none" strike="noStrike" kern="1200" cap="none" normalizeH="0" baseline="30000" dirty="0">
                <a:ln>
                  <a:noFill/>
                </a:ln>
                <a:effectLst/>
                <a:latin typeface="Poppins Medium" pitchFamily="2" charset="77"/>
                <a:cs typeface="Poppins Medium" pitchFamily="2" charset="77"/>
              </a:rPr>
              <a:t>†</a:t>
            </a:r>
            <a:r>
              <a:rPr lang="en-US" sz="1200" b="0" dirty="0">
                <a:latin typeface="Poppins Medium" pitchFamily="2" charset="77"/>
                <a:cs typeface="Poppins Medium" pitchFamily="2" charset="77"/>
              </a:rPr>
              <a:t>COVID-19 pneumonia.</a:t>
            </a:r>
            <a:endParaRPr kumimoji="0" lang="en-US" sz="1200" b="0" u="none" strike="noStrike" kern="1200" cap="none" normalizeH="0" baseline="30000" dirty="0">
              <a:ln>
                <a:noFill/>
              </a:ln>
              <a:effectLst/>
              <a:latin typeface="Poppins Medium" pitchFamily="2" charset="77"/>
              <a:cs typeface="Poppins Medium" pitchFamily="2" charset="77"/>
            </a:endParaRPr>
          </a:p>
          <a:p>
            <a:pPr>
              <a:lnSpc>
                <a:spcPct val="90000"/>
              </a:lnSpc>
              <a:spcBef>
                <a:spcPts val="400"/>
              </a:spcBef>
            </a:pPr>
            <a:r>
              <a:rPr lang="en-US" sz="1200" b="0" baseline="30000" dirty="0">
                <a:latin typeface="Poppins Medium" pitchFamily="2" charset="77"/>
                <a:cs typeface="Poppins Medium" pitchFamily="2" charset="77"/>
              </a:rPr>
              <a:t>‡</a:t>
            </a:r>
            <a:r>
              <a:rPr kumimoji="0" lang="en-US" sz="1200" b="0" u="none" strike="noStrike" kern="1200" cap="none" normalizeH="0" dirty="0">
                <a:ln>
                  <a:noFill/>
                </a:ln>
                <a:effectLst/>
                <a:latin typeface="Poppins Medium" pitchFamily="2" charset="77"/>
                <a:cs typeface="Poppins Medium" pitchFamily="2" charset="77"/>
              </a:rPr>
              <a:t>n = 2 grade 5 COVID-19 pneumonia (not tx</a:t>
            </a:r>
            <a:r>
              <a:rPr lang="en-US" sz="1200" b="0" dirty="0">
                <a:latin typeface="Poppins Medium" pitchFamily="2" charset="77"/>
                <a:cs typeface="Poppins Medium" pitchFamily="2" charset="77"/>
              </a:rPr>
              <a:t> </a:t>
            </a:r>
            <a:r>
              <a:rPr kumimoji="0" lang="en-US" sz="1200" b="0" u="none" strike="noStrike" kern="1200" cap="none" normalizeH="0" dirty="0">
                <a:ln>
                  <a:noFill/>
                </a:ln>
                <a:effectLst/>
                <a:latin typeface="Poppins Medium" pitchFamily="2" charset="77"/>
                <a:cs typeface="Poppins Medium" pitchFamily="2" charset="77"/>
              </a:rPr>
              <a:t>related), n = 1 grade 3 uveitis (tx</a:t>
            </a:r>
            <a:r>
              <a:rPr lang="en-US" sz="1200" b="0" dirty="0">
                <a:latin typeface="Poppins Medium" pitchFamily="2" charset="77"/>
                <a:cs typeface="Poppins Medium" pitchFamily="2" charset="77"/>
              </a:rPr>
              <a:t> </a:t>
            </a:r>
            <a:r>
              <a:rPr kumimoji="0" lang="en-US" sz="1200" b="0" u="none" strike="noStrike" kern="1200" cap="none" normalizeH="0" dirty="0">
                <a:ln>
                  <a:noFill/>
                </a:ln>
                <a:effectLst/>
                <a:latin typeface="Poppins Medium" pitchFamily="2" charset="77"/>
                <a:cs typeface="Poppins Medium" pitchFamily="2" charset="77"/>
              </a:rPr>
              <a:t>related), n = 1 </a:t>
            </a:r>
            <a:r>
              <a:rPr lang="en-US" sz="1200" b="0" dirty="0">
                <a:latin typeface="Poppins Medium" pitchFamily="2" charset="77"/>
                <a:cs typeface="Poppins Medium" pitchFamily="2" charset="77"/>
              </a:rPr>
              <a:t>grade</a:t>
            </a:r>
            <a:r>
              <a:rPr kumimoji="0" lang="en-US" sz="1200" b="0" u="none" strike="noStrike" kern="1200" cap="none" normalizeH="0" dirty="0">
                <a:ln>
                  <a:noFill/>
                </a:ln>
                <a:effectLst/>
                <a:latin typeface="Poppins Medium" pitchFamily="2" charset="77"/>
                <a:cs typeface="Poppins Medium" pitchFamily="2" charset="77"/>
              </a:rPr>
              <a:t> 3 pneumonitis (tx</a:t>
            </a:r>
            <a:r>
              <a:rPr lang="en-US" sz="1200" b="0" dirty="0">
                <a:latin typeface="Poppins Medium" pitchFamily="2" charset="77"/>
                <a:cs typeface="Poppins Medium" pitchFamily="2" charset="77"/>
              </a:rPr>
              <a:t> </a:t>
            </a:r>
            <a:r>
              <a:rPr kumimoji="0" lang="en-US" sz="1200" b="0" u="none" strike="noStrike" kern="1200" cap="none" normalizeH="0" dirty="0">
                <a:ln>
                  <a:noFill/>
                </a:ln>
                <a:effectLst/>
                <a:latin typeface="Poppins Medium" pitchFamily="2" charset="77"/>
                <a:cs typeface="Poppins Medium" pitchFamily="2" charset="77"/>
              </a:rPr>
              <a:t>related, polatuzumab vedotin d/c) and n = 1 </a:t>
            </a:r>
            <a:r>
              <a:rPr kumimoji="0" lang="en-US" sz="1200" b="0" i="1" u="none" strike="noStrike" kern="1200" cap="none" normalizeH="0" dirty="0">
                <a:ln>
                  <a:noFill/>
                </a:ln>
                <a:effectLst/>
                <a:latin typeface="Poppins Medium" pitchFamily="2" charset="77"/>
                <a:cs typeface="Poppins Medium" pitchFamily="2" charset="77"/>
              </a:rPr>
              <a:t>C. difficile </a:t>
            </a:r>
            <a:r>
              <a:rPr kumimoji="0" lang="en-US" sz="1200" b="0" u="none" strike="noStrike" kern="1200" cap="none" normalizeH="0" dirty="0">
                <a:ln>
                  <a:noFill/>
                </a:ln>
                <a:effectLst/>
                <a:latin typeface="Poppins Medium" pitchFamily="2" charset="77"/>
                <a:cs typeface="Poppins Medium" pitchFamily="2" charset="77"/>
              </a:rPr>
              <a:t>(mosunetuzumab related, mosunetuzumab d/c).</a:t>
            </a:r>
          </a:p>
        </p:txBody>
      </p:sp>
    </p:spTree>
    <p:extLst>
      <p:ext uri="{BB962C8B-B14F-4D97-AF65-F5344CB8AC3E}">
        <p14:creationId xmlns:p14="http://schemas.microsoft.com/office/powerpoint/2010/main" val="73025352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775" y="2417763"/>
            <a:ext cx="11739563" cy="1892300"/>
          </a:xfrm>
        </p:spPr>
        <p:txBody>
          <a:bodyPr rtlCol="0" anchor="ctr">
            <a:normAutofit/>
          </a:bodyPr>
          <a:lstStyle/>
          <a:p>
            <a:r>
              <a:rPr lang="en-US" dirty="0">
                <a:solidFill>
                  <a:schemeClr val="accent1"/>
                </a:solidFill>
              </a:rPr>
              <a:t>Interactive Decision Support Tools </a:t>
            </a:r>
            <a:r>
              <a:rPr lang="en-US" dirty="0"/>
              <a:t>to help choose treatments for patients with MCL</a:t>
            </a:r>
          </a:p>
          <a:p>
            <a:r>
              <a:rPr lang="en-US" dirty="0">
                <a:solidFill>
                  <a:schemeClr val="accent1"/>
                </a:solidFill>
              </a:rPr>
              <a:t>ClinicalThought commentary </a:t>
            </a:r>
            <a:r>
              <a:rPr lang="en-US" dirty="0"/>
              <a:t>with expert faculty thoughts on MCL treatment</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a:xfrm>
            <a:off x="231078" y="1618020"/>
            <a:ext cx="11740260" cy="492944"/>
          </a:xfrm>
        </p:spPr>
        <p:txBody>
          <a:bodyPr/>
          <a:lstStyle/>
          <a:p>
            <a:r>
              <a:rPr lang="en-US" altLang="en-US" dirty="0"/>
              <a:t>Go Online for More CCO Coverage </a:t>
            </a:r>
            <a:br>
              <a:rPr lang="en-US" altLang="en-US" dirty="0"/>
            </a:br>
            <a:r>
              <a:rPr lang="en-US" altLang="en-US" dirty="0"/>
              <a:t>of Mantle Cell Lymphoma!</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449885"/>
            <a:ext cx="11740260" cy="369332"/>
          </a:xfrm>
        </p:spPr>
        <p:txBody>
          <a:bodyPr/>
          <a:lstStyle/>
          <a:p>
            <a:r>
              <a:rPr lang="en-US" dirty="0">
                <a:hlinkClick r:id="rId3"/>
              </a:rPr>
              <a:t>deceraclinical.com/education/oncology</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5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6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7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ustom 56">
    <a:dk1>
      <a:srgbClr val="000000"/>
    </a:dk1>
    <a:lt1>
      <a:srgbClr val="FFFFFF"/>
    </a:lt1>
    <a:dk2>
      <a:srgbClr val="0066CC"/>
    </a:dk2>
    <a:lt2>
      <a:srgbClr val="123361"/>
    </a:lt2>
    <a:accent1>
      <a:srgbClr val="009964"/>
    </a:accent1>
    <a:accent2>
      <a:srgbClr val="E7F0F9"/>
    </a:accent2>
    <a:accent3>
      <a:srgbClr val="D2E9E2"/>
    </a:accent3>
    <a:accent4>
      <a:srgbClr val="128A53"/>
    </a:accent4>
    <a:accent5>
      <a:srgbClr val="CC0033"/>
    </a:accent5>
    <a:accent6>
      <a:srgbClr val="1070B5"/>
    </a:accent6>
    <a:hlink>
      <a:srgbClr val="464646"/>
    </a:hlink>
    <a:folHlink>
      <a:srgbClr val="46464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Custom 56">
    <a:dk1>
      <a:srgbClr val="000000"/>
    </a:dk1>
    <a:lt1>
      <a:srgbClr val="FFFFFF"/>
    </a:lt1>
    <a:dk2>
      <a:srgbClr val="0066CC"/>
    </a:dk2>
    <a:lt2>
      <a:srgbClr val="123361"/>
    </a:lt2>
    <a:accent1>
      <a:srgbClr val="009964"/>
    </a:accent1>
    <a:accent2>
      <a:srgbClr val="E7F0F9"/>
    </a:accent2>
    <a:accent3>
      <a:srgbClr val="D2E9E2"/>
    </a:accent3>
    <a:accent4>
      <a:srgbClr val="128A53"/>
    </a:accent4>
    <a:accent5>
      <a:srgbClr val="CC0033"/>
    </a:accent5>
    <a:accent6>
      <a:srgbClr val="1070B5"/>
    </a:accent6>
    <a:hlink>
      <a:srgbClr val="464646"/>
    </a:hlink>
    <a:folHlink>
      <a:srgbClr val="46464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4F003816990C9428DC04AB7AFE0A0AC" ma:contentTypeVersion="3" ma:contentTypeDescription="Create a new document." ma:contentTypeScope="" ma:versionID="c1778c9805aa83516ea857e67b226ae1">
  <xsd:schema xmlns:xsd="http://www.w3.org/2001/XMLSchema" xmlns:xs="http://www.w3.org/2001/XMLSchema" xmlns:p="http://schemas.microsoft.com/office/2006/metadata/properties" xmlns:ns2="6032112f-0901-43db-95ba-9121138378ec" targetNamespace="http://schemas.microsoft.com/office/2006/metadata/properties" ma:root="true" ma:fieldsID="5cbf36f4d3be1fa6b662ef708f72b864" ns2:_="">
    <xsd:import namespace="6032112f-0901-43db-95ba-9121138378ec"/>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32112f-0901-43db-95ba-9121138378e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LongProperties xmlns="http://schemas.microsoft.com/office/2006/metadata/long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0E627D9-C9EB-4F3F-950B-B0F2DB53FC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032112f-0901-43db-95ba-9121138378e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4.xml><?xml version="1.0" encoding="utf-8"?>
<ds:datastoreItem xmlns:ds="http://schemas.openxmlformats.org/officeDocument/2006/customXml" ds:itemID="{5BA55BC3-5A03-47C2-8EC3-D964C3B5E779}">
  <ds:schemaRefs>
    <ds:schemaRef ds:uri="6032112f-0901-43db-95ba-9121138378ec"/>
    <ds:schemaRef ds:uri="http://purl.org/dc/dcmitype/"/>
    <ds:schemaRef ds:uri="http://schemas.microsoft.com/office/2006/metadata/properties"/>
    <ds:schemaRef ds:uri="http://schemas.microsoft.com/office/2006/documentManagement/types"/>
    <ds:schemaRef ds:uri="http://purl.org/dc/terms/"/>
    <ds:schemaRef ds:uri="http://schemas.openxmlformats.org/package/2006/metadata/core-properties"/>
    <ds:schemaRef ds:uri="http://purl.org/dc/elements/1.1/"/>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3348</TotalTime>
  <Words>11920</Words>
  <Application>Microsoft Office PowerPoint</Application>
  <PresentationFormat>Widescreen</PresentationFormat>
  <Paragraphs>3418</Paragraphs>
  <Slides>66</Slides>
  <Notes>66</Notes>
  <HiddenSlides>0</HiddenSlides>
  <MMClips>0</MMClips>
  <ScaleCrop>false</ScaleCrop>
  <HeadingPairs>
    <vt:vector size="6" baseType="variant">
      <vt:variant>
        <vt:lpstr>Fonts Used</vt:lpstr>
      </vt:variant>
      <vt:variant>
        <vt:i4>10</vt:i4>
      </vt:variant>
      <vt:variant>
        <vt:lpstr>Theme</vt:lpstr>
      </vt:variant>
      <vt:variant>
        <vt:i4>5</vt:i4>
      </vt:variant>
      <vt:variant>
        <vt:lpstr>Slide Titles</vt:lpstr>
      </vt:variant>
      <vt:variant>
        <vt:i4>66</vt:i4>
      </vt:variant>
    </vt:vector>
  </HeadingPairs>
  <TitlesOfParts>
    <vt:vector size="81" baseType="lpstr">
      <vt:lpstr>Arial</vt:lpstr>
      <vt:lpstr>Calibri</vt:lpstr>
      <vt:lpstr>Newsreader ExtraBold</vt:lpstr>
      <vt:lpstr>Poppins</vt:lpstr>
      <vt:lpstr>Poppins Light</vt:lpstr>
      <vt:lpstr>Poppins Medium</vt:lpstr>
      <vt:lpstr>System Font Regular</vt:lpstr>
      <vt:lpstr>Times</vt:lpstr>
      <vt:lpstr>Times New Roman</vt:lpstr>
      <vt:lpstr>Wingdings</vt:lpstr>
      <vt:lpstr>4_Office</vt:lpstr>
      <vt:lpstr>5_Office</vt:lpstr>
      <vt:lpstr>2_Office</vt:lpstr>
      <vt:lpstr>6_Office</vt:lpstr>
      <vt:lpstr>7_Office</vt:lpstr>
      <vt:lpstr>Expert Guidance and Clinical Resources to Improve the Care of Patients With Mantle Cell Lymphoma</vt:lpstr>
      <vt:lpstr>About These Slides</vt:lpstr>
      <vt:lpstr>Faculty</vt:lpstr>
      <vt:lpstr>Learning Objectives</vt:lpstr>
      <vt:lpstr>Overview of Current Standards of Care  in Mantle Cell Lymphoma</vt:lpstr>
      <vt:lpstr>MCL: Background</vt:lpstr>
      <vt:lpstr>MCL: Pathogenesis</vt:lpstr>
      <vt:lpstr>MCL: Risk Factors</vt:lpstr>
      <vt:lpstr>MIPI-c Calculator: Integrating Biologic and Clinical Risk Predictors</vt:lpstr>
      <vt:lpstr>NCCN Guidelines: Newly Diagnosed MCL</vt:lpstr>
      <vt:lpstr>NCCN Guidelines: R/R MCL</vt:lpstr>
      <vt:lpstr>NCCN Guidelines: MCL Workup</vt:lpstr>
      <vt:lpstr>Interactive Treatment Decision Tool for MCL:  A US Perspective</vt:lpstr>
      <vt:lpstr>Clinical Evidence Informing  Frontline Treatment Decisions in MCL </vt:lpstr>
      <vt:lpstr>Case 1: 75-Yr-Old Woman With Newly Diagnosed MCL</vt:lpstr>
      <vt:lpstr>CASE 2: 62-Yr-Old Man With Newly Diagnosed MCL</vt:lpstr>
      <vt:lpstr>STiL and BRIGHT Phase III Trials: PFS With BR  Superior to R-CHOP in Untreated MCL Cohorts</vt:lpstr>
      <vt:lpstr>MCL: First-line Treatment Pattern by Yr</vt:lpstr>
      <vt:lpstr>Real-world Analysis of Maintenance Rituximab Benefit</vt:lpstr>
      <vt:lpstr>LyMa: Rituximab Maintenance After ASCT in MCL</vt:lpstr>
      <vt:lpstr>LyMa: EFS, PFS, OS Results</vt:lpstr>
      <vt:lpstr>LyMa-101: Potential Benefit of Obinutuzumab Maintenance</vt:lpstr>
      <vt:lpstr>BTK in B-Cell Malignancies</vt:lpstr>
      <vt:lpstr>TRIANGLE: Addition of Ibrutinib to Chemo-IO With or Without ASCT in Patients With MCL</vt:lpstr>
      <vt:lpstr>TRIANGLE: 4-Yr FFS and 4-Yr OS </vt:lpstr>
      <vt:lpstr>BTK Inhibitor Comparisons</vt:lpstr>
      <vt:lpstr>Monitoring and Managing BTKi-Related AEs in Practice</vt:lpstr>
      <vt:lpstr>Monitoring and Managing BTKi-Related AEs in Practice</vt:lpstr>
      <vt:lpstr>Adverse Events of Available Covalent BTK Inhibitors</vt:lpstr>
      <vt:lpstr>ECHO (ACE-LY-308): Acalabrutinib + BR vs Placebo + BR in Older Patients With Untreated MCL</vt:lpstr>
      <vt:lpstr>ECHO (ACE-LY-308): PFS, OS Results</vt:lpstr>
      <vt:lpstr>EA4181: BR + Cytarabine ± Acalabrutinib vs BR + Acalabrutinib in Previously Untreated Older MCL</vt:lpstr>
      <vt:lpstr>EA4181: MRD, ORR, CR Results</vt:lpstr>
      <vt:lpstr>MAVO Phase I/II Trial of Acalabrutinib + Venetoclax + Obinutuzumab in MCL: Response</vt:lpstr>
      <vt:lpstr>TrAVeRse: Phase II Study of Acalabrutinib + Venetoclax and Rituximab in Treatment-Naive MCL</vt:lpstr>
      <vt:lpstr>Zanubrutinib in R/R MCL: Long-term Efficacy and Safety</vt:lpstr>
      <vt:lpstr>BOVen: Zanubrutinib + Obinutuzumab + Venetoclax for Untreated TP53m MCL</vt:lpstr>
      <vt:lpstr>BOVen in MCL: Efficacy in Patients With TP53mut</vt:lpstr>
      <vt:lpstr>BOVen in MCL: Efficacy According to Age</vt:lpstr>
      <vt:lpstr>MANGROVE: BR vs Zanubrutinib + Rituximab for Untreated MCL</vt:lpstr>
      <vt:lpstr>Clinical Evidence Informing  Treatment Decisions in R/R MCL</vt:lpstr>
      <vt:lpstr>How Do We Approach R/R MCL?</vt:lpstr>
      <vt:lpstr>CASE 3: 60-Yr-Old Woman With R/R MCL </vt:lpstr>
      <vt:lpstr>Case 4: R/R MCL After Chemotherapy and BTK Inhibitor</vt:lpstr>
      <vt:lpstr>Younger Patients With MCL Who Experience Late Relapse  (LATE-POD)</vt:lpstr>
      <vt:lpstr>Long-term OS Outcomes With 2L vs Later-line Zanubrutinib in R/R MCL: Pooled Analysis of 2 Clinical Trials</vt:lpstr>
      <vt:lpstr>SYMPATICO: Ibrutinib With or Without Venetoclax in Patients With R/R MCL</vt:lpstr>
      <vt:lpstr>SYMPATICO: PFS, ORR, CR, Safety Results</vt:lpstr>
      <vt:lpstr>Role of BTK Inhibitors for R/R MCL</vt:lpstr>
      <vt:lpstr>Historically: Extremely Poor Outcomes in MCL  Following Progression on Covalent BTK Inhibitors</vt:lpstr>
      <vt:lpstr>ZUMA-2: CAR T-Cell Therapy  Brexucabtagene Autoleucel in R/R MCL</vt:lpstr>
      <vt:lpstr>TRANSCEND NHL 001: CAR T-Cell Therapy  Lisocabtagene Maraleucel in R/R MCL</vt:lpstr>
      <vt:lpstr>Adverse Events of CAR T-Cell Therapy for R/R MCL</vt:lpstr>
      <vt:lpstr>Covalent vs Noncovalent BTK Inhibitors</vt:lpstr>
      <vt:lpstr>BRUIN (MCL Population): Pirtobrutinib OS and Responses in R/R MCL</vt:lpstr>
      <vt:lpstr>BRUIN: Safety of Pirtobrutinib in Patients Previously Intolerant to a Covalent BTK Inhibitor</vt:lpstr>
      <vt:lpstr>BRUIN-MCL-321: Pirtobrutinib vs Investigator’s Choice BTKi in R/R MCL</vt:lpstr>
      <vt:lpstr>BGB-11417-201: Sonrotoclax Monotherapy in R/R MCL </vt:lpstr>
      <vt:lpstr>Bispecifics in Late-Stage Development in MCL</vt:lpstr>
      <vt:lpstr>NP30179: Phase I/II Trial of Fixed-Duration  Glofitamab in R/R MCL Cohort</vt:lpstr>
      <vt:lpstr>NP30179: Glofitamab Responses, DoR, PFS, OS</vt:lpstr>
      <vt:lpstr>NP30179: Glofitamab Safety</vt:lpstr>
      <vt:lpstr>GO2971: Phase Ib/II Trial of Mosunetuzumab With Polatuzumab Vedotin in R/R MCL</vt:lpstr>
      <vt:lpstr>GO2971: Mosunetuzumab + Polatuzumab Vedotin ORR, DoR, PFS, OS Results</vt:lpstr>
      <vt:lpstr>GO2971: Mosunetuzumab + Polatuzumab Vedotin Safety</vt:lpstr>
      <vt:lpstr>Go Online for More CCO Coverage  of Mantle Cell Lymphoma!</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Expert Guidance and Clinical Resources to Improve the Care of Patients With Mantle Cell Lymphoma</dc:title>
  <dc:creator>Preferred User</dc:creator>
  <cp:lastModifiedBy>Valerie Wenzel</cp:lastModifiedBy>
  <cp:revision>110</cp:revision>
  <cp:lastPrinted>2016-09-26T20:21:49Z</cp:lastPrinted>
  <dcterms:created xsi:type="dcterms:W3CDTF">2005-05-27T15:08:01Z</dcterms:created>
  <dcterms:modified xsi:type="dcterms:W3CDTF">2026-05-19T15:11:55Z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f6b19e28-ce23-4e45-8ab9-80e12fd2421e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0x01010044F003816990C9428DC04AB7AFE0A0AC</vt:lpwstr>
  </property>
  <property fmtid="{D5CDD505-2E9C-101B-9397-08002B2CF9AE}" pid="9" name="MediaServiceImageTags">
    <vt:lpwstr/>
  </property>
</Properties>
</file>