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1" r:id="rId5"/>
    <p:sldMasterId id="2147483680" r:id="rId6"/>
    <p:sldMasterId id="2147483692" r:id="rId7"/>
  </p:sldMasterIdLst>
  <p:notesMasterIdLst>
    <p:notesMasterId r:id="rId17"/>
  </p:notesMasterIdLst>
  <p:sldIdLst>
    <p:sldId id="2147473663" r:id="rId8"/>
    <p:sldId id="308" r:id="rId9"/>
    <p:sldId id="267" r:id="rId10"/>
    <p:sldId id="262" r:id="rId11"/>
    <p:sldId id="2147473664" r:id="rId12"/>
    <p:sldId id="2147473715" r:id="rId13"/>
    <p:sldId id="2147473718" r:id="rId14"/>
    <p:sldId id="2147473668" r:id="rId15"/>
    <p:sldId id="214747369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A9440F-B7C5-42F6-6D06-73163063AE8E}" name="Timothy Quill" initials="TQ" userId="S::tquill@clinicaloptions.com::b1dc6efb-2995-45e7-a306-57a2c67aa886" providerId="AD"/>
  <p188:author id="{1101E41E-6C76-D344-5A65-F3B00557F242}" name="Andrea Boecler" initials="AB" userId="S::aboecler@clinicaloptions.com::28e82037-1239-4052-943b-ae184e0bc2af" providerId="AD"/>
  <p188:author id="{039BAC26-5BC2-D3CA-8943-8B9B03FAAE03}" name="Katherine Lee" initials="KL" userId="S::klee@cealliance.com::27e3126b-9ac9-41d6-ad38-e282a6b7474b" providerId="AD"/>
  <p188:author id="{5F08B390-73C3-6F7B-2C12-6D31CCBFC438}" name="Mindy Tanzola" initials="MT" userId="S::mindy@scienceink.com::e94da788-77e6-4b26-ae6d-484e8c0095ed" providerId="AD"/>
  <p188:author id="{0EBCD6F8-AC49-2A8D-2FDA-B88E20BDFD46}" name="Allison Weckerle" initials="AW" userId="Allison Weckerle"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9C7422-CBB3-42FD-BDF6-663EA4D7434B}" v="5" dt="2025-12-16T17:19:04.580"/>
    <p1510:client id="{81A190F7-E1A1-4D25-9190-390971F445B5}" v="91" dt="2025-12-15T20:02:24.7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892" autoAdjust="0"/>
    <p:restoredTop sz="92857" autoAdjust="0"/>
  </p:normalViewPr>
  <p:slideViewPr>
    <p:cSldViewPr snapToGrid="0">
      <p:cViewPr varScale="1">
        <p:scale>
          <a:sx n="103" d="100"/>
          <a:sy n="103" d="100"/>
        </p:scale>
        <p:origin x="120" y="96"/>
      </p:cViewPr>
      <p:guideLst/>
    </p:cSldViewPr>
  </p:slideViewPr>
  <p:notesTextViewPr>
    <p:cViewPr>
      <p:scale>
        <a:sx n="1" d="1"/>
        <a:sy n="1" d="1"/>
      </p:scale>
      <p:origin x="0" y="0"/>
    </p:cViewPr>
  </p:notesTextViewPr>
  <p:sorterViewPr>
    <p:cViewPr>
      <p:scale>
        <a:sx n="100" d="100"/>
        <a:sy n="100" d="100"/>
      </p:scale>
      <p:origin x="0" y="-32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Eimers" userId="e496f3f7-6a48-4339-9b0c-9f426a43f948" providerId="ADAL" clId="{EA77C4EE-4DBD-4AED-BD7D-063333E8A9EF}"/>
    <pc:docChg chg="custSel modSld">
      <pc:chgData name="Jennifer Eimers" userId="e496f3f7-6a48-4339-9b0c-9f426a43f948" providerId="ADAL" clId="{EA77C4EE-4DBD-4AED-BD7D-063333E8A9EF}" dt="2025-12-16T17:19:04.580" v="35"/>
      <pc:docMkLst>
        <pc:docMk/>
      </pc:docMkLst>
      <pc:sldChg chg="addSp delSp modSp mod chgLayout">
        <pc:chgData name="Jennifer Eimers" userId="e496f3f7-6a48-4339-9b0c-9f426a43f948" providerId="ADAL" clId="{EA77C4EE-4DBD-4AED-BD7D-063333E8A9EF}" dt="2025-12-16T17:17:00.554" v="16" actId="20577"/>
        <pc:sldMkLst>
          <pc:docMk/>
          <pc:sldMk cId="0" sldId="262"/>
        </pc:sldMkLst>
        <pc:spChg chg="del mod">
          <ac:chgData name="Jennifer Eimers" userId="e496f3f7-6a48-4339-9b0c-9f426a43f948" providerId="ADAL" clId="{EA77C4EE-4DBD-4AED-BD7D-063333E8A9EF}" dt="2025-12-16T17:16:57.997" v="14" actId="478"/>
          <ac:spMkLst>
            <pc:docMk/>
            <pc:sldMk cId="0" sldId="262"/>
            <ac:spMk id="3" creationId="{236073CD-2A74-CE89-7B69-045ED9EB8D50}"/>
          </ac:spMkLst>
        </pc:spChg>
        <pc:spChg chg="add mod ord">
          <ac:chgData name="Jennifer Eimers" userId="e496f3f7-6a48-4339-9b0c-9f426a43f948" providerId="ADAL" clId="{EA77C4EE-4DBD-4AED-BD7D-063333E8A9EF}" dt="2025-12-16T17:17:00.554" v="16" actId="20577"/>
          <ac:spMkLst>
            <pc:docMk/>
            <pc:sldMk cId="0" sldId="262"/>
            <ac:spMk id="9" creationId="{9AE87D31-7149-D93E-25AA-5F18E45AF1F2}"/>
          </ac:spMkLst>
        </pc:spChg>
        <pc:spChg chg="mod ord">
          <ac:chgData name="Jennifer Eimers" userId="e496f3f7-6a48-4339-9b0c-9f426a43f948" providerId="ADAL" clId="{EA77C4EE-4DBD-4AED-BD7D-063333E8A9EF}" dt="2025-12-16T17:16:54.257" v="12" actId="700"/>
          <ac:spMkLst>
            <pc:docMk/>
            <pc:sldMk cId="0" sldId="262"/>
            <ac:spMk id="16387" creationId="{341F1412-0777-41C5-B96D-0BFB8F36BDE0}"/>
          </ac:spMkLst>
        </pc:spChg>
        <pc:spChg chg="mod ord">
          <ac:chgData name="Jennifer Eimers" userId="e496f3f7-6a48-4339-9b0c-9f426a43f948" providerId="ADAL" clId="{EA77C4EE-4DBD-4AED-BD7D-063333E8A9EF}" dt="2025-12-16T17:16:54.257" v="12" actId="700"/>
          <ac:spMkLst>
            <pc:docMk/>
            <pc:sldMk cId="0" sldId="262"/>
            <ac:spMk id="19458" creationId="{F65B5284-A016-40AE-8211-CECB2CF27933}"/>
          </ac:spMkLst>
        </pc:spChg>
      </pc:sldChg>
      <pc:sldChg chg="addSp delSp modSp mod chgLayout">
        <pc:chgData name="Jennifer Eimers" userId="e496f3f7-6a48-4339-9b0c-9f426a43f948" providerId="ADAL" clId="{EA77C4EE-4DBD-4AED-BD7D-063333E8A9EF}" dt="2025-12-16T17:16:50.495" v="11" actId="20577"/>
        <pc:sldMkLst>
          <pc:docMk/>
          <pc:sldMk cId="0" sldId="267"/>
        </pc:sldMkLst>
        <pc:spChg chg="add mod ord">
          <ac:chgData name="Jennifer Eimers" userId="e496f3f7-6a48-4339-9b0c-9f426a43f948" providerId="ADAL" clId="{EA77C4EE-4DBD-4AED-BD7D-063333E8A9EF}" dt="2025-12-16T17:16:50.495" v="11" actId="20577"/>
          <ac:spMkLst>
            <pc:docMk/>
            <pc:sldMk cId="0" sldId="267"/>
            <ac:spMk id="3" creationId="{426CECC3-BD13-FBD9-6B86-5238AC41F1CF}"/>
          </ac:spMkLst>
        </pc:spChg>
        <pc:spChg chg="del mod">
          <ac:chgData name="Jennifer Eimers" userId="e496f3f7-6a48-4339-9b0c-9f426a43f948" providerId="ADAL" clId="{EA77C4EE-4DBD-4AED-BD7D-063333E8A9EF}" dt="2025-12-16T17:16:48.440" v="9" actId="478"/>
          <ac:spMkLst>
            <pc:docMk/>
            <pc:sldMk cId="0" sldId="267"/>
            <ac:spMk id="4" creationId="{6F69BBF8-BEBA-E3F8-EBFF-19EDC4CFBC3D}"/>
          </ac:spMkLst>
        </pc:spChg>
        <pc:spChg chg="mod ord">
          <ac:chgData name="Jennifer Eimers" userId="e496f3f7-6a48-4339-9b0c-9f426a43f948" providerId="ADAL" clId="{EA77C4EE-4DBD-4AED-BD7D-063333E8A9EF}" dt="2025-12-16T17:16:44.565" v="7" actId="700"/>
          <ac:spMkLst>
            <pc:docMk/>
            <pc:sldMk cId="0" sldId="267"/>
            <ac:spMk id="10243" creationId="{F32B6906-F430-489F-9D0A-DF47C4CAA198}"/>
          </ac:spMkLst>
        </pc:spChg>
        <pc:spChg chg="mod ord">
          <ac:chgData name="Jennifer Eimers" userId="e496f3f7-6a48-4339-9b0c-9f426a43f948" providerId="ADAL" clId="{EA77C4EE-4DBD-4AED-BD7D-063333E8A9EF}" dt="2025-12-16T17:16:44.565" v="7" actId="700"/>
          <ac:spMkLst>
            <pc:docMk/>
            <pc:sldMk cId="0" sldId="267"/>
            <ac:spMk id="10244" creationId="{8895AD81-D23D-4BD6-9CE3-C6ABB44855EB}"/>
          </ac:spMkLst>
        </pc:spChg>
      </pc:sldChg>
      <pc:sldChg chg="addSp delSp modSp mod chgLayout">
        <pc:chgData name="Jennifer Eimers" userId="e496f3f7-6a48-4339-9b0c-9f426a43f948" providerId="ADAL" clId="{EA77C4EE-4DBD-4AED-BD7D-063333E8A9EF}" dt="2025-12-16T17:17:23.156" v="22" actId="478"/>
        <pc:sldMkLst>
          <pc:docMk/>
          <pc:sldMk cId="344922944" sldId="2147473664"/>
        </pc:sldMkLst>
        <pc:spChg chg="del mod">
          <ac:chgData name="Jennifer Eimers" userId="e496f3f7-6a48-4339-9b0c-9f426a43f948" providerId="ADAL" clId="{EA77C4EE-4DBD-4AED-BD7D-063333E8A9EF}" dt="2025-12-16T17:17:13.341" v="19" actId="478"/>
          <ac:spMkLst>
            <pc:docMk/>
            <pc:sldMk cId="344922944" sldId="2147473664"/>
            <ac:spMk id="3" creationId="{342EAA74-757E-9ED2-8B54-97036597A36B}"/>
          </ac:spMkLst>
        </pc:spChg>
        <pc:spChg chg="add del mod ord">
          <ac:chgData name="Jennifer Eimers" userId="e496f3f7-6a48-4339-9b0c-9f426a43f948" providerId="ADAL" clId="{EA77C4EE-4DBD-4AED-BD7D-063333E8A9EF}" dt="2025-12-16T17:17:23.156" v="22" actId="478"/>
          <ac:spMkLst>
            <pc:docMk/>
            <pc:sldMk cId="344922944" sldId="2147473664"/>
            <ac:spMk id="4" creationId="{01210629-0E8E-A54D-FAD6-2C6203180A79}"/>
          </ac:spMkLst>
        </pc:spChg>
        <pc:spChg chg="add mod ord">
          <ac:chgData name="Jennifer Eimers" userId="e496f3f7-6a48-4339-9b0c-9f426a43f948" providerId="ADAL" clId="{EA77C4EE-4DBD-4AED-BD7D-063333E8A9EF}" dt="2025-12-16T17:17:15.203" v="21" actId="20577"/>
          <ac:spMkLst>
            <pc:docMk/>
            <pc:sldMk cId="344922944" sldId="2147473664"/>
            <ac:spMk id="5" creationId="{226281EA-67D4-3AAB-9608-7DD0B6E2DBC3}"/>
          </ac:spMkLst>
        </pc:spChg>
        <pc:spChg chg="mod ord">
          <ac:chgData name="Jennifer Eimers" userId="e496f3f7-6a48-4339-9b0c-9f426a43f948" providerId="ADAL" clId="{EA77C4EE-4DBD-4AED-BD7D-063333E8A9EF}" dt="2025-12-16T17:17:07.506" v="17" actId="700"/>
          <ac:spMkLst>
            <pc:docMk/>
            <pc:sldMk cId="344922944" sldId="2147473664"/>
            <ac:spMk id="10243" creationId="{26819085-1B83-F4C3-2AC3-75546B71DF8E}"/>
          </ac:spMkLst>
        </pc:spChg>
        <pc:graphicFrameChg chg="mod modGraphic">
          <ac:chgData name="Jennifer Eimers" userId="e496f3f7-6a48-4339-9b0c-9f426a43f948" providerId="ADAL" clId="{EA77C4EE-4DBD-4AED-BD7D-063333E8A9EF}" dt="2025-12-16T17:16:36.264" v="6" actId="14100"/>
          <ac:graphicFrameMkLst>
            <pc:docMk/>
            <pc:sldMk cId="344922944" sldId="2147473664"/>
            <ac:graphicFrameMk id="7" creationId="{A681939B-0B22-8E69-8A33-60F365C189A8}"/>
          </ac:graphicFrameMkLst>
        </pc:graphicFrameChg>
      </pc:sldChg>
      <pc:sldChg chg="addSp delSp modSp mod">
        <pc:chgData name="Jennifer Eimers" userId="e496f3f7-6a48-4339-9b0c-9f426a43f948" providerId="ADAL" clId="{EA77C4EE-4DBD-4AED-BD7D-063333E8A9EF}" dt="2025-12-16T17:19:04.580" v="35"/>
        <pc:sldMkLst>
          <pc:docMk/>
          <pc:sldMk cId="2733978758" sldId="2147473668"/>
        </pc:sldMkLst>
        <pc:spChg chg="add mod">
          <ac:chgData name="Jennifer Eimers" userId="e496f3f7-6a48-4339-9b0c-9f426a43f948" providerId="ADAL" clId="{EA77C4EE-4DBD-4AED-BD7D-063333E8A9EF}" dt="2025-12-16T17:19:04.580" v="35"/>
          <ac:spMkLst>
            <pc:docMk/>
            <pc:sldMk cId="2733978758" sldId="2147473668"/>
            <ac:spMk id="3" creationId="{BC8A19A1-A8CE-6740-8850-159A8B1E1E7A}"/>
          </ac:spMkLst>
        </pc:spChg>
        <pc:spChg chg="del">
          <ac:chgData name="Jennifer Eimers" userId="e496f3f7-6a48-4339-9b0c-9f426a43f948" providerId="ADAL" clId="{EA77C4EE-4DBD-4AED-BD7D-063333E8A9EF}" dt="2025-12-16T17:19:04.185" v="34" actId="478"/>
          <ac:spMkLst>
            <pc:docMk/>
            <pc:sldMk cId="2733978758" sldId="2147473668"/>
            <ac:spMk id="6" creationId="{3CB274D4-78DC-9084-7D40-11FC8F6DD8E1}"/>
          </ac:spMkLst>
        </pc:spChg>
      </pc:sldChg>
      <pc:sldChg chg="addSp delSp modSp mod">
        <pc:chgData name="Jennifer Eimers" userId="e496f3f7-6a48-4339-9b0c-9f426a43f948" providerId="ADAL" clId="{EA77C4EE-4DBD-4AED-BD7D-063333E8A9EF}" dt="2025-12-16T17:18:14.196" v="31" actId="207"/>
        <pc:sldMkLst>
          <pc:docMk/>
          <pc:sldMk cId="1686535233" sldId="2147473715"/>
        </pc:sldMkLst>
        <pc:spChg chg="add mod">
          <ac:chgData name="Jennifer Eimers" userId="e496f3f7-6a48-4339-9b0c-9f426a43f948" providerId="ADAL" clId="{EA77C4EE-4DBD-4AED-BD7D-063333E8A9EF}" dt="2025-12-16T17:17:26.720" v="24"/>
          <ac:spMkLst>
            <pc:docMk/>
            <pc:sldMk cId="1686535233" sldId="2147473715"/>
            <ac:spMk id="3" creationId="{A2302493-1DE9-0C2C-F56A-8B9255B9F0B0}"/>
          </ac:spMkLst>
        </pc:spChg>
        <pc:spChg chg="del">
          <ac:chgData name="Jennifer Eimers" userId="e496f3f7-6a48-4339-9b0c-9f426a43f948" providerId="ADAL" clId="{EA77C4EE-4DBD-4AED-BD7D-063333E8A9EF}" dt="2025-12-16T17:17:25.625" v="23" actId="478"/>
          <ac:spMkLst>
            <pc:docMk/>
            <pc:sldMk cId="1686535233" sldId="2147473715"/>
            <ac:spMk id="5" creationId="{7E9A5213-DF92-38E5-DDFE-3192D60393D3}"/>
          </ac:spMkLst>
        </pc:spChg>
        <pc:spChg chg="mod">
          <ac:chgData name="Jennifer Eimers" userId="e496f3f7-6a48-4339-9b0c-9f426a43f948" providerId="ADAL" clId="{EA77C4EE-4DBD-4AED-BD7D-063333E8A9EF}" dt="2025-12-16T17:17:33.576" v="25" actId="14100"/>
          <ac:spMkLst>
            <pc:docMk/>
            <pc:sldMk cId="1686535233" sldId="2147473715"/>
            <ac:spMk id="11" creationId="{E9185081-E6A5-4216-52F6-BA464F876696}"/>
          </ac:spMkLst>
        </pc:spChg>
        <pc:graphicFrameChg chg="mod">
          <ac:chgData name="Jennifer Eimers" userId="e496f3f7-6a48-4339-9b0c-9f426a43f948" providerId="ADAL" clId="{EA77C4EE-4DBD-4AED-BD7D-063333E8A9EF}" dt="2025-12-16T17:17:36.696" v="26" actId="1076"/>
          <ac:graphicFrameMkLst>
            <pc:docMk/>
            <pc:sldMk cId="1686535233" sldId="2147473715"/>
            <ac:graphicFrameMk id="7" creationId="{30CCBE9A-D94C-C3DB-683D-73B4DED7EA80}"/>
          </ac:graphicFrameMkLst>
        </pc:graphicFrameChg>
        <pc:graphicFrameChg chg="mod modGraphic">
          <ac:chgData name="Jennifer Eimers" userId="e496f3f7-6a48-4339-9b0c-9f426a43f948" providerId="ADAL" clId="{EA77C4EE-4DBD-4AED-BD7D-063333E8A9EF}" dt="2025-12-16T17:18:14.196" v="31" actId="207"/>
          <ac:graphicFrameMkLst>
            <pc:docMk/>
            <pc:sldMk cId="1686535233" sldId="2147473715"/>
            <ac:graphicFrameMk id="10" creationId="{EA17C3AD-75F6-6B7F-27EF-85614573B99D}"/>
          </ac:graphicFrameMkLst>
        </pc:graphicFrameChg>
      </pc:sldChg>
      <pc:sldChg chg="modSp">
        <pc:chgData name="Jennifer Eimers" userId="e496f3f7-6a48-4339-9b0c-9f426a43f948" providerId="ADAL" clId="{EA77C4EE-4DBD-4AED-BD7D-063333E8A9EF}" dt="2025-12-16T17:18:52.826" v="33" actId="208"/>
        <pc:sldMkLst>
          <pc:docMk/>
          <pc:sldMk cId="1749990340" sldId="2147473718"/>
        </pc:sldMkLst>
        <pc:graphicFrameChg chg="mod">
          <ac:chgData name="Jennifer Eimers" userId="e496f3f7-6a48-4339-9b0c-9f426a43f948" providerId="ADAL" clId="{EA77C4EE-4DBD-4AED-BD7D-063333E8A9EF}" dt="2025-12-16T17:18:52.826" v="33" actId="208"/>
          <ac:graphicFrameMkLst>
            <pc:docMk/>
            <pc:sldMk cId="1749990340" sldId="2147473718"/>
            <ac:graphicFrameMk id="10" creationId="{F8AE4585-5063-AF2A-527A-F38ED5D69B19}"/>
          </ac:graphicFrameMkLst>
        </pc:graphicFrameChg>
      </pc:sldChg>
    </pc:docChg>
  </pc:docChgLst>
  <pc:docChgLst>
    <pc:chgData name="Andrea Boecler" userId="28e82037-1239-4052-943b-ae184e0bc2af" providerId="ADAL" clId="{E1C8A21F-1D01-4273-A11E-0EAA925FA0B8}"/>
    <pc:docChg chg="undo custSel modSld">
      <pc:chgData name="Andrea Boecler" userId="28e82037-1239-4052-943b-ae184e0bc2af" providerId="ADAL" clId="{E1C8A21F-1D01-4273-A11E-0EAA925FA0B8}" dt="2025-12-16T14:09:00.263" v="81" actId="20577"/>
      <pc:docMkLst>
        <pc:docMk/>
      </pc:docMkLst>
      <pc:sldChg chg="modSp mod modCm modNotesTx">
        <pc:chgData name="Andrea Boecler" userId="28e82037-1239-4052-943b-ae184e0bc2af" providerId="ADAL" clId="{E1C8A21F-1D01-4273-A11E-0EAA925FA0B8}" dt="2025-12-16T14:09:00.263" v="81" actId="20577"/>
        <pc:sldMkLst>
          <pc:docMk/>
          <pc:sldMk cId="0" sldId="262"/>
        </pc:sldMkLst>
        <pc:spChg chg="mod">
          <ac:chgData name="Andrea Boecler" userId="28e82037-1239-4052-943b-ae184e0bc2af" providerId="ADAL" clId="{E1C8A21F-1D01-4273-A11E-0EAA925FA0B8}" dt="2025-12-16T13:59:59.444" v="61" actId="20577"/>
          <ac:spMkLst>
            <pc:docMk/>
            <pc:sldMk cId="0" sldId="262"/>
            <ac:spMk id="2" creationId="{2EC6BF6F-9E4A-D306-7249-33D3672E841D}"/>
          </ac:spMkLst>
        </pc:spChg>
        <pc:spChg chg="mod">
          <ac:chgData name="Andrea Boecler" userId="28e82037-1239-4052-943b-ae184e0bc2af" providerId="ADAL" clId="{E1C8A21F-1D01-4273-A11E-0EAA925FA0B8}" dt="2025-12-16T14:09:00.263" v="81" actId="20577"/>
          <ac:spMkLst>
            <pc:docMk/>
            <pc:sldMk cId="0" sldId="262"/>
            <ac:spMk id="3" creationId="{236073CD-2A74-CE89-7B69-045ED9EB8D50}"/>
          </ac:spMkLst>
        </pc:spChg>
        <pc:spChg chg="mod">
          <ac:chgData name="Andrea Boecler" userId="28e82037-1239-4052-943b-ae184e0bc2af" providerId="ADAL" clId="{E1C8A21F-1D01-4273-A11E-0EAA925FA0B8}" dt="2025-12-16T14:00:04.820" v="64" actId="20577"/>
          <ac:spMkLst>
            <pc:docMk/>
            <pc:sldMk cId="0" sldId="262"/>
            <ac:spMk id="6" creationId="{9E972C06-0A7D-4382-8F03-CA59CC3BA116}"/>
          </ac:spMkLst>
        </pc:spChg>
        <pc:spChg chg="mod">
          <ac:chgData name="Andrea Boecler" userId="28e82037-1239-4052-943b-ae184e0bc2af" providerId="ADAL" clId="{E1C8A21F-1D01-4273-A11E-0EAA925FA0B8}" dt="2025-12-16T14:00:16.538" v="67" actId="20577"/>
          <ac:spMkLst>
            <pc:docMk/>
            <pc:sldMk cId="0" sldId="262"/>
            <ac:spMk id="11" creationId="{3AAD2FEE-F70D-D929-82F6-A439CF0E4151}"/>
          </ac:spMkLst>
        </pc:spChg>
        <pc:spChg chg="mod">
          <ac:chgData name="Andrea Boecler" userId="28e82037-1239-4052-943b-ae184e0bc2af" providerId="ADAL" clId="{E1C8A21F-1D01-4273-A11E-0EAA925FA0B8}" dt="2025-12-16T13:59:54.133" v="58" actId="20577"/>
          <ac:spMkLst>
            <pc:docMk/>
            <pc:sldMk cId="0" sldId="262"/>
            <ac:spMk id="16387" creationId="{341F1412-0777-41C5-B96D-0BFB8F36BDE0}"/>
          </ac:spMkLst>
        </pc:spChg>
        <pc:extLst>
          <p:ext xmlns:p="http://schemas.openxmlformats.org/presentationml/2006/main" uri="{D6D511B9-2390-475A-947B-AFAB55BFBCF1}">
            <pc226:cmChg xmlns:pc226="http://schemas.microsoft.com/office/powerpoint/2022/06/main/command" chg="mod">
              <pc226:chgData name="Andrea Boecler" userId="28e82037-1239-4052-943b-ae184e0bc2af" providerId="ADAL" clId="{E1C8A21F-1D01-4273-A11E-0EAA925FA0B8}" dt="2025-12-16T13:59:54.133" v="58" actId="20577"/>
              <pc2:cmMkLst xmlns:pc2="http://schemas.microsoft.com/office/powerpoint/2019/9/main/command">
                <pc:docMk/>
                <pc:sldMk cId="0" sldId="262"/>
                <pc2:cmMk id="{3E33F77F-4A16-4A5E-B6C2-C05001050CE1}"/>
              </pc2:cmMkLst>
            </pc226:cmChg>
          </p:ext>
        </pc:extLst>
      </pc:sldChg>
      <pc:sldChg chg="modSp mod">
        <pc:chgData name="Andrea Boecler" userId="28e82037-1239-4052-943b-ae184e0bc2af" providerId="ADAL" clId="{E1C8A21F-1D01-4273-A11E-0EAA925FA0B8}" dt="2025-12-16T13:59:09.609" v="21" actId="20577"/>
        <pc:sldMkLst>
          <pc:docMk/>
          <pc:sldMk cId="0" sldId="267"/>
        </pc:sldMkLst>
        <pc:spChg chg="mod">
          <ac:chgData name="Andrea Boecler" userId="28e82037-1239-4052-943b-ae184e0bc2af" providerId="ADAL" clId="{E1C8A21F-1D01-4273-A11E-0EAA925FA0B8}" dt="2025-12-16T13:59:09.609" v="21" actId="20577"/>
          <ac:spMkLst>
            <pc:docMk/>
            <pc:sldMk cId="0" sldId="267"/>
            <ac:spMk id="10244" creationId="{8895AD81-D23D-4BD6-9CE3-C6ABB44855EB}"/>
          </ac:spMkLst>
        </pc:spChg>
      </pc:sldChg>
      <pc:sldChg chg="modSp mod">
        <pc:chgData name="Andrea Boecler" userId="28e82037-1239-4052-943b-ae184e0bc2af" providerId="ADAL" clId="{E1C8A21F-1D01-4273-A11E-0EAA925FA0B8}" dt="2025-12-15T23:15:15.414" v="3" actId="20577"/>
        <pc:sldMkLst>
          <pc:docMk/>
          <pc:sldMk cId="2634731740" sldId="2147473663"/>
        </pc:sldMkLst>
        <pc:spChg chg="mod">
          <ac:chgData name="Andrea Boecler" userId="28e82037-1239-4052-943b-ae184e0bc2af" providerId="ADAL" clId="{E1C8A21F-1D01-4273-A11E-0EAA925FA0B8}" dt="2025-12-15T23:15:15.414" v="3" actId="20577"/>
          <ac:spMkLst>
            <pc:docMk/>
            <pc:sldMk cId="2634731740" sldId="2147473663"/>
            <ac:spMk id="7171" creationId="{4D67E167-2F37-481F-AB26-A6E236679EF3}"/>
          </ac:spMkLst>
        </pc:spChg>
      </pc:sldChg>
      <pc:sldChg chg="modSp mod">
        <pc:chgData name="Andrea Boecler" userId="28e82037-1239-4052-943b-ae184e0bc2af" providerId="ADAL" clId="{E1C8A21F-1D01-4273-A11E-0EAA925FA0B8}" dt="2025-12-16T14:03:08.792" v="69" actId="20577"/>
        <pc:sldMkLst>
          <pc:docMk/>
          <pc:sldMk cId="344922944" sldId="2147473664"/>
        </pc:sldMkLst>
        <pc:graphicFrameChg chg="modGraphic">
          <ac:chgData name="Andrea Boecler" userId="28e82037-1239-4052-943b-ae184e0bc2af" providerId="ADAL" clId="{E1C8A21F-1D01-4273-A11E-0EAA925FA0B8}" dt="2025-12-16T14:03:08.792" v="69" actId="20577"/>
          <ac:graphicFrameMkLst>
            <pc:docMk/>
            <pc:sldMk cId="344922944" sldId="2147473664"/>
            <ac:graphicFrameMk id="7" creationId="{A681939B-0B22-8E69-8A33-60F365C189A8}"/>
          </ac:graphicFrameMkLst>
        </pc:graphicFrameChg>
      </pc:sldChg>
      <pc:sldChg chg="modSp mod">
        <pc:chgData name="Andrea Boecler" userId="28e82037-1239-4052-943b-ae184e0bc2af" providerId="ADAL" clId="{E1C8A21F-1D01-4273-A11E-0EAA925FA0B8}" dt="2025-12-16T14:05:07.949" v="80" actId="313"/>
        <pc:sldMkLst>
          <pc:docMk/>
          <pc:sldMk cId="1686535233" sldId="2147473715"/>
        </pc:sldMkLst>
        <pc:spChg chg="mod">
          <ac:chgData name="Andrea Boecler" userId="28e82037-1239-4052-943b-ae184e0bc2af" providerId="ADAL" clId="{E1C8A21F-1D01-4273-A11E-0EAA925FA0B8}" dt="2025-12-16T14:03:49.611" v="76" actId="20577"/>
          <ac:spMkLst>
            <pc:docMk/>
            <pc:sldMk cId="1686535233" sldId="2147473715"/>
            <ac:spMk id="11" creationId="{E9185081-E6A5-4216-52F6-BA464F876696}"/>
          </ac:spMkLst>
        </pc:spChg>
        <pc:graphicFrameChg chg="modGraphic">
          <ac:chgData name="Andrea Boecler" userId="28e82037-1239-4052-943b-ae184e0bc2af" providerId="ADAL" clId="{E1C8A21F-1D01-4273-A11E-0EAA925FA0B8}" dt="2025-12-16T14:05:07.949" v="80" actId="313"/>
          <ac:graphicFrameMkLst>
            <pc:docMk/>
            <pc:sldMk cId="1686535233" sldId="2147473715"/>
            <ac:graphicFrameMk id="7" creationId="{30CCBE9A-D94C-C3DB-683D-73B4DED7EA80}"/>
          </ac:graphicFrameMkLst>
        </pc:graphicFrameChg>
        <pc:graphicFrameChg chg="modGraphic">
          <ac:chgData name="Andrea Boecler" userId="28e82037-1239-4052-943b-ae184e0bc2af" providerId="ADAL" clId="{E1C8A21F-1D01-4273-A11E-0EAA925FA0B8}" dt="2025-12-16T14:05:07.378" v="79" actId="313"/>
          <ac:graphicFrameMkLst>
            <pc:docMk/>
            <pc:sldMk cId="1686535233" sldId="2147473715"/>
            <ac:graphicFrameMk id="10" creationId="{EA17C3AD-75F6-6B7F-27EF-85614573B99D}"/>
          </ac:graphicFrameMkLst>
        </pc:graphicFrameChg>
      </pc:sldChg>
      <pc:sldChg chg="modSp mod">
        <pc:chgData name="Andrea Boecler" userId="28e82037-1239-4052-943b-ae184e0bc2af" providerId="ADAL" clId="{E1C8A21F-1D01-4273-A11E-0EAA925FA0B8}" dt="2025-12-16T14:04:25.052" v="78" actId="20577"/>
        <pc:sldMkLst>
          <pc:docMk/>
          <pc:sldMk cId="1749990340" sldId="2147473718"/>
        </pc:sldMkLst>
        <pc:graphicFrameChg chg="modGraphic">
          <ac:chgData name="Andrea Boecler" userId="28e82037-1239-4052-943b-ae184e0bc2af" providerId="ADAL" clId="{E1C8A21F-1D01-4273-A11E-0EAA925FA0B8}" dt="2025-12-16T14:04:25.052" v="78" actId="20577"/>
          <ac:graphicFrameMkLst>
            <pc:docMk/>
            <pc:sldMk cId="1749990340" sldId="2147473718"/>
            <ac:graphicFrameMk id="10" creationId="{F8AE4585-5063-AF2A-527A-F38ED5D69B19}"/>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86FFD2-B176-40A0-A69A-0F9196DDFC5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49D7B45A-2F60-4BB5-BAB6-7E7F60127EE4}">
      <dgm:prSet phldrT="[Text]" phldr="0"/>
      <dgm:spPr>
        <a:solidFill>
          <a:schemeClr val="accent1"/>
        </a:solidFill>
      </dgm:spPr>
      <dgm:t>
        <a:bodyPr/>
        <a:lstStyle/>
        <a:p>
          <a:r>
            <a:rPr lang="en-US" dirty="0"/>
            <a:t>Length of Stay</a:t>
          </a:r>
        </a:p>
      </dgm:t>
    </dgm:pt>
    <dgm:pt modelId="{96AD1452-0137-43AA-8977-F861801F97D9}" type="parTrans" cxnId="{47F2D785-09E0-4655-A5A8-D3BE4F56363B}">
      <dgm:prSet/>
      <dgm:spPr/>
      <dgm:t>
        <a:bodyPr/>
        <a:lstStyle/>
        <a:p>
          <a:endParaRPr lang="en-US"/>
        </a:p>
      </dgm:t>
    </dgm:pt>
    <dgm:pt modelId="{15D02683-D1AA-47D4-8344-4D1A139CD9CC}" type="sibTrans" cxnId="{47F2D785-09E0-4655-A5A8-D3BE4F56363B}">
      <dgm:prSet/>
      <dgm:spPr/>
      <dgm:t>
        <a:bodyPr/>
        <a:lstStyle/>
        <a:p>
          <a:endParaRPr lang="en-US"/>
        </a:p>
      </dgm:t>
    </dgm:pt>
    <dgm:pt modelId="{479654A4-A469-4631-841E-ACDFF63B5967}">
      <dgm:prSet phldrT="[Text]" phldr="0"/>
      <dgm:spPr>
        <a:solidFill>
          <a:schemeClr val="accent6"/>
        </a:solidFill>
        <a:ln>
          <a:solidFill>
            <a:schemeClr val="accent6"/>
          </a:solidFill>
        </a:ln>
      </dgm:spPr>
      <dgm:t>
        <a:bodyPr/>
        <a:lstStyle/>
        <a:p>
          <a:r>
            <a:rPr lang="en-US" dirty="0"/>
            <a:t>Days on Antibiotics</a:t>
          </a:r>
        </a:p>
      </dgm:t>
    </dgm:pt>
    <dgm:pt modelId="{C5ED7FB9-8805-44D2-B275-68AEFB827653}" type="parTrans" cxnId="{6271D36A-2688-42F0-9232-795DCCA85701}">
      <dgm:prSet/>
      <dgm:spPr/>
      <dgm:t>
        <a:bodyPr/>
        <a:lstStyle/>
        <a:p>
          <a:endParaRPr lang="en-US"/>
        </a:p>
      </dgm:t>
    </dgm:pt>
    <dgm:pt modelId="{8E961F22-CAF1-4285-BEA9-FE7BD1202788}" type="sibTrans" cxnId="{6271D36A-2688-42F0-9232-795DCCA85701}">
      <dgm:prSet/>
      <dgm:spPr/>
      <dgm:t>
        <a:bodyPr/>
        <a:lstStyle/>
        <a:p>
          <a:endParaRPr lang="en-US"/>
        </a:p>
      </dgm:t>
    </dgm:pt>
    <dgm:pt modelId="{6FF8EC86-E558-46BB-8ACD-CF15FA381AA3}">
      <dgm:prSet phldrT="[Text]" phldr="0"/>
      <dgm:spPr>
        <a:solidFill>
          <a:schemeClr val="accent2"/>
        </a:solidFill>
        <a:ln>
          <a:solidFill>
            <a:schemeClr val="accent2">
              <a:lumMod val="50000"/>
              <a:lumOff val="50000"/>
            </a:schemeClr>
          </a:solidFill>
        </a:ln>
      </dgm:spPr>
      <dgm:t>
        <a:bodyPr/>
        <a:lstStyle/>
        <a:p>
          <a:r>
            <a:rPr lang="en-US" dirty="0"/>
            <a:t>Days on Mechanical Ventilation </a:t>
          </a:r>
        </a:p>
      </dgm:t>
    </dgm:pt>
    <dgm:pt modelId="{60947CC8-C89A-4033-BABA-9967A8C2D6B2}" type="parTrans" cxnId="{1AC26FCD-51E5-49A5-A0E8-309AA934C41D}">
      <dgm:prSet/>
      <dgm:spPr/>
      <dgm:t>
        <a:bodyPr/>
        <a:lstStyle/>
        <a:p>
          <a:endParaRPr lang="en-US"/>
        </a:p>
      </dgm:t>
    </dgm:pt>
    <dgm:pt modelId="{CE5DD834-CF51-4B58-BFF8-F3D636C5C851}" type="sibTrans" cxnId="{1AC26FCD-51E5-49A5-A0E8-309AA934C41D}">
      <dgm:prSet/>
      <dgm:spPr/>
      <dgm:t>
        <a:bodyPr/>
        <a:lstStyle/>
        <a:p>
          <a:endParaRPr lang="en-US"/>
        </a:p>
      </dgm:t>
    </dgm:pt>
    <dgm:pt modelId="{76DC6EA9-3266-476A-A107-F019E62DBFAC}">
      <dgm:prSet phldrT="[Text]" phldr="0"/>
      <dgm:spPr>
        <a:solidFill>
          <a:schemeClr val="accent3"/>
        </a:solidFill>
        <a:ln>
          <a:solidFill>
            <a:schemeClr val="accent3"/>
          </a:solidFill>
        </a:ln>
      </dgm:spPr>
      <dgm:t>
        <a:bodyPr/>
        <a:lstStyle/>
        <a:p>
          <a:r>
            <a:rPr lang="en-US" dirty="0"/>
            <a:t>RBC Transfusion </a:t>
          </a:r>
        </a:p>
      </dgm:t>
    </dgm:pt>
    <dgm:pt modelId="{5384006D-F8F0-4569-B32A-F8927E28D5E7}" type="parTrans" cxnId="{55BD2FB0-6D8D-4E98-87F9-E32916AD2A94}">
      <dgm:prSet/>
      <dgm:spPr/>
      <dgm:t>
        <a:bodyPr/>
        <a:lstStyle/>
        <a:p>
          <a:endParaRPr lang="en-US"/>
        </a:p>
      </dgm:t>
    </dgm:pt>
    <dgm:pt modelId="{05F335C9-8389-477F-9DE8-AAD139AC4AC8}" type="sibTrans" cxnId="{55BD2FB0-6D8D-4E98-87F9-E32916AD2A94}">
      <dgm:prSet/>
      <dgm:spPr/>
      <dgm:t>
        <a:bodyPr/>
        <a:lstStyle/>
        <a:p>
          <a:endParaRPr lang="en-US"/>
        </a:p>
      </dgm:t>
    </dgm:pt>
    <dgm:pt modelId="{E1032007-D390-447D-93A0-9638329A782F}">
      <dgm:prSet phldrT="[Text]" phldr="0"/>
      <dgm:spPr>
        <a:ln>
          <a:solidFill>
            <a:schemeClr val="accent1"/>
          </a:solidFill>
        </a:ln>
      </dgm:spPr>
      <dgm:t>
        <a:bodyPr/>
        <a:lstStyle/>
        <a:p>
          <a:r>
            <a:rPr lang="en-US" dirty="0"/>
            <a:t>Length of stay was similar for pneumonia, colitis, and cellulitis, with modest increases observed for MRSA (+0.1 days) and UTI (+0.3 days)</a:t>
          </a:r>
        </a:p>
      </dgm:t>
    </dgm:pt>
    <dgm:pt modelId="{48E6467F-B58D-4D82-B9FF-F7C0CD7DD480}" type="parTrans" cxnId="{D9DE9305-8702-4BD9-82AC-15EAEA4928FE}">
      <dgm:prSet/>
      <dgm:spPr/>
      <dgm:t>
        <a:bodyPr/>
        <a:lstStyle/>
        <a:p>
          <a:endParaRPr lang="en-US"/>
        </a:p>
      </dgm:t>
    </dgm:pt>
    <dgm:pt modelId="{72F9E97D-6AA7-4955-BD69-E031C674614C}" type="sibTrans" cxnId="{D9DE9305-8702-4BD9-82AC-15EAEA4928FE}">
      <dgm:prSet/>
      <dgm:spPr/>
      <dgm:t>
        <a:bodyPr/>
        <a:lstStyle/>
        <a:p>
          <a:endParaRPr lang="en-US"/>
        </a:p>
      </dgm:t>
    </dgm:pt>
    <dgm:pt modelId="{5973D1F3-43E8-4468-B48F-398D053A72C0}">
      <dgm:prSet phldrT="[Text]" phldr="0"/>
      <dgm:spPr>
        <a:ln>
          <a:solidFill>
            <a:schemeClr val="accent6"/>
          </a:solidFill>
        </a:ln>
      </dgm:spPr>
      <dgm:t>
        <a:bodyPr/>
        <a:lstStyle/>
        <a:p>
          <a:r>
            <a:rPr lang="en-US" dirty="0"/>
            <a:t>IV iron was associated with modest increases in antibiotic days for MRSA, pneumonia, UTI, and cellulitis (+0.1 to +0.3 days), but fewer days for colitis (-0.6 days)</a:t>
          </a:r>
        </a:p>
      </dgm:t>
    </dgm:pt>
    <dgm:pt modelId="{060E504D-AB74-42CE-8722-D457169B15AD}" type="parTrans" cxnId="{D3147A60-C4C0-4B7D-887D-A7786C7CAC61}">
      <dgm:prSet/>
      <dgm:spPr/>
      <dgm:t>
        <a:bodyPr/>
        <a:lstStyle/>
        <a:p>
          <a:endParaRPr lang="en-US"/>
        </a:p>
      </dgm:t>
    </dgm:pt>
    <dgm:pt modelId="{9F4E0FA0-6B37-47AE-BD5D-C8E929D8C863}" type="sibTrans" cxnId="{D3147A60-C4C0-4B7D-887D-A7786C7CAC61}">
      <dgm:prSet/>
      <dgm:spPr/>
      <dgm:t>
        <a:bodyPr/>
        <a:lstStyle/>
        <a:p>
          <a:endParaRPr lang="en-US"/>
        </a:p>
      </dgm:t>
    </dgm:pt>
    <dgm:pt modelId="{CAA353C1-2F53-4356-AA3A-37403298B021}">
      <dgm:prSet phldrT="[Text]" phldr="0"/>
      <dgm:spPr>
        <a:ln>
          <a:solidFill>
            <a:schemeClr val="accent2"/>
          </a:solidFill>
        </a:ln>
      </dgm:spPr>
      <dgm:t>
        <a:bodyPr/>
        <a:lstStyle/>
        <a:p>
          <a:r>
            <a:rPr lang="en-US" dirty="0"/>
            <a:t>Similar between those who received IV iron and those who did not</a:t>
          </a:r>
        </a:p>
      </dgm:t>
    </dgm:pt>
    <dgm:pt modelId="{FB319DCE-A2A1-42BF-85C5-D810580D5821}" type="parTrans" cxnId="{E609FC15-9122-4F80-BC0C-D2A4A76C8882}">
      <dgm:prSet/>
      <dgm:spPr/>
      <dgm:t>
        <a:bodyPr/>
        <a:lstStyle/>
        <a:p>
          <a:endParaRPr lang="en-US"/>
        </a:p>
      </dgm:t>
    </dgm:pt>
    <dgm:pt modelId="{F4281A3D-AFAD-47A9-BBFC-B76844C3BF0B}" type="sibTrans" cxnId="{E609FC15-9122-4F80-BC0C-D2A4A76C8882}">
      <dgm:prSet/>
      <dgm:spPr/>
      <dgm:t>
        <a:bodyPr/>
        <a:lstStyle/>
        <a:p>
          <a:endParaRPr lang="en-US"/>
        </a:p>
      </dgm:t>
    </dgm:pt>
    <dgm:pt modelId="{819C8FCA-441C-4B44-A5CA-7EC852BD53C6}">
      <dgm:prSet phldrT="[Text]" phldr="0"/>
      <dgm:spPr>
        <a:ln>
          <a:solidFill>
            <a:schemeClr val="accent3"/>
          </a:solidFill>
        </a:ln>
      </dgm:spPr>
      <dgm:t>
        <a:bodyPr/>
        <a:lstStyle/>
        <a:p>
          <a:r>
            <a:rPr lang="en-US" dirty="0"/>
            <a:t>Lower transfusion requirements among patients receiving IV iron across all infection subtypes studied</a:t>
          </a:r>
        </a:p>
      </dgm:t>
    </dgm:pt>
    <dgm:pt modelId="{41BF9D7F-FC3B-4556-BA73-A041E6687C0D}" type="parTrans" cxnId="{812C19D5-67BB-47E6-8264-0A28AF8EF380}">
      <dgm:prSet/>
      <dgm:spPr/>
      <dgm:t>
        <a:bodyPr/>
        <a:lstStyle/>
        <a:p>
          <a:endParaRPr lang="en-US"/>
        </a:p>
      </dgm:t>
    </dgm:pt>
    <dgm:pt modelId="{06B0DA3B-A9C5-4FD1-B79C-6965C734B9C1}" type="sibTrans" cxnId="{812C19D5-67BB-47E6-8264-0A28AF8EF380}">
      <dgm:prSet/>
      <dgm:spPr/>
      <dgm:t>
        <a:bodyPr/>
        <a:lstStyle/>
        <a:p>
          <a:endParaRPr lang="en-US"/>
        </a:p>
      </dgm:t>
    </dgm:pt>
    <dgm:pt modelId="{0F3137AA-93A1-4267-B065-993B5C5211F2}" type="pres">
      <dgm:prSet presAssocID="{2E86FFD2-B176-40A0-A69A-0F9196DDFC5B}" presName="linear" presStyleCnt="0">
        <dgm:presLayoutVars>
          <dgm:dir/>
          <dgm:animLvl val="lvl"/>
          <dgm:resizeHandles val="exact"/>
        </dgm:presLayoutVars>
      </dgm:prSet>
      <dgm:spPr/>
    </dgm:pt>
    <dgm:pt modelId="{66EA8970-1266-4A48-AEF7-80116FF293FF}" type="pres">
      <dgm:prSet presAssocID="{49D7B45A-2F60-4BB5-BAB6-7E7F60127EE4}" presName="parentLin" presStyleCnt="0"/>
      <dgm:spPr/>
    </dgm:pt>
    <dgm:pt modelId="{C2BB9CF6-169F-4B78-8E20-9E9B8CF256DF}" type="pres">
      <dgm:prSet presAssocID="{49D7B45A-2F60-4BB5-BAB6-7E7F60127EE4}" presName="parentLeftMargin" presStyleLbl="node1" presStyleIdx="0" presStyleCnt="4"/>
      <dgm:spPr/>
    </dgm:pt>
    <dgm:pt modelId="{4DFB2D40-F87C-438D-83D7-ABBFD9859C10}" type="pres">
      <dgm:prSet presAssocID="{49D7B45A-2F60-4BB5-BAB6-7E7F60127EE4}" presName="parentText" presStyleLbl="node1" presStyleIdx="0" presStyleCnt="4">
        <dgm:presLayoutVars>
          <dgm:chMax val="0"/>
          <dgm:bulletEnabled val="1"/>
        </dgm:presLayoutVars>
      </dgm:prSet>
      <dgm:spPr/>
    </dgm:pt>
    <dgm:pt modelId="{8DEFE8FA-30E3-432B-A242-FCAC28A857B9}" type="pres">
      <dgm:prSet presAssocID="{49D7B45A-2F60-4BB5-BAB6-7E7F60127EE4}" presName="negativeSpace" presStyleCnt="0"/>
      <dgm:spPr/>
    </dgm:pt>
    <dgm:pt modelId="{6FD6FBEC-BF81-4114-98D8-2AB06D28691B}" type="pres">
      <dgm:prSet presAssocID="{49D7B45A-2F60-4BB5-BAB6-7E7F60127EE4}" presName="childText" presStyleLbl="conFgAcc1" presStyleIdx="0" presStyleCnt="4">
        <dgm:presLayoutVars>
          <dgm:bulletEnabled val="1"/>
        </dgm:presLayoutVars>
      </dgm:prSet>
      <dgm:spPr/>
    </dgm:pt>
    <dgm:pt modelId="{E154F799-9CF4-4B2E-86F8-F12418D85C3E}" type="pres">
      <dgm:prSet presAssocID="{15D02683-D1AA-47D4-8344-4D1A139CD9CC}" presName="spaceBetweenRectangles" presStyleCnt="0"/>
      <dgm:spPr/>
    </dgm:pt>
    <dgm:pt modelId="{42E27D9F-2110-4369-B199-75D4EAFB87C2}" type="pres">
      <dgm:prSet presAssocID="{479654A4-A469-4631-841E-ACDFF63B5967}" presName="parentLin" presStyleCnt="0"/>
      <dgm:spPr/>
    </dgm:pt>
    <dgm:pt modelId="{D4A8E355-07F1-4B03-B975-59B07F0D0E31}" type="pres">
      <dgm:prSet presAssocID="{479654A4-A469-4631-841E-ACDFF63B5967}" presName="parentLeftMargin" presStyleLbl="node1" presStyleIdx="0" presStyleCnt="4"/>
      <dgm:spPr/>
    </dgm:pt>
    <dgm:pt modelId="{2861AF71-881A-46E9-8814-1EB88A8A74B4}" type="pres">
      <dgm:prSet presAssocID="{479654A4-A469-4631-841E-ACDFF63B5967}" presName="parentText" presStyleLbl="node1" presStyleIdx="1" presStyleCnt="4">
        <dgm:presLayoutVars>
          <dgm:chMax val="0"/>
          <dgm:bulletEnabled val="1"/>
        </dgm:presLayoutVars>
      </dgm:prSet>
      <dgm:spPr/>
    </dgm:pt>
    <dgm:pt modelId="{374AADE7-EA2B-4D31-ABBE-761BC195AC29}" type="pres">
      <dgm:prSet presAssocID="{479654A4-A469-4631-841E-ACDFF63B5967}" presName="negativeSpace" presStyleCnt="0"/>
      <dgm:spPr/>
    </dgm:pt>
    <dgm:pt modelId="{C8E90DAE-3B2B-4786-9EFE-C3EBBB6AE033}" type="pres">
      <dgm:prSet presAssocID="{479654A4-A469-4631-841E-ACDFF63B5967}" presName="childText" presStyleLbl="conFgAcc1" presStyleIdx="1" presStyleCnt="4">
        <dgm:presLayoutVars>
          <dgm:bulletEnabled val="1"/>
        </dgm:presLayoutVars>
      </dgm:prSet>
      <dgm:spPr/>
    </dgm:pt>
    <dgm:pt modelId="{FC31BB15-6BB9-4B63-A694-1C15A67D5151}" type="pres">
      <dgm:prSet presAssocID="{8E961F22-CAF1-4285-BEA9-FE7BD1202788}" presName="spaceBetweenRectangles" presStyleCnt="0"/>
      <dgm:spPr/>
    </dgm:pt>
    <dgm:pt modelId="{282CD3DA-6C97-4110-9E13-FA4F703A67A3}" type="pres">
      <dgm:prSet presAssocID="{6FF8EC86-E558-46BB-8ACD-CF15FA381AA3}" presName="parentLin" presStyleCnt="0"/>
      <dgm:spPr/>
    </dgm:pt>
    <dgm:pt modelId="{9894DB66-F072-4131-BCCD-67B129BD813B}" type="pres">
      <dgm:prSet presAssocID="{6FF8EC86-E558-46BB-8ACD-CF15FA381AA3}" presName="parentLeftMargin" presStyleLbl="node1" presStyleIdx="1" presStyleCnt="4"/>
      <dgm:spPr/>
    </dgm:pt>
    <dgm:pt modelId="{EB778B82-37F8-4877-92C2-F8E3EFAF0A6A}" type="pres">
      <dgm:prSet presAssocID="{6FF8EC86-E558-46BB-8ACD-CF15FA381AA3}" presName="parentText" presStyleLbl="node1" presStyleIdx="2" presStyleCnt="4">
        <dgm:presLayoutVars>
          <dgm:chMax val="0"/>
          <dgm:bulletEnabled val="1"/>
        </dgm:presLayoutVars>
      </dgm:prSet>
      <dgm:spPr/>
    </dgm:pt>
    <dgm:pt modelId="{DAFE066A-32F0-4D46-8BDE-EF471FAA0E08}" type="pres">
      <dgm:prSet presAssocID="{6FF8EC86-E558-46BB-8ACD-CF15FA381AA3}" presName="negativeSpace" presStyleCnt="0"/>
      <dgm:spPr/>
    </dgm:pt>
    <dgm:pt modelId="{6258732E-ED17-451B-9900-89014B885767}" type="pres">
      <dgm:prSet presAssocID="{6FF8EC86-E558-46BB-8ACD-CF15FA381AA3}" presName="childText" presStyleLbl="conFgAcc1" presStyleIdx="2" presStyleCnt="4">
        <dgm:presLayoutVars>
          <dgm:bulletEnabled val="1"/>
        </dgm:presLayoutVars>
      </dgm:prSet>
      <dgm:spPr/>
    </dgm:pt>
    <dgm:pt modelId="{A026E0CC-7CAC-461F-96FF-83CB196A5CF2}" type="pres">
      <dgm:prSet presAssocID="{CE5DD834-CF51-4B58-BFF8-F3D636C5C851}" presName="spaceBetweenRectangles" presStyleCnt="0"/>
      <dgm:spPr/>
    </dgm:pt>
    <dgm:pt modelId="{6D8EE654-6B4B-4D5C-8FE7-691463BFAC0D}" type="pres">
      <dgm:prSet presAssocID="{76DC6EA9-3266-476A-A107-F019E62DBFAC}" presName="parentLin" presStyleCnt="0"/>
      <dgm:spPr/>
    </dgm:pt>
    <dgm:pt modelId="{CFF0526D-CC3D-42CC-9E7F-0AC8E959B214}" type="pres">
      <dgm:prSet presAssocID="{76DC6EA9-3266-476A-A107-F019E62DBFAC}" presName="parentLeftMargin" presStyleLbl="node1" presStyleIdx="2" presStyleCnt="4"/>
      <dgm:spPr/>
    </dgm:pt>
    <dgm:pt modelId="{CBDCA82D-6C75-4F48-B296-E3BBF11D3570}" type="pres">
      <dgm:prSet presAssocID="{76DC6EA9-3266-476A-A107-F019E62DBFAC}" presName="parentText" presStyleLbl="node1" presStyleIdx="3" presStyleCnt="4">
        <dgm:presLayoutVars>
          <dgm:chMax val="0"/>
          <dgm:bulletEnabled val="1"/>
        </dgm:presLayoutVars>
      </dgm:prSet>
      <dgm:spPr/>
    </dgm:pt>
    <dgm:pt modelId="{1F90D98B-0CEC-4EDD-AB25-CE45CE723FFE}" type="pres">
      <dgm:prSet presAssocID="{76DC6EA9-3266-476A-A107-F019E62DBFAC}" presName="negativeSpace" presStyleCnt="0"/>
      <dgm:spPr/>
    </dgm:pt>
    <dgm:pt modelId="{2BC6DB28-FA7A-4EBC-9EB6-A04D01C44671}" type="pres">
      <dgm:prSet presAssocID="{76DC6EA9-3266-476A-A107-F019E62DBFAC}" presName="childText" presStyleLbl="conFgAcc1" presStyleIdx="3" presStyleCnt="4">
        <dgm:presLayoutVars>
          <dgm:bulletEnabled val="1"/>
        </dgm:presLayoutVars>
      </dgm:prSet>
      <dgm:spPr/>
    </dgm:pt>
  </dgm:ptLst>
  <dgm:cxnLst>
    <dgm:cxn modelId="{D9DE9305-8702-4BD9-82AC-15EAEA4928FE}" srcId="{49D7B45A-2F60-4BB5-BAB6-7E7F60127EE4}" destId="{E1032007-D390-447D-93A0-9638329A782F}" srcOrd="0" destOrd="0" parTransId="{48E6467F-B58D-4D82-B9FF-F7C0CD7DD480}" sibTransId="{72F9E97D-6AA7-4955-BD69-E031C674614C}"/>
    <dgm:cxn modelId="{4271EE11-ADD3-4B51-9DD4-CB7C9DF27BD1}" type="presOf" srcId="{CAA353C1-2F53-4356-AA3A-37403298B021}" destId="{6258732E-ED17-451B-9900-89014B885767}" srcOrd="0" destOrd="0" presId="urn:microsoft.com/office/officeart/2005/8/layout/list1"/>
    <dgm:cxn modelId="{E609FC15-9122-4F80-BC0C-D2A4A76C8882}" srcId="{6FF8EC86-E558-46BB-8ACD-CF15FA381AA3}" destId="{CAA353C1-2F53-4356-AA3A-37403298B021}" srcOrd="0" destOrd="0" parTransId="{FB319DCE-A2A1-42BF-85C5-D810580D5821}" sibTransId="{F4281A3D-AFAD-47A9-BBFC-B76844C3BF0B}"/>
    <dgm:cxn modelId="{5E346B21-F866-48DA-93AB-2AFEA037F58E}" type="presOf" srcId="{479654A4-A469-4631-841E-ACDFF63B5967}" destId="{2861AF71-881A-46E9-8814-1EB88A8A74B4}" srcOrd="1" destOrd="0" presId="urn:microsoft.com/office/officeart/2005/8/layout/list1"/>
    <dgm:cxn modelId="{8409FF28-3A62-48A4-A6BA-A35F948C4AFE}" type="presOf" srcId="{E1032007-D390-447D-93A0-9638329A782F}" destId="{6FD6FBEC-BF81-4114-98D8-2AB06D28691B}" srcOrd="0" destOrd="0" presId="urn:microsoft.com/office/officeart/2005/8/layout/list1"/>
    <dgm:cxn modelId="{6D33A45B-62C5-44BD-93ED-E6959E2EDC38}" type="presOf" srcId="{49D7B45A-2F60-4BB5-BAB6-7E7F60127EE4}" destId="{C2BB9CF6-169F-4B78-8E20-9E9B8CF256DF}" srcOrd="0" destOrd="0" presId="urn:microsoft.com/office/officeart/2005/8/layout/list1"/>
    <dgm:cxn modelId="{D3147A60-C4C0-4B7D-887D-A7786C7CAC61}" srcId="{479654A4-A469-4631-841E-ACDFF63B5967}" destId="{5973D1F3-43E8-4468-B48F-398D053A72C0}" srcOrd="0" destOrd="0" parTransId="{060E504D-AB74-42CE-8722-D457169B15AD}" sibTransId="{9F4E0FA0-6B37-47AE-BD5D-C8E929D8C863}"/>
    <dgm:cxn modelId="{6271D36A-2688-42F0-9232-795DCCA85701}" srcId="{2E86FFD2-B176-40A0-A69A-0F9196DDFC5B}" destId="{479654A4-A469-4631-841E-ACDFF63B5967}" srcOrd="1" destOrd="0" parTransId="{C5ED7FB9-8805-44D2-B275-68AEFB827653}" sibTransId="{8E961F22-CAF1-4285-BEA9-FE7BD1202788}"/>
    <dgm:cxn modelId="{11F68650-26A4-4C8B-9D42-53B79A2B1722}" type="presOf" srcId="{819C8FCA-441C-4B44-A5CA-7EC852BD53C6}" destId="{2BC6DB28-FA7A-4EBC-9EB6-A04D01C44671}" srcOrd="0" destOrd="0" presId="urn:microsoft.com/office/officeart/2005/8/layout/list1"/>
    <dgm:cxn modelId="{3B6A9674-75E9-44EF-8356-AF86CDBF09F4}" type="presOf" srcId="{76DC6EA9-3266-476A-A107-F019E62DBFAC}" destId="{CBDCA82D-6C75-4F48-B296-E3BBF11D3570}" srcOrd="1" destOrd="0" presId="urn:microsoft.com/office/officeart/2005/8/layout/list1"/>
    <dgm:cxn modelId="{E3C90D79-D11A-4D2A-81F1-F740EA656D72}" type="presOf" srcId="{49D7B45A-2F60-4BB5-BAB6-7E7F60127EE4}" destId="{4DFB2D40-F87C-438D-83D7-ABBFD9859C10}" srcOrd="1" destOrd="0" presId="urn:microsoft.com/office/officeart/2005/8/layout/list1"/>
    <dgm:cxn modelId="{5CDCB17A-DCC4-446C-B595-9D51E1A991BD}" type="presOf" srcId="{5973D1F3-43E8-4468-B48F-398D053A72C0}" destId="{C8E90DAE-3B2B-4786-9EFE-C3EBBB6AE033}" srcOrd="0" destOrd="0" presId="urn:microsoft.com/office/officeart/2005/8/layout/list1"/>
    <dgm:cxn modelId="{47F2D785-09E0-4655-A5A8-D3BE4F56363B}" srcId="{2E86FFD2-B176-40A0-A69A-0F9196DDFC5B}" destId="{49D7B45A-2F60-4BB5-BAB6-7E7F60127EE4}" srcOrd="0" destOrd="0" parTransId="{96AD1452-0137-43AA-8977-F861801F97D9}" sibTransId="{15D02683-D1AA-47D4-8344-4D1A139CD9CC}"/>
    <dgm:cxn modelId="{2C9C5B98-2588-4F00-A739-8E0EE63B1299}" type="presOf" srcId="{6FF8EC86-E558-46BB-8ACD-CF15FA381AA3}" destId="{EB778B82-37F8-4877-92C2-F8E3EFAF0A6A}" srcOrd="1" destOrd="0" presId="urn:microsoft.com/office/officeart/2005/8/layout/list1"/>
    <dgm:cxn modelId="{55BD2FB0-6D8D-4E98-87F9-E32916AD2A94}" srcId="{2E86FFD2-B176-40A0-A69A-0F9196DDFC5B}" destId="{76DC6EA9-3266-476A-A107-F019E62DBFAC}" srcOrd="3" destOrd="0" parTransId="{5384006D-F8F0-4569-B32A-F8927E28D5E7}" sibTransId="{05F335C9-8389-477F-9DE8-AAD139AC4AC8}"/>
    <dgm:cxn modelId="{DA71F7C6-3690-479D-BFF0-03AAF00F6141}" type="presOf" srcId="{76DC6EA9-3266-476A-A107-F019E62DBFAC}" destId="{CFF0526D-CC3D-42CC-9E7F-0AC8E959B214}" srcOrd="0" destOrd="0" presId="urn:microsoft.com/office/officeart/2005/8/layout/list1"/>
    <dgm:cxn modelId="{1AC26FCD-51E5-49A5-A0E8-309AA934C41D}" srcId="{2E86FFD2-B176-40A0-A69A-0F9196DDFC5B}" destId="{6FF8EC86-E558-46BB-8ACD-CF15FA381AA3}" srcOrd="2" destOrd="0" parTransId="{60947CC8-C89A-4033-BABA-9967A8C2D6B2}" sibTransId="{CE5DD834-CF51-4B58-BFF8-F3D636C5C851}"/>
    <dgm:cxn modelId="{812C19D5-67BB-47E6-8264-0A28AF8EF380}" srcId="{76DC6EA9-3266-476A-A107-F019E62DBFAC}" destId="{819C8FCA-441C-4B44-A5CA-7EC852BD53C6}" srcOrd="0" destOrd="0" parTransId="{41BF9D7F-FC3B-4556-BA73-A041E6687C0D}" sibTransId="{06B0DA3B-A9C5-4FD1-B79C-6965C734B9C1}"/>
    <dgm:cxn modelId="{5355ACD7-4A3B-4964-B52E-090A825E3F00}" type="presOf" srcId="{2E86FFD2-B176-40A0-A69A-0F9196DDFC5B}" destId="{0F3137AA-93A1-4267-B065-993B5C5211F2}" srcOrd="0" destOrd="0" presId="urn:microsoft.com/office/officeart/2005/8/layout/list1"/>
    <dgm:cxn modelId="{F70B2DEB-F165-458B-AD8B-98E44243F7DB}" type="presOf" srcId="{6FF8EC86-E558-46BB-8ACD-CF15FA381AA3}" destId="{9894DB66-F072-4131-BCCD-67B129BD813B}" srcOrd="0" destOrd="0" presId="urn:microsoft.com/office/officeart/2005/8/layout/list1"/>
    <dgm:cxn modelId="{D4FA5AF7-22C1-4F37-9E0F-96ACB1B8F97A}" type="presOf" srcId="{479654A4-A469-4631-841E-ACDFF63B5967}" destId="{D4A8E355-07F1-4B03-B975-59B07F0D0E31}" srcOrd="0" destOrd="0" presId="urn:microsoft.com/office/officeart/2005/8/layout/list1"/>
    <dgm:cxn modelId="{29B8ACED-063E-43B4-9E45-E71D5B2B1357}" type="presParOf" srcId="{0F3137AA-93A1-4267-B065-993B5C5211F2}" destId="{66EA8970-1266-4A48-AEF7-80116FF293FF}" srcOrd="0" destOrd="0" presId="urn:microsoft.com/office/officeart/2005/8/layout/list1"/>
    <dgm:cxn modelId="{0ED34855-569D-417A-839D-0B2B7B1CB495}" type="presParOf" srcId="{66EA8970-1266-4A48-AEF7-80116FF293FF}" destId="{C2BB9CF6-169F-4B78-8E20-9E9B8CF256DF}" srcOrd="0" destOrd="0" presId="urn:microsoft.com/office/officeart/2005/8/layout/list1"/>
    <dgm:cxn modelId="{6F7F39BD-A771-40C9-8436-44BDA5777A99}" type="presParOf" srcId="{66EA8970-1266-4A48-AEF7-80116FF293FF}" destId="{4DFB2D40-F87C-438D-83D7-ABBFD9859C10}" srcOrd="1" destOrd="0" presId="urn:microsoft.com/office/officeart/2005/8/layout/list1"/>
    <dgm:cxn modelId="{75688C59-E1D3-43DC-BC71-9493C885BF4D}" type="presParOf" srcId="{0F3137AA-93A1-4267-B065-993B5C5211F2}" destId="{8DEFE8FA-30E3-432B-A242-FCAC28A857B9}" srcOrd="1" destOrd="0" presId="urn:microsoft.com/office/officeart/2005/8/layout/list1"/>
    <dgm:cxn modelId="{C7103C2C-B599-4049-8D54-F3A70AF17339}" type="presParOf" srcId="{0F3137AA-93A1-4267-B065-993B5C5211F2}" destId="{6FD6FBEC-BF81-4114-98D8-2AB06D28691B}" srcOrd="2" destOrd="0" presId="urn:microsoft.com/office/officeart/2005/8/layout/list1"/>
    <dgm:cxn modelId="{2B924F41-BC3D-40A7-9769-51D25B7E986A}" type="presParOf" srcId="{0F3137AA-93A1-4267-B065-993B5C5211F2}" destId="{E154F799-9CF4-4B2E-86F8-F12418D85C3E}" srcOrd="3" destOrd="0" presId="urn:microsoft.com/office/officeart/2005/8/layout/list1"/>
    <dgm:cxn modelId="{0154C723-8B39-422B-9AE4-D920861765D3}" type="presParOf" srcId="{0F3137AA-93A1-4267-B065-993B5C5211F2}" destId="{42E27D9F-2110-4369-B199-75D4EAFB87C2}" srcOrd="4" destOrd="0" presId="urn:microsoft.com/office/officeart/2005/8/layout/list1"/>
    <dgm:cxn modelId="{598C11E7-7A31-4570-B015-21A272078FC3}" type="presParOf" srcId="{42E27D9F-2110-4369-B199-75D4EAFB87C2}" destId="{D4A8E355-07F1-4B03-B975-59B07F0D0E31}" srcOrd="0" destOrd="0" presId="urn:microsoft.com/office/officeart/2005/8/layout/list1"/>
    <dgm:cxn modelId="{96220B74-7DAF-4CC1-8907-818359244994}" type="presParOf" srcId="{42E27D9F-2110-4369-B199-75D4EAFB87C2}" destId="{2861AF71-881A-46E9-8814-1EB88A8A74B4}" srcOrd="1" destOrd="0" presId="urn:microsoft.com/office/officeart/2005/8/layout/list1"/>
    <dgm:cxn modelId="{A0EB32D4-D0FB-4930-8EEB-813EE7DD3097}" type="presParOf" srcId="{0F3137AA-93A1-4267-B065-993B5C5211F2}" destId="{374AADE7-EA2B-4D31-ABBE-761BC195AC29}" srcOrd="5" destOrd="0" presId="urn:microsoft.com/office/officeart/2005/8/layout/list1"/>
    <dgm:cxn modelId="{9E8FD2A4-D681-4EE8-B1B0-981451E4F821}" type="presParOf" srcId="{0F3137AA-93A1-4267-B065-993B5C5211F2}" destId="{C8E90DAE-3B2B-4786-9EFE-C3EBBB6AE033}" srcOrd="6" destOrd="0" presId="urn:microsoft.com/office/officeart/2005/8/layout/list1"/>
    <dgm:cxn modelId="{C940FEE2-5F9A-4BE8-A398-790ECE2BC110}" type="presParOf" srcId="{0F3137AA-93A1-4267-B065-993B5C5211F2}" destId="{FC31BB15-6BB9-4B63-A694-1C15A67D5151}" srcOrd="7" destOrd="0" presId="urn:microsoft.com/office/officeart/2005/8/layout/list1"/>
    <dgm:cxn modelId="{0A9441B6-E985-40C2-B254-EB5ED19240FB}" type="presParOf" srcId="{0F3137AA-93A1-4267-B065-993B5C5211F2}" destId="{282CD3DA-6C97-4110-9E13-FA4F703A67A3}" srcOrd="8" destOrd="0" presId="urn:microsoft.com/office/officeart/2005/8/layout/list1"/>
    <dgm:cxn modelId="{C71F7617-F1F7-43E6-8DEB-67D9F60F56C2}" type="presParOf" srcId="{282CD3DA-6C97-4110-9E13-FA4F703A67A3}" destId="{9894DB66-F072-4131-BCCD-67B129BD813B}" srcOrd="0" destOrd="0" presId="urn:microsoft.com/office/officeart/2005/8/layout/list1"/>
    <dgm:cxn modelId="{74FBDFCC-E95A-420D-8552-C749B7EACBF4}" type="presParOf" srcId="{282CD3DA-6C97-4110-9E13-FA4F703A67A3}" destId="{EB778B82-37F8-4877-92C2-F8E3EFAF0A6A}" srcOrd="1" destOrd="0" presId="urn:microsoft.com/office/officeart/2005/8/layout/list1"/>
    <dgm:cxn modelId="{FA03EDA3-FA0D-44F4-9374-0ABC3655E07E}" type="presParOf" srcId="{0F3137AA-93A1-4267-B065-993B5C5211F2}" destId="{DAFE066A-32F0-4D46-8BDE-EF471FAA0E08}" srcOrd="9" destOrd="0" presId="urn:microsoft.com/office/officeart/2005/8/layout/list1"/>
    <dgm:cxn modelId="{1BA17329-7390-47A5-9E56-690C176E5D30}" type="presParOf" srcId="{0F3137AA-93A1-4267-B065-993B5C5211F2}" destId="{6258732E-ED17-451B-9900-89014B885767}" srcOrd="10" destOrd="0" presId="urn:microsoft.com/office/officeart/2005/8/layout/list1"/>
    <dgm:cxn modelId="{981DD693-02DF-4A80-8912-1D2955F1F625}" type="presParOf" srcId="{0F3137AA-93A1-4267-B065-993B5C5211F2}" destId="{A026E0CC-7CAC-461F-96FF-83CB196A5CF2}" srcOrd="11" destOrd="0" presId="urn:microsoft.com/office/officeart/2005/8/layout/list1"/>
    <dgm:cxn modelId="{A30A7617-61FF-4A5B-B45C-9B83C708D050}" type="presParOf" srcId="{0F3137AA-93A1-4267-B065-993B5C5211F2}" destId="{6D8EE654-6B4B-4D5C-8FE7-691463BFAC0D}" srcOrd="12" destOrd="0" presId="urn:microsoft.com/office/officeart/2005/8/layout/list1"/>
    <dgm:cxn modelId="{608087F0-ED12-45B2-B924-C710EF551295}" type="presParOf" srcId="{6D8EE654-6B4B-4D5C-8FE7-691463BFAC0D}" destId="{CFF0526D-CC3D-42CC-9E7F-0AC8E959B214}" srcOrd="0" destOrd="0" presId="urn:microsoft.com/office/officeart/2005/8/layout/list1"/>
    <dgm:cxn modelId="{40BE54E5-FCE3-4B3B-BAAD-A778DE67ABFE}" type="presParOf" srcId="{6D8EE654-6B4B-4D5C-8FE7-691463BFAC0D}" destId="{CBDCA82D-6C75-4F48-B296-E3BBF11D3570}" srcOrd="1" destOrd="0" presId="urn:microsoft.com/office/officeart/2005/8/layout/list1"/>
    <dgm:cxn modelId="{F20CAF26-9033-4B64-BD61-6346C86FD878}" type="presParOf" srcId="{0F3137AA-93A1-4267-B065-993B5C5211F2}" destId="{1F90D98B-0CEC-4EDD-AB25-CE45CE723FFE}" srcOrd="13" destOrd="0" presId="urn:microsoft.com/office/officeart/2005/8/layout/list1"/>
    <dgm:cxn modelId="{B79C5DB3-BD8C-43FF-B62F-888E404BA301}" type="presParOf" srcId="{0F3137AA-93A1-4267-B065-993B5C5211F2}" destId="{2BC6DB28-FA7A-4EBC-9EB6-A04D01C44671}"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D6FBEC-BF81-4114-98D8-2AB06D28691B}">
      <dsp:nvSpPr>
        <dsp:cNvPr id="0" name=""/>
        <dsp:cNvSpPr/>
      </dsp:nvSpPr>
      <dsp:spPr>
        <a:xfrm>
          <a:off x="0" y="404256"/>
          <a:ext cx="11739563" cy="945000"/>
        </a:xfrm>
        <a:prstGeom prst="rect">
          <a:avLst/>
        </a:prstGeom>
        <a:solidFill>
          <a:schemeClr val="lt1">
            <a:alpha val="90000"/>
            <a:hueOff val="0"/>
            <a:satOff val="0"/>
            <a:lumOff val="0"/>
            <a:alphaOff val="0"/>
          </a:schemeClr>
        </a:solidFill>
        <a:ln w="3175" cap="flat" cmpd="sng" algn="ctr">
          <a:solidFill>
            <a:schemeClr val="accent1"/>
          </a:solidFill>
          <a:prstDash val="solid"/>
        </a:ln>
        <a:effectLst/>
      </dsp:spPr>
      <dsp:style>
        <a:lnRef idx="2">
          <a:scrgbClr r="0" g="0" b="0"/>
        </a:lnRef>
        <a:fillRef idx="1">
          <a:scrgbClr r="0" g="0" b="0"/>
        </a:fillRef>
        <a:effectRef idx="0">
          <a:scrgbClr r="0" g="0" b="0"/>
        </a:effectRef>
        <a:fontRef idx="minor"/>
      </dsp:style>
      <dsp:txBody>
        <a:bodyPr spcFirstLastPara="0" vert="horz" wrap="square" lIns="911121" tIns="312420" rIns="911121"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Length of stay was similar for pneumonia, colitis, and cellulitis, with modest increases observed for MRSA (+0.1 days) and UTI (+0.3 days)</a:t>
          </a:r>
        </a:p>
      </dsp:txBody>
      <dsp:txXfrm>
        <a:off x="0" y="404256"/>
        <a:ext cx="11739563" cy="945000"/>
      </dsp:txXfrm>
    </dsp:sp>
    <dsp:sp modelId="{4DFB2D40-F87C-438D-83D7-ABBFD9859C10}">
      <dsp:nvSpPr>
        <dsp:cNvPr id="0" name=""/>
        <dsp:cNvSpPr/>
      </dsp:nvSpPr>
      <dsp:spPr>
        <a:xfrm>
          <a:off x="586978" y="182856"/>
          <a:ext cx="8217694" cy="442800"/>
        </a:xfrm>
        <a:prstGeom prst="roundRect">
          <a:avLst/>
        </a:prstGeom>
        <a:solidFill>
          <a:schemeClr val="accent1"/>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0609" tIns="0" rIns="310609" bIns="0" numCol="1" spcCol="1270" anchor="ctr" anchorCtr="0">
          <a:noAutofit/>
        </a:bodyPr>
        <a:lstStyle/>
        <a:p>
          <a:pPr marL="0" lvl="0" indent="0" algn="l" defTabSz="666750">
            <a:lnSpc>
              <a:spcPct val="90000"/>
            </a:lnSpc>
            <a:spcBef>
              <a:spcPct val="0"/>
            </a:spcBef>
            <a:spcAft>
              <a:spcPct val="35000"/>
            </a:spcAft>
            <a:buNone/>
          </a:pPr>
          <a:r>
            <a:rPr lang="en-US" sz="1500" kern="1200" dirty="0"/>
            <a:t>Length of Stay</a:t>
          </a:r>
        </a:p>
      </dsp:txBody>
      <dsp:txXfrm>
        <a:off x="608594" y="204472"/>
        <a:ext cx="8174462" cy="399568"/>
      </dsp:txXfrm>
    </dsp:sp>
    <dsp:sp modelId="{C8E90DAE-3B2B-4786-9EFE-C3EBBB6AE033}">
      <dsp:nvSpPr>
        <dsp:cNvPr id="0" name=""/>
        <dsp:cNvSpPr/>
      </dsp:nvSpPr>
      <dsp:spPr>
        <a:xfrm>
          <a:off x="0" y="1651656"/>
          <a:ext cx="11739563" cy="945000"/>
        </a:xfrm>
        <a:prstGeom prst="rect">
          <a:avLst/>
        </a:prstGeom>
        <a:solidFill>
          <a:schemeClr val="lt1">
            <a:alpha val="90000"/>
            <a:hueOff val="0"/>
            <a:satOff val="0"/>
            <a:lumOff val="0"/>
            <a:alphaOff val="0"/>
          </a:schemeClr>
        </a:solidFill>
        <a:ln w="3175" cap="flat" cmpd="sng" algn="ctr">
          <a:solidFill>
            <a:schemeClr val="accent6"/>
          </a:solidFill>
          <a:prstDash val="solid"/>
        </a:ln>
        <a:effectLst/>
      </dsp:spPr>
      <dsp:style>
        <a:lnRef idx="2">
          <a:scrgbClr r="0" g="0" b="0"/>
        </a:lnRef>
        <a:fillRef idx="1">
          <a:scrgbClr r="0" g="0" b="0"/>
        </a:fillRef>
        <a:effectRef idx="0">
          <a:scrgbClr r="0" g="0" b="0"/>
        </a:effectRef>
        <a:fontRef idx="minor"/>
      </dsp:style>
      <dsp:txBody>
        <a:bodyPr spcFirstLastPara="0" vert="horz" wrap="square" lIns="911121" tIns="312420" rIns="911121"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IV iron was associated with modest increases in antibiotic days for MRSA, pneumonia, UTI, and cellulitis (+0.1 to +0.3 days), but fewer days for colitis (-0.6 days)</a:t>
          </a:r>
        </a:p>
      </dsp:txBody>
      <dsp:txXfrm>
        <a:off x="0" y="1651656"/>
        <a:ext cx="11739563" cy="945000"/>
      </dsp:txXfrm>
    </dsp:sp>
    <dsp:sp modelId="{2861AF71-881A-46E9-8814-1EB88A8A74B4}">
      <dsp:nvSpPr>
        <dsp:cNvPr id="0" name=""/>
        <dsp:cNvSpPr/>
      </dsp:nvSpPr>
      <dsp:spPr>
        <a:xfrm>
          <a:off x="586978" y="1430256"/>
          <a:ext cx="8217694" cy="442800"/>
        </a:xfrm>
        <a:prstGeom prst="roundRect">
          <a:avLst/>
        </a:prstGeom>
        <a:solidFill>
          <a:schemeClr val="accent6"/>
        </a:solidFill>
        <a:ln w="3175" cap="flat" cmpd="sng" algn="ctr">
          <a:solidFill>
            <a:schemeClr val="accent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0609" tIns="0" rIns="310609" bIns="0" numCol="1" spcCol="1270" anchor="ctr" anchorCtr="0">
          <a:noAutofit/>
        </a:bodyPr>
        <a:lstStyle/>
        <a:p>
          <a:pPr marL="0" lvl="0" indent="0" algn="l" defTabSz="666750">
            <a:lnSpc>
              <a:spcPct val="90000"/>
            </a:lnSpc>
            <a:spcBef>
              <a:spcPct val="0"/>
            </a:spcBef>
            <a:spcAft>
              <a:spcPct val="35000"/>
            </a:spcAft>
            <a:buNone/>
          </a:pPr>
          <a:r>
            <a:rPr lang="en-US" sz="1500" kern="1200" dirty="0"/>
            <a:t>Days on Antibiotics</a:t>
          </a:r>
        </a:p>
      </dsp:txBody>
      <dsp:txXfrm>
        <a:off x="608594" y="1451872"/>
        <a:ext cx="8174462" cy="399568"/>
      </dsp:txXfrm>
    </dsp:sp>
    <dsp:sp modelId="{6258732E-ED17-451B-9900-89014B885767}">
      <dsp:nvSpPr>
        <dsp:cNvPr id="0" name=""/>
        <dsp:cNvSpPr/>
      </dsp:nvSpPr>
      <dsp:spPr>
        <a:xfrm>
          <a:off x="0" y="2899056"/>
          <a:ext cx="11739563" cy="685125"/>
        </a:xfrm>
        <a:prstGeom prst="rect">
          <a:avLst/>
        </a:prstGeom>
        <a:solidFill>
          <a:schemeClr val="lt1">
            <a:alpha val="90000"/>
            <a:hueOff val="0"/>
            <a:satOff val="0"/>
            <a:lumOff val="0"/>
            <a:alphaOff val="0"/>
          </a:schemeClr>
        </a:solidFill>
        <a:ln w="3175" cap="flat" cmpd="sng" algn="ctr">
          <a:solidFill>
            <a:schemeClr val="accent2"/>
          </a:solidFill>
          <a:prstDash val="solid"/>
        </a:ln>
        <a:effectLst/>
      </dsp:spPr>
      <dsp:style>
        <a:lnRef idx="2">
          <a:scrgbClr r="0" g="0" b="0"/>
        </a:lnRef>
        <a:fillRef idx="1">
          <a:scrgbClr r="0" g="0" b="0"/>
        </a:fillRef>
        <a:effectRef idx="0">
          <a:scrgbClr r="0" g="0" b="0"/>
        </a:effectRef>
        <a:fontRef idx="minor"/>
      </dsp:style>
      <dsp:txBody>
        <a:bodyPr spcFirstLastPara="0" vert="horz" wrap="square" lIns="911121" tIns="312420" rIns="911121"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Similar between those who received IV iron and those who did not</a:t>
          </a:r>
        </a:p>
      </dsp:txBody>
      <dsp:txXfrm>
        <a:off x="0" y="2899056"/>
        <a:ext cx="11739563" cy="685125"/>
      </dsp:txXfrm>
    </dsp:sp>
    <dsp:sp modelId="{EB778B82-37F8-4877-92C2-F8E3EFAF0A6A}">
      <dsp:nvSpPr>
        <dsp:cNvPr id="0" name=""/>
        <dsp:cNvSpPr/>
      </dsp:nvSpPr>
      <dsp:spPr>
        <a:xfrm>
          <a:off x="586978" y="2677656"/>
          <a:ext cx="8217694" cy="442800"/>
        </a:xfrm>
        <a:prstGeom prst="roundRect">
          <a:avLst/>
        </a:prstGeom>
        <a:solidFill>
          <a:schemeClr val="accent2"/>
        </a:solidFill>
        <a:ln w="3175" cap="flat" cmpd="sng" algn="ctr">
          <a:solidFill>
            <a:schemeClr val="accent2">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0609" tIns="0" rIns="310609" bIns="0" numCol="1" spcCol="1270" anchor="ctr" anchorCtr="0">
          <a:noAutofit/>
        </a:bodyPr>
        <a:lstStyle/>
        <a:p>
          <a:pPr marL="0" lvl="0" indent="0" algn="l" defTabSz="666750">
            <a:lnSpc>
              <a:spcPct val="90000"/>
            </a:lnSpc>
            <a:spcBef>
              <a:spcPct val="0"/>
            </a:spcBef>
            <a:spcAft>
              <a:spcPct val="35000"/>
            </a:spcAft>
            <a:buNone/>
          </a:pPr>
          <a:r>
            <a:rPr lang="en-US" sz="1500" kern="1200" dirty="0"/>
            <a:t>Days on Mechanical Ventilation </a:t>
          </a:r>
        </a:p>
      </dsp:txBody>
      <dsp:txXfrm>
        <a:off x="608594" y="2699272"/>
        <a:ext cx="8174462" cy="399568"/>
      </dsp:txXfrm>
    </dsp:sp>
    <dsp:sp modelId="{2BC6DB28-FA7A-4EBC-9EB6-A04D01C44671}">
      <dsp:nvSpPr>
        <dsp:cNvPr id="0" name=""/>
        <dsp:cNvSpPr/>
      </dsp:nvSpPr>
      <dsp:spPr>
        <a:xfrm>
          <a:off x="0" y="3886581"/>
          <a:ext cx="11739563" cy="685125"/>
        </a:xfrm>
        <a:prstGeom prst="rect">
          <a:avLst/>
        </a:prstGeom>
        <a:solidFill>
          <a:schemeClr val="lt1">
            <a:alpha val="90000"/>
            <a:hueOff val="0"/>
            <a:satOff val="0"/>
            <a:lumOff val="0"/>
            <a:alphaOff val="0"/>
          </a:schemeClr>
        </a:solidFill>
        <a:ln w="3175" cap="flat" cmpd="sng" algn="ctr">
          <a:solidFill>
            <a:schemeClr val="accent3"/>
          </a:solidFill>
          <a:prstDash val="solid"/>
        </a:ln>
        <a:effectLst/>
      </dsp:spPr>
      <dsp:style>
        <a:lnRef idx="2">
          <a:scrgbClr r="0" g="0" b="0"/>
        </a:lnRef>
        <a:fillRef idx="1">
          <a:scrgbClr r="0" g="0" b="0"/>
        </a:fillRef>
        <a:effectRef idx="0">
          <a:scrgbClr r="0" g="0" b="0"/>
        </a:effectRef>
        <a:fontRef idx="minor"/>
      </dsp:style>
      <dsp:txBody>
        <a:bodyPr spcFirstLastPara="0" vert="horz" wrap="square" lIns="911121" tIns="312420" rIns="911121"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t>Lower transfusion requirements among patients receiving IV iron across all infection subtypes studied</a:t>
          </a:r>
        </a:p>
      </dsp:txBody>
      <dsp:txXfrm>
        <a:off x="0" y="3886581"/>
        <a:ext cx="11739563" cy="685125"/>
      </dsp:txXfrm>
    </dsp:sp>
    <dsp:sp modelId="{CBDCA82D-6C75-4F48-B296-E3BBF11D3570}">
      <dsp:nvSpPr>
        <dsp:cNvPr id="0" name=""/>
        <dsp:cNvSpPr/>
      </dsp:nvSpPr>
      <dsp:spPr>
        <a:xfrm>
          <a:off x="586978" y="3665181"/>
          <a:ext cx="8217694" cy="442800"/>
        </a:xfrm>
        <a:prstGeom prst="roundRect">
          <a:avLst/>
        </a:prstGeom>
        <a:solidFill>
          <a:schemeClr val="accent3"/>
        </a:solidFill>
        <a:ln w="3175" cap="flat" cmpd="sng" algn="ctr">
          <a:solidFill>
            <a:schemeClr val="accent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0609" tIns="0" rIns="310609" bIns="0" numCol="1" spcCol="1270" anchor="ctr" anchorCtr="0">
          <a:noAutofit/>
        </a:bodyPr>
        <a:lstStyle/>
        <a:p>
          <a:pPr marL="0" lvl="0" indent="0" algn="l" defTabSz="666750">
            <a:lnSpc>
              <a:spcPct val="90000"/>
            </a:lnSpc>
            <a:spcBef>
              <a:spcPct val="0"/>
            </a:spcBef>
            <a:spcAft>
              <a:spcPct val="35000"/>
            </a:spcAft>
            <a:buNone/>
          </a:pPr>
          <a:r>
            <a:rPr lang="en-US" sz="1500" kern="1200" dirty="0"/>
            <a:t>RBC Transfusion </a:t>
          </a:r>
        </a:p>
      </dsp:txBody>
      <dsp:txXfrm>
        <a:off x="608594" y="3686797"/>
        <a:ext cx="8174462"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C04FEB-3F42-4A4A-A5AC-23FCC8786C58}" type="datetimeFigureOut">
              <a:rPr lang="en-US" smtClean="0"/>
              <a:t>2/18/2026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01E45-F998-472B-9695-2F0E24B33AD6}" type="slidenum">
              <a:rPr lang="en-US" smtClean="0"/>
              <a:t>‹#›</a:t>
            </a:fld>
            <a:endParaRPr lang="en-US" dirty="0"/>
          </a:p>
        </p:txBody>
      </p:sp>
    </p:spTree>
    <p:extLst>
      <p:ext uri="{BB962C8B-B14F-4D97-AF65-F5344CB8AC3E}">
        <p14:creationId xmlns:p14="http://schemas.microsoft.com/office/powerpoint/2010/main" val="198469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5875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PSM, propensity score matching.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275916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C5031-6E6E-ACF9-5B3C-7EEA2B75EF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ECA94-29CA-3D8A-FD6F-9C73C84D385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36F7D61-FEF7-3EDE-FE73-7F0DF9E271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B8CFF1-F973-365D-D9A5-C0F5D04D60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138223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9CC16-32AA-7FB6-5772-58F25E14B8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47CF92-FF20-ED4C-78CE-6EF7877F301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A5102BD-8559-647E-12FF-30E48A4AB2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F0022D-ED1B-86D1-54DF-CFB7CF4A145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069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01E45-F998-472B-9695-2F0E24B33AD6}" type="slidenum">
              <a:rPr lang="en-US" smtClean="0"/>
              <a:t>7</a:t>
            </a:fld>
            <a:endParaRPr lang="en-US" dirty="0"/>
          </a:p>
        </p:txBody>
      </p:sp>
    </p:spTree>
    <p:extLst>
      <p:ext uri="{BB962C8B-B14F-4D97-AF65-F5344CB8AC3E}">
        <p14:creationId xmlns:p14="http://schemas.microsoft.com/office/powerpoint/2010/main" val="39783664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E436-E275-DCC8-9163-80E91216D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D30F6-6EE7-B297-42BC-483162E1B2F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6769627-56D5-CFBB-A8CE-0B5018D1C8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AA3339-4A35-85FF-786C-6219382993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54571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259144465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768672"/>
          </a:xfrm>
        </p:spPr>
        <p:txBody>
          <a:bodyPr anchor="t" anchorCtr="0"/>
          <a:lstStyle>
            <a:lvl1pPr>
              <a:lnSpc>
                <a:spcPct val="90000"/>
              </a:lnSpc>
              <a:defRPr sz="54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265827683"/>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4216612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966744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Slide Number Placeholder 4">
            <a:extLst>
              <a:ext uri="{FF2B5EF4-FFF2-40B4-BE49-F238E27FC236}">
                <a16:creationId xmlns:a16="http://schemas.microsoft.com/office/drawing/2014/main" id="{91710EFB-096E-D9FC-591D-DDC14B59E62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44718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3740460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387885342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827160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003980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3726046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2917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dirty="0"/>
              <a:t>Click to edit Master text styles</a:t>
            </a:r>
          </a:p>
          <a:p>
            <a:pPr marL="457200" lvl="1"/>
            <a:r>
              <a:rPr lang="en-US" dirty="0"/>
              <a:t>Second level</a:t>
            </a:r>
          </a:p>
          <a:p>
            <a:pPr marL="914400" lvl="2"/>
            <a:r>
              <a:rPr lang="en-US" dirty="0"/>
              <a:t>Third level</a:t>
            </a:r>
          </a:p>
          <a:p>
            <a:pPr marL="1371600" lvl="3"/>
            <a:r>
              <a:rPr lang="en-US" dirty="0"/>
              <a:t>Fourth level</a:t>
            </a:r>
          </a:p>
          <a:p>
            <a:pPr marL="1828800" lvl="4"/>
            <a:r>
              <a:rPr lang="en-US" dirty="0"/>
              <a:t>Fifth level</a:t>
            </a:r>
          </a:p>
        </p:txBody>
      </p:sp>
      <p:sp>
        <p:nvSpPr>
          <p:cNvPr id="11" name="Text Placeholder 8">
            <a:extLst>
              <a:ext uri="{FF2B5EF4-FFF2-40B4-BE49-F238E27FC236}">
                <a16:creationId xmlns:a16="http://schemas.microsoft.com/office/drawing/2014/main" id="{D019ED9F-08C1-F8F6-2845-FFD4DF8E1B26}"/>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2700764427"/>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dirty="0"/>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45679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Tree>
    <p:extLst>
      <p:ext uri="{BB962C8B-B14F-4D97-AF65-F5344CB8AC3E}">
        <p14:creationId xmlns:p14="http://schemas.microsoft.com/office/powerpoint/2010/main" val="3517008123"/>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Tree>
    <p:extLst>
      <p:ext uri="{BB962C8B-B14F-4D97-AF65-F5344CB8AC3E}">
        <p14:creationId xmlns:p14="http://schemas.microsoft.com/office/powerpoint/2010/main" val="2911194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4140325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58239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448970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1197695070"/>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942022"/>
          </a:xfrm>
        </p:spPr>
        <p:txBody>
          <a:bodyPr anchor="t" anchorCtr="0"/>
          <a:lstStyle>
            <a:lvl1pPr>
              <a:lnSpc>
                <a:spcPct val="90000"/>
              </a:lnSpc>
              <a:defRPr sz="6600">
                <a:solidFill>
                  <a:schemeClr val="tx2"/>
                </a:solidFill>
                <a:latin typeface="+mj-lt"/>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09198856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97883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 name="Content Placeholder 25">
            <a:extLst>
              <a:ext uri="{FF2B5EF4-FFF2-40B4-BE49-F238E27FC236}">
                <a16:creationId xmlns:a16="http://schemas.microsoft.com/office/drawing/2014/main" id="{E07D980C-6787-1DD3-F084-BA6E418A7531}"/>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257915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dirty="0"/>
              <a:t>Click to edit Master title style</a:t>
            </a:r>
          </a:p>
        </p:txBody>
      </p:sp>
      <p:sp>
        <p:nvSpPr>
          <p:cNvPr id="3" name="Content Placeholder 25">
            <a:extLst>
              <a:ext uri="{FF2B5EF4-FFF2-40B4-BE49-F238E27FC236}">
                <a16:creationId xmlns:a16="http://schemas.microsoft.com/office/drawing/2014/main" id="{67015BB9-B9B6-761A-C9A7-5089CFB6F49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248333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1127496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920585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4251526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938397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853475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6922998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dirty="0"/>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Edit Master text styles</a:t>
            </a:r>
          </a:p>
        </p:txBody>
      </p:sp>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Tree>
    <p:extLst>
      <p:ext uri="{BB962C8B-B14F-4D97-AF65-F5344CB8AC3E}">
        <p14:creationId xmlns:p14="http://schemas.microsoft.com/office/powerpoint/2010/main" val="248304391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clinicaloptions.com/"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5.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hyperlink" Target="http://www.clinicaloptions.com/" TargetMode="Externa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2.svg"/><Relationship Id="rId5" Type="http://schemas.openxmlformats.org/officeDocument/2006/relationships/slideLayout" Target="../slideLayouts/slideLayout15.xml"/><Relationship Id="rId10" Type="http://schemas.openxmlformats.org/officeDocument/2006/relationships/image" Target="../media/image1.png"/><Relationship Id="rId4" Type="http://schemas.openxmlformats.org/officeDocument/2006/relationships/slideLayout" Target="../slideLayouts/slideLayout14.xml"/><Relationship Id="rId9" Type="http://schemas.openxmlformats.org/officeDocument/2006/relationships/theme" Target="../theme/theme2.xml"/><Relationship Id="rId14" Type="http://schemas.openxmlformats.org/officeDocument/2006/relationships/image" Target="../media/image6.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1.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hyperlink" Target="http://www.clinicaloptions.com/" TargetMode="Externa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2.svg"/></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dirty="0"/>
              <a:t>Click to edit Master title style</a:t>
            </a:r>
          </a:p>
        </p:txBody>
      </p:sp>
      <p:sp>
        <p:nvSpPr>
          <p:cNvPr id="15" name="Slide Number Placeholder 4">
            <a:extLst>
              <a:ext uri="{FF2B5EF4-FFF2-40B4-BE49-F238E27FC236}">
                <a16:creationId xmlns:a16="http://schemas.microsoft.com/office/drawing/2014/main" id="{A085E223-2D42-126F-DA35-0C0FA051CD5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pic>
        <p:nvPicPr>
          <p:cNvPr id="16" name="Graphic 15">
            <a:extLst>
              <a:ext uri="{FF2B5EF4-FFF2-40B4-BE49-F238E27FC236}">
                <a16:creationId xmlns:a16="http://schemas.microsoft.com/office/drawing/2014/main" id="{6E230DDC-D713-7D06-BFA1-827E939A5616}"/>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220662" y="6322245"/>
            <a:ext cx="2739716" cy="326390"/>
          </a:xfrm>
          <a:prstGeom prst="rect">
            <a:avLst/>
          </a:prstGeom>
        </p:spPr>
      </p:pic>
      <p:sp>
        <p:nvSpPr>
          <p:cNvPr id="17" name="Rectangle 16">
            <a:extLst>
              <a:ext uri="{FF2B5EF4-FFF2-40B4-BE49-F238E27FC236}">
                <a16:creationId xmlns:a16="http://schemas.microsoft.com/office/drawing/2014/main" id="{1239EAC4-D901-D893-AAA9-153D33319E9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4">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17543185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36">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dirty="0"/>
              <a:t>Click to edit Master title style</a:t>
            </a:r>
          </a:p>
        </p:txBody>
      </p:sp>
      <p:pic>
        <p:nvPicPr>
          <p:cNvPr id="9" name="Graphic 8">
            <a:extLst>
              <a:ext uri="{FF2B5EF4-FFF2-40B4-BE49-F238E27FC236}">
                <a16:creationId xmlns:a16="http://schemas.microsoft.com/office/drawing/2014/main" id="{80541521-6462-B43A-50C4-78DC5E2BEBEF}"/>
              </a:ext>
              <a:ext uri="{C183D7F6-B498-43B3-948B-1728B52AA6E4}">
                <adec:decorative xmlns:adec="http://schemas.microsoft.com/office/drawing/2017/decorative" val="1"/>
              </a:ext>
            </a:extLst>
          </p:cNvPr>
          <p:cNvPicPr>
            <a:picLocks noChangeAspect="1"/>
          </p:cNvPicPr>
          <p:nvPr userDrawn="1"/>
        </p:nvPicPr>
        <p:blipFill>
          <a:blip r:embed="rId10">
            <a:extLst>
              <a:ext uri="{96DAC541-7B7A-43D3-8B79-37D633B846F1}">
                <asvg:svgBlip xmlns:asvg="http://schemas.microsoft.com/office/drawing/2016/SVG/main" r:embed="rId11"/>
              </a:ext>
            </a:extLst>
          </a:blip>
          <a:srcRect/>
          <a:stretch/>
        </p:blipFill>
        <p:spPr>
          <a:xfrm>
            <a:off x="220662" y="6322245"/>
            <a:ext cx="2739716" cy="326390"/>
          </a:xfrm>
          <a:prstGeom prst="rect">
            <a:avLst/>
          </a:prstGeom>
        </p:spPr>
      </p:pic>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
        <p:nvSpPr>
          <p:cNvPr id="4" name="Rectangle 3">
            <a:extLst>
              <a:ext uri="{FF2B5EF4-FFF2-40B4-BE49-F238E27FC236}">
                <a16:creationId xmlns:a16="http://schemas.microsoft.com/office/drawing/2014/main" id="{C7BA5435-2E17-DF21-2C23-C9D42910DC3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2">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0449868" y="286980"/>
            <a:ext cx="1511051" cy="6035264"/>
          </a:xfrm>
          <a:prstGeom prst="rect">
            <a:avLst/>
          </a:prstGeom>
        </p:spPr>
      </p:pic>
    </p:spTree>
    <p:extLst>
      <p:ext uri="{BB962C8B-B14F-4D97-AF65-F5344CB8AC3E}">
        <p14:creationId xmlns:p14="http://schemas.microsoft.com/office/powerpoint/2010/main" val="336446012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13" name="Graphic 12">
            <a:extLst>
              <a:ext uri="{FF2B5EF4-FFF2-40B4-BE49-F238E27FC236}">
                <a16:creationId xmlns:a16="http://schemas.microsoft.com/office/drawing/2014/main" id="{C5DB5460-5559-4A57-BD77-D6EEFE3E315B}"/>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220662" y="6322245"/>
            <a:ext cx="2739716" cy="326390"/>
          </a:xfrm>
          <a:prstGeom prst="rect">
            <a:avLst/>
          </a:prstGeom>
        </p:spPr>
      </p:pic>
      <p:sp>
        <p:nvSpPr>
          <p:cNvPr id="14" name="Rectangle 13">
            <a:extLst>
              <a:ext uri="{FF2B5EF4-FFF2-40B4-BE49-F238E27FC236}">
                <a16:creationId xmlns:a16="http://schemas.microsoft.com/office/drawing/2014/main" id="{EF3B21F5-CE9A-4313-86DE-2BBAE4F19C10}"/>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5">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22116616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6820542"/>
      </p:ext>
    </p:extLst>
  </p:cSld>
  <p:clrMap bg1="lt1" tx1="dk1" bg2="lt2" tx2="dk2" accent1="accent1" accent2="accent2" accent3="accent3" accent4="accent4" accent5="accent5" accent6="accent6" hlink="hlink" folHlink="folHlink"/>
  <p:sldLayoutIdLst>
    <p:sldLayoutId id="2147483693" r:id="rId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599" y="1488063"/>
            <a:ext cx="9043219" cy="2387600"/>
          </a:xfrm>
          <a:solidFill>
            <a:schemeClr val="accent2"/>
          </a:solidFill>
        </p:spPr>
        <p:txBody>
          <a:bodyPr>
            <a:normAutofit/>
          </a:bodyPr>
          <a:lstStyle/>
          <a:p>
            <a:r>
              <a:rPr lang="en-US" altLang="en-US" sz="4000" dirty="0"/>
              <a:t>Real-world Evidence Study of IV Iron Use During Acute Infection in Patients With Iron Deficiency Anemia</a:t>
            </a:r>
          </a:p>
        </p:txBody>
      </p:sp>
      <p:sp>
        <p:nvSpPr>
          <p:cNvPr id="2" name="Subtitle 1">
            <a:extLst>
              <a:ext uri="{FF2B5EF4-FFF2-40B4-BE49-F238E27FC236}">
                <a16:creationId xmlns:a16="http://schemas.microsoft.com/office/drawing/2014/main" id="{A0051D80-7AC1-54A7-03F6-44B6AB75581D}"/>
              </a:ext>
            </a:extLst>
          </p:cNvPr>
          <p:cNvSpPr>
            <a:spLocks noGrp="1"/>
          </p:cNvSpPr>
          <p:nvPr>
            <p:ph type="subTitle" idx="1"/>
          </p:nvPr>
        </p:nvSpPr>
        <p:spPr>
          <a:xfrm>
            <a:off x="149085" y="4104609"/>
            <a:ext cx="11241157" cy="599913"/>
          </a:xfrm>
        </p:spPr>
        <p:txBody>
          <a:bodyPr/>
          <a:lstStyle/>
          <a:p>
            <a:r>
              <a:rPr lang="en-US" dirty="0"/>
              <a:t>Bridging Discoveries to Practice: CCO’s Conference to Clinic Highlights* From the 2025 ASH Annual Meeting</a:t>
            </a:r>
          </a:p>
        </p:txBody>
      </p:sp>
      <p:sp>
        <p:nvSpPr>
          <p:cNvPr id="11" name="Text Placeholder 5">
            <a:extLst>
              <a:ext uri="{FF2B5EF4-FFF2-40B4-BE49-F238E27FC236}">
                <a16:creationId xmlns:a16="http://schemas.microsoft.com/office/drawing/2014/main" id="{AB7AD7B7-781A-DD86-7E3B-F0AF54E84000}"/>
              </a:ext>
            </a:extLst>
          </p:cNvPr>
          <p:cNvSpPr txBox="1">
            <a:spLocks/>
          </p:cNvSpPr>
          <p:nvPr/>
        </p:nvSpPr>
        <p:spPr>
          <a:xfrm>
            <a:off x="228600" y="6053328"/>
            <a:ext cx="8484704"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Provided by Clinical Care Options, LLC dba Decera Clinical Education in partnership with Smart Patients.</a:t>
            </a: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a:rPr>
              <a:t>Supported by educational grants from AstraZeneca, BeOne Medicines, Genentech, Geron Corporation, Incyte, Johnson &amp; Johnson, Lilly, and Novartis Pharmaceuticals Corporation.</a:t>
            </a:r>
          </a:p>
        </p:txBody>
      </p:sp>
      <p:sp>
        <p:nvSpPr>
          <p:cNvPr id="3" name="Subtitle 1">
            <a:extLst>
              <a:ext uri="{FF2B5EF4-FFF2-40B4-BE49-F238E27FC236}">
                <a16:creationId xmlns:a16="http://schemas.microsoft.com/office/drawing/2014/main" id="{7B072C24-784A-C0D7-F60C-E3D36200CB2C}"/>
              </a:ext>
            </a:extLst>
          </p:cNvPr>
          <p:cNvSpPr txBox="1">
            <a:spLocks/>
          </p:cNvSpPr>
          <p:nvPr/>
        </p:nvSpPr>
        <p:spPr>
          <a:xfrm>
            <a:off x="155711" y="5229512"/>
            <a:ext cx="10260497" cy="599913"/>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lang="en-US" sz="1500" kern="1200">
                <a:solidFill>
                  <a:schemeClr val="bg2"/>
                </a:solidFill>
                <a:latin typeface="Poppins" pitchFamily="2" charset="77"/>
                <a:ea typeface="+mn-ea"/>
                <a:cs typeface="Poppins" pitchFamily="2" charset="77"/>
              </a:defRPr>
            </a:lvl1pPr>
            <a:lvl2pPr marL="457200" indent="0" algn="ctr"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914400" indent="0" algn="ctr" defTabSz="914400" rtl="0" eaLnBrk="1" latinLnBrk="0" hangingPunct="1">
              <a:lnSpc>
                <a:spcPct val="110000"/>
              </a:lnSpc>
              <a:spcBef>
                <a:spcPts val="500"/>
              </a:spcBef>
              <a:buFont typeface="Poppins" panose="00000500000000000000" pitchFamily="2" charset="0"/>
              <a:buNone/>
              <a:defRPr sz="1800" kern="1200">
                <a:solidFill>
                  <a:schemeClr val="tx1"/>
                </a:solidFill>
                <a:latin typeface="Poppins" pitchFamily="2" charset="77"/>
                <a:ea typeface="+mn-ea"/>
                <a:cs typeface="Poppins" pitchFamily="2" charset="77"/>
              </a:defRPr>
            </a:lvl3pPr>
            <a:lvl4pPr marL="1371600" indent="0" algn="ctr" defTabSz="914400" rtl="0" eaLnBrk="1" latinLnBrk="0" hangingPunct="1">
              <a:lnSpc>
                <a:spcPct val="110000"/>
              </a:lnSpc>
              <a:spcBef>
                <a:spcPts val="500"/>
              </a:spcBef>
              <a:buFont typeface="Arial" panose="020B0604020202020204" pitchFamily="34" charset="0"/>
              <a:buNone/>
              <a:defRPr lang="en-US" sz="1600" kern="1200">
                <a:solidFill>
                  <a:schemeClr val="tx1"/>
                </a:solidFill>
                <a:latin typeface="Poppins" pitchFamily="2" charset="77"/>
                <a:ea typeface="+mn-ea"/>
                <a:cs typeface="Poppins" pitchFamily="2" charset="77"/>
              </a:defRPr>
            </a:lvl4pPr>
            <a:lvl5pPr marL="1828800" indent="0" algn="ctr" defTabSz="914400" rtl="0" eaLnBrk="1" latinLnBrk="0" hangingPunct="1">
              <a:lnSpc>
                <a:spcPct val="110000"/>
              </a:lnSpc>
              <a:spcBef>
                <a:spcPts val="500"/>
              </a:spcBef>
              <a:buFont typeface="Poppins" panose="00000500000000000000" pitchFamily="2" charset="0"/>
              <a:buNone/>
              <a:defRPr sz="1600" kern="1200">
                <a:solidFill>
                  <a:schemeClr val="tx1"/>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*Clinical Care Options, LLC dba Decera Clinical Education is an independent medical education company that provides state-of-the-art medical information to healthcare professionals through conference coverage and other educational programs.</a:t>
            </a:r>
          </a:p>
        </p:txBody>
      </p:sp>
      <p:sp>
        <p:nvSpPr>
          <p:cNvPr id="4" name="TextBox 3">
            <a:extLst>
              <a:ext uri="{FF2B5EF4-FFF2-40B4-BE49-F238E27FC236}">
                <a16:creationId xmlns:a16="http://schemas.microsoft.com/office/drawing/2014/main" id="{F43BCE82-0166-5452-21C3-357068615859}"/>
              </a:ext>
            </a:extLst>
          </p:cNvPr>
          <p:cNvSpPr txBox="1"/>
          <p:nvPr/>
        </p:nvSpPr>
        <p:spPr>
          <a:xfrm>
            <a:off x="8627165" y="-437322"/>
            <a:ext cx="0" cy="0"/>
          </a:xfrm>
          <a:prstGeom prst="rect">
            <a:avLst/>
          </a:prstGeom>
        </p:spPr>
        <p:txBody>
          <a:bodyPr vert="horz" wrap="none" lIns="0" tIns="0" rIns="0" bIns="0" rtlCol="0">
            <a:noAutofit/>
          </a:bodyPr>
          <a:lstStyle/>
          <a:p>
            <a:pPr algn="l"/>
            <a:endParaRPr lang="en-US" sz="1200" dirty="0"/>
          </a:p>
        </p:txBody>
      </p:sp>
      <p:sp>
        <p:nvSpPr>
          <p:cNvPr id="5" name="TextBox 4">
            <a:extLst>
              <a:ext uri="{FF2B5EF4-FFF2-40B4-BE49-F238E27FC236}">
                <a16:creationId xmlns:a16="http://schemas.microsoft.com/office/drawing/2014/main" id="{1EA1396A-93A8-93A7-5978-151FBD10B387}"/>
              </a:ext>
            </a:extLst>
          </p:cNvPr>
          <p:cNvSpPr txBox="1"/>
          <p:nvPr/>
        </p:nvSpPr>
        <p:spPr>
          <a:xfrm>
            <a:off x="5194852" y="-742122"/>
            <a:ext cx="0" cy="0"/>
          </a:xfrm>
          <a:prstGeom prst="rect">
            <a:avLst/>
          </a:prstGeom>
        </p:spPr>
        <p:txBody>
          <a:bodyPr vert="horz" wrap="none" lIns="0" tIns="0" rIns="0" bIns="0" rtlCol="0">
            <a:noAutofit/>
          </a:bodyPr>
          <a:lstStyle/>
          <a:p>
            <a:pPr algn="l"/>
            <a:endParaRPr lang="en-US" sz="1200" dirty="0"/>
          </a:p>
        </p:txBody>
      </p:sp>
    </p:spTree>
    <p:extLst>
      <p:ext uri="{BB962C8B-B14F-4D97-AF65-F5344CB8AC3E}">
        <p14:creationId xmlns:p14="http://schemas.microsoft.com/office/powerpoint/2010/main" val="263473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246098-E43E-6101-457F-0AFE62DDCC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br>
              <a:rPr lang="en-US" altLang="en-US" sz="2200" dirty="0"/>
            </a:br>
            <a:br>
              <a:rPr lang="en-US" altLang="en-US" sz="2200" dirty="0"/>
            </a:br>
            <a:endParaRPr lang="en-US" altLang="en-US" sz="2200" dirty="0"/>
          </a:p>
          <a:p>
            <a:pPr eaLnBrk="1" hangingPunct="1">
              <a:spcBef>
                <a:spcPts val="1600"/>
              </a:spcBef>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2922012"/>
            <a:ext cx="8194464" cy="553998"/>
          </a:xfrm>
          <a:prstGeom prst="rect">
            <a:avLst/>
          </a:prstGeom>
          <a:noFill/>
        </p:spPr>
        <p:txBody>
          <a:bodyPr wrap="square" lIns="0" tIns="0" rIns="0" bIns="0">
            <a:spAutoFit/>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Slide credit: </a:t>
            </a:r>
            <a:r>
              <a:rPr kumimoji="0" lang="en-US" sz="1800" b="0" i="0"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deceraclinical.com/education </a:t>
            </a:r>
            <a:b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br>
            <a:r>
              <a:rPr kumimoji="0" lang="en-US" sz="1800" b="0" i="1"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formerly </a:t>
            </a:r>
            <a:r>
              <a:rPr kumimoji="0" lang="en-US" sz="1800" b="0" i="1"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clinicaloptions.com</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8895AD81-D23D-4BD6-9CE3-C6ABB44855EB}"/>
              </a:ext>
            </a:extLst>
          </p:cNvPr>
          <p:cNvSpPr>
            <a:spLocks noGrp="1"/>
          </p:cNvSpPr>
          <p:nvPr>
            <p:ph idx="1"/>
          </p:nvPr>
        </p:nvSpPr>
        <p:spPr/>
        <p:txBody>
          <a:bodyPr/>
          <a:lstStyle/>
          <a:p>
            <a:pPr marL="342900" indent="-342900">
              <a:buFont typeface="Arial" panose="020B0604020202020204" pitchFamily="34" charset="0"/>
              <a:buChar char="•"/>
            </a:pPr>
            <a:r>
              <a:rPr lang="en-US" altLang="en-US" dirty="0"/>
              <a:t>Iron deficiency anemia (IDA) occurs commonly in hospitalized adults with infection </a:t>
            </a:r>
          </a:p>
          <a:p>
            <a:pPr marL="342900" indent="-342900">
              <a:buFont typeface="Arial" panose="020B0604020202020204" pitchFamily="34" charset="0"/>
              <a:buChar char="•"/>
            </a:pPr>
            <a:r>
              <a:rPr lang="en-US" altLang="en-US" dirty="0"/>
              <a:t>IV iron therapy in patients with IDA is beneficial, but its use in patients with infection has been controversial</a:t>
            </a:r>
          </a:p>
          <a:p>
            <a:pPr marL="342900" indent="-342900">
              <a:buFont typeface="Arial" panose="020B0604020202020204" pitchFamily="34" charset="0"/>
              <a:buChar char="•"/>
            </a:pPr>
            <a:r>
              <a:rPr lang="en-US" altLang="en-US" dirty="0"/>
              <a:t>Some reviews have found a greater infection risk with IV iron, whereas other reviews and trials have not demonstrated this risk</a:t>
            </a:r>
            <a:r>
              <a:rPr lang="en-US" altLang="en-US" baseline="30000" dirty="0"/>
              <a:t>1 </a:t>
            </a:r>
          </a:p>
          <a:p>
            <a:pPr marL="342900" indent="-342900">
              <a:buFont typeface="Arial" panose="020B0604020202020204" pitchFamily="34" charset="0"/>
              <a:buChar char="•"/>
            </a:pPr>
            <a:r>
              <a:rPr lang="en-US" altLang="en-US" dirty="0"/>
              <a:t>Insufficient real-world data across infection types to answer this question</a:t>
            </a:r>
          </a:p>
          <a:p>
            <a:pPr marL="342900" indent="-342900">
              <a:buFont typeface="Arial" panose="020B0604020202020204" pitchFamily="34" charset="0"/>
              <a:buChar char="•"/>
            </a:pPr>
            <a:r>
              <a:rPr lang="en-US" altLang="en-US" dirty="0"/>
              <a:t>Current real-world study evaluated the effect of IV iron use on outcomes in hospitalized patients with IDA and acute infection using EHR data</a:t>
            </a:r>
            <a:r>
              <a:rPr lang="en-US" altLang="en-US" baseline="30000" dirty="0"/>
              <a:t>2</a:t>
            </a:r>
          </a:p>
        </p:txBody>
      </p:sp>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p:txBody>
          <a:bodyPr/>
          <a:lstStyle/>
          <a:p>
            <a:r>
              <a:rPr lang="en-US" dirty="0"/>
              <a:t>IV Iron in IDA and Infection RWE: Background</a:t>
            </a:r>
            <a:endParaRPr lang="en-US" altLang="en-US" dirty="0"/>
          </a:p>
        </p:txBody>
      </p:sp>
      <p:sp>
        <p:nvSpPr>
          <p:cNvPr id="3" name="Content Placeholder 2">
            <a:extLst>
              <a:ext uri="{FF2B5EF4-FFF2-40B4-BE49-F238E27FC236}">
                <a16:creationId xmlns:a16="http://schemas.microsoft.com/office/drawing/2014/main" id="{426CECC3-BD13-FBD9-6B86-5238AC41F1CF}"/>
              </a:ext>
            </a:extLst>
          </p:cNvPr>
          <p:cNvSpPr>
            <a:spLocks noGrp="1"/>
          </p:cNvSpPr>
          <p:nvPr>
            <p:ph sz="quarter" idx="10"/>
          </p:nvPr>
        </p:nvSpPr>
        <p:spPr/>
        <p:txBody>
          <a:bodyPr/>
          <a:lstStyle/>
          <a:p>
            <a:r>
              <a:rPr lang="en-US" dirty="0"/>
              <a:t>1. Centanni. J Maine Med Cent. 2024;6:1. 2. Sohail. ASH 2025. </a:t>
            </a:r>
            <a:r>
              <a:rPr lang="en-US" dirty="0" err="1"/>
              <a:t>Abstr</a:t>
            </a:r>
            <a:r>
              <a:rPr lang="en-US" dirty="0"/>
              <a:t> 5. </a:t>
            </a:r>
          </a:p>
        </p:txBody>
      </p:sp>
      <p:sp>
        <p:nvSpPr>
          <p:cNvPr id="2" name="TextBox 1">
            <a:extLst>
              <a:ext uri="{FF2B5EF4-FFF2-40B4-BE49-F238E27FC236}">
                <a16:creationId xmlns:a16="http://schemas.microsoft.com/office/drawing/2014/main" id="{90844FC6-A9BB-6244-9925-9739D8AA2C25}"/>
              </a:ext>
            </a:extLst>
          </p:cNvPr>
          <p:cNvSpPr txBox="1"/>
          <p:nvPr/>
        </p:nvSpPr>
        <p:spPr>
          <a:xfrm>
            <a:off x="7643813" y="-342900"/>
            <a:ext cx="0" cy="0"/>
          </a:xfrm>
          <a:prstGeom prst="rect">
            <a:avLst/>
          </a:prstGeom>
        </p:spPr>
        <p:txBody>
          <a:bodyPr vert="horz" wrap="none" lIns="0" tIns="0" rIns="0" bIns="0" rtlCol="0">
            <a:noAutofit/>
          </a:bodyPr>
          <a:lstStyle/>
          <a:p>
            <a:pPr algn="l"/>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12">
            <a:extLst>
              <a:ext uri="{FF2B5EF4-FFF2-40B4-BE49-F238E27FC236}">
                <a16:creationId xmlns:a16="http://schemas.microsoft.com/office/drawing/2014/main" id="{341F1412-0777-41C5-B96D-0BFB8F36BDE0}"/>
              </a:ext>
            </a:extLst>
          </p:cNvPr>
          <p:cNvSpPr>
            <a:spLocks noGrp="1"/>
          </p:cNvSpPr>
          <p:nvPr>
            <p:ph idx="1"/>
          </p:nvPr>
        </p:nvSpPr>
        <p:spPr>
          <a:ln>
            <a:noFill/>
          </a:ln>
        </p:spPr>
        <p:txBody>
          <a:bodyPr rtlCol="0">
            <a:noAutofit/>
          </a:bodyPr>
          <a:lstStyle/>
          <a:p>
            <a:pPr marL="342900" indent="-342900">
              <a:buFont typeface="Arial" panose="020B0604020202020204" pitchFamily="34" charset="0"/>
              <a:buChar char="•"/>
            </a:pPr>
            <a:r>
              <a:rPr lang="en-US" sz="2000" dirty="0"/>
              <a:t>Retrospective cohort study using the TriNetX Research Network</a:t>
            </a:r>
          </a:p>
          <a:p>
            <a:pPr marL="574675" lvl="1" indent="-342900">
              <a:buFont typeface="Calibri" panose="020F0502020204030204" pitchFamily="34" charset="0"/>
              <a:buChar char="─"/>
            </a:pPr>
            <a:r>
              <a:rPr lang="en-US" sz="1800" dirty="0"/>
              <a:t>TriNetX is a global electronic health record network comprising deidentified data from more than 275 million patients worldwide, with updates every 2-4 wk</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dirty="0"/>
          </a:p>
          <a:p>
            <a:endParaRPr lang="en-US" dirty="0"/>
          </a:p>
          <a:p>
            <a:endParaRPr lang="en-US" dirty="0"/>
          </a:p>
          <a:p>
            <a:endParaRPr lang="en-US" sz="100" dirty="0"/>
          </a:p>
          <a:p>
            <a:pPr marL="342900" indent="-342900">
              <a:buFont typeface="Arial" panose="020B0604020202020204" pitchFamily="34" charset="0"/>
              <a:buChar char="•"/>
            </a:pPr>
            <a:r>
              <a:rPr lang="en-US" sz="1800" b="1" dirty="0"/>
              <a:t>Co-primary endpoints: </a:t>
            </a:r>
            <a:r>
              <a:rPr lang="en-US" sz="1800" dirty="0"/>
              <a:t>14-day survival, 90-day survival</a:t>
            </a:r>
          </a:p>
          <a:p>
            <a:pPr marL="342900" indent="-342900">
              <a:buFont typeface="Arial" panose="020B0604020202020204" pitchFamily="34" charset="0"/>
              <a:buChar char="•"/>
            </a:pPr>
            <a:r>
              <a:rPr lang="en-US" sz="1800" b="1" dirty="0"/>
              <a:t>Secondary endpoints: </a:t>
            </a:r>
            <a:r>
              <a:rPr lang="en-US" sz="1800" dirty="0"/>
              <a:t>hemoglobin recovery, hospital utilization (length of stay, antibiotic days, transfusion days, respirator days) </a:t>
            </a:r>
          </a:p>
          <a:p>
            <a:endParaRPr lang="en-US" dirty="0"/>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IV Iron in IDA and Infection RWE: </a:t>
            </a:r>
            <a:r>
              <a:rPr lang="en-US" altLang="en-US" dirty="0"/>
              <a:t>Study Design</a:t>
            </a:r>
          </a:p>
        </p:txBody>
      </p:sp>
      <p:sp>
        <p:nvSpPr>
          <p:cNvPr id="9" name="Content Placeholder 8">
            <a:extLst>
              <a:ext uri="{FF2B5EF4-FFF2-40B4-BE49-F238E27FC236}">
                <a16:creationId xmlns:a16="http://schemas.microsoft.com/office/drawing/2014/main" id="{9AE87D31-7149-D93E-25AA-5F18E45AF1F2}"/>
              </a:ext>
            </a:extLst>
          </p:cNvPr>
          <p:cNvSpPr>
            <a:spLocks noGrp="1"/>
          </p:cNvSpPr>
          <p:nvPr>
            <p:ph sz="quarter" idx="10"/>
          </p:nvPr>
        </p:nvSpPr>
        <p:spPr/>
        <p:txBody>
          <a:bodyPr/>
          <a:lstStyle/>
          <a:p>
            <a:r>
              <a:rPr lang="en-US" dirty="0" err="1"/>
              <a:t>Palchuk</a:t>
            </a:r>
            <a:r>
              <a:rPr lang="en-US" dirty="0"/>
              <a:t>. JAMIA Open. 2023;6:ooad035. Sohail. ASH 2025. </a:t>
            </a:r>
            <a:r>
              <a:rPr lang="en-US" dirty="0" err="1"/>
              <a:t>Abstr</a:t>
            </a:r>
            <a:r>
              <a:rPr lang="en-US" dirty="0"/>
              <a:t> 5. </a:t>
            </a:r>
          </a:p>
        </p:txBody>
      </p:sp>
      <p:sp>
        <p:nvSpPr>
          <p:cNvPr id="14" name="TextBox 13">
            <a:extLst>
              <a:ext uri="{FF2B5EF4-FFF2-40B4-BE49-F238E27FC236}">
                <a16:creationId xmlns:a16="http://schemas.microsoft.com/office/drawing/2014/main" id="{539FE15E-208D-7AAE-4E23-112DFAEC1946}"/>
              </a:ext>
            </a:extLst>
          </p:cNvPr>
          <p:cNvSpPr txBox="1"/>
          <p:nvPr/>
        </p:nvSpPr>
        <p:spPr>
          <a:xfrm>
            <a:off x="4956313" y="-609600"/>
            <a:ext cx="0" cy="0"/>
          </a:xfrm>
          <a:prstGeom prst="rect">
            <a:avLst/>
          </a:prstGeom>
        </p:spPr>
        <p:txBody>
          <a:bodyPr vert="horz" wrap="none" lIns="0" tIns="0" rIns="0" bIns="0" rtlCol="0">
            <a:noAutofit/>
          </a:bodyPr>
          <a:lstStyle/>
          <a:p>
            <a:pPr algn="l"/>
            <a:endParaRPr lang="en-US" sz="1200" dirty="0"/>
          </a:p>
        </p:txBody>
      </p:sp>
      <p:sp>
        <p:nvSpPr>
          <p:cNvPr id="2" name="Content Placeholder 2">
            <a:extLst>
              <a:ext uri="{FF2B5EF4-FFF2-40B4-BE49-F238E27FC236}">
                <a16:creationId xmlns:a16="http://schemas.microsoft.com/office/drawing/2014/main" id="{2EC6BF6F-9E4A-D306-7249-33D3672E841D}"/>
              </a:ext>
            </a:extLst>
          </p:cNvPr>
          <p:cNvSpPr txBox="1">
            <a:spLocks/>
          </p:cNvSpPr>
          <p:nvPr/>
        </p:nvSpPr>
        <p:spPr bwMode="auto">
          <a:xfrm>
            <a:off x="35176" y="3040361"/>
            <a:ext cx="2967391" cy="705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spcBef>
                <a:spcPts val="0"/>
              </a:spcBef>
              <a:spcAft>
                <a:spcPts val="0"/>
              </a:spcAft>
              <a:buNone/>
            </a:pPr>
            <a:r>
              <a:rPr lang="en-US" sz="1600" kern="0" dirty="0">
                <a:solidFill>
                  <a:schemeClr val="tx1"/>
                </a:solidFill>
                <a:latin typeface="Poppins" pitchFamily="2" charset="77"/>
                <a:cs typeface="Poppins" pitchFamily="2" charset="77"/>
              </a:rPr>
              <a:t>Adults aged ≥18 yr with acute infection and concurrent IDA in TriNetX Research Network database from 2000-2024</a:t>
            </a:r>
          </a:p>
        </p:txBody>
      </p:sp>
      <p:sp>
        <p:nvSpPr>
          <p:cNvPr id="4" name="Rectangle 3">
            <a:extLst>
              <a:ext uri="{FF2B5EF4-FFF2-40B4-BE49-F238E27FC236}">
                <a16:creationId xmlns:a16="http://schemas.microsoft.com/office/drawing/2014/main" id="{293C6800-DDEE-4AD8-7B45-F78AFE9DC5E7}"/>
              </a:ext>
            </a:extLst>
          </p:cNvPr>
          <p:cNvSpPr/>
          <p:nvPr/>
        </p:nvSpPr>
        <p:spPr bwMode="auto">
          <a:xfrm>
            <a:off x="3308404" y="2879761"/>
            <a:ext cx="2683572" cy="1428015"/>
          </a:xfrm>
          <a:prstGeom prst="rect">
            <a:avLst/>
          </a:prstGeom>
          <a:solidFill>
            <a:schemeClr val="tx1"/>
          </a:solidFill>
          <a:ln w="0">
            <a:solidFill>
              <a:schemeClr val="bg1"/>
            </a:solidFill>
            <a:miter lim="800000"/>
            <a:headEnd/>
            <a:tailEnd/>
          </a:ln>
        </p:spPr>
        <p:txBody>
          <a:bodyPr rtlCol="0" anchor="ctr"/>
          <a:lstStyle/>
          <a:p>
            <a:pPr algn="ctr" eaLnBrk="1" hangingPunct="1">
              <a:spcBef>
                <a:spcPts val="0"/>
              </a:spcBef>
              <a:spcAft>
                <a:spcPts val="0"/>
              </a:spcAft>
              <a:buClr>
                <a:schemeClr val="folHlink"/>
              </a:buClr>
              <a:buNone/>
            </a:pPr>
            <a:r>
              <a:rPr lang="en-US" sz="1600" b="1" dirty="0">
                <a:solidFill>
                  <a:schemeClr val="bg2"/>
                </a:solidFill>
                <a:latin typeface="Poppins" pitchFamily="2" charset="77"/>
                <a:cs typeface="Poppins" pitchFamily="2" charset="77"/>
              </a:rPr>
              <a:t>Group by ICD-10 code: </a:t>
            </a:r>
          </a:p>
          <a:p>
            <a:pPr algn="ctr">
              <a:buClr>
                <a:schemeClr val="folHlink"/>
              </a:buClr>
            </a:pPr>
            <a:r>
              <a:rPr lang="en-US" sz="1600" dirty="0">
                <a:solidFill>
                  <a:schemeClr val="bg2"/>
                </a:solidFill>
              </a:rPr>
              <a:t>MRSA bacteremia, pneumonia, UTI, colitis, cellulitis, meningitis*</a:t>
            </a:r>
            <a:endParaRPr lang="en-US" sz="2000" baseline="30000" dirty="0">
              <a:solidFill>
                <a:schemeClr val="bg2"/>
              </a:solidFill>
            </a:endParaRPr>
          </a:p>
        </p:txBody>
      </p:sp>
      <p:sp>
        <p:nvSpPr>
          <p:cNvPr id="5" name="Line 53">
            <a:extLst>
              <a:ext uri="{FF2B5EF4-FFF2-40B4-BE49-F238E27FC236}">
                <a16:creationId xmlns:a16="http://schemas.microsoft.com/office/drawing/2014/main" id="{CB80F2E0-1CA7-26CB-BFC8-EDD3B4612BAA}"/>
              </a:ext>
            </a:extLst>
          </p:cNvPr>
          <p:cNvSpPr>
            <a:spLocks noChangeShapeType="1"/>
          </p:cNvSpPr>
          <p:nvPr/>
        </p:nvSpPr>
        <p:spPr bwMode="auto">
          <a:xfrm flipV="1">
            <a:off x="2852801" y="3589369"/>
            <a:ext cx="423998" cy="3711"/>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6" name="Rectangle 5">
            <a:extLst>
              <a:ext uri="{FF2B5EF4-FFF2-40B4-BE49-F238E27FC236}">
                <a16:creationId xmlns:a16="http://schemas.microsoft.com/office/drawing/2014/main" id="{9E972C06-0A7D-4382-8F03-CA59CC3BA116}"/>
              </a:ext>
            </a:extLst>
          </p:cNvPr>
          <p:cNvSpPr/>
          <p:nvPr/>
        </p:nvSpPr>
        <p:spPr bwMode="auto">
          <a:xfrm>
            <a:off x="6447218" y="2600158"/>
            <a:ext cx="3156264" cy="792730"/>
          </a:xfrm>
          <a:prstGeom prst="rect">
            <a:avLst/>
          </a:prstGeom>
          <a:solidFill>
            <a:schemeClr val="accent1"/>
          </a:solidFill>
          <a:ln w="0">
            <a:solidFill>
              <a:schemeClr val="bg1"/>
            </a:solidFill>
            <a:miter lim="800000"/>
            <a:headEnd/>
            <a:tailEnd/>
          </a:ln>
        </p:spPr>
        <p:txBody>
          <a:bodyPr rtlCol="0" anchor="ctr"/>
          <a:lstStyle/>
          <a:p>
            <a:pPr algn="ctr" eaLnBrk="1" hangingPunct="1">
              <a:spcBef>
                <a:spcPts val="0"/>
              </a:spcBef>
              <a:spcAft>
                <a:spcPts val="0"/>
              </a:spcAft>
              <a:buClr>
                <a:schemeClr val="folHlink"/>
              </a:buClr>
              <a:buNone/>
            </a:pPr>
            <a:r>
              <a:rPr lang="en-US" sz="1600" b="1" dirty="0">
                <a:solidFill>
                  <a:schemeClr val="bg2"/>
                </a:solidFill>
                <a:latin typeface="Poppins" pitchFamily="2" charset="77"/>
                <a:cs typeface="Poppins" pitchFamily="2" charset="77"/>
              </a:rPr>
              <a:t>IV iron</a:t>
            </a:r>
          </a:p>
          <a:p>
            <a:pPr algn="ctr" eaLnBrk="1" hangingPunct="1">
              <a:spcBef>
                <a:spcPts val="0"/>
              </a:spcBef>
              <a:spcAft>
                <a:spcPts val="0"/>
              </a:spcAft>
              <a:buClr>
                <a:schemeClr val="folHlink"/>
              </a:buClr>
              <a:buNone/>
            </a:pPr>
            <a:r>
              <a:rPr lang="en-US" sz="1600" dirty="0">
                <a:solidFill>
                  <a:schemeClr val="bg2"/>
                </a:solidFill>
                <a:latin typeface="Poppins" pitchFamily="2" charset="77"/>
                <a:cs typeface="Poppins" pitchFamily="2" charset="77"/>
              </a:rPr>
              <a:t>≥1 IV iron formulation up to </a:t>
            </a:r>
            <a:br>
              <a:rPr lang="en-US" sz="1600" dirty="0">
                <a:solidFill>
                  <a:schemeClr val="bg2"/>
                </a:solidFill>
                <a:latin typeface="Poppins" pitchFamily="2" charset="77"/>
                <a:cs typeface="Poppins" pitchFamily="2" charset="77"/>
              </a:rPr>
            </a:br>
            <a:r>
              <a:rPr lang="en-US" sz="1600" dirty="0">
                <a:solidFill>
                  <a:schemeClr val="bg2"/>
                </a:solidFill>
                <a:latin typeface="Poppins" pitchFamily="2" charset="77"/>
                <a:cs typeface="Poppins" pitchFamily="2" charset="77"/>
              </a:rPr>
              <a:t>1 wk after IDA + infection </a:t>
            </a:r>
            <a:endParaRPr lang="en-US" sz="2000" dirty="0">
              <a:solidFill>
                <a:schemeClr val="bg2"/>
              </a:solidFill>
            </a:endParaRPr>
          </a:p>
        </p:txBody>
      </p:sp>
      <p:sp>
        <p:nvSpPr>
          <p:cNvPr id="7" name="Line 53">
            <a:extLst>
              <a:ext uri="{FF2B5EF4-FFF2-40B4-BE49-F238E27FC236}">
                <a16:creationId xmlns:a16="http://schemas.microsoft.com/office/drawing/2014/main" id="{B3C19740-5715-383B-30F8-03A681F7126A}"/>
              </a:ext>
            </a:extLst>
          </p:cNvPr>
          <p:cNvSpPr>
            <a:spLocks noChangeShapeType="1"/>
          </p:cNvSpPr>
          <p:nvPr/>
        </p:nvSpPr>
        <p:spPr bwMode="auto">
          <a:xfrm flipV="1">
            <a:off x="5991976" y="3185548"/>
            <a:ext cx="359019" cy="327026"/>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8" name="Line 53">
            <a:extLst>
              <a:ext uri="{FF2B5EF4-FFF2-40B4-BE49-F238E27FC236}">
                <a16:creationId xmlns:a16="http://schemas.microsoft.com/office/drawing/2014/main" id="{B167FD1B-38B5-934B-8BD7-A24053AFF7B3}"/>
              </a:ext>
            </a:extLst>
          </p:cNvPr>
          <p:cNvSpPr>
            <a:spLocks noChangeShapeType="1"/>
          </p:cNvSpPr>
          <p:nvPr/>
        </p:nvSpPr>
        <p:spPr bwMode="auto">
          <a:xfrm>
            <a:off x="5991976" y="3802893"/>
            <a:ext cx="359019" cy="295048"/>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11" name="Rectangle 10">
            <a:extLst>
              <a:ext uri="{FF2B5EF4-FFF2-40B4-BE49-F238E27FC236}">
                <a16:creationId xmlns:a16="http://schemas.microsoft.com/office/drawing/2014/main" id="{3AAD2FEE-F70D-D929-82F6-A439CF0E4151}"/>
              </a:ext>
            </a:extLst>
          </p:cNvPr>
          <p:cNvSpPr/>
          <p:nvPr/>
        </p:nvSpPr>
        <p:spPr bwMode="auto">
          <a:xfrm>
            <a:off x="6447218" y="3701576"/>
            <a:ext cx="3156264" cy="792730"/>
          </a:xfrm>
          <a:prstGeom prst="rect">
            <a:avLst/>
          </a:prstGeom>
          <a:solidFill>
            <a:schemeClr val="tx1">
              <a:lumMod val="50000"/>
              <a:lumOff val="50000"/>
            </a:schemeClr>
          </a:solidFill>
          <a:ln w="0">
            <a:solidFill>
              <a:schemeClr val="bg1"/>
            </a:solidFill>
            <a:miter lim="800000"/>
            <a:headEnd/>
            <a:tailEnd/>
          </a:ln>
        </p:spPr>
        <p:txBody>
          <a:bodyPr rtlCol="0" anchor="ctr"/>
          <a:lstStyle/>
          <a:p>
            <a:pPr algn="ctr" eaLnBrk="1" hangingPunct="1">
              <a:spcBef>
                <a:spcPts val="0"/>
              </a:spcBef>
              <a:spcAft>
                <a:spcPts val="0"/>
              </a:spcAft>
              <a:buClr>
                <a:schemeClr val="folHlink"/>
              </a:buClr>
              <a:buNone/>
            </a:pPr>
            <a:r>
              <a:rPr lang="en-US" sz="1600" b="1" dirty="0">
                <a:solidFill>
                  <a:schemeClr val="bg2"/>
                </a:solidFill>
                <a:latin typeface="Poppins" pitchFamily="2" charset="77"/>
                <a:cs typeface="Poppins" pitchFamily="2" charset="77"/>
              </a:rPr>
              <a:t>No IV iron</a:t>
            </a:r>
          </a:p>
          <a:p>
            <a:pPr algn="ctr" eaLnBrk="1" hangingPunct="1">
              <a:spcBef>
                <a:spcPts val="0"/>
              </a:spcBef>
              <a:spcAft>
                <a:spcPts val="0"/>
              </a:spcAft>
              <a:buClr>
                <a:schemeClr val="folHlink"/>
              </a:buClr>
              <a:buNone/>
            </a:pPr>
            <a:r>
              <a:rPr lang="en-US" sz="1600" dirty="0">
                <a:solidFill>
                  <a:schemeClr val="bg2"/>
                </a:solidFill>
                <a:latin typeface="Poppins" pitchFamily="2" charset="77"/>
                <a:cs typeface="Poppins" pitchFamily="2" charset="77"/>
              </a:rPr>
              <a:t>No IV iron formulation up to </a:t>
            </a:r>
            <a:br>
              <a:rPr lang="en-US" sz="1600" dirty="0">
                <a:solidFill>
                  <a:schemeClr val="bg2"/>
                </a:solidFill>
                <a:latin typeface="Poppins" pitchFamily="2" charset="77"/>
                <a:cs typeface="Poppins" pitchFamily="2" charset="77"/>
              </a:rPr>
            </a:br>
            <a:r>
              <a:rPr lang="en-US" sz="1600" dirty="0">
                <a:solidFill>
                  <a:schemeClr val="bg2"/>
                </a:solidFill>
                <a:latin typeface="Poppins" pitchFamily="2" charset="77"/>
                <a:cs typeface="Poppins" pitchFamily="2" charset="77"/>
              </a:rPr>
              <a:t>1 wk after IDA + infection </a:t>
            </a:r>
            <a:endParaRPr lang="en-US" sz="2000" dirty="0">
              <a:solidFill>
                <a:schemeClr val="bg2"/>
              </a:solidFill>
            </a:endParaRPr>
          </a:p>
        </p:txBody>
      </p:sp>
      <p:sp>
        <p:nvSpPr>
          <p:cNvPr id="12" name="Line 53">
            <a:extLst>
              <a:ext uri="{FF2B5EF4-FFF2-40B4-BE49-F238E27FC236}">
                <a16:creationId xmlns:a16="http://schemas.microsoft.com/office/drawing/2014/main" id="{40B5B894-2B7B-DFBD-34FE-046FC81BBF8B}"/>
              </a:ext>
            </a:extLst>
          </p:cNvPr>
          <p:cNvSpPr>
            <a:spLocks noChangeShapeType="1"/>
          </p:cNvSpPr>
          <p:nvPr/>
        </p:nvSpPr>
        <p:spPr bwMode="auto">
          <a:xfrm flipV="1">
            <a:off x="9598403" y="3536206"/>
            <a:ext cx="457200" cy="11026"/>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15" name="Content Placeholder 2">
            <a:extLst>
              <a:ext uri="{FF2B5EF4-FFF2-40B4-BE49-F238E27FC236}">
                <a16:creationId xmlns:a16="http://schemas.microsoft.com/office/drawing/2014/main" id="{3BA82E8A-8B5F-7124-53A8-ECC07F6715CC}"/>
              </a:ext>
            </a:extLst>
          </p:cNvPr>
          <p:cNvSpPr txBox="1">
            <a:spLocks/>
          </p:cNvSpPr>
          <p:nvPr/>
        </p:nvSpPr>
        <p:spPr bwMode="auto">
          <a:xfrm>
            <a:off x="9900936" y="2888716"/>
            <a:ext cx="2194868" cy="705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spcBef>
                <a:spcPts val="0"/>
              </a:spcBef>
              <a:spcAft>
                <a:spcPts val="0"/>
              </a:spcAft>
              <a:buNone/>
            </a:pPr>
            <a:r>
              <a:rPr lang="en-US" sz="1600" i="1" kern="0" dirty="0">
                <a:solidFill>
                  <a:schemeClr val="tx1"/>
                </a:solidFill>
                <a:latin typeface="Poppins" pitchFamily="2" charset="77"/>
                <a:cs typeface="Poppins" pitchFamily="2" charset="77"/>
              </a:rPr>
              <a:t>PSM 1:1 by ICD-10 code for iron vs no iron for age, demographics, comorbidities, and laboratory values</a:t>
            </a:r>
            <a:endParaRPr lang="en-US" sz="1600" b="0" i="1" kern="0" dirty="0">
              <a:solidFill>
                <a:schemeClr val="tx1"/>
              </a:solidFill>
              <a:latin typeface="Poppins" pitchFamily="2" charset="77"/>
              <a:cs typeface="Poppins" pitchFamily="2" charset="77"/>
            </a:endParaRPr>
          </a:p>
        </p:txBody>
      </p:sp>
      <p:sp>
        <p:nvSpPr>
          <p:cNvPr id="16" name="Content Placeholder 2">
            <a:extLst>
              <a:ext uri="{FF2B5EF4-FFF2-40B4-BE49-F238E27FC236}">
                <a16:creationId xmlns:a16="http://schemas.microsoft.com/office/drawing/2014/main" id="{05BAD4A1-DC89-FE73-0B22-9F9F18F83F38}"/>
              </a:ext>
            </a:extLst>
          </p:cNvPr>
          <p:cNvSpPr txBox="1">
            <a:spLocks/>
          </p:cNvSpPr>
          <p:nvPr/>
        </p:nvSpPr>
        <p:spPr bwMode="auto">
          <a:xfrm>
            <a:off x="3273552" y="4371425"/>
            <a:ext cx="2926080" cy="705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None/>
            </a:pPr>
            <a:r>
              <a:rPr lang="en-US" sz="1200" kern="0" dirty="0">
                <a:solidFill>
                  <a:schemeClr val="tx1"/>
                </a:solidFill>
                <a:latin typeface="Poppins" pitchFamily="2" charset="77"/>
                <a:cs typeface="Poppins" pitchFamily="2" charset="77"/>
              </a:rPr>
              <a:t>*Results not reported herein due to low patient numbers.</a:t>
            </a:r>
            <a:endParaRPr lang="en-US" sz="1200" b="0" kern="0" dirty="0">
              <a:solidFill>
                <a:schemeClr val="tx1"/>
              </a:solidFill>
              <a:latin typeface="Poppins" pitchFamily="2" charset="77"/>
              <a:cs typeface="Poppins" pitchFamily="2" charset="77"/>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95CA5-4273-AF46-C994-5FAF3212CE5C}"/>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26819085-1B83-F4C3-2AC3-75546B71DF8E}"/>
              </a:ext>
            </a:extLst>
          </p:cNvPr>
          <p:cNvSpPr>
            <a:spLocks noGrp="1" noChangeArrowheads="1"/>
          </p:cNvSpPr>
          <p:nvPr>
            <p:ph type="title"/>
          </p:nvPr>
        </p:nvSpPr>
        <p:spPr/>
        <p:txBody>
          <a:bodyPr/>
          <a:lstStyle/>
          <a:p>
            <a:r>
              <a:rPr lang="en-US" dirty="0"/>
              <a:t>IV Iron in IDA and Infection RWE: </a:t>
            </a:r>
            <a:r>
              <a:rPr lang="en-US" altLang="en-US" dirty="0"/>
              <a:t>Baseline Characteristics</a:t>
            </a:r>
          </a:p>
        </p:txBody>
      </p:sp>
      <p:sp>
        <p:nvSpPr>
          <p:cNvPr id="5" name="Content Placeholder 4">
            <a:extLst>
              <a:ext uri="{FF2B5EF4-FFF2-40B4-BE49-F238E27FC236}">
                <a16:creationId xmlns:a16="http://schemas.microsoft.com/office/drawing/2014/main" id="{226281EA-67D4-3AAB-9608-7DD0B6E2DBC3}"/>
              </a:ext>
            </a:extLst>
          </p:cNvPr>
          <p:cNvSpPr>
            <a:spLocks noGrp="1"/>
          </p:cNvSpPr>
          <p:nvPr>
            <p:ph sz="quarter" idx="10"/>
          </p:nvPr>
        </p:nvSpPr>
        <p:spPr/>
        <p:txBody>
          <a:bodyPr/>
          <a:lstStyle/>
          <a:p>
            <a:r>
              <a:rPr lang="en-US" dirty="0"/>
              <a:t>Sohail. ASH 2025. </a:t>
            </a:r>
            <a:r>
              <a:rPr lang="en-US" dirty="0" err="1"/>
              <a:t>Abstr</a:t>
            </a:r>
            <a:r>
              <a:rPr lang="en-US" dirty="0"/>
              <a:t> 5. </a:t>
            </a:r>
          </a:p>
        </p:txBody>
      </p:sp>
      <p:graphicFrame>
        <p:nvGraphicFramePr>
          <p:cNvPr id="7" name="Table 6">
            <a:extLst>
              <a:ext uri="{FF2B5EF4-FFF2-40B4-BE49-F238E27FC236}">
                <a16:creationId xmlns:a16="http://schemas.microsoft.com/office/drawing/2014/main" id="{A681939B-0B22-8E69-8A33-60F365C189A8}"/>
              </a:ext>
            </a:extLst>
          </p:cNvPr>
          <p:cNvGraphicFramePr>
            <a:graphicFrameLocks noGrp="1"/>
          </p:cNvGraphicFramePr>
          <p:nvPr>
            <p:extLst>
              <p:ext uri="{D42A27DB-BD31-4B8C-83A1-F6EECF244321}">
                <p14:modId xmlns:p14="http://schemas.microsoft.com/office/powerpoint/2010/main" val="2305851276"/>
              </p:ext>
            </p:extLst>
          </p:nvPr>
        </p:nvGraphicFramePr>
        <p:xfrm>
          <a:off x="228600" y="1333500"/>
          <a:ext cx="11740259" cy="3419806"/>
        </p:xfrm>
        <a:graphic>
          <a:graphicData uri="http://schemas.openxmlformats.org/drawingml/2006/table">
            <a:tbl>
              <a:tblPr firstRow="1" bandRow="1"/>
              <a:tblGrid>
                <a:gridCol w="2044657">
                  <a:extLst>
                    <a:ext uri="{9D8B030D-6E8A-4147-A177-3AD203B41FA5}">
                      <a16:colId xmlns:a16="http://schemas.microsoft.com/office/drawing/2014/main" val="2072085524"/>
                    </a:ext>
                  </a:extLst>
                </a:gridCol>
                <a:gridCol w="930350">
                  <a:extLst>
                    <a:ext uri="{9D8B030D-6E8A-4147-A177-3AD203B41FA5}">
                      <a16:colId xmlns:a16="http://schemas.microsoft.com/office/drawing/2014/main" val="2595492591"/>
                    </a:ext>
                  </a:extLst>
                </a:gridCol>
                <a:gridCol w="947080">
                  <a:extLst>
                    <a:ext uri="{9D8B030D-6E8A-4147-A177-3AD203B41FA5}">
                      <a16:colId xmlns:a16="http://schemas.microsoft.com/office/drawing/2014/main" val="1628338674"/>
                    </a:ext>
                  </a:extLst>
                </a:gridCol>
                <a:gridCol w="983108">
                  <a:extLst>
                    <a:ext uri="{9D8B030D-6E8A-4147-A177-3AD203B41FA5}">
                      <a16:colId xmlns:a16="http://schemas.microsoft.com/office/drawing/2014/main" val="2779741669"/>
                    </a:ext>
                  </a:extLst>
                </a:gridCol>
                <a:gridCol w="983108">
                  <a:extLst>
                    <a:ext uri="{9D8B030D-6E8A-4147-A177-3AD203B41FA5}">
                      <a16:colId xmlns:a16="http://schemas.microsoft.com/office/drawing/2014/main" val="3031150792"/>
                    </a:ext>
                  </a:extLst>
                </a:gridCol>
                <a:gridCol w="1023077">
                  <a:extLst>
                    <a:ext uri="{9D8B030D-6E8A-4147-A177-3AD203B41FA5}">
                      <a16:colId xmlns:a16="http://schemas.microsoft.com/office/drawing/2014/main" val="1261885655"/>
                    </a:ext>
                  </a:extLst>
                </a:gridCol>
                <a:gridCol w="991102">
                  <a:extLst>
                    <a:ext uri="{9D8B030D-6E8A-4147-A177-3AD203B41FA5}">
                      <a16:colId xmlns:a16="http://schemas.microsoft.com/office/drawing/2014/main" val="1098166615"/>
                    </a:ext>
                  </a:extLst>
                </a:gridCol>
                <a:gridCol w="942285">
                  <a:extLst>
                    <a:ext uri="{9D8B030D-6E8A-4147-A177-3AD203B41FA5}">
                      <a16:colId xmlns:a16="http://schemas.microsoft.com/office/drawing/2014/main" val="1388706738"/>
                    </a:ext>
                  </a:extLst>
                </a:gridCol>
                <a:gridCol w="947080">
                  <a:extLst>
                    <a:ext uri="{9D8B030D-6E8A-4147-A177-3AD203B41FA5}">
                      <a16:colId xmlns:a16="http://schemas.microsoft.com/office/drawing/2014/main" val="3063897871"/>
                    </a:ext>
                  </a:extLst>
                </a:gridCol>
                <a:gridCol w="981509">
                  <a:extLst>
                    <a:ext uri="{9D8B030D-6E8A-4147-A177-3AD203B41FA5}">
                      <a16:colId xmlns:a16="http://schemas.microsoft.com/office/drawing/2014/main" val="4130613883"/>
                    </a:ext>
                  </a:extLst>
                </a:gridCol>
                <a:gridCol w="966903">
                  <a:extLst>
                    <a:ext uri="{9D8B030D-6E8A-4147-A177-3AD203B41FA5}">
                      <a16:colId xmlns:a16="http://schemas.microsoft.com/office/drawing/2014/main" val="431812382"/>
                    </a:ext>
                  </a:extLst>
                </a:gridCol>
              </a:tblGrid>
              <a:tr h="278686">
                <a:tc rowSpan="2">
                  <a:txBody>
                    <a:bodyPr/>
                    <a:lstStyle/>
                    <a:p>
                      <a:pPr marL="0" marR="0">
                        <a:lnSpc>
                          <a:spcPct val="100000"/>
                        </a:lnSpc>
                        <a:spcBef>
                          <a:spcPts val="0"/>
                        </a:spcBef>
                        <a:spcAft>
                          <a:spcPts val="0"/>
                        </a:spcAft>
                      </a:pPr>
                      <a:r>
                        <a:rPr lang="en-US" sz="1200" b="1" kern="100" dirty="0">
                          <a:solidFill>
                            <a:schemeClr val="bg1"/>
                          </a:solidFill>
                          <a:effectLst/>
                          <a:latin typeface="+mn-lt"/>
                          <a:cs typeface="Arial" panose="020B0604020202020204" pitchFamily="34" charset="0"/>
                        </a:rPr>
                        <a:t>Characteristic</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gridSpan="2">
                  <a:txBody>
                    <a:bodyPr/>
                    <a:lstStyle/>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MRSA Bacteremia</a:t>
                      </a:r>
                    </a:p>
                  </a:txBody>
                  <a:tcPr marL="43605" marR="43605" marT="23347" marB="23347"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marR="0" algn="ctr">
                        <a:lnSpc>
                          <a:spcPct val="100000"/>
                        </a:lnSpc>
                        <a:spcBef>
                          <a:spcPts val="0"/>
                        </a:spcBef>
                        <a:spcAft>
                          <a:spcPts val="0"/>
                        </a:spcAft>
                      </a:pPr>
                      <a:endParaRPr lang="en-US" sz="1400" b="1" kern="1200" dirty="0">
                        <a:solidFill>
                          <a:schemeClr val="bg1"/>
                        </a:solidFill>
                        <a:effectLst/>
                        <a:latin typeface="+mn-lt"/>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gridSpan="2">
                  <a:txBody>
                    <a:bodyPr/>
                    <a:lstStyle/>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Pneumonia</a:t>
                      </a:r>
                    </a:p>
                  </a:txBody>
                  <a:tcPr marL="43605" marR="43605" marT="23347" marB="23347"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marR="0" algn="ctr">
                        <a:lnSpc>
                          <a:spcPct val="100000"/>
                        </a:lnSpc>
                        <a:spcBef>
                          <a:spcPts val="0"/>
                        </a:spcBef>
                        <a:spcAft>
                          <a:spcPts val="0"/>
                        </a:spcAft>
                      </a:pPr>
                      <a:endParaRPr lang="en-US" sz="1400" b="1" kern="1200" dirty="0">
                        <a:solidFill>
                          <a:schemeClr val="bg1"/>
                        </a:solidFill>
                        <a:effectLst/>
                        <a:latin typeface="+mn-lt"/>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gridSpan="2">
                  <a:txBody>
                    <a:bodyPr/>
                    <a:lstStyle/>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UTI</a:t>
                      </a:r>
                    </a:p>
                  </a:txBody>
                  <a:tcPr marL="43605" marR="43605" marT="23347" marB="23347"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marR="0" algn="ctr">
                        <a:lnSpc>
                          <a:spcPct val="100000"/>
                        </a:lnSpc>
                        <a:spcBef>
                          <a:spcPts val="0"/>
                        </a:spcBef>
                        <a:spcAft>
                          <a:spcPts val="0"/>
                        </a:spcAft>
                      </a:pPr>
                      <a:endParaRPr lang="en-US" sz="1400" b="1" kern="1200" dirty="0">
                        <a:solidFill>
                          <a:schemeClr val="bg1"/>
                        </a:solidFill>
                        <a:effectLst/>
                        <a:latin typeface="+mn-lt"/>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gridSpan="2">
                  <a:txBody>
                    <a:bodyPr/>
                    <a:lstStyle/>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Colitis</a:t>
                      </a:r>
                    </a:p>
                  </a:txBody>
                  <a:tcPr marL="43605" marR="43605" marT="23347" marB="23347"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marR="0" algn="ctr">
                        <a:lnSpc>
                          <a:spcPct val="100000"/>
                        </a:lnSpc>
                        <a:spcBef>
                          <a:spcPts val="0"/>
                        </a:spcBef>
                        <a:spcAft>
                          <a:spcPts val="0"/>
                        </a:spcAft>
                      </a:pPr>
                      <a:endParaRPr lang="en-US" sz="1400" b="1" kern="1200" dirty="0">
                        <a:solidFill>
                          <a:schemeClr val="bg1"/>
                        </a:solidFill>
                        <a:effectLst/>
                        <a:latin typeface="+mn-lt"/>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gridSpan="2">
                  <a:txBody>
                    <a:bodyPr/>
                    <a:lstStyle/>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Cellulitis</a:t>
                      </a:r>
                    </a:p>
                  </a:txBody>
                  <a:tcPr marL="43605" marR="43605" marT="23347" marB="23347"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marR="0" algn="ctr">
                        <a:lnSpc>
                          <a:spcPct val="100000"/>
                        </a:lnSpc>
                        <a:spcBef>
                          <a:spcPts val="0"/>
                        </a:spcBef>
                        <a:spcAft>
                          <a:spcPts val="0"/>
                        </a:spcAft>
                      </a:pPr>
                      <a:endParaRPr lang="en-US" sz="1400" b="1" kern="1200" dirty="0">
                        <a:solidFill>
                          <a:schemeClr val="bg1"/>
                        </a:solidFill>
                        <a:effectLst/>
                        <a:latin typeface="+mn-lt"/>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879261299"/>
                  </a:ext>
                </a:extLst>
              </a:tr>
              <a:tr h="500688">
                <a:tc vMerge="1">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endParaRPr dirty="0"/>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IV Iron </a:t>
                      </a:r>
                    </a:p>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(n = 8433)</a:t>
                      </a:r>
                    </a:p>
                  </a:txBody>
                  <a:tcPr marL="43605" marR="43605" marT="23347" marB="23347" anchor="b">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No IV Iron </a:t>
                      </a:r>
                    </a:p>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(n = 8433)</a:t>
                      </a:r>
                    </a:p>
                  </a:txBody>
                  <a:tcPr marL="43605" marR="43605" marT="23347" marB="23347" anchor="b">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IV Iron </a:t>
                      </a:r>
                    </a:p>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(n = 19,281)</a:t>
                      </a:r>
                    </a:p>
                  </a:txBody>
                  <a:tcPr marL="43605" marR="43605" marT="23347" marB="23347" anchor="b">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No IV Iron </a:t>
                      </a:r>
                    </a:p>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(n = 19,281)</a:t>
                      </a:r>
                    </a:p>
                  </a:txBody>
                  <a:tcPr marL="43605" marR="43605" marT="23347" marB="23347" anchor="b">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IV Iron</a:t>
                      </a:r>
                    </a:p>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 (n = 18,613)</a:t>
                      </a:r>
                    </a:p>
                  </a:txBody>
                  <a:tcPr marL="43605" marR="43605" marT="23347" marB="23347" anchor="b">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No IV Iron </a:t>
                      </a:r>
                    </a:p>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(n = 18,613)</a:t>
                      </a:r>
                    </a:p>
                  </a:txBody>
                  <a:tcPr marL="43605" marR="43605" marT="23347" marB="23347" anchor="b">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IV Iron </a:t>
                      </a:r>
                    </a:p>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(n = 4432)</a:t>
                      </a:r>
                    </a:p>
                  </a:txBody>
                  <a:tcPr marL="43605" marR="43605" marT="23347" marB="23347" anchor="b">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No IV Iron </a:t>
                      </a:r>
                    </a:p>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(n = 4432)</a:t>
                      </a:r>
                    </a:p>
                  </a:txBody>
                  <a:tcPr marL="43605" marR="43605" marT="23347" marB="23347" anchor="b">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IV Iron</a:t>
                      </a:r>
                    </a:p>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 (n = 8404)</a:t>
                      </a:r>
                    </a:p>
                  </a:txBody>
                  <a:tcPr marL="43605" marR="43605" marT="23347" marB="23347" anchor="b">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No IV Iron </a:t>
                      </a:r>
                    </a:p>
                    <a:p>
                      <a:pPr marL="0" marR="0" algn="ctr">
                        <a:lnSpc>
                          <a:spcPct val="100000"/>
                        </a:lnSpc>
                        <a:spcBef>
                          <a:spcPts val="0"/>
                        </a:spcBef>
                        <a:spcAft>
                          <a:spcPts val="0"/>
                        </a:spcAft>
                      </a:pPr>
                      <a:r>
                        <a:rPr lang="en-US" sz="1200" b="1" kern="1200" dirty="0">
                          <a:solidFill>
                            <a:schemeClr val="bg1"/>
                          </a:solidFill>
                          <a:effectLst/>
                          <a:latin typeface="+mn-lt"/>
                          <a:cs typeface="Arial" panose="020B0604020202020204" pitchFamily="34" charset="0"/>
                        </a:rPr>
                        <a:t>(n = 8404)</a:t>
                      </a:r>
                    </a:p>
                  </a:txBody>
                  <a:tcPr marL="43605" marR="43605" marT="23347" marB="23347" anchor="b">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250346">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200" b="0" kern="1200" dirty="0">
                          <a:solidFill>
                            <a:schemeClr val="tx1"/>
                          </a:solidFill>
                          <a:effectLst/>
                          <a:latin typeface="+mn-lt"/>
                          <a:cs typeface="Arial" panose="020B0604020202020204" pitchFamily="34" charset="0"/>
                        </a:rPr>
                        <a:t>Mean age, yr (SD)</a:t>
                      </a:r>
                      <a:endParaRPr lang="en-US" sz="1200" b="0" kern="1200" dirty="0">
                        <a:solidFill>
                          <a:schemeClr val="tx1"/>
                        </a:solidFill>
                        <a:effectLst/>
                        <a:latin typeface="+mn-lt"/>
                        <a:ea typeface="+mn-ea"/>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60.1 (17.7)</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60.8 (17.6)</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66 (16.7)</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66.2 (17)</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65.2 (18.4)</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65.6 (18.6)</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59.3 (19.7)</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59.2 (19.4)</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59.2 (17.3)</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59.6 (17.3)</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250346">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200" b="0" kern="1200" dirty="0">
                          <a:solidFill>
                            <a:schemeClr val="tx1"/>
                          </a:solidFill>
                          <a:effectLst/>
                          <a:latin typeface="+mn-lt"/>
                          <a:cs typeface="Arial" panose="020B0604020202020204" pitchFamily="34" charset="0"/>
                        </a:rPr>
                        <a:t>Male sex, %</a:t>
                      </a:r>
                      <a:endParaRPr lang="en-US" sz="1200" b="0" kern="100" dirty="0">
                        <a:solidFill>
                          <a:schemeClr val="tx1"/>
                        </a:solidFill>
                        <a:effectLst/>
                        <a:latin typeface="+mn-lt"/>
                        <a:ea typeface="Calibri" panose="020F0502020204030204" pitchFamily="34" charset="0"/>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47</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48</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44</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44</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32</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33</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40</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40</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46</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200" b="0" kern="100" dirty="0">
                          <a:solidFill>
                            <a:schemeClr val="tx1"/>
                          </a:solidFill>
                          <a:effectLst/>
                          <a:latin typeface="+mn-lt"/>
                          <a:ea typeface="MS Mincho" panose="02020609040205080304" pitchFamily="49" charset="-128"/>
                          <a:cs typeface="Times New Roman" panose="02020603050405020304" pitchFamily="18" charset="0"/>
                        </a:rPr>
                        <a:t>47</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113835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lang="en-US" sz="1200" b="0" kern="1200" dirty="0">
                          <a:solidFill>
                            <a:schemeClr val="tx1"/>
                          </a:solidFill>
                          <a:effectLst/>
                          <a:latin typeface="+mn-lt"/>
                          <a:ea typeface="+mn-ea"/>
                          <a:cs typeface="Arial" panose="020B0604020202020204" pitchFamily="34" charset="0"/>
                        </a:rPr>
                        <a:t>Race, %</a:t>
                      </a: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cs typeface="Poppins" pitchFamily="2" charset="77"/>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cs typeface="Poppins" pitchFamily="2" charset="77"/>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cs typeface="Poppins" pitchFamily="2" charset="77"/>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cs typeface="Poppins" pitchFamily="2" charset="77"/>
                        </a:rPr>
                        <a:t>Hispanic or Latino</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2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63</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22</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2</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5</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2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62</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24</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2</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7</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2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64</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22</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3</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6</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2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63</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24</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2</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7</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2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62</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24</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2</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7</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2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61</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25</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2</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9</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2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66</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20</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2</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7</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2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64</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23</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2</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6</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2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64</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21</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2</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6</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2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64</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23</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2</a:t>
                      </a:r>
                    </a:p>
                    <a:p>
                      <a:pPr marL="0" marR="0" algn="ctr">
                        <a:lnSpc>
                          <a:spcPct val="100000"/>
                        </a:lnSpc>
                        <a:spcBef>
                          <a:spcPts val="0"/>
                        </a:spcBef>
                        <a:spcAft>
                          <a:spcPts val="0"/>
                        </a:spcAft>
                      </a:pPr>
                      <a:r>
                        <a:rPr lang="en-US" sz="1200" b="0" kern="100" dirty="0">
                          <a:solidFill>
                            <a:schemeClr val="tx1"/>
                          </a:solidFill>
                          <a:effectLst/>
                          <a:latin typeface="+mn-lt"/>
                          <a:ea typeface="Roboto"/>
                          <a:cs typeface="Times New Roman"/>
                        </a:rPr>
                        <a:t>6</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28911583"/>
                  </a:ext>
                </a:extLst>
              </a:tr>
              <a:tr h="250346">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kumimoji="0" lang="en-US" sz="1200" b="0" i="0" u="none" strike="noStrike" kern="100" cap="none" normalizeH="0" baseline="0" dirty="0">
                          <a:ln>
                            <a:noFill/>
                          </a:ln>
                          <a:solidFill>
                            <a:schemeClr val="tx1"/>
                          </a:solidFill>
                          <a:effectLst/>
                          <a:latin typeface="+mn-lt"/>
                          <a:cs typeface="Arial" panose="020B0604020202020204" pitchFamily="34" charset="0"/>
                        </a:rPr>
                        <a:t>CDK, %</a:t>
                      </a:r>
                      <a:endParaRPr kumimoji="0" lang="en-US" sz="1200" b="0" i="0" u="none" strike="noStrike" cap="none" normalizeH="0" baseline="0" dirty="0">
                        <a:ln>
                          <a:noFill/>
                        </a:ln>
                        <a:solidFill>
                          <a:schemeClr val="bg2">
                            <a:lumMod val="10000"/>
                          </a:schemeClr>
                        </a:solidFill>
                        <a:effectLst/>
                        <a:latin typeface="+mn-lt"/>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43</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42</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44</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44</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42</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42</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41</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41</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39</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39</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23501204"/>
                  </a:ext>
                </a:extLst>
              </a:tr>
              <a:tr h="250346">
                <a:tc>
                  <a:txBody>
                    <a:bodyPr/>
                    <a:lstStyle/>
                    <a:p>
                      <a:pPr marL="0" marR="0">
                        <a:lnSpc>
                          <a:spcPct val="100000"/>
                        </a:lnSpc>
                        <a:spcBef>
                          <a:spcPts val="0"/>
                        </a:spcBef>
                        <a:spcAft>
                          <a:spcPts val="0"/>
                        </a:spcAft>
                      </a:pPr>
                      <a:r>
                        <a:rPr kumimoji="0" lang="en-US" sz="1200" b="0" i="0" u="none" strike="noStrike" cap="none" normalizeH="0" baseline="0" dirty="0">
                          <a:ln>
                            <a:noFill/>
                          </a:ln>
                          <a:solidFill>
                            <a:schemeClr val="bg2">
                              <a:lumMod val="10000"/>
                            </a:schemeClr>
                          </a:solidFill>
                          <a:effectLst/>
                          <a:latin typeface="+mn-lt"/>
                          <a:cs typeface="Poppins" pitchFamily="2" charset="77"/>
                        </a:rPr>
                        <a:t>Heart failure, %</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40</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40</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52</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53</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37</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37</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35</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33</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38</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38</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74318104"/>
                  </a:ext>
                </a:extLst>
              </a:tr>
              <a:tr h="250346">
                <a:tc>
                  <a:txBody>
                    <a:bodyPr/>
                    <a:lstStyle/>
                    <a:p>
                      <a:pPr marL="0" marR="0">
                        <a:lnSpc>
                          <a:spcPct val="100000"/>
                        </a:lnSpc>
                        <a:spcBef>
                          <a:spcPts val="0"/>
                        </a:spcBef>
                        <a:spcAft>
                          <a:spcPts val="0"/>
                        </a:spcAft>
                      </a:pPr>
                      <a:r>
                        <a:rPr kumimoji="0" lang="en-US" sz="1200" b="0" i="0" u="none" strike="noStrike" cap="none" normalizeH="0" baseline="0" dirty="0">
                          <a:ln>
                            <a:noFill/>
                          </a:ln>
                          <a:solidFill>
                            <a:schemeClr val="bg2">
                              <a:lumMod val="10000"/>
                            </a:schemeClr>
                          </a:solidFill>
                          <a:effectLst/>
                          <a:latin typeface="+mn-lt"/>
                          <a:cs typeface="Poppins" pitchFamily="2" charset="77"/>
                        </a:rPr>
                        <a:t>Mean Hb, g/dL (SD)</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9.10 (1.92)</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9.29 (1.99)</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9.19 (2.07)</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9.42 (2.10)</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9.07 (2.08)</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9.29 (2.1)</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9.39 (2.10)</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9.68 (2.13)</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9.28 (1.97)</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9.47 (1.98)</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6998470"/>
                  </a:ext>
                </a:extLst>
              </a:tr>
              <a:tr h="250346">
                <a:tc>
                  <a:txBody>
                    <a:bodyPr/>
                    <a:lstStyle/>
                    <a:p>
                      <a:pPr marL="0" marR="0">
                        <a:lnSpc>
                          <a:spcPct val="100000"/>
                        </a:lnSpc>
                        <a:spcBef>
                          <a:spcPts val="0"/>
                        </a:spcBef>
                        <a:spcAft>
                          <a:spcPts val="0"/>
                        </a:spcAft>
                      </a:pPr>
                      <a:r>
                        <a:rPr kumimoji="0" lang="en-US" sz="1200" b="0" i="0" u="none" strike="noStrike" cap="none" normalizeH="0" baseline="0" dirty="0">
                          <a:ln>
                            <a:noFill/>
                          </a:ln>
                          <a:solidFill>
                            <a:schemeClr val="bg2">
                              <a:lumMod val="10000"/>
                            </a:schemeClr>
                          </a:solidFill>
                          <a:effectLst/>
                          <a:latin typeface="+mn-lt"/>
                          <a:cs typeface="Poppins" pitchFamily="2" charset="77"/>
                        </a:rPr>
                        <a:t>Mean ferritin, ng/mL (SD)</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340 (651)</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383 (797)</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276 (699)</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312 (852)</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242 (544)</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291 (2164)</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297 (857)</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339 (894)</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253 (562)</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200" b="0" kern="100" dirty="0">
                          <a:solidFill>
                            <a:schemeClr val="tx1"/>
                          </a:solidFill>
                          <a:effectLst/>
                          <a:latin typeface="+mn-lt"/>
                          <a:ea typeface="Aptos" panose="020B0004020202020204" pitchFamily="34" charset="0"/>
                        </a:rPr>
                        <a:t>280 (646)</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115579798"/>
                  </a:ext>
                </a:extLst>
              </a:tr>
            </a:tbl>
          </a:graphicData>
        </a:graphic>
      </p:graphicFrame>
      <p:sp>
        <p:nvSpPr>
          <p:cNvPr id="2" name="TextBox 1">
            <a:extLst>
              <a:ext uri="{FF2B5EF4-FFF2-40B4-BE49-F238E27FC236}">
                <a16:creationId xmlns:a16="http://schemas.microsoft.com/office/drawing/2014/main" id="{9CE662C4-5090-9685-E847-E4AF14BE2093}"/>
              </a:ext>
            </a:extLst>
          </p:cNvPr>
          <p:cNvSpPr txBox="1"/>
          <p:nvPr/>
        </p:nvSpPr>
        <p:spPr>
          <a:xfrm>
            <a:off x="2079321" y="-764088"/>
            <a:ext cx="0" cy="0"/>
          </a:xfrm>
          <a:prstGeom prst="rect">
            <a:avLst/>
          </a:prstGeom>
        </p:spPr>
        <p:txBody>
          <a:bodyPr vert="horz" wrap="none" lIns="0" tIns="0" rIns="0" bIns="0" rtlCol="0">
            <a:noAutofit/>
          </a:bodyPr>
          <a:lstStyle/>
          <a:p>
            <a:pPr algn="l"/>
            <a:endParaRPr lang="en-US" sz="1200" dirty="0"/>
          </a:p>
        </p:txBody>
      </p:sp>
    </p:spTree>
    <p:extLst>
      <p:ext uri="{BB962C8B-B14F-4D97-AF65-F5344CB8AC3E}">
        <p14:creationId xmlns:p14="http://schemas.microsoft.com/office/powerpoint/2010/main" val="344922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5DF07-EE6D-58B8-1CE9-B1DD66238D7C}"/>
            </a:ext>
          </a:extLst>
        </p:cNvPr>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E9185081-E6A5-4216-52F6-BA464F876696}"/>
              </a:ext>
            </a:extLst>
          </p:cNvPr>
          <p:cNvSpPr>
            <a:spLocks noGrp="1"/>
          </p:cNvSpPr>
          <p:nvPr>
            <p:ph idx="1"/>
          </p:nvPr>
        </p:nvSpPr>
        <p:spPr>
          <a:xfrm>
            <a:off x="6881648" y="1335088"/>
            <a:ext cx="5089690" cy="4754880"/>
          </a:xfrm>
        </p:spPr>
        <p:txBody>
          <a:bodyPr/>
          <a:lstStyle/>
          <a:p>
            <a:pPr marL="342900" indent="-342900">
              <a:buFont typeface="Arial" panose="020B0604020202020204" pitchFamily="34" charset="0"/>
              <a:buChar char="•"/>
            </a:pPr>
            <a:r>
              <a:rPr lang="en-US" dirty="0"/>
              <a:t>Across infection types, Hb increases were significantly greater in patients receiving IV iron vs those not receiving IV iron at 14 days and 60-90 days</a:t>
            </a:r>
          </a:p>
          <a:p>
            <a:pPr marL="342900" indent="-342900">
              <a:buFont typeface="Arial" panose="020B0604020202020204" pitchFamily="34" charset="0"/>
              <a:buChar char="•"/>
            </a:pPr>
            <a:r>
              <a:rPr lang="en-US" dirty="0"/>
              <a:t>Hb consistently increased by </a:t>
            </a:r>
            <a:br>
              <a:rPr lang="en-US" dirty="0"/>
            </a:br>
            <a:r>
              <a:rPr lang="en-US" dirty="0"/>
              <a:t>+1.2 g/dL in IV iron group vs +0.7 to +1.0 g/dL in no IV iron group</a:t>
            </a:r>
          </a:p>
          <a:p>
            <a:pPr marL="574675" lvl="1" indent="-342900">
              <a:spcBef>
                <a:spcPts val="1000"/>
              </a:spcBef>
              <a:buFont typeface="Poppins" panose="00000500000000000000" pitchFamily="2" charset="0"/>
              <a:buChar char="−"/>
            </a:pPr>
            <a:r>
              <a:rPr lang="en-US" dirty="0"/>
              <a:t>Greatest difference in Hb increase between IV iron and no IV iron group was observed in colitis cohort (+1.45 vs 0.74 g/dL) </a:t>
            </a:r>
          </a:p>
        </p:txBody>
      </p:sp>
      <p:graphicFrame>
        <p:nvGraphicFramePr>
          <p:cNvPr id="10" name="Content Placeholder 9">
            <a:extLst>
              <a:ext uri="{FF2B5EF4-FFF2-40B4-BE49-F238E27FC236}">
                <a16:creationId xmlns:a16="http://schemas.microsoft.com/office/drawing/2014/main" id="{EA17C3AD-75F6-6B7F-27EF-85614573B99D}"/>
              </a:ext>
            </a:extLst>
          </p:cNvPr>
          <p:cNvGraphicFramePr>
            <a:graphicFrameLocks noGrp="1"/>
          </p:cNvGraphicFramePr>
          <p:nvPr>
            <p:ph idx="13"/>
            <p:extLst>
              <p:ext uri="{D42A27DB-BD31-4B8C-83A1-F6EECF244321}">
                <p14:modId xmlns:p14="http://schemas.microsoft.com/office/powerpoint/2010/main" val="1967262900"/>
              </p:ext>
            </p:extLst>
          </p:nvPr>
        </p:nvGraphicFramePr>
        <p:xfrm>
          <a:off x="231078" y="3464503"/>
          <a:ext cx="6214976" cy="2367076"/>
        </p:xfrm>
        <a:graphic>
          <a:graphicData uri="http://schemas.openxmlformats.org/drawingml/2006/table">
            <a:tbl>
              <a:tblPr firstRow="1" bandRow="1"/>
              <a:tblGrid>
                <a:gridCol w="1647358">
                  <a:extLst>
                    <a:ext uri="{9D8B030D-6E8A-4147-A177-3AD203B41FA5}">
                      <a16:colId xmlns:a16="http://schemas.microsoft.com/office/drawing/2014/main" val="2072085524"/>
                    </a:ext>
                  </a:extLst>
                </a:gridCol>
                <a:gridCol w="744435">
                  <a:extLst>
                    <a:ext uri="{9D8B030D-6E8A-4147-A177-3AD203B41FA5}">
                      <a16:colId xmlns:a16="http://schemas.microsoft.com/office/drawing/2014/main" val="2595492591"/>
                    </a:ext>
                  </a:extLst>
                </a:gridCol>
                <a:gridCol w="1104900">
                  <a:extLst>
                    <a:ext uri="{9D8B030D-6E8A-4147-A177-3AD203B41FA5}">
                      <a16:colId xmlns:a16="http://schemas.microsoft.com/office/drawing/2014/main" val="1628338674"/>
                    </a:ext>
                  </a:extLst>
                </a:gridCol>
                <a:gridCol w="1608773">
                  <a:extLst>
                    <a:ext uri="{9D8B030D-6E8A-4147-A177-3AD203B41FA5}">
                      <a16:colId xmlns:a16="http://schemas.microsoft.com/office/drawing/2014/main" val="1797659131"/>
                    </a:ext>
                  </a:extLst>
                </a:gridCol>
                <a:gridCol w="1109510">
                  <a:extLst>
                    <a:ext uri="{9D8B030D-6E8A-4147-A177-3AD203B41FA5}">
                      <a16:colId xmlns:a16="http://schemas.microsoft.com/office/drawing/2014/main" val="628487306"/>
                    </a:ext>
                  </a:extLst>
                </a:gridCol>
              </a:tblGrid>
              <a:tr h="0">
                <a:tc rowSpan="2">
                  <a:txBody>
                    <a:bodyPr/>
                    <a:lstStyle/>
                    <a:p>
                      <a:pPr marL="0" marR="0">
                        <a:lnSpc>
                          <a:spcPct val="100000"/>
                        </a:lnSpc>
                        <a:spcBef>
                          <a:spcPts val="0"/>
                        </a:spcBef>
                        <a:spcAft>
                          <a:spcPts val="0"/>
                        </a:spcAft>
                      </a:pPr>
                      <a:r>
                        <a:rPr lang="en-US" sz="1400" b="1" kern="100" dirty="0">
                          <a:solidFill>
                            <a:schemeClr val="bg1"/>
                          </a:solidFill>
                          <a:effectLst/>
                          <a:latin typeface="+mn-lt"/>
                          <a:cs typeface="Arial" panose="020B0604020202020204" pitchFamily="34" charset="0"/>
                        </a:rPr>
                        <a:t>Cohort</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gridSpan="2">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90-Day Survival, %</a:t>
                      </a:r>
                    </a:p>
                  </a:txBody>
                  <a:tcPr marL="43605" marR="43605" marT="23347" marB="23347"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marR="0" algn="ctr">
                        <a:lnSpc>
                          <a:spcPct val="100000"/>
                        </a:lnSpc>
                        <a:spcBef>
                          <a:spcPts val="0"/>
                        </a:spcBef>
                        <a:spcAft>
                          <a:spcPts val="0"/>
                        </a:spcAft>
                      </a:pPr>
                      <a:endParaRPr lang="en-US" sz="1400" b="1" kern="1200" dirty="0">
                        <a:solidFill>
                          <a:schemeClr val="bg1"/>
                        </a:solidFill>
                        <a:effectLst/>
                        <a:latin typeface="+mn-lt"/>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rowSpan="2">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HR (95% CI)</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rowSpan="2">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Log-Rank </a:t>
                      </a:r>
                      <a:r>
                        <a:rPr lang="en-US" sz="1400" b="1" i="1" kern="1200" dirty="0">
                          <a:solidFill>
                            <a:schemeClr val="bg1"/>
                          </a:solidFill>
                          <a:effectLst/>
                          <a:latin typeface="+mn-lt"/>
                          <a:cs typeface="Arial" panose="020B0604020202020204" pitchFamily="34" charset="0"/>
                        </a:rPr>
                        <a:t>P </a:t>
                      </a:r>
                      <a:r>
                        <a:rPr lang="en-US" sz="1400" b="1" kern="1200" dirty="0">
                          <a:solidFill>
                            <a:schemeClr val="bg1"/>
                          </a:solidFill>
                          <a:effectLst/>
                          <a:latin typeface="+mn-lt"/>
                          <a:cs typeface="Arial" panose="020B0604020202020204" pitchFamily="34" charset="0"/>
                        </a:rPr>
                        <a:t>Value</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879261299"/>
                  </a:ext>
                </a:extLst>
              </a:tr>
              <a:tr h="0">
                <a:tc vMerge="1">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endParaRPr dirty="0"/>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IV Iron </a:t>
                      </a:r>
                    </a:p>
                  </a:txBody>
                  <a:tcPr marL="43605" marR="43605" marT="23347" marB="23347" anchor="b">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No IV iron </a:t>
                      </a:r>
                    </a:p>
                  </a:txBody>
                  <a:tcPr marL="43605" marR="43605" marT="23347" marB="23347" anchor="b">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vMerge="1">
                  <a:txBody>
                    <a:bodyPr/>
                    <a:lstStyle/>
                    <a:p>
                      <a:endParaRPr dirty="0"/>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vMerge="1">
                  <a:txBody>
                    <a:bodyPr/>
                    <a:lstStyle/>
                    <a:p>
                      <a:endParaRPr dirty="0"/>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200" dirty="0">
                          <a:solidFill>
                            <a:schemeClr val="tx1"/>
                          </a:solidFill>
                          <a:effectLst/>
                          <a:latin typeface="+mn-lt"/>
                          <a:cs typeface="Arial" panose="020B0604020202020204" pitchFamily="34" charset="0"/>
                        </a:rPr>
                        <a:t>MRSA bacteremia</a:t>
                      </a:r>
                      <a:endParaRPr lang="en-US" sz="1400" b="0" kern="1200" dirty="0">
                        <a:solidFill>
                          <a:schemeClr val="tx1"/>
                        </a:solidFill>
                        <a:effectLst/>
                        <a:latin typeface="+mn-lt"/>
                        <a:ea typeface="+mn-ea"/>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88.6</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83.8</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0.67 (0.62-0.73)</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&lt; .0001</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07381713"/>
                  </a:ext>
                </a:extLst>
              </a:tr>
              <a:tr h="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200" dirty="0">
                          <a:solidFill>
                            <a:schemeClr val="tx1"/>
                          </a:solidFill>
                          <a:effectLst/>
                          <a:latin typeface="+mn-lt"/>
                          <a:cs typeface="Arial" panose="020B0604020202020204" pitchFamily="34" charset="0"/>
                        </a:rPr>
                        <a:t>Pneumonia</a:t>
                      </a:r>
                      <a:endParaRPr lang="en-US" sz="1400" b="0" kern="100" dirty="0">
                        <a:solidFill>
                          <a:schemeClr val="tx1"/>
                        </a:solidFill>
                        <a:effectLst/>
                        <a:latin typeface="+mn-lt"/>
                        <a:ea typeface="Calibri" panose="020F0502020204030204" pitchFamily="34" charset="0"/>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84.7</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78.1</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0.66 (0.63-0.69)</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&lt; .0001</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65104195"/>
                  </a:ext>
                </a:extLst>
              </a:tr>
              <a:tr h="0">
                <a:tc>
                  <a:txBody>
                    <a:body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UTI</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en-US" sz="1400" b="0" kern="100" dirty="0">
                          <a:solidFill>
                            <a:schemeClr val="tx1"/>
                          </a:solidFill>
                          <a:effectLst/>
                          <a:latin typeface="+mn-lt"/>
                          <a:ea typeface="Roboto"/>
                          <a:cs typeface="Times New Roman"/>
                        </a:rPr>
                        <a:t>89.1</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en-US" sz="1400" b="0" kern="100" dirty="0">
                          <a:solidFill>
                            <a:schemeClr val="tx1"/>
                          </a:solidFill>
                          <a:effectLst/>
                          <a:latin typeface="+mn-lt"/>
                          <a:ea typeface="Roboto"/>
                          <a:cs typeface="Times New Roman"/>
                        </a:rPr>
                        <a:t>85.6</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en-US" sz="1400" b="0" kern="100" dirty="0">
                          <a:solidFill>
                            <a:schemeClr val="tx1"/>
                          </a:solidFill>
                          <a:effectLst/>
                          <a:latin typeface="+mn-lt"/>
                          <a:ea typeface="Roboto"/>
                          <a:cs typeface="Times New Roman"/>
                        </a:rPr>
                        <a:t>0.73 (0.69-0.78)</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&lt; .0001</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33638929"/>
                  </a:ext>
                </a:extLst>
              </a:tr>
              <a:tr h="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kumimoji="0" lang="en-US" sz="1400" b="0" i="0" u="none" strike="noStrike" kern="100" cap="none" normalizeH="0" baseline="0" dirty="0">
                          <a:ln>
                            <a:noFill/>
                          </a:ln>
                          <a:solidFill>
                            <a:schemeClr val="tx1"/>
                          </a:solidFill>
                          <a:effectLst/>
                          <a:latin typeface="+mn-lt"/>
                          <a:cs typeface="Arial" panose="020B0604020202020204" pitchFamily="34" charset="0"/>
                        </a:rPr>
                        <a:t>Colitis</a:t>
                      </a:r>
                      <a:endParaRPr kumimoji="0" lang="en-US" sz="1400" b="0" i="0" u="none" strike="noStrike" cap="none" normalizeH="0" baseline="0" dirty="0">
                        <a:ln>
                          <a:noFill/>
                        </a:ln>
                        <a:solidFill>
                          <a:schemeClr val="bg2">
                            <a:lumMod val="10000"/>
                          </a:schemeClr>
                        </a:solidFill>
                        <a:effectLst/>
                        <a:latin typeface="+mn-lt"/>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89.7</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83.8</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0.60 (0.53-0.68)</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&lt; .0001</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223501204"/>
                  </a:ext>
                </a:extLst>
              </a:tr>
              <a:tr h="0">
                <a:tc>
                  <a:txBody>
                    <a:bodyPr/>
                    <a:lstStyle/>
                    <a:p>
                      <a:pPr marL="0" marR="0">
                        <a:lnSpc>
                          <a:spcPct val="100000"/>
                        </a:lnSpc>
                        <a:spcBef>
                          <a:spcPts val="0"/>
                        </a:spcBef>
                        <a:spcAft>
                          <a:spcPts val="0"/>
                        </a:spcAft>
                      </a:pPr>
                      <a:r>
                        <a:rPr kumimoji="0" lang="en-US" sz="1400" b="0" i="0" u="none" strike="noStrike" cap="none" normalizeH="0" baseline="0" dirty="0">
                          <a:ln>
                            <a:noFill/>
                          </a:ln>
                          <a:solidFill>
                            <a:schemeClr val="bg2">
                              <a:lumMod val="10000"/>
                            </a:schemeClr>
                          </a:solidFill>
                          <a:effectLst/>
                          <a:latin typeface="+mn-lt"/>
                          <a:cs typeface="Poppins" pitchFamily="2" charset="77"/>
                        </a:rPr>
                        <a:t>Cellulitis</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92.2</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89.2</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0.70 (0.63-0.78)</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&lt; .0001</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65391138"/>
                  </a:ext>
                </a:extLst>
              </a:tr>
              <a:tr h="0">
                <a:tc>
                  <a:txBody>
                    <a:bodyPr/>
                    <a:lstStyle/>
                    <a:p>
                      <a:pPr marL="0" marR="0">
                        <a:lnSpc>
                          <a:spcPct val="100000"/>
                        </a:lnSpc>
                        <a:spcBef>
                          <a:spcPts val="0"/>
                        </a:spcBef>
                        <a:spcAft>
                          <a:spcPts val="0"/>
                        </a:spcAft>
                      </a:pPr>
                      <a:r>
                        <a:rPr kumimoji="0" lang="en-US" sz="1400" b="0" i="0" u="none" strike="noStrike" cap="none" normalizeH="0" baseline="0" dirty="0">
                          <a:ln>
                            <a:noFill/>
                          </a:ln>
                          <a:solidFill>
                            <a:schemeClr val="bg2">
                              <a:lumMod val="10000"/>
                            </a:schemeClr>
                          </a:solidFill>
                          <a:effectLst/>
                          <a:latin typeface="+mn-lt"/>
                          <a:cs typeface="Poppins" pitchFamily="2" charset="77"/>
                        </a:rPr>
                        <a:t>Meningitis (exploratory)</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83.3</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82.7</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0.94 (0.52-1.69)</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.83</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285124503"/>
                  </a:ext>
                </a:extLst>
              </a:tr>
            </a:tbl>
          </a:graphicData>
        </a:graphic>
      </p:graphicFrame>
      <p:sp>
        <p:nvSpPr>
          <p:cNvPr id="10243" name="Rectangle 4">
            <a:extLst>
              <a:ext uri="{FF2B5EF4-FFF2-40B4-BE49-F238E27FC236}">
                <a16:creationId xmlns:a16="http://schemas.microsoft.com/office/drawing/2014/main" id="{7E8C186A-8F81-2887-5A74-8D1E00A348CC}"/>
              </a:ext>
            </a:extLst>
          </p:cNvPr>
          <p:cNvSpPr>
            <a:spLocks noGrp="1" noChangeArrowheads="1"/>
          </p:cNvSpPr>
          <p:nvPr>
            <p:ph type="title"/>
          </p:nvPr>
        </p:nvSpPr>
        <p:spPr>
          <a:xfrm>
            <a:off x="231078" y="280168"/>
            <a:ext cx="11740260" cy="1004121"/>
          </a:xfrm>
        </p:spPr>
        <p:txBody>
          <a:bodyPr/>
          <a:lstStyle/>
          <a:p>
            <a:r>
              <a:rPr lang="en-US" dirty="0"/>
              <a:t>IV Iron in IDA and Infection RWE: </a:t>
            </a:r>
            <a:r>
              <a:rPr lang="en-US" altLang="en-US" dirty="0"/>
              <a:t>Effect of IV Iron on Survival and Hemoglobin Recovery</a:t>
            </a:r>
          </a:p>
        </p:txBody>
      </p:sp>
      <p:graphicFrame>
        <p:nvGraphicFramePr>
          <p:cNvPr id="7" name="Table 6">
            <a:extLst>
              <a:ext uri="{FF2B5EF4-FFF2-40B4-BE49-F238E27FC236}">
                <a16:creationId xmlns:a16="http://schemas.microsoft.com/office/drawing/2014/main" id="{30CCBE9A-D94C-C3DB-683D-73B4DED7EA80}"/>
              </a:ext>
            </a:extLst>
          </p:cNvPr>
          <p:cNvGraphicFramePr>
            <a:graphicFrameLocks noGrp="1"/>
          </p:cNvGraphicFramePr>
          <p:nvPr>
            <p:extLst>
              <p:ext uri="{D42A27DB-BD31-4B8C-83A1-F6EECF244321}">
                <p14:modId xmlns:p14="http://schemas.microsoft.com/office/powerpoint/2010/main" val="2921797848"/>
              </p:ext>
            </p:extLst>
          </p:nvPr>
        </p:nvGraphicFramePr>
        <p:xfrm>
          <a:off x="231078" y="1335088"/>
          <a:ext cx="6085397" cy="1917008"/>
        </p:xfrm>
        <a:graphic>
          <a:graphicData uri="http://schemas.openxmlformats.org/drawingml/2006/table">
            <a:tbl>
              <a:tblPr firstRow="1" bandRow="1"/>
              <a:tblGrid>
                <a:gridCol w="1527751">
                  <a:extLst>
                    <a:ext uri="{9D8B030D-6E8A-4147-A177-3AD203B41FA5}">
                      <a16:colId xmlns:a16="http://schemas.microsoft.com/office/drawing/2014/main" val="2072085524"/>
                    </a:ext>
                  </a:extLst>
                </a:gridCol>
                <a:gridCol w="894303">
                  <a:extLst>
                    <a:ext uri="{9D8B030D-6E8A-4147-A177-3AD203B41FA5}">
                      <a16:colId xmlns:a16="http://schemas.microsoft.com/office/drawing/2014/main" val="2595492591"/>
                    </a:ext>
                  </a:extLst>
                </a:gridCol>
                <a:gridCol w="1024030">
                  <a:extLst>
                    <a:ext uri="{9D8B030D-6E8A-4147-A177-3AD203B41FA5}">
                      <a16:colId xmlns:a16="http://schemas.microsoft.com/office/drawing/2014/main" val="1628338674"/>
                    </a:ext>
                  </a:extLst>
                </a:gridCol>
                <a:gridCol w="1610360">
                  <a:extLst>
                    <a:ext uri="{9D8B030D-6E8A-4147-A177-3AD203B41FA5}">
                      <a16:colId xmlns:a16="http://schemas.microsoft.com/office/drawing/2014/main" val="1797659131"/>
                    </a:ext>
                  </a:extLst>
                </a:gridCol>
                <a:gridCol w="1028953">
                  <a:extLst>
                    <a:ext uri="{9D8B030D-6E8A-4147-A177-3AD203B41FA5}">
                      <a16:colId xmlns:a16="http://schemas.microsoft.com/office/drawing/2014/main" val="628487306"/>
                    </a:ext>
                  </a:extLst>
                </a:gridCol>
              </a:tblGrid>
              <a:tr h="0">
                <a:tc rowSpan="2">
                  <a:txBody>
                    <a:bodyPr/>
                    <a:lstStyle/>
                    <a:p>
                      <a:pPr marL="0" marR="0">
                        <a:lnSpc>
                          <a:spcPct val="100000"/>
                        </a:lnSpc>
                        <a:spcBef>
                          <a:spcPts val="0"/>
                        </a:spcBef>
                        <a:spcAft>
                          <a:spcPts val="0"/>
                        </a:spcAft>
                      </a:pPr>
                      <a:r>
                        <a:rPr lang="en-US" sz="1400" b="1" kern="100" dirty="0">
                          <a:solidFill>
                            <a:schemeClr val="bg1"/>
                          </a:solidFill>
                          <a:effectLst/>
                          <a:latin typeface="+mn-lt"/>
                          <a:cs typeface="Arial" panose="020B0604020202020204" pitchFamily="34" charset="0"/>
                        </a:rPr>
                        <a:t>Cohort</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gridSpan="2">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14-Day Survival, %</a:t>
                      </a:r>
                    </a:p>
                  </a:txBody>
                  <a:tcPr marL="43605" marR="43605" marT="23347" marB="23347"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marR="0" algn="ctr">
                        <a:lnSpc>
                          <a:spcPct val="100000"/>
                        </a:lnSpc>
                        <a:spcBef>
                          <a:spcPts val="0"/>
                        </a:spcBef>
                        <a:spcAft>
                          <a:spcPts val="0"/>
                        </a:spcAft>
                      </a:pPr>
                      <a:endParaRPr lang="en-US" sz="1400" b="1" kern="1200" dirty="0">
                        <a:solidFill>
                          <a:schemeClr val="bg1"/>
                        </a:solidFill>
                        <a:effectLst/>
                        <a:latin typeface="+mn-lt"/>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rowSpan="2">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HR (95% CI)</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rowSpan="2">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Log-Rank </a:t>
                      </a:r>
                      <a:r>
                        <a:rPr lang="en-US" sz="1400" b="1" i="1" kern="1200" dirty="0">
                          <a:solidFill>
                            <a:schemeClr val="bg1"/>
                          </a:solidFill>
                          <a:effectLst/>
                          <a:latin typeface="+mn-lt"/>
                          <a:cs typeface="Arial" panose="020B0604020202020204" pitchFamily="34" charset="0"/>
                        </a:rPr>
                        <a:t>P </a:t>
                      </a:r>
                      <a:r>
                        <a:rPr lang="en-US" sz="1400" b="1" kern="1200" dirty="0">
                          <a:solidFill>
                            <a:schemeClr val="bg1"/>
                          </a:solidFill>
                          <a:effectLst/>
                          <a:latin typeface="+mn-lt"/>
                          <a:cs typeface="Arial" panose="020B0604020202020204" pitchFamily="34" charset="0"/>
                        </a:rPr>
                        <a:t>Value</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879261299"/>
                  </a:ext>
                </a:extLst>
              </a:tr>
              <a:tr h="0">
                <a:tc vMerge="1">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endParaRPr dirty="0"/>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IV Iron </a:t>
                      </a:r>
                    </a:p>
                  </a:txBody>
                  <a:tcPr marL="43605" marR="43605" marT="23347" marB="23347" anchor="b">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No IV iron </a:t>
                      </a:r>
                    </a:p>
                  </a:txBody>
                  <a:tcPr marL="43605" marR="43605" marT="23347" marB="23347" anchor="b">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vMerge="1">
                  <a:txBody>
                    <a:bodyPr/>
                    <a:lstStyle/>
                    <a:p>
                      <a:endParaRPr dirty="0"/>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vMerge="1">
                  <a:txBody>
                    <a:bodyPr/>
                    <a:lstStyle/>
                    <a:p>
                      <a:endParaRPr dirty="0"/>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200" dirty="0">
                          <a:solidFill>
                            <a:schemeClr val="tx1"/>
                          </a:solidFill>
                          <a:effectLst/>
                          <a:latin typeface="+mn-lt"/>
                          <a:cs typeface="Arial" panose="020B0604020202020204" pitchFamily="34" charset="0"/>
                        </a:rPr>
                        <a:t>MRSA bacteremia</a:t>
                      </a:r>
                      <a:endParaRPr lang="en-US" sz="1400" b="0" kern="1200" dirty="0">
                        <a:solidFill>
                          <a:schemeClr val="tx1"/>
                        </a:solidFill>
                        <a:effectLst/>
                        <a:latin typeface="+mn-lt"/>
                        <a:ea typeface="+mn-ea"/>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97.6</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95.0</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0.48 (0.41-0.57)</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&lt; .0001</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200" dirty="0">
                          <a:solidFill>
                            <a:schemeClr val="tx1"/>
                          </a:solidFill>
                          <a:effectLst/>
                          <a:latin typeface="+mn-lt"/>
                          <a:cs typeface="Arial" panose="020B0604020202020204" pitchFamily="34" charset="0"/>
                        </a:rPr>
                        <a:t>Pneumonia</a:t>
                      </a:r>
                      <a:endParaRPr lang="en-US" sz="1400" b="0" kern="100" dirty="0">
                        <a:solidFill>
                          <a:schemeClr val="tx1"/>
                        </a:solidFill>
                        <a:effectLst/>
                        <a:latin typeface="+mn-lt"/>
                        <a:ea typeface="Calibri" panose="020F0502020204030204" pitchFamily="34" charset="0"/>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95.7</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91.5</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0.50 (0.46-0.54)</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&lt; .0001</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0">
                <a:tc>
                  <a:txBody>
                    <a:body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UTI</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en-US" sz="1400" b="0" kern="100" dirty="0">
                          <a:solidFill>
                            <a:schemeClr val="tx1"/>
                          </a:solidFill>
                          <a:effectLst/>
                          <a:latin typeface="+mn-lt"/>
                          <a:ea typeface="Roboto"/>
                          <a:cs typeface="Times New Roman"/>
                        </a:rPr>
                        <a:t>97.6</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en-US" sz="1400" b="0" kern="100" dirty="0">
                          <a:solidFill>
                            <a:schemeClr val="tx1"/>
                          </a:solidFill>
                          <a:effectLst/>
                          <a:latin typeface="+mn-lt"/>
                          <a:ea typeface="Roboto"/>
                          <a:cs typeface="Times New Roman"/>
                        </a:rPr>
                        <a:t>95.7</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en-US" sz="1400" b="0" kern="100" dirty="0">
                          <a:solidFill>
                            <a:schemeClr val="tx1"/>
                          </a:solidFill>
                          <a:effectLst/>
                          <a:latin typeface="+mn-lt"/>
                          <a:ea typeface="Roboto"/>
                          <a:cs typeface="Times New Roman"/>
                        </a:rPr>
                        <a:t>0.56 (0.49-0.63)</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&lt; .0001</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733638929"/>
                  </a:ext>
                </a:extLst>
              </a:tr>
              <a:tr h="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kumimoji="0" lang="en-US" sz="1400" b="0" i="0" u="none" strike="noStrike" kern="100" cap="none" normalizeH="0" baseline="0" dirty="0">
                          <a:ln>
                            <a:noFill/>
                          </a:ln>
                          <a:solidFill>
                            <a:schemeClr val="tx1"/>
                          </a:solidFill>
                          <a:effectLst/>
                          <a:latin typeface="+mn-lt"/>
                          <a:cs typeface="Arial" panose="020B0604020202020204" pitchFamily="34" charset="0"/>
                        </a:rPr>
                        <a:t>Colitis</a:t>
                      </a:r>
                      <a:endParaRPr kumimoji="0" lang="en-US" sz="1400" b="0" i="0" u="none" strike="noStrike" cap="none" normalizeH="0" baseline="0" dirty="0">
                        <a:ln>
                          <a:noFill/>
                        </a:ln>
                        <a:solidFill>
                          <a:schemeClr val="bg2">
                            <a:lumMod val="10000"/>
                          </a:schemeClr>
                        </a:solidFill>
                        <a:effectLst/>
                        <a:latin typeface="+mn-lt"/>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97.6</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95.5</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0.52 (0.41-0.66)</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&lt; .0001</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23501204"/>
                  </a:ext>
                </a:extLst>
              </a:tr>
              <a:tr h="0">
                <a:tc>
                  <a:txBody>
                    <a:bodyPr/>
                    <a:lstStyle/>
                    <a:p>
                      <a:pPr marL="0" marR="0">
                        <a:lnSpc>
                          <a:spcPct val="100000"/>
                        </a:lnSpc>
                        <a:spcBef>
                          <a:spcPts val="0"/>
                        </a:spcBef>
                        <a:spcAft>
                          <a:spcPts val="0"/>
                        </a:spcAft>
                      </a:pPr>
                      <a:r>
                        <a:rPr kumimoji="0" lang="en-US" sz="1400" b="0" i="0" u="none" strike="noStrike" cap="none" normalizeH="0" baseline="0" dirty="0">
                          <a:ln>
                            <a:noFill/>
                          </a:ln>
                          <a:solidFill>
                            <a:schemeClr val="bg2">
                              <a:lumMod val="10000"/>
                            </a:schemeClr>
                          </a:solidFill>
                          <a:effectLst/>
                          <a:latin typeface="+mn-lt"/>
                          <a:cs typeface="Poppins" pitchFamily="2" charset="77"/>
                        </a:rPr>
                        <a:t>Cellulitis</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98.5</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97.4</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0.55 (0.44-0.68)</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&lt; .0001</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865391138"/>
                  </a:ext>
                </a:extLst>
              </a:tr>
            </a:tbl>
          </a:graphicData>
        </a:graphic>
      </p:graphicFrame>
      <p:sp>
        <p:nvSpPr>
          <p:cNvPr id="2" name="TextBox 1">
            <a:extLst>
              <a:ext uri="{FF2B5EF4-FFF2-40B4-BE49-F238E27FC236}">
                <a16:creationId xmlns:a16="http://schemas.microsoft.com/office/drawing/2014/main" id="{0AD22CF0-2AC1-E0E2-F4A5-55A569F3FA2F}"/>
              </a:ext>
            </a:extLst>
          </p:cNvPr>
          <p:cNvSpPr txBox="1"/>
          <p:nvPr/>
        </p:nvSpPr>
        <p:spPr>
          <a:xfrm>
            <a:off x="2079321" y="-764088"/>
            <a:ext cx="0" cy="0"/>
          </a:xfrm>
          <a:prstGeom prst="rect">
            <a:avLst/>
          </a:prstGeom>
        </p:spPr>
        <p:txBody>
          <a:bodyPr vert="horz" wrap="none" lIns="0" tIns="0" rIns="0" bIns="0" rtlCol="0">
            <a:noAutofit/>
          </a:bodyPr>
          <a:lstStyle/>
          <a:p>
            <a:pPr algn="l"/>
            <a:endParaRPr lang="en-US" sz="1200" dirty="0"/>
          </a:p>
        </p:txBody>
      </p:sp>
      <p:sp>
        <p:nvSpPr>
          <p:cNvPr id="3" name="Content Placeholder 4">
            <a:extLst>
              <a:ext uri="{FF2B5EF4-FFF2-40B4-BE49-F238E27FC236}">
                <a16:creationId xmlns:a16="http://schemas.microsoft.com/office/drawing/2014/main" id="{A2302493-1DE9-0C2C-F56A-8B9255B9F0B0}"/>
              </a:ext>
            </a:extLst>
          </p:cNvPr>
          <p:cNvSpPr>
            <a:spLocks noGrp="1"/>
          </p:cNvSpPr>
          <p:nvPr>
            <p:ph sz="quarter" idx="10"/>
          </p:nvPr>
        </p:nvSpPr>
        <p:spPr>
          <a:xfrm>
            <a:off x="3559175" y="6302375"/>
            <a:ext cx="5732463" cy="327025"/>
          </a:xfrm>
        </p:spPr>
        <p:txBody>
          <a:bodyPr/>
          <a:lstStyle/>
          <a:p>
            <a:r>
              <a:rPr lang="en-US" dirty="0"/>
              <a:t>Sohail. ASH 2025. </a:t>
            </a:r>
            <a:r>
              <a:rPr lang="en-US" dirty="0" err="1"/>
              <a:t>Abstr</a:t>
            </a:r>
            <a:r>
              <a:rPr lang="en-US" dirty="0"/>
              <a:t> 5. </a:t>
            </a:r>
          </a:p>
        </p:txBody>
      </p:sp>
    </p:spTree>
    <p:extLst>
      <p:ext uri="{BB962C8B-B14F-4D97-AF65-F5344CB8AC3E}">
        <p14:creationId xmlns:p14="http://schemas.microsoft.com/office/powerpoint/2010/main" val="1686535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a:extLst>
              <a:ext uri="{FF2B5EF4-FFF2-40B4-BE49-F238E27FC236}">
                <a16:creationId xmlns:a16="http://schemas.microsoft.com/office/drawing/2014/main" id="{F8AE4585-5063-AF2A-527A-F38ED5D69B19}"/>
              </a:ext>
            </a:extLst>
          </p:cNvPr>
          <p:cNvGraphicFramePr>
            <a:graphicFrameLocks noGrp="1"/>
          </p:cNvGraphicFramePr>
          <p:nvPr>
            <p:ph idx="1"/>
            <p:extLst>
              <p:ext uri="{D42A27DB-BD31-4B8C-83A1-F6EECF244321}">
                <p14:modId xmlns:p14="http://schemas.microsoft.com/office/powerpoint/2010/main" val="1905994515"/>
              </p:ext>
            </p:extLst>
          </p:nvPr>
        </p:nvGraphicFramePr>
        <p:xfrm>
          <a:off x="231775" y="1335088"/>
          <a:ext cx="11739563" cy="4754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5">
            <a:extLst>
              <a:ext uri="{FF2B5EF4-FFF2-40B4-BE49-F238E27FC236}">
                <a16:creationId xmlns:a16="http://schemas.microsoft.com/office/drawing/2014/main" id="{CC8E83ED-FBC5-D3A4-F283-D7108CF96BDE}"/>
              </a:ext>
            </a:extLst>
          </p:cNvPr>
          <p:cNvSpPr>
            <a:spLocks noGrp="1"/>
          </p:cNvSpPr>
          <p:nvPr>
            <p:ph type="title"/>
          </p:nvPr>
        </p:nvSpPr>
        <p:spPr/>
        <p:txBody>
          <a:bodyPr/>
          <a:lstStyle/>
          <a:p>
            <a:r>
              <a:rPr lang="en-US" dirty="0"/>
              <a:t>IV Iron in IDA and Infection RWE: Hospital Utilization</a:t>
            </a:r>
          </a:p>
        </p:txBody>
      </p:sp>
      <p:sp>
        <p:nvSpPr>
          <p:cNvPr id="9" name="Content Placeholder 8">
            <a:extLst>
              <a:ext uri="{FF2B5EF4-FFF2-40B4-BE49-F238E27FC236}">
                <a16:creationId xmlns:a16="http://schemas.microsoft.com/office/drawing/2014/main" id="{A9948271-BBEC-CE2D-A1BC-F5C81A9E1BB4}"/>
              </a:ext>
            </a:extLst>
          </p:cNvPr>
          <p:cNvSpPr>
            <a:spLocks noGrp="1"/>
          </p:cNvSpPr>
          <p:nvPr>
            <p:ph sz="quarter" idx="10"/>
          </p:nvPr>
        </p:nvSpPr>
        <p:spPr/>
        <p:txBody>
          <a:bodyPr/>
          <a:lstStyle/>
          <a:p>
            <a:r>
              <a:rPr lang="en-US" dirty="0"/>
              <a:t>Sohail. ASH 2025. Abstr 5. </a:t>
            </a:r>
          </a:p>
        </p:txBody>
      </p:sp>
    </p:spTree>
    <p:extLst>
      <p:ext uri="{BB962C8B-B14F-4D97-AF65-F5344CB8AC3E}">
        <p14:creationId xmlns:p14="http://schemas.microsoft.com/office/powerpoint/2010/main" val="1749990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82D27-337F-DFA4-A984-C006787A9426}"/>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DB475B4E-0A9A-B301-CDBD-15C0FF465F04}"/>
              </a:ext>
            </a:extLst>
          </p:cNvPr>
          <p:cNvSpPr>
            <a:spLocks noGrp="1"/>
          </p:cNvSpPr>
          <p:nvPr>
            <p:ph idx="1"/>
          </p:nvPr>
        </p:nvSpPr>
        <p:spPr/>
        <p:txBody>
          <a:bodyPr/>
          <a:lstStyle/>
          <a:p>
            <a:pPr marL="342900" indent="-342900">
              <a:buFont typeface="Arial" panose="020B0604020202020204" pitchFamily="34" charset="0"/>
              <a:buChar char="•"/>
            </a:pPr>
            <a:r>
              <a:rPr lang="en-US" altLang="en-US" dirty="0"/>
              <a:t>In a real-world retrospective analysis of adults with acute infection and IDA, receipt of IV iron was associated with significant improvements in survival at 14 days and 90 days</a:t>
            </a:r>
          </a:p>
          <a:p>
            <a:pPr marL="342900" indent="-342900">
              <a:buFont typeface="Arial" panose="020B0604020202020204" pitchFamily="34" charset="0"/>
              <a:buChar char="•"/>
            </a:pPr>
            <a:r>
              <a:rPr lang="en-US" altLang="en-US" dirty="0"/>
              <a:t>This benefit was observed across types of acute infections, including MRSA, pneumonia, UTI, colitis, and cellulitis </a:t>
            </a:r>
          </a:p>
          <a:p>
            <a:pPr marL="342900" indent="-342900">
              <a:buFont typeface="Arial" panose="020B0604020202020204" pitchFamily="34" charset="0"/>
              <a:buChar char="•"/>
            </a:pPr>
            <a:r>
              <a:rPr lang="en-US" altLang="en-US" dirty="0"/>
              <a:t>IV iron was associated with better hemoglobin recovery, with greatest increases observed at 60-90 days </a:t>
            </a:r>
          </a:p>
          <a:p>
            <a:pPr marL="342900" indent="-342900">
              <a:buFont typeface="Arial" panose="020B0604020202020204" pitchFamily="34" charset="0"/>
              <a:buChar char="•"/>
            </a:pPr>
            <a:r>
              <a:rPr lang="en-US" altLang="en-US" dirty="0"/>
              <a:t>Findings suggest IV iron is safe with no signal of harm and may reduce RBC transfusion requirements </a:t>
            </a:r>
          </a:p>
          <a:p>
            <a:pPr marL="342900" indent="-342900">
              <a:buFont typeface="Arial" panose="020B0604020202020204" pitchFamily="34" charset="0"/>
              <a:buChar char="•"/>
            </a:pPr>
            <a:r>
              <a:rPr lang="en-US" altLang="en-US" dirty="0"/>
              <a:t>Further prospective trials are warranted to confirm these results</a:t>
            </a:r>
          </a:p>
        </p:txBody>
      </p:sp>
      <p:sp>
        <p:nvSpPr>
          <p:cNvPr id="10243" name="Rectangle 4">
            <a:extLst>
              <a:ext uri="{FF2B5EF4-FFF2-40B4-BE49-F238E27FC236}">
                <a16:creationId xmlns:a16="http://schemas.microsoft.com/office/drawing/2014/main" id="{2026A439-8529-6B4C-B145-B93CE97EB569}"/>
              </a:ext>
            </a:extLst>
          </p:cNvPr>
          <p:cNvSpPr>
            <a:spLocks noGrp="1" noChangeArrowheads="1"/>
          </p:cNvSpPr>
          <p:nvPr>
            <p:ph type="title"/>
          </p:nvPr>
        </p:nvSpPr>
        <p:spPr>
          <a:xfrm>
            <a:off x="231078" y="534083"/>
            <a:ext cx="11740260" cy="496290"/>
          </a:xfrm>
        </p:spPr>
        <p:txBody>
          <a:bodyPr/>
          <a:lstStyle/>
          <a:p>
            <a:r>
              <a:rPr lang="en-US" dirty="0"/>
              <a:t>IV Iron in IDA and Infection RWE: Investigator’s Conclusions</a:t>
            </a:r>
            <a:endParaRPr lang="en-US" altLang="en-US" dirty="0"/>
          </a:p>
        </p:txBody>
      </p:sp>
      <p:sp>
        <p:nvSpPr>
          <p:cNvPr id="2" name="TextBox 1">
            <a:extLst>
              <a:ext uri="{FF2B5EF4-FFF2-40B4-BE49-F238E27FC236}">
                <a16:creationId xmlns:a16="http://schemas.microsoft.com/office/drawing/2014/main" id="{59DE8123-6D3E-1E41-7A63-448F132EC892}"/>
              </a:ext>
            </a:extLst>
          </p:cNvPr>
          <p:cNvSpPr txBox="1"/>
          <p:nvPr/>
        </p:nvSpPr>
        <p:spPr>
          <a:xfrm>
            <a:off x="4049486" y="6461090"/>
            <a:ext cx="0" cy="0"/>
          </a:xfrm>
          <a:prstGeom prst="rect">
            <a:avLst/>
          </a:prstGeom>
        </p:spPr>
        <p:txBody>
          <a:bodyPr vert="horz" wrap="none" lIns="0" tIns="0" rIns="0" bIns="0" rtlCol="0">
            <a:noAutofit/>
          </a:bodyPr>
          <a:lstStyle/>
          <a:p>
            <a:pPr algn="l"/>
            <a:endParaRPr lang="en-US" sz="1200" dirty="0"/>
          </a:p>
        </p:txBody>
      </p:sp>
      <p:sp>
        <p:nvSpPr>
          <p:cNvPr id="3" name="Content Placeholder 8">
            <a:extLst>
              <a:ext uri="{FF2B5EF4-FFF2-40B4-BE49-F238E27FC236}">
                <a16:creationId xmlns:a16="http://schemas.microsoft.com/office/drawing/2014/main" id="{BC8A19A1-A8CE-6740-8850-159A8B1E1E7A}"/>
              </a:ext>
            </a:extLst>
          </p:cNvPr>
          <p:cNvSpPr>
            <a:spLocks noGrp="1"/>
          </p:cNvSpPr>
          <p:nvPr>
            <p:ph sz="quarter" idx="10"/>
          </p:nvPr>
        </p:nvSpPr>
        <p:spPr>
          <a:xfrm>
            <a:off x="3559175" y="6302375"/>
            <a:ext cx="5732463" cy="327025"/>
          </a:xfrm>
        </p:spPr>
        <p:txBody>
          <a:bodyPr/>
          <a:lstStyle/>
          <a:p>
            <a:r>
              <a:rPr lang="en-US" dirty="0"/>
              <a:t>Sohail. ASH 2025. Abstr 5. </a:t>
            </a:r>
          </a:p>
        </p:txBody>
      </p:sp>
    </p:spTree>
    <p:extLst>
      <p:ext uri="{BB962C8B-B14F-4D97-AF65-F5344CB8AC3E}">
        <p14:creationId xmlns:p14="http://schemas.microsoft.com/office/powerpoint/2010/main" val="2733978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262386"/>
            <a:ext cx="11740260" cy="759182"/>
          </a:xfrm>
        </p:spPr>
        <p:txBody>
          <a:bodyPr/>
          <a:lstStyle/>
          <a:p>
            <a:pPr algn="l"/>
            <a:r>
              <a:rPr lang="en-US" sz="1800" dirty="0"/>
              <a:t>Capsule Summaries of all the key data</a:t>
            </a:r>
          </a:p>
          <a:p>
            <a:pPr algn="l"/>
            <a:r>
              <a:rPr lang="en-US" sz="1800" dirty="0"/>
              <a:t>Additional CME/CE-certified slidesets with expert faculty commentary on all the key studies in:</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466155"/>
            <a:ext cx="11740260" cy="492944"/>
          </a:xfrm>
        </p:spPr>
        <p:txBody>
          <a:bodyPr/>
          <a:lstStyle/>
          <a:p>
            <a:r>
              <a:rPr lang="en-US" altLang="en-US" dirty="0"/>
              <a:t>Go Online for More Coverage of ASH 2025!</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592477"/>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
        <p:nvSpPr>
          <p:cNvPr id="2" name="Rectangle 2">
            <a:extLst>
              <a:ext uri="{FF2B5EF4-FFF2-40B4-BE49-F238E27FC236}">
                <a16:creationId xmlns:a16="http://schemas.microsoft.com/office/drawing/2014/main" id="{61E4FA1D-BB97-6CFF-0282-9E17F043BAB6}"/>
              </a:ext>
            </a:extLst>
          </p:cNvPr>
          <p:cNvSpPr txBox="1">
            <a:spLocks noChangeArrowheads="1"/>
          </p:cNvSpPr>
          <p:nvPr/>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pPr>
            <a:r>
              <a:rPr lang="en-US" sz="1800" dirty="0">
                <a:solidFill>
                  <a:srgbClr val="161616"/>
                </a:solidFill>
              </a:rPr>
              <a:t>Leukemias</a:t>
            </a:r>
          </a:p>
          <a:p>
            <a:pPr marL="285750" indent="-285750" algn="l">
              <a:buFont typeface="Arial" panose="020B0604020202020204" pitchFamily="34" charset="0"/>
              <a:buChar char="•"/>
            </a:pPr>
            <a:r>
              <a:rPr lang="en-US" sz="1800" dirty="0">
                <a:solidFill>
                  <a:srgbClr val="161616"/>
                </a:solidFill>
              </a:rPr>
              <a:t>Lymphomas</a:t>
            </a:r>
          </a:p>
          <a:p>
            <a:pPr marL="285750" lvl="0" indent="-285750" algn="l">
              <a:buFont typeface="Arial" panose="020B0604020202020204" pitchFamily="34" charset="0"/>
              <a:buChar cha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MDS/MPN</a:t>
            </a:r>
          </a:p>
        </p:txBody>
      </p:sp>
      <p:sp>
        <p:nvSpPr>
          <p:cNvPr id="3" name="Rectangle 2">
            <a:extLst>
              <a:ext uri="{FF2B5EF4-FFF2-40B4-BE49-F238E27FC236}">
                <a16:creationId xmlns:a16="http://schemas.microsoft.com/office/drawing/2014/main" id="{75DE32AA-948B-24E0-7B24-D0D9F64AAFA1}"/>
              </a:ext>
            </a:extLst>
          </p:cNvPr>
          <p:cNvSpPr txBox="1">
            <a:spLocks noChangeArrowheads="1"/>
          </p:cNvSpPr>
          <p:nvPr/>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defRPr/>
            </a:pPr>
            <a:r>
              <a:rPr lang="en-US" sz="1800" dirty="0">
                <a:solidFill>
                  <a:srgbClr val="161616"/>
                </a:solidFill>
              </a:rPr>
              <a:t>Multiple myeloma</a:t>
            </a:r>
          </a:p>
          <a:p>
            <a:pPr marL="285750" marR="0" lvl="0" indent="-285750"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Nonmalignant blood diseases</a:t>
            </a:r>
          </a:p>
        </p:txBody>
      </p:sp>
    </p:spTree>
  </p:cSld>
  <p:clrMapOvr>
    <a:masterClrMapping/>
  </p:clrMapOvr>
</p:sld>
</file>

<file path=ppt/theme/theme1.xml><?xml version="1.0" encoding="utf-8"?>
<a:theme xmlns:a="http://schemas.openxmlformats.org/drawingml/2006/main" name="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8B8B92"/>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47fbc76-1bba-4b69-b54f-3a49590c7890">
      <Terms xmlns="http://schemas.microsoft.com/office/infopath/2007/PartnerControls"/>
    </lcf76f155ced4ddcb4097134ff3c332f>
    <TaxCatchAll xmlns="22fd6914-46d4-4c7e-bbad-46e82841b69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6CB1DC591611645837747EA43C517FC" ma:contentTypeVersion="11" ma:contentTypeDescription="Create a new document." ma:contentTypeScope="" ma:versionID="fbd8ab19b1a61ffb13b6fa070e1960e4">
  <xsd:schema xmlns:xsd="http://www.w3.org/2001/XMLSchema" xmlns:xs="http://www.w3.org/2001/XMLSchema" xmlns:p="http://schemas.microsoft.com/office/2006/metadata/properties" xmlns:ns2="b47fbc76-1bba-4b69-b54f-3a49590c7890" xmlns:ns3="22fd6914-46d4-4c7e-bbad-46e82841b69d" targetNamespace="http://schemas.microsoft.com/office/2006/metadata/properties" ma:root="true" ma:fieldsID="1f542a2d26714ab1ada2bd79b9eba71c" ns2:_="" ns3:_="">
    <xsd:import namespace="b47fbc76-1bba-4b69-b54f-3a49590c7890"/>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fbc76-1bba-4b69-b54f-3a49590c78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1196FA4-0B42-48B8-8A68-4CB92DB82507}">
  <ds:schemaRefs>
    <ds:schemaRef ds:uri="22fd6914-46d4-4c7e-bbad-46e82841b69d"/>
    <ds:schemaRef ds:uri="http://purl.org/dc/dcmitype/"/>
    <ds:schemaRef ds:uri="b47fbc76-1bba-4b69-b54f-3a49590c7890"/>
    <ds:schemaRef ds:uri="http://schemas.microsoft.com/office/2006/metadata/properties"/>
    <ds:schemaRef ds:uri="http://schemas.microsoft.com/office/2006/documentManagement/types"/>
    <ds:schemaRef ds:uri="http://www.w3.org/XML/1998/namespace"/>
    <ds:schemaRef ds:uri="http://purl.org/dc/elements/1.1/"/>
    <ds:schemaRef ds:uri="http://purl.org/dc/terms/"/>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6941AB48-6232-41F4-BE33-701515EF1B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7fbc76-1bba-4b69-b54f-3a49590c7890"/>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D15F9AE-E0E2-4582-8805-1372D135756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2047</TotalTime>
  <Words>1474</Words>
  <Application>Microsoft Office PowerPoint</Application>
  <PresentationFormat>Widescreen</PresentationFormat>
  <Paragraphs>297</Paragraphs>
  <Slides>9</Slides>
  <Notes>9</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9</vt:i4>
      </vt:variant>
    </vt:vector>
  </HeadingPairs>
  <TitlesOfParts>
    <vt:vector size="22" baseType="lpstr">
      <vt:lpstr>Aptos</vt:lpstr>
      <vt:lpstr>Arial</vt:lpstr>
      <vt:lpstr>Calibri</vt:lpstr>
      <vt:lpstr>Newsreader ExtraBold</vt:lpstr>
      <vt:lpstr>Newsreader SemiBold</vt:lpstr>
      <vt:lpstr>Poppins</vt:lpstr>
      <vt:lpstr>Poppins Light</vt:lpstr>
      <vt:lpstr>Times</vt:lpstr>
      <vt:lpstr>Wingdings</vt:lpstr>
      <vt:lpstr>Office</vt:lpstr>
      <vt:lpstr>4_Office</vt:lpstr>
      <vt:lpstr>3_Office</vt:lpstr>
      <vt:lpstr>2_Office</vt:lpstr>
      <vt:lpstr>Real-world Evidence Study of IV Iron Use During Acute Infection in Patients With Iron Deficiency Anemia</vt:lpstr>
      <vt:lpstr>About These Slides</vt:lpstr>
      <vt:lpstr>IV Iron in IDA and Infection RWE: Background</vt:lpstr>
      <vt:lpstr>IV Iron in IDA and Infection RWE: Study Design</vt:lpstr>
      <vt:lpstr>IV Iron in IDA and Infection RWE: Baseline Characteristics</vt:lpstr>
      <vt:lpstr>IV Iron in IDA and Infection RWE: Effect of IV Iron on Survival and Hemoglobin Recovery</vt:lpstr>
      <vt:lpstr>IV Iron in IDA and Infection RWE: Hospital Utilization</vt:lpstr>
      <vt:lpstr>IV Iron in IDA and Infection RWE: Investigator’s Conclusions</vt:lpstr>
      <vt:lpstr>Go Online for More Coverage of ASH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Real-world Evidence Study of IV Iron Use During Acute Infection in Patients With Iron Deficiency Anemia</dc:title>
  <dc:creator>Timothy Quill</dc:creator>
  <cp:lastModifiedBy>Natalia Kolenko</cp:lastModifiedBy>
  <cp:revision>8</cp:revision>
  <cp:lastPrinted>2025-12-08T22:10:04Z</cp:lastPrinted>
  <dcterms:created xsi:type="dcterms:W3CDTF">2025-12-04T13:55:49Z</dcterms:created>
  <dcterms:modified xsi:type="dcterms:W3CDTF">2026-02-18T06:34:47Z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0x01010036CB1DC591611645837747EA43C517FC</vt:lpwstr>
  </property>
  <property fmtid="{D5CDD505-2E9C-101B-9397-08002B2CF9AE}" pid="3" name="MediaServiceImageTags">
    <vt:lpwstr/>
  </property>
</Properties>
</file>