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5"/>
  </p:notesMasterIdLst>
  <p:sldIdLst>
    <p:sldId id="552" r:id="rId6"/>
    <p:sldId id="308" r:id="rId7"/>
    <p:sldId id="563" r:id="rId8"/>
    <p:sldId id="562" r:id="rId9"/>
    <p:sldId id="555" r:id="rId10"/>
    <p:sldId id="556" r:id="rId11"/>
    <p:sldId id="561" r:id="rId12"/>
    <p:sldId id="559" r:id="rId13"/>
    <p:sldId id="31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orient="horz" pos="259" userDrawn="1">
          <p15:clr>
            <a:srgbClr val="A4A3A4"/>
          </p15:clr>
        </p15:guide>
        <p15:guide id="3" orient="horz" pos="1015" userDrawn="1">
          <p15:clr>
            <a:srgbClr val="A4A3A4"/>
          </p15:clr>
        </p15:guide>
        <p15:guide id="4" orient="horz" pos="4147" userDrawn="1">
          <p15:clr>
            <a:srgbClr val="A4A3A4"/>
          </p15:clr>
        </p15:guide>
        <p15:guide id="5" orient="horz" pos="3895" userDrawn="1">
          <p15:clr>
            <a:srgbClr val="A4A3A4"/>
          </p15:clr>
        </p15:guide>
        <p15:guide id="6" orient="horz" pos="4032" userDrawn="1">
          <p15:clr>
            <a:srgbClr val="A4A3A4"/>
          </p15:clr>
        </p15:guide>
        <p15:guide id="7" pos="454" userDrawn="1">
          <p15:clr>
            <a:srgbClr val="A4A3A4"/>
          </p15:clr>
        </p15:guide>
        <p15:guide id="8" pos="324" userDrawn="1">
          <p15:clr>
            <a:srgbClr val="A4A3A4"/>
          </p15:clr>
        </p15:guide>
        <p15:guide id="9" pos="7402" userDrawn="1">
          <p15:clr>
            <a:srgbClr val="A4A3A4"/>
          </p15:clr>
        </p15:guide>
        <p15:guide id="10" pos="7229"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Mindy Tanzola" initials="MT" lastIdx="2" clrIdx="7">
    <p:extLst>
      <p:ext uri="{19B8F6BF-5375-455C-9EA6-DF929625EA0E}">
        <p15:presenceInfo xmlns:p15="http://schemas.microsoft.com/office/powerpoint/2012/main" userId="S::mindy@scienceink.com::e94da788-77e6-4b26-ae6d-484e8c0095ed" providerId="AD"/>
      </p:ext>
    </p:extLst>
  </p:cmAuthor>
  <p:cmAuthor id="2" name=" " initials="MAC" lastIdx="11" clrIdx="1"/>
  <p:cmAuthor id="9" name="mcartwright@clinicaloptions.com" initials="m" lastIdx="12" clrIdx="8">
    <p:extLst>
      <p:ext uri="{19B8F6BF-5375-455C-9EA6-DF929625EA0E}">
        <p15:presenceInfo xmlns:p15="http://schemas.microsoft.com/office/powerpoint/2012/main" userId="mcartwright@clinicaloptions.com" providerId="None"/>
      </p:ext>
    </p:extLst>
  </p:cmAuthor>
  <p:cmAuthor id="3" name="Andrew Bowser" initials="AB" lastIdx="1" clrIdx="2"/>
  <p:cmAuthor id="10" name="CLINICALOPTIONS\mbecker" initials="C" lastIdx="7" clrIdx="9">
    <p:extLst>
      <p:ext uri="{19B8F6BF-5375-455C-9EA6-DF929625EA0E}">
        <p15:presenceInfo xmlns:p15="http://schemas.microsoft.com/office/powerpoint/2012/main" userId="CLINICALOPTIONS\mbecker" providerId="None"/>
      </p:ext>
    </p:extLst>
  </p:cmAuthor>
  <p:cmAuthor id="4" name="Melanie Couton" initials="MAC" lastIdx="1" clrIdx="3"/>
  <p:cmAuthor id="11" name="aboecler@clinicaloptions.com" initials="a" lastIdx="2" clrIdx="10">
    <p:extLst>
      <p:ext uri="{19B8F6BF-5375-455C-9EA6-DF929625EA0E}">
        <p15:presenceInfo xmlns:p15="http://schemas.microsoft.com/office/powerpoint/2012/main" userId="aboecler@clinicaloptions.com"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93A71B-0D13-485E-8DEE-20AA7F92DB50}" v="28" dt="2022-06-13T14:54:34.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144"/>
        <p:guide orient="horz" pos="259"/>
        <p:guide orient="horz" pos="1015"/>
        <p:guide orient="horz" pos="4147"/>
        <p:guide orient="horz" pos="3895"/>
        <p:guide orient="horz" pos="4032"/>
        <p:guide pos="454"/>
        <p:guide pos="324"/>
        <p:guide pos="7402"/>
        <p:guide pos="7229"/>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893409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OS, overall survival; PFS, progression-free survival; RECIST, Response Evaluation Criteria in Solid Tumors.</a:t>
            </a:r>
            <a:endParaRPr lang="en-US" i="0"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126652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ECOG, Eastern Cooperative Oncology Group; PS, performance status; RP2D, recommended phase II dose; tx, treatment.</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2091079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BOR, best overall response; CR, complete response; ECOG, Eastern Cooperative Oncology Group; LDH, lactate dehydrogenase; PR, partial response; PS, performance status; SD, stable disease; TKI, tyrosine kinase inhibitor; tx, treatment; ULN, upper limit of normal. </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1339289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DLT, dose-limiting toxicity; Durva, durvalumab; MTD, maximum tolerated dose; Tebe, </a:t>
            </a:r>
            <a:r>
              <a:rPr lang="en-US" sz="1200" b="0" i="1" dirty="0">
                <a:latin typeface="Calibri" panose="020F0502020204030204" pitchFamily="34" charset="0"/>
                <a:cs typeface="Arial" charset="0"/>
              </a:rPr>
              <a:t>tebentafusp; Treme, tremelimumab.</a:t>
            </a:r>
            <a:br>
              <a:rPr lang="en-US" sz="1200" dirty="0">
                <a:latin typeface="Calibri" panose="020F0502020204030204" pitchFamily="34" charset="0"/>
                <a:cs typeface="Arial" charset="0"/>
              </a:rPr>
            </a:b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1299096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Durva, durvalumab; OS, overall survival; N/A, not applicable; RECIST, Response Evaluation Criteria in Solid Tumors; Tebe, </a:t>
            </a:r>
            <a:r>
              <a:rPr lang="en-US" sz="1200" b="0" i="1" dirty="0">
                <a:latin typeface="Calibri" panose="020F0502020204030204" pitchFamily="34" charset="0"/>
                <a:cs typeface="Arial" charset="0"/>
              </a:rPr>
              <a:t>tebentafusp; Treme, tremelimumab.</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793908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718055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Tebentafusp ± Durvalumab and/or Tremelimumab in Metastatic Cutaneous Melanoma: Updated OS Analysis From IMCgp100-201 Trial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63323"/>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 Myers Squibb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Tebentafusp ± Durvalumab and/or Tremelimumab</a:t>
            </a:r>
            <a:r>
              <a:rPr lang="en-US" dirty="0"/>
              <a:t>: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Tebentafusp: bispecific gp100 x CD3 agent that redirects T-cells to gp100-positive melanocytic cells</a:t>
            </a:r>
            <a:r>
              <a:rPr lang="en-US" altLang="en-US" sz="2200" baseline="30000" dirty="0"/>
              <a:t>1</a:t>
            </a:r>
            <a:endParaRPr lang="en-US" altLang="en-US" sz="2200" dirty="0"/>
          </a:p>
          <a:p>
            <a:pPr lvl="1"/>
            <a:r>
              <a:rPr lang="en-US" altLang="en-US" sz="2000" dirty="0"/>
              <a:t>Targets intracellular proteins via soluble affinity-enhanced HLA-A*02:01-restricted TCR specific for gp100</a:t>
            </a:r>
          </a:p>
          <a:p>
            <a:r>
              <a:rPr lang="en-US" altLang="en-US" sz="2200" dirty="0"/>
              <a:t>In the phase III IMCgp100-202 trial, first-line tebentafusp significantly improved OS vs investigator’s choice of therapy for metastatic uveal melanoma (stratified HR: 0.51; 95% CI: 0.37-0.71; </a:t>
            </a:r>
            <a:r>
              <a:rPr lang="en-US" altLang="en-US" sz="2200" i="1" dirty="0"/>
              <a:t>P </a:t>
            </a:r>
            <a:r>
              <a:rPr lang="en-US" altLang="en-US" sz="2200" dirty="0"/>
              <a:t>&lt;.001)</a:t>
            </a:r>
            <a:r>
              <a:rPr lang="en-US" altLang="en-US" sz="2200" baseline="30000" dirty="0"/>
              <a:t>1</a:t>
            </a:r>
            <a:endParaRPr lang="en-US" altLang="en-US" sz="2200" dirty="0"/>
          </a:p>
          <a:p>
            <a:pPr lvl="1"/>
            <a:r>
              <a:rPr lang="en-US" altLang="en-US" sz="2000" dirty="0"/>
              <a:t>Limited benefit for PFS; OS benefit discordant with rates of RECIST response, tumor shrinkage</a:t>
            </a:r>
          </a:p>
          <a:p>
            <a:r>
              <a:rPr lang="en-US" altLang="en-US" sz="2200" dirty="0"/>
              <a:t>Preclinical data suggest that anti–PD-1 treatment increases activity of bispecifics with a TCR and effector function in PD-L1–positive tumors</a:t>
            </a:r>
            <a:r>
              <a:rPr lang="en-US" altLang="en-US" sz="2200" baseline="30000" dirty="0"/>
              <a:t>2</a:t>
            </a:r>
            <a:endParaRPr lang="en-US" altLang="en-US" sz="2200" dirty="0"/>
          </a:p>
          <a:p>
            <a:r>
              <a:rPr lang="en-US" altLang="en-US" sz="2200" dirty="0"/>
              <a:t>Current analysis of phase Ib/II IMCgp100-201 trial presents updated OS with tebentafusp ± durvalumab and/or tremelimumab in patients with metastatic cutaneous melanoma</a:t>
            </a:r>
            <a:r>
              <a:rPr lang="en-US" altLang="en-US" sz="2200" baseline="30000" dirty="0"/>
              <a:t>3</a:t>
            </a:r>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s-ES" altLang="en-US" sz="1200" b="0" spc="-10" dirty="0">
                <a:solidFill>
                  <a:schemeClr val="bg2"/>
                </a:solidFill>
                <a:latin typeface="Calibri" panose="020F0502020204030204" pitchFamily="34" charset="0"/>
              </a:rPr>
              <a:t>1. Nathan. NEJM. 2021;385:1196. 2. Petrovic. ESMO 2021. Abstr 1016P. 3. Middleton. ASCO 2022. Abstr 104.</a:t>
            </a:r>
          </a:p>
        </p:txBody>
      </p:sp>
    </p:spTree>
    <p:extLst>
      <p:ext uri="{BB962C8B-B14F-4D97-AF65-F5344CB8AC3E}">
        <p14:creationId xmlns:p14="http://schemas.microsoft.com/office/powerpoint/2010/main" val="3729791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4FEE-6A05-075D-4725-10EC87CD2C20}"/>
              </a:ext>
            </a:extLst>
          </p:cNvPr>
          <p:cNvSpPr>
            <a:spLocks noGrp="1"/>
          </p:cNvSpPr>
          <p:nvPr>
            <p:ph type="title"/>
          </p:nvPr>
        </p:nvSpPr>
        <p:spPr/>
        <p:txBody>
          <a:bodyPr/>
          <a:lstStyle/>
          <a:p>
            <a:r>
              <a:rPr lang="en-US" altLang="en-US" sz="3600" dirty="0"/>
              <a:t>Tebentafusp ± Durvalumab and/or Tremelimumab</a:t>
            </a:r>
            <a:r>
              <a:rPr lang="en-US" dirty="0"/>
              <a:t>: Study Design</a:t>
            </a:r>
          </a:p>
        </p:txBody>
      </p:sp>
      <p:sp>
        <p:nvSpPr>
          <p:cNvPr id="3" name="Content Placeholder 2">
            <a:extLst>
              <a:ext uri="{FF2B5EF4-FFF2-40B4-BE49-F238E27FC236}">
                <a16:creationId xmlns:a16="http://schemas.microsoft.com/office/drawing/2014/main" id="{28D02243-417A-B12E-10F4-2F0F1FAB74CD}"/>
              </a:ext>
            </a:extLst>
          </p:cNvPr>
          <p:cNvSpPr>
            <a:spLocks noGrp="1"/>
          </p:cNvSpPr>
          <p:nvPr>
            <p:ph idx="1"/>
          </p:nvPr>
        </p:nvSpPr>
        <p:spPr>
          <a:xfrm>
            <a:off x="604675" y="1513047"/>
            <a:ext cx="10877529" cy="389917"/>
          </a:xfrm>
        </p:spPr>
        <p:txBody>
          <a:bodyPr/>
          <a:lstStyle/>
          <a:p>
            <a:r>
              <a:rPr lang="en-US" sz="2000" dirty="0"/>
              <a:t>Updated OS analysis of phase Ib part of international, open-label, multicohort phase Ib/II trial </a:t>
            </a:r>
            <a:br>
              <a:rPr lang="en-US" sz="2000" dirty="0"/>
            </a:br>
            <a:r>
              <a:rPr lang="en-US" sz="2000" dirty="0"/>
              <a:t>(data cutoff: January 4, 2022; median follow-up: 43 mo)</a:t>
            </a:r>
          </a:p>
        </p:txBody>
      </p:sp>
      <p:sp>
        <p:nvSpPr>
          <p:cNvPr id="4" name="Text Box 15">
            <a:extLst>
              <a:ext uri="{FF2B5EF4-FFF2-40B4-BE49-F238E27FC236}">
                <a16:creationId xmlns:a16="http://schemas.microsoft.com/office/drawing/2014/main" id="{5988596F-DEEA-9C85-FFE5-115B5F3B8B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Middleton. ASCO 2022. Abstr 104. NCT02535078.</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DDDF9FF8-0C06-5055-D38B-8AF1E0554342}"/>
              </a:ext>
            </a:extLst>
          </p:cNvPr>
          <p:cNvSpPr txBox="1">
            <a:spLocks/>
          </p:cNvSpPr>
          <p:nvPr/>
        </p:nvSpPr>
        <p:spPr bwMode="auto">
          <a:xfrm>
            <a:off x="601820" y="5799550"/>
            <a:ext cx="5309278" cy="38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kern="0" dirty="0"/>
              <a:t>RP2D of combination tx</a:t>
            </a:r>
          </a:p>
        </p:txBody>
      </p:sp>
      <p:sp>
        <p:nvSpPr>
          <p:cNvPr id="6" name="Content Placeholder 3">
            <a:extLst>
              <a:ext uri="{FF2B5EF4-FFF2-40B4-BE49-F238E27FC236}">
                <a16:creationId xmlns:a16="http://schemas.microsoft.com/office/drawing/2014/main" id="{CE0CDC10-F90C-F32A-8C85-E99CBDFA264C}"/>
              </a:ext>
            </a:extLst>
          </p:cNvPr>
          <p:cNvSpPr txBox="1">
            <a:spLocks/>
          </p:cNvSpPr>
          <p:nvPr/>
        </p:nvSpPr>
        <p:spPr>
          <a:xfrm>
            <a:off x="6252634" y="5800214"/>
            <a:ext cx="5229570" cy="38997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Secondary endpoints: </a:t>
            </a:r>
            <a:r>
              <a:rPr lang="en-US" sz="2000" kern="0" dirty="0"/>
              <a:t>AEs, efficacy</a:t>
            </a:r>
          </a:p>
        </p:txBody>
      </p:sp>
      <p:sp>
        <p:nvSpPr>
          <p:cNvPr id="7" name="Text Box 23">
            <a:extLst>
              <a:ext uri="{FF2B5EF4-FFF2-40B4-BE49-F238E27FC236}">
                <a16:creationId xmlns:a16="http://schemas.microsoft.com/office/drawing/2014/main" id="{A1132040-717E-0073-5BD9-588D55FFADEE}"/>
              </a:ext>
            </a:extLst>
          </p:cNvPr>
          <p:cNvSpPr txBox="1">
            <a:spLocks noChangeArrowheads="1"/>
          </p:cNvSpPr>
          <p:nvPr/>
        </p:nvSpPr>
        <p:spPr bwMode="auto">
          <a:xfrm>
            <a:off x="1239839" y="3140143"/>
            <a:ext cx="21200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Adults with previously treated advanced cutaneous melanoma; HLA-A*02:01 positive; ECOG PS 0/1</a:t>
            </a:r>
          </a:p>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(N = 112)</a:t>
            </a:r>
            <a:endParaRPr lang="en-US" altLang="en-US" sz="1600" dirty="0">
              <a:solidFill>
                <a:schemeClr val="bg1"/>
              </a:solidFill>
              <a:latin typeface="Calibri" panose="020F0502020204030204" pitchFamily="34" charset="0"/>
            </a:endParaRPr>
          </a:p>
        </p:txBody>
      </p:sp>
      <p:sp>
        <p:nvSpPr>
          <p:cNvPr id="8" name="Rectangle 24">
            <a:extLst>
              <a:ext uri="{FF2B5EF4-FFF2-40B4-BE49-F238E27FC236}">
                <a16:creationId xmlns:a16="http://schemas.microsoft.com/office/drawing/2014/main" id="{4C6B04DD-4CF2-A808-4F9A-6CA1A908F011}"/>
              </a:ext>
            </a:extLst>
          </p:cNvPr>
          <p:cNvSpPr>
            <a:spLocks noChangeArrowheads="1"/>
          </p:cNvSpPr>
          <p:nvPr/>
        </p:nvSpPr>
        <p:spPr bwMode="auto">
          <a:xfrm>
            <a:off x="4141788" y="2228093"/>
            <a:ext cx="3790950" cy="731520"/>
          </a:xfrm>
          <a:prstGeom prst="rect">
            <a:avLst/>
          </a:prstGeom>
          <a:solidFill>
            <a:schemeClr val="accent1"/>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Tebentafusp</a:t>
            </a:r>
            <a:r>
              <a:rPr lang="en-US" sz="1600" dirty="0">
                <a:latin typeface="Calibri" panose="020F0502020204030204" pitchFamily="34" charset="0"/>
                <a:cs typeface="Arial" charset="0"/>
              </a:rPr>
              <a:t> + </a:t>
            </a:r>
            <a:r>
              <a:rPr lang="en-US" sz="1600" b="1" dirty="0">
                <a:latin typeface="Calibri" panose="020F0502020204030204" pitchFamily="34" charset="0"/>
                <a:cs typeface="Arial" charset="0"/>
              </a:rPr>
              <a:t>Durvalumab</a:t>
            </a:r>
            <a:br>
              <a:rPr lang="en-US" sz="1600" dirty="0">
                <a:latin typeface="Calibri" panose="020F0502020204030204" pitchFamily="34" charset="0"/>
                <a:cs typeface="Arial" charset="0"/>
              </a:rPr>
            </a:br>
            <a:r>
              <a:rPr lang="en-US" sz="1600" dirty="0">
                <a:latin typeface="Calibri" panose="020F0502020204030204" pitchFamily="34" charset="0"/>
                <a:cs typeface="Arial" charset="0"/>
              </a:rPr>
              <a:t>(n = 43)</a:t>
            </a:r>
            <a:endParaRPr lang="en-US" sz="1600" b="1" dirty="0">
              <a:latin typeface="Calibri" panose="020F0502020204030204" pitchFamily="34" charset="0"/>
              <a:cs typeface="Arial" charset="0"/>
            </a:endParaRPr>
          </a:p>
        </p:txBody>
      </p:sp>
      <p:sp>
        <p:nvSpPr>
          <p:cNvPr id="9" name="Rectangle 25">
            <a:extLst>
              <a:ext uri="{FF2B5EF4-FFF2-40B4-BE49-F238E27FC236}">
                <a16:creationId xmlns:a16="http://schemas.microsoft.com/office/drawing/2014/main" id="{5EF56986-0F73-28E2-3910-3FDF6599013D}"/>
              </a:ext>
            </a:extLst>
          </p:cNvPr>
          <p:cNvSpPr>
            <a:spLocks noChangeArrowheads="1"/>
          </p:cNvSpPr>
          <p:nvPr/>
        </p:nvSpPr>
        <p:spPr bwMode="auto">
          <a:xfrm>
            <a:off x="4141788" y="4002919"/>
            <a:ext cx="3790950" cy="731520"/>
          </a:xfrm>
          <a:prstGeom prst="rect">
            <a:avLst/>
          </a:prstGeom>
          <a:solidFill>
            <a:schemeClr val="accent4"/>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Tebentafusp</a:t>
            </a:r>
            <a:r>
              <a:rPr lang="en-US" sz="1600" dirty="0">
                <a:latin typeface="Calibri" panose="020F0502020204030204" pitchFamily="34" charset="0"/>
                <a:cs typeface="Arial" charset="0"/>
              </a:rPr>
              <a:t> + </a:t>
            </a:r>
            <a:r>
              <a:rPr lang="en-US" sz="1600" b="1" dirty="0">
                <a:latin typeface="Calibri" panose="020F0502020204030204" pitchFamily="34" charset="0"/>
                <a:cs typeface="Arial" charset="0"/>
              </a:rPr>
              <a:t>Tremelimumab</a:t>
            </a:r>
            <a:br>
              <a:rPr lang="en-US" sz="1600" dirty="0">
                <a:latin typeface="Calibri" panose="020F0502020204030204" pitchFamily="34" charset="0"/>
                <a:cs typeface="Arial" charset="0"/>
              </a:rPr>
            </a:br>
            <a:r>
              <a:rPr lang="en-US" sz="1600" dirty="0">
                <a:latin typeface="Calibri" panose="020F0502020204030204" pitchFamily="34" charset="0"/>
                <a:cs typeface="Arial" charset="0"/>
              </a:rPr>
              <a:t>(n = 13)</a:t>
            </a:r>
            <a:endParaRPr lang="en-US" sz="1600" b="1" dirty="0">
              <a:latin typeface="Calibri" panose="020F0502020204030204" pitchFamily="34" charset="0"/>
              <a:cs typeface="Arial" charset="0"/>
            </a:endParaRPr>
          </a:p>
        </p:txBody>
      </p:sp>
      <p:sp>
        <p:nvSpPr>
          <p:cNvPr id="12" name="Rectangle 28">
            <a:extLst>
              <a:ext uri="{FF2B5EF4-FFF2-40B4-BE49-F238E27FC236}">
                <a16:creationId xmlns:a16="http://schemas.microsoft.com/office/drawing/2014/main" id="{F2A8162F-CA1C-3646-C7C2-9AD423610ACE}"/>
              </a:ext>
            </a:extLst>
          </p:cNvPr>
          <p:cNvSpPr>
            <a:spLocks noChangeArrowheads="1"/>
          </p:cNvSpPr>
          <p:nvPr/>
        </p:nvSpPr>
        <p:spPr bwMode="auto">
          <a:xfrm>
            <a:off x="4141788" y="3115506"/>
            <a:ext cx="3790950" cy="731520"/>
          </a:xfrm>
          <a:prstGeom prst="rect">
            <a:avLst/>
          </a:prstGeom>
          <a:solidFill>
            <a:schemeClr val="accent3"/>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Tebentafusp</a:t>
            </a:r>
            <a:r>
              <a:rPr lang="en-US" sz="1600" dirty="0">
                <a:latin typeface="Calibri" panose="020F0502020204030204" pitchFamily="34" charset="0"/>
                <a:cs typeface="Arial" charset="0"/>
              </a:rPr>
              <a:t> + </a:t>
            </a:r>
            <a:r>
              <a:rPr lang="en-US" sz="1600" b="1" dirty="0">
                <a:latin typeface="Calibri" panose="020F0502020204030204" pitchFamily="34" charset="0"/>
                <a:cs typeface="Arial" charset="0"/>
              </a:rPr>
              <a:t>Durvalumab</a:t>
            </a:r>
            <a:r>
              <a:rPr lang="en-US" sz="1600" dirty="0">
                <a:latin typeface="Calibri" panose="020F0502020204030204" pitchFamily="34" charset="0"/>
                <a:cs typeface="Arial" charset="0"/>
              </a:rPr>
              <a:t> + </a:t>
            </a:r>
            <a:r>
              <a:rPr lang="en-US" sz="1600" b="1" dirty="0">
                <a:latin typeface="Calibri" panose="020F0502020204030204" pitchFamily="34" charset="0"/>
                <a:cs typeface="Arial" charset="0"/>
              </a:rPr>
              <a:t>Tremelimumab</a:t>
            </a:r>
            <a:br>
              <a:rPr lang="en-US" sz="1600" dirty="0">
                <a:latin typeface="Calibri" panose="020F0502020204030204" pitchFamily="34" charset="0"/>
                <a:cs typeface="Arial" charset="0"/>
              </a:rPr>
            </a:br>
            <a:r>
              <a:rPr lang="en-US" sz="1600" dirty="0">
                <a:latin typeface="Calibri" panose="020F0502020204030204" pitchFamily="34" charset="0"/>
                <a:cs typeface="Arial" charset="0"/>
              </a:rPr>
              <a:t>(n = 29)</a:t>
            </a:r>
            <a:endParaRPr lang="en-US" sz="1600" b="1" dirty="0">
              <a:latin typeface="Calibri" panose="020F0502020204030204" pitchFamily="34" charset="0"/>
              <a:cs typeface="Arial" charset="0"/>
            </a:endParaRPr>
          </a:p>
        </p:txBody>
      </p:sp>
      <p:sp>
        <p:nvSpPr>
          <p:cNvPr id="15" name="Text Box 31">
            <a:extLst>
              <a:ext uri="{FF2B5EF4-FFF2-40B4-BE49-F238E27FC236}">
                <a16:creationId xmlns:a16="http://schemas.microsoft.com/office/drawing/2014/main" id="{E7BD7C86-B8D2-1A11-37D2-D529554F77CE}"/>
              </a:ext>
            </a:extLst>
          </p:cNvPr>
          <p:cNvSpPr txBox="1">
            <a:spLocks noChangeArrowheads="1"/>
          </p:cNvSpPr>
          <p:nvPr/>
        </p:nvSpPr>
        <p:spPr bwMode="auto">
          <a:xfrm>
            <a:off x="8745538" y="2514667"/>
            <a:ext cx="3205163" cy="1569660"/>
          </a:xfrm>
          <a:prstGeom prst="rect">
            <a:avLst/>
          </a:prstGeom>
        </p:spPr>
        <p:txBody>
          <a:bodyPr/>
          <a:lstStyle>
            <a:defPPr>
              <a:defRPr lang="en-US"/>
            </a:defPPr>
            <a:lvl1pPr marL="342900" indent="-342900" fontAlgn="base">
              <a:lnSpc>
                <a:spcPct val="90000"/>
              </a:lnSpc>
              <a:spcBef>
                <a:spcPts val="1000"/>
              </a:spcBef>
              <a:spcAft>
                <a:spcPts val="700"/>
              </a:spcAft>
              <a:buClr>
                <a:schemeClr val="bg1"/>
              </a:buClr>
              <a:buFont typeface="Wingdings" panose="05000000000000000000" pitchFamily="2" charset="2"/>
              <a:buChar char="§"/>
              <a:defRPr b="1" kern="0">
                <a:solidFill>
                  <a:schemeClr val="bg1"/>
                </a:solidFill>
                <a:latin typeface="Calibri" panose="020F0502020204030204" pitchFamily="34" charset="0"/>
              </a:defRPr>
            </a:lvl1pPr>
            <a:lvl2pPr marL="742950" indent="-285750" fontAlgn="base">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fontAlgn="base">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fontAlgn="base">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fontAlgn="base">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vl6pPr>
            <a:lvl7pPr marL="2971800" indent="-228600" fontAlgn="base">
              <a:lnSpc>
                <a:spcPct val="90000"/>
              </a:lnSpc>
              <a:spcBef>
                <a:spcPct val="35000"/>
              </a:spcBef>
              <a:spcAft>
                <a:spcPct val="25000"/>
              </a:spcAft>
              <a:buClr>
                <a:schemeClr val="accent2"/>
              </a:buClr>
              <a:buFont typeface="Arial" charset="0"/>
              <a:buChar char="–"/>
              <a:defRPr sz="1400"/>
            </a:lvl7pPr>
            <a:lvl8pPr marL="3429000" indent="-228600" fontAlgn="base">
              <a:lnSpc>
                <a:spcPct val="90000"/>
              </a:lnSpc>
              <a:spcBef>
                <a:spcPct val="35000"/>
              </a:spcBef>
              <a:spcAft>
                <a:spcPct val="25000"/>
              </a:spcAft>
              <a:buClr>
                <a:schemeClr val="accent2"/>
              </a:buClr>
              <a:buFont typeface="Arial" charset="0"/>
              <a:buChar char="–"/>
              <a:defRPr sz="1400"/>
            </a:lvl8pPr>
            <a:lvl9pPr marL="3886200" indent="-228600" fontAlgn="base">
              <a:lnSpc>
                <a:spcPct val="90000"/>
              </a:lnSpc>
              <a:spcBef>
                <a:spcPct val="35000"/>
              </a:spcBef>
              <a:spcAft>
                <a:spcPct val="25000"/>
              </a:spcAft>
              <a:buClr>
                <a:schemeClr val="accent2"/>
              </a:buClr>
              <a:buFont typeface="Arial" charset="0"/>
              <a:buChar char="–"/>
              <a:defRPr sz="1400"/>
            </a:lvl9pPr>
          </a:lstStyle>
          <a:p>
            <a:r>
              <a:rPr lang="en-US" altLang="en-US" sz="1600" dirty="0"/>
              <a:t>Efficacy population: </a:t>
            </a:r>
            <a:r>
              <a:rPr lang="en-US" altLang="en-US" sz="1600" b="0" dirty="0"/>
              <a:t>n = 58 patients who received tebentafusp + durvalumab ± tremelimumab and had discontinued prior anti–PD-1/ PD-L1 for PD</a:t>
            </a:r>
            <a:endParaRPr lang="en-US" altLang="en-US" sz="1600" dirty="0"/>
          </a:p>
        </p:txBody>
      </p:sp>
      <p:sp>
        <p:nvSpPr>
          <p:cNvPr id="18" name="Rectangle 25">
            <a:extLst>
              <a:ext uri="{FF2B5EF4-FFF2-40B4-BE49-F238E27FC236}">
                <a16:creationId xmlns:a16="http://schemas.microsoft.com/office/drawing/2014/main" id="{D7412CD1-1442-7B95-0962-BA0EF53DE369}"/>
              </a:ext>
            </a:extLst>
          </p:cNvPr>
          <p:cNvSpPr>
            <a:spLocks noChangeArrowheads="1"/>
          </p:cNvSpPr>
          <p:nvPr/>
        </p:nvSpPr>
        <p:spPr bwMode="auto">
          <a:xfrm>
            <a:off x="4141788" y="4890332"/>
            <a:ext cx="3790950" cy="731520"/>
          </a:xfrm>
          <a:prstGeom prst="rect">
            <a:avLst/>
          </a:prstGeom>
          <a:solidFill>
            <a:schemeClr val="accent6"/>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Tebentafusp</a:t>
            </a:r>
            <a:br>
              <a:rPr lang="en-US" sz="1600" dirty="0">
                <a:latin typeface="Calibri" panose="020F0502020204030204" pitchFamily="34" charset="0"/>
                <a:cs typeface="Arial" charset="0"/>
              </a:rPr>
            </a:br>
            <a:r>
              <a:rPr lang="en-US" sz="1600" dirty="0">
                <a:latin typeface="Calibri" panose="020F0502020204030204" pitchFamily="34" charset="0"/>
                <a:cs typeface="Arial" charset="0"/>
              </a:rPr>
              <a:t>(n = 27)</a:t>
            </a:r>
            <a:endParaRPr lang="en-US" sz="1600" b="1" dirty="0">
              <a:latin typeface="Calibri" panose="020F0502020204030204" pitchFamily="34" charset="0"/>
              <a:cs typeface="Arial" charset="0"/>
            </a:endParaRPr>
          </a:p>
        </p:txBody>
      </p:sp>
      <p:cxnSp>
        <p:nvCxnSpPr>
          <p:cNvPr id="20" name="Connector: Elbow 19">
            <a:extLst>
              <a:ext uri="{FF2B5EF4-FFF2-40B4-BE49-F238E27FC236}">
                <a16:creationId xmlns:a16="http://schemas.microsoft.com/office/drawing/2014/main" id="{BE6E0CBB-BB24-CA5F-8E4F-9125B95D10CA}"/>
              </a:ext>
            </a:extLst>
          </p:cNvPr>
          <p:cNvCxnSpPr>
            <a:cxnSpLocks/>
          </p:cNvCxnSpPr>
          <p:nvPr/>
        </p:nvCxnSpPr>
        <p:spPr bwMode="auto">
          <a:xfrm rot="10800000" flipV="1">
            <a:off x="4011160" y="2593852"/>
            <a:ext cx="12700" cy="2662239"/>
          </a:xfrm>
          <a:prstGeom prst="bentConnector3">
            <a:avLst>
              <a:gd name="adj1" fmla="val 3698906"/>
            </a:avLst>
          </a:prstGeom>
          <a:noFill/>
          <a:ln w="28575" cap="flat" cmpd="sng" algn="ctr">
            <a:solidFill>
              <a:schemeClr val="bg1"/>
            </a:solidFill>
            <a:prstDash val="solid"/>
            <a:round/>
            <a:headEnd type="triangle"/>
            <a:tailEnd type="triangle"/>
          </a:ln>
          <a:effectLst/>
        </p:spPr>
      </p:cxnSp>
      <p:sp>
        <p:nvSpPr>
          <p:cNvPr id="24" name="Line 32">
            <a:extLst>
              <a:ext uri="{FF2B5EF4-FFF2-40B4-BE49-F238E27FC236}">
                <a16:creationId xmlns:a16="http://schemas.microsoft.com/office/drawing/2014/main" id="{147F347F-45E4-DEA8-8796-90E247F75DFA}"/>
              </a:ext>
            </a:extLst>
          </p:cNvPr>
          <p:cNvSpPr>
            <a:spLocks noChangeShapeType="1"/>
          </p:cNvSpPr>
          <p:nvPr/>
        </p:nvSpPr>
        <p:spPr bwMode="auto">
          <a:xfrm>
            <a:off x="3560763" y="348126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6" name="Line 32">
            <a:extLst>
              <a:ext uri="{FF2B5EF4-FFF2-40B4-BE49-F238E27FC236}">
                <a16:creationId xmlns:a16="http://schemas.microsoft.com/office/drawing/2014/main" id="{D50D3949-483C-03B0-9A16-A3267906B784}"/>
              </a:ext>
            </a:extLst>
          </p:cNvPr>
          <p:cNvSpPr>
            <a:spLocks noChangeShapeType="1"/>
          </p:cNvSpPr>
          <p:nvPr/>
        </p:nvSpPr>
        <p:spPr bwMode="auto">
          <a:xfrm>
            <a:off x="3560763" y="436867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cxnSp>
        <p:nvCxnSpPr>
          <p:cNvPr id="28" name="Straight Connector 27">
            <a:extLst>
              <a:ext uri="{FF2B5EF4-FFF2-40B4-BE49-F238E27FC236}">
                <a16:creationId xmlns:a16="http://schemas.microsoft.com/office/drawing/2014/main" id="{D59B7E63-748A-0A37-255C-6DAB91FE6221}"/>
              </a:ext>
            </a:extLst>
          </p:cNvPr>
          <p:cNvCxnSpPr>
            <a:stCxn id="7" idx="3"/>
          </p:cNvCxnSpPr>
          <p:nvPr/>
        </p:nvCxnSpPr>
        <p:spPr bwMode="auto">
          <a:xfrm flipV="1">
            <a:off x="3359888" y="3924972"/>
            <a:ext cx="200875" cy="1"/>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607038C-16F9-9974-079A-EB20FEC6A4A9}"/>
              </a:ext>
            </a:extLst>
          </p:cNvPr>
          <p:cNvCxnSpPr>
            <a:cxnSpLocks/>
          </p:cNvCxnSpPr>
          <p:nvPr/>
        </p:nvCxnSpPr>
        <p:spPr bwMode="auto">
          <a:xfrm>
            <a:off x="8266113" y="2593852"/>
            <a:ext cx="0" cy="887414"/>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B96E3A0-19F8-3E1F-9213-AF1D99108178}"/>
              </a:ext>
            </a:extLst>
          </p:cNvPr>
          <p:cNvCxnSpPr>
            <a:stCxn id="8" idx="3"/>
          </p:cNvCxnSpPr>
          <p:nvPr/>
        </p:nvCxnSpPr>
        <p:spPr bwMode="auto">
          <a:xfrm flipV="1">
            <a:off x="7932738" y="2593852"/>
            <a:ext cx="333375" cy="1"/>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AABE084-7151-C3A7-D07A-D29F831ABD24}"/>
              </a:ext>
            </a:extLst>
          </p:cNvPr>
          <p:cNvCxnSpPr>
            <a:stCxn id="12" idx="3"/>
          </p:cNvCxnSpPr>
          <p:nvPr/>
        </p:nvCxnSpPr>
        <p:spPr bwMode="auto">
          <a:xfrm>
            <a:off x="7932738" y="3481266"/>
            <a:ext cx="333375" cy="0"/>
          </a:xfrm>
          <a:prstGeom prst="line">
            <a:avLst/>
          </a:prstGeom>
          <a:noFill/>
          <a:ln w="28575" cap="flat" cmpd="sng" algn="ctr">
            <a:solidFill>
              <a:schemeClr val="bg1"/>
            </a:solidFill>
            <a:prstDash val="solid"/>
            <a:round/>
            <a:headEnd type="none" w="med" len="med"/>
            <a:tailEnd type="none" w="med" len="med"/>
          </a:ln>
          <a:effectLst/>
        </p:spPr>
      </p:cxnSp>
      <p:sp>
        <p:nvSpPr>
          <p:cNvPr id="25" name="Line 32">
            <a:extLst>
              <a:ext uri="{FF2B5EF4-FFF2-40B4-BE49-F238E27FC236}">
                <a16:creationId xmlns:a16="http://schemas.microsoft.com/office/drawing/2014/main" id="{A640743B-B41D-8C78-D228-4F28201E9F8D}"/>
              </a:ext>
            </a:extLst>
          </p:cNvPr>
          <p:cNvSpPr>
            <a:spLocks noChangeShapeType="1"/>
          </p:cNvSpPr>
          <p:nvPr/>
        </p:nvSpPr>
        <p:spPr bwMode="auto">
          <a:xfrm>
            <a:off x="8266113" y="303755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7" name="Text Box 31">
            <a:extLst>
              <a:ext uri="{FF2B5EF4-FFF2-40B4-BE49-F238E27FC236}">
                <a16:creationId xmlns:a16="http://schemas.microsoft.com/office/drawing/2014/main" id="{36B1B84F-C897-2AC7-CD4D-B1699B2AFD3B}"/>
              </a:ext>
            </a:extLst>
          </p:cNvPr>
          <p:cNvSpPr txBox="1">
            <a:spLocks noChangeArrowheads="1"/>
          </p:cNvSpPr>
          <p:nvPr/>
        </p:nvSpPr>
        <p:spPr bwMode="auto">
          <a:xfrm>
            <a:off x="8745538" y="4063283"/>
            <a:ext cx="3205163" cy="543935"/>
          </a:xfrm>
          <a:prstGeom prst="rect">
            <a:avLst/>
          </a:prstGeom>
        </p:spPr>
        <p:txBody>
          <a:bodyPr/>
          <a:lstStyle>
            <a:defPPr>
              <a:defRPr lang="en-US"/>
            </a:defPPr>
            <a:lvl1pPr marL="342900" indent="-342900" fontAlgn="base">
              <a:lnSpc>
                <a:spcPct val="90000"/>
              </a:lnSpc>
              <a:spcBef>
                <a:spcPts val="1000"/>
              </a:spcBef>
              <a:spcAft>
                <a:spcPts val="700"/>
              </a:spcAft>
              <a:buClr>
                <a:schemeClr val="bg1"/>
              </a:buClr>
              <a:buFont typeface="Wingdings" panose="05000000000000000000" pitchFamily="2" charset="2"/>
              <a:buChar char="§"/>
              <a:defRPr b="1" kern="0">
                <a:solidFill>
                  <a:schemeClr val="bg1"/>
                </a:solidFill>
                <a:latin typeface="Calibri" panose="020F0502020204030204" pitchFamily="34" charset="0"/>
              </a:defRPr>
            </a:lvl1pPr>
            <a:lvl2pPr marL="742950" indent="-285750" fontAlgn="base">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fontAlgn="base">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fontAlgn="base">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fontAlgn="base">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vl6pPr>
            <a:lvl7pPr marL="2971800" indent="-228600" fontAlgn="base">
              <a:lnSpc>
                <a:spcPct val="90000"/>
              </a:lnSpc>
              <a:spcBef>
                <a:spcPct val="35000"/>
              </a:spcBef>
              <a:spcAft>
                <a:spcPct val="25000"/>
              </a:spcAft>
              <a:buClr>
                <a:schemeClr val="accent2"/>
              </a:buClr>
              <a:buFont typeface="Arial" charset="0"/>
              <a:buChar char="–"/>
              <a:defRPr sz="1400"/>
            </a:lvl7pPr>
            <a:lvl8pPr marL="3429000" indent="-228600" fontAlgn="base">
              <a:lnSpc>
                <a:spcPct val="90000"/>
              </a:lnSpc>
              <a:spcBef>
                <a:spcPct val="35000"/>
              </a:spcBef>
              <a:spcAft>
                <a:spcPct val="25000"/>
              </a:spcAft>
              <a:buClr>
                <a:schemeClr val="accent2"/>
              </a:buClr>
              <a:buFont typeface="Arial" charset="0"/>
              <a:buChar char="–"/>
              <a:defRPr sz="1400"/>
            </a:lvl8pPr>
            <a:lvl9pPr marL="3886200" indent="-228600" fontAlgn="base">
              <a:lnSpc>
                <a:spcPct val="90000"/>
              </a:lnSpc>
              <a:spcBef>
                <a:spcPct val="35000"/>
              </a:spcBef>
              <a:spcAft>
                <a:spcPct val="25000"/>
              </a:spcAft>
              <a:buClr>
                <a:schemeClr val="accent2"/>
              </a:buClr>
              <a:buFont typeface="Arial" charset="0"/>
              <a:buChar char="–"/>
              <a:defRPr sz="1400"/>
            </a:lvl9pPr>
          </a:lstStyle>
          <a:p>
            <a:r>
              <a:rPr lang="en-US" altLang="en-US" sz="1600" dirty="0"/>
              <a:t>Safety population:</a:t>
            </a:r>
            <a:r>
              <a:rPr lang="en-US" altLang="en-US" sz="1600" b="0" dirty="0"/>
              <a:t> N = 112</a:t>
            </a:r>
          </a:p>
        </p:txBody>
      </p:sp>
    </p:spTree>
    <p:extLst>
      <p:ext uri="{BB962C8B-B14F-4D97-AF65-F5344CB8AC3E}">
        <p14:creationId xmlns:p14="http://schemas.microsoft.com/office/powerpoint/2010/main" val="501359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Tebentafusp ± Durvalumab and/or Tremelimumab</a:t>
            </a:r>
            <a:r>
              <a:rPr lang="en-US" dirty="0"/>
              <a:t>: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Middleton. ASCO 2022. Abstr 104.</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9283681C-FA3D-D9A0-3A92-EF4AE44FE992}"/>
              </a:ext>
            </a:extLst>
          </p:cNvPr>
          <p:cNvGraphicFramePr>
            <a:graphicFrameLocks/>
          </p:cNvGraphicFramePr>
          <p:nvPr>
            <p:extLst>
              <p:ext uri="{D42A27DB-BD31-4B8C-83A1-F6EECF244321}">
                <p14:modId xmlns:p14="http://schemas.microsoft.com/office/powerpoint/2010/main" val="3658425597"/>
              </p:ext>
            </p:extLst>
          </p:nvPr>
        </p:nvGraphicFramePr>
        <p:xfrm>
          <a:off x="727076" y="1604963"/>
          <a:ext cx="10735056" cy="4480672"/>
        </p:xfrm>
        <a:graphic>
          <a:graphicData uri="http://schemas.openxmlformats.org/drawingml/2006/table">
            <a:tbl>
              <a:tblPr/>
              <a:tblGrid>
                <a:gridCol w="4902544">
                  <a:extLst>
                    <a:ext uri="{9D8B030D-6E8A-4147-A177-3AD203B41FA5}">
                      <a16:colId xmlns:a16="http://schemas.microsoft.com/office/drawing/2014/main" val="20000"/>
                    </a:ext>
                  </a:extLst>
                </a:gridCol>
                <a:gridCol w="2916256">
                  <a:extLst>
                    <a:ext uri="{9D8B030D-6E8A-4147-A177-3AD203B41FA5}">
                      <a16:colId xmlns:a16="http://schemas.microsoft.com/office/drawing/2014/main" val="20001"/>
                    </a:ext>
                  </a:extLst>
                </a:gridCol>
                <a:gridCol w="2916256">
                  <a:extLst>
                    <a:ext uri="{9D8B030D-6E8A-4147-A177-3AD203B41FA5}">
                      <a16:colId xmlns:a16="http://schemas.microsoft.com/office/drawing/2014/main" val="20002"/>
                    </a:ext>
                  </a:extLst>
                </a:gridCol>
              </a:tblGrid>
              <a:tr h="608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Population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Efficacy Population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75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(25-81)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(29-79)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75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08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LDH &gt; ULN,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08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BRAF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mutation,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Received BRAF TKI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04523749"/>
                  </a:ext>
                </a:extLst>
              </a:tr>
              <a:tr h="6081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no. prior lines of tx for metastatic disease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0658265"/>
                  </a:ext>
                </a:extLst>
              </a:tr>
              <a:tr h="1129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anti–PD-1/PD-L1 regimen,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Primary refractory*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Resistant</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99331718"/>
                  </a:ext>
                </a:extLst>
              </a:tr>
            </a:tbl>
          </a:graphicData>
        </a:graphic>
      </p:graphicFrame>
      <p:sp>
        <p:nvSpPr>
          <p:cNvPr id="7" name="Text Box 30">
            <a:extLst>
              <a:ext uri="{FF2B5EF4-FFF2-40B4-BE49-F238E27FC236}">
                <a16:creationId xmlns:a16="http://schemas.microsoft.com/office/drawing/2014/main" id="{E851B072-2BB1-C4C6-F587-31885270AAB4}"/>
              </a:ext>
            </a:extLst>
          </p:cNvPr>
          <p:cNvSpPr txBox="1">
            <a:spLocks noChangeArrowheads="1"/>
          </p:cNvSpPr>
          <p:nvPr/>
        </p:nvSpPr>
        <p:spPr bwMode="auto">
          <a:xfrm>
            <a:off x="624207" y="6134164"/>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*BOR of PD to prior anti–PD-1/PD-L1.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BOR of SD/PR/CR to prior anti–PD-1/PD-L1.</a:t>
            </a:r>
          </a:p>
        </p:txBody>
      </p:sp>
    </p:spTree>
    <p:extLst>
      <p:ext uri="{BB962C8B-B14F-4D97-AF65-F5344CB8AC3E}">
        <p14:creationId xmlns:p14="http://schemas.microsoft.com/office/powerpoint/2010/main" val="639471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Tebentafusp ± Durvalumab and/or Tremelimumab</a:t>
            </a:r>
            <a:r>
              <a:rPr lang="en-US" dirty="0"/>
              <a:t>: Safety, DLTs, MTD</a:t>
            </a:r>
            <a:endParaRPr lang="en-US" altLang="en-US" dirty="0"/>
          </a:p>
        </p:txBody>
      </p:sp>
      <p:sp>
        <p:nvSpPr>
          <p:cNvPr id="9" name="Content Placeholder 8">
            <a:extLst>
              <a:ext uri="{FF2B5EF4-FFF2-40B4-BE49-F238E27FC236}">
                <a16:creationId xmlns:a16="http://schemas.microsoft.com/office/drawing/2014/main" id="{33804364-539A-11A2-13ED-8DFFE0F0204A}"/>
              </a:ext>
            </a:extLst>
          </p:cNvPr>
          <p:cNvSpPr>
            <a:spLocks noGrp="1"/>
          </p:cNvSpPr>
          <p:nvPr>
            <p:ph sz="half" idx="1"/>
          </p:nvPr>
        </p:nvSpPr>
        <p:spPr>
          <a:xfrm>
            <a:off x="601820" y="4560570"/>
            <a:ext cx="5309278" cy="1628898"/>
          </a:xfrm>
        </p:spPr>
        <p:txBody>
          <a:bodyPr/>
          <a:lstStyle/>
          <a:p>
            <a:r>
              <a:rPr lang="en-US" sz="2400" dirty="0"/>
              <a:t>No deaths due to tebe-related AEs</a:t>
            </a:r>
          </a:p>
          <a:p>
            <a:r>
              <a:rPr lang="en-US" sz="2400" dirty="0"/>
              <a:t>Durva and treme toxicities consistent with known safety profiles</a:t>
            </a:r>
          </a:p>
        </p:txBody>
      </p:sp>
      <p:sp>
        <p:nvSpPr>
          <p:cNvPr id="10" name="Content Placeholder 9">
            <a:extLst>
              <a:ext uri="{FF2B5EF4-FFF2-40B4-BE49-F238E27FC236}">
                <a16:creationId xmlns:a16="http://schemas.microsoft.com/office/drawing/2014/main" id="{4010249B-7C8D-30B3-D652-70F0DCC3C821}"/>
              </a:ext>
            </a:extLst>
          </p:cNvPr>
          <p:cNvSpPr>
            <a:spLocks noGrp="1"/>
          </p:cNvSpPr>
          <p:nvPr>
            <p:ph sz="half" idx="2"/>
          </p:nvPr>
        </p:nvSpPr>
        <p:spPr>
          <a:xfrm>
            <a:off x="6252634" y="4561042"/>
            <a:ext cx="5229570" cy="1629150"/>
          </a:xfrm>
        </p:spPr>
        <p:txBody>
          <a:bodyPr/>
          <a:lstStyle/>
          <a:p>
            <a:r>
              <a:rPr lang="en-US" sz="2400" dirty="0"/>
              <a:t>2 DLTs occurred: tebe + durva, </a:t>
            </a:r>
            <a:br>
              <a:rPr lang="en-US" sz="2400" dirty="0"/>
            </a:br>
            <a:r>
              <a:rPr lang="en-US" sz="2400" dirty="0"/>
              <a:t>1 grade 3 rash; tebe + treme, </a:t>
            </a:r>
            <a:br>
              <a:rPr lang="en-US" sz="2400" dirty="0"/>
            </a:br>
            <a:r>
              <a:rPr lang="en-US" sz="2400" dirty="0"/>
              <a:t>1 grade 2 diarrhea</a:t>
            </a:r>
          </a:p>
          <a:p>
            <a:r>
              <a:rPr lang="en-US" sz="2400" dirty="0"/>
              <a:t>MTD not reached for any cohort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Middleton. ASCO 2022. Abstr 104.</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4FF151F5-3A06-3F7E-24C3-A4BF596BF21A}"/>
              </a:ext>
            </a:extLst>
          </p:cNvPr>
          <p:cNvGraphicFramePr>
            <a:graphicFrameLocks/>
          </p:cNvGraphicFramePr>
          <p:nvPr>
            <p:extLst>
              <p:ext uri="{D42A27DB-BD31-4B8C-83A1-F6EECF244321}">
                <p14:modId xmlns:p14="http://schemas.microsoft.com/office/powerpoint/2010/main" val="3824739768"/>
              </p:ext>
            </p:extLst>
          </p:nvPr>
        </p:nvGraphicFramePr>
        <p:xfrm>
          <a:off x="727076" y="1604963"/>
          <a:ext cx="10735055" cy="2834704"/>
        </p:xfrm>
        <a:graphic>
          <a:graphicData uri="http://schemas.openxmlformats.org/drawingml/2006/table">
            <a:tbl>
              <a:tblPr/>
              <a:tblGrid>
                <a:gridCol w="2475435">
                  <a:extLst>
                    <a:ext uri="{9D8B030D-6E8A-4147-A177-3AD203B41FA5}">
                      <a16:colId xmlns:a16="http://schemas.microsoft.com/office/drawing/2014/main" val="20000"/>
                    </a:ext>
                  </a:extLst>
                </a:gridCol>
                <a:gridCol w="1651924">
                  <a:extLst>
                    <a:ext uri="{9D8B030D-6E8A-4147-A177-3AD203B41FA5}">
                      <a16:colId xmlns:a16="http://schemas.microsoft.com/office/drawing/2014/main" val="1799244144"/>
                    </a:ext>
                  </a:extLst>
                </a:gridCol>
                <a:gridCol w="1651924">
                  <a:extLst>
                    <a:ext uri="{9D8B030D-6E8A-4147-A177-3AD203B41FA5}">
                      <a16:colId xmlns:a16="http://schemas.microsoft.com/office/drawing/2014/main" val="2395964470"/>
                    </a:ext>
                  </a:extLst>
                </a:gridCol>
                <a:gridCol w="1651924">
                  <a:extLst>
                    <a:ext uri="{9D8B030D-6E8A-4147-A177-3AD203B41FA5}">
                      <a16:colId xmlns:a16="http://schemas.microsoft.com/office/drawing/2014/main" val="20001"/>
                    </a:ext>
                  </a:extLst>
                </a:gridCol>
                <a:gridCol w="1651924">
                  <a:extLst>
                    <a:ext uri="{9D8B030D-6E8A-4147-A177-3AD203B41FA5}">
                      <a16:colId xmlns:a16="http://schemas.microsoft.com/office/drawing/2014/main" val="20002"/>
                    </a:ext>
                  </a:extLst>
                </a:gridCol>
                <a:gridCol w="1651924">
                  <a:extLst>
                    <a:ext uri="{9D8B030D-6E8A-4147-A177-3AD203B41FA5}">
                      <a16:colId xmlns:a16="http://schemas.microsoft.com/office/drawing/2014/main" val="2464093110"/>
                    </a:ext>
                  </a:extLst>
                </a:gridCol>
              </a:tblGrid>
              <a:tr h="1355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Tebentafusp-Related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Tebe + Durva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Tebe + Durva + Treme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Tebe + Treme</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Tebe</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 (n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All Patients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3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55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Lipase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Lymphopenia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(44)</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(33)</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(9)</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(23)</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(23)</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(26)</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(36)</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(22)</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(7)</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9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11365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1E638-9782-8E0A-0ED6-C7CFF8F98971}"/>
              </a:ext>
            </a:extLst>
          </p:cNvPr>
          <p:cNvSpPr>
            <a:spLocks noGrp="1"/>
          </p:cNvSpPr>
          <p:nvPr>
            <p:ph type="title"/>
          </p:nvPr>
        </p:nvSpPr>
        <p:spPr/>
        <p:txBody>
          <a:bodyPr/>
          <a:lstStyle/>
          <a:p>
            <a:r>
              <a:rPr lang="en-US" altLang="en-US" sz="3600" dirty="0"/>
              <a:t>Tebentafusp ± Durvalumab and/or Tremelimumab</a:t>
            </a:r>
            <a:r>
              <a:rPr lang="en-US" dirty="0"/>
              <a:t>: Efficacy</a:t>
            </a:r>
          </a:p>
        </p:txBody>
      </p:sp>
      <p:sp>
        <p:nvSpPr>
          <p:cNvPr id="4" name="Content Placeholder 3">
            <a:extLst>
              <a:ext uri="{FF2B5EF4-FFF2-40B4-BE49-F238E27FC236}">
                <a16:creationId xmlns:a16="http://schemas.microsoft.com/office/drawing/2014/main" id="{ACEB945A-6624-E720-BA85-A5807560D460}"/>
              </a:ext>
            </a:extLst>
          </p:cNvPr>
          <p:cNvSpPr>
            <a:spLocks noGrp="1"/>
          </p:cNvSpPr>
          <p:nvPr>
            <p:ph sz="half" idx="2"/>
          </p:nvPr>
        </p:nvSpPr>
        <p:spPr>
          <a:xfrm>
            <a:off x="6252634" y="3995590"/>
            <a:ext cx="5229570" cy="2194602"/>
          </a:xfrm>
        </p:spPr>
        <p:txBody>
          <a:bodyPr/>
          <a:lstStyle/>
          <a:p>
            <a:r>
              <a:rPr lang="en-US" sz="2400" dirty="0"/>
              <a:t>No change in OS observed with addition of anti–CTLA-4 agent or time since last dose of prior anti–PD-1/</a:t>
            </a:r>
            <a:br>
              <a:rPr lang="en-US" sz="2400" dirty="0"/>
            </a:br>
            <a:r>
              <a:rPr lang="en-US" sz="2400" dirty="0"/>
              <a:t>PD-L1</a:t>
            </a:r>
            <a:r>
              <a:rPr lang="en-US" sz="2400" baseline="30000" dirty="0"/>
              <a:t>1</a:t>
            </a:r>
            <a:endParaRPr lang="en-US" sz="2400" dirty="0"/>
          </a:p>
        </p:txBody>
      </p:sp>
      <p:sp>
        <p:nvSpPr>
          <p:cNvPr id="5" name="Text Box 15">
            <a:extLst>
              <a:ext uri="{FF2B5EF4-FFF2-40B4-BE49-F238E27FC236}">
                <a16:creationId xmlns:a16="http://schemas.microsoft.com/office/drawing/2014/main" id="{E856BD5A-1D13-B044-BA75-438156B3E709}"/>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pt-BR" altLang="en-US" sz="1200" b="0" spc="-10" dirty="0">
                <a:solidFill>
                  <a:schemeClr val="bg2"/>
                </a:solidFill>
                <a:latin typeface="Calibri" panose="020F0502020204030204" pitchFamily="34" charset="0"/>
              </a:rPr>
              <a:t>1. Middleton. ASCO 2022. Abstr 104. 2. Arance. ASCO 2021. Abstr 9504. 3. Zimmer. Eur J Cancer. </a:t>
            </a:r>
            <a:br>
              <a:rPr lang="pt-BR" altLang="en-US" sz="1200" b="0" spc="-10" dirty="0">
                <a:solidFill>
                  <a:schemeClr val="bg2"/>
                </a:solidFill>
                <a:latin typeface="Calibri" panose="020F0502020204030204" pitchFamily="34" charset="0"/>
              </a:rPr>
            </a:br>
            <a:r>
              <a:rPr lang="pt-BR" altLang="en-US" sz="1200" b="0" spc="-10" dirty="0">
                <a:solidFill>
                  <a:schemeClr val="bg2"/>
                </a:solidFill>
                <a:latin typeface="Calibri" panose="020F0502020204030204" pitchFamily="34" charset="0"/>
              </a:rPr>
              <a:t>2017;75:47. 4. Weichenthal. ASCO 2019. Abstr 9505. 5. Pires Da Silva. ASCO 2020. Abstr 10005.</a:t>
            </a:r>
          </a:p>
        </p:txBody>
      </p:sp>
      <p:graphicFrame>
        <p:nvGraphicFramePr>
          <p:cNvPr id="7" name="Group 32">
            <a:extLst>
              <a:ext uri="{FF2B5EF4-FFF2-40B4-BE49-F238E27FC236}">
                <a16:creationId xmlns:a16="http://schemas.microsoft.com/office/drawing/2014/main" id="{E47DA6EA-8493-0BC4-E703-9AC3495FC50B}"/>
              </a:ext>
            </a:extLst>
          </p:cNvPr>
          <p:cNvGraphicFramePr>
            <a:graphicFrameLocks noGrp="1"/>
          </p:cNvGraphicFramePr>
          <p:nvPr>
            <p:extLst>
              <p:ext uri="{D42A27DB-BD31-4B8C-83A1-F6EECF244321}">
                <p14:modId xmlns:p14="http://schemas.microsoft.com/office/powerpoint/2010/main" val="3460236862"/>
              </p:ext>
            </p:extLst>
          </p:nvPr>
        </p:nvGraphicFramePr>
        <p:xfrm>
          <a:off x="727076" y="1604963"/>
          <a:ext cx="10736264" cy="2194602"/>
        </p:xfrm>
        <a:graphic>
          <a:graphicData uri="http://schemas.openxmlformats.org/drawingml/2006/table">
            <a:tbl>
              <a:tblPr/>
              <a:tblGrid>
                <a:gridCol w="1342033">
                  <a:extLst>
                    <a:ext uri="{9D8B030D-6E8A-4147-A177-3AD203B41FA5}">
                      <a16:colId xmlns:a16="http://schemas.microsoft.com/office/drawing/2014/main" val="20000"/>
                    </a:ext>
                  </a:extLst>
                </a:gridCol>
                <a:gridCol w="1342033">
                  <a:extLst>
                    <a:ext uri="{9D8B030D-6E8A-4147-A177-3AD203B41FA5}">
                      <a16:colId xmlns:a16="http://schemas.microsoft.com/office/drawing/2014/main" val="20001"/>
                    </a:ext>
                  </a:extLst>
                </a:gridCol>
                <a:gridCol w="1342033">
                  <a:extLst>
                    <a:ext uri="{9D8B030D-6E8A-4147-A177-3AD203B41FA5}">
                      <a16:colId xmlns:a16="http://schemas.microsoft.com/office/drawing/2014/main" val="1350285870"/>
                    </a:ext>
                  </a:extLst>
                </a:gridCol>
                <a:gridCol w="1342033">
                  <a:extLst>
                    <a:ext uri="{9D8B030D-6E8A-4147-A177-3AD203B41FA5}">
                      <a16:colId xmlns:a16="http://schemas.microsoft.com/office/drawing/2014/main" val="20002"/>
                    </a:ext>
                  </a:extLst>
                </a:gridCol>
                <a:gridCol w="1342033">
                  <a:extLst>
                    <a:ext uri="{9D8B030D-6E8A-4147-A177-3AD203B41FA5}">
                      <a16:colId xmlns:a16="http://schemas.microsoft.com/office/drawing/2014/main" val="3622658369"/>
                    </a:ext>
                  </a:extLst>
                </a:gridCol>
                <a:gridCol w="1342033">
                  <a:extLst>
                    <a:ext uri="{9D8B030D-6E8A-4147-A177-3AD203B41FA5}">
                      <a16:colId xmlns:a16="http://schemas.microsoft.com/office/drawing/2014/main" val="1982997694"/>
                    </a:ext>
                  </a:extLst>
                </a:gridCol>
                <a:gridCol w="1342033">
                  <a:extLst>
                    <a:ext uri="{9D8B030D-6E8A-4147-A177-3AD203B41FA5}">
                      <a16:colId xmlns:a16="http://schemas.microsoft.com/office/drawing/2014/main" val="2979045049"/>
                    </a:ext>
                  </a:extLst>
                </a:gridCol>
                <a:gridCol w="1342033">
                  <a:extLst>
                    <a:ext uri="{9D8B030D-6E8A-4147-A177-3AD203B41FA5}">
                      <a16:colId xmlns:a16="http://schemas.microsoft.com/office/drawing/2014/main" val="1592172403"/>
                    </a:ext>
                  </a:extLst>
                </a:gridCol>
              </a:tblGrid>
              <a:tr h="502911">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 Rate, %</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Time From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Prior Anti–PD-1/PD-L1</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Best Response to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Prior Anti–PD-1/PD-L1</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Benchmark*</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02911">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Tebe + Durva</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34)</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Tebe + Durva + Treme</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24)</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Remote</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8)</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Immediately Prior</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Primary Refractory</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19)</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Resistant</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34)</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v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745757415"/>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yr</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yr</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8" name="Group 3">
            <a:extLst>
              <a:ext uri="{FF2B5EF4-FFF2-40B4-BE49-F238E27FC236}">
                <a16:creationId xmlns:a16="http://schemas.microsoft.com/office/drawing/2014/main" id="{C7A3B87D-B49D-9BD5-A0F6-D7F8A07CE868}"/>
              </a:ext>
            </a:extLst>
          </p:cNvPr>
          <p:cNvGraphicFramePr>
            <a:graphicFrameLocks/>
          </p:cNvGraphicFramePr>
          <p:nvPr>
            <p:extLst>
              <p:ext uri="{D42A27DB-BD31-4B8C-83A1-F6EECF244321}">
                <p14:modId xmlns:p14="http://schemas.microsoft.com/office/powerpoint/2010/main" val="191061057"/>
              </p:ext>
            </p:extLst>
          </p:nvPr>
        </p:nvGraphicFramePr>
        <p:xfrm>
          <a:off x="727076" y="4002903"/>
          <a:ext cx="5376672" cy="2072704"/>
        </p:xfrm>
        <a:graphic>
          <a:graphicData uri="http://schemas.openxmlformats.org/drawingml/2006/table">
            <a:tbl>
              <a:tblPr/>
              <a:tblGrid>
                <a:gridCol w="3486041">
                  <a:extLst>
                    <a:ext uri="{9D8B030D-6E8A-4147-A177-3AD203B41FA5}">
                      <a16:colId xmlns:a16="http://schemas.microsoft.com/office/drawing/2014/main" val="20000"/>
                    </a:ext>
                  </a:extLst>
                </a:gridCol>
                <a:gridCol w="189063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t>
                      </a:r>
                      <a:r>
                        <a:rPr kumimoji="0" lang="en-GB" sz="1600" b="1" i="0" u="none" strike="noStrike" cap="none" normalizeH="0" baseline="30000" dirty="0">
                          <a:ln>
                            <a:noFill/>
                          </a:ln>
                          <a:solidFill>
                            <a:schemeClr val="tx1"/>
                          </a:solidFill>
                          <a:effectLst/>
                          <a:latin typeface="Calibri" panose="020F0502020204030204" pitchFamily="34" charset="0"/>
                        </a:rPr>
                        <a:t>1</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Tebe + Durva</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RECIST response rate</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tumor decrease</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Alive at 1 yr</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tumor increase</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Alive at 1 yr</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9" name="Text Box 30">
            <a:extLst>
              <a:ext uri="{FF2B5EF4-FFF2-40B4-BE49-F238E27FC236}">
                <a16:creationId xmlns:a16="http://schemas.microsoft.com/office/drawing/2014/main" id="{B918C0B2-8E00-8E15-3166-66D1D4FFDC77}"/>
              </a:ext>
            </a:extLst>
          </p:cNvPr>
          <p:cNvSpPr txBox="1">
            <a:spLocks noChangeArrowheads="1"/>
          </p:cNvSpPr>
          <p:nvPr/>
        </p:nvSpPr>
        <p:spPr bwMode="auto">
          <a:xfrm>
            <a:off x="6379634" y="5440652"/>
            <a:ext cx="5229570"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*Benchmark based on other trials of PD-1/PD-L1–pretreated advanced melanoma.</a:t>
            </a:r>
            <a:r>
              <a:rPr lang="en-US" altLang="en-US" sz="1400" b="0" baseline="30000" dirty="0">
                <a:solidFill>
                  <a:schemeClr val="bg1"/>
                </a:solidFill>
                <a:latin typeface="Calibri" panose="020F0502020204030204" pitchFamily="34" charset="0"/>
              </a:rPr>
              <a:t>2-5</a:t>
            </a:r>
            <a:r>
              <a:rPr lang="en-US" altLang="en-US" sz="1400" b="0" dirty="0">
                <a:solidFill>
                  <a:schemeClr val="bg1"/>
                </a:solidFill>
                <a:latin typeface="Calibri" panose="020F0502020204030204" pitchFamily="34" charset="0"/>
              </a:rPr>
              <a:t>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3% had no change in tumor size.</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4232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Tebentafusp ± Durvalumab and/or Tremelimumab</a:t>
            </a:r>
            <a:r>
              <a:rPr lang="en-US" dirty="0"/>
              <a:t>: Conclusions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In this analysis of the phase Ib part of the IMCgp100-201 trial, tebentafusp + durvalumab was associated with promising OS in patients with metastatic cutaneous melanoma</a:t>
            </a:r>
            <a:endParaRPr lang="en-US" altLang="en-US" sz="2400" baseline="30000" dirty="0"/>
          </a:p>
          <a:p>
            <a:pPr lvl="1"/>
            <a:r>
              <a:rPr lang="en-US" altLang="en-US" sz="2200" dirty="0"/>
              <a:t>1-yr OS rate compared favorably to benchmark estimated from other trials of PD-1/</a:t>
            </a:r>
            <a:br>
              <a:rPr lang="en-US" altLang="en-US" sz="2200" dirty="0"/>
            </a:br>
            <a:r>
              <a:rPr lang="en-US" altLang="en-US" sz="2200" dirty="0"/>
              <a:t>PD-L1–pretreated advanced melanoma (73% vs 55%, respectively)</a:t>
            </a:r>
          </a:p>
          <a:p>
            <a:r>
              <a:rPr lang="en-US" altLang="en-US" sz="2400" dirty="0"/>
              <a:t>OS not affected by time since last dose of prior anti–PD-1/PD-L1</a:t>
            </a:r>
          </a:p>
          <a:p>
            <a:r>
              <a:rPr lang="en-US" altLang="en-US" sz="2400" dirty="0"/>
              <a:t>Patients who were primary refractory to prior anti–PD-1/PD-L1 appeared to have OS benefit</a:t>
            </a:r>
          </a:p>
          <a:p>
            <a:r>
              <a:rPr lang="en-US" altLang="en-US" sz="2400" dirty="0"/>
              <a:t>Tebentafusp + durvalumab associated with manageable safety profile</a:t>
            </a:r>
          </a:p>
          <a:p>
            <a:r>
              <a:rPr lang="en-US" altLang="en-US" sz="2400" dirty="0"/>
              <a:t>Investigators concluded that results support pursuing a randomized trial evaluating tebentafusp + anti–PD-1 in metastatic melanoma</a:t>
            </a:r>
          </a:p>
          <a:p>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Middleton. ASCO 2022. Abstr 104.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5273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5E366F6A20C54C93DF2878E3758538" ma:contentTypeVersion="1" ma:contentTypeDescription="Create a new document." ma:contentTypeScope="" ma:versionID="b16ffd6a124e15a604364e737acb5492">
  <xsd:schema xmlns:xsd="http://www.w3.org/2001/XMLSchema" xmlns:xs="http://www.w3.org/2001/XMLSchema" xmlns:p="http://schemas.microsoft.com/office/2006/metadata/properties" xmlns:ns2="d54cbe69-32bd-412a-b004-9152f949605e" xmlns:ns3="e38380de-b354-4c70-ba0e-0fd45c68682e" targetNamespace="http://schemas.microsoft.com/office/2006/metadata/properties" ma:root="true" ma:fieldsID="d4996d25af480db4a650891a262648af" ns2:_="" ns3:_="">
    <xsd:import namespace="d54cbe69-32bd-412a-b004-9152f949605e"/>
    <xsd:import namespace="e38380de-b354-4c70-ba0e-0fd45c68682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38380de-b354-4c70-ba0e-0fd45c68682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e38380de-b354-4c70-ba0e-0fd45c68682e">Conference Capsule Slides</Document_x0020_Category>
    <_dlc_DocId xmlns="d54cbe69-32bd-412a-b004-9152f949605e">56M7VY3CDVN5-1689398185-2</_dlc_DocId>
    <_dlc_DocIdUrl xmlns="d54cbe69-32bd-412a-b004-9152f949605e">
      <Url>https://intranet.clinicaloptions.com/mews/oncology/ONC_2022_ASCO_CF_(PRP5083)/Skin/_layouts/15/DocIdRedir.aspx?ID=56M7VY3CDVN5-1689398185-2</Url>
      <Description>56M7VY3CDVN5-1689398185-2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EBBC4E-BB23-4C30-8732-F8E9A7FB15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38380de-b354-4c70-ba0e-0fd45c6868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979A8B9-5436-45DA-A7BB-C35712125DEF}">
  <ds:schemaRefs>
    <ds:schemaRef ds:uri="http://schemas.microsoft.com/sharepoint/events"/>
  </ds:schemaRefs>
</ds:datastoreItem>
</file>

<file path=customXml/itemProps3.xml><?xml version="1.0" encoding="utf-8"?>
<ds:datastoreItem xmlns:ds="http://schemas.openxmlformats.org/officeDocument/2006/customXml" ds:itemID="{C2197B6F-1C78-424D-B3F8-79B8BBF0FD24}">
  <ds:schemaRefs>
    <ds:schemaRef ds:uri="http://purl.org/dc/terms/"/>
    <ds:schemaRef ds:uri="http://schemas.microsoft.com/office/2006/documentManagement/types"/>
    <ds:schemaRef ds:uri="http://purl.org/dc/dcmitype/"/>
    <ds:schemaRef ds:uri="http://schemas.microsoft.com/office/2006/metadata/properties"/>
    <ds:schemaRef ds:uri="http://schemas.openxmlformats.org/package/2006/metadata/core-properties"/>
    <ds:schemaRef ds:uri="http://schemas.microsoft.com/office/infopath/2007/PartnerControls"/>
    <ds:schemaRef ds:uri="e38380de-b354-4c70-ba0e-0fd45c68682e"/>
    <ds:schemaRef ds:uri="d54cbe69-32bd-412a-b004-9152f949605e"/>
    <ds:schemaRef ds:uri="http://www.w3.org/XML/1998/namespace"/>
    <ds:schemaRef ds:uri="http://purl.org/dc/elements/1.1/"/>
  </ds:schemaRefs>
</ds:datastoreItem>
</file>

<file path=customXml/itemProps4.xml><?xml version="1.0" encoding="utf-8"?>
<ds:datastoreItem xmlns:ds="http://schemas.openxmlformats.org/officeDocument/2006/customXml" ds:itemID="{E02F21C7-6293-462A-8E70-E2263D1768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1015</TotalTime>
  <Words>1623</Words>
  <Application>Microsoft Office PowerPoint</Application>
  <PresentationFormat>Widescreen</PresentationFormat>
  <Paragraphs>196</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Tebentafusp ± Durvalumab and/or Tremelimumab in Metastatic Cutaneous Melanoma: Updated OS Analysis From IMCgp100-201 Trial</vt:lpstr>
      <vt:lpstr>About These Slides</vt:lpstr>
      <vt:lpstr>Tebentafusp ± Durvalumab and/or Tremelimumab: Background</vt:lpstr>
      <vt:lpstr>Tebentafusp ± Durvalumab and/or Tremelimumab: Study Design</vt:lpstr>
      <vt:lpstr>Tebentafusp ± Durvalumab and/or Tremelimumab: Baseline Characteristics</vt:lpstr>
      <vt:lpstr>Tebentafusp ± Durvalumab and/or Tremelimumab: Safety, DLTs, MTD</vt:lpstr>
      <vt:lpstr>Tebentafusp ± Durvalumab and/or Tremelimumab: Efficacy</vt:lpstr>
      <vt:lpstr>Tebentafusp ± Durvalumab and/or Tremelimumab: Conclusions </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Tebentafusp ± Durvalumab and/or Tremelimumab in Metastatic Cutaneous Melanoma: Updated OS Analysis From IMCgp100-201 Trial</dc:title>
  <dc:creator>Timothy Quill</dc:creator>
  <cp:lastModifiedBy>Natalia Kolenko</cp:lastModifiedBy>
  <cp:revision>10</cp:revision>
  <dcterms:created xsi:type="dcterms:W3CDTF">2022-06-02T23:20:10Z</dcterms:created>
  <dcterms:modified xsi:type="dcterms:W3CDTF">2022-06-13T15:51:40Z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0x010100205E366F6A20C54C93DF2878E3758538</vt:lpwstr>
  </property>
  <property fmtid="{D5CDD505-2E9C-101B-9397-08002B2CF9AE}" pid="3" name="_dlc_DocIdItemGuid">
    <vt:lpwstr>5c1869f2-539d-406a-a656-5525ba0118de</vt:lpwstr>
  </property>
</Properties>
</file>