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558" r:id="rId8"/>
    <p:sldId id="559" r:id="rId9"/>
    <p:sldId id="2147473847" r:id="rId10"/>
    <p:sldId id="561" r:id="rId11"/>
    <p:sldId id="548" r:id="rId12"/>
    <p:sldId id="549" r:id="rId13"/>
    <p:sldId id="562" r:id="rId14"/>
    <p:sldId id="2147473848" r:id="rId15"/>
    <p:sldId id="552" r:id="rId16"/>
    <p:sldId id="560"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4" clrIdx="15">
    <p:extLst>
      <p:ext uri="{19B8F6BF-5375-455C-9EA6-DF929625EA0E}">
        <p15:presenceInfo xmlns:p15="http://schemas.microsoft.com/office/powerpoint/2012/main" userId="S::cseals@clinicaloptions.com::0852e532-1f9e-4bbf-9b56-be19a9543a31" providerId="AD"/>
      </p:ext>
    </p:extLst>
  </p:cmAuthor>
  <p:cmAuthor id="17" name="Gordon Kelley" initials="GK" lastIdx="6" clrIdx="16">
    <p:extLst>
      <p:ext uri="{19B8F6BF-5375-455C-9EA6-DF929625EA0E}">
        <p15:presenceInfo xmlns:p15="http://schemas.microsoft.com/office/powerpoint/2012/main" userId="S::gkelley@clinicaloptions.com::7e3d11cf-7436-4611-80d7-51121a63678e" providerId="AD"/>
      </p:ext>
    </p:extLst>
  </p:cmAuthor>
  <p:cmAuthor id="18" name="Vanessa Carter" initials="VC" lastIdx="5" clrIdx="17">
    <p:extLst>
      <p:ext uri="{19B8F6BF-5375-455C-9EA6-DF929625EA0E}">
        <p15:presenceInfo xmlns:p15="http://schemas.microsoft.com/office/powerpoint/2012/main" userId="S::vcarter@clinicaloptions.com::9ce73b1e-6b1e-4cab-b34f-91637f33dd50" providerId="AD"/>
      </p:ext>
    </p:extLst>
  </p:cmAuthor>
  <p:cmAuthor id="19" name="CLINICALOPTIONS\jconstanzo" initials="C" lastIdx="1" clrIdx="18">
    <p:extLst>
      <p:ext uri="{19B8F6BF-5375-455C-9EA6-DF929625EA0E}">
        <p15:presenceInfo xmlns:p15="http://schemas.microsoft.com/office/powerpoint/2012/main" userId="CLINICALOPTIONS\jconstanzo" providerId="None"/>
      </p:ext>
    </p:extLst>
  </p:cmAuthor>
  <p:cmAuthor id="20" name="mbecker@clinicaloptions.com" initials="m" lastIdx="9" clrIdx="19">
    <p:extLst>
      <p:ext uri="{19B8F6BF-5375-455C-9EA6-DF929625EA0E}">
        <p15:presenceInfo xmlns:p15="http://schemas.microsoft.com/office/powerpoint/2012/main" userId="mbecker@clinicaloptions.com" providerId="None"/>
      </p:ext>
    </p:extLst>
  </p:cmAuthor>
  <p:cmAuthor id="21" name="CLINICALOPTIONS\tquill" initials="C" lastIdx="1" clrIdx="20">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1F8E4D-A7F5-448E-B673-0C51A2098597}" v="135" dt="2023-12-15T13:39:23.99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395" autoAdjust="0"/>
  </p:normalViewPr>
  <p:slideViewPr>
    <p:cSldViewPr snapToGrid="0">
      <p:cViewPr varScale="1">
        <p:scale>
          <a:sx n="103" d="100"/>
          <a:sy n="103" d="100"/>
        </p:scale>
        <p:origin x="114" y="108"/>
      </p:cViewPr>
      <p:guideLst/>
    </p:cSldViewPr>
  </p:slideViewPr>
  <p:notesTextViewPr>
    <p:cViewPr>
      <p:scale>
        <a:sx n="100" d="100"/>
        <a:sy n="100" d="100"/>
      </p:scale>
      <p:origin x="0" y="0"/>
    </p:cViewPr>
  </p:notesTextViewPr>
  <p:sorterViewPr>
    <p:cViewPr>
      <p:scale>
        <a:sx n="100" d="100"/>
        <a:sy n="100" d="100"/>
      </p:scale>
      <p:origin x="0" y="-2444"/>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869214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ITD, internal tandem duplication; MRD, measurable residual disease; OS, overall survival; PCR, polymerase chain reaction; PCR-NGS, polymerase chain reaction next-generation sequencing.</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705053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panose="020B0604020202020204" pitchFamily="34" charset="0"/>
                <a:cs typeface="Arial" panose="020B0604020202020204" pitchFamily="34" charset="0"/>
              </a:rPr>
              <a:t>Allo-HCT, allogeneic hematopoietic cell transplant; AML, acute myeloid leukemia; APL, </a:t>
            </a:r>
            <a:r>
              <a:rPr kumimoji="0" lang="en-US" altLang="en-US"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acute promyelocytic leukemia; </a:t>
            </a:r>
            <a:r>
              <a:rPr lang="en-US" b="0" i="1" dirty="0">
                <a:latin typeface="Arial" panose="020B0604020202020204" pitchFamily="34" charset="0"/>
                <a:cs typeface="Arial" panose="020B0604020202020204" pitchFamily="34" charset="0"/>
              </a:rPr>
              <a:t>CR, complete response; CRc, composite complete response; CT, chemotherapy; DoCR, duration of complete response; ECOG, Eastern Cooperative Oncology Group; EFS, event-free survival; HiDAC, high-dose cytarabine; ITD, internal tandem duplication; MRD, measurable residual disease; OS, overall survival; PS, performance status; RFS, relapse-free survival; RT, radiotherapy.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67713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ITD, internal tandem duplication; LLOQ, </a:t>
            </a:r>
            <a:r>
              <a:rPr lang="en-US" sz="1800" i="1" dirty="0">
                <a:effectLst/>
                <a:latin typeface="Segoe UI" panose="020B0502040204020203" pitchFamily="34" charset="0"/>
              </a:rPr>
              <a:t>lower limit of quantification</a:t>
            </a:r>
            <a:r>
              <a:rPr lang="en-US" b="0" i="1" dirty="0"/>
              <a:t>; MRD, measurable residual disease; OS, overall survival; Pbo, placebo; PCR-NGS, polymerase chain reaction next-generation sequencing; VAF, variant allele frequency.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506926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CRc, composite complete response; ECOG, Eastern Cooperative Oncology Group; ITD, internal tandem duplication; MRD, measurable residual disease;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68584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CRc, composite complete response; ITD, internal tandem duplication; MRD, measurable residual disease; NR, not reached; OS, overall survival; Pbo, placebo; Quiz, quizartinib; VAF, variant allele frequency.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623768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composite complete response; </a:t>
            </a:r>
            <a:r>
              <a:rPr lang="en-US" b="0" i="1" dirty="0"/>
              <a:t>ITD, internal tandem duplication; </a:t>
            </a:r>
            <a:r>
              <a:rPr lang="en-US" i="1" dirty="0"/>
              <a:t>MRD, measurable residual disease; NR, not reached;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66943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ITD, internal tandem duplication; </a:t>
            </a:r>
            <a:r>
              <a:rPr lang="en-US" i="1" dirty="0"/>
              <a:t>MRD, measurable residual disease; NR, not reached;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29188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t>
            </a:r>
            <a:r>
              <a:rPr lang="en-US" b="0" i="1" dirty="0"/>
              <a:t>ITD, internal tandem duplication; </a:t>
            </a:r>
            <a:r>
              <a:rPr lang="en-US" i="1" dirty="0"/>
              <a:t>MRD, measurable residual disease;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727042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Autofit/>
          </a:bodyPr>
          <a:lstStyle/>
          <a:p>
            <a:r>
              <a:rPr lang="en-US" sz="4000" dirty="0">
                <a:effectLst/>
                <a:latin typeface="Arial" panose="020B0604020202020204" pitchFamily="34" charset="0"/>
                <a:ea typeface="Times New Roman" panose="02020603050405020304" pitchFamily="18" charset="0"/>
                <a:cs typeface="Times New Roman" panose="02020603050405020304" pitchFamily="18" charset="0"/>
              </a:rPr>
              <a:t>Phase III QuANTUM-First: Prognostic Value of </a:t>
            </a:r>
            <a:r>
              <a:rPr lang="en-US" sz="4000" i="1" dirty="0" err="1">
                <a:effectLst/>
                <a:latin typeface="Arial" panose="020B0604020202020204" pitchFamily="34" charset="0"/>
                <a:ea typeface="Times New Roman" panose="02020603050405020304" pitchFamily="18" charset="0"/>
                <a:cs typeface="Times New Roman" panose="02020603050405020304" pitchFamily="18" charset="0"/>
              </a:rPr>
              <a:t>FLT3-</a:t>
            </a:r>
            <a:r>
              <a:rPr lang="en-US" sz="4000" dirty="0" err="1">
                <a:effectLst/>
                <a:latin typeface="Arial" panose="020B0604020202020204" pitchFamily="34" charset="0"/>
                <a:ea typeface="Times New Roman" panose="02020603050405020304" pitchFamily="18" charset="0"/>
                <a:cs typeface="Times New Roman" panose="02020603050405020304" pitchFamily="18" charset="0"/>
              </a:rPr>
              <a:t>ITD</a:t>
            </a:r>
            <a:r>
              <a:rPr lang="en-US" sz="4000" dirty="0">
                <a:effectLst/>
                <a:latin typeface="Arial" panose="020B0604020202020204" pitchFamily="34" charset="0"/>
                <a:ea typeface="Times New Roman" panose="02020603050405020304" pitchFamily="18" charset="0"/>
              </a:rPr>
              <a:t>–</a:t>
            </a:r>
            <a:r>
              <a:rPr lang="en-US" sz="4000" dirty="0">
                <a:effectLst/>
                <a:latin typeface="Arial" panose="020B0604020202020204" pitchFamily="34" charset="0"/>
                <a:ea typeface="Times New Roman" panose="02020603050405020304" pitchFamily="18" charset="0"/>
                <a:cs typeface="Times New Roman" panose="02020603050405020304" pitchFamily="18" charset="0"/>
              </a:rPr>
              <a:t>Specific</a:t>
            </a:r>
            <a:r>
              <a:rPr lang="en-US" sz="4000" i="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4000" dirty="0">
                <a:effectLst/>
                <a:latin typeface="Arial" panose="020B0604020202020204" pitchFamily="34" charset="0"/>
                <a:ea typeface="Times New Roman" panose="02020603050405020304" pitchFamily="18" charset="0"/>
                <a:cs typeface="Times New Roman" panose="02020603050405020304" pitchFamily="18" charset="0"/>
              </a:rPr>
              <a:t>MRD Clearance at Induction/Consolidation Using Chemotherapy With or Without Quizartinib in Patients With AML </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QuANTUM-First MRD Analysis: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97625"/>
            <a:ext cx="11072318" cy="4934281"/>
          </a:xfrm>
        </p:spPr>
        <p:txBody>
          <a:bodyPr/>
          <a:lstStyle/>
          <a:p>
            <a:pPr>
              <a:spcBef>
                <a:spcPts val="600"/>
              </a:spcBef>
            </a:pPr>
            <a:r>
              <a:rPr lang="en-US" altLang="en-US" sz="2000" dirty="0"/>
              <a:t>MRD is key prognostic factor in AML</a:t>
            </a:r>
            <a:r>
              <a:rPr lang="en-US" altLang="en-US" sz="2000" baseline="30000" dirty="0"/>
              <a:t>1-3</a:t>
            </a:r>
            <a:endParaRPr lang="en-US" altLang="en-US" sz="2000" dirty="0"/>
          </a:p>
          <a:p>
            <a:pPr lvl="1">
              <a:spcBef>
                <a:spcPts val="600"/>
              </a:spcBef>
            </a:pPr>
            <a:r>
              <a:rPr lang="en-US" altLang="en-US" sz="2000" dirty="0"/>
              <a:t>PCR-NGS targeting exons 14-15 is more sensitive and specific for </a:t>
            </a:r>
            <a:r>
              <a:rPr lang="en-US" altLang="en-US" sz="2000" i="1" dirty="0"/>
              <a:t>FLT3</a:t>
            </a:r>
            <a:r>
              <a:rPr lang="en-US" altLang="en-US" sz="2000" dirty="0"/>
              <a:t>-ITD MRD analysis than conventional PCR</a:t>
            </a:r>
            <a:r>
              <a:rPr lang="en-US" altLang="en-US" sz="2000" baseline="30000" dirty="0"/>
              <a:t>2,4</a:t>
            </a:r>
          </a:p>
          <a:p>
            <a:pPr lvl="1">
              <a:spcBef>
                <a:spcPts val="600"/>
              </a:spcBef>
            </a:pPr>
            <a:r>
              <a:rPr lang="en-US" altLang="en-US" sz="2000" dirty="0"/>
              <a:t>Retrospective analyses of phase III HOVON-SAKK trials in newly diagnosed </a:t>
            </a:r>
            <a:r>
              <a:rPr lang="en-US" altLang="en-US" sz="2000" i="1" dirty="0"/>
              <a:t>FLT3</a:t>
            </a:r>
            <a:r>
              <a:rPr lang="en-US" altLang="en-US" sz="2000" dirty="0"/>
              <a:t>-ITD+ AML found that detectable MRD after 2 cycles of intensive chemotherapy was associated with significantly shorter 4-yr OS (31% vs 57%) and increased risk of relapse</a:t>
            </a:r>
            <a:r>
              <a:rPr lang="en-US" altLang="en-US" sz="2000" baseline="30000" dirty="0"/>
              <a:t>5</a:t>
            </a:r>
          </a:p>
          <a:p>
            <a:pPr lvl="1">
              <a:spcBef>
                <a:spcPts val="600"/>
              </a:spcBef>
            </a:pPr>
            <a:r>
              <a:rPr lang="en-US" altLang="en-US" sz="2000" dirty="0"/>
              <a:t>Distal ITD insertion sites are associated with worse OS outcomes vs proximal ITD insertion sites and show poorer outcomes with midostaurin treatment (4-yr OS: 32% vs 48%)</a:t>
            </a:r>
            <a:r>
              <a:rPr lang="en-US" altLang="en-US" sz="2000" baseline="30000" dirty="0"/>
              <a:t>6</a:t>
            </a:r>
          </a:p>
          <a:p>
            <a:pPr>
              <a:spcBef>
                <a:spcPts val="600"/>
              </a:spcBef>
            </a:pPr>
            <a:r>
              <a:rPr lang="en-US" altLang="en-US" sz="2000" dirty="0"/>
              <a:t>Phase III QuANTUM-First trial showed significant OS improvement (HR: 0.78; </a:t>
            </a:r>
            <a:r>
              <a:rPr lang="en-US" altLang="en-US" sz="2000" i="1" dirty="0"/>
              <a:t>P </a:t>
            </a:r>
            <a:r>
              <a:rPr lang="en-US" altLang="en-US" sz="2000" dirty="0"/>
              <a:t>= .032) with addition of quizartinib to induction, consolidation, and continuation therapy in patients with newly diagnosed </a:t>
            </a:r>
            <a:r>
              <a:rPr lang="en-US" altLang="en-US" sz="2000" i="1" dirty="0"/>
              <a:t>FLT3-</a:t>
            </a:r>
            <a:r>
              <a:rPr lang="en-US" altLang="en-US" sz="2000" dirty="0"/>
              <a:t>ITD AML</a:t>
            </a:r>
            <a:r>
              <a:rPr lang="en-US" altLang="en-US" sz="2000" baseline="30000" dirty="0"/>
              <a:t>7</a:t>
            </a:r>
            <a:endParaRPr lang="en-US" altLang="en-US" sz="2000" dirty="0"/>
          </a:p>
          <a:p>
            <a:pPr lvl="1">
              <a:spcBef>
                <a:spcPts val="600"/>
              </a:spcBef>
            </a:pPr>
            <a:r>
              <a:rPr lang="en-US" altLang="en-US" sz="1800" dirty="0"/>
              <a:t>Current analysis of QuANTUM-First explored correlation of </a:t>
            </a:r>
            <a:r>
              <a:rPr lang="en-US" altLang="en-US" sz="1800" i="1" dirty="0"/>
              <a:t>FLT3</a:t>
            </a:r>
            <a:r>
              <a:rPr lang="en-US" altLang="en-US" sz="1800" dirty="0"/>
              <a:t>-ITD MRD status by PCR-NGS and survival outcomes for patients with AML who received intensive induction and consolidation with or without quizartinib</a:t>
            </a:r>
            <a:r>
              <a:rPr lang="en-US" altLang="en-US" sz="1800" baseline="30000" dirty="0"/>
              <a:t>8</a:t>
            </a:r>
            <a:endParaRPr lang="en-US" altLang="en-US" sz="18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209943" y="6201074"/>
            <a:ext cx="88634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Jongen-Lavrencic. NEJM. 2018;378:1189. 2. Levis. Blood Adv. 2018;2:825. 3. Dohner. Blood. 2022;140:1345. 4. Levis. Blood. 2020;135:75. 5. Grob. JCO. 2023;41:756. 6. Rucker. Leukemia. 2022;36:90. 7. Erba. Lancet. 2023;401:1571. 8. Perl. ASH 2023. Abstr 832.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sz="3600" dirty="0">
                <a:effectLst/>
                <a:latin typeface="+mn-lt"/>
                <a:ea typeface="Times New Roman" panose="02020603050405020304" pitchFamily="18" charset="0"/>
              </a:rPr>
              <a:t>QuANTUM-First MRD Analysis</a:t>
            </a:r>
            <a:r>
              <a:rPr lang="en-US" dirty="0">
                <a:latin typeface="+mn-lt"/>
              </a:rPr>
              <a:t>: Study Design</a:t>
            </a:r>
            <a:endParaRPr lang="en-US" altLang="en-US" dirty="0">
              <a:latin typeface="+mn-lt"/>
            </a:endParaRPr>
          </a:p>
        </p:txBody>
      </p:sp>
      <p:sp>
        <p:nvSpPr>
          <p:cNvPr id="28" name="Content Placeholder 2">
            <a:extLst>
              <a:ext uri="{FF2B5EF4-FFF2-40B4-BE49-F238E27FC236}">
                <a16:creationId xmlns:a16="http://schemas.microsoft.com/office/drawing/2014/main" id="{A9862B44-6330-F5AE-0CBA-C3A98A247DD0}"/>
              </a:ext>
            </a:extLst>
          </p:cNvPr>
          <p:cNvSpPr>
            <a:spLocks noGrp="1"/>
          </p:cNvSpPr>
          <p:nvPr>
            <p:ph idx="1"/>
          </p:nvPr>
        </p:nvSpPr>
        <p:spPr>
          <a:xfrm>
            <a:off x="604675" y="1233338"/>
            <a:ext cx="11268463" cy="5139515"/>
          </a:xfrm>
        </p:spPr>
        <p:txBody>
          <a:bodyPr/>
          <a:lstStyle/>
          <a:p>
            <a:pPr>
              <a:spcBef>
                <a:spcPts val="0"/>
              </a:spcBef>
            </a:pPr>
            <a:r>
              <a:rPr lang="en-US" sz="2000" dirty="0"/>
              <a:t>Randomized, double-blind, placebo-controlled phase III trial</a:t>
            </a:r>
            <a:br>
              <a:rPr lang="en-US" sz="2000" dirty="0"/>
            </a:br>
            <a:endParaRPr lang="en-US" sz="2000" dirty="0"/>
          </a:p>
          <a:p>
            <a:pPr>
              <a:spcBef>
                <a:spcPts val="0"/>
              </a:spcBef>
            </a:pPr>
            <a:endParaRPr lang="en-US" sz="2000" dirty="0"/>
          </a:p>
          <a:p>
            <a:pPr marL="0" indent="0">
              <a:spcBef>
                <a:spcPts val="0"/>
              </a:spcBef>
              <a:buNone/>
            </a:pPr>
            <a:br>
              <a:rPr lang="en-US" sz="2000" dirty="0"/>
            </a:br>
            <a:br>
              <a:rPr lang="en-US" sz="2000" dirty="0"/>
            </a:br>
            <a:endParaRPr lang="en-US" sz="2000" dirty="0"/>
          </a:p>
          <a:p>
            <a:pPr>
              <a:spcBef>
                <a:spcPts val="0"/>
              </a:spcBef>
            </a:pPr>
            <a:endParaRPr lang="en-US" sz="2000" dirty="0"/>
          </a:p>
          <a:p>
            <a:pPr>
              <a:spcBef>
                <a:spcPts val="0"/>
              </a:spcBef>
            </a:pPr>
            <a:endParaRPr lang="en-US" sz="2000" dirty="0"/>
          </a:p>
          <a:p>
            <a:pPr>
              <a:spcBef>
                <a:spcPts val="0"/>
              </a:spcBef>
            </a:pPr>
            <a:endParaRPr lang="en-US" sz="2000" dirty="0"/>
          </a:p>
          <a:p>
            <a:pPr>
              <a:spcBef>
                <a:spcPts val="0"/>
              </a:spcBef>
            </a:pPr>
            <a:endParaRPr lang="en-US" sz="2000" dirty="0"/>
          </a:p>
          <a:p>
            <a:pPr>
              <a:spcBef>
                <a:spcPts val="0"/>
              </a:spcBef>
            </a:pPr>
            <a:endParaRPr lang="en-US" sz="2000" dirty="0"/>
          </a:p>
          <a:p>
            <a:pPr>
              <a:spcBef>
                <a:spcPts val="0"/>
              </a:spcBef>
            </a:pPr>
            <a:endParaRPr lang="en-US" sz="2000" kern="0" dirty="0"/>
          </a:p>
          <a:p>
            <a:pPr>
              <a:spcBef>
                <a:spcPts val="0"/>
              </a:spcBef>
            </a:pPr>
            <a:r>
              <a:rPr lang="en-US" sz="2000" b="1" kern="0" dirty="0"/>
              <a:t>Primary endpoint: </a:t>
            </a:r>
            <a:r>
              <a:rPr lang="en-US" sz="2000" kern="0" dirty="0"/>
              <a:t>OS</a:t>
            </a:r>
            <a:endParaRPr lang="en-US" sz="2000" b="0" kern="0" dirty="0"/>
          </a:p>
          <a:p>
            <a:pPr>
              <a:spcBef>
                <a:spcPts val="0"/>
              </a:spcBef>
            </a:pPr>
            <a:r>
              <a:rPr lang="en-US" sz="2000" b="1" kern="0" dirty="0"/>
              <a:t>Secondary endpoints: </a:t>
            </a:r>
            <a:r>
              <a:rPr lang="en-US" sz="2000" b="0" kern="0" dirty="0"/>
              <a:t>EFS, CR/CRc,</a:t>
            </a:r>
            <a:r>
              <a:rPr lang="en-US" sz="2000" dirty="0"/>
              <a:t> </a:t>
            </a:r>
            <a:r>
              <a:rPr lang="en-US" sz="2000" b="0" kern="0" dirty="0"/>
              <a:t>CR/CRc with </a:t>
            </a:r>
            <a:r>
              <a:rPr lang="en-US" sz="2000" b="0" i="1" kern="0" dirty="0"/>
              <a:t>FLT3-</a:t>
            </a:r>
            <a:r>
              <a:rPr lang="en-US" sz="2000" b="0" kern="0" dirty="0"/>
              <a:t>ITD MRD negativity (hierarchical testing); safety</a:t>
            </a:r>
            <a:endParaRPr lang="en-US" sz="2000" dirty="0"/>
          </a:p>
          <a:p>
            <a:pPr>
              <a:spcBef>
                <a:spcPts val="0"/>
              </a:spcBef>
            </a:pPr>
            <a:r>
              <a:rPr lang="en-US" sz="2000" b="1" kern="0" dirty="0"/>
              <a:t>Exploratory endpoints: </a:t>
            </a:r>
            <a:r>
              <a:rPr lang="en-US" sz="2000" b="0" kern="0" dirty="0"/>
              <a:t>RFS, DoCR</a:t>
            </a:r>
          </a:p>
        </p:txBody>
      </p:sp>
      <p:sp>
        <p:nvSpPr>
          <p:cNvPr id="29" name="Text Box 45">
            <a:extLst>
              <a:ext uri="{FF2B5EF4-FFF2-40B4-BE49-F238E27FC236}">
                <a16:creationId xmlns:a16="http://schemas.microsoft.com/office/drawing/2014/main" id="{03EF31DB-F3AC-79CE-B9AC-AD1A8AFA3D37}"/>
              </a:ext>
            </a:extLst>
          </p:cNvPr>
          <p:cNvSpPr txBox="1">
            <a:spLocks noChangeArrowheads="1"/>
          </p:cNvSpPr>
          <p:nvPr/>
        </p:nvSpPr>
        <p:spPr bwMode="auto">
          <a:xfrm>
            <a:off x="318862" y="2758213"/>
            <a:ext cx="263768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charset="2"/>
              <a:buChar char="§"/>
              <a:defRPr sz="2800">
                <a:solidFill>
                  <a:srgbClr val="FEFDDE"/>
                </a:solidFill>
                <a:latin typeface="Arial" charset="0"/>
              </a:defRPr>
            </a:lvl1pPr>
            <a:lvl2pPr marL="742950" indent="-285750">
              <a:lnSpc>
                <a:spcPct val="90000"/>
              </a:lnSpc>
              <a:spcBef>
                <a:spcPts val="1000"/>
              </a:spcBef>
              <a:spcAft>
                <a:spcPts val="700"/>
              </a:spcAft>
              <a:buClr>
                <a:srgbClr val="FEFDDE"/>
              </a:buClr>
              <a:buFont typeface="Arial" charset="0"/>
              <a:buChar char="–"/>
              <a:defRPr sz="2600">
                <a:solidFill>
                  <a:srgbClr val="FEFDDE"/>
                </a:solidFill>
                <a:latin typeface="Arial" charset="0"/>
              </a:defRPr>
            </a:lvl2pPr>
            <a:lvl3pPr marL="1143000" indent="-228600">
              <a:lnSpc>
                <a:spcPct val="90000"/>
              </a:lnSpc>
              <a:spcBef>
                <a:spcPts val="1000"/>
              </a:spcBef>
              <a:spcAft>
                <a:spcPts val="700"/>
              </a:spcAft>
              <a:buClr>
                <a:srgbClr val="FEFDDE"/>
              </a:buClr>
              <a:buFont typeface="Arial" charset="0"/>
              <a:buChar char="–"/>
              <a:defRPr sz="2400">
                <a:solidFill>
                  <a:srgbClr val="FEFDDE"/>
                </a:solidFill>
                <a:latin typeface="Arial" charset="0"/>
              </a:defRPr>
            </a:lvl3pPr>
            <a:lvl4pPr marL="1600200" indent="-228600">
              <a:lnSpc>
                <a:spcPct val="90000"/>
              </a:lnSpc>
              <a:spcBef>
                <a:spcPts val="1000"/>
              </a:spcBef>
              <a:spcAft>
                <a:spcPts val="700"/>
              </a:spcAft>
              <a:buClr>
                <a:srgbClr val="FEFDDE"/>
              </a:buClr>
              <a:buFont typeface="Arial" charset="0"/>
              <a:buChar char="–"/>
              <a:defRPr sz="2200">
                <a:solidFill>
                  <a:srgbClr val="FEFDDE"/>
                </a:solidFill>
                <a:latin typeface="Arial" charset="0"/>
              </a:defRPr>
            </a:lvl4pPr>
            <a:lvl5pPr marL="2057400" indent="-228600">
              <a:lnSpc>
                <a:spcPct val="90000"/>
              </a:lnSpc>
              <a:spcBef>
                <a:spcPts val="1000"/>
              </a:spcBef>
              <a:spcAft>
                <a:spcPts val="700"/>
              </a:spcAft>
              <a:buClr>
                <a:srgbClr val="FEFDDE"/>
              </a:buClr>
              <a:buFont typeface="Arial" charset="0"/>
              <a:buChar char="–"/>
              <a:defRPr sz="2000">
                <a:solidFill>
                  <a:srgbClr val="FEFDDE"/>
                </a:solidFill>
                <a:latin typeface="Arial" charset="0"/>
              </a:defRPr>
            </a:lvl5pPr>
            <a:lvl6pPr marL="25146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6pPr>
            <a:lvl7pPr marL="29718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7pPr>
            <a:lvl8pPr marL="34290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8pPr>
            <a:lvl9pPr marL="38862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aged 18-75 yr with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newly diagnosed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FLT3</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-ITD+ AML (≥3%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FLT3</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-ITD allelic frequency); no APL with t(15;17); no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BCR-ABL1</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leukemia; no AML secondary to previous CT or RT;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539)</a:t>
            </a:r>
          </a:p>
        </p:txBody>
      </p:sp>
      <p:sp>
        <p:nvSpPr>
          <p:cNvPr id="30" name="Line 52">
            <a:extLst>
              <a:ext uri="{FF2B5EF4-FFF2-40B4-BE49-F238E27FC236}">
                <a16:creationId xmlns:a16="http://schemas.microsoft.com/office/drawing/2014/main" id="{79EA5E06-7DDA-4D0D-E295-B217FF16D6E9}"/>
              </a:ext>
            </a:extLst>
          </p:cNvPr>
          <p:cNvSpPr>
            <a:spLocks noChangeShapeType="1"/>
          </p:cNvSpPr>
          <p:nvPr/>
        </p:nvSpPr>
        <p:spPr bwMode="auto">
          <a:xfrm flipV="1">
            <a:off x="2956546" y="3076455"/>
            <a:ext cx="481222" cy="52322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Line 52">
            <a:extLst>
              <a:ext uri="{FF2B5EF4-FFF2-40B4-BE49-F238E27FC236}">
                <a16:creationId xmlns:a16="http://schemas.microsoft.com/office/drawing/2014/main" id="{A2208D2B-4CFD-1528-9F77-B938F24465B0}"/>
              </a:ext>
            </a:extLst>
          </p:cNvPr>
          <p:cNvSpPr>
            <a:spLocks noChangeShapeType="1"/>
          </p:cNvSpPr>
          <p:nvPr/>
        </p:nvSpPr>
        <p:spPr bwMode="auto">
          <a:xfrm>
            <a:off x="2956546" y="3986862"/>
            <a:ext cx="481222" cy="47841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 name="Rectangle 24">
            <a:extLst>
              <a:ext uri="{FF2B5EF4-FFF2-40B4-BE49-F238E27FC236}">
                <a16:creationId xmlns:a16="http://schemas.microsoft.com/office/drawing/2014/main" id="{614EE831-B3A6-CF4E-6F23-85991C066FC7}"/>
              </a:ext>
            </a:extLst>
          </p:cNvPr>
          <p:cNvSpPr>
            <a:spLocks noChangeArrowheads="1"/>
          </p:cNvSpPr>
          <p:nvPr/>
        </p:nvSpPr>
        <p:spPr bwMode="auto">
          <a:xfrm>
            <a:off x="3549081" y="2509105"/>
            <a:ext cx="3823513" cy="109728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Quizartinib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40 mg Days 8-21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Cytarabine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Days 1-7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Daunorubicin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or</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Idarubicin</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Days 1-3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268)</a:t>
            </a:r>
          </a:p>
        </p:txBody>
      </p:sp>
      <p:sp>
        <p:nvSpPr>
          <p:cNvPr id="33" name="Rectangle 24">
            <a:extLst>
              <a:ext uri="{FF2B5EF4-FFF2-40B4-BE49-F238E27FC236}">
                <a16:creationId xmlns:a16="http://schemas.microsoft.com/office/drawing/2014/main" id="{B480377E-EAC1-0947-40E0-2ED85E036087}"/>
              </a:ext>
            </a:extLst>
          </p:cNvPr>
          <p:cNvSpPr>
            <a:spLocks noChangeArrowheads="1"/>
          </p:cNvSpPr>
          <p:nvPr/>
        </p:nvSpPr>
        <p:spPr bwMode="auto">
          <a:xfrm>
            <a:off x="3549083" y="3889368"/>
            <a:ext cx="3823511" cy="109728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Days 8-21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Cytarabine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Days 1-7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Daunorubicin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or</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Idarubicin</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Days 1-3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271)</a:t>
            </a:r>
          </a:p>
        </p:txBody>
      </p:sp>
      <p:cxnSp>
        <p:nvCxnSpPr>
          <p:cNvPr id="12" name="Straight Arrow Connector 11">
            <a:extLst>
              <a:ext uri="{FF2B5EF4-FFF2-40B4-BE49-F238E27FC236}">
                <a16:creationId xmlns:a16="http://schemas.microsoft.com/office/drawing/2014/main" id="{80F8A01F-8E16-FC77-2CE7-F8DE188F947F}"/>
              </a:ext>
            </a:extLst>
          </p:cNvPr>
          <p:cNvCxnSpPr>
            <a:cxnSpLocks/>
          </p:cNvCxnSpPr>
          <p:nvPr/>
        </p:nvCxnSpPr>
        <p:spPr bwMode="auto">
          <a:xfrm>
            <a:off x="7396293" y="3061049"/>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43" name="TextBox 42">
            <a:extLst>
              <a:ext uri="{FF2B5EF4-FFF2-40B4-BE49-F238E27FC236}">
                <a16:creationId xmlns:a16="http://schemas.microsoft.com/office/drawing/2014/main" id="{65AA9F5F-B52C-53C6-848C-B5A52890CFCA}"/>
              </a:ext>
            </a:extLst>
          </p:cNvPr>
          <p:cNvSpPr txBox="1"/>
          <p:nvPr/>
        </p:nvSpPr>
        <p:spPr bwMode="auto">
          <a:xfrm>
            <a:off x="3317570" y="1865587"/>
            <a:ext cx="43688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Induction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(Up to 2 Cycles)*</a:t>
            </a:r>
          </a:p>
        </p:txBody>
      </p:sp>
      <p:sp>
        <p:nvSpPr>
          <p:cNvPr id="24" name="Rectangle 24">
            <a:extLst>
              <a:ext uri="{FF2B5EF4-FFF2-40B4-BE49-F238E27FC236}">
                <a16:creationId xmlns:a16="http://schemas.microsoft.com/office/drawing/2014/main" id="{0EA4F546-81DF-5C5F-3A16-0D15542D55AC}"/>
              </a:ext>
            </a:extLst>
          </p:cNvPr>
          <p:cNvSpPr>
            <a:spLocks noChangeArrowheads="1"/>
          </p:cNvSpPr>
          <p:nvPr/>
        </p:nvSpPr>
        <p:spPr bwMode="auto">
          <a:xfrm>
            <a:off x="7678491" y="2509105"/>
            <a:ext cx="1938530" cy="109728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HiDAC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Quizartinib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40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and/or</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allo-HCT</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25" name="Rectangle 24">
            <a:extLst>
              <a:ext uri="{FF2B5EF4-FFF2-40B4-BE49-F238E27FC236}">
                <a16:creationId xmlns:a16="http://schemas.microsoft.com/office/drawing/2014/main" id="{D8EFBA20-196A-C898-50A7-0F48D268FBCA}"/>
              </a:ext>
            </a:extLst>
          </p:cNvPr>
          <p:cNvSpPr>
            <a:spLocks noChangeArrowheads="1"/>
          </p:cNvSpPr>
          <p:nvPr/>
        </p:nvSpPr>
        <p:spPr bwMode="auto">
          <a:xfrm>
            <a:off x="7678492" y="3889368"/>
            <a:ext cx="1938529" cy="109728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HiDAC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and/or</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allo-HCT</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26" name="TextBox 25">
            <a:extLst>
              <a:ext uri="{FF2B5EF4-FFF2-40B4-BE49-F238E27FC236}">
                <a16:creationId xmlns:a16="http://schemas.microsoft.com/office/drawing/2014/main" id="{51E5B938-A714-44BB-D3B4-2429C2466FB0}"/>
              </a:ext>
            </a:extLst>
          </p:cNvPr>
          <p:cNvSpPr txBox="1"/>
          <p:nvPr/>
        </p:nvSpPr>
        <p:spPr bwMode="auto">
          <a:xfrm>
            <a:off x="7780771" y="1845550"/>
            <a:ext cx="17339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Consolidation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(Up to 4 Cycles)</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 name="Rectangle 24">
            <a:extLst>
              <a:ext uri="{FF2B5EF4-FFF2-40B4-BE49-F238E27FC236}">
                <a16:creationId xmlns:a16="http://schemas.microsoft.com/office/drawing/2014/main" id="{A4D1D0E3-3DB9-CD26-03A2-84D19E6156AD}"/>
              </a:ext>
            </a:extLst>
          </p:cNvPr>
          <p:cNvSpPr>
            <a:spLocks noChangeArrowheads="1"/>
          </p:cNvSpPr>
          <p:nvPr/>
        </p:nvSpPr>
        <p:spPr bwMode="auto">
          <a:xfrm>
            <a:off x="9934608" y="2509105"/>
            <a:ext cx="1938530" cy="1097280"/>
          </a:xfrm>
          <a:prstGeom prst="rect">
            <a:avLst/>
          </a:prstGeom>
          <a:solidFill>
            <a:schemeClr val="accent1"/>
          </a:solidFill>
          <a:ln w="9525">
            <a:noFill/>
            <a:miter lim="800000"/>
            <a:headEnd/>
            <a:tailEnd/>
          </a:ln>
        </p:spPr>
        <p:txBody>
          <a:bodyPr wrap="square"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Quizartinib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30 mg, then 60 mg once daily</a:t>
            </a:r>
          </a:p>
        </p:txBody>
      </p:sp>
      <p:sp>
        <p:nvSpPr>
          <p:cNvPr id="34" name="Rectangle 33">
            <a:extLst>
              <a:ext uri="{FF2B5EF4-FFF2-40B4-BE49-F238E27FC236}">
                <a16:creationId xmlns:a16="http://schemas.microsoft.com/office/drawing/2014/main" id="{F00A9849-F177-8D0B-0E25-03D0803F8CD5}"/>
              </a:ext>
            </a:extLst>
          </p:cNvPr>
          <p:cNvSpPr>
            <a:spLocks noChangeArrowheads="1"/>
          </p:cNvSpPr>
          <p:nvPr/>
        </p:nvSpPr>
        <p:spPr bwMode="auto">
          <a:xfrm>
            <a:off x="9934609" y="3889368"/>
            <a:ext cx="1938529" cy="109728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once daily</a:t>
            </a:r>
          </a:p>
        </p:txBody>
      </p:sp>
      <p:sp>
        <p:nvSpPr>
          <p:cNvPr id="36" name="TextBox 35">
            <a:extLst>
              <a:ext uri="{FF2B5EF4-FFF2-40B4-BE49-F238E27FC236}">
                <a16:creationId xmlns:a16="http://schemas.microsoft.com/office/drawing/2014/main" id="{CBA093CF-EFB5-3700-C9F3-6276398A3D66}"/>
              </a:ext>
            </a:extLst>
          </p:cNvPr>
          <p:cNvSpPr txBox="1"/>
          <p:nvPr/>
        </p:nvSpPr>
        <p:spPr bwMode="auto">
          <a:xfrm>
            <a:off x="9969154" y="1845550"/>
            <a:ext cx="18700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Continuation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(Up to 36 Cycles)</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7" name="Straight Arrow Connector 36">
            <a:extLst>
              <a:ext uri="{FF2B5EF4-FFF2-40B4-BE49-F238E27FC236}">
                <a16:creationId xmlns:a16="http://schemas.microsoft.com/office/drawing/2014/main" id="{8758DD21-4702-4109-E358-E4BA763531FF}"/>
              </a:ext>
            </a:extLst>
          </p:cNvPr>
          <p:cNvCxnSpPr>
            <a:cxnSpLocks/>
          </p:cNvCxnSpPr>
          <p:nvPr/>
        </p:nvCxnSpPr>
        <p:spPr bwMode="auto">
          <a:xfrm>
            <a:off x="9634439" y="3061049"/>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B3EADDCA-9A09-50CF-5F7E-857ED257CB3A}"/>
              </a:ext>
            </a:extLst>
          </p:cNvPr>
          <p:cNvCxnSpPr>
            <a:cxnSpLocks/>
          </p:cNvCxnSpPr>
          <p:nvPr/>
        </p:nvCxnSpPr>
        <p:spPr bwMode="auto">
          <a:xfrm>
            <a:off x="7396293" y="4441312"/>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25457CAD-66D8-922F-5933-8FEB3CEB4DB3}"/>
              </a:ext>
            </a:extLst>
          </p:cNvPr>
          <p:cNvCxnSpPr>
            <a:cxnSpLocks/>
          </p:cNvCxnSpPr>
          <p:nvPr/>
        </p:nvCxnSpPr>
        <p:spPr bwMode="auto">
          <a:xfrm>
            <a:off x="9634439" y="4441312"/>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21" name="TextBox 20">
            <a:extLst>
              <a:ext uri="{FF2B5EF4-FFF2-40B4-BE49-F238E27FC236}">
                <a16:creationId xmlns:a16="http://schemas.microsoft.com/office/drawing/2014/main" id="{A8BD7FD6-531C-483E-8657-6FAB33BBBE3D}"/>
              </a:ext>
            </a:extLst>
          </p:cNvPr>
          <p:cNvSpPr txBox="1"/>
          <p:nvPr/>
        </p:nvSpPr>
        <p:spPr bwMode="auto">
          <a:xfrm>
            <a:off x="4782240" y="5000282"/>
            <a:ext cx="66505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*For persistent leukemia, patients could receive second induction cycle with 7+3 or 5+2 plus quizartinib/placebo started on Day 8 or Day 6, respectively. </a:t>
            </a:r>
            <a:r>
              <a:rPr kumimoji="0" lang="en-US" sz="1400" b="0" i="0" u="none" strike="noStrike" kern="1200" cap="none" spc="0" normalizeH="0" baseline="30000" noProof="0" dirty="0">
                <a:ln>
                  <a:noFill/>
                </a:ln>
                <a:solidFill>
                  <a:srgbClr val="000000"/>
                </a:solidFill>
                <a:effectLst/>
                <a:uLnTx/>
                <a:uFillTx/>
                <a:latin typeface="Calibri"/>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Per institutional policy.</a:t>
            </a:r>
          </a:p>
        </p:txBody>
      </p:sp>
      <p:sp>
        <p:nvSpPr>
          <p:cNvPr id="22" name="Line 52">
            <a:extLst>
              <a:ext uri="{FF2B5EF4-FFF2-40B4-BE49-F238E27FC236}">
                <a16:creationId xmlns:a16="http://schemas.microsoft.com/office/drawing/2014/main" id="{703B73E9-D26B-5F97-A9ED-37AEC4B39D35}"/>
              </a:ext>
            </a:extLst>
          </p:cNvPr>
          <p:cNvSpPr>
            <a:spLocks noChangeShapeType="1"/>
          </p:cNvSpPr>
          <p:nvPr/>
        </p:nvSpPr>
        <p:spPr bwMode="auto">
          <a:xfrm>
            <a:off x="3158145" y="2269713"/>
            <a:ext cx="1" cy="1024377"/>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89A2F6CF-6FD9-7C8E-2156-8044057B784E}"/>
              </a:ext>
            </a:extLst>
          </p:cNvPr>
          <p:cNvSpPr txBox="1"/>
          <p:nvPr/>
        </p:nvSpPr>
        <p:spPr bwMode="auto">
          <a:xfrm>
            <a:off x="2171104" y="1746493"/>
            <a:ext cx="1940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region, patient age, WBC count</a:t>
            </a:r>
            <a:endParaRPr kumimoji="0" 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 name="Text Box 15">
            <a:extLst>
              <a:ext uri="{FF2B5EF4-FFF2-40B4-BE49-F238E27FC236}">
                <a16:creationId xmlns:a16="http://schemas.microsoft.com/office/drawing/2014/main" id="{2564D08A-1333-9E84-F510-955BD3FE10FE}"/>
              </a:ext>
            </a:extLst>
          </p:cNvPr>
          <p:cNvSpPr txBox="1">
            <a:spLocks noChangeArrowheads="1"/>
          </p:cNvSpPr>
          <p:nvPr/>
        </p:nvSpPr>
        <p:spPr bwMode="auto">
          <a:xfrm>
            <a:off x="421895" y="64266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Erba. Lancet. 2023;401:1571. Erba. EHA 2022. Abstr S100.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818DEDD6-F259-0543-B8C5-5ECFA2C8894B}"/>
              </a:ext>
            </a:extLst>
          </p:cNvPr>
          <p:cNvSpPr txBox="1"/>
          <p:nvPr/>
        </p:nvSpPr>
        <p:spPr bwMode="auto">
          <a:xfrm>
            <a:off x="7296263" y="2706706"/>
            <a:ext cx="4468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IN"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4" name="TextBox 3">
            <a:extLst>
              <a:ext uri="{FF2B5EF4-FFF2-40B4-BE49-F238E27FC236}">
                <a16:creationId xmlns:a16="http://schemas.microsoft.com/office/drawing/2014/main" id="{CDE12223-5B0B-B8A5-72FD-F2BB682D82E3}"/>
              </a:ext>
            </a:extLst>
          </p:cNvPr>
          <p:cNvSpPr txBox="1"/>
          <p:nvPr/>
        </p:nvSpPr>
        <p:spPr bwMode="auto">
          <a:xfrm>
            <a:off x="7299790" y="4085790"/>
            <a:ext cx="4468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IN"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5" name="TextBox 4">
            <a:extLst>
              <a:ext uri="{FF2B5EF4-FFF2-40B4-BE49-F238E27FC236}">
                <a16:creationId xmlns:a16="http://schemas.microsoft.com/office/drawing/2014/main" id="{B266A5DE-F23A-0D82-8851-F95ABABA7DDD}"/>
              </a:ext>
            </a:extLst>
          </p:cNvPr>
          <p:cNvSpPr txBox="1"/>
          <p:nvPr/>
        </p:nvSpPr>
        <p:spPr bwMode="auto">
          <a:xfrm>
            <a:off x="2960580" y="3621547"/>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Tree>
    <p:extLst>
      <p:ext uri="{BB962C8B-B14F-4D97-AF65-F5344CB8AC3E}">
        <p14:creationId xmlns:p14="http://schemas.microsoft.com/office/powerpoint/2010/main" val="3804569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294674" y="1519887"/>
            <a:ext cx="5153856" cy="426904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800"/>
              </a:spcBef>
              <a:spcAft>
                <a:spcPts val="500"/>
              </a:spcAft>
              <a:buNone/>
            </a:pPr>
            <a:r>
              <a:rPr lang="en-US" altLang="en-US" sz="2000" kern="0" dirty="0"/>
              <a:t>Samples From QuANTUM-First Analyzed for </a:t>
            </a:r>
            <a:r>
              <a:rPr lang="en-US" altLang="en-US" sz="2000" i="1" kern="0" dirty="0"/>
              <a:t>FLT3-</a:t>
            </a:r>
            <a:r>
              <a:rPr lang="en-US" altLang="en-US" sz="2000" kern="0" dirty="0"/>
              <a:t>ITD MRD Status by PCR-NGS With the Following Aims:</a:t>
            </a:r>
          </a:p>
          <a:p>
            <a:pPr>
              <a:spcBef>
                <a:spcPts val="800"/>
              </a:spcBef>
              <a:spcAft>
                <a:spcPts val="500"/>
              </a:spcAft>
            </a:pPr>
            <a:r>
              <a:rPr lang="en-US" altLang="en-US" sz="1800" b="0" kern="0" dirty="0"/>
              <a:t>Does lower MRD at defined time points correlate with survival?</a:t>
            </a:r>
          </a:p>
          <a:p>
            <a:pPr>
              <a:spcBef>
                <a:spcPts val="800"/>
              </a:spcBef>
              <a:spcAft>
                <a:spcPts val="500"/>
              </a:spcAft>
            </a:pPr>
            <a:r>
              <a:rPr lang="en-US" altLang="en-US" sz="1800" b="0" kern="0" dirty="0"/>
              <a:t>Does adding quizartinib to chemotherapy decrease MRD and enable deeper remission?</a:t>
            </a:r>
          </a:p>
          <a:p>
            <a:pPr>
              <a:spcBef>
                <a:spcPts val="800"/>
              </a:spcBef>
              <a:spcAft>
                <a:spcPts val="500"/>
              </a:spcAft>
            </a:pPr>
            <a:r>
              <a:rPr lang="en-US" altLang="en-US" sz="1800" b="0" kern="0" dirty="0"/>
              <a:t>Does ITD length and number of ITD clones at diagnosis affect outcomes, and what is the effect of quizartinib on those outcomes?</a:t>
            </a:r>
          </a:p>
          <a:p>
            <a:pPr marL="457200" lvl="1" indent="0">
              <a:spcBef>
                <a:spcPts val="800"/>
              </a:spcBef>
              <a:spcAft>
                <a:spcPts val="500"/>
              </a:spcAft>
              <a:buNone/>
            </a:pPr>
            <a:endParaRPr lang="en-US" altLang="en-US" sz="1400" b="0" kern="0"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QuANTUM-First MRD Analysis: Sample Collection</a:t>
            </a:r>
            <a:endParaRPr lang="en-US" altLang="en-US" dirty="0"/>
          </a:p>
        </p:txBody>
      </p:sp>
      <p:sp>
        <p:nvSpPr>
          <p:cNvPr id="4" name="Content Placeholder 3">
            <a:extLst>
              <a:ext uri="{FF2B5EF4-FFF2-40B4-BE49-F238E27FC236}">
                <a16:creationId xmlns:a16="http://schemas.microsoft.com/office/drawing/2014/main" id="{35D33059-A45C-4AD1-8382-50A1FB15833E}"/>
              </a:ext>
            </a:extLst>
          </p:cNvPr>
          <p:cNvSpPr>
            <a:spLocks noGrp="1"/>
          </p:cNvSpPr>
          <p:nvPr>
            <p:ph sz="half" idx="1"/>
          </p:nvPr>
        </p:nvSpPr>
        <p:spPr>
          <a:xfrm>
            <a:off x="643860" y="1519887"/>
            <a:ext cx="5309278" cy="4678738"/>
          </a:xfrm>
        </p:spPr>
        <p:txBody>
          <a:bodyPr/>
          <a:lstStyle/>
          <a:p>
            <a:pPr marL="0" indent="0">
              <a:buNone/>
            </a:pPr>
            <a:r>
              <a:rPr lang="en-US" sz="2000" b="1" dirty="0"/>
              <a:t>Sample Collection at Screening/Last Treatment Cycle: </a:t>
            </a:r>
            <a:r>
              <a:rPr lang="en-US" sz="2000" b="1" dirty="0">
                <a:solidFill>
                  <a:schemeClr val="accent1"/>
                </a:solidFill>
              </a:rPr>
              <a:t>Quizartinib (n = 162*)</a:t>
            </a:r>
            <a:r>
              <a:rPr lang="en-US" sz="2000" b="1" dirty="0"/>
              <a:t>;</a:t>
            </a:r>
            <a:r>
              <a:rPr lang="en-US" sz="2000" b="1" dirty="0">
                <a:solidFill>
                  <a:srgbClr val="E1471D"/>
                </a:solidFill>
              </a:rPr>
              <a:t> Pbo (n = 159*)</a:t>
            </a:r>
            <a:endParaRPr lang="en-US" sz="2000" b="1" dirty="0">
              <a:solidFill>
                <a:schemeClr val="bg2"/>
              </a:solidFill>
            </a:endParaRPr>
          </a:p>
          <a:p>
            <a:pPr>
              <a:spcBef>
                <a:spcPts val="800"/>
              </a:spcBef>
              <a:spcAft>
                <a:spcPts val="500"/>
              </a:spcAft>
            </a:pPr>
            <a:r>
              <a:rPr lang="en-US" altLang="en-US" sz="1800" b="0" kern="0" dirty="0"/>
              <a:t>MRD assay analyzed </a:t>
            </a:r>
            <a:r>
              <a:rPr lang="en-US" altLang="en-US" sz="1800" b="0" i="1" kern="0" dirty="0"/>
              <a:t>FLT3-</a:t>
            </a:r>
            <a:r>
              <a:rPr lang="en-US" altLang="en-US" sz="1800" b="0" kern="0" dirty="0"/>
              <a:t>ITD mutations from </a:t>
            </a:r>
            <a:br>
              <a:rPr lang="en-US" altLang="en-US" sz="1800" b="0" kern="0" dirty="0"/>
            </a:br>
            <a:r>
              <a:rPr lang="en-US" altLang="en-US" sz="1800" b="0" kern="0" dirty="0"/>
              <a:t>800-1100 ng of genomic DNA</a:t>
            </a:r>
          </a:p>
          <a:p>
            <a:pPr lvl="1">
              <a:spcBef>
                <a:spcPts val="800"/>
              </a:spcBef>
              <a:spcAft>
                <a:spcPts val="500"/>
              </a:spcAft>
            </a:pPr>
            <a:r>
              <a:rPr lang="en-US" altLang="en-US" sz="1600" b="0" kern="0" dirty="0"/>
              <a:t>VAF calculated (</a:t>
            </a:r>
            <a:r>
              <a:rPr lang="en-US" altLang="en-US" sz="1600" b="0" i="1" kern="0" dirty="0"/>
              <a:t>FLT3</a:t>
            </a:r>
            <a:r>
              <a:rPr lang="en-US" altLang="en-US" sz="1600" b="0" kern="0" dirty="0"/>
              <a:t>-ITD/total </a:t>
            </a:r>
            <a:r>
              <a:rPr lang="en-US" altLang="en-US" sz="1600" b="0" i="1" kern="0" dirty="0"/>
              <a:t>FLT3</a:t>
            </a:r>
            <a:r>
              <a:rPr lang="en-US" altLang="en-US" sz="1600" b="0" kern="0" dirty="0"/>
              <a:t>)</a:t>
            </a:r>
          </a:p>
          <a:p>
            <a:pPr lvl="1">
              <a:spcBef>
                <a:spcPts val="800"/>
              </a:spcBef>
              <a:spcAft>
                <a:spcPts val="500"/>
              </a:spcAft>
            </a:pPr>
            <a:r>
              <a:rPr lang="en-US" altLang="en-US" sz="1600" b="0" kern="0" dirty="0"/>
              <a:t>MRD cutoffs: 10</a:t>
            </a:r>
            <a:r>
              <a:rPr lang="en-US" altLang="en-US" sz="1600" b="0" kern="0" baseline="30000" dirty="0"/>
              <a:t>-4</a:t>
            </a:r>
            <a:r>
              <a:rPr lang="en-US" altLang="en-US" sz="1600" b="0" kern="0" dirty="0"/>
              <a:t> leukemia cells (per protocol; </a:t>
            </a:r>
            <a:br>
              <a:rPr lang="en-US" altLang="en-US" sz="1600" b="0" kern="0" dirty="0"/>
            </a:br>
            <a:r>
              <a:rPr lang="en-US" altLang="en-US" sz="1600" b="0" kern="0" dirty="0"/>
              <a:t>assay LLOQ), 0/undetectable (post hoc analysis)</a:t>
            </a:r>
          </a:p>
          <a:p>
            <a:pPr>
              <a:spcBef>
                <a:spcPts val="800"/>
              </a:spcBef>
              <a:spcAft>
                <a:spcPts val="500"/>
              </a:spcAft>
            </a:pPr>
            <a:r>
              <a:rPr lang="en-US" altLang="en-US" sz="1800" b="0" kern="0" dirty="0"/>
              <a:t>Comparisons (statistical analyses)</a:t>
            </a:r>
          </a:p>
          <a:p>
            <a:pPr lvl="1">
              <a:spcBef>
                <a:spcPts val="800"/>
              </a:spcBef>
              <a:spcAft>
                <a:spcPts val="500"/>
              </a:spcAft>
            </a:pPr>
            <a:r>
              <a:rPr lang="en-US" altLang="en-US" sz="1600" b="0" i="1" kern="0" dirty="0"/>
              <a:t>FLT3</a:t>
            </a:r>
            <a:r>
              <a:rPr lang="en-US" altLang="en-US" sz="1600" b="0" kern="0" dirty="0"/>
              <a:t>-ITD MRD VAF between treatment arms across time points</a:t>
            </a:r>
          </a:p>
          <a:p>
            <a:pPr lvl="1">
              <a:spcBef>
                <a:spcPts val="800"/>
              </a:spcBef>
              <a:spcAft>
                <a:spcPts val="500"/>
              </a:spcAft>
            </a:pPr>
            <a:r>
              <a:rPr lang="en-US" altLang="en-US" sz="1600" b="0" kern="0" dirty="0"/>
              <a:t>OS by ITD length, number of ITD inserts</a:t>
            </a:r>
          </a:p>
          <a:p>
            <a:pPr lvl="1">
              <a:spcBef>
                <a:spcPts val="800"/>
              </a:spcBef>
              <a:spcAft>
                <a:spcPts val="500"/>
              </a:spcAft>
            </a:pPr>
            <a:r>
              <a:rPr lang="en-US" altLang="en-US" sz="1600" i="1" dirty="0"/>
              <a:t>P </a:t>
            </a:r>
            <a:r>
              <a:rPr lang="en-US" altLang="en-US" sz="1600" dirty="0"/>
              <a:t>values not adjusted for multiplicity</a:t>
            </a:r>
            <a:endParaRPr lang="en-US" altLang="en-US" sz="1600" b="0" kern="0" dirty="0"/>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7622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NCT02668653. Perl. ASH 2023. Abstr 832.</a:t>
            </a:r>
          </a:p>
        </p:txBody>
      </p:sp>
      <p:sp>
        <p:nvSpPr>
          <p:cNvPr id="7" name="TextBox 6">
            <a:extLst>
              <a:ext uri="{FF2B5EF4-FFF2-40B4-BE49-F238E27FC236}">
                <a16:creationId xmlns:a16="http://schemas.microsoft.com/office/drawing/2014/main" id="{B52AE2E3-E3C3-A377-EBD4-10185E21A2A2}"/>
              </a:ext>
            </a:extLst>
          </p:cNvPr>
          <p:cNvSpPr txBox="1"/>
          <p:nvPr/>
        </p:nvSpPr>
        <p:spPr bwMode="auto">
          <a:xfrm>
            <a:off x="414339" y="6146075"/>
            <a:ext cx="77713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*Patients with available MRD data from total of 192 patients receiving quizartinib and 176 patients receiving placebo.</a:t>
            </a:r>
          </a:p>
        </p:txBody>
      </p:sp>
    </p:spTree>
    <p:extLst>
      <p:ext uri="{BB962C8B-B14F-4D97-AF65-F5344CB8AC3E}">
        <p14:creationId xmlns:p14="http://schemas.microsoft.com/office/powerpoint/2010/main" val="2227310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714453"/>
          </a:xfrm>
        </p:spPr>
        <p:txBody>
          <a:bodyPr/>
          <a:lstStyle/>
          <a:p>
            <a:r>
              <a:rPr lang="en-US" dirty="0"/>
              <a:t>QuANTUM-First MRD Analysis: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Perl. ASH 2023. Abstr 832.</a:t>
            </a:r>
          </a:p>
        </p:txBody>
      </p:sp>
      <p:graphicFrame>
        <p:nvGraphicFramePr>
          <p:cNvPr id="3" name="Group 3">
            <a:extLst>
              <a:ext uri="{FF2B5EF4-FFF2-40B4-BE49-F238E27FC236}">
                <a16:creationId xmlns:a16="http://schemas.microsoft.com/office/drawing/2014/main" id="{6B53811C-106D-D4F8-BF37-FE4F6B91C6A8}"/>
              </a:ext>
            </a:extLst>
          </p:cNvPr>
          <p:cNvGraphicFramePr>
            <a:graphicFrameLocks/>
          </p:cNvGraphicFramePr>
          <p:nvPr>
            <p:extLst>
              <p:ext uri="{D42A27DB-BD31-4B8C-83A1-F6EECF244321}">
                <p14:modId xmlns:p14="http://schemas.microsoft.com/office/powerpoint/2010/main" val="38226791"/>
              </p:ext>
            </p:extLst>
          </p:nvPr>
        </p:nvGraphicFramePr>
        <p:xfrm>
          <a:off x="718344" y="1173931"/>
          <a:ext cx="10755312" cy="5090304"/>
        </p:xfrm>
        <a:graphic>
          <a:graphicData uri="http://schemas.openxmlformats.org/drawingml/2006/table">
            <a:tbl>
              <a:tblPr/>
              <a:tblGrid>
                <a:gridCol w="4369444">
                  <a:extLst>
                    <a:ext uri="{9D8B030D-6E8A-4147-A177-3AD203B41FA5}">
                      <a16:colId xmlns:a16="http://schemas.microsoft.com/office/drawing/2014/main" val="20000"/>
                    </a:ext>
                  </a:extLst>
                </a:gridCol>
                <a:gridCol w="3192934">
                  <a:extLst>
                    <a:ext uri="{9D8B030D-6E8A-4147-A177-3AD203B41FA5}">
                      <a16:colId xmlns:a16="http://schemas.microsoft.com/office/drawing/2014/main" val="20001"/>
                    </a:ext>
                  </a:extLst>
                </a:gridCol>
                <a:gridCol w="3192934">
                  <a:extLst>
                    <a:ext uri="{9D8B030D-6E8A-4147-A177-3AD203B41FA5}">
                      <a16:colId xmlns:a16="http://schemas.microsoft.com/office/drawing/2014/main" val="20002"/>
                    </a:ext>
                  </a:extLst>
                </a:gridCol>
              </a:tblGrid>
              <a:tr h="20895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With CRc at End of Induction and Available MRD Data (N =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20895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Quizartinib (n = 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940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dirty="0">
                          <a:ln>
                            <a:noFill/>
                          </a:ln>
                          <a:solidFill>
                            <a:schemeClr val="bg2">
                              <a:lumMod val="10000"/>
                            </a:schemeClr>
                          </a:solidFill>
                          <a:effectLst/>
                          <a:latin typeface="Calibri" panose="020F0502020204030204" pitchFamily="34" charset="0"/>
                        </a:rPr>
                        <a:t>&lt;60 yr, n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dirty="0">
                          <a:ln>
                            <a:noFill/>
                          </a:ln>
                          <a:solidFill>
                            <a:schemeClr val="bg2">
                              <a:lumMod val="10000"/>
                            </a:schemeClr>
                          </a:solidFill>
                          <a:effectLst/>
                          <a:latin typeface="Calibri" panose="020F0502020204030204" pitchFamily="34" charset="0"/>
                        </a:rPr>
                        <a:t>≥60 yr, n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dirty="0">
                          <a:ln>
                            <a:noFill/>
                          </a:ln>
                          <a:solidFill>
                            <a:schemeClr val="bg2">
                              <a:lumMod val="10000"/>
                            </a:schemeClr>
                          </a:solidFill>
                          <a:effectLst/>
                          <a:latin typeface="Calibri" panose="020F0502020204030204" pitchFamily="34" charset="0"/>
                        </a:rPr>
                        <a:t>60-64 yr, n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dirty="0">
                          <a:ln>
                            <a:noFill/>
                          </a:ln>
                          <a:solidFill>
                            <a:schemeClr val="bg2">
                              <a:lumMod val="10000"/>
                            </a:schemeClr>
                          </a:solidFill>
                          <a:effectLst/>
                          <a:latin typeface="Calibri" panose="020F0502020204030204" pitchFamily="34" charset="0"/>
                        </a:rPr>
                        <a:t>≥65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(23-75)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 (61.1)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(38.9)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(20-75)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(60.4)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(39.6)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8957">
                <a:tc>
                  <a:txBody>
                    <a:bodyPr/>
                    <a:lstStyle/>
                    <a:p>
                      <a:pPr marL="0" marR="0" lvl="0" indent="0" algn="l" defTabSz="914400" rtl="0" eaLnBrk="1" fontAlgn="base" latinLnBrk="0" hangingPunct="1">
                        <a:lnSpc>
                          <a:spcPct val="100000"/>
                        </a:lnSpc>
                        <a:spcBef>
                          <a:spcPct val="35000"/>
                        </a:spcBef>
                        <a:spcAft>
                          <a:spcPts val="22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(45.1)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8957">
                <a:tc>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0/1/2,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(32.7)/83 (51.2)/26 (16.0)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(35.2)/82 (51.6)/21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8957">
                <a:tc>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Mutated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NPM1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 (61.1)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(64.2)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r h="208957">
                <a:tc>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Mutated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CEBPA</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0756959"/>
                  </a:ext>
                </a:extLst>
              </a:tr>
              <a:tr h="94027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ITD/total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to ≤25%</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&gt;25% to ≤50%</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&gt;50%</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&gt;25%</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(35.2)</a:t>
                      </a: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(52.5)</a:t>
                      </a: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(12.3)</a:t>
                      </a: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 (64.8)</a:t>
                      </a: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(31.4)</a:t>
                      </a: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(55.3)</a:t>
                      </a: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(13.2)</a:t>
                      </a: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 (68.6)</a:t>
                      </a: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635624"/>
                  </a:ext>
                </a:extLst>
              </a:tr>
              <a:tr h="50148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MRD sample collection, n (%)</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Peripheral blood</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Bone marrow aspirate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(9.9)</a:t>
                      </a: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(6.9)</a:t>
                      </a:r>
                    </a:p>
                    <a:p>
                      <a:pPr marL="0" marR="0" lvl="0" indent="0" algn="ctr" defTabSz="914400" rtl="0" eaLnBrk="1" fontAlgn="base" latinLnBrk="0" hangingPunct="1">
                        <a:lnSpc>
                          <a:spcPct val="100000"/>
                        </a:lnSpc>
                        <a:spcBef>
                          <a:spcPct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5935212"/>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QuANTUM-First MRD Analysis: Association </a:t>
            </a:r>
            <a:br>
              <a:rPr lang="en-US" dirty="0"/>
            </a:br>
            <a:r>
              <a:rPr lang="en-US" dirty="0"/>
              <a:t>Between </a:t>
            </a:r>
            <a:r>
              <a:rPr lang="en-US" i="1" dirty="0"/>
              <a:t>FLT3</a:t>
            </a:r>
            <a:r>
              <a:rPr lang="en-US" dirty="0"/>
              <a:t>-ITD MRD Decrease Over Time and OS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Perl. ASH 2023. Abstr 832.</a:t>
            </a:r>
          </a:p>
        </p:txBody>
      </p:sp>
      <p:graphicFrame>
        <p:nvGraphicFramePr>
          <p:cNvPr id="2" name="Group 3">
            <a:extLst>
              <a:ext uri="{FF2B5EF4-FFF2-40B4-BE49-F238E27FC236}">
                <a16:creationId xmlns:a16="http://schemas.microsoft.com/office/drawing/2014/main" id="{6B7362D1-D46F-13FC-9A47-98A4626D2540}"/>
              </a:ext>
            </a:extLst>
          </p:cNvPr>
          <p:cNvGraphicFramePr>
            <a:graphicFrameLocks/>
          </p:cNvGraphicFramePr>
          <p:nvPr>
            <p:extLst>
              <p:ext uri="{D42A27DB-BD31-4B8C-83A1-F6EECF244321}">
                <p14:modId xmlns:p14="http://schemas.microsoft.com/office/powerpoint/2010/main" val="2273340898"/>
              </p:ext>
            </p:extLst>
          </p:nvPr>
        </p:nvGraphicFramePr>
        <p:xfrm>
          <a:off x="726890" y="1603375"/>
          <a:ext cx="10755313" cy="4023504"/>
        </p:xfrm>
        <a:graphic>
          <a:graphicData uri="http://schemas.openxmlformats.org/drawingml/2006/table">
            <a:tbl>
              <a:tblPr/>
              <a:tblGrid>
                <a:gridCol w="3959431">
                  <a:extLst>
                    <a:ext uri="{9D8B030D-6E8A-4147-A177-3AD203B41FA5}">
                      <a16:colId xmlns:a16="http://schemas.microsoft.com/office/drawing/2014/main" val="20000"/>
                    </a:ext>
                  </a:extLst>
                </a:gridCol>
                <a:gridCol w="1132647">
                  <a:extLst>
                    <a:ext uri="{9D8B030D-6E8A-4147-A177-3AD203B41FA5}">
                      <a16:colId xmlns:a16="http://schemas.microsoft.com/office/drawing/2014/main" val="20001"/>
                    </a:ext>
                  </a:extLst>
                </a:gridCol>
                <a:gridCol w="1132647">
                  <a:extLst>
                    <a:ext uri="{9D8B030D-6E8A-4147-A177-3AD203B41FA5}">
                      <a16:colId xmlns:a16="http://schemas.microsoft.com/office/drawing/2014/main" val="2363867896"/>
                    </a:ext>
                  </a:extLst>
                </a:gridCol>
                <a:gridCol w="1132647">
                  <a:extLst>
                    <a:ext uri="{9D8B030D-6E8A-4147-A177-3AD203B41FA5}">
                      <a16:colId xmlns:a16="http://schemas.microsoft.com/office/drawing/2014/main" val="20002"/>
                    </a:ext>
                  </a:extLst>
                </a:gridCol>
                <a:gridCol w="1132647">
                  <a:extLst>
                    <a:ext uri="{9D8B030D-6E8A-4147-A177-3AD203B41FA5}">
                      <a16:colId xmlns:a16="http://schemas.microsoft.com/office/drawing/2014/main" val="2312907599"/>
                    </a:ext>
                  </a:extLst>
                </a:gridCol>
                <a:gridCol w="1132647">
                  <a:extLst>
                    <a:ext uri="{9D8B030D-6E8A-4147-A177-3AD203B41FA5}">
                      <a16:colId xmlns:a16="http://schemas.microsoft.com/office/drawing/2014/main" val="2070061933"/>
                    </a:ext>
                  </a:extLst>
                </a:gridCol>
                <a:gridCol w="1132647">
                  <a:extLst>
                    <a:ext uri="{9D8B030D-6E8A-4147-A177-3AD203B41FA5}">
                      <a16:colId xmlns:a16="http://schemas.microsoft.com/office/drawing/2014/main" val="2152874078"/>
                    </a:ext>
                  </a:extLst>
                </a:gridCol>
              </a:tblGrid>
              <a:tr h="223617">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Time Point During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FLT3-</a:t>
                      </a:r>
                      <a:r>
                        <a:rPr kumimoji="0" lang="en-US" sz="1400" b="1" i="0" u="none" strike="noStrike" cap="none" normalizeH="0" baseline="0" dirty="0">
                          <a:ln>
                            <a:noFill/>
                          </a:ln>
                          <a:solidFill>
                            <a:schemeClr val="tx1"/>
                          </a:solidFill>
                          <a:effectLst/>
                          <a:latin typeface="Calibri" panose="020F0502020204030204" pitchFamily="34" charset="0"/>
                        </a:rPr>
                        <a:t>ITD VAF, %</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040856270"/>
                  </a:ext>
                </a:extLst>
              </a:tr>
              <a:tr h="2236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Time Point During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MRD Cutoff: 10</a:t>
                      </a:r>
                      <a:r>
                        <a:rPr kumimoji="0" lang="en-US" sz="1400" b="1" i="0" u="none" strike="noStrike" cap="none" normalizeH="0" baseline="30000" dirty="0">
                          <a:ln>
                            <a:noFill/>
                          </a:ln>
                          <a:solidFill>
                            <a:schemeClr val="tx1"/>
                          </a:solidFill>
                          <a:effectLst/>
                          <a:latin typeface="Calibri" panose="020F0502020204030204" pitchFamily="34" charset="0"/>
                        </a:rPr>
                        <a:t>-4</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MRD Cutoff: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MRD Cutoff: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2236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Quiz</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979890055"/>
                  </a:ext>
                </a:extLst>
              </a:tr>
              <a:tr h="223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CRc after induction (1-2 cycles)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3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0.562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0.398-0.794)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0.722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0.450-1.159)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.0122</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801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CRc after 2 chemotherapy cycles</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induction or 1 induction and 1 consolidation)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23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0.525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0.376-0.731)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0.626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0.419-0.935)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 .0609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r h="223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CRc after last consolidation cycle (up to 4 cycles)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0756959"/>
                  </a:ext>
                </a:extLst>
              </a:tr>
              <a:tr h="3536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0.458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0.332-0.633)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0.470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0.334-0.661)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.0089</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635624"/>
                  </a:ext>
                </a:extLst>
              </a:tr>
            </a:tbl>
          </a:graphicData>
        </a:graphic>
      </p:graphicFrame>
      <p:sp>
        <p:nvSpPr>
          <p:cNvPr id="6" name="TextBox 5">
            <a:extLst>
              <a:ext uri="{FF2B5EF4-FFF2-40B4-BE49-F238E27FC236}">
                <a16:creationId xmlns:a16="http://schemas.microsoft.com/office/drawing/2014/main" id="{AEDA7B4D-151A-DDE2-5A49-67930868690D}"/>
              </a:ext>
            </a:extLst>
          </p:cNvPr>
          <p:cNvSpPr txBox="1"/>
          <p:nvPr/>
        </p:nvSpPr>
        <p:spPr bwMode="auto">
          <a:xfrm>
            <a:off x="609759" y="5916313"/>
            <a:ext cx="106233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7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Across treatment course, quizartinib was more effective at eliminating detectable </a:t>
            </a:r>
            <a:r>
              <a:rPr lang="en-US" sz="1600" b="0" i="1" dirty="0">
                <a:solidFill>
                  <a:schemeClr val="bg1"/>
                </a:solidFill>
                <a:latin typeface="Calibri" panose="020F0502020204030204" pitchFamily="34" charset="0"/>
              </a:rPr>
              <a:t>FLT3</a:t>
            </a:r>
            <a:r>
              <a:rPr lang="en-US" sz="1600" b="0" dirty="0">
                <a:solidFill>
                  <a:schemeClr val="bg1"/>
                </a:solidFill>
                <a:latin typeface="Calibri" panose="020F0502020204030204" pitchFamily="34" charset="0"/>
              </a:rPr>
              <a:t>-ITD MRD</a:t>
            </a:r>
          </a:p>
        </p:txBody>
      </p:sp>
      <p:sp>
        <p:nvSpPr>
          <p:cNvPr id="3" name="TextBox 2">
            <a:extLst>
              <a:ext uri="{FF2B5EF4-FFF2-40B4-BE49-F238E27FC236}">
                <a16:creationId xmlns:a16="http://schemas.microsoft.com/office/drawing/2014/main" id="{53F34D13-0D66-9D9D-14AF-6B73480B831C}"/>
              </a:ext>
            </a:extLst>
          </p:cNvPr>
          <p:cNvSpPr txBox="1"/>
          <p:nvPr/>
        </p:nvSpPr>
        <p:spPr bwMode="auto">
          <a:xfrm>
            <a:off x="668325" y="5626879"/>
            <a:ext cx="3930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*Combined quizartinib and placebo arms.</a:t>
            </a:r>
          </a:p>
        </p:txBody>
      </p: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QuANTUM-First MRD Analysis: OS by MRD (Cutoff 0)</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Perl. ASH 2023. Abstr 832.</a:t>
            </a:r>
          </a:p>
        </p:txBody>
      </p:sp>
      <p:graphicFrame>
        <p:nvGraphicFramePr>
          <p:cNvPr id="3" name="Group 3">
            <a:extLst>
              <a:ext uri="{FF2B5EF4-FFF2-40B4-BE49-F238E27FC236}">
                <a16:creationId xmlns:a16="http://schemas.microsoft.com/office/drawing/2014/main" id="{C3A91C82-6E2C-EBA7-28D4-5131E0677395}"/>
              </a:ext>
            </a:extLst>
          </p:cNvPr>
          <p:cNvGraphicFramePr>
            <a:graphicFrameLocks/>
          </p:cNvGraphicFramePr>
          <p:nvPr>
            <p:extLst>
              <p:ext uri="{D42A27DB-BD31-4B8C-83A1-F6EECF244321}">
                <p14:modId xmlns:p14="http://schemas.microsoft.com/office/powerpoint/2010/main" val="1248052481"/>
              </p:ext>
            </p:extLst>
          </p:nvPr>
        </p:nvGraphicFramePr>
        <p:xfrm>
          <a:off x="723900" y="1603375"/>
          <a:ext cx="10755312" cy="4023504"/>
        </p:xfrm>
        <a:graphic>
          <a:graphicData uri="http://schemas.openxmlformats.org/drawingml/2006/table">
            <a:tbl>
              <a:tblPr/>
              <a:tblGrid>
                <a:gridCol w="4044632">
                  <a:extLst>
                    <a:ext uri="{9D8B030D-6E8A-4147-A177-3AD203B41FA5}">
                      <a16:colId xmlns:a16="http://schemas.microsoft.com/office/drawing/2014/main" val="20000"/>
                    </a:ext>
                  </a:extLst>
                </a:gridCol>
                <a:gridCol w="1677670">
                  <a:extLst>
                    <a:ext uri="{9D8B030D-6E8A-4147-A177-3AD203B41FA5}">
                      <a16:colId xmlns:a16="http://schemas.microsoft.com/office/drawing/2014/main" val="20001"/>
                    </a:ext>
                  </a:extLst>
                </a:gridCol>
                <a:gridCol w="1677670">
                  <a:extLst>
                    <a:ext uri="{9D8B030D-6E8A-4147-A177-3AD203B41FA5}">
                      <a16:colId xmlns:a16="http://schemas.microsoft.com/office/drawing/2014/main" val="2363867896"/>
                    </a:ext>
                  </a:extLst>
                </a:gridCol>
                <a:gridCol w="1677670">
                  <a:extLst>
                    <a:ext uri="{9D8B030D-6E8A-4147-A177-3AD203B41FA5}">
                      <a16:colId xmlns:a16="http://schemas.microsoft.com/office/drawing/2014/main" val="20002"/>
                    </a:ext>
                  </a:extLst>
                </a:gridCol>
                <a:gridCol w="1677670">
                  <a:extLst>
                    <a:ext uri="{9D8B030D-6E8A-4147-A177-3AD203B41FA5}">
                      <a16:colId xmlns:a16="http://schemas.microsoft.com/office/drawing/2014/main" val="2312907599"/>
                    </a:ext>
                  </a:extLst>
                </a:gridCol>
              </a:tblGrid>
              <a:tr h="210635">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Time Point During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OS With MRD Cutoff 0,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040856270"/>
                  </a:ext>
                </a:extLst>
              </a:tr>
              <a:tr h="2106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Time Point During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2106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Quizartinib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Quizartinib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979890055"/>
                  </a:ext>
                </a:extLst>
              </a:tr>
              <a:tr h="2106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CRc after induction (1-2 cycles)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580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0.789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0.322-1.932)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0.749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0.526-1.069)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580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CRc after 2 chemotherapy cycles (2 induction or 1 induction and 1 consolidation)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80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0.976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0.474-2.009)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0.670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0.465-0.967)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r h="2106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CRc after last consolidation cycle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(up to 4 cycles)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0756959"/>
                  </a:ext>
                </a:extLst>
              </a:tr>
              <a:tr h="3580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0.753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0.432-1.311)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0.725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0.487-1.082)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635624"/>
                  </a:ext>
                </a:extLst>
              </a:tr>
            </a:tbl>
          </a:graphicData>
        </a:graphic>
      </p:graphicFrame>
      <p:sp>
        <p:nvSpPr>
          <p:cNvPr id="9" name="TextBox 8">
            <a:extLst>
              <a:ext uri="{FF2B5EF4-FFF2-40B4-BE49-F238E27FC236}">
                <a16:creationId xmlns:a16="http://schemas.microsoft.com/office/drawing/2014/main" id="{3D37E1DA-5FFD-8406-EB2B-ECA348D4F2ED}"/>
              </a:ext>
            </a:extLst>
          </p:cNvPr>
          <p:cNvSpPr txBox="1"/>
          <p:nvPr/>
        </p:nvSpPr>
        <p:spPr bwMode="auto">
          <a:xfrm>
            <a:off x="630779" y="5833646"/>
            <a:ext cx="81397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7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Reduction in </a:t>
            </a:r>
            <a:r>
              <a:rPr lang="en-US" sz="1600" b="0" i="1" dirty="0">
                <a:solidFill>
                  <a:schemeClr val="bg1"/>
                </a:solidFill>
                <a:latin typeface="Calibri" panose="020F0502020204030204" pitchFamily="34" charset="0"/>
              </a:rPr>
              <a:t>FLT3</a:t>
            </a:r>
            <a:r>
              <a:rPr lang="en-US" sz="1600" b="0" dirty="0">
                <a:solidFill>
                  <a:schemeClr val="bg1"/>
                </a:solidFill>
                <a:latin typeface="Calibri" panose="020F0502020204030204" pitchFamily="34" charset="0"/>
              </a:rPr>
              <a:t>-ITD MRD with cutoff of 0 (undetectable) was predictive of OS over time</a:t>
            </a:r>
          </a:p>
        </p:txBody>
      </p:sp>
    </p:spTree>
    <p:extLst>
      <p:ext uri="{BB962C8B-B14F-4D97-AF65-F5344CB8AC3E}">
        <p14:creationId xmlns:p14="http://schemas.microsoft.com/office/powerpoint/2010/main" val="1823167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QuANTUM-First MRD Analysis: </a:t>
            </a:r>
            <a:br>
              <a:rPr lang="en-US" dirty="0"/>
            </a:br>
            <a:r>
              <a:rPr lang="en-US" dirty="0"/>
              <a:t>OS by ITD Insertion Length</a:t>
            </a:r>
            <a:endParaRPr lang="en-US" altLang="en-US" dirty="0"/>
          </a:p>
        </p:txBody>
      </p:sp>
      <p:sp>
        <p:nvSpPr>
          <p:cNvPr id="5" name="Content Placeholder 4">
            <a:extLst>
              <a:ext uri="{FF2B5EF4-FFF2-40B4-BE49-F238E27FC236}">
                <a16:creationId xmlns:a16="http://schemas.microsoft.com/office/drawing/2014/main" id="{4D52D811-B940-D36C-CF44-078F900F0BE3}"/>
              </a:ext>
            </a:extLst>
          </p:cNvPr>
          <p:cNvSpPr>
            <a:spLocks noGrp="1"/>
          </p:cNvSpPr>
          <p:nvPr>
            <p:ph sz="half" idx="2"/>
          </p:nvPr>
        </p:nvSpPr>
        <p:spPr>
          <a:xfrm>
            <a:off x="6252632" y="3542574"/>
            <a:ext cx="5229570" cy="2392743"/>
          </a:xfrm>
        </p:spPr>
        <p:txBody>
          <a:bodyPr/>
          <a:lstStyle/>
          <a:p>
            <a:r>
              <a:rPr lang="en-US" dirty="0"/>
              <a:t>Longer ITD insertions are associated with worse OS regardless of treatment arm</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Perl. ASH 2023. Abstr 832.</a:t>
            </a:r>
          </a:p>
        </p:txBody>
      </p:sp>
      <p:graphicFrame>
        <p:nvGraphicFramePr>
          <p:cNvPr id="7" name="Group 3">
            <a:extLst>
              <a:ext uri="{FF2B5EF4-FFF2-40B4-BE49-F238E27FC236}">
                <a16:creationId xmlns:a16="http://schemas.microsoft.com/office/drawing/2014/main" id="{6CEB359D-1C06-C614-B066-18A757B2DBB8}"/>
              </a:ext>
            </a:extLst>
          </p:cNvPr>
          <p:cNvGraphicFramePr>
            <a:graphicFrameLocks/>
          </p:cNvGraphicFramePr>
          <p:nvPr>
            <p:extLst>
              <p:ext uri="{D42A27DB-BD31-4B8C-83A1-F6EECF244321}">
                <p14:modId xmlns:p14="http://schemas.microsoft.com/office/powerpoint/2010/main" val="4132562778"/>
              </p:ext>
            </p:extLst>
          </p:nvPr>
        </p:nvGraphicFramePr>
        <p:xfrm>
          <a:off x="709798" y="1603375"/>
          <a:ext cx="5301338" cy="3261405"/>
        </p:xfrm>
        <a:graphic>
          <a:graphicData uri="http://schemas.openxmlformats.org/drawingml/2006/table">
            <a:tbl>
              <a:tblPr/>
              <a:tblGrid>
                <a:gridCol w="2092618">
                  <a:extLst>
                    <a:ext uri="{9D8B030D-6E8A-4147-A177-3AD203B41FA5}">
                      <a16:colId xmlns:a16="http://schemas.microsoft.com/office/drawing/2014/main" val="20000"/>
                    </a:ext>
                  </a:extLst>
                </a:gridCol>
                <a:gridCol w="1650199">
                  <a:extLst>
                    <a:ext uri="{9D8B030D-6E8A-4147-A177-3AD203B41FA5}">
                      <a16:colId xmlns:a16="http://schemas.microsoft.com/office/drawing/2014/main" val="1258155924"/>
                    </a:ext>
                  </a:extLst>
                </a:gridCol>
                <a:gridCol w="1558521">
                  <a:extLst>
                    <a:ext uri="{9D8B030D-6E8A-4147-A177-3AD203B41FA5}">
                      <a16:colId xmlns:a16="http://schemas.microsoft.com/office/drawing/2014/main" val="924202677"/>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ITD Insertion Length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78455560"/>
                  </a:ext>
                </a:extLst>
              </a:tr>
              <a:tr h="60956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ITD Insertion Length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Quizartinib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40856270"/>
                  </a:ext>
                </a:extLst>
              </a:tr>
              <a:tr h="1901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median*</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 = 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01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0.805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 0.566-1.145)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01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dirty="0">
                          <a:solidFill>
                            <a:schemeClr val="bg1"/>
                          </a:solidFill>
                          <a:latin typeface="Calibri" panose="020F0502020204030204" pitchFamily="34" charset="0"/>
                        </a:rPr>
                        <a:t>≥ median*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 = 274)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01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0.741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 0.545-1.007)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bl>
          </a:graphicData>
        </a:graphic>
      </p:graphicFrame>
      <p:sp>
        <p:nvSpPr>
          <p:cNvPr id="8" name="TextBox 7">
            <a:extLst>
              <a:ext uri="{FF2B5EF4-FFF2-40B4-BE49-F238E27FC236}">
                <a16:creationId xmlns:a16="http://schemas.microsoft.com/office/drawing/2014/main" id="{DCF847C8-35FA-3E14-3C86-43E9EA6AF155}"/>
              </a:ext>
            </a:extLst>
          </p:cNvPr>
          <p:cNvSpPr txBox="1"/>
          <p:nvPr/>
        </p:nvSpPr>
        <p:spPr bwMode="auto">
          <a:xfrm>
            <a:off x="609758" y="4864780"/>
            <a:ext cx="3599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600"/>
              </a:spcBef>
              <a:spcAft>
                <a:spcPct val="0"/>
              </a:spcAft>
              <a:buClrTx/>
              <a:buFontTx/>
              <a:buNone/>
            </a:pPr>
            <a:r>
              <a:rPr lang="en-US" sz="1400" b="0" dirty="0">
                <a:solidFill>
                  <a:schemeClr val="bg1"/>
                </a:solidFill>
                <a:latin typeface="Calibri" panose="020F0502020204030204" pitchFamily="34" charset="0"/>
              </a:rPr>
              <a:t>*Median insertion length: 54 bp.</a:t>
            </a:r>
          </a:p>
        </p:txBody>
      </p:sp>
      <p:graphicFrame>
        <p:nvGraphicFramePr>
          <p:cNvPr id="2" name="Group 3">
            <a:extLst>
              <a:ext uri="{FF2B5EF4-FFF2-40B4-BE49-F238E27FC236}">
                <a16:creationId xmlns:a16="http://schemas.microsoft.com/office/drawing/2014/main" id="{039CCAE1-0004-469E-5A99-A450C9106701}"/>
              </a:ext>
            </a:extLst>
          </p:cNvPr>
          <p:cNvGraphicFramePr>
            <a:graphicFrameLocks/>
          </p:cNvGraphicFramePr>
          <p:nvPr>
            <p:extLst>
              <p:ext uri="{D42A27DB-BD31-4B8C-83A1-F6EECF244321}">
                <p14:modId xmlns:p14="http://schemas.microsoft.com/office/powerpoint/2010/main" val="2868595065"/>
              </p:ext>
            </p:extLst>
          </p:nvPr>
        </p:nvGraphicFramePr>
        <p:xfrm>
          <a:off x="6252632" y="1617480"/>
          <a:ext cx="5229570" cy="1767837"/>
        </p:xfrm>
        <a:graphic>
          <a:graphicData uri="http://schemas.openxmlformats.org/drawingml/2006/table">
            <a:tbl>
              <a:tblPr/>
              <a:tblGrid>
                <a:gridCol w="2064289">
                  <a:extLst>
                    <a:ext uri="{9D8B030D-6E8A-4147-A177-3AD203B41FA5}">
                      <a16:colId xmlns:a16="http://schemas.microsoft.com/office/drawing/2014/main" val="20000"/>
                    </a:ext>
                  </a:extLst>
                </a:gridCol>
                <a:gridCol w="1627859">
                  <a:extLst>
                    <a:ext uri="{9D8B030D-6E8A-4147-A177-3AD203B41FA5}">
                      <a16:colId xmlns:a16="http://schemas.microsoft.com/office/drawing/2014/main" val="1258155924"/>
                    </a:ext>
                  </a:extLst>
                </a:gridCol>
                <a:gridCol w="1537422">
                  <a:extLst>
                    <a:ext uri="{9D8B030D-6E8A-4147-A177-3AD203B41FA5}">
                      <a16:colId xmlns:a16="http://schemas.microsoft.com/office/drawing/2014/main" val="924202677"/>
                    </a:ext>
                  </a:extLst>
                </a:gridCol>
              </a:tblGrid>
              <a:tr h="6095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ITD Length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&lt; Median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ITD Length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 Median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40856270"/>
                  </a:ext>
                </a:extLst>
              </a:tr>
              <a:tr h="1901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274)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01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0.746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 0.592-0.942)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37001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QuANTUM-First MRD Analysis: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Findings from this analysis of samples from phase III QuANTUM-First study show potential prognostic value of </a:t>
            </a:r>
            <a:r>
              <a:rPr lang="en-US" altLang="en-US" sz="2400" i="1" dirty="0"/>
              <a:t>FLT3</a:t>
            </a:r>
            <a:r>
              <a:rPr lang="en-US" altLang="en-US" sz="2400" dirty="0"/>
              <a:t>-ITD</a:t>
            </a:r>
            <a:r>
              <a:rPr lang="en-US" altLang="en-US" sz="2400" dirty="0">
                <a:cs typeface="Calibri" panose="020F0502020204030204" pitchFamily="34" charset="0"/>
              </a:rPr>
              <a:t>–</a:t>
            </a:r>
            <a:r>
              <a:rPr lang="en-US" altLang="en-US" sz="2400" dirty="0"/>
              <a:t>specific MRD measurements in patients with </a:t>
            </a:r>
            <a:r>
              <a:rPr lang="en-US" altLang="en-US" sz="2400" i="1" dirty="0"/>
              <a:t>FLT3</a:t>
            </a:r>
            <a:r>
              <a:rPr lang="en-US" altLang="en-US" sz="2400" dirty="0"/>
              <a:t>-ITD+ AML</a:t>
            </a:r>
          </a:p>
          <a:p>
            <a:pPr lvl="1"/>
            <a:r>
              <a:rPr lang="en-US" altLang="en-US" sz="2400" dirty="0"/>
              <a:t>Achieving undetectable </a:t>
            </a:r>
            <a:r>
              <a:rPr lang="en-US" altLang="en-US" sz="2400" i="1" dirty="0"/>
              <a:t>FLT3-</a:t>
            </a:r>
            <a:r>
              <a:rPr lang="en-US" altLang="en-US" sz="2400" dirty="0"/>
              <a:t>ITD MRD is associated with longer OS with intensive chemotherapy regardless of addition of quizartinib</a:t>
            </a:r>
          </a:p>
          <a:p>
            <a:pPr lvl="1"/>
            <a:r>
              <a:rPr lang="en-US" altLang="en-US" sz="2400" dirty="0"/>
              <a:t>Treatment with quizartinib yielded deeper responses and more often eliminated MRD compared with placebo across treatment course</a:t>
            </a:r>
          </a:p>
          <a:p>
            <a:pPr lvl="1"/>
            <a:r>
              <a:rPr lang="en-US" altLang="en-US" sz="2400" dirty="0"/>
              <a:t>Multiple ITDs or long ITD inserts do not negate survival benefit with </a:t>
            </a:r>
            <a:br>
              <a:rPr lang="en-US" altLang="en-US" sz="2400" dirty="0"/>
            </a:br>
            <a:r>
              <a:rPr lang="en-US" altLang="en-US" sz="2400" dirty="0"/>
              <a:t>quizartinib vs placebo</a:t>
            </a:r>
          </a:p>
          <a:p>
            <a:r>
              <a:rPr lang="en-US" altLang="en-US" sz="2600" dirty="0"/>
              <a:t>Long-term OS benefits from quizartinib may derive from early and sustained reduction in </a:t>
            </a:r>
            <a:r>
              <a:rPr lang="en-US" altLang="en-US" sz="2600" i="1" dirty="0"/>
              <a:t>FLT3</a:t>
            </a:r>
            <a:r>
              <a:rPr lang="en-US" altLang="en-US" sz="2600" dirty="0"/>
              <a:t>-ITD+ leukemia cells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Perl. ASH 2023. Abstr 832.</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afc2ca4a-058a-433a-98e4-fe40150840b1">Conference Capsule Slides</Document_x0020_Category>
    <_dlc_DocId xmlns="d54cbe69-32bd-412a-b004-9152f949605e">56M7VY3CDVN5-170127948-2</_dlc_DocId>
    <_dlc_DocIdUrl xmlns="d54cbe69-32bd-412a-b004-9152f949605e">
      <Url>https://intranet.clinicaloptions.com/mews/oncology/ONC_2023_ASH_CF_(PRP6554)/LEUK_832_Perl/_layouts/15/DocIdRedir.aspx?ID=56M7VY3CDVN5-170127948-2</Url>
      <Description>56M7VY3CDVN5-170127948-2</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5988DC96D038640BEE35621B31C1EB7" ma:contentTypeVersion="1" ma:contentTypeDescription="Create a new document." ma:contentTypeScope="" ma:versionID="cea5308faee0af2bef15f2f6c148d7c9">
  <xsd:schema xmlns:xsd="http://www.w3.org/2001/XMLSchema" xmlns:xs="http://www.w3.org/2001/XMLSchema" xmlns:p="http://schemas.microsoft.com/office/2006/metadata/properties" xmlns:ns2="d54cbe69-32bd-412a-b004-9152f949605e" xmlns:ns3="afc2ca4a-058a-433a-98e4-fe40150840b1" targetNamespace="http://schemas.microsoft.com/office/2006/metadata/properties" ma:root="true" ma:fieldsID="420394bdd7889a5ebafd739d33455fc0" ns2:_="" ns3:_="">
    <xsd:import namespace="d54cbe69-32bd-412a-b004-9152f949605e"/>
    <xsd:import namespace="afc2ca4a-058a-433a-98e4-fe40150840b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fc2ca4a-058a-433a-98e4-fe40150840b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schemas.openxmlformats.org/package/2006/metadata/core-properties"/>
    <ds:schemaRef ds:uri="d54cbe69-32bd-412a-b004-9152f949605e"/>
    <ds:schemaRef ds:uri="http://purl.org/dc/terms/"/>
    <ds:schemaRef ds:uri="http://schemas.microsoft.com/office/infopath/2007/PartnerControls"/>
    <ds:schemaRef ds:uri="http://schemas.microsoft.com/office/2006/metadata/properties"/>
    <ds:schemaRef ds:uri="afc2ca4a-058a-433a-98e4-fe40150840b1"/>
    <ds:schemaRef ds:uri="http://schemas.microsoft.com/office/2006/documentManagement/types"/>
    <ds:schemaRef ds:uri="http://purl.org/dc/elements/1.1/"/>
    <ds:schemaRef ds:uri="http://purl.org/dc/dcmitype/"/>
    <ds:schemaRef ds:uri="http://www.w3.org/XML/1998/namespace"/>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AAC86F9D-6310-4D1F-802B-B5914D21BA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fc2ca4a-058a-433a-98e4-fe40150840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C2D496D-A4C7-41EF-8E54-46B0D0335350}">
  <ds:schemaRefs>
    <ds:schemaRef ds:uri="http://schemas.microsoft.com/sharepoint/event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2985</TotalTime>
  <Words>2367</Words>
  <Application>Microsoft Office PowerPoint</Application>
  <PresentationFormat>Widescreen</PresentationFormat>
  <Paragraphs>313</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Segoe UI</vt:lpstr>
      <vt:lpstr>Times</vt:lpstr>
      <vt:lpstr>Wingdings</vt:lpstr>
      <vt:lpstr>2022_CCO_Template</vt:lpstr>
      <vt:lpstr>Phase III QuANTUM-First: Prognostic Value of FLT3-ITD–Specific MRD Clearance at Induction/Consolidation Using Chemotherapy With or Without Quizartinib in Patients With AML </vt:lpstr>
      <vt:lpstr>About These Slides</vt:lpstr>
      <vt:lpstr>QuANTUM-First MRD Analysis: Background</vt:lpstr>
      <vt:lpstr>QuANTUM-First MRD Analysis: Study Design</vt:lpstr>
      <vt:lpstr>QuANTUM-First MRD Analysis: Sample Collection</vt:lpstr>
      <vt:lpstr>QuANTUM-First MRD Analysis: Baseline Characteristics</vt:lpstr>
      <vt:lpstr>QuANTUM-First MRD Analysis: Association  Between FLT3-ITD MRD Decrease Over Time and OS</vt:lpstr>
      <vt:lpstr>QuANTUM-First MRD Analysis: OS by MRD (Cutoff 0)</vt:lpstr>
      <vt:lpstr>QuANTUM-First MRD Analysis:  OS by ITD Insertion Length</vt:lpstr>
      <vt:lpstr>QuANTUM-First MRD Analysis: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QuANTUM-First: Prognostic Value of FLT3-ITD–Specific MRD Clearance at Induction/Consolidation Using Chemotherapy With or Without Quizartinib in Patients With AML</dc:title>
  <dc:creator>Preferred User</dc:creator>
  <cp:lastModifiedBy>nkolenko@clinicaloptions.com</cp:lastModifiedBy>
  <cp:revision>39</cp:revision>
  <cp:lastPrinted>2016-09-26T20:21:49Z</cp:lastPrinted>
  <dcterms:created xsi:type="dcterms:W3CDTF">2005-05-27T15:08:01Z</dcterms:created>
  <dcterms:modified xsi:type="dcterms:W3CDTF">2023-12-15T18:45:09Z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d0d9890d-b28d-448e-a0ad-9495707c3720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0x01010065988DC96D038640BEE35621B31C1EB7</vt:lpwstr>
  </property>
  <property fmtid="{D5CDD505-2E9C-101B-9397-08002B2CF9AE}" pid="9" name="MediaServiceImageTags">
    <vt:lpwstr/>
  </property>
</Properties>
</file>