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2145706398" r:id="rId8"/>
    <p:sldId id="541" r:id="rId9"/>
    <p:sldId id="2145706399" r:id="rId10"/>
    <p:sldId id="2145706407" r:id="rId11"/>
    <p:sldId id="2145706408" r:id="rId12"/>
    <p:sldId id="546" r:id="rId13"/>
    <p:sldId id="2145706401" r:id="rId14"/>
    <p:sldId id="535" r:id="rId15"/>
    <p:sldId id="2145706404" r:id="rId16"/>
    <p:sldId id="556"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49A9C09-CDC7-DB72-5518-0B134BB6E0FB}" name="Geet Asnani" initials="GA" userId="S::Geet.Asnani@extentia.com::ca91d4d4-62c5-40d5-876b-5f52eb61437e" providerId="AD"/>
  <p188:author id="{7639DE48-DBB7-9F49-2FE9-99F13B9AB8AB}" name="Megan Capel" initials="MC" userId="Anonymous_Megan Capel" providerId="None"/>
  <p188:author id="{DA0C238D-CCEE-0837-D6C7-885A6DD503E1}" name="Rachael Andrie" initials="RA" userId="S::randrie@clinicaloptions.com::311027c1-cf79-416d-b346-5f38dcd95c11" providerId="AD"/>
  <p188:author id="{EFB6D795-67C6-3E7A-0315-33C95B09D98C}" name="Kiran D. Mir-Hudgeons" initials="KDM" userId="S::kmirhudgeons@clinicaloptions.com::988cb7e1-0640-4c3c-b602-3f8e18ce9544" providerId="AD"/>
  <p188:author id="{2B8CDF98-4C50-A74E-690B-B69CBDB524DA}" name="Taryn Gross" initials="TG" userId="Anonymous_Taryn Gross" providerId="None"/>
  <p188:author id="{1BBA57A4-81E7-5F53-1B73-E6CFE465A0F2}" name="Melanie Couton" initials="MC" userId="ef8730672ba86646" providerId="Windows Live"/>
  <p188:author id="{7B65B1A5-3433-6884-50EF-C67C0DEA70DE}" name=" " initials="MAC" userId="Anonymous_ " providerId="None"/>
  <p188:author id="{6EC778AA-CA2A-FB4E-5D97-6CAB015CFF06}" name="CLINICALOPTIONS\krosenthal" initials="C" userId="CLINICALOPTIONS\krosenthal" providerId="None"/>
  <p188:author id="{3CB1E8BA-9204-E1AA-A488-9864D6FB7E39}" name="Christy Seals" initials="CS" userId="S::cseals@clinicaloptions.com::0852e532-1f9e-4bbf-9b56-be19a9543a31" providerId="AD"/>
  <p188:author id="{A24E4CC2-138C-1D76-4B83-F7B0A45453AE}" name="Melanie Couton" initials="MAC" userId="Anonymous_Melanie Couton" providerId="None"/>
  <p188:author id="{257E03D9-7C29-C4A9-4C3C-196FD4C3F98A}" name="Andrew Bowser" initials="AB" userId="Anonymous_Andrew Bowser" providerId="None"/>
  <p188:author id="{77E73CE9-1966-93F0-39A5-EB0307D6363D}" name="Marie Becker" initials="MB" userId="S::mbecker@clinicaloptions.com::a16991b8-7bb5-4da5-98af-c360d036dd2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Kiran D. Mir-Hudgeons" initials="KDM" lastIdx="5" clrIdx="14">
    <p:extLst>
      <p:ext uri="{19B8F6BF-5375-455C-9EA6-DF929625EA0E}">
        <p15:presenceInfo xmlns:p15="http://schemas.microsoft.com/office/powerpoint/2012/main" userId="S::kmirhudgeons@clinicaloptions.com::988cb7e1-0640-4c3c-b602-3f8e18ce95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93" autoAdjust="0"/>
    <p:restoredTop sz="82186" autoAdjust="0"/>
  </p:normalViewPr>
  <p:slideViewPr>
    <p:cSldViewPr snapToGrid="0">
      <p:cViewPr varScale="1">
        <p:scale>
          <a:sx n="55" d="100"/>
          <a:sy n="55" d="100"/>
        </p:scale>
        <p:origin x="1144" y="3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25" d="100"/>
        <a:sy n="125" d="100"/>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404969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BSC, best supportive care; DFS, disease-free survival; EU, European Union; ITT, intention-to-treat; NSCLC, non-small-cell lung cancer;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58180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AJCC, American Joint Committee on Cancer; BSC, best supportive care; DFS, disease-free survival; ECOG, Eastern Cooperative Oncology Group; IC, immune cells; IHC, immunohistochemistry; ITT, intention-to-treat; NSCLC, non-small-cell lung cancer; OS, overall survival; PS, performance status; TC, tumor cells; UICC, Union for International Cancer Control.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90296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Atezo, atezolizumab; BSC, best supportive care; NR, not reached; </a:t>
            </a:r>
            <a:r>
              <a:rPr lang="en-US" i="1" dirty="0"/>
              <a:t>NSCLC, non-small-cell lung cancer; OS, overall survival; TC, tumor cells.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835709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Atezo, atezolizumab; BSC, best supportive care; DFS, disease-free survival; ITT, intention-to-treat; NR, not reached; OS, overall survival.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601711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BSC, best supportive care; ECOG, Eastern Cooperative Oncology Group; ITT, intention-to-treat; NSCLC, non-small-cell lung cancer; OS, overall survival; PS, performance status; TC, tumor cells.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58DACF-8309-2044-8EF4-AA7C90F4E9AA}"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8234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Atezo, atezolizumab; BSC, best supportive care; NR, not reached; NSCLC, non-small-cell lung cancer; OS, overall survival; TC, tumor cells.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010866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BSC, best supportive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36876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BSC, best supportive care; DFS, disease-free survival; ITT, intention-to-treat; NSCLC, non-small-cell lung cancer; OS, overall survival; TC, tumor cells.</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67261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IMpower010: Updated Data of Phase III Trial </a:t>
            </a:r>
            <a:br>
              <a:rPr lang="en-US" altLang="en-US" sz="4000" dirty="0"/>
            </a:br>
            <a:r>
              <a:rPr lang="en-US" altLang="en-US" sz="4000" dirty="0"/>
              <a:t>of Adjuvant Atezolizumab vs BSC in Resected </a:t>
            </a:r>
            <a:br>
              <a:rPr lang="en-US" altLang="en-US" sz="4000" dirty="0"/>
            </a:br>
            <a:r>
              <a:rPr lang="en-US" altLang="en-US" sz="4000" dirty="0"/>
              <a:t>Stage IB-IIIA NSCLC After Adjuvant Chemotherapy</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192054"/>
            <a:ext cx="59190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Amgen; Genentech, a member of the Roche Group; Merck Sharp &amp; Dohme Corp.; and Turning Point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IASLC 2022 World Conference on Lung Cancer</a:t>
            </a:r>
            <a:endParaRPr kumimoji="0" lang="en-US" altLang="en-US" sz="1600" b="0" i="1"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4083019" y="3605271"/>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10" name="Picture 9" descr="A picture containing text, ax, wheel&#10;&#10;Description automatically generated">
            <a:extLst>
              <a:ext uri="{FF2B5EF4-FFF2-40B4-BE49-F238E27FC236}">
                <a16:creationId xmlns:a16="http://schemas.microsoft.com/office/drawing/2014/main" id="{D6B9F3C0-9CF0-01E9-074D-93DB1F8D4B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553" y="3505766"/>
            <a:ext cx="569914" cy="18700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IMpower010: Background</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sz="2200" dirty="0"/>
              <a:t>Historically, adjuvant platinum-based chemotherapy was standard of care for completely resected stage IB-IIIA NSCLC based on an absolute improvement in 5-yr OS of 4%-5%</a:t>
            </a:r>
            <a:r>
              <a:rPr lang="en-US" sz="2200" baseline="30000" dirty="0"/>
              <a:t>1,2</a:t>
            </a:r>
            <a:r>
              <a:rPr lang="en-US" sz="2200" dirty="0"/>
              <a:t> </a:t>
            </a:r>
          </a:p>
          <a:p>
            <a:r>
              <a:rPr lang="en-US" sz="2200" dirty="0"/>
              <a:t>Interim analysis of phase III IMpower010 trial showed significant DFS improvement with adjuvant atezolizumab vs BSC in patients with completely resected stage IB-IIIA NSCLC after platinum-based chemotherapy</a:t>
            </a:r>
            <a:r>
              <a:rPr lang="en-US" sz="2200" baseline="30000" dirty="0"/>
              <a:t>3,4</a:t>
            </a:r>
            <a:r>
              <a:rPr lang="en-US" sz="2200" dirty="0"/>
              <a:t> </a:t>
            </a:r>
          </a:p>
          <a:p>
            <a:pPr lvl="1"/>
            <a:r>
              <a:rPr lang="en-US" sz="2000" dirty="0"/>
              <a:t>Based on these data, adjuvant atezolizumab was approved after resection and platinum-based chemotherapy for patients with stage IB-IIIA NSCLC and PD-L1 ≥1% in countries including US, China, and Japan or PD-L1 ≥50% (excluding those with </a:t>
            </a:r>
            <a:r>
              <a:rPr lang="en-US" sz="2000" i="1" dirty="0"/>
              <a:t>EGFR</a:t>
            </a:r>
            <a:r>
              <a:rPr lang="en-US" sz="2000" dirty="0"/>
              <a:t>/</a:t>
            </a:r>
            <a:r>
              <a:rPr lang="en-US" sz="2000" i="1" dirty="0"/>
              <a:t>ALK</a:t>
            </a:r>
            <a:r>
              <a:rPr lang="en-US" sz="2000" dirty="0"/>
              <a:t>+) in the EU and other countries </a:t>
            </a:r>
          </a:p>
          <a:p>
            <a:pPr lvl="1"/>
            <a:r>
              <a:rPr lang="en-US" sz="2000" dirty="0"/>
              <a:t>OS data were immature at DFS interim analysis and not formally tested in ITT population</a:t>
            </a:r>
            <a:endParaRPr lang="en-US" sz="2000" baseline="30000" dirty="0"/>
          </a:p>
          <a:p>
            <a:r>
              <a:rPr lang="en-US" sz="2200" dirty="0"/>
              <a:t>Current prespecified interim analysis of IMpower010 assessed OS with adjuvant atezolizumab vs BSC therapy at median 43.5-mo follow-up</a:t>
            </a:r>
            <a:r>
              <a:rPr lang="en-US" sz="2200" baseline="30000" dirty="0"/>
              <a:t>5</a:t>
            </a:r>
            <a:r>
              <a:rPr lang="en-US" sz="2200" dirty="0"/>
              <a:t> </a:t>
            </a:r>
          </a:p>
          <a:p>
            <a:endParaRPr lang="en-US" sz="2200" dirty="0"/>
          </a:p>
          <a:p>
            <a:endParaRPr lang="en-US" sz="2200" dirty="0"/>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34016" y="6182983"/>
            <a:ext cx="649224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Arriagada. NEJM. 2004;350:351. 2. Pignon. JCO. 2008;26:3552. 3. Wakelee. ASCO 2021. Abstr 8500. 4. Felip. Lancet. 2021;398:1344. 5. Felip. WCLC 2022. Abstr PL03.09.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629605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IMpower010: Study Design</a:t>
            </a:r>
          </a:p>
        </p:txBody>
      </p:sp>
      <p:sp>
        <p:nvSpPr>
          <p:cNvPr id="3" name="Content Placeholder 2">
            <a:extLst>
              <a:ext uri="{FF2B5EF4-FFF2-40B4-BE49-F238E27FC236}">
                <a16:creationId xmlns:a16="http://schemas.microsoft.com/office/drawing/2014/main" id="{19A2A031-9DAB-41D3-BA55-0E35CA968060}"/>
              </a:ext>
            </a:extLst>
          </p:cNvPr>
          <p:cNvSpPr>
            <a:spLocks noGrp="1"/>
          </p:cNvSpPr>
          <p:nvPr>
            <p:ph idx="1"/>
          </p:nvPr>
        </p:nvSpPr>
        <p:spPr/>
        <p:txBody>
          <a:bodyPr/>
          <a:lstStyle/>
          <a:p>
            <a:r>
              <a:rPr lang="en-US" sz="2200" dirty="0"/>
              <a:t>Randomized, open-label phase III trial (data cutoff for interim analysis: April 18, 2022)</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44650"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Felip. WCLC 2022. Abstr PL03.09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Text Box 45">
            <a:extLst>
              <a:ext uri="{FF2B5EF4-FFF2-40B4-BE49-F238E27FC236}">
                <a16:creationId xmlns:a16="http://schemas.microsoft.com/office/drawing/2014/main" id="{204D7378-F794-BC46-84BD-A63A67711F72}"/>
              </a:ext>
            </a:extLst>
          </p:cNvPr>
          <p:cNvSpPr txBox="1">
            <a:spLocks noChangeArrowheads="1"/>
          </p:cNvSpPr>
          <p:nvPr/>
        </p:nvSpPr>
        <p:spPr bwMode="auto">
          <a:xfrm>
            <a:off x="513848" y="2486522"/>
            <a:ext cx="3238474"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completely resected stage IB-IIIA NSCLC per UICC/AJCC v7 (includes stage IB tumors ≥4 cm); ECOG PS 0/1; tumor tissue for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PD-L1 analysis required</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1280)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Rectangle 49">
            <a:extLst>
              <a:ext uri="{FF2B5EF4-FFF2-40B4-BE49-F238E27FC236}">
                <a16:creationId xmlns:a16="http://schemas.microsoft.com/office/drawing/2014/main" id="{37E8E8B3-5E6D-314F-8E36-A634CAC7958E}"/>
              </a:ext>
            </a:extLst>
          </p:cNvPr>
          <p:cNvSpPr>
            <a:spLocks noChangeArrowheads="1"/>
          </p:cNvSpPr>
          <p:nvPr/>
        </p:nvSpPr>
        <p:spPr bwMode="auto">
          <a:xfrm>
            <a:off x="6890661" y="2525258"/>
            <a:ext cx="3133816"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Atezolizumab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1200 mg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for 16 cycles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507)</a:t>
            </a:r>
          </a:p>
        </p:txBody>
      </p:sp>
      <p:sp>
        <p:nvSpPr>
          <p:cNvPr id="10" name="Rectangle 50">
            <a:extLst>
              <a:ext uri="{FF2B5EF4-FFF2-40B4-BE49-F238E27FC236}">
                <a16:creationId xmlns:a16="http://schemas.microsoft.com/office/drawing/2014/main" id="{484FF0F6-98AD-FB49-B072-8F148DE81B62}"/>
              </a:ext>
            </a:extLst>
          </p:cNvPr>
          <p:cNvSpPr>
            <a:spLocks noChangeArrowheads="1"/>
          </p:cNvSpPr>
          <p:nvPr/>
        </p:nvSpPr>
        <p:spPr bwMode="auto">
          <a:xfrm>
            <a:off x="6890661" y="3318182"/>
            <a:ext cx="3133816" cy="73152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BSC</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498) </a:t>
            </a:r>
          </a:p>
        </p:txBody>
      </p:sp>
      <p:sp>
        <p:nvSpPr>
          <p:cNvPr id="11" name="Text Box 232">
            <a:extLst>
              <a:ext uri="{FF2B5EF4-FFF2-40B4-BE49-F238E27FC236}">
                <a16:creationId xmlns:a16="http://schemas.microsoft.com/office/drawing/2014/main" id="{AC229A8C-647E-864C-8D70-7CF6CFB97E97}"/>
              </a:ext>
            </a:extLst>
          </p:cNvPr>
          <p:cNvSpPr txBox="1">
            <a:spLocks noChangeArrowheads="1"/>
          </p:cNvSpPr>
          <p:nvPr/>
        </p:nvSpPr>
        <p:spPr bwMode="auto">
          <a:xfrm>
            <a:off x="10178050" y="2732743"/>
            <a:ext cx="1462815"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spcBef>
                <a:spcPct val="20000"/>
              </a:spcBef>
              <a:buClr>
                <a:srgbClr val="00BCB5"/>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BCB5"/>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9pPr>
          </a:lstStyle>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600" b="1" i="1"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t>Survival </a:t>
            </a:r>
            <a:br>
              <a:rPr kumimoji="0" lang="en-US" altLang="en-US" sz="1600" b="1" i="1"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br>
            <a:r>
              <a:rPr kumimoji="0" lang="en-US" altLang="en-US" sz="1600" b="1" i="1"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t>follow-up;</a:t>
            </a:r>
          </a:p>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600" b="1" i="1"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t>no crossover allowed</a:t>
            </a:r>
          </a:p>
        </p:txBody>
      </p:sp>
      <p:sp>
        <p:nvSpPr>
          <p:cNvPr id="12" name="Rectangle 11">
            <a:extLst>
              <a:ext uri="{FF2B5EF4-FFF2-40B4-BE49-F238E27FC236}">
                <a16:creationId xmlns:a16="http://schemas.microsoft.com/office/drawing/2014/main" id="{55C8FE7F-2F70-444A-BE50-1813E7A65F41}"/>
              </a:ext>
            </a:extLst>
          </p:cNvPr>
          <p:cNvSpPr/>
          <p:nvPr/>
        </p:nvSpPr>
        <p:spPr>
          <a:xfrm>
            <a:off x="3749505" y="1925285"/>
            <a:ext cx="6274972" cy="523220"/>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sex, stage (IB vs II vs IIIA), histology, PD-L1 tumor expression per SP142 assay (TC2/3 and any IC vs TC0/1 and IC2/3 vs TC0/1 and IC0/1)</a:t>
            </a:r>
          </a:p>
        </p:txBody>
      </p:sp>
      <p:cxnSp>
        <p:nvCxnSpPr>
          <p:cNvPr id="13" name="Straight Arrow Connector 12">
            <a:extLst>
              <a:ext uri="{FF2B5EF4-FFF2-40B4-BE49-F238E27FC236}">
                <a16:creationId xmlns:a16="http://schemas.microsoft.com/office/drawing/2014/main" id="{9D3BCA78-BD90-5543-98D9-D184F36BF19B}"/>
              </a:ext>
            </a:extLst>
          </p:cNvPr>
          <p:cNvCxnSpPr/>
          <p:nvPr/>
        </p:nvCxnSpPr>
        <p:spPr bwMode="auto">
          <a:xfrm>
            <a:off x="6507979" y="2448505"/>
            <a:ext cx="0" cy="548640"/>
          </a:xfrm>
          <a:prstGeom prst="straightConnector1">
            <a:avLst/>
          </a:prstGeom>
          <a:noFill/>
          <a:ln w="28575" cap="flat" cmpd="sng" algn="ctr">
            <a:solidFill>
              <a:schemeClr val="bg1"/>
            </a:solidFill>
            <a:prstDash val="sysDot"/>
            <a:round/>
            <a:headEnd type="none" w="med" len="med"/>
            <a:tailEnd type="triangle"/>
          </a:ln>
          <a:effectLst/>
        </p:spPr>
      </p:cxnSp>
      <p:cxnSp>
        <p:nvCxnSpPr>
          <p:cNvPr id="14" name="Straight Arrow Connector 13">
            <a:extLst>
              <a:ext uri="{FF2B5EF4-FFF2-40B4-BE49-F238E27FC236}">
                <a16:creationId xmlns:a16="http://schemas.microsoft.com/office/drawing/2014/main" id="{1B2055B0-2833-1245-870F-C976841D8F54}"/>
              </a:ext>
            </a:extLst>
          </p:cNvPr>
          <p:cNvCxnSpPr>
            <a:cxnSpLocks/>
          </p:cNvCxnSpPr>
          <p:nvPr/>
        </p:nvCxnSpPr>
        <p:spPr bwMode="auto">
          <a:xfrm>
            <a:off x="10083476" y="3271352"/>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15" name="Line 53">
            <a:extLst>
              <a:ext uri="{FF2B5EF4-FFF2-40B4-BE49-F238E27FC236}">
                <a16:creationId xmlns:a16="http://schemas.microsoft.com/office/drawing/2014/main" id="{53EA37C6-0C23-1247-8F31-F1C9D52C86B3}"/>
              </a:ext>
            </a:extLst>
          </p:cNvPr>
          <p:cNvSpPr>
            <a:spLocks noChangeShapeType="1"/>
          </p:cNvSpPr>
          <p:nvPr/>
        </p:nvSpPr>
        <p:spPr bwMode="auto">
          <a:xfrm>
            <a:off x="6356794" y="3288800"/>
            <a:ext cx="504002" cy="34766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Line 54">
            <a:extLst>
              <a:ext uri="{FF2B5EF4-FFF2-40B4-BE49-F238E27FC236}">
                <a16:creationId xmlns:a16="http://schemas.microsoft.com/office/drawing/2014/main" id="{6C8E5DDF-AFA7-8A4E-A44E-C7BB46B055B5}"/>
              </a:ext>
            </a:extLst>
          </p:cNvPr>
          <p:cNvSpPr>
            <a:spLocks noChangeShapeType="1"/>
          </p:cNvSpPr>
          <p:nvPr/>
        </p:nvSpPr>
        <p:spPr bwMode="auto">
          <a:xfrm flipV="1">
            <a:off x="6356794" y="2888977"/>
            <a:ext cx="503999" cy="34877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98C3BB1A-8D5F-344D-98BD-5D2B0DF8B56C}"/>
              </a:ext>
            </a:extLst>
          </p:cNvPr>
          <p:cNvSpPr/>
          <p:nvPr/>
        </p:nvSpPr>
        <p:spPr bwMode="auto">
          <a:xfrm>
            <a:off x="4030345" y="2768432"/>
            <a:ext cx="2194560" cy="1005840"/>
          </a:xfrm>
          <a:prstGeom prst="rect">
            <a:avLst/>
          </a:prstGeom>
          <a:solidFill>
            <a:schemeClr val="bg2"/>
          </a:solidFill>
          <a:ln w="28575">
            <a:noFill/>
            <a:round/>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Adjuvant chemotherapy*</a:t>
            </a:r>
            <a:endPar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for 1-4 cycles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1280)</a:t>
            </a:r>
          </a:p>
        </p:txBody>
      </p:sp>
      <p:cxnSp>
        <p:nvCxnSpPr>
          <p:cNvPr id="20" name="Straight Arrow Connector 19">
            <a:extLst>
              <a:ext uri="{FF2B5EF4-FFF2-40B4-BE49-F238E27FC236}">
                <a16:creationId xmlns:a16="http://schemas.microsoft.com/office/drawing/2014/main" id="{A7BCDAD8-1115-4941-B8B4-47E3BD7DCE28}"/>
              </a:ext>
            </a:extLst>
          </p:cNvPr>
          <p:cNvCxnSpPr>
            <a:cxnSpLocks/>
          </p:cNvCxnSpPr>
          <p:nvPr/>
        </p:nvCxnSpPr>
        <p:spPr bwMode="auto">
          <a:xfrm>
            <a:off x="3611382" y="3271352"/>
            <a:ext cx="365760" cy="0"/>
          </a:xfrm>
          <a:prstGeom prst="straightConnector1">
            <a:avLst/>
          </a:prstGeom>
          <a:noFill/>
          <a:ln w="28575" cap="flat" cmpd="sng" algn="ctr">
            <a:solidFill>
              <a:schemeClr val="bg1"/>
            </a:solidFill>
            <a:prstDash val="solid"/>
            <a:round/>
            <a:headEnd type="none" w="med" len="med"/>
            <a:tailEnd type="triangle"/>
          </a:ln>
          <a:effectLst/>
        </p:spPr>
      </p:cxnSp>
      <p:sp>
        <p:nvSpPr>
          <p:cNvPr id="22" name="Content Placeholder 2">
            <a:extLst>
              <a:ext uri="{FF2B5EF4-FFF2-40B4-BE49-F238E27FC236}">
                <a16:creationId xmlns:a16="http://schemas.microsoft.com/office/drawing/2014/main" id="{FAE053F0-424C-45E1-B9F6-C60E4FA43526}"/>
              </a:ext>
            </a:extLst>
          </p:cNvPr>
          <p:cNvSpPr txBox="1">
            <a:spLocks/>
          </p:cNvSpPr>
          <p:nvPr/>
        </p:nvSpPr>
        <p:spPr bwMode="auto">
          <a:xfrm>
            <a:off x="611939" y="4448963"/>
            <a:ext cx="11405890" cy="1821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800"/>
              </a:spcBef>
              <a:spcAft>
                <a:spcPts val="700"/>
              </a:spcAft>
              <a:buClr>
                <a:srgbClr val="000000"/>
              </a:buClr>
              <a:buSzTx/>
              <a:buFont typeface="Wingdings" panose="05000000000000000000" pitchFamily="2" charset="2"/>
              <a:buChar char="§"/>
              <a:tabLst/>
              <a:defRPr/>
            </a:pPr>
            <a:r>
              <a:rPr kumimoji="0" lang="en-US" sz="18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hierarchical evaluation of investigator-assessed DFS in 3 populations: stage II-IIIA with </a:t>
            </a:r>
            <a:b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PD-L1 TC ≥1%</a:t>
            </a:r>
            <a:r>
              <a:rPr kumimoji="0" lang="en-US" sz="18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  all randomized stage II-IIIA → ITT population (stage IB-IIIA)</a:t>
            </a:r>
          </a:p>
          <a:p>
            <a:pPr marL="342900" marR="0" lvl="0" indent="-342900" algn="l" defTabSz="914400" rtl="0" eaLnBrk="1" fontAlgn="base" latinLnBrk="0" hangingPunct="1">
              <a:lnSpc>
                <a:spcPct val="90000"/>
              </a:lnSpc>
              <a:spcBef>
                <a:spcPts val="800"/>
              </a:spcBef>
              <a:spcAft>
                <a:spcPts val="700"/>
              </a:spcAft>
              <a:buClr>
                <a:srgbClr val="000000"/>
              </a:buClr>
              <a:buSzTx/>
              <a:buFont typeface="Wingdings" panose="05000000000000000000" pitchFamily="2" charset="2"/>
              <a:buChar char="§"/>
              <a:tabLst/>
              <a:defRPr/>
            </a:pPr>
            <a:r>
              <a:rPr kumimoji="0" lang="en-US" sz="18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OS (in ITT if primary endpoints are positive); DFS in stage II-IIIA with PD-L1 TC ≥50%</a:t>
            </a:r>
            <a:r>
              <a:rPr kumimoji="0" lang="en-US" sz="18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b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3-yr, 5-yr DFS in all 3 populations; safety</a:t>
            </a:r>
          </a:p>
          <a:p>
            <a:pPr marL="342900" marR="0" lvl="0" indent="-342900" algn="l" defTabSz="914400" rtl="0" eaLnBrk="1" fontAlgn="base" latinLnBrk="0" hangingPunct="1">
              <a:lnSpc>
                <a:spcPct val="90000"/>
              </a:lnSpc>
              <a:spcBef>
                <a:spcPts val="800"/>
              </a:spcBef>
              <a:spcAft>
                <a:spcPts val="700"/>
              </a:spcAft>
              <a:buClr>
                <a:srgbClr val="000000"/>
              </a:buClr>
              <a:buSzTx/>
              <a:buFont typeface="Wingdings" panose="05000000000000000000" pitchFamily="2" charset="2"/>
              <a:buChar char="§"/>
              <a:tabLst/>
              <a:defRPr/>
            </a:pPr>
            <a:r>
              <a:rPr kumimoji="0" lang="en-US" sz="18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Exploratory endpoints</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OS biomarker analyses</a:t>
            </a:r>
            <a:endParaRPr kumimoji="0" lang="en-US" sz="18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23" name="TextBox 22">
            <a:extLst>
              <a:ext uri="{FF2B5EF4-FFF2-40B4-BE49-F238E27FC236}">
                <a16:creationId xmlns:a16="http://schemas.microsoft.com/office/drawing/2014/main" id="{FB9FF3E2-F392-4C12-B4A3-53F9AEC2D550}"/>
              </a:ext>
            </a:extLst>
          </p:cNvPr>
          <p:cNvSpPr txBox="1"/>
          <p:nvPr/>
        </p:nvSpPr>
        <p:spPr bwMode="auto">
          <a:xfrm>
            <a:off x="424840" y="6137185"/>
            <a:ext cx="71791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*Cisplatin + pemetrexed, gemcitabine, docetaxel, or vinorelbine. </a:t>
            </a:r>
            <a:r>
              <a:rPr kumimoji="0" lang="en-US" sz="14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PD-L1 SP264 IHC assay.</a:t>
            </a:r>
          </a:p>
        </p:txBody>
      </p:sp>
    </p:spTree>
    <p:extLst>
      <p:ext uri="{BB962C8B-B14F-4D97-AF65-F5344CB8AC3E}">
        <p14:creationId xmlns:p14="http://schemas.microsoft.com/office/powerpoint/2010/main" val="932313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A98A8-DDB9-B4A6-4693-B4C4360C5F71}"/>
              </a:ext>
            </a:extLst>
          </p:cNvPr>
          <p:cNvSpPr>
            <a:spLocks noGrp="1"/>
          </p:cNvSpPr>
          <p:nvPr>
            <p:ph type="title"/>
          </p:nvPr>
        </p:nvSpPr>
        <p:spPr/>
        <p:txBody>
          <a:bodyPr/>
          <a:lstStyle/>
          <a:p>
            <a:r>
              <a:rPr lang="en-US" dirty="0"/>
              <a:t>IMpower010: OS in Patients With </a:t>
            </a:r>
            <a:br>
              <a:rPr lang="en-US" dirty="0"/>
            </a:br>
            <a:r>
              <a:rPr lang="en-US" dirty="0"/>
              <a:t>Stage II-IIIA NSCLC and PD-L1 TC ≥1%</a:t>
            </a:r>
          </a:p>
        </p:txBody>
      </p:sp>
      <p:sp>
        <p:nvSpPr>
          <p:cNvPr id="3" name="Content Placeholder 2">
            <a:extLst>
              <a:ext uri="{FF2B5EF4-FFF2-40B4-BE49-F238E27FC236}">
                <a16:creationId xmlns:a16="http://schemas.microsoft.com/office/drawing/2014/main" id="{40A4612A-F5AD-D8FE-A6C0-EF5FF2CBDE4B}"/>
              </a:ext>
            </a:extLst>
          </p:cNvPr>
          <p:cNvSpPr>
            <a:spLocks noGrp="1"/>
          </p:cNvSpPr>
          <p:nvPr>
            <p:ph idx="1"/>
          </p:nvPr>
        </p:nvSpPr>
        <p:spPr/>
        <p:txBody>
          <a:bodyPr/>
          <a:lstStyle/>
          <a:p>
            <a:r>
              <a:rPr lang="en-US" sz="2400" dirty="0"/>
              <a:t>Median follow-up: 46 mo</a:t>
            </a:r>
          </a:p>
        </p:txBody>
      </p:sp>
      <p:sp>
        <p:nvSpPr>
          <p:cNvPr id="4" name="Text Box 15">
            <a:extLst>
              <a:ext uri="{FF2B5EF4-FFF2-40B4-BE49-F238E27FC236}">
                <a16:creationId xmlns:a16="http://schemas.microsoft.com/office/drawing/2014/main" id="{D1E516C3-FE72-6D53-F2D4-83A88BCBEB47}"/>
              </a:ext>
            </a:extLst>
          </p:cNvPr>
          <p:cNvSpPr txBox="1">
            <a:spLocks noChangeArrowheads="1"/>
          </p:cNvSpPr>
          <p:nvPr/>
        </p:nvSpPr>
        <p:spPr bwMode="auto">
          <a:xfrm>
            <a:off x="444650" y="636875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Felip. WCLC 2022. Abstr PL03.09.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A23858BC-24EE-99E9-E6EF-93E264F37233}"/>
              </a:ext>
            </a:extLst>
          </p:cNvPr>
          <p:cNvSpPr txBox="1"/>
          <p:nvPr/>
        </p:nvSpPr>
        <p:spPr bwMode="auto">
          <a:xfrm>
            <a:off x="8310800" y="2072681"/>
            <a:ext cx="36848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1598613" algn="l"/>
                <a:tab pos="2740025" algn="l"/>
              </a:tabLst>
            </a:pPr>
            <a:r>
              <a:rPr lang="en-US" sz="1600" b="0" dirty="0">
                <a:solidFill>
                  <a:schemeClr val="accent1"/>
                </a:solidFill>
                <a:latin typeface="Calibri" panose="020F0502020204030204" pitchFamily="34" charset="0"/>
              </a:rPr>
              <a:t>Atezo (n = 248)</a:t>
            </a:r>
            <a:r>
              <a:rPr lang="en-US" sz="1600" b="0" dirty="0">
                <a:solidFill>
                  <a:schemeClr val="bg1"/>
                </a:solidFill>
                <a:latin typeface="Calibri" panose="020F0502020204030204" pitchFamily="34" charset="0"/>
              </a:rPr>
              <a:t>	52 (21.0)	NR</a:t>
            </a:r>
            <a:br>
              <a:rPr lang="en-US" sz="1600" b="0" dirty="0">
                <a:solidFill>
                  <a:schemeClr val="bg1"/>
                </a:solidFill>
                <a:latin typeface="Calibri" panose="020F0502020204030204" pitchFamily="34" charset="0"/>
              </a:rPr>
            </a:br>
            <a:r>
              <a:rPr lang="en-US" sz="1600" b="0" dirty="0">
                <a:solidFill>
                  <a:schemeClr val="accent3"/>
                </a:solidFill>
                <a:latin typeface="Calibri" panose="020F0502020204030204" pitchFamily="34" charset="0"/>
              </a:rPr>
              <a:t>BSC (n = 228)	</a:t>
            </a:r>
            <a:r>
              <a:rPr lang="en-US" sz="1600" b="0" dirty="0">
                <a:solidFill>
                  <a:schemeClr val="bg1"/>
                </a:solidFill>
                <a:latin typeface="Calibri" panose="020F0502020204030204" pitchFamily="34" charset="0"/>
              </a:rPr>
              <a:t>64 (28.1)	NR</a:t>
            </a:r>
          </a:p>
        </p:txBody>
      </p:sp>
      <p:sp>
        <p:nvSpPr>
          <p:cNvPr id="8" name="TextBox 7">
            <a:extLst>
              <a:ext uri="{FF2B5EF4-FFF2-40B4-BE49-F238E27FC236}">
                <a16:creationId xmlns:a16="http://schemas.microsoft.com/office/drawing/2014/main" id="{D4E10811-9FEB-4588-554D-352D72252CE8}"/>
              </a:ext>
            </a:extLst>
          </p:cNvPr>
          <p:cNvSpPr txBox="1"/>
          <p:nvPr/>
        </p:nvSpPr>
        <p:spPr bwMode="auto">
          <a:xfrm>
            <a:off x="10646939" y="1495557"/>
            <a:ext cx="12218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Median OS,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Mo (95% CI)</a:t>
            </a:r>
          </a:p>
        </p:txBody>
      </p:sp>
      <p:sp>
        <p:nvSpPr>
          <p:cNvPr id="9" name="TextBox 8">
            <a:extLst>
              <a:ext uri="{FF2B5EF4-FFF2-40B4-BE49-F238E27FC236}">
                <a16:creationId xmlns:a16="http://schemas.microsoft.com/office/drawing/2014/main" id="{F6BE715E-45B0-3D20-FE20-A4D52874E0A2}"/>
              </a:ext>
            </a:extLst>
          </p:cNvPr>
          <p:cNvSpPr txBox="1"/>
          <p:nvPr/>
        </p:nvSpPr>
        <p:spPr bwMode="auto">
          <a:xfrm>
            <a:off x="9936282" y="1495557"/>
            <a:ext cx="8375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Events,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n (%)</a:t>
            </a:r>
          </a:p>
        </p:txBody>
      </p:sp>
      <p:sp>
        <p:nvSpPr>
          <p:cNvPr id="10" name="TextBox 9">
            <a:extLst>
              <a:ext uri="{FF2B5EF4-FFF2-40B4-BE49-F238E27FC236}">
                <a16:creationId xmlns:a16="http://schemas.microsoft.com/office/drawing/2014/main" id="{00FF9059-FE69-99F8-DC56-199FA71D00B2}"/>
              </a:ext>
            </a:extLst>
          </p:cNvPr>
          <p:cNvSpPr txBox="1"/>
          <p:nvPr/>
        </p:nvSpPr>
        <p:spPr bwMode="auto">
          <a:xfrm>
            <a:off x="8310800" y="2670374"/>
            <a:ext cx="2515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0.71 (95% CI: 0.49-1.03)</a:t>
            </a:r>
          </a:p>
        </p:txBody>
      </p:sp>
      <p:sp>
        <p:nvSpPr>
          <p:cNvPr id="15" name="TextBox 14">
            <a:extLst>
              <a:ext uri="{FF2B5EF4-FFF2-40B4-BE49-F238E27FC236}">
                <a16:creationId xmlns:a16="http://schemas.microsoft.com/office/drawing/2014/main" id="{49C85984-1A01-8329-64FD-C4EC3586A257}"/>
              </a:ext>
            </a:extLst>
          </p:cNvPr>
          <p:cNvSpPr txBox="1"/>
          <p:nvPr/>
        </p:nvSpPr>
        <p:spPr bwMode="auto">
          <a:xfrm rot="16200000">
            <a:off x="482282" y="3499954"/>
            <a:ext cx="2907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Overall Survival (%)</a:t>
            </a:r>
          </a:p>
        </p:txBody>
      </p:sp>
      <p:sp>
        <p:nvSpPr>
          <p:cNvPr id="16" name="TextBox 15">
            <a:extLst>
              <a:ext uri="{FF2B5EF4-FFF2-40B4-BE49-F238E27FC236}">
                <a16:creationId xmlns:a16="http://schemas.microsoft.com/office/drawing/2014/main" id="{D87718ED-EF9C-F514-8411-5535DFBD3B0D}"/>
              </a:ext>
            </a:extLst>
          </p:cNvPr>
          <p:cNvSpPr txBox="1"/>
          <p:nvPr/>
        </p:nvSpPr>
        <p:spPr bwMode="auto">
          <a:xfrm>
            <a:off x="2593764" y="5538392"/>
            <a:ext cx="60478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7" name="TextBox 16">
            <a:extLst>
              <a:ext uri="{FF2B5EF4-FFF2-40B4-BE49-F238E27FC236}">
                <a16:creationId xmlns:a16="http://schemas.microsoft.com/office/drawing/2014/main" id="{ADD18BC5-6035-5559-260D-6382D9933B20}"/>
              </a:ext>
            </a:extLst>
          </p:cNvPr>
          <p:cNvSpPr txBox="1"/>
          <p:nvPr/>
        </p:nvSpPr>
        <p:spPr bwMode="auto">
          <a:xfrm>
            <a:off x="827665" y="5662824"/>
            <a:ext cx="16190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br>
              <a:rPr lang="en-US" sz="1200" dirty="0">
                <a:solidFill>
                  <a:schemeClr val="bg1"/>
                </a:solidFill>
                <a:latin typeface="Calibri" panose="020F0502020204030204" pitchFamily="34" charset="0"/>
              </a:rPr>
            </a:br>
            <a:r>
              <a:rPr lang="en-US" sz="1200" b="0" dirty="0" err="1">
                <a:solidFill>
                  <a:schemeClr val="accent1"/>
                </a:solidFill>
                <a:latin typeface="Calibri" panose="020F0502020204030204" pitchFamily="34" charset="0"/>
              </a:rPr>
              <a:t>Altezo</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BSC</a:t>
            </a:r>
          </a:p>
        </p:txBody>
      </p:sp>
      <p:sp>
        <p:nvSpPr>
          <p:cNvPr id="18" name="TextBox 17">
            <a:extLst>
              <a:ext uri="{FF2B5EF4-FFF2-40B4-BE49-F238E27FC236}">
                <a16:creationId xmlns:a16="http://schemas.microsoft.com/office/drawing/2014/main" id="{96C98379-556C-4AE7-A250-70A3E0F1EF75}"/>
              </a:ext>
            </a:extLst>
          </p:cNvPr>
          <p:cNvSpPr txBox="1"/>
          <p:nvPr/>
        </p:nvSpPr>
        <p:spPr bwMode="auto">
          <a:xfrm>
            <a:off x="2247035"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248</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228</a:t>
            </a:r>
          </a:p>
        </p:txBody>
      </p:sp>
      <p:sp>
        <p:nvSpPr>
          <p:cNvPr id="19" name="TextBox 18">
            <a:extLst>
              <a:ext uri="{FF2B5EF4-FFF2-40B4-BE49-F238E27FC236}">
                <a16:creationId xmlns:a16="http://schemas.microsoft.com/office/drawing/2014/main" id="{D8938260-F124-A410-CCD7-3FADDDF2D203}"/>
              </a:ext>
            </a:extLst>
          </p:cNvPr>
          <p:cNvSpPr txBox="1"/>
          <p:nvPr/>
        </p:nvSpPr>
        <p:spPr bwMode="auto">
          <a:xfrm>
            <a:off x="2501439"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241</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220</a:t>
            </a:r>
          </a:p>
        </p:txBody>
      </p:sp>
      <p:sp>
        <p:nvSpPr>
          <p:cNvPr id="20" name="TextBox 19">
            <a:extLst>
              <a:ext uri="{FF2B5EF4-FFF2-40B4-BE49-F238E27FC236}">
                <a16:creationId xmlns:a16="http://schemas.microsoft.com/office/drawing/2014/main" id="{9CCA1633-6E3B-D566-C8A9-A75FD10569FE}"/>
              </a:ext>
            </a:extLst>
          </p:cNvPr>
          <p:cNvSpPr txBox="1"/>
          <p:nvPr/>
        </p:nvSpPr>
        <p:spPr bwMode="auto">
          <a:xfrm>
            <a:off x="2755843"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241</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214</a:t>
            </a:r>
          </a:p>
        </p:txBody>
      </p:sp>
      <p:sp>
        <p:nvSpPr>
          <p:cNvPr id="21" name="TextBox 20">
            <a:extLst>
              <a:ext uri="{FF2B5EF4-FFF2-40B4-BE49-F238E27FC236}">
                <a16:creationId xmlns:a16="http://schemas.microsoft.com/office/drawing/2014/main" id="{9BD3A9AA-00B5-B499-1380-158BAE9E13A7}"/>
              </a:ext>
            </a:extLst>
          </p:cNvPr>
          <p:cNvSpPr txBox="1"/>
          <p:nvPr/>
        </p:nvSpPr>
        <p:spPr bwMode="auto">
          <a:xfrm>
            <a:off x="3010247"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237</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210</a:t>
            </a:r>
          </a:p>
        </p:txBody>
      </p:sp>
      <p:sp>
        <p:nvSpPr>
          <p:cNvPr id="22" name="TextBox 21">
            <a:extLst>
              <a:ext uri="{FF2B5EF4-FFF2-40B4-BE49-F238E27FC236}">
                <a16:creationId xmlns:a16="http://schemas.microsoft.com/office/drawing/2014/main" id="{1E4DE5B6-EFC1-4D9C-C74F-CA9465020DD8}"/>
              </a:ext>
            </a:extLst>
          </p:cNvPr>
          <p:cNvSpPr txBox="1"/>
          <p:nvPr/>
        </p:nvSpPr>
        <p:spPr bwMode="auto">
          <a:xfrm>
            <a:off x="3264651"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234</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205</a:t>
            </a:r>
          </a:p>
        </p:txBody>
      </p:sp>
      <p:sp>
        <p:nvSpPr>
          <p:cNvPr id="23" name="TextBox 22">
            <a:extLst>
              <a:ext uri="{FF2B5EF4-FFF2-40B4-BE49-F238E27FC236}">
                <a16:creationId xmlns:a16="http://schemas.microsoft.com/office/drawing/2014/main" id="{3157D0BB-6241-10FA-9E53-74E6CED82FAF}"/>
              </a:ext>
            </a:extLst>
          </p:cNvPr>
          <p:cNvSpPr txBox="1"/>
          <p:nvPr/>
        </p:nvSpPr>
        <p:spPr bwMode="auto">
          <a:xfrm>
            <a:off x="3519055"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231</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201</a:t>
            </a:r>
          </a:p>
        </p:txBody>
      </p:sp>
      <p:sp>
        <p:nvSpPr>
          <p:cNvPr id="24" name="TextBox 23">
            <a:extLst>
              <a:ext uri="{FF2B5EF4-FFF2-40B4-BE49-F238E27FC236}">
                <a16:creationId xmlns:a16="http://schemas.microsoft.com/office/drawing/2014/main" id="{61BB3EC6-34E0-A02C-5161-9AF5E40E687F}"/>
              </a:ext>
            </a:extLst>
          </p:cNvPr>
          <p:cNvSpPr txBox="1"/>
          <p:nvPr/>
        </p:nvSpPr>
        <p:spPr bwMode="auto">
          <a:xfrm>
            <a:off x="3773459"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225</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198</a:t>
            </a:r>
          </a:p>
        </p:txBody>
      </p:sp>
      <p:sp>
        <p:nvSpPr>
          <p:cNvPr id="25" name="TextBox 24">
            <a:extLst>
              <a:ext uri="{FF2B5EF4-FFF2-40B4-BE49-F238E27FC236}">
                <a16:creationId xmlns:a16="http://schemas.microsoft.com/office/drawing/2014/main" id="{0945463F-6537-AB08-111D-450803ADBDC5}"/>
              </a:ext>
            </a:extLst>
          </p:cNvPr>
          <p:cNvSpPr txBox="1"/>
          <p:nvPr/>
        </p:nvSpPr>
        <p:spPr bwMode="auto">
          <a:xfrm>
            <a:off x="4027863"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222</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192</a:t>
            </a:r>
          </a:p>
        </p:txBody>
      </p:sp>
      <p:sp>
        <p:nvSpPr>
          <p:cNvPr id="26" name="TextBox 25">
            <a:extLst>
              <a:ext uri="{FF2B5EF4-FFF2-40B4-BE49-F238E27FC236}">
                <a16:creationId xmlns:a16="http://schemas.microsoft.com/office/drawing/2014/main" id="{FDC7D32C-C32F-D20A-2E18-EF66BB76601F}"/>
              </a:ext>
            </a:extLst>
          </p:cNvPr>
          <p:cNvSpPr txBox="1"/>
          <p:nvPr/>
        </p:nvSpPr>
        <p:spPr bwMode="auto">
          <a:xfrm>
            <a:off x="4282267"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218</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185</a:t>
            </a:r>
          </a:p>
        </p:txBody>
      </p:sp>
      <p:sp>
        <p:nvSpPr>
          <p:cNvPr id="27" name="TextBox 26">
            <a:extLst>
              <a:ext uri="{FF2B5EF4-FFF2-40B4-BE49-F238E27FC236}">
                <a16:creationId xmlns:a16="http://schemas.microsoft.com/office/drawing/2014/main" id="{8655A950-0A3D-B0D8-7B64-0FB1B778A8B6}"/>
              </a:ext>
            </a:extLst>
          </p:cNvPr>
          <p:cNvSpPr txBox="1"/>
          <p:nvPr/>
        </p:nvSpPr>
        <p:spPr bwMode="auto">
          <a:xfrm>
            <a:off x="4536671"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210</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180</a:t>
            </a:r>
          </a:p>
        </p:txBody>
      </p:sp>
      <p:sp>
        <p:nvSpPr>
          <p:cNvPr id="28" name="TextBox 27">
            <a:extLst>
              <a:ext uri="{FF2B5EF4-FFF2-40B4-BE49-F238E27FC236}">
                <a16:creationId xmlns:a16="http://schemas.microsoft.com/office/drawing/2014/main" id="{E6CA574E-DAC4-583C-E796-3F2256AD37D8}"/>
              </a:ext>
            </a:extLst>
          </p:cNvPr>
          <p:cNvSpPr txBox="1"/>
          <p:nvPr/>
        </p:nvSpPr>
        <p:spPr bwMode="auto">
          <a:xfrm>
            <a:off x="4791075"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208</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172</a:t>
            </a:r>
          </a:p>
        </p:txBody>
      </p:sp>
      <p:sp>
        <p:nvSpPr>
          <p:cNvPr id="29" name="TextBox 28">
            <a:extLst>
              <a:ext uri="{FF2B5EF4-FFF2-40B4-BE49-F238E27FC236}">
                <a16:creationId xmlns:a16="http://schemas.microsoft.com/office/drawing/2014/main" id="{BB68FD9F-4117-835C-481E-9C4FB18968BB}"/>
              </a:ext>
            </a:extLst>
          </p:cNvPr>
          <p:cNvSpPr txBox="1"/>
          <p:nvPr/>
        </p:nvSpPr>
        <p:spPr bwMode="auto">
          <a:xfrm>
            <a:off x="5045479"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200</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167</a:t>
            </a:r>
          </a:p>
        </p:txBody>
      </p:sp>
      <p:sp>
        <p:nvSpPr>
          <p:cNvPr id="30" name="TextBox 29">
            <a:extLst>
              <a:ext uri="{FF2B5EF4-FFF2-40B4-BE49-F238E27FC236}">
                <a16:creationId xmlns:a16="http://schemas.microsoft.com/office/drawing/2014/main" id="{3E3E760D-6CD0-17F4-91A1-B390C7E52509}"/>
              </a:ext>
            </a:extLst>
          </p:cNvPr>
          <p:cNvSpPr txBox="1"/>
          <p:nvPr/>
        </p:nvSpPr>
        <p:spPr bwMode="auto">
          <a:xfrm>
            <a:off x="5299883"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195</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166</a:t>
            </a:r>
          </a:p>
        </p:txBody>
      </p:sp>
      <p:sp>
        <p:nvSpPr>
          <p:cNvPr id="31" name="TextBox 30">
            <a:extLst>
              <a:ext uri="{FF2B5EF4-FFF2-40B4-BE49-F238E27FC236}">
                <a16:creationId xmlns:a16="http://schemas.microsoft.com/office/drawing/2014/main" id="{FB2B2E62-B751-17DD-69D1-E30C13CF1D8E}"/>
              </a:ext>
            </a:extLst>
          </p:cNvPr>
          <p:cNvSpPr txBox="1"/>
          <p:nvPr/>
        </p:nvSpPr>
        <p:spPr bwMode="auto">
          <a:xfrm>
            <a:off x="5554287"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190</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158</a:t>
            </a:r>
          </a:p>
        </p:txBody>
      </p:sp>
      <p:sp>
        <p:nvSpPr>
          <p:cNvPr id="32" name="TextBox 31">
            <a:extLst>
              <a:ext uri="{FF2B5EF4-FFF2-40B4-BE49-F238E27FC236}">
                <a16:creationId xmlns:a16="http://schemas.microsoft.com/office/drawing/2014/main" id="{4CF5B250-F063-BEE2-3FCD-EC240BD2DED1}"/>
              </a:ext>
            </a:extLst>
          </p:cNvPr>
          <p:cNvSpPr txBox="1"/>
          <p:nvPr/>
        </p:nvSpPr>
        <p:spPr bwMode="auto">
          <a:xfrm>
            <a:off x="5808691"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172</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140</a:t>
            </a:r>
          </a:p>
        </p:txBody>
      </p:sp>
      <p:sp>
        <p:nvSpPr>
          <p:cNvPr id="33" name="TextBox 32">
            <a:extLst>
              <a:ext uri="{FF2B5EF4-FFF2-40B4-BE49-F238E27FC236}">
                <a16:creationId xmlns:a16="http://schemas.microsoft.com/office/drawing/2014/main" id="{0F22184B-ED11-3F3F-6651-B66438AAB15A}"/>
              </a:ext>
            </a:extLst>
          </p:cNvPr>
          <p:cNvSpPr txBox="1"/>
          <p:nvPr/>
        </p:nvSpPr>
        <p:spPr bwMode="auto">
          <a:xfrm>
            <a:off x="6063095"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140</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110</a:t>
            </a:r>
          </a:p>
        </p:txBody>
      </p:sp>
      <p:sp>
        <p:nvSpPr>
          <p:cNvPr id="34" name="TextBox 33">
            <a:extLst>
              <a:ext uri="{FF2B5EF4-FFF2-40B4-BE49-F238E27FC236}">
                <a16:creationId xmlns:a16="http://schemas.microsoft.com/office/drawing/2014/main" id="{E92F25B4-123D-D170-5C44-578F45E09955}"/>
              </a:ext>
            </a:extLst>
          </p:cNvPr>
          <p:cNvSpPr txBox="1"/>
          <p:nvPr/>
        </p:nvSpPr>
        <p:spPr bwMode="auto">
          <a:xfrm>
            <a:off x="6317499"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116</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95</a:t>
            </a:r>
          </a:p>
        </p:txBody>
      </p:sp>
      <p:sp>
        <p:nvSpPr>
          <p:cNvPr id="35" name="TextBox 34">
            <a:extLst>
              <a:ext uri="{FF2B5EF4-FFF2-40B4-BE49-F238E27FC236}">
                <a16:creationId xmlns:a16="http://schemas.microsoft.com/office/drawing/2014/main" id="{90C4EB49-3B11-C883-BE74-61F59CF13C23}"/>
              </a:ext>
            </a:extLst>
          </p:cNvPr>
          <p:cNvSpPr txBox="1"/>
          <p:nvPr/>
        </p:nvSpPr>
        <p:spPr bwMode="auto">
          <a:xfrm>
            <a:off x="6571903"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83</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72</a:t>
            </a:r>
          </a:p>
        </p:txBody>
      </p:sp>
      <p:sp>
        <p:nvSpPr>
          <p:cNvPr id="36" name="TextBox 35">
            <a:extLst>
              <a:ext uri="{FF2B5EF4-FFF2-40B4-BE49-F238E27FC236}">
                <a16:creationId xmlns:a16="http://schemas.microsoft.com/office/drawing/2014/main" id="{6CFC9190-9BAB-95CE-81E9-9E2301494A9D}"/>
              </a:ext>
            </a:extLst>
          </p:cNvPr>
          <p:cNvSpPr txBox="1"/>
          <p:nvPr/>
        </p:nvSpPr>
        <p:spPr bwMode="auto">
          <a:xfrm>
            <a:off x="6826307"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56</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49</a:t>
            </a:r>
          </a:p>
        </p:txBody>
      </p:sp>
      <p:sp>
        <p:nvSpPr>
          <p:cNvPr id="37" name="TextBox 36">
            <a:extLst>
              <a:ext uri="{FF2B5EF4-FFF2-40B4-BE49-F238E27FC236}">
                <a16:creationId xmlns:a16="http://schemas.microsoft.com/office/drawing/2014/main" id="{E62E9CE6-A12A-2AF3-5EE6-2709DA47EC44}"/>
              </a:ext>
            </a:extLst>
          </p:cNvPr>
          <p:cNvSpPr txBox="1"/>
          <p:nvPr/>
        </p:nvSpPr>
        <p:spPr bwMode="auto">
          <a:xfrm>
            <a:off x="7080711"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37</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27</a:t>
            </a:r>
          </a:p>
        </p:txBody>
      </p:sp>
      <p:sp>
        <p:nvSpPr>
          <p:cNvPr id="38" name="TextBox 37">
            <a:extLst>
              <a:ext uri="{FF2B5EF4-FFF2-40B4-BE49-F238E27FC236}">
                <a16:creationId xmlns:a16="http://schemas.microsoft.com/office/drawing/2014/main" id="{6126977F-0E88-2C56-5091-40A63DE80EDA}"/>
              </a:ext>
            </a:extLst>
          </p:cNvPr>
          <p:cNvSpPr txBox="1"/>
          <p:nvPr/>
        </p:nvSpPr>
        <p:spPr bwMode="auto">
          <a:xfrm>
            <a:off x="7335115"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23</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15</a:t>
            </a:r>
          </a:p>
        </p:txBody>
      </p:sp>
      <p:sp>
        <p:nvSpPr>
          <p:cNvPr id="39" name="TextBox 38">
            <a:extLst>
              <a:ext uri="{FF2B5EF4-FFF2-40B4-BE49-F238E27FC236}">
                <a16:creationId xmlns:a16="http://schemas.microsoft.com/office/drawing/2014/main" id="{87B48B51-AE7D-C8A4-8AD2-2D561E9F210D}"/>
              </a:ext>
            </a:extLst>
          </p:cNvPr>
          <p:cNvSpPr txBox="1"/>
          <p:nvPr/>
        </p:nvSpPr>
        <p:spPr bwMode="auto">
          <a:xfrm>
            <a:off x="7589519"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12</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8</a:t>
            </a:r>
          </a:p>
        </p:txBody>
      </p:sp>
      <p:sp>
        <p:nvSpPr>
          <p:cNvPr id="40" name="TextBox 39">
            <a:extLst>
              <a:ext uri="{FF2B5EF4-FFF2-40B4-BE49-F238E27FC236}">
                <a16:creationId xmlns:a16="http://schemas.microsoft.com/office/drawing/2014/main" id="{15F22F14-20F7-AAC3-6712-342D459DF2E7}"/>
              </a:ext>
            </a:extLst>
          </p:cNvPr>
          <p:cNvSpPr txBox="1"/>
          <p:nvPr/>
        </p:nvSpPr>
        <p:spPr bwMode="auto">
          <a:xfrm>
            <a:off x="7843923"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5</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7</a:t>
            </a:r>
          </a:p>
        </p:txBody>
      </p:sp>
      <p:sp>
        <p:nvSpPr>
          <p:cNvPr id="41" name="TextBox 40">
            <a:extLst>
              <a:ext uri="{FF2B5EF4-FFF2-40B4-BE49-F238E27FC236}">
                <a16:creationId xmlns:a16="http://schemas.microsoft.com/office/drawing/2014/main" id="{02D34A40-3E3B-CB21-C0FB-D2629BE51A4D}"/>
              </a:ext>
            </a:extLst>
          </p:cNvPr>
          <p:cNvSpPr txBox="1"/>
          <p:nvPr/>
        </p:nvSpPr>
        <p:spPr bwMode="auto">
          <a:xfrm>
            <a:off x="8098327"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3</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4</a:t>
            </a:r>
          </a:p>
        </p:txBody>
      </p:sp>
      <p:sp>
        <p:nvSpPr>
          <p:cNvPr id="42" name="TextBox 41">
            <a:extLst>
              <a:ext uri="{FF2B5EF4-FFF2-40B4-BE49-F238E27FC236}">
                <a16:creationId xmlns:a16="http://schemas.microsoft.com/office/drawing/2014/main" id="{CD9087D9-6269-1473-0B44-AEC97E3976AA}"/>
              </a:ext>
            </a:extLst>
          </p:cNvPr>
          <p:cNvSpPr txBox="1"/>
          <p:nvPr/>
        </p:nvSpPr>
        <p:spPr bwMode="auto">
          <a:xfrm>
            <a:off x="8352728" y="5847490"/>
            <a:ext cx="584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NE</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NE</a:t>
            </a:r>
          </a:p>
        </p:txBody>
      </p:sp>
      <p:cxnSp>
        <p:nvCxnSpPr>
          <p:cNvPr id="44" name="Straight Connector 43">
            <a:extLst>
              <a:ext uri="{FF2B5EF4-FFF2-40B4-BE49-F238E27FC236}">
                <a16:creationId xmlns:a16="http://schemas.microsoft.com/office/drawing/2014/main" id="{0AEE3EBD-7D27-0A64-8687-BA0FEED834CA}"/>
              </a:ext>
            </a:extLst>
          </p:cNvPr>
          <p:cNvCxnSpPr>
            <a:cxnSpLocks/>
          </p:cNvCxnSpPr>
          <p:nvPr/>
        </p:nvCxnSpPr>
        <p:spPr bwMode="auto">
          <a:xfrm>
            <a:off x="2593764" y="5243700"/>
            <a:ext cx="608862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48629A3-2715-7FFF-008D-562CCBB08081}"/>
              </a:ext>
            </a:extLst>
          </p:cNvPr>
          <p:cNvCxnSpPr>
            <a:cxnSpLocks/>
          </p:cNvCxnSpPr>
          <p:nvPr/>
        </p:nvCxnSpPr>
        <p:spPr bwMode="auto">
          <a:xfrm flipV="1">
            <a:off x="2601856" y="2144389"/>
            <a:ext cx="0" cy="3099311"/>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3A3716C-5220-9B74-C564-DBFAA2845600}"/>
              </a:ext>
            </a:extLst>
          </p:cNvPr>
          <p:cNvCxnSpPr>
            <a:cxnSpLocks/>
          </p:cNvCxnSpPr>
          <p:nvPr/>
        </p:nvCxnSpPr>
        <p:spPr bwMode="auto">
          <a:xfrm flipH="1">
            <a:off x="2539066" y="21524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DEB0F42-08FC-7D51-CDF9-5D6BC20F5B68}"/>
              </a:ext>
            </a:extLst>
          </p:cNvPr>
          <p:cNvCxnSpPr>
            <a:cxnSpLocks/>
          </p:cNvCxnSpPr>
          <p:nvPr/>
        </p:nvCxnSpPr>
        <p:spPr bwMode="auto">
          <a:xfrm flipH="1">
            <a:off x="2539066" y="27707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D344E4B-A027-6375-BEA5-50D139175D20}"/>
              </a:ext>
            </a:extLst>
          </p:cNvPr>
          <p:cNvCxnSpPr>
            <a:cxnSpLocks/>
          </p:cNvCxnSpPr>
          <p:nvPr/>
        </p:nvCxnSpPr>
        <p:spPr bwMode="auto">
          <a:xfrm flipH="1">
            <a:off x="2539066" y="33889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038D6EE-EEA3-98D0-1FF5-747FFD671B8E}"/>
              </a:ext>
            </a:extLst>
          </p:cNvPr>
          <p:cNvCxnSpPr>
            <a:cxnSpLocks/>
          </p:cNvCxnSpPr>
          <p:nvPr/>
        </p:nvCxnSpPr>
        <p:spPr bwMode="auto">
          <a:xfrm flipH="1">
            <a:off x="2539066" y="40072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4412879-782E-CF7E-2CA3-A994444B89C0}"/>
              </a:ext>
            </a:extLst>
          </p:cNvPr>
          <p:cNvCxnSpPr>
            <a:cxnSpLocks/>
          </p:cNvCxnSpPr>
          <p:nvPr/>
        </p:nvCxnSpPr>
        <p:spPr bwMode="auto">
          <a:xfrm flipH="1">
            <a:off x="2539066" y="46254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7DFAEEB-C647-21B0-7502-52CEA3BF75B9}"/>
              </a:ext>
            </a:extLst>
          </p:cNvPr>
          <p:cNvCxnSpPr>
            <a:cxnSpLocks/>
          </p:cNvCxnSpPr>
          <p:nvPr/>
        </p:nvCxnSpPr>
        <p:spPr bwMode="auto">
          <a:xfrm flipH="1">
            <a:off x="2539066" y="52437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F398954-130D-E6D0-06EA-2CAF2BA7639A}"/>
              </a:ext>
            </a:extLst>
          </p:cNvPr>
          <p:cNvCxnSpPr>
            <a:cxnSpLocks/>
          </p:cNvCxnSpPr>
          <p:nvPr/>
        </p:nvCxnSpPr>
        <p:spPr bwMode="auto">
          <a:xfrm>
            <a:off x="2601856"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8BFA6DA-B452-FB3C-83EE-BF7E8271D350}"/>
              </a:ext>
            </a:extLst>
          </p:cNvPr>
          <p:cNvCxnSpPr>
            <a:cxnSpLocks/>
          </p:cNvCxnSpPr>
          <p:nvPr/>
        </p:nvCxnSpPr>
        <p:spPr bwMode="auto">
          <a:xfrm>
            <a:off x="2854425"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AC57CA5-6948-7F73-DA83-E5FF2EAB5EAF}"/>
              </a:ext>
            </a:extLst>
          </p:cNvPr>
          <p:cNvCxnSpPr>
            <a:cxnSpLocks/>
          </p:cNvCxnSpPr>
          <p:nvPr/>
        </p:nvCxnSpPr>
        <p:spPr bwMode="auto">
          <a:xfrm>
            <a:off x="3106994"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076F718-279C-8881-00F9-3996770EC847}"/>
              </a:ext>
            </a:extLst>
          </p:cNvPr>
          <p:cNvCxnSpPr>
            <a:cxnSpLocks/>
          </p:cNvCxnSpPr>
          <p:nvPr/>
        </p:nvCxnSpPr>
        <p:spPr bwMode="auto">
          <a:xfrm>
            <a:off x="3359563"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BCB9142-0CEA-D99A-F81D-55D0E15D083F}"/>
              </a:ext>
            </a:extLst>
          </p:cNvPr>
          <p:cNvCxnSpPr>
            <a:cxnSpLocks/>
          </p:cNvCxnSpPr>
          <p:nvPr/>
        </p:nvCxnSpPr>
        <p:spPr bwMode="auto">
          <a:xfrm>
            <a:off x="3612132"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81DDA14-7900-E472-1B14-25BF2C533130}"/>
              </a:ext>
            </a:extLst>
          </p:cNvPr>
          <p:cNvCxnSpPr>
            <a:cxnSpLocks/>
          </p:cNvCxnSpPr>
          <p:nvPr/>
        </p:nvCxnSpPr>
        <p:spPr bwMode="auto">
          <a:xfrm>
            <a:off x="3864702"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8E14C3A-5481-50CC-DFFF-D644B6291839}"/>
              </a:ext>
            </a:extLst>
          </p:cNvPr>
          <p:cNvCxnSpPr>
            <a:cxnSpLocks/>
          </p:cNvCxnSpPr>
          <p:nvPr/>
        </p:nvCxnSpPr>
        <p:spPr bwMode="auto">
          <a:xfrm>
            <a:off x="4112416"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EF0E4B9-47DB-0EBE-9233-EA1EE85B9285}"/>
              </a:ext>
            </a:extLst>
          </p:cNvPr>
          <p:cNvCxnSpPr>
            <a:cxnSpLocks/>
          </p:cNvCxnSpPr>
          <p:nvPr/>
        </p:nvCxnSpPr>
        <p:spPr bwMode="auto">
          <a:xfrm>
            <a:off x="4368222"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404DE5E-9698-C409-2B3C-191309284759}"/>
              </a:ext>
            </a:extLst>
          </p:cNvPr>
          <p:cNvCxnSpPr>
            <a:cxnSpLocks/>
          </p:cNvCxnSpPr>
          <p:nvPr/>
        </p:nvCxnSpPr>
        <p:spPr bwMode="auto">
          <a:xfrm>
            <a:off x="4615936"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D5E29E22-FE90-56A0-B52C-0E76FA91E6BD}"/>
              </a:ext>
            </a:extLst>
          </p:cNvPr>
          <p:cNvCxnSpPr>
            <a:cxnSpLocks/>
          </p:cNvCxnSpPr>
          <p:nvPr/>
        </p:nvCxnSpPr>
        <p:spPr bwMode="auto">
          <a:xfrm>
            <a:off x="4863650"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42F3FB0-17EE-EA3F-92F3-EA052973D3B6}"/>
              </a:ext>
            </a:extLst>
          </p:cNvPr>
          <p:cNvCxnSpPr>
            <a:cxnSpLocks/>
          </p:cNvCxnSpPr>
          <p:nvPr/>
        </p:nvCxnSpPr>
        <p:spPr bwMode="auto">
          <a:xfrm>
            <a:off x="5136919"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429A9489-9725-9C9D-EE23-1DFE57C006AF}"/>
              </a:ext>
            </a:extLst>
          </p:cNvPr>
          <p:cNvCxnSpPr>
            <a:cxnSpLocks/>
          </p:cNvCxnSpPr>
          <p:nvPr/>
        </p:nvCxnSpPr>
        <p:spPr bwMode="auto">
          <a:xfrm>
            <a:off x="5375262"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B0497058-1265-14D0-22AA-7DE743DD63ED}"/>
              </a:ext>
            </a:extLst>
          </p:cNvPr>
          <p:cNvCxnSpPr>
            <a:cxnSpLocks/>
          </p:cNvCxnSpPr>
          <p:nvPr/>
        </p:nvCxnSpPr>
        <p:spPr bwMode="auto">
          <a:xfrm>
            <a:off x="5639160"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52857238-EEAE-0DA0-AF6D-3EE5C2D6F0AA}"/>
              </a:ext>
            </a:extLst>
          </p:cNvPr>
          <p:cNvCxnSpPr>
            <a:cxnSpLocks/>
          </p:cNvCxnSpPr>
          <p:nvPr/>
        </p:nvCxnSpPr>
        <p:spPr bwMode="auto">
          <a:xfrm>
            <a:off x="5886874"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2C418174-DE36-CFB8-64F1-D0B9D415F34C}"/>
              </a:ext>
            </a:extLst>
          </p:cNvPr>
          <p:cNvCxnSpPr>
            <a:cxnSpLocks/>
          </p:cNvCxnSpPr>
          <p:nvPr/>
        </p:nvCxnSpPr>
        <p:spPr bwMode="auto">
          <a:xfrm>
            <a:off x="6142680"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8A96237-F425-A287-E81B-D3F512CA475A}"/>
              </a:ext>
            </a:extLst>
          </p:cNvPr>
          <p:cNvCxnSpPr>
            <a:cxnSpLocks/>
          </p:cNvCxnSpPr>
          <p:nvPr/>
        </p:nvCxnSpPr>
        <p:spPr bwMode="auto">
          <a:xfrm>
            <a:off x="6382302"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BA93D5DC-2777-9C16-4CEA-71AAC177A8D0}"/>
              </a:ext>
            </a:extLst>
          </p:cNvPr>
          <p:cNvCxnSpPr>
            <a:cxnSpLocks/>
          </p:cNvCxnSpPr>
          <p:nvPr/>
        </p:nvCxnSpPr>
        <p:spPr bwMode="auto">
          <a:xfrm>
            <a:off x="6636659"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0DF03D7B-6905-8D61-06BA-22E5757E0D61}"/>
              </a:ext>
            </a:extLst>
          </p:cNvPr>
          <p:cNvCxnSpPr>
            <a:cxnSpLocks/>
          </p:cNvCxnSpPr>
          <p:nvPr/>
        </p:nvCxnSpPr>
        <p:spPr bwMode="auto">
          <a:xfrm>
            <a:off x="6891016"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218DFB4-183F-1CA1-5E1A-179A87FFC8EF}"/>
              </a:ext>
            </a:extLst>
          </p:cNvPr>
          <p:cNvCxnSpPr>
            <a:cxnSpLocks/>
          </p:cNvCxnSpPr>
          <p:nvPr/>
        </p:nvCxnSpPr>
        <p:spPr bwMode="auto">
          <a:xfrm>
            <a:off x="7145373"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CD81A5C-E6DD-B2AB-3BB0-C70592FFB253}"/>
              </a:ext>
            </a:extLst>
          </p:cNvPr>
          <p:cNvCxnSpPr>
            <a:cxnSpLocks/>
          </p:cNvCxnSpPr>
          <p:nvPr/>
        </p:nvCxnSpPr>
        <p:spPr bwMode="auto">
          <a:xfrm>
            <a:off x="7399730"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A7A3750-70BB-3B41-9330-3412EB1F56F5}"/>
              </a:ext>
            </a:extLst>
          </p:cNvPr>
          <p:cNvCxnSpPr>
            <a:cxnSpLocks/>
          </p:cNvCxnSpPr>
          <p:nvPr/>
        </p:nvCxnSpPr>
        <p:spPr bwMode="auto">
          <a:xfrm>
            <a:off x="7908444"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00AF9F2-5952-4EDB-0ACF-218A61E24B35}"/>
              </a:ext>
            </a:extLst>
          </p:cNvPr>
          <p:cNvCxnSpPr>
            <a:cxnSpLocks/>
          </p:cNvCxnSpPr>
          <p:nvPr/>
        </p:nvCxnSpPr>
        <p:spPr bwMode="auto">
          <a:xfrm>
            <a:off x="8162801"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5144434-B67D-D0A9-5528-015D82CFD160}"/>
              </a:ext>
            </a:extLst>
          </p:cNvPr>
          <p:cNvCxnSpPr>
            <a:cxnSpLocks/>
          </p:cNvCxnSpPr>
          <p:nvPr/>
        </p:nvCxnSpPr>
        <p:spPr bwMode="auto">
          <a:xfrm>
            <a:off x="8417158"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C923B70-4FAC-24A4-4A4E-46009181186A}"/>
              </a:ext>
            </a:extLst>
          </p:cNvPr>
          <p:cNvCxnSpPr>
            <a:cxnSpLocks/>
          </p:cNvCxnSpPr>
          <p:nvPr/>
        </p:nvCxnSpPr>
        <p:spPr bwMode="auto">
          <a:xfrm>
            <a:off x="8671518" y="5243700"/>
            <a:ext cx="0" cy="64675"/>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9A193CE1-6660-41A9-90B5-706C6E225CCD}"/>
              </a:ext>
            </a:extLst>
          </p:cNvPr>
          <p:cNvCxnSpPr>
            <a:cxnSpLocks/>
          </p:cNvCxnSpPr>
          <p:nvPr/>
        </p:nvCxnSpPr>
        <p:spPr bwMode="auto">
          <a:xfrm>
            <a:off x="7654087" y="5243700"/>
            <a:ext cx="0" cy="64675"/>
          </a:xfrm>
          <a:prstGeom prst="line">
            <a:avLst/>
          </a:prstGeom>
          <a:noFill/>
          <a:ln w="28575" cap="flat" cmpd="sng" algn="ctr">
            <a:solidFill>
              <a:schemeClr val="bg1"/>
            </a:solidFill>
            <a:prstDash val="solid"/>
            <a:round/>
            <a:headEnd type="none" w="med" len="med"/>
            <a:tailEnd type="none" w="med" len="med"/>
          </a:ln>
          <a:effectLst/>
        </p:spPr>
      </p:cxnSp>
      <p:sp>
        <p:nvSpPr>
          <p:cNvPr id="82" name="TextBox 81">
            <a:extLst>
              <a:ext uri="{FF2B5EF4-FFF2-40B4-BE49-F238E27FC236}">
                <a16:creationId xmlns:a16="http://schemas.microsoft.com/office/drawing/2014/main" id="{9F409D58-B57C-85C0-C232-CE6B7CEF7679}"/>
              </a:ext>
            </a:extLst>
          </p:cNvPr>
          <p:cNvSpPr txBox="1"/>
          <p:nvPr/>
        </p:nvSpPr>
        <p:spPr bwMode="auto">
          <a:xfrm>
            <a:off x="8422849"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83" name="TextBox 82">
            <a:extLst>
              <a:ext uri="{FF2B5EF4-FFF2-40B4-BE49-F238E27FC236}">
                <a16:creationId xmlns:a16="http://schemas.microsoft.com/office/drawing/2014/main" id="{CDD93223-E083-3572-5C29-1BBD946220FE}"/>
              </a:ext>
            </a:extLst>
          </p:cNvPr>
          <p:cNvSpPr txBox="1"/>
          <p:nvPr/>
        </p:nvSpPr>
        <p:spPr bwMode="auto">
          <a:xfrm>
            <a:off x="2360644"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84" name="TextBox 83">
            <a:extLst>
              <a:ext uri="{FF2B5EF4-FFF2-40B4-BE49-F238E27FC236}">
                <a16:creationId xmlns:a16="http://schemas.microsoft.com/office/drawing/2014/main" id="{A683CF0A-0D02-2590-7B15-92E057C1D37F}"/>
              </a:ext>
            </a:extLst>
          </p:cNvPr>
          <p:cNvSpPr txBox="1"/>
          <p:nvPr/>
        </p:nvSpPr>
        <p:spPr bwMode="auto">
          <a:xfrm>
            <a:off x="2613236"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85" name="TextBox 84">
            <a:extLst>
              <a:ext uri="{FF2B5EF4-FFF2-40B4-BE49-F238E27FC236}">
                <a16:creationId xmlns:a16="http://schemas.microsoft.com/office/drawing/2014/main" id="{F98B5237-4556-388D-A917-2013047CBD1E}"/>
              </a:ext>
            </a:extLst>
          </p:cNvPr>
          <p:cNvSpPr txBox="1"/>
          <p:nvPr/>
        </p:nvSpPr>
        <p:spPr bwMode="auto">
          <a:xfrm>
            <a:off x="2865828"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86" name="TextBox 85">
            <a:extLst>
              <a:ext uri="{FF2B5EF4-FFF2-40B4-BE49-F238E27FC236}">
                <a16:creationId xmlns:a16="http://schemas.microsoft.com/office/drawing/2014/main" id="{6459CEC9-B4CD-6EAD-68C8-4E8E67CD5164}"/>
              </a:ext>
            </a:extLst>
          </p:cNvPr>
          <p:cNvSpPr txBox="1"/>
          <p:nvPr/>
        </p:nvSpPr>
        <p:spPr bwMode="auto">
          <a:xfrm>
            <a:off x="3118420"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87" name="TextBox 86">
            <a:extLst>
              <a:ext uri="{FF2B5EF4-FFF2-40B4-BE49-F238E27FC236}">
                <a16:creationId xmlns:a16="http://schemas.microsoft.com/office/drawing/2014/main" id="{023BE454-5527-97E6-9290-DA7C1060AA1C}"/>
              </a:ext>
            </a:extLst>
          </p:cNvPr>
          <p:cNvSpPr txBox="1"/>
          <p:nvPr/>
        </p:nvSpPr>
        <p:spPr bwMode="auto">
          <a:xfrm>
            <a:off x="3371012"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88" name="TextBox 87">
            <a:extLst>
              <a:ext uri="{FF2B5EF4-FFF2-40B4-BE49-F238E27FC236}">
                <a16:creationId xmlns:a16="http://schemas.microsoft.com/office/drawing/2014/main" id="{A712169B-C257-279B-C217-DD37C2F72F5F}"/>
              </a:ext>
            </a:extLst>
          </p:cNvPr>
          <p:cNvSpPr txBox="1"/>
          <p:nvPr/>
        </p:nvSpPr>
        <p:spPr bwMode="auto">
          <a:xfrm>
            <a:off x="3623604"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89" name="TextBox 88">
            <a:extLst>
              <a:ext uri="{FF2B5EF4-FFF2-40B4-BE49-F238E27FC236}">
                <a16:creationId xmlns:a16="http://schemas.microsoft.com/office/drawing/2014/main" id="{3E76E232-6BD7-E798-918B-070E16AE5506}"/>
              </a:ext>
            </a:extLst>
          </p:cNvPr>
          <p:cNvSpPr txBox="1"/>
          <p:nvPr/>
        </p:nvSpPr>
        <p:spPr bwMode="auto">
          <a:xfrm>
            <a:off x="3876196"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90" name="TextBox 89">
            <a:extLst>
              <a:ext uri="{FF2B5EF4-FFF2-40B4-BE49-F238E27FC236}">
                <a16:creationId xmlns:a16="http://schemas.microsoft.com/office/drawing/2014/main" id="{E2DB17D8-E203-BD17-6273-831003FB90A8}"/>
              </a:ext>
            </a:extLst>
          </p:cNvPr>
          <p:cNvSpPr txBox="1"/>
          <p:nvPr/>
        </p:nvSpPr>
        <p:spPr bwMode="auto">
          <a:xfrm>
            <a:off x="4128788"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91" name="TextBox 90">
            <a:extLst>
              <a:ext uri="{FF2B5EF4-FFF2-40B4-BE49-F238E27FC236}">
                <a16:creationId xmlns:a16="http://schemas.microsoft.com/office/drawing/2014/main" id="{68BE4FB6-95ED-8AB8-B7AA-0C6E5D9B9A21}"/>
              </a:ext>
            </a:extLst>
          </p:cNvPr>
          <p:cNvSpPr txBox="1"/>
          <p:nvPr/>
        </p:nvSpPr>
        <p:spPr bwMode="auto">
          <a:xfrm>
            <a:off x="4381380"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92" name="TextBox 91">
            <a:extLst>
              <a:ext uri="{FF2B5EF4-FFF2-40B4-BE49-F238E27FC236}">
                <a16:creationId xmlns:a16="http://schemas.microsoft.com/office/drawing/2014/main" id="{A090A6FC-B879-722D-E0E3-AA1A50435EDE}"/>
              </a:ext>
            </a:extLst>
          </p:cNvPr>
          <p:cNvSpPr txBox="1"/>
          <p:nvPr/>
        </p:nvSpPr>
        <p:spPr bwMode="auto">
          <a:xfrm>
            <a:off x="4633972"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93" name="TextBox 92">
            <a:extLst>
              <a:ext uri="{FF2B5EF4-FFF2-40B4-BE49-F238E27FC236}">
                <a16:creationId xmlns:a16="http://schemas.microsoft.com/office/drawing/2014/main" id="{DEB5DE07-FBA4-06F4-4F65-E1415C2BEDA1}"/>
              </a:ext>
            </a:extLst>
          </p:cNvPr>
          <p:cNvSpPr txBox="1"/>
          <p:nvPr/>
        </p:nvSpPr>
        <p:spPr bwMode="auto">
          <a:xfrm>
            <a:off x="4886564"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94" name="TextBox 93">
            <a:extLst>
              <a:ext uri="{FF2B5EF4-FFF2-40B4-BE49-F238E27FC236}">
                <a16:creationId xmlns:a16="http://schemas.microsoft.com/office/drawing/2014/main" id="{D27F1A46-B038-7153-DB07-DD18BAA59DA5}"/>
              </a:ext>
            </a:extLst>
          </p:cNvPr>
          <p:cNvSpPr txBox="1"/>
          <p:nvPr/>
        </p:nvSpPr>
        <p:spPr bwMode="auto">
          <a:xfrm>
            <a:off x="5139156"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95" name="TextBox 94">
            <a:extLst>
              <a:ext uri="{FF2B5EF4-FFF2-40B4-BE49-F238E27FC236}">
                <a16:creationId xmlns:a16="http://schemas.microsoft.com/office/drawing/2014/main" id="{397EBFA3-DF63-AAED-0857-FA39AA63D77A}"/>
              </a:ext>
            </a:extLst>
          </p:cNvPr>
          <p:cNvSpPr txBox="1"/>
          <p:nvPr/>
        </p:nvSpPr>
        <p:spPr bwMode="auto">
          <a:xfrm>
            <a:off x="5391748"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96" name="TextBox 95">
            <a:extLst>
              <a:ext uri="{FF2B5EF4-FFF2-40B4-BE49-F238E27FC236}">
                <a16:creationId xmlns:a16="http://schemas.microsoft.com/office/drawing/2014/main" id="{2601690B-F9F0-E019-DB78-CD7D723C137B}"/>
              </a:ext>
            </a:extLst>
          </p:cNvPr>
          <p:cNvSpPr txBox="1"/>
          <p:nvPr/>
        </p:nvSpPr>
        <p:spPr bwMode="auto">
          <a:xfrm>
            <a:off x="5644340"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97" name="TextBox 96">
            <a:extLst>
              <a:ext uri="{FF2B5EF4-FFF2-40B4-BE49-F238E27FC236}">
                <a16:creationId xmlns:a16="http://schemas.microsoft.com/office/drawing/2014/main" id="{73BFD403-1F26-A1B5-C1EE-D9A0CC93CD94}"/>
              </a:ext>
            </a:extLst>
          </p:cNvPr>
          <p:cNvSpPr txBox="1"/>
          <p:nvPr/>
        </p:nvSpPr>
        <p:spPr bwMode="auto">
          <a:xfrm>
            <a:off x="5896932"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98" name="TextBox 97">
            <a:extLst>
              <a:ext uri="{FF2B5EF4-FFF2-40B4-BE49-F238E27FC236}">
                <a16:creationId xmlns:a16="http://schemas.microsoft.com/office/drawing/2014/main" id="{3E21D955-6E83-115E-5EF9-05D7ED8A94D7}"/>
              </a:ext>
            </a:extLst>
          </p:cNvPr>
          <p:cNvSpPr txBox="1"/>
          <p:nvPr/>
        </p:nvSpPr>
        <p:spPr bwMode="auto">
          <a:xfrm>
            <a:off x="6149524"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99" name="TextBox 98">
            <a:extLst>
              <a:ext uri="{FF2B5EF4-FFF2-40B4-BE49-F238E27FC236}">
                <a16:creationId xmlns:a16="http://schemas.microsoft.com/office/drawing/2014/main" id="{F8ED6873-EA82-5618-7095-8FF3D6DA7764}"/>
              </a:ext>
            </a:extLst>
          </p:cNvPr>
          <p:cNvSpPr txBox="1"/>
          <p:nvPr/>
        </p:nvSpPr>
        <p:spPr bwMode="auto">
          <a:xfrm>
            <a:off x="6402116"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100" name="TextBox 99">
            <a:extLst>
              <a:ext uri="{FF2B5EF4-FFF2-40B4-BE49-F238E27FC236}">
                <a16:creationId xmlns:a16="http://schemas.microsoft.com/office/drawing/2014/main" id="{64EB7EF1-0BE5-F185-5737-652BE15BB5A3}"/>
              </a:ext>
            </a:extLst>
          </p:cNvPr>
          <p:cNvSpPr txBox="1"/>
          <p:nvPr/>
        </p:nvSpPr>
        <p:spPr bwMode="auto">
          <a:xfrm>
            <a:off x="6654708"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51</a:t>
            </a:r>
          </a:p>
        </p:txBody>
      </p:sp>
      <p:sp>
        <p:nvSpPr>
          <p:cNvPr id="101" name="TextBox 100">
            <a:extLst>
              <a:ext uri="{FF2B5EF4-FFF2-40B4-BE49-F238E27FC236}">
                <a16:creationId xmlns:a16="http://schemas.microsoft.com/office/drawing/2014/main" id="{16612AEF-B97F-4664-7290-EE5B83673BF3}"/>
              </a:ext>
            </a:extLst>
          </p:cNvPr>
          <p:cNvSpPr txBox="1"/>
          <p:nvPr/>
        </p:nvSpPr>
        <p:spPr bwMode="auto">
          <a:xfrm>
            <a:off x="6907300"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54</a:t>
            </a:r>
          </a:p>
        </p:txBody>
      </p:sp>
      <p:sp>
        <p:nvSpPr>
          <p:cNvPr id="102" name="TextBox 101">
            <a:extLst>
              <a:ext uri="{FF2B5EF4-FFF2-40B4-BE49-F238E27FC236}">
                <a16:creationId xmlns:a16="http://schemas.microsoft.com/office/drawing/2014/main" id="{22FAE788-4A57-7247-FD25-D7D19615A72A}"/>
              </a:ext>
            </a:extLst>
          </p:cNvPr>
          <p:cNvSpPr txBox="1"/>
          <p:nvPr/>
        </p:nvSpPr>
        <p:spPr bwMode="auto">
          <a:xfrm>
            <a:off x="7159892"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57</a:t>
            </a:r>
          </a:p>
        </p:txBody>
      </p:sp>
      <p:sp>
        <p:nvSpPr>
          <p:cNvPr id="103" name="TextBox 102">
            <a:extLst>
              <a:ext uri="{FF2B5EF4-FFF2-40B4-BE49-F238E27FC236}">
                <a16:creationId xmlns:a16="http://schemas.microsoft.com/office/drawing/2014/main" id="{E7BC9BF6-8DC8-1E62-7B46-8B5309870509}"/>
              </a:ext>
            </a:extLst>
          </p:cNvPr>
          <p:cNvSpPr txBox="1"/>
          <p:nvPr/>
        </p:nvSpPr>
        <p:spPr bwMode="auto">
          <a:xfrm>
            <a:off x="7412484"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04" name="TextBox 103">
            <a:extLst>
              <a:ext uri="{FF2B5EF4-FFF2-40B4-BE49-F238E27FC236}">
                <a16:creationId xmlns:a16="http://schemas.microsoft.com/office/drawing/2014/main" id="{74AAEDAA-93B5-E833-A793-2945704C80DD}"/>
              </a:ext>
            </a:extLst>
          </p:cNvPr>
          <p:cNvSpPr txBox="1"/>
          <p:nvPr/>
        </p:nvSpPr>
        <p:spPr bwMode="auto">
          <a:xfrm>
            <a:off x="7665076"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63</a:t>
            </a:r>
          </a:p>
        </p:txBody>
      </p:sp>
      <p:sp>
        <p:nvSpPr>
          <p:cNvPr id="105" name="TextBox 104">
            <a:extLst>
              <a:ext uri="{FF2B5EF4-FFF2-40B4-BE49-F238E27FC236}">
                <a16:creationId xmlns:a16="http://schemas.microsoft.com/office/drawing/2014/main" id="{9EFF8A46-EF80-512D-C447-F2E54B971FC0}"/>
              </a:ext>
            </a:extLst>
          </p:cNvPr>
          <p:cNvSpPr txBox="1"/>
          <p:nvPr/>
        </p:nvSpPr>
        <p:spPr bwMode="auto">
          <a:xfrm>
            <a:off x="7917668"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66</a:t>
            </a:r>
          </a:p>
        </p:txBody>
      </p:sp>
      <p:sp>
        <p:nvSpPr>
          <p:cNvPr id="106" name="TextBox 105">
            <a:extLst>
              <a:ext uri="{FF2B5EF4-FFF2-40B4-BE49-F238E27FC236}">
                <a16:creationId xmlns:a16="http://schemas.microsoft.com/office/drawing/2014/main" id="{1F7EFAE1-2E7C-CDE5-7632-F09B214C82BB}"/>
              </a:ext>
            </a:extLst>
          </p:cNvPr>
          <p:cNvSpPr txBox="1"/>
          <p:nvPr/>
        </p:nvSpPr>
        <p:spPr bwMode="auto">
          <a:xfrm>
            <a:off x="8170260" y="5302592"/>
            <a:ext cx="487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69</a:t>
            </a:r>
          </a:p>
        </p:txBody>
      </p:sp>
      <p:sp>
        <p:nvSpPr>
          <p:cNvPr id="107" name="TextBox 106">
            <a:extLst>
              <a:ext uri="{FF2B5EF4-FFF2-40B4-BE49-F238E27FC236}">
                <a16:creationId xmlns:a16="http://schemas.microsoft.com/office/drawing/2014/main" id="{0C4EBD41-525B-4C17-9BFC-DA2A9244749F}"/>
              </a:ext>
            </a:extLst>
          </p:cNvPr>
          <p:cNvSpPr txBox="1"/>
          <p:nvPr/>
        </p:nvSpPr>
        <p:spPr bwMode="auto">
          <a:xfrm>
            <a:off x="1924107" y="1977904"/>
            <a:ext cx="6664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08" name="TextBox 107">
            <a:extLst>
              <a:ext uri="{FF2B5EF4-FFF2-40B4-BE49-F238E27FC236}">
                <a16:creationId xmlns:a16="http://schemas.microsoft.com/office/drawing/2014/main" id="{F75EB876-9AA1-902B-E3B5-645CDC71A071}"/>
              </a:ext>
            </a:extLst>
          </p:cNvPr>
          <p:cNvSpPr txBox="1"/>
          <p:nvPr/>
        </p:nvSpPr>
        <p:spPr bwMode="auto">
          <a:xfrm>
            <a:off x="1924107" y="2596161"/>
            <a:ext cx="6664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09" name="TextBox 108">
            <a:extLst>
              <a:ext uri="{FF2B5EF4-FFF2-40B4-BE49-F238E27FC236}">
                <a16:creationId xmlns:a16="http://schemas.microsoft.com/office/drawing/2014/main" id="{4AD74EE7-4DE6-9B17-A6E9-7C5C6747346F}"/>
              </a:ext>
            </a:extLst>
          </p:cNvPr>
          <p:cNvSpPr txBox="1"/>
          <p:nvPr/>
        </p:nvSpPr>
        <p:spPr bwMode="auto">
          <a:xfrm>
            <a:off x="1924107" y="3214418"/>
            <a:ext cx="6664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10" name="TextBox 109">
            <a:extLst>
              <a:ext uri="{FF2B5EF4-FFF2-40B4-BE49-F238E27FC236}">
                <a16:creationId xmlns:a16="http://schemas.microsoft.com/office/drawing/2014/main" id="{4FC55AB1-0377-7D03-C6CB-81A64E041872}"/>
              </a:ext>
            </a:extLst>
          </p:cNvPr>
          <p:cNvSpPr txBox="1"/>
          <p:nvPr/>
        </p:nvSpPr>
        <p:spPr bwMode="auto">
          <a:xfrm>
            <a:off x="1924107" y="3832675"/>
            <a:ext cx="6664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11" name="TextBox 110">
            <a:extLst>
              <a:ext uri="{FF2B5EF4-FFF2-40B4-BE49-F238E27FC236}">
                <a16:creationId xmlns:a16="http://schemas.microsoft.com/office/drawing/2014/main" id="{68D72098-25AD-227E-FE56-2C02608C986C}"/>
              </a:ext>
            </a:extLst>
          </p:cNvPr>
          <p:cNvSpPr txBox="1"/>
          <p:nvPr/>
        </p:nvSpPr>
        <p:spPr bwMode="auto">
          <a:xfrm>
            <a:off x="1924107" y="4450932"/>
            <a:ext cx="6664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12" name="TextBox 111">
            <a:extLst>
              <a:ext uri="{FF2B5EF4-FFF2-40B4-BE49-F238E27FC236}">
                <a16:creationId xmlns:a16="http://schemas.microsoft.com/office/drawing/2014/main" id="{06281647-04F3-386D-7D43-17F68425F36B}"/>
              </a:ext>
            </a:extLst>
          </p:cNvPr>
          <p:cNvSpPr txBox="1"/>
          <p:nvPr/>
        </p:nvSpPr>
        <p:spPr bwMode="auto">
          <a:xfrm>
            <a:off x="1924107" y="5069190"/>
            <a:ext cx="6664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13" name="TextBox 112">
            <a:extLst>
              <a:ext uri="{FF2B5EF4-FFF2-40B4-BE49-F238E27FC236}">
                <a16:creationId xmlns:a16="http://schemas.microsoft.com/office/drawing/2014/main" id="{3AA98BB8-D71A-06FC-AC37-7932BD518267}"/>
              </a:ext>
            </a:extLst>
          </p:cNvPr>
          <p:cNvSpPr txBox="1"/>
          <p:nvPr/>
        </p:nvSpPr>
        <p:spPr bwMode="auto">
          <a:xfrm>
            <a:off x="5627197" y="2391488"/>
            <a:ext cx="951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82.1%</a:t>
            </a:r>
          </a:p>
        </p:txBody>
      </p:sp>
      <p:sp>
        <p:nvSpPr>
          <p:cNvPr id="114" name="TextBox 113">
            <a:extLst>
              <a:ext uri="{FF2B5EF4-FFF2-40B4-BE49-F238E27FC236}">
                <a16:creationId xmlns:a16="http://schemas.microsoft.com/office/drawing/2014/main" id="{24C482FB-16AE-9B05-C888-382790E7D7C3}"/>
              </a:ext>
            </a:extLst>
          </p:cNvPr>
          <p:cNvSpPr txBox="1"/>
          <p:nvPr/>
        </p:nvSpPr>
        <p:spPr bwMode="auto">
          <a:xfrm>
            <a:off x="7621956" y="2546253"/>
            <a:ext cx="951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76.8%</a:t>
            </a:r>
          </a:p>
        </p:txBody>
      </p:sp>
      <p:sp>
        <p:nvSpPr>
          <p:cNvPr id="115" name="TextBox 114">
            <a:extLst>
              <a:ext uri="{FF2B5EF4-FFF2-40B4-BE49-F238E27FC236}">
                <a16:creationId xmlns:a16="http://schemas.microsoft.com/office/drawing/2014/main" id="{AB131D11-7191-D059-EBF4-59167A0312BA}"/>
              </a:ext>
            </a:extLst>
          </p:cNvPr>
          <p:cNvSpPr txBox="1"/>
          <p:nvPr/>
        </p:nvSpPr>
        <p:spPr bwMode="auto">
          <a:xfrm>
            <a:off x="7607836" y="3173607"/>
            <a:ext cx="951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67.5%</a:t>
            </a:r>
          </a:p>
        </p:txBody>
      </p:sp>
      <p:sp>
        <p:nvSpPr>
          <p:cNvPr id="116" name="TextBox 115">
            <a:extLst>
              <a:ext uri="{FF2B5EF4-FFF2-40B4-BE49-F238E27FC236}">
                <a16:creationId xmlns:a16="http://schemas.microsoft.com/office/drawing/2014/main" id="{57BF8781-9E1F-AF88-9392-121D57BAC302}"/>
              </a:ext>
            </a:extLst>
          </p:cNvPr>
          <p:cNvSpPr txBox="1"/>
          <p:nvPr/>
        </p:nvSpPr>
        <p:spPr bwMode="auto">
          <a:xfrm>
            <a:off x="5606513" y="3014979"/>
            <a:ext cx="951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78.9%</a:t>
            </a:r>
          </a:p>
        </p:txBody>
      </p:sp>
      <p:cxnSp>
        <p:nvCxnSpPr>
          <p:cNvPr id="118" name="Straight Connector 117">
            <a:extLst>
              <a:ext uri="{FF2B5EF4-FFF2-40B4-BE49-F238E27FC236}">
                <a16:creationId xmlns:a16="http://schemas.microsoft.com/office/drawing/2014/main" id="{42C95D52-8D73-ED94-AEF7-C71798C1C926}"/>
              </a:ext>
            </a:extLst>
          </p:cNvPr>
          <p:cNvCxnSpPr>
            <a:cxnSpLocks/>
          </p:cNvCxnSpPr>
          <p:nvPr/>
        </p:nvCxnSpPr>
        <p:spPr bwMode="auto">
          <a:xfrm flipV="1">
            <a:off x="5634385" y="2302607"/>
            <a:ext cx="0" cy="2919122"/>
          </a:xfrm>
          <a:prstGeom prst="line">
            <a:avLst/>
          </a:prstGeom>
          <a:noFill/>
          <a:ln w="28575" cap="flat" cmpd="sng" algn="ctr">
            <a:solidFill>
              <a:schemeClr val="tx2"/>
            </a:solidFill>
            <a:prstDash val="sysDot"/>
            <a:round/>
            <a:headEnd type="none" w="med" len="med"/>
            <a:tailEnd type="none" w="med" len="med"/>
          </a:ln>
          <a:effectLst/>
        </p:spPr>
      </p:cxnSp>
      <p:cxnSp>
        <p:nvCxnSpPr>
          <p:cNvPr id="119" name="Straight Connector 118">
            <a:extLst>
              <a:ext uri="{FF2B5EF4-FFF2-40B4-BE49-F238E27FC236}">
                <a16:creationId xmlns:a16="http://schemas.microsoft.com/office/drawing/2014/main" id="{AB9AF408-AF1A-0BBF-D7EC-FF7E682A92EE}"/>
              </a:ext>
            </a:extLst>
          </p:cNvPr>
          <p:cNvCxnSpPr>
            <a:cxnSpLocks/>
          </p:cNvCxnSpPr>
          <p:nvPr/>
        </p:nvCxnSpPr>
        <p:spPr bwMode="auto">
          <a:xfrm flipV="1">
            <a:off x="7644311" y="2302607"/>
            <a:ext cx="0" cy="2919122"/>
          </a:xfrm>
          <a:prstGeom prst="line">
            <a:avLst/>
          </a:prstGeom>
          <a:noFill/>
          <a:ln w="28575" cap="flat" cmpd="sng" algn="ctr">
            <a:solidFill>
              <a:schemeClr val="tx2"/>
            </a:solidFill>
            <a:prstDash val="sysDot"/>
            <a:round/>
            <a:headEnd type="none" w="med" len="med"/>
            <a:tailEnd type="none" w="med" len="med"/>
          </a:ln>
          <a:effectLst/>
        </p:spPr>
      </p:cxnSp>
      <p:sp>
        <p:nvSpPr>
          <p:cNvPr id="121" name="Freeform 120">
            <a:extLst>
              <a:ext uri="{FF2B5EF4-FFF2-40B4-BE49-F238E27FC236}">
                <a16:creationId xmlns:a16="http://schemas.microsoft.com/office/drawing/2014/main" id="{F230238E-C3A5-956F-B756-0C79E6173D04}"/>
              </a:ext>
            </a:extLst>
          </p:cNvPr>
          <p:cNvSpPr/>
          <p:nvPr/>
        </p:nvSpPr>
        <p:spPr bwMode="auto">
          <a:xfrm>
            <a:off x="5724041" y="2846522"/>
            <a:ext cx="2944678" cy="304800"/>
          </a:xfrm>
          <a:custGeom>
            <a:avLst/>
            <a:gdLst>
              <a:gd name="connsiteX0" fmla="*/ 2944678 w 2944678"/>
              <a:gd name="connsiteY0" fmla="*/ 304800 h 304800"/>
              <a:gd name="connsiteX1" fmla="*/ 1312190 w 2944678"/>
              <a:gd name="connsiteY1" fmla="*/ 304800 h 304800"/>
              <a:gd name="connsiteX2" fmla="*/ 1312190 w 2944678"/>
              <a:gd name="connsiteY2" fmla="*/ 268637 h 304800"/>
              <a:gd name="connsiteX3" fmla="*/ 1245030 w 2944678"/>
              <a:gd name="connsiteY3" fmla="*/ 268637 h 304800"/>
              <a:gd name="connsiteX4" fmla="*/ 1245030 w 2944678"/>
              <a:gd name="connsiteY4" fmla="*/ 206644 h 304800"/>
              <a:gd name="connsiteX5" fmla="*/ 671593 w 2944678"/>
              <a:gd name="connsiteY5" fmla="*/ 206644 h 304800"/>
              <a:gd name="connsiteX6" fmla="*/ 671593 w 2944678"/>
              <a:gd name="connsiteY6" fmla="*/ 180814 h 304800"/>
              <a:gd name="connsiteX7" fmla="*/ 501112 w 2944678"/>
              <a:gd name="connsiteY7" fmla="*/ 180814 h 304800"/>
              <a:gd name="connsiteX8" fmla="*/ 501112 w 2944678"/>
              <a:gd name="connsiteY8" fmla="*/ 154983 h 304800"/>
              <a:gd name="connsiteX9" fmla="*/ 335796 w 2944678"/>
              <a:gd name="connsiteY9" fmla="*/ 154983 h 304800"/>
              <a:gd name="connsiteX10" fmla="*/ 335796 w 2944678"/>
              <a:gd name="connsiteY10" fmla="*/ 113654 h 304800"/>
              <a:gd name="connsiteX11" fmla="*/ 304800 w 2944678"/>
              <a:gd name="connsiteY11" fmla="*/ 113654 h 304800"/>
              <a:gd name="connsiteX12" fmla="*/ 304800 w 2944678"/>
              <a:gd name="connsiteY12" fmla="*/ 113654 h 304800"/>
              <a:gd name="connsiteX13" fmla="*/ 304800 w 2944678"/>
              <a:gd name="connsiteY13" fmla="*/ 72325 h 304800"/>
              <a:gd name="connsiteX14" fmla="*/ 160149 w 2944678"/>
              <a:gd name="connsiteY14" fmla="*/ 72325 h 304800"/>
              <a:gd name="connsiteX15" fmla="*/ 160149 w 2944678"/>
              <a:gd name="connsiteY15" fmla="*/ 41329 h 304800"/>
              <a:gd name="connsiteX16" fmla="*/ 160149 w 2944678"/>
              <a:gd name="connsiteY16" fmla="*/ 41329 h 304800"/>
              <a:gd name="connsiteX17" fmla="*/ 123986 w 2944678"/>
              <a:gd name="connsiteY17" fmla="*/ 41329 h 304800"/>
              <a:gd name="connsiteX18" fmla="*/ 123986 w 2944678"/>
              <a:gd name="connsiteY18" fmla="*/ 41329 h 304800"/>
              <a:gd name="connsiteX19" fmla="*/ 123986 w 2944678"/>
              <a:gd name="connsiteY19" fmla="*/ 0 h 304800"/>
              <a:gd name="connsiteX20" fmla="*/ 0 w 2944678"/>
              <a:gd name="connsiteY20"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44678" h="304800">
                <a:moveTo>
                  <a:pt x="2944678" y="304800"/>
                </a:moveTo>
                <a:lnTo>
                  <a:pt x="1312190" y="304800"/>
                </a:lnTo>
                <a:lnTo>
                  <a:pt x="1312190" y="268637"/>
                </a:lnTo>
                <a:lnTo>
                  <a:pt x="1245030" y="268637"/>
                </a:lnTo>
                <a:lnTo>
                  <a:pt x="1245030" y="206644"/>
                </a:lnTo>
                <a:lnTo>
                  <a:pt x="671593" y="206644"/>
                </a:lnTo>
                <a:lnTo>
                  <a:pt x="671593" y="180814"/>
                </a:lnTo>
                <a:lnTo>
                  <a:pt x="501112" y="180814"/>
                </a:lnTo>
                <a:lnTo>
                  <a:pt x="501112" y="154983"/>
                </a:lnTo>
                <a:lnTo>
                  <a:pt x="335796" y="154983"/>
                </a:lnTo>
                <a:lnTo>
                  <a:pt x="335796" y="113654"/>
                </a:lnTo>
                <a:lnTo>
                  <a:pt x="304800" y="113654"/>
                </a:lnTo>
                <a:lnTo>
                  <a:pt x="304800" y="113654"/>
                </a:lnTo>
                <a:lnTo>
                  <a:pt x="304800" y="72325"/>
                </a:lnTo>
                <a:lnTo>
                  <a:pt x="160149" y="72325"/>
                </a:lnTo>
                <a:lnTo>
                  <a:pt x="160149" y="41329"/>
                </a:lnTo>
                <a:lnTo>
                  <a:pt x="160149" y="41329"/>
                </a:lnTo>
                <a:lnTo>
                  <a:pt x="123986" y="41329"/>
                </a:lnTo>
                <a:lnTo>
                  <a:pt x="123986" y="41329"/>
                </a:lnTo>
                <a:lnTo>
                  <a:pt x="123986"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122" name="Freeform 121">
            <a:extLst>
              <a:ext uri="{FF2B5EF4-FFF2-40B4-BE49-F238E27FC236}">
                <a16:creationId xmlns:a16="http://schemas.microsoft.com/office/drawing/2014/main" id="{F0A14294-08CE-1F87-9DA0-AC37206E7890}"/>
              </a:ext>
            </a:extLst>
          </p:cNvPr>
          <p:cNvSpPr/>
          <p:nvPr/>
        </p:nvSpPr>
        <p:spPr bwMode="auto">
          <a:xfrm>
            <a:off x="2619214" y="2133600"/>
            <a:ext cx="1797803" cy="315132"/>
          </a:xfrm>
          <a:custGeom>
            <a:avLst/>
            <a:gdLst>
              <a:gd name="connsiteX0" fmla="*/ 0 w 1797803"/>
              <a:gd name="connsiteY0" fmla="*/ 0 h 315132"/>
              <a:gd name="connsiteX1" fmla="*/ 123986 w 1797803"/>
              <a:gd name="connsiteY1" fmla="*/ 0 h 315132"/>
              <a:gd name="connsiteX2" fmla="*/ 123986 w 1797803"/>
              <a:gd name="connsiteY2" fmla="*/ 15498 h 315132"/>
              <a:gd name="connsiteX3" fmla="*/ 284135 w 1797803"/>
              <a:gd name="connsiteY3" fmla="*/ 15498 h 315132"/>
              <a:gd name="connsiteX4" fmla="*/ 284135 w 1797803"/>
              <a:gd name="connsiteY4" fmla="*/ 46495 h 315132"/>
              <a:gd name="connsiteX5" fmla="*/ 444284 w 1797803"/>
              <a:gd name="connsiteY5" fmla="*/ 46495 h 315132"/>
              <a:gd name="connsiteX6" fmla="*/ 444284 w 1797803"/>
              <a:gd name="connsiteY6" fmla="*/ 82658 h 315132"/>
              <a:gd name="connsiteX7" fmla="*/ 537274 w 1797803"/>
              <a:gd name="connsiteY7" fmla="*/ 82658 h 315132"/>
              <a:gd name="connsiteX8" fmla="*/ 537274 w 1797803"/>
              <a:gd name="connsiteY8" fmla="*/ 108488 h 315132"/>
              <a:gd name="connsiteX9" fmla="*/ 692257 w 1797803"/>
              <a:gd name="connsiteY9" fmla="*/ 108488 h 315132"/>
              <a:gd name="connsiteX10" fmla="*/ 692257 w 1797803"/>
              <a:gd name="connsiteY10" fmla="*/ 123986 h 315132"/>
              <a:gd name="connsiteX11" fmla="*/ 805911 w 1797803"/>
              <a:gd name="connsiteY11" fmla="*/ 123986 h 315132"/>
              <a:gd name="connsiteX12" fmla="*/ 805911 w 1797803"/>
              <a:gd name="connsiteY12" fmla="*/ 149817 h 315132"/>
              <a:gd name="connsiteX13" fmla="*/ 852406 w 1797803"/>
              <a:gd name="connsiteY13" fmla="*/ 149817 h 315132"/>
              <a:gd name="connsiteX14" fmla="*/ 852406 w 1797803"/>
              <a:gd name="connsiteY14" fmla="*/ 160149 h 315132"/>
              <a:gd name="connsiteX15" fmla="*/ 981559 w 1797803"/>
              <a:gd name="connsiteY15" fmla="*/ 160149 h 315132"/>
              <a:gd name="connsiteX16" fmla="*/ 981559 w 1797803"/>
              <a:gd name="connsiteY16" fmla="*/ 180814 h 315132"/>
              <a:gd name="connsiteX17" fmla="*/ 1131376 w 1797803"/>
              <a:gd name="connsiteY17" fmla="*/ 180814 h 315132"/>
              <a:gd name="connsiteX18" fmla="*/ 1131376 w 1797803"/>
              <a:gd name="connsiteY18" fmla="*/ 196312 h 315132"/>
              <a:gd name="connsiteX19" fmla="*/ 1255362 w 1797803"/>
              <a:gd name="connsiteY19" fmla="*/ 196312 h 315132"/>
              <a:gd name="connsiteX20" fmla="*/ 1255362 w 1797803"/>
              <a:gd name="connsiteY20" fmla="*/ 216976 h 315132"/>
              <a:gd name="connsiteX21" fmla="*/ 1410345 w 1797803"/>
              <a:gd name="connsiteY21" fmla="*/ 216976 h 315132"/>
              <a:gd name="connsiteX22" fmla="*/ 1410345 w 1797803"/>
              <a:gd name="connsiteY22" fmla="*/ 242807 h 315132"/>
              <a:gd name="connsiteX23" fmla="*/ 1513667 w 1797803"/>
              <a:gd name="connsiteY23" fmla="*/ 242807 h 315132"/>
              <a:gd name="connsiteX24" fmla="*/ 1513667 w 1797803"/>
              <a:gd name="connsiteY24" fmla="*/ 289302 h 315132"/>
              <a:gd name="connsiteX25" fmla="*/ 1585993 w 1797803"/>
              <a:gd name="connsiteY25" fmla="*/ 289302 h 315132"/>
              <a:gd name="connsiteX26" fmla="*/ 1585993 w 1797803"/>
              <a:gd name="connsiteY26" fmla="*/ 315132 h 315132"/>
              <a:gd name="connsiteX27" fmla="*/ 1797803 w 1797803"/>
              <a:gd name="connsiteY27" fmla="*/ 315132 h 315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97803" h="315132">
                <a:moveTo>
                  <a:pt x="0" y="0"/>
                </a:moveTo>
                <a:lnTo>
                  <a:pt x="123986" y="0"/>
                </a:lnTo>
                <a:lnTo>
                  <a:pt x="123986" y="15498"/>
                </a:lnTo>
                <a:lnTo>
                  <a:pt x="284135" y="15498"/>
                </a:lnTo>
                <a:lnTo>
                  <a:pt x="284135" y="46495"/>
                </a:lnTo>
                <a:lnTo>
                  <a:pt x="444284" y="46495"/>
                </a:lnTo>
                <a:lnTo>
                  <a:pt x="444284" y="82658"/>
                </a:lnTo>
                <a:lnTo>
                  <a:pt x="537274" y="82658"/>
                </a:lnTo>
                <a:lnTo>
                  <a:pt x="537274" y="108488"/>
                </a:lnTo>
                <a:lnTo>
                  <a:pt x="692257" y="108488"/>
                </a:lnTo>
                <a:lnTo>
                  <a:pt x="692257" y="123986"/>
                </a:lnTo>
                <a:lnTo>
                  <a:pt x="805911" y="123986"/>
                </a:lnTo>
                <a:lnTo>
                  <a:pt x="805911" y="149817"/>
                </a:lnTo>
                <a:lnTo>
                  <a:pt x="852406" y="149817"/>
                </a:lnTo>
                <a:lnTo>
                  <a:pt x="852406" y="160149"/>
                </a:lnTo>
                <a:lnTo>
                  <a:pt x="981559" y="160149"/>
                </a:lnTo>
                <a:lnTo>
                  <a:pt x="981559" y="180814"/>
                </a:lnTo>
                <a:lnTo>
                  <a:pt x="1131376" y="180814"/>
                </a:lnTo>
                <a:lnTo>
                  <a:pt x="1131376" y="196312"/>
                </a:lnTo>
                <a:lnTo>
                  <a:pt x="1255362" y="196312"/>
                </a:lnTo>
                <a:lnTo>
                  <a:pt x="1255362" y="216976"/>
                </a:lnTo>
                <a:lnTo>
                  <a:pt x="1410345" y="216976"/>
                </a:lnTo>
                <a:lnTo>
                  <a:pt x="1410345" y="242807"/>
                </a:lnTo>
                <a:lnTo>
                  <a:pt x="1513667" y="242807"/>
                </a:lnTo>
                <a:lnTo>
                  <a:pt x="1513667" y="289302"/>
                </a:lnTo>
                <a:lnTo>
                  <a:pt x="1585993" y="289302"/>
                </a:lnTo>
                <a:lnTo>
                  <a:pt x="1585993" y="315132"/>
                </a:lnTo>
                <a:lnTo>
                  <a:pt x="1797803" y="315132"/>
                </a:lnTo>
              </a:path>
            </a:pathLst>
          </a:custGeom>
          <a:noFill/>
          <a:ln w="28575">
            <a:solidFill>
              <a:schemeClr val="accent3"/>
            </a:solidFill>
            <a:miter lim="800000"/>
            <a:headEnd/>
            <a:tailEnd/>
          </a:ln>
        </p:spPr>
        <p:txBody>
          <a:bodyPr rtlCol="0" anchor="ctr"/>
          <a:lstStyle/>
          <a:p>
            <a:pPr algn="ctr"/>
            <a:endParaRPr lang="en-US"/>
          </a:p>
        </p:txBody>
      </p:sp>
      <p:sp>
        <p:nvSpPr>
          <p:cNvPr id="124" name="Freeform 123">
            <a:extLst>
              <a:ext uri="{FF2B5EF4-FFF2-40B4-BE49-F238E27FC236}">
                <a16:creationId xmlns:a16="http://schemas.microsoft.com/office/drawing/2014/main" id="{C27B9160-8042-B858-0F71-5817DCEC98EE}"/>
              </a:ext>
            </a:extLst>
          </p:cNvPr>
          <p:cNvSpPr/>
          <p:nvPr/>
        </p:nvSpPr>
        <p:spPr bwMode="auto">
          <a:xfrm>
            <a:off x="4417017" y="2443566"/>
            <a:ext cx="1322522" cy="408122"/>
          </a:xfrm>
          <a:custGeom>
            <a:avLst/>
            <a:gdLst>
              <a:gd name="connsiteX0" fmla="*/ 0 w 1322522"/>
              <a:gd name="connsiteY0" fmla="*/ 0 h 408122"/>
              <a:gd name="connsiteX1" fmla="*/ 0 w 1322522"/>
              <a:gd name="connsiteY1" fmla="*/ 46495 h 408122"/>
              <a:gd name="connsiteX2" fmla="*/ 72325 w 1322522"/>
              <a:gd name="connsiteY2" fmla="*/ 46495 h 408122"/>
              <a:gd name="connsiteX3" fmla="*/ 72325 w 1322522"/>
              <a:gd name="connsiteY3" fmla="*/ 92990 h 408122"/>
              <a:gd name="connsiteX4" fmla="*/ 185980 w 1322522"/>
              <a:gd name="connsiteY4" fmla="*/ 92990 h 408122"/>
              <a:gd name="connsiteX5" fmla="*/ 185980 w 1322522"/>
              <a:gd name="connsiteY5" fmla="*/ 113654 h 408122"/>
              <a:gd name="connsiteX6" fmla="*/ 268637 w 1322522"/>
              <a:gd name="connsiteY6" fmla="*/ 113654 h 408122"/>
              <a:gd name="connsiteX7" fmla="*/ 268637 w 1322522"/>
              <a:gd name="connsiteY7" fmla="*/ 139485 h 408122"/>
              <a:gd name="connsiteX8" fmla="*/ 387458 w 1322522"/>
              <a:gd name="connsiteY8" fmla="*/ 139485 h 408122"/>
              <a:gd name="connsiteX9" fmla="*/ 387458 w 1322522"/>
              <a:gd name="connsiteY9" fmla="*/ 185980 h 408122"/>
              <a:gd name="connsiteX10" fmla="*/ 547607 w 1322522"/>
              <a:gd name="connsiteY10" fmla="*/ 185980 h 408122"/>
              <a:gd name="connsiteX11" fmla="*/ 547607 w 1322522"/>
              <a:gd name="connsiteY11" fmla="*/ 222142 h 408122"/>
              <a:gd name="connsiteX12" fmla="*/ 547607 w 1322522"/>
              <a:gd name="connsiteY12" fmla="*/ 222142 h 408122"/>
              <a:gd name="connsiteX13" fmla="*/ 594102 w 1322522"/>
              <a:gd name="connsiteY13" fmla="*/ 222142 h 408122"/>
              <a:gd name="connsiteX14" fmla="*/ 594102 w 1322522"/>
              <a:gd name="connsiteY14" fmla="*/ 222142 h 408122"/>
              <a:gd name="connsiteX15" fmla="*/ 594102 w 1322522"/>
              <a:gd name="connsiteY15" fmla="*/ 222142 h 408122"/>
              <a:gd name="connsiteX16" fmla="*/ 594102 w 1322522"/>
              <a:gd name="connsiteY16" fmla="*/ 222142 h 408122"/>
              <a:gd name="connsiteX17" fmla="*/ 594102 w 1322522"/>
              <a:gd name="connsiteY17" fmla="*/ 222142 h 408122"/>
              <a:gd name="connsiteX18" fmla="*/ 594102 w 1322522"/>
              <a:gd name="connsiteY18" fmla="*/ 253139 h 408122"/>
              <a:gd name="connsiteX19" fmla="*/ 712922 w 1322522"/>
              <a:gd name="connsiteY19" fmla="*/ 253139 h 408122"/>
              <a:gd name="connsiteX20" fmla="*/ 712922 w 1322522"/>
              <a:gd name="connsiteY20" fmla="*/ 273803 h 408122"/>
              <a:gd name="connsiteX21" fmla="*/ 790414 w 1322522"/>
              <a:gd name="connsiteY21" fmla="*/ 273803 h 408122"/>
              <a:gd name="connsiteX22" fmla="*/ 790414 w 1322522"/>
              <a:gd name="connsiteY22" fmla="*/ 294468 h 408122"/>
              <a:gd name="connsiteX23" fmla="*/ 888569 w 1322522"/>
              <a:gd name="connsiteY23" fmla="*/ 294468 h 408122"/>
              <a:gd name="connsiteX24" fmla="*/ 888569 w 1322522"/>
              <a:gd name="connsiteY24" fmla="*/ 320298 h 408122"/>
              <a:gd name="connsiteX25" fmla="*/ 940230 w 1322522"/>
              <a:gd name="connsiteY25" fmla="*/ 320298 h 408122"/>
              <a:gd name="connsiteX26" fmla="*/ 940230 w 1322522"/>
              <a:gd name="connsiteY26" fmla="*/ 351295 h 408122"/>
              <a:gd name="connsiteX27" fmla="*/ 1017722 w 1322522"/>
              <a:gd name="connsiteY27" fmla="*/ 351295 h 408122"/>
              <a:gd name="connsiteX28" fmla="*/ 1017722 w 1322522"/>
              <a:gd name="connsiteY28" fmla="*/ 366793 h 408122"/>
              <a:gd name="connsiteX29" fmla="*/ 1265695 w 1322522"/>
              <a:gd name="connsiteY29" fmla="*/ 366793 h 408122"/>
              <a:gd name="connsiteX30" fmla="*/ 1265695 w 1322522"/>
              <a:gd name="connsiteY30" fmla="*/ 392624 h 408122"/>
              <a:gd name="connsiteX31" fmla="*/ 1322522 w 1322522"/>
              <a:gd name="connsiteY31" fmla="*/ 392624 h 408122"/>
              <a:gd name="connsiteX32" fmla="*/ 1322522 w 1322522"/>
              <a:gd name="connsiteY32" fmla="*/ 408122 h 40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22522" h="408122">
                <a:moveTo>
                  <a:pt x="0" y="0"/>
                </a:moveTo>
                <a:lnTo>
                  <a:pt x="0" y="46495"/>
                </a:lnTo>
                <a:lnTo>
                  <a:pt x="72325" y="46495"/>
                </a:lnTo>
                <a:lnTo>
                  <a:pt x="72325" y="92990"/>
                </a:lnTo>
                <a:lnTo>
                  <a:pt x="185980" y="92990"/>
                </a:lnTo>
                <a:lnTo>
                  <a:pt x="185980" y="113654"/>
                </a:lnTo>
                <a:lnTo>
                  <a:pt x="268637" y="113654"/>
                </a:lnTo>
                <a:lnTo>
                  <a:pt x="268637" y="139485"/>
                </a:lnTo>
                <a:lnTo>
                  <a:pt x="387458" y="139485"/>
                </a:lnTo>
                <a:lnTo>
                  <a:pt x="387458" y="185980"/>
                </a:lnTo>
                <a:lnTo>
                  <a:pt x="547607" y="185980"/>
                </a:lnTo>
                <a:lnTo>
                  <a:pt x="547607" y="222142"/>
                </a:lnTo>
                <a:lnTo>
                  <a:pt x="547607" y="222142"/>
                </a:lnTo>
                <a:lnTo>
                  <a:pt x="594102" y="222142"/>
                </a:lnTo>
                <a:lnTo>
                  <a:pt x="594102" y="222142"/>
                </a:lnTo>
                <a:lnTo>
                  <a:pt x="594102" y="222142"/>
                </a:lnTo>
                <a:lnTo>
                  <a:pt x="594102" y="222142"/>
                </a:lnTo>
                <a:lnTo>
                  <a:pt x="594102" y="222142"/>
                </a:lnTo>
                <a:lnTo>
                  <a:pt x="594102" y="253139"/>
                </a:lnTo>
                <a:lnTo>
                  <a:pt x="712922" y="253139"/>
                </a:lnTo>
                <a:lnTo>
                  <a:pt x="712922" y="273803"/>
                </a:lnTo>
                <a:lnTo>
                  <a:pt x="790414" y="273803"/>
                </a:lnTo>
                <a:lnTo>
                  <a:pt x="790414" y="294468"/>
                </a:lnTo>
                <a:lnTo>
                  <a:pt x="888569" y="294468"/>
                </a:lnTo>
                <a:lnTo>
                  <a:pt x="888569" y="320298"/>
                </a:lnTo>
                <a:lnTo>
                  <a:pt x="940230" y="320298"/>
                </a:lnTo>
                <a:lnTo>
                  <a:pt x="940230" y="351295"/>
                </a:lnTo>
                <a:lnTo>
                  <a:pt x="1017722" y="351295"/>
                </a:lnTo>
                <a:lnTo>
                  <a:pt x="1017722" y="366793"/>
                </a:lnTo>
                <a:lnTo>
                  <a:pt x="1265695" y="366793"/>
                </a:lnTo>
                <a:lnTo>
                  <a:pt x="1265695" y="392624"/>
                </a:lnTo>
                <a:lnTo>
                  <a:pt x="1322522" y="392624"/>
                </a:lnTo>
                <a:lnTo>
                  <a:pt x="1322522" y="408122"/>
                </a:lnTo>
              </a:path>
            </a:pathLst>
          </a:custGeom>
          <a:noFill/>
          <a:ln w="28575">
            <a:solidFill>
              <a:schemeClr val="accent3"/>
            </a:solidFill>
            <a:miter lim="800000"/>
            <a:headEnd/>
            <a:tailEnd/>
          </a:ln>
        </p:spPr>
        <p:txBody>
          <a:bodyPr rtlCol="0" anchor="ctr"/>
          <a:lstStyle/>
          <a:p>
            <a:pPr algn="ctr"/>
            <a:endParaRPr lang="en-US"/>
          </a:p>
        </p:txBody>
      </p:sp>
      <p:sp>
        <p:nvSpPr>
          <p:cNvPr id="120" name="Freeform 119">
            <a:extLst>
              <a:ext uri="{FF2B5EF4-FFF2-40B4-BE49-F238E27FC236}">
                <a16:creationId xmlns:a16="http://schemas.microsoft.com/office/drawing/2014/main" id="{2F2201A6-2E55-C5C9-FF84-ED9A94555E09}"/>
              </a:ext>
            </a:extLst>
          </p:cNvPr>
          <p:cNvSpPr/>
          <p:nvPr/>
        </p:nvSpPr>
        <p:spPr bwMode="auto">
          <a:xfrm>
            <a:off x="2598549" y="2138766"/>
            <a:ext cx="5941017" cy="997058"/>
          </a:xfrm>
          <a:custGeom>
            <a:avLst/>
            <a:gdLst>
              <a:gd name="connsiteX0" fmla="*/ 0 w 5941017"/>
              <a:gd name="connsiteY0" fmla="*/ 0 h 997058"/>
              <a:gd name="connsiteX1" fmla="*/ 123987 w 5941017"/>
              <a:gd name="connsiteY1" fmla="*/ 0 h 997058"/>
              <a:gd name="connsiteX2" fmla="*/ 123987 w 5941017"/>
              <a:gd name="connsiteY2" fmla="*/ 30997 h 997058"/>
              <a:gd name="connsiteX3" fmla="*/ 521776 w 5941017"/>
              <a:gd name="connsiteY3" fmla="*/ 30997 h 997058"/>
              <a:gd name="connsiteX4" fmla="*/ 521776 w 5941017"/>
              <a:gd name="connsiteY4" fmla="*/ 61993 h 997058"/>
              <a:gd name="connsiteX5" fmla="*/ 588936 w 5941017"/>
              <a:gd name="connsiteY5" fmla="*/ 61993 h 997058"/>
              <a:gd name="connsiteX6" fmla="*/ 588936 w 5941017"/>
              <a:gd name="connsiteY6" fmla="*/ 77492 h 997058"/>
              <a:gd name="connsiteX7" fmla="*/ 671593 w 5941017"/>
              <a:gd name="connsiteY7" fmla="*/ 77492 h 997058"/>
              <a:gd name="connsiteX8" fmla="*/ 671593 w 5941017"/>
              <a:gd name="connsiteY8" fmla="*/ 87824 h 997058"/>
              <a:gd name="connsiteX9" fmla="*/ 904068 w 5941017"/>
              <a:gd name="connsiteY9" fmla="*/ 87824 h 997058"/>
              <a:gd name="connsiteX10" fmla="*/ 893736 w 5941017"/>
              <a:gd name="connsiteY10" fmla="*/ 98156 h 997058"/>
              <a:gd name="connsiteX11" fmla="*/ 971227 w 5941017"/>
              <a:gd name="connsiteY11" fmla="*/ 98156 h 997058"/>
              <a:gd name="connsiteX12" fmla="*/ 971227 w 5941017"/>
              <a:gd name="connsiteY12" fmla="*/ 108488 h 997058"/>
              <a:gd name="connsiteX13" fmla="*/ 1152041 w 5941017"/>
              <a:gd name="connsiteY13" fmla="*/ 108488 h 997058"/>
              <a:gd name="connsiteX14" fmla="*/ 1152041 w 5941017"/>
              <a:gd name="connsiteY14" fmla="*/ 134319 h 997058"/>
              <a:gd name="connsiteX15" fmla="*/ 1208868 w 5941017"/>
              <a:gd name="connsiteY15" fmla="*/ 134319 h 997058"/>
              <a:gd name="connsiteX16" fmla="*/ 1208868 w 5941017"/>
              <a:gd name="connsiteY16" fmla="*/ 149817 h 997058"/>
              <a:gd name="connsiteX17" fmla="*/ 1400014 w 5941017"/>
              <a:gd name="connsiteY17" fmla="*/ 149817 h 997058"/>
              <a:gd name="connsiteX18" fmla="*/ 1400014 w 5941017"/>
              <a:gd name="connsiteY18" fmla="*/ 180814 h 997058"/>
              <a:gd name="connsiteX19" fmla="*/ 1446509 w 5941017"/>
              <a:gd name="connsiteY19" fmla="*/ 180814 h 997058"/>
              <a:gd name="connsiteX20" fmla="*/ 1446509 w 5941017"/>
              <a:gd name="connsiteY20" fmla="*/ 180814 h 997058"/>
              <a:gd name="connsiteX21" fmla="*/ 1446509 w 5941017"/>
              <a:gd name="connsiteY21" fmla="*/ 180814 h 997058"/>
              <a:gd name="connsiteX22" fmla="*/ 1487837 w 5941017"/>
              <a:gd name="connsiteY22" fmla="*/ 222142 h 997058"/>
              <a:gd name="connsiteX23" fmla="*/ 1658319 w 5941017"/>
              <a:gd name="connsiteY23" fmla="*/ 222142 h 997058"/>
              <a:gd name="connsiteX24" fmla="*/ 1658319 w 5941017"/>
              <a:gd name="connsiteY24" fmla="*/ 242807 h 997058"/>
              <a:gd name="connsiteX25" fmla="*/ 1766807 w 5941017"/>
              <a:gd name="connsiteY25" fmla="*/ 242807 h 997058"/>
              <a:gd name="connsiteX26" fmla="*/ 1766807 w 5941017"/>
              <a:gd name="connsiteY26" fmla="*/ 268637 h 997058"/>
              <a:gd name="connsiteX27" fmla="*/ 1828800 w 5941017"/>
              <a:gd name="connsiteY27" fmla="*/ 268637 h 997058"/>
              <a:gd name="connsiteX28" fmla="*/ 1828800 w 5941017"/>
              <a:gd name="connsiteY28" fmla="*/ 284136 h 997058"/>
              <a:gd name="connsiteX29" fmla="*/ 1911458 w 5941017"/>
              <a:gd name="connsiteY29" fmla="*/ 284136 h 997058"/>
              <a:gd name="connsiteX30" fmla="*/ 1911458 w 5941017"/>
              <a:gd name="connsiteY30" fmla="*/ 294468 h 997058"/>
              <a:gd name="connsiteX31" fmla="*/ 2035444 w 5941017"/>
              <a:gd name="connsiteY31" fmla="*/ 294468 h 997058"/>
              <a:gd name="connsiteX32" fmla="*/ 2045776 w 5941017"/>
              <a:gd name="connsiteY32" fmla="*/ 304800 h 997058"/>
              <a:gd name="connsiteX33" fmla="*/ 2118102 w 5941017"/>
              <a:gd name="connsiteY33" fmla="*/ 304800 h 997058"/>
              <a:gd name="connsiteX34" fmla="*/ 2118102 w 5941017"/>
              <a:gd name="connsiteY34" fmla="*/ 335797 h 997058"/>
              <a:gd name="connsiteX35" fmla="*/ 2118102 w 5941017"/>
              <a:gd name="connsiteY35" fmla="*/ 335797 h 997058"/>
              <a:gd name="connsiteX36" fmla="*/ 2143932 w 5941017"/>
              <a:gd name="connsiteY36" fmla="*/ 361627 h 997058"/>
              <a:gd name="connsiteX37" fmla="*/ 2200759 w 5941017"/>
              <a:gd name="connsiteY37" fmla="*/ 361627 h 997058"/>
              <a:gd name="connsiteX38" fmla="*/ 2200759 w 5941017"/>
              <a:gd name="connsiteY38" fmla="*/ 377126 h 997058"/>
              <a:gd name="connsiteX39" fmla="*/ 2278251 w 5941017"/>
              <a:gd name="connsiteY39" fmla="*/ 377126 h 997058"/>
              <a:gd name="connsiteX40" fmla="*/ 2278251 w 5941017"/>
              <a:gd name="connsiteY40" fmla="*/ 397790 h 997058"/>
              <a:gd name="connsiteX41" fmla="*/ 2417736 w 5941017"/>
              <a:gd name="connsiteY41" fmla="*/ 397790 h 997058"/>
              <a:gd name="connsiteX42" fmla="*/ 2417736 w 5941017"/>
              <a:gd name="connsiteY42" fmla="*/ 408122 h 997058"/>
              <a:gd name="connsiteX43" fmla="*/ 2567553 w 5941017"/>
              <a:gd name="connsiteY43" fmla="*/ 408122 h 997058"/>
              <a:gd name="connsiteX44" fmla="*/ 2567553 w 5941017"/>
              <a:gd name="connsiteY44" fmla="*/ 428787 h 997058"/>
              <a:gd name="connsiteX45" fmla="*/ 2619214 w 5941017"/>
              <a:gd name="connsiteY45" fmla="*/ 428787 h 997058"/>
              <a:gd name="connsiteX46" fmla="*/ 2619214 w 5941017"/>
              <a:gd name="connsiteY46" fmla="*/ 459783 h 997058"/>
              <a:gd name="connsiteX47" fmla="*/ 2707037 w 5941017"/>
              <a:gd name="connsiteY47" fmla="*/ 459783 h 997058"/>
              <a:gd name="connsiteX48" fmla="*/ 2707037 w 5941017"/>
              <a:gd name="connsiteY48" fmla="*/ 475281 h 997058"/>
              <a:gd name="connsiteX49" fmla="*/ 2774197 w 5941017"/>
              <a:gd name="connsiteY49" fmla="*/ 475281 h 997058"/>
              <a:gd name="connsiteX50" fmla="*/ 2774197 w 5941017"/>
              <a:gd name="connsiteY50" fmla="*/ 501112 h 997058"/>
              <a:gd name="connsiteX51" fmla="*/ 2825858 w 5941017"/>
              <a:gd name="connsiteY51" fmla="*/ 501112 h 997058"/>
              <a:gd name="connsiteX52" fmla="*/ 2825858 w 5941017"/>
              <a:gd name="connsiteY52" fmla="*/ 537275 h 997058"/>
              <a:gd name="connsiteX53" fmla="*/ 2939512 w 5941017"/>
              <a:gd name="connsiteY53" fmla="*/ 537275 h 997058"/>
              <a:gd name="connsiteX54" fmla="*/ 2939512 w 5941017"/>
              <a:gd name="connsiteY54" fmla="*/ 563105 h 997058"/>
              <a:gd name="connsiteX55" fmla="*/ 3084163 w 5941017"/>
              <a:gd name="connsiteY55" fmla="*/ 563105 h 997058"/>
              <a:gd name="connsiteX56" fmla="*/ 3084163 w 5941017"/>
              <a:gd name="connsiteY56" fmla="*/ 563105 h 997058"/>
              <a:gd name="connsiteX57" fmla="*/ 3084163 w 5941017"/>
              <a:gd name="connsiteY57" fmla="*/ 563105 h 997058"/>
              <a:gd name="connsiteX58" fmla="*/ 3084163 w 5941017"/>
              <a:gd name="connsiteY58" fmla="*/ 563105 h 997058"/>
              <a:gd name="connsiteX59" fmla="*/ 3084163 w 5941017"/>
              <a:gd name="connsiteY59" fmla="*/ 609600 h 997058"/>
              <a:gd name="connsiteX60" fmla="*/ 3259810 w 5941017"/>
              <a:gd name="connsiteY60" fmla="*/ 609600 h 997058"/>
              <a:gd name="connsiteX61" fmla="*/ 3270142 w 5941017"/>
              <a:gd name="connsiteY61" fmla="*/ 619932 h 997058"/>
              <a:gd name="connsiteX62" fmla="*/ 3456122 w 5941017"/>
              <a:gd name="connsiteY62" fmla="*/ 619932 h 997058"/>
              <a:gd name="connsiteX63" fmla="*/ 3456122 w 5941017"/>
              <a:gd name="connsiteY63" fmla="*/ 640597 h 997058"/>
              <a:gd name="connsiteX64" fmla="*/ 3936570 w 5941017"/>
              <a:gd name="connsiteY64" fmla="*/ 640597 h 997058"/>
              <a:gd name="connsiteX65" fmla="*/ 3936570 w 5941017"/>
              <a:gd name="connsiteY65" fmla="*/ 650929 h 997058"/>
              <a:gd name="connsiteX66" fmla="*/ 4329193 w 5941017"/>
              <a:gd name="connsiteY66" fmla="*/ 650929 h 997058"/>
              <a:gd name="connsiteX67" fmla="*/ 4360190 w 5941017"/>
              <a:gd name="connsiteY67" fmla="*/ 681926 h 997058"/>
              <a:gd name="connsiteX68" fmla="*/ 4592665 w 5941017"/>
              <a:gd name="connsiteY68" fmla="*/ 681926 h 997058"/>
              <a:gd name="connsiteX69" fmla="*/ 4592665 w 5941017"/>
              <a:gd name="connsiteY69" fmla="*/ 728420 h 997058"/>
              <a:gd name="connsiteX70" fmla="*/ 5450237 w 5941017"/>
              <a:gd name="connsiteY70" fmla="*/ 728420 h 997058"/>
              <a:gd name="connsiteX71" fmla="*/ 5450237 w 5941017"/>
              <a:gd name="connsiteY71" fmla="*/ 997058 h 997058"/>
              <a:gd name="connsiteX72" fmla="*/ 5941017 w 5941017"/>
              <a:gd name="connsiteY72" fmla="*/ 997058 h 997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941017" h="997058">
                <a:moveTo>
                  <a:pt x="0" y="0"/>
                </a:moveTo>
                <a:lnTo>
                  <a:pt x="123987" y="0"/>
                </a:lnTo>
                <a:lnTo>
                  <a:pt x="123987" y="30997"/>
                </a:lnTo>
                <a:lnTo>
                  <a:pt x="521776" y="30997"/>
                </a:lnTo>
                <a:lnTo>
                  <a:pt x="521776" y="61993"/>
                </a:lnTo>
                <a:lnTo>
                  <a:pt x="588936" y="61993"/>
                </a:lnTo>
                <a:lnTo>
                  <a:pt x="588936" y="77492"/>
                </a:lnTo>
                <a:lnTo>
                  <a:pt x="671593" y="77492"/>
                </a:lnTo>
                <a:lnTo>
                  <a:pt x="671593" y="87824"/>
                </a:lnTo>
                <a:lnTo>
                  <a:pt x="904068" y="87824"/>
                </a:lnTo>
                <a:lnTo>
                  <a:pt x="893736" y="98156"/>
                </a:lnTo>
                <a:lnTo>
                  <a:pt x="971227" y="98156"/>
                </a:lnTo>
                <a:lnTo>
                  <a:pt x="971227" y="108488"/>
                </a:lnTo>
                <a:lnTo>
                  <a:pt x="1152041" y="108488"/>
                </a:lnTo>
                <a:lnTo>
                  <a:pt x="1152041" y="134319"/>
                </a:lnTo>
                <a:lnTo>
                  <a:pt x="1208868" y="134319"/>
                </a:lnTo>
                <a:lnTo>
                  <a:pt x="1208868" y="149817"/>
                </a:lnTo>
                <a:lnTo>
                  <a:pt x="1400014" y="149817"/>
                </a:lnTo>
                <a:lnTo>
                  <a:pt x="1400014" y="180814"/>
                </a:lnTo>
                <a:lnTo>
                  <a:pt x="1446509" y="180814"/>
                </a:lnTo>
                <a:lnTo>
                  <a:pt x="1446509" y="180814"/>
                </a:lnTo>
                <a:lnTo>
                  <a:pt x="1446509" y="180814"/>
                </a:lnTo>
                <a:lnTo>
                  <a:pt x="1487837" y="222142"/>
                </a:lnTo>
                <a:lnTo>
                  <a:pt x="1658319" y="222142"/>
                </a:lnTo>
                <a:lnTo>
                  <a:pt x="1658319" y="242807"/>
                </a:lnTo>
                <a:lnTo>
                  <a:pt x="1766807" y="242807"/>
                </a:lnTo>
                <a:lnTo>
                  <a:pt x="1766807" y="268637"/>
                </a:lnTo>
                <a:lnTo>
                  <a:pt x="1828800" y="268637"/>
                </a:lnTo>
                <a:lnTo>
                  <a:pt x="1828800" y="284136"/>
                </a:lnTo>
                <a:lnTo>
                  <a:pt x="1911458" y="284136"/>
                </a:lnTo>
                <a:lnTo>
                  <a:pt x="1911458" y="294468"/>
                </a:lnTo>
                <a:lnTo>
                  <a:pt x="2035444" y="294468"/>
                </a:lnTo>
                <a:lnTo>
                  <a:pt x="2045776" y="304800"/>
                </a:lnTo>
                <a:lnTo>
                  <a:pt x="2118102" y="304800"/>
                </a:lnTo>
                <a:lnTo>
                  <a:pt x="2118102" y="335797"/>
                </a:lnTo>
                <a:lnTo>
                  <a:pt x="2118102" y="335797"/>
                </a:lnTo>
                <a:lnTo>
                  <a:pt x="2143932" y="361627"/>
                </a:lnTo>
                <a:lnTo>
                  <a:pt x="2200759" y="361627"/>
                </a:lnTo>
                <a:lnTo>
                  <a:pt x="2200759" y="377126"/>
                </a:lnTo>
                <a:lnTo>
                  <a:pt x="2278251" y="377126"/>
                </a:lnTo>
                <a:lnTo>
                  <a:pt x="2278251" y="397790"/>
                </a:lnTo>
                <a:lnTo>
                  <a:pt x="2417736" y="397790"/>
                </a:lnTo>
                <a:lnTo>
                  <a:pt x="2417736" y="408122"/>
                </a:lnTo>
                <a:lnTo>
                  <a:pt x="2567553" y="408122"/>
                </a:lnTo>
                <a:lnTo>
                  <a:pt x="2567553" y="428787"/>
                </a:lnTo>
                <a:lnTo>
                  <a:pt x="2619214" y="428787"/>
                </a:lnTo>
                <a:lnTo>
                  <a:pt x="2619214" y="459783"/>
                </a:lnTo>
                <a:lnTo>
                  <a:pt x="2707037" y="459783"/>
                </a:lnTo>
                <a:lnTo>
                  <a:pt x="2707037" y="475281"/>
                </a:lnTo>
                <a:lnTo>
                  <a:pt x="2774197" y="475281"/>
                </a:lnTo>
                <a:lnTo>
                  <a:pt x="2774197" y="501112"/>
                </a:lnTo>
                <a:lnTo>
                  <a:pt x="2825858" y="501112"/>
                </a:lnTo>
                <a:lnTo>
                  <a:pt x="2825858" y="537275"/>
                </a:lnTo>
                <a:lnTo>
                  <a:pt x="2939512" y="537275"/>
                </a:lnTo>
                <a:lnTo>
                  <a:pt x="2939512" y="563105"/>
                </a:lnTo>
                <a:lnTo>
                  <a:pt x="3084163" y="563105"/>
                </a:lnTo>
                <a:lnTo>
                  <a:pt x="3084163" y="563105"/>
                </a:lnTo>
                <a:lnTo>
                  <a:pt x="3084163" y="563105"/>
                </a:lnTo>
                <a:lnTo>
                  <a:pt x="3084163" y="563105"/>
                </a:lnTo>
                <a:lnTo>
                  <a:pt x="3084163" y="609600"/>
                </a:lnTo>
                <a:lnTo>
                  <a:pt x="3259810" y="609600"/>
                </a:lnTo>
                <a:lnTo>
                  <a:pt x="3270142" y="619932"/>
                </a:lnTo>
                <a:lnTo>
                  <a:pt x="3456122" y="619932"/>
                </a:lnTo>
                <a:lnTo>
                  <a:pt x="3456122" y="640597"/>
                </a:lnTo>
                <a:lnTo>
                  <a:pt x="3936570" y="640597"/>
                </a:lnTo>
                <a:lnTo>
                  <a:pt x="3936570" y="650929"/>
                </a:lnTo>
                <a:lnTo>
                  <a:pt x="4329193" y="650929"/>
                </a:lnTo>
                <a:lnTo>
                  <a:pt x="4360190" y="681926"/>
                </a:lnTo>
                <a:lnTo>
                  <a:pt x="4592665" y="681926"/>
                </a:lnTo>
                <a:lnTo>
                  <a:pt x="4592665" y="728420"/>
                </a:lnTo>
                <a:lnTo>
                  <a:pt x="5450237" y="728420"/>
                </a:lnTo>
                <a:lnTo>
                  <a:pt x="5450237" y="997058"/>
                </a:lnTo>
                <a:lnTo>
                  <a:pt x="5941017" y="997058"/>
                </a:lnTo>
              </a:path>
            </a:pathLst>
          </a:custGeom>
          <a:noFill/>
          <a:ln w="28575">
            <a:solidFill>
              <a:schemeClr val="accent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1414281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9" name="Group 318">
            <a:extLst>
              <a:ext uri="{FF2B5EF4-FFF2-40B4-BE49-F238E27FC236}">
                <a16:creationId xmlns:a16="http://schemas.microsoft.com/office/drawing/2014/main" id="{4C5301A0-5E1E-5EE0-9E0D-187C87FB9568}"/>
              </a:ext>
            </a:extLst>
          </p:cNvPr>
          <p:cNvGrpSpPr/>
          <p:nvPr/>
        </p:nvGrpSpPr>
        <p:grpSpPr>
          <a:xfrm>
            <a:off x="6908800" y="2200031"/>
            <a:ext cx="4822092" cy="824523"/>
            <a:chOff x="6908800" y="2200031"/>
            <a:chExt cx="4822092" cy="824523"/>
          </a:xfrm>
        </p:grpSpPr>
        <p:sp>
          <p:nvSpPr>
            <p:cNvPr id="317" name="Freeform 316">
              <a:extLst>
                <a:ext uri="{FF2B5EF4-FFF2-40B4-BE49-F238E27FC236}">
                  <a16:creationId xmlns:a16="http://schemas.microsoft.com/office/drawing/2014/main" id="{64080CE7-F083-E016-0E85-30626A6C110A}"/>
                </a:ext>
              </a:extLst>
            </p:cNvPr>
            <p:cNvSpPr/>
            <p:nvPr/>
          </p:nvSpPr>
          <p:spPr bwMode="auto">
            <a:xfrm>
              <a:off x="10140462" y="2879969"/>
              <a:ext cx="1590430" cy="144585"/>
            </a:xfrm>
            <a:custGeom>
              <a:avLst/>
              <a:gdLst>
                <a:gd name="connsiteX0" fmla="*/ 1590430 w 1590430"/>
                <a:gd name="connsiteY0" fmla="*/ 144585 h 144585"/>
                <a:gd name="connsiteX1" fmla="*/ 566615 w 1590430"/>
                <a:gd name="connsiteY1" fmla="*/ 144585 h 144585"/>
                <a:gd name="connsiteX2" fmla="*/ 566615 w 1590430"/>
                <a:gd name="connsiteY2" fmla="*/ 128954 h 144585"/>
                <a:gd name="connsiteX3" fmla="*/ 461107 w 1590430"/>
                <a:gd name="connsiteY3" fmla="*/ 128954 h 144585"/>
                <a:gd name="connsiteX4" fmla="*/ 461107 w 1590430"/>
                <a:gd name="connsiteY4" fmla="*/ 128954 h 144585"/>
                <a:gd name="connsiteX5" fmla="*/ 461107 w 1590430"/>
                <a:gd name="connsiteY5" fmla="*/ 93785 h 144585"/>
                <a:gd name="connsiteX6" fmla="*/ 355600 w 1590430"/>
                <a:gd name="connsiteY6" fmla="*/ 93785 h 144585"/>
                <a:gd name="connsiteX7" fmla="*/ 355600 w 1590430"/>
                <a:gd name="connsiteY7" fmla="*/ 93785 h 144585"/>
                <a:gd name="connsiteX8" fmla="*/ 355600 w 1590430"/>
                <a:gd name="connsiteY8" fmla="*/ 62523 h 144585"/>
                <a:gd name="connsiteX9" fmla="*/ 199292 w 1590430"/>
                <a:gd name="connsiteY9" fmla="*/ 62523 h 144585"/>
                <a:gd name="connsiteX10" fmla="*/ 199292 w 1590430"/>
                <a:gd name="connsiteY10" fmla="*/ 0 h 144585"/>
                <a:gd name="connsiteX11" fmla="*/ 0 w 1590430"/>
                <a:gd name="connsiteY11" fmla="*/ 0 h 14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90430" h="144585">
                  <a:moveTo>
                    <a:pt x="1590430" y="144585"/>
                  </a:moveTo>
                  <a:lnTo>
                    <a:pt x="566615" y="144585"/>
                  </a:lnTo>
                  <a:lnTo>
                    <a:pt x="566615" y="128954"/>
                  </a:lnTo>
                  <a:lnTo>
                    <a:pt x="461107" y="128954"/>
                  </a:lnTo>
                  <a:lnTo>
                    <a:pt x="461107" y="128954"/>
                  </a:lnTo>
                  <a:lnTo>
                    <a:pt x="461107" y="93785"/>
                  </a:lnTo>
                  <a:lnTo>
                    <a:pt x="355600" y="93785"/>
                  </a:lnTo>
                  <a:lnTo>
                    <a:pt x="355600" y="93785"/>
                  </a:lnTo>
                  <a:lnTo>
                    <a:pt x="355600" y="62523"/>
                  </a:lnTo>
                  <a:lnTo>
                    <a:pt x="199292" y="62523"/>
                  </a:lnTo>
                  <a:lnTo>
                    <a:pt x="199292"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318" name="Freeform 317">
              <a:extLst>
                <a:ext uri="{FF2B5EF4-FFF2-40B4-BE49-F238E27FC236}">
                  <a16:creationId xmlns:a16="http://schemas.microsoft.com/office/drawing/2014/main" id="{C14B294F-4E45-71DF-2FD8-564FB3C7A0C3}"/>
                </a:ext>
              </a:extLst>
            </p:cNvPr>
            <p:cNvSpPr/>
            <p:nvPr/>
          </p:nvSpPr>
          <p:spPr bwMode="auto">
            <a:xfrm>
              <a:off x="6908800" y="2200031"/>
              <a:ext cx="3255108" cy="676031"/>
            </a:xfrm>
            <a:custGeom>
              <a:avLst/>
              <a:gdLst>
                <a:gd name="connsiteX0" fmla="*/ 0 w 3255108"/>
                <a:gd name="connsiteY0" fmla="*/ 0 h 676031"/>
                <a:gd name="connsiteX1" fmla="*/ 238369 w 3255108"/>
                <a:gd name="connsiteY1" fmla="*/ 0 h 676031"/>
                <a:gd name="connsiteX2" fmla="*/ 238369 w 3255108"/>
                <a:gd name="connsiteY2" fmla="*/ 27354 h 676031"/>
                <a:gd name="connsiteX3" fmla="*/ 390769 w 3255108"/>
                <a:gd name="connsiteY3" fmla="*/ 27354 h 676031"/>
                <a:gd name="connsiteX4" fmla="*/ 390769 w 3255108"/>
                <a:gd name="connsiteY4" fmla="*/ 50800 h 676031"/>
                <a:gd name="connsiteX5" fmla="*/ 461108 w 3255108"/>
                <a:gd name="connsiteY5" fmla="*/ 50800 h 676031"/>
                <a:gd name="connsiteX6" fmla="*/ 461108 w 3255108"/>
                <a:gd name="connsiteY6" fmla="*/ 74246 h 676031"/>
                <a:gd name="connsiteX7" fmla="*/ 543169 w 3255108"/>
                <a:gd name="connsiteY7" fmla="*/ 74246 h 676031"/>
                <a:gd name="connsiteX8" fmla="*/ 633046 w 3255108"/>
                <a:gd name="connsiteY8" fmla="*/ 74246 h 676031"/>
                <a:gd name="connsiteX9" fmla="*/ 633046 w 3255108"/>
                <a:gd name="connsiteY9" fmla="*/ 117231 h 676031"/>
                <a:gd name="connsiteX10" fmla="*/ 777631 w 3255108"/>
                <a:gd name="connsiteY10" fmla="*/ 117231 h 676031"/>
                <a:gd name="connsiteX11" fmla="*/ 777631 w 3255108"/>
                <a:gd name="connsiteY11" fmla="*/ 144584 h 676031"/>
                <a:gd name="connsiteX12" fmla="*/ 988646 w 3255108"/>
                <a:gd name="connsiteY12" fmla="*/ 144584 h 676031"/>
                <a:gd name="connsiteX13" fmla="*/ 988646 w 3255108"/>
                <a:gd name="connsiteY13" fmla="*/ 168031 h 676031"/>
                <a:gd name="connsiteX14" fmla="*/ 1117600 w 3255108"/>
                <a:gd name="connsiteY14" fmla="*/ 168031 h 676031"/>
                <a:gd name="connsiteX15" fmla="*/ 1117600 w 3255108"/>
                <a:gd name="connsiteY15" fmla="*/ 195384 h 676031"/>
                <a:gd name="connsiteX16" fmla="*/ 1199662 w 3255108"/>
                <a:gd name="connsiteY16" fmla="*/ 195384 h 676031"/>
                <a:gd name="connsiteX17" fmla="*/ 1199662 w 3255108"/>
                <a:gd name="connsiteY17" fmla="*/ 214923 h 676031"/>
                <a:gd name="connsiteX18" fmla="*/ 1297354 w 3255108"/>
                <a:gd name="connsiteY18" fmla="*/ 214923 h 676031"/>
                <a:gd name="connsiteX19" fmla="*/ 1316892 w 3255108"/>
                <a:gd name="connsiteY19" fmla="*/ 234461 h 676031"/>
                <a:gd name="connsiteX20" fmla="*/ 1410677 w 3255108"/>
                <a:gd name="connsiteY20" fmla="*/ 234461 h 676031"/>
                <a:gd name="connsiteX21" fmla="*/ 1410677 w 3255108"/>
                <a:gd name="connsiteY21" fmla="*/ 257907 h 676031"/>
                <a:gd name="connsiteX22" fmla="*/ 1473200 w 3255108"/>
                <a:gd name="connsiteY22" fmla="*/ 257907 h 676031"/>
                <a:gd name="connsiteX23" fmla="*/ 1473200 w 3255108"/>
                <a:gd name="connsiteY23" fmla="*/ 257907 h 676031"/>
                <a:gd name="connsiteX24" fmla="*/ 1473200 w 3255108"/>
                <a:gd name="connsiteY24" fmla="*/ 257907 h 676031"/>
                <a:gd name="connsiteX25" fmla="*/ 1473200 w 3255108"/>
                <a:gd name="connsiteY25" fmla="*/ 257907 h 676031"/>
                <a:gd name="connsiteX26" fmla="*/ 1496646 w 3255108"/>
                <a:gd name="connsiteY26" fmla="*/ 281353 h 676031"/>
                <a:gd name="connsiteX27" fmla="*/ 1609969 w 3255108"/>
                <a:gd name="connsiteY27" fmla="*/ 281353 h 676031"/>
                <a:gd name="connsiteX28" fmla="*/ 1609969 w 3255108"/>
                <a:gd name="connsiteY28" fmla="*/ 304800 h 676031"/>
                <a:gd name="connsiteX29" fmla="*/ 1719385 w 3255108"/>
                <a:gd name="connsiteY29" fmla="*/ 304800 h 676031"/>
                <a:gd name="connsiteX30" fmla="*/ 1719385 w 3255108"/>
                <a:gd name="connsiteY30" fmla="*/ 343877 h 676031"/>
                <a:gd name="connsiteX31" fmla="*/ 1836615 w 3255108"/>
                <a:gd name="connsiteY31" fmla="*/ 343877 h 676031"/>
                <a:gd name="connsiteX32" fmla="*/ 1836615 w 3255108"/>
                <a:gd name="connsiteY32" fmla="*/ 379046 h 676031"/>
                <a:gd name="connsiteX33" fmla="*/ 1883508 w 3255108"/>
                <a:gd name="connsiteY33" fmla="*/ 379046 h 676031"/>
                <a:gd name="connsiteX34" fmla="*/ 1883508 w 3255108"/>
                <a:gd name="connsiteY34" fmla="*/ 379046 h 676031"/>
                <a:gd name="connsiteX35" fmla="*/ 1883508 w 3255108"/>
                <a:gd name="connsiteY35" fmla="*/ 379046 h 676031"/>
                <a:gd name="connsiteX36" fmla="*/ 1883508 w 3255108"/>
                <a:gd name="connsiteY36" fmla="*/ 406400 h 676031"/>
                <a:gd name="connsiteX37" fmla="*/ 2032000 w 3255108"/>
                <a:gd name="connsiteY37" fmla="*/ 406400 h 676031"/>
                <a:gd name="connsiteX38" fmla="*/ 2032000 w 3255108"/>
                <a:gd name="connsiteY38" fmla="*/ 425938 h 676031"/>
                <a:gd name="connsiteX39" fmla="*/ 2133600 w 3255108"/>
                <a:gd name="connsiteY39" fmla="*/ 425938 h 676031"/>
                <a:gd name="connsiteX40" fmla="*/ 2133600 w 3255108"/>
                <a:gd name="connsiteY40" fmla="*/ 445477 h 676031"/>
                <a:gd name="connsiteX41" fmla="*/ 2227385 w 3255108"/>
                <a:gd name="connsiteY41" fmla="*/ 445477 h 676031"/>
                <a:gd name="connsiteX42" fmla="*/ 2227385 w 3255108"/>
                <a:gd name="connsiteY42" fmla="*/ 468923 h 676031"/>
                <a:gd name="connsiteX43" fmla="*/ 2297723 w 3255108"/>
                <a:gd name="connsiteY43" fmla="*/ 468923 h 676031"/>
                <a:gd name="connsiteX44" fmla="*/ 2313354 w 3255108"/>
                <a:gd name="connsiteY44" fmla="*/ 484554 h 676031"/>
                <a:gd name="connsiteX45" fmla="*/ 2383692 w 3255108"/>
                <a:gd name="connsiteY45" fmla="*/ 484554 h 676031"/>
                <a:gd name="connsiteX46" fmla="*/ 2383692 w 3255108"/>
                <a:gd name="connsiteY46" fmla="*/ 515815 h 676031"/>
                <a:gd name="connsiteX47" fmla="*/ 2547815 w 3255108"/>
                <a:gd name="connsiteY47" fmla="*/ 515815 h 676031"/>
                <a:gd name="connsiteX48" fmla="*/ 2547815 w 3255108"/>
                <a:gd name="connsiteY48" fmla="*/ 554892 h 676031"/>
                <a:gd name="connsiteX49" fmla="*/ 2700215 w 3255108"/>
                <a:gd name="connsiteY49" fmla="*/ 554892 h 676031"/>
                <a:gd name="connsiteX50" fmla="*/ 2700215 w 3255108"/>
                <a:gd name="connsiteY50" fmla="*/ 578338 h 676031"/>
                <a:gd name="connsiteX51" fmla="*/ 2774462 w 3255108"/>
                <a:gd name="connsiteY51" fmla="*/ 578338 h 676031"/>
                <a:gd name="connsiteX52" fmla="*/ 2774462 w 3255108"/>
                <a:gd name="connsiteY52" fmla="*/ 605692 h 676031"/>
                <a:gd name="connsiteX53" fmla="*/ 2856523 w 3255108"/>
                <a:gd name="connsiteY53" fmla="*/ 605692 h 676031"/>
                <a:gd name="connsiteX54" fmla="*/ 2856523 w 3255108"/>
                <a:gd name="connsiteY54" fmla="*/ 605692 h 676031"/>
                <a:gd name="connsiteX55" fmla="*/ 2907323 w 3255108"/>
                <a:gd name="connsiteY55" fmla="*/ 605692 h 676031"/>
                <a:gd name="connsiteX56" fmla="*/ 2907323 w 3255108"/>
                <a:gd name="connsiteY56" fmla="*/ 652584 h 676031"/>
                <a:gd name="connsiteX57" fmla="*/ 3067538 w 3255108"/>
                <a:gd name="connsiteY57" fmla="*/ 652584 h 676031"/>
                <a:gd name="connsiteX58" fmla="*/ 3067538 w 3255108"/>
                <a:gd name="connsiteY58" fmla="*/ 676031 h 676031"/>
                <a:gd name="connsiteX59" fmla="*/ 3255108 w 3255108"/>
                <a:gd name="connsiteY59" fmla="*/ 676031 h 676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255108" h="676031">
                  <a:moveTo>
                    <a:pt x="0" y="0"/>
                  </a:moveTo>
                  <a:lnTo>
                    <a:pt x="238369" y="0"/>
                  </a:lnTo>
                  <a:lnTo>
                    <a:pt x="238369" y="27354"/>
                  </a:lnTo>
                  <a:lnTo>
                    <a:pt x="390769" y="27354"/>
                  </a:lnTo>
                  <a:lnTo>
                    <a:pt x="390769" y="50800"/>
                  </a:lnTo>
                  <a:lnTo>
                    <a:pt x="461108" y="50800"/>
                  </a:lnTo>
                  <a:lnTo>
                    <a:pt x="461108" y="74246"/>
                  </a:lnTo>
                  <a:lnTo>
                    <a:pt x="543169" y="74246"/>
                  </a:lnTo>
                  <a:lnTo>
                    <a:pt x="633046" y="74246"/>
                  </a:lnTo>
                  <a:lnTo>
                    <a:pt x="633046" y="117231"/>
                  </a:lnTo>
                  <a:lnTo>
                    <a:pt x="777631" y="117231"/>
                  </a:lnTo>
                  <a:lnTo>
                    <a:pt x="777631" y="144584"/>
                  </a:lnTo>
                  <a:lnTo>
                    <a:pt x="988646" y="144584"/>
                  </a:lnTo>
                  <a:lnTo>
                    <a:pt x="988646" y="168031"/>
                  </a:lnTo>
                  <a:lnTo>
                    <a:pt x="1117600" y="168031"/>
                  </a:lnTo>
                  <a:lnTo>
                    <a:pt x="1117600" y="195384"/>
                  </a:lnTo>
                  <a:lnTo>
                    <a:pt x="1199662" y="195384"/>
                  </a:lnTo>
                  <a:lnTo>
                    <a:pt x="1199662" y="214923"/>
                  </a:lnTo>
                  <a:lnTo>
                    <a:pt x="1297354" y="214923"/>
                  </a:lnTo>
                  <a:lnTo>
                    <a:pt x="1316892" y="234461"/>
                  </a:lnTo>
                  <a:lnTo>
                    <a:pt x="1410677" y="234461"/>
                  </a:lnTo>
                  <a:lnTo>
                    <a:pt x="1410677" y="257907"/>
                  </a:lnTo>
                  <a:lnTo>
                    <a:pt x="1473200" y="257907"/>
                  </a:lnTo>
                  <a:lnTo>
                    <a:pt x="1473200" y="257907"/>
                  </a:lnTo>
                  <a:lnTo>
                    <a:pt x="1473200" y="257907"/>
                  </a:lnTo>
                  <a:lnTo>
                    <a:pt x="1473200" y="257907"/>
                  </a:lnTo>
                  <a:lnTo>
                    <a:pt x="1496646" y="281353"/>
                  </a:lnTo>
                  <a:lnTo>
                    <a:pt x="1609969" y="281353"/>
                  </a:lnTo>
                  <a:lnTo>
                    <a:pt x="1609969" y="304800"/>
                  </a:lnTo>
                  <a:lnTo>
                    <a:pt x="1719385" y="304800"/>
                  </a:lnTo>
                  <a:lnTo>
                    <a:pt x="1719385" y="343877"/>
                  </a:lnTo>
                  <a:lnTo>
                    <a:pt x="1836615" y="343877"/>
                  </a:lnTo>
                  <a:lnTo>
                    <a:pt x="1836615" y="379046"/>
                  </a:lnTo>
                  <a:lnTo>
                    <a:pt x="1883508" y="379046"/>
                  </a:lnTo>
                  <a:lnTo>
                    <a:pt x="1883508" y="379046"/>
                  </a:lnTo>
                  <a:lnTo>
                    <a:pt x="1883508" y="379046"/>
                  </a:lnTo>
                  <a:lnTo>
                    <a:pt x="1883508" y="406400"/>
                  </a:lnTo>
                  <a:lnTo>
                    <a:pt x="2032000" y="406400"/>
                  </a:lnTo>
                  <a:lnTo>
                    <a:pt x="2032000" y="425938"/>
                  </a:lnTo>
                  <a:lnTo>
                    <a:pt x="2133600" y="425938"/>
                  </a:lnTo>
                  <a:lnTo>
                    <a:pt x="2133600" y="445477"/>
                  </a:lnTo>
                  <a:lnTo>
                    <a:pt x="2227385" y="445477"/>
                  </a:lnTo>
                  <a:lnTo>
                    <a:pt x="2227385" y="468923"/>
                  </a:lnTo>
                  <a:lnTo>
                    <a:pt x="2297723" y="468923"/>
                  </a:lnTo>
                  <a:lnTo>
                    <a:pt x="2313354" y="484554"/>
                  </a:lnTo>
                  <a:lnTo>
                    <a:pt x="2383692" y="484554"/>
                  </a:lnTo>
                  <a:lnTo>
                    <a:pt x="2383692" y="515815"/>
                  </a:lnTo>
                  <a:lnTo>
                    <a:pt x="2547815" y="515815"/>
                  </a:lnTo>
                  <a:lnTo>
                    <a:pt x="2547815" y="554892"/>
                  </a:lnTo>
                  <a:lnTo>
                    <a:pt x="2700215" y="554892"/>
                  </a:lnTo>
                  <a:lnTo>
                    <a:pt x="2700215" y="578338"/>
                  </a:lnTo>
                  <a:lnTo>
                    <a:pt x="2774462" y="578338"/>
                  </a:lnTo>
                  <a:lnTo>
                    <a:pt x="2774462" y="605692"/>
                  </a:lnTo>
                  <a:lnTo>
                    <a:pt x="2856523" y="605692"/>
                  </a:lnTo>
                  <a:lnTo>
                    <a:pt x="2856523" y="605692"/>
                  </a:lnTo>
                  <a:lnTo>
                    <a:pt x="2907323" y="605692"/>
                  </a:lnTo>
                  <a:lnTo>
                    <a:pt x="2907323" y="652584"/>
                  </a:lnTo>
                  <a:lnTo>
                    <a:pt x="3067538" y="652584"/>
                  </a:lnTo>
                  <a:lnTo>
                    <a:pt x="3067538" y="676031"/>
                  </a:lnTo>
                  <a:lnTo>
                    <a:pt x="3255108" y="676031"/>
                  </a:lnTo>
                </a:path>
              </a:pathLst>
            </a:custGeom>
            <a:noFill/>
            <a:ln w="28575">
              <a:solidFill>
                <a:schemeClr val="accent3"/>
              </a:solidFill>
              <a:miter lim="800000"/>
              <a:headEnd/>
              <a:tailEnd/>
            </a:ln>
          </p:spPr>
          <p:txBody>
            <a:bodyPr rtlCol="0" anchor="ctr"/>
            <a:lstStyle/>
            <a:p>
              <a:pPr algn="ctr"/>
              <a:endParaRPr lang="en-US"/>
            </a:p>
          </p:txBody>
        </p:sp>
      </p:grpSp>
      <p:grpSp>
        <p:nvGrpSpPr>
          <p:cNvPr id="314" name="Group 313">
            <a:extLst>
              <a:ext uri="{FF2B5EF4-FFF2-40B4-BE49-F238E27FC236}">
                <a16:creationId xmlns:a16="http://schemas.microsoft.com/office/drawing/2014/main" id="{BE03E07B-DCD7-A651-4CB2-5B1DC1014532}"/>
              </a:ext>
            </a:extLst>
          </p:cNvPr>
          <p:cNvGrpSpPr/>
          <p:nvPr/>
        </p:nvGrpSpPr>
        <p:grpSpPr>
          <a:xfrm>
            <a:off x="1313543" y="2213429"/>
            <a:ext cx="4742543" cy="870857"/>
            <a:chOff x="1313543" y="2213429"/>
            <a:chExt cx="4742543" cy="870857"/>
          </a:xfrm>
        </p:grpSpPr>
        <p:sp>
          <p:nvSpPr>
            <p:cNvPr id="312" name="Freeform 311">
              <a:extLst>
                <a:ext uri="{FF2B5EF4-FFF2-40B4-BE49-F238E27FC236}">
                  <a16:creationId xmlns:a16="http://schemas.microsoft.com/office/drawing/2014/main" id="{3AB1F131-B40A-DD37-A9FA-4632F3363C5B}"/>
                </a:ext>
              </a:extLst>
            </p:cNvPr>
            <p:cNvSpPr/>
            <p:nvPr/>
          </p:nvSpPr>
          <p:spPr bwMode="auto">
            <a:xfrm>
              <a:off x="1313543" y="2213429"/>
              <a:ext cx="1629228" cy="315685"/>
            </a:xfrm>
            <a:custGeom>
              <a:avLst/>
              <a:gdLst>
                <a:gd name="connsiteX0" fmla="*/ 0 w 1629228"/>
                <a:gd name="connsiteY0" fmla="*/ 0 h 315685"/>
                <a:gd name="connsiteX1" fmla="*/ 210457 w 1629228"/>
                <a:gd name="connsiteY1" fmla="*/ 0 h 315685"/>
                <a:gd name="connsiteX2" fmla="*/ 210457 w 1629228"/>
                <a:gd name="connsiteY2" fmla="*/ 21771 h 315685"/>
                <a:gd name="connsiteX3" fmla="*/ 355600 w 1629228"/>
                <a:gd name="connsiteY3" fmla="*/ 21771 h 315685"/>
                <a:gd name="connsiteX4" fmla="*/ 355600 w 1629228"/>
                <a:gd name="connsiteY4" fmla="*/ 21771 h 315685"/>
                <a:gd name="connsiteX5" fmla="*/ 355600 w 1629228"/>
                <a:gd name="connsiteY5" fmla="*/ 50800 h 315685"/>
                <a:gd name="connsiteX6" fmla="*/ 428171 w 1629228"/>
                <a:gd name="connsiteY6" fmla="*/ 50800 h 315685"/>
                <a:gd name="connsiteX7" fmla="*/ 428171 w 1629228"/>
                <a:gd name="connsiteY7" fmla="*/ 76200 h 315685"/>
                <a:gd name="connsiteX8" fmla="*/ 537028 w 1629228"/>
                <a:gd name="connsiteY8" fmla="*/ 76200 h 315685"/>
                <a:gd name="connsiteX9" fmla="*/ 537028 w 1629228"/>
                <a:gd name="connsiteY9" fmla="*/ 94342 h 315685"/>
                <a:gd name="connsiteX10" fmla="*/ 653143 w 1629228"/>
                <a:gd name="connsiteY10" fmla="*/ 94342 h 315685"/>
                <a:gd name="connsiteX11" fmla="*/ 653143 w 1629228"/>
                <a:gd name="connsiteY11" fmla="*/ 94342 h 315685"/>
                <a:gd name="connsiteX12" fmla="*/ 653143 w 1629228"/>
                <a:gd name="connsiteY12" fmla="*/ 127000 h 315685"/>
                <a:gd name="connsiteX13" fmla="*/ 780143 w 1629228"/>
                <a:gd name="connsiteY13" fmla="*/ 127000 h 315685"/>
                <a:gd name="connsiteX14" fmla="*/ 780143 w 1629228"/>
                <a:gd name="connsiteY14" fmla="*/ 137885 h 315685"/>
                <a:gd name="connsiteX15" fmla="*/ 936171 w 1629228"/>
                <a:gd name="connsiteY15" fmla="*/ 137885 h 315685"/>
                <a:gd name="connsiteX16" fmla="*/ 936171 w 1629228"/>
                <a:gd name="connsiteY16" fmla="*/ 156028 h 315685"/>
                <a:gd name="connsiteX17" fmla="*/ 983343 w 1629228"/>
                <a:gd name="connsiteY17" fmla="*/ 156028 h 315685"/>
                <a:gd name="connsiteX18" fmla="*/ 983343 w 1629228"/>
                <a:gd name="connsiteY18" fmla="*/ 181428 h 315685"/>
                <a:gd name="connsiteX19" fmla="*/ 1110343 w 1629228"/>
                <a:gd name="connsiteY19" fmla="*/ 181428 h 315685"/>
                <a:gd name="connsiteX20" fmla="*/ 1110343 w 1629228"/>
                <a:gd name="connsiteY20" fmla="*/ 195942 h 315685"/>
                <a:gd name="connsiteX21" fmla="*/ 1193800 w 1629228"/>
                <a:gd name="connsiteY21" fmla="*/ 195942 h 315685"/>
                <a:gd name="connsiteX22" fmla="*/ 1193800 w 1629228"/>
                <a:gd name="connsiteY22" fmla="*/ 232228 h 315685"/>
                <a:gd name="connsiteX23" fmla="*/ 1273628 w 1629228"/>
                <a:gd name="connsiteY23" fmla="*/ 232228 h 315685"/>
                <a:gd name="connsiteX24" fmla="*/ 1273628 w 1629228"/>
                <a:gd name="connsiteY24" fmla="*/ 254000 h 315685"/>
                <a:gd name="connsiteX25" fmla="*/ 1407886 w 1629228"/>
                <a:gd name="connsiteY25" fmla="*/ 254000 h 315685"/>
                <a:gd name="connsiteX26" fmla="*/ 1418771 w 1629228"/>
                <a:gd name="connsiteY26" fmla="*/ 264885 h 315685"/>
                <a:gd name="connsiteX27" fmla="*/ 1480457 w 1629228"/>
                <a:gd name="connsiteY27" fmla="*/ 264885 h 315685"/>
                <a:gd name="connsiteX28" fmla="*/ 1480457 w 1629228"/>
                <a:gd name="connsiteY28" fmla="*/ 297542 h 315685"/>
                <a:gd name="connsiteX29" fmla="*/ 1534886 w 1629228"/>
                <a:gd name="connsiteY29" fmla="*/ 297542 h 315685"/>
                <a:gd name="connsiteX30" fmla="*/ 1534886 w 1629228"/>
                <a:gd name="connsiteY30" fmla="*/ 315685 h 315685"/>
                <a:gd name="connsiteX31" fmla="*/ 1629228 w 1629228"/>
                <a:gd name="connsiteY31" fmla="*/ 315685 h 315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629228" h="315685">
                  <a:moveTo>
                    <a:pt x="0" y="0"/>
                  </a:moveTo>
                  <a:lnTo>
                    <a:pt x="210457" y="0"/>
                  </a:lnTo>
                  <a:lnTo>
                    <a:pt x="210457" y="21771"/>
                  </a:lnTo>
                  <a:lnTo>
                    <a:pt x="355600" y="21771"/>
                  </a:lnTo>
                  <a:lnTo>
                    <a:pt x="355600" y="21771"/>
                  </a:lnTo>
                  <a:lnTo>
                    <a:pt x="355600" y="50800"/>
                  </a:lnTo>
                  <a:lnTo>
                    <a:pt x="428171" y="50800"/>
                  </a:lnTo>
                  <a:lnTo>
                    <a:pt x="428171" y="76200"/>
                  </a:lnTo>
                  <a:lnTo>
                    <a:pt x="537028" y="76200"/>
                  </a:lnTo>
                  <a:lnTo>
                    <a:pt x="537028" y="94342"/>
                  </a:lnTo>
                  <a:lnTo>
                    <a:pt x="653143" y="94342"/>
                  </a:lnTo>
                  <a:lnTo>
                    <a:pt x="653143" y="94342"/>
                  </a:lnTo>
                  <a:lnTo>
                    <a:pt x="653143" y="127000"/>
                  </a:lnTo>
                  <a:lnTo>
                    <a:pt x="780143" y="127000"/>
                  </a:lnTo>
                  <a:lnTo>
                    <a:pt x="780143" y="137885"/>
                  </a:lnTo>
                  <a:lnTo>
                    <a:pt x="936171" y="137885"/>
                  </a:lnTo>
                  <a:lnTo>
                    <a:pt x="936171" y="156028"/>
                  </a:lnTo>
                  <a:lnTo>
                    <a:pt x="983343" y="156028"/>
                  </a:lnTo>
                  <a:lnTo>
                    <a:pt x="983343" y="181428"/>
                  </a:lnTo>
                  <a:lnTo>
                    <a:pt x="1110343" y="181428"/>
                  </a:lnTo>
                  <a:lnTo>
                    <a:pt x="1110343" y="195942"/>
                  </a:lnTo>
                  <a:lnTo>
                    <a:pt x="1193800" y="195942"/>
                  </a:lnTo>
                  <a:lnTo>
                    <a:pt x="1193800" y="232228"/>
                  </a:lnTo>
                  <a:lnTo>
                    <a:pt x="1273628" y="232228"/>
                  </a:lnTo>
                  <a:lnTo>
                    <a:pt x="1273628" y="254000"/>
                  </a:lnTo>
                  <a:lnTo>
                    <a:pt x="1407886" y="254000"/>
                  </a:lnTo>
                  <a:lnTo>
                    <a:pt x="1418771" y="264885"/>
                  </a:lnTo>
                  <a:lnTo>
                    <a:pt x="1480457" y="264885"/>
                  </a:lnTo>
                  <a:lnTo>
                    <a:pt x="1480457" y="297542"/>
                  </a:lnTo>
                  <a:lnTo>
                    <a:pt x="1534886" y="297542"/>
                  </a:lnTo>
                  <a:lnTo>
                    <a:pt x="1534886" y="315685"/>
                  </a:lnTo>
                  <a:lnTo>
                    <a:pt x="1629228" y="315685"/>
                  </a:lnTo>
                </a:path>
              </a:pathLst>
            </a:custGeom>
            <a:noFill/>
            <a:ln w="28575">
              <a:solidFill>
                <a:schemeClr val="accent3"/>
              </a:solidFill>
              <a:miter lim="800000"/>
              <a:headEnd/>
              <a:tailEnd/>
            </a:ln>
          </p:spPr>
          <p:txBody>
            <a:bodyPr rtlCol="0" anchor="ctr"/>
            <a:lstStyle/>
            <a:p>
              <a:pPr algn="ctr"/>
              <a:endParaRPr lang="en-US"/>
            </a:p>
          </p:txBody>
        </p:sp>
        <p:sp>
          <p:nvSpPr>
            <p:cNvPr id="313" name="Freeform 312">
              <a:extLst>
                <a:ext uri="{FF2B5EF4-FFF2-40B4-BE49-F238E27FC236}">
                  <a16:creationId xmlns:a16="http://schemas.microsoft.com/office/drawing/2014/main" id="{0BA59953-261A-4303-0188-E6EE197B23BE}"/>
                </a:ext>
              </a:extLst>
            </p:cNvPr>
            <p:cNvSpPr/>
            <p:nvPr/>
          </p:nvSpPr>
          <p:spPr bwMode="auto">
            <a:xfrm>
              <a:off x="2931886" y="2547257"/>
              <a:ext cx="3124200" cy="537029"/>
            </a:xfrm>
            <a:custGeom>
              <a:avLst/>
              <a:gdLst>
                <a:gd name="connsiteX0" fmla="*/ 3124200 w 3124200"/>
                <a:gd name="connsiteY0" fmla="*/ 537029 h 537029"/>
                <a:gd name="connsiteX1" fmla="*/ 2177143 w 3124200"/>
                <a:gd name="connsiteY1" fmla="*/ 537029 h 537029"/>
                <a:gd name="connsiteX2" fmla="*/ 2177143 w 3124200"/>
                <a:gd name="connsiteY2" fmla="*/ 500743 h 537029"/>
                <a:gd name="connsiteX3" fmla="*/ 2075543 w 3124200"/>
                <a:gd name="connsiteY3" fmla="*/ 500743 h 537029"/>
                <a:gd name="connsiteX4" fmla="*/ 2075543 w 3124200"/>
                <a:gd name="connsiteY4" fmla="*/ 500743 h 537029"/>
                <a:gd name="connsiteX5" fmla="*/ 2075543 w 3124200"/>
                <a:gd name="connsiteY5" fmla="*/ 500743 h 537029"/>
                <a:gd name="connsiteX6" fmla="*/ 2075543 w 3124200"/>
                <a:gd name="connsiteY6" fmla="*/ 500743 h 537029"/>
                <a:gd name="connsiteX7" fmla="*/ 2075543 w 3124200"/>
                <a:gd name="connsiteY7" fmla="*/ 475343 h 537029"/>
                <a:gd name="connsiteX8" fmla="*/ 1966685 w 3124200"/>
                <a:gd name="connsiteY8" fmla="*/ 475343 h 537029"/>
                <a:gd name="connsiteX9" fmla="*/ 1966685 w 3124200"/>
                <a:gd name="connsiteY9" fmla="*/ 449943 h 537029"/>
                <a:gd name="connsiteX10" fmla="*/ 1843314 w 3124200"/>
                <a:gd name="connsiteY10" fmla="*/ 449943 h 537029"/>
                <a:gd name="connsiteX11" fmla="*/ 1843314 w 3124200"/>
                <a:gd name="connsiteY11" fmla="*/ 449943 h 537029"/>
                <a:gd name="connsiteX12" fmla="*/ 1843314 w 3124200"/>
                <a:gd name="connsiteY12" fmla="*/ 417286 h 537029"/>
                <a:gd name="connsiteX13" fmla="*/ 1796143 w 3124200"/>
                <a:gd name="connsiteY13" fmla="*/ 417286 h 537029"/>
                <a:gd name="connsiteX14" fmla="*/ 1796143 w 3124200"/>
                <a:gd name="connsiteY14" fmla="*/ 373743 h 537029"/>
                <a:gd name="connsiteX15" fmla="*/ 1502228 w 3124200"/>
                <a:gd name="connsiteY15" fmla="*/ 373743 h 537029"/>
                <a:gd name="connsiteX16" fmla="*/ 1502228 w 3124200"/>
                <a:gd name="connsiteY16" fmla="*/ 348343 h 537029"/>
                <a:gd name="connsiteX17" fmla="*/ 1371600 w 3124200"/>
                <a:gd name="connsiteY17" fmla="*/ 348343 h 537029"/>
                <a:gd name="connsiteX18" fmla="*/ 1371600 w 3124200"/>
                <a:gd name="connsiteY18" fmla="*/ 326572 h 537029"/>
                <a:gd name="connsiteX19" fmla="*/ 1255485 w 3124200"/>
                <a:gd name="connsiteY19" fmla="*/ 326572 h 537029"/>
                <a:gd name="connsiteX20" fmla="*/ 1255485 w 3124200"/>
                <a:gd name="connsiteY20" fmla="*/ 293914 h 537029"/>
                <a:gd name="connsiteX21" fmla="*/ 1143000 w 3124200"/>
                <a:gd name="connsiteY21" fmla="*/ 293914 h 537029"/>
                <a:gd name="connsiteX22" fmla="*/ 1143000 w 3124200"/>
                <a:gd name="connsiteY22" fmla="*/ 261257 h 537029"/>
                <a:gd name="connsiteX23" fmla="*/ 1066800 w 3124200"/>
                <a:gd name="connsiteY23" fmla="*/ 261257 h 537029"/>
                <a:gd name="connsiteX24" fmla="*/ 1066800 w 3124200"/>
                <a:gd name="connsiteY24" fmla="*/ 243114 h 537029"/>
                <a:gd name="connsiteX25" fmla="*/ 932543 w 3124200"/>
                <a:gd name="connsiteY25" fmla="*/ 243114 h 537029"/>
                <a:gd name="connsiteX26" fmla="*/ 932543 w 3124200"/>
                <a:gd name="connsiteY26" fmla="*/ 206829 h 537029"/>
                <a:gd name="connsiteX27" fmla="*/ 780143 w 3124200"/>
                <a:gd name="connsiteY27" fmla="*/ 206829 h 537029"/>
                <a:gd name="connsiteX28" fmla="*/ 780143 w 3124200"/>
                <a:gd name="connsiteY28" fmla="*/ 181429 h 537029"/>
                <a:gd name="connsiteX29" fmla="*/ 664028 w 3124200"/>
                <a:gd name="connsiteY29" fmla="*/ 181429 h 537029"/>
                <a:gd name="connsiteX30" fmla="*/ 664028 w 3124200"/>
                <a:gd name="connsiteY30" fmla="*/ 181429 h 537029"/>
                <a:gd name="connsiteX31" fmla="*/ 591457 w 3124200"/>
                <a:gd name="connsiteY31" fmla="*/ 181429 h 537029"/>
                <a:gd name="connsiteX32" fmla="*/ 591457 w 3124200"/>
                <a:gd name="connsiteY32" fmla="*/ 137886 h 537029"/>
                <a:gd name="connsiteX33" fmla="*/ 500743 w 3124200"/>
                <a:gd name="connsiteY33" fmla="*/ 137886 h 537029"/>
                <a:gd name="connsiteX34" fmla="*/ 500743 w 3124200"/>
                <a:gd name="connsiteY34" fmla="*/ 119743 h 537029"/>
                <a:gd name="connsiteX35" fmla="*/ 388257 w 3124200"/>
                <a:gd name="connsiteY35" fmla="*/ 119743 h 537029"/>
                <a:gd name="connsiteX36" fmla="*/ 388257 w 3124200"/>
                <a:gd name="connsiteY36" fmla="*/ 94343 h 537029"/>
                <a:gd name="connsiteX37" fmla="*/ 257628 w 3124200"/>
                <a:gd name="connsiteY37" fmla="*/ 94343 h 537029"/>
                <a:gd name="connsiteX38" fmla="*/ 257628 w 3124200"/>
                <a:gd name="connsiteY38" fmla="*/ 68943 h 537029"/>
                <a:gd name="connsiteX39" fmla="*/ 206828 w 3124200"/>
                <a:gd name="connsiteY39" fmla="*/ 68943 h 537029"/>
                <a:gd name="connsiteX40" fmla="*/ 206828 w 3124200"/>
                <a:gd name="connsiteY40" fmla="*/ 32657 h 537029"/>
                <a:gd name="connsiteX41" fmla="*/ 112485 w 3124200"/>
                <a:gd name="connsiteY41" fmla="*/ 32657 h 537029"/>
                <a:gd name="connsiteX42" fmla="*/ 112485 w 3124200"/>
                <a:gd name="connsiteY42" fmla="*/ 32657 h 537029"/>
                <a:gd name="connsiteX43" fmla="*/ 112485 w 3124200"/>
                <a:gd name="connsiteY43" fmla="*/ 0 h 537029"/>
                <a:gd name="connsiteX44" fmla="*/ 0 w 3124200"/>
                <a:gd name="connsiteY44" fmla="*/ 0 h 53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24200" h="537029">
                  <a:moveTo>
                    <a:pt x="3124200" y="537029"/>
                  </a:moveTo>
                  <a:lnTo>
                    <a:pt x="2177143" y="537029"/>
                  </a:lnTo>
                  <a:lnTo>
                    <a:pt x="2177143" y="500743"/>
                  </a:lnTo>
                  <a:lnTo>
                    <a:pt x="2075543" y="500743"/>
                  </a:lnTo>
                  <a:lnTo>
                    <a:pt x="2075543" y="500743"/>
                  </a:lnTo>
                  <a:lnTo>
                    <a:pt x="2075543" y="500743"/>
                  </a:lnTo>
                  <a:lnTo>
                    <a:pt x="2075543" y="500743"/>
                  </a:lnTo>
                  <a:lnTo>
                    <a:pt x="2075543" y="475343"/>
                  </a:lnTo>
                  <a:lnTo>
                    <a:pt x="1966685" y="475343"/>
                  </a:lnTo>
                  <a:lnTo>
                    <a:pt x="1966685" y="449943"/>
                  </a:lnTo>
                  <a:lnTo>
                    <a:pt x="1843314" y="449943"/>
                  </a:lnTo>
                  <a:lnTo>
                    <a:pt x="1843314" y="449943"/>
                  </a:lnTo>
                  <a:lnTo>
                    <a:pt x="1843314" y="417286"/>
                  </a:lnTo>
                  <a:lnTo>
                    <a:pt x="1796143" y="417286"/>
                  </a:lnTo>
                  <a:lnTo>
                    <a:pt x="1796143" y="373743"/>
                  </a:lnTo>
                  <a:lnTo>
                    <a:pt x="1502228" y="373743"/>
                  </a:lnTo>
                  <a:lnTo>
                    <a:pt x="1502228" y="348343"/>
                  </a:lnTo>
                  <a:lnTo>
                    <a:pt x="1371600" y="348343"/>
                  </a:lnTo>
                  <a:lnTo>
                    <a:pt x="1371600" y="326572"/>
                  </a:lnTo>
                  <a:lnTo>
                    <a:pt x="1255485" y="326572"/>
                  </a:lnTo>
                  <a:lnTo>
                    <a:pt x="1255485" y="293914"/>
                  </a:lnTo>
                  <a:lnTo>
                    <a:pt x="1143000" y="293914"/>
                  </a:lnTo>
                  <a:lnTo>
                    <a:pt x="1143000" y="261257"/>
                  </a:lnTo>
                  <a:lnTo>
                    <a:pt x="1066800" y="261257"/>
                  </a:lnTo>
                  <a:lnTo>
                    <a:pt x="1066800" y="243114"/>
                  </a:lnTo>
                  <a:lnTo>
                    <a:pt x="932543" y="243114"/>
                  </a:lnTo>
                  <a:lnTo>
                    <a:pt x="932543" y="206829"/>
                  </a:lnTo>
                  <a:lnTo>
                    <a:pt x="780143" y="206829"/>
                  </a:lnTo>
                  <a:lnTo>
                    <a:pt x="780143" y="181429"/>
                  </a:lnTo>
                  <a:lnTo>
                    <a:pt x="664028" y="181429"/>
                  </a:lnTo>
                  <a:lnTo>
                    <a:pt x="664028" y="181429"/>
                  </a:lnTo>
                  <a:lnTo>
                    <a:pt x="591457" y="181429"/>
                  </a:lnTo>
                  <a:lnTo>
                    <a:pt x="591457" y="137886"/>
                  </a:lnTo>
                  <a:lnTo>
                    <a:pt x="500743" y="137886"/>
                  </a:lnTo>
                  <a:lnTo>
                    <a:pt x="500743" y="119743"/>
                  </a:lnTo>
                  <a:lnTo>
                    <a:pt x="388257" y="119743"/>
                  </a:lnTo>
                  <a:lnTo>
                    <a:pt x="388257" y="94343"/>
                  </a:lnTo>
                  <a:lnTo>
                    <a:pt x="257628" y="94343"/>
                  </a:lnTo>
                  <a:lnTo>
                    <a:pt x="257628" y="68943"/>
                  </a:lnTo>
                  <a:lnTo>
                    <a:pt x="206828" y="68943"/>
                  </a:lnTo>
                  <a:lnTo>
                    <a:pt x="206828" y="32657"/>
                  </a:lnTo>
                  <a:lnTo>
                    <a:pt x="112485" y="32657"/>
                  </a:lnTo>
                  <a:lnTo>
                    <a:pt x="112485" y="32657"/>
                  </a:lnTo>
                  <a:lnTo>
                    <a:pt x="112485" y="0"/>
                  </a:lnTo>
                  <a:lnTo>
                    <a:pt x="0" y="0"/>
                  </a:lnTo>
                </a:path>
              </a:pathLst>
            </a:custGeom>
            <a:noFill/>
            <a:ln w="28575">
              <a:solidFill>
                <a:schemeClr val="accent3"/>
              </a:solidFill>
              <a:miter lim="800000"/>
              <a:headEnd/>
              <a:tailEnd/>
            </a:ln>
          </p:spPr>
          <p:txBody>
            <a:bodyPr rtlCol="0" anchor="ctr"/>
            <a:lstStyle/>
            <a:p>
              <a:pPr algn="ctr"/>
              <a:endParaRPr lang="en-US"/>
            </a:p>
          </p:txBody>
        </p:sp>
      </p:grpSp>
      <p:grpSp>
        <p:nvGrpSpPr>
          <p:cNvPr id="311" name="Group 310">
            <a:extLst>
              <a:ext uri="{FF2B5EF4-FFF2-40B4-BE49-F238E27FC236}">
                <a16:creationId xmlns:a16="http://schemas.microsoft.com/office/drawing/2014/main" id="{B9BDFF0E-5CEA-A223-247F-C5D5C29BEBC3}"/>
              </a:ext>
            </a:extLst>
          </p:cNvPr>
          <p:cNvGrpSpPr/>
          <p:nvPr/>
        </p:nvGrpSpPr>
        <p:grpSpPr>
          <a:xfrm>
            <a:off x="1335314" y="2217057"/>
            <a:ext cx="4644572" cy="921657"/>
            <a:chOff x="1335314" y="2217057"/>
            <a:chExt cx="4644572" cy="921657"/>
          </a:xfrm>
        </p:grpSpPr>
        <p:sp>
          <p:nvSpPr>
            <p:cNvPr id="308" name="Freeform 307">
              <a:extLst>
                <a:ext uri="{FF2B5EF4-FFF2-40B4-BE49-F238E27FC236}">
                  <a16:creationId xmlns:a16="http://schemas.microsoft.com/office/drawing/2014/main" id="{BDF0D5E5-915E-1496-7D55-F1DD9EB7D9CB}"/>
                </a:ext>
              </a:extLst>
            </p:cNvPr>
            <p:cNvSpPr/>
            <p:nvPr/>
          </p:nvSpPr>
          <p:spPr bwMode="auto">
            <a:xfrm>
              <a:off x="4702629" y="2910114"/>
              <a:ext cx="1277257" cy="228600"/>
            </a:xfrm>
            <a:custGeom>
              <a:avLst/>
              <a:gdLst>
                <a:gd name="connsiteX0" fmla="*/ 1277257 w 1277257"/>
                <a:gd name="connsiteY0" fmla="*/ 228600 h 228600"/>
                <a:gd name="connsiteX1" fmla="*/ 874485 w 1277257"/>
                <a:gd name="connsiteY1" fmla="*/ 228600 h 228600"/>
                <a:gd name="connsiteX2" fmla="*/ 874485 w 1277257"/>
                <a:gd name="connsiteY2" fmla="*/ 68943 h 228600"/>
                <a:gd name="connsiteX3" fmla="*/ 210457 w 1277257"/>
                <a:gd name="connsiteY3" fmla="*/ 68943 h 228600"/>
                <a:gd name="connsiteX4" fmla="*/ 210457 w 1277257"/>
                <a:gd name="connsiteY4" fmla="*/ 10886 h 228600"/>
                <a:gd name="connsiteX5" fmla="*/ 159657 w 1277257"/>
                <a:gd name="connsiteY5" fmla="*/ 10886 h 228600"/>
                <a:gd name="connsiteX6" fmla="*/ 159657 w 1277257"/>
                <a:gd name="connsiteY6" fmla="*/ 0 h 228600"/>
                <a:gd name="connsiteX7" fmla="*/ 0 w 1277257"/>
                <a:gd name="connsiteY7"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7257" h="228600">
                  <a:moveTo>
                    <a:pt x="1277257" y="228600"/>
                  </a:moveTo>
                  <a:lnTo>
                    <a:pt x="874485" y="228600"/>
                  </a:lnTo>
                  <a:lnTo>
                    <a:pt x="874485" y="68943"/>
                  </a:lnTo>
                  <a:lnTo>
                    <a:pt x="210457" y="68943"/>
                  </a:lnTo>
                  <a:lnTo>
                    <a:pt x="210457" y="10886"/>
                  </a:lnTo>
                  <a:lnTo>
                    <a:pt x="159657" y="10886"/>
                  </a:lnTo>
                  <a:lnTo>
                    <a:pt x="159657"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309" name="Freeform 308">
              <a:extLst>
                <a:ext uri="{FF2B5EF4-FFF2-40B4-BE49-F238E27FC236}">
                  <a16:creationId xmlns:a16="http://schemas.microsoft.com/office/drawing/2014/main" id="{C0EB0DEB-32AE-6A1C-62E6-B491A455FFFE}"/>
                </a:ext>
              </a:extLst>
            </p:cNvPr>
            <p:cNvSpPr/>
            <p:nvPr/>
          </p:nvSpPr>
          <p:spPr bwMode="auto">
            <a:xfrm>
              <a:off x="1335314" y="2217057"/>
              <a:ext cx="3058886" cy="645886"/>
            </a:xfrm>
            <a:custGeom>
              <a:avLst/>
              <a:gdLst>
                <a:gd name="connsiteX0" fmla="*/ 0 w 3058886"/>
                <a:gd name="connsiteY0" fmla="*/ 0 h 645886"/>
                <a:gd name="connsiteX1" fmla="*/ 83457 w 3058886"/>
                <a:gd name="connsiteY1" fmla="*/ 0 h 645886"/>
                <a:gd name="connsiteX2" fmla="*/ 83457 w 3058886"/>
                <a:gd name="connsiteY2" fmla="*/ 14514 h 645886"/>
                <a:gd name="connsiteX3" fmla="*/ 384629 w 3058886"/>
                <a:gd name="connsiteY3" fmla="*/ 14514 h 645886"/>
                <a:gd name="connsiteX4" fmla="*/ 384629 w 3058886"/>
                <a:gd name="connsiteY4" fmla="*/ 43543 h 645886"/>
                <a:gd name="connsiteX5" fmla="*/ 489857 w 3058886"/>
                <a:gd name="connsiteY5" fmla="*/ 43543 h 645886"/>
                <a:gd name="connsiteX6" fmla="*/ 489857 w 3058886"/>
                <a:gd name="connsiteY6" fmla="*/ 68943 h 645886"/>
                <a:gd name="connsiteX7" fmla="*/ 707572 w 3058886"/>
                <a:gd name="connsiteY7" fmla="*/ 68943 h 645886"/>
                <a:gd name="connsiteX8" fmla="*/ 707572 w 3058886"/>
                <a:gd name="connsiteY8" fmla="*/ 90714 h 645886"/>
                <a:gd name="connsiteX9" fmla="*/ 878115 w 3058886"/>
                <a:gd name="connsiteY9" fmla="*/ 90714 h 645886"/>
                <a:gd name="connsiteX10" fmla="*/ 878115 w 3058886"/>
                <a:gd name="connsiteY10" fmla="*/ 112486 h 645886"/>
                <a:gd name="connsiteX11" fmla="*/ 921657 w 3058886"/>
                <a:gd name="connsiteY11" fmla="*/ 112486 h 645886"/>
                <a:gd name="connsiteX12" fmla="*/ 921657 w 3058886"/>
                <a:gd name="connsiteY12" fmla="*/ 137886 h 645886"/>
                <a:gd name="connsiteX13" fmla="*/ 986972 w 3058886"/>
                <a:gd name="connsiteY13" fmla="*/ 137886 h 645886"/>
                <a:gd name="connsiteX14" fmla="*/ 986972 w 3058886"/>
                <a:gd name="connsiteY14" fmla="*/ 148772 h 645886"/>
                <a:gd name="connsiteX15" fmla="*/ 1066800 w 3058886"/>
                <a:gd name="connsiteY15" fmla="*/ 148772 h 645886"/>
                <a:gd name="connsiteX16" fmla="*/ 1066800 w 3058886"/>
                <a:gd name="connsiteY16" fmla="*/ 148772 h 645886"/>
                <a:gd name="connsiteX17" fmla="*/ 1084943 w 3058886"/>
                <a:gd name="connsiteY17" fmla="*/ 166915 h 645886"/>
                <a:gd name="connsiteX18" fmla="*/ 1084943 w 3058886"/>
                <a:gd name="connsiteY18" fmla="*/ 166915 h 645886"/>
                <a:gd name="connsiteX19" fmla="*/ 1121229 w 3058886"/>
                <a:gd name="connsiteY19" fmla="*/ 166915 h 645886"/>
                <a:gd name="connsiteX20" fmla="*/ 1150257 w 3058886"/>
                <a:gd name="connsiteY20" fmla="*/ 195943 h 645886"/>
                <a:gd name="connsiteX21" fmla="*/ 1262743 w 3058886"/>
                <a:gd name="connsiteY21" fmla="*/ 195943 h 645886"/>
                <a:gd name="connsiteX22" fmla="*/ 1277257 w 3058886"/>
                <a:gd name="connsiteY22" fmla="*/ 210457 h 645886"/>
                <a:gd name="connsiteX23" fmla="*/ 1317172 w 3058886"/>
                <a:gd name="connsiteY23" fmla="*/ 210457 h 645886"/>
                <a:gd name="connsiteX24" fmla="*/ 1317172 w 3058886"/>
                <a:gd name="connsiteY24" fmla="*/ 246743 h 645886"/>
                <a:gd name="connsiteX25" fmla="*/ 1386115 w 3058886"/>
                <a:gd name="connsiteY25" fmla="*/ 246743 h 645886"/>
                <a:gd name="connsiteX26" fmla="*/ 1386115 w 3058886"/>
                <a:gd name="connsiteY26" fmla="*/ 272143 h 645886"/>
                <a:gd name="connsiteX27" fmla="*/ 1462315 w 3058886"/>
                <a:gd name="connsiteY27" fmla="*/ 272143 h 645886"/>
                <a:gd name="connsiteX28" fmla="*/ 1476829 w 3058886"/>
                <a:gd name="connsiteY28" fmla="*/ 286657 h 645886"/>
                <a:gd name="connsiteX29" fmla="*/ 1556657 w 3058886"/>
                <a:gd name="connsiteY29" fmla="*/ 286657 h 645886"/>
                <a:gd name="connsiteX30" fmla="*/ 1556657 w 3058886"/>
                <a:gd name="connsiteY30" fmla="*/ 297543 h 645886"/>
                <a:gd name="connsiteX31" fmla="*/ 1632857 w 3058886"/>
                <a:gd name="connsiteY31" fmla="*/ 297543 h 645886"/>
                <a:gd name="connsiteX32" fmla="*/ 1632857 w 3058886"/>
                <a:gd name="connsiteY32" fmla="*/ 322943 h 645886"/>
                <a:gd name="connsiteX33" fmla="*/ 1687286 w 3058886"/>
                <a:gd name="connsiteY33" fmla="*/ 322943 h 645886"/>
                <a:gd name="connsiteX34" fmla="*/ 1687286 w 3058886"/>
                <a:gd name="connsiteY34" fmla="*/ 344714 h 645886"/>
                <a:gd name="connsiteX35" fmla="*/ 1792515 w 3058886"/>
                <a:gd name="connsiteY35" fmla="*/ 344714 h 645886"/>
                <a:gd name="connsiteX36" fmla="*/ 1821544 w 3058886"/>
                <a:gd name="connsiteY36" fmla="*/ 373743 h 645886"/>
                <a:gd name="connsiteX37" fmla="*/ 1879600 w 3058886"/>
                <a:gd name="connsiteY37" fmla="*/ 373743 h 645886"/>
                <a:gd name="connsiteX38" fmla="*/ 1879600 w 3058886"/>
                <a:gd name="connsiteY38" fmla="*/ 373743 h 645886"/>
                <a:gd name="connsiteX39" fmla="*/ 1879600 w 3058886"/>
                <a:gd name="connsiteY39" fmla="*/ 373743 h 645886"/>
                <a:gd name="connsiteX40" fmla="*/ 1879600 w 3058886"/>
                <a:gd name="connsiteY40" fmla="*/ 399143 h 645886"/>
                <a:gd name="connsiteX41" fmla="*/ 1973943 w 3058886"/>
                <a:gd name="connsiteY41" fmla="*/ 399143 h 645886"/>
                <a:gd name="connsiteX42" fmla="*/ 1995715 w 3058886"/>
                <a:gd name="connsiteY42" fmla="*/ 420915 h 645886"/>
                <a:gd name="connsiteX43" fmla="*/ 2057400 w 3058886"/>
                <a:gd name="connsiteY43" fmla="*/ 453572 h 645886"/>
                <a:gd name="connsiteX44" fmla="*/ 2133600 w 3058886"/>
                <a:gd name="connsiteY44" fmla="*/ 457200 h 645886"/>
                <a:gd name="connsiteX45" fmla="*/ 2151743 w 3058886"/>
                <a:gd name="connsiteY45" fmla="*/ 478972 h 645886"/>
                <a:gd name="connsiteX46" fmla="*/ 2151743 w 3058886"/>
                <a:gd name="connsiteY46" fmla="*/ 478972 h 645886"/>
                <a:gd name="connsiteX47" fmla="*/ 2202543 w 3058886"/>
                <a:gd name="connsiteY47" fmla="*/ 500743 h 645886"/>
                <a:gd name="connsiteX48" fmla="*/ 2202543 w 3058886"/>
                <a:gd name="connsiteY48" fmla="*/ 500743 h 645886"/>
                <a:gd name="connsiteX49" fmla="*/ 2242457 w 3058886"/>
                <a:gd name="connsiteY49" fmla="*/ 522514 h 645886"/>
                <a:gd name="connsiteX50" fmla="*/ 2282372 w 3058886"/>
                <a:gd name="connsiteY50" fmla="*/ 522514 h 645886"/>
                <a:gd name="connsiteX51" fmla="*/ 2282372 w 3058886"/>
                <a:gd name="connsiteY51" fmla="*/ 540657 h 645886"/>
                <a:gd name="connsiteX52" fmla="*/ 2362200 w 3058886"/>
                <a:gd name="connsiteY52" fmla="*/ 540657 h 645886"/>
                <a:gd name="connsiteX53" fmla="*/ 2362200 w 3058886"/>
                <a:gd name="connsiteY53" fmla="*/ 555172 h 645886"/>
                <a:gd name="connsiteX54" fmla="*/ 2394857 w 3058886"/>
                <a:gd name="connsiteY54" fmla="*/ 555172 h 645886"/>
                <a:gd name="connsiteX55" fmla="*/ 2394857 w 3058886"/>
                <a:gd name="connsiteY55" fmla="*/ 573314 h 645886"/>
                <a:gd name="connsiteX56" fmla="*/ 2532743 w 3058886"/>
                <a:gd name="connsiteY56" fmla="*/ 573314 h 645886"/>
                <a:gd name="connsiteX57" fmla="*/ 2532743 w 3058886"/>
                <a:gd name="connsiteY57" fmla="*/ 591457 h 645886"/>
                <a:gd name="connsiteX58" fmla="*/ 2612572 w 3058886"/>
                <a:gd name="connsiteY58" fmla="*/ 591457 h 645886"/>
                <a:gd name="connsiteX59" fmla="*/ 2612572 w 3058886"/>
                <a:gd name="connsiteY59" fmla="*/ 605972 h 645886"/>
                <a:gd name="connsiteX60" fmla="*/ 2692400 w 3058886"/>
                <a:gd name="connsiteY60" fmla="*/ 605972 h 645886"/>
                <a:gd name="connsiteX61" fmla="*/ 2692400 w 3058886"/>
                <a:gd name="connsiteY61" fmla="*/ 620486 h 645886"/>
                <a:gd name="connsiteX62" fmla="*/ 2804886 w 3058886"/>
                <a:gd name="connsiteY62" fmla="*/ 620486 h 645886"/>
                <a:gd name="connsiteX63" fmla="*/ 2804886 w 3058886"/>
                <a:gd name="connsiteY63" fmla="*/ 645886 h 645886"/>
                <a:gd name="connsiteX64" fmla="*/ 3058886 w 3058886"/>
                <a:gd name="connsiteY64" fmla="*/ 645886 h 64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058886" h="645886">
                  <a:moveTo>
                    <a:pt x="0" y="0"/>
                  </a:moveTo>
                  <a:lnTo>
                    <a:pt x="83457" y="0"/>
                  </a:lnTo>
                  <a:lnTo>
                    <a:pt x="83457" y="14514"/>
                  </a:lnTo>
                  <a:lnTo>
                    <a:pt x="384629" y="14514"/>
                  </a:lnTo>
                  <a:lnTo>
                    <a:pt x="384629" y="43543"/>
                  </a:lnTo>
                  <a:lnTo>
                    <a:pt x="489857" y="43543"/>
                  </a:lnTo>
                  <a:lnTo>
                    <a:pt x="489857" y="68943"/>
                  </a:lnTo>
                  <a:lnTo>
                    <a:pt x="707572" y="68943"/>
                  </a:lnTo>
                  <a:lnTo>
                    <a:pt x="707572" y="90714"/>
                  </a:lnTo>
                  <a:lnTo>
                    <a:pt x="878115" y="90714"/>
                  </a:lnTo>
                  <a:lnTo>
                    <a:pt x="878115" y="112486"/>
                  </a:lnTo>
                  <a:lnTo>
                    <a:pt x="921657" y="112486"/>
                  </a:lnTo>
                  <a:lnTo>
                    <a:pt x="921657" y="137886"/>
                  </a:lnTo>
                  <a:lnTo>
                    <a:pt x="986972" y="137886"/>
                  </a:lnTo>
                  <a:lnTo>
                    <a:pt x="986972" y="148772"/>
                  </a:lnTo>
                  <a:lnTo>
                    <a:pt x="1066800" y="148772"/>
                  </a:lnTo>
                  <a:lnTo>
                    <a:pt x="1066800" y="148772"/>
                  </a:lnTo>
                  <a:lnTo>
                    <a:pt x="1084943" y="166915"/>
                  </a:lnTo>
                  <a:lnTo>
                    <a:pt x="1084943" y="166915"/>
                  </a:lnTo>
                  <a:lnTo>
                    <a:pt x="1121229" y="166915"/>
                  </a:lnTo>
                  <a:lnTo>
                    <a:pt x="1150257" y="195943"/>
                  </a:lnTo>
                  <a:lnTo>
                    <a:pt x="1262743" y="195943"/>
                  </a:lnTo>
                  <a:lnTo>
                    <a:pt x="1277257" y="210457"/>
                  </a:lnTo>
                  <a:lnTo>
                    <a:pt x="1317172" y="210457"/>
                  </a:lnTo>
                  <a:lnTo>
                    <a:pt x="1317172" y="246743"/>
                  </a:lnTo>
                  <a:lnTo>
                    <a:pt x="1386115" y="246743"/>
                  </a:lnTo>
                  <a:lnTo>
                    <a:pt x="1386115" y="272143"/>
                  </a:lnTo>
                  <a:lnTo>
                    <a:pt x="1462315" y="272143"/>
                  </a:lnTo>
                  <a:lnTo>
                    <a:pt x="1476829" y="286657"/>
                  </a:lnTo>
                  <a:lnTo>
                    <a:pt x="1556657" y="286657"/>
                  </a:lnTo>
                  <a:lnTo>
                    <a:pt x="1556657" y="297543"/>
                  </a:lnTo>
                  <a:lnTo>
                    <a:pt x="1632857" y="297543"/>
                  </a:lnTo>
                  <a:lnTo>
                    <a:pt x="1632857" y="322943"/>
                  </a:lnTo>
                  <a:lnTo>
                    <a:pt x="1687286" y="322943"/>
                  </a:lnTo>
                  <a:lnTo>
                    <a:pt x="1687286" y="344714"/>
                  </a:lnTo>
                  <a:lnTo>
                    <a:pt x="1792515" y="344714"/>
                  </a:lnTo>
                  <a:lnTo>
                    <a:pt x="1821544" y="373743"/>
                  </a:lnTo>
                  <a:lnTo>
                    <a:pt x="1879600" y="373743"/>
                  </a:lnTo>
                  <a:lnTo>
                    <a:pt x="1879600" y="373743"/>
                  </a:lnTo>
                  <a:lnTo>
                    <a:pt x="1879600" y="373743"/>
                  </a:lnTo>
                  <a:lnTo>
                    <a:pt x="1879600" y="399143"/>
                  </a:lnTo>
                  <a:lnTo>
                    <a:pt x="1973943" y="399143"/>
                  </a:lnTo>
                  <a:lnTo>
                    <a:pt x="1995715" y="420915"/>
                  </a:lnTo>
                  <a:lnTo>
                    <a:pt x="2057400" y="453572"/>
                  </a:lnTo>
                  <a:lnTo>
                    <a:pt x="2133600" y="457200"/>
                  </a:lnTo>
                  <a:lnTo>
                    <a:pt x="2151743" y="478972"/>
                  </a:lnTo>
                  <a:lnTo>
                    <a:pt x="2151743" y="478972"/>
                  </a:lnTo>
                  <a:lnTo>
                    <a:pt x="2202543" y="500743"/>
                  </a:lnTo>
                  <a:lnTo>
                    <a:pt x="2202543" y="500743"/>
                  </a:lnTo>
                  <a:lnTo>
                    <a:pt x="2242457" y="522514"/>
                  </a:lnTo>
                  <a:lnTo>
                    <a:pt x="2282372" y="522514"/>
                  </a:lnTo>
                  <a:lnTo>
                    <a:pt x="2282372" y="540657"/>
                  </a:lnTo>
                  <a:lnTo>
                    <a:pt x="2362200" y="540657"/>
                  </a:lnTo>
                  <a:lnTo>
                    <a:pt x="2362200" y="555172"/>
                  </a:lnTo>
                  <a:lnTo>
                    <a:pt x="2394857" y="555172"/>
                  </a:lnTo>
                  <a:lnTo>
                    <a:pt x="2394857" y="573314"/>
                  </a:lnTo>
                  <a:lnTo>
                    <a:pt x="2532743" y="573314"/>
                  </a:lnTo>
                  <a:lnTo>
                    <a:pt x="2532743" y="591457"/>
                  </a:lnTo>
                  <a:lnTo>
                    <a:pt x="2612572" y="591457"/>
                  </a:lnTo>
                  <a:lnTo>
                    <a:pt x="2612572" y="605972"/>
                  </a:lnTo>
                  <a:lnTo>
                    <a:pt x="2692400" y="605972"/>
                  </a:lnTo>
                  <a:lnTo>
                    <a:pt x="2692400" y="620486"/>
                  </a:lnTo>
                  <a:lnTo>
                    <a:pt x="2804886" y="620486"/>
                  </a:lnTo>
                  <a:lnTo>
                    <a:pt x="2804886" y="645886"/>
                  </a:lnTo>
                  <a:lnTo>
                    <a:pt x="3058886" y="645886"/>
                  </a:lnTo>
                </a:path>
              </a:pathLst>
            </a:custGeom>
            <a:noFill/>
            <a:ln w="28575">
              <a:solidFill>
                <a:schemeClr val="accent1"/>
              </a:solidFill>
              <a:miter lim="800000"/>
              <a:headEnd/>
              <a:tailEnd/>
            </a:ln>
          </p:spPr>
          <p:txBody>
            <a:bodyPr rtlCol="0" anchor="ctr"/>
            <a:lstStyle/>
            <a:p>
              <a:pPr algn="ctr"/>
              <a:endParaRPr lang="en-US"/>
            </a:p>
          </p:txBody>
        </p:sp>
        <p:sp>
          <p:nvSpPr>
            <p:cNvPr id="310" name="Freeform 309">
              <a:extLst>
                <a:ext uri="{FF2B5EF4-FFF2-40B4-BE49-F238E27FC236}">
                  <a16:creationId xmlns:a16="http://schemas.microsoft.com/office/drawing/2014/main" id="{888DF49E-B3B3-E555-4E9B-9DA28B956320}"/>
                </a:ext>
              </a:extLst>
            </p:cNvPr>
            <p:cNvSpPr/>
            <p:nvPr/>
          </p:nvSpPr>
          <p:spPr bwMode="auto">
            <a:xfrm>
              <a:off x="4383314" y="2866571"/>
              <a:ext cx="333829" cy="29029"/>
            </a:xfrm>
            <a:custGeom>
              <a:avLst/>
              <a:gdLst>
                <a:gd name="connsiteX0" fmla="*/ 0 w 333829"/>
                <a:gd name="connsiteY0" fmla="*/ 0 h 29029"/>
                <a:gd name="connsiteX1" fmla="*/ 79829 w 333829"/>
                <a:gd name="connsiteY1" fmla="*/ 0 h 29029"/>
                <a:gd name="connsiteX2" fmla="*/ 79829 w 333829"/>
                <a:gd name="connsiteY2" fmla="*/ 14515 h 29029"/>
                <a:gd name="connsiteX3" fmla="*/ 174172 w 333829"/>
                <a:gd name="connsiteY3" fmla="*/ 14515 h 29029"/>
                <a:gd name="connsiteX4" fmla="*/ 174172 w 333829"/>
                <a:gd name="connsiteY4" fmla="*/ 29029 h 29029"/>
                <a:gd name="connsiteX5" fmla="*/ 333829 w 333829"/>
                <a:gd name="connsiteY5" fmla="*/ 29029 h 29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3829" h="29029">
                  <a:moveTo>
                    <a:pt x="0" y="0"/>
                  </a:moveTo>
                  <a:lnTo>
                    <a:pt x="79829" y="0"/>
                  </a:lnTo>
                  <a:lnTo>
                    <a:pt x="79829" y="14515"/>
                  </a:lnTo>
                  <a:lnTo>
                    <a:pt x="174172" y="14515"/>
                  </a:lnTo>
                  <a:lnTo>
                    <a:pt x="174172" y="29029"/>
                  </a:lnTo>
                  <a:lnTo>
                    <a:pt x="333829" y="29029"/>
                  </a:lnTo>
                </a:path>
              </a:pathLst>
            </a:custGeom>
            <a:noFill/>
            <a:ln w="28575">
              <a:solidFill>
                <a:schemeClr val="accent1"/>
              </a:solidFill>
              <a:miter lim="800000"/>
              <a:headEnd/>
              <a:tailEnd/>
            </a:ln>
          </p:spPr>
          <p:txBody>
            <a:bodyPr rtlCol="0" anchor="ctr"/>
            <a:lstStyle/>
            <a:p>
              <a:pPr algn="ctr"/>
              <a:endParaRPr lang="en-US"/>
            </a:p>
          </p:txBody>
        </p:sp>
      </p:grpSp>
      <p:sp>
        <p:nvSpPr>
          <p:cNvPr id="291" name="TextBox 290">
            <a:extLst>
              <a:ext uri="{FF2B5EF4-FFF2-40B4-BE49-F238E27FC236}">
                <a16:creationId xmlns:a16="http://schemas.microsoft.com/office/drawing/2014/main" id="{BDF6BF34-526D-BF37-E3E4-BAADE243CE28}"/>
              </a:ext>
            </a:extLst>
          </p:cNvPr>
          <p:cNvSpPr txBox="1"/>
          <p:nvPr/>
        </p:nvSpPr>
        <p:spPr bwMode="auto">
          <a:xfrm>
            <a:off x="8111330"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439</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428</a:t>
            </a:r>
          </a:p>
        </p:txBody>
      </p:sp>
      <p:sp>
        <p:nvSpPr>
          <p:cNvPr id="2" name="Title 1">
            <a:extLst>
              <a:ext uri="{FF2B5EF4-FFF2-40B4-BE49-F238E27FC236}">
                <a16:creationId xmlns:a16="http://schemas.microsoft.com/office/drawing/2014/main" id="{53B965F2-F329-55AE-D10C-567E860A9C65}"/>
              </a:ext>
            </a:extLst>
          </p:cNvPr>
          <p:cNvSpPr>
            <a:spLocks noGrp="1"/>
          </p:cNvSpPr>
          <p:nvPr>
            <p:ph type="title"/>
          </p:nvPr>
        </p:nvSpPr>
        <p:spPr/>
        <p:txBody>
          <a:bodyPr/>
          <a:lstStyle/>
          <a:p>
            <a:r>
              <a:rPr lang="en-US" dirty="0"/>
              <a:t>IMpower010: OS in Other Patient Subgroups</a:t>
            </a:r>
          </a:p>
        </p:txBody>
      </p:sp>
      <p:sp>
        <p:nvSpPr>
          <p:cNvPr id="3" name="Content Placeholder 2">
            <a:extLst>
              <a:ext uri="{FF2B5EF4-FFF2-40B4-BE49-F238E27FC236}">
                <a16:creationId xmlns:a16="http://schemas.microsoft.com/office/drawing/2014/main" id="{54B8A6CD-FDE2-29FB-8BEC-AED1B947F59D}"/>
              </a:ext>
            </a:extLst>
          </p:cNvPr>
          <p:cNvSpPr>
            <a:spLocks noGrp="1"/>
          </p:cNvSpPr>
          <p:nvPr>
            <p:ph idx="1"/>
          </p:nvPr>
        </p:nvSpPr>
        <p:spPr/>
        <p:txBody>
          <a:bodyPr/>
          <a:lstStyle/>
          <a:p>
            <a:r>
              <a:rPr lang="en-US" sz="2000" dirty="0"/>
              <a:t>Median follow-up: 46 </a:t>
            </a:r>
            <a:r>
              <a:rPr lang="en-US" sz="2000" dirty="0" err="1"/>
              <a:t>mo</a:t>
            </a:r>
            <a:br>
              <a:rPr lang="en-US" sz="2000" dirty="0"/>
            </a:br>
            <a:br>
              <a:rPr lang="en-US" sz="2000" dirty="0"/>
            </a:br>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pPr>
              <a:spcBef>
                <a:spcPts val="0"/>
              </a:spcBef>
            </a:pPr>
            <a:r>
              <a:rPr lang="en-US" sz="2000" dirty="0"/>
              <a:t>No formal testing for statistical significance is allowed until statistical significance is observed for DFS in ITT population based on prespecified </a:t>
            </a:r>
            <a:r>
              <a:rPr kumimoji="0" lang="en-US" sz="2000" b="0" i="0" u="none" strike="noStrike" kern="0" cap="none" spc="0" normalizeH="0" baseline="0" noProof="0" dirty="0">
                <a:ln>
                  <a:noFill/>
                </a:ln>
                <a:solidFill>
                  <a:srgbClr val="000000"/>
                </a:solidFill>
                <a:effectLst/>
                <a:uLnTx/>
                <a:uFillTx/>
              </a:rPr>
              <a:t>hierarchical testing strategy</a:t>
            </a:r>
            <a:endParaRPr lang="en-US" sz="2000" dirty="0"/>
          </a:p>
        </p:txBody>
      </p:sp>
      <p:sp>
        <p:nvSpPr>
          <p:cNvPr id="4" name="Text Box 15">
            <a:extLst>
              <a:ext uri="{FF2B5EF4-FFF2-40B4-BE49-F238E27FC236}">
                <a16:creationId xmlns:a16="http://schemas.microsoft.com/office/drawing/2014/main" id="{CE320FF7-7CDB-6954-92AC-2C5F32E5829B}"/>
              </a:ext>
            </a:extLst>
          </p:cNvPr>
          <p:cNvSpPr txBox="1">
            <a:spLocks noChangeArrowheads="1"/>
          </p:cNvSpPr>
          <p:nvPr/>
        </p:nvSpPr>
        <p:spPr bwMode="auto">
          <a:xfrm>
            <a:off x="444650"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Felip. WCLC 2022. Abstr PL03.09.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71626C4F-3EE8-4A5D-8952-02BA92992A96}"/>
              </a:ext>
            </a:extLst>
          </p:cNvPr>
          <p:cNvSpPr txBox="1"/>
          <p:nvPr/>
        </p:nvSpPr>
        <p:spPr bwMode="auto">
          <a:xfrm>
            <a:off x="6918325" y="1848240"/>
            <a:ext cx="4762786" cy="369332"/>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Stage IB-IIIA (ITT Patient Population)</a:t>
            </a:r>
            <a:endParaRPr lang="en-US" u="sng"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1558D3CE-2338-333F-837D-D97C78483864}"/>
              </a:ext>
            </a:extLst>
          </p:cNvPr>
          <p:cNvSpPr txBox="1"/>
          <p:nvPr/>
        </p:nvSpPr>
        <p:spPr bwMode="auto">
          <a:xfrm>
            <a:off x="6993205" y="3879527"/>
            <a:ext cx="3199915" cy="584775"/>
          </a:xfrm>
          <a:prstGeom prst="rect">
            <a:avLst/>
          </a:prstGeom>
          <a:noFill/>
          <a:ln>
            <a:noFill/>
          </a:ln>
        </p:spPr>
        <p:txBody>
          <a:bodyPr wrap="none" rtlCol="0">
            <a:spAutoFit/>
          </a:bodyPr>
          <a:lstStyle/>
          <a:p>
            <a:pPr algn="l">
              <a:lnSpc>
                <a:spcPct val="100000"/>
              </a:lnSpc>
              <a:spcBef>
                <a:spcPts val="0"/>
              </a:spcBef>
              <a:spcAft>
                <a:spcPct val="0"/>
              </a:spcAft>
              <a:buClrTx/>
              <a:buFontTx/>
              <a:buNone/>
              <a:tabLst>
                <a:tab pos="1590675" algn="l"/>
              </a:tabLst>
            </a:pPr>
            <a:r>
              <a:rPr lang="en-US" sz="1600" b="0" dirty="0">
                <a:solidFill>
                  <a:schemeClr val="accent1"/>
                </a:solidFill>
                <a:latin typeface="Calibri" panose="020F0502020204030204" pitchFamily="34" charset="0"/>
              </a:rPr>
              <a:t>Atezo (n = 507)</a:t>
            </a:r>
            <a:r>
              <a:rPr lang="en-US" sz="1600" b="0" dirty="0">
                <a:solidFill>
                  <a:schemeClr val="bg1"/>
                </a:solidFill>
                <a:latin typeface="Calibri" panose="020F0502020204030204" pitchFamily="34" charset="0"/>
              </a:rPr>
              <a:t>	127 (25.0)	NR</a:t>
            </a:r>
          </a:p>
          <a:p>
            <a:pPr algn="l">
              <a:lnSpc>
                <a:spcPct val="100000"/>
              </a:lnSpc>
              <a:spcBef>
                <a:spcPts val="0"/>
              </a:spcBef>
              <a:spcAft>
                <a:spcPct val="0"/>
              </a:spcAft>
              <a:buClrTx/>
              <a:buFontTx/>
              <a:buNone/>
              <a:tabLst>
                <a:tab pos="1590675" algn="l"/>
              </a:tabLst>
            </a:pPr>
            <a:r>
              <a:rPr lang="en-US" sz="1600" b="0" dirty="0">
                <a:solidFill>
                  <a:schemeClr val="accent3"/>
                </a:solidFill>
                <a:latin typeface="Calibri" panose="020F0502020204030204" pitchFamily="34" charset="0"/>
              </a:rPr>
              <a:t>BSC (n = 498)</a:t>
            </a:r>
            <a:r>
              <a:rPr lang="en-US" sz="1600" b="0" dirty="0">
                <a:solidFill>
                  <a:schemeClr val="bg1"/>
                </a:solidFill>
                <a:latin typeface="Calibri" panose="020F0502020204030204" pitchFamily="34" charset="0"/>
              </a:rPr>
              <a:t>	124 (24.9)	NR</a:t>
            </a:r>
          </a:p>
        </p:txBody>
      </p:sp>
      <p:sp>
        <p:nvSpPr>
          <p:cNvPr id="16" name="TextBox 15">
            <a:extLst>
              <a:ext uri="{FF2B5EF4-FFF2-40B4-BE49-F238E27FC236}">
                <a16:creationId xmlns:a16="http://schemas.microsoft.com/office/drawing/2014/main" id="{E856C8CA-3A91-1FA7-B4A6-54CE9FE72094}"/>
              </a:ext>
            </a:extLst>
          </p:cNvPr>
          <p:cNvSpPr txBox="1"/>
          <p:nvPr/>
        </p:nvSpPr>
        <p:spPr bwMode="auto">
          <a:xfrm>
            <a:off x="9372038" y="3309100"/>
            <a:ext cx="1221808"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Median OS,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Mo (95% CI)</a:t>
            </a:r>
          </a:p>
        </p:txBody>
      </p:sp>
      <p:sp>
        <p:nvSpPr>
          <p:cNvPr id="17" name="TextBox 16">
            <a:extLst>
              <a:ext uri="{FF2B5EF4-FFF2-40B4-BE49-F238E27FC236}">
                <a16:creationId xmlns:a16="http://schemas.microsoft.com/office/drawing/2014/main" id="{4740588A-E0D5-9688-7D18-DC57D5DC3DC0}"/>
              </a:ext>
            </a:extLst>
          </p:cNvPr>
          <p:cNvSpPr txBox="1"/>
          <p:nvPr/>
        </p:nvSpPr>
        <p:spPr bwMode="auto">
          <a:xfrm>
            <a:off x="8702481" y="3309100"/>
            <a:ext cx="837537"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Events,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n (%)</a:t>
            </a:r>
          </a:p>
        </p:txBody>
      </p:sp>
      <p:sp>
        <p:nvSpPr>
          <p:cNvPr id="18" name="TextBox 17">
            <a:extLst>
              <a:ext uri="{FF2B5EF4-FFF2-40B4-BE49-F238E27FC236}">
                <a16:creationId xmlns:a16="http://schemas.microsoft.com/office/drawing/2014/main" id="{CF672B5B-29EE-5669-AE5A-5710332A89D4}"/>
              </a:ext>
            </a:extLst>
          </p:cNvPr>
          <p:cNvSpPr txBox="1"/>
          <p:nvPr/>
        </p:nvSpPr>
        <p:spPr bwMode="auto">
          <a:xfrm>
            <a:off x="6993205" y="4440408"/>
            <a:ext cx="3600641" cy="338554"/>
          </a:xfrm>
          <a:prstGeom prst="rect">
            <a:avLst/>
          </a:prstGeom>
          <a:noFill/>
          <a:ln>
            <a:noFill/>
          </a:ln>
        </p:spPr>
        <p:txBody>
          <a:bodyPr wrap="squar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0.995 (95% CI: 0.78-1.28);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.9661</a:t>
            </a:r>
          </a:p>
        </p:txBody>
      </p:sp>
      <p:sp>
        <p:nvSpPr>
          <p:cNvPr id="118" name="TextBox 117">
            <a:extLst>
              <a:ext uri="{FF2B5EF4-FFF2-40B4-BE49-F238E27FC236}">
                <a16:creationId xmlns:a16="http://schemas.microsoft.com/office/drawing/2014/main" id="{26B901B9-3F69-6013-3AEA-4EA3B9309F44}"/>
              </a:ext>
            </a:extLst>
          </p:cNvPr>
          <p:cNvSpPr txBox="1"/>
          <p:nvPr/>
        </p:nvSpPr>
        <p:spPr bwMode="auto">
          <a:xfrm>
            <a:off x="2723152"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378</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362</a:t>
            </a:r>
          </a:p>
        </p:txBody>
      </p:sp>
      <p:sp>
        <p:nvSpPr>
          <p:cNvPr id="9" name="TextBox 8">
            <a:extLst>
              <a:ext uri="{FF2B5EF4-FFF2-40B4-BE49-F238E27FC236}">
                <a16:creationId xmlns:a16="http://schemas.microsoft.com/office/drawing/2014/main" id="{036B120C-A240-7D45-9A1C-EC3E4C971970}"/>
              </a:ext>
            </a:extLst>
          </p:cNvPr>
          <p:cNvSpPr txBox="1"/>
          <p:nvPr/>
        </p:nvSpPr>
        <p:spPr bwMode="auto">
          <a:xfrm>
            <a:off x="1402990" y="3879527"/>
            <a:ext cx="3530998" cy="630431"/>
          </a:xfrm>
          <a:prstGeom prst="rect">
            <a:avLst/>
          </a:prstGeom>
          <a:noFill/>
          <a:ln>
            <a:noFill/>
          </a:ln>
        </p:spPr>
        <p:txBody>
          <a:bodyPr wrap="none" rtlCol="0">
            <a:spAutoFit/>
          </a:bodyPr>
          <a:lstStyle/>
          <a:p>
            <a:pPr algn="l">
              <a:lnSpc>
                <a:spcPct val="100000"/>
              </a:lnSpc>
              <a:spcBef>
                <a:spcPts val="0"/>
              </a:spcBef>
              <a:spcAft>
                <a:spcPct val="0"/>
              </a:spcAft>
              <a:buClrTx/>
              <a:buFontTx/>
              <a:buNone/>
              <a:tabLst>
                <a:tab pos="1590675" algn="l"/>
              </a:tabLst>
            </a:pPr>
            <a:r>
              <a:rPr lang="en-US" sz="1600" b="0" dirty="0">
                <a:solidFill>
                  <a:schemeClr val="accent1"/>
                </a:solidFill>
                <a:latin typeface="Calibri" panose="020F0502020204030204" pitchFamily="34" charset="0"/>
              </a:rPr>
              <a:t>Atezo (n = 442)</a:t>
            </a:r>
            <a:r>
              <a:rPr lang="en-US" sz="1600" b="0" dirty="0">
                <a:solidFill>
                  <a:schemeClr val="bg1"/>
                </a:solidFill>
                <a:latin typeface="Calibri" panose="020F0502020204030204" pitchFamily="34" charset="0"/>
              </a:rPr>
              <a:t>	115 (26.0)	NR</a:t>
            </a:r>
          </a:p>
          <a:p>
            <a:pPr algn="l">
              <a:lnSpc>
                <a:spcPct val="100000"/>
              </a:lnSpc>
              <a:spcBef>
                <a:spcPts val="0"/>
              </a:spcBef>
              <a:spcAft>
                <a:spcPct val="0"/>
              </a:spcAft>
              <a:buClrTx/>
              <a:buFontTx/>
              <a:buNone/>
              <a:tabLst>
                <a:tab pos="1590675" algn="l"/>
              </a:tabLst>
            </a:pPr>
            <a:r>
              <a:rPr lang="en-US" sz="1600" b="0" dirty="0">
                <a:solidFill>
                  <a:schemeClr val="accent3"/>
                </a:solidFill>
                <a:latin typeface="Calibri" panose="020F0502020204030204" pitchFamily="34" charset="0"/>
              </a:rPr>
              <a:t>BSC (n = 440)</a:t>
            </a:r>
            <a:r>
              <a:rPr lang="en-US" sz="1600" b="0" dirty="0">
                <a:solidFill>
                  <a:schemeClr val="bg1"/>
                </a:solidFill>
                <a:latin typeface="Calibri" panose="020F0502020204030204" pitchFamily="34" charset="0"/>
              </a:rPr>
              <a:t>	116 (26.4)	NR</a:t>
            </a:r>
          </a:p>
        </p:txBody>
      </p:sp>
      <p:sp>
        <p:nvSpPr>
          <p:cNvPr id="10" name="TextBox 9">
            <a:extLst>
              <a:ext uri="{FF2B5EF4-FFF2-40B4-BE49-F238E27FC236}">
                <a16:creationId xmlns:a16="http://schemas.microsoft.com/office/drawing/2014/main" id="{74719C0A-3925-046A-FF12-0F5C38B679BD}"/>
              </a:ext>
            </a:extLst>
          </p:cNvPr>
          <p:cNvSpPr txBox="1"/>
          <p:nvPr/>
        </p:nvSpPr>
        <p:spPr bwMode="auto">
          <a:xfrm>
            <a:off x="4055943" y="3309100"/>
            <a:ext cx="1348224" cy="630431"/>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Median OS,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Mo (95% CI)</a:t>
            </a:r>
          </a:p>
        </p:txBody>
      </p:sp>
      <p:sp>
        <p:nvSpPr>
          <p:cNvPr id="11" name="TextBox 10">
            <a:extLst>
              <a:ext uri="{FF2B5EF4-FFF2-40B4-BE49-F238E27FC236}">
                <a16:creationId xmlns:a16="http://schemas.microsoft.com/office/drawing/2014/main" id="{78CF870C-C291-4255-52BA-04E6CF01B636}"/>
              </a:ext>
            </a:extLst>
          </p:cNvPr>
          <p:cNvSpPr txBox="1"/>
          <p:nvPr/>
        </p:nvSpPr>
        <p:spPr bwMode="auto">
          <a:xfrm>
            <a:off x="3267975" y="3309100"/>
            <a:ext cx="924194" cy="630431"/>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Events,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n (%)</a:t>
            </a:r>
          </a:p>
        </p:txBody>
      </p:sp>
      <p:sp>
        <p:nvSpPr>
          <p:cNvPr id="12" name="TextBox 11">
            <a:extLst>
              <a:ext uri="{FF2B5EF4-FFF2-40B4-BE49-F238E27FC236}">
                <a16:creationId xmlns:a16="http://schemas.microsoft.com/office/drawing/2014/main" id="{B7F5DE5B-DAAF-3196-D3D5-B7868074BAA7}"/>
              </a:ext>
            </a:extLst>
          </p:cNvPr>
          <p:cNvSpPr txBox="1"/>
          <p:nvPr/>
        </p:nvSpPr>
        <p:spPr bwMode="auto">
          <a:xfrm>
            <a:off x="1402989" y="4440408"/>
            <a:ext cx="3973186" cy="364986"/>
          </a:xfrm>
          <a:prstGeom prst="rect">
            <a:avLst/>
          </a:prstGeom>
          <a:noFill/>
          <a:ln>
            <a:noFill/>
          </a:ln>
        </p:spPr>
        <p:txBody>
          <a:bodyPr wrap="squar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0.95 (95% CI: 0.74-1.24)</a:t>
            </a:r>
          </a:p>
        </p:txBody>
      </p:sp>
      <p:sp>
        <p:nvSpPr>
          <p:cNvPr id="13" name="TextBox 12">
            <a:extLst>
              <a:ext uri="{FF2B5EF4-FFF2-40B4-BE49-F238E27FC236}">
                <a16:creationId xmlns:a16="http://schemas.microsoft.com/office/drawing/2014/main" id="{51461F72-B0DD-00FB-5B0D-6B685167D50F}"/>
              </a:ext>
            </a:extLst>
          </p:cNvPr>
          <p:cNvSpPr txBox="1"/>
          <p:nvPr/>
        </p:nvSpPr>
        <p:spPr bwMode="auto">
          <a:xfrm>
            <a:off x="1331241" y="1848240"/>
            <a:ext cx="4762786" cy="369332"/>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Stage II-IIIA (All Randomized Patients)</a:t>
            </a:r>
            <a:endParaRPr lang="en-US" u="sng" dirty="0">
              <a:solidFill>
                <a:schemeClr val="bg1"/>
              </a:solidFill>
              <a:latin typeface="Calibri" panose="020F0502020204030204" pitchFamily="34" charset="0"/>
            </a:endParaRPr>
          </a:p>
        </p:txBody>
      </p:sp>
      <p:cxnSp>
        <p:nvCxnSpPr>
          <p:cNvPr id="27" name="Straight Connector 26">
            <a:extLst>
              <a:ext uri="{FF2B5EF4-FFF2-40B4-BE49-F238E27FC236}">
                <a16:creationId xmlns:a16="http://schemas.microsoft.com/office/drawing/2014/main" id="{E05E81D4-E93B-2A57-82AE-9DE30E495A2F}"/>
              </a:ext>
            </a:extLst>
          </p:cNvPr>
          <p:cNvCxnSpPr>
            <a:cxnSpLocks/>
          </p:cNvCxnSpPr>
          <p:nvPr/>
        </p:nvCxnSpPr>
        <p:spPr bwMode="auto">
          <a:xfrm>
            <a:off x="1314578" y="4834129"/>
            <a:ext cx="480679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FC4A973-6785-415D-1F35-15790E2A000F}"/>
              </a:ext>
            </a:extLst>
          </p:cNvPr>
          <p:cNvCxnSpPr>
            <a:cxnSpLocks/>
          </p:cNvCxnSpPr>
          <p:nvPr/>
        </p:nvCxnSpPr>
        <p:spPr bwMode="auto">
          <a:xfrm flipV="1">
            <a:off x="1323425" y="2209466"/>
            <a:ext cx="0" cy="2627137"/>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563D31E-0F9A-F043-ECC0-A5BC71CB1180}"/>
              </a:ext>
            </a:extLst>
          </p:cNvPr>
          <p:cNvCxnSpPr>
            <a:cxnSpLocks/>
          </p:cNvCxnSpPr>
          <p:nvPr/>
        </p:nvCxnSpPr>
        <p:spPr bwMode="auto">
          <a:xfrm>
            <a:off x="1323507"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2FC441D-1A74-4531-0933-5A609A003E6D}"/>
              </a:ext>
            </a:extLst>
          </p:cNvPr>
          <p:cNvCxnSpPr>
            <a:cxnSpLocks/>
          </p:cNvCxnSpPr>
          <p:nvPr/>
        </p:nvCxnSpPr>
        <p:spPr bwMode="auto">
          <a:xfrm>
            <a:off x="1522674"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7977AFE-D24A-7985-0321-B009503E23F8}"/>
              </a:ext>
            </a:extLst>
          </p:cNvPr>
          <p:cNvCxnSpPr>
            <a:cxnSpLocks/>
          </p:cNvCxnSpPr>
          <p:nvPr/>
        </p:nvCxnSpPr>
        <p:spPr bwMode="auto">
          <a:xfrm>
            <a:off x="1721841"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86AEE9E-3DE9-282B-57E7-3E69A9D7140A}"/>
              </a:ext>
            </a:extLst>
          </p:cNvPr>
          <p:cNvCxnSpPr>
            <a:cxnSpLocks/>
          </p:cNvCxnSpPr>
          <p:nvPr/>
        </p:nvCxnSpPr>
        <p:spPr bwMode="auto">
          <a:xfrm>
            <a:off x="1921008"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42D2B48-62D0-E96F-89A0-0937DA698B8A}"/>
              </a:ext>
            </a:extLst>
          </p:cNvPr>
          <p:cNvCxnSpPr>
            <a:cxnSpLocks/>
          </p:cNvCxnSpPr>
          <p:nvPr/>
        </p:nvCxnSpPr>
        <p:spPr bwMode="auto">
          <a:xfrm>
            <a:off x="2120175"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631E42F-2C6D-7D89-A9C3-613E97C601C4}"/>
              </a:ext>
            </a:extLst>
          </p:cNvPr>
          <p:cNvCxnSpPr>
            <a:cxnSpLocks/>
          </p:cNvCxnSpPr>
          <p:nvPr/>
        </p:nvCxnSpPr>
        <p:spPr bwMode="auto">
          <a:xfrm>
            <a:off x="2319342"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F6FD60F-A89D-106E-8ECB-B05DB46B3143}"/>
              </a:ext>
            </a:extLst>
          </p:cNvPr>
          <p:cNvCxnSpPr>
            <a:cxnSpLocks/>
          </p:cNvCxnSpPr>
          <p:nvPr/>
        </p:nvCxnSpPr>
        <p:spPr bwMode="auto">
          <a:xfrm>
            <a:off x="2518508"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F19B6C5-2FAB-B4EE-197F-250875957708}"/>
              </a:ext>
            </a:extLst>
          </p:cNvPr>
          <p:cNvCxnSpPr>
            <a:cxnSpLocks/>
          </p:cNvCxnSpPr>
          <p:nvPr/>
        </p:nvCxnSpPr>
        <p:spPr bwMode="auto">
          <a:xfrm>
            <a:off x="2717675"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F425C8E-91A6-FC94-36CD-C06BE221E3A7}"/>
              </a:ext>
            </a:extLst>
          </p:cNvPr>
          <p:cNvCxnSpPr>
            <a:cxnSpLocks/>
          </p:cNvCxnSpPr>
          <p:nvPr/>
        </p:nvCxnSpPr>
        <p:spPr bwMode="auto">
          <a:xfrm>
            <a:off x="2916842"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3366041-F471-9536-D6C7-6475F0FE45C8}"/>
              </a:ext>
            </a:extLst>
          </p:cNvPr>
          <p:cNvCxnSpPr>
            <a:cxnSpLocks/>
          </p:cNvCxnSpPr>
          <p:nvPr/>
        </p:nvCxnSpPr>
        <p:spPr bwMode="auto">
          <a:xfrm>
            <a:off x="3116009"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B066F7C-0163-D70C-996C-5B10354A9203}"/>
              </a:ext>
            </a:extLst>
          </p:cNvPr>
          <p:cNvCxnSpPr>
            <a:cxnSpLocks/>
          </p:cNvCxnSpPr>
          <p:nvPr/>
        </p:nvCxnSpPr>
        <p:spPr bwMode="auto">
          <a:xfrm>
            <a:off x="3315176"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538D5C4-E6C6-3F89-2AE6-DE5D1E41B710}"/>
              </a:ext>
            </a:extLst>
          </p:cNvPr>
          <p:cNvCxnSpPr>
            <a:cxnSpLocks/>
          </p:cNvCxnSpPr>
          <p:nvPr/>
        </p:nvCxnSpPr>
        <p:spPr bwMode="auto">
          <a:xfrm>
            <a:off x="3514343"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758EE50-4F3D-FE0F-B9C0-488B04571389}"/>
              </a:ext>
            </a:extLst>
          </p:cNvPr>
          <p:cNvCxnSpPr>
            <a:cxnSpLocks/>
          </p:cNvCxnSpPr>
          <p:nvPr/>
        </p:nvCxnSpPr>
        <p:spPr bwMode="auto">
          <a:xfrm>
            <a:off x="3713509"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5DF320B-A169-C74F-9B44-1062441F8435}"/>
              </a:ext>
            </a:extLst>
          </p:cNvPr>
          <p:cNvCxnSpPr>
            <a:cxnSpLocks/>
          </p:cNvCxnSpPr>
          <p:nvPr/>
        </p:nvCxnSpPr>
        <p:spPr bwMode="auto">
          <a:xfrm>
            <a:off x="3912676"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5912D10-C6CF-F2BF-74CF-6E5C67E69F45}"/>
              </a:ext>
            </a:extLst>
          </p:cNvPr>
          <p:cNvCxnSpPr>
            <a:cxnSpLocks/>
          </p:cNvCxnSpPr>
          <p:nvPr/>
        </p:nvCxnSpPr>
        <p:spPr bwMode="auto">
          <a:xfrm>
            <a:off x="4111843"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E6E03A8-EAEF-8365-54B5-5BB33EA1A1C8}"/>
              </a:ext>
            </a:extLst>
          </p:cNvPr>
          <p:cNvCxnSpPr>
            <a:cxnSpLocks/>
          </p:cNvCxnSpPr>
          <p:nvPr/>
        </p:nvCxnSpPr>
        <p:spPr bwMode="auto">
          <a:xfrm>
            <a:off x="4311010"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49AF1B2-BE65-D5D6-376C-0079CBB81865}"/>
              </a:ext>
            </a:extLst>
          </p:cNvPr>
          <p:cNvCxnSpPr>
            <a:cxnSpLocks/>
          </p:cNvCxnSpPr>
          <p:nvPr/>
        </p:nvCxnSpPr>
        <p:spPr bwMode="auto">
          <a:xfrm>
            <a:off x="4510177"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0491129-516D-BA6C-946C-EB7781DBA506}"/>
              </a:ext>
            </a:extLst>
          </p:cNvPr>
          <p:cNvCxnSpPr>
            <a:cxnSpLocks/>
          </p:cNvCxnSpPr>
          <p:nvPr/>
        </p:nvCxnSpPr>
        <p:spPr bwMode="auto">
          <a:xfrm>
            <a:off x="4908510"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9A54D77-90B7-A1AD-08CD-7D3544A045A2}"/>
              </a:ext>
            </a:extLst>
          </p:cNvPr>
          <p:cNvCxnSpPr>
            <a:cxnSpLocks/>
          </p:cNvCxnSpPr>
          <p:nvPr/>
        </p:nvCxnSpPr>
        <p:spPr bwMode="auto">
          <a:xfrm>
            <a:off x="5107677"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8596CDF-3F68-4E90-F4F6-545139E8CBFF}"/>
              </a:ext>
            </a:extLst>
          </p:cNvPr>
          <p:cNvCxnSpPr>
            <a:cxnSpLocks/>
          </p:cNvCxnSpPr>
          <p:nvPr/>
        </p:nvCxnSpPr>
        <p:spPr bwMode="auto">
          <a:xfrm>
            <a:off x="5306844"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6FA0AC6-1043-586E-0461-1AF42F190CF7}"/>
              </a:ext>
            </a:extLst>
          </p:cNvPr>
          <p:cNvCxnSpPr>
            <a:cxnSpLocks/>
          </p:cNvCxnSpPr>
          <p:nvPr/>
        </p:nvCxnSpPr>
        <p:spPr bwMode="auto">
          <a:xfrm>
            <a:off x="5506011"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46EACA0-CFAA-5195-AC1E-AD5DC0256F82}"/>
              </a:ext>
            </a:extLst>
          </p:cNvPr>
          <p:cNvCxnSpPr>
            <a:cxnSpLocks/>
          </p:cNvCxnSpPr>
          <p:nvPr/>
        </p:nvCxnSpPr>
        <p:spPr bwMode="auto">
          <a:xfrm>
            <a:off x="5705178"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61179E5-6FD1-EB9F-27AD-B46F6A5636FB}"/>
              </a:ext>
            </a:extLst>
          </p:cNvPr>
          <p:cNvCxnSpPr>
            <a:cxnSpLocks/>
          </p:cNvCxnSpPr>
          <p:nvPr/>
        </p:nvCxnSpPr>
        <p:spPr bwMode="auto">
          <a:xfrm>
            <a:off x="6103512"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5F359AD-20CD-80B6-F950-F7553BFC690A}"/>
              </a:ext>
            </a:extLst>
          </p:cNvPr>
          <p:cNvCxnSpPr>
            <a:cxnSpLocks/>
          </p:cNvCxnSpPr>
          <p:nvPr/>
        </p:nvCxnSpPr>
        <p:spPr bwMode="auto">
          <a:xfrm>
            <a:off x="5904345"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C423910-D05F-0D69-FF5F-26C3BF1F54B5}"/>
              </a:ext>
            </a:extLst>
          </p:cNvPr>
          <p:cNvCxnSpPr>
            <a:cxnSpLocks/>
          </p:cNvCxnSpPr>
          <p:nvPr/>
        </p:nvCxnSpPr>
        <p:spPr bwMode="auto">
          <a:xfrm>
            <a:off x="4709344" y="4832466"/>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2DE751C-59F5-2350-8197-0F9000C60176}"/>
              </a:ext>
            </a:extLst>
          </p:cNvPr>
          <p:cNvCxnSpPr>
            <a:cxnSpLocks/>
          </p:cNvCxnSpPr>
          <p:nvPr/>
        </p:nvCxnSpPr>
        <p:spPr bwMode="auto">
          <a:xfrm flipH="1">
            <a:off x="1263839" y="2206993"/>
            <a:ext cx="70631"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529B2C7-0561-3687-CA6E-E120C4DF1682}"/>
              </a:ext>
            </a:extLst>
          </p:cNvPr>
          <p:cNvCxnSpPr>
            <a:cxnSpLocks/>
          </p:cNvCxnSpPr>
          <p:nvPr/>
        </p:nvCxnSpPr>
        <p:spPr bwMode="auto">
          <a:xfrm flipH="1">
            <a:off x="1263839" y="2732457"/>
            <a:ext cx="70631"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879E2D7-6AA0-5992-4ECB-D958BC7214B1}"/>
              </a:ext>
            </a:extLst>
          </p:cNvPr>
          <p:cNvCxnSpPr>
            <a:cxnSpLocks/>
          </p:cNvCxnSpPr>
          <p:nvPr/>
        </p:nvCxnSpPr>
        <p:spPr bwMode="auto">
          <a:xfrm flipH="1">
            <a:off x="1263839" y="3257921"/>
            <a:ext cx="70631"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7019988-8501-A2D1-C8CD-D908BFD7419B}"/>
              </a:ext>
            </a:extLst>
          </p:cNvPr>
          <p:cNvCxnSpPr>
            <a:cxnSpLocks/>
          </p:cNvCxnSpPr>
          <p:nvPr/>
        </p:nvCxnSpPr>
        <p:spPr bwMode="auto">
          <a:xfrm flipH="1">
            <a:off x="1263839" y="3783386"/>
            <a:ext cx="70631"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2861865-306F-1695-7FE1-0F6C4112F9A2}"/>
              </a:ext>
            </a:extLst>
          </p:cNvPr>
          <p:cNvCxnSpPr>
            <a:cxnSpLocks/>
          </p:cNvCxnSpPr>
          <p:nvPr/>
        </p:nvCxnSpPr>
        <p:spPr bwMode="auto">
          <a:xfrm flipH="1">
            <a:off x="1263839" y="4308850"/>
            <a:ext cx="70631"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1628317-8D0F-4C83-EF02-F5413DFCFA85}"/>
              </a:ext>
            </a:extLst>
          </p:cNvPr>
          <p:cNvCxnSpPr>
            <a:cxnSpLocks/>
          </p:cNvCxnSpPr>
          <p:nvPr/>
        </p:nvCxnSpPr>
        <p:spPr bwMode="auto">
          <a:xfrm flipH="1">
            <a:off x="1263839" y="4834315"/>
            <a:ext cx="70631" cy="0"/>
          </a:xfrm>
          <a:prstGeom prst="line">
            <a:avLst/>
          </a:prstGeom>
          <a:noFill/>
          <a:ln w="28575" cap="flat" cmpd="sng" algn="ctr">
            <a:solidFill>
              <a:schemeClr val="bg1"/>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FE438769-DADE-6204-DB5D-6E253B285D85}"/>
              </a:ext>
            </a:extLst>
          </p:cNvPr>
          <p:cNvSpPr txBox="1"/>
          <p:nvPr/>
        </p:nvSpPr>
        <p:spPr bwMode="auto">
          <a:xfrm rot="16200000">
            <a:off x="-572726" y="3330644"/>
            <a:ext cx="2620886" cy="373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Overall Survival (%)</a:t>
            </a:r>
          </a:p>
        </p:txBody>
      </p:sp>
      <p:sp>
        <p:nvSpPr>
          <p:cNvPr id="61" name="TextBox 60">
            <a:extLst>
              <a:ext uri="{FF2B5EF4-FFF2-40B4-BE49-F238E27FC236}">
                <a16:creationId xmlns:a16="http://schemas.microsoft.com/office/drawing/2014/main" id="{3FC0938E-3C73-9044-3EB8-618AC4BABE41}"/>
              </a:ext>
            </a:extLst>
          </p:cNvPr>
          <p:cNvSpPr txBox="1"/>
          <p:nvPr/>
        </p:nvSpPr>
        <p:spPr bwMode="auto">
          <a:xfrm>
            <a:off x="1323426" y="5091739"/>
            <a:ext cx="4780088" cy="36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62" name="TextBox 61">
            <a:extLst>
              <a:ext uri="{FF2B5EF4-FFF2-40B4-BE49-F238E27FC236}">
                <a16:creationId xmlns:a16="http://schemas.microsoft.com/office/drawing/2014/main" id="{885F5261-2BAF-E7EC-4FC3-7F02208D711C}"/>
              </a:ext>
            </a:extLst>
          </p:cNvPr>
          <p:cNvSpPr txBox="1"/>
          <p:nvPr/>
        </p:nvSpPr>
        <p:spPr bwMode="auto">
          <a:xfrm>
            <a:off x="733193" y="2040258"/>
            <a:ext cx="565961" cy="364986"/>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100</a:t>
            </a:r>
          </a:p>
        </p:txBody>
      </p:sp>
      <p:sp>
        <p:nvSpPr>
          <p:cNvPr id="63" name="TextBox 62">
            <a:extLst>
              <a:ext uri="{FF2B5EF4-FFF2-40B4-BE49-F238E27FC236}">
                <a16:creationId xmlns:a16="http://schemas.microsoft.com/office/drawing/2014/main" id="{FA5294B2-408E-7117-1261-3167820A66BE}"/>
              </a:ext>
            </a:extLst>
          </p:cNvPr>
          <p:cNvSpPr txBox="1"/>
          <p:nvPr/>
        </p:nvSpPr>
        <p:spPr bwMode="auto">
          <a:xfrm>
            <a:off x="733193" y="2562030"/>
            <a:ext cx="565961" cy="364986"/>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80</a:t>
            </a:r>
          </a:p>
        </p:txBody>
      </p:sp>
      <p:sp>
        <p:nvSpPr>
          <p:cNvPr id="64" name="TextBox 63">
            <a:extLst>
              <a:ext uri="{FF2B5EF4-FFF2-40B4-BE49-F238E27FC236}">
                <a16:creationId xmlns:a16="http://schemas.microsoft.com/office/drawing/2014/main" id="{5E981636-5A4B-A95E-982A-3F6451BEEF08}"/>
              </a:ext>
            </a:extLst>
          </p:cNvPr>
          <p:cNvSpPr txBox="1"/>
          <p:nvPr/>
        </p:nvSpPr>
        <p:spPr bwMode="auto">
          <a:xfrm>
            <a:off x="733193" y="3083802"/>
            <a:ext cx="565961" cy="364986"/>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60</a:t>
            </a:r>
          </a:p>
        </p:txBody>
      </p:sp>
      <p:sp>
        <p:nvSpPr>
          <p:cNvPr id="65" name="TextBox 64">
            <a:extLst>
              <a:ext uri="{FF2B5EF4-FFF2-40B4-BE49-F238E27FC236}">
                <a16:creationId xmlns:a16="http://schemas.microsoft.com/office/drawing/2014/main" id="{D11411B3-D9C0-186E-774F-9DDC70C5AF9A}"/>
              </a:ext>
            </a:extLst>
          </p:cNvPr>
          <p:cNvSpPr txBox="1"/>
          <p:nvPr/>
        </p:nvSpPr>
        <p:spPr bwMode="auto">
          <a:xfrm>
            <a:off x="733193" y="3605573"/>
            <a:ext cx="565961" cy="364986"/>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40</a:t>
            </a:r>
          </a:p>
        </p:txBody>
      </p:sp>
      <p:sp>
        <p:nvSpPr>
          <p:cNvPr id="66" name="TextBox 65">
            <a:extLst>
              <a:ext uri="{FF2B5EF4-FFF2-40B4-BE49-F238E27FC236}">
                <a16:creationId xmlns:a16="http://schemas.microsoft.com/office/drawing/2014/main" id="{5941D379-0622-2030-A2B0-FB2ED74DDD1C}"/>
              </a:ext>
            </a:extLst>
          </p:cNvPr>
          <p:cNvSpPr txBox="1"/>
          <p:nvPr/>
        </p:nvSpPr>
        <p:spPr bwMode="auto">
          <a:xfrm>
            <a:off x="733193" y="4127345"/>
            <a:ext cx="565961" cy="364986"/>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20</a:t>
            </a:r>
          </a:p>
        </p:txBody>
      </p:sp>
      <p:sp>
        <p:nvSpPr>
          <p:cNvPr id="67" name="TextBox 66">
            <a:extLst>
              <a:ext uri="{FF2B5EF4-FFF2-40B4-BE49-F238E27FC236}">
                <a16:creationId xmlns:a16="http://schemas.microsoft.com/office/drawing/2014/main" id="{7945C512-E013-D4BB-57A1-8C700543AA6B}"/>
              </a:ext>
            </a:extLst>
          </p:cNvPr>
          <p:cNvSpPr txBox="1"/>
          <p:nvPr/>
        </p:nvSpPr>
        <p:spPr bwMode="auto">
          <a:xfrm>
            <a:off x="733193" y="4649115"/>
            <a:ext cx="565961" cy="364986"/>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sp>
        <p:nvSpPr>
          <p:cNvPr id="68" name="TextBox 67">
            <a:extLst>
              <a:ext uri="{FF2B5EF4-FFF2-40B4-BE49-F238E27FC236}">
                <a16:creationId xmlns:a16="http://schemas.microsoft.com/office/drawing/2014/main" id="{EC18064E-9700-0AFB-E1F6-1F1B7A4D7595}"/>
              </a:ext>
            </a:extLst>
          </p:cNvPr>
          <p:cNvSpPr txBox="1"/>
          <p:nvPr/>
        </p:nvSpPr>
        <p:spPr bwMode="auto">
          <a:xfrm>
            <a:off x="5857199"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72</a:t>
            </a:r>
          </a:p>
        </p:txBody>
      </p:sp>
      <p:sp>
        <p:nvSpPr>
          <p:cNvPr id="69" name="TextBox 68">
            <a:extLst>
              <a:ext uri="{FF2B5EF4-FFF2-40B4-BE49-F238E27FC236}">
                <a16:creationId xmlns:a16="http://schemas.microsoft.com/office/drawing/2014/main" id="{C05AEAF3-EC62-84DA-4DD8-5919149B24D5}"/>
              </a:ext>
            </a:extLst>
          </p:cNvPr>
          <p:cNvSpPr txBox="1"/>
          <p:nvPr/>
        </p:nvSpPr>
        <p:spPr bwMode="auto">
          <a:xfrm>
            <a:off x="1089836"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70" name="TextBox 69">
            <a:extLst>
              <a:ext uri="{FF2B5EF4-FFF2-40B4-BE49-F238E27FC236}">
                <a16:creationId xmlns:a16="http://schemas.microsoft.com/office/drawing/2014/main" id="{1EB22456-9E99-1A9D-8069-4AAE19EDD2ED}"/>
              </a:ext>
            </a:extLst>
          </p:cNvPr>
          <p:cNvSpPr txBox="1"/>
          <p:nvPr/>
        </p:nvSpPr>
        <p:spPr bwMode="auto">
          <a:xfrm>
            <a:off x="1288477"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71" name="TextBox 70">
            <a:extLst>
              <a:ext uri="{FF2B5EF4-FFF2-40B4-BE49-F238E27FC236}">
                <a16:creationId xmlns:a16="http://schemas.microsoft.com/office/drawing/2014/main" id="{720B36AF-63AA-23C2-CCD6-5BF094E0721F}"/>
              </a:ext>
            </a:extLst>
          </p:cNvPr>
          <p:cNvSpPr txBox="1"/>
          <p:nvPr/>
        </p:nvSpPr>
        <p:spPr bwMode="auto">
          <a:xfrm>
            <a:off x="1487117"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72" name="TextBox 71">
            <a:extLst>
              <a:ext uri="{FF2B5EF4-FFF2-40B4-BE49-F238E27FC236}">
                <a16:creationId xmlns:a16="http://schemas.microsoft.com/office/drawing/2014/main" id="{7C145406-8F83-7011-6408-4FC064B01A74}"/>
              </a:ext>
            </a:extLst>
          </p:cNvPr>
          <p:cNvSpPr txBox="1"/>
          <p:nvPr/>
        </p:nvSpPr>
        <p:spPr bwMode="auto">
          <a:xfrm>
            <a:off x="1685758"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p:txBody>
      </p:sp>
      <p:sp>
        <p:nvSpPr>
          <p:cNvPr id="73" name="TextBox 72">
            <a:extLst>
              <a:ext uri="{FF2B5EF4-FFF2-40B4-BE49-F238E27FC236}">
                <a16:creationId xmlns:a16="http://schemas.microsoft.com/office/drawing/2014/main" id="{25570219-6651-DF30-91A6-7516B883D114}"/>
              </a:ext>
            </a:extLst>
          </p:cNvPr>
          <p:cNvSpPr txBox="1"/>
          <p:nvPr/>
        </p:nvSpPr>
        <p:spPr bwMode="auto">
          <a:xfrm>
            <a:off x="1884398"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a:t>
            </a:r>
          </a:p>
        </p:txBody>
      </p:sp>
      <p:sp>
        <p:nvSpPr>
          <p:cNvPr id="74" name="TextBox 73">
            <a:extLst>
              <a:ext uri="{FF2B5EF4-FFF2-40B4-BE49-F238E27FC236}">
                <a16:creationId xmlns:a16="http://schemas.microsoft.com/office/drawing/2014/main" id="{4DBA16A8-20F2-CEEE-FD9B-B6D0BD3E9137}"/>
              </a:ext>
            </a:extLst>
          </p:cNvPr>
          <p:cNvSpPr txBox="1"/>
          <p:nvPr/>
        </p:nvSpPr>
        <p:spPr bwMode="auto">
          <a:xfrm>
            <a:off x="2083039"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a:t>
            </a:r>
          </a:p>
        </p:txBody>
      </p:sp>
      <p:sp>
        <p:nvSpPr>
          <p:cNvPr id="75" name="TextBox 74">
            <a:extLst>
              <a:ext uri="{FF2B5EF4-FFF2-40B4-BE49-F238E27FC236}">
                <a16:creationId xmlns:a16="http://schemas.microsoft.com/office/drawing/2014/main" id="{D9A71E9E-343E-D971-CFC1-48BB4DB0F925}"/>
              </a:ext>
            </a:extLst>
          </p:cNvPr>
          <p:cNvSpPr txBox="1"/>
          <p:nvPr/>
        </p:nvSpPr>
        <p:spPr bwMode="auto">
          <a:xfrm>
            <a:off x="2281679"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a:t>
            </a:r>
          </a:p>
        </p:txBody>
      </p:sp>
      <p:sp>
        <p:nvSpPr>
          <p:cNvPr id="76" name="TextBox 75">
            <a:extLst>
              <a:ext uri="{FF2B5EF4-FFF2-40B4-BE49-F238E27FC236}">
                <a16:creationId xmlns:a16="http://schemas.microsoft.com/office/drawing/2014/main" id="{A9D8EE7B-A920-B648-9877-DF63AC62FF69}"/>
              </a:ext>
            </a:extLst>
          </p:cNvPr>
          <p:cNvSpPr txBox="1"/>
          <p:nvPr/>
        </p:nvSpPr>
        <p:spPr bwMode="auto">
          <a:xfrm>
            <a:off x="2480320"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a:t>
            </a:r>
          </a:p>
        </p:txBody>
      </p:sp>
      <p:sp>
        <p:nvSpPr>
          <p:cNvPr id="77" name="TextBox 76">
            <a:extLst>
              <a:ext uri="{FF2B5EF4-FFF2-40B4-BE49-F238E27FC236}">
                <a16:creationId xmlns:a16="http://schemas.microsoft.com/office/drawing/2014/main" id="{D40AA496-9438-AB6C-81F0-5CD1E4E696DE}"/>
              </a:ext>
            </a:extLst>
          </p:cNvPr>
          <p:cNvSpPr txBox="1"/>
          <p:nvPr/>
        </p:nvSpPr>
        <p:spPr bwMode="auto">
          <a:xfrm>
            <a:off x="2678960"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a:t>
            </a:r>
          </a:p>
        </p:txBody>
      </p:sp>
      <p:sp>
        <p:nvSpPr>
          <p:cNvPr id="78" name="TextBox 77">
            <a:extLst>
              <a:ext uri="{FF2B5EF4-FFF2-40B4-BE49-F238E27FC236}">
                <a16:creationId xmlns:a16="http://schemas.microsoft.com/office/drawing/2014/main" id="{95E700D8-A869-F6B8-2BF0-0F91AB143BB1}"/>
              </a:ext>
            </a:extLst>
          </p:cNvPr>
          <p:cNvSpPr txBox="1"/>
          <p:nvPr/>
        </p:nvSpPr>
        <p:spPr bwMode="auto">
          <a:xfrm>
            <a:off x="2877601"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27</a:t>
            </a:r>
          </a:p>
        </p:txBody>
      </p:sp>
      <p:sp>
        <p:nvSpPr>
          <p:cNvPr id="79" name="TextBox 78">
            <a:extLst>
              <a:ext uri="{FF2B5EF4-FFF2-40B4-BE49-F238E27FC236}">
                <a16:creationId xmlns:a16="http://schemas.microsoft.com/office/drawing/2014/main" id="{5FE9CF26-7C08-F0B8-BC14-ED58CB4437F6}"/>
              </a:ext>
            </a:extLst>
          </p:cNvPr>
          <p:cNvSpPr txBox="1"/>
          <p:nvPr/>
        </p:nvSpPr>
        <p:spPr bwMode="auto">
          <a:xfrm>
            <a:off x="3076241"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30</a:t>
            </a:r>
          </a:p>
        </p:txBody>
      </p:sp>
      <p:sp>
        <p:nvSpPr>
          <p:cNvPr id="80" name="TextBox 79">
            <a:extLst>
              <a:ext uri="{FF2B5EF4-FFF2-40B4-BE49-F238E27FC236}">
                <a16:creationId xmlns:a16="http://schemas.microsoft.com/office/drawing/2014/main" id="{7198CEF6-62E5-3164-26C2-D64C87D2D820}"/>
              </a:ext>
            </a:extLst>
          </p:cNvPr>
          <p:cNvSpPr txBox="1"/>
          <p:nvPr/>
        </p:nvSpPr>
        <p:spPr bwMode="auto">
          <a:xfrm>
            <a:off x="3274882"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a:t>
            </a:r>
          </a:p>
        </p:txBody>
      </p:sp>
      <p:sp>
        <p:nvSpPr>
          <p:cNvPr id="81" name="TextBox 80">
            <a:extLst>
              <a:ext uri="{FF2B5EF4-FFF2-40B4-BE49-F238E27FC236}">
                <a16:creationId xmlns:a16="http://schemas.microsoft.com/office/drawing/2014/main" id="{092CF381-D554-88D3-636E-65364D8FFE37}"/>
              </a:ext>
            </a:extLst>
          </p:cNvPr>
          <p:cNvSpPr txBox="1"/>
          <p:nvPr/>
        </p:nvSpPr>
        <p:spPr bwMode="auto">
          <a:xfrm>
            <a:off x="3473522"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36</a:t>
            </a:r>
          </a:p>
        </p:txBody>
      </p:sp>
      <p:sp>
        <p:nvSpPr>
          <p:cNvPr id="82" name="TextBox 81">
            <a:extLst>
              <a:ext uri="{FF2B5EF4-FFF2-40B4-BE49-F238E27FC236}">
                <a16:creationId xmlns:a16="http://schemas.microsoft.com/office/drawing/2014/main" id="{A637A7C6-7F37-D275-31F2-627B2F40D644}"/>
              </a:ext>
            </a:extLst>
          </p:cNvPr>
          <p:cNvSpPr txBox="1"/>
          <p:nvPr/>
        </p:nvSpPr>
        <p:spPr bwMode="auto">
          <a:xfrm>
            <a:off x="3672162"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a:t>
            </a:r>
          </a:p>
        </p:txBody>
      </p:sp>
      <p:sp>
        <p:nvSpPr>
          <p:cNvPr id="83" name="TextBox 82">
            <a:extLst>
              <a:ext uri="{FF2B5EF4-FFF2-40B4-BE49-F238E27FC236}">
                <a16:creationId xmlns:a16="http://schemas.microsoft.com/office/drawing/2014/main" id="{43793163-CCEB-6CCD-3574-A22E51C0E36E}"/>
              </a:ext>
            </a:extLst>
          </p:cNvPr>
          <p:cNvSpPr txBox="1"/>
          <p:nvPr/>
        </p:nvSpPr>
        <p:spPr bwMode="auto">
          <a:xfrm>
            <a:off x="3870803"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42</a:t>
            </a:r>
          </a:p>
        </p:txBody>
      </p:sp>
      <p:sp>
        <p:nvSpPr>
          <p:cNvPr id="84" name="TextBox 83">
            <a:extLst>
              <a:ext uri="{FF2B5EF4-FFF2-40B4-BE49-F238E27FC236}">
                <a16:creationId xmlns:a16="http://schemas.microsoft.com/office/drawing/2014/main" id="{68F49CDE-FA88-4EF1-55CA-FBD15778F9E2}"/>
              </a:ext>
            </a:extLst>
          </p:cNvPr>
          <p:cNvSpPr txBox="1"/>
          <p:nvPr/>
        </p:nvSpPr>
        <p:spPr bwMode="auto">
          <a:xfrm>
            <a:off x="4069443"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45</a:t>
            </a:r>
          </a:p>
        </p:txBody>
      </p:sp>
      <p:sp>
        <p:nvSpPr>
          <p:cNvPr id="85" name="TextBox 84">
            <a:extLst>
              <a:ext uri="{FF2B5EF4-FFF2-40B4-BE49-F238E27FC236}">
                <a16:creationId xmlns:a16="http://schemas.microsoft.com/office/drawing/2014/main" id="{88F7F21A-E748-CA39-3D23-F259740ACB6E}"/>
              </a:ext>
            </a:extLst>
          </p:cNvPr>
          <p:cNvSpPr txBox="1"/>
          <p:nvPr/>
        </p:nvSpPr>
        <p:spPr bwMode="auto">
          <a:xfrm>
            <a:off x="4268084"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48</a:t>
            </a:r>
          </a:p>
        </p:txBody>
      </p:sp>
      <p:sp>
        <p:nvSpPr>
          <p:cNvPr id="86" name="TextBox 85">
            <a:extLst>
              <a:ext uri="{FF2B5EF4-FFF2-40B4-BE49-F238E27FC236}">
                <a16:creationId xmlns:a16="http://schemas.microsoft.com/office/drawing/2014/main" id="{AF196E0E-F85E-01BA-F00D-22C6C649146E}"/>
              </a:ext>
            </a:extLst>
          </p:cNvPr>
          <p:cNvSpPr txBox="1"/>
          <p:nvPr/>
        </p:nvSpPr>
        <p:spPr bwMode="auto">
          <a:xfrm>
            <a:off x="4466724"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51</a:t>
            </a:r>
          </a:p>
        </p:txBody>
      </p:sp>
      <p:sp>
        <p:nvSpPr>
          <p:cNvPr id="87" name="TextBox 86">
            <a:extLst>
              <a:ext uri="{FF2B5EF4-FFF2-40B4-BE49-F238E27FC236}">
                <a16:creationId xmlns:a16="http://schemas.microsoft.com/office/drawing/2014/main" id="{22EDECB4-B226-8965-5D07-0F85A475C76B}"/>
              </a:ext>
            </a:extLst>
          </p:cNvPr>
          <p:cNvSpPr txBox="1"/>
          <p:nvPr/>
        </p:nvSpPr>
        <p:spPr bwMode="auto">
          <a:xfrm>
            <a:off x="4665365"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54</a:t>
            </a:r>
          </a:p>
        </p:txBody>
      </p:sp>
      <p:sp>
        <p:nvSpPr>
          <p:cNvPr id="88" name="TextBox 87">
            <a:extLst>
              <a:ext uri="{FF2B5EF4-FFF2-40B4-BE49-F238E27FC236}">
                <a16:creationId xmlns:a16="http://schemas.microsoft.com/office/drawing/2014/main" id="{125BFA7B-66C2-4061-3550-917C12675D03}"/>
              </a:ext>
            </a:extLst>
          </p:cNvPr>
          <p:cNvSpPr txBox="1"/>
          <p:nvPr/>
        </p:nvSpPr>
        <p:spPr bwMode="auto">
          <a:xfrm>
            <a:off x="4864005"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57</a:t>
            </a:r>
          </a:p>
        </p:txBody>
      </p:sp>
      <p:sp>
        <p:nvSpPr>
          <p:cNvPr id="89" name="TextBox 88">
            <a:extLst>
              <a:ext uri="{FF2B5EF4-FFF2-40B4-BE49-F238E27FC236}">
                <a16:creationId xmlns:a16="http://schemas.microsoft.com/office/drawing/2014/main" id="{129A8645-A495-4B81-E402-05E65F76AD3C}"/>
              </a:ext>
            </a:extLst>
          </p:cNvPr>
          <p:cNvSpPr txBox="1"/>
          <p:nvPr/>
        </p:nvSpPr>
        <p:spPr bwMode="auto">
          <a:xfrm>
            <a:off x="5062646"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60</a:t>
            </a:r>
          </a:p>
        </p:txBody>
      </p:sp>
      <p:sp>
        <p:nvSpPr>
          <p:cNvPr id="90" name="TextBox 89">
            <a:extLst>
              <a:ext uri="{FF2B5EF4-FFF2-40B4-BE49-F238E27FC236}">
                <a16:creationId xmlns:a16="http://schemas.microsoft.com/office/drawing/2014/main" id="{39418629-FEC6-4B73-AD89-0B60E99447BB}"/>
              </a:ext>
            </a:extLst>
          </p:cNvPr>
          <p:cNvSpPr txBox="1"/>
          <p:nvPr/>
        </p:nvSpPr>
        <p:spPr bwMode="auto">
          <a:xfrm>
            <a:off x="5261286"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63</a:t>
            </a:r>
          </a:p>
        </p:txBody>
      </p:sp>
      <p:sp>
        <p:nvSpPr>
          <p:cNvPr id="91" name="TextBox 90">
            <a:extLst>
              <a:ext uri="{FF2B5EF4-FFF2-40B4-BE49-F238E27FC236}">
                <a16:creationId xmlns:a16="http://schemas.microsoft.com/office/drawing/2014/main" id="{5BBCB703-2D76-8121-1FA6-532922B70EF8}"/>
              </a:ext>
            </a:extLst>
          </p:cNvPr>
          <p:cNvSpPr txBox="1"/>
          <p:nvPr/>
        </p:nvSpPr>
        <p:spPr bwMode="auto">
          <a:xfrm>
            <a:off x="5459927"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66</a:t>
            </a:r>
          </a:p>
        </p:txBody>
      </p:sp>
      <p:sp>
        <p:nvSpPr>
          <p:cNvPr id="92" name="TextBox 91">
            <a:extLst>
              <a:ext uri="{FF2B5EF4-FFF2-40B4-BE49-F238E27FC236}">
                <a16:creationId xmlns:a16="http://schemas.microsoft.com/office/drawing/2014/main" id="{A5A12184-8CA6-EA0C-6F9F-E817798CBB14}"/>
              </a:ext>
            </a:extLst>
          </p:cNvPr>
          <p:cNvSpPr txBox="1"/>
          <p:nvPr/>
        </p:nvSpPr>
        <p:spPr bwMode="auto">
          <a:xfrm>
            <a:off x="5658567" y="4874616"/>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69</a:t>
            </a:r>
          </a:p>
        </p:txBody>
      </p:sp>
      <p:sp>
        <p:nvSpPr>
          <p:cNvPr id="93" name="TextBox 92">
            <a:extLst>
              <a:ext uri="{FF2B5EF4-FFF2-40B4-BE49-F238E27FC236}">
                <a16:creationId xmlns:a16="http://schemas.microsoft.com/office/drawing/2014/main" id="{CB66F74A-CC96-BEE8-3209-D7F64B24C5B4}"/>
              </a:ext>
            </a:extLst>
          </p:cNvPr>
          <p:cNvSpPr txBox="1"/>
          <p:nvPr/>
        </p:nvSpPr>
        <p:spPr bwMode="auto">
          <a:xfrm>
            <a:off x="96969" y="5282941"/>
            <a:ext cx="1156393" cy="553998"/>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000" dirty="0">
                <a:solidFill>
                  <a:schemeClr val="bg1"/>
                </a:solidFill>
                <a:latin typeface="Calibri" panose="020F0502020204030204" pitchFamily="34" charset="0"/>
              </a:rPr>
              <a:t>Patients at risk, n</a:t>
            </a:r>
            <a:br>
              <a:rPr lang="en-US" sz="1000" dirty="0">
                <a:solidFill>
                  <a:schemeClr val="bg1"/>
                </a:solidFill>
                <a:latin typeface="Calibri" panose="020F0502020204030204" pitchFamily="34" charset="0"/>
              </a:rPr>
            </a:br>
            <a:r>
              <a:rPr lang="en-US" sz="1000" b="0" dirty="0" err="1">
                <a:solidFill>
                  <a:schemeClr val="accent1"/>
                </a:solidFill>
                <a:latin typeface="Calibri" panose="020F0502020204030204" pitchFamily="34" charset="0"/>
              </a:rPr>
              <a:t>Altezo</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BSC</a:t>
            </a:r>
          </a:p>
        </p:txBody>
      </p:sp>
      <p:sp>
        <p:nvSpPr>
          <p:cNvPr id="94" name="TextBox 93">
            <a:extLst>
              <a:ext uri="{FF2B5EF4-FFF2-40B4-BE49-F238E27FC236}">
                <a16:creationId xmlns:a16="http://schemas.microsoft.com/office/drawing/2014/main" id="{A0EE546E-084A-87C7-5AC7-BD477A043E43}"/>
              </a:ext>
            </a:extLst>
          </p:cNvPr>
          <p:cNvSpPr txBox="1"/>
          <p:nvPr/>
        </p:nvSpPr>
        <p:spPr bwMode="auto">
          <a:xfrm>
            <a:off x="1080258"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442</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440</a:t>
            </a:r>
          </a:p>
        </p:txBody>
      </p:sp>
      <p:sp>
        <p:nvSpPr>
          <p:cNvPr id="95" name="TextBox 94">
            <a:extLst>
              <a:ext uri="{FF2B5EF4-FFF2-40B4-BE49-F238E27FC236}">
                <a16:creationId xmlns:a16="http://schemas.microsoft.com/office/drawing/2014/main" id="{DBC98B4D-170F-BE40-B32F-AA6BABAF213D}"/>
              </a:ext>
            </a:extLst>
          </p:cNvPr>
          <p:cNvSpPr txBox="1"/>
          <p:nvPr/>
        </p:nvSpPr>
        <p:spPr bwMode="auto">
          <a:xfrm>
            <a:off x="1288477" y="5440135"/>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429</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426</a:t>
            </a:r>
          </a:p>
        </p:txBody>
      </p:sp>
      <p:sp>
        <p:nvSpPr>
          <p:cNvPr id="96" name="TextBox 95">
            <a:extLst>
              <a:ext uri="{FF2B5EF4-FFF2-40B4-BE49-F238E27FC236}">
                <a16:creationId xmlns:a16="http://schemas.microsoft.com/office/drawing/2014/main" id="{DE8B81C7-E4BE-0A05-3B58-D51CCF444A4B}"/>
              </a:ext>
            </a:extLst>
          </p:cNvPr>
          <p:cNvSpPr txBox="1"/>
          <p:nvPr/>
        </p:nvSpPr>
        <p:spPr bwMode="auto">
          <a:xfrm>
            <a:off x="1496148" y="5440135"/>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428</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416</a:t>
            </a:r>
          </a:p>
        </p:txBody>
      </p:sp>
      <p:sp>
        <p:nvSpPr>
          <p:cNvPr id="97" name="TextBox 96">
            <a:extLst>
              <a:ext uri="{FF2B5EF4-FFF2-40B4-BE49-F238E27FC236}">
                <a16:creationId xmlns:a16="http://schemas.microsoft.com/office/drawing/2014/main" id="{1FFD8330-9BB3-C5FB-7F36-2C32459DABD3}"/>
              </a:ext>
            </a:extLst>
          </p:cNvPr>
          <p:cNvSpPr txBox="1"/>
          <p:nvPr/>
        </p:nvSpPr>
        <p:spPr bwMode="auto">
          <a:xfrm>
            <a:off x="1708255" y="5440135"/>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420</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405</a:t>
            </a:r>
          </a:p>
        </p:txBody>
      </p:sp>
      <p:sp>
        <p:nvSpPr>
          <p:cNvPr id="98" name="TextBox 97">
            <a:extLst>
              <a:ext uri="{FF2B5EF4-FFF2-40B4-BE49-F238E27FC236}">
                <a16:creationId xmlns:a16="http://schemas.microsoft.com/office/drawing/2014/main" id="{DC880729-7C38-1156-B46C-32D83EAADA35}"/>
              </a:ext>
            </a:extLst>
          </p:cNvPr>
          <p:cNvSpPr txBox="1"/>
          <p:nvPr/>
        </p:nvSpPr>
        <p:spPr bwMode="auto">
          <a:xfrm>
            <a:off x="1915665" y="5440135"/>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416</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396</a:t>
            </a:r>
          </a:p>
        </p:txBody>
      </p:sp>
      <p:sp>
        <p:nvSpPr>
          <p:cNvPr id="99" name="TextBox 98">
            <a:extLst>
              <a:ext uri="{FF2B5EF4-FFF2-40B4-BE49-F238E27FC236}">
                <a16:creationId xmlns:a16="http://schemas.microsoft.com/office/drawing/2014/main" id="{09D061B5-7A21-7667-B83B-51DC5E7E1372}"/>
              </a:ext>
            </a:extLst>
          </p:cNvPr>
          <p:cNvSpPr txBox="1"/>
          <p:nvPr/>
        </p:nvSpPr>
        <p:spPr bwMode="auto">
          <a:xfrm>
            <a:off x="2119708" y="5440135"/>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408</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389</a:t>
            </a:r>
          </a:p>
        </p:txBody>
      </p:sp>
      <p:sp>
        <p:nvSpPr>
          <p:cNvPr id="100" name="TextBox 99">
            <a:extLst>
              <a:ext uri="{FF2B5EF4-FFF2-40B4-BE49-F238E27FC236}">
                <a16:creationId xmlns:a16="http://schemas.microsoft.com/office/drawing/2014/main" id="{C74C4D7F-5078-82FE-12E0-4DF06A7F8B6A}"/>
              </a:ext>
            </a:extLst>
          </p:cNvPr>
          <p:cNvSpPr txBox="1"/>
          <p:nvPr/>
        </p:nvSpPr>
        <p:spPr bwMode="auto">
          <a:xfrm>
            <a:off x="2317160" y="5440135"/>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396</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382</a:t>
            </a:r>
          </a:p>
        </p:txBody>
      </p:sp>
      <p:sp>
        <p:nvSpPr>
          <p:cNvPr id="101" name="TextBox 100">
            <a:extLst>
              <a:ext uri="{FF2B5EF4-FFF2-40B4-BE49-F238E27FC236}">
                <a16:creationId xmlns:a16="http://schemas.microsoft.com/office/drawing/2014/main" id="{8C575189-7213-C1B4-5B8E-6E28DC1D6AE1}"/>
              </a:ext>
            </a:extLst>
          </p:cNvPr>
          <p:cNvSpPr txBox="1"/>
          <p:nvPr/>
        </p:nvSpPr>
        <p:spPr bwMode="auto">
          <a:xfrm>
            <a:off x="2527475" y="5440135"/>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386</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373</a:t>
            </a:r>
          </a:p>
        </p:txBody>
      </p:sp>
      <p:sp>
        <p:nvSpPr>
          <p:cNvPr id="102" name="TextBox 101">
            <a:extLst>
              <a:ext uri="{FF2B5EF4-FFF2-40B4-BE49-F238E27FC236}">
                <a16:creationId xmlns:a16="http://schemas.microsoft.com/office/drawing/2014/main" id="{4E54CF8A-2837-73D8-AC65-F6B1125468B2}"/>
              </a:ext>
            </a:extLst>
          </p:cNvPr>
          <p:cNvSpPr txBox="1"/>
          <p:nvPr/>
        </p:nvSpPr>
        <p:spPr bwMode="auto">
          <a:xfrm>
            <a:off x="2896213"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367</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350</a:t>
            </a:r>
          </a:p>
        </p:txBody>
      </p:sp>
      <p:sp>
        <p:nvSpPr>
          <p:cNvPr id="103" name="TextBox 102">
            <a:extLst>
              <a:ext uri="{FF2B5EF4-FFF2-40B4-BE49-F238E27FC236}">
                <a16:creationId xmlns:a16="http://schemas.microsoft.com/office/drawing/2014/main" id="{E0C7DA00-54C1-E686-1A49-771662FD46FC}"/>
              </a:ext>
            </a:extLst>
          </p:cNvPr>
          <p:cNvSpPr txBox="1"/>
          <p:nvPr/>
        </p:nvSpPr>
        <p:spPr bwMode="auto">
          <a:xfrm>
            <a:off x="3084493"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359</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337</a:t>
            </a:r>
          </a:p>
        </p:txBody>
      </p:sp>
      <p:sp>
        <p:nvSpPr>
          <p:cNvPr id="104" name="TextBox 103">
            <a:extLst>
              <a:ext uri="{FF2B5EF4-FFF2-40B4-BE49-F238E27FC236}">
                <a16:creationId xmlns:a16="http://schemas.microsoft.com/office/drawing/2014/main" id="{010D1CE6-77D1-1026-9A04-0D3F34EAA498}"/>
              </a:ext>
            </a:extLst>
          </p:cNvPr>
          <p:cNvSpPr txBox="1"/>
          <p:nvPr/>
        </p:nvSpPr>
        <p:spPr bwMode="auto">
          <a:xfrm>
            <a:off x="3282266"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344</a:t>
            </a:r>
            <a:br>
              <a:rPr lang="en-US" sz="1000" b="0" dirty="0">
                <a:solidFill>
                  <a:schemeClr val="accent3"/>
                </a:solidFill>
                <a:latin typeface="Calibri" panose="020F0502020204030204" pitchFamily="34" charset="0"/>
              </a:rPr>
            </a:br>
            <a:r>
              <a:rPr lang="en-US" sz="1000" b="0" dirty="0">
                <a:solidFill>
                  <a:schemeClr val="accent3"/>
                </a:solidFill>
                <a:latin typeface="Calibri" panose="020F0502020204030204" pitchFamily="34" charset="0"/>
              </a:rPr>
              <a:t>328</a:t>
            </a:r>
          </a:p>
        </p:txBody>
      </p:sp>
      <p:sp>
        <p:nvSpPr>
          <p:cNvPr id="105" name="TextBox 104">
            <a:extLst>
              <a:ext uri="{FF2B5EF4-FFF2-40B4-BE49-F238E27FC236}">
                <a16:creationId xmlns:a16="http://schemas.microsoft.com/office/drawing/2014/main" id="{D11208F1-48C5-99CC-8D06-F316F61BE336}"/>
              </a:ext>
            </a:extLst>
          </p:cNvPr>
          <p:cNvSpPr txBox="1"/>
          <p:nvPr/>
        </p:nvSpPr>
        <p:spPr bwMode="auto">
          <a:xfrm>
            <a:off x="3472436"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332</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320</a:t>
            </a:r>
          </a:p>
        </p:txBody>
      </p:sp>
      <p:sp>
        <p:nvSpPr>
          <p:cNvPr id="106" name="TextBox 105">
            <a:extLst>
              <a:ext uri="{FF2B5EF4-FFF2-40B4-BE49-F238E27FC236}">
                <a16:creationId xmlns:a16="http://schemas.microsoft.com/office/drawing/2014/main" id="{928261D6-9DA0-48D1-8286-B758B6FACFA4}"/>
              </a:ext>
            </a:extLst>
          </p:cNvPr>
          <p:cNvSpPr txBox="1"/>
          <p:nvPr/>
        </p:nvSpPr>
        <p:spPr bwMode="auto">
          <a:xfrm>
            <a:off x="3668732"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323</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310</a:t>
            </a:r>
          </a:p>
        </p:txBody>
      </p:sp>
      <p:sp>
        <p:nvSpPr>
          <p:cNvPr id="107" name="TextBox 106">
            <a:extLst>
              <a:ext uri="{FF2B5EF4-FFF2-40B4-BE49-F238E27FC236}">
                <a16:creationId xmlns:a16="http://schemas.microsoft.com/office/drawing/2014/main" id="{73344E51-0BE9-D142-57F0-8EDC055AAD00}"/>
              </a:ext>
            </a:extLst>
          </p:cNvPr>
          <p:cNvSpPr txBox="1"/>
          <p:nvPr/>
        </p:nvSpPr>
        <p:spPr bwMode="auto">
          <a:xfrm>
            <a:off x="3883103" y="5440135"/>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287</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279</a:t>
            </a:r>
          </a:p>
        </p:txBody>
      </p:sp>
      <p:sp>
        <p:nvSpPr>
          <p:cNvPr id="108" name="TextBox 107">
            <a:extLst>
              <a:ext uri="{FF2B5EF4-FFF2-40B4-BE49-F238E27FC236}">
                <a16:creationId xmlns:a16="http://schemas.microsoft.com/office/drawing/2014/main" id="{DDC7E7F7-ECF5-57EA-FBE4-8557AF955B1F}"/>
              </a:ext>
            </a:extLst>
          </p:cNvPr>
          <p:cNvSpPr txBox="1"/>
          <p:nvPr/>
        </p:nvSpPr>
        <p:spPr bwMode="auto">
          <a:xfrm>
            <a:off x="4080544"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228</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215</a:t>
            </a:r>
          </a:p>
        </p:txBody>
      </p:sp>
      <p:sp>
        <p:nvSpPr>
          <p:cNvPr id="109" name="TextBox 108">
            <a:extLst>
              <a:ext uri="{FF2B5EF4-FFF2-40B4-BE49-F238E27FC236}">
                <a16:creationId xmlns:a16="http://schemas.microsoft.com/office/drawing/2014/main" id="{968D5078-94E5-3EDF-740E-C4B73D0BD02F}"/>
              </a:ext>
            </a:extLst>
          </p:cNvPr>
          <p:cNvSpPr txBox="1"/>
          <p:nvPr/>
        </p:nvSpPr>
        <p:spPr bwMode="auto">
          <a:xfrm>
            <a:off x="4286834"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179</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178</a:t>
            </a:r>
          </a:p>
        </p:txBody>
      </p:sp>
      <p:sp>
        <p:nvSpPr>
          <p:cNvPr id="110" name="TextBox 109">
            <a:extLst>
              <a:ext uri="{FF2B5EF4-FFF2-40B4-BE49-F238E27FC236}">
                <a16:creationId xmlns:a16="http://schemas.microsoft.com/office/drawing/2014/main" id="{B9A6C8CA-0237-19E6-FE04-F9F9979842D0}"/>
              </a:ext>
            </a:extLst>
          </p:cNvPr>
          <p:cNvSpPr txBox="1"/>
          <p:nvPr/>
        </p:nvSpPr>
        <p:spPr bwMode="auto">
          <a:xfrm>
            <a:off x="4484607"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128</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125</a:t>
            </a:r>
          </a:p>
        </p:txBody>
      </p:sp>
      <p:sp>
        <p:nvSpPr>
          <p:cNvPr id="111" name="TextBox 110">
            <a:extLst>
              <a:ext uri="{FF2B5EF4-FFF2-40B4-BE49-F238E27FC236}">
                <a16:creationId xmlns:a16="http://schemas.microsoft.com/office/drawing/2014/main" id="{5ACC04CF-89B0-ADB9-2660-46E7A60E8467}"/>
              </a:ext>
            </a:extLst>
          </p:cNvPr>
          <p:cNvSpPr txBox="1"/>
          <p:nvPr/>
        </p:nvSpPr>
        <p:spPr bwMode="auto">
          <a:xfrm>
            <a:off x="4689810"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85</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81</a:t>
            </a:r>
          </a:p>
        </p:txBody>
      </p:sp>
      <p:sp>
        <p:nvSpPr>
          <p:cNvPr id="112" name="TextBox 111">
            <a:extLst>
              <a:ext uri="{FF2B5EF4-FFF2-40B4-BE49-F238E27FC236}">
                <a16:creationId xmlns:a16="http://schemas.microsoft.com/office/drawing/2014/main" id="{A9E4E2C1-0543-1AD1-2093-A99E4F65480F}"/>
              </a:ext>
            </a:extLst>
          </p:cNvPr>
          <p:cNvSpPr txBox="1"/>
          <p:nvPr/>
        </p:nvSpPr>
        <p:spPr bwMode="auto">
          <a:xfrm>
            <a:off x="4869117"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56</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42</a:t>
            </a:r>
          </a:p>
        </p:txBody>
      </p:sp>
      <p:sp>
        <p:nvSpPr>
          <p:cNvPr id="113" name="TextBox 112">
            <a:extLst>
              <a:ext uri="{FF2B5EF4-FFF2-40B4-BE49-F238E27FC236}">
                <a16:creationId xmlns:a16="http://schemas.microsoft.com/office/drawing/2014/main" id="{93A98725-73E7-D32D-4B71-BE2110E72A57}"/>
              </a:ext>
            </a:extLst>
          </p:cNvPr>
          <p:cNvSpPr txBox="1"/>
          <p:nvPr/>
        </p:nvSpPr>
        <p:spPr bwMode="auto">
          <a:xfrm>
            <a:off x="5067248"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27</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20</a:t>
            </a:r>
          </a:p>
        </p:txBody>
      </p:sp>
      <p:sp>
        <p:nvSpPr>
          <p:cNvPr id="114" name="TextBox 113">
            <a:extLst>
              <a:ext uri="{FF2B5EF4-FFF2-40B4-BE49-F238E27FC236}">
                <a16:creationId xmlns:a16="http://schemas.microsoft.com/office/drawing/2014/main" id="{D8A197A4-EFEF-7E90-DA27-DC07FDF85FA7}"/>
              </a:ext>
            </a:extLst>
          </p:cNvPr>
          <p:cNvSpPr txBox="1"/>
          <p:nvPr/>
        </p:nvSpPr>
        <p:spPr bwMode="auto">
          <a:xfrm>
            <a:off x="5271338"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15</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11</a:t>
            </a:r>
          </a:p>
        </p:txBody>
      </p:sp>
      <p:sp>
        <p:nvSpPr>
          <p:cNvPr id="115" name="TextBox 114">
            <a:extLst>
              <a:ext uri="{FF2B5EF4-FFF2-40B4-BE49-F238E27FC236}">
                <a16:creationId xmlns:a16="http://schemas.microsoft.com/office/drawing/2014/main" id="{BE3FC1AD-CA3C-B21B-7E19-1BAADC90E622}"/>
              </a:ext>
            </a:extLst>
          </p:cNvPr>
          <p:cNvSpPr txBox="1"/>
          <p:nvPr/>
        </p:nvSpPr>
        <p:spPr bwMode="auto">
          <a:xfrm>
            <a:off x="5477916"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6</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9</a:t>
            </a:r>
          </a:p>
        </p:txBody>
      </p:sp>
      <p:sp>
        <p:nvSpPr>
          <p:cNvPr id="116" name="TextBox 115">
            <a:extLst>
              <a:ext uri="{FF2B5EF4-FFF2-40B4-BE49-F238E27FC236}">
                <a16:creationId xmlns:a16="http://schemas.microsoft.com/office/drawing/2014/main" id="{D0E40C9A-2624-A9E3-41AF-B19BCA17312D}"/>
              </a:ext>
            </a:extLst>
          </p:cNvPr>
          <p:cNvSpPr txBox="1"/>
          <p:nvPr/>
        </p:nvSpPr>
        <p:spPr bwMode="auto">
          <a:xfrm>
            <a:off x="5662890"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3</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a:t>
            </a:r>
          </a:p>
        </p:txBody>
      </p:sp>
      <p:sp>
        <p:nvSpPr>
          <p:cNvPr id="117" name="TextBox 116">
            <a:extLst>
              <a:ext uri="{FF2B5EF4-FFF2-40B4-BE49-F238E27FC236}">
                <a16:creationId xmlns:a16="http://schemas.microsoft.com/office/drawing/2014/main" id="{BE04908E-EDA3-357F-2935-507C8E6DB51A}"/>
              </a:ext>
            </a:extLst>
          </p:cNvPr>
          <p:cNvSpPr txBox="1"/>
          <p:nvPr/>
        </p:nvSpPr>
        <p:spPr bwMode="auto">
          <a:xfrm>
            <a:off x="5873094" y="5440135"/>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NE</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NE</a:t>
            </a:r>
          </a:p>
        </p:txBody>
      </p:sp>
      <p:sp>
        <p:nvSpPr>
          <p:cNvPr id="216" name="TextBox 215">
            <a:extLst>
              <a:ext uri="{FF2B5EF4-FFF2-40B4-BE49-F238E27FC236}">
                <a16:creationId xmlns:a16="http://schemas.microsoft.com/office/drawing/2014/main" id="{CF33D366-2EA8-C761-E405-3A6AEC9CC49B}"/>
              </a:ext>
            </a:extLst>
          </p:cNvPr>
          <p:cNvSpPr txBox="1"/>
          <p:nvPr/>
        </p:nvSpPr>
        <p:spPr bwMode="auto">
          <a:xfrm>
            <a:off x="8307007"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430</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417</a:t>
            </a:r>
          </a:p>
        </p:txBody>
      </p:sp>
      <p:cxnSp>
        <p:nvCxnSpPr>
          <p:cNvPr id="217" name="Straight Connector 216">
            <a:extLst>
              <a:ext uri="{FF2B5EF4-FFF2-40B4-BE49-F238E27FC236}">
                <a16:creationId xmlns:a16="http://schemas.microsoft.com/office/drawing/2014/main" id="{45C03E03-CF13-FCD2-A35A-79355D233B47}"/>
              </a:ext>
            </a:extLst>
          </p:cNvPr>
          <p:cNvCxnSpPr>
            <a:cxnSpLocks/>
          </p:cNvCxnSpPr>
          <p:nvPr/>
        </p:nvCxnSpPr>
        <p:spPr bwMode="auto">
          <a:xfrm>
            <a:off x="6898433" y="4829434"/>
            <a:ext cx="4806793"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D3C41151-72C2-8666-A88E-62FB5BEBFB85}"/>
              </a:ext>
            </a:extLst>
          </p:cNvPr>
          <p:cNvCxnSpPr>
            <a:cxnSpLocks/>
          </p:cNvCxnSpPr>
          <p:nvPr/>
        </p:nvCxnSpPr>
        <p:spPr bwMode="auto">
          <a:xfrm flipV="1">
            <a:off x="6907280" y="2204771"/>
            <a:ext cx="0" cy="2627137"/>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222BF4D-742F-2B1C-B84D-9D6E44181D0E}"/>
              </a:ext>
            </a:extLst>
          </p:cNvPr>
          <p:cNvCxnSpPr>
            <a:cxnSpLocks/>
          </p:cNvCxnSpPr>
          <p:nvPr/>
        </p:nvCxnSpPr>
        <p:spPr bwMode="auto">
          <a:xfrm>
            <a:off x="6907362"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83CBE6FE-C640-2D4C-F977-528CAABE39A2}"/>
              </a:ext>
            </a:extLst>
          </p:cNvPr>
          <p:cNvCxnSpPr>
            <a:cxnSpLocks/>
          </p:cNvCxnSpPr>
          <p:nvPr/>
        </p:nvCxnSpPr>
        <p:spPr bwMode="auto">
          <a:xfrm>
            <a:off x="7106529"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E894DFD8-0C6F-9C75-4833-092BB90B4152}"/>
              </a:ext>
            </a:extLst>
          </p:cNvPr>
          <p:cNvCxnSpPr>
            <a:cxnSpLocks/>
          </p:cNvCxnSpPr>
          <p:nvPr/>
        </p:nvCxnSpPr>
        <p:spPr bwMode="auto">
          <a:xfrm>
            <a:off x="7305696"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A18ADF11-969B-5779-4673-5179C0E77734}"/>
              </a:ext>
            </a:extLst>
          </p:cNvPr>
          <p:cNvCxnSpPr>
            <a:cxnSpLocks/>
          </p:cNvCxnSpPr>
          <p:nvPr/>
        </p:nvCxnSpPr>
        <p:spPr bwMode="auto">
          <a:xfrm>
            <a:off x="7504863"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F0E0FFB9-791C-C142-5CAD-985B54CA174F}"/>
              </a:ext>
            </a:extLst>
          </p:cNvPr>
          <p:cNvCxnSpPr>
            <a:cxnSpLocks/>
          </p:cNvCxnSpPr>
          <p:nvPr/>
        </p:nvCxnSpPr>
        <p:spPr bwMode="auto">
          <a:xfrm>
            <a:off x="7704030"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095A9807-5511-5FF0-3B2B-06FE97495965}"/>
              </a:ext>
            </a:extLst>
          </p:cNvPr>
          <p:cNvCxnSpPr>
            <a:cxnSpLocks/>
          </p:cNvCxnSpPr>
          <p:nvPr/>
        </p:nvCxnSpPr>
        <p:spPr bwMode="auto">
          <a:xfrm>
            <a:off x="7903197"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66CA4978-2B09-FFE9-879F-FF29AD4436FB}"/>
              </a:ext>
            </a:extLst>
          </p:cNvPr>
          <p:cNvCxnSpPr>
            <a:cxnSpLocks/>
          </p:cNvCxnSpPr>
          <p:nvPr/>
        </p:nvCxnSpPr>
        <p:spPr bwMode="auto">
          <a:xfrm>
            <a:off x="8102363"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1B8AA65A-7A91-0A05-7EA3-99AC6F0FA961}"/>
              </a:ext>
            </a:extLst>
          </p:cNvPr>
          <p:cNvCxnSpPr>
            <a:cxnSpLocks/>
          </p:cNvCxnSpPr>
          <p:nvPr/>
        </p:nvCxnSpPr>
        <p:spPr bwMode="auto">
          <a:xfrm>
            <a:off x="8301530"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192C239D-5FAA-3AA8-41E9-B72058FC8772}"/>
              </a:ext>
            </a:extLst>
          </p:cNvPr>
          <p:cNvCxnSpPr>
            <a:cxnSpLocks/>
          </p:cNvCxnSpPr>
          <p:nvPr/>
        </p:nvCxnSpPr>
        <p:spPr bwMode="auto">
          <a:xfrm>
            <a:off x="8500697"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C19CF7ED-7C05-552B-C682-438AEDCA3AD2}"/>
              </a:ext>
            </a:extLst>
          </p:cNvPr>
          <p:cNvCxnSpPr>
            <a:cxnSpLocks/>
          </p:cNvCxnSpPr>
          <p:nvPr/>
        </p:nvCxnSpPr>
        <p:spPr bwMode="auto">
          <a:xfrm>
            <a:off x="8699864"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C216D266-181C-1CC6-1A52-CEC50D3BA00A}"/>
              </a:ext>
            </a:extLst>
          </p:cNvPr>
          <p:cNvCxnSpPr>
            <a:cxnSpLocks/>
          </p:cNvCxnSpPr>
          <p:nvPr/>
        </p:nvCxnSpPr>
        <p:spPr bwMode="auto">
          <a:xfrm>
            <a:off x="8899031"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FA377EC-642D-8D30-3307-2D36931690DB}"/>
              </a:ext>
            </a:extLst>
          </p:cNvPr>
          <p:cNvCxnSpPr>
            <a:cxnSpLocks/>
          </p:cNvCxnSpPr>
          <p:nvPr/>
        </p:nvCxnSpPr>
        <p:spPr bwMode="auto">
          <a:xfrm>
            <a:off x="9098198"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1C2D1CDA-5888-9CF3-08A0-9211B22239A9}"/>
              </a:ext>
            </a:extLst>
          </p:cNvPr>
          <p:cNvCxnSpPr>
            <a:cxnSpLocks/>
          </p:cNvCxnSpPr>
          <p:nvPr/>
        </p:nvCxnSpPr>
        <p:spPr bwMode="auto">
          <a:xfrm>
            <a:off x="9297364"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9D4DC284-B5B8-D0E8-FB84-17B36E047D84}"/>
              </a:ext>
            </a:extLst>
          </p:cNvPr>
          <p:cNvCxnSpPr>
            <a:cxnSpLocks/>
          </p:cNvCxnSpPr>
          <p:nvPr/>
        </p:nvCxnSpPr>
        <p:spPr bwMode="auto">
          <a:xfrm>
            <a:off x="9496531"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F999429B-6629-6DB3-76A0-3BC5D4A218F2}"/>
              </a:ext>
            </a:extLst>
          </p:cNvPr>
          <p:cNvCxnSpPr>
            <a:cxnSpLocks/>
          </p:cNvCxnSpPr>
          <p:nvPr/>
        </p:nvCxnSpPr>
        <p:spPr bwMode="auto">
          <a:xfrm>
            <a:off x="9695698"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4F97B504-61D3-AD5B-A0E9-00F17A2069FF}"/>
              </a:ext>
            </a:extLst>
          </p:cNvPr>
          <p:cNvCxnSpPr>
            <a:cxnSpLocks/>
          </p:cNvCxnSpPr>
          <p:nvPr/>
        </p:nvCxnSpPr>
        <p:spPr bwMode="auto">
          <a:xfrm>
            <a:off x="9894865"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01193E33-6374-B3DA-1B6B-78C8CD1805B0}"/>
              </a:ext>
            </a:extLst>
          </p:cNvPr>
          <p:cNvCxnSpPr>
            <a:cxnSpLocks/>
          </p:cNvCxnSpPr>
          <p:nvPr/>
        </p:nvCxnSpPr>
        <p:spPr bwMode="auto">
          <a:xfrm>
            <a:off x="10094032"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3EB96DB0-1B35-FE3B-DA2D-9D6C9F10B28A}"/>
              </a:ext>
            </a:extLst>
          </p:cNvPr>
          <p:cNvCxnSpPr>
            <a:cxnSpLocks/>
          </p:cNvCxnSpPr>
          <p:nvPr/>
        </p:nvCxnSpPr>
        <p:spPr bwMode="auto">
          <a:xfrm>
            <a:off x="10492365"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DE9B4ABE-7A67-3CEF-6716-290850829852}"/>
              </a:ext>
            </a:extLst>
          </p:cNvPr>
          <p:cNvCxnSpPr>
            <a:cxnSpLocks/>
          </p:cNvCxnSpPr>
          <p:nvPr/>
        </p:nvCxnSpPr>
        <p:spPr bwMode="auto">
          <a:xfrm>
            <a:off x="10691532"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A5D267C9-171E-3C68-C91B-2B8DFE7901D4}"/>
              </a:ext>
            </a:extLst>
          </p:cNvPr>
          <p:cNvCxnSpPr>
            <a:cxnSpLocks/>
          </p:cNvCxnSpPr>
          <p:nvPr/>
        </p:nvCxnSpPr>
        <p:spPr bwMode="auto">
          <a:xfrm>
            <a:off x="10890699"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131BA714-7104-7A67-6AE4-718D9B1DC4CF}"/>
              </a:ext>
            </a:extLst>
          </p:cNvPr>
          <p:cNvCxnSpPr>
            <a:cxnSpLocks/>
          </p:cNvCxnSpPr>
          <p:nvPr/>
        </p:nvCxnSpPr>
        <p:spPr bwMode="auto">
          <a:xfrm>
            <a:off x="11089866"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9BB837D9-214C-B398-97B2-1441769D0277}"/>
              </a:ext>
            </a:extLst>
          </p:cNvPr>
          <p:cNvCxnSpPr>
            <a:cxnSpLocks/>
          </p:cNvCxnSpPr>
          <p:nvPr/>
        </p:nvCxnSpPr>
        <p:spPr bwMode="auto">
          <a:xfrm>
            <a:off x="11289033"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0548A8E7-1D99-A055-7461-D1CEC6BE5E82}"/>
              </a:ext>
            </a:extLst>
          </p:cNvPr>
          <p:cNvCxnSpPr>
            <a:cxnSpLocks/>
          </p:cNvCxnSpPr>
          <p:nvPr/>
        </p:nvCxnSpPr>
        <p:spPr bwMode="auto">
          <a:xfrm>
            <a:off x="11687367"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D5C9E157-2582-3D81-2E27-95FBAFA8C1E3}"/>
              </a:ext>
            </a:extLst>
          </p:cNvPr>
          <p:cNvCxnSpPr>
            <a:cxnSpLocks/>
          </p:cNvCxnSpPr>
          <p:nvPr/>
        </p:nvCxnSpPr>
        <p:spPr bwMode="auto">
          <a:xfrm>
            <a:off x="11488200"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7F1E51F5-07EE-4BCA-017A-F34292800D63}"/>
              </a:ext>
            </a:extLst>
          </p:cNvPr>
          <p:cNvCxnSpPr>
            <a:cxnSpLocks/>
          </p:cNvCxnSpPr>
          <p:nvPr/>
        </p:nvCxnSpPr>
        <p:spPr bwMode="auto">
          <a:xfrm>
            <a:off x="10293199" y="4827771"/>
            <a:ext cx="0" cy="69005"/>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E30AFA0F-DF38-0486-3E92-20033A985BEA}"/>
              </a:ext>
            </a:extLst>
          </p:cNvPr>
          <p:cNvCxnSpPr>
            <a:cxnSpLocks/>
          </p:cNvCxnSpPr>
          <p:nvPr/>
        </p:nvCxnSpPr>
        <p:spPr bwMode="auto">
          <a:xfrm flipH="1">
            <a:off x="6847694" y="2202298"/>
            <a:ext cx="70631" cy="0"/>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888BA85F-BDAE-C269-1347-7E2746C208B5}"/>
              </a:ext>
            </a:extLst>
          </p:cNvPr>
          <p:cNvCxnSpPr>
            <a:cxnSpLocks/>
          </p:cNvCxnSpPr>
          <p:nvPr/>
        </p:nvCxnSpPr>
        <p:spPr bwMode="auto">
          <a:xfrm flipH="1">
            <a:off x="6847694" y="2727762"/>
            <a:ext cx="70631" cy="0"/>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F5C49326-8D73-2CC0-7721-83FE542313CD}"/>
              </a:ext>
            </a:extLst>
          </p:cNvPr>
          <p:cNvCxnSpPr>
            <a:cxnSpLocks/>
          </p:cNvCxnSpPr>
          <p:nvPr/>
        </p:nvCxnSpPr>
        <p:spPr bwMode="auto">
          <a:xfrm flipH="1">
            <a:off x="6847694" y="3253226"/>
            <a:ext cx="70631" cy="0"/>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BE30ACD8-9F66-BBBA-A654-A74CA5943565}"/>
              </a:ext>
            </a:extLst>
          </p:cNvPr>
          <p:cNvCxnSpPr>
            <a:cxnSpLocks/>
          </p:cNvCxnSpPr>
          <p:nvPr/>
        </p:nvCxnSpPr>
        <p:spPr bwMode="auto">
          <a:xfrm flipH="1">
            <a:off x="6847694" y="3778691"/>
            <a:ext cx="70631" cy="0"/>
          </a:xfrm>
          <a:prstGeom prst="line">
            <a:avLst/>
          </a:prstGeom>
          <a:noFill/>
          <a:ln w="28575"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2C599AB7-1B0B-0B14-9876-AB490C8C13D9}"/>
              </a:ext>
            </a:extLst>
          </p:cNvPr>
          <p:cNvCxnSpPr>
            <a:cxnSpLocks/>
          </p:cNvCxnSpPr>
          <p:nvPr/>
        </p:nvCxnSpPr>
        <p:spPr bwMode="auto">
          <a:xfrm flipH="1">
            <a:off x="6847694" y="4304155"/>
            <a:ext cx="70631" cy="0"/>
          </a:xfrm>
          <a:prstGeom prst="line">
            <a:avLst/>
          </a:prstGeom>
          <a:noFill/>
          <a:ln w="28575"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CBECF78E-B497-6024-BBB6-3775AC7A1212}"/>
              </a:ext>
            </a:extLst>
          </p:cNvPr>
          <p:cNvCxnSpPr>
            <a:cxnSpLocks/>
          </p:cNvCxnSpPr>
          <p:nvPr/>
        </p:nvCxnSpPr>
        <p:spPr bwMode="auto">
          <a:xfrm flipH="1">
            <a:off x="6847694" y="4829620"/>
            <a:ext cx="70631" cy="0"/>
          </a:xfrm>
          <a:prstGeom prst="line">
            <a:avLst/>
          </a:prstGeom>
          <a:noFill/>
          <a:ln w="28575" cap="flat" cmpd="sng" algn="ctr">
            <a:solidFill>
              <a:schemeClr val="bg1"/>
            </a:solidFill>
            <a:prstDash val="solid"/>
            <a:round/>
            <a:headEnd type="none" w="med" len="med"/>
            <a:tailEnd type="none" w="med" len="med"/>
          </a:ln>
          <a:effectLst/>
        </p:spPr>
      </p:cxnSp>
      <p:sp>
        <p:nvSpPr>
          <p:cNvPr id="250" name="TextBox 249">
            <a:extLst>
              <a:ext uri="{FF2B5EF4-FFF2-40B4-BE49-F238E27FC236}">
                <a16:creationId xmlns:a16="http://schemas.microsoft.com/office/drawing/2014/main" id="{9C579E38-41AD-7F75-738C-14D8BBD8939E}"/>
              </a:ext>
            </a:extLst>
          </p:cNvPr>
          <p:cNvSpPr txBox="1"/>
          <p:nvPr/>
        </p:nvSpPr>
        <p:spPr bwMode="auto">
          <a:xfrm rot="16200000">
            <a:off x="5011129" y="3325949"/>
            <a:ext cx="2620886" cy="373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Overall Survival (%)</a:t>
            </a:r>
          </a:p>
        </p:txBody>
      </p:sp>
      <p:sp>
        <p:nvSpPr>
          <p:cNvPr id="251" name="TextBox 250">
            <a:extLst>
              <a:ext uri="{FF2B5EF4-FFF2-40B4-BE49-F238E27FC236}">
                <a16:creationId xmlns:a16="http://schemas.microsoft.com/office/drawing/2014/main" id="{E559E519-4363-DE7C-9DE2-9D2ECC57FC92}"/>
              </a:ext>
            </a:extLst>
          </p:cNvPr>
          <p:cNvSpPr txBox="1"/>
          <p:nvPr/>
        </p:nvSpPr>
        <p:spPr bwMode="auto">
          <a:xfrm>
            <a:off x="6907281" y="5087044"/>
            <a:ext cx="4780088" cy="36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252" name="TextBox 251">
            <a:extLst>
              <a:ext uri="{FF2B5EF4-FFF2-40B4-BE49-F238E27FC236}">
                <a16:creationId xmlns:a16="http://schemas.microsoft.com/office/drawing/2014/main" id="{575A1C6B-D03B-60F2-4972-7078D1ACBBEA}"/>
              </a:ext>
            </a:extLst>
          </p:cNvPr>
          <p:cNvSpPr txBox="1"/>
          <p:nvPr/>
        </p:nvSpPr>
        <p:spPr bwMode="auto">
          <a:xfrm>
            <a:off x="6317048" y="2035563"/>
            <a:ext cx="565961" cy="364986"/>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100</a:t>
            </a:r>
          </a:p>
        </p:txBody>
      </p:sp>
      <p:sp>
        <p:nvSpPr>
          <p:cNvPr id="253" name="TextBox 252">
            <a:extLst>
              <a:ext uri="{FF2B5EF4-FFF2-40B4-BE49-F238E27FC236}">
                <a16:creationId xmlns:a16="http://schemas.microsoft.com/office/drawing/2014/main" id="{91DF1E62-1823-4DD6-8DE2-50505E2E6C88}"/>
              </a:ext>
            </a:extLst>
          </p:cNvPr>
          <p:cNvSpPr txBox="1"/>
          <p:nvPr/>
        </p:nvSpPr>
        <p:spPr bwMode="auto">
          <a:xfrm>
            <a:off x="6317048" y="2557335"/>
            <a:ext cx="565961" cy="364986"/>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80</a:t>
            </a:r>
          </a:p>
        </p:txBody>
      </p:sp>
      <p:sp>
        <p:nvSpPr>
          <p:cNvPr id="254" name="TextBox 253">
            <a:extLst>
              <a:ext uri="{FF2B5EF4-FFF2-40B4-BE49-F238E27FC236}">
                <a16:creationId xmlns:a16="http://schemas.microsoft.com/office/drawing/2014/main" id="{59B6B5CC-2E9D-DA38-A8B3-704609DE496B}"/>
              </a:ext>
            </a:extLst>
          </p:cNvPr>
          <p:cNvSpPr txBox="1"/>
          <p:nvPr/>
        </p:nvSpPr>
        <p:spPr bwMode="auto">
          <a:xfrm>
            <a:off x="6317048" y="3079107"/>
            <a:ext cx="565961" cy="364986"/>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60</a:t>
            </a:r>
          </a:p>
        </p:txBody>
      </p:sp>
      <p:sp>
        <p:nvSpPr>
          <p:cNvPr id="255" name="TextBox 254">
            <a:extLst>
              <a:ext uri="{FF2B5EF4-FFF2-40B4-BE49-F238E27FC236}">
                <a16:creationId xmlns:a16="http://schemas.microsoft.com/office/drawing/2014/main" id="{496C8754-6F04-7A86-5134-415735B3C1E7}"/>
              </a:ext>
            </a:extLst>
          </p:cNvPr>
          <p:cNvSpPr txBox="1"/>
          <p:nvPr/>
        </p:nvSpPr>
        <p:spPr bwMode="auto">
          <a:xfrm>
            <a:off x="6317048" y="3600878"/>
            <a:ext cx="565961" cy="364986"/>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40</a:t>
            </a:r>
          </a:p>
        </p:txBody>
      </p:sp>
      <p:sp>
        <p:nvSpPr>
          <p:cNvPr id="256" name="TextBox 255">
            <a:extLst>
              <a:ext uri="{FF2B5EF4-FFF2-40B4-BE49-F238E27FC236}">
                <a16:creationId xmlns:a16="http://schemas.microsoft.com/office/drawing/2014/main" id="{03B3147D-6F73-D7A4-2149-F7B926CDF7C1}"/>
              </a:ext>
            </a:extLst>
          </p:cNvPr>
          <p:cNvSpPr txBox="1"/>
          <p:nvPr/>
        </p:nvSpPr>
        <p:spPr bwMode="auto">
          <a:xfrm>
            <a:off x="6317048" y="4122650"/>
            <a:ext cx="565961" cy="364986"/>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20</a:t>
            </a:r>
          </a:p>
        </p:txBody>
      </p:sp>
      <p:sp>
        <p:nvSpPr>
          <p:cNvPr id="257" name="TextBox 256">
            <a:extLst>
              <a:ext uri="{FF2B5EF4-FFF2-40B4-BE49-F238E27FC236}">
                <a16:creationId xmlns:a16="http://schemas.microsoft.com/office/drawing/2014/main" id="{153A89D0-DC21-5991-E2BF-C8315EF3E894}"/>
              </a:ext>
            </a:extLst>
          </p:cNvPr>
          <p:cNvSpPr txBox="1"/>
          <p:nvPr/>
        </p:nvSpPr>
        <p:spPr bwMode="auto">
          <a:xfrm>
            <a:off x="6317048" y="4644420"/>
            <a:ext cx="565961" cy="364986"/>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sp>
        <p:nvSpPr>
          <p:cNvPr id="258" name="TextBox 257">
            <a:extLst>
              <a:ext uri="{FF2B5EF4-FFF2-40B4-BE49-F238E27FC236}">
                <a16:creationId xmlns:a16="http://schemas.microsoft.com/office/drawing/2014/main" id="{DD420D5A-FFD8-96FC-AE67-C0B5CAC0C321}"/>
              </a:ext>
            </a:extLst>
          </p:cNvPr>
          <p:cNvSpPr txBox="1"/>
          <p:nvPr/>
        </p:nvSpPr>
        <p:spPr bwMode="auto">
          <a:xfrm>
            <a:off x="11441054"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72</a:t>
            </a:r>
          </a:p>
        </p:txBody>
      </p:sp>
      <p:sp>
        <p:nvSpPr>
          <p:cNvPr id="259" name="TextBox 258">
            <a:extLst>
              <a:ext uri="{FF2B5EF4-FFF2-40B4-BE49-F238E27FC236}">
                <a16:creationId xmlns:a16="http://schemas.microsoft.com/office/drawing/2014/main" id="{BDE04878-EE62-BDEF-9176-9865876A1FBA}"/>
              </a:ext>
            </a:extLst>
          </p:cNvPr>
          <p:cNvSpPr txBox="1"/>
          <p:nvPr/>
        </p:nvSpPr>
        <p:spPr bwMode="auto">
          <a:xfrm>
            <a:off x="6673691"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260" name="TextBox 259">
            <a:extLst>
              <a:ext uri="{FF2B5EF4-FFF2-40B4-BE49-F238E27FC236}">
                <a16:creationId xmlns:a16="http://schemas.microsoft.com/office/drawing/2014/main" id="{C4E74CEF-FE21-C84D-23B4-2B4AABA7ED27}"/>
              </a:ext>
            </a:extLst>
          </p:cNvPr>
          <p:cNvSpPr txBox="1"/>
          <p:nvPr/>
        </p:nvSpPr>
        <p:spPr bwMode="auto">
          <a:xfrm>
            <a:off x="6872332"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261" name="TextBox 260">
            <a:extLst>
              <a:ext uri="{FF2B5EF4-FFF2-40B4-BE49-F238E27FC236}">
                <a16:creationId xmlns:a16="http://schemas.microsoft.com/office/drawing/2014/main" id="{497CA67E-2995-C521-AEEA-C2168A612BF5}"/>
              </a:ext>
            </a:extLst>
          </p:cNvPr>
          <p:cNvSpPr txBox="1"/>
          <p:nvPr/>
        </p:nvSpPr>
        <p:spPr bwMode="auto">
          <a:xfrm>
            <a:off x="7070972"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262" name="TextBox 261">
            <a:extLst>
              <a:ext uri="{FF2B5EF4-FFF2-40B4-BE49-F238E27FC236}">
                <a16:creationId xmlns:a16="http://schemas.microsoft.com/office/drawing/2014/main" id="{5AF4DD62-CD97-3AB1-D088-D00909CEC0C9}"/>
              </a:ext>
            </a:extLst>
          </p:cNvPr>
          <p:cNvSpPr txBox="1"/>
          <p:nvPr/>
        </p:nvSpPr>
        <p:spPr bwMode="auto">
          <a:xfrm>
            <a:off x="7269613"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p:txBody>
      </p:sp>
      <p:sp>
        <p:nvSpPr>
          <p:cNvPr id="263" name="TextBox 262">
            <a:extLst>
              <a:ext uri="{FF2B5EF4-FFF2-40B4-BE49-F238E27FC236}">
                <a16:creationId xmlns:a16="http://schemas.microsoft.com/office/drawing/2014/main" id="{51BFE76B-22D6-4366-A171-BC9D98CA56A6}"/>
              </a:ext>
            </a:extLst>
          </p:cNvPr>
          <p:cNvSpPr txBox="1"/>
          <p:nvPr/>
        </p:nvSpPr>
        <p:spPr bwMode="auto">
          <a:xfrm>
            <a:off x="7468253"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a:t>
            </a:r>
          </a:p>
        </p:txBody>
      </p:sp>
      <p:sp>
        <p:nvSpPr>
          <p:cNvPr id="264" name="TextBox 263">
            <a:extLst>
              <a:ext uri="{FF2B5EF4-FFF2-40B4-BE49-F238E27FC236}">
                <a16:creationId xmlns:a16="http://schemas.microsoft.com/office/drawing/2014/main" id="{194474AF-434C-D5AF-F07D-2E4A95B5A402}"/>
              </a:ext>
            </a:extLst>
          </p:cNvPr>
          <p:cNvSpPr txBox="1"/>
          <p:nvPr/>
        </p:nvSpPr>
        <p:spPr bwMode="auto">
          <a:xfrm>
            <a:off x="7666894"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a:t>
            </a:r>
          </a:p>
        </p:txBody>
      </p:sp>
      <p:sp>
        <p:nvSpPr>
          <p:cNvPr id="265" name="TextBox 264">
            <a:extLst>
              <a:ext uri="{FF2B5EF4-FFF2-40B4-BE49-F238E27FC236}">
                <a16:creationId xmlns:a16="http://schemas.microsoft.com/office/drawing/2014/main" id="{C946ACAA-7F8A-0247-EDE2-E0F22676D62A}"/>
              </a:ext>
            </a:extLst>
          </p:cNvPr>
          <p:cNvSpPr txBox="1"/>
          <p:nvPr/>
        </p:nvSpPr>
        <p:spPr bwMode="auto">
          <a:xfrm>
            <a:off x="7865534"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a:t>
            </a:r>
          </a:p>
        </p:txBody>
      </p:sp>
      <p:sp>
        <p:nvSpPr>
          <p:cNvPr id="266" name="TextBox 265">
            <a:extLst>
              <a:ext uri="{FF2B5EF4-FFF2-40B4-BE49-F238E27FC236}">
                <a16:creationId xmlns:a16="http://schemas.microsoft.com/office/drawing/2014/main" id="{88341B88-1073-6FF3-85BB-3820D620239A}"/>
              </a:ext>
            </a:extLst>
          </p:cNvPr>
          <p:cNvSpPr txBox="1"/>
          <p:nvPr/>
        </p:nvSpPr>
        <p:spPr bwMode="auto">
          <a:xfrm>
            <a:off x="8064175"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a:t>
            </a:r>
          </a:p>
        </p:txBody>
      </p:sp>
      <p:sp>
        <p:nvSpPr>
          <p:cNvPr id="267" name="TextBox 266">
            <a:extLst>
              <a:ext uri="{FF2B5EF4-FFF2-40B4-BE49-F238E27FC236}">
                <a16:creationId xmlns:a16="http://schemas.microsoft.com/office/drawing/2014/main" id="{5EE2D103-D16B-815A-B442-11BF1F062600}"/>
              </a:ext>
            </a:extLst>
          </p:cNvPr>
          <p:cNvSpPr txBox="1"/>
          <p:nvPr/>
        </p:nvSpPr>
        <p:spPr bwMode="auto">
          <a:xfrm>
            <a:off x="8262815"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a:t>
            </a:r>
          </a:p>
        </p:txBody>
      </p:sp>
      <p:sp>
        <p:nvSpPr>
          <p:cNvPr id="268" name="TextBox 267">
            <a:extLst>
              <a:ext uri="{FF2B5EF4-FFF2-40B4-BE49-F238E27FC236}">
                <a16:creationId xmlns:a16="http://schemas.microsoft.com/office/drawing/2014/main" id="{D3F64B1E-ABA0-961C-11E5-0001F75F54FE}"/>
              </a:ext>
            </a:extLst>
          </p:cNvPr>
          <p:cNvSpPr txBox="1"/>
          <p:nvPr/>
        </p:nvSpPr>
        <p:spPr bwMode="auto">
          <a:xfrm>
            <a:off x="8461456"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27</a:t>
            </a:r>
          </a:p>
        </p:txBody>
      </p:sp>
      <p:sp>
        <p:nvSpPr>
          <p:cNvPr id="269" name="TextBox 268">
            <a:extLst>
              <a:ext uri="{FF2B5EF4-FFF2-40B4-BE49-F238E27FC236}">
                <a16:creationId xmlns:a16="http://schemas.microsoft.com/office/drawing/2014/main" id="{BB4C45FE-0BAF-F40E-3E22-4E89BEED9703}"/>
              </a:ext>
            </a:extLst>
          </p:cNvPr>
          <p:cNvSpPr txBox="1"/>
          <p:nvPr/>
        </p:nvSpPr>
        <p:spPr bwMode="auto">
          <a:xfrm>
            <a:off x="8660096"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30</a:t>
            </a:r>
          </a:p>
        </p:txBody>
      </p:sp>
      <p:sp>
        <p:nvSpPr>
          <p:cNvPr id="270" name="TextBox 269">
            <a:extLst>
              <a:ext uri="{FF2B5EF4-FFF2-40B4-BE49-F238E27FC236}">
                <a16:creationId xmlns:a16="http://schemas.microsoft.com/office/drawing/2014/main" id="{8C16EDE9-AFB9-FB35-7F7C-0933FA096362}"/>
              </a:ext>
            </a:extLst>
          </p:cNvPr>
          <p:cNvSpPr txBox="1"/>
          <p:nvPr/>
        </p:nvSpPr>
        <p:spPr bwMode="auto">
          <a:xfrm>
            <a:off x="8858737"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a:t>
            </a:r>
          </a:p>
        </p:txBody>
      </p:sp>
      <p:sp>
        <p:nvSpPr>
          <p:cNvPr id="271" name="TextBox 270">
            <a:extLst>
              <a:ext uri="{FF2B5EF4-FFF2-40B4-BE49-F238E27FC236}">
                <a16:creationId xmlns:a16="http://schemas.microsoft.com/office/drawing/2014/main" id="{109E3E9E-63E7-AC83-D72A-D25780ABECD3}"/>
              </a:ext>
            </a:extLst>
          </p:cNvPr>
          <p:cNvSpPr txBox="1"/>
          <p:nvPr/>
        </p:nvSpPr>
        <p:spPr bwMode="auto">
          <a:xfrm>
            <a:off x="9057377"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36</a:t>
            </a:r>
          </a:p>
        </p:txBody>
      </p:sp>
      <p:sp>
        <p:nvSpPr>
          <p:cNvPr id="272" name="TextBox 271">
            <a:extLst>
              <a:ext uri="{FF2B5EF4-FFF2-40B4-BE49-F238E27FC236}">
                <a16:creationId xmlns:a16="http://schemas.microsoft.com/office/drawing/2014/main" id="{033ED9F0-7EC3-6E17-78D9-57AD0780571D}"/>
              </a:ext>
            </a:extLst>
          </p:cNvPr>
          <p:cNvSpPr txBox="1"/>
          <p:nvPr/>
        </p:nvSpPr>
        <p:spPr bwMode="auto">
          <a:xfrm>
            <a:off x="9256017"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a:t>
            </a:r>
          </a:p>
        </p:txBody>
      </p:sp>
      <p:sp>
        <p:nvSpPr>
          <p:cNvPr id="273" name="TextBox 272">
            <a:extLst>
              <a:ext uri="{FF2B5EF4-FFF2-40B4-BE49-F238E27FC236}">
                <a16:creationId xmlns:a16="http://schemas.microsoft.com/office/drawing/2014/main" id="{A228D643-F802-0886-C33D-5E3AE8D05431}"/>
              </a:ext>
            </a:extLst>
          </p:cNvPr>
          <p:cNvSpPr txBox="1"/>
          <p:nvPr/>
        </p:nvSpPr>
        <p:spPr bwMode="auto">
          <a:xfrm>
            <a:off x="9454658"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42</a:t>
            </a:r>
          </a:p>
        </p:txBody>
      </p:sp>
      <p:sp>
        <p:nvSpPr>
          <p:cNvPr id="274" name="TextBox 273">
            <a:extLst>
              <a:ext uri="{FF2B5EF4-FFF2-40B4-BE49-F238E27FC236}">
                <a16:creationId xmlns:a16="http://schemas.microsoft.com/office/drawing/2014/main" id="{412F5E85-7BB2-0449-45C1-6C8EFCCCE952}"/>
              </a:ext>
            </a:extLst>
          </p:cNvPr>
          <p:cNvSpPr txBox="1"/>
          <p:nvPr/>
        </p:nvSpPr>
        <p:spPr bwMode="auto">
          <a:xfrm>
            <a:off x="9653298"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45</a:t>
            </a:r>
          </a:p>
        </p:txBody>
      </p:sp>
      <p:sp>
        <p:nvSpPr>
          <p:cNvPr id="275" name="TextBox 274">
            <a:extLst>
              <a:ext uri="{FF2B5EF4-FFF2-40B4-BE49-F238E27FC236}">
                <a16:creationId xmlns:a16="http://schemas.microsoft.com/office/drawing/2014/main" id="{BEAE651A-1A2B-9645-405A-A4101DD1B46A}"/>
              </a:ext>
            </a:extLst>
          </p:cNvPr>
          <p:cNvSpPr txBox="1"/>
          <p:nvPr/>
        </p:nvSpPr>
        <p:spPr bwMode="auto">
          <a:xfrm>
            <a:off x="9851939"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48</a:t>
            </a:r>
          </a:p>
        </p:txBody>
      </p:sp>
      <p:sp>
        <p:nvSpPr>
          <p:cNvPr id="276" name="TextBox 275">
            <a:extLst>
              <a:ext uri="{FF2B5EF4-FFF2-40B4-BE49-F238E27FC236}">
                <a16:creationId xmlns:a16="http://schemas.microsoft.com/office/drawing/2014/main" id="{2E4EEA6B-8B71-E6AC-D9F5-6823D5906222}"/>
              </a:ext>
            </a:extLst>
          </p:cNvPr>
          <p:cNvSpPr txBox="1"/>
          <p:nvPr/>
        </p:nvSpPr>
        <p:spPr bwMode="auto">
          <a:xfrm>
            <a:off x="10050579"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51</a:t>
            </a:r>
          </a:p>
        </p:txBody>
      </p:sp>
      <p:sp>
        <p:nvSpPr>
          <p:cNvPr id="277" name="TextBox 276">
            <a:extLst>
              <a:ext uri="{FF2B5EF4-FFF2-40B4-BE49-F238E27FC236}">
                <a16:creationId xmlns:a16="http://schemas.microsoft.com/office/drawing/2014/main" id="{D9156DA9-F94C-BDA3-BF84-F877A1512B6D}"/>
              </a:ext>
            </a:extLst>
          </p:cNvPr>
          <p:cNvSpPr txBox="1"/>
          <p:nvPr/>
        </p:nvSpPr>
        <p:spPr bwMode="auto">
          <a:xfrm>
            <a:off x="10249220"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54</a:t>
            </a:r>
          </a:p>
        </p:txBody>
      </p:sp>
      <p:sp>
        <p:nvSpPr>
          <p:cNvPr id="278" name="TextBox 277">
            <a:extLst>
              <a:ext uri="{FF2B5EF4-FFF2-40B4-BE49-F238E27FC236}">
                <a16:creationId xmlns:a16="http://schemas.microsoft.com/office/drawing/2014/main" id="{2EBE425F-9E00-34FC-A14F-35B82615E2B3}"/>
              </a:ext>
            </a:extLst>
          </p:cNvPr>
          <p:cNvSpPr txBox="1"/>
          <p:nvPr/>
        </p:nvSpPr>
        <p:spPr bwMode="auto">
          <a:xfrm>
            <a:off x="10447860"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57</a:t>
            </a:r>
          </a:p>
        </p:txBody>
      </p:sp>
      <p:sp>
        <p:nvSpPr>
          <p:cNvPr id="279" name="TextBox 278">
            <a:extLst>
              <a:ext uri="{FF2B5EF4-FFF2-40B4-BE49-F238E27FC236}">
                <a16:creationId xmlns:a16="http://schemas.microsoft.com/office/drawing/2014/main" id="{FB6859E4-84F5-97C1-F2A1-F67C7C2F61C5}"/>
              </a:ext>
            </a:extLst>
          </p:cNvPr>
          <p:cNvSpPr txBox="1"/>
          <p:nvPr/>
        </p:nvSpPr>
        <p:spPr bwMode="auto">
          <a:xfrm>
            <a:off x="10646501"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60</a:t>
            </a:r>
          </a:p>
        </p:txBody>
      </p:sp>
      <p:sp>
        <p:nvSpPr>
          <p:cNvPr id="280" name="TextBox 279">
            <a:extLst>
              <a:ext uri="{FF2B5EF4-FFF2-40B4-BE49-F238E27FC236}">
                <a16:creationId xmlns:a16="http://schemas.microsoft.com/office/drawing/2014/main" id="{D1E4EDF9-FE78-7321-F742-602F15922973}"/>
              </a:ext>
            </a:extLst>
          </p:cNvPr>
          <p:cNvSpPr txBox="1"/>
          <p:nvPr/>
        </p:nvSpPr>
        <p:spPr bwMode="auto">
          <a:xfrm>
            <a:off x="10845141"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63</a:t>
            </a:r>
          </a:p>
        </p:txBody>
      </p:sp>
      <p:sp>
        <p:nvSpPr>
          <p:cNvPr id="281" name="TextBox 280">
            <a:extLst>
              <a:ext uri="{FF2B5EF4-FFF2-40B4-BE49-F238E27FC236}">
                <a16:creationId xmlns:a16="http://schemas.microsoft.com/office/drawing/2014/main" id="{B195E964-0ECD-081D-D846-6BD37D1BB66C}"/>
              </a:ext>
            </a:extLst>
          </p:cNvPr>
          <p:cNvSpPr txBox="1"/>
          <p:nvPr/>
        </p:nvSpPr>
        <p:spPr bwMode="auto">
          <a:xfrm>
            <a:off x="11043782"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66</a:t>
            </a:r>
          </a:p>
        </p:txBody>
      </p:sp>
      <p:sp>
        <p:nvSpPr>
          <p:cNvPr id="282" name="TextBox 281">
            <a:extLst>
              <a:ext uri="{FF2B5EF4-FFF2-40B4-BE49-F238E27FC236}">
                <a16:creationId xmlns:a16="http://schemas.microsoft.com/office/drawing/2014/main" id="{65F50EB8-9F61-D545-DF57-955CBB45C63A}"/>
              </a:ext>
            </a:extLst>
          </p:cNvPr>
          <p:cNvSpPr txBox="1"/>
          <p:nvPr/>
        </p:nvSpPr>
        <p:spPr bwMode="auto">
          <a:xfrm>
            <a:off x="11242422" y="4869921"/>
            <a:ext cx="471489" cy="331806"/>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69</a:t>
            </a:r>
          </a:p>
        </p:txBody>
      </p:sp>
      <p:sp>
        <p:nvSpPr>
          <p:cNvPr id="284" name="TextBox 283">
            <a:extLst>
              <a:ext uri="{FF2B5EF4-FFF2-40B4-BE49-F238E27FC236}">
                <a16:creationId xmlns:a16="http://schemas.microsoft.com/office/drawing/2014/main" id="{510EBB55-DB59-C4DC-4978-B9BC77DCFF01}"/>
              </a:ext>
            </a:extLst>
          </p:cNvPr>
          <p:cNvSpPr txBox="1"/>
          <p:nvPr/>
        </p:nvSpPr>
        <p:spPr bwMode="auto">
          <a:xfrm>
            <a:off x="6664113"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507</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498</a:t>
            </a:r>
          </a:p>
        </p:txBody>
      </p:sp>
      <p:sp>
        <p:nvSpPr>
          <p:cNvPr id="285" name="TextBox 284">
            <a:extLst>
              <a:ext uri="{FF2B5EF4-FFF2-40B4-BE49-F238E27FC236}">
                <a16:creationId xmlns:a16="http://schemas.microsoft.com/office/drawing/2014/main" id="{F7357C24-81C8-A1AC-BCA6-FABEB632C2A6}"/>
              </a:ext>
            </a:extLst>
          </p:cNvPr>
          <p:cNvSpPr txBox="1"/>
          <p:nvPr/>
        </p:nvSpPr>
        <p:spPr bwMode="auto">
          <a:xfrm>
            <a:off x="6872332"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492</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484</a:t>
            </a:r>
          </a:p>
        </p:txBody>
      </p:sp>
      <p:sp>
        <p:nvSpPr>
          <p:cNvPr id="286" name="TextBox 285">
            <a:extLst>
              <a:ext uri="{FF2B5EF4-FFF2-40B4-BE49-F238E27FC236}">
                <a16:creationId xmlns:a16="http://schemas.microsoft.com/office/drawing/2014/main" id="{65261D75-D041-5159-CE89-A7F8B47B1783}"/>
              </a:ext>
            </a:extLst>
          </p:cNvPr>
          <p:cNvSpPr txBox="1"/>
          <p:nvPr/>
        </p:nvSpPr>
        <p:spPr bwMode="auto">
          <a:xfrm>
            <a:off x="7080003"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488</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473</a:t>
            </a:r>
          </a:p>
        </p:txBody>
      </p:sp>
      <p:sp>
        <p:nvSpPr>
          <p:cNvPr id="287" name="TextBox 286">
            <a:extLst>
              <a:ext uri="{FF2B5EF4-FFF2-40B4-BE49-F238E27FC236}">
                <a16:creationId xmlns:a16="http://schemas.microsoft.com/office/drawing/2014/main" id="{1946A153-501D-547F-4DD8-F5B6079BCC53}"/>
              </a:ext>
            </a:extLst>
          </p:cNvPr>
          <p:cNvSpPr txBox="1"/>
          <p:nvPr/>
        </p:nvSpPr>
        <p:spPr bwMode="auto">
          <a:xfrm>
            <a:off x="7292110"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478</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462</a:t>
            </a:r>
          </a:p>
        </p:txBody>
      </p:sp>
      <p:sp>
        <p:nvSpPr>
          <p:cNvPr id="288" name="TextBox 287">
            <a:extLst>
              <a:ext uri="{FF2B5EF4-FFF2-40B4-BE49-F238E27FC236}">
                <a16:creationId xmlns:a16="http://schemas.microsoft.com/office/drawing/2014/main" id="{E7E2128C-C1E5-A15E-415B-40C697821DC8}"/>
              </a:ext>
            </a:extLst>
          </p:cNvPr>
          <p:cNvSpPr txBox="1"/>
          <p:nvPr/>
        </p:nvSpPr>
        <p:spPr bwMode="auto">
          <a:xfrm>
            <a:off x="7499520"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472</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452</a:t>
            </a:r>
          </a:p>
        </p:txBody>
      </p:sp>
      <p:sp>
        <p:nvSpPr>
          <p:cNvPr id="289" name="TextBox 288">
            <a:extLst>
              <a:ext uri="{FF2B5EF4-FFF2-40B4-BE49-F238E27FC236}">
                <a16:creationId xmlns:a16="http://schemas.microsoft.com/office/drawing/2014/main" id="{B555E411-0AB3-14B3-0919-3EA8856A6D80}"/>
              </a:ext>
            </a:extLst>
          </p:cNvPr>
          <p:cNvSpPr txBox="1"/>
          <p:nvPr/>
        </p:nvSpPr>
        <p:spPr bwMode="auto">
          <a:xfrm>
            <a:off x="7703563"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463</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444</a:t>
            </a:r>
          </a:p>
        </p:txBody>
      </p:sp>
      <p:sp>
        <p:nvSpPr>
          <p:cNvPr id="290" name="TextBox 289">
            <a:extLst>
              <a:ext uri="{FF2B5EF4-FFF2-40B4-BE49-F238E27FC236}">
                <a16:creationId xmlns:a16="http://schemas.microsoft.com/office/drawing/2014/main" id="{AE281310-2953-C3D8-8EF7-8DB4A2B87F0D}"/>
              </a:ext>
            </a:extLst>
          </p:cNvPr>
          <p:cNvSpPr txBox="1"/>
          <p:nvPr/>
        </p:nvSpPr>
        <p:spPr bwMode="auto">
          <a:xfrm>
            <a:off x="7901015"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450</a:t>
            </a:r>
            <a:br>
              <a:rPr lang="en-US" sz="1000" b="0" dirty="0">
                <a:solidFill>
                  <a:schemeClr val="accent3"/>
                </a:solidFill>
                <a:latin typeface="Calibri" panose="020F0502020204030204" pitchFamily="34" charset="0"/>
              </a:rPr>
            </a:br>
            <a:r>
              <a:rPr lang="en-US" sz="1000" b="0" dirty="0">
                <a:solidFill>
                  <a:schemeClr val="accent3"/>
                </a:solidFill>
                <a:latin typeface="Calibri" panose="020F0502020204030204" pitchFamily="34" charset="0"/>
              </a:rPr>
              <a:t>437</a:t>
            </a:r>
          </a:p>
        </p:txBody>
      </p:sp>
      <p:sp>
        <p:nvSpPr>
          <p:cNvPr id="292" name="TextBox 291">
            <a:extLst>
              <a:ext uri="{FF2B5EF4-FFF2-40B4-BE49-F238E27FC236}">
                <a16:creationId xmlns:a16="http://schemas.microsoft.com/office/drawing/2014/main" id="{1174EE21-A3F6-1DD0-EE95-6C021E8364D8}"/>
              </a:ext>
            </a:extLst>
          </p:cNvPr>
          <p:cNvSpPr txBox="1"/>
          <p:nvPr/>
        </p:nvSpPr>
        <p:spPr bwMode="auto">
          <a:xfrm>
            <a:off x="8480068"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419</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405</a:t>
            </a:r>
          </a:p>
        </p:txBody>
      </p:sp>
      <p:sp>
        <p:nvSpPr>
          <p:cNvPr id="293" name="TextBox 292">
            <a:extLst>
              <a:ext uri="{FF2B5EF4-FFF2-40B4-BE49-F238E27FC236}">
                <a16:creationId xmlns:a16="http://schemas.microsoft.com/office/drawing/2014/main" id="{CDA43D56-213A-8F98-BB00-0DF36287F593}"/>
              </a:ext>
            </a:extLst>
          </p:cNvPr>
          <p:cNvSpPr txBox="1"/>
          <p:nvPr/>
        </p:nvSpPr>
        <p:spPr bwMode="auto">
          <a:xfrm>
            <a:off x="8668348"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408</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391</a:t>
            </a:r>
          </a:p>
        </p:txBody>
      </p:sp>
      <p:sp>
        <p:nvSpPr>
          <p:cNvPr id="294" name="TextBox 293">
            <a:extLst>
              <a:ext uri="{FF2B5EF4-FFF2-40B4-BE49-F238E27FC236}">
                <a16:creationId xmlns:a16="http://schemas.microsoft.com/office/drawing/2014/main" id="{7AFF0C58-3DB6-6C0B-B515-61DF3707691D}"/>
              </a:ext>
            </a:extLst>
          </p:cNvPr>
          <p:cNvSpPr txBox="1"/>
          <p:nvPr/>
        </p:nvSpPr>
        <p:spPr bwMode="auto">
          <a:xfrm>
            <a:off x="8866121"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393</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381</a:t>
            </a:r>
          </a:p>
        </p:txBody>
      </p:sp>
      <p:sp>
        <p:nvSpPr>
          <p:cNvPr id="295" name="TextBox 294">
            <a:extLst>
              <a:ext uri="{FF2B5EF4-FFF2-40B4-BE49-F238E27FC236}">
                <a16:creationId xmlns:a16="http://schemas.microsoft.com/office/drawing/2014/main" id="{147F0A5B-EF83-F7C6-11A2-5FBB9403A4DD}"/>
              </a:ext>
            </a:extLst>
          </p:cNvPr>
          <p:cNvSpPr txBox="1"/>
          <p:nvPr/>
        </p:nvSpPr>
        <p:spPr bwMode="auto">
          <a:xfrm>
            <a:off x="9056291"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381</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371</a:t>
            </a:r>
          </a:p>
        </p:txBody>
      </p:sp>
      <p:sp>
        <p:nvSpPr>
          <p:cNvPr id="296" name="TextBox 295">
            <a:extLst>
              <a:ext uri="{FF2B5EF4-FFF2-40B4-BE49-F238E27FC236}">
                <a16:creationId xmlns:a16="http://schemas.microsoft.com/office/drawing/2014/main" id="{C415218E-6FA0-7158-D8D7-95526864A251}"/>
              </a:ext>
            </a:extLst>
          </p:cNvPr>
          <p:cNvSpPr txBox="1"/>
          <p:nvPr/>
        </p:nvSpPr>
        <p:spPr bwMode="auto">
          <a:xfrm>
            <a:off x="9252587"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372</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357</a:t>
            </a:r>
          </a:p>
        </p:txBody>
      </p:sp>
      <p:sp>
        <p:nvSpPr>
          <p:cNvPr id="297" name="TextBox 296">
            <a:extLst>
              <a:ext uri="{FF2B5EF4-FFF2-40B4-BE49-F238E27FC236}">
                <a16:creationId xmlns:a16="http://schemas.microsoft.com/office/drawing/2014/main" id="{29519D34-3D5C-6C67-F33E-67E22FC8BCA0}"/>
              </a:ext>
            </a:extLst>
          </p:cNvPr>
          <p:cNvSpPr txBox="1"/>
          <p:nvPr/>
        </p:nvSpPr>
        <p:spPr bwMode="auto">
          <a:xfrm>
            <a:off x="9466958"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328</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325</a:t>
            </a:r>
          </a:p>
        </p:txBody>
      </p:sp>
      <p:sp>
        <p:nvSpPr>
          <p:cNvPr id="298" name="TextBox 297">
            <a:extLst>
              <a:ext uri="{FF2B5EF4-FFF2-40B4-BE49-F238E27FC236}">
                <a16:creationId xmlns:a16="http://schemas.microsoft.com/office/drawing/2014/main" id="{3C8EF071-482B-32CE-8F0F-42CAD53F9D61}"/>
              </a:ext>
            </a:extLst>
          </p:cNvPr>
          <p:cNvSpPr txBox="1"/>
          <p:nvPr/>
        </p:nvSpPr>
        <p:spPr bwMode="auto">
          <a:xfrm>
            <a:off x="9664399"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262</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253</a:t>
            </a:r>
          </a:p>
        </p:txBody>
      </p:sp>
      <p:sp>
        <p:nvSpPr>
          <p:cNvPr id="299" name="TextBox 298">
            <a:extLst>
              <a:ext uri="{FF2B5EF4-FFF2-40B4-BE49-F238E27FC236}">
                <a16:creationId xmlns:a16="http://schemas.microsoft.com/office/drawing/2014/main" id="{9B9BFEF4-FDF0-4163-5AE5-8183D069F8C3}"/>
              </a:ext>
            </a:extLst>
          </p:cNvPr>
          <p:cNvSpPr txBox="1"/>
          <p:nvPr/>
        </p:nvSpPr>
        <p:spPr bwMode="auto">
          <a:xfrm>
            <a:off x="9870689"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203</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207</a:t>
            </a:r>
          </a:p>
        </p:txBody>
      </p:sp>
      <p:sp>
        <p:nvSpPr>
          <p:cNvPr id="300" name="TextBox 299">
            <a:extLst>
              <a:ext uri="{FF2B5EF4-FFF2-40B4-BE49-F238E27FC236}">
                <a16:creationId xmlns:a16="http://schemas.microsoft.com/office/drawing/2014/main" id="{FAC5B0EE-547F-4C31-0EBE-59D89A2CCA2F}"/>
              </a:ext>
            </a:extLst>
          </p:cNvPr>
          <p:cNvSpPr txBox="1"/>
          <p:nvPr/>
        </p:nvSpPr>
        <p:spPr bwMode="auto">
          <a:xfrm>
            <a:off x="10068462"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144</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148</a:t>
            </a:r>
          </a:p>
        </p:txBody>
      </p:sp>
      <p:sp>
        <p:nvSpPr>
          <p:cNvPr id="301" name="TextBox 300">
            <a:extLst>
              <a:ext uri="{FF2B5EF4-FFF2-40B4-BE49-F238E27FC236}">
                <a16:creationId xmlns:a16="http://schemas.microsoft.com/office/drawing/2014/main" id="{E720CB49-5228-59D9-4E9F-CDB909A6F315}"/>
              </a:ext>
            </a:extLst>
          </p:cNvPr>
          <p:cNvSpPr txBox="1"/>
          <p:nvPr/>
        </p:nvSpPr>
        <p:spPr bwMode="auto">
          <a:xfrm>
            <a:off x="10273665"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96</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101</a:t>
            </a:r>
          </a:p>
        </p:txBody>
      </p:sp>
      <p:sp>
        <p:nvSpPr>
          <p:cNvPr id="302" name="TextBox 301">
            <a:extLst>
              <a:ext uri="{FF2B5EF4-FFF2-40B4-BE49-F238E27FC236}">
                <a16:creationId xmlns:a16="http://schemas.microsoft.com/office/drawing/2014/main" id="{E77CA845-7AE3-60DD-58F1-E4570B628D84}"/>
              </a:ext>
            </a:extLst>
          </p:cNvPr>
          <p:cNvSpPr txBox="1"/>
          <p:nvPr/>
        </p:nvSpPr>
        <p:spPr bwMode="auto">
          <a:xfrm>
            <a:off x="10452972"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61</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57</a:t>
            </a:r>
          </a:p>
        </p:txBody>
      </p:sp>
      <p:sp>
        <p:nvSpPr>
          <p:cNvPr id="303" name="TextBox 302">
            <a:extLst>
              <a:ext uri="{FF2B5EF4-FFF2-40B4-BE49-F238E27FC236}">
                <a16:creationId xmlns:a16="http://schemas.microsoft.com/office/drawing/2014/main" id="{578B6819-73A1-3A2F-EAEF-73782A3C8075}"/>
              </a:ext>
            </a:extLst>
          </p:cNvPr>
          <p:cNvSpPr txBox="1"/>
          <p:nvPr/>
        </p:nvSpPr>
        <p:spPr bwMode="auto">
          <a:xfrm>
            <a:off x="10651103"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30</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25</a:t>
            </a:r>
          </a:p>
        </p:txBody>
      </p:sp>
      <p:sp>
        <p:nvSpPr>
          <p:cNvPr id="304" name="TextBox 303">
            <a:extLst>
              <a:ext uri="{FF2B5EF4-FFF2-40B4-BE49-F238E27FC236}">
                <a16:creationId xmlns:a16="http://schemas.microsoft.com/office/drawing/2014/main" id="{DD7A2079-1566-52D0-1853-844648832746}"/>
              </a:ext>
            </a:extLst>
          </p:cNvPr>
          <p:cNvSpPr txBox="1"/>
          <p:nvPr/>
        </p:nvSpPr>
        <p:spPr bwMode="auto">
          <a:xfrm>
            <a:off x="10855193"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17</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14</a:t>
            </a:r>
          </a:p>
        </p:txBody>
      </p:sp>
      <p:sp>
        <p:nvSpPr>
          <p:cNvPr id="305" name="TextBox 304">
            <a:extLst>
              <a:ext uri="{FF2B5EF4-FFF2-40B4-BE49-F238E27FC236}">
                <a16:creationId xmlns:a16="http://schemas.microsoft.com/office/drawing/2014/main" id="{ABF54A06-62C5-D67D-7935-6A20BE5834E9}"/>
              </a:ext>
            </a:extLst>
          </p:cNvPr>
          <p:cNvSpPr txBox="1"/>
          <p:nvPr/>
        </p:nvSpPr>
        <p:spPr bwMode="auto">
          <a:xfrm>
            <a:off x="11061771"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8</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11</a:t>
            </a:r>
          </a:p>
        </p:txBody>
      </p:sp>
      <p:sp>
        <p:nvSpPr>
          <p:cNvPr id="306" name="TextBox 305">
            <a:extLst>
              <a:ext uri="{FF2B5EF4-FFF2-40B4-BE49-F238E27FC236}">
                <a16:creationId xmlns:a16="http://schemas.microsoft.com/office/drawing/2014/main" id="{F09122CD-B9EE-21E5-CF2A-2A5C60563F94}"/>
              </a:ext>
            </a:extLst>
          </p:cNvPr>
          <p:cNvSpPr txBox="1"/>
          <p:nvPr/>
        </p:nvSpPr>
        <p:spPr bwMode="auto">
          <a:xfrm>
            <a:off x="11246745" y="5435440"/>
            <a:ext cx="451386"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5</a:t>
            </a:r>
          </a:p>
        </p:txBody>
      </p:sp>
      <p:sp>
        <p:nvSpPr>
          <p:cNvPr id="307" name="TextBox 306">
            <a:extLst>
              <a:ext uri="{FF2B5EF4-FFF2-40B4-BE49-F238E27FC236}">
                <a16:creationId xmlns:a16="http://schemas.microsoft.com/office/drawing/2014/main" id="{415AE0AD-9C97-D603-8374-5A55B5FDDF84}"/>
              </a:ext>
            </a:extLst>
          </p:cNvPr>
          <p:cNvSpPr txBox="1"/>
          <p:nvPr/>
        </p:nvSpPr>
        <p:spPr bwMode="auto">
          <a:xfrm>
            <a:off x="11456949" y="5435440"/>
            <a:ext cx="451386" cy="431348"/>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NE</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NE</a:t>
            </a:r>
          </a:p>
        </p:txBody>
      </p:sp>
      <p:sp>
        <p:nvSpPr>
          <p:cNvPr id="321" name="Freeform 320">
            <a:extLst>
              <a:ext uri="{FF2B5EF4-FFF2-40B4-BE49-F238E27FC236}">
                <a16:creationId xmlns:a16="http://schemas.microsoft.com/office/drawing/2014/main" id="{631EA1A3-579E-1881-39BF-05897958A713}"/>
              </a:ext>
            </a:extLst>
          </p:cNvPr>
          <p:cNvSpPr/>
          <p:nvPr/>
        </p:nvSpPr>
        <p:spPr bwMode="auto">
          <a:xfrm>
            <a:off x="9214338" y="2719754"/>
            <a:ext cx="2547816" cy="465015"/>
          </a:xfrm>
          <a:custGeom>
            <a:avLst/>
            <a:gdLst>
              <a:gd name="connsiteX0" fmla="*/ 2547816 w 2547816"/>
              <a:gd name="connsiteY0" fmla="*/ 465015 h 465015"/>
              <a:gd name="connsiteX1" fmla="*/ 1961662 w 2547816"/>
              <a:gd name="connsiteY1" fmla="*/ 465015 h 465015"/>
              <a:gd name="connsiteX2" fmla="*/ 1961662 w 2547816"/>
              <a:gd name="connsiteY2" fmla="*/ 320431 h 465015"/>
              <a:gd name="connsiteX3" fmla="*/ 1809262 w 2547816"/>
              <a:gd name="connsiteY3" fmla="*/ 320431 h 465015"/>
              <a:gd name="connsiteX4" fmla="*/ 1809262 w 2547816"/>
              <a:gd name="connsiteY4" fmla="*/ 230554 h 465015"/>
              <a:gd name="connsiteX5" fmla="*/ 1305170 w 2547816"/>
              <a:gd name="connsiteY5" fmla="*/ 230554 h 465015"/>
              <a:gd name="connsiteX6" fmla="*/ 1242647 w 2547816"/>
              <a:gd name="connsiteY6" fmla="*/ 164123 h 465015"/>
              <a:gd name="connsiteX7" fmla="*/ 1113693 w 2547816"/>
              <a:gd name="connsiteY7" fmla="*/ 164123 h 465015"/>
              <a:gd name="connsiteX8" fmla="*/ 1094154 w 2547816"/>
              <a:gd name="connsiteY8" fmla="*/ 144584 h 465015"/>
              <a:gd name="connsiteX9" fmla="*/ 922216 w 2547816"/>
              <a:gd name="connsiteY9" fmla="*/ 144584 h 465015"/>
              <a:gd name="connsiteX10" fmla="*/ 914400 w 2547816"/>
              <a:gd name="connsiteY10" fmla="*/ 136768 h 465015"/>
              <a:gd name="connsiteX11" fmla="*/ 742462 w 2547816"/>
              <a:gd name="connsiteY11" fmla="*/ 136768 h 465015"/>
              <a:gd name="connsiteX12" fmla="*/ 742462 w 2547816"/>
              <a:gd name="connsiteY12" fmla="*/ 101600 h 465015"/>
              <a:gd name="connsiteX13" fmla="*/ 425939 w 2547816"/>
              <a:gd name="connsiteY13" fmla="*/ 101600 h 465015"/>
              <a:gd name="connsiteX14" fmla="*/ 425939 w 2547816"/>
              <a:gd name="connsiteY14" fmla="*/ 101600 h 465015"/>
              <a:gd name="connsiteX15" fmla="*/ 390770 w 2547816"/>
              <a:gd name="connsiteY15" fmla="*/ 74246 h 465015"/>
              <a:gd name="connsiteX16" fmla="*/ 296985 w 2547816"/>
              <a:gd name="connsiteY16" fmla="*/ 74246 h 465015"/>
              <a:gd name="connsiteX17" fmla="*/ 296985 w 2547816"/>
              <a:gd name="connsiteY17" fmla="*/ 62523 h 465015"/>
              <a:gd name="connsiteX18" fmla="*/ 171939 w 2547816"/>
              <a:gd name="connsiteY18" fmla="*/ 62523 h 465015"/>
              <a:gd name="connsiteX19" fmla="*/ 171939 w 2547816"/>
              <a:gd name="connsiteY19" fmla="*/ 50800 h 465015"/>
              <a:gd name="connsiteX20" fmla="*/ 109416 w 2547816"/>
              <a:gd name="connsiteY20" fmla="*/ 50800 h 465015"/>
              <a:gd name="connsiteX21" fmla="*/ 78154 w 2547816"/>
              <a:gd name="connsiteY21" fmla="*/ 23446 h 465015"/>
              <a:gd name="connsiteX22" fmla="*/ 0 w 2547816"/>
              <a:gd name="connsiteY22" fmla="*/ 23446 h 465015"/>
              <a:gd name="connsiteX23" fmla="*/ 0 w 2547816"/>
              <a:gd name="connsiteY23" fmla="*/ 0 h 465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47816" h="465015">
                <a:moveTo>
                  <a:pt x="2547816" y="465015"/>
                </a:moveTo>
                <a:lnTo>
                  <a:pt x="1961662" y="465015"/>
                </a:lnTo>
                <a:lnTo>
                  <a:pt x="1961662" y="320431"/>
                </a:lnTo>
                <a:lnTo>
                  <a:pt x="1809262" y="320431"/>
                </a:lnTo>
                <a:lnTo>
                  <a:pt x="1809262" y="230554"/>
                </a:lnTo>
                <a:lnTo>
                  <a:pt x="1305170" y="230554"/>
                </a:lnTo>
                <a:lnTo>
                  <a:pt x="1242647" y="164123"/>
                </a:lnTo>
                <a:lnTo>
                  <a:pt x="1113693" y="164123"/>
                </a:lnTo>
                <a:lnTo>
                  <a:pt x="1094154" y="144584"/>
                </a:lnTo>
                <a:lnTo>
                  <a:pt x="922216" y="144584"/>
                </a:lnTo>
                <a:lnTo>
                  <a:pt x="914400" y="136768"/>
                </a:lnTo>
                <a:lnTo>
                  <a:pt x="742462" y="136768"/>
                </a:lnTo>
                <a:lnTo>
                  <a:pt x="742462" y="101600"/>
                </a:lnTo>
                <a:lnTo>
                  <a:pt x="425939" y="101600"/>
                </a:lnTo>
                <a:lnTo>
                  <a:pt x="425939" y="101600"/>
                </a:lnTo>
                <a:lnTo>
                  <a:pt x="390770" y="74246"/>
                </a:lnTo>
                <a:lnTo>
                  <a:pt x="296985" y="74246"/>
                </a:lnTo>
                <a:lnTo>
                  <a:pt x="296985" y="62523"/>
                </a:lnTo>
                <a:lnTo>
                  <a:pt x="171939" y="62523"/>
                </a:lnTo>
                <a:lnTo>
                  <a:pt x="171939" y="50800"/>
                </a:lnTo>
                <a:lnTo>
                  <a:pt x="109416" y="50800"/>
                </a:lnTo>
                <a:lnTo>
                  <a:pt x="78154" y="23446"/>
                </a:lnTo>
                <a:lnTo>
                  <a:pt x="0" y="23446"/>
                </a:lnTo>
                <a:lnTo>
                  <a:pt x="0" y="0"/>
                </a:lnTo>
              </a:path>
            </a:pathLst>
          </a:custGeom>
          <a:noFill/>
          <a:ln w="28575">
            <a:solidFill>
              <a:schemeClr val="accent1"/>
            </a:solidFill>
            <a:miter lim="800000"/>
            <a:headEnd/>
            <a:tailEnd/>
          </a:ln>
        </p:spPr>
        <p:txBody>
          <a:bodyPr rtlCol="0" anchor="ctr"/>
          <a:lstStyle/>
          <a:p>
            <a:pPr algn="ctr"/>
            <a:endParaRPr lang="en-US"/>
          </a:p>
        </p:txBody>
      </p:sp>
      <p:sp>
        <p:nvSpPr>
          <p:cNvPr id="322" name="Freeform 321">
            <a:extLst>
              <a:ext uri="{FF2B5EF4-FFF2-40B4-BE49-F238E27FC236}">
                <a16:creationId xmlns:a16="http://schemas.microsoft.com/office/drawing/2014/main" id="{8C24EBA0-EA69-3637-8F7C-502287231991}"/>
              </a:ext>
            </a:extLst>
          </p:cNvPr>
          <p:cNvSpPr/>
          <p:nvPr/>
        </p:nvSpPr>
        <p:spPr bwMode="auto">
          <a:xfrm>
            <a:off x="6916615" y="2211754"/>
            <a:ext cx="2305539" cy="508000"/>
          </a:xfrm>
          <a:custGeom>
            <a:avLst/>
            <a:gdLst>
              <a:gd name="connsiteX0" fmla="*/ 0 w 2305539"/>
              <a:gd name="connsiteY0" fmla="*/ 0 h 508000"/>
              <a:gd name="connsiteX1" fmla="*/ 117231 w 2305539"/>
              <a:gd name="connsiteY1" fmla="*/ 0 h 508000"/>
              <a:gd name="connsiteX2" fmla="*/ 117231 w 2305539"/>
              <a:gd name="connsiteY2" fmla="*/ 11723 h 508000"/>
              <a:gd name="connsiteX3" fmla="*/ 320431 w 2305539"/>
              <a:gd name="connsiteY3" fmla="*/ 11723 h 508000"/>
              <a:gd name="connsiteX4" fmla="*/ 320431 w 2305539"/>
              <a:gd name="connsiteY4" fmla="*/ 31261 h 508000"/>
              <a:gd name="connsiteX5" fmla="*/ 406400 w 2305539"/>
              <a:gd name="connsiteY5" fmla="*/ 31261 h 508000"/>
              <a:gd name="connsiteX6" fmla="*/ 425939 w 2305539"/>
              <a:gd name="connsiteY6" fmla="*/ 50800 h 508000"/>
              <a:gd name="connsiteX7" fmla="*/ 500185 w 2305539"/>
              <a:gd name="connsiteY7" fmla="*/ 50800 h 508000"/>
              <a:gd name="connsiteX8" fmla="*/ 523631 w 2305539"/>
              <a:gd name="connsiteY8" fmla="*/ 74246 h 508000"/>
              <a:gd name="connsiteX9" fmla="*/ 687754 w 2305539"/>
              <a:gd name="connsiteY9" fmla="*/ 74246 h 508000"/>
              <a:gd name="connsiteX10" fmla="*/ 687754 w 2305539"/>
              <a:gd name="connsiteY10" fmla="*/ 97692 h 508000"/>
              <a:gd name="connsiteX11" fmla="*/ 859693 w 2305539"/>
              <a:gd name="connsiteY11" fmla="*/ 97692 h 508000"/>
              <a:gd name="connsiteX12" fmla="*/ 859693 w 2305539"/>
              <a:gd name="connsiteY12" fmla="*/ 136769 h 508000"/>
              <a:gd name="connsiteX13" fmla="*/ 941754 w 2305539"/>
              <a:gd name="connsiteY13" fmla="*/ 136769 h 508000"/>
              <a:gd name="connsiteX14" fmla="*/ 941754 w 2305539"/>
              <a:gd name="connsiteY14" fmla="*/ 152400 h 508000"/>
              <a:gd name="connsiteX15" fmla="*/ 992554 w 2305539"/>
              <a:gd name="connsiteY15" fmla="*/ 152400 h 508000"/>
              <a:gd name="connsiteX16" fmla="*/ 992554 w 2305539"/>
              <a:gd name="connsiteY16" fmla="*/ 171938 h 508000"/>
              <a:gd name="connsiteX17" fmla="*/ 1086339 w 2305539"/>
              <a:gd name="connsiteY17" fmla="*/ 171938 h 508000"/>
              <a:gd name="connsiteX18" fmla="*/ 1086339 w 2305539"/>
              <a:gd name="connsiteY18" fmla="*/ 199292 h 508000"/>
              <a:gd name="connsiteX19" fmla="*/ 1148862 w 2305539"/>
              <a:gd name="connsiteY19" fmla="*/ 199292 h 508000"/>
              <a:gd name="connsiteX20" fmla="*/ 1148862 w 2305539"/>
              <a:gd name="connsiteY20" fmla="*/ 218831 h 508000"/>
              <a:gd name="connsiteX21" fmla="*/ 1297354 w 2305539"/>
              <a:gd name="connsiteY21" fmla="*/ 218831 h 508000"/>
              <a:gd name="connsiteX22" fmla="*/ 1297354 w 2305539"/>
              <a:gd name="connsiteY22" fmla="*/ 238369 h 508000"/>
              <a:gd name="connsiteX23" fmla="*/ 1336431 w 2305539"/>
              <a:gd name="connsiteY23" fmla="*/ 238369 h 508000"/>
              <a:gd name="connsiteX24" fmla="*/ 1336431 w 2305539"/>
              <a:gd name="connsiteY24" fmla="*/ 265723 h 508000"/>
              <a:gd name="connsiteX25" fmla="*/ 1410677 w 2305539"/>
              <a:gd name="connsiteY25" fmla="*/ 265723 h 508000"/>
              <a:gd name="connsiteX26" fmla="*/ 1410677 w 2305539"/>
              <a:gd name="connsiteY26" fmla="*/ 281354 h 508000"/>
              <a:gd name="connsiteX27" fmla="*/ 1547447 w 2305539"/>
              <a:gd name="connsiteY27" fmla="*/ 281354 h 508000"/>
              <a:gd name="connsiteX28" fmla="*/ 1547447 w 2305539"/>
              <a:gd name="connsiteY28" fmla="*/ 308708 h 508000"/>
              <a:gd name="connsiteX29" fmla="*/ 1637323 w 2305539"/>
              <a:gd name="connsiteY29" fmla="*/ 308708 h 508000"/>
              <a:gd name="connsiteX30" fmla="*/ 1637323 w 2305539"/>
              <a:gd name="connsiteY30" fmla="*/ 332154 h 508000"/>
              <a:gd name="connsiteX31" fmla="*/ 1711570 w 2305539"/>
              <a:gd name="connsiteY31" fmla="*/ 332154 h 508000"/>
              <a:gd name="connsiteX32" fmla="*/ 1711570 w 2305539"/>
              <a:gd name="connsiteY32" fmla="*/ 363415 h 508000"/>
              <a:gd name="connsiteX33" fmla="*/ 1820985 w 2305539"/>
              <a:gd name="connsiteY33" fmla="*/ 363415 h 508000"/>
              <a:gd name="connsiteX34" fmla="*/ 1820985 w 2305539"/>
              <a:gd name="connsiteY34" fmla="*/ 379046 h 508000"/>
              <a:gd name="connsiteX35" fmla="*/ 1906954 w 2305539"/>
              <a:gd name="connsiteY35" fmla="*/ 379046 h 508000"/>
              <a:gd name="connsiteX36" fmla="*/ 1906954 w 2305539"/>
              <a:gd name="connsiteY36" fmla="*/ 406400 h 508000"/>
              <a:gd name="connsiteX37" fmla="*/ 2012462 w 2305539"/>
              <a:gd name="connsiteY37" fmla="*/ 406400 h 508000"/>
              <a:gd name="connsiteX38" fmla="*/ 2012462 w 2305539"/>
              <a:gd name="connsiteY38" fmla="*/ 433754 h 508000"/>
              <a:gd name="connsiteX39" fmla="*/ 2086708 w 2305539"/>
              <a:gd name="connsiteY39" fmla="*/ 433754 h 508000"/>
              <a:gd name="connsiteX40" fmla="*/ 2086708 w 2305539"/>
              <a:gd name="connsiteY40" fmla="*/ 461108 h 508000"/>
              <a:gd name="connsiteX41" fmla="*/ 2180493 w 2305539"/>
              <a:gd name="connsiteY41" fmla="*/ 461108 h 508000"/>
              <a:gd name="connsiteX42" fmla="*/ 2180493 w 2305539"/>
              <a:gd name="connsiteY42" fmla="*/ 461108 h 508000"/>
              <a:gd name="connsiteX43" fmla="*/ 2246923 w 2305539"/>
              <a:gd name="connsiteY43" fmla="*/ 461108 h 508000"/>
              <a:gd name="connsiteX44" fmla="*/ 2246923 w 2305539"/>
              <a:gd name="connsiteY44" fmla="*/ 508000 h 508000"/>
              <a:gd name="connsiteX45" fmla="*/ 2305539 w 2305539"/>
              <a:gd name="connsiteY45" fmla="*/ 508000 h 508000"/>
              <a:gd name="connsiteX0" fmla="*/ 0 w 2305539"/>
              <a:gd name="connsiteY0" fmla="*/ 0 h 508000"/>
              <a:gd name="connsiteX1" fmla="*/ 117231 w 2305539"/>
              <a:gd name="connsiteY1" fmla="*/ 0 h 508000"/>
              <a:gd name="connsiteX2" fmla="*/ 117231 w 2305539"/>
              <a:gd name="connsiteY2" fmla="*/ 11723 h 508000"/>
              <a:gd name="connsiteX3" fmla="*/ 320431 w 2305539"/>
              <a:gd name="connsiteY3" fmla="*/ 11723 h 508000"/>
              <a:gd name="connsiteX4" fmla="*/ 320431 w 2305539"/>
              <a:gd name="connsiteY4" fmla="*/ 31261 h 508000"/>
              <a:gd name="connsiteX5" fmla="*/ 406400 w 2305539"/>
              <a:gd name="connsiteY5" fmla="*/ 31261 h 508000"/>
              <a:gd name="connsiteX6" fmla="*/ 425939 w 2305539"/>
              <a:gd name="connsiteY6" fmla="*/ 50800 h 508000"/>
              <a:gd name="connsiteX7" fmla="*/ 500185 w 2305539"/>
              <a:gd name="connsiteY7" fmla="*/ 50800 h 508000"/>
              <a:gd name="connsiteX8" fmla="*/ 523631 w 2305539"/>
              <a:gd name="connsiteY8" fmla="*/ 74246 h 508000"/>
              <a:gd name="connsiteX9" fmla="*/ 687754 w 2305539"/>
              <a:gd name="connsiteY9" fmla="*/ 74246 h 508000"/>
              <a:gd name="connsiteX10" fmla="*/ 687754 w 2305539"/>
              <a:gd name="connsiteY10" fmla="*/ 97692 h 508000"/>
              <a:gd name="connsiteX11" fmla="*/ 859693 w 2305539"/>
              <a:gd name="connsiteY11" fmla="*/ 97692 h 508000"/>
              <a:gd name="connsiteX12" fmla="*/ 859693 w 2305539"/>
              <a:gd name="connsiteY12" fmla="*/ 136769 h 508000"/>
              <a:gd name="connsiteX13" fmla="*/ 941754 w 2305539"/>
              <a:gd name="connsiteY13" fmla="*/ 136769 h 508000"/>
              <a:gd name="connsiteX14" fmla="*/ 941754 w 2305539"/>
              <a:gd name="connsiteY14" fmla="*/ 152400 h 508000"/>
              <a:gd name="connsiteX15" fmla="*/ 992554 w 2305539"/>
              <a:gd name="connsiteY15" fmla="*/ 152400 h 508000"/>
              <a:gd name="connsiteX16" fmla="*/ 992554 w 2305539"/>
              <a:gd name="connsiteY16" fmla="*/ 171938 h 508000"/>
              <a:gd name="connsiteX17" fmla="*/ 1086339 w 2305539"/>
              <a:gd name="connsiteY17" fmla="*/ 171938 h 508000"/>
              <a:gd name="connsiteX18" fmla="*/ 1086339 w 2305539"/>
              <a:gd name="connsiteY18" fmla="*/ 199292 h 508000"/>
              <a:gd name="connsiteX19" fmla="*/ 1148862 w 2305539"/>
              <a:gd name="connsiteY19" fmla="*/ 199292 h 508000"/>
              <a:gd name="connsiteX20" fmla="*/ 1148862 w 2305539"/>
              <a:gd name="connsiteY20" fmla="*/ 218831 h 508000"/>
              <a:gd name="connsiteX21" fmla="*/ 1297354 w 2305539"/>
              <a:gd name="connsiteY21" fmla="*/ 218831 h 508000"/>
              <a:gd name="connsiteX22" fmla="*/ 1297354 w 2305539"/>
              <a:gd name="connsiteY22" fmla="*/ 238369 h 508000"/>
              <a:gd name="connsiteX23" fmla="*/ 1336431 w 2305539"/>
              <a:gd name="connsiteY23" fmla="*/ 238369 h 508000"/>
              <a:gd name="connsiteX24" fmla="*/ 1336431 w 2305539"/>
              <a:gd name="connsiteY24" fmla="*/ 265723 h 508000"/>
              <a:gd name="connsiteX25" fmla="*/ 1410677 w 2305539"/>
              <a:gd name="connsiteY25" fmla="*/ 265723 h 508000"/>
              <a:gd name="connsiteX26" fmla="*/ 1410677 w 2305539"/>
              <a:gd name="connsiteY26" fmla="*/ 281354 h 508000"/>
              <a:gd name="connsiteX27" fmla="*/ 1547447 w 2305539"/>
              <a:gd name="connsiteY27" fmla="*/ 281354 h 508000"/>
              <a:gd name="connsiteX28" fmla="*/ 1547447 w 2305539"/>
              <a:gd name="connsiteY28" fmla="*/ 308708 h 508000"/>
              <a:gd name="connsiteX29" fmla="*/ 1637323 w 2305539"/>
              <a:gd name="connsiteY29" fmla="*/ 308708 h 508000"/>
              <a:gd name="connsiteX30" fmla="*/ 1637323 w 2305539"/>
              <a:gd name="connsiteY30" fmla="*/ 332154 h 508000"/>
              <a:gd name="connsiteX31" fmla="*/ 1711570 w 2305539"/>
              <a:gd name="connsiteY31" fmla="*/ 332154 h 508000"/>
              <a:gd name="connsiteX32" fmla="*/ 1711570 w 2305539"/>
              <a:gd name="connsiteY32" fmla="*/ 363415 h 508000"/>
              <a:gd name="connsiteX33" fmla="*/ 1820985 w 2305539"/>
              <a:gd name="connsiteY33" fmla="*/ 363415 h 508000"/>
              <a:gd name="connsiteX34" fmla="*/ 1820985 w 2305539"/>
              <a:gd name="connsiteY34" fmla="*/ 379046 h 508000"/>
              <a:gd name="connsiteX35" fmla="*/ 1906954 w 2305539"/>
              <a:gd name="connsiteY35" fmla="*/ 379046 h 508000"/>
              <a:gd name="connsiteX36" fmla="*/ 1906954 w 2305539"/>
              <a:gd name="connsiteY36" fmla="*/ 406400 h 508000"/>
              <a:gd name="connsiteX37" fmla="*/ 2012462 w 2305539"/>
              <a:gd name="connsiteY37" fmla="*/ 406400 h 508000"/>
              <a:gd name="connsiteX38" fmla="*/ 2012462 w 2305539"/>
              <a:gd name="connsiteY38" fmla="*/ 433754 h 508000"/>
              <a:gd name="connsiteX39" fmla="*/ 2086708 w 2305539"/>
              <a:gd name="connsiteY39" fmla="*/ 433754 h 508000"/>
              <a:gd name="connsiteX40" fmla="*/ 2086708 w 2305539"/>
              <a:gd name="connsiteY40" fmla="*/ 461108 h 508000"/>
              <a:gd name="connsiteX41" fmla="*/ 2180493 w 2305539"/>
              <a:gd name="connsiteY41" fmla="*/ 461108 h 508000"/>
              <a:gd name="connsiteX42" fmla="*/ 2180493 w 2305539"/>
              <a:gd name="connsiteY42" fmla="*/ 461108 h 508000"/>
              <a:gd name="connsiteX43" fmla="*/ 2192215 w 2305539"/>
              <a:gd name="connsiteY43" fmla="*/ 484554 h 508000"/>
              <a:gd name="connsiteX44" fmla="*/ 2246923 w 2305539"/>
              <a:gd name="connsiteY44" fmla="*/ 508000 h 508000"/>
              <a:gd name="connsiteX45" fmla="*/ 2305539 w 2305539"/>
              <a:gd name="connsiteY45" fmla="*/ 50800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305539" h="508000">
                <a:moveTo>
                  <a:pt x="0" y="0"/>
                </a:moveTo>
                <a:lnTo>
                  <a:pt x="117231" y="0"/>
                </a:lnTo>
                <a:lnTo>
                  <a:pt x="117231" y="11723"/>
                </a:lnTo>
                <a:lnTo>
                  <a:pt x="320431" y="11723"/>
                </a:lnTo>
                <a:lnTo>
                  <a:pt x="320431" y="31261"/>
                </a:lnTo>
                <a:lnTo>
                  <a:pt x="406400" y="31261"/>
                </a:lnTo>
                <a:lnTo>
                  <a:pt x="425939" y="50800"/>
                </a:lnTo>
                <a:lnTo>
                  <a:pt x="500185" y="50800"/>
                </a:lnTo>
                <a:lnTo>
                  <a:pt x="523631" y="74246"/>
                </a:lnTo>
                <a:lnTo>
                  <a:pt x="687754" y="74246"/>
                </a:lnTo>
                <a:lnTo>
                  <a:pt x="687754" y="97692"/>
                </a:lnTo>
                <a:lnTo>
                  <a:pt x="859693" y="97692"/>
                </a:lnTo>
                <a:lnTo>
                  <a:pt x="859693" y="136769"/>
                </a:lnTo>
                <a:lnTo>
                  <a:pt x="941754" y="136769"/>
                </a:lnTo>
                <a:lnTo>
                  <a:pt x="941754" y="152400"/>
                </a:lnTo>
                <a:lnTo>
                  <a:pt x="992554" y="152400"/>
                </a:lnTo>
                <a:lnTo>
                  <a:pt x="992554" y="171938"/>
                </a:lnTo>
                <a:lnTo>
                  <a:pt x="1086339" y="171938"/>
                </a:lnTo>
                <a:lnTo>
                  <a:pt x="1086339" y="199292"/>
                </a:lnTo>
                <a:lnTo>
                  <a:pt x="1148862" y="199292"/>
                </a:lnTo>
                <a:lnTo>
                  <a:pt x="1148862" y="218831"/>
                </a:lnTo>
                <a:lnTo>
                  <a:pt x="1297354" y="218831"/>
                </a:lnTo>
                <a:lnTo>
                  <a:pt x="1297354" y="238369"/>
                </a:lnTo>
                <a:lnTo>
                  <a:pt x="1336431" y="238369"/>
                </a:lnTo>
                <a:lnTo>
                  <a:pt x="1336431" y="265723"/>
                </a:lnTo>
                <a:lnTo>
                  <a:pt x="1410677" y="265723"/>
                </a:lnTo>
                <a:lnTo>
                  <a:pt x="1410677" y="281354"/>
                </a:lnTo>
                <a:lnTo>
                  <a:pt x="1547447" y="281354"/>
                </a:lnTo>
                <a:lnTo>
                  <a:pt x="1547447" y="308708"/>
                </a:lnTo>
                <a:lnTo>
                  <a:pt x="1637323" y="308708"/>
                </a:lnTo>
                <a:lnTo>
                  <a:pt x="1637323" y="332154"/>
                </a:lnTo>
                <a:lnTo>
                  <a:pt x="1711570" y="332154"/>
                </a:lnTo>
                <a:lnTo>
                  <a:pt x="1711570" y="363415"/>
                </a:lnTo>
                <a:lnTo>
                  <a:pt x="1820985" y="363415"/>
                </a:lnTo>
                <a:lnTo>
                  <a:pt x="1820985" y="379046"/>
                </a:lnTo>
                <a:lnTo>
                  <a:pt x="1906954" y="379046"/>
                </a:lnTo>
                <a:lnTo>
                  <a:pt x="1906954" y="406400"/>
                </a:lnTo>
                <a:lnTo>
                  <a:pt x="2012462" y="406400"/>
                </a:lnTo>
                <a:lnTo>
                  <a:pt x="2012462" y="433754"/>
                </a:lnTo>
                <a:lnTo>
                  <a:pt x="2086708" y="433754"/>
                </a:lnTo>
                <a:lnTo>
                  <a:pt x="2086708" y="461108"/>
                </a:lnTo>
                <a:lnTo>
                  <a:pt x="2180493" y="461108"/>
                </a:lnTo>
                <a:lnTo>
                  <a:pt x="2180493" y="461108"/>
                </a:lnTo>
                <a:lnTo>
                  <a:pt x="2192215" y="484554"/>
                </a:lnTo>
                <a:lnTo>
                  <a:pt x="2246923" y="508000"/>
                </a:lnTo>
                <a:lnTo>
                  <a:pt x="2305539" y="508000"/>
                </a:lnTo>
              </a:path>
            </a:pathLst>
          </a:custGeom>
          <a:noFill/>
          <a:ln w="28575">
            <a:solidFill>
              <a:schemeClr val="accent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1646523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70BED-265E-064C-BE52-A67AE681BA82}"/>
              </a:ext>
            </a:extLst>
          </p:cNvPr>
          <p:cNvSpPr>
            <a:spLocks noGrp="1"/>
          </p:cNvSpPr>
          <p:nvPr>
            <p:ph type="title"/>
          </p:nvPr>
        </p:nvSpPr>
        <p:spPr/>
        <p:txBody>
          <a:bodyPr/>
          <a:lstStyle/>
          <a:p>
            <a:r>
              <a:rPr lang="en-US" dirty="0"/>
              <a:t>IMpower010: OS in Stage II-IIIA NSCLC </a:t>
            </a:r>
            <a:br>
              <a:rPr lang="en-US" dirty="0"/>
            </a:br>
            <a:r>
              <a:rPr lang="en-US" dirty="0"/>
              <a:t>With PD-L1 TC ≥1% Across Key Subgroups </a:t>
            </a:r>
          </a:p>
        </p:txBody>
      </p:sp>
      <p:sp>
        <p:nvSpPr>
          <p:cNvPr id="14" name="Title 20">
            <a:extLst>
              <a:ext uri="{FF2B5EF4-FFF2-40B4-BE49-F238E27FC236}">
                <a16:creationId xmlns:a16="http://schemas.microsoft.com/office/drawing/2014/main" id="{DFECEFEE-0E72-4AFC-AFBD-61F0343F743D}"/>
              </a:ext>
            </a:extLst>
          </p:cNvPr>
          <p:cNvSpPr txBox="1">
            <a:spLocks/>
          </p:cNvSpPr>
          <p:nvPr/>
        </p:nvSpPr>
        <p:spPr>
          <a:xfrm>
            <a:off x="233917" y="-53793"/>
            <a:ext cx="10158506" cy="758865"/>
          </a:xfrm>
          <a:prstGeom prst="rect">
            <a:avLst/>
          </a:prstGeom>
          <a:noFill/>
        </p:spPr>
        <p:txBody>
          <a:bodyPr vert="horz" lIns="0" tIns="0" rIns="0" bIns="0" rtlCol="0" anchor="ctr">
            <a:normAutofit/>
          </a:bodyPr>
          <a:lstStyle>
            <a:lvl1pPr algn="l" defTabSz="1828800" rtl="0" eaLnBrk="1" latinLnBrk="0" hangingPunct="1">
              <a:lnSpc>
                <a:spcPct val="90000"/>
              </a:lnSpc>
              <a:spcBef>
                <a:spcPct val="0"/>
              </a:spcBef>
              <a:buNone/>
              <a:defRPr sz="7200" b="1" i="0" kern="1200" baseline="0">
                <a:solidFill>
                  <a:schemeClr val="tx1"/>
                </a:solidFill>
                <a:latin typeface="+mj-lt"/>
                <a:ea typeface="+mj-ea"/>
                <a:cs typeface="+mj-cs"/>
              </a:defRPr>
            </a:lvl1pPr>
          </a:lstStyle>
          <a:p>
            <a:pPr marL="0" marR="0" lvl="0" indent="0" algn="l" defTabSz="1828800" rtl="0" eaLnBrk="1" fontAlgn="base" latinLnBrk="0" hangingPunct="1">
              <a:lnSpc>
                <a:spcPct val="90000"/>
              </a:lnSpc>
              <a:spcBef>
                <a:spcPct val="0"/>
              </a:spcBef>
              <a:spcAft>
                <a:spcPct val="0"/>
              </a:spcAft>
              <a:buClrTx/>
              <a:buSzTx/>
              <a:buFontTx/>
              <a:buNone/>
              <a:tabLst/>
              <a:defRPr/>
            </a:pPr>
            <a:endParaRPr kumimoji="0" lang="en-US" sz="3599" b="1" i="0" u="none" strike="noStrike" kern="1200" cap="none" spc="0" normalizeH="0" baseline="0" noProof="0" dirty="0">
              <a:ln>
                <a:noFill/>
              </a:ln>
              <a:solidFill>
                <a:srgbClr val="FFFFFF"/>
              </a:solidFill>
              <a:effectLst/>
              <a:uLnTx/>
              <a:uFillTx/>
              <a:latin typeface="Arial"/>
              <a:ea typeface="+mj-ea"/>
              <a:cs typeface="+mj-cs"/>
            </a:endParaRPr>
          </a:p>
        </p:txBody>
      </p:sp>
      <p:sp>
        <p:nvSpPr>
          <p:cNvPr id="30" name="Text Box 15">
            <a:extLst>
              <a:ext uri="{FF2B5EF4-FFF2-40B4-BE49-F238E27FC236}">
                <a16:creationId xmlns:a16="http://schemas.microsoft.com/office/drawing/2014/main" id="{CF9188E8-B7C6-264F-9D5D-7FA5FCD23402}"/>
              </a:ext>
            </a:extLst>
          </p:cNvPr>
          <p:cNvSpPr txBox="1">
            <a:spLocks noChangeArrowheads="1"/>
          </p:cNvSpPr>
          <p:nvPr/>
        </p:nvSpPr>
        <p:spPr bwMode="auto">
          <a:xfrm>
            <a:off x="441068" y="636842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Felip. WCLC 2022. Abstr PL03.09. Reproduced with permission.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482FCBD0-852D-4AB1-A3B2-1AAA9B8C6509}"/>
              </a:ext>
            </a:extLst>
          </p:cNvPr>
          <p:cNvSpPr txBox="1"/>
          <p:nvPr/>
        </p:nvSpPr>
        <p:spPr>
          <a:xfrm>
            <a:off x="430735" y="6193831"/>
            <a:ext cx="7589178"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SG"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PD-L1 expression by SP263 assay.</a:t>
            </a:r>
          </a:p>
        </p:txBody>
      </p:sp>
      <p:cxnSp>
        <p:nvCxnSpPr>
          <p:cNvPr id="9" name="Straight Connector 8">
            <a:extLst>
              <a:ext uri="{FF2B5EF4-FFF2-40B4-BE49-F238E27FC236}">
                <a16:creationId xmlns:a16="http://schemas.microsoft.com/office/drawing/2014/main" id="{7C224482-2668-30C3-1E0B-CB490DA2CEDD}"/>
              </a:ext>
            </a:extLst>
          </p:cNvPr>
          <p:cNvCxnSpPr/>
          <p:nvPr/>
        </p:nvCxnSpPr>
        <p:spPr bwMode="auto">
          <a:xfrm>
            <a:off x="3587931" y="1706880"/>
            <a:ext cx="0" cy="4258491"/>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72CBC02-C3BE-685A-853C-C72A51F0C33F}"/>
              </a:ext>
            </a:extLst>
          </p:cNvPr>
          <p:cNvCxnSpPr/>
          <p:nvPr/>
        </p:nvCxnSpPr>
        <p:spPr bwMode="auto">
          <a:xfrm>
            <a:off x="2595153" y="5947954"/>
            <a:ext cx="196813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01622B9-D708-D2E1-FFB0-B93ED549F37A}"/>
              </a:ext>
            </a:extLst>
          </p:cNvPr>
          <p:cNvCxnSpPr>
            <a:cxnSpLocks/>
          </p:cNvCxnSpPr>
          <p:nvPr/>
        </p:nvCxnSpPr>
        <p:spPr bwMode="auto">
          <a:xfrm>
            <a:off x="2612572" y="593924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1185B96-6873-00B9-9C3A-1B4CED697BB5}"/>
              </a:ext>
            </a:extLst>
          </p:cNvPr>
          <p:cNvCxnSpPr>
            <a:cxnSpLocks/>
          </p:cNvCxnSpPr>
          <p:nvPr/>
        </p:nvCxnSpPr>
        <p:spPr bwMode="auto">
          <a:xfrm>
            <a:off x="3583577" y="593924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BCCFD70-D8D6-4868-3D71-69BECB1AE8D1}"/>
              </a:ext>
            </a:extLst>
          </p:cNvPr>
          <p:cNvCxnSpPr>
            <a:cxnSpLocks/>
          </p:cNvCxnSpPr>
          <p:nvPr/>
        </p:nvCxnSpPr>
        <p:spPr bwMode="auto">
          <a:xfrm>
            <a:off x="4554582" y="5939244"/>
            <a:ext cx="0" cy="64008"/>
          </a:xfrm>
          <a:prstGeom prst="line">
            <a:avLst/>
          </a:prstGeom>
          <a:noFill/>
          <a:ln w="28575" cap="flat" cmpd="sng" algn="ctr">
            <a:solidFill>
              <a:schemeClr val="bg1"/>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D1B77F23-7AE1-A521-E956-426B65148657}"/>
              </a:ext>
            </a:extLst>
          </p:cNvPr>
          <p:cNvSpPr txBox="1"/>
          <p:nvPr/>
        </p:nvSpPr>
        <p:spPr bwMode="auto">
          <a:xfrm>
            <a:off x="2346960" y="5969505"/>
            <a:ext cx="5312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0.1</a:t>
            </a:r>
          </a:p>
        </p:txBody>
      </p:sp>
      <p:sp>
        <p:nvSpPr>
          <p:cNvPr id="18" name="TextBox 17">
            <a:extLst>
              <a:ext uri="{FF2B5EF4-FFF2-40B4-BE49-F238E27FC236}">
                <a16:creationId xmlns:a16="http://schemas.microsoft.com/office/drawing/2014/main" id="{02B1F3A7-32DE-DFC3-0B81-0476F0F81F41}"/>
              </a:ext>
            </a:extLst>
          </p:cNvPr>
          <p:cNvSpPr txBox="1"/>
          <p:nvPr/>
        </p:nvSpPr>
        <p:spPr bwMode="auto">
          <a:xfrm>
            <a:off x="3317964" y="5969505"/>
            <a:ext cx="5312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9" name="TextBox 18">
            <a:extLst>
              <a:ext uri="{FF2B5EF4-FFF2-40B4-BE49-F238E27FC236}">
                <a16:creationId xmlns:a16="http://schemas.microsoft.com/office/drawing/2014/main" id="{61FB38F1-18C0-C0D6-CDD5-E64EF64E351F}"/>
              </a:ext>
            </a:extLst>
          </p:cNvPr>
          <p:cNvSpPr txBox="1"/>
          <p:nvPr/>
        </p:nvSpPr>
        <p:spPr bwMode="auto">
          <a:xfrm>
            <a:off x="4223325" y="5969505"/>
            <a:ext cx="6578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0" name="TextBox 19">
            <a:extLst>
              <a:ext uri="{FF2B5EF4-FFF2-40B4-BE49-F238E27FC236}">
                <a16:creationId xmlns:a16="http://schemas.microsoft.com/office/drawing/2014/main" id="{C349B10B-310C-5A5F-C236-5F98677F453A}"/>
              </a:ext>
            </a:extLst>
          </p:cNvPr>
          <p:cNvSpPr txBox="1"/>
          <p:nvPr/>
        </p:nvSpPr>
        <p:spPr bwMode="auto">
          <a:xfrm>
            <a:off x="3247591" y="1403303"/>
            <a:ext cx="6879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HR</a:t>
            </a:r>
          </a:p>
        </p:txBody>
      </p:sp>
      <p:sp>
        <p:nvSpPr>
          <p:cNvPr id="21" name="TextBox 20">
            <a:extLst>
              <a:ext uri="{FF2B5EF4-FFF2-40B4-BE49-F238E27FC236}">
                <a16:creationId xmlns:a16="http://schemas.microsoft.com/office/drawing/2014/main" id="{038D3E5C-AD5D-244C-081C-11C5EB69C1CA}"/>
              </a:ext>
            </a:extLst>
          </p:cNvPr>
          <p:cNvSpPr txBox="1"/>
          <p:nvPr/>
        </p:nvSpPr>
        <p:spPr bwMode="auto">
          <a:xfrm>
            <a:off x="2300181" y="1242206"/>
            <a:ext cx="1270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err="1">
                <a:solidFill>
                  <a:schemeClr val="accent1"/>
                </a:solidFill>
                <a:latin typeface="Calibri" panose="020F0502020204030204" pitchFamily="34" charset="0"/>
              </a:rPr>
              <a:t>Atezo</a:t>
            </a:r>
            <a:r>
              <a:rPr lang="en-US" sz="1600" dirty="0">
                <a:solidFill>
                  <a:schemeClr val="accent1"/>
                </a:solidFill>
                <a:latin typeface="Calibri" panose="020F0502020204030204" pitchFamily="34" charset="0"/>
              </a:rPr>
              <a:t> better</a:t>
            </a:r>
          </a:p>
        </p:txBody>
      </p:sp>
      <p:sp>
        <p:nvSpPr>
          <p:cNvPr id="22" name="TextBox 21">
            <a:extLst>
              <a:ext uri="{FF2B5EF4-FFF2-40B4-BE49-F238E27FC236}">
                <a16:creationId xmlns:a16="http://schemas.microsoft.com/office/drawing/2014/main" id="{9875B43C-4C33-14ED-41EB-7C870FF5828A}"/>
              </a:ext>
            </a:extLst>
          </p:cNvPr>
          <p:cNvSpPr txBox="1"/>
          <p:nvPr/>
        </p:nvSpPr>
        <p:spPr bwMode="auto">
          <a:xfrm>
            <a:off x="3713723" y="1242206"/>
            <a:ext cx="1270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BSC better</a:t>
            </a:r>
          </a:p>
        </p:txBody>
      </p:sp>
      <p:cxnSp>
        <p:nvCxnSpPr>
          <p:cNvPr id="23" name="Straight Arrow Connector 22">
            <a:extLst>
              <a:ext uri="{FF2B5EF4-FFF2-40B4-BE49-F238E27FC236}">
                <a16:creationId xmlns:a16="http://schemas.microsoft.com/office/drawing/2014/main" id="{5BFE24B4-9C9A-0C9B-DB2C-41B6CC9C4CAC}"/>
              </a:ext>
            </a:extLst>
          </p:cNvPr>
          <p:cNvCxnSpPr/>
          <p:nvPr/>
        </p:nvCxnSpPr>
        <p:spPr bwMode="auto">
          <a:xfrm flipH="1">
            <a:off x="2433040" y="1542751"/>
            <a:ext cx="949175" cy="0"/>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83410E31-91EA-D7D3-56D8-49BAF5463AC2}"/>
              </a:ext>
            </a:extLst>
          </p:cNvPr>
          <p:cNvCxnSpPr>
            <a:cxnSpLocks/>
          </p:cNvCxnSpPr>
          <p:nvPr/>
        </p:nvCxnSpPr>
        <p:spPr bwMode="auto">
          <a:xfrm>
            <a:off x="3799543" y="1535208"/>
            <a:ext cx="950976" cy="0"/>
          </a:xfrm>
          <a:prstGeom prst="straightConnector1">
            <a:avLst/>
          </a:prstGeom>
          <a:noFill/>
          <a:ln w="28575" cap="flat" cmpd="sng" algn="ctr">
            <a:solidFill>
              <a:schemeClr val="bg1"/>
            </a:solidFill>
            <a:prstDash val="solid"/>
            <a:round/>
            <a:headEnd type="none" w="med" len="med"/>
            <a:tailEnd type="triangle"/>
          </a:ln>
          <a:effectLst/>
        </p:spPr>
      </p:cxnSp>
      <p:grpSp>
        <p:nvGrpSpPr>
          <p:cNvPr id="25" name="Group 24">
            <a:extLst>
              <a:ext uri="{FF2B5EF4-FFF2-40B4-BE49-F238E27FC236}">
                <a16:creationId xmlns:a16="http://schemas.microsoft.com/office/drawing/2014/main" id="{8581E29B-29E4-62C7-373E-57DB01BE59B2}"/>
              </a:ext>
            </a:extLst>
          </p:cNvPr>
          <p:cNvGrpSpPr/>
          <p:nvPr/>
        </p:nvGrpSpPr>
        <p:grpSpPr>
          <a:xfrm>
            <a:off x="3295842" y="1890442"/>
            <a:ext cx="315140" cy="95207"/>
            <a:chOff x="3265800" y="2466109"/>
            <a:chExt cx="315140" cy="95207"/>
          </a:xfrm>
        </p:grpSpPr>
        <p:grpSp>
          <p:nvGrpSpPr>
            <p:cNvPr id="26" name="Group 25">
              <a:extLst>
                <a:ext uri="{FF2B5EF4-FFF2-40B4-BE49-F238E27FC236}">
                  <a16:creationId xmlns:a16="http://schemas.microsoft.com/office/drawing/2014/main" id="{39E5A53D-1AB3-175C-4E49-C159DA0BBCAB}"/>
                </a:ext>
              </a:extLst>
            </p:cNvPr>
            <p:cNvGrpSpPr/>
            <p:nvPr/>
          </p:nvGrpSpPr>
          <p:grpSpPr>
            <a:xfrm>
              <a:off x="3265800" y="2466109"/>
              <a:ext cx="315140" cy="95207"/>
              <a:chOff x="3265800" y="2466109"/>
              <a:chExt cx="315140" cy="95207"/>
            </a:xfrm>
          </p:grpSpPr>
          <p:cxnSp>
            <p:nvCxnSpPr>
              <p:cNvPr id="29" name="Straight Connector 28">
                <a:extLst>
                  <a:ext uri="{FF2B5EF4-FFF2-40B4-BE49-F238E27FC236}">
                    <a16:creationId xmlns:a16="http://schemas.microsoft.com/office/drawing/2014/main" id="{66B6CE56-1D6E-1669-C3E1-31E6C1707660}"/>
                  </a:ext>
                </a:extLst>
              </p:cNvPr>
              <p:cNvCxnSpPr>
                <a:cxnSpLocks/>
              </p:cNvCxnSpPr>
              <p:nvPr/>
            </p:nvCxnSpPr>
            <p:spPr bwMode="auto">
              <a:xfrm>
                <a:off x="3271998" y="2513712"/>
                <a:ext cx="30894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A76A767-B767-785C-E8BC-47223D1A1954}"/>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19C77CB-5EC7-8B58-8E20-C3D9B059EB3C}"/>
                  </a:ext>
                </a:extLst>
              </p:cNvPr>
              <p:cNvCxnSpPr>
                <a:cxnSpLocks/>
              </p:cNvCxnSpPr>
              <p:nvPr/>
            </p:nvCxnSpPr>
            <p:spPr bwMode="auto">
              <a:xfrm>
                <a:off x="3580940"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28" name="Rectangle 27">
              <a:extLst>
                <a:ext uri="{FF2B5EF4-FFF2-40B4-BE49-F238E27FC236}">
                  <a16:creationId xmlns:a16="http://schemas.microsoft.com/office/drawing/2014/main" id="{3D5B9665-285B-C40D-ADE1-580C4FD14C81}"/>
                </a:ext>
              </a:extLst>
            </p:cNvPr>
            <p:cNvSpPr/>
            <p:nvPr/>
          </p:nvSpPr>
          <p:spPr bwMode="auto">
            <a:xfrm rot="18900000">
              <a:off x="3372192"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4" name="TextBox 33">
            <a:extLst>
              <a:ext uri="{FF2B5EF4-FFF2-40B4-BE49-F238E27FC236}">
                <a16:creationId xmlns:a16="http://schemas.microsoft.com/office/drawing/2014/main" id="{D9CEEA38-560C-421E-3110-EAC3032F96B1}"/>
              </a:ext>
            </a:extLst>
          </p:cNvPr>
          <p:cNvSpPr txBox="1"/>
          <p:nvPr/>
        </p:nvSpPr>
        <p:spPr bwMode="auto">
          <a:xfrm>
            <a:off x="1854436" y="1533452"/>
            <a:ext cx="734522" cy="448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Bef>
                <a:spcPts val="1000"/>
              </a:spcBef>
              <a:spcAft>
                <a:spcPts val="0"/>
              </a:spcAft>
              <a:buClrTx/>
              <a:buFontTx/>
              <a:buNone/>
            </a:pPr>
            <a:r>
              <a:rPr lang="en-US" sz="1400" u="sng" dirty="0">
                <a:solidFill>
                  <a:schemeClr val="bg1"/>
                </a:solidFill>
                <a:latin typeface="Calibri" panose="020F0502020204030204" pitchFamily="34" charset="0"/>
              </a:rPr>
              <a:t>n</a:t>
            </a:r>
          </a:p>
          <a:p>
            <a:pPr algn="ctr">
              <a:lnSpc>
                <a:spcPct val="80000"/>
              </a:lnSpc>
              <a:spcBef>
                <a:spcPts val="1000"/>
              </a:spcBef>
              <a:spcAft>
                <a:spcPts val="0"/>
              </a:spcAft>
              <a:buClrTx/>
              <a:buFontTx/>
              <a:buNone/>
            </a:pPr>
            <a:r>
              <a:rPr lang="en-US" sz="1400" b="0" dirty="0">
                <a:solidFill>
                  <a:schemeClr val="bg1"/>
                </a:solidFill>
                <a:latin typeface="Calibri" panose="020F0502020204030204" pitchFamily="34" charset="0"/>
              </a:rPr>
              <a:t>476</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287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189</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318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158</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328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134</a:t>
            </a:r>
          </a:p>
          <a:p>
            <a:pPr algn="ctr">
              <a:lnSpc>
                <a:spcPct val="80000"/>
              </a:lnSpc>
              <a:spcBef>
                <a:spcPts val="1000"/>
              </a:spcBef>
              <a:spcAft>
                <a:spcPts val="0"/>
              </a:spcAft>
              <a:buClrTx/>
              <a:buFontTx/>
              <a:buNone/>
            </a:pPr>
            <a:r>
              <a:rPr lang="en-US" sz="1400" b="0" dirty="0">
                <a:solidFill>
                  <a:schemeClr val="bg1"/>
                </a:solidFill>
                <a:latin typeface="Calibri" panose="020F0502020204030204" pitchFamily="34" charset="0"/>
              </a:rPr>
              <a:t>265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209</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310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75</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181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295</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161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232</a:t>
            </a:r>
          </a:p>
        </p:txBody>
      </p:sp>
      <p:sp>
        <p:nvSpPr>
          <p:cNvPr id="35" name="TextBox 34">
            <a:extLst>
              <a:ext uri="{FF2B5EF4-FFF2-40B4-BE49-F238E27FC236}">
                <a16:creationId xmlns:a16="http://schemas.microsoft.com/office/drawing/2014/main" id="{B3FCD9F1-5727-9E04-35B0-4807C12C5561}"/>
              </a:ext>
            </a:extLst>
          </p:cNvPr>
          <p:cNvSpPr txBox="1"/>
          <p:nvPr/>
        </p:nvSpPr>
        <p:spPr bwMode="auto">
          <a:xfrm>
            <a:off x="4351262" y="1533452"/>
            <a:ext cx="1443796" cy="440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Bef>
                <a:spcPts val="1000"/>
              </a:spcBef>
              <a:spcAft>
                <a:spcPts val="0"/>
              </a:spcAft>
              <a:buClrTx/>
              <a:buFontTx/>
              <a:buNone/>
            </a:pPr>
            <a:r>
              <a:rPr lang="en-US" sz="1400" u="sng" dirty="0">
                <a:solidFill>
                  <a:schemeClr val="bg1"/>
                </a:solidFill>
                <a:latin typeface="Calibri" panose="020F0502020204030204" pitchFamily="34" charset="0"/>
              </a:rPr>
              <a:t>HR (95% CI)</a:t>
            </a:r>
          </a:p>
          <a:p>
            <a:pPr algn="ctr">
              <a:lnSpc>
                <a:spcPct val="80000"/>
              </a:lnSpc>
              <a:spcBef>
                <a:spcPts val="1000"/>
              </a:spcBef>
              <a:spcAft>
                <a:spcPts val="0"/>
              </a:spcAft>
              <a:buClrTx/>
              <a:buFontTx/>
              <a:buNone/>
            </a:pPr>
            <a:r>
              <a:rPr lang="en-US" sz="1400" b="0" dirty="0">
                <a:solidFill>
                  <a:schemeClr val="bg1"/>
                </a:solidFill>
                <a:latin typeface="Calibri" panose="020F0502020204030204" pitchFamily="34" charset="0"/>
              </a:rPr>
              <a:t>0.71 (0.49-1.03)</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0.65 (0.40-1.07)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0.78 (0.45-1.35)</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0.67 (0.43-1.04)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0.73 (0.38-1.40)</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0.72 (0.48-1.09)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0.66 (0.27-1.58)</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0.51 (0.30-0.87)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0.96 (0.58-1.59)</a:t>
            </a:r>
          </a:p>
          <a:p>
            <a:pPr algn="ctr">
              <a:lnSpc>
                <a:spcPct val="80000"/>
              </a:lnSpc>
              <a:spcBef>
                <a:spcPts val="1000"/>
              </a:spcBef>
              <a:spcAft>
                <a:spcPts val="0"/>
              </a:spcAft>
              <a:buClrTx/>
              <a:buFontTx/>
              <a:buNone/>
            </a:pPr>
            <a:r>
              <a:rPr lang="en-US" sz="1400" b="0" dirty="0">
                <a:solidFill>
                  <a:schemeClr val="bg1"/>
                </a:solidFill>
                <a:latin typeface="Calibri" panose="020F0502020204030204" pitchFamily="34" charset="0"/>
              </a:rPr>
              <a:t>0.69 (0.29-1.61)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0.64 (0.40-1.02)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1.01 (0.45-2.25)</a:t>
            </a:r>
          </a:p>
          <a:p>
            <a:pPr algn="ctr">
              <a:lnSpc>
                <a:spcPct val="80000"/>
              </a:lnSpc>
              <a:spcBef>
                <a:spcPts val="1000"/>
              </a:spcBef>
              <a:spcAft>
                <a:spcPts val="0"/>
              </a:spcAft>
              <a:buClrTx/>
              <a:buFontTx/>
              <a:buNone/>
            </a:pPr>
            <a:r>
              <a:rPr lang="en-US" sz="1400" b="0" dirty="0">
                <a:solidFill>
                  <a:schemeClr val="bg1"/>
                </a:solidFill>
                <a:latin typeface="Calibri" panose="020F0502020204030204" pitchFamily="34" charset="0"/>
              </a:rPr>
              <a:t>0.85 (0.48-1.50)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0.61 (0.38-0.99)</a:t>
            </a:r>
          </a:p>
          <a:p>
            <a:pPr algn="ctr">
              <a:lnSpc>
                <a:spcPct val="80000"/>
              </a:lnSpc>
              <a:spcBef>
                <a:spcPts val="1000"/>
              </a:spcBef>
              <a:spcAft>
                <a:spcPts val="0"/>
              </a:spcAft>
              <a:buClrTx/>
              <a:buFontTx/>
              <a:buNone/>
            </a:pPr>
            <a:r>
              <a:rPr lang="en-US" sz="1400" b="0" dirty="0">
                <a:solidFill>
                  <a:schemeClr val="bg1"/>
                </a:solidFill>
                <a:latin typeface="Calibri" panose="020F0502020204030204" pitchFamily="34" charset="0"/>
              </a:rPr>
              <a:t>0.75 (0.38-1.51)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0.64 (0.23-1.77)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0.71 (0.44-1.15)</a:t>
            </a:r>
          </a:p>
        </p:txBody>
      </p:sp>
      <p:sp>
        <p:nvSpPr>
          <p:cNvPr id="37" name="TextBox 36">
            <a:extLst>
              <a:ext uri="{FF2B5EF4-FFF2-40B4-BE49-F238E27FC236}">
                <a16:creationId xmlns:a16="http://schemas.microsoft.com/office/drawing/2014/main" id="{6E90EDDC-241E-5FA2-2EB5-DA6ACB1CBA2E}"/>
              </a:ext>
            </a:extLst>
          </p:cNvPr>
          <p:cNvSpPr txBox="1"/>
          <p:nvPr/>
        </p:nvSpPr>
        <p:spPr bwMode="auto">
          <a:xfrm>
            <a:off x="431014" y="1533452"/>
            <a:ext cx="1654390" cy="4533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80000"/>
              </a:lnSpc>
              <a:spcBef>
                <a:spcPts val="1000"/>
              </a:spcBef>
              <a:spcAft>
                <a:spcPts val="0"/>
              </a:spcAft>
              <a:buClrTx/>
              <a:buFontTx/>
              <a:buNone/>
            </a:pPr>
            <a:r>
              <a:rPr lang="en-US" sz="1400" u="sng" dirty="0">
                <a:solidFill>
                  <a:schemeClr val="bg1"/>
                </a:solidFill>
                <a:latin typeface="Calibri" panose="020F0502020204030204" pitchFamily="34" charset="0"/>
              </a:rPr>
              <a:t>Subgroup</a:t>
            </a:r>
          </a:p>
          <a:p>
            <a:pPr>
              <a:lnSpc>
                <a:spcPct val="80000"/>
              </a:lnSpc>
              <a:spcBef>
                <a:spcPts val="1000"/>
              </a:spcBef>
              <a:spcAft>
                <a:spcPts val="0"/>
              </a:spcAft>
              <a:buClrTx/>
              <a:buFontTx/>
              <a:buNone/>
              <a:tabLst>
                <a:tab pos="165100" algn="l"/>
              </a:tabLst>
            </a:pPr>
            <a:r>
              <a:rPr lang="en-US" sz="1400" dirty="0">
                <a:solidFill>
                  <a:schemeClr val="bg1"/>
                </a:solidFill>
                <a:latin typeface="Calibri" panose="020F0502020204030204" pitchFamily="34" charset="0"/>
              </a:rPr>
              <a:t>All patients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Age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&lt; 65 </a:t>
            </a:r>
            <a:r>
              <a:rPr lang="en-US" sz="1400" b="0" dirty="0" err="1">
                <a:solidFill>
                  <a:schemeClr val="bg1"/>
                </a:solidFill>
                <a:latin typeface="Calibri" panose="020F0502020204030204" pitchFamily="34" charset="0"/>
              </a:rPr>
              <a:t>yrs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 65 </a:t>
            </a:r>
            <a:r>
              <a:rPr lang="en-US" sz="1400" b="0" dirty="0" err="1">
                <a:solidFill>
                  <a:schemeClr val="bg1"/>
                </a:solidFill>
                <a:latin typeface="Calibri" panose="020F0502020204030204" pitchFamily="34" charset="0"/>
              </a:rPr>
              <a:t>yrs</a:t>
            </a:r>
            <a:br>
              <a:rPr lang="en-US" sz="1400" b="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Sex</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Male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Female</a:t>
            </a:r>
            <a:br>
              <a:rPr lang="en-US" sz="1400" b="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Race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White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Asian</a:t>
            </a:r>
            <a:br>
              <a:rPr lang="en-US" sz="1400" b="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ECOG PS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1</a:t>
            </a:r>
            <a:br>
              <a:rPr lang="en-US" sz="1400" b="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Tobacco use history</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Never</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Previous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Current</a:t>
            </a:r>
            <a:br>
              <a:rPr lang="en-US" sz="1400" b="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Histology</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Squamous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Nonsquamous</a:t>
            </a:r>
            <a:br>
              <a:rPr lang="en-US" sz="1400" b="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Stage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IIA</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IIB</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IIIA</a:t>
            </a:r>
          </a:p>
        </p:txBody>
      </p:sp>
      <p:cxnSp>
        <p:nvCxnSpPr>
          <p:cNvPr id="38" name="Straight Connector 37">
            <a:extLst>
              <a:ext uri="{FF2B5EF4-FFF2-40B4-BE49-F238E27FC236}">
                <a16:creationId xmlns:a16="http://schemas.microsoft.com/office/drawing/2014/main" id="{C3264564-484D-72D8-9E70-45BC0321A10D}"/>
              </a:ext>
            </a:extLst>
          </p:cNvPr>
          <p:cNvCxnSpPr/>
          <p:nvPr/>
        </p:nvCxnSpPr>
        <p:spPr bwMode="auto">
          <a:xfrm>
            <a:off x="9715305" y="1704814"/>
            <a:ext cx="0" cy="4258491"/>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BF9A9F7-049D-5286-121D-ED0F3CD62405}"/>
              </a:ext>
            </a:extLst>
          </p:cNvPr>
          <p:cNvCxnSpPr/>
          <p:nvPr/>
        </p:nvCxnSpPr>
        <p:spPr bwMode="auto">
          <a:xfrm>
            <a:off x="8722527" y="5945888"/>
            <a:ext cx="196813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491859D-1EC7-DB21-F719-9E5DD29BC118}"/>
              </a:ext>
            </a:extLst>
          </p:cNvPr>
          <p:cNvCxnSpPr>
            <a:cxnSpLocks/>
          </p:cNvCxnSpPr>
          <p:nvPr/>
        </p:nvCxnSpPr>
        <p:spPr bwMode="auto">
          <a:xfrm>
            <a:off x="8739946" y="59371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BD317CD-EA2F-9D80-3C69-021273177045}"/>
              </a:ext>
            </a:extLst>
          </p:cNvPr>
          <p:cNvCxnSpPr>
            <a:cxnSpLocks/>
          </p:cNvCxnSpPr>
          <p:nvPr/>
        </p:nvCxnSpPr>
        <p:spPr bwMode="auto">
          <a:xfrm>
            <a:off x="9710951" y="59371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03A23DC-9E2E-9991-314E-2F7B0B85D87E}"/>
              </a:ext>
            </a:extLst>
          </p:cNvPr>
          <p:cNvCxnSpPr>
            <a:cxnSpLocks/>
          </p:cNvCxnSpPr>
          <p:nvPr/>
        </p:nvCxnSpPr>
        <p:spPr bwMode="auto">
          <a:xfrm>
            <a:off x="10681956" y="59371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709CAD9C-C6B1-619D-A551-A593BCE0049B}"/>
              </a:ext>
            </a:extLst>
          </p:cNvPr>
          <p:cNvSpPr txBox="1"/>
          <p:nvPr/>
        </p:nvSpPr>
        <p:spPr bwMode="auto">
          <a:xfrm>
            <a:off x="8474334" y="5967439"/>
            <a:ext cx="5312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0.1</a:t>
            </a:r>
          </a:p>
        </p:txBody>
      </p:sp>
      <p:sp>
        <p:nvSpPr>
          <p:cNvPr id="45" name="TextBox 44">
            <a:extLst>
              <a:ext uri="{FF2B5EF4-FFF2-40B4-BE49-F238E27FC236}">
                <a16:creationId xmlns:a16="http://schemas.microsoft.com/office/drawing/2014/main" id="{85771076-C6FC-9EA8-7C73-53C5BFF50902}"/>
              </a:ext>
            </a:extLst>
          </p:cNvPr>
          <p:cNvSpPr txBox="1"/>
          <p:nvPr/>
        </p:nvSpPr>
        <p:spPr bwMode="auto">
          <a:xfrm>
            <a:off x="9445338" y="5967439"/>
            <a:ext cx="5312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46" name="TextBox 45">
            <a:extLst>
              <a:ext uri="{FF2B5EF4-FFF2-40B4-BE49-F238E27FC236}">
                <a16:creationId xmlns:a16="http://schemas.microsoft.com/office/drawing/2014/main" id="{67DD0236-B413-AAEB-387D-E2CB8B2ABCD1}"/>
              </a:ext>
            </a:extLst>
          </p:cNvPr>
          <p:cNvSpPr txBox="1"/>
          <p:nvPr/>
        </p:nvSpPr>
        <p:spPr bwMode="auto">
          <a:xfrm>
            <a:off x="10350699" y="5967439"/>
            <a:ext cx="6578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47" name="TextBox 46">
            <a:extLst>
              <a:ext uri="{FF2B5EF4-FFF2-40B4-BE49-F238E27FC236}">
                <a16:creationId xmlns:a16="http://schemas.microsoft.com/office/drawing/2014/main" id="{131A0D92-8E49-18AD-E43F-B65C301587D1}"/>
              </a:ext>
            </a:extLst>
          </p:cNvPr>
          <p:cNvSpPr txBox="1"/>
          <p:nvPr/>
        </p:nvSpPr>
        <p:spPr bwMode="auto">
          <a:xfrm>
            <a:off x="9374965" y="1401237"/>
            <a:ext cx="6879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HR</a:t>
            </a:r>
          </a:p>
        </p:txBody>
      </p:sp>
      <p:sp>
        <p:nvSpPr>
          <p:cNvPr id="48" name="TextBox 47">
            <a:extLst>
              <a:ext uri="{FF2B5EF4-FFF2-40B4-BE49-F238E27FC236}">
                <a16:creationId xmlns:a16="http://schemas.microsoft.com/office/drawing/2014/main" id="{5B63B79D-6A2F-07DD-3FAC-E6A2C2AF56AC}"/>
              </a:ext>
            </a:extLst>
          </p:cNvPr>
          <p:cNvSpPr txBox="1"/>
          <p:nvPr/>
        </p:nvSpPr>
        <p:spPr bwMode="auto">
          <a:xfrm>
            <a:off x="8427555" y="1240140"/>
            <a:ext cx="1270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err="1">
                <a:solidFill>
                  <a:schemeClr val="accent1"/>
                </a:solidFill>
                <a:latin typeface="Calibri" panose="020F0502020204030204" pitchFamily="34" charset="0"/>
              </a:rPr>
              <a:t>Atezo</a:t>
            </a:r>
            <a:r>
              <a:rPr lang="en-US" sz="1600" dirty="0">
                <a:solidFill>
                  <a:schemeClr val="accent1"/>
                </a:solidFill>
                <a:latin typeface="Calibri" panose="020F0502020204030204" pitchFamily="34" charset="0"/>
              </a:rPr>
              <a:t> better</a:t>
            </a:r>
          </a:p>
        </p:txBody>
      </p:sp>
      <p:sp>
        <p:nvSpPr>
          <p:cNvPr id="49" name="TextBox 48">
            <a:extLst>
              <a:ext uri="{FF2B5EF4-FFF2-40B4-BE49-F238E27FC236}">
                <a16:creationId xmlns:a16="http://schemas.microsoft.com/office/drawing/2014/main" id="{EFF64FC0-95B1-28BE-A808-EF0BC8A0084F}"/>
              </a:ext>
            </a:extLst>
          </p:cNvPr>
          <p:cNvSpPr txBox="1"/>
          <p:nvPr/>
        </p:nvSpPr>
        <p:spPr bwMode="auto">
          <a:xfrm>
            <a:off x="9841097" y="1240140"/>
            <a:ext cx="1270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BSC better</a:t>
            </a:r>
          </a:p>
        </p:txBody>
      </p:sp>
      <p:cxnSp>
        <p:nvCxnSpPr>
          <p:cNvPr id="50" name="Straight Arrow Connector 49">
            <a:extLst>
              <a:ext uri="{FF2B5EF4-FFF2-40B4-BE49-F238E27FC236}">
                <a16:creationId xmlns:a16="http://schemas.microsoft.com/office/drawing/2014/main" id="{8CF687B8-B896-0D7D-22B1-7767311DDB5F}"/>
              </a:ext>
            </a:extLst>
          </p:cNvPr>
          <p:cNvCxnSpPr/>
          <p:nvPr/>
        </p:nvCxnSpPr>
        <p:spPr bwMode="auto">
          <a:xfrm flipH="1">
            <a:off x="8560414" y="1567319"/>
            <a:ext cx="949175" cy="0"/>
          </a:xfrm>
          <a:prstGeom prst="straightConnector1">
            <a:avLst/>
          </a:prstGeom>
          <a:noFill/>
          <a:ln w="28575"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E83C5D9D-54DD-D59A-B9CE-EE7797D46F45}"/>
              </a:ext>
            </a:extLst>
          </p:cNvPr>
          <p:cNvCxnSpPr>
            <a:cxnSpLocks/>
          </p:cNvCxnSpPr>
          <p:nvPr/>
        </p:nvCxnSpPr>
        <p:spPr bwMode="auto">
          <a:xfrm>
            <a:off x="9926917" y="1559776"/>
            <a:ext cx="950976" cy="0"/>
          </a:xfrm>
          <a:prstGeom prst="straightConnector1">
            <a:avLst/>
          </a:prstGeom>
          <a:noFill/>
          <a:ln w="28575" cap="flat" cmpd="sng" algn="ctr">
            <a:solidFill>
              <a:schemeClr val="bg1"/>
            </a:solidFill>
            <a:prstDash val="solid"/>
            <a:round/>
            <a:headEnd type="none" w="med" len="med"/>
            <a:tailEnd type="triangle"/>
          </a:ln>
          <a:effectLst/>
        </p:spPr>
      </p:cxnSp>
      <p:grpSp>
        <p:nvGrpSpPr>
          <p:cNvPr id="52" name="Group 51">
            <a:extLst>
              <a:ext uri="{FF2B5EF4-FFF2-40B4-BE49-F238E27FC236}">
                <a16:creationId xmlns:a16="http://schemas.microsoft.com/office/drawing/2014/main" id="{65F363DE-623F-7EA9-5E44-26610981C405}"/>
              </a:ext>
            </a:extLst>
          </p:cNvPr>
          <p:cNvGrpSpPr/>
          <p:nvPr/>
        </p:nvGrpSpPr>
        <p:grpSpPr>
          <a:xfrm>
            <a:off x="9399332" y="1928142"/>
            <a:ext cx="319511" cy="95207"/>
            <a:chOff x="3265800" y="2466109"/>
            <a:chExt cx="319511" cy="95207"/>
          </a:xfrm>
        </p:grpSpPr>
        <p:grpSp>
          <p:nvGrpSpPr>
            <p:cNvPr id="53" name="Group 52">
              <a:extLst>
                <a:ext uri="{FF2B5EF4-FFF2-40B4-BE49-F238E27FC236}">
                  <a16:creationId xmlns:a16="http://schemas.microsoft.com/office/drawing/2014/main" id="{5E60AA01-DC2E-F000-3673-3CDB5C8F9179}"/>
                </a:ext>
              </a:extLst>
            </p:cNvPr>
            <p:cNvGrpSpPr/>
            <p:nvPr/>
          </p:nvGrpSpPr>
          <p:grpSpPr>
            <a:xfrm>
              <a:off x="3265800" y="2466109"/>
              <a:ext cx="319511" cy="95207"/>
              <a:chOff x="3265800" y="2466109"/>
              <a:chExt cx="319511" cy="95207"/>
            </a:xfrm>
          </p:grpSpPr>
          <p:cxnSp>
            <p:nvCxnSpPr>
              <p:cNvPr id="55" name="Straight Connector 54">
                <a:extLst>
                  <a:ext uri="{FF2B5EF4-FFF2-40B4-BE49-F238E27FC236}">
                    <a16:creationId xmlns:a16="http://schemas.microsoft.com/office/drawing/2014/main" id="{36F266F1-BC24-5A89-BF74-A8E514ED7E7A}"/>
                  </a:ext>
                </a:extLst>
              </p:cNvPr>
              <p:cNvCxnSpPr>
                <a:cxnSpLocks/>
              </p:cNvCxnSpPr>
              <p:nvPr/>
            </p:nvCxnSpPr>
            <p:spPr bwMode="auto">
              <a:xfrm>
                <a:off x="3271998" y="2513712"/>
                <a:ext cx="309775"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FB78117B-7D53-DF2B-6469-32E20E3B7E94}"/>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3CB7F5F-68E3-8674-01AD-18D3C39AA73A}"/>
                  </a:ext>
                </a:extLst>
              </p:cNvPr>
              <p:cNvCxnSpPr>
                <a:cxnSpLocks/>
              </p:cNvCxnSpPr>
              <p:nvPr/>
            </p:nvCxnSpPr>
            <p:spPr bwMode="auto">
              <a:xfrm>
                <a:off x="3585311"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54" name="Rectangle 53">
              <a:extLst>
                <a:ext uri="{FF2B5EF4-FFF2-40B4-BE49-F238E27FC236}">
                  <a16:creationId xmlns:a16="http://schemas.microsoft.com/office/drawing/2014/main" id="{8CF5749A-4F0A-EEE7-0635-3AAC72308EF5}"/>
                </a:ext>
              </a:extLst>
            </p:cNvPr>
            <p:cNvSpPr/>
            <p:nvPr/>
          </p:nvSpPr>
          <p:spPr bwMode="auto">
            <a:xfrm rot="18900000">
              <a:off x="3375678"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9" name="TextBox 58">
            <a:extLst>
              <a:ext uri="{FF2B5EF4-FFF2-40B4-BE49-F238E27FC236}">
                <a16:creationId xmlns:a16="http://schemas.microsoft.com/office/drawing/2014/main" id="{98B8FFD6-6FD1-1356-A907-AB597151D1CF}"/>
              </a:ext>
            </a:extLst>
          </p:cNvPr>
          <p:cNvSpPr txBox="1"/>
          <p:nvPr/>
        </p:nvSpPr>
        <p:spPr bwMode="auto">
          <a:xfrm>
            <a:off x="10679476" y="1531386"/>
            <a:ext cx="1443796" cy="4434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5000"/>
              </a:lnSpc>
              <a:spcBef>
                <a:spcPts val="1000"/>
              </a:spcBef>
              <a:spcAft>
                <a:spcPts val="0"/>
              </a:spcAft>
              <a:buClrTx/>
              <a:buFontTx/>
              <a:buNone/>
            </a:pPr>
            <a:r>
              <a:rPr lang="en-US" sz="1400" u="sng" dirty="0">
                <a:solidFill>
                  <a:schemeClr val="bg1"/>
                </a:solidFill>
                <a:latin typeface="Calibri" panose="020F0502020204030204" pitchFamily="34" charset="0"/>
              </a:rPr>
              <a:t>HR (95% CI)</a:t>
            </a:r>
          </a:p>
          <a:p>
            <a:pPr algn="ctr">
              <a:lnSpc>
                <a:spcPct val="85000"/>
              </a:lnSpc>
              <a:spcBef>
                <a:spcPts val="1000"/>
              </a:spcBef>
              <a:spcAft>
                <a:spcPts val="0"/>
              </a:spcAft>
              <a:buClrTx/>
              <a:buFontTx/>
              <a:buNone/>
            </a:pPr>
            <a:r>
              <a:rPr lang="en-US" sz="1400" b="0" dirty="0">
                <a:solidFill>
                  <a:schemeClr val="bg1"/>
                </a:solidFill>
                <a:latin typeface="Calibri" panose="020F0502020204030204" pitchFamily="34" charset="0"/>
              </a:rPr>
              <a:t>0.71 (0.49-1.03)</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0.70 (0.28-1.72)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0.57 (0.30-1.08)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0.84 (0.50-1.40)</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0.63 (0.40-0.99)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0.29 (0.05-1.74)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1.02 (0.52-1.97)</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0.47 (0.21-1.04)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1.08 (0.43-2.70)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0.88 (0.45-1.72)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0.55 (0.28-1.10)</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0.77 (0.22-2.67)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0.71 (0.42-1.21)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0.65 (0.37-1.13)</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1.87 (0.17-20.65)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0.66 (0.40-1.09)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0.71 (0.41-1.24)</a:t>
            </a:r>
          </a:p>
        </p:txBody>
      </p:sp>
      <p:sp>
        <p:nvSpPr>
          <p:cNvPr id="60" name="TextBox 59">
            <a:extLst>
              <a:ext uri="{FF2B5EF4-FFF2-40B4-BE49-F238E27FC236}">
                <a16:creationId xmlns:a16="http://schemas.microsoft.com/office/drawing/2014/main" id="{9996160C-0329-2A2B-7ADE-B89BEDC60375}"/>
              </a:ext>
            </a:extLst>
          </p:cNvPr>
          <p:cNvSpPr txBox="1"/>
          <p:nvPr/>
        </p:nvSpPr>
        <p:spPr bwMode="auto">
          <a:xfrm>
            <a:off x="5950709" y="1531386"/>
            <a:ext cx="2555697" cy="4434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85000"/>
              </a:lnSpc>
              <a:spcBef>
                <a:spcPts val="1000"/>
              </a:spcBef>
              <a:spcAft>
                <a:spcPts val="0"/>
              </a:spcAft>
              <a:buClrTx/>
              <a:buFontTx/>
              <a:buNone/>
            </a:pPr>
            <a:r>
              <a:rPr lang="en-US" sz="1400" u="sng" dirty="0">
                <a:solidFill>
                  <a:schemeClr val="bg1"/>
                </a:solidFill>
                <a:latin typeface="Calibri" panose="020F0502020204030204" pitchFamily="34" charset="0"/>
              </a:rPr>
              <a:t>Subgroup</a:t>
            </a:r>
          </a:p>
          <a:p>
            <a:pPr>
              <a:lnSpc>
                <a:spcPct val="85000"/>
              </a:lnSpc>
              <a:spcBef>
                <a:spcPts val="1000"/>
              </a:spcBef>
              <a:spcAft>
                <a:spcPts val="0"/>
              </a:spcAft>
              <a:buClrTx/>
              <a:buFontTx/>
              <a:buNone/>
              <a:tabLst>
                <a:tab pos="165100" algn="l"/>
              </a:tabLst>
            </a:pPr>
            <a:r>
              <a:rPr lang="en-US" sz="1400" dirty="0">
                <a:solidFill>
                  <a:schemeClr val="bg1"/>
                </a:solidFill>
                <a:latin typeface="Calibri" panose="020F0502020204030204" pitchFamily="34" charset="0"/>
              </a:rPr>
              <a:t>All patients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Regional lymph node stage (</a:t>
            </a:r>
            <a:r>
              <a:rPr lang="en-US" sz="1400" dirty="0" err="1">
                <a:solidFill>
                  <a:schemeClr val="bg1"/>
                </a:solidFill>
                <a:latin typeface="Calibri" panose="020F0502020204030204" pitchFamily="34" charset="0"/>
              </a:rPr>
              <a:t>pN</a:t>
            </a:r>
            <a:r>
              <a:rPr lang="en-US" sz="1400" dirty="0">
                <a:solidFill>
                  <a:schemeClr val="bg1"/>
                </a:solidFill>
                <a:latin typeface="Calibri" panose="020F0502020204030204" pitchFamily="34" charset="0"/>
              </a:rPr>
              <a:t>)</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N0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N1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N2</a:t>
            </a:r>
            <a:br>
              <a:rPr lang="en-US" sz="1400" b="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Type of surgery</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Lobectomy</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a:t>
            </a:r>
            <a:r>
              <a:rPr lang="en-US" sz="1400" b="0" dirty="0" err="1">
                <a:solidFill>
                  <a:schemeClr val="bg1"/>
                </a:solidFill>
                <a:latin typeface="Calibri" panose="020F0502020204030204" pitchFamily="34" charset="0"/>
              </a:rPr>
              <a:t>Bilobectomy</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Pneumonectomy</a:t>
            </a:r>
            <a:br>
              <a:rPr lang="en-US" sz="1400" b="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Chemotherapy regimen</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Cisplatin + docetaxel</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Cisplatin + gemcitabine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Cisplatin + pemetrexed</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Cisplatin + vinorelbine</a:t>
            </a:r>
            <a:br>
              <a:rPr lang="en-US" sz="1400" b="0" dirty="0">
                <a:solidFill>
                  <a:schemeClr val="bg1"/>
                </a:solidFill>
                <a:latin typeface="Calibri" panose="020F0502020204030204" pitchFamily="34" charset="0"/>
              </a:rPr>
            </a:br>
            <a:r>
              <a:rPr lang="en-US" sz="1400" i="1" dirty="0">
                <a:solidFill>
                  <a:schemeClr val="bg1"/>
                </a:solidFill>
                <a:latin typeface="Calibri" panose="020F0502020204030204" pitchFamily="34" charset="0"/>
              </a:rPr>
              <a:t>EGFR</a:t>
            </a:r>
            <a:r>
              <a:rPr lang="en-US" sz="1400" dirty="0">
                <a:solidFill>
                  <a:schemeClr val="bg1"/>
                </a:solidFill>
                <a:latin typeface="Calibri" panose="020F0502020204030204" pitchFamily="34" charset="0"/>
              </a:rPr>
              <a:t> mutation status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Yes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No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Unknown</a:t>
            </a:r>
            <a:br>
              <a:rPr lang="en-US" sz="1400" b="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ALK rearrangement status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Yes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No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Unknown</a:t>
            </a:r>
          </a:p>
        </p:txBody>
      </p:sp>
      <p:sp>
        <p:nvSpPr>
          <p:cNvPr id="61" name="TextBox 60">
            <a:extLst>
              <a:ext uri="{FF2B5EF4-FFF2-40B4-BE49-F238E27FC236}">
                <a16:creationId xmlns:a16="http://schemas.microsoft.com/office/drawing/2014/main" id="{5EA23561-13D2-F59D-9D30-C9FF8D90A338}"/>
              </a:ext>
            </a:extLst>
          </p:cNvPr>
          <p:cNvSpPr txBox="1"/>
          <p:nvPr/>
        </p:nvSpPr>
        <p:spPr bwMode="auto">
          <a:xfrm>
            <a:off x="4009912" y="6193831"/>
            <a:ext cx="41721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cs typeface="Calibri" panose="020F0502020204030204" pitchFamily="34" charset="0"/>
              </a:rPr>
              <a:t>Clinical cutoff: 18 April 2022 (event to patient ratio, 25% [ITT]). </a:t>
            </a:r>
          </a:p>
        </p:txBody>
      </p:sp>
      <p:sp>
        <p:nvSpPr>
          <p:cNvPr id="58" name="TextBox 57">
            <a:extLst>
              <a:ext uri="{FF2B5EF4-FFF2-40B4-BE49-F238E27FC236}">
                <a16:creationId xmlns:a16="http://schemas.microsoft.com/office/drawing/2014/main" id="{534F49C2-9106-AA47-D2BF-1AF516AAE939}"/>
              </a:ext>
            </a:extLst>
          </p:cNvPr>
          <p:cNvSpPr txBox="1"/>
          <p:nvPr/>
        </p:nvSpPr>
        <p:spPr bwMode="auto">
          <a:xfrm>
            <a:off x="8061817" y="1531386"/>
            <a:ext cx="734522" cy="4434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5000"/>
              </a:lnSpc>
              <a:spcBef>
                <a:spcPts val="1000"/>
              </a:spcBef>
              <a:spcAft>
                <a:spcPts val="0"/>
              </a:spcAft>
              <a:buClrTx/>
              <a:buFontTx/>
              <a:buNone/>
            </a:pPr>
            <a:r>
              <a:rPr lang="en-US" sz="1400" u="sng" dirty="0">
                <a:solidFill>
                  <a:schemeClr val="bg1"/>
                </a:solidFill>
                <a:latin typeface="Calibri" panose="020F0502020204030204" pitchFamily="34" charset="0"/>
              </a:rPr>
              <a:t>n</a:t>
            </a:r>
          </a:p>
          <a:p>
            <a:pPr algn="ctr">
              <a:lnSpc>
                <a:spcPct val="85000"/>
              </a:lnSpc>
              <a:spcBef>
                <a:spcPts val="1000"/>
              </a:spcBef>
              <a:spcAft>
                <a:spcPts val="0"/>
              </a:spcAft>
              <a:buClrTx/>
              <a:buFontTx/>
              <a:buNone/>
            </a:pPr>
            <a:r>
              <a:rPr lang="en-US" sz="1400" b="0" dirty="0">
                <a:solidFill>
                  <a:schemeClr val="bg1"/>
                </a:solidFill>
                <a:latin typeface="Calibri" panose="020F0502020204030204" pitchFamily="34" charset="0"/>
              </a:rPr>
              <a:t>476</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194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173</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358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85</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71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75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169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161</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248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185</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254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199</a:t>
            </a:r>
          </a:p>
        </p:txBody>
      </p:sp>
      <p:grpSp>
        <p:nvGrpSpPr>
          <p:cNvPr id="63" name="Group 62">
            <a:extLst>
              <a:ext uri="{FF2B5EF4-FFF2-40B4-BE49-F238E27FC236}">
                <a16:creationId xmlns:a16="http://schemas.microsoft.com/office/drawing/2014/main" id="{F706F75B-63E8-C9F9-158D-42FA6D30C7FF}"/>
              </a:ext>
            </a:extLst>
          </p:cNvPr>
          <p:cNvGrpSpPr/>
          <p:nvPr/>
        </p:nvGrpSpPr>
        <p:grpSpPr>
          <a:xfrm>
            <a:off x="3194718" y="2205231"/>
            <a:ext cx="416264" cy="95207"/>
            <a:chOff x="3265800" y="2466109"/>
            <a:chExt cx="416264" cy="95207"/>
          </a:xfrm>
        </p:grpSpPr>
        <p:grpSp>
          <p:nvGrpSpPr>
            <p:cNvPr id="64" name="Group 63">
              <a:extLst>
                <a:ext uri="{FF2B5EF4-FFF2-40B4-BE49-F238E27FC236}">
                  <a16:creationId xmlns:a16="http://schemas.microsoft.com/office/drawing/2014/main" id="{04100FB5-16A5-27E8-E964-06C877026A6D}"/>
                </a:ext>
              </a:extLst>
            </p:cNvPr>
            <p:cNvGrpSpPr/>
            <p:nvPr/>
          </p:nvGrpSpPr>
          <p:grpSpPr>
            <a:xfrm>
              <a:off x="3265800" y="2466109"/>
              <a:ext cx="416264" cy="95207"/>
              <a:chOff x="3265800" y="2466109"/>
              <a:chExt cx="416264" cy="95207"/>
            </a:xfrm>
          </p:grpSpPr>
          <p:cxnSp>
            <p:nvCxnSpPr>
              <p:cNvPr id="66" name="Straight Connector 65">
                <a:extLst>
                  <a:ext uri="{FF2B5EF4-FFF2-40B4-BE49-F238E27FC236}">
                    <a16:creationId xmlns:a16="http://schemas.microsoft.com/office/drawing/2014/main" id="{DCB8706F-FDDE-79D6-8182-5267C19F2292}"/>
                  </a:ext>
                </a:extLst>
              </p:cNvPr>
              <p:cNvCxnSpPr>
                <a:cxnSpLocks/>
              </p:cNvCxnSpPr>
              <p:nvPr/>
            </p:nvCxnSpPr>
            <p:spPr bwMode="auto">
              <a:xfrm>
                <a:off x="3271998" y="2513712"/>
                <a:ext cx="410066"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EE61CE17-AA49-AACF-8C66-346A4F91BE5C}"/>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8F396A00-46B9-D2C9-9E4D-64D30266349F}"/>
                  </a:ext>
                </a:extLst>
              </p:cNvPr>
              <p:cNvCxnSpPr>
                <a:cxnSpLocks/>
              </p:cNvCxnSpPr>
              <p:nvPr/>
            </p:nvCxnSpPr>
            <p:spPr bwMode="auto">
              <a:xfrm>
                <a:off x="3682064"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65" name="Rectangle 64">
              <a:extLst>
                <a:ext uri="{FF2B5EF4-FFF2-40B4-BE49-F238E27FC236}">
                  <a16:creationId xmlns:a16="http://schemas.microsoft.com/office/drawing/2014/main" id="{A2F9BF39-9BF0-9858-0575-E3F1F7E0E296}"/>
                </a:ext>
              </a:extLst>
            </p:cNvPr>
            <p:cNvSpPr/>
            <p:nvPr/>
          </p:nvSpPr>
          <p:spPr bwMode="auto">
            <a:xfrm rot="18900000">
              <a:off x="3438868"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0" name="Group 69">
            <a:extLst>
              <a:ext uri="{FF2B5EF4-FFF2-40B4-BE49-F238E27FC236}">
                <a16:creationId xmlns:a16="http://schemas.microsoft.com/office/drawing/2014/main" id="{9073E079-D44E-D429-4C9F-347ED886BE1E}"/>
              </a:ext>
            </a:extLst>
          </p:cNvPr>
          <p:cNvGrpSpPr/>
          <p:nvPr/>
        </p:nvGrpSpPr>
        <p:grpSpPr>
          <a:xfrm>
            <a:off x="3255330" y="2379536"/>
            <a:ext cx="458393" cy="95207"/>
            <a:chOff x="3265800" y="2466109"/>
            <a:chExt cx="458393" cy="95207"/>
          </a:xfrm>
        </p:grpSpPr>
        <p:grpSp>
          <p:nvGrpSpPr>
            <p:cNvPr id="71" name="Group 70">
              <a:extLst>
                <a:ext uri="{FF2B5EF4-FFF2-40B4-BE49-F238E27FC236}">
                  <a16:creationId xmlns:a16="http://schemas.microsoft.com/office/drawing/2014/main" id="{714D01D9-E864-A02B-EB51-288D4FA7A1AF}"/>
                </a:ext>
              </a:extLst>
            </p:cNvPr>
            <p:cNvGrpSpPr/>
            <p:nvPr/>
          </p:nvGrpSpPr>
          <p:grpSpPr>
            <a:xfrm>
              <a:off x="3265800" y="2466109"/>
              <a:ext cx="458393" cy="95207"/>
              <a:chOff x="3265800" y="2466109"/>
              <a:chExt cx="458393" cy="95207"/>
            </a:xfrm>
          </p:grpSpPr>
          <p:cxnSp>
            <p:nvCxnSpPr>
              <p:cNvPr id="73" name="Straight Connector 72">
                <a:extLst>
                  <a:ext uri="{FF2B5EF4-FFF2-40B4-BE49-F238E27FC236}">
                    <a16:creationId xmlns:a16="http://schemas.microsoft.com/office/drawing/2014/main" id="{5A72E3F5-06A7-0C6E-9A55-6C1C4C8F6679}"/>
                  </a:ext>
                </a:extLst>
              </p:cNvPr>
              <p:cNvCxnSpPr>
                <a:cxnSpLocks/>
              </p:cNvCxnSpPr>
              <p:nvPr/>
            </p:nvCxnSpPr>
            <p:spPr bwMode="auto">
              <a:xfrm>
                <a:off x="3271998" y="2513712"/>
                <a:ext cx="452195"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AEAC31F-3716-0316-DBD6-9BF178838AB6}"/>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970925E2-146D-1439-F473-0BAC562D5310}"/>
                  </a:ext>
                </a:extLst>
              </p:cNvPr>
              <p:cNvCxnSpPr>
                <a:cxnSpLocks/>
              </p:cNvCxnSpPr>
              <p:nvPr/>
            </p:nvCxnSpPr>
            <p:spPr bwMode="auto">
              <a:xfrm>
                <a:off x="3724193"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72" name="Rectangle 71">
              <a:extLst>
                <a:ext uri="{FF2B5EF4-FFF2-40B4-BE49-F238E27FC236}">
                  <a16:creationId xmlns:a16="http://schemas.microsoft.com/office/drawing/2014/main" id="{62474B65-6D5C-C4D9-F12F-BBBC6B1D7CBA}"/>
                </a:ext>
              </a:extLst>
            </p:cNvPr>
            <p:cNvSpPr/>
            <p:nvPr/>
          </p:nvSpPr>
          <p:spPr bwMode="auto">
            <a:xfrm rot="18900000">
              <a:off x="3454743"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7" name="Group 76">
            <a:extLst>
              <a:ext uri="{FF2B5EF4-FFF2-40B4-BE49-F238E27FC236}">
                <a16:creationId xmlns:a16="http://schemas.microsoft.com/office/drawing/2014/main" id="{1A104EFF-10D8-FB39-2DB0-732682573CEB}"/>
              </a:ext>
            </a:extLst>
          </p:cNvPr>
          <p:cNvGrpSpPr/>
          <p:nvPr/>
        </p:nvGrpSpPr>
        <p:grpSpPr>
          <a:xfrm>
            <a:off x="3227314" y="2736125"/>
            <a:ext cx="383668" cy="95207"/>
            <a:chOff x="3265800" y="2466109"/>
            <a:chExt cx="383668" cy="95207"/>
          </a:xfrm>
        </p:grpSpPr>
        <p:grpSp>
          <p:nvGrpSpPr>
            <p:cNvPr id="78" name="Group 77">
              <a:extLst>
                <a:ext uri="{FF2B5EF4-FFF2-40B4-BE49-F238E27FC236}">
                  <a16:creationId xmlns:a16="http://schemas.microsoft.com/office/drawing/2014/main" id="{CAF8BF21-5398-A6B1-CF9C-4CFA6D683A13}"/>
                </a:ext>
              </a:extLst>
            </p:cNvPr>
            <p:cNvGrpSpPr/>
            <p:nvPr/>
          </p:nvGrpSpPr>
          <p:grpSpPr>
            <a:xfrm>
              <a:off x="3265800" y="2466109"/>
              <a:ext cx="383668" cy="95207"/>
              <a:chOff x="3265800" y="2466109"/>
              <a:chExt cx="383668" cy="95207"/>
            </a:xfrm>
          </p:grpSpPr>
          <p:cxnSp>
            <p:nvCxnSpPr>
              <p:cNvPr id="80" name="Straight Connector 79">
                <a:extLst>
                  <a:ext uri="{FF2B5EF4-FFF2-40B4-BE49-F238E27FC236}">
                    <a16:creationId xmlns:a16="http://schemas.microsoft.com/office/drawing/2014/main" id="{B92E268A-6337-6E43-10D2-3AA6AF5F2337}"/>
                  </a:ext>
                </a:extLst>
              </p:cNvPr>
              <p:cNvCxnSpPr>
                <a:cxnSpLocks/>
              </p:cNvCxnSpPr>
              <p:nvPr/>
            </p:nvCxnSpPr>
            <p:spPr bwMode="auto">
              <a:xfrm>
                <a:off x="3271998" y="2513712"/>
                <a:ext cx="377470"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20329501-D506-BAC8-BD92-DDC55A00EE85}"/>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D3ED894-E224-AE63-3EDC-E379F5E48942}"/>
                  </a:ext>
                </a:extLst>
              </p:cNvPr>
              <p:cNvCxnSpPr>
                <a:cxnSpLocks/>
              </p:cNvCxnSpPr>
              <p:nvPr/>
            </p:nvCxnSpPr>
            <p:spPr bwMode="auto">
              <a:xfrm>
                <a:off x="3649468"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79" name="Rectangle 78">
              <a:extLst>
                <a:ext uri="{FF2B5EF4-FFF2-40B4-BE49-F238E27FC236}">
                  <a16:creationId xmlns:a16="http://schemas.microsoft.com/office/drawing/2014/main" id="{D2AD89A5-C5B1-E33F-BF2D-A734D85D7E5C}"/>
                </a:ext>
              </a:extLst>
            </p:cNvPr>
            <p:cNvSpPr/>
            <p:nvPr/>
          </p:nvSpPr>
          <p:spPr bwMode="auto">
            <a:xfrm rot="18900000">
              <a:off x="3409368"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4" name="Group 83">
            <a:extLst>
              <a:ext uri="{FF2B5EF4-FFF2-40B4-BE49-F238E27FC236}">
                <a16:creationId xmlns:a16="http://schemas.microsoft.com/office/drawing/2014/main" id="{86221694-1BCC-6F04-CA94-A2762B0A356B}"/>
              </a:ext>
            </a:extLst>
          </p:cNvPr>
          <p:cNvGrpSpPr/>
          <p:nvPr/>
        </p:nvGrpSpPr>
        <p:grpSpPr>
          <a:xfrm>
            <a:off x="3171674" y="2908452"/>
            <a:ext cx="567449" cy="95207"/>
            <a:chOff x="3265800" y="2466109"/>
            <a:chExt cx="567449" cy="95207"/>
          </a:xfrm>
        </p:grpSpPr>
        <p:grpSp>
          <p:nvGrpSpPr>
            <p:cNvPr id="85" name="Group 84">
              <a:extLst>
                <a:ext uri="{FF2B5EF4-FFF2-40B4-BE49-F238E27FC236}">
                  <a16:creationId xmlns:a16="http://schemas.microsoft.com/office/drawing/2014/main" id="{152B7278-0FDE-573F-E395-80C03113AE7E}"/>
                </a:ext>
              </a:extLst>
            </p:cNvPr>
            <p:cNvGrpSpPr/>
            <p:nvPr/>
          </p:nvGrpSpPr>
          <p:grpSpPr>
            <a:xfrm>
              <a:off x="3265800" y="2466109"/>
              <a:ext cx="567449" cy="95207"/>
              <a:chOff x="3265800" y="2466109"/>
              <a:chExt cx="567449" cy="95207"/>
            </a:xfrm>
          </p:grpSpPr>
          <p:cxnSp>
            <p:nvCxnSpPr>
              <p:cNvPr id="87" name="Straight Connector 86">
                <a:extLst>
                  <a:ext uri="{FF2B5EF4-FFF2-40B4-BE49-F238E27FC236}">
                    <a16:creationId xmlns:a16="http://schemas.microsoft.com/office/drawing/2014/main" id="{49E47F29-DC3C-C02B-ED9C-26C70908FFF6}"/>
                  </a:ext>
                </a:extLst>
              </p:cNvPr>
              <p:cNvCxnSpPr>
                <a:cxnSpLocks/>
              </p:cNvCxnSpPr>
              <p:nvPr/>
            </p:nvCxnSpPr>
            <p:spPr bwMode="auto">
              <a:xfrm>
                <a:off x="3271998" y="2513712"/>
                <a:ext cx="561251"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5AFD0FF-4DAD-01A5-8B96-0B852412FA88}"/>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A9AC964-1E13-184E-134C-31D3454D08C8}"/>
                  </a:ext>
                </a:extLst>
              </p:cNvPr>
              <p:cNvCxnSpPr>
                <a:cxnSpLocks/>
              </p:cNvCxnSpPr>
              <p:nvPr/>
            </p:nvCxnSpPr>
            <p:spPr bwMode="auto">
              <a:xfrm>
                <a:off x="3833249"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86" name="Rectangle 85">
              <a:extLst>
                <a:ext uri="{FF2B5EF4-FFF2-40B4-BE49-F238E27FC236}">
                  <a16:creationId xmlns:a16="http://schemas.microsoft.com/office/drawing/2014/main" id="{16BA387A-01CE-677C-1479-673FF139BD4B}"/>
                </a:ext>
              </a:extLst>
            </p:cNvPr>
            <p:cNvSpPr/>
            <p:nvPr/>
          </p:nvSpPr>
          <p:spPr bwMode="auto">
            <a:xfrm rot="18900000">
              <a:off x="3504631"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1" name="Group 90">
            <a:extLst>
              <a:ext uri="{FF2B5EF4-FFF2-40B4-BE49-F238E27FC236}">
                <a16:creationId xmlns:a16="http://schemas.microsoft.com/office/drawing/2014/main" id="{D721CCFA-1511-C8BA-05A5-B73E84182E8E}"/>
              </a:ext>
            </a:extLst>
          </p:cNvPr>
          <p:cNvGrpSpPr/>
          <p:nvPr/>
        </p:nvGrpSpPr>
        <p:grpSpPr>
          <a:xfrm>
            <a:off x="3277657" y="3254590"/>
            <a:ext cx="349900" cy="95207"/>
            <a:chOff x="3265800" y="2466109"/>
            <a:chExt cx="349900" cy="95207"/>
          </a:xfrm>
        </p:grpSpPr>
        <p:grpSp>
          <p:nvGrpSpPr>
            <p:cNvPr id="92" name="Group 91">
              <a:extLst>
                <a:ext uri="{FF2B5EF4-FFF2-40B4-BE49-F238E27FC236}">
                  <a16:creationId xmlns:a16="http://schemas.microsoft.com/office/drawing/2014/main" id="{46190812-4E1B-457F-66A8-BA0C73CBB35C}"/>
                </a:ext>
              </a:extLst>
            </p:cNvPr>
            <p:cNvGrpSpPr/>
            <p:nvPr/>
          </p:nvGrpSpPr>
          <p:grpSpPr>
            <a:xfrm>
              <a:off x="3265800" y="2466109"/>
              <a:ext cx="349900" cy="95207"/>
              <a:chOff x="3265800" y="2466109"/>
              <a:chExt cx="349900" cy="95207"/>
            </a:xfrm>
          </p:grpSpPr>
          <p:cxnSp>
            <p:nvCxnSpPr>
              <p:cNvPr id="94" name="Straight Connector 93">
                <a:extLst>
                  <a:ext uri="{FF2B5EF4-FFF2-40B4-BE49-F238E27FC236}">
                    <a16:creationId xmlns:a16="http://schemas.microsoft.com/office/drawing/2014/main" id="{CADBC7EF-455F-6EDE-4DBB-11801A3CAD50}"/>
                  </a:ext>
                </a:extLst>
              </p:cNvPr>
              <p:cNvCxnSpPr>
                <a:cxnSpLocks/>
              </p:cNvCxnSpPr>
              <p:nvPr/>
            </p:nvCxnSpPr>
            <p:spPr bwMode="auto">
              <a:xfrm>
                <a:off x="3271998" y="2513712"/>
                <a:ext cx="343702"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0AA4FAC-70F7-6499-305B-93F4823C25B1}"/>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3AF9F00-37ED-DBFC-F2C5-6152B9D4CDC3}"/>
                  </a:ext>
                </a:extLst>
              </p:cNvPr>
              <p:cNvCxnSpPr>
                <a:cxnSpLocks/>
              </p:cNvCxnSpPr>
              <p:nvPr/>
            </p:nvCxnSpPr>
            <p:spPr bwMode="auto">
              <a:xfrm>
                <a:off x="3615700"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93" name="Rectangle 92">
              <a:extLst>
                <a:ext uri="{FF2B5EF4-FFF2-40B4-BE49-F238E27FC236}">
                  <a16:creationId xmlns:a16="http://schemas.microsoft.com/office/drawing/2014/main" id="{86C5C6C8-2793-5A27-4005-43489B539A89}"/>
                </a:ext>
              </a:extLst>
            </p:cNvPr>
            <p:cNvSpPr/>
            <p:nvPr/>
          </p:nvSpPr>
          <p:spPr bwMode="auto">
            <a:xfrm rot="18900000">
              <a:off x="3396683"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8" name="Group 97">
            <a:extLst>
              <a:ext uri="{FF2B5EF4-FFF2-40B4-BE49-F238E27FC236}">
                <a16:creationId xmlns:a16="http://schemas.microsoft.com/office/drawing/2014/main" id="{7C894964-FFC0-27A2-2F19-845BB1C99E51}"/>
              </a:ext>
            </a:extLst>
          </p:cNvPr>
          <p:cNvGrpSpPr/>
          <p:nvPr/>
        </p:nvGrpSpPr>
        <p:grpSpPr>
          <a:xfrm>
            <a:off x="3028937" y="3421693"/>
            <a:ext cx="757017" cy="95207"/>
            <a:chOff x="3265800" y="2466109"/>
            <a:chExt cx="757017" cy="95207"/>
          </a:xfrm>
        </p:grpSpPr>
        <p:grpSp>
          <p:nvGrpSpPr>
            <p:cNvPr id="99" name="Group 98">
              <a:extLst>
                <a:ext uri="{FF2B5EF4-FFF2-40B4-BE49-F238E27FC236}">
                  <a16:creationId xmlns:a16="http://schemas.microsoft.com/office/drawing/2014/main" id="{8CF48E11-421A-3A3D-70DD-76F5FD5C4D26}"/>
                </a:ext>
              </a:extLst>
            </p:cNvPr>
            <p:cNvGrpSpPr/>
            <p:nvPr/>
          </p:nvGrpSpPr>
          <p:grpSpPr>
            <a:xfrm>
              <a:off x="3265800" y="2466109"/>
              <a:ext cx="757017" cy="95207"/>
              <a:chOff x="3265800" y="2466109"/>
              <a:chExt cx="757017" cy="95207"/>
            </a:xfrm>
          </p:grpSpPr>
          <p:cxnSp>
            <p:nvCxnSpPr>
              <p:cNvPr id="101" name="Straight Connector 100">
                <a:extLst>
                  <a:ext uri="{FF2B5EF4-FFF2-40B4-BE49-F238E27FC236}">
                    <a16:creationId xmlns:a16="http://schemas.microsoft.com/office/drawing/2014/main" id="{79A6D3F2-A32D-6CF7-B65C-A0A36D084AE1}"/>
                  </a:ext>
                </a:extLst>
              </p:cNvPr>
              <p:cNvCxnSpPr>
                <a:cxnSpLocks/>
              </p:cNvCxnSpPr>
              <p:nvPr/>
            </p:nvCxnSpPr>
            <p:spPr bwMode="auto">
              <a:xfrm>
                <a:off x="3271998" y="2513712"/>
                <a:ext cx="750819"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83E6A88F-1756-D35F-EB4A-F7F12867AA02}"/>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D4704CBD-DC5B-7934-96EC-7623E9871C5F}"/>
                  </a:ext>
                </a:extLst>
              </p:cNvPr>
              <p:cNvCxnSpPr>
                <a:cxnSpLocks/>
              </p:cNvCxnSpPr>
              <p:nvPr/>
            </p:nvCxnSpPr>
            <p:spPr bwMode="auto">
              <a:xfrm>
                <a:off x="4022817"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00" name="Rectangle 99">
              <a:extLst>
                <a:ext uri="{FF2B5EF4-FFF2-40B4-BE49-F238E27FC236}">
                  <a16:creationId xmlns:a16="http://schemas.microsoft.com/office/drawing/2014/main" id="{84DAAD31-F5DE-DE0C-EBEE-8D841A8385C7}"/>
                </a:ext>
              </a:extLst>
            </p:cNvPr>
            <p:cNvSpPr/>
            <p:nvPr/>
          </p:nvSpPr>
          <p:spPr bwMode="auto">
            <a:xfrm rot="18900000">
              <a:off x="3606900"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5" name="Group 104">
            <a:extLst>
              <a:ext uri="{FF2B5EF4-FFF2-40B4-BE49-F238E27FC236}">
                <a16:creationId xmlns:a16="http://schemas.microsoft.com/office/drawing/2014/main" id="{2A86BFB1-E7C4-B6C1-C318-499D6D029E85}"/>
              </a:ext>
            </a:extLst>
          </p:cNvPr>
          <p:cNvGrpSpPr/>
          <p:nvPr/>
        </p:nvGrpSpPr>
        <p:grpSpPr>
          <a:xfrm>
            <a:off x="3078489" y="3704337"/>
            <a:ext cx="442474" cy="95207"/>
            <a:chOff x="3265800" y="2466109"/>
            <a:chExt cx="442474" cy="95207"/>
          </a:xfrm>
        </p:grpSpPr>
        <p:grpSp>
          <p:nvGrpSpPr>
            <p:cNvPr id="106" name="Group 105">
              <a:extLst>
                <a:ext uri="{FF2B5EF4-FFF2-40B4-BE49-F238E27FC236}">
                  <a16:creationId xmlns:a16="http://schemas.microsoft.com/office/drawing/2014/main" id="{3F20697B-69EE-89EC-0613-2B52771E75F8}"/>
                </a:ext>
              </a:extLst>
            </p:cNvPr>
            <p:cNvGrpSpPr/>
            <p:nvPr/>
          </p:nvGrpSpPr>
          <p:grpSpPr>
            <a:xfrm>
              <a:off x="3265800" y="2466109"/>
              <a:ext cx="442474" cy="95207"/>
              <a:chOff x="3265800" y="2466109"/>
              <a:chExt cx="442474" cy="95207"/>
            </a:xfrm>
          </p:grpSpPr>
          <p:cxnSp>
            <p:nvCxnSpPr>
              <p:cNvPr id="108" name="Straight Connector 107">
                <a:extLst>
                  <a:ext uri="{FF2B5EF4-FFF2-40B4-BE49-F238E27FC236}">
                    <a16:creationId xmlns:a16="http://schemas.microsoft.com/office/drawing/2014/main" id="{B677E7E7-CE26-23A3-4026-925BF0619B74}"/>
                  </a:ext>
                </a:extLst>
              </p:cNvPr>
              <p:cNvCxnSpPr>
                <a:cxnSpLocks/>
              </p:cNvCxnSpPr>
              <p:nvPr/>
            </p:nvCxnSpPr>
            <p:spPr bwMode="auto">
              <a:xfrm>
                <a:off x="3271998" y="2513712"/>
                <a:ext cx="428616"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651A4940-B4B0-B56A-F190-77931F45C46D}"/>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AF245E6F-0802-14B0-D5F2-54AB8E40D9DB}"/>
                  </a:ext>
                </a:extLst>
              </p:cNvPr>
              <p:cNvCxnSpPr>
                <a:cxnSpLocks/>
              </p:cNvCxnSpPr>
              <p:nvPr/>
            </p:nvCxnSpPr>
            <p:spPr bwMode="auto">
              <a:xfrm>
                <a:off x="3708274"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07" name="Rectangle 106">
              <a:extLst>
                <a:ext uri="{FF2B5EF4-FFF2-40B4-BE49-F238E27FC236}">
                  <a16:creationId xmlns:a16="http://schemas.microsoft.com/office/drawing/2014/main" id="{B8668CE2-5758-D585-A388-707BCE47D590}"/>
                </a:ext>
              </a:extLst>
            </p:cNvPr>
            <p:cNvSpPr/>
            <p:nvPr/>
          </p:nvSpPr>
          <p:spPr bwMode="auto">
            <a:xfrm rot="18900000">
              <a:off x="3441555"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2" name="Group 111">
            <a:extLst>
              <a:ext uri="{FF2B5EF4-FFF2-40B4-BE49-F238E27FC236}">
                <a16:creationId xmlns:a16="http://schemas.microsoft.com/office/drawing/2014/main" id="{B7DE661E-5D74-496C-6473-4D40A40BD539}"/>
              </a:ext>
            </a:extLst>
          </p:cNvPr>
          <p:cNvGrpSpPr/>
          <p:nvPr/>
        </p:nvGrpSpPr>
        <p:grpSpPr>
          <a:xfrm>
            <a:off x="3357985" y="3855521"/>
            <a:ext cx="442474" cy="95207"/>
            <a:chOff x="3265800" y="2466109"/>
            <a:chExt cx="442474" cy="95207"/>
          </a:xfrm>
        </p:grpSpPr>
        <p:grpSp>
          <p:nvGrpSpPr>
            <p:cNvPr id="113" name="Group 112">
              <a:extLst>
                <a:ext uri="{FF2B5EF4-FFF2-40B4-BE49-F238E27FC236}">
                  <a16:creationId xmlns:a16="http://schemas.microsoft.com/office/drawing/2014/main" id="{524B640F-A705-FF72-CF32-3C33BA1735FD}"/>
                </a:ext>
              </a:extLst>
            </p:cNvPr>
            <p:cNvGrpSpPr/>
            <p:nvPr/>
          </p:nvGrpSpPr>
          <p:grpSpPr>
            <a:xfrm>
              <a:off x="3265800" y="2466109"/>
              <a:ext cx="442474" cy="95207"/>
              <a:chOff x="3265800" y="2466109"/>
              <a:chExt cx="442474" cy="95207"/>
            </a:xfrm>
          </p:grpSpPr>
          <p:cxnSp>
            <p:nvCxnSpPr>
              <p:cNvPr id="115" name="Straight Connector 114">
                <a:extLst>
                  <a:ext uri="{FF2B5EF4-FFF2-40B4-BE49-F238E27FC236}">
                    <a16:creationId xmlns:a16="http://schemas.microsoft.com/office/drawing/2014/main" id="{C6B55711-3CA1-D51D-FCDE-275D97844E00}"/>
                  </a:ext>
                </a:extLst>
              </p:cNvPr>
              <p:cNvCxnSpPr>
                <a:cxnSpLocks/>
              </p:cNvCxnSpPr>
              <p:nvPr/>
            </p:nvCxnSpPr>
            <p:spPr bwMode="auto">
              <a:xfrm>
                <a:off x="3271998" y="2513712"/>
                <a:ext cx="428616"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0061FE8B-3069-E195-1B7A-F34352DC6B91}"/>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8394411-7327-735C-3769-83D22C09EAF0}"/>
                  </a:ext>
                </a:extLst>
              </p:cNvPr>
              <p:cNvCxnSpPr>
                <a:cxnSpLocks/>
              </p:cNvCxnSpPr>
              <p:nvPr/>
            </p:nvCxnSpPr>
            <p:spPr bwMode="auto">
              <a:xfrm>
                <a:off x="3708274"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14" name="Rectangle 113">
              <a:extLst>
                <a:ext uri="{FF2B5EF4-FFF2-40B4-BE49-F238E27FC236}">
                  <a16:creationId xmlns:a16="http://schemas.microsoft.com/office/drawing/2014/main" id="{3A82E9EF-D7D6-BC1E-10BB-22945B4849B7}"/>
                </a:ext>
              </a:extLst>
            </p:cNvPr>
            <p:cNvSpPr/>
            <p:nvPr/>
          </p:nvSpPr>
          <p:spPr bwMode="auto">
            <a:xfrm rot="18900000">
              <a:off x="3441555"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8" name="Group 117">
            <a:extLst>
              <a:ext uri="{FF2B5EF4-FFF2-40B4-BE49-F238E27FC236}">
                <a16:creationId xmlns:a16="http://schemas.microsoft.com/office/drawing/2014/main" id="{6D867CD8-ABB9-62BF-14FD-FFCA3B595DDE}"/>
              </a:ext>
            </a:extLst>
          </p:cNvPr>
          <p:cNvGrpSpPr/>
          <p:nvPr/>
        </p:nvGrpSpPr>
        <p:grpSpPr>
          <a:xfrm>
            <a:off x="3053309" y="4225346"/>
            <a:ext cx="739490" cy="95207"/>
            <a:chOff x="3265800" y="2466109"/>
            <a:chExt cx="739490" cy="95207"/>
          </a:xfrm>
        </p:grpSpPr>
        <p:grpSp>
          <p:nvGrpSpPr>
            <p:cNvPr id="119" name="Group 118">
              <a:extLst>
                <a:ext uri="{FF2B5EF4-FFF2-40B4-BE49-F238E27FC236}">
                  <a16:creationId xmlns:a16="http://schemas.microsoft.com/office/drawing/2014/main" id="{DD3FBB5B-9F33-BD5C-0A9E-3B71E0B5045D}"/>
                </a:ext>
              </a:extLst>
            </p:cNvPr>
            <p:cNvGrpSpPr/>
            <p:nvPr/>
          </p:nvGrpSpPr>
          <p:grpSpPr>
            <a:xfrm>
              <a:off x="3265800" y="2466109"/>
              <a:ext cx="739490" cy="95207"/>
              <a:chOff x="3265800" y="2466109"/>
              <a:chExt cx="739490" cy="95207"/>
            </a:xfrm>
          </p:grpSpPr>
          <p:cxnSp>
            <p:nvCxnSpPr>
              <p:cNvPr id="121" name="Straight Connector 120">
                <a:extLst>
                  <a:ext uri="{FF2B5EF4-FFF2-40B4-BE49-F238E27FC236}">
                    <a16:creationId xmlns:a16="http://schemas.microsoft.com/office/drawing/2014/main" id="{64F588C3-2F97-031D-28A7-F4B11A4BDFB3}"/>
                  </a:ext>
                </a:extLst>
              </p:cNvPr>
              <p:cNvCxnSpPr>
                <a:cxnSpLocks/>
              </p:cNvCxnSpPr>
              <p:nvPr/>
            </p:nvCxnSpPr>
            <p:spPr bwMode="auto">
              <a:xfrm>
                <a:off x="3271998" y="2513712"/>
                <a:ext cx="733292"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84D950FB-7D24-6B5A-E0D5-36848855DC1D}"/>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35523883-6895-DBF1-2AB4-7353E3557A0D}"/>
                  </a:ext>
                </a:extLst>
              </p:cNvPr>
              <p:cNvCxnSpPr>
                <a:cxnSpLocks/>
              </p:cNvCxnSpPr>
              <p:nvPr/>
            </p:nvCxnSpPr>
            <p:spPr bwMode="auto">
              <a:xfrm>
                <a:off x="4002223"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20" name="Rectangle 119">
              <a:extLst>
                <a:ext uri="{FF2B5EF4-FFF2-40B4-BE49-F238E27FC236}">
                  <a16:creationId xmlns:a16="http://schemas.microsoft.com/office/drawing/2014/main" id="{E3CDAF77-8837-BD38-0A3E-1FCCCCC8C1D3}"/>
                </a:ext>
              </a:extLst>
            </p:cNvPr>
            <p:cNvSpPr/>
            <p:nvPr/>
          </p:nvSpPr>
          <p:spPr bwMode="auto">
            <a:xfrm rot="18900000">
              <a:off x="3593955"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5" name="Group 124">
            <a:extLst>
              <a:ext uri="{FF2B5EF4-FFF2-40B4-BE49-F238E27FC236}">
                <a16:creationId xmlns:a16="http://schemas.microsoft.com/office/drawing/2014/main" id="{10040A69-CE02-EB16-0C64-083EBCB31284}"/>
              </a:ext>
            </a:extLst>
          </p:cNvPr>
          <p:cNvGrpSpPr/>
          <p:nvPr/>
        </p:nvGrpSpPr>
        <p:grpSpPr>
          <a:xfrm>
            <a:off x="3194718" y="4402654"/>
            <a:ext cx="416264" cy="95207"/>
            <a:chOff x="3431581" y="2466109"/>
            <a:chExt cx="416264" cy="95207"/>
          </a:xfrm>
        </p:grpSpPr>
        <p:grpSp>
          <p:nvGrpSpPr>
            <p:cNvPr id="126" name="Group 125">
              <a:extLst>
                <a:ext uri="{FF2B5EF4-FFF2-40B4-BE49-F238E27FC236}">
                  <a16:creationId xmlns:a16="http://schemas.microsoft.com/office/drawing/2014/main" id="{6EDD7538-56C3-A355-B0D6-6380009620B6}"/>
                </a:ext>
              </a:extLst>
            </p:cNvPr>
            <p:cNvGrpSpPr/>
            <p:nvPr/>
          </p:nvGrpSpPr>
          <p:grpSpPr>
            <a:xfrm>
              <a:off x="3431581" y="2466109"/>
              <a:ext cx="416264" cy="95207"/>
              <a:chOff x="3431581" y="2466109"/>
              <a:chExt cx="416264" cy="95207"/>
            </a:xfrm>
          </p:grpSpPr>
          <p:cxnSp>
            <p:nvCxnSpPr>
              <p:cNvPr id="128" name="Straight Connector 127">
                <a:extLst>
                  <a:ext uri="{FF2B5EF4-FFF2-40B4-BE49-F238E27FC236}">
                    <a16:creationId xmlns:a16="http://schemas.microsoft.com/office/drawing/2014/main" id="{8CF8C2E5-5785-10D5-C2FE-74D51DB9B1A1}"/>
                  </a:ext>
                </a:extLst>
              </p:cNvPr>
              <p:cNvCxnSpPr>
                <a:cxnSpLocks/>
              </p:cNvCxnSpPr>
              <p:nvPr/>
            </p:nvCxnSpPr>
            <p:spPr bwMode="auto">
              <a:xfrm>
                <a:off x="3431581" y="2513712"/>
                <a:ext cx="416264"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9995019-6F2A-4EE6-0BA8-6E9986484095}"/>
                  </a:ext>
                </a:extLst>
              </p:cNvPr>
              <p:cNvCxnSpPr>
                <a:cxnSpLocks/>
              </p:cNvCxnSpPr>
              <p:nvPr/>
            </p:nvCxnSpPr>
            <p:spPr bwMode="auto">
              <a:xfrm>
                <a:off x="3431581"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EF81BBAA-8D7B-1AB8-A463-B9F5E30B674A}"/>
                  </a:ext>
                </a:extLst>
              </p:cNvPr>
              <p:cNvCxnSpPr>
                <a:cxnSpLocks/>
              </p:cNvCxnSpPr>
              <p:nvPr/>
            </p:nvCxnSpPr>
            <p:spPr bwMode="auto">
              <a:xfrm>
                <a:off x="3847845"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27" name="Rectangle 126">
              <a:extLst>
                <a:ext uri="{FF2B5EF4-FFF2-40B4-BE49-F238E27FC236}">
                  <a16:creationId xmlns:a16="http://schemas.microsoft.com/office/drawing/2014/main" id="{B7DAE653-3EDA-45C0-655F-1460D2FE27DD}"/>
                </a:ext>
              </a:extLst>
            </p:cNvPr>
            <p:cNvSpPr/>
            <p:nvPr/>
          </p:nvSpPr>
          <p:spPr bwMode="auto">
            <a:xfrm rot="18900000">
              <a:off x="3593955"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3" name="Group 132">
            <a:extLst>
              <a:ext uri="{FF2B5EF4-FFF2-40B4-BE49-F238E27FC236}">
                <a16:creationId xmlns:a16="http://schemas.microsoft.com/office/drawing/2014/main" id="{884915D7-7B0D-739E-C1A3-DDE1946C9DBF}"/>
              </a:ext>
            </a:extLst>
          </p:cNvPr>
          <p:cNvGrpSpPr/>
          <p:nvPr/>
        </p:nvGrpSpPr>
        <p:grpSpPr>
          <a:xfrm>
            <a:off x="3249857" y="4572078"/>
            <a:ext cx="685711" cy="95207"/>
            <a:chOff x="3292836" y="2466109"/>
            <a:chExt cx="685711" cy="95207"/>
          </a:xfrm>
        </p:grpSpPr>
        <p:grpSp>
          <p:nvGrpSpPr>
            <p:cNvPr id="134" name="Group 133">
              <a:extLst>
                <a:ext uri="{FF2B5EF4-FFF2-40B4-BE49-F238E27FC236}">
                  <a16:creationId xmlns:a16="http://schemas.microsoft.com/office/drawing/2014/main" id="{9D84A5F9-24DE-0AC6-9151-FDDABD5BCB18}"/>
                </a:ext>
              </a:extLst>
            </p:cNvPr>
            <p:cNvGrpSpPr/>
            <p:nvPr/>
          </p:nvGrpSpPr>
          <p:grpSpPr>
            <a:xfrm>
              <a:off x="3292836" y="2466109"/>
              <a:ext cx="685711" cy="95207"/>
              <a:chOff x="3292836" y="2466109"/>
              <a:chExt cx="685711" cy="95207"/>
            </a:xfrm>
          </p:grpSpPr>
          <p:cxnSp>
            <p:nvCxnSpPr>
              <p:cNvPr id="136" name="Straight Connector 135">
                <a:extLst>
                  <a:ext uri="{FF2B5EF4-FFF2-40B4-BE49-F238E27FC236}">
                    <a16:creationId xmlns:a16="http://schemas.microsoft.com/office/drawing/2014/main" id="{2313878F-ED79-7F91-56E1-3018441C2508}"/>
                  </a:ext>
                </a:extLst>
              </p:cNvPr>
              <p:cNvCxnSpPr>
                <a:cxnSpLocks/>
              </p:cNvCxnSpPr>
              <p:nvPr/>
            </p:nvCxnSpPr>
            <p:spPr bwMode="auto">
              <a:xfrm>
                <a:off x="3298309" y="2513712"/>
                <a:ext cx="680238"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4288E5E9-1EA3-E18E-6326-6952F7B11ED6}"/>
                  </a:ext>
                </a:extLst>
              </p:cNvPr>
              <p:cNvCxnSpPr>
                <a:cxnSpLocks/>
              </p:cNvCxnSpPr>
              <p:nvPr/>
            </p:nvCxnSpPr>
            <p:spPr bwMode="auto">
              <a:xfrm>
                <a:off x="3292836"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F9E0302F-9A76-A6D4-F6F7-1947A51BC161}"/>
                  </a:ext>
                </a:extLst>
              </p:cNvPr>
              <p:cNvCxnSpPr>
                <a:cxnSpLocks/>
              </p:cNvCxnSpPr>
              <p:nvPr/>
            </p:nvCxnSpPr>
            <p:spPr bwMode="auto">
              <a:xfrm>
                <a:off x="3978547"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35" name="Rectangle 134">
              <a:extLst>
                <a:ext uri="{FF2B5EF4-FFF2-40B4-BE49-F238E27FC236}">
                  <a16:creationId xmlns:a16="http://schemas.microsoft.com/office/drawing/2014/main" id="{3B92573C-1A94-DA8F-58EB-7B1DDC8B504E}"/>
                </a:ext>
              </a:extLst>
            </p:cNvPr>
            <p:cNvSpPr/>
            <p:nvPr/>
          </p:nvSpPr>
          <p:spPr bwMode="auto">
            <a:xfrm rot="18900000">
              <a:off x="3593955"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0" name="Group 139">
            <a:extLst>
              <a:ext uri="{FF2B5EF4-FFF2-40B4-BE49-F238E27FC236}">
                <a16:creationId xmlns:a16="http://schemas.microsoft.com/office/drawing/2014/main" id="{057EB508-6F53-E684-9124-236C3DBFD806}"/>
              </a:ext>
            </a:extLst>
          </p:cNvPr>
          <p:cNvGrpSpPr/>
          <p:nvPr/>
        </p:nvGrpSpPr>
        <p:grpSpPr>
          <a:xfrm>
            <a:off x="3274413" y="4910975"/>
            <a:ext cx="484659" cy="95207"/>
            <a:chOff x="3292836" y="2466109"/>
            <a:chExt cx="484659" cy="95207"/>
          </a:xfrm>
        </p:grpSpPr>
        <p:grpSp>
          <p:nvGrpSpPr>
            <p:cNvPr id="141" name="Group 140">
              <a:extLst>
                <a:ext uri="{FF2B5EF4-FFF2-40B4-BE49-F238E27FC236}">
                  <a16:creationId xmlns:a16="http://schemas.microsoft.com/office/drawing/2014/main" id="{2E107D42-0204-E3F8-0FF8-A752EB11A52E}"/>
                </a:ext>
              </a:extLst>
            </p:cNvPr>
            <p:cNvGrpSpPr/>
            <p:nvPr/>
          </p:nvGrpSpPr>
          <p:grpSpPr>
            <a:xfrm>
              <a:off x="3292836" y="2466109"/>
              <a:ext cx="484659" cy="95207"/>
              <a:chOff x="3292836" y="2466109"/>
              <a:chExt cx="484659" cy="95207"/>
            </a:xfrm>
          </p:grpSpPr>
          <p:cxnSp>
            <p:nvCxnSpPr>
              <p:cNvPr id="143" name="Straight Connector 142">
                <a:extLst>
                  <a:ext uri="{FF2B5EF4-FFF2-40B4-BE49-F238E27FC236}">
                    <a16:creationId xmlns:a16="http://schemas.microsoft.com/office/drawing/2014/main" id="{4895CD94-BCB5-77E5-6F5C-56B83B4AA4C8}"/>
                  </a:ext>
                </a:extLst>
              </p:cNvPr>
              <p:cNvCxnSpPr>
                <a:cxnSpLocks/>
              </p:cNvCxnSpPr>
              <p:nvPr/>
            </p:nvCxnSpPr>
            <p:spPr bwMode="auto">
              <a:xfrm>
                <a:off x="3298309" y="2513712"/>
                <a:ext cx="479186"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565A1BE4-44DA-3A73-0A8A-1E3B5AE4C4E6}"/>
                  </a:ext>
                </a:extLst>
              </p:cNvPr>
              <p:cNvCxnSpPr>
                <a:cxnSpLocks/>
              </p:cNvCxnSpPr>
              <p:nvPr/>
            </p:nvCxnSpPr>
            <p:spPr bwMode="auto">
              <a:xfrm>
                <a:off x="3292836"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AFE0A0EB-1FBC-51BD-B70F-EE42E38505ED}"/>
                  </a:ext>
                </a:extLst>
              </p:cNvPr>
              <p:cNvCxnSpPr>
                <a:cxnSpLocks/>
              </p:cNvCxnSpPr>
              <p:nvPr/>
            </p:nvCxnSpPr>
            <p:spPr bwMode="auto">
              <a:xfrm>
                <a:off x="3777495"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42" name="Rectangle 141">
              <a:extLst>
                <a:ext uri="{FF2B5EF4-FFF2-40B4-BE49-F238E27FC236}">
                  <a16:creationId xmlns:a16="http://schemas.microsoft.com/office/drawing/2014/main" id="{6BD89C53-8091-56E1-24AF-588E898EB0CF}"/>
                </a:ext>
              </a:extLst>
            </p:cNvPr>
            <p:cNvSpPr/>
            <p:nvPr/>
          </p:nvSpPr>
          <p:spPr bwMode="auto">
            <a:xfrm rot="18900000">
              <a:off x="3482522"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7" name="Group 146">
            <a:extLst>
              <a:ext uri="{FF2B5EF4-FFF2-40B4-BE49-F238E27FC236}">
                <a16:creationId xmlns:a16="http://schemas.microsoft.com/office/drawing/2014/main" id="{80FB4AA1-24D5-BBF8-814F-0C42E3969926}"/>
              </a:ext>
            </a:extLst>
          </p:cNvPr>
          <p:cNvGrpSpPr/>
          <p:nvPr/>
        </p:nvGrpSpPr>
        <p:grpSpPr>
          <a:xfrm>
            <a:off x="3173845" y="5085318"/>
            <a:ext cx="405550" cy="95207"/>
            <a:chOff x="3292836" y="2466109"/>
            <a:chExt cx="405550" cy="95207"/>
          </a:xfrm>
        </p:grpSpPr>
        <p:grpSp>
          <p:nvGrpSpPr>
            <p:cNvPr id="148" name="Group 147">
              <a:extLst>
                <a:ext uri="{FF2B5EF4-FFF2-40B4-BE49-F238E27FC236}">
                  <a16:creationId xmlns:a16="http://schemas.microsoft.com/office/drawing/2014/main" id="{FF545F20-3FE9-9452-4F17-2121FB09A152}"/>
                </a:ext>
              </a:extLst>
            </p:cNvPr>
            <p:cNvGrpSpPr/>
            <p:nvPr/>
          </p:nvGrpSpPr>
          <p:grpSpPr>
            <a:xfrm>
              <a:off x="3292836" y="2466109"/>
              <a:ext cx="405550" cy="95207"/>
              <a:chOff x="3292836" y="2466109"/>
              <a:chExt cx="405550" cy="95207"/>
            </a:xfrm>
          </p:grpSpPr>
          <p:cxnSp>
            <p:nvCxnSpPr>
              <p:cNvPr id="150" name="Straight Connector 149">
                <a:extLst>
                  <a:ext uri="{FF2B5EF4-FFF2-40B4-BE49-F238E27FC236}">
                    <a16:creationId xmlns:a16="http://schemas.microsoft.com/office/drawing/2014/main" id="{62983355-28A3-BAEA-A2BE-53BF89151ABB}"/>
                  </a:ext>
                </a:extLst>
              </p:cNvPr>
              <p:cNvCxnSpPr>
                <a:cxnSpLocks/>
              </p:cNvCxnSpPr>
              <p:nvPr/>
            </p:nvCxnSpPr>
            <p:spPr bwMode="auto">
              <a:xfrm>
                <a:off x="3298309" y="2513712"/>
                <a:ext cx="391199"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70A0B6A-3529-F478-D7D4-6FE5656EAA20}"/>
                  </a:ext>
                </a:extLst>
              </p:cNvPr>
              <p:cNvCxnSpPr>
                <a:cxnSpLocks/>
              </p:cNvCxnSpPr>
              <p:nvPr/>
            </p:nvCxnSpPr>
            <p:spPr bwMode="auto">
              <a:xfrm>
                <a:off x="3292836"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28BE473A-AF1F-058E-2677-39D49EFA7FE1}"/>
                  </a:ext>
                </a:extLst>
              </p:cNvPr>
              <p:cNvCxnSpPr>
                <a:cxnSpLocks/>
              </p:cNvCxnSpPr>
              <p:nvPr/>
            </p:nvCxnSpPr>
            <p:spPr bwMode="auto">
              <a:xfrm>
                <a:off x="3698386"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49" name="Rectangle 148">
              <a:extLst>
                <a:ext uri="{FF2B5EF4-FFF2-40B4-BE49-F238E27FC236}">
                  <a16:creationId xmlns:a16="http://schemas.microsoft.com/office/drawing/2014/main" id="{4CDD093E-5A4C-5A9C-3780-F47D189C4A56}"/>
                </a:ext>
              </a:extLst>
            </p:cNvPr>
            <p:cNvSpPr/>
            <p:nvPr/>
          </p:nvSpPr>
          <p:spPr bwMode="auto">
            <a:xfrm rot="18900000">
              <a:off x="3450579"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4" name="Group 153">
            <a:extLst>
              <a:ext uri="{FF2B5EF4-FFF2-40B4-BE49-F238E27FC236}">
                <a16:creationId xmlns:a16="http://schemas.microsoft.com/office/drawing/2014/main" id="{CC67EC7C-E4C8-915B-98B3-20EE8732FDB4}"/>
              </a:ext>
            </a:extLst>
          </p:cNvPr>
          <p:cNvGrpSpPr/>
          <p:nvPr/>
        </p:nvGrpSpPr>
        <p:grpSpPr>
          <a:xfrm>
            <a:off x="3179318" y="5393810"/>
            <a:ext cx="579754" cy="95207"/>
            <a:chOff x="3206768" y="2466109"/>
            <a:chExt cx="579754" cy="95207"/>
          </a:xfrm>
        </p:grpSpPr>
        <p:grpSp>
          <p:nvGrpSpPr>
            <p:cNvPr id="155" name="Group 154">
              <a:extLst>
                <a:ext uri="{FF2B5EF4-FFF2-40B4-BE49-F238E27FC236}">
                  <a16:creationId xmlns:a16="http://schemas.microsoft.com/office/drawing/2014/main" id="{4996EB61-6A78-940C-259C-7E53E75DCDE2}"/>
                </a:ext>
              </a:extLst>
            </p:cNvPr>
            <p:cNvGrpSpPr/>
            <p:nvPr/>
          </p:nvGrpSpPr>
          <p:grpSpPr>
            <a:xfrm>
              <a:off x="3206768" y="2466109"/>
              <a:ext cx="579754" cy="95207"/>
              <a:chOff x="3206768" y="2466109"/>
              <a:chExt cx="579754" cy="95207"/>
            </a:xfrm>
          </p:grpSpPr>
          <p:cxnSp>
            <p:nvCxnSpPr>
              <p:cNvPr id="157" name="Straight Connector 156">
                <a:extLst>
                  <a:ext uri="{FF2B5EF4-FFF2-40B4-BE49-F238E27FC236}">
                    <a16:creationId xmlns:a16="http://schemas.microsoft.com/office/drawing/2014/main" id="{885B9517-6D5C-C758-FEEB-EAB74393A4E9}"/>
                  </a:ext>
                </a:extLst>
              </p:cNvPr>
              <p:cNvCxnSpPr>
                <a:cxnSpLocks/>
              </p:cNvCxnSpPr>
              <p:nvPr/>
            </p:nvCxnSpPr>
            <p:spPr bwMode="auto">
              <a:xfrm>
                <a:off x="3206768" y="2513712"/>
                <a:ext cx="579754"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F36F9E62-F751-AC0B-8F09-11C7878648E1}"/>
                  </a:ext>
                </a:extLst>
              </p:cNvPr>
              <p:cNvCxnSpPr>
                <a:cxnSpLocks/>
              </p:cNvCxnSpPr>
              <p:nvPr/>
            </p:nvCxnSpPr>
            <p:spPr bwMode="auto">
              <a:xfrm>
                <a:off x="3208254"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ADFEBA55-A737-CCF9-5DE8-5D5A840B90C8}"/>
                  </a:ext>
                </a:extLst>
              </p:cNvPr>
              <p:cNvCxnSpPr>
                <a:cxnSpLocks/>
              </p:cNvCxnSpPr>
              <p:nvPr/>
            </p:nvCxnSpPr>
            <p:spPr bwMode="auto">
              <a:xfrm>
                <a:off x="3786522"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56" name="Rectangle 155">
              <a:extLst>
                <a:ext uri="{FF2B5EF4-FFF2-40B4-BE49-F238E27FC236}">
                  <a16:creationId xmlns:a16="http://schemas.microsoft.com/office/drawing/2014/main" id="{CC626B3F-6487-51D1-9554-51E5BF7547F2}"/>
                </a:ext>
              </a:extLst>
            </p:cNvPr>
            <p:cNvSpPr/>
            <p:nvPr/>
          </p:nvSpPr>
          <p:spPr bwMode="auto">
            <a:xfrm rot="18900000">
              <a:off x="3450579"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1" name="Group 160">
            <a:extLst>
              <a:ext uri="{FF2B5EF4-FFF2-40B4-BE49-F238E27FC236}">
                <a16:creationId xmlns:a16="http://schemas.microsoft.com/office/drawing/2014/main" id="{531DD048-F411-2F58-10FC-0F8A01BC3A3C}"/>
              </a:ext>
            </a:extLst>
          </p:cNvPr>
          <p:cNvGrpSpPr/>
          <p:nvPr/>
        </p:nvGrpSpPr>
        <p:grpSpPr>
          <a:xfrm>
            <a:off x="2965453" y="5557228"/>
            <a:ext cx="871034" cy="95207"/>
            <a:chOff x="3059248" y="2466109"/>
            <a:chExt cx="871034" cy="95207"/>
          </a:xfrm>
        </p:grpSpPr>
        <p:grpSp>
          <p:nvGrpSpPr>
            <p:cNvPr id="162" name="Group 161">
              <a:extLst>
                <a:ext uri="{FF2B5EF4-FFF2-40B4-BE49-F238E27FC236}">
                  <a16:creationId xmlns:a16="http://schemas.microsoft.com/office/drawing/2014/main" id="{E315B17E-9308-577C-7C16-F5745F694B61}"/>
                </a:ext>
              </a:extLst>
            </p:cNvPr>
            <p:cNvGrpSpPr/>
            <p:nvPr/>
          </p:nvGrpSpPr>
          <p:grpSpPr>
            <a:xfrm>
              <a:off x="3059248" y="2466109"/>
              <a:ext cx="871034" cy="95207"/>
              <a:chOff x="3059248" y="2466109"/>
              <a:chExt cx="871034" cy="95207"/>
            </a:xfrm>
          </p:grpSpPr>
          <p:cxnSp>
            <p:nvCxnSpPr>
              <p:cNvPr id="164" name="Straight Connector 163">
                <a:extLst>
                  <a:ext uri="{FF2B5EF4-FFF2-40B4-BE49-F238E27FC236}">
                    <a16:creationId xmlns:a16="http://schemas.microsoft.com/office/drawing/2014/main" id="{64ABF329-AA6C-29E1-C25F-3A2E3FA707B4}"/>
                  </a:ext>
                </a:extLst>
              </p:cNvPr>
              <p:cNvCxnSpPr>
                <a:cxnSpLocks/>
              </p:cNvCxnSpPr>
              <p:nvPr/>
            </p:nvCxnSpPr>
            <p:spPr bwMode="auto">
              <a:xfrm>
                <a:off x="3059248" y="2513712"/>
                <a:ext cx="871034"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AD1FD946-05F1-EF59-34B1-9B48730CC7D3}"/>
                  </a:ext>
                </a:extLst>
              </p:cNvPr>
              <p:cNvCxnSpPr>
                <a:cxnSpLocks/>
              </p:cNvCxnSpPr>
              <p:nvPr/>
            </p:nvCxnSpPr>
            <p:spPr bwMode="auto">
              <a:xfrm>
                <a:off x="3060734"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9044FE2C-0F03-0D4D-DE6B-7C8BF5062968}"/>
                  </a:ext>
                </a:extLst>
              </p:cNvPr>
              <p:cNvCxnSpPr>
                <a:cxnSpLocks/>
              </p:cNvCxnSpPr>
              <p:nvPr/>
            </p:nvCxnSpPr>
            <p:spPr bwMode="auto">
              <a:xfrm>
                <a:off x="3930282"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63" name="Rectangle 162">
              <a:extLst>
                <a:ext uri="{FF2B5EF4-FFF2-40B4-BE49-F238E27FC236}">
                  <a16:creationId xmlns:a16="http://schemas.microsoft.com/office/drawing/2014/main" id="{FB30FEAD-196E-5E04-E544-6A7868D867C2}"/>
                </a:ext>
              </a:extLst>
            </p:cNvPr>
            <p:cNvSpPr/>
            <p:nvPr/>
          </p:nvSpPr>
          <p:spPr bwMode="auto">
            <a:xfrm rot="18900000">
              <a:off x="3450579"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8" name="Group 167">
            <a:extLst>
              <a:ext uri="{FF2B5EF4-FFF2-40B4-BE49-F238E27FC236}">
                <a16:creationId xmlns:a16="http://schemas.microsoft.com/office/drawing/2014/main" id="{CB1DEF0F-A771-618D-D510-D267243182DE}"/>
              </a:ext>
            </a:extLst>
          </p:cNvPr>
          <p:cNvGrpSpPr/>
          <p:nvPr/>
        </p:nvGrpSpPr>
        <p:grpSpPr>
          <a:xfrm>
            <a:off x="3239639" y="5744152"/>
            <a:ext cx="405170" cy="95207"/>
            <a:chOff x="3206768" y="2466109"/>
            <a:chExt cx="405170" cy="95207"/>
          </a:xfrm>
        </p:grpSpPr>
        <p:grpSp>
          <p:nvGrpSpPr>
            <p:cNvPr id="169" name="Group 168">
              <a:extLst>
                <a:ext uri="{FF2B5EF4-FFF2-40B4-BE49-F238E27FC236}">
                  <a16:creationId xmlns:a16="http://schemas.microsoft.com/office/drawing/2014/main" id="{8C158628-D821-DA9B-907D-7747CB531CB1}"/>
                </a:ext>
              </a:extLst>
            </p:cNvPr>
            <p:cNvGrpSpPr/>
            <p:nvPr/>
          </p:nvGrpSpPr>
          <p:grpSpPr>
            <a:xfrm>
              <a:off x="3206768" y="2466109"/>
              <a:ext cx="405170" cy="95207"/>
              <a:chOff x="3206768" y="2466109"/>
              <a:chExt cx="405170" cy="95207"/>
            </a:xfrm>
          </p:grpSpPr>
          <p:cxnSp>
            <p:nvCxnSpPr>
              <p:cNvPr id="171" name="Straight Connector 170">
                <a:extLst>
                  <a:ext uri="{FF2B5EF4-FFF2-40B4-BE49-F238E27FC236}">
                    <a16:creationId xmlns:a16="http://schemas.microsoft.com/office/drawing/2014/main" id="{566F15E5-6238-14CE-E40F-715FC9CC520F}"/>
                  </a:ext>
                </a:extLst>
              </p:cNvPr>
              <p:cNvCxnSpPr>
                <a:cxnSpLocks/>
              </p:cNvCxnSpPr>
              <p:nvPr/>
            </p:nvCxnSpPr>
            <p:spPr bwMode="auto">
              <a:xfrm>
                <a:off x="3206768" y="2513712"/>
                <a:ext cx="405170"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9359A25B-036B-FE13-82ED-865FF9CD028E}"/>
                  </a:ext>
                </a:extLst>
              </p:cNvPr>
              <p:cNvCxnSpPr>
                <a:cxnSpLocks/>
              </p:cNvCxnSpPr>
              <p:nvPr/>
            </p:nvCxnSpPr>
            <p:spPr bwMode="auto">
              <a:xfrm>
                <a:off x="3208254"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12B674E9-280C-E2DD-D131-602B29F18BEB}"/>
                  </a:ext>
                </a:extLst>
              </p:cNvPr>
              <p:cNvCxnSpPr>
                <a:cxnSpLocks/>
              </p:cNvCxnSpPr>
              <p:nvPr/>
            </p:nvCxnSpPr>
            <p:spPr bwMode="auto">
              <a:xfrm>
                <a:off x="3611938"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70" name="Rectangle 169">
              <a:extLst>
                <a:ext uri="{FF2B5EF4-FFF2-40B4-BE49-F238E27FC236}">
                  <a16:creationId xmlns:a16="http://schemas.microsoft.com/office/drawing/2014/main" id="{5E659B13-00D0-9AD2-ADFA-B41E1985D2BA}"/>
                </a:ext>
              </a:extLst>
            </p:cNvPr>
            <p:cNvSpPr/>
            <p:nvPr/>
          </p:nvSpPr>
          <p:spPr bwMode="auto">
            <a:xfrm rot="18900000">
              <a:off x="3372316"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6" name="Group 175">
            <a:extLst>
              <a:ext uri="{FF2B5EF4-FFF2-40B4-BE49-F238E27FC236}">
                <a16:creationId xmlns:a16="http://schemas.microsoft.com/office/drawing/2014/main" id="{0499881B-D432-FEF9-CF6B-FC2DA064AC91}"/>
              </a:ext>
            </a:extLst>
          </p:cNvPr>
          <p:cNvGrpSpPr/>
          <p:nvPr/>
        </p:nvGrpSpPr>
        <p:grpSpPr>
          <a:xfrm>
            <a:off x="9154347" y="2280101"/>
            <a:ext cx="772570" cy="95207"/>
            <a:chOff x="3022210" y="2466109"/>
            <a:chExt cx="772570" cy="95207"/>
          </a:xfrm>
        </p:grpSpPr>
        <p:grpSp>
          <p:nvGrpSpPr>
            <p:cNvPr id="177" name="Group 176">
              <a:extLst>
                <a:ext uri="{FF2B5EF4-FFF2-40B4-BE49-F238E27FC236}">
                  <a16:creationId xmlns:a16="http://schemas.microsoft.com/office/drawing/2014/main" id="{DD391287-267A-D7B9-D340-EF4B24029143}"/>
                </a:ext>
              </a:extLst>
            </p:cNvPr>
            <p:cNvGrpSpPr/>
            <p:nvPr/>
          </p:nvGrpSpPr>
          <p:grpSpPr>
            <a:xfrm>
              <a:off x="3022210" y="2466109"/>
              <a:ext cx="772570" cy="95207"/>
              <a:chOff x="3022210" y="2466109"/>
              <a:chExt cx="772570" cy="95207"/>
            </a:xfrm>
          </p:grpSpPr>
          <p:cxnSp>
            <p:nvCxnSpPr>
              <p:cNvPr id="179" name="Straight Connector 178">
                <a:extLst>
                  <a:ext uri="{FF2B5EF4-FFF2-40B4-BE49-F238E27FC236}">
                    <a16:creationId xmlns:a16="http://schemas.microsoft.com/office/drawing/2014/main" id="{639107D1-DB28-2454-EBD6-B9D4C51FA13C}"/>
                  </a:ext>
                </a:extLst>
              </p:cNvPr>
              <p:cNvCxnSpPr>
                <a:cxnSpLocks/>
              </p:cNvCxnSpPr>
              <p:nvPr/>
            </p:nvCxnSpPr>
            <p:spPr bwMode="auto">
              <a:xfrm>
                <a:off x="3022210" y="2513712"/>
                <a:ext cx="772570"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270D31D6-3C02-6406-CEE3-D830E65CD789}"/>
                  </a:ext>
                </a:extLst>
              </p:cNvPr>
              <p:cNvCxnSpPr>
                <a:cxnSpLocks/>
              </p:cNvCxnSpPr>
              <p:nvPr/>
            </p:nvCxnSpPr>
            <p:spPr bwMode="auto">
              <a:xfrm>
                <a:off x="302221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67957F59-CBCE-E941-6662-CF4513205B11}"/>
                  </a:ext>
                </a:extLst>
              </p:cNvPr>
              <p:cNvCxnSpPr>
                <a:cxnSpLocks/>
              </p:cNvCxnSpPr>
              <p:nvPr/>
            </p:nvCxnSpPr>
            <p:spPr bwMode="auto">
              <a:xfrm>
                <a:off x="3794780"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78" name="Rectangle 177">
              <a:extLst>
                <a:ext uri="{FF2B5EF4-FFF2-40B4-BE49-F238E27FC236}">
                  <a16:creationId xmlns:a16="http://schemas.microsoft.com/office/drawing/2014/main" id="{3398DA84-837F-E47B-1204-3ADBDF8828DB}"/>
                </a:ext>
              </a:extLst>
            </p:cNvPr>
            <p:cNvSpPr/>
            <p:nvPr/>
          </p:nvSpPr>
          <p:spPr bwMode="auto">
            <a:xfrm rot="18900000">
              <a:off x="3375678"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3" name="Group 182">
            <a:extLst>
              <a:ext uri="{FF2B5EF4-FFF2-40B4-BE49-F238E27FC236}">
                <a16:creationId xmlns:a16="http://schemas.microsoft.com/office/drawing/2014/main" id="{1633A26E-D8BC-BB35-2595-A93DC8BD3B4F}"/>
              </a:ext>
            </a:extLst>
          </p:cNvPr>
          <p:cNvGrpSpPr/>
          <p:nvPr/>
        </p:nvGrpSpPr>
        <p:grpSpPr>
          <a:xfrm>
            <a:off x="9187361" y="2465912"/>
            <a:ext cx="559353" cy="95207"/>
            <a:chOff x="3145879" y="2466109"/>
            <a:chExt cx="559353" cy="95207"/>
          </a:xfrm>
        </p:grpSpPr>
        <p:grpSp>
          <p:nvGrpSpPr>
            <p:cNvPr id="184" name="Group 183">
              <a:extLst>
                <a:ext uri="{FF2B5EF4-FFF2-40B4-BE49-F238E27FC236}">
                  <a16:creationId xmlns:a16="http://schemas.microsoft.com/office/drawing/2014/main" id="{E1C4907B-4445-28F7-80B5-FBF66D3BBCE8}"/>
                </a:ext>
              </a:extLst>
            </p:cNvPr>
            <p:cNvGrpSpPr/>
            <p:nvPr/>
          </p:nvGrpSpPr>
          <p:grpSpPr>
            <a:xfrm>
              <a:off x="3145879" y="2466109"/>
              <a:ext cx="559353" cy="95207"/>
              <a:chOff x="3145879" y="2466109"/>
              <a:chExt cx="559353" cy="95207"/>
            </a:xfrm>
          </p:grpSpPr>
          <p:cxnSp>
            <p:nvCxnSpPr>
              <p:cNvPr id="186" name="Straight Connector 185">
                <a:extLst>
                  <a:ext uri="{FF2B5EF4-FFF2-40B4-BE49-F238E27FC236}">
                    <a16:creationId xmlns:a16="http://schemas.microsoft.com/office/drawing/2014/main" id="{26DEEE30-0098-BE89-9E8A-4F7BF5C1B003}"/>
                  </a:ext>
                </a:extLst>
              </p:cNvPr>
              <p:cNvCxnSpPr>
                <a:cxnSpLocks/>
              </p:cNvCxnSpPr>
              <p:nvPr/>
            </p:nvCxnSpPr>
            <p:spPr bwMode="auto">
              <a:xfrm>
                <a:off x="3152077" y="2513712"/>
                <a:ext cx="553155"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F52265DF-E0D6-DC58-B767-29E08CFD8516}"/>
                  </a:ext>
                </a:extLst>
              </p:cNvPr>
              <p:cNvCxnSpPr>
                <a:cxnSpLocks/>
              </p:cNvCxnSpPr>
              <p:nvPr/>
            </p:nvCxnSpPr>
            <p:spPr bwMode="auto">
              <a:xfrm>
                <a:off x="3145879"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40C5E3AF-CBCF-C010-87C8-942C95B9351F}"/>
                  </a:ext>
                </a:extLst>
              </p:cNvPr>
              <p:cNvCxnSpPr>
                <a:cxnSpLocks/>
              </p:cNvCxnSpPr>
              <p:nvPr/>
            </p:nvCxnSpPr>
            <p:spPr bwMode="auto">
              <a:xfrm>
                <a:off x="3705232"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85" name="Rectangle 184">
              <a:extLst>
                <a:ext uri="{FF2B5EF4-FFF2-40B4-BE49-F238E27FC236}">
                  <a16:creationId xmlns:a16="http://schemas.microsoft.com/office/drawing/2014/main" id="{57BFB258-A293-C78B-ECA9-EBA412CBC2D2}"/>
                </a:ext>
              </a:extLst>
            </p:cNvPr>
            <p:cNvSpPr/>
            <p:nvPr/>
          </p:nvSpPr>
          <p:spPr bwMode="auto">
            <a:xfrm rot="18900000">
              <a:off x="3375678"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0" name="Group 189">
            <a:extLst>
              <a:ext uri="{FF2B5EF4-FFF2-40B4-BE49-F238E27FC236}">
                <a16:creationId xmlns:a16="http://schemas.microsoft.com/office/drawing/2014/main" id="{DC6F46A5-1002-629F-2519-3437E8FBC4F0}"/>
              </a:ext>
            </a:extLst>
          </p:cNvPr>
          <p:cNvGrpSpPr/>
          <p:nvPr/>
        </p:nvGrpSpPr>
        <p:grpSpPr>
          <a:xfrm>
            <a:off x="9405530" y="2657964"/>
            <a:ext cx="435567" cy="95207"/>
            <a:chOff x="3196933" y="2466109"/>
            <a:chExt cx="435567" cy="95207"/>
          </a:xfrm>
        </p:grpSpPr>
        <p:grpSp>
          <p:nvGrpSpPr>
            <p:cNvPr id="191" name="Group 190">
              <a:extLst>
                <a:ext uri="{FF2B5EF4-FFF2-40B4-BE49-F238E27FC236}">
                  <a16:creationId xmlns:a16="http://schemas.microsoft.com/office/drawing/2014/main" id="{3973DFB8-99FF-BD8C-0281-54E2A8ACEDFA}"/>
                </a:ext>
              </a:extLst>
            </p:cNvPr>
            <p:cNvGrpSpPr/>
            <p:nvPr/>
          </p:nvGrpSpPr>
          <p:grpSpPr>
            <a:xfrm>
              <a:off x="3196933" y="2466109"/>
              <a:ext cx="435567" cy="95207"/>
              <a:chOff x="3196933" y="2466109"/>
              <a:chExt cx="435567" cy="95207"/>
            </a:xfrm>
          </p:grpSpPr>
          <p:cxnSp>
            <p:nvCxnSpPr>
              <p:cNvPr id="193" name="Straight Connector 192">
                <a:extLst>
                  <a:ext uri="{FF2B5EF4-FFF2-40B4-BE49-F238E27FC236}">
                    <a16:creationId xmlns:a16="http://schemas.microsoft.com/office/drawing/2014/main" id="{BBE2AA7F-088C-B87E-8EFA-79A7CE4C7B55}"/>
                  </a:ext>
                </a:extLst>
              </p:cNvPr>
              <p:cNvCxnSpPr>
                <a:cxnSpLocks/>
              </p:cNvCxnSpPr>
              <p:nvPr/>
            </p:nvCxnSpPr>
            <p:spPr bwMode="auto">
              <a:xfrm>
                <a:off x="3196933" y="2513712"/>
                <a:ext cx="435567"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472D931F-C79D-C6D8-0561-3829C88471F5}"/>
                  </a:ext>
                </a:extLst>
              </p:cNvPr>
              <p:cNvCxnSpPr>
                <a:cxnSpLocks/>
              </p:cNvCxnSpPr>
              <p:nvPr/>
            </p:nvCxnSpPr>
            <p:spPr bwMode="auto">
              <a:xfrm>
                <a:off x="3201294"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33314A66-E783-93B3-3469-5A9845D5DDA5}"/>
                  </a:ext>
                </a:extLst>
              </p:cNvPr>
              <p:cNvCxnSpPr>
                <a:cxnSpLocks/>
              </p:cNvCxnSpPr>
              <p:nvPr/>
            </p:nvCxnSpPr>
            <p:spPr bwMode="auto">
              <a:xfrm>
                <a:off x="3632500"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92" name="Rectangle 191">
              <a:extLst>
                <a:ext uri="{FF2B5EF4-FFF2-40B4-BE49-F238E27FC236}">
                  <a16:creationId xmlns:a16="http://schemas.microsoft.com/office/drawing/2014/main" id="{1518347B-91B2-89B3-918A-C767AD195954}"/>
                </a:ext>
              </a:extLst>
            </p:cNvPr>
            <p:cNvSpPr/>
            <p:nvPr/>
          </p:nvSpPr>
          <p:spPr bwMode="auto">
            <a:xfrm rot="18900000">
              <a:off x="3375678"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8" name="Group 197">
            <a:extLst>
              <a:ext uri="{FF2B5EF4-FFF2-40B4-BE49-F238E27FC236}">
                <a16:creationId xmlns:a16="http://schemas.microsoft.com/office/drawing/2014/main" id="{306F353A-196A-4609-7309-96C483A88078}"/>
              </a:ext>
            </a:extLst>
          </p:cNvPr>
          <p:cNvGrpSpPr/>
          <p:nvPr/>
        </p:nvGrpSpPr>
        <p:grpSpPr>
          <a:xfrm>
            <a:off x="9299532" y="3001502"/>
            <a:ext cx="394800" cy="95207"/>
            <a:chOff x="3196933" y="2466109"/>
            <a:chExt cx="394800" cy="95207"/>
          </a:xfrm>
        </p:grpSpPr>
        <p:grpSp>
          <p:nvGrpSpPr>
            <p:cNvPr id="199" name="Group 198">
              <a:extLst>
                <a:ext uri="{FF2B5EF4-FFF2-40B4-BE49-F238E27FC236}">
                  <a16:creationId xmlns:a16="http://schemas.microsoft.com/office/drawing/2014/main" id="{21E57C7D-58D3-BF7C-3125-F692C2937475}"/>
                </a:ext>
              </a:extLst>
            </p:cNvPr>
            <p:cNvGrpSpPr/>
            <p:nvPr/>
          </p:nvGrpSpPr>
          <p:grpSpPr>
            <a:xfrm>
              <a:off x="3196933" y="2466109"/>
              <a:ext cx="394800" cy="95207"/>
              <a:chOff x="3196933" y="2466109"/>
              <a:chExt cx="394800" cy="95207"/>
            </a:xfrm>
          </p:grpSpPr>
          <p:cxnSp>
            <p:nvCxnSpPr>
              <p:cNvPr id="201" name="Straight Connector 200">
                <a:extLst>
                  <a:ext uri="{FF2B5EF4-FFF2-40B4-BE49-F238E27FC236}">
                    <a16:creationId xmlns:a16="http://schemas.microsoft.com/office/drawing/2014/main" id="{4B645DDC-2052-BDC5-C476-99D7C5EBAF13}"/>
                  </a:ext>
                </a:extLst>
              </p:cNvPr>
              <p:cNvCxnSpPr>
                <a:cxnSpLocks/>
              </p:cNvCxnSpPr>
              <p:nvPr/>
            </p:nvCxnSpPr>
            <p:spPr bwMode="auto">
              <a:xfrm>
                <a:off x="3196933" y="2513712"/>
                <a:ext cx="394800"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E4AE2104-05D5-F6F0-79CE-7FEAA824DC12}"/>
                  </a:ext>
                </a:extLst>
              </p:cNvPr>
              <p:cNvCxnSpPr>
                <a:cxnSpLocks/>
              </p:cNvCxnSpPr>
              <p:nvPr/>
            </p:nvCxnSpPr>
            <p:spPr bwMode="auto">
              <a:xfrm>
                <a:off x="3201294"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1641F956-68B1-6CCF-1048-4B6E792A3940}"/>
                  </a:ext>
                </a:extLst>
              </p:cNvPr>
              <p:cNvCxnSpPr>
                <a:cxnSpLocks/>
              </p:cNvCxnSpPr>
              <p:nvPr/>
            </p:nvCxnSpPr>
            <p:spPr bwMode="auto">
              <a:xfrm>
                <a:off x="3591733"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200" name="Rectangle 199">
              <a:extLst>
                <a:ext uri="{FF2B5EF4-FFF2-40B4-BE49-F238E27FC236}">
                  <a16:creationId xmlns:a16="http://schemas.microsoft.com/office/drawing/2014/main" id="{BFD59F93-EC6E-7E05-C597-8BA5E2D5CE45}"/>
                </a:ext>
              </a:extLst>
            </p:cNvPr>
            <p:cNvSpPr/>
            <p:nvPr/>
          </p:nvSpPr>
          <p:spPr bwMode="auto">
            <a:xfrm rot="18900000">
              <a:off x="3356939"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5" name="Group 204">
            <a:extLst>
              <a:ext uri="{FF2B5EF4-FFF2-40B4-BE49-F238E27FC236}">
                <a16:creationId xmlns:a16="http://schemas.microsoft.com/office/drawing/2014/main" id="{8E484FBF-0FC2-D7F5-8666-933C302176A2}"/>
              </a:ext>
            </a:extLst>
          </p:cNvPr>
          <p:cNvGrpSpPr/>
          <p:nvPr/>
        </p:nvGrpSpPr>
        <p:grpSpPr>
          <a:xfrm>
            <a:off x="8675557" y="3172541"/>
            <a:ext cx="1259875" cy="95207"/>
            <a:chOff x="2331858" y="2466109"/>
            <a:chExt cx="1259875" cy="95207"/>
          </a:xfrm>
        </p:grpSpPr>
        <p:grpSp>
          <p:nvGrpSpPr>
            <p:cNvPr id="206" name="Group 205">
              <a:extLst>
                <a:ext uri="{FF2B5EF4-FFF2-40B4-BE49-F238E27FC236}">
                  <a16:creationId xmlns:a16="http://schemas.microsoft.com/office/drawing/2014/main" id="{2156FA9E-859B-CF4B-FE88-5A7C785F72C8}"/>
                </a:ext>
              </a:extLst>
            </p:cNvPr>
            <p:cNvGrpSpPr/>
            <p:nvPr/>
          </p:nvGrpSpPr>
          <p:grpSpPr>
            <a:xfrm>
              <a:off x="2331858" y="2466109"/>
              <a:ext cx="1259875" cy="95207"/>
              <a:chOff x="2331858" y="2466109"/>
              <a:chExt cx="1259875" cy="95207"/>
            </a:xfrm>
          </p:grpSpPr>
          <p:cxnSp>
            <p:nvCxnSpPr>
              <p:cNvPr id="208" name="Straight Connector 207">
                <a:extLst>
                  <a:ext uri="{FF2B5EF4-FFF2-40B4-BE49-F238E27FC236}">
                    <a16:creationId xmlns:a16="http://schemas.microsoft.com/office/drawing/2014/main" id="{5F26BCDE-26B7-EE40-B718-971524170664}"/>
                  </a:ext>
                </a:extLst>
              </p:cNvPr>
              <p:cNvCxnSpPr>
                <a:cxnSpLocks/>
              </p:cNvCxnSpPr>
              <p:nvPr/>
            </p:nvCxnSpPr>
            <p:spPr bwMode="auto">
              <a:xfrm>
                <a:off x="2331858" y="2513712"/>
                <a:ext cx="1259875" cy="0"/>
              </a:xfrm>
              <a:prstGeom prst="line">
                <a:avLst/>
              </a:prstGeom>
              <a:noFill/>
              <a:ln w="28575" cap="flat" cmpd="sng" algn="ctr">
                <a:solidFill>
                  <a:schemeClr val="bg1"/>
                </a:solidFill>
                <a:prstDash val="solid"/>
                <a:round/>
                <a:headEnd type="triangle" w="med" len="med"/>
                <a:tailEnd type="none" w="med" len="med"/>
              </a:ln>
              <a:effectLst/>
            </p:spPr>
          </p:cxnSp>
          <p:cxnSp>
            <p:nvCxnSpPr>
              <p:cNvPr id="210" name="Straight Connector 209">
                <a:extLst>
                  <a:ext uri="{FF2B5EF4-FFF2-40B4-BE49-F238E27FC236}">
                    <a16:creationId xmlns:a16="http://schemas.microsoft.com/office/drawing/2014/main" id="{71E5ED9F-D7F7-E33E-BC03-09D18019C759}"/>
                  </a:ext>
                </a:extLst>
              </p:cNvPr>
              <p:cNvCxnSpPr>
                <a:cxnSpLocks/>
              </p:cNvCxnSpPr>
              <p:nvPr/>
            </p:nvCxnSpPr>
            <p:spPr bwMode="auto">
              <a:xfrm>
                <a:off x="3591733"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207" name="Rectangle 206">
              <a:extLst>
                <a:ext uri="{FF2B5EF4-FFF2-40B4-BE49-F238E27FC236}">
                  <a16:creationId xmlns:a16="http://schemas.microsoft.com/office/drawing/2014/main" id="{0EBEEE64-D3F7-AAB6-FDC9-86FC121FE203}"/>
                </a:ext>
              </a:extLst>
            </p:cNvPr>
            <p:cNvSpPr/>
            <p:nvPr/>
          </p:nvSpPr>
          <p:spPr bwMode="auto">
            <a:xfrm rot="18900000">
              <a:off x="2780221"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2" name="Group 211">
            <a:extLst>
              <a:ext uri="{FF2B5EF4-FFF2-40B4-BE49-F238E27FC236}">
                <a16:creationId xmlns:a16="http://schemas.microsoft.com/office/drawing/2014/main" id="{B5DBD168-4391-E163-214F-43C2155090E9}"/>
              </a:ext>
            </a:extLst>
          </p:cNvPr>
          <p:cNvGrpSpPr/>
          <p:nvPr/>
        </p:nvGrpSpPr>
        <p:grpSpPr>
          <a:xfrm>
            <a:off x="9421484" y="3346043"/>
            <a:ext cx="570069" cy="95207"/>
            <a:chOff x="3196933" y="2466109"/>
            <a:chExt cx="570069" cy="95207"/>
          </a:xfrm>
        </p:grpSpPr>
        <p:grpSp>
          <p:nvGrpSpPr>
            <p:cNvPr id="213" name="Group 212">
              <a:extLst>
                <a:ext uri="{FF2B5EF4-FFF2-40B4-BE49-F238E27FC236}">
                  <a16:creationId xmlns:a16="http://schemas.microsoft.com/office/drawing/2014/main" id="{2FD726DE-F892-C396-D53F-9EBA08B9DF87}"/>
                </a:ext>
              </a:extLst>
            </p:cNvPr>
            <p:cNvGrpSpPr/>
            <p:nvPr/>
          </p:nvGrpSpPr>
          <p:grpSpPr>
            <a:xfrm>
              <a:off x="3196933" y="2466109"/>
              <a:ext cx="570069" cy="95207"/>
              <a:chOff x="3196933" y="2466109"/>
              <a:chExt cx="570069" cy="95207"/>
            </a:xfrm>
          </p:grpSpPr>
          <p:cxnSp>
            <p:nvCxnSpPr>
              <p:cNvPr id="215" name="Straight Connector 214">
                <a:extLst>
                  <a:ext uri="{FF2B5EF4-FFF2-40B4-BE49-F238E27FC236}">
                    <a16:creationId xmlns:a16="http://schemas.microsoft.com/office/drawing/2014/main" id="{62472987-1509-2D2F-EC7A-A1C43C6F6B06}"/>
                  </a:ext>
                </a:extLst>
              </p:cNvPr>
              <p:cNvCxnSpPr>
                <a:cxnSpLocks/>
              </p:cNvCxnSpPr>
              <p:nvPr/>
            </p:nvCxnSpPr>
            <p:spPr bwMode="auto">
              <a:xfrm>
                <a:off x="3196933" y="2513712"/>
                <a:ext cx="570069" cy="0"/>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DD93EC60-4FAC-00A9-1FD6-75F2C0E457AA}"/>
                  </a:ext>
                </a:extLst>
              </p:cNvPr>
              <p:cNvCxnSpPr>
                <a:cxnSpLocks/>
              </p:cNvCxnSpPr>
              <p:nvPr/>
            </p:nvCxnSpPr>
            <p:spPr bwMode="auto">
              <a:xfrm>
                <a:off x="3201294"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4CF1F71A-C887-E531-E954-E8CEB2F4372C}"/>
                  </a:ext>
                </a:extLst>
              </p:cNvPr>
              <p:cNvCxnSpPr>
                <a:cxnSpLocks/>
              </p:cNvCxnSpPr>
              <p:nvPr/>
            </p:nvCxnSpPr>
            <p:spPr bwMode="auto">
              <a:xfrm>
                <a:off x="3767002"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214" name="Rectangle 213">
              <a:extLst>
                <a:ext uri="{FF2B5EF4-FFF2-40B4-BE49-F238E27FC236}">
                  <a16:creationId xmlns:a16="http://schemas.microsoft.com/office/drawing/2014/main" id="{0AFB2550-7EB8-AB1E-F3F7-2CD0A1FDB3E9}"/>
                </a:ext>
              </a:extLst>
            </p:cNvPr>
            <p:cNvSpPr/>
            <p:nvPr/>
          </p:nvSpPr>
          <p:spPr bwMode="auto">
            <a:xfrm rot="18900000">
              <a:off x="3443132"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9" name="Group 218">
            <a:extLst>
              <a:ext uri="{FF2B5EF4-FFF2-40B4-BE49-F238E27FC236}">
                <a16:creationId xmlns:a16="http://schemas.microsoft.com/office/drawing/2014/main" id="{CF58713A-0B61-D8A1-D831-E3BF04148271}"/>
              </a:ext>
            </a:extLst>
          </p:cNvPr>
          <p:cNvGrpSpPr/>
          <p:nvPr/>
        </p:nvGrpSpPr>
        <p:grpSpPr>
          <a:xfrm>
            <a:off x="9028068" y="3756421"/>
            <a:ext cx="686306" cy="95207"/>
            <a:chOff x="3196933" y="2466109"/>
            <a:chExt cx="686306" cy="95207"/>
          </a:xfrm>
        </p:grpSpPr>
        <p:grpSp>
          <p:nvGrpSpPr>
            <p:cNvPr id="220" name="Group 219">
              <a:extLst>
                <a:ext uri="{FF2B5EF4-FFF2-40B4-BE49-F238E27FC236}">
                  <a16:creationId xmlns:a16="http://schemas.microsoft.com/office/drawing/2014/main" id="{55891C8D-4A7D-F59D-11B5-ABC82221A4FE}"/>
                </a:ext>
              </a:extLst>
            </p:cNvPr>
            <p:cNvGrpSpPr/>
            <p:nvPr/>
          </p:nvGrpSpPr>
          <p:grpSpPr>
            <a:xfrm>
              <a:off x="3196933" y="2466109"/>
              <a:ext cx="686306" cy="95207"/>
              <a:chOff x="3196933" y="2466109"/>
              <a:chExt cx="686306" cy="95207"/>
            </a:xfrm>
          </p:grpSpPr>
          <p:cxnSp>
            <p:nvCxnSpPr>
              <p:cNvPr id="222" name="Straight Connector 221">
                <a:extLst>
                  <a:ext uri="{FF2B5EF4-FFF2-40B4-BE49-F238E27FC236}">
                    <a16:creationId xmlns:a16="http://schemas.microsoft.com/office/drawing/2014/main" id="{24151C67-E4FE-6981-639A-A562BF6EB1D0}"/>
                  </a:ext>
                </a:extLst>
              </p:cNvPr>
              <p:cNvCxnSpPr>
                <a:cxnSpLocks/>
              </p:cNvCxnSpPr>
              <p:nvPr/>
            </p:nvCxnSpPr>
            <p:spPr bwMode="auto">
              <a:xfrm>
                <a:off x="3196933" y="2513712"/>
                <a:ext cx="678450"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032D5390-4B3F-B62D-9766-EA8BCF958EFB}"/>
                  </a:ext>
                </a:extLst>
              </p:cNvPr>
              <p:cNvCxnSpPr>
                <a:cxnSpLocks/>
              </p:cNvCxnSpPr>
              <p:nvPr/>
            </p:nvCxnSpPr>
            <p:spPr bwMode="auto">
              <a:xfrm>
                <a:off x="3201294"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3A9AF9D8-D0FF-E5F7-D767-C77F39E1CCE9}"/>
                  </a:ext>
                </a:extLst>
              </p:cNvPr>
              <p:cNvCxnSpPr>
                <a:cxnSpLocks/>
              </p:cNvCxnSpPr>
              <p:nvPr/>
            </p:nvCxnSpPr>
            <p:spPr bwMode="auto">
              <a:xfrm>
                <a:off x="3883239"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221" name="Rectangle 220">
              <a:extLst>
                <a:ext uri="{FF2B5EF4-FFF2-40B4-BE49-F238E27FC236}">
                  <a16:creationId xmlns:a16="http://schemas.microsoft.com/office/drawing/2014/main" id="{FDBDBB7E-433B-1F61-59EA-306893F01CF4}"/>
                </a:ext>
              </a:extLst>
            </p:cNvPr>
            <p:cNvSpPr/>
            <p:nvPr/>
          </p:nvSpPr>
          <p:spPr bwMode="auto">
            <a:xfrm rot="18900000">
              <a:off x="3506839"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6" name="Group 225">
            <a:extLst>
              <a:ext uri="{FF2B5EF4-FFF2-40B4-BE49-F238E27FC236}">
                <a16:creationId xmlns:a16="http://schemas.microsoft.com/office/drawing/2014/main" id="{B81937A8-67BC-4F14-F3C4-580317214F6E}"/>
              </a:ext>
            </a:extLst>
          </p:cNvPr>
          <p:cNvGrpSpPr/>
          <p:nvPr/>
        </p:nvGrpSpPr>
        <p:grpSpPr>
          <a:xfrm>
            <a:off x="9341750" y="3921976"/>
            <a:ext cx="783742" cy="95207"/>
            <a:chOff x="3196933" y="2466109"/>
            <a:chExt cx="783742" cy="95207"/>
          </a:xfrm>
        </p:grpSpPr>
        <p:grpSp>
          <p:nvGrpSpPr>
            <p:cNvPr id="227" name="Group 226">
              <a:extLst>
                <a:ext uri="{FF2B5EF4-FFF2-40B4-BE49-F238E27FC236}">
                  <a16:creationId xmlns:a16="http://schemas.microsoft.com/office/drawing/2014/main" id="{AE08B1C6-1A3B-D066-7DD5-BD0A65A90679}"/>
                </a:ext>
              </a:extLst>
            </p:cNvPr>
            <p:cNvGrpSpPr/>
            <p:nvPr/>
          </p:nvGrpSpPr>
          <p:grpSpPr>
            <a:xfrm>
              <a:off x="3196933" y="2466109"/>
              <a:ext cx="783742" cy="95207"/>
              <a:chOff x="3196933" y="2466109"/>
              <a:chExt cx="783742" cy="95207"/>
            </a:xfrm>
          </p:grpSpPr>
          <p:cxnSp>
            <p:nvCxnSpPr>
              <p:cNvPr id="229" name="Straight Connector 228">
                <a:extLst>
                  <a:ext uri="{FF2B5EF4-FFF2-40B4-BE49-F238E27FC236}">
                    <a16:creationId xmlns:a16="http://schemas.microsoft.com/office/drawing/2014/main" id="{4DB267C5-5900-1091-11F2-67BEE65F5622}"/>
                  </a:ext>
                </a:extLst>
              </p:cNvPr>
              <p:cNvCxnSpPr>
                <a:cxnSpLocks/>
              </p:cNvCxnSpPr>
              <p:nvPr/>
            </p:nvCxnSpPr>
            <p:spPr bwMode="auto">
              <a:xfrm>
                <a:off x="3196933" y="2513712"/>
                <a:ext cx="783742"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987EAD2A-60C2-9A21-2734-A3CE762B0F12}"/>
                  </a:ext>
                </a:extLst>
              </p:cNvPr>
              <p:cNvCxnSpPr>
                <a:cxnSpLocks/>
              </p:cNvCxnSpPr>
              <p:nvPr/>
            </p:nvCxnSpPr>
            <p:spPr bwMode="auto">
              <a:xfrm>
                <a:off x="3201294"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4DD78883-AE42-938E-A77A-492BDA779B0A}"/>
                  </a:ext>
                </a:extLst>
              </p:cNvPr>
              <p:cNvCxnSpPr>
                <a:cxnSpLocks/>
              </p:cNvCxnSpPr>
              <p:nvPr/>
            </p:nvCxnSpPr>
            <p:spPr bwMode="auto">
              <a:xfrm>
                <a:off x="3980675"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228" name="Rectangle 227">
              <a:extLst>
                <a:ext uri="{FF2B5EF4-FFF2-40B4-BE49-F238E27FC236}">
                  <a16:creationId xmlns:a16="http://schemas.microsoft.com/office/drawing/2014/main" id="{336EA757-3B12-B905-F670-1D7ADDDFD088}"/>
                </a:ext>
              </a:extLst>
            </p:cNvPr>
            <p:cNvSpPr/>
            <p:nvPr/>
          </p:nvSpPr>
          <p:spPr bwMode="auto">
            <a:xfrm rot="18900000">
              <a:off x="3549128"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33" name="Group 232">
            <a:extLst>
              <a:ext uri="{FF2B5EF4-FFF2-40B4-BE49-F238E27FC236}">
                <a16:creationId xmlns:a16="http://schemas.microsoft.com/office/drawing/2014/main" id="{B184E8BE-4BC9-FDA5-4E6B-5BC4CEF5C2BB}"/>
              </a:ext>
            </a:extLst>
          </p:cNvPr>
          <p:cNvGrpSpPr/>
          <p:nvPr/>
        </p:nvGrpSpPr>
        <p:grpSpPr>
          <a:xfrm>
            <a:off x="9353360" y="4101015"/>
            <a:ext cx="573557" cy="95207"/>
            <a:chOff x="3196933" y="2466109"/>
            <a:chExt cx="573557" cy="95207"/>
          </a:xfrm>
        </p:grpSpPr>
        <p:grpSp>
          <p:nvGrpSpPr>
            <p:cNvPr id="234" name="Group 233">
              <a:extLst>
                <a:ext uri="{FF2B5EF4-FFF2-40B4-BE49-F238E27FC236}">
                  <a16:creationId xmlns:a16="http://schemas.microsoft.com/office/drawing/2014/main" id="{123DED51-0156-CAB1-483A-F7BC7995488E}"/>
                </a:ext>
              </a:extLst>
            </p:cNvPr>
            <p:cNvGrpSpPr/>
            <p:nvPr/>
          </p:nvGrpSpPr>
          <p:grpSpPr>
            <a:xfrm>
              <a:off x="3196933" y="2466109"/>
              <a:ext cx="573557" cy="95207"/>
              <a:chOff x="3196933" y="2466109"/>
              <a:chExt cx="573557" cy="95207"/>
            </a:xfrm>
          </p:grpSpPr>
          <p:cxnSp>
            <p:nvCxnSpPr>
              <p:cNvPr id="236" name="Straight Connector 235">
                <a:extLst>
                  <a:ext uri="{FF2B5EF4-FFF2-40B4-BE49-F238E27FC236}">
                    <a16:creationId xmlns:a16="http://schemas.microsoft.com/office/drawing/2014/main" id="{749F7F92-A3D6-BF4A-89AE-D7109215A8B9}"/>
                  </a:ext>
                </a:extLst>
              </p:cNvPr>
              <p:cNvCxnSpPr>
                <a:cxnSpLocks/>
              </p:cNvCxnSpPr>
              <p:nvPr/>
            </p:nvCxnSpPr>
            <p:spPr bwMode="auto">
              <a:xfrm>
                <a:off x="3196933" y="2513712"/>
                <a:ext cx="573557"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09642574-1F4C-21D0-9775-DD02BE4E68FC}"/>
                  </a:ext>
                </a:extLst>
              </p:cNvPr>
              <p:cNvCxnSpPr>
                <a:cxnSpLocks/>
              </p:cNvCxnSpPr>
              <p:nvPr/>
            </p:nvCxnSpPr>
            <p:spPr bwMode="auto">
              <a:xfrm>
                <a:off x="3201294"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BB9F95C2-9B0A-EDDE-0620-5C5390AC1874}"/>
                  </a:ext>
                </a:extLst>
              </p:cNvPr>
              <p:cNvCxnSpPr>
                <a:cxnSpLocks/>
              </p:cNvCxnSpPr>
              <p:nvPr/>
            </p:nvCxnSpPr>
            <p:spPr bwMode="auto">
              <a:xfrm>
                <a:off x="3770490"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235" name="Rectangle 234">
              <a:extLst>
                <a:ext uri="{FF2B5EF4-FFF2-40B4-BE49-F238E27FC236}">
                  <a16:creationId xmlns:a16="http://schemas.microsoft.com/office/drawing/2014/main" id="{692DD54C-0E52-B248-BF29-CA9ABED95EE1}"/>
                </a:ext>
              </a:extLst>
            </p:cNvPr>
            <p:cNvSpPr/>
            <p:nvPr/>
          </p:nvSpPr>
          <p:spPr bwMode="auto">
            <a:xfrm rot="18900000">
              <a:off x="3443236"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40" name="Group 239">
            <a:extLst>
              <a:ext uri="{FF2B5EF4-FFF2-40B4-BE49-F238E27FC236}">
                <a16:creationId xmlns:a16="http://schemas.microsoft.com/office/drawing/2014/main" id="{2D5BAA33-9C31-AEC5-D4A5-7D269B926D19}"/>
              </a:ext>
            </a:extLst>
          </p:cNvPr>
          <p:cNvGrpSpPr/>
          <p:nvPr/>
        </p:nvGrpSpPr>
        <p:grpSpPr>
          <a:xfrm>
            <a:off x="9158141" y="4268417"/>
            <a:ext cx="592296" cy="95207"/>
            <a:chOff x="3196933" y="2466109"/>
            <a:chExt cx="592296" cy="95207"/>
          </a:xfrm>
        </p:grpSpPr>
        <p:grpSp>
          <p:nvGrpSpPr>
            <p:cNvPr id="241" name="Group 240">
              <a:extLst>
                <a:ext uri="{FF2B5EF4-FFF2-40B4-BE49-F238E27FC236}">
                  <a16:creationId xmlns:a16="http://schemas.microsoft.com/office/drawing/2014/main" id="{3A0869B9-8584-3121-9749-D17F57D57985}"/>
                </a:ext>
              </a:extLst>
            </p:cNvPr>
            <p:cNvGrpSpPr/>
            <p:nvPr/>
          </p:nvGrpSpPr>
          <p:grpSpPr>
            <a:xfrm>
              <a:off x="3196933" y="2466109"/>
              <a:ext cx="592296" cy="95207"/>
              <a:chOff x="3196933" y="2466109"/>
              <a:chExt cx="592296" cy="95207"/>
            </a:xfrm>
          </p:grpSpPr>
          <p:cxnSp>
            <p:nvCxnSpPr>
              <p:cNvPr id="243" name="Straight Connector 242">
                <a:extLst>
                  <a:ext uri="{FF2B5EF4-FFF2-40B4-BE49-F238E27FC236}">
                    <a16:creationId xmlns:a16="http://schemas.microsoft.com/office/drawing/2014/main" id="{B55DC725-34E5-C469-26E4-B8AEB4C13933}"/>
                  </a:ext>
                </a:extLst>
              </p:cNvPr>
              <p:cNvCxnSpPr>
                <a:cxnSpLocks/>
              </p:cNvCxnSpPr>
              <p:nvPr/>
            </p:nvCxnSpPr>
            <p:spPr bwMode="auto">
              <a:xfrm>
                <a:off x="3196933" y="2513712"/>
                <a:ext cx="588573" cy="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500E5C02-F4A7-8952-8771-1DDEED43AD8E}"/>
                  </a:ext>
                </a:extLst>
              </p:cNvPr>
              <p:cNvCxnSpPr>
                <a:cxnSpLocks/>
              </p:cNvCxnSpPr>
              <p:nvPr/>
            </p:nvCxnSpPr>
            <p:spPr bwMode="auto">
              <a:xfrm>
                <a:off x="3201294"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B6FFDC4B-C49D-904D-E8D0-F01E6F5FEA23}"/>
                  </a:ext>
                </a:extLst>
              </p:cNvPr>
              <p:cNvCxnSpPr>
                <a:cxnSpLocks/>
              </p:cNvCxnSpPr>
              <p:nvPr/>
            </p:nvCxnSpPr>
            <p:spPr bwMode="auto">
              <a:xfrm>
                <a:off x="3789229"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242" name="Rectangle 241">
              <a:extLst>
                <a:ext uri="{FF2B5EF4-FFF2-40B4-BE49-F238E27FC236}">
                  <a16:creationId xmlns:a16="http://schemas.microsoft.com/office/drawing/2014/main" id="{713A7453-DE11-9405-AC8F-98228639A4D9}"/>
                </a:ext>
              </a:extLst>
            </p:cNvPr>
            <p:cNvSpPr/>
            <p:nvPr/>
          </p:nvSpPr>
          <p:spPr bwMode="auto">
            <a:xfrm rot="18900000">
              <a:off x="3439488"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47" name="Group 246">
            <a:extLst>
              <a:ext uri="{FF2B5EF4-FFF2-40B4-BE49-F238E27FC236}">
                <a16:creationId xmlns:a16="http://schemas.microsoft.com/office/drawing/2014/main" id="{C1D32F75-0D9D-347B-1E5F-BD583C30089E}"/>
              </a:ext>
            </a:extLst>
          </p:cNvPr>
          <p:cNvGrpSpPr/>
          <p:nvPr/>
        </p:nvGrpSpPr>
        <p:grpSpPr>
          <a:xfrm>
            <a:off x="9053373" y="4654816"/>
            <a:ext cx="1067870" cy="95207"/>
            <a:chOff x="3196933" y="2466109"/>
            <a:chExt cx="1067870" cy="95207"/>
          </a:xfrm>
        </p:grpSpPr>
        <p:grpSp>
          <p:nvGrpSpPr>
            <p:cNvPr id="248" name="Group 247">
              <a:extLst>
                <a:ext uri="{FF2B5EF4-FFF2-40B4-BE49-F238E27FC236}">
                  <a16:creationId xmlns:a16="http://schemas.microsoft.com/office/drawing/2014/main" id="{4FFC38AA-F6DA-7B9C-AD91-78728DF5D549}"/>
                </a:ext>
              </a:extLst>
            </p:cNvPr>
            <p:cNvGrpSpPr/>
            <p:nvPr/>
          </p:nvGrpSpPr>
          <p:grpSpPr>
            <a:xfrm>
              <a:off x="3196933" y="2466109"/>
              <a:ext cx="1067870" cy="95207"/>
              <a:chOff x="3196933" y="2466109"/>
              <a:chExt cx="1067870" cy="95207"/>
            </a:xfrm>
          </p:grpSpPr>
          <p:cxnSp>
            <p:nvCxnSpPr>
              <p:cNvPr id="250" name="Straight Connector 249">
                <a:extLst>
                  <a:ext uri="{FF2B5EF4-FFF2-40B4-BE49-F238E27FC236}">
                    <a16:creationId xmlns:a16="http://schemas.microsoft.com/office/drawing/2014/main" id="{B28784F1-BB49-47A1-E1D1-DDF894FC5148}"/>
                  </a:ext>
                </a:extLst>
              </p:cNvPr>
              <p:cNvCxnSpPr>
                <a:cxnSpLocks/>
              </p:cNvCxnSpPr>
              <p:nvPr/>
            </p:nvCxnSpPr>
            <p:spPr bwMode="auto">
              <a:xfrm>
                <a:off x="3196933" y="2513712"/>
                <a:ext cx="1067870" cy="0"/>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E6CF0414-C83F-9843-0A1A-B8EC1AD25040}"/>
                  </a:ext>
                </a:extLst>
              </p:cNvPr>
              <p:cNvCxnSpPr>
                <a:cxnSpLocks/>
              </p:cNvCxnSpPr>
              <p:nvPr/>
            </p:nvCxnSpPr>
            <p:spPr bwMode="auto">
              <a:xfrm>
                <a:off x="3201294"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88B33305-0AB3-A260-18AE-78C0B9723974}"/>
                  </a:ext>
                </a:extLst>
              </p:cNvPr>
              <p:cNvCxnSpPr>
                <a:cxnSpLocks/>
              </p:cNvCxnSpPr>
              <p:nvPr/>
            </p:nvCxnSpPr>
            <p:spPr bwMode="auto">
              <a:xfrm>
                <a:off x="4264803"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249" name="Rectangle 248">
              <a:extLst>
                <a:ext uri="{FF2B5EF4-FFF2-40B4-BE49-F238E27FC236}">
                  <a16:creationId xmlns:a16="http://schemas.microsoft.com/office/drawing/2014/main" id="{BB9E86BC-044C-727A-FA1B-E624FBF485D0}"/>
                </a:ext>
              </a:extLst>
            </p:cNvPr>
            <p:cNvSpPr/>
            <p:nvPr/>
          </p:nvSpPr>
          <p:spPr bwMode="auto">
            <a:xfrm rot="18900000">
              <a:off x="3690845" y="2467957"/>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54" name="Group 253">
            <a:extLst>
              <a:ext uri="{FF2B5EF4-FFF2-40B4-BE49-F238E27FC236}">
                <a16:creationId xmlns:a16="http://schemas.microsoft.com/office/drawing/2014/main" id="{5C138344-00B4-CB1E-BD68-F7039BA8409B}"/>
              </a:ext>
            </a:extLst>
          </p:cNvPr>
          <p:cNvGrpSpPr/>
          <p:nvPr/>
        </p:nvGrpSpPr>
        <p:grpSpPr>
          <a:xfrm>
            <a:off x="9328803" y="4829498"/>
            <a:ext cx="449949" cy="95207"/>
            <a:chOff x="3196933" y="2466109"/>
            <a:chExt cx="449949" cy="95207"/>
          </a:xfrm>
        </p:grpSpPr>
        <p:grpSp>
          <p:nvGrpSpPr>
            <p:cNvPr id="255" name="Group 254">
              <a:extLst>
                <a:ext uri="{FF2B5EF4-FFF2-40B4-BE49-F238E27FC236}">
                  <a16:creationId xmlns:a16="http://schemas.microsoft.com/office/drawing/2014/main" id="{8E91B8D5-1205-B085-9369-9BEE001E9CB7}"/>
                </a:ext>
              </a:extLst>
            </p:cNvPr>
            <p:cNvGrpSpPr/>
            <p:nvPr/>
          </p:nvGrpSpPr>
          <p:grpSpPr>
            <a:xfrm>
              <a:off x="3196933" y="2466109"/>
              <a:ext cx="449949" cy="95207"/>
              <a:chOff x="3196933" y="2466109"/>
              <a:chExt cx="449949" cy="95207"/>
            </a:xfrm>
          </p:grpSpPr>
          <p:cxnSp>
            <p:nvCxnSpPr>
              <p:cNvPr id="257" name="Straight Connector 256">
                <a:extLst>
                  <a:ext uri="{FF2B5EF4-FFF2-40B4-BE49-F238E27FC236}">
                    <a16:creationId xmlns:a16="http://schemas.microsoft.com/office/drawing/2014/main" id="{94B7C698-BB67-34DF-0E60-10AC1A28A9E3}"/>
                  </a:ext>
                </a:extLst>
              </p:cNvPr>
              <p:cNvCxnSpPr>
                <a:cxnSpLocks/>
              </p:cNvCxnSpPr>
              <p:nvPr/>
            </p:nvCxnSpPr>
            <p:spPr bwMode="auto">
              <a:xfrm>
                <a:off x="3196933" y="2513712"/>
                <a:ext cx="449949" cy="0"/>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BFA86842-2276-F02C-914B-595661363707}"/>
                  </a:ext>
                </a:extLst>
              </p:cNvPr>
              <p:cNvCxnSpPr>
                <a:cxnSpLocks/>
              </p:cNvCxnSpPr>
              <p:nvPr/>
            </p:nvCxnSpPr>
            <p:spPr bwMode="auto">
              <a:xfrm>
                <a:off x="3201294"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B3E3424F-4974-CC09-B074-E77CA1606803}"/>
                  </a:ext>
                </a:extLst>
              </p:cNvPr>
              <p:cNvCxnSpPr>
                <a:cxnSpLocks/>
              </p:cNvCxnSpPr>
              <p:nvPr/>
            </p:nvCxnSpPr>
            <p:spPr bwMode="auto">
              <a:xfrm>
                <a:off x="3646882"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256" name="Rectangle 255">
              <a:extLst>
                <a:ext uri="{FF2B5EF4-FFF2-40B4-BE49-F238E27FC236}">
                  <a16:creationId xmlns:a16="http://schemas.microsoft.com/office/drawing/2014/main" id="{0E84CDB8-1166-A84A-BFF4-08139938E2BA}"/>
                </a:ext>
              </a:extLst>
            </p:cNvPr>
            <p:cNvSpPr/>
            <p:nvPr/>
          </p:nvSpPr>
          <p:spPr bwMode="auto">
            <a:xfrm rot="18900000">
              <a:off x="3383068"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1" name="Group 260">
            <a:extLst>
              <a:ext uri="{FF2B5EF4-FFF2-40B4-BE49-F238E27FC236}">
                <a16:creationId xmlns:a16="http://schemas.microsoft.com/office/drawing/2014/main" id="{1E620DFC-170F-7A61-BB74-B4A0600B1F23}"/>
              </a:ext>
            </a:extLst>
          </p:cNvPr>
          <p:cNvGrpSpPr/>
          <p:nvPr/>
        </p:nvGrpSpPr>
        <p:grpSpPr>
          <a:xfrm>
            <a:off x="9269355" y="5000054"/>
            <a:ext cx="479289" cy="95207"/>
            <a:chOff x="3196933" y="2466109"/>
            <a:chExt cx="479289" cy="95207"/>
          </a:xfrm>
        </p:grpSpPr>
        <p:grpSp>
          <p:nvGrpSpPr>
            <p:cNvPr id="262" name="Group 261">
              <a:extLst>
                <a:ext uri="{FF2B5EF4-FFF2-40B4-BE49-F238E27FC236}">
                  <a16:creationId xmlns:a16="http://schemas.microsoft.com/office/drawing/2014/main" id="{C289F760-56D5-C672-0815-575775A522F9}"/>
                </a:ext>
              </a:extLst>
            </p:cNvPr>
            <p:cNvGrpSpPr/>
            <p:nvPr/>
          </p:nvGrpSpPr>
          <p:grpSpPr>
            <a:xfrm>
              <a:off x="3196933" y="2466109"/>
              <a:ext cx="479289" cy="95207"/>
              <a:chOff x="3196933" y="2466109"/>
              <a:chExt cx="479289" cy="95207"/>
            </a:xfrm>
          </p:grpSpPr>
          <p:cxnSp>
            <p:nvCxnSpPr>
              <p:cNvPr id="264" name="Straight Connector 263">
                <a:extLst>
                  <a:ext uri="{FF2B5EF4-FFF2-40B4-BE49-F238E27FC236}">
                    <a16:creationId xmlns:a16="http://schemas.microsoft.com/office/drawing/2014/main" id="{C5B3BD52-6155-23DC-29E1-CB4DC7A55662}"/>
                  </a:ext>
                </a:extLst>
              </p:cNvPr>
              <p:cNvCxnSpPr>
                <a:cxnSpLocks/>
              </p:cNvCxnSpPr>
              <p:nvPr/>
            </p:nvCxnSpPr>
            <p:spPr bwMode="auto">
              <a:xfrm>
                <a:off x="3196933" y="2513712"/>
                <a:ext cx="477359" cy="0"/>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16072AF3-3ADD-AF40-0A75-A4FF6127DE04}"/>
                  </a:ext>
                </a:extLst>
              </p:cNvPr>
              <p:cNvCxnSpPr>
                <a:cxnSpLocks/>
              </p:cNvCxnSpPr>
              <p:nvPr/>
            </p:nvCxnSpPr>
            <p:spPr bwMode="auto">
              <a:xfrm>
                <a:off x="3201294"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15F8D430-8373-353F-B1BE-D6CB6E852BB6}"/>
                  </a:ext>
                </a:extLst>
              </p:cNvPr>
              <p:cNvCxnSpPr>
                <a:cxnSpLocks/>
              </p:cNvCxnSpPr>
              <p:nvPr/>
            </p:nvCxnSpPr>
            <p:spPr bwMode="auto">
              <a:xfrm>
                <a:off x="3676222"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263" name="Rectangle 262">
              <a:extLst>
                <a:ext uri="{FF2B5EF4-FFF2-40B4-BE49-F238E27FC236}">
                  <a16:creationId xmlns:a16="http://schemas.microsoft.com/office/drawing/2014/main" id="{6686B0E4-AD2D-5C25-4BA7-C81EF8976334}"/>
                </a:ext>
              </a:extLst>
            </p:cNvPr>
            <p:cNvSpPr/>
            <p:nvPr/>
          </p:nvSpPr>
          <p:spPr bwMode="auto">
            <a:xfrm rot="18900000">
              <a:off x="3398060"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8" name="Group 267">
            <a:extLst>
              <a:ext uri="{FF2B5EF4-FFF2-40B4-BE49-F238E27FC236}">
                <a16:creationId xmlns:a16="http://schemas.microsoft.com/office/drawing/2014/main" id="{DA98DA07-2502-B0B1-80E2-EF237EB76B2A}"/>
              </a:ext>
            </a:extLst>
          </p:cNvPr>
          <p:cNvGrpSpPr/>
          <p:nvPr/>
        </p:nvGrpSpPr>
        <p:grpSpPr>
          <a:xfrm>
            <a:off x="8933859" y="5382567"/>
            <a:ext cx="1806593" cy="95207"/>
            <a:chOff x="3196933" y="2466109"/>
            <a:chExt cx="1806593" cy="95207"/>
          </a:xfrm>
        </p:grpSpPr>
        <p:grpSp>
          <p:nvGrpSpPr>
            <p:cNvPr id="269" name="Group 268">
              <a:extLst>
                <a:ext uri="{FF2B5EF4-FFF2-40B4-BE49-F238E27FC236}">
                  <a16:creationId xmlns:a16="http://schemas.microsoft.com/office/drawing/2014/main" id="{9674C5AC-D623-8B10-D16A-89AAC29997BC}"/>
                </a:ext>
              </a:extLst>
            </p:cNvPr>
            <p:cNvGrpSpPr/>
            <p:nvPr/>
          </p:nvGrpSpPr>
          <p:grpSpPr>
            <a:xfrm>
              <a:off x="3196933" y="2466109"/>
              <a:ext cx="1806593" cy="95207"/>
              <a:chOff x="3196933" y="2466109"/>
              <a:chExt cx="1806593" cy="95207"/>
            </a:xfrm>
          </p:grpSpPr>
          <p:cxnSp>
            <p:nvCxnSpPr>
              <p:cNvPr id="271" name="Straight Connector 270">
                <a:extLst>
                  <a:ext uri="{FF2B5EF4-FFF2-40B4-BE49-F238E27FC236}">
                    <a16:creationId xmlns:a16="http://schemas.microsoft.com/office/drawing/2014/main" id="{BCE08F27-E2E7-C66E-7B89-1FF5DC3E0D4C}"/>
                  </a:ext>
                </a:extLst>
              </p:cNvPr>
              <p:cNvCxnSpPr>
                <a:cxnSpLocks/>
              </p:cNvCxnSpPr>
              <p:nvPr/>
            </p:nvCxnSpPr>
            <p:spPr bwMode="auto">
              <a:xfrm>
                <a:off x="3196933" y="2513712"/>
                <a:ext cx="1806593" cy="0"/>
              </a:xfrm>
              <a:prstGeom prst="line">
                <a:avLst/>
              </a:prstGeom>
              <a:noFill/>
              <a:ln w="28575" cap="flat" cmpd="sng" algn="ctr">
                <a:solidFill>
                  <a:schemeClr val="bg1"/>
                </a:solidFill>
                <a:prstDash val="solid"/>
                <a:round/>
                <a:headEnd type="none" w="med" len="med"/>
                <a:tailEnd type="triangle" w="med" len="med"/>
              </a:ln>
              <a:effectLst/>
            </p:spPr>
          </p:cxnSp>
          <p:cxnSp>
            <p:nvCxnSpPr>
              <p:cNvPr id="272" name="Straight Connector 271">
                <a:extLst>
                  <a:ext uri="{FF2B5EF4-FFF2-40B4-BE49-F238E27FC236}">
                    <a16:creationId xmlns:a16="http://schemas.microsoft.com/office/drawing/2014/main" id="{D7D1B704-4615-1DF0-E06B-29B890E7390D}"/>
                  </a:ext>
                </a:extLst>
              </p:cNvPr>
              <p:cNvCxnSpPr>
                <a:cxnSpLocks/>
              </p:cNvCxnSpPr>
              <p:nvPr/>
            </p:nvCxnSpPr>
            <p:spPr bwMode="auto">
              <a:xfrm>
                <a:off x="3201294"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270" name="Rectangle 269">
              <a:extLst>
                <a:ext uri="{FF2B5EF4-FFF2-40B4-BE49-F238E27FC236}">
                  <a16:creationId xmlns:a16="http://schemas.microsoft.com/office/drawing/2014/main" id="{A476C4C8-C0EE-FBC7-9155-4F6133822A8F}"/>
                </a:ext>
              </a:extLst>
            </p:cNvPr>
            <p:cNvSpPr/>
            <p:nvPr/>
          </p:nvSpPr>
          <p:spPr bwMode="auto">
            <a:xfrm rot="18900000">
              <a:off x="4192035"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75" name="Group 274">
            <a:extLst>
              <a:ext uri="{FF2B5EF4-FFF2-40B4-BE49-F238E27FC236}">
                <a16:creationId xmlns:a16="http://schemas.microsoft.com/office/drawing/2014/main" id="{AEB6B033-19F7-E83D-C911-FD2AEF9487F4}"/>
              </a:ext>
            </a:extLst>
          </p:cNvPr>
          <p:cNvGrpSpPr/>
          <p:nvPr/>
        </p:nvGrpSpPr>
        <p:grpSpPr>
          <a:xfrm>
            <a:off x="9299463" y="5534661"/>
            <a:ext cx="441173" cy="95207"/>
            <a:chOff x="3196933" y="2466109"/>
            <a:chExt cx="441173" cy="95207"/>
          </a:xfrm>
        </p:grpSpPr>
        <p:grpSp>
          <p:nvGrpSpPr>
            <p:cNvPr id="276" name="Group 275">
              <a:extLst>
                <a:ext uri="{FF2B5EF4-FFF2-40B4-BE49-F238E27FC236}">
                  <a16:creationId xmlns:a16="http://schemas.microsoft.com/office/drawing/2014/main" id="{258929F6-C5FE-5768-938B-0815A489AF0F}"/>
                </a:ext>
              </a:extLst>
            </p:cNvPr>
            <p:cNvGrpSpPr/>
            <p:nvPr/>
          </p:nvGrpSpPr>
          <p:grpSpPr>
            <a:xfrm>
              <a:off x="3196933" y="2466109"/>
              <a:ext cx="441173" cy="95207"/>
              <a:chOff x="3196933" y="2466109"/>
              <a:chExt cx="441173" cy="95207"/>
            </a:xfrm>
          </p:grpSpPr>
          <p:cxnSp>
            <p:nvCxnSpPr>
              <p:cNvPr id="278" name="Straight Connector 277">
                <a:extLst>
                  <a:ext uri="{FF2B5EF4-FFF2-40B4-BE49-F238E27FC236}">
                    <a16:creationId xmlns:a16="http://schemas.microsoft.com/office/drawing/2014/main" id="{B211DA7E-70B1-16E5-8E37-15E7DE121E21}"/>
                  </a:ext>
                </a:extLst>
              </p:cNvPr>
              <p:cNvCxnSpPr>
                <a:cxnSpLocks/>
              </p:cNvCxnSpPr>
              <p:nvPr/>
            </p:nvCxnSpPr>
            <p:spPr bwMode="auto">
              <a:xfrm>
                <a:off x="3196933" y="2513712"/>
                <a:ext cx="434158" cy="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998DFEE4-CCFC-4E9E-2EA4-9CDA653D7A4A}"/>
                  </a:ext>
                </a:extLst>
              </p:cNvPr>
              <p:cNvCxnSpPr>
                <a:cxnSpLocks/>
              </p:cNvCxnSpPr>
              <p:nvPr/>
            </p:nvCxnSpPr>
            <p:spPr bwMode="auto">
              <a:xfrm>
                <a:off x="3201294"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ABB99630-484F-BA0A-4FE0-A65C5589DB95}"/>
                  </a:ext>
                </a:extLst>
              </p:cNvPr>
              <p:cNvCxnSpPr>
                <a:cxnSpLocks/>
              </p:cNvCxnSpPr>
              <p:nvPr/>
            </p:nvCxnSpPr>
            <p:spPr bwMode="auto">
              <a:xfrm>
                <a:off x="3638106"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277" name="Rectangle 276">
              <a:extLst>
                <a:ext uri="{FF2B5EF4-FFF2-40B4-BE49-F238E27FC236}">
                  <a16:creationId xmlns:a16="http://schemas.microsoft.com/office/drawing/2014/main" id="{79CE509F-8AF8-505E-2195-454B996FAFC6}"/>
                </a:ext>
              </a:extLst>
            </p:cNvPr>
            <p:cNvSpPr/>
            <p:nvPr/>
          </p:nvSpPr>
          <p:spPr bwMode="auto">
            <a:xfrm rot="18900000">
              <a:off x="3379320"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82" name="Group 281">
            <a:extLst>
              <a:ext uri="{FF2B5EF4-FFF2-40B4-BE49-F238E27FC236}">
                <a16:creationId xmlns:a16="http://schemas.microsoft.com/office/drawing/2014/main" id="{FB964F04-4F94-1B79-F4FE-4C0F23E477B8}"/>
              </a:ext>
            </a:extLst>
          </p:cNvPr>
          <p:cNvGrpSpPr/>
          <p:nvPr/>
        </p:nvGrpSpPr>
        <p:grpSpPr>
          <a:xfrm>
            <a:off x="9315798" y="5702250"/>
            <a:ext cx="489216" cy="95207"/>
            <a:chOff x="3196933" y="2466109"/>
            <a:chExt cx="489216" cy="95207"/>
          </a:xfrm>
        </p:grpSpPr>
        <p:grpSp>
          <p:nvGrpSpPr>
            <p:cNvPr id="283" name="Group 282">
              <a:extLst>
                <a:ext uri="{FF2B5EF4-FFF2-40B4-BE49-F238E27FC236}">
                  <a16:creationId xmlns:a16="http://schemas.microsoft.com/office/drawing/2014/main" id="{83258C09-EEF1-01AB-22FE-210A6C9D0351}"/>
                </a:ext>
              </a:extLst>
            </p:cNvPr>
            <p:cNvGrpSpPr/>
            <p:nvPr/>
          </p:nvGrpSpPr>
          <p:grpSpPr>
            <a:xfrm>
              <a:off x="3196933" y="2466109"/>
              <a:ext cx="489216" cy="95207"/>
              <a:chOff x="3196933" y="2466109"/>
              <a:chExt cx="489216" cy="95207"/>
            </a:xfrm>
          </p:grpSpPr>
          <p:cxnSp>
            <p:nvCxnSpPr>
              <p:cNvPr id="285" name="Straight Connector 284">
                <a:extLst>
                  <a:ext uri="{FF2B5EF4-FFF2-40B4-BE49-F238E27FC236}">
                    <a16:creationId xmlns:a16="http://schemas.microsoft.com/office/drawing/2014/main" id="{6008B0DC-586B-428D-AE55-60B6CCB74155}"/>
                  </a:ext>
                </a:extLst>
              </p:cNvPr>
              <p:cNvCxnSpPr>
                <a:cxnSpLocks/>
              </p:cNvCxnSpPr>
              <p:nvPr/>
            </p:nvCxnSpPr>
            <p:spPr bwMode="auto">
              <a:xfrm>
                <a:off x="3196933" y="2513712"/>
                <a:ext cx="489216" cy="0"/>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FF76CBF5-2CD2-CD86-A183-22B7885529FF}"/>
                  </a:ext>
                </a:extLst>
              </p:cNvPr>
              <p:cNvCxnSpPr>
                <a:cxnSpLocks/>
              </p:cNvCxnSpPr>
              <p:nvPr/>
            </p:nvCxnSpPr>
            <p:spPr bwMode="auto">
              <a:xfrm>
                <a:off x="3201294"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770C7DB4-C710-2BBF-7C6C-34798607B99A}"/>
                  </a:ext>
                </a:extLst>
              </p:cNvPr>
              <p:cNvCxnSpPr>
                <a:cxnSpLocks/>
              </p:cNvCxnSpPr>
              <p:nvPr/>
            </p:nvCxnSpPr>
            <p:spPr bwMode="auto">
              <a:xfrm>
                <a:off x="3678653"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284" name="Rectangle 283">
              <a:extLst>
                <a:ext uri="{FF2B5EF4-FFF2-40B4-BE49-F238E27FC236}">
                  <a16:creationId xmlns:a16="http://schemas.microsoft.com/office/drawing/2014/main" id="{E0D29D73-FC03-DC56-688E-26C4246CB826}"/>
                </a:ext>
              </a:extLst>
            </p:cNvPr>
            <p:cNvSpPr/>
            <p:nvPr/>
          </p:nvSpPr>
          <p:spPr bwMode="auto">
            <a:xfrm rot="18900000">
              <a:off x="3394312"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805228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5019A-EEFA-74C9-7FA2-8355BD6D2BC0}"/>
              </a:ext>
            </a:extLst>
          </p:cNvPr>
          <p:cNvSpPr>
            <a:spLocks noGrp="1"/>
          </p:cNvSpPr>
          <p:nvPr>
            <p:ph type="title"/>
          </p:nvPr>
        </p:nvSpPr>
        <p:spPr/>
        <p:txBody>
          <a:bodyPr/>
          <a:lstStyle/>
          <a:p>
            <a:r>
              <a:rPr lang="en-US" dirty="0"/>
              <a:t>IMpower010: </a:t>
            </a:r>
            <a:r>
              <a:rPr lang="en-IN" dirty="0"/>
              <a:t>OS By Biomarker Status (Stage II-IIIA)</a:t>
            </a:r>
          </a:p>
        </p:txBody>
      </p:sp>
      <p:cxnSp>
        <p:nvCxnSpPr>
          <p:cNvPr id="25" name="Straight Connector 24">
            <a:extLst>
              <a:ext uri="{FF2B5EF4-FFF2-40B4-BE49-F238E27FC236}">
                <a16:creationId xmlns:a16="http://schemas.microsoft.com/office/drawing/2014/main" id="{A01019C1-1160-1030-A9BC-C780277EBA4B}"/>
              </a:ext>
            </a:extLst>
          </p:cNvPr>
          <p:cNvCxnSpPr/>
          <p:nvPr/>
        </p:nvCxnSpPr>
        <p:spPr bwMode="auto">
          <a:xfrm flipV="1">
            <a:off x="9467899" y="2217218"/>
            <a:ext cx="0" cy="2573267"/>
          </a:xfrm>
          <a:prstGeom prst="line">
            <a:avLst/>
          </a:prstGeom>
          <a:noFill/>
          <a:ln w="28575" cap="flat" cmpd="sng" algn="ctr">
            <a:solidFill>
              <a:schemeClr val="tx2"/>
            </a:solidFill>
            <a:prstDash val="sysDot"/>
            <a:round/>
            <a:headEnd type="none" w="med" len="med"/>
            <a:tailEnd type="none" w="med" len="med"/>
          </a:ln>
          <a:effectLst/>
        </p:spPr>
      </p:cxnSp>
      <p:cxnSp>
        <p:nvCxnSpPr>
          <p:cNvPr id="26" name="Straight Connector 25">
            <a:extLst>
              <a:ext uri="{FF2B5EF4-FFF2-40B4-BE49-F238E27FC236}">
                <a16:creationId xmlns:a16="http://schemas.microsoft.com/office/drawing/2014/main" id="{52928029-8C86-80C0-F386-CC7E808ACAF0}"/>
              </a:ext>
            </a:extLst>
          </p:cNvPr>
          <p:cNvCxnSpPr/>
          <p:nvPr/>
        </p:nvCxnSpPr>
        <p:spPr bwMode="auto">
          <a:xfrm flipV="1">
            <a:off x="10923947" y="2205289"/>
            <a:ext cx="0" cy="2573267"/>
          </a:xfrm>
          <a:prstGeom prst="line">
            <a:avLst/>
          </a:prstGeom>
          <a:noFill/>
          <a:ln w="28575" cap="flat" cmpd="sng" algn="ctr">
            <a:solidFill>
              <a:schemeClr val="tx2"/>
            </a:solidFill>
            <a:prstDash val="sysDot"/>
            <a:round/>
            <a:headEnd type="none" w="med" len="med"/>
            <a:tailEnd type="none" w="med" len="med"/>
          </a:ln>
          <a:effectLst/>
        </p:spPr>
      </p:cxnSp>
      <p:sp>
        <p:nvSpPr>
          <p:cNvPr id="3" name="Text Box 15">
            <a:extLst>
              <a:ext uri="{FF2B5EF4-FFF2-40B4-BE49-F238E27FC236}">
                <a16:creationId xmlns:a16="http://schemas.microsoft.com/office/drawing/2014/main" id="{568FAA98-2C8B-4226-BB06-97A9163DF71B}"/>
              </a:ext>
            </a:extLst>
          </p:cNvPr>
          <p:cNvSpPr txBox="1">
            <a:spLocks noChangeArrowheads="1"/>
          </p:cNvSpPr>
          <p:nvPr/>
        </p:nvSpPr>
        <p:spPr bwMode="auto">
          <a:xfrm>
            <a:off x="441068" y="636842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Felip. WCLC 2022. Abstr PL03.09.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2DA3A56F-A970-EFC7-CD0F-344395FCFB9A}"/>
              </a:ext>
            </a:extLst>
          </p:cNvPr>
          <p:cNvSpPr txBox="1"/>
          <p:nvPr/>
        </p:nvSpPr>
        <p:spPr bwMode="auto">
          <a:xfrm>
            <a:off x="7287317" y="1507535"/>
            <a:ext cx="4325675" cy="646331"/>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OS in Patients With Stage II-IIIA NSCLC and PD-L1 TC ≥50%, Excluding </a:t>
            </a:r>
            <a:r>
              <a:rPr lang="en-US" i="1" dirty="0">
                <a:solidFill>
                  <a:schemeClr val="bg1"/>
                </a:solidFill>
                <a:latin typeface="Calibri" panose="020F0502020204030204" pitchFamily="34" charset="0"/>
              </a:rPr>
              <a:t>EGFR</a:t>
            </a:r>
            <a:r>
              <a:rPr lang="en-US" dirty="0">
                <a:solidFill>
                  <a:schemeClr val="bg1"/>
                </a:solidFill>
                <a:latin typeface="Calibri" panose="020F0502020204030204" pitchFamily="34" charset="0"/>
              </a:rPr>
              <a:t>/</a:t>
            </a:r>
            <a:r>
              <a:rPr lang="en-US" i="1" dirty="0">
                <a:solidFill>
                  <a:schemeClr val="bg1"/>
                </a:solidFill>
                <a:latin typeface="Calibri" panose="020F0502020204030204" pitchFamily="34" charset="0"/>
              </a:rPr>
              <a:t>ALK</a:t>
            </a:r>
            <a:r>
              <a:rPr lang="en-US" dirty="0">
                <a:solidFill>
                  <a:schemeClr val="bg1"/>
                </a:solidFill>
                <a:latin typeface="Calibri" panose="020F0502020204030204" pitchFamily="34" charset="0"/>
              </a:rPr>
              <a:t>+</a:t>
            </a:r>
            <a:endParaRPr lang="en-US" u="sng"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9DDE412E-8F79-5A4B-F727-7558C3600AEE}"/>
              </a:ext>
            </a:extLst>
          </p:cNvPr>
          <p:cNvSpPr txBox="1"/>
          <p:nvPr/>
        </p:nvSpPr>
        <p:spPr bwMode="auto">
          <a:xfrm>
            <a:off x="9451715" y="2361698"/>
            <a:ext cx="696023" cy="338554"/>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accent1"/>
                </a:solidFill>
                <a:latin typeface="Calibri" panose="020F0502020204030204" pitchFamily="34" charset="0"/>
              </a:rPr>
              <a:t>89.1%</a:t>
            </a:r>
          </a:p>
        </p:txBody>
      </p:sp>
      <p:sp>
        <p:nvSpPr>
          <p:cNvPr id="13" name="TextBox 12">
            <a:extLst>
              <a:ext uri="{FF2B5EF4-FFF2-40B4-BE49-F238E27FC236}">
                <a16:creationId xmlns:a16="http://schemas.microsoft.com/office/drawing/2014/main" id="{CC65D031-5AB3-C880-31FB-9C7F4DE80A35}"/>
              </a:ext>
            </a:extLst>
          </p:cNvPr>
          <p:cNvSpPr txBox="1"/>
          <p:nvPr/>
        </p:nvSpPr>
        <p:spPr bwMode="auto">
          <a:xfrm>
            <a:off x="10899766" y="2430767"/>
            <a:ext cx="696023" cy="338554"/>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accent1"/>
                </a:solidFill>
                <a:latin typeface="Calibri" panose="020F0502020204030204" pitchFamily="34" charset="0"/>
              </a:rPr>
              <a:t>84.8%</a:t>
            </a:r>
          </a:p>
        </p:txBody>
      </p:sp>
      <p:sp>
        <p:nvSpPr>
          <p:cNvPr id="14" name="TextBox 13">
            <a:extLst>
              <a:ext uri="{FF2B5EF4-FFF2-40B4-BE49-F238E27FC236}">
                <a16:creationId xmlns:a16="http://schemas.microsoft.com/office/drawing/2014/main" id="{9AE61732-B946-225D-1849-B64E3D6FDF20}"/>
              </a:ext>
            </a:extLst>
          </p:cNvPr>
          <p:cNvSpPr txBox="1"/>
          <p:nvPr/>
        </p:nvSpPr>
        <p:spPr bwMode="auto">
          <a:xfrm>
            <a:off x="9420882" y="2680046"/>
            <a:ext cx="696023" cy="338554"/>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accent3"/>
                </a:solidFill>
                <a:latin typeface="Calibri" panose="020F0502020204030204" pitchFamily="34" charset="0"/>
              </a:rPr>
              <a:t>77.5%</a:t>
            </a:r>
          </a:p>
        </p:txBody>
      </p:sp>
      <p:sp>
        <p:nvSpPr>
          <p:cNvPr id="15" name="TextBox 14">
            <a:extLst>
              <a:ext uri="{FF2B5EF4-FFF2-40B4-BE49-F238E27FC236}">
                <a16:creationId xmlns:a16="http://schemas.microsoft.com/office/drawing/2014/main" id="{7A093FD7-CFF1-AA15-DCB9-3AE2C8255160}"/>
              </a:ext>
            </a:extLst>
          </p:cNvPr>
          <p:cNvSpPr txBox="1"/>
          <p:nvPr/>
        </p:nvSpPr>
        <p:spPr bwMode="auto">
          <a:xfrm>
            <a:off x="10899765" y="2850150"/>
            <a:ext cx="696023" cy="338554"/>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accent3"/>
                </a:solidFill>
                <a:latin typeface="Calibri" panose="020F0502020204030204" pitchFamily="34" charset="0"/>
              </a:rPr>
              <a:t>67.5%</a:t>
            </a:r>
          </a:p>
        </p:txBody>
      </p:sp>
      <p:cxnSp>
        <p:nvCxnSpPr>
          <p:cNvPr id="20" name="Straight Connector 19">
            <a:extLst>
              <a:ext uri="{FF2B5EF4-FFF2-40B4-BE49-F238E27FC236}">
                <a16:creationId xmlns:a16="http://schemas.microsoft.com/office/drawing/2014/main" id="{7C54067C-7419-BF7B-8B1E-35E30B3097DD}"/>
              </a:ext>
            </a:extLst>
          </p:cNvPr>
          <p:cNvCxnSpPr>
            <a:cxnSpLocks/>
          </p:cNvCxnSpPr>
          <p:nvPr/>
        </p:nvCxnSpPr>
        <p:spPr bwMode="auto">
          <a:xfrm>
            <a:off x="7287317" y="4796282"/>
            <a:ext cx="435608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2B4E8CB-AAC9-F94E-5E74-523C7056DE29}"/>
              </a:ext>
            </a:extLst>
          </p:cNvPr>
          <p:cNvCxnSpPr>
            <a:cxnSpLocks/>
          </p:cNvCxnSpPr>
          <p:nvPr/>
        </p:nvCxnSpPr>
        <p:spPr bwMode="auto">
          <a:xfrm flipV="1">
            <a:off x="7295334" y="2361698"/>
            <a:ext cx="0" cy="2436879"/>
          </a:xfrm>
          <a:prstGeom prst="line">
            <a:avLst/>
          </a:prstGeom>
          <a:noFill/>
          <a:ln w="28575" cap="flat" cmpd="sng" algn="ctr">
            <a:solidFill>
              <a:schemeClr val="bg1"/>
            </a:solidFill>
            <a:prstDash val="solid"/>
            <a:round/>
            <a:headEnd type="none" w="med" len="med"/>
            <a:tailEnd type="none" w="med" len="med"/>
          </a:ln>
          <a:effectLst/>
        </p:spPr>
      </p:cxnSp>
      <p:sp>
        <p:nvSpPr>
          <p:cNvPr id="7" name="TextBox 6">
            <a:extLst>
              <a:ext uri="{FF2B5EF4-FFF2-40B4-BE49-F238E27FC236}">
                <a16:creationId xmlns:a16="http://schemas.microsoft.com/office/drawing/2014/main" id="{54D3C248-02D5-C400-51F2-41BB42DE7C7A}"/>
              </a:ext>
            </a:extLst>
          </p:cNvPr>
          <p:cNvSpPr txBox="1"/>
          <p:nvPr/>
        </p:nvSpPr>
        <p:spPr bwMode="auto">
          <a:xfrm>
            <a:off x="7360145" y="3899742"/>
            <a:ext cx="3465886" cy="584775"/>
          </a:xfrm>
          <a:prstGeom prst="rect">
            <a:avLst/>
          </a:prstGeom>
          <a:noFill/>
          <a:ln>
            <a:noFill/>
          </a:ln>
        </p:spPr>
        <p:txBody>
          <a:bodyPr wrap="square" rtlCol="0">
            <a:spAutoFit/>
          </a:bodyPr>
          <a:lstStyle/>
          <a:p>
            <a:pPr algn="l">
              <a:lnSpc>
                <a:spcPct val="100000"/>
              </a:lnSpc>
              <a:spcBef>
                <a:spcPts val="0"/>
              </a:spcBef>
              <a:spcAft>
                <a:spcPct val="0"/>
              </a:spcAft>
              <a:buClrTx/>
              <a:buFontTx/>
              <a:buNone/>
              <a:tabLst>
                <a:tab pos="1535113" algn="l"/>
                <a:tab pos="2797175" algn="l"/>
              </a:tabLst>
            </a:pPr>
            <a:r>
              <a:rPr lang="en-US" sz="1600" b="0" dirty="0">
                <a:solidFill>
                  <a:schemeClr val="accent1"/>
                </a:solidFill>
                <a:latin typeface="Calibri" panose="020F0502020204030204" pitchFamily="34" charset="0"/>
              </a:rPr>
              <a:t>Atezo (n = 106)</a:t>
            </a:r>
            <a:r>
              <a:rPr lang="en-US" sz="1600" b="0" dirty="0">
                <a:solidFill>
                  <a:schemeClr val="bg1"/>
                </a:solidFill>
                <a:latin typeface="Calibri" panose="020F0502020204030204" pitchFamily="34" charset="0"/>
              </a:rPr>
              <a:t>	15 (14.2)	NR</a:t>
            </a:r>
          </a:p>
          <a:p>
            <a:pPr algn="l">
              <a:lnSpc>
                <a:spcPct val="100000"/>
              </a:lnSpc>
              <a:spcBef>
                <a:spcPts val="0"/>
              </a:spcBef>
              <a:spcAft>
                <a:spcPct val="0"/>
              </a:spcAft>
              <a:buClrTx/>
              <a:buFontTx/>
              <a:buNone/>
              <a:tabLst>
                <a:tab pos="1535113" algn="l"/>
                <a:tab pos="2797175" algn="l"/>
              </a:tabLst>
            </a:pPr>
            <a:r>
              <a:rPr lang="en-US" sz="1600" b="0" dirty="0">
                <a:solidFill>
                  <a:schemeClr val="accent3"/>
                </a:solidFill>
                <a:latin typeface="Calibri" panose="020F0502020204030204" pitchFamily="34" charset="0"/>
              </a:rPr>
              <a:t>BSC (n = 103)</a:t>
            </a:r>
            <a:r>
              <a:rPr lang="en-US" sz="1600" b="0" dirty="0">
                <a:solidFill>
                  <a:schemeClr val="bg1"/>
                </a:solidFill>
                <a:latin typeface="Calibri" panose="020F0502020204030204" pitchFamily="34" charset="0"/>
              </a:rPr>
              <a:t>	30 (29.1)	NR</a:t>
            </a:r>
          </a:p>
        </p:txBody>
      </p:sp>
      <p:sp>
        <p:nvSpPr>
          <p:cNvPr id="8" name="TextBox 7">
            <a:extLst>
              <a:ext uri="{FF2B5EF4-FFF2-40B4-BE49-F238E27FC236}">
                <a16:creationId xmlns:a16="http://schemas.microsoft.com/office/drawing/2014/main" id="{D678BEE6-11B5-8EB5-F215-4B4AEB631C2A}"/>
              </a:ext>
            </a:extLst>
          </p:cNvPr>
          <p:cNvSpPr txBox="1"/>
          <p:nvPr/>
        </p:nvSpPr>
        <p:spPr bwMode="auto">
          <a:xfrm>
            <a:off x="9794402" y="3376817"/>
            <a:ext cx="1221808"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Median OS,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Mo (95% CI)</a:t>
            </a:r>
          </a:p>
        </p:txBody>
      </p:sp>
      <p:sp>
        <p:nvSpPr>
          <p:cNvPr id="9" name="TextBox 8">
            <a:extLst>
              <a:ext uri="{FF2B5EF4-FFF2-40B4-BE49-F238E27FC236}">
                <a16:creationId xmlns:a16="http://schemas.microsoft.com/office/drawing/2014/main" id="{B0DB5BC4-C64D-3AD3-EBD1-88E6A7606DB6}"/>
              </a:ext>
            </a:extLst>
          </p:cNvPr>
          <p:cNvSpPr txBox="1"/>
          <p:nvPr/>
        </p:nvSpPr>
        <p:spPr bwMode="auto">
          <a:xfrm>
            <a:off x="8956865" y="3376817"/>
            <a:ext cx="837537"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Events,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n (%)</a:t>
            </a:r>
          </a:p>
        </p:txBody>
      </p:sp>
      <p:sp>
        <p:nvSpPr>
          <p:cNvPr id="10" name="TextBox 9">
            <a:extLst>
              <a:ext uri="{FF2B5EF4-FFF2-40B4-BE49-F238E27FC236}">
                <a16:creationId xmlns:a16="http://schemas.microsoft.com/office/drawing/2014/main" id="{7B42E990-8DB9-185C-9723-F40F92C0561D}"/>
              </a:ext>
            </a:extLst>
          </p:cNvPr>
          <p:cNvSpPr txBox="1"/>
          <p:nvPr/>
        </p:nvSpPr>
        <p:spPr bwMode="auto">
          <a:xfrm>
            <a:off x="7360145" y="4406754"/>
            <a:ext cx="3418659" cy="338554"/>
          </a:xfrm>
          <a:prstGeom prst="rect">
            <a:avLst/>
          </a:prstGeom>
          <a:noFill/>
          <a:ln>
            <a:noFill/>
          </a:ln>
        </p:spPr>
        <p:txBody>
          <a:bodyPr wrap="squar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0.42 (95% CI: 0.23-0.78)</a:t>
            </a:r>
          </a:p>
        </p:txBody>
      </p:sp>
      <p:cxnSp>
        <p:nvCxnSpPr>
          <p:cNvPr id="28" name="Straight Connector 27">
            <a:extLst>
              <a:ext uri="{FF2B5EF4-FFF2-40B4-BE49-F238E27FC236}">
                <a16:creationId xmlns:a16="http://schemas.microsoft.com/office/drawing/2014/main" id="{7178CBC6-B448-32FF-498A-218E34A2F0A1}"/>
              </a:ext>
            </a:extLst>
          </p:cNvPr>
          <p:cNvCxnSpPr>
            <a:cxnSpLocks/>
          </p:cNvCxnSpPr>
          <p:nvPr/>
        </p:nvCxnSpPr>
        <p:spPr bwMode="auto">
          <a:xfrm>
            <a:off x="7295409"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B36AD6F-83F7-B570-4475-DAB6BF36BF71}"/>
              </a:ext>
            </a:extLst>
          </p:cNvPr>
          <p:cNvCxnSpPr>
            <a:cxnSpLocks/>
          </p:cNvCxnSpPr>
          <p:nvPr/>
        </p:nvCxnSpPr>
        <p:spPr bwMode="auto">
          <a:xfrm>
            <a:off x="7475901"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D6603CB-6FC9-229C-E43E-CC7B4574470A}"/>
              </a:ext>
            </a:extLst>
          </p:cNvPr>
          <p:cNvCxnSpPr>
            <a:cxnSpLocks/>
          </p:cNvCxnSpPr>
          <p:nvPr/>
        </p:nvCxnSpPr>
        <p:spPr bwMode="auto">
          <a:xfrm>
            <a:off x="7656393"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E684512-E899-2D7C-3E0E-57CBDC513934}"/>
              </a:ext>
            </a:extLst>
          </p:cNvPr>
          <p:cNvCxnSpPr>
            <a:cxnSpLocks/>
          </p:cNvCxnSpPr>
          <p:nvPr/>
        </p:nvCxnSpPr>
        <p:spPr bwMode="auto">
          <a:xfrm>
            <a:off x="7836885"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C1E07D1-FB78-3863-C771-F72647EFBBA0}"/>
              </a:ext>
            </a:extLst>
          </p:cNvPr>
          <p:cNvCxnSpPr>
            <a:cxnSpLocks/>
          </p:cNvCxnSpPr>
          <p:nvPr/>
        </p:nvCxnSpPr>
        <p:spPr bwMode="auto">
          <a:xfrm>
            <a:off x="8017377"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5025422-74F2-538F-51BE-1D5AD2633B28}"/>
              </a:ext>
            </a:extLst>
          </p:cNvPr>
          <p:cNvCxnSpPr>
            <a:cxnSpLocks/>
          </p:cNvCxnSpPr>
          <p:nvPr/>
        </p:nvCxnSpPr>
        <p:spPr bwMode="auto">
          <a:xfrm>
            <a:off x="8197869"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04C5067-F1E7-EE3E-3D43-9D40C1AEE4D1}"/>
              </a:ext>
            </a:extLst>
          </p:cNvPr>
          <p:cNvCxnSpPr>
            <a:cxnSpLocks/>
          </p:cNvCxnSpPr>
          <p:nvPr/>
        </p:nvCxnSpPr>
        <p:spPr bwMode="auto">
          <a:xfrm>
            <a:off x="8378361"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25A8550-5737-CADD-D8FA-543C9D029B95}"/>
              </a:ext>
            </a:extLst>
          </p:cNvPr>
          <p:cNvCxnSpPr>
            <a:cxnSpLocks/>
          </p:cNvCxnSpPr>
          <p:nvPr/>
        </p:nvCxnSpPr>
        <p:spPr bwMode="auto">
          <a:xfrm>
            <a:off x="8558853"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0C22EE0-FEC8-BB8B-BA65-056CA7AA3B86}"/>
              </a:ext>
            </a:extLst>
          </p:cNvPr>
          <p:cNvCxnSpPr>
            <a:cxnSpLocks/>
          </p:cNvCxnSpPr>
          <p:nvPr/>
        </p:nvCxnSpPr>
        <p:spPr bwMode="auto">
          <a:xfrm>
            <a:off x="8739345"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33BED9B-559D-DC79-7F2B-DF572FF5C88D}"/>
              </a:ext>
            </a:extLst>
          </p:cNvPr>
          <p:cNvCxnSpPr>
            <a:cxnSpLocks/>
          </p:cNvCxnSpPr>
          <p:nvPr/>
        </p:nvCxnSpPr>
        <p:spPr bwMode="auto">
          <a:xfrm>
            <a:off x="8919837"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203E8E9-A2F3-B311-A405-91D72FE2AE0A}"/>
              </a:ext>
            </a:extLst>
          </p:cNvPr>
          <p:cNvCxnSpPr>
            <a:cxnSpLocks/>
          </p:cNvCxnSpPr>
          <p:nvPr/>
        </p:nvCxnSpPr>
        <p:spPr bwMode="auto">
          <a:xfrm>
            <a:off x="9100329"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2A70304-400C-E8CF-9ABB-C821350B276C}"/>
              </a:ext>
            </a:extLst>
          </p:cNvPr>
          <p:cNvCxnSpPr>
            <a:cxnSpLocks/>
          </p:cNvCxnSpPr>
          <p:nvPr/>
        </p:nvCxnSpPr>
        <p:spPr bwMode="auto">
          <a:xfrm>
            <a:off x="9280821"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C775546-D4F5-31F1-DFAE-F39F7F0EBB5E}"/>
              </a:ext>
            </a:extLst>
          </p:cNvPr>
          <p:cNvCxnSpPr>
            <a:cxnSpLocks/>
          </p:cNvCxnSpPr>
          <p:nvPr/>
        </p:nvCxnSpPr>
        <p:spPr bwMode="auto">
          <a:xfrm>
            <a:off x="9461313"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E3C004A-F5F3-BB1E-FCAF-6A6A7FA8338B}"/>
              </a:ext>
            </a:extLst>
          </p:cNvPr>
          <p:cNvCxnSpPr>
            <a:cxnSpLocks/>
          </p:cNvCxnSpPr>
          <p:nvPr/>
        </p:nvCxnSpPr>
        <p:spPr bwMode="auto">
          <a:xfrm>
            <a:off x="9641805"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3F46D05-3F9D-C3E9-75FB-BCDAD3F892A4}"/>
              </a:ext>
            </a:extLst>
          </p:cNvPr>
          <p:cNvCxnSpPr>
            <a:cxnSpLocks/>
          </p:cNvCxnSpPr>
          <p:nvPr/>
        </p:nvCxnSpPr>
        <p:spPr bwMode="auto">
          <a:xfrm>
            <a:off x="9822297"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58E56FF-6222-C18E-96DB-5CD5A946DAD7}"/>
              </a:ext>
            </a:extLst>
          </p:cNvPr>
          <p:cNvCxnSpPr>
            <a:cxnSpLocks/>
          </p:cNvCxnSpPr>
          <p:nvPr/>
        </p:nvCxnSpPr>
        <p:spPr bwMode="auto">
          <a:xfrm>
            <a:off x="10002789"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DD5A639-5D9D-0216-ECB5-306725C5964C}"/>
              </a:ext>
            </a:extLst>
          </p:cNvPr>
          <p:cNvCxnSpPr>
            <a:cxnSpLocks/>
          </p:cNvCxnSpPr>
          <p:nvPr/>
        </p:nvCxnSpPr>
        <p:spPr bwMode="auto">
          <a:xfrm>
            <a:off x="10183281"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82D1380-7933-E403-75D5-A99F740B249A}"/>
              </a:ext>
            </a:extLst>
          </p:cNvPr>
          <p:cNvCxnSpPr>
            <a:cxnSpLocks/>
          </p:cNvCxnSpPr>
          <p:nvPr/>
        </p:nvCxnSpPr>
        <p:spPr bwMode="auto">
          <a:xfrm>
            <a:off x="10544265"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D47E92E-4846-2713-276A-AFC0ED0197FE}"/>
              </a:ext>
            </a:extLst>
          </p:cNvPr>
          <p:cNvCxnSpPr>
            <a:cxnSpLocks/>
          </p:cNvCxnSpPr>
          <p:nvPr/>
        </p:nvCxnSpPr>
        <p:spPr bwMode="auto">
          <a:xfrm>
            <a:off x="10724757"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B4DB6A0-497D-4D8D-6541-40514FD5B5E6}"/>
              </a:ext>
            </a:extLst>
          </p:cNvPr>
          <p:cNvCxnSpPr>
            <a:cxnSpLocks/>
          </p:cNvCxnSpPr>
          <p:nvPr/>
        </p:nvCxnSpPr>
        <p:spPr bwMode="auto">
          <a:xfrm>
            <a:off x="10905249"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85BB043-101E-29DD-FE3C-A4F7CADF4CD9}"/>
              </a:ext>
            </a:extLst>
          </p:cNvPr>
          <p:cNvCxnSpPr>
            <a:cxnSpLocks/>
          </p:cNvCxnSpPr>
          <p:nvPr/>
        </p:nvCxnSpPr>
        <p:spPr bwMode="auto">
          <a:xfrm>
            <a:off x="11085741"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C75AABA-792F-5777-8BF8-668ADC41C5F7}"/>
              </a:ext>
            </a:extLst>
          </p:cNvPr>
          <p:cNvCxnSpPr>
            <a:cxnSpLocks/>
          </p:cNvCxnSpPr>
          <p:nvPr/>
        </p:nvCxnSpPr>
        <p:spPr bwMode="auto">
          <a:xfrm>
            <a:off x="11266233"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AC0F680-1281-B063-D008-22A5222314F4}"/>
              </a:ext>
            </a:extLst>
          </p:cNvPr>
          <p:cNvCxnSpPr>
            <a:cxnSpLocks/>
          </p:cNvCxnSpPr>
          <p:nvPr/>
        </p:nvCxnSpPr>
        <p:spPr bwMode="auto">
          <a:xfrm>
            <a:off x="11627218"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139246EF-3A5A-7A83-CB20-286AD34044CE}"/>
              </a:ext>
            </a:extLst>
          </p:cNvPr>
          <p:cNvCxnSpPr>
            <a:cxnSpLocks/>
          </p:cNvCxnSpPr>
          <p:nvPr/>
        </p:nvCxnSpPr>
        <p:spPr bwMode="auto">
          <a:xfrm>
            <a:off x="11446725"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93EFA30-2C28-EF9A-69C7-82465DF847C6}"/>
              </a:ext>
            </a:extLst>
          </p:cNvPr>
          <p:cNvCxnSpPr>
            <a:cxnSpLocks/>
          </p:cNvCxnSpPr>
          <p:nvPr/>
        </p:nvCxnSpPr>
        <p:spPr bwMode="auto">
          <a:xfrm>
            <a:off x="10363773" y="47947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9929493-FDF6-2BC7-EDC7-FFBFA44539A1}"/>
              </a:ext>
            </a:extLst>
          </p:cNvPr>
          <p:cNvCxnSpPr>
            <a:cxnSpLocks/>
          </p:cNvCxnSpPr>
          <p:nvPr/>
        </p:nvCxnSpPr>
        <p:spPr bwMode="auto">
          <a:xfrm flipH="1">
            <a:off x="7241335" y="23594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2F4E146-7A5F-8DF5-651C-2D6A367DF9CF}"/>
              </a:ext>
            </a:extLst>
          </p:cNvPr>
          <p:cNvCxnSpPr>
            <a:cxnSpLocks/>
          </p:cNvCxnSpPr>
          <p:nvPr/>
        </p:nvCxnSpPr>
        <p:spPr bwMode="auto">
          <a:xfrm flipH="1">
            <a:off x="7241335" y="28468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CAFFE2A-815A-62E1-EBE8-9468DC955282}"/>
              </a:ext>
            </a:extLst>
          </p:cNvPr>
          <p:cNvCxnSpPr>
            <a:cxnSpLocks/>
          </p:cNvCxnSpPr>
          <p:nvPr/>
        </p:nvCxnSpPr>
        <p:spPr bwMode="auto">
          <a:xfrm flipH="1">
            <a:off x="7241335" y="33342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E197DAC4-FAC7-6407-2F10-FD4F1EBAE899}"/>
              </a:ext>
            </a:extLst>
          </p:cNvPr>
          <p:cNvCxnSpPr>
            <a:cxnSpLocks/>
          </p:cNvCxnSpPr>
          <p:nvPr/>
        </p:nvCxnSpPr>
        <p:spPr bwMode="auto">
          <a:xfrm flipH="1">
            <a:off x="7241335" y="38216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D70161C-2D0C-A8CD-6CB9-B7CC0F67DA31}"/>
              </a:ext>
            </a:extLst>
          </p:cNvPr>
          <p:cNvCxnSpPr>
            <a:cxnSpLocks/>
          </p:cNvCxnSpPr>
          <p:nvPr/>
        </p:nvCxnSpPr>
        <p:spPr bwMode="auto">
          <a:xfrm flipH="1">
            <a:off x="7241335" y="43090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2B080832-9400-8C6E-E4EF-BA8AFB382BC6}"/>
              </a:ext>
            </a:extLst>
          </p:cNvPr>
          <p:cNvCxnSpPr>
            <a:cxnSpLocks/>
          </p:cNvCxnSpPr>
          <p:nvPr/>
        </p:nvCxnSpPr>
        <p:spPr bwMode="auto">
          <a:xfrm flipH="1">
            <a:off x="7241335" y="4796455"/>
            <a:ext cx="64008" cy="0"/>
          </a:xfrm>
          <a:prstGeom prst="line">
            <a:avLst/>
          </a:prstGeom>
          <a:noFill/>
          <a:ln w="28575" cap="flat" cmpd="sng" algn="ctr">
            <a:solidFill>
              <a:schemeClr val="bg1"/>
            </a:solidFill>
            <a:prstDash val="solid"/>
            <a:round/>
            <a:headEnd type="none" w="med" len="med"/>
            <a:tailEnd type="none" w="med" len="med"/>
          </a:ln>
          <a:effectLst/>
        </p:spPr>
      </p:cxnSp>
      <p:sp>
        <p:nvSpPr>
          <p:cNvPr id="61" name="TextBox 60">
            <a:extLst>
              <a:ext uri="{FF2B5EF4-FFF2-40B4-BE49-F238E27FC236}">
                <a16:creationId xmlns:a16="http://schemas.microsoft.com/office/drawing/2014/main" id="{DBE6942C-023C-91C5-AAA7-51B0BDAC2FA2}"/>
              </a:ext>
            </a:extLst>
          </p:cNvPr>
          <p:cNvSpPr txBox="1"/>
          <p:nvPr/>
        </p:nvSpPr>
        <p:spPr bwMode="auto">
          <a:xfrm rot="16200000">
            <a:off x="5549005" y="3405667"/>
            <a:ext cx="24310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Overall Survival (%)</a:t>
            </a:r>
          </a:p>
        </p:txBody>
      </p:sp>
      <p:sp>
        <p:nvSpPr>
          <p:cNvPr id="62" name="TextBox 61">
            <a:extLst>
              <a:ext uri="{FF2B5EF4-FFF2-40B4-BE49-F238E27FC236}">
                <a16:creationId xmlns:a16="http://schemas.microsoft.com/office/drawing/2014/main" id="{3E56E019-A51D-E061-30A0-4236C026C248}"/>
              </a:ext>
            </a:extLst>
          </p:cNvPr>
          <p:cNvSpPr txBox="1"/>
          <p:nvPr/>
        </p:nvSpPr>
        <p:spPr bwMode="auto">
          <a:xfrm>
            <a:off x="7295335" y="5035236"/>
            <a:ext cx="4331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63" name="TextBox 62">
            <a:extLst>
              <a:ext uri="{FF2B5EF4-FFF2-40B4-BE49-F238E27FC236}">
                <a16:creationId xmlns:a16="http://schemas.microsoft.com/office/drawing/2014/main" id="{F31E9D1A-556B-1B70-2222-0A507A543922}"/>
              </a:ext>
            </a:extLst>
          </p:cNvPr>
          <p:cNvSpPr txBox="1"/>
          <p:nvPr/>
        </p:nvSpPr>
        <p:spPr bwMode="auto">
          <a:xfrm>
            <a:off x="6760445" y="2204744"/>
            <a:ext cx="512894" cy="33855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100</a:t>
            </a:r>
          </a:p>
        </p:txBody>
      </p:sp>
      <p:sp>
        <p:nvSpPr>
          <p:cNvPr id="64" name="TextBox 63">
            <a:extLst>
              <a:ext uri="{FF2B5EF4-FFF2-40B4-BE49-F238E27FC236}">
                <a16:creationId xmlns:a16="http://schemas.microsoft.com/office/drawing/2014/main" id="{0801A611-00D6-CFF8-8257-8726C4C6F152}"/>
              </a:ext>
            </a:extLst>
          </p:cNvPr>
          <p:cNvSpPr txBox="1"/>
          <p:nvPr/>
        </p:nvSpPr>
        <p:spPr bwMode="auto">
          <a:xfrm>
            <a:off x="6760445" y="2688729"/>
            <a:ext cx="512894" cy="33855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80</a:t>
            </a:r>
          </a:p>
        </p:txBody>
      </p:sp>
      <p:sp>
        <p:nvSpPr>
          <p:cNvPr id="65" name="TextBox 64">
            <a:extLst>
              <a:ext uri="{FF2B5EF4-FFF2-40B4-BE49-F238E27FC236}">
                <a16:creationId xmlns:a16="http://schemas.microsoft.com/office/drawing/2014/main" id="{4D7377CB-F5FD-3A5C-95E1-0AA508E23D23}"/>
              </a:ext>
            </a:extLst>
          </p:cNvPr>
          <p:cNvSpPr txBox="1"/>
          <p:nvPr/>
        </p:nvSpPr>
        <p:spPr bwMode="auto">
          <a:xfrm>
            <a:off x="6760445" y="3172714"/>
            <a:ext cx="512894" cy="33855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60</a:t>
            </a:r>
          </a:p>
        </p:txBody>
      </p:sp>
      <p:sp>
        <p:nvSpPr>
          <p:cNvPr id="66" name="TextBox 65">
            <a:extLst>
              <a:ext uri="{FF2B5EF4-FFF2-40B4-BE49-F238E27FC236}">
                <a16:creationId xmlns:a16="http://schemas.microsoft.com/office/drawing/2014/main" id="{94582E1F-5DD3-BAC7-98A6-CAEAE8307958}"/>
              </a:ext>
            </a:extLst>
          </p:cNvPr>
          <p:cNvSpPr txBox="1"/>
          <p:nvPr/>
        </p:nvSpPr>
        <p:spPr bwMode="auto">
          <a:xfrm>
            <a:off x="6760445" y="3656699"/>
            <a:ext cx="512894" cy="33855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40</a:t>
            </a:r>
          </a:p>
        </p:txBody>
      </p:sp>
      <p:sp>
        <p:nvSpPr>
          <p:cNvPr id="67" name="TextBox 66">
            <a:extLst>
              <a:ext uri="{FF2B5EF4-FFF2-40B4-BE49-F238E27FC236}">
                <a16:creationId xmlns:a16="http://schemas.microsoft.com/office/drawing/2014/main" id="{487FDA15-FF84-A298-B79B-6AC6C695A7CB}"/>
              </a:ext>
            </a:extLst>
          </p:cNvPr>
          <p:cNvSpPr txBox="1"/>
          <p:nvPr/>
        </p:nvSpPr>
        <p:spPr bwMode="auto">
          <a:xfrm>
            <a:off x="6760445" y="4140684"/>
            <a:ext cx="512894" cy="33855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20</a:t>
            </a:r>
          </a:p>
        </p:txBody>
      </p:sp>
      <p:sp>
        <p:nvSpPr>
          <p:cNvPr id="68" name="TextBox 67">
            <a:extLst>
              <a:ext uri="{FF2B5EF4-FFF2-40B4-BE49-F238E27FC236}">
                <a16:creationId xmlns:a16="http://schemas.microsoft.com/office/drawing/2014/main" id="{54CAA6F4-B438-DDD0-F568-6A4BAAD6B4C8}"/>
              </a:ext>
            </a:extLst>
          </p:cNvPr>
          <p:cNvSpPr txBox="1"/>
          <p:nvPr/>
        </p:nvSpPr>
        <p:spPr bwMode="auto">
          <a:xfrm>
            <a:off x="6760445" y="4624667"/>
            <a:ext cx="512894" cy="33855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sp>
        <p:nvSpPr>
          <p:cNvPr id="69" name="TextBox 68">
            <a:extLst>
              <a:ext uri="{FF2B5EF4-FFF2-40B4-BE49-F238E27FC236}">
                <a16:creationId xmlns:a16="http://schemas.microsoft.com/office/drawing/2014/main" id="{E7F58F6B-E30E-EF22-0ED8-7E9759E4279F}"/>
              </a:ext>
            </a:extLst>
          </p:cNvPr>
          <p:cNvSpPr txBox="1"/>
          <p:nvPr/>
        </p:nvSpPr>
        <p:spPr bwMode="auto">
          <a:xfrm>
            <a:off x="11404000"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72</a:t>
            </a:r>
          </a:p>
        </p:txBody>
      </p:sp>
      <p:sp>
        <p:nvSpPr>
          <p:cNvPr id="70" name="TextBox 69">
            <a:extLst>
              <a:ext uri="{FF2B5EF4-FFF2-40B4-BE49-F238E27FC236}">
                <a16:creationId xmlns:a16="http://schemas.microsoft.com/office/drawing/2014/main" id="{2194E28B-E582-DAB8-5DE1-A0F2711758FC}"/>
              </a:ext>
            </a:extLst>
          </p:cNvPr>
          <p:cNvSpPr txBox="1"/>
          <p:nvPr/>
        </p:nvSpPr>
        <p:spPr bwMode="auto">
          <a:xfrm>
            <a:off x="7083648"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0AE54258-8396-2F32-58EF-F064F834D539}"/>
              </a:ext>
            </a:extLst>
          </p:cNvPr>
          <p:cNvSpPr txBox="1"/>
          <p:nvPr/>
        </p:nvSpPr>
        <p:spPr bwMode="auto">
          <a:xfrm>
            <a:off x="7263663"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72" name="TextBox 71">
            <a:extLst>
              <a:ext uri="{FF2B5EF4-FFF2-40B4-BE49-F238E27FC236}">
                <a16:creationId xmlns:a16="http://schemas.microsoft.com/office/drawing/2014/main" id="{2DB5DCB7-A1B3-675F-5029-468A53F096EA}"/>
              </a:ext>
            </a:extLst>
          </p:cNvPr>
          <p:cNvSpPr txBox="1"/>
          <p:nvPr/>
        </p:nvSpPr>
        <p:spPr bwMode="auto">
          <a:xfrm>
            <a:off x="7443678"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73" name="TextBox 72">
            <a:extLst>
              <a:ext uri="{FF2B5EF4-FFF2-40B4-BE49-F238E27FC236}">
                <a16:creationId xmlns:a16="http://schemas.microsoft.com/office/drawing/2014/main" id="{A8E8AB00-4E15-7942-229C-0EB6361203CA}"/>
              </a:ext>
            </a:extLst>
          </p:cNvPr>
          <p:cNvSpPr txBox="1"/>
          <p:nvPr/>
        </p:nvSpPr>
        <p:spPr bwMode="auto">
          <a:xfrm>
            <a:off x="7623693"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p:txBody>
      </p:sp>
      <p:sp>
        <p:nvSpPr>
          <p:cNvPr id="74" name="TextBox 73">
            <a:extLst>
              <a:ext uri="{FF2B5EF4-FFF2-40B4-BE49-F238E27FC236}">
                <a16:creationId xmlns:a16="http://schemas.microsoft.com/office/drawing/2014/main" id="{3C9EE304-6868-FEEB-F313-835A4EDF10FF}"/>
              </a:ext>
            </a:extLst>
          </p:cNvPr>
          <p:cNvSpPr txBox="1"/>
          <p:nvPr/>
        </p:nvSpPr>
        <p:spPr bwMode="auto">
          <a:xfrm>
            <a:off x="7803708"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a:t>
            </a:r>
          </a:p>
        </p:txBody>
      </p:sp>
      <p:sp>
        <p:nvSpPr>
          <p:cNvPr id="75" name="TextBox 74">
            <a:extLst>
              <a:ext uri="{FF2B5EF4-FFF2-40B4-BE49-F238E27FC236}">
                <a16:creationId xmlns:a16="http://schemas.microsoft.com/office/drawing/2014/main" id="{9634F1D5-CE76-7AF5-A3C5-8ED2BB3F3E0F}"/>
              </a:ext>
            </a:extLst>
          </p:cNvPr>
          <p:cNvSpPr txBox="1"/>
          <p:nvPr/>
        </p:nvSpPr>
        <p:spPr bwMode="auto">
          <a:xfrm>
            <a:off x="7983723"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a:t>
            </a:r>
          </a:p>
        </p:txBody>
      </p:sp>
      <p:sp>
        <p:nvSpPr>
          <p:cNvPr id="76" name="TextBox 75">
            <a:extLst>
              <a:ext uri="{FF2B5EF4-FFF2-40B4-BE49-F238E27FC236}">
                <a16:creationId xmlns:a16="http://schemas.microsoft.com/office/drawing/2014/main" id="{ACD0D440-C679-EAED-DD47-6137BDC63CE2}"/>
              </a:ext>
            </a:extLst>
          </p:cNvPr>
          <p:cNvSpPr txBox="1"/>
          <p:nvPr/>
        </p:nvSpPr>
        <p:spPr bwMode="auto">
          <a:xfrm>
            <a:off x="8163738"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a:t>
            </a:r>
          </a:p>
        </p:txBody>
      </p:sp>
      <p:sp>
        <p:nvSpPr>
          <p:cNvPr id="77" name="TextBox 76">
            <a:extLst>
              <a:ext uri="{FF2B5EF4-FFF2-40B4-BE49-F238E27FC236}">
                <a16:creationId xmlns:a16="http://schemas.microsoft.com/office/drawing/2014/main" id="{0F3514A2-A1A0-2628-1126-627457A28560}"/>
              </a:ext>
            </a:extLst>
          </p:cNvPr>
          <p:cNvSpPr txBox="1"/>
          <p:nvPr/>
        </p:nvSpPr>
        <p:spPr bwMode="auto">
          <a:xfrm>
            <a:off x="8343753"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a:t>
            </a:r>
          </a:p>
        </p:txBody>
      </p:sp>
      <p:sp>
        <p:nvSpPr>
          <p:cNvPr id="78" name="TextBox 77">
            <a:extLst>
              <a:ext uri="{FF2B5EF4-FFF2-40B4-BE49-F238E27FC236}">
                <a16:creationId xmlns:a16="http://schemas.microsoft.com/office/drawing/2014/main" id="{C3019E44-4A1A-76B9-12EE-088CB44EDF51}"/>
              </a:ext>
            </a:extLst>
          </p:cNvPr>
          <p:cNvSpPr txBox="1"/>
          <p:nvPr/>
        </p:nvSpPr>
        <p:spPr bwMode="auto">
          <a:xfrm>
            <a:off x="8523768"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a:t>
            </a:r>
          </a:p>
        </p:txBody>
      </p:sp>
      <p:sp>
        <p:nvSpPr>
          <p:cNvPr id="79" name="TextBox 78">
            <a:extLst>
              <a:ext uri="{FF2B5EF4-FFF2-40B4-BE49-F238E27FC236}">
                <a16:creationId xmlns:a16="http://schemas.microsoft.com/office/drawing/2014/main" id="{BDD86126-02EA-62DE-480F-4E1C33DBFE1B}"/>
              </a:ext>
            </a:extLst>
          </p:cNvPr>
          <p:cNvSpPr txBox="1"/>
          <p:nvPr/>
        </p:nvSpPr>
        <p:spPr bwMode="auto">
          <a:xfrm>
            <a:off x="8703783"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27</a:t>
            </a:r>
          </a:p>
        </p:txBody>
      </p:sp>
      <p:sp>
        <p:nvSpPr>
          <p:cNvPr id="80" name="TextBox 79">
            <a:extLst>
              <a:ext uri="{FF2B5EF4-FFF2-40B4-BE49-F238E27FC236}">
                <a16:creationId xmlns:a16="http://schemas.microsoft.com/office/drawing/2014/main" id="{D4BAA4C6-FD9F-3FA1-6106-EE808CD55457}"/>
              </a:ext>
            </a:extLst>
          </p:cNvPr>
          <p:cNvSpPr txBox="1"/>
          <p:nvPr/>
        </p:nvSpPr>
        <p:spPr bwMode="auto">
          <a:xfrm>
            <a:off x="8883798"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30</a:t>
            </a:r>
          </a:p>
        </p:txBody>
      </p:sp>
      <p:sp>
        <p:nvSpPr>
          <p:cNvPr id="81" name="TextBox 80">
            <a:extLst>
              <a:ext uri="{FF2B5EF4-FFF2-40B4-BE49-F238E27FC236}">
                <a16:creationId xmlns:a16="http://schemas.microsoft.com/office/drawing/2014/main" id="{28CAD3D6-93A0-53D6-E913-D23852804B68}"/>
              </a:ext>
            </a:extLst>
          </p:cNvPr>
          <p:cNvSpPr txBox="1"/>
          <p:nvPr/>
        </p:nvSpPr>
        <p:spPr bwMode="auto">
          <a:xfrm>
            <a:off x="9063813"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a:t>
            </a:r>
          </a:p>
        </p:txBody>
      </p:sp>
      <p:sp>
        <p:nvSpPr>
          <p:cNvPr id="82" name="TextBox 81">
            <a:extLst>
              <a:ext uri="{FF2B5EF4-FFF2-40B4-BE49-F238E27FC236}">
                <a16:creationId xmlns:a16="http://schemas.microsoft.com/office/drawing/2014/main" id="{44071031-215B-4BBE-1635-F29A54F8895A}"/>
              </a:ext>
            </a:extLst>
          </p:cNvPr>
          <p:cNvSpPr txBox="1"/>
          <p:nvPr/>
        </p:nvSpPr>
        <p:spPr bwMode="auto">
          <a:xfrm>
            <a:off x="9243828"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36</a:t>
            </a:r>
          </a:p>
        </p:txBody>
      </p:sp>
      <p:sp>
        <p:nvSpPr>
          <p:cNvPr id="83" name="TextBox 82">
            <a:extLst>
              <a:ext uri="{FF2B5EF4-FFF2-40B4-BE49-F238E27FC236}">
                <a16:creationId xmlns:a16="http://schemas.microsoft.com/office/drawing/2014/main" id="{F5A99499-C819-8E91-BF89-A7B74A3B58BF}"/>
              </a:ext>
            </a:extLst>
          </p:cNvPr>
          <p:cNvSpPr txBox="1"/>
          <p:nvPr/>
        </p:nvSpPr>
        <p:spPr bwMode="auto">
          <a:xfrm>
            <a:off x="9423843"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a:t>
            </a:r>
          </a:p>
        </p:txBody>
      </p:sp>
      <p:sp>
        <p:nvSpPr>
          <p:cNvPr id="84" name="TextBox 83">
            <a:extLst>
              <a:ext uri="{FF2B5EF4-FFF2-40B4-BE49-F238E27FC236}">
                <a16:creationId xmlns:a16="http://schemas.microsoft.com/office/drawing/2014/main" id="{AD36D1A1-E69B-FFB1-3DB4-0B31A2D26F93}"/>
              </a:ext>
            </a:extLst>
          </p:cNvPr>
          <p:cNvSpPr txBox="1"/>
          <p:nvPr/>
        </p:nvSpPr>
        <p:spPr bwMode="auto">
          <a:xfrm>
            <a:off x="9603858"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42</a:t>
            </a:r>
          </a:p>
        </p:txBody>
      </p:sp>
      <p:sp>
        <p:nvSpPr>
          <p:cNvPr id="85" name="TextBox 84">
            <a:extLst>
              <a:ext uri="{FF2B5EF4-FFF2-40B4-BE49-F238E27FC236}">
                <a16:creationId xmlns:a16="http://schemas.microsoft.com/office/drawing/2014/main" id="{B47D4476-0560-8F96-C5E9-66FBF51AA8A7}"/>
              </a:ext>
            </a:extLst>
          </p:cNvPr>
          <p:cNvSpPr txBox="1"/>
          <p:nvPr/>
        </p:nvSpPr>
        <p:spPr bwMode="auto">
          <a:xfrm>
            <a:off x="9783873"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45</a:t>
            </a:r>
          </a:p>
        </p:txBody>
      </p:sp>
      <p:sp>
        <p:nvSpPr>
          <p:cNvPr id="86" name="TextBox 85">
            <a:extLst>
              <a:ext uri="{FF2B5EF4-FFF2-40B4-BE49-F238E27FC236}">
                <a16:creationId xmlns:a16="http://schemas.microsoft.com/office/drawing/2014/main" id="{63D3C12A-3345-10C8-92BF-48B8216FB72D}"/>
              </a:ext>
            </a:extLst>
          </p:cNvPr>
          <p:cNvSpPr txBox="1"/>
          <p:nvPr/>
        </p:nvSpPr>
        <p:spPr bwMode="auto">
          <a:xfrm>
            <a:off x="9963888"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48</a:t>
            </a:r>
          </a:p>
        </p:txBody>
      </p:sp>
      <p:sp>
        <p:nvSpPr>
          <p:cNvPr id="87" name="TextBox 86">
            <a:extLst>
              <a:ext uri="{FF2B5EF4-FFF2-40B4-BE49-F238E27FC236}">
                <a16:creationId xmlns:a16="http://schemas.microsoft.com/office/drawing/2014/main" id="{284B868C-71DE-8A94-9BC9-A5C36AFA711E}"/>
              </a:ext>
            </a:extLst>
          </p:cNvPr>
          <p:cNvSpPr txBox="1"/>
          <p:nvPr/>
        </p:nvSpPr>
        <p:spPr bwMode="auto">
          <a:xfrm>
            <a:off x="10143903"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51</a:t>
            </a:r>
          </a:p>
        </p:txBody>
      </p:sp>
      <p:sp>
        <p:nvSpPr>
          <p:cNvPr id="88" name="TextBox 87">
            <a:extLst>
              <a:ext uri="{FF2B5EF4-FFF2-40B4-BE49-F238E27FC236}">
                <a16:creationId xmlns:a16="http://schemas.microsoft.com/office/drawing/2014/main" id="{C893801A-9818-2CD7-4D1B-EEAF00583721}"/>
              </a:ext>
            </a:extLst>
          </p:cNvPr>
          <p:cNvSpPr txBox="1"/>
          <p:nvPr/>
        </p:nvSpPr>
        <p:spPr bwMode="auto">
          <a:xfrm>
            <a:off x="10323918"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54</a:t>
            </a:r>
          </a:p>
        </p:txBody>
      </p:sp>
      <p:sp>
        <p:nvSpPr>
          <p:cNvPr id="89" name="TextBox 88">
            <a:extLst>
              <a:ext uri="{FF2B5EF4-FFF2-40B4-BE49-F238E27FC236}">
                <a16:creationId xmlns:a16="http://schemas.microsoft.com/office/drawing/2014/main" id="{9AC47EF5-3BA6-01B5-AADE-59348A066E10}"/>
              </a:ext>
            </a:extLst>
          </p:cNvPr>
          <p:cNvSpPr txBox="1"/>
          <p:nvPr/>
        </p:nvSpPr>
        <p:spPr bwMode="auto">
          <a:xfrm>
            <a:off x="10503933"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57</a:t>
            </a:r>
          </a:p>
        </p:txBody>
      </p:sp>
      <p:sp>
        <p:nvSpPr>
          <p:cNvPr id="90" name="TextBox 89">
            <a:extLst>
              <a:ext uri="{FF2B5EF4-FFF2-40B4-BE49-F238E27FC236}">
                <a16:creationId xmlns:a16="http://schemas.microsoft.com/office/drawing/2014/main" id="{BF96C61D-612C-90C7-ACC6-467B1D89D65C}"/>
              </a:ext>
            </a:extLst>
          </p:cNvPr>
          <p:cNvSpPr txBox="1"/>
          <p:nvPr/>
        </p:nvSpPr>
        <p:spPr bwMode="auto">
          <a:xfrm>
            <a:off x="10683948"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60</a:t>
            </a:r>
          </a:p>
        </p:txBody>
      </p:sp>
      <p:sp>
        <p:nvSpPr>
          <p:cNvPr id="91" name="TextBox 90">
            <a:extLst>
              <a:ext uri="{FF2B5EF4-FFF2-40B4-BE49-F238E27FC236}">
                <a16:creationId xmlns:a16="http://schemas.microsoft.com/office/drawing/2014/main" id="{AF090D91-C374-FAA1-E4CF-897DC92C0C0E}"/>
              </a:ext>
            </a:extLst>
          </p:cNvPr>
          <p:cNvSpPr txBox="1"/>
          <p:nvPr/>
        </p:nvSpPr>
        <p:spPr bwMode="auto">
          <a:xfrm>
            <a:off x="10863963"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63</a:t>
            </a:r>
          </a:p>
        </p:txBody>
      </p:sp>
      <p:sp>
        <p:nvSpPr>
          <p:cNvPr id="92" name="TextBox 91">
            <a:extLst>
              <a:ext uri="{FF2B5EF4-FFF2-40B4-BE49-F238E27FC236}">
                <a16:creationId xmlns:a16="http://schemas.microsoft.com/office/drawing/2014/main" id="{A5D9F328-B5B3-3FB7-67D1-DB69F03A329B}"/>
              </a:ext>
            </a:extLst>
          </p:cNvPr>
          <p:cNvSpPr txBox="1"/>
          <p:nvPr/>
        </p:nvSpPr>
        <p:spPr bwMode="auto">
          <a:xfrm>
            <a:off x="11043978"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66</a:t>
            </a:r>
          </a:p>
        </p:txBody>
      </p:sp>
      <p:sp>
        <p:nvSpPr>
          <p:cNvPr id="93" name="TextBox 92">
            <a:extLst>
              <a:ext uri="{FF2B5EF4-FFF2-40B4-BE49-F238E27FC236}">
                <a16:creationId xmlns:a16="http://schemas.microsoft.com/office/drawing/2014/main" id="{AAFCB2B0-DB02-D605-65B3-6F2222842304}"/>
              </a:ext>
            </a:extLst>
          </p:cNvPr>
          <p:cNvSpPr txBox="1"/>
          <p:nvPr/>
        </p:nvSpPr>
        <p:spPr bwMode="auto">
          <a:xfrm>
            <a:off x="11223993" y="4833837"/>
            <a:ext cx="427280"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69</a:t>
            </a:r>
          </a:p>
        </p:txBody>
      </p:sp>
      <p:sp>
        <p:nvSpPr>
          <p:cNvPr id="94" name="TextBox 93">
            <a:extLst>
              <a:ext uri="{FF2B5EF4-FFF2-40B4-BE49-F238E27FC236}">
                <a16:creationId xmlns:a16="http://schemas.microsoft.com/office/drawing/2014/main" id="{4DDC0C40-9DE9-5011-0CF3-730886F3B00D}"/>
              </a:ext>
            </a:extLst>
          </p:cNvPr>
          <p:cNvSpPr txBox="1"/>
          <p:nvPr/>
        </p:nvSpPr>
        <p:spPr bwMode="auto">
          <a:xfrm>
            <a:off x="6096000" y="5204513"/>
            <a:ext cx="1143733" cy="553998"/>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000" dirty="0">
                <a:solidFill>
                  <a:schemeClr val="bg1"/>
                </a:solidFill>
                <a:latin typeface="Calibri" panose="020F0502020204030204" pitchFamily="34" charset="0"/>
              </a:rPr>
              <a:t>Patients at risk, n</a:t>
            </a:r>
            <a:br>
              <a:rPr lang="en-US" sz="1000" dirty="0">
                <a:solidFill>
                  <a:schemeClr val="bg1"/>
                </a:solidFill>
                <a:latin typeface="Calibri" panose="020F0502020204030204" pitchFamily="34" charset="0"/>
              </a:rPr>
            </a:br>
            <a:r>
              <a:rPr lang="en-US" sz="1000" b="0" dirty="0" err="1">
                <a:solidFill>
                  <a:schemeClr val="accent1"/>
                </a:solidFill>
                <a:latin typeface="Calibri" panose="020F0502020204030204" pitchFamily="34" charset="0"/>
              </a:rPr>
              <a:t>Altezo</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BSC</a:t>
            </a:r>
          </a:p>
        </p:txBody>
      </p:sp>
      <p:sp>
        <p:nvSpPr>
          <p:cNvPr id="95" name="TextBox 94">
            <a:extLst>
              <a:ext uri="{FF2B5EF4-FFF2-40B4-BE49-F238E27FC236}">
                <a16:creationId xmlns:a16="http://schemas.microsoft.com/office/drawing/2014/main" id="{1A8ADE95-369A-1E1C-2BB5-F8DA1C6CD45D}"/>
              </a:ext>
            </a:extLst>
          </p:cNvPr>
          <p:cNvSpPr txBox="1"/>
          <p:nvPr/>
        </p:nvSpPr>
        <p:spPr bwMode="auto">
          <a:xfrm>
            <a:off x="7074968"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106</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103</a:t>
            </a:r>
          </a:p>
        </p:txBody>
      </p:sp>
      <p:sp>
        <p:nvSpPr>
          <p:cNvPr id="96" name="TextBox 95">
            <a:extLst>
              <a:ext uri="{FF2B5EF4-FFF2-40B4-BE49-F238E27FC236}">
                <a16:creationId xmlns:a16="http://schemas.microsoft.com/office/drawing/2014/main" id="{217D9B20-C7A3-27E8-E725-1BC39751A1FF}"/>
              </a:ext>
            </a:extLst>
          </p:cNvPr>
          <p:cNvSpPr txBox="1"/>
          <p:nvPr/>
        </p:nvSpPr>
        <p:spPr bwMode="auto">
          <a:xfrm>
            <a:off x="7263663"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104</a:t>
            </a:r>
            <a:r>
              <a:rPr lang="en-US" sz="1000" b="0" dirty="0">
                <a:solidFill>
                  <a:schemeClr val="accent3"/>
                </a:solidFill>
                <a:latin typeface="Calibri" panose="020F0502020204030204" pitchFamily="34" charset="0"/>
              </a:rPr>
              <a:t>101</a:t>
            </a:r>
          </a:p>
        </p:txBody>
      </p:sp>
      <p:sp>
        <p:nvSpPr>
          <p:cNvPr id="97" name="TextBox 96">
            <a:extLst>
              <a:ext uri="{FF2B5EF4-FFF2-40B4-BE49-F238E27FC236}">
                <a16:creationId xmlns:a16="http://schemas.microsoft.com/office/drawing/2014/main" id="{174DDC92-2F06-BF43-515C-DA8238500CB5}"/>
              </a:ext>
            </a:extLst>
          </p:cNvPr>
          <p:cNvSpPr txBox="1"/>
          <p:nvPr/>
        </p:nvSpPr>
        <p:spPr bwMode="auto">
          <a:xfrm>
            <a:off x="7451862"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104</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98</a:t>
            </a:r>
          </a:p>
        </p:txBody>
      </p:sp>
      <p:sp>
        <p:nvSpPr>
          <p:cNvPr id="98" name="TextBox 97">
            <a:extLst>
              <a:ext uri="{FF2B5EF4-FFF2-40B4-BE49-F238E27FC236}">
                <a16:creationId xmlns:a16="http://schemas.microsoft.com/office/drawing/2014/main" id="{4C48D2B4-446D-F912-FD47-E5F771C79ABF}"/>
              </a:ext>
            </a:extLst>
          </p:cNvPr>
          <p:cNvSpPr txBox="1"/>
          <p:nvPr/>
        </p:nvSpPr>
        <p:spPr bwMode="auto">
          <a:xfrm>
            <a:off x="7644081"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104</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96</a:t>
            </a:r>
          </a:p>
        </p:txBody>
      </p:sp>
      <p:sp>
        <p:nvSpPr>
          <p:cNvPr id="99" name="TextBox 98">
            <a:extLst>
              <a:ext uri="{FF2B5EF4-FFF2-40B4-BE49-F238E27FC236}">
                <a16:creationId xmlns:a16="http://schemas.microsoft.com/office/drawing/2014/main" id="{65593EC9-E987-8E8F-0B7B-9450BFDC155A}"/>
              </a:ext>
            </a:extLst>
          </p:cNvPr>
          <p:cNvSpPr txBox="1"/>
          <p:nvPr/>
        </p:nvSpPr>
        <p:spPr bwMode="auto">
          <a:xfrm>
            <a:off x="7832043"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103</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95</a:t>
            </a:r>
          </a:p>
        </p:txBody>
      </p:sp>
      <p:sp>
        <p:nvSpPr>
          <p:cNvPr id="101" name="TextBox 100">
            <a:extLst>
              <a:ext uri="{FF2B5EF4-FFF2-40B4-BE49-F238E27FC236}">
                <a16:creationId xmlns:a16="http://schemas.microsoft.com/office/drawing/2014/main" id="{8FAC8540-0F65-320D-FABA-48F11B45C39D}"/>
              </a:ext>
            </a:extLst>
          </p:cNvPr>
          <p:cNvSpPr txBox="1"/>
          <p:nvPr/>
        </p:nvSpPr>
        <p:spPr bwMode="auto">
          <a:xfrm>
            <a:off x="8016954"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103</a:t>
            </a:r>
            <a:r>
              <a:rPr lang="en-US" sz="1000" b="0" dirty="0">
                <a:solidFill>
                  <a:schemeClr val="accent3"/>
                </a:solidFill>
                <a:latin typeface="Calibri" panose="020F0502020204030204" pitchFamily="34" charset="0"/>
              </a:rPr>
              <a:t>92</a:t>
            </a:r>
          </a:p>
        </p:txBody>
      </p:sp>
      <p:sp>
        <p:nvSpPr>
          <p:cNvPr id="102" name="TextBox 101">
            <a:extLst>
              <a:ext uri="{FF2B5EF4-FFF2-40B4-BE49-F238E27FC236}">
                <a16:creationId xmlns:a16="http://schemas.microsoft.com/office/drawing/2014/main" id="{90915FAB-8706-D4C3-CD4A-7BA1509820CA}"/>
              </a:ext>
            </a:extLst>
          </p:cNvPr>
          <p:cNvSpPr txBox="1"/>
          <p:nvPr/>
        </p:nvSpPr>
        <p:spPr bwMode="auto">
          <a:xfrm>
            <a:off x="8195892"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101</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90</a:t>
            </a:r>
          </a:p>
        </p:txBody>
      </p:sp>
      <p:sp>
        <p:nvSpPr>
          <p:cNvPr id="103" name="TextBox 102">
            <a:extLst>
              <a:ext uri="{FF2B5EF4-FFF2-40B4-BE49-F238E27FC236}">
                <a16:creationId xmlns:a16="http://schemas.microsoft.com/office/drawing/2014/main" id="{4C498095-27F8-26C5-6611-FB83894A3ACF}"/>
              </a:ext>
            </a:extLst>
          </p:cNvPr>
          <p:cNvSpPr txBox="1"/>
          <p:nvPr/>
        </p:nvSpPr>
        <p:spPr bwMode="auto">
          <a:xfrm>
            <a:off x="8386487"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100</a:t>
            </a:r>
            <a:r>
              <a:rPr lang="en-US" sz="1000" b="0" dirty="0">
                <a:solidFill>
                  <a:schemeClr val="accent3"/>
                </a:solidFill>
                <a:latin typeface="Calibri" panose="020F0502020204030204" pitchFamily="34" charset="0"/>
              </a:rPr>
              <a:t>87</a:t>
            </a:r>
          </a:p>
        </p:txBody>
      </p:sp>
      <p:sp>
        <p:nvSpPr>
          <p:cNvPr id="104" name="TextBox 103">
            <a:extLst>
              <a:ext uri="{FF2B5EF4-FFF2-40B4-BE49-F238E27FC236}">
                <a16:creationId xmlns:a16="http://schemas.microsoft.com/office/drawing/2014/main" id="{8DFB5929-8955-F3F6-31DA-24F1FF873D55}"/>
              </a:ext>
            </a:extLst>
          </p:cNvPr>
          <p:cNvSpPr txBox="1"/>
          <p:nvPr/>
        </p:nvSpPr>
        <p:spPr bwMode="auto">
          <a:xfrm>
            <a:off x="8720650"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96</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80</a:t>
            </a:r>
          </a:p>
        </p:txBody>
      </p:sp>
      <p:sp>
        <p:nvSpPr>
          <p:cNvPr id="105" name="TextBox 104">
            <a:extLst>
              <a:ext uri="{FF2B5EF4-FFF2-40B4-BE49-F238E27FC236}">
                <a16:creationId xmlns:a16="http://schemas.microsoft.com/office/drawing/2014/main" id="{25E5101B-D511-B412-D555-62C4C9318427}"/>
              </a:ext>
            </a:extLst>
          </p:cNvPr>
          <p:cNvSpPr txBox="1"/>
          <p:nvPr/>
        </p:nvSpPr>
        <p:spPr bwMode="auto">
          <a:xfrm>
            <a:off x="8891276"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96</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77</a:t>
            </a:r>
          </a:p>
        </p:txBody>
      </p:sp>
      <p:sp>
        <p:nvSpPr>
          <p:cNvPr id="106" name="TextBox 105">
            <a:extLst>
              <a:ext uri="{FF2B5EF4-FFF2-40B4-BE49-F238E27FC236}">
                <a16:creationId xmlns:a16="http://schemas.microsoft.com/office/drawing/2014/main" id="{5DDE5C53-766E-99AE-8EAB-3B00576F810F}"/>
              </a:ext>
            </a:extLst>
          </p:cNvPr>
          <p:cNvSpPr txBox="1"/>
          <p:nvPr/>
        </p:nvSpPr>
        <p:spPr bwMode="auto">
          <a:xfrm>
            <a:off x="9070505"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93</a:t>
            </a:r>
            <a:br>
              <a:rPr lang="en-US" sz="1000" b="0" dirty="0">
                <a:solidFill>
                  <a:schemeClr val="accent3"/>
                </a:solidFill>
                <a:latin typeface="Calibri" panose="020F0502020204030204" pitchFamily="34" charset="0"/>
              </a:rPr>
            </a:br>
            <a:r>
              <a:rPr lang="en-US" sz="1000" b="0" dirty="0">
                <a:solidFill>
                  <a:schemeClr val="accent3"/>
                </a:solidFill>
                <a:latin typeface="Calibri" panose="020F0502020204030204" pitchFamily="34" charset="0"/>
              </a:rPr>
              <a:t>76</a:t>
            </a:r>
          </a:p>
        </p:txBody>
      </p:sp>
      <p:sp>
        <p:nvSpPr>
          <p:cNvPr id="107" name="TextBox 106">
            <a:extLst>
              <a:ext uri="{FF2B5EF4-FFF2-40B4-BE49-F238E27FC236}">
                <a16:creationId xmlns:a16="http://schemas.microsoft.com/office/drawing/2014/main" id="{5B9F7C4B-884D-BACF-1DC1-8A4D6102D896}"/>
              </a:ext>
            </a:extLst>
          </p:cNvPr>
          <p:cNvSpPr txBox="1"/>
          <p:nvPr/>
        </p:nvSpPr>
        <p:spPr bwMode="auto">
          <a:xfrm>
            <a:off x="9242844"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90</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75</a:t>
            </a:r>
          </a:p>
        </p:txBody>
      </p:sp>
      <p:sp>
        <p:nvSpPr>
          <p:cNvPr id="108" name="TextBox 107">
            <a:extLst>
              <a:ext uri="{FF2B5EF4-FFF2-40B4-BE49-F238E27FC236}">
                <a16:creationId xmlns:a16="http://schemas.microsoft.com/office/drawing/2014/main" id="{16830754-0F0C-E04F-98C4-04767B7000FE}"/>
              </a:ext>
            </a:extLst>
          </p:cNvPr>
          <p:cNvSpPr txBox="1"/>
          <p:nvPr/>
        </p:nvSpPr>
        <p:spPr bwMode="auto">
          <a:xfrm>
            <a:off x="9420734"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87</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71</a:t>
            </a:r>
          </a:p>
        </p:txBody>
      </p:sp>
      <p:sp>
        <p:nvSpPr>
          <p:cNvPr id="109" name="TextBox 108">
            <a:extLst>
              <a:ext uri="{FF2B5EF4-FFF2-40B4-BE49-F238E27FC236}">
                <a16:creationId xmlns:a16="http://schemas.microsoft.com/office/drawing/2014/main" id="{E18E977B-2484-B1FA-8D02-6D61AA203873}"/>
              </a:ext>
            </a:extLst>
          </p:cNvPr>
          <p:cNvSpPr txBox="1"/>
          <p:nvPr/>
        </p:nvSpPr>
        <p:spPr bwMode="auto">
          <a:xfrm>
            <a:off x="9615005"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83</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64</a:t>
            </a:r>
          </a:p>
        </p:txBody>
      </p:sp>
      <p:sp>
        <p:nvSpPr>
          <p:cNvPr id="110" name="TextBox 109">
            <a:extLst>
              <a:ext uri="{FF2B5EF4-FFF2-40B4-BE49-F238E27FC236}">
                <a16:creationId xmlns:a16="http://schemas.microsoft.com/office/drawing/2014/main" id="{F1DFE266-DE37-A000-A43F-BB8200EC768E}"/>
              </a:ext>
            </a:extLst>
          </p:cNvPr>
          <p:cNvSpPr txBox="1"/>
          <p:nvPr/>
        </p:nvSpPr>
        <p:spPr bwMode="auto">
          <a:xfrm>
            <a:off x="9793933"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69</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52</a:t>
            </a:r>
          </a:p>
        </p:txBody>
      </p:sp>
      <p:sp>
        <p:nvSpPr>
          <p:cNvPr id="111" name="TextBox 110">
            <a:extLst>
              <a:ext uri="{FF2B5EF4-FFF2-40B4-BE49-F238E27FC236}">
                <a16:creationId xmlns:a16="http://schemas.microsoft.com/office/drawing/2014/main" id="{2721356C-FC25-3ED5-A672-5B93739EE7E4}"/>
              </a:ext>
            </a:extLst>
          </p:cNvPr>
          <p:cNvSpPr txBox="1"/>
          <p:nvPr/>
        </p:nvSpPr>
        <p:spPr bwMode="auto">
          <a:xfrm>
            <a:off x="9980880"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58</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45</a:t>
            </a:r>
          </a:p>
        </p:txBody>
      </p:sp>
      <p:sp>
        <p:nvSpPr>
          <p:cNvPr id="112" name="TextBox 111">
            <a:extLst>
              <a:ext uri="{FF2B5EF4-FFF2-40B4-BE49-F238E27FC236}">
                <a16:creationId xmlns:a16="http://schemas.microsoft.com/office/drawing/2014/main" id="{FBB43701-7A7B-FEBA-9006-4AC8AF3A6A8F}"/>
              </a:ext>
            </a:extLst>
          </p:cNvPr>
          <p:cNvSpPr txBox="1"/>
          <p:nvPr/>
        </p:nvSpPr>
        <p:spPr bwMode="auto">
          <a:xfrm>
            <a:off x="10160109"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41</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35</a:t>
            </a:r>
          </a:p>
        </p:txBody>
      </p:sp>
      <p:sp>
        <p:nvSpPr>
          <p:cNvPr id="113" name="TextBox 112">
            <a:extLst>
              <a:ext uri="{FF2B5EF4-FFF2-40B4-BE49-F238E27FC236}">
                <a16:creationId xmlns:a16="http://schemas.microsoft.com/office/drawing/2014/main" id="{9CF05884-235C-4852-FF97-3CF1E07BDF27}"/>
              </a:ext>
            </a:extLst>
          </p:cNvPr>
          <p:cNvSpPr txBox="1"/>
          <p:nvPr/>
        </p:nvSpPr>
        <p:spPr bwMode="auto">
          <a:xfrm>
            <a:off x="10346071"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32</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24</a:t>
            </a:r>
          </a:p>
        </p:txBody>
      </p:sp>
      <p:sp>
        <p:nvSpPr>
          <p:cNvPr id="114" name="TextBox 113">
            <a:extLst>
              <a:ext uri="{FF2B5EF4-FFF2-40B4-BE49-F238E27FC236}">
                <a16:creationId xmlns:a16="http://schemas.microsoft.com/office/drawing/2014/main" id="{616CC84E-9FD2-D1A6-5303-A81DDA1D44CB}"/>
              </a:ext>
            </a:extLst>
          </p:cNvPr>
          <p:cNvSpPr txBox="1"/>
          <p:nvPr/>
        </p:nvSpPr>
        <p:spPr bwMode="auto">
          <a:xfrm>
            <a:off x="10532270"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20</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14</a:t>
            </a:r>
          </a:p>
        </p:txBody>
      </p:sp>
      <p:sp>
        <p:nvSpPr>
          <p:cNvPr id="115" name="TextBox 114">
            <a:extLst>
              <a:ext uri="{FF2B5EF4-FFF2-40B4-BE49-F238E27FC236}">
                <a16:creationId xmlns:a16="http://schemas.microsoft.com/office/drawing/2014/main" id="{BE1FC9CF-B2CC-8B40-D29F-782E1696E7FD}"/>
              </a:ext>
            </a:extLst>
          </p:cNvPr>
          <p:cNvSpPr txBox="1"/>
          <p:nvPr/>
        </p:nvSpPr>
        <p:spPr bwMode="auto">
          <a:xfrm>
            <a:off x="10688119"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13</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8</a:t>
            </a:r>
          </a:p>
        </p:txBody>
      </p:sp>
      <p:sp>
        <p:nvSpPr>
          <p:cNvPr id="116" name="TextBox 115">
            <a:extLst>
              <a:ext uri="{FF2B5EF4-FFF2-40B4-BE49-F238E27FC236}">
                <a16:creationId xmlns:a16="http://schemas.microsoft.com/office/drawing/2014/main" id="{CD80695B-8EB6-AF27-04EC-07B4B1183D88}"/>
              </a:ext>
            </a:extLst>
          </p:cNvPr>
          <p:cNvSpPr txBox="1"/>
          <p:nvPr/>
        </p:nvSpPr>
        <p:spPr bwMode="auto">
          <a:xfrm>
            <a:off x="10873072"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6</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4</a:t>
            </a:r>
          </a:p>
        </p:txBody>
      </p:sp>
      <p:sp>
        <p:nvSpPr>
          <p:cNvPr id="117" name="TextBox 116">
            <a:extLst>
              <a:ext uri="{FF2B5EF4-FFF2-40B4-BE49-F238E27FC236}">
                <a16:creationId xmlns:a16="http://schemas.microsoft.com/office/drawing/2014/main" id="{3E53B77B-BBC5-3B49-965B-2612F758EDF4}"/>
              </a:ext>
            </a:extLst>
          </p:cNvPr>
          <p:cNvSpPr txBox="1"/>
          <p:nvPr/>
        </p:nvSpPr>
        <p:spPr bwMode="auto">
          <a:xfrm>
            <a:off x="11060280"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2</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3</a:t>
            </a:r>
          </a:p>
        </p:txBody>
      </p:sp>
      <p:sp>
        <p:nvSpPr>
          <p:cNvPr id="118" name="TextBox 117">
            <a:extLst>
              <a:ext uri="{FF2B5EF4-FFF2-40B4-BE49-F238E27FC236}">
                <a16:creationId xmlns:a16="http://schemas.microsoft.com/office/drawing/2014/main" id="{EF97AA56-D06F-6BED-37A0-4128E336C873}"/>
              </a:ext>
            </a:extLst>
          </p:cNvPr>
          <p:cNvSpPr txBox="1"/>
          <p:nvPr/>
        </p:nvSpPr>
        <p:spPr bwMode="auto">
          <a:xfrm>
            <a:off x="11227910"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1</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2</a:t>
            </a:r>
          </a:p>
        </p:txBody>
      </p:sp>
      <p:sp>
        <p:nvSpPr>
          <p:cNvPr id="119" name="TextBox 118">
            <a:extLst>
              <a:ext uri="{FF2B5EF4-FFF2-40B4-BE49-F238E27FC236}">
                <a16:creationId xmlns:a16="http://schemas.microsoft.com/office/drawing/2014/main" id="{2A66AA02-5EEC-DD21-A72F-A2EB4D2CE61B}"/>
              </a:ext>
            </a:extLst>
          </p:cNvPr>
          <p:cNvSpPr txBox="1"/>
          <p:nvPr/>
        </p:nvSpPr>
        <p:spPr bwMode="auto">
          <a:xfrm>
            <a:off x="11418405"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NE</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NE</a:t>
            </a:r>
          </a:p>
        </p:txBody>
      </p:sp>
      <p:sp>
        <p:nvSpPr>
          <p:cNvPr id="120" name="TextBox 119">
            <a:extLst>
              <a:ext uri="{FF2B5EF4-FFF2-40B4-BE49-F238E27FC236}">
                <a16:creationId xmlns:a16="http://schemas.microsoft.com/office/drawing/2014/main" id="{5334DCE1-73B1-479E-0042-D4BB58F2FB79}"/>
              </a:ext>
            </a:extLst>
          </p:cNvPr>
          <p:cNvSpPr txBox="1"/>
          <p:nvPr/>
        </p:nvSpPr>
        <p:spPr bwMode="auto">
          <a:xfrm>
            <a:off x="8563816" y="5358401"/>
            <a:ext cx="409062"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000" b="0" dirty="0">
                <a:solidFill>
                  <a:schemeClr val="accent1"/>
                </a:solidFill>
                <a:latin typeface="Calibri" panose="020F0502020204030204" pitchFamily="34" charset="0"/>
              </a:rPr>
              <a:t>99</a:t>
            </a:r>
            <a:br>
              <a:rPr lang="en-US" sz="1000" b="0" dirty="0">
                <a:solidFill>
                  <a:schemeClr val="accent1"/>
                </a:solidFill>
                <a:latin typeface="Calibri" panose="020F0502020204030204" pitchFamily="34" charset="0"/>
              </a:rPr>
            </a:br>
            <a:r>
              <a:rPr lang="en-US" sz="1000" b="0" dirty="0">
                <a:solidFill>
                  <a:schemeClr val="accent3"/>
                </a:solidFill>
                <a:latin typeface="Calibri" panose="020F0502020204030204" pitchFamily="34" charset="0"/>
              </a:rPr>
              <a:t>84</a:t>
            </a:r>
          </a:p>
        </p:txBody>
      </p:sp>
      <p:sp>
        <p:nvSpPr>
          <p:cNvPr id="122" name="Freeform 121">
            <a:extLst>
              <a:ext uri="{FF2B5EF4-FFF2-40B4-BE49-F238E27FC236}">
                <a16:creationId xmlns:a16="http://schemas.microsoft.com/office/drawing/2014/main" id="{74179E60-70DF-6C89-AE46-4389500D5B52}"/>
              </a:ext>
            </a:extLst>
          </p:cNvPr>
          <p:cNvSpPr/>
          <p:nvPr/>
        </p:nvSpPr>
        <p:spPr bwMode="auto">
          <a:xfrm>
            <a:off x="7501054" y="2382644"/>
            <a:ext cx="4137102" cy="776868"/>
          </a:xfrm>
          <a:custGeom>
            <a:avLst/>
            <a:gdLst>
              <a:gd name="connsiteX0" fmla="*/ 4137102 w 4137102"/>
              <a:gd name="connsiteY0" fmla="*/ 776868 h 776868"/>
              <a:gd name="connsiteX1" fmla="*/ 2969941 w 4137102"/>
              <a:gd name="connsiteY1" fmla="*/ 776868 h 776868"/>
              <a:gd name="connsiteX2" fmla="*/ 2969941 w 4137102"/>
              <a:gd name="connsiteY2" fmla="*/ 721112 h 776868"/>
              <a:gd name="connsiteX3" fmla="*/ 2419814 w 4137102"/>
              <a:gd name="connsiteY3" fmla="*/ 721112 h 776868"/>
              <a:gd name="connsiteX4" fmla="*/ 2419814 w 4137102"/>
              <a:gd name="connsiteY4" fmla="*/ 695093 h 776868"/>
              <a:gd name="connsiteX5" fmla="*/ 2274848 w 4137102"/>
              <a:gd name="connsiteY5" fmla="*/ 695093 h 776868"/>
              <a:gd name="connsiteX6" fmla="*/ 2274848 w 4137102"/>
              <a:gd name="connsiteY6" fmla="*/ 646771 h 776868"/>
              <a:gd name="connsiteX7" fmla="*/ 2159619 w 4137102"/>
              <a:gd name="connsiteY7" fmla="*/ 646771 h 776868"/>
              <a:gd name="connsiteX8" fmla="*/ 2159619 w 4137102"/>
              <a:gd name="connsiteY8" fmla="*/ 613317 h 776868"/>
              <a:gd name="connsiteX9" fmla="*/ 2144751 w 4137102"/>
              <a:gd name="connsiteY9" fmla="*/ 613317 h 776868"/>
              <a:gd name="connsiteX10" fmla="*/ 2144751 w 4137102"/>
              <a:gd name="connsiteY10" fmla="*/ 613317 h 776868"/>
              <a:gd name="connsiteX11" fmla="*/ 2144751 w 4137102"/>
              <a:gd name="connsiteY11" fmla="*/ 613317 h 776868"/>
              <a:gd name="connsiteX12" fmla="*/ 2144751 w 4137102"/>
              <a:gd name="connsiteY12" fmla="*/ 587297 h 776868"/>
              <a:gd name="connsiteX13" fmla="*/ 1992351 w 4137102"/>
              <a:gd name="connsiteY13" fmla="*/ 587297 h 776868"/>
              <a:gd name="connsiteX14" fmla="*/ 1992351 w 4137102"/>
              <a:gd name="connsiteY14" fmla="*/ 546410 h 776868"/>
              <a:gd name="connsiteX15" fmla="*/ 1802780 w 4137102"/>
              <a:gd name="connsiteY15" fmla="*/ 546410 h 776868"/>
              <a:gd name="connsiteX16" fmla="*/ 1802780 w 4137102"/>
              <a:gd name="connsiteY16" fmla="*/ 520390 h 776868"/>
              <a:gd name="connsiteX17" fmla="*/ 1650380 w 4137102"/>
              <a:gd name="connsiteY17" fmla="*/ 520390 h 776868"/>
              <a:gd name="connsiteX18" fmla="*/ 1650380 w 4137102"/>
              <a:gd name="connsiteY18" fmla="*/ 520390 h 776868"/>
              <a:gd name="connsiteX19" fmla="*/ 1650380 w 4137102"/>
              <a:gd name="connsiteY19" fmla="*/ 490654 h 776868"/>
              <a:gd name="connsiteX20" fmla="*/ 1598341 w 4137102"/>
              <a:gd name="connsiteY20" fmla="*/ 490654 h 776868"/>
              <a:gd name="connsiteX21" fmla="*/ 1598341 w 4137102"/>
              <a:gd name="connsiteY21" fmla="*/ 468351 h 776868"/>
              <a:gd name="connsiteX22" fmla="*/ 1516566 w 4137102"/>
              <a:gd name="connsiteY22" fmla="*/ 468351 h 776868"/>
              <a:gd name="connsiteX23" fmla="*/ 1516566 w 4137102"/>
              <a:gd name="connsiteY23" fmla="*/ 468351 h 776868"/>
              <a:gd name="connsiteX24" fmla="*/ 1516566 w 4137102"/>
              <a:gd name="connsiteY24" fmla="*/ 468351 h 776868"/>
              <a:gd name="connsiteX25" fmla="*/ 1516566 w 4137102"/>
              <a:gd name="connsiteY25" fmla="*/ 438615 h 776868"/>
              <a:gd name="connsiteX26" fmla="*/ 1471961 w 4137102"/>
              <a:gd name="connsiteY26" fmla="*/ 438615 h 776868"/>
              <a:gd name="connsiteX27" fmla="*/ 1471961 w 4137102"/>
              <a:gd name="connsiteY27" fmla="*/ 420029 h 776868"/>
              <a:gd name="connsiteX28" fmla="*/ 1367883 w 4137102"/>
              <a:gd name="connsiteY28" fmla="*/ 420029 h 776868"/>
              <a:gd name="connsiteX29" fmla="*/ 1367883 w 4137102"/>
              <a:gd name="connsiteY29" fmla="*/ 334536 h 776868"/>
              <a:gd name="connsiteX30" fmla="*/ 1282390 w 4137102"/>
              <a:gd name="connsiteY30" fmla="*/ 334536 h 776868"/>
              <a:gd name="connsiteX31" fmla="*/ 1282390 w 4137102"/>
              <a:gd name="connsiteY31" fmla="*/ 319668 h 776868"/>
              <a:gd name="connsiteX32" fmla="*/ 1215483 w 4137102"/>
              <a:gd name="connsiteY32" fmla="*/ 319668 h 776868"/>
              <a:gd name="connsiteX33" fmla="*/ 1215483 w 4137102"/>
              <a:gd name="connsiteY33" fmla="*/ 319668 h 776868"/>
              <a:gd name="connsiteX34" fmla="*/ 1215483 w 4137102"/>
              <a:gd name="connsiteY34" fmla="*/ 289932 h 776868"/>
              <a:gd name="connsiteX35" fmla="*/ 1156009 w 4137102"/>
              <a:gd name="connsiteY35" fmla="*/ 289932 h 776868"/>
              <a:gd name="connsiteX36" fmla="*/ 1156009 w 4137102"/>
              <a:gd name="connsiteY36" fmla="*/ 271346 h 776868"/>
              <a:gd name="connsiteX37" fmla="*/ 1141141 w 4137102"/>
              <a:gd name="connsiteY37" fmla="*/ 271346 h 776868"/>
              <a:gd name="connsiteX38" fmla="*/ 1141141 w 4137102"/>
              <a:gd name="connsiteY38" fmla="*/ 271346 h 776868"/>
              <a:gd name="connsiteX39" fmla="*/ 1141141 w 4137102"/>
              <a:gd name="connsiteY39" fmla="*/ 237893 h 776868"/>
              <a:gd name="connsiteX40" fmla="*/ 973873 w 4137102"/>
              <a:gd name="connsiteY40" fmla="*/ 237893 h 776868"/>
              <a:gd name="connsiteX41" fmla="*/ 973873 w 4137102"/>
              <a:gd name="connsiteY41" fmla="*/ 237893 h 776868"/>
              <a:gd name="connsiteX42" fmla="*/ 973873 w 4137102"/>
              <a:gd name="connsiteY42" fmla="*/ 211873 h 776868"/>
              <a:gd name="connsiteX43" fmla="*/ 929268 w 4137102"/>
              <a:gd name="connsiteY43" fmla="*/ 211873 h 776868"/>
              <a:gd name="connsiteX44" fmla="*/ 929268 w 4137102"/>
              <a:gd name="connsiteY44" fmla="*/ 193288 h 776868"/>
              <a:gd name="connsiteX45" fmla="*/ 880946 w 4137102"/>
              <a:gd name="connsiteY45" fmla="*/ 193288 h 776868"/>
              <a:gd name="connsiteX46" fmla="*/ 880946 w 4137102"/>
              <a:gd name="connsiteY46" fmla="*/ 167268 h 776868"/>
              <a:gd name="connsiteX47" fmla="*/ 810322 w 4137102"/>
              <a:gd name="connsiteY47" fmla="*/ 167268 h 776868"/>
              <a:gd name="connsiteX48" fmla="*/ 810322 w 4137102"/>
              <a:gd name="connsiteY48" fmla="*/ 141249 h 776868"/>
              <a:gd name="connsiteX49" fmla="*/ 695092 w 4137102"/>
              <a:gd name="connsiteY49" fmla="*/ 141249 h 776868"/>
              <a:gd name="connsiteX50" fmla="*/ 695092 w 4137102"/>
              <a:gd name="connsiteY50" fmla="*/ 122663 h 776868"/>
              <a:gd name="connsiteX51" fmla="*/ 605883 w 4137102"/>
              <a:gd name="connsiteY51" fmla="*/ 122663 h 776868"/>
              <a:gd name="connsiteX52" fmla="*/ 605883 w 4137102"/>
              <a:gd name="connsiteY52" fmla="*/ 92927 h 776868"/>
              <a:gd name="connsiteX53" fmla="*/ 379141 w 4137102"/>
              <a:gd name="connsiteY53" fmla="*/ 92927 h 776868"/>
              <a:gd name="connsiteX54" fmla="*/ 379141 w 4137102"/>
              <a:gd name="connsiteY54" fmla="*/ 70624 h 776868"/>
              <a:gd name="connsiteX55" fmla="*/ 293648 w 4137102"/>
              <a:gd name="connsiteY55" fmla="*/ 70624 h 776868"/>
              <a:gd name="connsiteX56" fmla="*/ 293648 w 4137102"/>
              <a:gd name="connsiteY56" fmla="*/ 70624 h 776868"/>
              <a:gd name="connsiteX57" fmla="*/ 293648 w 4137102"/>
              <a:gd name="connsiteY57" fmla="*/ 70624 h 776868"/>
              <a:gd name="connsiteX58" fmla="*/ 293648 w 4137102"/>
              <a:gd name="connsiteY58" fmla="*/ 40888 h 776868"/>
              <a:gd name="connsiteX59" fmla="*/ 122663 w 4137102"/>
              <a:gd name="connsiteY59" fmla="*/ 40888 h 776868"/>
              <a:gd name="connsiteX60" fmla="*/ 122663 w 4137102"/>
              <a:gd name="connsiteY60" fmla="*/ 18585 h 776868"/>
              <a:gd name="connsiteX61" fmla="*/ 0 w 4137102"/>
              <a:gd name="connsiteY61" fmla="*/ 18585 h 776868"/>
              <a:gd name="connsiteX62" fmla="*/ 0 w 4137102"/>
              <a:gd name="connsiteY62" fmla="*/ 0 h 776868"/>
              <a:gd name="connsiteX63" fmla="*/ 11151 w 4137102"/>
              <a:gd name="connsiteY63" fmla="*/ 0 h 776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137102" h="776868">
                <a:moveTo>
                  <a:pt x="4137102" y="776868"/>
                </a:moveTo>
                <a:lnTo>
                  <a:pt x="2969941" y="776868"/>
                </a:lnTo>
                <a:lnTo>
                  <a:pt x="2969941" y="721112"/>
                </a:lnTo>
                <a:lnTo>
                  <a:pt x="2419814" y="721112"/>
                </a:lnTo>
                <a:lnTo>
                  <a:pt x="2419814" y="695093"/>
                </a:lnTo>
                <a:lnTo>
                  <a:pt x="2274848" y="695093"/>
                </a:lnTo>
                <a:lnTo>
                  <a:pt x="2274848" y="646771"/>
                </a:lnTo>
                <a:lnTo>
                  <a:pt x="2159619" y="646771"/>
                </a:lnTo>
                <a:lnTo>
                  <a:pt x="2159619" y="613317"/>
                </a:lnTo>
                <a:lnTo>
                  <a:pt x="2144751" y="613317"/>
                </a:lnTo>
                <a:lnTo>
                  <a:pt x="2144751" y="613317"/>
                </a:lnTo>
                <a:lnTo>
                  <a:pt x="2144751" y="613317"/>
                </a:lnTo>
                <a:lnTo>
                  <a:pt x="2144751" y="587297"/>
                </a:lnTo>
                <a:lnTo>
                  <a:pt x="1992351" y="587297"/>
                </a:lnTo>
                <a:lnTo>
                  <a:pt x="1992351" y="546410"/>
                </a:lnTo>
                <a:lnTo>
                  <a:pt x="1802780" y="546410"/>
                </a:lnTo>
                <a:lnTo>
                  <a:pt x="1802780" y="520390"/>
                </a:lnTo>
                <a:lnTo>
                  <a:pt x="1650380" y="520390"/>
                </a:lnTo>
                <a:lnTo>
                  <a:pt x="1650380" y="520390"/>
                </a:lnTo>
                <a:lnTo>
                  <a:pt x="1650380" y="490654"/>
                </a:lnTo>
                <a:lnTo>
                  <a:pt x="1598341" y="490654"/>
                </a:lnTo>
                <a:lnTo>
                  <a:pt x="1598341" y="468351"/>
                </a:lnTo>
                <a:lnTo>
                  <a:pt x="1516566" y="468351"/>
                </a:lnTo>
                <a:lnTo>
                  <a:pt x="1516566" y="468351"/>
                </a:lnTo>
                <a:lnTo>
                  <a:pt x="1516566" y="468351"/>
                </a:lnTo>
                <a:lnTo>
                  <a:pt x="1516566" y="438615"/>
                </a:lnTo>
                <a:lnTo>
                  <a:pt x="1471961" y="438615"/>
                </a:lnTo>
                <a:lnTo>
                  <a:pt x="1471961" y="420029"/>
                </a:lnTo>
                <a:lnTo>
                  <a:pt x="1367883" y="420029"/>
                </a:lnTo>
                <a:lnTo>
                  <a:pt x="1367883" y="334536"/>
                </a:lnTo>
                <a:lnTo>
                  <a:pt x="1282390" y="334536"/>
                </a:lnTo>
                <a:lnTo>
                  <a:pt x="1282390" y="319668"/>
                </a:lnTo>
                <a:lnTo>
                  <a:pt x="1215483" y="319668"/>
                </a:lnTo>
                <a:lnTo>
                  <a:pt x="1215483" y="319668"/>
                </a:lnTo>
                <a:lnTo>
                  <a:pt x="1215483" y="289932"/>
                </a:lnTo>
                <a:lnTo>
                  <a:pt x="1156009" y="289932"/>
                </a:lnTo>
                <a:lnTo>
                  <a:pt x="1156009" y="271346"/>
                </a:lnTo>
                <a:lnTo>
                  <a:pt x="1141141" y="271346"/>
                </a:lnTo>
                <a:lnTo>
                  <a:pt x="1141141" y="271346"/>
                </a:lnTo>
                <a:lnTo>
                  <a:pt x="1141141" y="237893"/>
                </a:lnTo>
                <a:lnTo>
                  <a:pt x="973873" y="237893"/>
                </a:lnTo>
                <a:lnTo>
                  <a:pt x="973873" y="237893"/>
                </a:lnTo>
                <a:lnTo>
                  <a:pt x="973873" y="211873"/>
                </a:lnTo>
                <a:lnTo>
                  <a:pt x="929268" y="211873"/>
                </a:lnTo>
                <a:lnTo>
                  <a:pt x="929268" y="193288"/>
                </a:lnTo>
                <a:lnTo>
                  <a:pt x="880946" y="193288"/>
                </a:lnTo>
                <a:lnTo>
                  <a:pt x="880946" y="167268"/>
                </a:lnTo>
                <a:lnTo>
                  <a:pt x="810322" y="167268"/>
                </a:lnTo>
                <a:lnTo>
                  <a:pt x="810322" y="141249"/>
                </a:lnTo>
                <a:lnTo>
                  <a:pt x="695092" y="141249"/>
                </a:lnTo>
                <a:lnTo>
                  <a:pt x="695092" y="122663"/>
                </a:lnTo>
                <a:lnTo>
                  <a:pt x="605883" y="122663"/>
                </a:lnTo>
                <a:lnTo>
                  <a:pt x="605883" y="92927"/>
                </a:lnTo>
                <a:lnTo>
                  <a:pt x="379141" y="92927"/>
                </a:lnTo>
                <a:lnTo>
                  <a:pt x="379141" y="70624"/>
                </a:lnTo>
                <a:lnTo>
                  <a:pt x="293648" y="70624"/>
                </a:lnTo>
                <a:lnTo>
                  <a:pt x="293648" y="70624"/>
                </a:lnTo>
                <a:lnTo>
                  <a:pt x="293648" y="70624"/>
                </a:lnTo>
                <a:lnTo>
                  <a:pt x="293648" y="40888"/>
                </a:lnTo>
                <a:lnTo>
                  <a:pt x="122663" y="40888"/>
                </a:lnTo>
                <a:lnTo>
                  <a:pt x="122663" y="18585"/>
                </a:lnTo>
                <a:lnTo>
                  <a:pt x="0" y="18585"/>
                </a:lnTo>
                <a:lnTo>
                  <a:pt x="0" y="0"/>
                </a:lnTo>
                <a:lnTo>
                  <a:pt x="11151" y="0"/>
                </a:lnTo>
              </a:path>
            </a:pathLst>
          </a:custGeom>
          <a:noFill/>
          <a:ln w="28575">
            <a:solidFill>
              <a:schemeClr val="accent3"/>
            </a:solidFill>
            <a:miter lim="800000"/>
            <a:headEnd/>
            <a:tailEnd/>
          </a:ln>
        </p:spPr>
        <p:txBody>
          <a:bodyPr rtlCol="0" anchor="ctr"/>
          <a:lstStyle/>
          <a:p>
            <a:pPr algn="ctr"/>
            <a:endParaRPr lang="en-US"/>
          </a:p>
        </p:txBody>
      </p:sp>
      <p:sp>
        <p:nvSpPr>
          <p:cNvPr id="121" name="Freeform 120">
            <a:extLst>
              <a:ext uri="{FF2B5EF4-FFF2-40B4-BE49-F238E27FC236}">
                <a16:creationId xmlns:a16="http://schemas.microsoft.com/office/drawing/2014/main" id="{B562A3F5-BBC7-4E76-29C8-B227A030D0FF}"/>
              </a:ext>
            </a:extLst>
          </p:cNvPr>
          <p:cNvSpPr/>
          <p:nvPr/>
        </p:nvSpPr>
        <p:spPr bwMode="auto">
          <a:xfrm>
            <a:off x="7307766" y="2382644"/>
            <a:ext cx="4166839" cy="364273"/>
          </a:xfrm>
          <a:custGeom>
            <a:avLst/>
            <a:gdLst>
              <a:gd name="connsiteX0" fmla="*/ 4166839 w 4166839"/>
              <a:gd name="connsiteY0" fmla="*/ 364273 h 364273"/>
              <a:gd name="connsiteX1" fmla="*/ 2795239 w 4166839"/>
              <a:gd name="connsiteY1" fmla="*/ 364273 h 364273"/>
              <a:gd name="connsiteX2" fmla="*/ 2795239 w 4166839"/>
              <a:gd name="connsiteY2" fmla="*/ 330819 h 364273"/>
              <a:gd name="connsiteX3" fmla="*/ 2312019 w 4166839"/>
              <a:gd name="connsiteY3" fmla="*/ 330819 h 364273"/>
              <a:gd name="connsiteX4" fmla="*/ 2312019 w 4166839"/>
              <a:gd name="connsiteY4" fmla="*/ 330819 h 364273"/>
              <a:gd name="connsiteX5" fmla="*/ 2312019 w 4166839"/>
              <a:gd name="connsiteY5" fmla="*/ 330819 h 364273"/>
              <a:gd name="connsiteX6" fmla="*/ 2312019 w 4166839"/>
              <a:gd name="connsiteY6" fmla="*/ 297366 h 364273"/>
              <a:gd name="connsiteX7" fmla="*/ 2200507 w 4166839"/>
              <a:gd name="connsiteY7" fmla="*/ 297366 h 364273"/>
              <a:gd name="connsiteX8" fmla="*/ 2200507 w 4166839"/>
              <a:gd name="connsiteY8" fmla="*/ 256478 h 364273"/>
              <a:gd name="connsiteX9" fmla="*/ 2007219 w 4166839"/>
              <a:gd name="connsiteY9" fmla="*/ 256478 h 364273"/>
              <a:gd name="connsiteX10" fmla="*/ 2007219 w 4166839"/>
              <a:gd name="connsiteY10" fmla="*/ 215590 h 364273"/>
              <a:gd name="connsiteX11" fmla="*/ 1992351 w 4166839"/>
              <a:gd name="connsiteY11" fmla="*/ 215590 h 364273"/>
              <a:gd name="connsiteX12" fmla="*/ 1992351 w 4166839"/>
              <a:gd name="connsiteY12" fmla="*/ 182136 h 364273"/>
              <a:gd name="connsiteX13" fmla="*/ 1862254 w 4166839"/>
              <a:gd name="connsiteY13" fmla="*/ 182136 h 364273"/>
              <a:gd name="connsiteX14" fmla="*/ 1862254 w 4166839"/>
              <a:gd name="connsiteY14" fmla="*/ 144966 h 364273"/>
              <a:gd name="connsiteX15" fmla="*/ 1828800 w 4166839"/>
              <a:gd name="connsiteY15" fmla="*/ 144966 h 364273"/>
              <a:gd name="connsiteX16" fmla="*/ 1828800 w 4166839"/>
              <a:gd name="connsiteY16" fmla="*/ 111512 h 364273"/>
              <a:gd name="connsiteX17" fmla="*/ 1542585 w 4166839"/>
              <a:gd name="connsiteY17" fmla="*/ 111512 h 364273"/>
              <a:gd name="connsiteX18" fmla="*/ 1542585 w 4166839"/>
              <a:gd name="connsiteY18" fmla="*/ 89210 h 364273"/>
              <a:gd name="connsiteX19" fmla="*/ 1497980 w 4166839"/>
              <a:gd name="connsiteY19" fmla="*/ 89210 h 364273"/>
              <a:gd name="connsiteX20" fmla="*/ 1497980 w 4166839"/>
              <a:gd name="connsiteY20" fmla="*/ 44605 h 364273"/>
              <a:gd name="connsiteX21" fmla="*/ 1182029 w 4166839"/>
              <a:gd name="connsiteY21" fmla="*/ 44605 h 364273"/>
              <a:gd name="connsiteX22" fmla="*/ 1182029 w 4166839"/>
              <a:gd name="connsiteY22" fmla="*/ 18585 h 364273"/>
              <a:gd name="connsiteX23" fmla="*/ 999893 w 4166839"/>
              <a:gd name="connsiteY23" fmla="*/ 18585 h 364273"/>
              <a:gd name="connsiteX24" fmla="*/ 999893 w 4166839"/>
              <a:gd name="connsiteY24" fmla="*/ 0 h 364273"/>
              <a:gd name="connsiteX25" fmla="*/ 0 w 4166839"/>
              <a:gd name="connsiteY25" fmla="*/ 0 h 36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66839" h="364273">
                <a:moveTo>
                  <a:pt x="4166839" y="364273"/>
                </a:moveTo>
                <a:lnTo>
                  <a:pt x="2795239" y="364273"/>
                </a:lnTo>
                <a:lnTo>
                  <a:pt x="2795239" y="330819"/>
                </a:lnTo>
                <a:lnTo>
                  <a:pt x="2312019" y="330819"/>
                </a:lnTo>
                <a:lnTo>
                  <a:pt x="2312019" y="330819"/>
                </a:lnTo>
                <a:lnTo>
                  <a:pt x="2312019" y="330819"/>
                </a:lnTo>
                <a:lnTo>
                  <a:pt x="2312019" y="297366"/>
                </a:lnTo>
                <a:lnTo>
                  <a:pt x="2200507" y="297366"/>
                </a:lnTo>
                <a:lnTo>
                  <a:pt x="2200507" y="256478"/>
                </a:lnTo>
                <a:lnTo>
                  <a:pt x="2007219" y="256478"/>
                </a:lnTo>
                <a:lnTo>
                  <a:pt x="2007219" y="215590"/>
                </a:lnTo>
                <a:lnTo>
                  <a:pt x="1992351" y="215590"/>
                </a:lnTo>
                <a:lnTo>
                  <a:pt x="1992351" y="182136"/>
                </a:lnTo>
                <a:lnTo>
                  <a:pt x="1862254" y="182136"/>
                </a:lnTo>
                <a:lnTo>
                  <a:pt x="1862254" y="144966"/>
                </a:lnTo>
                <a:lnTo>
                  <a:pt x="1828800" y="144966"/>
                </a:lnTo>
                <a:lnTo>
                  <a:pt x="1828800" y="111512"/>
                </a:lnTo>
                <a:lnTo>
                  <a:pt x="1542585" y="111512"/>
                </a:lnTo>
                <a:lnTo>
                  <a:pt x="1542585" y="89210"/>
                </a:lnTo>
                <a:lnTo>
                  <a:pt x="1497980" y="89210"/>
                </a:lnTo>
                <a:lnTo>
                  <a:pt x="1497980" y="44605"/>
                </a:lnTo>
                <a:lnTo>
                  <a:pt x="1182029" y="44605"/>
                </a:lnTo>
                <a:lnTo>
                  <a:pt x="1182029" y="18585"/>
                </a:lnTo>
                <a:lnTo>
                  <a:pt x="999893" y="18585"/>
                </a:lnTo>
                <a:lnTo>
                  <a:pt x="999893" y="0"/>
                </a:lnTo>
                <a:lnTo>
                  <a:pt x="0" y="0"/>
                </a:lnTo>
              </a:path>
            </a:pathLst>
          </a:custGeom>
          <a:noFill/>
          <a:ln w="28575">
            <a:solidFill>
              <a:schemeClr val="accent1"/>
            </a:solidFill>
            <a:miter lim="800000"/>
            <a:headEnd/>
            <a:tailEnd/>
          </a:ln>
        </p:spPr>
        <p:txBody>
          <a:bodyPr rtlCol="0" anchor="ctr"/>
          <a:lstStyle/>
          <a:p>
            <a:pPr algn="ctr"/>
            <a:endParaRPr lang="en-US"/>
          </a:p>
        </p:txBody>
      </p:sp>
      <p:cxnSp>
        <p:nvCxnSpPr>
          <p:cNvPr id="124" name="Straight Connector 123">
            <a:extLst>
              <a:ext uri="{FF2B5EF4-FFF2-40B4-BE49-F238E27FC236}">
                <a16:creationId xmlns:a16="http://schemas.microsoft.com/office/drawing/2014/main" id="{945D31D1-E1D0-8DEE-7B7C-7DE9CE7043F3}"/>
              </a:ext>
            </a:extLst>
          </p:cNvPr>
          <p:cNvCxnSpPr/>
          <p:nvPr/>
        </p:nvCxnSpPr>
        <p:spPr bwMode="auto">
          <a:xfrm>
            <a:off x="2585030" y="5695406"/>
            <a:ext cx="2021806"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F2FAB33-856B-B81F-3917-A2749993174A}"/>
              </a:ext>
            </a:extLst>
          </p:cNvPr>
          <p:cNvCxnSpPr>
            <a:cxnSpLocks/>
          </p:cNvCxnSpPr>
          <p:nvPr/>
        </p:nvCxnSpPr>
        <p:spPr bwMode="auto">
          <a:xfrm>
            <a:off x="2595154" y="56866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0F7BAD58-CAD7-4238-31B6-B7512F25F644}"/>
              </a:ext>
            </a:extLst>
          </p:cNvPr>
          <p:cNvCxnSpPr>
            <a:cxnSpLocks/>
          </p:cNvCxnSpPr>
          <p:nvPr/>
        </p:nvCxnSpPr>
        <p:spPr bwMode="auto">
          <a:xfrm>
            <a:off x="3596641" y="56866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5EF6CD29-5183-61C2-B4E3-679E935FE0C8}"/>
              </a:ext>
            </a:extLst>
          </p:cNvPr>
          <p:cNvCxnSpPr>
            <a:cxnSpLocks/>
          </p:cNvCxnSpPr>
          <p:nvPr/>
        </p:nvCxnSpPr>
        <p:spPr bwMode="auto">
          <a:xfrm>
            <a:off x="4598127" y="56866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7DAE2DAC-8502-64C7-5B45-86E39C894513}"/>
              </a:ext>
            </a:extLst>
          </p:cNvPr>
          <p:cNvCxnSpPr/>
          <p:nvPr/>
        </p:nvCxnSpPr>
        <p:spPr bwMode="auto">
          <a:xfrm flipV="1">
            <a:off x="3596641" y="4223657"/>
            <a:ext cx="0" cy="1471749"/>
          </a:xfrm>
          <a:prstGeom prst="line">
            <a:avLst/>
          </a:prstGeom>
          <a:noFill/>
          <a:ln w="28575" cap="flat" cmpd="sng" algn="ctr">
            <a:solidFill>
              <a:schemeClr val="bg1"/>
            </a:solidFill>
            <a:prstDash val="solid"/>
            <a:round/>
            <a:headEnd type="none" w="med" len="med"/>
            <a:tailEnd type="none" w="med" len="med"/>
          </a:ln>
          <a:effectLst/>
        </p:spPr>
      </p:cxnSp>
      <p:sp>
        <p:nvSpPr>
          <p:cNvPr id="131" name="TextBox 130">
            <a:extLst>
              <a:ext uri="{FF2B5EF4-FFF2-40B4-BE49-F238E27FC236}">
                <a16:creationId xmlns:a16="http://schemas.microsoft.com/office/drawing/2014/main" id="{371FDB5A-AC4C-24EF-E9A2-8044CC0D5F63}"/>
              </a:ext>
            </a:extLst>
          </p:cNvPr>
          <p:cNvSpPr txBox="1"/>
          <p:nvPr/>
        </p:nvSpPr>
        <p:spPr bwMode="auto">
          <a:xfrm>
            <a:off x="2251165" y="5704115"/>
            <a:ext cx="6879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0.1</a:t>
            </a:r>
          </a:p>
        </p:txBody>
      </p:sp>
      <p:sp>
        <p:nvSpPr>
          <p:cNvPr id="132" name="TextBox 131">
            <a:extLst>
              <a:ext uri="{FF2B5EF4-FFF2-40B4-BE49-F238E27FC236}">
                <a16:creationId xmlns:a16="http://schemas.microsoft.com/office/drawing/2014/main" id="{F0B8FBE9-5DAB-61F4-4406-EA0226D55DEE}"/>
              </a:ext>
            </a:extLst>
          </p:cNvPr>
          <p:cNvSpPr txBox="1"/>
          <p:nvPr/>
        </p:nvSpPr>
        <p:spPr bwMode="auto">
          <a:xfrm>
            <a:off x="3251944" y="5702305"/>
            <a:ext cx="6879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33" name="TextBox 132">
            <a:extLst>
              <a:ext uri="{FF2B5EF4-FFF2-40B4-BE49-F238E27FC236}">
                <a16:creationId xmlns:a16="http://schemas.microsoft.com/office/drawing/2014/main" id="{DF855286-4275-386B-F554-6EDB99DAD6C4}"/>
              </a:ext>
            </a:extLst>
          </p:cNvPr>
          <p:cNvSpPr txBox="1"/>
          <p:nvPr/>
        </p:nvSpPr>
        <p:spPr bwMode="auto">
          <a:xfrm>
            <a:off x="4246837" y="5695406"/>
            <a:ext cx="6879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cxnSp>
        <p:nvCxnSpPr>
          <p:cNvPr id="134" name="Straight Connector 133">
            <a:extLst>
              <a:ext uri="{FF2B5EF4-FFF2-40B4-BE49-F238E27FC236}">
                <a16:creationId xmlns:a16="http://schemas.microsoft.com/office/drawing/2014/main" id="{2739E10E-CB0E-5E1D-C935-A0DA68665FF1}"/>
              </a:ext>
            </a:extLst>
          </p:cNvPr>
          <p:cNvCxnSpPr/>
          <p:nvPr/>
        </p:nvCxnSpPr>
        <p:spPr bwMode="auto">
          <a:xfrm>
            <a:off x="2585030" y="3516042"/>
            <a:ext cx="2021806"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02593C6C-9411-1849-67EA-6ED5B15CB363}"/>
              </a:ext>
            </a:extLst>
          </p:cNvPr>
          <p:cNvCxnSpPr>
            <a:cxnSpLocks/>
          </p:cNvCxnSpPr>
          <p:nvPr/>
        </p:nvCxnSpPr>
        <p:spPr bwMode="auto">
          <a:xfrm>
            <a:off x="2595154" y="35073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9FF045D8-AC69-C7F1-AF2B-41FCB57D314A}"/>
              </a:ext>
            </a:extLst>
          </p:cNvPr>
          <p:cNvCxnSpPr>
            <a:cxnSpLocks/>
          </p:cNvCxnSpPr>
          <p:nvPr/>
        </p:nvCxnSpPr>
        <p:spPr bwMode="auto">
          <a:xfrm>
            <a:off x="3596641" y="35073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41E38ED2-6E84-6280-01EC-9C3BAB34E1B9}"/>
              </a:ext>
            </a:extLst>
          </p:cNvPr>
          <p:cNvCxnSpPr>
            <a:cxnSpLocks/>
          </p:cNvCxnSpPr>
          <p:nvPr/>
        </p:nvCxnSpPr>
        <p:spPr bwMode="auto">
          <a:xfrm>
            <a:off x="4598127" y="35073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AE8CC9B0-5429-7D2C-76CA-D8A6D6ABFD02}"/>
              </a:ext>
            </a:extLst>
          </p:cNvPr>
          <p:cNvCxnSpPr/>
          <p:nvPr/>
        </p:nvCxnSpPr>
        <p:spPr bwMode="auto">
          <a:xfrm flipV="1">
            <a:off x="3596641" y="2044293"/>
            <a:ext cx="0" cy="1471749"/>
          </a:xfrm>
          <a:prstGeom prst="line">
            <a:avLst/>
          </a:prstGeom>
          <a:noFill/>
          <a:ln w="28575" cap="flat" cmpd="sng" algn="ctr">
            <a:solidFill>
              <a:schemeClr val="bg1"/>
            </a:solidFill>
            <a:prstDash val="solid"/>
            <a:round/>
            <a:headEnd type="none" w="med" len="med"/>
            <a:tailEnd type="none" w="med" len="med"/>
          </a:ln>
          <a:effectLst/>
        </p:spPr>
      </p:cxnSp>
      <p:sp>
        <p:nvSpPr>
          <p:cNvPr id="139" name="TextBox 138">
            <a:extLst>
              <a:ext uri="{FF2B5EF4-FFF2-40B4-BE49-F238E27FC236}">
                <a16:creationId xmlns:a16="http://schemas.microsoft.com/office/drawing/2014/main" id="{8D64F0AA-2962-AB89-8A83-2B1B3AE81FFA}"/>
              </a:ext>
            </a:extLst>
          </p:cNvPr>
          <p:cNvSpPr txBox="1"/>
          <p:nvPr/>
        </p:nvSpPr>
        <p:spPr bwMode="auto">
          <a:xfrm>
            <a:off x="2251165" y="3524751"/>
            <a:ext cx="6879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0.1</a:t>
            </a:r>
          </a:p>
        </p:txBody>
      </p:sp>
      <p:sp>
        <p:nvSpPr>
          <p:cNvPr id="140" name="TextBox 139">
            <a:extLst>
              <a:ext uri="{FF2B5EF4-FFF2-40B4-BE49-F238E27FC236}">
                <a16:creationId xmlns:a16="http://schemas.microsoft.com/office/drawing/2014/main" id="{916947E6-C455-0D65-C1E7-D029340B6795}"/>
              </a:ext>
            </a:extLst>
          </p:cNvPr>
          <p:cNvSpPr txBox="1"/>
          <p:nvPr/>
        </p:nvSpPr>
        <p:spPr bwMode="auto">
          <a:xfrm>
            <a:off x="3251944" y="3522941"/>
            <a:ext cx="6879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41" name="TextBox 140">
            <a:extLst>
              <a:ext uri="{FF2B5EF4-FFF2-40B4-BE49-F238E27FC236}">
                <a16:creationId xmlns:a16="http://schemas.microsoft.com/office/drawing/2014/main" id="{8D53C6F4-34B3-DD19-9AFF-B89BA0862294}"/>
              </a:ext>
            </a:extLst>
          </p:cNvPr>
          <p:cNvSpPr txBox="1"/>
          <p:nvPr/>
        </p:nvSpPr>
        <p:spPr bwMode="auto">
          <a:xfrm>
            <a:off x="4246837" y="3516042"/>
            <a:ext cx="6879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42" name="TextBox 141">
            <a:extLst>
              <a:ext uri="{FF2B5EF4-FFF2-40B4-BE49-F238E27FC236}">
                <a16:creationId xmlns:a16="http://schemas.microsoft.com/office/drawing/2014/main" id="{4FF5D6AA-7E78-31AF-2D23-9739E79EE37D}"/>
              </a:ext>
            </a:extLst>
          </p:cNvPr>
          <p:cNvSpPr txBox="1"/>
          <p:nvPr/>
        </p:nvSpPr>
        <p:spPr bwMode="auto">
          <a:xfrm>
            <a:off x="3256298" y="1668632"/>
            <a:ext cx="6879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HR</a:t>
            </a:r>
          </a:p>
        </p:txBody>
      </p:sp>
      <p:sp>
        <p:nvSpPr>
          <p:cNvPr id="143" name="TextBox 142">
            <a:extLst>
              <a:ext uri="{FF2B5EF4-FFF2-40B4-BE49-F238E27FC236}">
                <a16:creationId xmlns:a16="http://schemas.microsoft.com/office/drawing/2014/main" id="{165F526F-B8D8-0341-B100-DBD5CE993CB9}"/>
              </a:ext>
            </a:extLst>
          </p:cNvPr>
          <p:cNvSpPr txBox="1"/>
          <p:nvPr/>
        </p:nvSpPr>
        <p:spPr bwMode="auto">
          <a:xfrm>
            <a:off x="2308888" y="1507535"/>
            <a:ext cx="1270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err="1">
                <a:solidFill>
                  <a:schemeClr val="accent1"/>
                </a:solidFill>
                <a:latin typeface="Calibri" panose="020F0502020204030204" pitchFamily="34" charset="0"/>
              </a:rPr>
              <a:t>Atezo</a:t>
            </a:r>
            <a:r>
              <a:rPr lang="en-US" sz="1600" dirty="0">
                <a:solidFill>
                  <a:schemeClr val="accent1"/>
                </a:solidFill>
                <a:latin typeface="Calibri" panose="020F0502020204030204" pitchFamily="34" charset="0"/>
              </a:rPr>
              <a:t> better</a:t>
            </a:r>
          </a:p>
        </p:txBody>
      </p:sp>
      <p:sp>
        <p:nvSpPr>
          <p:cNvPr id="144" name="TextBox 143">
            <a:extLst>
              <a:ext uri="{FF2B5EF4-FFF2-40B4-BE49-F238E27FC236}">
                <a16:creationId xmlns:a16="http://schemas.microsoft.com/office/drawing/2014/main" id="{451BE8A3-9707-8DEF-1E22-107BEFF0F4FF}"/>
              </a:ext>
            </a:extLst>
          </p:cNvPr>
          <p:cNvSpPr txBox="1"/>
          <p:nvPr/>
        </p:nvSpPr>
        <p:spPr bwMode="auto">
          <a:xfrm>
            <a:off x="3722430" y="1507535"/>
            <a:ext cx="1270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BSC better</a:t>
            </a:r>
          </a:p>
        </p:txBody>
      </p:sp>
      <p:sp>
        <p:nvSpPr>
          <p:cNvPr id="145" name="TextBox 144">
            <a:extLst>
              <a:ext uri="{FF2B5EF4-FFF2-40B4-BE49-F238E27FC236}">
                <a16:creationId xmlns:a16="http://schemas.microsoft.com/office/drawing/2014/main" id="{D6E680A2-2ACD-1A06-5B8D-60F5D9808683}"/>
              </a:ext>
            </a:extLst>
          </p:cNvPr>
          <p:cNvSpPr txBox="1"/>
          <p:nvPr/>
        </p:nvSpPr>
        <p:spPr bwMode="auto">
          <a:xfrm>
            <a:off x="4364347" y="1921003"/>
            <a:ext cx="1613237" cy="164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ts val="0"/>
              </a:spcAft>
              <a:buClrTx/>
              <a:buFontTx/>
              <a:buNone/>
            </a:pPr>
            <a:r>
              <a:rPr lang="en-US" sz="1400" u="sng" dirty="0">
                <a:solidFill>
                  <a:schemeClr val="bg1"/>
                </a:solidFill>
                <a:latin typeface="Calibri" panose="020F0502020204030204" pitchFamily="34" charset="0"/>
              </a:rPr>
              <a:t>HR (95% CI)</a:t>
            </a:r>
            <a:br>
              <a:rPr lang="en-US" sz="1400" u="sng" dirty="0">
                <a:solidFill>
                  <a:schemeClr val="bg1"/>
                </a:solidFill>
                <a:latin typeface="Calibri" panose="020F0502020204030204" pitchFamily="34" charset="0"/>
              </a:rPr>
            </a:br>
            <a:br>
              <a:rPr lang="en-US" sz="1400" u="sng"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0.71 (0.49-1.03)</a:t>
            </a:r>
          </a:p>
          <a:p>
            <a:pPr algn="ct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0.43 (0.24-0.78)</a:t>
            </a:r>
          </a:p>
          <a:p>
            <a:pPr algn="ct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0.95 (0.59-1.54)</a:t>
            </a:r>
          </a:p>
          <a:p>
            <a:pPr algn="ct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1.36 (0.93-1.99)</a:t>
            </a:r>
          </a:p>
        </p:txBody>
      </p:sp>
      <p:sp>
        <p:nvSpPr>
          <p:cNvPr id="146" name="TextBox 145">
            <a:extLst>
              <a:ext uri="{FF2B5EF4-FFF2-40B4-BE49-F238E27FC236}">
                <a16:creationId xmlns:a16="http://schemas.microsoft.com/office/drawing/2014/main" id="{FEF69EC3-54A2-5290-A76C-253A333172DD}"/>
              </a:ext>
            </a:extLst>
          </p:cNvPr>
          <p:cNvSpPr txBox="1"/>
          <p:nvPr/>
        </p:nvSpPr>
        <p:spPr bwMode="auto">
          <a:xfrm>
            <a:off x="2139099" y="1916204"/>
            <a:ext cx="734522" cy="164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ts val="0"/>
              </a:spcAft>
              <a:buClrTx/>
              <a:buFontTx/>
              <a:buNone/>
            </a:pPr>
            <a:r>
              <a:rPr lang="en-US" sz="1400" u="sng" dirty="0">
                <a:solidFill>
                  <a:schemeClr val="bg1"/>
                </a:solidFill>
                <a:latin typeface="Calibri" panose="020F0502020204030204" pitchFamily="34" charset="0"/>
              </a:rPr>
              <a:t>n</a:t>
            </a:r>
            <a:br>
              <a:rPr lang="en-US" sz="1400" u="sng" dirty="0">
                <a:solidFill>
                  <a:schemeClr val="bg1"/>
                </a:solidFill>
                <a:latin typeface="Calibri" panose="020F0502020204030204" pitchFamily="34" charset="0"/>
              </a:rPr>
            </a:br>
            <a:br>
              <a:rPr lang="en-US" sz="1400" u="sng"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476</a:t>
            </a:r>
          </a:p>
          <a:p>
            <a:pPr algn="ct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229</a:t>
            </a:r>
          </a:p>
          <a:p>
            <a:pPr algn="ct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247</a:t>
            </a:r>
          </a:p>
          <a:p>
            <a:pPr algn="ct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383</a:t>
            </a:r>
          </a:p>
        </p:txBody>
      </p:sp>
      <p:sp>
        <p:nvSpPr>
          <p:cNvPr id="147" name="TextBox 146">
            <a:extLst>
              <a:ext uri="{FF2B5EF4-FFF2-40B4-BE49-F238E27FC236}">
                <a16:creationId xmlns:a16="http://schemas.microsoft.com/office/drawing/2014/main" id="{2ED4071B-D35F-EC17-91EC-95E6E1EB62AA}"/>
              </a:ext>
            </a:extLst>
          </p:cNvPr>
          <p:cNvSpPr txBox="1"/>
          <p:nvPr/>
        </p:nvSpPr>
        <p:spPr bwMode="auto">
          <a:xfrm>
            <a:off x="431284" y="1723140"/>
            <a:ext cx="1895244" cy="183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1000"/>
              </a:spcBef>
              <a:spcAft>
                <a:spcPts val="0"/>
              </a:spcAft>
              <a:buClrTx/>
              <a:buFontTx/>
              <a:buNone/>
            </a:pPr>
            <a:r>
              <a:rPr lang="en-US" sz="1400" u="sng" dirty="0">
                <a:solidFill>
                  <a:schemeClr val="bg1"/>
                </a:solidFill>
                <a:latin typeface="Calibri" panose="020F0502020204030204" pitchFamily="34" charset="0"/>
              </a:rPr>
              <a:t>Subgroup (including </a:t>
            </a:r>
            <a:br>
              <a:rPr lang="en-US" sz="1400" u="sng" dirty="0">
                <a:solidFill>
                  <a:schemeClr val="bg1"/>
                </a:solidFill>
                <a:latin typeface="Calibri" panose="020F0502020204030204" pitchFamily="34" charset="0"/>
              </a:rPr>
            </a:br>
            <a:r>
              <a:rPr lang="en-US" sz="1400" i="1" u="sng" dirty="0">
                <a:solidFill>
                  <a:schemeClr val="bg1"/>
                </a:solidFill>
                <a:latin typeface="Calibri" panose="020F0502020204030204" pitchFamily="34" charset="0"/>
              </a:rPr>
              <a:t>EGFR/ALK</a:t>
            </a:r>
            <a:r>
              <a:rPr lang="en-US" sz="1400" u="sng" dirty="0">
                <a:solidFill>
                  <a:schemeClr val="bg1"/>
                </a:solidFill>
                <a:latin typeface="Calibri" panose="020F0502020204030204" pitchFamily="34" charset="0"/>
              </a:rPr>
              <a:t>+)</a:t>
            </a:r>
            <a:br>
              <a:rPr lang="en-US" sz="1400" u="sng"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PD-L1 status by SP263</a:t>
            </a:r>
            <a:br>
              <a:rPr lang="en-US" sz="1400" u="sng"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TC ≥ 1%</a:t>
            </a:r>
          </a:p>
          <a:p>
            <a:pP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TC ≥ 50%</a:t>
            </a:r>
          </a:p>
          <a:p>
            <a:pP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TC 1%-49%</a:t>
            </a:r>
          </a:p>
          <a:p>
            <a:pP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TC &lt; 1%</a:t>
            </a:r>
          </a:p>
        </p:txBody>
      </p:sp>
      <p:cxnSp>
        <p:nvCxnSpPr>
          <p:cNvPr id="149" name="Straight Arrow Connector 148">
            <a:extLst>
              <a:ext uri="{FF2B5EF4-FFF2-40B4-BE49-F238E27FC236}">
                <a16:creationId xmlns:a16="http://schemas.microsoft.com/office/drawing/2014/main" id="{3CB77B8D-9511-1674-9C6D-BCD2D8658239}"/>
              </a:ext>
            </a:extLst>
          </p:cNvPr>
          <p:cNvCxnSpPr/>
          <p:nvPr/>
        </p:nvCxnSpPr>
        <p:spPr bwMode="auto">
          <a:xfrm flipH="1">
            <a:off x="2441747" y="1860841"/>
            <a:ext cx="949175" cy="0"/>
          </a:xfrm>
          <a:prstGeom prst="straightConnector1">
            <a:avLst/>
          </a:prstGeom>
          <a:noFill/>
          <a:ln w="28575" cap="flat" cmpd="sng" algn="ctr">
            <a:solidFill>
              <a:schemeClr val="bg1"/>
            </a:solidFill>
            <a:prstDash val="solid"/>
            <a:round/>
            <a:headEnd type="none" w="med" len="med"/>
            <a:tailEnd type="triangle"/>
          </a:ln>
          <a:effectLst/>
        </p:spPr>
      </p:cxnSp>
      <p:cxnSp>
        <p:nvCxnSpPr>
          <p:cNvPr id="152" name="Straight Arrow Connector 151">
            <a:extLst>
              <a:ext uri="{FF2B5EF4-FFF2-40B4-BE49-F238E27FC236}">
                <a16:creationId xmlns:a16="http://schemas.microsoft.com/office/drawing/2014/main" id="{8CB74566-0FC1-801E-DB5E-9EE15EF610B2}"/>
              </a:ext>
            </a:extLst>
          </p:cNvPr>
          <p:cNvCxnSpPr>
            <a:cxnSpLocks/>
          </p:cNvCxnSpPr>
          <p:nvPr/>
        </p:nvCxnSpPr>
        <p:spPr bwMode="auto">
          <a:xfrm>
            <a:off x="3808250" y="1853298"/>
            <a:ext cx="950976" cy="0"/>
          </a:xfrm>
          <a:prstGeom prst="straightConnector1">
            <a:avLst/>
          </a:prstGeom>
          <a:noFill/>
          <a:ln w="28575" cap="flat" cmpd="sng" algn="ctr">
            <a:solidFill>
              <a:schemeClr val="bg1"/>
            </a:solidFill>
            <a:prstDash val="solid"/>
            <a:round/>
            <a:headEnd type="none" w="med" len="med"/>
            <a:tailEnd type="triangle"/>
          </a:ln>
          <a:effectLst/>
        </p:spPr>
      </p:cxnSp>
      <p:grpSp>
        <p:nvGrpSpPr>
          <p:cNvPr id="164" name="Group 163">
            <a:extLst>
              <a:ext uri="{FF2B5EF4-FFF2-40B4-BE49-F238E27FC236}">
                <a16:creationId xmlns:a16="http://schemas.microsoft.com/office/drawing/2014/main" id="{416318ED-0318-D30F-E894-4AB4DFDC7F00}"/>
              </a:ext>
            </a:extLst>
          </p:cNvPr>
          <p:cNvGrpSpPr/>
          <p:nvPr/>
        </p:nvGrpSpPr>
        <p:grpSpPr>
          <a:xfrm>
            <a:off x="3265800" y="2388427"/>
            <a:ext cx="353240" cy="95207"/>
            <a:chOff x="3265800" y="2466109"/>
            <a:chExt cx="353240" cy="95207"/>
          </a:xfrm>
        </p:grpSpPr>
        <p:grpSp>
          <p:nvGrpSpPr>
            <p:cNvPr id="158" name="Group 157">
              <a:extLst>
                <a:ext uri="{FF2B5EF4-FFF2-40B4-BE49-F238E27FC236}">
                  <a16:creationId xmlns:a16="http://schemas.microsoft.com/office/drawing/2014/main" id="{6CAD78B5-5D13-26CA-6B43-36C144A65A8B}"/>
                </a:ext>
              </a:extLst>
            </p:cNvPr>
            <p:cNvGrpSpPr/>
            <p:nvPr/>
          </p:nvGrpSpPr>
          <p:grpSpPr>
            <a:xfrm>
              <a:off x="3265800" y="2466109"/>
              <a:ext cx="353240" cy="95207"/>
              <a:chOff x="3265800" y="2466109"/>
              <a:chExt cx="353240" cy="95207"/>
            </a:xfrm>
          </p:grpSpPr>
          <p:cxnSp>
            <p:nvCxnSpPr>
              <p:cNvPr id="154" name="Straight Connector 153">
                <a:extLst>
                  <a:ext uri="{FF2B5EF4-FFF2-40B4-BE49-F238E27FC236}">
                    <a16:creationId xmlns:a16="http://schemas.microsoft.com/office/drawing/2014/main" id="{957948A8-31FD-E559-A31E-504AD3AAA948}"/>
                  </a:ext>
                </a:extLst>
              </p:cNvPr>
              <p:cNvCxnSpPr>
                <a:cxnSpLocks/>
              </p:cNvCxnSpPr>
              <p:nvPr/>
            </p:nvCxnSpPr>
            <p:spPr bwMode="auto">
              <a:xfrm>
                <a:off x="3271998" y="2513712"/>
                <a:ext cx="343987"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F31590FA-A761-CB1E-47C9-19BE1FF2F4F4}"/>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6892397D-5B0E-3168-58A6-928427DFBB29}"/>
                  </a:ext>
                </a:extLst>
              </p:cNvPr>
              <p:cNvCxnSpPr>
                <a:cxnSpLocks/>
              </p:cNvCxnSpPr>
              <p:nvPr/>
            </p:nvCxnSpPr>
            <p:spPr bwMode="auto">
              <a:xfrm>
                <a:off x="3619040"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63" name="Rectangle 162">
              <a:extLst>
                <a:ext uri="{FF2B5EF4-FFF2-40B4-BE49-F238E27FC236}">
                  <a16:creationId xmlns:a16="http://schemas.microsoft.com/office/drawing/2014/main" id="{28822B02-D513-BD54-5305-EE80747BAD92}"/>
                </a:ext>
              </a:extLst>
            </p:cNvPr>
            <p:cNvSpPr/>
            <p:nvPr/>
          </p:nvSpPr>
          <p:spPr bwMode="auto">
            <a:xfrm rot="18900000">
              <a:off x="3394417"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5" name="Group 164">
            <a:extLst>
              <a:ext uri="{FF2B5EF4-FFF2-40B4-BE49-F238E27FC236}">
                <a16:creationId xmlns:a16="http://schemas.microsoft.com/office/drawing/2014/main" id="{983B761B-D25F-01FB-6EE2-500F50D55BCA}"/>
              </a:ext>
            </a:extLst>
          </p:cNvPr>
          <p:cNvGrpSpPr/>
          <p:nvPr/>
        </p:nvGrpSpPr>
        <p:grpSpPr>
          <a:xfrm>
            <a:off x="2965504" y="2688155"/>
            <a:ext cx="515736" cy="95207"/>
            <a:chOff x="3265800" y="2466109"/>
            <a:chExt cx="515736" cy="95207"/>
          </a:xfrm>
        </p:grpSpPr>
        <p:grpSp>
          <p:nvGrpSpPr>
            <p:cNvPr id="166" name="Group 165">
              <a:extLst>
                <a:ext uri="{FF2B5EF4-FFF2-40B4-BE49-F238E27FC236}">
                  <a16:creationId xmlns:a16="http://schemas.microsoft.com/office/drawing/2014/main" id="{7BB3E6AA-06AC-1958-BCB8-AB324EE75B1A}"/>
                </a:ext>
              </a:extLst>
            </p:cNvPr>
            <p:cNvGrpSpPr/>
            <p:nvPr/>
          </p:nvGrpSpPr>
          <p:grpSpPr>
            <a:xfrm>
              <a:off x="3265800" y="2466109"/>
              <a:ext cx="515736" cy="95207"/>
              <a:chOff x="3265800" y="2466109"/>
              <a:chExt cx="515736" cy="95207"/>
            </a:xfrm>
          </p:grpSpPr>
          <p:cxnSp>
            <p:nvCxnSpPr>
              <p:cNvPr id="168" name="Straight Connector 167">
                <a:extLst>
                  <a:ext uri="{FF2B5EF4-FFF2-40B4-BE49-F238E27FC236}">
                    <a16:creationId xmlns:a16="http://schemas.microsoft.com/office/drawing/2014/main" id="{EAA55FBF-3FAE-9B70-C9E0-C48104E5B55A}"/>
                  </a:ext>
                </a:extLst>
              </p:cNvPr>
              <p:cNvCxnSpPr>
                <a:cxnSpLocks/>
              </p:cNvCxnSpPr>
              <p:nvPr/>
            </p:nvCxnSpPr>
            <p:spPr bwMode="auto">
              <a:xfrm>
                <a:off x="3271998" y="2513712"/>
                <a:ext cx="509538"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7E8B845A-309E-2CDD-37FC-C0773B796273}"/>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61C82652-3BFC-D7CA-F52F-A7EEE6DD5CCD}"/>
                  </a:ext>
                </a:extLst>
              </p:cNvPr>
              <p:cNvCxnSpPr>
                <a:cxnSpLocks/>
              </p:cNvCxnSpPr>
              <p:nvPr/>
            </p:nvCxnSpPr>
            <p:spPr bwMode="auto">
              <a:xfrm>
                <a:off x="3781536"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67" name="Rectangle 166">
              <a:extLst>
                <a:ext uri="{FF2B5EF4-FFF2-40B4-BE49-F238E27FC236}">
                  <a16:creationId xmlns:a16="http://schemas.microsoft.com/office/drawing/2014/main" id="{C95EE278-6DF3-9312-CE7E-7A07BC6BFB93}"/>
                </a:ext>
              </a:extLst>
            </p:cNvPr>
            <p:cNvSpPr/>
            <p:nvPr/>
          </p:nvSpPr>
          <p:spPr bwMode="auto">
            <a:xfrm rot="18900000">
              <a:off x="3481008"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3" name="Group 172">
            <a:extLst>
              <a:ext uri="{FF2B5EF4-FFF2-40B4-BE49-F238E27FC236}">
                <a16:creationId xmlns:a16="http://schemas.microsoft.com/office/drawing/2014/main" id="{F74A4DAA-E8FA-7A57-8BDA-F4B61B48BE63}"/>
              </a:ext>
            </a:extLst>
          </p:cNvPr>
          <p:cNvGrpSpPr/>
          <p:nvPr/>
        </p:nvGrpSpPr>
        <p:grpSpPr>
          <a:xfrm>
            <a:off x="3362102" y="3015101"/>
            <a:ext cx="419049" cy="95207"/>
            <a:chOff x="3265800" y="2466109"/>
            <a:chExt cx="419049" cy="95207"/>
          </a:xfrm>
        </p:grpSpPr>
        <p:grpSp>
          <p:nvGrpSpPr>
            <p:cNvPr id="174" name="Group 173">
              <a:extLst>
                <a:ext uri="{FF2B5EF4-FFF2-40B4-BE49-F238E27FC236}">
                  <a16:creationId xmlns:a16="http://schemas.microsoft.com/office/drawing/2014/main" id="{5B8671A9-1283-5FA0-90B0-08A15DB85E7E}"/>
                </a:ext>
              </a:extLst>
            </p:cNvPr>
            <p:cNvGrpSpPr/>
            <p:nvPr/>
          </p:nvGrpSpPr>
          <p:grpSpPr>
            <a:xfrm>
              <a:off x="3265800" y="2466109"/>
              <a:ext cx="419049" cy="95207"/>
              <a:chOff x="3265800" y="2466109"/>
              <a:chExt cx="419049" cy="95207"/>
            </a:xfrm>
          </p:grpSpPr>
          <p:cxnSp>
            <p:nvCxnSpPr>
              <p:cNvPr id="176" name="Straight Connector 175">
                <a:extLst>
                  <a:ext uri="{FF2B5EF4-FFF2-40B4-BE49-F238E27FC236}">
                    <a16:creationId xmlns:a16="http://schemas.microsoft.com/office/drawing/2014/main" id="{E3D53C63-4BDD-D883-F233-FC7E1B32B789}"/>
                  </a:ext>
                </a:extLst>
              </p:cNvPr>
              <p:cNvCxnSpPr>
                <a:cxnSpLocks/>
              </p:cNvCxnSpPr>
              <p:nvPr/>
            </p:nvCxnSpPr>
            <p:spPr bwMode="auto">
              <a:xfrm>
                <a:off x="3271998" y="2513712"/>
                <a:ext cx="412851"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960B3537-60BE-0BC5-AA42-FBBDB7CFFEAE}"/>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220161E-0242-845B-0E51-98979734FA93}"/>
                  </a:ext>
                </a:extLst>
              </p:cNvPr>
              <p:cNvCxnSpPr>
                <a:cxnSpLocks/>
              </p:cNvCxnSpPr>
              <p:nvPr/>
            </p:nvCxnSpPr>
            <p:spPr bwMode="auto">
              <a:xfrm>
                <a:off x="3684849"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75" name="Rectangle 174">
              <a:extLst>
                <a:ext uri="{FF2B5EF4-FFF2-40B4-BE49-F238E27FC236}">
                  <a16:creationId xmlns:a16="http://schemas.microsoft.com/office/drawing/2014/main" id="{11871652-4555-8E79-3E34-64DE05144841}"/>
                </a:ext>
              </a:extLst>
            </p:cNvPr>
            <p:cNvSpPr/>
            <p:nvPr/>
          </p:nvSpPr>
          <p:spPr bwMode="auto">
            <a:xfrm rot="18900000">
              <a:off x="3428952"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0" name="Group 179">
            <a:extLst>
              <a:ext uri="{FF2B5EF4-FFF2-40B4-BE49-F238E27FC236}">
                <a16:creationId xmlns:a16="http://schemas.microsoft.com/office/drawing/2014/main" id="{DC49D3D5-5B0A-46A7-E304-A2127C0C1988}"/>
              </a:ext>
            </a:extLst>
          </p:cNvPr>
          <p:cNvGrpSpPr/>
          <p:nvPr/>
        </p:nvGrpSpPr>
        <p:grpSpPr>
          <a:xfrm>
            <a:off x="3556585" y="3322435"/>
            <a:ext cx="353240" cy="95207"/>
            <a:chOff x="3265800" y="2466109"/>
            <a:chExt cx="353240" cy="95207"/>
          </a:xfrm>
        </p:grpSpPr>
        <p:grpSp>
          <p:nvGrpSpPr>
            <p:cNvPr id="181" name="Group 180">
              <a:extLst>
                <a:ext uri="{FF2B5EF4-FFF2-40B4-BE49-F238E27FC236}">
                  <a16:creationId xmlns:a16="http://schemas.microsoft.com/office/drawing/2014/main" id="{EE112CC9-66F7-F84F-B0D6-AC31E59431A9}"/>
                </a:ext>
              </a:extLst>
            </p:cNvPr>
            <p:cNvGrpSpPr/>
            <p:nvPr/>
          </p:nvGrpSpPr>
          <p:grpSpPr>
            <a:xfrm>
              <a:off x="3265800" y="2466109"/>
              <a:ext cx="353240" cy="95207"/>
              <a:chOff x="3265800" y="2466109"/>
              <a:chExt cx="353240" cy="95207"/>
            </a:xfrm>
          </p:grpSpPr>
          <p:cxnSp>
            <p:nvCxnSpPr>
              <p:cNvPr id="183" name="Straight Connector 182">
                <a:extLst>
                  <a:ext uri="{FF2B5EF4-FFF2-40B4-BE49-F238E27FC236}">
                    <a16:creationId xmlns:a16="http://schemas.microsoft.com/office/drawing/2014/main" id="{12F8F1EB-890A-1C16-CF5A-4474F14139A0}"/>
                  </a:ext>
                </a:extLst>
              </p:cNvPr>
              <p:cNvCxnSpPr>
                <a:cxnSpLocks/>
              </p:cNvCxnSpPr>
              <p:nvPr/>
            </p:nvCxnSpPr>
            <p:spPr bwMode="auto">
              <a:xfrm>
                <a:off x="3271998" y="2513712"/>
                <a:ext cx="343987"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4CCA2939-255A-139B-7852-C104B4FB85E5}"/>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EF41471A-384B-F0A7-E39E-9875CED6BBE8}"/>
                  </a:ext>
                </a:extLst>
              </p:cNvPr>
              <p:cNvCxnSpPr>
                <a:cxnSpLocks/>
              </p:cNvCxnSpPr>
              <p:nvPr/>
            </p:nvCxnSpPr>
            <p:spPr bwMode="auto">
              <a:xfrm>
                <a:off x="3619040"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82" name="Rectangle 181">
              <a:extLst>
                <a:ext uri="{FF2B5EF4-FFF2-40B4-BE49-F238E27FC236}">
                  <a16:creationId xmlns:a16="http://schemas.microsoft.com/office/drawing/2014/main" id="{2C7FAE8A-72FC-525C-19CF-6420E70E1E17}"/>
                </a:ext>
              </a:extLst>
            </p:cNvPr>
            <p:cNvSpPr/>
            <p:nvPr/>
          </p:nvSpPr>
          <p:spPr bwMode="auto">
            <a:xfrm rot="18900000">
              <a:off x="3394417"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86" name="TextBox 185">
            <a:extLst>
              <a:ext uri="{FF2B5EF4-FFF2-40B4-BE49-F238E27FC236}">
                <a16:creationId xmlns:a16="http://schemas.microsoft.com/office/drawing/2014/main" id="{DE2CDCF0-76C7-7182-FE61-694054E43525}"/>
              </a:ext>
            </a:extLst>
          </p:cNvPr>
          <p:cNvSpPr txBox="1"/>
          <p:nvPr/>
        </p:nvSpPr>
        <p:spPr bwMode="auto">
          <a:xfrm>
            <a:off x="4358210" y="4083766"/>
            <a:ext cx="1613237" cy="164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ts val="0"/>
              </a:spcAft>
              <a:buClrTx/>
              <a:buFontTx/>
              <a:buNone/>
            </a:pPr>
            <a:r>
              <a:rPr lang="en-US" sz="1400" u="sng" dirty="0">
                <a:solidFill>
                  <a:schemeClr val="bg1"/>
                </a:solidFill>
                <a:latin typeface="Calibri" panose="020F0502020204030204" pitchFamily="34" charset="0"/>
              </a:rPr>
              <a:t>HR (95% CI)</a:t>
            </a:r>
            <a:br>
              <a:rPr lang="en-US" sz="1400" u="sng" dirty="0">
                <a:solidFill>
                  <a:schemeClr val="bg1"/>
                </a:solidFill>
                <a:latin typeface="Calibri" panose="020F0502020204030204" pitchFamily="34" charset="0"/>
              </a:rPr>
            </a:br>
            <a:br>
              <a:rPr lang="en-US" sz="1400" u="sng"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0.67 (0.45-0.98)</a:t>
            </a:r>
          </a:p>
          <a:p>
            <a:pPr algn="ct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0.42 (0.23-0.78)</a:t>
            </a:r>
          </a:p>
          <a:p>
            <a:pPr algn="ct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0.93 (0.56-1.56)</a:t>
            </a:r>
          </a:p>
          <a:p>
            <a:pPr algn="ct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1.21 (0.80-1.85)</a:t>
            </a:r>
          </a:p>
        </p:txBody>
      </p:sp>
      <p:sp>
        <p:nvSpPr>
          <p:cNvPr id="187" name="TextBox 186">
            <a:extLst>
              <a:ext uri="{FF2B5EF4-FFF2-40B4-BE49-F238E27FC236}">
                <a16:creationId xmlns:a16="http://schemas.microsoft.com/office/drawing/2014/main" id="{43CB277E-A560-34E6-EDF3-4679E6438177}"/>
              </a:ext>
            </a:extLst>
          </p:cNvPr>
          <p:cNvSpPr txBox="1"/>
          <p:nvPr/>
        </p:nvSpPr>
        <p:spPr bwMode="auto">
          <a:xfrm>
            <a:off x="2132962" y="4078967"/>
            <a:ext cx="734522" cy="164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ts val="0"/>
              </a:spcAft>
              <a:buClrTx/>
              <a:buFontTx/>
              <a:buNone/>
            </a:pPr>
            <a:r>
              <a:rPr lang="en-US" sz="1400" u="sng" dirty="0">
                <a:solidFill>
                  <a:schemeClr val="bg1"/>
                </a:solidFill>
                <a:latin typeface="Calibri" panose="020F0502020204030204" pitchFamily="34" charset="0"/>
              </a:rPr>
              <a:t>n</a:t>
            </a:r>
            <a:br>
              <a:rPr lang="en-US" sz="1400" u="sng" dirty="0">
                <a:solidFill>
                  <a:schemeClr val="bg1"/>
                </a:solidFill>
                <a:latin typeface="Calibri" panose="020F0502020204030204" pitchFamily="34" charset="0"/>
              </a:rPr>
            </a:br>
            <a:br>
              <a:rPr lang="en-US" sz="1400" u="sng"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410</a:t>
            </a:r>
          </a:p>
          <a:p>
            <a:pPr algn="ct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209</a:t>
            </a:r>
          </a:p>
          <a:p>
            <a:pPr algn="ct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201</a:t>
            </a:r>
          </a:p>
          <a:p>
            <a:pPr algn="ct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312</a:t>
            </a:r>
          </a:p>
        </p:txBody>
      </p:sp>
      <p:sp>
        <p:nvSpPr>
          <p:cNvPr id="188" name="TextBox 187">
            <a:extLst>
              <a:ext uri="{FF2B5EF4-FFF2-40B4-BE49-F238E27FC236}">
                <a16:creationId xmlns:a16="http://schemas.microsoft.com/office/drawing/2014/main" id="{5B120F36-0D5B-B084-A6B8-67E4671C7E82}"/>
              </a:ext>
            </a:extLst>
          </p:cNvPr>
          <p:cNvSpPr txBox="1"/>
          <p:nvPr/>
        </p:nvSpPr>
        <p:spPr bwMode="auto">
          <a:xfrm>
            <a:off x="425147" y="3885903"/>
            <a:ext cx="1895244" cy="183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1000"/>
              </a:spcBef>
              <a:spcAft>
                <a:spcPts val="0"/>
              </a:spcAft>
              <a:buClrTx/>
              <a:buFontTx/>
              <a:buNone/>
            </a:pPr>
            <a:r>
              <a:rPr lang="en-US" sz="1400" u="sng" dirty="0">
                <a:solidFill>
                  <a:schemeClr val="bg1"/>
                </a:solidFill>
                <a:latin typeface="Calibri" panose="020F0502020204030204" pitchFamily="34" charset="0"/>
              </a:rPr>
              <a:t>Subgroup (excluding </a:t>
            </a:r>
            <a:br>
              <a:rPr lang="en-US" sz="1400" u="sng" dirty="0">
                <a:solidFill>
                  <a:schemeClr val="bg1"/>
                </a:solidFill>
                <a:latin typeface="Calibri" panose="020F0502020204030204" pitchFamily="34" charset="0"/>
              </a:rPr>
            </a:br>
            <a:r>
              <a:rPr lang="en-US" sz="1400" i="1" u="sng" dirty="0">
                <a:solidFill>
                  <a:schemeClr val="bg1"/>
                </a:solidFill>
                <a:latin typeface="Calibri" panose="020F0502020204030204" pitchFamily="34" charset="0"/>
              </a:rPr>
              <a:t>EGFR/ALK</a:t>
            </a:r>
            <a:r>
              <a:rPr lang="en-US" sz="1400" u="sng" dirty="0">
                <a:solidFill>
                  <a:schemeClr val="bg1"/>
                </a:solidFill>
                <a:latin typeface="Calibri" panose="020F0502020204030204" pitchFamily="34" charset="0"/>
              </a:rPr>
              <a:t>+)</a:t>
            </a:r>
            <a:br>
              <a:rPr lang="en-US" sz="1400" u="sng"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PD-L1 status by SP263</a:t>
            </a:r>
            <a:br>
              <a:rPr lang="en-US" sz="1400" u="sng"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TC ≥ 1%</a:t>
            </a:r>
          </a:p>
          <a:p>
            <a:pP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TC ≥ 50%</a:t>
            </a:r>
          </a:p>
          <a:p>
            <a:pP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TC 1%-49%</a:t>
            </a:r>
          </a:p>
          <a:p>
            <a:pPr>
              <a:lnSpc>
                <a:spcPct val="90000"/>
              </a:lnSpc>
              <a:spcBef>
                <a:spcPts val="1000"/>
              </a:spcBef>
              <a:spcAft>
                <a:spcPts val="0"/>
              </a:spcAft>
              <a:buClrTx/>
              <a:buFontTx/>
              <a:buNone/>
            </a:pPr>
            <a:r>
              <a:rPr lang="en-US" sz="1400" b="0" dirty="0">
                <a:solidFill>
                  <a:schemeClr val="bg1"/>
                </a:solidFill>
                <a:latin typeface="Calibri" panose="020F0502020204030204" pitchFamily="34" charset="0"/>
              </a:rPr>
              <a:t>TC &lt; 1%</a:t>
            </a:r>
          </a:p>
        </p:txBody>
      </p:sp>
      <p:grpSp>
        <p:nvGrpSpPr>
          <p:cNvPr id="189" name="Group 188">
            <a:extLst>
              <a:ext uri="{FF2B5EF4-FFF2-40B4-BE49-F238E27FC236}">
                <a16:creationId xmlns:a16="http://schemas.microsoft.com/office/drawing/2014/main" id="{F88925C0-C3E8-5089-3A47-D7C853CB7C19}"/>
              </a:ext>
            </a:extLst>
          </p:cNvPr>
          <p:cNvGrpSpPr/>
          <p:nvPr/>
        </p:nvGrpSpPr>
        <p:grpSpPr>
          <a:xfrm>
            <a:off x="3237183" y="4577063"/>
            <a:ext cx="350185" cy="95207"/>
            <a:chOff x="3265800" y="2466109"/>
            <a:chExt cx="350185" cy="95207"/>
          </a:xfrm>
        </p:grpSpPr>
        <p:grpSp>
          <p:nvGrpSpPr>
            <p:cNvPr id="190" name="Group 189">
              <a:extLst>
                <a:ext uri="{FF2B5EF4-FFF2-40B4-BE49-F238E27FC236}">
                  <a16:creationId xmlns:a16="http://schemas.microsoft.com/office/drawing/2014/main" id="{E308FD14-D073-ED6D-F320-38FA2927A65F}"/>
                </a:ext>
              </a:extLst>
            </p:cNvPr>
            <p:cNvGrpSpPr/>
            <p:nvPr/>
          </p:nvGrpSpPr>
          <p:grpSpPr>
            <a:xfrm>
              <a:off x="3265800" y="2466109"/>
              <a:ext cx="350185" cy="95207"/>
              <a:chOff x="3265800" y="2466109"/>
              <a:chExt cx="350185" cy="95207"/>
            </a:xfrm>
          </p:grpSpPr>
          <p:cxnSp>
            <p:nvCxnSpPr>
              <p:cNvPr id="192" name="Straight Connector 191">
                <a:extLst>
                  <a:ext uri="{FF2B5EF4-FFF2-40B4-BE49-F238E27FC236}">
                    <a16:creationId xmlns:a16="http://schemas.microsoft.com/office/drawing/2014/main" id="{E1C684F5-3C40-E455-E285-CE02A658051F}"/>
                  </a:ext>
                </a:extLst>
              </p:cNvPr>
              <p:cNvCxnSpPr>
                <a:cxnSpLocks/>
              </p:cNvCxnSpPr>
              <p:nvPr/>
            </p:nvCxnSpPr>
            <p:spPr bwMode="auto">
              <a:xfrm>
                <a:off x="3271998" y="2513712"/>
                <a:ext cx="343987"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7A474F96-C35D-860F-164B-8A845E7EF0B3}"/>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8932DEB9-2EE2-8E3D-15CE-1DC0A63C1808}"/>
                  </a:ext>
                </a:extLst>
              </p:cNvPr>
              <p:cNvCxnSpPr>
                <a:cxnSpLocks/>
              </p:cNvCxnSpPr>
              <p:nvPr/>
            </p:nvCxnSpPr>
            <p:spPr bwMode="auto">
              <a:xfrm>
                <a:off x="3608570"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91" name="Rectangle 190">
              <a:extLst>
                <a:ext uri="{FF2B5EF4-FFF2-40B4-BE49-F238E27FC236}">
                  <a16:creationId xmlns:a16="http://schemas.microsoft.com/office/drawing/2014/main" id="{ED7B75C1-E648-A8E8-F126-62F348EE4E1A}"/>
                </a:ext>
              </a:extLst>
            </p:cNvPr>
            <p:cNvSpPr/>
            <p:nvPr/>
          </p:nvSpPr>
          <p:spPr bwMode="auto">
            <a:xfrm rot="18900000">
              <a:off x="3394417"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5" name="Group 194">
            <a:extLst>
              <a:ext uri="{FF2B5EF4-FFF2-40B4-BE49-F238E27FC236}">
                <a16:creationId xmlns:a16="http://schemas.microsoft.com/office/drawing/2014/main" id="{76E892D8-3967-0D7F-5372-585CB5B96C1C}"/>
              </a:ext>
            </a:extLst>
          </p:cNvPr>
          <p:cNvGrpSpPr/>
          <p:nvPr/>
        </p:nvGrpSpPr>
        <p:grpSpPr>
          <a:xfrm>
            <a:off x="2947859" y="4863279"/>
            <a:ext cx="546460" cy="95207"/>
            <a:chOff x="3265800" y="2466109"/>
            <a:chExt cx="546460" cy="95207"/>
          </a:xfrm>
        </p:grpSpPr>
        <p:grpSp>
          <p:nvGrpSpPr>
            <p:cNvPr id="196" name="Group 195">
              <a:extLst>
                <a:ext uri="{FF2B5EF4-FFF2-40B4-BE49-F238E27FC236}">
                  <a16:creationId xmlns:a16="http://schemas.microsoft.com/office/drawing/2014/main" id="{3E6853F3-9F80-7D99-7591-7B54CD6218DF}"/>
                </a:ext>
              </a:extLst>
            </p:cNvPr>
            <p:cNvGrpSpPr/>
            <p:nvPr/>
          </p:nvGrpSpPr>
          <p:grpSpPr>
            <a:xfrm>
              <a:off x="3265800" y="2466109"/>
              <a:ext cx="546460" cy="95207"/>
              <a:chOff x="3265800" y="2466109"/>
              <a:chExt cx="546460" cy="95207"/>
            </a:xfrm>
          </p:grpSpPr>
          <p:cxnSp>
            <p:nvCxnSpPr>
              <p:cNvPr id="198" name="Straight Connector 197">
                <a:extLst>
                  <a:ext uri="{FF2B5EF4-FFF2-40B4-BE49-F238E27FC236}">
                    <a16:creationId xmlns:a16="http://schemas.microsoft.com/office/drawing/2014/main" id="{FC8325C0-A9FB-BFB9-9A52-36F62C8464AD}"/>
                  </a:ext>
                </a:extLst>
              </p:cNvPr>
              <p:cNvCxnSpPr>
                <a:cxnSpLocks/>
              </p:cNvCxnSpPr>
              <p:nvPr/>
            </p:nvCxnSpPr>
            <p:spPr bwMode="auto">
              <a:xfrm>
                <a:off x="3271998" y="2513712"/>
                <a:ext cx="540262" cy="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B34612F0-F09F-52AE-FC0D-AA52B94346BB}"/>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53A1E0DF-D19A-391E-4C0E-E9BC3D1E548B}"/>
                  </a:ext>
                </a:extLst>
              </p:cNvPr>
              <p:cNvCxnSpPr>
                <a:cxnSpLocks/>
              </p:cNvCxnSpPr>
              <p:nvPr/>
            </p:nvCxnSpPr>
            <p:spPr bwMode="auto">
              <a:xfrm>
                <a:off x="3812260"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197" name="Rectangle 196">
              <a:extLst>
                <a:ext uri="{FF2B5EF4-FFF2-40B4-BE49-F238E27FC236}">
                  <a16:creationId xmlns:a16="http://schemas.microsoft.com/office/drawing/2014/main" id="{989A4E02-759A-6C3D-C5C4-BFB9F957D474}"/>
                </a:ext>
              </a:extLst>
            </p:cNvPr>
            <p:cNvSpPr/>
            <p:nvPr/>
          </p:nvSpPr>
          <p:spPr bwMode="auto">
            <a:xfrm rot="18900000">
              <a:off x="3481418"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2" name="Group 201">
            <a:extLst>
              <a:ext uri="{FF2B5EF4-FFF2-40B4-BE49-F238E27FC236}">
                <a16:creationId xmlns:a16="http://schemas.microsoft.com/office/drawing/2014/main" id="{025704DC-9A9A-A900-E6DD-10D35A413BF1}"/>
              </a:ext>
            </a:extLst>
          </p:cNvPr>
          <p:cNvGrpSpPr/>
          <p:nvPr/>
        </p:nvGrpSpPr>
        <p:grpSpPr>
          <a:xfrm>
            <a:off x="3494319" y="5502366"/>
            <a:ext cx="374180" cy="95207"/>
            <a:chOff x="3265800" y="2466109"/>
            <a:chExt cx="374180" cy="95207"/>
          </a:xfrm>
        </p:grpSpPr>
        <p:grpSp>
          <p:nvGrpSpPr>
            <p:cNvPr id="203" name="Group 202">
              <a:extLst>
                <a:ext uri="{FF2B5EF4-FFF2-40B4-BE49-F238E27FC236}">
                  <a16:creationId xmlns:a16="http://schemas.microsoft.com/office/drawing/2014/main" id="{C71CC849-919B-621A-3E82-F29E3A55DE4C}"/>
                </a:ext>
              </a:extLst>
            </p:cNvPr>
            <p:cNvGrpSpPr/>
            <p:nvPr/>
          </p:nvGrpSpPr>
          <p:grpSpPr>
            <a:xfrm>
              <a:off x="3265800" y="2466109"/>
              <a:ext cx="374180" cy="95207"/>
              <a:chOff x="3265800" y="2466109"/>
              <a:chExt cx="374180" cy="95207"/>
            </a:xfrm>
          </p:grpSpPr>
          <p:cxnSp>
            <p:nvCxnSpPr>
              <p:cNvPr id="205" name="Straight Connector 204">
                <a:extLst>
                  <a:ext uri="{FF2B5EF4-FFF2-40B4-BE49-F238E27FC236}">
                    <a16:creationId xmlns:a16="http://schemas.microsoft.com/office/drawing/2014/main" id="{B2B3C80F-9788-F07E-402C-5235FB6D7682}"/>
                  </a:ext>
                </a:extLst>
              </p:cNvPr>
              <p:cNvCxnSpPr>
                <a:cxnSpLocks/>
              </p:cNvCxnSpPr>
              <p:nvPr/>
            </p:nvCxnSpPr>
            <p:spPr bwMode="auto">
              <a:xfrm>
                <a:off x="3271998" y="2513712"/>
                <a:ext cx="367982"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08E25216-691C-883F-4AC6-FBB5CF6198F8}"/>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806DD9CE-F795-F48B-71D2-D8287BD9C7B8}"/>
                  </a:ext>
                </a:extLst>
              </p:cNvPr>
              <p:cNvCxnSpPr>
                <a:cxnSpLocks/>
              </p:cNvCxnSpPr>
              <p:nvPr/>
            </p:nvCxnSpPr>
            <p:spPr bwMode="auto">
              <a:xfrm>
                <a:off x="3633000"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204" name="Rectangle 203">
              <a:extLst>
                <a:ext uri="{FF2B5EF4-FFF2-40B4-BE49-F238E27FC236}">
                  <a16:creationId xmlns:a16="http://schemas.microsoft.com/office/drawing/2014/main" id="{48071E27-BC11-763F-E236-1899C9EC2069}"/>
                </a:ext>
              </a:extLst>
            </p:cNvPr>
            <p:cNvSpPr/>
            <p:nvPr/>
          </p:nvSpPr>
          <p:spPr bwMode="auto">
            <a:xfrm rot="18900000">
              <a:off x="3404887"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9" name="Group 208">
            <a:extLst>
              <a:ext uri="{FF2B5EF4-FFF2-40B4-BE49-F238E27FC236}">
                <a16:creationId xmlns:a16="http://schemas.microsoft.com/office/drawing/2014/main" id="{1AF3364A-4033-2B19-B1F2-B44F019D8379}"/>
              </a:ext>
            </a:extLst>
          </p:cNvPr>
          <p:cNvGrpSpPr/>
          <p:nvPr/>
        </p:nvGrpSpPr>
        <p:grpSpPr>
          <a:xfrm>
            <a:off x="3337755" y="5172539"/>
            <a:ext cx="443396" cy="95207"/>
            <a:chOff x="3265800" y="2466109"/>
            <a:chExt cx="443396" cy="95207"/>
          </a:xfrm>
        </p:grpSpPr>
        <p:grpSp>
          <p:nvGrpSpPr>
            <p:cNvPr id="210" name="Group 209">
              <a:extLst>
                <a:ext uri="{FF2B5EF4-FFF2-40B4-BE49-F238E27FC236}">
                  <a16:creationId xmlns:a16="http://schemas.microsoft.com/office/drawing/2014/main" id="{45B9F182-E93F-1062-2011-2419603D458D}"/>
                </a:ext>
              </a:extLst>
            </p:cNvPr>
            <p:cNvGrpSpPr/>
            <p:nvPr/>
          </p:nvGrpSpPr>
          <p:grpSpPr>
            <a:xfrm>
              <a:off x="3265800" y="2466109"/>
              <a:ext cx="443396" cy="95207"/>
              <a:chOff x="3265800" y="2466109"/>
              <a:chExt cx="443396" cy="95207"/>
            </a:xfrm>
          </p:grpSpPr>
          <p:cxnSp>
            <p:nvCxnSpPr>
              <p:cNvPr id="212" name="Straight Connector 211">
                <a:extLst>
                  <a:ext uri="{FF2B5EF4-FFF2-40B4-BE49-F238E27FC236}">
                    <a16:creationId xmlns:a16="http://schemas.microsoft.com/office/drawing/2014/main" id="{27FFB80B-8755-D90D-3796-2EA13D050858}"/>
                  </a:ext>
                </a:extLst>
              </p:cNvPr>
              <p:cNvCxnSpPr>
                <a:cxnSpLocks/>
              </p:cNvCxnSpPr>
              <p:nvPr/>
            </p:nvCxnSpPr>
            <p:spPr bwMode="auto">
              <a:xfrm>
                <a:off x="3271998" y="2513712"/>
                <a:ext cx="437198" cy="0"/>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BFA60B4B-A52D-CED6-DC91-FCFA0AD15428}"/>
                  </a:ext>
                </a:extLst>
              </p:cNvPr>
              <p:cNvCxnSpPr>
                <a:cxnSpLocks/>
              </p:cNvCxnSpPr>
              <p:nvPr/>
            </p:nvCxnSpPr>
            <p:spPr bwMode="auto">
              <a:xfrm>
                <a:off x="3265800" y="2466109"/>
                <a:ext cx="0" cy="95207"/>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A72E37E8-AC26-7DD4-3C4B-C259CBCACCC0}"/>
                  </a:ext>
                </a:extLst>
              </p:cNvPr>
              <p:cNvCxnSpPr>
                <a:cxnSpLocks/>
              </p:cNvCxnSpPr>
              <p:nvPr/>
            </p:nvCxnSpPr>
            <p:spPr bwMode="auto">
              <a:xfrm>
                <a:off x="3709196" y="2466109"/>
                <a:ext cx="0" cy="95207"/>
              </a:xfrm>
              <a:prstGeom prst="line">
                <a:avLst/>
              </a:prstGeom>
              <a:noFill/>
              <a:ln w="28575" cap="flat" cmpd="sng" algn="ctr">
                <a:solidFill>
                  <a:schemeClr val="bg1"/>
                </a:solidFill>
                <a:prstDash val="solid"/>
                <a:round/>
                <a:headEnd type="none" w="med" len="med"/>
                <a:tailEnd type="none" w="med" len="med"/>
              </a:ln>
              <a:effectLst/>
            </p:spPr>
          </p:cxnSp>
        </p:grpSp>
        <p:sp>
          <p:nvSpPr>
            <p:cNvPr id="211" name="Rectangle 210">
              <a:extLst>
                <a:ext uri="{FF2B5EF4-FFF2-40B4-BE49-F238E27FC236}">
                  <a16:creationId xmlns:a16="http://schemas.microsoft.com/office/drawing/2014/main" id="{DC379633-F541-A686-9A78-6F4071D24038}"/>
                </a:ext>
              </a:extLst>
            </p:cNvPr>
            <p:cNvSpPr/>
            <p:nvPr/>
          </p:nvSpPr>
          <p:spPr bwMode="auto">
            <a:xfrm rot="18900000">
              <a:off x="3446767" y="2468883"/>
              <a:ext cx="92012" cy="92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2234898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IMpower010: Safety</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34017"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Felip. WCLC 2022. Abstr PL03.09.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Group 3">
            <a:extLst>
              <a:ext uri="{FF2B5EF4-FFF2-40B4-BE49-F238E27FC236}">
                <a16:creationId xmlns:a16="http://schemas.microsoft.com/office/drawing/2014/main" id="{56C02293-B8DE-E948-96A6-7740E80F9819}"/>
              </a:ext>
            </a:extLst>
          </p:cNvPr>
          <p:cNvGraphicFramePr>
            <a:graphicFrameLocks/>
          </p:cNvGraphicFramePr>
          <p:nvPr>
            <p:extLst>
              <p:ext uri="{D42A27DB-BD31-4B8C-83A1-F6EECF244321}">
                <p14:modId xmlns:p14="http://schemas.microsoft.com/office/powerpoint/2010/main" val="2749580543"/>
              </p:ext>
            </p:extLst>
          </p:nvPr>
        </p:nvGraphicFramePr>
        <p:xfrm>
          <a:off x="719138" y="1615940"/>
          <a:ext cx="10787063" cy="4252104"/>
        </p:xfrm>
        <a:graphic>
          <a:graphicData uri="http://schemas.openxmlformats.org/drawingml/2006/table">
            <a:tbl>
              <a:tblPr/>
              <a:tblGrid>
                <a:gridCol w="3728724">
                  <a:extLst>
                    <a:ext uri="{9D8B030D-6E8A-4147-A177-3AD203B41FA5}">
                      <a16:colId xmlns:a16="http://schemas.microsoft.com/office/drawing/2014/main" val="20000"/>
                    </a:ext>
                  </a:extLst>
                </a:gridCol>
                <a:gridCol w="2340895">
                  <a:extLst>
                    <a:ext uri="{9D8B030D-6E8A-4147-A177-3AD203B41FA5}">
                      <a16:colId xmlns:a16="http://schemas.microsoft.com/office/drawing/2014/main" val="2003516478"/>
                    </a:ext>
                  </a:extLst>
                </a:gridCol>
                <a:gridCol w="2358722">
                  <a:extLst>
                    <a:ext uri="{9D8B030D-6E8A-4147-A177-3AD203B41FA5}">
                      <a16:colId xmlns:a16="http://schemas.microsoft.com/office/drawing/2014/main" val="20001"/>
                    </a:ext>
                  </a:extLst>
                </a:gridCol>
                <a:gridCol w="2358722">
                  <a:extLst>
                    <a:ext uri="{9D8B030D-6E8A-4147-A177-3AD203B41FA5}">
                      <a16:colId xmlns:a16="http://schemas.microsoft.com/office/drawing/2014/main" val="20002"/>
                    </a:ext>
                  </a:extLst>
                </a:gridCol>
              </a:tblGrid>
              <a:tr h="168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1" i="0" u="none" strike="noStrike" cap="none" normalizeH="0" baseline="0" dirty="0">
                          <a:ln>
                            <a:noFill/>
                          </a:ln>
                          <a:solidFill>
                            <a:schemeClr val="tx1"/>
                          </a:solidFill>
                          <a:effectLst/>
                          <a:latin typeface="Calibri" panose="020F0502020204030204" pitchFamily="34" charset="0"/>
                        </a:rPr>
                        <a:t>Median Follow-up: 32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Median Follow-up: 46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953206879"/>
                  </a:ext>
                </a:extLst>
              </a:tr>
              <a:tr h="168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Safety Event,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1" i="0" u="none" strike="noStrike" cap="none" normalizeH="0" baseline="0" dirty="0">
                          <a:ln>
                            <a:noFill/>
                          </a:ln>
                          <a:solidFill>
                            <a:schemeClr val="tx1"/>
                          </a:solidFill>
                          <a:effectLst/>
                          <a:latin typeface="Calibri" panose="020F0502020204030204" pitchFamily="34" charset="0"/>
                        </a:rPr>
                        <a:t>Atezolizumab (n = 495)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Atezolizumab (n = 495)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BSC (n = 495)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33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Any-grade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33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Grade 3/4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33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Serious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33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Grade 5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5265731"/>
                  </a:ext>
                </a:extLst>
              </a:tr>
              <a:tr h="147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AE leading to atezolizumab dose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6058575"/>
                  </a:ext>
                </a:extLst>
              </a:tr>
              <a:tr h="147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AE leading to any treatment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8964981"/>
                  </a:ext>
                </a:extLst>
              </a:tr>
              <a:tr h="3589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Atezolizumab-related AEs of interest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Requiring use of systemic corticosteroids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1878585"/>
                  </a:ext>
                </a:extLst>
              </a:tr>
            </a:tbl>
          </a:graphicData>
        </a:graphic>
      </p:graphicFrame>
      <p:sp>
        <p:nvSpPr>
          <p:cNvPr id="10" name="TextBox 9">
            <a:extLst>
              <a:ext uri="{FF2B5EF4-FFF2-40B4-BE49-F238E27FC236}">
                <a16:creationId xmlns:a16="http://schemas.microsoft.com/office/drawing/2014/main" id="{0B96C221-0E45-E740-A9B3-F528255DCB5C}"/>
              </a:ext>
            </a:extLst>
          </p:cNvPr>
          <p:cNvSpPr txBox="1"/>
          <p:nvPr/>
        </p:nvSpPr>
        <p:spPr bwMode="auto">
          <a:xfrm>
            <a:off x="719138" y="5919365"/>
            <a:ext cx="1082242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new deaths occurred between median follow-up of 32 mo and 46 mo, but 1 “other” death was updated to grade 5 AE.</a:t>
            </a:r>
          </a:p>
        </p:txBody>
      </p:sp>
    </p:spTree>
    <p:extLst>
      <p:ext uri="{BB962C8B-B14F-4D97-AF65-F5344CB8AC3E}">
        <p14:creationId xmlns:p14="http://schemas.microsoft.com/office/powerpoint/2010/main" val="4036578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IMpower010: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sz="2000" dirty="0"/>
              <a:t>In prespecified interim analysis of OS from phase III IMpower010 trial, adjuvant atezolizumab following complete resection and adjuvant chemotherapy suggests trend toward OS benefit in patients with stage II-IIIA NSCLC with PD-L1 TC ≥1% vs BSC</a:t>
            </a:r>
          </a:p>
          <a:p>
            <a:pPr lvl="1"/>
            <a:r>
              <a:rPr lang="en-US" sz="1800" dirty="0"/>
              <a:t>OS HR: 0.71 (95% CI: 0.49-1.03) in this patient population</a:t>
            </a:r>
          </a:p>
          <a:p>
            <a:pPr lvl="1"/>
            <a:r>
              <a:rPr lang="en-US" sz="1800" dirty="0"/>
              <a:t>Trend toward OS benefit also seen in patients with stage II-IIIA NSCLC with PD-L1 TC ≥50%; </a:t>
            </a:r>
            <a:br>
              <a:rPr lang="en-US" sz="1800" dirty="0"/>
            </a:br>
            <a:r>
              <a:rPr lang="en-US" sz="1800" dirty="0"/>
              <a:t>OS HR: 0.43 (95% CI: 0.24-0.78)</a:t>
            </a:r>
          </a:p>
          <a:p>
            <a:pPr lvl="1"/>
            <a:r>
              <a:rPr lang="en-US" sz="1800" dirty="0"/>
              <a:t>No OS benefit observed in all-randomized stage II-IIIA or ITT (stage IA-III) patient populations</a:t>
            </a:r>
          </a:p>
          <a:p>
            <a:r>
              <a:rPr lang="en-US" sz="2000" dirty="0"/>
              <a:t>Safety profile of adjuvant atezolizumab at median follow-up of 46 mo similar to earlier data; </a:t>
            </a:r>
            <a:br>
              <a:rPr lang="en-US" sz="2000" dirty="0"/>
            </a:br>
            <a:r>
              <a:rPr lang="en-US" sz="2000" dirty="0"/>
              <a:t>no new or unexpected AEs observed after additional 13 mo of follow-up</a:t>
            </a:r>
          </a:p>
          <a:p>
            <a:r>
              <a:rPr lang="en-US" sz="2000" dirty="0"/>
              <a:t>Investigators concluded that these data continue to support previous findings and currently </a:t>
            </a:r>
            <a:br>
              <a:rPr lang="en-US" sz="2000" dirty="0"/>
            </a:br>
            <a:r>
              <a:rPr lang="en-US" sz="2000" dirty="0"/>
              <a:t>approved use of atezolizumab as adjuvant treatment for patients with stage II-IIIA NSCLC that </a:t>
            </a:r>
            <a:br>
              <a:rPr lang="en-US" sz="2000" dirty="0"/>
            </a:br>
            <a:r>
              <a:rPr lang="en-US" sz="2000" dirty="0"/>
              <a:t>is PD-L1 positive after complete resection and adjuvant chemotherapy </a:t>
            </a:r>
          </a:p>
          <a:p>
            <a:pPr lvl="1"/>
            <a:r>
              <a:rPr lang="en-US" sz="1800" dirty="0"/>
              <a:t>Additional follow-up required for final DFS analysis and subsequent hierarchical OS analysis</a:t>
            </a:r>
          </a:p>
          <a:p>
            <a:pPr lvl="1"/>
            <a:endParaRPr lang="en-US" sz="2000" dirty="0"/>
          </a:p>
          <a:p>
            <a:endParaRPr lang="en-US" sz="2000" dirty="0"/>
          </a:p>
        </p:txBody>
      </p:sp>
      <p:sp>
        <p:nvSpPr>
          <p:cNvPr id="5" name="Text Box 15">
            <a:extLst>
              <a:ext uri="{FF2B5EF4-FFF2-40B4-BE49-F238E27FC236}">
                <a16:creationId xmlns:a16="http://schemas.microsoft.com/office/drawing/2014/main" id="{06C69FBE-B230-C229-84B0-9C3602F48C5D}"/>
              </a:ext>
            </a:extLst>
          </p:cNvPr>
          <p:cNvSpPr txBox="1">
            <a:spLocks noChangeArrowheads="1"/>
          </p:cNvSpPr>
          <p:nvPr/>
        </p:nvSpPr>
        <p:spPr bwMode="auto">
          <a:xfrm>
            <a:off x="434017"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Felip. WCLC 2022. Abstr PL03.09.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82060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 from WCLC 2022</a:t>
            </a:r>
          </a:p>
          <a:p>
            <a:pPr>
              <a:buClr>
                <a:schemeClr val="tx2">
                  <a:lumMod val="20000"/>
                  <a:lumOff val="80000"/>
                </a:schemeClr>
              </a:buClr>
              <a:defRPr/>
            </a:pPr>
            <a:r>
              <a:rPr lang="en-US" sz="2200" dirty="0">
                <a:solidFill>
                  <a:srgbClr val="E1471D"/>
                </a:solidFill>
              </a:rPr>
              <a:t>CME/CE-certified Expert Analysis </a:t>
            </a:r>
            <a:r>
              <a:rPr lang="en-US" sz="2200" b="0" dirty="0"/>
              <a:t>with expert faculty commentary on all the key studies from WCLC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66DE949570FE43957578411DB6D9A1" ma:contentTypeVersion="1" ma:contentTypeDescription="Create a new document." ma:contentTypeScope="" ma:versionID="362546c9a5f97f8a36f79be5dc7f997c">
  <xsd:schema xmlns:xsd="http://www.w3.org/2001/XMLSchema" xmlns:xs="http://www.w3.org/2001/XMLSchema" xmlns:p="http://schemas.microsoft.com/office/2006/metadata/properties" xmlns:ns2="d54cbe69-32bd-412a-b004-9152f949605e" xmlns:ns3="e58883e8-ba5e-46ea-a29f-baa486ffbcfe" targetNamespace="http://schemas.microsoft.com/office/2006/metadata/properties" ma:root="true" ma:fieldsID="4fdfff7ac24c5702983ee4b6b423847f" ns2:_="" ns3:_="">
    <xsd:import namespace="d54cbe69-32bd-412a-b004-9152f949605e"/>
    <xsd:import namespace="e58883e8-ba5e-46ea-a29f-baa486ffbcf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58883e8-ba5e-46ea-a29f-baa486ffbcf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56M7VY3CDVN5-1817721523-1</_dlc_DocId>
    <_dlc_DocIdUrl xmlns="d54cbe69-32bd-412a-b004-9152f949605e">
      <Url>https://intranet.clinicaloptions.com/mews/oncology/ONC_2022_WCLC_CF_(PRP5530)/PL03.09_Felip/_layouts/15/DocIdRedir.aspx?ID=56M7VY3CDVN5-1817721523-1</Url>
      <Description>56M7VY3CDVN5-1817721523-1</Description>
    </_dlc_DocIdUrl>
    <Document_x0020_Category xmlns="e58883e8-ba5e-46ea-a29f-baa486ffbcfe">Conference Capsule Slides</Document_x0020_Category>
  </documentManagement>
</p:properties>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AA44A1-BB97-4BCF-B376-A3C3710D47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58883e8-ba5e-46ea-a29f-baa486ffbc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A26868E-6BFB-4B55-B1A5-69E4C771C333}">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purl.org/dc/elements/1.1/"/>
    <ds:schemaRef ds:uri="http://purl.org/dc/dcmitype/"/>
    <ds:schemaRef ds:uri="http://purl.org/dc/terms/"/>
    <ds:schemaRef ds:uri="http://schemas.openxmlformats.org/package/2006/metadata/core-properties"/>
    <ds:schemaRef ds:uri="http://schemas.microsoft.com/office/2006/documentManagement/types"/>
    <ds:schemaRef ds:uri="d54cbe69-32bd-412a-b004-9152f949605e"/>
    <ds:schemaRef ds:uri="http://schemas.microsoft.com/office/infopath/2007/PartnerControls"/>
    <ds:schemaRef ds:uri="e58883e8-ba5e-46ea-a29f-baa486ffbcfe"/>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2264</TotalTime>
  <Words>2790</Words>
  <Application>Microsoft Office PowerPoint</Application>
  <PresentationFormat>Widescreen</PresentationFormat>
  <Paragraphs>486</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IMpower010: Updated Data of Phase III Trial  of Adjuvant Atezolizumab vs BSC in Resected  Stage IB-IIIA NSCLC After Adjuvant Chemotherapy</vt:lpstr>
      <vt:lpstr>About These Slides</vt:lpstr>
      <vt:lpstr>IMpower010: Background</vt:lpstr>
      <vt:lpstr>IMpower010: Study Design</vt:lpstr>
      <vt:lpstr>IMpower010: OS in Patients With  Stage II-IIIA NSCLC and PD-L1 TC ≥1%</vt:lpstr>
      <vt:lpstr>IMpower010: OS in Other Patient Subgroups</vt:lpstr>
      <vt:lpstr>IMpower010: OS in Stage II-IIIA NSCLC  With PD-L1 TC ≥1% Across Key Subgroups </vt:lpstr>
      <vt:lpstr>IMpower010: OS By Biomarker Status (Stage II-IIIA)</vt:lpstr>
      <vt:lpstr>IMpower010: Safety</vt:lpstr>
      <vt:lpstr>IMpower010: Conclusions</vt:lpstr>
      <vt:lpstr>Go Online for More CCO  Coverage of Lung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IMpower010: OS With Adjuvant Atezo in Early-Stage NSCLC</dc:title>
  <dc:creator>Preferred User</dc:creator>
  <cp:lastModifiedBy>Valerie Wenzel</cp:lastModifiedBy>
  <cp:revision>161</cp:revision>
  <cp:lastPrinted>2016-09-26T20:21:49Z</cp:lastPrinted>
  <dcterms:created xsi:type="dcterms:W3CDTF">2005-05-27T15:08:01Z</dcterms:created>
  <dcterms:modified xsi:type="dcterms:W3CDTF">2022-08-16T15:08:58Z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1ffb4f8e-d101-4749-bb41-3673d9dbb53f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0x0101009466DE949570FE43957578411DB6D9A1</vt:lpwstr>
  </property>
  <property fmtid="{D5CDD505-2E9C-101B-9397-08002B2CF9AE}" pid="9" name="MediaServiceImageTags">
    <vt:lpwstr/>
  </property>
</Properties>
</file>