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8"/>
  </p:notesMasterIdLst>
  <p:sldIdLst>
    <p:sldId id="2147473663" r:id="rId8"/>
    <p:sldId id="308" r:id="rId9"/>
    <p:sldId id="267" r:id="rId10"/>
    <p:sldId id="262" r:id="rId11"/>
    <p:sldId id="2147473719" r:id="rId12"/>
    <p:sldId id="2147473718" r:id="rId13"/>
    <p:sldId id="2147473716" r:id="rId14"/>
    <p:sldId id="2147473717" r:id="rId15"/>
    <p:sldId id="2147473668" r:id="rId16"/>
    <p:sldId id="214747369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08B390-73C3-6F7B-2C12-6D31CCBFC438}" name="Mindy Tanzola" initials="MT" userId="S::mindy@scienceink.com::e94da788-77e6-4b26-ae6d-484e8c0095e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lison Weckerle" initials="AW" lastIdx="12" clrIdx="0">
    <p:extLst>
      <p:ext uri="{19B8F6BF-5375-455C-9EA6-DF929625EA0E}">
        <p15:presenceInfo xmlns:p15="http://schemas.microsoft.com/office/powerpoint/2012/main" userId="Allison Weckerle" providerId="None"/>
      </p:ext>
    </p:extLst>
  </p:cmAuthor>
  <p:cmAuthor id="2" name="Kristen Rosenthal" initials="KR" lastIdx="1" clrIdx="1">
    <p:extLst>
      <p:ext uri="{19B8F6BF-5375-455C-9EA6-DF929625EA0E}">
        <p15:presenceInfo xmlns:p15="http://schemas.microsoft.com/office/powerpoint/2012/main" userId="S::krosenthal@clinicaloptions.com::67a58a6d-22ff-4b03-8f01-10ea3f44af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F8552-BC5F-4BC6-A50B-FBE99D7B82AE}" v="97" dt="2025-12-16T21:06:30.539"/>
    <p1510:client id="{490B39F1-CD92-44B5-8B8D-7315960E1DE7}" v="1" dt="2025-12-16T19:11:10.101"/>
    <p1510:client id="{4BD46106-7092-4B05-A663-0C5F1F953E3C}" v="43" dt="2025-12-16T15:52:23.531"/>
    <p1510:client id="{5DCE5F66-9ED2-4A40-89B8-024D533AE4AC}" v="6" dt="2025-12-16T21:12:43.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75" autoAdjust="0"/>
    <p:restoredTop sz="83090" autoAdjust="0"/>
  </p:normalViewPr>
  <p:slideViewPr>
    <p:cSldViewPr snapToGrid="0">
      <p:cViewPr varScale="1">
        <p:scale>
          <a:sx n="61" d="100"/>
          <a:sy n="61" d="100"/>
        </p:scale>
        <p:origin x="724" y="60"/>
      </p:cViewPr>
      <p:guideLst/>
    </p:cSldViewPr>
  </p:slideViewPr>
  <p:notesTextViewPr>
    <p:cViewPr>
      <p:scale>
        <a:sx n="1" d="1"/>
        <a:sy n="1" d="1"/>
      </p:scale>
      <p:origin x="0" y="0"/>
    </p:cViewPr>
  </p:notesTextViewPr>
  <p:sorterViewPr>
    <p:cViewPr>
      <p:scale>
        <a:sx n="100" d="100"/>
        <a:sy n="100" d="100"/>
      </p:scale>
      <p:origin x="0" y="-3244"/>
    </p:cViewPr>
  </p:sorterViewPr>
  <p:notesViewPr>
    <p:cSldViewPr snapToGrid="0">
      <p:cViewPr varScale="1">
        <p:scale>
          <a:sx n="54" d="100"/>
          <a:sy n="54" d="100"/>
        </p:scale>
        <p:origin x="256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CA63B-170C-C127-951C-BE6B238DA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DA7AB-BF63-84BA-F765-A1D4A457492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5B8A6C5-09E7-B4AA-5121-9F737D1105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7AFA6C-E021-7555-CCDC-30BE53E829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1823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3CD7A-846F-5B3C-E5E3-102152070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197B0-5D93-6879-F041-301282A10D2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E00E2EE-BE1A-00CF-F468-163A9559C8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7778BA-228C-E54C-3C1C-104C0ABDC9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53412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DE64A-8975-B820-A78C-8111547D8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6989D-D7DE-AB02-5E84-35AC32571DBC}"/>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F89A0658-6E86-0017-9DE1-2BA89E4D7A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
        <p:nvSpPr>
          <p:cNvPr id="6" name="Notes Placeholder 5">
            <a:extLst>
              <a:ext uri="{FF2B5EF4-FFF2-40B4-BE49-F238E27FC236}">
                <a16:creationId xmlns:a16="http://schemas.microsoft.com/office/drawing/2014/main" id="{69EE375B-582E-7A15-49C8-3BEF2D0372C9}"/>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816643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C8A4A-6D64-B9E3-AE36-DAB322D9C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8565E0-A487-6737-667C-51F57B390E4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8DACA5C-BD73-A6A3-6451-12BD0ABC24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0459B7-C19C-3084-D82D-8C35C6B71C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96386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88063"/>
            <a:ext cx="10369296" cy="2387600"/>
          </a:xfrm>
          <a:solidFill>
            <a:schemeClr val="accent2"/>
          </a:solidFill>
        </p:spPr>
        <p:txBody>
          <a:bodyPr>
            <a:normAutofit/>
          </a:bodyPr>
          <a:lstStyle/>
          <a:p>
            <a:r>
              <a:rPr lang="en-US" altLang="en-US" sz="4000" dirty="0"/>
              <a:t>KOMET-007: Phase Ib Study of Ziftomenib + Venetoclax/Azacitidine in Newly Diagnosed </a:t>
            </a:r>
            <a:r>
              <a:rPr lang="en-US" altLang="en-US" sz="4000" i="1" dirty="0"/>
              <a:t>NPM1-</a:t>
            </a:r>
            <a:r>
              <a:rPr lang="en-US" altLang="en-US" sz="4000" dirty="0"/>
              <a:t>Mutated Acute Myeloid Leukemia</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
        <p:nvSpPr>
          <p:cNvPr id="4" name="TextBox 3">
            <a:extLst>
              <a:ext uri="{FF2B5EF4-FFF2-40B4-BE49-F238E27FC236}">
                <a16:creationId xmlns:a16="http://schemas.microsoft.com/office/drawing/2014/main" id="{F43BCE82-0166-5452-21C3-357068615859}"/>
              </a:ext>
            </a:extLst>
          </p:cNvPr>
          <p:cNvSpPr txBox="1"/>
          <p:nvPr/>
        </p:nvSpPr>
        <p:spPr>
          <a:xfrm>
            <a:off x="8627165" y="-437322"/>
            <a:ext cx="0" cy="0"/>
          </a:xfrm>
          <a:prstGeom prst="rect">
            <a:avLst/>
          </a:prstGeom>
        </p:spPr>
        <p:txBody>
          <a:bodyPr vert="horz" wrap="none" lIns="0" tIns="0" rIns="0" bIns="0" rtlCol="0">
            <a:noAutofit/>
          </a:bodyPr>
          <a:lstStyle/>
          <a:p>
            <a:pPr algn="l"/>
            <a:endParaRPr lang="en-US" sz="1200" dirty="0"/>
          </a:p>
        </p:txBody>
      </p:sp>
      <p:sp>
        <p:nvSpPr>
          <p:cNvPr id="5" name="TextBox 4">
            <a:extLst>
              <a:ext uri="{FF2B5EF4-FFF2-40B4-BE49-F238E27FC236}">
                <a16:creationId xmlns:a16="http://schemas.microsoft.com/office/drawing/2014/main" id="{1EA1396A-93A8-93A7-5978-151FBD10B387}"/>
              </a:ext>
            </a:extLst>
          </p:cNvPr>
          <p:cNvSpPr txBox="1"/>
          <p:nvPr/>
        </p:nvSpPr>
        <p:spPr>
          <a:xfrm>
            <a:off x="5194852" y="-742122"/>
            <a:ext cx="0" cy="0"/>
          </a:xfrm>
          <a:prstGeom prst="rect">
            <a:avLst/>
          </a:prstGeom>
        </p:spPr>
        <p:txBody>
          <a:bodyPr vert="horz" wrap="none" lIns="0" tIns="0" rIns="0" bIns="0" rtlCol="0">
            <a:noAutofit/>
          </a:bodyPr>
          <a:lstStyle/>
          <a:p>
            <a:pPr algn="l"/>
            <a:endParaRPr lang="en-US" sz="1200" dirty="0"/>
          </a:p>
        </p:txBody>
      </p:sp>
      <p:sp>
        <p:nvSpPr>
          <p:cNvPr id="6" name="TextBox 5">
            <a:extLst>
              <a:ext uri="{FF2B5EF4-FFF2-40B4-BE49-F238E27FC236}">
                <a16:creationId xmlns:a16="http://schemas.microsoft.com/office/drawing/2014/main" id="{9BDA55AA-5A49-03B3-2148-823D37A68E17}"/>
              </a:ext>
            </a:extLst>
          </p:cNvPr>
          <p:cNvSpPr txBox="1"/>
          <p:nvPr/>
        </p:nvSpPr>
        <p:spPr>
          <a:xfrm>
            <a:off x="4146698" y="-1998921"/>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dirty="0"/>
              <a:t>The menin inhibitor ziftomenib is FDA approved as a single agent for patients with R/R </a:t>
            </a:r>
            <a:r>
              <a:rPr lang="en-US" altLang="en-US" i="1" dirty="0"/>
              <a:t>NPM1-</a:t>
            </a:r>
            <a:r>
              <a:rPr lang="en-US" altLang="en-US" dirty="0"/>
              <a:t>mutated AML and no alternative treatment options</a:t>
            </a:r>
            <a:r>
              <a:rPr lang="en-US" altLang="en-US" baseline="30000" dirty="0"/>
              <a:t>1</a:t>
            </a:r>
          </a:p>
          <a:p>
            <a:pPr marL="342900" indent="-342900">
              <a:buFont typeface="Arial" panose="020B0604020202020204" pitchFamily="34" charset="0"/>
              <a:buChar char="•"/>
            </a:pPr>
            <a:r>
              <a:rPr lang="en-US" altLang="en-US" dirty="0"/>
              <a:t>Ziftomenib has also demonstrated activity in combination with other regimens in </a:t>
            </a:r>
            <a:r>
              <a:rPr lang="en-US" altLang="en-US" i="1" dirty="0"/>
              <a:t>NPM1</a:t>
            </a:r>
            <a:r>
              <a:rPr lang="en-US" altLang="en-US" dirty="0"/>
              <a:t>-mutated AML</a:t>
            </a:r>
            <a:r>
              <a:rPr lang="en-US" altLang="en-US" baseline="30000" dirty="0"/>
              <a:t>2-4</a:t>
            </a:r>
          </a:p>
          <a:p>
            <a:pPr marL="342900" indent="-342900">
              <a:buFont typeface="Arial" panose="020B0604020202020204" pitchFamily="34" charset="0"/>
              <a:buChar char="•"/>
            </a:pPr>
            <a:r>
              <a:rPr lang="en-US" altLang="en-US" dirty="0"/>
              <a:t>The phase I KOMET-007 study is evaluating ziftomenib-containing combinations in patients with newly diagnosed and R/R </a:t>
            </a:r>
            <a:r>
              <a:rPr lang="en-US" altLang="en-US" i="1" dirty="0"/>
              <a:t>NPM1</a:t>
            </a:r>
            <a:r>
              <a:rPr lang="en-US" altLang="en-US" dirty="0"/>
              <a:t>-mutated or </a:t>
            </a:r>
            <a:r>
              <a:rPr lang="en-US" altLang="en-US" i="1" dirty="0"/>
              <a:t>KMT2A-</a:t>
            </a:r>
            <a:r>
              <a:rPr lang="en-US" altLang="en-US" dirty="0"/>
              <a:t>rearranged AML</a:t>
            </a:r>
            <a:r>
              <a:rPr lang="en-US" altLang="en-US" baseline="30000" dirty="0"/>
              <a:t>5</a:t>
            </a:r>
          </a:p>
          <a:p>
            <a:pPr marL="574675" lvl="1" indent="-342900">
              <a:buFont typeface="Arial" panose="020B0604020202020204" pitchFamily="34" charset="0"/>
              <a:buChar char="•"/>
            </a:pPr>
            <a:r>
              <a:rPr lang="en-US" altLang="en-US" dirty="0"/>
              <a:t>Current analysis reports safety and clinical outcomes from a cohort of patients with newly diagnosed </a:t>
            </a:r>
            <a:r>
              <a:rPr lang="en-US" altLang="en-US" i="1" dirty="0"/>
              <a:t>NPM1</a:t>
            </a:r>
            <a:r>
              <a:rPr lang="en-US" altLang="en-US" dirty="0"/>
              <a:t>-mutated AML receiving ziftomenib plus venetoclax/azacitidine</a:t>
            </a:r>
            <a:r>
              <a:rPr lang="en-US" altLang="en-US" baseline="30000" dirty="0"/>
              <a:t>6</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dirty="0"/>
              <a:t>KOMET-007: Background</a:t>
            </a:r>
            <a:endParaRPr lang="en-US" altLang="en-US" dirty="0"/>
          </a:p>
        </p:txBody>
      </p:sp>
      <p:sp>
        <p:nvSpPr>
          <p:cNvPr id="5" name="Content Placeholder 4">
            <a:extLst>
              <a:ext uri="{FF2B5EF4-FFF2-40B4-BE49-F238E27FC236}">
                <a16:creationId xmlns:a16="http://schemas.microsoft.com/office/drawing/2014/main" id="{93A4A707-A6FB-0A15-1DBF-A77F23D5A385}"/>
              </a:ext>
            </a:extLst>
          </p:cNvPr>
          <p:cNvSpPr>
            <a:spLocks noGrp="1"/>
          </p:cNvSpPr>
          <p:nvPr>
            <p:ph sz="quarter" idx="10"/>
          </p:nvPr>
        </p:nvSpPr>
        <p:spPr/>
        <p:txBody>
          <a:bodyPr/>
          <a:lstStyle/>
          <a:p>
            <a:r>
              <a:rPr lang="en-US" dirty="0"/>
              <a:t>1. Ziftomenib PI. 2. Wang. Lancet. 2024;25:1310. 3. Erba. EHA 2025. Abstr S136. 4. Issa. ASH 2025. Abstr 764. 5. Zeidan. SOHO 2023. Abstr AML-516. 6. Roboz. ASH 2025. Abstr 766.</a:t>
            </a:r>
          </a:p>
        </p:txBody>
      </p:sp>
      <p:sp>
        <p:nvSpPr>
          <p:cNvPr id="2" name="TextBox 1">
            <a:extLst>
              <a:ext uri="{FF2B5EF4-FFF2-40B4-BE49-F238E27FC236}">
                <a16:creationId xmlns:a16="http://schemas.microsoft.com/office/drawing/2014/main" id="{90844FC6-A9BB-6244-9925-9739D8AA2C25}"/>
              </a:ext>
            </a:extLst>
          </p:cNvPr>
          <p:cNvSpPr txBox="1"/>
          <p:nvPr/>
        </p:nvSpPr>
        <p:spPr>
          <a:xfrm>
            <a:off x="7643813" y="-342900"/>
            <a:ext cx="0" cy="0"/>
          </a:xfrm>
          <a:prstGeom prst="rect">
            <a:avLst/>
          </a:prstGeom>
        </p:spPr>
        <p:txBody>
          <a:bodyPr vert="horz" wrap="none" lIns="0" tIns="0" rIns="0" bIns="0" rtlCol="0">
            <a:noAutofit/>
          </a:bodyPr>
          <a:lstStyle/>
          <a:p>
            <a:pPr algn="l"/>
            <a:endParaRPr lang="en-US" sz="1200" dirty="0"/>
          </a:p>
        </p:txBody>
      </p:sp>
      <p:sp>
        <p:nvSpPr>
          <p:cNvPr id="3" name="TextBox 2">
            <a:extLst>
              <a:ext uri="{FF2B5EF4-FFF2-40B4-BE49-F238E27FC236}">
                <a16:creationId xmlns:a16="http://schemas.microsoft.com/office/drawing/2014/main" id="{F93B6B2F-45F2-3843-C88A-141D7E231E93}"/>
              </a:ext>
            </a:extLst>
          </p:cNvPr>
          <p:cNvSpPr txBox="1"/>
          <p:nvPr/>
        </p:nvSpPr>
        <p:spPr>
          <a:xfrm>
            <a:off x="5741581" y="-1594884"/>
            <a:ext cx="0" cy="0"/>
          </a:xfrm>
          <a:prstGeom prst="rect">
            <a:avLst/>
          </a:prstGeom>
        </p:spPr>
        <p:txBody>
          <a:bodyPr vert="horz" wrap="none" lIns="0" tIns="0" rIns="0" bIns="0" rtlCol="0">
            <a:noAutofit/>
          </a:bodyPr>
          <a:lstStyle/>
          <a:p>
            <a:pPr algn="l"/>
            <a:endParaRPr lang="en-US" sz="1200" dirty="0"/>
          </a:p>
        </p:txBody>
      </p:sp>
      <p:sp>
        <p:nvSpPr>
          <p:cNvPr id="4" name="TextBox 3">
            <a:extLst>
              <a:ext uri="{FF2B5EF4-FFF2-40B4-BE49-F238E27FC236}">
                <a16:creationId xmlns:a16="http://schemas.microsoft.com/office/drawing/2014/main" id="{12B1CA8D-4F32-46D3-9A19-5706AEBCD3EC}"/>
              </a:ext>
            </a:extLst>
          </p:cNvPr>
          <p:cNvSpPr txBox="1"/>
          <p:nvPr/>
        </p:nvSpPr>
        <p:spPr>
          <a:xfrm>
            <a:off x="7187609" y="-850605"/>
            <a:ext cx="0" cy="0"/>
          </a:xfrm>
          <a:prstGeom prst="rect">
            <a:avLst/>
          </a:prstGeom>
        </p:spPr>
        <p:txBody>
          <a:bodyPr vert="horz" wrap="none" lIns="0" tIns="0" rIns="0" bIns="0" rtlCol="0">
            <a:noAutofit/>
          </a:bodyPr>
          <a:lstStyle/>
          <a:p>
            <a:pPr algn="l"/>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ln>
            <a:noFill/>
          </a:ln>
        </p:spPr>
        <p:txBody>
          <a:bodyPr rtlCol="0">
            <a:noAutofit/>
          </a:bodyPr>
          <a:lstStyle/>
          <a:p>
            <a:pPr marL="342900" indent="-342900">
              <a:buFont typeface="Arial" panose="020B0604020202020204" pitchFamily="34" charset="0"/>
              <a:buChar char="•"/>
            </a:pPr>
            <a:r>
              <a:rPr lang="en-US" dirty="0"/>
              <a:t>Multicenter, open-label phase I dose-escalation/dose-expansion and RP2D determination study (data cutoff: September 24, 2025)</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KOMET-007: </a:t>
            </a:r>
            <a:r>
              <a:rPr lang="en-US" altLang="en-US" dirty="0"/>
              <a:t>Study Design</a:t>
            </a:r>
          </a:p>
        </p:txBody>
      </p:sp>
      <p:sp>
        <p:nvSpPr>
          <p:cNvPr id="11" name="Content Placeholder 10">
            <a:extLst>
              <a:ext uri="{FF2B5EF4-FFF2-40B4-BE49-F238E27FC236}">
                <a16:creationId xmlns:a16="http://schemas.microsoft.com/office/drawing/2014/main" id="{5CA5CC99-C1AD-0A49-999F-E29A732FB8D9}"/>
              </a:ext>
            </a:extLst>
          </p:cNvPr>
          <p:cNvSpPr>
            <a:spLocks noGrp="1"/>
          </p:cNvSpPr>
          <p:nvPr>
            <p:ph sz="quarter" idx="10"/>
          </p:nvPr>
        </p:nvSpPr>
        <p:spPr/>
        <p:txBody>
          <a:bodyPr/>
          <a:lstStyle/>
          <a:p>
            <a:r>
              <a:rPr lang="en-US" dirty="0"/>
              <a:t>Roboz. ASH 2025. Abstr 766.</a:t>
            </a:r>
          </a:p>
        </p:txBody>
      </p:sp>
      <p:sp>
        <p:nvSpPr>
          <p:cNvPr id="14" name="TextBox 13">
            <a:extLst>
              <a:ext uri="{FF2B5EF4-FFF2-40B4-BE49-F238E27FC236}">
                <a16:creationId xmlns:a16="http://schemas.microsoft.com/office/drawing/2014/main" id="{539FE15E-208D-7AAE-4E23-112DFAEC1946}"/>
              </a:ext>
            </a:extLst>
          </p:cNvPr>
          <p:cNvSpPr txBox="1"/>
          <p:nvPr/>
        </p:nvSpPr>
        <p:spPr>
          <a:xfrm>
            <a:off x="4956313" y="-609600"/>
            <a:ext cx="0" cy="0"/>
          </a:xfrm>
          <a:prstGeom prst="rect">
            <a:avLst/>
          </a:prstGeom>
        </p:spPr>
        <p:txBody>
          <a:bodyPr vert="horz" wrap="none" lIns="0" tIns="0" rIns="0" bIns="0" rtlCol="0">
            <a:noAutofit/>
          </a:bodyPr>
          <a:lstStyle/>
          <a:p>
            <a:pPr algn="l"/>
            <a:endParaRPr lang="en-US" sz="1200" dirty="0"/>
          </a:p>
        </p:txBody>
      </p:sp>
      <p:grpSp>
        <p:nvGrpSpPr>
          <p:cNvPr id="10" name="Group 9">
            <a:extLst>
              <a:ext uri="{FF2B5EF4-FFF2-40B4-BE49-F238E27FC236}">
                <a16:creationId xmlns:a16="http://schemas.microsoft.com/office/drawing/2014/main" id="{D53BF079-ED03-18E8-E40F-54424EA70304}"/>
              </a:ext>
            </a:extLst>
          </p:cNvPr>
          <p:cNvGrpSpPr/>
          <p:nvPr/>
        </p:nvGrpSpPr>
        <p:grpSpPr>
          <a:xfrm>
            <a:off x="435270" y="2447146"/>
            <a:ext cx="11149438" cy="2165531"/>
            <a:chOff x="400726" y="2279912"/>
            <a:chExt cx="11149438" cy="2165531"/>
          </a:xfrm>
        </p:grpSpPr>
        <p:sp>
          <p:nvSpPr>
            <p:cNvPr id="3" name="Content Placeholder 2">
              <a:extLst>
                <a:ext uri="{FF2B5EF4-FFF2-40B4-BE49-F238E27FC236}">
                  <a16:creationId xmlns:a16="http://schemas.microsoft.com/office/drawing/2014/main" id="{9374D6A8-1A0D-113E-2DAE-83E2FD36E66F}"/>
                </a:ext>
              </a:extLst>
            </p:cNvPr>
            <p:cNvSpPr txBox="1">
              <a:spLocks/>
            </p:cNvSpPr>
            <p:nvPr/>
          </p:nvSpPr>
          <p:spPr bwMode="auto">
            <a:xfrm>
              <a:off x="400726" y="2627286"/>
              <a:ext cx="2642838" cy="142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kern="0" dirty="0">
                  <a:solidFill>
                    <a:schemeClr val="tx1"/>
                  </a:solidFill>
                  <a:latin typeface="Poppins" pitchFamily="2" charset="77"/>
                  <a:cs typeface="Poppins" pitchFamily="2" charset="77"/>
                </a:rPr>
                <a:t>Adults with newly diagnosed </a:t>
              </a:r>
              <a:r>
                <a:rPr lang="en-US" sz="1600" i="1" kern="0" dirty="0">
                  <a:solidFill>
                    <a:schemeClr val="tx1"/>
                  </a:solidFill>
                  <a:latin typeface="Poppins" pitchFamily="2" charset="77"/>
                  <a:cs typeface="Poppins" pitchFamily="2" charset="77"/>
                </a:rPr>
                <a:t>NPM1</a:t>
              </a:r>
              <a:r>
                <a:rPr lang="en-US" sz="1600" kern="0" dirty="0">
                  <a:solidFill>
                    <a:schemeClr val="tx1"/>
                  </a:solidFill>
                  <a:latin typeface="Poppins" pitchFamily="2" charset="77"/>
                  <a:cs typeface="Poppins" pitchFamily="2" charset="77"/>
                </a:rPr>
                <a:t>-mutated AML not eligible for intensive CT; ECOG PS 0-2</a:t>
              </a:r>
            </a:p>
            <a:p>
              <a:pPr marL="0" indent="0" algn="ctr">
                <a:spcBef>
                  <a:spcPts val="0"/>
                </a:spcBef>
                <a:spcAft>
                  <a:spcPts val="0"/>
                </a:spcAft>
                <a:buNone/>
              </a:pPr>
              <a:r>
                <a:rPr lang="en-US" sz="1600" kern="0" dirty="0">
                  <a:solidFill>
                    <a:schemeClr val="tx1"/>
                  </a:solidFill>
                  <a:latin typeface="Poppins" pitchFamily="2" charset="77"/>
                  <a:cs typeface="Poppins" pitchFamily="2" charset="77"/>
                </a:rPr>
                <a:t>(N = 40)</a:t>
              </a:r>
              <a:endParaRPr lang="en-US" sz="1600" b="0" kern="0" dirty="0">
                <a:solidFill>
                  <a:schemeClr val="tx1"/>
                </a:solidFill>
                <a:latin typeface="Poppins" pitchFamily="2" charset="77"/>
                <a:cs typeface="Poppins" pitchFamily="2" charset="77"/>
              </a:endParaRPr>
            </a:p>
          </p:txBody>
        </p:sp>
        <p:sp>
          <p:nvSpPr>
            <p:cNvPr id="23" name="Rectangle 22">
              <a:extLst>
                <a:ext uri="{FF2B5EF4-FFF2-40B4-BE49-F238E27FC236}">
                  <a16:creationId xmlns:a16="http://schemas.microsoft.com/office/drawing/2014/main" id="{0A504F9A-099D-0032-98C9-1C3B5D59F8CF}"/>
                </a:ext>
              </a:extLst>
            </p:cNvPr>
            <p:cNvSpPr/>
            <p:nvPr/>
          </p:nvSpPr>
          <p:spPr bwMode="auto">
            <a:xfrm>
              <a:off x="3665163" y="2815432"/>
              <a:ext cx="4860900" cy="1047689"/>
            </a:xfrm>
            <a:prstGeom prst="rect">
              <a:avLst/>
            </a:prstGeom>
            <a:solidFill>
              <a:schemeClr val="accent1"/>
            </a:solidFill>
            <a:ln w="0">
              <a:noFill/>
              <a:miter lim="800000"/>
              <a:headEnd/>
              <a:tailEnd/>
            </a:ln>
          </p:spPr>
          <p:txBody>
            <a:bodyPr rtlCol="0" anchor="ctr"/>
            <a:lstStyle/>
            <a:p>
              <a:pPr algn="ctr" eaLnBrk="1" hangingPunct="1">
                <a:spcBef>
                  <a:spcPts val="0"/>
                </a:spcBef>
                <a:spcAft>
                  <a:spcPts val="0"/>
                </a:spcAft>
                <a:buClr>
                  <a:schemeClr val="folHlink"/>
                </a:buClr>
                <a:buNone/>
              </a:pPr>
              <a:r>
                <a:rPr lang="en-US" sz="1600" b="1" dirty="0">
                  <a:solidFill>
                    <a:schemeClr val="bg2"/>
                  </a:solidFill>
                  <a:latin typeface="Poppins" pitchFamily="2" charset="77"/>
                  <a:cs typeface="Poppins" pitchFamily="2" charset="77"/>
                </a:rPr>
                <a:t>Ziftomenib</a:t>
              </a:r>
              <a:r>
                <a:rPr lang="en-US" sz="1600" dirty="0">
                  <a:solidFill>
                    <a:schemeClr val="bg2"/>
                  </a:solidFill>
                  <a:latin typeface="Poppins" pitchFamily="2" charset="77"/>
                  <a:cs typeface="Poppins" pitchFamily="2" charset="77"/>
                </a:rPr>
                <a:t> 600 mg PO QD starting on C1 D8 +</a:t>
              </a:r>
            </a:p>
            <a:p>
              <a:pPr algn="ctr" eaLnBrk="1" hangingPunct="1">
                <a:spcBef>
                  <a:spcPts val="0"/>
                </a:spcBef>
                <a:spcAft>
                  <a:spcPts val="0"/>
                </a:spcAft>
                <a:buClr>
                  <a:schemeClr val="folHlink"/>
                </a:buClr>
                <a:buNone/>
              </a:pPr>
              <a:r>
                <a:rPr lang="en-US" sz="1600" b="1" dirty="0">
                  <a:solidFill>
                    <a:schemeClr val="bg2"/>
                  </a:solidFill>
                  <a:latin typeface="Poppins" pitchFamily="2" charset="77"/>
                  <a:cs typeface="Poppins" pitchFamily="2" charset="77"/>
                </a:rPr>
                <a:t>Venetoclax/Azacytidine*</a:t>
              </a:r>
              <a:endParaRPr lang="en-US" sz="1600" dirty="0">
                <a:solidFill>
                  <a:schemeClr val="bg2"/>
                </a:solidFill>
                <a:latin typeface="Poppins" pitchFamily="2" charset="77"/>
                <a:cs typeface="Poppins" pitchFamily="2" charset="77"/>
              </a:endParaRPr>
            </a:p>
          </p:txBody>
        </p:sp>
        <p:sp>
          <p:nvSpPr>
            <p:cNvPr id="9" name="Line 53">
              <a:extLst>
                <a:ext uri="{FF2B5EF4-FFF2-40B4-BE49-F238E27FC236}">
                  <a16:creationId xmlns:a16="http://schemas.microsoft.com/office/drawing/2014/main" id="{FB92C20B-C251-477A-6596-0608282EB6CF}"/>
                </a:ext>
              </a:extLst>
            </p:cNvPr>
            <p:cNvSpPr>
              <a:spLocks noChangeShapeType="1"/>
            </p:cNvSpPr>
            <p:nvPr/>
          </p:nvSpPr>
          <p:spPr bwMode="auto">
            <a:xfrm>
              <a:off x="3099345" y="3339276"/>
              <a:ext cx="51003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 name="Content Placeholder 11">
              <a:extLst>
                <a:ext uri="{FF2B5EF4-FFF2-40B4-BE49-F238E27FC236}">
                  <a16:creationId xmlns:a16="http://schemas.microsoft.com/office/drawing/2014/main" id="{013ACCF7-9CD0-DFE1-8CCA-2F0AE978DB40}"/>
                </a:ext>
              </a:extLst>
            </p:cNvPr>
            <p:cNvSpPr txBox="1">
              <a:spLocks/>
            </p:cNvSpPr>
            <p:nvPr/>
          </p:nvSpPr>
          <p:spPr>
            <a:xfrm>
              <a:off x="2747473" y="4076111"/>
              <a:ext cx="8608519" cy="369332"/>
            </a:xfrm>
            <a:prstGeom prst="rect">
              <a:avLst/>
            </a:prstGeom>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200" spc="-10" dirty="0">
                  <a:solidFill>
                    <a:srgbClr val="161616"/>
                  </a:solidFill>
                </a:rPr>
                <a:t>*Venetoclax administered per label in 28-day cycles; dosing and cycle length adjusted based on blast clearance in Cycle 1 bone marrow biopsy performed between Days 14 and 28. Azacytidine administered on C1 D1-7.</a:t>
              </a:r>
              <a:endParaRPr lang="en-US" altLang="en-US" sz="1200" dirty="0">
                <a:solidFill>
                  <a:srgbClr val="161616"/>
                </a:solidFill>
              </a:endParaRPr>
            </a:p>
          </p:txBody>
        </p:sp>
        <p:sp>
          <p:nvSpPr>
            <p:cNvPr id="4" name="Line 53">
              <a:extLst>
                <a:ext uri="{FF2B5EF4-FFF2-40B4-BE49-F238E27FC236}">
                  <a16:creationId xmlns:a16="http://schemas.microsoft.com/office/drawing/2014/main" id="{A6E002D3-E649-77A4-E442-391EF546AE46}"/>
                </a:ext>
              </a:extLst>
            </p:cNvPr>
            <p:cNvSpPr>
              <a:spLocks noChangeShapeType="1"/>
            </p:cNvSpPr>
            <p:nvPr/>
          </p:nvSpPr>
          <p:spPr bwMode="auto">
            <a:xfrm>
              <a:off x="8581844" y="3339276"/>
              <a:ext cx="51003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5" name="Content Placeholder 11">
              <a:extLst>
                <a:ext uri="{FF2B5EF4-FFF2-40B4-BE49-F238E27FC236}">
                  <a16:creationId xmlns:a16="http://schemas.microsoft.com/office/drawing/2014/main" id="{534EE302-872C-3B88-3B25-20B370C5E752}"/>
                </a:ext>
              </a:extLst>
            </p:cNvPr>
            <p:cNvSpPr txBox="1">
              <a:spLocks/>
            </p:cNvSpPr>
            <p:nvPr/>
          </p:nvSpPr>
          <p:spPr>
            <a:xfrm>
              <a:off x="9086702" y="2723723"/>
              <a:ext cx="2463462" cy="1231106"/>
            </a:xfrm>
            <a:prstGeom prst="rect">
              <a:avLst/>
            </a:prstGeom>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en-US" sz="1600" i="1" spc="-10" dirty="0">
                  <a:solidFill>
                    <a:srgbClr val="161616"/>
                  </a:solidFill>
                </a:rPr>
                <a:t>Ongoing cycles of triplet therapy administered based on protocol-mandated bone marrow biopsy results</a:t>
              </a:r>
              <a:endParaRPr lang="en-US" altLang="en-US" sz="1600" i="1" dirty="0">
                <a:solidFill>
                  <a:srgbClr val="161616"/>
                </a:solidFill>
              </a:endParaRPr>
            </a:p>
          </p:txBody>
        </p:sp>
        <p:sp>
          <p:nvSpPr>
            <p:cNvPr id="7" name="TextBox 6">
              <a:extLst>
                <a:ext uri="{FF2B5EF4-FFF2-40B4-BE49-F238E27FC236}">
                  <a16:creationId xmlns:a16="http://schemas.microsoft.com/office/drawing/2014/main" id="{E547E211-F8CA-C42A-DFD1-8AFC4D66DE30}"/>
                </a:ext>
              </a:extLst>
            </p:cNvPr>
            <p:cNvSpPr txBox="1"/>
            <p:nvPr/>
          </p:nvSpPr>
          <p:spPr>
            <a:xfrm>
              <a:off x="3665162" y="2279912"/>
              <a:ext cx="4916681" cy="289249"/>
            </a:xfrm>
            <a:prstGeom prst="rect">
              <a:avLst/>
            </a:prstGeom>
          </p:spPr>
          <p:txBody>
            <a:bodyPr vert="horz" wrap="square" lIns="0" tIns="0" rIns="0" bIns="0" rtlCol="0">
              <a:noAutofit/>
            </a:bodyPr>
            <a:lstStyle/>
            <a:p>
              <a:pPr algn="ctr"/>
              <a:r>
                <a:rPr lang="en-US" sz="1600" b="1" dirty="0"/>
                <a:t>Phase Ib: Ziftomenib + Venetoclax/Azacytidine Dose-Expansion Arm</a:t>
              </a:r>
            </a:p>
          </p:txBody>
        </p:sp>
      </p:grpSp>
      <p:sp>
        <p:nvSpPr>
          <p:cNvPr id="8" name="Content Placeholder 12">
            <a:extLst>
              <a:ext uri="{FF2B5EF4-FFF2-40B4-BE49-F238E27FC236}">
                <a16:creationId xmlns:a16="http://schemas.microsoft.com/office/drawing/2014/main" id="{E941E4E0-5E51-0AF0-7756-5FB50A238666}"/>
              </a:ext>
            </a:extLst>
          </p:cNvPr>
          <p:cNvSpPr txBox="1">
            <a:spLocks/>
          </p:cNvSpPr>
          <p:nvPr/>
        </p:nvSpPr>
        <p:spPr>
          <a:xfrm>
            <a:off x="231078" y="5036744"/>
            <a:ext cx="11740260" cy="1231106"/>
          </a:xfrm>
          <a:prstGeom prst="rect">
            <a:avLst/>
          </a:prstGeom>
          <a:ln>
            <a:noFill/>
          </a:ln>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b="1" dirty="0"/>
              <a:t>Coprimary endpoints: </a:t>
            </a:r>
            <a:r>
              <a:rPr lang="en-US" dirty="0"/>
              <a:t>CR rate, safety</a:t>
            </a:r>
          </a:p>
          <a:p>
            <a:pPr marL="342900" indent="-342900">
              <a:buFont typeface="Arial" panose="020B0604020202020204" pitchFamily="34" charset="0"/>
              <a:buChar char="•"/>
            </a:pPr>
            <a:r>
              <a:rPr lang="en-US" b="1" dirty="0"/>
              <a:t>Secondary endpoints: </a:t>
            </a:r>
            <a:r>
              <a:rPr lang="en-US" dirty="0"/>
              <a:t>CRc, DoR, ORR, MRD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43C72-7122-8549-C297-E1F0D64C90E0}"/>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77E2EC0E-F547-87B4-FE5E-BD516D3A3D6C}"/>
              </a:ext>
            </a:extLst>
          </p:cNvPr>
          <p:cNvSpPr>
            <a:spLocks noGrp="1" noChangeArrowheads="1"/>
          </p:cNvSpPr>
          <p:nvPr>
            <p:ph type="title"/>
          </p:nvPr>
        </p:nvSpPr>
        <p:spPr>
          <a:xfrm>
            <a:off x="231078" y="535756"/>
            <a:ext cx="11740260" cy="492944"/>
          </a:xfrm>
        </p:spPr>
        <p:txBody>
          <a:bodyPr/>
          <a:lstStyle/>
          <a:p>
            <a:r>
              <a:rPr lang="en-US" dirty="0"/>
              <a:t>KOMET-007: </a:t>
            </a:r>
            <a:r>
              <a:rPr lang="en-US" altLang="en-US" dirty="0"/>
              <a:t>Baseline Characteristics</a:t>
            </a:r>
          </a:p>
        </p:txBody>
      </p:sp>
      <p:graphicFrame>
        <p:nvGraphicFramePr>
          <p:cNvPr id="7" name="Table 6">
            <a:extLst>
              <a:ext uri="{FF2B5EF4-FFF2-40B4-BE49-F238E27FC236}">
                <a16:creationId xmlns:a16="http://schemas.microsoft.com/office/drawing/2014/main" id="{586ADD95-415F-3269-5E0B-622FBD68B783}"/>
              </a:ext>
            </a:extLst>
          </p:cNvPr>
          <p:cNvGraphicFramePr>
            <a:graphicFrameLocks noGrp="1"/>
          </p:cNvGraphicFramePr>
          <p:nvPr>
            <p:extLst>
              <p:ext uri="{D42A27DB-BD31-4B8C-83A1-F6EECF244321}">
                <p14:modId xmlns:p14="http://schemas.microsoft.com/office/powerpoint/2010/main" val="1262340643"/>
              </p:ext>
            </p:extLst>
          </p:nvPr>
        </p:nvGraphicFramePr>
        <p:xfrm>
          <a:off x="231077" y="1335023"/>
          <a:ext cx="11739563" cy="4541520"/>
        </p:xfrm>
        <a:graphic>
          <a:graphicData uri="http://schemas.openxmlformats.org/drawingml/2006/table">
            <a:tbl>
              <a:tblPr firstRow="1" bandRow="1"/>
              <a:tblGrid>
                <a:gridCol w="6436144">
                  <a:extLst>
                    <a:ext uri="{9D8B030D-6E8A-4147-A177-3AD203B41FA5}">
                      <a16:colId xmlns:a16="http://schemas.microsoft.com/office/drawing/2014/main" val="2072085524"/>
                    </a:ext>
                  </a:extLst>
                </a:gridCol>
                <a:gridCol w="5303419">
                  <a:extLst>
                    <a:ext uri="{9D8B030D-6E8A-4147-A177-3AD203B41FA5}">
                      <a16:colId xmlns:a16="http://schemas.microsoft.com/office/drawing/2014/main" val="2595492591"/>
                    </a:ext>
                  </a:extLst>
                </a:gridCol>
              </a:tblGrid>
              <a:tr h="573800">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600" b="1" kern="100" dirty="0">
                          <a:solidFill>
                            <a:schemeClr val="bg2"/>
                          </a:solidFill>
                          <a:effectLst/>
                          <a:latin typeface="+mn-lt"/>
                          <a:ea typeface="Calibri" panose="020F0502020204030204" pitchFamily="34" charset="0"/>
                          <a:cs typeface="Arial" panose="020B0604020202020204" pitchFamily="34" charset="0"/>
                        </a:rPr>
                        <a:t>Characteristic</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2"/>
                          </a:solidFill>
                          <a:effectLst/>
                          <a:latin typeface="+mn-lt"/>
                          <a:cs typeface="Arial" panose="020B0604020202020204" pitchFamily="34" charset="0"/>
                        </a:rPr>
                        <a:t>Ziftomenib + Ven/Aza</a:t>
                      </a:r>
                    </a:p>
                    <a:p>
                      <a:pPr marL="0" marR="0" algn="ctr">
                        <a:lnSpc>
                          <a:spcPct val="100000"/>
                        </a:lnSpc>
                        <a:spcBef>
                          <a:spcPts val="0"/>
                        </a:spcBef>
                        <a:spcAft>
                          <a:spcPts val="0"/>
                        </a:spcAft>
                      </a:pPr>
                      <a:r>
                        <a:rPr lang="en-US" sz="1600" b="1" kern="1200" dirty="0">
                          <a:solidFill>
                            <a:schemeClr val="bg2"/>
                          </a:solidFill>
                          <a:effectLst/>
                          <a:latin typeface="+mn-lt"/>
                          <a:cs typeface="Arial" panose="020B0604020202020204" pitchFamily="34" charset="0"/>
                        </a:rPr>
                        <a:t> (N = 40)</a:t>
                      </a:r>
                    </a:p>
                  </a:txBody>
                  <a:tcPr marL="118872" marR="118872"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32788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Mean age, yr (range)</a:t>
                      </a:r>
                      <a:endParaRPr lang="en-US" sz="1600" b="0" kern="1200" dirty="0">
                        <a:solidFill>
                          <a:schemeClr val="tx1"/>
                        </a:solidFill>
                        <a:effectLst/>
                        <a:latin typeface="+mn-lt"/>
                        <a:ea typeface="+mn-ea"/>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75 (53-93)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7381713"/>
                  </a:ext>
                </a:extLst>
              </a:tr>
              <a:tr h="327886">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ea typeface="+mn-ea"/>
                          <a:cs typeface="Arial" panose="020B0604020202020204" pitchFamily="34" charset="0"/>
                        </a:rPr>
                        <a:t>Female, n (%)</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21 (53)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65104195"/>
                  </a:ext>
                </a:extLst>
              </a:tr>
              <a:tr h="10656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kern="100" dirty="0">
                          <a:solidFill>
                            <a:schemeClr val="tx1"/>
                          </a:solidFill>
                          <a:effectLst/>
                          <a:latin typeface="+mn-lt"/>
                          <a:ea typeface="Calibri" panose="020F0502020204030204" pitchFamily="34" charset="0"/>
                          <a:cs typeface="Arial" panose="020B0604020202020204" pitchFamily="34" charset="0"/>
                        </a:rPr>
                        <a:t>Race</a:t>
                      </a:r>
                      <a:r>
                        <a:rPr lang="en-US" sz="1600" b="0" kern="1200" dirty="0">
                          <a:solidFill>
                            <a:schemeClr val="tx1"/>
                          </a:solidFill>
                          <a:effectLst/>
                          <a:latin typeface="+mn-lt"/>
                          <a:ea typeface="+mn-ea"/>
                          <a:cs typeface="Arial" panose="020B0604020202020204" pitchFamily="34" charset="0"/>
                        </a:rPr>
                        <a:t>, n (%)</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cs typeface="Poppins" pitchFamily="2" charset="77"/>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cs typeface="Poppins" pitchFamily="2" charset="77"/>
                        </a:rPr>
                        <a:t>Non-White/other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cs typeface="Poppins" pitchFamily="2" charset="77"/>
                        </a:rPr>
                        <a:t>Unknown/not reported</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endParaRPr lang="en-US" sz="16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31 (78)</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5 (13)</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4 (10)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8911583"/>
                  </a:ext>
                </a:extLst>
              </a:tr>
              <a:tr h="106562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kern="100" dirty="0">
                          <a:solidFill>
                            <a:schemeClr val="tx1"/>
                          </a:solidFill>
                          <a:effectLst/>
                          <a:latin typeface="+mn-lt"/>
                          <a:ea typeface="Calibri" panose="020F0502020204030204" pitchFamily="34" charset="0"/>
                          <a:cs typeface="Arial" panose="020B0604020202020204" pitchFamily="34" charset="0"/>
                        </a:rPr>
                        <a:t>ECOG PS</a:t>
                      </a:r>
                      <a:r>
                        <a:rPr lang="en-US" sz="1600" b="0" kern="1200" dirty="0">
                          <a:solidFill>
                            <a:schemeClr val="tx1"/>
                          </a:solidFill>
                          <a:effectLst/>
                          <a:latin typeface="Aptos" panose="02110004020202020204"/>
                          <a:ea typeface="+mn-ea"/>
                          <a:cs typeface="Arial" panose="020B0604020202020204" pitchFamily="34" charset="0"/>
                        </a:rPr>
                        <a:t>, n (%)</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2</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endParaRPr lang="en-US" sz="1600" b="0" kern="100" dirty="0">
                        <a:solidFill>
                          <a:schemeClr val="tx1"/>
                        </a:solidFill>
                        <a:effectLst/>
                        <a:latin typeface="+mn-lt"/>
                        <a:ea typeface="Aptos" panose="020B0004020202020204" pitchFamily="34" charset="0"/>
                      </a:endParaRPr>
                    </a:p>
                    <a:p>
                      <a:pPr marL="0" marR="0" algn="ctr">
                        <a:lnSpc>
                          <a:spcPct val="100000"/>
                        </a:lnSpc>
                        <a:buNone/>
                      </a:pPr>
                      <a:r>
                        <a:rPr lang="en-US" sz="1600" b="0" kern="100" dirty="0">
                          <a:solidFill>
                            <a:schemeClr val="tx1"/>
                          </a:solidFill>
                          <a:effectLst/>
                          <a:latin typeface="+mn-lt"/>
                          <a:ea typeface="Aptos" panose="020B0004020202020204" pitchFamily="34" charset="0"/>
                        </a:rPr>
                        <a:t>1 (3)</a:t>
                      </a:r>
                    </a:p>
                    <a:p>
                      <a:pPr marL="0" marR="0" algn="ctr">
                        <a:lnSpc>
                          <a:spcPct val="100000"/>
                        </a:lnSpc>
                        <a:buNone/>
                      </a:pPr>
                      <a:r>
                        <a:rPr lang="en-US" sz="1600" b="0" kern="100" dirty="0">
                          <a:solidFill>
                            <a:schemeClr val="tx1"/>
                          </a:solidFill>
                          <a:effectLst/>
                          <a:latin typeface="+mn-lt"/>
                          <a:ea typeface="Aptos" panose="020B0004020202020204" pitchFamily="34" charset="0"/>
                        </a:rPr>
                        <a:t>16 (40)</a:t>
                      </a:r>
                    </a:p>
                    <a:p>
                      <a:pPr marL="0" marR="0" algn="ctr">
                        <a:lnSpc>
                          <a:spcPct val="100000"/>
                        </a:lnSpc>
                        <a:buNone/>
                      </a:pPr>
                      <a:r>
                        <a:rPr lang="en-US" sz="1600" b="0" kern="100" dirty="0">
                          <a:solidFill>
                            <a:schemeClr val="tx1"/>
                          </a:solidFill>
                          <a:effectLst/>
                          <a:latin typeface="+mn-lt"/>
                          <a:ea typeface="Aptos" panose="020B0004020202020204" pitchFamily="34" charset="0"/>
                        </a:rPr>
                        <a:t>23 (58)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23501204"/>
                  </a:ext>
                </a:extLst>
              </a:tr>
              <a:tr h="819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kern="100" dirty="0">
                          <a:solidFill>
                            <a:schemeClr val="tx1"/>
                          </a:solidFill>
                          <a:effectLst/>
                          <a:latin typeface="+mn-lt"/>
                          <a:ea typeface="Calibri" panose="020F0502020204030204" pitchFamily="34" charset="0"/>
                          <a:cs typeface="Arial" panose="020B0604020202020204" pitchFamily="34" charset="0"/>
                        </a:rPr>
                        <a:t>Selected comutations</a:t>
                      </a:r>
                      <a:r>
                        <a:rPr lang="en-US" sz="1600" b="0" kern="1200" dirty="0">
                          <a:solidFill>
                            <a:schemeClr val="tx1"/>
                          </a:solidFill>
                          <a:effectLst/>
                          <a:latin typeface="+mn-lt"/>
                          <a:ea typeface="+mn-ea"/>
                          <a:cs typeface="Arial" panose="020B0604020202020204" pitchFamily="34" charset="0"/>
                        </a:rPr>
                        <a:t>, n (%)</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mn-lt"/>
                          <a:ea typeface="+mn-ea"/>
                          <a:cs typeface="Poppins" pitchFamily="2" charset="77"/>
                        </a:rPr>
                        <a:t>FLT3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mn-lt"/>
                          <a:ea typeface="+mn-ea"/>
                          <a:cs typeface="Poppins" pitchFamily="2" charset="77"/>
                        </a:rPr>
                        <a:t>IDH1/2</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26 (65)</a:t>
                      </a:r>
                    </a:p>
                    <a:p>
                      <a:pPr marL="0" marR="0" algn="ctr">
                        <a:lnSpc>
                          <a:spcPct val="100000"/>
                        </a:lnSpc>
                        <a:buNone/>
                      </a:pPr>
                      <a:r>
                        <a:rPr lang="en-US" sz="1600" b="0" kern="100" dirty="0">
                          <a:solidFill>
                            <a:schemeClr val="tx1"/>
                          </a:solidFill>
                          <a:effectLst/>
                          <a:latin typeface="+mn-lt"/>
                          <a:ea typeface="Aptos" panose="020B0004020202020204" pitchFamily="34" charset="0"/>
                        </a:rPr>
                        <a:t>14 (35)</a:t>
                      </a:r>
                    </a:p>
                    <a:p>
                      <a:pPr marL="0" marR="0" algn="ctr">
                        <a:lnSpc>
                          <a:spcPct val="100000"/>
                        </a:lnSpc>
                        <a:buNone/>
                      </a:pPr>
                      <a:r>
                        <a:rPr lang="en-US" sz="1600" b="0" kern="100" dirty="0">
                          <a:solidFill>
                            <a:schemeClr val="tx1"/>
                          </a:solidFill>
                          <a:effectLst/>
                          <a:latin typeface="+mn-lt"/>
                          <a:ea typeface="Aptos" panose="020B0004020202020204" pitchFamily="34" charset="0"/>
                        </a:rPr>
                        <a:t>9 (23)</a:t>
                      </a:r>
                    </a:p>
                  </a:txBody>
                  <a:tcPr marL="118872" marR="118872">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3759282"/>
                  </a:ext>
                </a:extLst>
              </a:tr>
              <a:tr h="327886">
                <a:tc>
                  <a:txBody>
                    <a:body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Therapy-related AML</a:t>
                      </a:r>
                      <a:r>
                        <a:rPr lang="en-US" sz="1600" b="0" kern="1200" dirty="0">
                          <a:solidFill>
                            <a:schemeClr val="tx1"/>
                          </a:solidFill>
                          <a:effectLst/>
                          <a:latin typeface="+mn-lt"/>
                          <a:ea typeface="+mn-ea"/>
                          <a:cs typeface="Arial" panose="020B0604020202020204" pitchFamily="34" charset="0"/>
                        </a:rPr>
                        <a:t>, n (%)</a:t>
                      </a:r>
                      <a:endParaRPr lang="en-US" sz="1600" b="0" kern="1200" dirty="0">
                        <a:solidFill>
                          <a:schemeClr val="tx1"/>
                        </a:solidFill>
                        <a:effectLst/>
                        <a:latin typeface="+mn-lt"/>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10467854"/>
                  </a:ext>
                </a:extLst>
              </a:tr>
            </a:tbl>
          </a:graphicData>
        </a:graphic>
      </p:graphicFrame>
      <p:sp>
        <p:nvSpPr>
          <p:cNvPr id="2" name="TextBox 1">
            <a:extLst>
              <a:ext uri="{FF2B5EF4-FFF2-40B4-BE49-F238E27FC236}">
                <a16:creationId xmlns:a16="http://schemas.microsoft.com/office/drawing/2014/main" id="{798EBEAC-B1B7-BB1B-87C3-30AB3DC4DB06}"/>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sp>
        <p:nvSpPr>
          <p:cNvPr id="3" name="Content Placeholder 10">
            <a:extLst>
              <a:ext uri="{FF2B5EF4-FFF2-40B4-BE49-F238E27FC236}">
                <a16:creationId xmlns:a16="http://schemas.microsoft.com/office/drawing/2014/main" id="{64F48E6A-88E0-295D-A888-212DA6DAD09D}"/>
              </a:ext>
            </a:extLst>
          </p:cNvPr>
          <p:cNvSpPr txBox="1">
            <a:spLocks/>
          </p:cNvSpPr>
          <p:nvPr/>
        </p:nvSpPr>
        <p:spPr>
          <a:xfrm>
            <a:off x="3559175" y="6302375"/>
            <a:ext cx="5732463"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Roboz. ASH 2025. Abstr 766.</a:t>
            </a:r>
          </a:p>
        </p:txBody>
      </p:sp>
    </p:spTree>
    <p:extLst>
      <p:ext uri="{BB962C8B-B14F-4D97-AF65-F5344CB8AC3E}">
        <p14:creationId xmlns:p14="http://schemas.microsoft.com/office/powerpoint/2010/main" val="3372784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971E6-7D08-876E-2B9A-8C2AED572970}"/>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C481D6BC-4BFC-19DE-4041-12F431CF6439}"/>
              </a:ext>
            </a:extLst>
          </p:cNvPr>
          <p:cNvSpPr>
            <a:spLocks noGrp="1" noChangeArrowheads="1"/>
          </p:cNvSpPr>
          <p:nvPr>
            <p:ph type="title"/>
          </p:nvPr>
        </p:nvSpPr>
        <p:spPr>
          <a:xfrm>
            <a:off x="231078" y="535756"/>
            <a:ext cx="11740260" cy="492944"/>
          </a:xfrm>
        </p:spPr>
        <p:txBody>
          <a:bodyPr/>
          <a:lstStyle/>
          <a:p>
            <a:r>
              <a:rPr lang="en-US" dirty="0"/>
              <a:t>KOMET-007: </a:t>
            </a:r>
            <a:r>
              <a:rPr lang="en-US" altLang="en-US" dirty="0"/>
              <a:t>Safety</a:t>
            </a:r>
          </a:p>
        </p:txBody>
      </p:sp>
      <p:sp>
        <p:nvSpPr>
          <p:cNvPr id="2" name="TextBox 1">
            <a:extLst>
              <a:ext uri="{FF2B5EF4-FFF2-40B4-BE49-F238E27FC236}">
                <a16:creationId xmlns:a16="http://schemas.microsoft.com/office/drawing/2014/main" id="{BDB1CB1A-E56F-4484-B3AC-7BA944C667C8}"/>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graphicFrame>
        <p:nvGraphicFramePr>
          <p:cNvPr id="3" name="Table 2">
            <a:extLst>
              <a:ext uri="{FF2B5EF4-FFF2-40B4-BE49-F238E27FC236}">
                <a16:creationId xmlns:a16="http://schemas.microsoft.com/office/drawing/2014/main" id="{6D365498-6F4F-D20F-782F-1ACCE0E90B2D}"/>
              </a:ext>
            </a:extLst>
          </p:cNvPr>
          <p:cNvGraphicFramePr>
            <a:graphicFrameLocks noGrp="1"/>
          </p:cNvGraphicFramePr>
          <p:nvPr>
            <p:extLst>
              <p:ext uri="{D42A27DB-BD31-4B8C-83A1-F6EECF244321}">
                <p14:modId xmlns:p14="http://schemas.microsoft.com/office/powerpoint/2010/main" val="1121172687"/>
              </p:ext>
            </p:extLst>
          </p:nvPr>
        </p:nvGraphicFramePr>
        <p:xfrm>
          <a:off x="220662" y="1073660"/>
          <a:ext cx="5782668" cy="4785360"/>
        </p:xfrm>
        <a:graphic>
          <a:graphicData uri="http://schemas.openxmlformats.org/drawingml/2006/table">
            <a:tbl>
              <a:tblPr firstRow="1" bandRow="1"/>
              <a:tblGrid>
                <a:gridCol w="2531682">
                  <a:extLst>
                    <a:ext uri="{9D8B030D-6E8A-4147-A177-3AD203B41FA5}">
                      <a16:colId xmlns:a16="http://schemas.microsoft.com/office/drawing/2014/main" val="2072085524"/>
                    </a:ext>
                  </a:extLst>
                </a:gridCol>
                <a:gridCol w="1625493">
                  <a:extLst>
                    <a:ext uri="{9D8B030D-6E8A-4147-A177-3AD203B41FA5}">
                      <a16:colId xmlns:a16="http://schemas.microsoft.com/office/drawing/2014/main" val="2595492591"/>
                    </a:ext>
                  </a:extLst>
                </a:gridCol>
                <a:gridCol w="1625493">
                  <a:extLst>
                    <a:ext uri="{9D8B030D-6E8A-4147-A177-3AD203B41FA5}">
                      <a16:colId xmlns:a16="http://schemas.microsoft.com/office/drawing/2014/main" val="4236619954"/>
                    </a:ext>
                  </a:extLst>
                </a:gridCol>
              </a:tblGrid>
              <a:tr h="0">
                <a:tc rowSpan="2">
                  <a:txBody>
                    <a:bodyPr/>
                    <a:lstStyle/>
                    <a:p>
                      <a:pPr marL="0" marR="0">
                        <a:lnSpc>
                          <a:spcPct val="100000"/>
                        </a:lnSpc>
                        <a:spcBef>
                          <a:spcPts val="0"/>
                        </a:spcBef>
                        <a:spcAft>
                          <a:spcPts val="0"/>
                        </a:spcAft>
                      </a:pPr>
                      <a:r>
                        <a:rPr lang="en-US" sz="1400" b="1" kern="100" dirty="0">
                          <a:solidFill>
                            <a:schemeClr val="bg2"/>
                          </a:solidFill>
                          <a:effectLst/>
                          <a:latin typeface="+mn-lt"/>
                          <a:cs typeface="Arial" panose="020B0604020202020204" pitchFamily="34" charset="0"/>
                        </a:rPr>
                        <a:t>Any-Grade TEAEs in ≥25% of Patients, n (%)</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2"/>
                          </a:solidFill>
                          <a:effectLst/>
                          <a:latin typeface="+mn-lt"/>
                          <a:cs typeface="Arial" panose="020B0604020202020204" pitchFamily="34" charset="0"/>
                        </a:rPr>
                        <a:t>Ziftomenib + Ven/Aza (N = 40)</a:t>
                      </a:r>
                    </a:p>
                  </a:txBody>
                  <a:tcPr marL="118872" marR="118872"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24094798"/>
                  </a:ext>
                </a:extLst>
              </a:tr>
              <a:tr h="0">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2"/>
                          </a:solidFill>
                          <a:effectLst/>
                          <a:latin typeface="+mn-lt"/>
                          <a:cs typeface="Arial" panose="020B0604020202020204" pitchFamily="34" charset="0"/>
                        </a:rPr>
                        <a:t>All TEAEs</a:t>
                      </a:r>
                    </a:p>
                  </a:txBody>
                  <a:tcPr marL="118872" marR="118872"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2"/>
                          </a:solidFill>
                          <a:effectLst/>
                          <a:latin typeface="+mn-lt"/>
                          <a:cs typeface="Arial" panose="020B0604020202020204" pitchFamily="34" charset="0"/>
                        </a:rPr>
                        <a:t>Ziftomenib-Related TEAEs</a:t>
                      </a:r>
                    </a:p>
                  </a:txBody>
                  <a:tcPr marL="118872" marR="118872"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ea typeface="+mn-ea"/>
                          <a:cs typeface="Arial" panose="020B0604020202020204" pitchFamily="34" charset="0"/>
                        </a:rPr>
                        <a:t>Any</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40 (100)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25 (63)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Nausea</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16 (40)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9 (23)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0">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Vomiting</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16 (40)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 (10)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Diarrhea</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16 (40)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 (13)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0">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Fatigue</a:t>
                      </a:r>
                      <a:endParaRPr kumimoji="0" lang="en-US" sz="1400" b="0" i="1" u="none" strike="noStrike" kern="1200" cap="none" normalizeH="0" baseline="0" dirty="0">
                        <a:ln>
                          <a:noFill/>
                        </a:ln>
                        <a:solidFill>
                          <a:schemeClr val="bg2">
                            <a:lumMod val="10000"/>
                          </a:schemeClr>
                        </a:solidFill>
                        <a:effectLst/>
                        <a:latin typeface="+mn-lt"/>
                        <a:ea typeface="+mn-ea"/>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16 (40)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 (20)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63759282"/>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Thrombocytopenia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15 (38)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 (20)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8373505"/>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Neutropenia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15 (38)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9 (23)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74078758"/>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Leukopenia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12 (30)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 (13)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13969357"/>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Constipation</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12 (30)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2 (5)</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41522211"/>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Peripheral edema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11 (28)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2 (5)</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4166403"/>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Anemia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10 (25)</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 (13)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83476933"/>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AST increased</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10 (25)</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7 (18)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7649761"/>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Decreased appetite</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10 (25)</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6 (15)</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18446538"/>
                  </a:ext>
                </a:extLst>
              </a:tr>
            </a:tbl>
          </a:graphicData>
        </a:graphic>
      </p:graphicFrame>
      <p:graphicFrame>
        <p:nvGraphicFramePr>
          <p:cNvPr id="8" name="Table 7">
            <a:extLst>
              <a:ext uri="{FF2B5EF4-FFF2-40B4-BE49-F238E27FC236}">
                <a16:creationId xmlns:a16="http://schemas.microsoft.com/office/drawing/2014/main" id="{D138304A-66C5-1E69-6EA8-143C1A279EC7}"/>
              </a:ext>
            </a:extLst>
          </p:cNvPr>
          <p:cNvGraphicFramePr>
            <a:graphicFrameLocks noGrp="1"/>
          </p:cNvGraphicFramePr>
          <p:nvPr>
            <p:extLst>
              <p:ext uri="{D42A27DB-BD31-4B8C-83A1-F6EECF244321}">
                <p14:modId xmlns:p14="http://schemas.microsoft.com/office/powerpoint/2010/main" val="2825100722"/>
              </p:ext>
            </p:extLst>
          </p:nvPr>
        </p:nvGraphicFramePr>
        <p:xfrm>
          <a:off x="6212688" y="1073660"/>
          <a:ext cx="5748234" cy="3779520"/>
        </p:xfrm>
        <a:graphic>
          <a:graphicData uri="http://schemas.openxmlformats.org/drawingml/2006/table">
            <a:tbl>
              <a:tblPr firstRow="1" bandRow="1"/>
              <a:tblGrid>
                <a:gridCol w="2713226">
                  <a:extLst>
                    <a:ext uri="{9D8B030D-6E8A-4147-A177-3AD203B41FA5}">
                      <a16:colId xmlns:a16="http://schemas.microsoft.com/office/drawing/2014/main" val="2072085524"/>
                    </a:ext>
                  </a:extLst>
                </a:gridCol>
                <a:gridCol w="1463040">
                  <a:extLst>
                    <a:ext uri="{9D8B030D-6E8A-4147-A177-3AD203B41FA5}">
                      <a16:colId xmlns:a16="http://schemas.microsoft.com/office/drawing/2014/main" val="2595492591"/>
                    </a:ext>
                  </a:extLst>
                </a:gridCol>
                <a:gridCol w="1571968">
                  <a:extLst>
                    <a:ext uri="{9D8B030D-6E8A-4147-A177-3AD203B41FA5}">
                      <a16:colId xmlns:a16="http://schemas.microsoft.com/office/drawing/2014/main" val="4236619954"/>
                    </a:ext>
                  </a:extLst>
                </a:gridCol>
              </a:tblGrid>
              <a:tr h="0">
                <a:tc rowSpan="2">
                  <a:txBody>
                    <a:bodyPr/>
                    <a:lstStyle/>
                    <a:p>
                      <a:pPr marL="0" marR="0">
                        <a:lnSpc>
                          <a:spcPct val="100000"/>
                        </a:lnSpc>
                        <a:spcBef>
                          <a:spcPts val="0"/>
                        </a:spcBef>
                        <a:spcAft>
                          <a:spcPts val="0"/>
                        </a:spcAft>
                      </a:pPr>
                      <a:r>
                        <a:rPr lang="en-US" sz="1400" b="1" kern="100" dirty="0">
                          <a:solidFill>
                            <a:schemeClr val="bg2"/>
                          </a:solidFill>
                          <a:effectLst/>
                          <a:latin typeface="+mn-lt"/>
                          <a:cs typeface="Arial" panose="020B0604020202020204" pitchFamily="34" charset="0"/>
                        </a:rPr>
                        <a:t>Grade ≥3 TEAEs in</a:t>
                      </a:r>
                    </a:p>
                    <a:p>
                      <a:pPr marL="0" marR="0">
                        <a:lnSpc>
                          <a:spcPct val="100000"/>
                        </a:lnSpc>
                        <a:spcBef>
                          <a:spcPts val="0"/>
                        </a:spcBef>
                        <a:spcAft>
                          <a:spcPts val="0"/>
                        </a:spcAft>
                      </a:pPr>
                      <a:r>
                        <a:rPr lang="en-US" sz="1400" b="1" kern="100" dirty="0">
                          <a:solidFill>
                            <a:schemeClr val="bg2"/>
                          </a:solidFill>
                          <a:effectLst/>
                          <a:latin typeface="+mn-lt"/>
                          <a:cs typeface="Arial" panose="020B0604020202020204" pitchFamily="34" charset="0"/>
                        </a:rPr>
                        <a:t> ≥10% of Patients, n (%)</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bg2"/>
                          </a:solidFill>
                          <a:effectLst/>
                          <a:latin typeface="+mn-lt"/>
                          <a:cs typeface="Arial" panose="020B0604020202020204" pitchFamily="34" charset="0"/>
                        </a:rPr>
                        <a:t>Ziftomenib + Ven/Aza (N = 40)</a:t>
                      </a:r>
                    </a:p>
                  </a:txBody>
                  <a:tcPr marL="118872" marR="118872"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24094798"/>
                  </a:ext>
                </a:extLst>
              </a:tr>
              <a:tr h="0">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2"/>
                          </a:solidFill>
                          <a:effectLst/>
                          <a:latin typeface="+mn-lt"/>
                          <a:cs typeface="Arial" panose="020B0604020202020204" pitchFamily="34" charset="0"/>
                        </a:rPr>
                        <a:t>All </a:t>
                      </a:r>
                      <a:r>
                        <a:rPr lang="en-US" sz="1400" b="1" kern="100" dirty="0">
                          <a:solidFill>
                            <a:schemeClr val="bg2"/>
                          </a:solidFill>
                          <a:effectLst/>
                          <a:latin typeface="+mn-lt"/>
                          <a:cs typeface="Arial" panose="020B0604020202020204" pitchFamily="34" charset="0"/>
                        </a:rPr>
                        <a:t>Grade ≥3 </a:t>
                      </a:r>
                      <a:r>
                        <a:rPr lang="en-US" sz="1400" b="1" kern="1200" dirty="0">
                          <a:solidFill>
                            <a:schemeClr val="bg2"/>
                          </a:solidFill>
                          <a:effectLst/>
                          <a:latin typeface="+mn-lt"/>
                          <a:cs typeface="Arial" panose="020B0604020202020204" pitchFamily="34" charset="0"/>
                        </a:rPr>
                        <a:t>TEAEs</a:t>
                      </a:r>
                    </a:p>
                  </a:txBody>
                  <a:tcPr marL="118872" marR="118872"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00" dirty="0">
                          <a:solidFill>
                            <a:schemeClr val="bg2"/>
                          </a:solidFill>
                          <a:effectLst/>
                          <a:latin typeface="+mn-lt"/>
                          <a:cs typeface="Arial" panose="020B0604020202020204" pitchFamily="34" charset="0"/>
                        </a:rPr>
                        <a:t>Grade ≥3 </a:t>
                      </a:r>
                      <a:r>
                        <a:rPr lang="en-US" sz="1400" b="1" kern="1200" dirty="0">
                          <a:solidFill>
                            <a:schemeClr val="bg2"/>
                          </a:solidFill>
                          <a:effectLst/>
                          <a:latin typeface="+mn-lt"/>
                          <a:cs typeface="Arial" panose="020B0604020202020204" pitchFamily="34" charset="0"/>
                        </a:rPr>
                        <a:t>Ziftomenib-Related TEAEs </a:t>
                      </a:r>
                    </a:p>
                  </a:txBody>
                  <a:tcPr marL="118872" marR="118872"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ea typeface="+mn-ea"/>
                          <a:cs typeface="Arial" panose="020B0604020202020204" pitchFamily="34" charset="0"/>
                        </a:rPr>
                        <a:t>Any</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34 (85)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16 (40)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Neutropenia</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15 (38)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8 (20)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0">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Thrombocytopenia</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11 (28)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7 (18)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Leukopenia</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10 (25)</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 (10)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0">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Anemia</a:t>
                      </a:r>
                      <a:endParaRPr kumimoji="0" lang="en-US" sz="1400" b="0" i="1" u="none" strike="noStrike" kern="1200" cap="none" normalizeH="0" baseline="0" dirty="0">
                        <a:ln>
                          <a:noFill/>
                        </a:ln>
                        <a:solidFill>
                          <a:schemeClr val="bg2">
                            <a:lumMod val="10000"/>
                          </a:schemeClr>
                        </a:solidFill>
                        <a:effectLst/>
                        <a:latin typeface="+mn-lt"/>
                        <a:ea typeface="+mn-ea"/>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 (20)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 (13)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63759282"/>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Febrile neutropenia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 (13)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 (3)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8373505"/>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Sepsis</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 (13)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 (3)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74078758"/>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Lymphocytopenia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 (10)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 (3)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13969357"/>
                  </a:ext>
                </a:extLst>
              </a:tr>
              <a:tr h="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Pneumonia</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 (10)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0 (0)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41522211"/>
                  </a:ext>
                </a:extLst>
              </a:tr>
            </a:tbl>
          </a:graphicData>
        </a:graphic>
      </p:graphicFrame>
      <p:sp>
        <p:nvSpPr>
          <p:cNvPr id="11" name="Content Placeholder 10">
            <a:extLst>
              <a:ext uri="{FF2B5EF4-FFF2-40B4-BE49-F238E27FC236}">
                <a16:creationId xmlns:a16="http://schemas.microsoft.com/office/drawing/2014/main" id="{5A125C18-3779-44E6-AF5D-848E81A716C1}"/>
              </a:ext>
            </a:extLst>
          </p:cNvPr>
          <p:cNvSpPr>
            <a:spLocks noGrp="1"/>
          </p:cNvSpPr>
          <p:nvPr>
            <p:ph idx="1"/>
          </p:nvPr>
        </p:nvSpPr>
        <p:spPr>
          <a:xfrm>
            <a:off x="6212688" y="4992623"/>
            <a:ext cx="5758650" cy="1097279"/>
          </a:xfrm>
        </p:spPr>
        <p:txBody>
          <a:bodyPr/>
          <a:lstStyle/>
          <a:p>
            <a:pPr marL="342900" indent="-342900">
              <a:spcBef>
                <a:spcPts val="500"/>
              </a:spcBef>
              <a:buFont typeface="Arial" panose="020B0604020202020204" pitchFamily="34" charset="0"/>
              <a:buChar char="•"/>
            </a:pPr>
            <a:r>
              <a:rPr lang="en-US" sz="1400" dirty="0"/>
              <a:t>Ziftomenib-related AEs of interest:</a:t>
            </a:r>
          </a:p>
          <a:p>
            <a:pPr marL="574675" lvl="1" indent="-342900">
              <a:spcBef>
                <a:spcPts val="500"/>
              </a:spcBef>
              <a:buFont typeface="Poppins" panose="00000500000000000000" pitchFamily="2" charset="0"/>
              <a:buChar char="−"/>
            </a:pPr>
            <a:r>
              <a:rPr lang="en-US" sz="1200" dirty="0"/>
              <a:t>1 patient (3%) with grade 2 differentiation syndrome; resolved with protocol-specified mitigation; patient resumed ziftomenib</a:t>
            </a:r>
          </a:p>
          <a:p>
            <a:pPr marL="574675" lvl="1" indent="-342900">
              <a:spcBef>
                <a:spcPts val="500"/>
              </a:spcBef>
              <a:buFont typeface="Poppins" panose="00000500000000000000" pitchFamily="2" charset="0"/>
              <a:buChar char="−"/>
            </a:pPr>
            <a:r>
              <a:rPr lang="en-US" sz="1200" dirty="0"/>
              <a:t>1 patient (3%) with grade 3 QTc prolongation in context of concomitant significant electrolyte abnormalities; resolved with electrolyte repletion; patient successfully resumed ziftomenib</a:t>
            </a:r>
          </a:p>
          <a:p>
            <a:endParaRPr lang="en-US" sz="2000" dirty="0"/>
          </a:p>
        </p:txBody>
      </p:sp>
      <p:sp>
        <p:nvSpPr>
          <p:cNvPr id="12" name="TextBox 11">
            <a:extLst>
              <a:ext uri="{FF2B5EF4-FFF2-40B4-BE49-F238E27FC236}">
                <a16:creationId xmlns:a16="http://schemas.microsoft.com/office/drawing/2014/main" id="{DF5FE3DA-8761-6862-8550-5C8B502138F5}"/>
              </a:ext>
            </a:extLst>
          </p:cNvPr>
          <p:cNvSpPr txBox="1"/>
          <p:nvPr/>
        </p:nvSpPr>
        <p:spPr>
          <a:xfrm>
            <a:off x="220662" y="5980267"/>
            <a:ext cx="5284026" cy="215444"/>
          </a:xfrm>
          <a:prstGeom prst="rect">
            <a:avLst/>
          </a:prstGeom>
        </p:spPr>
        <p:txBody>
          <a:bodyPr vert="horz" wrap="square" lIns="0" tIns="0" rIns="0" bIns="0" rtlCol="0">
            <a:spAutoFit/>
          </a:bodyPr>
          <a:lstStyle/>
          <a:p>
            <a:pPr marL="285750" indent="-285750">
              <a:buFont typeface="Arial" panose="020B0604020202020204" pitchFamily="34" charset="0"/>
              <a:buChar char="•"/>
            </a:pPr>
            <a:r>
              <a:rPr lang="en-US" sz="1400" dirty="0"/>
              <a:t>Median follow-up: 26.1 wk (range: 1.6-54.1)</a:t>
            </a:r>
          </a:p>
        </p:txBody>
      </p:sp>
      <p:sp>
        <p:nvSpPr>
          <p:cNvPr id="4" name="Content Placeholder 10">
            <a:extLst>
              <a:ext uri="{FF2B5EF4-FFF2-40B4-BE49-F238E27FC236}">
                <a16:creationId xmlns:a16="http://schemas.microsoft.com/office/drawing/2014/main" id="{72435B53-5498-11E6-4939-ED53EDE1DDDD}"/>
              </a:ext>
            </a:extLst>
          </p:cNvPr>
          <p:cNvSpPr>
            <a:spLocks noGrp="1"/>
          </p:cNvSpPr>
          <p:nvPr>
            <p:ph sz="quarter" idx="10"/>
          </p:nvPr>
        </p:nvSpPr>
        <p:spPr>
          <a:xfrm>
            <a:off x="3559175" y="6302375"/>
            <a:ext cx="5732463" cy="327025"/>
          </a:xfrm>
        </p:spPr>
        <p:txBody>
          <a:bodyPr/>
          <a:lstStyle/>
          <a:p>
            <a:r>
              <a:rPr lang="en-US" dirty="0"/>
              <a:t>Roboz. ASH 2025. Abstr 766.</a:t>
            </a:r>
          </a:p>
        </p:txBody>
      </p:sp>
    </p:spTree>
    <p:extLst>
      <p:ext uri="{BB962C8B-B14F-4D97-AF65-F5344CB8AC3E}">
        <p14:creationId xmlns:p14="http://schemas.microsoft.com/office/powerpoint/2010/main" val="4168835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37153-38A2-78A5-475A-D384407DD494}"/>
            </a:ext>
          </a:extLst>
        </p:cNvPr>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DDF0CC7A-0B92-33FF-1FA6-64D44CA8EADA}"/>
              </a:ext>
            </a:extLst>
          </p:cNvPr>
          <p:cNvSpPr>
            <a:spLocks noGrp="1"/>
          </p:cNvSpPr>
          <p:nvPr>
            <p:ph idx="13"/>
          </p:nvPr>
        </p:nvSpPr>
        <p:spPr>
          <a:xfrm>
            <a:off x="5852160" y="4720045"/>
            <a:ext cx="6119178" cy="1370643"/>
          </a:xfrm>
        </p:spPr>
        <p:txBody>
          <a:bodyPr/>
          <a:lstStyle/>
          <a:p>
            <a:pPr marL="342900" indent="-342900">
              <a:buFont typeface="Arial" panose="020B0604020202020204" pitchFamily="34" charset="0"/>
              <a:buChar char="•"/>
            </a:pPr>
            <a:r>
              <a:rPr lang="en-US" sz="2000" dirty="0"/>
              <a:t>CR/CRh rates in patients with comutations:</a:t>
            </a:r>
          </a:p>
          <a:p>
            <a:pPr marL="574675" lvl="1" indent="-342900">
              <a:spcBef>
                <a:spcPts val="1000"/>
              </a:spcBef>
              <a:buFont typeface="Poppins" panose="00000500000000000000" pitchFamily="2" charset="0"/>
              <a:buChar char="−"/>
            </a:pPr>
            <a:r>
              <a:rPr lang="en-US" sz="1800" i="1" dirty="0"/>
              <a:t>FLT3 </a:t>
            </a:r>
            <a:r>
              <a:rPr lang="en-US" sz="1800" dirty="0"/>
              <a:t>mutations: 10/13 (77%)</a:t>
            </a:r>
          </a:p>
          <a:p>
            <a:pPr marL="574675" lvl="1" indent="-342900">
              <a:spcBef>
                <a:spcPts val="1000"/>
              </a:spcBef>
              <a:buFont typeface="Poppins" panose="00000500000000000000" pitchFamily="2" charset="0"/>
              <a:buChar char="−"/>
            </a:pPr>
            <a:r>
              <a:rPr lang="en-US" sz="1800" i="1" dirty="0"/>
              <a:t>IDH1/2 </a:t>
            </a:r>
            <a:r>
              <a:rPr lang="en-US" sz="1800" dirty="0"/>
              <a:t>mutations: 8/9 (89%)</a:t>
            </a:r>
          </a:p>
          <a:p>
            <a:endParaRPr lang="en-US" dirty="0"/>
          </a:p>
        </p:txBody>
      </p:sp>
      <p:sp>
        <p:nvSpPr>
          <p:cNvPr id="10243" name="Rectangle 4">
            <a:extLst>
              <a:ext uri="{FF2B5EF4-FFF2-40B4-BE49-F238E27FC236}">
                <a16:creationId xmlns:a16="http://schemas.microsoft.com/office/drawing/2014/main" id="{48C7F7D2-1C0F-04CD-DF77-A864AF08AA20}"/>
              </a:ext>
            </a:extLst>
          </p:cNvPr>
          <p:cNvSpPr>
            <a:spLocks noGrp="1" noChangeArrowheads="1"/>
          </p:cNvSpPr>
          <p:nvPr>
            <p:ph type="title"/>
          </p:nvPr>
        </p:nvSpPr>
        <p:spPr>
          <a:xfrm>
            <a:off x="231078" y="535756"/>
            <a:ext cx="11740260" cy="492944"/>
          </a:xfrm>
        </p:spPr>
        <p:txBody>
          <a:bodyPr/>
          <a:lstStyle/>
          <a:p>
            <a:r>
              <a:rPr lang="en-US" dirty="0"/>
              <a:t>KOMET-007: </a:t>
            </a:r>
            <a:r>
              <a:rPr lang="en-US" altLang="en-US" dirty="0"/>
              <a:t>Response and MRD Negativity</a:t>
            </a:r>
          </a:p>
        </p:txBody>
      </p:sp>
      <p:sp>
        <p:nvSpPr>
          <p:cNvPr id="2" name="TextBox 1">
            <a:extLst>
              <a:ext uri="{FF2B5EF4-FFF2-40B4-BE49-F238E27FC236}">
                <a16:creationId xmlns:a16="http://schemas.microsoft.com/office/drawing/2014/main" id="{CD00BB1B-09EB-4410-C18F-714B24C0DD2A}"/>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graphicFrame>
        <p:nvGraphicFramePr>
          <p:cNvPr id="3" name="Table 2">
            <a:extLst>
              <a:ext uri="{FF2B5EF4-FFF2-40B4-BE49-F238E27FC236}">
                <a16:creationId xmlns:a16="http://schemas.microsoft.com/office/drawing/2014/main" id="{07A131C1-2978-3298-8F83-C939D79DC78F}"/>
              </a:ext>
            </a:extLst>
          </p:cNvPr>
          <p:cNvGraphicFramePr>
            <a:graphicFrameLocks noGrp="1"/>
          </p:cNvGraphicFramePr>
          <p:nvPr>
            <p:extLst>
              <p:ext uri="{D42A27DB-BD31-4B8C-83A1-F6EECF244321}">
                <p14:modId xmlns:p14="http://schemas.microsoft.com/office/powerpoint/2010/main" val="2818143780"/>
              </p:ext>
            </p:extLst>
          </p:nvPr>
        </p:nvGraphicFramePr>
        <p:xfrm>
          <a:off x="220662" y="1335088"/>
          <a:ext cx="5362162" cy="3962400"/>
        </p:xfrm>
        <a:graphic>
          <a:graphicData uri="http://schemas.openxmlformats.org/drawingml/2006/table">
            <a:tbl>
              <a:tblPr firstRow="1" bandRow="1"/>
              <a:tblGrid>
                <a:gridCol w="2924874">
                  <a:extLst>
                    <a:ext uri="{9D8B030D-6E8A-4147-A177-3AD203B41FA5}">
                      <a16:colId xmlns:a16="http://schemas.microsoft.com/office/drawing/2014/main" val="2072085524"/>
                    </a:ext>
                  </a:extLst>
                </a:gridCol>
                <a:gridCol w="2437288">
                  <a:extLst>
                    <a:ext uri="{9D8B030D-6E8A-4147-A177-3AD203B41FA5}">
                      <a16:colId xmlns:a16="http://schemas.microsoft.com/office/drawing/2014/main" val="2595492591"/>
                    </a:ext>
                  </a:extLst>
                </a:gridCol>
              </a:tblGrid>
              <a:tr h="495997">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r>
                        <a:rPr lang="en-US" sz="1600" dirty="0">
                          <a:solidFill>
                            <a:schemeClr val="bg2"/>
                          </a:solidFill>
                          <a:latin typeface="+mn-lt"/>
                        </a:rPr>
                        <a:t>Response</a:t>
                      </a:r>
                      <a:endParaRPr sz="1600" dirty="0">
                        <a:solidFill>
                          <a:schemeClr val="bg2"/>
                        </a:solidFill>
                        <a:latin typeface="+mn-lt"/>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2"/>
                          </a:solidFill>
                          <a:effectLst/>
                          <a:latin typeface="+mn-lt"/>
                          <a:cs typeface="Arial" panose="020B0604020202020204" pitchFamily="34" charset="0"/>
                        </a:rPr>
                        <a:t>Ziftomenib + Ven/Aza</a:t>
                      </a:r>
                    </a:p>
                    <a:p>
                      <a:pPr marL="0" marR="0" algn="ctr">
                        <a:lnSpc>
                          <a:spcPct val="100000"/>
                        </a:lnSpc>
                        <a:spcBef>
                          <a:spcPts val="0"/>
                        </a:spcBef>
                        <a:spcAft>
                          <a:spcPts val="0"/>
                        </a:spcAft>
                      </a:pPr>
                      <a:r>
                        <a:rPr lang="en-US" sz="1600" b="1" kern="1200" dirty="0">
                          <a:solidFill>
                            <a:schemeClr val="bg2"/>
                          </a:solidFill>
                          <a:effectLst/>
                          <a:latin typeface="+mn-lt"/>
                          <a:cs typeface="Arial" panose="020B0604020202020204" pitchFamily="34" charset="0"/>
                        </a:rPr>
                        <a:t>(n = 37)*</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47999">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kern="1200" dirty="0">
                          <a:solidFill>
                            <a:schemeClr val="tx1"/>
                          </a:solidFill>
                          <a:effectLst/>
                          <a:latin typeface="+mn-lt"/>
                          <a:ea typeface="+mn-ea"/>
                          <a:cs typeface="Arial" panose="020B0604020202020204" pitchFamily="34" charset="0"/>
                        </a:rPr>
                        <a:t>CRc,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18872" marR="118872"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32 (86)</a:t>
                      </a:r>
                    </a:p>
                  </a:txBody>
                  <a:tcPr marL="118872" marR="118872"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45684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kern="1200" dirty="0">
                          <a:solidFill>
                            <a:schemeClr val="tx1"/>
                          </a:solidFill>
                          <a:effectLst/>
                          <a:latin typeface="+mn-lt"/>
                          <a:cs typeface="Arial" panose="020B0604020202020204" pitchFamily="34" charset="0"/>
                        </a:rPr>
                        <a:t>Median time to first CRc, wk (range)</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marT="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3.4 (2.4-9.6)</a:t>
                      </a:r>
                    </a:p>
                  </a:txBody>
                  <a:tcPr marL="118872" marR="118872" marT="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65104195"/>
                  </a:ext>
                </a:extLst>
              </a:tr>
              <a:tr h="247999">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ORR</a:t>
                      </a:r>
                      <a:r>
                        <a:rPr lang="en-US" sz="1600" b="0" kern="1200" dirty="0">
                          <a:solidFill>
                            <a:schemeClr val="tx1"/>
                          </a:solidFill>
                          <a:effectLst/>
                          <a:latin typeface="+mn-lt"/>
                          <a:ea typeface="+mn-ea"/>
                          <a:cs typeface="Arial" panose="020B0604020202020204" pitchFamily="34" charset="0"/>
                        </a:rPr>
                        <a:t>, n (%)</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118872" marR="118872"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33 (89)</a:t>
                      </a:r>
                    </a:p>
                  </a:txBody>
                  <a:tcPr marL="118872" marR="118872"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8911583"/>
                  </a:ext>
                </a:extLst>
              </a:tr>
              <a:tr h="208841">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kern="100" dirty="0">
                          <a:solidFill>
                            <a:schemeClr val="tx1"/>
                          </a:solidFill>
                          <a:effectLst/>
                          <a:latin typeface="+mn-lt"/>
                          <a:ea typeface="Calibri" panose="020F0502020204030204" pitchFamily="34" charset="0"/>
                          <a:cs typeface="Arial" panose="020B0604020202020204" pitchFamily="34" charset="0"/>
                        </a:rPr>
                        <a:t>CR</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27 (73)</a:t>
                      </a: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208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kern="100" dirty="0">
                          <a:solidFill>
                            <a:schemeClr val="tx1"/>
                          </a:solidFill>
                          <a:effectLst/>
                          <a:latin typeface="+mn-lt"/>
                          <a:ea typeface="Calibri" panose="020F0502020204030204" pitchFamily="34" charset="0"/>
                          <a:cs typeface="Arial" panose="020B0604020202020204" pitchFamily="34" charset="0"/>
                        </a:rPr>
                        <a:t>CRh</a:t>
                      </a:r>
                      <a:endParaRPr kumimoji="0" lang="en-US" sz="1600" b="0" i="1" u="none" strike="noStrike" kern="1200" cap="none" normalizeH="0" baseline="0" dirty="0">
                        <a:ln>
                          <a:noFill/>
                        </a:ln>
                        <a:solidFill>
                          <a:schemeClr val="bg2">
                            <a:lumMod val="10000"/>
                          </a:schemeClr>
                        </a:solidFill>
                        <a:effectLst/>
                        <a:latin typeface="+mn-lt"/>
                        <a:ea typeface="+mn-ea"/>
                        <a:cs typeface="Poppins" pitchFamily="2" charset="77"/>
                      </a:endParaRP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2 (5)</a:t>
                      </a: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3759282"/>
                  </a:ext>
                </a:extLst>
              </a:tr>
              <a:tr h="208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CRi</a:t>
                      </a: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3 (8)</a:t>
                      </a: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8373505"/>
                  </a:ext>
                </a:extLst>
              </a:tr>
              <a:tr h="2088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MLFS</a:t>
                      </a: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1 (3)</a:t>
                      </a:r>
                    </a:p>
                  </a:txBody>
                  <a:tcPr marL="118872" marR="118872"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4078758"/>
                  </a:ext>
                </a:extLst>
              </a:tr>
              <a:tr h="24799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PR</a:t>
                      </a:r>
                    </a:p>
                  </a:txBody>
                  <a:tcPr marL="118872" marR="118872" marT="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0 (0)</a:t>
                      </a:r>
                    </a:p>
                  </a:txBody>
                  <a:tcPr marL="118872" marR="118872" marT="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13969357"/>
                  </a:ext>
                </a:extLst>
              </a:tr>
              <a:tr h="287156">
                <a:tc>
                  <a:txBody>
                    <a:bodyPr/>
                    <a:lstStyle/>
                    <a:p>
                      <a:pPr marL="0" marR="0">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NR</a:t>
                      </a:r>
                      <a:r>
                        <a:rPr lang="en-US" sz="1600" b="0" kern="1200" dirty="0">
                          <a:solidFill>
                            <a:schemeClr val="tx1"/>
                          </a:solidFill>
                          <a:effectLst/>
                          <a:latin typeface="+mn-lt"/>
                          <a:ea typeface="+mn-ea"/>
                          <a:cs typeface="Arial" panose="020B0604020202020204" pitchFamily="34" charset="0"/>
                        </a:rPr>
                        <a:t>, n (%)</a:t>
                      </a:r>
                      <a:endPar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1 (3)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41522211"/>
                  </a:ext>
                </a:extLst>
              </a:tr>
              <a:tr h="287156">
                <a:tc>
                  <a:txBody>
                    <a:bodyPr/>
                    <a:lstStyle/>
                    <a:p>
                      <a:pPr marL="0" marR="0">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NE</a:t>
                      </a:r>
                      <a:r>
                        <a:rPr lang="en-US" sz="1600" b="0" kern="1200" dirty="0">
                          <a:solidFill>
                            <a:schemeClr val="tx1"/>
                          </a:solidFill>
                          <a:effectLst/>
                          <a:latin typeface="+mn-lt"/>
                          <a:ea typeface="+mn-ea"/>
                          <a:cs typeface="Arial" panose="020B0604020202020204" pitchFamily="34" charset="0"/>
                        </a:rPr>
                        <a:t>, n (%)</a:t>
                      </a:r>
                      <a:endPar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3 (8)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8804339"/>
                  </a:ext>
                </a:extLst>
              </a:tr>
              <a:tr h="287156">
                <a:tc>
                  <a:txBody>
                    <a:bodyPr/>
                    <a:lstStyle/>
                    <a:p>
                      <a:pPr marL="0" marR="0">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Median duration of CR, wk</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600" b="0" kern="100" dirty="0">
                          <a:solidFill>
                            <a:schemeClr val="tx1"/>
                          </a:solidFill>
                          <a:effectLst/>
                          <a:latin typeface="+mn-lt"/>
                          <a:ea typeface="Aptos" panose="020B0004020202020204" pitchFamily="34" charset="0"/>
                        </a:rPr>
                        <a:t>NR</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00213783"/>
                  </a:ext>
                </a:extLst>
              </a:tr>
            </a:tbl>
          </a:graphicData>
        </a:graphic>
      </p:graphicFrame>
      <p:sp>
        <p:nvSpPr>
          <p:cNvPr id="4" name="Content Placeholder 11">
            <a:extLst>
              <a:ext uri="{FF2B5EF4-FFF2-40B4-BE49-F238E27FC236}">
                <a16:creationId xmlns:a16="http://schemas.microsoft.com/office/drawing/2014/main" id="{9D1BA9A1-917B-E3B2-A5FF-1FFDC44ECF2A}"/>
              </a:ext>
            </a:extLst>
          </p:cNvPr>
          <p:cNvSpPr txBox="1">
            <a:spLocks/>
          </p:cNvSpPr>
          <p:nvPr/>
        </p:nvSpPr>
        <p:spPr>
          <a:xfrm>
            <a:off x="220662" y="5430203"/>
            <a:ext cx="5362162"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200" spc="-10" dirty="0">
                <a:solidFill>
                  <a:srgbClr val="161616"/>
                </a:solidFill>
              </a:rPr>
              <a:t>*Efficacy evaluable patients. Postbaseline response assessments not completed by data cutoff in 3 patients.</a:t>
            </a:r>
            <a:endParaRPr lang="en-US" altLang="en-US" sz="1200" dirty="0">
              <a:solidFill>
                <a:srgbClr val="161616"/>
              </a:solidFill>
            </a:endParaRPr>
          </a:p>
        </p:txBody>
      </p:sp>
      <p:sp>
        <p:nvSpPr>
          <p:cNvPr id="5" name="TextBox 4">
            <a:extLst>
              <a:ext uri="{FF2B5EF4-FFF2-40B4-BE49-F238E27FC236}">
                <a16:creationId xmlns:a16="http://schemas.microsoft.com/office/drawing/2014/main" id="{D73D2E9A-CC46-4DB2-2BBB-01F594821C89}"/>
              </a:ext>
            </a:extLst>
          </p:cNvPr>
          <p:cNvSpPr txBox="1"/>
          <p:nvPr/>
        </p:nvSpPr>
        <p:spPr>
          <a:xfrm>
            <a:off x="925551" y="5441795"/>
            <a:ext cx="0" cy="0"/>
          </a:xfrm>
          <a:prstGeom prst="rect">
            <a:avLst/>
          </a:prstGeom>
        </p:spPr>
        <p:txBody>
          <a:bodyPr vert="horz" wrap="none" lIns="0" tIns="0" rIns="0" bIns="0" rtlCol="0">
            <a:noAutofit/>
          </a:bodyPr>
          <a:lstStyle/>
          <a:p>
            <a:pPr algn="l"/>
            <a:endParaRPr lang="en-US" sz="1200" dirty="0"/>
          </a:p>
        </p:txBody>
      </p:sp>
      <p:graphicFrame>
        <p:nvGraphicFramePr>
          <p:cNvPr id="7" name="Table 6">
            <a:extLst>
              <a:ext uri="{FF2B5EF4-FFF2-40B4-BE49-F238E27FC236}">
                <a16:creationId xmlns:a16="http://schemas.microsoft.com/office/drawing/2014/main" id="{E1CFCC23-959E-111B-028A-1DC6A5896A77}"/>
              </a:ext>
            </a:extLst>
          </p:cNvPr>
          <p:cNvGraphicFramePr>
            <a:graphicFrameLocks noGrp="1"/>
          </p:cNvGraphicFramePr>
          <p:nvPr>
            <p:extLst>
              <p:ext uri="{D42A27DB-BD31-4B8C-83A1-F6EECF244321}">
                <p14:modId xmlns:p14="http://schemas.microsoft.com/office/powerpoint/2010/main" val="3395488740"/>
              </p:ext>
            </p:extLst>
          </p:nvPr>
        </p:nvGraphicFramePr>
        <p:xfrm>
          <a:off x="5753418" y="1335088"/>
          <a:ext cx="6217920" cy="3200400"/>
        </p:xfrm>
        <a:graphic>
          <a:graphicData uri="http://schemas.openxmlformats.org/drawingml/2006/table">
            <a:tbl>
              <a:tblPr firstRow="1" bandRow="1"/>
              <a:tblGrid>
                <a:gridCol w="2926080">
                  <a:extLst>
                    <a:ext uri="{9D8B030D-6E8A-4147-A177-3AD203B41FA5}">
                      <a16:colId xmlns:a16="http://schemas.microsoft.com/office/drawing/2014/main" val="2072085524"/>
                    </a:ext>
                  </a:extLst>
                </a:gridCol>
                <a:gridCol w="1645920">
                  <a:extLst>
                    <a:ext uri="{9D8B030D-6E8A-4147-A177-3AD203B41FA5}">
                      <a16:colId xmlns:a16="http://schemas.microsoft.com/office/drawing/2014/main" val="2595492591"/>
                    </a:ext>
                  </a:extLst>
                </a:gridCol>
                <a:gridCol w="1645920">
                  <a:extLst>
                    <a:ext uri="{9D8B030D-6E8A-4147-A177-3AD203B41FA5}">
                      <a16:colId xmlns:a16="http://schemas.microsoft.com/office/drawing/2014/main" val="2694108743"/>
                    </a:ext>
                  </a:extLst>
                </a:gridCol>
              </a:tblGrid>
              <a:tr h="484662">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r>
                        <a:rPr lang="en-US" sz="1600" dirty="0">
                          <a:solidFill>
                            <a:schemeClr val="bg2"/>
                          </a:solidFill>
                          <a:latin typeface="+mn-lt"/>
                        </a:rPr>
                        <a:t>MRD Outcome in Patients With CRc</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2"/>
                          </a:solidFill>
                          <a:effectLst/>
                          <a:latin typeface="+mn-lt"/>
                          <a:cs typeface="Arial" panose="020B0604020202020204" pitchFamily="34" charset="0"/>
                        </a:rPr>
                        <a:t>Central MRD (≤0.1%)</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2"/>
                          </a:solidFill>
                          <a:effectLst/>
                          <a:latin typeface="+mn-lt"/>
                          <a:cs typeface="Arial" panose="020B0604020202020204" pitchFamily="34" charset="0"/>
                        </a:rPr>
                        <a:t>Central MRD (≤0.01%)</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42331">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ea typeface="+mn-ea"/>
                          <a:cs typeface="Arial" panose="020B0604020202020204" pitchFamily="34" charset="0"/>
                        </a:rPr>
                        <a:t>MRD negative, n/N (%)</a:t>
                      </a:r>
                    </a:p>
                  </a:txBody>
                  <a:tcPr marL="118872" marR="118872"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17/25 (68)</a:t>
                      </a:r>
                    </a:p>
                  </a:txBody>
                  <a:tcPr marL="118872" marR="118872"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11/25 (44)</a:t>
                      </a:r>
                    </a:p>
                  </a:txBody>
                  <a:tcPr marL="118872" marR="118872"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7381713"/>
                  </a:ext>
                </a:extLst>
              </a:tr>
              <a:tr h="44640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kern="1200" dirty="0">
                          <a:solidFill>
                            <a:schemeClr val="tx1"/>
                          </a:solidFill>
                          <a:effectLst/>
                          <a:latin typeface="+mn-lt"/>
                          <a:cs typeface="Arial" panose="020B0604020202020204" pitchFamily="34" charset="0"/>
                        </a:rPr>
                        <a:t>Median time to first MRD negativity, wk (range)</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marT="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9.4 (4.9-22.9)</a:t>
                      </a:r>
                    </a:p>
                  </a:txBody>
                  <a:tcPr marL="118872" marR="118872" marT="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9.6 (8.4-22.9)</a:t>
                      </a:r>
                    </a:p>
                  </a:txBody>
                  <a:tcPr marL="118872" marR="118872" marT="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0968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kern="100" dirty="0">
                          <a:solidFill>
                            <a:schemeClr val="tx1"/>
                          </a:solidFill>
                          <a:effectLst/>
                          <a:latin typeface="+mn-lt"/>
                          <a:ea typeface="Calibri" panose="020F0502020204030204" pitchFamily="34" charset="0"/>
                          <a:cs typeface="Arial" panose="020B0604020202020204" pitchFamily="34" charset="0"/>
                        </a:rPr>
                        <a:t>Timing of MRD negativity, n/N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By cycle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By cycle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By cycle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mn-lt"/>
                          <a:ea typeface="+mn-ea"/>
                          <a:cs typeface="Poppins" pitchFamily="2" charset="77"/>
                        </a:rPr>
                        <a:t>By cycle 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600" b="0" kern="100" dirty="0">
                        <a:solidFill>
                          <a:schemeClr val="tx1"/>
                        </a:solidFill>
                        <a:effectLst/>
                        <a:latin typeface="+mn-lt"/>
                        <a:ea typeface="Roboto"/>
                        <a:cs typeface="Times New Roman"/>
                      </a:endParaRPr>
                    </a:p>
                    <a:p>
                      <a:pPr marL="0" marR="0" algn="ctr">
                        <a:lnSpc>
                          <a:spcPct val="100000"/>
                        </a:lnSpc>
                        <a:spcBef>
                          <a:spcPts val="0"/>
                        </a:spcBef>
                        <a:spcAft>
                          <a:spcPts val="0"/>
                        </a:spcAft>
                      </a:pPr>
                      <a:endParaRPr lang="en-US" sz="16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1/17 (6)</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12/17 (71)</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16/17 (94)</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17/17 (100)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600" b="0" kern="100" dirty="0">
                        <a:solidFill>
                          <a:schemeClr val="tx1"/>
                        </a:solidFill>
                        <a:effectLst/>
                        <a:latin typeface="+mn-lt"/>
                        <a:ea typeface="Roboto"/>
                        <a:cs typeface="Times New Roman"/>
                      </a:endParaRPr>
                    </a:p>
                    <a:p>
                      <a:pPr marL="0" marR="0" algn="ctr">
                        <a:lnSpc>
                          <a:spcPct val="100000"/>
                        </a:lnSpc>
                        <a:spcBef>
                          <a:spcPts val="0"/>
                        </a:spcBef>
                        <a:spcAft>
                          <a:spcPts val="0"/>
                        </a:spcAft>
                      </a:pPr>
                      <a:endParaRPr lang="en-US" sz="16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0</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7/11 (64)</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10/11 (91)</a:t>
                      </a:r>
                    </a:p>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11/11 (100)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bl>
          </a:graphicData>
        </a:graphic>
      </p:graphicFrame>
      <p:sp>
        <p:nvSpPr>
          <p:cNvPr id="10" name="TextBox 9">
            <a:extLst>
              <a:ext uri="{FF2B5EF4-FFF2-40B4-BE49-F238E27FC236}">
                <a16:creationId xmlns:a16="http://schemas.microsoft.com/office/drawing/2014/main" id="{D1C1EDD1-7DC6-0AAD-5DCB-F6DFAD614EA9}"/>
              </a:ext>
            </a:extLst>
          </p:cNvPr>
          <p:cNvSpPr txBox="1"/>
          <p:nvPr/>
        </p:nvSpPr>
        <p:spPr>
          <a:xfrm>
            <a:off x="3815862" y="-1635369"/>
            <a:ext cx="0" cy="0"/>
          </a:xfrm>
          <a:prstGeom prst="rect">
            <a:avLst/>
          </a:prstGeom>
        </p:spPr>
        <p:txBody>
          <a:bodyPr vert="horz" wrap="none" lIns="0" tIns="0" rIns="0" bIns="0" rtlCol="0">
            <a:noAutofit/>
          </a:bodyPr>
          <a:lstStyle/>
          <a:p>
            <a:pPr algn="l"/>
            <a:endParaRPr lang="en-US" sz="1200" dirty="0"/>
          </a:p>
        </p:txBody>
      </p:sp>
      <p:sp>
        <p:nvSpPr>
          <p:cNvPr id="11" name="TextBox 10">
            <a:extLst>
              <a:ext uri="{FF2B5EF4-FFF2-40B4-BE49-F238E27FC236}">
                <a16:creationId xmlns:a16="http://schemas.microsoft.com/office/drawing/2014/main" id="{50B5FFC2-6782-9BA8-7DE9-17C66C483D80}"/>
              </a:ext>
            </a:extLst>
          </p:cNvPr>
          <p:cNvSpPr txBox="1"/>
          <p:nvPr/>
        </p:nvSpPr>
        <p:spPr>
          <a:xfrm>
            <a:off x="5908431" y="-170822"/>
            <a:ext cx="0" cy="0"/>
          </a:xfrm>
          <a:prstGeom prst="rect">
            <a:avLst/>
          </a:prstGeom>
        </p:spPr>
        <p:txBody>
          <a:bodyPr vert="horz" wrap="none" lIns="0" tIns="0" rIns="0" bIns="0" rtlCol="0">
            <a:noAutofit/>
          </a:bodyPr>
          <a:lstStyle/>
          <a:p>
            <a:pPr algn="l"/>
            <a:endParaRPr lang="en-US" sz="1200" dirty="0"/>
          </a:p>
        </p:txBody>
      </p:sp>
      <p:sp>
        <p:nvSpPr>
          <p:cNvPr id="6" name="Content Placeholder 10">
            <a:extLst>
              <a:ext uri="{FF2B5EF4-FFF2-40B4-BE49-F238E27FC236}">
                <a16:creationId xmlns:a16="http://schemas.microsoft.com/office/drawing/2014/main" id="{A38247C8-D179-A4B8-4657-30EA62722DB5}"/>
              </a:ext>
            </a:extLst>
          </p:cNvPr>
          <p:cNvSpPr txBox="1">
            <a:spLocks/>
          </p:cNvSpPr>
          <p:nvPr/>
        </p:nvSpPr>
        <p:spPr>
          <a:xfrm>
            <a:off x="3559175" y="6302375"/>
            <a:ext cx="5732463"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Roboz. ASH 2025. Abstr 766.</a:t>
            </a:r>
          </a:p>
        </p:txBody>
      </p:sp>
    </p:spTree>
    <p:extLst>
      <p:ext uri="{BB962C8B-B14F-4D97-AF65-F5344CB8AC3E}">
        <p14:creationId xmlns:p14="http://schemas.microsoft.com/office/powerpoint/2010/main" val="2539078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C009-1FE3-EDC6-4925-7C36AF447C4C}"/>
            </a:ext>
          </a:extLst>
        </p:cNvPr>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4B12C11-1F39-7F41-D2D6-DEF565D7E1E3}"/>
              </a:ext>
            </a:extLst>
          </p:cNvPr>
          <p:cNvSpPr>
            <a:spLocks noGrp="1"/>
          </p:cNvSpPr>
          <p:nvPr>
            <p:ph idx="1"/>
          </p:nvPr>
        </p:nvSpPr>
        <p:spPr>
          <a:xfrm>
            <a:off x="231078" y="3713355"/>
            <a:ext cx="11740260" cy="2376548"/>
          </a:xfrm>
        </p:spPr>
        <p:txBody>
          <a:bodyPr/>
          <a:lstStyle/>
          <a:p>
            <a:pPr marL="342900" indent="-342900">
              <a:buFont typeface="Arial" panose="020B0604020202020204" pitchFamily="34" charset="0"/>
              <a:buChar char="•"/>
            </a:pPr>
            <a:r>
              <a:rPr lang="en-US" sz="2000" dirty="0"/>
              <a:t>Additional outcomes after median follow-up of 26.1 wk (range: 1.6-54.1):</a:t>
            </a:r>
          </a:p>
          <a:p>
            <a:pPr marL="574675" lvl="1" indent="-342900">
              <a:spcBef>
                <a:spcPts val="1000"/>
              </a:spcBef>
              <a:buFont typeface="Poppins" panose="00000500000000000000" pitchFamily="2" charset="0"/>
              <a:buChar char="−"/>
            </a:pPr>
            <a:r>
              <a:rPr lang="en-US" sz="1800" dirty="0"/>
              <a:t>Median DoCR: NR</a:t>
            </a:r>
          </a:p>
          <a:p>
            <a:pPr marL="574675" lvl="1" indent="-342900">
              <a:spcBef>
                <a:spcPts val="1000"/>
              </a:spcBef>
              <a:buFont typeface="Poppins" panose="00000500000000000000" pitchFamily="2" charset="0"/>
              <a:buChar char="−"/>
            </a:pPr>
            <a:r>
              <a:rPr lang="en-US" sz="1800" dirty="0"/>
              <a:t>Median OS: NR</a:t>
            </a:r>
          </a:p>
          <a:p>
            <a:pPr marL="574675" lvl="1" indent="-342900">
              <a:spcBef>
                <a:spcPts val="1000"/>
              </a:spcBef>
              <a:buFont typeface="Poppins" panose="00000500000000000000" pitchFamily="2" charset="0"/>
              <a:buChar char="−"/>
            </a:pPr>
            <a:r>
              <a:rPr lang="en-US" sz="1800" dirty="0"/>
              <a:t>5 patients underwent HSCT; 3 patients proceeded to ziftomenib maintenance</a:t>
            </a:r>
          </a:p>
          <a:p>
            <a:pPr marL="574675" lvl="1" indent="-342900">
              <a:spcBef>
                <a:spcPts val="1000"/>
              </a:spcBef>
              <a:buFont typeface="Poppins" panose="00000500000000000000" pitchFamily="2" charset="0"/>
              <a:buChar char="−"/>
            </a:pPr>
            <a:r>
              <a:rPr lang="en-US" sz="1800" dirty="0"/>
              <a:t>27/40 patients (68%) were alive and on study</a:t>
            </a:r>
          </a:p>
          <a:p>
            <a:endParaRPr lang="en-US" sz="2000" dirty="0"/>
          </a:p>
        </p:txBody>
      </p:sp>
      <p:sp>
        <p:nvSpPr>
          <p:cNvPr id="10243" name="Rectangle 4">
            <a:extLst>
              <a:ext uri="{FF2B5EF4-FFF2-40B4-BE49-F238E27FC236}">
                <a16:creationId xmlns:a16="http://schemas.microsoft.com/office/drawing/2014/main" id="{AA736807-A611-7C02-72EE-975738EA7723}"/>
              </a:ext>
            </a:extLst>
          </p:cNvPr>
          <p:cNvSpPr>
            <a:spLocks noGrp="1" noChangeArrowheads="1"/>
          </p:cNvSpPr>
          <p:nvPr>
            <p:ph type="title"/>
          </p:nvPr>
        </p:nvSpPr>
        <p:spPr/>
        <p:txBody>
          <a:bodyPr/>
          <a:lstStyle/>
          <a:p>
            <a:r>
              <a:rPr lang="en-US" dirty="0"/>
              <a:t>KOMET-007: Additional </a:t>
            </a:r>
            <a:r>
              <a:rPr lang="en-US" altLang="en-US" dirty="0"/>
              <a:t>Clinical Outcomes</a:t>
            </a:r>
          </a:p>
        </p:txBody>
      </p:sp>
      <p:sp>
        <p:nvSpPr>
          <p:cNvPr id="2" name="TextBox 1">
            <a:extLst>
              <a:ext uri="{FF2B5EF4-FFF2-40B4-BE49-F238E27FC236}">
                <a16:creationId xmlns:a16="http://schemas.microsoft.com/office/drawing/2014/main" id="{88B5663A-0DBC-30DC-9C36-A07A18B0869D}"/>
              </a:ext>
            </a:extLst>
          </p:cNvPr>
          <p:cNvSpPr txBox="1"/>
          <p:nvPr/>
        </p:nvSpPr>
        <p:spPr>
          <a:xfrm>
            <a:off x="2079321" y="-764088"/>
            <a:ext cx="0" cy="0"/>
          </a:xfrm>
          <a:prstGeom prst="rect">
            <a:avLst/>
          </a:prstGeom>
        </p:spPr>
        <p:txBody>
          <a:bodyPr vert="horz" wrap="none" lIns="0" tIns="0" rIns="0" bIns="0" rtlCol="0">
            <a:noAutofit/>
          </a:bodyPr>
          <a:lstStyle/>
          <a:p>
            <a:pPr algn="l"/>
            <a:endParaRPr lang="en-US" sz="1200" dirty="0"/>
          </a:p>
        </p:txBody>
      </p:sp>
      <p:sp>
        <p:nvSpPr>
          <p:cNvPr id="5" name="TextBox 4">
            <a:extLst>
              <a:ext uri="{FF2B5EF4-FFF2-40B4-BE49-F238E27FC236}">
                <a16:creationId xmlns:a16="http://schemas.microsoft.com/office/drawing/2014/main" id="{4AC0416C-B6F9-C498-B877-F6F7E2721E34}"/>
              </a:ext>
            </a:extLst>
          </p:cNvPr>
          <p:cNvSpPr txBox="1"/>
          <p:nvPr/>
        </p:nvSpPr>
        <p:spPr>
          <a:xfrm>
            <a:off x="925551" y="5441795"/>
            <a:ext cx="0" cy="0"/>
          </a:xfrm>
          <a:prstGeom prst="rect">
            <a:avLst/>
          </a:prstGeom>
        </p:spPr>
        <p:txBody>
          <a:bodyPr vert="horz" wrap="none" lIns="0" tIns="0" rIns="0" bIns="0" rtlCol="0">
            <a:noAutofit/>
          </a:bodyPr>
          <a:lstStyle/>
          <a:p>
            <a:pPr algn="l"/>
            <a:endParaRPr lang="en-US" sz="1200" dirty="0"/>
          </a:p>
        </p:txBody>
      </p:sp>
      <p:graphicFrame>
        <p:nvGraphicFramePr>
          <p:cNvPr id="7" name="Table 6">
            <a:extLst>
              <a:ext uri="{FF2B5EF4-FFF2-40B4-BE49-F238E27FC236}">
                <a16:creationId xmlns:a16="http://schemas.microsoft.com/office/drawing/2014/main" id="{8A8E6F63-1C2D-7C7A-AC28-A22FC10BD82A}"/>
              </a:ext>
            </a:extLst>
          </p:cNvPr>
          <p:cNvGraphicFramePr>
            <a:graphicFrameLocks noGrp="1"/>
          </p:cNvGraphicFramePr>
          <p:nvPr>
            <p:extLst>
              <p:ext uri="{D42A27DB-BD31-4B8C-83A1-F6EECF244321}">
                <p14:modId xmlns:p14="http://schemas.microsoft.com/office/powerpoint/2010/main" val="3941417848"/>
              </p:ext>
            </p:extLst>
          </p:nvPr>
        </p:nvGraphicFramePr>
        <p:xfrm>
          <a:off x="231078" y="1331721"/>
          <a:ext cx="11729844" cy="2286000"/>
        </p:xfrm>
        <a:graphic>
          <a:graphicData uri="http://schemas.openxmlformats.org/drawingml/2006/table">
            <a:tbl>
              <a:tblPr firstRow="1" bandRow="1"/>
              <a:tblGrid>
                <a:gridCol w="6279450">
                  <a:extLst>
                    <a:ext uri="{9D8B030D-6E8A-4147-A177-3AD203B41FA5}">
                      <a16:colId xmlns:a16="http://schemas.microsoft.com/office/drawing/2014/main" val="2072085524"/>
                    </a:ext>
                  </a:extLst>
                </a:gridCol>
                <a:gridCol w="5450394">
                  <a:extLst>
                    <a:ext uri="{9D8B030D-6E8A-4147-A177-3AD203B41FA5}">
                      <a16:colId xmlns:a16="http://schemas.microsoft.com/office/drawing/2014/main" val="2595492591"/>
                    </a:ext>
                  </a:extLst>
                </a:gridCol>
              </a:tblGrid>
              <a:tr h="0">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r>
                        <a:rPr lang="en-US" sz="2000" dirty="0">
                          <a:solidFill>
                            <a:schemeClr val="bg2"/>
                          </a:solidFill>
                          <a:latin typeface="+mn-lt"/>
                        </a:rPr>
                        <a:t>Median Time to Hematologic Recovery in </a:t>
                      </a:r>
                      <a:r>
                        <a:rPr lang="en-US" sz="2000" b="1" kern="1200" dirty="0">
                          <a:solidFill>
                            <a:schemeClr val="bg2"/>
                          </a:solidFill>
                          <a:latin typeface="+mn-lt"/>
                          <a:ea typeface="+mn-ea"/>
                          <a:cs typeface="+mn-cs"/>
                        </a:rPr>
                        <a:t>Patients With CRc, Days (Range)</a:t>
                      </a:r>
                      <a:endParaRPr lang="en-US" sz="2000" dirty="0">
                        <a:solidFill>
                          <a:schemeClr val="bg2"/>
                        </a:solidFill>
                        <a:latin typeface="+mn-lt"/>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dirty="0">
                          <a:solidFill>
                            <a:schemeClr val="bg2"/>
                          </a:solidFill>
                          <a:effectLst/>
                          <a:latin typeface="+mn-lt"/>
                          <a:cs typeface="Arial" panose="020B0604020202020204" pitchFamily="34" charset="0"/>
                        </a:rPr>
                        <a:t>Patients With CRc </a:t>
                      </a:r>
                    </a:p>
                    <a:p>
                      <a:pPr marL="0" marR="0" algn="ctr">
                        <a:lnSpc>
                          <a:spcPct val="100000"/>
                        </a:lnSpc>
                        <a:spcBef>
                          <a:spcPts val="0"/>
                        </a:spcBef>
                        <a:spcAft>
                          <a:spcPts val="0"/>
                        </a:spcAft>
                      </a:pPr>
                      <a:r>
                        <a:rPr lang="en-US" sz="2000" b="1" kern="1200" dirty="0">
                          <a:solidFill>
                            <a:schemeClr val="bg2"/>
                          </a:solidFill>
                          <a:effectLst/>
                          <a:latin typeface="+mn-lt"/>
                          <a:cs typeface="Arial" panose="020B0604020202020204" pitchFamily="34" charset="0"/>
                        </a:rPr>
                        <a:t>(n = 32)</a:t>
                      </a:r>
                    </a:p>
                  </a:txBody>
                  <a:tcPr marL="118872" marR="118872"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dirty="0">
                          <a:solidFill>
                            <a:schemeClr val="tx1"/>
                          </a:solidFill>
                          <a:effectLst/>
                          <a:latin typeface="+mn-lt"/>
                          <a:ea typeface="+mn-ea"/>
                          <a:cs typeface="Arial" panose="020B0604020202020204" pitchFamily="34" charset="0"/>
                        </a:rPr>
                        <a:t>ANC recovery ≥0.5 x 10</a:t>
                      </a:r>
                      <a:r>
                        <a:rPr lang="en-US" sz="2000" b="0" kern="1200" baseline="30000" dirty="0">
                          <a:solidFill>
                            <a:schemeClr val="tx1"/>
                          </a:solidFill>
                          <a:effectLst/>
                          <a:latin typeface="+mn-lt"/>
                          <a:ea typeface="+mn-ea"/>
                          <a:cs typeface="Arial" panose="020B0604020202020204" pitchFamily="34" charset="0"/>
                        </a:rPr>
                        <a:t>9</a:t>
                      </a:r>
                      <a:r>
                        <a:rPr lang="en-US" sz="2000" b="0" kern="1200" dirty="0">
                          <a:solidFill>
                            <a:schemeClr val="tx1"/>
                          </a:solidFill>
                          <a:effectLst/>
                          <a:latin typeface="+mn-lt"/>
                          <a:ea typeface="+mn-ea"/>
                          <a:cs typeface="Arial" panose="020B0604020202020204" pitchFamily="34" charset="0"/>
                        </a:rPr>
                        <a:t>/L</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36 (1-69)</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7381713"/>
                  </a:ext>
                </a:extLst>
              </a:tr>
              <a:tr h="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dirty="0">
                          <a:solidFill>
                            <a:schemeClr val="tx1"/>
                          </a:solidFill>
                          <a:effectLst/>
                          <a:latin typeface="+mn-lt"/>
                          <a:ea typeface="+mn-ea"/>
                          <a:cs typeface="Arial" panose="020B0604020202020204" pitchFamily="34" charset="0"/>
                        </a:rPr>
                        <a:t>ANC recovery ≥1.0 x 10</a:t>
                      </a:r>
                      <a:r>
                        <a:rPr lang="en-US" sz="2000" b="0" kern="1200" baseline="30000" dirty="0">
                          <a:solidFill>
                            <a:schemeClr val="tx1"/>
                          </a:solidFill>
                          <a:effectLst/>
                          <a:latin typeface="+mn-lt"/>
                          <a:ea typeface="+mn-ea"/>
                          <a:cs typeface="Arial" panose="020B0604020202020204" pitchFamily="34" charset="0"/>
                        </a:rPr>
                        <a:t>9</a:t>
                      </a:r>
                      <a:r>
                        <a:rPr lang="en-US" sz="2000" b="0" kern="1200" dirty="0">
                          <a:solidFill>
                            <a:schemeClr val="tx1"/>
                          </a:solidFill>
                          <a:effectLst/>
                          <a:latin typeface="+mn-lt"/>
                          <a:ea typeface="+mn-ea"/>
                          <a:cs typeface="Arial" panose="020B0604020202020204" pitchFamily="34" charset="0"/>
                        </a:rPr>
                        <a:t>/L</a:t>
                      </a:r>
                      <a:endParaRPr lang="en-US" sz="20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37 (1-69)</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65104195"/>
                  </a:ext>
                </a:extLst>
              </a:tr>
              <a:tr h="0">
                <a:tc>
                  <a:txBody>
                    <a:bodyPr/>
                    <a:lstStyle/>
                    <a:p>
                      <a:pPr marL="0" marR="0">
                        <a:lnSpc>
                          <a:spcPct val="100000"/>
                        </a:lnSpc>
                        <a:spcBef>
                          <a:spcPts val="0"/>
                        </a:spcBef>
                        <a:spcAft>
                          <a:spcPts val="0"/>
                        </a:spcAft>
                      </a:pPr>
                      <a:r>
                        <a:rPr lang="en-US" sz="2000" b="0" kern="1200" dirty="0">
                          <a:solidFill>
                            <a:schemeClr val="tx1"/>
                          </a:solidFill>
                          <a:effectLst/>
                          <a:latin typeface="+mn-lt"/>
                          <a:ea typeface="+mn-ea"/>
                          <a:cs typeface="Arial" panose="020B0604020202020204" pitchFamily="34" charset="0"/>
                        </a:rPr>
                        <a:t>Platelet recovery ≥50 x 10</a:t>
                      </a:r>
                      <a:r>
                        <a:rPr lang="en-US" sz="2000" b="0" kern="1200" baseline="30000" dirty="0">
                          <a:solidFill>
                            <a:schemeClr val="tx1"/>
                          </a:solidFill>
                          <a:effectLst/>
                          <a:latin typeface="+mn-lt"/>
                          <a:ea typeface="+mn-ea"/>
                          <a:cs typeface="Arial" panose="020B0604020202020204" pitchFamily="34" charset="0"/>
                        </a:rPr>
                        <a:t>9</a:t>
                      </a:r>
                      <a:r>
                        <a:rPr lang="en-US" sz="2000" b="0" kern="1200" dirty="0">
                          <a:solidFill>
                            <a:schemeClr val="tx1"/>
                          </a:solidFill>
                          <a:effectLst/>
                          <a:latin typeface="+mn-lt"/>
                          <a:ea typeface="+mn-ea"/>
                          <a:cs typeface="Arial" panose="020B0604020202020204" pitchFamily="34" charset="0"/>
                        </a:rPr>
                        <a:t>/L</a:t>
                      </a:r>
                      <a:endParaRPr kumimoji="0" lang="en-US" sz="2000" b="0" i="0" u="none" strike="noStrike" kern="1200" cap="none" normalizeH="0" baseline="0" dirty="0">
                        <a:ln>
                          <a:noFill/>
                        </a:ln>
                        <a:solidFill>
                          <a:schemeClr val="bg2">
                            <a:lumMod val="10000"/>
                          </a:schemeClr>
                        </a:solidFill>
                        <a:effectLst/>
                        <a:latin typeface="+mn-lt"/>
                        <a:ea typeface="+mn-ea"/>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2000" b="0" kern="100" dirty="0">
                          <a:solidFill>
                            <a:schemeClr val="tx1"/>
                          </a:solidFill>
                          <a:effectLst/>
                          <a:latin typeface="+mn-lt"/>
                          <a:ea typeface="Roboto"/>
                          <a:cs typeface="Times New Roman"/>
                        </a:rPr>
                        <a:t>24 (0-84)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8911583"/>
                  </a:ext>
                </a:extLst>
              </a:tr>
              <a:tr h="0">
                <a:tc>
                  <a:txBody>
                    <a:bodyPr/>
                    <a:lstStyle/>
                    <a:p>
                      <a:pPr marL="0" marR="0">
                        <a:lnSpc>
                          <a:spcPct val="100000"/>
                        </a:lnSpc>
                        <a:spcBef>
                          <a:spcPts val="0"/>
                        </a:spcBef>
                        <a:spcAft>
                          <a:spcPts val="0"/>
                        </a:spcAft>
                      </a:pPr>
                      <a:r>
                        <a:rPr lang="en-US" sz="2000" b="0" kern="1200" dirty="0">
                          <a:solidFill>
                            <a:schemeClr val="tx1"/>
                          </a:solidFill>
                          <a:effectLst/>
                          <a:latin typeface="+mn-lt"/>
                          <a:ea typeface="+mn-ea"/>
                          <a:cs typeface="Arial" panose="020B0604020202020204" pitchFamily="34" charset="0"/>
                        </a:rPr>
                        <a:t>Platelet recovery ≥100 x 10</a:t>
                      </a:r>
                      <a:r>
                        <a:rPr lang="en-US" sz="2000" b="0" kern="1200" baseline="30000" dirty="0">
                          <a:solidFill>
                            <a:schemeClr val="tx1"/>
                          </a:solidFill>
                          <a:effectLst/>
                          <a:latin typeface="+mn-lt"/>
                          <a:ea typeface="+mn-ea"/>
                          <a:cs typeface="Arial" panose="020B0604020202020204" pitchFamily="34" charset="0"/>
                        </a:rPr>
                        <a:t>9</a:t>
                      </a:r>
                      <a:r>
                        <a:rPr lang="en-US" sz="2000" b="0" kern="1200" dirty="0">
                          <a:solidFill>
                            <a:schemeClr val="tx1"/>
                          </a:solidFill>
                          <a:effectLst/>
                          <a:latin typeface="+mn-lt"/>
                          <a:ea typeface="+mn-ea"/>
                          <a:cs typeface="Arial" panose="020B0604020202020204" pitchFamily="34" charset="0"/>
                        </a:rPr>
                        <a:t>/L</a:t>
                      </a:r>
                      <a:endParaRPr kumimoji="0" lang="en-US" sz="2000" b="0" i="0" u="none" strike="noStrike" kern="1200" cap="none" normalizeH="0" baseline="0" dirty="0">
                        <a:ln>
                          <a:noFill/>
                        </a:ln>
                        <a:solidFill>
                          <a:schemeClr val="bg2">
                            <a:lumMod val="10000"/>
                          </a:schemeClr>
                        </a:solidFill>
                        <a:effectLst/>
                        <a:latin typeface="+mn-lt"/>
                        <a:ea typeface="+mn-ea"/>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dirty="0">
                          <a:solidFill>
                            <a:schemeClr val="tx1"/>
                          </a:solidFill>
                          <a:effectLst/>
                          <a:latin typeface="+mn-lt"/>
                          <a:ea typeface="Roboto"/>
                          <a:cs typeface="Times New Roman"/>
                        </a:rPr>
                        <a:t>30 (20-77)</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10210450"/>
                  </a:ext>
                </a:extLst>
              </a:tr>
            </a:tbl>
          </a:graphicData>
        </a:graphic>
      </p:graphicFrame>
      <p:sp>
        <p:nvSpPr>
          <p:cNvPr id="10" name="TextBox 9">
            <a:extLst>
              <a:ext uri="{FF2B5EF4-FFF2-40B4-BE49-F238E27FC236}">
                <a16:creationId xmlns:a16="http://schemas.microsoft.com/office/drawing/2014/main" id="{1344F750-92F8-2E36-CB7E-DF27F7C4285C}"/>
              </a:ext>
            </a:extLst>
          </p:cNvPr>
          <p:cNvSpPr txBox="1"/>
          <p:nvPr/>
        </p:nvSpPr>
        <p:spPr>
          <a:xfrm>
            <a:off x="3815862" y="-1635369"/>
            <a:ext cx="0" cy="0"/>
          </a:xfrm>
          <a:prstGeom prst="rect">
            <a:avLst/>
          </a:prstGeom>
        </p:spPr>
        <p:txBody>
          <a:bodyPr vert="horz" wrap="none" lIns="0" tIns="0" rIns="0" bIns="0" rtlCol="0">
            <a:noAutofit/>
          </a:bodyPr>
          <a:lstStyle/>
          <a:p>
            <a:pPr algn="l"/>
            <a:endParaRPr lang="en-US" sz="1200" dirty="0"/>
          </a:p>
        </p:txBody>
      </p:sp>
      <p:sp>
        <p:nvSpPr>
          <p:cNvPr id="11" name="TextBox 10">
            <a:extLst>
              <a:ext uri="{FF2B5EF4-FFF2-40B4-BE49-F238E27FC236}">
                <a16:creationId xmlns:a16="http://schemas.microsoft.com/office/drawing/2014/main" id="{5442DC3E-B115-1428-6446-DAAA803F3320}"/>
              </a:ext>
            </a:extLst>
          </p:cNvPr>
          <p:cNvSpPr txBox="1"/>
          <p:nvPr/>
        </p:nvSpPr>
        <p:spPr>
          <a:xfrm>
            <a:off x="5908431" y="-170822"/>
            <a:ext cx="0" cy="0"/>
          </a:xfrm>
          <a:prstGeom prst="rect">
            <a:avLst/>
          </a:prstGeom>
        </p:spPr>
        <p:txBody>
          <a:bodyPr vert="horz" wrap="none" lIns="0" tIns="0" rIns="0" bIns="0" rtlCol="0">
            <a:noAutofit/>
          </a:bodyPr>
          <a:lstStyle/>
          <a:p>
            <a:pPr algn="l"/>
            <a:endParaRPr lang="en-US" sz="1200" dirty="0"/>
          </a:p>
        </p:txBody>
      </p:sp>
      <p:sp>
        <p:nvSpPr>
          <p:cNvPr id="3" name="Content Placeholder 10">
            <a:extLst>
              <a:ext uri="{FF2B5EF4-FFF2-40B4-BE49-F238E27FC236}">
                <a16:creationId xmlns:a16="http://schemas.microsoft.com/office/drawing/2014/main" id="{195F6441-3FD5-CAB7-F9E8-3770D8F7E284}"/>
              </a:ext>
            </a:extLst>
          </p:cNvPr>
          <p:cNvSpPr>
            <a:spLocks noGrp="1"/>
          </p:cNvSpPr>
          <p:nvPr>
            <p:ph sz="quarter" idx="10"/>
          </p:nvPr>
        </p:nvSpPr>
        <p:spPr>
          <a:xfrm>
            <a:off x="3559175" y="6302375"/>
            <a:ext cx="5732463" cy="327025"/>
          </a:xfrm>
        </p:spPr>
        <p:txBody>
          <a:bodyPr/>
          <a:lstStyle/>
          <a:p>
            <a:r>
              <a:rPr lang="en-US" dirty="0"/>
              <a:t>Roboz. ASH 2025. Abstr 766.</a:t>
            </a:r>
          </a:p>
        </p:txBody>
      </p:sp>
    </p:spTree>
    <p:extLst>
      <p:ext uri="{BB962C8B-B14F-4D97-AF65-F5344CB8AC3E}">
        <p14:creationId xmlns:p14="http://schemas.microsoft.com/office/powerpoint/2010/main" val="3051591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dirty="0"/>
              <a:t>In the phase I KOMET-007 study in patients with newly diagnosed </a:t>
            </a:r>
            <a:r>
              <a:rPr lang="en-US" altLang="en-US" i="1" dirty="0"/>
              <a:t>NPM1</a:t>
            </a:r>
            <a:r>
              <a:rPr lang="en-US" altLang="en-US" dirty="0"/>
              <a:t>-mutated AML, the combination of ziftomenib 600 mg QD + Ven/Aza demonstrated high rates of durable CRs and MRD negativity</a:t>
            </a:r>
            <a:r>
              <a:rPr lang="en-US" altLang="en-US" baseline="30000" dirty="0"/>
              <a:t>1</a:t>
            </a:r>
          </a:p>
          <a:p>
            <a:pPr marL="574675" lvl="1" indent="-342900">
              <a:buFont typeface="Poppins" panose="00000500000000000000" pitchFamily="2" charset="0"/>
              <a:buChar char="−"/>
            </a:pPr>
            <a:r>
              <a:rPr lang="en-US" altLang="en-US" sz="2200" dirty="0"/>
              <a:t>CRc: 86%; MRD-negative CRc: 68% </a:t>
            </a:r>
            <a:endParaRPr lang="en-US" altLang="en-US" sz="2200" baseline="30000" dirty="0"/>
          </a:p>
          <a:p>
            <a:pPr marL="342900" indent="-342900">
              <a:buFont typeface="Arial" panose="020B0604020202020204" pitchFamily="34" charset="0"/>
              <a:buChar char="•"/>
            </a:pPr>
            <a:r>
              <a:rPr lang="en-US" altLang="en-US" dirty="0"/>
              <a:t>Safety profile and time to neutrophil and platelet recovery were comparable to reports with Ven/Aza alone</a:t>
            </a:r>
            <a:r>
              <a:rPr lang="en-US" altLang="en-US" baseline="30000" dirty="0"/>
              <a:t>1-3</a:t>
            </a:r>
          </a:p>
          <a:p>
            <a:pPr marL="574675" lvl="1" indent="-342900">
              <a:buFont typeface="Poppins" panose="00000500000000000000" pitchFamily="2" charset="0"/>
              <a:buChar char="−"/>
            </a:pPr>
            <a:r>
              <a:rPr lang="en-US" altLang="en-US" sz="2200" dirty="0"/>
              <a:t>Myelosuppression and times to neutrophil and platelet count recovers were as expected for Ven/Aza alone</a:t>
            </a:r>
          </a:p>
          <a:p>
            <a:pPr marL="342900" indent="-342900">
              <a:buFont typeface="Arial" panose="020B0604020202020204" pitchFamily="34" charset="0"/>
              <a:buChar char="•"/>
            </a:pPr>
            <a:r>
              <a:rPr lang="en-US" altLang="en-US" dirty="0"/>
              <a:t>Investigators conclude that these findings support continued evaluation of this regimen in the ongoing randomized phase III KOMET-017 trial in patients with newly diagnosed </a:t>
            </a:r>
            <a:r>
              <a:rPr lang="en-US" altLang="en-US" i="1" dirty="0"/>
              <a:t>NPM1</a:t>
            </a:r>
            <a:r>
              <a:rPr lang="en-US" altLang="en-US" dirty="0"/>
              <a:t>-mutated AML (NCT07007312)</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KOMET-007: Investigators’ Conclusions</a:t>
            </a:r>
            <a:endParaRPr lang="en-US" altLang="en-US" dirty="0"/>
          </a:p>
        </p:txBody>
      </p:sp>
      <p:sp>
        <p:nvSpPr>
          <p:cNvPr id="2" name="TextBox 1">
            <a:extLst>
              <a:ext uri="{FF2B5EF4-FFF2-40B4-BE49-F238E27FC236}">
                <a16:creationId xmlns:a16="http://schemas.microsoft.com/office/drawing/2014/main" id="{7240E13A-B731-F4BC-4E77-2045844D9A69}"/>
              </a:ext>
            </a:extLst>
          </p:cNvPr>
          <p:cNvSpPr txBox="1"/>
          <p:nvPr/>
        </p:nvSpPr>
        <p:spPr>
          <a:xfrm>
            <a:off x="3786188" y="-857250"/>
            <a:ext cx="0" cy="0"/>
          </a:xfrm>
          <a:prstGeom prst="rect">
            <a:avLst/>
          </a:prstGeom>
        </p:spPr>
        <p:txBody>
          <a:bodyPr vert="horz" wrap="none" lIns="0" tIns="0" rIns="0" bIns="0" rtlCol="0">
            <a:noAutofit/>
          </a:bodyPr>
          <a:lstStyle/>
          <a:p>
            <a:pPr algn="l"/>
            <a:endParaRPr lang="en-US" sz="1200" dirty="0"/>
          </a:p>
        </p:txBody>
      </p:sp>
      <p:sp>
        <p:nvSpPr>
          <p:cNvPr id="4" name="Content Placeholder 10">
            <a:extLst>
              <a:ext uri="{FF2B5EF4-FFF2-40B4-BE49-F238E27FC236}">
                <a16:creationId xmlns:a16="http://schemas.microsoft.com/office/drawing/2014/main" id="{534E21B8-7135-1C7B-9CD5-B9E0BB6B1CB5}"/>
              </a:ext>
            </a:extLst>
          </p:cNvPr>
          <p:cNvSpPr>
            <a:spLocks noGrp="1"/>
          </p:cNvSpPr>
          <p:nvPr>
            <p:ph sz="quarter" idx="10"/>
          </p:nvPr>
        </p:nvSpPr>
        <p:spPr>
          <a:xfrm>
            <a:off x="3559175" y="6302375"/>
            <a:ext cx="5732463" cy="327025"/>
          </a:xfrm>
        </p:spPr>
        <p:txBody>
          <a:bodyPr/>
          <a:lstStyle/>
          <a:p>
            <a:r>
              <a:rPr lang="en-US" dirty="0"/>
              <a:t>Roboz. ASH 2025. Abstr 766.</a:t>
            </a:r>
          </a:p>
        </p:txBody>
      </p:sp>
    </p:spTree>
    <p:extLst>
      <p:ext uri="{BB962C8B-B14F-4D97-AF65-F5344CB8AC3E}">
        <p14:creationId xmlns:p14="http://schemas.microsoft.com/office/powerpoint/2010/main" val="273397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55042140-E1AA-4263-887D-B647E5841F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D7038D-3FC2-4CC6-BA96-DD061F7EFC81}">
  <ds:schemaRefs>
    <ds:schemaRef ds:uri="http://schemas.microsoft.com/sharepoint/v3/contenttype/forms"/>
  </ds:schemaRefs>
</ds:datastoreItem>
</file>

<file path=customXml/itemProps3.xml><?xml version="1.0" encoding="utf-8"?>
<ds:datastoreItem xmlns:ds="http://schemas.openxmlformats.org/officeDocument/2006/customXml" ds:itemID="{C8F46370-9AF6-4D43-8036-62EAE37CD033}">
  <ds:schemaRef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b47fbc76-1bba-4b69-b54f-3a49590c7890"/>
    <ds:schemaRef ds:uri="http://purl.org/dc/terms/"/>
    <ds:schemaRef ds:uri="22fd6914-46d4-4c7e-bbad-46e82841b69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1891</TotalTime>
  <Words>1558</Words>
  <Application>Microsoft Office PowerPoint</Application>
  <PresentationFormat>Widescreen</PresentationFormat>
  <Paragraphs>246</Paragraphs>
  <Slides>10</Slides>
  <Notes>10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10</vt:i4>
      </vt:variant>
    </vt:vector>
  </HeadingPairs>
  <TitlesOfParts>
    <vt:vector size="22" baseType="lpstr">
      <vt:lpstr>Aptos</vt:lpstr>
      <vt:lpstr>Arial</vt:lpstr>
      <vt:lpstr>Newsreader ExtraBold</vt:lpstr>
      <vt:lpstr>Newsreader SemiBold</vt:lpstr>
      <vt:lpstr>Poppins</vt:lpstr>
      <vt:lpstr>Poppins Light</vt:lpstr>
      <vt:lpstr>Times</vt:lpstr>
      <vt:lpstr>Wingdings</vt:lpstr>
      <vt:lpstr>Office</vt:lpstr>
      <vt:lpstr>4_Office</vt:lpstr>
      <vt:lpstr>3_Office</vt:lpstr>
      <vt:lpstr>2_Office</vt:lpstr>
      <vt:lpstr>KOMET-007: Phase Ib Study of Ziftomenib + Venetoclax/Azacitidine in Newly Diagnosed NPM1-Mutated Acute Myeloid Leukemia</vt:lpstr>
      <vt:lpstr>About These Slides</vt:lpstr>
      <vt:lpstr>KOMET-007: Background</vt:lpstr>
      <vt:lpstr>KOMET-007: Study Design</vt:lpstr>
      <vt:lpstr>KOMET-007: Baseline Characteristics</vt:lpstr>
      <vt:lpstr>KOMET-007: Safety</vt:lpstr>
      <vt:lpstr>KOMET-007: Response and MRD Negativity</vt:lpstr>
      <vt:lpstr>KOMET-007: Additional Clinical Outcomes</vt:lpstr>
      <vt:lpstr>KOMET-007: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KOMET-007: Phase Ib Study of Ziftomenib + Venetoclax/Azacitidine in Newly Diagnosed NPM1-Mutated Acute Myeloid Leukemia</dc:title>
  <dc:creator>Timothy Quill</dc:creator>
  <cp:lastModifiedBy>Valerie Wenzel</cp:lastModifiedBy>
  <cp:revision>8</cp:revision>
  <cp:lastPrinted>2025-12-08T22:10:04Z</cp:lastPrinted>
  <dcterms:created xsi:type="dcterms:W3CDTF">2025-12-04T13:55:49Z</dcterms:created>
  <dcterms:modified xsi:type="dcterms:W3CDTF">2025-12-16T21:24:31Z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