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21"/>
  </p:notesMasterIdLst>
  <p:sldIdLst>
    <p:sldId id="2147473663" r:id="rId8"/>
    <p:sldId id="308" r:id="rId9"/>
    <p:sldId id="267" r:id="rId10"/>
    <p:sldId id="262" r:id="rId11"/>
    <p:sldId id="2147473664" r:id="rId12"/>
    <p:sldId id="2147473700" r:id="rId13"/>
    <p:sldId id="2147473665" r:id="rId14"/>
    <p:sldId id="2147473705" r:id="rId15"/>
    <p:sldId id="2147473706" r:id="rId16"/>
    <p:sldId id="2147473707" r:id="rId17"/>
    <p:sldId id="2147473704" r:id="rId18"/>
    <p:sldId id="2147473668" r:id="rId19"/>
    <p:sldId id="214747369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1101E41E-6C76-D344-5A65-F3B00557F242}" name="Andrea Boecler" initials="AB" userId="S::aboecler@clinicaloptions.com::28e82037-1239-4052-943b-ae184e0bc2af" providerId="AD"/>
  <p188:author id="{A119B67B-19F9-C100-B387-BDA45A632E44}" name="Taryn Gross" initials="TG" userId="S::tgross@gaugemedical.com::a1edc1e6-395d-4e98-97b6-6646f446588b" providerId="AD"/>
  <p188:author id="{67E39494-75B3-CF9E-6A44-82504F755C8B}" name="Dussadee Royal" initials="DR" userId="S::droyal@clinicaloptions.com::51beead8-6fa0-4b98-aeba-37044af35e17" providerId="AD"/>
  <p188:author id="{CE92B7DE-A16C-5493-CDE4-DF134CF67713}" name="Kemi Obajimi" initials="KO" userId="S::kobajimi@clinicaloptions.com::81894e25-3cbc-45b7-be28-dda6fb8d19a9" providerId="AD"/>
  <p188:author id="{0EBCD6F8-AC49-2A8D-2FDA-B88E20BDFD46}" name="Allison Weckerle" initials="AW" userId="Allison Wecker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96" autoAdjust="0"/>
    <p:restoredTop sz="89374" autoAdjust="0"/>
  </p:normalViewPr>
  <p:slideViewPr>
    <p:cSldViewPr snapToGrid="0">
      <p:cViewPr varScale="1">
        <p:scale>
          <a:sx n="86" d="100"/>
          <a:sy n="86" d="100"/>
        </p:scale>
        <p:origin x="1056" y="56"/>
      </p:cViewPr>
      <p:guideLst/>
    </p:cSldViewPr>
  </p:slideViewPr>
  <p:notesTextViewPr>
    <p:cViewPr>
      <p:scale>
        <a:sx n="1" d="1"/>
        <a:sy n="1" d="1"/>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mi Obajimi" userId="81894e25-3cbc-45b7-be28-dda6fb8d19a9" providerId="ADAL" clId="{7B1E414D-1993-4D00-9517-5C00ED1BE0C5}"/>
    <pc:docChg chg="custSel modSld">
      <pc:chgData name="Kemi Obajimi" userId="81894e25-3cbc-45b7-be28-dda6fb8d19a9" providerId="ADAL" clId="{7B1E414D-1993-4D00-9517-5C00ED1BE0C5}" dt="2025-12-08T17:06:06.844" v="2" actId="313"/>
      <pc:docMkLst>
        <pc:docMk/>
      </pc:docMkLst>
      <pc:sldChg chg="modSp mod">
        <pc:chgData name="Kemi Obajimi" userId="81894e25-3cbc-45b7-be28-dda6fb8d19a9" providerId="ADAL" clId="{7B1E414D-1993-4D00-9517-5C00ED1BE0C5}" dt="2025-12-08T17:06:06.844" v="2" actId="313"/>
        <pc:sldMkLst>
          <pc:docMk/>
          <pc:sldMk cId="2733978758" sldId="2147473668"/>
        </pc:sldMkLst>
        <pc:spChg chg="mod">
          <ac:chgData name="Kemi Obajimi" userId="81894e25-3cbc-45b7-be28-dda6fb8d19a9" providerId="ADAL" clId="{7B1E414D-1993-4D00-9517-5C00ED1BE0C5}" dt="2025-12-08T17:06:06.844" v="2" actId="313"/>
          <ac:spMkLst>
            <pc:docMk/>
            <pc:sldMk cId="2733978758" sldId="2147473668"/>
            <ac:spMk id="10243" creationId="{2026A439-8529-6B4C-B145-B93CE97EB56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12/8/2025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620E9-2456-23D8-DBC3-56A9C2BCE6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966DA-61C1-532A-AAE0-4B1994C895B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5309042-CDB0-589D-B1ED-3CF9A5A624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249F5A-2042-097F-1C5A-14CA7F8D74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058496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6F97C-7316-659B-0002-5866DB2E4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28EA2-5C94-4F32-BBA9-FFAF6B06418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E89279B-DBDC-BC00-8678-2B7914031021}"/>
              </a:ext>
            </a:extLst>
          </p:cNvPr>
          <p:cNvSpPr>
            <a:spLocks noGrp="1"/>
          </p:cNvSpPr>
          <p:nvPr>
            <p:ph type="body" idx="1"/>
          </p:nvPr>
        </p:nvSpPr>
        <p:spPr/>
        <p:txBody>
          <a:bodyPr/>
          <a:lstStyle/>
          <a:p>
            <a:r>
              <a:rPr lang="en-US" i="1" dirty="0"/>
              <a:t>CRh, </a:t>
            </a:r>
            <a:r>
              <a:rPr lang="en-US" sz="1200" b="0" i="1" kern="1200" dirty="0">
                <a:solidFill>
                  <a:schemeClr val="tx1"/>
                </a:solidFill>
                <a:effectLst/>
                <a:latin typeface="+mn-lt"/>
                <a:ea typeface="+mn-ea"/>
                <a:cs typeface="+mn-cs"/>
              </a:rPr>
              <a:t>complete response with partial hematologic recovery; CRp, complete response with incomplete platelet recovery; MFC, multicolor flow cytometry; MLFS, morphologic leukemia-free state.</a:t>
            </a:r>
            <a:endParaRPr lang="en-US" b="0" i="1" u="sng" dirty="0"/>
          </a:p>
        </p:txBody>
      </p:sp>
      <p:sp>
        <p:nvSpPr>
          <p:cNvPr id="4" name="Slide Number Placeholder 3">
            <a:extLst>
              <a:ext uri="{FF2B5EF4-FFF2-40B4-BE49-F238E27FC236}">
                <a16:creationId xmlns:a16="http://schemas.microsoft.com/office/drawing/2014/main" id="{53CCD8AE-5654-E9C5-22A6-4C9CCFF984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175193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72F83-CE55-FA62-CD3B-041878AE4F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9AAD6A-1B78-611E-A6F1-BC750DD220B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EFC4A1D-0C79-69D5-51CA-677140F11C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83D79E-7AD5-7C04-774D-663A2FE7D0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234748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E4BDB-BFBA-E6F6-110A-8F14B2F05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0B392-62FD-CB3C-3115-4DD883EB396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6A3F299-A147-846C-2393-C6F73C6C4382}"/>
              </a:ext>
            </a:extLst>
          </p:cNvPr>
          <p:cNvSpPr>
            <a:spLocks noGrp="1"/>
          </p:cNvSpPr>
          <p:nvPr>
            <p:ph type="body" idx="1"/>
          </p:nvPr>
        </p:nvSpPr>
        <p:spPr/>
        <p:txBody>
          <a:bodyPr/>
          <a:lstStyle/>
          <a:p>
            <a:r>
              <a:rPr lang="en-US" i="1" dirty="0"/>
              <a:t>CRh, </a:t>
            </a:r>
            <a:r>
              <a:rPr lang="en-US" sz="1200" b="0" i="1" kern="1200" dirty="0">
                <a:solidFill>
                  <a:schemeClr val="tx1"/>
                </a:solidFill>
                <a:effectLst/>
                <a:latin typeface="+mn-lt"/>
                <a:ea typeface="+mn-ea"/>
                <a:cs typeface="+mn-cs"/>
              </a:rPr>
              <a:t>complete response with partial hematologic recovery.</a:t>
            </a:r>
            <a:endParaRPr lang="en-US" dirty="0"/>
          </a:p>
        </p:txBody>
      </p:sp>
      <p:sp>
        <p:nvSpPr>
          <p:cNvPr id="4" name="Slide Number Placeholder 3">
            <a:extLst>
              <a:ext uri="{FF2B5EF4-FFF2-40B4-BE49-F238E27FC236}">
                <a16:creationId xmlns:a16="http://schemas.microsoft.com/office/drawing/2014/main" id="{4C0558D5-4067-574A-BEC8-0EDBDC1A32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876911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ED4EE-AD57-A70B-B6CA-AEFB3C09CE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FC7A92-7AB1-8EA5-4043-F8346314410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E1D1E53-4022-2AB3-73F3-11DDC5A33C1C}"/>
              </a:ext>
            </a:extLst>
          </p:cNvPr>
          <p:cNvSpPr>
            <a:spLocks noGrp="1"/>
          </p:cNvSpPr>
          <p:nvPr>
            <p:ph type="body" idx="1"/>
          </p:nvPr>
        </p:nvSpPr>
        <p:spPr/>
        <p:txBody>
          <a:bodyPr/>
          <a:lstStyle/>
          <a:p>
            <a:r>
              <a:rPr lang="en-US" sz="1200" i="1" kern="1200" dirty="0">
                <a:solidFill>
                  <a:schemeClr val="tx1"/>
                </a:solidFill>
                <a:effectLst/>
                <a:latin typeface="+mn-lt"/>
                <a:ea typeface="+mn-ea"/>
                <a:cs typeface="+mn-cs"/>
              </a:rPr>
              <a:t>DAH, diffuse alveolar hemorrhage.</a:t>
            </a:r>
            <a:endParaRPr lang="en-US" i="1" dirty="0"/>
          </a:p>
        </p:txBody>
      </p:sp>
      <p:sp>
        <p:nvSpPr>
          <p:cNvPr id="4" name="Slide Number Placeholder 3">
            <a:extLst>
              <a:ext uri="{FF2B5EF4-FFF2-40B4-BE49-F238E27FC236}">
                <a16:creationId xmlns:a16="http://schemas.microsoft.com/office/drawing/2014/main" id="{B8EB355C-07D1-2663-30D3-E8DF85947C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087982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407DC-F301-258E-29AD-31AD9B9F4D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B70CA0-93C9-278B-93B0-29043B50DE1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FFFECDF-B86E-8C49-EC05-13B17BECA96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LOD, limit of detection; </a:t>
            </a:r>
            <a:r>
              <a:rPr lang="en-US" sz="1200" b="0" i="1" kern="1200" dirty="0">
                <a:solidFill>
                  <a:schemeClr val="tx1"/>
                </a:solidFill>
                <a:effectLst/>
                <a:latin typeface="+mn-lt"/>
                <a:ea typeface="+mn-ea"/>
                <a:cs typeface="+mn-cs"/>
              </a:rPr>
              <a:t>MFC, multicolor flow cytometry; </a:t>
            </a:r>
            <a:r>
              <a:rPr lang="en-US" sz="1200" i="1" kern="1200" dirty="0">
                <a:solidFill>
                  <a:schemeClr val="tx1"/>
                </a:solidFill>
                <a:effectLst/>
                <a:latin typeface="+mn-lt"/>
                <a:ea typeface="+mn-ea"/>
                <a:cs typeface="+mn-cs"/>
              </a:rPr>
              <a:t>VAF, variant allele frequency.</a:t>
            </a:r>
          </a:p>
          <a:p>
            <a:endParaRPr lang="en-US" dirty="0"/>
          </a:p>
        </p:txBody>
      </p:sp>
      <p:sp>
        <p:nvSpPr>
          <p:cNvPr id="4" name="Slide Number Placeholder 3">
            <a:extLst>
              <a:ext uri="{FF2B5EF4-FFF2-40B4-BE49-F238E27FC236}">
                <a16:creationId xmlns:a16="http://schemas.microsoft.com/office/drawing/2014/main" id="{2ED06C30-D32B-0B49-A35B-0420974DAE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083528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hyperlink" Target="https://deceraclinical.com/education" TargetMode="External"/><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1520948" cy="2387600"/>
          </a:xfrm>
          <a:solidFill>
            <a:schemeClr val="accent2"/>
          </a:solidFill>
        </p:spPr>
        <p:txBody>
          <a:bodyPr>
            <a:normAutofit/>
          </a:bodyPr>
          <a:lstStyle/>
          <a:p>
            <a:r>
              <a:rPr lang="en-US" altLang="en-US" sz="4000" dirty="0"/>
              <a:t>SAVE: Phase I/II Study of Oral </a:t>
            </a:r>
            <a:r>
              <a:rPr lang="en-US" altLang="en-US" sz="4000" dirty="0" err="1"/>
              <a:t>Revumenib</a:t>
            </a:r>
            <a:r>
              <a:rPr lang="en-US" altLang="en-US" sz="4000" dirty="0"/>
              <a:t> Plus Decitabine/</a:t>
            </a:r>
            <a:r>
              <a:rPr lang="en-US" altLang="en-US" sz="4000" dirty="0" err="1"/>
              <a:t>Cedazuridine</a:t>
            </a:r>
            <a:r>
              <a:rPr lang="en-US" altLang="en-US" sz="4000" dirty="0"/>
              <a:t> and Venetoclax in Cohort of Patients with Newly Diagnosed AML</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buFont typeface="Arial" panose="020B0604020202020204" pitchFamily="34" charset="0"/>
              <a:buChar char="•"/>
            </a:pPr>
            <a:r>
              <a:rPr lang="en-US" altLang="en-US" sz="2000" dirty="0"/>
              <a:t>Menin–KMT2A interaction is a key dependency in acute leukemias resulting from </a:t>
            </a:r>
            <a:r>
              <a:rPr lang="en-US" altLang="en-US" sz="2000" i="1" dirty="0"/>
              <a:t>KMT2A</a:t>
            </a:r>
            <a:r>
              <a:rPr lang="en-US" altLang="en-US" sz="2000" dirty="0"/>
              <a:t> rearrangements, </a:t>
            </a:r>
            <a:r>
              <a:rPr lang="en-US" altLang="en-US" sz="2000" i="1" dirty="0"/>
              <a:t>NPM1 </a:t>
            </a:r>
            <a:r>
              <a:rPr lang="en-US" altLang="en-US" sz="2000" dirty="0"/>
              <a:t>mutations or </a:t>
            </a:r>
            <a:r>
              <a:rPr lang="en-US" altLang="en-US" sz="2000" i="1" dirty="0"/>
              <a:t>NUP98</a:t>
            </a:r>
            <a:r>
              <a:rPr lang="en-US" altLang="en-US" sz="2000" dirty="0"/>
              <a:t> rearrangements; inhibition of this interaction promotes leukemic cell differentiation and apoptosis</a:t>
            </a:r>
            <a:r>
              <a:rPr lang="en-US" altLang="en-US" sz="2000" baseline="30000" dirty="0"/>
              <a:t>1-3</a:t>
            </a:r>
            <a:endParaRPr lang="en-US" altLang="en-US" sz="2000" dirty="0"/>
          </a:p>
          <a:p>
            <a:pPr marL="342900" indent="-342900">
              <a:buFont typeface="Arial" panose="020B0604020202020204" pitchFamily="34" charset="0"/>
              <a:buChar char="•"/>
            </a:pPr>
            <a:r>
              <a:rPr lang="en-US" altLang="en-US" sz="2000" dirty="0"/>
              <a:t>Revumenib is an oral, potent, selective inhibitor of the menin–KMT2A interaction with demonstrated activity as monotherapy in relapsed/refractory </a:t>
            </a:r>
            <a:r>
              <a:rPr lang="en-US" altLang="en-US" sz="2000" i="1" dirty="0"/>
              <a:t>KMT2Ar</a:t>
            </a:r>
            <a:r>
              <a:rPr lang="en-US" altLang="en-US" sz="2000" dirty="0"/>
              <a:t> or </a:t>
            </a:r>
            <a:r>
              <a:rPr lang="en-US" altLang="en-US" sz="2000" i="1" dirty="0"/>
              <a:t>NPM1mt </a:t>
            </a:r>
            <a:r>
              <a:rPr lang="en-US" altLang="en-US" sz="2000" dirty="0"/>
              <a:t>acute</a:t>
            </a:r>
            <a:r>
              <a:rPr lang="en-US" altLang="en-US" sz="2000" i="1" dirty="0"/>
              <a:t> </a:t>
            </a:r>
            <a:r>
              <a:rPr lang="en-US" altLang="en-US" sz="2000" dirty="0"/>
              <a:t>leukemia, although complete response rate and duration of response are limited</a:t>
            </a:r>
            <a:r>
              <a:rPr lang="en-US" altLang="en-US" sz="2000" baseline="30000" dirty="0"/>
              <a:t>4-6</a:t>
            </a:r>
            <a:endParaRPr lang="en-US" altLang="en-US" sz="2000" dirty="0"/>
          </a:p>
          <a:p>
            <a:pPr marL="342900" indent="-342900">
              <a:buFont typeface="Arial" panose="020B0604020202020204" pitchFamily="34" charset="0"/>
              <a:buChar char="•"/>
            </a:pPr>
            <a:r>
              <a:rPr lang="en-US" altLang="en-US" sz="2000" dirty="0"/>
              <a:t>A hypomethylating agent plus venetoclax is standard therapy for older/unfit patients with AML; oral decitabine/cedazuridine offers comparable efficacy with IV decitabine</a:t>
            </a:r>
            <a:r>
              <a:rPr lang="en-US" altLang="en-US" sz="2000" baseline="30000" dirty="0"/>
              <a:t>7</a:t>
            </a:r>
            <a:endParaRPr lang="en-US" altLang="en-US" sz="2000" dirty="0"/>
          </a:p>
          <a:p>
            <a:pPr marL="342900" indent="-342900">
              <a:buFont typeface="Arial" panose="020B0604020202020204" pitchFamily="34" charset="0"/>
              <a:buChar char="•"/>
            </a:pPr>
            <a:r>
              <a:rPr lang="en-US" altLang="en-US" sz="2000" i="1" dirty="0"/>
              <a:t>KMT2Ar </a:t>
            </a:r>
            <a:r>
              <a:rPr lang="en-US" altLang="en-US" sz="2000" dirty="0"/>
              <a:t>and </a:t>
            </a:r>
            <a:r>
              <a:rPr lang="en-US" altLang="en-US" sz="2000" i="1" dirty="0"/>
              <a:t>NPM1mt </a:t>
            </a:r>
            <a:r>
              <a:rPr lang="en-US" altLang="en-US" sz="2000" dirty="0"/>
              <a:t>leukemias are susceptible to BCL2 inhibition; dual BCL2 plus menin inhibition eradicates bulk and stem/progenitor cells in preclinical models of leukemia</a:t>
            </a:r>
            <a:r>
              <a:rPr lang="en-US" altLang="en-US" sz="2000" baseline="30000" dirty="0"/>
              <a:t>8-13</a:t>
            </a:r>
            <a:endParaRPr lang="en-US" altLang="en-US" sz="2000" dirty="0"/>
          </a:p>
          <a:p>
            <a:pPr marL="342900" indent="-342900">
              <a:buFont typeface="Arial" panose="020B0604020202020204" pitchFamily="34" charset="0"/>
              <a:buChar char="•"/>
            </a:pPr>
            <a:r>
              <a:rPr lang="en-US" altLang="en-US" sz="2000" dirty="0"/>
              <a:t>Current analysis reports results from the all-oral regimen of revumenib plus venetoclax and decitabine/cedazuridine in the cohort of patients with newly diagnosed AML in the SAVE trial</a:t>
            </a:r>
            <a:r>
              <a:rPr lang="en-US" altLang="en-US" sz="2000" baseline="30000" dirty="0"/>
              <a:t>14</a:t>
            </a:r>
            <a:endParaRPr lang="en-US" altLang="en-US" sz="1600" dirty="0"/>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34084"/>
            <a:ext cx="11740260" cy="496290"/>
          </a:xfrm>
        </p:spPr>
        <p:txBody>
          <a:bodyPr/>
          <a:lstStyle/>
          <a:p>
            <a:r>
              <a:rPr lang="en-US" dirty="0"/>
              <a:t>SAVE (Newly Diagnosed AML Cohort): Background</a:t>
            </a:r>
            <a:endParaRPr lang="en-US" altLang="en-US" dirty="0"/>
          </a:p>
        </p:txBody>
      </p:sp>
      <p:sp>
        <p:nvSpPr>
          <p:cNvPr id="5" name="Text Box 15">
            <a:extLst>
              <a:ext uri="{FF2B5EF4-FFF2-40B4-BE49-F238E27FC236}">
                <a16:creationId xmlns:a16="http://schemas.microsoft.com/office/drawing/2014/main" id="{64379E87-1377-854C-2BCB-222C9B5951CC}"/>
              </a:ext>
            </a:extLst>
          </p:cNvPr>
          <p:cNvSpPr txBox="1">
            <a:spLocks noGrp="1" noChangeArrowheads="1"/>
          </p:cNvSpPr>
          <p:nvPr>
            <p:ph sz="quarter" idx="10"/>
          </p:nvPr>
        </p:nvSpPr>
        <p:spPr bwMode="auto">
          <a:xfrm>
            <a:off x="3559175" y="6136958"/>
            <a:ext cx="5978835" cy="492443"/>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1. Grembecka. Nat Chem Biol. 2012;8:277. 2. Uckelmann. Science. 2020;367:586. 3. Heikamp. Blood. 2022;139:894. </a:t>
            </a:r>
            <a:b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br>
            <a: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4. Issa. </a:t>
            </a:r>
            <a:r>
              <a:rPr lang="en-US" altLang="en-US" sz="800" b="0" spc="-10" dirty="0">
                <a:solidFill>
                  <a:srgbClr val="161616"/>
                </a:solidFill>
                <a:latin typeface="Poppins" pitchFamily="2" charset="77"/>
              </a:rPr>
              <a:t>Nature. 2023;615:920. 5. Issa. JCO. 2025;43:75. 6. Arellano. Blood. 2025;146:1065. 7. Garcia-Manero. Lancet Haematol. 2024;11:e15. 8. Benito. Cell Rep. 2015;13:2715. 9. Tiong. Br J Haematol. 2021;192:1026. 10. Lachowiez. Blood Adv. 2020;4:1311. </a:t>
            </a:r>
            <a:br>
              <a:rPr lang="en-US" altLang="en-US" sz="800" b="0" spc="-10" dirty="0">
                <a:solidFill>
                  <a:srgbClr val="161616"/>
                </a:solidFill>
                <a:latin typeface="Poppins" pitchFamily="2" charset="77"/>
              </a:rPr>
            </a:br>
            <a:r>
              <a:rPr lang="en-US" altLang="en-US" sz="800" b="0" spc="-10" dirty="0">
                <a:solidFill>
                  <a:srgbClr val="161616"/>
                </a:solidFill>
                <a:latin typeface="Poppins" pitchFamily="2" charset="77"/>
              </a:rPr>
              <a:t>11. Issa. Blood Adv. 2023;7:933. 12. Carter. Blood. 2021;138:1637. 13. Fiskus. BCJ. 2022;12:5. </a:t>
            </a:r>
            <a: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14. Jen. ASH 2025. Abstr </a:t>
            </a:r>
            <a:r>
              <a:rPr lang="en-US" altLang="en-US" sz="800" b="0" spc="-10" dirty="0">
                <a:solidFill>
                  <a:srgbClr val="161616"/>
                </a:solidFill>
                <a:latin typeface="Poppins" pitchFamily="2" charset="77"/>
              </a:rPr>
              <a:t>47</a:t>
            </a:r>
            <a: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a:t>
            </a:r>
            <a:endParaRPr kumimoji="0" lang="en-US" altLang="en-US" sz="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2">
            <a:extLst>
              <a:ext uri="{FF2B5EF4-FFF2-40B4-BE49-F238E27FC236}">
                <a16:creationId xmlns:a16="http://schemas.microsoft.com/office/drawing/2014/main" id="{811BB5B0-DAC7-5B79-1853-9ACC52449DAC}"/>
              </a:ext>
            </a:extLst>
          </p:cNvPr>
          <p:cNvSpPr>
            <a:spLocks noGrp="1"/>
          </p:cNvSpPr>
          <p:nvPr>
            <p:ph idx="1"/>
          </p:nvPr>
        </p:nvSpPr>
        <p:spPr>
          <a:xfrm>
            <a:off x="231078" y="1175530"/>
            <a:ext cx="11740260" cy="5065782"/>
          </a:xfrm>
        </p:spPr>
        <p:txBody>
          <a:bodyPr/>
          <a:lstStyle/>
          <a:p>
            <a:pPr marL="342900" indent="-342900">
              <a:buFont typeface="Arial" panose="020B0604020202020204" pitchFamily="34" charset="0"/>
              <a:buChar char="•"/>
            </a:pPr>
            <a:r>
              <a:rPr lang="en-US" altLang="en-US" sz="1800" dirty="0"/>
              <a:t>Open-label phase I/II study</a:t>
            </a:r>
          </a:p>
          <a:p>
            <a:pPr marL="342900" indent="-342900">
              <a:buFont typeface="Arial" panose="020B0604020202020204" pitchFamily="34" charset="0"/>
              <a:buChar char="•"/>
            </a:pPr>
            <a:endParaRPr lang="en-US" altLang="en-US" sz="1800" dirty="0"/>
          </a:p>
          <a:p>
            <a:pPr marL="342900" indent="-342900">
              <a:buFont typeface="Arial" panose="020B0604020202020204" pitchFamily="34" charset="0"/>
              <a:buChar char="•"/>
            </a:pPr>
            <a:endParaRPr lang="en-US" altLang="en-US" sz="1800" dirty="0"/>
          </a:p>
          <a:p>
            <a:pPr marL="342900" indent="-342900">
              <a:buFont typeface="Arial" panose="020B0604020202020204" pitchFamily="34" charset="0"/>
              <a:buChar char="•"/>
            </a:pPr>
            <a:endParaRPr lang="en-US" altLang="en-US" sz="1800" dirty="0"/>
          </a:p>
          <a:p>
            <a:pPr marL="342900" indent="-342900">
              <a:buFont typeface="Arial" panose="020B0604020202020204" pitchFamily="34" charset="0"/>
              <a:buChar char="•"/>
            </a:pPr>
            <a:endParaRPr lang="en-US" altLang="en-US" sz="1800" dirty="0"/>
          </a:p>
          <a:p>
            <a:pPr marL="342900" indent="-342900">
              <a:buFont typeface="Arial" panose="020B0604020202020204" pitchFamily="34" charset="0"/>
              <a:buChar char="•"/>
            </a:pPr>
            <a:endParaRPr lang="en-US" altLang="en-US" sz="1800" dirty="0"/>
          </a:p>
          <a:p>
            <a:pPr marL="342900" indent="-342900">
              <a:buFont typeface="Arial" panose="020B0604020202020204" pitchFamily="34" charset="0"/>
              <a:buChar char="•"/>
            </a:pPr>
            <a:endParaRPr lang="en-US" altLang="en-US" sz="1800" dirty="0"/>
          </a:p>
          <a:p>
            <a:pPr marL="342900" indent="-342900">
              <a:buFont typeface="Arial" panose="020B0604020202020204" pitchFamily="34" charset="0"/>
              <a:buChar char="•"/>
            </a:pPr>
            <a:r>
              <a:rPr lang="en-US" altLang="en-US" sz="1800" b="1" dirty="0"/>
              <a:t>Coprimary endpoints: </a:t>
            </a:r>
            <a:r>
              <a:rPr lang="en-US" altLang="en-US" sz="1800" dirty="0"/>
              <a:t>safety, MTD, RP2D in phase I in R/R (3+3 design); efficacy in phase II for both frontline and R/R</a:t>
            </a:r>
            <a:endParaRPr lang="en-US" altLang="en-US" sz="1800" b="1" dirty="0"/>
          </a:p>
          <a:p>
            <a:pPr marL="342900" indent="-342900">
              <a:buFont typeface="Arial" panose="020B0604020202020204" pitchFamily="34" charset="0"/>
              <a:buChar char="•"/>
            </a:pPr>
            <a:r>
              <a:rPr lang="en-US" altLang="en-US" sz="1800" b="1" dirty="0"/>
              <a:t>Secondary endpoints: </a:t>
            </a:r>
            <a:r>
              <a:rPr lang="en-US" altLang="en-US" sz="1800" dirty="0"/>
              <a:t>OS, RFS, CRD, MRD in phase II</a:t>
            </a:r>
          </a:p>
          <a:p>
            <a:pPr marL="342900" indent="-342900">
              <a:buFont typeface="Arial" panose="020B0604020202020204" pitchFamily="34" charset="0"/>
              <a:buChar char="•"/>
            </a:pPr>
            <a:r>
              <a:rPr lang="en-US" altLang="en-US" sz="1800" b="1" dirty="0"/>
              <a:t>Exploratory endpoints: </a:t>
            </a:r>
            <a:r>
              <a:rPr lang="en-US" altLang="en-US" sz="1800" dirty="0"/>
              <a:t>MRD at 10</a:t>
            </a:r>
            <a:r>
              <a:rPr lang="en-US" altLang="en-US" sz="1800" baseline="30000" dirty="0"/>
              <a:t>-5</a:t>
            </a:r>
            <a:r>
              <a:rPr lang="en-US" altLang="en-US" sz="1800" dirty="0"/>
              <a:t>, resistance  </a:t>
            </a:r>
          </a:p>
          <a:p>
            <a:endParaRPr lang="en-US" altLang="en-US" sz="1800" dirty="0"/>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SAVE: </a:t>
            </a:r>
            <a:r>
              <a:rPr lang="en-US" altLang="en-US" dirty="0"/>
              <a:t>Study Design</a:t>
            </a:r>
          </a:p>
        </p:txBody>
      </p:sp>
      <p:sp>
        <p:nvSpPr>
          <p:cNvPr id="2" name="Text Box 15">
            <a:extLst>
              <a:ext uri="{FF2B5EF4-FFF2-40B4-BE49-F238E27FC236}">
                <a16:creationId xmlns:a16="http://schemas.microsoft.com/office/drawing/2014/main" id="{DC53A87F-85DB-59B7-851D-75A7884CA453}"/>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Jen. ASH 2025. Abstr </a:t>
            </a:r>
            <a:r>
              <a:rPr lang="en-US" altLang="en-US" sz="800" b="0" spc="-10" dirty="0">
                <a:solidFill>
                  <a:srgbClr val="161616"/>
                </a:solidFill>
                <a:latin typeface="Poppins" pitchFamily="2" charset="77"/>
              </a:rPr>
              <a:t>47</a:t>
            </a:r>
            <a: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 NCT05360160.</a:t>
            </a:r>
            <a:endParaRPr kumimoji="0" lang="en-US" altLang="en-US" sz="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313060" y="1800344"/>
            <a:ext cx="2682684"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Patients aged ≥12 yr with AML or myeloid MPAL and </a:t>
            </a:r>
            <a:r>
              <a:rPr kumimoji="0" lang="en-GB" altLang="en-US" sz="16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NPM1mt</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a:t>
            </a:r>
            <a:r>
              <a:rPr kumimoji="0" lang="en-GB" altLang="en-US" sz="16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KMT2Ar</a:t>
            </a:r>
            <a:r>
              <a:rPr lang="en-GB" altLang="en-US" sz="1600" i="1" dirty="0">
                <a:solidFill>
                  <a:srgbClr val="161616"/>
                </a:solidFill>
                <a:latin typeface="Poppins" pitchFamily="2" charset="77"/>
                <a:cs typeface="Poppins" pitchFamily="2" charset="77"/>
              </a:rPr>
              <a:t>,</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or </a:t>
            </a:r>
            <a:r>
              <a:rPr kumimoji="0" lang="en-GB" altLang="en-US" sz="16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NUP98r</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AML or mixed phenotype acute leukemia; </a:t>
            </a:r>
            <a:r>
              <a:rPr lang="en-GB" altLang="en-US" sz="1600" dirty="0">
                <a:solidFill>
                  <a:srgbClr val="161616"/>
                </a:solidFill>
                <a:latin typeface="Poppins" pitchFamily="2" charset="77"/>
                <a:cs typeface="Poppins" pitchFamily="2" charset="77"/>
              </a:rPr>
              <a:t>ND </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not candidates for high-intensity </a:t>
            </a:r>
            <a:r>
              <a:rPr lang="en-GB" altLang="en-US" sz="1600" dirty="0">
                <a:solidFill>
                  <a:srgbClr val="161616"/>
                </a:solidFill>
                <a:latin typeface="Poppins" pitchFamily="2" charset="77"/>
                <a:cs typeface="Poppins" pitchFamily="2" charset="77"/>
              </a:rPr>
              <a:t>chemotherapy</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or R/R; ECOG PS ≤2</a:t>
            </a:r>
            <a:b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b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(Target N = 43)</a:t>
            </a:r>
            <a:endPar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393117" y="1685037"/>
            <a:ext cx="6330958" cy="165373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b="1" dirty="0">
                <a:solidFill>
                  <a:srgbClr val="F9F3D9"/>
                </a:solidFill>
                <a:latin typeface="Poppins" pitchFamily="2" charset="77"/>
                <a:cs typeface="Poppins" pitchFamily="2" charset="77"/>
              </a:rPr>
              <a:t>Revumenib (DL 1)</a:t>
            </a:r>
            <a:r>
              <a:rPr lang="en-US" altLang="en-US" sz="1600" dirty="0">
                <a:solidFill>
                  <a:srgbClr val="F9F3D9"/>
                </a:solidFill>
                <a:latin typeface="Poppins" pitchFamily="2" charset="77"/>
                <a:cs typeface="Poppins" pitchFamily="2" charset="77"/>
              </a:rPr>
              <a:t> 270 mg without strong CYP3Ai </a:t>
            </a:r>
            <a:br>
              <a:rPr lang="en-US" altLang="en-US" sz="1600" dirty="0">
                <a:solidFill>
                  <a:srgbClr val="F9F3D9"/>
                </a:solidFill>
                <a:latin typeface="Poppins" pitchFamily="2" charset="77"/>
                <a:cs typeface="Poppins" pitchFamily="2" charset="77"/>
              </a:rPr>
            </a:br>
            <a:r>
              <a:rPr lang="en-US" altLang="en-US" sz="1600" dirty="0">
                <a:solidFill>
                  <a:srgbClr val="F9F3D9"/>
                </a:solidFill>
                <a:latin typeface="Poppins" pitchFamily="2" charset="77"/>
                <a:cs typeface="Poppins" pitchFamily="2" charset="77"/>
              </a:rPr>
              <a:t>or 160 mg with strong CYP3Ai PO Q12h D1-28</a:t>
            </a:r>
            <a:r>
              <a:rPr lang="en-US" altLang="en-US" sz="1600" baseline="30000" dirty="0">
                <a:solidFill>
                  <a:srgbClr val="F9F3D9"/>
                </a:solidFill>
                <a:latin typeface="+mn-lt"/>
                <a:cs typeface="Poppins" pitchFamily="2" charset="77"/>
              </a:rPr>
              <a:t>*</a:t>
            </a:r>
            <a:r>
              <a:rPr lang="en-US" altLang="en-US" sz="1600" baseline="30000" dirty="0">
                <a:solidFill>
                  <a:srgbClr val="F9F3D9"/>
                </a:solidFill>
                <a:cs typeface="Calibri" panose="020F0502020204030204" pitchFamily="34" charset="0"/>
              </a:rPr>
              <a:t>†</a:t>
            </a:r>
          </a:p>
          <a:p>
            <a:pPr lvl="0" algn="ctr">
              <a:lnSpc>
                <a:spcPct val="100000"/>
              </a:lnSpc>
              <a:spcBef>
                <a:spcPct val="0"/>
              </a:spcBef>
              <a:spcAft>
                <a:spcPct val="0"/>
              </a:spcAft>
              <a:buClrTx/>
              <a:buNone/>
              <a:defRPr/>
            </a:pPr>
            <a:r>
              <a:rPr lang="en-US" altLang="en-US" sz="1600" dirty="0">
                <a:solidFill>
                  <a:srgbClr val="F9F3D9"/>
                </a:solidFill>
                <a:latin typeface="Poppins" pitchFamily="2" charset="77"/>
                <a:cs typeface="Poppins" pitchFamily="2" charset="77"/>
              </a:rPr>
              <a:t>+</a:t>
            </a:r>
          </a:p>
          <a:p>
            <a:pPr lvl="0" algn="ctr">
              <a:lnSpc>
                <a:spcPct val="100000"/>
              </a:lnSpc>
              <a:spcBef>
                <a:spcPct val="0"/>
              </a:spcBef>
              <a:spcAft>
                <a:spcPct val="0"/>
              </a:spcAft>
              <a:buClrTx/>
              <a:buNone/>
              <a:defRPr/>
            </a:pPr>
            <a:r>
              <a:rPr kumimoji="0" lang="en-US" altLang="en-US" sz="16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Decitabine/cedazuridine </a:t>
            </a:r>
            <a: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35 mg/100 mg PO QD D1-5</a:t>
            </a:r>
            <a:r>
              <a:rPr lang="en-US" altLang="en-US" sz="1600" baseline="30000" dirty="0">
                <a:solidFill>
                  <a:srgbClr val="F9F3D9"/>
                </a:solidFill>
                <a:cs typeface="Calibri" panose="020F0502020204030204" pitchFamily="34" charset="0"/>
              </a:rPr>
              <a:t>†</a:t>
            </a:r>
            <a: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 </a:t>
            </a:r>
          </a:p>
          <a:p>
            <a:pPr lvl="0" algn="ctr">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a:t>
            </a:r>
            <a:b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br>
            <a:r>
              <a:rPr kumimoji="0" lang="en-US" altLang="en-US" sz="16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Venetoclax</a:t>
            </a:r>
            <a: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 400 mg (target dose with ramp up) PO QD D1-14</a:t>
            </a:r>
            <a:r>
              <a:rPr lang="en-US" altLang="en-US" sz="1600" baseline="30000" dirty="0">
                <a:solidFill>
                  <a:srgbClr val="F9F3D9"/>
                </a:solidFill>
                <a:cs typeface="Calibri" panose="020F0502020204030204" pitchFamily="34" charset="0"/>
              </a:rPr>
              <a:t>†</a:t>
            </a:r>
            <a:endPar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endParaRP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9724075" y="2674613"/>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7" name="Line 52">
            <a:extLst>
              <a:ext uri="{FF2B5EF4-FFF2-40B4-BE49-F238E27FC236}">
                <a16:creationId xmlns:a16="http://schemas.microsoft.com/office/drawing/2014/main" id="{EF412F57-417E-8ABD-DEDA-DCA2430ED427}"/>
              </a:ext>
            </a:extLst>
          </p:cNvPr>
          <p:cNvSpPr>
            <a:spLocks noChangeShapeType="1"/>
          </p:cNvSpPr>
          <p:nvPr/>
        </p:nvSpPr>
        <p:spPr bwMode="auto">
          <a:xfrm>
            <a:off x="2829852" y="2656028"/>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8" name="TextBox 7">
            <a:extLst>
              <a:ext uri="{FF2B5EF4-FFF2-40B4-BE49-F238E27FC236}">
                <a16:creationId xmlns:a16="http://schemas.microsoft.com/office/drawing/2014/main" id="{7869C16B-1686-0DBD-AD2D-3EC05966C220}"/>
              </a:ext>
            </a:extLst>
          </p:cNvPr>
          <p:cNvSpPr txBox="1"/>
          <p:nvPr/>
        </p:nvSpPr>
        <p:spPr>
          <a:xfrm>
            <a:off x="3393115" y="3386708"/>
            <a:ext cx="7356401" cy="968175"/>
          </a:xfrm>
          <a:prstGeom prst="rect">
            <a:avLst/>
          </a:prstGeom>
        </p:spPr>
        <p:txBody>
          <a:bodyPr vert="horz" wrap="none" lIns="0" tIns="0" rIns="0" bIns="0" rtlCol="0">
            <a:noAutofit/>
          </a:bodyPr>
          <a:lstStyle/>
          <a:p>
            <a:pPr algn="l"/>
            <a:r>
              <a:rPr lang="en-US" sz="1200" dirty="0"/>
              <a:t>*DL 0: Revumenib 160 mg without strong CYP3Ai or 110 mg with strong CYP3Ai </a:t>
            </a:r>
            <a:br>
              <a:rPr lang="en-US" sz="1200" dirty="0"/>
            </a:br>
            <a:r>
              <a:rPr lang="en-US" sz="1200" dirty="0"/>
              <a:t>PO Q12h D1-28. </a:t>
            </a:r>
          </a:p>
          <a:p>
            <a:pPr algn="l"/>
            <a:r>
              <a:rPr lang="en-US" sz="1200" baseline="30000" dirty="0"/>
              <a:t>†</a:t>
            </a:r>
            <a:r>
              <a:rPr lang="en-US" sz="1200" dirty="0"/>
              <a:t>All patients underwent bone marrow assessment on C1D14, in addition to end of cycle assessment; </a:t>
            </a:r>
          </a:p>
          <a:p>
            <a:pPr algn="l"/>
            <a:r>
              <a:rPr lang="en-US" sz="1200" dirty="0"/>
              <a:t>revumenib held after D21 if bone marrow blasts were &lt;5%.</a:t>
            </a:r>
          </a:p>
        </p:txBody>
      </p:sp>
      <p:sp>
        <p:nvSpPr>
          <p:cNvPr id="10" name="TextBox 9">
            <a:extLst>
              <a:ext uri="{FF2B5EF4-FFF2-40B4-BE49-F238E27FC236}">
                <a16:creationId xmlns:a16="http://schemas.microsoft.com/office/drawing/2014/main" id="{7157F0F1-D42E-815E-A639-7FA6D6DC27E6}"/>
              </a:ext>
            </a:extLst>
          </p:cNvPr>
          <p:cNvSpPr txBox="1"/>
          <p:nvPr/>
        </p:nvSpPr>
        <p:spPr>
          <a:xfrm>
            <a:off x="10332637" y="2349797"/>
            <a:ext cx="1405707" cy="668755"/>
          </a:xfrm>
          <a:prstGeom prst="rect">
            <a:avLst/>
          </a:prstGeom>
        </p:spPr>
        <p:txBody>
          <a:bodyPr vert="horz" wrap="none" lIns="0" tIns="0" rIns="0" bIns="0" rtlCol="0">
            <a:noAutofit/>
          </a:bodyPr>
          <a:lstStyle/>
          <a:p>
            <a:pPr algn="ctr"/>
            <a:r>
              <a:rPr lang="en-US" sz="1200" i="1" dirty="0"/>
              <a:t>Maintenance </a:t>
            </a:r>
          </a:p>
          <a:p>
            <a:pPr algn="ctr"/>
            <a:r>
              <a:rPr lang="en-US" sz="1200" i="1" dirty="0"/>
              <a:t>revumenib </a:t>
            </a:r>
            <a:br>
              <a:rPr lang="en-US" sz="1200" i="1" dirty="0"/>
            </a:br>
            <a:r>
              <a:rPr lang="en-US" sz="1200" i="1" dirty="0"/>
              <a:t>post SCT for 1 yr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cxnSp>
        <p:nvCxnSpPr>
          <p:cNvPr id="7" name="Elbow Connector 6">
            <a:extLst>
              <a:ext uri="{FF2B5EF4-FFF2-40B4-BE49-F238E27FC236}">
                <a16:creationId xmlns:a16="http://schemas.microsoft.com/office/drawing/2014/main" id="{49E81A81-7A87-040D-7859-2140EDB65B7E}"/>
              </a:ext>
            </a:extLst>
          </p:cNvPr>
          <p:cNvCxnSpPr>
            <a:cxnSpLocks/>
          </p:cNvCxnSpPr>
          <p:nvPr/>
        </p:nvCxnSpPr>
        <p:spPr>
          <a:xfrm>
            <a:off x="7007620" y="1610315"/>
            <a:ext cx="1027689" cy="898216"/>
          </a:xfrm>
          <a:prstGeom prst="bent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a:xfrm>
            <a:off x="231078" y="541008"/>
            <a:ext cx="11740260" cy="482440"/>
          </a:xfrm>
        </p:spPr>
        <p:txBody>
          <a:bodyPr/>
          <a:lstStyle/>
          <a:p>
            <a:r>
              <a:rPr lang="en-US" dirty="0"/>
              <a:t>SAVE (Newly Diagnosed AML Cohort): </a:t>
            </a:r>
            <a:r>
              <a:rPr lang="en-US" altLang="en-US" dirty="0"/>
              <a:t>Baseline Characteristics</a:t>
            </a:r>
          </a:p>
        </p:txBody>
      </p:sp>
      <p:graphicFrame>
        <p:nvGraphicFramePr>
          <p:cNvPr id="4" name="Group 32">
            <a:extLst>
              <a:ext uri="{FF2B5EF4-FFF2-40B4-BE49-F238E27FC236}">
                <a16:creationId xmlns:a16="http://schemas.microsoft.com/office/drawing/2014/main" id="{72D7F610-0EAE-539C-3025-F17A4DF2F5B4}"/>
              </a:ext>
            </a:extLst>
          </p:cNvPr>
          <p:cNvGraphicFramePr>
            <a:graphicFrameLocks noGrp="1"/>
          </p:cNvGraphicFramePr>
          <p:nvPr>
            <p:extLst>
              <p:ext uri="{D42A27DB-BD31-4B8C-83A1-F6EECF244321}">
                <p14:modId xmlns:p14="http://schemas.microsoft.com/office/powerpoint/2010/main" val="1227283313"/>
              </p:ext>
            </p:extLst>
          </p:nvPr>
        </p:nvGraphicFramePr>
        <p:xfrm>
          <a:off x="231078" y="1333500"/>
          <a:ext cx="7037941" cy="4450176"/>
        </p:xfrm>
        <a:graphic>
          <a:graphicData uri="http://schemas.openxmlformats.org/drawingml/2006/table">
            <a:tbl>
              <a:tblPr/>
              <a:tblGrid>
                <a:gridCol w="2774139">
                  <a:extLst>
                    <a:ext uri="{9D8B030D-6E8A-4147-A177-3AD203B41FA5}">
                      <a16:colId xmlns:a16="http://schemas.microsoft.com/office/drawing/2014/main" val="20000"/>
                    </a:ext>
                  </a:extLst>
                </a:gridCol>
                <a:gridCol w="1381313">
                  <a:extLst>
                    <a:ext uri="{9D8B030D-6E8A-4147-A177-3AD203B41FA5}">
                      <a16:colId xmlns:a16="http://schemas.microsoft.com/office/drawing/2014/main" val="868813657"/>
                    </a:ext>
                  </a:extLst>
                </a:gridCol>
                <a:gridCol w="1432380">
                  <a:extLst>
                    <a:ext uri="{9D8B030D-6E8A-4147-A177-3AD203B41FA5}">
                      <a16:colId xmlns:a16="http://schemas.microsoft.com/office/drawing/2014/main" val="20001"/>
                    </a:ext>
                  </a:extLst>
                </a:gridCol>
                <a:gridCol w="1450109">
                  <a:extLst>
                    <a:ext uri="{9D8B030D-6E8A-4147-A177-3AD203B41FA5}">
                      <a16:colId xmlns:a16="http://schemas.microsoft.com/office/drawing/2014/main" val="20002"/>
                    </a:ext>
                  </a:extLst>
                </a:gridCol>
              </a:tblGrid>
              <a:tr h="248900">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Poppins" pitchFamily="2" charset="77"/>
                          <a:cs typeface="Poppins" pitchFamily="2" charset="77"/>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Poppins" pitchFamily="2" charset="77"/>
                          <a:cs typeface="Poppins" pitchFamily="2" charset="77"/>
                        </a:rPr>
                        <a:t>All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Poppins" pitchFamily="2" charset="77"/>
                          <a:cs typeface="Poppins" pitchFamily="2" charset="77"/>
                        </a:rPr>
                        <a:t>(N =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bg2"/>
                          </a:solidFill>
                          <a:effectLst/>
                          <a:latin typeface="Poppins" pitchFamily="2" charset="77"/>
                          <a:cs typeface="Poppins" pitchFamily="2" charset="77"/>
                        </a:rPr>
                        <a:t>NPM1mt </a:t>
                      </a:r>
                      <a:br>
                        <a:rPr kumimoji="0" lang="en-US" sz="1600" b="1" i="1" u="none" strike="noStrike" cap="none" normalizeH="0" baseline="0" dirty="0">
                          <a:ln>
                            <a:noFill/>
                          </a:ln>
                          <a:solidFill>
                            <a:schemeClr val="bg2"/>
                          </a:solidFill>
                          <a:effectLst/>
                          <a:latin typeface="Poppins" pitchFamily="2" charset="77"/>
                          <a:cs typeface="Poppins" pitchFamily="2" charset="77"/>
                        </a:rPr>
                      </a:br>
                      <a:r>
                        <a:rPr kumimoji="0" lang="en-US" sz="1600" b="1" i="0" u="none" strike="noStrike" cap="none" normalizeH="0" baseline="0" dirty="0">
                          <a:ln>
                            <a:noFill/>
                          </a:ln>
                          <a:solidFill>
                            <a:schemeClr val="bg2"/>
                          </a:solidFill>
                          <a:effectLst/>
                          <a:latin typeface="Poppins" pitchFamily="2" charset="77"/>
                          <a:cs typeface="Poppins" pitchFamily="2" charset="77"/>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1" i="1" u="none" strike="noStrike" cap="none" normalizeH="0" baseline="0" dirty="0">
                          <a:ln>
                            <a:noFill/>
                          </a:ln>
                          <a:solidFill>
                            <a:schemeClr val="bg2"/>
                          </a:solidFill>
                          <a:effectLst/>
                          <a:latin typeface="Poppins" pitchFamily="2" charset="77"/>
                          <a:cs typeface="Poppins" pitchFamily="2" charset="77"/>
                        </a:rPr>
                        <a:t>KMT2Ar </a:t>
                      </a:r>
                      <a:br>
                        <a:rPr kumimoji="0" lang="en-US" sz="1600" b="1" i="1" u="none" strike="noStrike" cap="none" normalizeH="0" baseline="0" dirty="0">
                          <a:ln>
                            <a:noFill/>
                          </a:ln>
                          <a:solidFill>
                            <a:schemeClr val="bg2"/>
                          </a:solidFill>
                          <a:effectLst/>
                          <a:latin typeface="Poppins" pitchFamily="2" charset="77"/>
                          <a:cs typeface="Poppins" pitchFamily="2" charset="77"/>
                        </a:rPr>
                      </a:br>
                      <a:r>
                        <a:rPr kumimoji="0" lang="en-US" sz="1600" b="1" i="0" u="none" strike="noStrike" cap="none" normalizeH="0" baseline="0" dirty="0">
                          <a:ln>
                            <a:noFill/>
                          </a:ln>
                          <a:solidFill>
                            <a:schemeClr val="bg2"/>
                          </a:solidFill>
                          <a:effectLst/>
                          <a:latin typeface="Poppins" pitchFamily="2" charset="77"/>
                          <a:cs typeface="Poppins" pitchFamily="2" charset="77"/>
                        </a:rPr>
                        <a:t>(n =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Median age, yr (range)</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≥70 yr,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70 (60-83)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11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73 (66-83)</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10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64 (60-77)</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1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6668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Female,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15 (71)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666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Secondary AML,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5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16668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Cytogenetics, n (%)</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Diploid</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Adverse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7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 (64)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666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Comutations, n (%)</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600" b="0" i="1" u="none" strike="noStrike" cap="none" normalizeH="0" baseline="0" dirty="0">
                          <a:ln>
                            <a:noFill/>
                          </a:ln>
                          <a:solidFill>
                            <a:schemeClr val="tx1"/>
                          </a:solidFill>
                          <a:effectLst/>
                          <a:latin typeface="Poppins" pitchFamily="2" charset="77"/>
                          <a:cs typeface="Poppins" pitchFamily="2" charset="77"/>
                        </a:rPr>
                        <a:t>NRAS/KRAS</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600" b="0" i="1" u="none" strike="noStrike" cap="none" normalizeH="0" baseline="0" dirty="0">
                          <a:ln>
                            <a:noFill/>
                          </a:ln>
                          <a:solidFill>
                            <a:schemeClr val="tx1"/>
                          </a:solidFill>
                          <a:effectLst/>
                          <a:latin typeface="Poppins" pitchFamily="2" charset="77"/>
                          <a:cs typeface="Poppins" pitchFamily="2" charset="77"/>
                        </a:rPr>
                        <a:t>FLT3</a:t>
                      </a: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Poppins" panose="00000500000000000000" pitchFamily="2"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ITD</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Poppins" panose="00000500000000000000" pitchFamily="2"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TKD</a:t>
                      </a:r>
                      <a:endParaRPr kumimoji="0" lang="en-US" sz="1600" b="0" i="1" u="none" strike="noStrike" cap="none" normalizeH="0" baseline="0" dirty="0">
                        <a:ln>
                          <a:noFill/>
                        </a:ln>
                        <a:solidFill>
                          <a:schemeClr val="tx1"/>
                        </a:solidFill>
                        <a:effectLst/>
                        <a:latin typeface="Poppins" pitchFamily="2" charset="77"/>
                        <a:cs typeface="Poppins" pitchFamily="2" charset="77"/>
                      </a:endParaRP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600" b="0" i="1" u="none" strike="noStrike" cap="none" normalizeH="0" baseline="0" dirty="0">
                          <a:ln>
                            <a:noFill/>
                          </a:ln>
                          <a:solidFill>
                            <a:schemeClr val="tx1"/>
                          </a:solidFill>
                          <a:effectLst/>
                          <a:latin typeface="Poppins" pitchFamily="2" charset="77"/>
                          <a:cs typeface="Poppins" pitchFamily="2" charset="77"/>
                        </a:rPr>
                        <a:t>IDH1/2</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MDS associated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 (43)</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2 (14)</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4 (28)</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1 (7)</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3 (21)</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3 (21)</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6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2 (29)</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0</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0</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0</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1 (14)</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0" u="none" strike="noStrike" cap="none" normalizeH="0" baseline="0" dirty="0">
                          <a:ln>
                            <a:noFill/>
                          </a:ln>
                          <a:solidFill>
                            <a:schemeClr val="tx1"/>
                          </a:solidFill>
                          <a:effectLst/>
                          <a:latin typeface="Poppins" pitchFamily="2" charset="77"/>
                          <a:cs typeface="Poppins" pitchFamily="2" charset="77"/>
                        </a:rPr>
                        <a:t>3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23344340"/>
                  </a:ext>
                </a:extLst>
              </a:tr>
            </a:tbl>
          </a:graphicData>
        </a:graphic>
      </p:graphicFrame>
      <p:graphicFrame>
        <p:nvGraphicFramePr>
          <p:cNvPr id="8" name="Group 32">
            <a:extLst>
              <a:ext uri="{FF2B5EF4-FFF2-40B4-BE49-F238E27FC236}">
                <a16:creationId xmlns:a16="http://schemas.microsoft.com/office/drawing/2014/main" id="{A94A3B8B-1F13-61D9-1E39-CF295C12A9C2}"/>
              </a:ext>
            </a:extLst>
          </p:cNvPr>
          <p:cNvGraphicFramePr>
            <a:graphicFrameLocks noGrp="1"/>
          </p:cNvGraphicFramePr>
          <p:nvPr>
            <p:extLst>
              <p:ext uri="{D42A27DB-BD31-4B8C-83A1-F6EECF244321}">
                <p14:modId xmlns:p14="http://schemas.microsoft.com/office/powerpoint/2010/main" val="115634025"/>
              </p:ext>
            </p:extLst>
          </p:nvPr>
        </p:nvGraphicFramePr>
        <p:xfrm>
          <a:off x="8127557" y="1760735"/>
          <a:ext cx="3456666" cy="3230976"/>
        </p:xfrm>
        <a:graphic>
          <a:graphicData uri="http://schemas.openxmlformats.org/drawingml/2006/table">
            <a:tbl>
              <a:tblPr/>
              <a:tblGrid>
                <a:gridCol w="2116961">
                  <a:extLst>
                    <a:ext uri="{9D8B030D-6E8A-4147-A177-3AD203B41FA5}">
                      <a16:colId xmlns:a16="http://schemas.microsoft.com/office/drawing/2014/main" val="20001"/>
                    </a:ext>
                  </a:extLst>
                </a:gridCol>
                <a:gridCol w="1339705">
                  <a:extLst>
                    <a:ext uri="{9D8B030D-6E8A-4147-A177-3AD203B41FA5}">
                      <a16:colId xmlns:a16="http://schemas.microsoft.com/office/drawing/2014/main" val="20002"/>
                    </a:ext>
                  </a:extLst>
                </a:gridCol>
              </a:tblGrid>
              <a:tr h="248900">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1" u="none" strike="noStrike" cap="none" normalizeH="0" baseline="0" dirty="0">
                          <a:ln>
                            <a:noFill/>
                          </a:ln>
                          <a:solidFill>
                            <a:schemeClr val="bg2"/>
                          </a:solidFill>
                          <a:effectLst/>
                          <a:latin typeface="Poppins" pitchFamily="2" charset="77"/>
                          <a:cs typeface="Poppins" pitchFamily="2" charset="77"/>
                        </a:rPr>
                        <a:t>KMT2Ar </a:t>
                      </a:r>
                      <a:endParaRPr kumimoji="0" lang="en-US" sz="1600" b="1" i="0" u="none" strike="noStrike" cap="none" normalizeH="0" baseline="0" dirty="0">
                        <a:ln>
                          <a:noFill/>
                        </a:ln>
                        <a:solidFill>
                          <a:schemeClr val="bg2"/>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bg2"/>
                          </a:solidFill>
                          <a:effectLst/>
                          <a:latin typeface="Poppins" pitchFamily="2" charset="77"/>
                          <a:cs typeface="Poppins" pitchFamily="2" charset="77"/>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1684">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t(6;11)(q27;q23)</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1" u="none" strike="noStrike" cap="none" normalizeH="0" baseline="0" dirty="0">
                          <a:ln>
                            <a:noFill/>
                          </a:ln>
                          <a:solidFill>
                            <a:schemeClr val="accent1"/>
                          </a:solidFill>
                          <a:effectLst/>
                          <a:latin typeface="Poppins" pitchFamily="2" charset="77"/>
                          <a:cs typeface="Poppins" pitchFamily="2" charset="77"/>
                        </a:rPr>
                        <a:t>KMT2A::AFDN</a:t>
                      </a:r>
                      <a:endParaRPr kumimoji="0" lang="en-US" sz="1600" b="0" i="0" u="none" strike="noStrike" cap="none" normalizeH="0" baseline="0" dirty="0">
                        <a:ln>
                          <a:noFill/>
                        </a:ln>
                        <a:solidFill>
                          <a:schemeClr val="accent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6668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Poppins" pitchFamily="2" charset="77"/>
                          <a:cs typeface="Poppins" pitchFamily="2" charset="77"/>
                        </a:rPr>
                        <a:t>t(11;19)(q23;p13.1)</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1" u="none" strike="noStrike" cap="none" normalizeH="0" baseline="0" dirty="0">
                          <a:ln>
                            <a:noFill/>
                          </a:ln>
                          <a:solidFill>
                            <a:schemeClr val="accent1"/>
                          </a:solidFill>
                          <a:effectLst/>
                          <a:latin typeface="Poppins" pitchFamily="2" charset="77"/>
                          <a:cs typeface="Poppins" pitchFamily="2" charset="77"/>
                        </a:rPr>
                        <a:t>KMT2A::ELL</a:t>
                      </a:r>
                      <a:endParaRPr kumimoji="0" lang="en-US" sz="1600" b="0" i="0" u="none" strike="noStrike" cap="none" normalizeH="0" baseline="0" dirty="0">
                        <a:ln>
                          <a:noFill/>
                        </a:ln>
                        <a:solidFill>
                          <a:schemeClr val="accent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6668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Poppins" pitchFamily="2" charset="77"/>
                          <a:cs typeface="Poppins" pitchFamily="2" charset="77"/>
                        </a:rPr>
                        <a:t>t(9;11)(p21;q23)</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1" u="none" strike="noStrike" cap="none" normalizeH="0" baseline="0" dirty="0">
                          <a:ln>
                            <a:noFill/>
                          </a:ln>
                          <a:solidFill>
                            <a:schemeClr val="accent1"/>
                          </a:solidFill>
                          <a:effectLst/>
                          <a:latin typeface="Poppins" pitchFamily="2" charset="77"/>
                          <a:cs typeface="Poppins" pitchFamily="2" charset="77"/>
                        </a:rPr>
                        <a:t>KMT2A::MLLT3</a:t>
                      </a:r>
                      <a:endParaRPr kumimoji="0" lang="en-US" sz="1600" b="0" i="0" u="none" strike="noStrike" cap="none" normalizeH="0" baseline="0" dirty="0">
                        <a:ln>
                          <a:noFill/>
                        </a:ln>
                        <a:solidFill>
                          <a:schemeClr val="accent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16668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Poppins" pitchFamily="2" charset="77"/>
                          <a:cs typeface="Poppins" pitchFamily="2" charset="77"/>
                        </a:rPr>
                        <a:t>t(X;11)(q13.1;q23.3)</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1" u="none" strike="noStrike" cap="none" normalizeH="0" baseline="0" dirty="0">
                          <a:ln>
                            <a:noFill/>
                          </a:ln>
                          <a:solidFill>
                            <a:schemeClr val="accent1"/>
                          </a:solidFill>
                          <a:effectLst/>
                          <a:latin typeface="Poppins" pitchFamily="2" charset="77"/>
                          <a:cs typeface="Poppins" pitchFamily="2" charset="77"/>
                        </a:rPr>
                        <a:t>KMT2A::FOXO4</a:t>
                      </a:r>
                      <a:endParaRPr kumimoji="0" lang="en-US" sz="1600" b="0" i="0" u="none" strike="noStrike" cap="none" normalizeH="0" baseline="0" dirty="0">
                        <a:ln>
                          <a:noFill/>
                        </a:ln>
                        <a:solidFill>
                          <a:schemeClr val="accent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6668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Poppins" pitchFamily="2" charset="77"/>
                          <a:cs typeface="Poppins" pitchFamily="2" charset="77"/>
                        </a:rPr>
                        <a:t>t(11;11)(p15.4;q23.3)</a:t>
                      </a:r>
                      <a:br>
                        <a:rPr kumimoji="0" lang="en-US" sz="1600" b="0" i="0" u="none" strike="noStrike" cap="none" normalizeH="0" baseline="0" dirty="0">
                          <a:ln>
                            <a:noFill/>
                          </a:ln>
                          <a:solidFill>
                            <a:schemeClr val="tx1"/>
                          </a:solidFill>
                          <a:effectLst/>
                          <a:latin typeface="Poppins" pitchFamily="2" charset="77"/>
                          <a:cs typeface="Poppins" pitchFamily="2" charset="77"/>
                        </a:rPr>
                      </a:br>
                      <a:r>
                        <a:rPr kumimoji="0" lang="en-US" sz="1600" b="0" i="1" u="none" strike="noStrike" cap="none" normalizeH="0" baseline="0" dirty="0">
                          <a:ln>
                            <a:noFill/>
                          </a:ln>
                          <a:solidFill>
                            <a:schemeClr val="accent1"/>
                          </a:solidFill>
                          <a:effectLst/>
                          <a:latin typeface="Poppins" pitchFamily="2" charset="77"/>
                          <a:cs typeface="Poppins" pitchFamily="2" charset="77"/>
                        </a:rPr>
                        <a:t>KMT2A::NUP98</a:t>
                      </a:r>
                      <a:endParaRPr kumimoji="0" lang="en-US" sz="1600" b="0" i="0" u="none" strike="noStrike" cap="none" normalizeH="0" baseline="0" dirty="0">
                        <a:ln>
                          <a:noFill/>
                        </a:ln>
                        <a:solidFill>
                          <a:schemeClr val="accent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228704997"/>
                  </a:ext>
                </a:extLst>
              </a:tr>
            </a:tbl>
          </a:graphicData>
        </a:graphic>
      </p:graphicFrame>
      <p:sp>
        <p:nvSpPr>
          <p:cNvPr id="12" name="Text Box 15">
            <a:extLst>
              <a:ext uri="{FF2B5EF4-FFF2-40B4-BE49-F238E27FC236}">
                <a16:creationId xmlns:a16="http://schemas.microsoft.com/office/drawing/2014/main" id="{07099C7B-384D-99FC-1BEC-E2A71C26DE1D}"/>
              </a:ext>
            </a:extLst>
          </p:cNvPr>
          <p:cNvSpPr txBox="1">
            <a:spLocks noChangeArrowheads="1"/>
          </p:cNvSpPr>
          <p:nvPr/>
        </p:nvSpPr>
        <p:spPr bwMode="auto">
          <a:xfrm>
            <a:off x="3559175" y="6506290"/>
            <a:ext cx="5978835"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a:spcBef>
                <a:spcPts val="0"/>
              </a:spcBef>
              <a:buFontTx/>
              <a:buNone/>
              <a:defRPr/>
            </a:pPr>
            <a:r>
              <a:rPr lang="en-US" altLang="en-US" sz="800" b="0" spc="-10" dirty="0">
                <a:solidFill>
                  <a:srgbClr val="161616"/>
                </a:solidFill>
                <a:latin typeface="Poppins" pitchFamily="2" charset="77"/>
              </a:rPr>
              <a:t>Jen. ASH 2025. Abstr 47.</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ED059-1C6A-26A7-510C-0DEAE30216E0}"/>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6EE5CD4D-80AB-C399-A825-6EFC439723FB}"/>
              </a:ext>
            </a:extLst>
          </p:cNvPr>
          <p:cNvSpPr>
            <a:spLocks noGrp="1" noChangeArrowheads="1"/>
          </p:cNvSpPr>
          <p:nvPr>
            <p:ph type="title"/>
          </p:nvPr>
        </p:nvSpPr>
        <p:spPr>
          <a:xfrm>
            <a:off x="231078" y="534083"/>
            <a:ext cx="11740260" cy="496290"/>
          </a:xfrm>
        </p:spPr>
        <p:txBody>
          <a:bodyPr/>
          <a:lstStyle/>
          <a:p>
            <a:r>
              <a:rPr lang="en-US" dirty="0"/>
              <a:t>SAVE (Newly Diagnosed AML Cohort): </a:t>
            </a:r>
            <a:r>
              <a:rPr lang="en-US" altLang="en-US" dirty="0"/>
              <a:t>Safety</a:t>
            </a:r>
          </a:p>
        </p:txBody>
      </p:sp>
      <p:graphicFrame>
        <p:nvGraphicFramePr>
          <p:cNvPr id="4" name="Group 32">
            <a:extLst>
              <a:ext uri="{FF2B5EF4-FFF2-40B4-BE49-F238E27FC236}">
                <a16:creationId xmlns:a16="http://schemas.microsoft.com/office/drawing/2014/main" id="{14BA30A8-5C45-9E03-2F16-F006F7A81E15}"/>
              </a:ext>
            </a:extLst>
          </p:cNvPr>
          <p:cNvGraphicFramePr>
            <a:graphicFrameLocks noGrp="1"/>
          </p:cNvGraphicFramePr>
          <p:nvPr>
            <p:extLst>
              <p:ext uri="{D42A27DB-BD31-4B8C-83A1-F6EECF244321}">
                <p14:modId xmlns:p14="http://schemas.microsoft.com/office/powerpoint/2010/main" val="1249769950"/>
              </p:ext>
            </p:extLst>
          </p:nvPr>
        </p:nvGraphicFramePr>
        <p:xfrm>
          <a:off x="231078" y="1258904"/>
          <a:ext cx="4761709" cy="4175968"/>
        </p:xfrm>
        <a:graphic>
          <a:graphicData uri="http://schemas.openxmlformats.org/drawingml/2006/table">
            <a:tbl>
              <a:tblPr/>
              <a:tblGrid>
                <a:gridCol w="3256591">
                  <a:extLst>
                    <a:ext uri="{9D8B030D-6E8A-4147-A177-3AD203B41FA5}">
                      <a16:colId xmlns:a16="http://schemas.microsoft.com/office/drawing/2014/main" val="20000"/>
                    </a:ext>
                  </a:extLst>
                </a:gridCol>
                <a:gridCol w="1505118">
                  <a:extLst>
                    <a:ext uri="{9D8B030D-6E8A-4147-A177-3AD203B41FA5}">
                      <a16:colId xmlns:a16="http://schemas.microsoft.com/office/drawing/2014/main" val="20001"/>
                    </a:ext>
                  </a:extLst>
                </a:gridCol>
              </a:tblGrid>
              <a:tr h="36060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TEAEs (Any Grade, &gt;30%),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All </a:t>
                      </a:r>
                      <a:br>
                        <a:rPr kumimoji="0" lang="en-US" sz="1400" b="1" i="0" u="none" strike="noStrike" cap="none" normalizeH="0" baseline="0" dirty="0">
                          <a:ln>
                            <a:noFill/>
                          </a:ln>
                          <a:solidFill>
                            <a:schemeClr val="bg2"/>
                          </a:solidFill>
                          <a:effectLst/>
                          <a:latin typeface="Poppins" pitchFamily="2" charset="77"/>
                          <a:cs typeface="Poppins" pitchFamily="2" charset="77"/>
                        </a:rPr>
                      </a:br>
                      <a:r>
                        <a:rPr kumimoji="0" lang="en-US" sz="1400" b="1" i="0" u="none" strike="noStrike" cap="none" normalizeH="0" baseline="0" dirty="0">
                          <a:ln>
                            <a:noFill/>
                          </a:ln>
                          <a:solidFill>
                            <a:schemeClr val="bg2"/>
                          </a:solidFill>
                          <a:effectLst/>
                          <a:latin typeface="Poppins" pitchFamily="2" charset="77"/>
                          <a:cs typeface="Poppins" pitchFamily="2" charset="77"/>
                        </a:rPr>
                        <a:t>(N =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Vomiting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14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8412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Elevated AST/ALT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13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8412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Increased potassium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13 (62)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18412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Nausea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12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8412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Increased phosphorus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23344340"/>
                  </a:ext>
                </a:extLst>
              </a:tr>
              <a:tr h="2885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Hyponatremia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11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51693814"/>
                  </a:ext>
                </a:extLst>
              </a:tr>
              <a:tr h="2885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Febrile neutropenia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761051648"/>
                  </a:ext>
                </a:extLst>
              </a:tr>
              <a:tr h="2885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Constipation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261433883"/>
                  </a:ext>
                </a:extLst>
              </a:tr>
              <a:tr h="2885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QTc prolonged*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2138894"/>
                  </a:ext>
                </a:extLst>
              </a:tr>
              <a:tr h="2885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Thrombocytopenia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8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033239905"/>
                  </a:ext>
                </a:extLst>
              </a:tr>
              <a:tr h="2885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Headache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680744920"/>
                  </a:ext>
                </a:extLst>
              </a:tr>
              <a:tr h="2885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Differentiation syndrome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4298691"/>
                  </a:ext>
                </a:extLst>
              </a:tr>
            </a:tbl>
          </a:graphicData>
        </a:graphic>
      </p:graphicFrame>
      <p:sp>
        <p:nvSpPr>
          <p:cNvPr id="12" name="Text Box 15">
            <a:extLst>
              <a:ext uri="{FF2B5EF4-FFF2-40B4-BE49-F238E27FC236}">
                <a16:creationId xmlns:a16="http://schemas.microsoft.com/office/drawing/2014/main" id="{20C4455D-8963-3347-9E30-406B461D47C0}"/>
              </a:ext>
            </a:extLst>
          </p:cNvPr>
          <p:cNvSpPr txBox="1">
            <a:spLocks noChangeArrowheads="1"/>
          </p:cNvSpPr>
          <p:nvPr/>
        </p:nvSpPr>
        <p:spPr bwMode="auto">
          <a:xfrm>
            <a:off x="3559175" y="6506290"/>
            <a:ext cx="5978835"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a:spcBef>
                <a:spcPts val="0"/>
              </a:spcBef>
              <a:buFontTx/>
              <a:buNone/>
              <a:defRPr/>
            </a:pPr>
            <a:r>
              <a:rPr lang="en-US" altLang="en-US" sz="800" b="0" spc="-10" dirty="0">
                <a:solidFill>
                  <a:srgbClr val="161616"/>
                </a:solidFill>
                <a:latin typeface="Poppins" pitchFamily="2" charset="77"/>
              </a:rPr>
              <a:t>Jen. ASH 2025. Abstr 47.</a:t>
            </a:r>
            <a:endParaRPr lang="en-US" altLang="en-US" sz="800" b="0" dirty="0">
              <a:solidFill>
                <a:srgbClr val="161616"/>
              </a:solidFill>
              <a:latin typeface="Poppins" pitchFamily="2" charset="77"/>
            </a:endParaRPr>
          </a:p>
        </p:txBody>
      </p:sp>
      <p:graphicFrame>
        <p:nvGraphicFramePr>
          <p:cNvPr id="2" name="Group 32">
            <a:extLst>
              <a:ext uri="{FF2B5EF4-FFF2-40B4-BE49-F238E27FC236}">
                <a16:creationId xmlns:a16="http://schemas.microsoft.com/office/drawing/2014/main" id="{2E37B710-D274-303F-6D35-155BB1573A80}"/>
              </a:ext>
            </a:extLst>
          </p:cNvPr>
          <p:cNvGraphicFramePr>
            <a:graphicFrameLocks noGrp="1"/>
          </p:cNvGraphicFramePr>
          <p:nvPr>
            <p:extLst>
              <p:ext uri="{D42A27DB-BD31-4B8C-83A1-F6EECF244321}">
                <p14:modId xmlns:p14="http://schemas.microsoft.com/office/powerpoint/2010/main" val="3637753354"/>
              </p:ext>
            </p:extLst>
          </p:nvPr>
        </p:nvGraphicFramePr>
        <p:xfrm>
          <a:off x="5287851" y="1258905"/>
          <a:ext cx="6401246" cy="4480784"/>
        </p:xfrm>
        <a:graphic>
          <a:graphicData uri="http://schemas.openxmlformats.org/drawingml/2006/table">
            <a:tbl>
              <a:tblPr/>
              <a:tblGrid>
                <a:gridCol w="3084820">
                  <a:extLst>
                    <a:ext uri="{9D8B030D-6E8A-4147-A177-3AD203B41FA5}">
                      <a16:colId xmlns:a16="http://schemas.microsoft.com/office/drawing/2014/main" val="20000"/>
                    </a:ext>
                  </a:extLst>
                </a:gridCol>
                <a:gridCol w="776451">
                  <a:extLst>
                    <a:ext uri="{9D8B030D-6E8A-4147-A177-3AD203B41FA5}">
                      <a16:colId xmlns:a16="http://schemas.microsoft.com/office/drawing/2014/main" val="20001"/>
                    </a:ext>
                  </a:extLst>
                </a:gridCol>
                <a:gridCol w="873677">
                  <a:extLst>
                    <a:ext uri="{9D8B030D-6E8A-4147-A177-3AD203B41FA5}">
                      <a16:colId xmlns:a16="http://schemas.microsoft.com/office/drawing/2014/main" val="20002"/>
                    </a:ext>
                  </a:extLst>
                </a:gridCol>
                <a:gridCol w="798526">
                  <a:extLst>
                    <a:ext uri="{9D8B030D-6E8A-4147-A177-3AD203B41FA5}">
                      <a16:colId xmlns:a16="http://schemas.microsoft.com/office/drawing/2014/main" val="1702678577"/>
                    </a:ext>
                  </a:extLst>
                </a:gridCol>
                <a:gridCol w="867772">
                  <a:extLst>
                    <a:ext uri="{9D8B030D-6E8A-4147-A177-3AD203B41FA5}">
                      <a16:colId xmlns:a16="http://schemas.microsoft.com/office/drawing/2014/main" val="3495765866"/>
                    </a:ext>
                  </a:extLst>
                </a:gridCol>
              </a:tblGrid>
              <a:tr h="20420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TEAEs (Grade ≥3),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G3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G4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G5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bg2"/>
                          </a:solidFill>
                          <a:effectLst/>
                          <a:latin typeface="Poppins" pitchFamily="2" charset="77"/>
                          <a:cs typeface="Poppins" pitchFamily="2" charset="77"/>
                        </a:rPr>
                        <a:t>G≥3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42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Febrile neutropenia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10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10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20420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Thrombocytopenia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7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0420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Neutropenia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20420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Bacteremia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20420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Lung infection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23344340"/>
                  </a:ext>
                </a:extLst>
              </a:tr>
              <a:tr h="2042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Skin infection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4 (19)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51693814"/>
                  </a:ext>
                </a:extLst>
              </a:tr>
              <a:tr h="2042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Differentiation syndrome</a:t>
                      </a:r>
                      <a:r>
                        <a:rPr kumimoji="0" lang="en-US" sz="1400" b="0"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a:r>
                      <a:endParaRPr kumimoji="0" lang="en-US" sz="14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676561482"/>
                  </a:ext>
                </a:extLst>
              </a:tr>
              <a:tr h="2042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Respiratory failure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31968430"/>
                  </a:ext>
                </a:extLst>
              </a:tr>
              <a:tr h="2042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Elevated AST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194920850"/>
                  </a:ext>
                </a:extLst>
              </a:tr>
              <a:tr h="2042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Elevated ALT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88741259"/>
                  </a:ext>
                </a:extLst>
              </a:tr>
              <a:tr h="2042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Sepsis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784833038"/>
                  </a:ext>
                </a:extLst>
              </a:tr>
              <a:tr h="2042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Bronchopulmonary hemorrhage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1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14851330"/>
                  </a:ext>
                </a:extLst>
              </a:tr>
              <a:tr h="2042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Intracranial hemorrhage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1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1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906151313"/>
                  </a:ext>
                </a:extLst>
              </a:tr>
            </a:tbl>
          </a:graphicData>
        </a:graphic>
      </p:graphicFrame>
      <p:sp>
        <p:nvSpPr>
          <p:cNvPr id="3" name="Content Placeholder 12">
            <a:extLst>
              <a:ext uri="{FF2B5EF4-FFF2-40B4-BE49-F238E27FC236}">
                <a16:creationId xmlns:a16="http://schemas.microsoft.com/office/drawing/2014/main" id="{41457DF0-91BC-792D-E513-FC917E2861CF}"/>
              </a:ext>
            </a:extLst>
          </p:cNvPr>
          <p:cNvSpPr txBox="1">
            <a:spLocks/>
          </p:cNvSpPr>
          <p:nvPr/>
        </p:nvSpPr>
        <p:spPr>
          <a:xfrm>
            <a:off x="5287851" y="5813587"/>
            <a:ext cx="6821141" cy="869679"/>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1200" dirty="0">
                <a:latin typeface="+mn-lt"/>
                <a:cs typeface="Calibri" panose="020F0502020204030204" pitchFamily="34" charset="0"/>
              </a:rPr>
              <a:t>†</a:t>
            </a:r>
            <a:r>
              <a:rPr lang="en-US" altLang="en-US" sz="1200" dirty="0">
                <a:latin typeface="+mn-lt"/>
              </a:rPr>
              <a:t>A 77-yr-old patient with high-burden/monocytic AML developed early differentiation syndrome on SAVE regimen, which resolved rapidly with high-dose steroids, empiric antibiotics and diuresis, leading to complete remission and MRD negativity by NGS.</a:t>
            </a:r>
          </a:p>
        </p:txBody>
      </p:sp>
      <p:sp>
        <p:nvSpPr>
          <p:cNvPr id="5" name="TextBox 4">
            <a:extLst>
              <a:ext uri="{FF2B5EF4-FFF2-40B4-BE49-F238E27FC236}">
                <a16:creationId xmlns:a16="http://schemas.microsoft.com/office/drawing/2014/main" id="{B16F4707-0088-DA65-628F-4489CD9BA44E}"/>
              </a:ext>
            </a:extLst>
          </p:cNvPr>
          <p:cNvSpPr txBox="1"/>
          <p:nvPr/>
        </p:nvSpPr>
        <p:spPr>
          <a:xfrm>
            <a:off x="315591" y="5526329"/>
            <a:ext cx="2686556" cy="287259"/>
          </a:xfrm>
          <a:prstGeom prst="rect">
            <a:avLst/>
          </a:prstGeom>
        </p:spPr>
        <p:txBody>
          <a:bodyPr vert="horz" wrap="none" lIns="0" tIns="0" rIns="0" bIns="0" rtlCol="0">
            <a:noAutofit/>
          </a:bodyPr>
          <a:lstStyle/>
          <a:p>
            <a:pPr algn="l"/>
            <a:r>
              <a:rPr lang="en-US" sz="1200" dirty="0"/>
              <a:t>*No grade ≥3 QT prolongation.</a:t>
            </a:r>
          </a:p>
        </p:txBody>
      </p:sp>
    </p:spTree>
    <p:extLst>
      <p:ext uri="{BB962C8B-B14F-4D97-AF65-F5344CB8AC3E}">
        <p14:creationId xmlns:p14="http://schemas.microsoft.com/office/powerpoint/2010/main" val="3262158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F0F54-4C1F-8977-66B4-F3CF55D12E55}"/>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498A3993-5211-E82E-E547-676278519716}"/>
              </a:ext>
            </a:extLst>
          </p:cNvPr>
          <p:cNvSpPr>
            <a:spLocks noGrp="1" noChangeArrowheads="1"/>
          </p:cNvSpPr>
          <p:nvPr>
            <p:ph type="title"/>
          </p:nvPr>
        </p:nvSpPr>
        <p:spPr>
          <a:xfrm>
            <a:off x="231078" y="534083"/>
            <a:ext cx="11740260" cy="496290"/>
          </a:xfrm>
        </p:spPr>
        <p:txBody>
          <a:bodyPr/>
          <a:lstStyle/>
          <a:p>
            <a:r>
              <a:rPr lang="en-US" dirty="0"/>
              <a:t>SAVE (Newly Diagnosed AML Cohort): Response</a:t>
            </a:r>
            <a:endParaRPr lang="en-US" altLang="en-US" dirty="0"/>
          </a:p>
        </p:txBody>
      </p:sp>
      <p:sp>
        <p:nvSpPr>
          <p:cNvPr id="5" name="Text Box 15">
            <a:extLst>
              <a:ext uri="{FF2B5EF4-FFF2-40B4-BE49-F238E27FC236}">
                <a16:creationId xmlns:a16="http://schemas.microsoft.com/office/drawing/2014/main" id="{75DE7846-2174-2112-A58F-06D032E2E08B}"/>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Jen. ASH 2025. Abstr 47.</a:t>
            </a:r>
            <a:endParaRPr lang="en-US" altLang="en-US" sz="800" b="0" dirty="0">
              <a:solidFill>
                <a:srgbClr val="161616"/>
              </a:solidFill>
              <a:latin typeface="Poppins" pitchFamily="2" charset="77"/>
            </a:endParaRPr>
          </a:p>
        </p:txBody>
      </p:sp>
      <p:graphicFrame>
        <p:nvGraphicFramePr>
          <p:cNvPr id="6" name="Group 32">
            <a:extLst>
              <a:ext uri="{FF2B5EF4-FFF2-40B4-BE49-F238E27FC236}">
                <a16:creationId xmlns:a16="http://schemas.microsoft.com/office/drawing/2014/main" id="{37620440-6AC2-B2E0-A1E6-FBD967F10BD4}"/>
              </a:ext>
            </a:extLst>
          </p:cNvPr>
          <p:cNvGraphicFramePr>
            <a:graphicFrameLocks noGrp="1"/>
          </p:cNvGraphicFramePr>
          <p:nvPr>
            <p:extLst>
              <p:ext uri="{D42A27DB-BD31-4B8C-83A1-F6EECF244321}">
                <p14:modId xmlns:p14="http://schemas.microsoft.com/office/powerpoint/2010/main" val="344364643"/>
              </p:ext>
            </p:extLst>
          </p:nvPr>
        </p:nvGraphicFramePr>
        <p:xfrm>
          <a:off x="231078" y="1333499"/>
          <a:ext cx="10709353" cy="3877598"/>
        </p:xfrm>
        <a:graphic>
          <a:graphicData uri="http://schemas.openxmlformats.org/drawingml/2006/table">
            <a:tbl>
              <a:tblPr/>
              <a:tblGrid>
                <a:gridCol w="4027878">
                  <a:extLst>
                    <a:ext uri="{9D8B030D-6E8A-4147-A177-3AD203B41FA5}">
                      <a16:colId xmlns:a16="http://schemas.microsoft.com/office/drawing/2014/main" val="20000"/>
                    </a:ext>
                  </a:extLst>
                </a:gridCol>
                <a:gridCol w="2295305">
                  <a:extLst>
                    <a:ext uri="{9D8B030D-6E8A-4147-A177-3AD203B41FA5}">
                      <a16:colId xmlns:a16="http://schemas.microsoft.com/office/drawing/2014/main" val="1998742362"/>
                    </a:ext>
                  </a:extLst>
                </a:gridCol>
                <a:gridCol w="2295305">
                  <a:extLst>
                    <a:ext uri="{9D8B030D-6E8A-4147-A177-3AD203B41FA5}">
                      <a16:colId xmlns:a16="http://schemas.microsoft.com/office/drawing/2014/main" val="20001"/>
                    </a:ext>
                  </a:extLst>
                </a:gridCol>
                <a:gridCol w="2090865">
                  <a:extLst>
                    <a:ext uri="{9D8B030D-6E8A-4147-A177-3AD203B41FA5}">
                      <a16:colId xmlns:a16="http://schemas.microsoft.com/office/drawing/2014/main" val="20002"/>
                    </a:ext>
                  </a:extLst>
                </a:gridCol>
              </a:tblGrid>
              <a:tr h="66203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Best Response,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All</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(N =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bg2"/>
                          </a:solidFill>
                          <a:effectLst/>
                          <a:latin typeface="Poppins" pitchFamily="2" charset="77"/>
                          <a:cs typeface="Poppins" pitchFamily="2" charset="77"/>
                        </a:rPr>
                        <a:t>NPM1mt </a:t>
                      </a:r>
                      <a:br>
                        <a:rPr kumimoji="0" lang="en-US" sz="1800" b="1" i="1" u="none" strike="noStrike" cap="none" normalizeH="0" baseline="0" dirty="0">
                          <a:ln>
                            <a:noFill/>
                          </a:ln>
                          <a:solidFill>
                            <a:schemeClr val="bg2"/>
                          </a:solidFill>
                          <a:effectLst/>
                          <a:latin typeface="Poppins" pitchFamily="2" charset="77"/>
                          <a:cs typeface="Poppins" pitchFamily="2" charset="77"/>
                        </a:rPr>
                      </a:br>
                      <a:r>
                        <a:rPr kumimoji="0" lang="en-US" sz="1800" b="1" i="0" u="none" strike="noStrike" cap="none" normalizeH="0" baseline="0" dirty="0">
                          <a:ln>
                            <a:noFill/>
                          </a:ln>
                          <a:solidFill>
                            <a:schemeClr val="bg2"/>
                          </a:solidFill>
                          <a:effectLst/>
                          <a:latin typeface="Poppins" pitchFamily="2" charset="77"/>
                          <a:cs typeface="Poppins" pitchFamily="2" charset="77"/>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1" u="none" strike="noStrike" cap="none" normalizeH="0" baseline="0" dirty="0">
                          <a:ln>
                            <a:noFill/>
                          </a:ln>
                          <a:solidFill>
                            <a:schemeClr val="bg2"/>
                          </a:solidFill>
                          <a:effectLst/>
                          <a:latin typeface="Poppins" pitchFamily="2" charset="77"/>
                          <a:cs typeface="Poppins" pitchFamily="2" charset="77"/>
                        </a:rPr>
                        <a:t>KMT2Ar </a:t>
                      </a:r>
                      <a:br>
                        <a:rPr kumimoji="0" lang="en-US" sz="1800" b="1" i="1" u="none" strike="noStrike" cap="none" normalizeH="0" baseline="0" dirty="0">
                          <a:ln>
                            <a:noFill/>
                          </a:ln>
                          <a:solidFill>
                            <a:schemeClr val="bg2"/>
                          </a:solidFill>
                          <a:effectLst/>
                          <a:latin typeface="Poppins" pitchFamily="2" charset="77"/>
                          <a:cs typeface="Poppins" pitchFamily="2" charset="77"/>
                        </a:rPr>
                      </a:br>
                      <a:r>
                        <a:rPr kumimoji="0" lang="en-US" sz="1800" b="1" i="0" u="none" strike="noStrike" cap="none" normalizeH="0" baseline="0" dirty="0">
                          <a:ln>
                            <a:noFill/>
                          </a:ln>
                          <a:solidFill>
                            <a:schemeClr val="bg2"/>
                          </a:solidFill>
                          <a:effectLst/>
                          <a:latin typeface="Poppins" pitchFamily="2" charset="77"/>
                          <a:cs typeface="Poppins" pitchFamily="2" charset="77"/>
                        </a:rPr>
                        <a:t>(n =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7969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ORR</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CR/CRh</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Poppins" panose="00000500000000000000" pitchFamily="2"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CR</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Poppins" panose="00000500000000000000" pitchFamily="2"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CRh</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CRp</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MLFS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18 (86)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17 (81)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16 (76)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12 (86)</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11 (79)</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10 (71)</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1 (7)</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1 (7)</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6 (86)</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6 (86)</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6 (86)</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0</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0</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7831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Early death (30 day)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2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783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Not evaluable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6620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MRD neg by MFC (10</a:t>
                      </a:r>
                      <a:r>
                        <a:rPr kumimoji="0" lang="en-US" sz="1800" b="0" i="0" u="none" strike="noStrike" cap="none" normalizeH="0" baseline="30000" dirty="0">
                          <a:ln>
                            <a:noFill/>
                          </a:ln>
                          <a:solidFill>
                            <a:schemeClr val="tx1"/>
                          </a:solidFill>
                          <a:effectLst/>
                          <a:latin typeface="Poppins" pitchFamily="2" charset="77"/>
                          <a:cs typeface="Poppins" pitchFamily="2" charset="77"/>
                        </a:rPr>
                        <a:t>-4</a:t>
                      </a:r>
                      <a:r>
                        <a:rPr kumimoji="0" lang="en-US" sz="1800" b="0" i="0" u="none" strike="noStrike" cap="none" normalizeH="0" baseline="0" dirty="0">
                          <a:ln>
                            <a:noFill/>
                          </a:ln>
                          <a:solidFill>
                            <a:schemeClr val="tx1"/>
                          </a:solidFill>
                          <a:effectLst/>
                          <a:latin typeface="Poppins" pitchFamily="2" charset="77"/>
                          <a:cs typeface="Poppins" pitchFamily="2" charset="77"/>
                        </a:rPr>
                        <a:t>)</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Within responders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18 (86)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18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12 (86)</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12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6 (86)</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6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76564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B5E60-8AAE-D339-4E5B-7C4135351ED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53F22150-00CC-6173-16F8-F7B95F6CF13D}"/>
              </a:ext>
            </a:extLst>
          </p:cNvPr>
          <p:cNvSpPr>
            <a:spLocks noGrp="1" noChangeArrowheads="1"/>
          </p:cNvSpPr>
          <p:nvPr>
            <p:ph type="title"/>
          </p:nvPr>
        </p:nvSpPr>
        <p:spPr>
          <a:xfrm>
            <a:off x="231078" y="517540"/>
            <a:ext cx="11740260" cy="529376"/>
          </a:xfrm>
        </p:spPr>
        <p:txBody>
          <a:bodyPr/>
          <a:lstStyle/>
          <a:p>
            <a:r>
              <a:rPr lang="en-US" dirty="0"/>
              <a:t>SAVE (Newly Diagnosed AML Cohort): </a:t>
            </a:r>
            <a:r>
              <a:rPr lang="en-US" altLang="en-US" sz="3200" dirty="0"/>
              <a:t>MRD Response</a:t>
            </a:r>
            <a:endParaRPr lang="en-US" altLang="en-US" dirty="0"/>
          </a:p>
        </p:txBody>
      </p:sp>
      <p:sp>
        <p:nvSpPr>
          <p:cNvPr id="5" name="Text Box 15">
            <a:extLst>
              <a:ext uri="{FF2B5EF4-FFF2-40B4-BE49-F238E27FC236}">
                <a16:creationId xmlns:a16="http://schemas.microsoft.com/office/drawing/2014/main" id="{6BCDDEEE-6E6B-8165-6886-36CD16DB7950}"/>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Jen. ASH 2025. Abstr 47. Reproduced with permission.</a:t>
            </a:r>
            <a:endParaRPr lang="en-US" altLang="en-US" sz="800" b="0" dirty="0">
              <a:solidFill>
                <a:srgbClr val="161616"/>
              </a:solidFill>
              <a:latin typeface="Poppins" pitchFamily="2" charset="77"/>
            </a:endParaRPr>
          </a:p>
        </p:txBody>
      </p:sp>
      <p:sp>
        <p:nvSpPr>
          <p:cNvPr id="4" name="TextBox 3">
            <a:extLst>
              <a:ext uri="{FF2B5EF4-FFF2-40B4-BE49-F238E27FC236}">
                <a16:creationId xmlns:a16="http://schemas.microsoft.com/office/drawing/2014/main" id="{E77EBD42-E1B5-96DD-46BD-1590E968C95C}"/>
              </a:ext>
            </a:extLst>
          </p:cNvPr>
          <p:cNvSpPr txBox="1"/>
          <p:nvPr/>
        </p:nvSpPr>
        <p:spPr>
          <a:xfrm>
            <a:off x="927005" y="1370993"/>
            <a:ext cx="5114594" cy="212001"/>
          </a:xfrm>
          <a:prstGeom prst="rect">
            <a:avLst/>
          </a:prstGeom>
          <a:solidFill>
            <a:schemeClr val="bg1"/>
          </a:solidFill>
        </p:spPr>
        <p:txBody>
          <a:bodyPr vert="horz" wrap="square" lIns="0" tIns="0" rIns="0" bIns="0" rtlCol="0">
            <a:noAutofit/>
          </a:bodyPr>
          <a:lstStyle/>
          <a:p>
            <a:pPr algn="ctr"/>
            <a:r>
              <a:rPr lang="en-US" sz="1600" b="1" dirty="0"/>
              <a:t>Molecular </a:t>
            </a:r>
            <a:r>
              <a:rPr lang="en-US" sz="1600" b="1" i="1" dirty="0"/>
              <a:t>NPM1mt</a:t>
            </a:r>
            <a:r>
              <a:rPr lang="en-US" sz="1600" b="1" dirty="0"/>
              <a:t> MRD in Bone Marrow by NGS</a:t>
            </a:r>
          </a:p>
        </p:txBody>
      </p:sp>
      <p:sp>
        <p:nvSpPr>
          <p:cNvPr id="6" name="TextBox 5">
            <a:extLst>
              <a:ext uri="{FF2B5EF4-FFF2-40B4-BE49-F238E27FC236}">
                <a16:creationId xmlns:a16="http://schemas.microsoft.com/office/drawing/2014/main" id="{C93A406B-8AAE-7274-A49E-A012F570A492}"/>
              </a:ext>
            </a:extLst>
          </p:cNvPr>
          <p:cNvSpPr txBox="1"/>
          <p:nvPr/>
        </p:nvSpPr>
        <p:spPr>
          <a:xfrm>
            <a:off x="6971433" y="2021977"/>
            <a:ext cx="4640409" cy="3509250"/>
          </a:xfrm>
          <a:prstGeom prst="rect">
            <a:avLst/>
          </a:prstGeom>
        </p:spPr>
        <p:txBody>
          <a:bodyPr vert="horz" wrap="square" lIns="0" tIns="0" rIns="0" bIns="0" rtlCol="0">
            <a:noAutofit/>
          </a:bodyPr>
          <a:lstStyle/>
          <a:p>
            <a:pPr marL="171450" indent="-171450">
              <a:spcBef>
                <a:spcPts val="1000"/>
              </a:spcBef>
              <a:spcAft>
                <a:spcPts val="700"/>
              </a:spcAft>
              <a:buFont typeface="Arial" panose="020B0604020202020204" pitchFamily="34" charset="0"/>
              <a:buChar char="•"/>
            </a:pPr>
            <a:r>
              <a:rPr lang="en-US" sz="2000" dirty="0"/>
              <a:t>Most patients achieved MRD negativity by end of cycle 2</a:t>
            </a:r>
          </a:p>
          <a:p>
            <a:pPr marL="171450" indent="-171450" algn="l">
              <a:spcBef>
                <a:spcPts val="1000"/>
              </a:spcBef>
              <a:spcAft>
                <a:spcPts val="700"/>
              </a:spcAft>
              <a:buFont typeface="Arial" panose="020B0604020202020204" pitchFamily="34" charset="0"/>
              <a:buChar char="•"/>
            </a:pPr>
            <a:r>
              <a:rPr lang="en-US" sz="2000" dirty="0"/>
              <a:t>2 patients who did not achieve </a:t>
            </a:r>
            <a:r>
              <a:rPr lang="en-US" sz="2000" i="1" dirty="0"/>
              <a:t>NPM1</a:t>
            </a:r>
            <a:r>
              <a:rPr lang="en-US" sz="2000" dirty="0"/>
              <a:t>m MRD negative status by NGS eventually relapsed</a:t>
            </a:r>
          </a:p>
        </p:txBody>
      </p:sp>
      <p:sp>
        <p:nvSpPr>
          <p:cNvPr id="2" name="TextBox 1">
            <a:extLst>
              <a:ext uri="{FF2B5EF4-FFF2-40B4-BE49-F238E27FC236}">
                <a16:creationId xmlns:a16="http://schemas.microsoft.com/office/drawing/2014/main" id="{61D84D50-331E-D540-9174-378469060EE8}"/>
              </a:ext>
            </a:extLst>
          </p:cNvPr>
          <p:cNvSpPr txBox="1"/>
          <p:nvPr/>
        </p:nvSpPr>
        <p:spPr>
          <a:xfrm rot="16200000">
            <a:off x="572677" y="3625186"/>
            <a:ext cx="1424940" cy="212001"/>
          </a:xfrm>
          <a:prstGeom prst="rect">
            <a:avLst/>
          </a:prstGeom>
        </p:spPr>
        <p:txBody>
          <a:bodyPr vert="horz" wrap="none" lIns="0" tIns="0" rIns="0" bIns="0" rtlCol="0">
            <a:noAutofit/>
          </a:bodyPr>
          <a:lstStyle/>
          <a:p>
            <a:pPr algn="ct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MRD Response (%)</a:t>
            </a:r>
          </a:p>
        </p:txBody>
      </p:sp>
      <p:sp>
        <p:nvSpPr>
          <p:cNvPr id="3" name="TextBox 2">
            <a:extLst>
              <a:ext uri="{FF2B5EF4-FFF2-40B4-BE49-F238E27FC236}">
                <a16:creationId xmlns:a16="http://schemas.microsoft.com/office/drawing/2014/main" id="{3D3CCBE9-0338-E655-EBBB-E7BB1812B1B4}"/>
              </a:ext>
            </a:extLst>
          </p:cNvPr>
          <p:cNvSpPr txBox="1"/>
          <p:nvPr/>
        </p:nvSpPr>
        <p:spPr>
          <a:xfrm>
            <a:off x="2125980" y="5676007"/>
            <a:ext cx="723900" cy="212001"/>
          </a:xfrm>
          <a:prstGeom prst="rect">
            <a:avLst/>
          </a:prstGeom>
        </p:spPr>
        <p:txBody>
          <a:bodyPr vert="horz" wrap="none" lIns="0" tIns="0" rIns="0" bIns="0" rtlCol="0">
            <a:noAutofit/>
          </a:bodyPr>
          <a:lstStyle/>
          <a:p>
            <a:pPr algn="ct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EOC1</a:t>
            </a:r>
            <a:br>
              <a:rPr lang="en-US" sz="1600" dirty="0">
                <a:solidFill>
                  <a:schemeClr val="tx1">
                    <a:lumMod val="75000"/>
                    <a:lumOff val="25000"/>
                  </a:schemeClr>
                </a:solidFill>
                <a:latin typeface="Poppins Medium" panose="00000600000000000000" pitchFamily="2" charset="0"/>
                <a:cs typeface="Poppins Medium" panose="00000600000000000000" pitchFamily="2" charset="0"/>
              </a:rPr>
            </a:b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n = 10</a:t>
            </a:r>
          </a:p>
        </p:txBody>
      </p:sp>
      <p:sp>
        <p:nvSpPr>
          <p:cNvPr id="7" name="TextBox 6">
            <a:extLst>
              <a:ext uri="{FF2B5EF4-FFF2-40B4-BE49-F238E27FC236}">
                <a16:creationId xmlns:a16="http://schemas.microsoft.com/office/drawing/2014/main" id="{47988EC1-85D6-9B75-D157-52ABCE1500A4}"/>
              </a:ext>
            </a:extLst>
          </p:cNvPr>
          <p:cNvSpPr txBox="1"/>
          <p:nvPr/>
        </p:nvSpPr>
        <p:spPr>
          <a:xfrm>
            <a:off x="3091872" y="5676007"/>
            <a:ext cx="723900" cy="212001"/>
          </a:xfrm>
          <a:prstGeom prst="rect">
            <a:avLst/>
          </a:prstGeom>
        </p:spPr>
        <p:txBody>
          <a:bodyPr vert="horz" wrap="none" lIns="0" tIns="0" rIns="0" bIns="0" rtlCol="0">
            <a:noAutofit/>
          </a:bodyPr>
          <a:lstStyle/>
          <a:p>
            <a:pPr algn="ct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EOC2</a:t>
            </a:r>
            <a:br>
              <a:rPr lang="en-US" sz="1600" dirty="0">
                <a:solidFill>
                  <a:schemeClr val="tx1">
                    <a:lumMod val="75000"/>
                    <a:lumOff val="25000"/>
                  </a:schemeClr>
                </a:solidFill>
                <a:latin typeface="Poppins Medium" panose="00000600000000000000" pitchFamily="2" charset="0"/>
                <a:cs typeface="Poppins Medium" panose="00000600000000000000" pitchFamily="2" charset="0"/>
              </a:rPr>
            </a:b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n = 9</a:t>
            </a:r>
          </a:p>
        </p:txBody>
      </p:sp>
      <p:sp>
        <p:nvSpPr>
          <p:cNvPr id="9" name="TextBox 8">
            <a:extLst>
              <a:ext uri="{FF2B5EF4-FFF2-40B4-BE49-F238E27FC236}">
                <a16:creationId xmlns:a16="http://schemas.microsoft.com/office/drawing/2014/main" id="{B7F21650-2E0D-671F-42F0-86AAA662D95C}"/>
              </a:ext>
            </a:extLst>
          </p:cNvPr>
          <p:cNvSpPr txBox="1"/>
          <p:nvPr/>
        </p:nvSpPr>
        <p:spPr>
          <a:xfrm>
            <a:off x="4081456" y="5676007"/>
            <a:ext cx="723900" cy="212001"/>
          </a:xfrm>
          <a:prstGeom prst="rect">
            <a:avLst/>
          </a:prstGeom>
        </p:spPr>
        <p:txBody>
          <a:bodyPr vert="horz" wrap="none" lIns="0" tIns="0" rIns="0" bIns="0" rtlCol="0">
            <a:noAutofit/>
          </a:bodyPr>
          <a:lstStyle/>
          <a:p>
            <a:pPr algn="ct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EOC3+</a:t>
            </a:r>
            <a:br>
              <a:rPr lang="en-US" sz="1600" dirty="0">
                <a:solidFill>
                  <a:schemeClr val="tx1">
                    <a:lumMod val="75000"/>
                    <a:lumOff val="25000"/>
                  </a:schemeClr>
                </a:solidFill>
                <a:latin typeface="Poppins Medium" panose="00000600000000000000" pitchFamily="2" charset="0"/>
                <a:cs typeface="Poppins Medium" panose="00000600000000000000" pitchFamily="2" charset="0"/>
              </a:rPr>
            </a:br>
            <a:r>
              <a:rPr lang="en-US" sz="1600" dirty="0">
                <a:solidFill>
                  <a:schemeClr val="tx1">
                    <a:lumMod val="75000"/>
                    <a:lumOff val="25000"/>
                  </a:schemeClr>
                </a:solidFill>
                <a:latin typeface="Poppins Medium" panose="00000600000000000000" pitchFamily="2" charset="0"/>
                <a:cs typeface="Poppins Medium" panose="00000600000000000000" pitchFamily="2" charset="0"/>
              </a:rPr>
              <a:t>n = 5</a:t>
            </a:r>
          </a:p>
        </p:txBody>
      </p:sp>
      <p:grpSp>
        <p:nvGrpSpPr>
          <p:cNvPr id="13" name="Group 12">
            <a:extLst>
              <a:ext uri="{FF2B5EF4-FFF2-40B4-BE49-F238E27FC236}">
                <a16:creationId xmlns:a16="http://schemas.microsoft.com/office/drawing/2014/main" id="{3680B973-73AD-B945-DBCB-A71A094A09B4}"/>
              </a:ext>
            </a:extLst>
          </p:cNvPr>
          <p:cNvGrpSpPr/>
          <p:nvPr/>
        </p:nvGrpSpPr>
        <p:grpSpPr>
          <a:xfrm>
            <a:off x="5265208" y="1894494"/>
            <a:ext cx="1095967" cy="387423"/>
            <a:chOff x="6958373" y="4154097"/>
            <a:chExt cx="1095967" cy="387423"/>
          </a:xfrm>
        </p:grpSpPr>
        <p:sp>
          <p:nvSpPr>
            <p:cNvPr id="10" name="TextBox 9">
              <a:extLst>
                <a:ext uri="{FF2B5EF4-FFF2-40B4-BE49-F238E27FC236}">
                  <a16:creationId xmlns:a16="http://schemas.microsoft.com/office/drawing/2014/main" id="{5DFBC3AB-60E0-A57B-C5AB-9E5A134FD0A8}"/>
                </a:ext>
              </a:extLst>
            </p:cNvPr>
            <p:cNvSpPr txBox="1"/>
            <p:nvPr/>
          </p:nvSpPr>
          <p:spPr>
            <a:xfrm>
              <a:off x="7139940" y="4154097"/>
              <a:ext cx="914400" cy="387423"/>
            </a:xfrm>
            <a:prstGeom prst="rect">
              <a:avLst/>
            </a:prstGeom>
          </p:spPr>
          <p:txBody>
            <a:bodyPr vert="horz" wrap="none" lIns="0" tIns="0" rIns="0" bIns="0" rtlCol="0">
              <a:noAutofit/>
            </a:bodyPr>
            <a:lstStyle/>
            <a:p>
              <a:pPr algn="l"/>
              <a:r>
                <a:rPr lang="en-US" sz="1200" dirty="0"/>
                <a:t>&lt;5 x 10</a:t>
              </a:r>
              <a:r>
                <a:rPr lang="en-US" sz="1200" baseline="30000" dirty="0"/>
                <a:t>-5</a:t>
              </a:r>
            </a:p>
            <a:p>
              <a:r>
                <a:rPr lang="en-US" sz="1200" dirty="0"/>
                <a:t>≥5 x 10</a:t>
              </a:r>
              <a:r>
                <a:rPr lang="en-US" sz="1200" baseline="30000" dirty="0"/>
                <a:t>-5</a:t>
              </a:r>
            </a:p>
            <a:p>
              <a:pPr algn="l"/>
              <a:endParaRPr lang="en-US" sz="1200" baseline="30000" dirty="0"/>
            </a:p>
          </p:txBody>
        </p:sp>
        <p:sp>
          <p:nvSpPr>
            <p:cNvPr id="11" name="Rectangle 10">
              <a:extLst>
                <a:ext uri="{FF2B5EF4-FFF2-40B4-BE49-F238E27FC236}">
                  <a16:creationId xmlns:a16="http://schemas.microsoft.com/office/drawing/2014/main" id="{02EDCEAC-F78A-4AB4-7270-1B5202CE1C1F}"/>
                </a:ext>
              </a:extLst>
            </p:cNvPr>
            <p:cNvSpPr/>
            <p:nvPr/>
          </p:nvSpPr>
          <p:spPr>
            <a:xfrm>
              <a:off x="6958373" y="4161717"/>
              <a:ext cx="127794" cy="1277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7503CF8-5C0C-FD3D-0FBE-63348F6BEFDD}"/>
                </a:ext>
              </a:extLst>
            </p:cNvPr>
            <p:cNvSpPr/>
            <p:nvPr/>
          </p:nvSpPr>
          <p:spPr>
            <a:xfrm>
              <a:off x="6958373" y="4359837"/>
              <a:ext cx="127794" cy="12779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87BC7E6A-377A-6ABE-F69F-531FAF0FC24A}"/>
              </a:ext>
            </a:extLst>
          </p:cNvPr>
          <p:cNvGrpSpPr/>
          <p:nvPr/>
        </p:nvGrpSpPr>
        <p:grpSpPr>
          <a:xfrm>
            <a:off x="1333499" y="1772637"/>
            <a:ext cx="462185" cy="3992358"/>
            <a:chOff x="1333499" y="1772637"/>
            <a:chExt cx="462185" cy="3992358"/>
          </a:xfrm>
        </p:grpSpPr>
        <p:sp>
          <p:nvSpPr>
            <p:cNvPr id="14" name="TextBox 13">
              <a:extLst>
                <a:ext uri="{FF2B5EF4-FFF2-40B4-BE49-F238E27FC236}">
                  <a16:creationId xmlns:a16="http://schemas.microsoft.com/office/drawing/2014/main" id="{0289E188-1A3D-2559-EA24-6055207B092C}"/>
                </a:ext>
              </a:extLst>
            </p:cNvPr>
            <p:cNvSpPr txBox="1"/>
            <p:nvPr/>
          </p:nvSpPr>
          <p:spPr>
            <a:xfrm>
              <a:off x="1333499" y="1772637"/>
              <a:ext cx="462185" cy="212001"/>
            </a:xfrm>
            <a:prstGeom prst="rect">
              <a:avLst/>
            </a:prstGeom>
          </p:spPr>
          <p:txBody>
            <a:bodyPr vert="horz" wrap="none" lIns="0" tIns="0" rIns="0" bIns="0" rtlCol="0">
              <a:noAutofit/>
            </a:bodyPr>
            <a:lstStyle/>
            <a:p>
              <a:pPr algn="r"/>
              <a:r>
                <a:rPr lang="en-US" sz="1600" dirty="0"/>
                <a:t>100</a:t>
              </a:r>
            </a:p>
          </p:txBody>
        </p:sp>
        <p:sp>
          <p:nvSpPr>
            <p:cNvPr id="15" name="TextBox 14">
              <a:extLst>
                <a:ext uri="{FF2B5EF4-FFF2-40B4-BE49-F238E27FC236}">
                  <a16:creationId xmlns:a16="http://schemas.microsoft.com/office/drawing/2014/main" id="{A6ADAED3-5B75-5D9A-B23F-E0B686EFB2B8}"/>
                </a:ext>
              </a:extLst>
            </p:cNvPr>
            <p:cNvSpPr txBox="1"/>
            <p:nvPr/>
          </p:nvSpPr>
          <p:spPr>
            <a:xfrm>
              <a:off x="1333499" y="2523416"/>
              <a:ext cx="462185" cy="212001"/>
            </a:xfrm>
            <a:prstGeom prst="rect">
              <a:avLst/>
            </a:prstGeom>
          </p:spPr>
          <p:txBody>
            <a:bodyPr vert="horz" wrap="none" lIns="0" tIns="0" rIns="0" bIns="0" rtlCol="0">
              <a:noAutofit/>
            </a:bodyPr>
            <a:lstStyle/>
            <a:p>
              <a:pPr algn="r"/>
              <a:r>
                <a:rPr lang="en-US" sz="1600" dirty="0"/>
                <a:t>80</a:t>
              </a:r>
            </a:p>
          </p:txBody>
        </p:sp>
        <p:sp>
          <p:nvSpPr>
            <p:cNvPr id="16" name="TextBox 15">
              <a:extLst>
                <a:ext uri="{FF2B5EF4-FFF2-40B4-BE49-F238E27FC236}">
                  <a16:creationId xmlns:a16="http://schemas.microsoft.com/office/drawing/2014/main" id="{A7A4825C-FA32-D327-2890-7839F36F7E04}"/>
                </a:ext>
              </a:extLst>
            </p:cNvPr>
            <p:cNvSpPr txBox="1"/>
            <p:nvPr/>
          </p:nvSpPr>
          <p:spPr>
            <a:xfrm>
              <a:off x="1333499" y="3281815"/>
              <a:ext cx="462185" cy="212001"/>
            </a:xfrm>
            <a:prstGeom prst="rect">
              <a:avLst/>
            </a:prstGeom>
          </p:spPr>
          <p:txBody>
            <a:bodyPr vert="horz" wrap="none" lIns="0" tIns="0" rIns="0" bIns="0" rtlCol="0">
              <a:noAutofit/>
            </a:bodyPr>
            <a:lstStyle/>
            <a:p>
              <a:pPr algn="r"/>
              <a:r>
                <a:rPr lang="en-US" sz="1600" dirty="0"/>
                <a:t>60</a:t>
              </a:r>
            </a:p>
          </p:txBody>
        </p:sp>
        <p:sp>
          <p:nvSpPr>
            <p:cNvPr id="17" name="TextBox 16">
              <a:extLst>
                <a:ext uri="{FF2B5EF4-FFF2-40B4-BE49-F238E27FC236}">
                  <a16:creationId xmlns:a16="http://schemas.microsoft.com/office/drawing/2014/main" id="{A6D4CE01-17A1-3776-51DC-1CF018FE5DFD}"/>
                </a:ext>
              </a:extLst>
            </p:cNvPr>
            <p:cNvSpPr txBox="1"/>
            <p:nvPr/>
          </p:nvSpPr>
          <p:spPr>
            <a:xfrm>
              <a:off x="1333499" y="4032594"/>
              <a:ext cx="462185" cy="212001"/>
            </a:xfrm>
            <a:prstGeom prst="rect">
              <a:avLst/>
            </a:prstGeom>
          </p:spPr>
          <p:txBody>
            <a:bodyPr vert="horz" wrap="none" lIns="0" tIns="0" rIns="0" bIns="0" rtlCol="0">
              <a:noAutofit/>
            </a:bodyPr>
            <a:lstStyle/>
            <a:p>
              <a:pPr algn="r"/>
              <a:r>
                <a:rPr lang="en-US" sz="1600" dirty="0"/>
                <a:t>40</a:t>
              </a:r>
            </a:p>
          </p:txBody>
        </p:sp>
        <p:sp>
          <p:nvSpPr>
            <p:cNvPr id="18" name="TextBox 17">
              <a:extLst>
                <a:ext uri="{FF2B5EF4-FFF2-40B4-BE49-F238E27FC236}">
                  <a16:creationId xmlns:a16="http://schemas.microsoft.com/office/drawing/2014/main" id="{F4004393-6A0C-A352-1F2E-EA4392BC316B}"/>
                </a:ext>
              </a:extLst>
            </p:cNvPr>
            <p:cNvSpPr txBox="1"/>
            <p:nvPr/>
          </p:nvSpPr>
          <p:spPr>
            <a:xfrm>
              <a:off x="1333499" y="4802215"/>
              <a:ext cx="462185" cy="212001"/>
            </a:xfrm>
            <a:prstGeom prst="rect">
              <a:avLst/>
            </a:prstGeom>
          </p:spPr>
          <p:txBody>
            <a:bodyPr vert="horz" wrap="none" lIns="0" tIns="0" rIns="0" bIns="0" rtlCol="0">
              <a:noAutofit/>
            </a:bodyPr>
            <a:lstStyle/>
            <a:p>
              <a:pPr algn="r"/>
              <a:r>
                <a:rPr lang="en-US" sz="1600" dirty="0"/>
                <a:t>20</a:t>
              </a:r>
            </a:p>
          </p:txBody>
        </p:sp>
        <p:sp>
          <p:nvSpPr>
            <p:cNvPr id="19" name="TextBox 18">
              <a:extLst>
                <a:ext uri="{FF2B5EF4-FFF2-40B4-BE49-F238E27FC236}">
                  <a16:creationId xmlns:a16="http://schemas.microsoft.com/office/drawing/2014/main" id="{2950740F-ED1B-9FD1-C633-8FEF50D507F9}"/>
                </a:ext>
              </a:extLst>
            </p:cNvPr>
            <p:cNvSpPr txBox="1"/>
            <p:nvPr/>
          </p:nvSpPr>
          <p:spPr>
            <a:xfrm>
              <a:off x="1333499" y="5552994"/>
              <a:ext cx="462185" cy="212001"/>
            </a:xfrm>
            <a:prstGeom prst="rect">
              <a:avLst/>
            </a:prstGeom>
          </p:spPr>
          <p:txBody>
            <a:bodyPr vert="horz" wrap="none" lIns="0" tIns="0" rIns="0" bIns="0" rtlCol="0">
              <a:noAutofit/>
            </a:bodyPr>
            <a:lstStyle/>
            <a:p>
              <a:pPr algn="r"/>
              <a:r>
                <a:rPr lang="en-US" sz="1600" dirty="0"/>
                <a:t>0</a:t>
              </a:r>
            </a:p>
          </p:txBody>
        </p:sp>
      </p:grpSp>
      <p:sp>
        <p:nvSpPr>
          <p:cNvPr id="21" name="Freeform: Shape 20">
            <a:extLst>
              <a:ext uri="{FF2B5EF4-FFF2-40B4-BE49-F238E27FC236}">
                <a16:creationId xmlns:a16="http://schemas.microsoft.com/office/drawing/2014/main" id="{941EB061-EEEA-1A6F-564B-C638CD90A14C}"/>
              </a:ext>
            </a:extLst>
          </p:cNvPr>
          <p:cNvSpPr/>
          <p:nvPr/>
        </p:nvSpPr>
        <p:spPr>
          <a:xfrm>
            <a:off x="1882140" y="1783080"/>
            <a:ext cx="3093720" cy="3886200"/>
          </a:xfrm>
          <a:custGeom>
            <a:avLst/>
            <a:gdLst>
              <a:gd name="csX0" fmla="*/ 0 w 3093720"/>
              <a:gd name="csY0" fmla="*/ 0 h 3886200"/>
              <a:gd name="csX1" fmla="*/ 0 w 3093720"/>
              <a:gd name="csY1" fmla="*/ 3886200 h 3886200"/>
              <a:gd name="csX2" fmla="*/ 3093720 w 3093720"/>
              <a:gd name="csY2" fmla="*/ 3886200 h 3886200"/>
            </a:gdLst>
            <a:ahLst/>
            <a:cxnLst>
              <a:cxn ang="0">
                <a:pos x="csX0" y="csY0"/>
              </a:cxn>
              <a:cxn ang="0">
                <a:pos x="csX1" y="csY1"/>
              </a:cxn>
              <a:cxn ang="0">
                <a:pos x="csX2" y="csY2"/>
              </a:cxn>
            </a:cxnLst>
            <a:rect l="l" t="t" r="r" b="b"/>
            <a:pathLst>
              <a:path w="3093720" h="3886200">
                <a:moveTo>
                  <a:pt x="0" y="0"/>
                </a:moveTo>
                <a:lnTo>
                  <a:pt x="0" y="3886200"/>
                </a:lnTo>
                <a:lnTo>
                  <a:pt x="3093720" y="3886200"/>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AED5BAEE-B757-443F-13DD-F9359EEC3079}"/>
              </a:ext>
            </a:extLst>
          </p:cNvPr>
          <p:cNvGrpSpPr/>
          <p:nvPr/>
        </p:nvGrpSpPr>
        <p:grpSpPr>
          <a:xfrm>
            <a:off x="1795684" y="1866737"/>
            <a:ext cx="86456" cy="3802543"/>
            <a:chOff x="1795684" y="1866737"/>
            <a:chExt cx="434340" cy="3802543"/>
          </a:xfrm>
        </p:grpSpPr>
        <p:cxnSp>
          <p:nvCxnSpPr>
            <p:cNvPr id="23" name="Straight Connector 22">
              <a:extLst>
                <a:ext uri="{FF2B5EF4-FFF2-40B4-BE49-F238E27FC236}">
                  <a16:creationId xmlns:a16="http://schemas.microsoft.com/office/drawing/2014/main" id="{BBDC3127-9AF5-ADF6-EDE4-4BFCD4C96994}"/>
                </a:ext>
              </a:extLst>
            </p:cNvPr>
            <p:cNvCxnSpPr>
              <a:cxnSpLocks/>
            </p:cNvCxnSpPr>
            <p:nvPr/>
          </p:nvCxnSpPr>
          <p:spPr>
            <a:xfrm>
              <a:off x="1795684" y="1866737"/>
              <a:ext cx="4343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1B9DFF7-A249-3A68-C97A-52C6879C568B}"/>
                </a:ext>
              </a:extLst>
            </p:cNvPr>
            <p:cNvCxnSpPr>
              <a:cxnSpLocks/>
            </p:cNvCxnSpPr>
            <p:nvPr/>
          </p:nvCxnSpPr>
          <p:spPr>
            <a:xfrm>
              <a:off x="1795684" y="2627246"/>
              <a:ext cx="4343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F658F75-28D1-E1D3-E49F-54FC19800BCC}"/>
                </a:ext>
              </a:extLst>
            </p:cNvPr>
            <p:cNvCxnSpPr>
              <a:cxnSpLocks/>
            </p:cNvCxnSpPr>
            <p:nvPr/>
          </p:nvCxnSpPr>
          <p:spPr>
            <a:xfrm>
              <a:off x="1795684" y="3387755"/>
              <a:ext cx="4343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265551E-9CF4-8750-22E8-3DDB0A8A722E}"/>
                </a:ext>
              </a:extLst>
            </p:cNvPr>
            <p:cNvCxnSpPr>
              <a:cxnSpLocks/>
            </p:cNvCxnSpPr>
            <p:nvPr/>
          </p:nvCxnSpPr>
          <p:spPr>
            <a:xfrm>
              <a:off x="1795684" y="4148264"/>
              <a:ext cx="4343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EE46D18-08AC-B5DB-3BC8-61681E073E97}"/>
                </a:ext>
              </a:extLst>
            </p:cNvPr>
            <p:cNvCxnSpPr>
              <a:cxnSpLocks/>
            </p:cNvCxnSpPr>
            <p:nvPr/>
          </p:nvCxnSpPr>
          <p:spPr>
            <a:xfrm>
              <a:off x="1795684" y="4908773"/>
              <a:ext cx="4343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B842311-073D-E3BF-0BA5-67802828C312}"/>
                </a:ext>
              </a:extLst>
            </p:cNvPr>
            <p:cNvCxnSpPr>
              <a:cxnSpLocks/>
            </p:cNvCxnSpPr>
            <p:nvPr/>
          </p:nvCxnSpPr>
          <p:spPr>
            <a:xfrm>
              <a:off x="1795684" y="5669280"/>
              <a:ext cx="4343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C9FF3BD2-0875-FB53-57EA-1D06F50EB9C1}"/>
              </a:ext>
            </a:extLst>
          </p:cNvPr>
          <p:cNvGrpSpPr/>
          <p:nvPr/>
        </p:nvGrpSpPr>
        <p:grpSpPr>
          <a:xfrm>
            <a:off x="1882140" y="5669280"/>
            <a:ext cx="3093720" cy="144780"/>
            <a:chOff x="1882140" y="5150227"/>
            <a:chExt cx="3093720" cy="773643"/>
          </a:xfrm>
        </p:grpSpPr>
        <p:cxnSp>
          <p:nvCxnSpPr>
            <p:cNvPr id="31" name="Straight Connector 30">
              <a:extLst>
                <a:ext uri="{FF2B5EF4-FFF2-40B4-BE49-F238E27FC236}">
                  <a16:creationId xmlns:a16="http://schemas.microsoft.com/office/drawing/2014/main" id="{00F5525A-5C21-7C66-5FD4-2F0975FD36A7}"/>
                </a:ext>
              </a:extLst>
            </p:cNvPr>
            <p:cNvCxnSpPr/>
            <p:nvPr/>
          </p:nvCxnSpPr>
          <p:spPr>
            <a:xfrm>
              <a:off x="1882140" y="5150227"/>
              <a:ext cx="0" cy="7736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1E8DAE6-7F6A-5562-BB03-4DEAE03DCB01}"/>
                </a:ext>
              </a:extLst>
            </p:cNvPr>
            <p:cNvCxnSpPr/>
            <p:nvPr/>
          </p:nvCxnSpPr>
          <p:spPr>
            <a:xfrm>
              <a:off x="2964180" y="5150227"/>
              <a:ext cx="0" cy="7736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2619211-00D9-F5B6-3166-ED7778AE8845}"/>
                </a:ext>
              </a:extLst>
            </p:cNvPr>
            <p:cNvCxnSpPr/>
            <p:nvPr/>
          </p:nvCxnSpPr>
          <p:spPr>
            <a:xfrm>
              <a:off x="3947160" y="5150227"/>
              <a:ext cx="0" cy="7736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5721028-6572-4E20-65A4-06D0565A797E}"/>
                </a:ext>
              </a:extLst>
            </p:cNvPr>
            <p:cNvCxnSpPr/>
            <p:nvPr/>
          </p:nvCxnSpPr>
          <p:spPr>
            <a:xfrm>
              <a:off x="4975860" y="5150227"/>
              <a:ext cx="0" cy="77364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6" name="Rectangle 35">
            <a:extLst>
              <a:ext uri="{FF2B5EF4-FFF2-40B4-BE49-F238E27FC236}">
                <a16:creationId xmlns:a16="http://schemas.microsoft.com/office/drawing/2014/main" id="{972DC0C4-B3A8-7716-C6AA-987FC878B96D}"/>
              </a:ext>
            </a:extLst>
          </p:cNvPr>
          <p:cNvSpPr/>
          <p:nvPr/>
        </p:nvSpPr>
        <p:spPr>
          <a:xfrm>
            <a:off x="2087880" y="1866737"/>
            <a:ext cx="762000" cy="380253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A7A412D-9119-7CB8-2E1E-B28F584E191F}"/>
              </a:ext>
            </a:extLst>
          </p:cNvPr>
          <p:cNvSpPr/>
          <p:nvPr/>
        </p:nvSpPr>
        <p:spPr>
          <a:xfrm>
            <a:off x="3055619" y="1866737"/>
            <a:ext cx="762000" cy="127270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6B35061-D94B-8F54-3295-158753948B4C}"/>
              </a:ext>
            </a:extLst>
          </p:cNvPr>
          <p:cNvSpPr/>
          <p:nvPr/>
        </p:nvSpPr>
        <p:spPr>
          <a:xfrm>
            <a:off x="3055619" y="3124200"/>
            <a:ext cx="762000" cy="253746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2"/>
                </a:solidFill>
              </a:rPr>
              <a:t>6 (67%)</a:t>
            </a:r>
          </a:p>
        </p:txBody>
      </p:sp>
      <p:sp>
        <p:nvSpPr>
          <p:cNvPr id="39" name="Rectangle 38">
            <a:extLst>
              <a:ext uri="{FF2B5EF4-FFF2-40B4-BE49-F238E27FC236}">
                <a16:creationId xmlns:a16="http://schemas.microsoft.com/office/drawing/2014/main" id="{1C5B6EB6-82B2-EC5D-AA3C-FE2F1827CF0B}"/>
              </a:ext>
            </a:extLst>
          </p:cNvPr>
          <p:cNvSpPr/>
          <p:nvPr/>
        </p:nvSpPr>
        <p:spPr>
          <a:xfrm>
            <a:off x="4053838" y="1866737"/>
            <a:ext cx="762000" cy="77740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04403C9-50CB-18C5-3E6B-266E4E511270}"/>
              </a:ext>
            </a:extLst>
          </p:cNvPr>
          <p:cNvSpPr/>
          <p:nvPr/>
        </p:nvSpPr>
        <p:spPr>
          <a:xfrm>
            <a:off x="4053838" y="2636521"/>
            <a:ext cx="762000" cy="30251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sz="1600" dirty="0">
                <a:solidFill>
                  <a:schemeClr val="bg2"/>
                </a:solidFill>
              </a:rPr>
              <a:t>4 (80%)</a:t>
            </a:r>
          </a:p>
        </p:txBody>
      </p:sp>
    </p:spTree>
    <p:extLst>
      <p:ext uri="{BB962C8B-B14F-4D97-AF65-F5344CB8AC3E}">
        <p14:creationId xmlns:p14="http://schemas.microsoft.com/office/powerpoint/2010/main" val="2884333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88658-3FDA-885B-D662-F5A0C6DDE2E4}"/>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4B78D1C9-E37A-32ED-59F8-C88439DB25ED}"/>
              </a:ext>
            </a:extLst>
          </p:cNvPr>
          <p:cNvSpPr>
            <a:spLocks noGrp="1" noChangeArrowheads="1"/>
          </p:cNvSpPr>
          <p:nvPr>
            <p:ph type="title"/>
          </p:nvPr>
        </p:nvSpPr>
        <p:spPr>
          <a:xfrm>
            <a:off x="231078" y="534083"/>
            <a:ext cx="11740260" cy="496290"/>
          </a:xfrm>
        </p:spPr>
        <p:txBody>
          <a:bodyPr/>
          <a:lstStyle/>
          <a:p>
            <a:r>
              <a:rPr lang="en-US" dirty="0"/>
              <a:t>SAVE (Newly Diagnosed AML Cohort): DoR and Survival</a:t>
            </a:r>
            <a:endParaRPr lang="en-US" altLang="en-US" dirty="0"/>
          </a:p>
        </p:txBody>
      </p:sp>
      <p:sp>
        <p:nvSpPr>
          <p:cNvPr id="5" name="Text Box 15">
            <a:extLst>
              <a:ext uri="{FF2B5EF4-FFF2-40B4-BE49-F238E27FC236}">
                <a16:creationId xmlns:a16="http://schemas.microsoft.com/office/drawing/2014/main" id="{B6DC9FA5-8D02-7176-61E9-762F142217E0}"/>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Jen. ASH 2025. Abstr 47. </a:t>
            </a:r>
            <a:endParaRPr lang="en-US" altLang="en-US" sz="800" b="0" dirty="0">
              <a:solidFill>
                <a:srgbClr val="161616"/>
              </a:solidFill>
              <a:latin typeface="Poppins" pitchFamily="2" charset="77"/>
            </a:endParaRPr>
          </a:p>
        </p:txBody>
      </p:sp>
      <p:graphicFrame>
        <p:nvGraphicFramePr>
          <p:cNvPr id="3" name="Group 32">
            <a:extLst>
              <a:ext uri="{FF2B5EF4-FFF2-40B4-BE49-F238E27FC236}">
                <a16:creationId xmlns:a16="http://schemas.microsoft.com/office/drawing/2014/main" id="{24FAEC6E-7128-BD1D-679E-19C458B1F89F}"/>
              </a:ext>
            </a:extLst>
          </p:cNvPr>
          <p:cNvGraphicFramePr>
            <a:graphicFrameLocks noGrp="1"/>
          </p:cNvGraphicFramePr>
          <p:nvPr>
            <p:extLst>
              <p:ext uri="{D42A27DB-BD31-4B8C-83A1-F6EECF244321}">
                <p14:modId xmlns:p14="http://schemas.microsoft.com/office/powerpoint/2010/main" val="3087186099"/>
              </p:ext>
            </p:extLst>
          </p:nvPr>
        </p:nvGraphicFramePr>
        <p:xfrm>
          <a:off x="231078" y="1381544"/>
          <a:ext cx="10487722" cy="4028657"/>
        </p:xfrm>
        <a:graphic>
          <a:graphicData uri="http://schemas.openxmlformats.org/drawingml/2006/table">
            <a:tbl>
              <a:tblPr/>
              <a:tblGrid>
                <a:gridCol w="4208296">
                  <a:extLst>
                    <a:ext uri="{9D8B030D-6E8A-4147-A177-3AD203B41FA5}">
                      <a16:colId xmlns:a16="http://schemas.microsoft.com/office/drawing/2014/main" val="20000"/>
                    </a:ext>
                  </a:extLst>
                </a:gridCol>
                <a:gridCol w="2276755">
                  <a:extLst>
                    <a:ext uri="{9D8B030D-6E8A-4147-A177-3AD203B41FA5}">
                      <a16:colId xmlns:a16="http://schemas.microsoft.com/office/drawing/2014/main" val="20001"/>
                    </a:ext>
                  </a:extLst>
                </a:gridCol>
                <a:gridCol w="2122601">
                  <a:extLst>
                    <a:ext uri="{9D8B030D-6E8A-4147-A177-3AD203B41FA5}">
                      <a16:colId xmlns:a16="http://schemas.microsoft.com/office/drawing/2014/main" val="2369650241"/>
                    </a:ext>
                  </a:extLst>
                </a:gridCol>
                <a:gridCol w="1880070">
                  <a:extLst>
                    <a:ext uri="{9D8B030D-6E8A-4147-A177-3AD203B41FA5}">
                      <a16:colId xmlns:a16="http://schemas.microsoft.com/office/drawing/2014/main" val="407378082"/>
                    </a:ext>
                  </a:extLst>
                </a:gridCol>
              </a:tblGrid>
              <a:tr h="74150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DoR in Patients Attaining CR or CRh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All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(n =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bg2"/>
                          </a:solidFill>
                          <a:effectLst/>
                          <a:latin typeface="Poppins" pitchFamily="2" charset="77"/>
                          <a:cs typeface="Poppins" pitchFamily="2" charset="77"/>
                        </a:rPr>
                        <a:t>NPM1mt </a:t>
                      </a:r>
                      <a:br>
                        <a:rPr kumimoji="0" lang="en-US" sz="1800" b="1" i="1" u="none" strike="noStrike" cap="none" normalizeH="0" baseline="0" dirty="0">
                          <a:ln>
                            <a:noFill/>
                          </a:ln>
                          <a:solidFill>
                            <a:schemeClr val="bg2"/>
                          </a:solidFill>
                          <a:effectLst/>
                          <a:latin typeface="Poppins" pitchFamily="2" charset="77"/>
                          <a:cs typeface="Poppins" pitchFamily="2" charset="77"/>
                        </a:rPr>
                      </a:br>
                      <a:r>
                        <a:rPr kumimoji="0" lang="en-US" sz="1800" b="1" i="0" u="none" strike="noStrike" cap="none" normalizeH="0" baseline="0" dirty="0">
                          <a:ln>
                            <a:noFill/>
                          </a:ln>
                          <a:solidFill>
                            <a:schemeClr val="bg2"/>
                          </a:solidFill>
                          <a:effectLst/>
                          <a:latin typeface="Poppins" pitchFamily="2" charset="77"/>
                          <a:cs typeface="Poppins" pitchFamily="2" charset="77"/>
                        </a:rPr>
                        <a:t>(n =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1" u="none" strike="noStrike" cap="none" normalizeH="0" baseline="0" dirty="0">
                          <a:ln>
                            <a:noFill/>
                          </a:ln>
                          <a:solidFill>
                            <a:schemeClr val="bg2"/>
                          </a:solidFill>
                          <a:effectLst/>
                          <a:latin typeface="Poppins" pitchFamily="2" charset="77"/>
                          <a:cs typeface="Poppins" pitchFamily="2" charset="77"/>
                        </a:rPr>
                        <a:t>KMT2Ar </a:t>
                      </a:r>
                      <a:br>
                        <a:rPr kumimoji="0" lang="en-US" sz="1800" b="1" i="1" u="none" strike="noStrike" cap="none" normalizeH="0" baseline="0" dirty="0">
                          <a:ln>
                            <a:noFill/>
                          </a:ln>
                          <a:solidFill>
                            <a:schemeClr val="bg2"/>
                          </a:solidFill>
                          <a:effectLst/>
                          <a:latin typeface="Poppins" pitchFamily="2" charset="77"/>
                          <a:cs typeface="Poppins" pitchFamily="2" charset="77"/>
                        </a:rPr>
                      </a:br>
                      <a:r>
                        <a:rPr kumimoji="0" lang="en-US" sz="1800" b="1" i="0" u="none" strike="noStrike" cap="none" normalizeH="0" baseline="0" dirty="0">
                          <a:ln>
                            <a:noFill/>
                          </a:ln>
                          <a:solidFill>
                            <a:schemeClr val="bg2"/>
                          </a:solidFill>
                          <a:effectLst/>
                          <a:latin typeface="Poppins" pitchFamily="2" charset="77"/>
                          <a:cs typeface="Poppins" pitchFamily="2" charset="77"/>
                        </a:rPr>
                        <a:t>(n =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821787">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Median DoR, mo</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12-mo DoR rate, % (95%CI)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NR</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70 (46-100)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NR</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71 (43-100)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NR</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80 (52-100)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821787">
                <a:tc>
                  <a:txBody>
                    <a:bodyPr/>
                    <a:lstStyle/>
                    <a:p>
                      <a:pPr marL="0" marR="0" lvl="0" indent="0" algn="l" defTabSz="914400" rtl="0" eaLnBrk="1" fontAlgn="base" latinLnBrk="0" hangingPunct="1">
                        <a:lnSpc>
                          <a:spcPct val="100000"/>
                        </a:lnSpc>
                        <a:spcBef>
                          <a:spcPts val="42"/>
                        </a:spcBef>
                        <a:spcAft>
                          <a:spcPts val="30"/>
                        </a:spcAft>
                        <a:buClr>
                          <a:srgbClr val="000000"/>
                        </a:buClr>
                        <a:buSzTx/>
                        <a:buFont typeface="Arial" panose="020B0604020202020204" pitchFamily="34" charset="0"/>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Survival outcomes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N =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n =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3359273538"/>
                  </a:ext>
                </a:extLst>
              </a:tr>
              <a:tr h="8217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tx1"/>
                          </a:solidFill>
                          <a:effectLst/>
                          <a:latin typeface="Poppins" pitchFamily="2" charset="77"/>
                          <a:cs typeface="Poppins" pitchFamily="2" charset="77"/>
                        </a:rPr>
                        <a:t>Median OS, mo</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12-mo OS rate,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NR</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57 (36-90)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NR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53 (29-97)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NR </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69 (40-100)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8217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tx1"/>
                          </a:solidFill>
                          <a:effectLst/>
                          <a:latin typeface="Poppins" pitchFamily="2" charset="77"/>
                          <a:cs typeface="Poppins" pitchFamily="2" charset="77"/>
                        </a:rPr>
                        <a:t>Median EFS, mo</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12-mo EFS rate,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NR</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50 (29-85)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Not reported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Not reported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Not reported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tx1"/>
                          </a:solidFill>
                          <a:effectLst/>
                          <a:latin typeface="Poppins" pitchFamily="2" charset="77"/>
                          <a:cs typeface="Poppins" pitchFamily="2" charset="77"/>
                        </a:rPr>
                        <a:t>Not reported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
        <p:nvSpPr>
          <p:cNvPr id="2" name="TextBox 1">
            <a:extLst>
              <a:ext uri="{FF2B5EF4-FFF2-40B4-BE49-F238E27FC236}">
                <a16:creationId xmlns:a16="http://schemas.microsoft.com/office/drawing/2014/main" id="{724375F8-D450-5D8A-9A70-E3E31DAF9C7E}"/>
              </a:ext>
            </a:extLst>
          </p:cNvPr>
          <p:cNvSpPr txBox="1"/>
          <p:nvPr/>
        </p:nvSpPr>
        <p:spPr>
          <a:xfrm>
            <a:off x="228600" y="5498567"/>
            <a:ext cx="3821158" cy="283320"/>
          </a:xfrm>
          <a:prstGeom prst="rect">
            <a:avLst/>
          </a:prstGeom>
        </p:spPr>
        <p:txBody>
          <a:bodyPr vert="horz" wrap="square" lIns="0" tIns="0" rIns="0" bIns="0" rtlCol="0">
            <a:noAutofit/>
          </a:bodyPr>
          <a:lstStyle/>
          <a:p>
            <a:pPr algn="l"/>
            <a:r>
              <a:rPr lang="en-US" sz="1200" dirty="0"/>
              <a:t>Median follow-up: 9 mo.</a:t>
            </a:r>
          </a:p>
        </p:txBody>
      </p:sp>
    </p:spTree>
    <p:extLst>
      <p:ext uri="{BB962C8B-B14F-4D97-AF65-F5344CB8AC3E}">
        <p14:creationId xmlns:p14="http://schemas.microsoft.com/office/powerpoint/2010/main" val="2645299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46A2C-C7EA-618B-FA1C-5EFBF1EB01C9}"/>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BF84867D-C470-DAFE-8FD8-7B49ED8D8452}"/>
              </a:ext>
            </a:extLst>
          </p:cNvPr>
          <p:cNvSpPr>
            <a:spLocks noGrp="1" noChangeArrowheads="1"/>
          </p:cNvSpPr>
          <p:nvPr>
            <p:ph type="title"/>
          </p:nvPr>
        </p:nvSpPr>
        <p:spPr>
          <a:xfrm>
            <a:off x="231078" y="534083"/>
            <a:ext cx="11740260" cy="496290"/>
          </a:xfrm>
        </p:spPr>
        <p:txBody>
          <a:bodyPr/>
          <a:lstStyle/>
          <a:p>
            <a:r>
              <a:rPr lang="en-US" dirty="0"/>
              <a:t>SAVE (Newly Diagnosed AML Cohort): Patient Outcomes</a:t>
            </a:r>
            <a:endParaRPr lang="en-US" altLang="en-US" dirty="0"/>
          </a:p>
        </p:txBody>
      </p:sp>
      <p:sp>
        <p:nvSpPr>
          <p:cNvPr id="5" name="Text Box 15">
            <a:extLst>
              <a:ext uri="{FF2B5EF4-FFF2-40B4-BE49-F238E27FC236}">
                <a16:creationId xmlns:a16="http://schemas.microsoft.com/office/drawing/2014/main" id="{B228B3B9-FE39-84C3-6B04-E60EA2FAA45A}"/>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Jen. ASH 2025. Abstr 47. Reproduced with permission.</a:t>
            </a:r>
            <a:endParaRPr lang="en-US" altLang="en-US" sz="800" b="0" dirty="0">
              <a:solidFill>
                <a:srgbClr val="161616"/>
              </a:solidFill>
              <a:latin typeface="Poppins" pitchFamily="2" charset="77"/>
            </a:endParaRPr>
          </a:p>
        </p:txBody>
      </p:sp>
      <p:sp>
        <p:nvSpPr>
          <p:cNvPr id="3" name="Content Placeholder 12">
            <a:extLst>
              <a:ext uri="{FF2B5EF4-FFF2-40B4-BE49-F238E27FC236}">
                <a16:creationId xmlns:a16="http://schemas.microsoft.com/office/drawing/2014/main" id="{BBD0C0A2-544B-0A22-AF55-883339150FB0}"/>
              </a:ext>
            </a:extLst>
          </p:cNvPr>
          <p:cNvSpPr>
            <a:spLocks noGrp="1"/>
          </p:cNvSpPr>
          <p:nvPr>
            <p:ph idx="1"/>
          </p:nvPr>
        </p:nvSpPr>
        <p:spPr>
          <a:xfrm>
            <a:off x="231078" y="1333500"/>
            <a:ext cx="10559332" cy="4565903"/>
          </a:xfrm>
        </p:spPr>
        <p:txBody>
          <a:bodyPr/>
          <a:lstStyle/>
          <a:p>
            <a:pPr marL="342900" indent="-342900">
              <a:buFont typeface="Arial" panose="020B0604020202020204" pitchFamily="34" charset="0"/>
              <a:buChar char="•"/>
            </a:pPr>
            <a:r>
              <a:rPr lang="en-US" altLang="en-US" sz="2000" dirty="0"/>
              <a:t>Achieved CR1 and underwent SCT: 33%</a:t>
            </a:r>
          </a:p>
          <a:p>
            <a:pPr marL="574675" lvl="1" indent="-342900">
              <a:buFont typeface="Calibri" panose="020F0502020204030204" pitchFamily="34" charset="0"/>
              <a:buChar char="‒"/>
            </a:pPr>
            <a:r>
              <a:rPr lang="en-US" altLang="en-US" sz="1800" dirty="0"/>
              <a:t>No relapses in patients who achieved CR1 and underwent SCT</a:t>
            </a:r>
          </a:p>
          <a:p>
            <a:pPr marL="342900" indent="-342900">
              <a:buFont typeface="Arial" panose="020B0604020202020204" pitchFamily="34" charset="0"/>
              <a:buChar char="•"/>
            </a:pPr>
            <a:r>
              <a:rPr lang="en-US" altLang="en-US" sz="2000" dirty="0"/>
              <a:t>1 patient (age 77 yr) withdrew consent for hospice care (sAML from primary myelofibrosis)</a:t>
            </a:r>
          </a:p>
          <a:p>
            <a:pPr marL="342900" indent="-342900">
              <a:buFont typeface="Arial" panose="020B0604020202020204" pitchFamily="34" charset="0"/>
              <a:buChar char="•"/>
            </a:pPr>
            <a:r>
              <a:rPr lang="en-US" altLang="en-US" sz="2000" dirty="0"/>
              <a:t>4 deaths:</a:t>
            </a:r>
          </a:p>
          <a:p>
            <a:pPr marL="574675" lvl="1" indent="-342900">
              <a:buFont typeface="Poppins" panose="00000500000000000000" pitchFamily="2" charset="0"/>
              <a:buChar char="−"/>
            </a:pPr>
            <a:r>
              <a:rPr lang="en-US" altLang="en-US" sz="1800" dirty="0"/>
              <a:t>2 in induction phase: </a:t>
            </a:r>
            <a:r>
              <a:rPr lang="en-US" altLang="en-US" sz="1800" i="1" dirty="0"/>
              <a:t>E. coli </a:t>
            </a:r>
            <a:r>
              <a:rPr lang="en-US" altLang="en-US" sz="1800" dirty="0"/>
              <a:t>septic shock (1), DAH (1) with history of idiopathic pulmonary fibrosis (previously on nintedanib)</a:t>
            </a:r>
          </a:p>
          <a:p>
            <a:pPr marL="574675" lvl="1" indent="-342900">
              <a:buFont typeface="Poppins" panose="00000500000000000000" pitchFamily="2" charset="0"/>
              <a:buChar char="−"/>
            </a:pPr>
            <a:r>
              <a:rPr lang="en-US" altLang="en-US" sz="1800" dirty="0"/>
              <a:t>2 in continuation phase: respiratory failure post SCT (1), </a:t>
            </a:r>
            <a:r>
              <a:rPr lang="en-US" altLang="en-US" sz="1800" i="1" dirty="0"/>
              <a:t>P. aeruginosa</a:t>
            </a:r>
            <a:r>
              <a:rPr lang="en-US" altLang="en-US" sz="1800" dirty="0"/>
              <a:t> septic shock in the middle of cycle 3 (1)</a:t>
            </a:r>
          </a:p>
          <a:p>
            <a:pPr marL="342900" indent="-342900">
              <a:buFont typeface="Arial" panose="020B0604020202020204" pitchFamily="34" charset="0"/>
              <a:buChar char="•"/>
            </a:pPr>
            <a:r>
              <a:rPr lang="en-US" altLang="en-US" sz="2000" dirty="0"/>
              <a:t>3 relapses: 1 relapse with emergent </a:t>
            </a:r>
            <a:r>
              <a:rPr lang="en-US" altLang="en-US" sz="2000" i="1" dirty="0"/>
              <a:t>MEN1 </a:t>
            </a:r>
            <a:r>
              <a:rPr lang="en-US" altLang="en-US" sz="2000" dirty="0"/>
              <a:t>M327V mutation</a:t>
            </a:r>
          </a:p>
        </p:txBody>
      </p:sp>
    </p:spTree>
    <p:extLst>
      <p:ext uri="{BB962C8B-B14F-4D97-AF65-F5344CB8AC3E}">
        <p14:creationId xmlns:p14="http://schemas.microsoft.com/office/powerpoint/2010/main" val="1353556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02B6E-4865-0BE9-C185-439567379560}"/>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C6D50E30-3F32-2A25-E298-0612AB2BC259}"/>
              </a:ext>
            </a:extLst>
          </p:cNvPr>
          <p:cNvSpPr>
            <a:spLocks noGrp="1" noChangeArrowheads="1"/>
          </p:cNvSpPr>
          <p:nvPr>
            <p:ph type="title"/>
          </p:nvPr>
        </p:nvSpPr>
        <p:spPr>
          <a:xfrm>
            <a:off x="231078" y="280168"/>
            <a:ext cx="11740260" cy="1004121"/>
          </a:xfrm>
        </p:spPr>
        <p:txBody>
          <a:bodyPr/>
          <a:lstStyle/>
          <a:p>
            <a:r>
              <a:rPr lang="en-US" dirty="0"/>
              <a:t>SAVE (Newly Diagnosed AML Cohort): </a:t>
            </a:r>
            <a:br>
              <a:rPr lang="en-US" dirty="0"/>
            </a:br>
            <a:r>
              <a:rPr lang="en-US" dirty="0"/>
              <a:t>Detection of </a:t>
            </a:r>
            <a:r>
              <a:rPr lang="en-US" i="1" dirty="0"/>
              <a:t>MEN1 </a:t>
            </a:r>
            <a:r>
              <a:rPr lang="en-US" dirty="0"/>
              <a:t>Mutations</a:t>
            </a:r>
            <a:endParaRPr lang="en-US" altLang="en-US" dirty="0"/>
          </a:p>
        </p:txBody>
      </p:sp>
      <p:sp>
        <p:nvSpPr>
          <p:cNvPr id="5" name="Text Box 15">
            <a:extLst>
              <a:ext uri="{FF2B5EF4-FFF2-40B4-BE49-F238E27FC236}">
                <a16:creationId xmlns:a16="http://schemas.microsoft.com/office/drawing/2014/main" id="{73D1E844-7BA4-B241-BE01-D55E5D96F821}"/>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Jen. ASH 2025. Abstr 47. </a:t>
            </a:r>
            <a:endParaRPr lang="en-US" altLang="en-US" sz="800" b="0" dirty="0">
              <a:solidFill>
                <a:srgbClr val="161616"/>
              </a:solidFill>
              <a:latin typeface="Poppins" pitchFamily="2" charset="77"/>
            </a:endParaRPr>
          </a:p>
        </p:txBody>
      </p:sp>
      <p:sp>
        <p:nvSpPr>
          <p:cNvPr id="2" name="Content Placeholder 12">
            <a:extLst>
              <a:ext uri="{FF2B5EF4-FFF2-40B4-BE49-F238E27FC236}">
                <a16:creationId xmlns:a16="http://schemas.microsoft.com/office/drawing/2014/main" id="{7EF03298-ECA7-249B-5B51-754C936418AD}"/>
              </a:ext>
            </a:extLst>
          </p:cNvPr>
          <p:cNvSpPr>
            <a:spLocks noGrp="1"/>
          </p:cNvSpPr>
          <p:nvPr>
            <p:ph idx="1"/>
          </p:nvPr>
        </p:nvSpPr>
        <p:spPr>
          <a:xfrm>
            <a:off x="231078" y="1335023"/>
            <a:ext cx="11740260" cy="4754880"/>
          </a:xfrm>
        </p:spPr>
        <p:txBody>
          <a:bodyPr/>
          <a:lstStyle/>
          <a:p>
            <a:pPr marL="342900" indent="-342900">
              <a:buFont typeface="Arial" panose="020B0604020202020204" pitchFamily="34" charset="0"/>
              <a:buChar char="•"/>
            </a:pPr>
            <a:r>
              <a:rPr lang="en-US" altLang="en-US" dirty="0"/>
              <a:t>A ddPCR assay was optimized and validated to detect </a:t>
            </a:r>
            <a:r>
              <a:rPr lang="en-US" altLang="en-US" i="1" dirty="0"/>
              <a:t>MEN1</a:t>
            </a:r>
            <a:r>
              <a:rPr lang="en-US" altLang="en-US" dirty="0"/>
              <a:t> mutations that interfere with revumenib binding, demonstrating sensitivity down to 0.05% VAF, although background </a:t>
            </a:r>
            <a:r>
              <a:rPr lang="en-US" altLang="en-US" i="1" dirty="0"/>
              <a:t>MEN1</a:t>
            </a:r>
            <a:r>
              <a:rPr lang="en-US" altLang="en-US" dirty="0"/>
              <a:t> wild-type signal can generate false positives at low levels</a:t>
            </a:r>
          </a:p>
          <a:p>
            <a:pPr marL="342900" indent="-342900">
              <a:buFont typeface="Arial" panose="020B0604020202020204" pitchFamily="34" charset="0"/>
              <a:buChar char="•"/>
            </a:pPr>
            <a:r>
              <a:rPr lang="en-US" altLang="en-US" dirty="0"/>
              <a:t>Assay reliably detected pathogenic variants such as S160T (LOD = 0.05%), while the T349M variant showed potential low-burden false positivity due to nonspecific binding to </a:t>
            </a:r>
            <a:r>
              <a:rPr lang="en-US" altLang="en-US" i="1" dirty="0"/>
              <a:t>MEN1</a:t>
            </a:r>
            <a:r>
              <a:rPr lang="en-US" altLang="en-US" dirty="0"/>
              <a:t> wild type</a:t>
            </a:r>
          </a:p>
          <a:p>
            <a:pPr marL="342900" indent="-342900">
              <a:buFont typeface="Arial" panose="020B0604020202020204" pitchFamily="34" charset="0"/>
              <a:buChar char="•"/>
            </a:pPr>
            <a:r>
              <a:rPr lang="en-US" altLang="en-US" dirty="0"/>
              <a:t>At relapse, an emergent </a:t>
            </a:r>
            <a:r>
              <a:rPr lang="en-US" altLang="en-US" i="1" dirty="0"/>
              <a:t>MEN1</a:t>
            </a:r>
            <a:r>
              <a:rPr lang="en-US" altLang="en-US" dirty="0"/>
              <a:t> M327V mutation was identified at ~17%-18% VAF in a 60-yr-old female patient with AML who previously achieved CR and MRD negativity (by MFC) but progressed after cycle 3 of the SAVE regimen</a:t>
            </a:r>
          </a:p>
        </p:txBody>
      </p:sp>
    </p:spTree>
    <p:extLst>
      <p:ext uri="{BB962C8B-B14F-4D97-AF65-F5344CB8AC3E}">
        <p14:creationId xmlns:p14="http://schemas.microsoft.com/office/powerpoint/2010/main" val="2922912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280168"/>
            <a:ext cx="11740260" cy="1004121"/>
          </a:xfrm>
        </p:spPr>
        <p:txBody>
          <a:bodyPr/>
          <a:lstStyle/>
          <a:p>
            <a:r>
              <a:rPr lang="en-US" dirty="0"/>
              <a:t>SAVE (Newly Diagnosed AML Cohort): </a:t>
            </a:r>
            <a:br>
              <a:rPr lang="en-US"/>
            </a:br>
            <a:r>
              <a:rPr lang="en-US"/>
              <a:t>Investigators’ </a:t>
            </a:r>
            <a:r>
              <a:rPr lang="en-US" dirty="0"/>
              <a:t>Conclusions</a:t>
            </a:r>
            <a:endParaRPr lang="en-US" altLang="en-US" dirty="0"/>
          </a:p>
        </p:txBody>
      </p:sp>
      <p:sp>
        <p:nvSpPr>
          <p:cNvPr id="5" name="Text Box 15">
            <a:extLst>
              <a:ext uri="{FF2B5EF4-FFF2-40B4-BE49-F238E27FC236}">
                <a16:creationId xmlns:a16="http://schemas.microsoft.com/office/drawing/2014/main" id="{195DB1B1-EDAD-EFC4-4131-F087EE95E313}"/>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Jen. ASH 2025. Abstr 47.</a:t>
            </a:r>
            <a:endParaRPr lang="en-US" altLang="en-US" sz="800" b="0" dirty="0">
              <a:solidFill>
                <a:srgbClr val="161616"/>
              </a:solidFill>
              <a:latin typeface="Poppins" pitchFamily="2" charset="77"/>
            </a:endParaRPr>
          </a:p>
        </p:txBody>
      </p:sp>
      <p:sp>
        <p:nvSpPr>
          <p:cNvPr id="4" name="Content Placeholder 12">
            <a:extLst>
              <a:ext uri="{FF2B5EF4-FFF2-40B4-BE49-F238E27FC236}">
                <a16:creationId xmlns:a16="http://schemas.microsoft.com/office/drawing/2014/main" id="{8D55DA25-E016-EB88-DD2C-E5FE884F8C3E}"/>
              </a:ext>
            </a:extLst>
          </p:cNvPr>
          <p:cNvSpPr>
            <a:spLocks noGrp="1"/>
          </p:cNvSpPr>
          <p:nvPr>
            <p:ph idx="1"/>
          </p:nvPr>
        </p:nvSpPr>
        <p:spPr>
          <a:xfrm>
            <a:off x="231078" y="1246122"/>
            <a:ext cx="11740260" cy="4981969"/>
          </a:xfrm>
        </p:spPr>
        <p:txBody>
          <a:bodyPr/>
          <a:lstStyle/>
          <a:p>
            <a:pPr marL="342900" indent="-342900">
              <a:buFont typeface="Arial" panose="020B0604020202020204" pitchFamily="34" charset="0"/>
              <a:buChar char="•"/>
            </a:pPr>
            <a:r>
              <a:rPr lang="en-US" altLang="en-US" sz="2000" dirty="0"/>
              <a:t>All-oral SAVE regimen demonstrates high activity in newly diagnosed AML characterized by menin inhibitor–sensitive biology</a:t>
            </a:r>
          </a:p>
          <a:p>
            <a:pPr marL="574675" lvl="1" indent="-342900">
              <a:buFont typeface="Poppins" panose="00000500000000000000" pitchFamily="2" charset="0"/>
              <a:buChar char="−"/>
            </a:pPr>
            <a:r>
              <a:rPr lang="en-US" altLang="en-US" sz="1600" dirty="0"/>
              <a:t>Preliminary data show high response rates and frequent MRD negativity </a:t>
            </a:r>
          </a:p>
          <a:p>
            <a:pPr marL="342900" indent="-342900">
              <a:buFont typeface="Arial" panose="020B0604020202020204" pitchFamily="34" charset="0"/>
              <a:buChar char="•"/>
            </a:pPr>
            <a:r>
              <a:rPr lang="en-US" altLang="en-US" sz="2000" dirty="0"/>
              <a:t>Detection of an emergent </a:t>
            </a:r>
            <a:r>
              <a:rPr lang="en-US" altLang="en-US" sz="2000" i="1" dirty="0"/>
              <a:t>MEN1 </a:t>
            </a:r>
            <a:r>
              <a:rPr lang="en-US" altLang="en-US" sz="2000" dirty="0"/>
              <a:t>M327V mutation at relapse suggests that resistance mechanisms may persist despite combination therapy, likely involving additional mechanisms</a:t>
            </a:r>
          </a:p>
          <a:p>
            <a:pPr marL="342900" indent="-342900">
              <a:buFont typeface="Arial" panose="020B0604020202020204" pitchFamily="34" charset="0"/>
              <a:buChar char="•"/>
            </a:pPr>
            <a:r>
              <a:rPr lang="en-US" altLang="en-US" sz="2000" dirty="0"/>
              <a:t>Prompt initiation of high-dose steroids is recommended when differentiation syndrome is first suspected</a:t>
            </a:r>
          </a:p>
          <a:p>
            <a:pPr marL="342900" indent="-342900">
              <a:buFont typeface="Arial" panose="020B0604020202020204" pitchFamily="34" charset="0"/>
              <a:buChar char="•"/>
            </a:pPr>
            <a:r>
              <a:rPr lang="en-US" altLang="en-US" sz="2000" dirty="0"/>
              <a:t>Myelosuppression remains a concern; further refinement of menin-based combinations is needed to optimize the benefit vs risk ratio, particularly in </a:t>
            </a:r>
            <a:r>
              <a:rPr lang="en-US" altLang="en-US" sz="2000" i="1" dirty="0"/>
              <a:t>NPM1mt</a:t>
            </a:r>
            <a:r>
              <a:rPr lang="en-US" altLang="en-US" sz="2000" dirty="0"/>
              <a:t> AML</a:t>
            </a:r>
          </a:p>
          <a:p>
            <a:pPr marL="342900" indent="-342900">
              <a:buFont typeface="Arial" panose="020B0604020202020204" pitchFamily="34" charset="0"/>
              <a:buChar char="•"/>
            </a:pPr>
            <a:r>
              <a:rPr lang="en-US" altLang="en-US" sz="2000" dirty="0"/>
              <a:t>Investigators conclude that SAVE shows promising activity in older patients with newly diagnosed </a:t>
            </a:r>
            <a:r>
              <a:rPr lang="en-US" altLang="en-US" sz="2000" i="1" dirty="0"/>
              <a:t>NPM1mt</a:t>
            </a:r>
            <a:r>
              <a:rPr lang="en-US" altLang="en-US" sz="2000" dirty="0"/>
              <a:t> or </a:t>
            </a:r>
            <a:r>
              <a:rPr lang="en-US" altLang="en-US" sz="2000" i="1" dirty="0"/>
              <a:t>KMT2Ar</a:t>
            </a:r>
            <a:r>
              <a:rPr lang="en-US" altLang="en-US" sz="2000" dirty="0"/>
              <a:t> AML who are not eligible for intensive chemotherapy; however, confirmation in larger cohorts with longer follow-up is needed</a:t>
            </a:r>
            <a:endParaRPr lang="en-US" altLang="en-US" sz="1600" dirty="0"/>
          </a:p>
        </p:txBody>
      </p:sp>
    </p:spTree>
    <p:extLst>
      <p:ext uri="{BB962C8B-B14F-4D97-AF65-F5344CB8AC3E}">
        <p14:creationId xmlns:p14="http://schemas.microsoft.com/office/powerpoint/2010/main" val="2733978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9" ma:contentTypeDescription="Create a new document." ma:contentTypeScope="" ma:versionID="a1f000454ed69a9a630b035783b2acb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5bb7e61eefd67f2efc056df6b6c7151d"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4A3BD881-D5C2-4137-B472-9194E51A69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fbc76-1bba-4b69-b54f-3a49590c7890"/>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D3F8FC-59F2-4F62-9730-35FED2AE6568}">
  <ds:schemaRefs>
    <ds:schemaRef ds:uri="http://schemas.microsoft.com/sharepoint/v3/contenttype/forms"/>
  </ds:schemaRefs>
</ds:datastoreItem>
</file>

<file path=customXml/itemProps3.xml><?xml version="1.0" encoding="utf-8"?>
<ds:datastoreItem xmlns:ds="http://schemas.openxmlformats.org/officeDocument/2006/customXml" ds:itemID="{7FA792A7-2CFB-4CBB-9F5C-6D8287E34399}">
  <ds:schemaRefs>
    <ds:schemaRef ds:uri="22fd6914-46d4-4c7e-bbad-46e82841b69d"/>
    <ds:schemaRef ds:uri="b47fbc76-1bba-4b69-b54f-3a49590c7890"/>
    <ds:schemaRef ds:uri="http://schemas.openxmlformats.org/package/2006/metadata/core-properties"/>
    <ds:schemaRef ds:uri="http://purl.org/dc/terms/"/>
    <ds:schemaRef ds:uri="http://schemas.microsoft.com/office/infopath/2007/PartnerControls"/>
    <ds:schemaRef ds:uri="http://schemas.microsoft.com/office/2006/metadata/properties"/>
    <ds:schemaRef ds:uri="http://schemas.microsoft.com/office/2006/documentManagement/types"/>
    <ds:schemaRef ds:uri="http://purl.org/dc/elements/1.1/"/>
    <ds:schemaRef ds:uri="http://purl.org/dc/dcmityp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1653</TotalTime>
  <Words>2386</Words>
  <Application>Microsoft Office PowerPoint</Application>
  <PresentationFormat>Widescreen</PresentationFormat>
  <Paragraphs>334</Paragraphs>
  <Slides>13</Slides>
  <Notes>13</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13</vt:i4>
      </vt:variant>
    </vt:vector>
  </HeadingPairs>
  <TitlesOfParts>
    <vt:vector size="27" baseType="lpstr">
      <vt:lpstr>Aptos</vt:lpstr>
      <vt:lpstr>Arial</vt:lpstr>
      <vt:lpstr>Calibri</vt:lpstr>
      <vt:lpstr>Newsreader ExtraBold</vt:lpstr>
      <vt:lpstr>Newsreader SemiBold</vt:lpstr>
      <vt:lpstr>Poppins</vt:lpstr>
      <vt:lpstr>Poppins Light</vt:lpstr>
      <vt:lpstr>Poppins Medium</vt:lpstr>
      <vt:lpstr>Times</vt:lpstr>
      <vt:lpstr>Wingdings</vt:lpstr>
      <vt:lpstr>Office</vt:lpstr>
      <vt:lpstr>4_Office</vt:lpstr>
      <vt:lpstr>3_Office</vt:lpstr>
      <vt:lpstr>2_Office</vt:lpstr>
      <vt:lpstr>SAVE: Phase I/II Study of Oral Revumenib Plus Decitabine/Cedazuridine and Venetoclax in Cohort of Patients with Newly Diagnosed AML</vt:lpstr>
      <vt:lpstr>About These Slides</vt:lpstr>
      <vt:lpstr>SAVE (Newly Diagnosed AML Cohort): Background</vt:lpstr>
      <vt:lpstr>SAVE: Study Design</vt:lpstr>
      <vt:lpstr>SAVE (Newly Diagnosed AML Cohort): Baseline Characteristics</vt:lpstr>
      <vt:lpstr>SAVE (Newly Diagnosed AML Cohort): Safety</vt:lpstr>
      <vt:lpstr>SAVE (Newly Diagnosed AML Cohort): Response</vt:lpstr>
      <vt:lpstr>SAVE (Newly Diagnosed AML Cohort): MRD Response</vt:lpstr>
      <vt:lpstr>SAVE (Newly Diagnosed AML Cohort): DoR and Survival</vt:lpstr>
      <vt:lpstr>SAVE (Newly Diagnosed AML Cohort): Patient Outcomes</vt:lpstr>
      <vt:lpstr>SAVE (Newly Diagnosed AML Cohort):  Detection of MEN1 Mutations</vt:lpstr>
      <vt:lpstr>SAVE (Newly Diagnosed AML Cohort):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SAVE: Phase I/II Study of Oral Revumenib Plus Decitabine/Cedazuridine and Venetoclax in Cohort of Patients with Newly Diagnosed AML</dc:title>
  <dc:creator>Timothy Quill</dc:creator>
  <cp:lastModifiedBy>Tara Cunningham</cp:lastModifiedBy>
  <cp:revision>21</cp:revision>
  <dcterms:created xsi:type="dcterms:W3CDTF">2025-12-04T13:55:49Z</dcterms:created>
  <dcterms:modified xsi:type="dcterms:W3CDTF">2025-12-08T17:35:45Z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