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531" r:id="rId9"/>
    <p:sldId id="538" r:id="rId10"/>
    <p:sldId id="539" r:id="rId11"/>
    <p:sldId id="561" r:id="rId12"/>
    <p:sldId id="547" r:id="rId13"/>
    <p:sldId id="13111" r:id="rId14"/>
    <p:sldId id="546" r:id="rId15"/>
    <p:sldId id="13109"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Jacky Olin" initials="JO" lastIdx="7" clrIdx="16">
    <p:extLst>
      <p:ext uri="{19B8F6BF-5375-455C-9EA6-DF929625EA0E}">
        <p15:presenceInfo xmlns:p15="http://schemas.microsoft.com/office/powerpoint/2012/main" userId="S::jolin@clinicaloptions.com::be962d7c-0694-47b7-a47b-05bea0d96ce0" providerId="AD"/>
      </p:ext>
    </p:extLst>
  </p:cmAuthor>
  <p:cmAuthor id="18" name="CLINICALOPTIONS\jconstanzo" initials="C" lastIdx="7" clrIdx="17">
    <p:extLst>
      <p:ext uri="{19B8F6BF-5375-455C-9EA6-DF929625EA0E}">
        <p15:presenceInfo xmlns:p15="http://schemas.microsoft.com/office/powerpoint/2012/main" userId="CLINICALOPTIONS\jconstanzo" providerId="None"/>
      </p:ext>
    </p:extLst>
  </p:cmAuthor>
  <p:cmAuthor id="19" name="CLINICALOPTIONS\tquill" initials="C" lastIdx="1" clrIdx="18">
    <p:extLst>
      <p:ext uri="{19B8F6BF-5375-455C-9EA6-DF929625EA0E}">
        <p15:presenceInfo xmlns:p15="http://schemas.microsoft.com/office/powerpoint/2012/main" userId="CLINICALOPTIONS\tquill" providerId="None"/>
      </p:ext>
    </p:extLst>
  </p:cmAuthor>
  <p:cmAuthor id="20" name="aboecler@clinicaloptions.com" initials="a" lastIdx="3" clrIdx="19">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5B8FB6-59AB-4350-B49B-82BDA05FD9D3}" v="17" dt="2023-06-09T15:35:18.60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290"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BTKi, BKT inhibitor; MCL, mantle cell lymphoma.</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t>BTK, Bruton’s tyrosine kinase; MCL, mantle cell lymphoma; R/R, relapsed/refractory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66060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CNS, central nervous system; DoR, duration of response; ECOG, Eastern Cooperative Group; MCL, mantle cell lymphoma; MTD, maximum tolerated dose; ORR, overall response rate; OS, overall survival; PFS, progression-free survival; PK, pharmacokinetics; PS, performance status;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7181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800" i="1" dirty="0"/>
              <a:t>cBTKi, covalent BTK inhibitor; ECOG, Eastern Cooperative Oncology Group; PS, performance status; sMIPI, simplified mantle cell lymphoma prognostic index.</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77739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PD, </a:t>
            </a:r>
            <a:r>
              <a:rPr kumimoji="0" lang="en-US" sz="1200" b="0" i="1" u="none" strike="noStrike" cap="none" normalizeH="0" baseline="0" dirty="0">
                <a:ln>
                  <a:noFill/>
                </a:ln>
                <a:solidFill>
                  <a:schemeClr val="bg2">
                    <a:lumMod val="10000"/>
                  </a:schemeClr>
                </a:solidFill>
                <a:effectLst/>
                <a:latin typeface="Calibri" panose="020F0502020204030204" pitchFamily="34" charset="0"/>
              </a:rPr>
              <a:t>disease progression.</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30780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1A76DDD-270A-46AF-8DD3-48D17FD1A4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0A32CB7-E0BC-4F61-A441-E83413F2A64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649E6215-1BF5-4AFE-87D1-05FD6D24D62A}"/>
              </a:ext>
            </a:extLst>
          </p:cNvPr>
          <p:cNvSpPr>
            <a:spLocks noGrp="1" noRot="1" noChangeAspect="1" noChangeArrowheads="1" noTextEdit="1"/>
          </p:cNvSpPr>
          <p:nvPr>
            <p:ph type="sldImg"/>
          </p:nvPr>
        </p:nvSpPr>
        <p:spPr>
          <a:xfrm>
            <a:off x="457200" y="720725"/>
            <a:ext cx="6400800" cy="3600450"/>
          </a:xfrm>
          <a:ln/>
        </p:spPr>
      </p:sp>
      <p:sp>
        <p:nvSpPr>
          <p:cNvPr id="23556" name="Rectangle 3">
            <a:extLst>
              <a:ext uri="{FF2B5EF4-FFF2-40B4-BE49-F238E27FC236}">
                <a16:creationId xmlns:a16="http://schemas.microsoft.com/office/drawing/2014/main" id="{53A036E2-E94E-4909-9FE7-95AECD65E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800" i="1" dirty="0"/>
              <a:t>DoR, duration of response</a:t>
            </a:r>
            <a:r>
              <a:rPr lang="en-GB" altLang="en-US" sz="800" i="1" dirty="0">
                <a:latin typeface="Arial" panose="020B0604020202020204" pitchFamily="34" charset="0"/>
                <a:cs typeface="Arial" panose="020B0604020202020204" pitchFamily="34" charset="0"/>
              </a:rPr>
              <a:t>; NR, not reached; ORR, overall response rate; OS, overall survival; PFS, progression-free survival</a:t>
            </a:r>
          </a:p>
        </p:txBody>
      </p:sp>
    </p:spTree>
    <p:extLst>
      <p:ext uri="{BB962C8B-B14F-4D97-AF65-F5344CB8AC3E}">
        <p14:creationId xmlns:p14="http://schemas.microsoft.com/office/powerpoint/2010/main" val="4163806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1A76DDD-270A-46AF-8DD3-48D17FD1A4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0A32CB7-E0BC-4F61-A441-E83413F2A64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649E6215-1BF5-4AFE-87D1-05FD6D24D62A}"/>
              </a:ext>
            </a:extLst>
          </p:cNvPr>
          <p:cNvSpPr>
            <a:spLocks noGrp="1" noRot="1" noChangeAspect="1" noChangeArrowheads="1" noTextEdit="1"/>
          </p:cNvSpPr>
          <p:nvPr>
            <p:ph type="sldImg"/>
          </p:nvPr>
        </p:nvSpPr>
        <p:spPr>
          <a:xfrm>
            <a:off x="457200" y="720725"/>
            <a:ext cx="6400800" cy="3600450"/>
          </a:xfrm>
          <a:ln/>
        </p:spPr>
      </p:sp>
      <p:sp>
        <p:nvSpPr>
          <p:cNvPr id="23556" name="Rectangle 3">
            <a:extLst>
              <a:ext uri="{FF2B5EF4-FFF2-40B4-BE49-F238E27FC236}">
                <a16:creationId xmlns:a16="http://schemas.microsoft.com/office/drawing/2014/main" id="{53A036E2-E94E-4909-9FE7-95AECD65E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800" i="1" dirty="0"/>
              <a:t>cBTKi, covalent BTK inhibitor; DoR, duration of response</a:t>
            </a:r>
            <a:r>
              <a:rPr lang="en-GB" altLang="en-US" sz="800" i="1" dirty="0">
                <a:latin typeface="Arial" panose="020B0604020202020204" pitchFamily="34" charset="0"/>
                <a:cs typeface="Arial" panose="020B0604020202020204" pitchFamily="34" charset="0"/>
              </a:rPr>
              <a:t>; NE, not evaluable; ORR, overall response rate; OS, overall survival; PFS, progression-free survival</a:t>
            </a:r>
          </a:p>
        </p:txBody>
      </p:sp>
    </p:spTree>
    <p:extLst>
      <p:ext uri="{BB962C8B-B14F-4D97-AF65-F5344CB8AC3E}">
        <p14:creationId xmlns:p14="http://schemas.microsoft.com/office/powerpoint/2010/main" val="4283988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1A76DDD-270A-46AF-8DD3-48D17FD1A46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0A32CB7-E0BC-4F61-A441-E83413F2A64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649E6215-1BF5-4AFE-87D1-05FD6D24D62A}"/>
              </a:ext>
            </a:extLst>
          </p:cNvPr>
          <p:cNvSpPr>
            <a:spLocks noGrp="1" noRot="1" noChangeAspect="1" noChangeArrowheads="1" noTextEdit="1"/>
          </p:cNvSpPr>
          <p:nvPr>
            <p:ph type="sldImg"/>
          </p:nvPr>
        </p:nvSpPr>
        <p:spPr>
          <a:xfrm>
            <a:off x="457200" y="720725"/>
            <a:ext cx="6400800" cy="3600450"/>
          </a:xfrm>
          <a:ln/>
        </p:spPr>
      </p:sp>
      <p:sp>
        <p:nvSpPr>
          <p:cNvPr id="23556" name="Rectangle 3">
            <a:extLst>
              <a:ext uri="{FF2B5EF4-FFF2-40B4-BE49-F238E27FC236}">
                <a16:creationId xmlns:a16="http://schemas.microsoft.com/office/drawing/2014/main" id="{53A036E2-E94E-4909-9FE7-95AECD65E7F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800" i="1" dirty="0">
                <a:latin typeface="Arial" panose="020B0604020202020204" pitchFamily="34" charset="0"/>
              </a:rPr>
              <a:t>AE, adverse event; MCL, mantle cell lymphoma; TEAE, treatment-emergent adverse event; TRAE, treatment-related adverse event. </a:t>
            </a:r>
          </a:p>
        </p:txBody>
      </p:sp>
    </p:spTree>
    <p:extLst>
      <p:ext uri="{BB962C8B-B14F-4D97-AF65-F5344CB8AC3E}">
        <p14:creationId xmlns:p14="http://schemas.microsoft.com/office/powerpoint/2010/main" val="2910105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cBTKi, covalent BTK inhibitor; </a:t>
            </a:r>
            <a:r>
              <a:rPr lang="en-GB" altLang="en-US" sz="1200" i="1" dirty="0">
                <a:latin typeface="Arial" panose="020B0604020202020204" pitchFamily="34" charset="0"/>
              </a:rPr>
              <a:t>MCL, mantle cell lymphoma; ORR, overall response rate.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5689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BRUIN 2-Yr Update: Phase I/II Trial Evaluating Pirtobrutinib in Covalent BTKi–Treated MCL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5846"/>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9985-E59C-4929-967C-1A1E0E5BF76D}"/>
              </a:ext>
            </a:extLst>
          </p:cNvPr>
          <p:cNvSpPr>
            <a:spLocks noGrp="1"/>
          </p:cNvSpPr>
          <p:nvPr>
            <p:ph type="title"/>
          </p:nvPr>
        </p:nvSpPr>
        <p:spPr/>
        <p:txBody>
          <a:bodyPr/>
          <a:lstStyle/>
          <a:p>
            <a:r>
              <a:rPr lang="en-US" altLang="en-US" sz="3600" dirty="0"/>
              <a:t>BRUIN 2-Yr Update: </a:t>
            </a:r>
            <a:r>
              <a:rPr lang="en-US" dirty="0"/>
              <a:t>Background</a:t>
            </a:r>
          </a:p>
        </p:txBody>
      </p:sp>
      <p:sp>
        <p:nvSpPr>
          <p:cNvPr id="3" name="Content Placeholder 2">
            <a:extLst>
              <a:ext uri="{FF2B5EF4-FFF2-40B4-BE49-F238E27FC236}">
                <a16:creationId xmlns:a16="http://schemas.microsoft.com/office/drawing/2014/main" id="{3CB324A4-63B7-474A-961C-217ED7D302B1}"/>
              </a:ext>
            </a:extLst>
          </p:cNvPr>
          <p:cNvSpPr>
            <a:spLocks noGrp="1"/>
          </p:cNvSpPr>
          <p:nvPr>
            <p:ph idx="1"/>
          </p:nvPr>
        </p:nvSpPr>
        <p:spPr/>
        <p:txBody>
          <a:bodyPr/>
          <a:lstStyle/>
          <a:p>
            <a:r>
              <a:rPr lang="en-US" sz="2400" dirty="0"/>
              <a:t>Covalent BTK inhibitors such as ibrutinib, acalabrutinib, and zanubrutinib are highly active in MCL </a:t>
            </a:r>
          </a:p>
          <a:p>
            <a:pPr lvl="1"/>
            <a:r>
              <a:rPr lang="en-US" sz="2200" dirty="0"/>
              <a:t>Utility of covalent inhibitors is limited by acquired resistance and intolerance</a:t>
            </a:r>
            <a:r>
              <a:rPr lang="en-US" sz="2200" baseline="30000" dirty="0"/>
              <a:t>1,2 </a:t>
            </a:r>
          </a:p>
          <a:p>
            <a:pPr lvl="1"/>
            <a:r>
              <a:rPr lang="en-US" sz="2200" dirty="0"/>
              <a:t>Survival outcomes in MCL are dismal following progression on covalent BTK inhibitors</a:t>
            </a:r>
          </a:p>
          <a:p>
            <a:r>
              <a:rPr lang="en-US" sz="2400" dirty="0"/>
              <a:t>Pirtobrutinib: a next-generation, highly selective noncovalent (reversible) </a:t>
            </a:r>
            <a:br>
              <a:rPr lang="en-US" sz="2400" dirty="0"/>
            </a:br>
            <a:r>
              <a:rPr lang="en-US" sz="2400" dirty="0"/>
              <a:t>BTK inhibitor</a:t>
            </a:r>
            <a:r>
              <a:rPr lang="en-US" sz="2400" baseline="30000" dirty="0"/>
              <a:t> </a:t>
            </a:r>
            <a:r>
              <a:rPr lang="en-US" sz="2400" dirty="0"/>
              <a:t>received FDA accelerated approval for adults with R/R MCL after </a:t>
            </a:r>
            <a:br>
              <a:rPr lang="en-US" sz="2400" dirty="0"/>
            </a:br>
            <a:r>
              <a:rPr lang="en-US" sz="2400" dirty="0"/>
              <a:t>≥2 previous lines of systemic therapy, including a covalent BTK inhiitor</a:t>
            </a:r>
            <a:r>
              <a:rPr lang="en-US" sz="2400" baseline="30000" dirty="0"/>
              <a:t>3,4</a:t>
            </a:r>
          </a:p>
          <a:p>
            <a:r>
              <a:rPr lang="en-US" sz="2400" dirty="0"/>
              <a:t>Current analysis assessed efficacy and safety of pirtobrutinib in patients with previously treated MCL</a:t>
            </a:r>
            <a:r>
              <a:rPr lang="en-US" sz="2400" baseline="30000" dirty="0"/>
              <a:t>5</a:t>
            </a:r>
            <a:r>
              <a:rPr lang="en-US" sz="2400" dirty="0"/>
              <a:t> </a:t>
            </a:r>
          </a:p>
          <a:p>
            <a:pPr lvl="1"/>
            <a:r>
              <a:rPr lang="en-US" sz="2200" dirty="0"/>
              <a:t>Median 2 yr of follow-up</a:t>
            </a:r>
          </a:p>
        </p:txBody>
      </p:sp>
      <p:sp>
        <p:nvSpPr>
          <p:cNvPr id="8" name="Text Box 11">
            <a:extLst>
              <a:ext uri="{FF2B5EF4-FFF2-40B4-BE49-F238E27FC236}">
                <a16:creationId xmlns:a16="http://schemas.microsoft.com/office/drawing/2014/main" id="{38EA9E98-7D63-F84D-A22E-F9E093C9C89F}"/>
              </a:ext>
            </a:extLst>
          </p:cNvPr>
          <p:cNvSpPr txBox="1">
            <a:spLocks noChangeArrowheads="1"/>
          </p:cNvSpPr>
          <p:nvPr/>
        </p:nvSpPr>
        <p:spPr bwMode="auto">
          <a:xfrm>
            <a:off x="431758" y="6192365"/>
            <a:ext cx="65653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defRPr/>
            </a:pPr>
            <a:r>
              <a:rPr kumimoji="0" lang="en-US" altLang="en-US" sz="1200" b="0" i="0" u="none" strike="noStrike" kern="1200" cap="none"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Owen. Curr Oncol. 2019;26:e233. 2. </a:t>
            </a:r>
            <a:r>
              <a:rPr lang="en-US" altLang="en-US" sz="1200" b="0" dirty="0">
                <a:solidFill>
                  <a:srgbClr val="455560"/>
                </a:solidFill>
                <a:latin typeface="Calibri" panose="020F0502020204030204" pitchFamily="34" charset="0"/>
              </a:rPr>
              <a:t>Martin. Blood. 2016;127:1559. </a:t>
            </a:r>
            <a:br>
              <a:rPr lang="en-US" altLang="en-US" sz="1200" b="0" dirty="0">
                <a:solidFill>
                  <a:srgbClr val="455560"/>
                </a:solidFill>
                <a:latin typeface="Calibri" panose="020F0502020204030204" pitchFamily="34" charset="0"/>
              </a:rPr>
            </a:br>
            <a:r>
              <a:rPr lang="en-US" altLang="en-US" sz="1200" b="0" dirty="0">
                <a:solidFill>
                  <a:srgbClr val="455560"/>
                </a:solidFill>
                <a:latin typeface="Calibri" panose="020F0502020204030204" pitchFamily="34" charset="0"/>
              </a:rPr>
              <a:t>3. Mato. Lancet. 2021;397:892. </a:t>
            </a:r>
            <a:r>
              <a:rPr kumimoji="0" lang="en-US" altLang="en-US" sz="1200" b="0" i="0" u="none" strike="noStrike" kern="1200" cap="none"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4. Pirtobrutinib PI. </a:t>
            </a:r>
            <a:r>
              <a:rPr lang="en-US" altLang="en-US" sz="1200" b="0" dirty="0">
                <a:solidFill>
                  <a:srgbClr val="455560"/>
                </a:solidFill>
                <a:latin typeface="Calibri" panose="020F0502020204030204" pitchFamily="34" charset="0"/>
              </a:rPr>
              <a:t>5</a:t>
            </a:r>
            <a:r>
              <a:rPr kumimoji="0" lang="en-US" altLang="en-US" sz="1200" b="0" i="0" u="none" strike="noStrike" kern="1200" cap="none"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3697060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110A220-92F4-4770-96E4-EE8D0CE02C3E}"/>
              </a:ext>
            </a:extLst>
          </p:cNvPr>
          <p:cNvSpPr>
            <a:spLocks noGrp="1" noChangeArrowheads="1"/>
          </p:cNvSpPr>
          <p:nvPr>
            <p:ph type="title"/>
          </p:nvPr>
        </p:nvSpPr>
        <p:spPr/>
        <p:txBody>
          <a:bodyPr/>
          <a:lstStyle/>
          <a:p>
            <a:r>
              <a:rPr lang="en-US" altLang="en-US" sz="3600" dirty="0"/>
              <a:t>BRUIN 2-Yr Update: </a:t>
            </a:r>
            <a:r>
              <a:rPr lang="en-US" sz="3400" dirty="0"/>
              <a:t>Pirtobrutinib in Previously Treated MCL</a:t>
            </a:r>
            <a:endParaRPr lang="en-US" altLang="en-US" sz="3400" dirty="0"/>
          </a:p>
        </p:txBody>
      </p:sp>
      <p:sp>
        <p:nvSpPr>
          <p:cNvPr id="5" name="Content Placeholder 4">
            <a:extLst>
              <a:ext uri="{FF2B5EF4-FFF2-40B4-BE49-F238E27FC236}">
                <a16:creationId xmlns:a16="http://schemas.microsoft.com/office/drawing/2014/main" id="{1A93ADC1-4FC6-1B48-8C36-DF97CE695AD4}"/>
              </a:ext>
            </a:extLst>
          </p:cNvPr>
          <p:cNvSpPr>
            <a:spLocks noGrp="1"/>
          </p:cNvSpPr>
          <p:nvPr>
            <p:ph idx="1"/>
          </p:nvPr>
        </p:nvSpPr>
        <p:spPr>
          <a:xfrm>
            <a:off x="604675" y="1513047"/>
            <a:ext cx="10877529" cy="526621"/>
          </a:xfrm>
        </p:spPr>
        <p:txBody>
          <a:bodyPr/>
          <a:lstStyle/>
          <a:p>
            <a:r>
              <a:rPr lang="en-US" sz="2000" dirty="0"/>
              <a:t>Dose escalation and dose expansion phase I/II study</a:t>
            </a:r>
          </a:p>
        </p:txBody>
      </p:sp>
      <p:sp>
        <p:nvSpPr>
          <p:cNvPr id="20484" name="Text Box 23">
            <a:extLst>
              <a:ext uri="{FF2B5EF4-FFF2-40B4-BE49-F238E27FC236}">
                <a16:creationId xmlns:a16="http://schemas.microsoft.com/office/drawing/2014/main" id="{64FE162B-3EC3-45F7-BE70-11BF0B9D4D72}"/>
              </a:ext>
            </a:extLst>
          </p:cNvPr>
          <p:cNvSpPr txBox="1">
            <a:spLocks noChangeArrowheads="1"/>
          </p:cNvSpPr>
          <p:nvPr/>
        </p:nvSpPr>
        <p:spPr bwMode="auto">
          <a:xfrm>
            <a:off x="941439" y="2170649"/>
            <a:ext cx="336213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2000" b="0" dirty="0">
                <a:solidFill>
                  <a:srgbClr val="000000"/>
                </a:solidFill>
                <a:latin typeface="Calibri" panose="020F0502020204030204" pitchFamily="34" charset="0"/>
              </a:rPr>
              <a:t>Adults </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with MCL</a:t>
            </a:r>
            <a:r>
              <a:rPr lang="en-GB" altLang="en-US" sz="2000" b="0" dirty="0">
                <a:solidFill>
                  <a:srgbClr val="000000"/>
                </a:solidFill>
                <a:latin typeface="Calibri" panose="020F0502020204030204" pitchFamily="34" charset="0"/>
              </a:rPr>
              <a:t> and</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≥2 prior therapies (including covalent BTK inhibitor in primary analysis set*) that is eligible for treatment; ECOG PS 0-2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lang="en-GB" altLang="en-US" sz="2000" b="0" dirty="0">
                <a:solidFill>
                  <a:srgbClr val="000000"/>
                </a:solidFill>
                <a:latin typeface="Calibri" panose="020F0502020204030204" pitchFamily="34" charset="0"/>
              </a:rPr>
              <a:t>n</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 </a:t>
            </a:r>
            <a:r>
              <a:rPr lang="en-GB" altLang="en-US" sz="2000" b="0" dirty="0">
                <a:solidFill>
                  <a:srgbClr val="000000"/>
                </a:solidFill>
                <a:latin typeface="Calibri" panose="020F0502020204030204" pitchFamily="34" charset="0"/>
              </a:rPr>
              <a:t>166</a:t>
            </a:r>
            <a:r>
              <a:rPr kumimoji="0" lang="en-GB"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20494" name="Line 33">
            <a:extLst>
              <a:ext uri="{FF2B5EF4-FFF2-40B4-BE49-F238E27FC236}">
                <a16:creationId xmlns:a16="http://schemas.microsoft.com/office/drawing/2014/main" id="{5C9F2226-A200-4132-9525-3EE0F543DF4E}"/>
              </a:ext>
            </a:extLst>
          </p:cNvPr>
          <p:cNvSpPr>
            <a:spLocks noChangeShapeType="1"/>
          </p:cNvSpPr>
          <p:nvPr/>
        </p:nvSpPr>
        <p:spPr bwMode="auto">
          <a:xfrm>
            <a:off x="4097658" y="3047676"/>
            <a:ext cx="41182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6" name="Rectangle 24">
            <a:extLst>
              <a:ext uri="{FF2B5EF4-FFF2-40B4-BE49-F238E27FC236}">
                <a16:creationId xmlns:a16="http://schemas.microsoft.com/office/drawing/2014/main" id="{44489EFA-1967-4034-88AE-08A69E7C0B2B}"/>
              </a:ext>
            </a:extLst>
          </p:cNvPr>
          <p:cNvSpPr>
            <a:spLocks noChangeArrowheads="1"/>
          </p:cNvSpPr>
          <p:nvPr/>
        </p:nvSpPr>
        <p:spPr bwMode="auto">
          <a:xfrm>
            <a:off x="4550940" y="2379933"/>
            <a:ext cx="4838709" cy="1369395"/>
          </a:xfrm>
          <a:prstGeom prst="rect">
            <a:avLst/>
          </a:prstGeom>
          <a:solidFill>
            <a:schemeClr val="accent1"/>
          </a:solidFill>
          <a:ln w="9525">
            <a:noFill/>
            <a:miter lim="800000"/>
            <a:headEnd/>
            <a:tailEnd/>
          </a:ln>
        </p:spPr>
        <p:txBody>
          <a:bodyPr wrap="none" anchor="ctr" anchorCtr="1"/>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Pirtobrutinib</a:t>
            </a:r>
            <a:endPar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a:p>
            <a:pPr marL="342900" marR="0" lvl="0" indent="-342900"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Phase I: 25-300 mg/day in 28-day cycles </a:t>
            </a:r>
          </a:p>
          <a:p>
            <a:pPr marL="342900" marR="0" lvl="0" indent="-342900"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Phase II: 200 mg/day in 28-day cycles</a:t>
            </a:r>
          </a:p>
        </p:txBody>
      </p:sp>
      <p:sp>
        <p:nvSpPr>
          <p:cNvPr id="3" name="TextBox 2">
            <a:extLst>
              <a:ext uri="{FF2B5EF4-FFF2-40B4-BE49-F238E27FC236}">
                <a16:creationId xmlns:a16="http://schemas.microsoft.com/office/drawing/2014/main" id="{8F9713E7-236F-4EBD-ADFF-DA8FE57DE26C}"/>
              </a:ext>
            </a:extLst>
          </p:cNvPr>
          <p:cNvSpPr txBox="1"/>
          <p:nvPr/>
        </p:nvSpPr>
        <p:spPr bwMode="auto">
          <a:xfrm>
            <a:off x="3615891" y="5875595"/>
            <a:ext cx="55498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*Comprising the first 90 patients enrolled to phase I or II with measurable disease,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had received prior covalent BTK inhibitor</a:t>
            </a:r>
            <a:r>
              <a:rPr lang="en-US" sz="1200" b="0" dirty="0">
                <a:solidFill>
                  <a:srgbClr val="000000"/>
                </a:solidFill>
                <a:latin typeface="Calibri" panose="020F0502020204030204" pitchFamily="34" charset="0"/>
              </a:rPr>
              <a:t>, and no known CNS involvement.</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rPr>
              <a:t> Efficacy population also included n = 14 covalent BTK inhibitor naive patients with MCL.</a:t>
            </a:r>
          </a:p>
        </p:txBody>
      </p:sp>
      <p:sp>
        <p:nvSpPr>
          <p:cNvPr id="17" name="Content Placeholder 4">
            <a:extLst>
              <a:ext uri="{FF2B5EF4-FFF2-40B4-BE49-F238E27FC236}">
                <a16:creationId xmlns:a16="http://schemas.microsoft.com/office/drawing/2014/main" id="{D75FE0C2-9635-6E47-5D50-6878988A62D5}"/>
              </a:ext>
            </a:extLst>
          </p:cNvPr>
          <p:cNvSpPr txBox="1">
            <a:spLocks/>
          </p:cNvSpPr>
          <p:nvPr/>
        </p:nvSpPr>
        <p:spPr bwMode="auto">
          <a:xfrm>
            <a:off x="604674" y="4549282"/>
            <a:ext cx="10877529" cy="1174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MTD and recommended phase II dose (phase I), ORR (phase II)</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b="1"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safety, PK, ORR by investigator, DoR, PFS, OS by IRC</a:t>
            </a:r>
          </a:p>
        </p:txBody>
      </p:sp>
      <p:sp>
        <p:nvSpPr>
          <p:cNvPr id="2" name="Text Box 11">
            <a:extLst>
              <a:ext uri="{FF2B5EF4-FFF2-40B4-BE49-F238E27FC236}">
                <a16:creationId xmlns:a16="http://schemas.microsoft.com/office/drawing/2014/main" id="{318BDB91-BD9E-12D6-E50C-682507256CED}"/>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NCT03740529. 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3876751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r>
              <a:rPr lang="en-US" altLang="en-US" sz="3600" dirty="0"/>
              <a:t>BRUIN 2-Yr Update: </a:t>
            </a:r>
            <a:r>
              <a:rPr lang="en-US" dirty="0"/>
              <a:t>Baseline Characteristics</a:t>
            </a:r>
            <a:endParaRPr lang="en-US" altLang="en-US" dirty="0"/>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2607663567"/>
              </p:ext>
            </p:extLst>
          </p:nvPr>
        </p:nvGraphicFramePr>
        <p:xfrm>
          <a:off x="522288" y="1596841"/>
          <a:ext cx="5745491" cy="4625468"/>
        </p:xfrm>
        <a:graphic>
          <a:graphicData uri="http://schemas.openxmlformats.org/drawingml/2006/table">
            <a:tbl>
              <a:tblPr/>
              <a:tblGrid>
                <a:gridCol w="1564626">
                  <a:extLst>
                    <a:ext uri="{9D8B030D-6E8A-4147-A177-3AD203B41FA5}">
                      <a16:colId xmlns:a16="http://schemas.microsoft.com/office/drawing/2014/main" val="20000"/>
                    </a:ext>
                  </a:extLst>
                </a:gridCol>
                <a:gridCol w="1332525">
                  <a:extLst>
                    <a:ext uri="{9D8B030D-6E8A-4147-A177-3AD203B41FA5}">
                      <a16:colId xmlns:a16="http://schemas.microsoft.com/office/drawing/2014/main" val="3475415149"/>
                    </a:ext>
                  </a:extLst>
                </a:gridCol>
                <a:gridCol w="1424170">
                  <a:extLst>
                    <a:ext uri="{9D8B030D-6E8A-4147-A177-3AD203B41FA5}">
                      <a16:colId xmlns:a16="http://schemas.microsoft.com/office/drawing/2014/main" val="3943240494"/>
                    </a:ext>
                  </a:extLst>
                </a:gridCol>
                <a:gridCol w="1424170">
                  <a:extLst>
                    <a:ext uri="{9D8B030D-6E8A-4147-A177-3AD203B41FA5}">
                      <a16:colId xmlns:a16="http://schemas.microsoft.com/office/drawing/2014/main" val="4290157601"/>
                    </a:ext>
                  </a:extLst>
                </a:gridCol>
              </a:tblGrid>
              <a:tr h="405930">
                <a:tc gridSpan="2">
                  <a:txBody>
                    <a:bodyPr/>
                    <a:lstStyle/>
                    <a:p>
                      <a:pPr marL="0" marR="0" lvl="0" indent="0" algn="l"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cBTKi</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cBTKi Naive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38787">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70.0 (46.0-87.0)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67.0 (60.0-86.0)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8787">
                <a:tc grid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 (80.0)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614857">
                <a:tc grid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Histology,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Classic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Pleomorphic/blastoid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(77.8)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(78.6)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56654371"/>
                  </a:ext>
                </a:extLst>
              </a:tr>
              <a:tr h="740214">
                <a:tc grid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 (67.8)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(31.1)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(35.7)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(57.1)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04361170"/>
                  </a:ext>
                </a:extLst>
              </a:tr>
              <a:tr h="740214">
                <a:tc grid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sMIPI score, n (%)</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Low risk (0-3)</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Intermediate risk (4-5)</a:t>
                      </a:r>
                    </a:p>
                    <a:p>
                      <a:pPr marL="284163" marR="0" lvl="0" indent="-171450" algn="l" defTabSz="914400" rtl="0" eaLnBrk="1" fontAlgn="base" latinLnBrk="0" hangingPunct="1">
                        <a:lnSpc>
                          <a:spcPct val="100000"/>
                        </a:lnSpc>
                        <a:spcBef>
                          <a:spcPts val="0"/>
                        </a:spcBef>
                        <a:spcAft>
                          <a:spcPts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 risk (6-11)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(22.2)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 (55.6)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(22.2)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(35.7)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(42.9)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9406715"/>
                  </a:ext>
                </a:extLst>
              </a:tr>
              <a:tr h="504809">
                <a:tc>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Tumor bulk,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179388" marR="0" lvl="0" indent="-179388"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&lt;5</a:t>
                      </a:r>
                    </a:p>
                    <a:p>
                      <a:pPr marL="179388" marR="0" lvl="0" indent="-179388"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cm</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 (73.3)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(26.7)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(35.7)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50784048"/>
                  </a:ext>
                </a:extLst>
              </a:tr>
              <a:tr h="238787">
                <a:tc gridSpan="2">
                  <a:txBody>
                    <a:bodyPr/>
                    <a:lstStyle/>
                    <a:p>
                      <a:pPr marL="1270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Bone marrow involvement,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(51.1)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(28.6)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76141954"/>
                  </a:ext>
                </a:extLst>
              </a:tr>
            </a:tbl>
          </a:graphicData>
        </a:graphic>
      </p:graphicFrame>
      <p:graphicFrame>
        <p:nvGraphicFramePr>
          <p:cNvPr id="11" name="Group 32">
            <a:extLst>
              <a:ext uri="{FF2B5EF4-FFF2-40B4-BE49-F238E27FC236}">
                <a16:creationId xmlns:a16="http://schemas.microsoft.com/office/drawing/2014/main" id="{E567A1D9-38A0-4C32-89DA-C955B8B46FC7}"/>
              </a:ext>
            </a:extLst>
          </p:cNvPr>
          <p:cNvGraphicFramePr>
            <a:graphicFrameLocks noGrp="1"/>
          </p:cNvGraphicFramePr>
          <p:nvPr>
            <p:extLst>
              <p:ext uri="{D42A27DB-BD31-4B8C-83A1-F6EECF244321}">
                <p14:modId xmlns:p14="http://schemas.microsoft.com/office/powerpoint/2010/main" val="3772843225"/>
              </p:ext>
            </p:extLst>
          </p:nvPr>
        </p:nvGraphicFramePr>
        <p:xfrm>
          <a:off x="6526214" y="1596841"/>
          <a:ext cx="5232399" cy="2461308"/>
        </p:xfrm>
        <a:graphic>
          <a:graphicData uri="http://schemas.openxmlformats.org/drawingml/2006/table">
            <a:tbl>
              <a:tblPr/>
              <a:tblGrid>
                <a:gridCol w="2943345">
                  <a:extLst>
                    <a:ext uri="{9D8B030D-6E8A-4147-A177-3AD203B41FA5}">
                      <a16:colId xmlns:a16="http://schemas.microsoft.com/office/drawing/2014/main" val="20000"/>
                    </a:ext>
                  </a:extLst>
                </a:gridCol>
                <a:gridCol w="1144527">
                  <a:extLst>
                    <a:ext uri="{9D8B030D-6E8A-4147-A177-3AD203B41FA5}">
                      <a16:colId xmlns:a16="http://schemas.microsoft.com/office/drawing/2014/main" val="3943240494"/>
                    </a:ext>
                  </a:extLst>
                </a:gridCol>
                <a:gridCol w="1144527">
                  <a:extLst>
                    <a:ext uri="{9D8B030D-6E8A-4147-A177-3AD203B41FA5}">
                      <a16:colId xmlns:a16="http://schemas.microsoft.com/office/drawing/2014/main" val="3195021653"/>
                    </a:ext>
                  </a:extLst>
                </a:gridCol>
              </a:tblGrid>
              <a:tr h="363625">
                <a:tc>
                  <a:txBody>
                    <a:bodyPr/>
                    <a:lstStyle/>
                    <a:p>
                      <a:pPr marL="0" marR="0" lvl="0" indent="0" algn="l"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Molecular 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cBTKi</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cBTKi Naive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663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(18.9)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(60.0)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(50.0)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0050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Ki-67 index,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(27.8)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(62.2)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(42.9)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(42.9)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04361170"/>
                  </a:ext>
                </a:extLst>
              </a:tr>
            </a:tbl>
          </a:graphicData>
        </a:graphic>
      </p:graphicFrame>
      <p:sp>
        <p:nvSpPr>
          <p:cNvPr id="3" name="Text Box 11">
            <a:extLst>
              <a:ext uri="{FF2B5EF4-FFF2-40B4-BE49-F238E27FC236}">
                <a16:creationId xmlns:a16="http://schemas.microsoft.com/office/drawing/2014/main" id="{06AC067B-9409-CF11-C0F3-1FA69F04BDC9}"/>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4194195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r>
              <a:rPr lang="en-US" altLang="en-US" sz="3600" dirty="0"/>
              <a:t>BRUIN 2-Yr Update: </a:t>
            </a:r>
            <a:r>
              <a:rPr lang="en-US" dirty="0"/>
              <a:t>Prior Therapy</a:t>
            </a:r>
            <a:endParaRPr lang="en-US" altLang="en-US" dirty="0"/>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596283150"/>
              </p:ext>
            </p:extLst>
          </p:nvPr>
        </p:nvGraphicFramePr>
        <p:xfrm>
          <a:off x="719138" y="1523639"/>
          <a:ext cx="10763249" cy="4511104"/>
        </p:xfrm>
        <a:graphic>
          <a:graphicData uri="http://schemas.openxmlformats.org/drawingml/2006/table">
            <a:tbl>
              <a:tblPr/>
              <a:tblGrid>
                <a:gridCol w="5401633">
                  <a:extLst>
                    <a:ext uri="{9D8B030D-6E8A-4147-A177-3AD203B41FA5}">
                      <a16:colId xmlns:a16="http://schemas.microsoft.com/office/drawing/2014/main" val="20000"/>
                    </a:ext>
                  </a:extLst>
                </a:gridCol>
                <a:gridCol w="2680808">
                  <a:extLst>
                    <a:ext uri="{9D8B030D-6E8A-4147-A177-3AD203B41FA5}">
                      <a16:colId xmlns:a16="http://schemas.microsoft.com/office/drawing/2014/main" val="3943240494"/>
                    </a:ext>
                  </a:extLst>
                </a:gridCol>
                <a:gridCol w="2680808">
                  <a:extLst>
                    <a:ext uri="{9D8B030D-6E8A-4147-A177-3AD203B41FA5}">
                      <a16:colId xmlns:a16="http://schemas.microsoft.com/office/drawing/2014/main" val="838762513"/>
                    </a:ext>
                  </a:extLst>
                </a:gridCol>
              </a:tblGrid>
              <a:tr h="429151">
                <a:tc>
                  <a:txBody>
                    <a:bodyPr/>
                    <a:lstStyle/>
                    <a:p>
                      <a:pPr marL="0" marR="0" lvl="0" indent="0" algn="l"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Prior Covalent BTK Inhibitor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Covalent BTK Inhibitor Naive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24846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prior lines of systemic therapy, n (range)</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7370780"/>
                  </a:ext>
                </a:extLst>
              </a:tr>
              <a:tr h="6098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Reason discontinued any prior covalent BTK inhibitor,*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Toxicity/other</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 (82.2)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(17.8)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70614256"/>
                  </a:ext>
                </a:extLst>
              </a:tr>
              <a:tr h="20553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BTK inhibitor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Anti-CD20 antibody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Chemotherapy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Immunomodulator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Stem cell transplant</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Autologous</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Allogeneic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BCL2 inhibitor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CAR T-cell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PI3K inhibitor</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86 (95.6)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 (87.8)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(21.1)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(21.1)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(18.9)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(50.0)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(50.0)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(7.1)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76452164"/>
                  </a:ext>
                </a:extLst>
              </a:tr>
            </a:tbl>
          </a:graphicData>
        </a:graphic>
      </p:graphicFrame>
      <p:sp>
        <p:nvSpPr>
          <p:cNvPr id="3" name="Text Box 11">
            <a:extLst>
              <a:ext uri="{FF2B5EF4-FFF2-40B4-BE49-F238E27FC236}">
                <a16:creationId xmlns:a16="http://schemas.microsoft.com/office/drawing/2014/main" id="{2E400C50-D79C-2AA2-3F5D-594A94246732}"/>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2" name="TextBox 1">
            <a:extLst>
              <a:ext uri="{FF2B5EF4-FFF2-40B4-BE49-F238E27FC236}">
                <a16:creationId xmlns:a16="http://schemas.microsoft.com/office/drawing/2014/main" id="{DC73F6BE-58EB-3598-2610-BF7D413BE8BE}"/>
              </a:ext>
            </a:extLst>
          </p:cNvPr>
          <p:cNvSpPr txBox="1"/>
          <p:nvPr/>
        </p:nvSpPr>
        <p:spPr bwMode="auto">
          <a:xfrm>
            <a:off x="719138" y="6042024"/>
            <a:ext cx="652505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*Cases with multiple reasons for discontinuation were assigned to disease progression </a:t>
            </a:r>
          </a:p>
        </p:txBody>
      </p:sp>
    </p:spTree>
    <p:extLst>
      <p:ext uri="{BB962C8B-B14F-4D97-AF65-F5344CB8AC3E}">
        <p14:creationId xmlns:p14="http://schemas.microsoft.com/office/powerpoint/2010/main" val="877705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6F8906-7A66-4217-B432-6EAA2AB88EE9}"/>
              </a:ext>
            </a:extLst>
          </p:cNvPr>
          <p:cNvSpPr>
            <a:spLocks noGrp="1" noChangeArrowheads="1"/>
          </p:cNvSpPr>
          <p:nvPr>
            <p:ph type="title"/>
          </p:nvPr>
        </p:nvSpPr>
        <p:spPr/>
        <p:txBody>
          <a:bodyPr/>
          <a:lstStyle/>
          <a:p>
            <a:r>
              <a:rPr lang="en-US" altLang="en-US" sz="3600" dirty="0"/>
              <a:t>BRUIN 2-Yr Update: </a:t>
            </a:r>
            <a:r>
              <a:rPr lang="en-US" dirty="0"/>
              <a:t>Efficacy Summary</a:t>
            </a:r>
            <a:endParaRPr lang="en-US" altLang="en-US" dirty="0"/>
          </a:p>
        </p:txBody>
      </p:sp>
      <p:graphicFrame>
        <p:nvGraphicFramePr>
          <p:cNvPr id="13" name="Group 3">
            <a:extLst>
              <a:ext uri="{FF2B5EF4-FFF2-40B4-BE49-F238E27FC236}">
                <a16:creationId xmlns:a16="http://schemas.microsoft.com/office/drawing/2014/main" id="{EE6E5589-DC19-0646-8962-DAF7D1CAC68F}"/>
              </a:ext>
            </a:extLst>
          </p:cNvPr>
          <p:cNvGraphicFramePr>
            <a:graphicFrameLocks/>
          </p:cNvGraphicFramePr>
          <p:nvPr>
            <p:extLst>
              <p:ext uri="{D42A27DB-BD31-4B8C-83A1-F6EECF244321}">
                <p14:modId xmlns:p14="http://schemas.microsoft.com/office/powerpoint/2010/main" val="2007963311"/>
              </p:ext>
            </p:extLst>
          </p:nvPr>
        </p:nvGraphicFramePr>
        <p:xfrm>
          <a:off x="709796" y="1590695"/>
          <a:ext cx="10390595" cy="3230976"/>
        </p:xfrm>
        <a:graphic>
          <a:graphicData uri="http://schemas.openxmlformats.org/drawingml/2006/table">
            <a:tbl>
              <a:tblPr/>
              <a:tblGrid>
                <a:gridCol w="3108005">
                  <a:extLst>
                    <a:ext uri="{9D8B030D-6E8A-4147-A177-3AD203B41FA5}">
                      <a16:colId xmlns:a16="http://schemas.microsoft.com/office/drawing/2014/main" val="20000"/>
                    </a:ext>
                  </a:extLst>
                </a:gridCol>
                <a:gridCol w="3641295">
                  <a:extLst>
                    <a:ext uri="{9D8B030D-6E8A-4147-A177-3AD203B41FA5}">
                      <a16:colId xmlns:a16="http://schemas.microsoft.com/office/drawing/2014/main" val="490208737"/>
                    </a:ext>
                  </a:extLst>
                </a:gridCol>
                <a:gridCol w="3641295">
                  <a:extLst>
                    <a:ext uri="{9D8B030D-6E8A-4147-A177-3AD203B41FA5}">
                      <a16:colId xmlns:a16="http://schemas.microsoft.com/office/drawing/2014/main" val="31944758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Prior Covalent BTK Inhibitor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Covalent BTK Inhibitor Naive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56.7 (45.8 -67.1)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85.7 (57.2-98.2)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180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Best response,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(18.9)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 (37.8)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(17.8)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(15.6)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(42.9)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(42.9)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(7.1)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67648">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DoR, mo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17.6 (7.3-27.2)</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5578385"/>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PFS, mo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 (5.3-13.3)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61220768"/>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OS, mo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23.5 (15.9-NE)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14236098"/>
                  </a:ext>
                </a:extLst>
              </a:tr>
            </a:tbl>
          </a:graphicData>
        </a:graphic>
      </p:graphicFrame>
      <p:sp>
        <p:nvSpPr>
          <p:cNvPr id="3" name="Text Box 11">
            <a:extLst>
              <a:ext uri="{FF2B5EF4-FFF2-40B4-BE49-F238E27FC236}">
                <a16:creationId xmlns:a16="http://schemas.microsoft.com/office/drawing/2014/main" id="{047E3130-B216-5CED-22A6-1CFAADF9D30E}"/>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
        <p:nvSpPr>
          <p:cNvPr id="5" name="TextBox 4">
            <a:extLst>
              <a:ext uri="{FF2B5EF4-FFF2-40B4-BE49-F238E27FC236}">
                <a16:creationId xmlns:a16="http://schemas.microsoft.com/office/drawing/2014/main" id="{AEC542E9-4AB5-8152-D4F8-24148298E713}"/>
              </a:ext>
            </a:extLst>
          </p:cNvPr>
          <p:cNvSpPr txBox="1"/>
          <p:nvPr/>
        </p:nvSpPr>
        <p:spPr bwMode="auto">
          <a:xfrm>
            <a:off x="609760" y="4955893"/>
            <a:ext cx="3962239" cy="13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pPr>
            <a:r>
              <a:rPr lang="en-US" sz="1600" dirty="0">
                <a:solidFill>
                  <a:schemeClr val="bg1"/>
                </a:solidFill>
                <a:latin typeface="Calibri" panose="020F0502020204030204" pitchFamily="34" charset="0"/>
              </a:rPr>
              <a:t>Efficacy covalent BTK inhibitor–naive cohort:</a:t>
            </a:r>
          </a:p>
          <a:p>
            <a:pPr marL="285750" indent="-285750" algn="l">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18 mo DoR: 100% </a:t>
            </a:r>
          </a:p>
          <a:p>
            <a:pPr marL="285750" indent="-285750" algn="l">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18 mo PFS: 92% (95% CI: 56.6%-98.9%)</a:t>
            </a:r>
          </a:p>
          <a:p>
            <a:pPr marL="285750" indent="-285750" algn="l">
              <a:lnSpc>
                <a:spcPct val="100000"/>
              </a:lnSpc>
              <a:spcBef>
                <a:spcPct val="5000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18-mo OS: 92.3% (95% CI: 56.6%-98.9%)</a:t>
            </a:r>
          </a:p>
        </p:txBody>
      </p:sp>
    </p:spTree>
    <p:extLst>
      <p:ext uri="{BB962C8B-B14F-4D97-AF65-F5344CB8AC3E}">
        <p14:creationId xmlns:p14="http://schemas.microsoft.com/office/powerpoint/2010/main" val="2308316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6F8906-7A66-4217-B432-6EAA2AB88EE9}"/>
              </a:ext>
            </a:extLst>
          </p:cNvPr>
          <p:cNvSpPr>
            <a:spLocks noGrp="1" noChangeArrowheads="1"/>
          </p:cNvSpPr>
          <p:nvPr>
            <p:ph type="title"/>
          </p:nvPr>
        </p:nvSpPr>
        <p:spPr/>
        <p:txBody>
          <a:bodyPr/>
          <a:lstStyle/>
          <a:p>
            <a:r>
              <a:rPr lang="en-US" altLang="en-US" sz="3600" dirty="0"/>
              <a:t>BRUIN 2-Yr Update: </a:t>
            </a:r>
            <a:r>
              <a:rPr lang="en-US" dirty="0"/>
              <a:t>Efficacy in Subgroups</a:t>
            </a:r>
            <a:endParaRPr lang="en-US" altLang="en-US" dirty="0"/>
          </a:p>
        </p:txBody>
      </p:sp>
      <p:graphicFrame>
        <p:nvGraphicFramePr>
          <p:cNvPr id="13" name="Group 3">
            <a:extLst>
              <a:ext uri="{FF2B5EF4-FFF2-40B4-BE49-F238E27FC236}">
                <a16:creationId xmlns:a16="http://schemas.microsoft.com/office/drawing/2014/main" id="{EE6E5589-DC19-0646-8962-DAF7D1CAC68F}"/>
              </a:ext>
            </a:extLst>
          </p:cNvPr>
          <p:cNvGraphicFramePr>
            <a:graphicFrameLocks/>
          </p:cNvGraphicFramePr>
          <p:nvPr>
            <p:extLst>
              <p:ext uri="{D42A27DB-BD31-4B8C-83A1-F6EECF244321}">
                <p14:modId xmlns:p14="http://schemas.microsoft.com/office/powerpoint/2010/main" val="1116486695"/>
              </p:ext>
            </p:extLst>
          </p:nvPr>
        </p:nvGraphicFramePr>
        <p:xfrm>
          <a:off x="709797" y="1601626"/>
          <a:ext cx="5307962" cy="1585024"/>
        </p:xfrm>
        <a:graphic>
          <a:graphicData uri="http://schemas.openxmlformats.org/drawingml/2006/table">
            <a:tbl>
              <a:tblPr/>
              <a:tblGrid>
                <a:gridCol w="2268028">
                  <a:extLst>
                    <a:ext uri="{9D8B030D-6E8A-4147-A177-3AD203B41FA5}">
                      <a16:colId xmlns:a16="http://schemas.microsoft.com/office/drawing/2014/main" val="20000"/>
                    </a:ext>
                  </a:extLst>
                </a:gridCol>
                <a:gridCol w="1519967">
                  <a:extLst>
                    <a:ext uri="{9D8B030D-6E8A-4147-A177-3AD203B41FA5}">
                      <a16:colId xmlns:a16="http://schemas.microsoft.com/office/drawing/2014/main" val="490208737"/>
                    </a:ext>
                  </a:extLst>
                </a:gridCol>
                <a:gridCol w="1519967">
                  <a:extLst>
                    <a:ext uri="{9D8B030D-6E8A-4147-A177-3AD203B41FA5}">
                      <a16:colId xmlns:a16="http://schemas.microsoft.com/office/drawing/2014/main" val="31944758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Ki-67 &lt;30%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Ki-67 ≥30%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7648">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17.6 (1.6-NE)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21.6 (1.7-NE)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5578385"/>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19.5 (0.9-NE)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 (1.9-23.4)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61220768"/>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OS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 (6.9-NE)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 (14.7-NE)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14236098"/>
                  </a:ext>
                </a:extLst>
              </a:tr>
            </a:tbl>
          </a:graphicData>
        </a:graphic>
      </p:graphicFrame>
      <p:sp>
        <p:nvSpPr>
          <p:cNvPr id="3" name="Text Box 11">
            <a:extLst>
              <a:ext uri="{FF2B5EF4-FFF2-40B4-BE49-F238E27FC236}">
                <a16:creationId xmlns:a16="http://schemas.microsoft.com/office/drawing/2014/main" id="{047E3130-B216-5CED-22A6-1CFAADF9D30E}"/>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graphicFrame>
        <p:nvGraphicFramePr>
          <p:cNvPr id="2" name="Group 3">
            <a:extLst>
              <a:ext uri="{FF2B5EF4-FFF2-40B4-BE49-F238E27FC236}">
                <a16:creationId xmlns:a16="http://schemas.microsoft.com/office/drawing/2014/main" id="{2FBFA2D6-7920-4C55-548B-4F0213B503CC}"/>
              </a:ext>
            </a:extLst>
          </p:cNvPr>
          <p:cNvGraphicFramePr>
            <a:graphicFrameLocks/>
          </p:cNvGraphicFramePr>
          <p:nvPr>
            <p:extLst>
              <p:ext uri="{D42A27DB-BD31-4B8C-83A1-F6EECF244321}">
                <p14:modId xmlns:p14="http://schemas.microsoft.com/office/powerpoint/2010/main" val="442254671"/>
              </p:ext>
            </p:extLst>
          </p:nvPr>
        </p:nvGraphicFramePr>
        <p:xfrm>
          <a:off x="6174242" y="1600200"/>
          <a:ext cx="5331957" cy="1585024"/>
        </p:xfrm>
        <a:graphic>
          <a:graphicData uri="http://schemas.openxmlformats.org/drawingml/2006/table">
            <a:tbl>
              <a:tblPr/>
              <a:tblGrid>
                <a:gridCol w="2278281">
                  <a:extLst>
                    <a:ext uri="{9D8B030D-6E8A-4147-A177-3AD203B41FA5}">
                      <a16:colId xmlns:a16="http://schemas.microsoft.com/office/drawing/2014/main" val="20000"/>
                    </a:ext>
                  </a:extLst>
                </a:gridCol>
                <a:gridCol w="1526838">
                  <a:extLst>
                    <a:ext uri="{9D8B030D-6E8A-4147-A177-3AD203B41FA5}">
                      <a16:colId xmlns:a16="http://schemas.microsoft.com/office/drawing/2014/main" val="490208737"/>
                    </a:ext>
                  </a:extLst>
                </a:gridCol>
                <a:gridCol w="1526838">
                  <a:extLst>
                    <a:ext uri="{9D8B030D-6E8A-4147-A177-3AD203B41FA5}">
                      <a16:colId xmlns:a16="http://schemas.microsoft.com/office/drawing/2014/main" val="31944758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TP53</a:t>
                      </a:r>
                      <a:r>
                        <a:rPr kumimoji="0" lang="en-US" sz="1600" b="1" i="0" u="none" strike="noStrike" cap="none" normalizeH="0" baseline="0" dirty="0">
                          <a:ln>
                            <a:noFill/>
                          </a:ln>
                          <a:solidFill>
                            <a:schemeClr val="tx1"/>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1" u="none" strike="noStrike" cap="none" normalizeH="0" baseline="0" dirty="0">
                          <a:ln>
                            <a:noFill/>
                          </a:ln>
                          <a:solidFill>
                            <a:schemeClr val="tx1"/>
                          </a:solidFill>
                          <a:effectLst/>
                          <a:latin typeface="Calibri" panose="020F0502020204030204" pitchFamily="34" charset="0"/>
                        </a:rPr>
                        <a:t>TP53</a:t>
                      </a:r>
                      <a:r>
                        <a:rPr kumimoji="0" lang="en-US" sz="1600" b="1" i="0" u="none" strike="noStrike" cap="none" normalizeH="0" baseline="0" dirty="0">
                          <a:ln>
                            <a:noFill/>
                          </a:ln>
                          <a:solidFill>
                            <a:schemeClr val="tx1"/>
                          </a:solidFill>
                          <a:effectLst/>
                          <a:latin typeface="Calibri" panose="020F0502020204030204" pitchFamily="34" charset="0"/>
                        </a:rPr>
                        <a: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67648">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14.8 (1.9-NE)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17.6 (1.7-NE)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5578385"/>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PFS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 (3.8-23.4)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 (1.7-19.5)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61220768"/>
                  </a:ext>
                </a:extLst>
              </a:tr>
              <a:tr h="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OS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 (6.9-NE)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15.9 (8.3-NE)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14236098"/>
                  </a:ext>
                </a:extLst>
              </a:tr>
            </a:tbl>
          </a:graphicData>
        </a:graphic>
      </p:graphicFrame>
      <p:graphicFrame>
        <p:nvGraphicFramePr>
          <p:cNvPr id="4" name="Group 3">
            <a:extLst>
              <a:ext uri="{FF2B5EF4-FFF2-40B4-BE49-F238E27FC236}">
                <a16:creationId xmlns:a16="http://schemas.microsoft.com/office/drawing/2014/main" id="{105F9165-A17B-9088-F748-F0E515C7F4DF}"/>
              </a:ext>
            </a:extLst>
          </p:cNvPr>
          <p:cNvGraphicFramePr>
            <a:graphicFrameLocks/>
          </p:cNvGraphicFramePr>
          <p:nvPr>
            <p:extLst>
              <p:ext uri="{D42A27DB-BD31-4B8C-83A1-F6EECF244321}">
                <p14:modId xmlns:p14="http://schemas.microsoft.com/office/powerpoint/2010/main" val="186761616"/>
              </p:ext>
            </p:extLst>
          </p:nvPr>
        </p:nvGraphicFramePr>
        <p:xfrm>
          <a:off x="719138" y="3272663"/>
          <a:ext cx="5298621" cy="2712768"/>
        </p:xfrm>
        <a:graphic>
          <a:graphicData uri="http://schemas.openxmlformats.org/drawingml/2006/table">
            <a:tbl>
              <a:tblPr/>
              <a:tblGrid>
                <a:gridCol w="2015516">
                  <a:extLst>
                    <a:ext uri="{9D8B030D-6E8A-4147-A177-3AD203B41FA5}">
                      <a16:colId xmlns:a16="http://schemas.microsoft.com/office/drawing/2014/main" val="20000"/>
                    </a:ext>
                  </a:extLst>
                </a:gridCol>
                <a:gridCol w="1459297">
                  <a:extLst>
                    <a:ext uri="{9D8B030D-6E8A-4147-A177-3AD203B41FA5}">
                      <a16:colId xmlns:a16="http://schemas.microsoft.com/office/drawing/2014/main" val="490208737"/>
                    </a:ext>
                  </a:extLst>
                </a:gridCol>
                <a:gridCol w="1823808">
                  <a:extLst>
                    <a:ext uri="{9D8B030D-6E8A-4147-A177-3AD203B41FA5}">
                      <a16:colId xmlns:a16="http://schemas.microsoft.com/office/drawing/2014/main" val="319447582"/>
                    </a:ext>
                  </a:extLst>
                </a:gridCol>
              </a:tblGrid>
              <a:tr h="307109">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Subgroup of </a:t>
                      </a:r>
                      <a:r>
                        <a:rPr kumimoji="0" lang="en-US" sz="1600" b="1" i="0" u="none" strike="noStrike" cap="none" normalizeH="0" baseline="0" dirty="0">
                          <a:ln>
                            <a:noFill/>
                          </a:ln>
                          <a:solidFill>
                            <a:schemeClr val="tx1"/>
                          </a:solidFill>
                          <a:effectLst/>
                          <a:latin typeface="Calibri" panose="020F0502020204030204" pitchFamily="34" charset="0"/>
                        </a:rPr>
                        <a:t>Prior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cBTKi (Responders)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ORR,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98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MCL histology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Classic/leukemic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Blastoid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Pleomorphic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41/70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58.6 (46.2-70.2)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50.0 (15.7- 84.3)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50.0 (21.1-78.9)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98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Previous lines of systemic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&gt;3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29/59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22/31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49.2 (35.9-62.5)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71.0 (52.0-85.8)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6" name="Group 3">
            <a:extLst>
              <a:ext uri="{FF2B5EF4-FFF2-40B4-BE49-F238E27FC236}">
                <a16:creationId xmlns:a16="http://schemas.microsoft.com/office/drawing/2014/main" id="{83B962A0-9E29-AA74-075F-B2C916D6DE78}"/>
              </a:ext>
            </a:extLst>
          </p:cNvPr>
          <p:cNvGraphicFramePr>
            <a:graphicFrameLocks/>
          </p:cNvGraphicFramePr>
          <p:nvPr>
            <p:extLst>
              <p:ext uri="{D42A27DB-BD31-4B8C-83A1-F6EECF244321}">
                <p14:modId xmlns:p14="http://schemas.microsoft.com/office/powerpoint/2010/main" val="3033459671"/>
              </p:ext>
            </p:extLst>
          </p:nvPr>
        </p:nvGraphicFramePr>
        <p:xfrm>
          <a:off x="6174243" y="3272664"/>
          <a:ext cx="5331957" cy="2712768"/>
        </p:xfrm>
        <a:graphic>
          <a:graphicData uri="http://schemas.openxmlformats.org/drawingml/2006/table">
            <a:tbl>
              <a:tblPr/>
              <a:tblGrid>
                <a:gridCol w="1995536">
                  <a:extLst>
                    <a:ext uri="{9D8B030D-6E8A-4147-A177-3AD203B41FA5}">
                      <a16:colId xmlns:a16="http://schemas.microsoft.com/office/drawing/2014/main" val="20000"/>
                    </a:ext>
                  </a:extLst>
                </a:gridCol>
                <a:gridCol w="1355944">
                  <a:extLst>
                    <a:ext uri="{9D8B030D-6E8A-4147-A177-3AD203B41FA5}">
                      <a16:colId xmlns:a16="http://schemas.microsoft.com/office/drawing/2014/main" val="490208737"/>
                    </a:ext>
                  </a:extLst>
                </a:gridCol>
                <a:gridCol w="1980477">
                  <a:extLst>
                    <a:ext uri="{9D8B030D-6E8A-4147-A177-3AD203B41FA5}">
                      <a16:colId xmlns:a16="http://schemas.microsoft.com/office/drawing/2014/main" val="319447582"/>
                    </a:ext>
                  </a:extLst>
                </a:gridCol>
              </a:tblGrid>
              <a:tr h="0">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Subgroup of </a:t>
                      </a:r>
                      <a:r>
                        <a:rPr kumimoji="0" lang="en-US" sz="1600" b="1" i="0" u="none" strike="noStrike" cap="none" normalizeH="0" baseline="0" dirty="0">
                          <a:ln>
                            <a:noFill/>
                          </a:ln>
                          <a:solidFill>
                            <a:schemeClr val="tx1"/>
                          </a:solidFill>
                          <a:effectLst/>
                          <a:latin typeface="Calibri" panose="020F0502020204030204" pitchFamily="34" charset="0"/>
                        </a:rPr>
                        <a:t>Prior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cBTKi (Responders)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ORR,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TP53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47.1 (23.0-72.2)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57.9 (33.5-79.7)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59.3 (45.0-72.4)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855783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Ki-67 index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sym typeface="Symbol" panose="05050102010706020507" pitchFamily="18" charset="2"/>
                        </a:rPr>
                        <a:t>30%</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56.0 (34.9-75.6)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66.7 (29.9-92.5)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55.4 (41.5-68.7)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61220768"/>
                  </a:ext>
                </a:extLst>
              </a:tr>
            </a:tbl>
          </a:graphicData>
        </a:graphic>
      </p:graphicFrame>
    </p:spTree>
    <p:extLst>
      <p:ext uri="{BB962C8B-B14F-4D97-AF65-F5344CB8AC3E}">
        <p14:creationId xmlns:p14="http://schemas.microsoft.com/office/powerpoint/2010/main" val="1562919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36F8906-7A66-4217-B432-6EAA2AB88EE9}"/>
              </a:ext>
            </a:extLst>
          </p:cNvPr>
          <p:cNvSpPr>
            <a:spLocks noGrp="1" noChangeArrowheads="1"/>
          </p:cNvSpPr>
          <p:nvPr>
            <p:ph type="title"/>
          </p:nvPr>
        </p:nvSpPr>
        <p:spPr/>
        <p:txBody>
          <a:bodyPr/>
          <a:lstStyle/>
          <a:p>
            <a:r>
              <a:rPr lang="en-US" dirty="0"/>
              <a:t>BRUIN Update: Safety</a:t>
            </a:r>
            <a:endParaRPr lang="en-US" altLang="en-US" dirty="0"/>
          </a:p>
        </p:txBody>
      </p:sp>
      <p:graphicFrame>
        <p:nvGraphicFramePr>
          <p:cNvPr id="13" name="Group 3">
            <a:extLst>
              <a:ext uri="{FF2B5EF4-FFF2-40B4-BE49-F238E27FC236}">
                <a16:creationId xmlns:a16="http://schemas.microsoft.com/office/drawing/2014/main" id="{EE6E5589-DC19-0646-8962-DAF7D1CAC68F}"/>
              </a:ext>
            </a:extLst>
          </p:cNvPr>
          <p:cNvGraphicFramePr>
            <a:graphicFrameLocks/>
          </p:cNvGraphicFramePr>
          <p:nvPr>
            <p:extLst>
              <p:ext uri="{D42A27DB-BD31-4B8C-83A1-F6EECF244321}">
                <p14:modId xmlns:p14="http://schemas.microsoft.com/office/powerpoint/2010/main" val="2689636404"/>
              </p:ext>
            </p:extLst>
          </p:nvPr>
        </p:nvGraphicFramePr>
        <p:xfrm>
          <a:off x="719136" y="1342767"/>
          <a:ext cx="10787063" cy="3810112"/>
        </p:xfrm>
        <a:graphic>
          <a:graphicData uri="http://schemas.openxmlformats.org/drawingml/2006/table">
            <a:tbl>
              <a:tblPr/>
              <a:tblGrid>
                <a:gridCol w="3836387">
                  <a:extLst>
                    <a:ext uri="{9D8B030D-6E8A-4147-A177-3AD203B41FA5}">
                      <a16:colId xmlns:a16="http://schemas.microsoft.com/office/drawing/2014/main" val="20000"/>
                    </a:ext>
                  </a:extLst>
                </a:gridCol>
                <a:gridCol w="1798395">
                  <a:extLst>
                    <a:ext uri="{9D8B030D-6E8A-4147-A177-3AD203B41FA5}">
                      <a16:colId xmlns:a16="http://schemas.microsoft.com/office/drawing/2014/main" val="3716221479"/>
                    </a:ext>
                  </a:extLst>
                </a:gridCol>
                <a:gridCol w="1273800">
                  <a:extLst>
                    <a:ext uri="{9D8B030D-6E8A-4147-A177-3AD203B41FA5}">
                      <a16:colId xmlns:a16="http://schemas.microsoft.com/office/drawing/2014/main" val="2489675925"/>
                    </a:ext>
                  </a:extLst>
                </a:gridCol>
                <a:gridCol w="2026499">
                  <a:extLst>
                    <a:ext uri="{9D8B030D-6E8A-4147-A177-3AD203B41FA5}">
                      <a16:colId xmlns:a16="http://schemas.microsoft.com/office/drawing/2014/main" val="3806918175"/>
                    </a:ext>
                  </a:extLst>
                </a:gridCol>
                <a:gridCol w="1851982">
                  <a:extLst>
                    <a:ext uri="{9D8B030D-6E8A-4147-A177-3AD203B41FA5}">
                      <a16:colId xmlns:a16="http://schemas.microsoft.com/office/drawing/2014/main" val="3280029861"/>
                    </a:ext>
                  </a:extLst>
                </a:gridCol>
              </a:tblGrid>
              <a:tr h="266955">
                <a:tc rowSpan="3">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With MCL (n = 166)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12988276"/>
                  </a:ext>
                </a:extLst>
              </a:tr>
              <a:tr h="26695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TEAEs in ≥15% Patients,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TRAEs,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75312617"/>
                  </a:ext>
                </a:extLst>
              </a:tr>
              <a:tr h="26695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algn="ctr"/>
                      <a:r>
                        <a:rPr kumimoji="0" lang="en-US" sz="1600" b="1" i="0" u="none" strike="noStrike" cap="none" normalizeH="0" baseline="0" dirty="0">
                          <a:ln>
                            <a:noFill/>
                          </a:ln>
                          <a:solidFill>
                            <a:schemeClr val="tx1"/>
                          </a:solidFill>
                          <a:effectLst/>
                          <a:latin typeface="Calibri" panose="020F0502020204030204" pitchFamily="34" charset="0"/>
                        </a:rPr>
                        <a:t>Any</a:t>
                      </a:r>
                      <a:endParaRPr lang="en-US" sz="1600"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669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669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669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4317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AE of special interest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Bruising</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Rash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Arthralgia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Hemorrhage/hematoma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Hypertension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Atrial fibrillation/flutter</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dirty="0">
                        <a:solidFill>
                          <a:schemeClr val="bg1"/>
                        </a:solidFill>
                        <a:latin typeface="Calibri" panose="020F0502020204030204" pitchFamily="34" charset="0"/>
                        <a:cs typeface="Calibri" panose="020F0502020204030204" pitchFamily="34" charset="0"/>
                      </a:endParaRPr>
                    </a:p>
                    <a:p>
                      <a:pPr algn="ctr"/>
                      <a:r>
                        <a:rPr lang="en-US" sz="1600" dirty="0">
                          <a:solidFill>
                            <a:schemeClr val="bg1"/>
                          </a:solidFill>
                          <a:latin typeface="Calibri" panose="020F0502020204030204" pitchFamily="34" charset="0"/>
                          <a:cs typeface="Calibri" panose="020F0502020204030204" pitchFamily="34" charset="0"/>
                        </a:rPr>
                        <a:t>11.4</a:t>
                      </a:r>
                    </a:p>
                    <a:p>
                      <a:pPr algn="ctr"/>
                      <a:r>
                        <a:rPr lang="en-US" sz="1600" dirty="0">
                          <a:solidFill>
                            <a:schemeClr val="bg1"/>
                          </a:solidFill>
                          <a:latin typeface="Calibri" panose="020F0502020204030204" pitchFamily="34" charset="0"/>
                          <a:cs typeface="Calibri" panose="020F0502020204030204" pitchFamily="34" charset="0"/>
                        </a:rPr>
                        <a:t>5.4</a:t>
                      </a:r>
                    </a:p>
                    <a:p>
                      <a:pPr algn="ctr"/>
                      <a:r>
                        <a:rPr lang="en-US" sz="1600" dirty="0">
                          <a:solidFill>
                            <a:schemeClr val="bg1"/>
                          </a:solidFill>
                          <a:latin typeface="Calibri" panose="020F0502020204030204" pitchFamily="34" charset="0"/>
                          <a:cs typeface="Calibri" panose="020F0502020204030204" pitchFamily="34" charset="0"/>
                        </a:rPr>
                        <a:t>2.4</a:t>
                      </a:r>
                    </a:p>
                    <a:p>
                      <a:pPr algn="ctr"/>
                      <a:r>
                        <a:rPr lang="en-US" sz="1600" dirty="0">
                          <a:solidFill>
                            <a:schemeClr val="bg1"/>
                          </a:solidFill>
                          <a:latin typeface="Calibri" panose="020F0502020204030204" pitchFamily="34" charset="0"/>
                          <a:cs typeface="Calibri" panose="020F0502020204030204" pitchFamily="34" charset="0"/>
                        </a:rPr>
                        <a:t>4.2</a:t>
                      </a:r>
                    </a:p>
                    <a:p>
                      <a:pPr algn="ctr"/>
                      <a:r>
                        <a:rPr lang="en-US" sz="1600" dirty="0">
                          <a:solidFill>
                            <a:schemeClr val="bg1"/>
                          </a:solidFill>
                          <a:latin typeface="Calibri" panose="020F0502020204030204" pitchFamily="34" charset="0"/>
                          <a:cs typeface="Calibri" panose="020F0502020204030204" pitchFamily="34" charset="0"/>
                        </a:rPr>
                        <a:t>1.8</a:t>
                      </a:r>
                    </a:p>
                    <a:p>
                      <a:pPr algn="ctr"/>
                      <a:r>
                        <a:rPr lang="en-US" sz="1600" dirty="0">
                          <a:solidFill>
                            <a:schemeClr val="bg1"/>
                          </a:solidFill>
                          <a:latin typeface="Calibri" panose="020F0502020204030204" pitchFamily="34" charset="0"/>
                          <a:cs typeface="Calibri" panose="020F0502020204030204" pitchFamily="34" charset="0"/>
                        </a:rPr>
                        <a:t>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1600" dirty="0">
                        <a:solidFill>
                          <a:schemeClr val="bg1"/>
                        </a:solidFill>
                        <a:latin typeface="Calibri" panose="020F0502020204030204" pitchFamily="34" charset="0"/>
                        <a:cs typeface="Calibri" panose="020F0502020204030204" pitchFamily="34" charset="0"/>
                      </a:endParaRPr>
                    </a:p>
                    <a:p>
                      <a:pPr algn="ctr"/>
                      <a:r>
                        <a:rPr lang="en-US" sz="1600" dirty="0">
                          <a:solidFill>
                            <a:schemeClr val="bg1"/>
                          </a:solidFill>
                          <a:latin typeface="Calibri" panose="020F0502020204030204" pitchFamily="34" charset="0"/>
                          <a:cs typeface="Calibri" panose="020F0502020204030204" pitchFamily="34" charset="0"/>
                        </a:rPr>
                        <a:t>0</a:t>
                      </a:r>
                    </a:p>
                    <a:p>
                      <a:pPr algn="ctr"/>
                      <a:r>
                        <a:rPr lang="en-US" sz="1600" dirty="0">
                          <a:solidFill>
                            <a:schemeClr val="bg1"/>
                          </a:solidFill>
                          <a:latin typeface="Calibri" panose="020F0502020204030204" pitchFamily="34" charset="0"/>
                          <a:cs typeface="Calibri" panose="020F0502020204030204" pitchFamily="34" charset="0"/>
                        </a:rPr>
                        <a:t>0</a:t>
                      </a:r>
                    </a:p>
                    <a:p>
                      <a:pPr algn="ctr"/>
                      <a:r>
                        <a:rPr lang="en-US" sz="1600" dirty="0">
                          <a:solidFill>
                            <a:schemeClr val="bg1"/>
                          </a:solidFill>
                          <a:latin typeface="Calibri" panose="020F0502020204030204" pitchFamily="34" charset="0"/>
                          <a:cs typeface="Calibri" panose="020F0502020204030204" pitchFamily="34" charset="0"/>
                        </a:rPr>
                        <a:t>0</a:t>
                      </a:r>
                    </a:p>
                    <a:p>
                      <a:pPr algn="ctr"/>
                      <a:r>
                        <a:rPr lang="en-US" sz="1600" dirty="0">
                          <a:solidFill>
                            <a:schemeClr val="bg1"/>
                          </a:solidFill>
                          <a:latin typeface="Calibri" panose="020F0502020204030204" pitchFamily="34" charset="0"/>
                          <a:cs typeface="Calibri" panose="020F0502020204030204" pitchFamily="34" charset="0"/>
                        </a:rPr>
                        <a:t>0.6</a:t>
                      </a:r>
                    </a:p>
                    <a:p>
                      <a:pPr algn="ctr"/>
                      <a:r>
                        <a:rPr lang="en-US" sz="1600" dirty="0">
                          <a:solidFill>
                            <a:schemeClr val="bg1"/>
                          </a:solidFill>
                          <a:latin typeface="Calibri" panose="020F0502020204030204" pitchFamily="34" charset="0"/>
                          <a:cs typeface="Calibri" panose="020F0502020204030204" pitchFamily="34" charset="0"/>
                        </a:rPr>
                        <a:t>0</a:t>
                      </a:r>
                    </a:p>
                    <a:p>
                      <a:pPr algn="ctr"/>
                      <a:r>
                        <a:rPr lang="en-US" sz="1600" dirty="0">
                          <a:solidFill>
                            <a:schemeClr val="bg1"/>
                          </a:solidFill>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08696442"/>
                  </a:ext>
                </a:extLst>
              </a:tr>
            </a:tbl>
          </a:graphicData>
        </a:graphic>
      </p:graphicFrame>
      <p:sp>
        <p:nvSpPr>
          <p:cNvPr id="4" name="TextBox 3">
            <a:extLst>
              <a:ext uri="{FF2B5EF4-FFF2-40B4-BE49-F238E27FC236}">
                <a16:creationId xmlns:a16="http://schemas.microsoft.com/office/drawing/2014/main" id="{00C55D22-E296-4AC4-A411-A909F94691D8}"/>
              </a:ext>
            </a:extLst>
          </p:cNvPr>
          <p:cNvSpPr txBox="1"/>
          <p:nvPr/>
        </p:nvSpPr>
        <p:spPr bwMode="auto">
          <a:xfrm>
            <a:off x="688436" y="5169651"/>
            <a:ext cx="1087244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Median time MCL patient population on treatment: 5 mo</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Dose reductions due to TRAEs in 10 patients with MCL (6%)</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Discontinuations due to TRAEs in 5 patients with MCL (3%)</a:t>
            </a:r>
          </a:p>
        </p:txBody>
      </p:sp>
      <p:sp>
        <p:nvSpPr>
          <p:cNvPr id="5" name="Text Box 11">
            <a:extLst>
              <a:ext uri="{FF2B5EF4-FFF2-40B4-BE49-F238E27FC236}">
                <a16:creationId xmlns:a16="http://schemas.microsoft.com/office/drawing/2014/main" id="{4F15BE47-9F2B-AAFF-5E32-EB47B548FEBE}"/>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p>
        </p:txBody>
      </p:sp>
    </p:spTree>
    <p:extLst>
      <p:ext uri="{BB962C8B-B14F-4D97-AF65-F5344CB8AC3E}">
        <p14:creationId xmlns:p14="http://schemas.microsoft.com/office/powerpoint/2010/main" val="3618390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9985-E59C-4929-967C-1A1E0E5BF76D}"/>
              </a:ext>
            </a:extLst>
          </p:cNvPr>
          <p:cNvSpPr>
            <a:spLocks noGrp="1"/>
          </p:cNvSpPr>
          <p:nvPr>
            <p:ph type="title"/>
          </p:nvPr>
        </p:nvSpPr>
        <p:spPr/>
        <p:txBody>
          <a:bodyPr/>
          <a:lstStyle/>
          <a:p>
            <a:r>
              <a:rPr lang="en-US" dirty="0"/>
              <a:t>BRUIN Update: Investigators’ Conclusions</a:t>
            </a:r>
          </a:p>
        </p:txBody>
      </p:sp>
      <p:sp>
        <p:nvSpPr>
          <p:cNvPr id="3" name="Content Placeholder 2">
            <a:extLst>
              <a:ext uri="{FF2B5EF4-FFF2-40B4-BE49-F238E27FC236}">
                <a16:creationId xmlns:a16="http://schemas.microsoft.com/office/drawing/2014/main" id="{3CB324A4-63B7-474A-961C-217ED7D302B1}"/>
              </a:ext>
            </a:extLst>
          </p:cNvPr>
          <p:cNvSpPr>
            <a:spLocks noGrp="1"/>
          </p:cNvSpPr>
          <p:nvPr>
            <p:ph idx="1"/>
          </p:nvPr>
        </p:nvSpPr>
        <p:spPr/>
        <p:txBody>
          <a:bodyPr/>
          <a:lstStyle/>
          <a:p>
            <a:r>
              <a:rPr lang="en-US" sz="2400" dirty="0"/>
              <a:t>After a median survival follow-up of approximately 2 yr, pirtobrutinib continues to demonstrate efficacy in patients with previously treated MCL</a:t>
            </a:r>
            <a:r>
              <a:rPr lang="en-US" sz="2400" baseline="30000" dirty="0"/>
              <a:t>1</a:t>
            </a:r>
          </a:p>
          <a:p>
            <a:pPr lvl="1"/>
            <a:r>
              <a:rPr lang="en-US" sz="2200" dirty="0"/>
              <a:t>ORR was 56.7% and 85.7% in patients who received cBTKi and cBTKi-naive patients, respectively</a:t>
            </a:r>
          </a:p>
          <a:p>
            <a:r>
              <a:rPr lang="en-US" sz="2400" dirty="0"/>
              <a:t>Safety data were consistent with previous analyses</a:t>
            </a:r>
            <a:r>
              <a:rPr lang="en-US" sz="2400" baseline="30000" dirty="0"/>
              <a:t>2</a:t>
            </a:r>
            <a:r>
              <a:rPr lang="en-US" sz="2400" dirty="0"/>
              <a:t> and discontinuation due to drug-related toxicity was infrequent</a:t>
            </a:r>
          </a:p>
          <a:p>
            <a:r>
              <a:rPr lang="en-US" sz="2400" dirty="0"/>
              <a:t>Investigators concluded that pirtobrutinib is well tolerated and exhibits promising efficacy in pretreated patients with MCL</a:t>
            </a:r>
            <a:r>
              <a:rPr lang="en-US" sz="2400" baseline="30000" dirty="0"/>
              <a:t>1</a:t>
            </a:r>
          </a:p>
          <a:p>
            <a:pPr lvl="1"/>
            <a:r>
              <a:rPr lang="en-US" sz="2200" dirty="0"/>
              <a:t>Randomized phase III BRUIN MCL-321 trial ongoing (</a:t>
            </a:r>
            <a:r>
              <a:rPr lang="en-US" altLang="en-US" sz="2200" dirty="0"/>
              <a:t>NCT04662255</a:t>
            </a:r>
            <a:r>
              <a:rPr lang="en-US" sz="2200" dirty="0"/>
              <a:t>) to compare pirtobrutinib with physician’s choice of cBTKi in BTKi-naive pretreated MCL</a:t>
            </a:r>
          </a:p>
        </p:txBody>
      </p:sp>
      <p:sp>
        <p:nvSpPr>
          <p:cNvPr id="8" name="Text Box 11">
            <a:extLst>
              <a:ext uri="{FF2B5EF4-FFF2-40B4-BE49-F238E27FC236}">
                <a16:creationId xmlns:a16="http://schemas.microsoft.com/office/drawing/2014/main" id="{4E787884-95B0-8D4B-9EA4-2B234A299100}"/>
              </a:ext>
            </a:extLst>
          </p:cNvPr>
          <p:cNvSpPr txBox="1">
            <a:spLocks noChangeArrowheads="1"/>
          </p:cNvSpPr>
          <p:nvPr/>
        </p:nvSpPr>
        <p:spPr bwMode="auto">
          <a:xfrm>
            <a:off x="424171" y="6375908"/>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Shah. ASCO 2023. Abstr </a:t>
            </a:r>
            <a:r>
              <a:rPr lang="en-US" altLang="en-US" sz="1200" b="0" dirty="0">
                <a:solidFill>
                  <a:srgbClr val="455560"/>
                </a:solidFill>
                <a:latin typeface="Calibri" panose="020F0502020204030204" pitchFamily="34" charset="0"/>
              </a:rPr>
              <a:t>7514</a:t>
            </a: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 </a:t>
            </a:r>
            <a:r>
              <a:rPr lang="en-US" altLang="en-US" sz="1200" b="0" dirty="0">
                <a:solidFill>
                  <a:srgbClr val="455560"/>
                </a:solidFill>
                <a:latin typeface="Calibri" panose="020F0502020204030204" pitchFamily="34" charset="0"/>
              </a:rPr>
              <a:t>Mato. Lancet. 2021;397:892. </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21578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FAD160771B073438BA044D636A89536" ma:contentTypeVersion="1" ma:contentTypeDescription="Create a new document." ma:contentTypeScope="" ma:versionID="725db1c64906fae7b29fe7d7213b8955">
  <xsd:schema xmlns:xsd="http://www.w3.org/2001/XMLSchema" xmlns:xs="http://www.w3.org/2001/XMLSchema" xmlns:p="http://schemas.microsoft.com/office/2006/metadata/properties" xmlns:ns2="d54cbe69-32bd-412a-b004-9152f949605e" xmlns:ns3="849ed174-324c-43ca-8793-9bf46d63d038" targetNamespace="http://schemas.microsoft.com/office/2006/metadata/properties" ma:root="true" ma:fieldsID="6505c928cdfd40954b82c6e3f20945db" ns2:_="" ns3:_="">
    <xsd:import namespace="d54cbe69-32bd-412a-b004-9152f949605e"/>
    <xsd:import namespace="849ed174-324c-43ca-8793-9bf46d63d038"/>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49ed174-324c-43ca-8793-9bf46d63d038"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56M7VY3CDVN5-1212096163-1</_dlc_DocId>
    <_dlc_DocIdUrl xmlns="d54cbe69-32bd-412a-b004-9152f949605e">
      <Url>https://intranet.clinicaloptions.com/mews/oncology/ONC_2023_ASCO_CF_(PRP6243)/HEME_7514_Shah/_layouts/15/DocIdRedir.aspx?ID=56M7VY3CDVN5-1212096163-1</Url>
      <Description>56M7VY3CDVN5-1212096163-1</Description>
    </_dlc_DocIdUrl>
    <Document_x0020_Category xmlns="849ed174-324c-43ca-8793-9bf46d63d038">Conference Capsule Slides</Document_x0020_Category>
  </documentManagement>
</p:properties>
</file>

<file path=customXml/item4.xml><?xml version="1.0" encoding="utf-8"?>
<LongProperties xmlns="http://schemas.microsoft.com/office/2006/metadata/long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04DED08-C6ED-474F-A07F-D14F08D49D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49ed174-324c-43ca-8793-9bf46d63d0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A55BC3-5A03-47C2-8EC3-D964C3B5E779}">
  <ds:schemaRefs>
    <ds:schemaRef ds:uri="http://purl.org/dc/dcmitype/"/>
    <ds:schemaRef ds:uri="d54cbe69-32bd-412a-b004-9152f949605e"/>
    <ds:schemaRef ds:uri="http://purl.org/dc/terms/"/>
    <ds:schemaRef ds:uri="http://purl.org/dc/elements/1.1/"/>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849ed174-324c-43ca-8793-9bf46d63d038"/>
    <ds:schemaRef ds:uri="http://schemas.microsoft.com/office/2006/metadata/propertie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D822369C-4A1B-4109-A1AA-86AD9FD19E0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1607</TotalTime>
  <Words>1967</Words>
  <Application>Microsoft Office PowerPoint</Application>
  <PresentationFormat>Widescreen</PresentationFormat>
  <Paragraphs>378</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BRUIN 2-Yr Update: Phase I/II Trial Evaluating Pirtobrutinib in Covalent BTKi–Treated MCL</vt:lpstr>
      <vt:lpstr>About These Slides</vt:lpstr>
      <vt:lpstr>BRUIN 2-Yr Update: Background</vt:lpstr>
      <vt:lpstr>BRUIN 2-Yr Update: Pirtobrutinib in Previously Treated MCL</vt:lpstr>
      <vt:lpstr>BRUIN 2-Yr Update: Baseline Characteristics</vt:lpstr>
      <vt:lpstr>BRUIN 2-Yr Update: Prior Therapy</vt:lpstr>
      <vt:lpstr>BRUIN 2-Yr Update: Efficacy Summary</vt:lpstr>
      <vt:lpstr>BRUIN 2-Yr Update: Efficacy in Subgroups</vt:lpstr>
      <vt:lpstr>BRUIN Update: Safety</vt:lpstr>
      <vt:lpstr>BRUIN Update: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BRUIN 2-Yr Update: Phase I/II Trial Evaluating Pirtobrutinib in Covalent BTKi–Treated MCL</dc:title>
  <dc:creator>Preferred User</dc:creator>
  <cp:lastModifiedBy>nkolenko@clinicaloptions.com</cp:lastModifiedBy>
  <cp:revision>84</cp:revision>
  <cp:lastPrinted>2016-09-26T20:21:49Z</cp:lastPrinted>
  <dcterms:created xsi:type="dcterms:W3CDTF">2005-05-27T15:08:01Z</dcterms:created>
  <dcterms:modified xsi:type="dcterms:W3CDTF">2023-06-09T22:23:05Z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506a94a2-2792-48cf-b007-64576db5807c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0x010100EFAD160771B073438BA044D636A89536</vt:lpwstr>
  </property>
  <property fmtid="{D5CDD505-2E9C-101B-9397-08002B2CF9AE}" pid="9" name="MediaServiceImageTags">
    <vt:lpwstr/>
  </property>
</Properties>
</file>