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customXml/itemProps5.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654" r:id="rId6"/>
    <p:sldMasterId id="2147484668" r:id="rId7"/>
  </p:sldMasterIdLst>
  <p:notesMasterIdLst>
    <p:notesMasterId r:id="rId23"/>
  </p:notesMasterIdLst>
  <p:handoutMasterIdLst>
    <p:handoutMasterId r:id="rId24"/>
  </p:handoutMasterIdLst>
  <p:sldIdLst>
    <p:sldId id="321" r:id="rId8"/>
    <p:sldId id="308" r:id="rId9"/>
    <p:sldId id="544" r:id="rId10"/>
    <p:sldId id="563" r:id="rId11"/>
    <p:sldId id="564" r:id="rId12"/>
    <p:sldId id="565" r:id="rId13"/>
    <p:sldId id="566" r:id="rId14"/>
    <p:sldId id="567" r:id="rId15"/>
    <p:sldId id="568" r:id="rId16"/>
    <p:sldId id="569" r:id="rId17"/>
    <p:sldId id="570" r:id="rId18"/>
    <p:sldId id="571" r:id="rId19"/>
    <p:sldId id="572" r:id="rId20"/>
    <p:sldId id="549" r:id="rId21"/>
    <p:sldId id="553" r:id="rId22"/>
  </p:sldIdLst>
  <p:sldSz cx="12192000" cy="6858000"/>
  <p:notesSz cx="7315200" cy="9601200"/>
  <p:custDataLst>
    <p:tags r:id="rId25"/>
  </p:custDataLst>
  <p:defaultTex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4128" userDrawn="1">
          <p15:clr>
            <a:srgbClr val="A4A3A4"/>
          </p15:clr>
        </p15:guide>
        <p15:guide id="2" orient="horz" pos="1008" userDrawn="1">
          <p15:clr>
            <a:srgbClr val="A4A3A4"/>
          </p15:clr>
        </p15:guide>
        <p15:guide id="3" orient="horz" pos="4032" userDrawn="1">
          <p15:clr>
            <a:srgbClr val="A4A3A4"/>
          </p15:clr>
        </p15:guide>
        <p15:guide id="4" orient="horz" pos="151" userDrawn="1">
          <p15:clr>
            <a:srgbClr val="A4A3A4"/>
          </p15:clr>
        </p15:guide>
        <p15:guide id="5" orient="horz" pos="264" userDrawn="1">
          <p15:clr>
            <a:srgbClr val="A4A3A4"/>
          </p15:clr>
        </p15:guide>
        <p15:guide id="6" orient="horz" pos="3912" userDrawn="1">
          <p15:clr>
            <a:srgbClr val="A4A3A4"/>
          </p15:clr>
        </p15:guide>
        <p15:guide id="7" orient="horz" userDrawn="1">
          <p15:clr>
            <a:srgbClr val="A4A3A4"/>
          </p15:clr>
        </p15:guide>
        <p15:guide id="8" pos="336" userDrawn="1">
          <p15:clr>
            <a:srgbClr val="A4A3A4"/>
          </p15:clr>
        </p15:guide>
        <p15:guide id="9" pos="7407" userDrawn="1">
          <p15:clr>
            <a:srgbClr val="A4A3A4"/>
          </p15:clr>
        </p15:guide>
        <p15:guide id="10" pos="3864" userDrawn="1">
          <p15:clr>
            <a:srgbClr val="A4A3A4"/>
          </p15:clr>
        </p15:guide>
        <p15:guide id="11" pos="453" userDrawn="1">
          <p15:clr>
            <a:srgbClr val="A4A3A4"/>
          </p15:clr>
        </p15:guide>
        <p15:guide id="13" pos="7248" userDrawn="1">
          <p15:clr>
            <a:srgbClr val="A4A3A4"/>
          </p15:clr>
        </p15:guide>
      </p15:sldGuideLst>
    </p:ext>
    <p:ext uri="{2D200454-40CA-4A62-9FC3-DE9A4176ACB9}">
      <p15:notesGuideLst xmlns:p15="http://schemas.microsoft.com/office/powerpoint/2012/main">
        <p15:guide id="1" orient="horz" pos="3024">
          <p15:clr>
            <a:srgbClr val="A4A3A4"/>
          </p15:clr>
        </p15:guide>
        <p15:guide id="2" pos="2304">
          <p15:clr>
            <a:srgbClr val="A4A3A4"/>
          </p15:clr>
        </p15:guide>
      </p15:notes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3A880627-937B-931E-5FBC-5DC0BC732A34}" name="CLINICALOPTIONS\tquill" initials="C" userId="CLINICALOPTIONS\tquill" providerId="None"/>
  <p188:author id="{A3276F90-A649-1CB1-C48C-8DDA0FD9458D}" name="kbrandt@clinicaloptions.com" initials="k" userId="kbrandt@clinicaloptions.com" providerId="None"/>
  <p188:author id="{CFB409B0-7A87-692F-D503-042C2114C1FC}" name="Taryn Gross" initials="TG" userId="81ba9eb79225ec82" providerId="Windows Live"/>
  <p188:author id="{3CB1E8BA-9204-E1AA-A488-9864D6FB7E39}" name="Christy Seals" initials="CS" userId="S::cseals@clinicaloptions.com::0852e532-1f9e-4bbf-9b56-be19a9543a31" providerId="AD"/>
  <p188:author id="{CE92B7DE-A16C-5493-CDE4-DF134CF67713}" name="Kemi Obajimi" initials="KO" userId="S::kobajimi@clinicaloptions.com::81894e25-3cbc-45b7-be28-dda6fb8d19a9"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Taryn Gross" initials="TG" lastIdx="3" clrIdx="6"/>
  <p:cmAuthor id="2" name="Melanie Couton" initials="MAC" lastIdx="4" clrIdx="3"/>
  <p:cmAuthor id="3" name="ralfieri" initials="ra" lastIdx="2" clrIdx="8"/>
  <p:cmAuthor id="4" name="Megan Capel" initials="MC" lastIdx="11" clrIdx="0"/>
  <p:cmAuthor id="5" name="Andrew Bowser" initials="AB" lastIdx="8" clrIdx="2"/>
  <p:cmAuthor id="6" name="mcalloway" initials="mc" lastIdx="1" clrIdx="4"/>
  <p:cmAuthor id="7" name="agoldman" initials="a" lastIdx="4" clrIdx="9"/>
  <p:cmAuthor id="8" name="Devin Overbey" initials="DO" lastIdx="6" clrIdx="7"/>
  <p:cmAuthor id="9" name="Erik Brady" initials="EB" lastIdx="2" clrIdx="5"/>
  <p:cmAuthor id="10" name=" " initials="MAC" lastIdx="22" clrIdx="1"/>
  <p:cmAuthor id="11" name="alison.heintz@gmail.com" initials="a" lastIdx="5" clrIdx="10">
    <p:extLst>
      <p:ext uri="{19B8F6BF-5375-455C-9EA6-DF929625EA0E}">
        <p15:presenceInfo xmlns:p15="http://schemas.microsoft.com/office/powerpoint/2012/main" userId="1e1cc34837a9f52c" providerId="Windows Live"/>
      </p:ext>
    </p:extLst>
  </p:cmAuthor>
  <p:cmAuthor id="12" name="Sophia Kelley" initials="SK" lastIdx="1" clrIdx="11">
    <p:extLst>
      <p:ext uri="{19B8F6BF-5375-455C-9EA6-DF929625EA0E}">
        <p15:presenceInfo xmlns:p15="http://schemas.microsoft.com/office/powerpoint/2012/main" userId="S::skelley@clinicaloptions.com::16bcb5eb-2eda-4b05-8f8e-003f962fc12c" providerId="AD"/>
      </p:ext>
    </p:extLst>
  </p:cmAuthor>
  <p:cmAuthor id="13" name="LT Fowler" initials="LF" lastIdx="10" clrIdx="12">
    <p:extLst>
      <p:ext uri="{19B8F6BF-5375-455C-9EA6-DF929625EA0E}">
        <p15:presenceInfo xmlns:p15="http://schemas.microsoft.com/office/powerpoint/2012/main" userId="S::lfowler@practicingclinicians.com::bdc4c4d6-9ded-467c-b80c-330a0ea8ffe4" providerId="AD"/>
      </p:ext>
    </p:extLst>
  </p:cmAuthor>
  <p:cmAuthor id="14" name="Melanie Couton" initials="MC" lastIdx="1" clrIdx="13">
    <p:extLst>
      <p:ext uri="{19B8F6BF-5375-455C-9EA6-DF929625EA0E}">
        <p15:presenceInfo xmlns:p15="http://schemas.microsoft.com/office/powerpoint/2012/main" userId="ef8730672ba86646" providerId="Windows Live"/>
      </p:ext>
    </p:extLst>
  </p:cmAuthor>
  <p:cmAuthor id="15" name="aboecler@clinicaloptions.com" initials="a" lastIdx="1" clrIdx="14">
    <p:extLst>
      <p:ext uri="{19B8F6BF-5375-455C-9EA6-DF929625EA0E}">
        <p15:presenceInfo xmlns:p15="http://schemas.microsoft.com/office/powerpoint/2012/main" userId="aboecler@clinicaloptions.com"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1471D"/>
    <a:srgbClr val="00823B"/>
    <a:srgbClr val="015873"/>
    <a:srgbClr val="046376"/>
    <a:srgbClr val="013763"/>
    <a:srgbClr val="033453"/>
    <a:srgbClr val="006264"/>
    <a:srgbClr val="FDB338"/>
    <a:srgbClr val="682E74"/>
    <a:srgbClr val="05275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C60C217-1BEC-4FF5-9BB2-A365E3FFC05D}" v="778" dt="2022-12-19T16:38:42.819"/>
  </p1510:revLst>
</p1510:revInfo>
</file>

<file path=ppt/tableStyles.xml><?xml version="1.0" encoding="utf-8"?>
<a:tblStyleLst xmlns:a="http://schemas.openxmlformats.org/drawingml/2006/main" def="{93296810-A885-4BE3-A3E7-6D5BEEA58F3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301" autoAdjust="0"/>
    <p:restoredTop sz="75000" autoAdjust="0"/>
  </p:normalViewPr>
  <p:slideViewPr>
    <p:cSldViewPr snapToGrid="0">
      <p:cViewPr varScale="1">
        <p:scale>
          <a:sx n="57" d="100"/>
          <a:sy n="57" d="100"/>
        </p:scale>
        <p:origin x="968" y="32"/>
      </p:cViewPr>
      <p:guideLst>
        <p:guide orient="horz" pos="4128"/>
        <p:guide orient="horz" pos="1008"/>
        <p:guide orient="horz" pos="4032"/>
        <p:guide orient="horz" pos="151"/>
        <p:guide orient="horz" pos="264"/>
        <p:guide orient="horz" pos="3912"/>
        <p:guide orient="horz"/>
        <p:guide pos="336"/>
        <p:guide pos="7407"/>
        <p:guide pos="3864"/>
        <p:guide pos="453"/>
        <p:guide pos="7248"/>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p:scale>
          <a:sx n="1" d="2"/>
          <a:sy n="1" d="2"/>
        </p:scale>
        <p:origin x="0" y="0"/>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1.xml"/><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commentAuthors" Target="commentAuthors.xml"/><Relationship Id="rId3" Type="http://schemas.openxmlformats.org/officeDocument/2006/relationships/customXml" Target="../customXml/item3.xml"/><Relationship Id="rId21" Type="http://schemas.openxmlformats.org/officeDocument/2006/relationships/slide" Target="slides/slide14.xml"/><Relationship Id="rId7" Type="http://schemas.openxmlformats.org/officeDocument/2006/relationships/slideMaster" Target="slideMasters/slideMaster2.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tags" Target="tags/tag1.xml"/><Relationship Id="rId2" Type="http://schemas.openxmlformats.org/officeDocument/2006/relationships/customXml" Target="../customXml/item2.xml"/><Relationship Id="rId16" Type="http://schemas.openxmlformats.org/officeDocument/2006/relationships/slide" Target="slides/slide9.xml"/><Relationship Id="rId20" Type="http://schemas.openxmlformats.org/officeDocument/2006/relationships/slide" Target="slides/slide13.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Master" Target="slideMasters/slideMaster1.xml"/><Relationship Id="rId11" Type="http://schemas.openxmlformats.org/officeDocument/2006/relationships/slide" Target="slides/slide4.xml"/><Relationship Id="rId24" Type="http://schemas.openxmlformats.org/officeDocument/2006/relationships/handoutMaster" Target="handoutMasters/handoutMaster1.xml"/><Relationship Id="rId32" Type="http://schemas.microsoft.com/office/2018/10/relationships/authors" Target="authors.xml"/><Relationship Id="rId5" Type="http://schemas.openxmlformats.org/officeDocument/2006/relationships/customXml" Target="../customXml/item5.xml"/><Relationship Id="rId15" Type="http://schemas.openxmlformats.org/officeDocument/2006/relationships/slide" Target="slides/slide8.xml"/><Relationship Id="rId23" Type="http://schemas.openxmlformats.org/officeDocument/2006/relationships/notesMaster" Target="notesMasters/notesMaster1.xml"/><Relationship Id="rId28" Type="http://schemas.openxmlformats.org/officeDocument/2006/relationships/viewProps" Target="viewProps.xml"/><Relationship Id="rId10" Type="http://schemas.openxmlformats.org/officeDocument/2006/relationships/slide" Target="slides/slide3.xml"/><Relationship Id="rId19" Type="http://schemas.openxmlformats.org/officeDocument/2006/relationships/slide" Target="slides/slide12.xml"/><Relationship Id="rId31" Type="http://schemas.microsoft.com/office/2015/10/relationships/revisionInfo" Target="revisionInfo.xml"/><Relationship Id="rId4" Type="http://schemas.openxmlformats.org/officeDocument/2006/relationships/customXml" Target="../customXml/item4.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277" name="Rectangle 5">
            <a:extLst>
              <a:ext uri="{FF2B5EF4-FFF2-40B4-BE49-F238E27FC236}">
                <a16:creationId xmlns:a16="http://schemas.microsoft.com/office/drawing/2014/main" id="{E716B656-43AE-41BF-A9E6-BDC9338EEE72}"/>
              </a:ext>
            </a:extLst>
          </p:cNvPr>
          <p:cNvSpPr>
            <a:spLocks noGrp="1" noChangeArrowheads="1"/>
          </p:cNvSpPr>
          <p:nvPr>
            <p:ph type="sldNum" sz="quarter" idx="3"/>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A101DA4B-1035-4FD7-BAE8-D36163A25DF6}" type="slidenum">
              <a:rPr lang="en-US" altLang="en-US"/>
              <a:pPr>
                <a:defRPr/>
              </a:pPr>
              <a:t>‹#›</a:t>
            </a:fld>
            <a:endParaRPr lang="en-US" altLang="en-US" dirty="0"/>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FCE45961-8EBC-4ABB-A06F-A2AB0FB72820}"/>
              </a:ext>
            </a:extLst>
          </p:cNvPr>
          <p:cNvSpPr>
            <a:spLocks noGrp="1" noChangeArrowheads="1"/>
          </p:cNvSpPr>
          <p:nvPr>
            <p:ph type="hdr" sz="quarter"/>
          </p:nvPr>
        </p:nvSpPr>
        <p:spPr bwMode="auto">
          <a:xfrm>
            <a:off x="0"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40963" name="Rectangle 3">
            <a:extLst>
              <a:ext uri="{FF2B5EF4-FFF2-40B4-BE49-F238E27FC236}">
                <a16:creationId xmlns:a16="http://schemas.microsoft.com/office/drawing/2014/main" id="{69A9B635-F3A6-4A6C-A2A7-3BE84F317E1C}"/>
              </a:ext>
            </a:extLst>
          </p:cNvPr>
          <p:cNvSpPr>
            <a:spLocks noGrp="1" noChangeArrowheads="1"/>
          </p:cNvSpPr>
          <p:nvPr>
            <p:ph type="dt" idx="1"/>
          </p:nvPr>
        </p:nvSpPr>
        <p:spPr bwMode="auto">
          <a:xfrm>
            <a:off x="4143375"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algn="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5124" name="Rectangle 4">
            <a:extLst>
              <a:ext uri="{FF2B5EF4-FFF2-40B4-BE49-F238E27FC236}">
                <a16:creationId xmlns:a16="http://schemas.microsoft.com/office/drawing/2014/main" id="{3F91814F-6E8B-4495-875C-BBC65746A25E}"/>
              </a:ext>
            </a:extLst>
          </p:cNvPr>
          <p:cNvSpPr>
            <a:spLocks noGrp="1" noRot="1" noChangeAspect="1" noChangeArrowheads="1" noTextEdit="1"/>
          </p:cNvSpPr>
          <p:nvPr>
            <p:ph type="sldImg" idx="2"/>
          </p:nvPr>
        </p:nvSpPr>
        <p:spPr bwMode="auto">
          <a:xfrm>
            <a:off x="457200" y="720725"/>
            <a:ext cx="6400800" cy="36004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5" name="Rectangle 5">
            <a:extLst>
              <a:ext uri="{FF2B5EF4-FFF2-40B4-BE49-F238E27FC236}">
                <a16:creationId xmlns:a16="http://schemas.microsoft.com/office/drawing/2014/main" id="{3575FA76-5996-41B2-807C-74C521B1881C}"/>
              </a:ext>
            </a:extLst>
          </p:cNvPr>
          <p:cNvSpPr>
            <a:spLocks noGrp="1" noChangeArrowheads="1"/>
          </p:cNvSpPr>
          <p:nvPr>
            <p:ph type="body" sz="quarter" idx="3"/>
          </p:nvPr>
        </p:nvSpPr>
        <p:spPr bwMode="auto">
          <a:xfrm>
            <a:off x="731838" y="4560888"/>
            <a:ext cx="5851525" cy="4319587"/>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0966" name="Rectangle 6">
            <a:extLst>
              <a:ext uri="{FF2B5EF4-FFF2-40B4-BE49-F238E27FC236}">
                <a16:creationId xmlns:a16="http://schemas.microsoft.com/office/drawing/2014/main" id="{EE30801C-5D2D-4989-97AF-1BB6980EDA53}"/>
              </a:ext>
            </a:extLst>
          </p:cNvPr>
          <p:cNvSpPr>
            <a:spLocks noGrp="1" noChangeArrowheads="1"/>
          </p:cNvSpPr>
          <p:nvPr>
            <p:ph type="ftr" sz="quarter" idx="4"/>
          </p:nvPr>
        </p:nvSpPr>
        <p:spPr bwMode="auto">
          <a:xfrm>
            <a:off x="0" y="9120188"/>
            <a:ext cx="3503613"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eaLnBrk="1" hangingPunct="1">
              <a:lnSpc>
                <a:spcPct val="100000"/>
              </a:lnSpc>
              <a:spcBef>
                <a:spcPct val="0"/>
              </a:spcBef>
              <a:spcAft>
                <a:spcPct val="0"/>
              </a:spcAft>
              <a:buClrTx/>
              <a:buFontTx/>
              <a:buNone/>
              <a:defRPr sz="1000" b="0">
                <a:latin typeface="Arial" charset="0"/>
                <a:cs typeface="+mn-cs"/>
              </a:defRPr>
            </a:lvl1pPr>
          </a:lstStyle>
          <a:p>
            <a:pPr>
              <a:defRPr/>
            </a:pPr>
            <a:r>
              <a:rPr lang="en-US" dirty="0"/>
              <a:t>©2012 Clinical Care Options, LLC. All rights reserved</a:t>
            </a:r>
          </a:p>
        </p:txBody>
      </p:sp>
      <p:sp>
        <p:nvSpPr>
          <p:cNvPr id="40967" name="Rectangle 7">
            <a:extLst>
              <a:ext uri="{FF2B5EF4-FFF2-40B4-BE49-F238E27FC236}">
                <a16:creationId xmlns:a16="http://schemas.microsoft.com/office/drawing/2014/main" id="{83D8BBC4-4244-4B4D-899A-EE5002DAC7CD}"/>
              </a:ext>
            </a:extLst>
          </p:cNvPr>
          <p:cNvSpPr>
            <a:spLocks noGrp="1" noChangeArrowheads="1"/>
          </p:cNvSpPr>
          <p:nvPr>
            <p:ph type="sldNum" sz="quarter" idx="5"/>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2FB72F01-6714-4A31-8C22-8E0F1B091B56}" type="slidenum">
              <a:rPr lang="en-US" altLang="en-US"/>
              <a:pPr>
                <a:defRPr/>
              </a:pPr>
              <a:t>‹#›</a:t>
            </a:fld>
            <a:endParaRPr lang="en-US" alt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i="1"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a:t>
            </a:fld>
            <a:endParaRPr lang="en-US" altLang="en-US" dirty="0"/>
          </a:p>
        </p:txBody>
      </p:sp>
    </p:spTree>
    <p:extLst>
      <p:ext uri="{BB962C8B-B14F-4D97-AF65-F5344CB8AC3E}">
        <p14:creationId xmlns:p14="http://schemas.microsoft.com/office/powerpoint/2010/main" val="18956367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55C8260-42BC-4921-8D33-58809AC7BE3C}" type="slidenum">
              <a:rPr lang="en-US" altLang="en-US" smtClean="0"/>
              <a:pPr>
                <a:spcBef>
                  <a:spcPct val="0"/>
                </a:spcBef>
              </a:pPr>
              <a:t>2</a:t>
            </a:fld>
            <a:endParaRPr lang="en-US" altLang="en-US" dirty="0"/>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solidFill>
                  <a:srgbClr val="FEFDDE"/>
                </a:solidFill>
                <a:latin typeface="Arial" panose="020B0604020202020204" pitchFamily="34" charset="0"/>
              </a:rPr>
              <a:t>Disclaimer: The materials published on the Clinical Care Options website reflect the views of the authors of the CCO material, not those of Clinical Care Options, LLC, the CME providers, or the companies providing educational grants. The materials may discuss uses and dosages for therapeutic products that have not been approved by the United States Food and Drug Administration. A qualified healthcare professional should be consulted before using any therapeutic product discussed. Readers should verify all information and data before treating patients or using any therapies described in these materials.</a:t>
            </a:r>
            <a:endParaRPr lang="en-US" altLang="en-US" dirty="0">
              <a:solidFill>
                <a:srgbClr val="FEFDDE"/>
              </a:solidFill>
              <a:latin typeface="Arial" panose="020B0604020202020204" pitchFamily="34" charset="0"/>
            </a:endParaRPr>
          </a:p>
          <a:p>
            <a:endParaRPr lang="en-US" altLang="en-US" dirty="0">
              <a:latin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BTK, Bruton tyrosine kinase; CIT, chemoimmunotherapy; CLL, chronic lymphocytic leukemia; PD, progressive disease; PFS, progression-free survival; R/R, relapsed/refractory; SLL, small lymphocytic lymphoma.</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a:t>
            </a:fld>
            <a:endParaRPr lang="en-US" altLang="en-US" dirty="0"/>
          </a:p>
        </p:txBody>
      </p:sp>
    </p:spTree>
    <p:extLst>
      <p:ext uri="{BB962C8B-B14F-4D97-AF65-F5344CB8AC3E}">
        <p14:creationId xmlns:p14="http://schemas.microsoft.com/office/powerpoint/2010/main" val="36904495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CLL, chronic lymphocytic leukemia; DoR, duration of response; ORR, overall response rate; OS, overall survival; PFS, progression-free survival; PR-L, partial response with lymphocytosis; PRO, patient-reported outcome; R/R, relapsed/refractory; SLL, small lymphocytic lymphoma; TTF, time to treatment failure.</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4</a:t>
            </a:fld>
            <a:endParaRPr lang="en-US" altLang="en-US" dirty="0"/>
          </a:p>
        </p:txBody>
      </p:sp>
    </p:spTree>
    <p:extLst>
      <p:ext uri="{BB962C8B-B14F-4D97-AF65-F5344CB8AC3E}">
        <p14:creationId xmlns:p14="http://schemas.microsoft.com/office/powerpoint/2010/main" val="244690795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ECOG, Eastern Cooperative Oncology Group; PS, performance status.</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5</a:t>
            </a:fld>
            <a:endParaRPr lang="en-US" altLang="en-US" dirty="0"/>
          </a:p>
        </p:txBody>
      </p:sp>
    </p:spTree>
    <p:extLst>
      <p:ext uri="{BB962C8B-B14F-4D97-AF65-F5344CB8AC3E}">
        <p14:creationId xmlns:p14="http://schemas.microsoft.com/office/powerpoint/2010/main" val="2635637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ITT, intention-to-treat; PFS, progression-free survival.</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6</a:t>
            </a:fld>
            <a:endParaRPr lang="en-US" altLang="en-US" dirty="0"/>
          </a:p>
        </p:txBody>
      </p:sp>
    </p:spTree>
    <p:extLst>
      <p:ext uri="{BB962C8B-B14F-4D97-AF65-F5344CB8AC3E}">
        <p14:creationId xmlns:p14="http://schemas.microsoft.com/office/powerpoint/2010/main" val="218577067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ITT, intention-to-treat; PFS, progression-free survival.</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7</a:t>
            </a:fld>
            <a:endParaRPr lang="en-US" altLang="en-US" dirty="0"/>
          </a:p>
        </p:txBody>
      </p:sp>
    </p:spTree>
    <p:extLst>
      <p:ext uri="{BB962C8B-B14F-4D97-AF65-F5344CB8AC3E}">
        <p14:creationId xmlns:p14="http://schemas.microsoft.com/office/powerpoint/2010/main" val="73436557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PFS, progression-free survival.</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8</a:t>
            </a:fld>
            <a:endParaRPr lang="en-US" altLang="en-US" dirty="0"/>
          </a:p>
        </p:txBody>
      </p:sp>
    </p:spTree>
    <p:extLst>
      <p:ext uri="{BB962C8B-B14F-4D97-AF65-F5344CB8AC3E}">
        <p14:creationId xmlns:p14="http://schemas.microsoft.com/office/powerpoint/2010/main" val="38991361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CR, complete response; CRi, complete response with incomplete hematologic recovery; DC, discontinued prior to first assessment; nPR, nodular partial response; PD, progressive disease; PR, partial response; PR-L, partial response with lymphocytosis; SD, stable disease; NA, not assessed; NE, not evaluable.</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9</a:t>
            </a:fld>
            <a:endParaRPr lang="en-US" altLang="en-US" dirty="0"/>
          </a:p>
        </p:txBody>
      </p:sp>
    </p:spTree>
    <p:extLst>
      <p:ext uri="{BB962C8B-B14F-4D97-AF65-F5344CB8AC3E}">
        <p14:creationId xmlns:p14="http://schemas.microsoft.com/office/powerpoint/2010/main" val="320919925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OS, overall survival.</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10</a:t>
            </a:fld>
            <a:endParaRPr lang="en-US" altLang="en-US" dirty="0"/>
          </a:p>
        </p:txBody>
      </p:sp>
    </p:spTree>
    <p:extLst>
      <p:ext uri="{BB962C8B-B14F-4D97-AF65-F5344CB8AC3E}">
        <p14:creationId xmlns:p14="http://schemas.microsoft.com/office/powerpoint/2010/main" val="185588049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AE, adverse event; SAE, serious adverse event; URTI, upper respiratory </a:t>
            </a:r>
            <a:r>
              <a:rPr lang="en-US" i="1"/>
              <a:t>tract infection.</a:t>
            </a:r>
            <a:endParaRPr lang="en-US" i="1"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11</a:t>
            </a:fld>
            <a:endParaRPr lang="en-US" altLang="en-US" dirty="0"/>
          </a:p>
        </p:txBody>
      </p:sp>
    </p:spTree>
    <p:extLst>
      <p:ext uri="{BB962C8B-B14F-4D97-AF65-F5344CB8AC3E}">
        <p14:creationId xmlns:p14="http://schemas.microsoft.com/office/powerpoint/2010/main" val="317720821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ACS, acute coronary syndrome; AE, adverse event; CHF, congestive heart failure; MI, myocardial infarction.</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12</a:t>
            </a:fld>
            <a:endParaRPr lang="en-US" altLang="en-US" dirty="0"/>
          </a:p>
        </p:txBody>
      </p:sp>
    </p:spTree>
    <p:extLst>
      <p:ext uri="{BB962C8B-B14F-4D97-AF65-F5344CB8AC3E}">
        <p14:creationId xmlns:p14="http://schemas.microsoft.com/office/powerpoint/2010/main" val="81804217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i="1"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13</a:t>
            </a:fld>
            <a:endParaRPr lang="en-US" altLang="en-US" dirty="0"/>
          </a:p>
        </p:txBody>
      </p:sp>
    </p:spTree>
    <p:extLst>
      <p:ext uri="{BB962C8B-B14F-4D97-AF65-F5344CB8AC3E}">
        <p14:creationId xmlns:p14="http://schemas.microsoft.com/office/powerpoint/2010/main" val="92136845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AE, adverse event; CLL, chronic lymphocytic leukemia; ORR, overall response rate; PFS, progression-free survival; R/R, relapsed/refractory; SLL, small lymphocytic lymphoma.</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14</a:t>
            </a:fld>
            <a:endParaRPr lang="en-US" altLang="en-US" dirty="0"/>
          </a:p>
        </p:txBody>
      </p:sp>
    </p:spTree>
    <p:extLst>
      <p:ext uri="{BB962C8B-B14F-4D97-AF65-F5344CB8AC3E}">
        <p14:creationId xmlns:p14="http://schemas.microsoft.com/office/powerpoint/2010/main" val="422422578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52293E11-97E1-4AFF-B992-260501D5E438}"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15</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F05D0D76-197A-28C6-4CE1-8BC6D49D6130}"/>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18" name="Rectangle 55">
            <a:extLst>
              <a:ext uri="{FF2B5EF4-FFF2-40B4-BE49-F238E27FC236}">
                <a16:creationId xmlns:a16="http://schemas.microsoft.com/office/drawing/2014/main" id="{3999D7C8-A96D-F833-4A82-8C6424D337FB}"/>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a:t>Click to edit Master title style</a:t>
            </a:r>
          </a:p>
        </p:txBody>
      </p:sp>
      <p:cxnSp>
        <p:nvCxnSpPr>
          <p:cNvPr id="20" name="Straight Connector 19">
            <a:extLst>
              <a:ext uri="{FF2B5EF4-FFF2-40B4-BE49-F238E27FC236}">
                <a16:creationId xmlns:a16="http://schemas.microsoft.com/office/drawing/2014/main" id="{5CB8A8DD-7358-E137-C572-52BDA935DE7F}"/>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21" name="Picture 20" descr="Icon&#10;&#10;Description automatically generated">
            <a:extLst>
              <a:ext uri="{FF2B5EF4-FFF2-40B4-BE49-F238E27FC236}">
                <a16:creationId xmlns:a16="http://schemas.microsoft.com/office/drawing/2014/main" id="{C84825E9-B87F-902C-0A9B-54BF88485ABA}"/>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443030" y="5754237"/>
            <a:ext cx="2307156" cy="798963"/>
          </a:xfrm>
          <a:prstGeom prst="rect">
            <a:avLst/>
          </a:prstGeom>
        </p:spPr>
      </p:pic>
    </p:spTree>
    <p:extLst>
      <p:ext uri="{BB962C8B-B14F-4D97-AF65-F5344CB8AC3E}">
        <p14:creationId xmlns:p14="http://schemas.microsoft.com/office/powerpoint/2010/main" val="25789014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955099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4" name="Group 3">
            <a:extLst>
              <a:ext uri="{FF2B5EF4-FFF2-40B4-BE49-F238E27FC236}">
                <a16:creationId xmlns:a16="http://schemas.microsoft.com/office/drawing/2014/main" id="{9790703F-E851-1D5A-99B7-43DBD5482698}"/>
              </a:ext>
            </a:extLst>
          </p:cNvPr>
          <p:cNvGrpSpPr/>
          <p:nvPr userDrawn="1"/>
        </p:nvGrpSpPr>
        <p:grpSpPr>
          <a:xfrm>
            <a:off x="9392911" y="6212702"/>
            <a:ext cx="2488502" cy="450134"/>
            <a:chOff x="9392911" y="6212702"/>
            <a:chExt cx="2488502" cy="450134"/>
          </a:xfrm>
        </p:grpSpPr>
        <p:pic>
          <p:nvPicPr>
            <p:cNvPr id="5" name="Picture 4" descr="Icon&#10;&#10;Description automatically generated">
              <a:extLst>
                <a:ext uri="{FF2B5EF4-FFF2-40B4-BE49-F238E27FC236}">
                  <a16:creationId xmlns:a16="http://schemas.microsoft.com/office/drawing/2014/main" id="{C714CC1E-7921-3200-C137-F7ADAA9532C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6" name="Rectangle 8">
              <a:extLst>
                <a:ext uri="{FF2B5EF4-FFF2-40B4-BE49-F238E27FC236}">
                  <a16:creationId xmlns:a16="http://schemas.microsoft.com/office/drawing/2014/main" id="{79882158-D8CB-A63B-35E5-FF6D03999CD4}"/>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3198321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pic>
        <p:nvPicPr>
          <p:cNvPr id="6" name="Picture 5" descr="Icon&#10;&#10;Description automatically generated">
            <a:extLst>
              <a:ext uri="{FF2B5EF4-FFF2-40B4-BE49-F238E27FC236}">
                <a16:creationId xmlns:a16="http://schemas.microsoft.com/office/drawing/2014/main" id="{A10CE991-EF19-4C89-B2F1-8D342C72985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034666" y="5556666"/>
            <a:ext cx="3154680" cy="1092459"/>
          </a:xfrm>
          <a:prstGeom prst="rect">
            <a:avLst/>
          </a:prstGeom>
        </p:spPr>
      </p:pic>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117007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9909282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1_Two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4B831F98-D110-9641-0056-3FFA4445A199}"/>
              </a:ext>
            </a:extLst>
          </p:cNvPr>
          <p:cNvGrpSpPr/>
          <p:nvPr userDrawn="1"/>
        </p:nvGrpSpPr>
        <p:grpSpPr>
          <a:xfrm>
            <a:off x="9392911" y="6212702"/>
            <a:ext cx="2488502" cy="450134"/>
            <a:chOff x="9392911" y="6212702"/>
            <a:chExt cx="2488502" cy="450134"/>
          </a:xfrm>
        </p:grpSpPr>
        <p:pic>
          <p:nvPicPr>
            <p:cNvPr id="6" name="Picture 5" descr="Icon&#10;&#10;Description automatically generated">
              <a:extLst>
                <a:ext uri="{FF2B5EF4-FFF2-40B4-BE49-F238E27FC236}">
                  <a16:creationId xmlns:a16="http://schemas.microsoft.com/office/drawing/2014/main" id="{2C5D1AC3-8115-5D46-33CE-6C6B521292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7" name="Rectangle 8">
              <a:extLst>
                <a:ext uri="{FF2B5EF4-FFF2-40B4-BE49-F238E27FC236}">
                  <a16:creationId xmlns:a16="http://schemas.microsoft.com/office/drawing/2014/main" id="{FF667ED7-9C0E-2D48-F6BB-0BF8DBEF1D59}"/>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3486000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796723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1_Title, Text and Chart+logo">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A188367A-EE46-1DDA-2AFE-9C628EB72449}"/>
              </a:ext>
            </a:extLst>
          </p:cNvPr>
          <p:cNvGrpSpPr/>
          <p:nvPr userDrawn="1"/>
        </p:nvGrpSpPr>
        <p:grpSpPr>
          <a:xfrm>
            <a:off x="9392911" y="6212702"/>
            <a:ext cx="2488502" cy="450134"/>
            <a:chOff x="9392911" y="6212702"/>
            <a:chExt cx="2488502" cy="450134"/>
          </a:xfrm>
        </p:grpSpPr>
        <p:pic>
          <p:nvPicPr>
            <p:cNvPr id="6" name="Picture 5" descr="Icon&#10;&#10;Description automatically generated">
              <a:extLst>
                <a:ext uri="{FF2B5EF4-FFF2-40B4-BE49-F238E27FC236}">
                  <a16:creationId xmlns:a16="http://schemas.microsoft.com/office/drawing/2014/main" id="{35BBB51B-0D41-5485-99A1-BEEAE260796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7" name="Rectangle 8">
              <a:extLst>
                <a:ext uri="{FF2B5EF4-FFF2-40B4-BE49-F238E27FC236}">
                  <a16:creationId xmlns:a16="http://schemas.microsoft.com/office/drawing/2014/main" id="{F3F85628-F902-1363-8D50-72542C0A0300}"/>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5872089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35005545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1_Title Only+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grpSp>
        <p:nvGrpSpPr>
          <p:cNvPr id="3" name="Group 2">
            <a:extLst>
              <a:ext uri="{FF2B5EF4-FFF2-40B4-BE49-F238E27FC236}">
                <a16:creationId xmlns:a16="http://schemas.microsoft.com/office/drawing/2014/main" id="{88B87460-1489-A7E6-C388-913BBD640CAB}"/>
              </a:ext>
            </a:extLst>
          </p:cNvPr>
          <p:cNvGrpSpPr/>
          <p:nvPr userDrawn="1"/>
        </p:nvGrpSpPr>
        <p:grpSpPr>
          <a:xfrm>
            <a:off x="9392911" y="6212702"/>
            <a:ext cx="2488502" cy="450134"/>
            <a:chOff x="9392911" y="6212702"/>
            <a:chExt cx="2488502" cy="450134"/>
          </a:xfrm>
        </p:grpSpPr>
        <p:pic>
          <p:nvPicPr>
            <p:cNvPr id="4" name="Picture 3" descr="Icon&#10;&#10;Description automatically generated">
              <a:extLst>
                <a:ext uri="{FF2B5EF4-FFF2-40B4-BE49-F238E27FC236}">
                  <a16:creationId xmlns:a16="http://schemas.microsoft.com/office/drawing/2014/main" id="{73676601-6D49-45FB-EFC9-9A6CC1B205E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5" name="Rectangle 8">
              <a:extLst>
                <a:ext uri="{FF2B5EF4-FFF2-40B4-BE49-F238E27FC236}">
                  <a16:creationId xmlns:a16="http://schemas.microsoft.com/office/drawing/2014/main" id="{0DEFDF9E-3F9A-D373-496E-25B367379078}"/>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8730612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563775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1_Blank+logo">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E363C55A-914A-0A48-C77B-4197A1E975AA}"/>
              </a:ext>
            </a:extLst>
          </p:cNvPr>
          <p:cNvGrpSpPr/>
          <p:nvPr userDrawn="1"/>
        </p:nvGrpSpPr>
        <p:grpSpPr>
          <a:xfrm>
            <a:off x="9392911" y="6212702"/>
            <a:ext cx="2488502" cy="450134"/>
            <a:chOff x="9392911" y="6212702"/>
            <a:chExt cx="2488502" cy="450134"/>
          </a:xfrm>
        </p:grpSpPr>
        <p:pic>
          <p:nvPicPr>
            <p:cNvPr id="3" name="Picture 2" descr="Icon&#10;&#10;Description automatically generated">
              <a:extLst>
                <a:ext uri="{FF2B5EF4-FFF2-40B4-BE49-F238E27FC236}">
                  <a16:creationId xmlns:a16="http://schemas.microsoft.com/office/drawing/2014/main" id="{06CCC797-5A17-A9B2-5D2C-FD83170EF39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88699" y="6212702"/>
              <a:ext cx="566928" cy="196326"/>
            </a:xfrm>
            <a:prstGeom prst="rect">
              <a:avLst/>
            </a:prstGeom>
          </p:spPr>
        </p:pic>
        <p:sp>
          <p:nvSpPr>
            <p:cNvPr id="4" name="Rectangle 8">
              <a:extLst>
                <a:ext uri="{FF2B5EF4-FFF2-40B4-BE49-F238E27FC236}">
                  <a16:creationId xmlns:a16="http://schemas.microsoft.com/office/drawing/2014/main" id="{518B5643-1F48-822D-8A06-E9F357ED9FFC}"/>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3"/>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67681605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pic>
        <p:nvPicPr>
          <p:cNvPr id="9" name="Picture 8" descr="Icon&#10;&#10;Description automatically generated">
            <a:extLst>
              <a:ext uri="{FF2B5EF4-FFF2-40B4-BE49-F238E27FC236}">
                <a16:creationId xmlns:a16="http://schemas.microsoft.com/office/drawing/2014/main" id="{3DD1DBC1-47DC-4810-B88C-6E04405379EF}"/>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034666" y="5556666"/>
            <a:ext cx="3154680" cy="1092459"/>
          </a:xfrm>
          <a:prstGeom prst="rect">
            <a:avLst/>
          </a:prstGeom>
        </p:spPr>
      </p:pic>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a:t>Edit Master text styles</a:t>
            </a:r>
          </a:p>
        </p:txBody>
      </p:sp>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3058027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D5AE0D20-52C4-48A2-89D4-172F2B1999E4}"/>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20" name="Rectangle 55">
            <a:extLst>
              <a:ext uri="{FF2B5EF4-FFF2-40B4-BE49-F238E27FC236}">
                <a16:creationId xmlns:a16="http://schemas.microsoft.com/office/drawing/2014/main" id="{BF36614D-B8F2-481E-A87C-8DAC5BE9301F}"/>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dirty="0"/>
              <a:t>Click to edit Master title style</a:t>
            </a:r>
          </a:p>
        </p:txBody>
      </p:sp>
      <p:cxnSp>
        <p:nvCxnSpPr>
          <p:cNvPr id="23" name="Straight Connector 22">
            <a:extLst>
              <a:ext uri="{FF2B5EF4-FFF2-40B4-BE49-F238E27FC236}">
                <a16:creationId xmlns:a16="http://schemas.microsoft.com/office/drawing/2014/main" id="{26515A54-8674-49F7-B1B4-23E0F7F8AB6D}"/>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7" name="Picture 6" descr="A picture containing graphical user interface&#10;&#10;Description automatically generated">
            <a:extLst>
              <a:ext uri="{FF2B5EF4-FFF2-40B4-BE49-F238E27FC236}">
                <a16:creationId xmlns:a16="http://schemas.microsoft.com/office/drawing/2014/main" id="{1AE0BAE1-3D36-4D10-A7AD-BD8590621F2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443032" y="5361711"/>
            <a:ext cx="2307155" cy="1231685"/>
          </a:xfrm>
          <a:prstGeom prst="rect">
            <a:avLst/>
          </a:prstGeom>
        </p:spPr>
      </p:pic>
    </p:spTree>
    <p:extLst>
      <p:ext uri="{BB962C8B-B14F-4D97-AF65-F5344CB8AC3E}">
        <p14:creationId xmlns:p14="http://schemas.microsoft.com/office/powerpoint/2010/main" val="309645329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endParaRPr lang="en-US" dirty="0"/>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31983332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pic>
        <p:nvPicPr>
          <p:cNvPr id="7" name="Picture 6" descr="A picture containing icon&#10;&#10;Description automatically generated">
            <a:extLst>
              <a:ext uri="{FF2B5EF4-FFF2-40B4-BE49-F238E27FC236}">
                <a16:creationId xmlns:a16="http://schemas.microsoft.com/office/drawing/2014/main" id="{04DEA507-47F0-47F5-8FDD-F2A67A5FC6F2}"/>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b="38790"/>
          <a:stretch/>
        </p:blipFill>
        <p:spPr>
          <a:xfrm>
            <a:off x="9034667" y="5560297"/>
            <a:ext cx="3157333" cy="1029416"/>
          </a:xfrm>
          <a:prstGeom prst="rect">
            <a:avLst/>
          </a:prstGeom>
        </p:spPr>
      </p:pic>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endParaRPr lang="en-US" dirty="0"/>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9" name="Straight Connector 8">
            <a:extLst>
              <a:ext uri="{FF2B5EF4-FFF2-40B4-BE49-F238E27FC236}">
                <a16:creationId xmlns:a16="http://schemas.microsoft.com/office/drawing/2014/main" id="{CA1E1C1F-8052-4D46-95F6-4763DA532C1B}"/>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1935401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94629858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endParaRPr lang="en-US" dirty="0"/>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01643304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endParaRPr lang="en-US" dirty="0"/>
          </a:p>
        </p:txBody>
      </p:sp>
    </p:spTree>
    <p:extLst>
      <p:ext uri="{BB962C8B-B14F-4D97-AF65-F5344CB8AC3E}">
        <p14:creationId xmlns:p14="http://schemas.microsoft.com/office/powerpoint/2010/main" val="1212059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74260500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Promo Slide">
    <p:spTree>
      <p:nvGrpSpPr>
        <p:cNvPr id="1" name=""/>
        <p:cNvGrpSpPr/>
        <p:nvPr/>
      </p:nvGrpSpPr>
      <p:grpSpPr>
        <a:xfrm>
          <a:off x="0" y="0"/>
          <a:ext cx="0" cy="0"/>
          <a:chOff x="0" y="0"/>
          <a:chExt cx="0" cy="0"/>
        </a:xfrm>
      </p:grpSpPr>
      <p:sp>
        <p:nvSpPr>
          <p:cNvPr id="10" name="Content Placeholder 9"/>
          <p:cNvSpPr>
            <a:spLocks noGrp="1"/>
          </p:cNvSpPr>
          <p:nvPr>
            <p:ph sz="quarter" idx="11"/>
          </p:nvPr>
        </p:nvSpPr>
        <p:spPr>
          <a:xfrm>
            <a:off x="514351" y="4856674"/>
            <a:ext cx="11283950" cy="1155939"/>
          </a:xfrm>
          <a:prstGeom prst="rect">
            <a:avLst/>
          </a:prstGeom>
        </p:spPr>
        <p:txBody>
          <a:bodyPr/>
          <a:lstStyle>
            <a:lvl1pPr>
              <a:buFontTx/>
              <a:buNone/>
              <a:defRPr sz="2400" b="1">
                <a:solidFill>
                  <a:srgbClr val="F15D22"/>
                </a:solidFill>
              </a:defRPr>
            </a:lvl1pPr>
            <a:lvl2pPr>
              <a:buFontTx/>
              <a:buNone/>
              <a:defRPr sz="2400"/>
            </a:lvl2pPr>
            <a:lvl3pPr>
              <a:buFontTx/>
              <a:buNone/>
              <a:defRPr sz="2400"/>
            </a:lvl3pPr>
            <a:lvl4pPr>
              <a:buFontTx/>
              <a:buNone/>
              <a:defRPr sz="2400"/>
            </a:lvl4pPr>
            <a:lvl5pPr>
              <a:buFontTx/>
              <a:buNone/>
              <a:defRPr sz="2400"/>
            </a:lvl5pPr>
          </a:lstStyle>
          <a:p>
            <a:pPr lvl="0"/>
            <a:r>
              <a:rPr lang="en-US" dirty="0"/>
              <a:t>Edit Master text styles</a:t>
            </a:r>
          </a:p>
        </p:txBody>
      </p:sp>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endParaRPr lang="en-US" dirty="0"/>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dirty="0"/>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12" name="Picture 11" descr="A picture containing icon&#10;&#10;Description automatically generated">
            <a:extLst>
              <a:ext uri="{FF2B5EF4-FFF2-40B4-BE49-F238E27FC236}">
                <a16:creationId xmlns:a16="http://schemas.microsoft.com/office/drawing/2014/main" id="{192E0BE1-26BC-407D-B1CF-75415D998CCE}"/>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b="38790"/>
          <a:stretch/>
        </p:blipFill>
        <p:spPr>
          <a:xfrm>
            <a:off x="9034667" y="5560297"/>
            <a:ext cx="3157333" cy="1029416"/>
          </a:xfrm>
          <a:prstGeom prst="rect">
            <a:avLst/>
          </a:prstGeom>
        </p:spPr>
      </p:pic>
      <p:sp>
        <p:nvSpPr>
          <p:cNvPr id="13" name="Rectangle 12">
            <a:extLst>
              <a:ext uri="{FF2B5EF4-FFF2-40B4-BE49-F238E27FC236}">
                <a16:creationId xmlns:a16="http://schemas.microsoft.com/office/drawing/2014/main" id="{4986DC48-4FA6-4EE5-809A-311FCAB745D3}"/>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5" name="Straight Connector 14">
            <a:extLst>
              <a:ext uri="{FF2B5EF4-FFF2-40B4-BE49-F238E27FC236}">
                <a16:creationId xmlns:a16="http://schemas.microsoft.com/office/drawing/2014/main" id="{5199828E-9944-45B0-9FE6-AFE44FC8F08F}"/>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446968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5" Type="http://schemas.openxmlformats.org/officeDocument/2006/relationships/slideLayout" Target="../slideLayouts/slideLayout18.xml"/><Relationship Id="rId4" Type="http://schemas.openxmlformats.org/officeDocument/2006/relationships/slideLayout" Target="../slideLayouts/slideLayout17.xml"/><Relationship Id="rId9"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45712330"/>
      </p:ext>
    </p:extLst>
  </p:cSld>
  <p:clrMap bg1="dk2" tx1="lt1" bg2="dk1" tx2="lt2" accent1="accent1" accent2="accent2" accent3="accent3" accent4="accent4" accent5="accent5" accent6="accent6" hlink="hlink" folHlink="folHlink"/>
  <p:sldLayoutIdLst>
    <p:sldLayoutId id="2147484655" r:id="rId1"/>
    <p:sldLayoutId id="2147484656" r:id="rId2"/>
    <p:sldLayoutId id="2147484663" r:id="rId3"/>
    <p:sldLayoutId id="2147484657" r:id="rId4"/>
    <p:sldLayoutId id="2147484658" r:id="rId5"/>
    <p:sldLayoutId id="2147484664" r:id="rId6"/>
    <p:sldLayoutId id="2147484659" r:id="rId7"/>
    <p:sldLayoutId id="2147484667" r:id="rId8"/>
    <p:sldLayoutId id="2147484660" r:id="rId9"/>
    <p:sldLayoutId id="2147484665" r:id="rId10"/>
    <p:sldLayoutId id="2147484661" r:id="rId11"/>
    <p:sldLayoutId id="2147484666" r:id="rId12"/>
    <p:sldLayoutId id="2147484662" r:id="rId13"/>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A23480E7-968A-48C7-8C6C-4C950E843AED}"/>
              </a:ext>
            </a:extLst>
          </p:cNvPr>
          <p:cNvCxnSpPr/>
          <p:nvPr userDrawn="1"/>
        </p:nvCxnSpPr>
        <p:spPr>
          <a:xfrm>
            <a:off x="1" y="674353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US" altLang="en-US" dirty="0"/>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Tree>
    <p:extLst>
      <p:ext uri="{BB962C8B-B14F-4D97-AF65-F5344CB8AC3E}">
        <p14:creationId xmlns:p14="http://schemas.microsoft.com/office/powerpoint/2010/main" val="3783582026"/>
      </p:ext>
    </p:extLst>
  </p:cSld>
  <p:clrMap bg1="dk2" tx1="lt1" bg2="dk1" tx2="lt2" accent1="accent1" accent2="accent2" accent3="accent3" accent4="accent4" accent5="accent5" accent6="accent6" hlink="hlink" folHlink="folHlink"/>
  <p:sldLayoutIdLst>
    <p:sldLayoutId id="2147484669" r:id="rId1"/>
    <p:sldLayoutId id="2147484670" r:id="rId2"/>
    <p:sldLayoutId id="2147484671" r:id="rId3"/>
    <p:sldLayoutId id="2147484672" r:id="rId4"/>
    <p:sldLayoutId id="2147484673" r:id="rId5"/>
    <p:sldLayoutId id="2147484674" r:id="rId6"/>
    <p:sldLayoutId id="2147484675" r:id="rId7"/>
    <p:sldLayoutId id="2147484676" r:id="rId8"/>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hyperlink" Target="http://www.clinicaloptions.com/" TargetMode="External"/><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hyperlink" Target="https://www.clinicaloptions.com/oncology" TargetMode="External"/><Relationship Id="rId2" Type="http://schemas.openxmlformats.org/officeDocument/2006/relationships/notesSlide" Target="../notesSlides/notesSlide15.xml"/><Relationship Id="rId1" Type="http://schemas.openxmlformats.org/officeDocument/2006/relationships/slideLayout" Target="../slideLayouts/slideLayout2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p:txBody>
          <a:bodyPr>
            <a:normAutofit/>
          </a:bodyPr>
          <a:lstStyle/>
          <a:p>
            <a:r>
              <a:rPr lang="en-US" altLang="en-US" sz="4000" dirty="0"/>
              <a:t>ALPINE: Final Analysis of Zanubrutinib vs Ibrutinib for Relapsed/Refractory Chronic Lymphocytic Leukemia and Small Lymphocytic Lymphoma</a:t>
            </a:r>
          </a:p>
        </p:txBody>
      </p:sp>
      <p:sp>
        <p:nvSpPr>
          <p:cNvPr id="9" name="Text Box 21">
            <a:extLst>
              <a:ext uri="{FF2B5EF4-FFF2-40B4-BE49-F238E27FC236}">
                <a16:creationId xmlns:a16="http://schemas.microsoft.com/office/drawing/2014/main" id="{29C97272-D98D-4B80-A5DE-809F0B118B50}"/>
              </a:ext>
            </a:extLst>
          </p:cNvPr>
          <p:cNvSpPr txBox="1">
            <a:spLocks noChangeArrowheads="1"/>
          </p:cNvSpPr>
          <p:nvPr/>
        </p:nvSpPr>
        <p:spPr bwMode="auto">
          <a:xfrm>
            <a:off x="423864" y="6223602"/>
            <a:ext cx="7380620" cy="424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buNone/>
            </a:pPr>
            <a:r>
              <a:rPr lang="en-US" sz="1200" b="0" dirty="0">
                <a:solidFill>
                  <a:schemeClr val="bg1"/>
                </a:solidFill>
                <a:latin typeface="Calibri" panose="020F0502020204030204" pitchFamily="34" charset="0"/>
              </a:rPr>
              <a:t>Supported by educational grants from AbbVie, Amgen, AstraZeneca, Epizyme, GSK, Incyte Corporation, </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Jazz Pharmaceuticals, Karyopharm Therapeutics Inc., Novartis Pharmaceuticals Corporation, Sanofi, and Seagen.</a:t>
            </a:r>
          </a:p>
        </p:txBody>
      </p:sp>
      <p:sp>
        <p:nvSpPr>
          <p:cNvPr id="8" name="Rectangle 14">
            <a:extLst>
              <a:ext uri="{FF2B5EF4-FFF2-40B4-BE49-F238E27FC236}">
                <a16:creationId xmlns:a16="http://schemas.microsoft.com/office/drawing/2014/main" id="{328D7AB2-A3C4-7A9B-99B6-4DD66A38D85A}"/>
              </a:ext>
            </a:extLst>
          </p:cNvPr>
          <p:cNvSpPr txBox="1">
            <a:spLocks noChangeArrowheads="1"/>
          </p:cNvSpPr>
          <p:nvPr/>
        </p:nvSpPr>
        <p:spPr bwMode="invGray">
          <a:xfrm>
            <a:off x="704850" y="3221038"/>
            <a:ext cx="6216650" cy="815975"/>
          </a:xfrm>
          <a:prstGeom prst="rect">
            <a:avLst/>
          </a:prstGeom>
          <a:noFill/>
          <a:ln>
            <a:noFill/>
          </a:ln>
        </p:spPr>
        <p:txBody>
          <a:bodyPr lIns="91440" tIns="45720" rIns="91440" bIns="45720" anchor="t"/>
          <a:lstStyle>
            <a:lvl1pPr marL="0" indent="0" algn="l" rtl="0" eaLnBrk="0" fontAlgn="base" hangingPunct="0">
              <a:lnSpc>
                <a:spcPct val="100000"/>
              </a:lnSpc>
              <a:spcBef>
                <a:spcPts val="1000"/>
              </a:spcBef>
              <a:spcAft>
                <a:spcPts val="700"/>
              </a:spcAft>
              <a:buClr>
                <a:srgbClr val="FEFDDE"/>
              </a:buClr>
              <a:buFont typeface="Wingdings" pitchFamily="2" charset="2"/>
              <a:buNone/>
              <a:defRPr sz="1800" b="0">
                <a:solidFill>
                  <a:schemeClr val="tx1"/>
                </a:solidFill>
                <a:latin typeface="+mn-lt"/>
                <a:ea typeface="+mn-ea"/>
                <a:cs typeface="+mn-cs"/>
              </a:defRPr>
            </a:lvl1pPr>
            <a:lvl2pPr marL="742950" indent="-285750" algn="l" rtl="0" eaLnBrk="0" fontAlgn="base" hangingPunct="0">
              <a:lnSpc>
                <a:spcPct val="90000"/>
              </a:lnSpc>
              <a:spcBef>
                <a:spcPts val="1000"/>
              </a:spcBef>
              <a:spcAft>
                <a:spcPts val="700"/>
              </a:spcAft>
              <a:buClr>
                <a:srgbClr val="FEFDDE"/>
              </a:buClr>
              <a:buFont typeface="Arial" charset="0"/>
              <a:buChar char="–"/>
              <a:defRPr sz="2400">
                <a:solidFill>
                  <a:srgbClr val="FEFDDE"/>
                </a:solidFill>
                <a:latin typeface="+mn-lt"/>
              </a:defRPr>
            </a:lvl2pPr>
            <a:lvl3pPr marL="1143000" indent="-228600" algn="l" rtl="0" eaLnBrk="0" fontAlgn="base" hangingPunct="0">
              <a:lnSpc>
                <a:spcPct val="90000"/>
              </a:lnSpc>
              <a:spcBef>
                <a:spcPts val="1000"/>
              </a:spcBef>
              <a:spcAft>
                <a:spcPts val="700"/>
              </a:spcAft>
              <a:buClr>
                <a:srgbClr val="FEFDDE"/>
              </a:buClr>
              <a:buFont typeface="Arial" charset="0"/>
              <a:buChar char="–"/>
              <a:defRPr sz="2200">
                <a:solidFill>
                  <a:srgbClr val="FEFDDE"/>
                </a:solidFill>
                <a:latin typeface="+mn-lt"/>
              </a:defRPr>
            </a:lvl3pPr>
            <a:lvl4pPr marL="1600200" indent="-228600" algn="l" rtl="0" eaLnBrk="0" fontAlgn="base" hangingPunct="0">
              <a:lnSpc>
                <a:spcPct val="90000"/>
              </a:lnSpc>
              <a:spcBef>
                <a:spcPts val="1000"/>
              </a:spcBef>
              <a:spcAft>
                <a:spcPts val="700"/>
              </a:spcAft>
              <a:buClr>
                <a:srgbClr val="FEFDDE"/>
              </a:buClr>
              <a:buFont typeface="Arial" charset="0"/>
              <a:buChar char="–"/>
              <a:defRPr sz="2000">
                <a:solidFill>
                  <a:srgbClr val="FEFDDE"/>
                </a:solidFill>
                <a:latin typeface="+mn-lt"/>
              </a:defRPr>
            </a:lvl4pPr>
            <a:lvl5pPr marL="2057400" indent="-228600" algn="l" rtl="0" eaLnBrk="0" fontAlgn="base" hangingPunct="0">
              <a:lnSpc>
                <a:spcPct val="90000"/>
              </a:lnSpc>
              <a:spcBef>
                <a:spcPts val="1000"/>
              </a:spcBef>
              <a:spcAft>
                <a:spcPts val="700"/>
              </a:spcAft>
              <a:buClr>
                <a:srgbClr val="FEFDDE"/>
              </a:buClr>
              <a:buFont typeface="Arial" charset="0"/>
              <a:buChar char="–"/>
              <a:defRPr>
                <a:solidFill>
                  <a:srgbClr val="FEFDDE"/>
                </a:solidFill>
                <a:latin typeface="+mn-lt"/>
              </a:defRPr>
            </a:lvl5pPr>
            <a:lvl6pPr marL="25146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eaLnBrk="1" hangingPunct="1">
              <a:spcBef>
                <a:spcPct val="0"/>
              </a:spcBef>
              <a:spcAft>
                <a:spcPct val="0"/>
              </a:spcAft>
              <a:defRPr/>
            </a:pPr>
            <a:r>
              <a:rPr lang="en-US" sz="2200" b="1" kern="0" dirty="0">
                <a:solidFill>
                  <a:schemeClr val="bg2"/>
                </a:solidFill>
                <a:latin typeface="Calibri"/>
                <a:ea typeface="+mj-ea"/>
                <a:cs typeface="Calibri"/>
              </a:rPr>
              <a:t>CCO Independent Conference Highlights*</a:t>
            </a:r>
            <a:br>
              <a:rPr lang="en-US" sz="2200" b="1" kern="0" dirty="0">
                <a:latin typeface="Calibri" panose="020F0502020204030204" pitchFamily="34" charset="0"/>
                <a:ea typeface="+mj-ea"/>
                <a:cs typeface="+mj-cs"/>
              </a:rPr>
            </a:br>
            <a:r>
              <a:rPr lang="en-US" sz="1600" kern="0" dirty="0">
                <a:solidFill>
                  <a:schemeClr val="bg2"/>
                </a:solidFill>
                <a:latin typeface="Calibri"/>
                <a:ea typeface="+mj-ea"/>
                <a:cs typeface="Calibri"/>
              </a:rPr>
              <a:t>of the </a:t>
            </a:r>
            <a:r>
              <a:rPr lang="en-US" sz="1600" i="1" kern="0" dirty="0">
                <a:solidFill>
                  <a:schemeClr val="bg2"/>
                </a:solidFill>
                <a:latin typeface="Calibri"/>
                <a:ea typeface="+mj-ea"/>
                <a:cs typeface="Calibri"/>
              </a:rPr>
              <a:t>2022 ASH Annual Meeting; December 10-13, 2022;</a:t>
            </a:r>
            <a:br>
              <a:rPr lang="en-US" sz="1600" i="1" kern="0" dirty="0">
                <a:solidFill>
                  <a:schemeClr val="bg2"/>
                </a:solidFill>
                <a:latin typeface="Calibri"/>
                <a:ea typeface="+mj-ea"/>
                <a:cs typeface="Calibri"/>
              </a:rPr>
            </a:br>
            <a:r>
              <a:rPr lang="en-US" sz="1600" i="1" kern="0" dirty="0">
                <a:solidFill>
                  <a:schemeClr val="bg2"/>
                </a:solidFill>
                <a:latin typeface="Calibri"/>
                <a:ea typeface="+mj-ea"/>
                <a:cs typeface="Calibri"/>
              </a:rPr>
              <a:t>New Orleans, Louisiana</a:t>
            </a:r>
            <a:endParaRPr lang="en-US" altLang="en-US" sz="1600" kern="0" dirty="0">
              <a:solidFill>
                <a:schemeClr val="bg2"/>
              </a:solidFill>
              <a:latin typeface="Calibri"/>
              <a:cs typeface="Calibri"/>
            </a:endParaRPr>
          </a:p>
        </p:txBody>
      </p:sp>
      <p:sp>
        <p:nvSpPr>
          <p:cNvPr id="10" name="Text Box 10">
            <a:extLst>
              <a:ext uri="{FF2B5EF4-FFF2-40B4-BE49-F238E27FC236}">
                <a16:creationId xmlns:a16="http://schemas.microsoft.com/office/drawing/2014/main" id="{9DD34F7F-8687-0019-5A3B-63E66E42736B}"/>
              </a:ext>
            </a:extLst>
          </p:cNvPr>
          <p:cNvSpPr txBox="1">
            <a:spLocks noChangeArrowheads="1"/>
          </p:cNvSpPr>
          <p:nvPr/>
        </p:nvSpPr>
        <p:spPr bwMode="gray">
          <a:xfrm>
            <a:off x="704850" y="4081463"/>
            <a:ext cx="48799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50000"/>
              </a:spcBef>
              <a:spcAft>
                <a:spcPct val="0"/>
              </a:spcAft>
              <a:buClrTx/>
              <a:buFontTx/>
              <a:buNone/>
            </a:pPr>
            <a:r>
              <a:rPr lang="en-US" altLang="en-US" sz="800" b="0" dirty="0">
                <a:solidFill>
                  <a:schemeClr val="bg2"/>
                </a:solidFill>
                <a:latin typeface="Calibri" panose="020F0502020204030204" pitchFamily="34" charset="0"/>
              </a:rPr>
              <a:t>*CCO is an independent medical education company that provides state-of-the-art medical information to healthcare professionals through conference coverage and other educational programs.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1"/>
          </p:nvPr>
        </p:nvSpPr>
        <p:spPr/>
        <p:txBody>
          <a:bodyPr/>
          <a:lstStyle/>
          <a:p>
            <a:pPr marL="346075" indent="-346075">
              <a:buSzPts val="2400"/>
              <a:defRPr/>
            </a:pPr>
            <a:r>
              <a:rPr lang="en-US" altLang="en-US" dirty="0"/>
              <a:t>Please feel free to use and share some or all of these slides in your noncommercial presentations to colleagues or patients</a:t>
            </a:r>
          </a:p>
          <a:p>
            <a:pPr marL="346075" indent="-346075">
              <a:buSzPts val="2400"/>
              <a:defRPr/>
            </a:pPr>
            <a:r>
              <a:rPr lang="en-US" altLang="en-US" dirty="0"/>
              <a:t>When using our slides, please retain the source attribution:</a:t>
            </a:r>
            <a:br>
              <a:rPr lang="en-US" altLang="en-US" dirty="0"/>
            </a:br>
            <a:br>
              <a:rPr lang="en-US" altLang="en-US" dirty="0"/>
            </a:br>
            <a:endParaRPr lang="en-US" altLang="en-US" dirty="0"/>
          </a:p>
          <a:p>
            <a:pPr eaLnBrk="1" hangingPunct="1">
              <a:defRPr/>
            </a:pPr>
            <a:endParaRPr lang="en-US" altLang="en-US" sz="2000" dirty="0"/>
          </a:p>
          <a:p>
            <a:pPr eaLnBrk="1" hangingPunct="1">
              <a:defRPr/>
            </a:pPr>
            <a:r>
              <a:rPr lang="en-GB" dirty="0"/>
              <a:t>These slides may not be published, posted online, or used in commercial presentations without permission. </a:t>
            </a:r>
            <a:r>
              <a:rPr lang="en-US" dirty="0"/>
              <a:t>Please contact </a:t>
            </a:r>
            <a:r>
              <a:rPr lang="en-US" dirty="0">
                <a:hlinkClick r:id="rId3"/>
              </a:rPr>
              <a:t>permissions@clinicaloptions.com</a:t>
            </a:r>
            <a:r>
              <a:rPr lang="en-US" dirty="0"/>
              <a:t> for details</a:t>
            </a: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pPr eaLnBrk="1" hangingPunct="1"/>
            <a:r>
              <a:rPr lang="en-US" altLang="en-US" dirty="0"/>
              <a:t>About These Slides</a:t>
            </a:r>
          </a:p>
        </p:txBody>
      </p:sp>
      <p:grpSp>
        <p:nvGrpSpPr>
          <p:cNvPr id="7" name="Group 6">
            <a:extLst>
              <a:ext uri="{FF2B5EF4-FFF2-40B4-BE49-F238E27FC236}">
                <a16:creationId xmlns:a16="http://schemas.microsoft.com/office/drawing/2014/main" id="{13E224FD-C927-4EDF-9BB4-96EBF76A22D9}"/>
              </a:ext>
            </a:extLst>
          </p:cNvPr>
          <p:cNvGrpSpPr/>
          <p:nvPr/>
        </p:nvGrpSpPr>
        <p:grpSpPr>
          <a:xfrm>
            <a:off x="4156075" y="3332497"/>
            <a:ext cx="3479671" cy="613720"/>
            <a:chOff x="4156075" y="3332497"/>
            <a:chExt cx="3479671" cy="613720"/>
          </a:xfrm>
        </p:grpSpPr>
        <p:pic>
          <p:nvPicPr>
            <p:cNvPr id="8" name="Picture 7" descr="Icon&#10;&#10;Description automatically generated">
              <a:extLst>
                <a:ext uri="{FF2B5EF4-FFF2-40B4-BE49-F238E27FC236}">
                  <a16:creationId xmlns:a16="http://schemas.microsoft.com/office/drawing/2014/main" id="{9E34FEE4-F9F9-4459-A7E6-C1A99CD2988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14132" y="3332497"/>
              <a:ext cx="795528" cy="275490"/>
            </a:xfrm>
            <a:prstGeom prst="rect">
              <a:avLst/>
            </a:prstGeom>
          </p:spPr>
        </p:pic>
        <p:sp>
          <p:nvSpPr>
            <p:cNvPr id="11" name="Rectangle 7">
              <a:extLst>
                <a:ext uri="{FF2B5EF4-FFF2-40B4-BE49-F238E27FC236}">
                  <a16:creationId xmlns:a16="http://schemas.microsoft.com/office/drawing/2014/main" id="{C088BEA5-FC90-4DD6-A5B2-8FECE2031CAB}"/>
                </a:ext>
              </a:extLst>
            </p:cNvPr>
            <p:cNvSpPr>
              <a:spLocks noChangeArrowheads="1"/>
            </p:cNvSpPr>
            <p:nvPr/>
          </p:nvSpPr>
          <p:spPr bwMode="auto">
            <a:xfrm>
              <a:off x="4156075" y="3546107"/>
              <a:ext cx="34796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2000" b="0" dirty="0">
                  <a:solidFill>
                    <a:schemeClr val="bg2"/>
                  </a:solidFill>
                  <a:latin typeface="Calibri" panose="020F0502020204030204" pitchFamily="34" charset="0"/>
                </a:rPr>
                <a:t>Slide credit: </a:t>
              </a:r>
              <a:r>
                <a:rPr lang="en-US" altLang="en-US" sz="2000" b="0" dirty="0">
                  <a:solidFill>
                    <a:schemeClr val="bg2"/>
                  </a:solidFill>
                  <a:latin typeface="Calibri" panose="020F0502020204030204" pitchFamily="34" charset="0"/>
                  <a:hlinkClick r:id="rId5"/>
                </a:rPr>
                <a:t>clinicaloptions.com</a:t>
              </a:r>
              <a:endParaRPr lang="en-US" altLang="en-US" sz="2000" b="0" dirty="0">
                <a:solidFill>
                  <a:schemeClr val="bg2"/>
                </a:solidFill>
                <a:latin typeface="Calibri" panose="020F0502020204030204" pitchFamily="34" charset="0"/>
              </a:endParaRPr>
            </a:p>
          </p:txBody>
        </p: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ALPINE: Background </a:t>
            </a:r>
            <a:endParaRPr lang="en-US" altLang="en-US" dirty="0"/>
          </a:p>
        </p:txBody>
      </p:sp>
      <p:sp>
        <p:nvSpPr>
          <p:cNvPr id="31747" name="Rectangle 3">
            <a:extLst>
              <a:ext uri="{FF2B5EF4-FFF2-40B4-BE49-F238E27FC236}">
                <a16:creationId xmlns:a16="http://schemas.microsoft.com/office/drawing/2014/main" id="{151303B2-FE26-4833-8BD6-2C6BA6349571}"/>
              </a:ext>
            </a:extLst>
          </p:cNvPr>
          <p:cNvSpPr>
            <a:spLocks noGrp="1" noChangeArrowheads="1"/>
          </p:cNvSpPr>
          <p:nvPr>
            <p:ph idx="1"/>
          </p:nvPr>
        </p:nvSpPr>
        <p:spPr/>
        <p:txBody>
          <a:bodyPr/>
          <a:lstStyle/>
          <a:p>
            <a:pPr>
              <a:spcAft>
                <a:spcPts val="400"/>
              </a:spcAft>
            </a:pPr>
            <a:r>
              <a:rPr lang="en-US" altLang="en-US" sz="2200" dirty="0"/>
              <a:t>BTK is a key component of the B-cell antigen receptor signaling pathway, which is necessary for tumor cell proliferation in CLL/SLL and B-cell lymphomas</a:t>
            </a:r>
            <a:r>
              <a:rPr lang="en-US" altLang="en-US" sz="2200" baseline="30000" dirty="0"/>
              <a:t>1</a:t>
            </a:r>
            <a:endParaRPr lang="en-US" altLang="en-US" sz="2200" dirty="0"/>
          </a:p>
          <a:p>
            <a:pPr>
              <a:spcAft>
                <a:spcPts val="400"/>
              </a:spcAft>
            </a:pPr>
            <a:r>
              <a:rPr lang="en-US" altLang="en-US" sz="2200" dirty="0"/>
              <a:t>Ibrutinib is a first-generation BTK inhibitor with FDA approval for the treatment of CLL/SLL, but certain properties limit its use</a:t>
            </a:r>
            <a:r>
              <a:rPr lang="en-US" altLang="en-US" sz="2200" baseline="30000" dirty="0"/>
              <a:t>2-5</a:t>
            </a:r>
            <a:endParaRPr lang="en-US" altLang="en-US" sz="2200" dirty="0"/>
          </a:p>
          <a:p>
            <a:pPr lvl="1">
              <a:spcAft>
                <a:spcPts val="400"/>
              </a:spcAft>
            </a:pPr>
            <a:r>
              <a:rPr lang="en-US" altLang="en-US" sz="2000" dirty="0"/>
              <a:t>Treatment discontinuations due to adverse events were reported in ~20% of patients</a:t>
            </a:r>
          </a:p>
          <a:p>
            <a:pPr lvl="1">
              <a:spcAft>
                <a:spcPts val="400"/>
              </a:spcAft>
            </a:pPr>
            <a:r>
              <a:rPr lang="en-US" altLang="en-US" sz="2000" dirty="0"/>
              <a:t>Drug levels in plasma drop below half-maximal inhibitory concentrations between dosing intervals</a:t>
            </a:r>
          </a:p>
          <a:p>
            <a:pPr>
              <a:spcAft>
                <a:spcPts val="400"/>
              </a:spcAft>
            </a:pPr>
            <a:r>
              <a:rPr lang="en-US" altLang="en-US" sz="2200" dirty="0"/>
              <a:t>Zanubrutinib is a second-generation BTK inhibitor with higher specificity for BTK, better exposure coverage than ibrutinib, and demonstrated superior PFS to CIT in untreated patients with CLL/SLL and without del(17p)</a:t>
            </a:r>
            <a:r>
              <a:rPr lang="en-US" altLang="en-US" sz="2200" baseline="30000" dirty="0"/>
              <a:t>6</a:t>
            </a:r>
            <a:endParaRPr lang="en-US" altLang="en-US" sz="2200" dirty="0"/>
          </a:p>
          <a:p>
            <a:pPr>
              <a:spcAft>
                <a:spcPts val="400"/>
              </a:spcAft>
            </a:pPr>
            <a:r>
              <a:rPr lang="en-US" altLang="en-US" sz="2200" dirty="0"/>
              <a:t>Current updated analysis of phase III ALPINE study reports final efficacy and safety of zanubrutinib vs ibrutinib in patients with R/R CLL/SLL after PD on ≥1 prior therapy</a:t>
            </a:r>
            <a:r>
              <a:rPr lang="en-US" altLang="en-US" sz="2200" baseline="30000" dirty="0"/>
              <a:t>7,8</a:t>
            </a:r>
            <a:endParaRPr lang="en-US" altLang="en-US" sz="2200" dirty="0"/>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12751" y="6019583"/>
            <a:ext cx="8667454" cy="646331"/>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1. Singh. Mol Cancer. 2018;17:57. 2. Sharman. Blood. 2017;130:4060. 3. Mato. Haematologica. 2018;103:874. </a:t>
            </a:r>
            <a:br>
              <a:rPr lang="en-US" altLang="en-US" sz="1200" b="0" spc="-10" dirty="0">
                <a:solidFill>
                  <a:schemeClr val="bg2"/>
                </a:solidFill>
                <a:latin typeface="Calibri" panose="020F0502020204030204" pitchFamily="34" charset="0"/>
              </a:rPr>
            </a:br>
            <a:r>
              <a:rPr lang="en-US" altLang="en-US" sz="1200" b="0" spc="-10" dirty="0">
                <a:solidFill>
                  <a:schemeClr val="bg2"/>
                </a:solidFill>
                <a:latin typeface="Calibri" panose="020F0502020204030204" pitchFamily="34" charset="0"/>
              </a:rPr>
              <a:t>4. Munir. Am J Hematol. 2019;94:1353. 5. Tam. Expert Rev Clin Pharmacol. 2021;14:1329. 6. Tam. Lancet Oncol. 2022;23:1031. </a:t>
            </a:r>
            <a:br>
              <a:rPr lang="en-US" altLang="en-US" sz="1200" b="0" spc="-10" dirty="0">
                <a:solidFill>
                  <a:schemeClr val="bg2"/>
                </a:solidFill>
                <a:latin typeface="Calibri" panose="020F0502020204030204" pitchFamily="34" charset="0"/>
              </a:rPr>
            </a:br>
            <a:r>
              <a:rPr lang="en-US" altLang="en-US" sz="1200" b="0" spc="-10" dirty="0">
                <a:solidFill>
                  <a:schemeClr val="bg2"/>
                </a:solidFill>
                <a:latin typeface="Calibri" panose="020F0502020204030204" pitchFamily="34" charset="0"/>
              </a:rPr>
              <a:t>7. Brown. ASH 2022. Abstr LBA-6. 8. Brown. NEJM. 2022;[</a:t>
            </a:r>
            <a:r>
              <a:rPr lang="en-US" altLang="en-US" sz="1200" b="0" spc="-10" dirty="0" err="1">
                <a:solidFill>
                  <a:schemeClr val="bg2"/>
                </a:solidFill>
                <a:latin typeface="Calibri" panose="020F0502020204030204" pitchFamily="34" charset="0"/>
              </a:rPr>
              <a:t>Epub</a:t>
            </a:r>
            <a:r>
              <a:rPr lang="en-US" altLang="en-US" sz="1200" b="0" spc="-10" dirty="0">
                <a:solidFill>
                  <a:schemeClr val="bg2"/>
                </a:solidFill>
                <a:latin typeface="Calibri" panose="020F0502020204030204" pitchFamily="34" charset="0"/>
              </a:rPr>
              <a:t>]. </a:t>
            </a:r>
            <a:endParaRPr lang="en-US" altLang="en-US" sz="1200" b="0" dirty="0">
              <a:solidFill>
                <a:schemeClr val="bg2"/>
              </a:solidFill>
              <a:latin typeface="Calibri" panose="020F0502020204030204" pitchFamily="34" charset="0"/>
            </a:endParaRPr>
          </a:p>
        </p:txBody>
      </p:sp>
    </p:spTree>
    <p:extLst>
      <p:ext uri="{BB962C8B-B14F-4D97-AF65-F5344CB8AC3E}">
        <p14:creationId xmlns:p14="http://schemas.microsoft.com/office/powerpoint/2010/main" val="2585650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ALPINE: Study Design</a:t>
            </a:r>
            <a:endParaRPr lang="en-US" altLang="en-US" dirty="0"/>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Brown. ASH 2022. Abstr LBA-6. Brown. NEJM. 2022;[Epub]. </a:t>
            </a:r>
            <a:endParaRPr lang="en-US" altLang="en-US" sz="1200" b="0" dirty="0">
              <a:solidFill>
                <a:schemeClr val="bg2"/>
              </a:solidFill>
              <a:latin typeface="Calibri" panose="020F0502020204030204" pitchFamily="34" charset="0"/>
            </a:endParaRPr>
          </a:p>
        </p:txBody>
      </p:sp>
      <p:sp>
        <p:nvSpPr>
          <p:cNvPr id="3" name="Content Placeholder 1">
            <a:extLst>
              <a:ext uri="{FF2B5EF4-FFF2-40B4-BE49-F238E27FC236}">
                <a16:creationId xmlns:a16="http://schemas.microsoft.com/office/drawing/2014/main" id="{F864C22F-1996-157E-D633-E41F7726C9C2}"/>
              </a:ext>
            </a:extLst>
          </p:cNvPr>
          <p:cNvSpPr>
            <a:spLocks noGrp="1"/>
          </p:cNvSpPr>
          <p:nvPr>
            <p:ph idx="1"/>
          </p:nvPr>
        </p:nvSpPr>
        <p:spPr>
          <a:xfrm>
            <a:off x="604675" y="1513047"/>
            <a:ext cx="10877529" cy="4650686"/>
          </a:xfrm>
        </p:spPr>
        <p:txBody>
          <a:bodyPr/>
          <a:lstStyle/>
          <a:p>
            <a:r>
              <a:rPr lang="en-US" sz="2000" dirty="0"/>
              <a:t>Randomized, open-label phase III trial (median f/u: 29.6 mo)</a:t>
            </a:r>
          </a:p>
        </p:txBody>
      </p:sp>
      <p:sp>
        <p:nvSpPr>
          <p:cNvPr id="5" name="Text Box 45">
            <a:extLst>
              <a:ext uri="{FF2B5EF4-FFF2-40B4-BE49-F238E27FC236}">
                <a16:creationId xmlns:a16="http://schemas.microsoft.com/office/drawing/2014/main" id="{6E286FAE-9F43-5CD8-DCCB-5AC3B9091264}"/>
              </a:ext>
            </a:extLst>
          </p:cNvPr>
          <p:cNvSpPr txBox="1">
            <a:spLocks noChangeArrowheads="1"/>
          </p:cNvSpPr>
          <p:nvPr/>
        </p:nvSpPr>
        <p:spPr bwMode="auto">
          <a:xfrm>
            <a:off x="627064" y="2671897"/>
            <a:ext cx="3335339" cy="203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GB"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Patients with R/R CLL/SLL; received ≥1 prior systemic tx; measurable lymphadenopathy per CT or MRI; no prior BTKi; </a:t>
            </a:r>
            <a:br>
              <a:rPr kumimoji="0" lang="en-GB"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br>
            <a:r>
              <a:rPr kumimoji="0" lang="en-GB"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no warfarin or other vitamin K antagonists</a:t>
            </a:r>
          </a:p>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GB"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(N = 652)</a:t>
            </a:r>
            <a:endPar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p:txBody>
      </p:sp>
      <p:sp>
        <p:nvSpPr>
          <p:cNvPr id="6" name="Rectangle 46">
            <a:extLst>
              <a:ext uri="{FF2B5EF4-FFF2-40B4-BE49-F238E27FC236}">
                <a16:creationId xmlns:a16="http://schemas.microsoft.com/office/drawing/2014/main" id="{B230057E-5AA5-B687-5C34-E3F7C9C30EDF}"/>
              </a:ext>
            </a:extLst>
          </p:cNvPr>
          <p:cNvSpPr>
            <a:spLocks noChangeArrowheads="1"/>
          </p:cNvSpPr>
          <p:nvPr/>
        </p:nvSpPr>
        <p:spPr bwMode="auto">
          <a:xfrm>
            <a:off x="8830816" y="3295789"/>
            <a:ext cx="222029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800" b="0" i="1"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Until PD or unacceptable toxicity</a:t>
            </a:r>
          </a:p>
        </p:txBody>
      </p:sp>
      <p:sp>
        <p:nvSpPr>
          <p:cNvPr id="7" name="Rectangle 49">
            <a:extLst>
              <a:ext uri="{FF2B5EF4-FFF2-40B4-BE49-F238E27FC236}">
                <a16:creationId xmlns:a16="http://schemas.microsoft.com/office/drawing/2014/main" id="{5F34CF28-D84E-AC7F-7962-12FF76665FBA}"/>
              </a:ext>
            </a:extLst>
          </p:cNvPr>
          <p:cNvSpPr>
            <a:spLocks noChangeArrowheads="1"/>
          </p:cNvSpPr>
          <p:nvPr/>
        </p:nvSpPr>
        <p:spPr bwMode="auto">
          <a:xfrm>
            <a:off x="5107679" y="2841142"/>
            <a:ext cx="3062287" cy="822960"/>
          </a:xfrm>
          <a:prstGeom prst="rect">
            <a:avLst/>
          </a:prstGeom>
          <a:solidFill>
            <a:schemeClr val="accent1"/>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Zanubrutinib</a:t>
            </a: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 160 mg PO BID</a:t>
            </a:r>
          </a:p>
        </p:txBody>
      </p:sp>
      <p:sp>
        <p:nvSpPr>
          <p:cNvPr id="8" name="Rectangle 50">
            <a:extLst>
              <a:ext uri="{FF2B5EF4-FFF2-40B4-BE49-F238E27FC236}">
                <a16:creationId xmlns:a16="http://schemas.microsoft.com/office/drawing/2014/main" id="{15EE552A-98C0-C88F-CBA6-6C02842EE62E}"/>
              </a:ext>
            </a:extLst>
          </p:cNvPr>
          <p:cNvSpPr>
            <a:spLocks noChangeArrowheads="1"/>
          </p:cNvSpPr>
          <p:nvPr/>
        </p:nvSpPr>
        <p:spPr bwMode="auto">
          <a:xfrm>
            <a:off x="5107679" y="3785705"/>
            <a:ext cx="3062287" cy="822960"/>
          </a:xfrm>
          <a:prstGeom prst="rect">
            <a:avLst/>
          </a:prstGeom>
          <a:solidFill>
            <a:schemeClr val="accent3"/>
          </a:solidFill>
          <a:ln>
            <a:noFill/>
          </a:ln>
        </p:spPr>
        <p:txBody>
          <a:bodyPr wrap="squar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Ibrutinib</a:t>
            </a: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mn-cs"/>
              </a:rPr>
              <a:t> 420 mg PO QD</a:t>
            </a:r>
          </a:p>
        </p:txBody>
      </p:sp>
      <p:sp>
        <p:nvSpPr>
          <p:cNvPr id="9" name="Line 52">
            <a:extLst>
              <a:ext uri="{FF2B5EF4-FFF2-40B4-BE49-F238E27FC236}">
                <a16:creationId xmlns:a16="http://schemas.microsoft.com/office/drawing/2014/main" id="{58609C1B-7F64-D692-278B-4BD5EC6AF68C}"/>
              </a:ext>
            </a:extLst>
          </p:cNvPr>
          <p:cNvSpPr>
            <a:spLocks noChangeShapeType="1"/>
          </p:cNvSpPr>
          <p:nvPr/>
        </p:nvSpPr>
        <p:spPr bwMode="auto">
          <a:xfrm>
            <a:off x="8258176" y="3724903"/>
            <a:ext cx="479425"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p:txBody>
      </p:sp>
      <p:sp>
        <p:nvSpPr>
          <p:cNvPr id="10" name="Line 53">
            <a:extLst>
              <a:ext uri="{FF2B5EF4-FFF2-40B4-BE49-F238E27FC236}">
                <a16:creationId xmlns:a16="http://schemas.microsoft.com/office/drawing/2014/main" id="{16B447F7-38F5-9375-77F4-B11C97DB8BA2}"/>
              </a:ext>
            </a:extLst>
          </p:cNvPr>
          <p:cNvSpPr>
            <a:spLocks noChangeShapeType="1"/>
          </p:cNvSpPr>
          <p:nvPr/>
        </p:nvSpPr>
        <p:spPr bwMode="auto">
          <a:xfrm>
            <a:off x="4223891" y="3846348"/>
            <a:ext cx="622300" cy="350837"/>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p:txBody>
      </p:sp>
      <p:sp>
        <p:nvSpPr>
          <p:cNvPr id="11" name="Line 54">
            <a:extLst>
              <a:ext uri="{FF2B5EF4-FFF2-40B4-BE49-F238E27FC236}">
                <a16:creationId xmlns:a16="http://schemas.microsoft.com/office/drawing/2014/main" id="{86D4DF43-B944-AC67-292A-9C492483F04A}"/>
              </a:ext>
            </a:extLst>
          </p:cNvPr>
          <p:cNvSpPr>
            <a:spLocks noChangeShapeType="1"/>
          </p:cNvSpPr>
          <p:nvPr/>
        </p:nvSpPr>
        <p:spPr bwMode="auto">
          <a:xfrm flipV="1">
            <a:off x="4223891" y="3252622"/>
            <a:ext cx="622300" cy="347662"/>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p:txBody>
      </p:sp>
      <p:sp>
        <p:nvSpPr>
          <p:cNvPr id="12" name="Rectangle 46">
            <a:extLst>
              <a:ext uri="{FF2B5EF4-FFF2-40B4-BE49-F238E27FC236}">
                <a16:creationId xmlns:a16="http://schemas.microsoft.com/office/drawing/2014/main" id="{24FE5A1B-56BD-725F-846B-B3E4C90BC7AA}"/>
              </a:ext>
            </a:extLst>
          </p:cNvPr>
          <p:cNvSpPr>
            <a:spLocks noChangeArrowheads="1"/>
          </p:cNvSpPr>
          <p:nvPr/>
        </p:nvSpPr>
        <p:spPr bwMode="auto">
          <a:xfrm>
            <a:off x="2169223" y="1936930"/>
            <a:ext cx="474448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800" b="0" i="1"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Stratified by age, geographic region, refractory status, del(17p)/TP53 mutation status</a:t>
            </a:r>
          </a:p>
        </p:txBody>
      </p:sp>
      <p:sp>
        <p:nvSpPr>
          <p:cNvPr id="13" name="Content Placeholder 2">
            <a:extLst>
              <a:ext uri="{FF2B5EF4-FFF2-40B4-BE49-F238E27FC236}">
                <a16:creationId xmlns:a16="http://schemas.microsoft.com/office/drawing/2014/main" id="{2B28AC67-C0F0-2552-EBFD-396BD87F2226}"/>
              </a:ext>
            </a:extLst>
          </p:cNvPr>
          <p:cNvSpPr txBox="1">
            <a:spLocks/>
          </p:cNvSpPr>
          <p:nvPr/>
        </p:nvSpPr>
        <p:spPr bwMode="auto">
          <a:xfrm>
            <a:off x="604675" y="5209259"/>
            <a:ext cx="10877529" cy="9544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342900" marR="0" lvl="0"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r>
              <a:rPr kumimoji="0" lang="en-US" sz="200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Primary endpoint: </a:t>
            </a:r>
            <a:r>
              <a:rPr kumimoji="0" lang="en-US" sz="20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noninferiority and superiority of investigator-assessed ORR</a:t>
            </a:r>
          </a:p>
          <a:p>
            <a:pPr lvl="0">
              <a:buClr>
                <a:srgbClr val="000000"/>
              </a:buClr>
              <a:defRPr/>
            </a:pPr>
            <a:r>
              <a:rPr kumimoji="0" lang="en-US" sz="200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Secondary endpoints: </a:t>
            </a:r>
            <a:r>
              <a:rPr kumimoji="0" lang="en-US" sz="20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incidence of atrial fibrillation or flutter, </a:t>
            </a:r>
            <a:r>
              <a:rPr lang="en-US" sz="2000" b="0" kern="0" dirty="0">
                <a:solidFill>
                  <a:srgbClr val="000000"/>
                </a:solidFill>
              </a:rPr>
              <a:t>PFS, DoR</a:t>
            </a:r>
            <a:r>
              <a:rPr kumimoji="0" lang="en-US" sz="20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 OS, TTF, ≥ PR-L rate, </a:t>
            </a:r>
            <a:br>
              <a:rPr kumimoji="0" lang="en-US" sz="20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br>
            <a:r>
              <a:rPr kumimoji="0" lang="en-US" sz="2000" b="0" i="0" u="none" strike="noStrike" kern="0" cap="none" spc="0" normalizeH="0" baseline="0" noProof="0" dirty="0">
                <a:ln>
                  <a:noFill/>
                </a:ln>
                <a:solidFill>
                  <a:srgbClr val="000000"/>
                </a:solidFill>
                <a:effectLst/>
                <a:uLnTx/>
                <a:uFillTx/>
                <a:latin typeface="Calibri" panose="020F0502020204030204" pitchFamily="34" charset="0"/>
                <a:ea typeface="+mn-ea"/>
                <a:cs typeface="+mn-cs"/>
              </a:rPr>
              <a:t>PROs, safety</a:t>
            </a:r>
          </a:p>
        </p:txBody>
      </p:sp>
      <p:sp>
        <p:nvSpPr>
          <p:cNvPr id="14" name="Line 52">
            <a:extLst>
              <a:ext uri="{FF2B5EF4-FFF2-40B4-BE49-F238E27FC236}">
                <a16:creationId xmlns:a16="http://schemas.microsoft.com/office/drawing/2014/main" id="{B84FEA75-CB9F-B5C8-6349-F3C6B8EEA97D}"/>
              </a:ext>
            </a:extLst>
          </p:cNvPr>
          <p:cNvSpPr>
            <a:spLocks noChangeShapeType="1"/>
          </p:cNvSpPr>
          <p:nvPr/>
        </p:nvSpPr>
        <p:spPr bwMode="auto">
          <a:xfrm rot="5400000">
            <a:off x="4160128" y="2945655"/>
            <a:ext cx="749828" cy="0"/>
          </a:xfrm>
          <a:prstGeom prst="line">
            <a:avLst/>
          </a:prstGeom>
          <a:noFill/>
          <a:ln w="28575">
            <a:solidFill>
              <a:schemeClr val="bg1"/>
            </a:solidFill>
            <a:prstDash val="sysDot"/>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p:txBody>
      </p:sp>
      <p:sp>
        <p:nvSpPr>
          <p:cNvPr id="2" name="TextBox 1">
            <a:extLst>
              <a:ext uri="{FF2B5EF4-FFF2-40B4-BE49-F238E27FC236}">
                <a16:creationId xmlns:a16="http://schemas.microsoft.com/office/drawing/2014/main" id="{AB137F44-6F2A-3182-D6C3-76557CE0410B}"/>
              </a:ext>
            </a:extLst>
          </p:cNvPr>
          <p:cNvSpPr txBox="1"/>
          <p:nvPr/>
        </p:nvSpPr>
        <p:spPr bwMode="auto">
          <a:xfrm>
            <a:off x="8541045" y="4565582"/>
            <a:ext cx="365095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Median follow-up: 29.6 mo</a:t>
            </a:r>
          </a:p>
        </p:txBody>
      </p:sp>
    </p:spTree>
    <p:extLst>
      <p:ext uri="{BB962C8B-B14F-4D97-AF65-F5344CB8AC3E}">
        <p14:creationId xmlns:p14="http://schemas.microsoft.com/office/powerpoint/2010/main" val="8427640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ALPINE: Baseline Characteristics</a:t>
            </a:r>
            <a:endParaRPr lang="en-US" altLang="en-US" dirty="0"/>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Brown. ASH 2022. Abstr LBA-6. Brown. NEJM. 2022;[Epub]. </a:t>
            </a:r>
            <a:endParaRPr lang="en-US" altLang="en-US" sz="1200" b="0" dirty="0">
              <a:solidFill>
                <a:schemeClr val="bg2"/>
              </a:solidFill>
              <a:latin typeface="Calibri" panose="020F0502020204030204" pitchFamily="34" charset="0"/>
            </a:endParaRPr>
          </a:p>
        </p:txBody>
      </p:sp>
      <p:graphicFrame>
        <p:nvGraphicFramePr>
          <p:cNvPr id="15" name="Group 3">
            <a:extLst>
              <a:ext uri="{FF2B5EF4-FFF2-40B4-BE49-F238E27FC236}">
                <a16:creationId xmlns:a16="http://schemas.microsoft.com/office/drawing/2014/main" id="{9D03E83D-9E31-CD8A-054E-74124C418166}"/>
              </a:ext>
            </a:extLst>
          </p:cNvPr>
          <p:cNvGraphicFramePr>
            <a:graphicFrameLocks/>
          </p:cNvGraphicFramePr>
          <p:nvPr>
            <p:extLst>
              <p:ext uri="{D42A27DB-BD31-4B8C-83A1-F6EECF244321}">
                <p14:modId xmlns:p14="http://schemas.microsoft.com/office/powerpoint/2010/main" val="724570951"/>
              </p:ext>
            </p:extLst>
          </p:nvPr>
        </p:nvGraphicFramePr>
        <p:xfrm>
          <a:off x="719138" y="1124915"/>
          <a:ext cx="10787061" cy="5059840"/>
        </p:xfrm>
        <a:graphic>
          <a:graphicData uri="http://schemas.openxmlformats.org/drawingml/2006/table">
            <a:tbl>
              <a:tblPr/>
              <a:tblGrid>
                <a:gridCol w="4401130">
                  <a:extLst>
                    <a:ext uri="{9D8B030D-6E8A-4147-A177-3AD203B41FA5}">
                      <a16:colId xmlns:a16="http://schemas.microsoft.com/office/drawing/2014/main" val="20000"/>
                    </a:ext>
                  </a:extLst>
                </a:gridCol>
                <a:gridCol w="3001961">
                  <a:extLst>
                    <a:ext uri="{9D8B030D-6E8A-4147-A177-3AD203B41FA5}">
                      <a16:colId xmlns:a16="http://schemas.microsoft.com/office/drawing/2014/main" val="20001"/>
                    </a:ext>
                  </a:extLst>
                </a:gridCol>
                <a:gridCol w="3383970">
                  <a:extLst>
                    <a:ext uri="{9D8B030D-6E8A-4147-A177-3AD203B41FA5}">
                      <a16:colId xmlns:a16="http://schemas.microsoft.com/office/drawing/2014/main" val="3316427629"/>
                    </a:ext>
                  </a:extLst>
                </a:gridCol>
              </a:tblGrid>
              <a:tr h="34109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600" b="1" i="0" u="none" strike="noStrike" cap="none" normalizeH="0" baseline="0" dirty="0">
                          <a:ln>
                            <a:noFill/>
                          </a:ln>
                          <a:solidFill>
                            <a:schemeClr val="tx1"/>
                          </a:solidFill>
                          <a:effectLst/>
                          <a:latin typeface="Calibri" panose="020F0502020204030204" pitchFamily="34" charset="0"/>
                        </a:rPr>
                        <a:t>Characteristic</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lang="en-US" altLang="en-US" sz="1600" b="1" dirty="0">
                          <a:solidFill>
                            <a:prstClr val="white"/>
                          </a:solidFill>
                          <a:latin typeface="Calibri" panose="020F0502020204030204" pitchFamily="34" charset="0"/>
                          <a:cs typeface="Calibri" panose="020F0502020204030204" pitchFamily="34" charset="0"/>
                        </a:rPr>
                        <a:t>Zanubrutinib</a:t>
                      </a:r>
                      <a:br>
                        <a:rPr lang="en-US" altLang="en-US" sz="1600" b="1" dirty="0">
                          <a:solidFill>
                            <a:prstClr val="white"/>
                          </a:solidFill>
                          <a:latin typeface="Calibri" panose="020F0502020204030204" pitchFamily="34" charset="0"/>
                          <a:cs typeface="Calibri" panose="020F0502020204030204" pitchFamily="34" charset="0"/>
                        </a:rPr>
                      </a:br>
                      <a:r>
                        <a:rPr lang="en-US" altLang="en-US" sz="1600" b="1" dirty="0">
                          <a:solidFill>
                            <a:prstClr val="white"/>
                          </a:solidFill>
                          <a:latin typeface="Calibri" panose="020F0502020204030204" pitchFamily="34" charset="0"/>
                          <a:cs typeface="Calibri" panose="020F0502020204030204" pitchFamily="34" charset="0"/>
                        </a:rPr>
                        <a:t>(n = 327)</a:t>
                      </a:r>
                      <a:endParaRPr kumimoji="0" lang="en-US" sz="16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altLang="en-US" sz="1600" b="1" i="0" u="none" strike="noStrike" kern="120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Ibrutinib </a:t>
                      </a:r>
                      <a:br>
                        <a:rPr kumimoji="0" lang="en-US" altLang="en-US" sz="1600" b="1" i="0" u="none" strike="noStrike" kern="120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br>
                      <a:r>
                        <a:rPr kumimoji="0" lang="en-US" altLang="en-US" sz="1600" b="1" i="0" u="none" strike="noStrike" kern="120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(n = 325)</a:t>
                      </a:r>
                      <a:endPar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34109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Median age, yr (range)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≥65 yr,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67 (35-90)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201 (61.5)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68 (35-89)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200 (61.5)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19747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lang="en-US" sz="1600" b="0" dirty="0">
                          <a:solidFill>
                            <a:srgbClr val="000000"/>
                          </a:solidFill>
                          <a:latin typeface="Calibri" panose="020F0502020204030204" pitchFamily="34" charset="0"/>
                          <a:cs typeface="Calibri" panose="020F0502020204030204" pitchFamily="34" charset="0"/>
                        </a:rPr>
                        <a:t>Male sex, n (%)</a:t>
                      </a: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213 (65.1)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232 (71.4)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19747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lang="en-US" sz="1600" b="0" dirty="0">
                          <a:solidFill>
                            <a:srgbClr val="000000"/>
                          </a:solidFill>
                          <a:latin typeface="Calibri" panose="020F0502020204030204" pitchFamily="34" charset="0"/>
                          <a:cs typeface="Calibri" panose="020F0502020204030204" pitchFamily="34" charset="0"/>
                        </a:rPr>
                        <a:t>ECOG PS </a:t>
                      </a:r>
                      <a:r>
                        <a:rPr kumimoji="0" lang="en-US" sz="1600" b="0" i="0" u="none" strike="noStrike" cap="none" normalizeH="0" baseline="0" dirty="0">
                          <a:ln>
                            <a:noFill/>
                          </a:ln>
                          <a:solidFill>
                            <a:schemeClr val="bg2">
                              <a:lumMod val="10000"/>
                            </a:schemeClr>
                          </a:solidFill>
                          <a:effectLst/>
                          <a:latin typeface="Calibri" panose="020F0502020204030204" pitchFamily="34" charset="0"/>
                        </a:rPr>
                        <a:t>≥1, n (%)</a:t>
                      </a:r>
                      <a:endParaRPr lang="en-US" sz="1600" b="0" dirty="0">
                        <a:solidFill>
                          <a:srgbClr val="000000"/>
                        </a:solidFill>
                        <a:latin typeface="Calibri" panose="020F0502020204030204" pitchFamily="34" charset="0"/>
                        <a:cs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198 (60.6)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203 (62.5)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r h="34109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Median prior lines of systemic therapy, n (range)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&gt;3 prior lines,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(1-6)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24 (7.3)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(1-12)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30 (9.2)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80362767"/>
                  </a:ext>
                </a:extLst>
              </a:tr>
              <a:tr h="48470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del(17p) and/or </a:t>
                      </a:r>
                      <a:r>
                        <a:rPr kumimoji="0" lang="en-US" sz="1600" b="0" i="1" u="none" strike="noStrike" cap="none" normalizeH="0" baseline="0" dirty="0">
                          <a:ln>
                            <a:noFill/>
                          </a:ln>
                          <a:solidFill>
                            <a:schemeClr val="bg2">
                              <a:lumMod val="10000"/>
                            </a:schemeClr>
                          </a:solidFill>
                          <a:effectLst/>
                          <a:latin typeface="Calibri" panose="020F0502020204030204" pitchFamily="34" charset="0"/>
                        </a:rPr>
                        <a:t>TP53</a:t>
                      </a:r>
                      <a:r>
                        <a:rPr kumimoji="0" lang="en-US" sz="1600" b="0" i="1" u="none" strike="noStrike" cap="none" normalizeH="0" baseline="30000" dirty="0">
                          <a:ln>
                            <a:noFill/>
                          </a:ln>
                          <a:solidFill>
                            <a:schemeClr val="bg2">
                              <a:lumMod val="10000"/>
                            </a:schemeClr>
                          </a:solidFill>
                          <a:effectLst/>
                          <a:latin typeface="Calibri" panose="020F0502020204030204" pitchFamily="34" charset="0"/>
                        </a:rPr>
                        <a:t>mut</a:t>
                      </a:r>
                      <a:r>
                        <a:rPr kumimoji="0" lang="en-US" sz="1600" b="0" i="0" u="none" strike="noStrike" cap="none" normalizeH="0" baseline="0" dirty="0">
                          <a:ln>
                            <a:noFill/>
                          </a:ln>
                          <a:solidFill>
                            <a:schemeClr val="bg2">
                              <a:lumMod val="10000"/>
                            </a:schemeClr>
                          </a:solidFill>
                          <a:effectLst/>
                          <a:latin typeface="Calibri" panose="020F0502020204030204" pitchFamily="34" charset="0"/>
                        </a:rPr>
                        <a:t>,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del(17p) with or without </a:t>
                      </a:r>
                      <a:r>
                        <a:rPr kumimoji="0" lang="en-US" sz="1600" b="0" i="1" u="none" strike="noStrike" cap="none" normalizeH="0" baseline="0" dirty="0">
                          <a:ln>
                            <a:noFill/>
                          </a:ln>
                          <a:solidFill>
                            <a:schemeClr val="bg2">
                              <a:lumMod val="10000"/>
                            </a:schemeClr>
                          </a:solidFill>
                          <a:effectLst/>
                          <a:latin typeface="Calibri" panose="020F0502020204030204" pitchFamily="34" charset="0"/>
                        </a:rPr>
                        <a:t>TP53</a:t>
                      </a:r>
                      <a:r>
                        <a:rPr kumimoji="0" lang="en-US" sz="1600" b="0" i="1" u="none" strike="noStrike" cap="none" normalizeH="0" baseline="30000" dirty="0">
                          <a:ln>
                            <a:noFill/>
                          </a:ln>
                          <a:solidFill>
                            <a:schemeClr val="bg2">
                              <a:lumMod val="10000"/>
                            </a:schemeClr>
                          </a:solidFill>
                          <a:effectLst/>
                          <a:latin typeface="Calibri" panose="020F0502020204030204" pitchFamily="34" charset="0"/>
                        </a:rPr>
                        <a:t>mut</a:t>
                      </a: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1" u="none" strike="noStrike" cap="none" normalizeH="0" baseline="0" dirty="0">
                          <a:ln>
                            <a:noFill/>
                          </a:ln>
                          <a:solidFill>
                            <a:schemeClr val="bg2">
                              <a:lumMod val="10000"/>
                            </a:schemeClr>
                          </a:solidFill>
                          <a:effectLst/>
                          <a:latin typeface="Calibri" panose="020F0502020204030204" pitchFamily="34" charset="0"/>
                        </a:rPr>
                        <a:t>TP53</a:t>
                      </a:r>
                      <a:r>
                        <a:rPr kumimoji="0" lang="en-US" sz="1600" b="0" i="1" u="none" strike="noStrike" cap="none" normalizeH="0" baseline="30000" dirty="0">
                          <a:ln>
                            <a:noFill/>
                          </a:ln>
                          <a:solidFill>
                            <a:schemeClr val="bg2">
                              <a:lumMod val="10000"/>
                            </a:schemeClr>
                          </a:solidFill>
                          <a:effectLst/>
                          <a:latin typeface="Calibri" panose="020F0502020204030204" pitchFamily="34" charset="0"/>
                        </a:rPr>
                        <a:t>mut </a:t>
                      </a:r>
                      <a:r>
                        <a:rPr kumimoji="0" lang="en-US" sz="1600" b="0" i="0" u="none" strike="noStrike" cap="none" normalizeH="0" baseline="0" dirty="0">
                          <a:ln>
                            <a:noFill/>
                          </a:ln>
                          <a:solidFill>
                            <a:schemeClr val="bg2">
                              <a:lumMod val="10000"/>
                            </a:schemeClr>
                          </a:solidFill>
                          <a:effectLst/>
                          <a:latin typeface="Calibri" panose="020F0502020204030204" pitchFamily="34" charset="0"/>
                        </a:rPr>
                        <a:t>without del(17p)</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75 (22.9)</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45 (13.8)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30 (9.2)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75 (23.1)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50 (15.4)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25 (7.7)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277271634"/>
                  </a:ext>
                </a:extLst>
              </a:tr>
              <a:tr h="197479">
                <a:tc>
                  <a:txBody>
                    <a:bodyPr/>
                    <a:lstStyle/>
                    <a:p>
                      <a:pPr marL="9525" marR="0" lvl="0" indent="0" algn="l" defTabSz="914400" rtl="0" eaLnBrk="1" fontAlgn="base" latinLnBrk="0" hangingPunct="1">
                        <a:lnSpc>
                          <a:spcPct val="100000"/>
                        </a:lnSpc>
                        <a:spcBef>
                          <a:spcPct val="0"/>
                        </a:spcBef>
                        <a:spcAft>
                          <a:spcPct val="0"/>
                        </a:spcAft>
                        <a:buClr>
                          <a:srgbClr val="000000"/>
                        </a:buClr>
                        <a:buSzTx/>
                        <a:buFontTx/>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del(11q),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91 (27.8)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88 (27.1)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385174691"/>
                  </a:ext>
                </a:extLst>
              </a:tr>
              <a:tr h="48470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lang="en-US" sz="1600" b="0" i="0" dirty="0">
                          <a:solidFill>
                            <a:srgbClr val="000000"/>
                          </a:solidFill>
                          <a:latin typeface="Calibri" panose="020F0502020204030204" pitchFamily="34" charset="0"/>
                          <a:cs typeface="Calibri" panose="020F0502020204030204" pitchFamily="34" charset="0"/>
                        </a:rPr>
                        <a:t>IGHV mutational status</a:t>
                      </a:r>
                      <a:r>
                        <a:rPr lang="en-US" sz="1600" b="0" dirty="0">
                          <a:solidFill>
                            <a:srgbClr val="000000"/>
                          </a:solidFill>
                          <a:latin typeface="Calibri" panose="020F0502020204030204" pitchFamily="34" charset="0"/>
                          <a:cs typeface="Calibri" panose="020F0502020204030204" pitchFamily="34" charset="0"/>
                        </a:rPr>
                        <a:t>, n (%)</a:t>
                      </a: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Mutated</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Unmutated</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79 (24.2)</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239 (73.1)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70 (21.5)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239 (73.5)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025623511"/>
                  </a:ext>
                </a:extLst>
              </a:tr>
              <a:tr h="197479">
                <a:tc>
                  <a:txBody>
                    <a:bodyPr/>
                    <a:lstStyle/>
                    <a:p>
                      <a:pPr marL="9525" marR="0" lvl="0" indent="0" algn="l" defTabSz="914400" rtl="0" eaLnBrk="1" fontAlgn="base" latinLnBrk="0" hangingPunct="1">
                        <a:lnSpc>
                          <a:spcPct val="100000"/>
                        </a:lnSpc>
                        <a:spcBef>
                          <a:spcPct val="0"/>
                        </a:spcBef>
                        <a:spcAft>
                          <a:spcPct val="0"/>
                        </a:spcAft>
                        <a:buClr>
                          <a:srgbClr val="000000"/>
                        </a:buClr>
                        <a:buSzTx/>
                        <a:buFontTx/>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Complex karyotype,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56 (17.1)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70 (21.5)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994230475"/>
                  </a:ext>
                </a:extLst>
              </a:tr>
              <a:tr h="197479">
                <a:tc>
                  <a:txBody>
                    <a:bodyPr/>
                    <a:lstStyle/>
                    <a:p>
                      <a:pPr marL="9525" marR="0" lvl="0" indent="0" algn="l" defTabSz="914400" rtl="0" eaLnBrk="1" fontAlgn="base" latinLnBrk="0" hangingPunct="1">
                        <a:lnSpc>
                          <a:spcPct val="100000"/>
                        </a:lnSpc>
                        <a:spcBef>
                          <a:spcPct val="0"/>
                        </a:spcBef>
                        <a:spcAft>
                          <a:spcPct val="0"/>
                        </a:spcAft>
                        <a:buClr>
                          <a:srgbClr val="000000"/>
                        </a:buClr>
                        <a:buSzTx/>
                        <a:buFontTx/>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Bulky disease (≥5 cm),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145 (44.3)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149 (45.8)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194866443"/>
                  </a:ext>
                </a:extLst>
              </a:tr>
            </a:tbl>
          </a:graphicData>
        </a:graphic>
      </p:graphicFrame>
      <p:sp>
        <p:nvSpPr>
          <p:cNvPr id="16" name="TextBox 15">
            <a:extLst>
              <a:ext uri="{FF2B5EF4-FFF2-40B4-BE49-F238E27FC236}">
                <a16:creationId xmlns:a16="http://schemas.microsoft.com/office/drawing/2014/main" id="{0D8A68A9-1550-8A8D-B107-9AE502C86284}"/>
              </a:ext>
            </a:extLst>
          </p:cNvPr>
          <p:cNvSpPr txBox="1"/>
          <p:nvPr/>
        </p:nvSpPr>
        <p:spPr bwMode="auto">
          <a:xfrm>
            <a:off x="609758" y="6172719"/>
            <a:ext cx="154882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*≥3 abnormalities.</a:t>
            </a:r>
          </a:p>
        </p:txBody>
      </p:sp>
    </p:spTree>
    <p:extLst>
      <p:ext uri="{BB962C8B-B14F-4D97-AF65-F5344CB8AC3E}">
        <p14:creationId xmlns:p14="http://schemas.microsoft.com/office/powerpoint/2010/main" val="4912863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91" name="Freeform: Shape 31790">
            <a:extLst>
              <a:ext uri="{FF2B5EF4-FFF2-40B4-BE49-F238E27FC236}">
                <a16:creationId xmlns:a16="http://schemas.microsoft.com/office/drawing/2014/main" id="{970F8AF8-4AE2-6D2F-4E38-BAC473F93BF2}"/>
              </a:ext>
            </a:extLst>
          </p:cNvPr>
          <p:cNvSpPr/>
          <p:nvPr/>
        </p:nvSpPr>
        <p:spPr bwMode="auto">
          <a:xfrm>
            <a:off x="2677076" y="1981200"/>
            <a:ext cx="6887633" cy="2391833"/>
          </a:xfrm>
          <a:custGeom>
            <a:avLst/>
            <a:gdLst>
              <a:gd name="connsiteX0" fmla="*/ 0 w 6887633"/>
              <a:gd name="connsiteY0" fmla="*/ 0 h 2391833"/>
              <a:gd name="connsiteX1" fmla="*/ 173567 w 6887633"/>
              <a:gd name="connsiteY1" fmla="*/ 0 h 2391833"/>
              <a:gd name="connsiteX2" fmla="*/ 173567 w 6887633"/>
              <a:gd name="connsiteY2" fmla="*/ 25400 h 2391833"/>
              <a:gd name="connsiteX3" fmla="*/ 355600 w 6887633"/>
              <a:gd name="connsiteY3" fmla="*/ 25400 h 2391833"/>
              <a:gd name="connsiteX4" fmla="*/ 355600 w 6887633"/>
              <a:gd name="connsiteY4" fmla="*/ 63500 h 2391833"/>
              <a:gd name="connsiteX5" fmla="*/ 457200 w 6887633"/>
              <a:gd name="connsiteY5" fmla="*/ 63500 h 2391833"/>
              <a:gd name="connsiteX6" fmla="*/ 457200 w 6887633"/>
              <a:gd name="connsiteY6" fmla="*/ 84667 h 2391833"/>
              <a:gd name="connsiteX7" fmla="*/ 651933 w 6887633"/>
              <a:gd name="connsiteY7" fmla="*/ 84667 h 2391833"/>
              <a:gd name="connsiteX8" fmla="*/ 651933 w 6887633"/>
              <a:gd name="connsiteY8" fmla="*/ 105833 h 2391833"/>
              <a:gd name="connsiteX9" fmla="*/ 795867 w 6887633"/>
              <a:gd name="connsiteY9" fmla="*/ 105833 h 2391833"/>
              <a:gd name="connsiteX10" fmla="*/ 795867 w 6887633"/>
              <a:gd name="connsiteY10" fmla="*/ 139700 h 2391833"/>
              <a:gd name="connsiteX11" fmla="*/ 901700 w 6887633"/>
              <a:gd name="connsiteY11" fmla="*/ 139700 h 2391833"/>
              <a:gd name="connsiteX12" fmla="*/ 901700 w 6887633"/>
              <a:gd name="connsiteY12" fmla="*/ 173567 h 2391833"/>
              <a:gd name="connsiteX13" fmla="*/ 1202267 w 6887633"/>
              <a:gd name="connsiteY13" fmla="*/ 173567 h 2391833"/>
              <a:gd name="connsiteX14" fmla="*/ 1202267 w 6887633"/>
              <a:gd name="connsiteY14" fmla="*/ 215900 h 2391833"/>
              <a:gd name="connsiteX15" fmla="*/ 1282700 w 6887633"/>
              <a:gd name="connsiteY15" fmla="*/ 215900 h 2391833"/>
              <a:gd name="connsiteX16" fmla="*/ 1282700 w 6887633"/>
              <a:gd name="connsiteY16" fmla="*/ 245533 h 2391833"/>
              <a:gd name="connsiteX17" fmla="*/ 1312333 w 6887633"/>
              <a:gd name="connsiteY17" fmla="*/ 245533 h 2391833"/>
              <a:gd name="connsiteX18" fmla="*/ 1312333 w 6887633"/>
              <a:gd name="connsiteY18" fmla="*/ 279400 h 2391833"/>
              <a:gd name="connsiteX19" fmla="*/ 1460500 w 6887633"/>
              <a:gd name="connsiteY19" fmla="*/ 279400 h 2391833"/>
              <a:gd name="connsiteX20" fmla="*/ 1460500 w 6887633"/>
              <a:gd name="connsiteY20" fmla="*/ 300567 h 2391833"/>
              <a:gd name="connsiteX21" fmla="*/ 1676400 w 6887633"/>
              <a:gd name="connsiteY21" fmla="*/ 300567 h 2391833"/>
              <a:gd name="connsiteX22" fmla="*/ 1676400 w 6887633"/>
              <a:gd name="connsiteY22" fmla="*/ 347133 h 2391833"/>
              <a:gd name="connsiteX23" fmla="*/ 1866900 w 6887633"/>
              <a:gd name="connsiteY23" fmla="*/ 347133 h 2391833"/>
              <a:gd name="connsiteX24" fmla="*/ 1866900 w 6887633"/>
              <a:gd name="connsiteY24" fmla="*/ 381000 h 2391833"/>
              <a:gd name="connsiteX25" fmla="*/ 2142067 w 6887633"/>
              <a:gd name="connsiteY25" fmla="*/ 381000 h 2391833"/>
              <a:gd name="connsiteX26" fmla="*/ 2142067 w 6887633"/>
              <a:gd name="connsiteY26" fmla="*/ 414867 h 2391833"/>
              <a:gd name="connsiteX27" fmla="*/ 2159000 w 6887633"/>
              <a:gd name="connsiteY27" fmla="*/ 431800 h 2391833"/>
              <a:gd name="connsiteX28" fmla="*/ 2159000 w 6887633"/>
              <a:gd name="connsiteY28" fmla="*/ 474133 h 2391833"/>
              <a:gd name="connsiteX29" fmla="*/ 2218267 w 6887633"/>
              <a:gd name="connsiteY29" fmla="*/ 474133 h 2391833"/>
              <a:gd name="connsiteX30" fmla="*/ 2218267 w 6887633"/>
              <a:gd name="connsiteY30" fmla="*/ 503767 h 2391833"/>
              <a:gd name="connsiteX31" fmla="*/ 2396067 w 6887633"/>
              <a:gd name="connsiteY31" fmla="*/ 503767 h 2391833"/>
              <a:gd name="connsiteX32" fmla="*/ 2396067 w 6887633"/>
              <a:gd name="connsiteY32" fmla="*/ 546100 h 2391833"/>
              <a:gd name="connsiteX33" fmla="*/ 2552700 w 6887633"/>
              <a:gd name="connsiteY33" fmla="*/ 546100 h 2391833"/>
              <a:gd name="connsiteX34" fmla="*/ 2552700 w 6887633"/>
              <a:gd name="connsiteY34" fmla="*/ 588433 h 2391833"/>
              <a:gd name="connsiteX35" fmla="*/ 2675467 w 6887633"/>
              <a:gd name="connsiteY35" fmla="*/ 588433 h 2391833"/>
              <a:gd name="connsiteX36" fmla="*/ 2675467 w 6887633"/>
              <a:gd name="connsiteY36" fmla="*/ 613833 h 2391833"/>
              <a:gd name="connsiteX37" fmla="*/ 2937933 w 6887633"/>
              <a:gd name="connsiteY37" fmla="*/ 613833 h 2391833"/>
              <a:gd name="connsiteX38" fmla="*/ 2937933 w 6887633"/>
              <a:gd name="connsiteY38" fmla="*/ 643467 h 2391833"/>
              <a:gd name="connsiteX39" fmla="*/ 2997200 w 6887633"/>
              <a:gd name="connsiteY39" fmla="*/ 643467 h 2391833"/>
              <a:gd name="connsiteX40" fmla="*/ 2997200 w 6887633"/>
              <a:gd name="connsiteY40" fmla="*/ 690033 h 2391833"/>
              <a:gd name="connsiteX41" fmla="*/ 3111500 w 6887633"/>
              <a:gd name="connsiteY41" fmla="*/ 690033 h 2391833"/>
              <a:gd name="connsiteX42" fmla="*/ 3111500 w 6887633"/>
              <a:gd name="connsiteY42" fmla="*/ 723900 h 2391833"/>
              <a:gd name="connsiteX43" fmla="*/ 3318933 w 6887633"/>
              <a:gd name="connsiteY43" fmla="*/ 723900 h 2391833"/>
              <a:gd name="connsiteX44" fmla="*/ 3318933 w 6887633"/>
              <a:gd name="connsiteY44" fmla="*/ 753533 h 2391833"/>
              <a:gd name="connsiteX45" fmla="*/ 3462867 w 6887633"/>
              <a:gd name="connsiteY45" fmla="*/ 753533 h 2391833"/>
              <a:gd name="connsiteX46" fmla="*/ 3462867 w 6887633"/>
              <a:gd name="connsiteY46" fmla="*/ 778933 h 2391833"/>
              <a:gd name="connsiteX47" fmla="*/ 3496733 w 6887633"/>
              <a:gd name="connsiteY47" fmla="*/ 778933 h 2391833"/>
              <a:gd name="connsiteX48" fmla="*/ 3496733 w 6887633"/>
              <a:gd name="connsiteY48" fmla="*/ 850900 h 2391833"/>
              <a:gd name="connsiteX49" fmla="*/ 3835400 w 6887633"/>
              <a:gd name="connsiteY49" fmla="*/ 850900 h 2391833"/>
              <a:gd name="connsiteX50" fmla="*/ 3835400 w 6887633"/>
              <a:gd name="connsiteY50" fmla="*/ 876300 h 2391833"/>
              <a:gd name="connsiteX51" fmla="*/ 3937000 w 6887633"/>
              <a:gd name="connsiteY51" fmla="*/ 876300 h 2391833"/>
              <a:gd name="connsiteX52" fmla="*/ 3937000 w 6887633"/>
              <a:gd name="connsiteY52" fmla="*/ 893233 h 2391833"/>
              <a:gd name="connsiteX53" fmla="*/ 4123267 w 6887633"/>
              <a:gd name="connsiteY53" fmla="*/ 893233 h 2391833"/>
              <a:gd name="connsiteX54" fmla="*/ 4123267 w 6887633"/>
              <a:gd name="connsiteY54" fmla="*/ 910167 h 2391833"/>
              <a:gd name="connsiteX55" fmla="*/ 4313767 w 6887633"/>
              <a:gd name="connsiteY55" fmla="*/ 910167 h 2391833"/>
              <a:gd name="connsiteX56" fmla="*/ 4313767 w 6887633"/>
              <a:gd name="connsiteY56" fmla="*/ 956733 h 2391833"/>
              <a:gd name="connsiteX57" fmla="*/ 4754033 w 6887633"/>
              <a:gd name="connsiteY57" fmla="*/ 956733 h 2391833"/>
              <a:gd name="connsiteX58" fmla="*/ 4754033 w 6887633"/>
              <a:gd name="connsiteY58" fmla="*/ 986367 h 2391833"/>
              <a:gd name="connsiteX59" fmla="*/ 5033433 w 6887633"/>
              <a:gd name="connsiteY59" fmla="*/ 986367 h 2391833"/>
              <a:gd name="connsiteX60" fmla="*/ 5033433 w 6887633"/>
              <a:gd name="connsiteY60" fmla="*/ 1037167 h 2391833"/>
              <a:gd name="connsiteX61" fmla="*/ 5198533 w 6887633"/>
              <a:gd name="connsiteY61" fmla="*/ 1037167 h 2391833"/>
              <a:gd name="connsiteX62" fmla="*/ 5198533 w 6887633"/>
              <a:gd name="connsiteY62" fmla="*/ 1071033 h 2391833"/>
              <a:gd name="connsiteX63" fmla="*/ 5278967 w 6887633"/>
              <a:gd name="connsiteY63" fmla="*/ 1071033 h 2391833"/>
              <a:gd name="connsiteX64" fmla="*/ 5278967 w 6887633"/>
              <a:gd name="connsiteY64" fmla="*/ 1096433 h 2391833"/>
              <a:gd name="connsiteX65" fmla="*/ 5359400 w 6887633"/>
              <a:gd name="connsiteY65" fmla="*/ 1096433 h 2391833"/>
              <a:gd name="connsiteX66" fmla="*/ 5359400 w 6887633"/>
              <a:gd name="connsiteY66" fmla="*/ 1164167 h 2391833"/>
              <a:gd name="connsiteX67" fmla="*/ 5770033 w 6887633"/>
              <a:gd name="connsiteY67" fmla="*/ 1164167 h 2391833"/>
              <a:gd name="connsiteX68" fmla="*/ 5770033 w 6887633"/>
              <a:gd name="connsiteY68" fmla="*/ 1253067 h 2391833"/>
              <a:gd name="connsiteX69" fmla="*/ 5884333 w 6887633"/>
              <a:gd name="connsiteY69" fmla="*/ 1253067 h 2391833"/>
              <a:gd name="connsiteX70" fmla="*/ 5884333 w 6887633"/>
              <a:gd name="connsiteY70" fmla="*/ 1371600 h 2391833"/>
              <a:gd name="connsiteX71" fmla="*/ 6887633 w 6887633"/>
              <a:gd name="connsiteY71" fmla="*/ 1371600 h 2391833"/>
              <a:gd name="connsiteX72" fmla="*/ 6887633 w 6887633"/>
              <a:gd name="connsiteY72" fmla="*/ 2391833 h 2391833"/>
              <a:gd name="connsiteX73" fmla="*/ 5884333 w 6887633"/>
              <a:gd name="connsiteY73" fmla="*/ 2391833 h 2391833"/>
              <a:gd name="connsiteX74" fmla="*/ 5884333 w 6887633"/>
              <a:gd name="connsiteY74" fmla="*/ 2133600 h 2391833"/>
              <a:gd name="connsiteX75" fmla="*/ 5770033 w 6887633"/>
              <a:gd name="connsiteY75" fmla="*/ 2133600 h 2391833"/>
              <a:gd name="connsiteX76" fmla="*/ 5770033 w 6887633"/>
              <a:gd name="connsiteY76" fmla="*/ 1866900 h 2391833"/>
              <a:gd name="connsiteX77" fmla="*/ 5367867 w 6887633"/>
              <a:gd name="connsiteY77" fmla="*/ 1866900 h 2391833"/>
              <a:gd name="connsiteX78" fmla="*/ 5367867 w 6887633"/>
              <a:gd name="connsiteY78" fmla="*/ 1655233 h 2391833"/>
              <a:gd name="connsiteX79" fmla="*/ 5283200 w 6887633"/>
              <a:gd name="connsiteY79" fmla="*/ 1655233 h 2391833"/>
              <a:gd name="connsiteX80" fmla="*/ 5283200 w 6887633"/>
              <a:gd name="connsiteY80" fmla="*/ 1481667 h 2391833"/>
              <a:gd name="connsiteX81" fmla="*/ 5232400 w 6887633"/>
              <a:gd name="connsiteY81" fmla="*/ 1481667 h 2391833"/>
              <a:gd name="connsiteX82" fmla="*/ 5232400 w 6887633"/>
              <a:gd name="connsiteY82" fmla="*/ 1384300 h 2391833"/>
              <a:gd name="connsiteX83" fmla="*/ 5020733 w 6887633"/>
              <a:gd name="connsiteY83" fmla="*/ 1384300 h 2391833"/>
              <a:gd name="connsiteX84" fmla="*/ 5020733 w 6887633"/>
              <a:gd name="connsiteY84" fmla="*/ 1346200 h 2391833"/>
              <a:gd name="connsiteX85" fmla="*/ 4851400 w 6887633"/>
              <a:gd name="connsiteY85" fmla="*/ 1346200 h 2391833"/>
              <a:gd name="connsiteX86" fmla="*/ 4851400 w 6887633"/>
              <a:gd name="connsiteY86" fmla="*/ 1329267 h 2391833"/>
              <a:gd name="connsiteX87" fmla="*/ 4800600 w 6887633"/>
              <a:gd name="connsiteY87" fmla="*/ 1329267 h 2391833"/>
              <a:gd name="connsiteX88" fmla="*/ 4800600 w 6887633"/>
              <a:gd name="connsiteY88" fmla="*/ 1312333 h 2391833"/>
              <a:gd name="connsiteX89" fmla="*/ 4749800 w 6887633"/>
              <a:gd name="connsiteY89" fmla="*/ 1312333 h 2391833"/>
              <a:gd name="connsiteX90" fmla="*/ 4749800 w 6887633"/>
              <a:gd name="connsiteY90" fmla="*/ 1278467 h 2391833"/>
              <a:gd name="connsiteX91" fmla="*/ 4301067 w 6887633"/>
              <a:gd name="connsiteY91" fmla="*/ 1278467 h 2391833"/>
              <a:gd name="connsiteX92" fmla="*/ 4301067 w 6887633"/>
              <a:gd name="connsiteY92" fmla="*/ 1240367 h 2391833"/>
              <a:gd name="connsiteX93" fmla="*/ 4199467 w 6887633"/>
              <a:gd name="connsiteY93" fmla="*/ 1240367 h 2391833"/>
              <a:gd name="connsiteX94" fmla="*/ 4199467 w 6887633"/>
              <a:gd name="connsiteY94" fmla="*/ 1236133 h 2391833"/>
              <a:gd name="connsiteX95" fmla="*/ 4106333 w 6887633"/>
              <a:gd name="connsiteY95" fmla="*/ 1236133 h 2391833"/>
              <a:gd name="connsiteX96" fmla="*/ 4106333 w 6887633"/>
              <a:gd name="connsiteY96" fmla="*/ 1210733 h 2391833"/>
              <a:gd name="connsiteX97" fmla="*/ 3937000 w 6887633"/>
              <a:gd name="connsiteY97" fmla="*/ 1210733 h 2391833"/>
              <a:gd name="connsiteX98" fmla="*/ 3937000 w 6887633"/>
              <a:gd name="connsiteY98" fmla="*/ 1193800 h 2391833"/>
              <a:gd name="connsiteX99" fmla="*/ 3831167 w 6887633"/>
              <a:gd name="connsiteY99" fmla="*/ 1193800 h 2391833"/>
              <a:gd name="connsiteX100" fmla="*/ 3831167 w 6887633"/>
              <a:gd name="connsiteY100" fmla="*/ 1155700 h 2391833"/>
              <a:gd name="connsiteX101" fmla="*/ 3496733 w 6887633"/>
              <a:gd name="connsiteY101" fmla="*/ 1155700 h 2391833"/>
              <a:gd name="connsiteX102" fmla="*/ 3496733 w 6887633"/>
              <a:gd name="connsiteY102" fmla="*/ 1104900 h 2391833"/>
              <a:gd name="connsiteX103" fmla="*/ 3467100 w 6887633"/>
              <a:gd name="connsiteY103" fmla="*/ 1104900 h 2391833"/>
              <a:gd name="connsiteX104" fmla="*/ 3467100 w 6887633"/>
              <a:gd name="connsiteY104" fmla="*/ 1058333 h 2391833"/>
              <a:gd name="connsiteX105" fmla="*/ 3416300 w 6887633"/>
              <a:gd name="connsiteY105" fmla="*/ 1058333 h 2391833"/>
              <a:gd name="connsiteX106" fmla="*/ 3416300 w 6887633"/>
              <a:gd name="connsiteY106" fmla="*/ 1054100 h 2391833"/>
              <a:gd name="connsiteX107" fmla="*/ 3331633 w 6887633"/>
              <a:gd name="connsiteY107" fmla="*/ 1054100 h 2391833"/>
              <a:gd name="connsiteX108" fmla="*/ 3331633 w 6887633"/>
              <a:gd name="connsiteY108" fmla="*/ 1020233 h 2391833"/>
              <a:gd name="connsiteX109" fmla="*/ 3187700 w 6887633"/>
              <a:gd name="connsiteY109" fmla="*/ 1020233 h 2391833"/>
              <a:gd name="connsiteX110" fmla="*/ 3187700 w 6887633"/>
              <a:gd name="connsiteY110" fmla="*/ 1007533 h 2391833"/>
              <a:gd name="connsiteX111" fmla="*/ 3103033 w 6887633"/>
              <a:gd name="connsiteY111" fmla="*/ 1007533 h 2391833"/>
              <a:gd name="connsiteX112" fmla="*/ 3103033 w 6887633"/>
              <a:gd name="connsiteY112" fmla="*/ 982133 h 2391833"/>
              <a:gd name="connsiteX113" fmla="*/ 3018367 w 6887633"/>
              <a:gd name="connsiteY113" fmla="*/ 982133 h 2391833"/>
              <a:gd name="connsiteX114" fmla="*/ 3018367 w 6887633"/>
              <a:gd name="connsiteY114" fmla="*/ 960967 h 2391833"/>
              <a:gd name="connsiteX115" fmla="*/ 3005667 w 6887633"/>
              <a:gd name="connsiteY115" fmla="*/ 948267 h 2391833"/>
              <a:gd name="connsiteX116" fmla="*/ 3005667 w 6887633"/>
              <a:gd name="connsiteY116" fmla="*/ 918633 h 2391833"/>
              <a:gd name="connsiteX117" fmla="*/ 2937933 w 6887633"/>
              <a:gd name="connsiteY117" fmla="*/ 918633 h 2391833"/>
              <a:gd name="connsiteX118" fmla="*/ 2937933 w 6887633"/>
              <a:gd name="connsiteY118" fmla="*/ 910167 h 2391833"/>
              <a:gd name="connsiteX119" fmla="*/ 2836333 w 6887633"/>
              <a:gd name="connsiteY119" fmla="*/ 910167 h 2391833"/>
              <a:gd name="connsiteX120" fmla="*/ 2836333 w 6887633"/>
              <a:gd name="connsiteY120" fmla="*/ 880533 h 2391833"/>
              <a:gd name="connsiteX121" fmla="*/ 2671233 w 6887633"/>
              <a:gd name="connsiteY121" fmla="*/ 880533 h 2391833"/>
              <a:gd name="connsiteX122" fmla="*/ 2671233 w 6887633"/>
              <a:gd name="connsiteY122" fmla="*/ 863600 h 2391833"/>
              <a:gd name="connsiteX123" fmla="*/ 2548467 w 6887633"/>
              <a:gd name="connsiteY123" fmla="*/ 863600 h 2391833"/>
              <a:gd name="connsiteX124" fmla="*/ 2548467 w 6887633"/>
              <a:gd name="connsiteY124" fmla="*/ 825500 h 2391833"/>
              <a:gd name="connsiteX125" fmla="*/ 2540000 w 6887633"/>
              <a:gd name="connsiteY125" fmla="*/ 825500 h 2391833"/>
              <a:gd name="connsiteX126" fmla="*/ 2540000 w 6887633"/>
              <a:gd name="connsiteY126" fmla="*/ 825500 h 2391833"/>
              <a:gd name="connsiteX127" fmla="*/ 2463800 w 6887633"/>
              <a:gd name="connsiteY127" fmla="*/ 825500 h 2391833"/>
              <a:gd name="connsiteX128" fmla="*/ 2463800 w 6887633"/>
              <a:gd name="connsiteY128" fmla="*/ 795867 h 2391833"/>
              <a:gd name="connsiteX129" fmla="*/ 2396067 w 6887633"/>
              <a:gd name="connsiteY129" fmla="*/ 795867 h 2391833"/>
              <a:gd name="connsiteX130" fmla="*/ 2396067 w 6887633"/>
              <a:gd name="connsiteY130" fmla="*/ 770467 h 2391833"/>
              <a:gd name="connsiteX131" fmla="*/ 2247900 w 6887633"/>
              <a:gd name="connsiteY131" fmla="*/ 770467 h 2391833"/>
              <a:gd name="connsiteX132" fmla="*/ 2247900 w 6887633"/>
              <a:gd name="connsiteY132" fmla="*/ 732367 h 2391833"/>
              <a:gd name="connsiteX133" fmla="*/ 2159000 w 6887633"/>
              <a:gd name="connsiteY133" fmla="*/ 732367 h 2391833"/>
              <a:gd name="connsiteX134" fmla="*/ 2159000 w 6887633"/>
              <a:gd name="connsiteY134" fmla="*/ 694267 h 2391833"/>
              <a:gd name="connsiteX135" fmla="*/ 2150533 w 6887633"/>
              <a:gd name="connsiteY135" fmla="*/ 685800 h 2391833"/>
              <a:gd name="connsiteX136" fmla="*/ 2150533 w 6887633"/>
              <a:gd name="connsiteY136" fmla="*/ 630767 h 2391833"/>
              <a:gd name="connsiteX137" fmla="*/ 2027767 w 6887633"/>
              <a:gd name="connsiteY137" fmla="*/ 630767 h 2391833"/>
              <a:gd name="connsiteX138" fmla="*/ 2027767 w 6887633"/>
              <a:gd name="connsiteY138" fmla="*/ 613833 h 2391833"/>
              <a:gd name="connsiteX139" fmla="*/ 1871133 w 6887633"/>
              <a:gd name="connsiteY139" fmla="*/ 613833 h 2391833"/>
              <a:gd name="connsiteX140" fmla="*/ 1871133 w 6887633"/>
              <a:gd name="connsiteY140" fmla="*/ 588433 h 2391833"/>
              <a:gd name="connsiteX141" fmla="*/ 1744133 w 6887633"/>
              <a:gd name="connsiteY141" fmla="*/ 588433 h 2391833"/>
              <a:gd name="connsiteX142" fmla="*/ 1748366 w 6887633"/>
              <a:gd name="connsiteY142" fmla="*/ 584200 h 2391833"/>
              <a:gd name="connsiteX143" fmla="*/ 1697567 w 6887633"/>
              <a:gd name="connsiteY143" fmla="*/ 584200 h 2391833"/>
              <a:gd name="connsiteX144" fmla="*/ 1697567 w 6887633"/>
              <a:gd name="connsiteY144" fmla="*/ 546100 h 2391833"/>
              <a:gd name="connsiteX145" fmla="*/ 1667933 w 6887633"/>
              <a:gd name="connsiteY145" fmla="*/ 546100 h 2391833"/>
              <a:gd name="connsiteX146" fmla="*/ 1667933 w 6887633"/>
              <a:gd name="connsiteY146" fmla="*/ 508000 h 2391833"/>
              <a:gd name="connsiteX147" fmla="*/ 1388533 w 6887633"/>
              <a:gd name="connsiteY147" fmla="*/ 508000 h 2391833"/>
              <a:gd name="connsiteX148" fmla="*/ 1388533 w 6887633"/>
              <a:gd name="connsiteY148" fmla="*/ 495300 h 2391833"/>
              <a:gd name="connsiteX149" fmla="*/ 1333500 w 6887633"/>
              <a:gd name="connsiteY149" fmla="*/ 495300 h 2391833"/>
              <a:gd name="connsiteX150" fmla="*/ 1333500 w 6887633"/>
              <a:gd name="connsiteY150" fmla="*/ 474133 h 2391833"/>
              <a:gd name="connsiteX151" fmla="*/ 1278467 w 6887633"/>
              <a:gd name="connsiteY151" fmla="*/ 474133 h 2391833"/>
              <a:gd name="connsiteX152" fmla="*/ 1278467 w 6887633"/>
              <a:gd name="connsiteY152" fmla="*/ 423333 h 2391833"/>
              <a:gd name="connsiteX153" fmla="*/ 1236133 w 6887633"/>
              <a:gd name="connsiteY153" fmla="*/ 423333 h 2391833"/>
              <a:gd name="connsiteX154" fmla="*/ 1236133 w 6887633"/>
              <a:gd name="connsiteY154" fmla="*/ 389467 h 2391833"/>
              <a:gd name="connsiteX155" fmla="*/ 1219200 w 6887633"/>
              <a:gd name="connsiteY155" fmla="*/ 389467 h 2391833"/>
              <a:gd name="connsiteX156" fmla="*/ 1219200 w 6887633"/>
              <a:gd name="connsiteY156" fmla="*/ 372533 h 2391833"/>
              <a:gd name="connsiteX157" fmla="*/ 1151467 w 6887633"/>
              <a:gd name="connsiteY157" fmla="*/ 372533 h 2391833"/>
              <a:gd name="connsiteX158" fmla="*/ 1151467 w 6887633"/>
              <a:gd name="connsiteY158" fmla="*/ 347133 h 2391833"/>
              <a:gd name="connsiteX159" fmla="*/ 994833 w 6887633"/>
              <a:gd name="connsiteY159" fmla="*/ 347133 h 2391833"/>
              <a:gd name="connsiteX160" fmla="*/ 994833 w 6887633"/>
              <a:gd name="connsiteY160" fmla="*/ 334433 h 2391833"/>
              <a:gd name="connsiteX161" fmla="*/ 927100 w 6887633"/>
              <a:gd name="connsiteY161" fmla="*/ 334433 h 2391833"/>
              <a:gd name="connsiteX162" fmla="*/ 927100 w 6887633"/>
              <a:gd name="connsiteY162" fmla="*/ 313267 h 2391833"/>
              <a:gd name="connsiteX163" fmla="*/ 872067 w 6887633"/>
              <a:gd name="connsiteY163" fmla="*/ 313267 h 2391833"/>
              <a:gd name="connsiteX164" fmla="*/ 872067 w 6887633"/>
              <a:gd name="connsiteY164" fmla="*/ 292100 h 2391833"/>
              <a:gd name="connsiteX165" fmla="*/ 800100 w 6887633"/>
              <a:gd name="connsiteY165" fmla="*/ 292100 h 2391833"/>
              <a:gd name="connsiteX166" fmla="*/ 800100 w 6887633"/>
              <a:gd name="connsiteY166" fmla="*/ 258233 h 2391833"/>
              <a:gd name="connsiteX167" fmla="*/ 651933 w 6887633"/>
              <a:gd name="connsiteY167" fmla="*/ 258233 h 2391833"/>
              <a:gd name="connsiteX168" fmla="*/ 651933 w 6887633"/>
              <a:gd name="connsiteY168" fmla="*/ 215900 h 2391833"/>
              <a:gd name="connsiteX169" fmla="*/ 495300 w 6887633"/>
              <a:gd name="connsiteY169" fmla="*/ 215900 h 2391833"/>
              <a:gd name="connsiteX170" fmla="*/ 397933 w 6887633"/>
              <a:gd name="connsiteY170" fmla="*/ 215900 h 2391833"/>
              <a:gd name="connsiteX171" fmla="*/ 397933 w 6887633"/>
              <a:gd name="connsiteY171" fmla="*/ 156633 h 2391833"/>
              <a:gd name="connsiteX172" fmla="*/ 364067 w 6887633"/>
              <a:gd name="connsiteY172" fmla="*/ 156633 h 2391833"/>
              <a:gd name="connsiteX173" fmla="*/ 364067 w 6887633"/>
              <a:gd name="connsiteY173" fmla="*/ 131233 h 2391833"/>
              <a:gd name="connsiteX174" fmla="*/ 309033 w 6887633"/>
              <a:gd name="connsiteY174" fmla="*/ 131233 h 2391833"/>
              <a:gd name="connsiteX175" fmla="*/ 309033 w 6887633"/>
              <a:gd name="connsiteY175" fmla="*/ 105833 h 2391833"/>
              <a:gd name="connsiteX176" fmla="*/ 249767 w 6887633"/>
              <a:gd name="connsiteY176" fmla="*/ 105833 h 2391833"/>
              <a:gd name="connsiteX177" fmla="*/ 249767 w 6887633"/>
              <a:gd name="connsiteY177" fmla="*/ 71967 h 2391833"/>
              <a:gd name="connsiteX178" fmla="*/ 190500 w 6887633"/>
              <a:gd name="connsiteY178" fmla="*/ 71967 h 2391833"/>
              <a:gd name="connsiteX179" fmla="*/ 190500 w 6887633"/>
              <a:gd name="connsiteY179" fmla="*/ 59267 h 2391833"/>
              <a:gd name="connsiteX180" fmla="*/ 16933 w 6887633"/>
              <a:gd name="connsiteY180" fmla="*/ 59267 h 2391833"/>
              <a:gd name="connsiteX181" fmla="*/ 0 w 6887633"/>
              <a:gd name="connsiteY181" fmla="*/ 0 h 23918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Lst>
            <a:rect l="l" t="t" r="r" b="b"/>
            <a:pathLst>
              <a:path w="6887633" h="2391833">
                <a:moveTo>
                  <a:pt x="0" y="0"/>
                </a:moveTo>
                <a:lnTo>
                  <a:pt x="173567" y="0"/>
                </a:lnTo>
                <a:lnTo>
                  <a:pt x="173567" y="25400"/>
                </a:lnTo>
                <a:lnTo>
                  <a:pt x="355600" y="25400"/>
                </a:lnTo>
                <a:lnTo>
                  <a:pt x="355600" y="63500"/>
                </a:lnTo>
                <a:lnTo>
                  <a:pt x="457200" y="63500"/>
                </a:lnTo>
                <a:lnTo>
                  <a:pt x="457200" y="84667"/>
                </a:lnTo>
                <a:lnTo>
                  <a:pt x="651933" y="84667"/>
                </a:lnTo>
                <a:lnTo>
                  <a:pt x="651933" y="105833"/>
                </a:lnTo>
                <a:lnTo>
                  <a:pt x="795867" y="105833"/>
                </a:lnTo>
                <a:lnTo>
                  <a:pt x="795867" y="139700"/>
                </a:lnTo>
                <a:lnTo>
                  <a:pt x="901700" y="139700"/>
                </a:lnTo>
                <a:lnTo>
                  <a:pt x="901700" y="173567"/>
                </a:lnTo>
                <a:lnTo>
                  <a:pt x="1202267" y="173567"/>
                </a:lnTo>
                <a:lnTo>
                  <a:pt x="1202267" y="215900"/>
                </a:lnTo>
                <a:lnTo>
                  <a:pt x="1282700" y="215900"/>
                </a:lnTo>
                <a:lnTo>
                  <a:pt x="1282700" y="245533"/>
                </a:lnTo>
                <a:lnTo>
                  <a:pt x="1312333" y="245533"/>
                </a:lnTo>
                <a:lnTo>
                  <a:pt x="1312333" y="279400"/>
                </a:lnTo>
                <a:lnTo>
                  <a:pt x="1460500" y="279400"/>
                </a:lnTo>
                <a:lnTo>
                  <a:pt x="1460500" y="300567"/>
                </a:lnTo>
                <a:lnTo>
                  <a:pt x="1676400" y="300567"/>
                </a:lnTo>
                <a:lnTo>
                  <a:pt x="1676400" y="347133"/>
                </a:lnTo>
                <a:lnTo>
                  <a:pt x="1866900" y="347133"/>
                </a:lnTo>
                <a:lnTo>
                  <a:pt x="1866900" y="381000"/>
                </a:lnTo>
                <a:lnTo>
                  <a:pt x="2142067" y="381000"/>
                </a:lnTo>
                <a:lnTo>
                  <a:pt x="2142067" y="414867"/>
                </a:lnTo>
                <a:lnTo>
                  <a:pt x="2159000" y="431800"/>
                </a:lnTo>
                <a:lnTo>
                  <a:pt x="2159000" y="474133"/>
                </a:lnTo>
                <a:lnTo>
                  <a:pt x="2218267" y="474133"/>
                </a:lnTo>
                <a:lnTo>
                  <a:pt x="2218267" y="503767"/>
                </a:lnTo>
                <a:lnTo>
                  <a:pt x="2396067" y="503767"/>
                </a:lnTo>
                <a:lnTo>
                  <a:pt x="2396067" y="546100"/>
                </a:lnTo>
                <a:lnTo>
                  <a:pt x="2552700" y="546100"/>
                </a:lnTo>
                <a:lnTo>
                  <a:pt x="2552700" y="588433"/>
                </a:lnTo>
                <a:lnTo>
                  <a:pt x="2675467" y="588433"/>
                </a:lnTo>
                <a:lnTo>
                  <a:pt x="2675467" y="613833"/>
                </a:lnTo>
                <a:lnTo>
                  <a:pt x="2937933" y="613833"/>
                </a:lnTo>
                <a:lnTo>
                  <a:pt x="2937933" y="643467"/>
                </a:lnTo>
                <a:lnTo>
                  <a:pt x="2997200" y="643467"/>
                </a:lnTo>
                <a:lnTo>
                  <a:pt x="2997200" y="690033"/>
                </a:lnTo>
                <a:lnTo>
                  <a:pt x="3111500" y="690033"/>
                </a:lnTo>
                <a:lnTo>
                  <a:pt x="3111500" y="723900"/>
                </a:lnTo>
                <a:lnTo>
                  <a:pt x="3318933" y="723900"/>
                </a:lnTo>
                <a:lnTo>
                  <a:pt x="3318933" y="753533"/>
                </a:lnTo>
                <a:lnTo>
                  <a:pt x="3462867" y="753533"/>
                </a:lnTo>
                <a:lnTo>
                  <a:pt x="3462867" y="778933"/>
                </a:lnTo>
                <a:lnTo>
                  <a:pt x="3496733" y="778933"/>
                </a:lnTo>
                <a:lnTo>
                  <a:pt x="3496733" y="850900"/>
                </a:lnTo>
                <a:lnTo>
                  <a:pt x="3835400" y="850900"/>
                </a:lnTo>
                <a:lnTo>
                  <a:pt x="3835400" y="876300"/>
                </a:lnTo>
                <a:lnTo>
                  <a:pt x="3937000" y="876300"/>
                </a:lnTo>
                <a:lnTo>
                  <a:pt x="3937000" y="893233"/>
                </a:lnTo>
                <a:lnTo>
                  <a:pt x="4123267" y="893233"/>
                </a:lnTo>
                <a:lnTo>
                  <a:pt x="4123267" y="910167"/>
                </a:lnTo>
                <a:lnTo>
                  <a:pt x="4313767" y="910167"/>
                </a:lnTo>
                <a:lnTo>
                  <a:pt x="4313767" y="956733"/>
                </a:lnTo>
                <a:lnTo>
                  <a:pt x="4754033" y="956733"/>
                </a:lnTo>
                <a:lnTo>
                  <a:pt x="4754033" y="986367"/>
                </a:lnTo>
                <a:lnTo>
                  <a:pt x="5033433" y="986367"/>
                </a:lnTo>
                <a:lnTo>
                  <a:pt x="5033433" y="1037167"/>
                </a:lnTo>
                <a:lnTo>
                  <a:pt x="5198533" y="1037167"/>
                </a:lnTo>
                <a:lnTo>
                  <a:pt x="5198533" y="1071033"/>
                </a:lnTo>
                <a:lnTo>
                  <a:pt x="5278967" y="1071033"/>
                </a:lnTo>
                <a:lnTo>
                  <a:pt x="5278967" y="1096433"/>
                </a:lnTo>
                <a:lnTo>
                  <a:pt x="5359400" y="1096433"/>
                </a:lnTo>
                <a:lnTo>
                  <a:pt x="5359400" y="1164167"/>
                </a:lnTo>
                <a:lnTo>
                  <a:pt x="5770033" y="1164167"/>
                </a:lnTo>
                <a:lnTo>
                  <a:pt x="5770033" y="1253067"/>
                </a:lnTo>
                <a:lnTo>
                  <a:pt x="5884333" y="1253067"/>
                </a:lnTo>
                <a:lnTo>
                  <a:pt x="5884333" y="1371600"/>
                </a:lnTo>
                <a:lnTo>
                  <a:pt x="6887633" y="1371600"/>
                </a:lnTo>
                <a:lnTo>
                  <a:pt x="6887633" y="2391833"/>
                </a:lnTo>
                <a:lnTo>
                  <a:pt x="5884333" y="2391833"/>
                </a:lnTo>
                <a:lnTo>
                  <a:pt x="5884333" y="2133600"/>
                </a:lnTo>
                <a:lnTo>
                  <a:pt x="5770033" y="2133600"/>
                </a:lnTo>
                <a:lnTo>
                  <a:pt x="5770033" y="1866900"/>
                </a:lnTo>
                <a:lnTo>
                  <a:pt x="5367867" y="1866900"/>
                </a:lnTo>
                <a:lnTo>
                  <a:pt x="5367867" y="1655233"/>
                </a:lnTo>
                <a:lnTo>
                  <a:pt x="5283200" y="1655233"/>
                </a:lnTo>
                <a:lnTo>
                  <a:pt x="5283200" y="1481667"/>
                </a:lnTo>
                <a:lnTo>
                  <a:pt x="5232400" y="1481667"/>
                </a:lnTo>
                <a:lnTo>
                  <a:pt x="5232400" y="1384300"/>
                </a:lnTo>
                <a:lnTo>
                  <a:pt x="5020733" y="1384300"/>
                </a:lnTo>
                <a:lnTo>
                  <a:pt x="5020733" y="1346200"/>
                </a:lnTo>
                <a:lnTo>
                  <a:pt x="4851400" y="1346200"/>
                </a:lnTo>
                <a:lnTo>
                  <a:pt x="4851400" y="1329267"/>
                </a:lnTo>
                <a:lnTo>
                  <a:pt x="4800600" y="1329267"/>
                </a:lnTo>
                <a:lnTo>
                  <a:pt x="4800600" y="1312333"/>
                </a:lnTo>
                <a:lnTo>
                  <a:pt x="4749800" y="1312333"/>
                </a:lnTo>
                <a:lnTo>
                  <a:pt x="4749800" y="1278467"/>
                </a:lnTo>
                <a:lnTo>
                  <a:pt x="4301067" y="1278467"/>
                </a:lnTo>
                <a:lnTo>
                  <a:pt x="4301067" y="1240367"/>
                </a:lnTo>
                <a:lnTo>
                  <a:pt x="4199467" y="1240367"/>
                </a:lnTo>
                <a:lnTo>
                  <a:pt x="4199467" y="1236133"/>
                </a:lnTo>
                <a:lnTo>
                  <a:pt x="4106333" y="1236133"/>
                </a:lnTo>
                <a:lnTo>
                  <a:pt x="4106333" y="1210733"/>
                </a:lnTo>
                <a:lnTo>
                  <a:pt x="3937000" y="1210733"/>
                </a:lnTo>
                <a:lnTo>
                  <a:pt x="3937000" y="1193800"/>
                </a:lnTo>
                <a:lnTo>
                  <a:pt x="3831167" y="1193800"/>
                </a:lnTo>
                <a:lnTo>
                  <a:pt x="3831167" y="1155700"/>
                </a:lnTo>
                <a:lnTo>
                  <a:pt x="3496733" y="1155700"/>
                </a:lnTo>
                <a:lnTo>
                  <a:pt x="3496733" y="1104900"/>
                </a:lnTo>
                <a:lnTo>
                  <a:pt x="3467100" y="1104900"/>
                </a:lnTo>
                <a:lnTo>
                  <a:pt x="3467100" y="1058333"/>
                </a:lnTo>
                <a:lnTo>
                  <a:pt x="3416300" y="1058333"/>
                </a:lnTo>
                <a:lnTo>
                  <a:pt x="3416300" y="1054100"/>
                </a:lnTo>
                <a:lnTo>
                  <a:pt x="3331633" y="1054100"/>
                </a:lnTo>
                <a:lnTo>
                  <a:pt x="3331633" y="1020233"/>
                </a:lnTo>
                <a:lnTo>
                  <a:pt x="3187700" y="1020233"/>
                </a:lnTo>
                <a:lnTo>
                  <a:pt x="3187700" y="1007533"/>
                </a:lnTo>
                <a:lnTo>
                  <a:pt x="3103033" y="1007533"/>
                </a:lnTo>
                <a:lnTo>
                  <a:pt x="3103033" y="982133"/>
                </a:lnTo>
                <a:lnTo>
                  <a:pt x="3018367" y="982133"/>
                </a:lnTo>
                <a:lnTo>
                  <a:pt x="3018367" y="960967"/>
                </a:lnTo>
                <a:lnTo>
                  <a:pt x="3005667" y="948267"/>
                </a:lnTo>
                <a:lnTo>
                  <a:pt x="3005667" y="918633"/>
                </a:lnTo>
                <a:lnTo>
                  <a:pt x="2937933" y="918633"/>
                </a:lnTo>
                <a:lnTo>
                  <a:pt x="2937933" y="910167"/>
                </a:lnTo>
                <a:lnTo>
                  <a:pt x="2836333" y="910167"/>
                </a:lnTo>
                <a:lnTo>
                  <a:pt x="2836333" y="880533"/>
                </a:lnTo>
                <a:lnTo>
                  <a:pt x="2671233" y="880533"/>
                </a:lnTo>
                <a:lnTo>
                  <a:pt x="2671233" y="863600"/>
                </a:lnTo>
                <a:lnTo>
                  <a:pt x="2548467" y="863600"/>
                </a:lnTo>
                <a:lnTo>
                  <a:pt x="2548467" y="825500"/>
                </a:lnTo>
                <a:lnTo>
                  <a:pt x="2540000" y="825500"/>
                </a:lnTo>
                <a:lnTo>
                  <a:pt x="2540000" y="825500"/>
                </a:lnTo>
                <a:lnTo>
                  <a:pt x="2463800" y="825500"/>
                </a:lnTo>
                <a:lnTo>
                  <a:pt x="2463800" y="795867"/>
                </a:lnTo>
                <a:lnTo>
                  <a:pt x="2396067" y="795867"/>
                </a:lnTo>
                <a:lnTo>
                  <a:pt x="2396067" y="770467"/>
                </a:lnTo>
                <a:lnTo>
                  <a:pt x="2247900" y="770467"/>
                </a:lnTo>
                <a:lnTo>
                  <a:pt x="2247900" y="732367"/>
                </a:lnTo>
                <a:lnTo>
                  <a:pt x="2159000" y="732367"/>
                </a:lnTo>
                <a:lnTo>
                  <a:pt x="2159000" y="694267"/>
                </a:lnTo>
                <a:lnTo>
                  <a:pt x="2150533" y="685800"/>
                </a:lnTo>
                <a:lnTo>
                  <a:pt x="2150533" y="630767"/>
                </a:lnTo>
                <a:lnTo>
                  <a:pt x="2027767" y="630767"/>
                </a:lnTo>
                <a:lnTo>
                  <a:pt x="2027767" y="613833"/>
                </a:lnTo>
                <a:lnTo>
                  <a:pt x="1871133" y="613833"/>
                </a:lnTo>
                <a:lnTo>
                  <a:pt x="1871133" y="588433"/>
                </a:lnTo>
                <a:lnTo>
                  <a:pt x="1744133" y="588433"/>
                </a:lnTo>
                <a:lnTo>
                  <a:pt x="1748366" y="584200"/>
                </a:lnTo>
                <a:lnTo>
                  <a:pt x="1697567" y="584200"/>
                </a:lnTo>
                <a:lnTo>
                  <a:pt x="1697567" y="546100"/>
                </a:lnTo>
                <a:lnTo>
                  <a:pt x="1667933" y="546100"/>
                </a:lnTo>
                <a:lnTo>
                  <a:pt x="1667933" y="508000"/>
                </a:lnTo>
                <a:lnTo>
                  <a:pt x="1388533" y="508000"/>
                </a:lnTo>
                <a:lnTo>
                  <a:pt x="1388533" y="495300"/>
                </a:lnTo>
                <a:lnTo>
                  <a:pt x="1333500" y="495300"/>
                </a:lnTo>
                <a:lnTo>
                  <a:pt x="1333500" y="474133"/>
                </a:lnTo>
                <a:lnTo>
                  <a:pt x="1278467" y="474133"/>
                </a:lnTo>
                <a:lnTo>
                  <a:pt x="1278467" y="423333"/>
                </a:lnTo>
                <a:lnTo>
                  <a:pt x="1236133" y="423333"/>
                </a:lnTo>
                <a:lnTo>
                  <a:pt x="1236133" y="389467"/>
                </a:lnTo>
                <a:lnTo>
                  <a:pt x="1219200" y="389467"/>
                </a:lnTo>
                <a:lnTo>
                  <a:pt x="1219200" y="372533"/>
                </a:lnTo>
                <a:lnTo>
                  <a:pt x="1151467" y="372533"/>
                </a:lnTo>
                <a:lnTo>
                  <a:pt x="1151467" y="347133"/>
                </a:lnTo>
                <a:lnTo>
                  <a:pt x="994833" y="347133"/>
                </a:lnTo>
                <a:lnTo>
                  <a:pt x="994833" y="334433"/>
                </a:lnTo>
                <a:lnTo>
                  <a:pt x="927100" y="334433"/>
                </a:lnTo>
                <a:lnTo>
                  <a:pt x="927100" y="313267"/>
                </a:lnTo>
                <a:lnTo>
                  <a:pt x="872067" y="313267"/>
                </a:lnTo>
                <a:lnTo>
                  <a:pt x="872067" y="292100"/>
                </a:lnTo>
                <a:lnTo>
                  <a:pt x="800100" y="292100"/>
                </a:lnTo>
                <a:lnTo>
                  <a:pt x="800100" y="258233"/>
                </a:lnTo>
                <a:lnTo>
                  <a:pt x="651933" y="258233"/>
                </a:lnTo>
                <a:lnTo>
                  <a:pt x="651933" y="215900"/>
                </a:lnTo>
                <a:lnTo>
                  <a:pt x="495300" y="215900"/>
                </a:lnTo>
                <a:lnTo>
                  <a:pt x="397933" y="215900"/>
                </a:lnTo>
                <a:lnTo>
                  <a:pt x="397933" y="156633"/>
                </a:lnTo>
                <a:lnTo>
                  <a:pt x="364067" y="156633"/>
                </a:lnTo>
                <a:lnTo>
                  <a:pt x="364067" y="131233"/>
                </a:lnTo>
                <a:lnTo>
                  <a:pt x="309033" y="131233"/>
                </a:lnTo>
                <a:lnTo>
                  <a:pt x="309033" y="105833"/>
                </a:lnTo>
                <a:lnTo>
                  <a:pt x="249767" y="105833"/>
                </a:lnTo>
                <a:lnTo>
                  <a:pt x="249767" y="71967"/>
                </a:lnTo>
                <a:lnTo>
                  <a:pt x="190500" y="71967"/>
                </a:lnTo>
                <a:lnTo>
                  <a:pt x="190500" y="59267"/>
                </a:lnTo>
                <a:lnTo>
                  <a:pt x="16933" y="59267"/>
                </a:lnTo>
                <a:lnTo>
                  <a:pt x="0" y="0"/>
                </a:lnTo>
                <a:close/>
              </a:path>
            </a:pathLst>
          </a:custGeom>
          <a:solidFill>
            <a:schemeClr val="accent3">
              <a:lumMod val="40000"/>
              <a:lumOff val="60000"/>
              <a:alpha val="67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790" name="Freeform: Shape 31789">
            <a:extLst>
              <a:ext uri="{FF2B5EF4-FFF2-40B4-BE49-F238E27FC236}">
                <a16:creationId xmlns:a16="http://schemas.microsoft.com/office/drawing/2014/main" id="{224C8F74-08A9-0808-CE14-6016DF2520DE}"/>
              </a:ext>
            </a:extLst>
          </p:cNvPr>
          <p:cNvSpPr/>
          <p:nvPr/>
        </p:nvSpPr>
        <p:spPr bwMode="auto">
          <a:xfrm>
            <a:off x="2689776" y="1985433"/>
            <a:ext cx="6286500" cy="1612900"/>
          </a:xfrm>
          <a:custGeom>
            <a:avLst/>
            <a:gdLst>
              <a:gd name="connsiteX0" fmla="*/ 16933 w 6286500"/>
              <a:gd name="connsiteY0" fmla="*/ 0 h 1612900"/>
              <a:gd name="connsiteX1" fmla="*/ 440267 w 6286500"/>
              <a:gd name="connsiteY1" fmla="*/ 0 h 1612900"/>
              <a:gd name="connsiteX2" fmla="*/ 440267 w 6286500"/>
              <a:gd name="connsiteY2" fmla="*/ 16934 h 1612900"/>
              <a:gd name="connsiteX3" fmla="*/ 596900 w 6286500"/>
              <a:gd name="connsiteY3" fmla="*/ 16934 h 1612900"/>
              <a:gd name="connsiteX4" fmla="*/ 596900 w 6286500"/>
              <a:gd name="connsiteY4" fmla="*/ 33867 h 1612900"/>
              <a:gd name="connsiteX5" fmla="*/ 728133 w 6286500"/>
              <a:gd name="connsiteY5" fmla="*/ 33867 h 1612900"/>
              <a:gd name="connsiteX6" fmla="*/ 728133 w 6286500"/>
              <a:gd name="connsiteY6" fmla="*/ 55034 h 1612900"/>
              <a:gd name="connsiteX7" fmla="*/ 795867 w 6286500"/>
              <a:gd name="connsiteY7" fmla="*/ 55034 h 1612900"/>
              <a:gd name="connsiteX8" fmla="*/ 795867 w 6286500"/>
              <a:gd name="connsiteY8" fmla="*/ 97367 h 1612900"/>
              <a:gd name="connsiteX9" fmla="*/ 952500 w 6286500"/>
              <a:gd name="connsiteY9" fmla="*/ 97367 h 1612900"/>
              <a:gd name="connsiteX10" fmla="*/ 952500 w 6286500"/>
              <a:gd name="connsiteY10" fmla="*/ 110067 h 1612900"/>
              <a:gd name="connsiteX11" fmla="*/ 1202267 w 6286500"/>
              <a:gd name="connsiteY11" fmla="*/ 110067 h 1612900"/>
              <a:gd name="connsiteX12" fmla="*/ 1202267 w 6286500"/>
              <a:gd name="connsiteY12" fmla="*/ 122767 h 1612900"/>
              <a:gd name="connsiteX13" fmla="*/ 1329267 w 6286500"/>
              <a:gd name="connsiteY13" fmla="*/ 122767 h 1612900"/>
              <a:gd name="connsiteX14" fmla="*/ 1329267 w 6286500"/>
              <a:gd name="connsiteY14" fmla="*/ 135467 h 1612900"/>
              <a:gd name="connsiteX15" fmla="*/ 1629833 w 6286500"/>
              <a:gd name="connsiteY15" fmla="*/ 135467 h 1612900"/>
              <a:gd name="connsiteX16" fmla="*/ 1629833 w 6286500"/>
              <a:gd name="connsiteY16" fmla="*/ 160867 h 1612900"/>
              <a:gd name="connsiteX17" fmla="*/ 1731433 w 6286500"/>
              <a:gd name="connsiteY17" fmla="*/ 160867 h 1612900"/>
              <a:gd name="connsiteX18" fmla="*/ 1731433 w 6286500"/>
              <a:gd name="connsiteY18" fmla="*/ 186267 h 1612900"/>
              <a:gd name="connsiteX19" fmla="*/ 2006600 w 6286500"/>
              <a:gd name="connsiteY19" fmla="*/ 186267 h 1612900"/>
              <a:gd name="connsiteX20" fmla="*/ 2006600 w 6286500"/>
              <a:gd name="connsiteY20" fmla="*/ 215900 h 1612900"/>
              <a:gd name="connsiteX21" fmla="*/ 2087033 w 6286500"/>
              <a:gd name="connsiteY21" fmla="*/ 215900 h 1612900"/>
              <a:gd name="connsiteX22" fmla="*/ 2087033 w 6286500"/>
              <a:gd name="connsiteY22" fmla="*/ 237067 h 1612900"/>
              <a:gd name="connsiteX23" fmla="*/ 2116667 w 6286500"/>
              <a:gd name="connsiteY23" fmla="*/ 237067 h 1612900"/>
              <a:gd name="connsiteX24" fmla="*/ 2116667 w 6286500"/>
              <a:gd name="connsiteY24" fmla="*/ 258234 h 1612900"/>
              <a:gd name="connsiteX25" fmla="*/ 2235200 w 6286500"/>
              <a:gd name="connsiteY25" fmla="*/ 258234 h 1612900"/>
              <a:gd name="connsiteX26" fmla="*/ 2235200 w 6286500"/>
              <a:gd name="connsiteY26" fmla="*/ 283634 h 1612900"/>
              <a:gd name="connsiteX27" fmla="*/ 2311400 w 6286500"/>
              <a:gd name="connsiteY27" fmla="*/ 283634 h 1612900"/>
              <a:gd name="connsiteX28" fmla="*/ 2311400 w 6286500"/>
              <a:gd name="connsiteY28" fmla="*/ 300567 h 1612900"/>
              <a:gd name="connsiteX29" fmla="*/ 2413000 w 6286500"/>
              <a:gd name="connsiteY29" fmla="*/ 300567 h 1612900"/>
              <a:gd name="connsiteX30" fmla="*/ 2413000 w 6286500"/>
              <a:gd name="connsiteY30" fmla="*/ 321734 h 1612900"/>
              <a:gd name="connsiteX31" fmla="*/ 2514600 w 6286500"/>
              <a:gd name="connsiteY31" fmla="*/ 321734 h 1612900"/>
              <a:gd name="connsiteX32" fmla="*/ 2514600 w 6286500"/>
              <a:gd name="connsiteY32" fmla="*/ 342900 h 1612900"/>
              <a:gd name="connsiteX33" fmla="*/ 2628900 w 6286500"/>
              <a:gd name="connsiteY33" fmla="*/ 342900 h 1612900"/>
              <a:gd name="connsiteX34" fmla="*/ 2628900 w 6286500"/>
              <a:gd name="connsiteY34" fmla="*/ 368300 h 1612900"/>
              <a:gd name="connsiteX35" fmla="*/ 2908300 w 6286500"/>
              <a:gd name="connsiteY35" fmla="*/ 368300 h 1612900"/>
              <a:gd name="connsiteX36" fmla="*/ 2925233 w 6286500"/>
              <a:gd name="connsiteY36" fmla="*/ 385233 h 1612900"/>
              <a:gd name="connsiteX37" fmla="*/ 2976033 w 6286500"/>
              <a:gd name="connsiteY37" fmla="*/ 385233 h 1612900"/>
              <a:gd name="connsiteX38" fmla="*/ 2992967 w 6286500"/>
              <a:gd name="connsiteY38" fmla="*/ 402167 h 1612900"/>
              <a:gd name="connsiteX39" fmla="*/ 2992967 w 6286500"/>
              <a:gd name="connsiteY39" fmla="*/ 431800 h 1612900"/>
              <a:gd name="connsiteX40" fmla="*/ 3086100 w 6286500"/>
              <a:gd name="connsiteY40" fmla="*/ 431800 h 1612900"/>
              <a:gd name="connsiteX41" fmla="*/ 3086100 w 6286500"/>
              <a:gd name="connsiteY41" fmla="*/ 452967 h 1612900"/>
              <a:gd name="connsiteX42" fmla="*/ 3471333 w 6286500"/>
              <a:gd name="connsiteY42" fmla="*/ 452967 h 1612900"/>
              <a:gd name="connsiteX43" fmla="*/ 3471333 w 6286500"/>
              <a:gd name="connsiteY43" fmla="*/ 482600 h 1612900"/>
              <a:gd name="connsiteX44" fmla="*/ 3547533 w 6286500"/>
              <a:gd name="connsiteY44" fmla="*/ 482600 h 1612900"/>
              <a:gd name="connsiteX45" fmla="*/ 3547533 w 6286500"/>
              <a:gd name="connsiteY45" fmla="*/ 516467 h 1612900"/>
              <a:gd name="connsiteX46" fmla="*/ 3932767 w 6286500"/>
              <a:gd name="connsiteY46" fmla="*/ 516467 h 1612900"/>
              <a:gd name="connsiteX47" fmla="*/ 3932767 w 6286500"/>
              <a:gd name="connsiteY47" fmla="*/ 541867 h 1612900"/>
              <a:gd name="connsiteX48" fmla="*/ 4017433 w 6286500"/>
              <a:gd name="connsiteY48" fmla="*/ 541867 h 1612900"/>
              <a:gd name="connsiteX49" fmla="*/ 4017433 w 6286500"/>
              <a:gd name="connsiteY49" fmla="*/ 558800 h 1612900"/>
              <a:gd name="connsiteX50" fmla="*/ 4305300 w 6286500"/>
              <a:gd name="connsiteY50" fmla="*/ 558800 h 1612900"/>
              <a:gd name="connsiteX51" fmla="*/ 4305300 w 6286500"/>
              <a:gd name="connsiteY51" fmla="*/ 592667 h 1612900"/>
              <a:gd name="connsiteX52" fmla="*/ 4466167 w 6286500"/>
              <a:gd name="connsiteY52" fmla="*/ 592667 h 1612900"/>
              <a:gd name="connsiteX53" fmla="*/ 4466167 w 6286500"/>
              <a:gd name="connsiteY53" fmla="*/ 605367 h 1612900"/>
              <a:gd name="connsiteX54" fmla="*/ 4559300 w 6286500"/>
              <a:gd name="connsiteY54" fmla="*/ 605367 h 1612900"/>
              <a:gd name="connsiteX55" fmla="*/ 4559300 w 6286500"/>
              <a:gd name="connsiteY55" fmla="*/ 613834 h 1612900"/>
              <a:gd name="connsiteX56" fmla="*/ 4627033 w 6286500"/>
              <a:gd name="connsiteY56" fmla="*/ 613834 h 1612900"/>
              <a:gd name="connsiteX57" fmla="*/ 4627033 w 6286500"/>
              <a:gd name="connsiteY57" fmla="*/ 639234 h 1612900"/>
              <a:gd name="connsiteX58" fmla="*/ 4643967 w 6286500"/>
              <a:gd name="connsiteY58" fmla="*/ 639234 h 1612900"/>
              <a:gd name="connsiteX59" fmla="*/ 4643967 w 6286500"/>
              <a:gd name="connsiteY59" fmla="*/ 660400 h 1612900"/>
              <a:gd name="connsiteX60" fmla="*/ 4775200 w 6286500"/>
              <a:gd name="connsiteY60" fmla="*/ 660400 h 1612900"/>
              <a:gd name="connsiteX61" fmla="*/ 4775200 w 6286500"/>
              <a:gd name="connsiteY61" fmla="*/ 664634 h 1612900"/>
              <a:gd name="connsiteX62" fmla="*/ 4859867 w 6286500"/>
              <a:gd name="connsiteY62" fmla="*/ 664634 h 1612900"/>
              <a:gd name="connsiteX63" fmla="*/ 4859867 w 6286500"/>
              <a:gd name="connsiteY63" fmla="*/ 681567 h 1612900"/>
              <a:gd name="connsiteX64" fmla="*/ 4940300 w 6286500"/>
              <a:gd name="connsiteY64" fmla="*/ 681567 h 1612900"/>
              <a:gd name="connsiteX65" fmla="*/ 4940300 w 6286500"/>
              <a:gd name="connsiteY65" fmla="*/ 702734 h 1612900"/>
              <a:gd name="connsiteX66" fmla="*/ 5101167 w 6286500"/>
              <a:gd name="connsiteY66" fmla="*/ 702734 h 1612900"/>
              <a:gd name="connsiteX67" fmla="*/ 5101167 w 6286500"/>
              <a:gd name="connsiteY67" fmla="*/ 740834 h 1612900"/>
              <a:gd name="connsiteX68" fmla="*/ 5198533 w 6286500"/>
              <a:gd name="connsiteY68" fmla="*/ 740834 h 1612900"/>
              <a:gd name="connsiteX69" fmla="*/ 5198533 w 6286500"/>
              <a:gd name="connsiteY69" fmla="*/ 804334 h 1612900"/>
              <a:gd name="connsiteX70" fmla="*/ 5359400 w 6286500"/>
              <a:gd name="connsiteY70" fmla="*/ 804334 h 1612900"/>
              <a:gd name="connsiteX71" fmla="*/ 5359400 w 6286500"/>
              <a:gd name="connsiteY71" fmla="*/ 855134 h 1612900"/>
              <a:gd name="connsiteX72" fmla="*/ 5359400 w 6286500"/>
              <a:gd name="connsiteY72" fmla="*/ 914400 h 1612900"/>
              <a:gd name="connsiteX73" fmla="*/ 6286500 w 6286500"/>
              <a:gd name="connsiteY73" fmla="*/ 914400 h 1612900"/>
              <a:gd name="connsiteX74" fmla="*/ 6286500 w 6286500"/>
              <a:gd name="connsiteY74" fmla="*/ 1612900 h 1612900"/>
              <a:gd name="connsiteX75" fmla="*/ 5376333 w 6286500"/>
              <a:gd name="connsiteY75" fmla="*/ 1612900 h 1612900"/>
              <a:gd name="connsiteX76" fmla="*/ 5376333 w 6286500"/>
              <a:gd name="connsiteY76" fmla="*/ 1409700 h 1612900"/>
              <a:gd name="connsiteX77" fmla="*/ 5359400 w 6286500"/>
              <a:gd name="connsiteY77" fmla="*/ 1409700 h 1612900"/>
              <a:gd name="connsiteX78" fmla="*/ 5359400 w 6286500"/>
              <a:gd name="connsiteY78" fmla="*/ 1219200 h 1612900"/>
              <a:gd name="connsiteX79" fmla="*/ 5228167 w 6286500"/>
              <a:gd name="connsiteY79" fmla="*/ 1219200 h 1612900"/>
              <a:gd name="connsiteX80" fmla="*/ 5228167 w 6286500"/>
              <a:gd name="connsiteY80" fmla="*/ 1104900 h 1612900"/>
              <a:gd name="connsiteX81" fmla="*/ 5194300 w 6286500"/>
              <a:gd name="connsiteY81" fmla="*/ 1104900 h 1612900"/>
              <a:gd name="connsiteX82" fmla="*/ 5194300 w 6286500"/>
              <a:gd name="connsiteY82" fmla="*/ 1071034 h 1612900"/>
              <a:gd name="connsiteX83" fmla="*/ 5118100 w 6286500"/>
              <a:gd name="connsiteY83" fmla="*/ 1071034 h 1612900"/>
              <a:gd name="connsiteX84" fmla="*/ 5118100 w 6286500"/>
              <a:gd name="connsiteY84" fmla="*/ 1071034 h 1612900"/>
              <a:gd name="connsiteX85" fmla="*/ 5096933 w 6286500"/>
              <a:gd name="connsiteY85" fmla="*/ 1049867 h 1612900"/>
              <a:gd name="connsiteX86" fmla="*/ 5096933 w 6286500"/>
              <a:gd name="connsiteY86" fmla="*/ 1024467 h 1612900"/>
              <a:gd name="connsiteX87" fmla="*/ 4965700 w 6286500"/>
              <a:gd name="connsiteY87" fmla="*/ 1024467 h 1612900"/>
              <a:gd name="connsiteX88" fmla="*/ 4965700 w 6286500"/>
              <a:gd name="connsiteY88" fmla="*/ 1007534 h 1612900"/>
              <a:gd name="connsiteX89" fmla="*/ 4847167 w 6286500"/>
              <a:gd name="connsiteY89" fmla="*/ 1007534 h 1612900"/>
              <a:gd name="connsiteX90" fmla="*/ 4847167 w 6286500"/>
              <a:gd name="connsiteY90" fmla="*/ 982134 h 1612900"/>
              <a:gd name="connsiteX91" fmla="*/ 4775200 w 6286500"/>
              <a:gd name="connsiteY91" fmla="*/ 982134 h 1612900"/>
              <a:gd name="connsiteX92" fmla="*/ 4775200 w 6286500"/>
              <a:gd name="connsiteY92" fmla="*/ 965200 h 1612900"/>
              <a:gd name="connsiteX93" fmla="*/ 4656667 w 6286500"/>
              <a:gd name="connsiteY93" fmla="*/ 965200 h 1612900"/>
              <a:gd name="connsiteX94" fmla="*/ 4656667 w 6286500"/>
              <a:gd name="connsiteY94" fmla="*/ 944034 h 1612900"/>
              <a:gd name="connsiteX95" fmla="*/ 4559300 w 6286500"/>
              <a:gd name="connsiteY95" fmla="*/ 944034 h 1612900"/>
              <a:gd name="connsiteX96" fmla="*/ 4559300 w 6286500"/>
              <a:gd name="connsiteY96" fmla="*/ 910167 h 1612900"/>
              <a:gd name="connsiteX97" fmla="*/ 4474633 w 6286500"/>
              <a:gd name="connsiteY97" fmla="*/ 910167 h 1612900"/>
              <a:gd name="connsiteX98" fmla="*/ 4474633 w 6286500"/>
              <a:gd name="connsiteY98" fmla="*/ 893234 h 1612900"/>
              <a:gd name="connsiteX99" fmla="*/ 4326467 w 6286500"/>
              <a:gd name="connsiteY99" fmla="*/ 893234 h 1612900"/>
              <a:gd name="connsiteX100" fmla="*/ 4326467 w 6286500"/>
              <a:gd name="connsiteY100" fmla="*/ 872067 h 1612900"/>
              <a:gd name="connsiteX101" fmla="*/ 4296833 w 6286500"/>
              <a:gd name="connsiteY101" fmla="*/ 872067 h 1612900"/>
              <a:gd name="connsiteX102" fmla="*/ 4296833 w 6286500"/>
              <a:gd name="connsiteY102" fmla="*/ 833967 h 1612900"/>
              <a:gd name="connsiteX103" fmla="*/ 4038600 w 6286500"/>
              <a:gd name="connsiteY103" fmla="*/ 833967 h 1612900"/>
              <a:gd name="connsiteX104" fmla="*/ 4038600 w 6286500"/>
              <a:gd name="connsiteY104" fmla="*/ 825500 h 1612900"/>
              <a:gd name="connsiteX105" fmla="*/ 3932767 w 6286500"/>
              <a:gd name="connsiteY105" fmla="*/ 825500 h 1612900"/>
              <a:gd name="connsiteX106" fmla="*/ 3932767 w 6286500"/>
              <a:gd name="connsiteY106" fmla="*/ 800100 h 1612900"/>
              <a:gd name="connsiteX107" fmla="*/ 3877733 w 6286500"/>
              <a:gd name="connsiteY107" fmla="*/ 800100 h 1612900"/>
              <a:gd name="connsiteX108" fmla="*/ 3877733 w 6286500"/>
              <a:gd name="connsiteY108" fmla="*/ 778934 h 1612900"/>
              <a:gd name="connsiteX109" fmla="*/ 3581400 w 6286500"/>
              <a:gd name="connsiteY109" fmla="*/ 778934 h 1612900"/>
              <a:gd name="connsiteX110" fmla="*/ 3581400 w 6286500"/>
              <a:gd name="connsiteY110" fmla="*/ 778934 h 1612900"/>
              <a:gd name="connsiteX111" fmla="*/ 3581400 w 6286500"/>
              <a:gd name="connsiteY111" fmla="*/ 753534 h 1612900"/>
              <a:gd name="connsiteX112" fmla="*/ 3500967 w 6286500"/>
              <a:gd name="connsiteY112" fmla="*/ 753534 h 1612900"/>
              <a:gd name="connsiteX113" fmla="*/ 3500967 w 6286500"/>
              <a:gd name="connsiteY113" fmla="*/ 728134 h 1612900"/>
              <a:gd name="connsiteX114" fmla="*/ 3479800 w 6286500"/>
              <a:gd name="connsiteY114" fmla="*/ 728134 h 1612900"/>
              <a:gd name="connsiteX115" fmla="*/ 3479800 w 6286500"/>
              <a:gd name="connsiteY115" fmla="*/ 711200 h 1612900"/>
              <a:gd name="connsiteX116" fmla="*/ 3111500 w 6286500"/>
              <a:gd name="connsiteY116" fmla="*/ 711200 h 1612900"/>
              <a:gd name="connsiteX117" fmla="*/ 3111500 w 6286500"/>
              <a:gd name="connsiteY117" fmla="*/ 685800 h 1612900"/>
              <a:gd name="connsiteX118" fmla="*/ 3014133 w 6286500"/>
              <a:gd name="connsiteY118" fmla="*/ 685800 h 1612900"/>
              <a:gd name="connsiteX119" fmla="*/ 3014133 w 6286500"/>
              <a:gd name="connsiteY119" fmla="*/ 656167 h 1612900"/>
              <a:gd name="connsiteX120" fmla="*/ 2959100 w 6286500"/>
              <a:gd name="connsiteY120" fmla="*/ 656167 h 1612900"/>
              <a:gd name="connsiteX121" fmla="*/ 2959100 w 6286500"/>
              <a:gd name="connsiteY121" fmla="*/ 626534 h 1612900"/>
              <a:gd name="connsiteX122" fmla="*/ 2925233 w 6286500"/>
              <a:gd name="connsiteY122" fmla="*/ 626534 h 1612900"/>
              <a:gd name="connsiteX123" fmla="*/ 2925233 w 6286500"/>
              <a:gd name="connsiteY123" fmla="*/ 618067 h 1612900"/>
              <a:gd name="connsiteX124" fmla="*/ 2671233 w 6286500"/>
              <a:gd name="connsiteY124" fmla="*/ 618067 h 1612900"/>
              <a:gd name="connsiteX125" fmla="*/ 2671233 w 6286500"/>
              <a:gd name="connsiteY125" fmla="*/ 584200 h 1612900"/>
              <a:gd name="connsiteX126" fmla="*/ 2561167 w 6286500"/>
              <a:gd name="connsiteY126" fmla="*/ 584200 h 1612900"/>
              <a:gd name="connsiteX127" fmla="*/ 2561167 w 6286500"/>
              <a:gd name="connsiteY127" fmla="*/ 558800 h 1612900"/>
              <a:gd name="connsiteX128" fmla="*/ 2468033 w 6286500"/>
              <a:gd name="connsiteY128" fmla="*/ 558800 h 1612900"/>
              <a:gd name="connsiteX129" fmla="*/ 2468033 w 6286500"/>
              <a:gd name="connsiteY129" fmla="*/ 529167 h 1612900"/>
              <a:gd name="connsiteX130" fmla="*/ 2383367 w 6286500"/>
              <a:gd name="connsiteY130" fmla="*/ 529167 h 1612900"/>
              <a:gd name="connsiteX131" fmla="*/ 2383367 w 6286500"/>
              <a:gd name="connsiteY131" fmla="*/ 516467 h 1612900"/>
              <a:gd name="connsiteX132" fmla="*/ 2298700 w 6286500"/>
              <a:gd name="connsiteY132" fmla="*/ 516467 h 1612900"/>
              <a:gd name="connsiteX133" fmla="*/ 2315633 w 6286500"/>
              <a:gd name="connsiteY133" fmla="*/ 499534 h 1612900"/>
              <a:gd name="connsiteX134" fmla="*/ 2256367 w 6286500"/>
              <a:gd name="connsiteY134" fmla="*/ 499534 h 1612900"/>
              <a:gd name="connsiteX135" fmla="*/ 2256367 w 6286500"/>
              <a:gd name="connsiteY135" fmla="*/ 474134 h 1612900"/>
              <a:gd name="connsiteX136" fmla="*/ 2125133 w 6286500"/>
              <a:gd name="connsiteY136" fmla="*/ 474134 h 1612900"/>
              <a:gd name="connsiteX137" fmla="*/ 2125133 w 6286500"/>
              <a:gd name="connsiteY137" fmla="*/ 444500 h 1612900"/>
              <a:gd name="connsiteX138" fmla="*/ 2091267 w 6286500"/>
              <a:gd name="connsiteY138" fmla="*/ 444500 h 1612900"/>
              <a:gd name="connsiteX139" fmla="*/ 2091267 w 6286500"/>
              <a:gd name="connsiteY139" fmla="*/ 389467 h 1612900"/>
              <a:gd name="connsiteX140" fmla="*/ 1968500 w 6286500"/>
              <a:gd name="connsiteY140" fmla="*/ 389467 h 1612900"/>
              <a:gd name="connsiteX141" fmla="*/ 1968500 w 6286500"/>
              <a:gd name="connsiteY141" fmla="*/ 359834 h 1612900"/>
              <a:gd name="connsiteX142" fmla="*/ 1769533 w 6286500"/>
              <a:gd name="connsiteY142" fmla="*/ 359834 h 1612900"/>
              <a:gd name="connsiteX143" fmla="*/ 1769533 w 6286500"/>
              <a:gd name="connsiteY143" fmla="*/ 338667 h 1612900"/>
              <a:gd name="connsiteX144" fmla="*/ 1706033 w 6286500"/>
              <a:gd name="connsiteY144" fmla="*/ 338667 h 1612900"/>
              <a:gd name="connsiteX145" fmla="*/ 1706033 w 6286500"/>
              <a:gd name="connsiteY145" fmla="*/ 321734 h 1612900"/>
              <a:gd name="connsiteX146" fmla="*/ 1634067 w 6286500"/>
              <a:gd name="connsiteY146" fmla="*/ 321734 h 1612900"/>
              <a:gd name="connsiteX147" fmla="*/ 1634067 w 6286500"/>
              <a:gd name="connsiteY147" fmla="*/ 304800 h 1612900"/>
              <a:gd name="connsiteX148" fmla="*/ 1354667 w 6286500"/>
              <a:gd name="connsiteY148" fmla="*/ 304800 h 1612900"/>
              <a:gd name="connsiteX149" fmla="*/ 1354667 w 6286500"/>
              <a:gd name="connsiteY149" fmla="*/ 283634 h 1612900"/>
              <a:gd name="connsiteX150" fmla="*/ 1223433 w 6286500"/>
              <a:gd name="connsiteY150" fmla="*/ 283634 h 1612900"/>
              <a:gd name="connsiteX151" fmla="*/ 1223433 w 6286500"/>
              <a:gd name="connsiteY151" fmla="*/ 266700 h 1612900"/>
              <a:gd name="connsiteX152" fmla="*/ 965200 w 6286500"/>
              <a:gd name="connsiteY152" fmla="*/ 266700 h 1612900"/>
              <a:gd name="connsiteX153" fmla="*/ 965200 w 6286500"/>
              <a:gd name="connsiteY153" fmla="*/ 232834 h 1612900"/>
              <a:gd name="connsiteX154" fmla="*/ 817033 w 6286500"/>
              <a:gd name="connsiteY154" fmla="*/ 232834 h 1612900"/>
              <a:gd name="connsiteX155" fmla="*/ 817033 w 6286500"/>
              <a:gd name="connsiteY155" fmla="*/ 186267 h 1612900"/>
              <a:gd name="connsiteX156" fmla="*/ 740833 w 6286500"/>
              <a:gd name="connsiteY156" fmla="*/ 186267 h 1612900"/>
              <a:gd name="connsiteX157" fmla="*/ 740833 w 6286500"/>
              <a:gd name="connsiteY157" fmla="*/ 156634 h 1612900"/>
              <a:gd name="connsiteX158" fmla="*/ 694267 w 6286500"/>
              <a:gd name="connsiteY158" fmla="*/ 156634 h 1612900"/>
              <a:gd name="connsiteX159" fmla="*/ 694267 w 6286500"/>
              <a:gd name="connsiteY159" fmla="*/ 131234 h 1612900"/>
              <a:gd name="connsiteX160" fmla="*/ 550333 w 6286500"/>
              <a:gd name="connsiteY160" fmla="*/ 131234 h 1612900"/>
              <a:gd name="connsiteX161" fmla="*/ 550333 w 6286500"/>
              <a:gd name="connsiteY161" fmla="*/ 118534 h 1612900"/>
              <a:gd name="connsiteX162" fmla="*/ 402167 w 6286500"/>
              <a:gd name="connsiteY162" fmla="*/ 118534 h 1612900"/>
              <a:gd name="connsiteX163" fmla="*/ 402167 w 6286500"/>
              <a:gd name="connsiteY163" fmla="*/ 93134 h 1612900"/>
              <a:gd name="connsiteX164" fmla="*/ 173567 w 6286500"/>
              <a:gd name="connsiteY164" fmla="*/ 93134 h 1612900"/>
              <a:gd name="connsiteX165" fmla="*/ 173567 w 6286500"/>
              <a:gd name="connsiteY165" fmla="*/ 63500 h 1612900"/>
              <a:gd name="connsiteX166" fmla="*/ 0 w 6286500"/>
              <a:gd name="connsiteY166" fmla="*/ 63500 h 1612900"/>
              <a:gd name="connsiteX167" fmla="*/ 16933 w 6286500"/>
              <a:gd name="connsiteY167" fmla="*/ 0 h 16129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Lst>
            <a:rect l="l" t="t" r="r" b="b"/>
            <a:pathLst>
              <a:path w="6286500" h="1612900">
                <a:moveTo>
                  <a:pt x="16933" y="0"/>
                </a:moveTo>
                <a:lnTo>
                  <a:pt x="440267" y="0"/>
                </a:lnTo>
                <a:lnTo>
                  <a:pt x="440267" y="16934"/>
                </a:lnTo>
                <a:lnTo>
                  <a:pt x="596900" y="16934"/>
                </a:lnTo>
                <a:lnTo>
                  <a:pt x="596900" y="33867"/>
                </a:lnTo>
                <a:lnTo>
                  <a:pt x="728133" y="33867"/>
                </a:lnTo>
                <a:lnTo>
                  <a:pt x="728133" y="55034"/>
                </a:lnTo>
                <a:lnTo>
                  <a:pt x="795867" y="55034"/>
                </a:lnTo>
                <a:lnTo>
                  <a:pt x="795867" y="97367"/>
                </a:lnTo>
                <a:lnTo>
                  <a:pt x="952500" y="97367"/>
                </a:lnTo>
                <a:lnTo>
                  <a:pt x="952500" y="110067"/>
                </a:lnTo>
                <a:lnTo>
                  <a:pt x="1202267" y="110067"/>
                </a:lnTo>
                <a:lnTo>
                  <a:pt x="1202267" y="122767"/>
                </a:lnTo>
                <a:lnTo>
                  <a:pt x="1329267" y="122767"/>
                </a:lnTo>
                <a:lnTo>
                  <a:pt x="1329267" y="135467"/>
                </a:lnTo>
                <a:lnTo>
                  <a:pt x="1629833" y="135467"/>
                </a:lnTo>
                <a:lnTo>
                  <a:pt x="1629833" y="160867"/>
                </a:lnTo>
                <a:lnTo>
                  <a:pt x="1731433" y="160867"/>
                </a:lnTo>
                <a:lnTo>
                  <a:pt x="1731433" y="186267"/>
                </a:lnTo>
                <a:lnTo>
                  <a:pt x="2006600" y="186267"/>
                </a:lnTo>
                <a:lnTo>
                  <a:pt x="2006600" y="215900"/>
                </a:lnTo>
                <a:lnTo>
                  <a:pt x="2087033" y="215900"/>
                </a:lnTo>
                <a:lnTo>
                  <a:pt x="2087033" y="237067"/>
                </a:lnTo>
                <a:lnTo>
                  <a:pt x="2116667" y="237067"/>
                </a:lnTo>
                <a:lnTo>
                  <a:pt x="2116667" y="258234"/>
                </a:lnTo>
                <a:lnTo>
                  <a:pt x="2235200" y="258234"/>
                </a:lnTo>
                <a:lnTo>
                  <a:pt x="2235200" y="283634"/>
                </a:lnTo>
                <a:lnTo>
                  <a:pt x="2311400" y="283634"/>
                </a:lnTo>
                <a:lnTo>
                  <a:pt x="2311400" y="300567"/>
                </a:lnTo>
                <a:lnTo>
                  <a:pt x="2413000" y="300567"/>
                </a:lnTo>
                <a:lnTo>
                  <a:pt x="2413000" y="321734"/>
                </a:lnTo>
                <a:lnTo>
                  <a:pt x="2514600" y="321734"/>
                </a:lnTo>
                <a:lnTo>
                  <a:pt x="2514600" y="342900"/>
                </a:lnTo>
                <a:lnTo>
                  <a:pt x="2628900" y="342900"/>
                </a:lnTo>
                <a:lnTo>
                  <a:pt x="2628900" y="368300"/>
                </a:lnTo>
                <a:lnTo>
                  <a:pt x="2908300" y="368300"/>
                </a:lnTo>
                <a:lnTo>
                  <a:pt x="2925233" y="385233"/>
                </a:lnTo>
                <a:lnTo>
                  <a:pt x="2976033" y="385233"/>
                </a:lnTo>
                <a:lnTo>
                  <a:pt x="2992967" y="402167"/>
                </a:lnTo>
                <a:lnTo>
                  <a:pt x="2992967" y="431800"/>
                </a:lnTo>
                <a:lnTo>
                  <a:pt x="3086100" y="431800"/>
                </a:lnTo>
                <a:lnTo>
                  <a:pt x="3086100" y="452967"/>
                </a:lnTo>
                <a:lnTo>
                  <a:pt x="3471333" y="452967"/>
                </a:lnTo>
                <a:lnTo>
                  <a:pt x="3471333" y="482600"/>
                </a:lnTo>
                <a:lnTo>
                  <a:pt x="3547533" y="482600"/>
                </a:lnTo>
                <a:lnTo>
                  <a:pt x="3547533" y="516467"/>
                </a:lnTo>
                <a:lnTo>
                  <a:pt x="3932767" y="516467"/>
                </a:lnTo>
                <a:lnTo>
                  <a:pt x="3932767" y="541867"/>
                </a:lnTo>
                <a:lnTo>
                  <a:pt x="4017433" y="541867"/>
                </a:lnTo>
                <a:lnTo>
                  <a:pt x="4017433" y="558800"/>
                </a:lnTo>
                <a:lnTo>
                  <a:pt x="4305300" y="558800"/>
                </a:lnTo>
                <a:lnTo>
                  <a:pt x="4305300" y="592667"/>
                </a:lnTo>
                <a:lnTo>
                  <a:pt x="4466167" y="592667"/>
                </a:lnTo>
                <a:lnTo>
                  <a:pt x="4466167" y="605367"/>
                </a:lnTo>
                <a:lnTo>
                  <a:pt x="4559300" y="605367"/>
                </a:lnTo>
                <a:lnTo>
                  <a:pt x="4559300" y="613834"/>
                </a:lnTo>
                <a:lnTo>
                  <a:pt x="4627033" y="613834"/>
                </a:lnTo>
                <a:lnTo>
                  <a:pt x="4627033" y="639234"/>
                </a:lnTo>
                <a:lnTo>
                  <a:pt x="4643967" y="639234"/>
                </a:lnTo>
                <a:lnTo>
                  <a:pt x="4643967" y="660400"/>
                </a:lnTo>
                <a:lnTo>
                  <a:pt x="4775200" y="660400"/>
                </a:lnTo>
                <a:lnTo>
                  <a:pt x="4775200" y="664634"/>
                </a:lnTo>
                <a:lnTo>
                  <a:pt x="4859867" y="664634"/>
                </a:lnTo>
                <a:lnTo>
                  <a:pt x="4859867" y="681567"/>
                </a:lnTo>
                <a:lnTo>
                  <a:pt x="4940300" y="681567"/>
                </a:lnTo>
                <a:lnTo>
                  <a:pt x="4940300" y="702734"/>
                </a:lnTo>
                <a:lnTo>
                  <a:pt x="5101167" y="702734"/>
                </a:lnTo>
                <a:lnTo>
                  <a:pt x="5101167" y="740834"/>
                </a:lnTo>
                <a:lnTo>
                  <a:pt x="5198533" y="740834"/>
                </a:lnTo>
                <a:lnTo>
                  <a:pt x="5198533" y="804334"/>
                </a:lnTo>
                <a:lnTo>
                  <a:pt x="5359400" y="804334"/>
                </a:lnTo>
                <a:lnTo>
                  <a:pt x="5359400" y="855134"/>
                </a:lnTo>
                <a:lnTo>
                  <a:pt x="5359400" y="914400"/>
                </a:lnTo>
                <a:lnTo>
                  <a:pt x="6286500" y="914400"/>
                </a:lnTo>
                <a:lnTo>
                  <a:pt x="6286500" y="1612900"/>
                </a:lnTo>
                <a:lnTo>
                  <a:pt x="5376333" y="1612900"/>
                </a:lnTo>
                <a:lnTo>
                  <a:pt x="5376333" y="1409700"/>
                </a:lnTo>
                <a:lnTo>
                  <a:pt x="5359400" y="1409700"/>
                </a:lnTo>
                <a:lnTo>
                  <a:pt x="5359400" y="1219200"/>
                </a:lnTo>
                <a:lnTo>
                  <a:pt x="5228167" y="1219200"/>
                </a:lnTo>
                <a:lnTo>
                  <a:pt x="5228167" y="1104900"/>
                </a:lnTo>
                <a:lnTo>
                  <a:pt x="5194300" y="1104900"/>
                </a:lnTo>
                <a:lnTo>
                  <a:pt x="5194300" y="1071034"/>
                </a:lnTo>
                <a:lnTo>
                  <a:pt x="5118100" y="1071034"/>
                </a:lnTo>
                <a:lnTo>
                  <a:pt x="5118100" y="1071034"/>
                </a:lnTo>
                <a:lnTo>
                  <a:pt x="5096933" y="1049867"/>
                </a:lnTo>
                <a:lnTo>
                  <a:pt x="5096933" y="1024467"/>
                </a:lnTo>
                <a:lnTo>
                  <a:pt x="4965700" y="1024467"/>
                </a:lnTo>
                <a:lnTo>
                  <a:pt x="4965700" y="1007534"/>
                </a:lnTo>
                <a:lnTo>
                  <a:pt x="4847167" y="1007534"/>
                </a:lnTo>
                <a:lnTo>
                  <a:pt x="4847167" y="982134"/>
                </a:lnTo>
                <a:lnTo>
                  <a:pt x="4775200" y="982134"/>
                </a:lnTo>
                <a:lnTo>
                  <a:pt x="4775200" y="965200"/>
                </a:lnTo>
                <a:lnTo>
                  <a:pt x="4656667" y="965200"/>
                </a:lnTo>
                <a:lnTo>
                  <a:pt x="4656667" y="944034"/>
                </a:lnTo>
                <a:lnTo>
                  <a:pt x="4559300" y="944034"/>
                </a:lnTo>
                <a:lnTo>
                  <a:pt x="4559300" y="910167"/>
                </a:lnTo>
                <a:lnTo>
                  <a:pt x="4474633" y="910167"/>
                </a:lnTo>
                <a:lnTo>
                  <a:pt x="4474633" y="893234"/>
                </a:lnTo>
                <a:lnTo>
                  <a:pt x="4326467" y="893234"/>
                </a:lnTo>
                <a:lnTo>
                  <a:pt x="4326467" y="872067"/>
                </a:lnTo>
                <a:lnTo>
                  <a:pt x="4296833" y="872067"/>
                </a:lnTo>
                <a:lnTo>
                  <a:pt x="4296833" y="833967"/>
                </a:lnTo>
                <a:lnTo>
                  <a:pt x="4038600" y="833967"/>
                </a:lnTo>
                <a:lnTo>
                  <a:pt x="4038600" y="825500"/>
                </a:lnTo>
                <a:lnTo>
                  <a:pt x="3932767" y="825500"/>
                </a:lnTo>
                <a:lnTo>
                  <a:pt x="3932767" y="800100"/>
                </a:lnTo>
                <a:lnTo>
                  <a:pt x="3877733" y="800100"/>
                </a:lnTo>
                <a:lnTo>
                  <a:pt x="3877733" y="778934"/>
                </a:lnTo>
                <a:lnTo>
                  <a:pt x="3581400" y="778934"/>
                </a:lnTo>
                <a:lnTo>
                  <a:pt x="3581400" y="778934"/>
                </a:lnTo>
                <a:lnTo>
                  <a:pt x="3581400" y="753534"/>
                </a:lnTo>
                <a:lnTo>
                  <a:pt x="3500967" y="753534"/>
                </a:lnTo>
                <a:lnTo>
                  <a:pt x="3500967" y="728134"/>
                </a:lnTo>
                <a:lnTo>
                  <a:pt x="3479800" y="728134"/>
                </a:lnTo>
                <a:lnTo>
                  <a:pt x="3479800" y="711200"/>
                </a:lnTo>
                <a:lnTo>
                  <a:pt x="3111500" y="711200"/>
                </a:lnTo>
                <a:lnTo>
                  <a:pt x="3111500" y="685800"/>
                </a:lnTo>
                <a:lnTo>
                  <a:pt x="3014133" y="685800"/>
                </a:lnTo>
                <a:lnTo>
                  <a:pt x="3014133" y="656167"/>
                </a:lnTo>
                <a:lnTo>
                  <a:pt x="2959100" y="656167"/>
                </a:lnTo>
                <a:lnTo>
                  <a:pt x="2959100" y="626534"/>
                </a:lnTo>
                <a:lnTo>
                  <a:pt x="2925233" y="626534"/>
                </a:lnTo>
                <a:lnTo>
                  <a:pt x="2925233" y="618067"/>
                </a:lnTo>
                <a:lnTo>
                  <a:pt x="2671233" y="618067"/>
                </a:lnTo>
                <a:lnTo>
                  <a:pt x="2671233" y="584200"/>
                </a:lnTo>
                <a:lnTo>
                  <a:pt x="2561167" y="584200"/>
                </a:lnTo>
                <a:lnTo>
                  <a:pt x="2561167" y="558800"/>
                </a:lnTo>
                <a:lnTo>
                  <a:pt x="2468033" y="558800"/>
                </a:lnTo>
                <a:lnTo>
                  <a:pt x="2468033" y="529167"/>
                </a:lnTo>
                <a:lnTo>
                  <a:pt x="2383367" y="529167"/>
                </a:lnTo>
                <a:lnTo>
                  <a:pt x="2383367" y="516467"/>
                </a:lnTo>
                <a:lnTo>
                  <a:pt x="2298700" y="516467"/>
                </a:lnTo>
                <a:lnTo>
                  <a:pt x="2315633" y="499534"/>
                </a:lnTo>
                <a:lnTo>
                  <a:pt x="2256367" y="499534"/>
                </a:lnTo>
                <a:lnTo>
                  <a:pt x="2256367" y="474134"/>
                </a:lnTo>
                <a:lnTo>
                  <a:pt x="2125133" y="474134"/>
                </a:lnTo>
                <a:lnTo>
                  <a:pt x="2125133" y="444500"/>
                </a:lnTo>
                <a:lnTo>
                  <a:pt x="2091267" y="444500"/>
                </a:lnTo>
                <a:lnTo>
                  <a:pt x="2091267" y="389467"/>
                </a:lnTo>
                <a:lnTo>
                  <a:pt x="1968500" y="389467"/>
                </a:lnTo>
                <a:lnTo>
                  <a:pt x="1968500" y="359834"/>
                </a:lnTo>
                <a:lnTo>
                  <a:pt x="1769533" y="359834"/>
                </a:lnTo>
                <a:lnTo>
                  <a:pt x="1769533" y="338667"/>
                </a:lnTo>
                <a:lnTo>
                  <a:pt x="1706033" y="338667"/>
                </a:lnTo>
                <a:lnTo>
                  <a:pt x="1706033" y="321734"/>
                </a:lnTo>
                <a:lnTo>
                  <a:pt x="1634067" y="321734"/>
                </a:lnTo>
                <a:lnTo>
                  <a:pt x="1634067" y="304800"/>
                </a:lnTo>
                <a:lnTo>
                  <a:pt x="1354667" y="304800"/>
                </a:lnTo>
                <a:lnTo>
                  <a:pt x="1354667" y="283634"/>
                </a:lnTo>
                <a:lnTo>
                  <a:pt x="1223433" y="283634"/>
                </a:lnTo>
                <a:lnTo>
                  <a:pt x="1223433" y="266700"/>
                </a:lnTo>
                <a:lnTo>
                  <a:pt x="965200" y="266700"/>
                </a:lnTo>
                <a:lnTo>
                  <a:pt x="965200" y="232834"/>
                </a:lnTo>
                <a:lnTo>
                  <a:pt x="817033" y="232834"/>
                </a:lnTo>
                <a:lnTo>
                  <a:pt x="817033" y="186267"/>
                </a:lnTo>
                <a:lnTo>
                  <a:pt x="740833" y="186267"/>
                </a:lnTo>
                <a:lnTo>
                  <a:pt x="740833" y="156634"/>
                </a:lnTo>
                <a:lnTo>
                  <a:pt x="694267" y="156634"/>
                </a:lnTo>
                <a:lnTo>
                  <a:pt x="694267" y="131234"/>
                </a:lnTo>
                <a:lnTo>
                  <a:pt x="550333" y="131234"/>
                </a:lnTo>
                <a:lnTo>
                  <a:pt x="550333" y="118534"/>
                </a:lnTo>
                <a:lnTo>
                  <a:pt x="402167" y="118534"/>
                </a:lnTo>
                <a:lnTo>
                  <a:pt x="402167" y="93134"/>
                </a:lnTo>
                <a:lnTo>
                  <a:pt x="173567" y="93134"/>
                </a:lnTo>
                <a:lnTo>
                  <a:pt x="173567" y="63500"/>
                </a:lnTo>
                <a:lnTo>
                  <a:pt x="0" y="63500"/>
                </a:lnTo>
                <a:lnTo>
                  <a:pt x="16933" y="0"/>
                </a:lnTo>
                <a:close/>
              </a:path>
            </a:pathLst>
          </a:custGeom>
          <a:solidFill>
            <a:schemeClr val="accent2">
              <a:lumMod val="40000"/>
              <a:lumOff val="60000"/>
              <a:alpha val="67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nvGrpSpPr>
          <p:cNvPr id="31789" name="Group 31788">
            <a:extLst>
              <a:ext uri="{FF2B5EF4-FFF2-40B4-BE49-F238E27FC236}">
                <a16:creationId xmlns:a16="http://schemas.microsoft.com/office/drawing/2014/main" id="{4715AB53-14A9-A906-8B5D-CF3710CAC4E0}"/>
              </a:ext>
            </a:extLst>
          </p:cNvPr>
          <p:cNvGrpSpPr/>
          <p:nvPr/>
        </p:nvGrpSpPr>
        <p:grpSpPr>
          <a:xfrm>
            <a:off x="2605109" y="1985433"/>
            <a:ext cx="6968067" cy="1888067"/>
            <a:chOff x="2836333" y="1985433"/>
            <a:chExt cx="6968067" cy="1888067"/>
          </a:xfrm>
        </p:grpSpPr>
        <p:sp>
          <p:nvSpPr>
            <p:cNvPr id="31787" name="Freeform: Shape 31786">
              <a:extLst>
                <a:ext uri="{FF2B5EF4-FFF2-40B4-BE49-F238E27FC236}">
                  <a16:creationId xmlns:a16="http://schemas.microsoft.com/office/drawing/2014/main" id="{0E6376C5-E693-9D74-55A1-65F5F8C419EB}"/>
                </a:ext>
              </a:extLst>
            </p:cNvPr>
            <p:cNvSpPr/>
            <p:nvPr/>
          </p:nvSpPr>
          <p:spPr bwMode="auto">
            <a:xfrm>
              <a:off x="2836333" y="1985433"/>
              <a:ext cx="1172634" cy="237067"/>
            </a:xfrm>
            <a:custGeom>
              <a:avLst/>
              <a:gdLst>
                <a:gd name="connsiteX0" fmla="*/ 0 w 1172634"/>
                <a:gd name="connsiteY0" fmla="*/ 0 h 237067"/>
                <a:gd name="connsiteX1" fmla="*/ 88900 w 1172634"/>
                <a:gd name="connsiteY1" fmla="*/ 0 h 237067"/>
                <a:gd name="connsiteX2" fmla="*/ 88900 w 1172634"/>
                <a:gd name="connsiteY2" fmla="*/ 25400 h 237067"/>
                <a:gd name="connsiteX3" fmla="*/ 262467 w 1172634"/>
                <a:gd name="connsiteY3" fmla="*/ 25400 h 237067"/>
                <a:gd name="connsiteX4" fmla="*/ 262467 w 1172634"/>
                <a:gd name="connsiteY4" fmla="*/ 29634 h 237067"/>
                <a:gd name="connsiteX5" fmla="*/ 355600 w 1172634"/>
                <a:gd name="connsiteY5" fmla="*/ 29634 h 237067"/>
                <a:gd name="connsiteX6" fmla="*/ 355600 w 1172634"/>
                <a:gd name="connsiteY6" fmla="*/ 50800 h 237067"/>
                <a:gd name="connsiteX7" fmla="*/ 419100 w 1172634"/>
                <a:gd name="connsiteY7" fmla="*/ 50800 h 237067"/>
                <a:gd name="connsiteX8" fmla="*/ 419100 w 1172634"/>
                <a:gd name="connsiteY8" fmla="*/ 80434 h 237067"/>
                <a:gd name="connsiteX9" fmla="*/ 482600 w 1172634"/>
                <a:gd name="connsiteY9" fmla="*/ 80434 h 237067"/>
                <a:gd name="connsiteX10" fmla="*/ 482600 w 1172634"/>
                <a:gd name="connsiteY10" fmla="*/ 114300 h 237067"/>
                <a:gd name="connsiteX11" fmla="*/ 533400 w 1172634"/>
                <a:gd name="connsiteY11" fmla="*/ 114300 h 237067"/>
                <a:gd name="connsiteX12" fmla="*/ 533400 w 1172634"/>
                <a:gd name="connsiteY12" fmla="*/ 131234 h 237067"/>
                <a:gd name="connsiteX13" fmla="*/ 609600 w 1172634"/>
                <a:gd name="connsiteY13" fmla="*/ 131234 h 237067"/>
                <a:gd name="connsiteX14" fmla="*/ 609600 w 1172634"/>
                <a:gd name="connsiteY14" fmla="*/ 135467 h 237067"/>
                <a:gd name="connsiteX15" fmla="*/ 706967 w 1172634"/>
                <a:gd name="connsiteY15" fmla="*/ 135467 h 237067"/>
                <a:gd name="connsiteX16" fmla="*/ 706967 w 1172634"/>
                <a:gd name="connsiteY16" fmla="*/ 160867 h 237067"/>
                <a:gd name="connsiteX17" fmla="*/ 850900 w 1172634"/>
                <a:gd name="connsiteY17" fmla="*/ 160867 h 237067"/>
                <a:gd name="connsiteX18" fmla="*/ 850900 w 1172634"/>
                <a:gd name="connsiteY18" fmla="*/ 186267 h 237067"/>
                <a:gd name="connsiteX19" fmla="*/ 956734 w 1172634"/>
                <a:gd name="connsiteY19" fmla="*/ 186267 h 237067"/>
                <a:gd name="connsiteX20" fmla="*/ 956734 w 1172634"/>
                <a:gd name="connsiteY20" fmla="*/ 211667 h 237067"/>
                <a:gd name="connsiteX21" fmla="*/ 1032934 w 1172634"/>
                <a:gd name="connsiteY21" fmla="*/ 211667 h 237067"/>
                <a:gd name="connsiteX22" fmla="*/ 1032934 w 1172634"/>
                <a:gd name="connsiteY22" fmla="*/ 237067 h 237067"/>
                <a:gd name="connsiteX23" fmla="*/ 1172634 w 1172634"/>
                <a:gd name="connsiteY23" fmla="*/ 237067 h 2370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172634" h="237067">
                  <a:moveTo>
                    <a:pt x="0" y="0"/>
                  </a:moveTo>
                  <a:lnTo>
                    <a:pt x="88900" y="0"/>
                  </a:lnTo>
                  <a:lnTo>
                    <a:pt x="88900" y="25400"/>
                  </a:lnTo>
                  <a:lnTo>
                    <a:pt x="262467" y="25400"/>
                  </a:lnTo>
                  <a:lnTo>
                    <a:pt x="262467" y="29634"/>
                  </a:lnTo>
                  <a:lnTo>
                    <a:pt x="355600" y="29634"/>
                  </a:lnTo>
                  <a:lnTo>
                    <a:pt x="355600" y="50800"/>
                  </a:lnTo>
                  <a:lnTo>
                    <a:pt x="419100" y="50800"/>
                  </a:lnTo>
                  <a:lnTo>
                    <a:pt x="419100" y="80434"/>
                  </a:lnTo>
                  <a:lnTo>
                    <a:pt x="482600" y="80434"/>
                  </a:lnTo>
                  <a:lnTo>
                    <a:pt x="482600" y="114300"/>
                  </a:lnTo>
                  <a:lnTo>
                    <a:pt x="533400" y="114300"/>
                  </a:lnTo>
                  <a:lnTo>
                    <a:pt x="533400" y="131234"/>
                  </a:lnTo>
                  <a:lnTo>
                    <a:pt x="609600" y="131234"/>
                  </a:lnTo>
                  <a:lnTo>
                    <a:pt x="609600" y="135467"/>
                  </a:lnTo>
                  <a:lnTo>
                    <a:pt x="706967" y="135467"/>
                  </a:lnTo>
                  <a:lnTo>
                    <a:pt x="706967" y="160867"/>
                  </a:lnTo>
                  <a:lnTo>
                    <a:pt x="850900" y="160867"/>
                  </a:lnTo>
                  <a:lnTo>
                    <a:pt x="850900" y="186267"/>
                  </a:lnTo>
                  <a:lnTo>
                    <a:pt x="956734" y="186267"/>
                  </a:lnTo>
                  <a:lnTo>
                    <a:pt x="956734" y="211667"/>
                  </a:lnTo>
                  <a:lnTo>
                    <a:pt x="1032934" y="211667"/>
                  </a:lnTo>
                  <a:lnTo>
                    <a:pt x="1032934" y="237067"/>
                  </a:lnTo>
                  <a:lnTo>
                    <a:pt x="1172634" y="237067"/>
                  </a:lnTo>
                </a:path>
              </a:pathLst>
            </a:custGeom>
            <a:noFill/>
            <a:ln w="28575">
              <a:solidFill>
                <a:schemeClr val="accent3"/>
              </a:solidFill>
              <a:miter lim="800000"/>
              <a:headEnd/>
              <a:tailEnd/>
            </a:ln>
          </p:spPr>
          <p:txBody>
            <a:bodyPr rtlCol="0" anchor="ctr"/>
            <a:lstStyle/>
            <a:p>
              <a:pPr algn="ctr"/>
              <a:endParaRPr lang="en-US"/>
            </a:p>
          </p:txBody>
        </p:sp>
        <p:sp>
          <p:nvSpPr>
            <p:cNvPr id="31788" name="Freeform: Shape 31787">
              <a:extLst>
                <a:ext uri="{FF2B5EF4-FFF2-40B4-BE49-F238E27FC236}">
                  <a16:creationId xmlns:a16="http://schemas.microsoft.com/office/drawing/2014/main" id="{0554D01D-A8FB-6104-6AC2-4DD24410F8D0}"/>
                </a:ext>
              </a:extLst>
            </p:cNvPr>
            <p:cNvSpPr/>
            <p:nvPr/>
          </p:nvSpPr>
          <p:spPr bwMode="auto">
            <a:xfrm>
              <a:off x="3996267" y="2230967"/>
              <a:ext cx="5808133" cy="1642533"/>
            </a:xfrm>
            <a:custGeom>
              <a:avLst/>
              <a:gdLst>
                <a:gd name="connsiteX0" fmla="*/ 0 w 5808133"/>
                <a:gd name="connsiteY0" fmla="*/ 0 h 1642533"/>
                <a:gd name="connsiteX1" fmla="*/ 67733 w 5808133"/>
                <a:gd name="connsiteY1" fmla="*/ 0 h 1642533"/>
                <a:gd name="connsiteX2" fmla="*/ 67733 w 5808133"/>
                <a:gd name="connsiteY2" fmla="*/ 25400 h 1642533"/>
                <a:gd name="connsiteX3" fmla="*/ 156633 w 5808133"/>
                <a:gd name="connsiteY3" fmla="*/ 25400 h 1642533"/>
                <a:gd name="connsiteX4" fmla="*/ 156633 w 5808133"/>
                <a:gd name="connsiteY4" fmla="*/ 59266 h 1642533"/>
                <a:gd name="connsiteX5" fmla="*/ 203200 w 5808133"/>
                <a:gd name="connsiteY5" fmla="*/ 59266 h 1642533"/>
                <a:gd name="connsiteX6" fmla="*/ 203200 w 5808133"/>
                <a:gd name="connsiteY6" fmla="*/ 97366 h 1642533"/>
                <a:gd name="connsiteX7" fmla="*/ 237066 w 5808133"/>
                <a:gd name="connsiteY7" fmla="*/ 97366 h 1642533"/>
                <a:gd name="connsiteX8" fmla="*/ 237066 w 5808133"/>
                <a:gd name="connsiteY8" fmla="*/ 122766 h 1642533"/>
                <a:gd name="connsiteX9" fmla="*/ 359833 w 5808133"/>
                <a:gd name="connsiteY9" fmla="*/ 122766 h 1642533"/>
                <a:gd name="connsiteX10" fmla="*/ 359833 w 5808133"/>
                <a:gd name="connsiteY10" fmla="*/ 143933 h 1642533"/>
                <a:gd name="connsiteX11" fmla="*/ 491066 w 5808133"/>
                <a:gd name="connsiteY11" fmla="*/ 143933 h 1642533"/>
                <a:gd name="connsiteX12" fmla="*/ 491066 w 5808133"/>
                <a:gd name="connsiteY12" fmla="*/ 156633 h 1642533"/>
                <a:gd name="connsiteX13" fmla="*/ 609600 w 5808133"/>
                <a:gd name="connsiteY13" fmla="*/ 156633 h 1642533"/>
                <a:gd name="connsiteX14" fmla="*/ 609600 w 5808133"/>
                <a:gd name="connsiteY14" fmla="*/ 194733 h 1642533"/>
                <a:gd name="connsiteX15" fmla="*/ 677333 w 5808133"/>
                <a:gd name="connsiteY15" fmla="*/ 194733 h 1642533"/>
                <a:gd name="connsiteX16" fmla="*/ 677333 w 5808133"/>
                <a:gd name="connsiteY16" fmla="*/ 220133 h 1642533"/>
                <a:gd name="connsiteX17" fmla="*/ 791633 w 5808133"/>
                <a:gd name="connsiteY17" fmla="*/ 220133 h 1642533"/>
                <a:gd name="connsiteX18" fmla="*/ 791633 w 5808133"/>
                <a:gd name="connsiteY18" fmla="*/ 237066 h 1642533"/>
                <a:gd name="connsiteX19" fmla="*/ 944033 w 5808133"/>
                <a:gd name="connsiteY19" fmla="*/ 237066 h 1642533"/>
                <a:gd name="connsiteX20" fmla="*/ 944033 w 5808133"/>
                <a:gd name="connsiteY20" fmla="*/ 249766 h 1642533"/>
                <a:gd name="connsiteX21" fmla="*/ 1049866 w 5808133"/>
                <a:gd name="connsiteY21" fmla="*/ 249766 h 1642533"/>
                <a:gd name="connsiteX22" fmla="*/ 1049866 w 5808133"/>
                <a:gd name="connsiteY22" fmla="*/ 313266 h 1642533"/>
                <a:gd name="connsiteX23" fmla="*/ 1087966 w 5808133"/>
                <a:gd name="connsiteY23" fmla="*/ 313266 h 1642533"/>
                <a:gd name="connsiteX24" fmla="*/ 1087966 w 5808133"/>
                <a:gd name="connsiteY24" fmla="*/ 347133 h 1642533"/>
                <a:gd name="connsiteX25" fmla="*/ 1134533 w 5808133"/>
                <a:gd name="connsiteY25" fmla="*/ 347133 h 1642533"/>
                <a:gd name="connsiteX26" fmla="*/ 1134533 w 5808133"/>
                <a:gd name="connsiteY26" fmla="*/ 372533 h 1642533"/>
                <a:gd name="connsiteX27" fmla="*/ 1299633 w 5808133"/>
                <a:gd name="connsiteY27" fmla="*/ 372533 h 1642533"/>
                <a:gd name="connsiteX28" fmla="*/ 1299633 w 5808133"/>
                <a:gd name="connsiteY28" fmla="*/ 402166 h 1642533"/>
                <a:gd name="connsiteX29" fmla="*/ 1397000 w 5808133"/>
                <a:gd name="connsiteY29" fmla="*/ 402166 h 1642533"/>
                <a:gd name="connsiteX30" fmla="*/ 1397000 w 5808133"/>
                <a:gd name="connsiteY30" fmla="*/ 427566 h 1642533"/>
                <a:gd name="connsiteX31" fmla="*/ 1473200 w 5808133"/>
                <a:gd name="connsiteY31" fmla="*/ 427566 h 1642533"/>
                <a:gd name="connsiteX32" fmla="*/ 1473200 w 5808133"/>
                <a:gd name="connsiteY32" fmla="*/ 461433 h 1642533"/>
                <a:gd name="connsiteX33" fmla="*/ 1604433 w 5808133"/>
                <a:gd name="connsiteY33" fmla="*/ 461433 h 1642533"/>
                <a:gd name="connsiteX34" fmla="*/ 1604433 w 5808133"/>
                <a:gd name="connsiteY34" fmla="*/ 482600 h 1642533"/>
                <a:gd name="connsiteX35" fmla="*/ 1731433 w 5808133"/>
                <a:gd name="connsiteY35" fmla="*/ 482600 h 1642533"/>
                <a:gd name="connsiteX36" fmla="*/ 1731433 w 5808133"/>
                <a:gd name="connsiteY36" fmla="*/ 508000 h 1642533"/>
                <a:gd name="connsiteX37" fmla="*/ 1905000 w 5808133"/>
                <a:gd name="connsiteY37" fmla="*/ 508000 h 1642533"/>
                <a:gd name="connsiteX38" fmla="*/ 1905000 w 5808133"/>
                <a:gd name="connsiteY38" fmla="*/ 554566 h 1642533"/>
                <a:gd name="connsiteX39" fmla="*/ 1938866 w 5808133"/>
                <a:gd name="connsiteY39" fmla="*/ 554566 h 1642533"/>
                <a:gd name="connsiteX40" fmla="*/ 1938866 w 5808133"/>
                <a:gd name="connsiteY40" fmla="*/ 584200 h 1642533"/>
                <a:gd name="connsiteX41" fmla="*/ 2027766 w 5808133"/>
                <a:gd name="connsiteY41" fmla="*/ 584200 h 1642533"/>
                <a:gd name="connsiteX42" fmla="*/ 2027766 w 5808133"/>
                <a:gd name="connsiteY42" fmla="*/ 609600 h 1642533"/>
                <a:gd name="connsiteX43" fmla="*/ 2108200 w 5808133"/>
                <a:gd name="connsiteY43" fmla="*/ 609600 h 1642533"/>
                <a:gd name="connsiteX44" fmla="*/ 2108200 w 5808133"/>
                <a:gd name="connsiteY44" fmla="*/ 618066 h 1642533"/>
                <a:gd name="connsiteX45" fmla="*/ 2243666 w 5808133"/>
                <a:gd name="connsiteY45" fmla="*/ 618066 h 1642533"/>
                <a:gd name="connsiteX46" fmla="*/ 2243666 w 5808133"/>
                <a:gd name="connsiteY46" fmla="*/ 630766 h 1642533"/>
                <a:gd name="connsiteX47" fmla="*/ 2328333 w 5808133"/>
                <a:gd name="connsiteY47" fmla="*/ 630766 h 1642533"/>
                <a:gd name="connsiteX48" fmla="*/ 2328333 w 5808133"/>
                <a:gd name="connsiteY48" fmla="*/ 677333 h 1642533"/>
                <a:gd name="connsiteX49" fmla="*/ 2387600 w 5808133"/>
                <a:gd name="connsiteY49" fmla="*/ 677333 h 1642533"/>
                <a:gd name="connsiteX50" fmla="*/ 2387600 w 5808133"/>
                <a:gd name="connsiteY50" fmla="*/ 711200 h 1642533"/>
                <a:gd name="connsiteX51" fmla="*/ 2413000 w 5808133"/>
                <a:gd name="connsiteY51" fmla="*/ 711200 h 1642533"/>
                <a:gd name="connsiteX52" fmla="*/ 2413000 w 5808133"/>
                <a:gd name="connsiteY52" fmla="*/ 753533 h 1642533"/>
                <a:gd name="connsiteX53" fmla="*/ 2747433 w 5808133"/>
                <a:gd name="connsiteY53" fmla="*/ 753533 h 1642533"/>
                <a:gd name="connsiteX54" fmla="*/ 2747433 w 5808133"/>
                <a:gd name="connsiteY54" fmla="*/ 778933 h 1642533"/>
                <a:gd name="connsiteX55" fmla="*/ 2861733 w 5808133"/>
                <a:gd name="connsiteY55" fmla="*/ 778933 h 1642533"/>
                <a:gd name="connsiteX56" fmla="*/ 2861733 w 5808133"/>
                <a:gd name="connsiteY56" fmla="*/ 795866 h 1642533"/>
                <a:gd name="connsiteX57" fmla="*/ 3018366 w 5808133"/>
                <a:gd name="connsiteY57" fmla="*/ 795866 h 1642533"/>
                <a:gd name="connsiteX58" fmla="*/ 3018366 w 5808133"/>
                <a:gd name="connsiteY58" fmla="*/ 812800 h 1642533"/>
                <a:gd name="connsiteX59" fmla="*/ 3119966 w 5808133"/>
                <a:gd name="connsiteY59" fmla="*/ 812800 h 1642533"/>
                <a:gd name="connsiteX60" fmla="*/ 3119966 w 5808133"/>
                <a:gd name="connsiteY60" fmla="*/ 829733 h 1642533"/>
                <a:gd name="connsiteX61" fmla="*/ 3246966 w 5808133"/>
                <a:gd name="connsiteY61" fmla="*/ 829733 h 1642533"/>
                <a:gd name="connsiteX62" fmla="*/ 3246966 w 5808133"/>
                <a:gd name="connsiteY62" fmla="*/ 867833 h 1642533"/>
                <a:gd name="connsiteX63" fmla="*/ 3644900 w 5808133"/>
                <a:gd name="connsiteY63" fmla="*/ 867833 h 1642533"/>
                <a:gd name="connsiteX64" fmla="*/ 3644900 w 5808133"/>
                <a:gd name="connsiteY64" fmla="*/ 880533 h 1642533"/>
                <a:gd name="connsiteX65" fmla="*/ 3716866 w 5808133"/>
                <a:gd name="connsiteY65" fmla="*/ 880533 h 1642533"/>
                <a:gd name="connsiteX66" fmla="*/ 3716866 w 5808133"/>
                <a:gd name="connsiteY66" fmla="*/ 905933 h 1642533"/>
                <a:gd name="connsiteX67" fmla="*/ 3801533 w 5808133"/>
                <a:gd name="connsiteY67" fmla="*/ 905933 h 1642533"/>
                <a:gd name="connsiteX68" fmla="*/ 3801533 w 5808133"/>
                <a:gd name="connsiteY68" fmla="*/ 922866 h 1642533"/>
                <a:gd name="connsiteX69" fmla="*/ 3928533 w 5808133"/>
                <a:gd name="connsiteY69" fmla="*/ 922866 h 1642533"/>
                <a:gd name="connsiteX70" fmla="*/ 3928533 w 5808133"/>
                <a:gd name="connsiteY70" fmla="*/ 952500 h 1642533"/>
                <a:gd name="connsiteX71" fmla="*/ 4135966 w 5808133"/>
                <a:gd name="connsiteY71" fmla="*/ 952500 h 1642533"/>
                <a:gd name="connsiteX72" fmla="*/ 4135966 w 5808133"/>
                <a:gd name="connsiteY72" fmla="*/ 1028700 h 1642533"/>
                <a:gd name="connsiteX73" fmla="*/ 4195233 w 5808133"/>
                <a:gd name="connsiteY73" fmla="*/ 1028700 h 1642533"/>
                <a:gd name="connsiteX74" fmla="*/ 4195233 w 5808133"/>
                <a:gd name="connsiteY74" fmla="*/ 1117600 h 1642533"/>
                <a:gd name="connsiteX75" fmla="*/ 4275666 w 5808133"/>
                <a:gd name="connsiteY75" fmla="*/ 1117600 h 1642533"/>
                <a:gd name="connsiteX76" fmla="*/ 4275666 w 5808133"/>
                <a:gd name="connsiteY76" fmla="*/ 1248833 h 1642533"/>
                <a:gd name="connsiteX77" fmla="*/ 4707466 w 5808133"/>
                <a:gd name="connsiteY77" fmla="*/ 1248833 h 1642533"/>
                <a:gd name="connsiteX78" fmla="*/ 4707466 w 5808133"/>
                <a:gd name="connsiteY78" fmla="*/ 1430866 h 1642533"/>
                <a:gd name="connsiteX79" fmla="*/ 4800600 w 5808133"/>
                <a:gd name="connsiteY79" fmla="*/ 1430866 h 1642533"/>
                <a:gd name="connsiteX80" fmla="*/ 4800600 w 5808133"/>
                <a:gd name="connsiteY80" fmla="*/ 1642533 h 1642533"/>
                <a:gd name="connsiteX81" fmla="*/ 5808133 w 5808133"/>
                <a:gd name="connsiteY81" fmla="*/ 1642533 h 16425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Lst>
              <a:rect l="l" t="t" r="r" b="b"/>
              <a:pathLst>
                <a:path w="5808133" h="1642533">
                  <a:moveTo>
                    <a:pt x="0" y="0"/>
                  </a:moveTo>
                  <a:lnTo>
                    <a:pt x="67733" y="0"/>
                  </a:lnTo>
                  <a:lnTo>
                    <a:pt x="67733" y="25400"/>
                  </a:lnTo>
                  <a:lnTo>
                    <a:pt x="156633" y="25400"/>
                  </a:lnTo>
                  <a:lnTo>
                    <a:pt x="156633" y="59266"/>
                  </a:lnTo>
                  <a:lnTo>
                    <a:pt x="203200" y="59266"/>
                  </a:lnTo>
                  <a:lnTo>
                    <a:pt x="203200" y="97366"/>
                  </a:lnTo>
                  <a:lnTo>
                    <a:pt x="237066" y="97366"/>
                  </a:lnTo>
                  <a:lnTo>
                    <a:pt x="237066" y="122766"/>
                  </a:lnTo>
                  <a:lnTo>
                    <a:pt x="359833" y="122766"/>
                  </a:lnTo>
                  <a:lnTo>
                    <a:pt x="359833" y="143933"/>
                  </a:lnTo>
                  <a:lnTo>
                    <a:pt x="491066" y="143933"/>
                  </a:lnTo>
                  <a:lnTo>
                    <a:pt x="491066" y="156633"/>
                  </a:lnTo>
                  <a:lnTo>
                    <a:pt x="609600" y="156633"/>
                  </a:lnTo>
                  <a:lnTo>
                    <a:pt x="609600" y="194733"/>
                  </a:lnTo>
                  <a:lnTo>
                    <a:pt x="677333" y="194733"/>
                  </a:lnTo>
                  <a:lnTo>
                    <a:pt x="677333" y="220133"/>
                  </a:lnTo>
                  <a:lnTo>
                    <a:pt x="791633" y="220133"/>
                  </a:lnTo>
                  <a:lnTo>
                    <a:pt x="791633" y="237066"/>
                  </a:lnTo>
                  <a:lnTo>
                    <a:pt x="944033" y="237066"/>
                  </a:lnTo>
                  <a:lnTo>
                    <a:pt x="944033" y="249766"/>
                  </a:lnTo>
                  <a:lnTo>
                    <a:pt x="1049866" y="249766"/>
                  </a:lnTo>
                  <a:lnTo>
                    <a:pt x="1049866" y="313266"/>
                  </a:lnTo>
                  <a:lnTo>
                    <a:pt x="1087966" y="313266"/>
                  </a:lnTo>
                  <a:lnTo>
                    <a:pt x="1087966" y="347133"/>
                  </a:lnTo>
                  <a:lnTo>
                    <a:pt x="1134533" y="347133"/>
                  </a:lnTo>
                  <a:lnTo>
                    <a:pt x="1134533" y="372533"/>
                  </a:lnTo>
                  <a:lnTo>
                    <a:pt x="1299633" y="372533"/>
                  </a:lnTo>
                  <a:lnTo>
                    <a:pt x="1299633" y="402166"/>
                  </a:lnTo>
                  <a:lnTo>
                    <a:pt x="1397000" y="402166"/>
                  </a:lnTo>
                  <a:lnTo>
                    <a:pt x="1397000" y="427566"/>
                  </a:lnTo>
                  <a:lnTo>
                    <a:pt x="1473200" y="427566"/>
                  </a:lnTo>
                  <a:lnTo>
                    <a:pt x="1473200" y="461433"/>
                  </a:lnTo>
                  <a:lnTo>
                    <a:pt x="1604433" y="461433"/>
                  </a:lnTo>
                  <a:lnTo>
                    <a:pt x="1604433" y="482600"/>
                  </a:lnTo>
                  <a:lnTo>
                    <a:pt x="1731433" y="482600"/>
                  </a:lnTo>
                  <a:lnTo>
                    <a:pt x="1731433" y="508000"/>
                  </a:lnTo>
                  <a:lnTo>
                    <a:pt x="1905000" y="508000"/>
                  </a:lnTo>
                  <a:lnTo>
                    <a:pt x="1905000" y="554566"/>
                  </a:lnTo>
                  <a:lnTo>
                    <a:pt x="1938866" y="554566"/>
                  </a:lnTo>
                  <a:lnTo>
                    <a:pt x="1938866" y="584200"/>
                  </a:lnTo>
                  <a:lnTo>
                    <a:pt x="2027766" y="584200"/>
                  </a:lnTo>
                  <a:lnTo>
                    <a:pt x="2027766" y="609600"/>
                  </a:lnTo>
                  <a:lnTo>
                    <a:pt x="2108200" y="609600"/>
                  </a:lnTo>
                  <a:lnTo>
                    <a:pt x="2108200" y="618066"/>
                  </a:lnTo>
                  <a:lnTo>
                    <a:pt x="2243666" y="618066"/>
                  </a:lnTo>
                  <a:lnTo>
                    <a:pt x="2243666" y="630766"/>
                  </a:lnTo>
                  <a:lnTo>
                    <a:pt x="2328333" y="630766"/>
                  </a:lnTo>
                  <a:lnTo>
                    <a:pt x="2328333" y="677333"/>
                  </a:lnTo>
                  <a:lnTo>
                    <a:pt x="2387600" y="677333"/>
                  </a:lnTo>
                  <a:lnTo>
                    <a:pt x="2387600" y="711200"/>
                  </a:lnTo>
                  <a:lnTo>
                    <a:pt x="2413000" y="711200"/>
                  </a:lnTo>
                  <a:lnTo>
                    <a:pt x="2413000" y="753533"/>
                  </a:lnTo>
                  <a:lnTo>
                    <a:pt x="2747433" y="753533"/>
                  </a:lnTo>
                  <a:lnTo>
                    <a:pt x="2747433" y="778933"/>
                  </a:lnTo>
                  <a:lnTo>
                    <a:pt x="2861733" y="778933"/>
                  </a:lnTo>
                  <a:lnTo>
                    <a:pt x="2861733" y="795866"/>
                  </a:lnTo>
                  <a:lnTo>
                    <a:pt x="3018366" y="795866"/>
                  </a:lnTo>
                  <a:lnTo>
                    <a:pt x="3018366" y="812800"/>
                  </a:lnTo>
                  <a:lnTo>
                    <a:pt x="3119966" y="812800"/>
                  </a:lnTo>
                  <a:lnTo>
                    <a:pt x="3119966" y="829733"/>
                  </a:lnTo>
                  <a:lnTo>
                    <a:pt x="3246966" y="829733"/>
                  </a:lnTo>
                  <a:lnTo>
                    <a:pt x="3246966" y="867833"/>
                  </a:lnTo>
                  <a:lnTo>
                    <a:pt x="3644900" y="867833"/>
                  </a:lnTo>
                  <a:lnTo>
                    <a:pt x="3644900" y="880533"/>
                  </a:lnTo>
                  <a:lnTo>
                    <a:pt x="3716866" y="880533"/>
                  </a:lnTo>
                  <a:lnTo>
                    <a:pt x="3716866" y="905933"/>
                  </a:lnTo>
                  <a:lnTo>
                    <a:pt x="3801533" y="905933"/>
                  </a:lnTo>
                  <a:lnTo>
                    <a:pt x="3801533" y="922866"/>
                  </a:lnTo>
                  <a:lnTo>
                    <a:pt x="3928533" y="922866"/>
                  </a:lnTo>
                  <a:lnTo>
                    <a:pt x="3928533" y="952500"/>
                  </a:lnTo>
                  <a:lnTo>
                    <a:pt x="4135966" y="952500"/>
                  </a:lnTo>
                  <a:lnTo>
                    <a:pt x="4135966" y="1028700"/>
                  </a:lnTo>
                  <a:lnTo>
                    <a:pt x="4195233" y="1028700"/>
                  </a:lnTo>
                  <a:lnTo>
                    <a:pt x="4195233" y="1117600"/>
                  </a:lnTo>
                  <a:lnTo>
                    <a:pt x="4275666" y="1117600"/>
                  </a:lnTo>
                  <a:lnTo>
                    <a:pt x="4275666" y="1248833"/>
                  </a:lnTo>
                  <a:lnTo>
                    <a:pt x="4707466" y="1248833"/>
                  </a:lnTo>
                  <a:lnTo>
                    <a:pt x="4707466" y="1430866"/>
                  </a:lnTo>
                  <a:lnTo>
                    <a:pt x="4800600" y="1430866"/>
                  </a:lnTo>
                  <a:lnTo>
                    <a:pt x="4800600" y="1642533"/>
                  </a:lnTo>
                  <a:lnTo>
                    <a:pt x="5808133" y="1642533"/>
                  </a:lnTo>
                </a:path>
              </a:pathLst>
            </a:custGeom>
            <a:noFill/>
            <a:ln w="28575">
              <a:solidFill>
                <a:schemeClr val="accent3"/>
              </a:solidFill>
              <a:miter lim="800000"/>
              <a:headEnd/>
              <a:tailEnd/>
            </a:ln>
          </p:spPr>
          <p:txBody>
            <a:bodyPr rtlCol="0" anchor="ctr"/>
            <a:lstStyle/>
            <a:p>
              <a:pPr algn="ctr"/>
              <a:endParaRPr lang="en-US"/>
            </a:p>
          </p:txBody>
        </p:sp>
      </p:grpSp>
      <p:grpSp>
        <p:nvGrpSpPr>
          <p:cNvPr id="31786" name="Group 31785">
            <a:extLst>
              <a:ext uri="{FF2B5EF4-FFF2-40B4-BE49-F238E27FC236}">
                <a16:creationId xmlns:a16="http://schemas.microsoft.com/office/drawing/2014/main" id="{26B910C1-E8C1-EF60-44CD-769D70FC76F6}"/>
              </a:ext>
            </a:extLst>
          </p:cNvPr>
          <p:cNvGrpSpPr/>
          <p:nvPr/>
        </p:nvGrpSpPr>
        <p:grpSpPr>
          <a:xfrm>
            <a:off x="2567009" y="1972733"/>
            <a:ext cx="6421967" cy="1248834"/>
            <a:chOff x="2798233" y="1972733"/>
            <a:chExt cx="6421967" cy="1248834"/>
          </a:xfrm>
        </p:grpSpPr>
        <p:sp>
          <p:nvSpPr>
            <p:cNvPr id="31784" name="Freeform: Shape 31783">
              <a:extLst>
                <a:ext uri="{FF2B5EF4-FFF2-40B4-BE49-F238E27FC236}">
                  <a16:creationId xmlns:a16="http://schemas.microsoft.com/office/drawing/2014/main" id="{3DF1B5A3-FA46-8813-0DDB-90079554A801}"/>
                </a:ext>
              </a:extLst>
            </p:cNvPr>
            <p:cNvSpPr/>
            <p:nvPr/>
          </p:nvSpPr>
          <p:spPr bwMode="auto">
            <a:xfrm>
              <a:off x="2798233" y="1972733"/>
              <a:ext cx="3052234" cy="503767"/>
            </a:xfrm>
            <a:custGeom>
              <a:avLst/>
              <a:gdLst>
                <a:gd name="connsiteX0" fmla="*/ 0 w 3052234"/>
                <a:gd name="connsiteY0" fmla="*/ 0 h 503767"/>
                <a:gd name="connsiteX1" fmla="*/ 127000 w 3052234"/>
                <a:gd name="connsiteY1" fmla="*/ 0 h 503767"/>
                <a:gd name="connsiteX2" fmla="*/ 127000 w 3052234"/>
                <a:gd name="connsiteY2" fmla="*/ 16934 h 503767"/>
                <a:gd name="connsiteX3" fmla="*/ 262467 w 3052234"/>
                <a:gd name="connsiteY3" fmla="*/ 16934 h 503767"/>
                <a:gd name="connsiteX4" fmla="*/ 262467 w 3052234"/>
                <a:gd name="connsiteY4" fmla="*/ 29634 h 503767"/>
                <a:gd name="connsiteX5" fmla="*/ 381000 w 3052234"/>
                <a:gd name="connsiteY5" fmla="*/ 29634 h 503767"/>
                <a:gd name="connsiteX6" fmla="*/ 381000 w 3052234"/>
                <a:gd name="connsiteY6" fmla="*/ 46567 h 503767"/>
                <a:gd name="connsiteX7" fmla="*/ 554567 w 3052234"/>
                <a:gd name="connsiteY7" fmla="*/ 46567 h 503767"/>
                <a:gd name="connsiteX8" fmla="*/ 554567 w 3052234"/>
                <a:gd name="connsiteY8" fmla="*/ 63500 h 503767"/>
                <a:gd name="connsiteX9" fmla="*/ 622300 w 3052234"/>
                <a:gd name="connsiteY9" fmla="*/ 63500 h 503767"/>
                <a:gd name="connsiteX10" fmla="*/ 622300 w 3052234"/>
                <a:gd name="connsiteY10" fmla="*/ 71967 h 503767"/>
                <a:gd name="connsiteX11" fmla="*/ 702734 w 3052234"/>
                <a:gd name="connsiteY11" fmla="*/ 71967 h 503767"/>
                <a:gd name="connsiteX12" fmla="*/ 694267 w 3052234"/>
                <a:gd name="connsiteY12" fmla="*/ 80434 h 503767"/>
                <a:gd name="connsiteX13" fmla="*/ 884767 w 3052234"/>
                <a:gd name="connsiteY13" fmla="*/ 80434 h 503767"/>
                <a:gd name="connsiteX14" fmla="*/ 884767 w 3052234"/>
                <a:gd name="connsiteY14" fmla="*/ 127000 h 503767"/>
                <a:gd name="connsiteX15" fmla="*/ 931334 w 3052234"/>
                <a:gd name="connsiteY15" fmla="*/ 127000 h 503767"/>
                <a:gd name="connsiteX16" fmla="*/ 931334 w 3052234"/>
                <a:gd name="connsiteY16" fmla="*/ 169334 h 503767"/>
                <a:gd name="connsiteX17" fmla="*/ 1113367 w 3052234"/>
                <a:gd name="connsiteY17" fmla="*/ 169334 h 503767"/>
                <a:gd name="connsiteX18" fmla="*/ 1113367 w 3052234"/>
                <a:gd name="connsiteY18" fmla="*/ 190500 h 503767"/>
                <a:gd name="connsiteX19" fmla="*/ 1409700 w 3052234"/>
                <a:gd name="connsiteY19" fmla="*/ 190500 h 503767"/>
                <a:gd name="connsiteX20" fmla="*/ 1409700 w 3052234"/>
                <a:gd name="connsiteY20" fmla="*/ 211667 h 503767"/>
                <a:gd name="connsiteX21" fmla="*/ 1769534 w 3052234"/>
                <a:gd name="connsiteY21" fmla="*/ 211667 h 503767"/>
                <a:gd name="connsiteX22" fmla="*/ 1769534 w 3052234"/>
                <a:gd name="connsiteY22" fmla="*/ 237067 h 503767"/>
                <a:gd name="connsiteX23" fmla="*/ 1888067 w 3052234"/>
                <a:gd name="connsiteY23" fmla="*/ 237067 h 503767"/>
                <a:gd name="connsiteX24" fmla="*/ 1888067 w 3052234"/>
                <a:gd name="connsiteY24" fmla="*/ 266700 h 503767"/>
                <a:gd name="connsiteX25" fmla="*/ 2091267 w 3052234"/>
                <a:gd name="connsiteY25" fmla="*/ 266700 h 503767"/>
                <a:gd name="connsiteX26" fmla="*/ 2091267 w 3052234"/>
                <a:gd name="connsiteY26" fmla="*/ 287867 h 503767"/>
                <a:gd name="connsiteX27" fmla="*/ 2116667 w 3052234"/>
                <a:gd name="connsiteY27" fmla="*/ 287867 h 503767"/>
                <a:gd name="connsiteX28" fmla="*/ 2116667 w 3052234"/>
                <a:gd name="connsiteY28" fmla="*/ 292100 h 503767"/>
                <a:gd name="connsiteX29" fmla="*/ 2226734 w 3052234"/>
                <a:gd name="connsiteY29" fmla="*/ 292100 h 503767"/>
                <a:gd name="connsiteX30" fmla="*/ 2226734 w 3052234"/>
                <a:gd name="connsiteY30" fmla="*/ 347134 h 503767"/>
                <a:gd name="connsiteX31" fmla="*/ 2247900 w 3052234"/>
                <a:gd name="connsiteY31" fmla="*/ 347134 h 503767"/>
                <a:gd name="connsiteX32" fmla="*/ 2247900 w 3052234"/>
                <a:gd name="connsiteY32" fmla="*/ 368300 h 503767"/>
                <a:gd name="connsiteX33" fmla="*/ 2396067 w 3052234"/>
                <a:gd name="connsiteY33" fmla="*/ 368300 h 503767"/>
                <a:gd name="connsiteX34" fmla="*/ 2396067 w 3052234"/>
                <a:gd name="connsiteY34" fmla="*/ 393700 h 503767"/>
                <a:gd name="connsiteX35" fmla="*/ 2451100 w 3052234"/>
                <a:gd name="connsiteY35" fmla="*/ 393700 h 503767"/>
                <a:gd name="connsiteX36" fmla="*/ 2451100 w 3052234"/>
                <a:gd name="connsiteY36" fmla="*/ 406400 h 503767"/>
                <a:gd name="connsiteX37" fmla="*/ 2476500 w 3052234"/>
                <a:gd name="connsiteY37" fmla="*/ 406400 h 503767"/>
                <a:gd name="connsiteX38" fmla="*/ 2476500 w 3052234"/>
                <a:gd name="connsiteY38" fmla="*/ 414867 h 503767"/>
                <a:gd name="connsiteX39" fmla="*/ 2561167 w 3052234"/>
                <a:gd name="connsiteY39" fmla="*/ 414867 h 503767"/>
                <a:gd name="connsiteX40" fmla="*/ 2561167 w 3052234"/>
                <a:gd name="connsiteY40" fmla="*/ 436034 h 503767"/>
                <a:gd name="connsiteX41" fmla="*/ 2603500 w 3052234"/>
                <a:gd name="connsiteY41" fmla="*/ 436034 h 503767"/>
                <a:gd name="connsiteX42" fmla="*/ 2603500 w 3052234"/>
                <a:gd name="connsiteY42" fmla="*/ 448734 h 503767"/>
                <a:gd name="connsiteX43" fmla="*/ 2692400 w 3052234"/>
                <a:gd name="connsiteY43" fmla="*/ 448734 h 503767"/>
                <a:gd name="connsiteX44" fmla="*/ 2692400 w 3052234"/>
                <a:gd name="connsiteY44" fmla="*/ 469900 h 503767"/>
                <a:gd name="connsiteX45" fmla="*/ 2764367 w 3052234"/>
                <a:gd name="connsiteY45" fmla="*/ 469900 h 503767"/>
                <a:gd name="connsiteX46" fmla="*/ 2764367 w 3052234"/>
                <a:gd name="connsiteY46" fmla="*/ 495300 h 503767"/>
                <a:gd name="connsiteX47" fmla="*/ 2798234 w 3052234"/>
                <a:gd name="connsiteY47" fmla="*/ 495300 h 503767"/>
                <a:gd name="connsiteX48" fmla="*/ 2798234 w 3052234"/>
                <a:gd name="connsiteY48" fmla="*/ 503767 h 503767"/>
                <a:gd name="connsiteX49" fmla="*/ 3052234 w 3052234"/>
                <a:gd name="connsiteY49" fmla="*/ 503767 h 5037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3052234" h="503767">
                  <a:moveTo>
                    <a:pt x="0" y="0"/>
                  </a:moveTo>
                  <a:lnTo>
                    <a:pt x="127000" y="0"/>
                  </a:lnTo>
                  <a:lnTo>
                    <a:pt x="127000" y="16934"/>
                  </a:lnTo>
                  <a:lnTo>
                    <a:pt x="262467" y="16934"/>
                  </a:lnTo>
                  <a:lnTo>
                    <a:pt x="262467" y="29634"/>
                  </a:lnTo>
                  <a:lnTo>
                    <a:pt x="381000" y="29634"/>
                  </a:lnTo>
                  <a:lnTo>
                    <a:pt x="381000" y="46567"/>
                  </a:lnTo>
                  <a:lnTo>
                    <a:pt x="554567" y="46567"/>
                  </a:lnTo>
                  <a:lnTo>
                    <a:pt x="554567" y="63500"/>
                  </a:lnTo>
                  <a:lnTo>
                    <a:pt x="622300" y="63500"/>
                  </a:lnTo>
                  <a:lnTo>
                    <a:pt x="622300" y="71967"/>
                  </a:lnTo>
                  <a:lnTo>
                    <a:pt x="702734" y="71967"/>
                  </a:lnTo>
                  <a:lnTo>
                    <a:pt x="694267" y="80434"/>
                  </a:lnTo>
                  <a:lnTo>
                    <a:pt x="884767" y="80434"/>
                  </a:lnTo>
                  <a:lnTo>
                    <a:pt x="884767" y="127000"/>
                  </a:lnTo>
                  <a:lnTo>
                    <a:pt x="931334" y="127000"/>
                  </a:lnTo>
                  <a:lnTo>
                    <a:pt x="931334" y="169334"/>
                  </a:lnTo>
                  <a:lnTo>
                    <a:pt x="1113367" y="169334"/>
                  </a:lnTo>
                  <a:lnTo>
                    <a:pt x="1113367" y="190500"/>
                  </a:lnTo>
                  <a:lnTo>
                    <a:pt x="1409700" y="190500"/>
                  </a:lnTo>
                  <a:lnTo>
                    <a:pt x="1409700" y="211667"/>
                  </a:lnTo>
                  <a:lnTo>
                    <a:pt x="1769534" y="211667"/>
                  </a:lnTo>
                  <a:lnTo>
                    <a:pt x="1769534" y="237067"/>
                  </a:lnTo>
                  <a:lnTo>
                    <a:pt x="1888067" y="237067"/>
                  </a:lnTo>
                  <a:lnTo>
                    <a:pt x="1888067" y="266700"/>
                  </a:lnTo>
                  <a:lnTo>
                    <a:pt x="2091267" y="266700"/>
                  </a:lnTo>
                  <a:lnTo>
                    <a:pt x="2091267" y="287867"/>
                  </a:lnTo>
                  <a:lnTo>
                    <a:pt x="2116667" y="287867"/>
                  </a:lnTo>
                  <a:lnTo>
                    <a:pt x="2116667" y="292100"/>
                  </a:lnTo>
                  <a:lnTo>
                    <a:pt x="2226734" y="292100"/>
                  </a:lnTo>
                  <a:lnTo>
                    <a:pt x="2226734" y="347134"/>
                  </a:lnTo>
                  <a:lnTo>
                    <a:pt x="2247900" y="347134"/>
                  </a:lnTo>
                  <a:lnTo>
                    <a:pt x="2247900" y="368300"/>
                  </a:lnTo>
                  <a:lnTo>
                    <a:pt x="2396067" y="368300"/>
                  </a:lnTo>
                  <a:lnTo>
                    <a:pt x="2396067" y="393700"/>
                  </a:lnTo>
                  <a:lnTo>
                    <a:pt x="2451100" y="393700"/>
                  </a:lnTo>
                  <a:lnTo>
                    <a:pt x="2451100" y="406400"/>
                  </a:lnTo>
                  <a:lnTo>
                    <a:pt x="2476500" y="406400"/>
                  </a:lnTo>
                  <a:lnTo>
                    <a:pt x="2476500" y="414867"/>
                  </a:lnTo>
                  <a:lnTo>
                    <a:pt x="2561167" y="414867"/>
                  </a:lnTo>
                  <a:lnTo>
                    <a:pt x="2561167" y="436034"/>
                  </a:lnTo>
                  <a:lnTo>
                    <a:pt x="2603500" y="436034"/>
                  </a:lnTo>
                  <a:lnTo>
                    <a:pt x="2603500" y="448734"/>
                  </a:lnTo>
                  <a:lnTo>
                    <a:pt x="2692400" y="448734"/>
                  </a:lnTo>
                  <a:lnTo>
                    <a:pt x="2692400" y="469900"/>
                  </a:lnTo>
                  <a:lnTo>
                    <a:pt x="2764367" y="469900"/>
                  </a:lnTo>
                  <a:lnTo>
                    <a:pt x="2764367" y="495300"/>
                  </a:lnTo>
                  <a:lnTo>
                    <a:pt x="2798234" y="495300"/>
                  </a:lnTo>
                  <a:lnTo>
                    <a:pt x="2798234" y="503767"/>
                  </a:lnTo>
                  <a:lnTo>
                    <a:pt x="3052234" y="503767"/>
                  </a:lnTo>
                </a:path>
              </a:pathLst>
            </a:custGeom>
            <a:noFill/>
            <a:ln w="28575">
              <a:solidFill>
                <a:schemeClr val="accent1"/>
              </a:solidFill>
              <a:miter lim="800000"/>
              <a:headEnd/>
              <a:tailEnd/>
            </a:ln>
          </p:spPr>
          <p:txBody>
            <a:bodyPr rtlCol="0" anchor="ctr"/>
            <a:lstStyle/>
            <a:p>
              <a:pPr algn="ctr"/>
              <a:endParaRPr lang="en-US"/>
            </a:p>
          </p:txBody>
        </p:sp>
        <p:sp>
          <p:nvSpPr>
            <p:cNvPr id="31785" name="Freeform: Shape 31784">
              <a:extLst>
                <a:ext uri="{FF2B5EF4-FFF2-40B4-BE49-F238E27FC236}">
                  <a16:creationId xmlns:a16="http://schemas.microsoft.com/office/drawing/2014/main" id="{DB3BB0F3-A144-27ED-8C40-0047EBC07A9C}"/>
                </a:ext>
              </a:extLst>
            </p:cNvPr>
            <p:cNvSpPr/>
            <p:nvPr/>
          </p:nvSpPr>
          <p:spPr bwMode="auto">
            <a:xfrm>
              <a:off x="5816600" y="2472267"/>
              <a:ext cx="3403600" cy="749300"/>
            </a:xfrm>
            <a:custGeom>
              <a:avLst/>
              <a:gdLst>
                <a:gd name="connsiteX0" fmla="*/ 0 w 3403600"/>
                <a:gd name="connsiteY0" fmla="*/ 0 h 749300"/>
                <a:gd name="connsiteX1" fmla="*/ 88900 w 3403600"/>
                <a:gd name="connsiteY1" fmla="*/ 0 h 749300"/>
                <a:gd name="connsiteX2" fmla="*/ 88900 w 3403600"/>
                <a:gd name="connsiteY2" fmla="*/ 29633 h 749300"/>
                <a:gd name="connsiteX3" fmla="*/ 152400 w 3403600"/>
                <a:gd name="connsiteY3" fmla="*/ 29633 h 749300"/>
                <a:gd name="connsiteX4" fmla="*/ 152400 w 3403600"/>
                <a:gd name="connsiteY4" fmla="*/ 55033 h 749300"/>
                <a:gd name="connsiteX5" fmla="*/ 215900 w 3403600"/>
                <a:gd name="connsiteY5" fmla="*/ 55033 h 749300"/>
                <a:gd name="connsiteX6" fmla="*/ 215900 w 3403600"/>
                <a:gd name="connsiteY6" fmla="*/ 93133 h 749300"/>
                <a:gd name="connsiteX7" fmla="*/ 579967 w 3403600"/>
                <a:gd name="connsiteY7" fmla="*/ 93133 h 749300"/>
                <a:gd name="connsiteX8" fmla="*/ 579967 w 3403600"/>
                <a:gd name="connsiteY8" fmla="*/ 127000 h 749300"/>
                <a:gd name="connsiteX9" fmla="*/ 690033 w 3403600"/>
                <a:gd name="connsiteY9" fmla="*/ 127000 h 749300"/>
                <a:gd name="connsiteX10" fmla="*/ 690033 w 3403600"/>
                <a:gd name="connsiteY10" fmla="*/ 152400 h 749300"/>
                <a:gd name="connsiteX11" fmla="*/ 1020233 w 3403600"/>
                <a:gd name="connsiteY11" fmla="*/ 152400 h 749300"/>
                <a:gd name="connsiteX12" fmla="*/ 1020233 w 3403600"/>
                <a:gd name="connsiteY12" fmla="*/ 186266 h 749300"/>
                <a:gd name="connsiteX13" fmla="*/ 1147233 w 3403600"/>
                <a:gd name="connsiteY13" fmla="*/ 186266 h 749300"/>
                <a:gd name="connsiteX14" fmla="*/ 1147233 w 3403600"/>
                <a:gd name="connsiteY14" fmla="*/ 203200 h 749300"/>
                <a:gd name="connsiteX15" fmla="*/ 1392767 w 3403600"/>
                <a:gd name="connsiteY15" fmla="*/ 203200 h 749300"/>
                <a:gd name="connsiteX16" fmla="*/ 1392767 w 3403600"/>
                <a:gd name="connsiteY16" fmla="*/ 237066 h 749300"/>
                <a:gd name="connsiteX17" fmla="*/ 1574800 w 3403600"/>
                <a:gd name="connsiteY17" fmla="*/ 237066 h 749300"/>
                <a:gd name="connsiteX18" fmla="*/ 1574800 w 3403600"/>
                <a:gd name="connsiteY18" fmla="*/ 262466 h 749300"/>
                <a:gd name="connsiteX19" fmla="*/ 1667933 w 3403600"/>
                <a:gd name="connsiteY19" fmla="*/ 262466 h 749300"/>
                <a:gd name="connsiteX20" fmla="*/ 1667933 w 3403600"/>
                <a:gd name="connsiteY20" fmla="*/ 283633 h 749300"/>
                <a:gd name="connsiteX21" fmla="*/ 1731433 w 3403600"/>
                <a:gd name="connsiteY21" fmla="*/ 283633 h 749300"/>
                <a:gd name="connsiteX22" fmla="*/ 1731433 w 3403600"/>
                <a:gd name="connsiteY22" fmla="*/ 296333 h 749300"/>
                <a:gd name="connsiteX23" fmla="*/ 1761067 w 3403600"/>
                <a:gd name="connsiteY23" fmla="*/ 296333 h 749300"/>
                <a:gd name="connsiteX24" fmla="*/ 1761067 w 3403600"/>
                <a:gd name="connsiteY24" fmla="*/ 317500 h 749300"/>
                <a:gd name="connsiteX25" fmla="*/ 1875367 w 3403600"/>
                <a:gd name="connsiteY25" fmla="*/ 317500 h 749300"/>
                <a:gd name="connsiteX26" fmla="*/ 1875367 w 3403600"/>
                <a:gd name="connsiteY26" fmla="*/ 330200 h 749300"/>
                <a:gd name="connsiteX27" fmla="*/ 1955800 w 3403600"/>
                <a:gd name="connsiteY27" fmla="*/ 330200 h 749300"/>
                <a:gd name="connsiteX28" fmla="*/ 1955800 w 3403600"/>
                <a:gd name="connsiteY28" fmla="*/ 355600 h 749300"/>
                <a:gd name="connsiteX29" fmla="*/ 2065867 w 3403600"/>
                <a:gd name="connsiteY29" fmla="*/ 355600 h 749300"/>
                <a:gd name="connsiteX30" fmla="*/ 2065867 w 3403600"/>
                <a:gd name="connsiteY30" fmla="*/ 368300 h 749300"/>
                <a:gd name="connsiteX31" fmla="*/ 2184400 w 3403600"/>
                <a:gd name="connsiteY31" fmla="*/ 368300 h 749300"/>
                <a:gd name="connsiteX32" fmla="*/ 2197100 w 3403600"/>
                <a:gd name="connsiteY32" fmla="*/ 381000 h 749300"/>
                <a:gd name="connsiteX33" fmla="*/ 2218267 w 3403600"/>
                <a:gd name="connsiteY33" fmla="*/ 381000 h 749300"/>
                <a:gd name="connsiteX34" fmla="*/ 2218267 w 3403600"/>
                <a:gd name="connsiteY34" fmla="*/ 406400 h 749300"/>
                <a:gd name="connsiteX35" fmla="*/ 2302933 w 3403600"/>
                <a:gd name="connsiteY35" fmla="*/ 406400 h 749300"/>
                <a:gd name="connsiteX36" fmla="*/ 2302933 w 3403600"/>
                <a:gd name="connsiteY36" fmla="*/ 465666 h 749300"/>
                <a:gd name="connsiteX37" fmla="*/ 2332567 w 3403600"/>
                <a:gd name="connsiteY37" fmla="*/ 465666 h 749300"/>
                <a:gd name="connsiteX38" fmla="*/ 2332567 w 3403600"/>
                <a:gd name="connsiteY38" fmla="*/ 516466 h 749300"/>
                <a:gd name="connsiteX39" fmla="*/ 2455333 w 3403600"/>
                <a:gd name="connsiteY39" fmla="*/ 516466 h 749300"/>
                <a:gd name="connsiteX40" fmla="*/ 2455333 w 3403600"/>
                <a:gd name="connsiteY40" fmla="*/ 651933 h 749300"/>
                <a:gd name="connsiteX41" fmla="*/ 2480733 w 3403600"/>
                <a:gd name="connsiteY41" fmla="*/ 651933 h 749300"/>
                <a:gd name="connsiteX42" fmla="*/ 2480733 w 3403600"/>
                <a:gd name="connsiteY42" fmla="*/ 749300 h 749300"/>
                <a:gd name="connsiteX43" fmla="*/ 3403600 w 3403600"/>
                <a:gd name="connsiteY43" fmla="*/ 749300 h 749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3403600" h="749300">
                  <a:moveTo>
                    <a:pt x="0" y="0"/>
                  </a:moveTo>
                  <a:lnTo>
                    <a:pt x="88900" y="0"/>
                  </a:lnTo>
                  <a:lnTo>
                    <a:pt x="88900" y="29633"/>
                  </a:lnTo>
                  <a:lnTo>
                    <a:pt x="152400" y="29633"/>
                  </a:lnTo>
                  <a:lnTo>
                    <a:pt x="152400" y="55033"/>
                  </a:lnTo>
                  <a:lnTo>
                    <a:pt x="215900" y="55033"/>
                  </a:lnTo>
                  <a:lnTo>
                    <a:pt x="215900" y="93133"/>
                  </a:lnTo>
                  <a:lnTo>
                    <a:pt x="579967" y="93133"/>
                  </a:lnTo>
                  <a:lnTo>
                    <a:pt x="579967" y="127000"/>
                  </a:lnTo>
                  <a:lnTo>
                    <a:pt x="690033" y="127000"/>
                  </a:lnTo>
                  <a:lnTo>
                    <a:pt x="690033" y="152400"/>
                  </a:lnTo>
                  <a:lnTo>
                    <a:pt x="1020233" y="152400"/>
                  </a:lnTo>
                  <a:lnTo>
                    <a:pt x="1020233" y="186266"/>
                  </a:lnTo>
                  <a:lnTo>
                    <a:pt x="1147233" y="186266"/>
                  </a:lnTo>
                  <a:lnTo>
                    <a:pt x="1147233" y="203200"/>
                  </a:lnTo>
                  <a:lnTo>
                    <a:pt x="1392767" y="203200"/>
                  </a:lnTo>
                  <a:lnTo>
                    <a:pt x="1392767" y="237066"/>
                  </a:lnTo>
                  <a:lnTo>
                    <a:pt x="1574800" y="237066"/>
                  </a:lnTo>
                  <a:lnTo>
                    <a:pt x="1574800" y="262466"/>
                  </a:lnTo>
                  <a:lnTo>
                    <a:pt x="1667933" y="262466"/>
                  </a:lnTo>
                  <a:lnTo>
                    <a:pt x="1667933" y="283633"/>
                  </a:lnTo>
                  <a:lnTo>
                    <a:pt x="1731433" y="283633"/>
                  </a:lnTo>
                  <a:lnTo>
                    <a:pt x="1731433" y="296333"/>
                  </a:lnTo>
                  <a:lnTo>
                    <a:pt x="1761067" y="296333"/>
                  </a:lnTo>
                  <a:lnTo>
                    <a:pt x="1761067" y="317500"/>
                  </a:lnTo>
                  <a:lnTo>
                    <a:pt x="1875367" y="317500"/>
                  </a:lnTo>
                  <a:lnTo>
                    <a:pt x="1875367" y="330200"/>
                  </a:lnTo>
                  <a:lnTo>
                    <a:pt x="1955800" y="330200"/>
                  </a:lnTo>
                  <a:lnTo>
                    <a:pt x="1955800" y="355600"/>
                  </a:lnTo>
                  <a:lnTo>
                    <a:pt x="2065867" y="355600"/>
                  </a:lnTo>
                  <a:lnTo>
                    <a:pt x="2065867" y="368300"/>
                  </a:lnTo>
                  <a:lnTo>
                    <a:pt x="2184400" y="368300"/>
                  </a:lnTo>
                  <a:lnTo>
                    <a:pt x="2197100" y="381000"/>
                  </a:lnTo>
                  <a:lnTo>
                    <a:pt x="2218267" y="381000"/>
                  </a:lnTo>
                  <a:lnTo>
                    <a:pt x="2218267" y="406400"/>
                  </a:lnTo>
                  <a:lnTo>
                    <a:pt x="2302933" y="406400"/>
                  </a:lnTo>
                  <a:lnTo>
                    <a:pt x="2302933" y="465666"/>
                  </a:lnTo>
                  <a:lnTo>
                    <a:pt x="2332567" y="465666"/>
                  </a:lnTo>
                  <a:lnTo>
                    <a:pt x="2332567" y="516466"/>
                  </a:lnTo>
                  <a:lnTo>
                    <a:pt x="2455333" y="516466"/>
                  </a:lnTo>
                  <a:lnTo>
                    <a:pt x="2455333" y="651933"/>
                  </a:lnTo>
                  <a:lnTo>
                    <a:pt x="2480733" y="651933"/>
                  </a:lnTo>
                  <a:lnTo>
                    <a:pt x="2480733" y="749300"/>
                  </a:lnTo>
                  <a:lnTo>
                    <a:pt x="3403600" y="749300"/>
                  </a:lnTo>
                </a:path>
              </a:pathLst>
            </a:custGeom>
            <a:noFill/>
            <a:ln w="28575">
              <a:solidFill>
                <a:schemeClr val="accent1"/>
              </a:solidFill>
              <a:miter lim="800000"/>
              <a:headEnd/>
              <a:tailEnd/>
            </a:ln>
          </p:spPr>
          <p:txBody>
            <a:bodyPr rtlCol="0" anchor="ctr"/>
            <a:lstStyle/>
            <a:p>
              <a:pPr algn="ctr"/>
              <a:endParaRPr lang="en-US"/>
            </a:p>
          </p:txBody>
        </p:sp>
      </p:grpSp>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ALPINE: Investigator-Assessed PFS in ITT Population </a:t>
            </a:r>
            <a:endParaRPr lang="en-US" altLang="en-US" dirty="0"/>
          </a:p>
        </p:txBody>
      </p:sp>
      <p:sp>
        <p:nvSpPr>
          <p:cNvPr id="2" name="Text Box 15">
            <a:extLst>
              <a:ext uri="{FF2B5EF4-FFF2-40B4-BE49-F238E27FC236}">
                <a16:creationId xmlns:a16="http://schemas.microsoft.com/office/drawing/2014/main" id="{8B0103CF-B3C7-37CD-691E-053391AF722E}"/>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Brown. ASH 2022. Abstr LBA-6. Brown. NEJM. 2022;[Epub]. </a:t>
            </a:r>
            <a:endParaRPr lang="en-US" altLang="en-US" sz="1200" b="0" dirty="0">
              <a:solidFill>
                <a:schemeClr val="bg2"/>
              </a:solidFill>
              <a:latin typeface="Calibri" panose="020F0502020204030204" pitchFamily="34" charset="0"/>
            </a:endParaRPr>
          </a:p>
        </p:txBody>
      </p:sp>
      <p:sp>
        <p:nvSpPr>
          <p:cNvPr id="3" name="TextBox 2">
            <a:extLst>
              <a:ext uri="{FF2B5EF4-FFF2-40B4-BE49-F238E27FC236}">
                <a16:creationId xmlns:a16="http://schemas.microsoft.com/office/drawing/2014/main" id="{2A36036B-9901-4DE2-AFA3-D32A2C316A93}"/>
              </a:ext>
            </a:extLst>
          </p:cNvPr>
          <p:cNvSpPr txBox="1"/>
          <p:nvPr/>
        </p:nvSpPr>
        <p:spPr bwMode="auto">
          <a:xfrm>
            <a:off x="2653220" y="4394237"/>
            <a:ext cx="330715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HR for disease progression or death: 0.65 95% CI: 0.49-0.86; </a:t>
            </a:r>
            <a:r>
              <a:rPr lang="en-US" sz="1400" b="0" i="1" dirty="0">
                <a:solidFill>
                  <a:schemeClr val="bg1"/>
                </a:solidFill>
                <a:latin typeface="Calibri" panose="020F0502020204030204" pitchFamily="34" charset="0"/>
              </a:rPr>
              <a:t>P</a:t>
            </a:r>
            <a:r>
              <a:rPr lang="en-US" sz="1400" b="0" dirty="0">
                <a:solidFill>
                  <a:schemeClr val="bg1"/>
                </a:solidFill>
                <a:latin typeface="Calibri" panose="020F0502020204030204" pitchFamily="34" charset="0"/>
              </a:rPr>
              <a:t> = .002</a:t>
            </a:r>
          </a:p>
        </p:txBody>
      </p:sp>
      <p:sp>
        <p:nvSpPr>
          <p:cNvPr id="4" name="TextBox 3">
            <a:extLst>
              <a:ext uri="{FF2B5EF4-FFF2-40B4-BE49-F238E27FC236}">
                <a16:creationId xmlns:a16="http://schemas.microsoft.com/office/drawing/2014/main" id="{79346670-91D6-5E02-B4BB-2694EAE693AD}"/>
              </a:ext>
            </a:extLst>
          </p:cNvPr>
          <p:cNvSpPr txBox="1"/>
          <p:nvPr/>
        </p:nvSpPr>
        <p:spPr bwMode="auto">
          <a:xfrm rot="16200000">
            <a:off x="1093080" y="3121572"/>
            <a:ext cx="159757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dirty="0">
                <a:solidFill>
                  <a:schemeClr val="bg1"/>
                </a:solidFill>
                <a:latin typeface="Calibri" panose="020F0502020204030204" pitchFamily="34" charset="0"/>
              </a:rPr>
              <a:t>Patients (%)</a:t>
            </a:r>
          </a:p>
        </p:txBody>
      </p:sp>
      <p:sp>
        <p:nvSpPr>
          <p:cNvPr id="6" name="TextBox 5">
            <a:extLst>
              <a:ext uri="{FF2B5EF4-FFF2-40B4-BE49-F238E27FC236}">
                <a16:creationId xmlns:a16="http://schemas.microsoft.com/office/drawing/2014/main" id="{4DDB798B-99C2-72E0-2D1D-916FB8B65D63}"/>
              </a:ext>
            </a:extLst>
          </p:cNvPr>
          <p:cNvSpPr txBox="1"/>
          <p:nvPr/>
        </p:nvSpPr>
        <p:spPr bwMode="auto">
          <a:xfrm>
            <a:off x="4319482" y="5243600"/>
            <a:ext cx="371540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Mo Since Randomization</a:t>
            </a:r>
          </a:p>
        </p:txBody>
      </p:sp>
      <p:sp>
        <p:nvSpPr>
          <p:cNvPr id="7" name="Freeform: Shape 6">
            <a:extLst>
              <a:ext uri="{FF2B5EF4-FFF2-40B4-BE49-F238E27FC236}">
                <a16:creationId xmlns:a16="http://schemas.microsoft.com/office/drawing/2014/main" id="{292238BC-A988-B4ED-EE06-6389559C37D9}"/>
              </a:ext>
            </a:extLst>
          </p:cNvPr>
          <p:cNvSpPr/>
          <p:nvPr/>
        </p:nvSpPr>
        <p:spPr bwMode="auto">
          <a:xfrm>
            <a:off x="2568580" y="1966408"/>
            <a:ext cx="7502236" cy="2952289"/>
          </a:xfrm>
          <a:custGeom>
            <a:avLst/>
            <a:gdLst>
              <a:gd name="connsiteX0" fmla="*/ 0 w 7502236"/>
              <a:gd name="connsiteY0" fmla="*/ 0 h 3699164"/>
              <a:gd name="connsiteX1" fmla="*/ 0 w 7502236"/>
              <a:gd name="connsiteY1" fmla="*/ 3699164 h 3699164"/>
              <a:gd name="connsiteX2" fmla="*/ 7502236 w 7502236"/>
              <a:gd name="connsiteY2" fmla="*/ 3699164 h 3699164"/>
            </a:gdLst>
            <a:ahLst/>
            <a:cxnLst>
              <a:cxn ang="0">
                <a:pos x="connsiteX0" y="connsiteY0"/>
              </a:cxn>
              <a:cxn ang="0">
                <a:pos x="connsiteX1" y="connsiteY1"/>
              </a:cxn>
              <a:cxn ang="0">
                <a:pos x="connsiteX2" y="connsiteY2"/>
              </a:cxn>
            </a:cxnLst>
            <a:rect l="l" t="t" r="r" b="b"/>
            <a:pathLst>
              <a:path w="7502236" h="3699164">
                <a:moveTo>
                  <a:pt x="0" y="0"/>
                </a:moveTo>
                <a:lnTo>
                  <a:pt x="0" y="3699164"/>
                </a:lnTo>
                <a:lnTo>
                  <a:pt x="7502236" y="3699164"/>
                </a:lnTo>
              </a:path>
            </a:pathLst>
          </a:custGeom>
          <a:noFill/>
          <a:ln w="28575">
            <a:solidFill>
              <a:schemeClr val="bg1"/>
            </a:solidFill>
            <a:miter lim="800000"/>
            <a:headEnd/>
            <a:tailEnd/>
          </a:ln>
        </p:spPr>
        <p:txBody>
          <a:bodyPr rtlCol="0" anchor="ctr"/>
          <a:lstStyle/>
          <a:p>
            <a:pPr algn="ctr"/>
            <a:endParaRPr lang="en-US"/>
          </a:p>
        </p:txBody>
      </p:sp>
      <p:grpSp>
        <p:nvGrpSpPr>
          <p:cNvPr id="8" name="Group 7">
            <a:extLst>
              <a:ext uri="{FF2B5EF4-FFF2-40B4-BE49-F238E27FC236}">
                <a16:creationId xmlns:a16="http://schemas.microsoft.com/office/drawing/2014/main" id="{8A029233-D7B0-4459-8EAF-4EF3E57C3361}"/>
              </a:ext>
            </a:extLst>
          </p:cNvPr>
          <p:cNvGrpSpPr/>
          <p:nvPr/>
        </p:nvGrpSpPr>
        <p:grpSpPr>
          <a:xfrm>
            <a:off x="2487175" y="1966408"/>
            <a:ext cx="89261" cy="2951104"/>
            <a:chOff x="1643497" y="1683327"/>
            <a:chExt cx="135081" cy="3702628"/>
          </a:xfrm>
        </p:grpSpPr>
        <p:cxnSp>
          <p:nvCxnSpPr>
            <p:cNvPr id="9" name="Straight Connector 8">
              <a:extLst>
                <a:ext uri="{FF2B5EF4-FFF2-40B4-BE49-F238E27FC236}">
                  <a16:creationId xmlns:a16="http://schemas.microsoft.com/office/drawing/2014/main" id="{F9146AB8-AEF2-9BE3-DF63-EEE7C48D3EE5}"/>
                </a:ext>
              </a:extLst>
            </p:cNvPr>
            <p:cNvCxnSpPr>
              <a:cxnSpLocks/>
            </p:cNvCxnSpPr>
            <p:nvPr/>
          </p:nvCxnSpPr>
          <p:spPr bwMode="auto">
            <a:xfrm>
              <a:off x="1643497" y="1683327"/>
              <a:ext cx="135081" cy="0"/>
            </a:xfrm>
            <a:prstGeom prst="line">
              <a:avLst/>
            </a:prstGeom>
            <a:noFill/>
            <a:ln w="28575" cap="flat" cmpd="sng" algn="ctr">
              <a:solidFill>
                <a:schemeClr val="bg1"/>
              </a:solidFill>
              <a:prstDash val="solid"/>
              <a:round/>
              <a:headEnd type="none" w="med" len="med"/>
              <a:tailEnd type="none" w="med" len="med"/>
            </a:ln>
            <a:effectLst/>
          </p:spPr>
        </p:cxnSp>
        <p:cxnSp>
          <p:nvCxnSpPr>
            <p:cNvPr id="10" name="Straight Connector 9">
              <a:extLst>
                <a:ext uri="{FF2B5EF4-FFF2-40B4-BE49-F238E27FC236}">
                  <a16:creationId xmlns:a16="http://schemas.microsoft.com/office/drawing/2014/main" id="{EC49FCD1-A1E6-1942-EA74-72D567506227}"/>
                </a:ext>
              </a:extLst>
            </p:cNvPr>
            <p:cNvCxnSpPr>
              <a:cxnSpLocks/>
            </p:cNvCxnSpPr>
            <p:nvPr/>
          </p:nvCxnSpPr>
          <p:spPr bwMode="auto">
            <a:xfrm>
              <a:off x="1643497" y="2423853"/>
              <a:ext cx="135081" cy="0"/>
            </a:xfrm>
            <a:prstGeom prst="line">
              <a:avLst/>
            </a:prstGeom>
            <a:noFill/>
            <a:ln w="28575" cap="flat" cmpd="sng" algn="ctr">
              <a:solidFill>
                <a:schemeClr val="bg1"/>
              </a:solidFill>
              <a:prstDash val="solid"/>
              <a:round/>
              <a:headEnd type="none" w="med" len="med"/>
              <a:tailEnd type="none" w="med" len="med"/>
            </a:ln>
            <a:effectLst/>
          </p:spPr>
        </p:cxnSp>
        <p:cxnSp>
          <p:nvCxnSpPr>
            <p:cNvPr id="11" name="Straight Connector 10">
              <a:extLst>
                <a:ext uri="{FF2B5EF4-FFF2-40B4-BE49-F238E27FC236}">
                  <a16:creationId xmlns:a16="http://schemas.microsoft.com/office/drawing/2014/main" id="{3C31D0C0-9B76-2441-9292-FACD03308A86}"/>
                </a:ext>
              </a:extLst>
            </p:cNvPr>
            <p:cNvCxnSpPr>
              <a:cxnSpLocks/>
            </p:cNvCxnSpPr>
            <p:nvPr/>
          </p:nvCxnSpPr>
          <p:spPr bwMode="auto">
            <a:xfrm>
              <a:off x="1643497" y="3164379"/>
              <a:ext cx="135081" cy="0"/>
            </a:xfrm>
            <a:prstGeom prst="line">
              <a:avLst/>
            </a:prstGeom>
            <a:noFill/>
            <a:ln w="28575" cap="flat" cmpd="sng" algn="ctr">
              <a:solidFill>
                <a:schemeClr val="bg1"/>
              </a:solidFill>
              <a:prstDash val="solid"/>
              <a:round/>
              <a:headEnd type="none" w="med" len="med"/>
              <a:tailEnd type="none" w="med" len="med"/>
            </a:ln>
            <a:effectLst/>
          </p:spPr>
        </p:cxnSp>
        <p:cxnSp>
          <p:nvCxnSpPr>
            <p:cNvPr id="12" name="Straight Connector 11">
              <a:extLst>
                <a:ext uri="{FF2B5EF4-FFF2-40B4-BE49-F238E27FC236}">
                  <a16:creationId xmlns:a16="http://schemas.microsoft.com/office/drawing/2014/main" id="{AFD6BEAA-F400-71F2-023C-CB58EC57D7A5}"/>
                </a:ext>
              </a:extLst>
            </p:cNvPr>
            <p:cNvCxnSpPr>
              <a:cxnSpLocks/>
            </p:cNvCxnSpPr>
            <p:nvPr/>
          </p:nvCxnSpPr>
          <p:spPr bwMode="auto">
            <a:xfrm>
              <a:off x="1643497" y="3904905"/>
              <a:ext cx="135081" cy="0"/>
            </a:xfrm>
            <a:prstGeom prst="line">
              <a:avLst/>
            </a:prstGeom>
            <a:noFill/>
            <a:ln w="28575" cap="flat" cmpd="sng" algn="ctr">
              <a:solidFill>
                <a:schemeClr val="bg1"/>
              </a:solidFill>
              <a:prstDash val="solid"/>
              <a:round/>
              <a:headEnd type="none" w="med" len="med"/>
              <a:tailEnd type="none" w="med" len="med"/>
            </a:ln>
            <a:effectLst/>
          </p:spPr>
        </p:cxnSp>
        <p:cxnSp>
          <p:nvCxnSpPr>
            <p:cNvPr id="13" name="Straight Connector 12">
              <a:extLst>
                <a:ext uri="{FF2B5EF4-FFF2-40B4-BE49-F238E27FC236}">
                  <a16:creationId xmlns:a16="http://schemas.microsoft.com/office/drawing/2014/main" id="{3E9D1D09-4DFF-B609-A412-82A72CBC09BE}"/>
                </a:ext>
              </a:extLst>
            </p:cNvPr>
            <p:cNvCxnSpPr>
              <a:cxnSpLocks/>
            </p:cNvCxnSpPr>
            <p:nvPr/>
          </p:nvCxnSpPr>
          <p:spPr bwMode="auto">
            <a:xfrm>
              <a:off x="1643497" y="4645431"/>
              <a:ext cx="135081" cy="0"/>
            </a:xfrm>
            <a:prstGeom prst="line">
              <a:avLst/>
            </a:prstGeom>
            <a:noFill/>
            <a:ln w="28575" cap="flat" cmpd="sng" algn="ctr">
              <a:solidFill>
                <a:schemeClr val="bg1"/>
              </a:solidFill>
              <a:prstDash val="solid"/>
              <a:round/>
              <a:headEnd type="none" w="med" len="med"/>
              <a:tailEnd type="none" w="med" len="med"/>
            </a:ln>
            <a:effectLst/>
          </p:spPr>
        </p:cxnSp>
        <p:cxnSp>
          <p:nvCxnSpPr>
            <p:cNvPr id="14" name="Straight Connector 13">
              <a:extLst>
                <a:ext uri="{FF2B5EF4-FFF2-40B4-BE49-F238E27FC236}">
                  <a16:creationId xmlns:a16="http://schemas.microsoft.com/office/drawing/2014/main" id="{9CF0AA9B-446C-544B-1237-DAD3FFA284A5}"/>
                </a:ext>
              </a:extLst>
            </p:cNvPr>
            <p:cNvCxnSpPr>
              <a:cxnSpLocks/>
            </p:cNvCxnSpPr>
            <p:nvPr/>
          </p:nvCxnSpPr>
          <p:spPr bwMode="auto">
            <a:xfrm>
              <a:off x="1643497" y="5385955"/>
              <a:ext cx="135081" cy="0"/>
            </a:xfrm>
            <a:prstGeom prst="line">
              <a:avLst/>
            </a:prstGeom>
            <a:noFill/>
            <a:ln w="28575" cap="flat" cmpd="sng" algn="ctr">
              <a:solidFill>
                <a:schemeClr val="bg1"/>
              </a:solidFill>
              <a:prstDash val="solid"/>
              <a:round/>
              <a:headEnd type="none" w="med" len="med"/>
              <a:tailEnd type="none" w="med" len="med"/>
            </a:ln>
            <a:effectLst/>
          </p:spPr>
        </p:cxnSp>
      </p:grpSp>
      <p:grpSp>
        <p:nvGrpSpPr>
          <p:cNvPr id="39" name="Group 38">
            <a:extLst>
              <a:ext uri="{FF2B5EF4-FFF2-40B4-BE49-F238E27FC236}">
                <a16:creationId xmlns:a16="http://schemas.microsoft.com/office/drawing/2014/main" id="{ABA1869E-4C35-FD1F-A806-270EE05567C5}"/>
              </a:ext>
            </a:extLst>
          </p:cNvPr>
          <p:cNvGrpSpPr/>
          <p:nvPr/>
        </p:nvGrpSpPr>
        <p:grpSpPr>
          <a:xfrm>
            <a:off x="1997536" y="1775017"/>
            <a:ext cx="546115" cy="3253432"/>
            <a:chOff x="2180952" y="1034868"/>
            <a:chExt cx="546115" cy="4041389"/>
          </a:xfrm>
        </p:grpSpPr>
        <p:sp>
          <p:nvSpPr>
            <p:cNvPr id="15" name="TextBox 14">
              <a:extLst>
                <a:ext uri="{FF2B5EF4-FFF2-40B4-BE49-F238E27FC236}">
                  <a16:creationId xmlns:a16="http://schemas.microsoft.com/office/drawing/2014/main" id="{167609D2-2541-1133-D692-F9A64894AB03}"/>
                </a:ext>
              </a:extLst>
            </p:cNvPr>
            <p:cNvSpPr txBox="1"/>
            <p:nvPr/>
          </p:nvSpPr>
          <p:spPr bwMode="auto">
            <a:xfrm>
              <a:off x="2180952" y="1034868"/>
              <a:ext cx="5357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100</a:t>
              </a:r>
            </a:p>
          </p:txBody>
        </p:sp>
        <p:sp>
          <p:nvSpPr>
            <p:cNvPr id="16" name="TextBox 15">
              <a:extLst>
                <a:ext uri="{FF2B5EF4-FFF2-40B4-BE49-F238E27FC236}">
                  <a16:creationId xmlns:a16="http://schemas.microsoft.com/office/drawing/2014/main" id="{D818619A-E848-820C-1B12-82107E57AE92}"/>
                </a:ext>
              </a:extLst>
            </p:cNvPr>
            <p:cNvSpPr txBox="1"/>
            <p:nvPr/>
          </p:nvSpPr>
          <p:spPr bwMode="auto">
            <a:xfrm>
              <a:off x="2297972" y="1765000"/>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80</a:t>
              </a:r>
            </a:p>
          </p:txBody>
        </p:sp>
        <p:sp>
          <p:nvSpPr>
            <p:cNvPr id="17" name="TextBox 16">
              <a:extLst>
                <a:ext uri="{FF2B5EF4-FFF2-40B4-BE49-F238E27FC236}">
                  <a16:creationId xmlns:a16="http://schemas.microsoft.com/office/drawing/2014/main" id="{4D07279E-7631-1E47-CE9F-4CC94308CB04}"/>
                </a:ext>
              </a:extLst>
            </p:cNvPr>
            <p:cNvSpPr txBox="1"/>
            <p:nvPr/>
          </p:nvSpPr>
          <p:spPr bwMode="auto">
            <a:xfrm>
              <a:off x="2297972" y="2504147"/>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60</a:t>
              </a:r>
            </a:p>
          </p:txBody>
        </p:sp>
        <p:sp>
          <p:nvSpPr>
            <p:cNvPr id="18" name="TextBox 17">
              <a:extLst>
                <a:ext uri="{FF2B5EF4-FFF2-40B4-BE49-F238E27FC236}">
                  <a16:creationId xmlns:a16="http://schemas.microsoft.com/office/drawing/2014/main" id="{A563C8A9-D32C-9395-4A19-F6331BB54B4B}"/>
                </a:ext>
              </a:extLst>
            </p:cNvPr>
            <p:cNvSpPr txBox="1"/>
            <p:nvPr/>
          </p:nvSpPr>
          <p:spPr bwMode="auto">
            <a:xfrm>
              <a:off x="2297972" y="3234279"/>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40</a:t>
              </a:r>
            </a:p>
          </p:txBody>
        </p:sp>
        <p:sp>
          <p:nvSpPr>
            <p:cNvPr id="19" name="TextBox 18">
              <a:extLst>
                <a:ext uri="{FF2B5EF4-FFF2-40B4-BE49-F238E27FC236}">
                  <a16:creationId xmlns:a16="http://schemas.microsoft.com/office/drawing/2014/main" id="{5342D681-0117-D917-632C-7D323C0E33DB}"/>
                </a:ext>
              </a:extLst>
            </p:cNvPr>
            <p:cNvSpPr txBox="1"/>
            <p:nvPr/>
          </p:nvSpPr>
          <p:spPr bwMode="auto">
            <a:xfrm>
              <a:off x="2308363" y="3976793"/>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sp>
          <p:nvSpPr>
            <p:cNvPr id="20" name="TextBox 19">
              <a:extLst>
                <a:ext uri="{FF2B5EF4-FFF2-40B4-BE49-F238E27FC236}">
                  <a16:creationId xmlns:a16="http://schemas.microsoft.com/office/drawing/2014/main" id="{F8A0DC9F-5A0F-2C45-D4AF-47C6B75C71CE}"/>
                </a:ext>
              </a:extLst>
            </p:cNvPr>
            <p:cNvSpPr txBox="1"/>
            <p:nvPr/>
          </p:nvSpPr>
          <p:spPr bwMode="auto">
            <a:xfrm>
              <a:off x="2425382" y="4706925"/>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grpSp>
      <p:sp>
        <p:nvSpPr>
          <p:cNvPr id="36" name="TextBox 35">
            <a:extLst>
              <a:ext uri="{FF2B5EF4-FFF2-40B4-BE49-F238E27FC236}">
                <a16:creationId xmlns:a16="http://schemas.microsoft.com/office/drawing/2014/main" id="{0DFD9EB7-F5D0-E9EA-CE2D-6590971FB729}"/>
              </a:ext>
            </a:extLst>
          </p:cNvPr>
          <p:cNvSpPr txBox="1"/>
          <p:nvPr/>
        </p:nvSpPr>
        <p:spPr bwMode="auto">
          <a:xfrm>
            <a:off x="9521335" y="3146850"/>
            <a:ext cx="133663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dirty="0">
                <a:solidFill>
                  <a:schemeClr val="bg1"/>
                </a:solidFill>
                <a:latin typeface="Calibri" panose="020F0502020204030204" pitchFamily="34" charset="0"/>
              </a:rPr>
              <a:t>ORR=75.7%</a:t>
            </a:r>
          </a:p>
        </p:txBody>
      </p:sp>
      <p:sp>
        <p:nvSpPr>
          <p:cNvPr id="38" name="TextBox 37">
            <a:extLst>
              <a:ext uri="{FF2B5EF4-FFF2-40B4-BE49-F238E27FC236}">
                <a16:creationId xmlns:a16="http://schemas.microsoft.com/office/drawing/2014/main" id="{D0CE1B67-730D-7750-4741-AD60D78416B4}"/>
              </a:ext>
            </a:extLst>
          </p:cNvPr>
          <p:cNvSpPr txBox="1"/>
          <p:nvPr/>
        </p:nvSpPr>
        <p:spPr bwMode="auto">
          <a:xfrm>
            <a:off x="7982950" y="4638771"/>
            <a:ext cx="47961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dirty="0">
                <a:latin typeface="Calibri" panose="020F0502020204030204" pitchFamily="34" charset="0"/>
              </a:rPr>
              <a:t>5.8</a:t>
            </a:r>
          </a:p>
        </p:txBody>
      </p:sp>
      <p:cxnSp>
        <p:nvCxnSpPr>
          <p:cNvPr id="41" name="Straight Connector 40">
            <a:extLst>
              <a:ext uri="{FF2B5EF4-FFF2-40B4-BE49-F238E27FC236}">
                <a16:creationId xmlns:a16="http://schemas.microsoft.com/office/drawing/2014/main" id="{B62619B1-8DC6-CE86-9689-A64DD1626BDD}"/>
              </a:ext>
            </a:extLst>
          </p:cNvPr>
          <p:cNvCxnSpPr/>
          <p:nvPr/>
        </p:nvCxnSpPr>
        <p:spPr bwMode="auto">
          <a:xfrm flipV="1">
            <a:off x="6408635" y="1965168"/>
            <a:ext cx="0" cy="2951193"/>
          </a:xfrm>
          <a:prstGeom prst="line">
            <a:avLst/>
          </a:prstGeom>
          <a:noFill/>
          <a:ln w="28575" cap="flat" cmpd="sng" algn="ctr">
            <a:solidFill>
              <a:schemeClr val="tx2"/>
            </a:solidFill>
            <a:prstDash val="sysDash"/>
            <a:round/>
            <a:headEnd type="none" w="med" len="med"/>
            <a:tailEnd type="none" w="med" len="med"/>
          </a:ln>
          <a:effectLst/>
        </p:spPr>
      </p:cxnSp>
      <p:grpSp>
        <p:nvGrpSpPr>
          <p:cNvPr id="63" name="Group 62">
            <a:extLst>
              <a:ext uri="{FF2B5EF4-FFF2-40B4-BE49-F238E27FC236}">
                <a16:creationId xmlns:a16="http://schemas.microsoft.com/office/drawing/2014/main" id="{1601D5E8-9296-F779-90C4-CF09FB464CD9}"/>
              </a:ext>
            </a:extLst>
          </p:cNvPr>
          <p:cNvGrpSpPr/>
          <p:nvPr/>
        </p:nvGrpSpPr>
        <p:grpSpPr>
          <a:xfrm>
            <a:off x="2568580" y="4909258"/>
            <a:ext cx="7190680" cy="101775"/>
            <a:chOff x="2799804" y="4909258"/>
            <a:chExt cx="7190680" cy="101775"/>
          </a:xfrm>
        </p:grpSpPr>
        <p:grpSp>
          <p:nvGrpSpPr>
            <p:cNvPr id="42" name="Group 41">
              <a:extLst>
                <a:ext uri="{FF2B5EF4-FFF2-40B4-BE49-F238E27FC236}">
                  <a16:creationId xmlns:a16="http://schemas.microsoft.com/office/drawing/2014/main" id="{54765DCF-EBA9-903E-32DA-C71F23ED2765}"/>
                </a:ext>
              </a:extLst>
            </p:cNvPr>
            <p:cNvGrpSpPr/>
            <p:nvPr/>
          </p:nvGrpSpPr>
          <p:grpSpPr>
            <a:xfrm rot="5400000">
              <a:off x="3950241" y="3758821"/>
              <a:ext cx="98847" cy="2399722"/>
              <a:chOff x="1643497" y="1683327"/>
              <a:chExt cx="135081" cy="3702628"/>
            </a:xfrm>
          </p:grpSpPr>
          <p:cxnSp>
            <p:nvCxnSpPr>
              <p:cNvPr id="43" name="Straight Connector 42">
                <a:extLst>
                  <a:ext uri="{FF2B5EF4-FFF2-40B4-BE49-F238E27FC236}">
                    <a16:creationId xmlns:a16="http://schemas.microsoft.com/office/drawing/2014/main" id="{0019EEF0-FE45-FF01-9E0C-C5BFA93666C1}"/>
                  </a:ext>
                </a:extLst>
              </p:cNvPr>
              <p:cNvCxnSpPr>
                <a:cxnSpLocks/>
              </p:cNvCxnSpPr>
              <p:nvPr/>
            </p:nvCxnSpPr>
            <p:spPr bwMode="auto">
              <a:xfrm>
                <a:off x="1643497" y="1683327"/>
                <a:ext cx="135081" cy="0"/>
              </a:xfrm>
              <a:prstGeom prst="line">
                <a:avLst/>
              </a:prstGeom>
              <a:noFill/>
              <a:ln w="28575" cap="flat" cmpd="sng" algn="ctr">
                <a:solidFill>
                  <a:schemeClr val="bg1"/>
                </a:solidFill>
                <a:prstDash val="solid"/>
                <a:round/>
                <a:headEnd type="none" w="med" len="med"/>
                <a:tailEnd type="none" w="med" len="med"/>
              </a:ln>
              <a:effectLst/>
            </p:spPr>
          </p:cxnSp>
          <p:cxnSp>
            <p:nvCxnSpPr>
              <p:cNvPr id="44" name="Straight Connector 43">
                <a:extLst>
                  <a:ext uri="{FF2B5EF4-FFF2-40B4-BE49-F238E27FC236}">
                    <a16:creationId xmlns:a16="http://schemas.microsoft.com/office/drawing/2014/main" id="{FFF18AB6-1EE7-43E1-D3ED-6CF677D06B39}"/>
                  </a:ext>
                </a:extLst>
              </p:cNvPr>
              <p:cNvCxnSpPr>
                <a:cxnSpLocks/>
              </p:cNvCxnSpPr>
              <p:nvPr/>
            </p:nvCxnSpPr>
            <p:spPr bwMode="auto">
              <a:xfrm>
                <a:off x="1643497" y="2423853"/>
                <a:ext cx="135081" cy="0"/>
              </a:xfrm>
              <a:prstGeom prst="line">
                <a:avLst/>
              </a:prstGeom>
              <a:noFill/>
              <a:ln w="28575" cap="flat" cmpd="sng" algn="ctr">
                <a:solidFill>
                  <a:schemeClr val="bg1"/>
                </a:solidFill>
                <a:prstDash val="solid"/>
                <a:round/>
                <a:headEnd type="none" w="med" len="med"/>
                <a:tailEnd type="none" w="med" len="med"/>
              </a:ln>
              <a:effectLst/>
            </p:spPr>
          </p:cxnSp>
          <p:cxnSp>
            <p:nvCxnSpPr>
              <p:cNvPr id="45" name="Straight Connector 44">
                <a:extLst>
                  <a:ext uri="{FF2B5EF4-FFF2-40B4-BE49-F238E27FC236}">
                    <a16:creationId xmlns:a16="http://schemas.microsoft.com/office/drawing/2014/main" id="{55BCCF80-EA79-2166-9227-D96DE437F947}"/>
                  </a:ext>
                </a:extLst>
              </p:cNvPr>
              <p:cNvCxnSpPr>
                <a:cxnSpLocks/>
              </p:cNvCxnSpPr>
              <p:nvPr/>
            </p:nvCxnSpPr>
            <p:spPr bwMode="auto">
              <a:xfrm>
                <a:off x="1643497" y="3164379"/>
                <a:ext cx="135081" cy="0"/>
              </a:xfrm>
              <a:prstGeom prst="line">
                <a:avLst/>
              </a:prstGeom>
              <a:noFill/>
              <a:ln w="28575" cap="flat" cmpd="sng" algn="ctr">
                <a:solidFill>
                  <a:schemeClr val="bg1"/>
                </a:solidFill>
                <a:prstDash val="solid"/>
                <a:round/>
                <a:headEnd type="none" w="med" len="med"/>
                <a:tailEnd type="none" w="med" len="med"/>
              </a:ln>
              <a:effectLst/>
            </p:spPr>
          </p:cxnSp>
          <p:cxnSp>
            <p:nvCxnSpPr>
              <p:cNvPr id="46" name="Straight Connector 45">
                <a:extLst>
                  <a:ext uri="{FF2B5EF4-FFF2-40B4-BE49-F238E27FC236}">
                    <a16:creationId xmlns:a16="http://schemas.microsoft.com/office/drawing/2014/main" id="{DD38DF36-2F0F-C68E-5EB5-51DFA8118F5E}"/>
                  </a:ext>
                </a:extLst>
              </p:cNvPr>
              <p:cNvCxnSpPr>
                <a:cxnSpLocks/>
              </p:cNvCxnSpPr>
              <p:nvPr/>
            </p:nvCxnSpPr>
            <p:spPr bwMode="auto">
              <a:xfrm>
                <a:off x="1643497" y="3904905"/>
                <a:ext cx="135081" cy="0"/>
              </a:xfrm>
              <a:prstGeom prst="line">
                <a:avLst/>
              </a:prstGeom>
              <a:noFill/>
              <a:ln w="28575" cap="flat" cmpd="sng" algn="ctr">
                <a:solidFill>
                  <a:schemeClr val="bg1"/>
                </a:solidFill>
                <a:prstDash val="solid"/>
                <a:round/>
                <a:headEnd type="none" w="med" len="med"/>
                <a:tailEnd type="none" w="med" len="med"/>
              </a:ln>
              <a:effectLst/>
            </p:spPr>
          </p:cxnSp>
          <p:cxnSp>
            <p:nvCxnSpPr>
              <p:cNvPr id="47" name="Straight Connector 46">
                <a:extLst>
                  <a:ext uri="{FF2B5EF4-FFF2-40B4-BE49-F238E27FC236}">
                    <a16:creationId xmlns:a16="http://schemas.microsoft.com/office/drawing/2014/main" id="{83410622-3081-2DB8-82FB-79E7586C9119}"/>
                  </a:ext>
                </a:extLst>
              </p:cNvPr>
              <p:cNvCxnSpPr>
                <a:cxnSpLocks/>
              </p:cNvCxnSpPr>
              <p:nvPr/>
            </p:nvCxnSpPr>
            <p:spPr bwMode="auto">
              <a:xfrm>
                <a:off x="1643497" y="4645431"/>
                <a:ext cx="135081" cy="0"/>
              </a:xfrm>
              <a:prstGeom prst="line">
                <a:avLst/>
              </a:prstGeom>
              <a:noFill/>
              <a:ln w="28575" cap="flat" cmpd="sng" algn="ctr">
                <a:solidFill>
                  <a:schemeClr val="bg1"/>
                </a:solidFill>
                <a:prstDash val="solid"/>
                <a:round/>
                <a:headEnd type="none" w="med" len="med"/>
                <a:tailEnd type="none" w="med" len="med"/>
              </a:ln>
              <a:effectLst/>
            </p:spPr>
          </p:cxnSp>
          <p:cxnSp>
            <p:nvCxnSpPr>
              <p:cNvPr id="48" name="Straight Connector 47">
                <a:extLst>
                  <a:ext uri="{FF2B5EF4-FFF2-40B4-BE49-F238E27FC236}">
                    <a16:creationId xmlns:a16="http://schemas.microsoft.com/office/drawing/2014/main" id="{8573F4AA-F49B-5697-C391-25987BFA23DB}"/>
                  </a:ext>
                </a:extLst>
              </p:cNvPr>
              <p:cNvCxnSpPr>
                <a:cxnSpLocks/>
              </p:cNvCxnSpPr>
              <p:nvPr/>
            </p:nvCxnSpPr>
            <p:spPr bwMode="auto">
              <a:xfrm>
                <a:off x="1643497" y="5385955"/>
                <a:ext cx="135081" cy="0"/>
              </a:xfrm>
              <a:prstGeom prst="line">
                <a:avLst/>
              </a:prstGeom>
              <a:noFill/>
              <a:ln w="28575" cap="flat" cmpd="sng" algn="ctr">
                <a:solidFill>
                  <a:schemeClr val="bg1"/>
                </a:solidFill>
                <a:prstDash val="solid"/>
                <a:round/>
                <a:headEnd type="none" w="med" len="med"/>
                <a:tailEnd type="none" w="med" len="med"/>
              </a:ln>
              <a:effectLst/>
            </p:spPr>
          </p:cxnSp>
        </p:grpSp>
        <p:grpSp>
          <p:nvGrpSpPr>
            <p:cNvPr id="49" name="Group 48">
              <a:extLst>
                <a:ext uri="{FF2B5EF4-FFF2-40B4-BE49-F238E27FC236}">
                  <a16:creationId xmlns:a16="http://schemas.microsoft.com/office/drawing/2014/main" id="{C4087028-5352-12DE-3B11-9F156915741F}"/>
                </a:ext>
              </a:extLst>
            </p:cNvPr>
            <p:cNvGrpSpPr/>
            <p:nvPr/>
          </p:nvGrpSpPr>
          <p:grpSpPr>
            <a:xfrm rot="5400000">
              <a:off x="6829907" y="3758821"/>
              <a:ext cx="98847" cy="2399722"/>
              <a:chOff x="1643497" y="1683327"/>
              <a:chExt cx="135081" cy="3702628"/>
            </a:xfrm>
          </p:grpSpPr>
          <p:cxnSp>
            <p:nvCxnSpPr>
              <p:cNvPr id="50" name="Straight Connector 49">
                <a:extLst>
                  <a:ext uri="{FF2B5EF4-FFF2-40B4-BE49-F238E27FC236}">
                    <a16:creationId xmlns:a16="http://schemas.microsoft.com/office/drawing/2014/main" id="{8DE5DFE6-4450-074E-8FDB-0E70429D0618}"/>
                  </a:ext>
                </a:extLst>
              </p:cNvPr>
              <p:cNvCxnSpPr>
                <a:cxnSpLocks/>
              </p:cNvCxnSpPr>
              <p:nvPr/>
            </p:nvCxnSpPr>
            <p:spPr bwMode="auto">
              <a:xfrm>
                <a:off x="1643497" y="1683327"/>
                <a:ext cx="135081" cy="0"/>
              </a:xfrm>
              <a:prstGeom prst="line">
                <a:avLst/>
              </a:prstGeom>
              <a:noFill/>
              <a:ln w="28575" cap="flat" cmpd="sng" algn="ctr">
                <a:solidFill>
                  <a:schemeClr val="bg1"/>
                </a:solidFill>
                <a:prstDash val="solid"/>
                <a:round/>
                <a:headEnd type="none" w="med" len="med"/>
                <a:tailEnd type="none" w="med" len="med"/>
              </a:ln>
              <a:effectLst/>
            </p:spPr>
          </p:cxnSp>
          <p:cxnSp>
            <p:nvCxnSpPr>
              <p:cNvPr id="51" name="Straight Connector 50">
                <a:extLst>
                  <a:ext uri="{FF2B5EF4-FFF2-40B4-BE49-F238E27FC236}">
                    <a16:creationId xmlns:a16="http://schemas.microsoft.com/office/drawing/2014/main" id="{8BD5E65A-AF5B-E6E5-AECA-B0F9F68D6B0A}"/>
                  </a:ext>
                </a:extLst>
              </p:cNvPr>
              <p:cNvCxnSpPr>
                <a:cxnSpLocks/>
              </p:cNvCxnSpPr>
              <p:nvPr/>
            </p:nvCxnSpPr>
            <p:spPr bwMode="auto">
              <a:xfrm>
                <a:off x="1643497" y="2423853"/>
                <a:ext cx="135081" cy="0"/>
              </a:xfrm>
              <a:prstGeom prst="line">
                <a:avLst/>
              </a:prstGeom>
              <a:noFill/>
              <a:ln w="28575" cap="flat" cmpd="sng" algn="ctr">
                <a:solidFill>
                  <a:schemeClr val="bg1"/>
                </a:solidFill>
                <a:prstDash val="solid"/>
                <a:round/>
                <a:headEnd type="none" w="med" len="med"/>
                <a:tailEnd type="none" w="med" len="med"/>
              </a:ln>
              <a:effectLst/>
            </p:spPr>
          </p:cxnSp>
          <p:cxnSp>
            <p:nvCxnSpPr>
              <p:cNvPr id="52" name="Straight Connector 51">
                <a:extLst>
                  <a:ext uri="{FF2B5EF4-FFF2-40B4-BE49-F238E27FC236}">
                    <a16:creationId xmlns:a16="http://schemas.microsoft.com/office/drawing/2014/main" id="{4BACDA7E-7635-E392-19AE-82F8DE73D2D7}"/>
                  </a:ext>
                </a:extLst>
              </p:cNvPr>
              <p:cNvCxnSpPr>
                <a:cxnSpLocks/>
              </p:cNvCxnSpPr>
              <p:nvPr/>
            </p:nvCxnSpPr>
            <p:spPr bwMode="auto">
              <a:xfrm>
                <a:off x="1643497" y="3164379"/>
                <a:ext cx="135081" cy="0"/>
              </a:xfrm>
              <a:prstGeom prst="line">
                <a:avLst/>
              </a:prstGeom>
              <a:noFill/>
              <a:ln w="28575" cap="flat" cmpd="sng" algn="ctr">
                <a:solidFill>
                  <a:schemeClr val="bg1"/>
                </a:solidFill>
                <a:prstDash val="solid"/>
                <a:round/>
                <a:headEnd type="none" w="med" len="med"/>
                <a:tailEnd type="none" w="med" len="med"/>
              </a:ln>
              <a:effectLst/>
            </p:spPr>
          </p:cxnSp>
          <p:cxnSp>
            <p:nvCxnSpPr>
              <p:cNvPr id="53" name="Straight Connector 52">
                <a:extLst>
                  <a:ext uri="{FF2B5EF4-FFF2-40B4-BE49-F238E27FC236}">
                    <a16:creationId xmlns:a16="http://schemas.microsoft.com/office/drawing/2014/main" id="{7A2729AB-973C-BF26-A840-87CCD830B279}"/>
                  </a:ext>
                </a:extLst>
              </p:cNvPr>
              <p:cNvCxnSpPr>
                <a:cxnSpLocks/>
              </p:cNvCxnSpPr>
              <p:nvPr/>
            </p:nvCxnSpPr>
            <p:spPr bwMode="auto">
              <a:xfrm>
                <a:off x="1643497" y="3904905"/>
                <a:ext cx="135081" cy="0"/>
              </a:xfrm>
              <a:prstGeom prst="line">
                <a:avLst/>
              </a:prstGeom>
              <a:noFill/>
              <a:ln w="28575" cap="flat" cmpd="sng" algn="ctr">
                <a:solidFill>
                  <a:schemeClr val="bg1"/>
                </a:solidFill>
                <a:prstDash val="solid"/>
                <a:round/>
                <a:headEnd type="none" w="med" len="med"/>
                <a:tailEnd type="none" w="med" len="med"/>
              </a:ln>
              <a:effectLst/>
            </p:spPr>
          </p:cxnSp>
          <p:cxnSp>
            <p:nvCxnSpPr>
              <p:cNvPr id="54" name="Straight Connector 53">
                <a:extLst>
                  <a:ext uri="{FF2B5EF4-FFF2-40B4-BE49-F238E27FC236}">
                    <a16:creationId xmlns:a16="http://schemas.microsoft.com/office/drawing/2014/main" id="{20DD9474-F25A-806C-4EC9-AA5345204F98}"/>
                  </a:ext>
                </a:extLst>
              </p:cNvPr>
              <p:cNvCxnSpPr>
                <a:cxnSpLocks/>
              </p:cNvCxnSpPr>
              <p:nvPr/>
            </p:nvCxnSpPr>
            <p:spPr bwMode="auto">
              <a:xfrm>
                <a:off x="1643497" y="4645431"/>
                <a:ext cx="135081" cy="0"/>
              </a:xfrm>
              <a:prstGeom prst="line">
                <a:avLst/>
              </a:prstGeom>
              <a:noFill/>
              <a:ln w="28575" cap="flat" cmpd="sng" algn="ctr">
                <a:solidFill>
                  <a:schemeClr val="bg1"/>
                </a:solidFill>
                <a:prstDash val="solid"/>
                <a:round/>
                <a:headEnd type="none" w="med" len="med"/>
                <a:tailEnd type="none" w="med" len="med"/>
              </a:ln>
              <a:effectLst/>
            </p:spPr>
          </p:cxnSp>
          <p:cxnSp>
            <p:nvCxnSpPr>
              <p:cNvPr id="55" name="Straight Connector 54">
                <a:extLst>
                  <a:ext uri="{FF2B5EF4-FFF2-40B4-BE49-F238E27FC236}">
                    <a16:creationId xmlns:a16="http://schemas.microsoft.com/office/drawing/2014/main" id="{61B8D8AB-0219-1213-1F57-828A285403E3}"/>
                  </a:ext>
                </a:extLst>
              </p:cNvPr>
              <p:cNvCxnSpPr>
                <a:cxnSpLocks/>
              </p:cNvCxnSpPr>
              <p:nvPr/>
            </p:nvCxnSpPr>
            <p:spPr bwMode="auto">
              <a:xfrm>
                <a:off x="1643497" y="5385955"/>
                <a:ext cx="135081" cy="0"/>
              </a:xfrm>
              <a:prstGeom prst="line">
                <a:avLst/>
              </a:prstGeom>
              <a:noFill/>
              <a:ln w="28575" cap="flat" cmpd="sng" algn="ctr">
                <a:solidFill>
                  <a:schemeClr val="bg1"/>
                </a:solidFill>
                <a:prstDash val="solid"/>
                <a:round/>
                <a:headEnd type="none" w="med" len="med"/>
                <a:tailEnd type="none" w="med" len="med"/>
              </a:ln>
              <a:effectLst/>
            </p:spPr>
          </p:cxnSp>
        </p:grpSp>
        <p:grpSp>
          <p:nvGrpSpPr>
            <p:cNvPr id="56" name="Group 55">
              <a:extLst>
                <a:ext uri="{FF2B5EF4-FFF2-40B4-BE49-F238E27FC236}">
                  <a16:creationId xmlns:a16="http://schemas.microsoft.com/office/drawing/2014/main" id="{A0B61306-FE39-0673-3B04-91353A732963}"/>
                </a:ext>
              </a:extLst>
            </p:cNvPr>
            <p:cNvGrpSpPr/>
            <p:nvPr/>
          </p:nvGrpSpPr>
          <p:grpSpPr>
            <a:xfrm rot="5400000">
              <a:off x="9221144" y="4241693"/>
              <a:ext cx="98847" cy="1439833"/>
              <a:chOff x="1643497" y="3164379"/>
              <a:chExt cx="135081" cy="2221576"/>
            </a:xfrm>
          </p:grpSpPr>
          <p:cxnSp>
            <p:nvCxnSpPr>
              <p:cNvPr id="59" name="Straight Connector 58">
                <a:extLst>
                  <a:ext uri="{FF2B5EF4-FFF2-40B4-BE49-F238E27FC236}">
                    <a16:creationId xmlns:a16="http://schemas.microsoft.com/office/drawing/2014/main" id="{C29622D5-8011-4357-458F-0983BFC89747}"/>
                  </a:ext>
                </a:extLst>
              </p:cNvPr>
              <p:cNvCxnSpPr>
                <a:cxnSpLocks/>
              </p:cNvCxnSpPr>
              <p:nvPr/>
            </p:nvCxnSpPr>
            <p:spPr bwMode="auto">
              <a:xfrm>
                <a:off x="1643497" y="3164379"/>
                <a:ext cx="135081" cy="0"/>
              </a:xfrm>
              <a:prstGeom prst="line">
                <a:avLst/>
              </a:prstGeom>
              <a:noFill/>
              <a:ln w="28575" cap="flat" cmpd="sng" algn="ctr">
                <a:solidFill>
                  <a:schemeClr val="bg1"/>
                </a:solidFill>
                <a:prstDash val="solid"/>
                <a:round/>
                <a:headEnd type="none" w="med" len="med"/>
                <a:tailEnd type="none" w="med" len="med"/>
              </a:ln>
              <a:effectLst/>
            </p:spPr>
          </p:cxnSp>
          <p:cxnSp>
            <p:nvCxnSpPr>
              <p:cNvPr id="60" name="Straight Connector 59">
                <a:extLst>
                  <a:ext uri="{FF2B5EF4-FFF2-40B4-BE49-F238E27FC236}">
                    <a16:creationId xmlns:a16="http://schemas.microsoft.com/office/drawing/2014/main" id="{23DAB4BD-CCAF-3CC5-79B7-DB4FF7136E9B}"/>
                  </a:ext>
                </a:extLst>
              </p:cNvPr>
              <p:cNvCxnSpPr>
                <a:cxnSpLocks/>
              </p:cNvCxnSpPr>
              <p:nvPr/>
            </p:nvCxnSpPr>
            <p:spPr bwMode="auto">
              <a:xfrm>
                <a:off x="1643497" y="3904905"/>
                <a:ext cx="135081" cy="0"/>
              </a:xfrm>
              <a:prstGeom prst="line">
                <a:avLst/>
              </a:prstGeom>
              <a:noFill/>
              <a:ln w="28575" cap="flat" cmpd="sng" algn="ctr">
                <a:solidFill>
                  <a:schemeClr val="bg1"/>
                </a:solidFill>
                <a:prstDash val="solid"/>
                <a:round/>
                <a:headEnd type="none" w="med" len="med"/>
                <a:tailEnd type="none" w="med" len="med"/>
              </a:ln>
              <a:effectLst/>
            </p:spPr>
          </p:cxnSp>
          <p:cxnSp>
            <p:nvCxnSpPr>
              <p:cNvPr id="61" name="Straight Connector 60">
                <a:extLst>
                  <a:ext uri="{FF2B5EF4-FFF2-40B4-BE49-F238E27FC236}">
                    <a16:creationId xmlns:a16="http://schemas.microsoft.com/office/drawing/2014/main" id="{44A1B9DA-ED89-648C-9289-766B66CFEDE9}"/>
                  </a:ext>
                </a:extLst>
              </p:cNvPr>
              <p:cNvCxnSpPr>
                <a:cxnSpLocks/>
              </p:cNvCxnSpPr>
              <p:nvPr/>
            </p:nvCxnSpPr>
            <p:spPr bwMode="auto">
              <a:xfrm>
                <a:off x="1643497" y="4645431"/>
                <a:ext cx="135081" cy="0"/>
              </a:xfrm>
              <a:prstGeom prst="line">
                <a:avLst/>
              </a:prstGeom>
              <a:noFill/>
              <a:ln w="28575" cap="flat" cmpd="sng" algn="ctr">
                <a:solidFill>
                  <a:schemeClr val="bg1"/>
                </a:solidFill>
                <a:prstDash val="solid"/>
                <a:round/>
                <a:headEnd type="none" w="med" len="med"/>
                <a:tailEnd type="none" w="med" len="med"/>
              </a:ln>
              <a:effectLst/>
            </p:spPr>
          </p:cxnSp>
          <p:cxnSp>
            <p:nvCxnSpPr>
              <p:cNvPr id="62" name="Straight Connector 61">
                <a:extLst>
                  <a:ext uri="{FF2B5EF4-FFF2-40B4-BE49-F238E27FC236}">
                    <a16:creationId xmlns:a16="http://schemas.microsoft.com/office/drawing/2014/main" id="{1BCD7A66-791D-03E8-4866-EEC270370CD0}"/>
                  </a:ext>
                </a:extLst>
              </p:cNvPr>
              <p:cNvCxnSpPr>
                <a:cxnSpLocks/>
              </p:cNvCxnSpPr>
              <p:nvPr/>
            </p:nvCxnSpPr>
            <p:spPr bwMode="auto">
              <a:xfrm>
                <a:off x="1643497" y="5385955"/>
                <a:ext cx="135081" cy="0"/>
              </a:xfrm>
              <a:prstGeom prst="line">
                <a:avLst/>
              </a:prstGeom>
              <a:noFill/>
              <a:ln w="28575" cap="flat" cmpd="sng" algn="ctr">
                <a:solidFill>
                  <a:schemeClr val="bg1"/>
                </a:solidFill>
                <a:prstDash val="solid"/>
                <a:round/>
                <a:headEnd type="none" w="med" len="med"/>
                <a:tailEnd type="none" w="med" len="med"/>
              </a:ln>
              <a:effectLst/>
            </p:spPr>
          </p:cxnSp>
        </p:grpSp>
      </p:grpSp>
      <p:sp>
        <p:nvSpPr>
          <p:cNvPr id="31744" name="TextBox 31743">
            <a:extLst>
              <a:ext uri="{FF2B5EF4-FFF2-40B4-BE49-F238E27FC236}">
                <a16:creationId xmlns:a16="http://schemas.microsoft.com/office/drawing/2014/main" id="{5F631948-DD11-14CC-A782-9D7B83F70F1A}"/>
              </a:ext>
            </a:extLst>
          </p:cNvPr>
          <p:cNvSpPr txBox="1"/>
          <p:nvPr/>
        </p:nvSpPr>
        <p:spPr bwMode="auto">
          <a:xfrm>
            <a:off x="2708839" y="3352045"/>
            <a:ext cx="30585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ts val="0"/>
              </a:spcBef>
              <a:spcAft>
                <a:spcPct val="0"/>
              </a:spcAft>
              <a:buClrTx/>
              <a:buFontTx/>
              <a:buNone/>
            </a:pPr>
            <a:r>
              <a:rPr lang="en-US" sz="1400" dirty="0">
                <a:solidFill>
                  <a:schemeClr val="bg1"/>
                </a:solidFill>
                <a:latin typeface="Calibri" panose="020F0502020204030204" pitchFamily="34" charset="0"/>
              </a:rPr>
              <a:t>Disease Progression or Death</a:t>
            </a:r>
          </a:p>
        </p:txBody>
      </p:sp>
      <p:sp>
        <p:nvSpPr>
          <p:cNvPr id="31745" name="TextBox 31744">
            <a:extLst>
              <a:ext uri="{FF2B5EF4-FFF2-40B4-BE49-F238E27FC236}">
                <a16:creationId xmlns:a16="http://schemas.microsoft.com/office/drawing/2014/main" id="{1E8FC2DC-9318-2259-49EA-E66E7577FDD8}"/>
              </a:ext>
            </a:extLst>
          </p:cNvPr>
          <p:cNvSpPr txBox="1"/>
          <p:nvPr/>
        </p:nvSpPr>
        <p:spPr bwMode="auto">
          <a:xfrm>
            <a:off x="2773436" y="3881740"/>
            <a:ext cx="1152672"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ts val="0"/>
              </a:spcBef>
              <a:spcAft>
                <a:spcPct val="0"/>
              </a:spcAft>
              <a:buClrTx/>
              <a:buFontTx/>
              <a:buNone/>
            </a:pPr>
            <a:r>
              <a:rPr lang="en-US" sz="1400" dirty="0">
                <a:solidFill>
                  <a:schemeClr val="bg1"/>
                </a:solidFill>
                <a:latin typeface="Calibri" panose="020F0502020204030204" pitchFamily="34" charset="0"/>
              </a:rPr>
              <a:t>Zanubrutinib</a:t>
            </a:r>
            <a:br>
              <a:rPr lang="en-US" sz="1400" dirty="0">
                <a:solidFill>
                  <a:schemeClr val="bg1"/>
                </a:solidFill>
                <a:latin typeface="Calibri" panose="020F0502020204030204" pitchFamily="34" charset="0"/>
              </a:rPr>
            </a:br>
            <a:r>
              <a:rPr lang="en-US" sz="1400" dirty="0">
                <a:solidFill>
                  <a:schemeClr val="bg1"/>
                </a:solidFill>
                <a:latin typeface="Calibri" panose="020F0502020204030204" pitchFamily="34" charset="0"/>
              </a:rPr>
              <a:t>Ibrutinib</a:t>
            </a:r>
          </a:p>
        </p:txBody>
      </p:sp>
      <p:sp>
        <p:nvSpPr>
          <p:cNvPr id="31747" name="TextBox 31746">
            <a:extLst>
              <a:ext uri="{FF2B5EF4-FFF2-40B4-BE49-F238E27FC236}">
                <a16:creationId xmlns:a16="http://schemas.microsoft.com/office/drawing/2014/main" id="{2C88BDA2-1702-6A41-F41F-C136EF03365B}"/>
              </a:ext>
            </a:extLst>
          </p:cNvPr>
          <p:cNvSpPr txBox="1"/>
          <p:nvPr/>
        </p:nvSpPr>
        <p:spPr bwMode="auto">
          <a:xfrm>
            <a:off x="3863376" y="3663636"/>
            <a:ext cx="1070699"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ts val="0"/>
              </a:spcBef>
              <a:spcAft>
                <a:spcPct val="0"/>
              </a:spcAft>
              <a:buClrTx/>
              <a:buFontTx/>
              <a:buNone/>
            </a:pPr>
            <a:r>
              <a:rPr lang="en-US" sz="1400" b="0" i="1" dirty="0">
                <a:solidFill>
                  <a:schemeClr val="bg1"/>
                </a:solidFill>
                <a:latin typeface="Calibri" panose="020F0502020204030204" pitchFamily="34" charset="0"/>
              </a:rPr>
              <a:t>no. (%)</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87 (26.6)</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118 (36.3)</a:t>
            </a:r>
          </a:p>
        </p:txBody>
      </p:sp>
      <p:sp>
        <p:nvSpPr>
          <p:cNvPr id="31748" name="TextBox 31747">
            <a:extLst>
              <a:ext uri="{FF2B5EF4-FFF2-40B4-BE49-F238E27FC236}">
                <a16:creationId xmlns:a16="http://schemas.microsoft.com/office/drawing/2014/main" id="{F9DF6863-4FD5-CF58-2326-70B59D9BC171}"/>
              </a:ext>
            </a:extLst>
          </p:cNvPr>
          <p:cNvSpPr txBox="1"/>
          <p:nvPr/>
        </p:nvSpPr>
        <p:spPr bwMode="auto">
          <a:xfrm>
            <a:off x="6408133" y="3236447"/>
            <a:ext cx="59343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nSpc>
                <a:spcPct val="100000"/>
              </a:lnSpc>
              <a:spcBef>
                <a:spcPct val="50000"/>
              </a:spcBef>
              <a:spcAft>
                <a:spcPct val="0"/>
              </a:spcAft>
              <a:buClrTx/>
              <a:buFontTx/>
              <a:buNone/>
            </a:pPr>
            <a:r>
              <a:rPr lang="en-US" b="0" dirty="0">
                <a:solidFill>
                  <a:schemeClr val="bg1"/>
                </a:solidFill>
                <a:latin typeface="Calibri" panose="020F0502020204030204" pitchFamily="34" charset="0"/>
              </a:rPr>
              <a:t>65.9</a:t>
            </a:r>
          </a:p>
        </p:txBody>
      </p:sp>
      <p:sp>
        <p:nvSpPr>
          <p:cNvPr id="31749" name="TextBox 31748">
            <a:extLst>
              <a:ext uri="{FF2B5EF4-FFF2-40B4-BE49-F238E27FC236}">
                <a16:creationId xmlns:a16="http://schemas.microsoft.com/office/drawing/2014/main" id="{759DB573-64FA-F60C-8B43-15F56836C201}"/>
              </a:ext>
            </a:extLst>
          </p:cNvPr>
          <p:cNvSpPr txBox="1"/>
          <p:nvPr/>
        </p:nvSpPr>
        <p:spPr bwMode="auto">
          <a:xfrm>
            <a:off x="6408133" y="2114215"/>
            <a:ext cx="59343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nSpc>
                <a:spcPct val="100000"/>
              </a:lnSpc>
              <a:spcBef>
                <a:spcPct val="50000"/>
              </a:spcBef>
              <a:spcAft>
                <a:spcPct val="0"/>
              </a:spcAft>
              <a:buClrTx/>
              <a:buFontTx/>
              <a:buNone/>
            </a:pPr>
            <a:r>
              <a:rPr lang="en-US" b="0" dirty="0">
                <a:solidFill>
                  <a:schemeClr val="bg1"/>
                </a:solidFill>
                <a:latin typeface="Calibri" panose="020F0502020204030204" pitchFamily="34" charset="0"/>
              </a:rPr>
              <a:t>78.4</a:t>
            </a:r>
          </a:p>
        </p:txBody>
      </p:sp>
      <p:sp>
        <p:nvSpPr>
          <p:cNvPr id="31750" name="TextBox 31749">
            <a:extLst>
              <a:ext uri="{FF2B5EF4-FFF2-40B4-BE49-F238E27FC236}">
                <a16:creationId xmlns:a16="http://schemas.microsoft.com/office/drawing/2014/main" id="{7045C5F7-8458-6273-1D66-9E31492DC6C5}"/>
              </a:ext>
            </a:extLst>
          </p:cNvPr>
          <p:cNvSpPr txBox="1"/>
          <p:nvPr/>
        </p:nvSpPr>
        <p:spPr bwMode="auto">
          <a:xfrm>
            <a:off x="2421417" y="4923102"/>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31751" name="TextBox 31750">
            <a:extLst>
              <a:ext uri="{FF2B5EF4-FFF2-40B4-BE49-F238E27FC236}">
                <a16:creationId xmlns:a16="http://schemas.microsoft.com/office/drawing/2014/main" id="{B9881BF6-DF28-CE46-8690-946BF7C5A9BA}"/>
              </a:ext>
            </a:extLst>
          </p:cNvPr>
          <p:cNvSpPr txBox="1"/>
          <p:nvPr/>
        </p:nvSpPr>
        <p:spPr bwMode="auto">
          <a:xfrm>
            <a:off x="2906165" y="4923102"/>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a:t>
            </a:r>
          </a:p>
        </p:txBody>
      </p:sp>
      <p:sp>
        <p:nvSpPr>
          <p:cNvPr id="31752" name="TextBox 31751">
            <a:extLst>
              <a:ext uri="{FF2B5EF4-FFF2-40B4-BE49-F238E27FC236}">
                <a16:creationId xmlns:a16="http://schemas.microsoft.com/office/drawing/2014/main" id="{226D0F88-D91E-0991-5A6E-4AEF0367D506}"/>
              </a:ext>
            </a:extLst>
          </p:cNvPr>
          <p:cNvSpPr txBox="1"/>
          <p:nvPr/>
        </p:nvSpPr>
        <p:spPr bwMode="auto">
          <a:xfrm>
            <a:off x="3378338" y="4923102"/>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6</a:t>
            </a:r>
          </a:p>
        </p:txBody>
      </p:sp>
      <p:sp>
        <p:nvSpPr>
          <p:cNvPr id="31753" name="TextBox 31752">
            <a:extLst>
              <a:ext uri="{FF2B5EF4-FFF2-40B4-BE49-F238E27FC236}">
                <a16:creationId xmlns:a16="http://schemas.microsoft.com/office/drawing/2014/main" id="{44C6D235-DA58-6E1C-B52E-7AEE57DB0240}"/>
              </a:ext>
            </a:extLst>
          </p:cNvPr>
          <p:cNvSpPr txBox="1"/>
          <p:nvPr/>
        </p:nvSpPr>
        <p:spPr bwMode="auto">
          <a:xfrm>
            <a:off x="3876838" y="4923102"/>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9</a:t>
            </a:r>
          </a:p>
        </p:txBody>
      </p:sp>
      <p:sp>
        <p:nvSpPr>
          <p:cNvPr id="31754" name="TextBox 31753">
            <a:extLst>
              <a:ext uri="{FF2B5EF4-FFF2-40B4-BE49-F238E27FC236}">
                <a16:creationId xmlns:a16="http://schemas.microsoft.com/office/drawing/2014/main" id="{A56CA44C-68A9-72B2-6C9D-02CAD59D08BB}"/>
              </a:ext>
            </a:extLst>
          </p:cNvPr>
          <p:cNvSpPr txBox="1"/>
          <p:nvPr/>
        </p:nvSpPr>
        <p:spPr bwMode="auto">
          <a:xfrm>
            <a:off x="4278506" y="492310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12</a:t>
            </a:r>
          </a:p>
        </p:txBody>
      </p:sp>
      <p:sp>
        <p:nvSpPr>
          <p:cNvPr id="31755" name="TextBox 31754">
            <a:extLst>
              <a:ext uri="{FF2B5EF4-FFF2-40B4-BE49-F238E27FC236}">
                <a16:creationId xmlns:a16="http://schemas.microsoft.com/office/drawing/2014/main" id="{105EC331-1D9B-9C71-36DA-282D68B3FF11}"/>
              </a:ext>
            </a:extLst>
          </p:cNvPr>
          <p:cNvSpPr txBox="1"/>
          <p:nvPr/>
        </p:nvSpPr>
        <p:spPr bwMode="auto">
          <a:xfrm>
            <a:off x="4763254" y="492310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15</a:t>
            </a:r>
          </a:p>
        </p:txBody>
      </p:sp>
      <p:sp>
        <p:nvSpPr>
          <p:cNvPr id="31756" name="TextBox 31755">
            <a:extLst>
              <a:ext uri="{FF2B5EF4-FFF2-40B4-BE49-F238E27FC236}">
                <a16:creationId xmlns:a16="http://schemas.microsoft.com/office/drawing/2014/main" id="{F7F8DB8E-DC27-41F7-E5BD-CC94EF040992}"/>
              </a:ext>
            </a:extLst>
          </p:cNvPr>
          <p:cNvSpPr txBox="1"/>
          <p:nvPr/>
        </p:nvSpPr>
        <p:spPr bwMode="auto">
          <a:xfrm>
            <a:off x="5235427" y="492310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18</a:t>
            </a:r>
          </a:p>
        </p:txBody>
      </p:sp>
      <p:sp>
        <p:nvSpPr>
          <p:cNvPr id="31757" name="TextBox 31756">
            <a:extLst>
              <a:ext uri="{FF2B5EF4-FFF2-40B4-BE49-F238E27FC236}">
                <a16:creationId xmlns:a16="http://schemas.microsoft.com/office/drawing/2014/main" id="{851DC15D-F8E1-50A7-FD05-4FA084BD6580}"/>
              </a:ext>
            </a:extLst>
          </p:cNvPr>
          <p:cNvSpPr txBox="1"/>
          <p:nvPr/>
        </p:nvSpPr>
        <p:spPr bwMode="auto">
          <a:xfrm>
            <a:off x="5733927" y="492310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21</a:t>
            </a:r>
          </a:p>
        </p:txBody>
      </p:sp>
      <p:sp>
        <p:nvSpPr>
          <p:cNvPr id="31758" name="TextBox 31757">
            <a:extLst>
              <a:ext uri="{FF2B5EF4-FFF2-40B4-BE49-F238E27FC236}">
                <a16:creationId xmlns:a16="http://schemas.microsoft.com/office/drawing/2014/main" id="{5353A039-889C-FE32-4118-06019517AF1E}"/>
              </a:ext>
            </a:extLst>
          </p:cNvPr>
          <p:cNvSpPr txBox="1"/>
          <p:nvPr/>
        </p:nvSpPr>
        <p:spPr bwMode="auto">
          <a:xfrm>
            <a:off x="6188180" y="492310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24</a:t>
            </a:r>
          </a:p>
        </p:txBody>
      </p:sp>
      <p:sp>
        <p:nvSpPr>
          <p:cNvPr id="31759" name="TextBox 31758">
            <a:extLst>
              <a:ext uri="{FF2B5EF4-FFF2-40B4-BE49-F238E27FC236}">
                <a16:creationId xmlns:a16="http://schemas.microsoft.com/office/drawing/2014/main" id="{6A57A7A4-A812-2E1A-6F68-D630C52D88D0}"/>
              </a:ext>
            </a:extLst>
          </p:cNvPr>
          <p:cNvSpPr txBox="1"/>
          <p:nvPr/>
        </p:nvSpPr>
        <p:spPr bwMode="auto">
          <a:xfrm>
            <a:off x="6672928" y="492310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27</a:t>
            </a:r>
          </a:p>
        </p:txBody>
      </p:sp>
      <p:sp>
        <p:nvSpPr>
          <p:cNvPr id="31760" name="TextBox 31759">
            <a:extLst>
              <a:ext uri="{FF2B5EF4-FFF2-40B4-BE49-F238E27FC236}">
                <a16:creationId xmlns:a16="http://schemas.microsoft.com/office/drawing/2014/main" id="{65514447-119C-D201-716D-6DB1425E2000}"/>
              </a:ext>
            </a:extLst>
          </p:cNvPr>
          <p:cNvSpPr txBox="1"/>
          <p:nvPr/>
        </p:nvSpPr>
        <p:spPr bwMode="auto">
          <a:xfrm>
            <a:off x="7145101" y="492310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30</a:t>
            </a:r>
          </a:p>
        </p:txBody>
      </p:sp>
      <p:sp>
        <p:nvSpPr>
          <p:cNvPr id="31761" name="TextBox 31760">
            <a:extLst>
              <a:ext uri="{FF2B5EF4-FFF2-40B4-BE49-F238E27FC236}">
                <a16:creationId xmlns:a16="http://schemas.microsoft.com/office/drawing/2014/main" id="{DF62499D-9582-12D3-D7D4-A3593BBB0233}"/>
              </a:ext>
            </a:extLst>
          </p:cNvPr>
          <p:cNvSpPr txBox="1"/>
          <p:nvPr/>
        </p:nvSpPr>
        <p:spPr bwMode="auto">
          <a:xfrm>
            <a:off x="7643601" y="492310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33</a:t>
            </a:r>
          </a:p>
        </p:txBody>
      </p:sp>
      <p:sp>
        <p:nvSpPr>
          <p:cNvPr id="31762" name="TextBox 31761">
            <a:extLst>
              <a:ext uri="{FF2B5EF4-FFF2-40B4-BE49-F238E27FC236}">
                <a16:creationId xmlns:a16="http://schemas.microsoft.com/office/drawing/2014/main" id="{E05EC3E6-7B4F-9E5F-0F68-A59902D092CE}"/>
              </a:ext>
            </a:extLst>
          </p:cNvPr>
          <p:cNvSpPr txBox="1"/>
          <p:nvPr/>
        </p:nvSpPr>
        <p:spPr bwMode="auto">
          <a:xfrm>
            <a:off x="8103778" y="492310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36</a:t>
            </a:r>
          </a:p>
        </p:txBody>
      </p:sp>
      <p:sp>
        <p:nvSpPr>
          <p:cNvPr id="31763" name="TextBox 31762">
            <a:extLst>
              <a:ext uri="{FF2B5EF4-FFF2-40B4-BE49-F238E27FC236}">
                <a16:creationId xmlns:a16="http://schemas.microsoft.com/office/drawing/2014/main" id="{C3CF19F6-AF3F-7E95-DE91-D39F79EBF4D2}"/>
              </a:ext>
            </a:extLst>
          </p:cNvPr>
          <p:cNvSpPr txBox="1"/>
          <p:nvPr/>
        </p:nvSpPr>
        <p:spPr bwMode="auto">
          <a:xfrm>
            <a:off x="8588526" y="492310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39</a:t>
            </a:r>
          </a:p>
        </p:txBody>
      </p:sp>
      <p:sp>
        <p:nvSpPr>
          <p:cNvPr id="31764" name="TextBox 31763">
            <a:extLst>
              <a:ext uri="{FF2B5EF4-FFF2-40B4-BE49-F238E27FC236}">
                <a16:creationId xmlns:a16="http://schemas.microsoft.com/office/drawing/2014/main" id="{1C6EE5E3-561A-7355-B8C0-C33325ED01EA}"/>
              </a:ext>
            </a:extLst>
          </p:cNvPr>
          <p:cNvSpPr txBox="1"/>
          <p:nvPr/>
        </p:nvSpPr>
        <p:spPr bwMode="auto">
          <a:xfrm>
            <a:off x="9060699" y="492310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42</a:t>
            </a:r>
          </a:p>
        </p:txBody>
      </p:sp>
      <p:sp>
        <p:nvSpPr>
          <p:cNvPr id="31765" name="TextBox 31764">
            <a:extLst>
              <a:ext uri="{FF2B5EF4-FFF2-40B4-BE49-F238E27FC236}">
                <a16:creationId xmlns:a16="http://schemas.microsoft.com/office/drawing/2014/main" id="{C17995F0-BCA6-ED7F-1B93-487AA2A2E020}"/>
              </a:ext>
            </a:extLst>
          </p:cNvPr>
          <p:cNvSpPr txBox="1"/>
          <p:nvPr/>
        </p:nvSpPr>
        <p:spPr bwMode="auto">
          <a:xfrm>
            <a:off x="9559199" y="492310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45</a:t>
            </a:r>
          </a:p>
        </p:txBody>
      </p:sp>
      <p:sp>
        <p:nvSpPr>
          <p:cNvPr id="31766" name="TextBox 31765">
            <a:extLst>
              <a:ext uri="{FF2B5EF4-FFF2-40B4-BE49-F238E27FC236}">
                <a16:creationId xmlns:a16="http://schemas.microsoft.com/office/drawing/2014/main" id="{F67AA69A-9FD3-721D-8FBE-DA516D938333}"/>
              </a:ext>
            </a:extLst>
          </p:cNvPr>
          <p:cNvSpPr txBox="1"/>
          <p:nvPr/>
        </p:nvSpPr>
        <p:spPr bwMode="auto">
          <a:xfrm>
            <a:off x="2323634" y="5574680"/>
            <a:ext cx="49725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327</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325</a:t>
            </a:r>
          </a:p>
        </p:txBody>
      </p:sp>
      <p:sp>
        <p:nvSpPr>
          <p:cNvPr id="31767" name="TextBox 31766">
            <a:extLst>
              <a:ext uri="{FF2B5EF4-FFF2-40B4-BE49-F238E27FC236}">
                <a16:creationId xmlns:a16="http://schemas.microsoft.com/office/drawing/2014/main" id="{5CCC90EF-DF29-071E-F0A2-6E8DE12188F8}"/>
              </a:ext>
            </a:extLst>
          </p:cNvPr>
          <p:cNvSpPr txBox="1"/>
          <p:nvPr/>
        </p:nvSpPr>
        <p:spPr bwMode="auto">
          <a:xfrm>
            <a:off x="2808382" y="5574680"/>
            <a:ext cx="49725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316</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306</a:t>
            </a:r>
          </a:p>
        </p:txBody>
      </p:sp>
      <p:sp>
        <p:nvSpPr>
          <p:cNvPr id="31768" name="TextBox 31767">
            <a:extLst>
              <a:ext uri="{FF2B5EF4-FFF2-40B4-BE49-F238E27FC236}">
                <a16:creationId xmlns:a16="http://schemas.microsoft.com/office/drawing/2014/main" id="{FBDE447F-EBDB-3D6C-DAD7-44BD2C01312E}"/>
              </a:ext>
            </a:extLst>
          </p:cNvPr>
          <p:cNvSpPr txBox="1"/>
          <p:nvPr/>
        </p:nvSpPr>
        <p:spPr bwMode="auto">
          <a:xfrm>
            <a:off x="3280555" y="5574680"/>
            <a:ext cx="49725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303</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293</a:t>
            </a:r>
          </a:p>
        </p:txBody>
      </p:sp>
      <p:sp>
        <p:nvSpPr>
          <p:cNvPr id="31769" name="TextBox 31768">
            <a:extLst>
              <a:ext uri="{FF2B5EF4-FFF2-40B4-BE49-F238E27FC236}">
                <a16:creationId xmlns:a16="http://schemas.microsoft.com/office/drawing/2014/main" id="{7F33709B-1FF4-B5C0-57EA-007F43C13D33}"/>
              </a:ext>
            </a:extLst>
          </p:cNvPr>
          <p:cNvSpPr txBox="1"/>
          <p:nvPr/>
        </p:nvSpPr>
        <p:spPr bwMode="auto">
          <a:xfrm>
            <a:off x="3779055" y="5574680"/>
            <a:ext cx="49725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297</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273</a:t>
            </a:r>
          </a:p>
        </p:txBody>
      </p:sp>
      <p:sp>
        <p:nvSpPr>
          <p:cNvPr id="31770" name="TextBox 31769">
            <a:extLst>
              <a:ext uri="{FF2B5EF4-FFF2-40B4-BE49-F238E27FC236}">
                <a16:creationId xmlns:a16="http://schemas.microsoft.com/office/drawing/2014/main" id="{9122EA6C-A998-292D-2C76-ED45739D835C}"/>
              </a:ext>
            </a:extLst>
          </p:cNvPr>
          <p:cNvSpPr txBox="1"/>
          <p:nvPr/>
        </p:nvSpPr>
        <p:spPr bwMode="auto">
          <a:xfrm>
            <a:off x="4239232" y="5574680"/>
            <a:ext cx="49725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290</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259</a:t>
            </a:r>
          </a:p>
        </p:txBody>
      </p:sp>
      <p:sp>
        <p:nvSpPr>
          <p:cNvPr id="31771" name="TextBox 31770">
            <a:extLst>
              <a:ext uri="{FF2B5EF4-FFF2-40B4-BE49-F238E27FC236}">
                <a16:creationId xmlns:a16="http://schemas.microsoft.com/office/drawing/2014/main" id="{79A28C28-BD9B-DED5-712A-268EFFC88564}"/>
              </a:ext>
            </a:extLst>
          </p:cNvPr>
          <p:cNvSpPr txBox="1"/>
          <p:nvPr/>
        </p:nvSpPr>
        <p:spPr bwMode="auto">
          <a:xfrm>
            <a:off x="4723980" y="5574680"/>
            <a:ext cx="49725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274</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241</a:t>
            </a:r>
          </a:p>
        </p:txBody>
      </p:sp>
      <p:sp>
        <p:nvSpPr>
          <p:cNvPr id="31772" name="TextBox 31771">
            <a:extLst>
              <a:ext uri="{FF2B5EF4-FFF2-40B4-BE49-F238E27FC236}">
                <a16:creationId xmlns:a16="http://schemas.microsoft.com/office/drawing/2014/main" id="{9EB5EDE5-3745-2989-8FCA-C869416E5E85}"/>
              </a:ext>
            </a:extLst>
          </p:cNvPr>
          <p:cNvSpPr txBox="1"/>
          <p:nvPr/>
        </p:nvSpPr>
        <p:spPr bwMode="auto">
          <a:xfrm>
            <a:off x="5196153" y="5574680"/>
            <a:ext cx="49725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260</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227</a:t>
            </a:r>
          </a:p>
        </p:txBody>
      </p:sp>
      <p:sp>
        <p:nvSpPr>
          <p:cNvPr id="31773" name="TextBox 31772">
            <a:extLst>
              <a:ext uri="{FF2B5EF4-FFF2-40B4-BE49-F238E27FC236}">
                <a16:creationId xmlns:a16="http://schemas.microsoft.com/office/drawing/2014/main" id="{E3D4106C-D83F-1DBA-91DB-B576ECCAFE34}"/>
              </a:ext>
            </a:extLst>
          </p:cNvPr>
          <p:cNvSpPr txBox="1"/>
          <p:nvPr/>
        </p:nvSpPr>
        <p:spPr bwMode="auto">
          <a:xfrm>
            <a:off x="5694653" y="5574680"/>
            <a:ext cx="49725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221</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186</a:t>
            </a:r>
          </a:p>
        </p:txBody>
      </p:sp>
      <p:sp>
        <p:nvSpPr>
          <p:cNvPr id="31774" name="TextBox 31773">
            <a:extLst>
              <a:ext uri="{FF2B5EF4-FFF2-40B4-BE49-F238E27FC236}">
                <a16:creationId xmlns:a16="http://schemas.microsoft.com/office/drawing/2014/main" id="{C46DF436-3360-6B2A-5BE1-2E7253E0A3DF}"/>
              </a:ext>
            </a:extLst>
          </p:cNvPr>
          <p:cNvSpPr txBox="1"/>
          <p:nvPr/>
        </p:nvSpPr>
        <p:spPr bwMode="auto">
          <a:xfrm>
            <a:off x="6148906" y="5574680"/>
            <a:ext cx="49725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165</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128</a:t>
            </a:r>
          </a:p>
        </p:txBody>
      </p:sp>
      <p:sp>
        <p:nvSpPr>
          <p:cNvPr id="31775" name="TextBox 31774">
            <a:extLst>
              <a:ext uri="{FF2B5EF4-FFF2-40B4-BE49-F238E27FC236}">
                <a16:creationId xmlns:a16="http://schemas.microsoft.com/office/drawing/2014/main" id="{EB9E2C3D-C1F7-FB43-1A2F-F5377F35A1CE}"/>
              </a:ext>
            </a:extLst>
          </p:cNvPr>
          <p:cNvSpPr txBox="1"/>
          <p:nvPr/>
        </p:nvSpPr>
        <p:spPr bwMode="auto">
          <a:xfrm>
            <a:off x="6633654" y="5574680"/>
            <a:ext cx="49725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158</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121</a:t>
            </a:r>
          </a:p>
        </p:txBody>
      </p:sp>
      <p:sp>
        <p:nvSpPr>
          <p:cNvPr id="31776" name="TextBox 31775">
            <a:extLst>
              <a:ext uri="{FF2B5EF4-FFF2-40B4-BE49-F238E27FC236}">
                <a16:creationId xmlns:a16="http://schemas.microsoft.com/office/drawing/2014/main" id="{1D6A531B-61D2-2BE5-F81F-D01229206732}"/>
              </a:ext>
            </a:extLst>
          </p:cNvPr>
          <p:cNvSpPr txBox="1"/>
          <p:nvPr/>
        </p:nvSpPr>
        <p:spPr bwMode="auto">
          <a:xfrm>
            <a:off x="7105827" y="5574680"/>
            <a:ext cx="49725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122</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97</a:t>
            </a:r>
          </a:p>
        </p:txBody>
      </p:sp>
      <p:sp>
        <p:nvSpPr>
          <p:cNvPr id="31777" name="TextBox 31776">
            <a:extLst>
              <a:ext uri="{FF2B5EF4-FFF2-40B4-BE49-F238E27FC236}">
                <a16:creationId xmlns:a16="http://schemas.microsoft.com/office/drawing/2014/main" id="{0235BA64-1A27-CD06-B041-5DD6CBA114CE}"/>
              </a:ext>
            </a:extLst>
          </p:cNvPr>
          <p:cNvSpPr txBox="1"/>
          <p:nvPr/>
        </p:nvSpPr>
        <p:spPr bwMode="auto">
          <a:xfrm>
            <a:off x="7604327" y="5574680"/>
            <a:ext cx="49725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111</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87</a:t>
            </a:r>
          </a:p>
        </p:txBody>
      </p:sp>
      <p:sp>
        <p:nvSpPr>
          <p:cNvPr id="31778" name="TextBox 31777">
            <a:extLst>
              <a:ext uri="{FF2B5EF4-FFF2-40B4-BE49-F238E27FC236}">
                <a16:creationId xmlns:a16="http://schemas.microsoft.com/office/drawing/2014/main" id="{411447F8-0519-EB19-D1F4-A6E8426B0BEA}"/>
              </a:ext>
            </a:extLst>
          </p:cNvPr>
          <p:cNvSpPr txBox="1"/>
          <p:nvPr/>
        </p:nvSpPr>
        <p:spPr bwMode="auto">
          <a:xfrm>
            <a:off x="8116602" y="5574680"/>
            <a:ext cx="39305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12</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9</a:t>
            </a:r>
          </a:p>
        </p:txBody>
      </p:sp>
      <p:sp>
        <p:nvSpPr>
          <p:cNvPr id="31779" name="TextBox 31778">
            <a:extLst>
              <a:ext uri="{FF2B5EF4-FFF2-40B4-BE49-F238E27FC236}">
                <a16:creationId xmlns:a16="http://schemas.microsoft.com/office/drawing/2014/main" id="{8327927D-01B6-3DC2-737A-A18C64FEA2C8}"/>
              </a:ext>
            </a:extLst>
          </p:cNvPr>
          <p:cNvSpPr txBox="1"/>
          <p:nvPr/>
        </p:nvSpPr>
        <p:spPr bwMode="auto">
          <a:xfrm>
            <a:off x="8653447" y="5574680"/>
            <a:ext cx="28886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2</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1</a:t>
            </a:r>
          </a:p>
        </p:txBody>
      </p:sp>
      <p:sp>
        <p:nvSpPr>
          <p:cNvPr id="31780" name="TextBox 31779">
            <a:extLst>
              <a:ext uri="{FF2B5EF4-FFF2-40B4-BE49-F238E27FC236}">
                <a16:creationId xmlns:a16="http://schemas.microsoft.com/office/drawing/2014/main" id="{0491517C-C210-6717-643B-6A9315201A01}"/>
              </a:ext>
            </a:extLst>
          </p:cNvPr>
          <p:cNvSpPr txBox="1"/>
          <p:nvPr/>
        </p:nvSpPr>
        <p:spPr bwMode="auto">
          <a:xfrm>
            <a:off x="9125620" y="5574680"/>
            <a:ext cx="28886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0</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1</a:t>
            </a:r>
          </a:p>
        </p:txBody>
      </p:sp>
      <p:sp>
        <p:nvSpPr>
          <p:cNvPr id="31781" name="TextBox 31780">
            <a:extLst>
              <a:ext uri="{FF2B5EF4-FFF2-40B4-BE49-F238E27FC236}">
                <a16:creationId xmlns:a16="http://schemas.microsoft.com/office/drawing/2014/main" id="{ECFCF33C-DB4B-9578-AD32-338281270FC9}"/>
              </a:ext>
            </a:extLst>
          </p:cNvPr>
          <p:cNvSpPr txBox="1"/>
          <p:nvPr/>
        </p:nvSpPr>
        <p:spPr bwMode="auto">
          <a:xfrm>
            <a:off x="9624120" y="5574680"/>
            <a:ext cx="28886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endParaRPr lang="en-US" sz="1600" b="0" dirty="0">
              <a:solidFill>
                <a:schemeClr val="bg1"/>
              </a:solidFill>
              <a:latin typeface="Calibri" panose="020F0502020204030204" pitchFamily="34" charset="0"/>
            </a:endParaRP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0</a:t>
            </a:r>
          </a:p>
        </p:txBody>
      </p:sp>
      <p:sp>
        <p:nvSpPr>
          <p:cNvPr id="31782" name="TextBox 31781">
            <a:extLst>
              <a:ext uri="{FF2B5EF4-FFF2-40B4-BE49-F238E27FC236}">
                <a16:creationId xmlns:a16="http://schemas.microsoft.com/office/drawing/2014/main" id="{DF1E1FA2-AC84-27FF-9398-9D9A86EE0C2C}"/>
              </a:ext>
            </a:extLst>
          </p:cNvPr>
          <p:cNvSpPr txBox="1"/>
          <p:nvPr/>
        </p:nvSpPr>
        <p:spPr bwMode="auto">
          <a:xfrm>
            <a:off x="8103778" y="2507451"/>
            <a:ext cx="162809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ts val="0"/>
              </a:spcBef>
              <a:spcAft>
                <a:spcPct val="0"/>
              </a:spcAft>
              <a:buClrTx/>
              <a:buFontTx/>
              <a:buNone/>
            </a:pPr>
            <a:r>
              <a:rPr lang="en-US" dirty="0">
                <a:solidFill>
                  <a:schemeClr val="bg1"/>
                </a:solidFill>
                <a:latin typeface="Calibri" panose="020F0502020204030204" pitchFamily="34" charset="0"/>
              </a:rPr>
              <a:t>Zanubrutinib</a:t>
            </a:r>
          </a:p>
        </p:txBody>
      </p:sp>
      <p:sp>
        <p:nvSpPr>
          <p:cNvPr id="31783" name="TextBox 31782">
            <a:extLst>
              <a:ext uri="{FF2B5EF4-FFF2-40B4-BE49-F238E27FC236}">
                <a16:creationId xmlns:a16="http://schemas.microsoft.com/office/drawing/2014/main" id="{49FCB455-DA17-711A-60F7-46548649F748}"/>
              </a:ext>
            </a:extLst>
          </p:cNvPr>
          <p:cNvSpPr txBox="1"/>
          <p:nvPr/>
        </p:nvSpPr>
        <p:spPr bwMode="auto">
          <a:xfrm>
            <a:off x="9563709" y="3680511"/>
            <a:ext cx="135425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ts val="0"/>
              </a:spcBef>
              <a:spcAft>
                <a:spcPct val="0"/>
              </a:spcAft>
              <a:buClrTx/>
              <a:buFontTx/>
              <a:buNone/>
            </a:pPr>
            <a:r>
              <a:rPr lang="en-US" dirty="0">
                <a:solidFill>
                  <a:schemeClr val="bg1"/>
                </a:solidFill>
                <a:latin typeface="Calibri" panose="020F0502020204030204" pitchFamily="34" charset="0"/>
              </a:rPr>
              <a:t>Ibrutinib</a:t>
            </a:r>
          </a:p>
        </p:txBody>
      </p:sp>
      <p:grpSp>
        <p:nvGrpSpPr>
          <p:cNvPr id="31833" name="Group 31832">
            <a:extLst>
              <a:ext uri="{FF2B5EF4-FFF2-40B4-BE49-F238E27FC236}">
                <a16:creationId xmlns:a16="http://schemas.microsoft.com/office/drawing/2014/main" id="{C1DC5BB0-0607-0E7A-B25E-0A00CA4B87AE}"/>
              </a:ext>
            </a:extLst>
          </p:cNvPr>
          <p:cNvGrpSpPr/>
          <p:nvPr/>
        </p:nvGrpSpPr>
        <p:grpSpPr>
          <a:xfrm>
            <a:off x="3024700" y="1956702"/>
            <a:ext cx="5951576" cy="1327054"/>
            <a:chOff x="3255924" y="1956702"/>
            <a:chExt cx="5951576" cy="1327054"/>
          </a:xfrm>
        </p:grpSpPr>
        <p:cxnSp>
          <p:nvCxnSpPr>
            <p:cNvPr id="31793" name="Straight Connector 31792">
              <a:extLst>
                <a:ext uri="{FF2B5EF4-FFF2-40B4-BE49-F238E27FC236}">
                  <a16:creationId xmlns:a16="http://schemas.microsoft.com/office/drawing/2014/main" id="{B23B508A-9FBB-777C-7BC1-36A2AFA191CA}"/>
                </a:ext>
              </a:extLst>
            </p:cNvPr>
            <p:cNvCxnSpPr>
              <a:cxnSpLocks/>
            </p:cNvCxnSpPr>
            <p:nvPr/>
          </p:nvCxnSpPr>
          <p:spPr bwMode="auto">
            <a:xfrm>
              <a:off x="3255924" y="1956702"/>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1795" name="Straight Connector 31794">
              <a:extLst>
                <a:ext uri="{FF2B5EF4-FFF2-40B4-BE49-F238E27FC236}">
                  <a16:creationId xmlns:a16="http://schemas.microsoft.com/office/drawing/2014/main" id="{6DA2693A-CF05-CC34-538A-8C5B3C89550C}"/>
                </a:ext>
              </a:extLst>
            </p:cNvPr>
            <p:cNvCxnSpPr>
              <a:cxnSpLocks/>
            </p:cNvCxnSpPr>
            <p:nvPr/>
          </p:nvCxnSpPr>
          <p:spPr bwMode="auto">
            <a:xfrm>
              <a:off x="3759691" y="2072340"/>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1796" name="Straight Connector 31795">
              <a:extLst>
                <a:ext uri="{FF2B5EF4-FFF2-40B4-BE49-F238E27FC236}">
                  <a16:creationId xmlns:a16="http://schemas.microsoft.com/office/drawing/2014/main" id="{A732B0A8-9C2E-80DE-4777-1BCA3C6D5B3A}"/>
                </a:ext>
              </a:extLst>
            </p:cNvPr>
            <p:cNvCxnSpPr>
              <a:cxnSpLocks/>
            </p:cNvCxnSpPr>
            <p:nvPr/>
          </p:nvCxnSpPr>
          <p:spPr bwMode="auto">
            <a:xfrm>
              <a:off x="4231660" y="2130270"/>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1797" name="Straight Connector 31796">
              <a:extLst>
                <a:ext uri="{FF2B5EF4-FFF2-40B4-BE49-F238E27FC236}">
                  <a16:creationId xmlns:a16="http://schemas.microsoft.com/office/drawing/2014/main" id="{600C8B95-A7AC-BB21-CAF0-3A9F9D7FEDBF}"/>
                </a:ext>
              </a:extLst>
            </p:cNvPr>
            <p:cNvCxnSpPr>
              <a:cxnSpLocks/>
            </p:cNvCxnSpPr>
            <p:nvPr/>
          </p:nvCxnSpPr>
          <p:spPr bwMode="auto">
            <a:xfrm>
              <a:off x="4585061" y="2156215"/>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1798" name="Straight Connector 31797">
              <a:extLst>
                <a:ext uri="{FF2B5EF4-FFF2-40B4-BE49-F238E27FC236}">
                  <a16:creationId xmlns:a16="http://schemas.microsoft.com/office/drawing/2014/main" id="{BBA596B6-458D-9FD1-5357-30C31EC6C330}"/>
                </a:ext>
              </a:extLst>
            </p:cNvPr>
            <p:cNvCxnSpPr>
              <a:cxnSpLocks/>
            </p:cNvCxnSpPr>
            <p:nvPr/>
          </p:nvCxnSpPr>
          <p:spPr bwMode="auto">
            <a:xfrm>
              <a:off x="4762991" y="2183856"/>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1799" name="Straight Connector 31798">
              <a:extLst>
                <a:ext uri="{FF2B5EF4-FFF2-40B4-BE49-F238E27FC236}">
                  <a16:creationId xmlns:a16="http://schemas.microsoft.com/office/drawing/2014/main" id="{5931725E-E81C-3406-9C99-95488787C9F5}"/>
                </a:ext>
              </a:extLst>
            </p:cNvPr>
            <p:cNvCxnSpPr>
              <a:cxnSpLocks/>
            </p:cNvCxnSpPr>
            <p:nvPr/>
          </p:nvCxnSpPr>
          <p:spPr bwMode="auto">
            <a:xfrm>
              <a:off x="5076257" y="2291028"/>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1800" name="Straight Connector 31799">
              <a:extLst>
                <a:ext uri="{FF2B5EF4-FFF2-40B4-BE49-F238E27FC236}">
                  <a16:creationId xmlns:a16="http://schemas.microsoft.com/office/drawing/2014/main" id="{A7505C6A-688D-0AEC-5458-4FB1DDB4E934}"/>
                </a:ext>
              </a:extLst>
            </p:cNvPr>
            <p:cNvCxnSpPr>
              <a:cxnSpLocks/>
            </p:cNvCxnSpPr>
            <p:nvPr/>
          </p:nvCxnSpPr>
          <p:spPr bwMode="auto">
            <a:xfrm>
              <a:off x="5024600" y="2220510"/>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1801" name="Straight Connector 31800">
              <a:extLst>
                <a:ext uri="{FF2B5EF4-FFF2-40B4-BE49-F238E27FC236}">
                  <a16:creationId xmlns:a16="http://schemas.microsoft.com/office/drawing/2014/main" id="{5EA64851-2C09-2B47-0765-25C39CFAA4D8}"/>
                </a:ext>
              </a:extLst>
            </p:cNvPr>
            <p:cNvCxnSpPr>
              <a:cxnSpLocks/>
            </p:cNvCxnSpPr>
            <p:nvPr/>
          </p:nvCxnSpPr>
          <p:spPr bwMode="auto">
            <a:xfrm>
              <a:off x="5524991" y="2389734"/>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1802" name="Straight Connector 31801">
              <a:extLst>
                <a:ext uri="{FF2B5EF4-FFF2-40B4-BE49-F238E27FC236}">
                  <a16:creationId xmlns:a16="http://schemas.microsoft.com/office/drawing/2014/main" id="{85A1E16B-D22C-A127-5119-0B30BF983810}"/>
                </a:ext>
              </a:extLst>
            </p:cNvPr>
            <p:cNvCxnSpPr>
              <a:cxnSpLocks/>
            </p:cNvCxnSpPr>
            <p:nvPr/>
          </p:nvCxnSpPr>
          <p:spPr bwMode="auto">
            <a:xfrm>
              <a:off x="5676002" y="2418681"/>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1803" name="Straight Connector 31802">
              <a:extLst>
                <a:ext uri="{FF2B5EF4-FFF2-40B4-BE49-F238E27FC236}">
                  <a16:creationId xmlns:a16="http://schemas.microsoft.com/office/drawing/2014/main" id="{9172B618-8F45-CF78-FBBC-21B59A75DB9A}"/>
                </a:ext>
              </a:extLst>
            </p:cNvPr>
            <p:cNvCxnSpPr>
              <a:cxnSpLocks/>
            </p:cNvCxnSpPr>
            <p:nvPr/>
          </p:nvCxnSpPr>
          <p:spPr bwMode="auto">
            <a:xfrm>
              <a:off x="5888460" y="2422155"/>
              <a:ext cx="0" cy="107172"/>
            </a:xfrm>
            <a:prstGeom prst="line">
              <a:avLst/>
            </a:prstGeom>
            <a:noFill/>
            <a:ln w="57150" cap="flat" cmpd="sng" algn="ctr">
              <a:solidFill>
                <a:schemeClr val="accent1"/>
              </a:solidFill>
              <a:prstDash val="solid"/>
              <a:round/>
              <a:headEnd type="none" w="med" len="med"/>
              <a:tailEnd type="none" w="med" len="med"/>
            </a:ln>
            <a:effectLst/>
          </p:spPr>
        </p:cxnSp>
        <p:cxnSp>
          <p:nvCxnSpPr>
            <p:cNvPr id="31804" name="Straight Connector 31803">
              <a:extLst>
                <a:ext uri="{FF2B5EF4-FFF2-40B4-BE49-F238E27FC236}">
                  <a16:creationId xmlns:a16="http://schemas.microsoft.com/office/drawing/2014/main" id="{6ED3E30E-00F9-D116-9F31-721BBBBDB1F6}"/>
                </a:ext>
              </a:extLst>
            </p:cNvPr>
            <p:cNvCxnSpPr>
              <a:cxnSpLocks/>
            </p:cNvCxnSpPr>
            <p:nvPr/>
          </p:nvCxnSpPr>
          <p:spPr bwMode="auto">
            <a:xfrm>
              <a:off x="5998574" y="2471508"/>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1805" name="Straight Connector 31804">
              <a:extLst>
                <a:ext uri="{FF2B5EF4-FFF2-40B4-BE49-F238E27FC236}">
                  <a16:creationId xmlns:a16="http://schemas.microsoft.com/office/drawing/2014/main" id="{9F8091A0-0EFB-F71E-8360-661037554A6B}"/>
                </a:ext>
              </a:extLst>
            </p:cNvPr>
            <p:cNvCxnSpPr>
              <a:cxnSpLocks/>
            </p:cNvCxnSpPr>
            <p:nvPr/>
          </p:nvCxnSpPr>
          <p:spPr bwMode="auto">
            <a:xfrm>
              <a:off x="6086636" y="2507451"/>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1806" name="Straight Connector 31805">
              <a:extLst>
                <a:ext uri="{FF2B5EF4-FFF2-40B4-BE49-F238E27FC236}">
                  <a16:creationId xmlns:a16="http://schemas.microsoft.com/office/drawing/2014/main" id="{CE939ABF-40A5-7A42-313F-EA9ADFE89050}"/>
                </a:ext>
              </a:extLst>
            </p:cNvPr>
            <p:cNvCxnSpPr>
              <a:cxnSpLocks/>
            </p:cNvCxnSpPr>
            <p:nvPr/>
          </p:nvCxnSpPr>
          <p:spPr bwMode="auto">
            <a:xfrm>
              <a:off x="6033282" y="2498985"/>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1807" name="Straight Connector 31806">
              <a:extLst>
                <a:ext uri="{FF2B5EF4-FFF2-40B4-BE49-F238E27FC236}">
                  <a16:creationId xmlns:a16="http://schemas.microsoft.com/office/drawing/2014/main" id="{1444C3A8-B702-9A47-D44E-A203A3054C07}"/>
                </a:ext>
              </a:extLst>
            </p:cNvPr>
            <p:cNvCxnSpPr>
              <a:cxnSpLocks/>
            </p:cNvCxnSpPr>
            <p:nvPr/>
          </p:nvCxnSpPr>
          <p:spPr bwMode="auto">
            <a:xfrm>
              <a:off x="6400787" y="2525094"/>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1808" name="Straight Connector 31807">
              <a:extLst>
                <a:ext uri="{FF2B5EF4-FFF2-40B4-BE49-F238E27FC236}">
                  <a16:creationId xmlns:a16="http://schemas.microsoft.com/office/drawing/2014/main" id="{7CFCB825-F592-5F5E-888F-986C57E23FCA}"/>
                </a:ext>
              </a:extLst>
            </p:cNvPr>
            <p:cNvCxnSpPr>
              <a:cxnSpLocks/>
            </p:cNvCxnSpPr>
            <p:nvPr/>
          </p:nvCxnSpPr>
          <p:spPr bwMode="auto">
            <a:xfrm>
              <a:off x="6432103" y="2545548"/>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1809" name="Straight Connector 31808">
              <a:extLst>
                <a:ext uri="{FF2B5EF4-FFF2-40B4-BE49-F238E27FC236}">
                  <a16:creationId xmlns:a16="http://schemas.microsoft.com/office/drawing/2014/main" id="{CDBAB520-4AE5-1E69-D596-8B919AC080C6}"/>
                </a:ext>
              </a:extLst>
            </p:cNvPr>
            <p:cNvCxnSpPr>
              <a:cxnSpLocks/>
            </p:cNvCxnSpPr>
            <p:nvPr/>
          </p:nvCxnSpPr>
          <p:spPr bwMode="auto">
            <a:xfrm>
              <a:off x="6463403" y="2545548"/>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1810" name="Straight Connector 31809">
              <a:extLst>
                <a:ext uri="{FF2B5EF4-FFF2-40B4-BE49-F238E27FC236}">
                  <a16:creationId xmlns:a16="http://schemas.microsoft.com/office/drawing/2014/main" id="{D15CC219-D0F0-8D2C-24CB-8F316F14B61A}"/>
                </a:ext>
              </a:extLst>
            </p:cNvPr>
            <p:cNvCxnSpPr>
              <a:cxnSpLocks/>
            </p:cNvCxnSpPr>
            <p:nvPr/>
          </p:nvCxnSpPr>
          <p:spPr bwMode="auto">
            <a:xfrm>
              <a:off x="5942955" y="2463041"/>
              <a:ext cx="0" cy="107172"/>
            </a:xfrm>
            <a:prstGeom prst="line">
              <a:avLst/>
            </a:prstGeom>
            <a:noFill/>
            <a:ln w="57150" cap="flat" cmpd="sng" algn="ctr">
              <a:solidFill>
                <a:schemeClr val="accent1"/>
              </a:solidFill>
              <a:prstDash val="solid"/>
              <a:round/>
              <a:headEnd type="none" w="med" len="med"/>
              <a:tailEnd type="none" w="med" len="med"/>
            </a:ln>
            <a:effectLst/>
          </p:spPr>
        </p:cxnSp>
        <p:cxnSp>
          <p:nvCxnSpPr>
            <p:cNvPr id="31811" name="Straight Connector 31810">
              <a:extLst>
                <a:ext uri="{FF2B5EF4-FFF2-40B4-BE49-F238E27FC236}">
                  <a16:creationId xmlns:a16="http://schemas.microsoft.com/office/drawing/2014/main" id="{0D479AFC-4BD9-CE0C-024F-4116014A1AEB}"/>
                </a:ext>
              </a:extLst>
            </p:cNvPr>
            <p:cNvCxnSpPr>
              <a:cxnSpLocks/>
            </p:cNvCxnSpPr>
            <p:nvPr/>
          </p:nvCxnSpPr>
          <p:spPr bwMode="auto">
            <a:xfrm>
              <a:off x="6352116" y="2524383"/>
              <a:ext cx="0" cy="107172"/>
            </a:xfrm>
            <a:prstGeom prst="line">
              <a:avLst/>
            </a:prstGeom>
            <a:noFill/>
            <a:ln w="76200" cap="flat" cmpd="sng" algn="ctr">
              <a:solidFill>
                <a:schemeClr val="accent1"/>
              </a:solidFill>
              <a:prstDash val="solid"/>
              <a:round/>
              <a:headEnd type="none" w="med" len="med"/>
              <a:tailEnd type="none" w="med" len="med"/>
            </a:ln>
            <a:effectLst/>
          </p:spPr>
        </p:cxnSp>
        <p:cxnSp>
          <p:nvCxnSpPr>
            <p:cNvPr id="31812" name="Straight Connector 31811">
              <a:extLst>
                <a:ext uri="{FF2B5EF4-FFF2-40B4-BE49-F238E27FC236}">
                  <a16:creationId xmlns:a16="http://schemas.microsoft.com/office/drawing/2014/main" id="{68CB1982-71A6-66BB-8B49-B89F74320DFE}"/>
                </a:ext>
              </a:extLst>
            </p:cNvPr>
            <p:cNvCxnSpPr>
              <a:cxnSpLocks/>
            </p:cNvCxnSpPr>
            <p:nvPr/>
          </p:nvCxnSpPr>
          <p:spPr bwMode="auto">
            <a:xfrm>
              <a:off x="6504838" y="2561747"/>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1813" name="Straight Connector 31812">
              <a:extLst>
                <a:ext uri="{FF2B5EF4-FFF2-40B4-BE49-F238E27FC236}">
                  <a16:creationId xmlns:a16="http://schemas.microsoft.com/office/drawing/2014/main" id="{0E1F2E3B-74F8-9ED8-A7DD-0B504147D5D3}"/>
                </a:ext>
              </a:extLst>
            </p:cNvPr>
            <p:cNvCxnSpPr>
              <a:cxnSpLocks/>
            </p:cNvCxnSpPr>
            <p:nvPr/>
          </p:nvCxnSpPr>
          <p:spPr bwMode="auto">
            <a:xfrm>
              <a:off x="6747037" y="2570213"/>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1814" name="Straight Connector 31813">
              <a:extLst>
                <a:ext uri="{FF2B5EF4-FFF2-40B4-BE49-F238E27FC236}">
                  <a16:creationId xmlns:a16="http://schemas.microsoft.com/office/drawing/2014/main" id="{76D4091F-DE08-926D-BC1C-60A06FC10503}"/>
                </a:ext>
              </a:extLst>
            </p:cNvPr>
            <p:cNvCxnSpPr>
              <a:cxnSpLocks/>
            </p:cNvCxnSpPr>
            <p:nvPr/>
          </p:nvCxnSpPr>
          <p:spPr bwMode="auto">
            <a:xfrm>
              <a:off x="6793602" y="2570213"/>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1815" name="Straight Connector 31814">
              <a:extLst>
                <a:ext uri="{FF2B5EF4-FFF2-40B4-BE49-F238E27FC236}">
                  <a16:creationId xmlns:a16="http://schemas.microsoft.com/office/drawing/2014/main" id="{259C4CF5-1002-FACD-8738-702D383C5D34}"/>
                </a:ext>
              </a:extLst>
            </p:cNvPr>
            <p:cNvCxnSpPr>
              <a:cxnSpLocks/>
            </p:cNvCxnSpPr>
            <p:nvPr/>
          </p:nvCxnSpPr>
          <p:spPr bwMode="auto">
            <a:xfrm>
              <a:off x="6829642" y="2570213"/>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1816" name="Straight Connector 31815">
              <a:extLst>
                <a:ext uri="{FF2B5EF4-FFF2-40B4-BE49-F238E27FC236}">
                  <a16:creationId xmlns:a16="http://schemas.microsoft.com/office/drawing/2014/main" id="{D6D716A6-D930-DD48-BB33-C656E0E5169A}"/>
                </a:ext>
              </a:extLst>
            </p:cNvPr>
            <p:cNvCxnSpPr>
              <a:cxnSpLocks/>
            </p:cNvCxnSpPr>
            <p:nvPr/>
          </p:nvCxnSpPr>
          <p:spPr bwMode="auto">
            <a:xfrm>
              <a:off x="7219193" y="2640021"/>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1817" name="Straight Connector 31816">
              <a:extLst>
                <a:ext uri="{FF2B5EF4-FFF2-40B4-BE49-F238E27FC236}">
                  <a16:creationId xmlns:a16="http://schemas.microsoft.com/office/drawing/2014/main" id="{546B4308-9813-2110-E68A-97CA2D8D50DB}"/>
                </a:ext>
              </a:extLst>
            </p:cNvPr>
            <p:cNvCxnSpPr>
              <a:cxnSpLocks/>
            </p:cNvCxnSpPr>
            <p:nvPr/>
          </p:nvCxnSpPr>
          <p:spPr bwMode="auto">
            <a:xfrm>
              <a:off x="7249721" y="2664350"/>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1818" name="Straight Connector 31817">
              <a:extLst>
                <a:ext uri="{FF2B5EF4-FFF2-40B4-BE49-F238E27FC236}">
                  <a16:creationId xmlns:a16="http://schemas.microsoft.com/office/drawing/2014/main" id="{AEC28670-9D0C-DAE2-6B07-D1A526CCC6BE}"/>
                </a:ext>
              </a:extLst>
            </p:cNvPr>
            <p:cNvCxnSpPr>
              <a:cxnSpLocks/>
            </p:cNvCxnSpPr>
            <p:nvPr/>
          </p:nvCxnSpPr>
          <p:spPr bwMode="auto">
            <a:xfrm>
              <a:off x="7288903" y="2664350"/>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1819" name="Straight Connector 31818">
              <a:extLst>
                <a:ext uri="{FF2B5EF4-FFF2-40B4-BE49-F238E27FC236}">
                  <a16:creationId xmlns:a16="http://schemas.microsoft.com/office/drawing/2014/main" id="{BA48D197-156C-2EC2-36B8-8A5D22186817}"/>
                </a:ext>
              </a:extLst>
            </p:cNvPr>
            <p:cNvCxnSpPr>
              <a:cxnSpLocks/>
            </p:cNvCxnSpPr>
            <p:nvPr/>
          </p:nvCxnSpPr>
          <p:spPr bwMode="auto">
            <a:xfrm>
              <a:off x="7636036" y="2742530"/>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1820" name="Straight Connector 31819">
              <a:extLst>
                <a:ext uri="{FF2B5EF4-FFF2-40B4-BE49-F238E27FC236}">
                  <a16:creationId xmlns:a16="http://schemas.microsoft.com/office/drawing/2014/main" id="{93D943D5-3B82-E24D-A02B-A722BBC82C7C}"/>
                </a:ext>
              </a:extLst>
            </p:cNvPr>
            <p:cNvCxnSpPr>
              <a:cxnSpLocks/>
            </p:cNvCxnSpPr>
            <p:nvPr/>
          </p:nvCxnSpPr>
          <p:spPr bwMode="auto">
            <a:xfrm>
              <a:off x="7669005" y="2742530"/>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1821" name="Straight Connector 31820">
              <a:extLst>
                <a:ext uri="{FF2B5EF4-FFF2-40B4-BE49-F238E27FC236}">
                  <a16:creationId xmlns:a16="http://schemas.microsoft.com/office/drawing/2014/main" id="{5435CFA2-BCB2-88C5-6E56-4A241D3C67A9}"/>
                </a:ext>
              </a:extLst>
            </p:cNvPr>
            <p:cNvCxnSpPr>
              <a:cxnSpLocks/>
            </p:cNvCxnSpPr>
            <p:nvPr/>
          </p:nvCxnSpPr>
          <p:spPr bwMode="auto">
            <a:xfrm>
              <a:off x="7828893" y="2773844"/>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1822" name="Straight Connector 31821">
              <a:extLst>
                <a:ext uri="{FF2B5EF4-FFF2-40B4-BE49-F238E27FC236}">
                  <a16:creationId xmlns:a16="http://schemas.microsoft.com/office/drawing/2014/main" id="{5D9F8999-B2A2-C528-712E-28FD25FF50E6}"/>
                </a:ext>
              </a:extLst>
            </p:cNvPr>
            <p:cNvCxnSpPr>
              <a:cxnSpLocks/>
            </p:cNvCxnSpPr>
            <p:nvPr/>
          </p:nvCxnSpPr>
          <p:spPr bwMode="auto">
            <a:xfrm>
              <a:off x="8293529" y="3068001"/>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1823" name="Straight Connector 31822">
              <a:extLst>
                <a:ext uri="{FF2B5EF4-FFF2-40B4-BE49-F238E27FC236}">
                  <a16:creationId xmlns:a16="http://schemas.microsoft.com/office/drawing/2014/main" id="{1A3A504B-11BF-D5CE-6616-AAC43BDA2EB2}"/>
                </a:ext>
              </a:extLst>
            </p:cNvPr>
            <p:cNvCxnSpPr>
              <a:cxnSpLocks/>
            </p:cNvCxnSpPr>
            <p:nvPr/>
          </p:nvCxnSpPr>
          <p:spPr bwMode="auto">
            <a:xfrm>
              <a:off x="8335002" y="3172351"/>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1824" name="Straight Connector 31823">
              <a:extLst>
                <a:ext uri="{FF2B5EF4-FFF2-40B4-BE49-F238E27FC236}">
                  <a16:creationId xmlns:a16="http://schemas.microsoft.com/office/drawing/2014/main" id="{F559943E-7AF4-7316-1D9C-532D66A235AD}"/>
                </a:ext>
              </a:extLst>
            </p:cNvPr>
            <p:cNvCxnSpPr>
              <a:cxnSpLocks/>
            </p:cNvCxnSpPr>
            <p:nvPr/>
          </p:nvCxnSpPr>
          <p:spPr bwMode="auto">
            <a:xfrm>
              <a:off x="8556154" y="3172351"/>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1825" name="Straight Connector 31824">
              <a:extLst>
                <a:ext uri="{FF2B5EF4-FFF2-40B4-BE49-F238E27FC236}">
                  <a16:creationId xmlns:a16="http://schemas.microsoft.com/office/drawing/2014/main" id="{1324E326-9FDA-8C7D-EB26-E9E8479A55A0}"/>
                </a:ext>
              </a:extLst>
            </p:cNvPr>
            <p:cNvCxnSpPr>
              <a:cxnSpLocks/>
            </p:cNvCxnSpPr>
            <p:nvPr/>
          </p:nvCxnSpPr>
          <p:spPr bwMode="auto">
            <a:xfrm>
              <a:off x="8163983" y="2945061"/>
              <a:ext cx="0" cy="107172"/>
            </a:xfrm>
            <a:prstGeom prst="line">
              <a:avLst/>
            </a:prstGeom>
            <a:noFill/>
            <a:ln w="76200" cap="flat" cmpd="sng" algn="ctr">
              <a:solidFill>
                <a:schemeClr val="accent1"/>
              </a:solidFill>
              <a:prstDash val="solid"/>
              <a:round/>
              <a:headEnd type="none" w="med" len="med"/>
              <a:tailEnd type="none" w="med" len="med"/>
            </a:ln>
            <a:effectLst/>
          </p:spPr>
        </p:cxnSp>
        <p:cxnSp>
          <p:nvCxnSpPr>
            <p:cNvPr id="31826" name="Straight Connector 31825">
              <a:extLst>
                <a:ext uri="{FF2B5EF4-FFF2-40B4-BE49-F238E27FC236}">
                  <a16:creationId xmlns:a16="http://schemas.microsoft.com/office/drawing/2014/main" id="{E49FD10B-F7DF-32F5-EED8-DA241BF1884F}"/>
                </a:ext>
              </a:extLst>
            </p:cNvPr>
            <p:cNvCxnSpPr>
              <a:cxnSpLocks/>
            </p:cNvCxnSpPr>
            <p:nvPr/>
          </p:nvCxnSpPr>
          <p:spPr bwMode="auto">
            <a:xfrm>
              <a:off x="8249181" y="2945061"/>
              <a:ext cx="0" cy="107172"/>
            </a:xfrm>
            <a:prstGeom prst="line">
              <a:avLst/>
            </a:prstGeom>
            <a:noFill/>
            <a:ln w="76200" cap="flat" cmpd="sng" algn="ctr">
              <a:solidFill>
                <a:schemeClr val="accent1"/>
              </a:solidFill>
              <a:prstDash val="solid"/>
              <a:round/>
              <a:headEnd type="none" w="med" len="med"/>
              <a:tailEnd type="none" w="med" len="med"/>
            </a:ln>
            <a:effectLst/>
          </p:spPr>
        </p:cxnSp>
        <p:cxnSp>
          <p:nvCxnSpPr>
            <p:cNvPr id="31827" name="Straight Connector 31826">
              <a:extLst>
                <a:ext uri="{FF2B5EF4-FFF2-40B4-BE49-F238E27FC236}">
                  <a16:creationId xmlns:a16="http://schemas.microsoft.com/office/drawing/2014/main" id="{963A074A-EE9A-B861-43C6-AE821381FC9D}"/>
                </a:ext>
              </a:extLst>
            </p:cNvPr>
            <p:cNvCxnSpPr>
              <a:cxnSpLocks/>
            </p:cNvCxnSpPr>
            <p:nvPr/>
          </p:nvCxnSpPr>
          <p:spPr bwMode="auto">
            <a:xfrm>
              <a:off x="8091890" y="2827430"/>
              <a:ext cx="0" cy="107172"/>
            </a:xfrm>
            <a:prstGeom prst="line">
              <a:avLst/>
            </a:prstGeom>
            <a:noFill/>
            <a:ln w="57150" cap="flat" cmpd="sng" algn="ctr">
              <a:solidFill>
                <a:schemeClr val="accent1"/>
              </a:solidFill>
              <a:prstDash val="solid"/>
              <a:round/>
              <a:headEnd type="none" w="med" len="med"/>
              <a:tailEnd type="none" w="med" len="med"/>
            </a:ln>
            <a:effectLst/>
          </p:spPr>
        </p:cxnSp>
        <p:cxnSp>
          <p:nvCxnSpPr>
            <p:cNvPr id="31828" name="Straight Connector 31827">
              <a:extLst>
                <a:ext uri="{FF2B5EF4-FFF2-40B4-BE49-F238E27FC236}">
                  <a16:creationId xmlns:a16="http://schemas.microsoft.com/office/drawing/2014/main" id="{62BDC9A0-CADA-9340-26DE-5FBD4CAA3064}"/>
                </a:ext>
              </a:extLst>
            </p:cNvPr>
            <p:cNvCxnSpPr>
              <a:cxnSpLocks/>
            </p:cNvCxnSpPr>
            <p:nvPr/>
          </p:nvCxnSpPr>
          <p:spPr bwMode="auto">
            <a:xfrm>
              <a:off x="8129990" y="2874899"/>
              <a:ext cx="0" cy="107172"/>
            </a:xfrm>
            <a:prstGeom prst="line">
              <a:avLst/>
            </a:prstGeom>
            <a:noFill/>
            <a:ln w="57150" cap="flat" cmpd="sng" algn="ctr">
              <a:solidFill>
                <a:schemeClr val="accent1"/>
              </a:solidFill>
              <a:prstDash val="solid"/>
              <a:round/>
              <a:headEnd type="none" w="med" len="med"/>
              <a:tailEnd type="none" w="med" len="med"/>
            </a:ln>
            <a:effectLst/>
          </p:spPr>
        </p:cxnSp>
        <p:cxnSp>
          <p:nvCxnSpPr>
            <p:cNvPr id="31829" name="Straight Connector 31828">
              <a:extLst>
                <a:ext uri="{FF2B5EF4-FFF2-40B4-BE49-F238E27FC236}">
                  <a16:creationId xmlns:a16="http://schemas.microsoft.com/office/drawing/2014/main" id="{CDBC1673-D964-2468-18B8-FE0617E82CB4}"/>
                </a:ext>
              </a:extLst>
            </p:cNvPr>
            <p:cNvCxnSpPr>
              <a:cxnSpLocks/>
            </p:cNvCxnSpPr>
            <p:nvPr/>
          </p:nvCxnSpPr>
          <p:spPr bwMode="auto">
            <a:xfrm>
              <a:off x="8999429" y="3174395"/>
              <a:ext cx="0" cy="107172"/>
            </a:xfrm>
            <a:prstGeom prst="line">
              <a:avLst/>
            </a:prstGeom>
            <a:noFill/>
            <a:ln w="38100" cap="flat" cmpd="sng" algn="ctr">
              <a:solidFill>
                <a:schemeClr val="accent1"/>
              </a:solidFill>
              <a:prstDash val="solid"/>
              <a:round/>
              <a:headEnd type="none" w="med" len="med"/>
              <a:tailEnd type="none" w="med" len="med"/>
            </a:ln>
            <a:effectLst/>
          </p:spPr>
        </p:cxnSp>
        <p:cxnSp>
          <p:nvCxnSpPr>
            <p:cNvPr id="31830" name="Straight Connector 31829">
              <a:extLst>
                <a:ext uri="{FF2B5EF4-FFF2-40B4-BE49-F238E27FC236}">
                  <a16:creationId xmlns:a16="http://schemas.microsoft.com/office/drawing/2014/main" id="{244866C4-203E-D4C1-E2F5-3B5B0434F481}"/>
                </a:ext>
              </a:extLst>
            </p:cNvPr>
            <p:cNvCxnSpPr>
              <a:cxnSpLocks/>
            </p:cNvCxnSpPr>
            <p:nvPr/>
          </p:nvCxnSpPr>
          <p:spPr bwMode="auto">
            <a:xfrm>
              <a:off x="9042389" y="3174532"/>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1831" name="Straight Connector 31830">
              <a:extLst>
                <a:ext uri="{FF2B5EF4-FFF2-40B4-BE49-F238E27FC236}">
                  <a16:creationId xmlns:a16="http://schemas.microsoft.com/office/drawing/2014/main" id="{5DA20D5E-7C70-264C-B823-CAAB2DF53DF7}"/>
                </a:ext>
              </a:extLst>
            </p:cNvPr>
            <p:cNvCxnSpPr>
              <a:cxnSpLocks/>
            </p:cNvCxnSpPr>
            <p:nvPr/>
          </p:nvCxnSpPr>
          <p:spPr bwMode="auto">
            <a:xfrm>
              <a:off x="9102254" y="3176584"/>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1832" name="Straight Connector 31831">
              <a:extLst>
                <a:ext uri="{FF2B5EF4-FFF2-40B4-BE49-F238E27FC236}">
                  <a16:creationId xmlns:a16="http://schemas.microsoft.com/office/drawing/2014/main" id="{6B801334-8641-7AE8-5515-D94DCCF260E2}"/>
                </a:ext>
              </a:extLst>
            </p:cNvPr>
            <p:cNvCxnSpPr>
              <a:cxnSpLocks/>
            </p:cNvCxnSpPr>
            <p:nvPr/>
          </p:nvCxnSpPr>
          <p:spPr bwMode="auto">
            <a:xfrm>
              <a:off x="9207500" y="3172214"/>
              <a:ext cx="0" cy="107172"/>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876" name="Group 31875">
            <a:extLst>
              <a:ext uri="{FF2B5EF4-FFF2-40B4-BE49-F238E27FC236}">
                <a16:creationId xmlns:a16="http://schemas.microsoft.com/office/drawing/2014/main" id="{B944B6E3-66DB-11E2-1035-EB3A8E46920D}"/>
              </a:ext>
            </a:extLst>
          </p:cNvPr>
          <p:cNvGrpSpPr/>
          <p:nvPr/>
        </p:nvGrpSpPr>
        <p:grpSpPr>
          <a:xfrm>
            <a:off x="2594713" y="1923678"/>
            <a:ext cx="6970225" cy="2003647"/>
            <a:chOff x="2825937" y="1923678"/>
            <a:chExt cx="6970225" cy="2003647"/>
          </a:xfrm>
        </p:grpSpPr>
        <p:cxnSp>
          <p:nvCxnSpPr>
            <p:cNvPr id="31835" name="Straight Connector 31834">
              <a:extLst>
                <a:ext uri="{FF2B5EF4-FFF2-40B4-BE49-F238E27FC236}">
                  <a16:creationId xmlns:a16="http://schemas.microsoft.com/office/drawing/2014/main" id="{B60AF023-37EB-8C60-767A-C35AFE4FDC49}"/>
                </a:ext>
              </a:extLst>
            </p:cNvPr>
            <p:cNvCxnSpPr>
              <a:cxnSpLocks/>
            </p:cNvCxnSpPr>
            <p:nvPr/>
          </p:nvCxnSpPr>
          <p:spPr bwMode="auto">
            <a:xfrm>
              <a:off x="2825937" y="1923678"/>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836" name="Straight Connector 31835">
              <a:extLst>
                <a:ext uri="{FF2B5EF4-FFF2-40B4-BE49-F238E27FC236}">
                  <a16:creationId xmlns:a16="http://schemas.microsoft.com/office/drawing/2014/main" id="{C9446D74-4A2D-7B66-925E-C20D3575972D}"/>
                </a:ext>
              </a:extLst>
            </p:cNvPr>
            <p:cNvCxnSpPr>
              <a:cxnSpLocks/>
            </p:cNvCxnSpPr>
            <p:nvPr/>
          </p:nvCxnSpPr>
          <p:spPr bwMode="auto">
            <a:xfrm>
              <a:off x="3282807" y="2014407"/>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837" name="Straight Connector 31836">
              <a:extLst>
                <a:ext uri="{FF2B5EF4-FFF2-40B4-BE49-F238E27FC236}">
                  <a16:creationId xmlns:a16="http://schemas.microsoft.com/office/drawing/2014/main" id="{F8C580A6-645F-7A5F-1A2B-C04FB72B4D32}"/>
                </a:ext>
              </a:extLst>
            </p:cNvPr>
            <p:cNvCxnSpPr>
              <a:cxnSpLocks/>
            </p:cNvCxnSpPr>
            <p:nvPr/>
          </p:nvCxnSpPr>
          <p:spPr bwMode="auto">
            <a:xfrm>
              <a:off x="3748688" y="2119676"/>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838" name="Straight Connector 31837">
              <a:extLst>
                <a:ext uri="{FF2B5EF4-FFF2-40B4-BE49-F238E27FC236}">
                  <a16:creationId xmlns:a16="http://schemas.microsoft.com/office/drawing/2014/main" id="{2A5B2C81-3958-6085-010B-BD7BDE506443}"/>
                </a:ext>
              </a:extLst>
            </p:cNvPr>
            <p:cNvCxnSpPr>
              <a:cxnSpLocks/>
            </p:cNvCxnSpPr>
            <p:nvPr/>
          </p:nvCxnSpPr>
          <p:spPr bwMode="auto">
            <a:xfrm>
              <a:off x="3864073" y="2156215"/>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839" name="Straight Connector 31838">
              <a:extLst>
                <a:ext uri="{FF2B5EF4-FFF2-40B4-BE49-F238E27FC236}">
                  <a16:creationId xmlns:a16="http://schemas.microsoft.com/office/drawing/2014/main" id="{EAE720FF-C375-BFD6-A14D-1EE9A573A5AE}"/>
                </a:ext>
              </a:extLst>
            </p:cNvPr>
            <p:cNvCxnSpPr>
              <a:cxnSpLocks/>
            </p:cNvCxnSpPr>
            <p:nvPr/>
          </p:nvCxnSpPr>
          <p:spPr bwMode="auto">
            <a:xfrm>
              <a:off x="4157333" y="2226848"/>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840" name="Straight Connector 31839">
              <a:extLst>
                <a:ext uri="{FF2B5EF4-FFF2-40B4-BE49-F238E27FC236}">
                  <a16:creationId xmlns:a16="http://schemas.microsoft.com/office/drawing/2014/main" id="{CEE7899F-94B7-0DFF-535C-9158F4930265}"/>
                </a:ext>
              </a:extLst>
            </p:cNvPr>
            <p:cNvCxnSpPr>
              <a:cxnSpLocks/>
            </p:cNvCxnSpPr>
            <p:nvPr/>
          </p:nvCxnSpPr>
          <p:spPr bwMode="auto">
            <a:xfrm>
              <a:off x="4627402" y="2372256"/>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841" name="Straight Connector 31840">
              <a:extLst>
                <a:ext uri="{FF2B5EF4-FFF2-40B4-BE49-F238E27FC236}">
                  <a16:creationId xmlns:a16="http://schemas.microsoft.com/office/drawing/2014/main" id="{420028AD-1428-5F03-EE84-A91D69794888}"/>
                </a:ext>
              </a:extLst>
            </p:cNvPr>
            <p:cNvCxnSpPr>
              <a:cxnSpLocks/>
            </p:cNvCxnSpPr>
            <p:nvPr/>
          </p:nvCxnSpPr>
          <p:spPr bwMode="auto">
            <a:xfrm>
              <a:off x="4585061" y="2348733"/>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842" name="Straight Connector 31841">
              <a:extLst>
                <a:ext uri="{FF2B5EF4-FFF2-40B4-BE49-F238E27FC236}">
                  <a16:creationId xmlns:a16="http://schemas.microsoft.com/office/drawing/2014/main" id="{AE3BD385-9996-C347-94DD-F432D0B2D287}"/>
                </a:ext>
              </a:extLst>
            </p:cNvPr>
            <p:cNvCxnSpPr>
              <a:cxnSpLocks/>
            </p:cNvCxnSpPr>
            <p:nvPr/>
          </p:nvCxnSpPr>
          <p:spPr bwMode="auto">
            <a:xfrm>
              <a:off x="5042420" y="2438376"/>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843" name="Straight Connector 31842">
              <a:extLst>
                <a:ext uri="{FF2B5EF4-FFF2-40B4-BE49-F238E27FC236}">
                  <a16:creationId xmlns:a16="http://schemas.microsoft.com/office/drawing/2014/main" id="{8E240CB6-B246-586A-7D15-E61BE79ED09F}"/>
                </a:ext>
              </a:extLst>
            </p:cNvPr>
            <p:cNvCxnSpPr>
              <a:cxnSpLocks/>
            </p:cNvCxnSpPr>
            <p:nvPr/>
          </p:nvCxnSpPr>
          <p:spPr bwMode="auto">
            <a:xfrm>
              <a:off x="5181775" y="2551628"/>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844" name="Straight Connector 31843">
              <a:extLst>
                <a:ext uri="{FF2B5EF4-FFF2-40B4-BE49-F238E27FC236}">
                  <a16:creationId xmlns:a16="http://schemas.microsoft.com/office/drawing/2014/main" id="{27A225C0-D297-3FF5-4894-27D75EE0D4FE}"/>
                </a:ext>
              </a:extLst>
            </p:cNvPr>
            <p:cNvCxnSpPr>
              <a:cxnSpLocks/>
            </p:cNvCxnSpPr>
            <p:nvPr/>
          </p:nvCxnSpPr>
          <p:spPr bwMode="auto">
            <a:xfrm>
              <a:off x="6337056" y="2827430"/>
              <a:ext cx="0" cy="107172"/>
            </a:xfrm>
            <a:prstGeom prst="line">
              <a:avLst/>
            </a:prstGeom>
            <a:noFill/>
            <a:ln w="57150" cap="flat" cmpd="sng" algn="ctr">
              <a:solidFill>
                <a:schemeClr val="accent3"/>
              </a:solidFill>
              <a:prstDash val="solid"/>
              <a:round/>
              <a:headEnd type="none" w="med" len="med"/>
              <a:tailEnd type="none" w="med" len="med"/>
            </a:ln>
            <a:effectLst/>
          </p:spPr>
        </p:cxnSp>
        <p:cxnSp>
          <p:nvCxnSpPr>
            <p:cNvPr id="31845" name="Straight Connector 31844">
              <a:extLst>
                <a:ext uri="{FF2B5EF4-FFF2-40B4-BE49-F238E27FC236}">
                  <a16:creationId xmlns:a16="http://schemas.microsoft.com/office/drawing/2014/main" id="{C3EB3370-3BEA-974B-FFEA-C48E649D25E4}"/>
                </a:ext>
              </a:extLst>
            </p:cNvPr>
            <p:cNvCxnSpPr>
              <a:cxnSpLocks/>
            </p:cNvCxnSpPr>
            <p:nvPr/>
          </p:nvCxnSpPr>
          <p:spPr bwMode="auto">
            <a:xfrm>
              <a:off x="5623576" y="2660681"/>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846" name="Straight Connector 31845">
              <a:extLst>
                <a:ext uri="{FF2B5EF4-FFF2-40B4-BE49-F238E27FC236}">
                  <a16:creationId xmlns:a16="http://schemas.microsoft.com/office/drawing/2014/main" id="{8C04EC10-5852-2C2E-00EA-506827589234}"/>
                </a:ext>
              </a:extLst>
            </p:cNvPr>
            <p:cNvCxnSpPr>
              <a:cxnSpLocks/>
            </p:cNvCxnSpPr>
            <p:nvPr/>
          </p:nvCxnSpPr>
          <p:spPr bwMode="auto">
            <a:xfrm>
              <a:off x="5773421" y="2681351"/>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847" name="Straight Connector 31846">
              <a:extLst>
                <a:ext uri="{FF2B5EF4-FFF2-40B4-BE49-F238E27FC236}">
                  <a16:creationId xmlns:a16="http://schemas.microsoft.com/office/drawing/2014/main" id="{69868533-80FD-C19A-E485-289A3BAA7D3D}"/>
                </a:ext>
              </a:extLst>
            </p:cNvPr>
            <p:cNvCxnSpPr>
              <a:cxnSpLocks/>
            </p:cNvCxnSpPr>
            <p:nvPr/>
          </p:nvCxnSpPr>
          <p:spPr bwMode="auto">
            <a:xfrm>
              <a:off x="5507841" y="2643067"/>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848" name="Straight Connector 31847">
              <a:extLst>
                <a:ext uri="{FF2B5EF4-FFF2-40B4-BE49-F238E27FC236}">
                  <a16:creationId xmlns:a16="http://schemas.microsoft.com/office/drawing/2014/main" id="{F863FDFB-910C-47AB-A627-73F8A0304102}"/>
                </a:ext>
              </a:extLst>
            </p:cNvPr>
            <p:cNvCxnSpPr>
              <a:cxnSpLocks/>
            </p:cNvCxnSpPr>
            <p:nvPr/>
          </p:nvCxnSpPr>
          <p:spPr bwMode="auto">
            <a:xfrm>
              <a:off x="6697173" y="2936823"/>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849" name="Straight Connector 31848">
              <a:extLst>
                <a:ext uri="{FF2B5EF4-FFF2-40B4-BE49-F238E27FC236}">
                  <a16:creationId xmlns:a16="http://schemas.microsoft.com/office/drawing/2014/main" id="{C31EAC47-D1CA-A36B-4E73-77BA97C04BAD}"/>
                </a:ext>
              </a:extLst>
            </p:cNvPr>
            <p:cNvCxnSpPr>
              <a:cxnSpLocks/>
            </p:cNvCxnSpPr>
            <p:nvPr/>
          </p:nvCxnSpPr>
          <p:spPr bwMode="auto">
            <a:xfrm>
              <a:off x="6432103" y="2938495"/>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850" name="Straight Connector 31849">
              <a:extLst>
                <a:ext uri="{FF2B5EF4-FFF2-40B4-BE49-F238E27FC236}">
                  <a16:creationId xmlns:a16="http://schemas.microsoft.com/office/drawing/2014/main" id="{8249244E-7CA8-38E8-9E4A-5D0FA3F3DCBE}"/>
                </a:ext>
              </a:extLst>
            </p:cNvPr>
            <p:cNvCxnSpPr>
              <a:cxnSpLocks/>
            </p:cNvCxnSpPr>
            <p:nvPr/>
          </p:nvCxnSpPr>
          <p:spPr bwMode="auto">
            <a:xfrm>
              <a:off x="6409211" y="2904242"/>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851" name="Straight Connector 31850">
              <a:extLst>
                <a:ext uri="{FF2B5EF4-FFF2-40B4-BE49-F238E27FC236}">
                  <a16:creationId xmlns:a16="http://schemas.microsoft.com/office/drawing/2014/main" id="{12989336-A93B-C9E1-4937-3EC0B7419FCA}"/>
                </a:ext>
              </a:extLst>
            </p:cNvPr>
            <p:cNvCxnSpPr>
              <a:cxnSpLocks/>
            </p:cNvCxnSpPr>
            <p:nvPr/>
          </p:nvCxnSpPr>
          <p:spPr bwMode="auto">
            <a:xfrm>
              <a:off x="6365202" y="2850656"/>
              <a:ext cx="0" cy="107172"/>
            </a:xfrm>
            <a:prstGeom prst="line">
              <a:avLst/>
            </a:prstGeom>
            <a:noFill/>
            <a:ln w="57150" cap="flat" cmpd="sng" algn="ctr">
              <a:solidFill>
                <a:schemeClr val="accent3"/>
              </a:solidFill>
              <a:prstDash val="solid"/>
              <a:round/>
              <a:headEnd type="none" w="med" len="med"/>
              <a:tailEnd type="none" w="med" len="med"/>
            </a:ln>
            <a:effectLst/>
          </p:spPr>
        </p:cxnSp>
        <p:cxnSp>
          <p:nvCxnSpPr>
            <p:cNvPr id="31852" name="Straight Connector 31851">
              <a:extLst>
                <a:ext uri="{FF2B5EF4-FFF2-40B4-BE49-F238E27FC236}">
                  <a16:creationId xmlns:a16="http://schemas.microsoft.com/office/drawing/2014/main" id="{D8D733D5-E0F9-4D3D-675B-7BCB4ECE77EE}"/>
                </a:ext>
              </a:extLst>
            </p:cNvPr>
            <p:cNvCxnSpPr>
              <a:cxnSpLocks/>
            </p:cNvCxnSpPr>
            <p:nvPr/>
          </p:nvCxnSpPr>
          <p:spPr bwMode="auto">
            <a:xfrm>
              <a:off x="8075072" y="3129275"/>
              <a:ext cx="0" cy="107172"/>
            </a:xfrm>
            <a:prstGeom prst="line">
              <a:avLst/>
            </a:prstGeom>
            <a:noFill/>
            <a:ln w="76200" cap="flat" cmpd="sng" algn="ctr">
              <a:solidFill>
                <a:schemeClr val="accent3"/>
              </a:solidFill>
              <a:prstDash val="solid"/>
              <a:round/>
              <a:headEnd type="none" w="med" len="med"/>
              <a:tailEnd type="none" w="med" len="med"/>
            </a:ln>
            <a:effectLst/>
          </p:spPr>
        </p:cxnSp>
        <p:cxnSp>
          <p:nvCxnSpPr>
            <p:cNvPr id="31853" name="Straight Connector 31852">
              <a:extLst>
                <a:ext uri="{FF2B5EF4-FFF2-40B4-BE49-F238E27FC236}">
                  <a16:creationId xmlns:a16="http://schemas.microsoft.com/office/drawing/2014/main" id="{C111634A-8FB7-6420-DAC5-5B811F81F236}"/>
                </a:ext>
              </a:extLst>
            </p:cNvPr>
            <p:cNvCxnSpPr>
              <a:cxnSpLocks/>
            </p:cNvCxnSpPr>
            <p:nvPr/>
          </p:nvCxnSpPr>
          <p:spPr bwMode="auto">
            <a:xfrm>
              <a:off x="5889474" y="2695068"/>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854" name="Straight Connector 31853">
              <a:extLst>
                <a:ext uri="{FF2B5EF4-FFF2-40B4-BE49-F238E27FC236}">
                  <a16:creationId xmlns:a16="http://schemas.microsoft.com/office/drawing/2014/main" id="{8E680B96-DA85-FC54-9E2C-EE70F3EE5C91}"/>
                </a:ext>
              </a:extLst>
            </p:cNvPr>
            <p:cNvCxnSpPr>
              <a:cxnSpLocks/>
            </p:cNvCxnSpPr>
            <p:nvPr/>
          </p:nvCxnSpPr>
          <p:spPr bwMode="auto">
            <a:xfrm>
              <a:off x="5922360" y="2735915"/>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855" name="Straight Connector 31854">
              <a:extLst>
                <a:ext uri="{FF2B5EF4-FFF2-40B4-BE49-F238E27FC236}">
                  <a16:creationId xmlns:a16="http://schemas.microsoft.com/office/drawing/2014/main" id="{D292729C-1A8D-B60E-F43D-EEC8AA739CD2}"/>
                </a:ext>
              </a:extLst>
            </p:cNvPr>
            <p:cNvCxnSpPr>
              <a:cxnSpLocks/>
            </p:cNvCxnSpPr>
            <p:nvPr/>
          </p:nvCxnSpPr>
          <p:spPr bwMode="auto">
            <a:xfrm>
              <a:off x="5947074" y="2765492"/>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856" name="Straight Connector 31855">
              <a:extLst>
                <a:ext uri="{FF2B5EF4-FFF2-40B4-BE49-F238E27FC236}">
                  <a16:creationId xmlns:a16="http://schemas.microsoft.com/office/drawing/2014/main" id="{659984F2-C887-DB2B-0303-9B7531A34DF8}"/>
                </a:ext>
              </a:extLst>
            </p:cNvPr>
            <p:cNvCxnSpPr>
              <a:cxnSpLocks/>
            </p:cNvCxnSpPr>
            <p:nvPr/>
          </p:nvCxnSpPr>
          <p:spPr bwMode="auto">
            <a:xfrm>
              <a:off x="6020925" y="2769611"/>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857" name="Straight Connector 31856">
              <a:extLst>
                <a:ext uri="{FF2B5EF4-FFF2-40B4-BE49-F238E27FC236}">
                  <a16:creationId xmlns:a16="http://schemas.microsoft.com/office/drawing/2014/main" id="{3D9BC71C-D6BC-7E5C-F87E-D4765F716EA0}"/>
                </a:ext>
              </a:extLst>
            </p:cNvPr>
            <p:cNvCxnSpPr>
              <a:cxnSpLocks/>
            </p:cNvCxnSpPr>
            <p:nvPr/>
          </p:nvCxnSpPr>
          <p:spPr bwMode="auto">
            <a:xfrm>
              <a:off x="6963643" y="2975343"/>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858" name="Straight Connector 31857">
              <a:extLst>
                <a:ext uri="{FF2B5EF4-FFF2-40B4-BE49-F238E27FC236}">
                  <a16:creationId xmlns:a16="http://schemas.microsoft.com/office/drawing/2014/main" id="{F437D4F5-EAEF-DCAF-A686-616EAC014B93}"/>
                </a:ext>
              </a:extLst>
            </p:cNvPr>
            <p:cNvCxnSpPr>
              <a:cxnSpLocks/>
            </p:cNvCxnSpPr>
            <p:nvPr/>
          </p:nvCxnSpPr>
          <p:spPr bwMode="auto">
            <a:xfrm>
              <a:off x="6542684" y="2937848"/>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859" name="Straight Connector 31858">
              <a:extLst>
                <a:ext uri="{FF2B5EF4-FFF2-40B4-BE49-F238E27FC236}">
                  <a16:creationId xmlns:a16="http://schemas.microsoft.com/office/drawing/2014/main" id="{6736246F-EA07-F281-000D-05BDE15829D0}"/>
                </a:ext>
              </a:extLst>
            </p:cNvPr>
            <p:cNvCxnSpPr>
              <a:cxnSpLocks/>
            </p:cNvCxnSpPr>
            <p:nvPr/>
          </p:nvCxnSpPr>
          <p:spPr bwMode="auto">
            <a:xfrm>
              <a:off x="7218672" y="3011321"/>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860" name="Straight Connector 31859">
              <a:extLst>
                <a:ext uri="{FF2B5EF4-FFF2-40B4-BE49-F238E27FC236}">
                  <a16:creationId xmlns:a16="http://schemas.microsoft.com/office/drawing/2014/main" id="{8928FDDC-8415-A12B-119D-81608E471449}"/>
                </a:ext>
              </a:extLst>
            </p:cNvPr>
            <p:cNvCxnSpPr>
              <a:cxnSpLocks/>
            </p:cNvCxnSpPr>
            <p:nvPr/>
          </p:nvCxnSpPr>
          <p:spPr bwMode="auto">
            <a:xfrm>
              <a:off x="7301260" y="3048114"/>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861" name="Straight Connector 31860">
              <a:extLst>
                <a:ext uri="{FF2B5EF4-FFF2-40B4-BE49-F238E27FC236}">
                  <a16:creationId xmlns:a16="http://schemas.microsoft.com/office/drawing/2014/main" id="{727D0A86-B0DC-2D1E-F7DF-499709E3851D}"/>
                </a:ext>
              </a:extLst>
            </p:cNvPr>
            <p:cNvCxnSpPr>
              <a:cxnSpLocks/>
            </p:cNvCxnSpPr>
            <p:nvPr/>
          </p:nvCxnSpPr>
          <p:spPr bwMode="auto">
            <a:xfrm>
              <a:off x="7265598" y="3046351"/>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862" name="Straight Connector 31861">
              <a:extLst>
                <a:ext uri="{FF2B5EF4-FFF2-40B4-BE49-F238E27FC236}">
                  <a16:creationId xmlns:a16="http://schemas.microsoft.com/office/drawing/2014/main" id="{40F080AC-2BB9-485E-4563-519D8605004E}"/>
                </a:ext>
              </a:extLst>
            </p:cNvPr>
            <p:cNvCxnSpPr>
              <a:cxnSpLocks/>
            </p:cNvCxnSpPr>
            <p:nvPr/>
          </p:nvCxnSpPr>
          <p:spPr bwMode="auto">
            <a:xfrm>
              <a:off x="7952284" y="3129275"/>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863" name="Straight Connector 31862">
              <a:extLst>
                <a:ext uri="{FF2B5EF4-FFF2-40B4-BE49-F238E27FC236}">
                  <a16:creationId xmlns:a16="http://schemas.microsoft.com/office/drawing/2014/main" id="{49B36411-0276-F97D-546F-AC4D2BA51552}"/>
                </a:ext>
              </a:extLst>
            </p:cNvPr>
            <p:cNvCxnSpPr>
              <a:cxnSpLocks/>
            </p:cNvCxnSpPr>
            <p:nvPr/>
          </p:nvCxnSpPr>
          <p:spPr bwMode="auto">
            <a:xfrm>
              <a:off x="7990709" y="3133394"/>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864" name="Straight Connector 31863">
              <a:extLst>
                <a:ext uri="{FF2B5EF4-FFF2-40B4-BE49-F238E27FC236}">
                  <a16:creationId xmlns:a16="http://schemas.microsoft.com/office/drawing/2014/main" id="{E52AEB7D-F81D-7DAB-4170-7DAD058794A8}"/>
                </a:ext>
              </a:extLst>
            </p:cNvPr>
            <p:cNvCxnSpPr>
              <a:cxnSpLocks/>
            </p:cNvCxnSpPr>
            <p:nvPr/>
          </p:nvCxnSpPr>
          <p:spPr bwMode="auto">
            <a:xfrm>
              <a:off x="8174473" y="3203964"/>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865" name="Straight Connector 31864">
              <a:extLst>
                <a:ext uri="{FF2B5EF4-FFF2-40B4-BE49-F238E27FC236}">
                  <a16:creationId xmlns:a16="http://schemas.microsoft.com/office/drawing/2014/main" id="{B9709BFD-6176-7EA8-19FA-9B11433E68A9}"/>
                </a:ext>
              </a:extLst>
            </p:cNvPr>
            <p:cNvCxnSpPr>
              <a:cxnSpLocks/>
            </p:cNvCxnSpPr>
            <p:nvPr/>
          </p:nvCxnSpPr>
          <p:spPr bwMode="auto">
            <a:xfrm>
              <a:off x="8403578" y="3428407"/>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868" name="Straight Connector 31867">
              <a:extLst>
                <a:ext uri="{FF2B5EF4-FFF2-40B4-BE49-F238E27FC236}">
                  <a16:creationId xmlns:a16="http://schemas.microsoft.com/office/drawing/2014/main" id="{4F045D66-3132-8BEE-DC45-50D1BD4A74BC}"/>
                </a:ext>
              </a:extLst>
            </p:cNvPr>
            <p:cNvCxnSpPr>
              <a:cxnSpLocks/>
            </p:cNvCxnSpPr>
            <p:nvPr/>
          </p:nvCxnSpPr>
          <p:spPr bwMode="auto">
            <a:xfrm>
              <a:off x="8243100" y="3296053"/>
              <a:ext cx="0" cy="107172"/>
            </a:xfrm>
            <a:prstGeom prst="line">
              <a:avLst/>
            </a:prstGeom>
            <a:noFill/>
            <a:ln w="57150" cap="flat" cmpd="sng" algn="ctr">
              <a:solidFill>
                <a:schemeClr val="accent3"/>
              </a:solidFill>
              <a:prstDash val="solid"/>
              <a:round/>
              <a:headEnd type="none" w="med" len="med"/>
              <a:tailEnd type="none" w="med" len="med"/>
            </a:ln>
            <a:effectLst/>
          </p:spPr>
        </p:cxnSp>
        <p:cxnSp>
          <p:nvCxnSpPr>
            <p:cNvPr id="31869" name="Straight Connector 31868">
              <a:extLst>
                <a:ext uri="{FF2B5EF4-FFF2-40B4-BE49-F238E27FC236}">
                  <a16:creationId xmlns:a16="http://schemas.microsoft.com/office/drawing/2014/main" id="{446DD8C9-46F7-6AE5-94BD-031799C13EF6}"/>
                </a:ext>
              </a:extLst>
            </p:cNvPr>
            <p:cNvCxnSpPr>
              <a:cxnSpLocks/>
            </p:cNvCxnSpPr>
            <p:nvPr/>
          </p:nvCxnSpPr>
          <p:spPr bwMode="auto">
            <a:xfrm>
              <a:off x="8119448" y="3134398"/>
              <a:ext cx="0" cy="107172"/>
            </a:xfrm>
            <a:prstGeom prst="line">
              <a:avLst/>
            </a:prstGeom>
            <a:noFill/>
            <a:ln w="57150" cap="flat" cmpd="sng" algn="ctr">
              <a:solidFill>
                <a:schemeClr val="accent3"/>
              </a:solidFill>
              <a:prstDash val="solid"/>
              <a:round/>
              <a:headEnd type="none" w="med" len="med"/>
              <a:tailEnd type="none" w="med" len="med"/>
            </a:ln>
            <a:effectLst/>
          </p:spPr>
        </p:cxnSp>
        <p:cxnSp>
          <p:nvCxnSpPr>
            <p:cNvPr id="31870" name="Straight Connector 31869">
              <a:extLst>
                <a:ext uri="{FF2B5EF4-FFF2-40B4-BE49-F238E27FC236}">
                  <a16:creationId xmlns:a16="http://schemas.microsoft.com/office/drawing/2014/main" id="{6B8A9902-8385-8117-1F6F-BF3BDA52CB78}"/>
                </a:ext>
              </a:extLst>
            </p:cNvPr>
            <p:cNvCxnSpPr>
              <a:cxnSpLocks/>
            </p:cNvCxnSpPr>
            <p:nvPr/>
          </p:nvCxnSpPr>
          <p:spPr bwMode="auto">
            <a:xfrm>
              <a:off x="9007423" y="3816034"/>
              <a:ext cx="0" cy="107172"/>
            </a:xfrm>
            <a:prstGeom prst="line">
              <a:avLst/>
            </a:prstGeom>
            <a:noFill/>
            <a:ln w="38100" cap="flat" cmpd="sng" algn="ctr">
              <a:solidFill>
                <a:schemeClr val="accent3"/>
              </a:solidFill>
              <a:prstDash val="solid"/>
              <a:round/>
              <a:headEnd type="none" w="med" len="med"/>
              <a:tailEnd type="none" w="med" len="med"/>
            </a:ln>
            <a:effectLst/>
          </p:spPr>
        </p:cxnSp>
        <p:cxnSp>
          <p:nvCxnSpPr>
            <p:cNvPr id="31871" name="Straight Connector 31870">
              <a:extLst>
                <a:ext uri="{FF2B5EF4-FFF2-40B4-BE49-F238E27FC236}">
                  <a16:creationId xmlns:a16="http://schemas.microsoft.com/office/drawing/2014/main" id="{59CAA2CA-2B6B-CA65-37D3-65051ACEE844}"/>
                </a:ext>
              </a:extLst>
            </p:cNvPr>
            <p:cNvCxnSpPr>
              <a:cxnSpLocks/>
            </p:cNvCxnSpPr>
            <p:nvPr/>
          </p:nvCxnSpPr>
          <p:spPr bwMode="auto">
            <a:xfrm>
              <a:off x="8540863" y="3428407"/>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872" name="Straight Connector 31871">
              <a:extLst>
                <a:ext uri="{FF2B5EF4-FFF2-40B4-BE49-F238E27FC236}">
                  <a16:creationId xmlns:a16="http://schemas.microsoft.com/office/drawing/2014/main" id="{3899ACB9-1AAA-4EA8-8ECD-DBA8D7FEEBC9}"/>
                </a:ext>
              </a:extLst>
            </p:cNvPr>
            <p:cNvCxnSpPr>
              <a:cxnSpLocks/>
            </p:cNvCxnSpPr>
            <p:nvPr/>
          </p:nvCxnSpPr>
          <p:spPr bwMode="auto">
            <a:xfrm>
              <a:off x="8578750" y="3426028"/>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873" name="Straight Connector 31872">
              <a:extLst>
                <a:ext uri="{FF2B5EF4-FFF2-40B4-BE49-F238E27FC236}">
                  <a16:creationId xmlns:a16="http://schemas.microsoft.com/office/drawing/2014/main" id="{E39E7E68-15D0-6D81-106E-1B8294174BE4}"/>
                </a:ext>
              </a:extLst>
            </p:cNvPr>
            <p:cNvCxnSpPr>
              <a:cxnSpLocks/>
            </p:cNvCxnSpPr>
            <p:nvPr/>
          </p:nvCxnSpPr>
          <p:spPr bwMode="auto">
            <a:xfrm>
              <a:off x="8725479" y="3611808"/>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875" name="Straight Connector 31874">
              <a:extLst>
                <a:ext uri="{FF2B5EF4-FFF2-40B4-BE49-F238E27FC236}">
                  <a16:creationId xmlns:a16="http://schemas.microsoft.com/office/drawing/2014/main" id="{59A27247-D517-B0F9-63E3-16E5FE3F81B3}"/>
                </a:ext>
              </a:extLst>
            </p:cNvPr>
            <p:cNvCxnSpPr>
              <a:cxnSpLocks/>
            </p:cNvCxnSpPr>
            <p:nvPr/>
          </p:nvCxnSpPr>
          <p:spPr bwMode="auto">
            <a:xfrm>
              <a:off x="9796162" y="3820153"/>
              <a:ext cx="0" cy="107172"/>
            </a:xfrm>
            <a:prstGeom prst="line">
              <a:avLst/>
            </a:prstGeom>
            <a:noFill/>
            <a:ln w="28575" cap="flat" cmpd="sng" algn="ctr">
              <a:solidFill>
                <a:schemeClr val="accent3"/>
              </a:solidFill>
              <a:prstDash val="solid"/>
              <a:round/>
              <a:headEnd type="none" w="med" len="med"/>
              <a:tailEnd type="none" w="med" len="med"/>
            </a:ln>
            <a:effectLst/>
          </p:spPr>
        </p:cxnSp>
      </p:grpSp>
      <p:sp>
        <p:nvSpPr>
          <p:cNvPr id="22" name="TextBox 21">
            <a:extLst>
              <a:ext uri="{FF2B5EF4-FFF2-40B4-BE49-F238E27FC236}">
                <a16:creationId xmlns:a16="http://schemas.microsoft.com/office/drawing/2014/main" id="{2D16FCE1-CB50-2AB9-445E-41F1338566D1}"/>
              </a:ext>
            </a:extLst>
          </p:cNvPr>
          <p:cNvSpPr txBox="1"/>
          <p:nvPr/>
        </p:nvSpPr>
        <p:spPr bwMode="auto">
          <a:xfrm>
            <a:off x="1027522" y="5565797"/>
            <a:ext cx="128109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ts val="0"/>
              </a:spcBef>
              <a:spcAft>
                <a:spcPct val="0"/>
              </a:spcAft>
              <a:buClrTx/>
              <a:buFontTx/>
              <a:buNone/>
            </a:pPr>
            <a:r>
              <a:rPr lang="en-US" sz="1600" b="0" dirty="0">
                <a:solidFill>
                  <a:schemeClr val="bg1"/>
                </a:solidFill>
                <a:latin typeface="Calibri" panose="020F0502020204030204" pitchFamily="34" charset="0"/>
              </a:rPr>
              <a:t>Zanubrutinib</a:t>
            </a:r>
          </a:p>
          <a:p>
            <a:pPr>
              <a:lnSpc>
                <a:spcPct val="100000"/>
              </a:lnSpc>
              <a:spcBef>
                <a:spcPts val="0"/>
              </a:spcBef>
              <a:spcAft>
                <a:spcPct val="0"/>
              </a:spcAft>
              <a:buClrTx/>
              <a:buFontTx/>
              <a:buNone/>
            </a:pPr>
            <a:r>
              <a:rPr lang="en-US" sz="1600" b="0" dirty="0">
                <a:solidFill>
                  <a:schemeClr val="bg1"/>
                </a:solidFill>
                <a:latin typeface="Calibri" panose="020F0502020204030204" pitchFamily="34" charset="0"/>
              </a:rPr>
              <a:t>Ibrutinib</a:t>
            </a:r>
          </a:p>
        </p:txBody>
      </p:sp>
      <p:sp>
        <p:nvSpPr>
          <p:cNvPr id="23" name="TextBox 22">
            <a:extLst>
              <a:ext uri="{FF2B5EF4-FFF2-40B4-BE49-F238E27FC236}">
                <a16:creationId xmlns:a16="http://schemas.microsoft.com/office/drawing/2014/main" id="{91445B99-4764-5CC7-8D62-5069378B992C}"/>
              </a:ext>
            </a:extLst>
          </p:cNvPr>
          <p:cNvSpPr txBox="1"/>
          <p:nvPr/>
        </p:nvSpPr>
        <p:spPr bwMode="auto">
          <a:xfrm>
            <a:off x="1027522" y="5318719"/>
            <a:ext cx="133413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dirty="0">
                <a:solidFill>
                  <a:schemeClr val="bg1"/>
                </a:solidFill>
                <a:latin typeface="Calibri" panose="020F0502020204030204" pitchFamily="34" charset="0"/>
              </a:rPr>
              <a:t>No. at risk</a:t>
            </a:r>
          </a:p>
        </p:txBody>
      </p:sp>
    </p:spTree>
    <p:extLst>
      <p:ext uri="{BB962C8B-B14F-4D97-AF65-F5344CB8AC3E}">
        <p14:creationId xmlns:p14="http://schemas.microsoft.com/office/powerpoint/2010/main" val="26530807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ALPINE: PFS By Subgroup</a:t>
            </a:r>
            <a:endParaRPr lang="en-US" altLang="en-US" dirty="0"/>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Brown. ASH 2022. Abstr LBA-6. Reproduced with permission.</a:t>
            </a:r>
            <a:endParaRPr lang="en-US" altLang="en-US" sz="1200" b="0" dirty="0">
              <a:solidFill>
                <a:schemeClr val="bg2"/>
              </a:solidFill>
              <a:latin typeface="Calibri" panose="020F0502020204030204" pitchFamily="34" charset="0"/>
            </a:endParaRPr>
          </a:p>
        </p:txBody>
      </p:sp>
      <p:sp>
        <p:nvSpPr>
          <p:cNvPr id="2" name="TextBox 1">
            <a:extLst>
              <a:ext uri="{FF2B5EF4-FFF2-40B4-BE49-F238E27FC236}">
                <a16:creationId xmlns:a16="http://schemas.microsoft.com/office/drawing/2014/main" id="{02DB7A9D-DA97-1F64-4DEC-2A7D4A241A60}"/>
              </a:ext>
            </a:extLst>
          </p:cNvPr>
          <p:cNvSpPr txBox="1"/>
          <p:nvPr/>
        </p:nvSpPr>
        <p:spPr bwMode="auto">
          <a:xfrm>
            <a:off x="1652404" y="1506732"/>
            <a:ext cx="3073214" cy="4401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nSpc>
                <a:spcPct val="100000"/>
              </a:lnSpc>
              <a:spcBef>
                <a:spcPts val="0"/>
              </a:spcBef>
              <a:spcAft>
                <a:spcPct val="0"/>
              </a:spcAft>
              <a:buClrTx/>
              <a:buFontTx/>
              <a:buNone/>
            </a:pPr>
            <a:r>
              <a:rPr lang="en-US" sz="1400" dirty="0">
                <a:solidFill>
                  <a:schemeClr val="bg1"/>
                </a:solidFill>
                <a:latin typeface="Calibri" panose="020F0502020204030204" pitchFamily="34" charset="0"/>
              </a:rPr>
              <a:t>Subgroup</a:t>
            </a:r>
          </a:p>
          <a:p>
            <a:pPr>
              <a:lnSpc>
                <a:spcPct val="100000"/>
              </a:lnSpc>
              <a:spcBef>
                <a:spcPts val="0"/>
              </a:spcBef>
              <a:spcAft>
                <a:spcPct val="0"/>
              </a:spcAft>
              <a:buClrTx/>
              <a:buFontTx/>
              <a:buNone/>
            </a:pPr>
            <a:endParaRPr lang="en-US" sz="1400" dirty="0">
              <a:solidFill>
                <a:schemeClr val="bg1"/>
              </a:solidFill>
              <a:latin typeface="Calibri" panose="020F0502020204030204" pitchFamily="34" charset="0"/>
            </a:endParaRPr>
          </a:p>
          <a:p>
            <a:pPr>
              <a:lnSpc>
                <a:spcPct val="100000"/>
              </a:lnSpc>
              <a:spcBef>
                <a:spcPts val="0"/>
              </a:spcBef>
              <a:spcAft>
                <a:spcPct val="0"/>
              </a:spcAft>
              <a:buClrTx/>
              <a:buFontTx/>
              <a:buNone/>
            </a:pPr>
            <a:r>
              <a:rPr lang="en-US" sz="1400" b="0" dirty="0">
                <a:solidFill>
                  <a:schemeClr val="bg1"/>
                </a:solidFill>
                <a:latin typeface="Calibri" panose="020F0502020204030204" pitchFamily="34" charset="0"/>
              </a:rPr>
              <a:t>Age group</a:t>
            </a:r>
          </a:p>
          <a:p>
            <a:pPr>
              <a:lnSpc>
                <a:spcPct val="100000"/>
              </a:lnSpc>
              <a:spcBef>
                <a:spcPts val="0"/>
              </a:spcBef>
              <a:spcAft>
                <a:spcPct val="0"/>
              </a:spcAft>
              <a:buClrTx/>
              <a:buFontTx/>
              <a:buNone/>
            </a:pPr>
            <a:r>
              <a:rPr lang="en-US" sz="1400" b="0" dirty="0">
                <a:solidFill>
                  <a:schemeClr val="bg1"/>
                </a:solidFill>
                <a:latin typeface="Calibri" panose="020F0502020204030204" pitchFamily="34" charset="0"/>
              </a:rPr>
              <a:t>  &lt; 65 </a:t>
            </a:r>
            <a:r>
              <a:rPr lang="en-US" sz="1400" b="0" dirty="0" err="1">
                <a:solidFill>
                  <a:schemeClr val="bg1"/>
                </a:solidFill>
                <a:latin typeface="Calibri" panose="020F0502020204030204" pitchFamily="34" charset="0"/>
              </a:rPr>
              <a:t>yr</a:t>
            </a:r>
            <a:endParaRPr lang="en-US" sz="1400" b="0" dirty="0">
              <a:solidFill>
                <a:schemeClr val="bg1"/>
              </a:solidFill>
              <a:latin typeface="Calibri" panose="020F0502020204030204" pitchFamily="34" charset="0"/>
            </a:endParaRPr>
          </a:p>
          <a:p>
            <a:pPr>
              <a:lnSpc>
                <a:spcPct val="100000"/>
              </a:lnSpc>
              <a:spcBef>
                <a:spcPts val="0"/>
              </a:spcBef>
              <a:spcAft>
                <a:spcPct val="0"/>
              </a:spcAft>
              <a:buClrTx/>
              <a:buFontTx/>
              <a:buNone/>
            </a:pPr>
            <a:r>
              <a:rPr lang="en-US" sz="1400" b="0" dirty="0">
                <a:solidFill>
                  <a:schemeClr val="bg1"/>
                </a:solidFill>
                <a:latin typeface="Calibri" panose="020F0502020204030204" pitchFamily="34" charset="0"/>
              </a:rPr>
              <a:t>  ≥ 65 </a:t>
            </a:r>
            <a:r>
              <a:rPr lang="en-US" sz="1400" b="0" dirty="0" err="1">
                <a:solidFill>
                  <a:schemeClr val="bg1"/>
                </a:solidFill>
                <a:latin typeface="Calibri" panose="020F0502020204030204" pitchFamily="34" charset="0"/>
              </a:rPr>
              <a:t>yr</a:t>
            </a:r>
            <a:endParaRPr lang="en-US" sz="1400" b="0" dirty="0">
              <a:solidFill>
                <a:schemeClr val="bg1"/>
              </a:solidFill>
              <a:latin typeface="Calibri" panose="020F0502020204030204" pitchFamily="34" charset="0"/>
            </a:endParaRPr>
          </a:p>
          <a:p>
            <a:pPr>
              <a:lnSpc>
                <a:spcPct val="100000"/>
              </a:lnSpc>
              <a:spcBef>
                <a:spcPts val="0"/>
              </a:spcBef>
              <a:spcAft>
                <a:spcPct val="0"/>
              </a:spcAft>
              <a:buClrTx/>
              <a:buFontTx/>
              <a:buNone/>
            </a:pPr>
            <a:r>
              <a:rPr lang="en-US" sz="1400" b="0" dirty="0">
                <a:solidFill>
                  <a:schemeClr val="bg1"/>
                </a:solidFill>
                <a:latin typeface="Calibri" panose="020F0502020204030204" pitchFamily="34" charset="0"/>
              </a:rPr>
              <a:t>Sex</a:t>
            </a:r>
          </a:p>
          <a:p>
            <a:pPr>
              <a:lnSpc>
                <a:spcPct val="100000"/>
              </a:lnSpc>
              <a:spcBef>
                <a:spcPts val="0"/>
              </a:spcBef>
              <a:spcAft>
                <a:spcPct val="0"/>
              </a:spcAft>
              <a:buClrTx/>
              <a:buFontTx/>
              <a:buNone/>
            </a:pPr>
            <a:r>
              <a:rPr lang="en-US" sz="1400" b="0" dirty="0">
                <a:solidFill>
                  <a:schemeClr val="bg1"/>
                </a:solidFill>
                <a:latin typeface="Calibri" panose="020F0502020204030204" pitchFamily="34" charset="0"/>
              </a:rPr>
              <a:t>  Male</a:t>
            </a:r>
          </a:p>
          <a:p>
            <a:pPr>
              <a:lnSpc>
                <a:spcPct val="100000"/>
              </a:lnSpc>
              <a:spcBef>
                <a:spcPts val="0"/>
              </a:spcBef>
              <a:spcAft>
                <a:spcPct val="0"/>
              </a:spcAft>
              <a:buClrTx/>
              <a:buFontTx/>
              <a:buNone/>
            </a:pPr>
            <a:r>
              <a:rPr lang="en-US" sz="1400" b="0" dirty="0">
                <a:solidFill>
                  <a:schemeClr val="bg1"/>
                </a:solidFill>
                <a:latin typeface="Calibri" panose="020F0502020204030204" pitchFamily="34" charset="0"/>
              </a:rPr>
              <a:t>  Female</a:t>
            </a:r>
          </a:p>
          <a:p>
            <a:pPr>
              <a:lnSpc>
                <a:spcPct val="100000"/>
              </a:lnSpc>
              <a:spcBef>
                <a:spcPts val="0"/>
              </a:spcBef>
              <a:spcAft>
                <a:spcPct val="0"/>
              </a:spcAft>
              <a:buClrTx/>
              <a:buFontTx/>
              <a:buNone/>
            </a:pPr>
            <a:r>
              <a:rPr lang="en-US" sz="1400" b="0" dirty="0">
                <a:solidFill>
                  <a:schemeClr val="bg1"/>
                </a:solidFill>
                <a:latin typeface="Calibri" panose="020F0502020204030204" pitchFamily="34" charset="0"/>
              </a:rPr>
              <a:t>Prior lines of therapy</a:t>
            </a:r>
          </a:p>
          <a:p>
            <a:pPr>
              <a:lnSpc>
                <a:spcPct val="100000"/>
              </a:lnSpc>
              <a:spcBef>
                <a:spcPts val="0"/>
              </a:spcBef>
              <a:spcAft>
                <a:spcPct val="0"/>
              </a:spcAft>
              <a:buClrTx/>
              <a:buFontTx/>
              <a:buNone/>
            </a:pPr>
            <a:r>
              <a:rPr lang="en-US" sz="1400" b="0" dirty="0">
                <a:solidFill>
                  <a:schemeClr val="bg1"/>
                </a:solidFill>
                <a:latin typeface="Calibri" panose="020F0502020204030204" pitchFamily="34" charset="0"/>
              </a:rPr>
              <a:t>  1-3</a:t>
            </a:r>
          </a:p>
          <a:p>
            <a:pPr>
              <a:lnSpc>
                <a:spcPct val="100000"/>
              </a:lnSpc>
              <a:spcBef>
                <a:spcPts val="0"/>
              </a:spcBef>
              <a:spcAft>
                <a:spcPct val="0"/>
              </a:spcAft>
              <a:buClrTx/>
            </a:pPr>
            <a:r>
              <a:rPr lang="en-US" sz="1400" b="0" dirty="0">
                <a:solidFill>
                  <a:schemeClr val="bg1"/>
                </a:solidFill>
                <a:latin typeface="Calibri" panose="020F0502020204030204" pitchFamily="34" charset="0"/>
              </a:rPr>
              <a:t>  &gt; 3</a:t>
            </a:r>
          </a:p>
          <a:p>
            <a:pPr>
              <a:lnSpc>
                <a:spcPct val="100000"/>
              </a:lnSpc>
              <a:spcBef>
                <a:spcPts val="0"/>
              </a:spcBef>
              <a:spcAft>
                <a:spcPct val="0"/>
              </a:spcAft>
              <a:buClrTx/>
            </a:pPr>
            <a:r>
              <a:rPr lang="en-US" sz="1400" b="0" dirty="0">
                <a:solidFill>
                  <a:schemeClr val="bg1"/>
                </a:solidFill>
                <a:latin typeface="Calibri" panose="020F0502020204030204" pitchFamily="34" charset="0"/>
              </a:rPr>
              <a:t>Baseline </a:t>
            </a:r>
            <a:r>
              <a:rPr lang="en-US" sz="1400" b="0" i="1" dirty="0">
                <a:solidFill>
                  <a:schemeClr val="bg1"/>
                </a:solidFill>
                <a:latin typeface="Calibri" panose="020F0502020204030204" pitchFamily="34" charset="0"/>
              </a:rPr>
              <a:t>del</a:t>
            </a:r>
            <a:r>
              <a:rPr lang="en-US" sz="1400" b="0" dirty="0">
                <a:solidFill>
                  <a:schemeClr val="bg1"/>
                </a:solidFill>
                <a:latin typeface="Calibri" panose="020F0502020204030204" pitchFamily="34" charset="0"/>
              </a:rPr>
              <a:t>(17p)/</a:t>
            </a:r>
            <a:r>
              <a:rPr lang="en-US" sz="1400" b="0" i="1" dirty="0">
                <a:solidFill>
                  <a:schemeClr val="bg1"/>
                </a:solidFill>
                <a:latin typeface="Calibri" panose="020F0502020204030204" pitchFamily="34" charset="0"/>
              </a:rPr>
              <a:t>TP53</a:t>
            </a:r>
            <a:r>
              <a:rPr lang="en-US" sz="1400" b="0" dirty="0">
                <a:solidFill>
                  <a:schemeClr val="bg1"/>
                </a:solidFill>
                <a:latin typeface="Calibri" panose="020F0502020204030204" pitchFamily="34" charset="0"/>
              </a:rPr>
              <a:t> mutation status</a:t>
            </a:r>
          </a:p>
          <a:p>
            <a:pPr>
              <a:lnSpc>
                <a:spcPct val="100000"/>
              </a:lnSpc>
              <a:spcBef>
                <a:spcPts val="0"/>
              </a:spcBef>
              <a:spcAft>
                <a:spcPct val="0"/>
              </a:spcAft>
              <a:buClrTx/>
            </a:pPr>
            <a:r>
              <a:rPr lang="en-US" sz="1400" b="0" dirty="0">
                <a:solidFill>
                  <a:schemeClr val="bg1"/>
                </a:solidFill>
                <a:latin typeface="Calibri" panose="020F0502020204030204" pitchFamily="34" charset="0"/>
              </a:rPr>
              <a:t>  Present</a:t>
            </a:r>
          </a:p>
          <a:p>
            <a:pPr>
              <a:lnSpc>
                <a:spcPct val="100000"/>
              </a:lnSpc>
              <a:spcBef>
                <a:spcPts val="0"/>
              </a:spcBef>
              <a:spcAft>
                <a:spcPct val="0"/>
              </a:spcAft>
              <a:buClrTx/>
            </a:pPr>
            <a:r>
              <a:rPr lang="en-US" sz="1400" b="0" dirty="0">
                <a:solidFill>
                  <a:schemeClr val="bg1"/>
                </a:solidFill>
                <a:latin typeface="Calibri" panose="020F0502020204030204" pitchFamily="34" charset="0"/>
              </a:rPr>
              <a:t>  Absent</a:t>
            </a:r>
          </a:p>
          <a:p>
            <a:pPr>
              <a:lnSpc>
                <a:spcPct val="100000"/>
              </a:lnSpc>
              <a:spcBef>
                <a:spcPts val="0"/>
              </a:spcBef>
              <a:spcAft>
                <a:spcPct val="0"/>
              </a:spcAft>
              <a:buClrTx/>
            </a:pPr>
            <a:r>
              <a:rPr lang="en-US" sz="1400" b="0" dirty="0">
                <a:solidFill>
                  <a:schemeClr val="bg1"/>
                </a:solidFill>
                <a:latin typeface="Calibri" panose="020F0502020204030204" pitchFamily="34" charset="0"/>
              </a:rPr>
              <a:t>Baseline IGHV mutation status</a:t>
            </a:r>
          </a:p>
          <a:p>
            <a:pPr>
              <a:lnSpc>
                <a:spcPct val="100000"/>
              </a:lnSpc>
              <a:spcBef>
                <a:spcPts val="0"/>
              </a:spcBef>
              <a:spcAft>
                <a:spcPct val="0"/>
              </a:spcAft>
              <a:buClrTx/>
            </a:pPr>
            <a:r>
              <a:rPr lang="en-US" sz="1400" b="0" dirty="0">
                <a:solidFill>
                  <a:schemeClr val="bg1"/>
                </a:solidFill>
                <a:latin typeface="Calibri" panose="020F0502020204030204" pitchFamily="34" charset="0"/>
              </a:rPr>
              <a:t>  Unmutated</a:t>
            </a:r>
          </a:p>
          <a:p>
            <a:pPr>
              <a:lnSpc>
                <a:spcPct val="100000"/>
              </a:lnSpc>
              <a:spcBef>
                <a:spcPts val="0"/>
              </a:spcBef>
              <a:spcAft>
                <a:spcPct val="0"/>
              </a:spcAft>
              <a:buClrTx/>
            </a:pPr>
            <a:r>
              <a:rPr lang="en-US" sz="1400" b="0" dirty="0">
                <a:solidFill>
                  <a:schemeClr val="bg1"/>
                </a:solidFill>
                <a:latin typeface="Calibri" panose="020F0502020204030204" pitchFamily="34" charset="0"/>
              </a:rPr>
              <a:t>  Mutated</a:t>
            </a:r>
          </a:p>
          <a:p>
            <a:pPr>
              <a:lnSpc>
                <a:spcPct val="100000"/>
              </a:lnSpc>
              <a:spcBef>
                <a:spcPts val="0"/>
              </a:spcBef>
              <a:spcAft>
                <a:spcPct val="0"/>
              </a:spcAft>
              <a:buClrTx/>
            </a:pPr>
            <a:r>
              <a:rPr lang="en-US" sz="1400" b="0" dirty="0">
                <a:solidFill>
                  <a:schemeClr val="bg1"/>
                </a:solidFill>
                <a:latin typeface="Calibri" panose="020F0502020204030204" pitchFamily="34" charset="0"/>
              </a:rPr>
              <a:t>Complex karyotype</a:t>
            </a:r>
          </a:p>
          <a:p>
            <a:pPr>
              <a:lnSpc>
                <a:spcPct val="100000"/>
              </a:lnSpc>
              <a:spcBef>
                <a:spcPts val="0"/>
              </a:spcBef>
              <a:spcAft>
                <a:spcPct val="0"/>
              </a:spcAft>
              <a:buClrTx/>
            </a:pPr>
            <a:r>
              <a:rPr lang="en-US" sz="1400" b="0" dirty="0">
                <a:solidFill>
                  <a:schemeClr val="bg1"/>
                </a:solidFill>
                <a:latin typeface="Calibri" panose="020F0502020204030204" pitchFamily="34" charset="0"/>
              </a:rPr>
              <a:t>  Yes</a:t>
            </a:r>
          </a:p>
          <a:p>
            <a:pPr>
              <a:lnSpc>
                <a:spcPct val="100000"/>
              </a:lnSpc>
              <a:spcBef>
                <a:spcPts val="0"/>
              </a:spcBef>
              <a:spcAft>
                <a:spcPct val="0"/>
              </a:spcAft>
              <a:buClrTx/>
            </a:pPr>
            <a:r>
              <a:rPr lang="en-US" sz="1400" b="0" dirty="0">
                <a:solidFill>
                  <a:schemeClr val="bg1"/>
                </a:solidFill>
                <a:latin typeface="Calibri" panose="020F0502020204030204" pitchFamily="34" charset="0"/>
              </a:rPr>
              <a:t>  No</a:t>
            </a:r>
          </a:p>
        </p:txBody>
      </p:sp>
      <p:sp>
        <p:nvSpPr>
          <p:cNvPr id="3" name="TextBox 2">
            <a:extLst>
              <a:ext uri="{FF2B5EF4-FFF2-40B4-BE49-F238E27FC236}">
                <a16:creationId xmlns:a16="http://schemas.microsoft.com/office/drawing/2014/main" id="{76DDD3F3-D00E-C21E-EC99-90231113BC4E}"/>
              </a:ext>
            </a:extLst>
          </p:cNvPr>
          <p:cNvSpPr txBox="1"/>
          <p:nvPr/>
        </p:nvSpPr>
        <p:spPr bwMode="auto">
          <a:xfrm>
            <a:off x="4507295" y="1509643"/>
            <a:ext cx="1151982" cy="41857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dirty="0">
                <a:solidFill>
                  <a:schemeClr val="bg1"/>
                </a:solidFill>
                <a:latin typeface="Calibri" panose="020F0502020204030204" pitchFamily="34" charset="0"/>
              </a:rPr>
              <a:t>Zanubrutinib</a:t>
            </a:r>
          </a:p>
          <a:p>
            <a:pPr algn="ctr">
              <a:lnSpc>
                <a:spcPct val="100000"/>
              </a:lnSpc>
              <a:spcBef>
                <a:spcPts val="0"/>
              </a:spcBef>
              <a:spcAft>
                <a:spcPct val="0"/>
              </a:spcAft>
              <a:buClrTx/>
              <a:buFontTx/>
              <a:buNone/>
            </a:pPr>
            <a:endParaRPr lang="en-US" sz="1400" dirty="0">
              <a:solidFill>
                <a:schemeClr val="bg1"/>
              </a:solidFill>
              <a:latin typeface="Calibri" panose="020F0502020204030204" pitchFamily="34" charset="0"/>
            </a:endParaRP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23/126</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65/201</a:t>
            </a:r>
          </a:p>
          <a:p>
            <a:pPr algn="ctr">
              <a:lnSpc>
                <a:spcPct val="100000"/>
              </a:lnSpc>
              <a:spcBef>
                <a:spcPts val="0"/>
              </a:spcBef>
              <a:spcAft>
                <a:spcPct val="0"/>
              </a:spcAft>
              <a:buClrTx/>
              <a:buFontTx/>
              <a:buNone/>
            </a:pPr>
            <a:endParaRPr lang="en-US" sz="1400" b="0" dirty="0">
              <a:solidFill>
                <a:schemeClr val="bg1"/>
              </a:solidFill>
              <a:latin typeface="Calibri" panose="020F0502020204030204" pitchFamily="34" charset="0"/>
            </a:endParaRP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59/213</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29/114</a:t>
            </a:r>
          </a:p>
          <a:p>
            <a:pPr algn="ctr">
              <a:lnSpc>
                <a:spcPct val="100000"/>
              </a:lnSpc>
              <a:spcBef>
                <a:spcPts val="0"/>
              </a:spcBef>
              <a:spcAft>
                <a:spcPct val="0"/>
              </a:spcAft>
              <a:buClrTx/>
              <a:buFontTx/>
              <a:buNone/>
            </a:pPr>
            <a:endParaRPr lang="en-US" sz="1400" b="0" dirty="0">
              <a:solidFill>
                <a:schemeClr val="bg1"/>
              </a:solidFill>
              <a:latin typeface="Calibri" panose="020F0502020204030204" pitchFamily="34" charset="0"/>
            </a:endParaRP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80/303</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8/24</a:t>
            </a:r>
          </a:p>
          <a:p>
            <a:pPr algn="ctr">
              <a:lnSpc>
                <a:spcPct val="100000"/>
              </a:lnSpc>
              <a:spcBef>
                <a:spcPts val="0"/>
              </a:spcBef>
              <a:spcAft>
                <a:spcPct val="0"/>
              </a:spcAft>
              <a:buClrTx/>
              <a:buFontTx/>
              <a:buNone/>
            </a:pPr>
            <a:endParaRPr lang="en-US" sz="1400" b="0" dirty="0">
              <a:solidFill>
                <a:schemeClr val="bg1"/>
              </a:solidFill>
              <a:latin typeface="Calibri" panose="020F0502020204030204" pitchFamily="34" charset="0"/>
            </a:endParaRP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23/75</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65/251</a:t>
            </a:r>
          </a:p>
          <a:p>
            <a:pPr algn="ctr">
              <a:lnSpc>
                <a:spcPct val="100000"/>
              </a:lnSpc>
              <a:spcBef>
                <a:spcPts val="0"/>
              </a:spcBef>
              <a:spcAft>
                <a:spcPct val="0"/>
              </a:spcAft>
              <a:buClrTx/>
              <a:buFontTx/>
              <a:buNone/>
            </a:pPr>
            <a:endParaRPr lang="en-US" sz="1400" b="0" dirty="0">
              <a:solidFill>
                <a:schemeClr val="bg1"/>
              </a:solidFill>
              <a:latin typeface="Calibri" panose="020F0502020204030204" pitchFamily="34" charset="0"/>
            </a:endParaRP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72/239</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15/79</a:t>
            </a:r>
          </a:p>
          <a:p>
            <a:pPr algn="ctr">
              <a:lnSpc>
                <a:spcPct val="100000"/>
              </a:lnSpc>
              <a:spcBef>
                <a:spcPts val="0"/>
              </a:spcBef>
              <a:spcAft>
                <a:spcPct val="0"/>
              </a:spcAft>
              <a:buClrTx/>
              <a:buFontTx/>
              <a:buNone/>
            </a:pPr>
            <a:endParaRPr lang="en-US" sz="1400" b="0" dirty="0">
              <a:solidFill>
                <a:schemeClr val="bg1"/>
              </a:solidFill>
              <a:latin typeface="Calibri" panose="020F0502020204030204" pitchFamily="34" charset="0"/>
            </a:endParaRP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20/56</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37/153</a:t>
            </a:r>
          </a:p>
        </p:txBody>
      </p:sp>
      <p:sp>
        <p:nvSpPr>
          <p:cNvPr id="6" name="TextBox 5">
            <a:extLst>
              <a:ext uri="{FF2B5EF4-FFF2-40B4-BE49-F238E27FC236}">
                <a16:creationId xmlns:a16="http://schemas.microsoft.com/office/drawing/2014/main" id="{7BE6DD76-1AB7-2F09-184B-E559CF8DF9EC}"/>
              </a:ext>
            </a:extLst>
          </p:cNvPr>
          <p:cNvSpPr txBox="1"/>
          <p:nvPr/>
        </p:nvSpPr>
        <p:spPr bwMode="auto">
          <a:xfrm>
            <a:off x="5793684" y="1506732"/>
            <a:ext cx="833883" cy="41857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dirty="0">
                <a:solidFill>
                  <a:schemeClr val="bg1"/>
                </a:solidFill>
                <a:latin typeface="Calibri" panose="020F0502020204030204" pitchFamily="34" charset="0"/>
              </a:rPr>
              <a:t>Ibrutinib</a:t>
            </a:r>
          </a:p>
          <a:p>
            <a:pPr algn="ctr">
              <a:lnSpc>
                <a:spcPct val="100000"/>
              </a:lnSpc>
              <a:spcBef>
                <a:spcPts val="0"/>
              </a:spcBef>
              <a:spcAft>
                <a:spcPct val="0"/>
              </a:spcAft>
              <a:buClrTx/>
              <a:buFontTx/>
              <a:buNone/>
            </a:pPr>
            <a:endParaRPr lang="en-US" sz="1400" dirty="0">
              <a:solidFill>
                <a:schemeClr val="bg1"/>
              </a:solidFill>
              <a:latin typeface="Calibri" panose="020F0502020204030204" pitchFamily="34" charset="0"/>
            </a:endParaRP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43/125</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77/200</a:t>
            </a:r>
          </a:p>
          <a:p>
            <a:pPr algn="ctr">
              <a:lnSpc>
                <a:spcPct val="100000"/>
              </a:lnSpc>
              <a:spcBef>
                <a:spcPts val="0"/>
              </a:spcBef>
              <a:spcAft>
                <a:spcPct val="0"/>
              </a:spcAft>
              <a:buClrTx/>
              <a:buFontTx/>
              <a:buNone/>
            </a:pPr>
            <a:endParaRPr lang="en-US" sz="1400" b="0" dirty="0">
              <a:solidFill>
                <a:schemeClr val="bg1"/>
              </a:solidFill>
              <a:latin typeface="Calibri" panose="020F0502020204030204" pitchFamily="34" charset="0"/>
            </a:endParaRP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91/232</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29/93</a:t>
            </a:r>
          </a:p>
          <a:p>
            <a:pPr algn="ctr">
              <a:lnSpc>
                <a:spcPct val="100000"/>
              </a:lnSpc>
              <a:spcBef>
                <a:spcPts val="0"/>
              </a:spcBef>
              <a:spcAft>
                <a:spcPct val="0"/>
              </a:spcAft>
              <a:buClrTx/>
              <a:buFontTx/>
              <a:buNone/>
            </a:pPr>
            <a:endParaRPr lang="en-US" sz="1400" b="0" dirty="0">
              <a:solidFill>
                <a:schemeClr val="bg1"/>
              </a:solidFill>
              <a:latin typeface="Calibri" panose="020F0502020204030204" pitchFamily="34" charset="0"/>
            </a:endParaRP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102/295</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18/30</a:t>
            </a:r>
          </a:p>
          <a:p>
            <a:pPr algn="ctr">
              <a:lnSpc>
                <a:spcPct val="100000"/>
              </a:lnSpc>
              <a:spcBef>
                <a:spcPts val="0"/>
              </a:spcBef>
              <a:spcAft>
                <a:spcPct val="0"/>
              </a:spcAft>
              <a:buClrTx/>
              <a:buFontTx/>
              <a:buNone/>
            </a:pPr>
            <a:endParaRPr lang="en-US" sz="1400" b="0" dirty="0">
              <a:solidFill>
                <a:schemeClr val="bg1"/>
              </a:solidFill>
              <a:latin typeface="Calibri" panose="020F0502020204030204" pitchFamily="34" charset="0"/>
            </a:endParaRP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34/75</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86/250</a:t>
            </a:r>
          </a:p>
          <a:p>
            <a:pPr algn="ctr">
              <a:lnSpc>
                <a:spcPct val="100000"/>
              </a:lnSpc>
              <a:spcBef>
                <a:spcPts val="0"/>
              </a:spcBef>
              <a:spcAft>
                <a:spcPct val="0"/>
              </a:spcAft>
              <a:buClrTx/>
              <a:buFontTx/>
              <a:buNone/>
            </a:pPr>
            <a:endParaRPr lang="en-US" sz="1400" b="0" dirty="0">
              <a:solidFill>
                <a:schemeClr val="bg1"/>
              </a:solidFill>
              <a:latin typeface="Calibri" panose="020F0502020204030204" pitchFamily="34" charset="0"/>
            </a:endParaRP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98/239</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18/70</a:t>
            </a:r>
          </a:p>
          <a:p>
            <a:pPr algn="ctr">
              <a:lnSpc>
                <a:spcPct val="100000"/>
              </a:lnSpc>
              <a:spcBef>
                <a:spcPts val="0"/>
              </a:spcBef>
              <a:spcAft>
                <a:spcPct val="0"/>
              </a:spcAft>
              <a:buClrTx/>
              <a:buFontTx/>
              <a:buNone/>
            </a:pPr>
            <a:endParaRPr lang="en-US" sz="1400" b="0" dirty="0">
              <a:solidFill>
                <a:schemeClr val="bg1"/>
              </a:solidFill>
              <a:latin typeface="Calibri" panose="020F0502020204030204" pitchFamily="34" charset="0"/>
            </a:endParaRP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24/70</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45/130</a:t>
            </a:r>
          </a:p>
        </p:txBody>
      </p:sp>
      <p:sp>
        <p:nvSpPr>
          <p:cNvPr id="7" name="TextBox 6">
            <a:extLst>
              <a:ext uri="{FF2B5EF4-FFF2-40B4-BE49-F238E27FC236}">
                <a16:creationId xmlns:a16="http://schemas.microsoft.com/office/drawing/2014/main" id="{19FD6056-D064-5200-7DAA-4373A33F81F8}"/>
              </a:ext>
            </a:extLst>
          </p:cNvPr>
          <p:cNvSpPr txBox="1"/>
          <p:nvPr/>
        </p:nvSpPr>
        <p:spPr bwMode="auto">
          <a:xfrm>
            <a:off x="4887623" y="1705608"/>
            <a:ext cx="15433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b="0" i="1" dirty="0">
                <a:solidFill>
                  <a:schemeClr val="bg1"/>
                </a:solidFill>
                <a:latin typeface="Calibri" panose="020F0502020204030204" pitchFamily="34" charset="0"/>
              </a:rPr>
              <a:t>Response/Patients</a:t>
            </a:r>
          </a:p>
        </p:txBody>
      </p:sp>
      <p:sp>
        <p:nvSpPr>
          <p:cNvPr id="8" name="TextBox 7">
            <a:extLst>
              <a:ext uri="{FF2B5EF4-FFF2-40B4-BE49-F238E27FC236}">
                <a16:creationId xmlns:a16="http://schemas.microsoft.com/office/drawing/2014/main" id="{D47052D5-BF44-982B-E4EA-156C28DE3EF8}"/>
              </a:ext>
            </a:extLst>
          </p:cNvPr>
          <p:cNvSpPr txBox="1"/>
          <p:nvPr/>
        </p:nvSpPr>
        <p:spPr bwMode="auto">
          <a:xfrm>
            <a:off x="8792956" y="1506731"/>
            <a:ext cx="1500732" cy="418576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dirty="0">
                <a:solidFill>
                  <a:schemeClr val="bg1"/>
                </a:solidFill>
                <a:latin typeface="Calibri" panose="020F0502020204030204" pitchFamily="34" charset="0"/>
              </a:rPr>
              <a:t>HR (95% CI)</a:t>
            </a:r>
          </a:p>
          <a:p>
            <a:pPr algn="ctr">
              <a:lnSpc>
                <a:spcPct val="100000"/>
              </a:lnSpc>
              <a:spcBef>
                <a:spcPts val="0"/>
              </a:spcBef>
              <a:spcAft>
                <a:spcPct val="0"/>
              </a:spcAft>
              <a:buClrTx/>
              <a:buFontTx/>
              <a:buNone/>
            </a:pPr>
            <a:endParaRPr lang="en-US" sz="1400" dirty="0">
              <a:solidFill>
                <a:schemeClr val="bg1"/>
              </a:solidFill>
              <a:latin typeface="Calibri" panose="020F0502020204030204" pitchFamily="34" charset="0"/>
            </a:endParaRP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0.42 (0.25 – 0.70)</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0.78 (0.56 – 1.09)</a:t>
            </a:r>
          </a:p>
          <a:p>
            <a:pPr algn="ctr">
              <a:lnSpc>
                <a:spcPct val="100000"/>
              </a:lnSpc>
              <a:spcBef>
                <a:spcPts val="0"/>
              </a:spcBef>
              <a:spcAft>
                <a:spcPct val="0"/>
              </a:spcAft>
              <a:buClrTx/>
              <a:buFontTx/>
              <a:buNone/>
            </a:pPr>
            <a:endParaRPr lang="en-US" sz="1400" b="0" dirty="0">
              <a:solidFill>
                <a:schemeClr val="bg1"/>
              </a:solidFill>
              <a:latin typeface="Calibri" panose="020F0502020204030204" pitchFamily="34" charset="0"/>
            </a:endParaRP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0.61 (0.44 – 0.84)</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0.72 (0.43 – 1.21)</a:t>
            </a:r>
          </a:p>
          <a:p>
            <a:pPr algn="ctr">
              <a:lnSpc>
                <a:spcPct val="100000"/>
              </a:lnSpc>
              <a:spcBef>
                <a:spcPts val="0"/>
              </a:spcBef>
              <a:spcAft>
                <a:spcPct val="0"/>
              </a:spcAft>
              <a:buClrTx/>
              <a:buFontTx/>
              <a:buNone/>
            </a:pPr>
            <a:endParaRPr lang="en-US" sz="1400" b="0" dirty="0">
              <a:solidFill>
                <a:schemeClr val="bg1"/>
              </a:solidFill>
              <a:latin typeface="Calibri" panose="020F0502020204030204" pitchFamily="34" charset="0"/>
            </a:endParaRP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0.67 (0.50 – 0.90)</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0.45 (0.19 – 1.04)</a:t>
            </a:r>
          </a:p>
          <a:p>
            <a:pPr algn="ctr">
              <a:lnSpc>
                <a:spcPct val="100000"/>
              </a:lnSpc>
              <a:spcBef>
                <a:spcPts val="0"/>
              </a:spcBef>
              <a:spcAft>
                <a:spcPct val="0"/>
              </a:spcAft>
              <a:buClrTx/>
              <a:buFontTx/>
              <a:buNone/>
            </a:pPr>
            <a:endParaRPr lang="en-US" sz="1400" b="0" dirty="0">
              <a:solidFill>
                <a:schemeClr val="bg1"/>
              </a:solidFill>
              <a:latin typeface="Calibri" panose="020F0502020204030204" pitchFamily="34" charset="0"/>
            </a:endParaRP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0.52 (0.30 – 0.88)</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0.67 (0.49 – 0.93)</a:t>
            </a:r>
          </a:p>
          <a:p>
            <a:pPr algn="ctr">
              <a:lnSpc>
                <a:spcPct val="100000"/>
              </a:lnSpc>
              <a:spcBef>
                <a:spcPts val="0"/>
              </a:spcBef>
              <a:spcAft>
                <a:spcPct val="0"/>
              </a:spcAft>
              <a:buClrTx/>
              <a:buFontTx/>
              <a:buNone/>
            </a:pPr>
            <a:endParaRPr lang="en-US" sz="1400" b="0" dirty="0">
              <a:solidFill>
                <a:schemeClr val="bg1"/>
              </a:solidFill>
              <a:latin typeface="Calibri" panose="020F0502020204030204" pitchFamily="34" charset="0"/>
            </a:endParaRP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0.64 (0.47 – 0.87)</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0.63 (0.32 – 1.26)</a:t>
            </a:r>
          </a:p>
          <a:p>
            <a:pPr algn="ctr">
              <a:lnSpc>
                <a:spcPct val="100000"/>
              </a:lnSpc>
              <a:spcBef>
                <a:spcPts val="0"/>
              </a:spcBef>
              <a:spcAft>
                <a:spcPct val="0"/>
              </a:spcAft>
              <a:buClrTx/>
              <a:buFontTx/>
              <a:buNone/>
            </a:pPr>
            <a:endParaRPr lang="en-US" sz="1400" b="0" dirty="0">
              <a:solidFill>
                <a:schemeClr val="bg1"/>
              </a:solidFill>
              <a:latin typeface="Calibri" panose="020F0502020204030204" pitchFamily="34" charset="0"/>
            </a:endParaRP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0.91 (0.50 – 1.66)</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0.58 (0.37 – 0.90)</a:t>
            </a:r>
          </a:p>
        </p:txBody>
      </p:sp>
      <p:sp>
        <p:nvSpPr>
          <p:cNvPr id="9" name="TextBox 8">
            <a:extLst>
              <a:ext uri="{FF2B5EF4-FFF2-40B4-BE49-F238E27FC236}">
                <a16:creationId xmlns:a16="http://schemas.microsoft.com/office/drawing/2014/main" id="{56788C7E-8F4B-AA7E-1790-A1FCE9BD2D7A}"/>
              </a:ext>
            </a:extLst>
          </p:cNvPr>
          <p:cNvSpPr txBox="1"/>
          <p:nvPr/>
        </p:nvSpPr>
        <p:spPr bwMode="auto">
          <a:xfrm>
            <a:off x="7328561" y="1506731"/>
            <a:ext cx="81567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400" dirty="0">
                <a:solidFill>
                  <a:schemeClr val="bg1"/>
                </a:solidFill>
                <a:latin typeface="Calibri" panose="020F0502020204030204" pitchFamily="34" charset="0"/>
              </a:rPr>
              <a:t>ITT: 0.65</a:t>
            </a:r>
            <a:endParaRPr lang="en-US" sz="1400" b="0" dirty="0">
              <a:solidFill>
                <a:schemeClr val="bg1"/>
              </a:solidFill>
              <a:latin typeface="Calibri" panose="020F0502020204030204" pitchFamily="34" charset="0"/>
            </a:endParaRPr>
          </a:p>
        </p:txBody>
      </p:sp>
      <p:cxnSp>
        <p:nvCxnSpPr>
          <p:cNvPr id="11" name="Straight Connector 10">
            <a:extLst>
              <a:ext uri="{FF2B5EF4-FFF2-40B4-BE49-F238E27FC236}">
                <a16:creationId xmlns:a16="http://schemas.microsoft.com/office/drawing/2014/main" id="{BA31486E-A76C-8565-EA15-40D9A65409F1}"/>
              </a:ext>
            </a:extLst>
          </p:cNvPr>
          <p:cNvCxnSpPr/>
          <p:nvPr/>
        </p:nvCxnSpPr>
        <p:spPr bwMode="auto">
          <a:xfrm>
            <a:off x="7867455" y="1846618"/>
            <a:ext cx="0" cy="3920350"/>
          </a:xfrm>
          <a:prstGeom prst="line">
            <a:avLst/>
          </a:prstGeom>
          <a:noFill/>
          <a:ln w="28575" cap="flat" cmpd="sng" algn="ctr">
            <a:solidFill>
              <a:schemeClr val="bg1"/>
            </a:solidFill>
            <a:prstDash val="solid"/>
            <a:round/>
            <a:headEnd type="none" w="med" len="med"/>
            <a:tailEnd type="none" w="med" len="med"/>
          </a:ln>
          <a:effectLst/>
        </p:spPr>
      </p:cxnSp>
      <p:cxnSp>
        <p:nvCxnSpPr>
          <p:cNvPr id="12" name="Straight Connector 11">
            <a:extLst>
              <a:ext uri="{FF2B5EF4-FFF2-40B4-BE49-F238E27FC236}">
                <a16:creationId xmlns:a16="http://schemas.microsoft.com/office/drawing/2014/main" id="{AC227D5B-DEA0-60DA-8D45-B1837715C793}"/>
              </a:ext>
            </a:extLst>
          </p:cNvPr>
          <p:cNvCxnSpPr/>
          <p:nvPr/>
        </p:nvCxnSpPr>
        <p:spPr bwMode="auto">
          <a:xfrm>
            <a:off x="7581973" y="1842181"/>
            <a:ext cx="0" cy="3920350"/>
          </a:xfrm>
          <a:prstGeom prst="line">
            <a:avLst/>
          </a:prstGeom>
          <a:noFill/>
          <a:ln w="28575" cap="flat" cmpd="sng" algn="ctr">
            <a:solidFill>
              <a:schemeClr val="tx2"/>
            </a:solidFill>
            <a:prstDash val="sysDash"/>
            <a:round/>
            <a:headEnd type="none" w="med" len="med"/>
            <a:tailEnd type="none" w="med" len="med"/>
          </a:ln>
          <a:effectLst/>
        </p:spPr>
      </p:cxnSp>
      <p:cxnSp>
        <p:nvCxnSpPr>
          <p:cNvPr id="14" name="Straight Connector 13">
            <a:extLst>
              <a:ext uri="{FF2B5EF4-FFF2-40B4-BE49-F238E27FC236}">
                <a16:creationId xmlns:a16="http://schemas.microsoft.com/office/drawing/2014/main" id="{97DD0571-41AE-DDE5-7FAF-8ABA5909A453}"/>
              </a:ext>
            </a:extLst>
          </p:cNvPr>
          <p:cNvCxnSpPr/>
          <p:nvPr/>
        </p:nvCxnSpPr>
        <p:spPr bwMode="auto">
          <a:xfrm>
            <a:off x="7029266" y="5760529"/>
            <a:ext cx="1689279" cy="0"/>
          </a:xfrm>
          <a:prstGeom prst="line">
            <a:avLst/>
          </a:prstGeom>
          <a:noFill/>
          <a:ln w="28575" cap="flat" cmpd="sng" algn="ctr">
            <a:solidFill>
              <a:schemeClr val="bg1"/>
            </a:solidFill>
            <a:prstDash val="solid"/>
            <a:round/>
            <a:headEnd type="none" w="med" len="med"/>
            <a:tailEnd type="none" w="med" len="med"/>
          </a:ln>
          <a:effectLst/>
        </p:spPr>
      </p:cxnSp>
      <p:grpSp>
        <p:nvGrpSpPr>
          <p:cNvPr id="15" name="Group 14">
            <a:extLst>
              <a:ext uri="{FF2B5EF4-FFF2-40B4-BE49-F238E27FC236}">
                <a16:creationId xmlns:a16="http://schemas.microsoft.com/office/drawing/2014/main" id="{97866822-864A-46B4-1A3F-06B107903669}"/>
              </a:ext>
            </a:extLst>
          </p:cNvPr>
          <p:cNvGrpSpPr/>
          <p:nvPr/>
        </p:nvGrpSpPr>
        <p:grpSpPr>
          <a:xfrm rot="5400000">
            <a:off x="7855288" y="4950493"/>
            <a:ext cx="45719" cy="1672409"/>
            <a:chOff x="1643497" y="2423853"/>
            <a:chExt cx="135081" cy="2962102"/>
          </a:xfrm>
        </p:grpSpPr>
        <p:cxnSp>
          <p:nvCxnSpPr>
            <p:cNvPr id="17" name="Straight Connector 16">
              <a:extLst>
                <a:ext uri="{FF2B5EF4-FFF2-40B4-BE49-F238E27FC236}">
                  <a16:creationId xmlns:a16="http://schemas.microsoft.com/office/drawing/2014/main" id="{40931B62-AB3E-323F-4CA9-231D49167AAC}"/>
                </a:ext>
              </a:extLst>
            </p:cNvPr>
            <p:cNvCxnSpPr>
              <a:cxnSpLocks/>
            </p:cNvCxnSpPr>
            <p:nvPr/>
          </p:nvCxnSpPr>
          <p:spPr bwMode="auto">
            <a:xfrm>
              <a:off x="1643497" y="2423853"/>
              <a:ext cx="135081" cy="0"/>
            </a:xfrm>
            <a:prstGeom prst="line">
              <a:avLst/>
            </a:prstGeom>
            <a:noFill/>
            <a:ln w="28575" cap="flat" cmpd="sng" algn="ctr">
              <a:solidFill>
                <a:schemeClr val="bg1"/>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C7896515-BB80-764E-5ACC-947CCDCA047E}"/>
                </a:ext>
              </a:extLst>
            </p:cNvPr>
            <p:cNvCxnSpPr>
              <a:cxnSpLocks/>
            </p:cNvCxnSpPr>
            <p:nvPr/>
          </p:nvCxnSpPr>
          <p:spPr bwMode="auto">
            <a:xfrm>
              <a:off x="1643497" y="3164379"/>
              <a:ext cx="135081" cy="0"/>
            </a:xfrm>
            <a:prstGeom prst="line">
              <a:avLst/>
            </a:prstGeom>
            <a:noFill/>
            <a:ln w="28575" cap="flat" cmpd="sng" algn="ctr">
              <a:solidFill>
                <a:schemeClr val="bg1"/>
              </a:solidFill>
              <a:prstDash val="solid"/>
              <a:round/>
              <a:headEnd type="none" w="med" len="med"/>
              <a:tailEnd type="none" w="med" len="med"/>
            </a:ln>
            <a:effectLst/>
          </p:spPr>
        </p:cxnSp>
        <p:cxnSp>
          <p:nvCxnSpPr>
            <p:cNvPr id="19" name="Straight Connector 18">
              <a:extLst>
                <a:ext uri="{FF2B5EF4-FFF2-40B4-BE49-F238E27FC236}">
                  <a16:creationId xmlns:a16="http://schemas.microsoft.com/office/drawing/2014/main" id="{BFEFFF31-0FAD-A928-4B94-4B41ADF6F947}"/>
                </a:ext>
              </a:extLst>
            </p:cNvPr>
            <p:cNvCxnSpPr>
              <a:cxnSpLocks/>
            </p:cNvCxnSpPr>
            <p:nvPr/>
          </p:nvCxnSpPr>
          <p:spPr bwMode="auto">
            <a:xfrm>
              <a:off x="1643497" y="3904905"/>
              <a:ext cx="135081" cy="0"/>
            </a:xfrm>
            <a:prstGeom prst="line">
              <a:avLst/>
            </a:prstGeom>
            <a:noFill/>
            <a:ln w="28575" cap="flat" cmpd="sng" algn="ctr">
              <a:solidFill>
                <a:schemeClr val="bg1"/>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8E0700A3-DB15-A74D-DFD6-060FAD4235C6}"/>
                </a:ext>
              </a:extLst>
            </p:cNvPr>
            <p:cNvCxnSpPr>
              <a:cxnSpLocks/>
            </p:cNvCxnSpPr>
            <p:nvPr/>
          </p:nvCxnSpPr>
          <p:spPr bwMode="auto">
            <a:xfrm>
              <a:off x="1643497" y="4645431"/>
              <a:ext cx="135081" cy="0"/>
            </a:xfrm>
            <a:prstGeom prst="line">
              <a:avLst/>
            </a:prstGeom>
            <a:noFill/>
            <a:ln w="28575" cap="flat" cmpd="sng" algn="ctr">
              <a:solidFill>
                <a:schemeClr val="bg1"/>
              </a:solidFill>
              <a:prstDash val="solid"/>
              <a:round/>
              <a:headEnd type="none" w="med" len="med"/>
              <a:tailEnd type="none" w="med" len="med"/>
            </a:ln>
            <a:effectLst/>
          </p:spPr>
        </p:cxnSp>
        <p:cxnSp>
          <p:nvCxnSpPr>
            <p:cNvPr id="21" name="Straight Connector 20">
              <a:extLst>
                <a:ext uri="{FF2B5EF4-FFF2-40B4-BE49-F238E27FC236}">
                  <a16:creationId xmlns:a16="http://schemas.microsoft.com/office/drawing/2014/main" id="{060B3775-218D-45E2-042C-6B633A8A51EF}"/>
                </a:ext>
              </a:extLst>
            </p:cNvPr>
            <p:cNvCxnSpPr>
              <a:cxnSpLocks/>
            </p:cNvCxnSpPr>
            <p:nvPr/>
          </p:nvCxnSpPr>
          <p:spPr bwMode="auto">
            <a:xfrm>
              <a:off x="1643497" y="5385955"/>
              <a:ext cx="135081" cy="0"/>
            </a:xfrm>
            <a:prstGeom prst="line">
              <a:avLst/>
            </a:prstGeom>
            <a:noFill/>
            <a:ln w="28575" cap="flat" cmpd="sng" algn="ctr">
              <a:solidFill>
                <a:schemeClr val="bg1"/>
              </a:solidFill>
              <a:prstDash val="solid"/>
              <a:round/>
              <a:headEnd type="none" w="med" len="med"/>
              <a:tailEnd type="none" w="med" len="med"/>
            </a:ln>
            <a:effectLst/>
          </p:spPr>
        </p:cxnSp>
      </p:grpSp>
      <p:sp>
        <p:nvSpPr>
          <p:cNvPr id="22" name="TextBox 21">
            <a:extLst>
              <a:ext uri="{FF2B5EF4-FFF2-40B4-BE49-F238E27FC236}">
                <a16:creationId xmlns:a16="http://schemas.microsoft.com/office/drawing/2014/main" id="{61D5EBFD-6556-D281-A8EA-B125793A8A32}"/>
              </a:ext>
            </a:extLst>
          </p:cNvPr>
          <p:cNvSpPr txBox="1"/>
          <p:nvPr/>
        </p:nvSpPr>
        <p:spPr bwMode="auto">
          <a:xfrm>
            <a:off x="6823633" y="5783635"/>
            <a:ext cx="41229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0.1</a:t>
            </a:r>
          </a:p>
        </p:txBody>
      </p:sp>
      <p:sp>
        <p:nvSpPr>
          <p:cNvPr id="23" name="TextBox 22">
            <a:extLst>
              <a:ext uri="{FF2B5EF4-FFF2-40B4-BE49-F238E27FC236}">
                <a16:creationId xmlns:a16="http://schemas.microsoft.com/office/drawing/2014/main" id="{ECC3424D-8F1F-A9A1-5A29-9F8F8437D2CF}"/>
              </a:ext>
            </a:extLst>
          </p:cNvPr>
          <p:cNvSpPr txBox="1"/>
          <p:nvPr/>
        </p:nvSpPr>
        <p:spPr bwMode="auto">
          <a:xfrm>
            <a:off x="7193143" y="5787023"/>
            <a:ext cx="50366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0.50</a:t>
            </a:r>
          </a:p>
        </p:txBody>
      </p:sp>
      <p:sp>
        <p:nvSpPr>
          <p:cNvPr id="24" name="TextBox 23">
            <a:extLst>
              <a:ext uri="{FF2B5EF4-FFF2-40B4-BE49-F238E27FC236}">
                <a16:creationId xmlns:a16="http://schemas.microsoft.com/office/drawing/2014/main" id="{6F127956-ABAD-8C7A-AB4A-CA2B180D777B}"/>
              </a:ext>
            </a:extLst>
          </p:cNvPr>
          <p:cNvSpPr txBox="1"/>
          <p:nvPr/>
        </p:nvSpPr>
        <p:spPr bwMode="auto">
          <a:xfrm>
            <a:off x="7617520" y="5766888"/>
            <a:ext cx="50366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1.00</a:t>
            </a:r>
          </a:p>
        </p:txBody>
      </p:sp>
      <p:sp>
        <p:nvSpPr>
          <p:cNvPr id="25" name="TextBox 24">
            <a:extLst>
              <a:ext uri="{FF2B5EF4-FFF2-40B4-BE49-F238E27FC236}">
                <a16:creationId xmlns:a16="http://schemas.microsoft.com/office/drawing/2014/main" id="{84BD5088-5F64-851D-9C00-69D0C5BA601E}"/>
              </a:ext>
            </a:extLst>
          </p:cNvPr>
          <p:cNvSpPr txBox="1"/>
          <p:nvPr/>
        </p:nvSpPr>
        <p:spPr bwMode="auto">
          <a:xfrm>
            <a:off x="8032716" y="5770276"/>
            <a:ext cx="50366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1.50</a:t>
            </a:r>
          </a:p>
        </p:txBody>
      </p:sp>
      <p:sp>
        <p:nvSpPr>
          <p:cNvPr id="26" name="TextBox 25">
            <a:extLst>
              <a:ext uri="{FF2B5EF4-FFF2-40B4-BE49-F238E27FC236}">
                <a16:creationId xmlns:a16="http://schemas.microsoft.com/office/drawing/2014/main" id="{D43A1E67-C237-CCD1-6F1A-C384403508D4}"/>
              </a:ext>
            </a:extLst>
          </p:cNvPr>
          <p:cNvSpPr txBox="1"/>
          <p:nvPr/>
        </p:nvSpPr>
        <p:spPr bwMode="auto">
          <a:xfrm>
            <a:off x="8477403" y="5764953"/>
            <a:ext cx="50366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2.00</a:t>
            </a:r>
          </a:p>
        </p:txBody>
      </p:sp>
      <p:sp>
        <p:nvSpPr>
          <p:cNvPr id="27" name="TextBox 26">
            <a:extLst>
              <a:ext uri="{FF2B5EF4-FFF2-40B4-BE49-F238E27FC236}">
                <a16:creationId xmlns:a16="http://schemas.microsoft.com/office/drawing/2014/main" id="{9D74D3C4-1C6C-CEC3-E2A6-3BDB2C93FEDF}"/>
              </a:ext>
            </a:extLst>
          </p:cNvPr>
          <p:cNvSpPr txBox="1"/>
          <p:nvPr/>
        </p:nvSpPr>
        <p:spPr bwMode="auto">
          <a:xfrm>
            <a:off x="6195255" y="6099518"/>
            <a:ext cx="166802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dirty="0">
                <a:solidFill>
                  <a:schemeClr val="accent1"/>
                </a:solidFill>
                <a:latin typeface="Calibri" panose="020F0502020204030204" pitchFamily="34" charset="0"/>
              </a:rPr>
              <a:t>Favors Zanubrutinib</a:t>
            </a:r>
          </a:p>
        </p:txBody>
      </p:sp>
      <p:sp>
        <p:nvSpPr>
          <p:cNvPr id="28" name="TextBox 27">
            <a:extLst>
              <a:ext uri="{FF2B5EF4-FFF2-40B4-BE49-F238E27FC236}">
                <a16:creationId xmlns:a16="http://schemas.microsoft.com/office/drawing/2014/main" id="{B4FB64AF-63B8-0B2A-E855-706843A9B352}"/>
              </a:ext>
            </a:extLst>
          </p:cNvPr>
          <p:cNvSpPr txBox="1"/>
          <p:nvPr/>
        </p:nvSpPr>
        <p:spPr bwMode="auto">
          <a:xfrm>
            <a:off x="7848006" y="6091412"/>
            <a:ext cx="134992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nSpc>
                <a:spcPct val="100000"/>
              </a:lnSpc>
              <a:spcBef>
                <a:spcPct val="50000"/>
              </a:spcBef>
              <a:spcAft>
                <a:spcPct val="0"/>
              </a:spcAft>
              <a:buClrTx/>
              <a:buFontTx/>
              <a:buNone/>
            </a:pPr>
            <a:r>
              <a:rPr lang="en-US" sz="1400" dirty="0">
                <a:solidFill>
                  <a:schemeClr val="accent3"/>
                </a:solidFill>
                <a:latin typeface="Calibri" panose="020F0502020204030204" pitchFamily="34" charset="0"/>
              </a:rPr>
              <a:t>Favors Ibrutinib</a:t>
            </a:r>
          </a:p>
        </p:txBody>
      </p:sp>
      <p:cxnSp>
        <p:nvCxnSpPr>
          <p:cNvPr id="30" name="Straight Arrow Connector 29">
            <a:extLst>
              <a:ext uri="{FF2B5EF4-FFF2-40B4-BE49-F238E27FC236}">
                <a16:creationId xmlns:a16="http://schemas.microsoft.com/office/drawing/2014/main" id="{E79FEC2F-DF81-1A16-A281-BEC46AAC4144}"/>
              </a:ext>
            </a:extLst>
          </p:cNvPr>
          <p:cNvCxnSpPr>
            <a:endCxn id="22" idx="2"/>
          </p:cNvCxnSpPr>
          <p:nvPr/>
        </p:nvCxnSpPr>
        <p:spPr bwMode="auto">
          <a:xfrm flipH="1">
            <a:off x="7029779" y="6091412"/>
            <a:ext cx="736308" cy="0"/>
          </a:xfrm>
          <a:prstGeom prst="straightConnector1">
            <a:avLst/>
          </a:prstGeom>
          <a:noFill/>
          <a:ln w="28575" cap="flat" cmpd="sng" algn="ctr">
            <a:solidFill>
              <a:schemeClr val="bg1"/>
            </a:solidFill>
            <a:prstDash val="solid"/>
            <a:round/>
            <a:headEnd type="none" w="med" len="med"/>
            <a:tailEnd type="triangle"/>
          </a:ln>
          <a:effectLst/>
        </p:spPr>
      </p:cxnSp>
      <p:cxnSp>
        <p:nvCxnSpPr>
          <p:cNvPr id="32" name="Straight Arrow Connector 31">
            <a:extLst>
              <a:ext uri="{FF2B5EF4-FFF2-40B4-BE49-F238E27FC236}">
                <a16:creationId xmlns:a16="http://schemas.microsoft.com/office/drawing/2014/main" id="{4C15621E-063E-9CF5-54E9-181579B0FE90}"/>
              </a:ext>
            </a:extLst>
          </p:cNvPr>
          <p:cNvCxnSpPr/>
          <p:nvPr/>
        </p:nvCxnSpPr>
        <p:spPr bwMode="auto">
          <a:xfrm>
            <a:off x="7953778" y="6091412"/>
            <a:ext cx="723719" cy="0"/>
          </a:xfrm>
          <a:prstGeom prst="straightConnector1">
            <a:avLst/>
          </a:prstGeom>
          <a:noFill/>
          <a:ln w="28575" cap="flat" cmpd="sng" algn="ctr">
            <a:solidFill>
              <a:schemeClr val="bg1"/>
            </a:solidFill>
            <a:prstDash val="solid"/>
            <a:round/>
            <a:headEnd type="none" w="med" len="med"/>
            <a:tailEnd type="triangle"/>
          </a:ln>
          <a:effectLst/>
        </p:spPr>
      </p:cxnSp>
      <p:grpSp>
        <p:nvGrpSpPr>
          <p:cNvPr id="31787" name="Group 31786">
            <a:extLst>
              <a:ext uri="{FF2B5EF4-FFF2-40B4-BE49-F238E27FC236}">
                <a16:creationId xmlns:a16="http://schemas.microsoft.com/office/drawing/2014/main" id="{08190592-13E9-8D17-34E9-3D576FB2F292}"/>
              </a:ext>
            </a:extLst>
          </p:cNvPr>
          <p:cNvGrpSpPr/>
          <p:nvPr/>
        </p:nvGrpSpPr>
        <p:grpSpPr>
          <a:xfrm>
            <a:off x="7244593" y="2031068"/>
            <a:ext cx="383850" cy="92801"/>
            <a:chOff x="6311327" y="2136862"/>
            <a:chExt cx="383850" cy="92801"/>
          </a:xfrm>
        </p:grpSpPr>
        <p:grpSp>
          <p:nvGrpSpPr>
            <p:cNvPr id="38" name="Group 37">
              <a:extLst>
                <a:ext uri="{FF2B5EF4-FFF2-40B4-BE49-F238E27FC236}">
                  <a16:creationId xmlns:a16="http://schemas.microsoft.com/office/drawing/2014/main" id="{CB06CB0F-DCE7-E6F5-5F79-C382B702444A}"/>
                </a:ext>
              </a:extLst>
            </p:cNvPr>
            <p:cNvGrpSpPr/>
            <p:nvPr/>
          </p:nvGrpSpPr>
          <p:grpSpPr>
            <a:xfrm>
              <a:off x="6311327" y="2138657"/>
              <a:ext cx="383850" cy="91006"/>
              <a:chOff x="6311327" y="2138657"/>
              <a:chExt cx="383850" cy="91006"/>
            </a:xfrm>
          </p:grpSpPr>
          <p:cxnSp>
            <p:nvCxnSpPr>
              <p:cNvPr id="34" name="Straight Connector 33">
                <a:extLst>
                  <a:ext uri="{FF2B5EF4-FFF2-40B4-BE49-F238E27FC236}">
                    <a16:creationId xmlns:a16="http://schemas.microsoft.com/office/drawing/2014/main" id="{E2E7C74C-B9EE-51CB-04B3-7F7E459E1DA6}"/>
                  </a:ext>
                </a:extLst>
              </p:cNvPr>
              <p:cNvCxnSpPr/>
              <p:nvPr/>
            </p:nvCxnSpPr>
            <p:spPr bwMode="auto">
              <a:xfrm>
                <a:off x="6311327" y="2184160"/>
                <a:ext cx="381595" cy="0"/>
              </a:xfrm>
              <a:prstGeom prst="line">
                <a:avLst/>
              </a:prstGeom>
              <a:noFill/>
              <a:ln w="28575" cap="flat" cmpd="sng" algn="ctr">
                <a:solidFill>
                  <a:schemeClr val="bg1"/>
                </a:solidFill>
                <a:prstDash val="solid"/>
                <a:round/>
                <a:headEnd type="none" w="med" len="med"/>
                <a:tailEnd type="none" w="med" len="med"/>
              </a:ln>
              <a:effectLst/>
            </p:spPr>
          </p:cxnSp>
          <p:cxnSp>
            <p:nvCxnSpPr>
              <p:cNvPr id="36" name="Straight Connector 35">
                <a:extLst>
                  <a:ext uri="{FF2B5EF4-FFF2-40B4-BE49-F238E27FC236}">
                    <a16:creationId xmlns:a16="http://schemas.microsoft.com/office/drawing/2014/main" id="{21AA66F3-3910-091B-6AC1-3E9E58D5C566}"/>
                  </a:ext>
                </a:extLst>
              </p:cNvPr>
              <p:cNvCxnSpPr/>
              <p:nvPr/>
            </p:nvCxnSpPr>
            <p:spPr bwMode="auto">
              <a:xfrm>
                <a:off x="6315660" y="2138657"/>
                <a:ext cx="0" cy="91006"/>
              </a:xfrm>
              <a:prstGeom prst="line">
                <a:avLst/>
              </a:prstGeom>
              <a:noFill/>
              <a:ln w="28575" cap="flat" cmpd="sng" algn="ctr">
                <a:solidFill>
                  <a:schemeClr val="bg1"/>
                </a:solidFill>
                <a:prstDash val="solid"/>
                <a:round/>
                <a:headEnd type="none" w="med" len="med"/>
                <a:tailEnd type="none" w="med" len="med"/>
              </a:ln>
              <a:effectLst/>
            </p:spPr>
          </p:cxnSp>
          <p:cxnSp>
            <p:nvCxnSpPr>
              <p:cNvPr id="37" name="Straight Connector 36">
                <a:extLst>
                  <a:ext uri="{FF2B5EF4-FFF2-40B4-BE49-F238E27FC236}">
                    <a16:creationId xmlns:a16="http://schemas.microsoft.com/office/drawing/2014/main" id="{5CAA67B7-B40B-DC8C-C80A-B83AF7286AD5}"/>
                  </a:ext>
                </a:extLst>
              </p:cNvPr>
              <p:cNvCxnSpPr/>
              <p:nvPr/>
            </p:nvCxnSpPr>
            <p:spPr bwMode="auto">
              <a:xfrm>
                <a:off x="6695177" y="2138657"/>
                <a:ext cx="0" cy="91006"/>
              </a:xfrm>
              <a:prstGeom prst="line">
                <a:avLst/>
              </a:prstGeom>
              <a:noFill/>
              <a:ln w="28575" cap="flat" cmpd="sng" algn="ctr">
                <a:solidFill>
                  <a:schemeClr val="bg1"/>
                </a:solidFill>
                <a:prstDash val="solid"/>
                <a:round/>
                <a:headEnd type="none" w="med" len="med"/>
                <a:tailEnd type="none" w="med" len="med"/>
              </a:ln>
              <a:effectLst/>
            </p:spPr>
          </p:cxnSp>
        </p:grpSp>
        <p:sp>
          <p:nvSpPr>
            <p:cNvPr id="31764" name="Oval 31763">
              <a:extLst>
                <a:ext uri="{FF2B5EF4-FFF2-40B4-BE49-F238E27FC236}">
                  <a16:creationId xmlns:a16="http://schemas.microsoft.com/office/drawing/2014/main" id="{43FF83D6-60A7-BA90-AE29-0BCF46CA2A93}"/>
                </a:ext>
              </a:extLst>
            </p:cNvPr>
            <p:cNvSpPr/>
            <p:nvPr/>
          </p:nvSpPr>
          <p:spPr bwMode="auto">
            <a:xfrm>
              <a:off x="6410449" y="2136862"/>
              <a:ext cx="91989" cy="91989"/>
            </a:xfrm>
            <a:prstGeom prst="ellipse">
              <a:avLst/>
            </a:prstGeom>
            <a:solidFill>
              <a:schemeClr val="bg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31786" name="Group 31785">
            <a:extLst>
              <a:ext uri="{FF2B5EF4-FFF2-40B4-BE49-F238E27FC236}">
                <a16:creationId xmlns:a16="http://schemas.microsoft.com/office/drawing/2014/main" id="{ECA13B54-1B46-ED50-1A16-C771BDD71C66}"/>
              </a:ext>
            </a:extLst>
          </p:cNvPr>
          <p:cNvGrpSpPr/>
          <p:nvPr/>
        </p:nvGrpSpPr>
        <p:grpSpPr>
          <a:xfrm>
            <a:off x="7501980" y="2250216"/>
            <a:ext cx="451795" cy="93508"/>
            <a:chOff x="6568714" y="2356010"/>
            <a:chExt cx="451795" cy="93508"/>
          </a:xfrm>
        </p:grpSpPr>
        <p:grpSp>
          <p:nvGrpSpPr>
            <p:cNvPr id="39" name="Group 38">
              <a:extLst>
                <a:ext uri="{FF2B5EF4-FFF2-40B4-BE49-F238E27FC236}">
                  <a16:creationId xmlns:a16="http://schemas.microsoft.com/office/drawing/2014/main" id="{E4654518-4130-1C48-CA35-3CE0FB9416B0}"/>
                </a:ext>
              </a:extLst>
            </p:cNvPr>
            <p:cNvGrpSpPr/>
            <p:nvPr/>
          </p:nvGrpSpPr>
          <p:grpSpPr>
            <a:xfrm>
              <a:off x="6568714" y="2358512"/>
              <a:ext cx="451795" cy="91006"/>
              <a:chOff x="6311327" y="2138657"/>
              <a:chExt cx="383850" cy="91006"/>
            </a:xfrm>
          </p:grpSpPr>
          <p:cxnSp>
            <p:nvCxnSpPr>
              <p:cNvPr id="40" name="Straight Connector 39">
                <a:extLst>
                  <a:ext uri="{FF2B5EF4-FFF2-40B4-BE49-F238E27FC236}">
                    <a16:creationId xmlns:a16="http://schemas.microsoft.com/office/drawing/2014/main" id="{C09D3F25-5F02-FAB9-D9BE-0449392927D4}"/>
                  </a:ext>
                </a:extLst>
              </p:cNvPr>
              <p:cNvCxnSpPr/>
              <p:nvPr/>
            </p:nvCxnSpPr>
            <p:spPr bwMode="auto">
              <a:xfrm>
                <a:off x="6311327" y="2184160"/>
                <a:ext cx="381595" cy="0"/>
              </a:xfrm>
              <a:prstGeom prst="line">
                <a:avLst/>
              </a:prstGeom>
              <a:noFill/>
              <a:ln w="28575" cap="flat" cmpd="sng" algn="ctr">
                <a:solidFill>
                  <a:schemeClr val="bg1"/>
                </a:solidFill>
                <a:prstDash val="solid"/>
                <a:round/>
                <a:headEnd type="none" w="med" len="med"/>
                <a:tailEnd type="none" w="med" len="med"/>
              </a:ln>
              <a:effectLst/>
            </p:spPr>
          </p:cxnSp>
          <p:cxnSp>
            <p:nvCxnSpPr>
              <p:cNvPr id="41" name="Straight Connector 40">
                <a:extLst>
                  <a:ext uri="{FF2B5EF4-FFF2-40B4-BE49-F238E27FC236}">
                    <a16:creationId xmlns:a16="http://schemas.microsoft.com/office/drawing/2014/main" id="{F85FB53A-5331-BF1F-666C-E495DDC9D021}"/>
                  </a:ext>
                </a:extLst>
              </p:cNvPr>
              <p:cNvCxnSpPr/>
              <p:nvPr/>
            </p:nvCxnSpPr>
            <p:spPr bwMode="auto">
              <a:xfrm>
                <a:off x="6315660" y="2138657"/>
                <a:ext cx="0" cy="91006"/>
              </a:xfrm>
              <a:prstGeom prst="line">
                <a:avLst/>
              </a:prstGeom>
              <a:noFill/>
              <a:ln w="28575" cap="flat" cmpd="sng" algn="ctr">
                <a:solidFill>
                  <a:schemeClr val="bg1"/>
                </a:solidFill>
                <a:prstDash val="solid"/>
                <a:round/>
                <a:headEnd type="none" w="med" len="med"/>
                <a:tailEnd type="none" w="med" len="med"/>
              </a:ln>
              <a:effectLst/>
            </p:spPr>
          </p:cxnSp>
          <p:cxnSp>
            <p:nvCxnSpPr>
              <p:cNvPr id="42" name="Straight Connector 41">
                <a:extLst>
                  <a:ext uri="{FF2B5EF4-FFF2-40B4-BE49-F238E27FC236}">
                    <a16:creationId xmlns:a16="http://schemas.microsoft.com/office/drawing/2014/main" id="{0FC1E56A-FB32-7C13-A078-BDC593F65FAC}"/>
                  </a:ext>
                </a:extLst>
              </p:cNvPr>
              <p:cNvCxnSpPr/>
              <p:nvPr/>
            </p:nvCxnSpPr>
            <p:spPr bwMode="auto">
              <a:xfrm>
                <a:off x="6695177" y="2138657"/>
                <a:ext cx="0" cy="91006"/>
              </a:xfrm>
              <a:prstGeom prst="line">
                <a:avLst/>
              </a:prstGeom>
              <a:noFill/>
              <a:ln w="28575" cap="flat" cmpd="sng" algn="ctr">
                <a:solidFill>
                  <a:schemeClr val="bg1"/>
                </a:solidFill>
                <a:prstDash val="solid"/>
                <a:round/>
                <a:headEnd type="none" w="med" len="med"/>
                <a:tailEnd type="none" w="med" len="med"/>
              </a:ln>
              <a:effectLst/>
            </p:spPr>
          </p:cxnSp>
        </p:grpSp>
        <p:sp>
          <p:nvSpPr>
            <p:cNvPr id="31765" name="Oval 31764">
              <a:extLst>
                <a:ext uri="{FF2B5EF4-FFF2-40B4-BE49-F238E27FC236}">
                  <a16:creationId xmlns:a16="http://schemas.microsoft.com/office/drawing/2014/main" id="{3D667DEB-5086-4A8D-8C47-D7A0F4B04F0D}"/>
                </a:ext>
              </a:extLst>
            </p:cNvPr>
            <p:cNvSpPr/>
            <p:nvPr/>
          </p:nvSpPr>
          <p:spPr bwMode="auto">
            <a:xfrm>
              <a:off x="6706839" y="2356010"/>
              <a:ext cx="91989" cy="91989"/>
            </a:xfrm>
            <a:prstGeom prst="ellipse">
              <a:avLst/>
            </a:prstGeom>
            <a:solidFill>
              <a:schemeClr val="bg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31785" name="Group 31784">
            <a:extLst>
              <a:ext uri="{FF2B5EF4-FFF2-40B4-BE49-F238E27FC236}">
                <a16:creationId xmlns:a16="http://schemas.microsoft.com/office/drawing/2014/main" id="{7D6DE533-C2ED-499A-772A-9E571B525ED6}"/>
              </a:ext>
            </a:extLst>
          </p:cNvPr>
          <p:cNvGrpSpPr/>
          <p:nvPr/>
        </p:nvGrpSpPr>
        <p:grpSpPr>
          <a:xfrm>
            <a:off x="7400291" y="2686448"/>
            <a:ext cx="343414" cy="93928"/>
            <a:chOff x="6467025" y="2785803"/>
            <a:chExt cx="343414" cy="93928"/>
          </a:xfrm>
        </p:grpSpPr>
        <p:grpSp>
          <p:nvGrpSpPr>
            <p:cNvPr id="43" name="Group 42">
              <a:extLst>
                <a:ext uri="{FF2B5EF4-FFF2-40B4-BE49-F238E27FC236}">
                  <a16:creationId xmlns:a16="http://schemas.microsoft.com/office/drawing/2014/main" id="{79702D2E-F7DB-A564-8F1A-6FD26A34FAE6}"/>
                </a:ext>
              </a:extLst>
            </p:cNvPr>
            <p:cNvGrpSpPr/>
            <p:nvPr/>
          </p:nvGrpSpPr>
          <p:grpSpPr>
            <a:xfrm>
              <a:off x="6467025" y="2788725"/>
              <a:ext cx="343414" cy="91006"/>
              <a:chOff x="6311327" y="2138657"/>
              <a:chExt cx="383850" cy="91006"/>
            </a:xfrm>
          </p:grpSpPr>
          <p:cxnSp>
            <p:nvCxnSpPr>
              <p:cNvPr id="44" name="Straight Connector 43">
                <a:extLst>
                  <a:ext uri="{FF2B5EF4-FFF2-40B4-BE49-F238E27FC236}">
                    <a16:creationId xmlns:a16="http://schemas.microsoft.com/office/drawing/2014/main" id="{6F219471-6B93-9AD5-E864-701A6EBD41A9}"/>
                  </a:ext>
                </a:extLst>
              </p:cNvPr>
              <p:cNvCxnSpPr/>
              <p:nvPr/>
            </p:nvCxnSpPr>
            <p:spPr bwMode="auto">
              <a:xfrm>
                <a:off x="6311327" y="2184160"/>
                <a:ext cx="381595" cy="0"/>
              </a:xfrm>
              <a:prstGeom prst="line">
                <a:avLst/>
              </a:prstGeom>
              <a:noFill/>
              <a:ln w="28575" cap="flat" cmpd="sng" algn="ctr">
                <a:solidFill>
                  <a:schemeClr val="bg1"/>
                </a:solidFill>
                <a:prstDash val="solid"/>
                <a:round/>
                <a:headEnd type="none" w="med" len="med"/>
                <a:tailEnd type="none" w="med" len="med"/>
              </a:ln>
              <a:effectLst/>
            </p:spPr>
          </p:cxnSp>
          <p:cxnSp>
            <p:nvCxnSpPr>
              <p:cNvPr id="45" name="Straight Connector 44">
                <a:extLst>
                  <a:ext uri="{FF2B5EF4-FFF2-40B4-BE49-F238E27FC236}">
                    <a16:creationId xmlns:a16="http://schemas.microsoft.com/office/drawing/2014/main" id="{41604D4F-791B-AE1C-1088-57CFF55224A3}"/>
                  </a:ext>
                </a:extLst>
              </p:cNvPr>
              <p:cNvCxnSpPr/>
              <p:nvPr/>
            </p:nvCxnSpPr>
            <p:spPr bwMode="auto">
              <a:xfrm>
                <a:off x="6315660" y="2138657"/>
                <a:ext cx="0" cy="91006"/>
              </a:xfrm>
              <a:prstGeom prst="line">
                <a:avLst/>
              </a:prstGeom>
              <a:noFill/>
              <a:ln w="28575" cap="flat" cmpd="sng" algn="ctr">
                <a:solidFill>
                  <a:schemeClr val="bg1"/>
                </a:solidFill>
                <a:prstDash val="solid"/>
                <a:round/>
                <a:headEnd type="none" w="med" len="med"/>
                <a:tailEnd type="none" w="med" len="med"/>
              </a:ln>
              <a:effectLst/>
            </p:spPr>
          </p:cxnSp>
          <p:cxnSp>
            <p:nvCxnSpPr>
              <p:cNvPr id="46" name="Straight Connector 45">
                <a:extLst>
                  <a:ext uri="{FF2B5EF4-FFF2-40B4-BE49-F238E27FC236}">
                    <a16:creationId xmlns:a16="http://schemas.microsoft.com/office/drawing/2014/main" id="{8FD05705-9145-B73A-5970-CA9AA0F2C3EF}"/>
                  </a:ext>
                </a:extLst>
              </p:cNvPr>
              <p:cNvCxnSpPr/>
              <p:nvPr/>
            </p:nvCxnSpPr>
            <p:spPr bwMode="auto">
              <a:xfrm>
                <a:off x="6695177" y="2138657"/>
                <a:ext cx="0" cy="91006"/>
              </a:xfrm>
              <a:prstGeom prst="line">
                <a:avLst/>
              </a:prstGeom>
              <a:noFill/>
              <a:ln w="28575" cap="flat" cmpd="sng" algn="ctr">
                <a:solidFill>
                  <a:schemeClr val="bg1"/>
                </a:solidFill>
                <a:prstDash val="solid"/>
                <a:round/>
                <a:headEnd type="none" w="med" len="med"/>
                <a:tailEnd type="none" w="med" len="med"/>
              </a:ln>
              <a:effectLst/>
            </p:spPr>
          </p:cxnSp>
        </p:grpSp>
        <p:sp>
          <p:nvSpPr>
            <p:cNvPr id="31766" name="Oval 31765">
              <a:extLst>
                <a:ext uri="{FF2B5EF4-FFF2-40B4-BE49-F238E27FC236}">
                  <a16:creationId xmlns:a16="http://schemas.microsoft.com/office/drawing/2014/main" id="{2D5AFAD1-BC38-CA6F-C51D-9A8F412501D9}"/>
                </a:ext>
              </a:extLst>
            </p:cNvPr>
            <p:cNvSpPr/>
            <p:nvPr/>
          </p:nvSpPr>
          <p:spPr bwMode="auto">
            <a:xfrm>
              <a:off x="6572355" y="2785803"/>
              <a:ext cx="91989" cy="91989"/>
            </a:xfrm>
            <a:prstGeom prst="ellipse">
              <a:avLst/>
            </a:prstGeom>
            <a:solidFill>
              <a:schemeClr val="bg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31784" name="Group 31783">
            <a:extLst>
              <a:ext uri="{FF2B5EF4-FFF2-40B4-BE49-F238E27FC236}">
                <a16:creationId xmlns:a16="http://schemas.microsoft.com/office/drawing/2014/main" id="{BD744458-FCC2-1A12-E7C0-06A70F00D856}"/>
              </a:ext>
            </a:extLst>
          </p:cNvPr>
          <p:cNvGrpSpPr/>
          <p:nvPr/>
        </p:nvGrpSpPr>
        <p:grpSpPr>
          <a:xfrm>
            <a:off x="7396706" y="2906793"/>
            <a:ext cx="641924" cy="93437"/>
            <a:chOff x="6463440" y="3006148"/>
            <a:chExt cx="641924" cy="93437"/>
          </a:xfrm>
        </p:grpSpPr>
        <p:grpSp>
          <p:nvGrpSpPr>
            <p:cNvPr id="47" name="Group 46">
              <a:extLst>
                <a:ext uri="{FF2B5EF4-FFF2-40B4-BE49-F238E27FC236}">
                  <a16:creationId xmlns:a16="http://schemas.microsoft.com/office/drawing/2014/main" id="{84EC1EF1-6789-5B44-F173-A1EEEFA70C7F}"/>
                </a:ext>
              </a:extLst>
            </p:cNvPr>
            <p:cNvGrpSpPr/>
            <p:nvPr/>
          </p:nvGrpSpPr>
          <p:grpSpPr>
            <a:xfrm>
              <a:off x="6463440" y="3008579"/>
              <a:ext cx="641924" cy="91006"/>
              <a:chOff x="6311327" y="2138657"/>
              <a:chExt cx="383850" cy="91006"/>
            </a:xfrm>
          </p:grpSpPr>
          <p:cxnSp>
            <p:nvCxnSpPr>
              <p:cNvPr id="48" name="Straight Connector 47">
                <a:extLst>
                  <a:ext uri="{FF2B5EF4-FFF2-40B4-BE49-F238E27FC236}">
                    <a16:creationId xmlns:a16="http://schemas.microsoft.com/office/drawing/2014/main" id="{84549C9D-EAC6-6131-6DD8-536D83F2F4FA}"/>
                  </a:ext>
                </a:extLst>
              </p:cNvPr>
              <p:cNvCxnSpPr/>
              <p:nvPr/>
            </p:nvCxnSpPr>
            <p:spPr bwMode="auto">
              <a:xfrm>
                <a:off x="6311327" y="2184160"/>
                <a:ext cx="381595" cy="0"/>
              </a:xfrm>
              <a:prstGeom prst="line">
                <a:avLst/>
              </a:prstGeom>
              <a:noFill/>
              <a:ln w="28575" cap="flat" cmpd="sng" algn="ctr">
                <a:solidFill>
                  <a:schemeClr val="bg1"/>
                </a:solidFill>
                <a:prstDash val="solid"/>
                <a:round/>
                <a:headEnd type="none" w="med" len="med"/>
                <a:tailEnd type="none" w="med" len="med"/>
              </a:ln>
              <a:effectLst/>
            </p:spPr>
          </p:cxnSp>
          <p:cxnSp>
            <p:nvCxnSpPr>
              <p:cNvPr id="49" name="Straight Connector 48">
                <a:extLst>
                  <a:ext uri="{FF2B5EF4-FFF2-40B4-BE49-F238E27FC236}">
                    <a16:creationId xmlns:a16="http://schemas.microsoft.com/office/drawing/2014/main" id="{39EFF7E3-4C65-AD2E-2D9A-ED00AABCC563}"/>
                  </a:ext>
                </a:extLst>
              </p:cNvPr>
              <p:cNvCxnSpPr/>
              <p:nvPr/>
            </p:nvCxnSpPr>
            <p:spPr bwMode="auto">
              <a:xfrm>
                <a:off x="6315660" y="2138657"/>
                <a:ext cx="0" cy="91006"/>
              </a:xfrm>
              <a:prstGeom prst="line">
                <a:avLst/>
              </a:prstGeom>
              <a:noFill/>
              <a:ln w="28575" cap="flat" cmpd="sng" algn="ctr">
                <a:solidFill>
                  <a:schemeClr val="bg1"/>
                </a:solidFill>
                <a:prstDash val="solid"/>
                <a:round/>
                <a:headEnd type="none" w="med" len="med"/>
                <a:tailEnd type="none" w="med" len="med"/>
              </a:ln>
              <a:effectLst/>
            </p:spPr>
          </p:cxnSp>
          <p:cxnSp>
            <p:nvCxnSpPr>
              <p:cNvPr id="50" name="Straight Connector 49">
                <a:extLst>
                  <a:ext uri="{FF2B5EF4-FFF2-40B4-BE49-F238E27FC236}">
                    <a16:creationId xmlns:a16="http://schemas.microsoft.com/office/drawing/2014/main" id="{650A76B3-EC94-3727-A6B0-6500C8F85B64}"/>
                  </a:ext>
                </a:extLst>
              </p:cNvPr>
              <p:cNvCxnSpPr/>
              <p:nvPr/>
            </p:nvCxnSpPr>
            <p:spPr bwMode="auto">
              <a:xfrm>
                <a:off x="6695177" y="2138657"/>
                <a:ext cx="0" cy="91006"/>
              </a:xfrm>
              <a:prstGeom prst="line">
                <a:avLst/>
              </a:prstGeom>
              <a:noFill/>
              <a:ln w="28575" cap="flat" cmpd="sng" algn="ctr">
                <a:solidFill>
                  <a:schemeClr val="bg1"/>
                </a:solidFill>
                <a:prstDash val="solid"/>
                <a:round/>
                <a:headEnd type="none" w="med" len="med"/>
                <a:tailEnd type="none" w="med" len="med"/>
              </a:ln>
              <a:effectLst/>
            </p:spPr>
          </p:cxnSp>
        </p:grpSp>
        <p:sp>
          <p:nvSpPr>
            <p:cNvPr id="31767" name="Oval 31766">
              <a:extLst>
                <a:ext uri="{FF2B5EF4-FFF2-40B4-BE49-F238E27FC236}">
                  <a16:creationId xmlns:a16="http://schemas.microsoft.com/office/drawing/2014/main" id="{9878C738-E890-3047-F516-72B4290714FB}"/>
                </a:ext>
              </a:extLst>
            </p:cNvPr>
            <p:cNvSpPr/>
            <p:nvPr/>
          </p:nvSpPr>
          <p:spPr bwMode="auto">
            <a:xfrm>
              <a:off x="6664850" y="3006148"/>
              <a:ext cx="91989" cy="91989"/>
            </a:xfrm>
            <a:prstGeom prst="ellipse">
              <a:avLst/>
            </a:prstGeom>
            <a:solidFill>
              <a:schemeClr val="bg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31783" name="Group 31782">
            <a:extLst>
              <a:ext uri="{FF2B5EF4-FFF2-40B4-BE49-F238E27FC236}">
                <a16:creationId xmlns:a16="http://schemas.microsoft.com/office/drawing/2014/main" id="{400DB726-7642-779D-A456-3F729286A672}"/>
              </a:ext>
            </a:extLst>
          </p:cNvPr>
          <p:cNvGrpSpPr/>
          <p:nvPr/>
        </p:nvGrpSpPr>
        <p:grpSpPr>
          <a:xfrm>
            <a:off x="7451793" y="3332721"/>
            <a:ext cx="343414" cy="93688"/>
            <a:chOff x="6518527" y="3438515"/>
            <a:chExt cx="343414" cy="93688"/>
          </a:xfrm>
        </p:grpSpPr>
        <p:grpSp>
          <p:nvGrpSpPr>
            <p:cNvPr id="51" name="Group 50">
              <a:extLst>
                <a:ext uri="{FF2B5EF4-FFF2-40B4-BE49-F238E27FC236}">
                  <a16:creationId xmlns:a16="http://schemas.microsoft.com/office/drawing/2014/main" id="{EF7F7797-E167-8EC1-AD62-E47D63F078E7}"/>
                </a:ext>
              </a:extLst>
            </p:cNvPr>
            <p:cNvGrpSpPr/>
            <p:nvPr/>
          </p:nvGrpSpPr>
          <p:grpSpPr>
            <a:xfrm>
              <a:off x="6518527" y="3441197"/>
              <a:ext cx="343414" cy="91006"/>
              <a:chOff x="6311327" y="2138657"/>
              <a:chExt cx="383850" cy="91006"/>
            </a:xfrm>
          </p:grpSpPr>
          <p:cxnSp>
            <p:nvCxnSpPr>
              <p:cNvPr id="52" name="Straight Connector 51">
                <a:extLst>
                  <a:ext uri="{FF2B5EF4-FFF2-40B4-BE49-F238E27FC236}">
                    <a16:creationId xmlns:a16="http://schemas.microsoft.com/office/drawing/2014/main" id="{E995DD50-F18A-C65F-E08F-6A45043AE267}"/>
                  </a:ext>
                </a:extLst>
              </p:cNvPr>
              <p:cNvCxnSpPr/>
              <p:nvPr/>
            </p:nvCxnSpPr>
            <p:spPr bwMode="auto">
              <a:xfrm>
                <a:off x="6311327" y="2184160"/>
                <a:ext cx="381595" cy="0"/>
              </a:xfrm>
              <a:prstGeom prst="line">
                <a:avLst/>
              </a:prstGeom>
              <a:noFill/>
              <a:ln w="28575" cap="flat" cmpd="sng" algn="ctr">
                <a:solidFill>
                  <a:schemeClr val="bg1"/>
                </a:solidFill>
                <a:prstDash val="solid"/>
                <a:round/>
                <a:headEnd type="none" w="med" len="med"/>
                <a:tailEnd type="none" w="med" len="med"/>
              </a:ln>
              <a:effectLst/>
            </p:spPr>
          </p:cxnSp>
          <p:cxnSp>
            <p:nvCxnSpPr>
              <p:cNvPr id="53" name="Straight Connector 52">
                <a:extLst>
                  <a:ext uri="{FF2B5EF4-FFF2-40B4-BE49-F238E27FC236}">
                    <a16:creationId xmlns:a16="http://schemas.microsoft.com/office/drawing/2014/main" id="{EACD72B3-347C-DBD1-E34F-CEC5C96C6179}"/>
                  </a:ext>
                </a:extLst>
              </p:cNvPr>
              <p:cNvCxnSpPr/>
              <p:nvPr/>
            </p:nvCxnSpPr>
            <p:spPr bwMode="auto">
              <a:xfrm>
                <a:off x="6315660" y="2138657"/>
                <a:ext cx="0" cy="91006"/>
              </a:xfrm>
              <a:prstGeom prst="line">
                <a:avLst/>
              </a:prstGeom>
              <a:noFill/>
              <a:ln w="28575" cap="flat" cmpd="sng" algn="ctr">
                <a:solidFill>
                  <a:schemeClr val="bg1"/>
                </a:solidFill>
                <a:prstDash val="solid"/>
                <a:round/>
                <a:headEnd type="none" w="med" len="med"/>
                <a:tailEnd type="none" w="med" len="med"/>
              </a:ln>
              <a:effectLst/>
            </p:spPr>
          </p:cxnSp>
          <p:cxnSp>
            <p:nvCxnSpPr>
              <p:cNvPr id="54" name="Straight Connector 53">
                <a:extLst>
                  <a:ext uri="{FF2B5EF4-FFF2-40B4-BE49-F238E27FC236}">
                    <a16:creationId xmlns:a16="http://schemas.microsoft.com/office/drawing/2014/main" id="{ED260603-4F5D-ADC0-4106-A84040ED773B}"/>
                  </a:ext>
                </a:extLst>
              </p:cNvPr>
              <p:cNvCxnSpPr/>
              <p:nvPr/>
            </p:nvCxnSpPr>
            <p:spPr bwMode="auto">
              <a:xfrm>
                <a:off x="6695177" y="2138657"/>
                <a:ext cx="0" cy="91006"/>
              </a:xfrm>
              <a:prstGeom prst="line">
                <a:avLst/>
              </a:prstGeom>
              <a:noFill/>
              <a:ln w="28575" cap="flat" cmpd="sng" algn="ctr">
                <a:solidFill>
                  <a:schemeClr val="bg1"/>
                </a:solidFill>
                <a:prstDash val="solid"/>
                <a:round/>
                <a:headEnd type="none" w="med" len="med"/>
                <a:tailEnd type="none" w="med" len="med"/>
              </a:ln>
              <a:effectLst/>
            </p:spPr>
          </p:cxnSp>
        </p:grpSp>
        <p:sp>
          <p:nvSpPr>
            <p:cNvPr id="31768" name="Oval 31767">
              <a:extLst>
                <a:ext uri="{FF2B5EF4-FFF2-40B4-BE49-F238E27FC236}">
                  <a16:creationId xmlns:a16="http://schemas.microsoft.com/office/drawing/2014/main" id="{EF7B7564-4395-EB20-7321-2F679E18FF73}"/>
                </a:ext>
              </a:extLst>
            </p:cNvPr>
            <p:cNvSpPr/>
            <p:nvPr/>
          </p:nvSpPr>
          <p:spPr bwMode="auto">
            <a:xfrm>
              <a:off x="6618350" y="3438515"/>
              <a:ext cx="91989" cy="91989"/>
            </a:xfrm>
            <a:prstGeom prst="ellipse">
              <a:avLst/>
            </a:prstGeom>
            <a:solidFill>
              <a:schemeClr val="bg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31782" name="Group 31781">
            <a:extLst>
              <a:ext uri="{FF2B5EF4-FFF2-40B4-BE49-F238E27FC236}">
                <a16:creationId xmlns:a16="http://schemas.microsoft.com/office/drawing/2014/main" id="{791047C9-50F8-A3F4-069C-1C7F54DDBBDB}"/>
              </a:ext>
            </a:extLst>
          </p:cNvPr>
          <p:cNvGrpSpPr/>
          <p:nvPr/>
        </p:nvGrpSpPr>
        <p:grpSpPr>
          <a:xfrm>
            <a:off x="7193143" y="3551869"/>
            <a:ext cx="708834" cy="94394"/>
            <a:chOff x="6259877" y="3657663"/>
            <a:chExt cx="708834" cy="94394"/>
          </a:xfrm>
        </p:grpSpPr>
        <p:grpSp>
          <p:nvGrpSpPr>
            <p:cNvPr id="55" name="Group 54">
              <a:extLst>
                <a:ext uri="{FF2B5EF4-FFF2-40B4-BE49-F238E27FC236}">
                  <a16:creationId xmlns:a16="http://schemas.microsoft.com/office/drawing/2014/main" id="{1D1E580F-5779-E886-59E7-49D386F0FDCB}"/>
                </a:ext>
              </a:extLst>
            </p:cNvPr>
            <p:cNvGrpSpPr/>
            <p:nvPr/>
          </p:nvGrpSpPr>
          <p:grpSpPr>
            <a:xfrm>
              <a:off x="6259877" y="3661051"/>
              <a:ext cx="708834" cy="91006"/>
              <a:chOff x="6311327" y="2138657"/>
              <a:chExt cx="383850" cy="91006"/>
            </a:xfrm>
          </p:grpSpPr>
          <p:cxnSp>
            <p:nvCxnSpPr>
              <p:cNvPr id="56" name="Straight Connector 55">
                <a:extLst>
                  <a:ext uri="{FF2B5EF4-FFF2-40B4-BE49-F238E27FC236}">
                    <a16:creationId xmlns:a16="http://schemas.microsoft.com/office/drawing/2014/main" id="{6FBBE097-5528-BD37-A5FD-45E41DFC39E9}"/>
                  </a:ext>
                </a:extLst>
              </p:cNvPr>
              <p:cNvCxnSpPr/>
              <p:nvPr/>
            </p:nvCxnSpPr>
            <p:spPr bwMode="auto">
              <a:xfrm>
                <a:off x="6311327" y="2184160"/>
                <a:ext cx="381595" cy="0"/>
              </a:xfrm>
              <a:prstGeom prst="line">
                <a:avLst/>
              </a:prstGeom>
              <a:noFill/>
              <a:ln w="28575" cap="flat" cmpd="sng" algn="ctr">
                <a:solidFill>
                  <a:schemeClr val="bg1"/>
                </a:solidFill>
                <a:prstDash val="solid"/>
                <a:round/>
                <a:headEnd type="none" w="med" len="med"/>
                <a:tailEnd type="none" w="med" len="med"/>
              </a:ln>
              <a:effectLst/>
            </p:spPr>
          </p:cxnSp>
          <p:cxnSp>
            <p:nvCxnSpPr>
              <p:cNvPr id="57" name="Straight Connector 56">
                <a:extLst>
                  <a:ext uri="{FF2B5EF4-FFF2-40B4-BE49-F238E27FC236}">
                    <a16:creationId xmlns:a16="http://schemas.microsoft.com/office/drawing/2014/main" id="{124E91F6-9457-A66E-9AAF-8CB55B241126}"/>
                  </a:ext>
                </a:extLst>
              </p:cNvPr>
              <p:cNvCxnSpPr/>
              <p:nvPr/>
            </p:nvCxnSpPr>
            <p:spPr bwMode="auto">
              <a:xfrm>
                <a:off x="6315660" y="2138657"/>
                <a:ext cx="0" cy="91006"/>
              </a:xfrm>
              <a:prstGeom prst="line">
                <a:avLst/>
              </a:prstGeom>
              <a:noFill/>
              <a:ln w="28575" cap="flat" cmpd="sng" algn="ctr">
                <a:solidFill>
                  <a:schemeClr val="bg1"/>
                </a:solidFill>
                <a:prstDash val="solid"/>
                <a:round/>
                <a:headEnd type="none" w="med" len="med"/>
                <a:tailEnd type="none" w="med" len="med"/>
              </a:ln>
              <a:effectLst/>
            </p:spPr>
          </p:cxnSp>
          <p:cxnSp>
            <p:nvCxnSpPr>
              <p:cNvPr id="58" name="Straight Connector 57">
                <a:extLst>
                  <a:ext uri="{FF2B5EF4-FFF2-40B4-BE49-F238E27FC236}">
                    <a16:creationId xmlns:a16="http://schemas.microsoft.com/office/drawing/2014/main" id="{10111508-3AB4-546D-0283-ABCCC3A85F34}"/>
                  </a:ext>
                </a:extLst>
              </p:cNvPr>
              <p:cNvCxnSpPr/>
              <p:nvPr/>
            </p:nvCxnSpPr>
            <p:spPr bwMode="auto">
              <a:xfrm>
                <a:off x="6695177" y="2138657"/>
                <a:ext cx="0" cy="91006"/>
              </a:xfrm>
              <a:prstGeom prst="line">
                <a:avLst/>
              </a:prstGeom>
              <a:noFill/>
              <a:ln w="28575" cap="flat" cmpd="sng" algn="ctr">
                <a:solidFill>
                  <a:schemeClr val="bg1"/>
                </a:solidFill>
                <a:prstDash val="solid"/>
                <a:round/>
                <a:headEnd type="none" w="med" len="med"/>
                <a:tailEnd type="none" w="med" len="med"/>
              </a:ln>
              <a:effectLst/>
            </p:spPr>
          </p:cxnSp>
        </p:grpSp>
        <p:sp>
          <p:nvSpPr>
            <p:cNvPr id="31769" name="Oval 31768">
              <a:extLst>
                <a:ext uri="{FF2B5EF4-FFF2-40B4-BE49-F238E27FC236}">
                  <a16:creationId xmlns:a16="http://schemas.microsoft.com/office/drawing/2014/main" id="{AAD2960D-3C70-FB8E-99D2-DD3FA7F50121}"/>
                </a:ext>
              </a:extLst>
            </p:cNvPr>
            <p:cNvSpPr/>
            <p:nvPr/>
          </p:nvSpPr>
          <p:spPr bwMode="auto">
            <a:xfrm>
              <a:off x="6432967" y="3657663"/>
              <a:ext cx="91989" cy="91989"/>
            </a:xfrm>
            <a:prstGeom prst="ellipse">
              <a:avLst/>
            </a:prstGeom>
            <a:solidFill>
              <a:schemeClr val="bg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31781" name="Group 31780">
            <a:extLst>
              <a:ext uri="{FF2B5EF4-FFF2-40B4-BE49-F238E27FC236}">
                <a16:creationId xmlns:a16="http://schemas.microsoft.com/office/drawing/2014/main" id="{052CDC3D-293E-0B68-2636-1C4F6BBD1CA7}"/>
              </a:ext>
            </a:extLst>
          </p:cNvPr>
          <p:cNvGrpSpPr/>
          <p:nvPr/>
        </p:nvGrpSpPr>
        <p:grpSpPr>
          <a:xfrm>
            <a:off x="7283771" y="3980551"/>
            <a:ext cx="485275" cy="92823"/>
            <a:chOff x="6350505" y="4092784"/>
            <a:chExt cx="485275" cy="92823"/>
          </a:xfrm>
        </p:grpSpPr>
        <p:grpSp>
          <p:nvGrpSpPr>
            <p:cNvPr id="63" name="Group 62">
              <a:extLst>
                <a:ext uri="{FF2B5EF4-FFF2-40B4-BE49-F238E27FC236}">
                  <a16:creationId xmlns:a16="http://schemas.microsoft.com/office/drawing/2014/main" id="{F7BFBAD2-961A-B4E6-DE4C-744B1C1924D8}"/>
                </a:ext>
              </a:extLst>
            </p:cNvPr>
            <p:cNvGrpSpPr/>
            <p:nvPr/>
          </p:nvGrpSpPr>
          <p:grpSpPr>
            <a:xfrm>
              <a:off x="6350505" y="4092784"/>
              <a:ext cx="485275" cy="91006"/>
              <a:chOff x="6311327" y="2138657"/>
              <a:chExt cx="383850" cy="91006"/>
            </a:xfrm>
          </p:grpSpPr>
          <p:cxnSp>
            <p:nvCxnSpPr>
              <p:cNvPr id="31744" name="Straight Connector 31743">
                <a:extLst>
                  <a:ext uri="{FF2B5EF4-FFF2-40B4-BE49-F238E27FC236}">
                    <a16:creationId xmlns:a16="http://schemas.microsoft.com/office/drawing/2014/main" id="{AB056D79-C66B-E5DF-0D8D-EE4FC634D9E6}"/>
                  </a:ext>
                </a:extLst>
              </p:cNvPr>
              <p:cNvCxnSpPr/>
              <p:nvPr/>
            </p:nvCxnSpPr>
            <p:spPr bwMode="auto">
              <a:xfrm>
                <a:off x="6311327" y="2184160"/>
                <a:ext cx="381595" cy="0"/>
              </a:xfrm>
              <a:prstGeom prst="line">
                <a:avLst/>
              </a:prstGeom>
              <a:noFill/>
              <a:ln w="28575" cap="flat" cmpd="sng" algn="ctr">
                <a:solidFill>
                  <a:schemeClr val="bg1"/>
                </a:solidFill>
                <a:prstDash val="solid"/>
                <a:round/>
                <a:headEnd type="none" w="med" len="med"/>
                <a:tailEnd type="none" w="med" len="med"/>
              </a:ln>
              <a:effectLst/>
            </p:spPr>
          </p:cxnSp>
          <p:cxnSp>
            <p:nvCxnSpPr>
              <p:cNvPr id="31745" name="Straight Connector 31744">
                <a:extLst>
                  <a:ext uri="{FF2B5EF4-FFF2-40B4-BE49-F238E27FC236}">
                    <a16:creationId xmlns:a16="http://schemas.microsoft.com/office/drawing/2014/main" id="{6770641A-8F7B-98D8-ECDC-DFD36A2DDEF1}"/>
                  </a:ext>
                </a:extLst>
              </p:cNvPr>
              <p:cNvCxnSpPr/>
              <p:nvPr/>
            </p:nvCxnSpPr>
            <p:spPr bwMode="auto">
              <a:xfrm>
                <a:off x="6315660" y="2138657"/>
                <a:ext cx="0" cy="91006"/>
              </a:xfrm>
              <a:prstGeom prst="line">
                <a:avLst/>
              </a:prstGeom>
              <a:noFill/>
              <a:ln w="28575" cap="flat" cmpd="sng" algn="ctr">
                <a:solidFill>
                  <a:schemeClr val="bg1"/>
                </a:solidFill>
                <a:prstDash val="solid"/>
                <a:round/>
                <a:headEnd type="none" w="med" len="med"/>
                <a:tailEnd type="none" w="med" len="med"/>
              </a:ln>
              <a:effectLst/>
            </p:spPr>
          </p:cxnSp>
          <p:cxnSp>
            <p:nvCxnSpPr>
              <p:cNvPr id="31747" name="Straight Connector 31746">
                <a:extLst>
                  <a:ext uri="{FF2B5EF4-FFF2-40B4-BE49-F238E27FC236}">
                    <a16:creationId xmlns:a16="http://schemas.microsoft.com/office/drawing/2014/main" id="{59F2515A-B1CD-E258-8B6D-D677C46DB664}"/>
                  </a:ext>
                </a:extLst>
              </p:cNvPr>
              <p:cNvCxnSpPr/>
              <p:nvPr/>
            </p:nvCxnSpPr>
            <p:spPr bwMode="auto">
              <a:xfrm>
                <a:off x="6695177" y="2138657"/>
                <a:ext cx="0" cy="91006"/>
              </a:xfrm>
              <a:prstGeom prst="line">
                <a:avLst/>
              </a:prstGeom>
              <a:noFill/>
              <a:ln w="28575" cap="flat" cmpd="sng" algn="ctr">
                <a:solidFill>
                  <a:schemeClr val="bg1"/>
                </a:solidFill>
                <a:prstDash val="solid"/>
                <a:round/>
                <a:headEnd type="none" w="med" len="med"/>
                <a:tailEnd type="none" w="med" len="med"/>
              </a:ln>
              <a:effectLst/>
            </p:spPr>
          </p:cxnSp>
        </p:grpSp>
        <p:sp>
          <p:nvSpPr>
            <p:cNvPr id="31770" name="Oval 31769">
              <a:extLst>
                <a:ext uri="{FF2B5EF4-FFF2-40B4-BE49-F238E27FC236}">
                  <a16:creationId xmlns:a16="http://schemas.microsoft.com/office/drawing/2014/main" id="{3FDE4119-84B8-3D61-F8E6-EDE2A1912283}"/>
                </a:ext>
              </a:extLst>
            </p:cNvPr>
            <p:cNvSpPr/>
            <p:nvPr/>
          </p:nvSpPr>
          <p:spPr bwMode="auto">
            <a:xfrm>
              <a:off x="6496022" y="4093618"/>
              <a:ext cx="91989" cy="91989"/>
            </a:xfrm>
            <a:prstGeom prst="ellipse">
              <a:avLst/>
            </a:prstGeom>
            <a:solidFill>
              <a:schemeClr val="bg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31780" name="Group 31779">
            <a:extLst>
              <a:ext uri="{FF2B5EF4-FFF2-40B4-BE49-F238E27FC236}">
                <a16:creationId xmlns:a16="http://schemas.microsoft.com/office/drawing/2014/main" id="{B00FAF78-58B5-85C9-FB7C-9E20868E192F}"/>
              </a:ext>
            </a:extLst>
          </p:cNvPr>
          <p:cNvGrpSpPr/>
          <p:nvPr/>
        </p:nvGrpSpPr>
        <p:grpSpPr>
          <a:xfrm>
            <a:off x="7441621" y="4198887"/>
            <a:ext cx="370714" cy="93635"/>
            <a:chOff x="6508355" y="4311120"/>
            <a:chExt cx="370714" cy="93635"/>
          </a:xfrm>
        </p:grpSpPr>
        <p:grpSp>
          <p:nvGrpSpPr>
            <p:cNvPr id="59" name="Group 58">
              <a:extLst>
                <a:ext uri="{FF2B5EF4-FFF2-40B4-BE49-F238E27FC236}">
                  <a16:creationId xmlns:a16="http://schemas.microsoft.com/office/drawing/2014/main" id="{1AFA33FA-9DDC-64BE-4ACE-4511AE2DEF12}"/>
                </a:ext>
              </a:extLst>
            </p:cNvPr>
            <p:cNvGrpSpPr/>
            <p:nvPr/>
          </p:nvGrpSpPr>
          <p:grpSpPr>
            <a:xfrm>
              <a:off x="6508355" y="4311120"/>
              <a:ext cx="370714" cy="91006"/>
              <a:chOff x="6311327" y="2138657"/>
              <a:chExt cx="383850" cy="91006"/>
            </a:xfrm>
          </p:grpSpPr>
          <p:cxnSp>
            <p:nvCxnSpPr>
              <p:cNvPr id="60" name="Straight Connector 59">
                <a:extLst>
                  <a:ext uri="{FF2B5EF4-FFF2-40B4-BE49-F238E27FC236}">
                    <a16:creationId xmlns:a16="http://schemas.microsoft.com/office/drawing/2014/main" id="{FB2E0FA1-189C-9E71-E664-06ACA3F55C26}"/>
                  </a:ext>
                </a:extLst>
              </p:cNvPr>
              <p:cNvCxnSpPr/>
              <p:nvPr/>
            </p:nvCxnSpPr>
            <p:spPr bwMode="auto">
              <a:xfrm>
                <a:off x="6311327" y="2184160"/>
                <a:ext cx="381595" cy="0"/>
              </a:xfrm>
              <a:prstGeom prst="line">
                <a:avLst/>
              </a:prstGeom>
              <a:noFill/>
              <a:ln w="28575" cap="flat" cmpd="sng" algn="ctr">
                <a:solidFill>
                  <a:schemeClr val="bg1"/>
                </a:solidFill>
                <a:prstDash val="solid"/>
                <a:round/>
                <a:headEnd type="none" w="med" len="med"/>
                <a:tailEnd type="none" w="med" len="med"/>
              </a:ln>
              <a:effectLst/>
            </p:spPr>
          </p:cxnSp>
          <p:cxnSp>
            <p:nvCxnSpPr>
              <p:cNvPr id="61" name="Straight Connector 60">
                <a:extLst>
                  <a:ext uri="{FF2B5EF4-FFF2-40B4-BE49-F238E27FC236}">
                    <a16:creationId xmlns:a16="http://schemas.microsoft.com/office/drawing/2014/main" id="{55444507-116C-CD02-6ED5-3598B8CA98B5}"/>
                  </a:ext>
                </a:extLst>
              </p:cNvPr>
              <p:cNvCxnSpPr/>
              <p:nvPr/>
            </p:nvCxnSpPr>
            <p:spPr bwMode="auto">
              <a:xfrm>
                <a:off x="6315660" y="2138657"/>
                <a:ext cx="0" cy="91006"/>
              </a:xfrm>
              <a:prstGeom prst="line">
                <a:avLst/>
              </a:prstGeom>
              <a:noFill/>
              <a:ln w="28575" cap="flat" cmpd="sng" algn="ctr">
                <a:solidFill>
                  <a:schemeClr val="bg1"/>
                </a:solidFill>
                <a:prstDash val="solid"/>
                <a:round/>
                <a:headEnd type="none" w="med" len="med"/>
                <a:tailEnd type="none" w="med" len="med"/>
              </a:ln>
              <a:effectLst/>
            </p:spPr>
          </p:cxnSp>
          <p:cxnSp>
            <p:nvCxnSpPr>
              <p:cNvPr id="62" name="Straight Connector 61">
                <a:extLst>
                  <a:ext uri="{FF2B5EF4-FFF2-40B4-BE49-F238E27FC236}">
                    <a16:creationId xmlns:a16="http://schemas.microsoft.com/office/drawing/2014/main" id="{F0A7EACD-60C6-1371-8A6C-161A949F0122}"/>
                  </a:ext>
                </a:extLst>
              </p:cNvPr>
              <p:cNvCxnSpPr/>
              <p:nvPr/>
            </p:nvCxnSpPr>
            <p:spPr bwMode="auto">
              <a:xfrm>
                <a:off x="6695177" y="2138657"/>
                <a:ext cx="0" cy="91006"/>
              </a:xfrm>
              <a:prstGeom prst="line">
                <a:avLst/>
              </a:prstGeom>
              <a:noFill/>
              <a:ln w="28575" cap="flat" cmpd="sng" algn="ctr">
                <a:solidFill>
                  <a:schemeClr val="bg1"/>
                </a:solidFill>
                <a:prstDash val="solid"/>
                <a:round/>
                <a:headEnd type="none" w="med" len="med"/>
                <a:tailEnd type="none" w="med" len="med"/>
              </a:ln>
              <a:effectLst/>
            </p:spPr>
          </p:cxnSp>
        </p:grpSp>
        <p:sp>
          <p:nvSpPr>
            <p:cNvPr id="31771" name="Oval 31770">
              <a:extLst>
                <a:ext uri="{FF2B5EF4-FFF2-40B4-BE49-F238E27FC236}">
                  <a16:creationId xmlns:a16="http://schemas.microsoft.com/office/drawing/2014/main" id="{F96C2621-75CD-2D5A-FF1A-0FCA0B2A1D69}"/>
                </a:ext>
              </a:extLst>
            </p:cNvPr>
            <p:cNvSpPr/>
            <p:nvPr/>
          </p:nvSpPr>
          <p:spPr bwMode="auto">
            <a:xfrm>
              <a:off x="6618621" y="4312766"/>
              <a:ext cx="91989" cy="91989"/>
            </a:xfrm>
            <a:prstGeom prst="ellipse">
              <a:avLst/>
            </a:prstGeom>
            <a:solidFill>
              <a:schemeClr val="bg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31779" name="Group 31778">
            <a:extLst>
              <a:ext uri="{FF2B5EF4-FFF2-40B4-BE49-F238E27FC236}">
                <a16:creationId xmlns:a16="http://schemas.microsoft.com/office/drawing/2014/main" id="{9AA0462B-04DA-1B54-C3E9-EFF803396B25}"/>
              </a:ext>
            </a:extLst>
          </p:cNvPr>
          <p:cNvGrpSpPr/>
          <p:nvPr/>
        </p:nvGrpSpPr>
        <p:grpSpPr>
          <a:xfrm>
            <a:off x="7422673" y="4602571"/>
            <a:ext cx="343414" cy="93298"/>
            <a:chOff x="6489407" y="4740561"/>
            <a:chExt cx="343414" cy="93298"/>
          </a:xfrm>
        </p:grpSpPr>
        <p:grpSp>
          <p:nvGrpSpPr>
            <p:cNvPr id="31748" name="Group 31747">
              <a:extLst>
                <a:ext uri="{FF2B5EF4-FFF2-40B4-BE49-F238E27FC236}">
                  <a16:creationId xmlns:a16="http://schemas.microsoft.com/office/drawing/2014/main" id="{84546E0D-A335-0BC9-FC0E-1E549BA57F97}"/>
                </a:ext>
              </a:extLst>
            </p:cNvPr>
            <p:cNvGrpSpPr/>
            <p:nvPr/>
          </p:nvGrpSpPr>
          <p:grpSpPr>
            <a:xfrm>
              <a:off x="6489407" y="4742853"/>
              <a:ext cx="343414" cy="91006"/>
              <a:chOff x="6311327" y="2138657"/>
              <a:chExt cx="383850" cy="91006"/>
            </a:xfrm>
          </p:grpSpPr>
          <p:cxnSp>
            <p:nvCxnSpPr>
              <p:cNvPr id="31749" name="Straight Connector 31748">
                <a:extLst>
                  <a:ext uri="{FF2B5EF4-FFF2-40B4-BE49-F238E27FC236}">
                    <a16:creationId xmlns:a16="http://schemas.microsoft.com/office/drawing/2014/main" id="{A228180C-D656-8259-D411-4DE19EB2D80F}"/>
                  </a:ext>
                </a:extLst>
              </p:cNvPr>
              <p:cNvCxnSpPr/>
              <p:nvPr/>
            </p:nvCxnSpPr>
            <p:spPr bwMode="auto">
              <a:xfrm>
                <a:off x="6311327" y="2184160"/>
                <a:ext cx="381595" cy="0"/>
              </a:xfrm>
              <a:prstGeom prst="line">
                <a:avLst/>
              </a:prstGeom>
              <a:noFill/>
              <a:ln w="28575" cap="flat" cmpd="sng" algn="ctr">
                <a:solidFill>
                  <a:schemeClr val="bg1"/>
                </a:solidFill>
                <a:prstDash val="solid"/>
                <a:round/>
                <a:headEnd type="none" w="med" len="med"/>
                <a:tailEnd type="none" w="med" len="med"/>
              </a:ln>
              <a:effectLst/>
            </p:spPr>
          </p:cxnSp>
          <p:cxnSp>
            <p:nvCxnSpPr>
              <p:cNvPr id="31750" name="Straight Connector 31749">
                <a:extLst>
                  <a:ext uri="{FF2B5EF4-FFF2-40B4-BE49-F238E27FC236}">
                    <a16:creationId xmlns:a16="http://schemas.microsoft.com/office/drawing/2014/main" id="{37A8E40A-9D70-6C77-58BB-0DE8595232CD}"/>
                  </a:ext>
                </a:extLst>
              </p:cNvPr>
              <p:cNvCxnSpPr/>
              <p:nvPr/>
            </p:nvCxnSpPr>
            <p:spPr bwMode="auto">
              <a:xfrm>
                <a:off x="6315660" y="2138657"/>
                <a:ext cx="0" cy="91006"/>
              </a:xfrm>
              <a:prstGeom prst="line">
                <a:avLst/>
              </a:prstGeom>
              <a:noFill/>
              <a:ln w="28575" cap="flat" cmpd="sng" algn="ctr">
                <a:solidFill>
                  <a:schemeClr val="bg1"/>
                </a:solidFill>
                <a:prstDash val="solid"/>
                <a:round/>
                <a:headEnd type="none" w="med" len="med"/>
                <a:tailEnd type="none" w="med" len="med"/>
              </a:ln>
              <a:effectLst/>
            </p:spPr>
          </p:cxnSp>
          <p:cxnSp>
            <p:nvCxnSpPr>
              <p:cNvPr id="31751" name="Straight Connector 31750">
                <a:extLst>
                  <a:ext uri="{FF2B5EF4-FFF2-40B4-BE49-F238E27FC236}">
                    <a16:creationId xmlns:a16="http://schemas.microsoft.com/office/drawing/2014/main" id="{BD61F641-898C-F569-F63B-ED0AA1B5D9CF}"/>
                  </a:ext>
                </a:extLst>
              </p:cNvPr>
              <p:cNvCxnSpPr/>
              <p:nvPr/>
            </p:nvCxnSpPr>
            <p:spPr bwMode="auto">
              <a:xfrm>
                <a:off x="6695177" y="2138657"/>
                <a:ext cx="0" cy="91006"/>
              </a:xfrm>
              <a:prstGeom prst="line">
                <a:avLst/>
              </a:prstGeom>
              <a:noFill/>
              <a:ln w="28575" cap="flat" cmpd="sng" algn="ctr">
                <a:solidFill>
                  <a:schemeClr val="bg1"/>
                </a:solidFill>
                <a:prstDash val="solid"/>
                <a:round/>
                <a:headEnd type="none" w="med" len="med"/>
                <a:tailEnd type="none" w="med" len="med"/>
              </a:ln>
              <a:effectLst/>
            </p:spPr>
          </p:cxnSp>
        </p:grpSp>
        <p:sp>
          <p:nvSpPr>
            <p:cNvPr id="31772" name="Oval 31771">
              <a:extLst>
                <a:ext uri="{FF2B5EF4-FFF2-40B4-BE49-F238E27FC236}">
                  <a16:creationId xmlns:a16="http://schemas.microsoft.com/office/drawing/2014/main" id="{3F66681A-DA8C-2AB5-5AF2-0095F01152F4}"/>
                </a:ext>
              </a:extLst>
            </p:cNvPr>
            <p:cNvSpPr/>
            <p:nvPr/>
          </p:nvSpPr>
          <p:spPr bwMode="auto">
            <a:xfrm>
              <a:off x="6597548" y="4740561"/>
              <a:ext cx="91989" cy="91989"/>
            </a:xfrm>
            <a:prstGeom prst="ellipse">
              <a:avLst/>
            </a:prstGeom>
            <a:solidFill>
              <a:schemeClr val="bg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31778" name="Group 31777">
            <a:extLst>
              <a:ext uri="{FF2B5EF4-FFF2-40B4-BE49-F238E27FC236}">
                <a16:creationId xmlns:a16="http://schemas.microsoft.com/office/drawing/2014/main" id="{23244890-F8C5-F451-906D-46B1D5F239BA}"/>
              </a:ext>
            </a:extLst>
          </p:cNvPr>
          <p:cNvGrpSpPr/>
          <p:nvPr/>
        </p:nvGrpSpPr>
        <p:grpSpPr>
          <a:xfrm>
            <a:off x="7297505" y="4821719"/>
            <a:ext cx="796813" cy="94004"/>
            <a:chOff x="6364239" y="4959709"/>
            <a:chExt cx="796813" cy="94004"/>
          </a:xfrm>
        </p:grpSpPr>
        <p:grpSp>
          <p:nvGrpSpPr>
            <p:cNvPr id="31752" name="Group 31751">
              <a:extLst>
                <a:ext uri="{FF2B5EF4-FFF2-40B4-BE49-F238E27FC236}">
                  <a16:creationId xmlns:a16="http://schemas.microsoft.com/office/drawing/2014/main" id="{7DBB96F7-F93D-B678-23C9-0B52F7105B2F}"/>
                </a:ext>
              </a:extLst>
            </p:cNvPr>
            <p:cNvGrpSpPr/>
            <p:nvPr/>
          </p:nvGrpSpPr>
          <p:grpSpPr>
            <a:xfrm>
              <a:off x="6364239" y="4962707"/>
              <a:ext cx="796813" cy="91006"/>
              <a:chOff x="6311327" y="2138657"/>
              <a:chExt cx="383850" cy="91006"/>
            </a:xfrm>
          </p:grpSpPr>
          <p:cxnSp>
            <p:nvCxnSpPr>
              <p:cNvPr id="31753" name="Straight Connector 31752">
                <a:extLst>
                  <a:ext uri="{FF2B5EF4-FFF2-40B4-BE49-F238E27FC236}">
                    <a16:creationId xmlns:a16="http://schemas.microsoft.com/office/drawing/2014/main" id="{3D00A073-1305-4C42-2AB7-6907C7A74BA2}"/>
                  </a:ext>
                </a:extLst>
              </p:cNvPr>
              <p:cNvCxnSpPr/>
              <p:nvPr/>
            </p:nvCxnSpPr>
            <p:spPr bwMode="auto">
              <a:xfrm>
                <a:off x="6311327" y="2184160"/>
                <a:ext cx="381595" cy="0"/>
              </a:xfrm>
              <a:prstGeom prst="line">
                <a:avLst/>
              </a:prstGeom>
              <a:noFill/>
              <a:ln w="28575" cap="flat" cmpd="sng" algn="ctr">
                <a:solidFill>
                  <a:schemeClr val="bg1"/>
                </a:solidFill>
                <a:prstDash val="solid"/>
                <a:round/>
                <a:headEnd type="none" w="med" len="med"/>
                <a:tailEnd type="none" w="med" len="med"/>
              </a:ln>
              <a:effectLst/>
            </p:spPr>
          </p:cxnSp>
          <p:cxnSp>
            <p:nvCxnSpPr>
              <p:cNvPr id="31754" name="Straight Connector 31753">
                <a:extLst>
                  <a:ext uri="{FF2B5EF4-FFF2-40B4-BE49-F238E27FC236}">
                    <a16:creationId xmlns:a16="http://schemas.microsoft.com/office/drawing/2014/main" id="{104AF071-83C8-589C-CA36-9E059443B26C}"/>
                  </a:ext>
                </a:extLst>
              </p:cNvPr>
              <p:cNvCxnSpPr/>
              <p:nvPr/>
            </p:nvCxnSpPr>
            <p:spPr bwMode="auto">
              <a:xfrm>
                <a:off x="6315660" y="2138657"/>
                <a:ext cx="0" cy="91006"/>
              </a:xfrm>
              <a:prstGeom prst="line">
                <a:avLst/>
              </a:prstGeom>
              <a:noFill/>
              <a:ln w="28575" cap="flat" cmpd="sng" algn="ctr">
                <a:solidFill>
                  <a:schemeClr val="bg1"/>
                </a:solidFill>
                <a:prstDash val="solid"/>
                <a:round/>
                <a:headEnd type="none" w="med" len="med"/>
                <a:tailEnd type="none" w="med" len="med"/>
              </a:ln>
              <a:effectLst/>
            </p:spPr>
          </p:cxnSp>
          <p:cxnSp>
            <p:nvCxnSpPr>
              <p:cNvPr id="31755" name="Straight Connector 31754">
                <a:extLst>
                  <a:ext uri="{FF2B5EF4-FFF2-40B4-BE49-F238E27FC236}">
                    <a16:creationId xmlns:a16="http://schemas.microsoft.com/office/drawing/2014/main" id="{A86EA1C4-BA01-E382-D7B2-54C1C826A672}"/>
                  </a:ext>
                </a:extLst>
              </p:cNvPr>
              <p:cNvCxnSpPr/>
              <p:nvPr/>
            </p:nvCxnSpPr>
            <p:spPr bwMode="auto">
              <a:xfrm>
                <a:off x="6695177" y="2138657"/>
                <a:ext cx="0" cy="91006"/>
              </a:xfrm>
              <a:prstGeom prst="line">
                <a:avLst/>
              </a:prstGeom>
              <a:noFill/>
              <a:ln w="28575" cap="flat" cmpd="sng" algn="ctr">
                <a:solidFill>
                  <a:schemeClr val="bg1"/>
                </a:solidFill>
                <a:prstDash val="solid"/>
                <a:round/>
                <a:headEnd type="none" w="med" len="med"/>
                <a:tailEnd type="none" w="med" len="med"/>
              </a:ln>
              <a:effectLst/>
            </p:spPr>
          </p:cxnSp>
        </p:grpSp>
        <p:sp>
          <p:nvSpPr>
            <p:cNvPr id="31773" name="Oval 31772">
              <a:extLst>
                <a:ext uri="{FF2B5EF4-FFF2-40B4-BE49-F238E27FC236}">
                  <a16:creationId xmlns:a16="http://schemas.microsoft.com/office/drawing/2014/main" id="{27BD2459-7D30-79D4-742F-E38543C68ACF}"/>
                </a:ext>
              </a:extLst>
            </p:cNvPr>
            <p:cNvSpPr/>
            <p:nvPr/>
          </p:nvSpPr>
          <p:spPr bwMode="auto">
            <a:xfrm>
              <a:off x="6586591" y="4959709"/>
              <a:ext cx="91989" cy="91989"/>
            </a:xfrm>
            <a:prstGeom prst="ellipse">
              <a:avLst/>
            </a:prstGeom>
            <a:solidFill>
              <a:schemeClr val="bg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31777" name="Group 31776">
            <a:extLst>
              <a:ext uri="{FF2B5EF4-FFF2-40B4-BE49-F238E27FC236}">
                <a16:creationId xmlns:a16="http://schemas.microsoft.com/office/drawing/2014/main" id="{EB308793-6FE7-57A5-963D-E9BFB5F71EB1}"/>
              </a:ext>
            </a:extLst>
          </p:cNvPr>
          <p:cNvGrpSpPr/>
          <p:nvPr/>
        </p:nvGrpSpPr>
        <p:grpSpPr>
          <a:xfrm>
            <a:off x="7455893" y="5256468"/>
            <a:ext cx="964206" cy="93936"/>
            <a:chOff x="6522627" y="5400896"/>
            <a:chExt cx="964206" cy="93936"/>
          </a:xfrm>
        </p:grpSpPr>
        <p:grpSp>
          <p:nvGrpSpPr>
            <p:cNvPr id="31760" name="Group 31759">
              <a:extLst>
                <a:ext uri="{FF2B5EF4-FFF2-40B4-BE49-F238E27FC236}">
                  <a16:creationId xmlns:a16="http://schemas.microsoft.com/office/drawing/2014/main" id="{D1A0EE50-BC2A-3DCE-A032-932AF0B5CB5F}"/>
                </a:ext>
              </a:extLst>
            </p:cNvPr>
            <p:cNvGrpSpPr/>
            <p:nvPr/>
          </p:nvGrpSpPr>
          <p:grpSpPr>
            <a:xfrm>
              <a:off x="6522627" y="5400896"/>
              <a:ext cx="964206" cy="91006"/>
              <a:chOff x="6311327" y="2138657"/>
              <a:chExt cx="383850" cy="91006"/>
            </a:xfrm>
          </p:grpSpPr>
          <p:cxnSp>
            <p:nvCxnSpPr>
              <p:cNvPr id="31761" name="Straight Connector 31760">
                <a:extLst>
                  <a:ext uri="{FF2B5EF4-FFF2-40B4-BE49-F238E27FC236}">
                    <a16:creationId xmlns:a16="http://schemas.microsoft.com/office/drawing/2014/main" id="{C33C43FD-0D0D-334F-0FF6-425FCE2945D9}"/>
                  </a:ext>
                </a:extLst>
              </p:cNvPr>
              <p:cNvCxnSpPr/>
              <p:nvPr/>
            </p:nvCxnSpPr>
            <p:spPr bwMode="auto">
              <a:xfrm>
                <a:off x="6311327" y="2184160"/>
                <a:ext cx="381595" cy="0"/>
              </a:xfrm>
              <a:prstGeom prst="line">
                <a:avLst/>
              </a:prstGeom>
              <a:noFill/>
              <a:ln w="28575" cap="flat" cmpd="sng" algn="ctr">
                <a:solidFill>
                  <a:schemeClr val="bg1"/>
                </a:solidFill>
                <a:prstDash val="solid"/>
                <a:round/>
                <a:headEnd type="none" w="med" len="med"/>
                <a:tailEnd type="none" w="med" len="med"/>
              </a:ln>
              <a:effectLst/>
            </p:spPr>
          </p:cxnSp>
          <p:cxnSp>
            <p:nvCxnSpPr>
              <p:cNvPr id="31762" name="Straight Connector 31761">
                <a:extLst>
                  <a:ext uri="{FF2B5EF4-FFF2-40B4-BE49-F238E27FC236}">
                    <a16:creationId xmlns:a16="http://schemas.microsoft.com/office/drawing/2014/main" id="{32393CE0-D84B-75AA-9E37-6AB79ECFD16D}"/>
                  </a:ext>
                </a:extLst>
              </p:cNvPr>
              <p:cNvCxnSpPr/>
              <p:nvPr/>
            </p:nvCxnSpPr>
            <p:spPr bwMode="auto">
              <a:xfrm>
                <a:off x="6315660" y="2138657"/>
                <a:ext cx="0" cy="91006"/>
              </a:xfrm>
              <a:prstGeom prst="line">
                <a:avLst/>
              </a:prstGeom>
              <a:noFill/>
              <a:ln w="28575" cap="flat" cmpd="sng" algn="ctr">
                <a:solidFill>
                  <a:schemeClr val="bg1"/>
                </a:solidFill>
                <a:prstDash val="solid"/>
                <a:round/>
                <a:headEnd type="none" w="med" len="med"/>
                <a:tailEnd type="none" w="med" len="med"/>
              </a:ln>
              <a:effectLst/>
            </p:spPr>
          </p:cxnSp>
          <p:cxnSp>
            <p:nvCxnSpPr>
              <p:cNvPr id="31763" name="Straight Connector 31762">
                <a:extLst>
                  <a:ext uri="{FF2B5EF4-FFF2-40B4-BE49-F238E27FC236}">
                    <a16:creationId xmlns:a16="http://schemas.microsoft.com/office/drawing/2014/main" id="{CB802669-DE21-0DB9-16F0-959BDC349AEA}"/>
                  </a:ext>
                </a:extLst>
              </p:cNvPr>
              <p:cNvCxnSpPr/>
              <p:nvPr/>
            </p:nvCxnSpPr>
            <p:spPr bwMode="auto">
              <a:xfrm>
                <a:off x="6695177" y="2138657"/>
                <a:ext cx="0" cy="91006"/>
              </a:xfrm>
              <a:prstGeom prst="line">
                <a:avLst/>
              </a:prstGeom>
              <a:noFill/>
              <a:ln w="28575" cap="flat" cmpd="sng" algn="ctr">
                <a:solidFill>
                  <a:schemeClr val="bg1"/>
                </a:solidFill>
                <a:prstDash val="solid"/>
                <a:round/>
                <a:headEnd type="none" w="med" len="med"/>
                <a:tailEnd type="none" w="med" len="med"/>
              </a:ln>
              <a:effectLst/>
            </p:spPr>
          </p:cxnSp>
        </p:grpSp>
        <p:sp>
          <p:nvSpPr>
            <p:cNvPr id="31774" name="Oval 31773">
              <a:extLst>
                <a:ext uri="{FF2B5EF4-FFF2-40B4-BE49-F238E27FC236}">
                  <a16:creationId xmlns:a16="http://schemas.microsoft.com/office/drawing/2014/main" id="{5E19AE92-02F2-1E5B-AFF7-7A81CC76FF8E}"/>
                </a:ext>
              </a:extLst>
            </p:cNvPr>
            <p:cNvSpPr/>
            <p:nvPr/>
          </p:nvSpPr>
          <p:spPr bwMode="auto">
            <a:xfrm>
              <a:off x="6814069" y="5402843"/>
              <a:ext cx="91989" cy="91989"/>
            </a:xfrm>
            <a:prstGeom prst="ellipse">
              <a:avLst/>
            </a:prstGeom>
            <a:solidFill>
              <a:schemeClr val="bg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grpSp>
        <p:nvGrpSpPr>
          <p:cNvPr id="31776" name="Group 31775">
            <a:extLst>
              <a:ext uri="{FF2B5EF4-FFF2-40B4-BE49-F238E27FC236}">
                <a16:creationId xmlns:a16="http://schemas.microsoft.com/office/drawing/2014/main" id="{FB700F0E-9B38-B8C3-04FD-EF5F9167B9BC}"/>
              </a:ext>
            </a:extLst>
          </p:cNvPr>
          <p:cNvGrpSpPr/>
          <p:nvPr/>
        </p:nvGrpSpPr>
        <p:grpSpPr>
          <a:xfrm>
            <a:off x="7347197" y="5468037"/>
            <a:ext cx="443029" cy="92715"/>
            <a:chOff x="6413931" y="5612465"/>
            <a:chExt cx="443029" cy="92715"/>
          </a:xfrm>
        </p:grpSpPr>
        <p:grpSp>
          <p:nvGrpSpPr>
            <p:cNvPr id="31756" name="Group 31755">
              <a:extLst>
                <a:ext uri="{FF2B5EF4-FFF2-40B4-BE49-F238E27FC236}">
                  <a16:creationId xmlns:a16="http://schemas.microsoft.com/office/drawing/2014/main" id="{9F38D7D0-1AED-4299-3EB2-821F35FE93E6}"/>
                </a:ext>
              </a:extLst>
            </p:cNvPr>
            <p:cNvGrpSpPr/>
            <p:nvPr/>
          </p:nvGrpSpPr>
          <p:grpSpPr>
            <a:xfrm>
              <a:off x="6413931" y="5614174"/>
              <a:ext cx="443029" cy="91006"/>
              <a:chOff x="6311327" y="2138657"/>
              <a:chExt cx="383850" cy="91006"/>
            </a:xfrm>
          </p:grpSpPr>
          <p:cxnSp>
            <p:nvCxnSpPr>
              <p:cNvPr id="31757" name="Straight Connector 31756">
                <a:extLst>
                  <a:ext uri="{FF2B5EF4-FFF2-40B4-BE49-F238E27FC236}">
                    <a16:creationId xmlns:a16="http://schemas.microsoft.com/office/drawing/2014/main" id="{9433DA7B-A5EB-233F-1A2E-F10D2E50D1C3}"/>
                  </a:ext>
                </a:extLst>
              </p:cNvPr>
              <p:cNvCxnSpPr/>
              <p:nvPr/>
            </p:nvCxnSpPr>
            <p:spPr bwMode="auto">
              <a:xfrm>
                <a:off x="6311327" y="2184160"/>
                <a:ext cx="381595" cy="0"/>
              </a:xfrm>
              <a:prstGeom prst="line">
                <a:avLst/>
              </a:prstGeom>
              <a:noFill/>
              <a:ln w="28575" cap="flat" cmpd="sng" algn="ctr">
                <a:solidFill>
                  <a:schemeClr val="bg1"/>
                </a:solidFill>
                <a:prstDash val="solid"/>
                <a:round/>
                <a:headEnd type="none" w="med" len="med"/>
                <a:tailEnd type="none" w="med" len="med"/>
              </a:ln>
              <a:effectLst/>
            </p:spPr>
          </p:cxnSp>
          <p:cxnSp>
            <p:nvCxnSpPr>
              <p:cNvPr id="31758" name="Straight Connector 31757">
                <a:extLst>
                  <a:ext uri="{FF2B5EF4-FFF2-40B4-BE49-F238E27FC236}">
                    <a16:creationId xmlns:a16="http://schemas.microsoft.com/office/drawing/2014/main" id="{96A31DD7-BE0F-5097-601C-E439011CAAA6}"/>
                  </a:ext>
                </a:extLst>
              </p:cNvPr>
              <p:cNvCxnSpPr/>
              <p:nvPr/>
            </p:nvCxnSpPr>
            <p:spPr bwMode="auto">
              <a:xfrm>
                <a:off x="6315660" y="2138657"/>
                <a:ext cx="0" cy="91006"/>
              </a:xfrm>
              <a:prstGeom prst="line">
                <a:avLst/>
              </a:prstGeom>
              <a:noFill/>
              <a:ln w="28575" cap="flat" cmpd="sng" algn="ctr">
                <a:solidFill>
                  <a:schemeClr val="bg1"/>
                </a:solidFill>
                <a:prstDash val="solid"/>
                <a:round/>
                <a:headEnd type="none" w="med" len="med"/>
                <a:tailEnd type="none" w="med" len="med"/>
              </a:ln>
              <a:effectLst/>
            </p:spPr>
          </p:cxnSp>
          <p:cxnSp>
            <p:nvCxnSpPr>
              <p:cNvPr id="31759" name="Straight Connector 31758">
                <a:extLst>
                  <a:ext uri="{FF2B5EF4-FFF2-40B4-BE49-F238E27FC236}">
                    <a16:creationId xmlns:a16="http://schemas.microsoft.com/office/drawing/2014/main" id="{0CC285F5-80B9-8DD4-B18F-11D85748269D}"/>
                  </a:ext>
                </a:extLst>
              </p:cNvPr>
              <p:cNvCxnSpPr/>
              <p:nvPr/>
            </p:nvCxnSpPr>
            <p:spPr bwMode="auto">
              <a:xfrm>
                <a:off x="6695177" y="2138657"/>
                <a:ext cx="0" cy="91006"/>
              </a:xfrm>
              <a:prstGeom prst="line">
                <a:avLst/>
              </a:prstGeom>
              <a:noFill/>
              <a:ln w="28575" cap="flat" cmpd="sng" algn="ctr">
                <a:solidFill>
                  <a:schemeClr val="bg1"/>
                </a:solidFill>
                <a:prstDash val="solid"/>
                <a:round/>
                <a:headEnd type="none" w="med" len="med"/>
                <a:tailEnd type="none" w="med" len="med"/>
              </a:ln>
              <a:effectLst/>
            </p:spPr>
          </p:cxnSp>
        </p:grpSp>
        <p:sp>
          <p:nvSpPr>
            <p:cNvPr id="31775" name="Oval 31774">
              <a:extLst>
                <a:ext uri="{FF2B5EF4-FFF2-40B4-BE49-F238E27FC236}">
                  <a16:creationId xmlns:a16="http://schemas.microsoft.com/office/drawing/2014/main" id="{4D5F0C67-46DB-6C01-7822-B4EAF8C409D4}"/>
                </a:ext>
              </a:extLst>
            </p:cNvPr>
            <p:cNvSpPr/>
            <p:nvPr/>
          </p:nvSpPr>
          <p:spPr bwMode="auto">
            <a:xfrm>
              <a:off x="6543760" y="5612465"/>
              <a:ext cx="91989" cy="91989"/>
            </a:xfrm>
            <a:prstGeom prst="ellipse">
              <a:avLst/>
            </a:prstGeom>
            <a:solidFill>
              <a:schemeClr val="bg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spTree>
    <p:extLst>
      <p:ext uri="{BB962C8B-B14F-4D97-AF65-F5344CB8AC3E}">
        <p14:creationId xmlns:p14="http://schemas.microsoft.com/office/powerpoint/2010/main" val="36283270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858" name="Freeform: Shape 31857">
            <a:extLst>
              <a:ext uri="{FF2B5EF4-FFF2-40B4-BE49-F238E27FC236}">
                <a16:creationId xmlns:a16="http://schemas.microsoft.com/office/drawing/2014/main" id="{2F1A7982-FC0D-28C8-CF6C-4C060FD534DE}"/>
              </a:ext>
            </a:extLst>
          </p:cNvPr>
          <p:cNvSpPr/>
          <p:nvPr/>
        </p:nvSpPr>
        <p:spPr bwMode="auto">
          <a:xfrm>
            <a:off x="2643706" y="1961459"/>
            <a:ext cx="5803834" cy="2264680"/>
          </a:xfrm>
          <a:custGeom>
            <a:avLst/>
            <a:gdLst>
              <a:gd name="connsiteX0" fmla="*/ 0 w 5803834"/>
              <a:gd name="connsiteY0" fmla="*/ 0 h 2264680"/>
              <a:gd name="connsiteX1" fmla="*/ 279531 w 5803834"/>
              <a:gd name="connsiteY1" fmla="*/ 0 h 2264680"/>
              <a:gd name="connsiteX2" fmla="*/ 279531 w 5803834"/>
              <a:gd name="connsiteY2" fmla="*/ 33165 h 2264680"/>
              <a:gd name="connsiteX3" fmla="*/ 525898 w 5803834"/>
              <a:gd name="connsiteY3" fmla="*/ 33165 h 2264680"/>
              <a:gd name="connsiteX4" fmla="*/ 525898 w 5803834"/>
              <a:gd name="connsiteY4" fmla="*/ 52116 h 2264680"/>
              <a:gd name="connsiteX5" fmla="*/ 649082 w 5803834"/>
              <a:gd name="connsiteY5" fmla="*/ 52116 h 2264680"/>
              <a:gd name="connsiteX6" fmla="*/ 649082 w 5803834"/>
              <a:gd name="connsiteY6" fmla="*/ 71067 h 2264680"/>
              <a:gd name="connsiteX7" fmla="*/ 852808 w 5803834"/>
              <a:gd name="connsiteY7" fmla="*/ 71067 h 2264680"/>
              <a:gd name="connsiteX8" fmla="*/ 852808 w 5803834"/>
              <a:gd name="connsiteY8" fmla="*/ 90019 h 2264680"/>
              <a:gd name="connsiteX9" fmla="*/ 914400 w 5803834"/>
              <a:gd name="connsiteY9" fmla="*/ 90019 h 2264680"/>
              <a:gd name="connsiteX10" fmla="*/ 914400 w 5803834"/>
              <a:gd name="connsiteY10" fmla="*/ 165824 h 2264680"/>
              <a:gd name="connsiteX11" fmla="*/ 1094437 w 5803834"/>
              <a:gd name="connsiteY11" fmla="*/ 165824 h 2264680"/>
              <a:gd name="connsiteX12" fmla="*/ 1094437 w 5803834"/>
              <a:gd name="connsiteY12" fmla="*/ 208464 h 2264680"/>
              <a:gd name="connsiteX13" fmla="*/ 1156029 w 5803834"/>
              <a:gd name="connsiteY13" fmla="*/ 208464 h 2264680"/>
              <a:gd name="connsiteX14" fmla="*/ 1156029 w 5803834"/>
              <a:gd name="connsiteY14" fmla="*/ 255843 h 2264680"/>
              <a:gd name="connsiteX15" fmla="*/ 1250785 w 5803834"/>
              <a:gd name="connsiteY15" fmla="*/ 255843 h 2264680"/>
              <a:gd name="connsiteX16" fmla="*/ 1250785 w 5803834"/>
              <a:gd name="connsiteY16" fmla="*/ 293745 h 2264680"/>
              <a:gd name="connsiteX17" fmla="*/ 1312377 w 5803834"/>
              <a:gd name="connsiteY17" fmla="*/ 293745 h 2264680"/>
              <a:gd name="connsiteX18" fmla="*/ 1312377 w 5803834"/>
              <a:gd name="connsiteY18" fmla="*/ 312696 h 2264680"/>
              <a:gd name="connsiteX19" fmla="*/ 1336066 w 5803834"/>
              <a:gd name="connsiteY19" fmla="*/ 312696 h 2264680"/>
              <a:gd name="connsiteX20" fmla="*/ 1336066 w 5803834"/>
              <a:gd name="connsiteY20" fmla="*/ 345861 h 2264680"/>
              <a:gd name="connsiteX21" fmla="*/ 1681927 w 5803834"/>
              <a:gd name="connsiteY21" fmla="*/ 345861 h 2264680"/>
              <a:gd name="connsiteX22" fmla="*/ 1681927 w 5803834"/>
              <a:gd name="connsiteY22" fmla="*/ 393239 h 2264680"/>
              <a:gd name="connsiteX23" fmla="*/ 1715092 w 5803834"/>
              <a:gd name="connsiteY23" fmla="*/ 393239 h 2264680"/>
              <a:gd name="connsiteX24" fmla="*/ 1715092 w 5803834"/>
              <a:gd name="connsiteY24" fmla="*/ 416929 h 2264680"/>
              <a:gd name="connsiteX25" fmla="*/ 1771946 w 5803834"/>
              <a:gd name="connsiteY25" fmla="*/ 416929 h 2264680"/>
              <a:gd name="connsiteX26" fmla="*/ 1771946 w 5803834"/>
              <a:gd name="connsiteY26" fmla="*/ 459569 h 2264680"/>
              <a:gd name="connsiteX27" fmla="*/ 1880916 w 5803834"/>
              <a:gd name="connsiteY27" fmla="*/ 459569 h 2264680"/>
              <a:gd name="connsiteX28" fmla="*/ 1880916 w 5803834"/>
              <a:gd name="connsiteY28" fmla="*/ 483258 h 2264680"/>
              <a:gd name="connsiteX29" fmla="*/ 2056215 w 5803834"/>
              <a:gd name="connsiteY29" fmla="*/ 483258 h 2264680"/>
              <a:gd name="connsiteX30" fmla="*/ 2056215 w 5803834"/>
              <a:gd name="connsiteY30" fmla="*/ 521161 h 2264680"/>
              <a:gd name="connsiteX31" fmla="*/ 2155710 w 5803834"/>
              <a:gd name="connsiteY31" fmla="*/ 521161 h 2264680"/>
              <a:gd name="connsiteX32" fmla="*/ 2155710 w 5803834"/>
              <a:gd name="connsiteY32" fmla="*/ 625393 h 2264680"/>
              <a:gd name="connsiteX33" fmla="*/ 2184136 w 5803834"/>
              <a:gd name="connsiteY33" fmla="*/ 625393 h 2264680"/>
              <a:gd name="connsiteX34" fmla="*/ 2184136 w 5803834"/>
              <a:gd name="connsiteY34" fmla="*/ 663295 h 2264680"/>
              <a:gd name="connsiteX35" fmla="*/ 2250466 w 5803834"/>
              <a:gd name="connsiteY35" fmla="*/ 663295 h 2264680"/>
              <a:gd name="connsiteX36" fmla="*/ 2250466 w 5803834"/>
              <a:gd name="connsiteY36" fmla="*/ 696460 h 2264680"/>
              <a:gd name="connsiteX37" fmla="*/ 2567900 w 5803834"/>
              <a:gd name="connsiteY37" fmla="*/ 696460 h 2264680"/>
              <a:gd name="connsiteX38" fmla="*/ 2567900 w 5803834"/>
              <a:gd name="connsiteY38" fmla="*/ 734363 h 2264680"/>
              <a:gd name="connsiteX39" fmla="*/ 2714773 w 5803834"/>
              <a:gd name="connsiteY39" fmla="*/ 734363 h 2264680"/>
              <a:gd name="connsiteX40" fmla="*/ 2714773 w 5803834"/>
              <a:gd name="connsiteY40" fmla="*/ 772265 h 2264680"/>
              <a:gd name="connsiteX41" fmla="*/ 2961140 w 5803834"/>
              <a:gd name="connsiteY41" fmla="*/ 772265 h 2264680"/>
              <a:gd name="connsiteX42" fmla="*/ 2961140 w 5803834"/>
              <a:gd name="connsiteY42" fmla="*/ 805430 h 2264680"/>
              <a:gd name="connsiteX43" fmla="*/ 3482300 w 5803834"/>
              <a:gd name="connsiteY43" fmla="*/ 805430 h 2264680"/>
              <a:gd name="connsiteX44" fmla="*/ 3482300 w 5803834"/>
              <a:gd name="connsiteY44" fmla="*/ 867022 h 2264680"/>
              <a:gd name="connsiteX45" fmla="*/ 3539154 w 5803834"/>
              <a:gd name="connsiteY45" fmla="*/ 867022 h 2264680"/>
              <a:gd name="connsiteX46" fmla="*/ 3539154 w 5803834"/>
              <a:gd name="connsiteY46" fmla="*/ 990205 h 2264680"/>
              <a:gd name="connsiteX47" fmla="*/ 3832899 w 5803834"/>
              <a:gd name="connsiteY47" fmla="*/ 990205 h 2264680"/>
              <a:gd name="connsiteX48" fmla="*/ 3832899 w 5803834"/>
              <a:gd name="connsiteY48" fmla="*/ 1051797 h 2264680"/>
              <a:gd name="connsiteX49" fmla="*/ 4140858 w 5803834"/>
              <a:gd name="connsiteY49" fmla="*/ 1051797 h 2264680"/>
              <a:gd name="connsiteX50" fmla="*/ 4140858 w 5803834"/>
              <a:gd name="connsiteY50" fmla="*/ 1137078 h 2264680"/>
              <a:gd name="connsiteX51" fmla="*/ 4316157 w 5803834"/>
              <a:gd name="connsiteY51" fmla="*/ 1137078 h 2264680"/>
              <a:gd name="connsiteX52" fmla="*/ 4316157 w 5803834"/>
              <a:gd name="connsiteY52" fmla="*/ 1193932 h 2264680"/>
              <a:gd name="connsiteX53" fmla="*/ 4354060 w 5803834"/>
              <a:gd name="connsiteY53" fmla="*/ 1193932 h 2264680"/>
              <a:gd name="connsiteX54" fmla="*/ 4354060 w 5803834"/>
              <a:gd name="connsiteY54" fmla="*/ 1283950 h 2264680"/>
              <a:gd name="connsiteX55" fmla="*/ 4889434 w 5803834"/>
              <a:gd name="connsiteY55" fmla="*/ 1283950 h 2264680"/>
              <a:gd name="connsiteX56" fmla="*/ 4889434 w 5803834"/>
              <a:gd name="connsiteY56" fmla="*/ 1378707 h 2264680"/>
              <a:gd name="connsiteX57" fmla="*/ 5803834 w 5803834"/>
              <a:gd name="connsiteY57" fmla="*/ 1378707 h 2264680"/>
              <a:gd name="connsiteX58" fmla="*/ 5803834 w 5803834"/>
              <a:gd name="connsiteY58" fmla="*/ 2264680 h 2264680"/>
              <a:gd name="connsiteX59" fmla="*/ 4898910 w 5803834"/>
              <a:gd name="connsiteY59" fmla="*/ 2264680 h 2264680"/>
              <a:gd name="connsiteX60" fmla="*/ 4898910 w 5803834"/>
              <a:gd name="connsiteY60" fmla="*/ 2113069 h 2264680"/>
              <a:gd name="connsiteX61" fmla="*/ 4349322 w 5803834"/>
              <a:gd name="connsiteY61" fmla="*/ 2113069 h 2264680"/>
              <a:gd name="connsiteX62" fmla="*/ 4349322 w 5803834"/>
              <a:gd name="connsiteY62" fmla="*/ 2008837 h 2264680"/>
              <a:gd name="connsiteX63" fmla="*/ 4320895 w 5803834"/>
              <a:gd name="connsiteY63" fmla="*/ 2008837 h 2264680"/>
              <a:gd name="connsiteX64" fmla="*/ 4320895 w 5803834"/>
              <a:gd name="connsiteY64" fmla="*/ 1923557 h 2264680"/>
              <a:gd name="connsiteX65" fmla="*/ 4131382 w 5803834"/>
              <a:gd name="connsiteY65" fmla="*/ 1923557 h 2264680"/>
              <a:gd name="connsiteX66" fmla="*/ 4131382 w 5803834"/>
              <a:gd name="connsiteY66" fmla="*/ 1847751 h 2264680"/>
              <a:gd name="connsiteX67" fmla="*/ 3856588 w 5803834"/>
              <a:gd name="connsiteY67" fmla="*/ 1847751 h 2264680"/>
              <a:gd name="connsiteX68" fmla="*/ 3856588 w 5803834"/>
              <a:gd name="connsiteY68" fmla="*/ 1748257 h 2264680"/>
              <a:gd name="connsiteX69" fmla="*/ 3534416 w 5803834"/>
              <a:gd name="connsiteY69" fmla="*/ 1748257 h 2264680"/>
              <a:gd name="connsiteX70" fmla="*/ 3534416 w 5803834"/>
              <a:gd name="connsiteY70" fmla="*/ 1539793 h 2264680"/>
              <a:gd name="connsiteX71" fmla="*/ 3472825 w 5803834"/>
              <a:gd name="connsiteY71" fmla="*/ 1539793 h 2264680"/>
              <a:gd name="connsiteX72" fmla="*/ 3472825 w 5803834"/>
              <a:gd name="connsiteY72" fmla="*/ 1463988 h 2264680"/>
              <a:gd name="connsiteX73" fmla="*/ 2970615 w 5803834"/>
              <a:gd name="connsiteY73" fmla="*/ 1463988 h 2264680"/>
              <a:gd name="connsiteX74" fmla="*/ 2970615 w 5803834"/>
              <a:gd name="connsiteY74" fmla="*/ 1407134 h 2264680"/>
              <a:gd name="connsiteX75" fmla="*/ 2700559 w 5803834"/>
              <a:gd name="connsiteY75" fmla="*/ 1407134 h 2264680"/>
              <a:gd name="connsiteX76" fmla="*/ 2700559 w 5803834"/>
              <a:gd name="connsiteY76" fmla="*/ 1364493 h 2264680"/>
              <a:gd name="connsiteX77" fmla="*/ 2577376 w 5803834"/>
              <a:gd name="connsiteY77" fmla="*/ 1364493 h 2264680"/>
              <a:gd name="connsiteX78" fmla="*/ 2577376 w 5803834"/>
              <a:gd name="connsiteY78" fmla="*/ 1336066 h 2264680"/>
              <a:gd name="connsiteX79" fmla="*/ 2245728 w 5803834"/>
              <a:gd name="connsiteY79" fmla="*/ 1336066 h 2264680"/>
              <a:gd name="connsiteX80" fmla="*/ 2245728 w 5803834"/>
              <a:gd name="connsiteY80" fmla="*/ 1293426 h 2264680"/>
              <a:gd name="connsiteX81" fmla="*/ 2188874 w 5803834"/>
              <a:gd name="connsiteY81" fmla="*/ 1293426 h 2264680"/>
              <a:gd name="connsiteX82" fmla="*/ 2188874 w 5803834"/>
              <a:gd name="connsiteY82" fmla="*/ 1236572 h 2264680"/>
              <a:gd name="connsiteX83" fmla="*/ 2155710 w 5803834"/>
              <a:gd name="connsiteY83" fmla="*/ 1236572 h 2264680"/>
              <a:gd name="connsiteX84" fmla="*/ 2155710 w 5803834"/>
              <a:gd name="connsiteY84" fmla="*/ 1103913 h 2264680"/>
              <a:gd name="connsiteX85" fmla="*/ 2046740 w 5803834"/>
              <a:gd name="connsiteY85" fmla="*/ 1103913 h 2264680"/>
              <a:gd name="connsiteX86" fmla="*/ 2046740 w 5803834"/>
              <a:gd name="connsiteY86" fmla="*/ 1075486 h 2264680"/>
              <a:gd name="connsiteX87" fmla="*/ 1890391 w 5803834"/>
              <a:gd name="connsiteY87" fmla="*/ 1075486 h 2264680"/>
              <a:gd name="connsiteX88" fmla="*/ 1890391 w 5803834"/>
              <a:gd name="connsiteY88" fmla="*/ 1023370 h 2264680"/>
              <a:gd name="connsiteX89" fmla="*/ 1776684 w 5803834"/>
              <a:gd name="connsiteY89" fmla="*/ 1023370 h 2264680"/>
              <a:gd name="connsiteX90" fmla="*/ 1776684 w 5803834"/>
              <a:gd name="connsiteY90" fmla="*/ 980730 h 2264680"/>
              <a:gd name="connsiteX91" fmla="*/ 1719830 w 5803834"/>
              <a:gd name="connsiteY91" fmla="*/ 980730 h 2264680"/>
              <a:gd name="connsiteX92" fmla="*/ 1719830 w 5803834"/>
              <a:gd name="connsiteY92" fmla="*/ 942827 h 2264680"/>
              <a:gd name="connsiteX93" fmla="*/ 1686665 w 5803834"/>
              <a:gd name="connsiteY93" fmla="*/ 942827 h 2264680"/>
              <a:gd name="connsiteX94" fmla="*/ 1686665 w 5803834"/>
              <a:gd name="connsiteY94" fmla="*/ 895449 h 2264680"/>
              <a:gd name="connsiteX95" fmla="*/ 1336066 w 5803834"/>
              <a:gd name="connsiteY95" fmla="*/ 895449 h 2264680"/>
              <a:gd name="connsiteX96" fmla="*/ 1336066 w 5803834"/>
              <a:gd name="connsiteY96" fmla="*/ 833857 h 2264680"/>
              <a:gd name="connsiteX97" fmla="*/ 1321853 w 5803834"/>
              <a:gd name="connsiteY97" fmla="*/ 833857 h 2264680"/>
              <a:gd name="connsiteX98" fmla="*/ 1321853 w 5803834"/>
              <a:gd name="connsiteY98" fmla="*/ 786479 h 2264680"/>
              <a:gd name="connsiteX99" fmla="*/ 1255523 w 5803834"/>
              <a:gd name="connsiteY99" fmla="*/ 786479 h 2264680"/>
              <a:gd name="connsiteX100" fmla="*/ 1255523 w 5803834"/>
              <a:gd name="connsiteY100" fmla="*/ 739101 h 2264680"/>
              <a:gd name="connsiteX101" fmla="*/ 1170242 w 5803834"/>
              <a:gd name="connsiteY101" fmla="*/ 739101 h 2264680"/>
              <a:gd name="connsiteX102" fmla="*/ 1170242 w 5803834"/>
              <a:gd name="connsiteY102" fmla="*/ 691722 h 2264680"/>
              <a:gd name="connsiteX103" fmla="*/ 1141815 w 5803834"/>
              <a:gd name="connsiteY103" fmla="*/ 691722 h 2264680"/>
              <a:gd name="connsiteX104" fmla="*/ 1141815 w 5803834"/>
              <a:gd name="connsiteY104" fmla="*/ 653820 h 2264680"/>
              <a:gd name="connsiteX105" fmla="*/ 1118126 w 5803834"/>
              <a:gd name="connsiteY105" fmla="*/ 653820 h 2264680"/>
              <a:gd name="connsiteX106" fmla="*/ 1118126 w 5803834"/>
              <a:gd name="connsiteY106" fmla="*/ 596966 h 2264680"/>
              <a:gd name="connsiteX107" fmla="*/ 942827 w 5803834"/>
              <a:gd name="connsiteY107" fmla="*/ 596966 h 2264680"/>
              <a:gd name="connsiteX108" fmla="*/ 942827 w 5803834"/>
              <a:gd name="connsiteY108" fmla="*/ 549588 h 2264680"/>
              <a:gd name="connsiteX109" fmla="*/ 909662 w 5803834"/>
              <a:gd name="connsiteY109" fmla="*/ 549588 h 2264680"/>
              <a:gd name="connsiteX110" fmla="*/ 909662 w 5803834"/>
              <a:gd name="connsiteY110" fmla="*/ 459569 h 2264680"/>
              <a:gd name="connsiteX111" fmla="*/ 876497 w 5803834"/>
              <a:gd name="connsiteY111" fmla="*/ 459569 h 2264680"/>
              <a:gd name="connsiteX112" fmla="*/ 876497 w 5803834"/>
              <a:gd name="connsiteY112" fmla="*/ 397977 h 2264680"/>
              <a:gd name="connsiteX113" fmla="*/ 663295 w 5803834"/>
              <a:gd name="connsiteY113" fmla="*/ 397977 h 2264680"/>
              <a:gd name="connsiteX114" fmla="*/ 663295 w 5803834"/>
              <a:gd name="connsiteY114" fmla="*/ 355337 h 2264680"/>
              <a:gd name="connsiteX115" fmla="*/ 393239 w 5803834"/>
              <a:gd name="connsiteY115" fmla="*/ 355337 h 2264680"/>
              <a:gd name="connsiteX116" fmla="*/ 393239 w 5803834"/>
              <a:gd name="connsiteY116" fmla="*/ 303221 h 2264680"/>
              <a:gd name="connsiteX117" fmla="*/ 293745 w 5803834"/>
              <a:gd name="connsiteY117" fmla="*/ 303221 h 2264680"/>
              <a:gd name="connsiteX118" fmla="*/ 293745 w 5803834"/>
              <a:gd name="connsiteY118" fmla="*/ 255843 h 2264680"/>
              <a:gd name="connsiteX119" fmla="*/ 14213 w 5803834"/>
              <a:gd name="connsiteY119" fmla="*/ 255843 h 2264680"/>
              <a:gd name="connsiteX120" fmla="*/ 0 w 5803834"/>
              <a:gd name="connsiteY120" fmla="*/ 0 h 22646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Lst>
            <a:rect l="l" t="t" r="r" b="b"/>
            <a:pathLst>
              <a:path w="5803834" h="2264680">
                <a:moveTo>
                  <a:pt x="0" y="0"/>
                </a:moveTo>
                <a:lnTo>
                  <a:pt x="279531" y="0"/>
                </a:lnTo>
                <a:lnTo>
                  <a:pt x="279531" y="33165"/>
                </a:lnTo>
                <a:lnTo>
                  <a:pt x="525898" y="33165"/>
                </a:lnTo>
                <a:lnTo>
                  <a:pt x="525898" y="52116"/>
                </a:lnTo>
                <a:lnTo>
                  <a:pt x="649082" y="52116"/>
                </a:lnTo>
                <a:lnTo>
                  <a:pt x="649082" y="71067"/>
                </a:lnTo>
                <a:lnTo>
                  <a:pt x="852808" y="71067"/>
                </a:lnTo>
                <a:lnTo>
                  <a:pt x="852808" y="90019"/>
                </a:lnTo>
                <a:lnTo>
                  <a:pt x="914400" y="90019"/>
                </a:lnTo>
                <a:lnTo>
                  <a:pt x="914400" y="165824"/>
                </a:lnTo>
                <a:lnTo>
                  <a:pt x="1094437" y="165824"/>
                </a:lnTo>
                <a:lnTo>
                  <a:pt x="1094437" y="208464"/>
                </a:lnTo>
                <a:lnTo>
                  <a:pt x="1156029" y="208464"/>
                </a:lnTo>
                <a:lnTo>
                  <a:pt x="1156029" y="255843"/>
                </a:lnTo>
                <a:lnTo>
                  <a:pt x="1250785" y="255843"/>
                </a:lnTo>
                <a:lnTo>
                  <a:pt x="1250785" y="293745"/>
                </a:lnTo>
                <a:lnTo>
                  <a:pt x="1312377" y="293745"/>
                </a:lnTo>
                <a:lnTo>
                  <a:pt x="1312377" y="312696"/>
                </a:lnTo>
                <a:lnTo>
                  <a:pt x="1336066" y="312696"/>
                </a:lnTo>
                <a:lnTo>
                  <a:pt x="1336066" y="345861"/>
                </a:lnTo>
                <a:lnTo>
                  <a:pt x="1681927" y="345861"/>
                </a:lnTo>
                <a:lnTo>
                  <a:pt x="1681927" y="393239"/>
                </a:lnTo>
                <a:lnTo>
                  <a:pt x="1715092" y="393239"/>
                </a:lnTo>
                <a:lnTo>
                  <a:pt x="1715092" y="416929"/>
                </a:lnTo>
                <a:lnTo>
                  <a:pt x="1771946" y="416929"/>
                </a:lnTo>
                <a:lnTo>
                  <a:pt x="1771946" y="459569"/>
                </a:lnTo>
                <a:lnTo>
                  <a:pt x="1880916" y="459569"/>
                </a:lnTo>
                <a:lnTo>
                  <a:pt x="1880916" y="483258"/>
                </a:lnTo>
                <a:lnTo>
                  <a:pt x="2056215" y="483258"/>
                </a:lnTo>
                <a:lnTo>
                  <a:pt x="2056215" y="521161"/>
                </a:lnTo>
                <a:lnTo>
                  <a:pt x="2155710" y="521161"/>
                </a:lnTo>
                <a:lnTo>
                  <a:pt x="2155710" y="625393"/>
                </a:lnTo>
                <a:lnTo>
                  <a:pt x="2184136" y="625393"/>
                </a:lnTo>
                <a:lnTo>
                  <a:pt x="2184136" y="663295"/>
                </a:lnTo>
                <a:lnTo>
                  <a:pt x="2250466" y="663295"/>
                </a:lnTo>
                <a:lnTo>
                  <a:pt x="2250466" y="696460"/>
                </a:lnTo>
                <a:lnTo>
                  <a:pt x="2567900" y="696460"/>
                </a:lnTo>
                <a:lnTo>
                  <a:pt x="2567900" y="734363"/>
                </a:lnTo>
                <a:lnTo>
                  <a:pt x="2714773" y="734363"/>
                </a:lnTo>
                <a:lnTo>
                  <a:pt x="2714773" y="772265"/>
                </a:lnTo>
                <a:lnTo>
                  <a:pt x="2961140" y="772265"/>
                </a:lnTo>
                <a:lnTo>
                  <a:pt x="2961140" y="805430"/>
                </a:lnTo>
                <a:lnTo>
                  <a:pt x="3482300" y="805430"/>
                </a:lnTo>
                <a:lnTo>
                  <a:pt x="3482300" y="867022"/>
                </a:lnTo>
                <a:lnTo>
                  <a:pt x="3539154" y="867022"/>
                </a:lnTo>
                <a:lnTo>
                  <a:pt x="3539154" y="990205"/>
                </a:lnTo>
                <a:lnTo>
                  <a:pt x="3832899" y="990205"/>
                </a:lnTo>
                <a:lnTo>
                  <a:pt x="3832899" y="1051797"/>
                </a:lnTo>
                <a:lnTo>
                  <a:pt x="4140858" y="1051797"/>
                </a:lnTo>
                <a:lnTo>
                  <a:pt x="4140858" y="1137078"/>
                </a:lnTo>
                <a:lnTo>
                  <a:pt x="4316157" y="1137078"/>
                </a:lnTo>
                <a:lnTo>
                  <a:pt x="4316157" y="1193932"/>
                </a:lnTo>
                <a:lnTo>
                  <a:pt x="4354060" y="1193932"/>
                </a:lnTo>
                <a:lnTo>
                  <a:pt x="4354060" y="1283950"/>
                </a:lnTo>
                <a:lnTo>
                  <a:pt x="4889434" y="1283950"/>
                </a:lnTo>
                <a:lnTo>
                  <a:pt x="4889434" y="1378707"/>
                </a:lnTo>
                <a:lnTo>
                  <a:pt x="5803834" y="1378707"/>
                </a:lnTo>
                <a:lnTo>
                  <a:pt x="5803834" y="2264680"/>
                </a:lnTo>
                <a:lnTo>
                  <a:pt x="4898910" y="2264680"/>
                </a:lnTo>
                <a:lnTo>
                  <a:pt x="4898910" y="2113069"/>
                </a:lnTo>
                <a:lnTo>
                  <a:pt x="4349322" y="2113069"/>
                </a:lnTo>
                <a:lnTo>
                  <a:pt x="4349322" y="2008837"/>
                </a:lnTo>
                <a:lnTo>
                  <a:pt x="4320895" y="2008837"/>
                </a:lnTo>
                <a:lnTo>
                  <a:pt x="4320895" y="1923557"/>
                </a:lnTo>
                <a:lnTo>
                  <a:pt x="4131382" y="1923557"/>
                </a:lnTo>
                <a:lnTo>
                  <a:pt x="4131382" y="1847751"/>
                </a:lnTo>
                <a:lnTo>
                  <a:pt x="3856588" y="1847751"/>
                </a:lnTo>
                <a:lnTo>
                  <a:pt x="3856588" y="1748257"/>
                </a:lnTo>
                <a:lnTo>
                  <a:pt x="3534416" y="1748257"/>
                </a:lnTo>
                <a:lnTo>
                  <a:pt x="3534416" y="1539793"/>
                </a:lnTo>
                <a:lnTo>
                  <a:pt x="3472825" y="1539793"/>
                </a:lnTo>
                <a:lnTo>
                  <a:pt x="3472825" y="1463988"/>
                </a:lnTo>
                <a:lnTo>
                  <a:pt x="2970615" y="1463988"/>
                </a:lnTo>
                <a:lnTo>
                  <a:pt x="2970615" y="1407134"/>
                </a:lnTo>
                <a:lnTo>
                  <a:pt x="2700559" y="1407134"/>
                </a:lnTo>
                <a:lnTo>
                  <a:pt x="2700559" y="1364493"/>
                </a:lnTo>
                <a:lnTo>
                  <a:pt x="2577376" y="1364493"/>
                </a:lnTo>
                <a:lnTo>
                  <a:pt x="2577376" y="1336066"/>
                </a:lnTo>
                <a:lnTo>
                  <a:pt x="2245728" y="1336066"/>
                </a:lnTo>
                <a:lnTo>
                  <a:pt x="2245728" y="1293426"/>
                </a:lnTo>
                <a:lnTo>
                  <a:pt x="2188874" y="1293426"/>
                </a:lnTo>
                <a:lnTo>
                  <a:pt x="2188874" y="1236572"/>
                </a:lnTo>
                <a:lnTo>
                  <a:pt x="2155710" y="1236572"/>
                </a:lnTo>
                <a:lnTo>
                  <a:pt x="2155710" y="1103913"/>
                </a:lnTo>
                <a:lnTo>
                  <a:pt x="2046740" y="1103913"/>
                </a:lnTo>
                <a:lnTo>
                  <a:pt x="2046740" y="1075486"/>
                </a:lnTo>
                <a:lnTo>
                  <a:pt x="1890391" y="1075486"/>
                </a:lnTo>
                <a:lnTo>
                  <a:pt x="1890391" y="1023370"/>
                </a:lnTo>
                <a:lnTo>
                  <a:pt x="1776684" y="1023370"/>
                </a:lnTo>
                <a:lnTo>
                  <a:pt x="1776684" y="980730"/>
                </a:lnTo>
                <a:lnTo>
                  <a:pt x="1719830" y="980730"/>
                </a:lnTo>
                <a:lnTo>
                  <a:pt x="1719830" y="942827"/>
                </a:lnTo>
                <a:lnTo>
                  <a:pt x="1686665" y="942827"/>
                </a:lnTo>
                <a:lnTo>
                  <a:pt x="1686665" y="895449"/>
                </a:lnTo>
                <a:lnTo>
                  <a:pt x="1336066" y="895449"/>
                </a:lnTo>
                <a:lnTo>
                  <a:pt x="1336066" y="833857"/>
                </a:lnTo>
                <a:lnTo>
                  <a:pt x="1321853" y="833857"/>
                </a:lnTo>
                <a:lnTo>
                  <a:pt x="1321853" y="786479"/>
                </a:lnTo>
                <a:lnTo>
                  <a:pt x="1255523" y="786479"/>
                </a:lnTo>
                <a:lnTo>
                  <a:pt x="1255523" y="739101"/>
                </a:lnTo>
                <a:lnTo>
                  <a:pt x="1170242" y="739101"/>
                </a:lnTo>
                <a:lnTo>
                  <a:pt x="1170242" y="691722"/>
                </a:lnTo>
                <a:lnTo>
                  <a:pt x="1141815" y="691722"/>
                </a:lnTo>
                <a:lnTo>
                  <a:pt x="1141815" y="653820"/>
                </a:lnTo>
                <a:lnTo>
                  <a:pt x="1118126" y="653820"/>
                </a:lnTo>
                <a:lnTo>
                  <a:pt x="1118126" y="596966"/>
                </a:lnTo>
                <a:lnTo>
                  <a:pt x="942827" y="596966"/>
                </a:lnTo>
                <a:lnTo>
                  <a:pt x="942827" y="549588"/>
                </a:lnTo>
                <a:lnTo>
                  <a:pt x="909662" y="549588"/>
                </a:lnTo>
                <a:lnTo>
                  <a:pt x="909662" y="459569"/>
                </a:lnTo>
                <a:lnTo>
                  <a:pt x="876497" y="459569"/>
                </a:lnTo>
                <a:lnTo>
                  <a:pt x="876497" y="397977"/>
                </a:lnTo>
                <a:lnTo>
                  <a:pt x="663295" y="397977"/>
                </a:lnTo>
                <a:lnTo>
                  <a:pt x="663295" y="355337"/>
                </a:lnTo>
                <a:lnTo>
                  <a:pt x="393239" y="355337"/>
                </a:lnTo>
                <a:lnTo>
                  <a:pt x="393239" y="303221"/>
                </a:lnTo>
                <a:lnTo>
                  <a:pt x="293745" y="303221"/>
                </a:lnTo>
                <a:lnTo>
                  <a:pt x="293745" y="255843"/>
                </a:lnTo>
                <a:lnTo>
                  <a:pt x="14213" y="255843"/>
                </a:lnTo>
                <a:lnTo>
                  <a:pt x="0" y="0"/>
                </a:lnTo>
                <a:close/>
              </a:path>
            </a:pathLst>
          </a:custGeom>
          <a:solidFill>
            <a:schemeClr val="accent3">
              <a:lumMod val="40000"/>
              <a:lumOff val="60000"/>
              <a:alpha val="67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857" name="Freeform: Shape 31856">
            <a:extLst>
              <a:ext uri="{FF2B5EF4-FFF2-40B4-BE49-F238E27FC236}">
                <a16:creationId xmlns:a16="http://schemas.microsoft.com/office/drawing/2014/main" id="{B17C974B-53B9-029D-1044-C1D7D1122D18}"/>
              </a:ext>
            </a:extLst>
          </p:cNvPr>
          <p:cNvSpPr/>
          <p:nvPr/>
        </p:nvSpPr>
        <p:spPr bwMode="auto">
          <a:xfrm>
            <a:off x="2615279" y="1961459"/>
            <a:ext cx="6144957" cy="2122545"/>
          </a:xfrm>
          <a:custGeom>
            <a:avLst/>
            <a:gdLst>
              <a:gd name="connsiteX0" fmla="*/ 0 w 6144957"/>
              <a:gd name="connsiteY0" fmla="*/ 0 h 2122545"/>
              <a:gd name="connsiteX1" fmla="*/ 544849 w 6144957"/>
              <a:gd name="connsiteY1" fmla="*/ 0 h 2122545"/>
              <a:gd name="connsiteX2" fmla="*/ 563801 w 6144957"/>
              <a:gd name="connsiteY2" fmla="*/ 18952 h 2122545"/>
              <a:gd name="connsiteX3" fmla="*/ 748576 w 6144957"/>
              <a:gd name="connsiteY3" fmla="*/ 18952 h 2122545"/>
              <a:gd name="connsiteX4" fmla="*/ 748576 w 6144957"/>
              <a:gd name="connsiteY4" fmla="*/ 47378 h 2122545"/>
              <a:gd name="connsiteX5" fmla="*/ 862284 w 6144957"/>
              <a:gd name="connsiteY5" fmla="*/ 47378 h 2122545"/>
              <a:gd name="connsiteX6" fmla="*/ 862284 w 6144957"/>
              <a:gd name="connsiteY6" fmla="*/ 61592 h 2122545"/>
              <a:gd name="connsiteX7" fmla="*/ 1037583 w 6144957"/>
              <a:gd name="connsiteY7" fmla="*/ 61592 h 2122545"/>
              <a:gd name="connsiteX8" fmla="*/ 1037583 w 6144957"/>
              <a:gd name="connsiteY8" fmla="*/ 80543 h 2122545"/>
              <a:gd name="connsiteX9" fmla="*/ 1345542 w 6144957"/>
              <a:gd name="connsiteY9" fmla="*/ 80543 h 2122545"/>
              <a:gd name="connsiteX10" fmla="*/ 1345542 w 6144957"/>
              <a:gd name="connsiteY10" fmla="*/ 123183 h 2122545"/>
              <a:gd name="connsiteX11" fmla="*/ 1752995 w 6144957"/>
              <a:gd name="connsiteY11" fmla="*/ 123183 h 2122545"/>
              <a:gd name="connsiteX12" fmla="*/ 1752995 w 6144957"/>
              <a:gd name="connsiteY12" fmla="*/ 142135 h 2122545"/>
              <a:gd name="connsiteX13" fmla="*/ 1828800 w 6144957"/>
              <a:gd name="connsiteY13" fmla="*/ 142135 h 2122545"/>
              <a:gd name="connsiteX14" fmla="*/ 1828800 w 6144957"/>
              <a:gd name="connsiteY14" fmla="*/ 165824 h 2122545"/>
              <a:gd name="connsiteX15" fmla="*/ 2046740 w 6144957"/>
              <a:gd name="connsiteY15" fmla="*/ 165824 h 2122545"/>
              <a:gd name="connsiteX16" fmla="*/ 2046740 w 6144957"/>
              <a:gd name="connsiteY16" fmla="*/ 203726 h 2122545"/>
              <a:gd name="connsiteX17" fmla="*/ 2136758 w 6144957"/>
              <a:gd name="connsiteY17" fmla="*/ 203726 h 2122545"/>
              <a:gd name="connsiteX18" fmla="*/ 2136758 w 6144957"/>
              <a:gd name="connsiteY18" fmla="*/ 232153 h 2122545"/>
              <a:gd name="connsiteX19" fmla="*/ 2184137 w 6144957"/>
              <a:gd name="connsiteY19" fmla="*/ 232153 h 2122545"/>
              <a:gd name="connsiteX20" fmla="*/ 2184137 w 6144957"/>
              <a:gd name="connsiteY20" fmla="*/ 260580 h 2122545"/>
              <a:gd name="connsiteX21" fmla="*/ 2383125 w 6144957"/>
              <a:gd name="connsiteY21" fmla="*/ 260580 h 2122545"/>
              <a:gd name="connsiteX22" fmla="*/ 2383125 w 6144957"/>
              <a:gd name="connsiteY22" fmla="*/ 293745 h 2122545"/>
              <a:gd name="connsiteX23" fmla="*/ 2425766 w 6144957"/>
              <a:gd name="connsiteY23" fmla="*/ 293745 h 2122545"/>
              <a:gd name="connsiteX24" fmla="*/ 2425766 w 6144957"/>
              <a:gd name="connsiteY24" fmla="*/ 322172 h 2122545"/>
              <a:gd name="connsiteX25" fmla="*/ 2525260 w 6144957"/>
              <a:gd name="connsiteY25" fmla="*/ 322172 h 2122545"/>
              <a:gd name="connsiteX26" fmla="*/ 2525260 w 6144957"/>
              <a:gd name="connsiteY26" fmla="*/ 345861 h 2122545"/>
              <a:gd name="connsiteX27" fmla="*/ 2577376 w 6144957"/>
              <a:gd name="connsiteY27" fmla="*/ 345861 h 2122545"/>
              <a:gd name="connsiteX28" fmla="*/ 2577376 w 6144957"/>
              <a:gd name="connsiteY28" fmla="*/ 383764 h 2122545"/>
              <a:gd name="connsiteX29" fmla="*/ 2605803 w 6144957"/>
              <a:gd name="connsiteY29" fmla="*/ 383764 h 2122545"/>
              <a:gd name="connsiteX30" fmla="*/ 2605803 w 6144957"/>
              <a:gd name="connsiteY30" fmla="*/ 431142 h 2122545"/>
              <a:gd name="connsiteX31" fmla="*/ 3017994 w 6144957"/>
              <a:gd name="connsiteY31" fmla="*/ 431142 h 2122545"/>
              <a:gd name="connsiteX32" fmla="*/ 3017994 w 6144957"/>
              <a:gd name="connsiteY32" fmla="*/ 464307 h 2122545"/>
              <a:gd name="connsiteX33" fmla="*/ 3198031 w 6144957"/>
              <a:gd name="connsiteY33" fmla="*/ 464307 h 2122545"/>
              <a:gd name="connsiteX34" fmla="*/ 3198031 w 6144957"/>
              <a:gd name="connsiteY34" fmla="*/ 502209 h 2122545"/>
              <a:gd name="connsiteX35" fmla="*/ 3548630 w 6144957"/>
              <a:gd name="connsiteY35" fmla="*/ 502209 h 2122545"/>
              <a:gd name="connsiteX36" fmla="*/ 3548630 w 6144957"/>
              <a:gd name="connsiteY36" fmla="*/ 544850 h 2122545"/>
              <a:gd name="connsiteX37" fmla="*/ 3937131 w 6144957"/>
              <a:gd name="connsiteY37" fmla="*/ 544850 h 2122545"/>
              <a:gd name="connsiteX38" fmla="*/ 3937131 w 6144957"/>
              <a:gd name="connsiteY38" fmla="*/ 592228 h 2122545"/>
              <a:gd name="connsiteX39" fmla="*/ 4543573 w 6144957"/>
              <a:gd name="connsiteY39" fmla="*/ 592228 h 2122545"/>
              <a:gd name="connsiteX40" fmla="*/ 4543573 w 6144957"/>
              <a:gd name="connsiteY40" fmla="*/ 653820 h 2122545"/>
              <a:gd name="connsiteX41" fmla="*/ 4685708 w 6144957"/>
              <a:gd name="connsiteY41" fmla="*/ 653820 h 2122545"/>
              <a:gd name="connsiteX42" fmla="*/ 4685708 w 6144957"/>
              <a:gd name="connsiteY42" fmla="*/ 705936 h 2122545"/>
              <a:gd name="connsiteX43" fmla="*/ 5164228 w 6144957"/>
              <a:gd name="connsiteY43" fmla="*/ 705936 h 2122545"/>
              <a:gd name="connsiteX44" fmla="*/ 5164228 w 6144957"/>
              <a:gd name="connsiteY44" fmla="*/ 791217 h 2122545"/>
              <a:gd name="connsiteX45" fmla="*/ 5292149 w 6144957"/>
              <a:gd name="connsiteY45" fmla="*/ 791217 h 2122545"/>
              <a:gd name="connsiteX46" fmla="*/ 5292149 w 6144957"/>
              <a:gd name="connsiteY46" fmla="*/ 904924 h 2122545"/>
              <a:gd name="connsiteX47" fmla="*/ 6144957 w 6144957"/>
              <a:gd name="connsiteY47" fmla="*/ 904924 h 2122545"/>
              <a:gd name="connsiteX48" fmla="*/ 6144957 w 6144957"/>
              <a:gd name="connsiteY48" fmla="*/ 2122545 h 2122545"/>
              <a:gd name="connsiteX49" fmla="*/ 5287411 w 6144957"/>
              <a:gd name="connsiteY49" fmla="*/ 2122545 h 2122545"/>
              <a:gd name="connsiteX50" fmla="*/ 5287411 w 6144957"/>
              <a:gd name="connsiteY50" fmla="*/ 1601385 h 2122545"/>
              <a:gd name="connsiteX51" fmla="*/ 5173703 w 6144957"/>
              <a:gd name="connsiteY51" fmla="*/ 1601385 h 2122545"/>
              <a:gd name="connsiteX52" fmla="*/ 5173703 w 6144957"/>
              <a:gd name="connsiteY52" fmla="*/ 1497152 h 2122545"/>
              <a:gd name="connsiteX53" fmla="*/ 4695183 w 6144957"/>
              <a:gd name="connsiteY53" fmla="*/ 1497152 h 2122545"/>
              <a:gd name="connsiteX54" fmla="*/ 4695183 w 6144957"/>
              <a:gd name="connsiteY54" fmla="*/ 1378707 h 2122545"/>
              <a:gd name="connsiteX55" fmla="*/ 4553048 w 6144957"/>
              <a:gd name="connsiteY55" fmla="*/ 1378707 h 2122545"/>
              <a:gd name="connsiteX56" fmla="*/ 4553048 w 6144957"/>
              <a:gd name="connsiteY56" fmla="*/ 1250786 h 2122545"/>
              <a:gd name="connsiteX57" fmla="*/ 3941869 w 6144957"/>
              <a:gd name="connsiteY57" fmla="*/ 1250786 h 2122545"/>
              <a:gd name="connsiteX58" fmla="*/ 3941869 w 6144957"/>
              <a:gd name="connsiteY58" fmla="*/ 1160767 h 2122545"/>
              <a:gd name="connsiteX59" fmla="*/ 3567581 w 6144957"/>
              <a:gd name="connsiteY59" fmla="*/ 1160767 h 2122545"/>
              <a:gd name="connsiteX60" fmla="*/ 3567581 w 6144957"/>
              <a:gd name="connsiteY60" fmla="*/ 1089700 h 2122545"/>
              <a:gd name="connsiteX61" fmla="*/ 3207506 w 6144957"/>
              <a:gd name="connsiteY61" fmla="*/ 1089700 h 2122545"/>
              <a:gd name="connsiteX62" fmla="*/ 3207506 w 6144957"/>
              <a:gd name="connsiteY62" fmla="*/ 1037583 h 2122545"/>
              <a:gd name="connsiteX63" fmla="*/ 3003780 w 6144957"/>
              <a:gd name="connsiteY63" fmla="*/ 1037583 h 2122545"/>
              <a:gd name="connsiteX64" fmla="*/ 3003780 w 6144957"/>
              <a:gd name="connsiteY64" fmla="*/ 999681 h 2122545"/>
              <a:gd name="connsiteX65" fmla="*/ 2610541 w 6144957"/>
              <a:gd name="connsiteY65" fmla="*/ 999681 h 2122545"/>
              <a:gd name="connsiteX66" fmla="*/ 2610541 w 6144957"/>
              <a:gd name="connsiteY66" fmla="*/ 933351 h 2122545"/>
              <a:gd name="connsiteX67" fmla="*/ 2567900 w 6144957"/>
              <a:gd name="connsiteY67" fmla="*/ 933351 h 2122545"/>
              <a:gd name="connsiteX68" fmla="*/ 2567900 w 6144957"/>
              <a:gd name="connsiteY68" fmla="*/ 904924 h 2122545"/>
              <a:gd name="connsiteX69" fmla="*/ 2525260 w 6144957"/>
              <a:gd name="connsiteY69" fmla="*/ 904924 h 2122545"/>
              <a:gd name="connsiteX70" fmla="*/ 2525260 w 6144957"/>
              <a:gd name="connsiteY70" fmla="*/ 843333 h 2122545"/>
              <a:gd name="connsiteX71" fmla="*/ 2416290 w 6144957"/>
              <a:gd name="connsiteY71" fmla="*/ 843333 h 2122545"/>
              <a:gd name="connsiteX72" fmla="*/ 2416290 w 6144957"/>
              <a:gd name="connsiteY72" fmla="*/ 810168 h 2122545"/>
              <a:gd name="connsiteX73" fmla="*/ 2378387 w 6144957"/>
              <a:gd name="connsiteY73" fmla="*/ 810168 h 2122545"/>
              <a:gd name="connsiteX74" fmla="*/ 2378387 w 6144957"/>
              <a:gd name="connsiteY74" fmla="*/ 772265 h 2122545"/>
              <a:gd name="connsiteX75" fmla="*/ 2174661 w 6144957"/>
              <a:gd name="connsiteY75" fmla="*/ 772265 h 2122545"/>
              <a:gd name="connsiteX76" fmla="*/ 2174661 w 6144957"/>
              <a:gd name="connsiteY76" fmla="*/ 691722 h 2122545"/>
              <a:gd name="connsiteX77" fmla="*/ 2150972 w 6144957"/>
              <a:gd name="connsiteY77" fmla="*/ 691722 h 2122545"/>
              <a:gd name="connsiteX78" fmla="*/ 2150972 w 6144957"/>
              <a:gd name="connsiteY78" fmla="*/ 658558 h 2122545"/>
              <a:gd name="connsiteX79" fmla="*/ 2037264 w 6144957"/>
              <a:gd name="connsiteY79" fmla="*/ 658558 h 2122545"/>
              <a:gd name="connsiteX80" fmla="*/ 2037264 w 6144957"/>
              <a:gd name="connsiteY80" fmla="*/ 634868 h 2122545"/>
              <a:gd name="connsiteX81" fmla="*/ 2037264 w 6144957"/>
              <a:gd name="connsiteY81" fmla="*/ 620655 h 2122545"/>
              <a:gd name="connsiteX82" fmla="*/ 1833538 w 6144957"/>
              <a:gd name="connsiteY82" fmla="*/ 620655 h 2122545"/>
              <a:gd name="connsiteX83" fmla="*/ 1833538 w 6144957"/>
              <a:gd name="connsiteY83" fmla="*/ 568539 h 2122545"/>
              <a:gd name="connsiteX84" fmla="*/ 1776684 w 6144957"/>
              <a:gd name="connsiteY84" fmla="*/ 568539 h 2122545"/>
              <a:gd name="connsiteX85" fmla="*/ 1776684 w 6144957"/>
              <a:gd name="connsiteY85" fmla="*/ 502209 h 2122545"/>
              <a:gd name="connsiteX86" fmla="*/ 1317115 w 6144957"/>
              <a:gd name="connsiteY86" fmla="*/ 502209 h 2122545"/>
              <a:gd name="connsiteX87" fmla="*/ 1317115 w 6144957"/>
              <a:gd name="connsiteY87" fmla="*/ 469045 h 2122545"/>
              <a:gd name="connsiteX88" fmla="*/ 1255523 w 6144957"/>
              <a:gd name="connsiteY88" fmla="*/ 469045 h 2122545"/>
              <a:gd name="connsiteX89" fmla="*/ 1028108 w 6144957"/>
              <a:gd name="connsiteY89" fmla="*/ 469045 h 2122545"/>
              <a:gd name="connsiteX90" fmla="*/ 1028108 w 6144957"/>
              <a:gd name="connsiteY90" fmla="*/ 407453 h 2122545"/>
              <a:gd name="connsiteX91" fmla="*/ 862284 w 6144957"/>
              <a:gd name="connsiteY91" fmla="*/ 407453 h 2122545"/>
              <a:gd name="connsiteX92" fmla="*/ 862284 w 6144957"/>
              <a:gd name="connsiteY92" fmla="*/ 360075 h 2122545"/>
              <a:gd name="connsiteX93" fmla="*/ 748576 w 6144957"/>
              <a:gd name="connsiteY93" fmla="*/ 360075 h 2122545"/>
              <a:gd name="connsiteX94" fmla="*/ 748576 w 6144957"/>
              <a:gd name="connsiteY94" fmla="*/ 317434 h 2122545"/>
              <a:gd name="connsiteX95" fmla="*/ 578014 w 6144957"/>
              <a:gd name="connsiteY95" fmla="*/ 317434 h 2122545"/>
              <a:gd name="connsiteX96" fmla="*/ 544849 w 6144957"/>
              <a:gd name="connsiteY96" fmla="*/ 317434 h 2122545"/>
              <a:gd name="connsiteX97" fmla="*/ 544849 w 6144957"/>
              <a:gd name="connsiteY97" fmla="*/ 274794 h 2122545"/>
              <a:gd name="connsiteX98" fmla="*/ 293745 w 6144957"/>
              <a:gd name="connsiteY98" fmla="*/ 274794 h 2122545"/>
              <a:gd name="connsiteX99" fmla="*/ 293745 w 6144957"/>
              <a:gd name="connsiteY99" fmla="*/ 0 h 21225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Lst>
            <a:rect l="l" t="t" r="r" b="b"/>
            <a:pathLst>
              <a:path w="6144957" h="2122545">
                <a:moveTo>
                  <a:pt x="0" y="0"/>
                </a:moveTo>
                <a:lnTo>
                  <a:pt x="544849" y="0"/>
                </a:lnTo>
                <a:lnTo>
                  <a:pt x="563801" y="18952"/>
                </a:lnTo>
                <a:lnTo>
                  <a:pt x="748576" y="18952"/>
                </a:lnTo>
                <a:lnTo>
                  <a:pt x="748576" y="47378"/>
                </a:lnTo>
                <a:lnTo>
                  <a:pt x="862284" y="47378"/>
                </a:lnTo>
                <a:lnTo>
                  <a:pt x="862284" y="61592"/>
                </a:lnTo>
                <a:lnTo>
                  <a:pt x="1037583" y="61592"/>
                </a:lnTo>
                <a:lnTo>
                  <a:pt x="1037583" y="80543"/>
                </a:lnTo>
                <a:lnTo>
                  <a:pt x="1345542" y="80543"/>
                </a:lnTo>
                <a:lnTo>
                  <a:pt x="1345542" y="123183"/>
                </a:lnTo>
                <a:lnTo>
                  <a:pt x="1752995" y="123183"/>
                </a:lnTo>
                <a:lnTo>
                  <a:pt x="1752995" y="142135"/>
                </a:lnTo>
                <a:lnTo>
                  <a:pt x="1828800" y="142135"/>
                </a:lnTo>
                <a:lnTo>
                  <a:pt x="1828800" y="165824"/>
                </a:lnTo>
                <a:lnTo>
                  <a:pt x="2046740" y="165824"/>
                </a:lnTo>
                <a:lnTo>
                  <a:pt x="2046740" y="203726"/>
                </a:lnTo>
                <a:lnTo>
                  <a:pt x="2136758" y="203726"/>
                </a:lnTo>
                <a:lnTo>
                  <a:pt x="2136758" y="232153"/>
                </a:lnTo>
                <a:lnTo>
                  <a:pt x="2184137" y="232153"/>
                </a:lnTo>
                <a:lnTo>
                  <a:pt x="2184137" y="260580"/>
                </a:lnTo>
                <a:lnTo>
                  <a:pt x="2383125" y="260580"/>
                </a:lnTo>
                <a:lnTo>
                  <a:pt x="2383125" y="293745"/>
                </a:lnTo>
                <a:lnTo>
                  <a:pt x="2425766" y="293745"/>
                </a:lnTo>
                <a:lnTo>
                  <a:pt x="2425766" y="322172"/>
                </a:lnTo>
                <a:lnTo>
                  <a:pt x="2525260" y="322172"/>
                </a:lnTo>
                <a:lnTo>
                  <a:pt x="2525260" y="345861"/>
                </a:lnTo>
                <a:lnTo>
                  <a:pt x="2577376" y="345861"/>
                </a:lnTo>
                <a:lnTo>
                  <a:pt x="2577376" y="383764"/>
                </a:lnTo>
                <a:lnTo>
                  <a:pt x="2605803" y="383764"/>
                </a:lnTo>
                <a:lnTo>
                  <a:pt x="2605803" y="431142"/>
                </a:lnTo>
                <a:lnTo>
                  <a:pt x="3017994" y="431142"/>
                </a:lnTo>
                <a:lnTo>
                  <a:pt x="3017994" y="464307"/>
                </a:lnTo>
                <a:lnTo>
                  <a:pt x="3198031" y="464307"/>
                </a:lnTo>
                <a:lnTo>
                  <a:pt x="3198031" y="502209"/>
                </a:lnTo>
                <a:lnTo>
                  <a:pt x="3548630" y="502209"/>
                </a:lnTo>
                <a:lnTo>
                  <a:pt x="3548630" y="544850"/>
                </a:lnTo>
                <a:lnTo>
                  <a:pt x="3937131" y="544850"/>
                </a:lnTo>
                <a:lnTo>
                  <a:pt x="3937131" y="592228"/>
                </a:lnTo>
                <a:lnTo>
                  <a:pt x="4543573" y="592228"/>
                </a:lnTo>
                <a:lnTo>
                  <a:pt x="4543573" y="653820"/>
                </a:lnTo>
                <a:lnTo>
                  <a:pt x="4685708" y="653820"/>
                </a:lnTo>
                <a:lnTo>
                  <a:pt x="4685708" y="705936"/>
                </a:lnTo>
                <a:lnTo>
                  <a:pt x="5164228" y="705936"/>
                </a:lnTo>
                <a:lnTo>
                  <a:pt x="5164228" y="791217"/>
                </a:lnTo>
                <a:lnTo>
                  <a:pt x="5292149" y="791217"/>
                </a:lnTo>
                <a:lnTo>
                  <a:pt x="5292149" y="904924"/>
                </a:lnTo>
                <a:lnTo>
                  <a:pt x="6144957" y="904924"/>
                </a:lnTo>
                <a:lnTo>
                  <a:pt x="6144957" y="2122545"/>
                </a:lnTo>
                <a:lnTo>
                  <a:pt x="5287411" y="2122545"/>
                </a:lnTo>
                <a:lnTo>
                  <a:pt x="5287411" y="1601385"/>
                </a:lnTo>
                <a:lnTo>
                  <a:pt x="5173703" y="1601385"/>
                </a:lnTo>
                <a:lnTo>
                  <a:pt x="5173703" y="1497152"/>
                </a:lnTo>
                <a:lnTo>
                  <a:pt x="4695183" y="1497152"/>
                </a:lnTo>
                <a:lnTo>
                  <a:pt x="4695183" y="1378707"/>
                </a:lnTo>
                <a:lnTo>
                  <a:pt x="4553048" y="1378707"/>
                </a:lnTo>
                <a:lnTo>
                  <a:pt x="4553048" y="1250786"/>
                </a:lnTo>
                <a:lnTo>
                  <a:pt x="3941869" y="1250786"/>
                </a:lnTo>
                <a:lnTo>
                  <a:pt x="3941869" y="1160767"/>
                </a:lnTo>
                <a:lnTo>
                  <a:pt x="3567581" y="1160767"/>
                </a:lnTo>
                <a:lnTo>
                  <a:pt x="3567581" y="1089700"/>
                </a:lnTo>
                <a:lnTo>
                  <a:pt x="3207506" y="1089700"/>
                </a:lnTo>
                <a:lnTo>
                  <a:pt x="3207506" y="1037583"/>
                </a:lnTo>
                <a:lnTo>
                  <a:pt x="3003780" y="1037583"/>
                </a:lnTo>
                <a:lnTo>
                  <a:pt x="3003780" y="999681"/>
                </a:lnTo>
                <a:lnTo>
                  <a:pt x="2610541" y="999681"/>
                </a:lnTo>
                <a:lnTo>
                  <a:pt x="2610541" y="933351"/>
                </a:lnTo>
                <a:lnTo>
                  <a:pt x="2567900" y="933351"/>
                </a:lnTo>
                <a:lnTo>
                  <a:pt x="2567900" y="904924"/>
                </a:lnTo>
                <a:lnTo>
                  <a:pt x="2525260" y="904924"/>
                </a:lnTo>
                <a:lnTo>
                  <a:pt x="2525260" y="843333"/>
                </a:lnTo>
                <a:lnTo>
                  <a:pt x="2416290" y="843333"/>
                </a:lnTo>
                <a:lnTo>
                  <a:pt x="2416290" y="810168"/>
                </a:lnTo>
                <a:lnTo>
                  <a:pt x="2378387" y="810168"/>
                </a:lnTo>
                <a:lnTo>
                  <a:pt x="2378387" y="772265"/>
                </a:lnTo>
                <a:lnTo>
                  <a:pt x="2174661" y="772265"/>
                </a:lnTo>
                <a:lnTo>
                  <a:pt x="2174661" y="691722"/>
                </a:lnTo>
                <a:lnTo>
                  <a:pt x="2150972" y="691722"/>
                </a:lnTo>
                <a:lnTo>
                  <a:pt x="2150972" y="658558"/>
                </a:lnTo>
                <a:lnTo>
                  <a:pt x="2037264" y="658558"/>
                </a:lnTo>
                <a:lnTo>
                  <a:pt x="2037264" y="634868"/>
                </a:lnTo>
                <a:lnTo>
                  <a:pt x="2037264" y="620655"/>
                </a:lnTo>
                <a:lnTo>
                  <a:pt x="1833538" y="620655"/>
                </a:lnTo>
                <a:lnTo>
                  <a:pt x="1833538" y="568539"/>
                </a:lnTo>
                <a:lnTo>
                  <a:pt x="1776684" y="568539"/>
                </a:lnTo>
                <a:lnTo>
                  <a:pt x="1776684" y="502209"/>
                </a:lnTo>
                <a:lnTo>
                  <a:pt x="1317115" y="502209"/>
                </a:lnTo>
                <a:lnTo>
                  <a:pt x="1317115" y="469045"/>
                </a:lnTo>
                <a:lnTo>
                  <a:pt x="1255523" y="469045"/>
                </a:lnTo>
                <a:lnTo>
                  <a:pt x="1028108" y="469045"/>
                </a:lnTo>
                <a:lnTo>
                  <a:pt x="1028108" y="407453"/>
                </a:lnTo>
                <a:lnTo>
                  <a:pt x="862284" y="407453"/>
                </a:lnTo>
                <a:lnTo>
                  <a:pt x="862284" y="360075"/>
                </a:lnTo>
                <a:lnTo>
                  <a:pt x="748576" y="360075"/>
                </a:lnTo>
                <a:lnTo>
                  <a:pt x="748576" y="317434"/>
                </a:lnTo>
                <a:lnTo>
                  <a:pt x="578014" y="317434"/>
                </a:lnTo>
                <a:lnTo>
                  <a:pt x="544849" y="317434"/>
                </a:lnTo>
                <a:lnTo>
                  <a:pt x="544849" y="274794"/>
                </a:lnTo>
                <a:lnTo>
                  <a:pt x="293745" y="274794"/>
                </a:lnTo>
                <a:lnTo>
                  <a:pt x="293745" y="0"/>
                </a:lnTo>
              </a:path>
            </a:pathLst>
          </a:custGeom>
          <a:solidFill>
            <a:schemeClr val="accent2">
              <a:lumMod val="40000"/>
              <a:lumOff val="60000"/>
              <a:alpha val="67000"/>
            </a:schemeClr>
          </a:solidFill>
          <a:ln w="0">
            <a:noFill/>
            <a:miter lim="800000"/>
            <a:headEnd/>
            <a:tailEnd/>
          </a:ln>
        </p:spPr>
        <p:txBody>
          <a:bodyPr rtlCol="0" anchor="ctr"/>
          <a:lstStyle/>
          <a:p>
            <a:pPr algn="ctr"/>
            <a:endParaRPr lang="en-US"/>
          </a:p>
        </p:txBody>
      </p:sp>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ALPINE: Investigator-Assessed PFS in </a:t>
            </a:r>
            <a:br>
              <a:rPr lang="en-US" dirty="0"/>
            </a:br>
            <a:r>
              <a:rPr lang="en-US" dirty="0"/>
              <a:t>Patients With del(17p) and/or </a:t>
            </a:r>
            <a:r>
              <a:rPr lang="en-US" i="1" dirty="0"/>
              <a:t>TP53</a:t>
            </a:r>
            <a:r>
              <a:rPr lang="en-US" i="1" baseline="30000" dirty="0"/>
              <a:t>mut</a:t>
            </a:r>
            <a:endParaRPr lang="en-US" altLang="en-US" i="1" baseline="30000" dirty="0"/>
          </a:p>
        </p:txBody>
      </p:sp>
      <p:sp>
        <p:nvSpPr>
          <p:cNvPr id="2" name="Text Box 15">
            <a:extLst>
              <a:ext uri="{FF2B5EF4-FFF2-40B4-BE49-F238E27FC236}">
                <a16:creationId xmlns:a16="http://schemas.microsoft.com/office/drawing/2014/main" id="{7AB16D25-F9D4-F6F7-36DD-630D686A5EBC}"/>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Brown. ASH 2022. Abstr LBA-6. Brown. NEJM. 2022;[Epub]. </a:t>
            </a:r>
            <a:endParaRPr lang="en-US" altLang="en-US" sz="1200" b="0" dirty="0">
              <a:solidFill>
                <a:schemeClr val="bg2"/>
              </a:solidFill>
              <a:latin typeface="Calibri" panose="020F0502020204030204" pitchFamily="34" charset="0"/>
            </a:endParaRPr>
          </a:p>
        </p:txBody>
      </p:sp>
      <p:sp>
        <p:nvSpPr>
          <p:cNvPr id="4" name="TextBox 3">
            <a:extLst>
              <a:ext uri="{FF2B5EF4-FFF2-40B4-BE49-F238E27FC236}">
                <a16:creationId xmlns:a16="http://schemas.microsoft.com/office/drawing/2014/main" id="{AD828134-6515-91E5-9564-8A3C3921A257}"/>
              </a:ext>
            </a:extLst>
          </p:cNvPr>
          <p:cNvSpPr txBox="1"/>
          <p:nvPr/>
        </p:nvSpPr>
        <p:spPr bwMode="auto">
          <a:xfrm>
            <a:off x="3815386" y="5223584"/>
            <a:ext cx="371540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Mo Since Randomization</a:t>
            </a:r>
          </a:p>
        </p:txBody>
      </p:sp>
      <p:sp>
        <p:nvSpPr>
          <p:cNvPr id="5" name="TextBox 4">
            <a:extLst>
              <a:ext uri="{FF2B5EF4-FFF2-40B4-BE49-F238E27FC236}">
                <a16:creationId xmlns:a16="http://schemas.microsoft.com/office/drawing/2014/main" id="{7EE0C01D-9A05-9796-5030-39D5EF6460D2}"/>
              </a:ext>
            </a:extLst>
          </p:cNvPr>
          <p:cNvSpPr txBox="1"/>
          <p:nvPr/>
        </p:nvSpPr>
        <p:spPr bwMode="auto">
          <a:xfrm rot="16200000">
            <a:off x="1132458" y="3224895"/>
            <a:ext cx="159757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Patients (%)</a:t>
            </a:r>
          </a:p>
        </p:txBody>
      </p:sp>
      <p:sp>
        <p:nvSpPr>
          <p:cNvPr id="6" name="TextBox 5">
            <a:extLst>
              <a:ext uri="{FF2B5EF4-FFF2-40B4-BE49-F238E27FC236}">
                <a16:creationId xmlns:a16="http://schemas.microsoft.com/office/drawing/2014/main" id="{6AE634EF-2E3D-392F-8928-7A4492F2DECA}"/>
              </a:ext>
            </a:extLst>
          </p:cNvPr>
          <p:cNvSpPr txBox="1"/>
          <p:nvPr/>
        </p:nvSpPr>
        <p:spPr bwMode="auto">
          <a:xfrm>
            <a:off x="3023688" y="4308142"/>
            <a:ext cx="338472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HR for disease progression or death: 0.53 95% CI: 0.31-0.88</a:t>
            </a:r>
          </a:p>
        </p:txBody>
      </p:sp>
      <p:sp>
        <p:nvSpPr>
          <p:cNvPr id="15" name="Freeform: Shape 14">
            <a:extLst>
              <a:ext uri="{FF2B5EF4-FFF2-40B4-BE49-F238E27FC236}">
                <a16:creationId xmlns:a16="http://schemas.microsoft.com/office/drawing/2014/main" id="{C78EB992-8646-4DC3-B16B-33F9F74D0368}"/>
              </a:ext>
            </a:extLst>
          </p:cNvPr>
          <p:cNvSpPr/>
          <p:nvPr/>
        </p:nvSpPr>
        <p:spPr bwMode="auto">
          <a:xfrm>
            <a:off x="2568580" y="1966408"/>
            <a:ext cx="6230793" cy="2952289"/>
          </a:xfrm>
          <a:custGeom>
            <a:avLst/>
            <a:gdLst>
              <a:gd name="connsiteX0" fmla="*/ 0 w 7502236"/>
              <a:gd name="connsiteY0" fmla="*/ 0 h 3699164"/>
              <a:gd name="connsiteX1" fmla="*/ 0 w 7502236"/>
              <a:gd name="connsiteY1" fmla="*/ 3699164 h 3699164"/>
              <a:gd name="connsiteX2" fmla="*/ 7502236 w 7502236"/>
              <a:gd name="connsiteY2" fmla="*/ 3699164 h 3699164"/>
            </a:gdLst>
            <a:ahLst/>
            <a:cxnLst>
              <a:cxn ang="0">
                <a:pos x="connsiteX0" y="connsiteY0"/>
              </a:cxn>
              <a:cxn ang="0">
                <a:pos x="connsiteX1" y="connsiteY1"/>
              </a:cxn>
              <a:cxn ang="0">
                <a:pos x="connsiteX2" y="connsiteY2"/>
              </a:cxn>
            </a:cxnLst>
            <a:rect l="l" t="t" r="r" b="b"/>
            <a:pathLst>
              <a:path w="7502236" h="3699164">
                <a:moveTo>
                  <a:pt x="0" y="0"/>
                </a:moveTo>
                <a:lnTo>
                  <a:pt x="0" y="3699164"/>
                </a:lnTo>
                <a:lnTo>
                  <a:pt x="7502236" y="3699164"/>
                </a:lnTo>
              </a:path>
            </a:pathLst>
          </a:custGeom>
          <a:noFill/>
          <a:ln w="28575">
            <a:solidFill>
              <a:schemeClr val="bg1"/>
            </a:solidFill>
            <a:miter lim="800000"/>
            <a:headEnd/>
            <a:tailEnd/>
          </a:ln>
        </p:spPr>
        <p:txBody>
          <a:bodyPr rtlCol="0" anchor="ctr"/>
          <a:lstStyle/>
          <a:p>
            <a:pPr algn="ctr"/>
            <a:endParaRPr lang="en-US"/>
          </a:p>
        </p:txBody>
      </p:sp>
      <p:grpSp>
        <p:nvGrpSpPr>
          <p:cNvPr id="16" name="Group 15">
            <a:extLst>
              <a:ext uri="{FF2B5EF4-FFF2-40B4-BE49-F238E27FC236}">
                <a16:creationId xmlns:a16="http://schemas.microsoft.com/office/drawing/2014/main" id="{2EABC2EB-608F-04D2-B3BE-4C15DD24A831}"/>
              </a:ext>
            </a:extLst>
          </p:cNvPr>
          <p:cNvGrpSpPr/>
          <p:nvPr/>
        </p:nvGrpSpPr>
        <p:grpSpPr>
          <a:xfrm>
            <a:off x="2487175" y="1966408"/>
            <a:ext cx="89261" cy="2951104"/>
            <a:chOff x="1643497" y="1683327"/>
            <a:chExt cx="135081" cy="3702628"/>
          </a:xfrm>
        </p:grpSpPr>
        <p:cxnSp>
          <p:nvCxnSpPr>
            <p:cNvPr id="17" name="Straight Connector 16">
              <a:extLst>
                <a:ext uri="{FF2B5EF4-FFF2-40B4-BE49-F238E27FC236}">
                  <a16:creationId xmlns:a16="http://schemas.microsoft.com/office/drawing/2014/main" id="{38FD6D0B-1739-B4A0-77CE-19CE29D06E76}"/>
                </a:ext>
              </a:extLst>
            </p:cNvPr>
            <p:cNvCxnSpPr>
              <a:cxnSpLocks/>
            </p:cNvCxnSpPr>
            <p:nvPr/>
          </p:nvCxnSpPr>
          <p:spPr bwMode="auto">
            <a:xfrm>
              <a:off x="1643497" y="1683327"/>
              <a:ext cx="135081" cy="0"/>
            </a:xfrm>
            <a:prstGeom prst="line">
              <a:avLst/>
            </a:prstGeom>
            <a:noFill/>
            <a:ln w="28575" cap="flat" cmpd="sng" algn="ctr">
              <a:solidFill>
                <a:schemeClr val="bg1"/>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94F20AAE-6EE9-4FC4-31B3-3186033C3AE9}"/>
                </a:ext>
              </a:extLst>
            </p:cNvPr>
            <p:cNvCxnSpPr>
              <a:cxnSpLocks/>
            </p:cNvCxnSpPr>
            <p:nvPr/>
          </p:nvCxnSpPr>
          <p:spPr bwMode="auto">
            <a:xfrm>
              <a:off x="1643497" y="2423853"/>
              <a:ext cx="135081" cy="0"/>
            </a:xfrm>
            <a:prstGeom prst="line">
              <a:avLst/>
            </a:prstGeom>
            <a:noFill/>
            <a:ln w="28575" cap="flat" cmpd="sng" algn="ctr">
              <a:solidFill>
                <a:schemeClr val="bg1"/>
              </a:solidFill>
              <a:prstDash val="solid"/>
              <a:round/>
              <a:headEnd type="none" w="med" len="med"/>
              <a:tailEnd type="none" w="med" len="med"/>
            </a:ln>
            <a:effectLst/>
          </p:spPr>
        </p:cxnSp>
        <p:cxnSp>
          <p:nvCxnSpPr>
            <p:cNvPr id="19" name="Straight Connector 18">
              <a:extLst>
                <a:ext uri="{FF2B5EF4-FFF2-40B4-BE49-F238E27FC236}">
                  <a16:creationId xmlns:a16="http://schemas.microsoft.com/office/drawing/2014/main" id="{F8A14FCD-76C9-C359-715D-480428707700}"/>
                </a:ext>
              </a:extLst>
            </p:cNvPr>
            <p:cNvCxnSpPr>
              <a:cxnSpLocks/>
            </p:cNvCxnSpPr>
            <p:nvPr/>
          </p:nvCxnSpPr>
          <p:spPr bwMode="auto">
            <a:xfrm>
              <a:off x="1643497" y="3164379"/>
              <a:ext cx="135081" cy="0"/>
            </a:xfrm>
            <a:prstGeom prst="line">
              <a:avLst/>
            </a:prstGeom>
            <a:noFill/>
            <a:ln w="28575" cap="flat" cmpd="sng" algn="ctr">
              <a:solidFill>
                <a:schemeClr val="bg1"/>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1280A262-CCE3-8452-E65B-2C83044F2AAA}"/>
                </a:ext>
              </a:extLst>
            </p:cNvPr>
            <p:cNvCxnSpPr>
              <a:cxnSpLocks/>
            </p:cNvCxnSpPr>
            <p:nvPr/>
          </p:nvCxnSpPr>
          <p:spPr bwMode="auto">
            <a:xfrm>
              <a:off x="1643497" y="3904905"/>
              <a:ext cx="135081" cy="0"/>
            </a:xfrm>
            <a:prstGeom prst="line">
              <a:avLst/>
            </a:prstGeom>
            <a:noFill/>
            <a:ln w="28575" cap="flat" cmpd="sng" algn="ctr">
              <a:solidFill>
                <a:schemeClr val="bg1"/>
              </a:solidFill>
              <a:prstDash val="solid"/>
              <a:round/>
              <a:headEnd type="none" w="med" len="med"/>
              <a:tailEnd type="none" w="med" len="med"/>
            </a:ln>
            <a:effectLst/>
          </p:spPr>
        </p:cxnSp>
        <p:cxnSp>
          <p:nvCxnSpPr>
            <p:cNvPr id="21" name="Straight Connector 20">
              <a:extLst>
                <a:ext uri="{FF2B5EF4-FFF2-40B4-BE49-F238E27FC236}">
                  <a16:creationId xmlns:a16="http://schemas.microsoft.com/office/drawing/2014/main" id="{C3067957-B2CA-33ED-D469-1AE50078293D}"/>
                </a:ext>
              </a:extLst>
            </p:cNvPr>
            <p:cNvCxnSpPr>
              <a:cxnSpLocks/>
            </p:cNvCxnSpPr>
            <p:nvPr/>
          </p:nvCxnSpPr>
          <p:spPr bwMode="auto">
            <a:xfrm>
              <a:off x="1643497" y="4645431"/>
              <a:ext cx="135081" cy="0"/>
            </a:xfrm>
            <a:prstGeom prst="line">
              <a:avLst/>
            </a:prstGeom>
            <a:noFill/>
            <a:ln w="28575" cap="flat" cmpd="sng" algn="ctr">
              <a:solidFill>
                <a:schemeClr val="bg1"/>
              </a:solidFill>
              <a:prstDash val="solid"/>
              <a:round/>
              <a:headEnd type="none" w="med" len="med"/>
              <a:tailEnd type="none" w="med" len="med"/>
            </a:ln>
            <a:effectLst/>
          </p:spPr>
        </p:cxnSp>
        <p:cxnSp>
          <p:nvCxnSpPr>
            <p:cNvPr id="22" name="Straight Connector 21">
              <a:extLst>
                <a:ext uri="{FF2B5EF4-FFF2-40B4-BE49-F238E27FC236}">
                  <a16:creationId xmlns:a16="http://schemas.microsoft.com/office/drawing/2014/main" id="{0033AA24-17ED-3C1D-9824-DB829806D38B}"/>
                </a:ext>
              </a:extLst>
            </p:cNvPr>
            <p:cNvCxnSpPr>
              <a:cxnSpLocks/>
            </p:cNvCxnSpPr>
            <p:nvPr/>
          </p:nvCxnSpPr>
          <p:spPr bwMode="auto">
            <a:xfrm>
              <a:off x="1643497" y="5385955"/>
              <a:ext cx="135081" cy="0"/>
            </a:xfrm>
            <a:prstGeom prst="line">
              <a:avLst/>
            </a:prstGeom>
            <a:noFill/>
            <a:ln w="28575" cap="flat" cmpd="sng" algn="ctr">
              <a:solidFill>
                <a:schemeClr val="bg1"/>
              </a:solidFill>
              <a:prstDash val="solid"/>
              <a:round/>
              <a:headEnd type="none" w="med" len="med"/>
              <a:tailEnd type="none" w="med" len="med"/>
            </a:ln>
            <a:effectLst/>
          </p:spPr>
        </p:cxnSp>
      </p:grpSp>
      <p:grpSp>
        <p:nvGrpSpPr>
          <p:cNvPr id="23" name="Group 22">
            <a:extLst>
              <a:ext uri="{FF2B5EF4-FFF2-40B4-BE49-F238E27FC236}">
                <a16:creationId xmlns:a16="http://schemas.microsoft.com/office/drawing/2014/main" id="{F631EC67-B321-9345-0EE4-AE28FBD9E167}"/>
              </a:ext>
            </a:extLst>
          </p:cNvPr>
          <p:cNvGrpSpPr/>
          <p:nvPr/>
        </p:nvGrpSpPr>
        <p:grpSpPr>
          <a:xfrm>
            <a:off x="1997536" y="1775017"/>
            <a:ext cx="546115" cy="3253432"/>
            <a:chOff x="2180952" y="1034868"/>
            <a:chExt cx="546115" cy="4041389"/>
          </a:xfrm>
        </p:grpSpPr>
        <p:sp>
          <p:nvSpPr>
            <p:cNvPr id="24" name="TextBox 23">
              <a:extLst>
                <a:ext uri="{FF2B5EF4-FFF2-40B4-BE49-F238E27FC236}">
                  <a16:creationId xmlns:a16="http://schemas.microsoft.com/office/drawing/2014/main" id="{D159DA43-3B64-0DA4-D5B8-638A02FACC59}"/>
                </a:ext>
              </a:extLst>
            </p:cNvPr>
            <p:cNvSpPr txBox="1"/>
            <p:nvPr/>
          </p:nvSpPr>
          <p:spPr bwMode="auto">
            <a:xfrm>
              <a:off x="2180952" y="1034868"/>
              <a:ext cx="5357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100</a:t>
              </a:r>
            </a:p>
          </p:txBody>
        </p:sp>
        <p:sp>
          <p:nvSpPr>
            <p:cNvPr id="25" name="TextBox 24">
              <a:extLst>
                <a:ext uri="{FF2B5EF4-FFF2-40B4-BE49-F238E27FC236}">
                  <a16:creationId xmlns:a16="http://schemas.microsoft.com/office/drawing/2014/main" id="{62B762DC-9C27-32B7-8146-C36916B9531C}"/>
                </a:ext>
              </a:extLst>
            </p:cNvPr>
            <p:cNvSpPr txBox="1"/>
            <p:nvPr/>
          </p:nvSpPr>
          <p:spPr bwMode="auto">
            <a:xfrm>
              <a:off x="2297972" y="1765000"/>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80</a:t>
              </a:r>
            </a:p>
          </p:txBody>
        </p:sp>
        <p:sp>
          <p:nvSpPr>
            <p:cNvPr id="26" name="TextBox 25">
              <a:extLst>
                <a:ext uri="{FF2B5EF4-FFF2-40B4-BE49-F238E27FC236}">
                  <a16:creationId xmlns:a16="http://schemas.microsoft.com/office/drawing/2014/main" id="{F692B9FB-DDCA-444C-3BC9-CB5DFE65454C}"/>
                </a:ext>
              </a:extLst>
            </p:cNvPr>
            <p:cNvSpPr txBox="1"/>
            <p:nvPr/>
          </p:nvSpPr>
          <p:spPr bwMode="auto">
            <a:xfrm>
              <a:off x="2297972" y="2504147"/>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60</a:t>
              </a:r>
            </a:p>
          </p:txBody>
        </p:sp>
        <p:sp>
          <p:nvSpPr>
            <p:cNvPr id="27" name="TextBox 26">
              <a:extLst>
                <a:ext uri="{FF2B5EF4-FFF2-40B4-BE49-F238E27FC236}">
                  <a16:creationId xmlns:a16="http://schemas.microsoft.com/office/drawing/2014/main" id="{AD8DC010-F1D6-16DA-69FF-B261B2A22DA6}"/>
                </a:ext>
              </a:extLst>
            </p:cNvPr>
            <p:cNvSpPr txBox="1"/>
            <p:nvPr/>
          </p:nvSpPr>
          <p:spPr bwMode="auto">
            <a:xfrm>
              <a:off x="2297972" y="3234279"/>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40</a:t>
              </a:r>
            </a:p>
          </p:txBody>
        </p:sp>
        <p:sp>
          <p:nvSpPr>
            <p:cNvPr id="28" name="TextBox 27">
              <a:extLst>
                <a:ext uri="{FF2B5EF4-FFF2-40B4-BE49-F238E27FC236}">
                  <a16:creationId xmlns:a16="http://schemas.microsoft.com/office/drawing/2014/main" id="{DA9077B9-5181-D58A-1131-0F336E399D58}"/>
                </a:ext>
              </a:extLst>
            </p:cNvPr>
            <p:cNvSpPr txBox="1"/>
            <p:nvPr/>
          </p:nvSpPr>
          <p:spPr bwMode="auto">
            <a:xfrm>
              <a:off x="2308363" y="3976793"/>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sp>
          <p:nvSpPr>
            <p:cNvPr id="29" name="TextBox 28">
              <a:extLst>
                <a:ext uri="{FF2B5EF4-FFF2-40B4-BE49-F238E27FC236}">
                  <a16:creationId xmlns:a16="http://schemas.microsoft.com/office/drawing/2014/main" id="{1DA73798-B3E5-82B0-6EA5-067F3EA740A6}"/>
                </a:ext>
              </a:extLst>
            </p:cNvPr>
            <p:cNvSpPr txBox="1"/>
            <p:nvPr/>
          </p:nvSpPr>
          <p:spPr bwMode="auto">
            <a:xfrm>
              <a:off x="2425382" y="4706925"/>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grpSp>
      <p:sp>
        <p:nvSpPr>
          <p:cNvPr id="32" name="TextBox 31">
            <a:extLst>
              <a:ext uri="{FF2B5EF4-FFF2-40B4-BE49-F238E27FC236}">
                <a16:creationId xmlns:a16="http://schemas.microsoft.com/office/drawing/2014/main" id="{8995D100-340F-D282-BC5D-152A48F6FC96}"/>
              </a:ext>
            </a:extLst>
          </p:cNvPr>
          <p:cNvSpPr txBox="1"/>
          <p:nvPr/>
        </p:nvSpPr>
        <p:spPr bwMode="auto">
          <a:xfrm>
            <a:off x="7982950" y="4638771"/>
            <a:ext cx="47961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dirty="0">
                <a:latin typeface="Calibri" panose="020F0502020204030204" pitchFamily="34" charset="0"/>
              </a:rPr>
              <a:t>5.8</a:t>
            </a:r>
          </a:p>
        </p:txBody>
      </p:sp>
      <p:cxnSp>
        <p:nvCxnSpPr>
          <p:cNvPr id="33" name="Straight Connector 32">
            <a:extLst>
              <a:ext uri="{FF2B5EF4-FFF2-40B4-BE49-F238E27FC236}">
                <a16:creationId xmlns:a16="http://schemas.microsoft.com/office/drawing/2014/main" id="{CAE74FEC-A715-9056-3783-E721F335A8E8}"/>
              </a:ext>
            </a:extLst>
          </p:cNvPr>
          <p:cNvCxnSpPr/>
          <p:nvPr/>
        </p:nvCxnSpPr>
        <p:spPr bwMode="auto">
          <a:xfrm flipV="1">
            <a:off x="6408635" y="1965168"/>
            <a:ext cx="0" cy="2951193"/>
          </a:xfrm>
          <a:prstGeom prst="line">
            <a:avLst/>
          </a:prstGeom>
          <a:noFill/>
          <a:ln w="28575" cap="flat" cmpd="sng" algn="ctr">
            <a:solidFill>
              <a:schemeClr val="tx2"/>
            </a:solidFill>
            <a:prstDash val="sysDash"/>
            <a:round/>
            <a:headEnd type="none" w="med" len="med"/>
            <a:tailEnd type="none" w="med" len="med"/>
          </a:ln>
          <a:effectLst/>
        </p:spPr>
      </p:cxnSp>
      <p:grpSp>
        <p:nvGrpSpPr>
          <p:cNvPr id="34" name="Group 33">
            <a:extLst>
              <a:ext uri="{FF2B5EF4-FFF2-40B4-BE49-F238E27FC236}">
                <a16:creationId xmlns:a16="http://schemas.microsoft.com/office/drawing/2014/main" id="{00B7F2C2-E79D-72D9-2C76-B54A06D410D5}"/>
              </a:ext>
            </a:extLst>
          </p:cNvPr>
          <p:cNvGrpSpPr/>
          <p:nvPr/>
        </p:nvGrpSpPr>
        <p:grpSpPr>
          <a:xfrm>
            <a:off x="2568580" y="4909258"/>
            <a:ext cx="6230793" cy="101776"/>
            <a:chOff x="2799804" y="4909258"/>
            <a:chExt cx="6230793" cy="101776"/>
          </a:xfrm>
        </p:grpSpPr>
        <p:grpSp>
          <p:nvGrpSpPr>
            <p:cNvPr id="35" name="Group 34">
              <a:extLst>
                <a:ext uri="{FF2B5EF4-FFF2-40B4-BE49-F238E27FC236}">
                  <a16:creationId xmlns:a16="http://schemas.microsoft.com/office/drawing/2014/main" id="{C4ACDE20-13F4-103A-B8D3-1C1A4220331E}"/>
                </a:ext>
              </a:extLst>
            </p:cNvPr>
            <p:cNvGrpSpPr/>
            <p:nvPr/>
          </p:nvGrpSpPr>
          <p:grpSpPr>
            <a:xfrm rot="5400000">
              <a:off x="3950241" y="3758821"/>
              <a:ext cx="98847" cy="2399722"/>
              <a:chOff x="1643497" y="1683327"/>
              <a:chExt cx="135081" cy="3702628"/>
            </a:xfrm>
          </p:grpSpPr>
          <p:cxnSp>
            <p:nvCxnSpPr>
              <p:cNvPr id="48" name="Straight Connector 47">
                <a:extLst>
                  <a:ext uri="{FF2B5EF4-FFF2-40B4-BE49-F238E27FC236}">
                    <a16:creationId xmlns:a16="http://schemas.microsoft.com/office/drawing/2014/main" id="{453C5FB6-652E-4D20-1C97-DBFC7FEB200A}"/>
                  </a:ext>
                </a:extLst>
              </p:cNvPr>
              <p:cNvCxnSpPr>
                <a:cxnSpLocks/>
              </p:cNvCxnSpPr>
              <p:nvPr/>
            </p:nvCxnSpPr>
            <p:spPr bwMode="auto">
              <a:xfrm>
                <a:off x="1643497" y="1683327"/>
                <a:ext cx="135081" cy="0"/>
              </a:xfrm>
              <a:prstGeom prst="line">
                <a:avLst/>
              </a:prstGeom>
              <a:noFill/>
              <a:ln w="28575" cap="flat" cmpd="sng" algn="ctr">
                <a:solidFill>
                  <a:schemeClr val="bg1"/>
                </a:solidFill>
                <a:prstDash val="solid"/>
                <a:round/>
                <a:headEnd type="none" w="med" len="med"/>
                <a:tailEnd type="none" w="med" len="med"/>
              </a:ln>
              <a:effectLst/>
            </p:spPr>
          </p:cxnSp>
          <p:cxnSp>
            <p:nvCxnSpPr>
              <p:cNvPr id="49" name="Straight Connector 48">
                <a:extLst>
                  <a:ext uri="{FF2B5EF4-FFF2-40B4-BE49-F238E27FC236}">
                    <a16:creationId xmlns:a16="http://schemas.microsoft.com/office/drawing/2014/main" id="{46B5E276-6A0F-05E1-F072-AB684DA51605}"/>
                  </a:ext>
                </a:extLst>
              </p:cNvPr>
              <p:cNvCxnSpPr>
                <a:cxnSpLocks/>
              </p:cNvCxnSpPr>
              <p:nvPr/>
            </p:nvCxnSpPr>
            <p:spPr bwMode="auto">
              <a:xfrm>
                <a:off x="1643497" y="2423853"/>
                <a:ext cx="135081" cy="0"/>
              </a:xfrm>
              <a:prstGeom prst="line">
                <a:avLst/>
              </a:prstGeom>
              <a:noFill/>
              <a:ln w="28575" cap="flat" cmpd="sng" algn="ctr">
                <a:solidFill>
                  <a:schemeClr val="bg1"/>
                </a:solidFill>
                <a:prstDash val="solid"/>
                <a:round/>
                <a:headEnd type="none" w="med" len="med"/>
                <a:tailEnd type="none" w="med" len="med"/>
              </a:ln>
              <a:effectLst/>
            </p:spPr>
          </p:cxnSp>
          <p:cxnSp>
            <p:nvCxnSpPr>
              <p:cNvPr id="50" name="Straight Connector 49">
                <a:extLst>
                  <a:ext uri="{FF2B5EF4-FFF2-40B4-BE49-F238E27FC236}">
                    <a16:creationId xmlns:a16="http://schemas.microsoft.com/office/drawing/2014/main" id="{3B73E29F-97EC-AC3B-8EF6-0055631445A3}"/>
                  </a:ext>
                </a:extLst>
              </p:cNvPr>
              <p:cNvCxnSpPr>
                <a:cxnSpLocks/>
              </p:cNvCxnSpPr>
              <p:nvPr/>
            </p:nvCxnSpPr>
            <p:spPr bwMode="auto">
              <a:xfrm>
                <a:off x="1643497" y="3164379"/>
                <a:ext cx="135081" cy="0"/>
              </a:xfrm>
              <a:prstGeom prst="line">
                <a:avLst/>
              </a:prstGeom>
              <a:noFill/>
              <a:ln w="28575" cap="flat" cmpd="sng" algn="ctr">
                <a:solidFill>
                  <a:schemeClr val="bg1"/>
                </a:solidFill>
                <a:prstDash val="solid"/>
                <a:round/>
                <a:headEnd type="none" w="med" len="med"/>
                <a:tailEnd type="none" w="med" len="med"/>
              </a:ln>
              <a:effectLst/>
            </p:spPr>
          </p:cxnSp>
          <p:cxnSp>
            <p:nvCxnSpPr>
              <p:cNvPr id="51" name="Straight Connector 50">
                <a:extLst>
                  <a:ext uri="{FF2B5EF4-FFF2-40B4-BE49-F238E27FC236}">
                    <a16:creationId xmlns:a16="http://schemas.microsoft.com/office/drawing/2014/main" id="{9FC492FA-3A12-C304-E97C-D36EB5E41EE3}"/>
                  </a:ext>
                </a:extLst>
              </p:cNvPr>
              <p:cNvCxnSpPr>
                <a:cxnSpLocks/>
              </p:cNvCxnSpPr>
              <p:nvPr/>
            </p:nvCxnSpPr>
            <p:spPr bwMode="auto">
              <a:xfrm>
                <a:off x="1643497" y="3904905"/>
                <a:ext cx="135081" cy="0"/>
              </a:xfrm>
              <a:prstGeom prst="line">
                <a:avLst/>
              </a:prstGeom>
              <a:noFill/>
              <a:ln w="28575" cap="flat" cmpd="sng" algn="ctr">
                <a:solidFill>
                  <a:schemeClr val="bg1"/>
                </a:solidFill>
                <a:prstDash val="solid"/>
                <a:round/>
                <a:headEnd type="none" w="med" len="med"/>
                <a:tailEnd type="none" w="med" len="med"/>
              </a:ln>
              <a:effectLst/>
            </p:spPr>
          </p:cxnSp>
          <p:cxnSp>
            <p:nvCxnSpPr>
              <p:cNvPr id="52" name="Straight Connector 51">
                <a:extLst>
                  <a:ext uri="{FF2B5EF4-FFF2-40B4-BE49-F238E27FC236}">
                    <a16:creationId xmlns:a16="http://schemas.microsoft.com/office/drawing/2014/main" id="{4F808C5C-8538-2EAB-EB69-13DFDBC1A3D0}"/>
                  </a:ext>
                </a:extLst>
              </p:cNvPr>
              <p:cNvCxnSpPr>
                <a:cxnSpLocks/>
              </p:cNvCxnSpPr>
              <p:nvPr/>
            </p:nvCxnSpPr>
            <p:spPr bwMode="auto">
              <a:xfrm>
                <a:off x="1643497" y="4645431"/>
                <a:ext cx="135081" cy="0"/>
              </a:xfrm>
              <a:prstGeom prst="line">
                <a:avLst/>
              </a:prstGeom>
              <a:noFill/>
              <a:ln w="28575" cap="flat" cmpd="sng" algn="ctr">
                <a:solidFill>
                  <a:schemeClr val="bg1"/>
                </a:solidFill>
                <a:prstDash val="solid"/>
                <a:round/>
                <a:headEnd type="none" w="med" len="med"/>
                <a:tailEnd type="none" w="med" len="med"/>
              </a:ln>
              <a:effectLst/>
            </p:spPr>
          </p:cxnSp>
          <p:cxnSp>
            <p:nvCxnSpPr>
              <p:cNvPr id="53" name="Straight Connector 52">
                <a:extLst>
                  <a:ext uri="{FF2B5EF4-FFF2-40B4-BE49-F238E27FC236}">
                    <a16:creationId xmlns:a16="http://schemas.microsoft.com/office/drawing/2014/main" id="{EBEEB933-B1BC-FBA6-8ED7-6D8109A0A5DF}"/>
                  </a:ext>
                </a:extLst>
              </p:cNvPr>
              <p:cNvCxnSpPr>
                <a:cxnSpLocks/>
              </p:cNvCxnSpPr>
              <p:nvPr/>
            </p:nvCxnSpPr>
            <p:spPr bwMode="auto">
              <a:xfrm>
                <a:off x="1643497" y="5385955"/>
                <a:ext cx="135081" cy="0"/>
              </a:xfrm>
              <a:prstGeom prst="line">
                <a:avLst/>
              </a:prstGeom>
              <a:noFill/>
              <a:ln w="28575" cap="flat" cmpd="sng" algn="ctr">
                <a:solidFill>
                  <a:schemeClr val="bg1"/>
                </a:solidFill>
                <a:prstDash val="solid"/>
                <a:round/>
                <a:headEnd type="none" w="med" len="med"/>
                <a:tailEnd type="none" w="med" len="med"/>
              </a:ln>
              <a:effectLst/>
            </p:spPr>
          </p:cxnSp>
        </p:grpSp>
        <p:grpSp>
          <p:nvGrpSpPr>
            <p:cNvPr id="36" name="Group 35">
              <a:extLst>
                <a:ext uri="{FF2B5EF4-FFF2-40B4-BE49-F238E27FC236}">
                  <a16:creationId xmlns:a16="http://schemas.microsoft.com/office/drawing/2014/main" id="{3EB6B48F-5D06-4E1A-C9FF-93A6AB782489}"/>
                </a:ext>
              </a:extLst>
            </p:cNvPr>
            <p:cNvGrpSpPr/>
            <p:nvPr/>
          </p:nvGrpSpPr>
          <p:grpSpPr>
            <a:xfrm rot="5400000">
              <a:off x="6829907" y="3758821"/>
              <a:ext cx="98847" cy="2399722"/>
              <a:chOff x="1643497" y="1683327"/>
              <a:chExt cx="135081" cy="3702628"/>
            </a:xfrm>
          </p:grpSpPr>
          <p:cxnSp>
            <p:nvCxnSpPr>
              <p:cNvPr id="42" name="Straight Connector 41">
                <a:extLst>
                  <a:ext uri="{FF2B5EF4-FFF2-40B4-BE49-F238E27FC236}">
                    <a16:creationId xmlns:a16="http://schemas.microsoft.com/office/drawing/2014/main" id="{138101CE-DC19-3B88-F392-CDD34ABEE905}"/>
                  </a:ext>
                </a:extLst>
              </p:cNvPr>
              <p:cNvCxnSpPr>
                <a:cxnSpLocks/>
              </p:cNvCxnSpPr>
              <p:nvPr/>
            </p:nvCxnSpPr>
            <p:spPr bwMode="auto">
              <a:xfrm>
                <a:off x="1643497" y="1683327"/>
                <a:ext cx="135081" cy="0"/>
              </a:xfrm>
              <a:prstGeom prst="line">
                <a:avLst/>
              </a:prstGeom>
              <a:noFill/>
              <a:ln w="28575" cap="flat" cmpd="sng" algn="ctr">
                <a:solidFill>
                  <a:schemeClr val="bg1"/>
                </a:solidFill>
                <a:prstDash val="solid"/>
                <a:round/>
                <a:headEnd type="none" w="med" len="med"/>
                <a:tailEnd type="none" w="med" len="med"/>
              </a:ln>
              <a:effectLst/>
            </p:spPr>
          </p:cxnSp>
          <p:cxnSp>
            <p:nvCxnSpPr>
              <p:cNvPr id="43" name="Straight Connector 42">
                <a:extLst>
                  <a:ext uri="{FF2B5EF4-FFF2-40B4-BE49-F238E27FC236}">
                    <a16:creationId xmlns:a16="http://schemas.microsoft.com/office/drawing/2014/main" id="{6C780C95-2999-9662-7F65-481F98104467}"/>
                  </a:ext>
                </a:extLst>
              </p:cNvPr>
              <p:cNvCxnSpPr>
                <a:cxnSpLocks/>
              </p:cNvCxnSpPr>
              <p:nvPr/>
            </p:nvCxnSpPr>
            <p:spPr bwMode="auto">
              <a:xfrm>
                <a:off x="1643497" y="2423853"/>
                <a:ext cx="135081" cy="0"/>
              </a:xfrm>
              <a:prstGeom prst="line">
                <a:avLst/>
              </a:prstGeom>
              <a:noFill/>
              <a:ln w="28575" cap="flat" cmpd="sng" algn="ctr">
                <a:solidFill>
                  <a:schemeClr val="bg1"/>
                </a:solidFill>
                <a:prstDash val="solid"/>
                <a:round/>
                <a:headEnd type="none" w="med" len="med"/>
                <a:tailEnd type="none" w="med" len="med"/>
              </a:ln>
              <a:effectLst/>
            </p:spPr>
          </p:cxnSp>
          <p:cxnSp>
            <p:nvCxnSpPr>
              <p:cNvPr id="44" name="Straight Connector 43">
                <a:extLst>
                  <a:ext uri="{FF2B5EF4-FFF2-40B4-BE49-F238E27FC236}">
                    <a16:creationId xmlns:a16="http://schemas.microsoft.com/office/drawing/2014/main" id="{5102FBC6-25E5-2434-6C44-11E337E4BE91}"/>
                  </a:ext>
                </a:extLst>
              </p:cNvPr>
              <p:cNvCxnSpPr>
                <a:cxnSpLocks/>
              </p:cNvCxnSpPr>
              <p:nvPr/>
            </p:nvCxnSpPr>
            <p:spPr bwMode="auto">
              <a:xfrm>
                <a:off x="1643497" y="3164379"/>
                <a:ext cx="135081" cy="0"/>
              </a:xfrm>
              <a:prstGeom prst="line">
                <a:avLst/>
              </a:prstGeom>
              <a:noFill/>
              <a:ln w="28575" cap="flat" cmpd="sng" algn="ctr">
                <a:solidFill>
                  <a:schemeClr val="bg1"/>
                </a:solidFill>
                <a:prstDash val="solid"/>
                <a:round/>
                <a:headEnd type="none" w="med" len="med"/>
                <a:tailEnd type="none" w="med" len="med"/>
              </a:ln>
              <a:effectLst/>
            </p:spPr>
          </p:cxnSp>
          <p:cxnSp>
            <p:nvCxnSpPr>
              <p:cNvPr id="45" name="Straight Connector 44">
                <a:extLst>
                  <a:ext uri="{FF2B5EF4-FFF2-40B4-BE49-F238E27FC236}">
                    <a16:creationId xmlns:a16="http://schemas.microsoft.com/office/drawing/2014/main" id="{6B507F03-5CD2-B8F7-AD4D-A495CB4E2E71}"/>
                  </a:ext>
                </a:extLst>
              </p:cNvPr>
              <p:cNvCxnSpPr>
                <a:cxnSpLocks/>
              </p:cNvCxnSpPr>
              <p:nvPr/>
            </p:nvCxnSpPr>
            <p:spPr bwMode="auto">
              <a:xfrm>
                <a:off x="1643497" y="3904905"/>
                <a:ext cx="135081" cy="0"/>
              </a:xfrm>
              <a:prstGeom prst="line">
                <a:avLst/>
              </a:prstGeom>
              <a:noFill/>
              <a:ln w="28575" cap="flat" cmpd="sng" algn="ctr">
                <a:solidFill>
                  <a:schemeClr val="bg1"/>
                </a:solidFill>
                <a:prstDash val="solid"/>
                <a:round/>
                <a:headEnd type="none" w="med" len="med"/>
                <a:tailEnd type="none" w="med" len="med"/>
              </a:ln>
              <a:effectLst/>
            </p:spPr>
          </p:cxnSp>
          <p:cxnSp>
            <p:nvCxnSpPr>
              <p:cNvPr id="46" name="Straight Connector 45">
                <a:extLst>
                  <a:ext uri="{FF2B5EF4-FFF2-40B4-BE49-F238E27FC236}">
                    <a16:creationId xmlns:a16="http://schemas.microsoft.com/office/drawing/2014/main" id="{78DA3CC1-FF79-D97A-D64C-563607628D4C}"/>
                  </a:ext>
                </a:extLst>
              </p:cNvPr>
              <p:cNvCxnSpPr>
                <a:cxnSpLocks/>
              </p:cNvCxnSpPr>
              <p:nvPr/>
            </p:nvCxnSpPr>
            <p:spPr bwMode="auto">
              <a:xfrm>
                <a:off x="1643497" y="4645431"/>
                <a:ext cx="135081" cy="0"/>
              </a:xfrm>
              <a:prstGeom prst="line">
                <a:avLst/>
              </a:prstGeom>
              <a:noFill/>
              <a:ln w="28575" cap="flat" cmpd="sng" algn="ctr">
                <a:solidFill>
                  <a:schemeClr val="bg1"/>
                </a:solidFill>
                <a:prstDash val="solid"/>
                <a:round/>
                <a:headEnd type="none" w="med" len="med"/>
                <a:tailEnd type="none" w="med" len="med"/>
              </a:ln>
              <a:effectLst/>
            </p:spPr>
          </p:cxnSp>
          <p:cxnSp>
            <p:nvCxnSpPr>
              <p:cNvPr id="47" name="Straight Connector 46">
                <a:extLst>
                  <a:ext uri="{FF2B5EF4-FFF2-40B4-BE49-F238E27FC236}">
                    <a16:creationId xmlns:a16="http://schemas.microsoft.com/office/drawing/2014/main" id="{171BD719-9C63-B187-E30C-D038A4069722}"/>
                  </a:ext>
                </a:extLst>
              </p:cNvPr>
              <p:cNvCxnSpPr>
                <a:cxnSpLocks/>
              </p:cNvCxnSpPr>
              <p:nvPr/>
            </p:nvCxnSpPr>
            <p:spPr bwMode="auto">
              <a:xfrm>
                <a:off x="1643497" y="5385955"/>
                <a:ext cx="135081" cy="0"/>
              </a:xfrm>
              <a:prstGeom prst="line">
                <a:avLst/>
              </a:prstGeom>
              <a:noFill/>
              <a:ln w="28575" cap="flat" cmpd="sng" algn="ctr">
                <a:solidFill>
                  <a:schemeClr val="bg1"/>
                </a:solidFill>
                <a:prstDash val="solid"/>
                <a:round/>
                <a:headEnd type="none" w="med" len="med"/>
                <a:tailEnd type="none" w="med" len="med"/>
              </a:ln>
              <a:effectLst/>
            </p:spPr>
          </p:cxnSp>
        </p:grpSp>
        <p:grpSp>
          <p:nvGrpSpPr>
            <p:cNvPr id="37" name="Group 36">
              <a:extLst>
                <a:ext uri="{FF2B5EF4-FFF2-40B4-BE49-F238E27FC236}">
                  <a16:creationId xmlns:a16="http://schemas.microsoft.com/office/drawing/2014/main" id="{9178F948-652C-79BB-0914-F5AF0D19718D}"/>
                </a:ext>
              </a:extLst>
            </p:cNvPr>
            <p:cNvGrpSpPr/>
            <p:nvPr/>
          </p:nvGrpSpPr>
          <p:grpSpPr>
            <a:xfrm rot="5400000">
              <a:off x="8741202" y="4721639"/>
              <a:ext cx="98847" cy="479943"/>
              <a:chOff x="1643497" y="4645431"/>
              <a:chExt cx="135081" cy="740524"/>
            </a:xfrm>
          </p:grpSpPr>
          <p:cxnSp>
            <p:nvCxnSpPr>
              <p:cNvPr id="40" name="Straight Connector 39">
                <a:extLst>
                  <a:ext uri="{FF2B5EF4-FFF2-40B4-BE49-F238E27FC236}">
                    <a16:creationId xmlns:a16="http://schemas.microsoft.com/office/drawing/2014/main" id="{5FCF4B0B-6A44-3285-B183-0E488015CFFB}"/>
                  </a:ext>
                </a:extLst>
              </p:cNvPr>
              <p:cNvCxnSpPr>
                <a:cxnSpLocks/>
              </p:cNvCxnSpPr>
              <p:nvPr/>
            </p:nvCxnSpPr>
            <p:spPr bwMode="auto">
              <a:xfrm>
                <a:off x="1643497" y="4645431"/>
                <a:ext cx="135081" cy="0"/>
              </a:xfrm>
              <a:prstGeom prst="line">
                <a:avLst/>
              </a:prstGeom>
              <a:noFill/>
              <a:ln w="28575" cap="flat" cmpd="sng" algn="ctr">
                <a:solidFill>
                  <a:schemeClr val="bg1"/>
                </a:solidFill>
                <a:prstDash val="solid"/>
                <a:round/>
                <a:headEnd type="none" w="med" len="med"/>
                <a:tailEnd type="none" w="med" len="med"/>
              </a:ln>
              <a:effectLst/>
            </p:spPr>
          </p:cxnSp>
          <p:cxnSp>
            <p:nvCxnSpPr>
              <p:cNvPr id="41" name="Straight Connector 40">
                <a:extLst>
                  <a:ext uri="{FF2B5EF4-FFF2-40B4-BE49-F238E27FC236}">
                    <a16:creationId xmlns:a16="http://schemas.microsoft.com/office/drawing/2014/main" id="{4A448919-B2AF-342D-B8DA-867081528D84}"/>
                  </a:ext>
                </a:extLst>
              </p:cNvPr>
              <p:cNvCxnSpPr>
                <a:cxnSpLocks/>
              </p:cNvCxnSpPr>
              <p:nvPr/>
            </p:nvCxnSpPr>
            <p:spPr bwMode="auto">
              <a:xfrm>
                <a:off x="1643497" y="5385955"/>
                <a:ext cx="135081" cy="0"/>
              </a:xfrm>
              <a:prstGeom prst="line">
                <a:avLst/>
              </a:prstGeom>
              <a:noFill/>
              <a:ln w="28575" cap="flat" cmpd="sng" algn="ctr">
                <a:solidFill>
                  <a:schemeClr val="bg1"/>
                </a:solidFill>
                <a:prstDash val="solid"/>
                <a:round/>
                <a:headEnd type="none" w="med" len="med"/>
                <a:tailEnd type="none" w="med" len="med"/>
              </a:ln>
              <a:effectLst/>
            </p:spPr>
          </p:cxnSp>
        </p:grpSp>
      </p:grpSp>
      <p:sp>
        <p:nvSpPr>
          <p:cNvPr id="54" name="TextBox 53">
            <a:extLst>
              <a:ext uri="{FF2B5EF4-FFF2-40B4-BE49-F238E27FC236}">
                <a16:creationId xmlns:a16="http://schemas.microsoft.com/office/drawing/2014/main" id="{0E1D38DE-04D5-A1A6-E905-2761F792D3FE}"/>
              </a:ext>
            </a:extLst>
          </p:cNvPr>
          <p:cNvSpPr txBox="1"/>
          <p:nvPr/>
        </p:nvSpPr>
        <p:spPr bwMode="auto">
          <a:xfrm>
            <a:off x="2708839" y="3352045"/>
            <a:ext cx="30585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ts val="0"/>
              </a:spcBef>
              <a:spcAft>
                <a:spcPct val="0"/>
              </a:spcAft>
              <a:buClrTx/>
              <a:buFontTx/>
              <a:buNone/>
            </a:pPr>
            <a:r>
              <a:rPr lang="en-US" sz="1400" dirty="0">
                <a:solidFill>
                  <a:schemeClr val="bg1"/>
                </a:solidFill>
                <a:latin typeface="Calibri" panose="020F0502020204030204" pitchFamily="34" charset="0"/>
              </a:rPr>
              <a:t>Disease Progression or Death</a:t>
            </a:r>
          </a:p>
        </p:txBody>
      </p:sp>
      <p:sp>
        <p:nvSpPr>
          <p:cNvPr id="55" name="TextBox 54">
            <a:extLst>
              <a:ext uri="{FF2B5EF4-FFF2-40B4-BE49-F238E27FC236}">
                <a16:creationId xmlns:a16="http://schemas.microsoft.com/office/drawing/2014/main" id="{EE0825E4-2570-F810-218F-487DE35FFE29}"/>
              </a:ext>
            </a:extLst>
          </p:cNvPr>
          <p:cNvSpPr txBox="1"/>
          <p:nvPr/>
        </p:nvSpPr>
        <p:spPr bwMode="auto">
          <a:xfrm>
            <a:off x="2773436" y="3881740"/>
            <a:ext cx="1210548"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ts val="0"/>
              </a:spcBef>
              <a:spcAft>
                <a:spcPct val="0"/>
              </a:spcAft>
              <a:buClrTx/>
              <a:buFontTx/>
              <a:buNone/>
            </a:pPr>
            <a:r>
              <a:rPr lang="en-US" sz="1400" dirty="0">
                <a:solidFill>
                  <a:schemeClr val="bg1"/>
                </a:solidFill>
                <a:latin typeface="Calibri" panose="020F0502020204030204" pitchFamily="34" charset="0"/>
              </a:rPr>
              <a:t>Zanubrutinib</a:t>
            </a:r>
            <a:br>
              <a:rPr lang="en-US" sz="1400" dirty="0">
                <a:solidFill>
                  <a:schemeClr val="bg1"/>
                </a:solidFill>
                <a:latin typeface="Calibri" panose="020F0502020204030204" pitchFamily="34" charset="0"/>
              </a:rPr>
            </a:br>
            <a:r>
              <a:rPr lang="en-US" sz="1400" dirty="0">
                <a:solidFill>
                  <a:schemeClr val="bg1"/>
                </a:solidFill>
                <a:latin typeface="Calibri" panose="020F0502020204030204" pitchFamily="34" charset="0"/>
              </a:rPr>
              <a:t>Ibrutinib</a:t>
            </a:r>
          </a:p>
        </p:txBody>
      </p:sp>
      <p:sp>
        <p:nvSpPr>
          <p:cNvPr id="56" name="TextBox 55">
            <a:extLst>
              <a:ext uri="{FF2B5EF4-FFF2-40B4-BE49-F238E27FC236}">
                <a16:creationId xmlns:a16="http://schemas.microsoft.com/office/drawing/2014/main" id="{D3D9081C-BC34-7D91-67AC-8F9530CEDF96}"/>
              </a:ext>
            </a:extLst>
          </p:cNvPr>
          <p:cNvSpPr txBox="1"/>
          <p:nvPr/>
        </p:nvSpPr>
        <p:spPr bwMode="auto">
          <a:xfrm>
            <a:off x="3863376" y="3663636"/>
            <a:ext cx="1070699"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ts val="0"/>
              </a:spcBef>
              <a:spcAft>
                <a:spcPct val="0"/>
              </a:spcAft>
              <a:buClrTx/>
              <a:buFontTx/>
              <a:buNone/>
            </a:pPr>
            <a:r>
              <a:rPr lang="en-US" sz="1400" b="0" i="1" dirty="0">
                <a:solidFill>
                  <a:schemeClr val="bg1"/>
                </a:solidFill>
                <a:latin typeface="Calibri" panose="020F0502020204030204" pitchFamily="34" charset="0"/>
              </a:rPr>
              <a:t>no. (%)</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24 (32.0)</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36 (48.0)</a:t>
            </a:r>
          </a:p>
        </p:txBody>
      </p:sp>
      <p:sp>
        <p:nvSpPr>
          <p:cNvPr id="57" name="TextBox 56">
            <a:extLst>
              <a:ext uri="{FF2B5EF4-FFF2-40B4-BE49-F238E27FC236}">
                <a16:creationId xmlns:a16="http://schemas.microsoft.com/office/drawing/2014/main" id="{51CB1C51-27E0-8548-20E2-E1AF2EEBD5C6}"/>
              </a:ext>
            </a:extLst>
          </p:cNvPr>
          <p:cNvSpPr txBox="1"/>
          <p:nvPr/>
        </p:nvSpPr>
        <p:spPr bwMode="auto">
          <a:xfrm>
            <a:off x="6408133" y="3855451"/>
            <a:ext cx="59343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nSpc>
                <a:spcPct val="100000"/>
              </a:lnSpc>
              <a:spcBef>
                <a:spcPct val="50000"/>
              </a:spcBef>
              <a:spcAft>
                <a:spcPct val="0"/>
              </a:spcAft>
              <a:buClrTx/>
              <a:buFontTx/>
              <a:buNone/>
            </a:pPr>
            <a:r>
              <a:rPr lang="en-US" b="0" dirty="0">
                <a:solidFill>
                  <a:schemeClr val="bg1"/>
                </a:solidFill>
                <a:latin typeface="Calibri" panose="020F0502020204030204" pitchFamily="34" charset="0"/>
              </a:rPr>
              <a:t>54.6</a:t>
            </a:r>
          </a:p>
        </p:txBody>
      </p:sp>
      <p:sp>
        <p:nvSpPr>
          <p:cNvPr id="58" name="TextBox 57">
            <a:extLst>
              <a:ext uri="{FF2B5EF4-FFF2-40B4-BE49-F238E27FC236}">
                <a16:creationId xmlns:a16="http://schemas.microsoft.com/office/drawing/2014/main" id="{2C7BA0E1-2A30-5490-B952-BB189CA2D0D8}"/>
              </a:ext>
            </a:extLst>
          </p:cNvPr>
          <p:cNvSpPr txBox="1"/>
          <p:nvPr/>
        </p:nvSpPr>
        <p:spPr bwMode="auto">
          <a:xfrm>
            <a:off x="6408133" y="2114215"/>
            <a:ext cx="59343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nSpc>
                <a:spcPct val="100000"/>
              </a:lnSpc>
              <a:spcBef>
                <a:spcPct val="50000"/>
              </a:spcBef>
              <a:spcAft>
                <a:spcPct val="0"/>
              </a:spcAft>
              <a:buClrTx/>
              <a:buFontTx/>
              <a:buNone/>
            </a:pPr>
            <a:r>
              <a:rPr lang="en-US" b="0" dirty="0">
                <a:solidFill>
                  <a:schemeClr val="bg1"/>
                </a:solidFill>
                <a:latin typeface="Calibri" panose="020F0502020204030204" pitchFamily="34" charset="0"/>
              </a:rPr>
              <a:t>72.6</a:t>
            </a:r>
          </a:p>
        </p:txBody>
      </p:sp>
      <p:sp>
        <p:nvSpPr>
          <p:cNvPr id="59" name="TextBox 58">
            <a:extLst>
              <a:ext uri="{FF2B5EF4-FFF2-40B4-BE49-F238E27FC236}">
                <a16:creationId xmlns:a16="http://schemas.microsoft.com/office/drawing/2014/main" id="{81203126-C757-C422-57B4-8A1949A84745}"/>
              </a:ext>
            </a:extLst>
          </p:cNvPr>
          <p:cNvSpPr txBox="1"/>
          <p:nvPr/>
        </p:nvSpPr>
        <p:spPr bwMode="auto">
          <a:xfrm>
            <a:off x="2421417" y="4923102"/>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60" name="TextBox 59">
            <a:extLst>
              <a:ext uri="{FF2B5EF4-FFF2-40B4-BE49-F238E27FC236}">
                <a16:creationId xmlns:a16="http://schemas.microsoft.com/office/drawing/2014/main" id="{3C1453C6-D717-5E47-F863-C880CECC9A92}"/>
              </a:ext>
            </a:extLst>
          </p:cNvPr>
          <p:cNvSpPr txBox="1"/>
          <p:nvPr/>
        </p:nvSpPr>
        <p:spPr bwMode="auto">
          <a:xfrm>
            <a:off x="2906165" y="4923102"/>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a:t>
            </a:r>
          </a:p>
        </p:txBody>
      </p:sp>
      <p:sp>
        <p:nvSpPr>
          <p:cNvPr id="61" name="TextBox 60">
            <a:extLst>
              <a:ext uri="{FF2B5EF4-FFF2-40B4-BE49-F238E27FC236}">
                <a16:creationId xmlns:a16="http://schemas.microsoft.com/office/drawing/2014/main" id="{A74F304E-1050-FA03-500B-3BB7C488975E}"/>
              </a:ext>
            </a:extLst>
          </p:cNvPr>
          <p:cNvSpPr txBox="1"/>
          <p:nvPr/>
        </p:nvSpPr>
        <p:spPr bwMode="auto">
          <a:xfrm>
            <a:off x="3378338" y="4923102"/>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6</a:t>
            </a:r>
          </a:p>
        </p:txBody>
      </p:sp>
      <p:sp>
        <p:nvSpPr>
          <p:cNvPr id="62" name="TextBox 61">
            <a:extLst>
              <a:ext uri="{FF2B5EF4-FFF2-40B4-BE49-F238E27FC236}">
                <a16:creationId xmlns:a16="http://schemas.microsoft.com/office/drawing/2014/main" id="{052623C6-E118-AD57-1EF0-1BF48262F53D}"/>
              </a:ext>
            </a:extLst>
          </p:cNvPr>
          <p:cNvSpPr txBox="1"/>
          <p:nvPr/>
        </p:nvSpPr>
        <p:spPr bwMode="auto">
          <a:xfrm>
            <a:off x="3876838" y="4923102"/>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9</a:t>
            </a:r>
          </a:p>
        </p:txBody>
      </p:sp>
      <p:sp>
        <p:nvSpPr>
          <p:cNvPr id="63" name="TextBox 62">
            <a:extLst>
              <a:ext uri="{FF2B5EF4-FFF2-40B4-BE49-F238E27FC236}">
                <a16:creationId xmlns:a16="http://schemas.microsoft.com/office/drawing/2014/main" id="{CF185507-DEB2-DEEE-005F-D5227D97ED88}"/>
              </a:ext>
            </a:extLst>
          </p:cNvPr>
          <p:cNvSpPr txBox="1"/>
          <p:nvPr/>
        </p:nvSpPr>
        <p:spPr bwMode="auto">
          <a:xfrm>
            <a:off x="4278506" y="492310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12</a:t>
            </a:r>
          </a:p>
        </p:txBody>
      </p:sp>
      <p:sp>
        <p:nvSpPr>
          <p:cNvPr id="31744" name="TextBox 31743">
            <a:extLst>
              <a:ext uri="{FF2B5EF4-FFF2-40B4-BE49-F238E27FC236}">
                <a16:creationId xmlns:a16="http://schemas.microsoft.com/office/drawing/2014/main" id="{9274C038-E6FF-0EDF-16E9-1A4300A5D1B6}"/>
              </a:ext>
            </a:extLst>
          </p:cNvPr>
          <p:cNvSpPr txBox="1"/>
          <p:nvPr/>
        </p:nvSpPr>
        <p:spPr bwMode="auto">
          <a:xfrm>
            <a:off x="4763254" y="492310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15</a:t>
            </a:r>
          </a:p>
        </p:txBody>
      </p:sp>
      <p:sp>
        <p:nvSpPr>
          <p:cNvPr id="31745" name="TextBox 31744">
            <a:extLst>
              <a:ext uri="{FF2B5EF4-FFF2-40B4-BE49-F238E27FC236}">
                <a16:creationId xmlns:a16="http://schemas.microsoft.com/office/drawing/2014/main" id="{DEBAB70F-9E28-ACF5-7556-EC35F1511E85}"/>
              </a:ext>
            </a:extLst>
          </p:cNvPr>
          <p:cNvSpPr txBox="1"/>
          <p:nvPr/>
        </p:nvSpPr>
        <p:spPr bwMode="auto">
          <a:xfrm>
            <a:off x="5235427" y="492310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18</a:t>
            </a:r>
          </a:p>
        </p:txBody>
      </p:sp>
      <p:sp>
        <p:nvSpPr>
          <p:cNvPr id="31747" name="TextBox 31746">
            <a:extLst>
              <a:ext uri="{FF2B5EF4-FFF2-40B4-BE49-F238E27FC236}">
                <a16:creationId xmlns:a16="http://schemas.microsoft.com/office/drawing/2014/main" id="{B05639B4-1241-CC48-A06C-5F0648D98E29}"/>
              </a:ext>
            </a:extLst>
          </p:cNvPr>
          <p:cNvSpPr txBox="1"/>
          <p:nvPr/>
        </p:nvSpPr>
        <p:spPr bwMode="auto">
          <a:xfrm>
            <a:off x="5733927" y="492310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21</a:t>
            </a:r>
          </a:p>
        </p:txBody>
      </p:sp>
      <p:sp>
        <p:nvSpPr>
          <p:cNvPr id="31748" name="TextBox 31747">
            <a:extLst>
              <a:ext uri="{FF2B5EF4-FFF2-40B4-BE49-F238E27FC236}">
                <a16:creationId xmlns:a16="http://schemas.microsoft.com/office/drawing/2014/main" id="{B18F158C-886B-D914-4E28-428FCB38DF72}"/>
              </a:ext>
            </a:extLst>
          </p:cNvPr>
          <p:cNvSpPr txBox="1"/>
          <p:nvPr/>
        </p:nvSpPr>
        <p:spPr bwMode="auto">
          <a:xfrm>
            <a:off x="6188180" y="492310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24</a:t>
            </a:r>
          </a:p>
        </p:txBody>
      </p:sp>
      <p:sp>
        <p:nvSpPr>
          <p:cNvPr id="31749" name="TextBox 31748">
            <a:extLst>
              <a:ext uri="{FF2B5EF4-FFF2-40B4-BE49-F238E27FC236}">
                <a16:creationId xmlns:a16="http://schemas.microsoft.com/office/drawing/2014/main" id="{CD602538-1142-DA71-6375-115D9C8B9546}"/>
              </a:ext>
            </a:extLst>
          </p:cNvPr>
          <p:cNvSpPr txBox="1"/>
          <p:nvPr/>
        </p:nvSpPr>
        <p:spPr bwMode="auto">
          <a:xfrm>
            <a:off x="6672928" y="492310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27</a:t>
            </a:r>
          </a:p>
        </p:txBody>
      </p:sp>
      <p:sp>
        <p:nvSpPr>
          <p:cNvPr id="31750" name="TextBox 31749">
            <a:extLst>
              <a:ext uri="{FF2B5EF4-FFF2-40B4-BE49-F238E27FC236}">
                <a16:creationId xmlns:a16="http://schemas.microsoft.com/office/drawing/2014/main" id="{18C122B6-73F6-037A-288B-8F6BA3082877}"/>
              </a:ext>
            </a:extLst>
          </p:cNvPr>
          <p:cNvSpPr txBox="1"/>
          <p:nvPr/>
        </p:nvSpPr>
        <p:spPr bwMode="auto">
          <a:xfrm>
            <a:off x="7145101" y="492310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30</a:t>
            </a:r>
          </a:p>
        </p:txBody>
      </p:sp>
      <p:sp>
        <p:nvSpPr>
          <p:cNvPr id="31751" name="TextBox 31750">
            <a:extLst>
              <a:ext uri="{FF2B5EF4-FFF2-40B4-BE49-F238E27FC236}">
                <a16:creationId xmlns:a16="http://schemas.microsoft.com/office/drawing/2014/main" id="{266653C7-4BAE-6C3B-6B42-7F8C8D7EE205}"/>
              </a:ext>
            </a:extLst>
          </p:cNvPr>
          <p:cNvSpPr txBox="1"/>
          <p:nvPr/>
        </p:nvSpPr>
        <p:spPr bwMode="auto">
          <a:xfrm>
            <a:off x="7643601" y="492310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33</a:t>
            </a:r>
          </a:p>
        </p:txBody>
      </p:sp>
      <p:sp>
        <p:nvSpPr>
          <p:cNvPr id="31752" name="TextBox 31751">
            <a:extLst>
              <a:ext uri="{FF2B5EF4-FFF2-40B4-BE49-F238E27FC236}">
                <a16:creationId xmlns:a16="http://schemas.microsoft.com/office/drawing/2014/main" id="{D10727FF-B82F-8F24-9436-787508DA1F20}"/>
              </a:ext>
            </a:extLst>
          </p:cNvPr>
          <p:cNvSpPr txBox="1"/>
          <p:nvPr/>
        </p:nvSpPr>
        <p:spPr bwMode="auto">
          <a:xfrm>
            <a:off x="8103778" y="492310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36</a:t>
            </a:r>
          </a:p>
        </p:txBody>
      </p:sp>
      <p:sp>
        <p:nvSpPr>
          <p:cNvPr id="31753" name="TextBox 31752">
            <a:extLst>
              <a:ext uri="{FF2B5EF4-FFF2-40B4-BE49-F238E27FC236}">
                <a16:creationId xmlns:a16="http://schemas.microsoft.com/office/drawing/2014/main" id="{18DCCA29-B5FC-2070-5FC6-01DC1B10EF2D}"/>
              </a:ext>
            </a:extLst>
          </p:cNvPr>
          <p:cNvSpPr txBox="1"/>
          <p:nvPr/>
        </p:nvSpPr>
        <p:spPr bwMode="auto">
          <a:xfrm>
            <a:off x="8588526" y="492310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39</a:t>
            </a:r>
          </a:p>
        </p:txBody>
      </p:sp>
      <p:sp>
        <p:nvSpPr>
          <p:cNvPr id="31756" name="TextBox 31755">
            <a:extLst>
              <a:ext uri="{FF2B5EF4-FFF2-40B4-BE49-F238E27FC236}">
                <a16:creationId xmlns:a16="http://schemas.microsoft.com/office/drawing/2014/main" id="{F8A6E9EA-030B-2D2B-B6DD-98FA27033F86}"/>
              </a:ext>
            </a:extLst>
          </p:cNvPr>
          <p:cNvSpPr txBox="1"/>
          <p:nvPr/>
        </p:nvSpPr>
        <p:spPr bwMode="auto">
          <a:xfrm>
            <a:off x="2375731" y="5574680"/>
            <a:ext cx="39305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75</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75</a:t>
            </a:r>
          </a:p>
        </p:txBody>
      </p:sp>
      <p:sp>
        <p:nvSpPr>
          <p:cNvPr id="31757" name="TextBox 31756">
            <a:extLst>
              <a:ext uri="{FF2B5EF4-FFF2-40B4-BE49-F238E27FC236}">
                <a16:creationId xmlns:a16="http://schemas.microsoft.com/office/drawing/2014/main" id="{D02BEFA9-DB26-9A25-0DC3-CEE70442D5D3}"/>
              </a:ext>
            </a:extLst>
          </p:cNvPr>
          <p:cNvSpPr txBox="1"/>
          <p:nvPr/>
        </p:nvSpPr>
        <p:spPr bwMode="auto">
          <a:xfrm>
            <a:off x="2860479" y="5574680"/>
            <a:ext cx="39305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71</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70</a:t>
            </a:r>
          </a:p>
        </p:txBody>
      </p:sp>
      <p:sp>
        <p:nvSpPr>
          <p:cNvPr id="31758" name="TextBox 31757">
            <a:extLst>
              <a:ext uri="{FF2B5EF4-FFF2-40B4-BE49-F238E27FC236}">
                <a16:creationId xmlns:a16="http://schemas.microsoft.com/office/drawing/2014/main" id="{499ABEFF-FEF4-FB18-3D13-399A5BD0AB92}"/>
              </a:ext>
            </a:extLst>
          </p:cNvPr>
          <p:cNvSpPr txBox="1"/>
          <p:nvPr/>
        </p:nvSpPr>
        <p:spPr bwMode="auto">
          <a:xfrm>
            <a:off x="3332652" y="5574680"/>
            <a:ext cx="39305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68</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68</a:t>
            </a:r>
          </a:p>
        </p:txBody>
      </p:sp>
      <p:sp>
        <p:nvSpPr>
          <p:cNvPr id="31759" name="TextBox 31758">
            <a:extLst>
              <a:ext uri="{FF2B5EF4-FFF2-40B4-BE49-F238E27FC236}">
                <a16:creationId xmlns:a16="http://schemas.microsoft.com/office/drawing/2014/main" id="{289FCE4F-1048-ED0B-40A2-0B6D68C36D38}"/>
              </a:ext>
            </a:extLst>
          </p:cNvPr>
          <p:cNvSpPr txBox="1"/>
          <p:nvPr/>
        </p:nvSpPr>
        <p:spPr bwMode="auto">
          <a:xfrm>
            <a:off x="3831153" y="5574680"/>
            <a:ext cx="39305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66</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59</a:t>
            </a:r>
          </a:p>
        </p:txBody>
      </p:sp>
      <p:sp>
        <p:nvSpPr>
          <p:cNvPr id="31760" name="TextBox 31759">
            <a:extLst>
              <a:ext uri="{FF2B5EF4-FFF2-40B4-BE49-F238E27FC236}">
                <a16:creationId xmlns:a16="http://schemas.microsoft.com/office/drawing/2014/main" id="{D2C604D1-28F0-4FE2-1C4E-084A2D6A28DF}"/>
              </a:ext>
            </a:extLst>
          </p:cNvPr>
          <p:cNvSpPr txBox="1"/>
          <p:nvPr/>
        </p:nvSpPr>
        <p:spPr bwMode="auto">
          <a:xfrm>
            <a:off x="4291329" y="5574680"/>
            <a:ext cx="39305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64</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55</a:t>
            </a:r>
          </a:p>
        </p:txBody>
      </p:sp>
      <p:sp>
        <p:nvSpPr>
          <p:cNvPr id="31761" name="TextBox 31760">
            <a:extLst>
              <a:ext uri="{FF2B5EF4-FFF2-40B4-BE49-F238E27FC236}">
                <a16:creationId xmlns:a16="http://schemas.microsoft.com/office/drawing/2014/main" id="{A5AFED5A-29C4-821B-FD83-4655048CAB6D}"/>
              </a:ext>
            </a:extLst>
          </p:cNvPr>
          <p:cNvSpPr txBox="1"/>
          <p:nvPr/>
        </p:nvSpPr>
        <p:spPr bwMode="auto">
          <a:xfrm>
            <a:off x="4776077" y="5574680"/>
            <a:ext cx="39305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61</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48</a:t>
            </a:r>
          </a:p>
        </p:txBody>
      </p:sp>
      <p:sp>
        <p:nvSpPr>
          <p:cNvPr id="31762" name="TextBox 31761">
            <a:extLst>
              <a:ext uri="{FF2B5EF4-FFF2-40B4-BE49-F238E27FC236}">
                <a16:creationId xmlns:a16="http://schemas.microsoft.com/office/drawing/2014/main" id="{2C735230-4ADA-B0D9-118E-E0BF64EA8C60}"/>
              </a:ext>
            </a:extLst>
          </p:cNvPr>
          <p:cNvSpPr txBox="1"/>
          <p:nvPr/>
        </p:nvSpPr>
        <p:spPr bwMode="auto">
          <a:xfrm>
            <a:off x="5248250" y="5574680"/>
            <a:ext cx="39305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56</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45</a:t>
            </a:r>
          </a:p>
        </p:txBody>
      </p:sp>
      <p:sp>
        <p:nvSpPr>
          <p:cNvPr id="31763" name="TextBox 31762">
            <a:extLst>
              <a:ext uri="{FF2B5EF4-FFF2-40B4-BE49-F238E27FC236}">
                <a16:creationId xmlns:a16="http://schemas.microsoft.com/office/drawing/2014/main" id="{06C59134-F7D8-86C4-096C-F3D3CBBF8810}"/>
              </a:ext>
            </a:extLst>
          </p:cNvPr>
          <p:cNvSpPr txBox="1"/>
          <p:nvPr/>
        </p:nvSpPr>
        <p:spPr bwMode="auto">
          <a:xfrm>
            <a:off x="5746750" y="5574680"/>
            <a:ext cx="39305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47</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34</a:t>
            </a:r>
          </a:p>
        </p:txBody>
      </p:sp>
      <p:sp>
        <p:nvSpPr>
          <p:cNvPr id="31764" name="TextBox 31763">
            <a:extLst>
              <a:ext uri="{FF2B5EF4-FFF2-40B4-BE49-F238E27FC236}">
                <a16:creationId xmlns:a16="http://schemas.microsoft.com/office/drawing/2014/main" id="{F8FE906C-01C9-7279-21AC-DC8D5A1FCA84}"/>
              </a:ext>
            </a:extLst>
          </p:cNvPr>
          <p:cNvSpPr txBox="1"/>
          <p:nvPr/>
        </p:nvSpPr>
        <p:spPr bwMode="auto">
          <a:xfrm>
            <a:off x="6201003" y="5574680"/>
            <a:ext cx="39305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32</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19</a:t>
            </a:r>
          </a:p>
        </p:txBody>
      </p:sp>
      <p:sp>
        <p:nvSpPr>
          <p:cNvPr id="31765" name="TextBox 31764">
            <a:extLst>
              <a:ext uri="{FF2B5EF4-FFF2-40B4-BE49-F238E27FC236}">
                <a16:creationId xmlns:a16="http://schemas.microsoft.com/office/drawing/2014/main" id="{C0B99DE1-1DB1-6C28-F5AE-3BC1B1B33682}"/>
              </a:ext>
            </a:extLst>
          </p:cNvPr>
          <p:cNvSpPr txBox="1"/>
          <p:nvPr/>
        </p:nvSpPr>
        <p:spPr bwMode="auto">
          <a:xfrm>
            <a:off x="6685751" y="5574680"/>
            <a:ext cx="39305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30</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17</a:t>
            </a:r>
          </a:p>
        </p:txBody>
      </p:sp>
      <p:sp>
        <p:nvSpPr>
          <p:cNvPr id="31766" name="TextBox 31765">
            <a:extLst>
              <a:ext uri="{FF2B5EF4-FFF2-40B4-BE49-F238E27FC236}">
                <a16:creationId xmlns:a16="http://schemas.microsoft.com/office/drawing/2014/main" id="{8D33F013-8998-EAA3-67BB-FEDD848EB1C7}"/>
              </a:ext>
            </a:extLst>
          </p:cNvPr>
          <p:cNvSpPr txBox="1"/>
          <p:nvPr/>
        </p:nvSpPr>
        <p:spPr bwMode="auto">
          <a:xfrm>
            <a:off x="7157924" y="5574680"/>
            <a:ext cx="39305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21</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10</a:t>
            </a:r>
          </a:p>
        </p:txBody>
      </p:sp>
      <p:sp>
        <p:nvSpPr>
          <p:cNvPr id="31767" name="TextBox 31766">
            <a:extLst>
              <a:ext uri="{FF2B5EF4-FFF2-40B4-BE49-F238E27FC236}">
                <a16:creationId xmlns:a16="http://schemas.microsoft.com/office/drawing/2014/main" id="{40038B42-C394-830B-54A4-53C5E077B66F}"/>
              </a:ext>
            </a:extLst>
          </p:cNvPr>
          <p:cNvSpPr txBox="1"/>
          <p:nvPr/>
        </p:nvSpPr>
        <p:spPr bwMode="auto">
          <a:xfrm>
            <a:off x="7656424" y="5574680"/>
            <a:ext cx="39305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18</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9</a:t>
            </a:r>
          </a:p>
        </p:txBody>
      </p:sp>
      <p:sp>
        <p:nvSpPr>
          <p:cNvPr id="31768" name="TextBox 31767">
            <a:extLst>
              <a:ext uri="{FF2B5EF4-FFF2-40B4-BE49-F238E27FC236}">
                <a16:creationId xmlns:a16="http://schemas.microsoft.com/office/drawing/2014/main" id="{2B3B45FF-13BF-257E-DB94-953BD0373911}"/>
              </a:ext>
            </a:extLst>
          </p:cNvPr>
          <p:cNvSpPr txBox="1"/>
          <p:nvPr/>
        </p:nvSpPr>
        <p:spPr bwMode="auto">
          <a:xfrm>
            <a:off x="8168699" y="5574680"/>
            <a:ext cx="28886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3</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2</a:t>
            </a:r>
          </a:p>
        </p:txBody>
      </p:sp>
      <p:sp>
        <p:nvSpPr>
          <p:cNvPr id="31769" name="TextBox 31768">
            <a:extLst>
              <a:ext uri="{FF2B5EF4-FFF2-40B4-BE49-F238E27FC236}">
                <a16:creationId xmlns:a16="http://schemas.microsoft.com/office/drawing/2014/main" id="{8A7769F8-0FD6-4CFE-EFB2-147C2200EA06}"/>
              </a:ext>
            </a:extLst>
          </p:cNvPr>
          <p:cNvSpPr txBox="1"/>
          <p:nvPr/>
        </p:nvSpPr>
        <p:spPr bwMode="auto">
          <a:xfrm>
            <a:off x="8653447" y="5574680"/>
            <a:ext cx="28886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0</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0</a:t>
            </a:r>
          </a:p>
        </p:txBody>
      </p:sp>
      <p:sp>
        <p:nvSpPr>
          <p:cNvPr id="31772" name="TextBox 31771">
            <a:extLst>
              <a:ext uri="{FF2B5EF4-FFF2-40B4-BE49-F238E27FC236}">
                <a16:creationId xmlns:a16="http://schemas.microsoft.com/office/drawing/2014/main" id="{B0E01AB6-7F59-9F0A-FD78-AFA810E3EE52}"/>
              </a:ext>
            </a:extLst>
          </p:cNvPr>
          <p:cNvSpPr txBox="1"/>
          <p:nvPr/>
        </p:nvSpPr>
        <p:spPr bwMode="auto">
          <a:xfrm>
            <a:off x="8847080" y="3203958"/>
            <a:ext cx="155284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ts val="0"/>
              </a:spcBef>
              <a:spcAft>
                <a:spcPct val="0"/>
              </a:spcAft>
              <a:buClrTx/>
              <a:buFontTx/>
              <a:buNone/>
            </a:pPr>
            <a:r>
              <a:rPr lang="en-US" dirty="0">
                <a:solidFill>
                  <a:schemeClr val="bg1"/>
                </a:solidFill>
                <a:latin typeface="Calibri" panose="020F0502020204030204" pitchFamily="34" charset="0"/>
              </a:rPr>
              <a:t>Zanubrutinib</a:t>
            </a:r>
          </a:p>
        </p:txBody>
      </p:sp>
      <p:sp>
        <p:nvSpPr>
          <p:cNvPr id="31773" name="TextBox 31772">
            <a:extLst>
              <a:ext uri="{FF2B5EF4-FFF2-40B4-BE49-F238E27FC236}">
                <a16:creationId xmlns:a16="http://schemas.microsoft.com/office/drawing/2014/main" id="{34C738B1-16B2-D700-3397-87E5DCB6C774}"/>
              </a:ext>
            </a:extLst>
          </p:cNvPr>
          <p:cNvSpPr txBox="1"/>
          <p:nvPr/>
        </p:nvSpPr>
        <p:spPr bwMode="auto">
          <a:xfrm>
            <a:off x="8443754" y="4200878"/>
            <a:ext cx="135425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ts val="0"/>
              </a:spcBef>
              <a:spcAft>
                <a:spcPct val="0"/>
              </a:spcAft>
              <a:buClrTx/>
              <a:buFontTx/>
              <a:buNone/>
            </a:pPr>
            <a:r>
              <a:rPr lang="en-US" dirty="0">
                <a:solidFill>
                  <a:schemeClr val="bg1"/>
                </a:solidFill>
                <a:latin typeface="Calibri" panose="020F0502020204030204" pitchFamily="34" charset="0"/>
              </a:rPr>
              <a:t>Ibrutinib</a:t>
            </a:r>
          </a:p>
        </p:txBody>
      </p:sp>
      <p:cxnSp>
        <p:nvCxnSpPr>
          <p:cNvPr id="31775" name="Straight Connector 31774">
            <a:extLst>
              <a:ext uri="{FF2B5EF4-FFF2-40B4-BE49-F238E27FC236}">
                <a16:creationId xmlns:a16="http://schemas.microsoft.com/office/drawing/2014/main" id="{5AC50DF9-4641-8C12-7FE0-5B14CCCAABFE}"/>
              </a:ext>
            </a:extLst>
          </p:cNvPr>
          <p:cNvCxnSpPr>
            <a:cxnSpLocks/>
          </p:cNvCxnSpPr>
          <p:nvPr/>
        </p:nvCxnSpPr>
        <p:spPr bwMode="auto">
          <a:xfrm>
            <a:off x="3008560" y="1953831"/>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1776" name="Straight Connector 31775">
            <a:extLst>
              <a:ext uri="{FF2B5EF4-FFF2-40B4-BE49-F238E27FC236}">
                <a16:creationId xmlns:a16="http://schemas.microsoft.com/office/drawing/2014/main" id="{C5224BE5-B72F-9FAE-D7A6-CF72F44766BD}"/>
              </a:ext>
            </a:extLst>
          </p:cNvPr>
          <p:cNvCxnSpPr>
            <a:cxnSpLocks/>
          </p:cNvCxnSpPr>
          <p:nvPr/>
        </p:nvCxnSpPr>
        <p:spPr bwMode="auto">
          <a:xfrm>
            <a:off x="6192918" y="2713948"/>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1777" name="Straight Connector 31776">
            <a:extLst>
              <a:ext uri="{FF2B5EF4-FFF2-40B4-BE49-F238E27FC236}">
                <a16:creationId xmlns:a16="http://schemas.microsoft.com/office/drawing/2014/main" id="{13A09C8C-A46F-5444-65B6-AF34AC34ABB9}"/>
              </a:ext>
            </a:extLst>
          </p:cNvPr>
          <p:cNvCxnSpPr>
            <a:cxnSpLocks/>
          </p:cNvCxnSpPr>
          <p:nvPr/>
        </p:nvCxnSpPr>
        <p:spPr bwMode="auto">
          <a:xfrm>
            <a:off x="6585964" y="2777010"/>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1778" name="Straight Connector 31777">
            <a:extLst>
              <a:ext uri="{FF2B5EF4-FFF2-40B4-BE49-F238E27FC236}">
                <a16:creationId xmlns:a16="http://schemas.microsoft.com/office/drawing/2014/main" id="{B32DF322-A643-055C-93D2-6CCC8193DBFC}"/>
              </a:ext>
            </a:extLst>
          </p:cNvPr>
          <p:cNvCxnSpPr>
            <a:cxnSpLocks/>
          </p:cNvCxnSpPr>
          <p:nvPr/>
        </p:nvCxnSpPr>
        <p:spPr bwMode="auto">
          <a:xfrm>
            <a:off x="7059543" y="2777010"/>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1779" name="Straight Connector 31778">
            <a:extLst>
              <a:ext uri="{FF2B5EF4-FFF2-40B4-BE49-F238E27FC236}">
                <a16:creationId xmlns:a16="http://schemas.microsoft.com/office/drawing/2014/main" id="{35E783ED-41C2-E4F6-C905-E2E091528ED6}"/>
              </a:ext>
            </a:extLst>
          </p:cNvPr>
          <p:cNvCxnSpPr>
            <a:cxnSpLocks/>
          </p:cNvCxnSpPr>
          <p:nvPr/>
        </p:nvCxnSpPr>
        <p:spPr bwMode="auto">
          <a:xfrm>
            <a:off x="7432497" y="2965802"/>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1780" name="Straight Connector 31779">
            <a:extLst>
              <a:ext uri="{FF2B5EF4-FFF2-40B4-BE49-F238E27FC236}">
                <a16:creationId xmlns:a16="http://schemas.microsoft.com/office/drawing/2014/main" id="{7C5F0806-B9BE-5296-327D-CE52C47E38CD}"/>
              </a:ext>
            </a:extLst>
          </p:cNvPr>
          <p:cNvCxnSpPr>
            <a:cxnSpLocks/>
          </p:cNvCxnSpPr>
          <p:nvPr/>
        </p:nvCxnSpPr>
        <p:spPr bwMode="auto">
          <a:xfrm>
            <a:off x="7906098" y="3355975"/>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1781" name="Straight Connector 31780">
            <a:extLst>
              <a:ext uri="{FF2B5EF4-FFF2-40B4-BE49-F238E27FC236}">
                <a16:creationId xmlns:a16="http://schemas.microsoft.com/office/drawing/2014/main" id="{C8D5C3C5-1A24-DE64-8442-345AC2F8249B}"/>
              </a:ext>
            </a:extLst>
          </p:cNvPr>
          <p:cNvCxnSpPr>
            <a:cxnSpLocks/>
          </p:cNvCxnSpPr>
          <p:nvPr/>
        </p:nvCxnSpPr>
        <p:spPr bwMode="auto">
          <a:xfrm>
            <a:off x="7835804" y="3067225"/>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1782" name="Straight Connector 31781">
            <a:extLst>
              <a:ext uri="{FF2B5EF4-FFF2-40B4-BE49-F238E27FC236}">
                <a16:creationId xmlns:a16="http://schemas.microsoft.com/office/drawing/2014/main" id="{65636E96-7E08-BCF0-1834-155CC2317E61}"/>
              </a:ext>
            </a:extLst>
          </p:cNvPr>
          <p:cNvCxnSpPr>
            <a:cxnSpLocks/>
          </p:cNvCxnSpPr>
          <p:nvPr/>
        </p:nvCxnSpPr>
        <p:spPr bwMode="auto">
          <a:xfrm>
            <a:off x="7942983" y="3358558"/>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1783" name="Straight Connector 31782">
            <a:extLst>
              <a:ext uri="{FF2B5EF4-FFF2-40B4-BE49-F238E27FC236}">
                <a16:creationId xmlns:a16="http://schemas.microsoft.com/office/drawing/2014/main" id="{1EA6A40D-3225-A1BB-A753-A9063DC2D112}"/>
              </a:ext>
            </a:extLst>
          </p:cNvPr>
          <p:cNvCxnSpPr>
            <a:cxnSpLocks/>
          </p:cNvCxnSpPr>
          <p:nvPr/>
        </p:nvCxnSpPr>
        <p:spPr bwMode="auto">
          <a:xfrm>
            <a:off x="8338368" y="3360713"/>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1784" name="Straight Connector 31783">
            <a:extLst>
              <a:ext uri="{FF2B5EF4-FFF2-40B4-BE49-F238E27FC236}">
                <a16:creationId xmlns:a16="http://schemas.microsoft.com/office/drawing/2014/main" id="{17D3B453-9459-FFCD-B52A-8D73ACDD33A4}"/>
              </a:ext>
            </a:extLst>
          </p:cNvPr>
          <p:cNvCxnSpPr>
            <a:cxnSpLocks/>
          </p:cNvCxnSpPr>
          <p:nvPr/>
        </p:nvCxnSpPr>
        <p:spPr bwMode="auto">
          <a:xfrm>
            <a:off x="6100738" y="2653262"/>
            <a:ext cx="0" cy="107172"/>
          </a:xfrm>
          <a:prstGeom prst="line">
            <a:avLst/>
          </a:prstGeom>
          <a:noFill/>
          <a:ln w="57150" cap="flat" cmpd="sng" algn="ctr">
            <a:solidFill>
              <a:schemeClr val="accent1"/>
            </a:solidFill>
            <a:prstDash val="solid"/>
            <a:round/>
            <a:headEnd type="none" w="med" len="med"/>
            <a:tailEnd type="none" w="med" len="med"/>
          </a:ln>
          <a:effectLst/>
        </p:spPr>
      </p:cxnSp>
      <p:cxnSp>
        <p:nvCxnSpPr>
          <p:cNvPr id="31785" name="Straight Connector 31784">
            <a:extLst>
              <a:ext uri="{FF2B5EF4-FFF2-40B4-BE49-F238E27FC236}">
                <a16:creationId xmlns:a16="http://schemas.microsoft.com/office/drawing/2014/main" id="{4EAF6FB1-7A8B-7662-B626-9AF2CCEE6959}"/>
              </a:ext>
            </a:extLst>
          </p:cNvPr>
          <p:cNvCxnSpPr>
            <a:cxnSpLocks/>
          </p:cNvCxnSpPr>
          <p:nvPr/>
        </p:nvCxnSpPr>
        <p:spPr bwMode="auto">
          <a:xfrm>
            <a:off x="8778444" y="3358558"/>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1791" name="Straight Connector 31790">
            <a:extLst>
              <a:ext uri="{FF2B5EF4-FFF2-40B4-BE49-F238E27FC236}">
                <a16:creationId xmlns:a16="http://schemas.microsoft.com/office/drawing/2014/main" id="{1BEA40D0-2613-F439-AE41-3F30E81D5E0A}"/>
              </a:ext>
            </a:extLst>
          </p:cNvPr>
          <p:cNvCxnSpPr>
            <a:cxnSpLocks/>
          </p:cNvCxnSpPr>
          <p:nvPr/>
        </p:nvCxnSpPr>
        <p:spPr bwMode="auto">
          <a:xfrm>
            <a:off x="7883112" y="3064668"/>
            <a:ext cx="0" cy="107172"/>
          </a:xfrm>
          <a:prstGeom prst="line">
            <a:avLst/>
          </a:prstGeom>
          <a:noFill/>
          <a:ln w="57150" cap="flat" cmpd="sng" algn="ctr">
            <a:solidFill>
              <a:schemeClr val="accent1"/>
            </a:solidFill>
            <a:prstDash val="solid"/>
            <a:round/>
            <a:headEnd type="none" w="med" len="med"/>
            <a:tailEnd type="none" w="med" len="med"/>
          </a:ln>
          <a:effectLst/>
        </p:spPr>
      </p:cxnSp>
      <p:cxnSp>
        <p:nvCxnSpPr>
          <p:cNvPr id="31792" name="Straight Connector 31791">
            <a:extLst>
              <a:ext uri="{FF2B5EF4-FFF2-40B4-BE49-F238E27FC236}">
                <a16:creationId xmlns:a16="http://schemas.microsoft.com/office/drawing/2014/main" id="{ABB34BBA-1F63-5BDA-BFFB-069A96288B32}"/>
              </a:ext>
            </a:extLst>
          </p:cNvPr>
          <p:cNvCxnSpPr>
            <a:cxnSpLocks/>
          </p:cNvCxnSpPr>
          <p:nvPr/>
        </p:nvCxnSpPr>
        <p:spPr bwMode="auto">
          <a:xfrm>
            <a:off x="5689760" y="2612218"/>
            <a:ext cx="0" cy="107172"/>
          </a:xfrm>
          <a:prstGeom prst="line">
            <a:avLst/>
          </a:prstGeom>
          <a:noFill/>
          <a:ln w="76200" cap="flat" cmpd="sng" algn="ctr">
            <a:solidFill>
              <a:schemeClr val="accent1"/>
            </a:solidFill>
            <a:prstDash val="solid"/>
            <a:round/>
            <a:headEnd type="none" w="med" len="med"/>
            <a:tailEnd type="none" w="med" len="med"/>
          </a:ln>
          <a:effectLst/>
        </p:spPr>
      </p:cxnSp>
      <p:cxnSp>
        <p:nvCxnSpPr>
          <p:cNvPr id="31808" name="Straight Connector 31807">
            <a:extLst>
              <a:ext uri="{FF2B5EF4-FFF2-40B4-BE49-F238E27FC236}">
                <a16:creationId xmlns:a16="http://schemas.microsoft.com/office/drawing/2014/main" id="{2946F752-0F7A-CE91-56EB-A1DFAB79B770}"/>
              </a:ext>
            </a:extLst>
          </p:cNvPr>
          <p:cNvCxnSpPr>
            <a:cxnSpLocks/>
          </p:cNvCxnSpPr>
          <p:nvPr/>
        </p:nvCxnSpPr>
        <p:spPr bwMode="auto">
          <a:xfrm>
            <a:off x="6998720" y="2777010"/>
            <a:ext cx="0" cy="107172"/>
          </a:xfrm>
          <a:prstGeom prst="line">
            <a:avLst/>
          </a:prstGeom>
          <a:noFill/>
          <a:ln w="57150" cap="flat" cmpd="sng" algn="ctr">
            <a:solidFill>
              <a:schemeClr val="accent1"/>
            </a:solidFill>
            <a:prstDash val="solid"/>
            <a:round/>
            <a:headEnd type="none" w="med" len="med"/>
            <a:tailEnd type="none" w="med" len="med"/>
          </a:ln>
          <a:effectLst/>
        </p:spPr>
      </p:cxnSp>
      <p:grpSp>
        <p:nvGrpSpPr>
          <p:cNvPr id="31856" name="Group 31855">
            <a:extLst>
              <a:ext uri="{FF2B5EF4-FFF2-40B4-BE49-F238E27FC236}">
                <a16:creationId xmlns:a16="http://schemas.microsoft.com/office/drawing/2014/main" id="{B2038439-81B1-6815-6443-DF33DC9F75B1}"/>
              </a:ext>
            </a:extLst>
          </p:cNvPr>
          <p:cNvGrpSpPr/>
          <p:nvPr/>
        </p:nvGrpSpPr>
        <p:grpSpPr>
          <a:xfrm>
            <a:off x="2579730" y="1913509"/>
            <a:ext cx="5756563" cy="1927341"/>
            <a:chOff x="2579730" y="1913509"/>
            <a:chExt cx="5756563" cy="1927341"/>
          </a:xfrm>
        </p:grpSpPr>
        <p:cxnSp>
          <p:nvCxnSpPr>
            <p:cNvPr id="31815" name="Straight Connector 31814">
              <a:extLst>
                <a:ext uri="{FF2B5EF4-FFF2-40B4-BE49-F238E27FC236}">
                  <a16:creationId xmlns:a16="http://schemas.microsoft.com/office/drawing/2014/main" id="{1B740DE3-6D48-4F9B-48DC-F5CC7199EF55}"/>
                </a:ext>
              </a:extLst>
            </p:cNvPr>
            <p:cNvCxnSpPr>
              <a:cxnSpLocks/>
            </p:cNvCxnSpPr>
            <p:nvPr/>
          </p:nvCxnSpPr>
          <p:spPr bwMode="auto">
            <a:xfrm>
              <a:off x="2579730" y="1913509"/>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816" name="Straight Connector 31815">
              <a:extLst>
                <a:ext uri="{FF2B5EF4-FFF2-40B4-BE49-F238E27FC236}">
                  <a16:creationId xmlns:a16="http://schemas.microsoft.com/office/drawing/2014/main" id="{BF831FDC-E89C-C577-A439-9A663C011A8E}"/>
                </a:ext>
              </a:extLst>
            </p:cNvPr>
            <p:cNvCxnSpPr>
              <a:cxnSpLocks/>
            </p:cNvCxnSpPr>
            <p:nvPr/>
          </p:nvCxnSpPr>
          <p:spPr bwMode="auto">
            <a:xfrm>
              <a:off x="3010273" y="2031140"/>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817" name="Straight Connector 31816">
              <a:extLst>
                <a:ext uri="{FF2B5EF4-FFF2-40B4-BE49-F238E27FC236}">
                  <a16:creationId xmlns:a16="http://schemas.microsoft.com/office/drawing/2014/main" id="{34639842-ECDF-A50C-E569-B63E37AE9B94}"/>
                </a:ext>
              </a:extLst>
            </p:cNvPr>
            <p:cNvCxnSpPr>
              <a:cxnSpLocks/>
            </p:cNvCxnSpPr>
            <p:nvPr/>
          </p:nvCxnSpPr>
          <p:spPr bwMode="auto">
            <a:xfrm>
              <a:off x="4371923" y="2557189"/>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818" name="Straight Connector 31817">
              <a:extLst>
                <a:ext uri="{FF2B5EF4-FFF2-40B4-BE49-F238E27FC236}">
                  <a16:creationId xmlns:a16="http://schemas.microsoft.com/office/drawing/2014/main" id="{281B0C30-3674-0E45-AAED-B57F293C42FE}"/>
                </a:ext>
              </a:extLst>
            </p:cNvPr>
            <p:cNvCxnSpPr>
              <a:cxnSpLocks/>
            </p:cNvCxnSpPr>
            <p:nvPr/>
          </p:nvCxnSpPr>
          <p:spPr bwMode="auto">
            <a:xfrm>
              <a:off x="5371447" y="2961064"/>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819" name="Straight Connector 31818">
              <a:extLst>
                <a:ext uri="{FF2B5EF4-FFF2-40B4-BE49-F238E27FC236}">
                  <a16:creationId xmlns:a16="http://schemas.microsoft.com/office/drawing/2014/main" id="{233279DB-D60D-FC04-71CB-DEE68B01F9B6}"/>
                </a:ext>
              </a:extLst>
            </p:cNvPr>
            <p:cNvCxnSpPr>
              <a:cxnSpLocks/>
            </p:cNvCxnSpPr>
            <p:nvPr/>
          </p:nvCxnSpPr>
          <p:spPr bwMode="auto">
            <a:xfrm>
              <a:off x="5526724" y="2965802"/>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820" name="Straight Connector 31819">
              <a:extLst>
                <a:ext uri="{FF2B5EF4-FFF2-40B4-BE49-F238E27FC236}">
                  <a16:creationId xmlns:a16="http://schemas.microsoft.com/office/drawing/2014/main" id="{C39A50A8-7A84-FBAD-A4AF-44160768DCC4}"/>
                </a:ext>
              </a:extLst>
            </p:cNvPr>
            <p:cNvCxnSpPr>
              <a:cxnSpLocks/>
            </p:cNvCxnSpPr>
            <p:nvPr/>
          </p:nvCxnSpPr>
          <p:spPr bwMode="auto">
            <a:xfrm>
              <a:off x="6996827" y="3506142"/>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821" name="Straight Connector 31820">
              <a:extLst>
                <a:ext uri="{FF2B5EF4-FFF2-40B4-BE49-F238E27FC236}">
                  <a16:creationId xmlns:a16="http://schemas.microsoft.com/office/drawing/2014/main" id="{649403A0-E5CA-DE86-37E5-A2E76291DE24}"/>
                </a:ext>
              </a:extLst>
            </p:cNvPr>
            <p:cNvCxnSpPr>
              <a:cxnSpLocks/>
            </p:cNvCxnSpPr>
            <p:nvPr/>
          </p:nvCxnSpPr>
          <p:spPr bwMode="auto">
            <a:xfrm>
              <a:off x="6125532" y="3083457"/>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822" name="Straight Connector 31821">
              <a:extLst>
                <a:ext uri="{FF2B5EF4-FFF2-40B4-BE49-F238E27FC236}">
                  <a16:creationId xmlns:a16="http://schemas.microsoft.com/office/drawing/2014/main" id="{676647BC-BFD3-4C38-E9B1-0B48E75C1685}"/>
                </a:ext>
              </a:extLst>
            </p:cNvPr>
            <p:cNvCxnSpPr>
              <a:cxnSpLocks/>
            </p:cNvCxnSpPr>
            <p:nvPr/>
          </p:nvCxnSpPr>
          <p:spPr bwMode="auto">
            <a:xfrm>
              <a:off x="7007838" y="3600574"/>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823" name="Straight Connector 31822">
              <a:extLst>
                <a:ext uri="{FF2B5EF4-FFF2-40B4-BE49-F238E27FC236}">
                  <a16:creationId xmlns:a16="http://schemas.microsoft.com/office/drawing/2014/main" id="{DB28EB81-D290-2867-44C2-1F7EFF8A1FA9}"/>
                </a:ext>
              </a:extLst>
            </p:cNvPr>
            <p:cNvCxnSpPr>
              <a:cxnSpLocks/>
            </p:cNvCxnSpPr>
            <p:nvPr/>
          </p:nvCxnSpPr>
          <p:spPr bwMode="auto">
            <a:xfrm>
              <a:off x="7035020" y="3599100"/>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824" name="Straight Connector 31823">
              <a:extLst>
                <a:ext uri="{FF2B5EF4-FFF2-40B4-BE49-F238E27FC236}">
                  <a16:creationId xmlns:a16="http://schemas.microsoft.com/office/drawing/2014/main" id="{534A6106-8294-5529-AD7E-3094B5AF6368}"/>
                </a:ext>
              </a:extLst>
            </p:cNvPr>
            <p:cNvCxnSpPr>
              <a:cxnSpLocks/>
            </p:cNvCxnSpPr>
            <p:nvPr/>
          </p:nvCxnSpPr>
          <p:spPr bwMode="auto">
            <a:xfrm>
              <a:off x="6096000" y="3012599"/>
              <a:ext cx="0" cy="107172"/>
            </a:xfrm>
            <a:prstGeom prst="line">
              <a:avLst/>
            </a:prstGeom>
            <a:noFill/>
            <a:ln w="57150" cap="flat" cmpd="sng" algn="ctr">
              <a:solidFill>
                <a:schemeClr val="accent3"/>
              </a:solidFill>
              <a:prstDash val="solid"/>
              <a:round/>
              <a:headEnd type="none" w="med" len="med"/>
              <a:tailEnd type="none" w="med" len="med"/>
            </a:ln>
            <a:effectLst/>
          </p:spPr>
        </p:cxnSp>
        <p:cxnSp>
          <p:nvCxnSpPr>
            <p:cNvPr id="31827" name="Straight Connector 31826">
              <a:extLst>
                <a:ext uri="{FF2B5EF4-FFF2-40B4-BE49-F238E27FC236}">
                  <a16:creationId xmlns:a16="http://schemas.microsoft.com/office/drawing/2014/main" id="{F2B84867-6AEB-7496-B4A4-FF2DCFA6CAB0}"/>
                </a:ext>
              </a:extLst>
            </p:cNvPr>
            <p:cNvCxnSpPr>
              <a:cxnSpLocks/>
            </p:cNvCxnSpPr>
            <p:nvPr/>
          </p:nvCxnSpPr>
          <p:spPr bwMode="auto">
            <a:xfrm>
              <a:off x="8336293" y="3733678"/>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831" name="Straight Connector 31830">
              <a:extLst>
                <a:ext uri="{FF2B5EF4-FFF2-40B4-BE49-F238E27FC236}">
                  <a16:creationId xmlns:a16="http://schemas.microsoft.com/office/drawing/2014/main" id="{B6C45360-6A7A-FE26-202A-59C5985030F2}"/>
                </a:ext>
              </a:extLst>
            </p:cNvPr>
            <p:cNvCxnSpPr>
              <a:cxnSpLocks/>
            </p:cNvCxnSpPr>
            <p:nvPr/>
          </p:nvCxnSpPr>
          <p:spPr bwMode="auto">
            <a:xfrm>
              <a:off x="5675546" y="3017337"/>
              <a:ext cx="0" cy="107172"/>
            </a:xfrm>
            <a:prstGeom prst="line">
              <a:avLst/>
            </a:prstGeom>
            <a:noFill/>
            <a:ln w="57150" cap="flat" cmpd="sng" algn="ctr">
              <a:solidFill>
                <a:schemeClr val="accent3"/>
              </a:solidFill>
              <a:prstDash val="solid"/>
              <a:round/>
              <a:headEnd type="none" w="med" len="med"/>
              <a:tailEnd type="none" w="med" len="med"/>
            </a:ln>
            <a:effectLst/>
          </p:spPr>
        </p:cxnSp>
        <p:cxnSp>
          <p:nvCxnSpPr>
            <p:cNvPr id="31832" name="Straight Connector 31831">
              <a:extLst>
                <a:ext uri="{FF2B5EF4-FFF2-40B4-BE49-F238E27FC236}">
                  <a16:creationId xmlns:a16="http://schemas.microsoft.com/office/drawing/2014/main" id="{B5A99612-F289-CFFC-2401-9A33C731C3B8}"/>
                </a:ext>
              </a:extLst>
            </p:cNvPr>
            <p:cNvCxnSpPr>
              <a:cxnSpLocks/>
            </p:cNvCxnSpPr>
            <p:nvPr/>
          </p:nvCxnSpPr>
          <p:spPr bwMode="auto">
            <a:xfrm>
              <a:off x="7883112" y="3731018"/>
              <a:ext cx="0" cy="107172"/>
            </a:xfrm>
            <a:prstGeom prst="line">
              <a:avLst/>
            </a:prstGeom>
            <a:noFill/>
            <a:ln w="76200" cap="flat" cmpd="sng" algn="ctr">
              <a:solidFill>
                <a:schemeClr val="accent3"/>
              </a:solidFill>
              <a:prstDash val="solid"/>
              <a:round/>
              <a:headEnd type="none" w="med" len="med"/>
              <a:tailEnd type="none" w="med" len="med"/>
            </a:ln>
            <a:effectLst/>
          </p:spPr>
        </p:cxnSp>
      </p:grpSp>
      <p:sp>
        <p:nvSpPr>
          <p:cNvPr id="31854" name="Freeform: Shape 31853">
            <a:extLst>
              <a:ext uri="{FF2B5EF4-FFF2-40B4-BE49-F238E27FC236}">
                <a16:creationId xmlns:a16="http://schemas.microsoft.com/office/drawing/2014/main" id="{972D0D68-A5EE-0DA9-B571-CD6F81EF09F2}"/>
              </a:ext>
            </a:extLst>
          </p:cNvPr>
          <p:cNvSpPr/>
          <p:nvPr/>
        </p:nvSpPr>
        <p:spPr bwMode="auto">
          <a:xfrm>
            <a:off x="2567901" y="1961459"/>
            <a:ext cx="6239714" cy="1449774"/>
          </a:xfrm>
          <a:custGeom>
            <a:avLst/>
            <a:gdLst>
              <a:gd name="connsiteX0" fmla="*/ 0 w 6239714"/>
              <a:gd name="connsiteY0" fmla="*/ 0 h 1449774"/>
              <a:gd name="connsiteX1" fmla="*/ 341123 w 6239714"/>
              <a:gd name="connsiteY1" fmla="*/ 0 h 1449774"/>
              <a:gd name="connsiteX2" fmla="*/ 341123 w 6239714"/>
              <a:gd name="connsiteY2" fmla="*/ 37903 h 1449774"/>
              <a:gd name="connsiteX3" fmla="*/ 596965 w 6239714"/>
              <a:gd name="connsiteY3" fmla="*/ 37903 h 1449774"/>
              <a:gd name="connsiteX4" fmla="*/ 596965 w 6239714"/>
              <a:gd name="connsiteY4" fmla="*/ 75805 h 1449774"/>
              <a:gd name="connsiteX5" fmla="*/ 791216 w 6239714"/>
              <a:gd name="connsiteY5" fmla="*/ 75805 h 1449774"/>
              <a:gd name="connsiteX6" fmla="*/ 791216 w 6239714"/>
              <a:gd name="connsiteY6" fmla="*/ 127921 h 1449774"/>
              <a:gd name="connsiteX7" fmla="*/ 895448 w 6239714"/>
              <a:gd name="connsiteY7" fmla="*/ 127921 h 1449774"/>
              <a:gd name="connsiteX8" fmla="*/ 895448 w 6239714"/>
              <a:gd name="connsiteY8" fmla="*/ 151610 h 1449774"/>
              <a:gd name="connsiteX9" fmla="*/ 1080223 w 6239714"/>
              <a:gd name="connsiteY9" fmla="*/ 151610 h 1449774"/>
              <a:gd name="connsiteX10" fmla="*/ 1080223 w 6239714"/>
              <a:gd name="connsiteY10" fmla="*/ 203726 h 1449774"/>
              <a:gd name="connsiteX11" fmla="*/ 1388182 w 6239714"/>
              <a:gd name="connsiteY11" fmla="*/ 203726 h 1449774"/>
              <a:gd name="connsiteX12" fmla="*/ 1388182 w 6239714"/>
              <a:gd name="connsiteY12" fmla="*/ 251105 h 1449774"/>
              <a:gd name="connsiteX13" fmla="*/ 1828800 w 6239714"/>
              <a:gd name="connsiteY13" fmla="*/ 251105 h 1449774"/>
              <a:gd name="connsiteX14" fmla="*/ 1828800 w 6239714"/>
              <a:gd name="connsiteY14" fmla="*/ 289007 h 1449774"/>
              <a:gd name="connsiteX15" fmla="*/ 1885653 w 6239714"/>
              <a:gd name="connsiteY15" fmla="*/ 289007 h 1449774"/>
              <a:gd name="connsiteX16" fmla="*/ 1885653 w 6239714"/>
              <a:gd name="connsiteY16" fmla="*/ 322172 h 1449774"/>
              <a:gd name="connsiteX17" fmla="*/ 2098855 w 6239714"/>
              <a:gd name="connsiteY17" fmla="*/ 322172 h 1449774"/>
              <a:gd name="connsiteX18" fmla="*/ 2098855 w 6239714"/>
              <a:gd name="connsiteY18" fmla="*/ 360075 h 1449774"/>
              <a:gd name="connsiteX19" fmla="*/ 2193612 w 6239714"/>
              <a:gd name="connsiteY19" fmla="*/ 360075 h 1449774"/>
              <a:gd name="connsiteX20" fmla="*/ 2193612 w 6239714"/>
              <a:gd name="connsiteY20" fmla="*/ 412191 h 1449774"/>
              <a:gd name="connsiteX21" fmla="*/ 2231515 w 6239714"/>
              <a:gd name="connsiteY21" fmla="*/ 412191 h 1449774"/>
              <a:gd name="connsiteX22" fmla="*/ 2231515 w 6239714"/>
              <a:gd name="connsiteY22" fmla="*/ 454831 h 1449774"/>
              <a:gd name="connsiteX23" fmla="*/ 2425765 w 6239714"/>
              <a:gd name="connsiteY23" fmla="*/ 454831 h 1449774"/>
              <a:gd name="connsiteX24" fmla="*/ 2425765 w 6239714"/>
              <a:gd name="connsiteY24" fmla="*/ 497472 h 1449774"/>
              <a:gd name="connsiteX25" fmla="*/ 2468406 w 6239714"/>
              <a:gd name="connsiteY25" fmla="*/ 497472 h 1449774"/>
              <a:gd name="connsiteX26" fmla="*/ 2468406 w 6239714"/>
              <a:gd name="connsiteY26" fmla="*/ 525899 h 1449774"/>
              <a:gd name="connsiteX27" fmla="*/ 2577376 w 6239714"/>
              <a:gd name="connsiteY27" fmla="*/ 525899 h 1449774"/>
              <a:gd name="connsiteX28" fmla="*/ 2577376 w 6239714"/>
              <a:gd name="connsiteY28" fmla="*/ 568539 h 1449774"/>
              <a:gd name="connsiteX29" fmla="*/ 2629492 w 6239714"/>
              <a:gd name="connsiteY29" fmla="*/ 568539 h 1449774"/>
              <a:gd name="connsiteX30" fmla="*/ 2629492 w 6239714"/>
              <a:gd name="connsiteY30" fmla="*/ 611179 h 1449774"/>
              <a:gd name="connsiteX31" fmla="*/ 2648443 w 6239714"/>
              <a:gd name="connsiteY31" fmla="*/ 611179 h 1449774"/>
              <a:gd name="connsiteX32" fmla="*/ 2648443 w 6239714"/>
              <a:gd name="connsiteY32" fmla="*/ 658558 h 1449774"/>
              <a:gd name="connsiteX33" fmla="*/ 3079585 w 6239714"/>
              <a:gd name="connsiteY33" fmla="*/ 658558 h 1449774"/>
              <a:gd name="connsiteX34" fmla="*/ 3079585 w 6239714"/>
              <a:gd name="connsiteY34" fmla="*/ 701198 h 1449774"/>
              <a:gd name="connsiteX35" fmla="*/ 3245409 w 6239714"/>
              <a:gd name="connsiteY35" fmla="*/ 701198 h 1449774"/>
              <a:gd name="connsiteX36" fmla="*/ 3245409 w 6239714"/>
              <a:gd name="connsiteY36" fmla="*/ 739101 h 1449774"/>
              <a:gd name="connsiteX37" fmla="*/ 3600746 w 6239714"/>
              <a:gd name="connsiteY37" fmla="*/ 739101 h 1449774"/>
              <a:gd name="connsiteX38" fmla="*/ 3600746 w 6239714"/>
              <a:gd name="connsiteY38" fmla="*/ 805430 h 1449774"/>
              <a:gd name="connsiteX39" fmla="*/ 3993985 w 6239714"/>
              <a:gd name="connsiteY39" fmla="*/ 805430 h 1449774"/>
              <a:gd name="connsiteX40" fmla="*/ 3993985 w 6239714"/>
              <a:gd name="connsiteY40" fmla="*/ 871760 h 1449774"/>
              <a:gd name="connsiteX41" fmla="*/ 4586213 w 6239714"/>
              <a:gd name="connsiteY41" fmla="*/ 871760 h 1449774"/>
              <a:gd name="connsiteX42" fmla="*/ 4586213 w 6239714"/>
              <a:gd name="connsiteY42" fmla="*/ 966516 h 1449774"/>
              <a:gd name="connsiteX43" fmla="*/ 4733086 w 6239714"/>
              <a:gd name="connsiteY43" fmla="*/ 966516 h 1449774"/>
              <a:gd name="connsiteX44" fmla="*/ 4733086 w 6239714"/>
              <a:gd name="connsiteY44" fmla="*/ 1056535 h 1449774"/>
              <a:gd name="connsiteX45" fmla="*/ 5206868 w 6239714"/>
              <a:gd name="connsiteY45" fmla="*/ 1056535 h 1449774"/>
              <a:gd name="connsiteX46" fmla="*/ 5206868 w 6239714"/>
              <a:gd name="connsiteY46" fmla="*/ 1160767 h 1449774"/>
              <a:gd name="connsiteX47" fmla="*/ 5344265 w 6239714"/>
              <a:gd name="connsiteY47" fmla="*/ 1160767 h 1449774"/>
              <a:gd name="connsiteX48" fmla="*/ 5344265 w 6239714"/>
              <a:gd name="connsiteY48" fmla="*/ 1449774 h 1449774"/>
              <a:gd name="connsiteX49" fmla="*/ 6239714 w 6239714"/>
              <a:gd name="connsiteY49" fmla="*/ 1449774 h 14497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6239714" h="1449774">
                <a:moveTo>
                  <a:pt x="0" y="0"/>
                </a:moveTo>
                <a:lnTo>
                  <a:pt x="341123" y="0"/>
                </a:lnTo>
                <a:lnTo>
                  <a:pt x="341123" y="37903"/>
                </a:lnTo>
                <a:lnTo>
                  <a:pt x="596965" y="37903"/>
                </a:lnTo>
                <a:lnTo>
                  <a:pt x="596965" y="75805"/>
                </a:lnTo>
                <a:lnTo>
                  <a:pt x="791216" y="75805"/>
                </a:lnTo>
                <a:lnTo>
                  <a:pt x="791216" y="127921"/>
                </a:lnTo>
                <a:lnTo>
                  <a:pt x="895448" y="127921"/>
                </a:lnTo>
                <a:lnTo>
                  <a:pt x="895448" y="151610"/>
                </a:lnTo>
                <a:lnTo>
                  <a:pt x="1080223" y="151610"/>
                </a:lnTo>
                <a:lnTo>
                  <a:pt x="1080223" y="203726"/>
                </a:lnTo>
                <a:lnTo>
                  <a:pt x="1388182" y="203726"/>
                </a:lnTo>
                <a:lnTo>
                  <a:pt x="1388182" y="251105"/>
                </a:lnTo>
                <a:lnTo>
                  <a:pt x="1828800" y="251105"/>
                </a:lnTo>
                <a:lnTo>
                  <a:pt x="1828800" y="289007"/>
                </a:lnTo>
                <a:lnTo>
                  <a:pt x="1885653" y="289007"/>
                </a:lnTo>
                <a:lnTo>
                  <a:pt x="1885653" y="322172"/>
                </a:lnTo>
                <a:lnTo>
                  <a:pt x="2098855" y="322172"/>
                </a:lnTo>
                <a:lnTo>
                  <a:pt x="2098855" y="360075"/>
                </a:lnTo>
                <a:lnTo>
                  <a:pt x="2193612" y="360075"/>
                </a:lnTo>
                <a:lnTo>
                  <a:pt x="2193612" y="412191"/>
                </a:lnTo>
                <a:lnTo>
                  <a:pt x="2231515" y="412191"/>
                </a:lnTo>
                <a:lnTo>
                  <a:pt x="2231515" y="454831"/>
                </a:lnTo>
                <a:lnTo>
                  <a:pt x="2425765" y="454831"/>
                </a:lnTo>
                <a:lnTo>
                  <a:pt x="2425765" y="497472"/>
                </a:lnTo>
                <a:lnTo>
                  <a:pt x="2468406" y="497472"/>
                </a:lnTo>
                <a:lnTo>
                  <a:pt x="2468406" y="525899"/>
                </a:lnTo>
                <a:lnTo>
                  <a:pt x="2577376" y="525899"/>
                </a:lnTo>
                <a:lnTo>
                  <a:pt x="2577376" y="568539"/>
                </a:lnTo>
                <a:lnTo>
                  <a:pt x="2629492" y="568539"/>
                </a:lnTo>
                <a:lnTo>
                  <a:pt x="2629492" y="611179"/>
                </a:lnTo>
                <a:lnTo>
                  <a:pt x="2648443" y="611179"/>
                </a:lnTo>
                <a:lnTo>
                  <a:pt x="2648443" y="658558"/>
                </a:lnTo>
                <a:lnTo>
                  <a:pt x="3079585" y="658558"/>
                </a:lnTo>
                <a:lnTo>
                  <a:pt x="3079585" y="701198"/>
                </a:lnTo>
                <a:lnTo>
                  <a:pt x="3245409" y="701198"/>
                </a:lnTo>
                <a:lnTo>
                  <a:pt x="3245409" y="739101"/>
                </a:lnTo>
                <a:lnTo>
                  <a:pt x="3600746" y="739101"/>
                </a:lnTo>
                <a:lnTo>
                  <a:pt x="3600746" y="805430"/>
                </a:lnTo>
                <a:lnTo>
                  <a:pt x="3993985" y="805430"/>
                </a:lnTo>
                <a:lnTo>
                  <a:pt x="3993985" y="871760"/>
                </a:lnTo>
                <a:lnTo>
                  <a:pt x="4586213" y="871760"/>
                </a:lnTo>
                <a:lnTo>
                  <a:pt x="4586213" y="966516"/>
                </a:lnTo>
                <a:lnTo>
                  <a:pt x="4733086" y="966516"/>
                </a:lnTo>
                <a:lnTo>
                  <a:pt x="4733086" y="1056535"/>
                </a:lnTo>
                <a:lnTo>
                  <a:pt x="5206868" y="1056535"/>
                </a:lnTo>
                <a:lnTo>
                  <a:pt x="5206868" y="1160767"/>
                </a:lnTo>
                <a:lnTo>
                  <a:pt x="5344265" y="1160767"/>
                </a:lnTo>
                <a:lnTo>
                  <a:pt x="5344265" y="1449774"/>
                </a:lnTo>
                <a:lnTo>
                  <a:pt x="6239714" y="1449774"/>
                </a:lnTo>
              </a:path>
            </a:pathLst>
          </a:custGeom>
          <a:noFill/>
          <a:ln w="28575">
            <a:solidFill>
              <a:schemeClr val="accent1"/>
            </a:solidFill>
            <a:miter lim="800000"/>
            <a:headEnd/>
            <a:tailEnd/>
          </a:ln>
        </p:spPr>
        <p:txBody>
          <a:bodyPr rtlCol="0" anchor="ctr"/>
          <a:lstStyle/>
          <a:p>
            <a:pPr algn="ctr"/>
            <a:endParaRPr lang="en-US"/>
          </a:p>
        </p:txBody>
      </p:sp>
      <p:sp>
        <p:nvSpPr>
          <p:cNvPr id="31855" name="Freeform: Shape 31854">
            <a:extLst>
              <a:ext uri="{FF2B5EF4-FFF2-40B4-BE49-F238E27FC236}">
                <a16:creationId xmlns:a16="http://schemas.microsoft.com/office/drawing/2014/main" id="{957FB85E-77CA-4638-5271-10C513E379F1}"/>
              </a:ext>
            </a:extLst>
          </p:cNvPr>
          <p:cNvSpPr/>
          <p:nvPr/>
        </p:nvSpPr>
        <p:spPr bwMode="auto">
          <a:xfrm>
            <a:off x="2563163" y="1966197"/>
            <a:ext cx="5893853" cy="2946926"/>
          </a:xfrm>
          <a:custGeom>
            <a:avLst/>
            <a:gdLst>
              <a:gd name="connsiteX0" fmla="*/ 0 w 5893853"/>
              <a:gd name="connsiteY0" fmla="*/ 0 h 2946926"/>
              <a:gd name="connsiteX1" fmla="*/ 94756 w 5893853"/>
              <a:gd name="connsiteY1" fmla="*/ 0 h 2946926"/>
              <a:gd name="connsiteX2" fmla="*/ 94756 w 5893853"/>
              <a:gd name="connsiteY2" fmla="*/ 37902 h 2946926"/>
              <a:gd name="connsiteX3" fmla="*/ 374288 w 5893853"/>
              <a:gd name="connsiteY3" fmla="*/ 37902 h 2946926"/>
              <a:gd name="connsiteX4" fmla="*/ 374288 w 5893853"/>
              <a:gd name="connsiteY4" fmla="*/ 75805 h 2946926"/>
              <a:gd name="connsiteX5" fmla="*/ 450093 w 5893853"/>
              <a:gd name="connsiteY5" fmla="*/ 75805 h 2946926"/>
              <a:gd name="connsiteX6" fmla="*/ 450093 w 5893853"/>
              <a:gd name="connsiteY6" fmla="*/ 75805 h 2946926"/>
              <a:gd name="connsiteX7" fmla="*/ 450093 w 5893853"/>
              <a:gd name="connsiteY7" fmla="*/ 127921 h 2946926"/>
              <a:gd name="connsiteX8" fmla="*/ 743838 w 5893853"/>
              <a:gd name="connsiteY8" fmla="*/ 127921 h 2946926"/>
              <a:gd name="connsiteX9" fmla="*/ 743838 w 5893853"/>
              <a:gd name="connsiteY9" fmla="*/ 161086 h 2946926"/>
              <a:gd name="connsiteX10" fmla="*/ 942827 w 5893853"/>
              <a:gd name="connsiteY10" fmla="*/ 161086 h 2946926"/>
              <a:gd name="connsiteX11" fmla="*/ 942827 w 5893853"/>
              <a:gd name="connsiteY11" fmla="*/ 203726 h 2946926"/>
              <a:gd name="connsiteX12" fmla="*/ 999681 w 5893853"/>
              <a:gd name="connsiteY12" fmla="*/ 203726 h 2946926"/>
              <a:gd name="connsiteX13" fmla="*/ 999681 w 5893853"/>
              <a:gd name="connsiteY13" fmla="*/ 279531 h 2946926"/>
              <a:gd name="connsiteX14" fmla="*/ 1028107 w 5893853"/>
              <a:gd name="connsiteY14" fmla="*/ 279531 h 2946926"/>
              <a:gd name="connsiteX15" fmla="*/ 1028107 w 5893853"/>
              <a:gd name="connsiteY15" fmla="*/ 322172 h 2946926"/>
              <a:gd name="connsiteX16" fmla="*/ 1193931 w 5893853"/>
              <a:gd name="connsiteY16" fmla="*/ 322172 h 2946926"/>
              <a:gd name="connsiteX17" fmla="*/ 1193931 w 5893853"/>
              <a:gd name="connsiteY17" fmla="*/ 360075 h 2946926"/>
              <a:gd name="connsiteX18" fmla="*/ 1217620 w 5893853"/>
              <a:gd name="connsiteY18" fmla="*/ 360075 h 2946926"/>
              <a:gd name="connsiteX19" fmla="*/ 1217620 w 5893853"/>
              <a:gd name="connsiteY19" fmla="*/ 397977 h 2946926"/>
              <a:gd name="connsiteX20" fmla="*/ 1246047 w 5893853"/>
              <a:gd name="connsiteY20" fmla="*/ 397977 h 2946926"/>
              <a:gd name="connsiteX21" fmla="*/ 1246047 w 5893853"/>
              <a:gd name="connsiteY21" fmla="*/ 435880 h 2946926"/>
              <a:gd name="connsiteX22" fmla="*/ 1350279 w 5893853"/>
              <a:gd name="connsiteY22" fmla="*/ 435880 h 2946926"/>
              <a:gd name="connsiteX23" fmla="*/ 1350279 w 5893853"/>
              <a:gd name="connsiteY23" fmla="*/ 478520 h 2946926"/>
              <a:gd name="connsiteX24" fmla="*/ 1392920 w 5893853"/>
              <a:gd name="connsiteY24" fmla="*/ 478520 h 2946926"/>
              <a:gd name="connsiteX25" fmla="*/ 1392920 w 5893853"/>
              <a:gd name="connsiteY25" fmla="*/ 511685 h 2946926"/>
              <a:gd name="connsiteX26" fmla="*/ 1392920 w 5893853"/>
              <a:gd name="connsiteY26" fmla="*/ 511685 h 2946926"/>
              <a:gd name="connsiteX27" fmla="*/ 1392920 w 5893853"/>
              <a:gd name="connsiteY27" fmla="*/ 559063 h 2946926"/>
              <a:gd name="connsiteX28" fmla="*/ 1767208 w 5893853"/>
              <a:gd name="connsiteY28" fmla="*/ 559063 h 2946926"/>
              <a:gd name="connsiteX29" fmla="*/ 1767208 w 5893853"/>
              <a:gd name="connsiteY29" fmla="*/ 606441 h 2946926"/>
              <a:gd name="connsiteX30" fmla="*/ 1800373 w 5893853"/>
              <a:gd name="connsiteY30" fmla="*/ 606441 h 2946926"/>
              <a:gd name="connsiteX31" fmla="*/ 1800373 w 5893853"/>
              <a:gd name="connsiteY31" fmla="*/ 653820 h 2946926"/>
              <a:gd name="connsiteX32" fmla="*/ 1861964 w 5893853"/>
              <a:gd name="connsiteY32" fmla="*/ 653820 h 2946926"/>
              <a:gd name="connsiteX33" fmla="*/ 1861964 w 5893853"/>
              <a:gd name="connsiteY33" fmla="*/ 677509 h 2946926"/>
              <a:gd name="connsiteX34" fmla="*/ 1970934 w 5893853"/>
              <a:gd name="connsiteY34" fmla="*/ 677509 h 2946926"/>
              <a:gd name="connsiteX35" fmla="*/ 1970934 w 5893853"/>
              <a:gd name="connsiteY35" fmla="*/ 720149 h 2946926"/>
              <a:gd name="connsiteX36" fmla="*/ 2122545 w 5893853"/>
              <a:gd name="connsiteY36" fmla="*/ 720149 h 2946926"/>
              <a:gd name="connsiteX37" fmla="*/ 2122545 w 5893853"/>
              <a:gd name="connsiteY37" fmla="*/ 762790 h 2946926"/>
              <a:gd name="connsiteX38" fmla="*/ 2245728 w 5893853"/>
              <a:gd name="connsiteY38" fmla="*/ 762790 h 2946926"/>
              <a:gd name="connsiteX39" fmla="*/ 2245728 w 5893853"/>
              <a:gd name="connsiteY39" fmla="*/ 885973 h 2946926"/>
              <a:gd name="connsiteX40" fmla="*/ 2288369 w 5893853"/>
              <a:gd name="connsiteY40" fmla="*/ 885973 h 2946926"/>
              <a:gd name="connsiteX41" fmla="*/ 2288369 w 5893853"/>
              <a:gd name="connsiteY41" fmla="*/ 928613 h 2946926"/>
              <a:gd name="connsiteX42" fmla="*/ 2335747 w 5893853"/>
              <a:gd name="connsiteY42" fmla="*/ 928613 h 2946926"/>
              <a:gd name="connsiteX43" fmla="*/ 2335747 w 5893853"/>
              <a:gd name="connsiteY43" fmla="*/ 966516 h 2946926"/>
              <a:gd name="connsiteX44" fmla="*/ 2653181 w 5893853"/>
              <a:gd name="connsiteY44" fmla="*/ 966516 h 2946926"/>
              <a:gd name="connsiteX45" fmla="*/ 2653181 w 5893853"/>
              <a:gd name="connsiteY45" fmla="*/ 1018632 h 2946926"/>
              <a:gd name="connsiteX46" fmla="*/ 2804791 w 5893853"/>
              <a:gd name="connsiteY46" fmla="*/ 1018632 h 2946926"/>
              <a:gd name="connsiteX47" fmla="*/ 2804791 w 5893853"/>
              <a:gd name="connsiteY47" fmla="*/ 1051797 h 2946926"/>
              <a:gd name="connsiteX48" fmla="*/ 3055896 w 5893853"/>
              <a:gd name="connsiteY48" fmla="*/ 1051797 h 2946926"/>
              <a:gd name="connsiteX49" fmla="*/ 3055896 w 5893853"/>
              <a:gd name="connsiteY49" fmla="*/ 1103913 h 2946926"/>
              <a:gd name="connsiteX50" fmla="*/ 3553368 w 5893853"/>
              <a:gd name="connsiteY50" fmla="*/ 1103913 h 2946926"/>
              <a:gd name="connsiteX51" fmla="*/ 3553368 w 5893853"/>
              <a:gd name="connsiteY51" fmla="*/ 1165505 h 2946926"/>
              <a:gd name="connsiteX52" fmla="*/ 3605484 w 5893853"/>
              <a:gd name="connsiteY52" fmla="*/ 1165505 h 2946926"/>
              <a:gd name="connsiteX53" fmla="*/ 3605484 w 5893853"/>
              <a:gd name="connsiteY53" fmla="*/ 1340804 h 2946926"/>
              <a:gd name="connsiteX54" fmla="*/ 3922918 w 5893853"/>
              <a:gd name="connsiteY54" fmla="*/ 1340804 h 2946926"/>
              <a:gd name="connsiteX55" fmla="*/ 3922918 w 5893853"/>
              <a:gd name="connsiteY55" fmla="*/ 1416609 h 2946926"/>
              <a:gd name="connsiteX56" fmla="*/ 4207187 w 5893853"/>
              <a:gd name="connsiteY56" fmla="*/ 1416609 h 2946926"/>
              <a:gd name="connsiteX57" fmla="*/ 4207187 w 5893853"/>
              <a:gd name="connsiteY57" fmla="*/ 1506628 h 2946926"/>
              <a:gd name="connsiteX58" fmla="*/ 4406176 w 5893853"/>
              <a:gd name="connsiteY58" fmla="*/ 1506628 h 2946926"/>
              <a:gd name="connsiteX59" fmla="*/ 4406176 w 5893853"/>
              <a:gd name="connsiteY59" fmla="*/ 1610860 h 2946926"/>
              <a:gd name="connsiteX60" fmla="*/ 4444078 w 5893853"/>
              <a:gd name="connsiteY60" fmla="*/ 1610860 h 2946926"/>
              <a:gd name="connsiteX61" fmla="*/ 4444078 w 5893853"/>
              <a:gd name="connsiteY61" fmla="*/ 1691403 h 2946926"/>
              <a:gd name="connsiteX62" fmla="*/ 4984190 w 5893853"/>
              <a:gd name="connsiteY62" fmla="*/ 1691403 h 2946926"/>
              <a:gd name="connsiteX63" fmla="*/ 4984190 w 5893853"/>
              <a:gd name="connsiteY63" fmla="*/ 1819324 h 2946926"/>
              <a:gd name="connsiteX64" fmla="*/ 5893853 w 5893853"/>
              <a:gd name="connsiteY64" fmla="*/ 1819324 h 2946926"/>
              <a:gd name="connsiteX65" fmla="*/ 5893853 w 5893853"/>
              <a:gd name="connsiteY65" fmla="*/ 2946926 h 29469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893853" h="2946926">
                <a:moveTo>
                  <a:pt x="0" y="0"/>
                </a:moveTo>
                <a:lnTo>
                  <a:pt x="94756" y="0"/>
                </a:lnTo>
                <a:lnTo>
                  <a:pt x="94756" y="37902"/>
                </a:lnTo>
                <a:lnTo>
                  <a:pt x="374288" y="37902"/>
                </a:lnTo>
                <a:lnTo>
                  <a:pt x="374288" y="75805"/>
                </a:lnTo>
                <a:lnTo>
                  <a:pt x="450093" y="75805"/>
                </a:lnTo>
                <a:lnTo>
                  <a:pt x="450093" y="75805"/>
                </a:lnTo>
                <a:lnTo>
                  <a:pt x="450093" y="127921"/>
                </a:lnTo>
                <a:lnTo>
                  <a:pt x="743838" y="127921"/>
                </a:lnTo>
                <a:lnTo>
                  <a:pt x="743838" y="161086"/>
                </a:lnTo>
                <a:lnTo>
                  <a:pt x="942827" y="161086"/>
                </a:lnTo>
                <a:lnTo>
                  <a:pt x="942827" y="203726"/>
                </a:lnTo>
                <a:lnTo>
                  <a:pt x="999681" y="203726"/>
                </a:lnTo>
                <a:lnTo>
                  <a:pt x="999681" y="279531"/>
                </a:lnTo>
                <a:lnTo>
                  <a:pt x="1028107" y="279531"/>
                </a:lnTo>
                <a:lnTo>
                  <a:pt x="1028107" y="322172"/>
                </a:lnTo>
                <a:lnTo>
                  <a:pt x="1193931" y="322172"/>
                </a:lnTo>
                <a:lnTo>
                  <a:pt x="1193931" y="360075"/>
                </a:lnTo>
                <a:lnTo>
                  <a:pt x="1217620" y="360075"/>
                </a:lnTo>
                <a:lnTo>
                  <a:pt x="1217620" y="397977"/>
                </a:lnTo>
                <a:lnTo>
                  <a:pt x="1246047" y="397977"/>
                </a:lnTo>
                <a:lnTo>
                  <a:pt x="1246047" y="435880"/>
                </a:lnTo>
                <a:lnTo>
                  <a:pt x="1350279" y="435880"/>
                </a:lnTo>
                <a:lnTo>
                  <a:pt x="1350279" y="478520"/>
                </a:lnTo>
                <a:lnTo>
                  <a:pt x="1392920" y="478520"/>
                </a:lnTo>
                <a:lnTo>
                  <a:pt x="1392920" y="511685"/>
                </a:lnTo>
                <a:lnTo>
                  <a:pt x="1392920" y="511685"/>
                </a:lnTo>
                <a:lnTo>
                  <a:pt x="1392920" y="559063"/>
                </a:lnTo>
                <a:lnTo>
                  <a:pt x="1767208" y="559063"/>
                </a:lnTo>
                <a:lnTo>
                  <a:pt x="1767208" y="606441"/>
                </a:lnTo>
                <a:lnTo>
                  <a:pt x="1800373" y="606441"/>
                </a:lnTo>
                <a:lnTo>
                  <a:pt x="1800373" y="653820"/>
                </a:lnTo>
                <a:lnTo>
                  <a:pt x="1861964" y="653820"/>
                </a:lnTo>
                <a:lnTo>
                  <a:pt x="1861964" y="677509"/>
                </a:lnTo>
                <a:lnTo>
                  <a:pt x="1970934" y="677509"/>
                </a:lnTo>
                <a:lnTo>
                  <a:pt x="1970934" y="720149"/>
                </a:lnTo>
                <a:lnTo>
                  <a:pt x="2122545" y="720149"/>
                </a:lnTo>
                <a:lnTo>
                  <a:pt x="2122545" y="762790"/>
                </a:lnTo>
                <a:lnTo>
                  <a:pt x="2245728" y="762790"/>
                </a:lnTo>
                <a:lnTo>
                  <a:pt x="2245728" y="885973"/>
                </a:lnTo>
                <a:lnTo>
                  <a:pt x="2288369" y="885973"/>
                </a:lnTo>
                <a:lnTo>
                  <a:pt x="2288369" y="928613"/>
                </a:lnTo>
                <a:lnTo>
                  <a:pt x="2335747" y="928613"/>
                </a:lnTo>
                <a:lnTo>
                  <a:pt x="2335747" y="966516"/>
                </a:lnTo>
                <a:lnTo>
                  <a:pt x="2653181" y="966516"/>
                </a:lnTo>
                <a:lnTo>
                  <a:pt x="2653181" y="1018632"/>
                </a:lnTo>
                <a:lnTo>
                  <a:pt x="2804791" y="1018632"/>
                </a:lnTo>
                <a:lnTo>
                  <a:pt x="2804791" y="1051797"/>
                </a:lnTo>
                <a:lnTo>
                  <a:pt x="3055896" y="1051797"/>
                </a:lnTo>
                <a:lnTo>
                  <a:pt x="3055896" y="1103913"/>
                </a:lnTo>
                <a:lnTo>
                  <a:pt x="3553368" y="1103913"/>
                </a:lnTo>
                <a:lnTo>
                  <a:pt x="3553368" y="1165505"/>
                </a:lnTo>
                <a:lnTo>
                  <a:pt x="3605484" y="1165505"/>
                </a:lnTo>
                <a:lnTo>
                  <a:pt x="3605484" y="1340804"/>
                </a:lnTo>
                <a:lnTo>
                  <a:pt x="3922918" y="1340804"/>
                </a:lnTo>
                <a:lnTo>
                  <a:pt x="3922918" y="1416609"/>
                </a:lnTo>
                <a:lnTo>
                  <a:pt x="4207187" y="1416609"/>
                </a:lnTo>
                <a:lnTo>
                  <a:pt x="4207187" y="1506628"/>
                </a:lnTo>
                <a:lnTo>
                  <a:pt x="4406176" y="1506628"/>
                </a:lnTo>
                <a:lnTo>
                  <a:pt x="4406176" y="1610860"/>
                </a:lnTo>
                <a:lnTo>
                  <a:pt x="4444078" y="1610860"/>
                </a:lnTo>
                <a:lnTo>
                  <a:pt x="4444078" y="1691403"/>
                </a:lnTo>
                <a:lnTo>
                  <a:pt x="4984190" y="1691403"/>
                </a:lnTo>
                <a:lnTo>
                  <a:pt x="4984190" y="1819324"/>
                </a:lnTo>
                <a:lnTo>
                  <a:pt x="5893853" y="1819324"/>
                </a:lnTo>
                <a:lnTo>
                  <a:pt x="5893853" y="2946926"/>
                </a:lnTo>
              </a:path>
            </a:pathLst>
          </a:custGeom>
          <a:noFill/>
          <a:ln w="28575">
            <a:solidFill>
              <a:schemeClr val="accent3"/>
            </a:solidFill>
            <a:miter lim="800000"/>
            <a:headEnd/>
            <a:tailEnd/>
          </a:ln>
        </p:spPr>
        <p:txBody>
          <a:bodyPr rtlCol="0" anchor="ctr"/>
          <a:lstStyle/>
          <a:p>
            <a:pPr algn="ctr"/>
            <a:endParaRPr lang="en-US"/>
          </a:p>
        </p:txBody>
      </p:sp>
      <p:sp>
        <p:nvSpPr>
          <p:cNvPr id="3" name="TextBox 2">
            <a:extLst>
              <a:ext uri="{FF2B5EF4-FFF2-40B4-BE49-F238E27FC236}">
                <a16:creationId xmlns:a16="http://schemas.microsoft.com/office/drawing/2014/main" id="{AC21E671-0391-6FFE-05AC-985E0D5EF676}"/>
              </a:ext>
            </a:extLst>
          </p:cNvPr>
          <p:cNvSpPr txBox="1"/>
          <p:nvPr/>
        </p:nvSpPr>
        <p:spPr bwMode="auto">
          <a:xfrm>
            <a:off x="1027522" y="5565797"/>
            <a:ext cx="128109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ts val="0"/>
              </a:spcBef>
              <a:spcAft>
                <a:spcPct val="0"/>
              </a:spcAft>
              <a:buClrTx/>
              <a:buFontTx/>
              <a:buNone/>
            </a:pPr>
            <a:r>
              <a:rPr lang="en-US" sz="1600" b="0" dirty="0">
                <a:solidFill>
                  <a:schemeClr val="bg1"/>
                </a:solidFill>
                <a:latin typeface="Calibri" panose="020F0502020204030204" pitchFamily="34" charset="0"/>
              </a:rPr>
              <a:t>Zanubrutinib</a:t>
            </a:r>
          </a:p>
          <a:p>
            <a:pPr>
              <a:lnSpc>
                <a:spcPct val="100000"/>
              </a:lnSpc>
              <a:spcBef>
                <a:spcPts val="0"/>
              </a:spcBef>
              <a:spcAft>
                <a:spcPct val="0"/>
              </a:spcAft>
              <a:buClrTx/>
              <a:buFontTx/>
              <a:buNone/>
            </a:pPr>
            <a:r>
              <a:rPr lang="en-US" sz="1600" b="0" dirty="0">
                <a:solidFill>
                  <a:schemeClr val="bg1"/>
                </a:solidFill>
                <a:latin typeface="Calibri" panose="020F0502020204030204" pitchFamily="34" charset="0"/>
              </a:rPr>
              <a:t>Ibrutinib</a:t>
            </a:r>
          </a:p>
        </p:txBody>
      </p:sp>
      <p:sp>
        <p:nvSpPr>
          <p:cNvPr id="7" name="TextBox 6">
            <a:extLst>
              <a:ext uri="{FF2B5EF4-FFF2-40B4-BE49-F238E27FC236}">
                <a16:creationId xmlns:a16="http://schemas.microsoft.com/office/drawing/2014/main" id="{4128B264-86C3-1C92-5364-CF8A4C2155D5}"/>
              </a:ext>
            </a:extLst>
          </p:cNvPr>
          <p:cNvSpPr txBox="1"/>
          <p:nvPr/>
        </p:nvSpPr>
        <p:spPr bwMode="auto">
          <a:xfrm>
            <a:off x="1027522" y="5330693"/>
            <a:ext cx="133413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dirty="0">
                <a:solidFill>
                  <a:schemeClr val="bg1"/>
                </a:solidFill>
                <a:latin typeface="Calibri" panose="020F0502020204030204" pitchFamily="34" charset="0"/>
              </a:rPr>
              <a:t>No. at risk</a:t>
            </a:r>
          </a:p>
        </p:txBody>
      </p:sp>
    </p:spTree>
    <p:extLst>
      <p:ext uri="{BB962C8B-B14F-4D97-AF65-F5344CB8AC3E}">
        <p14:creationId xmlns:p14="http://schemas.microsoft.com/office/powerpoint/2010/main" val="41534740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ALPINE: ORR</a:t>
            </a:r>
            <a:endParaRPr lang="en-US" altLang="en-US" i="1" baseline="30000" dirty="0"/>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33533" y="6368133"/>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Brown. ASH 2022. Abstr LBA-6. Reproduced with permission.</a:t>
            </a:r>
            <a:endParaRPr lang="en-US" altLang="en-US" sz="1200" b="0" dirty="0">
              <a:solidFill>
                <a:schemeClr val="bg2"/>
              </a:solidFill>
              <a:latin typeface="Calibri" panose="020F0502020204030204" pitchFamily="34" charset="0"/>
            </a:endParaRPr>
          </a:p>
        </p:txBody>
      </p:sp>
      <p:sp>
        <p:nvSpPr>
          <p:cNvPr id="2" name="Freeform: Shape 1">
            <a:extLst>
              <a:ext uri="{FF2B5EF4-FFF2-40B4-BE49-F238E27FC236}">
                <a16:creationId xmlns:a16="http://schemas.microsoft.com/office/drawing/2014/main" id="{8694D7F5-7CC7-FEBD-ECA5-E410A864D794}"/>
              </a:ext>
            </a:extLst>
          </p:cNvPr>
          <p:cNvSpPr/>
          <p:nvPr/>
        </p:nvSpPr>
        <p:spPr bwMode="auto">
          <a:xfrm>
            <a:off x="1766455" y="1756064"/>
            <a:ext cx="7502236" cy="3699164"/>
          </a:xfrm>
          <a:custGeom>
            <a:avLst/>
            <a:gdLst>
              <a:gd name="connsiteX0" fmla="*/ 0 w 7502236"/>
              <a:gd name="connsiteY0" fmla="*/ 0 h 3699164"/>
              <a:gd name="connsiteX1" fmla="*/ 0 w 7502236"/>
              <a:gd name="connsiteY1" fmla="*/ 3699164 h 3699164"/>
              <a:gd name="connsiteX2" fmla="*/ 7502236 w 7502236"/>
              <a:gd name="connsiteY2" fmla="*/ 3699164 h 3699164"/>
            </a:gdLst>
            <a:ahLst/>
            <a:cxnLst>
              <a:cxn ang="0">
                <a:pos x="connsiteX0" y="connsiteY0"/>
              </a:cxn>
              <a:cxn ang="0">
                <a:pos x="connsiteX1" y="connsiteY1"/>
              </a:cxn>
              <a:cxn ang="0">
                <a:pos x="connsiteX2" y="connsiteY2"/>
              </a:cxn>
            </a:cxnLst>
            <a:rect l="l" t="t" r="r" b="b"/>
            <a:pathLst>
              <a:path w="7502236" h="3699164">
                <a:moveTo>
                  <a:pt x="0" y="0"/>
                </a:moveTo>
                <a:lnTo>
                  <a:pt x="0" y="3699164"/>
                </a:lnTo>
                <a:lnTo>
                  <a:pt x="7502236" y="3699164"/>
                </a:lnTo>
              </a:path>
            </a:pathLst>
          </a:custGeom>
          <a:noFill/>
          <a:ln w="28575">
            <a:solidFill>
              <a:schemeClr val="bg1"/>
            </a:solidFill>
            <a:miter lim="800000"/>
            <a:headEnd/>
            <a:tailEnd/>
          </a:ln>
        </p:spPr>
        <p:txBody>
          <a:bodyPr rtlCol="0" anchor="ctr"/>
          <a:lstStyle/>
          <a:p>
            <a:pPr algn="ctr"/>
            <a:endParaRPr lang="en-US"/>
          </a:p>
        </p:txBody>
      </p:sp>
      <p:grpSp>
        <p:nvGrpSpPr>
          <p:cNvPr id="12" name="Group 11">
            <a:extLst>
              <a:ext uri="{FF2B5EF4-FFF2-40B4-BE49-F238E27FC236}">
                <a16:creationId xmlns:a16="http://schemas.microsoft.com/office/drawing/2014/main" id="{DF915AAB-24C2-D4A9-8FA5-6DE29E0E25CF}"/>
              </a:ext>
            </a:extLst>
          </p:cNvPr>
          <p:cNvGrpSpPr/>
          <p:nvPr/>
        </p:nvGrpSpPr>
        <p:grpSpPr>
          <a:xfrm>
            <a:off x="1662545" y="1756064"/>
            <a:ext cx="116033" cy="3702628"/>
            <a:chOff x="1643497" y="1683327"/>
            <a:chExt cx="135081" cy="3702628"/>
          </a:xfrm>
        </p:grpSpPr>
        <p:cxnSp>
          <p:nvCxnSpPr>
            <p:cNvPr id="6" name="Straight Connector 5">
              <a:extLst>
                <a:ext uri="{FF2B5EF4-FFF2-40B4-BE49-F238E27FC236}">
                  <a16:creationId xmlns:a16="http://schemas.microsoft.com/office/drawing/2014/main" id="{56C93D23-1914-0C7F-BD67-2B317E304AFC}"/>
                </a:ext>
              </a:extLst>
            </p:cNvPr>
            <p:cNvCxnSpPr>
              <a:cxnSpLocks/>
            </p:cNvCxnSpPr>
            <p:nvPr/>
          </p:nvCxnSpPr>
          <p:spPr bwMode="auto">
            <a:xfrm>
              <a:off x="1643497" y="1683327"/>
              <a:ext cx="135081" cy="0"/>
            </a:xfrm>
            <a:prstGeom prst="line">
              <a:avLst/>
            </a:prstGeom>
            <a:noFill/>
            <a:ln w="28575" cap="flat" cmpd="sng" algn="ctr">
              <a:solidFill>
                <a:schemeClr val="bg1"/>
              </a:solidFill>
              <a:prstDash val="solid"/>
              <a:round/>
              <a:headEnd type="none" w="med" len="med"/>
              <a:tailEnd type="none" w="med" len="med"/>
            </a:ln>
            <a:effectLst/>
          </p:spPr>
        </p:cxnSp>
        <p:cxnSp>
          <p:nvCxnSpPr>
            <p:cNvPr id="7" name="Straight Connector 6">
              <a:extLst>
                <a:ext uri="{FF2B5EF4-FFF2-40B4-BE49-F238E27FC236}">
                  <a16:creationId xmlns:a16="http://schemas.microsoft.com/office/drawing/2014/main" id="{08E9DEDF-BDB8-3832-09C0-7434201B311E}"/>
                </a:ext>
              </a:extLst>
            </p:cNvPr>
            <p:cNvCxnSpPr>
              <a:cxnSpLocks/>
            </p:cNvCxnSpPr>
            <p:nvPr/>
          </p:nvCxnSpPr>
          <p:spPr bwMode="auto">
            <a:xfrm>
              <a:off x="1643497" y="2423853"/>
              <a:ext cx="135081" cy="0"/>
            </a:xfrm>
            <a:prstGeom prst="line">
              <a:avLst/>
            </a:prstGeom>
            <a:noFill/>
            <a:ln w="28575" cap="flat" cmpd="sng" algn="ctr">
              <a:solidFill>
                <a:schemeClr val="bg1"/>
              </a:solidFill>
              <a:prstDash val="solid"/>
              <a:round/>
              <a:headEnd type="none" w="med" len="med"/>
              <a:tailEnd type="none" w="med" len="med"/>
            </a:ln>
            <a:effectLst/>
          </p:spPr>
        </p:cxnSp>
        <p:cxnSp>
          <p:nvCxnSpPr>
            <p:cNvPr id="8" name="Straight Connector 7">
              <a:extLst>
                <a:ext uri="{FF2B5EF4-FFF2-40B4-BE49-F238E27FC236}">
                  <a16:creationId xmlns:a16="http://schemas.microsoft.com/office/drawing/2014/main" id="{A8B8D105-9CC1-4352-1DC5-DF456779316C}"/>
                </a:ext>
              </a:extLst>
            </p:cNvPr>
            <p:cNvCxnSpPr>
              <a:cxnSpLocks/>
            </p:cNvCxnSpPr>
            <p:nvPr/>
          </p:nvCxnSpPr>
          <p:spPr bwMode="auto">
            <a:xfrm>
              <a:off x="1643497" y="3164379"/>
              <a:ext cx="135081" cy="0"/>
            </a:xfrm>
            <a:prstGeom prst="line">
              <a:avLst/>
            </a:prstGeom>
            <a:noFill/>
            <a:ln w="28575" cap="flat" cmpd="sng" algn="ctr">
              <a:solidFill>
                <a:schemeClr val="bg1"/>
              </a:solidFill>
              <a:prstDash val="solid"/>
              <a:round/>
              <a:headEnd type="none" w="med" len="med"/>
              <a:tailEnd type="none" w="med" len="med"/>
            </a:ln>
            <a:effectLst/>
          </p:spPr>
        </p:cxnSp>
        <p:cxnSp>
          <p:nvCxnSpPr>
            <p:cNvPr id="9" name="Straight Connector 8">
              <a:extLst>
                <a:ext uri="{FF2B5EF4-FFF2-40B4-BE49-F238E27FC236}">
                  <a16:creationId xmlns:a16="http://schemas.microsoft.com/office/drawing/2014/main" id="{36B4BA4E-22B9-886D-5334-F827C6C3D259}"/>
                </a:ext>
              </a:extLst>
            </p:cNvPr>
            <p:cNvCxnSpPr>
              <a:cxnSpLocks/>
            </p:cNvCxnSpPr>
            <p:nvPr/>
          </p:nvCxnSpPr>
          <p:spPr bwMode="auto">
            <a:xfrm>
              <a:off x="1643497" y="3904905"/>
              <a:ext cx="135081" cy="0"/>
            </a:xfrm>
            <a:prstGeom prst="line">
              <a:avLst/>
            </a:prstGeom>
            <a:noFill/>
            <a:ln w="28575" cap="flat" cmpd="sng" algn="ctr">
              <a:solidFill>
                <a:schemeClr val="bg1"/>
              </a:solidFill>
              <a:prstDash val="solid"/>
              <a:round/>
              <a:headEnd type="none" w="med" len="med"/>
              <a:tailEnd type="none" w="med" len="med"/>
            </a:ln>
            <a:effectLst/>
          </p:spPr>
        </p:cxnSp>
        <p:cxnSp>
          <p:nvCxnSpPr>
            <p:cNvPr id="10" name="Straight Connector 9">
              <a:extLst>
                <a:ext uri="{FF2B5EF4-FFF2-40B4-BE49-F238E27FC236}">
                  <a16:creationId xmlns:a16="http://schemas.microsoft.com/office/drawing/2014/main" id="{DD721F9B-4A9F-4080-DC9D-84001DC1FC84}"/>
                </a:ext>
              </a:extLst>
            </p:cNvPr>
            <p:cNvCxnSpPr>
              <a:cxnSpLocks/>
            </p:cNvCxnSpPr>
            <p:nvPr/>
          </p:nvCxnSpPr>
          <p:spPr bwMode="auto">
            <a:xfrm>
              <a:off x="1643497" y="4645431"/>
              <a:ext cx="135081" cy="0"/>
            </a:xfrm>
            <a:prstGeom prst="line">
              <a:avLst/>
            </a:prstGeom>
            <a:noFill/>
            <a:ln w="28575" cap="flat" cmpd="sng" algn="ctr">
              <a:solidFill>
                <a:schemeClr val="bg1"/>
              </a:solidFill>
              <a:prstDash val="solid"/>
              <a:round/>
              <a:headEnd type="none" w="med" len="med"/>
              <a:tailEnd type="none" w="med" len="med"/>
            </a:ln>
            <a:effectLst/>
          </p:spPr>
        </p:cxnSp>
        <p:cxnSp>
          <p:nvCxnSpPr>
            <p:cNvPr id="11" name="Straight Connector 10">
              <a:extLst>
                <a:ext uri="{FF2B5EF4-FFF2-40B4-BE49-F238E27FC236}">
                  <a16:creationId xmlns:a16="http://schemas.microsoft.com/office/drawing/2014/main" id="{F5E2BC84-5C74-55A6-D073-E176D745554E}"/>
                </a:ext>
              </a:extLst>
            </p:cNvPr>
            <p:cNvCxnSpPr>
              <a:cxnSpLocks/>
            </p:cNvCxnSpPr>
            <p:nvPr/>
          </p:nvCxnSpPr>
          <p:spPr bwMode="auto">
            <a:xfrm>
              <a:off x="1643497" y="5385955"/>
              <a:ext cx="135081" cy="0"/>
            </a:xfrm>
            <a:prstGeom prst="line">
              <a:avLst/>
            </a:prstGeom>
            <a:noFill/>
            <a:ln w="28575" cap="flat" cmpd="sng" algn="ctr">
              <a:solidFill>
                <a:schemeClr val="bg1"/>
              </a:solidFill>
              <a:prstDash val="solid"/>
              <a:round/>
              <a:headEnd type="none" w="med" len="med"/>
              <a:tailEnd type="none" w="med" len="med"/>
            </a:ln>
            <a:effectLst/>
          </p:spPr>
        </p:cxnSp>
      </p:grpSp>
      <p:sp>
        <p:nvSpPr>
          <p:cNvPr id="13" name="TextBox 12">
            <a:extLst>
              <a:ext uri="{FF2B5EF4-FFF2-40B4-BE49-F238E27FC236}">
                <a16:creationId xmlns:a16="http://schemas.microsoft.com/office/drawing/2014/main" id="{B4D27FD6-A085-CFB4-1012-CF5E7E863DE8}"/>
              </a:ext>
            </a:extLst>
          </p:cNvPr>
          <p:cNvSpPr txBox="1"/>
          <p:nvPr/>
        </p:nvSpPr>
        <p:spPr bwMode="auto">
          <a:xfrm>
            <a:off x="1147603" y="1571398"/>
            <a:ext cx="5357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100</a:t>
            </a:r>
          </a:p>
        </p:txBody>
      </p:sp>
      <p:sp>
        <p:nvSpPr>
          <p:cNvPr id="14" name="TextBox 13">
            <a:extLst>
              <a:ext uri="{FF2B5EF4-FFF2-40B4-BE49-F238E27FC236}">
                <a16:creationId xmlns:a16="http://schemas.microsoft.com/office/drawing/2014/main" id="{F4C6D452-830B-D2D5-7DBA-A1D2FCD13DD5}"/>
              </a:ext>
            </a:extLst>
          </p:cNvPr>
          <p:cNvSpPr txBox="1"/>
          <p:nvPr/>
        </p:nvSpPr>
        <p:spPr bwMode="auto">
          <a:xfrm>
            <a:off x="1264623" y="2301530"/>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80</a:t>
            </a:r>
          </a:p>
        </p:txBody>
      </p:sp>
      <p:sp>
        <p:nvSpPr>
          <p:cNvPr id="15" name="TextBox 14">
            <a:extLst>
              <a:ext uri="{FF2B5EF4-FFF2-40B4-BE49-F238E27FC236}">
                <a16:creationId xmlns:a16="http://schemas.microsoft.com/office/drawing/2014/main" id="{9B96330B-F208-7B37-321D-70333913FE14}"/>
              </a:ext>
            </a:extLst>
          </p:cNvPr>
          <p:cNvSpPr txBox="1"/>
          <p:nvPr/>
        </p:nvSpPr>
        <p:spPr bwMode="auto">
          <a:xfrm>
            <a:off x="1264623" y="3040677"/>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60</a:t>
            </a:r>
          </a:p>
        </p:txBody>
      </p:sp>
      <p:sp>
        <p:nvSpPr>
          <p:cNvPr id="16" name="TextBox 15">
            <a:extLst>
              <a:ext uri="{FF2B5EF4-FFF2-40B4-BE49-F238E27FC236}">
                <a16:creationId xmlns:a16="http://schemas.microsoft.com/office/drawing/2014/main" id="{69D0C2A4-968D-6DC7-2ABB-2EBB96DACBFC}"/>
              </a:ext>
            </a:extLst>
          </p:cNvPr>
          <p:cNvSpPr txBox="1"/>
          <p:nvPr/>
        </p:nvSpPr>
        <p:spPr bwMode="auto">
          <a:xfrm>
            <a:off x="1264623" y="3770809"/>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40</a:t>
            </a:r>
          </a:p>
        </p:txBody>
      </p:sp>
      <p:sp>
        <p:nvSpPr>
          <p:cNvPr id="17" name="TextBox 16">
            <a:extLst>
              <a:ext uri="{FF2B5EF4-FFF2-40B4-BE49-F238E27FC236}">
                <a16:creationId xmlns:a16="http://schemas.microsoft.com/office/drawing/2014/main" id="{487D6989-73AF-92CA-61A3-8FFDDF51A965}"/>
              </a:ext>
            </a:extLst>
          </p:cNvPr>
          <p:cNvSpPr txBox="1"/>
          <p:nvPr/>
        </p:nvSpPr>
        <p:spPr bwMode="auto">
          <a:xfrm>
            <a:off x="1275014" y="4513323"/>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sp>
        <p:nvSpPr>
          <p:cNvPr id="18" name="TextBox 17">
            <a:extLst>
              <a:ext uri="{FF2B5EF4-FFF2-40B4-BE49-F238E27FC236}">
                <a16:creationId xmlns:a16="http://schemas.microsoft.com/office/drawing/2014/main" id="{FE8ED0DC-EBDD-43E4-9C2D-BA9B476C159A}"/>
              </a:ext>
            </a:extLst>
          </p:cNvPr>
          <p:cNvSpPr txBox="1"/>
          <p:nvPr/>
        </p:nvSpPr>
        <p:spPr bwMode="auto">
          <a:xfrm>
            <a:off x="1392033" y="5243455"/>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19" name="TextBox 18">
            <a:extLst>
              <a:ext uri="{FF2B5EF4-FFF2-40B4-BE49-F238E27FC236}">
                <a16:creationId xmlns:a16="http://schemas.microsoft.com/office/drawing/2014/main" id="{28F07770-C361-8B0A-CC60-1C8508CC981A}"/>
              </a:ext>
            </a:extLst>
          </p:cNvPr>
          <p:cNvSpPr txBox="1"/>
          <p:nvPr/>
        </p:nvSpPr>
        <p:spPr bwMode="auto">
          <a:xfrm rot="16200000">
            <a:off x="-310466" y="3438796"/>
            <a:ext cx="26609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dirty="0">
                <a:solidFill>
                  <a:schemeClr val="bg1"/>
                </a:solidFill>
                <a:latin typeface="Calibri" panose="020F0502020204030204" pitchFamily="34" charset="0"/>
              </a:rPr>
              <a:t>Best Overall Response (%)</a:t>
            </a:r>
          </a:p>
        </p:txBody>
      </p:sp>
      <p:sp>
        <p:nvSpPr>
          <p:cNvPr id="20" name="TextBox 19">
            <a:extLst>
              <a:ext uri="{FF2B5EF4-FFF2-40B4-BE49-F238E27FC236}">
                <a16:creationId xmlns:a16="http://schemas.microsoft.com/office/drawing/2014/main" id="{1C3B4392-24BB-D226-03B2-68EB74424426}"/>
              </a:ext>
            </a:extLst>
          </p:cNvPr>
          <p:cNvSpPr txBox="1"/>
          <p:nvPr/>
        </p:nvSpPr>
        <p:spPr bwMode="auto">
          <a:xfrm>
            <a:off x="2923309" y="5428121"/>
            <a:ext cx="142263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Zanubrutinib</a:t>
            </a:r>
          </a:p>
        </p:txBody>
      </p:sp>
      <p:sp>
        <p:nvSpPr>
          <p:cNvPr id="21" name="TextBox 20">
            <a:extLst>
              <a:ext uri="{FF2B5EF4-FFF2-40B4-BE49-F238E27FC236}">
                <a16:creationId xmlns:a16="http://schemas.microsoft.com/office/drawing/2014/main" id="{C8BB62A9-FBDE-DC95-489D-F2F0528BE5CA}"/>
              </a:ext>
            </a:extLst>
          </p:cNvPr>
          <p:cNvSpPr txBox="1"/>
          <p:nvPr/>
        </p:nvSpPr>
        <p:spPr bwMode="auto">
          <a:xfrm>
            <a:off x="6927526" y="5428121"/>
            <a:ext cx="101341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Ibrutinib</a:t>
            </a:r>
          </a:p>
        </p:txBody>
      </p:sp>
      <p:sp>
        <p:nvSpPr>
          <p:cNvPr id="22" name="TextBox 21">
            <a:extLst>
              <a:ext uri="{FF2B5EF4-FFF2-40B4-BE49-F238E27FC236}">
                <a16:creationId xmlns:a16="http://schemas.microsoft.com/office/drawing/2014/main" id="{1556D0BF-C7D1-0257-E9A7-B9BE7D9B7549}"/>
              </a:ext>
            </a:extLst>
          </p:cNvPr>
          <p:cNvSpPr txBox="1"/>
          <p:nvPr/>
        </p:nvSpPr>
        <p:spPr bwMode="auto">
          <a:xfrm>
            <a:off x="9722039" y="1596185"/>
            <a:ext cx="1436612"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nSpc>
                <a:spcPct val="100000"/>
              </a:lnSpc>
              <a:spcBef>
                <a:spcPts val="0"/>
              </a:spcBef>
              <a:spcAft>
                <a:spcPct val="0"/>
              </a:spcAft>
              <a:buClrTx/>
              <a:buFontTx/>
              <a:buNone/>
            </a:pPr>
            <a:r>
              <a:rPr lang="en-US" b="0" dirty="0">
                <a:solidFill>
                  <a:schemeClr val="bg1"/>
                </a:solidFill>
                <a:latin typeface="Calibri" panose="020F0502020204030204" pitchFamily="34" charset="0"/>
              </a:rPr>
              <a:t>NA + DC + NE</a:t>
            </a:r>
          </a:p>
          <a:p>
            <a:pPr>
              <a:lnSpc>
                <a:spcPct val="100000"/>
              </a:lnSpc>
              <a:spcBef>
                <a:spcPts val="0"/>
              </a:spcBef>
              <a:spcAft>
                <a:spcPct val="0"/>
              </a:spcAft>
              <a:buClrTx/>
              <a:buFontTx/>
              <a:buNone/>
            </a:pPr>
            <a:r>
              <a:rPr lang="en-US" b="0" dirty="0">
                <a:solidFill>
                  <a:schemeClr val="bg1"/>
                </a:solidFill>
                <a:latin typeface="Calibri" panose="020F0502020204030204" pitchFamily="34" charset="0"/>
              </a:rPr>
              <a:t>PD</a:t>
            </a:r>
          </a:p>
          <a:p>
            <a:pPr>
              <a:lnSpc>
                <a:spcPct val="100000"/>
              </a:lnSpc>
              <a:spcBef>
                <a:spcPts val="0"/>
              </a:spcBef>
              <a:spcAft>
                <a:spcPct val="0"/>
              </a:spcAft>
              <a:buClrTx/>
              <a:buFontTx/>
              <a:buNone/>
            </a:pPr>
            <a:r>
              <a:rPr lang="en-US" b="0" dirty="0">
                <a:solidFill>
                  <a:schemeClr val="bg1"/>
                </a:solidFill>
                <a:latin typeface="Calibri" panose="020F0502020204030204" pitchFamily="34" charset="0"/>
              </a:rPr>
              <a:t>SD</a:t>
            </a:r>
          </a:p>
          <a:p>
            <a:pPr>
              <a:lnSpc>
                <a:spcPct val="100000"/>
              </a:lnSpc>
              <a:spcBef>
                <a:spcPts val="0"/>
              </a:spcBef>
              <a:spcAft>
                <a:spcPct val="0"/>
              </a:spcAft>
              <a:buClrTx/>
              <a:buFontTx/>
              <a:buNone/>
            </a:pPr>
            <a:r>
              <a:rPr lang="en-US" b="0" dirty="0">
                <a:solidFill>
                  <a:schemeClr val="bg1"/>
                </a:solidFill>
                <a:latin typeface="Calibri" panose="020F0502020204030204" pitchFamily="34" charset="0"/>
              </a:rPr>
              <a:t>PR-L</a:t>
            </a:r>
          </a:p>
          <a:p>
            <a:pPr>
              <a:lnSpc>
                <a:spcPct val="100000"/>
              </a:lnSpc>
              <a:spcBef>
                <a:spcPts val="0"/>
              </a:spcBef>
              <a:spcAft>
                <a:spcPct val="0"/>
              </a:spcAft>
              <a:buClrTx/>
              <a:buFontTx/>
              <a:buNone/>
            </a:pPr>
            <a:r>
              <a:rPr lang="en-US" b="0" dirty="0">
                <a:solidFill>
                  <a:schemeClr val="bg1"/>
                </a:solidFill>
                <a:latin typeface="Calibri" panose="020F0502020204030204" pitchFamily="34" charset="0"/>
              </a:rPr>
              <a:t>PR + </a:t>
            </a:r>
            <a:r>
              <a:rPr lang="en-US" b="0" dirty="0" err="1">
                <a:solidFill>
                  <a:schemeClr val="bg1"/>
                </a:solidFill>
                <a:latin typeface="Calibri" panose="020F0502020204030204" pitchFamily="34" charset="0"/>
              </a:rPr>
              <a:t>nPR</a:t>
            </a:r>
            <a:endParaRPr lang="en-US" b="0" dirty="0">
              <a:solidFill>
                <a:schemeClr val="bg1"/>
              </a:solidFill>
              <a:latin typeface="Calibri" panose="020F0502020204030204" pitchFamily="34" charset="0"/>
            </a:endParaRPr>
          </a:p>
          <a:p>
            <a:pPr>
              <a:lnSpc>
                <a:spcPct val="100000"/>
              </a:lnSpc>
              <a:spcBef>
                <a:spcPts val="0"/>
              </a:spcBef>
              <a:spcAft>
                <a:spcPct val="0"/>
              </a:spcAft>
              <a:buClrTx/>
              <a:buFontTx/>
              <a:buNone/>
            </a:pPr>
            <a:r>
              <a:rPr lang="en-US" b="0" dirty="0">
                <a:solidFill>
                  <a:schemeClr val="bg1"/>
                </a:solidFill>
                <a:latin typeface="Calibri" panose="020F0502020204030204" pitchFamily="34" charset="0"/>
              </a:rPr>
              <a:t>CR + </a:t>
            </a:r>
            <a:r>
              <a:rPr lang="en-US" b="0" dirty="0" err="1">
                <a:solidFill>
                  <a:schemeClr val="bg1"/>
                </a:solidFill>
                <a:latin typeface="Calibri" panose="020F0502020204030204" pitchFamily="34" charset="0"/>
              </a:rPr>
              <a:t>CRi</a:t>
            </a:r>
            <a:endParaRPr lang="en-US" b="0" dirty="0">
              <a:solidFill>
                <a:schemeClr val="bg1"/>
              </a:solidFill>
              <a:latin typeface="Calibri" panose="020F0502020204030204" pitchFamily="34" charset="0"/>
            </a:endParaRPr>
          </a:p>
        </p:txBody>
      </p:sp>
      <p:grpSp>
        <p:nvGrpSpPr>
          <p:cNvPr id="31" name="Group 30">
            <a:extLst>
              <a:ext uri="{FF2B5EF4-FFF2-40B4-BE49-F238E27FC236}">
                <a16:creationId xmlns:a16="http://schemas.microsoft.com/office/drawing/2014/main" id="{3A13419E-AADC-3148-00EA-64CE2B8BB0BC}"/>
              </a:ext>
            </a:extLst>
          </p:cNvPr>
          <p:cNvGrpSpPr/>
          <p:nvPr/>
        </p:nvGrpSpPr>
        <p:grpSpPr>
          <a:xfrm rot="10800000">
            <a:off x="9561998" y="1702364"/>
            <a:ext cx="169592" cy="1529114"/>
            <a:chOff x="10413339" y="1663379"/>
            <a:chExt cx="169592" cy="1529114"/>
          </a:xfrm>
        </p:grpSpPr>
        <p:sp>
          <p:nvSpPr>
            <p:cNvPr id="23" name="Rectangle 22">
              <a:extLst>
                <a:ext uri="{FF2B5EF4-FFF2-40B4-BE49-F238E27FC236}">
                  <a16:creationId xmlns:a16="http://schemas.microsoft.com/office/drawing/2014/main" id="{9C5FD4BD-CDE3-70A5-1C74-56C7D361A540}"/>
                </a:ext>
              </a:extLst>
            </p:cNvPr>
            <p:cNvSpPr/>
            <p:nvPr/>
          </p:nvSpPr>
          <p:spPr bwMode="auto">
            <a:xfrm>
              <a:off x="10416137" y="1663379"/>
              <a:ext cx="153825" cy="153825"/>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4" name="Rectangle 23">
              <a:extLst>
                <a:ext uri="{FF2B5EF4-FFF2-40B4-BE49-F238E27FC236}">
                  <a16:creationId xmlns:a16="http://schemas.microsoft.com/office/drawing/2014/main" id="{D03E5C0B-F61D-EF5B-C68C-5B5EBCBF61C8}"/>
                </a:ext>
              </a:extLst>
            </p:cNvPr>
            <p:cNvSpPr/>
            <p:nvPr/>
          </p:nvSpPr>
          <p:spPr bwMode="auto">
            <a:xfrm>
              <a:off x="10418763" y="1932184"/>
              <a:ext cx="153825" cy="153825"/>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5" name="Rectangle 24">
              <a:extLst>
                <a:ext uri="{FF2B5EF4-FFF2-40B4-BE49-F238E27FC236}">
                  <a16:creationId xmlns:a16="http://schemas.microsoft.com/office/drawing/2014/main" id="{8687D2C2-B9EB-A4C4-3661-F3F628FD7D93}"/>
                </a:ext>
              </a:extLst>
            </p:cNvPr>
            <p:cNvSpPr/>
            <p:nvPr/>
          </p:nvSpPr>
          <p:spPr bwMode="auto">
            <a:xfrm>
              <a:off x="10413339" y="2227785"/>
              <a:ext cx="153825" cy="153825"/>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6" name="Rectangle 25">
              <a:extLst>
                <a:ext uri="{FF2B5EF4-FFF2-40B4-BE49-F238E27FC236}">
                  <a16:creationId xmlns:a16="http://schemas.microsoft.com/office/drawing/2014/main" id="{64DCB89F-2798-92BD-6D47-DD28E904C500}"/>
                </a:ext>
              </a:extLst>
            </p:cNvPr>
            <p:cNvSpPr/>
            <p:nvPr/>
          </p:nvSpPr>
          <p:spPr bwMode="auto">
            <a:xfrm>
              <a:off x="10420560" y="2496590"/>
              <a:ext cx="153825" cy="153825"/>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7" name="Rectangle 26">
              <a:extLst>
                <a:ext uri="{FF2B5EF4-FFF2-40B4-BE49-F238E27FC236}">
                  <a16:creationId xmlns:a16="http://schemas.microsoft.com/office/drawing/2014/main" id="{3366ABE4-5F56-C892-A7D4-F2F189589C1F}"/>
                </a:ext>
              </a:extLst>
            </p:cNvPr>
            <p:cNvSpPr/>
            <p:nvPr/>
          </p:nvSpPr>
          <p:spPr bwMode="auto">
            <a:xfrm>
              <a:off x="10421885" y="2769863"/>
              <a:ext cx="153825" cy="153825"/>
            </a:xfrm>
            <a:prstGeom prst="rect">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28" name="Rectangle 27">
              <a:extLst>
                <a:ext uri="{FF2B5EF4-FFF2-40B4-BE49-F238E27FC236}">
                  <a16:creationId xmlns:a16="http://schemas.microsoft.com/office/drawing/2014/main" id="{693B33EA-011A-F0FC-15FE-DC3F1E495DAB}"/>
                </a:ext>
              </a:extLst>
            </p:cNvPr>
            <p:cNvSpPr/>
            <p:nvPr/>
          </p:nvSpPr>
          <p:spPr bwMode="auto">
            <a:xfrm>
              <a:off x="10429106" y="3038668"/>
              <a:ext cx="153825" cy="153825"/>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sp>
        <p:nvSpPr>
          <p:cNvPr id="29" name="Rectangle 28">
            <a:extLst>
              <a:ext uri="{FF2B5EF4-FFF2-40B4-BE49-F238E27FC236}">
                <a16:creationId xmlns:a16="http://schemas.microsoft.com/office/drawing/2014/main" id="{09F6C667-998E-8BA3-ECB4-F954E7B3DB5D}"/>
              </a:ext>
            </a:extLst>
          </p:cNvPr>
          <p:cNvSpPr/>
          <p:nvPr/>
        </p:nvSpPr>
        <p:spPr bwMode="auto">
          <a:xfrm>
            <a:off x="2690539" y="5193439"/>
            <a:ext cx="1888621" cy="260603"/>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0" name="Rectangle 29">
            <a:extLst>
              <a:ext uri="{FF2B5EF4-FFF2-40B4-BE49-F238E27FC236}">
                <a16:creationId xmlns:a16="http://schemas.microsoft.com/office/drawing/2014/main" id="{A090246E-8212-5CF1-4B37-A87BD0F33F88}"/>
              </a:ext>
            </a:extLst>
          </p:cNvPr>
          <p:cNvSpPr/>
          <p:nvPr/>
        </p:nvSpPr>
        <p:spPr bwMode="auto">
          <a:xfrm>
            <a:off x="2690539" y="2283241"/>
            <a:ext cx="1888621" cy="2916051"/>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2" name="Rectangle 31">
            <a:extLst>
              <a:ext uri="{FF2B5EF4-FFF2-40B4-BE49-F238E27FC236}">
                <a16:creationId xmlns:a16="http://schemas.microsoft.com/office/drawing/2014/main" id="{DB9A7AAC-2543-7EEF-98A4-F10BC67CFA6A}"/>
              </a:ext>
            </a:extLst>
          </p:cNvPr>
          <p:cNvSpPr/>
          <p:nvPr/>
        </p:nvSpPr>
        <p:spPr bwMode="auto">
          <a:xfrm>
            <a:off x="2690539" y="2079248"/>
            <a:ext cx="1888621" cy="210558"/>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3" name="Rectangle 32">
            <a:extLst>
              <a:ext uri="{FF2B5EF4-FFF2-40B4-BE49-F238E27FC236}">
                <a16:creationId xmlns:a16="http://schemas.microsoft.com/office/drawing/2014/main" id="{54AA5B63-CC13-C88A-AE01-4463BC3C6D51}"/>
              </a:ext>
            </a:extLst>
          </p:cNvPr>
          <p:cNvSpPr/>
          <p:nvPr/>
        </p:nvSpPr>
        <p:spPr bwMode="auto">
          <a:xfrm>
            <a:off x="2690539" y="1900857"/>
            <a:ext cx="1888621" cy="178390"/>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4" name="Rectangle 33">
            <a:extLst>
              <a:ext uri="{FF2B5EF4-FFF2-40B4-BE49-F238E27FC236}">
                <a16:creationId xmlns:a16="http://schemas.microsoft.com/office/drawing/2014/main" id="{F68FF84A-131B-7DD1-D5D2-A88CA8A1FD74}"/>
              </a:ext>
            </a:extLst>
          </p:cNvPr>
          <p:cNvSpPr/>
          <p:nvPr/>
        </p:nvSpPr>
        <p:spPr bwMode="auto">
          <a:xfrm>
            <a:off x="2690539" y="1841091"/>
            <a:ext cx="1888621" cy="65144"/>
          </a:xfrm>
          <a:prstGeom prst="rect">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5" name="Rectangle 34">
            <a:extLst>
              <a:ext uri="{FF2B5EF4-FFF2-40B4-BE49-F238E27FC236}">
                <a16:creationId xmlns:a16="http://schemas.microsoft.com/office/drawing/2014/main" id="{27B06D31-2D1A-9DC7-D80F-C7DD859B461C}"/>
              </a:ext>
            </a:extLst>
          </p:cNvPr>
          <p:cNvSpPr/>
          <p:nvPr/>
        </p:nvSpPr>
        <p:spPr bwMode="auto">
          <a:xfrm>
            <a:off x="2690539" y="1774220"/>
            <a:ext cx="1888621" cy="65144"/>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6" name="Rectangle 35">
            <a:extLst>
              <a:ext uri="{FF2B5EF4-FFF2-40B4-BE49-F238E27FC236}">
                <a16:creationId xmlns:a16="http://schemas.microsoft.com/office/drawing/2014/main" id="{4E2B6605-C038-6AD5-B8A8-85FD2A8FC3B4}"/>
              </a:ext>
            </a:extLst>
          </p:cNvPr>
          <p:cNvSpPr/>
          <p:nvPr/>
        </p:nvSpPr>
        <p:spPr bwMode="auto">
          <a:xfrm>
            <a:off x="6454315" y="5243455"/>
            <a:ext cx="1888621" cy="220016"/>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7" name="Rectangle 36">
            <a:extLst>
              <a:ext uri="{FF2B5EF4-FFF2-40B4-BE49-F238E27FC236}">
                <a16:creationId xmlns:a16="http://schemas.microsoft.com/office/drawing/2014/main" id="{62C74E96-F081-E693-2699-3E82320018FD}"/>
              </a:ext>
            </a:extLst>
          </p:cNvPr>
          <p:cNvSpPr/>
          <p:nvPr/>
        </p:nvSpPr>
        <p:spPr bwMode="auto">
          <a:xfrm>
            <a:off x="6454315" y="2670862"/>
            <a:ext cx="1888621" cy="2565749"/>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8" name="Rectangle 37">
            <a:extLst>
              <a:ext uri="{FF2B5EF4-FFF2-40B4-BE49-F238E27FC236}">
                <a16:creationId xmlns:a16="http://schemas.microsoft.com/office/drawing/2014/main" id="{D2A49329-DB5F-AF14-DB88-E7FE7423AD60}"/>
              </a:ext>
            </a:extLst>
          </p:cNvPr>
          <p:cNvSpPr/>
          <p:nvPr/>
        </p:nvSpPr>
        <p:spPr bwMode="auto">
          <a:xfrm>
            <a:off x="6454315" y="2404821"/>
            <a:ext cx="1888621" cy="266040"/>
          </a:xfrm>
          <a:prstGeom prst="rect">
            <a:avLst/>
          </a:prstGeom>
          <a:solidFill>
            <a:schemeClr val="accent4"/>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9" name="Rectangle 38">
            <a:extLst>
              <a:ext uri="{FF2B5EF4-FFF2-40B4-BE49-F238E27FC236}">
                <a16:creationId xmlns:a16="http://schemas.microsoft.com/office/drawing/2014/main" id="{F0A8C9BE-6553-689B-6F49-A55662A5870A}"/>
              </a:ext>
            </a:extLst>
          </p:cNvPr>
          <p:cNvSpPr/>
          <p:nvPr/>
        </p:nvSpPr>
        <p:spPr bwMode="auto">
          <a:xfrm>
            <a:off x="6454315" y="2010708"/>
            <a:ext cx="1888621" cy="394112"/>
          </a:xfrm>
          <a:prstGeom prst="rect">
            <a:avLst/>
          </a:prstGeom>
          <a:solidFill>
            <a:schemeClr val="accent6"/>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0" name="Rectangle 39">
            <a:extLst>
              <a:ext uri="{FF2B5EF4-FFF2-40B4-BE49-F238E27FC236}">
                <a16:creationId xmlns:a16="http://schemas.microsoft.com/office/drawing/2014/main" id="{C35CA2BA-1C37-0DA3-BA76-70692BE6A212}"/>
              </a:ext>
            </a:extLst>
          </p:cNvPr>
          <p:cNvSpPr/>
          <p:nvPr/>
        </p:nvSpPr>
        <p:spPr bwMode="auto">
          <a:xfrm>
            <a:off x="6454315" y="1923147"/>
            <a:ext cx="1888621" cy="87559"/>
          </a:xfrm>
          <a:prstGeom prst="rect">
            <a:avLst/>
          </a:prstGeom>
          <a:solidFill>
            <a:schemeClr val="accent5"/>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41" name="Rectangle 40">
            <a:extLst>
              <a:ext uri="{FF2B5EF4-FFF2-40B4-BE49-F238E27FC236}">
                <a16:creationId xmlns:a16="http://schemas.microsoft.com/office/drawing/2014/main" id="{152EFDD6-222F-9E4F-51D7-8E92D24D5A2F}"/>
              </a:ext>
            </a:extLst>
          </p:cNvPr>
          <p:cNvSpPr/>
          <p:nvPr/>
        </p:nvSpPr>
        <p:spPr bwMode="auto">
          <a:xfrm>
            <a:off x="6453420" y="1773921"/>
            <a:ext cx="1888621" cy="158262"/>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nvGrpSpPr>
          <p:cNvPr id="42" name="Group 41">
            <a:extLst>
              <a:ext uri="{FF2B5EF4-FFF2-40B4-BE49-F238E27FC236}">
                <a16:creationId xmlns:a16="http://schemas.microsoft.com/office/drawing/2014/main" id="{44EAC801-2267-1485-7841-2392BD10F272}"/>
              </a:ext>
            </a:extLst>
          </p:cNvPr>
          <p:cNvGrpSpPr/>
          <p:nvPr/>
        </p:nvGrpSpPr>
        <p:grpSpPr>
          <a:xfrm rot="5400000">
            <a:off x="5460599" y="1760557"/>
            <a:ext cx="102091" cy="7489061"/>
            <a:chOff x="1643497" y="2423853"/>
            <a:chExt cx="135081" cy="2962102"/>
          </a:xfrm>
        </p:grpSpPr>
        <p:cxnSp>
          <p:nvCxnSpPr>
            <p:cNvPr id="44" name="Straight Connector 43">
              <a:extLst>
                <a:ext uri="{FF2B5EF4-FFF2-40B4-BE49-F238E27FC236}">
                  <a16:creationId xmlns:a16="http://schemas.microsoft.com/office/drawing/2014/main" id="{69B1F217-2C8D-2737-E5A2-57E33D8B32FD}"/>
                </a:ext>
              </a:extLst>
            </p:cNvPr>
            <p:cNvCxnSpPr>
              <a:cxnSpLocks/>
            </p:cNvCxnSpPr>
            <p:nvPr/>
          </p:nvCxnSpPr>
          <p:spPr bwMode="auto">
            <a:xfrm>
              <a:off x="1643497" y="2423853"/>
              <a:ext cx="135081" cy="0"/>
            </a:xfrm>
            <a:prstGeom prst="line">
              <a:avLst/>
            </a:prstGeom>
            <a:noFill/>
            <a:ln w="28575" cap="flat" cmpd="sng" algn="ctr">
              <a:solidFill>
                <a:schemeClr val="bg1"/>
              </a:solidFill>
              <a:prstDash val="solid"/>
              <a:round/>
              <a:headEnd type="none" w="med" len="med"/>
              <a:tailEnd type="none" w="med" len="med"/>
            </a:ln>
            <a:effectLst/>
          </p:spPr>
        </p:cxnSp>
        <p:cxnSp>
          <p:nvCxnSpPr>
            <p:cNvPr id="46" name="Straight Connector 45">
              <a:extLst>
                <a:ext uri="{FF2B5EF4-FFF2-40B4-BE49-F238E27FC236}">
                  <a16:creationId xmlns:a16="http://schemas.microsoft.com/office/drawing/2014/main" id="{D78C9E67-29BC-7824-3900-1D1E65459897}"/>
                </a:ext>
              </a:extLst>
            </p:cNvPr>
            <p:cNvCxnSpPr>
              <a:cxnSpLocks/>
            </p:cNvCxnSpPr>
            <p:nvPr/>
          </p:nvCxnSpPr>
          <p:spPr bwMode="auto">
            <a:xfrm>
              <a:off x="1643497" y="3904905"/>
              <a:ext cx="135081" cy="0"/>
            </a:xfrm>
            <a:prstGeom prst="line">
              <a:avLst/>
            </a:prstGeom>
            <a:noFill/>
            <a:ln w="28575" cap="flat" cmpd="sng" algn="ctr">
              <a:solidFill>
                <a:schemeClr val="bg1"/>
              </a:solidFill>
              <a:prstDash val="solid"/>
              <a:round/>
              <a:headEnd type="none" w="med" len="med"/>
              <a:tailEnd type="none" w="med" len="med"/>
            </a:ln>
            <a:effectLst/>
          </p:spPr>
        </p:cxnSp>
        <p:cxnSp>
          <p:nvCxnSpPr>
            <p:cNvPr id="48" name="Straight Connector 47">
              <a:extLst>
                <a:ext uri="{FF2B5EF4-FFF2-40B4-BE49-F238E27FC236}">
                  <a16:creationId xmlns:a16="http://schemas.microsoft.com/office/drawing/2014/main" id="{424187F8-16D0-9E6A-B8C1-E79AD27A95AC}"/>
                </a:ext>
              </a:extLst>
            </p:cNvPr>
            <p:cNvCxnSpPr>
              <a:cxnSpLocks/>
            </p:cNvCxnSpPr>
            <p:nvPr/>
          </p:nvCxnSpPr>
          <p:spPr bwMode="auto">
            <a:xfrm>
              <a:off x="1643497" y="5385955"/>
              <a:ext cx="135081" cy="0"/>
            </a:xfrm>
            <a:prstGeom prst="line">
              <a:avLst/>
            </a:prstGeom>
            <a:noFill/>
            <a:ln w="28575" cap="flat" cmpd="sng" algn="ctr">
              <a:solidFill>
                <a:schemeClr val="bg1"/>
              </a:solidFill>
              <a:prstDash val="solid"/>
              <a:round/>
              <a:headEnd type="none" w="med" len="med"/>
              <a:tailEnd type="none" w="med" len="med"/>
            </a:ln>
            <a:effectLst/>
          </p:spPr>
        </p:cxnSp>
      </p:grpSp>
      <p:sp>
        <p:nvSpPr>
          <p:cNvPr id="49" name="Right Brace 48">
            <a:extLst>
              <a:ext uri="{FF2B5EF4-FFF2-40B4-BE49-F238E27FC236}">
                <a16:creationId xmlns:a16="http://schemas.microsoft.com/office/drawing/2014/main" id="{477F6776-0AB4-0FFF-D677-276B8E997CED}"/>
              </a:ext>
            </a:extLst>
          </p:cNvPr>
          <p:cNvSpPr/>
          <p:nvPr/>
        </p:nvSpPr>
        <p:spPr bwMode="auto">
          <a:xfrm>
            <a:off x="4579160" y="2283241"/>
            <a:ext cx="352760" cy="3129661"/>
          </a:xfrm>
          <a:prstGeom prst="rightBrace">
            <a:avLst>
              <a:gd name="adj1" fmla="val 44181"/>
              <a:gd name="adj2" fmla="val 50000"/>
            </a:avLst>
          </a:prstGeom>
          <a:noFill/>
          <a:ln w="28575" cap="flat" cmpd="sng" algn="ctr">
            <a:solidFill>
              <a:schemeClr val="bg1"/>
            </a:solidFill>
            <a:prstDash val="solid"/>
            <a:round/>
            <a:headEnd type="none" w="med" len="med"/>
            <a:tailEnd type="none" w="med" len="med"/>
          </a:ln>
          <a:effectLst/>
        </p:spPr>
        <p:txBody>
          <a:bodyPr rtlCol="0" anchor="ctr"/>
          <a:lstStyle/>
          <a:p>
            <a:pPr algn="ctr"/>
            <a:endParaRPr lang="en-US"/>
          </a:p>
        </p:txBody>
      </p:sp>
      <p:sp>
        <p:nvSpPr>
          <p:cNvPr id="50" name="TextBox 49">
            <a:extLst>
              <a:ext uri="{FF2B5EF4-FFF2-40B4-BE49-F238E27FC236}">
                <a16:creationId xmlns:a16="http://schemas.microsoft.com/office/drawing/2014/main" id="{86854641-10FF-EC69-328E-12CC3C425AAA}"/>
              </a:ext>
            </a:extLst>
          </p:cNvPr>
          <p:cNvSpPr txBox="1"/>
          <p:nvPr/>
        </p:nvSpPr>
        <p:spPr bwMode="auto">
          <a:xfrm>
            <a:off x="5015048" y="3247906"/>
            <a:ext cx="1336638"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dirty="0">
                <a:solidFill>
                  <a:schemeClr val="bg1"/>
                </a:solidFill>
                <a:latin typeface="Calibri" panose="020F0502020204030204" pitchFamily="34" charset="0"/>
              </a:rPr>
              <a:t>ORR=86.2%</a:t>
            </a:r>
            <a:br>
              <a:rPr lang="en-US" dirty="0">
                <a:solidFill>
                  <a:schemeClr val="bg1"/>
                </a:solidFill>
                <a:latin typeface="Calibri" panose="020F0502020204030204" pitchFamily="34" charset="0"/>
              </a:rPr>
            </a:br>
            <a:r>
              <a:rPr lang="en-US" dirty="0">
                <a:solidFill>
                  <a:schemeClr val="bg1"/>
                </a:solidFill>
                <a:latin typeface="Calibri" panose="020F0502020204030204" pitchFamily="34" charset="0"/>
              </a:rPr>
              <a:t>Nominal, </a:t>
            </a:r>
            <a:br>
              <a:rPr lang="en-US" dirty="0">
                <a:solidFill>
                  <a:schemeClr val="bg1"/>
                </a:solidFill>
                <a:latin typeface="Calibri" panose="020F0502020204030204" pitchFamily="34" charset="0"/>
              </a:rPr>
            </a:br>
            <a:r>
              <a:rPr lang="en-US" dirty="0">
                <a:solidFill>
                  <a:schemeClr val="bg1"/>
                </a:solidFill>
                <a:latin typeface="Calibri" panose="020F0502020204030204" pitchFamily="34" charset="0"/>
              </a:rPr>
              <a:t>2-sided </a:t>
            </a:r>
            <a:br>
              <a:rPr lang="en-US" dirty="0">
                <a:solidFill>
                  <a:schemeClr val="bg1"/>
                </a:solidFill>
                <a:latin typeface="Calibri" panose="020F0502020204030204" pitchFamily="34" charset="0"/>
              </a:rPr>
            </a:br>
            <a:r>
              <a:rPr lang="en-US" i="1" dirty="0">
                <a:solidFill>
                  <a:schemeClr val="bg1"/>
                </a:solidFill>
                <a:latin typeface="Calibri" panose="020F0502020204030204" pitchFamily="34" charset="0"/>
              </a:rPr>
              <a:t>P</a:t>
            </a:r>
            <a:r>
              <a:rPr lang="en-US" dirty="0">
                <a:solidFill>
                  <a:schemeClr val="bg1"/>
                </a:solidFill>
                <a:latin typeface="Calibri" panose="020F0502020204030204" pitchFamily="34" charset="0"/>
              </a:rPr>
              <a:t> = .007</a:t>
            </a:r>
          </a:p>
        </p:txBody>
      </p:sp>
      <p:sp>
        <p:nvSpPr>
          <p:cNvPr id="51" name="Right Brace 50">
            <a:extLst>
              <a:ext uri="{FF2B5EF4-FFF2-40B4-BE49-F238E27FC236}">
                <a16:creationId xmlns:a16="http://schemas.microsoft.com/office/drawing/2014/main" id="{DB431A72-1356-1232-2DAF-9C5B47A96050}"/>
              </a:ext>
            </a:extLst>
          </p:cNvPr>
          <p:cNvSpPr/>
          <p:nvPr/>
        </p:nvSpPr>
        <p:spPr bwMode="auto">
          <a:xfrm>
            <a:off x="8397885" y="2670861"/>
            <a:ext cx="352760" cy="2736782"/>
          </a:xfrm>
          <a:prstGeom prst="rightBrace">
            <a:avLst>
              <a:gd name="adj1" fmla="val 44181"/>
              <a:gd name="adj2" fmla="val 50000"/>
            </a:avLst>
          </a:prstGeom>
          <a:noFill/>
          <a:ln w="28575" cap="flat" cmpd="sng" algn="ctr">
            <a:solidFill>
              <a:schemeClr val="bg1"/>
            </a:solidFill>
            <a:prstDash val="solid"/>
            <a:round/>
            <a:headEnd type="none" w="med" len="med"/>
            <a:tailEnd type="none" w="med" len="med"/>
          </a:ln>
          <a:effectLst/>
        </p:spPr>
        <p:txBody>
          <a:bodyPr rtlCol="0" anchor="ctr"/>
          <a:lstStyle/>
          <a:p>
            <a:pPr algn="ctr"/>
            <a:endParaRPr lang="en-US"/>
          </a:p>
        </p:txBody>
      </p:sp>
      <p:sp>
        <p:nvSpPr>
          <p:cNvPr id="52" name="TextBox 51">
            <a:extLst>
              <a:ext uri="{FF2B5EF4-FFF2-40B4-BE49-F238E27FC236}">
                <a16:creationId xmlns:a16="http://schemas.microsoft.com/office/drawing/2014/main" id="{884B232F-3107-A231-B093-7E03E028E2DF}"/>
              </a:ext>
            </a:extLst>
          </p:cNvPr>
          <p:cNvSpPr txBox="1"/>
          <p:nvPr/>
        </p:nvSpPr>
        <p:spPr bwMode="auto">
          <a:xfrm>
            <a:off x="8750645" y="3857798"/>
            <a:ext cx="133663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dirty="0">
                <a:solidFill>
                  <a:schemeClr val="bg1"/>
                </a:solidFill>
                <a:latin typeface="Calibri" panose="020F0502020204030204" pitchFamily="34" charset="0"/>
              </a:rPr>
              <a:t>ORR=75.7%</a:t>
            </a:r>
          </a:p>
        </p:txBody>
      </p:sp>
      <p:sp>
        <p:nvSpPr>
          <p:cNvPr id="53" name="TextBox 52">
            <a:extLst>
              <a:ext uri="{FF2B5EF4-FFF2-40B4-BE49-F238E27FC236}">
                <a16:creationId xmlns:a16="http://schemas.microsoft.com/office/drawing/2014/main" id="{4262779F-48EF-1D50-CFC4-ABF28B03F652}"/>
              </a:ext>
            </a:extLst>
          </p:cNvPr>
          <p:cNvSpPr txBox="1"/>
          <p:nvPr/>
        </p:nvSpPr>
        <p:spPr bwMode="auto">
          <a:xfrm>
            <a:off x="3400642" y="5148032"/>
            <a:ext cx="47961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dirty="0">
                <a:latin typeface="Calibri" panose="020F0502020204030204" pitchFamily="34" charset="0"/>
              </a:rPr>
              <a:t>5.8</a:t>
            </a:r>
          </a:p>
        </p:txBody>
      </p:sp>
      <p:sp>
        <p:nvSpPr>
          <p:cNvPr id="54" name="TextBox 53">
            <a:extLst>
              <a:ext uri="{FF2B5EF4-FFF2-40B4-BE49-F238E27FC236}">
                <a16:creationId xmlns:a16="http://schemas.microsoft.com/office/drawing/2014/main" id="{2C73B2EB-C86A-EE4A-AE5B-B472CA511E98}"/>
              </a:ext>
            </a:extLst>
          </p:cNvPr>
          <p:cNvSpPr txBox="1"/>
          <p:nvPr/>
        </p:nvSpPr>
        <p:spPr bwMode="auto">
          <a:xfrm>
            <a:off x="3360235" y="3549146"/>
            <a:ext cx="59663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dirty="0">
                <a:latin typeface="Calibri" panose="020F0502020204030204" pitchFamily="34" charset="0"/>
              </a:rPr>
              <a:t>79.5</a:t>
            </a:r>
          </a:p>
        </p:txBody>
      </p:sp>
      <p:sp>
        <p:nvSpPr>
          <p:cNvPr id="55" name="TextBox 54">
            <a:extLst>
              <a:ext uri="{FF2B5EF4-FFF2-40B4-BE49-F238E27FC236}">
                <a16:creationId xmlns:a16="http://schemas.microsoft.com/office/drawing/2014/main" id="{48858AA4-5976-85A8-72A1-B28DC6A3375B}"/>
              </a:ext>
            </a:extLst>
          </p:cNvPr>
          <p:cNvSpPr txBox="1"/>
          <p:nvPr/>
        </p:nvSpPr>
        <p:spPr bwMode="auto">
          <a:xfrm>
            <a:off x="3370595" y="2007255"/>
            <a:ext cx="47961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dirty="0">
                <a:latin typeface="Calibri" panose="020F0502020204030204" pitchFamily="34" charset="0"/>
              </a:rPr>
              <a:t>5.5</a:t>
            </a:r>
          </a:p>
        </p:txBody>
      </p:sp>
      <p:sp>
        <p:nvSpPr>
          <p:cNvPr id="56" name="TextBox 55">
            <a:extLst>
              <a:ext uri="{FF2B5EF4-FFF2-40B4-BE49-F238E27FC236}">
                <a16:creationId xmlns:a16="http://schemas.microsoft.com/office/drawing/2014/main" id="{F1B7CEB0-4C5C-05AE-A422-B89820D4F474}"/>
              </a:ext>
            </a:extLst>
          </p:cNvPr>
          <p:cNvSpPr txBox="1"/>
          <p:nvPr/>
        </p:nvSpPr>
        <p:spPr bwMode="auto">
          <a:xfrm>
            <a:off x="3370595" y="1811913"/>
            <a:ext cx="47961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dirty="0">
                <a:latin typeface="Calibri" panose="020F0502020204030204" pitchFamily="34" charset="0"/>
              </a:rPr>
              <a:t>4.9</a:t>
            </a:r>
          </a:p>
        </p:txBody>
      </p:sp>
      <p:sp>
        <p:nvSpPr>
          <p:cNvPr id="57" name="TextBox 56">
            <a:extLst>
              <a:ext uri="{FF2B5EF4-FFF2-40B4-BE49-F238E27FC236}">
                <a16:creationId xmlns:a16="http://schemas.microsoft.com/office/drawing/2014/main" id="{626D5EC4-CC63-D6E0-BE72-8F80361859B0}"/>
              </a:ext>
            </a:extLst>
          </p:cNvPr>
          <p:cNvSpPr txBox="1"/>
          <p:nvPr/>
        </p:nvSpPr>
        <p:spPr bwMode="auto">
          <a:xfrm>
            <a:off x="4744065" y="1683951"/>
            <a:ext cx="47961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0.9</a:t>
            </a:r>
          </a:p>
        </p:txBody>
      </p:sp>
      <p:sp>
        <p:nvSpPr>
          <p:cNvPr id="58" name="TextBox 57">
            <a:extLst>
              <a:ext uri="{FF2B5EF4-FFF2-40B4-BE49-F238E27FC236}">
                <a16:creationId xmlns:a16="http://schemas.microsoft.com/office/drawing/2014/main" id="{D9A5DB08-C0D5-4070-9C35-075E1E1A3023}"/>
              </a:ext>
            </a:extLst>
          </p:cNvPr>
          <p:cNvSpPr txBox="1"/>
          <p:nvPr/>
        </p:nvSpPr>
        <p:spPr bwMode="auto">
          <a:xfrm>
            <a:off x="4443380" y="1272293"/>
            <a:ext cx="47961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2.4</a:t>
            </a:r>
          </a:p>
        </p:txBody>
      </p:sp>
      <p:cxnSp>
        <p:nvCxnSpPr>
          <p:cNvPr id="60" name="Straight Connector 59">
            <a:extLst>
              <a:ext uri="{FF2B5EF4-FFF2-40B4-BE49-F238E27FC236}">
                <a16:creationId xmlns:a16="http://schemas.microsoft.com/office/drawing/2014/main" id="{E19EDBB7-7C11-45AB-CBFF-B6D6949AE8AF}"/>
              </a:ext>
            </a:extLst>
          </p:cNvPr>
          <p:cNvCxnSpPr>
            <a:endCxn id="57" idx="1"/>
          </p:cNvCxnSpPr>
          <p:nvPr/>
        </p:nvCxnSpPr>
        <p:spPr bwMode="auto">
          <a:xfrm>
            <a:off x="4579160" y="1868617"/>
            <a:ext cx="164905" cy="0"/>
          </a:xfrm>
          <a:prstGeom prst="line">
            <a:avLst/>
          </a:prstGeom>
          <a:noFill/>
          <a:ln w="28575" cap="flat" cmpd="sng" algn="ctr">
            <a:solidFill>
              <a:schemeClr val="bg1"/>
            </a:solidFill>
            <a:prstDash val="solid"/>
            <a:round/>
            <a:headEnd type="none" w="med" len="med"/>
            <a:tailEnd type="none" w="med" len="med"/>
          </a:ln>
          <a:effectLst/>
        </p:spPr>
      </p:cxnSp>
      <p:cxnSp>
        <p:nvCxnSpPr>
          <p:cNvPr id="62" name="Straight Connector 61">
            <a:extLst>
              <a:ext uri="{FF2B5EF4-FFF2-40B4-BE49-F238E27FC236}">
                <a16:creationId xmlns:a16="http://schemas.microsoft.com/office/drawing/2014/main" id="{61309CF7-CD52-F3CB-99B6-88B186B3F630}"/>
              </a:ext>
            </a:extLst>
          </p:cNvPr>
          <p:cNvCxnSpPr/>
          <p:nvPr/>
        </p:nvCxnSpPr>
        <p:spPr bwMode="auto">
          <a:xfrm flipV="1">
            <a:off x="4345943" y="1571398"/>
            <a:ext cx="233217" cy="202523"/>
          </a:xfrm>
          <a:prstGeom prst="line">
            <a:avLst/>
          </a:prstGeom>
          <a:noFill/>
          <a:ln w="28575" cap="flat" cmpd="sng" algn="ctr">
            <a:solidFill>
              <a:schemeClr val="bg1"/>
            </a:solidFill>
            <a:prstDash val="solid"/>
            <a:round/>
            <a:headEnd type="none" w="med" len="med"/>
            <a:tailEnd type="none" w="med" len="med"/>
          </a:ln>
          <a:effectLst/>
        </p:spPr>
      </p:cxnSp>
      <p:sp>
        <p:nvSpPr>
          <p:cNvPr id="63" name="TextBox 62">
            <a:extLst>
              <a:ext uri="{FF2B5EF4-FFF2-40B4-BE49-F238E27FC236}">
                <a16:creationId xmlns:a16="http://schemas.microsoft.com/office/drawing/2014/main" id="{7CA0F532-BA5A-E0AA-FD66-37B25BBF25A7}"/>
              </a:ext>
            </a:extLst>
          </p:cNvPr>
          <p:cNvSpPr txBox="1"/>
          <p:nvPr/>
        </p:nvSpPr>
        <p:spPr bwMode="auto">
          <a:xfrm>
            <a:off x="7180825" y="5175301"/>
            <a:ext cx="47961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dirty="0">
                <a:latin typeface="Calibri" panose="020F0502020204030204" pitchFamily="34" charset="0"/>
              </a:rPr>
              <a:t>5.8</a:t>
            </a:r>
          </a:p>
        </p:txBody>
      </p:sp>
      <p:sp>
        <p:nvSpPr>
          <p:cNvPr id="31744" name="TextBox 31743">
            <a:extLst>
              <a:ext uri="{FF2B5EF4-FFF2-40B4-BE49-F238E27FC236}">
                <a16:creationId xmlns:a16="http://schemas.microsoft.com/office/drawing/2014/main" id="{ED9375DF-96C0-2032-3FB7-6F5B9784074F}"/>
              </a:ext>
            </a:extLst>
          </p:cNvPr>
          <p:cNvSpPr txBox="1"/>
          <p:nvPr/>
        </p:nvSpPr>
        <p:spPr bwMode="auto">
          <a:xfrm>
            <a:off x="7140418" y="3576415"/>
            <a:ext cx="59663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dirty="0">
                <a:latin typeface="Calibri" panose="020F0502020204030204" pitchFamily="34" charset="0"/>
              </a:rPr>
              <a:t>69.8</a:t>
            </a:r>
          </a:p>
        </p:txBody>
      </p:sp>
      <p:sp>
        <p:nvSpPr>
          <p:cNvPr id="31745" name="TextBox 31744">
            <a:extLst>
              <a:ext uri="{FF2B5EF4-FFF2-40B4-BE49-F238E27FC236}">
                <a16:creationId xmlns:a16="http://schemas.microsoft.com/office/drawing/2014/main" id="{C2F91078-F70D-386F-3312-C1B2363686D8}"/>
              </a:ext>
            </a:extLst>
          </p:cNvPr>
          <p:cNvSpPr txBox="1"/>
          <p:nvPr/>
        </p:nvSpPr>
        <p:spPr bwMode="auto">
          <a:xfrm>
            <a:off x="7150778" y="2374850"/>
            <a:ext cx="47961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dirty="0">
                <a:latin typeface="Calibri" panose="020F0502020204030204" pitchFamily="34" charset="0"/>
              </a:rPr>
              <a:t>7.4</a:t>
            </a:r>
          </a:p>
        </p:txBody>
      </p:sp>
      <p:sp>
        <p:nvSpPr>
          <p:cNvPr id="31747" name="TextBox 31746">
            <a:extLst>
              <a:ext uri="{FF2B5EF4-FFF2-40B4-BE49-F238E27FC236}">
                <a16:creationId xmlns:a16="http://schemas.microsoft.com/office/drawing/2014/main" id="{2E6AD8BA-E2D7-FE08-579F-7379E93329A1}"/>
              </a:ext>
            </a:extLst>
          </p:cNvPr>
          <p:cNvSpPr txBox="1"/>
          <p:nvPr/>
        </p:nvSpPr>
        <p:spPr bwMode="auto">
          <a:xfrm>
            <a:off x="7082307" y="2024531"/>
            <a:ext cx="59663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dirty="0">
                <a:latin typeface="Calibri" panose="020F0502020204030204" pitchFamily="34" charset="0"/>
              </a:rPr>
              <a:t>10.5</a:t>
            </a:r>
          </a:p>
        </p:txBody>
      </p:sp>
      <p:sp>
        <p:nvSpPr>
          <p:cNvPr id="31748" name="TextBox 31747">
            <a:extLst>
              <a:ext uri="{FF2B5EF4-FFF2-40B4-BE49-F238E27FC236}">
                <a16:creationId xmlns:a16="http://schemas.microsoft.com/office/drawing/2014/main" id="{5E9797D7-E9C2-6582-70BD-534086B1BF60}"/>
              </a:ext>
            </a:extLst>
          </p:cNvPr>
          <p:cNvSpPr txBox="1"/>
          <p:nvPr/>
        </p:nvSpPr>
        <p:spPr bwMode="auto">
          <a:xfrm>
            <a:off x="8524248" y="1789044"/>
            <a:ext cx="47961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2.2</a:t>
            </a:r>
          </a:p>
        </p:txBody>
      </p:sp>
      <p:sp>
        <p:nvSpPr>
          <p:cNvPr id="31749" name="TextBox 31748">
            <a:extLst>
              <a:ext uri="{FF2B5EF4-FFF2-40B4-BE49-F238E27FC236}">
                <a16:creationId xmlns:a16="http://schemas.microsoft.com/office/drawing/2014/main" id="{248A1D26-8D9F-0FA4-0E5B-DDF5BC4EA120}"/>
              </a:ext>
            </a:extLst>
          </p:cNvPr>
          <p:cNvSpPr txBox="1"/>
          <p:nvPr/>
        </p:nvSpPr>
        <p:spPr bwMode="auto">
          <a:xfrm>
            <a:off x="7131088" y="1668386"/>
            <a:ext cx="47961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dirty="0">
                <a:latin typeface="Calibri" panose="020F0502020204030204" pitchFamily="34" charset="0"/>
              </a:rPr>
              <a:t>4.3</a:t>
            </a:r>
          </a:p>
        </p:txBody>
      </p:sp>
      <p:cxnSp>
        <p:nvCxnSpPr>
          <p:cNvPr id="31750" name="Straight Connector 31749">
            <a:extLst>
              <a:ext uri="{FF2B5EF4-FFF2-40B4-BE49-F238E27FC236}">
                <a16:creationId xmlns:a16="http://schemas.microsoft.com/office/drawing/2014/main" id="{34ECAEB1-239E-FDE9-F3EB-D5D79D782BA8}"/>
              </a:ext>
            </a:extLst>
          </p:cNvPr>
          <p:cNvCxnSpPr>
            <a:endCxn id="31748" idx="1"/>
          </p:cNvCxnSpPr>
          <p:nvPr/>
        </p:nvCxnSpPr>
        <p:spPr bwMode="auto">
          <a:xfrm>
            <a:off x="8359343" y="1973710"/>
            <a:ext cx="164905" cy="0"/>
          </a:xfrm>
          <a:prstGeom prst="line">
            <a:avLst/>
          </a:prstGeom>
          <a:noFill/>
          <a:ln w="28575" cap="flat" cmpd="sng" algn="ctr">
            <a:solidFill>
              <a:schemeClr val="bg1"/>
            </a:solidFill>
            <a:prstDash val="solid"/>
            <a:round/>
            <a:headEnd type="none" w="med" len="med"/>
            <a:tailEnd type="none" w="med" len="med"/>
          </a:ln>
          <a:effectLst/>
        </p:spPr>
      </p:cxnSp>
    </p:spTree>
    <p:extLst>
      <p:ext uri="{BB962C8B-B14F-4D97-AF65-F5344CB8AC3E}">
        <p14:creationId xmlns:p14="http://schemas.microsoft.com/office/powerpoint/2010/main" val="31716298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864" name="Freeform: Shape 31863">
            <a:extLst>
              <a:ext uri="{FF2B5EF4-FFF2-40B4-BE49-F238E27FC236}">
                <a16:creationId xmlns:a16="http://schemas.microsoft.com/office/drawing/2014/main" id="{E309BCC7-F4B1-F45C-C6D1-7A247C0562D2}"/>
              </a:ext>
            </a:extLst>
          </p:cNvPr>
          <p:cNvSpPr/>
          <p:nvPr/>
        </p:nvSpPr>
        <p:spPr bwMode="auto">
          <a:xfrm>
            <a:off x="2627032" y="1974974"/>
            <a:ext cx="7128853" cy="1109414"/>
          </a:xfrm>
          <a:custGeom>
            <a:avLst/>
            <a:gdLst>
              <a:gd name="connsiteX0" fmla="*/ 0 w 7128853"/>
              <a:gd name="connsiteY0" fmla="*/ 0 h 1109414"/>
              <a:gd name="connsiteX1" fmla="*/ 195014 w 7128853"/>
              <a:gd name="connsiteY1" fmla="*/ 0 h 1109414"/>
              <a:gd name="connsiteX2" fmla="*/ 195014 w 7128853"/>
              <a:gd name="connsiteY2" fmla="*/ 21668 h 1109414"/>
              <a:gd name="connsiteX3" fmla="*/ 637046 w 7128853"/>
              <a:gd name="connsiteY3" fmla="*/ 21668 h 1109414"/>
              <a:gd name="connsiteX4" fmla="*/ 637046 w 7128853"/>
              <a:gd name="connsiteY4" fmla="*/ 56337 h 1109414"/>
              <a:gd name="connsiteX5" fmla="*/ 927400 w 7128853"/>
              <a:gd name="connsiteY5" fmla="*/ 56337 h 1109414"/>
              <a:gd name="connsiteX6" fmla="*/ 927400 w 7128853"/>
              <a:gd name="connsiteY6" fmla="*/ 86673 h 1109414"/>
              <a:gd name="connsiteX7" fmla="*/ 1226422 w 7128853"/>
              <a:gd name="connsiteY7" fmla="*/ 86673 h 1109414"/>
              <a:gd name="connsiteX8" fmla="*/ 1226422 w 7128853"/>
              <a:gd name="connsiteY8" fmla="*/ 104008 h 1109414"/>
              <a:gd name="connsiteX9" fmla="*/ 1625118 w 7128853"/>
              <a:gd name="connsiteY9" fmla="*/ 104008 h 1109414"/>
              <a:gd name="connsiteX10" fmla="*/ 1625118 w 7128853"/>
              <a:gd name="connsiteY10" fmla="*/ 143010 h 1109414"/>
              <a:gd name="connsiteX11" fmla="*/ 1989145 w 7128853"/>
              <a:gd name="connsiteY11" fmla="*/ 143010 h 1109414"/>
              <a:gd name="connsiteX12" fmla="*/ 1989145 w 7128853"/>
              <a:gd name="connsiteY12" fmla="*/ 173346 h 1109414"/>
              <a:gd name="connsiteX13" fmla="*/ 2344504 w 7128853"/>
              <a:gd name="connsiteY13" fmla="*/ 173346 h 1109414"/>
              <a:gd name="connsiteX14" fmla="*/ 2344504 w 7128853"/>
              <a:gd name="connsiteY14" fmla="*/ 221016 h 1109414"/>
              <a:gd name="connsiteX15" fmla="*/ 2517850 w 7128853"/>
              <a:gd name="connsiteY15" fmla="*/ 221016 h 1109414"/>
              <a:gd name="connsiteX16" fmla="*/ 2517850 w 7128853"/>
              <a:gd name="connsiteY16" fmla="*/ 242684 h 1109414"/>
              <a:gd name="connsiteX17" fmla="*/ 2951215 w 7128853"/>
              <a:gd name="connsiteY17" fmla="*/ 242684 h 1109414"/>
              <a:gd name="connsiteX18" fmla="*/ 2951215 w 7128853"/>
              <a:gd name="connsiteY18" fmla="*/ 286021 h 1109414"/>
              <a:gd name="connsiteX19" fmla="*/ 3206900 w 7128853"/>
              <a:gd name="connsiteY19" fmla="*/ 286021 h 1109414"/>
              <a:gd name="connsiteX20" fmla="*/ 3206900 w 7128853"/>
              <a:gd name="connsiteY20" fmla="*/ 333691 h 1109414"/>
              <a:gd name="connsiteX21" fmla="*/ 3995624 w 7128853"/>
              <a:gd name="connsiteY21" fmla="*/ 333691 h 1109414"/>
              <a:gd name="connsiteX22" fmla="*/ 3995624 w 7128853"/>
              <a:gd name="connsiteY22" fmla="*/ 355359 h 1109414"/>
              <a:gd name="connsiteX23" fmla="*/ 4363984 w 7128853"/>
              <a:gd name="connsiteY23" fmla="*/ 355359 h 1109414"/>
              <a:gd name="connsiteX24" fmla="*/ 4363984 w 7128853"/>
              <a:gd name="connsiteY24" fmla="*/ 403029 h 1109414"/>
              <a:gd name="connsiteX25" fmla="*/ 4897023 w 7128853"/>
              <a:gd name="connsiteY25" fmla="*/ 403029 h 1109414"/>
              <a:gd name="connsiteX26" fmla="*/ 4897023 w 7128853"/>
              <a:gd name="connsiteY26" fmla="*/ 437699 h 1109414"/>
              <a:gd name="connsiteX27" fmla="*/ 5044367 w 7128853"/>
              <a:gd name="connsiteY27" fmla="*/ 437699 h 1109414"/>
              <a:gd name="connsiteX28" fmla="*/ 5044367 w 7128853"/>
              <a:gd name="connsiteY28" fmla="*/ 455033 h 1109414"/>
              <a:gd name="connsiteX29" fmla="*/ 5399727 w 7128853"/>
              <a:gd name="connsiteY29" fmla="*/ 455033 h 1109414"/>
              <a:gd name="connsiteX30" fmla="*/ 5399727 w 7128853"/>
              <a:gd name="connsiteY30" fmla="*/ 502703 h 1109414"/>
              <a:gd name="connsiteX31" fmla="*/ 5893763 w 7128853"/>
              <a:gd name="connsiteY31" fmla="*/ 502703 h 1109414"/>
              <a:gd name="connsiteX32" fmla="*/ 5893763 w 7128853"/>
              <a:gd name="connsiteY32" fmla="*/ 585043 h 1109414"/>
              <a:gd name="connsiteX33" fmla="*/ 7128853 w 7128853"/>
              <a:gd name="connsiteY33" fmla="*/ 585043 h 1109414"/>
              <a:gd name="connsiteX34" fmla="*/ 7128853 w 7128853"/>
              <a:gd name="connsiteY34" fmla="*/ 1109414 h 1109414"/>
              <a:gd name="connsiteX35" fmla="*/ 5924098 w 7128853"/>
              <a:gd name="connsiteY35" fmla="*/ 1109414 h 1109414"/>
              <a:gd name="connsiteX36" fmla="*/ 5924098 w 7128853"/>
              <a:gd name="connsiteY36" fmla="*/ 953403 h 1109414"/>
              <a:gd name="connsiteX37" fmla="*/ 5802756 w 7128853"/>
              <a:gd name="connsiteY37" fmla="*/ 953403 h 1109414"/>
              <a:gd name="connsiteX38" fmla="*/ 5802756 w 7128853"/>
              <a:gd name="connsiteY38" fmla="*/ 862396 h 1109414"/>
              <a:gd name="connsiteX39" fmla="*/ 5690081 w 7128853"/>
              <a:gd name="connsiteY39" fmla="*/ 862396 h 1109414"/>
              <a:gd name="connsiteX40" fmla="*/ 5690081 w 7128853"/>
              <a:gd name="connsiteY40" fmla="*/ 788724 h 1109414"/>
              <a:gd name="connsiteX41" fmla="*/ 5399727 w 7128853"/>
              <a:gd name="connsiteY41" fmla="*/ 788724 h 1109414"/>
              <a:gd name="connsiteX42" fmla="*/ 5399727 w 7128853"/>
              <a:gd name="connsiteY42" fmla="*/ 762722 h 1109414"/>
              <a:gd name="connsiteX43" fmla="*/ 5339055 w 7128853"/>
              <a:gd name="connsiteY43" fmla="*/ 762722 h 1109414"/>
              <a:gd name="connsiteX44" fmla="*/ 5339055 w 7128853"/>
              <a:gd name="connsiteY44" fmla="*/ 715052 h 1109414"/>
              <a:gd name="connsiteX45" fmla="*/ 5100705 w 7128853"/>
              <a:gd name="connsiteY45" fmla="*/ 715052 h 1109414"/>
              <a:gd name="connsiteX46" fmla="*/ 5100705 w 7128853"/>
              <a:gd name="connsiteY46" fmla="*/ 702051 h 1109414"/>
              <a:gd name="connsiteX47" fmla="*/ 4979363 w 7128853"/>
              <a:gd name="connsiteY47" fmla="*/ 702051 h 1109414"/>
              <a:gd name="connsiteX48" fmla="*/ 4979363 w 7128853"/>
              <a:gd name="connsiteY48" fmla="*/ 680383 h 1109414"/>
              <a:gd name="connsiteX49" fmla="*/ 4767014 w 7128853"/>
              <a:gd name="connsiteY49" fmla="*/ 680383 h 1109414"/>
              <a:gd name="connsiteX50" fmla="*/ 4767014 w 7128853"/>
              <a:gd name="connsiteY50" fmla="*/ 667382 h 1109414"/>
              <a:gd name="connsiteX51" fmla="*/ 4385653 w 7128853"/>
              <a:gd name="connsiteY51" fmla="*/ 667382 h 1109414"/>
              <a:gd name="connsiteX52" fmla="*/ 4385653 w 7128853"/>
              <a:gd name="connsiteY52" fmla="*/ 632713 h 1109414"/>
              <a:gd name="connsiteX53" fmla="*/ 4264310 w 7128853"/>
              <a:gd name="connsiteY53" fmla="*/ 632713 h 1109414"/>
              <a:gd name="connsiteX54" fmla="*/ 4264310 w 7128853"/>
              <a:gd name="connsiteY54" fmla="*/ 602377 h 1109414"/>
              <a:gd name="connsiteX55" fmla="*/ 4116966 w 7128853"/>
              <a:gd name="connsiteY55" fmla="*/ 602377 h 1109414"/>
              <a:gd name="connsiteX56" fmla="*/ 4116966 w 7128853"/>
              <a:gd name="connsiteY56" fmla="*/ 576375 h 1109414"/>
              <a:gd name="connsiteX57" fmla="*/ 3926286 w 7128853"/>
              <a:gd name="connsiteY57" fmla="*/ 576375 h 1109414"/>
              <a:gd name="connsiteX58" fmla="*/ 3926286 w 7128853"/>
              <a:gd name="connsiteY58" fmla="*/ 554707 h 1109414"/>
              <a:gd name="connsiteX59" fmla="*/ 3869948 w 7128853"/>
              <a:gd name="connsiteY59" fmla="*/ 554707 h 1109414"/>
              <a:gd name="connsiteX60" fmla="*/ 3869948 w 7128853"/>
              <a:gd name="connsiteY60" fmla="*/ 537372 h 1109414"/>
              <a:gd name="connsiteX61" fmla="*/ 3531924 w 7128853"/>
              <a:gd name="connsiteY61" fmla="*/ 537372 h 1109414"/>
              <a:gd name="connsiteX62" fmla="*/ 3531924 w 7128853"/>
              <a:gd name="connsiteY62" fmla="*/ 511371 h 1109414"/>
              <a:gd name="connsiteX63" fmla="*/ 3427916 w 7128853"/>
              <a:gd name="connsiteY63" fmla="*/ 511371 h 1109414"/>
              <a:gd name="connsiteX64" fmla="*/ 3427916 w 7128853"/>
              <a:gd name="connsiteY64" fmla="*/ 489702 h 1109414"/>
              <a:gd name="connsiteX65" fmla="*/ 3198233 w 7128853"/>
              <a:gd name="connsiteY65" fmla="*/ 489702 h 1109414"/>
              <a:gd name="connsiteX66" fmla="*/ 3198233 w 7128853"/>
              <a:gd name="connsiteY66" fmla="*/ 472368 h 1109414"/>
              <a:gd name="connsiteX67" fmla="*/ 2881876 w 7128853"/>
              <a:gd name="connsiteY67" fmla="*/ 472368 h 1109414"/>
              <a:gd name="connsiteX68" fmla="*/ 2881876 w 7128853"/>
              <a:gd name="connsiteY68" fmla="*/ 455033 h 1109414"/>
              <a:gd name="connsiteX69" fmla="*/ 2717198 w 7128853"/>
              <a:gd name="connsiteY69" fmla="*/ 455033 h 1109414"/>
              <a:gd name="connsiteX70" fmla="*/ 2717198 w 7128853"/>
              <a:gd name="connsiteY70" fmla="*/ 442032 h 1109414"/>
              <a:gd name="connsiteX71" fmla="*/ 2539518 w 7128853"/>
              <a:gd name="connsiteY71" fmla="*/ 442032 h 1109414"/>
              <a:gd name="connsiteX72" fmla="*/ 2539518 w 7128853"/>
              <a:gd name="connsiteY72" fmla="*/ 420364 h 1109414"/>
              <a:gd name="connsiteX73" fmla="*/ 2413842 w 7128853"/>
              <a:gd name="connsiteY73" fmla="*/ 420364 h 1109414"/>
              <a:gd name="connsiteX74" fmla="*/ 2413842 w 7128853"/>
              <a:gd name="connsiteY74" fmla="*/ 385695 h 1109414"/>
              <a:gd name="connsiteX75" fmla="*/ 2344504 w 7128853"/>
              <a:gd name="connsiteY75" fmla="*/ 385695 h 1109414"/>
              <a:gd name="connsiteX76" fmla="*/ 2344504 w 7128853"/>
              <a:gd name="connsiteY76" fmla="*/ 355359 h 1109414"/>
              <a:gd name="connsiteX77" fmla="*/ 2175491 w 7128853"/>
              <a:gd name="connsiteY77" fmla="*/ 355359 h 1109414"/>
              <a:gd name="connsiteX78" fmla="*/ 2175491 w 7128853"/>
              <a:gd name="connsiteY78" fmla="*/ 342358 h 1109414"/>
              <a:gd name="connsiteX79" fmla="*/ 1898138 w 7128853"/>
              <a:gd name="connsiteY79" fmla="*/ 342358 h 1109414"/>
              <a:gd name="connsiteX80" fmla="*/ 1898138 w 7128853"/>
              <a:gd name="connsiteY80" fmla="*/ 316356 h 1109414"/>
              <a:gd name="connsiteX81" fmla="*/ 1768128 w 7128853"/>
              <a:gd name="connsiteY81" fmla="*/ 316356 h 1109414"/>
              <a:gd name="connsiteX82" fmla="*/ 1768128 w 7128853"/>
              <a:gd name="connsiteY82" fmla="*/ 299022 h 1109414"/>
              <a:gd name="connsiteX83" fmla="*/ 1633785 w 7128853"/>
              <a:gd name="connsiteY83" fmla="*/ 299022 h 1109414"/>
              <a:gd name="connsiteX84" fmla="*/ 1633785 w 7128853"/>
              <a:gd name="connsiteY84" fmla="*/ 286021 h 1109414"/>
              <a:gd name="connsiteX85" fmla="*/ 1365099 w 7128853"/>
              <a:gd name="connsiteY85" fmla="*/ 286021 h 1109414"/>
              <a:gd name="connsiteX86" fmla="*/ 1365099 w 7128853"/>
              <a:gd name="connsiteY86" fmla="*/ 268686 h 1109414"/>
              <a:gd name="connsiteX87" fmla="*/ 1326096 w 7128853"/>
              <a:gd name="connsiteY87" fmla="*/ 268686 h 1109414"/>
              <a:gd name="connsiteX88" fmla="*/ 1326096 w 7128853"/>
              <a:gd name="connsiteY88" fmla="*/ 238351 h 1109414"/>
              <a:gd name="connsiteX89" fmla="*/ 1139749 w 7128853"/>
              <a:gd name="connsiteY89" fmla="*/ 238351 h 1109414"/>
              <a:gd name="connsiteX90" fmla="*/ 1139749 w 7128853"/>
              <a:gd name="connsiteY90" fmla="*/ 221016 h 1109414"/>
              <a:gd name="connsiteX91" fmla="*/ 970737 w 7128853"/>
              <a:gd name="connsiteY91" fmla="*/ 221016 h 1109414"/>
              <a:gd name="connsiteX92" fmla="*/ 970737 w 7128853"/>
              <a:gd name="connsiteY92" fmla="*/ 195014 h 1109414"/>
              <a:gd name="connsiteX93" fmla="*/ 858062 w 7128853"/>
              <a:gd name="connsiteY93" fmla="*/ 195014 h 1109414"/>
              <a:gd name="connsiteX94" fmla="*/ 858062 w 7128853"/>
              <a:gd name="connsiteY94" fmla="*/ 177680 h 1109414"/>
              <a:gd name="connsiteX95" fmla="*/ 624045 w 7128853"/>
              <a:gd name="connsiteY95" fmla="*/ 177680 h 1109414"/>
              <a:gd name="connsiteX96" fmla="*/ 624045 w 7128853"/>
              <a:gd name="connsiteY96" fmla="*/ 151678 h 1109414"/>
              <a:gd name="connsiteX97" fmla="*/ 442032 w 7128853"/>
              <a:gd name="connsiteY97" fmla="*/ 151678 h 1109414"/>
              <a:gd name="connsiteX98" fmla="*/ 442032 w 7128853"/>
              <a:gd name="connsiteY98" fmla="*/ 121342 h 1109414"/>
              <a:gd name="connsiteX99" fmla="*/ 312022 w 7128853"/>
              <a:gd name="connsiteY99" fmla="*/ 121342 h 1109414"/>
              <a:gd name="connsiteX100" fmla="*/ 312022 w 7128853"/>
              <a:gd name="connsiteY100" fmla="*/ 99674 h 1109414"/>
              <a:gd name="connsiteX101" fmla="*/ 238350 w 7128853"/>
              <a:gd name="connsiteY101" fmla="*/ 99674 h 1109414"/>
              <a:gd name="connsiteX102" fmla="*/ 238350 w 7128853"/>
              <a:gd name="connsiteY102" fmla="*/ 73672 h 1109414"/>
              <a:gd name="connsiteX103" fmla="*/ 190680 w 7128853"/>
              <a:gd name="connsiteY103" fmla="*/ 73672 h 1109414"/>
              <a:gd name="connsiteX104" fmla="*/ 190680 w 7128853"/>
              <a:gd name="connsiteY104" fmla="*/ 47670 h 1109414"/>
              <a:gd name="connsiteX105" fmla="*/ 0 w 7128853"/>
              <a:gd name="connsiteY105" fmla="*/ 0 h 1109414"/>
              <a:gd name="connsiteX0" fmla="*/ 0 w 7128853"/>
              <a:gd name="connsiteY0" fmla="*/ 0 h 1109414"/>
              <a:gd name="connsiteX1" fmla="*/ 195014 w 7128853"/>
              <a:gd name="connsiteY1" fmla="*/ 0 h 1109414"/>
              <a:gd name="connsiteX2" fmla="*/ 195014 w 7128853"/>
              <a:gd name="connsiteY2" fmla="*/ 21668 h 1109414"/>
              <a:gd name="connsiteX3" fmla="*/ 637046 w 7128853"/>
              <a:gd name="connsiteY3" fmla="*/ 21668 h 1109414"/>
              <a:gd name="connsiteX4" fmla="*/ 637046 w 7128853"/>
              <a:gd name="connsiteY4" fmla="*/ 56337 h 1109414"/>
              <a:gd name="connsiteX5" fmla="*/ 927400 w 7128853"/>
              <a:gd name="connsiteY5" fmla="*/ 56337 h 1109414"/>
              <a:gd name="connsiteX6" fmla="*/ 927400 w 7128853"/>
              <a:gd name="connsiteY6" fmla="*/ 86673 h 1109414"/>
              <a:gd name="connsiteX7" fmla="*/ 1226422 w 7128853"/>
              <a:gd name="connsiteY7" fmla="*/ 86673 h 1109414"/>
              <a:gd name="connsiteX8" fmla="*/ 1226422 w 7128853"/>
              <a:gd name="connsiteY8" fmla="*/ 104008 h 1109414"/>
              <a:gd name="connsiteX9" fmla="*/ 1625118 w 7128853"/>
              <a:gd name="connsiteY9" fmla="*/ 104008 h 1109414"/>
              <a:gd name="connsiteX10" fmla="*/ 1625118 w 7128853"/>
              <a:gd name="connsiteY10" fmla="*/ 143010 h 1109414"/>
              <a:gd name="connsiteX11" fmla="*/ 1989145 w 7128853"/>
              <a:gd name="connsiteY11" fmla="*/ 143010 h 1109414"/>
              <a:gd name="connsiteX12" fmla="*/ 1989145 w 7128853"/>
              <a:gd name="connsiteY12" fmla="*/ 173346 h 1109414"/>
              <a:gd name="connsiteX13" fmla="*/ 2344504 w 7128853"/>
              <a:gd name="connsiteY13" fmla="*/ 173346 h 1109414"/>
              <a:gd name="connsiteX14" fmla="*/ 2344504 w 7128853"/>
              <a:gd name="connsiteY14" fmla="*/ 221016 h 1109414"/>
              <a:gd name="connsiteX15" fmla="*/ 2517850 w 7128853"/>
              <a:gd name="connsiteY15" fmla="*/ 221016 h 1109414"/>
              <a:gd name="connsiteX16" fmla="*/ 2517850 w 7128853"/>
              <a:gd name="connsiteY16" fmla="*/ 242684 h 1109414"/>
              <a:gd name="connsiteX17" fmla="*/ 2951215 w 7128853"/>
              <a:gd name="connsiteY17" fmla="*/ 242684 h 1109414"/>
              <a:gd name="connsiteX18" fmla="*/ 2951215 w 7128853"/>
              <a:gd name="connsiteY18" fmla="*/ 286021 h 1109414"/>
              <a:gd name="connsiteX19" fmla="*/ 3206900 w 7128853"/>
              <a:gd name="connsiteY19" fmla="*/ 286021 h 1109414"/>
              <a:gd name="connsiteX20" fmla="*/ 3206900 w 7128853"/>
              <a:gd name="connsiteY20" fmla="*/ 333691 h 1109414"/>
              <a:gd name="connsiteX21" fmla="*/ 3995624 w 7128853"/>
              <a:gd name="connsiteY21" fmla="*/ 333691 h 1109414"/>
              <a:gd name="connsiteX22" fmla="*/ 3995624 w 7128853"/>
              <a:gd name="connsiteY22" fmla="*/ 355359 h 1109414"/>
              <a:gd name="connsiteX23" fmla="*/ 4363984 w 7128853"/>
              <a:gd name="connsiteY23" fmla="*/ 355359 h 1109414"/>
              <a:gd name="connsiteX24" fmla="*/ 4363984 w 7128853"/>
              <a:gd name="connsiteY24" fmla="*/ 403029 h 1109414"/>
              <a:gd name="connsiteX25" fmla="*/ 4897023 w 7128853"/>
              <a:gd name="connsiteY25" fmla="*/ 403029 h 1109414"/>
              <a:gd name="connsiteX26" fmla="*/ 4897023 w 7128853"/>
              <a:gd name="connsiteY26" fmla="*/ 437699 h 1109414"/>
              <a:gd name="connsiteX27" fmla="*/ 5044367 w 7128853"/>
              <a:gd name="connsiteY27" fmla="*/ 437699 h 1109414"/>
              <a:gd name="connsiteX28" fmla="*/ 5044367 w 7128853"/>
              <a:gd name="connsiteY28" fmla="*/ 455033 h 1109414"/>
              <a:gd name="connsiteX29" fmla="*/ 5399727 w 7128853"/>
              <a:gd name="connsiteY29" fmla="*/ 455033 h 1109414"/>
              <a:gd name="connsiteX30" fmla="*/ 5399727 w 7128853"/>
              <a:gd name="connsiteY30" fmla="*/ 502703 h 1109414"/>
              <a:gd name="connsiteX31" fmla="*/ 5893763 w 7128853"/>
              <a:gd name="connsiteY31" fmla="*/ 502703 h 1109414"/>
              <a:gd name="connsiteX32" fmla="*/ 5893763 w 7128853"/>
              <a:gd name="connsiteY32" fmla="*/ 585043 h 1109414"/>
              <a:gd name="connsiteX33" fmla="*/ 7128853 w 7128853"/>
              <a:gd name="connsiteY33" fmla="*/ 585043 h 1109414"/>
              <a:gd name="connsiteX34" fmla="*/ 7128853 w 7128853"/>
              <a:gd name="connsiteY34" fmla="*/ 1109414 h 1109414"/>
              <a:gd name="connsiteX35" fmla="*/ 5924098 w 7128853"/>
              <a:gd name="connsiteY35" fmla="*/ 1109414 h 1109414"/>
              <a:gd name="connsiteX36" fmla="*/ 5924098 w 7128853"/>
              <a:gd name="connsiteY36" fmla="*/ 953403 h 1109414"/>
              <a:gd name="connsiteX37" fmla="*/ 5802756 w 7128853"/>
              <a:gd name="connsiteY37" fmla="*/ 953403 h 1109414"/>
              <a:gd name="connsiteX38" fmla="*/ 5802756 w 7128853"/>
              <a:gd name="connsiteY38" fmla="*/ 862396 h 1109414"/>
              <a:gd name="connsiteX39" fmla="*/ 5690081 w 7128853"/>
              <a:gd name="connsiteY39" fmla="*/ 862396 h 1109414"/>
              <a:gd name="connsiteX40" fmla="*/ 5690081 w 7128853"/>
              <a:gd name="connsiteY40" fmla="*/ 788724 h 1109414"/>
              <a:gd name="connsiteX41" fmla="*/ 5399727 w 7128853"/>
              <a:gd name="connsiteY41" fmla="*/ 788724 h 1109414"/>
              <a:gd name="connsiteX42" fmla="*/ 5399727 w 7128853"/>
              <a:gd name="connsiteY42" fmla="*/ 762722 h 1109414"/>
              <a:gd name="connsiteX43" fmla="*/ 5339055 w 7128853"/>
              <a:gd name="connsiteY43" fmla="*/ 762722 h 1109414"/>
              <a:gd name="connsiteX44" fmla="*/ 5339055 w 7128853"/>
              <a:gd name="connsiteY44" fmla="*/ 715052 h 1109414"/>
              <a:gd name="connsiteX45" fmla="*/ 5100705 w 7128853"/>
              <a:gd name="connsiteY45" fmla="*/ 715052 h 1109414"/>
              <a:gd name="connsiteX46" fmla="*/ 5100705 w 7128853"/>
              <a:gd name="connsiteY46" fmla="*/ 702051 h 1109414"/>
              <a:gd name="connsiteX47" fmla="*/ 4979363 w 7128853"/>
              <a:gd name="connsiteY47" fmla="*/ 702051 h 1109414"/>
              <a:gd name="connsiteX48" fmla="*/ 4979363 w 7128853"/>
              <a:gd name="connsiteY48" fmla="*/ 680383 h 1109414"/>
              <a:gd name="connsiteX49" fmla="*/ 4767014 w 7128853"/>
              <a:gd name="connsiteY49" fmla="*/ 680383 h 1109414"/>
              <a:gd name="connsiteX50" fmla="*/ 4767014 w 7128853"/>
              <a:gd name="connsiteY50" fmla="*/ 667382 h 1109414"/>
              <a:gd name="connsiteX51" fmla="*/ 4385653 w 7128853"/>
              <a:gd name="connsiteY51" fmla="*/ 667382 h 1109414"/>
              <a:gd name="connsiteX52" fmla="*/ 4385653 w 7128853"/>
              <a:gd name="connsiteY52" fmla="*/ 632713 h 1109414"/>
              <a:gd name="connsiteX53" fmla="*/ 4264310 w 7128853"/>
              <a:gd name="connsiteY53" fmla="*/ 632713 h 1109414"/>
              <a:gd name="connsiteX54" fmla="*/ 4264310 w 7128853"/>
              <a:gd name="connsiteY54" fmla="*/ 602377 h 1109414"/>
              <a:gd name="connsiteX55" fmla="*/ 4116966 w 7128853"/>
              <a:gd name="connsiteY55" fmla="*/ 602377 h 1109414"/>
              <a:gd name="connsiteX56" fmla="*/ 4116966 w 7128853"/>
              <a:gd name="connsiteY56" fmla="*/ 576375 h 1109414"/>
              <a:gd name="connsiteX57" fmla="*/ 3926286 w 7128853"/>
              <a:gd name="connsiteY57" fmla="*/ 576375 h 1109414"/>
              <a:gd name="connsiteX58" fmla="*/ 3926286 w 7128853"/>
              <a:gd name="connsiteY58" fmla="*/ 554707 h 1109414"/>
              <a:gd name="connsiteX59" fmla="*/ 3869948 w 7128853"/>
              <a:gd name="connsiteY59" fmla="*/ 554707 h 1109414"/>
              <a:gd name="connsiteX60" fmla="*/ 3869948 w 7128853"/>
              <a:gd name="connsiteY60" fmla="*/ 537372 h 1109414"/>
              <a:gd name="connsiteX61" fmla="*/ 3531924 w 7128853"/>
              <a:gd name="connsiteY61" fmla="*/ 537372 h 1109414"/>
              <a:gd name="connsiteX62" fmla="*/ 3531924 w 7128853"/>
              <a:gd name="connsiteY62" fmla="*/ 511371 h 1109414"/>
              <a:gd name="connsiteX63" fmla="*/ 3427916 w 7128853"/>
              <a:gd name="connsiteY63" fmla="*/ 511371 h 1109414"/>
              <a:gd name="connsiteX64" fmla="*/ 3427916 w 7128853"/>
              <a:gd name="connsiteY64" fmla="*/ 489702 h 1109414"/>
              <a:gd name="connsiteX65" fmla="*/ 3198233 w 7128853"/>
              <a:gd name="connsiteY65" fmla="*/ 489702 h 1109414"/>
              <a:gd name="connsiteX66" fmla="*/ 3198233 w 7128853"/>
              <a:gd name="connsiteY66" fmla="*/ 472368 h 1109414"/>
              <a:gd name="connsiteX67" fmla="*/ 2881876 w 7128853"/>
              <a:gd name="connsiteY67" fmla="*/ 472368 h 1109414"/>
              <a:gd name="connsiteX68" fmla="*/ 2881876 w 7128853"/>
              <a:gd name="connsiteY68" fmla="*/ 455033 h 1109414"/>
              <a:gd name="connsiteX69" fmla="*/ 2717198 w 7128853"/>
              <a:gd name="connsiteY69" fmla="*/ 455033 h 1109414"/>
              <a:gd name="connsiteX70" fmla="*/ 2717198 w 7128853"/>
              <a:gd name="connsiteY70" fmla="*/ 442032 h 1109414"/>
              <a:gd name="connsiteX71" fmla="*/ 2539518 w 7128853"/>
              <a:gd name="connsiteY71" fmla="*/ 442032 h 1109414"/>
              <a:gd name="connsiteX72" fmla="*/ 2539518 w 7128853"/>
              <a:gd name="connsiteY72" fmla="*/ 420364 h 1109414"/>
              <a:gd name="connsiteX73" fmla="*/ 2413842 w 7128853"/>
              <a:gd name="connsiteY73" fmla="*/ 420364 h 1109414"/>
              <a:gd name="connsiteX74" fmla="*/ 2413842 w 7128853"/>
              <a:gd name="connsiteY74" fmla="*/ 385695 h 1109414"/>
              <a:gd name="connsiteX75" fmla="*/ 2344504 w 7128853"/>
              <a:gd name="connsiteY75" fmla="*/ 385695 h 1109414"/>
              <a:gd name="connsiteX76" fmla="*/ 2344504 w 7128853"/>
              <a:gd name="connsiteY76" fmla="*/ 355359 h 1109414"/>
              <a:gd name="connsiteX77" fmla="*/ 2175491 w 7128853"/>
              <a:gd name="connsiteY77" fmla="*/ 355359 h 1109414"/>
              <a:gd name="connsiteX78" fmla="*/ 2175491 w 7128853"/>
              <a:gd name="connsiteY78" fmla="*/ 342358 h 1109414"/>
              <a:gd name="connsiteX79" fmla="*/ 1898138 w 7128853"/>
              <a:gd name="connsiteY79" fmla="*/ 342358 h 1109414"/>
              <a:gd name="connsiteX80" fmla="*/ 1898138 w 7128853"/>
              <a:gd name="connsiteY80" fmla="*/ 316356 h 1109414"/>
              <a:gd name="connsiteX81" fmla="*/ 1768128 w 7128853"/>
              <a:gd name="connsiteY81" fmla="*/ 316356 h 1109414"/>
              <a:gd name="connsiteX82" fmla="*/ 1768128 w 7128853"/>
              <a:gd name="connsiteY82" fmla="*/ 299022 h 1109414"/>
              <a:gd name="connsiteX83" fmla="*/ 1633785 w 7128853"/>
              <a:gd name="connsiteY83" fmla="*/ 299022 h 1109414"/>
              <a:gd name="connsiteX84" fmla="*/ 1633785 w 7128853"/>
              <a:gd name="connsiteY84" fmla="*/ 286021 h 1109414"/>
              <a:gd name="connsiteX85" fmla="*/ 1365099 w 7128853"/>
              <a:gd name="connsiteY85" fmla="*/ 286021 h 1109414"/>
              <a:gd name="connsiteX86" fmla="*/ 1365099 w 7128853"/>
              <a:gd name="connsiteY86" fmla="*/ 268686 h 1109414"/>
              <a:gd name="connsiteX87" fmla="*/ 1326096 w 7128853"/>
              <a:gd name="connsiteY87" fmla="*/ 268686 h 1109414"/>
              <a:gd name="connsiteX88" fmla="*/ 1326096 w 7128853"/>
              <a:gd name="connsiteY88" fmla="*/ 238351 h 1109414"/>
              <a:gd name="connsiteX89" fmla="*/ 1139749 w 7128853"/>
              <a:gd name="connsiteY89" fmla="*/ 238351 h 1109414"/>
              <a:gd name="connsiteX90" fmla="*/ 1139749 w 7128853"/>
              <a:gd name="connsiteY90" fmla="*/ 221016 h 1109414"/>
              <a:gd name="connsiteX91" fmla="*/ 970737 w 7128853"/>
              <a:gd name="connsiteY91" fmla="*/ 221016 h 1109414"/>
              <a:gd name="connsiteX92" fmla="*/ 970737 w 7128853"/>
              <a:gd name="connsiteY92" fmla="*/ 195014 h 1109414"/>
              <a:gd name="connsiteX93" fmla="*/ 858062 w 7128853"/>
              <a:gd name="connsiteY93" fmla="*/ 195014 h 1109414"/>
              <a:gd name="connsiteX94" fmla="*/ 858062 w 7128853"/>
              <a:gd name="connsiteY94" fmla="*/ 177680 h 1109414"/>
              <a:gd name="connsiteX95" fmla="*/ 624045 w 7128853"/>
              <a:gd name="connsiteY95" fmla="*/ 177680 h 1109414"/>
              <a:gd name="connsiteX96" fmla="*/ 624045 w 7128853"/>
              <a:gd name="connsiteY96" fmla="*/ 151678 h 1109414"/>
              <a:gd name="connsiteX97" fmla="*/ 442032 w 7128853"/>
              <a:gd name="connsiteY97" fmla="*/ 151678 h 1109414"/>
              <a:gd name="connsiteX98" fmla="*/ 442032 w 7128853"/>
              <a:gd name="connsiteY98" fmla="*/ 121342 h 1109414"/>
              <a:gd name="connsiteX99" fmla="*/ 312022 w 7128853"/>
              <a:gd name="connsiteY99" fmla="*/ 121342 h 1109414"/>
              <a:gd name="connsiteX100" fmla="*/ 312022 w 7128853"/>
              <a:gd name="connsiteY100" fmla="*/ 99674 h 1109414"/>
              <a:gd name="connsiteX101" fmla="*/ 238350 w 7128853"/>
              <a:gd name="connsiteY101" fmla="*/ 99674 h 1109414"/>
              <a:gd name="connsiteX102" fmla="*/ 238350 w 7128853"/>
              <a:gd name="connsiteY102" fmla="*/ 73672 h 1109414"/>
              <a:gd name="connsiteX103" fmla="*/ 190680 w 7128853"/>
              <a:gd name="connsiteY103" fmla="*/ 73672 h 1109414"/>
              <a:gd name="connsiteX104" fmla="*/ 190680 w 7128853"/>
              <a:gd name="connsiteY104" fmla="*/ 47670 h 1109414"/>
              <a:gd name="connsiteX105" fmla="*/ 108341 w 7128853"/>
              <a:gd name="connsiteY105" fmla="*/ 21668 h 1109414"/>
              <a:gd name="connsiteX106" fmla="*/ 0 w 7128853"/>
              <a:gd name="connsiteY106" fmla="*/ 0 h 1109414"/>
              <a:gd name="connsiteX0" fmla="*/ 0 w 7128853"/>
              <a:gd name="connsiteY0" fmla="*/ 0 h 1109414"/>
              <a:gd name="connsiteX1" fmla="*/ 195014 w 7128853"/>
              <a:gd name="connsiteY1" fmla="*/ 0 h 1109414"/>
              <a:gd name="connsiteX2" fmla="*/ 195014 w 7128853"/>
              <a:gd name="connsiteY2" fmla="*/ 21668 h 1109414"/>
              <a:gd name="connsiteX3" fmla="*/ 637046 w 7128853"/>
              <a:gd name="connsiteY3" fmla="*/ 21668 h 1109414"/>
              <a:gd name="connsiteX4" fmla="*/ 637046 w 7128853"/>
              <a:gd name="connsiteY4" fmla="*/ 56337 h 1109414"/>
              <a:gd name="connsiteX5" fmla="*/ 927400 w 7128853"/>
              <a:gd name="connsiteY5" fmla="*/ 56337 h 1109414"/>
              <a:gd name="connsiteX6" fmla="*/ 927400 w 7128853"/>
              <a:gd name="connsiteY6" fmla="*/ 86673 h 1109414"/>
              <a:gd name="connsiteX7" fmla="*/ 1226422 w 7128853"/>
              <a:gd name="connsiteY7" fmla="*/ 86673 h 1109414"/>
              <a:gd name="connsiteX8" fmla="*/ 1226422 w 7128853"/>
              <a:gd name="connsiteY8" fmla="*/ 104008 h 1109414"/>
              <a:gd name="connsiteX9" fmla="*/ 1625118 w 7128853"/>
              <a:gd name="connsiteY9" fmla="*/ 104008 h 1109414"/>
              <a:gd name="connsiteX10" fmla="*/ 1625118 w 7128853"/>
              <a:gd name="connsiteY10" fmla="*/ 143010 h 1109414"/>
              <a:gd name="connsiteX11" fmla="*/ 1989145 w 7128853"/>
              <a:gd name="connsiteY11" fmla="*/ 143010 h 1109414"/>
              <a:gd name="connsiteX12" fmla="*/ 1989145 w 7128853"/>
              <a:gd name="connsiteY12" fmla="*/ 173346 h 1109414"/>
              <a:gd name="connsiteX13" fmla="*/ 2344504 w 7128853"/>
              <a:gd name="connsiteY13" fmla="*/ 173346 h 1109414"/>
              <a:gd name="connsiteX14" fmla="*/ 2344504 w 7128853"/>
              <a:gd name="connsiteY14" fmla="*/ 221016 h 1109414"/>
              <a:gd name="connsiteX15" fmla="*/ 2517850 w 7128853"/>
              <a:gd name="connsiteY15" fmla="*/ 221016 h 1109414"/>
              <a:gd name="connsiteX16" fmla="*/ 2517850 w 7128853"/>
              <a:gd name="connsiteY16" fmla="*/ 242684 h 1109414"/>
              <a:gd name="connsiteX17" fmla="*/ 2951215 w 7128853"/>
              <a:gd name="connsiteY17" fmla="*/ 242684 h 1109414"/>
              <a:gd name="connsiteX18" fmla="*/ 2951215 w 7128853"/>
              <a:gd name="connsiteY18" fmla="*/ 286021 h 1109414"/>
              <a:gd name="connsiteX19" fmla="*/ 3206900 w 7128853"/>
              <a:gd name="connsiteY19" fmla="*/ 286021 h 1109414"/>
              <a:gd name="connsiteX20" fmla="*/ 3206900 w 7128853"/>
              <a:gd name="connsiteY20" fmla="*/ 333691 h 1109414"/>
              <a:gd name="connsiteX21" fmla="*/ 3995624 w 7128853"/>
              <a:gd name="connsiteY21" fmla="*/ 333691 h 1109414"/>
              <a:gd name="connsiteX22" fmla="*/ 3995624 w 7128853"/>
              <a:gd name="connsiteY22" fmla="*/ 355359 h 1109414"/>
              <a:gd name="connsiteX23" fmla="*/ 4363984 w 7128853"/>
              <a:gd name="connsiteY23" fmla="*/ 355359 h 1109414"/>
              <a:gd name="connsiteX24" fmla="*/ 4363984 w 7128853"/>
              <a:gd name="connsiteY24" fmla="*/ 403029 h 1109414"/>
              <a:gd name="connsiteX25" fmla="*/ 4897023 w 7128853"/>
              <a:gd name="connsiteY25" fmla="*/ 403029 h 1109414"/>
              <a:gd name="connsiteX26" fmla="*/ 4897023 w 7128853"/>
              <a:gd name="connsiteY26" fmla="*/ 437699 h 1109414"/>
              <a:gd name="connsiteX27" fmla="*/ 5044367 w 7128853"/>
              <a:gd name="connsiteY27" fmla="*/ 437699 h 1109414"/>
              <a:gd name="connsiteX28" fmla="*/ 5044367 w 7128853"/>
              <a:gd name="connsiteY28" fmla="*/ 455033 h 1109414"/>
              <a:gd name="connsiteX29" fmla="*/ 5399727 w 7128853"/>
              <a:gd name="connsiteY29" fmla="*/ 455033 h 1109414"/>
              <a:gd name="connsiteX30" fmla="*/ 5399727 w 7128853"/>
              <a:gd name="connsiteY30" fmla="*/ 502703 h 1109414"/>
              <a:gd name="connsiteX31" fmla="*/ 5893763 w 7128853"/>
              <a:gd name="connsiteY31" fmla="*/ 502703 h 1109414"/>
              <a:gd name="connsiteX32" fmla="*/ 5893763 w 7128853"/>
              <a:gd name="connsiteY32" fmla="*/ 585043 h 1109414"/>
              <a:gd name="connsiteX33" fmla="*/ 7128853 w 7128853"/>
              <a:gd name="connsiteY33" fmla="*/ 585043 h 1109414"/>
              <a:gd name="connsiteX34" fmla="*/ 7128853 w 7128853"/>
              <a:gd name="connsiteY34" fmla="*/ 1109414 h 1109414"/>
              <a:gd name="connsiteX35" fmla="*/ 5924098 w 7128853"/>
              <a:gd name="connsiteY35" fmla="*/ 1109414 h 1109414"/>
              <a:gd name="connsiteX36" fmla="*/ 5924098 w 7128853"/>
              <a:gd name="connsiteY36" fmla="*/ 953403 h 1109414"/>
              <a:gd name="connsiteX37" fmla="*/ 5802756 w 7128853"/>
              <a:gd name="connsiteY37" fmla="*/ 953403 h 1109414"/>
              <a:gd name="connsiteX38" fmla="*/ 5802756 w 7128853"/>
              <a:gd name="connsiteY38" fmla="*/ 862396 h 1109414"/>
              <a:gd name="connsiteX39" fmla="*/ 5690081 w 7128853"/>
              <a:gd name="connsiteY39" fmla="*/ 862396 h 1109414"/>
              <a:gd name="connsiteX40" fmla="*/ 5690081 w 7128853"/>
              <a:gd name="connsiteY40" fmla="*/ 788724 h 1109414"/>
              <a:gd name="connsiteX41" fmla="*/ 5399727 w 7128853"/>
              <a:gd name="connsiteY41" fmla="*/ 788724 h 1109414"/>
              <a:gd name="connsiteX42" fmla="*/ 5399727 w 7128853"/>
              <a:gd name="connsiteY42" fmla="*/ 762722 h 1109414"/>
              <a:gd name="connsiteX43" fmla="*/ 5339055 w 7128853"/>
              <a:gd name="connsiteY43" fmla="*/ 762722 h 1109414"/>
              <a:gd name="connsiteX44" fmla="*/ 5339055 w 7128853"/>
              <a:gd name="connsiteY44" fmla="*/ 715052 h 1109414"/>
              <a:gd name="connsiteX45" fmla="*/ 5100705 w 7128853"/>
              <a:gd name="connsiteY45" fmla="*/ 715052 h 1109414"/>
              <a:gd name="connsiteX46" fmla="*/ 5100705 w 7128853"/>
              <a:gd name="connsiteY46" fmla="*/ 702051 h 1109414"/>
              <a:gd name="connsiteX47" fmla="*/ 4979363 w 7128853"/>
              <a:gd name="connsiteY47" fmla="*/ 702051 h 1109414"/>
              <a:gd name="connsiteX48" fmla="*/ 4979363 w 7128853"/>
              <a:gd name="connsiteY48" fmla="*/ 680383 h 1109414"/>
              <a:gd name="connsiteX49" fmla="*/ 4767014 w 7128853"/>
              <a:gd name="connsiteY49" fmla="*/ 680383 h 1109414"/>
              <a:gd name="connsiteX50" fmla="*/ 4767014 w 7128853"/>
              <a:gd name="connsiteY50" fmla="*/ 667382 h 1109414"/>
              <a:gd name="connsiteX51" fmla="*/ 4385653 w 7128853"/>
              <a:gd name="connsiteY51" fmla="*/ 667382 h 1109414"/>
              <a:gd name="connsiteX52" fmla="*/ 4385653 w 7128853"/>
              <a:gd name="connsiteY52" fmla="*/ 632713 h 1109414"/>
              <a:gd name="connsiteX53" fmla="*/ 4264310 w 7128853"/>
              <a:gd name="connsiteY53" fmla="*/ 632713 h 1109414"/>
              <a:gd name="connsiteX54" fmla="*/ 4264310 w 7128853"/>
              <a:gd name="connsiteY54" fmla="*/ 602377 h 1109414"/>
              <a:gd name="connsiteX55" fmla="*/ 4116966 w 7128853"/>
              <a:gd name="connsiteY55" fmla="*/ 602377 h 1109414"/>
              <a:gd name="connsiteX56" fmla="*/ 4116966 w 7128853"/>
              <a:gd name="connsiteY56" fmla="*/ 576375 h 1109414"/>
              <a:gd name="connsiteX57" fmla="*/ 3926286 w 7128853"/>
              <a:gd name="connsiteY57" fmla="*/ 576375 h 1109414"/>
              <a:gd name="connsiteX58" fmla="*/ 3926286 w 7128853"/>
              <a:gd name="connsiteY58" fmla="*/ 554707 h 1109414"/>
              <a:gd name="connsiteX59" fmla="*/ 3869948 w 7128853"/>
              <a:gd name="connsiteY59" fmla="*/ 554707 h 1109414"/>
              <a:gd name="connsiteX60" fmla="*/ 3869948 w 7128853"/>
              <a:gd name="connsiteY60" fmla="*/ 537372 h 1109414"/>
              <a:gd name="connsiteX61" fmla="*/ 3531924 w 7128853"/>
              <a:gd name="connsiteY61" fmla="*/ 537372 h 1109414"/>
              <a:gd name="connsiteX62" fmla="*/ 3531924 w 7128853"/>
              <a:gd name="connsiteY62" fmla="*/ 511371 h 1109414"/>
              <a:gd name="connsiteX63" fmla="*/ 3427916 w 7128853"/>
              <a:gd name="connsiteY63" fmla="*/ 511371 h 1109414"/>
              <a:gd name="connsiteX64" fmla="*/ 3427916 w 7128853"/>
              <a:gd name="connsiteY64" fmla="*/ 489702 h 1109414"/>
              <a:gd name="connsiteX65" fmla="*/ 3198233 w 7128853"/>
              <a:gd name="connsiteY65" fmla="*/ 489702 h 1109414"/>
              <a:gd name="connsiteX66" fmla="*/ 3198233 w 7128853"/>
              <a:gd name="connsiteY66" fmla="*/ 472368 h 1109414"/>
              <a:gd name="connsiteX67" fmla="*/ 2881876 w 7128853"/>
              <a:gd name="connsiteY67" fmla="*/ 472368 h 1109414"/>
              <a:gd name="connsiteX68" fmla="*/ 2881876 w 7128853"/>
              <a:gd name="connsiteY68" fmla="*/ 455033 h 1109414"/>
              <a:gd name="connsiteX69" fmla="*/ 2717198 w 7128853"/>
              <a:gd name="connsiteY69" fmla="*/ 455033 h 1109414"/>
              <a:gd name="connsiteX70" fmla="*/ 2717198 w 7128853"/>
              <a:gd name="connsiteY70" fmla="*/ 442032 h 1109414"/>
              <a:gd name="connsiteX71" fmla="*/ 2539518 w 7128853"/>
              <a:gd name="connsiteY71" fmla="*/ 442032 h 1109414"/>
              <a:gd name="connsiteX72" fmla="*/ 2539518 w 7128853"/>
              <a:gd name="connsiteY72" fmla="*/ 420364 h 1109414"/>
              <a:gd name="connsiteX73" fmla="*/ 2413842 w 7128853"/>
              <a:gd name="connsiteY73" fmla="*/ 420364 h 1109414"/>
              <a:gd name="connsiteX74" fmla="*/ 2413842 w 7128853"/>
              <a:gd name="connsiteY74" fmla="*/ 385695 h 1109414"/>
              <a:gd name="connsiteX75" fmla="*/ 2344504 w 7128853"/>
              <a:gd name="connsiteY75" fmla="*/ 385695 h 1109414"/>
              <a:gd name="connsiteX76" fmla="*/ 2344504 w 7128853"/>
              <a:gd name="connsiteY76" fmla="*/ 355359 h 1109414"/>
              <a:gd name="connsiteX77" fmla="*/ 2175491 w 7128853"/>
              <a:gd name="connsiteY77" fmla="*/ 355359 h 1109414"/>
              <a:gd name="connsiteX78" fmla="*/ 2175491 w 7128853"/>
              <a:gd name="connsiteY78" fmla="*/ 342358 h 1109414"/>
              <a:gd name="connsiteX79" fmla="*/ 1898138 w 7128853"/>
              <a:gd name="connsiteY79" fmla="*/ 342358 h 1109414"/>
              <a:gd name="connsiteX80" fmla="*/ 1898138 w 7128853"/>
              <a:gd name="connsiteY80" fmla="*/ 316356 h 1109414"/>
              <a:gd name="connsiteX81" fmla="*/ 1768128 w 7128853"/>
              <a:gd name="connsiteY81" fmla="*/ 316356 h 1109414"/>
              <a:gd name="connsiteX82" fmla="*/ 1768128 w 7128853"/>
              <a:gd name="connsiteY82" fmla="*/ 299022 h 1109414"/>
              <a:gd name="connsiteX83" fmla="*/ 1633785 w 7128853"/>
              <a:gd name="connsiteY83" fmla="*/ 299022 h 1109414"/>
              <a:gd name="connsiteX84" fmla="*/ 1633785 w 7128853"/>
              <a:gd name="connsiteY84" fmla="*/ 286021 h 1109414"/>
              <a:gd name="connsiteX85" fmla="*/ 1365099 w 7128853"/>
              <a:gd name="connsiteY85" fmla="*/ 286021 h 1109414"/>
              <a:gd name="connsiteX86" fmla="*/ 1365099 w 7128853"/>
              <a:gd name="connsiteY86" fmla="*/ 268686 h 1109414"/>
              <a:gd name="connsiteX87" fmla="*/ 1326096 w 7128853"/>
              <a:gd name="connsiteY87" fmla="*/ 268686 h 1109414"/>
              <a:gd name="connsiteX88" fmla="*/ 1326096 w 7128853"/>
              <a:gd name="connsiteY88" fmla="*/ 238351 h 1109414"/>
              <a:gd name="connsiteX89" fmla="*/ 1139749 w 7128853"/>
              <a:gd name="connsiteY89" fmla="*/ 238351 h 1109414"/>
              <a:gd name="connsiteX90" fmla="*/ 1139749 w 7128853"/>
              <a:gd name="connsiteY90" fmla="*/ 221016 h 1109414"/>
              <a:gd name="connsiteX91" fmla="*/ 970737 w 7128853"/>
              <a:gd name="connsiteY91" fmla="*/ 221016 h 1109414"/>
              <a:gd name="connsiteX92" fmla="*/ 970737 w 7128853"/>
              <a:gd name="connsiteY92" fmla="*/ 195014 h 1109414"/>
              <a:gd name="connsiteX93" fmla="*/ 858062 w 7128853"/>
              <a:gd name="connsiteY93" fmla="*/ 195014 h 1109414"/>
              <a:gd name="connsiteX94" fmla="*/ 858062 w 7128853"/>
              <a:gd name="connsiteY94" fmla="*/ 177680 h 1109414"/>
              <a:gd name="connsiteX95" fmla="*/ 624045 w 7128853"/>
              <a:gd name="connsiteY95" fmla="*/ 177680 h 1109414"/>
              <a:gd name="connsiteX96" fmla="*/ 624045 w 7128853"/>
              <a:gd name="connsiteY96" fmla="*/ 151678 h 1109414"/>
              <a:gd name="connsiteX97" fmla="*/ 442032 w 7128853"/>
              <a:gd name="connsiteY97" fmla="*/ 151678 h 1109414"/>
              <a:gd name="connsiteX98" fmla="*/ 442032 w 7128853"/>
              <a:gd name="connsiteY98" fmla="*/ 121342 h 1109414"/>
              <a:gd name="connsiteX99" fmla="*/ 312022 w 7128853"/>
              <a:gd name="connsiteY99" fmla="*/ 121342 h 1109414"/>
              <a:gd name="connsiteX100" fmla="*/ 312022 w 7128853"/>
              <a:gd name="connsiteY100" fmla="*/ 99674 h 1109414"/>
              <a:gd name="connsiteX101" fmla="*/ 238350 w 7128853"/>
              <a:gd name="connsiteY101" fmla="*/ 99674 h 1109414"/>
              <a:gd name="connsiteX102" fmla="*/ 238350 w 7128853"/>
              <a:gd name="connsiteY102" fmla="*/ 73672 h 1109414"/>
              <a:gd name="connsiteX103" fmla="*/ 190680 w 7128853"/>
              <a:gd name="connsiteY103" fmla="*/ 73672 h 1109414"/>
              <a:gd name="connsiteX104" fmla="*/ 190680 w 7128853"/>
              <a:gd name="connsiteY104" fmla="*/ 47670 h 1109414"/>
              <a:gd name="connsiteX105" fmla="*/ 26001 w 7128853"/>
              <a:gd name="connsiteY105" fmla="*/ 47669 h 1109414"/>
              <a:gd name="connsiteX106" fmla="*/ 0 w 7128853"/>
              <a:gd name="connsiteY106" fmla="*/ 0 h 1109414"/>
              <a:gd name="connsiteX0" fmla="*/ 0 w 7128853"/>
              <a:gd name="connsiteY0" fmla="*/ 0 h 1109414"/>
              <a:gd name="connsiteX1" fmla="*/ 195014 w 7128853"/>
              <a:gd name="connsiteY1" fmla="*/ 0 h 1109414"/>
              <a:gd name="connsiteX2" fmla="*/ 195014 w 7128853"/>
              <a:gd name="connsiteY2" fmla="*/ 21668 h 1109414"/>
              <a:gd name="connsiteX3" fmla="*/ 637046 w 7128853"/>
              <a:gd name="connsiteY3" fmla="*/ 21668 h 1109414"/>
              <a:gd name="connsiteX4" fmla="*/ 637046 w 7128853"/>
              <a:gd name="connsiteY4" fmla="*/ 56337 h 1109414"/>
              <a:gd name="connsiteX5" fmla="*/ 927400 w 7128853"/>
              <a:gd name="connsiteY5" fmla="*/ 56337 h 1109414"/>
              <a:gd name="connsiteX6" fmla="*/ 927400 w 7128853"/>
              <a:gd name="connsiteY6" fmla="*/ 86673 h 1109414"/>
              <a:gd name="connsiteX7" fmla="*/ 1226422 w 7128853"/>
              <a:gd name="connsiteY7" fmla="*/ 86673 h 1109414"/>
              <a:gd name="connsiteX8" fmla="*/ 1226422 w 7128853"/>
              <a:gd name="connsiteY8" fmla="*/ 104008 h 1109414"/>
              <a:gd name="connsiteX9" fmla="*/ 1625118 w 7128853"/>
              <a:gd name="connsiteY9" fmla="*/ 104008 h 1109414"/>
              <a:gd name="connsiteX10" fmla="*/ 1625118 w 7128853"/>
              <a:gd name="connsiteY10" fmla="*/ 143010 h 1109414"/>
              <a:gd name="connsiteX11" fmla="*/ 1989145 w 7128853"/>
              <a:gd name="connsiteY11" fmla="*/ 143010 h 1109414"/>
              <a:gd name="connsiteX12" fmla="*/ 1989145 w 7128853"/>
              <a:gd name="connsiteY12" fmla="*/ 173346 h 1109414"/>
              <a:gd name="connsiteX13" fmla="*/ 2344504 w 7128853"/>
              <a:gd name="connsiteY13" fmla="*/ 173346 h 1109414"/>
              <a:gd name="connsiteX14" fmla="*/ 2344504 w 7128853"/>
              <a:gd name="connsiteY14" fmla="*/ 221016 h 1109414"/>
              <a:gd name="connsiteX15" fmla="*/ 2517850 w 7128853"/>
              <a:gd name="connsiteY15" fmla="*/ 221016 h 1109414"/>
              <a:gd name="connsiteX16" fmla="*/ 2517850 w 7128853"/>
              <a:gd name="connsiteY16" fmla="*/ 242684 h 1109414"/>
              <a:gd name="connsiteX17" fmla="*/ 2951215 w 7128853"/>
              <a:gd name="connsiteY17" fmla="*/ 242684 h 1109414"/>
              <a:gd name="connsiteX18" fmla="*/ 2951215 w 7128853"/>
              <a:gd name="connsiteY18" fmla="*/ 286021 h 1109414"/>
              <a:gd name="connsiteX19" fmla="*/ 3206900 w 7128853"/>
              <a:gd name="connsiteY19" fmla="*/ 286021 h 1109414"/>
              <a:gd name="connsiteX20" fmla="*/ 3206900 w 7128853"/>
              <a:gd name="connsiteY20" fmla="*/ 333691 h 1109414"/>
              <a:gd name="connsiteX21" fmla="*/ 3995624 w 7128853"/>
              <a:gd name="connsiteY21" fmla="*/ 333691 h 1109414"/>
              <a:gd name="connsiteX22" fmla="*/ 3995624 w 7128853"/>
              <a:gd name="connsiteY22" fmla="*/ 355359 h 1109414"/>
              <a:gd name="connsiteX23" fmla="*/ 4363984 w 7128853"/>
              <a:gd name="connsiteY23" fmla="*/ 355359 h 1109414"/>
              <a:gd name="connsiteX24" fmla="*/ 4363984 w 7128853"/>
              <a:gd name="connsiteY24" fmla="*/ 403029 h 1109414"/>
              <a:gd name="connsiteX25" fmla="*/ 4897023 w 7128853"/>
              <a:gd name="connsiteY25" fmla="*/ 403029 h 1109414"/>
              <a:gd name="connsiteX26" fmla="*/ 4897023 w 7128853"/>
              <a:gd name="connsiteY26" fmla="*/ 437699 h 1109414"/>
              <a:gd name="connsiteX27" fmla="*/ 5044367 w 7128853"/>
              <a:gd name="connsiteY27" fmla="*/ 437699 h 1109414"/>
              <a:gd name="connsiteX28" fmla="*/ 5044367 w 7128853"/>
              <a:gd name="connsiteY28" fmla="*/ 455033 h 1109414"/>
              <a:gd name="connsiteX29" fmla="*/ 5399727 w 7128853"/>
              <a:gd name="connsiteY29" fmla="*/ 455033 h 1109414"/>
              <a:gd name="connsiteX30" fmla="*/ 5399727 w 7128853"/>
              <a:gd name="connsiteY30" fmla="*/ 502703 h 1109414"/>
              <a:gd name="connsiteX31" fmla="*/ 5893763 w 7128853"/>
              <a:gd name="connsiteY31" fmla="*/ 502703 h 1109414"/>
              <a:gd name="connsiteX32" fmla="*/ 5893763 w 7128853"/>
              <a:gd name="connsiteY32" fmla="*/ 585043 h 1109414"/>
              <a:gd name="connsiteX33" fmla="*/ 7128853 w 7128853"/>
              <a:gd name="connsiteY33" fmla="*/ 585043 h 1109414"/>
              <a:gd name="connsiteX34" fmla="*/ 7128853 w 7128853"/>
              <a:gd name="connsiteY34" fmla="*/ 1109414 h 1109414"/>
              <a:gd name="connsiteX35" fmla="*/ 5924098 w 7128853"/>
              <a:gd name="connsiteY35" fmla="*/ 1109414 h 1109414"/>
              <a:gd name="connsiteX36" fmla="*/ 5924098 w 7128853"/>
              <a:gd name="connsiteY36" fmla="*/ 953403 h 1109414"/>
              <a:gd name="connsiteX37" fmla="*/ 5802756 w 7128853"/>
              <a:gd name="connsiteY37" fmla="*/ 953403 h 1109414"/>
              <a:gd name="connsiteX38" fmla="*/ 5802756 w 7128853"/>
              <a:gd name="connsiteY38" fmla="*/ 862396 h 1109414"/>
              <a:gd name="connsiteX39" fmla="*/ 5690081 w 7128853"/>
              <a:gd name="connsiteY39" fmla="*/ 862396 h 1109414"/>
              <a:gd name="connsiteX40" fmla="*/ 5690081 w 7128853"/>
              <a:gd name="connsiteY40" fmla="*/ 788724 h 1109414"/>
              <a:gd name="connsiteX41" fmla="*/ 5399727 w 7128853"/>
              <a:gd name="connsiteY41" fmla="*/ 788724 h 1109414"/>
              <a:gd name="connsiteX42" fmla="*/ 5399727 w 7128853"/>
              <a:gd name="connsiteY42" fmla="*/ 762722 h 1109414"/>
              <a:gd name="connsiteX43" fmla="*/ 5339055 w 7128853"/>
              <a:gd name="connsiteY43" fmla="*/ 762722 h 1109414"/>
              <a:gd name="connsiteX44" fmla="*/ 5339055 w 7128853"/>
              <a:gd name="connsiteY44" fmla="*/ 715052 h 1109414"/>
              <a:gd name="connsiteX45" fmla="*/ 5100705 w 7128853"/>
              <a:gd name="connsiteY45" fmla="*/ 715052 h 1109414"/>
              <a:gd name="connsiteX46" fmla="*/ 5100705 w 7128853"/>
              <a:gd name="connsiteY46" fmla="*/ 702051 h 1109414"/>
              <a:gd name="connsiteX47" fmla="*/ 4979363 w 7128853"/>
              <a:gd name="connsiteY47" fmla="*/ 702051 h 1109414"/>
              <a:gd name="connsiteX48" fmla="*/ 4979363 w 7128853"/>
              <a:gd name="connsiteY48" fmla="*/ 680383 h 1109414"/>
              <a:gd name="connsiteX49" fmla="*/ 4767014 w 7128853"/>
              <a:gd name="connsiteY49" fmla="*/ 680383 h 1109414"/>
              <a:gd name="connsiteX50" fmla="*/ 4767014 w 7128853"/>
              <a:gd name="connsiteY50" fmla="*/ 667382 h 1109414"/>
              <a:gd name="connsiteX51" fmla="*/ 4385653 w 7128853"/>
              <a:gd name="connsiteY51" fmla="*/ 667382 h 1109414"/>
              <a:gd name="connsiteX52" fmla="*/ 4385653 w 7128853"/>
              <a:gd name="connsiteY52" fmla="*/ 632713 h 1109414"/>
              <a:gd name="connsiteX53" fmla="*/ 4264310 w 7128853"/>
              <a:gd name="connsiteY53" fmla="*/ 632713 h 1109414"/>
              <a:gd name="connsiteX54" fmla="*/ 4264310 w 7128853"/>
              <a:gd name="connsiteY54" fmla="*/ 602377 h 1109414"/>
              <a:gd name="connsiteX55" fmla="*/ 4116966 w 7128853"/>
              <a:gd name="connsiteY55" fmla="*/ 602377 h 1109414"/>
              <a:gd name="connsiteX56" fmla="*/ 4116966 w 7128853"/>
              <a:gd name="connsiteY56" fmla="*/ 576375 h 1109414"/>
              <a:gd name="connsiteX57" fmla="*/ 3926286 w 7128853"/>
              <a:gd name="connsiteY57" fmla="*/ 576375 h 1109414"/>
              <a:gd name="connsiteX58" fmla="*/ 3926286 w 7128853"/>
              <a:gd name="connsiteY58" fmla="*/ 554707 h 1109414"/>
              <a:gd name="connsiteX59" fmla="*/ 3869948 w 7128853"/>
              <a:gd name="connsiteY59" fmla="*/ 554707 h 1109414"/>
              <a:gd name="connsiteX60" fmla="*/ 3869948 w 7128853"/>
              <a:gd name="connsiteY60" fmla="*/ 537372 h 1109414"/>
              <a:gd name="connsiteX61" fmla="*/ 3531924 w 7128853"/>
              <a:gd name="connsiteY61" fmla="*/ 537372 h 1109414"/>
              <a:gd name="connsiteX62" fmla="*/ 3531924 w 7128853"/>
              <a:gd name="connsiteY62" fmla="*/ 511371 h 1109414"/>
              <a:gd name="connsiteX63" fmla="*/ 3427916 w 7128853"/>
              <a:gd name="connsiteY63" fmla="*/ 511371 h 1109414"/>
              <a:gd name="connsiteX64" fmla="*/ 3427916 w 7128853"/>
              <a:gd name="connsiteY64" fmla="*/ 489702 h 1109414"/>
              <a:gd name="connsiteX65" fmla="*/ 3198233 w 7128853"/>
              <a:gd name="connsiteY65" fmla="*/ 489702 h 1109414"/>
              <a:gd name="connsiteX66" fmla="*/ 3198233 w 7128853"/>
              <a:gd name="connsiteY66" fmla="*/ 472368 h 1109414"/>
              <a:gd name="connsiteX67" fmla="*/ 2881876 w 7128853"/>
              <a:gd name="connsiteY67" fmla="*/ 472368 h 1109414"/>
              <a:gd name="connsiteX68" fmla="*/ 2881876 w 7128853"/>
              <a:gd name="connsiteY68" fmla="*/ 455033 h 1109414"/>
              <a:gd name="connsiteX69" fmla="*/ 2717198 w 7128853"/>
              <a:gd name="connsiteY69" fmla="*/ 455033 h 1109414"/>
              <a:gd name="connsiteX70" fmla="*/ 2717198 w 7128853"/>
              <a:gd name="connsiteY70" fmla="*/ 442032 h 1109414"/>
              <a:gd name="connsiteX71" fmla="*/ 2539518 w 7128853"/>
              <a:gd name="connsiteY71" fmla="*/ 442032 h 1109414"/>
              <a:gd name="connsiteX72" fmla="*/ 2539518 w 7128853"/>
              <a:gd name="connsiteY72" fmla="*/ 420364 h 1109414"/>
              <a:gd name="connsiteX73" fmla="*/ 2413842 w 7128853"/>
              <a:gd name="connsiteY73" fmla="*/ 420364 h 1109414"/>
              <a:gd name="connsiteX74" fmla="*/ 2413842 w 7128853"/>
              <a:gd name="connsiteY74" fmla="*/ 385695 h 1109414"/>
              <a:gd name="connsiteX75" fmla="*/ 2344504 w 7128853"/>
              <a:gd name="connsiteY75" fmla="*/ 385695 h 1109414"/>
              <a:gd name="connsiteX76" fmla="*/ 2344504 w 7128853"/>
              <a:gd name="connsiteY76" fmla="*/ 355359 h 1109414"/>
              <a:gd name="connsiteX77" fmla="*/ 2175491 w 7128853"/>
              <a:gd name="connsiteY77" fmla="*/ 355359 h 1109414"/>
              <a:gd name="connsiteX78" fmla="*/ 2175491 w 7128853"/>
              <a:gd name="connsiteY78" fmla="*/ 342358 h 1109414"/>
              <a:gd name="connsiteX79" fmla="*/ 1898138 w 7128853"/>
              <a:gd name="connsiteY79" fmla="*/ 342358 h 1109414"/>
              <a:gd name="connsiteX80" fmla="*/ 1898138 w 7128853"/>
              <a:gd name="connsiteY80" fmla="*/ 316356 h 1109414"/>
              <a:gd name="connsiteX81" fmla="*/ 1768128 w 7128853"/>
              <a:gd name="connsiteY81" fmla="*/ 316356 h 1109414"/>
              <a:gd name="connsiteX82" fmla="*/ 1768128 w 7128853"/>
              <a:gd name="connsiteY82" fmla="*/ 299022 h 1109414"/>
              <a:gd name="connsiteX83" fmla="*/ 1633785 w 7128853"/>
              <a:gd name="connsiteY83" fmla="*/ 299022 h 1109414"/>
              <a:gd name="connsiteX84" fmla="*/ 1633785 w 7128853"/>
              <a:gd name="connsiteY84" fmla="*/ 286021 h 1109414"/>
              <a:gd name="connsiteX85" fmla="*/ 1365099 w 7128853"/>
              <a:gd name="connsiteY85" fmla="*/ 286021 h 1109414"/>
              <a:gd name="connsiteX86" fmla="*/ 1365099 w 7128853"/>
              <a:gd name="connsiteY86" fmla="*/ 268686 h 1109414"/>
              <a:gd name="connsiteX87" fmla="*/ 1326096 w 7128853"/>
              <a:gd name="connsiteY87" fmla="*/ 268686 h 1109414"/>
              <a:gd name="connsiteX88" fmla="*/ 1326096 w 7128853"/>
              <a:gd name="connsiteY88" fmla="*/ 238351 h 1109414"/>
              <a:gd name="connsiteX89" fmla="*/ 1139749 w 7128853"/>
              <a:gd name="connsiteY89" fmla="*/ 238351 h 1109414"/>
              <a:gd name="connsiteX90" fmla="*/ 1139749 w 7128853"/>
              <a:gd name="connsiteY90" fmla="*/ 221016 h 1109414"/>
              <a:gd name="connsiteX91" fmla="*/ 970737 w 7128853"/>
              <a:gd name="connsiteY91" fmla="*/ 221016 h 1109414"/>
              <a:gd name="connsiteX92" fmla="*/ 970737 w 7128853"/>
              <a:gd name="connsiteY92" fmla="*/ 195014 h 1109414"/>
              <a:gd name="connsiteX93" fmla="*/ 858062 w 7128853"/>
              <a:gd name="connsiteY93" fmla="*/ 195014 h 1109414"/>
              <a:gd name="connsiteX94" fmla="*/ 858062 w 7128853"/>
              <a:gd name="connsiteY94" fmla="*/ 177680 h 1109414"/>
              <a:gd name="connsiteX95" fmla="*/ 624045 w 7128853"/>
              <a:gd name="connsiteY95" fmla="*/ 177680 h 1109414"/>
              <a:gd name="connsiteX96" fmla="*/ 624045 w 7128853"/>
              <a:gd name="connsiteY96" fmla="*/ 151678 h 1109414"/>
              <a:gd name="connsiteX97" fmla="*/ 442032 w 7128853"/>
              <a:gd name="connsiteY97" fmla="*/ 151678 h 1109414"/>
              <a:gd name="connsiteX98" fmla="*/ 442032 w 7128853"/>
              <a:gd name="connsiteY98" fmla="*/ 121342 h 1109414"/>
              <a:gd name="connsiteX99" fmla="*/ 312022 w 7128853"/>
              <a:gd name="connsiteY99" fmla="*/ 121342 h 1109414"/>
              <a:gd name="connsiteX100" fmla="*/ 312022 w 7128853"/>
              <a:gd name="connsiteY100" fmla="*/ 99674 h 1109414"/>
              <a:gd name="connsiteX101" fmla="*/ 238350 w 7128853"/>
              <a:gd name="connsiteY101" fmla="*/ 99674 h 1109414"/>
              <a:gd name="connsiteX102" fmla="*/ 238350 w 7128853"/>
              <a:gd name="connsiteY102" fmla="*/ 73672 h 1109414"/>
              <a:gd name="connsiteX103" fmla="*/ 190680 w 7128853"/>
              <a:gd name="connsiteY103" fmla="*/ 73672 h 1109414"/>
              <a:gd name="connsiteX104" fmla="*/ 190680 w 7128853"/>
              <a:gd name="connsiteY104" fmla="*/ 47670 h 1109414"/>
              <a:gd name="connsiteX105" fmla="*/ 4333 w 7128853"/>
              <a:gd name="connsiteY105" fmla="*/ 47669 h 1109414"/>
              <a:gd name="connsiteX106" fmla="*/ 0 w 7128853"/>
              <a:gd name="connsiteY106" fmla="*/ 0 h 11094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Lst>
            <a:rect l="l" t="t" r="r" b="b"/>
            <a:pathLst>
              <a:path w="7128853" h="1109414">
                <a:moveTo>
                  <a:pt x="0" y="0"/>
                </a:moveTo>
                <a:lnTo>
                  <a:pt x="195014" y="0"/>
                </a:lnTo>
                <a:lnTo>
                  <a:pt x="195014" y="21668"/>
                </a:lnTo>
                <a:lnTo>
                  <a:pt x="637046" y="21668"/>
                </a:lnTo>
                <a:lnTo>
                  <a:pt x="637046" y="56337"/>
                </a:lnTo>
                <a:lnTo>
                  <a:pt x="927400" y="56337"/>
                </a:lnTo>
                <a:lnTo>
                  <a:pt x="927400" y="86673"/>
                </a:lnTo>
                <a:lnTo>
                  <a:pt x="1226422" y="86673"/>
                </a:lnTo>
                <a:lnTo>
                  <a:pt x="1226422" y="104008"/>
                </a:lnTo>
                <a:lnTo>
                  <a:pt x="1625118" y="104008"/>
                </a:lnTo>
                <a:lnTo>
                  <a:pt x="1625118" y="143010"/>
                </a:lnTo>
                <a:lnTo>
                  <a:pt x="1989145" y="143010"/>
                </a:lnTo>
                <a:lnTo>
                  <a:pt x="1989145" y="173346"/>
                </a:lnTo>
                <a:lnTo>
                  <a:pt x="2344504" y="173346"/>
                </a:lnTo>
                <a:lnTo>
                  <a:pt x="2344504" y="221016"/>
                </a:lnTo>
                <a:lnTo>
                  <a:pt x="2517850" y="221016"/>
                </a:lnTo>
                <a:lnTo>
                  <a:pt x="2517850" y="242684"/>
                </a:lnTo>
                <a:lnTo>
                  <a:pt x="2951215" y="242684"/>
                </a:lnTo>
                <a:lnTo>
                  <a:pt x="2951215" y="286021"/>
                </a:lnTo>
                <a:lnTo>
                  <a:pt x="3206900" y="286021"/>
                </a:lnTo>
                <a:lnTo>
                  <a:pt x="3206900" y="333691"/>
                </a:lnTo>
                <a:lnTo>
                  <a:pt x="3995624" y="333691"/>
                </a:lnTo>
                <a:lnTo>
                  <a:pt x="3995624" y="355359"/>
                </a:lnTo>
                <a:lnTo>
                  <a:pt x="4363984" y="355359"/>
                </a:lnTo>
                <a:lnTo>
                  <a:pt x="4363984" y="403029"/>
                </a:lnTo>
                <a:lnTo>
                  <a:pt x="4897023" y="403029"/>
                </a:lnTo>
                <a:lnTo>
                  <a:pt x="4897023" y="437699"/>
                </a:lnTo>
                <a:lnTo>
                  <a:pt x="5044367" y="437699"/>
                </a:lnTo>
                <a:lnTo>
                  <a:pt x="5044367" y="455033"/>
                </a:lnTo>
                <a:lnTo>
                  <a:pt x="5399727" y="455033"/>
                </a:lnTo>
                <a:lnTo>
                  <a:pt x="5399727" y="502703"/>
                </a:lnTo>
                <a:lnTo>
                  <a:pt x="5893763" y="502703"/>
                </a:lnTo>
                <a:lnTo>
                  <a:pt x="5893763" y="585043"/>
                </a:lnTo>
                <a:lnTo>
                  <a:pt x="7128853" y="585043"/>
                </a:lnTo>
                <a:lnTo>
                  <a:pt x="7128853" y="1109414"/>
                </a:lnTo>
                <a:lnTo>
                  <a:pt x="5924098" y="1109414"/>
                </a:lnTo>
                <a:lnTo>
                  <a:pt x="5924098" y="953403"/>
                </a:lnTo>
                <a:lnTo>
                  <a:pt x="5802756" y="953403"/>
                </a:lnTo>
                <a:lnTo>
                  <a:pt x="5802756" y="862396"/>
                </a:lnTo>
                <a:lnTo>
                  <a:pt x="5690081" y="862396"/>
                </a:lnTo>
                <a:lnTo>
                  <a:pt x="5690081" y="788724"/>
                </a:lnTo>
                <a:lnTo>
                  <a:pt x="5399727" y="788724"/>
                </a:lnTo>
                <a:lnTo>
                  <a:pt x="5399727" y="762722"/>
                </a:lnTo>
                <a:lnTo>
                  <a:pt x="5339055" y="762722"/>
                </a:lnTo>
                <a:lnTo>
                  <a:pt x="5339055" y="715052"/>
                </a:lnTo>
                <a:lnTo>
                  <a:pt x="5100705" y="715052"/>
                </a:lnTo>
                <a:lnTo>
                  <a:pt x="5100705" y="702051"/>
                </a:lnTo>
                <a:lnTo>
                  <a:pt x="4979363" y="702051"/>
                </a:lnTo>
                <a:lnTo>
                  <a:pt x="4979363" y="680383"/>
                </a:lnTo>
                <a:lnTo>
                  <a:pt x="4767014" y="680383"/>
                </a:lnTo>
                <a:lnTo>
                  <a:pt x="4767014" y="667382"/>
                </a:lnTo>
                <a:lnTo>
                  <a:pt x="4385653" y="667382"/>
                </a:lnTo>
                <a:lnTo>
                  <a:pt x="4385653" y="632713"/>
                </a:lnTo>
                <a:lnTo>
                  <a:pt x="4264310" y="632713"/>
                </a:lnTo>
                <a:lnTo>
                  <a:pt x="4264310" y="602377"/>
                </a:lnTo>
                <a:lnTo>
                  <a:pt x="4116966" y="602377"/>
                </a:lnTo>
                <a:lnTo>
                  <a:pt x="4116966" y="576375"/>
                </a:lnTo>
                <a:lnTo>
                  <a:pt x="3926286" y="576375"/>
                </a:lnTo>
                <a:lnTo>
                  <a:pt x="3926286" y="554707"/>
                </a:lnTo>
                <a:lnTo>
                  <a:pt x="3869948" y="554707"/>
                </a:lnTo>
                <a:lnTo>
                  <a:pt x="3869948" y="537372"/>
                </a:lnTo>
                <a:lnTo>
                  <a:pt x="3531924" y="537372"/>
                </a:lnTo>
                <a:lnTo>
                  <a:pt x="3531924" y="511371"/>
                </a:lnTo>
                <a:lnTo>
                  <a:pt x="3427916" y="511371"/>
                </a:lnTo>
                <a:lnTo>
                  <a:pt x="3427916" y="489702"/>
                </a:lnTo>
                <a:lnTo>
                  <a:pt x="3198233" y="489702"/>
                </a:lnTo>
                <a:lnTo>
                  <a:pt x="3198233" y="472368"/>
                </a:lnTo>
                <a:lnTo>
                  <a:pt x="2881876" y="472368"/>
                </a:lnTo>
                <a:lnTo>
                  <a:pt x="2881876" y="455033"/>
                </a:lnTo>
                <a:lnTo>
                  <a:pt x="2717198" y="455033"/>
                </a:lnTo>
                <a:lnTo>
                  <a:pt x="2717198" y="442032"/>
                </a:lnTo>
                <a:lnTo>
                  <a:pt x="2539518" y="442032"/>
                </a:lnTo>
                <a:lnTo>
                  <a:pt x="2539518" y="420364"/>
                </a:lnTo>
                <a:lnTo>
                  <a:pt x="2413842" y="420364"/>
                </a:lnTo>
                <a:lnTo>
                  <a:pt x="2413842" y="385695"/>
                </a:lnTo>
                <a:lnTo>
                  <a:pt x="2344504" y="385695"/>
                </a:lnTo>
                <a:lnTo>
                  <a:pt x="2344504" y="355359"/>
                </a:lnTo>
                <a:lnTo>
                  <a:pt x="2175491" y="355359"/>
                </a:lnTo>
                <a:lnTo>
                  <a:pt x="2175491" y="342358"/>
                </a:lnTo>
                <a:lnTo>
                  <a:pt x="1898138" y="342358"/>
                </a:lnTo>
                <a:lnTo>
                  <a:pt x="1898138" y="316356"/>
                </a:lnTo>
                <a:lnTo>
                  <a:pt x="1768128" y="316356"/>
                </a:lnTo>
                <a:lnTo>
                  <a:pt x="1768128" y="299022"/>
                </a:lnTo>
                <a:lnTo>
                  <a:pt x="1633785" y="299022"/>
                </a:lnTo>
                <a:lnTo>
                  <a:pt x="1633785" y="286021"/>
                </a:lnTo>
                <a:lnTo>
                  <a:pt x="1365099" y="286021"/>
                </a:lnTo>
                <a:lnTo>
                  <a:pt x="1365099" y="268686"/>
                </a:lnTo>
                <a:lnTo>
                  <a:pt x="1326096" y="268686"/>
                </a:lnTo>
                <a:lnTo>
                  <a:pt x="1326096" y="238351"/>
                </a:lnTo>
                <a:lnTo>
                  <a:pt x="1139749" y="238351"/>
                </a:lnTo>
                <a:lnTo>
                  <a:pt x="1139749" y="221016"/>
                </a:lnTo>
                <a:lnTo>
                  <a:pt x="970737" y="221016"/>
                </a:lnTo>
                <a:lnTo>
                  <a:pt x="970737" y="195014"/>
                </a:lnTo>
                <a:lnTo>
                  <a:pt x="858062" y="195014"/>
                </a:lnTo>
                <a:lnTo>
                  <a:pt x="858062" y="177680"/>
                </a:lnTo>
                <a:lnTo>
                  <a:pt x="624045" y="177680"/>
                </a:lnTo>
                <a:lnTo>
                  <a:pt x="624045" y="151678"/>
                </a:lnTo>
                <a:lnTo>
                  <a:pt x="442032" y="151678"/>
                </a:lnTo>
                <a:lnTo>
                  <a:pt x="442032" y="121342"/>
                </a:lnTo>
                <a:lnTo>
                  <a:pt x="312022" y="121342"/>
                </a:lnTo>
                <a:lnTo>
                  <a:pt x="312022" y="99674"/>
                </a:lnTo>
                <a:lnTo>
                  <a:pt x="238350" y="99674"/>
                </a:lnTo>
                <a:lnTo>
                  <a:pt x="238350" y="73672"/>
                </a:lnTo>
                <a:lnTo>
                  <a:pt x="190680" y="73672"/>
                </a:lnTo>
                <a:lnTo>
                  <a:pt x="190680" y="47670"/>
                </a:lnTo>
                <a:lnTo>
                  <a:pt x="4333" y="47669"/>
                </a:lnTo>
                <a:lnTo>
                  <a:pt x="0" y="0"/>
                </a:lnTo>
                <a:close/>
              </a:path>
            </a:pathLst>
          </a:custGeom>
          <a:solidFill>
            <a:schemeClr val="accent3">
              <a:lumMod val="40000"/>
              <a:lumOff val="60000"/>
              <a:alpha val="67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862" name="Freeform: Shape 31861">
            <a:extLst>
              <a:ext uri="{FF2B5EF4-FFF2-40B4-BE49-F238E27FC236}">
                <a16:creationId xmlns:a16="http://schemas.microsoft.com/office/drawing/2014/main" id="{A10712F7-7DEB-AE62-C495-76D67AFE1EE5}"/>
              </a:ext>
            </a:extLst>
          </p:cNvPr>
          <p:cNvSpPr/>
          <p:nvPr/>
        </p:nvSpPr>
        <p:spPr bwMode="auto">
          <a:xfrm>
            <a:off x="2633407" y="1972394"/>
            <a:ext cx="6600148" cy="676050"/>
          </a:xfrm>
          <a:custGeom>
            <a:avLst/>
            <a:gdLst>
              <a:gd name="connsiteX0" fmla="*/ 0 w 6600148"/>
              <a:gd name="connsiteY0" fmla="*/ 0 h 676050"/>
              <a:gd name="connsiteX1" fmla="*/ 372694 w 6600148"/>
              <a:gd name="connsiteY1" fmla="*/ 0 h 676050"/>
              <a:gd name="connsiteX2" fmla="*/ 372694 w 6600148"/>
              <a:gd name="connsiteY2" fmla="*/ 13001 h 676050"/>
              <a:gd name="connsiteX3" fmla="*/ 736721 w 6600148"/>
              <a:gd name="connsiteY3" fmla="*/ 13001 h 676050"/>
              <a:gd name="connsiteX4" fmla="*/ 736721 w 6600148"/>
              <a:gd name="connsiteY4" fmla="*/ 43337 h 676050"/>
              <a:gd name="connsiteX5" fmla="*/ 1001073 w 6600148"/>
              <a:gd name="connsiteY5" fmla="*/ 43337 h 676050"/>
              <a:gd name="connsiteX6" fmla="*/ 1001073 w 6600148"/>
              <a:gd name="connsiteY6" fmla="*/ 60671 h 676050"/>
              <a:gd name="connsiteX7" fmla="*/ 1287094 w 6600148"/>
              <a:gd name="connsiteY7" fmla="*/ 60671 h 676050"/>
              <a:gd name="connsiteX8" fmla="*/ 1287094 w 6600148"/>
              <a:gd name="connsiteY8" fmla="*/ 73672 h 676050"/>
              <a:gd name="connsiteX9" fmla="*/ 1568781 w 6600148"/>
              <a:gd name="connsiteY9" fmla="*/ 73672 h 676050"/>
              <a:gd name="connsiteX10" fmla="*/ 1573115 w 6600148"/>
              <a:gd name="connsiteY10" fmla="*/ 69338 h 676050"/>
              <a:gd name="connsiteX11" fmla="*/ 1781130 w 6600148"/>
              <a:gd name="connsiteY11" fmla="*/ 69338 h 676050"/>
              <a:gd name="connsiteX12" fmla="*/ 1781130 w 6600148"/>
              <a:gd name="connsiteY12" fmla="*/ 99674 h 676050"/>
              <a:gd name="connsiteX13" fmla="*/ 1984812 w 6600148"/>
              <a:gd name="connsiteY13" fmla="*/ 99674 h 676050"/>
              <a:gd name="connsiteX14" fmla="*/ 1984812 w 6600148"/>
              <a:gd name="connsiteY14" fmla="*/ 108342 h 676050"/>
              <a:gd name="connsiteX15" fmla="*/ 2257832 w 6600148"/>
              <a:gd name="connsiteY15" fmla="*/ 108342 h 676050"/>
              <a:gd name="connsiteX16" fmla="*/ 2257832 w 6600148"/>
              <a:gd name="connsiteY16" fmla="*/ 130010 h 676050"/>
              <a:gd name="connsiteX17" fmla="*/ 2361839 w 6600148"/>
              <a:gd name="connsiteY17" fmla="*/ 130010 h 676050"/>
              <a:gd name="connsiteX18" fmla="*/ 2361839 w 6600148"/>
              <a:gd name="connsiteY18" fmla="*/ 147344 h 676050"/>
              <a:gd name="connsiteX19" fmla="*/ 2457180 w 6600148"/>
              <a:gd name="connsiteY19" fmla="*/ 147344 h 676050"/>
              <a:gd name="connsiteX20" fmla="*/ 2457180 w 6600148"/>
              <a:gd name="connsiteY20" fmla="*/ 160345 h 676050"/>
              <a:gd name="connsiteX21" fmla="*/ 2569854 w 6600148"/>
              <a:gd name="connsiteY21" fmla="*/ 160345 h 676050"/>
              <a:gd name="connsiteX22" fmla="*/ 2569854 w 6600148"/>
              <a:gd name="connsiteY22" fmla="*/ 169013 h 676050"/>
              <a:gd name="connsiteX23" fmla="*/ 2665195 w 6600148"/>
              <a:gd name="connsiteY23" fmla="*/ 169013 h 676050"/>
              <a:gd name="connsiteX24" fmla="*/ 2665195 w 6600148"/>
              <a:gd name="connsiteY24" fmla="*/ 177680 h 676050"/>
              <a:gd name="connsiteX25" fmla="*/ 2912213 w 6600148"/>
              <a:gd name="connsiteY25" fmla="*/ 177680 h 676050"/>
              <a:gd name="connsiteX26" fmla="*/ 2912213 w 6600148"/>
              <a:gd name="connsiteY26" fmla="*/ 199348 h 676050"/>
              <a:gd name="connsiteX27" fmla="*/ 3007553 w 6600148"/>
              <a:gd name="connsiteY27" fmla="*/ 199348 h 676050"/>
              <a:gd name="connsiteX28" fmla="*/ 3007553 w 6600148"/>
              <a:gd name="connsiteY28" fmla="*/ 212349 h 676050"/>
              <a:gd name="connsiteX29" fmla="*/ 3085559 w 6600148"/>
              <a:gd name="connsiteY29" fmla="*/ 212349 h 676050"/>
              <a:gd name="connsiteX30" fmla="*/ 3085559 w 6600148"/>
              <a:gd name="connsiteY30" fmla="*/ 225350 h 676050"/>
              <a:gd name="connsiteX31" fmla="*/ 3557926 w 6600148"/>
              <a:gd name="connsiteY31" fmla="*/ 225350 h 676050"/>
              <a:gd name="connsiteX32" fmla="*/ 3557926 w 6600148"/>
              <a:gd name="connsiteY32" fmla="*/ 247018 h 676050"/>
              <a:gd name="connsiteX33" fmla="*/ 3952289 w 6600148"/>
              <a:gd name="connsiteY33" fmla="*/ 247018 h 676050"/>
              <a:gd name="connsiteX34" fmla="*/ 3952289 w 6600148"/>
              <a:gd name="connsiteY34" fmla="*/ 273020 h 676050"/>
              <a:gd name="connsiteX35" fmla="*/ 4147303 w 6600148"/>
              <a:gd name="connsiteY35" fmla="*/ 273020 h 676050"/>
              <a:gd name="connsiteX36" fmla="*/ 4147303 w 6600148"/>
              <a:gd name="connsiteY36" fmla="*/ 290355 h 676050"/>
              <a:gd name="connsiteX37" fmla="*/ 4394321 w 6600148"/>
              <a:gd name="connsiteY37" fmla="*/ 290355 h 676050"/>
              <a:gd name="connsiteX38" fmla="*/ 4402988 w 6600148"/>
              <a:gd name="connsiteY38" fmla="*/ 290355 h 676050"/>
              <a:gd name="connsiteX39" fmla="*/ 4624004 w 6600148"/>
              <a:gd name="connsiteY39" fmla="*/ 290355 h 676050"/>
              <a:gd name="connsiteX40" fmla="*/ 4624004 w 6600148"/>
              <a:gd name="connsiteY40" fmla="*/ 307689 h 676050"/>
              <a:gd name="connsiteX41" fmla="*/ 4875356 w 6600148"/>
              <a:gd name="connsiteY41" fmla="*/ 307689 h 676050"/>
              <a:gd name="connsiteX42" fmla="*/ 4875356 w 6600148"/>
              <a:gd name="connsiteY42" fmla="*/ 338025 h 676050"/>
              <a:gd name="connsiteX43" fmla="*/ 5087705 w 6600148"/>
              <a:gd name="connsiteY43" fmla="*/ 338025 h 676050"/>
              <a:gd name="connsiteX44" fmla="*/ 5087705 w 6600148"/>
              <a:gd name="connsiteY44" fmla="*/ 359693 h 676050"/>
              <a:gd name="connsiteX45" fmla="*/ 5382393 w 6600148"/>
              <a:gd name="connsiteY45" fmla="*/ 359693 h 676050"/>
              <a:gd name="connsiteX46" fmla="*/ 5382393 w 6600148"/>
              <a:gd name="connsiteY46" fmla="*/ 394362 h 676050"/>
              <a:gd name="connsiteX47" fmla="*/ 6600148 w 6600148"/>
              <a:gd name="connsiteY47" fmla="*/ 394362 h 676050"/>
              <a:gd name="connsiteX48" fmla="*/ 6600148 w 6600148"/>
              <a:gd name="connsiteY48" fmla="*/ 676050 h 676050"/>
              <a:gd name="connsiteX49" fmla="*/ 5378059 w 6600148"/>
              <a:gd name="connsiteY49" fmla="*/ 676050 h 676050"/>
              <a:gd name="connsiteX50" fmla="*/ 5378059 w 6600148"/>
              <a:gd name="connsiteY50" fmla="*/ 611045 h 676050"/>
              <a:gd name="connsiteX51" fmla="*/ 5113707 w 6600148"/>
              <a:gd name="connsiteY51" fmla="*/ 611045 h 676050"/>
              <a:gd name="connsiteX52" fmla="*/ 5113707 w 6600148"/>
              <a:gd name="connsiteY52" fmla="*/ 611045 h 676050"/>
              <a:gd name="connsiteX53" fmla="*/ 5113707 w 6600148"/>
              <a:gd name="connsiteY53" fmla="*/ 589377 h 676050"/>
              <a:gd name="connsiteX54" fmla="*/ 4858021 w 6600148"/>
              <a:gd name="connsiteY54" fmla="*/ 589377 h 676050"/>
              <a:gd name="connsiteX55" fmla="*/ 4858021 w 6600148"/>
              <a:gd name="connsiteY55" fmla="*/ 559041 h 676050"/>
              <a:gd name="connsiteX56" fmla="*/ 4810351 w 6600148"/>
              <a:gd name="connsiteY56" fmla="*/ 559041 h 676050"/>
              <a:gd name="connsiteX57" fmla="*/ 4810351 w 6600148"/>
              <a:gd name="connsiteY57" fmla="*/ 537373 h 676050"/>
              <a:gd name="connsiteX58" fmla="*/ 4650006 w 6600148"/>
              <a:gd name="connsiteY58" fmla="*/ 537373 h 676050"/>
              <a:gd name="connsiteX59" fmla="*/ 4650006 w 6600148"/>
              <a:gd name="connsiteY59" fmla="*/ 524372 h 676050"/>
              <a:gd name="connsiteX60" fmla="*/ 4320649 w 6600148"/>
              <a:gd name="connsiteY60" fmla="*/ 524372 h 676050"/>
              <a:gd name="connsiteX61" fmla="*/ 4320649 w 6600148"/>
              <a:gd name="connsiteY61" fmla="*/ 502704 h 676050"/>
              <a:gd name="connsiteX62" fmla="*/ 4129968 w 6600148"/>
              <a:gd name="connsiteY62" fmla="*/ 502704 h 676050"/>
              <a:gd name="connsiteX63" fmla="*/ 4129968 w 6600148"/>
              <a:gd name="connsiteY63" fmla="*/ 485369 h 676050"/>
              <a:gd name="connsiteX64" fmla="*/ 3956622 w 6600148"/>
              <a:gd name="connsiteY64" fmla="*/ 485369 h 676050"/>
              <a:gd name="connsiteX65" fmla="*/ 3956622 w 6600148"/>
              <a:gd name="connsiteY65" fmla="*/ 442033 h 676050"/>
              <a:gd name="connsiteX66" fmla="*/ 3471253 w 6600148"/>
              <a:gd name="connsiteY66" fmla="*/ 442033 h 676050"/>
              <a:gd name="connsiteX67" fmla="*/ 3471253 w 6600148"/>
              <a:gd name="connsiteY67" fmla="*/ 407363 h 676050"/>
              <a:gd name="connsiteX68" fmla="*/ 3128895 w 6600148"/>
              <a:gd name="connsiteY68" fmla="*/ 407363 h 676050"/>
              <a:gd name="connsiteX69" fmla="*/ 3007553 w 6600148"/>
              <a:gd name="connsiteY69" fmla="*/ 407363 h 676050"/>
              <a:gd name="connsiteX70" fmla="*/ 3007553 w 6600148"/>
              <a:gd name="connsiteY70" fmla="*/ 377028 h 676050"/>
              <a:gd name="connsiteX71" fmla="*/ 2929547 w 6600148"/>
              <a:gd name="connsiteY71" fmla="*/ 377028 h 676050"/>
              <a:gd name="connsiteX72" fmla="*/ 2929547 w 6600148"/>
              <a:gd name="connsiteY72" fmla="*/ 368360 h 676050"/>
              <a:gd name="connsiteX73" fmla="*/ 2539519 w 6600148"/>
              <a:gd name="connsiteY73" fmla="*/ 368360 h 676050"/>
              <a:gd name="connsiteX74" fmla="*/ 2539519 w 6600148"/>
              <a:gd name="connsiteY74" fmla="*/ 333691 h 676050"/>
              <a:gd name="connsiteX75" fmla="*/ 2487515 w 6600148"/>
              <a:gd name="connsiteY75" fmla="*/ 333691 h 676050"/>
              <a:gd name="connsiteX76" fmla="*/ 2500516 w 6600148"/>
              <a:gd name="connsiteY76" fmla="*/ 320690 h 676050"/>
              <a:gd name="connsiteX77" fmla="*/ 2379174 w 6600148"/>
              <a:gd name="connsiteY77" fmla="*/ 320690 h 676050"/>
              <a:gd name="connsiteX78" fmla="*/ 2379174 w 6600148"/>
              <a:gd name="connsiteY78" fmla="*/ 294688 h 676050"/>
              <a:gd name="connsiteX79" fmla="*/ 2348838 w 6600148"/>
              <a:gd name="connsiteY79" fmla="*/ 294688 h 676050"/>
              <a:gd name="connsiteX80" fmla="*/ 2348838 w 6600148"/>
              <a:gd name="connsiteY80" fmla="*/ 260019 h 676050"/>
              <a:gd name="connsiteX81" fmla="*/ 2149490 w 6600148"/>
              <a:gd name="connsiteY81" fmla="*/ 260019 h 676050"/>
              <a:gd name="connsiteX82" fmla="*/ 2149490 w 6600148"/>
              <a:gd name="connsiteY82" fmla="*/ 234017 h 676050"/>
              <a:gd name="connsiteX83" fmla="*/ 1768129 w 6600148"/>
              <a:gd name="connsiteY83" fmla="*/ 234017 h 676050"/>
              <a:gd name="connsiteX84" fmla="*/ 1768129 w 6600148"/>
              <a:gd name="connsiteY84" fmla="*/ 212349 h 676050"/>
              <a:gd name="connsiteX85" fmla="*/ 1620785 w 6600148"/>
              <a:gd name="connsiteY85" fmla="*/ 212349 h 676050"/>
              <a:gd name="connsiteX86" fmla="*/ 1620785 w 6600148"/>
              <a:gd name="connsiteY86" fmla="*/ 182014 h 676050"/>
              <a:gd name="connsiteX87" fmla="*/ 1018408 w 6600148"/>
              <a:gd name="connsiteY87" fmla="*/ 182014 h 676050"/>
              <a:gd name="connsiteX88" fmla="*/ 1018408 w 6600148"/>
              <a:gd name="connsiteY88" fmla="*/ 164679 h 676050"/>
              <a:gd name="connsiteX89" fmla="*/ 823394 w 6600148"/>
              <a:gd name="connsiteY89" fmla="*/ 164679 h 676050"/>
              <a:gd name="connsiteX90" fmla="*/ 823394 w 6600148"/>
              <a:gd name="connsiteY90" fmla="*/ 143011 h 676050"/>
              <a:gd name="connsiteX91" fmla="*/ 745388 w 6600148"/>
              <a:gd name="connsiteY91" fmla="*/ 143011 h 676050"/>
              <a:gd name="connsiteX92" fmla="*/ 745388 w 6600148"/>
              <a:gd name="connsiteY92" fmla="*/ 121342 h 676050"/>
              <a:gd name="connsiteX93" fmla="*/ 728053 w 6600148"/>
              <a:gd name="connsiteY93" fmla="*/ 121342 h 676050"/>
              <a:gd name="connsiteX94" fmla="*/ 728053 w 6600148"/>
              <a:gd name="connsiteY94" fmla="*/ 91007 h 676050"/>
              <a:gd name="connsiteX95" fmla="*/ 437699 w 6600148"/>
              <a:gd name="connsiteY95" fmla="*/ 91007 h 676050"/>
              <a:gd name="connsiteX96" fmla="*/ 437699 w 6600148"/>
              <a:gd name="connsiteY96" fmla="*/ 78006 h 676050"/>
              <a:gd name="connsiteX97" fmla="*/ 234017 w 6600148"/>
              <a:gd name="connsiteY97" fmla="*/ 78006 h 676050"/>
              <a:gd name="connsiteX98" fmla="*/ 234017 w 6600148"/>
              <a:gd name="connsiteY98" fmla="*/ 60671 h 676050"/>
              <a:gd name="connsiteX99" fmla="*/ 8668 w 6600148"/>
              <a:gd name="connsiteY99" fmla="*/ 60671 h 676050"/>
              <a:gd name="connsiteX100" fmla="*/ 0 w 6600148"/>
              <a:gd name="connsiteY100" fmla="*/ 0 h 676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Lst>
            <a:rect l="l" t="t" r="r" b="b"/>
            <a:pathLst>
              <a:path w="6600148" h="676050">
                <a:moveTo>
                  <a:pt x="0" y="0"/>
                </a:moveTo>
                <a:lnTo>
                  <a:pt x="372694" y="0"/>
                </a:lnTo>
                <a:lnTo>
                  <a:pt x="372694" y="13001"/>
                </a:lnTo>
                <a:lnTo>
                  <a:pt x="736721" y="13001"/>
                </a:lnTo>
                <a:lnTo>
                  <a:pt x="736721" y="43337"/>
                </a:lnTo>
                <a:lnTo>
                  <a:pt x="1001073" y="43337"/>
                </a:lnTo>
                <a:lnTo>
                  <a:pt x="1001073" y="60671"/>
                </a:lnTo>
                <a:lnTo>
                  <a:pt x="1287094" y="60671"/>
                </a:lnTo>
                <a:lnTo>
                  <a:pt x="1287094" y="73672"/>
                </a:lnTo>
                <a:lnTo>
                  <a:pt x="1568781" y="73672"/>
                </a:lnTo>
                <a:lnTo>
                  <a:pt x="1573115" y="69338"/>
                </a:lnTo>
                <a:lnTo>
                  <a:pt x="1781130" y="69338"/>
                </a:lnTo>
                <a:lnTo>
                  <a:pt x="1781130" y="99674"/>
                </a:lnTo>
                <a:lnTo>
                  <a:pt x="1984812" y="99674"/>
                </a:lnTo>
                <a:lnTo>
                  <a:pt x="1984812" y="108342"/>
                </a:lnTo>
                <a:lnTo>
                  <a:pt x="2257832" y="108342"/>
                </a:lnTo>
                <a:lnTo>
                  <a:pt x="2257832" y="130010"/>
                </a:lnTo>
                <a:lnTo>
                  <a:pt x="2361839" y="130010"/>
                </a:lnTo>
                <a:lnTo>
                  <a:pt x="2361839" y="147344"/>
                </a:lnTo>
                <a:lnTo>
                  <a:pt x="2457180" y="147344"/>
                </a:lnTo>
                <a:lnTo>
                  <a:pt x="2457180" y="160345"/>
                </a:lnTo>
                <a:lnTo>
                  <a:pt x="2569854" y="160345"/>
                </a:lnTo>
                <a:lnTo>
                  <a:pt x="2569854" y="169013"/>
                </a:lnTo>
                <a:lnTo>
                  <a:pt x="2665195" y="169013"/>
                </a:lnTo>
                <a:lnTo>
                  <a:pt x="2665195" y="177680"/>
                </a:lnTo>
                <a:lnTo>
                  <a:pt x="2912213" y="177680"/>
                </a:lnTo>
                <a:lnTo>
                  <a:pt x="2912213" y="199348"/>
                </a:lnTo>
                <a:lnTo>
                  <a:pt x="3007553" y="199348"/>
                </a:lnTo>
                <a:lnTo>
                  <a:pt x="3007553" y="212349"/>
                </a:lnTo>
                <a:lnTo>
                  <a:pt x="3085559" y="212349"/>
                </a:lnTo>
                <a:lnTo>
                  <a:pt x="3085559" y="225350"/>
                </a:lnTo>
                <a:lnTo>
                  <a:pt x="3557926" y="225350"/>
                </a:lnTo>
                <a:lnTo>
                  <a:pt x="3557926" y="247018"/>
                </a:lnTo>
                <a:lnTo>
                  <a:pt x="3952289" y="247018"/>
                </a:lnTo>
                <a:lnTo>
                  <a:pt x="3952289" y="273020"/>
                </a:lnTo>
                <a:lnTo>
                  <a:pt x="4147303" y="273020"/>
                </a:lnTo>
                <a:lnTo>
                  <a:pt x="4147303" y="290355"/>
                </a:lnTo>
                <a:lnTo>
                  <a:pt x="4394321" y="290355"/>
                </a:lnTo>
                <a:lnTo>
                  <a:pt x="4402988" y="290355"/>
                </a:lnTo>
                <a:lnTo>
                  <a:pt x="4624004" y="290355"/>
                </a:lnTo>
                <a:lnTo>
                  <a:pt x="4624004" y="307689"/>
                </a:lnTo>
                <a:lnTo>
                  <a:pt x="4875356" y="307689"/>
                </a:lnTo>
                <a:lnTo>
                  <a:pt x="4875356" y="338025"/>
                </a:lnTo>
                <a:lnTo>
                  <a:pt x="5087705" y="338025"/>
                </a:lnTo>
                <a:lnTo>
                  <a:pt x="5087705" y="359693"/>
                </a:lnTo>
                <a:lnTo>
                  <a:pt x="5382393" y="359693"/>
                </a:lnTo>
                <a:lnTo>
                  <a:pt x="5382393" y="394362"/>
                </a:lnTo>
                <a:lnTo>
                  <a:pt x="6600148" y="394362"/>
                </a:lnTo>
                <a:lnTo>
                  <a:pt x="6600148" y="676050"/>
                </a:lnTo>
                <a:lnTo>
                  <a:pt x="5378059" y="676050"/>
                </a:lnTo>
                <a:lnTo>
                  <a:pt x="5378059" y="611045"/>
                </a:lnTo>
                <a:lnTo>
                  <a:pt x="5113707" y="611045"/>
                </a:lnTo>
                <a:lnTo>
                  <a:pt x="5113707" y="611045"/>
                </a:lnTo>
                <a:lnTo>
                  <a:pt x="5113707" y="589377"/>
                </a:lnTo>
                <a:lnTo>
                  <a:pt x="4858021" y="589377"/>
                </a:lnTo>
                <a:lnTo>
                  <a:pt x="4858021" y="559041"/>
                </a:lnTo>
                <a:lnTo>
                  <a:pt x="4810351" y="559041"/>
                </a:lnTo>
                <a:lnTo>
                  <a:pt x="4810351" y="537373"/>
                </a:lnTo>
                <a:lnTo>
                  <a:pt x="4650006" y="537373"/>
                </a:lnTo>
                <a:lnTo>
                  <a:pt x="4650006" y="524372"/>
                </a:lnTo>
                <a:lnTo>
                  <a:pt x="4320649" y="524372"/>
                </a:lnTo>
                <a:lnTo>
                  <a:pt x="4320649" y="502704"/>
                </a:lnTo>
                <a:lnTo>
                  <a:pt x="4129968" y="502704"/>
                </a:lnTo>
                <a:lnTo>
                  <a:pt x="4129968" y="485369"/>
                </a:lnTo>
                <a:lnTo>
                  <a:pt x="3956622" y="485369"/>
                </a:lnTo>
                <a:lnTo>
                  <a:pt x="3956622" y="442033"/>
                </a:lnTo>
                <a:lnTo>
                  <a:pt x="3471253" y="442033"/>
                </a:lnTo>
                <a:lnTo>
                  <a:pt x="3471253" y="407363"/>
                </a:lnTo>
                <a:lnTo>
                  <a:pt x="3128895" y="407363"/>
                </a:lnTo>
                <a:lnTo>
                  <a:pt x="3007553" y="407363"/>
                </a:lnTo>
                <a:lnTo>
                  <a:pt x="3007553" y="377028"/>
                </a:lnTo>
                <a:lnTo>
                  <a:pt x="2929547" y="377028"/>
                </a:lnTo>
                <a:lnTo>
                  <a:pt x="2929547" y="368360"/>
                </a:lnTo>
                <a:lnTo>
                  <a:pt x="2539519" y="368360"/>
                </a:lnTo>
                <a:lnTo>
                  <a:pt x="2539519" y="333691"/>
                </a:lnTo>
                <a:lnTo>
                  <a:pt x="2487515" y="333691"/>
                </a:lnTo>
                <a:lnTo>
                  <a:pt x="2500516" y="320690"/>
                </a:lnTo>
                <a:lnTo>
                  <a:pt x="2379174" y="320690"/>
                </a:lnTo>
                <a:lnTo>
                  <a:pt x="2379174" y="294688"/>
                </a:lnTo>
                <a:lnTo>
                  <a:pt x="2348838" y="294688"/>
                </a:lnTo>
                <a:lnTo>
                  <a:pt x="2348838" y="260019"/>
                </a:lnTo>
                <a:lnTo>
                  <a:pt x="2149490" y="260019"/>
                </a:lnTo>
                <a:lnTo>
                  <a:pt x="2149490" y="234017"/>
                </a:lnTo>
                <a:lnTo>
                  <a:pt x="1768129" y="234017"/>
                </a:lnTo>
                <a:lnTo>
                  <a:pt x="1768129" y="212349"/>
                </a:lnTo>
                <a:lnTo>
                  <a:pt x="1620785" y="212349"/>
                </a:lnTo>
                <a:lnTo>
                  <a:pt x="1620785" y="182014"/>
                </a:lnTo>
                <a:lnTo>
                  <a:pt x="1018408" y="182014"/>
                </a:lnTo>
                <a:lnTo>
                  <a:pt x="1018408" y="164679"/>
                </a:lnTo>
                <a:lnTo>
                  <a:pt x="823394" y="164679"/>
                </a:lnTo>
                <a:lnTo>
                  <a:pt x="823394" y="143011"/>
                </a:lnTo>
                <a:lnTo>
                  <a:pt x="745388" y="143011"/>
                </a:lnTo>
                <a:lnTo>
                  <a:pt x="745388" y="121342"/>
                </a:lnTo>
                <a:lnTo>
                  <a:pt x="728053" y="121342"/>
                </a:lnTo>
                <a:lnTo>
                  <a:pt x="728053" y="91007"/>
                </a:lnTo>
                <a:lnTo>
                  <a:pt x="437699" y="91007"/>
                </a:lnTo>
                <a:lnTo>
                  <a:pt x="437699" y="78006"/>
                </a:lnTo>
                <a:lnTo>
                  <a:pt x="234017" y="78006"/>
                </a:lnTo>
                <a:lnTo>
                  <a:pt x="234017" y="60671"/>
                </a:lnTo>
                <a:lnTo>
                  <a:pt x="8668" y="60671"/>
                </a:lnTo>
                <a:lnTo>
                  <a:pt x="0" y="0"/>
                </a:lnTo>
                <a:close/>
              </a:path>
            </a:pathLst>
          </a:custGeom>
          <a:solidFill>
            <a:schemeClr val="accent2">
              <a:lumMod val="40000"/>
              <a:lumOff val="60000"/>
              <a:alpha val="67000"/>
            </a:schemeClr>
          </a:solidFill>
          <a:ln w="0">
            <a:no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nvGrpSpPr>
          <p:cNvPr id="31896" name="Group 31895">
            <a:extLst>
              <a:ext uri="{FF2B5EF4-FFF2-40B4-BE49-F238E27FC236}">
                <a16:creationId xmlns:a16="http://schemas.microsoft.com/office/drawing/2014/main" id="{FB6A4E78-DEE3-DCB7-04E5-7DAC8339C06A}"/>
              </a:ext>
            </a:extLst>
          </p:cNvPr>
          <p:cNvGrpSpPr/>
          <p:nvPr/>
        </p:nvGrpSpPr>
        <p:grpSpPr>
          <a:xfrm>
            <a:off x="2580472" y="1913002"/>
            <a:ext cx="6659087" cy="643974"/>
            <a:chOff x="2580472" y="1913002"/>
            <a:chExt cx="6659087" cy="643974"/>
          </a:xfrm>
        </p:grpSpPr>
        <p:cxnSp>
          <p:nvCxnSpPr>
            <p:cNvPr id="31776" name="Straight Connector 31775">
              <a:extLst>
                <a:ext uri="{FF2B5EF4-FFF2-40B4-BE49-F238E27FC236}">
                  <a16:creationId xmlns:a16="http://schemas.microsoft.com/office/drawing/2014/main" id="{DEDD9BC5-86FE-65C0-3600-E45B6CA34E8E}"/>
                </a:ext>
              </a:extLst>
            </p:cNvPr>
            <p:cNvCxnSpPr>
              <a:cxnSpLocks/>
            </p:cNvCxnSpPr>
            <p:nvPr/>
          </p:nvCxnSpPr>
          <p:spPr bwMode="auto">
            <a:xfrm>
              <a:off x="2580472" y="1913002"/>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1777" name="Straight Connector 31776">
              <a:extLst>
                <a:ext uri="{FF2B5EF4-FFF2-40B4-BE49-F238E27FC236}">
                  <a16:creationId xmlns:a16="http://schemas.microsoft.com/office/drawing/2014/main" id="{67C0C619-D6CE-B1B7-1D93-9346C605BC37}"/>
                </a:ext>
              </a:extLst>
            </p:cNvPr>
            <p:cNvCxnSpPr>
              <a:cxnSpLocks/>
            </p:cNvCxnSpPr>
            <p:nvPr/>
          </p:nvCxnSpPr>
          <p:spPr bwMode="auto">
            <a:xfrm>
              <a:off x="2985693" y="1947407"/>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1778" name="Straight Connector 31777">
              <a:extLst>
                <a:ext uri="{FF2B5EF4-FFF2-40B4-BE49-F238E27FC236}">
                  <a16:creationId xmlns:a16="http://schemas.microsoft.com/office/drawing/2014/main" id="{AA943160-F6B1-71C2-D365-5B413467D514}"/>
                </a:ext>
              </a:extLst>
            </p:cNvPr>
            <p:cNvCxnSpPr>
              <a:cxnSpLocks/>
            </p:cNvCxnSpPr>
            <p:nvPr/>
          </p:nvCxnSpPr>
          <p:spPr bwMode="auto">
            <a:xfrm>
              <a:off x="3974923" y="2033397"/>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1779" name="Straight Connector 31778">
              <a:extLst>
                <a:ext uri="{FF2B5EF4-FFF2-40B4-BE49-F238E27FC236}">
                  <a16:creationId xmlns:a16="http://schemas.microsoft.com/office/drawing/2014/main" id="{444B4640-1B4C-1129-E36D-C36787A36FA1}"/>
                </a:ext>
              </a:extLst>
            </p:cNvPr>
            <p:cNvCxnSpPr>
              <a:cxnSpLocks/>
            </p:cNvCxnSpPr>
            <p:nvPr/>
          </p:nvCxnSpPr>
          <p:spPr bwMode="auto">
            <a:xfrm>
              <a:off x="4075062" y="2033397"/>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1780" name="Straight Connector 31779">
              <a:extLst>
                <a:ext uri="{FF2B5EF4-FFF2-40B4-BE49-F238E27FC236}">
                  <a16:creationId xmlns:a16="http://schemas.microsoft.com/office/drawing/2014/main" id="{9D3590B1-E2FC-71A5-43E0-63CD00F5C944}"/>
                </a:ext>
              </a:extLst>
            </p:cNvPr>
            <p:cNvCxnSpPr>
              <a:cxnSpLocks/>
            </p:cNvCxnSpPr>
            <p:nvPr/>
          </p:nvCxnSpPr>
          <p:spPr bwMode="auto">
            <a:xfrm>
              <a:off x="4817360" y="2088136"/>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1781" name="Straight Connector 31780">
              <a:extLst>
                <a:ext uri="{FF2B5EF4-FFF2-40B4-BE49-F238E27FC236}">
                  <a16:creationId xmlns:a16="http://schemas.microsoft.com/office/drawing/2014/main" id="{C5EF7CD1-387A-4238-D492-4EBEFAA5ACB5}"/>
                </a:ext>
              </a:extLst>
            </p:cNvPr>
            <p:cNvCxnSpPr>
              <a:cxnSpLocks/>
            </p:cNvCxnSpPr>
            <p:nvPr/>
          </p:nvCxnSpPr>
          <p:spPr bwMode="auto">
            <a:xfrm>
              <a:off x="4433788" y="2064605"/>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1782" name="Straight Connector 31781">
              <a:extLst>
                <a:ext uri="{FF2B5EF4-FFF2-40B4-BE49-F238E27FC236}">
                  <a16:creationId xmlns:a16="http://schemas.microsoft.com/office/drawing/2014/main" id="{0E4254D9-AB29-C4A0-EC86-53B90A371BBE}"/>
                </a:ext>
              </a:extLst>
            </p:cNvPr>
            <p:cNvCxnSpPr>
              <a:cxnSpLocks/>
            </p:cNvCxnSpPr>
            <p:nvPr/>
          </p:nvCxnSpPr>
          <p:spPr bwMode="auto">
            <a:xfrm>
              <a:off x="4937920" y="2100237"/>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1783" name="Straight Connector 31782">
              <a:extLst>
                <a:ext uri="{FF2B5EF4-FFF2-40B4-BE49-F238E27FC236}">
                  <a16:creationId xmlns:a16="http://schemas.microsoft.com/office/drawing/2014/main" id="{A42EB308-4B93-F08B-5F33-C609FA5FAA44}"/>
                </a:ext>
              </a:extLst>
            </p:cNvPr>
            <p:cNvCxnSpPr>
              <a:cxnSpLocks/>
            </p:cNvCxnSpPr>
            <p:nvPr/>
          </p:nvCxnSpPr>
          <p:spPr bwMode="auto">
            <a:xfrm>
              <a:off x="4975073" y="2122525"/>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1784" name="Straight Connector 31783">
              <a:extLst>
                <a:ext uri="{FF2B5EF4-FFF2-40B4-BE49-F238E27FC236}">
                  <a16:creationId xmlns:a16="http://schemas.microsoft.com/office/drawing/2014/main" id="{6401448E-D804-D03E-ECBD-32880A7DD16C}"/>
                </a:ext>
              </a:extLst>
            </p:cNvPr>
            <p:cNvCxnSpPr>
              <a:cxnSpLocks/>
            </p:cNvCxnSpPr>
            <p:nvPr/>
          </p:nvCxnSpPr>
          <p:spPr bwMode="auto">
            <a:xfrm>
              <a:off x="5758495" y="2230659"/>
              <a:ext cx="0" cy="107172"/>
            </a:xfrm>
            <a:prstGeom prst="line">
              <a:avLst/>
            </a:prstGeom>
            <a:noFill/>
            <a:ln w="57150" cap="flat" cmpd="sng" algn="ctr">
              <a:solidFill>
                <a:schemeClr val="accent1"/>
              </a:solidFill>
              <a:prstDash val="solid"/>
              <a:round/>
              <a:headEnd type="none" w="med" len="med"/>
              <a:tailEnd type="none" w="med" len="med"/>
            </a:ln>
            <a:effectLst/>
          </p:spPr>
        </p:cxnSp>
        <p:cxnSp>
          <p:nvCxnSpPr>
            <p:cNvPr id="31785" name="Straight Connector 31784">
              <a:extLst>
                <a:ext uri="{FF2B5EF4-FFF2-40B4-BE49-F238E27FC236}">
                  <a16:creationId xmlns:a16="http://schemas.microsoft.com/office/drawing/2014/main" id="{A7EDA60D-EF93-427B-9EF7-F6EF127F1BD3}"/>
                </a:ext>
              </a:extLst>
            </p:cNvPr>
            <p:cNvCxnSpPr>
              <a:cxnSpLocks/>
            </p:cNvCxnSpPr>
            <p:nvPr/>
          </p:nvCxnSpPr>
          <p:spPr bwMode="auto">
            <a:xfrm>
              <a:off x="5247323" y="2176111"/>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1786" name="Straight Connector 31785">
              <a:extLst>
                <a:ext uri="{FF2B5EF4-FFF2-40B4-BE49-F238E27FC236}">
                  <a16:creationId xmlns:a16="http://schemas.microsoft.com/office/drawing/2014/main" id="{D8387694-EA98-FB1B-F2E5-5C851F780499}"/>
                </a:ext>
              </a:extLst>
            </p:cNvPr>
            <p:cNvCxnSpPr>
              <a:cxnSpLocks/>
            </p:cNvCxnSpPr>
            <p:nvPr/>
          </p:nvCxnSpPr>
          <p:spPr bwMode="auto">
            <a:xfrm>
              <a:off x="5698505" y="2211743"/>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1787" name="Straight Connector 31786">
              <a:extLst>
                <a:ext uri="{FF2B5EF4-FFF2-40B4-BE49-F238E27FC236}">
                  <a16:creationId xmlns:a16="http://schemas.microsoft.com/office/drawing/2014/main" id="{9E827CCE-E496-C71C-E650-195269C506A7}"/>
                </a:ext>
              </a:extLst>
            </p:cNvPr>
            <p:cNvCxnSpPr>
              <a:cxnSpLocks/>
            </p:cNvCxnSpPr>
            <p:nvPr/>
          </p:nvCxnSpPr>
          <p:spPr bwMode="auto">
            <a:xfrm>
              <a:off x="5651009" y="2207409"/>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1788" name="Straight Connector 31787">
              <a:extLst>
                <a:ext uri="{FF2B5EF4-FFF2-40B4-BE49-F238E27FC236}">
                  <a16:creationId xmlns:a16="http://schemas.microsoft.com/office/drawing/2014/main" id="{E280F8EF-85D3-330C-AEAD-78B25BB702CC}"/>
                </a:ext>
              </a:extLst>
            </p:cNvPr>
            <p:cNvCxnSpPr>
              <a:cxnSpLocks/>
            </p:cNvCxnSpPr>
            <p:nvPr/>
          </p:nvCxnSpPr>
          <p:spPr bwMode="auto">
            <a:xfrm>
              <a:off x="6230291" y="2243862"/>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1789" name="Straight Connector 31788">
              <a:extLst>
                <a:ext uri="{FF2B5EF4-FFF2-40B4-BE49-F238E27FC236}">
                  <a16:creationId xmlns:a16="http://schemas.microsoft.com/office/drawing/2014/main" id="{26A5388F-E89B-52F5-51EE-5C1B1FD75841}"/>
                </a:ext>
              </a:extLst>
            </p:cNvPr>
            <p:cNvCxnSpPr>
              <a:cxnSpLocks/>
            </p:cNvCxnSpPr>
            <p:nvPr/>
          </p:nvCxnSpPr>
          <p:spPr bwMode="auto">
            <a:xfrm>
              <a:off x="6302717" y="2247461"/>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1790" name="Straight Connector 31789">
              <a:extLst>
                <a:ext uri="{FF2B5EF4-FFF2-40B4-BE49-F238E27FC236}">
                  <a16:creationId xmlns:a16="http://schemas.microsoft.com/office/drawing/2014/main" id="{33A14674-20FF-36D6-DC02-F0A5647DD6B4}"/>
                </a:ext>
              </a:extLst>
            </p:cNvPr>
            <p:cNvCxnSpPr>
              <a:cxnSpLocks/>
            </p:cNvCxnSpPr>
            <p:nvPr/>
          </p:nvCxnSpPr>
          <p:spPr bwMode="auto">
            <a:xfrm>
              <a:off x="6265957" y="2247728"/>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1791" name="Straight Connector 31790">
              <a:extLst>
                <a:ext uri="{FF2B5EF4-FFF2-40B4-BE49-F238E27FC236}">
                  <a16:creationId xmlns:a16="http://schemas.microsoft.com/office/drawing/2014/main" id="{EE162AC9-34CB-FE8F-FCB6-3AD85FB28349}"/>
                </a:ext>
              </a:extLst>
            </p:cNvPr>
            <p:cNvCxnSpPr>
              <a:cxnSpLocks/>
            </p:cNvCxnSpPr>
            <p:nvPr/>
          </p:nvCxnSpPr>
          <p:spPr bwMode="auto">
            <a:xfrm>
              <a:off x="6547141" y="2254735"/>
              <a:ext cx="0" cy="107172"/>
            </a:xfrm>
            <a:prstGeom prst="line">
              <a:avLst/>
            </a:prstGeom>
            <a:noFill/>
            <a:ln w="57150" cap="flat" cmpd="sng" algn="ctr">
              <a:solidFill>
                <a:schemeClr val="accent1"/>
              </a:solidFill>
              <a:prstDash val="solid"/>
              <a:round/>
              <a:headEnd type="none" w="med" len="med"/>
              <a:tailEnd type="none" w="med" len="med"/>
            </a:ln>
            <a:effectLst/>
          </p:spPr>
        </p:cxnSp>
        <p:cxnSp>
          <p:nvCxnSpPr>
            <p:cNvPr id="31792" name="Straight Connector 31791">
              <a:extLst>
                <a:ext uri="{FF2B5EF4-FFF2-40B4-BE49-F238E27FC236}">
                  <a16:creationId xmlns:a16="http://schemas.microsoft.com/office/drawing/2014/main" id="{E1B63019-B9B7-7599-F439-02B72D22925E}"/>
                </a:ext>
              </a:extLst>
            </p:cNvPr>
            <p:cNvCxnSpPr>
              <a:cxnSpLocks/>
            </p:cNvCxnSpPr>
            <p:nvPr/>
          </p:nvCxnSpPr>
          <p:spPr bwMode="auto">
            <a:xfrm>
              <a:off x="5820199" y="2239563"/>
              <a:ext cx="0" cy="107172"/>
            </a:xfrm>
            <a:prstGeom prst="line">
              <a:avLst/>
            </a:prstGeom>
            <a:noFill/>
            <a:ln w="76200" cap="flat" cmpd="sng" algn="ctr">
              <a:solidFill>
                <a:schemeClr val="accent1"/>
              </a:solidFill>
              <a:prstDash val="solid"/>
              <a:round/>
              <a:headEnd type="none" w="med" len="med"/>
              <a:tailEnd type="none" w="med" len="med"/>
            </a:ln>
            <a:effectLst/>
          </p:spPr>
        </p:cxnSp>
        <p:cxnSp>
          <p:nvCxnSpPr>
            <p:cNvPr id="31793" name="Straight Connector 31792">
              <a:extLst>
                <a:ext uri="{FF2B5EF4-FFF2-40B4-BE49-F238E27FC236}">
                  <a16:creationId xmlns:a16="http://schemas.microsoft.com/office/drawing/2014/main" id="{B1691E73-A4D1-2D74-ED8B-22F6F1E19E1C}"/>
                </a:ext>
              </a:extLst>
            </p:cNvPr>
            <p:cNvCxnSpPr>
              <a:cxnSpLocks/>
            </p:cNvCxnSpPr>
            <p:nvPr/>
          </p:nvCxnSpPr>
          <p:spPr bwMode="auto">
            <a:xfrm>
              <a:off x="6332128" y="2251288"/>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1794" name="Straight Connector 31793">
              <a:extLst>
                <a:ext uri="{FF2B5EF4-FFF2-40B4-BE49-F238E27FC236}">
                  <a16:creationId xmlns:a16="http://schemas.microsoft.com/office/drawing/2014/main" id="{07D09057-2971-EAD9-46F6-8645D425702F}"/>
                </a:ext>
              </a:extLst>
            </p:cNvPr>
            <p:cNvCxnSpPr>
              <a:cxnSpLocks/>
            </p:cNvCxnSpPr>
            <p:nvPr/>
          </p:nvCxnSpPr>
          <p:spPr bwMode="auto">
            <a:xfrm>
              <a:off x="6390190" y="2251795"/>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1795" name="Straight Connector 31794">
              <a:extLst>
                <a:ext uri="{FF2B5EF4-FFF2-40B4-BE49-F238E27FC236}">
                  <a16:creationId xmlns:a16="http://schemas.microsoft.com/office/drawing/2014/main" id="{08C30724-3FFF-C376-D74D-E6A9CF797A0F}"/>
                </a:ext>
              </a:extLst>
            </p:cNvPr>
            <p:cNvCxnSpPr>
              <a:cxnSpLocks/>
            </p:cNvCxnSpPr>
            <p:nvPr/>
          </p:nvCxnSpPr>
          <p:spPr bwMode="auto">
            <a:xfrm>
              <a:off x="6357744" y="2251288"/>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1796" name="Straight Connector 31795">
              <a:extLst>
                <a:ext uri="{FF2B5EF4-FFF2-40B4-BE49-F238E27FC236}">
                  <a16:creationId xmlns:a16="http://schemas.microsoft.com/office/drawing/2014/main" id="{494D52CC-286D-A535-54FC-254B5AD89171}"/>
                </a:ext>
              </a:extLst>
            </p:cNvPr>
            <p:cNvCxnSpPr>
              <a:cxnSpLocks/>
            </p:cNvCxnSpPr>
            <p:nvPr/>
          </p:nvCxnSpPr>
          <p:spPr bwMode="auto">
            <a:xfrm>
              <a:off x="6868527" y="2308321"/>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1797" name="Straight Connector 31796">
              <a:extLst>
                <a:ext uri="{FF2B5EF4-FFF2-40B4-BE49-F238E27FC236}">
                  <a16:creationId xmlns:a16="http://schemas.microsoft.com/office/drawing/2014/main" id="{30A76C95-654D-5942-9AD8-28003491B17E}"/>
                </a:ext>
              </a:extLst>
            </p:cNvPr>
            <p:cNvCxnSpPr>
              <a:cxnSpLocks/>
            </p:cNvCxnSpPr>
            <p:nvPr/>
          </p:nvCxnSpPr>
          <p:spPr bwMode="auto">
            <a:xfrm>
              <a:off x="6587165" y="2269386"/>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1798" name="Straight Connector 31797">
              <a:extLst>
                <a:ext uri="{FF2B5EF4-FFF2-40B4-BE49-F238E27FC236}">
                  <a16:creationId xmlns:a16="http://schemas.microsoft.com/office/drawing/2014/main" id="{ED4BEBA4-A011-901C-C2F6-D1265B43AE75}"/>
                </a:ext>
              </a:extLst>
            </p:cNvPr>
            <p:cNvCxnSpPr>
              <a:cxnSpLocks/>
            </p:cNvCxnSpPr>
            <p:nvPr/>
          </p:nvCxnSpPr>
          <p:spPr bwMode="auto">
            <a:xfrm>
              <a:off x="6613134" y="2288780"/>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1799" name="Straight Connector 31798">
              <a:extLst>
                <a:ext uri="{FF2B5EF4-FFF2-40B4-BE49-F238E27FC236}">
                  <a16:creationId xmlns:a16="http://schemas.microsoft.com/office/drawing/2014/main" id="{C47AE71D-EC6A-4AEF-6A66-B37A01BE3FD7}"/>
                </a:ext>
              </a:extLst>
            </p:cNvPr>
            <p:cNvCxnSpPr>
              <a:cxnSpLocks/>
            </p:cNvCxnSpPr>
            <p:nvPr/>
          </p:nvCxnSpPr>
          <p:spPr bwMode="auto">
            <a:xfrm>
              <a:off x="6651333" y="2288579"/>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1800" name="Straight Connector 31799">
              <a:extLst>
                <a:ext uri="{FF2B5EF4-FFF2-40B4-BE49-F238E27FC236}">
                  <a16:creationId xmlns:a16="http://schemas.microsoft.com/office/drawing/2014/main" id="{487242F7-7A3E-2F85-3D4E-9825B292293B}"/>
                </a:ext>
              </a:extLst>
            </p:cNvPr>
            <p:cNvCxnSpPr>
              <a:cxnSpLocks/>
            </p:cNvCxnSpPr>
            <p:nvPr/>
          </p:nvCxnSpPr>
          <p:spPr bwMode="auto">
            <a:xfrm>
              <a:off x="7034540" y="2309715"/>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1801" name="Straight Connector 31800">
              <a:extLst>
                <a:ext uri="{FF2B5EF4-FFF2-40B4-BE49-F238E27FC236}">
                  <a16:creationId xmlns:a16="http://schemas.microsoft.com/office/drawing/2014/main" id="{67F9EB2F-0A3D-A9CF-D9B9-D639C31BDE65}"/>
                </a:ext>
              </a:extLst>
            </p:cNvPr>
            <p:cNvCxnSpPr>
              <a:cxnSpLocks/>
            </p:cNvCxnSpPr>
            <p:nvPr/>
          </p:nvCxnSpPr>
          <p:spPr bwMode="auto">
            <a:xfrm>
              <a:off x="6917224" y="2308321"/>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1802" name="Straight Connector 31801">
              <a:extLst>
                <a:ext uri="{FF2B5EF4-FFF2-40B4-BE49-F238E27FC236}">
                  <a16:creationId xmlns:a16="http://schemas.microsoft.com/office/drawing/2014/main" id="{DCB3888E-31F5-4012-6978-D88F41545E45}"/>
                </a:ext>
              </a:extLst>
            </p:cNvPr>
            <p:cNvCxnSpPr>
              <a:cxnSpLocks/>
            </p:cNvCxnSpPr>
            <p:nvPr/>
          </p:nvCxnSpPr>
          <p:spPr bwMode="auto">
            <a:xfrm>
              <a:off x="7108789" y="2318638"/>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1803" name="Straight Connector 31802">
              <a:extLst>
                <a:ext uri="{FF2B5EF4-FFF2-40B4-BE49-F238E27FC236}">
                  <a16:creationId xmlns:a16="http://schemas.microsoft.com/office/drawing/2014/main" id="{4916F49E-646C-8A4E-BF65-AA297D6AADAE}"/>
                </a:ext>
              </a:extLst>
            </p:cNvPr>
            <p:cNvCxnSpPr>
              <a:cxnSpLocks/>
            </p:cNvCxnSpPr>
            <p:nvPr/>
          </p:nvCxnSpPr>
          <p:spPr bwMode="auto">
            <a:xfrm>
              <a:off x="7254575" y="2322972"/>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1804" name="Straight Connector 31803">
              <a:extLst>
                <a:ext uri="{FF2B5EF4-FFF2-40B4-BE49-F238E27FC236}">
                  <a16:creationId xmlns:a16="http://schemas.microsoft.com/office/drawing/2014/main" id="{7CAF4124-15C6-A715-8CE0-6ACEAE6C20C7}"/>
                </a:ext>
              </a:extLst>
            </p:cNvPr>
            <p:cNvCxnSpPr>
              <a:cxnSpLocks/>
            </p:cNvCxnSpPr>
            <p:nvPr/>
          </p:nvCxnSpPr>
          <p:spPr bwMode="auto">
            <a:xfrm>
              <a:off x="7482395" y="2353239"/>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1805" name="Straight Connector 31804">
              <a:extLst>
                <a:ext uri="{FF2B5EF4-FFF2-40B4-BE49-F238E27FC236}">
                  <a16:creationId xmlns:a16="http://schemas.microsoft.com/office/drawing/2014/main" id="{15990B7F-0983-860E-821B-92EE580E9EE5}"/>
                </a:ext>
              </a:extLst>
            </p:cNvPr>
            <p:cNvCxnSpPr>
              <a:cxnSpLocks/>
            </p:cNvCxnSpPr>
            <p:nvPr/>
          </p:nvCxnSpPr>
          <p:spPr bwMode="auto">
            <a:xfrm>
              <a:off x="7595126" y="2368731"/>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1806" name="Straight Connector 31805">
              <a:extLst>
                <a:ext uri="{FF2B5EF4-FFF2-40B4-BE49-F238E27FC236}">
                  <a16:creationId xmlns:a16="http://schemas.microsoft.com/office/drawing/2014/main" id="{C4912FD8-ACC7-C052-3131-D9D0BAD03EC0}"/>
                </a:ext>
              </a:extLst>
            </p:cNvPr>
            <p:cNvCxnSpPr>
              <a:cxnSpLocks/>
            </p:cNvCxnSpPr>
            <p:nvPr/>
          </p:nvCxnSpPr>
          <p:spPr bwMode="auto">
            <a:xfrm>
              <a:off x="5985878" y="2239563"/>
              <a:ext cx="0" cy="107172"/>
            </a:xfrm>
            <a:prstGeom prst="line">
              <a:avLst/>
            </a:prstGeom>
            <a:noFill/>
            <a:ln w="76200" cap="flat" cmpd="sng" algn="ctr">
              <a:solidFill>
                <a:schemeClr val="accent1"/>
              </a:solidFill>
              <a:prstDash val="solid"/>
              <a:round/>
              <a:headEnd type="none" w="med" len="med"/>
              <a:tailEnd type="none" w="med" len="med"/>
            </a:ln>
            <a:effectLst/>
          </p:spPr>
        </p:cxnSp>
        <p:cxnSp>
          <p:nvCxnSpPr>
            <p:cNvPr id="31807" name="Straight Connector 31806">
              <a:extLst>
                <a:ext uri="{FF2B5EF4-FFF2-40B4-BE49-F238E27FC236}">
                  <a16:creationId xmlns:a16="http://schemas.microsoft.com/office/drawing/2014/main" id="{7AD356E9-CCD4-C190-6981-7176F22B0805}"/>
                </a:ext>
              </a:extLst>
            </p:cNvPr>
            <p:cNvCxnSpPr>
              <a:cxnSpLocks/>
            </p:cNvCxnSpPr>
            <p:nvPr/>
          </p:nvCxnSpPr>
          <p:spPr bwMode="auto">
            <a:xfrm>
              <a:off x="6052944" y="2239877"/>
              <a:ext cx="0" cy="107172"/>
            </a:xfrm>
            <a:prstGeom prst="line">
              <a:avLst/>
            </a:prstGeom>
            <a:noFill/>
            <a:ln w="76200" cap="flat" cmpd="sng" algn="ctr">
              <a:solidFill>
                <a:schemeClr val="accent1"/>
              </a:solidFill>
              <a:prstDash val="solid"/>
              <a:round/>
              <a:headEnd type="none" w="med" len="med"/>
              <a:tailEnd type="none" w="med" len="med"/>
            </a:ln>
            <a:effectLst/>
          </p:spPr>
        </p:cxnSp>
        <p:cxnSp>
          <p:nvCxnSpPr>
            <p:cNvPr id="31808" name="Straight Connector 31807">
              <a:extLst>
                <a:ext uri="{FF2B5EF4-FFF2-40B4-BE49-F238E27FC236}">
                  <a16:creationId xmlns:a16="http://schemas.microsoft.com/office/drawing/2014/main" id="{62073829-826E-27C3-3052-BC8CF977B1AD}"/>
                </a:ext>
              </a:extLst>
            </p:cNvPr>
            <p:cNvCxnSpPr>
              <a:cxnSpLocks/>
            </p:cNvCxnSpPr>
            <p:nvPr/>
          </p:nvCxnSpPr>
          <p:spPr bwMode="auto">
            <a:xfrm>
              <a:off x="7903363" y="2395751"/>
              <a:ext cx="0" cy="107172"/>
            </a:xfrm>
            <a:prstGeom prst="line">
              <a:avLst/>
            </a:prstGeom>
            <a:noFill/>
            <a:ln w="57150" cap="flat" cmpd="sng" algn="ctr">
              <a:solidFill>
                <a:schemeClr val="accent1"/>
              </a:solidFill>
              <a:prstDash val="solid"/>
              <a:round/>
              <a:headEnd type="none" w="med" len="med"/>
              <a:tailEnd type="none" w="med" len="med"/>
            </a:ln>
            <a:effectLst/>
          </p:spPr>
        </p:cxnSp>
        <p:cxnSp>
          <p:nvCxnSpPr>
            <p:cNvPr id="31809" name="Straight Connector 31808">
              <a:extLst>
                <a:ext uri="{FF2B5EF4-FFF2-40B4-BE49-F238E27FC236}">
                  <a16:creationId xmlns:a16="http://schemas.microsoft.com/office/drawing/2014/main" id="{FF325314-2343-9D6A-A169-0DA0FC09096D}"/>
                </a:ext>
              </a:extLst>
            </p:cNvPr>
            <p:cNvCxnSpPr>
              <a:cxnSpLocks/>
            </p:cNvCxnSpPr>
            <p:nvPr/>
          </p:nvCxnSpPr>
          <p:spPr bwMode="auto">
            <a:xfrm>
              <a:off x="7732415" y="2377867"/>
              <a:ext cx="0" cy="107172"/>
            </a:xfrm>
            <a:prstGeom prst="line">
              <a:avLst/>
            </a:prstGeom>
            <a:noFill/>
            <a:ln w="38100" cap="flat" cmpd="sng" algn="ctr">
              <a:solidFill>
                <a:schemeClr val="accent1"/>
              </a:solidFill>
              <a:prstDash val="solid"/>
              <a:round/>
              <a:headEnd type="none" w="med" len="med"/>
              <a:tailEnd type="none" w="med" len="med"/>
            </a:ln>
            <a:effectLst/>
          </p:spPr>
        </p:cxnSp>
        <p:cxnSp>
          <p:nvCxnSpPr>
            <p:cNvPr id="31810" name="Straight Connector 31809">
              <a:extLst>
                <a:ext uri="{FF2B5EF4-FFF2-40B4-BE49-F238E27FC236}">
                  <a16:creationId xmlns:a16="http://schemas.microsoft.com/office/drawing/2014/main" id="{3FC94556-84A1-108D-4F72-65151810BBE1}"/>
                </a:ext>
              </a:extLst>
            </p:cNvPr>
            <p:cNvCxnSpPr>
              <a:cxnSpLocks/>
            </p:cNvCxnSpPr>
            <p:nvPr/>
          </p:nvCxnSpPr>
          <p:spPr bwMode="auto">
            <a:xfrm>
              <a:off x="6190179" y="2239528"/>
              <a:ext cx="0" cy="107172"/>
            </a:xfrm>
            <a:prstGeom prst="line">
              <a:avLst/>
            </a:prstGeom>
            <a:noFill/>
            <a:ln w="38100" cap="flat" cmpd="sng" algn="ctr">
              <a:solidFill>
                <a:schemeClr val="accent1"/>
              </a:solidFill>
              <a:prstDash val="solid"/>
              <a:round/>
              <a:headEnd type="none" w="med" len="med"/>
              <a:tailEnd type="none" w="med" len="med"/>
            </a:ln>
            <a:effectLst/>
          </p:spPr>
        </p:cxnSp>
        <p:cxnSp>
          <p:nvCxnSpPr>
            <p:cNvPr id="31811" name="Straight Connector 31810">
              <a:extLst>
                <a:ext uri="{FF2B5EF4-FFF2-40B4-BE49-F238E27FC236}">
                  <a16:creationId xmlns:a16="http://schemas.microsoft.com/office/drawing/2014/main" id="{C67F5A07-0392-ACC5-183D-1F7FA9EBFC74}"/>
                </a:ext>
              </a:extLst>
            </p:cNvPr>
            <p:cNvCxnSpPr>
              <a:cxnSpLocks/>
            </p:cNvCxnSpPr>
            <p:nvPr/>
          </p:nvCxnSpPr>
          <p:spPr bwMode="auto">
            <a:xfrm>
              <a:off x="7958988" y="2397677"/>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1812" name="Straight Connector 31811">
              <a:extLst>
                <a:ext uri="{FF2B5EF4-FFF2-40B4-BE49-F238E27FC236}">
                  <a16:creationId xmlns:a16="http://schemas.microsoft.com/office/drawing/2014/main" id="{3F009475-6AC9-BED8-265A-A385625C1304}"/>
                </a:ext>
              </a:extLst>
            </p:cNvPr>
            <p:cNvCxnSpPr>
              <a:cxnSpLocks/>
            </p:cNvCxnSpPr>
            <p:nvPr/>
          </p:nvCxnSpPr>
          <p:spPr bwMode="auto">
            <a:xfrm>
              <a:off x="8257445" y="2448944"/>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1813" name="Straight Connector 31812">
              <a:extLst>
                <a:ext uri="{FF2B5EF4-FFF2-40B4-BE49-F238E27FC236}">
                  <a16:creationId xmlns:a16="http://schemas.microsoft.com/office/drawing/2014/main" id="{7B962F00-57CD-7D8D-EA79-C735BB221073}"/>
                </a:ext>
              </a:extLst>
            </p:cNvPr>
            <p:cNvCxnSpPr>
              <a:cxnSpLocks/>
            </p:cNvCxnSpPr>
            <p:nvPr/>
          </p:nvCxnSpPr>
          <p:spPr bwMode="auto">
            <a:xfrm>
              <a:off x="8788256" y="2445470"/>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1865" name="Straight Connector 31864">
              <a:extLst>
                <a:ext uri="{FF2B5EF4-FFF2-40B4-BE49-F238E27FC236}">
                  <a16:creationId xmlns:a16="http://schemas.microsoft.com/office/drawing/2014/main" id="{8182AC50-ED08-F176-C992-60B9C2EB3474}"/>
                </a:ext>
              </a:extLst>
            </p:cNvPr>
            <p:cNvCxnSpPr>
              <a:cxnSpLocks/>
            </p:cNvCxnSpPr>
            <p:nvPr/>
          </p:nvCxnSpPr>
          <p:spPr bwMode="auto">
            <a:xfrm>
              <a:off x="5903522" y="2239563"/>
              <a:ext cx="0" cy="107172"/>
            </a:xfrm>
            <a:prstGeom prst="line">
              <a:avLst/>
            </a:prstGeom>
            <a:noFill/>
            <a:ln w="76200" cap="flat" cmpd="sng" algn="ctr">
              <a:solidFill>
                <a:schemeClr val="accent1"/>
              </a:solidFill>
              <a:prstDash val="solid"/>
              <a:round/>
              <a:headEnd type="none" w="med" len="med"/>
              <a:tailEnd type="none" w="med" len="med"/>
            </a:ln>
            <a:effectLst/>
          </p:spPr>
        </p:cxnSp>
        <p:cxnSp>
          <p:nvCxnSpPr>
            <p:cNvPr id="31866" name="Straight Connector 31865">
              <a:extLst>
                <a:ext uri="{FF2B5EF4-FFF2-40B4-BE49-F238E27FC236}">
                  <a16:creationId xmlns:a16="http://schemas.microsoft.com/office/drawing/2014/main" id="{92A1648C-EC0A-4973-5EA1-4498E230D9EA}"/>
                </a:ext>
              </a:extLst>
            </p:cNvPr>
            <p:cNvCxnSpPr>
              <a:cxnSpLocks/>
            </p:cNvCxnSpPr>
            <p:nvPr/>
          </p:nvCxnSpPr>
          <p:spPr bwMode="auto">
            <a:xfrm>
              <a:off x="6128137" y="2239563"/>
              <a:ext cx="0" cy="107172"/>
            </a:xfrm>
            <a:prstGeom prst="line">
              <a:avLst/>
            </a:prstGeom>
            <a:noFill/>
            <a:ln w="76200" cap="flat" cmpd="sng" algn="ctr">
              <a:solidFill>
                <a:schemeClr val="accent1"/>
              </a:solidFill>
              <a:prstDash val="solid"/>
              <a:round/>
              <a:headEnd type="none" w="med" len="med"/>
              <a:tailEnd type="none" w="med" len="med"/>
            </a:ln>
            <a:effectLst/>
          </p:spPr>
        </p:cxnSp>
        <p:cxnSp>
          <p:nvCxnSpPr>
            <p:cNvPr id="31867" name="Straight Connector 31866">
              <a:extLst>
                <a:ext uri="{FF2B5EF4-FFF2-40B4-BE49-F238E27FC236}">
                  <a16:creationId xmlns:a16="http://schemas.microsoft.com/office/drawing/2014/main" id="{5995F490-866F-617C-F102-0BA9785DEAA6}"/>
                </a:ext>
              </a:extLst>
            </p:cNvPr>
            <p:cNvCxnSpPr>
              <a:cxnSpLocks/>
            </p:cNvCxnSpPr>
            <p:nvPr/>
          </p:nvCxnSpPr>
          <p:spPr bwMode="auto">
            <a:xfrm>
              <a:off x="6501476" y="2254735"/>
              <a:ext cx="0" cy="107172"/>
            </a:xfrm>
            <a:prstGeom prst="line">
              <a:avLst/>
            </a:prstGeom>
            <a:noFill/>
            <a:ln w="76200" cap="flat" cmpd="sng" algn="ctr">
              <a:solidFill>
                <a:schemeClr val="accent1"/>
              </a:solidFill>
              <a:prstDash val="solid"/>
              <a:round/>
              <a:headEnd type="none" w="med" len="med"/>
              <a:tailEnd type="none" w="med" len="med"/>
            </a:ln>
            <a:effectLst/>
          </p:spPr>
        </p:cxnSp>
        <p:cxnSp>
          <p:nvCxnSpPr>
            <p:cNvPr id="31868" name="Straight Connector 31867">
              <a:extLst>
                <a:ext uri="{FF2B5EF4-FFF2-40B4-BE49-F238E27FC236}">
                  <a16:creationId xmlns:a16="http://schemas.microsoft.com/office/drawing/2014/main" id="{5519AB05-2C0D-6539-6F66-EF4B66812DA0}"/>
                </a:ext>
              </a:extLst>
            </p:cNvPr>
            <p:cNvCxnSpPr>
              <a:cxnSpLocks/>
            </p:cNvCxnSpPr>
            <p:nvPr/>
          </p:nvCxnSpPr>
          <p:spPr bwMode="auto">
            <a:xfrm>
              <a:off x="6722491" y="2288579"/>
              <a:ext cx="0" cy="107172"/>
            </a:xfrm>
            <a:prstGeom prst="line">
              <a:avLst/>
            </a:prstGeom>
            <a:noFill/>
            <a:ln w="76200" cap="flat" cmpd="sng" algn="ctr">
              <a:solidFill>
                <a:schemeClr val="accent1"/>
              </a:solidFill>
              <a:prstDash val="solid"/>
              <a:round/>
              <a:headEnd type="none" w="med" len="med"/>
              <a:tailEnd type="none" w="med" len="med"/>
            </a:ln>
            <a:effectLst/>
          </p:spPr>
        </p:cxnSp>
        <p:cxnSp>
          <p:nvCxnSpPr>
            <p:cNvPr id="31869" name="Straight Connector 31868">
              <a:extLst>
                <a:ext uri="{FF2B5EF4-FFF2-40B4-BE49-F238E27FC236}">
                  <a16:creationId xmlns:a16="http://schemas.microsoft.com/office/drawing/2014/main" id="{A43FB878-F158-935E-393A-23CBFD75B163}"/>
                </a:ext>
              </a:extLst>
            </p:cNvPr>
            <p:cNvCxnSpPr>
              <a:cxnSpLocks/>
            </p:cNvCxnSpPr>
            <p:nvPr/>
          </p:nvCxnSpPr>
          <p:spPr bwMode="auto">
            <a:xfrm>
              <a:off x="6977152" y="2310419"/>
              <a:ext cx="0" cy="107172"/>
            </a:xfrm>
            <a:prstGeom prst="line">
              <a:avLst/>
            </a:prstGeom>
            <a:noFill/>
            <a:ln w="76200" cap="flat" cmpd="sng" algn="ctr">
              <a:solidFill>
                <a:schemeClr val="accent1"/>
              </a:solidFill>
              <a:prstDash val="solid"/>
              <a:round/>
              <a:headEnd type="none" w="med" len="med"/>
              <a:tailEnd type="none" w="med" len="med"/>
            </a:ln>
            <a:effectLst/>
          </p:spPr>
        </p:cxnSp>
        <p:cxnSp>
          <p:nvCxnSpPr>
            <p:cNvPr id="31870" name="Straight Connector 31869">
              <a:extLst>
                <a:ext uri="{FF2B5EF4-FFF2-40B4-BE49-F238E27FC236}">
                  <a16:creationId xmlns:a16="http://schemas.microsoft.com/office/drawing/2014/main" id="{AD2408AA-1CDF-A37B-603A-8DD519AC9B5A}"/>
                </a:ext>
              </a:extLst>
            </p:cNvPr>
            <p:cNvCxnSpPr>
              <a:cxnSpLocks/>
            </p:cNvCxnSpPr>
            <p:nvPr/>
          </p:nvCxnSpPr>
          <p:spPr bwMode="auto">
            <a:xfrm>
              <a:off x="7668313" y="2376558"/>
              <a:ext cx="0" cy="107172"/>
            </a:xfrm>
            <a:prstGeom prst="line">
              <a:avLst/>
            </a:prstGeom>
            <a:noFill/>
            <a:ln w="76200" cap="flat" cmpd="sng" algn="ctr">
              <a:solidFill>
                <a:schemeClr val="accent1"/>
              </a:solidFill>
              <a:prstDash val="solid"/>
              <a:round/>
              <a:headEnd type="none" w="med" len="med"/>
              <a:tailEnd type="none" w="med" len="med"/>
            </a:ln>
            <a:effectLst/>
          </p:spPr>
        </p:cxnSp>
        <p:cxnSp>
          <p:nvCxnSpPr>
            <p:cNvPr id="31871" name="Straight Connector 31870">
              <a:extLst>
                <a:ext uri="{FF2B5EF4-FFF2-40B4-BE49-F238E27FC236}">
                  <a16:creationId xmlns:a16="http://schemas.microsoft.com/office/drawing/2014/main" id="{3EF4BBA8-381F-D73A-BE26-B03181855FE2}"/>
                </a:ext>
              </a:extLst>
            </p:cNvPr>
            <p:cNvCxnSpPr>
              <a:cxnSpLocks/>
            </p:cNvCxnSpPr>
            <p:nvPr/>
          </p:nvCxnSpPr>
          <p:spPr bwMode="auto">
            <a:xfrm>
              <a:off x="7790960" y="2395751"/>
              <a:ext cx="0" cy="107172"/>
            </a:xfrm>
            <a:prstGeom prst="line">
              <a:avLst/>
            </a:prstGeom>
            <a:noFill/>
            <a:ln w="76200" cap="flat" cmpd="sng" algn="ctr">
              <a:solidFill>
                <a:schemeClr val="accent1"/>
              </a:solidFill>
              <a:prstDash val="solid"/>
              <a:round/>
              <a:headEnd type="none" w="med" len="med"/>
              <a:tailEnd type="none" w="med" len="med"/>
            </a:ln>
            <a:effectLst/>
          </p:spPr>
        </p:cxnSp>
        <p:cxnSp>
          <p:nvCxnSpPr>
            <p:cNvPr id="31872" name="Straight Connector 31871">
              <a:extLst>
                <a:ext uri="{FF2B5EF4-FFF2-40B4-BE49-F238E27FC236}">
                  <a16:creationId xmlns:a16="http://schemas.microsoft.com/office/drawing/2014/main" id="{C9982DAF-D1E4-310C-301C-C1E785A09B1C}"/>
                </a:ext>
              </a:extLst>
            </p:cNvPr>
            <p:cNvCxnSpPr>
              <a:cxnSpLocks/>
            </p:cNvCxnSpPr>
            <p:nvPr/>
          </p:nvCxnSpPr>
          <p:spPr bwMode="auto">
            <a:xfrm>
              <a:off x="6434731" y="2252530"/>
              <a:ext cx="0" cy="107172"/>
            </a:xfrm>
            <a:prstGeom prst="line">
              <a:avLst/>
            </a:prstGeom>
            <a:noFill/>
            <a:ln w="38100" cap="flat" cmpd="sng" algn="ctr">
              <a:solidFill>
                <a:schemeClr val="accent1"/>
              </a:solidFill>
              <a:prstDash val="solid"/>
              <a:round/>
              <a:headEnd type="none" w="med" len="med"/>
              <a:tailEnd type="none" w="med" len="med"/>
            </a:ln>
            <a:effectLst/>
          </p:spPr>
        </p:cxnSp>
        <p:cxnSp>
          <p:nvCxnSpPr>
            <p:cNvPr id="31874" name="Straight Connector 31873">
              <a:extLst>
                <a:ext uri="{FF2B5EF4-FFF2-40B4-BE49-F238E27FC236}">
                  <a16:creationId xmlns:a16="http://schemas.microsoft.com/office/drawing/2014/main" id="{A6975E05-574D-18B3-11F6-31A1D248B2F1}"/>
                </a:ext>
              </a:extLst>
            </p:cNvPr>
            <p:cNvCxnSpPr>
              <a:cxnSpLocks/>
            </p:cNvCxnSpPr>
            <p:nvPr/>
          </p:nvCxnSpPr>
          <p:spPr bwMode="auto">
            <a:xfrm>
              <a:off x="7850159" y="2397677"/>
              <a:ext cx="0" cy="107172"/>
            </a:xfrm>
            <a:prstGeom prst="line">
              <a:avLst/>
            </a:prstGeom>
            <a:noFill/>
            <a:ln w="76200" cap="flat" cmpd="sng" algn="ctr">
              <a:solidFill>
                <a:schemeClr val="accent1"/>
              </a:solidFill>
              <a:prstDash val="solid"/>
              <a:round/>
              <a:headEnd type="none" w="med" len="med"/>
              <a:tailEnd type="none" w="med" len="med"/>
            </a:ln>
            <a:effectLst/>
          </p:spPr>
        </p:cxnSp>
        <p:cxnSp>
          <p:nvCxnSpPr>
            <p:cNvPr id="31875" name="Straight Connector 31874">
              <a:extLst>
                <a:ext uri="{FF2B5EF4-FFF2-40B4-BE49-F238E27FC236}">
                  <a16:creationId xmlns:a16="http://schemas.microsoft.com/office/drawing/2014/main" id="{017E33D6-D9F2-325D-126A-57A302BD18D3}"/>
                </a:ext>
              </a:extLst>
            </p:cNvPr>
            <p:cNvCxnSpPr>
              <a:cxnSpLocks/>
            </p:cNvCxnSpPr>
            <p:nvPr/>
          </p:nvCxnSpPr>
          <p:spPr bwMode="auto">
            <a:xfrm>
              <a:off x="8172547" y="2449734"/>
              <a:ext cx="0" cy="107172"/>
            </a:xfrm>
            <a:prstGeom prst="line">
              <a:avLst/>
            </a:prstGeom>
            <a:noFill/>
            <a:ln w="76200" cap="flat" cmpd="sng" algn="ctr">
              <a:solidFill>
                <a:schemeClr val="accent1"/>
              </a:solidFill>
              <a:prstDash val="solid"/>
              <a:round/>
              <a:headEnd type="none" w="med" len="med"/>
              <a:tailEnd type="none" w="med" len="med"/>
            </a:ln>
            <a:effectLst/>
          </p:spPr>
        </p:cxnSp>
        <p:cxnSp>
          <p:nvCxnSpPr>
            <p:cNvPr id="31876" name="Straight Connector 31875">
              <a:extLst>
                <a:ext uri="{FF2B5EF4-FFF2-40B4-BE49-F238E27FC236}">
                  <a16:creationId xmlns:a16="http://schemas.microsoft.com/office/drawing/2014/main" id="{1145DEF2-47F3-4188-C5A3-A84190037908}"/>
                </a:ext>
              </a:extLst>
            </p:cNvPr>
            <p:cNvCxnSpPr>
              <a:cxnSpLocks/>
            </p:cNvCxnSpPr>
            <p:nvPr/>
          </p:nvCxnSpPr>
          <p:spPr bwMode="auto">
            <a:xfrm>
              <a:off x="8315930" y="2449804"/>
              <a:ext cx="0" cy="107172"/>
            </a:xfrm>
            <a:prstGeom prst="line">
              <a:avLst/>
            </a:prstGeom>
            <a:noFill/>
            <a:ln w="76200" cap="flat" cmpd="sng" algn="ctr">
              <a:solidFill>
                <a:schemeClr val="accent1"/>
              </a:solidFill>
              <a:prstDash val="solid"/>
              <a:round/>
              <a:headEnd type="none" w="med" len="med"/>
              <a:tailEnd type="none" w="med" len="med"/>
            </a:ln>
            <a:effectLst/>
          </p:spPr>
        </p:cxnSp>
        <p:cxnSp>
          <p:nvCxnSpPr>
            <p:cNvPr id="31877" name="Straight Connector 31876">
              <a:extLst>
                <a:ext uri="{FF2B5EF4-FFF2-40B4-BE49-F238E27FC236}">
                  <a16:creationId xmlns:a16="http://schemas.microsoft.com/office/drawing/2014/main" id="{763E5277-33C8-A8E8-141B-69593F336FB6}"/>
                </a:ext>
              </a:extLst>
            </p:cNvPr>
            <p:cNvCxnSpPr>
              <a:cxnSpLocks/>
            </p:cNvCxnSpPr>
            <p:nvPr/>
          </p:nvCxnSpPr>
          <p:spPr bwMode="auto">
            <a:xfrm>
              <a:off x="8380932" y="2448944"/>
              <a:ext cx="0" cy="107172"/>
            </a:xfrm>
            <a:prstGeom prst="line">
              <a:avLst/>
            </a:prstGeom>
            <a:noFill/>
            <a:ln w="76200" cap="flat" cmpd="sng" algn="ctr">
              <a:solidFill>
                <a:schemeClr val="accent1"/>
              </a:solidFill>
              <a:prstDash val="solid"/>
              <a:round/>
              <a:headEnd type="none" w="med" len="med"/>
              <a:tailEnd type="none" w="med" len="med"/>
            </a:ln>
            <a:effectLst/>
          </p:spPr>
        </p:cxnSp>
        <p:cxnSp>
          <p:nvCxnSpPr>
            <p:cNvPr id="31878" name="Straight Connector 31877">
              <a:extLst>
                <a:ext uri="{FF2B5EF4-FFF2-40B4-BE49-F238E27FC236}">
                  <a16:creationId xmlns:a16="http://schemas.microsoft.com/office/drawing/2014/main" id="{9F56E741-5113-265D-8D7F-D073E98D87FF}"/>
                </a:ext>
              </a:extLst>
            </p:cNvPr>
            <p:cNvCxnSpPr>
              <a:cxnSpLocks/>
            </p:cNvCxnSpPr>
            <p:nvPr/>
          </p:nvCxnSpPr>
          <p:spPr bwMode="auto">
            <a:xfrm>
              <a:off x="8465746" y="2448944"/>
              <a:ext cx="0" cy="107172"/>
            </a:xfrm>
            <a:prstGeom prst="line">
              <a:avLst/>
            </a:prstGeom>
            <a:noFill/>
            <a:ln w="76200" cap="flat" cmpd="sng" algn="ctr">
              <a:solidFill>
                <a:schemeClr val="accent1"/>
              </a:solidFill>
              <a:prstDash val="solid"/>
              <a:round/>
              <a:headEnd type="none" w="med" len="med"/>
              <a:tailEnd type="none" w="med" len="med"/>
            </a:ln>
            <a:effectLst/>
          </p:spPr>
        </p:cxnSp>
        <p:cxnSp>
          <p:nvCxnSpPr>
            <p:cNvPr id="31879" name="Straight Connector 31878">
              <a:extLst>
                <a:ext uri="{FF2B5EF4-FFF2-40B4-BE49-F238E27FC236}">
                  <a16:creationId xmlns:a16="http://schemas.microsoft.com/office/drawing/2014/main" id="{D0B23E6E-ECFF-F054-C7F9-A47AA6835BB2}"/>
                </a:ext>
              </a:extLst>
            </p:cNvPr>
            <p:cNvCxnSpPr>
              <a:cxnSpLocks/>
            </p:cNvCxnSpPr>
            <p:nvPr/>
          </p:nvCxnSpPr>
          <p:spPr bwMode="auto">
            <a:xfrm>
              <a:off x="8531434" y="2447409"/>
              <a:ext cx="0" cy="107172"/>
            </a:xfrm>
            <a:prstGeom prst="line">
              <a:avLst/>
            </a:prstGeom>
            <a:noFill/>
            <a:ln w="57150" cap="flat" cmpd="sng" algn="ctr">
              <a:solidFill>
                <a:schemeClr val="accent1"/>
              </a:solidFill>
              <a:prstDash val="solid"/>
              <a:round/>
              <a:headEnd type="none" w="med" len="med"/>
              <a:tailEnd type="none" w="med" len="med"/>
            </a:ln>
            <a:effectLst/>
          </p:spPr>
        </p:cxnSp>
        <p:cxnSp>
          <p:nvCxnSpPr>
            <p:cNvPr id="31880" name="Straight Connector 31879">
              <a:extLst>
                <a:ext uri="{FF2B5EF4-FFF2-40B4-BE49-F238E27FC236}">
                  <a16:creationId xmlns:a16="http://schemas.microsoft.com/office/drawing/2014/main" id="{8138CDA7-35B3-4863-5884-C3E1BCD50FC4}"/>
                </a:ext>
              </a:extLst>
            </p:cNvPr>
            <p:cNvCxnSpPr>
              <a:cxnSpLocks/>
            </p:cNvCxnSpPr>
            <p:nvPr/>
          </p:nvCxnSpPr>
          <p:spPr bwMode="auto">
            <a:xfrm>
              <a:off x="8608922" y="2449804"/>
              <a:ext cx="0" cy="107172"/>
            </a:xfrm>
            <a:prstGeom prst="line">
              <a:avLst/>
            </a:prstGeom>
            <a:noFill/>
            <a:ln w="76200" cap="flat" cmpd="sng" algn="ctr">
              <a:solidFill>
                <a:schemeClr val="accent1"/>
              </a:solidFill>
              <a:prstDash val="solid"/>
              <a:round/>
              <a:headEnd type="none" w="med" len="med"/>
              <a:tailEnd type="none" w="med" len="med"/>
            </a:ln>
            <a:effectLst/>
          </p:spPr>
        </p:cxnSp>
        <p:cxnSp>
          <p:nvCxnSpPr>
            <p:cNvPr id="31881" name="Straight Connector 31880">
              <a:extLst>
                <a:ext uri="{FF2B5EF4-FFF2-40B4-BE49-F238E27FC236}">
                  <a16:creationId xmlns:a16="http://schemas.microsoft.com/office/drawing/2014/main" id="{1182BF32-ABE2-0CC3-C1EE-72ADEFC73B40}"/>
                </a:ext>
              </a:extLst>
            </p:cNvPr>
            <p:cNvCxnSpPr>
              <a:cxnSpLocks/>
            </p:cNvCxnSpPr>
            <p:nvPr/>
          </p:nvCxnSpPr>
          <p:spPr bwMode="auto">
            <a:xfrm>
              <a:off x="8001257" y="2399692"/>
              <a:ext cx="0" cy="107172"/>
            </a:xfrm>
            <a:prstGeom prst="line">
              <a:avLst/>
            </a:prstGeom>
            <a:noFill/>
            <a:ln w="38100" cap="flat" cmpd="sng" algn="ctr">
              <a:solidFill>
                <a:schemeClr val="accent1"/>
              </a:solidFill>
              <a:prstDash val="solid"/>
              <a:round/>
              <a:headEnd type="none" w="med" len="med"/>
              <a:tailEnd type="none" w="med" len="med"/>
            </a:ln>
            <a:effectLst/>
          </p:spPr>
        </p:cxnSp>
        <p:cxnSp>
          <p:nvCxnSpPr>
            <p:cNvPr id="31882" name="Straight Connector 31881">
              <a:extLst>
                <a:ext uri="{FF2B5EF4-FFF2-40B4-BE49-F238E27FC236}">
                  <a16:creationId xmlns:a16="http://schemas.microsoft.com/office/drawing/2014/main" id="{723431BC-14C8-6EB1-9916-EB7314A15E46}"/>
                </a:ext>
              </a:extLst>
            </p:cNvPr>
            <p:cNvCxnSpPr>
              <a:cxnSpLocks/>
            </p:cNvCxnSpPr>
            <p:nvPr/>
          </p:nvCxnSpPr>
          <p:spPr bwMode="auto">
            <a:xfrm>
              <a:off x="8029584" y="2422317"/>
              <a:ext cx="0" cy="107172"/>
            </a:xfrm>
            <a:prstGeom prst="line">
              <a:avLst/>
            </a:prstGeom>
            <a:noFill/>
            <a:ln w="38100" cap="flat" cmpd="sng" algn="ctr">
              <a:solidFill>
                <a:schemeClr val="accent1"/>
              </a:solidFill>
              <a:prstDash val="solid"/>
              <a:round/>
              <a:headEnd type="none" w="med" len="med"/>
              <a:tailEnd type="none" w="med" len="med"/>
            </a:ln>
            <a:effectLst/>
          </p:spPr>
        </p:cxnSp>
        <p:cxnSp>
          <p:nvCxnSpPr>
            <p:cNvPr id="31883" name="Straight Connector 31882">
              <a:extLst>
                <a:ext uri="{FF2B5EF4-FFF2-40B4-BE49-F238E27FC236}">
                  <a16:creationId xmlns:a16="http://schemas.microsoft.com/office/drawing/2014/main" id="{BB6DEC8B-6226-C63D-E3F8-6C35AD6A872D}"/>
                </a:ext>
              </a:extLst>
            </p:cNvPr>
            <p:cNvCxnSpPr>
              <a:cxnSpLocks/>
            </p:cNvCxnSpPr>
            <p:nvPr/>
          </p:nvCxnSpPr>
          <p:spPr bwMode="auto">
            <a:xfrm>
              <a:off x="8064022" y="2446488"/>
              <a:ext cx="0" cy="107172"/>
            </a:xfrm>
            <a:prstGeom prst="line">
              <a:avLst/>
            </a:prstGeom>
            <a:noFill/>
            <a:ln w="38100" cap="flat" cmpd="sng" algn="ctr">
              <a:solidFill>
                <a:schemeClr val="accent1"/>
              </a:solidFill>
              <a:prstDash val="solid"/>
              <a:round/>
              <a:headEnd type="none" w="med" len="med"/>
              <a:tailEnd type="none" w="med" len="med"/>
            </a:ln>
            <a:effectLst/>
          </p:spPr>
        </p:cxnSp>
        <p:cxnSp>
          <p:nvCxnSpPr>
            <p:cNvPr id="31884" name="Straight Connector 31883">
              <a:extLst>
                <a:ext uri="{FF2B5EF4-FFF2-40B4-BE49-F238E27FC236}">
                  <a16:creationId xmlns:a16="http://schemas.microsoft.com/office/drawing/2014/main" id="{0E779635-6925-6EC8-B1EE-C0EE62F3D592}"/>
                </a:ext>
              </a:extLst>
            </p:cNvPr>
            <p:cNvCxnSpPr>
              <a:cxnSpLocks/>
            </p:cNvCxnSpPr>
            <p:nvPr/>
          </p:nvCxnSpPr>
          <p:spPr bwMode="auto">
            <a:xfrm>
              <a:off x="8110424" y="2448069"/>
              <a:ext cx="0" cy="107172"/>
            </a:xfrm>
            <a:prstGeom prst="line">
              <a:avLst/>
            </a:prstGeom>
            <a:noFill/>
            <a:ln w="38100" cap="flat" cmpd="sng" algn="ctr">
              <a:solidFill>
                <a:schemeClr val="accent1"/>
              </a:solidFill>
              <a:prstDash val="solid"/>
              <a:round/>
              <a:headEnd type="none" w="med" len="med"/>
              <a:tailEnd type="none" w="med" len="med"/>
            </a:ln>
            <a:effectLst/>
          </p:spPr>
        </p:cxnSp>
        <p:cxnSp>
          <p:nvCxnSpPr>
            <p:cNvPr id="31885" name="Straight Connector 31884">
              <a:extLst>
                <a:ext uri="{FF2B5EF4-FFF2-40B4-BE49-F238E27FC236}">
                  <a16:creationId xmlns:a16="http://schemas.microsoft.com/office/drawing/2014/main" id="{C2576E58-116D-4D5A-F050-365437620A31}"/>
                </a:ext>
              </a:extLst>
            </p:cNvPr>
            <p:cNvCxnSpPr>
              <a:cxnSpLocks/>
            </p:cNvCxnSpPr>
            <p:nvPr/>
          </p:nvCxnSpPr>
          <p:spPr bwMode="auto">
            <a:xfrm>
              <a:off x="8209007" y="2449804"/>
              <a:ext cx="0" cy="107172"/>
            </a:xfrm>
            <a:prstGeom prst="line">
              <a:avLst/>
            </a:prstGeom>
            <a:noFill/>
            <a:ln w="38100" cap="flat" cmpd="sng" algn="ctr">
              <a:solidFill>
                <a:schemeClr val="accent1"/>
              </a:solidFill>
              <a:prstDash val="solid"/>
              <a:round/>
              <a:headEnd type="none" w="med" len="med"/>
              <a:tailEnd type="none" w="med" len="med"/>
            </a:ln>
            <a:effectLst/>
          </p:spPr>
        </p:cxnSp>
        <p:cxnSp>
          <p:nvCxnSpPr>
            <p:cNvPr id="31886" name="Straight Connector 31885">
              <a:extLst>
                <a:ext uri="{FF2B5EF4-FFF2-40B4-BE49-F238E27FC236}">
                  <a16:creationId xmlns:a16="http://schemas.microsoft.com/office/drawing/2014/main" id="{2DE86DE9-9BB4-4B73-E2B8-020DF2453F1C}"/>
                </a:ext>
              </a:extLst>
            </p:cNvPr>
            <p:cNvCxnSpPr>
              <a:cxnSpLocks/>
            </p:cNvCxnSpPr>
            <p:nvPr/>
          </p:nvCxnSpPr>
          <p:spPr bwMode="auto">
            <a:xfrm>
              <a:off x="9153821" y="2448944"/>
              <a:ext cx="0" cy="107172"/>
            </a:xfrm>
            <a:prstGeom prst="line">
              <a:avLst/>
            </a:prstGeom>
            <a:noFill/>
            <a:ln w="38100" cap="flat" cmpd="sng" algn="ctr">
              <a:solidFill>
                <a:schemeClr val="accent1"/>
              </a:solidFill>
              <a:prstDash val="solid"/>
              <a:round/>
              <a:headEnd type="none" w="med" len="med"/>
              <a:tailEnd type="none" w="med" len="med"/>
            </a:ln>
            <a:effectLst/>
          </p:spPr>
        </p:cxnSp>
        <p:cxnSp>
          <p:nvCxnSpPr>
            <p:cNvPr id="31887" name="Straight Connector 31886">
              <a:extLst>
                <a:ext uri="{FF2B5EF4-FFF2-40B4-BE49-F238E27FC236}">
                  <a16:creationId xmlns:a16="http://schemas.microsoft.com/office/drawing/2014/main" id="{4B6D6B97-7960-1D37-9196-49CBF9E2F4FF}"/>
                </a:ext>
              </a:extLst>
            </p:cNvPr>
            <p:cNvCxnSpPr>
              <a:cxnSpLocks/>
            </p:cNvCxnSpPr>
            <p:nvPr/>
          </p:nvCxnSpPr>
          <p:spPr bwMode="auto">
            <a:xfrm>
              <a:off x="8662165" y="2448944"/>
              <a:ext cx="0" cy="107172"/>
            </a:xfrm>
            <a:prstGeom prst="line">
              <a:avLst/>
            </a:prstGeom>
            <a:noFill/>
            <a:ln w="57150" cap="flat" cmpd="sng" algn="ctr">
              <a:solidFill>
                <a:schemeClr val="accent1"/>
              </a:solidFill>
              <a:prstDash val="solid"/>
              <a:round/>
              <a:headEnd type="none" w="med" len="med"/>
              <a:tailEnd type="none" w="med" len="med"/>
            </a:ln>
            <a:effectLst/>
          </p:spPr>
        </p:cxnSp>
        <p:cxnSp>
          <p:nvCxnSpPr>
            <p:cNvPr id="31888" name="Straight Connector 31887">
              <a:extLst>
                <a:ext uri="{FF2B5EF4-FFF2-40B4-BE49-F238E27FC236}">
                  <a16:creationId xmlns:a16="http://schemas.microsoft.com/office/drawing/2014/main" id="{B91D78D2-E5A9-0DFC-71C9-07AB8510653B}"/>
                </a:ext>
              </a:extLst>
            </p:cNvPr>
            <p:cNvCxnSpPr>
              <a:cxnSpLocks/>
            </p:cNvCxnSpPr>
            <p:nvPr/>
          </p:nvCxnSpPr>
          <p:spPr bwMode="auto">
            <a:xfrm>
              <a:off x="8735135" y="2448944"/>
              <a:ext cx="0" cy="107172"/>
            </a:xfrm>
            <a:prstGeom prst="line">
              <a:avLst/>
            </a:prstGeom>
            <a:noFill/>
            <a:ln w="76200" cap="flat" cmpd="sng" algn="ctr">
              <a:solidFill>
                <a:schemeClr val="accent1"/>
              </a:solidFill>
              <a:prstDash val="solid"/>
              <a:round/>
              <a:headEnd type="none" w="med" len="med"/>
              <a:tailEnd type="none" w="med" len="med"/>
            </a:ln>
            <a:effectLst/>
          </p:spPr>
        </p:cxnSp>
        <p:cxnSp>
          <p:nvCxnSpPr>
            <p:cNvPr id="31890" name="Straight Connector 31889">
              <a:extLst>
                <a:ext uri="{FF2B5EF4-FFF2-40B4-BE49-F238E27FC236}">
                  <a16:creationId xmlns:a16="http://schemas.microsoft.com/office/drawing/2014/main" id="{37CDFF85-3D61-6ED7-EA3E-725638DE77B0}"/>
                </a:ext>
              </a:extLst>
            </p:cNvPr>
            <p:cNvCxnSpPr>
              <a:cxnSpLocks/>
            </p:cNvCxnSpPr>
            <p:nvPr/>
          </p:nvCxnSpPr>
          <p:spPr bwMode="auto">
            <a:xfrm>
              <a:off x="8823647" y="2445470"/>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1891" name="Straight Connector 31890">
              <a:extLst>
                <a:ext uri="{FF2B5EF4-FFF2-40B4-BE49-F238E27FC236}">
                  <a16:creationId xmlns:a16="http://schemas.microsoft.com/office/drawing/2014/main" id="{94E0CC89-731B-3E67-A03C-549497FE9FA6}"/>
                </a:ext>
              </a:extLst>
            </p:cNvPr>
            <p:cNvCxnSpPr>
              <a:cxnSpLocks/>
            </p:cNvCxnSpPr>
            <p:nvPr/>
          </p:nvCxnSpPr>
          <p:spPr bwMode="auto">
            <a:xfrm>
              <a:off x="8967474" y="2449804"/>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1892" name="Straight Connector 31891">
              <a:extLst>
                <a:ext uri="{FF2B5EF4-FFF2-40B4-BE49-F238E27FC236}">
                  <a16:creationId xmlns:a16="http://schemas.microsoft.com/office/drawing/2014/main" id="{CA072304-CAEF-83F8-EF92-FA6F157C84EF}"/>
                </a:ext>
              </a:extLst>
            </p:cNvPr>
            <p:cNvCxnSpPr>
              <a:cxnSpLocks/>
            </p:cNvCxnSpPr>
            <p:nvPr/>
          </p:nvCxnSpPr>
          <p:spPr bwMode="auto">
            <a:xfrm>
              <a:off x="9016609" y="2448944"/>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1893" name="Straight Connector 31892">
              <a:extLst>
                <a:ext uri="{FF2B5EF4-FFF2-40B4-BE49-F238E27FC236}">
                  <a16:creationId xmlns:a16="http://schemas.microsoft.com/office/drawing/2014/main" id="{2E428AA5-676C-911E-C962-4DB8F06BF28A}"/>
                </a:ext>
              </a:extLst>
            </p:cNvPr>
            <p:cNvCxnSpPr>
              <a:cxnSpLocks/>
            </p:cNvCxnSpPr>
            <p:nvPr/>
          </p:nvCxnSpPr>
          <p:spPr bwMode="auto">
            <a:xfrm>
              <a:off x="9055497" y="2449652"/>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1894" name="Straight Connector 31893">
              <a:extLst>
                <a:ext uri="{FF2B5EF4-FFF2-40B4-BE49-F238E27FC236}">
                  <a16:creationId xmlns:a16="http://schemas.microsoft.com/office/drawing/2014/main" id="{EE72622B-221E-0477-0699-0178F2969726}"/>
                </a:ext>
              </a:extLst>
            </p:cNvPr>
            <p:cNvCxnSpPr>
              <a:cxnSpLocks/>
            </p:cNvCxnSpPr>
            <p:nvPr/>
          </p:nvCxnSpPr>
          <p:spPr bwMode="auto">
            <a:xfrm>
              <a:off x="9203186" y="2448482"/>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1895" name="Straight Connector 31894">
              <a:extLst>
                <a:ext uri="{FF2B5EF4-FFF2-40B4-BE49-F238E27FC236}">
                  <a16:creationId xmlns:a16="http://schemas.microsoft.com/office/drawing/2014/main" id="{EC54FFFA-E33D-5E70-463C-E1A3BD8C4669}"/>
                </a:ext>
              </a:extLst>
            </p:cNvPr>
            <p:cNvCxnSpPr>
              <a:cxnSpLocks/>
            </p:cNvCxnSpPr>
            <p:nvPr/>
          </p:nvCxnSpPr>
          <p:spPr bwMode="auto">
            <a:xfrm>
              <a:off x="9239559" y="2449804"/>
              <a:ext cx="0" cy="107172"/>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861" name="Group 31860">
            <a:extLst>
              <a:ext uri="{FF2B5EF4-FFF2-40B4-BE49-F238E27FC236}">
                <a16:creationId xmlns:a16="http://schemas.microsoft.com/office/drawing/2014/main" id="{6F25DEC4-1B00-0AB9-9A05-A249D295C4CB}"/>
              </a:ext>
            </a:extLst>
          </p:cNvPr>
          <p:cNvGrpSpPr/>
          <p:nvPr/>
        </p:nvGrpSpPr>
        <p:grpSpPr>
          <a:xfrm>
            <a:off x="2539518" y="1967924"/>
            <a:ext cx="7224194" cy="819059"/>
            <a:chOff x="2539518" y="2166825"/>
            <a:chExt cx="7224194" cy="819059"/>
          </a:xfrm>
        </p:grpSpPr>
        <p:sp>
          <p:nvSpPr>
            <p:cNvPr id="31859" name="Freeform: Shape 31858">
              <a:extLst>
                <a:ext uri="{FF2B5EF4-FFF2-40B4-BE49-F238E27FC236}">
                  <a16:creationId xmlns:a16="http://schemas.microsoft.com/office/drawing/2014/main" id="{C0CF90B6-8443-0D0F-36D8-79D78E1B0841}"/>
                </a:ext>
              </a:extLst>
            </p:cNvPr>
            <p:cNvSpPr/>
            <p:nvPr/>
          </p:nvSpPr>
          <p:spPr bwMode="auto">
            <a:xfrm>
              <a:off x="2539518" y="2166825"/>
              <a:ext cx="3943621" cy="403029"/>
            </a:xfrm>
            <a:custGeom>
              <a:avLst/>
              <a:gdLst>
                <a:gd name="connsiteX0" fmla="*/ 0 w 3943621"/>
                <a:gd name="connsiteY0" fmla="*/ 0 h 403029"/>
                <a:gd name="connsiteX1" fmla="*/ 95341 w 3943621"/>
                <a:gd name="connsiteY1" fmla="*/ 0 h 403029"/>
                <a:gd name="connsiteX2" fmla="*/ 95341 w 3943621"/>
                <a:gd name="connsiteY2" fmla="*/ 13001 h 403029"/>
                <a:gd name="connsiteX3" fmla="*/ 273020 w 3943621"/>
                <a:gd name="connsiteY3" fmla="*/ 13001 h 403029"/>
                <a:gd name="connsiteX4" fmla="*/ 273020 w 3943621"/>
                <a:gd name="connsiteY4" fmla="*/ 39002 h 403029"/>
                <a:gd name="connsiteX5" fmla="*/ 385695 w 3943621"/>
                <a:gd name="connsiteY5" fmla="*/ 39002 h 403029"/>
                <a:gd name="connsiteX6" fmla="*/ 385695 w 3943621"/>
                <a:gd name="connsiteY6" fmla="*/ 65004 h 403029"/>
                <a:gd name="connsiteX7" fmla="*/ 515705 w 3943621"/>
                <a:gd name="connsiteY7" fmla="*/ 65004 h 403029"/>
                <a:gd name="connsiteX8" fmla="*/ 515705 w 3943621"/>
                <a:gd name="connsiteY8" fmla="*/ 86673 h 403029"/>
                <a:gd name="connsiteX9" fmla="*/ 715053 w 3943621"/>
                <a:gd name="connsiteY9" fmla="*/ 86673 h 403029"/>
                <a:gd name="connsiteX10" fmla="*/ 715053 w 3943621"/>
                <a:gd name="connsiteY10" fmla="*/ 104007 h 403029"/>
                <a:gd name="connsiteX11" fmla="*/ 923068 w 3943621"/>
                <a:gd name="connsiteY11" fmla="*/ 104007 h 403029"/>
                <a:gd name="connsiteX12" fmla="*/ 923068 w 3943621"/>
                <a:gd name="connsiteY12" fmla="*/ 121342 h 403029"/>
                <a:gd name="connsiteX13" fmla="*/ 1027075 w 3943621"/>
                <a:gd name="connsiteY13" fmla="*/ 121342 h 403029"/>
                <a:gd name="connsiteX14" fmla="*/ 1027075 w 3943621"/>
                <a:gd name="connsiteY14" fmla="*/ 134343 h 403029"/>
                <a:gd name="connsiteX15" fmla="*/ 1200421 w 3943621"/>
                <a:gd name="connsiteY15" fmla="*/ 134343 h 403029"/>
                <a:gd name="connsiteX16" fmla="*/ 1200421 w 3943621"/>
                <a:gd name="connsiteY16" fmla="*/ 151677 h 403029"/>
                <a:gd name="connsiteX17" fmla="*/ 1226423 w 3943621"/>
                <a:gd name="connsiteY17" fmla="*/ 151677 h 403029"/>
                <a:gd name="connsiteX18" fmla="*/ 1226423 w 3943621"/>
                <a:gd name="connsiteY18" fmla="*/ 160345 h 403029"/>
                <a:gd name="connsiteX19" fmla="*/ 1386768 w 3943621"/>
                <a:gd name="connsiteY19" fmla="*/ 160345 h 403029"/>
                <a:gd name="connsiteX20" fmla="*/ 1386768 w 3943621"/>
                <a:gd name="connsiteY20" fmla="*/ 177679 h 403029"/>
                <a:gd name="connsiteX21" fmla="*/ 1542780 w 3943621"/>
                <a:gd name="connsiteY21" fmla="*/ 177679 h 403029"/>
                <a:gd name="connsiteX22" fmla="*/ 1542780 w 3943621"/>
                <a:gd name="connsiteY22" fmla="*/ 199348 h 403029"/>
                <a:gd name="connsiteX23" fmla="*/ 1746461 w 3943621"/>
                <a:gd name="connsiteY23" fmla="*/ 199348 h 403029"/>
                <a:gd name="connsiteX24" fmla="*/ 1737794 w 3943621"/>
                <a:gd name="connsiteY24" fmla="*/ 208015 h 403029"/>
                <a:gd name="connsiteX25" fmla="*/ 1885138 w 3943621"/>
                <a:gd name="connsiteY25" fmla="*/ 208015 h 403029"/>
                <a:gd name="connsiteX26" fmla="*/ 1980478 w 3943621"/>
                <a:gd name="connsiteY26" fmla="*/ 208015 h 403029"/>
                <a:gd name="connsiteX27" fmla="*/ 1967477 w 3943621"/>
                <a:gd name="connsiteY27" fmla="*/ 221016 h 403029"/>
                <a:gd name="connsiteX28" fmla="*/ 1980478 w 3943621"/>
                <a:gd name="connsiteY28" fmla="*/ 234017 h 403029"/>
                <a:gd name="connsiteX29" fmla="*/ 2067151 w 3943621"/>
                <a:gd name="connsiteY29" fmla="*/ 234017 h 403029"/>
                <a:gd name="connsiteX30" fmla="*/ 2067151 w 3943621"/>
                <a:gd name="connsiteY30" fmla="*/ 251351 h 403029"/>
                <a:gd name="connsiteX31" fmla="*/ 2279500 w 3943621"/>
                <a:gd name="connsiteY31" fmla="*/ 251351 h 403029"/>
                <a:gd name="connsiteX32" fmla="*/ 2279500 w 3943621"/>
                <a:gd name="connsiteY32" fmla="*/ 264352 h 403029"/>
                <a:gd name="connsiteX33" fmla="*/ 2422510 w 3943621"/>
                <a:gd name="connsiteY33" fmla="*/ 264352 h 403029"/>
                <a:gd name="connsiteX34" fmla="*/ 2422510 w 3943621"/>
                <a:gd name="connsiteY34" fmla="*/ 286020 h 403029"/>
                <a:gd name="connsiteX35" fmla="*/ 2478848 w 3943621"/>
                <a:gd name="connsiteY35" fmla="*/ 286020 h 403029"/>
                <a:gd name="connsiteX36" fmla="*/ 2478848 w 3943621"/>
                <a:gd name="connsiteY36" fmla="*/ 307689 h 403029"/>
                <a:gd name="connsiteX37" fmla="*/ 2608857 w 3943621"/>
                <a:gd name="connsiteY37" fmla="*/ 307689 h 403029"/>
                <a:gd name="connsiteX38" fmla="*/ 2608857 w 3943621"/>
                <a:gd name="connsiteY38" fmla="*/ 329357 h 403029"/>
                <a:gd name="connsiteX39" fmla="*/ 2777870 w 3943621"/>
                <a:gd name="connsiteY39" fmla="*/ 329357 h 403029"/>
                <a:gd name="connsiteX40" fmla="*/ 2777870 w 3943621"/>
                <a:gd name="connsiteY40" fmla="*/ 346692 h 403029"/>
                <a:gd name="connsiteX41" fmla="*/ 2946882 w 3943621"/>
                <a:gd name="connsiteY41" fmla="*/ 346692 h 403029"/>
                <a:gd name="connsiteX42" fmla="*/ 2946882 w 3943621"/>
                <a:gd name="connsiteY42" fmla="*/ 359693 h 403029"/>
                <a:gd name="connsiteX43" fmla="*/ 3163564 w 3943621"/>
                <a:gd name="connsiteY43" fmla="*/ 359693 h 403029"/>
                <a:gd name="connsiteX44" fmla="*/ 3163564 w 3943621"/>
                <a:gd name="connsiteY44" fmla="*/ 368360 h 403029"/>
                <a:gd name="connsiteX45" fmla="*/ 3280573 w 3943621"/>
                <a:gd name="connsiteY45" fmla="*/ 368360 h 403029"/>
                <a:gd name="connsiteX46" fmla="*/ 3280573 w 3943621"/>
                <a:gd name="connsiteY46" fmla="*/ 385694 h 403029"/>
                <a:gd name="connsiteX47" fmla="*/ 3527591 w 3943621"/>
                <a:gd name="connsiteY47" fmla="*/ 385694 h 403029"/>
                <a:gd name="connsiteX48" fmla="*/ 3527591 w 3943621"/>
                <a:gd name="connsiteY48" fmla="*/ 403029 h 403029"/>
                <a:gd name="connsiteX49" fmla="*/ 3943621 w 3943621"/>
                <a:gd name="connsiteY49" fmla="*/ 403029 h 403029"/>
                <a:gd name="connsiteX0" fmla="*/ 0 w 3943621"/>
                <a:gd name="connsiteY0" fmla="*/ 0 h 403029"/>
                <a:gd name="connsiteX1" fmla="*/ 95341 w 3943621"/>
                <a:gd name="connsiteY1" fmla="*/ 0 h 403029"/>
                <a:gd name="connsiteX2" fmla="*/ 95341 w 3943621"/>
                <a:gd name="connsiteY2" fmla="*/ 13001 h 403029"/>
                <a:gd name="connsiteX3" fmla="*/ 273020 w 3943621"/>
                <a:gd name="connsiteY3" fmla="*/ 13001 h 403029"/>
                <a:gd name="connsiteX4" fmla="*/ 273020 w 3943621"/>
                <a:gd name="connsiteY4" fmla="*/ 39002 h 403029"/>
                <a:gd name="connsiteX5" fmla="*/ 385695 w 3943621"/>
                <a:gd name="connsiteY5" fmla="*/ 39002 h 403029"/>
                <a:gd name="connsiteX6" fmla="*/ 385695 w 3943621"/>
                <a:gd name="connsiteY6" fmla="*/ 65004 h 403029"/>
                <a:gd name="connsiteX7" fmla="*/ 515705 w 3943621"/>
                <a:gd name="connsiteY7" fmla="*/ 65004 h 403029"/>
                <a:gd name="connsiteX8" fmla="*/ 515705 w 3943621"/>
                <a:gd name="connsiteY8" fmla="*/ 86673 h 403029"/>
                <a:gd name="connsiteX9" fmla="*/ 715053 w 3943621"/>
                <a:gd name="connsiteY9" fmla="*/ 86673 h 403029"/>
                <a:gd name="connsiteX10" fmla="*/ 715053 w 3943621"/>
                <a:gd name="connsiteY10" fmla="*/ 104007 h 403029"/>
                <a:gd name="connsiteX11" fmla="*/ 923068 w 3943621"/>
                <a:gd name="connsiteY11" fmla="*/ 104007 h 403029"/>
                <a:gd name="connsiteX12" fmla="*/ 923068 w 3943621"/>
                <a:gd name="connsiteY12" fmla="*/ 121342 h 403029"/>
                <a:gd name="connsiteX13" fmla="*/ 1027075 w 3943621"/>
                <a:gd name="connsiteY13" fmla="*/ 121342 h 403029"/>
                <a:gd name="connsiteX14" fmla="*/ 1027075 w 3943621"/>
                <a:gd name="connsiteY14" fmla="*/ 134343 h 403029"/>
                <a:gd name="connsiteX15" fmla="*/ 1200421 w 3943621"/>
                <a:gd name="connsiteY15" fmla="*/ 134343 h 403029"/>
                <a:gd name="connsiteX16" fmla="*/ 1200421 w 3943621"/>
                <a:gd name="connsiteY16" fmla="*/ 151677 h 403029"/>
                <a:gd name="connsiteX17" fmla="*/ 1226423 w 3943621"/>
                <a:gd name="connsiteY17" fmla="*/ 151677 h 403029"/>
                <a:gd name="connsiteX18" fmla="*/ 1226423 w 3943621"/>
                <a:gd name="connsiteY18" fmla="*/ 160345 h 403029"/>
                <a:gd name="connsiteX19" fmla="*/ 1386768 w 3943621"/>
                <a:gd name="connsiteY19" fmla="*/ 160345 h 403029"/>
                <a:gd name="connsiteX20" fmla="*/ 1386768 w 3943621"/>
                <a:gd name="connsiteY20" fmla="*/ 177679 h 403029"/>
                <a:gd name="connsiteX21" fmla="*/ 1542780 w 3943621"/>
                <a:gd name="connsiteY21" fmla="*/ 177679 h 403029"/>
                <a:gd name="connsiteX22" fmla="*/ 1542780 w 3943621"/>
                <a:gd name="connsiteY22" fmla="*/ 199348 h 403029"/>
                <a:gd name="connsiteX23" fmla="*/ 1746461 w 3943621"/>
                <a:gd name="connsiteY23" fmla="*/ 199348 h 403029"/>
                <a:gd name="connsiteX24" fmla="*/ 1737794 w 3943621"/>
                <a:gd name="connsiteY24" fmla="*/ 208015 h 403029"/>
                <a:gd name="connsiteX25" fmla="*/ 1885138 w 3943621"/>
                <a:gd name="connsiteY25" fmla="*/ 208015 h 403029"/>
                <a:gd name="connsiteX26" fmla="*/ 1967477 w 3943621"/>
                <a:gd name="connsiteY26" fmla="*/ 221016 h 403029"/>
                <a:gd name="connsiteX27" fmla="*/ 1980478 w 3943621"/>
                <a:gd name="connsiteY27" fmla="*/ 234017 h 403029"/>
                <a:gd name="connsiteX28" fmla="*/ 2067151 w 3943621"/>
                <a:gd name="connsiteY28" fmla="*/ 234017 h 403029"/>
                <a:gd name="connsiteX29" fmla="*/ 2067151 w 3943621"/>
                <a:gd name="connsiteY29" fmla="*/ 251351 h 403029"/>
                <a:gd name="connsiteX30" fmla="*/ 2279500 w 3943621"/>
                <a:gd name="connsiteY30" fmla="*/ 251351 h 403029"/>
                <a:gd name="connsiteX31" fmla="*/ 2279500 w 3943621"/>
                <a:gd name="connsiteY31" fmla="*/ 264352 h 403029"/>
                <a:gd name="connsiteX32" fmla="*/ 2422510 w 3943621"/>
                <a:gd name="connsiteY32" fmla="*/ 264352 h 403029"/>
                <a:gd name="connsiteX33" fmla="*/ 2422510 w 3943621"/>
                <a:gd name="connsiteY33" fmla="*/ 286020 h 403029"/>
                <a:gd name="connsiteX34" fmla="*/ 2478848 w 3943621"/>
                <a:gd name="connsiteY34" fmla="*/ 286020 h 403029"/>
                <a:gd name="connsiteX35" fmla="*/ 2478848 w 3943621"/>
                <a:gd name="connsiteY35" fmla="*/ 307689 h 403029"/>
                <a:gd name="connsiteX36" fmla="*/ 2608857 w 3943621"/>
                <a:gd name="connsiteY36" fmla="*/ 307689 h 403029"/>
                <a:gd name="connsiteX37" fmla="*/ 2608857 w 3943621"/>
                <a:gd name="connsiteY37" fmla="*/ 329357 h 403029"/>
                <a:gd name="connsiteX38" fmla="*/ 2777870 w 3943621"/>
                <a:gd name="connsiteY38" fmla="*/ 329357 h 403029"/>
                <a:gd name="connsiteX39" fmla="*/ 2777870 w 3943621"/>
                <a:gd name="connsiteY39" fmla="*/ 346692 h 403029"/>
                <a:gd name="connsiteX40" fmla="*/ 2946882 w 3943621"/>
                <a:gd name="connsiteY40" fmla="*/ 346692 h 403029"/>
                <a:gd name="connsiteX41" fmla="*/ 2946882 w 3943621"/>
                <a:gd name="connsiteY41" fmla="*/ 359693 h 403029"/>
                <a:gd name="connsiteX42" fmla="*/ 3163564 w 3943621"/>
                <a:gd name="connsiteY42" fmla="*/ 359693 h 403029"/>
                <a:gd name="connsiteX43" fmla="*/ 3163564 w 3943621"/>
                <a:gd name="connsiteY43" fmla="*/ 368360 h 403029"/>
                <a:gd name="connsiteX44" fmla="*/ 3280573 w 3943621"/>
                <a:gd name="connsiteY44" fmla="*/ 368360 h 403029"/>
                <a:gd name="connsiteX45" fmla="*/ 3280573 w 3943621"/>
                <a:gd name="connsiteY45" fmla="*/ 385694 h 403029"/>
                <a:gd name="connsiteX46" fmla="*/ 3527591 w 3943621"/>
                <a:gd name="connsiteY46" fmla="*/ 385694 h 403029"/>
                <a:gd name="connsiteX47" fmla="*/ 3527591 w 3943621"/>
                <a:gd name="connsiteY47" fmla="*/ 403029 h 403029"/>
                <a:gd name="connsiteX48" fmla="*/ 3943621 w 3943621"/>
                <a:gd name="connsiteY48" fmla="*/ 403029 h 403029"/>
                <a:gd name="connsiteX0" fmla="*/ 0 w 3943621"/>
                <a:gd name="connsiteY0" fmla="*/ 0 h 403029"/>
                <a:gd name="connsiteX1" fmla="*/ 95341 w 3943621"/>
                <a:gd name="connsiteY1" fmla="*/ 0 h 403029"/>
                <a:gd name="connsiteX2" fmla="*/ 95341 w 3943621"/>
                <a:gd name="connsiteY2" fmla="*/ 13001 h 403029"/>
                <a:gd name="connsiteX3" fmla="*/ 273020 w 3943621"/>
                <a:gd name="connsiteY3" fmla="*/ 13001 h 403029"/>
                <a:gd name="connsiteX4" fmla="*/ 273020 w 3943621"/>
                <a:gd name="connsiteY4" fmla="*/ 39002 h 403029"/>
                <a:gd name="connsiteX5" fmla="*/ 385695 w 3943621"/>
                <a:gd name="connsiteY5" fmla="*/ 39002 h 403029"/>
                <a:gd name="connsiteX6" fmla="*/ 385695 w 3943621"/>
                <a:gd name="connsiteY6" fmla="*/ 65004 h 403029"/>
                <a:gd name="connsiteX7" fmla="*/ 515705 w 3943621"/>
                <a:gd name="connsiteY7" fmla="*/ 65004 h 403029"/>
                <a:gd name="connsiteX8" fmla="*/ 515705 w 3943621"/>
                <a:gd name="connsiteY8" fmla="*/ 86673 h 403029"/>
                <a:gd name="connsiteX9" fmla="*/ 715053 w 3943621"/>
                <a:gd name="connsiteY9" fmla="*/ 86673 h 403029"/>
                <a:gd name="connsiteX10" fmla="*/ 715053 w 3943621"/>
                <a:gd name="connsiteY10" fmla="*/ 104007 h 403029"/>
                <a:gd name="connsiteX11" fmla="*/ 923068 w 3943621"/>
                <a:gd name="connsiteY11" fmla="*/ 104007 h 403029"/>
                <a:gd name="connsiteX12" fmla="*/ 923068 w 3943621"/>
                <a:gd name="connsiteY12" fmla="*/ 121342 h 403029"/>
                <a:gd name="connsiteX13" fmla="*/ 1027075 w 3943621"/>
                <a:gd name="connsiteY13" fmla="*/ 121342 h 403029"/>
                <a:gd name="connsiteX14" fmla="*/ 1027075 w 3943621"/>
                <a:gd name="connsiteY14" fmla="*/ 134343 h 403029"/>
                <a:gd name="connsiteX15" fmla="*/ 1200421 w 3943621"/>
                <a:gd name="connsiteY15" fmla="*/ 134343 h 403029"/>
                <a:gd name="connsiteX16" fmla="*/ 1200421 w 3943621"/>
                <a:gd name="connsiteY16" fmla="*/ 151677 h 403029"/>
                <a:gd name="connsiteX17" fmla="*/ 1226423 w 3943621"/>
                <a:gd name="connsiteY17" fmla="*/ 151677 h 403029"/>
                <a:gd name="connsiteX18" fmla="*/ 1226423 w 3943621"/>
                <a:gd name="connsiteY18" fmla="*/ 160345 h 403029"/>
                <a:gd name="connsiteX19" fmla="*/ 1386768 w 3943621"/>
                <a:gd name="connsiteY19" fmla="*/ 160345 h 403029"/>
                <a:gd name="connsiteX20" fmla="*/ 1386768 w 3943621"/>
                <a:gd name="connsiteY20" fmla="*/ 177679 h 403029"/>
                <a:gd name="connsiteX21" fmla="*/ 1542780 w 3943621"/>
                <a:gd name="connsiteY21" fmla="*/ 177679 h 403029"/>
                <a:gd name="connsiteX22" fmla="*/ 1542780 w 3943621"/>
                <a:gd name="connsiteY22" fmla="*/ 199348 h 403029"/>
                <a:gd name="connsiteX23" fmla="*/ 1746461 w 3943621"/>
                <a:gd name="connsiteY23" fmla="*/ 199348 h 403029"/>
                <a:gd name="connsiteX24" fmla="*/ 1737794 w 3943621"/>
                <a:gd name="connsiteY24" fmla="*/ 208015 h 403029"/>
                <a:gd name="connsiteX25" fmla="*/ 1885138 w 3943621"/>
                <a:gd name="connsiteY25" fmla="*/ 208015 h 403029"/>
                <a:gd name="connsiteX26" fmla="*/ 1980478 w 3943621"/>
                <a:gd name="connsiteY26" fmla="*/ 212349 h 403029"/>
                <a:gd name="connsiteX27" fmla="*/ 1980478 w 3943621"/>
                <a:gd name="connsiteY27" fmla="*/ 234017 h 403029"/>
                <a:gd name="connsiteX28" fmla="*/ 2067151 w 3943621"/>
                <a:gd name="connsiteY28" fmla="*/ 234017 h 403029"/>
                <a:gd name="connsiteX29" fmla="*/ 2067151 w 3943621"/>
                <a:gd name="connsiteY29" fmla="*/ 251351 h 403029"/>
                <a:gd name="connsiteX30" fmla="*/ 2279500 w 3943621"/>
                <a:gd name="connsiteY30" fmla="*/ 251351 h 403029"/>
                <a:gd name="connsiteX31" fmla="*/ 2279500 w 3943621"/>
                <a:gd name="connsiteY31" fmla="*/ 264352 h 403029"/>
                <a:gd name="connsiteX32" fmla="*/ 2422510 w 3943621"/>
                <a:gd name="connsiteY32" fmla="*/ 264352 h 403029"/>
                <a:gd name="connsiteX33" fmla="*/ 2422510 w 3943621"/>
                <a:gd name="connsiteY33" fmla="*/ 286020 h 403029"/>
                <a:gd name="connsiteX34" fmla="*/ 2478848 w 3943621"/>
                <a:gd name="connsiteY34" fmla="*/ 286020 h 403029"/>
                <a:gd name="connsiteX35" fmla="*/ 2478848 w 3943621"/>
                <a:gd name="connsiteY35" fmla="*/ 307689 h 403029"/>
                <a:gd name="connsiteX36" fmla="*/ 2608857 w 3943621"/>
                <a:gd name="connsiteY36" fmla="*/ 307689 h 403029"/>
                <a:gd name="connsiteX37" fmla="*/ 2608857 w 3943621"/>
                <a:gd name="connsiteY37" fmla="*/ 329357 h 403029"/>
                <a:gd name="connsiteX38" fmla="*/ 2777870 w 3943621"/>
                <a:gd name="connsiteY38" fmla="*/ 329357 h 403029"/>
                <a:gd name="connsiteX39" fmla="*/ 2777870 w 3943621"/>
                <a:gd name="connsiteY39" fmla="*/ 346692 h 403029"/>
                <a:gd name="connsiteX40" fmla="*/ 2946882 w 3943621"/>
                <a:gd name="connsiteY40" fmla="*/ 346692 h 403029"/>
                <a:gd name="connsiteX41" fmla="*/ 2946882 w 3943621"/>
                <a:gd name="connsiteY41" fmla="*/ 359693 h 403029"/>
                <a:gd name="connsiteX42" fmla="*/ 3163564 w 3943621"/>
                <a:gd name="connsiteY42" fmla="*/ 359693 h 403029"/>
                <a:gd name="connsiteX43" fmla="*/ 3163564 w 3943621"/>
                <a:gd name="connsiteY43" fmla="*/ 368360 h 403029"/>
                <a:gd name="connsiteX44" fmla="*/ 3280573 w 3943621"/>
                <a:gd name="connsiteY44" fmla="*/ 368360 h 403029"/>
                <a:gd name="connsiteX45" fmla="*/ 3280573 w 3943621"/>
                <a:gd name="connsiteY45" fmla="*/ 385694 h 403029"/>
                <a:gd name="connsiteX46" fmla="*/ 3527591 w 3943621"/>
                <a:gd name="connsiteY46" fmla="*/ 385694 h 403029"/>
                <a:gd name="connsiteX47" fmla="*/ 3527591 w 3943621"/>
                <a:gd name="connsiteY47" fmla="*/ 403029 h 403029"/>
                <a:gd name="connsiteX48" fmla="*/ 3943621 w 3943621"/>
                <a:gd name="connsiteY48" fmla="*/ 403029 h 4030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3943621" h="403029">
                  <a:moveTo>
                    <a:pt x="0" y="0"/>
                  </a:moveTo>
                  <a:lnTo>
                    <a:pt x="95341" y="0"/>
                  </a:lnTo>
                  <a:lnTo>
                    <a:pt x="95341" y="13001"/>
                  </a:lnTo>
                  <a:lnTo>
                    <a:pt x="273020" y="13001"/>
                  </a:lnTo>
                  <a:lnTo>
                    <a:pt x="273020" y="39002"/>
                  </a:lnTo>
                  <a:lnTo>
                    <a:pt x="385695" y="39002"/>
                  </a:lnTo>
                  <a:lnTo>
                    <a:pt x="385695" y="65004"/>
                  </a:lnTo>
                  <a:lnTo>
                    <a:pt x="515705" y="65004"/>
                  </a:lnTo>
                  <a:lnTo>
                    <a:pt x="515705" y="86673"/>
                  </a:lnTo>
                  <a:lnTo>
                    <a:pt x="715053" y="86673"/>
                  </a:lnTo>
                  <a:lnTo>
                    <a:pt x="715053" y="104007"/>
                  </a:lnTo>
                  <a:lnTo>
                    <a:pt x="923068" y="104007"/>
                  </a:lnTo>
                  <a:lnTo>
                    <a:pt x="923068" y="121342"/>
                  </a:lnTo>
                  <a:lnTo>
                    <a:pt x="1027075" y="121342"/>
                  </a:lnTo>
                  <a:lnTo>
                    <a:pt x="1027075" y="134343"/>
                  </a:lnTo>
                  <a:lnTo>
                    <a:pt x="1200421" y="134343"/>
                  </a:lnTo>
                  <a:lnTo>
                    <a:pt x="1200421" y="151677"/>
                  </a:lnTo>
                  <a:lnTo>
                    <a:pt x="1226423" y="151677"/>
                  </a:lnTo>
                  <a:lnTo>
                    <a:pt x="1226423" y="160345"/>
                  </a:lnTo>
                  <a:lnTo>
                    <a:pt x="1386768" y="160345"/>
                  </a:lnTo>
                  <a:lnTo>
                    <a:pt x="1386768" y="177679"/>
                  </a:lnTo>
                  <a:lnTo>
                    <a:pt x="1542780" y="177679"/>
                  </a:lnTo>
                  <a:lnTo>
                    <a:pt x="1542780" y="199348"/>
                  </a:lnTo>
                  <a:lnTo>
                    <a:pt x="1746461" y="199348"/>
                  </a:lnTo>
                  <a:lnTo>
                    <a:pt x="1737794" y="208015"/>
                  </a:lnTo>
                  <a:lnTo>
                    <a:pt x="1885138" y="208015"/>
                  </a:lnTo>
                  <a:lnTo>
                    <a:pt x="1980478" y="212349"/>
                  </a:lnTo>
                  <a:lnTo>
                    <a:pt x="1980478" y="234017"/>
                  </a:lnTo>
                  <a:lnTo>
                    <a:pt x="2067151" y="234017"/>
                  </a:lnTo>
                  <a:lnTo>
                    <a:pt x="2067151" y="251351"/>
                  </a:lnTo>
                  <a:lnTo>
                    <a:pt x="2279500" y="251351"/>
                  </a:lnTo>
                  <a:lnTo>
                    <a:pt x="2279500" y="264352"/>
                  </a:lnTo>
                  <a:lnTo>
                    <a:pt x="2422510" y="264352"/>
                  </a:lnTo>
                  <a:lnTo>
                    <a:pt x="2422510" y="286020"/>
                  </a:lnTo>
                  <a:lnTo>
                    <a:pt x="2478848" y="286020"/>
                  </a:lnTo>
                  <a:lnTo>
                    <a:pt x="2478848" y="307689"/>
                  </a:lnTo>
                  <a:lnTo>
                    <a:pt x="2608857" y="307689"/>
                  </a:lnTo>
                  <a:lnTo>
                    <a:pt x="2608857" y="329357"/>
                  </a:lnTo>
                  <a:lnTo>
                    <a:pt x="2777870" y="329357"/>
                  </a:lnTo>
                  <a:lnTo>
                    <a:pt x="2777870" y="346692"/>
                  </a:lnTo>
                  <a:lnTo>
                    <a:pt x="2946882" y="346692"/>
                  </a:lnTo>
                  <a:lnTo>
                    <a:pt x="2946882" y="359693"/>
                  </a:lnTo>
                  <a:lnTo>
                    <a:pt x="3163564" y="359693"/>
                  </a:lnTo>
                  <a:lnTo>
                    <a:pt x="3163564" y="368360"/>
                  </a:lnTo>
                  <a:lnTo>
                    <a:pt x="3280573" y="368360"/>
                  </a:lnTo>
                  <a:lnTo>
                    <a:pt x="3280573" y="385694"/>
                  </a:lnTo>
                  <a:lnTo>
                    <a:pt x="3527591" y="385694"/>
                  </a:lnTo>
                  <a:lnTo>
                    <a:pt x="3527591" y="403029"/>
                  </a:lnTo>
                  <a:lnTo>
                    <a:pt x="3943621" y="403029"/>
                  </a:lnTo>
                </a:path>
              </a:pathLst>
            </a:custGeom>
            <a:noFill/>
            <a:ln w="28575">
              <a:solidFill>
                <a:schemeClr val="accent3"/>
              </a:solidFill>
              <a:miter lim="800000"/>
              <a:headEnd/>
              <a:tailEnd/>
            </a:ln>
          </p:spPr>
          <p:txBody>
            <a:bodyPr rtlCol="0" anchor="ctr"/>
            <a:lstStyle/>
            <a:p>
              <a:pPr algn="ctr"/>
              <a:endParaRPr lang="en-US"/>
            </a:p>
          </p:txBody>
        </p:sp>
        <p:sp>
          <p:nvSpPr>
            <p:cNvPr id="31860" name="Freeform: Shape 31859">
              <a:extLst>
                <a:ext uri="{FF2B5EF4-FFF2-40B4-BE49-F238E27FC236}">
                  <a16:creationId xmlns:a16="http://schemas.microsoft.com/office/drawing/2014/main" id="{80B318E4-1DE6-A980-DB80-81338EF8B051}"/>
                </a:ext>
              </a:extLst>
            </p:cNvPr>
            <p:cNvSpPr/>
            <p:nvPr/>
          </p:nvSpPr>
          <p:spPr bwMode="auto">
            <a:xfrm>
              <a:off x="6474472" y="2587189"/>
              <a:ext cx="3289240" cy="398695"/>
            </a:xfrm>
            <a:custGeom>
              <a:avLst/>
              <a:gdLst>
                <a:gd name="connsiteX0" fmla="*/ 0 w 3289240"/>
                <a:gd name="connsiteY0" fmla="*/ 0 h 398695"/>
                <a:gd name="connsiteX1" fmla="*/ 99674 w 3289240"/>
                <a:gd name="connsiteY1" fmla="*/ 0 h 398695"/>
                <a:gd name="connsiteX2" fmla="*/ 99674 w 3289240"/>
                <a:gd name="connsiteY2" fmla="*/ 30335 h 398695"/>
                <a:gd name="connsiteX3" fmla="*/ 268686 w 3289240"/>
                <a:gd name="connsiteY3" fmla="*/ 30335 h 398695"/>
                <a:gd name="connsiteX4" fmla="*/ 268686 w 3289240"/>
                <a:gd name="connsiteY4" fmla="*/ 52003 h 398695"/>
                <a:gd name="connsiteX5" fmla="*/ 377028 w 3289240"/>
                <a:gd name="connsiteY5" fmla="*/ 52003 h 398695"/>
                <a:gd name="connsiteX6" fmla="*/ 377028 w 3289240"/>
                <a:gd name="connsiteY6" fmla="*/ 73672 h 398695"/>
                <a:gd name="connsiteX7" fmla="*/ 481035 w 3289240"/>
                <a:gd name="connsiteY7" fmla="*/ 73672 h 398695"/>
                <a:gd name="connsiteX8" fmla="*/ 481035 w 3289240"/>
                <a:gd name="connsiteY8" fmla="*/ 104007 h 398695"/>
                <a:gd name="connsiteX9" fmla="*/ 905733 w 3289240"/>
                <a:gd name="connsiteY9" fmla="*/ 104007 h 398695"/>
                <a:gd name="connsiteX10" fmla="*/ 905733 w 3289240"/>
                <a:gd name="connsiteY10" fmla="*/ 121342 h 398695"/>
                <a:gd name="connsiteX11" fmla="*/ 1226423 w 3289240"/>
                <a:gd name="connsiteY11" fmla="*/ 121342 h 398695"/>
                <a:gd name="connsiteX12" fmla="*/ 1226423 w 3289240"/>
                <a:gd name="connsiteY12" fmla="*/ 138676 h 398695"/>
                <a:gd name="connsiteX13" fmla="*/ 1274093 w 3289240"/>
                <a:gd name="connsiteY13" fmla="*/ 138676 h 398695"/>
                <a:gd name="connsiteX14" fmla="*/ 1274093 w 3289240"/>
                <a:gd name="connsiteY14" fmla="*/ 160345 h 398695"/>
                <a:gd name="connsiteX15" fmla="*/ 1525445 w 3289240"/>
                <a:gd name="connsiteY15" fmla="*/ 160345 h 398695"/>
                <a:gd name="connsiteX16" fmla="*/ 1525445 w 3289240"/>
                <a:gd name="connsiteY16" fmla="*/ 203681 h 398695"/>
                <a:gd name="connsiteX17" fmla="*/ 1841801 w 3289240"/>
                <a:gd name="connsiteY17" fmla="*/ 203681 h 398695"/>
                <a:gd name="connsiteX18" fmla="*/ 1841801 w 3289240"/>
                <a:gd name="connsiteY18" fmla="*/ 251351 h 398695"/>
                <a:gd name="connsiteX19" fmla="*/ 1958810 w 3289240"/>
                <a:gd name="connsiteY19" fmla="*/ 251351 h 398695"/>
                <a:gd name="connsiteX20" fmla="*/ 1958810 w 3289240"/>
                <a:gd name="connsiteY20" fmla="*/ 316356 h 398695"/>
                <a:gd name="connsiteX21" fmla="*/ 2067151 w 3289240"/>
                <a:gd name="connsiteY21" fmla="*/ 316356 h 398695"/>
                <a:gd name="connsiteX22" fmla="*/ 2067151 w 3289240"/>
                <a:gd name="connsiteY22" fmla="*/ 398695 h 398695"/>
                <a:gd name="connsiteX23" fmla="*/ 3289240 w 3289240"/>
                <a:gd name="connsiteY23" fmla="*/ 398695 h 3986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289240" h="398695">
                  <a:moveTo>
                    <a:pt x="0" y="0"/>
                  </a:moveTo>
                  <a:lnTo>
                    <a:pt x="99674" y="0"/>
                  </a:lnTo>
                  <a:lnTo>
                    <a:pt x="99674" y="30335"/>
                  </a:lnTo>
                  <a:lnTo>
                    <a:pt x="268686" y="30335"/>
                  </a:lnTo>
                  <a:lnTo>
                    <a:pt x="268686" y="52003"/>
                  </a:lnTo>
                  <a:lnTo>
                    <a:pt x="377028" y="52003"/>
                  </a:lnTo>
                  <a:lnTo>
                    <a:pt x="377028" y="73672"/>
                  </a:lnTo>
                  <a:lnTo>
                    <a:pt x="481035" y="73672"/>
                  </a:lnTo>
                  <a:lnTo>
                    <a:pt x="481035" y="104007"/>
                  </a:lnTo>
                  <a:lnTo>
                    <a:pt x="905733" y="104007"/>
                  </a:lnTo>
                  <a:lnTo>
                    <a:pt x="905733" y="121342"/>
                  </a:lnTo>
                  <a:lnTo>
                    <a:pt x="1226423" y="121342"/>
                  </a:lnTo>
                  <a:lnTo>
                    <a:pt x="1226423" y="138676"/>
                  </a:lnTo>
                  <a:lnTo>
                    <a:pt x="1274093" y="138676"/>
                  </a:lnTo>
                  <a:lnTo>
                    <a:pt x="1274093" y="160345"/>
                  </a:lnTo>
                  <a:lnTo>
                    <a:pt x="1525445" y="160345"/>
                  </a:lnTo>
                  <a:lnTo>
                    <a:pt x="1525445" y="203681"/>
                  </a:lnTo>
                  <a:lnTo>
                    <a:pt x="1841801" y="203681"/>
                  </a:lnTo>
                  <a:lnTo>
                    <a:pt x="1841801" y="251351"/>
                  </a:lnTo>
                  <a:lnTo>
                    <a:pt x="1958810" y="251351"/>
                  </a:lnTo>
                  <a:lnTo>
                    <a:pt x="1958810" y="316356"/>
                  </a:lnTo>
                  <a:lnTo>
                    <a:pt x="2067151" y="316356"/>
                  </a:lnTo>
                  <a:lnTo>
                    <a:pt x="2067151" y="398695"/>
                  </a:lnTo>
                  <a:lnTo>
                    <a:pt x="3289240" y="398695"/>
                  </a:lnTo>
                </a:path>
              </a:pathLst>
            </a:custGeom>
            <a:noFill/>
            <a:ln w="28575">
              <a:solidFill>
                <a:schemeClr val="accent3"/>
              </a:solidFill>
              <a:miter lim="800000"/>
              <a:headEnd/>
              <a:tailEnd/>
            </a:ln>
          </p:spPr>
          <p:txBody>
            <a:bodyPr rtlCol="0" anchor="ctr"/>
            <a:lstStyle/>
            <a:p>
              <a:pPr algn="ctr"/>
              <a:endParaRPr lang="en-US"/>
            </a:p>
          </p:txBody>
        </p:sp>
      </p:grpSp>
      <p:sp>
        <p:nvSpPr>
          <p:cNvPr id="31858" name="Freeform: Shape 31857">
            <a:extLst>
              <a:ext uri="{FF2B5EF4-FFF2-40B4-BE49-F238E27FC236}">
                <a16:creationId xmlns:a16="http://schemas.microsoft.com/office/drawing/2014/main" id="{A146B51E-E8CF-D07D-9F36-F1992E8749F7}"/>
              </a:ext>
            </a:extLst>
          </p:cNvPr>
          <p:cNvSpPr/>
          <p:nvPr/>
        </p:nvSpPr>
        <p:spPr bwMode="auto">
          <a:xfrm>
            <a:off x="2522184" y="1963590"/>
            <a:ext cx="6747492" cy="533039"/>
          </a:xfrm>
          <a:custGeom>
            <a:avLst/>
            <a:gdLst>
              <a:gd name="connsiteX0" fmla="*/ 0 w 6747492"/>
              <a:gd name="connsiteY0" fmla="*/ 0 h 533039"/>
              <a:gd name="connsiteX1" fmla="*/ 125676 w 6747492"/>
              <a:gd name="connsiteY1" fmla="*/ 0 h 533039"/>
              <a:gd name="connsiteX2" fmla="*/ 125676 w 6747492"/>
              <a:gd name="connsiteY2" fmla="*/ 13001 h 533039"/>
              <a:gd name="connsiteX3" fmla="*/ 355359 w 6747492"/>
              <a:gd name="connsiteY3" fmla="*/ 13001 h 533039"/>
              <a:gd name="connsiteX4" fmla="*/ 355359 w 6747492"/>
              <a:gd name="connsiteY4" fmla="*/ 26002 h 533039"/>
              <a:gd name="connsiteX5" fmla="*/ 550373 w 6747492"/>
              <a:gd name="connsiteY5" fmla="*/ 26002 h 533039"/>
              <a:gd name="connsiteX6" fmla="*/ 550373 w 6747492"/>
              <a:gd name="connsiteY6" fmla="*/ 52004 h 533039"/>
              <a:gd name="connsiteX7" fmla="*/ 806059 w 6747492"/>
              <a:gd name="connsiteY7" fmla="*/ 52004 h 533039"/>
              <a:gd name="connsiteX8" fmla="*/ 806059 w 6747492"/>
              <a:gd name="connsiteY8" fmla="*/ 73672 h 533039"/>
              <a:gd name="connsiteX9" fmla="*/ 897065 w 6747492"/>
              <a:gd name="connsiteY9" fmla="*/ 73672 h 533039"/>
              <a:gd name="connsiteX10" fmla="*/ 897065 w 6747492"/>
              <a:gd name="connsiteY10" fmla="*/ 91007 h 533039"/>
              <a:gd name="connsiteX11" fmla="*/ 1061744 w 6747492"/>
              <a:gd name="connsiteY11" fmla="*/ 91007 h 533039"/>
              <a:gd name="connsiteX12" fmla="*/ 1061744 w 6747492"/>
              <a:gd name="connsiteY12" fmla="*/ 104008 h 533039"/>
              <a:gd name="connsiteX13" fmla="*/ 1148417 w 6747492"/>
              <a:gd name="connsiteY13" fmla="*/ 104008 h 533039"/>
              <a:gd name="connsiteX14" fmla="*/ 1148417 w 6747492"/>
              <a:gd name="connsiteY14" fmla="*/ 108341 h 533039"/>
              <a:gd name="connsiteX15" fmla="*/ 1417103 w 6747492"/>
              <a:gd name="connsiteY15" fmla="*/ 108341 h 533039"/>
              <a:gd name="connsiteX16" fmla="*/ 1417103 w 6747492"/>
              <a:gd name="connsiteY16" fmla="*/ 121342 h 533039"/>
              <a:gd name="connsiteX17" fmla="*/ 1698790 w 6747492"/>
              <a:gd name="connsiteY17" fmla="*/ 121342 h 533039"/>
              <a:gd name="connsiteX18" fmla="*/ 1698790 w 6747492"/>
              <a:gd name="connsiteY18" fmla="*/ 138677 h 533039"/>
              <a:gd name="connsiteX19" fmla="*/ 1911139 w 6747492"/>
              <a:gd name="connsiteY19" fmla="*/ 138677 h 533039"/>
              <a:gd name="connsiteX20" fmla="*/ 1911139 w 6747492"/>
              <a:gd name="connsiteY20" fmla="*/ 156011 h 533039"/>
              <a:gd name="connsiteX21" fmla="*/ 2110487 w 6747492"/>
              <a:gd name="connsiteY21" fmla="*/ 156011 h 533039"/>
              <a:gd name="connsiteX22" fmla="*/ 2110487 w 6747492"/>
              <a:gd name="connsiteY22" fmla="*/ 169012 h 533039"/>
              <a:gd name="connsiteX23" fmla="*/ 2357505 w 6747492"/>
              <a:gd name="connsiteY23" fmla="*/ 169012 h 533039"/>
              <a:gd name="connsiteX24" fmla="*/ 2357505 w 6747492"/>
              <a:gd name="connsiteY24" fmla="*/ 190681 h 533039"/>
              <a:gd name="connsiteX25" fmla="*/ 2426843 w 6747492"/>
              <a:gd name="connsiteY25" fmla="*/ 190681 h 533039"/>
              <a:gd name="connsiteX26" fmla="*/ 2426843 w 6747492"/>
              <a:gd name="connsiteY26" fmla="*/ 212349 h 533039"/>
              <a:gd name="connsiteX27" fmla="*/ 2465846 w 6747492"/>
              <a:gd name="connsiteY27" fmla="*/ 212349 h 533039"/>
              <a:gd name="connsiteX28" fmla="*/ 2465846 w 6747492"/>
              <a:gd name="connsiteY28" fmla="*/ 229683 h 533039"/>
              <a:gd name="connsiteX29" fmla="*/ 2587189 w 6747492"/>
              <a:gd name="connsiteY29" fmla="*/ 229683 h 533039"/>
              <a:gd name="connsiteX30" fmla="*/ 2587189 w 6747492"/>
              <a:gd name="connsiteY30" fmla="*/ 251352 h 533039"/>
              <a:gd name="connsiteX31" fmla="*/ 2660861 w 6747492"/>
              <a:gd name="connsiteY31" fmla="*/ 251352 h 533039"/>
              <a:gd name="connsiteX32" fmla="*/ 2660861 w 6747492"/>
              <a:gd name="connsiteY32" fmla="*/ 264353 h 533039"/>
              <a:gd name="connsiteX33" fmla="*/ 3050889 w 6747492"/>
              <a:gd name="connsiteY33" fmla="*/ 264353 h 533039"/>
              <a:gd name="connsiteX34" fmla="*/ 3050889 w 6747492"/>
              <a:gd name="connsiteY34" fmla="*/ 290354 h 533039"/>
              <a:gd name="connsiteX35" fmla="*/ 3102893 w 6747492"/>
              <a:gd name="connsiteY35" fmla="*/ 290354 h 533039"/>
              <a:gd name="connsiteX36" fmla="*/ 3102893 w 6747492"/>
              <a:gd name="connsiteY36" fmla="*/ 312023 h 533039"/>
              <a:gd name="connsiteX37" fmla="*/ 3245903 w 6747492"/>
              <a:gd name="connsiteY37" fmla="*/ 312023 h 533039"/>
              <a:gd name="connsiteX38" fmla="*/ 3245903 w 6747492"/>
              <a:gd name="connsiteY38" fmla="*/ 329357 h 533039"/>
              <a:gd name="connsiteX39" fmla="*/ 4051962 w 6747492"/>
              <a:gd name="connsiteY39" fmla="*/ 329357 h 533039"/>
              <a:gd name="connsiteX40" fmla="*/ 4051962 w 6747492"/>
              <a:gd name="connsiteY40" fmla="*/ 385695 h 533039"/>
              <a:gd name="connsiteX41" fmla="*/ 4264311 w 6747492"/>
              <a:gd name="connsiteY41" fmla="*/ 385695 h 533039"/>
              <a:gd name="connsiteX42" fmla="*/ 4264311 w 6747492"/>
              <a:gd name="connsiteY42" fmla="*/ 385695 h 533039"/>
              <a:gd name="connsiteX43" fmla="*/ 4511329 w 6747492"/>
              <a:gd name="connsiteY43" fmla="*/ 385695 h 533039"/>
              <a:gd name="connsiteX44" fmla="*/ 4511329 w 6747492"/>
              <a:gd name="connsiteY44" fmla="*/ 403029 h 533039"/>
              <a:gd name="connsiteX45" fmla="*/ 4775681 w 6747492"/>
              <a:gd name="connsiteY45" fmla="*/ 403029 h 533039"/>
              <a:gd name="connsiteX46" fmla="*/ 4775681 w 6747492"/>
              <a:gd name="connsiteY46" fmla="*/ 416030 h 533039"/>
              <a:gd name="connsiteX47" fmla="*/ 4927359 w 6747492"/>
              <a:gd name="connsiteY47" fmla="*/ 416030 h 533039"/>
              <a:gd name="connsiteX48" fmla="*/ 4927359 w 6747492"/>
              <a:gd name="connsiteY48" fmla="*/ 433365 h 533039"/>
              <a:gd name="connsiteX49" fmla="*/ 5001031 w 6747492"/>
              <a:gd name="connsiteY49" fmla="*/ 433365 h 533039"/>
              <a:gd name="connsiteX50" fmla="*/ 5001031 w 6747492"/>
              <a:gd name="connsiteY50" fmla="*/ 455033 h 533039"/>
              <a:gd name="connsiteX51" fmla="*/ 5074703 w 6747492"/>
              <a:gd name="connsiteY51" fmla="*/ 455033 h 533039"/>
              <a:gd name="connsiteX52" fmla="*/ 5074703 w 6747492"/>
              <a:gd name="connsiteY52" fmla="*/ 468034 h 533039"/>
              <a:gd name="connsiteX53" fmla="*/ 5473399 w 6747492"/>
              <a:gd name="connsiteY53" fmla="*/ 468034 h 533039"/>
              <a:gd name="connsiteX54" fmla="*/ 5473399 w 6747492"/>
              <a:gd name="connsiteY54" fmla="*/ 507037 h 533039"/>
              <a:gd name="connsiteX55" fmla="*/ 5525403 w 6747492"/>
              <a:gd name="connsiteY55" fmla="*/ 507037 h 533039"/>
              <a:gd name="connsiteX56" fmla="*/ 5525403 w 6747492"/>
              <a:gd name="connsiteY56" fmla="*/ 533039 h 533039"/>
              <a:gd name="connsiteX57" fmla="*/ 6747492 w 6747492"/>
              <a:gd name="connsiteY57" fmla="*/ 533039 h 533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Lst>
            <a:rect l="l" t="t" r="r" b="b"/>
            <a:pathLst>
              <a:path w="6747492" h="533039">
                <a:moveTo>
                  <a:pt x="0" y="0"/>
                </a:moveTo>
                <a:lnTo>
                  <a:pt x="125676" y="0"/>
                </a:lnTo>
                <a:lnTo>
                  <a:pt x="125676" y="13001"/>
                </a:lnTo>
                <a:lnTo>
                  <a:pt x="355359" y="13001"/>
                </a:lnTo>
                <a:lnTo>
                  <a:pt x="355359" y="26002"/>
                </a:lnTo>
                <a:lnTo>
                  <a:pt x="550373" y="26002"/>
                </a:lnTo>
                <a:lnTo>
                  <a:pt x="550373" y="52004"/>
                </a:lnTo>
                <a:lnTo>
                  <a:pt x="806059" y="52004"/>
                </a:lnTo>
                <a:lnTo>
                  <a:pt x="806059" y="73672"/>
                </a:lnTo>
                <a:lnTo>
                  <a:pt x="897065" y="73672"/>
                </a:lnTo>
                <a:lnTo>
                  <a:pt x="897065" y="91007"/>
                </a:lnTo>
                <a:lnTo>
                  <a:pt x="1061744" y="91007"/>
                </a:lnTo>
                <a:lnTo>
                  <a:pt x="1061744" y="104008"/>
                </a:lnTo>
                <a:lnTo>
                  <a:pt x="1148417" y="104008"/>
                </a:lnTo>
                <a:lnTo>
                  <a:pt x="1148417" y="108341"/>
                </a:lnTo>
                <a:lnTo>
                  <a:pt x="1417103" y="108341"/>
                </a:lnTo>
                <a:lnTo>
                  <a:pt x="1417103" y="121342"/>
                </a:lnTo>
                <a:lnTo>
                  <a:pt x="1698790" y="121342"/>
                </a:lnTo>
                <a:lnTo>
                  <a:pt x="1698790" y="138677"/>
                </a:lnTo>
                <a:lnTo>
                  <a:pt x="1911139" y="138677"/>
                </a:lnTo>
                <a:lnTo>
                  <a:pt x="1911139" y="156011"/>
                </a:lnTo>
                <a:lnTo>
                  <a:pt x="2110487" y="156011"/>
                </a:lnTo>
                <a:lnTo>
                  <a:pt x="2110487" y="169012"/>
                </a:lnTo>
                <a:lnTo>
                  <a:pt x="2357505" y="169012"/>
                </a:lnTo>
                <a:lnTo>
                  <a:pt x="2357505" y="190681"/>
                </a:lnTo>
                <a:lnTo>
                  <a:pt x="2426843" y="190681"/>
                </a:lnTo>
                <a:lnTo>
                  <a:pt x="2426843" y="212349"/>
                </a:lnTo>
                <a:lnTo>
                  <a:pt x="2465846" y="212349"/>
                </a:lnTo>
                <a:lnTo>
                  <a:pt x="2465846" y="229683"/>
                </a:lnTo>
                <a:lnTo>
                  <a:pt x="2587189" y="229683"/>
                </a:lnTo>
                <a:lnTo>
                  <a:pt x="2587189" y="251352"/>
                </a:lnTo>
                <a:lnTo>
                  <a:pt x="2660861" y="251352"/>
                </a:lnTo>
                <a:lnTo>
                  <a:pt x="2660861" y="264353"/>
                </a:lnTo>
                <a:lnTo>
                  <a:pt x="3050889" y="264353"/>
                </a:lnTo>
                <a:lnTo>
                  <a:pt x="3050889" y="290354"/>
                </a:lnTo>
                <a:lnTo>
                  <a:pt x="3102893" y="290354"/>
                </a:lnTo>
                <a:lnTo>
                  <a:pt x="3102893" y="312023"/>
                </a:lnTo>
                <a:lnTo>
                  <a:pt x="3245903" y="312023"/>
                </a:lnTo>
                <a:lnTo>
                  <a:pt x="3245903" y="329357"/>
                </a:lnTo>
                <a:lnTo>
                  <a:pt x="4051962" y="329357"/>
                </a:lnTo>
                <a:lnTo>
                  <a:pt x="4051962" y="385695"/>
                </a:lnTo>
                <a:lnTo>
                  <a:pt x="4264311" y="385695"/>
                </a:lnTo>
                <a:lnTo>
                  <a:pt x="4264311" y="385695"/>
                </a:lnTo>
                <a:lnTo>
                  <a:pt x="4511329" y="385695"/>
                </a:lnTo>
                <a:lnTo>
                  <a:pt x="4511329" y="403029"/>
                </a:lnTo>
                <a:lnTo>
                  <a:pt x="4775681" y="403029"/>
                </a:lnTo>
                <a:lnTo>
                  <a:pt x="4775681" y="416030"/>
                </a:lnTo>
                <a:lnTo>
                  <a:pt x="4927359" y="416030"/>
                </a:lnTo>
                <a:lnTo>
                  <a:pt x="4927359" y="433365"/>
                </a:lnTo>
                <a:lnTo>
                  <a:pt x="5001031" y="433365"/>
                </a:lnTo>
                <a:lnTo>
                  <a:pt x="5001031" y="455033"/>
                </a:lnTo>
                <a:lnTo>
                  <a:pt x="5074703" y="455033"/>
                </a:lnTo>
                <a:lnTo>
                  <a:pt x="5074703" y="468034"/>
                </a:lnTo>
                <a:lnTo>
                  <a:pt x="5473399" y="468034"/>
                </a:lnTo>
                <a:lnTo>
                  <a:pt x="5473399" y="507037"/>
                </a:lnTo>
                <a:lnTo>
                  <a:pt x="5525403" y="507037"/>
                </a:lnTo>
                <a:lnTo>
                  <a:pt x="5525403" y="533039"/>
                </a:lnTo>
                <a:lnTo>
                  <a:pt x="6747492" y="533039"/>
                </a:lnTo>
              </a:path>
            </a:pathLst>
          </a:custGeom>
          <a:noFill/>
          <a:ln w="28575">
            <a:solidFill>
              <a:schemeClr val="accent1"/>
            </a:solidFill>
            <a:miter lim="800000"/>
            <a:headEnd/>
            <a:tailEnd/>
          </a:ln>
        </p:spPr>
        <p:txBody>
          <a:bodyPr rtlCol="0" anchor="ctr"/>
          <a:lstStyle/>
          <a:p>
            <a:pPr algn="ctr"/>
            <a:endParaRPr lang="en-US"/>
          </a:p>
        </p:txBody>
      </p:sp>
      <p:sp>
        <p:nvSpPr>
          <p:cNvPr id="31755" name="TextBox 31754">
            <a:extLst>
              <a:ext uri="{FF2B5EF4-FFF2-40B4-BE49-F238E27FC236}">
                <a16:creationId xmlns:a16="http://schemas.microsoft.com/office/drawing/2014/main" id="{1B91BD21-FE13-F7B5-1BDD-E33F4E1E0DCF}"/>
              </a:ext>
            </a:extLst>
          </p:cNvPr>
          <p:cNvSpPr txBox="1"/>
          <p:nvPr/>
        </p:nvSpPr>
        <p:spPr bwMode="auto">
          <a:xfrm>
            <a:off x="9519443" y="492310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45</a:t>
            </a:r>
          </a:p>
        </p:txBody>
      </p:sp>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ALPINE: Investigator-Assessed OS</a:t>
            </a:r>
            <a:endParaRPr lang="en-US" altLang="en-US" i="1" baseline="30000" dirty="0"/>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Brown. ASH 2022. Abstr LBA-6. Brown. NEJM. 2022;[Epub]. </a:t>
            </a:r>
            <a:endParaRPr lang="en-US" altLang="en-US" sz="1200" b="0" dirty="0">
              <a:solidFill>
                <a:schemeClr val="bg2"/>
              </a:solidFill>
              <a:latin typeface="Calibri" panose="020F0502020204030204" pitchFamily="34" charset="0"/>
            </a:endParaRPr>
          </a:p>
        </p:txBody>
      </p:sp>
      <p:sp>
        <p:nvSpPr>
          <p:cNvPr id="2" name="TextBox 1">
            <a:extLst>
              <a:ext uri="{FF2B5EF4-FFF2-40B4-BE49-F238E27FC236}">
                <a16:creationId xmlns:a16="http://schemas.microsoft.com/office/drawing/2014/main" id="{7A111258-6A5D-A3F7-B891-52D55E5AAD9B}"/>
              </a:ext>
            </a:extLst>
          </p:cNvPr>
          <p:cNvSpPr txBox="1"/>
          <p:nvPr/>
        </p:nvSpPr>
        <p:spPr bwMode="auto">
          <a:xfrm>
            <a:off x="4557967" y="5226653"/>
            <a:ext cx="371540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Mo Since Randomization</a:t>
            </a:r>
          </a:p>
        </p:txBody>
      </p:sp>
      <p:sp>
        <p:nvSpPr>
          <p:cNvPr id="5" name="TextBox 4">
            <a:extLst>
              <a:ext uri="{FF2B5EF4-FFF2-40B4-BE49-F238E27FC236}">
                <a16:creationId xmlns:a16="http://schemas.microsoft.com/office/drawing/2014/main" id="{448A0A79-A7A3-F083-9778-4A398B9637D3}"/>
              </a:ext>
            </a:extLst>
          </p:cNvPr>
          <p:cNvSpPr txBox="1"/>
          <p:nvPr/>
        </p:nvSpPr>
        <p:spPr bwMode="auto">
          <a:xfrm rot="16200000">
            <a:off x="1127749" y="3090023"/>
            <a:ext cx="159757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dirty="0">
                <a:solidFill>
                  <a:schemeClr val="bg1"/>
                </a:solidFill>
                <a:latin typeface="Calibri" panose="020F0502020204030204" pitchFamily="34" charset="0"/>
              </a:rPr>
              <a:t>Patients (%)</a:t>
            </a:r>
          </a:p>
        </p:txBody>
      </p:sp>
      <p:sp>
        <p:nvSpPr>
          <p:cNvPr id="6" name="TextBox 5">
            <a:extLst>
              <a:ext uri="{FF2B5EF4-FFF2-40B4-BE49-F238E27FC236}">
                <a16:creationId xmlns:a16="http://schemas.microsoft.com/office/drawing/2014/main" id="{8425C206-D58B-CEE4-1F3F-FB9B05CD01F0}"/>
              </a:ext>
            </a:extLst>
          </p:cNvPr>
          <p:cNvSpPr txBox="1"/>
          <p:nvPr/>
        </p:nvSpPr>
        <p:spPr bwMode="auto">
          <a:xfrm>
            <a:off x="2680350" y="4340258"/>
            <a:ext cx="30585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HR for death: 0.76 (95% CI: 0.51-1.11)</a:t>
            </a:r>
          </a:p>
        </p:txBody>
      </p:sp>
      <p:sp>
        <p:nvSpPr>
          <p:cNvPr id="15" name="Freeform: Shape 14">
            <a:extLst>
              <a:ext uri="{FF2B5EF4-FFF2-40B4-BE49-F238E27FC236}">
                <a16:creationId xmlns:a16="http://schemas.microsoft.com/office/drawing/2014/main" id="{3A064BD4-4E45-8C9B-63BE-DA9AD83A02D1}"/>
              </a:ext>
            </a:extLst>
          </p:cNvPr>
          <p:cNvSpPr/>
          <p:nvPr/>
        </p:nvSpPr>
        <p:spPr bwMode="auto">
          <a:xfrm>
            <a:off x="2528824" y="1966408"/>
            <a:ext cx="7705396" cy="2952289"/>
          </a:xfrm>
          <a:custGeom>
            <a:avLst/>
            <a:gdLst>
              <a:gd name="connsiteX0" fmla="*/ 0 w 7502236"/>
              <a:gd name="connsiteY0" fmla="*/ 0 h 3699164"/>
              <a:gd name="connsiteX1" fmla="*/ 0 w 7502236"/>
              <a:gd name="connsiteY1" fmla="*/ 3699164 h 3699164"/>
              <a:gd name="connsiteX2" fmla="*/ 7502236 w 7502236"/>
              <a:gd name="connsiteY2" fmla="*/ 3699164 h 3699164"/>
            </a:gdLst>
            <a:ahLst/>
            <a:cxnLst>
              <a:cxn ang="0">
                <a:pos x="connsiteX0" y="connsiteY0"/>
              </a:cxn>
              <a:cxn ang="0">
                <a:pos x="connsiteX1" y="connsiteY1"/>
              </a:cxn>
              <a:cxn ang="0">
                <a:pos x="connsiteX2" y="connsiteY2"/>
              </a:cxn>
            </a:cxnLst>
            <a:rect l="l" t="t" r="r" b="b"/>
            <a:pathLst>
              <a:path w="7502236" h="3699164">
                <a:moveTo>
                  <a:pt x="0" y="0"/>
                </a:moveTo>
                <a:lnTo>
                  <a:pt x="0" y="3699164"/>
                </a:lnTo>
                <a:lnTo>
                  <a:pt x="7502236" y="3699164"/>
                </a:lnTo>
              </a:path>
            </a:pathLst>
          </a:custGeom>
          <a:noFill/>
          <a:ln w="28575">
            <a:solidFill>
              <a:schemeClr val="bg1"/>
            </a:solidFill>
            <a:miter lim="800000"/>
            <a:headEnd/>
            <a:tailEnd/>
          </a:ln>
        </p:spPr>
        <p:txBody>
          <a:bodyPr rtlCol="0" anchor="ctr"/>
          <a:lstStyle/>
          <a:p>
            <a:pPr algn="ctr"/>
            <a:endParaRPr lang="en-US"/>
          </a:p>
        </p:txBody>
      </p:sp>
      <p:grpSp>
        <p:nvGrpSpPr>
          <p:cNvPr id="16" name="Group 15">
            <a:extLst>
              <a:ext uri="{FF2B5EF4-FFF2-40B4-BE49-F238E27FC236}">
                <a16:creationId xmlns:a16="http://schemas.microsoft.com/office/drawing/2014/main" id="{913FF1F2-4B98-1BCE-1442-DFF8A2719E53}"/>
              </a:ext>
            </a:extLst>
          </p:cNvPr>
          <p:cNvGrpSpPr/>
          <p:nvPr/>
        </p:nvGrpSpPr>
        <p:grpSpPr>
          <a:xfrm>
            <a:off x="2447419" y="1966408"/>
            <a:ext cx="89261" cy="2951104"/>
            <a:chOff x="1643497" y="1683327"/>
            <a:chExt cx="135081" cy="3702628"/>
          </a:xfrm>
        </p:grpSpPr>
        <p:cxnSp>
          <p:nvCxnSpPr>
            <p:cNvPr id="17" name="Straight Connector 16">
              <a:extLst>
                <a:ext uri="{FF2B5EF4-FFF2-40B4-BE49-F238E27FC236}">
                  <a16:creationId xmlns:a16="http://schemas.microsoft.com/office/drawing/2014/main" id="{63A952DE-0A35-ADC1-7536-FE10CD7692AE}"/>
                </a:ext>
              </a:extLst>
            </p:cNvPr>
            <p:cNvCxnSpPr>
              <a:cxnSpLocks/>
            </p:cNvCxnSpPr>
            <p:nvPr/>
          </p:nvCxnSpPr>
          <p:spPr bwMode="auto">
            <a:xfrm>
              <a:off x="1643497" y="1683327"/>
              <a:ext cx="135081" cy="0"/>
            </a:xfrm>
            <a:prstGeom prst="line">
              <a:avLst/>
            </a:prstGeom>
            <a:noFill/>
            <a:ln w="28575" cap="flat" cmpd="sng" algn="ctr">
              <a:solidFill>
                <a:schemeClr val="bg1"/>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F8AE31AB-CB2C-F682-1DDE-FB45A8E03420}"/>
                </a:ext>
              </a:extLst>
            </p:cNvPr>
            <p:cNvCxnSpPr>
              <a:cxnSpLocks/>
            </p:cNvCxnSpPr>
            <p:nvPr/>
          </p:nvCxnSpPr>
          <p:spPr bwMode="auto">
            <a:xfrm>
              <a:off x="1643497" y="2423853"/>
              <a:ext cx="135081" cy="0"/>
            </a:xfrm>
            <a:prstGeom prst="line">
              <a:avLst/>
            </a:prstGeom>
            <a:noFill/>
            <a:ln w="28575" cap="flat" cmpd="sng" algn="ctr">
              <a:solidFill>
                <a:schemeClr val="bg1"/>
              </a:solidFill>
              <a:prstDash val="solid"/>
              <a:round/>
              <a:headEnd type="none" w="med" len="med"/>
              <a:tailEnd type="none" w="med" len="med"/>
            </a:ln>
            <a:effectLst/>
          </p:spPr>
        </p:cxnSp>
        <p:cxnSp>
          <p:nvCxnSpPr>
            <p:cNvPr id="19" name="Straight Connector 18">
              <a:extLst>
                <a:ext uri="{FF2B5EF4-FFF2-40B4-BE49-F238E27FC236}">
                  <a16:creationId xmlns:a16="http://schemas.microsoft.com/office/drawing/2014/main" id="{0847F2B4-C491-4414-D430-35562B04A3A9}"/>
                </a:ext>
              </a:extLst>
            </p:cNvPr>
            <p:cNvCxnSpPr>
              <a:cxnSpLocks/>
            </p:cNvCxnSpPr>
            <p:nvPr/>
          </p:nvCxnSpPr>
          <p:spPr bwMode="auto">
            <a:xfrm>
              <a:off x="1643497" y="3164379"/>
              <a:ext cx="135081" cy="0"/>
            </a:xfrm>
            <a:prstGeom prst="line">
              <a:avLst/>
            </a:prstGeom>
            <a:noFill/>
            <a:ln w="28575" cap="flat" cmpd="sng" algn="ctr">
              <a:solidFill>
                <a:schemeClr val="bg1"/>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9DC605C4-F8FE-C92E-1116-5752DEC20C1E}"/>
                </a:ext>
              </a:extLst>
            </p:cNvPr>
            <p:cNvCxnSpPr>
              <a:cxnSpLocks/>
            </p:cNvCxnSpPr>
            <p:nvPr/>
          </p:nvCxnSpPr>
          <p:spPr bwMode="auto">
            <a:xfrm>
              <a:off x="1643497" y="3904905"/>
              <a:ext cx="135081" cy="0"/>
            </a:xfrm>
            <a:prstGeom prst="line">
              <a:avLst/>
            </a:prstGeom>
            <a:noFill/>
            <a:ln w="28575" cap="flat" cmpd="sng" algn="ctr">
              <a:solidFill>
                <a:schemeClr val="bg1"/>
              </a:solidFill>
              <a:prstDash val="solid"/>
              <a:round/>
              <a:headEnd type="none" w="med" len="med"/>
              <a:tailEnd type="none" w="med" len="med"/>
            </a:ln>
            <a:effectLst/>
          </p:spPr>
        </p:cxnSp>
        <p:cxnSp>
          <p:nvCxnSpPr>
            <p:cNvPr id="21" name="Straight Connector 20">
              <a:extLst>
                <a:ext uri="{FF2B5EF4-FFF2-40B4-BE49-F238E27FC236}">
                  <a16:creationId xmlns:a16="http://schemas.microsoft.com/office/drawing/2014/main" id="{23D0414F-569F-5D2C-D6B3-5991F5073766}"/>
                </a:ext>
              </a:extLst>
            </p:cNvPr>
            <p:cNvCxnSpPr>
              <a:cxnSpLocks/>
            </p:cNvCxnSpPr>
            <p:nvPr/>
          </p:nvCxnSpPr>
          <p:spPr bwMode="auto">
            <a:xfrm>
              <a:off x="1643497" y="4645431"/>
              <a:ext cx="135081" cy="0"/>
            </a:xfrm>
            <a:prstGeom prst="line">
              <a:avLst/>
            </a:prstGeom>
            <a:noFill/>
            <a:ln w="28575" cap="flat" cmpd="sng" algn="ctr">
              <a:solidFill>
                <a:schemeClr val="bg1"/>
              </a:solidFill>
              <a:prstDash val="solid"/>
              <a:round/>
              <a:headEnd type="none" w="med" len="med"/>
              <a:tailEnd type="none" w="med" len="med"/>
            </a:ln>
            <a:effectLst/>
          </p:spPr>
        </p:cxnSp>
        <p:cxnSp>
          <p:nvCxnSpPr>
            <p:cNvPr id="22" name="Straight Connector 21">
              <a:extLst>
                <a:ext uri="{FF2B5EF4-FFF2-40B4-BE49-F238E27FC236}">
                  <a16:creationId xmlns:a16="http://schemas.microsoft.com/office/drawing/2014/main" id="{C42D66D9-1C2B-6C01-95B6-E7461AAEAD82}"/>
                </a:ext>
              </a:extLst>
            </p:cNvPr>
            <p:cNvCxnSpPr>
              <a:cxnSpLocks/>
            </p:cNvCxnSpPr>
            <p:nvPr/>
          </p:nvCxnSpPr>
          <p:spPr bwMode="auto">
            <a:xfrm>
              <a:off x="1643497" y="5385955"/>
              <a:ext cx="135081" cy="0"/>
            </a:xfrm>
            <a:prstGeom prst="line">
              <a:avLst/>
            </a:prstGeom>
            <a:noFill/>
            <a:ln w="28575" cap="flat" cmpd="sng" algn="ctr">
              <a:solidFill>
                <a:schemeClr val="bg1"/>
              </a:solidFill>
              <a:prstDash val="solid"/>
              <a:round/>
              <a:headEnd type="none" w="med" len="med"/>
              <a:tailEnd type="none" w="med" len="med"/>
            </a:ln>
            <a:effectLst/>
          </p:spPr>
        </p:cxnSp>
      </p:grpSp>
      <p:grpSp>
        <p:nvGrpSpPr>
          <p:cNvPr id="23" name="Group 22">
            <a:extLst>
              <a:ext uri="{FF2B5EF4-FFF2-40B4-BE49-F238E27FC236}">
                <a16:creationId xmlns:a16="http://schemas.microsoft.com/office/drawing/2014/main" id="{CD300751-D47B-FA11-F4B4-F0186F7C1D06}"/>
              </a:ext>
            </a:extLst>
          </p:cNvPr>
          <p:cNvGrpSpPr/>
          <p:nvPr/>
        </p:nvGrpSpPr>
        <p:grpSpPr>
          <a:xfrm>
            <a:off x="1957780" y="1775017"/>
            <a:ext cx="546115" cy="3253432"/>
            <a:chOff x="2180952" y="1034868"/>
            <a:chExt cx="546115" cy="4041389"/>
          </a:xfrm>
        </p:grpSpPr>
        <p:sp>
          <p:nvSpPr>
            <p:cNvPr id="24" name="TextBox 23">
              <a:extLst>
                <a:ext uri="{FF2B5EF4-FFF2-40B4-BE49-F238E27FC236}">
                  <a16:creationId xmlns:a16="http://schemas.microsoft.com/office/drawing/2014/main" id="{F3135C23-ECEA-74E5-B590-C1D842EEB26B}"/>
                </a:ext>
              </a:extLst>
            </p:cNvPr>
            <p:cNvSpPr txBox="1"/>
            <p:nvPr/>
          </p:nvSpPr>
          <p:spPr bwMode="auto">
            <a:xfrm>
              <a:off x="2180952" y="1034868"/>
              <a:ext cx="5357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100</a:t>
              </a:r>
            </a:p>
          </p:txBody>
        </p:sp>
        <p:sp>
          <p:nvSpPr>
            <p:cNvPr id="25" name="TextBox 24">
              <a:extLst>
                <a:ext uri="{FF2B5EF4-FFF2-40B4-BE49-F238E27FC236}">
                  <a16:creationId xmlns:a16="http://schemas.microsoft.com/office/drawing/2014/main" id="{62AF2599-1DEA-D801-D808-B1404F58E1F5}"/>
                </a:ext>
              </a:extLst>
            </p:cNvPr>
            <p:cNvSpPr txBox="1"/>
            <p:nvPr/>
          </p:nvSpPr>
          <p:spPr bwMode="auto">
            <a:xfrm>
              <a:off x="2297972" y="1765000"/>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80</a:t>
              </a:r>
            </a:p>
          </p:txBody>
        </p:sp>
        <p:sp>
          <p:nvSpPr>
            <p:cNvPr id="26" name="TextBox 25">
              <a:extLst>
                <a:ext uri="{FF2B5EF4-FFF2-40B4-BE49-F238E27FC236}">
                  <a16:creationId xmlns:a16="http://schemas.microsoft.com/office/drawing/2014/main" id="{556A85D5-7B78-D160-A3AB-ED00A9752518}"/>
                </a:ext>
              </a:extLst>
            </p:cNvPr>
            <p:cNvSpPr txBox="1"/>
            <p:nvPr/>
          </p:nvSpPr>
          <p:spPr bwMode="auto">
            <a:xfrm>
              <a:off x="2297972" y="2504147"/>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60</a:t>
              </a:r>
            </a:p>
          </p:txBody>
        </p:sp>
        <p:sp>
          <p:nvSpPr>
            <p:cNvPr id="27" name="TextBox 26">
              <a:extLst>
                <a:ext uri="{FF2B5EF4-FFF2-40B4-BE49-F238E27FC236}">
                  <a16:creationId xmlns:a16="http://schemas.microsoft.com/office/drawing/2014/main" id="{AE23DC1C-1A2E-37EC-5F43-0F0509E7198F}"/>
                </a:ext>
              </a:extLst>
            </p:cNvPr>
            <p:cNvSpPr txBox="1"/>
            <p:nvPr/>
          </p:nvSpPr>
          <p:spPr bwMode="auto">
            <a:xfrm>
              <a:off x="2297972" y="3234279"/>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40</a:t>
              </a:r>
            </a:p>
          </p:txBody>
        </p:sp>
        <p:sp>
          <p:nvSpPr>
            <p:cNvPr id="28" name="TextBox 27">
              <a:extLst>
                <a:ext uri="{FF2B5EF4-FFF2-40B4-BE49-F238E27FC236}">
                  <a16:creationId xmlns:a16="http://schemas.microsoft.com/office/drawing/2014/main" id="{46BC7171-4516-A2B2-4118-67C081A9152E}"/>
                </a:ext>
              </a:extLst>
            </p:cNvPr>
            <p:cNvSpPr txBox="1"/>
            <p:nvPr/>
          </p:nvSpPr>
          <p:spPr bwMode="auto">
            <a:xfrm>
              <a:off x="2308363" y="3976793"/>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sp>
          <p:nvSpPr>
            <p:cNvPr id="29" name="TextBox 28">
              <a:extLst>
                <a:ext uri="{FF2B5EF4-FFF2-40B4-BE49-F238E27FC236}">
                  <a16:creationId xmlns:a16="http://schemas.microsoft.com/office/drawing/2014/main" id="{960C7ED6-DE9F-3D2B-55FE-D375BE10DD9E}"/>
                </a:ext>
              </a:extLst>
            </p:cNvPr>
            <p:cNvSpPr txBox="1"/>
            <p:nvPr/>
          </p:nvSpPr>
          <p:spPr bwMode="auto">
            <a:xfrm>
              <a:off x="2425382" y="4706925"/>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grpSp>
      <p:sp>
        <p:nvSpPr>
          <p:cNvPr id="32" name="TextBox 31">
            <a:extLst>
              <a:ext uri="{FF2B5EF4-FFF2-40B4-BE49-F238E27FC236}">
                <a16:creationId xmlns:a16="http://schemas.microsoft.com/office/drawing/2014/main" id="{BED927A8-A909-2445-960B-3105A3288F03}"/>
              </a:ext>
            </a:extLst>
          </p:cNvPr>
          <p:cNvSpPr txBox="1"/>
          <p:nvPr/>
        </p:nvSpPr>
        <p:spPr bwMode="auto">
          <a:xfrm>
            <a:off x="7943194" y="4638771"/>
            <a:ext cx="47961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dirty="0">
                <a:latin typeface="Calibri" panose="020F0502020204030204" pitchFamily="34" charset="0"/>
              </a:rPr>
              <a:t>5.8</a:t>
            </a:r>
          </a:p>
        </p:txBody>
      </p:sp>
      <p:sp>
        <p:nvSpPr>
          <p:cNvPr id="54" name="TextBox 53">
            <a:extLst>
              <a:ext uri="{FF2B5EF4-FFF2-40B4-BE49-F238E27FC236}">
                <a16:creationId xmlns:a16="http://schemas.microsoft.com/office/drawing/2014/main" id="{EBA38638-C0F4-EF29-B9E2-B702BC927961}"/>
              </a:ext>
            </a:extLst>
          </p:cNvPr>
          <p:cNvSpPr txBox="1"/>
          <p:nvPr/>
        </p:nvSpPr>
        <p:spPr bwMode="auto">
          <a:xfrm>
            <a:off x="3987510" y="3352045"/>
            <a:ext cx="175893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ts val="0"/>
              </a:spcBef>
              <a:spcAft>
                <a:spcPct val="0"/>
              </a:spcAft>
              <a:buClrTx/>
              <a:buFontTx/>
              <a:buNone/>
            </a:pPr>
            <a:r>
              <a:rPr lang="en-US" sz="1400" dirty="0">
                <a:solidFill>
                  <a:schemeClr val="bg1"/>
                </a:solidFill>
                <a:latin typeface="Calibri" panose="020F0502020204030204" pitchFamily="34" charset="0"/>
              </a:rPr>
              <a:t>Deaths</a:t>
            </a:r>
          </a:p>
        </p:txBody>
      </p:sp>
      <p:sp>
        <p:nvSpPr>
          <p:cNvPr id="55" name="TextBox 54">
            <a:extLst>
              <a:ext uri="{FF2B5EF4-FFF2-40B4-BE49-F238E27FC236}">
                <a16:creationId xmlns:a16="http://schemas.microsoft.com/office/drawing/2014/main" id="{08895A34-BE5C-4435-EEAC-D9B8A42C3FDC}"/>
              </a:ext>
            </a:extLst>
          </p:cNvPr>
          <p:cNvSpPr txBox="1"/>
          <p:nvPr/>
        </p:nvSpPr>
        <p:spPr bwMode="auto">
          <a:xfrm>
            <a:off x="2733680" y="3881740"/>
            <a:ext cx="1234976"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ts val="0"/>
              </a:spcBef>
              <a:spcAft>
                <a:spcPct val="0"/>
              </a:spcAft>
              <a:buClrTx/>
              <a:buFontTx/>
              <a:buNone/>
            </a:pPr>
            <a:r>
              <a:rPr lang="en-US" sz="1400" dirty="0">
                <a:solidFill>
                  <a:schemeClr val="bg1"/>
                </a:solidFill>
                <a:latin typeface="Calibri" panose="020F0502020204030204" pitchFamily="34" charset="0"/>
              </a:rPr>
              <a:t>Zanubrutinib</a:t>
            </a:r>
            <a:br>
              <a:rPr lang="en-US" sz="1400" dirty="0">
                <a:solidFill>
                  <a:schemeClr val="bg1"/>
                </a:solidFill>
                <a:latin typeface="Calibri" panose="020F0502020204030204" pitchFamily="34" charset="0"/>
              </a:rPr>
            </a:br>
            <a:r>
              <a:rPr lang="en-US" sz="1400" dirty="0">
                <a:solidFill>
                  <a:schemeClr val="bg1"/>
                </a:solidFill>
                <a:latin typeface="Calibri" panose="020F0502020204030204" pitchFamily="34" charset="0"/>
              </a:rPr>
              <a:t>Ibrutinib</a:t>
            </a:r>
          </a:p>
        </p:txBody>
      </p:sp>
      <p:sp>
        <p:nvSpPr>
          <p:cNvPr id="56" name="TextBox 55">
            <a:extLst>
              <a:ext uri="{FF2B5EF4-FFF2-40B4-BE49-F238E27FC236}">
                <a16:creationId xmlns:a16="http://schemas.microsoft.com/office/drawing/2014/main" id="{464954B1-54CD-B30A-9E83-59DF52E49A1F}"/>
              </a:ext>
            </a:extLst>
          </p:cNvPr>
          <p:cNvSpPr txBox="1"/>
          <p:nvPr/>
        </p:nvSpPr>
        <p:spPr bwMode="auto">
          <a:xfrm>
            <a:off x="3823620" y="3663636"/>
            <a:ext cx="1070699"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ts val="0"/>
              </a:spcBef>
              <a:spcAft>
                <a:spcPct val="0"/>
              </a:spcAft>
              <a:buClrTx/>
              <a:buFontTx/>
              <a:buNone/>
            </a:pPr>
            <a:r>
              <a:rPr lang="en-US" sz="1400" b="0" i="1" dirty="0">
                <a:solidFill>
                  <a:schemeClr val="bg1"/>
                </a:solidFill>
                <a:latin typeface="Calibri" panose="020F0502020204030204" pitchFamily="34" charset="0"/>
              </a:rPr>
              <a:t>no. (%)</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48 (14.7)</a:t>
            </a:r>
          </a:p>
          <a:p>
            <a:pPr algn="ctr">
              <a:lnSpc>
                <a:spcPct val="100000"/>
              </a:lnSpc>
              <a:spcBef>
                <a:spcPts val="0"/>
              </a:spcBef>
              <a:spcAft>
                <a:spcPct val="0"/>
              </a:spcAft>
              <a:buClrTx/>
              <a:buFontTx/>
              <a:buNone/>
            </a:pPr>
            <a:r>
              <a:rPr lang="en-US" sz="1400" b="0" dirty="0">
                <a:solidFill>
                  <a:schemeClr val="bg1"/>
                </a:solidFill>
                <a:latin typeface="Calibri" panose="020F0502020204030204" pitchFamily="34" charset="0"/>
              </a:rPr>
              <a:t>60 (18.5)</a:t>
            </a:r>
          </a:p>
        </p:txBody>
      </p:sp>
      <p:sp>
        <p:nvSpPr>
          <p:cNvPr id="59" name="TextBox 58">
            <a:extLst>
              <a:ext uri="{FF2B5EF4-FFF2-40B4-BE49-F238E27FC236}">
                <a16:creationId xmlns:a16="http://schemas.microsoft.com/office/drawing/2014/main" id="{330B5332-F569-3B75-EA95-78808349D00E}"/>
              </a:ext>
            </a:extLst>
          </p:cNvPr>
          <p:cNvSpPr txBox="1"/>
          <p:nvPr/>
        </p:nvSpPr>
        <p:spPr bwMode="auto">
          <a:xfrm>
            <a:off x="2381661" y="4923102"/>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60" name="TextBox 59">
            <a:extLst>
              <a:ext uri="{FF2B5EF4-FFF2-40B4-BE49-F238E27FC236}">
                <a16:creationId xmlns:a16="http://schemas.microsoft.com/office/drawing/2014/main" id="{1C19974E-8593-C031-44A6-96D8A568507D}"/>
              </a:ext>
            </a:extLst>
          </p:cNvPr>
          <p:cNvSpPr txBox="1"/>
          <p:nvPr/>
        </p:nvSpPr>
        <p:spPr bwMode="auto">
          <a:xfrm>
            <a:off x="2866409" y="4923102"/>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a:t>
            </a:r>
          </a:p>
        </p:txBody>
      </p:sp>
      <p:sp>
        <p:nvSpPr>
          <p:cNvPr id="61" name="TextBox 60">
            <a:extLst>
              <a:ext uri="{FF2B5EF4-FFF2-40B4-BE49-F238E27FC236}">
                <a16:creationId xmlns:a16="http://schemas.microsoft.com/office/drawing/2014/main" id="{EB575308-AE16-1AB0-C3F1-4B0AAFD991A5}"/>
              </a:ext>
            </a:extLst>
          </p:cNvPr>
          <p:cNvSpPr txBox="1"/>
          <p:nvPr/>
        </p:nvSpPr>
        <p:spPr bwMode="auto">
          <a:xfrm>
            <a:off x="3338582" y="4923102"/>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6</a:t>
            </a:r>
          </a:p>
        </p:txBody>
      </p:sp>
      <p:sp>
        <p:nvSpPr>
          <p:cNvPr id="62" name="TextBox 61">
            <a:extLst>
              <a:ext uri="{FF2B5EF4-FFF2-40B4-BE49-F238E27FC236}">
                <a16:creationId xmlns:a16="http://schemas.microsoft.com/office/drawing/2014/main" id="{973C7C27-93DB-E638-B488-3B0965D6D904}"/>
              </a:ext>
            </a:extLst>
          </p:cNvPr>
          <p:cNvSpPr txBox="1"/>
          <p:nvPr/>
        </p:nvSpPr>
        <p:spPr bwMode="auto">
          <a:xfrm>
            <a:off x="3837082" y="4923102"/>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9</a:t>
            </a:r>
          </a:p>
        </p:txBody>
      </p:sp>
      <p:sp>
        <p:nvSpPr>
          <p:cNvPr id="63" name="TextBox 62">
            <a:extLst>
              <a:ext uri="{FF2B5EF4-FFF2-40B4-BE49-F238E27FC236}">
                <a16:creationId xmlns:a16="http://schemas.microsoft.com/office/drawing/2014/main" id="{19FB2D76-E7E7-6590-E6C5-5D7E93E71807}"/>
              </a:ext>
            </a:extLst>
          </p:cNvPr>
          <p:cNvSpPr txBox="1"/>
          <p:nvPr/>
        </p:nvSpPr>
        <p:spPr bwMode="auto">
          <a:xfrm>
            <a:off x="4238750" y="492310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12</a:t>
            </a:r>
          </a:p>
        </p:txBody>
      </p:sp>
      <p:sp>
        <p:nvSpPr>
          <p:cNvPr id="31744" name="TextBox 31743">
            <a:extLst>
              <a:ext uri="{FF2B5EF4-FFF2-40B4-BE49-F238E27FC236}">
                <a16:creationId xmlns:a16="http://schemas.microsoft.com/office/drawing/2014/main" id="{8FBB5518-C1F5-FB09-4CEE-445AFD50E022}"/>
              </a:ext>
            </a:extLst>
          </p:cNvPr>
          <p:cNvSpPr txBox="1"/>
          <p:nvPr/>
        </p:nvSpPr>
        <p:spPr bwMode="auto">
          <a:xfrm>
            <a:off x="4723498" y="492310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15</a:t>
            </a:r>
          </a:p>
        </p:txBody>
      </p:sp>
      <p:sp>
        <p:nvSpPr>
          <p:cNvPr id="31745" name="TextBox 31744">
            <a:extLst>
              <a:ext uri="{FF2B5EF4-FFF2-40B4-BE49-F238E27FC236}">
                <a16:creationId xmlns:a16="http://schemas.microsoft.com/office/drawing/2014/main" id="{72EA73CF-BF51-2339-DE89-60CF7D9D6BB6}"/>
              </a:ext>
            </a:extLst>
          </p:cNvPr>
          <p:cNvSpPr txBox="1"/>
          <p:nvPr/>
        </p:nvSpPr>
        <p:spPr bwMode="auto">
          <a:xfrm>
            <a:off x="5195671" y="492310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18</a:t>
            </a:r>
          </a:p>
        </p:txBody>
      </p:sp>
      <p:sp>
        <p:nvSpPr>
          <p:cNvPr id="31747" name="TextBox 31746">
            <a:extLst>
              <a:ext uri="{FF2B5EF4-FFF2-40B4-BE49-F238E27FC236}">
                <a16:creationId xmlns:a16="http://schemas.microsoft.com/office/drawing/2014/main" id="{932283FA-24EB-F1F7-DC95-8F287A381095}"/>
              </a:ext>
            </a:extLst>
          </p:cNvPr>
          <p:cNvSpPr txBox="1"/>
          <p:nvPr/>
        </p:nvSpPr>
        <p:spPr bwMode="auto">
          <a:xfrm>
            <a:off x="5694171" y="492310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21</a:t>
            </a:r>
          </a:p>
        </p:txBody>
      </p:sp>
      <p:sp>
        <p:nvSpPr>
          <p:cNvPr id="31748" name="TextBox 31747">
            <a:extLst>
              <a:ext uri="{FF2B5EF4-FFF2-40B4-BE49-F238E27FC236}">
                <a16:creationId xmlns:a16="http://schemas.microsoft.com/office/drawing/2014/main" id="{50C3A635-5D71-5A0A-8CEB-F01F431EAB59}"/>
              </a:ext>
            </a:extLst>
          </p:cNvPr>
          <p:cNvSpPr txBox="1"/>
          <p:nvPr/>
        </p:nvSpPr>
        <p:spPr bwMode="auto">
          <a:xfrm>
            <a:off x="6148424" y="492310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24</a:t>
            </a:r>
          </a:p>
        </p:txBody>
      </p:sp>
      <p:sp>
        <p:nvSpPr>
          <p:cNvPr id="31749" name="TextBox 31748">
            <a:extLst>
              <a:ext uri="{FF2B5EF4-FFF2-40B4-BE49-F238E27FC236}">
                <a16:creationId xmlns:a16="http://schemas.microsoft.com/office/drawing/2014/main" id="{A02B008E-0C17-E039-59CB-4E59605ED5FF}"/>
              </a:ext>
            </a:extLst>
          </p:cNvPr>
          <p:cNvSpPr txBox="1"/>
          <p:nvPr/>
        </p:nvSpPr>
        <p:spPr bwMode="auto">
          <a:xfrm>
            <a:off x="6633172" y="492310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27</a:t>
            </a:r>
          </a:p>
        </p:txBody>
      </p:sp>
      <p:sp>
        <p:nvSpPr>
          <p:cNvPr id="31750" name="TextBox 31749">
            <a:extLst>
              <a:ext uri="{FF2B5EF4-FFF2-40B4-BE49-F238E27FC236}">
                <a16:creationId xmlns:a16="http://schemas.microsoft.com/office/drawing/2014/main" id="{D3692DB5-D284-2273-1D47-F49A1407DEEB}"/>
              </a:ext>
            </a:extLst>
          </p:cNvPr>
          <p:cNvSpPr txBox="1"/>
          <p:nvPr/>
        </p:nvSpPr>
        <p:spPr bwMode="auto">
          <a:xfrm>
            <a:off x="7105345" y="492310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30</a:t>
            </a:r>
          </a:p>
        </p:txBody>
      </p:sp>
      <p:sp>
        <p:nvSpPr>
          <p:cNvPr id="31751" name="TextBox 31750">
            <a:extLst>
              <a:ext uri="{FF2B5EF4-FFF2-40B4-BE49-F238E27FC236}">
                <a16:creationId xmlns:a16="http://schemas.microsoft.com/office/drawing/2014/main" id="{A87F4B22-B522-629C-CEA8-6DE835E6F5AB}"/>
              </a:ext>
            </a:extLst>
          </p:cNvPr>
          <p:cNvSpPr txBox="1"/>
          <p:nvPr/>
        </p:nvSpPr>
        <p:spPr bwMode="auto">
          <a:xfrm>
            <a:off x="7603845" y="492310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33</a:t>
            </a:r>
          </a:p>
        </p:txBody>
      </p:sp>
      <p:sp>
        <p:nvSpPr>
          <p:cNvPr id="31752" name="TextBox 31751">
            <a:extLst>
              <a:ext uri="{FF2B5EF4-FFF2-40B4-BE49-F238E27FC236}">
                <a16:creationId xmlns:a16="http://schemas.microsoft.com/office/drawing/2014/main" id="{82EE9AA2-B7CD-C3A0-D975-BF4B3D8B8FBE}"/>
              </a:ext>
            </a:extLst>
          </p:cNvPr>
          <p:cNvSpPr txBox="1"/>
          <p:nvPr/>
        </p:nvSpPr>
        <p:spPr bwMode="auto">
          <a:xfrm>
            <a:off x="8064022" y="492310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36</a:t>
            </a:r>
          </a:p>
        </p:txBody>
      </p:sp>
      <p:sp>
        <p:nvSpPr>
          <p:cNvPr id="31753" name="TextBox 31752">
            <a:extLst>
              <a:ext uri="{FF2B5EF4-FFF2-40B4-BE49-F238E27FC236}">
                <a16:creationId xmlns:a16="http://schemas.microsoft.com/office/drawing/2014/main" id="{4D8B86D1-6977-1114-8893-F21EE6E89033}"/>
              </a:ext>
            </a:extLst>
          </p:cNvPr>
          <p:cNvSpPr txBox="1"/>
          <p:nvPr/>
        </p:nvSpPr>
        <p:spPr bwMode="auto">
          <a:xfrm>
            <a:off x="8548770" y="492310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39</a:t>
            </a:r>
          </a:p>
        </p:txBody>
      </p:sp>
      <p:sp>
        <p:nvSpPr>
          <p:cNvPr id="31754" name="TextBox 31753">
            <a:extLst>
              <a:ext uri="{FF2B5EF4-FFF2-40B4-BE49-F238E27FC236}">
                <a16:creationId xmlns:a16="http://schemas.microsoft.com/office/drawing/2014/main" id="{8653042D-202D-96CE-9D37-F6823D18159F}"/>
              </a:ext>
            </a:extLst>
          </p:cNvPr>
          <p:cNvSpPr txBox="1"/>
          <p:nvPr/>
        </p:nvSpPr>
        <p:spPr bwMode="auto">
          <a:xfrm>
            <a:off x="9020943" y="492310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42</a:t>
            </a:r>
          </a:p>
        </p:txBody>
      </p:sp>
      <p:sp>
        <p:nvSpPr>
          <p:cNvPr id="31756" name="TextBox 31755">
            <a:extLst>
              <a:ext uri="{FF2B5EF4-FFF2-40B4-BE49-F238E27FC236}">
                <a16:creationId xmlns:a16="http://schemas.microsoft.com/office/drawing/2014/main" id="{884DBDE1-DDCC-CE3D-E1EC-FCA5785C1796}"/>
              </a:ext>
            </a:extLst>
          </p:cNvPr>
          <p:cNvSpPr txBox="1"/>
          <p:nvPr/>
        </p:nvSpPr>
        <p:spPr bwMode="auto">
          <a:xfrm>
            <a:off x="2283878" y="5574680"/>
            <a:ext cx="49725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327</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325</a:t>
            </a:r>
          </a:p>
        </p:txBody>
      </p:sp>
      <p:sp>
        <p:nvSpPr>
          <p:cNvPr id="31757" name="TextBox 31756">
            <a:extLst>
              <a:ext uri="{FF2B5EF4-FFF2-40B4-BE49-F238E27FC236}">
                <a16:creationId xmlns:a16="http://schemas.microsoft.com/office/drawing/2014/main" id="{23109317-2EE1-DDDF-CBC4-0A4D9BAD6171}"/>
              </a:ext>
            </a:extLst>
          </p:cNvPr>
          <p:cNvSpPr txBox="1"/>
          <p:nvPr/>
        </p:nvSpPr>
        <p:spPr bwMode="auto">
          <a:xfrm>
            <a:off x="2768626" y="5574680"/>
            <a:ext cx="49725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319</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314</a:t>
            </a:r>
          </a:p>
        </p:txBody>
      </p:sp>
      <p:sp>
        <p:nvSpPr>
          <p:cNvPr id="31758" name="TextBox 31757">
            <a:extLst>
              <a:ext uri="{FF2B5EF4-FFF2-40B4-BE49-F238E27FC236}">
                <a16:creationId xmlns:a16="http://schemas.microsoft.com/office/drawing/2014/main" id="{D84DA14D-EA7A-1E74-A7B5-9289F9C103DC}"/>
              </a:ext>
            </a:extLst>
          </p:cNvPr>
          <p:cNvSpPr txBox="1"/>
          <p:nvPr/>
        </p:nvSpPr>
        <p:spPr bwMode="auto">
          <a:xfrm>
            <a:off x="3240799" y="5574680"/>
            <a:ext cx="49725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313</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307</a:t>
            </a:r>
          </a:p>
        </p:txBody>
      </p:sp>
      <p:sp>
        <p:nvSpPr>
          <p:cNvPr id="31759" name="TextBox 31758">
            <a:extLst>
              <a:ext uri="{FF2B5EF4-FFF2-40B4-BE49-F238E27FC236}">
                <a16:creationId xmlns:a16="http://schemas.microsoft.com/office/drawing/2014/main" id="{03FAC3F0-1DA3-D665-EE36-0A9A2C59B774}"/>
              </a:ext>
            </a:extLst>
          </p:cNvPr>
          <p:cNvSpPr txBox="1"/>
          <p:nvPr/>
        </p:nvSpPr>
        <p:spPr bwMode="auto">
          <a:xfrm>
            <a:off x="3739299" y="5574680"/>
            <a:ext cx="49725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310</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297</a:t>
            </a:r>
          </a:p>
        </p:txBody>
      </p:sp>
      <p:sp>
        <p:nvSpPr>
          <p:cNvPr id="31760" name="TextBox 31759">
            <a:extLst>
              <a:ext uri="{FF2B5EF4-FFF2-40B4-BE49-F238E27FC236}">
                <a16:creationId xmlns:a16="http://schemas.microsoft.com/office/drawing/2014/main" id="{6C5A072F-A940-43F9-3AA0-95C79AAC194D}"/>
              </a:ext>
            </a:extLst>
          </p:cNvPr>
          <p:cNvSpPr txBox="1"/>
          <p:nvPr/>
        </p:nvSpPr>
        <p:spPr bwMode="auto">
          <a:xfrm>
            <a:off x="4199476" y="5574680"/>
            <a:ext cx="49725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303</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290</a:t>
            </a:r>
          </a:p>
        </p:txBody>
      </p:sp>
      <p:sp>
        <p:nvSpPr>
          <p:cNvPr id="31761" name="TextBox 31760">
            <a:extLst>
              <a:ext uri="{FF2B5EF4-FFF2-40B4-BE49-F238E27FC236}">
                <a16:creationId xmlns:a16="http://schemas.microsoft.com/office/drawing/2014/main" id="{6B805E61-C3FE-B99D-A3EB-9BBEBB5A499C}"/>
              </a:ext>
            </a:extLst>
          </p:cNvPr>
          <p:cNvSpPr txBox="1"/>
          <p:nvPr/>
        </p:nvSpPr>
        <p:spPr bwMode="auto">
          <a:xfrm>
            <a:off x="4684224" y="5574680"/>
            <a:ext cx="49725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298</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283</a:t>
            </a:r>
          </a:p>
        </p:txBody>
      </p:sp>
      <p:sp>
        <p:nvSpPr>
          <p:cNvPr id="31762" name="TextBox 31761">
            <a:extLst>
              <a:ext uri="{FF2B5EF4-FFF2-40B4-BE49-F238E27FC236}">
                <a16:creationId xmlns:a16="http://schemas.microsoft.com/office/drawing/2014/main" id="{CCF996F2-C420-C90D-2B9D-9008DA354B04}"/>
              </a:ext>
            </a:extLst>
          </p:cNvPr>
          <p:cNvSpPr txBox="1"/>
          <p:nvPr/>
        </p:nvSpPr>
        <p:spPr bwMode="auto">
          <a:xfrm>
            <a:off x="5156397" y="5574680"/>
            <a:ext cx="49725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287</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271</a:t>
            </a:r>
          </a:p>
        </p:txBody>
      </p:sp>
      <p:sp>
        <p:nvSpPr>
          <p:cNvPr id="31763" name="TextBox 31762">
            <a:extLst>
              <a:ext uri="{FF2B5EF4-FFF2-40B4-BE49-F238E27FC236}">
                <a16:creationId xmlns:a16="http://schemas.microsoft.com/office/drawing/2014/main" id="{A918B23C-5D96-C148-8E07-F587C2DE703B}"/>
              </a:ext>
            </a:extLst>
          </p:cNvPr>
          <p:cNvSpPr txBox="1"/>
          <p:nvPr/>
        </p:nvSpPr>
        <p:spPr bwMode="auto">
          <a:xfrm>
            <a:off x="5654897" y="5574680"/>
            <a:ext cx="49725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268</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255</a:t>
            </a:r>
          </a:p>
        </p:txBody>
      </p:sp>
      <p:sp>
        <p:nvSpPr>
          <p:cNvPr id="31764" name="TextBox 31763">
            <a:extLst>
              <a:ext uri="{FF2B5EF4-FFF2-40B4-BE49-F238E27FC236}">
                <a16:creationId xmlns:a16="http://schemas.microsoft.com/office/drawing/2014/main" id="{4731E2B5-CFEA-56EC-0004-C0D540F3E93B}"/>
              </a:ext>
            </a:extLst>
          </p:cNvPr>
          <p:cNvSpPr txBox="1"/>
          <p:nvPr/>
        </p:nvSpPr>
        <p:spPr bwMode="auto">
          <a:xfrm>
            <a:off x="6109150" y="5574680"/>
            <a:ext cx="49725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224</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200</a:t>
            </a:r>
          </a:p>
        </p:txBody>
      </p:sp>
      <p:sp>
        <p:nvSpPr>
          <p:cNvPr id="31765" name="TextBox 31764">
            <a:extLst>
              <a:ext uri="{FF2B5EF4-FFF2-40B4-BE49-F238E27FC236}">
                <a16:creationId xmlns:a16="http://schemas.microsoft.com/office/drawing/2014/main" id="{8CAA32BC-DF7D-5702-B9CC-0480216F654F}"/>
              </a:ext>
            </a:extLst>
          </p:cNvPr>
          <p:cNvSpPr txBox="1"/>
          <p:nvPr/>
        </p:nvSpPr>
        <p:spPr bwMode="auto">
          <a:xfrm>
            <a:off x="6593898" y="5574680"/>
            <a:ext cx="49725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185</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171</a:t>
            </a:r>
          </a:p>
        </p:txBody>
      </p:sp>
      <p:sp>
        <p:nvSpPr>
          <p:cNvPr id="31766" name="TextBox 31765">
            <a:extLst>
              <a:ext uri="{FF2B5EF4-FFF2-40B4-BE49-F238E27FC236}">
                <a16:creationId xmlns:a16="http://schemas.microsoft.com/office/drawing/2014/main" id="{B2A3B2E3-EA63-CEC7-08E4-2DA810CBD4AF}"/>
              </a:ext>
            </a:extLst>
          </p:cNvPr>
          <p:cNvSpPr txBox="1"/>
          <p:nvPr/>
        </p:nvSpPr>
        <p:spPr bwMode="auto">
          <a:xfrm>
            <a:off x="7066070" y="5574680"/>
            <a:ext cx="49725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169</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156</a:t>
            </a:r>
          </a:p>
        </p:txBody>
      </p:sp>
      <p:sp>
        <p:nvSpPr>
          <p:cNvPr id="31767" name="TextBox 31766">
            <a:extLst>
              <a:ext uri="{FF2B5EF4-FFF2-40B4-BE49-F238E27FC236}">
                <a16:creationId xmlns:a16="http://schemas.microsoft.com/office/drawing/2014/main" id="{9199837F-0CF5-0FD3-A891-4195D6B351E0}"/>
              </a:ext>
            </a:extLst>
          </p:cNvPr>
          <p:cNvSpPr txBox="1"/>
          <p:nvPr/>
        </p:nvSpPr>
        <p:spPr bwMode="auto">
          <a:xfrm>
            <a:off x="7564570" y="5574680"/>
            <a:ext cx="49725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134</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124</a:t>
            </a:r>
          </a:p>
        </p:txBody>
      </p:sp>
      <p:sp>
        <p:nvSpPr>
          <p:cNvPr id="31768" name="TextBox 31767">
            <a:extLst>
              <a:ext uri="{FF2B5EF4-FFF2-40B4-BE49-F238E27FC236}">
                <a16:creationId xmlns:a16="http://schemas.microsoft.com/office/drawing/2014/main" id="{F456B0FF-8892-F284-663B-F3465FB8AC95}"/>
              </a:ext>
            </a:extLst>
          </p:cNvPr>
          <p:cNvSpPr txBox="1"/>
          <p:nvPr/>
        </p:nvSpPr>
        <p:spPr bwMode="auto">
          <a:xfrm>
            <a:off x="8076846" y="5574680"/>
            <a:ext cx="393057"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56</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50</a:t>
            </a:r>
          </a:p>
        </p:txBody>
      </p:sp>
      <p:sp>
        <p:nvSpPr>
          <p:cNvPr id="31769" name="TextBox 31768">
            <a:extLst>
              <a:ext uri="{FF2B5EF4-FFF2-40B4-BE49-F238E27FC236}">
                <a16:creationId xmlns:a16="http://schemas.microsoft.com/office/drawing/2014/main" id="{A69200EA-3F6E-A0A2-9B39-8BD700C3D2D7}"/>
              </a:ext>
            </a:extLst>
          </p:cNvPr>
          <p:cNvSpPr txBox="1"/>
          <p:nvPr/>
        </p:nvSpPr>
        <p:spPr bwMode="auto">
          <a:xfrm>
            <a:off x="8613691" y="5574680"/>
            <a:ext cx="28886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8</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7</a:t>
            </a:r>
          </a:p>
        </p:txBody>
      </p:sp>
      <p:sp>
        <p:nvSpPr>
          <p:cNvPr id="31770" name="TextBox 31769">
            <a:extLst>
              <a:ext uri="{FF2B5EF4-FFF2-40B4-BE49-F238E27FC236}">
                <a16:creationId xmlns:a16="http://schemas.microsoft.com/office/drawing/2014/main" id="{D4D46E49-F09B-1DD2-6036-12FF0D301A24}"/>
              </a:ext>
            </a:extLst>
          </p:cNvPr>
          <p:cNvSpPr txBox="1"/>
          <p:nvPr/>
        </p:nvSpPr>
        <p:spPr bwMode="auto">
          <a:xfrm>
            <a:off x="9085864" y="5574680"/>
            <a:ext cx="28886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0</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3</a:t>
            </a:r>
          </a:p>
        </p:txBody>
      </p:sp>
      <p:sp>
        <p:nvSpPr>
          <p:cNvPr id="31771" name="TextBox 31770">
            <a:extLst>
              <a:ext uri="{FF2B5EF4-FFF2-40B4-BE49-F238E27FC236}">
                <a16:creationId xmlns:a16="http://schemas.microsoft.com/office/drawing/2014/main" id="{11BC06EA-1898-1E7C-4222-164D9328D149}"/>
              </a:ext>
            </a:extLst>
          </p:cNvPr>
          <p:cNvSpPr txBox="1"/>
          <p:nvPr/>
        </p:nvSpPr>
        <p:spPr bwMode="auto">
          <a:xfrm>
            <a:off x="9584364" y="5574680"/>
            <a:ext cx="28886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endParaRPr lang="en-US" sz="1600" b="0" dirty="0">
              <a:solidFill>
                <a:schemeClr val="bg1"/>
              </a:solidFill>
              <a:latin typeface="Calibri" panose="020F0502020204030204" pitchFamily="34" charset="0"/>
            </a:endParaRP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1</a:t>
            </a:r>
          </a:p>
        </p:txBody>
      </p:sp>
      <p:sp>
        <p:nvSpPr>
          <p:cNvPr id="31772" name="TextBox 31771">
            <a:extLst>
              <a:ext uri="{FF2B5EF4-FFF2-40B4-BE49-F238E27FC236}">
                <a16:creationId xmlns:a16="http://schemas.microsoft.com/office/drawing/2014/main" id="{A2937693-990E-B191-A564-741F785C83F8}"/>
              </a:ext>
            </a:extLst>
          </p:cNvPr>
          <p:cNvSpPr txBox="1"/>
          <p:nvPr/>
        </p:nvSpPr>
        <p:spPr bwMode="auto">
          <a:xfrm>
            <a:off x="9252560" y="2289140"/>
            <a:ext cx="159736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ts val="0"/>
              </a:spcBef>
              <a:spcAft>
                <a:spcPct val="0"/>
              </a:spcAft>
              <a:buClrTx/>
              <a:buFontTx/>
              <a:buNone/>
            </a:pPr>
            <a:r>
              <a:rPr lang="en-US" dirty="0">
                <a:solidFill>
                  <a:schemeClr val="bg1"/>
                </a:solidFill>
                <a:latin typeface="Calibri" panose="020F0502020204030204" pitchFamily="34" charset="0"/>
              </a:rPr>
              <a:t>Zanubrutinib</a:t>
            </a:r>
          </a:p>
        </p:txBody>
      </p:sp>
      <p:sp>
        <p:nvSpPr>
          <p:cNvPr id="31773" name="TextBox 31772">
            <a:extLst>
              <a:ext uri="{FF2B5EF4-FFF2-40B4-BE49-F238E27FC236}">
                <a16:creationId xmlns:a16="http://schemas.microsoft.com/office/drawing/2014/main" id="{D510740A-55F5-4CD9-324A-9CD2DFF1277D}"/>
              </a:ext>
            </a:extLst>
          </p:cNvPr>
          <p:cNvSpPr txBox="1"/>
          <p:nvPr/>
        </p:nvSpPr>
        <p:spPr bwMode="auto">
          <a:xfrm>
            <a:off x="9801163" y="2606011"/>
            <a:ext cx="135425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ts val="0"/>
              </a:spcBef>
              <a:spcAft>
                <a:spcPct val="0"/>
              </a:spcAft>
              <a:buClrTx/>
              <a:buFontTx/>
              <a:buNone/>
            </a:pPr>
            <a:r>
              <a:rPr lang="en-US" dirty="0">
                <a:solidFill>
                  <a:schemeClr val="bg1"/>
                </a:solidFill>
                <a:latin typeface="Calibri" panose="020F0502020204030204" pitchFamily="34" charset="0"/>
              </a:rPr>
              <a:t>Ibrutinib</a:t>
            </a:r>
          </a:p>
        </p:txBody>
      </p:sp>
      <p:sp>
        <p:nvSpPr>
          <p:cNvPr id="31854" name="TextBox 31853">
            <a:extLst>
              <a:ext uri="{FF2B5EF4-FFF2-40B4-BE49-F238E27FC236}">
                <a16:creationId xmlns:a16="http://schemas.microsoft.com/office/drawing/2014/main" id="{1ACD018A-2E2C-9435-DADB-8A465478AD37}"/>
              </a:ext>
            </a:extLst>
          </p:cNvPr>
          <p:cNvSpPr txBox="1"/>
          <p:nvPr/>
        </p:nvSpPr>
        <p:spPr bwMode="auto">
          <a:xfrm>
            <a:off x="10068517" y="5577782"/>
            <a:ext cx="288862"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 </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0</a:t>
            </a:r>
          </a:p>
        </p:txBody>
      </p:sp>
      <p:sp>
        <p:nvSpPr>
          <p:cNvPr id="31855" name="TextBox 31854">
            <a:extLst>
              <a:ext uri="{FF2B5EF4-FFF2-40B4-BE49-F238E27FC236}">
                <a16:creationId xmlns:a16="http://schemas.microsoft.com/office/drawing/2014/main" id="{0878C004-D49F-AB78-6A21-AB605B9F933C}"/>
              </a:ext>
            </a:extLst>
          </p:cNvPr>
          <p:cNvSpPr txBox="1"/>
          <p:nvPr/>
        </p:nvSpPr>
        <p:spPr bwMode="auto">
          <a:xfrm>
            <a:off x="10024382" y="492622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48</a:t>
            </a:r>
          </a:p>
        </p:txBody>
      </p:sp>
      <p:grpSp>
        <p:nvGrpSpPr>
          <p:cNvPr id="31857" name="Group 31856">
            <a:extLst>
              <a:ext uri="{FF2B5EF4-FFF2-40B4-BE49-F238E27FC236}">
                <a16:creationId xmlns:a16="http://schemas.microsoft.com/office/drawing/2014/main" id="{3C418C57-5E38-72DC-E146-4347E40D724E}"/>
              </a:ext>
            </a:extLst>
          </p:cNvPr>
          <p:cNvGrpSpPr/>
          <p:nvPr/>
        </p:nvGrpSpPr>
        <p:grpSpPr>
          <a:xfrm>
            <a:off x="2528824" y="4909258"/>
            <a:ext cx="7705396" cy="101775"/>
            <a:chOff x="2528824" y="4909258"/>
            <a:chExt cx="7705396" cy="101775"/>
          </a:xfrm>
        </p:grpSpPr>
        <p:grpSp>
          <p:nvGrpSpPr>
            <p:cNvPr id="34" name="Group 33">
              <a:extLst>
                <a:ext uri="{FF2B5EF4-FFF2-40B4-BE49-F238E27FC236}">
                  <a16:creationId xmlns:a16="http://schemas.microsoft.com/office/drawing/2014/main" id="{782F8A25-D53C-BF78-F935-08EB520AF500}"/>
                </a:ext>
              </a:extLst>
            </p:cNvPr>
            <p:cNvGrpSpPr/>
            <p:nvPr/>
          </p:nvGrpSpPr>
          <p:grpSpPr>
            <a:xfrm>
              <a:off x="2528824" y="4909258"/>
              <a:ext cx="7190680" cy="101775"/>
              <a:chOff x="2799804" y="4909258"/>
              <a:chExt cx="7190680" cy="101775"/>
            </a:xfrm>
          </p:grpSpPr>
          <p:grpSp>
            <p:nvGrpSpPr>
              <p:cNvPr id="35" name="Group 34">
                <a:extLst>
                  <a:ext uri="{FF2B5EF4-FFF2-40B4-BE49-F238E27FC236}">
                    <a16:creationId xmlns:a16="http://schemas.microsoft.com/office/drawing/2014/main" id="{0EAF9412-3FD3-A5AA-3E70-3D42F4E5E392}"/>
                  </a:ext>
                </a:extLst>
              </p:cNvPr>
              <p:cNvGrpSpPr/>
              <p:nvPr/>
            </p:nvGrpSpPr>
            <p:grpSpPr>
              <a:xfrm rot="5400000">
                <a:off x="3950241" y="3758821"/>
                <a:ext cx="98847" cy="2399722"/>
                <a:chOff x="1643497" y="1683327"/>
                <a:chExt cx="135081" cy="3702628"/>
              </a:xfrm>
            </p:grpSpPr>
            <p:cxnSp>
              <p:nvCxnSpPr>
                <p:cNvPr id="48" name="Straight Connector 47">
                  <a:extLst>
                    <a:ext uri="{FF2B5EF4-FFF2-40B4-BE49-F238E27FC236}">
                      <a16:creationId xmlns:a16="http://schemas.microsoft.com/office/drawing/2014/main" id="{4CD9342C-A3E8-B788-989C-EEF1CD80B778}"/>
                    </a:ext>
                  </a:extLst>
                </p:cNvPr>
                <p:cNvCxnSpPr>
                  <a:cxnSpLocks/>
                </p:cNvCxnSpPr>
                <p:nvPr/>
              </p:nvCxnSpPr>
              <p:spPr bwMode="auto">
                <a:xfrm>
                  <a:off x="1643497" y="1683327"/>
                  <a:ext cx="135081" cy="0"/>
                </a:xfrm>
                <a:prstGeom prst="line">
                  <a:avLst/>
                </a:prstGeom>
                <a:noFill/>
                <a:ln w="28575" cap="flat" cmpd="sng" algn="ctr">
                  <a:solidFill>
                    <a:schemeClr val="bg1"/>
                  </a:solidFill>
                  <a:prstDash val="solid"/>
                  <a:round/>
                  <a:headEnd type="none" w="med" len="med"/>
                  <a:tailEnd type="none" w="med" len="med"/>
                </a:ln>
                <a:effectLst/>
              </p:spPr>
            </p:cxnSp>
            <p:cxnSp>
              <p:nvCxnSpPr>
                <p:cNvPr id="49" name="Straight Connector 48">
                  <a:extLst>
                    <a:ext uri="{FF2B5EF4-FFF2-40B4-BE49-F238E27FC236}">
                      <a16:creationId xmlns:a16="http://schemas.microsoft.com/office/drawing/2014/main" id="{E69192E0-AB2A-489D-AD24-654FFD8A88D9}"/>
                    </a:ext>
                  </a:extLst>
                </p:cNvPr>
                <p:cNvCxnSpPr>
                  <a:cxnSpLocks/>
                </p:cNvCxnSpPr>
                <p:nvPr/>
              </p:nvCxnSpPr>
              <p:spPr bwMode="auto">
                <a:xfrm>
                  <a:off x="1643497" y="2423853"/>
                  <a:ext cx="135081" cy="0"/>
                </a:xfrm>
                <a:prstGeom prst="line">
                  <a:avLst/>
                </a:prstGeom>
                <a:noFill/>
                <a:ln w="28575" cap="flat" cmpd="sng" algn="ctr">
                  <a:solidFill>
                    <a:schemeClr val="bg1"/>
                  </a:solidFill>
                  <a:prstDash val="solid"/>
                  <a:round/>
                  <a:headEnd type="none" w="med" len="med"/>
                  <a:tailEnd type="none" w="med" len="med"/>
                </a:ln>
                <a:effectLst/>
              </p:spPr>
            </p:cxnSp>
            <p:cxnSp>
              <p:nvCxnSpPr>
                <p:cNvPr id="50" name="Straight Connector 49">
                  <a:extLst>
                    <a:ext uri="{FF2B5EF4-FFF2-40B4-BE49-F238E27FC236}">
                      <a16:creationId xmlns:a16="http://schemas.microsoft.com/office/drawing/2014/main" id="{28BB2C8D-7FA6-6A42-5836-60090AA835BF}"/>
                    </a:ext>
                  </a:extLst>
                </p:cNvPr>
                <p:cNvCxnSpPr>
                  <a:cxnSpLocks/>
                </p:cNvCxnSpPr>
                <p:nvPr/>
              </p:nvCxnSpPr>
              <p:spPr bwMode="auto">
                <a:xfrm>
                  <a:off x="1643497" y="3164379"/>
                  <a:ext cx="135081" cy="0"/>
                </a:xfrm>
                <a:prstGeom prst="line">
                  <a:avLst/>
                </a:prstGeom>
                <a:noFill/>
                <a:ln w="28575" cap="flat" cmpd="sng" algn="ctr">
                  <a:solidFill>
                    <a:schemeClr val="bg1"/>
                  </a:solidFill>
                  <a:prstDash val="solid"/>
                  <a:round/>
                  <a:headEnd type="none" w="med" len="med"/>
                  <a:tailEnd type="none" w="med" len="med"/>
                </a:ln>
                <a:effectLst/>
              </p:spPr>
            </p:cxnSp>
            <p:cxnSp>
              <p:nvCxnSpPr>
                <p:cNvPr id="51" name="Straight Connector 50">
                  <a:extLst>
                    <a:ext uri="{FF2B5EF4-FFF2-40B4-BE49-F238E27FC236}">
                      <a16:creationId xmlns:a16="http://schemas.microsoft.com/office/drawing/2014/main" id="{92F1AB9E-FE15-BE8A-AF90-AF421452E416}"/>
                    </a:ext>
                  </a:extLst>
                </p:cNvPr>
                <p:cNvCxnSpPr>
                  <a:cxnSpLocks/>
                </p:cNvCxnSpPr>
                <p:nvPr/>
              </p:nvCxnSpPr>
              <p:spPr bwMode="auto">
                <a:xfrm>
                  <a:off x="1643497" y="3904905"/>
                  <a:ext cx="135081" cy="0"/>
                </a:xfrm>
                <a:prstGeom prst="line">
                  <a:avLst/>
                </a:prstGeom>
                <a:noFill/>
                <a:ln w="28575" cap="flat" cmpd="sng" algn="ctr">
                  <a:solidFill>
                    <a:schemeClr val="bg1"/>
                  </a:solidFill>
                  <a:prstDash val="solid"/>
                  <a:round/>
                  <a:headEnd type="none" w="med" len="med"/>
                  <a:tailEnd type="none" w="med" len="med"/>
                </a:ln>
                <a:effectLst/>
              </p:spPr>
            </p:cxnSp>
            <p:cxnSp>
              <p:nvCxnSpPr>
                <p:cNvPr id="52" name="Straight Connector 51">
                  <a:extLst>
                    <a:ext uri="{FF2B5EF4-FFF2-40B4-BE49-F238E27FC236}">
                      <a16:creationId xmlns:a16="http://schemas.microsoft.com/office/drawing/2014/main" id="{26752278-F81D-606E-2807-D398182A63E0}"/>
                    </a:ext>
                  </a:extLst>
                </p:cNvPr>
                <p:cNvCxnSpPr>
                  <a:cxnSpLocks/>
                </p:cNvCxnSpPr>
                <p:nvPr/>
              </p:nvCxnSpPr>
              <p:spPr bwMode="auto">
                <a:xfrm>
                  <a:off x="1643497" y="4645431"/>
                  <a:ext cx="135081" cy="0"/>
                </a:xfrm>
                <a:prstGeom prst="line">
                  <a:avLst/>
                </a:prstGeom>
                <a:noFill/>
                <a:ln w="28575" cap="flat" cmpd="sng" algn="ctr">
                  <a:solidFill>
                    <a:schemeClr val="bg1"/>
                  </a:solidFill>
                  <a:prstDash val="solid"/>
                  <a:round/>
                  <a:headEnd type="none" w="med" len="med"/>
                  <a:tailEnd type="none" w="med" len="med"/>
                </a:ln>
                <a:effectLst/>
              </p:spPr>
            </p:cxnSp>
            <p:cxnSp>
              <p:nvCxnSpPr>
                <p:cNvPr id="53" name="Straight Connector 52">
                  <a:extLst>
                    <a:ext uri="{FF2B5EF4-FFF2-40B4-BE49-F238E27FC236}">
                      <a16:creationId xmlns:a16="http://schemas.microsoft.com/office/drawing/2014/main" id="{C53FF56B-25E9-02D5-1AA4-F55234B64D25}"/>
                    </a:ext>
                  </a:extLst>
                </p:cNvPr>
                <p:cNvCxnSpPr>
                  <a:cxnSpLocks/>
                </p:cNvCxnSpPr>
                <p:nvPr/>
              </p:nvCxnSpPr>
              <p:spPr bwMode="auto">
                <a:xfrm>
                  <a:off x="1643497" y="5385955"/>
                  <a:ext cx="135081" cy="0"/>
                </a:xfrm>
                <a:prstGeom prst="line">
                  <a:avLst/>
                </a:prstGeom>
                <a:noFill/>
                <a:ln w="28575" cap="flat" cmpd="sng" algn="ctr">
                  <a:solidFill>
                    <a:schemeClr val="bg1"/>
                  </a:solidFill>
                  <a:prstDash val="solid"/>
                  <a:round/>
                  <a:headEnd type="none" w="med" len="med"/>
                  <a:tailEnd type="none" w="med" len="med"/>
                </a:ln>
                <a:effectLst/>
              </p:spPr>
            </p:cxnSp>
          </p:grpSp>
          <p:grpSp>
            <p:nvGrpSpPr>
              <p:cNvPr id="36" name="Group 35">
                <a:extLst>
                  <a:ext uri="{FF2B5EF4-FFF2-40B4-BE49-F238E27FC236}">
                    <a16:creationId xmlns:a16="http://schemas.microsoft.com/office/drawing/2014/main" id="{7C1D757A-E201-2FBE-8B94-3B6150D6BE4D}"/>
                  </a:ext>
                </a:extLst>
              </p:cNvPr>
              <p:cNvGrpSpPr/>
              <p:nvPr/>
            </p:nvGrpSpPr>
            <p:grpSpPr>
              <a:xfrm rot="5400000">
                <a:off x="6829907" y="3758821"/>
                <a:ext cx="98847" cy="2399722"/>
                <a:chOff x="1643497" y="1683327"/>
                <a:chExt cx="135081" cy="3702628"/>
              </a:xfrm>
            </p:grpSpPr>
            <p:cxnSp>
              <p:nvCxnSpPr>
                <p:cNvPr id="42" name="Straight Connector 41">
                  <a:extLst>
                    <a:ext uri="{FF2B5EF4-FFF2-40B4-BE49-F238E27FC236}">
                      <a16:creationId xmlns:a16="http://schemas.microsoft.com/office/drawing/2014/main" id="{275236AA-1CEC-0D49-5FDE-F497EB936E6E}"/>
                    </a:ext>
                  </a:extLst>
                </p:cNvPr>
                <p:cNvCxnSpPr>
                  <a:cxnSpLocks/>
                </p:cNvCxnSpPr>
                <p:nvPr/>
              </p:nvCxnSpPr>
              <p:spPr bwMode="auto">
                <a:xfrm>
                  <a:off x="1643497" y="1683327"/>
                  <a:ext cx="135081" cy="0"/>
                </a:xfrm>
                <a:prstGeom prst="line">
                  <a:avLst/>
                </a:prstGeom>
                <a:noFill/>
                <a:ln w="28575" cap="flat" cmpd="sng" algn="ctr">
                  <a:solidFill>
                    <a:schemeClr val="bg1"/>
                  </a:solidFill>
                  <a:prstDash val="solid"/>
                  <a:round/>
                  <a:headEnd type="none" w="med" len="med"/>
                  <a:tailEnd type="none" w="med" len="med"/>
                </a:ln>
                <a:effectLst/>
              </p:spPr>
            </p:cxnSp>
            <p:cxnSp>
              <p:nvCxnSpPr>
                <p:cNvPr id="43" name="Straight Connector 42">
                  <a:extLst>
                    <a:ext uri="{FF2B5EF4-FFF2-40B4-BE49-F238E27FC236}">
                      <a16:creationId xmlns:a16="http://schemas.microsoft.com/office/drawing/2014/main" id="{29069781-2001-08E2-A85E-3B9BD5A3195F}"/>
                    </a:ext>
                  </a:extLst>
                </p:cNvPr>
                <p:cNvCxnSpPr>
                  <a:cxnSpLocks/>
                </p:cNvCxnSpPr>
                <p:nvPr/>
              </p:nvCxnSpPr>
              <p:spPr bwMode="auto">
                <a:xfrm>
                  <a:off x="1643497" y="2423853"/>
                  <a:ext cx="135081" cy="0"/>
                </a:xfrm>
                <a:prstGeom prst="line">
                  <a:avLst/>
                </a:prstGeom>
                <a:noFill/>
                <a:ln w="28575" cap="flat" cmpd="sng" algn="ctr">
                  <a:solidFill>
                    <a:schemeClr val="bg1"/>
                  </a:solidFill>
                  <a:prstDash val="solid"/>
                  <a:round/>
                  <a:headEnd type="none" w="med" len="med"/>
                  <a:tailEnd type="none" w="med" len="med"/>
                </a:ln>
                <a:effectLst/>
              </p:spPr>
            </p:cxnSp>
            <p:cxnSp>
              <p:nvCxnSpPr>
                <p:cNvPr id="44" name="Straight Connector 43">
                  <a:extLst>
                    <a:ext uri="{FF2B5EF4-FFF2-40B4-BE49-F238E27FC236}">
                      <a16:creationId xmlns:a16="http://schemas.microsoft.com/office/drawing/2014/main" id="{992A5B50-B3D8-90C6-F942-17836101EA60}"/>
                    </a:ext>
                  </a:extLst>
                </p:cNvPr>
                <p:cNvCxnSpPr>
                  <a:cxnSpLocks/>
                </p:cNvCxnSpPr>
                <p:nvPr/>
              </p:nvCxnSpPr>
              <p:spPr bwMode="auto">
                <a:xfrm>
                  <a:off x="1643497" y="3164379"/>
                  <a:ext cx="135081" cy="0"/>
                </a:xfrm>
                <a:prstGeom prst="line">
                  <a:avLst/>
                </a:prstGeom>
                <a:noFill/>
                <a:ln w="28575" cap="flat" cmpd="sng" algn="ctr">
                  <a:solidFill>
                    <a:schemeClr val="bg1"/>
                  </a:solidFill>
                  <a:prstDash val="solid"/>
                  <a:round/>
                  <a:headEnd type="none" w="med" len="med"/>
                  <a:tailEnd type="none" w="med" len="med"/>
                </a:ln>
                <a:effectLst/>
              </p:spPr>
            </p:cxnSp>
            <p:cxnSp>
              <p:nvCxnSpPr>
                <p:cNvPr id="45" name="Straight Connector 44">
                  <a:extLst>
                    <a:ext uri="{FF2B5EF4-FFF2-40B4-BE49-F238E27FC236}">
                      <a16:creationId xmlns:a16="http://schemas.microsoft.com/office/drawing/2014/main" id="{CACDB3DF-C321-E607-1D2C-5DEE3EE25180}"/>
                    </a:ext>
                  </a:extLst>
                </p:cNvPr>
                <p:cNvCxnSpPr>
                  <a:cxnSpLocks/>
                </p:cNvCxnSpPr>
                <p:nvPr/>
              </p:nvCxnSpPr>
              <p:spPr bwMode="auto">
                <a:xfrm>
                  <a:off x="1643497" y="3904905"/>
                  <a:ext cx="135081" cy="0"/>
                </a:xfrm>
                <a:prstGeom prst="line">
                  <a:avLst/>
                </a:prstGeom>
                <a:noFill/>
                <a:ln w="28575" cap="flat" cmpd="sng" algn="ctr">
                  <a:solidFill>
                    <a:schemeClr val="bg1"/>
                  </a:solidFill>
                  <a:prstDash val="solid"/>
                  <a:round/>
                  <a:headEnd type="none" w="med" len="med"/>
                  <a:tailEnd type="none" w="med" len="med"/>
                </a:ln>
                <a:effectLst/>
              </p:spPr>
            </p:cxnSp>
            <p:cxnSp>
              <p:nvCxnSpPr>
                <p:cNvPr id="46" name="Straight Connector 45">
                  <a:extLst>
                    <a:ext uri="{FF2B5EF4-FFF2-40B4-BE49-F238E27FC236}">
                      <a16:creationId xmlns:a16="http://schemas.microsoft.com/office/drawing/2014/main" id="{E16BBD46-CAA9-475B-73DF-9793AA2363BD}"/>
                    </a:ext>
                  </a:extLst>
                </p:cNvPr>
                <p:cNvCxnSpPr>
                  <a:cxnSpLocks/>
                </p:cNvCxnSpPr>
                <p:nvPr/>
              </p:nvCxnSpPr>
              <p:spPr bwMode="auto">
                <a:xfrm>
                  <a:off x="1643497" y="4645431"/>
                  <a:ext cx="135081" cy="0"/>
                </a:xfrm>
                <a:prstGeom prst="line">
                  <a:avLst/>
                </a:prstGeom>
                <a:noFill/>
                <a:ln w="28575" cap="flat" cmpd="sng" algn="ctr">
                  <a:solidFill>
                    <a:schemeClr val="bg1"/>
                  </a:solidFill>
                  <a:prstDash val="solid"/>
                  <a:round/>
                  <a:headEnd type="none" w="med" len="med"/>
                  <a:tailEnd type="none" w="med" len="med"/>
                </a:ln>
                <a:effectLst/>
              </p:spPr>
            </p:cxnSp>
            <p:cxnSp>
              <p:nvCxnSpPr>
                <p:cNvPr id="47" name="Straight Connector 46">
                  <a:extLst>
                    <a:ext uri="{FF2B5EF4-FFF2-40B4-BE49-F238E27FC236}">
                      <a16:creationId xmlns:a16="http://schemas.microsoft.com/office/drawing/2014/main" id="{D7F67035-614B-ADB8-D468-320F650CAEF2}"/>
                    </a:ext>
                  </a:extLst>
                </p:cNvPr>
                <p:cNvCxnSpPr>
                  <a:cxnSpLocks/>
                </p:cNvCxnSpPr>
                <p:nvPr/>
              </p:nvCxnSpPr>
              <p:spPr bwMode="auto">
                <a:xfrm>
                  <a:off x="1643497" y="5385955"/>
                  <a:ext cx="135081" cy="0"/>
                </a:xfrm>
                <a:prstGeom prst="line">
                  <a:avLst/>
                </a:prstGeom>
                <a:noFill/>
                <a:ln w="28575" cap="flat" cmpd="sng" algn="ctr">
                  <a:solidFill>
                    <a:schemeClr val="bg1"/>
                  </a:solidFill>
                  <a:prstDash val="solid"/>
                  <a:round/>
                  <a:headEnd type="none" w="med" len="med"/>
                  <a:tailEnd type="none" w="med" len="med"/>
                </a:ln>
                <a:effectLst/>
              </p:spPr>
            </p:cxnSp>
          </p:grpSp>
          <p:grpSp>
            <p:nvGrpSpPr>
              <p:cNvPr id="37" name="Group 36">
                <a:extLst>
                  <a:ext uri="{FF2B5EF4-FFF2-40B4-BE49-F238E27FC236}">
                    <a16:creationId xmlns:a16="http://schemas.microsoft.com/office/drawing/2014/main" id="{3415079E-DFBB-CDFD-D5AE-542F2DE7728A}"/>
                  </a:ext>
                </a:extLst>
              </p:cNvPr>
              <p:cNvGrpSpPr/>
              <p:nvPr/>
            </p:nvGrpSpPr>
            <p:grpSpPr>
              <a:xfrm rot="5400000">
                <a:off x="9221144" y="4241693"/>
                <a:ext cx="98847" cy="1439833"/>
                <a:chOff x="1643497" y="3164379"/>
                <a:chExt cx="135081" cy="2221576"/>
              </a:xfrm>
            </p:grpSpPr>
            <p:cxnSp>
              <p:nvCxnSpPr>
                <p:cNvPr id="38" name="Straight Connector 37">
                  <a:extLst>
                    <a:ext uri="{FF2B5EF4-FFF2-40B4-BE49-F238E27FC236}">
                      <a16:creationId xmlns:a16="http://schemas.microsoft.com/office/drawing/2014/main" id="{27C1C7B8-179E-9FB8-45E7-C1FB029BC33E}"/>
                    </a:ext>
                  </a:extLst>
                </p:cNvPr>
                <p:cNvCxnSpPr>
                  <a:cxnSpLocks/>
                </p:cNvCxnSpPr>
                <p:nvPr/>
              </p:nvCxnSpPr>
              <p:spPr bwMode="auto">
                <a:xfrm>
                  <a:off x="1643497" y="3164379"/>
                  <a:ext cx="135081" cy="0"/>
                </a:xfrm>
                <a:prstGeom prst="line">
                  <a:avLst/>
                </a:prstGeom>
                <a:noFill/>
                <a:ln w="28575" cap="flat" cmpd="sng" algn="ctr">
                  <a:solidFill>
                    <a:schemeClr val="bg1"/>
                  </a:solidFill>
                  <a:prstDash val="solid"/>
                  <a:round/>
                  <a:headEnd type="none" w="med" len="med"/>
                  <a:tailEnd type="none" w="med" len="med"/>
                </a:ln>
                <a:effectLst/>
              </p:spPr>
            </p:cxnSp>
            <p:cxnSp>
              <p:nvCxnSpPr>
                <p:cNvPr id="39" name="Straight Connector 38">
                  <a:extLst>
                    <a:ext uri="{FF2B5EF4-FFF2-40B4-BE49-F238E27FC236}">
                      <a16:creationId xmlns:a16="http://schemas.microsoft.com/office/drawing/2014/main" id="{B15D5AE8-7B2A-FCEE-AE0F-C211C3494EF3}"/>
                    </a:ext>
                  </a:extLst>
                </p:cNvPr>
                <p:cNvCxnSpPr>
                  <a:cxnSpLocks/>
                </p:cNvCxnSpPr>
                <p:nvPr/>
              </p:nvCxnSpPr>
              <p:spPr bwMode="auto">
                <a:xfrm>
                  <a:off x="1643497" y="3904905"/>
                  <a:ext cx="135081" cy="0"/>
                </a:xfrm>
                <a:prstGeom prst="line">
                  <a:avLst/>
                </a:prstGeom>
                <a:noFill/>
                <a:ln w="28575" cap="flat" cmpd="sng" algn="ctr">
                  <a:solidFill>
                    <a:schemeClr val="bg1"/>
                  </a:solidFill>
                  <a:prstDash val="solid"/>
                  <a:round/>
                  <a:headEnd type="none" w="med" len="med"/>
                  <a:tailEnd type="none" w="med" len="med"/>
                </a:ln>
                <a:effectLst/>
              </p:spPr>
            </p:cxnSp>
            <p:cxnSp>
              <p:nvCxnSpPr>
                <p:cNvPr id="40" name="Straight Connector 39">
                  <a:extLst>
                    <a:ext uri="{FF2B5EF4-FFF2-40B4-BE49-F238E27FC236}">
                      <a16:creationId xmlns:a16="http://schemas.microsoft.com/office/drawing/2014/main" id="{1F312615-0322-CBE9-1AF9-35CF2AD3C107}"/>
                    </a:ext>
                  </a:extLst>
                </p:cNvPr>
                <p:cNvCxnSpPr>
                  <a:cxnSpLocks/>
                </p:cNvCxnSpPr>
                <p:nvPr/>
              </p:nvCxnSpPr>
              <p:spPr bwMode="auto">
                <a:xfrm>
                  <a:off x="1643497" y="4645431"/>
                  <a:ext cx="135081" cy="0"/>
                </a:xfrm>
                <a:prstGeom prst="line">
                  <a:avLst/>
                </a:prstGeom>
                <a:noFill/>
                <a:ln w="28575" cap="flat" cmpd="sng" algn="ctr">
                  <a:solidFill>
                    <a:schemeClr val="bg1"/>
                  </a:solidFill>
                  <a:prstDash val="solid"/>
                  <a:round/>
                  <a:headEnd type="none" w="med" len="med"/>
                  <a:tailEnd type="none" w="med" len="med"/>
                </a:ln>
                <a:effectLst/>
              </p:spPr>
            </p:cxnSp>
            <p:cxnSp>
              <p:nvCxnSpPr>
                <p:cNvPr id="41" name="Straight Connector 40">
                  <a:extLst>
                    <a:ext uri="{FF2B5EF4-FFF2-40B4-BE49-F238E27FC236}">
                      <a16:creationId xmlns:a16="http://schemas.microsoft.com/office/drawing/2014/main" id="{0F7652C3-07F6-6247-D10A-FFAFD87BDB5F}"/>
                    </a:ext>
                  </a:extLst>
                </p:cNvPr>
                <p:cNvCxnSpPr>
                  <a:cxnSpLocks/>
                </p:cNvCxnSpPr>
                <p:nvPr/>
              </p:nvCxnSpPr>
              <p:spPr bwMode="auto">
                <a:xfrm>
                  <a:off x="1643497" y="5385955"/>
                  <a:ext cx="135081" cy="0"/>
                </a:xfrm>
                <a:prstGeom prst="line">
                  <a:avLst/>
                </a:prstGeom>
                <a:noFill/>
                <a:ln w="28575" cap="flat" cmpd="sng" algn="ctr">
                  <a:solidFill>
                    <a:schemeClr val="bg1"/>
                  </a:solidFill>
                  <a:prstDash val="solid"/>
                  <a:round/>
                  <a:headEnd type="none" w="med" len="med"/>
                  <a:tailEnd type="none" w="med" len="med"/>
                </a:ln>
                <a:effectLst/>
              </p:spPr>
            </p:cxnSp>
          </p:grpSp>
        </p:grpSp>
        <p:cxnSp>
          <p:nvCxnSpPr>
            <p:cNvPr id="31856" name="Straight Connector 31855">
              <a:extLst>
                <a:ext uri="{FF2B5EF4-FFF2-40B4-BE49-F238E27FC236}">
                  <a16:creationId xmlns:a16="http://schemas.microsoft.com/office/drawing/2014/main" id="{0CD33F49-6081-4DD2-F5B3-494B82688CEC}"/>
                </a:ext>
              </a:extLst>
            </p:cNvPr>
            <p:cNvCxnSpPr>
              <a:cxnSpLocks/>
            </p:cNvCxnSpPr>
            <p:nvPr/>
          </p:nvCxnSpPr>
          <p:spPr bwMode="auto">
            <a:xfrm rot="5400000">
              <a:off x="10184796" y="4958682"/>
              <a:ext cx="98847" cy="0"/>
            </a:xfrm>
            <a:prstGeom prst="line">
              <a:avLst/>
            </a:prstGeom>
            <a:noFill/>
            <a:ln w="28575" cap="flat" cmpd="sng" algn="ctr">
              <a:solidFill>
                <a:schemeClr val="bg1"/>
              </a:solidFill>
              <a:prstDash val="solid"/>
              <a:round/>
              <a:headEnd type="none" w="med" len="med"/>
              <a:tailEnd type="none" w="med" len="med"/>
            </a:ln>
            <a:effectLst/>
          </p:spPr>
        </p:cxnSp>
      </p:grpSp>
      <p:grpSp>
        <p:nvGrpSpPr>
          <p:cNvPr id="31930" name="Group 31929">
            <a:extLst>
              <a:ext uri="{FF2B5EF4-FFF2-40B4-BE49-F238E27FC236}">
                <a16:creationId xmlns:a16="http://schemas.microsoft.com/office/drawing/2014/main" id="{2A40091A-33F6-D8D6-9129-18854C39FEC7}"/>
              </a:ext>
            </a:extLst>
          </p:cNvPr>
          <p:cNvGrpSpPr/>
          <p:nvPr/>
        </p:nvGrpSpPr>
        <p:grpSpPr>
          <a:xfrm>
            <a:off x="2536680" y="1908668"/>
            <a:ext cx="7217141" cy="937371"/>
            <a:chOff x="2536680" y="1908668"/>
            <a:chExt cx="7217141" cy="937371"/>
          </a:xfrm>
        </p:grpSpPr>
        <p:cxnSp>
          <p:nvCxnSpPr>
            <p:cNvPr id="31775" name="Straight Connector 31774">
              <a:extLst>
                <a:ext uri="{FF2B5EF4-FFF2-40B4-BE49-F238E27FC236}">
                  <a16:creationId xmlns:a16="http://schemas.microsoft.com/office/drawing/2014/main" id="{188E9780-8532-EC90-A851-A68C346DFEC1}"/>
                </a:ext>
              </a:extLst>
            </p:cNvPr>
            <p:cNvCxnSpPr>
              <a:cxnSpLocks/>
            </p:cNvCxnSpPr>
            <p:nvPr/>
          </p:nvCxnSpPr>
          <p:spPr bwMode="auto">
            <a:xfrm>
              <a:off x="2546604" y="1913002"/>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1815" name="Straight Connector 31814">
              <a:extLst>
                <a:ext uri="{FF2B5EF4-FFF2-40B4-BE49-F238E27FC236}">
                  <a16:creationId xmlns:a16="http://schemas.microsoft.com/office/drawing/2014/main" id="{5A0D6D86-2B65-9806-569D-2EF7871EC72A}"/>
                </a:ext>
              </a:extLst>
            </p:cNvPr>
            <p:cNvCxnSpPr>
              <a:cxnSpLocks/>
            </p:cNvCxnSpPr>
            <p:nvPr/>
          </p:nvCxnSpPr>
          <p:spPr bwMode="auto">
            <a:xfrm>
              <a:off x="2536680" y="1908668"/>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816" name="Straight Connector 31815">
              <a:extLst>
                <a:ext uri="{FF2B5EF4-FFF2-40B4-BE49-F238E27FC236}">
                  <a16:creationId xmlns:a16="http://schemas.microsoft.com/office/drawing/2014/main" id="{3CC61F41-39A2-DE02-DEC4-EA82D0139B60}"/>
                </a:ext>
              </a:extLst>
            </p:cNvPr>
            <p:cNvCxnSpPr>
              <a:cxnSpLocks/>
            </p:cNvCxnSpPr>
            <p:nvPr/>
          </p:nvCxnSpPr>
          <p:spPr bwMode="auto">
            <a:xfrm>
              <a:off x="2750829" y="1925183"/>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817" name="Straight Connector 31816">
              <a:extLst>
                <a:ext uri="{FF2B5EF4-FFF2-40B4-BE49-F238E27FC236}">
                  <a16:creationId xmlns:a16="http://schemas.microsoft.com/office/drawing/2014/main" id="{CD67ECA1-F3E1-1966-29CA-2A85355B887D}"/>
                </a:ext>
              </a:extLst>
            </p:cNvPr>
            <p:cNvCxnSpPr>
              <a:cxnSpLocks/>
            </p:cNvCxnSpPr>
            <p:nvPr/>
          </p:nvCxnSpPr>
          <p:spPr bwMode="auto">
            <a:xfrm>
              <a:off x="2977025" y="1980295"/>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818" name="Straight Connector 31817">
              <a:extLst>
                <a:ext uri="{FF2B5EF4-FFF2-40B4-BE49-F238E27FC236}">
                  <a16:creationId xmlns:a16="http://schemas.microsoft.com/office/drawing/2014/main" id="{9B4E5723-96B4-9622-3F25-A232D4338844}"/>
                </a:ext>
              </a:extLst>
            </p:cNvPr>
            <p:cNvCxnSpPr>
              <a:cxnSpLocks/>
            </p:cNvCxnSpPr>
            <p:nvPr/>
          </p:nvCxnSpPr>
          <p:spPr bwMode="auto">
            <a:xfrm>
              <a:off x="3277697" y="2021768"/>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819" name="Straight Connector 31818">
              <a:extLst>
                <a:ext uri="{FF2B5EF4-FFF2-40B4-BE49-F238E27FC236}">
                  <a16:creationId xmlns:a16="http://schemas.microsoft.com/office/drawing/2014/main" id="{B6BB9BAD-53AA-AE9D-77CA-BB7C67E65019}"/>
                </a:ext>
              </a:extLst>
            </p:cNvPr>
            <p:cNvCxnSpPr>
              <a:cxnSpLocks/>
            </p:cNvCxnSpPr>
            <p:nvPr/>
          </p:nvCxnSpPr>
          <p:spPr bwMode="auto">
            <a:xfrm>
              <a:off x="3311310" y="2021768"/>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820" name="Straight Connector 31819">
              <a:extLst>
                <a:ext uri="{FF2B5EF4-FFF2-40B4-BE49-F238E27FC236}">
                  <a16:creationId xmlns:a16="http://schemas.microsoft.com/office/drawing/2014/main" id="{7ED5E837-AB4B-24C8-4E39-691CF357E1F0}"/>
                </a:ext>
              </a:extLst>
            </p:cNvPr>
            <p:cNvCxnSpPr>
              <a:cxnSpLocks/>
            </p:cNvCxnSpPr>
            <p:nvPr/>
          </p:nvCxnSpPr>
          <p:spPr bwMode="auto">
            <a:xfrm>
              <a:off x="3640268" y="2068006"/>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821" name="Straight Connector 31820">
              <a:extLst>
                <a:ext uri="{FF2B5EF4-FFF2-40B4-BE49-F238E27FC236}">
                  <a16:creationId xmlns:a16="http://schemas.microsoft.com/office/drawing/2014/main" id="{F918080C-7E24-996B-16C6-28103FA51573}"/>
                </a:ext>
              </a:extLst>
            </p:cNvPr>
            <p:cNvCxnSpPr>
              <a:cxnSpLocks/>
            </p:cNvCxnSpPr>
            <p:nvPr/>
          </p:nvCxnSpPr>
          <p:spPr bwMode="auto">
            <a:xfrm>
              <a:off x="3568566" y="2051065"/>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822" name="Straight Connector 31821">
              <a:extLst>
                <a:ext uri="{FF2B5EF4-FFF2-40B4-BE49-F238E27FC236}">
                  <a16:creationId xmlns:a16="http://schemas.microsoft.com/office/drawing/2014/main" id="{79E245D4-F8FC-96BA-CACF-1DBE711C2833}"/>
                </a:ext>
              </a:extLst>
            </p:cNvPr>
            <p:cNvCxnSpPr>
              <a:cxnSpLocks/>
            </p:cNvCxnSpPr>
            <p:nvPr/>
          </p:nvCxnSpPr>
          <p:spPr bwMode="auto">
            <a:xfrm>
              <a:off x="3867383" y="2087070"/>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823" name="Straight Connector 31822">
              <a:extLst>
                <a:ext uri="{FF2B5EF4-FFF2-40B4-BE49-F238E27FC236}">
                  <a16:creationId xmlns:a16="http://schemas.microsoft.com/office/drawing/2014/main" id="{9A3A26D8-09CC-A40D-42B1-7E6AF985D2FD}"/>
                </a:ext>
              </a:extLst>
            </p:cNvPr>
            <p:cNvCxnSpPr>
              <a:cxnSpLocks/>
            </p:cNvCxnSpPr>
            <p:nvPr/>
          </p:nvCxnSpPr>
          <p:spPr bwMode="auto">
            <a:xfrm>
              <a:off x="4304761" y="2128940"/>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824" name="Straight Connector 31823">
              <a:extLst>
                <a:ext uri="{FF2B5EF4-FFF2-40B4-BE49-F238E27FC236}">
                  <a16:creationId xmlns:a16="http://schemas.microsoft.com/office/drawing/2014/main" id="{855A6ECB-F23E-0884-DC78-81B09F8988AA}"/>
                </a:ext>
              </a:extLst>
            </p:cNvPr>
            <p:cNvCxnSpPr>
              <a:cxnSpLocks/>
            </p:cNvCxnSpPr>
            <p:nvPr/>
          </p:nvCxnSpPr>
          <p:spPr bwMode="auto">
            <a:xfrm>
              <a:off x="6098714" y="2334163"/>
              <a:ext cx="0" cy="107172"/>
            </a:xfrm>
            <a:prstGeom prst="line">
              <a:avLst/>
            </a:prstGeom>
            <a:noFill/>
            <a:ln w="57150" cap="flat" cmpd="sng" algn="ctr">
              <a:solidFill>
                <a:schemeClr val="accent3"/>
              </a:solidFill>
              <a:prstDash val="solid"/>
              <a:round/>
              <a:headEnd type="none" w="med" len="med"/>
              <a:tailEnd type="none" w="med" len="med"/>
            </a:ln>
            <a:effectLst/>
          </p:spPr>
        </p:cxnSp>
        <p:cxnSp>
          <p:nvCxnSpPr>
            <p:cNvPr id="31825" name="Straight Connector 31824">
              <a:extLst>
                <a:ext uri="{FF2B5EF4-FFF2-40B4-BE49-F238E27FC236}">
                  <a16:creationId xmlns:a16="http://schemas.microsoft.com/office/drawing/2014/main" id="{54787430-C30B-C470-D7AD-C1C84B30A5C0}"/>
                </a:ext>
              </a:extLst>
            </p:cNvPr>
            <p:cNvCxnSpPr>
              <a:cxnSpLocks/>
            </p:cNvCxnSpPr>
            <p:nvPr/>
          </p:nvCxnSpPr>
          <p:spPr bwMode="auto">
            <a:xfrm>
              <a:off x="4411386" y="2136690"/>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826" name="Straight Connector 31825">
              <a:extLst>
                <a:ext uri="{FF2B5EF4-FFF2-40B4-BE49-F238E27FC236}">
                  <a16:creationId xmlns:a16="http://schemas.microsoft.com/office/drawing/2014/main" id="{7A31A985-E9B9-F168-5DDD-6AB201FA0126}"/>
                </a:ext>
              </a:extLst>
            </p:cNvPr>
            <p:cNvCxnSpPr>
              <a:cxnSpLocks/>
            </p:cNvCxnSpPr>
            <p:nvPr/>
          </p:nvCxnSpPr>
          <p:spPr bwMode="auto">
            <a:xfrm>
              <a:off x="4502660" y="2149489"/>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827" name="Straight Connector 31826">
              <a:extLst>
                <a:ext uri="{FF2B5EF4-FFF2-40B4-BE49-F238E27FC236}">
                  <a16:creationId xmlns:a16="http://schemas.microsoft.com/office/drawing/2014/main" id="{311F47A6-AEFF-0CE0-BB92-8268B09CD268}"/>
                </a:ext>
              </a:extLst>
            </p:cNvPr>
            <p:cNvCxnSpPr>
              <a:cxnSpLocks/>
            </p:cNvCxnSpPr>
            <p:nvPr/>
          </p:nvCxnSpPr>
          <p:spPr bwMode="auto">
            <a:xfrm>
              <a:off x="4349785" y="2127380"/>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828" name="Straight Connector 31827">
              <a:extLst>
                <a:ext uri="{FF2B5EF4-FFF2-40B4-BE49-F238E27FC236}">
                  <a16:creationId xmlns:a16="http://schemas.microsoft.com/office/drawing/2014/main" id="{F2E37437-A778-AFD6-6687-354F01DBC106}"/>
                </a:ext>
              </a:extLst>
            </p:cNvPr>
            <p:cNvCxnSpPr>
              <a:cxnSpLocks/>
            </p:cNvCxnSpPr>
            <p:nvPr/>
          </p:nvCxnSpPr>
          <p:spPr bwMode="auto">
            <a:xfrm>
              <a:off x="6070282" y="2307113"/>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829" name="Straight Connector 31828">
              <a:extLst>
                <a:ext uri="{FF2B5EF4-FFF2-40B4-BE49-F238E27FC236}">
                  <a16:creationId xmlns:a16="http://schemas.microsoft.com/office/drawing/2014/main" id="{42A1C48F-5799-85F6-12BD-65F62E3FEFD0}"/>
                </a:ext>
              </a:extLst>
            </p:cNvPr>
            <p:cNvCxnSpPr>
              <a:cxnSpLocks/>
            </p:cNvCxnSpPr>
            <p:nvPr/>
          </p:nvCxnSpPr>
          <p:spPr bwMode="auto">
            <a:xfrm>
              <a:off x="5770043" y="2301782"/>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830" name="Straight Connector 31829">
              <a:extLst>
                <a:ext uri="{FF2B5EF4-FFF2-40B4-BE49-F238E27FC236}">
                  <a16:creationId xmlns:a16="http://schemas.microsoft.com/office/drawing/2014/main" id="{8DEDD268-754D-B307-E21C-2A92DE6DABCC}"/>
                </a:ext>
              </a:extLst>
            </p:cNvPr>
            <p:cNvCxnSpPr>
              <a:cxnSpLocks/>
            </p:cNvCxnSpPr>
            <p:nvPr/>
          </p:nvCxnSpPr>
          <p:spPr bwMode="auto">
            <a:xfrm>
              <a:off x="5727350" y="2289143"/>
              <a:ext cx="0" cy="107172"/>
            </a:xfrm>
            <a:prstGeom prst="line">
              <a:avLst/>
            </a:prstGeom>
            <a:noFill/>
            <a:ln w="38100" cap="flat" cmpd="sng" algn="ctr">
              <a:solidFill>
                <a:schemeClr val="accent3"/>
              </a:solidFill>
              <a:prstDash val="solid"/>
              <a:round/>
              <a:headEnd type="none" w="med" len="med"/>
              <a:tailEnd type="none" w="med" len="med"/>
            </a:ln>
            <a:effectLst/>
          </p:spPr>
        </p:cxnSp>
        <p:cxnSp>
          <p:nvCxnSpPr>
            <p:cNvPr id="31831" name="Straight Connector 31830">
              <a:extLst>
                <a:ext uri="{FF2B5EF4-FFF2-40B4-BE49-F238E27FC236}">
                  <a16:creationId xmlns:a16="http://schemas.microsoft.com/office/drawing/2014/main" id="{11FE7F96-D061-F020-DD6C-AF5442F2277E}"/>
                </a:ext>
              </a:extLst>
            </p:cNvPr>
            <p:cNvCxnSpPr>
              <a:cxnSpLocks/>
            </p:cNvCxnSpPr>
            <p:nvPr/>
          </p:nvCxnSpPr>
          <p:spPr bwMode="auto">
            <a:xfrm>
              <a:off x="5646675" y="2285951"/>
              <a:ext cx="0" cy="107172"/>
            </a:xfrm>
            <a:prstGeom prst="line">
              <a:avLst/>
            </a:prstGeom>
            <a:noFill/>
            <a:ln w="57150" cap="flat" cmpd="sng" algn="ctr">
              <a:solidFill>
                <a:schemeClr val="accent3"/>
              </a:solidFill>
              <a:prstDash val="solid"/>
              <a:round/>
              <a:headEnd type="none" w="med" len="med"/>
              <a:tailEnd type="none" w="med" len="med"/>
            </a:ln>
            <a:effectLst/>
          </p:spPr>
        </p:cxnSp>
        <p:cxnSp>
          <p:nvCxnSpPr>
            <p:cNvPr id="31832" name="Straight Connector 31831">
              <a:extLst>
                <a:ext uri="{FF2B5EF4-FFF2-40B4-BE49-F238E27FC236}">
                  <a16:creationId xmlns:a16="http://schemas.microsoft.com/office/drawing/2014/main" id="{8F1CF698-08A8-1F1E-9814-609D4A0D57E7}"/>
                </a:ext>
              </a:extLst>
            </p:cNvPr>
            <p:cNvCxnSpPr>
              <a:cxnSpLocks/>
            </p:cNvCxnSpPr>
            <p:nvPr/>
          </p:nvCxnSpPr>
          <p:spPr bwMode="auto">
            <a:xfrm>
              <a:off x="5916661" y="2306116"/>
              <a:ext cx="0" cy="107172"/>
            </a:xfrm>
            <a:prstGeom prst="line">
              <a:avLst/>
            </a:prstGeom>
            <a:noFill/>
            <a:ln w="76200" cap="flat" cmpd="sng" algn="ctr">
              <a:solidFill>
                <a:schemeClr val="accent3"/>
              </a:solidFill>
              <a:prstDash val="solid"/>
              <a:round/>
              <a:headEnd type="none" w="med" len="med"/>
              <a:tailEnd type="none" w="med" len="med"/>
            </a:ln>
            <a:effectLst/>
          </p:spPr>
        </p:cxnSp>
        <p:cxnSp>
          <p:nvCxnSpPr>
            <p:cNvPr id="31833" name="Straight Connector 31832">
              <a:extLst>
                <a:ext uri="{FF2B5EF4-FFF2-40B4-BE49-F238E27FC236}">
                  <a16:creationId xmlns:a16="http://schemas.microsoft.com/office/drawing/2014/main" id="{43369E3E-90D7-8213-77AC-D8818D79B2EF}"/>
                </a:ext>
              </a:extLst>
            </p:cNvPr>
            <p:cNvCxnSpPr>
              <a:cxnSpLocks/>
            </p:cNvCxnSpPr>
            <p:nvPr/>
          </p:nvCxnSpPr>
          <p:spPr bwMode="auto">
            <a:xfrm>
              <a:off x="4614114" y="2167852"/>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834" name="Straight Connector 31833">
              <a:extLst>
                <a:ext uri="{FF2B5EF4-FFF2-40B4-BE49-F238E27FC236}">
                  <a16:creationId xmlns:a16="http://schemas.microsoft.com/office/drawing/2014/main" id="{0F9AD7E5-A4BC-9387-C693-BB2D758317FF}"/>
                </a:ext>
              </a:extLst>
            </p:cNvPr>
            <p:cNvCxnSpPr>
              <a:cxnSpLocks/>
            </p:cNvCxnSpPr>
            <p:nvPr/>
          </p:nvCxnSpPr>
          <p:spPr bwMode="auto">
            <a:xfrm>
              <a:off x="5308894" y="2254426"/>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835" name="Straight Connector 31834">
              <a:extLst>
                <a:ext uri="{FF2B5EF4-FFF2-40B4-BE49-F238E27FC236}">
                  <a16:creationId xmlns:a16="http://schemas.microsoft.com/office/drawing/2014/main" id="{CB1AC484-62C0-31F1-9DF4-9392796ECF2B}"/>
                </a:ext>
              </a:extLst>
            </p:cNvPr>
            <p:cNvCxnSpPr>
              <a:cxnSpLocks/>
            </p:cNvCxnSpPr>
            <p:nvPr/>
          </p:nvCxnSpPr>
          <p:spPr bwMode="auto">
            <a:xfrm>
              <a:off x="5077925" y="2229609"/>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836" name="Straight Connector 31835">
              <a:extLst>
                <a:ext uri="{FF2B5EF4-FFF2-40B4-BE49-F238E27FC236}">
                  <a16:creationId xmlns:a16="http://schemas.microsoft.com/office/drawing/2014/main" id="{DD95A0EF-9967-3E2F-7020-4108FD86A9B5}"/>
                </a:ext>
              </a:extLst>
            </p:cNvPr>
            <p:cNvCxnSpPr>
              <a:cxnSpLocks/>
            </p:cNvCxnSpPr>
            <p:nvPr/>
          </p:nvCxnSpPr>
          <p:spPr bwMode="auto">
            <a:xfrm>
              <a:off x="5417087" y="2265501"/>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837" name="Straight Connector 31836">
              <a:extLst>
                <a:ext uri="{FF2B5EF4-FFF2-40B4-BE49-F238E27FC236}">
                  <a16:creationId xmlns:a16="http://schemas.microsoft.com/office/drawing/2014/main" id="{C2D8754C-F653-2D66-3D97-D27F04E6C15F}"/>
                </a:ext>
              </a:extLst>
            </p:cNvPr>
            <p:cNvCxnSpPr>
              <a:cxnSpLocks/>
            </p:cNvCxnSpPr>
            <p:nvPr/>
          </p:nvCxnSpPr>
          <p:spPr bwMode="auto">
            <a:xfrm>
              <a:off x="6221461" y="2340476"/>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838" name="Straight Connector 31837">
              <a:extLst>
                <a:ext uri="{FF2B5EF4-FFF2-40B4-BE49-F238E27FC236}">
                  <a16:creationId xmlns:a16="http://schemas.microsoft.com/office/drawing/2014/main" id="{8C181CDD-67CE-C273-CE5B-9B91D825FFB7}"/>
                </a:ext>
              </a:extLst>
            </p:cNvPr>
            <p:cNvCxnSpPr>
              <a:cxnSpLocks/>
            </p:cNvCxnSpPr>
            <p:nvPr/>
          </p:nvCxnSpPr>
          <p:spPr bwMode="auto">
            <a:xfrm>
              <a:off x="5956328" y="2303678"/>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839" name="Straight Connector 31838">
              <a:extLst>
                <a:ext uri="{FF2B5EF4-FFF2-40B4-BE49-F238E27FC236}">
                  <a16:creationId xmlns:a16="http://schemas.microsoft.com/office/drawing/2014/main" id="{E22A15A3-E7CB-54F9-8DFA-756C1C69008E}"/>
                </a:ext>
              </a:extLst>
            </p:cNvPr>
            <p:cNvCxnSpPr>
              <a:cxnSpLocks/>
            </p:cNvCxnSpPr>
            <p:nvPr/>
          </p:nvCxnSpPr>
          <p:spPr bwMode="auto">
            <a:xfrm>
              <a:off x="6474471" y="2339926"/>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840" name="Straight Connector 31839">
              <a:extLst>
                <a:ext uri="{FF2B5EF4-FFF2-40B4-BE49-F238E27FC236}">
                  <a16:creationId xmlns:a16="http://schemas.microsoft.com/office/drawing/2014/main" id="{CD360160-CB3E-BCBA-6F88-4705508EEC3C}"/>
                </a:ext>
              </a:extLst>
            </p:cNvPr>
            <p:cNvCxnSpPr>
              <a:cxnSpLocks/>
            </p:cNvCxnSpPr>
            <p:nvPr/>
          </p:nvCxnSpPr>
          <p:spPr bwMode="auto">
            <a:xfrm>
              <a:off x="6583805" y="2365890"/>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841" name="Straight Connector 31840">
              <a:extLst>
                <a:ext uri="{FF2B5EF4-FFF2-40B4-BE49-F238E27FC236}">
                  <a16:creationId xmlns:a16="http://schemas.microsoft.com/office/drawing/2014/main" id="{9161DD32-D23E-9681-99A9-A2188EA7221F}"/>
                </a:ext>
              </a:extLst>
            </p:cNvPr>
            <p:cNvCxnSpPr>
              <a:cxnSpLocks/>
            </p:cNvCxnSpPr>
            <p:nvPr/>
          </p:nvCxnSpPr>
          <p:spPr bwMode="auto">
            <a:xfrm>
              <a:off x="6319126" y="2339522"/>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842" name="Straight Connector 31841">
              <a:extLst>
                <a:ext uri="{FF2B5EF4-FFF2-40B4-BE49-F238E27FC236}">
                  <a16:creationId xmlns:a16="http://schemas.microsoft.com/office/drawing/2014/main" id="{701FF315-680A-B136-9382-85037E924258}"/>
                </a:ext>
              </a:extLst>
            </p:cNvPr>
            <p:cNvCxnSpPr>
              <a:cxnSpLocks/>
            </p:cNvCxnSpPr>
            <p:nvPr/>
          </p:nvCxnSpPr>
          <p:spPr bwMode="auto">
            <a:xfrm>
              <a:off x="6750444" y="2383980"/>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843" name="Straight Connector 31842">
              <a:extLst>
                <a:ext uri="{FF2B5EF4-FFF2-40B4-BE49-F238E27FC236}">
                  <a16:creationId xmlns:a16="http://schemas.microsoft.com/office/drawing/2014/main" id="{6DA29D01-C38B-7194-9B48-57EC1D5A00E5}"/>
                </a:ext>
              </a:extLst>
            </p:cNvPr>
            <p:cNvCxnSpPr>
              <a:cxnSpLocks/>
            </p:cNvCxnSpPr>
            <p:nvPr/>
          </p:nvCxnSpPr>
          <p:spPr bwMode="auto">
            <a:xfrm>
              <a:off x="6887235" y="2417983"/>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844" name="Straight Connector 31843">
              <a:extLst>
                <a:ext uri="{FF2B5EF4-FFF2-40B4-BE49-F238E27FC236}">
                  <a16:creationId xmlns:a16="http://schemas.microsoft.com/office/drawing/2014/main" id="{08FDA230-95B5-26D4-AD5D-86D415B89D43}"/>
                </a:ext>
              </a:extLst>
            </p:cNvPr>
            <p:cNvCxnSpPr>
              <a:cxnSpLocks/>
            </p:cNvCxnSpPr>
            <p:nvPr/>
          </p:nvCxnSpPr>
          <p:spPr bwMode="auto">
            <a:xfrm>
              <a:off x="7025872" y="2450526"/>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845" name="Straight Connector 31844">
              <a:extLst>
                <a:ext uri="{FF2B5EF4-FFF2-40B4-BE49-F238E27FC236}">
                  <a16:creationId xmlns:a16="http://schemas.microsoft.com/office/drawing/2014/main" id="{6331BAE1-C51F-B24B-6FCB-9C3AF1319A6C}"/>
                </a:ext>
              </a:extLst>
            </p:cNvPr>
            <p:cNvCxnSpPr>
              <a:cxnSpLocks/>
            </p:cNvCxnSpPr>
            <p:nvPr/>
          </p:nvCxnSpPr>
          <p:spPr bwMode="auto">
            <a:xfrm>
              <a:off x="6366732" y="2340897"/>
              <a:ext cx="0" cy="107172"/>
            </a:xfrm>
            <a:prstGeom prst="line">
              <a:avLst/>
            </a:prstGeom>
            <a:noFill/>
            <a:ln w="57150" cap="flat" cmpd="sng" algn="ctr">
              <a:solidFill>
                <a:schemeClr val="accent3"/>
              </a:solidFill>
              <a:prstDash val="solid"/>
              <a:round/>
              <a:headEnd type="none" w="med" len="med"/>
              <a:tailEnd type="none" w="med" len="med"/>
            </a:ln>
            <a:effectLst/>
          </p:spPr>
        </p:cxnSp>
        <p:cxnSp>
          <p:nvCxnSpPr>
            <p:cNvPr id="31846" name="Straight Connector 31845">
              <a:extLst>
                <a:ext uri="{FF2B5EF4-FFF2-40B4-BE49-F238E27FC236}">
                  <a16:creationId xmlns:a16="http://schemas.microsoft.com/office/drawing/2014/main" id="{8707565C-FBB2-9EDB-B2FC-591E9E41FDD6}"/>
                </a:ext>
              </a:extLst>
            </p:cNvPr>
            <p:cNvCxnSpPr>
              <a:cxnSpLocks/>
            </p:cNvCxnSpPr>
            <p:nvPr/>
          </p:nvCxnSpPr>
          <p:spPr bwMode="auto">
            <a:xfrm>
              <a:off x="5824533" y="2301782"/>
              <a:ext cx="0" cy="107172"/>
            </a:xfrm>
            <a:prstGeom prst="line">
              <a:avLst/>
            </a:prstGeom>
            <a:noFill/>
            <a:ln w="57150" cap="flat" cmpd="sng" algn="ctr">
              <a:solidFill>
                <a:schemeClr val="accent3"/>
              </a:solidFill>
              <a:prstDash val="solid"/>
              <a:round/>
              <a:headEnd type="none" w="med" len="med"/>
              <a:tailEnd type="none" w="med" len="med"/>
            </a:ln>
            <a:effectLst/>
          </p:spPr>
        </p:cxnSp>
        <p:cxnSp>
          <p:nvCxnSpPr>
            <p:cNvPr id="31847" name="Straight Connector 31846">
              <a:extLst>
                <a:ext uri="{FF2B5EF4-FFF2-40B4-BE49-F238E27FC236}">
                  <a16:creationId xmlns:a16="http://schemas.microsoft.com/office/drawing/2014/main" id="{5333496A-05ED-C870-6E0E-EC40A1FEC1F9}"/>
                </a:ext>
              </a:extLst>
            </p:cNvPr>
            <p:cNvCxnSpPr>
              <a:cxnSpLocks/>
            </p:cNvCxnSpPr>
            <p:nvPr/>
          </p:nvCxnSpPr>
          <p:spPr bwMode="auto">
            <a:xfrm>
              <a:off x="6165617" y="2339152"/>
              <a:ext cx="0" cy="107172"/>
            </a:xfrm>
            <a:prstGeom prst="line">
              <a:avLst/>
            </a:prstGeom>
            <a:noFill/>
            <a:ln w="57150" cap="flat" cmpd="sng" algn="ctr">
              <a:solidFill>
                <a:schemeClr val="accent3"/>
              </a:solidFill>
              <a:prstDash val="solid"/>
              <a:round/>
              <a:headEnd type="none" w="med" len="med"/>
              <a:tailEnd type="none" w="med" len="med"/>
            </a:ln>
            <a:effectLst/>
          </p:spPr>
        </p:cxnSp>
        <p:cxnSp>
          <p:nvCxnSpPr>
            <p:cNvPr id="31848" name="Straight Connector 31847">
              <a:extLst>
                <a:ext uri="{FF2B5EF4-FFF2-40B4-BE49-F238E27FC236}">
                  <a16:creationId xmlns:a16="http://schemas.microsoft.com/office/drawing/2014/main" id="{88B29397-D7F5-9F29-1614-4B07F037DBC9}"/>
                </a:ext>
              </a:extLst>
            </p:cNvPr>
            <p:cNvCxnSpPr>
              <a:cxnSpLocks/>
            </p:cNvCxnSpPr>
            <p:nvPr/>
          </p:nvCxnSpPr>
          <p:spPr bwMode="auto">
            <a:xfrm>
              <a:off x="6280550" y="2339172"/>
              <a:ext cx="0" cy="107172"/>
            </a:xfrm>
            <a:prstGeom prst="line">
              <a:avLst/>
            </a:prstGeom>
            <a:noFill/>
            <a:ln w="38100" cap="flat" cmpd="sng" algn="ctr">
              <a:solidFill>
                <a:schemeClr val="accent3"/>
              </a:solidFill>
              <a:prstDash val="solid"/>
              <a:round/>
              <a:headEnd type="none" w="med" len="med"/>
              <a:tailEnd type="none" w="med" len="med"/>
            </a:ln>
            <a:effectLst/>
          </p:spPr>
        </p:cxnSp>
        <p:cxnSp>
          <p:nvCxnSpPr>
            <p:cNvPr id="31849" name="Straight Connector 31848">
              <a:extLst>
                <a:ext uri="{FF2B5EF4-FFF2-40B4-BE49-F238E27FC236}">
                  <a16:creationId xmlns:a16="http://schemas.microsoft.com/office/drawing/2014/main" id="{36700130-FA8C-12B8-7106-EB66F7BC2B3C}"/>
                </a:ext>
              </a:extLst>
            </p:cNvPr>
            <p:cNvCxnSpPr>
              <a:cxnSpLocks/>
            </p:cNvCxnSpPr>
            <p:nvPr/>
          </p:nvCxnSpPr>
          <p:spPr bwMode="auto">
            <a:xfrm>
              <a:off x="7143007" y="2447848"/>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850" name="Straight Connector 31849">
              <a:extLst>
                <a:ext uri="{FF2B5EF4-FFF2-40B4-BE49-F238E27FC236}">
                  <a16:creationId xmlns:a16="http://schemas.microsoft.com/office/drawing/2014/main" id="{26B94071-A25A-5ED4-5E55-850A24830FBF}"/>
                </a:ext>
              </a:extLst>
            </p:cNvPr>
            <p:cNvCxnSpPr>
              <a:cxnSpLocks/>
            </p:cNvCxnSpPr>
            <p:nvPr/>
          </p:nvCxnSpPr>
          <p:spPr bwMode="auto">
            <a:xfrm>
              <a:off x="7186381" y="2448630"/>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851" name="Straight Connector 31850">
              <a:extLst>
                <a:ext uri="{FF2B5EF4-FFF2-40B4-BE49-F238E27FC236}">
                  <a16:creationId xmlns:a16="http://schemas.microsoft.com/office/drawing/2014/main" id="{6E50DF51-742D-92C5-B9A0-4D25E39245AB}"/>
                </a:ext>
              </a:extLst>
            </p:cNvPr>
            <p:cNvCxnSpPr>
              <a:cxnSpLocks/>
            </p:cNvCxnSpPr>
            <p:nvPr/>
          </p:nvCxnSpPr>
          <p:spPr bwMode="auto">
            <a:xfrm>
              <a:off x="7595177" y="2471350"/>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852" name="Straight Connector 31851">
              <a:extLst>
                <a:ext uri="{FF2B5EF4-FFF2-40B4-BE49-F238E27FC236}">
                  <a16:creationId xmlns:a16="http://schemas.microsoft.com/office/drawing/2014/main" id="{C57D29E5-57AB-9435-306F-8BCDC07B1946}"/>
                </a:ext>
              </a:extLst>
            </p:cNvPr>
            <p:cNvCxnSpPr>
              <a:cxnSpLocks/>
            </p:cNvCxnSpPr>
            <p:nvPr/>
          </p:nvCxnSpPr>
          <p:spPr bwMode="auto">
            <a:xfrm>
              <a:off x="7636394" y="2468480"/>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897" name="Straight Connector 31896">
              <a:extLst>
                <a:ext uri="{FF2B5EF4-FFF2-40B4-BE49-F238E27FC236}">
                  <a16:creationId xmlns:a16="http://schemas.microsoft.com/office/drawing/2014/main" id="{8B149567-E3BC-1AD0-4B7B-301835EA1072}"/>
                </a:ext>
              </a:extLst>
            </p:cNvPr>
            <p:cNvCxnSpPr>
              <a:cxnSpLocks/>
            </p:cNvCxnSpPr>
            <p:nvPr/>
          </p:nvCxnSpPr>
          <p:spPr bwMode="auto">
            <a:xfrm>
              <a:off x="6021929" y="2306116"/>
              <a:ext cx="0" cy="107172"/>
            </a:xfrm>
            <a:prstGeom prst="line">
              <a:avLst/>
            </a:prstGeom>
            <a:noFill/>
            <a:ln w="76200" cap="flat" cmpd="sng" algn="ctr">
              <a:solidFill>
                <a:schemeClr val="accent3"/>
              </a:solidFill>
              <a:prstDash val="solid"/>
              <a:round/>
              <a:headEnd type="none" w="med" len="med"/>
              <a:tailEnd type="none" w="med" len="med"/>
            </a:ln>
            <a:effectLst/>
          </p:spPr>
        </p:cxnSp>
        <p:cxnSp>
          <p:nvCxnSpPr>
            <p:cNvPr id="31898" name="Straight Connector 31897">
              <a:extLst>
                <a:ext uri="{FF2B5EF4-FFF2-40B4-BE49-F238E27FC236}">
                  <a16:creationId xmlns:a16="http://schemas.microsoft.com/office/drawing/2014/main" id="{D2232E92-70CD-1120-FDE9-89DFE5809410}"/>
                </a:ext>
              </a:extLst>
            </p:cNvPr>
            <p:cNvCxnSpPr>
              <a:cxnSpLocks/>
            </p:cNvCxnSpPr>
            <p:nvPr/>
          </p:nvCxnSpPr>
          <p:spPr bwMode="auto">
            <a:xfrm>
              <a:off x="7705656" y="2475903"/>
              <a:ext cx="0" cy="107172"/>
            </a:xfrm>
            <a:prstGeom prst="line">
              <a:avLst/>
            </a:prstGeom>
            <a:noFill/>
            <a:ln w="76200" cap="flat" cmpd="sng" algn="ctr">
              <a:solidFill>
                <a:schemeClr val="accent3"/>
              </a:solidFill>
              <a:prstDash val="solid"/>
              <a:round/>
              <a:headEnd type="none" w="med" len="med"/>
              <a:tailEnd type="none" w="med" len="med"/>
            </a:ln>
            <a:effectLst/>
          </p:spPr>
        </p:cxnSp>
        <p:cxnSp>
          <p:nvCxnSpPr>
            <p:cNvPr id="31899" name="Straight Connector 31898">
              <a:extLst>
                <a:ext uri="{FF2B5EF4-FFF2-40B4-BE49-F238E27FC236}">
                  <a16:creationId xmlns:a16="http://schemas.microsoft.com/office/drawing/2014/main" id="{9D309DCF-1340-5B3B-1B68-AEF4394CC53B}"/>
                </a:ext>
              </a:extLst>
            </p:cNvPr>
            <p:cNvCxnSpPr>
              <a:cxnSpLocks/>
            </p:cNvCxnSpPr>
            <p:nvPr/>
          </p:nvCxnSpPr>
          <p:spPr bwMode="auto">
            <a:xfrm>
              <a:off x="7790960" y="2494629"/>
              <a:ext cx="0" cy="107172"/>
            </a:xfrm>
            <a:prstGeom prst="line">
              <a:avLst/>
            </a:prstGeom>
            <a:noFill/>
            <a:ln w="76200" cap="flat" cmpd="sng" algn="ctr">
              <a:solidFill>
                <a:schemeClr val="accent3"/>
              </a:solidFill>
              <a:prstDash val="solid"/>
              <a:round/>
              <a:headEnd type="none" w="med" len="med"/>
              <a:tailEnd type="none" w="med" len="med"/>
            </a:ln>
            <a:effectLst/>
          </p:spPr>
        </p:cxnSp>
        <p:cxnSp>
          <p:nvCxnSpPr>
            <p:cNvPr id="31900" name="Straight Connector 31899">
              <a:extLst>
                <a:ext uri="{FF2B5EF4-FFF2-40B4-BE49-F238E27FC236}">
                  <a16:creationId xmlns:a16="http://schemas.microsoft.com/office/drawing/2014/main" id="{617D4625-A237-6AE6-2A22-F35A638875F0}"/>
                </a:ext>
              </a:extLst>
            </p:cNvPr>
            <p:cNvCxnSpPr>
              <a:cxnSpLocks/>
            </p:cNvCxnSpPr>
            <p:nvPr/>
          </p:nvCxnSpPr>
          <p:spPr bwMode="auto">
            <a:xfrm>
              <a:off x="7862945" y="2494722"/>
              <a:ext cx="0" cy="107172"/>
            </a:xfrm>
            <a:prstGeom prst="line">
              <a:avLst/>
            </a:prstGeom>
            <a:noFill/>
            <a:ln w="76200" cap="flat" cmpd="sng" algn="ctr">
              <a:solidFill>
                <a:schemeClr val="accent3"/>
              </a:solidFill>
              <a:prstDash val="solid"/>
              <a:round/>
              <a:headEnd type="none" w="med" len="med"/>
              <a:tailEnd type="none" w="med" len="med"/>
            </a:ln>
            <a:effectLst/>
          </p:spPr>
        </p:cxnSp>
        <p:cxnSp>
          <p:nvCxnSpPr>
            <p:cNvPr id="31901" name="Straight Connector 31900">
              <a:extLst>
                <a:ext uri="{FF2B5EF4-FFF2-40B4-BE49-F238E27FC236}">
                  <a16:creationId xmlns:a16="http://schemas.microsoft.com/office/drawing/2014/main" id="{A27866A0-1DD3-E082-8D92-646FCB37B717}"/>
                </a:ext>
              </a:extLst>
            </p:cNvPr>
            <p:cNvCxnSpPr>
              <a:cxnSpLocks/>
            </p:cNvCxnSpPr>
            <p:nvPr/>
          </p:nvCxnSpPr>
          <p:spPr bwMode="auto">
            <a:xfrm>
              <a:off x="7912537" y="2494629"/>
              <a:ext cx="0" cy="107172"/>
            </a:xfrm>
            <a:prstGeom prst="line">
              <a:avLst/>
            </a:prstGeom>
            <a:noFill/>
            <a:ln w="76200" cap="flat" cmpd="sng" algn="ctr">
              <a:solidFill>
                <a:schemeClr val="accent3"/>
              </a:solidFill>
              <a:prstDash val="solid"/>
              <a:round/>
              <a:headEnd type="none" w="med" len="med"/>
              <a:tailEnd type="none" w="med" len="med"/>
            </a:ln>
            <a:effectLst/>
          </p:spPr>
        </p:cxnSp>
        <p:cxnSp>
          <p:nvCxnSpPr>
            <p:cNvPr id="31902" name="Straight Connector 31901">
              <a:extLst>
                <a:ext uri="{FF2B5EF4-FFF2-40B4-BE49-F238E27FC236}">
                  <a16:creationId xmlns:a16="http://schemas.microsoft.com/office/drawing/2014/main" id="{06F4E0A1-F1DB-DC3F-88A5-3B71E36BF2BE}"/>
                </a:ext>
              </a:extLst>
            </p:cNvPr>
            <p:cNvCxnSpPr>
              <a:cxnSpLocks/>
            </p:cNvCxnSpPr>
            <p:nvPr/>
          </p:nvCxnSpPr>
          <p:spPr bwMode="auto">
            <a:xfrm>
              <a:off x="8064022" y="2543881"/>
              <a:ext cx="0" cy="107172"/>
            </a:xfrm>
            <a:prstGeom prst="line">
              <a:avLst/>
            </a:prstGeom>
            <a:noFill/>
            <a:ln w="76200" cap="flat" cmpd="sng" algn="ctr">
              <a:solidFill>
                <a:schemeClr val="accent3"/>
              </a:solidFill>
              <a:prstDash val="solid"/>
              <a:round/>
              <a:headEnd type="none" w="med" len="med"/>
              <a:tailEnd type="none" w="med" len="med"/>
            </a:ln>
            <a:effectLst/>
          </p:spPr>
        </p:cxnSp>
        <p:cxnSp>
          <p:nvCxnSpPr>
            <p:cNvPr id="31903" name="Straight Connector 31902">
              <a:extLst>
                <a:ext uri="{FF2B5EF4-FFF2-40B4-BE49-F238E27FC236}">
                  <a16:creationId xmlns:a16="http://schemas.microsoft.com/office/drawing/2014/main" id="{2999E820-BDBC-8665-C4D8-F444D79E4735}"/>
                </a:ext>
              </a:extLst>
            </p:cNvPr>
            <p:cNvCxnSpPr>
              <a:cxnSpLocks/>
            </p:cNvCxnSpPr>
            <p:nvPr/>
          </p:nvCxnSpPr>
          <p:spPr bwMode="auto">
            <a:xfrm>
              <a:off x="6426063" y="2340897"/>
              <a:ext cx="0" cy="107172"/>
            </a:xfrm>
            <a:prstGeom prst="line">
              <a:avLst/>
            </a:prstGeom>
            <a:noFill/>
            <a:ln w="57150" cap="flat" cmpd="sng" algn="ctr">
              <a:solidFill>
                <a:schemeClr val="accent3"/>
              </a:solidFill>
              <a:prstDash val="solid"/>
              <a:round/>
              <a:headEnd type="none" w="med" len="med"/>
              <a:tailEnd type="none" w="med" len="med"/>
            </a:ln>
            <a:effectLst/>
          </p:spPr>
        </p:cxnSp>
        <p:cxnSp>
          <p:nvCxnSpPr>
            <p:cNvPr id="31904" name="Straight Connector 31903">
              <a:extLst>
                <a:ext uri="{FF2B5EF4-FFF2-40B4-BE49-F238E27FC236}">
                  <a16:creationId xmlns:a16="http://schemas.microsoft.com/office/drawing/2014/main" id="{315FB8F2-BEAF-9152-1FF7-A7A61A4832BA}"/>
                </a:ext>
              </a:extLst>
            </p:cNvPr>
            <p:cNvCxnSpPr>
              <a:cxnSpLocks/>
            </p:cNvCxnSpPr>
            <p:nvPr/>
          </p:nvCxnSpPr>
          <p:spPr bwMode="auto">
            <a:xfrm>
              <a:off x="6525837" y="2355368"/>
              <a:ext cx="0" cy="107172"/>
            </a:xfrm>
            <a:prstGeom prst="line">
              <a:avLst/>
            </a:prstGeom>
            <a:noFill/>
            <a:ln w="57150" cap="flat" cmpd="sng" algn="ctr">
              <a:solidFill>
                <a:schemeClr val="accent3"/>
              </a:solidFill>
              <a:prstDash val="solid"/>
              <a:round/>
              <a:headEnd type="none" w="med" len="med"/>
              <a:tailEnd type="none" w="med" len="med"/>
            </a:ln>
            <a:effectLst/>
          </p:spPr>
        </p:cxnSp>
        <p:cxnSp>
          <p:nvCxnSpPr>
            <p:cNvPr id="31905" name="Straight Connector 31904">
              <a:extLst>
                <a:ext uri="{FF2B5EF4-FFF2-40B4-BE49-F238E27FC236}">
                  <a16:creationId xmlns:a16="http://schemas.microsoft.com/office/drawing/2014/main" id="{96C62632-3FA1-1AAE-90DE-2A39EF5A7AE1}"/>
                </a:ext>
              </a:extLst>
            </p:cNvPr>
            <p:cNvCxnSpPr>
              <a:cxnSpLocks/>
            </p:cNvCxnSpPr>
            <p:nvPr/>
          </p:nvCxnSpPr>
          <p:spPr bwMode="auto">
            <a:xfrm>
              <a:off x="6635941" y="2373065"/>
              <a:ext cx="0" cy="107172"/>
            </a:xfrm>
            <a:prstGeom prst="line">
              <a:avLst/>
            </a:prstGeom>
            <a:noFill/>
            <a:ln w="57150" cap="flat" cmpd="sng" algn="ctr">
              <a:solidFill>
                <a:schemeClr val="accent3"/>
              </a:solidFill>
              <a:prstDash val="solid"/>
              <a:round/>
              <a:headEnd type="none" w="med" len="med"/>
              <a:tailEnd type="none" w="med" len="med"/>
            </a:ln>
            <a:effectLst/>
          </p:spPr>
        </p:cxnSp>
        <p:cxnSp>
          <p:nvCxnSpPr>
            <p:cNvPr id="31906" name="Straight Connector 31905">
              <a:extLst>
                <a:ext uri="{FF2B5EF4-FFF2-40B4-BE49-F238E27FC236}">
                  <a16:creationId xmlns:a16="http://schemas.microsoft.com/office/drawing/2014/main" id="{04ED0647-8A3C-4A64-874E-47C8EBF33145}"/>
                </a:ext>
              </a:extLst>
            </p:cNvPr>
            <p:cNvCxnSpPr>
              <a:cxnSpLocks/>
            </p:cNvCxnSpPr>
            <p:nvPr/>
          </p:nvCxnSpPr>
          <p:spPr bwMode="auto">
            <a:xfrm>
              <a:off x="6964150" y="2422317"/>
              <a:ext cx="0" cy="107172"/>
            </a:xfrm>
            <a:prstGeom prst="line">
              <a:avLst/>
            </a:prstGeom>
            <a:noFill/>
            <a:ln w="57150" cap="flat" cmpd="sng" algn="ctr">
              <a:solidFill>
                <a:schemeClr val="accent3"/>
              </a:solidFill>
              <a:prstDash val="solid"/>
              <a:round/>
              <a:headEnd type="none" w="med" len="med"/>
              <a:tailEnd type="none" w="med" len="med"/>
            </a:ln>
            <a:effectLst/>
          </p:spPr>
        </p:cxnSp>
        <p:cxnSp>
          <p:nvCxnSpPr>
            <p:cNvPr id="31907" name="Straight Connector 31906">
              <a:extLst>
                <a:ext uri="{FF2B5EF4-FFF2-40B4-BE49-F238E27FC236}">
                  <a16:creationId xmlns:a16="http://schemas.microsoft.com/office/drawing/2014/main" id="{35A7344D-2F1C-7E79-0E52-7BC874BD3F88}"/>
                </a:ext>
              </a:extLst>
            </p:cNvPr>
            <p:cNvCxnSpPr>
              <a:cxnSpLocks/>
            </p:cNvCxnSpPr>
            <p:nvPr/>
          </p:nvCxnSpPr>
          <p:spPr bwMode="auto">
            <a:xfrm>
              <a:off x="8000864" y="2519299"/>
              <a:ext cx="0" cy="107172"/>
            </a:xfrm>
            <a:prstGeom prst="line">
              <a:avLst/>
            </a:prstGeom>
            <a:noFill/>
            <a:ln w="57150" cap="flat" cmpd="sng" algn="ctr">
              <a:solidFill>
                <a:schemeClr val="accent3"/>
              </a:solidFill>
              <a:prstDash val="solid"/>
              <a:round/>
              <a:headEnd type="none" w="med" len="med"/>
              <a:tailEnd type="none" w="med" len="med"/>
            </a:ln>
            <a:effectLst/>
          </p:spPr>
        </p:cxnSp>
        <p:cxnSp>
          <p:nvCxnSpPr>
            <p:cNvPr id="31908" name="Straight Connector 31907">
              <a:extLst>
                <a:ext uri="{FF2B5EF4-FFF2-40B4-BE49-F238E27FC236}">
                  <a16:creationId xmlns:a16="http://schemas.microsoft.com/office/drawing/2014/main" id="{521F76D0-AA23-9BBA-B569-DB5E7DF2B038}"/>
                </a:ext>
              </a:extLst>
            </p:cNvPr>
            <p:cNvCxnSpPr>
              <a:cxnSpLocks/>
            </p:cNvCxnSpPr>
            <p:nvPr/>
          </p:nvCxnSpPr>
          <p:spPr bwMode="auto">
            <a:xfrm>
              <a:off x="8351301" y="2597026"/>
              <a:ext cx="0" cy="107172"/>
            </a:xfrm>
            <a:prstGeom prst="line">
              <a:avLst/>
            </a:prstGeom>
            <a:noFill/>
            <a:ln w="57150" cap="flat" cmpd="sng" algn="ctr">
              <a:solidFill>
                <a:schemeClr val="accent3"/>
              </a:solidFill>
              <a:prstDash val="solid"/>
              <a:round/>
              <a:headEnd type="none" w="med" len="med"/>
              <a:tailEnd type="none" w="med" len="med"/>
            </a:ln>
            <a:effectLst/>
          </p:spPr>
        </p:cxnSp>
        <p:cxnSp>
          <p:nvCxnSpPr>
            <p:cNvPr id="31909" name="Straight Connector 31908">
              <a:extLst>
                <a:ext uri="{FF2B5EF4-FFF2-40B4-BE49-F238E27FC236}">
                  <a16:creationId xmlns:a16="http://schemas.microsoft.com/office/drawing/2014/main" id="{DB6CB2C4-772B-300E-0905-7D1278001EB0}"/>
                </a:ext>
              </a:extLst>
            </p:cNvPr>
            <p:cNvCxnSpPr>
              <a:cxnSpLocks/>
            </p:cNvCxnSpPr>
            <p:nvPr/>
          </p:nvCxnSpPr>
          <p:spPr bwMode="auto">
            <a:xfrm>
              <a:off x="8454173" y="2646278"/>
              <a:ext cx="0" cy="107172"/>
            </a:xfrm>
            <a:prstGeom prst="line">
              <a:avLst/>
            </a:prstGeom>
            <a:noFill/>
            <a:ln w="57150" cap="flat" cmpd="sng" algn="ctr">
              <a:solidFill>
                <a:schemeClr val="accent3"/>
              </a:solidFill>
              <a:prstDash val="solid"/>
              <a:round/>
              <a:headEnd type="none" w="med" len="med"/>
              <a:tailEnd type="none" w="med" len="med"/>
            </a:ln>
            <a:effectLst/>
          </p:spPr>
        </p:cxnSp>
        <p:cxnSp>
          <p:nvCxnSpPr>
            <p:cNvPr id="31910" name="Straight Connector 31909">
              <a:extLst>
                <a:ext uri="{FF2B5EF4-FFF2-40B4-BE49-F238E27FC236}">
                  <a16:creationId xmlns:a16="http://schemas.microsoft.com/office/drawing/2014/main" id="{3E64036C-1CD5-D119-5BFA-CD939AF0C0E7}"/>
                </a:ext>
              </a:extLst>
            </p:cNvPr>
            <p:cNvCxnSpPr>
              <a:cxnSpLocks/>
            </p:cNvCxnSpPr>
            <p:nvPr/>
          </p:nvCxnSpPr>
          <p:spPr bwMode="auto">
            <a:xfrm>
              <a:off x="8516888" y="2646278"/>
              <a:ext cx="0" cy="107172"/>
            </a:xfrm>
            <a:prstGeom prst="line">
              <a:avLst/>
            </a:prstGeom>
            <a:noFill/>
            <a:ln w="57150" cap="flat" cmpd="sng" algn="ctr">
              <a:solidFill>
                <a:schemeClr val="accent3"/>
              </a:solidFill>
              <a:prstDash val="solid"/>
              <a:round/>
              <a:headEnd type="none" w="med" len="med"/>
              <a:tailEnd type="none" w="med" len="med"/>
            </a:ln>
            <a:effectLst/>
          </p:spPr>
        </p:cxnSp>
        <p:cxnSp>
          <p:nvCxnSpPr>
            <p:cNvPr id="31911" name="Straight Connector 31910">
              <a:extLst>
                <a:ext uri="{FF2B5EF4-FFF2-40B4-BE49-F238E27FC236}">
                  <a16:creationId xmlns:a16="http://schemas.microsoft.com/office/drawing/2014/main" id="{00A37D97-B708-EEEE-ECA1-BB1233E4AC72}"/>
                </a:ext>
              </a:extLst>
            </p:cNvPr>
            <p:cNvCxnSpPr>
              <a:cxnSpLocks/>
            </p:cNvCxnSpPr>
            <p:nvPr/>
          </p:nvCxnSpPr>
          <p:spPr bwMode="auto">
            <a:xfrm>
              <a:off x="8600254" y="2738867"/>
              <a:ext cx="0" cy="107172"/>
            </a:xfrm>
            <a:prstGeom prst="line">
              <a:avLst/>
            </a:prstGeom>
            <a:noFill/>
            <a:ln w="57150" cap="flat" cmpd="sng" algn="ctr">
              <a:solidFill>
                <a:schemeClr val="accent3"/>
              </a:solidFill>
              <a:prstDash val="solid"/>
              <a:round/>
              <a:headEnd type="none" w="med" len="med"/>
              <a:tailEnd type="none" w="med" len="med"/>
            </a:ln>
            <a:effectLst/>
          </p:spPr>
        </p:cxnSp>
        <p:cxnSp>
          <p:nvCxnSpPr>
            <p:cNvPr id="31912" name="Straight Connector 31911">
              <a:extLst>
                <a:ext uri="{FF2B5EF4-FFF2-40B4-BE49-F238E27FC236}">
                  <a16:creationId xmlns:a16="http://schemas.microsoft.com/office/drawing/2014/main" id="{773D15BC-82C6-61D2-96AA-72E5B660958A}"/>
                </a:ext>
              </a:extLst>
            </p:cNvPr>
            <p:cNvCxnSpPr>
              <a:cxnSpLocks/>
            </p:cNvCxnSpPr>
            <p:nvPr/>
          </p:nvCxnSpPr>
          <p:spPr bwMode="auto">
            <a:xfrm>
              <a:off x="8163703" y="2542859"/>
              <a:ext cx="0" cy="107172"/>
            </a:xfrm>
            <a:prstGeom prst="line">
              <a:avLst/>
            </a:prstGeom>
            <a:noFill/>
            <a:ln w="76200" cap="flat" cmpd="sng" algn="ctr">
              <a:solidFill>
                <a:schemeClr val="accent3"/>
              </a:solidFill>
              <a:prstDash val="solid"/>
              <a:round/>
              <a:headEnd type="none" w="med" len="med"/>
              <a:tailEnd type="none" w="med" len="med"/>
            </a:ln>
            <a:effectLst/>
          </p:spPr>
        </p:cxnSp>
        <p:cxnSp>
          <p:nvCxnSpPr>
            <p:cNvPr id="31913" name="Straight Connector 31912">
              <a:extLst>
                <a:ext uri="{FF2B5EF4-FFF2-40B4-BE49-F238E27FC236}">
                  <a16:creationId xmlns:a16="http://schemas.microsoft.com/office/drawing/2014/main" id="{66E2F1A0-8135-A93D-ECDD-956B0AB753FF}"/>
                </a:ext>
              </a:extLst>
            </p:cNvPr>
            <p:cNvCxnSpPr>
              <a:cxnSpLocks/>
            </p:cNvCxnSpPr>
            <p:nvPr/>
          </p:nvCxnSpPr>
          <p:spPr bwMode="auto">
            <a:xfrm>
              <a:off x="8282042" y="2542859"/>
              <a:ext cx="0" cy="107172"/>
            </a:xfrm>
            <a:prstGeom prst="line">
              <a:avLst/>
            </a:prstGeom>
            <a:noFill/>
            <a:ln w="76200" cap="flat" cmpd="sng" algn="ctr">
              <a:solidFill>
                <a:schemeClr val="accent3"/>
              </a:solidFill>
              <a:prstDash val="solid"/>
              <a:round/>
              <a:headEnd type="none" w="med" len="med"/>
              <a:tailEnd type="none" w="med" len="med"/>
            </a:ln>
            <a:effectLst/>
          </p:spPr>
        </p:cxnSp>
        <p:cxnSp>
          <p:nvCxnSpPr>
            <p:cNvPr id="31916" name="Straight Connector 31915">
              <a:extLst>
                <a:ext uri="{FF2B5EF4-FFF2-40B4-BE49-F238E27FC236}">
                  <a16:creationId xmlns:a16="http://schemas.microsoft.com/office/drawing/2014/main" id="{A2C9BB02-337B-E829-D260-17E9F16DF9A9}"/>
                </a:ext>
              </a:extLst>
            </p:cNvPr>
            <p:cNvCxnSpPr>
              <a:cxnSpLocks/>
            </p:cNvCxnSpPr>
            <p:nvPr/>
          </p:nvCxnSpPr>
          <p:spPr bwMode="auto">
            <a:xfrm>
              <a:off x="8204673" y="2538525"/>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917" name="Straight Connector 31916">
              <a:extLst>
                <a:ext uri="{FF2B5EF4-FFF2-40B4-BE49-F238E27FC236}">
                  <a16:creationId xmlns:a16="http://schemas.microsoft.com/office/drawing/2014/main" id="{656A0D99-C693-0A82-AFCC-06D2DFB0371D}"/>
                </a:ext>
              </a:extLst>
            </p:cNvPr>
            <p:cNvCxnSpPr>
              <a:cxnSpLocks/>
            </p:cNvCxnSpPr>
            <p:nvPr/>
          </p:nvCxnSpPr>
          <p:spPr bwMode="auto">
            <a:xfrm>
              <a:off x="8538405" y="2734533"/>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918" name="Straight Connector 31917">
              <a:extLst>
                <a:ext uri="{FF2B5EF4-FFF2-40B4-BE49-F238E27FC236}">
                  <a16:creationId xmlns:a16="http://schemas.microsoft.com/office/drawing/2014/main" id="{AD0A46CE-F93D-25B1-CFD3-4649D776A55A}"/>
                </a:ext>
              </a:extLst>
            </p:cNvPr>
            <p:cNvCxnSpPr>
              <a:cxnSpLocks/>
            </p:cNvCxnSpPr>
            <p:nvPr/>
          </p:nvCxnSpPr>
          <p:spPr bwMode="auto">
            <a:xfrm>
              <a:off x="8657831" y="2738867"/>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919" name="Straight Connector 31918">
              <a:extLst>
                <a:ext uri="{FF2B5EF4-FFF2-40B4-BE49-F238E27FC236}">
                  <a16:creationId xmlns:a16="http://schemas.microsoft.com/office/drawing/2014/main" id="{F2216132-4021-1C57-46F1-683503D9F8B8}"/>
                </a:ext>
              </a:extLst>
            </p:cNvPr>
            <p:cNvCxnSpPr>
              <a:cxnSpLocks/>
            </p:cNvCxnSpPr>
            <p:nvPr/>
          </p:nvCxnSpPr>
          <p:spPr bwMode="auto">
            <a:xfrm>
              <a:off x="8814979" y="2737539"/>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920" name="Straight Connector 31919">
              <a:extLst>
                <a:ext uri="{FF2B5EF4-FFF2-40B4-BE49-F238E27FC236}">
                  <a16:creationId xmlns:a16="http://schemas.microsoft.com/office/drawing/2014/main" id="{1E4A7E01-31AD-A5BF-3ED0-B678AE991CB8}"/>
                </a:ext>
              </a:extLst>
            </p:cNvPr>
            <p:cNvCxnSpPr>
              <a:cxnSpLocks/>
            </p:cNvCxnSpPr>
            <p:nvPr/>
          </p:nvCxnSpPr>
          <p:spPr bwMode="auto">
            <a:xfrm>
              <a:off x="8958806" y="2738261"/>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921" name="Straight Connector 31920">
              <a:extLst>
                <a:ext uri="{FF2B5EF4-FFF2-40B4-BE49-F238E27FC236}">
                  <a16:creationId xmlns:a16="http://schemas.microsoft.com/office/drawing/2014/main" id="{D1D91246-E188-F797-7B14-BB7706194C51}"/>
                </a:ext>
              </a:extLst>
            </p:cNvPr>
            <p:cNvCxnSpPr>
              <a:cxnSpLocks/>
            </p:cNvCxnSpPr>
            <p:nvPr/>
          </p:nvCxnSpPr>
          <p:spPr bwMode="auto">
            <a:xfrm>
              <a:off x="8974463" y="2738867"/>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922" name="Straight Connector 31921">
              <a:extLst>
                <a:ext uri="{FF2B5EF4-FFF2-40B4-BE49-F238E27FC236}">
                  <a16:creationId xmlns:a16="http://schemas.microsoft.com/office/drawing/2014/main" id="{2777C717-FD4D-E809-D8FB-350E8903E9AD}"/>
                </a:ext>
              </a:extLst>
            </p:cNvPr>
            <p:cNvCxnSpPr>
              <a:cxnSpLocks/>
            </p:cNvCxnSpPr>
            <p:nvPr/>
          </p:nvCxnSpPr>
          <p:spPr bwMode="auto">
            <a:xfrm>
              <a:off x="9293477" y="2735373"/>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923" name="Straight Connector 31922">
              <a:extLst>
                <a:ext uri="{FF2B5EF4-FFF2-40B4-BE49-F238E27FC236}">
                  <a16:creationId xmlns:a16="http://schemas.microsoft.com/office/drawing/2014/main" id="{E28B12D9-9A72-990B-55E7-8E81438463FF}"/>
                </a:ext>
              </a:extLst>
            </p:cNvPr>
            <p:cNvCxnSpPr>
              <a:cxnSpLocks/>
            </p:cNvCxnSpPr>
            <p:nvPr/>
          </p:nvCxnSpPr>
          <p:spPr bwMode="auto">
            <a:xfrm>
              <a:off x="9645005" y="2737539"/>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924" name="Straight Connector 31923">
              <a:extLst>
                <a:ext uri="{FF2B5EF4-FFF2-40B4-BE49-F238E27FC236}">
                  <a16:creationId xmlns:a16="http://schemas.microsoft.com/office/drawing/2014/main" id="{F40471E9-F199-9B3C-FF52-82C91FE75F91}"/>
                </a:ext>
              </a:extLst>
            </p:cNvPr>
            <p:cNvCxnSpPr>
              <a:cxnSpLocks/>
            </p:cNvCxnSpPr>
            <p:nvPr/>
          </p:nvCxnSpPr>
          <p:spPr bwMode="auto">
            <a:xfrm>
              <a:off x="9753821" y="2738867"/>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925" name="Straight Connector 31924">
              <a:extLst>
                <a:ext uri="{FF2B5EF4-FFF2-40B4-BE49-F238E27FC236}">
                  <a16:creationId xmlns:a16="http://schemas.microsoft.com/office/drawing/2014/main" id="{D8E3318A-B878-EE89-4482-04CE400B0019}"/>
                </a:ext>
              </a:extLst>
            </p:cNvPr>
            <p:cNvCxnSpPr>
              <a:cxnSpLocks/>
            </p:cNvCxnSpPr>
            <p:nvPr/>
          </p:nvCxnSpPr>
          <p:spPr bwMode="auto">
            <a:xfrm>
              <a:off x="8707814" y="2738867"/>
              <a:ext cx="0" cy="107172"/>
            </a:xfrm>
            <a:prstGeom prst="line">
              <a:avLst/>
            </a:prstGeom>
            <a:noFill/>
            <a:ln w="57150" cap="flat" cmpd="sng" algn="ctr">
              <a:solidFill>
                <a:schemeClr val="accent3"/>
              </a:solidFill>
              <a:prstDash val="solid"/>
              <a:round/>
              <a:headEnd type="none" w="med" len="med"/>
              <a:tailEnd type="none" w="med" len="med"/>
            </a:ln>
            <a:effectLst/>
          </p:spPr>
        </p:cxnSp>
        <p:cxnSp>
          <p:nvCxnSpPr>
            <p:cNvPr id="31926" name="Straight Connector 31925">
              <a:extLst>
                <a:ext uri="{FF2B5EF4-FFF2-40B4-BE49-F238E27FC236}">
                  <a16:creationId xmlns:a16="http://schemas.microsoft.com/office/drawing/2014/main" id="{AC901BA3-6972-0000-D923-5D4591D0CFD9}"/>
                </a:ext>
              </a:extLst>
            </p:cNvPr>
            <p:cNvCxnSpPr>
              <a:cxnSpLocks/>
            </p:cNvCxnSpPr>
            <p:nvPr/>
          </p:nvCxnSpPr>
          <p:spPr bwMode="auto">
            <a:xfrm>
              <a:off x="8758122" y="2738867"/>
              <a:ext cx="0" cy="107172"/>
            </a:xfrm>
            <a:prstGeom prst="line">
              <a:avLst/>
            </a:prstGeom>
            <a:noFill/>
            <a:ln w="57150" cap="flat" cmpd="sng" algn="ctr">
              <a:solidFill>
                <a:schemeClr val="accent3"/>
              </a:solidFill>
              <a:prstDash val="solid"/>
              <a:round/>
              <a:headEnd type="none" w="med" len="med"/>
              <a:tailEnd type="none" w="med" len="med"/>
            </a:ln>
            <a:effectLst/>
          </p:spPr>
        </p:cxnSp>
      </p:grpSp>
      <p:sp>
        <p:nvSpPr>
          <p:cNvPr id="3" name="TextBox 2">
            <a:extLst>
              <a:ext uri="{FF2B5EF4-FFF2-40B4-BE49-F238E27FC236}">
                <a16:creationId xmlns:a16="http://schemas.microsoft.com/office/drawing/2014/main" id="{7B205284-56C0-5435-DC6B-BC15358872A8}"/>
              </a:ext>
            </a:extLst>
          </p:cNvPr>
          <p:cNvSpPr txBox="1"/>
          <p:nvPr/>
        </p:nvSpPr>
        <p:spPr bwMode="auto">
          <a:xfrm>
            <a:off x="1055803" y="5565797"/>
            <a:ext cx="128109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ts val="0"/>
              </a:spcBef>
              <a:spcAft>
                <a:spcPct val="0"/>
              </a:spcAft>
              <a:buClrTx/>
              <a:buFontTx/>
              <a:buNone/>
            </a:pPr>
            <a:r>
              <a:rPr lang="en-US" sz="1600" b="0" dirty="0">
                <a:solidFill>
                  <a:schemeClr val="bg1"/>
                </a:solidFill>
                <a:latin typeface="Calibri" panose="020F0502020204030204" pitchFamily="34" charset="0"/>
              </a:rPr>
              <a:t>Zanubrutinib</a:t>
            </a:r>
          </a:p>
          <a:p>
            <a:pPr>
              <a:lnSpc>
                <a:spcPct val="100000"/>
              </a:lnSpc>
              <a:spcBef>
                <a:spcPts val="0"/>
              </a:spcBef>
              <a:spcAft>
                <a:spcPct val="0"/>
              </a:spcAft>
              <a:buClrTx/>
              <a:buFontTx/>
              <a:buNone/>
            </a:pPr>
            <a:r>
              <a:rPr lang="en-US" sz="1600" b="0" dirty="0">
                <a:solidFill>
                  <a:schemeClr val="bg1"/>
                </a:solidFill>
                <a:latin typeface="Calibri" panose="020F0502020204030204" pitchFamily="34" charset="0"/>
              </a:rPr>
              <a:t>Ibrutinib</a:t>
            </a:r>
          </a:p>
        </p:txBody>
      </p:sp>
      <p:sp>
        <p:nvSpPr>
          <p:cNvPr id="7" name="TextBox 6">
            <a:extLst>
              <a:ext uri="{FF2B5EF4-FFF2-40B4-BE49-F238E27FC236}">
                <a16:creationId xmlns:a16="http://schemas.microsoft.com/office/drawing/2014/main" id="{E4DEAFC5-E310-3A22-B20D-203BAFFA549C}"/>
              </a:ext>
            </a:extLst>
          </p:cNvPr>
          <p:cNvSpPr txBox="1"/>
          <p:nvPr/>
        </p:nvSpPr>
        <p:spPr bwMode="auto">
          <a:xfrm>
            <a:off x="1055803" y="5325518"/>
            <a:ext cx="133413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dirty="0">
                <a:solidFill>
                  <a:schemeClr val="bg1"/>
                </a:solidFill>
                <a:latin typeface="Calibri" panose="020F0502020204030204" pitchFamily="34" charset="0"/>
              </a:rPr>
              <a:t>No. at risk</a:t>
            </a:r>
          </a:p>
        </p:txBody>
      </p:sp>
    </p:spTree>
    <p:extLst>
      <p:ext uri="{BB962C8B-B14F-4D97-AF65-F5344CB8AC3E}">
        <p14:creationId xmlns:p14="http://schemas.microsoft.com/office/powerpoint/2010/main" val="8626721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ALPINE: Overall Safety and Most Common AEs</a:t>
            </a:r>
            <a:endParaRPr lang="en-US" altLang="en-US" i="1" baseline="30000" dirty="0"/>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Brown. ASH 2022. Abstr LBA-6. Reproduced with permission. Brown. NEJM. 2022;[Epub]. </a:t>
            </a:r>
            <a:endParaRPr lang="en-US" altLang="en-US" sz="1200" b="0" dirty="0">
              <a:solidFill>
                <a:schemeClr val="bg2"/>
              </a:solidFill>
              <a:latin typeface="Calibri" panose="020F0502020204030204" pitchFamily="34" charset="0"/>
            </a:endParaRPr>
          </a:p>
        </p:txBody>
      </p:sp>
      <p:graphicFrame>
        <p:nvGraphicFramePr>
          <p:cNvPr id="6" name="Group 3">
            <a:extLst>
              <a:ext uri="{FF2B5EF4-FFF2-40B4-BE49-F238E27FC236}">
                <a16:creationId xmlns:a16="http://schemas.microsoft.com/office/drawing/2014/main" id="{6E1A9A68-2897-3E0D-DC01-D60E4960B063}"/>
              </a:ext>
            </a:extLst>
          </p:cNvPr>
          <p:cNvGraphicFramePr>
            <a:graphicFrameLocks/>
          </p:cNvGraphicFramePr>
          <p:nvPr>
            <p:extLst>
              <p:ext uri="{D42A27DB-BD31-4B8C-83A1-F6EECF244321}">
                <p14:modId xmlns:p14="http://schemas.microsoft.com/office/powerpoint/2010/main" val="4012913716"/>
              </p:ext>
            </p:extLst>
          </p:nvPr>
        </p:nvGraphicFramePr>
        <p:xfrm>
          <a:off x="533400" y="1601558"/>
          <a:ext cx="5212773" cy="4358720"/>
        </p:xfrm>
        <a:graphic>
          <a:graphicData uri="http://schemas.openxmlformats.org/drawingml/2006/table">
            <a:tbl>
              <a:tblPr/>
              <a:tblGrid>
                <a:gridCol w="2843645">
                  <a:extLst>
                    <a:ext uri="{9D8B030D-6E8A-4147-A177-3AD203B41FA5}">
                      <a16:colId xmlns:a16="http://schemas.microsoft.com/office/drawing/2014/main" val="20000"/>
                    </a:ext>
                  </a:extLst>
                </a:gridCol>
                <a:gridCol w="1361210">
                  <a:extLst>
                    <a:ext uri="{9D8B030D-6E8A-4147-A177-3AD203B41FA5}">
                      <a16:colId xmlns:a16="http://schemas.microsoft.com/office/drawing/2014/main" val="20001"/>
                    </a:ext>
                  </a:extLst>
                </a:gridCol>
                <a:gridCol w="1007918">
                  <a:extLst>
                    <a:ext uri="{9D8B030D-6E8A-4147-A177-3AD203B41FA5}">
                      <a16:colId xmlns:a16="http://schemas.microsoft.com/office/drawing/2014/main" val="3316427629"/>
                    </a:ext>
                  </a:extLst>
                </a:gridCol>
              </a:tblGrid>
              <a:tr h="48564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600" b="1" i="0" u="none" strike="noStrike" cap="none" normalizeH="0" baseline="0" dirty="0">
                          <a:ln>
                            <a:noFill/>
                          </a:ln>
                          <a:solidFill>
                            <a:schemeClr val="tx1"/>
                          </a:solidFill>
                          <a:effectLst/>
                          <a:latin typeface="Calibri" panose="020F0502020204030204" pitchFamily="34" charset="0"/>
                        </a:rPr>
                        <a:t>Event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lang="en-US" altLang="en-US" sz="1600" b="1" dirty="0">
                          <a:solidFill>
                            <a:prstClr val="white"/>
                          </a:solidFill>
                          <a:latin typeface="Calibri" panose="020F0502020204030204" pitchFamily="34" charset="0"/>
                          <a:cs typeface="Calibri" panose="020F0502020204030204" pitchFamily="34" charset="0"/>
                        </a:rPr>
                        <a:t>Zanubrutinib</a:t>
                      </a:r>
                      <a:br>
                        <a:rPr lang="en-US" altLang="en-US" sz="1600" b="1" dirty="0">
                          <a:solidFill>
                            <a:prstClr val="white"/>
                          </a:solidFill>
                          <a:latin typeface="Calibri" panose="020F0502020204030204" pitchFamily="34" charset="0"/>
                          <a:cs typeface="Calibri" panose="020F0502020204030204" pitchFamily="34" charset="0"/>
                        </a:rPr>
                      </a:br>
                      <a:r>
                        <a:rPr lang="en-US" altLang="en-US" sz="1600" b="1" dirty="0">
                          <a:solidFill>
                            <a:prstClr val="white"/>
                          </a:solidFill>
                          <a:latin typeface="Calibri" panose="020F0502020204030204" pitchFamily="34" charset="0"/>
                          <a:cs typeface="Calibri" panose="020F0502020204030204" pitchFamily="34" charset="0"/>
                        </a:rPr>
                        <a:t>(n = 324)</a:t>
                      </a:r>
                      <a:endParaRPr kumimoji="0" lang="en-US" sz="16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altLang="en-US" sz="1600" b="1" i="0" u="none" strike="noStrike" kern="120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Ibrutinib </a:t>
                      </a:r>
                      <a:br>
                        <a:rPr kumimoji="0" lang="en-US" altLang="en-US" sz="1600" b="1" i="0" u="none" strike="noStrike" kern="120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br>
                      <a:r>
                        <a:rPr kumimoji="0" lang="en-US" altLang="en-US" sz="1600" b="1" i="0" u="none" strike="noStrike" kern="120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(n = 324)</a:t>
                      </a:r>
                      <a:endPar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48564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Median treatment duration, mo</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28.4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24.3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69012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Any-grade AE,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Grade ≥3</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Grade 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318 (98.1)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218 (67.3)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33 (10.2)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321 (99.1)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228 (70.4)</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36 (11.1)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281171">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lang="en-US" sz="1600" b="0" dirty="0">
                          <a:solidFill>
                            <a:srgbClr val="000000"/>
                          </a:solidFill>
                          <a:latin typeface="Calibri" panose="020F0502020204030204" pitchFamily="34" charset="0"/>
                          <a:cs typeface="Calibri" panose="020F0502020204030204" pitchFamily="34" charset="0"/>
                        </a:rPr>
                        <a:t>SAE</a:t>
                      </a:r>
                      <a:r>
                        <a:rPr kumimoji="0" lang="en-US" sz="1600" b="0" i="0" u="none" strike="noStrike" cap="none" normalizeH="0" baseline="0" dirty="0">
                          <a:ln>
                            <a:noFill/>
                          </a:ln>
                          <a:solidFill>
                            <a:schemeClr val="bg2">
                              <a:lumMod val="10000"/>
                            </a:schemeClr>
                          </a:solidFill>
                          <a:effectLst/>
                          <a:latin typeface="Calibri" panose="020F0502020204030204" pitchFamily="34" charset="0"/>
                        </a:rPr>
                        <a:t>, n (%)</a:t>
                      </a:r>
                      <a:endParaRPr lang="en-US" sz="1600" b="0" dirty="0">
                        <a:solidFill>
                          <a:srgbClr val="000000"/>
                        </a:solidFill>
                        <a:latin typeface="Calibri" panose="020F0502020204030204" pitchFamily="34" charset="0"/>
                        <a:cs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136 (42.0)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162 (50.0)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r h="89460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AE leading to the following,</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Dose reduction</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Dose interruption</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Treatment discontinuation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40 (12.3)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162 (50.0)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50 (15.4)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55 (17.0)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184 (56.8)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72 (22.2)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80362767"/>
                  </a:ext>
                </a:extLst>
              </a:tr>
            </a:tbl>
          </a:graphicData>
        </a:graphic>
      </p:graphicFrame>
      <p:sp>
        <p:nvSpPr>
          <p:cNvPr id="7" name="TextBox 6">
            <a:extLst>
              <a:ext uri="{FF2B5EF4-FFF2-40B4-BE49-F238E27FC236}">
                <a16:creationId xmlns:a16="http://schemas.microsoft.com/office/drawing/2014/main" id="{820E492E-3F0B-0AC9-868C-AE04F0171E27}"/>
              </a:ext>
            </a:extLst>
          </p:cNvPr>
          <p:cNvSpPr txBox="1"/>
          <p:nvPr/>
        </p:nvSpPr>
        <p:spPr bwMode="auto">
          <a:xfrm>
            <a:off x="6839137" y="1552923"/>
            <a:ext cx="447212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600" dirty="0">
                <a:solidFill>
                  <a:schemeClr val="bg1"/>
                </a:solidFill>
                <a:latin typeface="Calibri" panose="020F0502020204030204" pitchFamily="34" charset="0"/>
              </a:rPr>
              <a:t>Most Common AEs (Occurring in ≥15% of Patients)</a:t>
            </a:r>
          </a:p>
        </p:txBody>
      </p:sp>
      <p:sp>
        <p:nvSpPr>
          <p:cNvPr id="2" name="TextBox 1">
            <a:extLst>
              <a:ext uri="{FF2B5EF4-FFF2-40B4-BE49-F238E27FC236}">
                <a16:creationId xmlns:a16="http://schemas.microsoft.com/office/drawing/2014/main" id="{ABFB32FA-503E-644B-A75E-D0B7E88CE488}"/>
              </a:ext>
            </a:extLst>
          </p:cNvPr>
          <p:cNvSpPr txBox="1"/>
          <p:nvPr/>
        </p:nvSpPr>
        <p:spPr bwMode="auto">
          <a:xfrm>
            <a:off x="5954720" y="5535346"/>
            <a:ext cx="195452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*Pooled terms.</a:t>
            </a:r>
          </a:p>
        </p:txBody>
      </p:sp>
      <p:sp>
        <p:nvSpPr>
          <p:cNvPr id="5" name="Freeform: Shape 4">
            <a:extLst>
              <a:ext uri="{FF2B5EF4-FFF2-40B4-BE49-F238E27FC236}">
                <a16:creationId xmlns:a16="http://schemas.microsoft.com/office/drawing/2014/main" id="{9ED4F7A9-26C1-B773-4FCC-CD75EEF4CAF8}"/>
              </a:ext>
            </a:extLst>
          </p:cNvPr>
          <p:cNvSpPr/>
          <p:nvPr/>
        </p:nvSpPr>
        <p:spPr bwMode="auto">
          <a:xfrm>
            <a:off x="7586647" y="2484310"/>
            <a:ext cx="3626232" cy="2446715"/>
          </a:xfrm>
          <a:custGeom>
            <a:avLst/>
            <a:gdLst>
              <a:gd name="connsiteX0" fmla="*/ 0 w 7502236"/>
              <a:gd name="connsiteY0" fmla="*/ 0 h 3699164"/>
              <a:gd name="connsiteX1" fmla="*/ 0 w 7502236"/>
              <a:gd name="connsiteY1" fmla="*/ 3699164 h 3699164"/>
              <a:gd name="connsiteX2" fmla="*/ 7502236 w 7502236"/>
              <a:gd name="connsiteY2" fmla="*/ 3699164 h 3699164"/>
            </a:gdLst>
            <a:ahLst/>
            <a:cxnLst>
              <a:cxn ang="0">
                <a:pos x="connsiteX0" y="connsiteY0"/>
              </a:cxn>
              <a:cxn ang="0">
                <a:pos x="connsiteX1" y="connsiteY1"/>
              </a:cxn>
              <a:cxn ang="0">
                <a:pos x="connsiteX2" y="connsiteY2"/>
              </a:cxn>
            </a:cxnLst>
            <a:rect l="l" t="t" r="r" b="b"/>
            <a:pathLst>
              <a:path w="7502236" h="3699164">
                <a:moveTo>
                  <a:pt x="0" y="0"/>
                </a:moveTo>
                <a:lnTo>
                  <a:pt x="0" y="3699164"/>
                </a:lnTo>
                <a:lnTo>
                  <a:pt x="7502236" y="3699164"/>
                </a:lnTo>
              </a:path>
            </a:pathLst>
          </a:custGeom>
          <a:noFill/>
          <a:ln w="28575">
            <a:solidFill>
              <a:schemeClr val="bg1"/>
            </a:solidFill>
            <a:miter lim="800000"/>
            <a:headEnd/>
            <a:tailEnd/>
          </a:ln>
        </p:spPr>
        <p:txBody>
          <a:bodyPr rtlCol="0" anchor="ctr"/>
          <a:lstStyle/>
          <a:p>
            <a:pPr algn="ctr"/>
            <a:endParaRPr lang="en-US"/>
          </a:p>
        </p:txBody>
      </p:sp>
      <p:sp>
        <p:nvSpPr>
          <p:cNvPr id="15" name="TextBox 14">
            <a:extLst>
              <a:ext uri="{FF2B5EF4-FFF2-40B4-BE49-F238E27FC236}">
                <a16:creationId xmlns:a16="http://schemas.microsoft.com/office/drawing/2014/main" id="{CF59245C-022A-2A5A-5802-C29EF8E54FE3}"/>
              </a:ext>
            </a:extLst>
          </p:cNvPr>
          <p:cNvSpPr txBox="1"/>
          <p:nvPr/>
        </p:nvSpPr>
        <p:spPr bwMode="auto">
          <a:xfrm>
            <a:off x="6345829" y="2517854"/>
            <a:ext cx="119648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Neutropenia*</a:t>
            </a:r>
          </a:p>
        </p:txBody>
      </p:sp>
      <p:grpSp>
        <p:nvGrpSpPr>
          <p:cNvPr id="17" name="Group 16">
            <a:extLst>
              <a:ext uri="{FF2B5EF4-FFF2-40B4-BE49-F238E27FC236}">
                <a16:creationId xmlns:a16="http://schemas.microsoft.com/office/drawing/2014/main" id="{CD026480-502B-B704-7071-2B7B42B2DF13}"/>
              </a:ext>
            </a:extLst>
          </p:cNvPr>
          <p:cNvGrpSpPr/>
          <p:nvPr/>
        </p:nvGrpSpPr>
        <p:grpSpPr>
          <a:xfrm>
            <a:off x="7482738" y="2686178"/>
            <a:ext cx="109451" cy="2092667"/>
            <a:chOff x="7752062" y="2863763"/>
            <a:chExt cx="109451" cy="2092667"/>
          </a:xfrm>
        </p:grpSpPr>
        <p:grpSp>
          <p:nvGrpSpPr>
            <p:cNvPr id="8" name="Group 7">
              <a:extLst>
                <a:ext uri="{FF2B5EF4-FFF2-40B4-BE49-F238E27FC236}">
                  <a16:creationId xmlns:a16="http://schemas.microsoft.com/office/drawing/2014/main" id="{0ACCCA48-33C5-1D90-FA32-0244BFD67685}"/>
                </a:ext>
              </a:extLst>
            </p:cNvPr>
            <p:cNvGrpSpPr/>
            <p:nvPr/>
          </p:nvGrpSpPr>
          <p:grpSpPr>
            <a:xfrm>
              <a:off x="7752062" y="3210127"/>
              <a:ext cx="103909" cy="1746303"/>
              <a:chOff x="1643497" y="1683327"/>
              <a:chExt cx="135081" cy="3702628"/>
            </a:xfrm>
          </p:grpSpPr>
          <p:cxnSp>
            <p:nvCxnSpPr>
              <p:cNvPr id="9" name="Straight Connector 8">
                <a:extLst>
                  <a:ext uri="{FF2B5EF4-FFF2-40B4-BE49-F238E27FC236}">
                    <a16:creationId xmlns:a16="http://schemas.microsoft.com/office/drawing/2014/main" id="{315C7AE5-4010-6389-567D-B65F25762A40}"/>
                  </a:ext>
                </a:extLst>
              </p:cNvPr>
              <p:cNvCxnSpPr>
                <a:cxnSpLocks/>
              </p:cNvCxnSpPr>
              <p:nvPr/>
            </p:nvCxnSpPr>
            <p:spPr bwMode="auto">
              <a:xfrm>
                <a:off x="1643497" y="1683327"/>
                <a:ext cx="135081" cy="0"/>
              </a:xfrm>
              <a:prstGeom prst="line">
                <a:avLst/>
              </a:prstGeom>
              <a:noFill/>
              <a:ln w="28575" cap="flat" cmpd="sng" algn="ctr">
                <a:solidFill>
                  <a:schemeClr val="bg1"/>
                </a:solidFill>
                <a:prstDash val="solid"/>
                <a:round/>
                <a:headEnd type="none" w="med" len="med"/>
                <a:tailEnd type="none" w="med" len="med"/>
              </a:ln>
              <a:effectLst/>
            </p:spPr>
          </p:cxnSp>
          <p:cxnSp>
            <p:nvCxnSpPr>
              <p:cNvPr id="10" name="Straight Connector 9">
                <a:extLst>
                  <a:ext uri="{FF2B5EF4-FFF2-40B4-BE49-F238E27FC236}">
                    <a16:creationId xmlns:a16="http://schemas.microsoft.com/office/drawing/2014/main" id="{E5B94FC5-DF00-F6ED-A02A-2248E9070B87}"/>
                  </a:ext>
                </a:extLst>
              </p:cNvPr>
              <p:cNvCxnSpPr>
                <a:cxnSpLocks/>
              </p:cNvCxnSpPr>
              <p:nvPr/>
            </p:nvCxnSpPr>
            <p:spPr bwMode="auto">
              <a:xfrm>
                <a:off x="1643497" y="2423853"/>
                <a:ext cx="135081" cy="0"/>
              </a:xfrm>
              <a:prstGeom prst="line">
                <a:avLst/>
              </a:prstGeom>
              <a:noFill/>
              <a:ln w="28575" cap="flat" cmpd="sng" algn="ctr">
                <a:solidFill>
                  <a:schemeClr val="bg1"/>
                </a:solidFill>
                <a:prstDash val="solid"/>
                <a:round/>
                <a:headEnd type="none" w="med" len="med"/>
                <a:tailEnd type="none" w="med" len="med"/>
              </a:ln>
              <a:effectLst/>
            </p:spPr>
          </p:cxnSp>
          <p:cxnSp>
            <p:nvCxnSpPr>
              <p:cNvPr id="11" name="Straight Connector 10">
                <a:extLst>
                  <a:ext uri="{FF2B5EF4-FFF2-40B4-BE49-F238E27FC236}">
                    <a16:creationId xmlns:a16="http://schemas.microsoft.com/office/drawing/2014/main" id="{114302AE-C633-99B2-1909-0D9892A41963}"/>
                  </a:ext>
                </a:extLst>
              </p:cNvPr>
              <p:cNvCxnSpPr>
                <a:cxnSpLocks/>
              </p:cNvCxnSpPr>
              <p:nvPr/>
            </p:nvCxnSpPr>
            <p:spPr bwMode="auto">
              <a:xfrm>
                <a:off x="1643497" y="3164379"/>
                <a:ext cx="135081" cy="0"/>
              </a:xfrm>
              <a:prstGeom prst="line">
                <a:avLst/>
              </a:prstGeom>
              <a:noFill/>
              <a:ln w="28575" cap="flat" cmpd="sng" algn="ctr">
                <a:solidFill>
                  <a:schemeClr val="bg1"/>
                </a:solidFill>
                <a:prstDash val="solid"/>
                <a:round/>
                <a:headEnd type="none" w="med" len="med"/>
                <a:tailEnd type="none" w="med" len="med"/>
              </a:ln>
              <a:effectLst/>
            </p:spPr>
          </p:cxnSp>
          <p:cxnSp>
            <p:nvCxnSpPr>
              <p:cNvPr id="12" name="Straight Connector 11">
                <a:extLst>
                  <a:ext uri="{FF2B5EF4-FFF2-40B4-BE49-F238E27FC236}">
                    <a16:creationId xmlns:a16="http://schemas.microsoft.com/office/drawing/2014/main" id="{30CF2594-E247-0844-11CD-23D094479E5E}"/>
                  </a:ext>
                </a:extLst>
              </p:cNvPr>
              <p:cNvCxnSpPr>
                <a:cxnSpLocks/>
              </p:cNvCxnSpPr>
              <p:nvPr/>
            </p:nvCxnSpPr>
            <p:spPr bwMode="auto">
              <a:xfrm>
                <a:off x="1643497" y="3904905"/>
                <a:ext cx="135081" cy="0"/>
              </a:xfrm>
              <a:prstGeom prst="line">
                <a:avLst/>
              </a:prstGeom>
              <a:noFill/>
              <a:ln w="28575" cap="flat" cmpd="sng" algn="ctr">
                <a:solidFill>
                  <a:schemeClr val="bg1"/>
                </a:solidFill>
                <a:prstDash val="solid"/>
                <a:round/>
                <a:headEnd type="none" w="med" len="med"/>
                <a:tailEnd type="none" w="med" len="med"/>
              </a:ln>
              <a:effectLst/>
            </p:spPr>
          </p:cxnSp>
          <p:cxnSp>
            <p:nvCxnSpPr>
              <p:cNvPr id="13" name="Straight Connector 12">
                <a:extLst>
                  <a:ext uri="{FF2B5EF4-FFF2-40B4-BE49-F238E27FC236}">
                    <a16:creationId xmlns:a16="http://schemas.microsoft.com/office/drawing/2014/main" id="{D6B75719-A834-21F8-6FE3-F31A1046D6CD}"/>
                  </a:ext>
                </a:extLst>
              </p:cNvPr>
              <p:cNvCxnSpPr>
                <a:cxnSpLocks/>
              </p:cNvCxnSpPr>
              <p:nvPr/>
            </p:nvCxnSpPr>
            <p:spPr bwMode="auto">
              <a:xfrm>
                <a:off x="1643497" y="4645431"/>
                <a:ext cx="135081" cy="0"/>
              </a:xfrm>
              <a:prstGeom prst="line">
                <a:avLst/>
              </a:prstGeom>
              <a:noFill/>
              <a:ln w="28575" cap="flat" cmpd="sng" algn="ctr">
                <a:solidFill>
                  <a:schemeClr val="bg1"/>
                </a:solidFill>
                <a:prstDash val="solid"/>
                <a:round/>
                <a:headEnd type="none" w="med" len="med"/>
                <a:tailEnd type="none" w="med" len="med"/>
              </a:ln>
              <a:effectLst/>
            </p:spPr>
          </p:cxnSp>
          <p:cxnSp>
            <p:nvCxnSpPr>
              <p:cNvPr id="14" name="Straight Connector 13">
                <a:extLst>
                  <a:ext uri="{FF2B5EF4-FFF2-40B4-BE49-F238E27FC236}">
                    <a16:creationId xmlns:a16="http://schemas.microsoft.com/office/drawing/2014/main" id="{246FC19F-2763-26CB-3D47-92F3F6B73707}"/>
                  </a:ext>
                </a:extLst>
              </p:cNvPr>
              <p:cNvCxnSpPr>
                <a:cxnSpLocks/>
              </p:cNvCxnSpPr>
              <p:nvPr/>
            </p:nvCxnSpPr>
            <p:spPr bwMode="auto">
              <a:xfrm>
                <a:off x="1643497" y="5385955"/>
                <a:ext cx="135081" cy="0"/>
              </a:xfrm>
              <a:prstGeom prst="line">
                <a:avLst/>
              </a:prstGeom>
              <a:noFill/>
              <a:ln w="28575" cap="flat" cmpd="sng" algn="ctr">
                <a:solidFill>
                  <a:schemeClr val="bg1"/>
                </a:solidFill>
                <a:prstDash val="solid"/>
                <a:round/>
                <a:headEnd type="none" w="med" len="med"/>
                <a:tailEnd type="none" w="med" len="med"/>
              </a:ln>
              <a:effectLst/>
            </p:spPr>
          </p:cxnSp>
        </p:grpSp>
        <p:cxnSp>
          <p:nvCxnSpPr>
            <p:cNvPr id="16" name="Straight Connector 15">
              <a:extLst>
                <a:ext uri="{FF2B5EF4-FFF2-40B4-BE49-F238E27FC236}">
                  <a16:creationId xmlns:a16="http://schemas.microsoft.com/office/drawing/2014/main" id="{853BA8AA-C264-DBA1-D2D4-1850D79F3DAD}"/>
                </a:ext>
              </a:extLst>
            </p:cNvPr>
            <p:cNvCxnSpPr>
              <a:cxnSpLocks/>
            </p:cNvCxnSpPr>
            <p:nvPr/>
          </p:nvCxnSpPr>
          <p:spPr bwMode="auto">
            <a:xfrm>
              <a:off x="7757604" y="2863763"/>
              <a:ext cx="103909" cy="0"/>
            </a:xfrm>
            <a:prstGeom prst="line">
              <a:avLst/>
            </a:prstGeom>
            <a:noFill/>
            <a:ln w="28575" cap="flat" cmpd="sng" algn="ctr">
              <a:solidFill>
                <a:schemeClr val="bg1"/>
              </a:solidFill>
              <a:prstDash val="solid"/>
              <a:round/>
              <a:headEnd type="none" w="med" len="med"/>
              <a:tailEnd type="none" w="med" len="med"/>
            </a:ln>
            <a:effectLst/>
          </p:spPr>
        </p:cxnSp>
      </p:grpSp>
      <p:sp>
        <p:nvSpPr>
          <p:cNvPr id="18" name="TextBox 17">
            <a:extLst>
              <a:ext uri="{FF2B5EF4-FFF2-40B4-BE49-F238E27FC236}">
                <a16:creationId xmlns:a16="http://schemas.microsoft.com/office/drawing/2014/main" id="{3E3EEEEC-4E91-2458-B489-2340069BF923}"/>
              </a:ext>
            </a:extLst>
          </p:cNvPr>
          <p:cNvSpPr txBox="1"/>
          <p:nvPr/>
        </p:nvSpPr>
        <p:spPr bwMode="auto">
          <a:xfrm>
            <a:off x="6091400" y="2870406"/>
            <a:ext cx="14509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COVID-19 related</a:t>
            </a:r>
          </a:p>
        </p:txBody>
      </p:sp>
      <p:sp>
        <p:nvSpPr>
          <p:cNvPr id="19" name="TextBox 18">
            <a:extLst>
              <a:ext uri="{FF2B5EF4-FFF2-40B4-BE49-F238E27FC236}">
                <a16:creationId xmlns:a16="http://schemas.microsoft.com/office/drawing/2014/main" id="{410F7381-55DF-2423-B3D4-7DC874527B85}"/>
              </a:ext>
            </a:extLst>
          </p:cNvPr>
          <p:cNvSpPr txBox="1"/>
          <p:nvPr/>
        </p:nvSpPr>
        <p:spPr bwMode="auto">
          <a:xfrm>
            <a:off x="6282350" y="3247062"/>
            <a:ext cx="125996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Hypertension*</a:t>
            </a:r>
          </a:p>
        </p:txBody>
      </p:sp>
      <p:sp>
        <p:nvSpPr>
          <p:cNvPr id="20" name="TextBox 19">
            <a:extLst>
              <a:ext uri="{FF2B5EF4-FFF2-40B4-BE49-F238E27FC236}">
                <a16:creationId xmlns:a16="http://schemas.microsoft.com/office/drawing/2014/main" id="{92F1BDA7-EB4C-2F56-2C77-F75CA006E0C2}"/>
              </a:ext>
            </a:extLst>
          </p:cNvPr>
          <p:cNvSpPr txBox="1"/>
          <p:nvPr/>
        </p:nvSpPr>
        <p:spPr bwMode="auto">
          <a:xfrm>
            <a:off x="6474110" y="3580603"/>
            <a:ext cx="98335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URTI</a:t>
            </a:r>
          </a:p>
        </p:txBody>
      </p:sp>
      <p:sp>
        <p:nvSpPr>
          <p:cNvPr id="21" name="TextBox 20">
            <a:extLst>
              <a:ext uri="{FF2B5EF4-FFF2-40B4-BE49-F238E27FC236}">
                <a16:creationId xmlns:a16="http://schemas.microsoft.com/office/drawing/2014/main" id="{7E11084B-53E9-5A1A-83D8-905A356CEAAF}"/>
              </a:ext>
            </a:extLst>
          </p:cNvPr>
          <p:cNvSpPr txBox="1"/>
          <p:nvPr/>
        </p:nvSpPr>
        <p:spPr bwMode="auto">
          <a:xfrm>
            <a:off x="6722856" y="3916710"/>
            <a:ext cx="81945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Diarrhea</a:t>
            </a:r>
          </a:p>
        </p:txBody>
      </p:sp>
      <p:sp>
        <p:nvSpPr>
          <p:cNvPr id="22" name="TextBox 21">
            <a:extLst>
              <a:ext uri="{FF2B5EF4-FFF2-40B4-BE49-F238E27FC236}">
                <a16:creationId xmlns:a16="http://schemas.microsoft.com/office/drawing/2014/main" id="{4BD6C78F-354F-204E-9029-1048CECEBA1D}"/>
              </a:ext>
            </a:extLst>
          </p:cNvPr>
          <p:cNvSpPr txBox="1"/>
          <p:nvPr/>
        </p:nvSpPr>
        <p:spPr bwMode="auto">
          <a:xfrm>
            <a:off x="6708428" y="4278581"/>
            <a:ext cx="83388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Anemia*</a:t>
            </a:r>
          </a:p>
        </p:txBody>
      </p:sp>
      <p:sp>
        <p:nvSpPr>
          <p:cNvPr id="23" name="TextBox 22">
            <a:extLst>
              <a:ext uri="{FF2B5EF4-FFF2-40B4-BE49-F238E27FC236}">
                <a16:creationId xmlns:a16="http://schemas.microsoft.com/office/drawing/2014/main" id="{22553959-81C1-D963-C8A4-EEE26B0D3669}"/>
              </a:ext>
            </a:extLst>
          </p:cNvPr>
          <p:cNvSpPr txBox="1"/>
          <p:nvPr/>
        </p:nvSpPr>
        <p:spPr bwMode="auto">
          <a:xfrm>
            <a:off x="6635139" y="4618982"/>
            <a:ext cx="90717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Arthralgia</a:t>
            </a:r>
          </a:p>
        </p:txBody>
      </p:sp>
      <p:grpSp>
        <p:nvGrpSpPr>
          <p:cNvPr id="24" name="Group 23">
            <a:extLst>
              <a:ext uri="{FF2B5EF4-FFF2-40B4-BE49-F238E27FC236}">
                <a16:creationId xmlns:a16="http://schemas.microsoft.com/office/drawing/2014/main" id="{25A44DF9-5FC5-7A97-6B4E-AC745AE92917}"/>
              </a:ext>
            </a:extLst>
          </p:cNvPr>
          <p:cNvGrpSpPr/>
          <p:nvPr/>
        </p:nvGrpSpPr>
        <p:grpSpPr>
          <a:xfrm rot="5400000">
            <a:off x="8621243" y="3902682"/>
            <a:ext cx="73959" cy="2139785"/>
            <a:chOff x="7752062" y="2863763"/>
            <a:chExt cx="109451" cy="2092667"/>
          </a:xfrm>
        </p:grpSpPr>
        <p:grpSp>
          <p:nvGrpSpPr>
            <p:cNvPr id="25" name="Group 24">
              <a:extLst>
                <a:ext uri="{FF2B5EF4-FFF2-40B4-BE49-F238E27FC236}">
                  <a16:creationId xmlns:a16="http://schemas.microsoft.com/office/drawing/2014/main" id="{BCCB71B3-19EF-B9D5-7019-7F711E79D19D}"/>
                </a:ext>
              </a:extLst>
            </p:cNvPr>
            <p:cNvGrpSpPr/>
            <p:nvPr/>
          </p:nvGrpSpPr>
          <p:grpSpPr>
            <a:xfrm>
              <a:off x="7752062" y="3210127"/>
              <a:ext cx="103909" cy="1746303"/>
              <a:chOff x="1643497" y="1683327"/>
              <a:chExt cx="135081" cy="3702628"/>
            </a:xfrm>
          </p:grpSpPr>
          <p:cxnSp>
            <p:nvCxnSpPr>
              <p:cNvPr id="27" name="Straight Connector 26">
                <a:extLst>
                  <a:ext uri="{FF2B5EF4-FFF2-40B4-BE49-F238E27FC236}">
                    <a16:creationId xmlns:a16="http://schemas.microsoft.com/office/drawing/2014/main" id="{DA9A45A7-CA81-3E80-DD7B-5288D0E11E9B}"/>
                  </a:ext>
                </a:extLst>
              </p:cNvPr>
              <p:cNvCxnSpPr>
                <a:cxnSpLocks/>
              </p:cNvCxnSpPr>
              <p:nvPr/>
            </p:nvCxnSpPr>
            <p:spPr bwMode="auto">
              <a:xfrm>
                <a:off x="1643497" y="1683327"/>
                <a:ext cx="135081" cy="0"/>
              </a:xfrm>
              <a:prstGeom prst="line">
                <a:avLst/>
              </a:prstGeom>
              <a:noFill/>
              <a:ln w="28575" cap="flat" cmpd="sng" algn="ctr">
                <a:solidFill>
                  <a:schemeClr val="bg1"/>
                </a:solidFill>
                <a:prstDash val="solid"/>
                <a:round/>
                <a:headEnd type="none" w="med" len="med"/>
                <a:tailEnd type="none" w="med" len="med"/>
              </a:ln>
              <a:effectLst/>
            </p:spPr>
          </p:cxnSp>
          <p:cxnSp>
            <p:nvCxnSpPr>
              <p:cNvPr id="28" name="Straight Connector 27">
                <a:extLst>
                  <a:ext uri="{FF2B5EF4-FFF2-40B4-BE49-F238E27FC236}">
                    <a16:creationId xmlns:a16="http://schemas.microsoft.com/office/drawing/2014/main" id="{917477B3-14BF-F0EF-F612-3360A2F8A174}"/>
                  </a:ext>
                </a:extLst>
              </p:cNvPr>
              <p:cNvCxnSpPr>
                <a:cxnSpLocks/>
              </p:cNvCxnSpPr>
              <p:nvPr/>
            </p:nvCxnSpPr>
            <p:spPr bwMode="auto">
              <a:xfrm>
                <a:off x="1643497" y="2423853"/>
                <a:ext cx="135081" cy="0"/>
              </a:xfrm>
              <a:prstGeom prst="line">
                <a:avLst/>
              </a:prstGeom>
              <a:noFill/>
              <a:ln w="28575" cap="flat" cmpd="sng" algn="ctr">
                <a:solidFill>
                  <a:schemeClr val="bg1"/>
                </a:solidFill>
                <a:prstDash val="solid"/>
                <a:round/>
                <a:headEnd type="none" w="med" len="med"/>
                <a:tailEnd type="none" w="med" len="med"/>
              </a:ln>
              <a:effectLst/>
            </p:spPr>
          </p:cxnSp>
          <p:cxnSp>
            <p:nvCxnSpPr>
              <p:cNvPr id="29" name="Straight Connector 28">
                <a:extLst>
                  <a:ext uri="{FF2B5EF4-FFF2-40B4-BE49-F238E27FC236}">
                    <a16:creationId xmlns:a16="http://schemas.microsoft.com/office/drawing/2014/main" id="{AF9EABFB-7170-1881-6777-7444FE41F02F}"/>
                  </a:ext>
                </a:extLst>
              </p:cNvPr>
              <p:cNvCxnSpPr>
                <a:cxnSpLocks/>
              </p:cNvCxnSpPr>
              <p:nvPr/>
            </p:nvCxnSpPr>
            <p:spPr bwMode="auto">
              <a:xfrm>
                <a:off x="1643497" y="3164379"/>
                <a:ext cx="135081" cy="0"/>
              </a:xfrm>
              <a:prstGeom prst="line">
                <a:avLst/>
              </a:prstGeom>
              <a:noFill/>
              <a:ln w="28575" cap="flat" cmpd="sng" algn="ctr">
                <a:solidFill>
                  <a:schemeClr val="bg1"/>
                </a:solidFill>
                <a:prstDash val="solid"/>
                <a:round/>
                <a:headEnd type="none" w="med" len="med"/>
                <a:tailEnd type="none" w="med" len="med"/>
              </a:ln>
              <a:effectLst/>
            </p:spPr>
          </p:cxnSp>
          <p:cxnSp>
            <p:nvCxnSpPr>
              <p:cNvPr id="30" name="Straight Connector 29">
                <a:extLst>
                  <a:ext uri="{FF2B5EF4-FFF2-40B4-BE49-F238E27FC236}">
                    <a16:creationId xmlns:a16="http://schemas.microsoft.com/office/drawing/2014/main" id="{C71C0F23-7849-81E1-CE93-7622C1E846CD}"/>
                  </a:ext>
                </a:extLst>
              </p:cNvPr>
              <p:cNvCxnSpPr>
                <a:cxnSpLocks/>
              </p:cNvCxnSpPr>
              <p:nvPr/>
            </p:nvCxnSpPr>
            <p:spPr bwMode="auto">
              <a:xfrm>
                <a:off x="1643497" y="3904905"/>
                <a:ext cx="135081" cy="0"/>
              </a:xfrm>
              <a:prstGeom prst="line">
                <a:avLst/>
              </a:prstGeom>
              <a:noFill/>
              <a:ln w="28575" cap="flat" cmpd="sng" algn="ctr">
                <a:solidFill>
                  <a:schemeClr val="bg1"/>
                </a:solidFill>
                <a:prstDash val="solid"/>
                <a:round/>
                <a:headEnd type="none" w="med" len="med"/>
                <a:tailEnd type="none" w="med" len="med"/>
              </a:ln>
              <a:effectLst/>
            </p:spPr>
          </p:cxnSp>
          <p:cxnSp>
            <p:nvCxnSpPr>
              <p:cNvPr id="31" name="Straight Connector 30">
                <a:extLst>
                  <a:ext uri="{FF2B5EF4-FFF2-40B4-BE49-F238E27FC236}">
                    <a16:creationId xmlns:a16="http://schemas.microsoft.com/office/drawing/2014/main" id="{09B69771-6CC7-AC59-659A-3F992EAFB6A8}"/>
                  </a:ext>
                </a:extLst>
              </p:cNvPr>
              <p:cNvCxnSpPr>
                <a:cxnSpLocks/>
              </p:cNvCxnSpPr>
              <p:nvPr/>
            </p:nvCxnSpPr>
            <p:spPr bwMode="auto">
              <a:xfrm>
                <a:off x="1643497" y="4645431"/>
                <a:ext cx="135081" cy="0"/>
              </a:xfrm>
              <a:prstGeom prst="line">
                <a:avLst/>
              </a:prstGeom>
              <a:noFill/>
              <a:ln w="28575" cap="flat" cmpd="sng" algn="ctr">
                <a:solidFill>
                  <a:schemeClr val="bg1"/>
                </a:solidFill>
                <a:prstDash val="solid"/>
                <a:round/>
                <a:headEnd type="none" w="med" len="med"/>
                <a:tailEnd type="none" w="med" len="med"/>
              </a:ln>
              <a:effectLst/>
            </p:spPr>
          </p:cxnSp>
          <p:cxnSp>
            <p:nvCxnSpPr>
              <p:cNvPr id="32" name="Straight Connector 31">
                <a:extLst>
                  <a:ext uri="{FF2B5EF4-FFF2-40B4-BE49-F238E27FC236}">
                    <a16:creationId xmlns:a16="http://schemas.microsoft.com/office/drawing/2014/main" id="{63432F20-C5E7-E4AF-0665-D606BEF7CE8D}"/>
                  </a:ext>
                </a:extLst>
              </p:cNvPr>
              <p:cNvCxnSpPr>
                <a:cxnSpLocks/>
              </p:cNvCxnSpPr>
              <p:nvPr/>
            </p:nvCxnSpPr>
            <p:spPr bwMode="auto">
              <a:xfrm>
                <a:off x="1643497" y="5385955"/>
                <a:ext cx="135081" cy="0"/>
              </a:xfrm>
              <a:prstGeom prst="line">
                <a:avLst/>
              </a:prstGeom>
              <a:noFill/>
              <a:ln w="28575" cap="flat" cmpd="sng" algn="ctr">
                <a:solidFill>
                  <a:schemeClr val="bg1"/>
                </a:solidFill>
                <a:prstDash val="solid"/>
                <a:round/>
                <a:headEnd type="none" w="med" len="med"/>
                <a:tailEnd type="none" w="med" len="med"/>
              </a:ln>
              <a:effectLst/>
            </p:spPr>
          </p:cxnSp>
        </p:grpSp>
        <p:cxnSp>
          <p:nvCxnSpPr>
            <p:cNvPr id="26" name="Straight Connector 25">
              <a:extLst>
                <a:ext uri="{FF2B5EF4-FFF2-40B4-BE49-F238E27FC236}">
                  <a16:creationId xmlns:a16="http://schemas.microsoft.com/office/drawing/2014/main" id="{0DAED1D1-22BA-AF17-B7B5-31346569BF3B}"/>
                </a:ext>
              </a:extLst>
            </p:cNvPr>
            <p:cNvCxnSpPr>
              <a:cxnSpLocks/>
            </p:cNvCxnSpPr>
            <p:nvPr/>
          </p:nvCxnSpPr>
          <p:spPr bwMode="auto">
            <a:xfrm>
              <a:off x="7757604" y="2863763"/>
              <a:ext cx="103909" cy="0"/>
            </a:xfrm>
            <a:prstGeom prst="line">
              <a:avLst/>
            </a:prstGeom>
            <a:noFill/>
            <a:ln w="28575" cap="flat" cmpd="sng" algn="ctr">
              <a:solidFill>
                <a:schemeClr val="bg1"/>
              </a:solidFill>
              <a:prstDash val="solid"/>
              <a:round/>
              <a:headEnd type="none" w="med" len="med"/>
              <a:tailEnd type="none" w="med" len="med"/>
            </a:ln>
            <a:effectLst/>
          </p:spPr>
        </p:cxnSp>
      </p:grpSp>
      <p:grpSp>
        <p:nvGrpSpPr>
          <p:cNvPr id="34" name="Group 33">
            <a:extLst>
              <a:ext uri="{FF2B5EF4-FFF2-40B4-BE49-F238E27FC236}">
                <a16:creationId xmlns:a16="http://schemas.microsoft.com/office/drawing/2014/main" id="{934D63D8-9ACF-2D08-A8E6-1774A5F49C7D}"/>
              </a:ext>
            </a:extLst>
          </p:cNvPr>
          <p:cNvGrpSpPr/>
          <p:nvPr/>
        </p:nvGrpSpPr>
        <p:grpSpPr>
          <a:xfrm rot="5400000">
            <a:off x="10578797" y="4438685"/>
            <a:ext cx="70214" cy="1071373"/>
            <a:chOff x="1643497" y="3164379"/>
            <a:chExt cx="135081" cy="2221576"/>
          </a:xfrm>
        </p:grpSpPr>
        <p:cxnSp>
          <p:nvCxnSpPr>
            <p:cNvPr id="38" name="Straight Connector 37">
              <a:extLst>
                <a:ext uri="{FF2B5EF4-FFF2-40B4-BE49-F238E27FC236}">
                  <a16:creationId xmlns:a16="http://schemas.microsoft.com/office/drawing/2014/main" id="{616E0089-A682-5424-9E96-0316A65601A9}"/>
                </a:ext>
              </a:extLst>
            </p:cNvPr>
            <p:cNvCxnSpPr>
              <a:cxnSpLocks/>
            </p:cNvCxnSpPr>
            <p:nvPr/>
          </p:nvCxnSpPr>
          <p:spPr bwMode="auto">
            <a:xfrm>
              <a:off x="1643497" y="3164379"/>
              <a:ext cx="135081" cy="0"/>
            </a:xfrm>
            <a:prstGeom prst="line">
              <a:avLst/>
            </a:prstGeom>
            <a:noFill/>
            <a:ln w="28575" cap="flat" cmpd="sng" algn="ctr">
              <a:solidFill>
                <a:schemeClr val="bg1"/>
              </a:solidFill>
              <a:prstDash val="solid"/>
              <a:round/>
              <a:headEnd type="none" w="med" len="med"/>
              <a:tailEnd type="none" w="med" len="med"/>
            </a:ln>
            <a:effectLst/>
          </p:spPr>
        </p:cxnSp>
        <p:cxnSp>
          <p:nvCxnSpPr>
            <p:cNvPr id="39" name="Straight Connector 38">
              <a:extLst>
                <a:ext uri="{FF2B5EF4-FFF2-40B4-BE49-F238E27FC236}">
                  <a16:creationId xmlns:a16="http://schemas.microsoft.com/office/drawing/2014/main" id="{9EC8EDE6-833E-32E1-DFF9-97F3B3AF3DEB}"/>
                </a:ext>
              </a:extLst>
            </p:cNvPr>
            <p:cNvCxnSpPr>
              <a:cxnSpLocks/>
            </p:cNvCxnSpPr>
            <p:nvPr/>
          </p:nvCxnSpPr>
          <p:spPr bwMode="auto">
            <a:xfrm>
              <a:off x="1643497" y="3904905"/>
              <a:ext cx="135081" cy="0"/>
            </a:xfrm>
            <a:prstGeom prst="line">
              <a:avLst/>
            </a:prstGeom>
            <a:noFill/>
            <a:ln w="28575" cap="flat" cmpd="sng" algn="ctr">
              <a:solidFill>
                <a:schemeClr val="bg1"/>
              </a:solidFill>
              <a:prstDash val="solid"/>
              <a:round/>
              <a:headEnd type="none" w="med" len="med"/>
              <a:tailEnd type="none" w="med" len="med"/>
            </a:ln>
            <a:effectLst/>
          </p:spPr>
        </p:cxnSp>
        <p:cxnSp>
          <p:nvCxnSpPr>
            <p:cNvPr id="40" name="Straight Connector 39">
              <a:extLst>
                <a:ext uri="{FF2B5EF4-FFF2-40B4-BE49-F238E27FC236}">
                  <a16:creationId xmlns:a16="http://schemas.microsoft.com/office/drawing/2014/main" id="{A1FFA7CA-AC17-EECF-D0FA-09D455905BCC}"/>
                </a:ext>
              </a:extLst>
            </p:cNvPr>
            <p:cNvCxnSpPr>
              <a:cxnSpLocks/>
            </p:cNvCxnSpPr>
            <p:nvPr/>
          </p:nvCxnSpPr>
          <p:spPr bwMode="auto">
            <a:xfrm>
              <a:off x="1643497" y="4645431"/>
              <a:ext cx="135081" cy="0"/>
            </a:xfrm>
            <a:prstGeom prst="line">
              <a:avLst/>
            </a:prstGeom>
            <a:noFill/>
            <a:ln w="28575" cap="flat" cmpd="sng" algn="ctr">
              <a:solidFill>
                <a:schemeClr val="bg1"/>
              </a:solidFill>
              <a:prstDash val="solid"/>
              <a:round/>
              <a:headEnd type="none" w="med" len="med"/>
              <a:tailEnd type="none" w="med" len="med"/>
            </a:ln>
            <a:effectLst/>
          </p:spPr>
        </p:cxnSp>
        <p:cxnSp>
          <p:nvCxnSpPr>
            <p:cNvPr id="41" name="Straight Connector 40">
              <a:extLst>
                <a:ext uri="{FF2B5EF4-FFF2-40B4-BE49-F238E27FC236}">
                  <a16:creationId xmlns:a16="http://schemas.microsoft.com/office/drawing/2014/main" id="{B5AFFBBF-44E5-2C6D-C387-643358938639}"/>
                </a:ext>
              </a:extLst>
            </p:cNvPr>
            <p:cNvCxnSpPr>
              <a:cxnSpLocks/>
            </p:cNvCxnSpPr>
            <p:nvPr/>
          </p:nvCxnSpPr>
          <p:spPr bwMode="auto">
            <a:xfrm>
              <a:off x="1643497" y="5385955"/>
              <a:ext cx="135081" cy="0"/>
            </a:xfrm>
            <a:prstGeom prst="line">
              <a:avLst/>
            </a:prstGeom>
            <a:noFill/>
            <a:ln w="28575" cap="flat" cmpd="sng" algn="ctr">
              <a:solidFill>
                <a:schemeClr val="bg1"/>
              </a:solidFill>
              <a:prstDash val="solid"/>
              <a:round/>
              <a:headEnd type="none" w="med" len="med"/>
              <a:tailEnd type="none" w="med" len="med"/>
            </a:ln>
            <a:effectLst/>
          </p:spPr>
        </p:cxnSp>
      </p:grpSp>
      <p:sp>
        <p:nvSpPr>
          <p:cNvPr id="42" name="TextBox 41">
            <a:extLst>
              <a:ext uri="{FF2B5EF4-FFF2-40B4-BE49-F238E27FC236}">
                <a16:creationId xmlns:a16="http://schemas.microsoft.com/office/drawing/2014/main" id="{7A10378D-0807-D122-D6B4-7A3A72FBCC6C}"/>
              </a:ext>
            </a:extLst>
          </p:cNvPr>
          <p:cNvSpPr txBox="1"/>
          <p:nvPr/>
        </p:nvSpPr>
        <p:spPr bwMode="auto">
          <a:xfrm>
            <a:off x="7404361" y="4986253"/>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50</a:t>
            </a:r>
          </a:p>
        </p:txBody>
      </p:sp>
      <p:sp>
        <p:nvSpPr>
          <p:cNvPr id="43" name="TextBox 42">
            <a:extLst>
              <a:ext uri="{FF2B5EF4-FFF2-40B4-BE49-F238E27FC236}">
                <a16:creationId xmlns:a16="http://schemas.microsoft.com/office/drawing/2014/main" id="{F7766842-633E-16AF-E4B8-E669A758AA89}"/>
              </a:ext>
            </a:extLst>
          </p:cNvPr>
          <p:cNvSpPr txBox="1"/>
          <p:nvPr/>
        </p:nvSpPr>
        <p:spPr bwMode="auto">
          <a:xfrm>
            <a:off x="7761483" y="4986253"/>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40</a:t>
            </a:r>
          </a:p>
        </p:txBody>
      </p:sp>
      <p:sp>
        <p:nvSpPr>
          <p:cNvPr id="44" name="TextBox 43">
            <a:extLst>
              <a:ext uri="{FF2B5EF4-FFF2-40B4-BE49-F238E27FC236}">
                <a16:creationId xmlns:a16="http://schemas.microsoft.com/office/drawing/2014/main" id="{0EEBE50E-7B6F-3484-607B-50D397CBF040}"/>
              </a:ext>
            </a:extLst>
          </p:cNvPr>
          <p:cNvSpPr txBox="1"/>
          <p:nvPr/>
        </p:nvSpPr>
        <p:spPr bwMode="auto">
          <a:xfrm>
            <a:off x="8121458" y="4986253"/>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30</a:t>
            </a:r>
          </a:p>
        </p:txBody>
      </p:sp>
      <p:sp>
        <p:nvSpPr>
          <p:cNvPr id="45" name="TextBox 44">
            <a:extLst>
              <a:ext uri="{FF2B5EF4-FFF2-40B4-BE49-F238E27FC236}">
                <a16:creationId xmlns:a16="http://schemas.microsoft.com/office/drawing/2014/main" id="{343CEF86-24D2-5725-3D3C-0D339CDFBF53}"/>
              </a:ext>
            </a:extLst>
          </p:cNvPr>
          <p:cNvSpPr txBox="1"/>
          <p:nvPr/>
        </p:nvSpPr>
        <p:spPr bwMode="auto">
          <a:xfrm>
            <a:off x="8478580" y="4986253"/>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20</a:t>
            </a:r>
          </a:p>
        </p:txBody>
      </p:sp>
      <p:sp>
        <p:nvSpPr>
          <p:cNvPr id="46" name="TextBox 45">
            <a:extLst>
              <a:ext uri="{FF2B5EF4-FFF2-40B4-BE49-F238E27FC236}">
                <a16:creationId xmlns:a16="http://schemas.microsoft.com/office/drawing/2014/main" id="{EBA91F7D-1040-E420-BDB7-B49D2B150996}"/>
              </a:ext>
            </a:extLst>
          </p:cNvPr>
          <p:cNvSpPr txBox="1"/>
          <p:nvPr/>
        </p:nvSpPr>
        <p:spPr bwMode="auto">
          <a:xfrm>
            <a:off x="8830541" y="4986253"/>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10</a:t>
            </a:r>
          </a:p>
        </p:txBody>
      </p:sp>
      <p:sp>
        <p:nvSpPr>
          <p:cNvPr id="47" name="TextBox 46">
            <a:extLst>
              <a:ext uri="{FF2B5EF4-FFF2-40B4-BE49-F238E27FC236}">
                <a16:creationId xmlns:a16="http://schemas.microsoft.com/office/drawing/2014/main" id="{D540F14C-BDA1-912B-5B61-7D290610B44B}"/>
              </a:ext>
            </a:extLst>
          </p:cNvPr>
          <p:cNvSpPr txBox="1"/>
          <p:nvPr/>
        </p:nvSpPr>
        <p:spPr bwMode="auto">
          <a:xfrm>
            <a:off x="9233348" y="4986253"/>
            <a:ext cx="276037"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0</a:t>
            </a:r>
          </a:p>
        </p:txBody>
      </p:sp>
      <p:sp>
        <p:nvSpPr>
          <p:cNvPr id="48" name="TextBox 47">
            <a:extLst>
              <a:ext uri="{FF2B5EF4-FFF2-40B4-BE49-F238E27FC236}">
                <a16:creationId xmlns:a16="http://schemas.microsoft.com/office/drawing/2014/main" id="{F9FF4D46-EA47-61B3-9A20-94E5C5AAB45B}"/>
              </a:ext>
            </a:extLst>
          </p:cNvPr>
          <p:cNvSpPr txBox="1"/>
          <p:nvPr/>
        </p:nvSpPr>
        <p:spPr bwMode="auto">
          <a:xfrm>
            <a:off x="9547638" y="4986253"/>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10</a:t>
            </a:r>
          </a:p>
        </p:txBody>
      </p:sp>
      <p:sp>
        <p:nvSpPr>
          <p:cNvPr id="49" name="TextBox 48">
            <a:extLst>
              <a:ext uri="{FF2B5EF4-FFF2-40B4-BE49-F238E27FC236}">
                <a16:creationId xmlns:a16="http://schemas.microsoft.com/office/drawing/2014/main" id="{9C232426-FD5E-12A2-A123-F698BB241EA9}"/>
              </a:ext>
            </a:extLst>
          </p:cNvPr>
          <p:cNvSpPr txBox="1"/>
          <p:nvPr/>
        </p:nvSpPr>
        <p:spPr bwMode="auto">
          <a:xfrm>
            <a:off x="9904760" y="4986253"/>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20</a:t>
            </a:r>
          </a:p>
        </p:txBody>
      </p:sp>
      <p:sp>
        <p:nvSpPr>
          <p:cNvPr id="50" name="TextBox 49">
            <a:extLst>
              <a:ext uri="{FF2B5EF4-FFF2-40B4-BE49-F238E27FC236}">
                <a16:creationId xmlns:a16="http://schemas.microsoft.com/office/drawing/2014/main" id="{20ECD9C7-A60F-AF45-9C9F-5E1F155668C5}"/>
              </a:ext>
            </a:extLst>
          </p:cNvPr>
          <p:cNvSpPr txBox="1"/>
          <p:nvPr/>
        </p:nvSpPr>
        <p:spPr bwMode="auto">
          <a:xfrm>
            <a:off x="10257479" y="4986253"/>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30</a:t>
            </a:r>
          </a:p>
        </p:txBody>
      </p:sp>
      <p:sp>
        <p:nvSpPr>
          <p:cNvPr id="51" name="TextBox 50">
            <a:extLst>
              <a:ext uri="{FF2B5EF4-FFF2-40B4-BE49-F238E27FC236}">
                <a16:creationId xmlns:a16="http://schemas.microsoft.com/office/drawing/2014/main" id="{46B33D48-74E3-3A18-969B-B14067008DE3}"/>
              </a:ext>
            </a:extLst>
          </p:cNvPr>
          <p:cNvSpPr txBox="1"/>
          <p:nvPr/>
        </p:nvSpPr>
        <p:spPr bwMode="auto">
          <a:xfrm>
            <a:off x="10614601" y="4986253"/>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40</a:t>
            </a:r>
          </a:p>
        </p:txBody>
      </p:sp>
      <p:sp>
        <p:nvSpPr>
          <p:cNvPr id="52" name="TextBox 51">
            <a:extLst>
              <a:ext uri="{FF2B5EF4-FFF2-40B4-BE49-F238E27FC236}">
                <a16:creationId xmlns:a16="http://schemas.microsoft.com/office/drawing/2014/main" id="{EE50D60F-B1EE-0913-8793-F995E59C2104}"/>
              </a:ext>
            </a:extLst>
          </p:cNvPr>
          <p:cNvSpPr txBox="1"/>
          <p:nvPr/>
        </p:nvSpPr>
        <p:spPr bwMode="auto">
          <a:xfrm>
            <a:off x="10966562" y="4986253"/>
            <a:ext cx="367408"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50</a:t>
            </a:r>
          </a:p>
        </p:txBody>
      </p:sp>
      <p:sp>
        <p:nvSpPr>
          <p:cNvPr id="53" name="TextBox 52">
            <a:extLst>
              <a:ext uri="{FF2B5EF4-FFF2-40B4-BE49-F238E27FC236}">
                <a16:creationId xmlns:a16="http://schemas.microsoft.com/office/drawing/2014/main" id="{2D1385A4-937A-6B5F-B1FA-1C0156BFA709}"/>
              </a:ext>
            </a:extLst>
          </p:cNvPr>
          <p:cNvSpPr txBox="1"/>
          <p:nvPr/>
        </p:nvSpPr>
        <p:spPr bwMode="auto">
          <a:xfrm>
            <a:off x="8753626" y="5255136"/>
            <a:ext cx="124066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Frequency (%)</a:t>
            </a:r>
          </a:p>
        </p:txBody>
      </p:sp>
      <p:sp>
        <p:nvSpPr>
          <p:cNvPr id="54" name="TextBox 53">
            <a:extLst>
              <a:ext uri="{FF2B5EF4-FFF2-40B4-BE49-F238E27FC236}">
                <a16:creationId xmlns:a16="http://schemas.microsoft.com/office/drawing/2014/main" id="{B4082B71-5198-5FFA-9A54-F676F566EB38}"/>
              </a:ext>
            </a:extLst>
          </p:cNvPr>
          <p:cNvSpPr txBox="1"/>
          <p:nvPr/>
        </p:nvSpPr>
        <p:spPr bwMode="auto">
          <a:xfrm>
            <a:off x="8128891" y="2135685"/>
            <a:ext cx="833883"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Ibrutinib</a:t>
            </a:r>
          </a:p>
        </p:txBody>
      </p:sp>
      <p:sp>
        <p:nvSpPr>
          <p:cNvPr id="55" name="TextBox 54">
            <a:extLst>
              <a:ext uri="{FF2B5EF4-FFF2-40B4-BE49-F238E27FC236}">
                <a16:creationId xmlns:a16="http://schemas.microsoft.com/office/drawing/2014/main" id="{77B33FA8-A05A-75DD-CD33-0C5770E5C528}"/>
              </a:ext>
            </a:extLst>
          </p:cNvPr>
          <p:cNvSpPr txBox="1"/>
          <p:nvPr/>
        </p:nvSpPr>
        <p:spPr bwMode="auto">
          <a:xfrm>
            <a:off x="9663124" y="2131043"/>
            <a:ext cx="115198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sz="1400" dirty="0">
                <a:solidFill>
                  <a:schemeClr val="bg1"/>
                </a:solidFill>
                <a:latin typeface="Calibri" panose="020F0502020204030204" pitchFamily="34" charset="0"/>
              </a:rPr>
              <a:t>Zanubrutinib</a:t>
            </a:r>
          </a:p>
        </p:txBody>
      </p:sp>
      <p:sp>
        <p:nvSpPr>
          <p:cNvPr id="58" name="TextBox 57">
            <a:extLst>
              <a:ext uri="{FF2B5EF4-FFF2-40B4-BE49-F238E27FC236}">
                <a16:creationId xmlns:a16="http://schemas.microsoft.com/office/drawing/2014/main" id="{99BF6492-A6D2-12F9-3A38-E57D1CFC0223}"/>
              </a:ext>
            </a:extLst>
          </p:cNvPr>
          <p:cNvSpPr txBox="1"/>
          <p:nvPr/>
        </p:nvSpPr>
        <p:spPr bwMode="auto">
          <a:xfrm>
            <a:off x="11030351" y="2601913"/>
            <a:ext cx="628249"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nSpc>
                <a:spcPct val="100000"/>
              </a:lnSpc>
              <a:spcBef>
                <a:spcPts val="0"/>
              </a:spcBef>
              <a:spcAft>
                <a:spcPct val="0"/>
              </a:spcAft>
              <a:buClrTx/>
              <a:buFontTx/>
              <a:buNone/>
            </a:pPr>
            <a:r>
              <a:rPr lang="en-US" sz="1400" b="0" dirty="0">
                <a:solidFill>
                  <a:schemeClr val="bg1"/>
                </a:solidFill>
                <a:latin typeface="Calibri" panose="020F0502020204030204" pitchFamily="34" charset="0"/>
              </a:rPr>
              <a:t>Grade</a:t>
            </a:r>
          </a:p>
          <a:p>
            <a:pPr>
              <a:lnSpc>
                <a:spcPct val="100000"/>
              </a:lnSpc>
              <a:spcBef>
                <a:spcPts val="0"/>
              </a:spcBef>
              <a:spcAft>
                <a:spcPct val="0"/>
              </a:spcAft>
              <a:buClrTx/>
              <a:buFontTx/>
              <a:buNone/>
            </a:pPr>
            <a:r>
              <a:rPr lang="en-US" sz="1400" b="0" dirty="0">
                <a:solidFill>
                  <a:schemeClr val="bg1"/>
                </a:solidFill>
                <a:latin typeface="Calibri" panose="020F0502020204030204" pitchFamily="34" charset="0"/>
              </a:rPr>
              <a:t>1</a:t>
            </a:r>
          </a:p>
          <a:p>
            <a:pPr>
              <a:lnSpc>
                <a:spcPct val="100000"/>
              </a:lnSpc>
              <a:spcBef>
                <a:spcPts val="0"/>
              </a:spcBef>
              <a:spcAft>
                <a:spcPct val="0"/>
              </a:spcAft>
              <a:buClrTx/>
              <a:buFontTx/>
              <a:buNone/>
            </a:pPr>
            <a:r>
              <a:rPr lang="en-US" sz="1400" b="0" dirty="0">
                <a:solidFill>
                  <a:schemeClr val="bg1"/>
                </a:solidFill>
                <a:latin typeface="Calibri" panose="020F0502020204030204" pitchFamily="34" charset="0"/>
              </a:rPr>
              <a:t>2</a:t>
            </a:r>
          </a:p>
          <a:p>
            <a:pPr>
              <a:lnSpc>
                <a:spcPct val="100000"/>
              </a:lnSpc>
              <a:spcBef>
                <a:spcPts val="0"/>
              </a:spcBef>
              <a:spcAft>
                <a:spcPct val="0"/>
              </a:spcAft>
              <a:buClrTx/>
              <a:buFontTx/>
              <a:buNone/>
            </a:pPr>
            <a:r>
              <a:rPr lang="en-US" sz="1400" b="0" dirty="0">
                <a:solidFill>
                  <a:schemeClr val="bg1"/>
                </a:solidFill>
                <a:latin typeface="Calibri" panose="020F0502020204030204" pitchFamily="34" charset="0"/>
              </a:rPr>
              <a:t>3</a:t>
            </a:r>
          </a:p>
          <a:p>
            <a:pPr>
              <a:lnSpc>
                <a:spcPct val="100000"/>
              </a:lnSpc>
              <a:spcBef>
                <a:spcPts val="0"/>
              </a:spcBef>
              <a:spcAft>
                <a:spcPct val="0"/>
              </a:spcAft>
              <a:buClrTx/>
              <a:buFontTx/>
              <a:buNone/>
            </a:pPr>
            <a:r>
              <a:rPr lang="en-US" sz="1400" b="0" dirty="0">
                <a:solidFill>
                  <a:schemeClr val="bg1"/>
                </a:solidFill>
                <a:latin typeface="Calibri" panose="020F0502020204030204" pitchFamily="34" charset="0"/>
              </a:rPr>
              <a:t>4</a:t>
            </a:r>
          </a:p>
          <a:p>
            <a:pPr>
              <a:lnSpc>
                <a:spcPct val="100000"/>
              </a:lnSpc>
              <a:spcBef>
                <a:spcPts val="0"/>
              </a:spcBef>
              <a:spcAft>
                <a:spcPct val="0"/>
              </a:spcAft>
              <a:buClrTx/>
              <a:buFontTx/>
              <a:buNone/>
            </a:pPr>
            <a:r>
              <a:rPr lang="en-US" sz="1400" b="0" dirty="0">
                <a:solidFill>
                  <a:schemeClr val="bg1"/>
                </a:solidFill>
                <a:latin typeface="Calibri" panose="020F0502020204030204" pitchFamily="34" charset="0"/>
              </a:rPr>
              <a:t>5</a:t>
            </a:r>
          </a:p>
        </p:txBody>
      </p:sp>
      <p:grpSp>
        <p:nvGrpSpPr>
          <p:cNvPr id="59" name="Group 58">
            <a:extLst>
              <a:ext uri="{FF2B5EF4-FFF2-40B4-BE49-F238E27FC236}">
                <a16:creationId xmlns:a16="http://schemas.microsoft.com/office/drawing/2014/main" id="{6787F2E9-DD90-1201-141D-763D20D429D2}"/>
              </a:ext>
            </a:extLst>
          </p:cNvPr>
          <p:cNvGrpSpPr/>
          <p:nvPr/>
        </p:nvGrpSpPr>
        <p:grpSpPr>
          <a:xfrm rot="10800000">
            <a:off x="10753197" y="2916505"/>
            <a:ext cx="123824" cy="965285"/>
            <a:chOff x="10416137" y="1663379"/>
            <a:chExt cx="161669" cy="1260309"/>
          </a:xfrm>
        </p:grpSpPr>
        <p:sp>
          <p:nvSpPr>
            <p:cNvPr id="60" name="Rectangle 59">
              <a:extLst>
                <a:ext uri="{FF2B5EF4-FFF2-40B4-BE49-F238E27FC236}">
                  <a16:creationId xmlns:a16="http://schemas.microsoft.com/office/drawing/2014/main" id="{16A69433-A023-11B7-7793-F96EF4C7F3B8}"/>
                </a:ext>
              </a:extLst>
            </p:cNvPr>
            <p:cNvSpPr/>
            <p:nvPr/>
          </p:nvSpPr>
          <p:spPr bwMode="auto">
            <a:xfrm>
              <a:off x="10416137" y="1663379"/>
              <a:ext cx="153825" cy="153825"/>
            </a:xfrm>
            <a:prstGeom prst="rect">
              <a:avLst/>
            </a:prstGeom>
            <a:solidFill>
              <a:schemeClr val="accent3">
                <a:lumMod val="75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400" b="0" dirty="0">
                <a:solidFill>
                  <a:schemeClr val="tx1"/>
                </a:solidFill>
                <a:latin typeface="Calibri" panose="020F0502020204030204" pitchFamily="34" charset="0"/>
              </a:endParaRPr>
            </a:p>
          </p:txBody>
        </p:sp>
        <p:sp>
          <p:nvSpPr>
            <p:cNvPr id="61" name="Rectangle 60">
              <a:extLst>
                <a:ext uri="{FF2B5EF4-FFF2-40B4-BE49-F238E27FC236}">
                  <a16:creationId xmlns:a16="http://schemas.microsoft.com/office/drawing/2014/main" id="{52A1C7C4-064B-2F70-78A6-8182E1213916}"/>
                </a:ext>
              </a:extLst>
            </p:cNvPr>
            <p:cNvSpPr/>
            <p:nvPr/>
          </p:nvSpPr>
          <p:spPr bwMode="auto">
            <a:xfrm>
              <a:off x="10418764" y="1939026"/>
              <a:ext cx="153826" cy="153825"/>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400" b="0" dirty="0">
                <a:solidFill>
                  <a:schemeClr val="tx1"/>
                </a:solidFill>
                <a:latin typeface="Calibri" panose="020F0502020204030204" pitchFamily="34" charset="0"/>
              </a:endParaRPr>
            </a:p>
          </p:txBody>
        </p:sp>
        <p:sp>
          <p:nvSpPr>
            <p:cNvPr id="62" name="Rectangle 61">
              <a:extLst>
                <a:ext uri="{FF2B5EF4-FFF2-40B4-BE49-F238E27FC236}">
                  <a16:creationId xmlns:a16="http://schemas.microsoft.com/office/drawing/2014/main" id="{5F370ACC-2CD6-A925-953F-65EF50350B34}"/>
                </a:ext>
              </a:extLst>
            </p:cNvPr>
            <p:cNvSpPr/>
            <p:nvPr/>
          </p:nvSpPr>
          <p:spPr bwMode="auto">
            <a:xfrm>
              <a:off x="10416760" y="2227785"/>
              <a:ext cx="153826" cy="153825"/>
            </a:xfrm>
            <a:prstGeom prst="rect">
              <a:avLst/>
            </a:prstGeom>
            <a:solidFill>
              <a:schemeClr val="accent3">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400" b="0" dirty="0">
                <a:solidFill>
                  <a:schemeClr val="tx1"/>
                </a:solidFill>
                <a:latin typeface="Calibri" panose="020F0502020204030204" pitchFamily="34" charset="0"/>
              </a:endParaRPr>
            </a:p>
          </p:txBody>
        </p:sp>
        <p:sp>
          <p:nvSpPr>
            <p:cNvPr id="63" name="Rectangle 62">
              <a:extLst>
                <a:ext uri="{FF2B5EF4-FFF2-40B4-BE49-F238E27FC236}">
                  <a16:creationId xmlns:a16="http://schemas.microsoft.com/office/drawing/2014/main" id="{B760316B-BB54-4B97-8EB8-FCF334384786}"/>
                </a:ext>
              </a:extLst>
            </p:cNvPr>
            <p:cNvSpPr/>
            <p:nvPr/>
          </p:nvSpPr>
          <p:spPr bwMode="auto">
            <a:xfrm>
              <a:off x="10423980" y="2496590"/>
              <a:ext cx="153826" cy="153825"/>
            </a:xfrm>
            <a:prstGeom prst="rect">
              <a:avLst/>
            </a:prstGeom>
            <a:solidFill>
              <a:schemeClr val="accent3">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400" b="0" dirty="0">
                <a:solidFill>
                  <a:schemeClr val="tx1"/>
                </a:solidFill>
                <a:latin typeface="Calibri" panose="020F0502020204030204" pitchFamily="34" charset="0"/>
              </a:endParaRPr>
            </a:p>
          </p:txBody>
        </p:sp>
        <p:sp>
          <p:nvSpPr>
            <p:cNvPr id="31744" name="Rectangle 31743">
              <a:extLst>
                <a:ext uri="{FF2B5EF4-FFF2-40B4-BE49-F238E27FC236}">
                  <a16:creationId xmlns:a16="http://schemas.microsoft.com/office/drawing/2014/main" id="{64805386-D773-2C23-5638-EB0F56924408}"/>
                </a:ext>
              </a:extLst>
            </p:cNvPr>
            <p:cNvSpPr/>
            <p:nvPr/>
          </p:nvSpPr>
          <p:spPr bwMode="auto">
            <a:xfrm>
              <a:off x="10421885" y="2769863"/>
              <a:ext cx="153825" cy="153825"/>
            </a:xfrm>
            <a:prstGeom prst="rect">
              <a:avLst/>
            </a:prstGeom>
            <a:solidFill>
              <a:schemeClr val="accent3">
                <a:lumMod val="20000"/>
                <a:lumOff val="8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400" b="0" dirty="0">
                <a:solidFill>
                  <a:schemeClr val="tx1"/>
                </a:solidFill>
                <a:latin typeface="Calibri" panose="020F0502020204030204" pitchFamily="34" charset="0"/>
              </a:endParaRPr>
            </a:p>
          </p:txBody>
        </p:sp>
      </p:grpSp>
      <p:sp>
        <p:nvSpPr>
          <p:cNvPr id="31750" name="Rectangle 31749">
            <a:extLst>
              <a:ext uri="{FF2B5EF4-FFF2-40B4-BE49-F238E27FC236}">
                <a16:creationId xmlns:a16="http://schemas.microsoft.com/office/drawing/2014/main" id="{F76E0442-68E3-14F2-AFBF-388D9BC25B3F}"/>
              </a:ext>
            </a:extLst>
          </p:cNvPr>
          <p:cNvSpPr/>
          <p:nvPr/>
        </p:nvSpPr>
        <p:spPr bwMode="auto">
          <a:xfrm rot="10800000">
            <a:off x="10927542" y="3330871"/>
            <a:ext cx="117817" cy="117816"/>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400" b="0" dirty="0">
              <a:solidFill>
                <a:schemeClr val="tx1"/>
              </a:solidFill>
              <a:latin typeface="Calibri" panose="020F0502020204030204" pitchFamily="34" charset="0"/>
            </a:endParaRPr>
          </a:p>
        </p:txBody>
      </p:sp>
      <p:grpSp>
        <p:nvGrpSpPr>
          <p:cNvPr id="33" name="Group 32">
            <a:extLst>
              <a:ext uri="{FF2B5EF4-FFF2-40B4-BE49-F238E27FC236}">
                <a16:creationId xmlns:a16="http://schemas.microsoft.com/office/drawing/2014/main" id="{31D6A1C7-DFB6-6411-24F9-66B4B41A8681}"/>
              </a:ext>
            </a:extLst>
          </p:cNvPr>
          <p:cNvGrpSpPr/>
          <p:nvPr/>
        </p:nvGrpSpPr>
        <p:grpSpPr>
          <a:xfrm>
            <a:off x="10923617" y="2915687"/>
            <a:ext cx="125177" cy="965285"/>
            <a:chOff x="10923617" y="2915687"/>
            <a:chExt cx="125177" cy="965285"/>
          </a:xfrm>
        </p:grpSpPr>
        <p:sp>
          <p:nvSpPr>
            <p:cNvPr id="31748" name="Rectangle 31747">
              <a:extLst>
                <a:ext uri="{FF2B5EF4-FFF2-40B4-BE49-F238E27FC236}">
                  <a16:creationId xmlns:a16="http://schemas.microsoft.com/office/drawing/2014/main" id="{ED07AD74-48DF-1D4E-A6C8-A6EE4BA68840}"/>
                </a:ext>
              </a:extLst>
            </p:cNvPr>
            <p:cNvSpPr/>
            <p:nvPr/>
          </p:nvSpPr>
          <p:spPr bwMode="auto">
            <a:xfrm rot="10800000">
              <a:off x="10928020" y="3763156"/>
              <a:ext cx="117816" cy="117816"/>
            </a:xfrm>
            <a:prstGeom prst="rect">
              <a:avLst/>
            </a:prstGeom>
            <a:solidFill>
              <a:schemeClr val="accent1">
                <a:lumMod val="75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400" b="0" dirty="0">
                <a:solidFill>
                  <a:schemeClr val="tx1"/>
                </a:solidFill>
                <a:latin typeface="Calibri" panose="020F0502020204030204" pitchFamily="34" charset="0"/>
              </a:endParaRPr>
            </a:p>
          </p:txBody>
        </p:sp>
        <p:sp>
          <p:nvSpPr>
            <p:cNvPr id="31749" name="Rectangle 31748">
              <a:extLst>
                <a:ext uri="{FF2B5EF4-FFF2-40B4-BE49-F238E27FC236}">
                  <a16:creationId xmlns:a16="http://schemas.microsoft.com/office/drawing/2014/main" id="{A295239E-6510-7838-7D5A-231DF4EA33FB}"/>
                </a:ext>
              </a:extLst>
            </p:cNvPr>
            <p:cNvSpPr/>
            <p:nvPr/>
          </p:nvSpPr>
          <p:spPr bwMode="auto">
            <a:xfrm rot="10800000">
              <a:off x="10926009" y="3557275"/>
              <a:ext cx="117816" cy="117816"/>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400" b="0" dirty="0">
                <a:solidFill>
                  <a:schemeClr val="tx1"/>
                </a:solidFill>
                <a:latin typeface="Calibri" panose="020F0502020204030204" pitchFamily="34" charset="0"/>
              </a:endParaRPr>
            </a:p>
          </p:txBody>
        </p:sp>
        <p:sp>
          <p:nvSpPr>
            <p:cNvPr id="31751" name="Rectangle 31750">
              <a:extLst>
                <a:ext uri="{FF2B5EF4-FFF2-40B4-BE49-F238E27FC236}">
                  <a16:creationId xmlns:a16="http://schemas.microsoft.com/office/drawing/2014/main" id="{570E2E1D-4363-1B03-BB2D-D4F932634B76}"/>
                </a:ext>
              </a:extLst>
            </p:cNvPr>
            <p:cNvSpPr/>
            <p:nvPr/>
          </p:nvSpPr>
          <p:spPr bwMode="auto">
            <a:xfrm rot="10800000">
              <a:off x="10930977" y="3124990"/>
              <a:ext cx="117817" cy="117816"/>
            </a:xfrm>
            <a:prstGeom prst="rect">
              <a:avLst/>
            </a:prstGeom>
            <a:solidFill>
              <a:schemeClr val="accent2">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400" b="0" dirty="0">
                <a:solidFill>
                  <a:schemeClr val="tx1"/>
                </a:solidFill>
                <a:latin typeface="Calibri" panose="020F0502020204030204" pitchFamily="34" charset="0"/>
              </a:endParaRPr>
            </a:p>
          </p:txBody>
        </p:sp>
        <p:sp>
          <p:nvSpPr>
            <p:cNvPr id="31752" name="Rectangle 31751">
              <a:extLst>
                <a:ext uri="{FF2B5EF4-FFF2-40B4-BE49-F238E27FC236}">
                  <a16:creationId xmlns:a16="http://schemas.microsoft.com/office/drawing/2014/main" id="{900E51B3-68C8-2BF7-42C3-8E2E651B4E78}"/>
                </a:ext>
              </a:extLst>
            </p:cNvPr>
            <p:cNvSpPr/>
            <p:nvPr/>
          </p:nvSpPr>
          <p:spPr bwMode="auto">
            <a:xfrm rot="10800000">
              <a:off x="10923617" y="2915687"/>
              <a:ext cx="117816" cy="117816"/>
            </a:xfrm>
            <a:prstGeom prst="rect">
              <a:avLst/>
            </a:prstGeom>
            <a:solidFill>
              <a:schemeClr val="accent2">
                <a:lumMod val="20000"/>
                <a:lumOff val="8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400" b="0" dirty="0">
                <a:solidFill>
                  <a:schemeClr val="tx1"/>
                </a:solidFill>
                <a:latin typeface="Calibri" panose="020F0502020204030204" pitchFamily="34" charset="0"/>
              </a:endParaRPr>
            </a:p>
          </p:txBody>
        </p:sp>
      </p:grpSp>
      <p:sp>
        <p:nvSpPr>
          <p:cNvPr id="31753" name="Rectangle 31752">
            <a:extLst>
              <a:ext uri="{FF2B5EF4-FFF2-40B4-BE49-F238E27FC236}">
                <a16:creationId xmlns:a16="http://schemas.microsoft.com/office/drawing/2014/main" id="{7D3585FD-C122-8057-89BC-F14336135821}"/>
              </a:ext>
            </a:extLst>
          </p:cNvPr>
          <p:cNvSpPr/>
          <p:nvPr/>
        </p:nvSpPr>
        <p:spPr bwMode="auto">
          <a:xfrm>
            <a:off x="9317836" y="2616841"/>
            <a:ext cx="53530" cy="146576"/>
          </a:xfrm>
          <a:prstGeom prst="rect">
            <a:avLst/>
          </a:prstGeom>
          <a:solidFill>
            <a:schemeClr val="accent3">
              <a:lumMod val="20000"/>
              <a:lumOff val="8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754" name="Rectangle 31753">
            <a:extLst>
              <a:ext uri="{FF2B5EF4-FFF2-40B4-BE49-F238E27FC236}">
                <a16:creationId xmlns:a16="http://schemas.microsoft.com/office/drawing/2014/main" id="{9B99F28C-67B8-461E-D93B-D151826CEE7E}"/>
              </a:ext>
            </a:extLst>
          </p:cNvPr>
          <p:cNvSpPr/>
          <p:nvPr/>
        </p:nvSpPr>
        <p:spPr bwMode="auto">
          <a:xfrm>
            <a:off x="9158327" y="2616841"/>
            <a:ext cx="163161" cy="146576"/>
          </a:xfrm>
          <a:prstGeom prst="rect">
            <a:avLst/>
          </a:prstGeom>
          <a:solidFill>
            <a:schemeClr val="accent3">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755" name="Rectangle 31754">
            <a:extLst>
              <a:ext uri="{FF2B5EF4-FFF2-40B4-BE49-F238E27FC236}">
                <a16:creationId xmlns:a16="http://schemas.microsoft.com/office/drawing/2014/main" id="{FF51755C-050B-FC93-62F9-227E91731EC8}"/>
              </a:ext>
            </a:extLst>
          </p:cNvPr>
          <p:cNvSpPr/>
          <p:nvPr/>
        </p:nvSpPr>
        <p:spPr bwMode="auto">
          <a:xfrm>
            <a:off x="8823114" y="2616841"/>
            <a:ext cx="333388" cy="146576"/>
          </a:xfrm>
          <a:prstGeom prst="rect">
            <a:avLst/>
          </a:prstGeom>
          <a:solidFill>
            <a:schemeClr val="accent3">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756" name="Rectangle 31755">
            <a:extLst>
              <a:ext uri="{FF2B5EF4-FFF2-40B4-BE49-F238E27FC236}">
                <a16:creationId xmlns:a16="http://schemas.microsoft.com/office/drawing/2014/main" id="{5729C9C4-DD54-444F-A29D-546F6788500D}"/>
              </a:ext>
            </a:extLst>
          </p:cNvPr>
          <p:cNvSpPr/>
          <p:nvPr/>
        </p:nvSpPr>
        <p:spPr bwMode="auto">
          <a:xfrm>
            <a:off x="8501451" y="2616841"/>
            <a:ext cx="319837" cy="146576"/>
          </a:xfrm>
          <a:prstGeom prst="rect">
            <a:avLst/>
          </a:prstGeom>
          <a:solidFill>
            <a:schemeClr val="accent3"/>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757" name="Rectangle 31756">
            <a:extLst>
              <a:ext uri="{FF2B5EF4-FFF2-40B4-BE49-F238E27FC236}">
                <a16:creationId xmlns:a16="http://schemas.microsoft.com/office/drawing/2014/main" id="{27711593-BE62-C2D9-0905-18A1F68E4B26}"/>
              </a:ext>
            </a:extLst>
          </p:cNvPr>
          <p:cNvSpPr/>
          <p:nvPr/>
        </p:nvSpPr>
        <p:spPr bwMode="auto">
          <a:xfrm>
            <a:off x="9185732" y="2966476"/>
            <a:ext cx="185634" cy="146576"/>
          </a:xfrm>
          <a:prstGeom prst="rect">
            <a:avLst/>
          </a:prstGeom>
          <a:solidFill>
            <a:schemeClr val="accent3">
              <a:lumMod val="20000"/>
              <a:lumOff val="8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758" name="Rectangle 31757">
            <a:extLst>
              <a:ext uri="{FF2B5EF4-FFF2-40B4-BE49-F238E27FC236}">
                <a16:creationId xmlns:a16="http://schemas.microsoft.com/office/drawing/2014/main" id="{C21D6C97-07CD-C5C7-2666-6B7458754BBE}"/>
              </a:ext>
            </a:extLst>
          </p:cNvPr>
          <p:cNvSpPr/>
          <p:nvPr/>
        </p:nvSpPr>
        <p:spPr bwMode="auto">
          <a:xfrm>
            <a:off x="8903893" y="2966476"/>
            <a:ext cx="284248" cy="146576"/>
          </a:xfrm>
          <a:prstGeom prst="rect">
            <a:avLst/>
          </a:prstGeom>
          <a:solidFill>
            <a:schemeClr val="accent3">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759" name="Rectangle 31758">
            <a:extLst>
              <a:ext uri="{FF2B5EF4-FFF2-40B4-BE49-F238E27FC236}">
                <a16:creationId xmlns:a16="http://schemas.microsoft.com/office/drawing/2014/main" id="{AA164C86-9B8C-B847-B6CA-53C5ADC14E98}"/>
              </a:ext>
            </a:extLst>
          </p:cNvPr>
          <p:cNvSpPr/>
          <p:nvPr/>
        </p:nvSpPr>
        <p:spPr bwMode="auto">
          <a:xfrm>
            <a:off x="8796019" y="2966476"/>
            <a:ext cx="108408" cy="146576"/>
          </a:xfrm>
          <a:prstGeom prst="rect">
            <a:avLst/>
          </a:prstGeom>
          <a:solidFill>
            <a:schemeClr val="accent3">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760" name="Rectangle 31759">
            <a:extLst>
              <a:ext uri="{FF2B5EF4-FFF2-40B4-BE49-F238E27FC236}">
                <a16:creationId xmlns:a16="http://schemas.microsoft.com/office/drawing/2014/main" id="{733E6399-8720-E3CC-4D42-C10DBFE12083}"/>
              </a:ext>
            </a:extLst>
          </p:cNvPr>
          <p:cNvSpPr/>
          <p:nvPr/>
        </p:nvSpPr>
        <p:spPr bwMode="auto">
          <a:xfrm>
            <a:off x="8625158" y="2966476"/>
            <a:ext cx="173827" cy="146576"/>
          </a:xfrm>
          <a:prstGeom prst="rect">
            <a:avLst/>
          </a:prstGeom>
          <a:solidFill>
            <a:schemeClr val="accent3">
              <a:lumMod val="75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761" name="Rectangle 31760">
            <a:extLst>
              <a:ext uri="{FF2B5EF4-FFF2-40B4-BE49-F238E27FC236}">
                <a16:creationId xmlns:a16="http://schemas.microsoft.com/office/drawing/2014/main" id="{3A7C108A-50D7-E53C-46B2-39A9A897CEB5}"/>
              </a:ext>
            </a:extLst>
          </p:cNvPr>
          <p:cNvSpPr/>
          <p:nvPr/>
        </p:nvSpPr>
        <p:spPr bwMode="auto">
          <a:xfrm>
            <a:off x="9033588" y="3315402"/>
            <a:ext cx="337778" cy="146576"/>
          </a:xfrm>
          <a:prstGeom prst="rect">
            <a:avLst/>
          </a:prstGeom>
          <a:solidFill>
            <a:schemeClr val="accent3">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762" name="Rectangle 31761">
            <a:extLst>
              <a:ext uri="{FF2B5EF4-FFF2-40B4-BE49-F238E27FC236}">
                <a16:creationId xmlns:a16="http://schemas.microsoft.com/office/drawing/2014/main" id="{128F87DF-D593-B66F-6A0C-0307CF8D2DD6}"/>
              </a:ext>
            </a:extLst>
          </p:cNvPr>
          <p:cNvSpPr/>
          <p:nvPr/>
        </p:nvSpPr>
        <p:spPr bwMode="auto">
          <a:xfrm>
            <a:off x="8553703" y="3315402"/>
            <a:ext cx="480419" cy="146576"/>
          </a:xfrm>
          <a:prstGeom prst="rect">
            <a:avLst/>
          </a:prstGeom>
          <a:solidFill>
            <a:schemeClr val="accent3">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763" name="Rectangle 31762">
            <a:extLst>
              <a:ext uri="{FF2B5EF4-FFF2-40B4-BE49-F238E27FC236}">
                <a16:creationId xmlns:a16="http://schemas.microsoft.com/office/drawing/2014/main" id="{0A1723EC-78B8-2097-3EA1-A7AF16350635}"/>
              </a:ext>
            </a:extLst>
          </p:cNvPr>
          <p:cNvSpPr/>
          <p:nvPr/>
        </p:nvSpPr>
        <p:spPr bwMode="auto">
          <a:xfrm>
            <a:off x="8907279" y="3666126"/>
            <a:ext cx="453710" cy="146576"/>
          </a:xfrm>
          <a:prstGeom prst="rect">
            <a:avLst/>
          </a:prstGeom>
          <a:solidFill>
            <a:schemeClr val="accent3">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764" name="Rectangle 31763">
            <a:extLst>
              <a:ext uri="{FF2B5EF4-FFF2-40B4-BE49-F238E27FC236}">
                <a16:creationId xmlns:a16="http://schemas.microsoft.com/office/drawing/2014/main" id="{F6127396-D709-8B05-F4BF-E861050A7A1B}"/>
              </a:ext>
            </a:extLst>
          </p:cNvPr>
          <p:cNvSpPr/>
          <p:nvPr/>
        </p:nvSpPr>
        <p:spPr bwMode="auto">
          <a:xfrm>
            <a:off x="8861560" y="3666126"/>
            <a:ext cx="45719" cy="146576"/>
          </a:xfrm>
          <a:prstGeom prst="rect">
            <a:avLst/>
          </a:prstGeom>
          <a:solidFill>
            <a:schemeClr val="accent3">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765" name="Rectangle 31764">
            <a:extLst>
              <a:ext uri="{FF2B5EF4-FFF2-40B4-BE49-F238E27FC236}">
                <a16:creationId xmlns:a16="http://schemas.microsoft.com/office/drawing/2014/main" id="{CC4409C7-B59A-6366-A1E6-6FDE92C4129D}"/>
              </a:ext>
            </a:extLst>
          </p:cNvPr>
          <p:cNvSpPr/>
          <p:nvPr/>
        </p:nvSpPr>
        <p:spPr bwMode="auto">
          <a:xfrm>
            <a:off x="8887212" y="4013963"/>
            <a:ext cx="480419" cy="146576"/>
          </a:xfrm>
          <a:prstGeom prst="rect">
            <a:avLst/>
          </a:prstGeom>
          <a:solidFill>
            <a:schemeClr val="accent3">
              <a:lumMod val="20000"/>
              <a:lumOff val="8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766" name="Rectangle 31765">
            <a:extLst>
              <a:ext uri="{FF2B5EF4-FFF2-40B4-BE49-F238E27FC236}">
                <a16:creationId xmlns:a16="http://schemas.microsoft.com/office/drawing/2014/main" id="{0CE13A7B-4682-9A4C-08D7-F25891296BBE}"/>
              </a:ext>
            </a:extLst>
          </p:cNvPr>
          <p:cNvSpPr/>
          <p:nvPr/>
        </p:nvSpPr>
        <p:spPr bwMode="auto">
          <a:xfrm>
            <a:off x="8555731" y="4013963"/>
            <a:ext cx="331478" cy="146576"/>
          </a:xfrm>
          <a:prstGeom prst="rect">
            <a:avLst/>
          </a:prstGeom>
          <a:solidFill>
            <a:schemeClr val="accent3">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767" name="Rectangle 31766">
            <a:extLst>
              <a:ext uri="{FF2B5EF4-FFF2-40B4-BE49-F238E27FC236}">
                <a16:creationId xmlns:a16="http://schemas.microsoft.com/office/drawing/2014/main" id="{9DD8ABAF-9405-354F-95A1-197742480396}"/>
              </a:ext>
            </a:extLst>
          </p:cNvPr>
          <p:cNvSpPr/>
          <p:nvPr/>
        </p:nvSpPr>
        <p:spPr bwMode="auto">
          <a:xfrm>
            <a:off x="8512154" y="4013963"/>
            <a:ext cx="45719" cy="146576"/>
          </a:xfrm>
          <a:prstGeom prst="rect">
            <a:avLst/>
          </a:prstGeom>
          <a:solidFill>
            <a:schemeClr val="accent3">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768" name="Rectangle 31767">
            <a:extLst>
              <a:ext uri="{FF2B5EF4-FFF2-40B4-BE49-F238E27FC236}">
                <a16:creationId xmlns:a16="http://schemas.microsoft.com/office/drawing/2014/main" id="{90A5960D-B5B7-FC75-05A4-E0B8C7F86319}"/>
              </a:ext>
            </a:extLst>
          </p:cNvPr>
          <p:cNvSpPr/>
          <p:nvPr/>
        </p:nvSpPr>
        <p:spPr bwMode="auto">
          <a:xfrm>
            <a:off x="9123612" y="4361800"/>
            <a:ext cx="237377" cy="146576"/>
          </a:xfrm>
          <a:prstGeom prst="rect">
            <a:avLst/>
          </a:prstGeom>
          <a:solidFill>
            <a:schemeClr val="accent3">
              <a:lumMod val="20000"/>
              <a:lumOff val="8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769" name="Rectangle 31768">
            <a:extLst>
              <a:ext uri="{FF2B5EF4-FFF2-40B4-BE49-F238E27FC236}">
                <a16:creationId xmlns:a16="http://schemas.microsoft.com/office/drawing/2014/main" id="{EF778C2F-54DE-F373-953F-09FE058655BB}"/>
              </a:ext>
            </a:extLst>
          </p:cNvPr>
          <p:cNvSpPr/>
          <p:nvPr/>
        </p:nvSpPr>
        <p:spPr bwMode="auto">
          <a:xfrm>
            <a:off x="8886234" y="4361800"/>
            <a:ext cx="237378" cy="146576"/>
          </a:xfrm>
          <a:prstGeom prst="rect">
            <a:avLst/>
          </a:prstGeom>
          <a:solidFill>
            <a:schemeClr val="accent3">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770" name="Rectangle 31769">
            <a:extLst>
              <a:ext uri="{FF2B5EF4-FFF2-40B4-BE49-F238E27FC236}">
                <a16:creationId xmlns:a16="http://schemas.microsoft.com/office/drawing/2014/main" id="{FFBE89B3-E508-CC03-4F49-60B4C42202BA}"/>
              </a:ext>
            </a:extLst>
          </p:cNvPr>
          <p:cNvSpPr/>
          <p:nvPr/>
        </p:nvSpPr>
        <p:spPr bwMode="auto">
          <a:xfrm>
            <a:off x="8784405" y="4361800"/>
            <a:ext cx="103909" cy="146576"/>
          </a:xfrm>
          <a:prstGeom prst="rect">
            <a:avLst/>
          </a:prstGeom>
          <a:solidFill>
            <a:schemeClr val="accent3">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771" name="Rectangle 31770">
            <a:extLst>
              <a:ext uri="{FF2B5EF4-FFF2-40B4-BE49-F238E27FC236}">
                <a16:creationId xmlns:a16="http://schemas.microsoft.com/office/drawing/2014/main" id="{B15218D6-E59A-7B50-6122-DA11378905BC}"/>
              </a:ext>
            </a:extLst>
          </p:cNvPr>
          <p:cNvSpPr/>
          <p:nvPr/>
        </p:nvSpPr>
        <p:spPr bwMode="auto">
          <a:xfrm>
            <a:off x="9055743" y="4713147"/>
            <a:ext cx="308712" cy="146576"/>
          </a:xfrm>
          <a:prstGeom prst="rect">
            <a:avLst/>
          </a:prstGeom>
          <a:solidFill>
            <a:schemeClr val="accent3">
              <a:lumMod val="20000"/>
              <a:lumOff val="8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773" name="Rectangle 31772">
            <a:extLst>
              <a:ext uri="{FF2B5EF4-FFF2-40B4-BE49-F238E27FC236}">
                <a16:creationId xmlns:a16="http://schemas.microsoft.com/office/drawing/2014/main" id="{1FBEA9D7-F62D-3DC6-4008-CBF6CBEDEEA7}"/>
              </a:ext>
            </a:extLst>
          </p:cNvPr>
          <p:cNvSpPr/>
          <p:nvPr/>
        </p:nvSpPr>
        <p:spPr bwMode="auto">
          <a:xfrm>
            <a:off x="8791627" y="4713147"/>
            <a:ext cx="45719" cy="146576"/>
          </a:xfrm>
          <a:prstGeom prst="rect">
            <a:avLst/>
          </a:prstGeom>
          <a:solidFill>
            <a:schemeClr val="accent3">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772" name="Rectangle 31771">
            <a:extLst>
              <a:ext uri="{FF2B5EF4-FFF2-40B4-BE49-F238E27FC236}">
                <a16:creationId xmlns:a16="http://schemas.microsoft.com/office/drawing/2014/main" id="{553FF403-E064-9630-D40D-D2A43C56135F}"/>
              </a:ext>
            </a:extLst>
          </p:cNvPr>
          <p:cNvSpPr/>
          <p:nvPr/>
        </p:nvSpPr>
        <p:spPr bwMode="auto">
          <a:xfrm>
            <a:off x="8814954" y="4713147"/>
            <a:ext cx="240789" cy="146576"/>
          </a:xfrm>
          <a:prstGeom prst="rect">
            <a:avLst/>
          </a:prstGeom>
          <a:solidFill>
            <a:schemeClr val="accent3">
              <a:lumMod val="40000"/>
              <a:lumOff val="6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774" name="Rectangle 31773">
            <a:extLst>
              <a:ext uri="{FF2B5EF4-FFF2-40B4-BE49-F238E27FC236}">
                <a16:creationId xmlns:a16="http://schemas.microsoft.com/office/drawing/2014/main" id="{251A5D25-9B6B-B948-49B5-3EDE7366BC04}"/>
              </a:ext>
            </a:extLst>
          </p:cNvPr>
          <p:cNvSpPr/>
          <p:nvPr/>
        </p:nvSpPr>
        <p:spPr bwMode="auto">
          <a:xfrm>
            <a:off x="10108216" y="2616841"/>
            <a:ext cx="302560" cy="146576"/>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775" name="Rectangle 31774">
            <a:extLst>
              <a:ext uri="{FF2B5EF4-FFF2-40B4-BE49-F238E27FC236}">
                <a16:creationId xmlns:a16="http://schemas.microsoft.com/office/drawing/2014/main" id="{6381C051-21AC-595A-8EAE-B362580554EC}"/>
              </a:ext>
            </a:extLst>
          </p:cNvPr>
          <p:cNvSpPr/>
          <p:nvPr/>
        </p:nvSpPr>
        <p:spPr bwMode="auto">
          <a:xfrm>
            <a:off x="9663124" y="2616841"/>
            <a:ext cx="447844" cy="146576"/>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776" name="Rectangle 31775">
            <a:extLst>
              <a:ext uri="{FF2B5EF4-FFF2-40B4-BE49-F238E27FC236}">
                <a16:creationId xmlns:a16="http://schemas.microsoft.com/office/drawing/2014/main" id="{E24961F9-EE88-99E6-CD0D-D8463DB5945F}"/>
              </a:ext>
            </a:extLst>
          </p:cNvPr>
          <p:cNvSpPr/>
          <p:nvPr/>
        </p:nvSpPr>
        <p:spPr bwMode="auto">
          <a:xfrm>
            <a:off x="9456310" y="2616841"/>
            <a:ext cx="214864" cy="146576"/>
          </a:xfrm>
          <a:prstGeom prst="rect">
            <a:avLst/>
          </a:prstGeom>
          <a:solidFill>
            <a:schemeClr val="accent2">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777" name="Rectangle 31776">
            <a:extLst>
              <a:ext uri="{FF2B5EF4-FFF2-40B4-BE49-F238E27FC236}">
                <a16:creationId xmlns:a16="http://schemas.microsoft.com/office/drawing/2014/main" id="{59CAC530-DD0C-58DF-ECBB-351D9860085F}"/>
              </a:ext>
            </a:extLst>
          </p:cNvPr>
          <p:cNvSpPr/>
          <p:nvPr/>
        </p:nvSpPr>
        <p:spPr bwMode="auto">
          <a:xfrm>
            <a:off x="9370957" y="2616841"/>
            <a:ext cx="85354" cy="146576"/>
          </a:xfrm>
          <a:prstGeom prst="rect">
            <a:avLst/>
          </a:prstGeom>
          <a:solidFill>
            <a:schemeClr val="accent2">
              <a:lumMod val="20000"/>
              <a:lumOff val="8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778" name="Rectangle 31777">
            <a:extLst>
              <a:ext uri="{FF2B5EF4-FFF2-40B4-BE49-F238E27FC236}">
                <a16:creationId xmlns:a16="http://schemas.microsoft.com/office/drawing/2014/main" id="{56351871-9B80-D7C1-550E-F517DD6FA563}"/>
              </a:ext>
            </a:extLst>
          </p:cNvPr>
          <p:cNvSpPr/>
          <p:nvPr/>
        </p:nvSpPr>
        <p:spPr bwMode="auto">
          <a:xfrm>
            <a:off x="10223879" y="2966476"/>
            <a:ext cx="45719" cy="146576"/>
          </a:xfrm>
          <a:prstGeom prst="rect">
            <a:avLst/>
          </a:prstGeom>
          <a:solidFill>
            <a:schemeClr val="accent1"/>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779" name="Rectangle 31778">
            <a:extLst>
              <a:ext uri="{FF2B5EF4-FFF2-40B4-BE49-F238E27FC236}">
                <a16:creationId xmlns:a16="http://schemas.microsoft.com/office/drawing/2014/main" id="{318BFBA8-9158-25C4-60D5-F70EAFAB1742}"/>
              </a:ext>
            </a:extLst>
          </p:cNvPr>
          <p:cNvSpPr/>
          <p:nvPr/>
        </p:nvSpPr>
        <p:spPr bwMode="auto">
          <a:xfrm>
            <a:off x="9952094" y="2966476"/>
            <a:ext cx="270657" cy="146576"/>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780" name="Rectangle 31779">
            <a:extLst>
              <a:ext uri="{FF2B5EF4-FFF2-40B4-BE49-F238E27FC236}">
                <a16:creationId xmlns:a16="http://schemas.microsoft.com/office/drawing/2014/main" id="{A9D5CF27-2D9A-4A51-51D8-E3B6EF7C96DC}"/>
              </a:ext>
            </a:extLst>
          </p:cNvPr>
          <p:cNvSpPr/>
          <p:nvPr/>
        </p:nvSpPr>
        <p:spPr bwMode="auto">
          <a:xfrm>
            <a:off x="9577305" y="2966476"/>
            <a:ext cx="373661" cy="146576"/>
          </a:xfrm>
          <a:prstGeom prst="rect">
            <a:avLst/>
          </a:prstGeom>
          <a:solidFill>
            <a:schemeClr val="accent2">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781" name="Rectangle 31780">
            <a:extLst>
              <a:ext uri="{FF2B5EF4-FFF2-40B4-BE49-F238E27FC236}">
                <a16:creationId xmlns:a16="http://schemas.microsoft.com/office/drawing/2014/main" id="{8FB61520-80D0-4118-85A8-9F5723C3B187}"/>
              </a:ext>
            </a:extLst>
          </p:cNvPr>
          <p:cNvSpPr/>
          <p:nvPr/>
        </p:nvSpPr>
        <p:spPr bwMode="auto">
          <a:xfrm>
            <a:off x="9374091" y="2966476"/>
            <a:ext cx="212137" cy="146576"/>
          </a:xfrm>
          <a:prstGeom prst="rect">
            <a:avLst/>
          </a:prstGeom>
          <a:solidFill>
            <a:schemeClr val="accent2">
              <a:lumMod val="20000"/>
              <a:lumOff val="8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782" name="Rectangle 31781">
            <a:extLst>
              <a:ext uri="{FF2B5EF4-FFF2-40B4-BE49-F238E27FC236}">
                <a16:creationId xmlns:a16="http://schemas.microsoft.com/office/drawing/2014/main" id="{173FF7B2-D139-752B-C7CB-58A8C3CC2F8B}"/>
              </a:ext>
            </a:extLst>
          </p:cNvPr>
          <p:cNvSpPr/>
          <p:nvPr/>
        </p:nvSpPr>
        <p:spPr bwMode="auto">
          <a:xfrm>
            <a:off x="10269768" y="2966476"/>
            <a:ext cx="117816" cy="146576"/>
          </a:xfrm>
          <a:prstGeom prst="rect">
            <a:avLst/>
          </a:prstGeom>
          <a:solidFill>
            <a:schemeClr val="accent1">
              <a:lumMod val="75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783" name="Rectangle 31782">
            <a:extLst>
              <a:ext uri="{FF2B5EF4-FFF2-40B4-BE49-F238E27FC236}">
                <a16:creationId xmlns:a16="http://schemas.microsoft.com/office/drawing/2014/main" id="{E7BDEFEA-CFF1-C162-2FF5-07BFF8753002}"/>
              </a:ext>
            </a:extLst>
          </p:cNvPr>
          <p:cNvSpPr/>
          <p:nvPr/>
        </p:nvSpPr>
        <p:spPr bwMode="auto">
          <a:xfrm>
            <a:off x="9673328" y="3316948"/>
            <a:ext cx="527228" cy="146576"/>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784" name="Rectangle 31783">
            <a:extLst>
              <a:ext uri="{FF2B5EF4-FFF2-40B4-BE49-F238E27FC236}">
                <a16:creationId xmlns:a16="http://schemas.microsoft.com/office/drawing/2014/main" id="{174EA778-6939-D239-C1FB-EE816387C5BB}"/>
              </a:ext>
            </a:extLst>
          </p:cNvPr>
          <p:cNvSpPr/>
          <p:nvPr/>
        </p:nvSpPr>
        <p:spPr bwMode="auto">
          <a:xfrm>
            <a:off x="9419673" y="3316948"/>
            <a:ext cx="251502" cy="146576"/>
          </a:xfrm>
          <a:prstGeom prst="rect">
            <a:avLst/>
          </a:prstGeom>
          <a:solidFill>
            <a:schemeClr val="accent2">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785" name="Rectangle 31784">
            <a:extLst>
              <a:ext uri="{FF2B5EF4-FFF2-40B4-BE49-F238E27FC236}">
                <a16:creationId xmlns:a16="http://schemas.microsoft.com/office/drawing/2014/main" id="{A697D6B4-8687-30DF-C0F3-F8CDAECBF377}"/>
              </a:ext>
            </a:extLst>
          </p:cNvPr>
          <p:cNvSpPr/>
          <p:nvPr/>
        </p:nvSpPr>
        <p:spPr bwMode="auto">
          <a:xfrm>
            <a:off x="9378635" y="3316948"/>
            <a:ext cx="45719" cy="146576"/>
          </a:xfrm>
          <a:prstGeom prst="rect">
            <a:avLst/>
          </a:prstGeom>
          <a:solidFill>
            <a:schemeClr val="accent2">
              <a:lumMod val="20000"/>
              <a:lumOff val="8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786" name="Rectangle 31785">
            <a:extLst>
              <a:ext uri="{FF2B5EF4-FFF2-40B4-BE49-F238E27FC236}">
                <a16:creationId xmlns:a16="http://schemas.microsoft.com/office/drawing/2014/main" id="{A8E37888-211E-F6D0-D135-60313ADF2D9F}"/>
              </a:ext>
            </a:extLst>
          </p:cNvPr>
          <p:cNvSpPr/>
          <p:nvPr/>
        </p:nvSpPr>
        <p:spPr bwMode="auto">
          <a:xfrm>
            <a:off x="10061016" y="3665303"/>
            <a:ext cx="58186" cy="146576"/>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787" name="Rectangle 31786">
            <a:extLst>
              <a:ext uri="{FF2B5EF4-FFF2-40B4-BE49-F238E27FC236}">
                <a16:creationId xmlns:a16="http://schemas.microsoft.com/office/drawing/2014/main" id="{A4225A12-6307-11EC-B753-7935FC184C92}"/>
              </a:ext>
            </a:extLst>
          </p:cNvPr>
          <p:cNvSpPr/>
          <p:nvPr/>
        </p:nvSpPr>
        <p:spPr bwMode="auto">
          <a:xfrm>
            <a:off x="9380844" y="3665303"/>
            <a:ext cx="680172" cy="146576"/>
          </a:xfrm>
          <a:prstGeom prst="rect">
            <a:avLst/>
          </a:prstGeom>
          <a:solidFill>
            <a:schemeClr val="accent2">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788" name="Rectangle 31787">
            <a:extLst>
              <a:ext uri="{FF2B5EF4-FFF2-40B4-BE49-F238E27FC236}">
                <a16:creationId xmlns:a16="http://schemas.microsoft.com/office/drawing/2014/main" id="{2AA514EE-9229-BC50-6E9B-49C16890E920}"/>
              </a:ext>
            </a:extLst>
          </p:cNvPr>
          <p:cNvSpPr/>
          <p:nvPr/>
        </p:nvSpPr>
        <p:spPr bwMode="auto">
          <a:xfrm>
            <a:off x="9888136" y="4013963"/>
            <a:ext cx="62830" cy="146576"/>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789" name="Rectangle 31788">
            <a:extLst>
              <a:ext uri="{FF2B5EF4-FFF2-40B4-BE49-F238E27FC236}">
                <a16:creationId xmlns:a16="http://schemas.microsoft.com/office/drawing/2014/main" id="{A5234C2D-5F3D-676F-FE35-823096B81E68}"/>
              </a:ext>
            </a:extLst>
          </p:cNvPr>
          <p:cNvSpPr/>
          <p:nvPr/>
        </p:nvSpPr>
        <p:spPr bwMode="auto">
          <a:xfrm>
            <a:off x="9683254" y="4013963"/>
            <a:ext cx="206632" cy="146576"/>
          </a:xfrm>
          <a:prstGeom prst="rect">
            <a:avLst/>
          </a:prstGeom>
          <a:solidFill>
            <a:schemeClr val="accent2">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790" name="Rectangle 31789">
            <a:extLst>
              <a:ext uri="{FF2B5EF4-FFF2-40B4-BE49-F238E27FC236}">
                <a16:creationId xmlns:a16="http://schemas.microsoft.com/office/drawing/2014/main" id="{84AD4496-6599-0D13-3BB0-11EF37DA4E67}"/>
              </a:ext>
            </a:extLst>
          </p:cNvPr>
          <p:cNvSpPr/>
          <p:nvPr/>
        </p:nvSpPr>
        <p:spPr bwMode="auto">
          <a:xfrm>
            <a:off x="9373421" y="4013963"/>
            <a:ext cx="313569" cy="146576"/>
          </a:xfrm>
          <a:prstGeom prst="rect">
            <a:avLst/>
          </a:prstGeom>
          <a:solidFill>
            <a:schemeClr val="accent2">
              <a:lumMod val="20000"/>
              <a:lumOff val="8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791" name="Rectangle 31790">
            <a:extLst>
              <a:ext uri="{FF2B5EF4-FFF2-40B4-BE49-F238E27FC236}">
                <a16:creationId xmlns:a16="http://schemas.microsoft.com/office/drawing/2014/main" id="{2271BD78-BE5D-B2F6-A024-8164B8FAD343}"/>
              </a:ext>
            </a:extLst>
          </p:cNvPr>
          <p:cNvSpPr/>
          <p:nvPr/>
        </p:nvSpPr>
        <p:spPr bwMode="auto">
          <a:xfrm>
            <a:off x="9844039" y="4361800"/>
            <a:ext cx="77405" cy="146576"/>
          </a:xfrm>
          <a:prstGeom prst="rect">
            <a:avLst/>
          </a:prstGeom>
          <a:solidFill>
            <a:schemeClr val="accent2"/>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792" name="Rectangle 31791">
            <a:extLst>
              <a:ext uri="{FF2B5EF4-FFF2-40B4-BE49-F238E27FC236}">
                <a16:creationId xmlns:a16="http://schemas.microsoft.com/office/drawing/2014/main" id="{47DDDD35-DC84-23E8-4D19-9A3C70896A32}"/>
              </a:ext>
            </a:extLst>
          </p:cNvPr>
          <p:cNvSpPr/>
          <p:nvPr/>
        </p:nvSpPr>
        <p:spPr bwMode="auto">
          <a:xfrm>
            <a:off x="9616961" y="4361800"/>
            <a:ext cx="227079" cy="146576"/>
          </a:xfrm>
          <a:prstGeom prst="rect">
            <a:avLst/>
          </a:prstGeom>
          <a:solidFill>
            <a:schemeClr val="accent2">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793" name="Rectangle 31792">
            <a:extLst>
              <a:ext uri="{FF2B5EF4-FFF2-40B4-BE49-F238E27FC236}">
                <a16:creationId xmlns:a16="http://schemas.microsoft.com/office/drawing/2014/main" id="{0E2D5587-5DBE-861D-EEEF-3C9C4CA168F8}"/>
              </a:ext>
            </a:extLst>
          </p:cNvPr>
          <p:cNvSpPr/>
          <p:nvPr/>
        </p:nvSpPr>
        <p:spPr bwMode="auto">
          <a:xfrm>
            <a:off x="9385244" y="4361800"/>
            <a:ext cx="233878" cy="146576"/>
          </a:xfrm>
          <a:prstGeom prst="rect">
            <a:avLst/>
          </a:prstGeom>
          <a:solidFill>
            <a:schemeClr val="accent2">
              <a:lumMod val="20000"/>
              <a:lumOff val="8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794" name="Rectangle 31793">
            <a:extLst>
              <a:ext uri="{FF2B5EF4-FFF2-40B4-BE49-F238E27FC236}">
                <a16:creationId xmlns:a16="http://schemas.microsoft.com/office/drawing/2014/main" id="{9B06C4E4-B542-4388-38FF-D9EB1B6C4BC3}"/>
              </a:ext>
            </a:extLst>
          </p:cNvPr>
          <p:cNvSpPr/>
          <p:nvPr/>
        </p:nvSpPr>
        <p:spPr bwMode="auto">
          <a:xfrm>
            <a:off x="9671174" y="4715281"/>
            <a:ext cx="218712" cy="146576"/>
          </a:xfrm>
          <a:prstGeom prst="rect">
            <a:avLst/>
          </a:prstGeom>
          <a:solidFill>
            <a:schemeClr val="accent2">
              <a:lumMod val="60000"/>
              <a:lumOff val="4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31795" name="Rectangle 31794">
            <a:extLst>
              <a:ext uri="{FF2B5EF4-FFF2-40B4-BE49-F238E27FC236}">
                <a16:creationId xmlns:a16="http://schemas.microsoft.com/office/drawing/2014/main" id="{16C757CD-81A1-2C63-D288-05FAFB446D87}"/>
              </a:ext>
            </a:extLst>
          </p:cNvPr>
          <p:cNvSpPr/>
          <p:nvPr/>
        </p:nvSpPr>
        <p:spPr bwMode="auto">
          <a:xfrm>
            <a:off x="9382858" y="4715281"/>
            <a:ext cx="288316" cy="146576"/>
          </a:xfrm>
          <a:prstGeom prst="rect">
            <a:avLst/>
          </a:prstGeom>
          <a:solidFill>
            <a:schemeClr val="accent2">
              <a:lumMod val="20000"/>
              <a:lumOff val="80000"/>
            </a:schemeClr>
          </a:solidFill>
          <a:ln w="0">
            <a:solidFill>
              <a:schemeClr val="bg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cxnSp>
        <p:nvCxnSpPr>
          <p:cNvPr id="57" name="Straight Connector 56">
            <a:extLst>
              <a:ext uri="{FF2B5EF4-FFF2-40B4-BE49-F238E27FC236}">
                <a16:creationId xmlns:a16="http://schemas.microsoft.com/office/drawing/2014/main" id="{64ED8874-AACA-AB1E-A5D0-002BDC11493B}"/>
              </a:ext>
            </a:extLst>
          </p:cNvPr>
          <p:cNvCxnSpPr/>
          <p:nvPr/>
        </p:nvCxnSpPr>
        <p:spPr bwMode="auto">
          <a:xfrm flipV="1">
            <a:off x="9371366" y="2517854"/>
            <a:ext cx="0" cy="2408905"/>
          </a:xfrm>
          <a:prstGeom prst="line">
            <a:avLst/>
          </a:prstGeom>
          <a:noFill/>
          <a:ln w="28575" cap="flat" cmpd="sng" algn="ctr">
            <a:solidFill>
              <a:schemeClr val="bg1"/>
            </a:solidFill>
            <a:prstDash val="solid"/>
            <a:round/>
            <a:headEnd type="none" w="med" len="med"/>
            <a:tailEnd type="none" w="med" len="med"/>
          </a:ln>
          <a:effectLst/>
        </p:spPr>
      </p:cxnSp>
    </p:spTree>
    <p:extLst>
      <p:ext uri="{BB962C8B-B14F-4D97-AF65-F5344CB8AC3E}">
        <p14:creationId xmlns:p14="http://schemas.microsoft.com/office/powerpoint/2010/main" val="12504844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ALPINE: Cardiac Events</a:t>
            </a:r>
            <a:endParaRPr lang="en-US" altLang="en-US" i="1" baseline="30000" dirty="0"/>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Brown. ASH 2022. Abstr LBA-6. Brown. NEJM. 2022;[Epub]. </a:t>
            </a:r>
            <a:endParaRPr lang="en-US" altLang="en-US" sz="1200" b="0" dirty="0">
              <a:solidFill>
                <a:schemeClr val="bg2"/>
              </a:solidFill>
              <a:latin typeface="Calibri" panose="020F0502020204030204" pitchFamily="34" charset="0"/>
            </a:endParaRPr>
          </a:p>
        </p:txBody>
      </p:sp>
      <p:graphicFrame>
        <p:nvGraphicFramePr>
          <p:cNvPr id="2" name="Group 3">
            <a:extLst>
              <a:ext uri="{FF2B5EF4-FFF2-40B4-BE49-F238E27FC236}">
                <a16:creationId xmlns:a16="http://schemas.microsoft.com/office/drawing/2014/main" id="{B850BB1B-6FB3-B553-7D45-F4C1D29B0E47}"/>
              </a:ext>
            </a:extLst>
          </p:cNvPr>
          <p:cNvGraphicFramePr>
            <a:graphicFrameLocks/>
          </p:cNvGraphicFramePr>
          <p:nvPr>
            <p:extLst>
              <p:ext uri="{D42A27DB-BD31-4B8C-83A1-F6EECF244321}">
                <p14:modId xmlns:p14="http://schemas.microsoft.com/office/powerpoint/2010/main" val="3118054544"/>
              </p:ext>
            </p:extLst>
          </p:nvPr>
        </p:nvGraphicFramePr>
        <p:xfrm>
          <a:off x="719138" y="1600200"/>
          <a:ext cx="10787062" cy="4114880"/>
        </p:xfrm>
        <a:graphic>
          <a:graphicData uri="http://schemas.openxmlformats.org/drawingml/2006/table">
            <a:tbl>
              <a:tblPr/>
              <a:tblGrid>
                <a:gridCol w="5736064">
                  <a:extLst>
                    <a:ext uri="{9D8B030D-6E8A-4147-A177-3AD203B41FA5}">
                      <a16:colId xmlns:a16="http://schemas.microsoft.com/office/drawing/2014/main" val="20000"/>
                    </a:ext>
                  </a:extLst>
                </a:gridCol>
                <a:gridCol w="2838393">
                  <a:extLst>
                    <a:ext uri="{9D8B030D-6E8A-4147-A177-3AD203B41FA5}">
                      <a16:colId xmlns:a16="http://schemas.microsoft.com/office/drawing/2014/main" val="20001"/>
                    </a:ext>
                  </a:extLst>
                </a:gridCol>
                <a:gridCol w="2212605">
                  <a:extLst>
                    <a:ext uri="{9D8B030D-6E8A-4147-A177-3AD203B41FA5}">
                      <a16:colId xmlns:a16="http://schemas.microsoft.com/office/drawing/2014/main" val="3316427629"/>
                    </a:ext>
                  </a:extLst>
                </a:gridCol>
              </a:tblGrid>
              <a:tr h="467687">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600" b="1" i="0" u="none" strike="noStrike" cap="none" normalizeH="0" baseline="0" dirty="0">
                          <a:ln>
                            <a:noFill/>
                          </a:ln>
                          <a:solidFill>
                            <a:schemeClr val="tx1"/>
                          </a:solidFill>
                          <a:effectLst/>
                          <a:latin typeface="Calibri" panose="020F0502020204030204" pitchFamily="34" charset="0"/>
                        </a:rPr>
                        <a:t>Event,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lang="en-US" altLang="en-US" sz="1600" b="1" dirty="0">
                          <a:solidFill>
                            <a:prstClr val="white"/>
                          </a:solidFill>
                          <a:latin typeface="Calibri" panose="020F0502020204030204" pitchFamily="34" charset="0"/>
                          <a:cs typeface="Calibri" panose="020F0502020204030204" pitchFamily="34" charset="0"/>
                        </a:rPr>
                        <a:t>Zanubrutinib</a:t>
                      </a:r>
                      <a:br>
                        <a:rPr lang="en-US" altLang="en-US" sz="1600" b="1" dirty="0">
                          <a:solidFill>
                            <a:prstClr val="white"/>
                          </a:solidFill>
                          <a:latin typeface="Calibri" panose="020F0502020204030204" pitchFamily="34" charset="0"/>
                          <a:cs typeface="Calibri" panose="020F0502020204030204" pitchFamily="34" charset="0"/>
                        </a:rPr>
                      </a:br>
                      <a:r>
                        <a:rPr lang="en-US" altLang="en-US" sz="1600" b="1" dirty="0">
                          <a:solidFill>
                            <a:prstClr val="white"/>
                          </a:solidFill>
                          <a:latin typeface="Calibri" panose="020F0502020204030204" pitchFamily="34" charset="0"/>
                          <a:cs typeface="Calibri" panose="020F0502020204030204" pitchFamily="34" charset="0"/>
                        </a:rPr>
                        <a:t>(n = 324)</a:t>
                      </a:r>
                      <a:endParaRPr kumimoji="0" lang="en-US" sz="1600" b="1" i="0" u="none" strike="noStrike" cap="none" normalizeH="0" baseline="0" dirty="0">
                        <a:ln>
                          <a:noFill/>
                        </a:ln>
                        <a:solidFill>
                          <a:schemeClr val="tx1"/>
                        </a:solidFill>
                        <a:effectLst/>
                        <a:latin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100000"/>
                        </a:lnSpc>
                        <a:spcBef>
                          <a:spcPct val="0"/>
                        </a:spcBef>
                        <a:spcAft>
                          <a:spcPct val="0"/>
                        </a:spcAft>
                        <a:buClr>
                          <a:srgbClr val="4DA1BB"/>
                        </a:buClr>
                        <a:buSzTx/>
                        <a:buFont typeface="Wingdings" pitchFamily="2" charset="2"/>
                        <a:buNone/>
                        <a:tabLst/>
                        <a:defRPr/>
                      </a:pPr>
                      <a:r>
                        <a:rPr kumimoji="0" lang="en-US" altLang="en-US" sz="1600" b="1" i="0" u="none" strike="noStrike" kern="120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Ibrutinib </a:t>
                      </a:r>
                      <a:br>
                        <a:rPr kumimoji="0" lang="en-US" altLang="en-US" sz="1600" b="1" i="0" u="none" strike="noStrike" kern="120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br>
                      <a:r>
                        <a:rPr kumimoji="0" lang="en-US" altLang="en-US" sz="1600" b="1" i="0" u="none" strike="noStrike" kern="1200" cap="none" spc="0" normalizeH="0" baseline="0" noProof="0" dirty="0">
                          <a:ln>
                            <a:noFill/>
                          </a:ln>
                          <a:solidFill>
                            <a:prstClr val="white"/>
                          </a:solidFill>
                          <a:effectLst/>
                          <a:uLnTx/>
                          <a:uFillTx/>
                          <a:latin typeface="Calibri" panose="020F0502020204030204" pitchFamily="34" charset="0"/>
                          <a:ea typeface="+mn-ea"/>
                          <a:cs typeface="Calibri" panose="020F0502020204030204" pitchFamily="34" charset="0"/>
                        </a:rPr>
                        <a:t>(n = 324)</a:t>
                      </a:r>
                      <a:endParaRPr kumimoji="0" lang="en-US" sz="1600" b="1" i="0" u="none" strike="noStrike" kern="1200" cap="none" spc="0" normalizeH="0" baseline="0" noProof="0" dirty="0">
                        <a:ln>
                          <a:noFill/>
                        </a:ln>
                        <a:solidFill>
                          <a:srgbClr val="FFFFFF"/>
                        </a:solidFill>
                        <a:effectLst/>
                        <a:uLnTx/>
                        <a:uFillTx/>
                        <a:latin typeface="Calibri" panose="020F0502020204030204" pitchFamily="34" charset="0"/>
                        <a:ea typeface="+mn-ea"/>
                        <a:cs typeface="+mn-cs"/>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10001"/>
                  </a:ext>
                </a:extLst>
              </a:tr>
              <a:tr h="27077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Cardiac AEs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69 (21.3)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96 (29.6)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27077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Serious cardiac AEs*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 (1.9)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25 (7.7)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270772">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lang="en-US" sz="1600" b="0" dirty="0">
                          <a:solidFill>
                            <a:srgbClr val="000000"/>
                          </a:solidFill>
                          <a:latin typeface="Calibri" panose="020F0502020204030204" pitchFamily="34" charset="0"/>
                          <a:cs typeface="Calibri" panose="020F0502020204030204" pitchFamily="34" charset="0"/>
                        </a:rPr>
                        <a:t>Fatal cardiac events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 (1.9)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r h="223992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lang="en-US" sz="1600" b="0" dirty="0">
                          <a:solidFill>
                            <a:srgbClr val="000000"/>
                          </a:solidFill>
                          <a:latin typeface="Calibri" panose="020F0502020204030204" pitchFamily="34" charset="0"/>
                          <a:cs typeface="Calibri" panose="020F0502020204030204" pitchFamily="34" charset="0"/>
                        </a:rPr>
                        <a:t>Cardiac AEs leading to treatment discontinuation</a:t>
                      </a: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Ventricular extrasystoles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Atrial fibrillation</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Cardiac arrest</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Cardiac failure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Cardiac failure acute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Congestive cardiomyopathy</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Myocardial infarction</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Palpitations</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Ventricular fibrillation</a:t>
                      </a:r>
                      <a:endParaRPr lang="en-US" sz="1600" b="0" dirty="0">
                        <a:solidFill>
                          <a:srgbClr val="000000"/>
                        </a:solidFill>
                        <a:latin typeface="Calibri" panose="020F0502020204030204" pitchFamily="34" charset="0"/>
                        <a:cs typeface="Calibri" panose="020F0502020204030204" pitchFamily="34" charset="0"/>
                      </a:endParaRP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(0.3)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(0.3)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14 (4.3)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 (1.5)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 (0.6)</a:t>
                      </a:r>
                      <a:r>
                        <a:rPr kumimoji="0" lang="en-US" sz="1600" b="0" i="0" u="none" strike="noStrike" cap="none" normalizeH="0" baseline="30000" dirty="0">
                          <a:ln>
                            <a:noFill/>
                          </a:ln>
                          <a:solidFill>
                            <a:schemeClr val="bg2">
                              <a:lumMod val="10000"/>
                            </a:schemeClr>
                          </a:solidFill>
                          <a:effectLst/>
                          <a:latin typeface="Calibri" panose="020F0502020204030204" pitchFamily="34" charset="0"/>
                        </a:rPr>
                        <a:t>†</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 (0.6)</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(0.3)</a:t>
                      </a:r>
                      <a:r>
                        <a:rPr kumimoji="0" lang="en-US" sz="1600" b="0" i="0" u="none" strike="noStrike" cap="none" normalizeH="0" baseline="30000" dirty="0">
                          <a:ln>
                            <a:noFill/>
                          </a:ln>
                          <a:solidFill>
                            <a:schemeClr val="bg2">
                              <a:lumMod val="10000"/>
                            </a:schemeClr>
                          </a:solidFill>
                          <a:effectLst/>
                          <a:latin typeface="Calibri" panose="020F0502020204030204" pitchFamily="34" charset="0"/>
                        </a:rPr>
                        <a:t>†</a:t>
                      </a: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(0.3)</a:t>
                      </a:r>
                      <a:r>
                        <a:rPr kumimoji="0" lang="en-US" sz="1600" b="0" i="0" u="none" strike="noStrike" cap="none" normalizeH="0" baseline="30000" dirty="0">
                          <a:ln>
                            <a:noFill/>
                          </a:ln>
                          <a:solidFill>
                            <a:schemeClr val="bg2">
                              <a:lumMod val="10000"/>
                            </a:schemeClr>
                          </a:solidFill>
                          <a:effectLst/>
                          <a:latin typeface="Calibri" panose="020F0502020204030204" pitchFamily="34" charset="0"/>
                        </a:rPr>
                        <a:t>†</a:t>
                      </a: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(0.3)</a:t>
                      </a:r>
                      <a:r>
                        <a:rPr kumimoji="0" lang="en-US" sz="1600" b="0" i="0" u="none" strike="noStrike" cap="none" normalizeH="0" baseline="30000" dirty="0">
                          <a:ln>
                            <a:noFill/>
                          </a:ln>
                          <a:solidFill>
                            <a:schemeClr val="bg2">
                              <a:lumMod val="10000"/>
                            </a:schemeClr>
                          </a:solidFill>
                          <a:effectLst/>
                          <a:latin typeface="Calibri" panose="020F0502020204030204" pitchFamily="34" charset="0"/>
                        </a:rPr>
                        <a:t>†</a:t>
                      </a: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(0.3)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 (0.3)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387877382"/>
                  </a:ext>
                </a:extLst>
              </a:tr>
            </a:tbl>
          </a:graphicData>
        </a:graphic>
      </p:graphicFrame>
      <p:sp>
        <p:nvSpPr>
          <p:cNvPr id="3" name="TextBox 2">
            <a:extLst>
              <a:ext uri="{FF2B5EF4-FFF2-40B4-BE49-F238E27FC236}">
                <a16:creationId xmlns:a16="http://schemas.microsoft.com/office/drawing/2014/main" id="{223B2175-A7C1-791D-ACB3-ED1F2F3948CD}"/>
              </a:ext>
            </a:extLst>
          </p:cNvPr>
          <p:cNvSpPr txBox="1"/>
          <p:nvPr/>
        </p:nvSpPr>
        <p:spPr bwMode="auto">
          <a:xfrm>
            <a:off x="719138" y="5715080"/>
            <a:ext cx="9072227"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*Atrial fibrillation/flutter, n = 2; MI/ACS, n = 2; CHF, n = 2.</a:t>
            </a:r>
            <a:br>
              <a:rPr lang="en-US" sz="1400" b="0" dirty="0">
                <a:solidFill>
                  <a:schemeClr val="bg1"/>
                </a:solidFill>
                <a:latin typeface="Calibri" panose="020F0502020204030204" pitchFamily="34" charset="0"/>
              </a:rPr>
            </a:br>
            <a:r>
              <a:rPr kumimoji="0" lang="en-US" sz="1400" b="0" i="0" u="none" strike="noStrike" cap="none" normalizeH="0" baseline="30000" dirty="0">
                <a:ln>
                  <a:noFill/>
                </a:ln>
                <a:solidFill>
                  <a:schemeClr val="bg2">
                    <a:lumMod val="10000"/>
                  </a:schemeClr>
                </a:solidFill>
                <a:effectLst/>
                <a:latin typeface="Calibri" panose="020F0502020204030204" pitchFamily="34" charset="0"/>
              </a:rPr>
              <a:t>†</a:t>
            </a:r>
            <a:r>
              <a:rPr kumimoji="0" lang="en-US" sz="1400" b="0" i="0" u="none" strike="noStrike" cap="none" normalizeH="0" dirty="0">
                <a:ln>
                  <a:noFill/>
                </a:ln>
                <a:solidFill>
                  <a:schemeClr val="bg1"/>
                </a:solidFill>
                <a:effectLst/>
                <a:latin typeface="Calibri" panose="020F0502020204030204" pitchFamily="34" charset="0"/>
              </a:rPr>
              <a:t>Cardiac deaths. One death not listed due to MI with ibrutinib discontinuation due to diarrhea 14 days prior to fatal event.</a:t>
            </a:r>
            <a:endParaRPr lang="en-US" sz="1400" b="0" dirty="0">
              <a:solidFill>
                <a:schemeClr val="bg1"/>
              </a:solidFill>
              <a:latin typeface="Calibri" panose="020F0502020204030204" pitchFamily="34" charset="0"/>
            </a:endParaRPr>
          </a:p>
        </p:txBody>
      </p:sp>
    </p:spTree>
    <p:extLst>
      <p:ext uri="{BB962C8B-B14F-4D97-AF65-F5344CB8AC3E}">
        <p14:creationId xmlns:p14="http://schemas.microsoft.com/office/powerpoint/2010/main" val="18120887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813" name="TextBox 31812">
            <a:extLst>
              <a:ext uri="{FF2B5EF4-FFF2-40B4-BE49-F238E27FC236}">
                <a16:creationId xmlns:a16="http://schemas.microsoft.com/office/drawing/2014/main" id="{2630E5B8-568A-F9B4-A65E-065822BEACC7}"/>
              </a:ext>
            </a:extLst>
          </p:cNvPr>
          <p:cNvSpPr txBox="1"/>
          <p:nvPr/>
        </p:nvSpPr>
        <p:spPr bwMode="auto">
          <a:xfrm>
            <a:off x="9442713" y="4260703"/>
            <a:ext cx="149775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ts val="0"/>
              </a:spcBef>
              <a:spcAft>
                <a:spcPct val="0"/>
              </a:spcAft>
              <a:buClrTx/>
              <a:buFontTx/>
              <a:buNone/>
            </a:pPr>
            <a:r>
              <a:rPr lang="en-US" dirty="0">
                <a:solidFill>
                  <a:schemeClr val="bg1"/>
                </a:solidFill>
                <a:latin typeface="Calibri" panose="020F0502020204030204" pitchFamily="34" charset="0"/>
              </a:rPr>
              <a:t>Zanubrutinib</a:t>
            </a:r>
          </a:p>
        </p:txBody>
      </p:sp>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ALPINE: Atrial Fibrillation/Flutter</a:t>
            </a:r>
            <a:endParaRPr lang="en-US" altLang="en-US" i="1" baseline="30000" dirty="0"/>
          </a:p>
        </p:txBody>
      </p:sp>
      <p:sp>
        <p:nvSpPr>
          <p:cNvPr id="4" name="Text Box 15">
            <a:extLst>
              <a:ext uri="{FF2B5EF4-FFF2-40B4-BE49-F238E27FC236}">
                <a16:creationId xmlns:a16="http://schemas.microsoft.com/office/drawing/2014/main" id="{ECB4FD5E-5340-C9FE-85A7-C0B8B86DE40B}"/>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Brown. ASH 2022. Abstr LBA-6. Reproduced with permission.</a:t>
            </a:r>
            <a:endParaRPr lang="en-US" altLang="en-US" sz="1200" b="0" dirty="0">
              <a:solidFill>
                <a:schemeClr val="bg2"/>
              </a:solidFill>
              <a:latin typeface="Calibri" panose="020F0502020204030204" pitchFamily="34" charset="0"/>
            </a:endParaRPr>
          </a:p>
        </p:txBody>
      </p:sp>
      <p:sp>
        <p:nvSpPr>
          <p:cNvPr id="31760" name="TextBox 31759">
            <a:extLst>
              <a:ext uri="{FF2B5EF4-FFF2-40B4-BE49-F238E27FC236}">
                <a16:creationId xmlns:a16="http://schemas.microsoft.com/office/drawing/2014/main" id="{5DC408B2-FEE1-C072-5BF3-C57CA746CFCC}"/>
              </a:ext>
            </a:extLst>
          </p:cNvPr>
          <p:cNvSpPr txBox="1"/>
          <p:nvPr/>
        </p:nvSpPr>
        <p:spPr bwMode="auto">
          <a:xfrm>
            <a:off x="4557967" y="5138527"/>
            <a:ext cx="371540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Mo Since Randomization</a:t>
            </a:r>
          </a:p>
        </p:txBody>
      </p:sp>
      <p:sp>
        <p:nvSpPr>
          <p:cNvPr id="31761" name="TextBox 31760">
            <a:extLst>
              <a:ext uri="{FF2B5EF4-FFF2-40B4-BE49-F238E27FC236}">
                <a16:creationId xmlns:a16="http://schemas.microsoft.com/office/drawing/2014/main" id="{98DFC3CD-4404-D75D-98A5-90B28F608C71}"/>
              </a:ext>
            </a:extLst>
          </p:cNvPr>
          <p:cNvSpPr txBox="1"/>
          <p:nvPr/>
        </p:nvSpPr>
        <p:spPr bwMode="auto">
          <a:xfrm rot="16200000">
            <a:off x="651621" y="3165503"/>
            <a:ext cx="252244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Cumulative Event Rate</a:t>
            </a:r>
          </a:p>
        </p:txBody>
      </p:sp>
      <p:sp>
        <p:nvSpPr>
          <p:cNvPr id="31762" name="TextBox 31761">
            <a:extLst>
              <a:ext uri="{FF2B5EF4-FFF2-40B4-BE49-F238E27FC236}">
                <a16:creationId xmlns:a16="http://schemas.microsoft.com/office/drawing/2014/main" id="{3ED50FA3-19FE-1BF8-3BED-D8E39A433CFE}"/>
              </a:ext>
            </a:extLst>
          </p:cNvPr>
          <p:cNvSpPr txBox="1"/>
          <p:nvPr/>
        </p:nvSpPr>
        <p:spPr bwMode="auto">
          <a:xfrm>
            <a:off x="7106985" y="2615912"/>
            <a:ext cx="406377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ts val="0"/>
              </a:spcBef>
              <a:spcAft>
                <a:spcPct val="0"/>
              </a:spcAft>
              <a:buClrTx/>
              <a:buFontTx/>
              <a:buNone/>
            </a:pPr>
            <a:r>
              <a:rPr lang="en-US" b="0" dirty="0">
                <a:solidFill>
                  <a:schemeClr val="bg1"/>
                </a:solidFill>
                <a:latin typeface="Calibri" panose="020F0502020204030204" pitchFamily="34" charset="0"/>
              </a:rPr>
              <a:t>5.2% (</a:t>
            </a:r>
            <a:r>
              <a:rPr lang="en-US" b="0" dirty="0" err="1">
                <a:solidFill>
                  <a:schemeClr val="bg1"/>
                </a:solidFill>
                <a:latin typeface="Calibri" panose="020F0502020204030204" pitchFamily="34" charset="0"/>
              </a:rPr>
              <a:t>zanubrutinib</a:t>
            </a:r>
            <a:r>
              <a:rPr lang="en-US" b="0" dirty="0">
                <a:solidFill>
                  <a:schemeClr val="bg1"/>
                </a:solidFill>
                <a:latin typeface="Calibri" panose="020F0502020204030204" pitchFamily="34" charset="0"/>
              </a:rPr>
              <a:t>) vs 13.3% (ibrutinib)</a:t>
            </a:r>
          </a:p>
          <a:p>
            <a:pPr algn="l">
              <a:lnSpc>
                <a:spcPct val="100000"/>
              </a:lnSpc>
              <a:spcBef>
                <a:spcPts val="0"/>
              </a:spcBef>
              <a:spcAft>
                <a:spcPct val="0"/>
              </a:spcAft>
              <a:buClrTx/>
              <a:buFontTx/>
              <a:buNone/>
            </a:pPr>
            <a:r>
              <a:rPr lang="en-US" b="0" dirty="0">
                <a:solidFill>
                  <a:schemeClr val="bg1"/>
                </a:solidFill>
                <a:latin typeface="Calibri" panose="020F0502020204030204" pitchFamily="34" charset="0"/>
              </a:rPr>
              <a:t>Nominal, 2-sided </a:t>
            </a:r>
            <a:r>
              <a:rPr lang="en-US" b="0" i="1" dirty="0">
                <a:solidFill>
                  <a:schemeClr val="bg1"/>
                </a:solidFill>
                <a:latin typeface="Calibri" panose="020F0502020204030204" pitchFamily="34" charset="0"/>
              </a:rPr>
              <a:t>P</a:t>
            </a:r>
            <a:r>
              <a:rPr lang="en-US" b="0" dirty="0">
                <a:solidFill>
                  <a:schemeClr val="bg1"/>
                </a:solidFill>
                <a:latin typeface="Calibri" panose="020F0502020204030204" pitchFamily="34" charset="0"/>
              </a:rPr>
              <a:t> = .0004</a:t>
            </a:r>
          </a:p>
        </p:txBody>
      </p:sp>
      <p:sp>
        <p:nvSpPr>
          <p:cNvPr id="31763" name="Freeform: Shape 31762">
            <a:extLst>
              <a:ext uri="{FF2B5EF4-FFF2-40B4-BE49-F238E27FC236}">
                <a16:creationId xmlns:a16="http://schemas.microsoft.com/office/drawing/2014/main" id="{89533FCE-88CB-E2E2-9FC2-312D8103549D}"/>
              </a:ext>
            </a:extLst>
          </p:cNvPr>
          <p:cNvSpPr/>
          <p:nvPr/>
        </p:nvSpPr>
        <p:spPr bwMode="auto">
          <a:xfrm>
            <a:off x="2528293" y="1752877"/>
            <a:ext cx="7886821" cy="3077695"/>
          </a:xfrm>
          <a:custGeom>
            <a:avLst/>
            <a:gdLst>
              <a:gd name="connsiteX0" fmla="*/ 0 w 7502236"/>
              <a:gd name="connsiteY0" fmla="*/ 0 h 3699164"/>
              <a:gd name="connsiteX1" fmla="*/ 0 w 7502236"/>
              <a:gd name="connsiteY1" fmla="*/ 3699164 h 3699164"/>
              <a:gd name="connsiteX2" fmla="*/ 7502236 w 7502236"/>
              <a:gd name="connsiteY2" fmla="*/ 3699164 h 3699164"/>
            </a:gdLst>
            <a:ahLst/>
            <a:cxnLst>
              <a:cxn ang="0">
                <a:pos x="connsiteX0" y="connsiteY0"/>
              </a:cxn>
              <a:cxn ang="0">
                <a:pos x="connsiteX1" y="connsiteY1"/>
              </a:cxn>
              <a:cxn ang="0">
                <a:pos x="connsiteX2" y="connsiteY2"/>
              </a:cxn>
            </a:cxnLst>
            <a:rect l="l" t="t" r="r" b="b"/>
            <a:pathLst>
              <a:path w="7502236" h="3699164">
                <a:moveTo>
                  <a:pt x="0" y="0"/>
                </a:moveTo>
                <a:lnTo>
                  <a:pt x="0" y="3699164"/>
                </a:lnTo>
                <a:lnTo>
                  <a:pt x="7502236" y="3699164"/>
                </a:lnTo>
              </a:path>
            </a:pathLst>
          </a:custGeom>
          <a:noFill/>
          <a:ln w="28575">
            <a:solidFill>
              <a:schemeClr val="bg1"/>
            </a:solidFill>
            <a:miter lim="800000"/>
            <a:headEnd/>
            <a:tailEnd/>
          </a:ln>
        </p:spPr>
        <p:txBody>
          <a:bodyPr rtlCol="0" anchor="ctr"/>
          <a:lstStyle/>
          <a:p>
            <a:pPr algn="ctr"/>
            <a:endParaRPr lang="en-US"/>
          </a:p>
        </p:txBody>
      </p:sp>
      <p:grpSp>
        <p:nvGrpSpPr>
          <p:cNvPr id="31764" name="Group 31763">
            <a:extLst>
              <a:ext uri="{FF2B5EF4-FFF2-40B4-BE49-F238E27FC236}">
                <a16:creationId xmlns:a16="http://schemas.microsoft.com/office/drawing/2014/main" id="{6E4E7D89-1D4A-58AB-4AA6-B5665FB3ADBC}"/>
              </a:ext>
            </a:extLst>
          </p:cNvPr>
          <p:cNvGrpSpPr/>
          <p:nvPr/>
        </p:nvGrpSpPr>
        <p:grpSpPr>
          <a:xfrm>
            <a:off x="2447420" y="3307560"/>
            <a:ext cx="67618" cy="1521826"/>
            <a:chOff x="1643497" y="1683327"/>
            <a:chExt cx="135081" cy="3702628"/>
          </a:xfrm>
        </p:grpSpPr>
        <p:cxnSp>
          <p:nvCxnSpPr>
            <p:cNvPr id="31765" name="Straight Connector 31764">
              <a:extLst>
                <a:ext uri="{FF2B5EF4-FFF2-40B4-BE49-F238E27FC236}">
                  <a16:creationId xmlns:a16="http://schemas.microsoft.com/office/drawing/2014/main" id="{0668CBA4-6884-7623-E9A1-7CB93D28C37F}"/>
                </a:ext>
              </a:extLst>
            </p:cNvPr>
            <p:cNvCxnSpPr>
              <a:cxnSpLocks/>
            </p:cNvCxnSpPr>
            <p:nvPr/>
          </p:nvCxnSpPr>
          <p:spPr bwMode="auto">
            <a:xfrm>
              <a:off x="1643497" y="1683327"/>
              <a:ext cx="135081" cy="0"/>
            </a:xfrm>
            <a:prstGeom prst="line">
              <a:avLst/>
            </a:prstGeom>
            <a:noFill/>
            <a:ln w="28575" cap="flat" cmpd="sng" algn="ctr">
              <a:solidFill>
                <a:schemeClr val="bg1"/>
              </a:solidFill>
              <a:prstDash val="solid"/>
              <a:round/>
              <a:headEnd type="none" w="med" len="med"/>
              <a:tailEnd type="none" w="med" len="med"/>
            </a:ln>
            <a:effectLst/>
          </p:spPr>
        </p:cxnSp>
        <p:cxnSp>
          <p:nvCxnSpPr>
            <p:cNvPr id="31766" name="Straight Connector 31765">
              <a:extLst>
                <a:ext uri="{FF2B5EF4-FFF2-40B4-BE49-F238E27FC236}">
                  <a16:creationId xmlns:a16="http://schemas.microsoft.com/office/drawing/2014/main" id="{410F7359-EC49-8CCD-8AEA-8F7F689F1B17}"/>
                </a:ext>
              </a:extLst>
            </p:cNvPr>
            <p:cNvCxnSpPr>
              <a:cxnSpLocks/>
            </p:cNvCxnSpPr>
            <p:nvPr/>
          </p:nvCxnSpPr>
          <p:spPr bwMode="auto">
            <a:xfrm>
              <a:off x="1643497" y="2423853"/>
              <a:ext cx="135081" cy="0"/>
            </a:xfrm>
            <a:prstGeom prst="line">
              <a:avLst/>
            </a:prstGeom>
            <a:noFill/>
            <a:ln w="28575" cap="flat" cmpd="sng" algn="ctr">
              <a:solidFill>
                <a:schemeClr val="bg1"/>
              </a:solidFill>
              <a:prstDash val="solid"/>
              <a:round/>
              <a:headEnd type="none" w="med" len="med"/>
              <a:tailEnd type="none" w="med" len="med"/>
            </a:ln>
            <a:effectLst/>
          </p:spPr>
        </p:cxnSp>
        <p:cxnSp>
          <p:nvCxnSpPr>
            <p:cNvPr id="31767" name="Straight Connector 31766">
              <a:extLst>
                <a:ext uri="{FF2B5EF4-FFF2-40B4-BE49-F238E27FC236}">
                  <a16:creationId xmlns:a16="http://schemas.microsoft.com/office/drawing/2014/main" id="{DC14CA77-065F-BFED-FBF9-87BA72104F70}"/>
                </a:ext>
              </a:extLst>
            </p:cNvPr>
            <p:cNvCxnSpPr>
              <a:cxnSpLocks/>
            </p:cNvCxnSpPr>
            <p:nvPr/>
          </p:nvCxnSpPr>
          <p:spPr bwMode="auto">
            <a:xfrm>
              <a:off x="1643497" y="3164379"/>
              <a:ext cx="135081" cy="0"/>
            </a:xfrm>
            <a:prstGeom prst="line">
              <a:avLst/>
            </a:prstGeom>
            <a:noFill/>
            <a:ln w="28575" cap="flat" cmpd="sng" algn="ctr">
              <a:solidFill>
                <a:schemeClr val="bg1"/>
              </a:solidFill>
              <a:prstDash val="solid"/>
              <a:round/>
              <a:headEnd type="none" w="med" len="med"/>
              <a:tailEnd type="none" w="med" len="med"/>
            </a:ln>
            <a:effectLst/>
          </p:spPr>
        </p:cxnSp>
        <p:cxnSp>
          <p:nvCxnSpPr>
            <p:cNvPr id="31768" name="Straight Connector 31767">
              <a:extLst>
                <a:ext uri="{FF2B5EF4-FFF2-40B4-BE49-F238E27FC236}">
                  <a16:creationId xmlns:a16="http://schemas.microsoft.com/office/drawing/2014/main" id="{065A413A-F831-F9B6-B4AC-955A34EFED30}"/>
                </a:ext>
              </a:extLst>
            </p:cNvPr>
            <p:cNvCxnSpPr>
              <a:cxnSpLocks/>
            </p:cNvCxnSpPr>
            <p:nvPr/>
          </p:nvCxnSpPr>
          <p:spPr bwMode="auto">
            <a:xfrm>
              <a:off x="1643497" y="3904905"/>
              <a:ext cx="135081" cy="0"/>
            </a:xfrm>
            <a:prstGeom prst="line">
              <a:avLst/>
            </a:prstGeom>
            <a:noFill/>
            <a:ln w="28575" cap="flat" cmpd="sng" algn="ctr">
              <a:solidFill>
                <a:schemeClr val="bg1"/>
              </a:solidFill>
              <a:prstDash val="solid"/>
              <a:round/>
              <a:headEnd type="none" w="med" len="med"/>
              <a:tailEnd type="none" w="med" len="med"/>
            </a:ln>
            <a:effectLst/>
          </p:spPr>
        </p:cxnSp>
        <p:cxnSp>
          <p:nvCxnSpPr>
            <p:cNvPr id="31769" name="Straight Connector 31768">
              <a:extLst>
                <a:ext uri="{FF2B5EF4-FFF2-40B4-BE49-F238E27FC236}">
                  <a16:creationId xmlns:a16="http://schemas.microsoft.com/office/drawing/2014/main" id="{5A7693D2-9C08-A94F-4DD9-2BD52F91DE90}"/>
                </a:ext>
              </a:extLst>
            </p:cNvPr>
            <p:cNvCxnSpPr>
              <a:cxnSpLocks/>
            </p:cNvCxnSpPr>
            <p:nvPr/>
          </p:nvCxnSpPr>
          <p:spPr bwMode="auto">
            <a:xfrm>
              <a:off x="1643497" y="4645431"/>
              <a:ext cx="135081" cy="0"/>
            </a:xfrm>
            <a:prstGeom prst="line">
              <a:avLst/>
            </a:prstGeom>
            <a:noFill/>
            <a:ln w="28575" cap="flat" cmpd="sng" algn="ctr">
              <a:solidFill>
                <a:schemeClr val="bg1"/>
              </a:solidFill>
              <a:prstDash val="solid"/>
              <a:round/>
              <a:headEnd type="none" w="med" len="med"/>
              <a:tailEnd type="none" w="med" len="med"/>
            </a:ln>
            <a:effectLst/>
          </p:spPr>
        </p:cxnSp>
        <p:cxnSp>
          <p:nvCxnSpPr>
            <p:cNvPr id="31770" name="Straight Connector 31769">
              <a:extLst>
                <a:ext uri="{FF2B5EF4-FFF2-40B4-BE49-F238E27FC236}">
                  <a16:creationId xmlns:a16="http://schemas.microsoft.com/office/drawing/2014/main" id="{E747FA28-9F51-5D8C-DFF7-F5DDD437165D}"/>
                </a:ext>
              </a:extLst>
            </p:cNvPr>
            <p:cNvCxnSpPr>
              <a:cxnSpLocks/>
            </p:cNvCxnSpPr>
            <p:nvPr/>
          </p:nvCxnSpPr>
          <p:spPr bwMode="auto">
            <a:xfrm>
              <a:off x="1643497" y="5385955"/>
              <a:ext cx="135081" cy="0"/>
            </a:xfrm>
            <a:prstGeom prst="line">
              <a:avLst/>
            </a:prstGeom>
            <a:noFill/>
            <a:ln w="28575" cap="flat" cmpd="sng" algn="ctr">
              <a:solidFill>
                <a:schemeClr val="bg1"/>
              </a:solidFill>
              <a:prstDash val="solid"/>
              <a:round/>
              <a:headEnd type="none" w="med" len="med"/>
              <a:tailEnd type="none" w="med" len="med"/>
            </a:ln>
            <a:effectLst/>
          </p:spPr>
        </p:cxnSp>
      </p:grpSp>
      <p:grpSp>
        <p:nvGrpSpPr>
          <p:cNvPr id="31771" name="Group 31770">
            <a:extLst>
              <a:ext uri="{FF2B5EF4-FFF2-40B4-BE49-F238E27FC236}">
                <a16:creationId xmlns:a16="http://schemas.microsoft.com/office/drawing/2014/main" id="{F5C4CF15-1AF2-85F5-2637-060AADCAE7AC}"/>
              </a:ext>
            </a:extLst>
          </p:cNvPr>
          <p:cNvGrpSpPr/>
          <p:nvPr/>
        </p:nvGrpSpPr>
        <p:grpSpPr>
          <a:xfrm>
            <a:off x="2056667" y="3128808"/>
            <a:ext cx="429095" cy="1653737"/>
            <a:chOff x="2297972" y="1034868"/>
            <a:chExt cx="429095" cy="4041389"/>
          </a:xfrm>
        </p:grpSpPr>
        <p:sp>
          <p:nvSpPr>
            <p:cNvPr id="31772" name="TextBox 31771">
              <a:extLst>
                <a:ext uri="{FF2B5EF4-FFF2-40B4-BE49-F238E27FC236}">
                  <a16:creationId xmlns:a16="http://schemas.microsoft.com/office/drawing/2014/main" id="{DAA4781C-DBA7-C714-4490-29656545CD72}"/>
                </a:ext>
              </a:extLst>
            </p:cNvPr>
            <p:cNvSpPr txBox="1"/>
            <p:nvPr/>
          </p:nvSpPr>
          <p:spPr bwMode="auto">
            <a:xfrm>
              <a:off x="2297972" y="1034868"/>
              <a:ext cx="418704" cy="9025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25</a:t>
              </a:r>
            </a:p>
          </p:txBody>
        </p:sp>
        <p:sp>
          <p:nvSpPr>
            <p:cNvPr id="31773" name="TextBox 31772">
              <a:extLst>
                <a:ext uri="{FF2B5EF4-FFF2-40B4-BE49-F238E27FC236}">
                  <a16:creationId xmlns:a16="http://schemas.microsoft.com/office/drawing/2014/main" id="{9A4EB618-CC9B-A87D-4DF3-A2FC45B43D02}"/>
                </a:ext>
              </a:extLst>
            </p:cNvPr>
            <p:cNvSpPr txBox="1"/>
            <p:nvPr/>
          </p:nvSpPr>
          <p:spPr bwMode="auto">
            <a:xfrm>
              <a:off x="2297972" y="1765000"/>
              <a:ext cx="418704" cy="9025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sp>
          <p:nvSpPr>
            <p:cNvPr id="31774" name="TextBox 31773">
              <a:extLst>
                <a:ext uri="{FF2B5EF4-FFF2-40B4-BE49-F238E27FC236}">
                  <a16:creationId xmlns:a16="http://schemas.microsoft.com/office/drawing/2014/main" id="{EB3C5C80-EBF3-86A1-0F9F-7F1C0639AF39}"/>
                </a:ext>
              </a:extLst>
            </p:cNvPr>
            <p:cNvSpPr txBox="1"/>
            <p:nvPr/>
          </p:nvSpPr>
          <p:spPr bwMode="auto">
            <a:xfrm>
              <a:off x="2297972" y="2504147"/>
              <a:ext cx="418704" cy="9025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15</a:t>
              </a:r>
            </a:p>
          </p:txBody>
        </p:sp>
        <p:sp>
          <p:nvSpPr>
            <p:cNvPr id="31775" name="TextBox 31774">
              <a:extLst>
                <a:ext uri="{FF2B5EF4-FFF2-40B4-BE49-F238E27FC236}">
                  <a16:creationId xmlns:a16="http://schemas.microsoft.com/office/drawing/2014/main" id="{0E3E2503-9E7B-E090-2FEB-E15997427EF9}"/>
                </a:ext>
              </a:extLst>
            </p:cNvPr>
            <p:cNvSpPr txBox="1"/>
            <p:nvPr/>
          </p:nvSpPr>
          <p:spPr bwMode="auto">
            <a:xfrm>
              <a:off x="2297972" y="3234278"/>
              <a:ext cx="418704" cy="9025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a:t>
              </a:r>
            </a:p>
          </p:txBody>
        </p:sp>
        <p:sp>
          <p:nvSpPr>
            <p:cNvPr id="31776" name="TextBox 31775">
              <a:extLst>
                <a:ext uri="{FF2B5EF4-FFF2-40B4-BE49-F238E27FC236}">
                  <a16:creationId xmlns:a16="http://schemas.microsoft.com/office/drawing/2014/main" id="{71DB5EB8-33DE-7D3A-2333-43F5A075590F}"/>
                </a:ext>
              </a:extLst>
            </p:cNvPr>
            <p:cNvSpPr txBox="1"/>
            <p:nvPr/>
          </p:nvSpPr>
          <p:spPr bwMode="auto">
            <a:xfrm>
              <a:off x="2425382" y="3976793"/>
              <a:ext cx="301685" cy="9025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5</a:t>
              </a:r>
            </a:p>
          </p:txBody>
        </p:sp>
        <p:sp>
          <p:nvSpPr>
            <p:cNvPr id="31777" name="TextBox 31776">
              <a:extLst>
                <a:ext uri="{FF2B5EF4-FFF2-40B4-BE49-F238E27FC236}">
                  <a16:creationId xmlns:a16="http://schemas.microsoft.com/office/drawing/2014/main" id="{A949155D-C88D-4C54-A751-8887B7593882}"/>
                </a:ext>
              </a:extLst>
            </p:cNvPr>
            <p:cNvSpPr txBox="1"/>
            <p:nvPr/>
          </p:nvSpPr>
          <p:spPr bwMode="auto">
            <a:xfrm>
              <a:off x="2425382" y="4706925"/>
              <a:ext cx="30168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grpSp>
      <p:sp>
        <p:nvSpPr>
          <p:cNvPr id="31814" name="TextBox 31813">
            <a:extLst>
              <a:ext uri="{FF2B5EF4-FFF2-40B4-BE49-F238E27FC236}">
                <a16:creationId xmlns:a16="http://schemas.microsoft.com/office/drawing/2014/main" id="{2E2E892C-8DB2-5F0B-22DE-FD4537C24D46}"/>
              </a:ext>
            </a:extLst>
          </p:cNvPr>
          <p:cNvSpPr txBox="1"/>
          <p:nvPr/>
        </p:nvSpPr>
        <p:spPr bwMode="auto">
          <a:xfrm>
            <a:off x="10010529" y="3644733"/>
            <a:ext cx="135425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ts val="0"/>
              </a:spcBef>
              <a:spcAft>
                <a:spcPct val="0"/>
              </a:spcAft>
              <a:buClrTx/>
              <a:buFontTx/>
              <a:buNone/>
            </a:pPr>
            <a:r>
              <a:rPr lang="en-US" dirty="0">
                <a:solidFill>
                  <a:schemeClr val="bg1"/>
                </a:solidFill>
                <a:latin typeface="Calibri" panose="020F0502020204030204" pitchFamily="34" charset="0"/>
              </a:rPr>
              <a:t>Ibrutinib</a:t>
            </a:r>
          </a:p>
        </p:txBody>
      </p:sp>
      <p:grpSp>
        <p:nvGrpSpPr>
          <p:cNvPr id="31987" name="Group 31986">
            <a:extLst>
              <a:ext uri="{FF2B5EF4-FFF2-40B4-BE49-F238E27FC236}">
                <a16:creationId xmlns:a16="http://schemas.microsoft.com/office/drawing/2014/main" id="{E5E11A01-6111-A729-E0DE-F2EB27D98F2D}"/>
              </a:ext>
            </a:extLst>
          </p:cNvPr>
          <p:cNvGrpSpPr/>
          <p:nvPr/>
        </p:nvGrpSpPr>
        <p:grpSpPr>
          <a:xfrm>
            <a:off x="2290374" y="5486554"/>
            <a:ext cx="8291034" cy="587877"/>
            <a:chOff x="2290725" y="5574680"/>
            <a:chExt cx="8062676" cy="587877"/>
          </a:xfrm>
        </p:grpSpPr>
        <p:sp>
          <p:nvSpPr>
            <p:cNvPr id="31797" name="TextBox 31796">
              <a:extLst>
                <a:ext uri="{FF2B5EF4-FFF2-40B4-BE49-F238E27FC236}">
                  <a16:creationId xmlns:a16="http://schemas.microsoft.com/office/drawing/2014/main" id="{D3B703E1-8A59-0399-BD75-5C775C336A5D}"/>
                </a:ext>
              </a:extLst>
            </p:cNvPr>
            <p:cNvSpPr txBox="1"/>
            <p:nvPr/>
          </p:nvSpPr>
          <p:spPr bwMode="auto">
            <a:xfrm>
              <a:off x="2290725" y="5574680"/>
              <a:ext cx="48355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324</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324</a:t>
              </a:r>
            </a:p>
          </p:txBody>
        </p:sp>
        <p:sp>
          <p:nvSpPr>
            <p:cNvPr id="31798" name="TextBox 31797">
              <a:extLst>
                <a:ext uri="{FF2B5EF4-FFF2-40B4-BE49-F238E27FC236}">
                  <a16:creationId xmlns:a16="http://schemas.microsoft.com/office/drawing/2014/main" id="{26641405-1FC2-EFC0-015E-DC0A9AD6142F}"/>
                </a:ext>
              </a:extLst>
            </p:cNvPr>
            <p:cNvSpPr txBox="1"/>
            <p:nvPr/>
          </p:nvSpPr>
          <p:spPr bwMode="auto">
            <a:xfrm>
              <a:off x="2775473" y="5574680"/>
              <a:ext cx="48355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312</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295</a:t>
              </a:r>
            </a:p>
          </p:txBody>
        </p:sp>
        <p:sp>
          <p:nvSpPr>
            <p:cNvPr id="31799" name="TextBox 31798">
              <a:extLst>
                <a:ext uri="{FF2B5EF4-FFF2-40B4-BE49-F238E27FC236}">
                  <a16:creationId xmlns:a16="http://schemas.microsoft.com/office/drawing/2014/main" id="{F98F4B4B-2857-E510-EB99-5959C1B69736}"/>
                </a:ext>
              </a:extLst>
            </p:cNvPr>
            <p:cNvSpPr txBox="1"/>
            <p:nvPr/>
          </p:nvSpPr>
          <p:spPr bwMode="auto">
            <a:xfrm>
              <a:off x="3247646" y="5574680"/>
              <a:ext cx="48355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302</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278</a:t>
              </a:r>
            </a:p>
          </p:txBody>
        </p:sp>
        <p:sp>
          <p:nvSpPr>
            <p:cNvPr id="31800" name="TextBox 31799">
              <a:extLst>
                <a:ext uri="{FF2B5EF4-FFF2-40B4-BE49-F238E27FC236}">
                  <a16:creationId xmlns:a16="http://schemas.microsoft.com/office/drawing/2014/main" id="{ED52DE1A-037E-A48C-67C1-A7D9AC474299}"/>
                </a:ext>
              </a:extLst>
            </p:cNvPr>
            <p:cNvSpPr txBox="1"/>
            <p:nvPr/>
          </p:nvSpPr>
          <p:spPr bwMode="auto">
            <a:xfrm>
              <a:off x="3746147" y="5574680"/>
              <a:ext cx="48355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294</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260</a:t>
              </a:r>
            </a:p>
          </p:txBody>
        </p:sp>
        <p:sp>
          <p:nvSpPr>
            <p:cNvPr id="31801" name="TextBox 31800">
              <a:extLst>
                <a:ext uri="{FF2B5EF4-FFF2-40B4-BE49-F238E27FC236}">
                  <a16:creationId xmlns:a16="http://schemas.microsoft.com/office/drawing/2014/main" id="{7411FE0F-C45B-1A31-C138-4B8DF20E422F}"/>
                </a:ext>
              </a:extLst>
            </p:cNvPr>
            <p:cNvSpPr txBox="1"/>
            <p:nvPr/>
          </p:nvSpPr>
          <p:spPr bwMode="auto">
            <a:xfrm>
              <a:off x="4206323" y="5574680"/>
              <a:ext cx="48355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288</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247</a:t>
              </a:r>
            </a:p>
          </p:txBody>
        </p:sp>
        <p:sp>
          <p:nvSpPr>
            <p:cNvPr id="31802" name="TextBox 31801">
              <a:extLst>
                <a:ext uri="{FF2B5EF4-FFF2-40B4-BE49-F238E27FC236}">
                  <a16:creationId xmlns:a16="http://schemas.microsoft.com/office/drawing/2014/main" id="{8537AB76-5433-28F6-B3BB-D62CA96F0745}"/>
                </a:ext>
              </a:extLst>
            </p:cNvPr>
            <p:cNvSpPr txBox="1"/>
            <p:nvPr/>
          </p:nvSpPr>
          <p:spPr bwMode="auto">
            <a:xfrm>
              <a:off x="4691070" y="5574680"/>
              <a:ext cx="48355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277</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230</a:t>
              </a:r>
            </a:p>
          </p:txBody>
        </p:sp>
        <p:sp>
          <p:nvSpPr>
            <p:cNvPr id="31803" name="TextBox 31802">
              <a:extLst>
                <a:ext uri="{FF2B5EF4-FFF2-40B4-BE49-F238E27FC236}">
                  <a16:creationId xmlns:a16="http://schemas.microsoft.com/office/drawing/2014/main" id="{19B3CE35-F3C7-BB5E-78BF-4D0DA3B6CDE9}"/>
                </a:ext>
              </a:extLst>
            </p:cNvPr>
            <p:cNvSpPr txBox="1"/>
            <p:nvPr/>
          </p:nvSpPr>
          <p:spPr bwMode="auto">
            <a:xfrm>
              <a:off x="5163244" y="5574680"/>
              <a:ext cx="48355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268</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211</a:t>
              </a:r>
            </a:p>
          </p:txBody>
        </p:sp>
        <p:sp>
          <p:nvSpPr>
            <p:cNvPr id="31804" name="TextBox 31803">
              <a:extLst>
                <a:ext uri="{FF2B5EF4-FFF2-40B4-BE49-F238E27FC236}">
                  <a16:creationId xmlns:a16="http://schemas.microsoft.com/office/drawing/2014/main" id="{BDB19533-FF11-EAB6-89E9-CC465C47AE8B}"/>
                </a:ext>
              </a:extLst>
            </p:cNvPr>
            <p:cNvSpPr txBox="1"/>
            <p:nvPr/>
          </p:nvSpPr>
          <p:spPr bwMode="auto">
            <a:xfrm>
              <a:off x="5661744" y="5574680"/>
              <a:ext cx="48355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249</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193</a:t>
              </a:r>
            </a:p>
          </p:txBody>
        </p:sp>
        <p:sp>
          <p:nvSpPr>
            <p:cNvPr id="31805" name="TextBox 31804">
              <a:extLst>
                <a:ext uri="{FF2B5EF4-FFF2-40B4-BE49-F238E27FC236}">
                  <a16:creationId xmlns:a16="http://schemas.microsoft.com/office/drawing/2014/main" id="{C9EFB0F4-BB63-A070-4ED2-C95DB2B230BC}"/>
                </a:ext>
              </a:extLst>
            </p:cNvPr>
            <p:cNvSpPr txBox="1"/>
            <p:nvPr/>
          </p:nvSpPr>
          <p:spPr bwMode="auto">
            <a:xfrm>
              <a:off x="6115996" y="5574680"/>
              <a:ext cx="48355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199</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153</a:t>
              </a:r>
            </a:p>
          </p:txBody>
        </p:sp>
        <p:sp>
          <p:nvSpPr>
            <p:cNvPr id="31806" name="TextBox 31805">
              <a:extLst>
                <a:ext uri="{FF2B5EF4-FFF2-40B4-BE49-F238E27FC236}">
                  <a16:creationId xmlns:a16="http://schemas.microsoft.com/office/drawing/2014/main" id="{03141AE3-2276-A3D0-3C12-5A7F6715027A}"/>
                </a:ext>
              </a:extLst>
            </p:cNvPr>
            <p:cNvSpPr txBox="1"/>
            <p:nvPr/>
          </p:nvSpPr>
          <p:spPr bwMode="auto">
            <a:xfrm>
              <a:off x="6600745" y="5574680"/>
              <a:ext cx="48355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164</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121</a:t>
              </a:r>
            </a:p>
          </p:txBody>
        </p:sp>
        <p:sp>
          <p:nvSpPr>
            <p:cNvPr id="31807" name="TextBox 31806">
              <a:extLst>
                <a:ext uri="{FF2B5EF4-FFF2-40B4-BE49-F238E27FC236}">
                  <a16:creationId xmlns:a16="http://schemas.microsoft.com/office/drawing/2014/main" id="{7ECF4364-8922-2BE2-65B9-E67BB5230DC2}"/>
                </a:ext>
              </a:extLst>
            </p:cNvPr>
            <p:cNvSpPr txBox="1"/>
            <p:nvPr/>
          </p:nvSpPr>
          <p:spPr bwMode="auto">
            <a:xfrm>
              <a:off x="7072918" y="5574680"/>
              <a:ext cx="48355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148</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108</a:t>
              </a:r>
            </a:p>
          </p:txBody>
        </p:sp>
        <p:sp>
          <p:nvSpPr>
            <p:cNvPr id="31808" name="TextBox 31807">
              <a:extLst>
                <a:ext uri="{FF2B5EF4-FFF2-40B4-BE49-F238E27FC236}">
                  <a16:creationId xmlns:a16="http://schemas.microsoft.com/office/drawing/2014/main" id="{EA90D6E9-416D-B5C7-876B-5978CE2F830E}"/>
                </a:ext>
              </a:extLst>
            </p:cNvPr>
            <p:cNvSpPr txBox="1"/>
            <p:nvPr/>
          </p:nvSpPr>
          <p:spPr bwMode="auto">
            <a:xfrm>
              <a:off x="7571418" y="5574680"/>
              <a:ext cx="48355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120</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89</a:t>
              </a:r>
            </a:p>
          </p:txBody>
        </p:sp>
        <p:sp>
          <p:nvSpPr>
            <p:cNvPr id="31809" name="TextBox 31808">
              <a:extLst>
                <a:ext uri="{FF2B5EF4-FFF2-40B4-BE49-F238E27FC236}">
                  <a16:creationId xmlns:a16="http://schemas.microsoft.com/office/drawing/2014/main" id="{15233EB5-DC54-0B19-3195-A1E32C7A3F5B}"/>
                </a:ext>
              </a:extLst>
            </p:cNvPr>
            <p:cNvSpPr txBox="1"/>
            <p:nvPr/>
          </p:nvSpPr>
          <p:spPr bwMode="auto">
            <a:xfrm>
              <a:off x="8082259" y="5574680"/>
              <a:ext cx="38223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51</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40</a:t>
              </a:r>
            </a:p>
          </p:txBody>
        </p:sp>
        <p:sp>
          <p:nvSpPr>
            <p:cNvPr id="31810" name="TextBox 31809">
              <a:extLst>
                <a:ext uri="{FF2B5EF4-FFF2-40B4-BE49-F238E27FC236}">
                  <a16:creationId xmlns:a16="http://schemas.microsoft.com/office/drawing/2014/main" id="{CCC43933-3B7F-D464-05D1-20DA1ACB1915}"/>
                </a:ext>
              </a:extLst>
            </p:cNvPr>
            <p:cNvSpPr txBox="1"/>
            <p:nvPr/>
          </p:nvSpPr>
          <p:spPr bwMode="auto">
            <a:xfrm>
              <a:off x="8567007" y="5574680"/>
              <a:ext cx="38223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10</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3</a:t>
              </a:r>
            </a:p>
          </p:txBody>
        </p:sp>
        <p:sp>
          <p:nvSpPr>
            <p:cNvPr id="31811" name="TextBox 31810">
              <a:extLst>
                <a:ext uri="{FF2B5EF4-FFF2-40B4-BE49-F238E27FC236}">
                  <a16:creationId xmlns:a16="http://schemas.microsoft.com/office/drawing/2014/main" id="{DD49A91D-E6F6-2301-F054-D663923B7CB0}"/>
                </a:ext>
              </a:extLst>
            </p:cNvPr>
            <p:cNvSpPr txBox="1"/>
            <p:nvPr/>
          </p:nvSpPr>
          <p:spPr bwMode="auto">
            <a:xfrm>
              <a:off x="9089842" y="5574680"/>
              <a:ext cx="28090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0</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2</a:t>
              </a:r>
            </a:p>
          </p:txBody>
        </p:sp>
        <p:sp>
          <p:nvSpPr>
            <p:cNvPr id="31815" name="TextBox 31814">
              <a:extLst>
                <a:ext uri="{FF2B5EF4-FFF2-40B4-BE49-F238E27FC236}">
                  <a16:creationId xmlns:a16="http://schemas.microsoft.com/office/drawing/2014/main" id="{0D51CBB3-7137-AE54-A043-240A62E3E6FE}"/>
                </a:ext>
              </a:extLst>
            </p:cNvPr>
            <p:cNvSpPr txBox="1"/>
            <p:nvPr/>
          </p:nvSpPr>
          <p:spPr bwMode="auto">
            <a:xfrm>
              <a:off x="9584120" y="5574680"/>
              <a:ext cx="28090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endParaRPr lang="en-US" sz="1600" b="0" dirty="0">
                <a:solidFill>
                  <a:schemeClr val="bg1"/>
                </a:solidFill>
                <a:latin typeface="Calibri" panose="020F0502020204030204" pitchFamily="34" charset="0"/>
              </a:endParaRP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1</a:t>
              </a:r>
            </a:p>
          </p:txBody>
        </p:sp>
        <p:sp>
          <p:nvSpPr>
            <p:cNvPr id="31816" name="TextBox 31815">
              <a:extLst>
                <a:ext uri="{FF2B5EF4-FFF2-40B4-BE49-F238E27FC236}">
                  <a16:creationId xmlns:a16="http://schemas.microsoft.com/office/drawing/2014/main" id="{97DB3EA6-ECB4-19A0-7EED-CAD82B8BA0E1}"/>
                </a:ext>
              </a:extLst>
            </p:cNvPr>
            <p:cNvSpPr txBox="1"/>
            <p:nvPr/>
          </p:nvSpPr>
          <p:spPr bwMode="auto">
            <a:xfrm>
              <a:off x="10072495" y="5577782"/>
              <a:ext cx="280906"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 </a:t>
              </a:r>
            </a:p>
            <a:p>
              <a:pPr algn="ctr">
                <a:lnSpc>
                  <a:spcPct val="100000"/>
                </a:lnSpc>
                <a:spcBef>
                  <a:spcPts val="0"/>
                </a:spcBef>
                <a:spcAft>
                  <a:spcPct val="0"/>
                </a:spcAft>
                <a:buClrTx/>
                <a:buFontTx/>
                <a:buNone/>
              </a:pPr>
              <a:r>
                <a:rPr lang="en-US" sz="1600" b="0" dirty="0">
                  <a:solidFill>
                    <a:schemeClr val="bg1"/>
                  </a:solidFill>
                  <a:latin typeface="Calibri" panose="020F0502020204030204" pitchFamily="34" charset="0"/>
                </a:rPr>
                <a:t>0</a:t>
              </a:r>
            </a:p>
          </p:txBody>
        </p:sp>
      </p:grpSp>
      <p:grpSp>
        <p:nvGrpSpPr>
          <p:cNvPr id="31922" name="Group 31921">
            <a:extLst>
              <a:ext uri="{FF2B5EF4-FFF2-40B4-BE49-F238E27FC236}">
                <a16:creationId xmlns:a16="http://schemas.microsoft.com/office/drawing/2014/main" id="{8A6F9CCF-9E72-D4A9-1E7E-2665F24BE566}"/>
              </a:ext>
            </a:extLst>
          </p:cNvPr>
          <p:cNvGrpSpPr/>
          <p:nvPr/>
        </p:nvGrpSpPr>
        <p:grpSpPr>
          <a:xfrm>
            <a:off x="2363733" y="4834976"/>
            <a:ext cx="8274385" cy="372452"/>
            <a:chOff x="2381661" y="4923102"/>
            <a:chExt cx="8061425" cy="372452"/>
          </a:xfrm>
        </p:grpSpPr>
        <p:sp>
          <p:nvSpPr>
            <p:cNvPr id="31759" name="TextBox 31758">
              <a:extLst>
                <a:ext uri="{FF2B5EF4-FFF2-40B4-BE49-F238E27FC236}">
                  <a16:creationId xmlns:a16="http://schemas.microsoft.com/office/drawing/2014/main" id="{688C9DBB-1899-05D8-9871-6432212CB00F}"/>
                </a:ext>
              </a:extLst>
            </p:cNvPr>
            <p:cNvSpPr txBox="1"/>
            <p:nvPr/>
          </p:nvSpPr>
          <p:spPr bwMode="auto">
            <a:xfrm>
              <a:off x="9519443" y="492310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45</a:t>
              </a:r>
            </a:p>
          </p:txBody>
        </p:sp>
        <p:sp>
          <p:nvSpPr>
            <p:cNvPr id="31782" name="TextBox 31781">
              <a:extLst>
                <a:ext uri="{FF2B5EF4-FFF2-40B4-BE49-F238E27FC236}">
                  <a16:creationId xmlns:a16="http://schemas.microsoft.com/office/drawing/2014/main" id="{4E23CEA4-1DD8-7AA3-8192-1AB6E7C8A614}"/>
                </a:ext>
              </a:extLst>
            </p:cNvPr>
            <p:cNvSpPr txBox="1"/>
            <p:nvPr/>
          </p:nvSpPr>
          <p:spPr bwMode="auto">
            <a:xfrm>
              <a:off x="2381661" y="4923102"/>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31783" name="TextBox 31782">
              <a:extLst>
                <a:ext uri="{FF2B5EF4-FFF2-40B4-BE49-F238E27FC236}">
                  <a16:creationId xmlns:a16="http://schemas.microsoft.com/office/drawing/2014/main" id="{0EA90CCF-2565-7EC1-C126-89266F0647C5}"/>
                </a:ext>
              </a:extLst>
            </p:cNvPr>
            <p:cNvSpPr txBox="1"/>
            <p:nvPr/>
          </p:nvSpPr>
          <p:spPr bwMode="auto">
            <a:xfrm>
              <a:off x="2866409" y="4923102"/>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a:t>
              </a:r>
            </a:p>
          </p:txBody>
        </p:sp>
        <p:sp>
          <p:nvSpPr>
            <p:cNvPr id="31784" name="TextBox 31783">
              <a:extLst>
                <a:ext uri="{FF2B5EF4-FFF2-40B4-BE49-F238E27FC236}">
                  <a16:creationId xmlns:a16="http://schemas.microsoft.com/office/drawing/2014/main" id="{65243871-9678-7F3E-CAC3-53BCB203787F}"/>
                </a:ext>
              </a:extLst>
            </p:cNvPr>
            <p:cNvSpPr txBox="1"/>
            <p:nvPr/>
          </p:nvSpPr>
          <p:spPr bwMode="auto">
            <a:xfrm>
              <a:off x="3338582" y="4923102"/>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6</a:t>
              </a:r>
            </a:p>
          </p:txBody>
        </p:sp>
        <p:sp>
          <p:nvSpPr>
            <p:cNvPr id="31785" name="TextBox 31784">
              <a:extLst>
                <a:ext uri="{FF2B5EF4-FFF2-40B4-BE49-F238E27FC236}">
                  <a16:creationId xmlns:a16="http://schemas.microsoft.com/office/drawing/2014/main" id="{5FE3D4DC-F8FC-FC6F-132E-8F6B3BB42843}"/>
                </a:ext>
              </a:extLst>
            </p:cNvPr>
            <p:cNvSpPr txBox="1"/>
            <p:nvPr/>
          </p:nvSpPr>
          <p:spPr bwMode="auto">
            <a:xfrm>
              <a:off x="3837082" y="4923102"/>
              <a:ext cx="30168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9</a:t>
              </a:r>
            </a:p>
          </p:txBody>
        </p:sp>
        <p:sp>
          <p:nvSpPr>
            <p:cNvPr id="31786" name="TextBox 31785">
              <a:extLst>
                <a:ext uri="{FF2B5EF4-FFF2-40B4-BE49-F238E27FC236}">
                  <a16:creationId xmlns:a16="http://schemas.microsoft.com/office/drawing/2014/main" id="{CB57A812-BE16-6B37-9185-73B4E94BC4D8}"/>
                </a:ext>
              </a:extLst>
            </p:cNvPr>
            <p:cNvSpPr txBox="1"/>
            <p:nvPr/>
          </p:nvSpPr>
          <p:spPr bwMode="auto">
            <a:xfrm>
              <a:off x="4238750" y="492310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12</a:t>
              </a:r>
            </a:p>
          </p:txBody>
        </p:sp>
        <p:sp>
          <p:nvSpPr>
            <p:cNvPr id="31787" name="TextBox 31786">
              <a:extLst>
                <a:ext uri="{FF2B5EF4-FFF2-40B4-BE49-F238E27FC236}">
                  <a16:creationId xmlns:a16="http://schemas.microsoft.com/office/drawing/2014/main" id="{F7EE351F-EA01-5BDA-6B1B-B9ABC393832A}"/>
                </a:ext>
              </a:extLst>
            </p:cNvPr>
            <p:cNvSpPr txBox="1"/>
            <p:nvPr/>
          </p:nvSpPr>
          <p:spPr bwMode="auto">
            <a:xfrm>
              <a:off x="4723498" y="492310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15</a:t>
              </a:r>
            </a:p>
          </p:txBody>
        </p:sp>
        <p:sp>
          <p:nvSpPr>
            <p:cNvPr id="31788" name="TextBox 31787">
              <a:extLst>
                <a:ext uri="{FF2B5EF4-FFF2-40B4-BE49-F238E27FC236}">
                  <a16:creationId xmlns:a16="http://schemas.microsoft.com/office/drawing/2014/main" id="{6D5924F3-F42C-7111-D3EB-0B3D2DC2AEE9}"/>
                </a:ext>
              </a:extLst>
            </p:cNvPr>
            <p:cNvSpPr txBox="1"/>
            <p:nvPr/>
          </p:nvSpPr>
          <p:spPr bwMode="auto">
            <a:xfrm>
              <a:off x="5195671" y="492310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18</a:t>
              </a:r>
            </a:p>
          </p:txBody>
        </p:sp>
        <p:sp>
          <p:nvSpPr>
            <p:cNvPr id="31789" name="TextBox 31788">
              <a:extLst>
                <a:ext uri="{FF2B5EF4-FFF2-40B4-BE49-F238E27FC236}">
                  <a16:creationId xmlns:a16="http://schemas.microsoft.com/office/drawing/2014/main" id="{50A5551F-FA65-5F96-4BAB-95A075CABDCD}"/>
                </a:ext>
              </a:extLst>
            </p:cNvPr>
            <p:cNvSpPr txBox="1"/>
            <p:nvPr/>
          </p:nvSpPr>
          <p:spPr bwMode="auto">
            <a:xfrm>
              <a:off x="5694171" y="492310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21</a:t>
              </a:r>
            </a:p>
          </p:txBody>
        </p:sp>
        <p:sp>
          <p:nvSpPr>
            <p:cNvPr id="31790" name="TextBox 31789">
              <a:extLst>
                <a:ext uri="{FF2B5EF4-FFF2-40B4-BE49-F238E27FC236}">
                  <a16:creationId xmlns:a16="http://schemas.microsoft.com/office/drawing/2014/main" id="{1F854921-5688-7AB1-1A07-DE6CBA6D9A4A}"/>
                </a:ext>
              </a:extLst>
            </p:cNvPr>
            <p:cNvSpPr txBox="1"/>
            <p:nvPr/>
          </p:nvSpPr>
          <p:spPr bwMode="auto">
            <a:xfrm>
              <a:off x="6148424" y="492310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24</a:t>
              </a:r>
            </a:p>
          </p:txBody>
        </p:sp>
        <p:sp>
          <p:nvSpPr>
            <p:cNvPr id="31791" name="TextBox 31790">
              <a:extLst>
                <a:ext uri="{FF2B5EF4-FFF2-40B4-BE49-F238E27FC236}">
                  <a16:creationId xmlns:a16="http://schemas.microsoft.com/office/drawing/2014/main" id="{568E5086-5F5E-7410-DACF-38C4CB101F8E}"/>
                </a:ext>
              </a:extLst>
            </p:cNvPr>
            <p:cNvSpPr txBox="1"/>
            <p:nvPr/>
          </p:nvSpPr>
          <p:spPr bwMode="auto">
            <a:xfrm>
              <a:off x="6633172" y="492310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27</a:t>
              </a:r>
            </a:p>
          </p:txBody>
        </p:sp>
        <p:sp>
          <p:nvSpPr>
            <p:cNvPr id="31792" name="TextBox 31791">
              <a:extLst>
                <a:ext uri="{FF2B5EF4-FFF2-40B4-BE49-F238E27FC236}">
                  <a16:creationId xmlns:a16="http://schemas.microsoft.com/office/drawing/2014/main" id="{1CB50193-A9E5-2049-32EB-592143436FB1}"/>
                </a:ext>
              </a:extLst>
            </p:cNvPr>
            <p:cNvSpPr txBox="1"/>
            <p:nvPr/>
          </p:nvSpPr>
          <p:spPr bwMode="auto">
            <a:xfrm>
              <a:off x="7105345" y="492310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30</a:t>
              </a:r>
            </a:p>
          </p:txBody>
        </p:sp>
        <p:sp>
          <p:nvSpPr>
            <p:cNvPr id="31793" name="TextBox 31792">
              <a:extLst>
                <a:ext uri="{FF2B5EF4-FFF2-40B4-BE49-F238E27FC236}">
                  <a16:creationId xmlns:a16="http://schemas.microsoft.com/office/drawing/2014/main" id="{86602160-3080-E697-29C7-A40DAB9E353B}"/>
                </a:ext>
              </a:extLst>
            </p:cNvPr>
            <p:cNvSpPr txBox="1"/>
            <p:nvPr/>
          </p:nvSpPr>
          <p:spPr bwMode="auto">
            <a:xfrm>
              <a:off x="7603845" y="492310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33</a:t>
              </a:r>
            </a:p>
          </p:txBody>
        </p:sp>
        <p:sp>
          <p:nvSpPr>
            <p:cNvPr id="31794" name="TextBox 31793">
              <a:extLst>
                <a:ext uri="{FF2B5EF4-FFF2-40B4-BE49-F238E27FC236}">
                  <a16:creationId xmlns:a16="http://schemas.microsoft.com/office/drawing/2014/main" id="{98C97BDD-A81B-AB31-8DCE-EE9D9F153C56}"/>
                </a:ext>
              </a:extLst>
            </p:cNvPr>
            <p:cNvSpPr txBox="1"/>
            <p:nvPr/>
          </p:nvSpPr>
          <p:spPr bwMode="auto">
            <a:xfrm>
              <a:off x="8064022" y="492310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36</a:t>
              </a:r>
            </a:p>
          </p:txBody>
        </p:sp>
        <p:sp>
          <p:nvSpPr>
            <p:cNvPr id="31795" name="TextBox 31794">
              <a:extLst>
                <a:ext uri="{FF2B5EF4-FFF2-40B4-BE49-F238E27FC236}">
                  <a16:creationId xmlns:a16="http://schemas.microsoft.com/office/drawing/2014/main" id="{881759A5-EB47-02A3-7330-87ECCF9EF995}"/>
                </a:ext>
              </a:extLst>
            </p:cNvPr>
            <p:cNvSpPr txBox="1"/>
            <p:nvPr/>
          </p:nvSpPr>
          <p:spPr bwMode="auto">
            <a:xfrm>
              <a:off x="8548770" y="492310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39</a:t>
              </a:r>
            </a:p>
          </p:txBody>
        </p:sp>
        <p:sp>
          <p:nvSpPr>
            <p:cNvPr id="31796" name="TextBox 31795">
              <a:extLst>
                <a:ext uri="{FF2B5EF4-FFF2-40B4-BE49-F238E27FC236}">
                  <a16:creationId xmlns:a16="http://schemas.microsoft.com/office/drawing/2014/main" id="{850B7A1E-2570-58D9-D6E7-2F7A54BA9430}"/>
                </a:ext>
              </a:extLst>
            </p:cNvPr>
            <p:cNvSpPr txBox="1"/>
            <p:nvPr/>
          </p:nvSpPr>
          <p:spPr bwMode="auto">
            <a:xfrm>
              <a:off x="9020943" y="492310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42</a:t>
              </a:r>
            </a:p>
          </p:txBody>
        </p:sp>
        <p:sp>
          <p:nvSpPr>
            <p:cNvPr id="31817" name="TextBox 31816">
              <a:extLst>
                <a:ext uri="{FF2B5EF4-FFF2-40B4-BE49-F238E27FC236}">
                  <a16:creationId xmlns:a16="http://schemas.microsoft.com/office/drawing/2014/main" id="{715B737C-57FD-A798-40A9-510D11DB2555}"/>
                </a:ext>
              </a:extLst>
            </p:cNvPr>
            <p:cNvSpPr txBox="1"/>
            <p:nvPr/>
          </p:nvSpPr>
          <p:spPr bwMode="auto">
            <a:xfrm>
              <a:off x="10024382" y="4926222"/>
              <a:ext cx="41870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48</a:t>
              </a:r>
            </a:p>
          </p:txBody>
        </p:sp>
      </p:grpSp>
      <p:grpSp>
        <p:nvGrpSpPr>
          <p:cNvPr id="31818" name="Group 31817">
            <a:extLst>
              <a:ext uri="{FF2B5EF4-FFF2-40B4-BE49-F238E27FC236}">
                <a16:creationId xmlns:a16="http://schemas.microsoft.com/office/drawing/2014/main" id="{CA6801E4-1F93-A205-0647-C8D0F4B93D3A}"/>
              </a:ext>
            </a:extLst>
          </p:cNvPr>
          <p:cNvGrpSpPr/>
          <p:nvPr/>
        </p:nvGrpSpPr>
        <p:grpSpPr>
          <a:xfrm>
            <a:off x="2528824" y="4834387"/>
            <a:ext cx="7886290" cy="73550"/>
            <a:chOff x="2528824" y="4909258"/>
            <a:chExt cx="7705396" cy="101775"/>
          </a:xfrm>
        </p:grpSpPr>
        <p:grpSp>
          <p:nvGrpSpPr>
            <p:cNvPr id="31819" name="Group 31818">
              <a:extLst>
                <a:ext uri="{FF2B5EF4-FFF2-40B4-BE49-F238E27FC236}">
                  <a16:creationId xmlns:a16="http://schemas.microsoft.com/office/drawing/2014/main" id="{B3DED92B-A718-AB00-F1E3-9813DA0B78DE}"/>
                </a:ext>
              </a:extLst>
            </p:cNvPr>
            <p:cNvGrpSpPr/>
            <p:nvPr/>
          </p:nvGrpSpPr>
          <p:grpSpPr>
            <a:xfrm>
              <a:off x="2528824" y="4909258"/>
              <a:ext cx="7190680" cy="101775"/>
              <a:chOff x="2799804" y="4909258"/>
              <a:chExt cx="7190680" cy="101775"/>
            </a:xfrm>
          </p:grpSpPr>
          <p:grpSp>
            <p:nvGrpSpPr>
              <p:cNvPr id="31821" name="Group 31820">
                <a:extLst>
                  <a:ext uri="{FF2B5EF4-FFF2-40B4-BE49-F238E27FC236}">
                    <a16:creationId xmlns:a16="http://schemas.microsoft.com/office/drawing/2014/main" id="{AE7C49FD-BDDC-7779-15E8-8EFA5F9FD82B}"/>
                  </a:ext>
                </a:extLst>
              </p:cNvPr>
              <p:cNvGrpSpPr/>
              <p:nvPr/>
            </p:nvGrpSpPr>
            <p:grpSpPr>
              <a:xfrm rot="5400000">
                <a:off x="3950241" y="3758821"/>
                <a:ext cx="98847" cy="2399722"/>
                <a:chOff x="1643497" y="1683327"/>
                <a:chExt cx="135081" cy="3702628"/>
              </a:xfrm>
            </p:grpSpPr>
            <p:cxnSp>
              <p:nvCxnSpPr>
                <p:cNvPr id="31834" name="Straight Connector 31833">
                  <a:extLst>
                    <a:ext uri="{FF2B5EF4-FFF2-40B4-BE49-F238E27FC236}">
                      <a16:creationId xmlns:a16="http://schemas.microsoft.com/office/drawing/2014/main" id="{2D603C84-49A6-E2EF-399C-BA765DA20CB4}"/>
                    </a:ext>
                  </a:extLst>
                </p:cNvPr>
                <p:cNvCxnSpPr>
                  <a:cxnSpLocks/>
                </p:cNvCxnSpPr>
                <p:nvPr/>
              </p:nvCxnSpPr>
              <p:spPr bwMode="auto">
                <a:xfrm>
                  <a:off x="1643497" y="1683327"/>
                  <a:ext cx="135081" cy="0"/>
                </a:xfrm>
                <a:prstGeom prst="line">
                  <a:avLst/>
                </a:prstGeom>
                <a:noFill/>
                <a:ln w="28575" cap="flat" cmpd="sng" algn="ctr">
                  <a:solidFill>
                    <a:schemeClr val="bg1"/>
                  </a:solidFill>
                  <a:prstDash val="solid"/>
                  <a:round/>
                  <a:headEnd type="none" w="med" len="med"/>
                  <a:tailEnd type="none" w="med" len="med"/>
                </a:ln>
                <a:effectLst/>
              </p:spPr>
            </p:cxnSp>
            <p:cxnSp>
              <p:nvCxnSpPr>
                <p:cNvPr id="31835" name="Straight Connector 31834">
                  <a:extLst>
                    <a:ext uri="{FF2B5EF4-FFF2-40B4-BE49-F238E27FC236}">
                      <a16:creationId xmlns:a16="http://schemas.microsoft.com/office/drawing/2014/main" id="{A0C5D615-B6D4-24B3-9DFB-34A42A348851}"/>
                    </a:ext>
                  </a:extLst>
                </p:cNvPr>
                <p:cNvCxnSpPr>
                  <a:cxnSpLocks/>
                </p:cNvCxnSpPr>
                <p:nvPr/>
              </p:nvCxnSpPr>
              <p:spPr bwMode="auto">
                <a:xfrm>
                  <a:off x="1643497" y="2423853"/>
                  <a:ext cx="135081" cy="0"/>
                </a:xfrm>
                <a:prstGeom prst="line">
                  <a:avLst/>
                </a:prstGeom>
                <a:noFill/>
                <a:ln w="28575" cap="flat" cmpd="sng" algn="ctr">
                  <a:solidFill>
                    <a:schemeClr val="bg1"/>
                  </a:solidFill>
                  <a:prstDash val="solid"/>
                  <a:round/>
                  <a:headEnd type="none" w="med" len="med"/>
                  <a:tailEnd type="none" w="med" len="med"/>
                </a:ln>
                <a:effectLst/>
              </p:spPr>
            </p:cxnSp>
            <p:cxnSp>
              <p:nvCxnSpPr>
                <p:cNvPr id="31836" name="Straight Connector 31835">
                  <a:extLst>
                    <a:ext uri="{FF2B5EF4-FFF2-40B4-BE49-F238E27FC236}">
                      <a16:creationId xmlns:a16="http://schemas.microsoft.com/office/drawing/2014/main" id="{C32707BB-00DD-2011-02E2-7F1F695E2321}"/>
                    </a:ext>
                  </a:extLst>
                </p:cNvPr>
                <p:cNvCxnSpPr>
                  <a:cxnSpLocks/>
                </p:cNvCxnSpPr>
                <p:nvPr/>
              </p:nvCxnSpPr>
              <p:spPr bwMode="auto">
                <a:xfrm>
                  <a:off x="1643497" y="3164379"/>
                  <a:ext cx="135081" cy="0"/>
                </a:xfrm>
                <a:prstGeom prst="line">
                  <a:avLst/>
                </a:prstGeom>
                <a:noFill/>
                <a:ln w="28575" cap="flat" cmpd="sng" algn="ctr">
                  <a:solidFill>
                    <a:schemeClr val="bg1"/>
                  </a:solidFill>
                  <a:prstDash val="solid"/>
                  <a:round/>
                  <a:headEnd type="none" w="med" len="med"/>
                  <a:tailEnd type="none" w="med" len="med"/>
                </a:ln>
                <a:effectLst/>
              </p:spPr>
            </p:cxnSp>
            <p:cxnSp>
              <p:nvCxnSpPr>
                <p:cNvPr id="31837" name="Straight Connector 31836">
                  <a:extLst>
                    <a:ext uri="{FF2B5EF4-FFF2-40B4-BE49-F238E27FC236}">
                      <a16:creationId xmlns:a16="http://schemas.microsoft.com/office/drawing/2014/main" id="{537EA01E-B2F8-0C89-7395-7512BC4F97BB}"/>
                    </a:ext>
                  </a:extLst>
                </p:cNvPr>
                <p:cNvCxnSpPr>
                  <a:cxnSpLocks/>
                </p:cNvCxnSpPr>
                <p:nvPr/>
              </p:nvCxnSpPr>
              <p:spPr bwMode="auto">
                <a:xfrm>
                  <a:off x="1643497" y="3904905"/>
                  <a:ext cx="135081" cy="0"/>
                </a:xfrm>
                <a:prstGeom prst="line">
                  <a:avLst/>
                </a:prstGeom>
                <a:noFill/>
                <a:ln w="28575" cap="flat" cmpd="sng" algn="ctr">
                  <a:solidFill>
                    <a:schemeClr val="bg1"/>
                  </a:solidFill>
                  <a:prstDash val="solid"/>
                  <a:round/>
                  <a:headEnd type="none" w="med" len="med"/>
                  <a:tailEnd type="none" w="med" len="med"/>
                </a:ln>
                <a:effectLst/>
              </p:spPr>
            </p:cxnSp>
            <p:cxnSp>
              <p:nvCxnSpPr>
                <p:cNvPr id="31838" name="Straight Connector 31837">
                  <a:extLst>
                    <a:ext uri="{FF2B5EF4-FFF2-40B4-BE49-F238E27FC236}">
                      <a16:creationId xmlns:a16="http://schemas.microsoft.com/office/drawing/2014/main" id="{891F63CF-2723-00D8-435B-439F9EDAD6B1}"/>
                    </a:ext>
                  </a:extLst>
                </p:cNvPr>
                <p:cNvCxnSpPr>
                  <a:cxnSpLocks/>
                </p:cNvCxnSpPr>
                <p:nvPr/>
              </p:nvCxnSpPr>
              <p:spPr bwMode="auto">
                <a:xfrm>
                  <a:off x="1643497" y="4645431"/>
                  <a:ext cx="135081" cy="0"/>
                </a:xfrm>
                <a:prstGeom prst="line">
                  <a:avLst/>
                </a:prstGeom>
                <a:noFill/>
                <a:ln w="28575" cap="flat" cmpd="sng" algn="ctr">
                  <a:solidFill>
                    <a:schemeClr val="bg1"/>
                  </a:solidFill>
                  <a:prstDash val="solid"/>
                  <a:round/>
                  <a:headEnd type="none" w="med" len="med"/>
                  <a:tailEnd type="none" w="med" len="med"/>
                </a:ln>
                <a:effectLst/>
              </p:spPr>
            </p:cxnSp>
            <p:cxnSp>
              <p:nvCxnSpPr>
                <p:cNvPr id="31839" name="Straight Connector 31838">
                  <a:extLst>
                    <a:ext uri="{FF2B5EF4-FFF2-40B4-BE49-F238E27FC236}">
                      <a16:creationId xmlns:a16="http://schemas.microsoft.com/office/drawing/2014/main" id="{1B5E15A8-C8E8-5284-817C-F235E4BE3847}"/>
                    </a:ext>
                  </a:extLst>
                </p:cNvPr>
                <p:cNvCxnSpPr>
                  <a:cxnSpLocks/>
                </p:cNvCxnSpPr>
                <p:nvPr/>
              </p:nvCxnSpPr>
              <p:spPr bwMode="auto">
                <a:xfrm>
                  <a:off x="1643497" y="5385955"/>
                  <a:ext cx="135081" cy="0"/>
                </a:xfrm>
                <a:prstGeom prst="line">
                  <a:avLst/>
                </a:prstGeom>
                <a:noFill/>
                <a:ln w="28575" cap="flat" cmpd="sng" algn="ctr">
                  <a:solidFill>
                    <a:schemeClr val="bg1"/>
                  </a:solidFill>
                  <a:prstDash val="solid"/>
                  <a:round/>
                  <a:headEnd type="none" w="med" len="med"/>
                  <a:tailEnd type="none" w="med" len="med"/>
                </a:ln>
                <a:effectLst/>
              </p:spPr>
            </p:cxnSp>
          </p:grpSp>
          <p:grpSp>
            <p:nvGrpSpPr>
              <p:cNvPr id="31822" name="Group 31821">
                <a:extLst>
                  <a:ext uri="{FF2B5EF4-FFF2-40B4-BE49-F238E27FC236}">
                    <a16:creationId xmlns:a16="http://schemas.microsoft.com/office/drawing/2014/main" id="{5D173290-A205-D9BE-917E-320C350F67A9}"/>
                  </a:ext>
                </a:extLst>
              </p:cNvPr>
              <p:cNvGrpSpPr/>
              <p:nvPr/>
            </p:nvGrpSpPr>
            <p:grpSpPr>
              <a:xfrm rot="5400000">
                <a:off x="6829907" y="3758821"/>
                <a:ext cx="98847" cy="2399722"/>
                <a:chOff x="1643497" y="1683327"/>
                <a:chExt cx="135081" cy="3702628"/>
              </a:xfrm>
            </p:grpSpPr>
            <p:cxnSp>
              <p:nvCxnSpPr>
                <p:cNvPr id="31828" name="Straight Connector 31827">
                  <a:extLst>
                    <a:ext uri="{FF2B5EF4-FFF2-40B4-BE49-F238E27FC236}">
                      <a16:creationId xmlns:a16="http://schemas.microsoft.com/office/drawing/2014/main" id="{B521DADE-911F-C4B6-B49D-74960079AD3E}"/>
                    </a:ext>
                  </a:extLst>
                </p:cNvPr>
                <p:cNvCxnSpPr>
                  <a:cxnSpLocks/>
                </p:cNvCxnSpPr>
                <p:nvPr/>
              </p:nvCxnSpPr>
              <p:spPr bwMode="auto">
                <a:xfrm>
                  <a:off x="1643497" y="1683327"/>
                  <a:ext cx="135081" cy="0"/>
                </a:xfrm>
                <a:prstGeom prst="line">
                  <a:avLst/>
                </a:prstGeom>
                <a:noFill/>
                <a:ln w="28575" cap="flat" cmpd="sng" algn="ctr">
                  <a:solidFill>
                    <a:schemeClr val="bg1"/>
                  </a:solidFill>
                  <a:prstDash val="solid"/>
                  <a:round/>
                  <a:headEnd type="none" w="med" len="med"/>
                  <a:tailEnd type="none" w="med" len="med"/>
                </a:ln>
                <a:effectLst/>
              </p:spPr>
            </p:cxnSp>
            <p:cxnSp>
              <p:nvCxnSpPr>
                <p:cNvPr id="31829" name="Straight Connector 31828">
                  <a:extLst>
                    <a:ext uri="{FF2B5EF4-FFF2-40B4-BE49-F238E27FC236}">
                      <a16:creationId xmlns:a16="http://schemas.microsoft.com/office/drawing/2014/main" id="{60C54346-04D7-788B-C1B6-01C8B01DD7B7}"/>
                    </a:ext>
                  </a:extLst>
                </p:cNvPr>
                <p:cNvCxnSpPr>
                  <a:cxnSpLocks/>
                </p:cNvCxnSpPr>
                <p:nvPr/>
              </p:nvCxnSpPr>
              <p:spPr bwMode="auto">
                <a:xfrm>
                  <a:off x="1643497" y="2423853"/>
                  <a:ext cx="135081" cy="0"/>
                </a:xfrm>
                <a:prstGeom prst="line">
                  <a:avLst/>
                </a:prstGeom>
                <a:noFill/>
                <a:ln w="28575" cap="flat" cmpd="sng" algn="ctr">
                  <a:solidFill>
                    <a:schemeClr val="bg1"/>
                  </a:solidFill>
                  <a:prstDash val="solid"/>
                  <a:round/>
                  <a:headEnd type="none" w="med" len="med"/>
                  <a:tailEnd type="none" w="med" len="med"/>
                </a:ln>
                <a:effectLst/>
              </p:spPr>
            </p:cxnSp>
            <p:cxnSp>
              <p:nvCxnSpPr>
                <p:cNvPr id="31830" name="Straight Connector 31829">
                  <a:extLst>
                    <a:ext uri="{FF2B5EF4-FFF2-40B4-BE49-F238E27FC236}">
                      <a16:creationId xmlns:a16="http://schemas.microsoft.com/office/drawing/2014/main" id="{500946E4-B625-B539-CA33-091689FF6B4C}"/>
                    </a:ext>
                  </a:extLst>
                </p:cNvPr>
                <p:cNvCxnSpPr>
                  <a:cxnSpLocks/>
                </p:cNvCxnSpPr>
                <p:nvPr/>
              </p:nvCxnSpPr>
              <p:spPr bwMode="auto">
                <a:xfrm>
                  <a:off x="1643497" y="3164379"/>
                  <a:ext cx="135081" cy="0"/>
                </a:xfrm>
                <a:prstGeom prst="line">
                  <a:avLst/>
                </a:prstGeom>
                <a:noFill/>
                <a:ln w="28575" cap="flat" cmpd="sng" algn="ctr">
                  <a:solidFill>
                    <a:schemeClr val="bg1"/>
                  </a:solidFill>
                  <a:prstDash val="solid"/>
                  <a:round/>
                  <a:headEnd type="none" w="med" len="med"/>
                  <a:tailEnd type="none" w="med" len="med"/>
                </a:ln>
                <a:effectLst/>
              </p:spPr>
            </p:cxnSp>
            <p:cxnSp>
              <p:nvCxnSpPr>
                <p:cNvPr id="31831" name="Straight Connector 31830">
                  <a:extLst>
                    <a:ext uri="{FF2B5EF4-FFF2-40B4-BE49-F238E27FC236}">
                      <a16:creationId xmlns:a16="http://schemas.microsoft.com/office/drawing/2014/main" id="{803D1F50-50FE-520A-699C-3723BCBC2D44}"/>
                    </a:ext>
                  </a:extLst>
                </p:cNvPr>
                <p:cNvCxnSpPr>
                  <a:cxnSpLocks/>
                </p:cNvCxnSpPr>
                <p:nvPr/>
              </p:nvCxnSpPr>
              <p:spPr bwMode="auto">
                <a:xfrm>
                  <a:off x="1643497" y="3904905"/>
                  <a:ext cx="135081" cy="0"/>
                </a:xfrm>
                <a:prstGeom prst="line">
                  <a:avLst/>
                </a:prstGeom>
                <a:noFill/>
                <a:ln w="28575" cap="flat" cmpd="sng" algn="ctr">
                  <a:solidFill>
                    <a:schemeClr val="bg1"/>
                  </a:solidFill>
                  <a:prstDash val="solid"/>
                  <a:round/>
                  <a:headEnd type="none" w="med" len="med"/>
                  <a:tailEnd type="none" w="med" len="med"/>
                </a:ln>
                <a:effectLst/>
              </p:spPr>
            </p:cxnSp>
            <p:cxnSp>
              <p:nvCxnSpPr>
                <p:cNvPr id="31832" name="Straight Connector 31831">
                  <a:extLst>
                    <a:ext uri="{FF2B5EF4-FFF2-40B4-BE49-F238E27FC236}">
                      <a16:creationId xmlns:a16="http://schemas.microsoft.com/office/drawing/2014/main" id="{74CE2406-3E2A-D1C5-835A-3D41FE02A30E}"/>
                    </a:ext>
                  </a:extLst>
                </p:cNvPr>
                <p:cNvCxnSpPr>
                  <a:cxnSpLocks/>
                </p:cNvCxnSpPr>
                <p:nvPr/>
              </p:nvCxnSpPr>
              <p:spPr bwMode="auto">
                <a:xfrm>
                  <a:off x="1643497" y="4645431"/>
                  <a:ext cx="135081" cy="0"/>
                </a:xfrm>
                <a:prstGeom prst="line">
                  <a:avLst/>
                </a:prstGeom>
                <a:noFill/>
                <a:ln w="28575" cap="flat" cmpd="sng" algn="ctr">
                  <a:solidFill>
                    <a:schemeClr val="bg1"/>
                  </a:solidFill>
                  <a:prstDash val="solid"/>
                  <a:round/>
                  <a:headEnd type="none" w="med" len="med"/>
                  <a:tailEnd type="none" w="med" len="med"/>
                </a:ln>
                <a:effectLst/>
              </p:spPr>
            </p:cxnSp>
            <p:cxnSp>
              <p:nvCxnSpPr>
                <p:cNvPr id="31833" name="Straight Connector 31832">
                  <a:extLst>
                    <a:ext uri="{FF2B5EF4-FFF2-40B4-BE49-F238E27FC236}">
                      <a16:creationId xmlns:a16="http://schemas.microsoft.com/office/drawing/2014/main" id="{549D6487-B371-BAC7-3400-4E1F270E7F82}"/>
                    </a:ext>
                  </a:extLst>
                </p:cNvPr>
                <p:cNvCxnSpPr>
                  <a:cxnSpLocks/>
                </p:cNvCxnSpPr>
                <p:nvPr/>
              </p:nvCxnSpPr>
              <p:spPr bwMode="auto">
                <a:xfrm>
                  <a:off x="1643497" y="5385955"/>
                  <a:ext cx="135081" cy="0"/>
                </a:xfrm>
                <a:prstGeom prst="line">
                  <a:avLst/>
                </a:prstGeom>
                <a:noFill/>
                <a:ln w="28575" cap="flat" cmpd="sng" algn="ctr">
                  <a:solidFill>
                    <a:schemeClr val="bg1"/>
                  </a:solidFill>
                  <a:prstDash val="solid"/>
                  <a:round/>
                  <a:headEnd type="none" w="med" len="med"/>
                  <a:tailEnd type="none" w="med" len="med"/>
                </a:ln>
                <a:effectLst/>
              </p:spPr>
            </p:cxnSp>
          </p:grpSp>
          <p:grpSp>
            <p:nvGrpSpPr>
              <p:cNvPr id="31823" name="Group 31822">
                <a:extLst>
                  <a:ext uri="{FF2B5EF4-FFF2-40B4-BE49-F238E27FC236}">
                    <a16:creationId xmlns:a16="http://schemas.microsoft.com/office/drawing/2014/main" id="{5566AC56-41F1-DC38-CCCF-6476B6580E63}"/>
                  </a:ext>
                </a:extLst>
              </p:cNvPr>
              <p:cNvGrpSpPr/>
              <p:nvPr/>
            </p:nvGrpSpPr>
            <p:grpSpPr>
              <a:xfrm rot="5400000">
                <a:off x="9221144" y="4241693"/>
                <a:ext cx="98847" cy="1439833"/>
                <a:chOff x="1643497" y="3164379"/>
                <a:chExt cx="135081" cy="2221576"/>
              </a:xfrm>
            </p:grpSpPr>
            <p:cxnSp>
              <p:nvCxnSpPr>
                <p:cNvPr id="31824" name="Straight Connector 31823">
                  <a:extLst>
                    <a:ext uri="{FF2B5EF4-FFF2-40B4-BE49-F238E27FC236}">
                      <a16:creationId xmlns:a16="http://schemas.microsoft.com/office/drawing/2014/main" id="{6BED9109-659A-744A-5E37-B4185FBBAABF}"/>
                    </a:ext>
                  </a:extLst>
                </p:cNvPr>
                <p:cNvCxnSpPr>
                  <a:cxnSpLocks/>
                </p:cNvCxnSpPr>
                <p:nvPr/>
              </p:nvCxnSpPr>
              <p:spPr bwMode="auto">
                <a:xfrm>
                  <a:off x="1643497" y="3164379"/>
                  <a:ext cx="135081" cy="0"/>
                </a:xfrm>
                <a:prstGeom prst="line">
                  <a:avLst/>
                </a:prstGeom>
                <a:noFill/>
                <a:ln w="28575" cap="flat" cmpd="sng" algn="ctr">
                  <a:solidFill>
                    <a:schemeClr val="bg1"/>
                  </a:solidFill>
                  <a:prstDash val="solid"/>
                  <a:round/>
                  <a:headEnd type="none" w="med" len="med"/>
                  <a:tailEnd type="none" w="med" len="med"/>
                </a:ln>
                <a:effectLst/>
              </p:spPr>
            </p:cxnSp>
            <p:cxnSp>
              <p:nvCxnSpPr>
                <p:cNvPr id="31825" name="Straight Connector 31824">
                  <a:extLst>
                    <a:ext uri="{FF2B5EF4-FFF2-40B4-BE49-F238E27FC236}">
                      <a16:creationId xmlns:a16="http://schemas.microsoft.com/office/drawing/2014/main" id="{5DE66018-C9E5-F0CC-0EEE-ACA76BF7C25F}"/>
                    </a:ext>
                  </a:extLst>
                </p:cNvPr>
                <p:cNvCxnSpPr>
                  <a:cxnSpLocks/>
                </p:cNvCxnSpPr>
                <p:nvPr/>
              </p:nvCxnSpPr>
              <p:spPr bwMode="auto">
                <a:xfrm>
                  <a:off x="1643497" y="3904905"/>
                  <a:ext cx="135081" cy="0"/>
                </a:xfrm>
                <a:prstGeom prst="line">
                  <a:avLst/>
                </a:prstGeom>
                <a:noFill/>
                <a:ln w="28575" cap="flat" cmpd="sng" algn="ctr">
                  <a:solidFill>
                    <a:schemeClr val="bg1"/>
                  </a:solidFill>
                  <a:prstDash val="solid"/>
                  <a:round/>
                  <a:headEnd type="none" w="med" len="med"/>
                  <a:tailEnd type="none" w="med" len="med"/>
                </a:ln>
                <a:effectLst/>
              </p:spPr>
            </p:cxnSp>
            <p:cxnSp>
              <p:nvCxnSpPr>
                <p:cNvPr id="31826" name="Straight Connector 31825">
                  <a:extLst>
                    <a:ext uri="{FF2B5EF4-FFF2-40B4-BE49-F238E27FC236}">
                      <a16:creationId xmlns:a16="http://schemas.microsoft.com/office/drawing/2014/main" id="{18F97971-60BF-29CD-835D-D7BE21AC0E16}"/>
                    </a:ext>
                  </a:extLst>
                </p:cNvPr>
                <p:cNvCxnSpPr>
                  <a:cxnSpLocks/>
                </p:cNvCxnSpPr>
                <p:nvPr/>
              </p:nvCxnSpPr>
              <p:spPr bwMode="auto">
                <a:xfrm>
                  <a:off x="1643497" y="4645431"/>
                  <a:ext cx="135081" cy="0"/>
                </a:xfrm>
                <a:prstGeom prst="line">
                  <a:avLst/>
                </a:prstGeom>
                <a:noFill/>
                <a:ln w="28575" cap="flat" cmpd="sng" algn="ctr">
                  <a:solidFill>
                    <a:schemeClr val="bg1"/>
                  </a:solidFill>
                  <a:prstDash val="solid"/>
                  <a:round/>
                  <a:headEnd type="none" w="med" len="med"/>
                  <a:tailEnd type="none" w="med" len="med"/>
                </a:ln>
                <a:effectLst/>
              </p:spPr>
            </p:cxnSp>
            <p:cxnSp>
              <p:nvCxnSpPr>
                <p:cNvPr id="31827" name="Straight Connector 31826">
                  <a:extLst>
                    <a:ext uri="{FF2B5EF4-FFF2-40B4-BE49-F238E27FC236}">
                      <a16:creationId xmlns:a16="http://schemas.microsoft.com/office/drawing/2014/main" id="{9C602CCA-BD20-21A4-9A65-CF1536AF066D}"/>
                    </a:ext>
                  </a:extLst>
                </p:cNvPr>
                <p:cNvCxnSpPr>
                  <a:cxnSpLocks/>
                </p:cNvCxnSpPr>
                <p:nvPr/>
              </p:nvCxnSpPr>
              <p:spPr bwMode="auto">
                <a:xfrm>
                  <a:off x="1643497" y="5385955"/>
                  <a:ext cx="135081" cy="0"/>
                </a:xfrm>
                <a:prstGeom prst="line">
                  <a:avLst/>
                </a:prstGeom>
                <a:noFill/>
                <a:ln w="28575" cap="flat" cmpd="sng" algn="ctr">
                  <a:solidFill>
                    <a:schemeClr val="bg1"/>
                  </a:solidFill>
                  <a:prstDash val="solid"/>
                  <a:round/>
                  <a:headEnd type="none" w="med" len="med"/>
                  <a:tailEnd type="none" w="med" len="med"/>
                </a:ln>
                <a:effectLst/>
              </p:spPr>
            </p:cxnSp>
          </p:grpSp>
        </p:grpSp>
        <p:cxnSp>
          <p:nvCxnSpPr>
            <p:cNvPr id="31820" name="Straight Connector 31819">
              <a:extLst>
                <a:ext uri="{FF2B5EF4-FFF2-40B4-BE49-F238E27FC236}">
                  <a16:creationId xmlns:a16="http://schemas.microsoft.com/office/drawing/2014/main" id="{593F56C1-D289-2FB0-AE36-88650D0B48A9}"/>
                </a:ext>
              </a:extLst>
            </p:cNvPr>
            <p:cNvCxnSpPr>
              <a:cxnSpLocks/>
            </p:cNvCxnSpPr>
            <p:nvPr/>
          </p:nvCxnSpPr>
          <p:spPr bwMode="auto">
            <a:xfrm rot="5400000">
              <a:off x="10184796" y="4958682"/>
              <a:ext cx="98847" cy="0"/>
            </a:xfrm>
            <a:prstGeom prst="line">
              <a:avLst/>
            </a:prstGeom>
            <a:noFill/>
            <a:ln w="28575" cap="flat" cmpd="sng" algn="ctr">
              <a:solidFill>
                <a:schemeClr val="bg1"/>
              </a:solidFill>
              <a:prstDash val="solid"/>
              <a:round/>
              <a:headEnd type="none" w="med" len="med"/>
              <a:tailEnd type="none" w="med" len="med"/>
            </a:ln>
            <a:effectLst/>
          </p:spPr>
        </p:cxnSp>
      </p:grpSp>
      <p:grpSp>
        <p:nvGrpSpPr>
          <p:cNvPr id="31908" name="Group 31907">
            <a:extLst>
              <a:ext uri="{FF2B5EF4-FFF2-40B4-BE49-F238E27FC236}">
                <a16:creationId xmlns:a16="http://schemas.microsoft.com/office/drawing/2014/main" id="{52D54494-01EB-2AB8-28EE-B081C65FCA21}"/>
              </a:ext>
            </a:extLst>
          </p:cNvPr>
          <p:cNvGrpSpPr/>
          <p:nvPr/>
        </p:nvGrpSpPr>
        <p:grpSpPr>
          <a:xfrm>
            <a:off x="2449599" y="1769777"/>
            <a:ext cx="67618" cy="1217461"/>
            <a:chOff x="1643497" y="2423853"/>
            <a:chExt cx="135081" cy="2962102"/>
          </a:xfrm>
        </p:grpSpPr>
        <p:cxnSp>
          <p:nvCxnSpPr>
            <p:cNvPr id="31910" name="Straight Connector 31909">
              <a:extLst>
                <a:ext uri="{FF2B5EF4-FFF2-40B4-BE49-F238E27FC236}">
                  <a16:creationId xmlns:a16="http://schemas.microsoft.com/office/drawing/2014/main" id="{8E5A4268-D161-855A-746A-170F34640337}"/>
                </a:ext>
              </a:extLst>
            </p:cNvPr>
            <p:cNvCxnSpPr>
              <a:cxnSpLocks/>
            </p:cNvCxnSpPr>
            <p:nvPr/>
          </p:nvCxnSpPr>
          <p:spPr bwMode="auto">
            <a:xfrm>
              <a:off x="1643497" y="2423853"/>
              <a:ext cx="135081" cy="0"/>
            </a:xfrm>
            <a:prstGeom prst="line">
              <a:avLst/>
            </a:prstGeom>
            <a:noFill/>
            <a:ln w="28575" cap="flat" cmpd="sng" algn="ctr">
              <a:solidFill>
                <a:schemeClr val="bg1"/>
              </a:solidFill>
              <a:prstDash val="solid"/>
              <a:round/>
              <a:headEnd type="none" w="med" len="med"/>
              <a:tailEnd type="none" w="med" len="med"/>
            </a:ln>
            <a:effectLst/>
          </p:spPr>
        </p:cxnSp>
        <p:cxnSp>
          <p:nvCxnSpPr>
            <p:cNvPr id="31911" name="Straight Connector 31910">
              <a:extLst>
                <a:ext uri="{FF2B5EF4-FFF2-40B4-BE49-F238E27FC236}">
                  <a16:creationId xmlns:a16="http://schemas.microsoft.com/office/drawing/2014/main" id="{10D45DBB-AFE1-7953-C1BE-FBCC5726DECB}"/>
                </a:ext>
              </a:extLst>
            </p:cNvPr>
            <p:cNvCxnSpPr>
              <a:cxnSpLocks/>
            </p:cNvCxnSpPr>
            <p:nvPr/>
          </p:nvCxnSpPr>
          <p:spPr bwMode="auto">
            <a:xfrm>
              <a:off x="1643497" y="3164379"/>
              <a:ext cx="135081" cy="0"/>
            </a:xfrm>
            <a:prstGeom prst="line">
              <a:avLst/>
            </a:prstGeom>
            <a:noFill/>
            <a:ln w="28575" cap="flat" cmpd="sng" algn="ctr">
              <a:solidFill>
                <a:schemeClr val="bg1"/>
              </a:solidFill>
              <a:prstDash val="solid"/>
              <a:round/>
              <a:headEnd type="none" w="med" len="med"/>
              <a:tailEnd type="none" w="med" len="med"/>
            </a:ln>
            <a:effectLst/>
          </p:spPr>
        </p:cxnSp>
        <p:cxnSp>
          <p:nvCxnSpPr>
            <p:cNvPr id="31912" name="Straight Connector 31911">
              <a:extLst>
                <a:ext uri="{FF2B5EF4-FFF2-40B4-BE49-F238E27FC236}">
                  <a16:creationId xmlns:a16="http://schemas.microsoft.com/office/drawing/2014/main" id="{A25297B0-4814-AA0C-4650-5D84D8631678}"/>
                </a:ext>
              </a:extLst>
            </p:cNvPr>
            <p:cNvCxnSpPr>
              <a:cxnSpLocks/>
            </p:cNvCxnSpPr>
            <p:nvPr/>
          </p:nvCxnSpPr>
          <p:spPr bwMode="auto">
            <a:xfrm>
              <a:off x="1643497" y="3904905"/>
              <a:ext cx="135081" cy="0"/>
            </a:xfrm>
            <a:prstGeom prst="line">
              <a:avLst/>
            </a:prstGeom>
            <a:noFill/>
            <a:ln w="28575" cap="flat" cmpd="sng" algn="ctr">
              <a:solidFill>
                <a:schemeClr val="bg1"/>
              </a:solidFill>
              <a:prstDash val="solid"/>
              <a:round/>
              <a:headEnd type="none" w="med" len="med"/>
              <a:tailEnd type="none" w="med" len="med"/>
            </a:ln>
            <a:effectLst/>
          </p:spPr>
        </p:cxnSp>
        <p:cxnSp>
          <p:nvCxnSpPr>
            <p:cNvPr id="31913" name="Straight Connector 31912">
              <a:extLst>
                <a:ext uri="{FF2B5EF4-FFF2-40B4-BE49-F238E27FC236}">
                  <a16:creationId xmlns:a16="http://schemas.microsoft.com/office/drawing/2014/main" id="{B23A12C3-4E37-4A53-AF8C-BBBD10ED32D3}"/>
                </a:ext>
              </a:extLst>
            </p:cNvPr>
            <p:cNvCxnSpPr>
              <a:cxnSpLocks/>
            </p:cNvCxnSpPr>
            <p:nvPr/>
          </p:nvCxnSpPr>
          <p:spPr bwMode="auto">
            <a:xfrm>
              <a:off x="1643497" y="4645431"/>
              <a:ext cx="135081" cy="0"/>
            </a:xfrm>
            <a:prstGeom prst="line">
              <a:avLst/>
            </a:prstGeom>
            <a:noFill/>
            <a:ln w="28575" cap="flat" cmpd="sng" algn="ctr">
              <a:solidFill>
                <a:schemeClr val="bg1"/>
              </a:solidFill>
              <a:prstDash val="solid"/>
              <a:round/>
              <a:headEnd type="none" w="med" len="med"/>
              <a:tailEnd type="none" w="med" len="med"/>
            </a:ln>
            <a:effectLst/>
          </p:spPr>
        </p:cxnSp>
        <p:cxnSp>
          <p:nvCxnSpPr>
            <p:cNvPr id="31914" name="Straight Connector 31913">
              <a:extLst>
                <a:ext uri="{FF2B5EF4-FFF2-40B4-BE49-F238E27FC236}">
                  <a16:creationId xmlns:a16="http://schemas.microsoft.com/office/drawing/2014/main" id="{CBE1B9CA-481A-BE77-1DC7-8E044315537A}"/>
                </a:ext>
              </a:extLst>
            </p:cNvPr>
            <p:cNvCxnSpPr>
              <a:cxnSpLocks/>
            </p:cNvCxnSpPr>
            <p:nvPr/>
          </p:nvCxnSpPr>
          <p:spPr bwMode="auto">
            <a:xfrm>
              <a:off x="1643497" y="5385955"/>
              <a:ext cx="135081" cy="0"/>
            </a:xfrm>
            <a:prstGeom prst="line">
              <a:avLst/>
            </a:prstGeom>
            <a:noFill/>
            <a:ln w="28575" cap="flat" cmpd="sng" algn="ctr">
              <a:solidFill>
                <a:schemeClr val="bg1"/>
              </a:solidFill>
              <a:prstDash val="solid"/>
              <a:round/>
              <a:headEnd type="none" w="med" len="med"/>
              <a:tailEnd type="none" w="med" len="med"/>
            </a:ln>
            <a:effectLst/>
          </p:spPr>
        </p:cxnSp>
      </p:grpSp>
      <p:grpSp>
        <p:nvGrpSpPr>
          <p:cNvPr id="31915" name="Group 31914">
            <a:extLst>
              <a:ext uri="{FF2B5EF4-FFF2-40B4-BE49-F238E27FC236}">
                <a16:creationId xmlns:a16="http://schemas.microsoft.com/office/drawing/2014/main" id="{89A286EC-E67C-D0F9-9467-B42CEB1F0396}"/>
              </a:ext>
            </a:extLst>
          </p:cNvPr>
          <p:cNvGrpSpPr/>
          <p:nvPr/>
        </p:nvGrpSpPr>
        <p:grpSpPr>
          <a:xfrm>
            <a:off x="2043830" y="1588604"/>
            <a:ext cx="429095" cy="1573168"/>
            <a:chOff x="2297972" y="1765000"/>
            <a:chExt cx="429095" cy="3844494"/>
          </a:xfrm>
        </p:grpSpPr>
        <p:sp>
          <p:nvSpPr>
            <p:cNvPr id="31917" name="TextBox 31916">
              <a:extLst>
                <a:ext uri="{FF2B5EF4-FFF2-40B4-BE49-F238E27FC236}">
                  <a16:creationId xmlns:a16="http://schemas.microsoft.com/office/drawing/2014/main" id="{62F7D481-1480-ED26-8E48-CA55FC98F59A}"/>
                </a:ext>
              </a:extLst>
            </p:cNvPr>
            <p:cNvSpPr txBox="1"/>
            <p:nvPr/>
          </p:nvSpPr>
          <p:spPr bwMode="auto">
            <a:xfrm>
              <a:off x="2297972" y="1765000"/>
              <a:ext cx="418704" cy="9025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50</a:t>
              </a:r>
            </a:p>
          </p:txBody>
        </p:sp>
        <p:sp>
          <p:nvSpPr>
            <p:cNvPr id="31918" name="TextBox 31917">
              <a:extLst>
                <a:ext uri="{FF2B5EF4-FFF2-40B4-BE49-F238E27FC236}">
                  <a16:creationId xmlns:a16="http://schemas.microsoft.com/office/drawing/2014/main" id="{D8AE7D8F-F54F-43BF-6A96-21C6C2CA1DFB}"/>
                </a:ext>
              </a:extLst>
            </p:cNvPr>
            <p:cNvSpPr txBox="1"/>
            <p:nvPr/>
          </p:nvSpPr>
          <p:spPr bwMode="auto">
            <a:xfrm>
              <a:off x="2297972" y="2504147"/>
              <a:ext cx="418704" cy="9025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45</a:t>
              </a:r>
            </a:p>
          </p:txBody>
        </p:sp>
        <p:sp>
          <p:nvSpPr>
            <p:cNvPr id="31919" name="TextBox 31918">
              <a:extLst>
                <a:ext uri="{FF2B5EF4-FFF2-40B4-BE49-F238E27FC236}">
                  <a16:creationId xmlns:a16="http://schemas.microsoft.com/office/drawing/2014/main" id="{ECF4CF8F-03E8-0DEC-DB20-7DDB1700CD39}"/>
                </a:ext>
              </a:extLst>
            </p:cNvPr>
            <p:cNvSpPr txBox="1"/>
            <p:nvPr/>
          </p:nvSpPr>
          <p:spPr bwMode="auto">
            <a:xfrm>
              <a:off x="2297972" y="3234278"/>
              <a:ext cx="418704" cy="9025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40</a:t>
              </a:r>
            </a:p>
          </p:txBody>
        </p:sp>
        <p:sp>
          <p:nvSpPr>
            <p:cNvPr id="31920" name="TextBox 31919">
              <a:extLst>
                <a:ext uri="{FF2B5EF4-FFF2-40B4-BE49-F238E27FC236}">
                  <a16:creationId xmlns:a16="http://schemas.microsoft.com/office/drawing/2014/main" id="{C5BF99A2-F205-6B85-90C4-A426D76B2D34}"/>
                </a:ext>
              </a:extLst>
            </p:cNvPr>
            <p:cNvSpPr txBox="1"/>
            <p:nvPr/>
          </p:nvSpPr>
          <p:spPr bwMode="auto">
            <a:xfrm>
              <a:off x="2308363" y="3976792"/>
              <a:ext cx="418704" cy="9025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35</a:t>
              </a:r>
            </a:p>
          </p:txBody>
        </p:sp>
        <p:sp>
          <p:nvSpPr>
            <p:cNvPr id="31921" name="TextBox 31920">
              <a:extLst>
                <a:ext uri="{FF2B5EF4-FFF2-40B4-BE49-F238E27FC236}">
                  <a16:creationId xmlns:a16="http://schemas.microsoft.com/office/drawing/2014/main" id="{952F870C-59F2-A57A-7155-1816DC1627A9}"/>
                </a:ext>
              </a:extLst>
            </p:cNvPr>
            <p:cNvSpPr txBox="1"/>
            <p:nvPr/>
          </p:nvSpPr>
          <p:spPr bwMode="auto">
            <a:xfrm>
              <a:off x="2308363" y="4706924"/>
              <a:ext cx="418704" cy="9025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30</a:t>
              </a:r>
            </a:p>
          </p:txBody>
        </p:sp>
      </p:grpSp>
      <p:sp>
        <p:nvSpPr>
          <p:cNvPr id="31923" name="Freeform: Shape 31922">
            <a:extLst>
              <a:ext uri="{FF2B5EF4-FFF2-40B4-BE49-F238E27FC236}">
                <a16:creationId xmlns:a16="http://schemas.microsoft.com/office/drawing/2014/main" id="{1AC77152-2CED-CAD0-621C-F49F9AD5E973}"/>
              </a:ext>
            </a:extLst>
          </p:cNvPr>
          <p:cNvSpPr/>
          <p:nvPr/>
        </p:nvSpPr>
        <p:spPr bwMode="auto">
          <a:xfrm>
            <a:off x="2529097" y="4430653"/>
            <a:ext cx="6904835" cy="369916"/>
          </a:xfrm>
          <a:custGeom>
            <a:avLst/>
            <a:gdLst>
              <a:gd name="connsiteX0" fmla="*/ 0 w 6904835"/>
              <a:gd name="connsiteY0" fmla="*/ 379142 h 379142"/>
              <a:gd name="connsiteX1" fmla="*/ 160577 w 6904835"/>
              <a:gd name="connsiteY1" fmla="*/ 379142 h 379142"/>
              <a:gd name="connsiteX2" fmla="*/ 160577 w 6904835"/>
              <a:gd name="connsiteY2" fmla="*/ 330076 h 379142"/>
              <a:gd name="connsiteX3" fmla="*/ 655691 w 6904835"/>
              <a:gd name="connsiteY3" fmla="*/ 330076 h 379142"/>
              <a:gd name="connsiteX4" fmla="*/ 655691 w 6904835"/>
              <a:gd name="connsiteY4" fmla="*/ 316695 h 379142"/>
              <a:gd name="connsiteX5" fmla="*/ 843032 w 6904835"/>
              <a:gd name="connsiteY5" fmla="*/ 316695 h 379142"/>
              <a:gd name="connsiteX6" fmla="*/ 843032 w 6904835"/>
              <a:gd name="connsiteY6" fmla="*/ 285471 h 379142"/>
              <a:gd name="connsiteX7" fmla="*/ 1275699 w 6904835"/>
              <a:gd name="connsiteY7" fmla="*/ 285471 h 379142"/>
              <a:gd name="connsiteX8" fmla="*/ 1275699 w 6904835"/>
              <a:gd name="connsiteY8" fmla="*/ 267629 h 379142"/>
              <a:gd name="connsiteX9" fmla="*/ 1347067 w 6904835"/>
              <a:gd name="connsiteY9" fmla="*/ 267629 h 379142"/>
              <a:gd name="connsiteX10" fmla="*/ 1347067 w 6904835"/>
              <a:gd name="connsiteY10" fmla="*/ 267629 h 379142"/>
              <a:gd name="connsiteX11" fmla="*/ 1347067 w 6904835"/>
              <a:gd name="connsiteY11" fmla="*/ 240867 h 379142"/>
              <a:gd name="connsiteX12" fmla="*/ 1797576 w 6904835"/>
              <a:gd name="connsiteY12" fmla="*/ 240867 h 379142"/>
              <a:gd name="connsiteX13" fmla="*/ 1797576 w 6904835"/>
              <a:gd name="connsiteY13" fmla="*/ 214104 h 379142"/>
              <a:gd name="connsiteX14" fmla="*/ 2270388 w 6904835"/>
              <a:gd name="connsiteY14" fmla="*/ 214104 h 379142"/>
              <a:gd name="connsiteX15" fmla="*/ 2270388 w 6904835"/>
              <a:gd name="connsiteY15" fmla="*/ 187341 h 379142"/>
              <a:gd name="connsiteX16" fmla="*/ 2734279 w 6904835"/>
              <a:gd name="connsiteY16" fmla="*/ 187341 h 379142"/>
              <a:gd name="connsiteX17" fmla="*/ 2734279 w 6904835"/>
              <a:gd name="connsiteY17" fmla="*/ 178420 h 379142"/>
              <a:gd name="connsiteX18" fmla="*/ 3604074 w 6904835"/>
              <a:gd name="connsiteY18" fmla="*/ 178420 h 379142"/>
              <a:gd name="connsiteX19" fmla="*/ 3604074 w 6904835"/>
              <a:gd name="connsiteY19" fmla="*/ 124894 h 379142"/>
              <a:gd name="connsiteX20" fmla="*/ 3653139 w 6904835"/>
              <a:gd name="connsiteY20" fmla="*/ 124894 h 379142"/>
              <a:gd name="connsiteX21" fmla="*/ 3653139 w 6904835"/>
              <a:gd name="connsiteY21" fmla="*/ 93670 h 379142"/>
              <a:gd name="connsiteX22" fmla="*/ 5218770 w 6904835"/>
              <a:gd name="connsiteY22" fmla="*/ 93670 h 379142"/>
              <a:gd name="connsiteX23" fmla="*/ 5241073 w 6904835"/>
              <a:gd name="connsiteY23" fmla="*/ 71367 h 379142"/>
              <a:gd name="connsiteX24" fmla="*/ 5455176 w 6904835"/>
              <a:gd name="connsiteY24" fmla="*/ 71367 h 379142"/>
              <a:gd name="connsiteX25" fmla="*/ 5455176 w 6904835"/>
              <a:gd name="connsiteY25" fmla="*/ 0 h 379142"/>
              <a:gd name="connsiteX26" fmla="*/ 6904835 w 6904835"/>
              <a:gd name="connsiteY26" fmla="*/ 0 h 3791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6904835" h="379142">
                <a:moveTo>
                  <a:pt x="0" y="379142"/>
                </a:moveTo>
                <a:lnTo>
                  <a:pt x="160577" y="379142"/>
                </a:lnTo>
                <a:lnTo>
                  <a:pt x="160577" y="330076"/>
                </a:lnTo>
                <a:lnTo>
                  <a:pt x="655691" y="330076"/>
                </a:lnTo>
                <a:lnTo>
                  <a:pt x="655691" y="316695"/>
                </a:lnTo>
                <a:lnTo>
                  <a:pt x="843032" y="316695"/>
                </a:lnTo>
                <a:lnTo>
                  <a:pt x="843032" y="285471"/>
                </a:lnTo>
                <a:lnTo>
                  <a:pt x="1275699" y="285471"/>
                </a:lnTo>
                <a:lnTo>
                  <a:pt x="1275699" y="267629"/>
                </a:lnTo>
                <a:lnTo>
                  <a:pt x="1347067" y="267629"/>
                </a:lnTo>
                <a:lnTo>
                  <a:pt x="1347067" y="267629"/>
                </a:lnTo>
                <a:lnTo>
                  <a:pt x="1347067" y="240867"/>
                </a:lnTo>
                <a:lnTo>
                  <a:pt x="1797576" y="240867"/>
                </a:lnTo>
                <a:lnTo>
                  <a:pt x="1797576" y="214104"/>
                </a:lnTo>
                <a:lnTo>
                  <a:pt x="2270388" y="214104"/>
                </a:lnTo>
                <a:lnTo>
                  <a:pt x="2270388" y="187341"/>
                </a:lnTo>
                <a:lnTo>
                  <a:pt x="2734279" y="187341"/>
                </a:lnTo>
                <a:lnTo>
                  <a:pt x="2734279" y="178420"/>
                </a:lnTo>
                <a:lnTo>
                  <a:pt x="3604074" y="178420"/>
                </a:lnTo>
                <a:lnTo>
                  <a:pt x="3604074" y="124894"/>
                </a:lnTo>
                <a:lnTo>
                  <a:pt x="3653139" y="124894"/>
                </a:lnTo>
                <a:lnTo>
                  <a:pt x="3653139" y="93670"/>
                </a:lnTo>
                <a:lnTo>
                  <a:pt x="5218770" y="93670"/>
                </a:lnTo>
                <a:lnTo>
                  <a:pt x="5241073" y="71367"/>
                </a:lnTo>
                <a:lnTo>
                  <a:pt x="5455176" y="71367"/>
                </a:lnTo>
                <a:lnTo>
                  <a:pt x="5455176" y="0"/>
                </a:lnTo>
                <a:lnTo>
                  <a:pt x="6904835" y="0"/>
                </a:lnTo>
              </a:path>
            </a:pathLst>
          </a:custGeom>
          <a:noFill/>
          <a:ln w="28575">
            <a:solidFill>
              <a:schemeClr val="accent1"/>
            </a:solidFill>
            <a:miter lim="800000"/>
            <a:headEnd/>
            <a:tailEnd/>
          </a:ln>
        </p:spPr>
        <p:txBody>
          <a:bodyPr rtlCol="0" anchor="ctr"/>
          <a:lstStyle/>
          <a:p>
            <a:pPr algn="ctr"/>
            <a:endParaRPr lang="en-US"/>
          </a:p>
        </p:txBody>
      </p:sp>
      <p:sp>
        <p:nvSpPr>
          <p:cNvPr id="31924" name="Freeform: Shape 31923">
            <a:extLst>
              <a:ext uri="{FF2B5EF4-FFF2-40B4-BE49-F238E27FC236}">
                <a16:creationId xmlns:a16="http://schemas.microsoft.com/office/drawing/2014/main" id="{5E5037DF-9B74-D622-BA82-FC7D9D3B352B}"/>
              </a:ext>
            </a:extLst>
          </p:cNvPr>
          <p:cNvSpPr/>
          <p:nvPr/>
        </p:nvSpPr>
        <p:spPr bwMode="auto">
          <a:xfrm>
            <a:off x="2520176" y="3841564"/>
            <a:ext cx="7444554" cy="990228"/>
          </a:xfrm>
          <a:custGeom>
            <a:avLst/>
            <a:gdLst>
              <a:gd name="connsiteX0" fmla="*/ 0 w 7444554"/>
              <a:gd name="connsiteY0" fmla="*/ 990228 h 990228"/>
              <a:gd name="connsiteX1" fmla="*/ 102591 w 7444554"/>
              <a:gd name="connsiteY1" fmla="*/ 990228 h 990228"/>
              <a:gd name="connsiteX2" fmla="*/ 102591 w 7444554"/>
              <a:gd name="connsiteY2" fmla="*/ 950084 h 990228"/>
              <a:gd name="connsiteX3" fmla="*/ 173959 w 7444554"/>
              <a:gd name="connsiteY3" fmla="*/ 950084 h 990228"/>
              <a:gd name="connsiteX4" fmla="*/ 173959 w 7444554"/>
              <a:gd name="connsiteY4" fmla="*/ 914400 h 990228"/>
              <a:gd name="connsiteX5" fmla="*/ 316694 w 7444554"/>
              <a:gd name="connsiteY5" fmla="*/ 914400 h 990228"/>
              <a:gd name="connsiteX6" fmla="*/ 316694 w 7444554"/>
              <a:gd name="connsiteY6" fmla="*/ 847492 h 990228"/>
              <a:gd name="connsiteX7" fmla="*/ 361299 w 7444554"/>
              <a:gd name="connsiteY7" fmla="*/ 847492 h 990228"/>
              <a:gd name="connsiteX8" fmla="*/ 361299 w 7444554"/>
              <a:gd name="connsiteY8" fmla="*/ 793967 h 990228"/>
              <a:gd name="connsiteX9" fmla="*/ 423746 w 7444554"/>
              <a:gd name="connsiteY9" fmla="*/ 793967 h 990228"/>
              <a:gd name="connsiteX10" fmla="*/ 423746 w 7444554"/>
              <a:gd name="connsiteY10" fmla="*/ 744901 h 990228"/>
              <a:gd name="connsiteX11" fmla="*/ 481732 w 7444554"/>
              <a:gd name="connsiteY11" fmla="*/ 744901 h 990228"/>
              <a:gd name="connsiteX12" fmla="*/ 481732 w 7444554"/>
              <a:gd name="connsiteY12" fmla="*/ 713678 h 990228"/>
              <a:gd name="connsiteX13" fmla="*/ 606626 w 7444554"/>
              <a:gd name="connsiteY13" fmla="*/ 713678 h 990228"/>
              <a:gd name="connsiteX14" fmla="*/ 606626 w 7444554"/>
              <a:gd name="connsiteY14" fmla="*/ 700296 h 990228"/>
              <a:gd name="connsiteX15" fmla="*/ 851953 w 7444554"/>
              <a:gd name="connsiteY15" fmla="*/ 700296 h 990228"/>
              <a:gd name="connsiteX16" fmla="*/ 851953 w 7444554"/>
              <a:gd name="connsiteY16" fmla="*/ 664612 h 990228"/>
              <a:gd name="connsiteX17" fmla="*/ 909939 w 7444554"/>
              <a:gd name="connsiteY17" fmla="*/ 664612 h 990228"/>
              <a:gd name="connsiteX18" fmla="*/ 909939 w 7444554"/>
              <a:gd name="connsiteY18" fmla="*/ 597705 h 990228"/>
              <a:gd name="connsiteX19" fmla="*/ 1284620 w 7444554"/>
              <a:gd name="connsiteY19" fmla="*/ 597705 h 990228"/>
              <a:gd name="connsiteX20" fmla="*/ 1284620 w 7444554"/>
              <a:gd name="connsiteY20" fmla="*/ 562021 h 990228"/>
              <a:gd name="connsiteX21" fmla="*/ 1329225 w 7444554"/>
              <a:gd name="connsiteY21" fmla="*/ 562021 h 990228"/>
              <a:gd name="connsiteX22" fmla="*/ 1329225 w 7444554"/>
              <a:gd name="connsiteY22" fmla="*/ 504035 h 990228"/>
              <a:gd name="connsiteX23" fmla="*/ 1400593 w 7444554"/>
              <a:gd name="connsiteY23" fmla="*/ 504035 h 990228"/>
              <a:gd name="connsiteX24" fmla="*/ 1400593 w 7444554"/>
              <a:gd name="connsiteY24" fmla="*/ 459430 h 990228"/>
              <a:gd name="connsiteX25" fmla="*/ 1529947 w 7444554"/>
              <a:gd name="connsiteY25" fmla="*/ 459430 h 990228"/>
              <a:gd name="connsiteX26" fmla="*/ 1529947 w 7444554"/>
              <a:gd name="connsiteY26" fmla="*/ 423746 h 990228"/>
              <a:gd name="connsiteX27" fmla="*/ 1748511 w 7444554"/>
              <a:gd name="connsiteY27" fmla="*/ 423746 h 990228"/>
              <a:gd name="connsiteX28" fmla="*/ 1748511 w 7444554"/>
              <a:gd name="connsiteY28" fmla="*/ 374681 h 990228"/>
              <a:gd name="connsiteX29" fmla="*/ 1837721 w 7444554"/>
              <a:gd name="connsiteY29" fmla="*/ 374681 h 990228"/>
              <a:gd name="connsiteX30" fmla="*/ 1837721 w 7444554"/>
              <a:gd name="connsiteY30" fmla="*/ 361299 h 990228"/>
              <a:gd name="connsiteX31" fmla="*/ 2087508 w 7444554"/>
              <a:gd name="connsiteY31" fmla="*/ 361299 h 990228"/>
              <a:gd name="connsiteX32" fmla="*/ 2087508 w 7444554"/>
              <a:gd name="connsiteY32" fmla="*/ 321155 h 990228"/>
              <a:gd name="connsiteX33" fmla="*/ 2185639 w 7444554"/>
              <a:gd name="connsiteY33" fmla="*/ 321155 h 990228"/>
              <a:gd name="connsiteX34" fmla="*/ 2185639 w 7444554"/>
              <a:gd name="connsiteY34" fmla="*/ 307773 h 990228"/>
              <a:gd name="connsiteX35" fmla="*/ 2283769 w 7444554"/>
              <a:gd name="connsiteY35" fmla="*/ 307773 h 990228"/>
              <a:gd name="connsiteX36" fmla="*/ 2283769 w 7444554"/>
              <a:gd name="connsiteY36" fmla="*/ 272090 h 990228"/>
              <a:gd name="connsiteX37" fmla="*/ 2341756 w 7444554"/>
              <a:gd name="connsiteY37" fmla="*/ 272090 h 990228"/>
              <a:gd name="connsiteX38" fmla="*/ 2341756 w 7444554"/>
              <a:gd name="connsiteY38" fmla="*/ 245327 h 990228"/>
              <a:gd name="connsiteX39" fmla="*/ 2707516 w 7444554"/>
              <a:gd name="connsiteY39" fmla="*/ 245327 h 990228"/>
              <a:gd name="connsiteX40" fmla="*/ 2707516 w 7444554"/>
              <a:gd name="connsiteY40" fmla="*/ 236406 h 990228"/>
              <a:gd name="connsiteX41" fmla="*/ 2935001 w 7444554"/>
              <a:gd name="connsiteY41" fmla="*/ 236406 h 990228"/>
              <a:gd name="connsiteX42" fmla="*/ 2935001 w 7444554"/>
              <a:gd name="connsiteY42" fmla="*/ 209643 h 990228"/>
              <a:gd name="connsiteX43" fmla="*/ 2979605 w 7444554"/>
              <a:gd name="connsiteY43" fmla="*/ 209643 h 990228"/>
              <a:gd name="connsiteX44" fmla="*/ 2979605 w 7444554"/>
              <a:gd name="connsiteY44" fmla="*/ 156117 h 990228"/>
              <a:gd name="connsiteX45" fmla="*/ 3996597 w 7444554"/>
              <a:gd name="connsiteY45" fmla="*/ 156117 h 990228"/>
              <a:gd name="connsiteX46" fmla="*/ 3996597 w 7444554"/>
              <a:gd name="connsiteY46" fmla="*/ 120433 h 990228"/>
              <a:gd name="connsiteX47" fmla="*/ 4081346 w 7444554"/>
              <a:gd name="connsiteY47" fmla="*/ 120433 h 990228"/>
              <a:gd name="connsiteX48" fmla="*/ 4081346 w 7444554"/>
              <a:gd name="connsiteY48" fmla="*/ 80289 h 990228"/>
              <a:gd name="connsiteX49" fmla="*/ 5615754 w 7444554"/>
              <a:gd name="connsiteY49" fmla="*/ 80289 h 990228"/>
              <a:gd name="connsiteX50" fmla="*/ 5615754 w 7444554"/>
              <a:gd name="connsiteY50" fmla="*/ 0 h 990228"/>
              <a:gd name="connsiteX51" fmla="*/ 7444554 w 7444554"/>
              <a:gd name="connsiteY51" fmla="*/ 0 h 9902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7444554" h="990228">
                <a:moveTo>
                  <a:pt x="0" y="990228"/>
                </a:moveTo>
                <a:lnTo>
                  <a:pt x="102591" y="990228"/>
                </a:lnTo>
                <a:lnTo>
                  <a:pt x="102591" y="950084"/>
                </a:lnTo>
                <a:lnTo>
                  <a:pt x="173959" y="950084"/>
                </a:lnTo>
                <a:lnTo>
                  <a:pt x="173959" y="914400"/>
                </a:lnTo>
                <a:lnTo>
                  <a:pt x="316694" y="914400"/>
                </a:lnTo>
                <a:lnTo>
                  <a:pt x="316694" y="847492"/>
                </a:lnTo>
                <a:lnTo>
                  <a:pt x="361299" y="847492"/>
                </a:lnTo>
                <a:lnTo>
                  <a:pt x="361299" y="793967"/>
                </a:lnTo>
                <a:lnTo>
                  <a:pt x="423746" y="793967"/>
                </a:lnTo>
                <a:lnTo>
                  <a:pt x="423746" y="744901"/>
                </a:lnTo>
                <a:lnTo>
                  <a:pt x="481732" y="744901"/>
                </a:lnTo>
                <a:lnTo>
                  <a:pt x="481732" y="713678"/>
                </a:lnTo>
                <a:lnTo>
                  <a:pt x="606626" y="713678"/>
                </a:lnTo>
                <a:lnTo>
                  <a:pt x="606626" y="700296"/>
                </a:lnTo>
                <a:lnTo>
                  <a:pt x="851953" y="700296"/>
                </a:lnTo>
                <a:lnTo>
                  <a:pt x="851953" y="664612"/>
                </a:lnTo>
                <a:lnTo>
                  <a:pt x="909939" y="664612"/>
                </a:lnTo>
                <a:lnTo>
                  <a:pt x="909939" y="597705"/>
                </a:lnTo>
                <a:lnTo>
                  <a:pt x="1284620" y="597705"/>
                </a:lnTo>
                <a:lnTo>
                  <a:pt x="1284620" y="562021"/>
                </a:lnTo>
                <a:lnTo>
                  <a:pt x="1329225" y="562021"/>
                </a:lnTo>
                <a:lnTo>
                  <a:pt x="1329225" y="504035"/>
                </a:lnTo>
                <a:lnTo>
                  <a:pt x="1400593" y="504035"/>
                </a:lnTo>
                <a:lnTo>
                  <a:pt x="1400593" y="459430"/>
                </a:lnTo>
                <a:lnTo>
                  <a:pt x="1529947" y="459430"/>
                </a:lnTo>
                <a:lnTo>
                  <a:pt x="1529947" y="423746"/>
                </a:lnTo>
                <a:lnTo>
                  <a:pt x="1748511" y="423746"/>
                </a:lnTo>
                <a:lnTo>
                  <a:pt x="1748511" y="374681"/>
                </a:lnTo>
                <a:lnTo>
                  <a:pt x="1837721" y="374681"/>
                </a:lnTo>
                <a:lnTo>
                  <a:pt x="1837721" y="361299"/>
                </a:lnTo>
                <a:lnTo>
                  <a:pt x="2087508" y="361299"/>
                </a:lnTo>
                <a:lnTo>
                  <a:pt x="2087508" y="321155"/>
                </a:lnTo>
                <a:lnTo>
                  <a:pt x="2185639" y="321155"/>
                </a:lnTo>
                <a:lnTo>
                  <a:pt x="2185639" y="307773"/>
                </a:lnTo>
                <a:lnTo>
                  <a:pt x="2283769" y="307773"/>
                </a:lnTo>
                <a:lnTo>
                  <a:pt x="2283769" y="272090"/>
                </a:lnTo>
                <a:lnTo>
                  <a:pt x="2341756" y="272090"/>
                </a:lnTo>
                <a:lnTo>
                  <a:pt x="2341756" y="245327"/>
                </a:lnTo>
                <a:lnTo>
                  <a:pt x="2707516" y="245327"/>
                </a:lnTo>
                <a:lnTo>
                  <a:pt x="2707516" y="236406"/>
                </a:lnTo>
                <a:lnTo>
                  <a:pt x="2935001" y="236406"/>
                </a:lnTo>
                <a:lnTo>
                  <a:pt x="2935001" y="209643"/>
                </a:lnTo>
                <a:lnTo>
                  <a:pt x="2979605" y="209643"/>
                </a:lnTo>
                <a:lnTo>
                  <a:pt x="2979605" y="156117"/>
                </a:lnTo>
                <a:lnTo>
                  <a:pt x="3996597" y="156117"/>
                </a:lnTo>
                <a:lnTo>
                  <a:pt x="3996597" y="120433"/>
                </a:lnTo>
                <a:lnTo>
                  <a:pt x="4081346" y="120433"/>
                </a:lnTo>
                <a:lnTo>
                  <a:pt x="4081346" y="80289"/>
                </a:lnTo>
                <a:lnTo>
                  <a:pt x="5615754" y="80289"/>
                </a:lnTo>
                <a:lnTo>
                  <a:pt x="5615754" y="0"/>
                </a:lnTo>
                <a:lnTo>
                  <a:pt x="7444554" y="0"/>
                </a:lnTo>
              </a:path>
            </a:pathLst>
          </a:custGeom>
          <a:noFill/>
          <a:ln w="28575">
            <a:solidFill>
              <a:schemeClr val="accent3"/>
            </a:solidFill>
            <a:miter lim="800000"/>
            <a:headEnd/>
            <a:tailEnd/>
          </a:ln>
        </p:spPr>
        <p:txBody>
          <a:bodyPr rtlCol="0" anchor="ctr"/>
          <a:lstStyle/>
          <a:p>
            <a:pPr algn="ctr"/>
            <a:endParaRPr lang="en-US"/>
          </a:p>
        </p:txBody>
      </p:sp>
      <p:grpSp>
        <p:nvGrpSpPr>
          <p:cNvPr id="31947" name="Group 31946">
            <a:extLst>
              <a:ext uri="{FF2B5EF4-FFF2-40B4-BE49-F238E27FC236}">
                <a16:creationId xmlns:a16="http://schemas.microsoft.com/office/drawing/2014/main" id="{13949EA6-5CBB-5302-BCFF-1983C941E233}"/>
              </a:ext>
            </a:extLst>
          </p:cNvPr>
          <p:cNvGrpSpPr/>
          <p:nvPr/>
        </p:nvGrpSpPr>
        <p:grpSpPr>
          <a:xfrm>
            <a:off x="2658898" y="4377067"/>
            <a:ext cx="6718336" cy="479657"/>
            <a:chOff x="2658898" y="4465193"/>
            <a:chExt cx="6718336" cy="479657"/>
          </a:xfrm>
        </p:grpSpPr>
        <p:cxnSp>
          <p:nvCxnSpPr>
            <p:cNvPr id="7" name="Straight Connector 6">
              <a:extLst>
                <a:ext uri="{FF2B5EF4-FFF2-40B4-BE49-F238E27FC236}">
                  <a16:creationId xmlns:a16="http://schemas.microsoft.com/office/drawing/2014/main" id="{C293CB46-CBA8-A1F8-0DF8-C78B509E6525}"/>
                </a:ext>
              </a:extLst>
            </p:cNvPr>
            <p:cNvCxnSpPr>
              <a:cxnSpLocks/>
            </p:cNvCxnSpPr>
            <p:nvPr/>
          </p:nvCxnSpPr>
          <p:spPr bwMode="auto">
            <a:xfrm>
              <a:off x="2658898" y="4837678"/>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8" name="Straight Connector 7">
              <a:extLst>
                <a:ext uri="{FF2B5EF4-FFF2-40B4-BE49-F238E27FC236}">
                  <a16:creationId xmlns:a16="http://schemas.microsoft.com/office/drawing/2014/main" id="{AC7A645A-DFDE-B732-574B-C3ABC222DE4B}"/>
                </a:ext>
              </a:extLst>
            </p:cNvPr>
            <p:cNvCxnSpPr>
              <a:cxnSpLocks/>
            </p:cNvCxnSpPr>
            <p:nvPr/>
          </p:nvCxnSpPr>
          <p:spPr bwMode="auto">
            <a:xfrm>
              <a:off x="2750933" y="4788040"/>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9" name="Straight Connector 8">
              <a:extLst>
                <a:ext uri="{FF2B5EF4-FFF2-40B4-BE49-F238E27FC236}">
                  <a16:creationId xmlns:a16="http://schemas.microsoft.com/office/drawing/2014/main" id="{5CD39BD9-94A9-756B-FDFE-E23669B6F246}"/>
                </a:ext>
              </a:extLst>
            </p:cNvPr>
            <p:cNvCxnSpPr>
              <a:cxnSpLocks/>
            </p:cNvCxnSpPr>
            <p:nvPr/>
          </p:nvCxnSpPr>
          <p:spPr bwMode="auto">
            <a:xfrm>
              <a:off x="2811834" y="4788040"/>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10" name="Straight Connector 9">
              <a:extLst>
                <a:ext uri="{FF2B5EF4-FFF2-40B4-BE49-F238E27FC236}">
                  <a16:creationId xmlns:a16="http://schemas.microsoft.com/office/drawing/2014/main" id="{6EAA231A-16CB-BA3E-B8E8-0B7C39BA98FB}"/>
                </a:ext>
              </a:extLst>
            </p:cNvPr>
            <p:cNvCxnSpPr>
              <a:cxnSpLocks/>
            </p:cNvCxnSpPr>
            <p:nvPr/>
          </p:nvCxnSpPr>
          <p:spPr bwMode="auto">
            <a:xfrm>
              <a:off x="2985596" y="4783580"/>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11" name="Straight Connector 10">
              <a:extLst>
                <a:ext uri="{FF2B5EF4-FFF2-40B4-BE49-F238E27FC236}">
                  <a16:creationId xmlns:a16="http://schemas.microsoft.com/office/drawing/2014/main" id="{591D6963-4437-6CC3-2EDF-F265560C5E86}"/>
                </a:ext>
              </a:extLst>
            </p:cNvPr>
            <p:cNvCxnSpPr>
              <a:cxnSpLocks/>
            </p:cNvCxnSpPr>
            <p:nvPr/>
          </p:nvCxnSpPr>
          <p:spPr bwMode="auto">
            <a:xfrm>
              <a:off x="3133366" y="4779120"/>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12" name="Straight Connector 11">
              <a:extLst>
                <a:ext uri="{FF2B5EF4-FFF2-40B4-BE49-F238E27FC236}">
                  <a16:creationId xmlns:a16="http://schemas.microsoft.com/office/drawing/2014/main" id="{B7FC492B-9787-98B9-C42E-2EF6974387DC}"/>
                </a:ext>
              </a:extLst>
            </p:cNvPr>
            <p:cNvCxnSpPr>
              <a:cxnSpLocks/>
            </p:cNvCxnSpPr>
            <p:nvPr/>
          </p:nvCxnSpPr>
          <p:spPr bwMode="auto">
            <a:xfrm>
              <a:off x="3074380" y="4779120"/>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13" name="Straight Connector 12">
              <a:extLst>
                <a:ext uri="{FF2B5EF4-FFF2-40B4-BE49-F238E27FC236}">
                  <a16:creationId xmlns:a16="http://schemas.microsoft.com/office/drawing/2014/main" id="{F059D8D6-B52E-9F4E-55A6-0938DA485F05}"/>
                </a:ext>
              </a:extLst>
            </p:cNvPr>
            <p:cNvCxnSpPr>
              <a:cxnSpLocks/>
            </p:cNvCxnSpPr>
            <p:nvPr/>
          </p:nvCxnSpPr>
          <p:spPr bwMode="auto">
            <a:xfrm>
              <a:off x="3400092" y="4743003"/>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14" name="Straight Connector 13">
              <a:extLst>
                <a:ext uri="{FF2B5EF4-FFF2-40B4-BE49-F238E27FC236}">
                  <a16:creationId xmlns:a16="http://schemas.microsoft.com/office/drawing/2014/main" id="{2DE0C4F8-AA7E-2252-93EA-D4AD64C40E10}"/>
                </a:ext>
              </a:extLst>
            </p:cNvPr>
            <p:cNvCxnSpPr>
              <a:cxnSpLocks/>
            </p:cNvCxnSpPr>
            <p:nvPr/>
          </p:nvCxnSpPr>
          <p:spPr bwMode="auto">
            <a:xfrm>
              <a:off x="3455266" y="4741519"/>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15" name="Straight Connector 14">
              <a:extLst>
                <a:ext uri="{FF2B5EF4-FFF2-40B4-BE49-F238E27FC236}">
                  <a16:creationId xmlns:a16="http://schemas.microsoft.com/office/drawing/2014/main" id="{4ECE46C4-A188-E793-9177-67A362BCBA3B}"/>
                </a:ext>
              </a:extLst>
            </p:cNvPr>
            <p:cNvCxnSpPr>
              <a:cxnSpLocks/>
            </p:cNvCxnSpPr>
            <p:nvPr/>
          </p:nvCxnSpPr>
          <p:spPr bwMode="auto">
            <a:xfrm>
              <a:off x="6757956" y="4560209"/>
              <a:ext cx="0" cy="107172"/>
            </a:xfrm>
            <a:prstGeom prst="line">
              <a:avLst/>
            </a:prstGeom>
            <a:noFill/>
            <a:ln w="57150" cap="flat" cmpd="sng" algn="ctr">
              <a:solidFill>
                <a:schemeClr val="accent1"/>
              </a:solidFill>
              <a:prstDash val="solid"/>
              <a:round/>
              <a:headEnd type="none" w="med" len="med"/>
              <a:tailEnd type="none" w="med" len="med"/>
            </a:ln>
            <a:effectLst/>
          </p:spPr>
        </p:cxnSp>
        <p:cxnSp>
          <p:nvCxnSpPr>
            <p:cNvPr id="16" name="Straight Connector 15">
              <a:extLst>
                <a:ext uri="{FF2B5EF4-FFF2-40B4-BE49-F238E27FC236}">
                  <a16:creationId xmlns:a16="http://schemas.microsoft.com/office/drawing/2014/main" id="{02E06AD9-CD9C-6DE3-A890-0C2F8DB62159}"/>
                </a:ext>
              </a:extLst>
            </p:cNvPr>
            <p:cNvCxnSpPr>
              <a:cxnSpLocks/>
            </p:cNvCxnSpPr>
            <p:nvPr/>
          </p:nvCxnSpPr>
          <p:spPr bwMode="auto">
            <a:xfrm>
              <a:off x="3345933" y="4774660"/>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17" name="Straight Connector 16">
              <a:extLst>
                <a:ext uri="{FF2B5EF4-FFF2-40B4-BE49-F238E27FC236}">
                  <a16:creationId xmlns:a16="http://schemas.microsoft.com/office/drawing/2014/main" id="{8807083D-D626-ED86-7A8D-16007815A450}"/>
                </a:ext>
              </a:extLst>
            </p:cNvPr>
            <p:cNvCxnSpPr>
              <a:cxnSpLocks/>
            </p:cNvCxnSpPr>
            <p:nvPr/>
          </p:nvCxnSpPr>
          <p:spPr bwMode="auto">
            <a:xfrm>
              <a:off x="3554051" y="4741266"/>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D4156732-5BA1-0A08-9FCD-DC9B783C282B}"/>
                </a:ext>
              </a:extLst>
            </p:cNvPr>
            <p:cNvCxnSpPr>
              <a:cxnSpLocks/>
            </p:cNvCxnSpPr>
            <p:nvPr/>
          </p:nvCxnSpPr>
          <p:spPr bwMode="auto">
            <a:xfrm>
              <a:off x="3503417" y="4741266"/>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19" name="Straight Connector 18">
              <a:extLst>
                <a:ext uri="{FF2B5EF4-FFF2-40B4-BE49-F238E27FC236}">
                  <a16:creationId xmlns:a16="http://schemas.microsoft.com/office/drawing/2014/main" id="{A0E8C8CA-56E3-63E1-BA29-40B76B0470FE}"/>
                </a:ext>
              </a:extLst>
            </p:cNvPr>
            <p:cNvCxnSpPr>
              <a:cxnSpLocks/>
            </p:cNvCxnSpPr>
            <p:nvPr/>
          </p:nvCxnSpPr>
          <p:spPr bwMode="auto">
            <a:xfrm>
              <a:off x="3727764" y="4748274"/>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20" name="Straight Connector 19">
              <a:extLst>
                <a:ext uri="{FF2B5EF4-FFF2-40B4-BE49-F238E27FC236}">
                  <a16:creationId xmlns:a16="http://schemas.microsoft.com/office/drawing/2014/main" id="{A9F96A7F-838C-8F67-E25D-8FED8C512955}"/>
                </a:ext>
              </a:extLst>
            </p:cNvPr>
            <p:cNvCxnSpPr>
              <a:cxnSpLocks/>
            </p:cNvCxnSpPr>
            <p:nvPr/>
          </p:nvCxnSpPr>
          <p:spPr bwMode="auto">
            <a:xfrm>
              <a:off x="3930778" y="4699515"/>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21" name="Straight Connector 20">
              <a:extLst>
                <a:ext uri="{FF2B5EF4-FFF2-40B4-BE49-F238E27FC236}">
                  <a16:creationId xmlns:a16="http://schemas.microsoft.com/office/drawing/2014/main" id="{692AA2FA-413C-5E46-C3E6-3BCDD052054A}"/>
                </a:ext>
              </a:extLst>
            </p:cNvPr>
            <p:cNvCxnSpPr>
              <a:cxnSpLocks/>
            </p:cNvCxnSpPr>
            <p:nvPr/>
          </p:nvCxnSpPr>
          <p:spPr bwMode="auto">
            <a:xfrm>
              <a:off x="3668983" y="4747758"/>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22" name="Straight Connector 21">
              <a:extLst>
                <a:ext uri="{FF2B5EF4-FFF2-40B4-BE49-F238E27FC236}">
                  <a16:creationId xmlns:a16="http://schemas.microsoft.com/office/drawing/2014/main" id="{976C6AB3-208E-1D68-A8DE-A302D3D2D61D}"/>
                </a:ext>
              </a:extLst>
            </p:cNvPr>
            <p:cNvCxnSpPr>
              <a:cxnSpLocks/>
            </p:cNvCxnSpPr>
            <p:nvPr/>
          </p:nvCxnSpPr>
          <p:spPr bwMode="auto">
            <a:xfrm>
              <a:off x="4888431" y="4643115"/>
              <a:ext cx="0" cy="107172"/>
            </a:xfrm>
            <a:prstGeom prst="line">
              <a:avLst/>
            </a:prstGeom>
            <a:noFill/>
            <a:ln w="57150" cap="flat" cmpd="sng" algn="ctr">
              <a:solidFill>
                <a:schemeClr val="accent1"/>
              </a:solidFill>
              <a:prstDash val="solid"/>
              <a:round/>
              <a:headEnd type="none" w="med" len="med"/>
              <a:tailEnd type="none" w="med" len="med"/>
            </a:ln>
            <a:effectLst/>
          </p:spPr>
        </p:cxnSp>
        <p:cxnSp>
          <p:nvCxnSpPr>
            <p:cNvPr id="23" name="Straight Connector 22">
              <a:extLst>
                <a:ext uri="{FF2B5EF4-FFF2-40B4-BE49-F238E27FC236}">
                  <a16:creationId xmlns:a16="http://schemas.microsoft.com/office/drawing/2014/main" id="{B019C83E-7C13-D60F-564B-7F42F4492366}"/>
                </a:ext>
              </a:extLst>
            </p:cNvPr>
            <p:cNvCxnSpPr>
              <a:cxnSpLocks/>
            </p:cNvCxnSpPr>
            <p:nvPr/>
          </p:nvCxnSpPr>
          <p:spPr bwMode="auto">
            <a:xfrm>
              <a:off x="5865861" y="4636202"/>
              <a:ext cx="0" cy="107172"/>
            </a:xfrm>
            <a:prstGeom prst="line">
              <a:avLst/>
            </a:prstGeom>
            <a:noFill/>
            <a:ln w="76200" cap="flat" cmpd="sng" algn="ctr">
              <a:solidFill>
                <a:schemeClr val="accent1"/>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69517A91-067C-49F8-BEFC-7C4C302F2E6D}"/>
                </a:ext>
              </a:extLst>
            </p:cNvPr>
            <p:cNvCxnSpPr>
              <a:cxnSpLocks/>
            </p:cNvCxnSpPr>
            <p:nvPr/>
          </p:nvCxnSpPr>
          <p:spPr bwMode="auto">
            <a:xfrm>
              <a:off x="3831217" y="4734454"/>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25" name="Straight Connector 24">
              <a:extLst>
                <a:ext uri="{FF2B5EF4-FFF2-40B4-BE49-F238E27FC236}">
                  <a16:creationId xmlns:a16="http://schemas.microsoft.com/office/drawing/2014/main" id="{FE005397-E334-D657-0EB9-84C089BE0697}"/>
                </a:ext>
              </a:extLst>
            </p:cNvPr>
            <p:cNvCxnSpPr>
              <a:cxnSpLocks/>
            </p:cNvCxnSpPr>
            <p:nvPr/>
          </p:nvCxnSpPr>
          <p:spPr bwMode="auto">
            <a:xfrm>
              <a:off x="4098541" y="4692140"/>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4E8F57E5-BF87-2007-8A71-70B4850442F9}"/>
                </a:ext>
              </a:extLst>
            </p:cNvPr>
            <p:cNvCxnSpPr>
              <a:cxnSpLocks/>
            </p:cNvCxnSpPr>
            <p:nvPr/>
          </p:nvCxnSpPr>
          <p:spPr bwMode="auto">
            <a:xfrm>
              <a:off x="4058332" y="4694172"/>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E8DC55DB-C2F8-29B3-7E75-0D8F41489158}"/>
                </a:ext>
              </a:extLst>
            </p:cNvPr>
            <p:cNvCxnSpPr>
              <a:cxnSpLocks/>
            </p:cNvCxnSpPr>
            <p:nvPr/>
          </p:nvCxnSpPr>
          <p:spPr bwMode="auto">
            <a:xfrm>
              <a:off x="4739561" y="4671948"/>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28" name="Straight Connector 27">
              <a:extLst>
                <a:ext uri="{FF2B5EF4-FFF2-40B4-BE49-F238E27FC236}">
                  <a16:creationId xmlns:a16="http://schemas.microsoft.com/office/drawing/2014/main" id="{8D913105-AF4E-2D4B-E79D-56DC39DCA035}"/>
                </a:ext>
              </a:extLst>
            </p:cNvPr>
            <p:cNvCxnSpPr>
              <a:cxnSpLocks/>
            </p:cNvCxnSpPr>
            <p:nvPr/>
          </p:nvCxnSpPr>
          <p:spPr bwMode="auto">
            <a:xfrm>
              <a:off x="4677555" y="4674325"/>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29" name="Straight Connector 28">
              <a:extLst>
                <a:ext uri="{FF2B5EF4-FFF2-40B4-BE49-F238E27FC236}">
                  <a16:creationId xmlns:a16="http://schemas.microsoft.com/office/drawing/2014/main" id="{CE798CAD-5C14-701C-5D40-6295F5D36DF5}"/>
                </a:ext>
              </a:extLst>
            </p:cNvPr>
            <p:cNvCxnSpPr>
              <a:cxnSpLocks/>
            </p:cNvCxnSpPr>
            <p:nvPr/>
          </p:nvCxnSpPr>
          <p:spPr bwMode="auto">
            <a:xfrm>
              <a:off x="4457021" y="4669865"/>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0" name="Straight Connector 29">
              <a:extLst>
                <a:ext uri="{FF2B5EF4-FFF2-40B4-BE49-F238E27FC236}">
                  <a16:creationId xmlns:a16="http://schemas.microsoft.com/office/drawing/2014/main" id="{803D6D98-AA62-D6BB-01DF-27D420C171A9}"/>
                </a:ext>
              </a:extLst>
            </p:cNvPr>
            <p:cNvCxnSpPr>
              <a:cxnSpLocks/>
            </p:cNvCxnSpPr>
            <p:nvPr/>
          </p:nvCxnSpPr>
          <p:spPr bwMode="auto">
            <a:xfrm>
              <a:off x="4493670" y="4671948"/>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1" name="Straight Connector 30">
              <a:extLst>
                <a:ext uri="{FF2B5EF4-FFF2-40B4-BE49-F238E27FC236}">
                  <a16:creationId xmlns:a16="http://schemas.microsoft.com/office/drawing/2014/main" id="{7F0275BF-D628-2514-F468-DA6A70E3D929}"/>
                </a:ext>
              </a:extLst>
            </p:cNvPr>
            <p:cNvCxnSpPr>
              <a:cxnSpLocks/>
            </p:cNvCxnSpPr>
            <p:nvPr/>
          </p:nvCxnSpPr>
          <p:spPr bwMode="auto">
            <a:xfrm>
              <a:off x="4937309" y="4649106"/>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2" name="Straight Connector 31">
              <a:extLst>
                <a:ext uri="{FF2B5EF4-FFF2-40B4-BE49-F238E27FC236}">
                  <a16:creationId xmlns:a16="http://schemas.microsoft.com/office/drawing/2014/main" id="{92240347-2DB8-057B-D866-3310F7523ACD}"/>
                </a:ext>
              </a:extLst>
            </p:cNvPr>
            <p:cNvCxnSpPr>
              <a:cxnSpLocks/>
            </p:cNvCxnSpPr>
            <p:nvPr/>
          </p:nvCxnSpPr>
          <p:spPr bwMode="auto">
            <a:xfrm>
              <a:off x="4831874" y="4644802"/>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3" name="Straight Connector 32">
              <a:extLst>
                <a:ext uri="{FF2B5EF4-FFF2-40B4-BE49-F238E27FC236}">
                  <a16:creationId xmlns:a16="http://schemas.microsoft.com/office/drawing/2014/main" id="{43EB2816-DB55-BE31-8906-C0A212D7417D}"/>
                </a:ext>
              </a:extLst>
            </p:cNvPr>
            <p:cNvCxnSpPr>
              <a:cxnSpLocks/>
            </p:cNvCxnSpPr>
            <p:nvPr/>
          </p:nvCxnSpPr>
          <p:spPr bwMode="auto">
            <a:xfrm>
              <a:off x="4973397" y="4647575"/>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4" name="Straight Connector 33">
              <a:extLst>
                <a:ext uri="{FF2B5EF4-FFF2-40B4-BE49-F238E27FC236}">
                  <a16:creationId xmlns:a16="http://schemas.microsoft.com/office/drawing/2014/main" id="{C0B0C3C9-56B4-7FB9-8C82-2310FEA3B688}"/>
                </a:ext>
              </a:extLst>
            </p:cNvPr>
            <p:cNvCxnSpPr>
              <a:cxnSpLocks/>
            </p:cNvCxnSpPr>
            <p:nvPr/>
          </p:nvCxnSpPr>
          <p:spPr bwMode="auto">
            <a:xfrm>
              <a:off x="5013537" y="4647575"/>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5" name="Straight Connector 34">
              <a:extLst>
                <a:ext uri="{FF2B5EF4-FFF2-40B4-BE49-F238E27FC236}">
                  <a16:creationId xmlns:a16="http://schemas.microsoft.com/office/drawing/2014/main" id="{4D918771-29D9-385E-D8C9-C6FB9D48CFE1}"/>
                </a:ext>
              </a:extLst>
            </p:cNvPr>
            <p:cNvCxnSpPr>
              <a:cxnSpLocks/>
            </p:cNvCxnSpPr>
            <p:nvPr/>
          </p:nvCxnSpPr>
          <p:spPr bwMode="auto">
            <a:xfrm>
              <a:off x="5079234" y="4647474"/>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6" name="Straight Connector 35">
              <a:extLst>
                <a:ext uri="{FF2B5EF4-FFF2-40B4-BE49-F238E27FC236}">
                  <a16:creationId xmlns:a16="http://schemas.microsoft.com/office/drawing/2014/main" id="{63441913-4E2C-FC27-0D48-23C99898C8F5}"/>
                </a:ext>
              </a:extLst>
            </p:cNvPr>
            <p:cNvCxnSpPr>
              <a:cxnSpLocks/>
            </p:cNvCxnSpPr>
            <p:nvPr/>
          </p:nvCxnSpPr>
          <p:spPr bwMode="auto">
            <a:xfrm>
              <a:off x="5175619" y="4647474"/>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7" name="Straight Connector 36">
              <a:extLst>
                <a:ext uri="{FF2B5EF4-FFF2-40B4-BE49-F238E27FC236}">
                  <a16:creationId xmlns:a16="http://schemas.microsoft.com/office/drawing/2014/main" id="{A819B27B-0148-4622-EE67-39510EB61E14}"/>
                </a:ext>
              </a:extLst>
            </p:cNvPr>
            <p:cNvCxnSpPr>
              <a:cxnSpLocks/>
            </p:cNvCxnSpPr>
            <p:nvPr/>
          </p:nvCxnSpPr>
          <p:spPr bwMode="auto">
            <a:xfrm>
              <a:off x="6321456" y="4555101"/>
              <a:ext cx="0" cy="107172"/>
            </a:xfrm>
            <a:prstGeom prst="line">
              <a:avLst/>
            </a:prstGeom>
            <a:noFill/>
            <a:ln w="76200" cap="flat" cmpd="sng" algn="ctr">
              <a:solidFill>
                <a:schemeClr val="accent1"/>
              </a:solidFill>
              <a:prstDash val="solid"/>
              <a:round/>
              <a:headEnd type="none" w="med" len="med"/>
              <a:tailEnd type="none" w="med" len="med"/>
            </a:ln>
            <a:effectLst/>
          </p:spPr>
        </p:cxnSp>
        <p:cxnSp>
          <p:nvCxnSpPr>
            <p:cNvPr id="38" name="Straight Connector 37">
              <a:extLst>
                <a:ext uri="{FF2B5EF4-FFF2-40B4-BE49-F238E27FC236}">
                  <a16:creationId xmlns:a16="http://schemas.microsoft.com/office/drawing/2014/main" id="{7090503A-BAF2-CC45-C761-3F781903AC35}"/>
                </a:ext>
              </a:extLst>
            </p:cNvPr>
            <p:cNvCxnSpPr>
              <a:cxnSpLocks/>
            </p:cNvCxnSpPr>
            <p:nvPr/>
          </p:nvCxnSpPr>
          <p:spPr bwMode="auto">
            <a:xfrm>
              <a:off x="6037211" y="4634094"/>
              <a:ext cx="0" cy="107172"/>
            </a:xfrm>
            <a:prstGeom prst="line">
              <a:avLst/>
            </a:prstGeom>
            <a:noFill/>
            <a:ln w="76200" cap="flat" cmpd="sng" algn="ctr">
              <a:solidFill>
                <a:schemeClr val="accent1"/>
              </a:solidFill>
              <a:prstDash val="solid"/>
              <a:round/>
              <a:headEnd type="none" w="med" len="med"/>
              <a:tailEnd type="none" w="med" len="med"/>
            </a:ln>
            <a:effectLst/>
          </p:spPr>
        </p:cxnSp>
        <p:cxnSp>
          <p:nvCxnSpPr>
            <p:cNvPr id="39" name="Straight Connector 38">
              <a:extLst>
                <a:ext uri="{FF2B5EF4-FFF2-40B4-BE49-F238E27FC236}">
                  <a16:creationId xmlns:a16="http://schemas.microsoft.com/office/drawing/2014/main" id="{0FB4CD80-9181-6D5F-95E0-ABE420FD84B2}"/>
                </a:ext>
              </a:extLst>
            </p:cNvPr>
            <p:cNvCxnSpPr>
              <a:cxnSpLocks/>
            </p:cNvCxnSpPr>
            <p:nvPr/>
          </p:nvCxnSpPr>
          <p:spPr bwMode="auto">
            <a:xfrm>
              <a:off x="8319466" y="4469653"/>
              <a:ext cx="0" cy="107172"/>
            </a:xfrm>
            <a:prstGeom prst="line">
              <a:avLst/>
            </a:prstGeom>
            <a:noFill/>
            <a:ln w="57150" cap="flat" cmpd="sng" algn="ctr">
              <a:solidFill>
                <a:schemeClr val="accent1"/>
              </a:solidFill>
              <a:prstDash val="solid"/>
              <a:round/>
              <a:headEnd type="none" w="med" len="med"/>
              <a:tailEnd type="none" w="med" len="med"/>
            </a:ln>
            <a:effectLst/>
          </p:spPr>
        </p:cxnSp>
        <p:cxnSp>
          <p:nvCxnSpPr>
            <p:cNvPr id="40" name="Straight Connector 39">
              <a:extLst>
                <a:ext uri="{FF2B5EF4-FFF2-40B4-BE49-F238E27FC236}">
                  <a16:creationId xmlns:a16="http://schemas.microsoft.com/office/drawing/2014/main" id="{0079DAAA-34CD-6BBB-46DA-A35AD3B28605}"/>
                </a:ext>
              </a:extLst>
            </p:cNvPr>
            <p:cNvCxnSpPr>
              <a:cxnSpLocks/>
            </p:cNvCxnSpPr>
            <p:nvPr/>
          </p:nvCxnSpPr>
          <p:spPr bwMode="auto">
            <a:xfrm>
              <a:off x="3260021" y="4772419"/>
              <a:ext cx="0" cy="107172"/>
            </a:xfrm>
            <a:prstGeom prst="line">
              <a:avLst/>
            </a:prstGeom>
            <a:noFill/>
            <a:ln w="38100" cap="flat" cmpd="sng" algn="ctr">
              <a:solidFill>
                <a:schemeClr val="accent1"/>
              </a:solidFill>
              <a:prstDash val="solid"/>
              <a:round/>
              <a:headEnd type="none" w="med" len="med"/>
              <a:tailEnd type="none" w="med" len="med"/>
            </a:ln>
            <a:effectLst/>
          </p:spPr>
        </p:cxnSp>
        <p:cxnSp>
          <p:nvCxnSpPr>
            <p:cNvPr id="41" name="Straight Connector 40">
              <a:extLst>
                <a:ext uri="{FF2B5EF4-FFF2-40B4-BE49-F238E27FC236}">
                  <a16:creationId xmlns:a16="http://schemas.microsoft.com/office/drawing/2014/main" id="{56F1C55F-0C4B-C1DF-4E20-62766B44DD89}"/>
                </a:ext>
              </a:extLst>
            </p:cNvPr>
            <p:cNvCxnSpPr>
              <a:cxnSpLocks/>
            </p:cNvCxnSpPr>
            <p:nvPr/>
          </p:nvCxnSpPr>
          <p:spPr bwMode="auto">
            <a:xfrm>
              <a:off x="6193515" y="4555101"/>
              <a:ext cx="0" cy="107172"/>
            </a:xfrm>
            <a:prstGeom prst="line">
              <a:avLst/>
            </a:prstGeom>
            <a:noFill/>
            <a:ln w="38100" cap="flat" cmpd="sng" algn="ctr">
              <a:solidFill>
                <a:schemeClr val="accent1"/>
              </a:solidFill>
              <a:prstDash val="solid"/>
              <a:round/>
              <a:headEnd type="none" w="med" len="med"/>
              <a:tailEnd type="none" w="med" len="med"/>
            </a:ln>
            <a:effectLst/>
          </p:spPr>
        </p:cxnSp>
        <p:cxnSp>
          <p:nvCxnSpPr>
            <p:cNvPr id="42" name="Straight Connector 41">
              <a:extLst>
                <a:ext uri="{FF2B5EF4-FFF2-40B4-BE49-F238E27FC236}">
                  <a16:creationId xmlns:a16="http://schemas.microsoft.com/office/drawing/2014/main" id="{0757536E-8F9D-5BE8-ADA2-27B36DBDA5BC}"/>
                </a:ext>
              </a:extLst>
            </p:cNvPr>
            <p:cNvCxnSpPr>
              <a:cxnSpLocks/>
            </p:cNvCxnSpPr>
            <p:nvPr/>
          </p:nvCxnSpPr>
          <p:spPr bwMode="auto">
            <a:xfrm>
              <a:off x="5213100" y="4645046"/>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43" name="Straight Connector 42">
              <a:extLst>
                <a:ext uri="{FF2B5EF4-FFF2-40B4-BE49-F238E27FC236}">
                  <a16:creationId xmlns:a16="http://schemas.microsoft.com/office/drawing/2014/main" id="{A0B50003-EB0A-7FEE-8FA6-574CDF80510F}"/>
                </a:ext>
              </a:extLst>
            </p:cNvPr>
            <p:cNvCxnSpPr>
              <a:cxnSpLocks/>
            </p:cNvCxnSpPr>
            <p:nvPr/>
          </p:nvCxnSpPr>
          <p:spPr bwMode="auto">
            <a:xfrm>
              <a:off x="5405022" y="4634094"/>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44" name="Straight Connector 43">
              <a:extLst>
                <a:ext uri="{FF2B5EF4-FFF2-40B4-BE49-F238E27FC236}">
                  <a16:creationId xmlns:a16="http://schemas.microsoft.com/office/drawing/2014/main" id="{F2FB4F22-40E0-4355-2B2B-22B911D76772}"/>
                </a:ext>
              </a:extLst>
            </p:cNvPr>
            <p:cNvCxnSpPr>
              <a:cxnSpLocks/>
            </p:cNvCxnSpPr>
            <p:nvPr/>
          </p:nvCxnSpPr>
          <p:spPr bwMode="auto">
            <a:xfrm>
              <a:off x="5510899" y="4634094"/>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45" name="Straight Connector 44">
              <a:extLst>
                <a:ext uri="{FF2B5EF4-FFF2-40B4-BE49-F238E27FC236}">
                  <a16:creationId xmlns:a16="http://schemas.microsoft.com/office/drawing/2014/main" id="{21182127-0764-9867-9B64-4EC7D6FF64C8}"/>
                </a:ext>
              </a:extLst>
            </p:cNvPr>
            <p:cNvCxnSpPr>
              <a:cxnSpLocks/>
            </p:cNvCxnSpPr>
            <p:nvPr/>
          </p:nvCxnSpPr>
          <p:spPr bwMode="auto">
            <a:xfrm>
              <a:off x="6261231" y="4555101"/>
              <a:ext cx="0" cy="107172"/>
            </a:xfrm>
            <a:prstGeom prst="line">
              <a:avLst/>
            </a:prstGeom>
            <a:noFill/>
            <a:ln w="76200" cap="flat" cmpd="sng" algn="ctr">
              <a:solidFill>
                <a:schemeClr val="accent1"/>
              </a:solidFill>
              <a:prstDash val="solid"/>
              <a:round/>
              <a:headEnd type="none" w="med" len="med"/>
              <a:tailEnd type="none" w="med" len="med"/>
            </a:ln>
            <a:effectLst/>
          </p:spPr>
        </p:cxnSp>
        <p:cxnSp>
          <p:nvCxnSpPr>
            <p:cNvPr id="46" name="Straight Connector 45">
              <a:extLst>
                <a:ext uri="{FF2B5EF4-FFF2-40B4-BE49-F238E27FC236}">
                  <a16:creationId xmlns:a16="http://schemas.microsoft.com/office/drawing/2014/main" id="{1D0FC201-3870-87E1-7509-0FAA838BCA46}"/>
                </a:ext>
              </a:extLst>
            </p:cNvPr>
            <p:cNvCxnSpPr>
              <a:cxnSpLocks/>
            </p:cNvCxnSpPr>
            <p:nvPr/>
          </p:nvCxnSpPr>
          <p:spPr bwMode="auto">
            <a:xfrm>
              <a:off x="5950715" y="4633210"/>
              <a:ext cx="0" cy="107172"/>
            </a:xfrm>
            <a:prstGeom prst="line">
              <a:avLst/>
            </a:prstGeom>
            <a:noFill/>
            <a:ln w="76200" cap="flat" cmpd="sng" algn="ctr">
              <a:solidFill>
                <a:schemeClr val="accent1"/>
              </a:solidFill>
              <a:prstDash val="solid"/>
              <a:round/>
              <a:headEnd type="none" w="med" len="med"/>
              <a:tailEnd type="none" w="med" len="med"/>
            </a:ln>
            <a:effectLst/>
          </p:spPr>
        </p:cxnSp>
        <p:cxnSp>
          <p:nvCxnSpPr>
            <p:cNvPr id="47" name="Straight Connector 46">
              <a:extLst>
                <a:ext uri="{FF2B5EF4-FFF2-40B4-BE49-F238E27FC236}">
                  <a16:creationId xmlns:a16="http://schemas.microsoft.com/office/drawing/2014/main" id="{A13E3382-426D-F7F7-DC8B-8414AD2F7BFA}"/>
                </a:ext>
              </a:extLst>
            </p:cNvPr>
            <p:cNvCxnSpPr>
              <a:cxnSpLocks/>
            </p:cNvCxnSpPr>
            <p:nvPr/>
          </p:nvCxnSpPr>
          <p:spPr bwMode="auto">
            <a:xfrm>
              <a:off x="6613134" y="4556862"/>
              <a:ext cx="0" cy="107172"/>
            </a:xfrm>
            <a:prstGeom prst="line">
              <a:avLst/>
            </a:prstGeom>
            <a:noFill/>
            <a:ln w="76200" cap="flat" cmpd="sng" algn="ctr">
              <a:solidFill>
                <a:schemeClr val="accent1"/>
              </a:solidFill>
              <a:prstDash val="solid"/>
              <a:round/>
              <a:headEnd type="none" w="med" len="med"/>
              <a:tailEnd type="none" w="med" len="med"/>
            </a:ln>
            <a:effectLst/>
          </p:spPr>
        </p:cxnSp>
        <p:cxnSp>
          <p:nvCxnSpPr>
            <p:cNvPr id="48" name="Straight Connector 47">
              <a:extLst>
                <a:ext uri="{FF2B5EF4-FFF2-40B4-BE49-F238E27FC236}">
                  <a16:creationId xmlns:a16="http://schemas.microsoft.com/office/drawing/2014/main" id="{0EEDA9FC-E413-CDEE-592B-F72ABC2349FE}"/>
                </a:ext>
              </a:extLst>
            </p:cNvPr>
            <p:cNvCxnSpPr>
              <a:cxnSpLocks/>
            </p:cNvCxnSpPr>
            <p:nvPr/>
          </p:nvCxnSpPr>
          <p:spPr bwMode="auto">
            <a:xfrm>
              <a:off x="8164134" y="4465821"/>
              <a:ext cx="0" cy="107172"/>
            </a:xfrm>
            <a:prstGeom prst="line">
              <a:avLst/>
            </a:prstGeom>
            <a:noFill/>
            <a:ln w="76200" cap="flat" cmpd="sng" algn="ctr">
              <a:solidFill>
                <a:schemeClr val="accent1"/>
              </a:solidFill>
              <a:prstDash val="solid"/>
              <a:round/>
              <a:headEnd type="none" w="med" len="med"/>
              <a:tailEnd type="none" w="med" len="med"/>
            </a:ln>
            <a:effectLst/>
          </p:spPr>
        </p:cxnSp>
        <p:cxnSp>
          <p:nvCxnSpPr>
            <p:cNvPr id="49" name="Straight Connector 48">
              <a:extLst>
                <a:ext uri="{FF2B5EF4-FFF2-40B4-BE49-F238E27FC236}">
                  <a16:creationId xmlns:a16="http://schemas.microsoft.com/office/drawing/2014/main" id="{5E239768-F514-BE6B-148F-069458432F9F}"/>
                </a:ext>
              </a:extLst>
            </p:cNvPr>
            <p:cNvCxnSpPr>
              <a:cxnSpLocks/>
            </p:cNvCxnSpPr>
            <p:nvPr/>
          </p:nvCxnSpPr>
          <p:spPr bwMode="auto">
            <a:xfrm>
              <a:off x="6686528" y="4558724"/>
              <a:ext cx="0" cy="107172"/>
            </a:xfrm>
            <a:prstGeom prst="line">
              <a:avLst/>
            </a:prstGeom>
            <a:noFill/>
            <a:ln w="76200" cap="flat" cmpd="sng" algn="ctr">
              <a:solidFill>
                <a:schemeClr val="accent1"/>
              </a:solidFill>
              <a:prstDash val="solid"/>
              <a:round/>
              <a:headEnd type="none" w="med" len="med"/>
              <a:tailEnd type="none" w="med" len="med"/>
            </a:ln>
            <a:effectLst/>
          </p:spPr>
        </p:cxnSp>
        <p:cxnSp>
          <p:nvCxnSpPr>
            <p:cNvPr id="50" name="Straight Connector 49">
              <a:extLst>
                <a:ext uri="{FF2B5EF4-FFF2-40B4-BE49-F238E27FC236}">
                  <a16:creationId xmlns:a16="http://schemas.microsoft.com/office/drawing/2014/main" id="{FAE39CCB-C9B0-B2D5-B8F4-7A91868F42AD}"/>
                </a:ext>
              </a:extLst>
            </p:cNvPr>
            <p:cNvCxnSpPr>
              <a:cxnSpLocks/>
            </p:cNvCxnSpPr>
            <p:nvPr/>
          </p:nvCxnSpPr>
          <p:spPr bwMode="auto">
            <a:xfrm>
              <a:off x="8489642" y="4470347"/>
              <a:ext cx="0" cy="107172"/>
            </a:xfrm>
            <a:prstGeom prst="line">
              <a:avLst/>
            </a:prstGeom>
            <a:noFill/>
            <a:ln w="76200" cap="flat" cmpd="sng" algn="ctr">
              <a:solidFill>
                <a:schemeClr val="accent1"/>
              </a:solidFill>
              <a:prstDash val="solid"/>
              <a:round/>
              <a:headEnd type="none" w="med" len="med"/>
              <a:tailEnd type="none" w="med" len="med"/>
            </a:ln>
            <a:effectLst/>
          </p:spPr>
        </p:cxnSp>
        <p:cxnSp>
          <p:nvCxnSpPr>
            <p:cNvPr id="51" name="Straight Connector 50">
              <a:extLst>
                <a:ext uri="{FF2B5EF4-FFF2-40B4-BE49-F238E27FC236}">
                  <a16:creationId xmlns:a16="http://schemas.microsoft.com/office/drawing/2014/main" id="{BB4B8230-37F3-EA48-4E57-E3B6C5BBFA94}"/>
                </a:ext>
              </a:extLst>
            </p:cNvPr>
            <p:cNvCxnSpPr>
              <a:cxnSpLocks/>
            </p:cNvCxnSpPr>
            <p:nvPr/>
          </p:nvCxnSpPr>
          <p:spPr bwMode="auto">
            <a:xfrm>
              <a:off x="7864868" y="4522958"/>
              <a:ext cx="0" cy="107172"/>
            </a:xfrm>
            <a:prstGeom prst="line">
              <a:avLst/>
            </a:prstGeom>
            <a:noFill/>
            <a:ln w="76200" cap="flat" cmpd="sng" algn="ctr">
              <a:solidFill>
                <a:schemeClr val="accent1"/>
              </a:solidFill>
              <a:prstDash val="solid"/>
              <a:round/>
              <a:headEnd type="none" w="med" len="med"/>
              <a:tailEnd type="none" w="med" len="med"/>
            </a:ln>
            <a:effectLst/>
          </p:spPr>
        </p:cxnSp>
        <p:cxnSp>
          <p:nvCxnSpPr>
            <p:cNvPr id="52" name="Straight Connector 51">
              <a:extLst>
                <a:ext uri="{FF2B5EF4-FFF2-40B4-BE49-F238E27FC236}">
                  <a16:creationId xmlns:a16="http://schemas.microsoft.com/office/drawing/2014/main" id="{6435E8A5-0DF6-1537-A125-231970FA2CD9}"/>
                </a:ext>
              </a:extLst>
            </p:cNvPr>
            <p:cNvCxnSpPr>
              <a:cxnSpLocks/>
            </p:cNvCxnSpPr>
            <p:nvPr/>
          </p:nvCxnSpPr>
          <p:spPr bwMode="auto">
            <a:xfrm>
              <a:off x="6403490" y="4551981"/>
              <a:ext cx="0" cy="107172"/>
            </a:xfrm>
            <a:prstGeom prst="line">
              <a:avLst/>
            </a:prstGeom>
            <a:noFill/>
            <a:ln w="38100" cap="flat" cmpd="sng" algn="ctr">
              <a:solidFill>
                <a:schemeClr val="accent1"/>
              </a:solidFill>
              <a:prstDash val="solid"/>
              <a:round/>
              <a:headEnd type="none" w="med" len="med"/>
              <a:tailEnd type="none" w="med" len="med"/>
            </a:ln>
            <a:effectLst/>
          </p:spPr>
        </p:cxnSp>
        <p:cxnSp>
          <p:nvCxnSpPr>
            <p:cNvPr id="53" name="Straight Connector 52">
              <a:extLst>
                <a:ext uri="{FF2B5EF4-FFF2-40B4-BE49-F238E27FC236}">
                  <a16:creationId xmlns:a16="http://schemas.microsoft.com/office/drawing/2014/main" id="{4DF8A380-69C8-AD76-6A99-7E06A853C29F}"/>
                </a:ext>
              </a:extLst>
            </p:cNvPr>
            <p:cNvCxnSpPr>
              <a:cxnSpLocks/>
            </p:cNvCxnSpPr>
            <p:nvPr/>
          </p:nvCxnSpPr>
          <p:spPr bwMode="auto">
            <a:xfrm>
              <a:off x="8889362" y="4465193"/>
              <a:ext cx="0" cy="107172"/>
            </a:xfrm>
            <a:prstGeom prst="line">
              <a:avLst/>
            </a:prstGeom>
            <a:noFill/>
            <a:ln w="76200" cap="flat" cmpd="sng" algn="ctr">
              <a:solidFill>
                <a:schemeClr val="accent1"/>
              </a:solidFill>
              <a:prstDash val="solid"/>
              <a:round/>
              <a:headEnd type="none" w="med" len="med"/>
              <a:tailEnd type="none" w="med" len="med"/>
            </a:ln>
            <a:effectLst/>
          </p:spPr>
        </p:cxnSp>
        <p:cxnSp>
          <p:nvCxnSpPr>
            <p:cNvPr id="54" name="Straight Connector 53">
              <a:extLst>
                <a:ext uri="{FF2B5EF4-FFF2-40B4-BE49-F238E27FC236}">
                  <a16:creationId xmlns:a16="http://schemas.microsoft.com/office/drawing/2014/main" id="{792B3C66-EF94-238B-3BB5-6D14DE2CBC7E}"/>
                </a:ext>
              </a:extLst>
            </p:cNvPr>
            <p:cNvCxnSpPr>
              <a:cxnSpLocks/>
            </p:cNvCxnSpPr>
            <p:nvPr/>
          </p:nvCxnSpPr>
          <p:spPr bwMode="auto">
            <a:xfrm>
              <a:off x="8592874" y="4465193"/>
              <a:ext cx="0" cy="107172"/>
            </a:xfrm>
            <a:prstGeom prst="line">
              <a:avLst/>
            </a:prstGeom>
            <a:noFill/>
            <a:ln w="76200" cap="flat" cmpd="sng" algn="ctr">
              <a:solidFill>
                <a:schemeClr val="accent1"/>
              </a:solidFill>
              <a:prstDash val="solid"/>
              <a:round/>
              <a:headEnd type="none" w="med" len="med"/>
              <a:tailEnd type="none" w="med" len="med"/>
            </a:ln>
            <a:effectLst/>
          </p:spPr>
        </p:cxnSp>
        <p:cxnSp>
          <p:nvCxnSpPr>
            <p:cNvPr id="55" name="Straight Connector 54">
              <a:extLst>
                <a:ext uri="{FF2B5EF4-FFF2-40B4-BE49-F238E27FC236}">
                  <a16:creationId xmlns:a16="http://schemas.microsoft.com/office/drawing/2014/main" id="{B9F4DE58-AF80-5281-A877-9A3ADA8F783A}"/>
                </a:ext>
              </a:extLst>
            </p:cNvPr>
            <p:cNvCxnSpPr>
              <a:cxnSpLocks/>
            </p:cNvCxnSpPr>
            <p:nvPr/>
          </p:nvCxnSpPr>
          <p:spPr bwMode="auto">
            <a:xfrm>
              <a:off x="8791203" y="4467099"/>
              <a:ext cx="0" cy="107172"/>
            </a:xfrm>
            <a:prstGeom prst="line">
              <a:avLst/>
            </a:prstGeom>
            <a:noFill/>
            <a:ln w="76200" cap="flat" cmpd="sng" algn="ctr">
              <a:solidFill>
                <a:schemeClr val="accent1"/>
              </a:solidFill>
              <a:prstDash val="solid"/>
              <a:round/>
              <a:headEnd type="none" w="med" len="med"/>
              <a:tailEnd type="none" w="med" len="med"/>
            </a:ln>
            <a:effectLst/>
          </p:spPr>
        </p:cxnSp>
        <p:cxnSp>
          <p:nvCxnSpPr>
            <p:cNvPr id="56" name="Straight Connector 55">
              <a:extLst>
                <a:ext uri="{FF2B5EF4-FFF2-40B4-BE49-F238E27FC236}">
                  <a16:creationId xmlns:a16="http://schemas.microsoft.com/office/drawing/2014/main" id="{168B9DB7-8EE3-F154-A8B4-B5EE3F077754}"/>
                </a:ext>
              </a:extLst>
            </p:cNvPr>
            <p:cNvCxnSpPr>
              <a:cxnSpLocks/>
            </p:cNvCxnSpPr>
            <p:nvPr/>
          </p:nvCxnSpPr>
          <p:spPr bwMode="auto">
            <a:xfrm>
              <a:off x="8966911" y="4467099"/>
              <a:ext cx="0" cy="107172"/>
            </a:xfrm>
            <a:prstGeom prst="line">
              <a:avLst/>
            </a:prstGeom>
            <a:noFill/>
            <a:ln w="76200" cap="flat" cmpd="sng" algn="ctr">
              <a:solidFill>
                <a:schemeClr val="accent1"/>
              </a:solidFill>
              <a:prstDash val="solid"/>
              <a:round/>
              <a:headEnd type="none" w="med" len="med"/>
              <a:tailEnd type="none" w="med" len="med"/>
            </a:ln>
            <a:effectLst/>
          </p:spPr>
        </p:cxnSp>
        <p:cxnSp>
          <p:nvCxnSpPr>
            <p:cNvPr id="58" name="Straight Connector 57">
              <a:extLst>
                <a:ext uri="{FF2B5EF4-FFF2-40B4-BE49-F238E27FC236}">
                  <a16:creationId xmlns:a16="http://schemas.microsoft.com/office/drawing/2014/main" id="{D2359F01-690D-319B-92A7-2017E2EAB81C}"/>
                </a:ext>
              </a:extLst>
            </p:cNvPr>
            <p:cNvCxnSpPr>
              <a:cxnSpLocks/>
            </p:cNvCxnSpPr>
            <p:nvPr/>
          </p:nvCxnSpPr>
          <p:spPr bwMode="auto">
            <a:xfrm>
              <a:off x="8390723" y="4469653"/>
              <a:ext cx="0" cy="107172"/>
            </a:xfrm>
            <a:prstGeom prst="line">
              <a:avLst/>
            </a:prstGeom>
            <a:noFill/>
            <a:ln w="57150" cap="flat" cmpd="sng" algn="ctr">
              <a:solidFill>
                <a:schemeClr val="accent1"/>
              </a:solidFill>
              <a:prstDash val="solid"/>
              <a:round/>
              <a:headEnd type="none" w="med" len="med"/>
              <a:tailEnd type="none" w="med" len="med"/>
            </a:ln>
            <a:effectLst/>
          </p:spPr>
        </p:cxnSp>
        <p:cxnSp>
          <p:nvCxnSpPr>
            <p:cNvPr id="59" name="Straight Connector 58">
              <a:extLst>
                <a:ext uri="{FF2B5EF4-FFF2-40B4-BE49-F238E27FC236}">
                  <a16:creationId xmlns:a16="http://schemas.microsoft.com/office/drawing/2014/main" id="{CFC3FA95-80B6-7729-3C8A-7F5FAFE2342F}"/>
                </a:ext>
              </a:extLst>
            </p:cNvPr>
            <p:cNvCxnSpPr>
              <a:cxnSpLocks/>
            </p:cNvCxnSpPr>
            <p:nvPr/>
          </p:nvCxnSpPr>
          <p:spPr bwMode="auto">
            <a:xfrm>
              <a:off x="8098926" y="4467014"/>
              <a:ext cx="0" cy="107172"/>
            </a:xfrm>
            <a:prstGeom prst="line">
              <a:avLst/>
            </a:prstGeom>
            <a:noFill/>
            <a:ln w="76200" cap="flat" cmpd="sng" algn="ctr">
              <a:solidFill>
                <a:schemeClr val="accent1"/>
              </a:solidFill>
              <a:prstDash val="solid"/>
              <a:round/>
              <a:headEnd type="none" w="med" len="med"/>
              <a:tailEnd type="none" w="med" len="med"/>
            </a:ln>
            <a:effectLst/>
          </p:spPr>
        </p:cxnSp>
        <p:cxnSp>
          <p:nvCxnSpPr>
            <p:cNvPr id="60" name="Straight Connector 59">
              <a:extLst>
                <a:ext uri="{FF2B5EF4-FFF2-40B4-BE49-F238E27FC236}">
                  <a16:creationId xmlns:a16="http://schemas.microsoft.com/office/drawing/2014/main" id="{0AD1529C-EF91-B894-56F8-8C0CBE717518}"/>
                </a:ext>
              </a:extLst>
            </p:cNvPr>
            <p:cNvCxnSpPr>
              <a:cxnSpLocks/>
            </p:cNvCxnSpPr>
            <p:nvPr/>
          </p:nvCxnSpPr>
          <p:spPr bwMode="auto">
            <a:xfrm>
              <a:off x="7927873" y="4523186"/>
              <a:ext cx="0" cy="107172"/>
            </a:xfrm>
            <a:prstGeom prst="line">
              <a:avLst/>
            </a:prstGeom>
            <a:noFill/>
            <a:ln w="38100" cap="flat" cmpd="sng" algn="ctr">
              <a:solidFill>
                <a:schemeClr val="accent1"/>
              </a:solidFill>
              <a:prstDash val="solid"/>
              <a:round/>
              <a:headEnd type="none" w="med" len="med"/>
              <a:tailEnd type="none" w="med" len="med"/>
            </a:ln>
            <a:effectLst/>
          </p:spPr>
        </p:cxnSp>
        <p:cxnSp>
          <p:nvCxnSpPr>
            <p:cNvPr id="61" name="Straight Connector 60">
              <a:extLst>
                <a:ext uri="{FF2B5EF4-FFF2-40B4-BE49-F238E27FC236}">
                  <a16:creationId xmlns:a16="http://schemas.microsoft.com/office/drawing/2014/main" id="{4C1B2CA6-B18E-998A-D249-31A5DD2B50B2}"/>
                </a:ext>
              </a:extLst>
            </p:cNvPr>
            <p:cNvCxnSpPr>
              <a:cxnSpLocks/>
            </p:cNvCxnSpPr>
            <p:nvPr/>
          </p:nvCxnSpPr>
          <p:spPr bwMode="auto">
            <a:xfrm>
              <a:off x="7772746" y="4523239"/>
              <a:ext cx="0" cy="107172"/>
            </a:xfrm>
            <a:prstGeom prst="line">
              <a:avLst/>
            </a:prstGeom>
            <a:noFill/>
            <a:ln w="38100" cap="flat" cmpd="sng" algn="ctr">
              <a:solidFill>
                <a:schemeClr val="accent1"/>
              </a:solidFill>
              <a:prstDash val="solid"/>
              <a:round/>
              <a:headEnd type="none" w="med" len="med"/>
              <a:tailEnd type="none" w="med" len="med"/>
            </a:ln>
            <a:effectLst/>
          </p:spPr>
        </p:cxnSp>
        <p:cxnSp>
          <p:nvCxnSpPr>
            <p:cNvPr id="62" name="Straight Connector 61">
              <a:extLst>
                <a:ext uri="{FF2B5EF4-FFF2-40B4-BE49-F238E27FC236}">
                  <a16:creationId xmlns:a16="http://schemas.microsoft.com/office/drawing/2014/main" id="{FB20D7A0-5BBE-0E4B-DBBE-2E4E6F195FA2}"/>
                </a:ext>
              </a:extLst>
            </p:cNvPr>
            <p:cNvCxnSpPr>
              <a:cxnSpLocks/>
            </p:cNvCxnSpPr>
            <p:nvPr/>
          </p:nvCxnSpPr>
          <p:spPr bwMode="auto">
            <a:xfrm>
              <a:off x="7998718" y="4465193"/>
              <a:ext cx="0" cy="107172"/>
            </a:xfrm>
            <a:prstGeom prst="line">
              <a:avLst/>
            </a:prstGeom>
            <a:noFill/>
            <a:ln w="38100" cap="flat" cmpd="sng" algn="ctr">
              <a:solidFill>
                <a:schemeClr val="accent1"/>
              </a:solidFill>
              <a:prstDash val="solid"/>
              <a:round/>
              <a:headEnd type="none" w="med" len="med"/>
              <a:tailEnd type="none" w="med" len="med"/>
            </a:ln>
            <a:effectLst/>
          </p:spPr>
        </p:cxnSp>
        <p:cxnSp>
          <p:nvCxnSpPr>
            <p:cNvPr id="63" name="Straight Connector 62">
              <a:extLst>
                <a:ext uri="{FF2B5EF4-FFF2-40B4-BE49-F238E27FC236}">
                  <a16:creationId xmlns:a16="http://schemas.microsoft.com/office/drawing/2014/main" id="{478B8617-94A9-9636-9037-A37D743666B4}"/>
                </a:ext>
              </a:extLst>
            </p:cNvPr>
            <p:cNvCxnSpPr>
              <a:cxnSpLocks/>
            </p:cNvCxnSpPr>
            <p:nvPr/>
          </p:nvCxnSpPr>
          <p:spPr bwMode="auto">
            <a:xfrm>
              <a:off x="8693760" y="4465193"/>
              <a:ext cx="0" cy="107172"/>
            </a:xfrm>
            <a:prstGeom prst="line">
              <a:avLst/>
            </a:prstGeom>
            <a:noFill/>
            <a:ln w="38100" cap="flat" cmpd="sng" algn="ctr">
              <a:solidFill>
                <a:schemeClr val="accent1"/>
              </a:solidFill>
              <a:prstDash val="solid"/>
              <a:round/>
              <a:headEnd type="none" w="med" len="med"/>
              <a:tailEnd type="none" w="med" len="med"/>
            </a:ln>
            <a:effectLst/>
          </p:spPr>
        </p:cxnSp>
        <p:cxnSp>
          <p:nvCxnSpPr>
            <p:cNvPr id="31744" name="Straight Connector 31743">
              <a:extLst>
                <a:ext uri="{FF2B5EF4-FFF2-40B4-BE49-F238E27FC236}">
                  <a16:creationId xmlns:a16="http://schemas.microsoft.com/office/drawing/2014/main" id="{028EC6E7-56D7-DD70-3407-84A1186C3F27}"/>
                </a:ext>
              </a:extLst>
            </p:cNvPr>
            <p:cNvCxnSpPr>
              <a:cxnSpLocks/>
            </p:cNvCxnSpPr>
            <p:nvPr/>
          </p:nvCxnSpPr>
          <p:spPr bwMode="auto">
            <a:xfrm>
              <a:off x="7205407" y="4559334"/>
              <a:ext cx="0" cy="107172"/>
            </a:xfrm>
            <a:prstGeom prst="line">
              <a:avLst/>
            </a:prstGeom>
            <a:noFill/>
            <a:ln w="38100" cap="flat" cmpd="sng" algn="ctr">
              <a:solidFill>
                <a:schemeClr val="accent1"/>
              </a:solidFill>
              <a:prstDash val="solid"/>
              <a:round/>
              <a:headEnd type="none" w="med" len="med"/>
              <a:tailEnd type="none" w="med" len="med"/>
            </a:ln>
            <a:effectLst/>
          </p:spPr>
        </p:cxnSp>
        <p:cxnSp>
          <p:nvCxnSpPr>
            <p:cNvPr id="31745" name="Straight Connector 31744">
              <a:extLst>
                <a:ext uri="{FF2B5EF4-FFF2-40B4-BE49-F238E27FC236}">
                  <a16:creationId xmlns:a16="http://schemas.microsoft.com/office/drawing/2014/main" id="{D36BEDA3-5348-7380-FF75-A3DBD2F444E5}"/>
                </a:ext>
              </a:extLst>
            </p:cNvPr>
            <p:cNvCxnSpPr>
              <a:cxnSpLocks/>
            </p:cNvCxnSpPr>
            <p:nvPr/>
          </p:nvCxnSpPr>
          <p:spPr bwMode="auto">
            <a:xfrm>
              <a:off x="9297597" y="4465193"/>
              <a:ext cx="0" cy="107172"/>
            </a:xfrm>
            <a:prstGeom prst="line">
              <a:avLst/>
            </a:prstGeom>
            <a:noFill/>
            <a:ln w="38100" cap="flat" cmpd="sng" algn="ctr">
              <a:solidFill>
                <a:schemeClr val="accent1"/>
              </a:solidFill>
              <a:prstDash val="solid"/>
              <a:round/>
              <a:headEnd type="none" w="med" len="med"/>
              <a:tailEnd type="none" w="med" len="med"/>
            </a:ln>
            <a:effectLst/>
          </p:spPr>
        </p:cxnSp>
        <p:cxnSp>
          <p:nvCxnSpPr>
            <p:cNvPr id="31749" name="Straight Connector 31748">
              <a:extLst>
                <a:ext uri="{FF2B5EF4-FFF2-40B4-BE49-F238E27FC236}">
                  <a16:creationId xmlns:a16="http://schemas.microsoft.com/office/drawing/2014/main" id="{75A24B7B-0BD7-FDE5-906A-B523CF377936}"/>
                </a:ext>
              </a:extLst>
            </p:cNvPr>
            <p:cNvCxnSpPr>
              <a:cxnSpLocks/>
            </p:cNvCxnSpPr>
            <p:nvPr/>
          </p:nvCxnSpPr>
          <p:spPr bwMode="auto">
            <a:xfrm>
              <a:off x="5288558" y="4636202"/>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1750" name="Straight Connector 31749">
              <a:extLst>
                <a:ext uri="{FF2B5EF4-FFF2-40B4-BE49-F238E27FC236}">
                  <a16:creationId xmlns:a16="http://schemas.microsoft.com/office/drawing/2014/main" id="{9B1AA089-53A7-483F-8137-03EB7D3C15EA}"/>
                </a:ext>
              </a:extLst>
            </p:cNvPr>
            <p:cNvCxnSpPr>
              <a:cxnSpLocks/>
            </p:cNvCxnSpPr>
            <p:nvPr/>
          </p:nvCxnSpPr>
          <p:spPr bwMode="auto">
            <a:xfrm>
              <a:off x="5630643" y="4634094"/>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1751" name="Straight Connector 31750">
              <a:extLst>
                <a:ext uri="{FF2B5EF4-FFF2-40B4-BE49-F238E27FC236}">
                  <a16:creationId xmlns:a16="http://schemas.microsoft.com/office/drawing/2014/main" id="{BEB869CF-4DF1-924A-1F84-71F98BF66399}"/>
                </a:ext>
              </a:extLst>
            </p:cNvPr>
            <p:cNvCxnSpPr>
              <a:cxnSpLocks/>
            </p:cNvCxnSpPr>
            <p:nvPr/>
          </p:nvCxnSpPr>
          <p:spPr bwMode="auto">
            <a:xfrm>
              <a:off x="5793515" y="4634094"/>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1752" name="Straight Connector 31751">
              <a:extLst>
                <a:ext uri="{FF2B5EF4-FFF2-40B4-BE49-F238E27FC236}">
                  <a16:creationId xmlns:a16="http://schemas.microsoft.com/office/drawing/2014/main" id="{4179A4EB-0B64-B375-16BE-64F75835C0D4}"/>
                </a:ext>
              </a:extLst>
            </p:cNvPr>
            <p:cNvCxnSpPr>
              <a:cxnSpLocks/>
            </p:cNvCxnSpPr>
            <p:nvPr/>
          </p:nvCxnSpPr>
          <p:spPr bwMode="auto">
            <a:xfrm>
              <a:off x="5672926" y="4635217"/>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1753" name="Straight Connector 31752">
              <a:extLst>
                <a:ext uri="{FF2B5EF4-FFF2-40B4-BE49-F238E27FC236}">
                  <a16:creationId xmlns:a16="http://schemas.microsoft.com/office/drawing/2014/main" id="{0337C684-FA4E-7625-6353-7BD3BCCB11DE}"/>
                </a:ext>
              </a:extLst>
            </p:cNvPr>
            <p:cNvCxnSpPr>
              <a:cxnSpLocks/>
            </p:cNvCxnSpPr>
            <p:nvPr/>
          </p:nvCxnSpPr>
          <p:spPr bwMode="auto">
            <a:xfrm>
              <a:off x="6156197" y="4586277"/>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1754" name="Straight Connector 31753">
              <a:extLst>
                <a:ext uri="{FF2B5EF4-FFF2-40B4-BE49-F238E27FC236}">
                  <a16:creationId xmlns:a16="http://schemas.microsoft.com/office/drawing/2014/main" id="{BFF8E2F5-0F06-F0CC-29CB-7B8C689A8696}"/>
                </a:ext>
              </a:extLst>
            </p:cNvPr>
            <p:cNvCxnSpPr>
              <a:cxnSpLocks/>
            </p:cNvCxnSpPr>
            <p:nvPr/>
          </p:nvCxnSpPr>
          <p:spPr bwMode="auto">
            <a:xfrm>
              <a:off x="6096000" y="4640728"/>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1925" name="Straight Connector 31924">
              <a:extLst>
                <a:ext uri="{FF2B5EF4-FFF2-40B4-BE49-F238E27FC236}">
                  <a16:creationId xmlns:a16="http://schemas.microsoft.com/office/drawing/2014/main" id="{66B709AF-BBC4-D8C4-1CAA-4E43F6824F32}"/>
                </a:ext>
              </a:extLst>
            </p:cNvPr>
            <p:cNvCxnSpPr>
              <a:cxnSpLocks/>
            </p:cNvCxnSpPr>
            <p:nvPr/>
          </p:nvCxnSpPr>
          <p:spPr bwMode="auto">
            <a:xfrm>
              <a:off x="6459656" y="4559561"/>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1926" name="Straight Connector 31925">
              <a:extLst>
                <a:ext uri="{FF2B5EF4-FFF2-40B4-BE49-F238E27FC236}">
                  <a16:creationId xmlns:a16="http://schemas.microsoft.com/office/drawing/2014/main" id="{51041304-044F-3F38-A1CC-B0504978DCB9}"/>
                </a:ext>
              </a:extLst>
            </p:cNvPr>
            <p:cNvCxnSpPr>
              <a:cxnSpLocks/>
            </p:cNvCxnSpPr>
            <p:nvPr/>
          </p:nvCxnSpPr>
          <p:spPr bwMode="auto">
            <a:xfrm>
              <a:off x="6520375" y="4560770"/>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1927" name="Straight Connector 31926">
              <a:extLst>
                <a:ext uri="{FF2B5EF4-FFF2-40B4-BE49-F238E27FC236}">
                  <a16:creationId xmlns:a16="http://schemas.microsoft.com/office/drawing/2014/main" id="{099C2ADD-8C02-BE0B-47F7-1EBC45AA7046}"/>
                </a:ext>
              </a:extLst>
            </p:cNvPr>
            <p:cNvCxnSpPr>
              <a:cxnSpLocks/>
            </p:cNvCxnSpPr>
            <p:nvPr/>
          </p:nvCxnSpPr>
          <p:spPr bwMode="auto">
            <a:xfrm>
              <a:off x="6557681" y="4559561"/>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1928" name="Straight Connector 31927">
              <a:extLst>
                <a:ext uri="{FF2B5EF4-FFF2-40B4-BE49-F238E27FC236}">
                  <a16:creationId xmlns:a16="http://schemas.microsoft.com/office/drawing/2014/main" id="{7532EE37-1A40-063F-C617-3AF7923A85A5}"/>
                </a:ext>
              </a:extLst>
            </p:cNvPr>
            <p:cNvCxnSpPr>
              <a:cxnSpLocks/>
            </p:cNvCxnSpPr>
            <p:nvPr/>
          </p:nvCxnSpPr>
          <p:spPr bwMode="auto">
            <a:xfrm>
              <a:off x="6909083" y="4558724"/>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1929" name="Straight Connector 31928">
              <a:extLst>
                <a:ext uri="{FF2B5EF4-FFF2-40B4-BE49-F238E27FC236}">
                  <a16:creationId xmlns:a16="http://schemas.microsoft.com/office/drawing/2014/main" id="{9BBDB32B-FE7C-049B-1756-D021A9BDFC35}"/>
                </a:ext>
              </a:extLst>
            </p:cNvPr>
            <p:cNvCxnSpPr>
              <a:cxnSpLocks/>
            </p:cNvCxnSpPr>
            <p:nvPr/>
          </p:nvCxnSpPr>
          <p:spPr bwMode="auto">
            <a:xfrm>
              <a:off x="6972974" y="4558233"/>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1930" name="Straight Connector 31929">
              <a:extLst>
                <a:ext uri="{FF2B5EF4-FFF2-40B4-BE49-F238E27FC236}">
                  <a16:creationId xmlns:a16="http://schemas.microsoft.com/office/drawing/2014/main" id="{0D866423-2AE7-DFAD-7BE8-A9FDA9990C07}"/>
                </a:ext>
              </a:extLst>
            </p:cNvPr>
            <p:cNvCxnSpPr>
              <a:cxnSpLocks/>
            </p:cNvCxnSpPr>
            <p:nvPr/>
          </p:nvCxnSpPr>
          <p:spPr bwMode="auto">
            <a:xfrm>
              <a:off x="7018320" y="4558233"/>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1931" name="Straight Connector 31930">
              <a:extLst>
                <a:ext uri="{FF2B5EF4-FFF2-40B4-BE49-F238E27FC236}">
                  <a16:creationId xmlns:a16="http://schemas.microsoft.com/office/drawing/2014/main" id="{5F5002D4-2282-7C30-313B-198EC7693DA3}"/>
                </a:ext>
              </a:extLst>
            </p:cNvPr>
            <p:cNvCxnSpPr>
              <a:cxnSpLocks/>
            </p:cNvCxnSpPr>
            <p:nvPr/>
          </p:nvCxnSpPr>
          <p:spPr bwMode="auto">
            <a:xfrm>
              <a:off x="7094226" y="4558233"/>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1932" name="Straight Connector 31931">
              <a:extLst>
                <a:ext uri="{FF2B5EF4-FFF2-40B4-BE49-F238E27FC236}">
                  <a16:creationId xmlns:a16="http://schemas.microsoft.com/office/drawing/2014/main" id="{5E972BD3-D6E2-E4E3-C2EC-863B4D8012F4}"/>
                </a:ext>
              </a:extLst>
            </p:cNvPr>
            <p:cNvCxnSpPr>
              <a:cxnSpLocks/>
            </p:cNvCxnSpPr>
            <p:nvPr/>
          </p:nvCxnSpPr>
          <p:spPr bwMode="auto">
            <a:xfrm>
              <a:off x="7139143" y="4558233"/>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1933" name="Straight Connector 31932">
              <a:extLst>
                <a:ext uri="{FF2B5EF4-FFF2-40B4-BE49-F238E27FC236}">
                  <a16:creationId xmlns:a16="http://schemas.microsoft.com/office/drawing/2014/main" id="{1AE3DF14-60EE-CDEA-632F-AAB4C9F0E601}"/>
                </a:ext>
              </a:extLst>
            </p:cNvPr>
            <p:cNvCxnSpPr>
              <a:cxnSpLocks/>
            </p:cNvCxnSpPr>
            <p:nvPr/>
          </p:nvCxnSpPr>
          <p:spPr bwMode="auto">
            <a:xfrm>
              <a:off x="7419306" y="4558724"/>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1934" name="Straight Connector 31933">
              <a:extLst>
                <a:ext uri="{FF2B5EF4-FFF2-40B4-BE49-F238E27FC236}">
                  <a16:creationId xmlns:a16="http://schemas.microsoft.com/office/drawing/2014/main" id="{9341924E-DA58-AE9B-8547-F66601FBC337}"/>
                </a:ext>
              </a:extLst>
            </p:cNvPr>
            <p:cNvCxnSpPr>
              <a:cxnSpLocks/>
            </p:cNvCxnSpPr>
            <p:nvPr/>
          </p:nvCxnSpPr>
          <p:spPr bwMode="auto">
            <a:xfrm>
              <a:off x="7351796" y="4558233"/>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1935" name="Straight Connector 31934">
              <a:extLst>
                <a:ext uri="{FF2B5EF4-FFF2-40B4-BE49-F238E27FC236}">
                  <a16:creationId xmlns:a16="http://schemas.microsoft.com/office/drawing/2014/main" id="{5B4FCCFC-28F3-A908-C66F-CECD313CBCEC}"/>
                </a:ext>
              </a:extLst>
            </p:cNvPr>
            <p:cNvCxnSpPr>
              <a:cxnSpLocks/>
            </p:cNvCxnSpPr>
            <p:nvPr/>
          </p:nvCxnSpPr>
          <p:spPr bwMode="auto">
            <a:xfrm>
              <a:off x="7491786" y="4558724"/>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1936" name="Straight Connector 31935">
              <a:extLst>
                <a:ext uri="{FF2B5EF4-FFF2-40B4-BE49-F238E27FC236}">
                  <a16:creationId xmlns:a16="http://schemas.microsoft.com/office/drawing/2014/main" id="{EE5AB6AC-C9D6-418C-1993-EC8F61FDAD15}"/>
                </a:ext>
              </a:extLst>
            </p:cNvPr>
            <p:cNvCxnSpPr>
              <a:cxnSpLocks/>
            </p:cNvCxnSpPr>
            <p:nvPr/>
          </p:nvCxnSpPr>
          <p:spPr bwMode="auto">
            <a:xfrm>
              <a:off x="7548546" y="4558233"/>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1937" name="Straight Connector 31936">
              <a:extLst>
                <a:ext uri="{FF2B5EF4-FFF2-40B4-BE49-F238E27FC236}">
                  <a16:creationId xmlns:a16="http://schemas.microsoft.com/office/drawing/2014/main" id="{3255FA41-AA88-9351-F5FE-835FC0E3514E}"/>
                </a:ext>
              </a:extLst>
            </p:cNvPr>
            <p:cNvCxnSpPr>
              <a:cxnSpLocks/>
            </p:cNvCxnSpPr>
            <p:nvPr/>
          </p:nvCxnSpPr>
          <p:spPr bwMode="auto">
            <a:xfrm>
              <a:off x="7723872" y="4564340"/>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1938" name="Straight Connector 31937">
              <a:extLst>
                <a:ext uri="{FF2B5EF4-FFF2-40B4-BE49-F238E27FC236}">
                  <a16:creationId xmlns:a16="http://schemas.microsoft.com/office/drawing/2014/main" id="{5359CD94-7792-7BBB-2578-585F43F1FA3D}"/>
                </a:ext>
              </a:extLst>
            </p:cNvPr>
            <p:cNvCxnSpPr>
              <a:cxnSpLocks/>
            </p:cNvCxnSpPr>
            <p:nvPr/>
          </p:nvCxnSpPr>
          <p:spPr bwMode="auto">
            <a:xfrm>
              <a:off x="8040269" y="4469653"/>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1939" name="Straight Connector 31938">
              <a:extLst>
                <a:ext uri="{FF2B5EF4-FFF2-40B4-BE49-F238E27FC236}">
                  <a16:creationId xmlns:a16="http://schemas.microsoft.com/office/drawing/2014/main" id="{4A832281-24BE-8CBC-6D1B-311158470123}"/>
                </a:ext>
              </a:extLst>
            </p:cNvPr>
            <p:cNvCxnSpPr>
              <a:cxnSpLocks/>
            </p:cNvCxnSpPr>
            <p:nvPr/>
          </p:nvCxnSpPr>
          <p:spPr bwMode="auto">
            <a:xfrm>
              <a:off x="8228507" y="4470185"/>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1940" name="Straight Connector 31939">
              <a:extLst>
                <a:ext uri="{FF2B5EF4-FFF2-40B4-BE49-F238E27FC236}">
                  <a16:creationId xmlns:a16="http://schemas.microsoft.com/office/drawing/2014/main" id="{4FE71EA9-82EE-B42D-F2E6-EEE8AA01484D}"/>
                </a:ext>
              </a:extLst>
            </p:cNvPr>
            <p:cNvCxnSpPr>
              <a:cxnSpLocks/>
            </p:cNvCxnSpPr>
            <p:nvPr/>
          </p:nvCxnSpPr>
          <p:spPr bwMode="auto">
            <a:xfrm>
              <a:off x="8269745" y="4471559"/>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1941" name="Straight Connector 31940">
              <a:extLst>
                <a:ext uri="{FF2B5EF4-FFF2-40B4-BE49-F238E27FC236}">
                  <a16:creationId xmlns:a16="http://schemas.microsoft.com/office/drawing/2014/main" id="{CA9A011F-B7A7-A89C-CE68-8E1017ED22A5}"/>
                </a:ext>
              </a:extLst>
            </p:cNvPr>
            <p:cNvCxnSpPr>
              <a:cxnSpLocks/>
            </p:cNvCxnSpPr>
            <p:nvPr/>
          </p:nvCxnSpPr>
          <p:spPr bwMode="auto">
            <a:xfrm>
              <a:off x="8658417" y="4465425"/>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1942" name="Straight Connector 31941">
              <a:extLst>
                <a:ext uri="{FF2B5EF4-FFF2-40B4-BE49-F238E27FC236}">
                  <a16:creationId xmlns:a16="http://schemas.microsoft.com/office/drawing/2014/main" id="{B650B2F2-8B33-85AA-6079-C29E2D1D96D6}"/>
                </a:ext>
              </a:extLst>
            </p:cNvPr>
            <p:cNvCxnSpPr>
              <a:cxnSpLocks/>
            </p:cNvCxnSpPr>
            <p:nvPr/>
          </p:nvCxnSpPr>
          <p:spPr bwMode="auto">
            <a:xfrm>
              <a:off x="8740282" y="4465193"/>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1943" name="Straight Connector 31942">
              <a:extLst>
                <a:ext uri="{FF2B5EF4-FFF2-40B4-BE49-F238E27FC236}">
                  <a16:creationId xmlns:a16="http://schemas.microsoft.com/office/drawing/2014/main" id="{8CB9C83C-CD68-7FA7-DDF0-B1CE70C17155}"/>
                </a:ext>
              </a:extLst>
            </p:cNvPr>
            <p:cNvCxnSpPr>
              <a:cxnSpLocks/>
            </p:cNvCxnSpPr>
            <p:nvPr/>
          </p:nvCxnSpPr>
          <p:spPr bwMode="auto">
            <a:xfrm>
              <a:off x="9038349" y="4467099"/>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1944" name="Straight Connector 31943">
              <a:extLst>
                <a:ext uri="{FF2B5EF4-FFF2-40B4-BE49-F238E27FC236}">
                  <a16:creationId xmlns:a16="http://schemas.microsoft.com/office/drawing/2014/main" id="{C47E6801-0623-1A2C-930B-C957A103A1FD}"/>
                </a:ext>
              </a:extLst>
            </p:cNvPr>
            <p:cNvCxnSpPr>
              <a:cxnSpLocks/>
            </p:cNvCxnSpPr>
            <p:nvPr/>
          </p:nvCxnSpPr>
          <p:spPr bwMode="auto">
            <a:xfrm>
              <a:off x="9198391" y="4465193"/>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1945" name="Straight Connector 31944">
              <a:extLst>
                <a:ext uri="{FF2B5EF4-FFF2-40B4-BE49-F238E27FC236}">
                  <a16:creationId xmlns:a16="http://schemas.microsoft.com/office/drawing/2014/main" id="{FB6432AC-E166-E7BC-8D25-94E19CC28295}"/>
                </a:ext>
              </a:extLst>
            </p:cNvPr>
            <p:cNvCxnSpPr>
              <a:cxnSpLocks/>
            </p:cNvCxnSpPr>
            <p:nvPr/>
          </p:nvCxnSpPr>
          <p:spPr bwMode="auto">
            <a:xfrm>
              <a:off x="9339981" y="4466335"/>
              <a:ext cx="0" cy="107172"/>
            </a:xfrm>
            <a:prstGeom prst="line">
              <a:avLst/>
            </a:prstGeom>
            <a:noFill/>
            <a:ln w="28575" cap="flat" cmpd="sng" algn="ctr">
              <a:solidFill>
                <a:schemeClr val="accent1"/>
              </a:solidFill>
              <a:prstDash val="solid"/>
              <a:round/>
              <a:headEnd type="none" w="med" len="med"/>
              <a:tailEnd type="none" w="med" len="med"/>
            </a:ln>
            <a:effectLst/>
          </p:spPr>
        </p:cxnSp>
        <p:cxnSp>
          <p:nvCxnSpPr>
            <p:cNvPr id="31946" name="Straight Connector 31945">
              <a:extLst>
                <a:ext uri="{FF2B5EF4-FFF2-40B4-BE49-F238E27FC236}">
                  <a16:creationId xmlns:a16="http://schemas.microsoft.com/office/drawing/2014/main" id="{8D55CB04-B1DC-5BB8-AA55-25764531F0D9}"/>
                </a:ext>
              </a:extLst>
            </p:cNvPr>
            <p:cNvCxnSpPr>
              <a:cxnSpLocks/>
            </p:cNvCxnSpPr>
            <p:nvPr/>
          </p:nvCxnSpPr>
          <p:spPr bwMode="auto">
            <a:xfrm>
              <a:off x="9377234" y="4465601"/>
              <a:ext cx="0" cy="107172"/>
            </a:xfrm>
            <a:prstGeom prst="line">
              <a:avLst/>
            </a:prstGeom>
            <a:noFill/>
            <a:ln w="28575" cap="flat" cmpd="sng" algn="ctr">
              <a:solidFill>
                <a:schemeClr val="accent1"/>
              </a:solidFill>
              <a:prstDash val="solid"/>
              <a:round/>
              <a:headEnd type="none" w="med" len="med"/>
              <a:tailEnd type="none" w="med" len="med"/>
            </a:ln>
            <a:effectLst/>
          </p:spPr>
        </p:cxnSp>
      </p:grpSp>
      <p:grpSp>
        <p:nvGrpSpPr>
          <p:cNvPr id="31986" name="Group 31985">
            <a:extLst>
              <a:ext uri="{FF2B5EF4-FFF2-40B4-BE49-F238E27FC236}">
                <a16:creationId xmlns:a16="http://schemas.microsoft.com/office/drawing/2014/main" id="{58D668A8-1EBD-FCD9-AC3D-8B665D4F35E4}"/>
              </a:ext>
            </a:extLst>
          </p:cNvPr>
          <p:cNvGrpSpPr/>
          <p:nvPr/>
        </p:nvGrpSpPr>
        <p:grpSpPr>
          <a:xfrm>
            <a:off x="2610184" y="3787201"/>
            <a:ext cx="7338070" cy="1078175"/>
            <a:chOff x="2610184" y="3875327"/>
            <a:chExt cx="7338070" cy="1078175"/>
          </a:xfrm>
        </p:grpSpPr>
        <p:cxnSp>
          <p:nvCxnSpPr>
            <p:cNvPr id="31842" name="Straight Connector 31841">
              <a:extLst>
                <a:ext uri="{FF2B5EF4-FFF2-40B4-BE49-F238E27FC236}">
                  <a16:creationId xmlns:a16="http://schemas.microsoft.com/office/drawing/2014/main" id="{FAFE8E50-10DA-C373-25C9-D198D0B4E6E7}"/>
                </a:ext>
              </a:extLst>
            </p:cNvPr>
            <p:cNvCxnSpPr>
              <a:cxnSpLocks/>
            </p:cNvCxnSpPr>
            <p:nvPr/>
          </p:nvCxnSpPr>
          <p:spPr bwMode="auto">
            <a:xfrm>
              <a:off x="2610184" y="4846330"/>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843" name="Straight Connector 31842">
              <a:extLst>
                <a:ext uri="{FF2B5EF4-FFF2-40B4-BE49-F238E27FC236}">
                  <a16:creationId xmlns:a16="http://schemas.microsoft.com/office/drawing/2014/main" id="{BF93F3DD-02A1-AE5B-B7E1-1FC89A27D849}"/>
                </a:ext>
              </a:extLst>
            </p:cNvPr>
            <p:cNvCxnSpPr>
              <a:cxnSpLocks/>
            </p:cNvCxnSpPr>
            <p:nvPr/>
          </p:nvCxnSpPr>
          <p:spPr bwMode="auto">
            <a:xfrm>
              <a:off x="2729093" y="4791431"/>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844" name="Straight Connector 31843">
              <a:extLst>
                <a:ext uri="{FF2B5EF4-FFF2-40B4-BE49-F238E27FC236}">
                  <a16:creationId xmlns:a16="http://schemas.microsoft.com/office/drawing/2014/main" id="{476D6AD7-86BD-916D-3F6B-F53F4AF9A503}"/>
                </a:ext>
              </a:extLst>
            </p:cNvPr>
            <p:cNvCxnSpPr>
              <a:cxnSpLocks/>
            </p:cNvCxnSpPr>
            <p:nvPr/>
          </p:nvCxnSpPr>
          <p:spPr bwMode="auto">
            <a:xfrm>
              <a:off x="2781411" y="4790733"/>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845" name="Straight Connector 31844">
              <a:extLst>
                <a:ext uri="{FF2B5EF4-FFF2-40B4-BE49-F238E27FC236}">
                  <a16:creationId xmlns:a16="http://schemas.microsoft.com/office/drawing/2014/main" id="{DFAE186C-DA36-3F3D-BC91-FE4513699AC4}"/>
                </a:ext>
              </a:extLst>
            </p:cNvPr>
            <p:cNvCxnSpPr>
              <a:cxnSpLocks/>
            </p:cNvCxnSpPr>
            <p:nvPr/>
          </p:nvCxnSpPr>
          <p:spPr bwMode="auto">
            <a:xfrm>
              <a:off x="2975759" y="4622543"/>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846" name="Straight Connector 31845">
              <a:extLst>
                <a:ext uri="{FF2B5EF4-FFF2-40B4-BE49-F238E27FC236}">
                  <a16:creationId xmlns:a16="http://schemas.microsoft.com/office/drawing/2014/main" id="{5B076324-A5DC-D40E-57CD-DAC48D89F06D}"/>
                </a:ext>
              </a:extLst>
            </p:cNvPr>
            <p:cNvCxnSpPr>
              <a:cxnSpLocks/>
            </p:cNvCxnSpPr>
            <p:nvPr/>
          </p:nvCxnSpPr>
          <p:spPr bwMode="auto">
            <a:xfrm>
              <a:off x="2880944" y="4668511"/>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847" name="Straight Connector 31846">
              <a:extLst>
                <a:ext uri="{FF2B5EF4-FFF2-40B4-BE49-F238E27FC236}">
                  <a16:creationId xmlns:a16="http://schemas.microsoft.com/office/drawing/2014/main" id="{AEE3BD80-022F-5367-CCD5-A9C27ED3E855}"/>
                </a:ext>
              </a:extLst>
            </p:cNvPr>
            <p:cNvCxnSpPr>
              <a:cxnSpLocks/>
            </p:cNvCxnSpPr>
            <p:nvPr/>
          </p:nvCxnSpPr>
          <p:spPr bwMode="auto">
            <a:xfrm>
              <a:off x="3094975" y="4594450"/>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848" name="Straight Connector 31847">
              <a:extLst>
                <a:ext uri="{FF2B5EF4-FFF2-40B4-BE49-F238E27FC236}">
                  <a16:creationId xmlns:a16="http://schemas.microsoft.com/office/drawing/2014/main" id="{5DFDE4FF-F27B-BBBF-4F7D-B6F75018AA57}"/>
                </a:ext>
              </a:extLst>
            </p:cNvPr>
            <p:cNvCxnSpPr>
              <a:cxnSpLocks/>
            </p:cNvCxnSpPr>
            <p:nvPr/>
          </p:nvCxnSpPr>
          <p:spPr bwMode="auto">
            <a:xfrm>
              <a:off x="3008823" y="4587701"/>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849" name="Straight Connector 31848">
              <a:extLst>
                <a:ext uri="{FF2B5EF4-FFF2-40B4-BE49-F238E27FC236}">
                  <a16:creationId xmlns:a16="http://schemas.microsoft.com/office/drawing/2014/main" id="{21B47768-E6E0-B700-08EC-6B510AB9B081}"/>
                </a:ext>
              </a:extLst>
            </p:cNvPr>
            <p:cNvCxnSpPr>
              <a:cxnSpLocks/>
            </p:cNvCxnSpPr>
            <p:nvPr/>
          </p:nvCxnSpPr>
          <p:spPr bwMode="auto">
            <a:xfrm>
              <a:off x="3128329" y="4593888"/>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850" name="Straight Connector 31849">
              <a:extLst>
                <a:ext uri="{FF2B5EF4-FFF2-40B4-BE49-F238E27FC236}">
                  <a16:creationId xmlns:a16="http://schemas.microsoft.com/office/drawing/2014/main" id="{81FE6880-42D5-6FA1-406A-CB8C27609BC4}"/>
                </a:ext>
              </a:extLst>
            </p:cNvPr>
            <p:cNvCxnSpPr>
              <a:cxnSpLocks/>
            </p:cNvCxnSpPr>
            <p:nvPr/>
          </p:nvCxnSpPr>
          <p:spPr bwMode="auto">
            <a:xfrm>
              <a:off x="3140686" y="4573920"/>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851" name="Straight Connector 31850">
              <a:extLst>
                <a:ext uri="{FF2B5EF4-FFF2-40B4-BE49-F238E27FC236}">
                  <a16:creationId xmlns:a16="http://schemas.microsoft.com/office/drawing/2014/main" id="{F4A50524-5FA7-B6AA-CB78-51CC71CE2AED}"/>
                </a:ext>
              </a:extLst>
            </p:cNvPr>
            <p:cNvCxnSpPr>
              <a:cxnSpLocks/>
            </p:cNvCxnSpPr>
            <p:nvPr/>
          </p:nvCxnSpPr>
          <p:spPr bwMode="auto">
            <a:xfrm>
              <a:off x="6576234" y="4003257"/>
              <a:ext cx="0" cy="107172"/>
            </a:xfrm>
            <a:prstGeom prst="line">
              <a:avLst/>
            </a:prstGeom>
            <a:noFill/>
            <a:ln w="57150" cap="flat" cmpd="sng" algn="ctr">
              <a:solidFill>
                <a:schemeClr val="accent3"/>
              </a:solidFill>
              <a:prstDash val="solid"/>
              <a:round/>
              <a:headEnd type="none" w="med" len="med"/>
              <a:tailEnd type="none" w="med" len="med"/>
            </a:ln>
            <a:effectLst/>
          </p:spPr>
        </p:cxnSp>
        <p:cxnSp>
          <p:nvCxnSpPr>
            <p:cNvPr id="31852" name="Straight Connector 31851">
              <a:extLst>
                <a:ext uri="{FF2B5EF4-FFF2-40B4-BE49-F238E27FC236}">
                  <a16:creationId xmlns:a16="http://schemas.microsoft.com/office/drawing/2014/main" id="{5FF34130-9B4E-9739-E56D-1D8461DA228F}"/>
                </a:ext>
              </a:extLst>
            </p:cNvPr>
            <p:cNvCxnSpPr>
              <a:cxnSpLocks/>
            </p:cNvCxnSpPr>
            <p:nvPr/>
          </p:nvCxnSpPr>
          <p:spPr bwMode="auto">
            <a:xfrm>
              <a:off x="3254266" y="4572270"/>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853" name="Straight Connector 31852">
              <a:extLst>
                <a:ext uri="{FF2B5EF4-FFF2-40B4-BE49-F238E27FC236}">
                  <a16:creationId xmlns:a16="http://schemas.microsoft.com/office/drawing/2014/main" id="{27A5C9DD-5A34-DDF7-55EF-42360F64F21B}"/>
                </a:ext>
              </a:extLst>
            </p:cNvPr>
            <p:cNvCxnSpPr>
              <a:cxnSpLocks/>
            </p:cNvCxnSpPr>
            <p:nvPr/>
          </p:nvCxnSpPr>
          <p:spPr bwMode="auto">
            <a:xfrm>
              <a:off x="3288313" y="4573920"/>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854" name="Straight Connector 31853">
              <a:extLst>
                <a:ext uri="{FF2B5EF4-FFF2-40B4-BE49-F238E27FC236}">
                  <a16:creationId xmlns:a16="http://schemas.microsoft.com/office/drawing/2014/main" id="{6946320C-E8A4-E723-8A40-5D075E3146D2}"/>
                </a:ext>
              </a:extLst>
            </p:cNvPr>
            <p:cNvCxnSpPr>
              <a:cxnSpLocks/>
            </p:cNvCxnSpPr>
            <p:nvPr/>
          </p:nvCxnSpPr>
          <p:spPr bwMode="auto">
            <a:xfrm>
              <a:off x="3191538" y="4572365"/>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855" name="Straight Connector 31854">
              <a:extLst>
                <a:ext uri="{FF2B5EF4-FFF2-40B4-BE49-F238E27FC236}">
                  <a16:creationId xmlns:a16="http://schemas.microsoft.com/office/drawing/2014/main" id="{3E516229-A10D-3C20-6B38-B72CE0DBCA0E}"/>
                </a:ext>
              </a:extLst>
            </p:cNvPr>
            <p:cNvCxnSpPr>
              <a:cxnSpLocks/>
            </p:cNvCxnSpPr>
            <p:nvPr/>
          </p:nvCxnSpPr>
          <p:spPr bwMode="auto">
            <a:xfrm>
              <a:off x="3831217" y="4430442"/>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856" name="Straight Connector 31855">
              <a:extLst>
                <a:ext uri="{FF2B5EF4-FFF2-40B4-BE49-F238E27FC236}">
                  <a16:creationId xmlns:a16="http://schemas.microsoft.com/office/drawing/2014/main" id="{CF8010E2-A159-C5CF-D49F-E462CFF9F45C}"/>
                </a:ext>
              </a:extLst>
            </p:cNvPr>
            <p:cNvCxnSpPr>
              <a:cxnSpLocks/>
            </p:cNvCxnSpPr>
            <p:nvPr/>
          </p:nvCxnSpPr>
          <p:spPr bwMode="auto">
            <a:xfrm>
              <a:off x="3746448" y="4471559"/>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857" name="Straight Connector 31856">
              <a:extLst>
                <a:ext uri="{FF2B5EF4-FFF2-40B4-BE49-F238E27FC236}">
                  <a16:creationId xmlns:a16="http://schemas.microsoft.com/office/drawing/2014/main" id="{DC21F04D-8942-FBE1-C799-B54989FA7DF6}"/>
                </a:ext>
              </a:extLst>
            </p:cNvPr>
            <p:cNvCxnSpPr>
              <a:cxnSpLocks/>
            </p:cNvCxnSpPr>
            <p:nvPr/>
          </p:nvCxnSpPr>
          <p:spPr bwMode="auto">
            <a:xfrm>
              <a:off x="5359714" y="4108695"/>
              <a:ext cx="0" cy="107172"/>
            </a:xfrm>
            <a:prstGeom prst="line">
              <a:avLst/>
            </a:prstGeom>
            <a:noFill/>
            <a:ln w="38100" cap="flat" cmpd="sng" algn="ctr">
              <a:solidFill>
                <a:schemeClr val="accent3"/>
              </a:solidFill>
              <a:prstDash val="solid"/>
              <a:round/>
              <a:headEnd type="none" w="med" len="med"/>
              <a:tailEnd type="none" w="med" len="med"/>
            </a:ln>
            <a:effectLst/>
          </p:spPr>
        </p:cxnSp>
        <p:cxnSp>
          <p:nvCxnSpPr>
            <p:cNvPr id="31858" name="Straight Connector 31857">
              <a:extLst>
                <a:ext uri="{FF2B5EF4-FFF2-40B4-BE49-F238E27FC236}">
                  <a16:creationId xmlns:a16="http://schemas.microsoft.com/office/drawing/2014/main" id="{389EBC65-D258-2738-A489-E06E489E20C9}"/>
                </a:ext>
              </a:extLst>
            </p:cNvPr>
            <p:cNvCxnSpPr>
              <a:cxnSpLocks/>
            </p:cNvCxnSpPr>
            <p:nvPr/>
          </p:nvCxnSpPr>
          <p:spPr bwMode="auto">
            <a:xfrm>
              <a:off x="3562289" y="4473431"/>
              <a:ext cx="0" cy="107172"/>
            </a:xfrm>
            <a:prstGeom prst="line">
              <a:avLst/>
            </a:prstGeom>
            <a:noFill/>
            <a:ln w="57150" cap="flat" cmpd="sng" algn="ctr">
              <a:solidFill>
                <a:schemeClr val="accent3"/>
              </a:solidFill>
              <a:prstDash val="solid"/>
              <a:round/>
              <a:headEnd type="none" w="med" len="med"/>
              <a:tailEnd type="none" w="med" len="med"/>
            </a:ln>
            <a:effectLst/>
          </p:spPr>
        </p:cxnSp>
        <p:cxnSp>
          <p:nvCxnSpPr>
            <p:cNvPr id="31859" name="Straight Connector 31858">
              <a:extLst>
                <a:ext uri="{FF2B5EF4-FFF2-40B4-BE49-F238E27FC236}">
                  <a16:creationId xmlns:a16="http://schemas.microsoft.com/office/drawing/2014/main" id="{353F42E4-51B8-8063-E09A-63ED965F8481}"/>
                </a:ext>
              </a:extLst>
            </p:cNvPr>
            <p:cNvCxnSpPr>
              <a:cxnSpLocks/>
            </p:cNvCxnSpPr>
            <p:nvPr/>
          </p:nvCxnSpPr>
          <p:spPr bwMode="auto">
            <a:xfrm>
              <a:off x="6067034" y="4030474"/>
              <a:ext cx="0" cy="107172"/>
            </a:xfrm>
            <a:prstGeom prst="line">
              <a:avLst/>
            </a:prstGeom>
            <a:noFill/>
            <a:ln w="76200" cap="flat" cmpd="sng" algn="ctr">
              <a:solidFill>
                <a:schemeClr val="accent3"/>
              </a:solidFill>
              <a:prstDash val="solid"/>
              <a:round/>
              <a:headEnd type="none" w="med" len="med"/>
              <a:tailEnd type="none" w="med" len="med"/>
            </a:ln>
            <a:effectLst/>
          </p:spPr>
        </p:cxnSp>
        <p:cxnSp>
          <p:nvCxnSpPr>
            <p:cNvPr id="31860" name="Straight Connector 31859">
              <a:extLst>
                <a:ext uri="{FF2B5EF4-FFF2-40B4-BE49-F238E27FC236}">
                  <a16:creationId xmlns:a16="http://schemas.microsoft.com/office/drawing/2014/main" id="{A0815874-F750-D279-9192-31B04BD4D177}"/>
                </a:ext>
              </a:extLst>
            </p:cNvPr>
            <p:cNvCxnSpPr>
              <a:cxnSpLocks/>
            </p:cNvCxnSpPr>
            <p:nvPr/>
          </p:nvCxnSpPr>
          <p:spPr bwMode="auto">
            <a:xfrm>
              <a:off x="3325338" y="4572270"/>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861" name="Straight Connector 31860">
              <a:extLst>
                <a:ext uri="{FF2B5EF4-FFF2-40B4-BE49-F238E27FC236}">
                  <a16:creationId xmlns:a16="http://schemas.microsoft.com/office/drawing/2014/main" id="{149144C5-43B8-7697-A013-5ADAC3597D8F}"/>
                </a:ext>
              </a:extLst>
            </p:cNvPr>
            <p:cNvCxnSpPr>
              <a:cxnSpLocks/>
            </p:cNvCxnSpPr>
            <p:nvPr/>
          </p:nvCxnSpPr>
          <p:spPr bwMode="auto">
            <a:xfrm>
              <a:off x="3433642" y="4501515"/>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862" name="Straight Connector 31861">
              <a:extLst>
                <a:ext uri="{FF2B5EF4-FFF2-40B4-BE49-F238E27FC236}">
                  <a16:creationId xmlns:a16="http://schemas.microsoft.com/office/drawing/2014/main" id="{9BD1A591-982B-6432-7BC1-05E575AF39E9}"/>
                </a:ext>
              </a:extLst>
            </p:cNvPr>
            <p:cNvCxnSpPr>
              <a:cxnSpLocks/>
            </p:cNvCxnSpPr>
            <p:nvPr/>
          </p:nvCxnSpPr>
          <p:spPr bwMode="auto">
            <a:xfrm>
              <a:off x="3400092" y="4548120"/>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863" name="Straight Connector 31862">
              <a:extLst>
                <a:ext uri="{FF2B5EF4-FFF2-40B4-BE49-F238E27FC236}">
                  <a16:creationId xmlns:a16="http://schemas.microsoft.com/office/drawing/2014/main" id="{FB834BC9-BD4E-6EC5-989C-BCA9691BED20}"/>
                </a:ext>
              </a:extLst>
            </p:cNvPr>
            <p:cNvCxnSpPr>
              <a:cxnSpLocks/>
            </p:cNvCxnSpPr>
            <p:nvPr/>
          </p:nvCxnSpPr>
          <p:spPr bwMode="auto">
            <a:xfrm>
              <a:off x="3515365" y="4474080"/>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864" name="Straight Connector 31863">
              <a:extLst>
                <a:ext uri="{FF2B5EF4-FFF2-40B4-BE49-F238E27FC236}">
                  <a16:creationId xmlns:a16="http://schemas.microsoft.com/office/drawing/2014/main" id="{41E1ABDA-5D10-529C-8779-E338CC96DDC1}"/>
                </a:ext>
              </a:extLst>
            </p:cNvPr>
            <p:cNvCxnSpPr>
              <a:cxnSpLocks/>
            </p:cNvCxnSpPr>
            <p:nvPr/>
          </p:nvCxnSpPr>
          <p:spPr bwMode="auto">
            <a:xfrm>
              <a:off x="3879454" y="4380975"/>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865" name="Straight Connector 31864">
              <a:extLst>
                <a:ext uri="{FF2B5EF4-FFF2-40B4-BE49-F238E27FC236}">
                  <a16:creationId xmlns:a16="http://schemas.microsoft.com/office/drawing/2014/main" id="{07E2471F-7C07-1131-6108-DC0A3DBD88C5}"/>
                </a:ext>
              </a:extLst>
            </p:cNvPr>
            <p:cNvCxnSpPr>
              <a:cxnSpLocks/>
            </p:cNvCxnSpPr>
            <p:nvPr/>
          </p:nvCxnSpPr>
          <p:spPr bwMode="auto">
            <a:xfrm>
              <a:off x="3803578" y="4459795"/>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866" name="Straight Connector 31865">
              <a:extLst>
                <a:ext uri="{FF2B5EF4-FFF2-40B4-BE49-F238E27FC236}">
                  <a16:creationId xmlns:a16="http://schemas.microsoft.com/office/drawing/2014/main" id="{AA0DCEEF-F061-F2FC-2995-012EEE6713CB}"/>
                </a:ext>
              </a:extLst>
            </p:cNvPr>
            <p:cNvCxnSpPr>
              <a:cxnSpLocks/>
            </p:cNvCxnSpPr>
            <p:nvPr/>
          </p:nvCxnSpPr>
          <p:spPr bwMode="auto">
            <a:xfrm>
              <a:off x="4249160" y="4292330"/>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867" name="Straight Connector 31866">
              <a:extLst>
                <a:ext uri="{FF2B5EF4-FFF2-40B4-BE49-F238E27FC236}">
                  <a16:creationId xmlns:a16="http://schemas.microsoft.com/office/drawing/2014/main" id="{FB10729F-5114-84F2-2743-27BFCFCFE816}"/>
                </a:ext>
              </a:extLst>
            </p:cNvPr>
            <p:cNvCxnSpPr>
              <a:cxnSpLocks/>
            </p:cNvCxnSpPr>
            <p:nvPr/>
          </p:nvCxnSpPr>
          <p:spPr bwMode="auto">
            <a:xfrm>
              <a:off x="4302361" y="4259339"/>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868" name="Straight Connector 31867">
              <a:extLst>
                <a:ext uri="{FF2B5EF4-FFF2-40B4-BE49-F238E27FC236}">
                  <a16:creationId xmlns:a16="http://schemas.microsoft.com/office/drawing/2014/main" id="{244C1648-8F7F-6E95-3CB5-2D9B2D7DE47D}"/>
                </a:ext>
              </a:extLst>
            </p:cNvPr>
            <p:cNvCxnSpPr>
              <a:cxnSpLocks/>
            </p:cNvCxnSpPr>
            <p:nvPr/>
          </p:nvCxnSpPr>
          <p:spPr bwMode="auto">
            <a:xfrm>
              <a:off x="4102660" y="4301599"/>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869" name="Straight Connector 31868">
              <a:extLst>
                <a:ext uri="{FF2B5EF4-FFF2-40B4-BE49-F238E27FC236}">
                  <a16:creationId xmlns:a16="http://schemas.microsoft.com/office/drawing/2014/main" id="{38CF1490-9C0A-2177-D983-1F75CCB3D3C3}"/>
                </a:ext>
              </a:extLst>
            </p:cNvPr>
            <p:cNvCxnSpPr>
              <a:cxnSpLocks/>
            </p:cNvCxnSpPr>
            <p:nvPr/>
          </p:nvCxnSpPr>
          <p:spPr bwMode="auto">
            <a:xfrm>
              <a:off x="4339432" y="4259315"/>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870" name="Straight Connector 31869">
              <a:extLst>
                <a:ext uri="{FF2B5EF4-FFF2-40B4-BE49-F238E27FC236}">
                  <a16:creationId xmlns:a16="http://schemas.microsoft.com/office/drawing/2014/main" id="{18A6C6D0-F554-9EE2-39F3-9201A489B47B}"/>
                </a:ext>
              </a:extLst>
            </p:cNvPr>
            <p:cNvCxnSpPr>
              <a:cxnSpLocks/>
            </p:cNvCxnSpPr>
            <p:nvPr/>
          </p:nvCxnSpPr>
          <p:spPr bwMode="auto">
            <a:xfrm>
              <a:off x="4386414" y="4237228"/>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871" name="Straight Connector 31870">
              <a:extLst>
                <a:ext uri="{FF2B5EF4-FFF2-40B4-BE49-F238E27FC236}">
                  <a16:creationId xmlns:a16="http://schemas.microsoft.com/office/drawing/2014/main" id="{CC028592-AF5D-D90C-F153-1B9C3E3EB36E}"/>
                </a:ext>
              </a:extLst>
            </p:cNvPr>
            <p:cNvCxnSpPr>
              <a:cxnSpLocks/>
            </p:cNvCxnSpPr>
            <p:nvPr/>
          </p:nvCxnSpPr>
          <p:spPr bwMode="auto">
            <a:xfrm>
              <a:off x="4431625" y="4241657"/>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872" name="Straight Connector 31871">
              <a:extLst>
                <a:ext uri="{FF2B5EF4-FFF2-40B4-BE49-F238E27FC236}">
                  <a16:creationId xmlns:a16="http://schemas.microsoft.com/office/drawing/2014/main" id="{EDF12275-9EAC-5EB7-4031-B7117047DA0F}"/>
                </a:ext>
              </a:extLst>
            </p:cNvPr>
            <p:cNvCxnSpPr>
              <a:cxnSpLocks/>
            </p:cNvCxnSpPr>
            <p:nvPr/>
          </p:nvCxnSpPr>
          <p:spPr bwMode="auto">
            <a:xfrm>
              <a:off x="6828413" y="3953362"/>
              <a:ext cx="0" cy="107172"/>
            </a:xfrm>
            <a:prstGeom prst="line">
              <a:avLst/>
            </a:prstGeom>
            <a:noFill/>
            <a:ln w="57150" cap="flat" cmpd="sng" algn="ctr">
              <a:solidFill>
                <a:schemeClr val="accent3"/>
              </a:solidFill>
              <a:prstDash val="solid"/>
              <a:round/>
              <a:headEnd type="none" w="med" len="med"/>
              <a:tailEnd type="none" w="med" len="med"/>
            </a:ln>
            <a:effectLst/>
          </p:spPr>
        </p:cxnSp>
        <p:cxnSp>
          <p:nvCxnSpPr>
            <p:cNvPr id="31873" name="Straight Connector 31872">
              <a:extLst>
                <a:ext uri="{FF2B5EF4-FFF2-40B4-BE49-F238E27FC236}">
                  <a16:creationId xmlns:a16="http://schemas.microsoft.com/office/drawing/2014/main" id="{12EF7402-BF26-F3D8-3D1A-9AE0232857AF}"/>
                </a:ext>
              </a:extLst>
            </p:cNvPr>
            <p:cNvCxnSpPr>
              <a:cxnSpLocks/>
            </p:cNvCxnSpPr>
            <p:nvPr/>
          </p:nvCxnSpPr>
          <p:spPr bwMode="auto">
            <a:xfrm>
              <a:off x="5946596" y="4037278"/>
              <a:ext cx="0" cy="107172"/>
            </a:xfrm>
            <a:prstGeom prst="line">
              <a:avLst/>
            </a:prstGeom>
            <a:noFill/>
            <a:ln w="57150" cap="flat" cmpd="sng" algn="ctr">
              <a:solidFill>
                <a:schemeClr val="accent3"/>
              </a:solidFill>
              <a:prstDash val="solid"/>
              <a:round/>
              <a:headEnd type="none" w="med" len="med"/>
              <a:tailEnd type="none" w="med" len="med"/>
            </a:ln>
            <a:effectLst/>
          </p:spPr>
        </p:cxnSp>
        <p:cxnSp>
          <p:nvCxnSpPr>
            <p:cNvPr id="31874" name="Straight Connector 31873">
              <a:extLst>
                <a:ext uri="{FF2B5EF4-FFF2-40B4-BE49-F238E27FC236}">
                  <a16:creationId xmlns:a16="http://schemas.microsoft.com/office/drawing/2014/main" id="{D4DE0DAB-D9A6-2F35-C0D4-7588DDF8BB64}"/>
                </a:ext>
              </a:extLst>
            </p:cNvPr>
            <p:cNvCxnSpPr>
              <a:cxnSpLocks/>
            </p:cNvCxnSpPr>
            <p:nvPr/>
          </p:nvCxnSpPr>
          <p:spPr bwMode="auto">
            <a:xfrm>
              <a:off x="5879241" y="4037278"/>
              <a:ext cx="0" cy="107172"/>
            </a:xfrm>
            <a:prstGeom prst="line">
              <a:avLst/>
            </a:prstGeom>
            <a:noFill/>
            <a:ln w="57150" cap="flat" cmpd="sng" algn="ctr">
              <a:solidFill>
                <a:schemeClr val="accent3"/>
              </a:solidFill>
              <a:prstDash val="solid"/>
              <a:round/>
              <a:headEnd type="none" w="med" len="med"/>
              <a:tailEnd type="none" w="med" len="med"/>
            </a:ln>
            <a:effectLst/>
          </p:spPr>
        </p:cxnSp>
        <p:cxnSp>
          <p:nvCxnSpPr>
            <p:cNvPr id="31875" name="Straight Connector 31874">
              <a:extLst>
                <a:ext uri="{FF2B5EF4-FFF2-40B4-BE49-F238E27FC236}">
                  <a16:creationId xmlns:a16="http://schemas.microsoft.com/office/drawing/2014/main" id="{89397A1B-BC27-6F3B-48D7-B0A04E17B657}"/>
                </a:ext>
              </a:extLst>
            </p:cNvPr>
            <p:cNvCxnSpPr>
              <a:cxnSpLocks/>
            </p:cNvCxnSpPr>
            <p:nvPr/>
          </p:nvCxnSpPr>
          <p:spPr bwMode="auto">
            <a:xfrm>
              <a:off x="3958173" y="4341797"/>
              <a:ext cx="0" cy="107172"/>
            </a:xfrm>
            <a:prstGeom prst="line">
              <a:avLst/>
            </a:prstGeom>
            <a:noFill/>
            <a:ln w="38100" cap="flat" cmpd="sng" algn="ctr">
              <a:solidFill>
                <a:schemeClr val="accent3"/>
              </a:solidFill>
              <a:prstDash val="solid"/>
              <a:round/>
              <a:headEnd type="none" w="med" len="med"/>
              <a:tailEnd type="none" w="med" len="med"/>
            </a:ln>
            <a:effectLst/>
          </p:spPr>
        </p:cxnSp>
        <p:cxnSp>
          <p:nvCxnSpPr>
            <p:cNvPr id="31876" name="Straight Connector 31875">
              <a:extLst>
                <a:ext uri="{FF2B5EF4-FFF2-40B4-BE49-F238E27FC236}">
                  <a16:creationId xmlns:a16="http://schemas.microsoft.com/office/drawing/2014/main" id="{2D5D2305-9736-8319-4214-EB8AD8029E3C}"/>
                </a:ext>
              </a:extLst>
            </p:cNvPr>
            <p:cNvCxnSpPr>
              <a:cxnSpLocks/>
            </p:cNvCxnSpPr>
            <p:nvPr/>
          </p:nvCxnSpPr>
          <p:spPr bwMode="auto">
            <a:xfrm>
              <a:off x="4469543" y="4241657"/>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877" name="Straight Connector 31876">
              <a:extLst>
                <a:ext uri="{FF2B5EF4-FFF2-40B4-BE49-F238E27FC236}">
                  <a16:creationId xmlns:a16="http://schemas.microsoft.com/office/drawing/2014/main" id="{158F22F3-6023-C741-4D7F-8408763125DE}"/>
                </a:ext>
              </a:extLst>
            </p:cNvPr>
            <p:cNvCxnSpPr>
              <a:cxnSpLocks/>
            </p:cNvCxnSpPr>
            <p:nvPr/>
          </p:nvCxnSpPr>
          <p:spPr bwMode="auto">
            <a:xfrm>
              <a:off x="4506027" y="4243894"/>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878" name="Straight Connector 31877">
              <a:extLst>
                <a:ext uri="{FF2B5EF4-FFF2-40B4-BE49-F238E27FC236}">
                  <a16:creationId xmlns:a16="http://schemas.microsoft.com/office/drawing/2014/main" id="{E01DB08C-7536-F598-88E9-0E84D206E434}"/>
                </a:ext>
              </a:extLst>
            </p:cNvPr>
            <p:cNvCxnSpPr>
              <a:cxnSpLocks/>
            </p:cNvCxnSpPr>
            <p:nvPr/>
          </p:nvCxnSpPr>
          <p:spPr bwMode="auto">
            <a:xfrm>
              <a:off x="4573697" y="4241657"/>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879" name="Straight Connector 31878">
              <a:extLst>
                <a:ext uri="{FF2B5EF4-FFF2-40B4-BE49-F238E27FC236}">
                  <a16:creationId xmlns:a16="http://schemas.microsoft.com/office/drawing/2014/main" id="{A1FF0B34-2816-B947-6AD8-48EAC89C4D48}"/>
                </a:ext>
              </a:extLst>
            </p:cNvPr>
            <p:cNvCxnSpPr>
              <a:cxnSpLocks/>
            </p:cNvCxnSpPr>
            <p:nvPr/>
          </p:nvCxnSpPr>
          <p:spPr bwMode="auto">
            <a:xfrm>
              <a:off x="4534141" y="4243894"/>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880" name="Straight Connector 31879">
              <a:extLst>
                <a:ext uri="{FF2B5EF4-FFF2-40B4-BE49-F238E27FC236}">
                  <a16:creationId xmlns:a16="http://schemas.microsoft.com/office/drawing/2014/main" id="{6ED26A46-6AA9-B7B8-5648-C722BEA93807}"/>
                </a:ext>
              </a:extLst>
            </p:cNvPr>
            <p:cNvCxnSpPr>
              <a:cxnSpLocks/>
            </p:cNvCxnSpPr>
            <p:nvPr/>
          </p:nvCxnSpPr>
          <p:spPr bwMode="auto">
            <a:xfrm>
              <a:off x="6166977" y="4030474"/>
              <a:ext cx="0" cy="107172"/>
            </a:xfrm>
            <a:prstGeom prst="line">
              <a:avLst/>
            </a:prstGeom>
            <a:noFill/>
            <a:ln w="76200" cap="flat" cmpd="sng" algn="ctr">
              <a:solidFill>
                <a:schemeClr val="accent3"/>
              </a:solidFill>
              <a:prstDash val="solid"/>
              <a:round/>
              <a:headEnd type="none" w="med" len="med"/>
              <a:tailEnd type="none" w="med" len="med"/>
            </a:ln>
            <a:effectLst/>
          </p:spPr>
        </p:cxnSp>
        <p:cxnSp>
          <p:nvCxnSpPr>
            <p:cNvPr id="31881" name="Straight Connector 31880">
              <a:extLst>
                <a:ext uri="{FF2B5EF4-FFF2-40B4-BE49-F238E27FC236}">
                  <a16:creationId xmlns:a16="http://schemas.microsoft.com/office/drawing/2014/main" id="{BA4AC7B6-D675-8AB7-E7F7-EAFDA2F2303B}"/>
                </a:ext>
              </a:extLst>
            </p:cNvPr>
            <p:cNvCxnSpPr>
              <a:cxnSpLocks/>
            </p:cNvCxnSpPr>
            <p:nvPr/>
          </p:nvCxnSpPr>
          <p:spPr bwMode="auto">
            <a:xfrm>
              <a:off x="6738436" y="3957481"/>
              <a:ext cx="0" cy="107172"/>
            </a:xfrm>
            <a:prstGeom prst="line">
              <a:avLst/>
            </a:prstGeom>
            <a:noFill/>
            <a:ln w="76200" cap="flat" cmpd="sng" algn="ctr">
              <a:solidFill>
                <a:schemeClr val="accent3"/>
              </a:solidFill>
              <a:prstDash val="solid"/>
              <a:round/>
              <a:headEnd type="none" w="med" len="med"/>
              <a:tailEnd type="none" w="med" len="med"/>
            </a:ln>
            <a:effectLst/>
          </p:spPr>
        </p:cxnSp>
        <p:cxnSp>
          <p:nvCxnSpPr>
            <p:cNvPr id="31882" name="Straight Connector 31881">
              <a:extLst>
                <a:ext uri="{FF2B5EF4-FFF2-40B4-BE49-F238E27FC236}">
                  <a16:creationId xmlns:a16="http://schemas.microsoft.com/office/drawing/2014/main" id="{E3DB8D31-4FF9-9BB8-66BA-BBFCBECD1AB0}"/>
                </a:ext>
              </a:extLst>
            </p:cNvPr>
            <p:cNvCxnSpPr>
              <a:cxnSpLocks/>
            </p:cNvCxnSpPr>
            <p:nvPr/>
          </p:nvCxnSpPr>
          <p:spPr bwMode="auto">
            <a:xfrm>
              <a:off x="7860749" y="3953734"/>
              <a:ext cx="0" cy="107172"/>
            </a:xfrm>
            <a:prstGeom prst="line">
              <a:avLst/>
            </a:prstGeom>
            <a:noFill/>
            <a:ln w="76200" cap="flat" cmpd="sng" algn="ctr">
              <a:solidFill>
                <a:schemeClr val="accent3"/>
              </a:solidFill>
              <a:prstDash val="solid"/>
              <a:round/>
              <a:headEnd type="none" w="med" len="med"/>
              <a:tailEnd type="none" w="med" len="med"/>
            </a:ln>
            <a:effectLst/>
          </p:spPr>
        </p:cxnSp>
        <p:cxnSp>
          <p:nvCxnSpPr>
            <p:cNvPr id="31883" name="Straight Connector 31882">
              <a:extLst>
                <a:ext uri="{FF2B5EF4-FFF2-40B4-BE49-F238E27FC236}">
                  <a16:creationId xmlns:a16="http://schemas.microsoft.com/office/drawing/2014/main" id="{6AE5CC09-9A5F-AFB0-C4B5-DA0B5284B117}"/>
                </a:ext>
              </a:extLst>
            </p:cNvPr>
            <p:cNvCxnSpPr>
              <a:cxnSpLocks/>
            </p:cNvCxnSpPr>
            <p:nvPr/>
          </p:nvCxnSpPr>
          <p:spPr bwMode="auto">
            <a:xfrm>
              <a:off x="8014847" y="3955613"/>
              <a:ext cx="0" cy="107172"/>
            </a:xfrm>
            <a:prstGeom prst="line">
              <a:avLst/>
            </a:prstGeom>
            <a:noFill/>
            <a:ln w="76200" cap="flat" cmpd="sng" algn="ctr">
              <a:solidFill>
                <a:schemeClr val="accent3"/>
              </a:solidFill>
              <a:prstDash val="solid"/>
              <a:round/>
              <a:headEnd type="none" w="med" len="med"/>
              <a:tailEnd type="none" w="med" len="med"/>
            </a:ln>
            <a:effectLst/>
          </p:spPr>
        </p:cxnSp>
        <p:cxnSp>
          <p:nvCxnSpPr>
            <p:cNvPr id="31884" name="Straight Connector 31883">
              <a:extLst>
                <a:ext uri="{FF2B5EF4-FFF2-40B4-BE49-F238E27FC236}">
                  <a16:creationId xmlns:a16="http://schemas.microsoft.com/office/drawing/2014/main" id="{9A1076CB-0A28-F9A5-B09C-046B49E6360C}"/>
                </a:ext>
              </a:extLst>
            </p:cNvPr>
            <p:cNvCxnSpPr>
              <a:cxnSpLocks/>
            </p:cNvCxnSpPr>
            <p:nvPr/>
          </p:nvCxnSpPr>
          <p:spPr bwMode="auto">
            <a:xfrm>
              <a:off x="6644122" y="3955613"/>
              <a:ext cx="0" cy="107172"/>
            </a:xfrm>
            <a:prstGeom prst="line">
              <a:avLst/>
            </a:prstGeom>
            <a:noFill/>
            <a:ln w="76200" cap="flat" cmpd="sng" algn="ctr">
              <a:solidFill>
                <a:schemeClr val="accent3"/>
              </a:solidFill>
              <a:prstDash val="solid"/>
              <a:round/>
              <a:headEnd type="none" w="med" len="med"/>
              <a:tailEnd type="none" w="med" len="med"/>
            </a:ln>
            <a:effectLst/>
          </p:spPr>
        </p:cxnSp>
        <p:cxnSp>
          <p:nvCxnSpPr>
            <p:cNvPr id="31885" name="Straight Connector 31884">
              <a:extLst>
                <a:ext uri="{FF2B5EF4-FFF2-40B4-BE49-F238E27FC236}">
                  <a16:creationId xmlns:a16="http://schemas.microsoft.com/office/drawing/2014/main" id="{20242EA2-0A85-8789-9FC1-FC3531F7134B}"/>
                </a:ext>
              </a:extLst>
            </p:cNvPr>
            <p:cNvCxnSpPr>
              <a:cxnSpLocks/>
            </p:cNvCxnSpPr>
            <p:nvPr/>
          </p:nvCxnSpPr>
          <p:spPr bwMode="auto">
            <a:xfrm>
              <a:off x="8484773" y="3879446"/>
              <a:ext cx="0" cy="107172"/>
            </a:xfrm>
            <a:prstGeom prst="line">
              <a:avLst/>
            </a:prstGeom>
            <a:noFill/>
            <a:ln w="76200" cap="flat" cmpd="sng" algn="ctr">
              <a:solidFill>
                <a:schemeClr val="accent3"/>
              </a:solidFill>
              <a:prstDash val="solid"/>
              <a:round/>
              <a:headEnd type="none" w="med" len="med"/>
              <a:tailEnd type="none" w="med" len="med"/>
            </a:ln>
            <a:effectLst/>
          </p:spPr>
        </p:cxnSp>
        <p:cxnSp>
          <p:nvCxnSpPr>
            <p:cNvPr id="31886" name="Straight Connector 31885">
              <a:extLst>
                <a:ext uri="{FF2B5EF4-FFF2-40B4-BE49-F238E27FC236}">
                  <a16:creationId xmlns:a16="http://schemas.microsoft.com/office/drawing/2014/main" id="{FF1A2F08-35F3-FE6E-AB6D-F742C3E8A606}"/>
                </a:ext>
              </a:extLst>
            </p:cNvPr>
            <p:cNvCxnSpPr>
              <a:cxnSpLocks/>
            </p:cNvCxnSpPr>
            <p:nvPr/>
          </p:nvCxnSpPr>
          <p:spPr bwMode="auto">
            <a:xfrm>
              <a:off x="6230003" y="4034593"/>
              <a:ext cx="0" cy="107172"/>
            </a:xfrm>
            <a:prstGeom prst="line">
              <a:avLst/>
            </a:prstGeom>
            <a:noFill/>
            <a:ln w="57150" cap="flat" cmpd="sng" algn="ctr">
              <a:solidFill>
                <a:schemeClr val="accent3"/>
              </a:solidFill>
              <a:prstDash val="solid"/>
              <a:round/>
              <a:headEnd type="none" w="med" len="med"/>
              <a:tailEnd type="none" w="med" len="med"/>
            </a:ln>
            <a:effectLst/>
          </p:spPr>
        </p:cxnSp>
        <p:cxnSp>
          <p:nvCxnSpPr>
            <p:cNvPr id="31887" name="Straight Connector 31886">
              <a:extLst>
                <a:ext uri="{FF2B5EF4-FFF2-40B4-BE49-F238E27FC236}">
                  <a16:creationId xmlns:a16="http://schemas.microsoft.com/office/drawing/2014/main" id="{001E02D8-FC84-F33B-E079-566DCB6129BB}"/>
                </a:ext>
              </a:extLst>
            </p:cNvPr>
            <p:cNvCxnSpPr>
              <a:cxnSpLocks/>
            </p:cNvCxnSpPr>
            <p:nvPr/>
          </p:nvCxnSpPr>
          <p:spPr bwMode="auto">
            <a:xfrm>
              <a:off x="5197200" y="4125671"/>
              <a:ext cx="0" cy="107172"/>
            </a:xfrm>
            <a:prstGeom prst="line">
              <a:avLst/>
            </a:prstGeom>
            <a:noFill/>
            <a:ln w="57150" cap="flat" cmpd="sng" algn="ctr">
              <a:solidFill>
                <a:schemeClr val="accent3"/>
              </a:solidFill>
              <a:prstDash val="solid"/>
              <a:round/>
              <a:headEnd type="none" w="med" len="med"/>
              <a:tailEnd type="none" w="med" len="med"/>
            </a:ln>
            <a:effectLst/>
          </p:spPr>
        </p:cxnSp>
        <p:cxnSp>
          <p:nvCxnSpPr>
            <p:cNvPr id="31888" name="Straight Connector 31887">
              <a:extLst>
                <a:ext uri="{FF2B5EF4-FFF2-40B4-BE49-F238E27FC236}">
                  <a16:creationId xmlns:a16="http://schemas.microsoft.com/office/drawing/2014/main" id="{C0AF5C9F-E6DC-0FDC-DC08-4D61F5B53E48}"/>
                </a:ext>
              </a:extLst>
            </p:cNvPr>
            <p:cNvCxnSpPr>
              <a:cxnSpLocks/>
            </p:cNvCxnSpPr>
            <p:nvPr/>
          </p:nvCxnSpPr>
          <p:spPr bwMode="auto">
            <a:xfrm>
              <a:off x="6361894" y="4033159"/>
              <a:ext cx="0" cy="107172"/>
            </a:xfrm>
            <a:prstGeom prst="line">
              <a:avLst/>
            </a:prstGeom>
            <a:noFill/>
            <a:ln w="57150" cap="flat" cmpd="sng" algn="ctr">
              <a:solidFill>
                <a:schemeClr val="accent3"/>
              </a:solidFill>
              <a:prstDash val="solid"/>
              <a:round/>
              <a:headEnd type="none" w="med" len="med"/>
              <a:tailEnd type="none" w="med" len="med"/>
            </a:ln>
            <a:effectLst/>
          </p:spPr>
        </p:cxnSp>
        <p:cxnSp>
          <p:nvCxnSpPr>
            <p:cNvPr id="31889" name="Straight Connector 31888">
              <a:extLst>
                <a:ext uri="{FF2B5EF4-FFF2-40B4-BE49-F238E27FC236}">
                  <a16:creationId xmlns:a16="http://schemas.microsoft.com/office/drawing/2014/main" id="{515983E7-DC10-CC3E-0FA0-10AA7986DABA}"/>
                </a:ext>
              </a:extLst>
            </p:cNvPr>
            <p:cNvCxnSpPr>
              <a:cxnSpLocks/>
            </p:cNvCxnSpPr>
            <p:nvPr/>
          </p:nvCxnSpPr>
          <p:spPr bwMode="auto">
            <a:xfrm>
              <a:off x="6915742" y="3953362"/>
              <a:ext cx="0" cy="107172"/>
            </a:xfrm>
            <a:prstGeom prst="line">
              <a:avLst/>
            </a:prstGeom>
            <a:noFill/>
            <a:ln w="57150" cap="flat" cmpd="sng" algn="ctr">
              <a:solidFill>
                <a:schemeClr val="accent3"/>
              </a:solidFill>
              <a:prstDash val="solid"/>
              <a:round/>
              <a:headEnd type="none" w="med" len="med"/>
              <a:tailEnd type="none" w="med" len="med"/>
            </a:ln>
            <a:effectLst/>
          </p:spPr>
        </p:cxnSp>
        <p:cxnSp>
          <p:nvCxnSpPr>
            <p:cNvPr id="31890" name="Straight Connector 31889">
              <a:extLst>
                <a:ext uri="{FF2B5EF4-FFF2-40B4-BE49-F238E27FC236}">
                  <a16:creationId xmlns:a16="http://schemas.microsoft.com/office/drawing/2014/main" id="{93BC1F6B-72DE-C40A-F9F3-6F96E62B85C0}"/>
                </a:ext>
              </a:extLst>
            </p:cNvPr>
            <p:cNvCxnSpPr>
              <a:cxnSpLocks/>
            </p:cNvCxnSpPr>
            <p:nvPr/>
          </p:nvCxnSpPr>
          <p:spPr bwMode="auto">
            <a:xfrm>
              <a:off x="8864648" y="3876798"/>
              <a:ext cx="0" cy="107172"/>
            </a:xfrm>
            <a:prstGeom prst="line">
              <a:avLst/>
            </a:prstGeom>
            <a:noFill/>
            <a:ln w="57150" cap="flat" cmpd="sng" algn="ctr">
              <a:solidFill>
                <a:schemeClr val="accent3"/>
              </a:solidFill>
              <a:prstDash val="solid"/>
              <a:round/>
              <a:headEnd type="none" w="med" len="med"/>
              <a:tailEnd type="none" w="med" len="med"/>
            </a:ln>
            <a:effectLst/>
          </p:spPr>
        </p:cxnSp>
        <p:cxnSp>
          <p:nvCxnSpPr>
            <p:cNvPr id="31891" name="Straight Connector 31890">
              <a:extLst>
                <a:ext uri="{FF2B5EF4-FFF2-40B4-BE49-F238E27FC236}">
                  <a16:creationId xmlns:a16="http://schemas.microsoft.com/office/drawing/2014/main" id="{2FE9EDEE-64B4-106A-F9C8-AA67C3986319}"/>
                </a:ext>
              </a:extLst>
            </p:cNvPr>
            <p:cNvCxnSpPr>
              <a:cxnSpLocks/>
            </p:cNvCxnSpPr>
            <p:nvPr/>
          </p:nvCxnSpPr>
          <p:spPr bwMode="auto">
            <a:xfrm>
              <a:off x="8273374" y="3885036"/>
              <a:ext cx="0" cy="107172"/>
            </a:xfrm>
            <a:prstGeom prst="line">
              <a:avLst/>
            </a:prstGeom>
            <a:noFill/>
            <a:ln w="57150" cap="flat" cmpd="sng" algn="ctr">
              <a:solidFill>
                <a:schemeClr val="accent3"/>
              </a:solidFill>
              <a:prstDash val="solid"/>
              <a:round/>
              <a:headEnd type="none" w="med" len="med"/>
              <a:tailEnd type="none" w="med" len="med"/>
            </a:ln>
            <a:effectLst/>
          </p:spPr>
        </p:cxnSp>
        <p:cxnSp>
          <p:nvCxnSpPr>
            <p:cNvPr id="31892" name="Straight Connector 31891">
              <a:extLst>
                <a:ext uri="{FF2B5EF4-FFF2-40B4-BE49-F238E27FC236}">
                  <a16:creationId xmlns:a16="http://schemas.microsoft.com/office/drawing/2014/main" id="{449940A9-8BFF-F16D-8451-7325B3A903BE}"/>
                </a:ext>
              </a:extLst>
            </p:cNvPr>
            <p:cNvCxnSpPr>
              <a:cxnSpLocks/>
            </p:cNvCxnSpPr>
            <p:nvPr/>
          </p:nvCxnSpPr>
          <p:spPr bwMode="auto">
            <a:xfrm>
              <a:off x="9948254" y="3876798"/>
              <a:ext cx="0" cy="107172"/>
            </a:xfrm>
            <a:prstGeom prst="line">
              <a:avLst/>
            </a:prstGeom>
            <a:noFill/>
            <a:ln w="57150" cap="flat" cmpd="sng" algn="ctr">
              <a:solidFill>
                <a:schemeClr val="accent3"/>
              </a:solidFill>
              <a:prstDash val="solid"/>
              <a:round/>
              <a:headEnd type="none" w="med" len="med"/>
              <a:tailEnd type="none" w="med" len="med"/>
            </a:ln>
            <a:effectLst/>
          </p:spPr>
        </p:cxnSp>
        <p:cxnSp>
          <p:nvCxnSpPr>
            <p:cNvPr id="31895" name="Straight Connector 31894">
              <a:extLst>
                <a:ext uri="{FF2B5EF4-FFF2-40B4-BE49-F238E27FC236}">
                  <a16:creationId xmlns:a16="http://schemas.microsoft.com/office/drawing/2014/main" id="{FEF68D0C-F230-D428-818C-FD67E170D4F5}"/>
                </a:ext>
              </a:extLst>
            </p:cNvPr>
            <p:cNvCxnSpPr>
              <a:cxnSpLocks/>
            </p:cNvCxnSpPr>
            <p:nvPr/>
          </p:nvCxnSpPr>
          <p:spPr bwMode="auto">
            <a:xfrm>
              <a:off x="8584555" y="3876104"/>
              <a:ext cx="0" cy="107172"/>
            </a:xfrm>
            <a:prstGeom prst="line">
              <a:avLst/>
            </a:prstGeom>
            <a:noFill/>
            <a:ln w="76200" cap="flat" cmpd="sng" algn="ctr">
              <a:solidFill>
                <a:schemeClr val="accent3"/>
              </a:solidFill>
              <a:prstDash val="solid"/>
              <a:round/>
              <a:headEnd type="none" w="med" len="med"/>
              <a:tailEnd type="none" w="med" len="med"/>
            </a:ln>
            <a:effectLst/>
          </p:spPr>
        </p:cxnSp>
        <p:cxnSp>
          <p:nvCxnSpPr>
            <p:cNvPr id="31896" name="Straight Connector 31895">
              <a:extLst>
                <a:ext uri="{FF2B5EF4-FFF2-40B4-BE49-F238E27FC236}">
                  <a16:creationId xmlns:a16="http://schemas.microsoft.com/office/drawing/2014/main" id="{779E3666-161B-60C7-1C3E-5BBBCF773AA8}"/>
                </a:ext>
              </a:extLst>
            </p:cNvPr>
            <p:cNvCxnSpPr>
              <a:cxnSpLocks/>
            </p:cNvCxnSpPr>
            <p:nvPr/>
          </p:nvCxnSpPr>
          <p:spPr bwMode="auto">
            <a:xfrm>
              <a:off x="8654418" y="3876697"/>
              <a:ext cx="0" cy="107172"/>
            </a:xfrm>
            <a:prstGeom prst="line">
              <a:avLst/>
            </a:prstGeom>
            <a:noFill/>
            <a:ln w="76200" cap="flat" cmpd="sng" algn="ctr">
              <a:solidFill>
                <a:schemeClr val="accent3"/>
              </a:solidFill>
              <a:prstDash val="solid"/>
              <a:round/>
              <a:headEnd type="none" w="med" len="med"/>
              <a:tailEnd type="none" w="med" len="med"/>
            </a:ln>
            <a:effectLst/>
          </p:spPr>
        </p:cxnSp>
        <p:cxnSp>
          <p:nvCxnSpPr>
            <p:cNvPr id="31897" name="Straight Connector 31896">
              <a:extLst>
                <a:ext uri="{FF2B5EF4-FFF2-40B4-BE49-F238E27FC236}">
                  <a16:creationId xmlns:a16="http://schemas.microsoft.com/office/drawing/2014/main" id="{BDF396EC-938F-EA78-1E73-A710693093B9}"/>
                </a:ext>
              </a:extLst>
            </p:cNvPr>
            <p:cNvCxnSpPr>
              <a:cxnSpLocks/>
            </p:cNvCxnSpPr>
            <p:nvPr/>
          </p:nvCxnSpPr>
          <p:spPr bwMode="auto">
            <a:xfrm>
              <a:off x="5300915" y="4108695"/>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898" name="Straight Connector 31897">
              <a:extLst>
                <a:ext uri="{FF2B5EF4-FFF2-40B4-BE49-F238E27FC236}">
                  <a16:creationId xmlns:a16="http://schemas.microsoft.com/office/drawing/2014/main" id="{F6BE6628-5322-AFFE-8E39-0C538ACD2E90}"/>
                </a:ext>
              </a:extLst>
            </p:cNvPr>
            <p:cNvCxnSpPr>
              <a:cxnSpLocks/>
            </p:cNvCxnSpPr>
            <p:nvPr/>
          </p:nvCxnSpPr>
          <p:spPr bwMode="auto">
            <a:xfrm>
              <a:off x="4645390" y="4202665"/>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899" name="Straight Connector 31898">
              <a:extLst>
                <a:ext uri="{FF2B5EF4-FFF2-40B4-BE49-F238E27FC236}">
                  <a16:creationId xmlns:a16="http://schemas.microsoft.com/office/drawing/2014/main" id="{1A45B815-6B44-2EB3-F130-37ADD80F58BB}"/>
                </a:ext>
              </a:extLst>
            </p:cNvPr>
            <p:cNvCxnSpPr>
              <a:cxnSpLocks/>
            </p:cNvCxnSpPr>
            <p:nvPr/>
          </p:nvCxnSpPr>
          <p:spPr bwMode="auto">
            <a:xfrm>
              <a:off x="4747026" y="4189973"/>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900" name="Straight Connector 31899">
              <a:extLst>
                <a:ext uri="{FF2B5EF4-FFF2-40B4-BE49-F238E27FC236}">
                  <a16:creationId xmlns:a16="http://schemas.microsoft.com/office/drawing/2014/main" id="{6B217005-FFBD-6951-577D-0CDB40BEA3E5}"/>
                </a:ext>
              </a:extLst>
            </p:cNvPr>
            <p:cNvCxnSpPr>
              <a:cxnSpLocks/>
            </p:cNvCxnSpPr>
            <p:nvPr/>
          </p:nvCxnSpPr>
          <p:spPr bwMode="auto">
            <a:xfrm>
              <a:off x="4835849" y="4149079"/>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901" name="Straight Connector 31900">
              <a:extLst>
                <a:ext uri="{FF2B5EF4-FFF2-40B4-BE49-F238E27FC236}">
                  <a16:creationId xmlns:a16="http://schemas.microsoft.com/office/drawing/2014/main" id="{DA9F4DC4-6E55-EC45-5833-EAA99094A2A1}"/>
                </a:ext>
              </a:extLst>
            </p:cNvPr>
            <p:cNvCxnSpPr>
              <a:cxnSpLocks/>
            </p:cNvCxnSpPr>
            <p:nvPr/>
          </p:nvCxnSpPr>
          <p:spPr bwMode="auto">
            <a:xfrm>
              <a:off x="5005299" y="4124030"/>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902" name="Straight Connector 31901">
              <a:extLst>
                <a:ext uri="{FF2B5EF4-FFF2-40B4-BE49-F238E27FC236}">
                  <a16:creationId xmlns:a16="http://schemas.microsoft.com/office/drawing/2014/main" id="{CB293DF8-57AA-0A67-4C51-22A767F5E4C6}"/>
                </a:ext>
              </a:extLst>
            </p:cNvPr>
            <p:cNvCxnSpPr>
              <a:cxnSpLocks/>
            </p:cNvCxnSpPr>
            <p:nvPr/>
          </p:nvCxnSpPr>
          <p:spPr bwMode="auto">
            <a:xfrm>
              <a:off x="4949325" y="4124030"/>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903" name="Straight Connector 31902">
              <a:extLst>
                <a:ext uri="{FF2B5EF4-FFF2-40B4-BE49-F238E27FC236}">
                  <a16:creationId xmlns:a16="http://schemas.microsoft.com/office/drawing/2014/main" id="{1D01EC4A-6030-8D92-5C54-26F0760C9A15}"/>
                </a:ext>
              </a:extLst>
            </p:cNvPr>
            <p:cNvCxnSpPr>
              <a:cxnSpLocks/>
            </p:cNvCxnSpPr>
            <p:nvPr/>
          </p:nvCxnSpPr>
          <p:spPr bwMode="auto">
            <a:xfrm>
              <a:off x="5050961" y="4124030"/>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904" name="Straight Connector 31903">
              <a:extLst>
                <a:ext uri="{FF2B5EF4-FFF2-40B4-BE49-F238E27FC236}">
                  <a16:creationId xmlns:a16="http://schemas.microsoft.com/office/drawing/2014/main" id="{0CB55ADE-0D6D-8B83-4FC3-0B59AB20F2B1}"/>
                </a:ext>
              </a:extLst>
            </p:cNvPr>
            <p:cNvCxnSpPr>
              <a:cxnSpLocks/>
            </p:cNvCxnSpPr>
            <p:nvPr/>
          </p:nvCxnSpPr>
          <p:spPr bwMode="auto">
            <a:xfrm>
              <a:off x="5085939" y="4121552"/>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905" name="Straight Connector 31904">
              <a:extLst>
                <a:ext uri="{FF2B5EF4-FFF2-40B4-BE49-F238E27FC236}">
                  <a16:creationId xmlns:a16="http://schemas.microsoft.com/office/drawing/2014/main" id="{E428B1B7-EDAF-B3C9-E278-6E2DE7CA33F7}"/>
                </a:ext>
              </a:extLst>
            </p:cNvPr>
            <p:cNvCxnSpPr>
              <a:cxnSpLocks/>
            </p:cNvCxnSpPr>
            <p:nvPr/>
          </p:nvCxnSpPr>
          <p:spPr bwMode="auto">
            <a:xfrm>
              <a:off x="5137525" y="4125937"/>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906" name="Straight Connector 31905">
              <a:extLst>
                <a:ext uri="{FF2B5EF4-FFF2-40B4-BE49-F238E27FC236}">
                  <a16:creationId xmlns:a16="http://schemas.microsoft.com/office/drawing/2014/main" id="{821D7724-DC53-1FF0-38D6-060ECF0A6EB9}"/>
                </a:ext>
              </a:extLst>
            </p:cNvPr>
            <p:cNvCxnSpPr>
              <a:cxnSpLocks/>
            </p:cNvCxnSpPr>
            <p:nvPr/>
          </p:nvCxnSpPr>
          <p:spPr bwMode="auto">
            <a:xfrm>
              <a:off x="8089670" y="3955613"/>
              <a:ext cx="0" cy="107172"/>
            </a:xfrm>
            <a:prstGeom prst="line">
              <a:avLst/>
            </a:prstGeom>
            <a:noFill/>
            <a:ln w="57150" cap="flat" cmpd="sng" algn="ctr">
              <a:solidFill>
                <a:schemeClr val="accent3"/>
              </a:solidFill>
              <a:prstDash val="solid"/>
              <a:round/>
              <a:headEnd type="none" w="med" len="med"/>
              <a:tailEnd type="none" w="med" len="med"/>
            </a:ln>
            <a:effectLst/>
          </p:spPr>
        </p:cxnSp>
        <p:cxnSp>
          <p:nvCxnSpPr>
            <p:cNvPr id="31949" name="Straight Connector 31948">
              <a:extLst>
                <a:ext uri="{FF2B5EF4-FFF2-40B4-BE49-F238E27FC236}">
                  <a16:creationId xmlns:a16="http://schemas.microsoft.com/office/drawing/2014/main" id="{BEB6B12E-3565-164F-2193-E9A99BC096FC}"/>
                </a:ext>
              </a:extLst>
            </p:cNvPr>
            <p:cNvCxnSpPr>
              <a:cxnSpLocks/>
            </p:cNvCxnSpPr>
            <p:nvPr/>
          </p:nvCxnSpPr>
          <p:spPr bwMode="auto">
            <a:xfrm>
              <a:off x="5414260" y="4110023"/>
              <a:ext cx="0" cy="107172"/>
            </a:xfrm>
            <a:prstGeom prst="line">
              <a:avLst/>
            </a:prstGeom>
            <a:noFill/>
            <a:ln w="38100" cap="flat" cmpd="sng" algn="ctr">
              <a:solidFill>
                <a:schemeClr val="accent3"/>
              </a:solidFill>
              <a:prstDash val="solid"/>
              <a:round/>
              <a:headEnd type="none" w="med" len="med"/>
              <a:tailEnd type="none" w="med" len="med"/>
            </a:ln>
            <a:effectLst/>
          </p:spPr>
        </p:cxnSp>
        <p:cxnSp>
          <p:nvCxnSpPr>
            <p:cNvPr id="31950" name="Straight Connector 31949">
              <a:extLst>
                <a:ext uri="{FF2B5EF4-FFF2-40B4-BE49-F238E27FC236}">
                  <a16:creationId xmlns:a16="http://schemas.microsoft.com/office/drawing/2014/main" id="{E6A58DAB-75F3-1896-77FB-B6BAB8FA4605}"/>
                </a:ext>
              </a:extLst>
            </p:cNvPr>
            <p:cNvCxnSpPr>
              <a:cxnSpLocks/>
            </p:cNvCxnSpPr>
            <p:nvPr/>
          </p:nvCxnSpPr>
          <p:spPr bwMode="auto">
            <a:xfrm>
              <a:off x="5565526" y="4037453"/>
              <a:ext cx="0" cy="107172"/>
            </a:xfrm>
            <a:prstGeom prst="line">
              <a:avLst/>
            </a:prstGeom>
            <a:noFill/>
            <a:ln w="38100" cap="flat" cmpd="sng" algn="ctr">
              <a:solidFill>
                <a:schemeClr val="accent3"/>
              </a:solidFill>
              <a:prstDash val="solid"/>
              <a:round/>
              <a:headEnd type="none" w="med" len="med"/>
              <a:tailEnd type="none" w="med" len="med"/>
            </a:ln>
            <a:effectLst/>
          </p:spPr>
        </p:cxnSp>
        <p:cxnSp>
          <p:nvCxnSpPr>
            <p:cNvPr id="31951" name="Straight Connector 31950">
              <a:extLst>
                <a:ext uri="{FF2B5EF4-FFF2-40B4-BE49-F238E27FC236}">
                  <a16:creationId xmlns:a16="http://schemas.microsoft.com/office/drawing/2014/main" id="{255131A3-B826-BDDD-0A12-D9032E089614}"/>
                </a:ext>
              </a:extLst>
            </p:cNvPr>
            <p:cNvCxnSpPr>
              <a:cxnSpLocks/>
            </p:cNvCxnSpPr>
            <p:nvPr/>
          </p:nvCxnSpPr>
          <p:spPr bwMode="auto">
            <a:xfrm>
              <a:off x="6104238" y="4033159"/>
              <a:ext cx="0" cy="107172"/>
            </a:xfrm>
            <a:prstGeom prst="line">
              <a:avLst/>
            </a:prstGeom>
            <a:noFill/>
            <a:ln w="38100" cap="flat" cmpd="sng" algn="ctr">
              <a:solidFill>
                <a:schemeClr val="accent3"/>
              </a:solidFill>
              <a:prstDash val="solid"/>
              <a:round/>
              <a:headEnd type="none" w="med" len="med"/>
              <a:tailEnd type="none" w="med" len="med"/>
            </a:ln>
            <a:effectLst/>
          </p:spPr>
        </p:cxnSp>
        <p:cxnSp>
          <p:nvCxnSpPr>
            <p:cNvPr id="31952" name="Straight Connector 31951">
              <a:extLst>
                <a:ext uri="{FF2B5EF4-FFF2-40B4-BE49-F238E27FC236}">
                  <a16:creationId xmlns:a16="http://schemas.microsoft.com/office/drawing/2014/main" id="{6A9F52A6-0E39-1B72-94E0-8C92F0435B34}"/>
                </a:ext>
              </a:extLst>
            </p:cNvPr>
            <p:cNvCxnSpPr>
              <a:cxnSpLocks/>
            </p:cNvCxnSpPr>
            <p:nvPr/>
          </p:nvCxnSpPr>
          <p:spPr bwMode="auto">
            <a:xfrm>
              <a:off x="5480078" y="4076736"/>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953" name="Straight Connector 31952">
              <a:extLst>
                <a:ext uri="{FF2B5EF4-FFF2-40B4-BE49-F238E27FC236}">
                  <a16:creationId xmlns:a16="http://schemas.microsoft.com/office/drawing/2014/main" id="{BFE16156-E2FD-FC9D-5959-5DE0A15EC579}"/>
                </a:ext>
              </a:extLst>
            </p:cNvPr>
            <p:cNvCxnSpPr>
              <a:cxnSpLocks/>
            </p:cNvCxnSpPr>
            <p:nvPr/>
          </p:nvCxnSpPr>
          <p:spPr bwMode="auto">
            <a:xfrm>
              <a:off x="5716792" y="4035507"/>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954" name="Straight Connector 31953">
              <a:extLst>
                <a:ext uri="{FF2B5EF4-FFF2-40B4-BE49-F238E27FC236}">
                  <a16:creationId xmlns:a16="http://schemas.microsoft.com/office/drawing/2014/main" id="{B0B84647-9B4E-416C-CB46-38118651256A}"/>
                </a:ext>
              </a:extLst>
            </p:cNvPr>
            <p:cNvCxnSpPr>
              <a:cxnSpLocks/>
            </p:cNvCxnSpPr>
            <p:nvPr/>
          </p:nvCxnSpPr>
          <p:spPr bwMode="auto">
            <a:xfrm>
              <a:off x="5781025" y="4035507"/>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955" name="Straight Connector 31954">
              <a:extLst>
                <a:ext uri="{FF2B5EF4-FFF2-40B4-BE49-F238E27FC236}">
                  <a16:creationId xmlns:a16="http://schemas.microsoft.com/office/drawing/2014/main" id="{431D1208-570F-7ED8-AECB-50D28F41E130}"/>
                </a:ext>
              </a:extLst>
            </p:cNvPr>
            <p:cNvCxnSpPr>
              <a:cxnSpLocks/>
            </p:cNvCxnSpPr>
            <p:nvPr/>
          </p:nvCxnSpPr>
          <p:spPr bwMode="auto">
            <a:xfrm>
              <a:off x="5999847" y="4035507"/>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956" name="Straight Connector 31955">
              <a:extLst>
                <a:ext uri="{FF2B5EF4-FFF2-40B4-BE49-F238E27FC236}">
                  <a16:creationId xmlns:a16="http://schemas.microsoft.com/office/drawing/2014/main" id="{6E554C5C-E7F5-1B10-9B7D-B64818558103}"/>
                </a:ext>
              </a:extLst>
            </p:cNvPr>
            <p:cNvCxnSpPr>
              <a:cxnSpLocks/>
            </p:cNvCxnSpPr>
            <p:nvPr/>
          </p:nvCxnSpPr>
          <p:spPr bwMode="auto">
            <a:xfrm>
              <a:off x="6409568" y="4033159"/>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957" name="Straight Connector 31956">
              <a:extLst>
                <a:ext uri="{FF2B5EF4-FFF2-40B4-BE49-F238E27FC236}">
                  <a16:creationId xmlns:a16="http://schemas.microsoft.com/office/drawing/2014/main" id="{188E4E32-0079-458B-3C9E-CD6C3503BB13}"/>
                </a:ext>
              </a:extLst>
            </p:cNvPr>
            <p:cNvCxnSpPr>
              <a:cxnSpLocks/>
            </p:cNvCxnSpPr>
            <p:nvPr/>
          </p:nvCxnSpPr>
          <p:spPr bwMode="auto">
            <a:xfrm>
              <a:off x="6295785" y="4030856"/>
              <a:ext cx="0" cy="107172"/>
            </a:xfrm>
            <a:prstGeom prst="line">
              <a:avLst/>
            </a:prstGeom>
            <a:noFill/>
            <a:ln w="38100" cap="flat" cmpd="sng" algn="ctr">
              <a:solidFill>
                <a:schemeClr val="accent3"/>
              </a:solidFill>
              <a:prstDash val="solid"/>
              <a:round/>
              <a:headEnd type="none" w="med" len="med"/>
              <a:tailEnd type="none" w="med" len="med"/>
            </a:ln>
            <a:effectLst/>
          </p:spPr>
        </p:cxnSp>
        <p:cxnSp>
          <p:nvCxnSpPr>
            <p:cNvPr id="31958" name="Straight Connector 31957">
              <a:extLst>
                <a:ext uri="{FF2B5EF4-FFF2-40B4-BE49-F238E27FC236}">
                  <a16:creationId xmlns:a16="http://schemas.microsoft.com/office/drawing/2014/main" id="{802D39B0-4F83-C6A8-7EB5-4A0A2DEED7C6}"/>
                </a:ext>
              </a:extLst>
            </p:cNvPr>
            <p:cNvCxnSpPr>
              <a:cxnSpLocks/>
            </p:cNvCxnSpPr>
            <p:nvPr/>
          </p:nvCxnSpPr>
          <p:spPr bwMode="auto">
            <a:xfrm>
              <a:off x="6451208" y="4030474"/>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959" name="Straight Connector 31958">
              <a:extLst>
                <a:ext uri="{FF2B5EF4-FFF2-40B4-BE49-F238E27FC236}">
                  <a16:creationId xmlns:a16="http://schemas.microsoft.com/office/drawing/2014/main" id="{9572EF92-26AC-6136-3400-4C4F921D958F}"/>
                </a:ext>
              </a:extLst>
            </p:cNvPr>
            <p:cNvCxnSpPr>
              <a:cxnSpLocks/>
            </p:cNvCxnSpPr>
            <p:nvPr/>
          </p:nvCxnSpPr>
          <p:spPr bwMode="auto">
            <a:xfrm>
              <a:off x="6488709" y="4033159"/>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960" name="Straight Connector 31959">
              <a:extLst>
                <a:ext uri="{FF2B5EF4-FFF2-40B4-BE49-F238E27FC236}">
                  <a16:creationId xmlns:a16="http://schemas.microsoft.com/office/drawing/2014/main" id="{C5B4EF81-BC43-1012-9A2A-9581660B947C}"/>
                </a:ext>
              </a:extLst>
            </p:cNvPr>
            <p:cNvCxnSpPr>
              <a:cxnSpLocks/>
            </p:cNvCxnSpPr>
            <p:nvPr/>
          </p:nvCxnSpPr>
          <p:spPr bwMode="auto">
            <a:xfrm>
              <a:off x="6520375" y="3995019"/>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961" name="Straight Connector 31960">
              <a:extLst>
                <a:ext uri="{FF2B5EF4-FFF2-40B4-BE49-F238E27FC236}">
                  <a16:creationId xmlns:a16="http://schemas.microsoft.com/office/drawing/2014/main" id="{EC2344F9-D158-A3BF-49D0-F0E9D06510F6}"/>
                </a:ext>
              </a:extLst>
            </p:cNvPr>
            <p:cNvCxnSpPr>
              <a:cxnSpLocks/>
            </p:cNvCxnSpPr>
            <p:nvPr/>
          </p:nvCxnSpPr>
          <p:spPr bwMode="auto">
            <a:xfrm>
              <a:off x="6977623" y="3950488"/>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962" name="Straight Connector 31961">
              <a:extLst>
                <a:ext uri="{FF2B5EF4-FFF2-40B4-BE49-F238E27FC236}">
                  <a16:creationId xmlns:a16="http://schemas.microsoft.com/office/drawing/2014/main" id="{53F59042-2618-1014-727B-FF1D5C3CFD63}"/>
                </a:ext>
              </a:extLst>
            </p:cNvPr>
            <p:cNvCxnSpPr>
              <a:cxnSpLocks/>
            </p:cNvCxnSpPr>
            <p:nvPr/>
          </p:nvCxnSpPr>
          <p:spPr bwMode="auto">
            <a:xfrm>
              <a:off x="7135024" y="3949403"/>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963" name="Straight Connector 31962">
              <a:extLst>
                <a:ext uri="{FF2B5EF4-FFF2-40B4-BE49-F238E27FC236}">
                  <a16:creationId xmlns:a16="http://schemas.microsoft.com/office/drawing/2014/main" id="{BA129CAF-211B-5549-4A6F-A0671205B943}"/>
                </a:ext>
              </a:extLst>
            </p:cNvPr>
            <p:cNvCxnSpPr>
              <a:cxnSpLocks/>
            </p:cNvCxnSpPr>
            <p:nvPr/>
          </p:nvCxnSpPr>
          <p:spPr bwMode="auto">
            <a:xfrm>
              <a:off x="7245708" y="3956863"/>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964" name="Straight Connector 31963">
              <a:extLst>
                <a:ext uri="{FF2B5EF4-FFF2-40B4-BE49-F238E27FC236}">
                  <a16:creationId xmlns:a16="http://schemas.microsoft.com/office/drawing/2014/main" id="{80D8151B-E359-0BAF-B4A3-E5369F8B9F87}"/>
                </a:ext>
              </a:extLst>
            </p:cNvPr>
            <p:cNvCxnSpPr>
              <a:cxnSpLocks/>
            </p:cNvCxnSpPr>
            <p:nvPr/>
          </p:nvCxnSpPr>
          <p:spPr bwMode="auto">
            <a:xfrm>
              <a:off x="7032677" y="3948625"/>
              <a:ext cx="0" cy="107172"/>
            </a:xfrm>
            <a:prstGeom prst="line">
              <a:avLst/>
            </a:prstGeom>
            <a:noFill/>
            <a:ln w="38100" cap="flat" cmpd="sng" algn="ctr">
              <a:solidFill>
                <a:schemeClr val="accent3"/>
              </a:solidFill>
              <a:prstDash val="solid"/>
              <a:round/>
              <a:headEnd type="none" w="med" len="med"/>
              <a:tailEnd type="none" w="med" len="med"/>
            </a:ln>
            <a:effectLst/>
          </p:spPr>
        </p:cxnSp>
        <p:cxnSp>
          <p:nvCxnSpPr>
            <p:cNvPr id="31965" name="Straight Connector 31964">
              <a:extLst>
                <a:ext uri="{FF2B5EF4-FFF2-40B4-BE49-F238E27FC236}">
                  <a16:creationId xmlns:a16="http://schemas.microsoft.com/office/drawing/2014/main" id="{10BFA08C-3A35-7892-F4D4-1A37086FFE48}"/>
                </a:ext>
              </a:extLst>
            </p:cNvPr>
            <p:cNvCxnSpPr>
              <a:cxnSpLocks/>
            </p:cNvCxnSpPr>
            <p:nvPr/>
          </p:nvCxnSpPr>
          <p:spPr bwMode="auto">
            <a:xfrm>
              <a:off x="7081869" y="3948625"/>
              <a:ext cx="0" cy="107172"/>
            </a:xfrm>
            <a:prstGeom prst="line">
              <a:avLst/>
            </a:prstGeom>
            <a:noFill/>
            <a:ln w="38100" cap="flat" cmpd="sng" algn="ctr">
              <a:solidFill>
                <a:schemeClr val="accent3"/>
              </a:solidFill>
              <a:prstDash val="solid"/>
              <a:round/>
              <a:headEnd type="none" w="med" len="med"/>
              <a:tailEnd type="none" w="med" len="med"/>
            </a:ln>
            <a:effectLst/>
          </p:spPr>
        </p:cxnSp>
        <p:cxnSp>
          <p:nvCxnSpPr>
            <p:cNvPr id="31966" name="Straight Connector 31965">
              <a:extLst>
                <a:ext uri="{FF2B5EF4-FFF2-40B4-BE49-F238E27FC236}">
                  <a16:creationId xmlns:a16="http://schemas.microsoft.com/office/drawing/2014/main" id="{F4D51FED-BDB6-D59C-041B-A4B6DD600FFC}"/>
                </a:ext>
              </a:extLst>
            </p:cNvPr>
            <p:cNvCxnSpPr>
              <a:cxnSpLocks/>
            </p:cNvCxnSpPr>
            <p:nvPr/>
          </p:nvCxnSpPr>
          <p:spPr bwMode="auto">
            <a:xfrm>
              <a:off x="7173798" y="3948625"/>
              <a:ext cx="0" cy="107172"/>
            </a:xfrm>
            <a:prstGeom prst="line">
              <a:avLst/>
            </a:prstGeom>
            <a:noFill/>
            <a:ln w="38100" cap="flat" cmpd="sng" algn="ctr">
              <a:solidFill>
                <a:schemeClr val="accent3"/>
              </a:solidFill>
              <a:prstDash val="solid"/>
              <a:round/>
              <a:headEnd type="none" w="med" len="med"/>
              <a:tailEnd type="none" w="med" len="med"/>
            </a:ln>
            <a:effectLst/>
          </p:spPr>
        </p:cxnSp>
        <p:cxnSp>
          <p:nvCxnSpPr>
            <p:cNvPr id="31967" name="Straight Connector 31966">
              <a:extLst>
                <a:ext uri="{FF2B5EF4-FFF2-40B4-BE49-F238E27FC236}">
                  <a16:creationId xmlns:a16="http://schemas.microsoft.com/office/drawing/2014/main" id="{232E9282-8817-A639-3C95-18CBA849650C}"/>
                </a:ext>
              </a:extLst>
            </p:cNvPr>
            <p:cNvCxnSpPr>
              <a:cxnSpLocks/>
            </p:cNvCxnSpPr>
            <p:nvPr/>
          </p:nvCxnSpPr>
          <p:spPr bwMode="auto">
            <a:xfrm>
              <a:off x="7922278" y="3955613"/>
              <a:ext cx="0" cy="107172"/>
            </a:xfrm>
            <a:prstGeom prst="line">
              <a:avLst/>
            </a:prstGeom>
            <a:noFill/>
            <a:ln w="38100" cap="flat" cmpd="sng" algn="ctr">
              <a:solidFill>
                <a:schemeClr val="accent3"/>
              </a:solidFill>
              <a:prstDash val="solid"/>
              <a:round/>
              <a:headEnd type="none" w="med" len="med"/>
              <a:tailEnd type="none" w="med" len="med"/>
            </a:ln>
            <a:effectLst/>
          </p:spPr>
        </p:cxnSp>
        <p:cxnSp>
          <p:nvCxnSpPr>
            <p:cNvPr id="31968" name="Straight Connector 31967">
              <a:extLst>
                <a:ext uri="{FF2B5EF4-FFF2-40B4-BE49-F238E27FC236}">
                  <a16:creationId xmlns:a16="http://schemas.microsoft.com/office/drawing/2014/main" id="{6215B1E9-AF05-74FB-09A0-30E9FCA33ECF}"/>
                </a:ext>
              </a:extLst>
            </p:cNvPr>
            <p:cNvCxnSpPr>
              <a:cxnSpLocks/>
            </p:cNvCxnSpPr>
            <p:nvPr/>
          </p:nvCxnSpPr>
          <p:spPr bwMode="auto">
            <a:xfrm>
              <a:off x="8153637" y="3880415"/>
              <a:ext cx="0" cy="107172"/>
            </a:xfrm>
            <a:prstGeom prst="line">
              <a:avLst/>
            </a:prstGeom>
            <a:noFill/>
            <a:ln w="38100" cap="flat" cmpd="sng" algn="ctr">
              <a:solidFill>
                <a:schemeClr val="accent3"/>
              </a:solidFill>
              <a:prstDash val="solid"/>
              <a:round/>
              <a:headEnd type="none" w="med" len="med"/>
              <a:tailEnd type="none" w="med" len="med"/>
            </a:ln>
            <a:effectLst/>
          </p:spPr>
        </p:cxnSp>
        <p:cxnSp>
          <p:nvCxnSpPr>
            <p:cNvPr id="31969" name="Straight Connector 31968">
              <a:extLst>
                <a:ext uri="{FF2B5EF4-FFF2-40B4-BE49-F238E27FC236}">
                  <a16:creationId xmlns:a16="http://schemas.microsoft.com/office/drawing/2014/main" id="{844B4EE4-D4BB-124F-9BBE-8B08A533AE92}"/>
                </a:ext>
              </a:extLst>
            </p:cNvPr>
            <p:cNvCxnSpPr>
              <a:cxnSpLocks/>
            </p:cNvCxnSpPr>
            <p:nvPr/>
          </p:nvCxnSpPr>
          <p:spPr bwMode="auto">
            <a:xfrm>
              <a:off x="8327704" y="3880223"/>
              <a:ext cx="0" cy="107172"/>
            </a:xfrm>
            <a:prstGeom prst="line">
              <a:avLst/>
            </a:prstGeom>
            <a:noFill/>
            <a:ln w="38100" cap="flat" cmpd="sng" algn="ctr">
              <a:solidFill>
                <a:schemeClr val="accent3"/>
              </a:solidFill>
              <a:prstDash val="solid"/>
              <a:round/>
              <a:headEnd type="none" w="med" len="med"/>
              <a:tailEnd type="none" w="med" len="med"/>
            </a:ln>
            <a:effectLst/>
          </p:spPr>
        </p:cxnSp>
        <p:cxnSp>
          <p:nvCxnSpPr>
            <p:cNvPr id="31970" name="Straight Connector 31969">
              <a:extLst>
                <a:ext uri="{FF2B5EF4-FFF2-40B4-BE49-F238E27FC236}">
                  <a16:creationId xmlns:a16="http://schemas.microsoft.com/office/drawing/2014/main" id="{AE5E0B68-CB82-A8ED-4ED4-6A1EB92D621D}"/>
                </a:ext>
              </a:extLst>
            </p:cNvPr>
            <p:cNvCxnSpPr>
              <a:cxnSpLocks/>
            </p:cNvCxnSpPr>
            <p:nvPr/>
          </p:nvCxnSpPr>
          <p:spPr bwMode="auto">
            <a:xfrm>
              <a:off x="7291546" y="3958354"/>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971" name="Straight Connector 31970">
              <a:extLst>
                <a:ext uri="{FF2B5EF4-FFF2-40B4-BE49-F238E27FC236}">
                  <a16:creationId xmlns:a16="http://schemas.microsoft.com/office/drawing/2014/main" id="{8F6797C4-98C9-8599-EA13-F085B58A0342}"/>
                </a:ext>
              </a:extLst>
            </p:cNvPr>
            <p:cNvCxnSpPr>
              <a:cxnSpLocks/>
            </p:cNvCxnSpPr>
            <p:nvPr/>
          </p:nvCxnSpPr>
          <p:spPr bwMode="auto">
            <a:xfrm>
              <a:off x="7449706" y="3956863"/>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972" name="Straight Connector 31971">
              <a:extLst>
                <a:ext uri="{FF2B5EF4-FFF2-40B4-BE49-F238E27FC236}">
                  <a16:creationId xmlns:a16="http://schemas.microsoft.com/office/drawing/2014/main" id="{040B2F62-202A-A896-E23C-11D4852CE886}"/>
                </a:ext>
              </a:extLst>
            </p:cNvPr>
            <p:cNvCxnSpPr>
              <a:cxnSpLocks/>
            </p:cNvCxnSpPr>
            <p:nvPr/>
          </p:nvCxnSpPr>
          <p:spPr bwMode="auto">
            <a:xfrm>
              <a:off x="7494526" y="3959732"/>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973" name="Straight Connector 31972">
              <a:extLst>
                <a:ext uri="{FF2B5EF4-FFF2-40B4-BE49-F238E27FC236}">
                  <a16:creationId xmlns:a16="http://schemas.microsoft.com/office/drawing/2014/main" id="{2B774E86-778A-CE49-C358-0B048A1FCDAA}"/>
                </a:ext>
              </a:extLst>
            </p:cNvPr>
            <p:cNvCxnSpPr>
              <a:cxnSpLocks/>
            </p:cNvCxnSpPr>
            <p:nvPr/>
          </p:nvCxnSpPr>
          <p:spPr bwMode="auto">
            <a:xfrm>
              <a:off x="7544086" y="3959732"/>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974" name="Straight Connector 31973">
              <a:extLst>
                <a:ext uri="{FF2B5EF4-FFF2-40B4-BE49-F238E27FC236}">
                  <a16:creationId xmlns:a16="http://schemas.microsoft.com/office/drawing/2014/main" id="{3D223B75-9399-CCA9-9D81-9E33DC7AD7A3}"/>
                </a:ext>
              </a:extLst>
            </p:cNvPr>
            <p:cNvCxnSpPr>
              <a:cxnSpLocks/>
            </p:cNvCxnSpPr>
            <p:nvPr/>
          </p:nvCxnSpPr>
          <p:spPr bwMode="auto">
            <a:xfrm>
              <a:off x="7679039" y="3955613"/>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975" name="Straight Connector 31974">
              <a:extLst>
                <a:ext uri="{FF2B5EF4-FFF2-40B4-BE49-F238E27FC236}">
                  <a16:creationId xmlns:a16="http://schemas.microsoft.com/office/drawing/2014/main" id="{E7704714-83BA-AFE8-0AE3-9288AEA998BC}"/>
                </a:ext>
              </a:extLst>
            </p:cNvPr>
            <p:cNvCxnSpPr>
              <a:cxnSpLocks/>
            </p:cNvCxnSpPr>
            <p:nvPr/>
          </p:nvCxnSpPr>
          <p:spPr bwMode="auto">
            <a:xfrm>
              <a:off x="7740348" y="3953481"/>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976" name="Straight Connector 31975">
              <a:extLst>
                <a:ext uri="{FF2B5EF4-FFF2-40B4-BE49-F238E27FC236}">
                  <a16:creationId xmlns:a16="http://schemas.microsoft.com/office/drawing/2014/main" id="{733AB44E-E1CC-8720-B839-F58452ACF8AC}"/>
                </a:ext>
              </a:extLst>
            </p:cNvPr>
            <p:cNvCxnSpPr>
              <a:cxnSpLocks/>
            </p:cNvCxnSpPr>
            <p:nvPr/>
          </p:nvCxnSpPr>
          <p:spPr bwMode="auto">
            <a:xfrm>
              <a:off x="7782320" y="3954915"/>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977" name="Straight Connector 31976">
              <a:extLst>
                <a:ext uri="{FF2B5EF4-FFF2-40B4-BE49-F238E27FC236}">
                  <a16:creationId xmlns:a16="http://schemas.microsoft.com/office/drawing/2014/main" id="{5BFFA48E-517A-923D-0E18-29A59F2B419B}"/>
                </a:ext>
              </a:extLst>
            </p:cNvPr>
            <p:cNvCxnSpPr>
              <a:cxnSpLocks/>
            </p:cNvCxnSpPr>
            <p:nvPr/>
          </p:nvCxnSpPr>
          <p:spPr bwMode="auto">
            <a:xfrm>
              <a:off x="7959126" y="3953367"/>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978" name="Straight Connector 31977">
              <a:extLst>
                <a:ext uri="{FF2B5EF4-FFF2-40B4-BE49-F238E27FC236}">
                  <a16:creationId xmlns:a16="http://schemas.microsoft.com/office/drawing/2014/main" id="{F791CB68-3F1B-F469-6192-F3FC30784E04}"/>
                </a:ext>
              </a:extLst>
            </p:cNvPr>
            <p:cNvCxnSpPr>
              <a:cxnSpLocks/>
            </p:cNvCxnSpPr>
            <p:nvPr/>
          </p:nvCxnSpPr>
          <p:spPr bwMode="auto">
            <a:xfrm>
              <a:off x="8190530" y="3880223"/>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979" name="Straight Connector 31978">
              <a:extLst>
                <a:ext uri="{FF2B5EF4-FFF2-40B4-BE49-F238E27FC236}">
                  <a16:creationId xmlns:a16="http://schemas.microsoft.com/office/drawing/2014/main" id="{D29ED359-0CD7-D6A9-91EC-1B2011CD7800}"/>
                </a:ext>
              </a:extLst>
            </p:cNvPr>
            <p:cNvCxnSpPr>
              <a:cxnSpLocks/>
            </p:cNvCxnSpPr>
            <p:nvPr/>
          </p:nvCxnSpPr>
          <p:spPr bwMode="auto">
            <a:xfrm>
              <a:off x="8425127" y="3876104"/>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980" name="Straight Connector 31979">
              <a:extLst>
                <a:ext uri="{FF2B5EF4-FFF2-40B4-BE49-F238E27FC236}">
                  <a16:creationId xmlns:a16="http://schemas.microsoft.com/office/drawing/2014/main" id="{560C9DD4-3A42-5138-70F7-C1DD4D0AE4AB}"/>
                </a:ext>
              </a:extLst>
            </p:cNvPr>
            <p:cNvCxnSpPr>
              <a:cxnSpLocks/>
            </p:cNvCxnSpPr>
            <p:nvPr/>
          </p:nvCxnSpPr>
          <p:spPr bwMode="auto">
            <a:xfrm>
              <a:off x="8780399" y="3875327"/>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981" name="Straight Connector 31980">
              <a:extLst>
                <a:ext uri="{FF2B5EF4-FFF2-40B4-BE49-F238E27FC236}">
                  <a16:creationId xmlns:a16="http://schemas.microsoft.com/office/drawing/2014/main" id="{F3C3FECA-7A60-4AAE-60E6-B9D2A2E7332F}"/>
                </a:ext>
              </a:extLst>
            </p:cNvPr>
            <p:cNvCxnSpPr>
              <a:cxnSpLocks/>
            </p:cNvCxnSpPr>
            <p:nvPr/>
          </p:nvCxnSpPr>
          <p:spPr bwMode="auto">
            <a:xfrm>
              <a:off x="8815033" y="3877089"/>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982" name="Straight Connector 31981">
              <a:extLst>
                <a:ext uri="{FF2B5EF4-FFF2-40B4-BE49-F238E27FC236}">
                  <a16:creationId xmlns:a16="http://schemas.microsoft.com/office/drawing/2014/main" id="{A54B4232-7FF0-D376-C0C8-43AB8C72A551}"/>
                </a:ext>
              </a:extLst>
            </p:cNvPr>
            <p:cNvCxnSpPr>
              <a:cxnSpLocks/>
            </p:cNvCxnSpPr>
            <p:nvPr/>
          </p:nvCxnSpPr>
          <p:spPr bwMode="auto">
            <a:xfrm>
              <a:off x="9106315" y="3875327"/>
              <a:ext cx="0" cy="107172"/>
            </a:xfrm>
            <a:prstGeom prst="line">
              <a:avLst/>
            </a:prstGeom>
            <a:noFill/>
            <a:ln w="28575" cap="flat" cmpd="sng" algn="ctr">
              <a:solidFill>
                <a:schemeClr val="accent3"/>
              </a:solidFill>
              <a:prstDash val="solid"/>
              <a:round/>
              <a:headEnd type="none" w="med" len="med"/>
              <a:tailEnd type="none" w="med" len="med"/>
            </a:ln>
            <a:effectLst/>
          </p:spPr>
        </p:cxnSp>
        <p:cxnSp>
          <p:nvCxnSpPr>
            <p:cNvPr id="31983" name="Straight Connector 31982">
              <a:extLst>
                <a:ext uri="{FF2B5EF4-FFF2-40B4-BE49-F238E27FC236}">
                  <a16:creationId xmlns:a16="http://schemas.microsoft.com/office/drawing/2014/main" id="{4E983991-2EAA-C068-CE75-2F960E82D459}"/>
                </a:ext>
              </a:extLst>
            </p:cNvPr>
            <p:cNvCxnSpPr>
              <a:cxnSpLocks/>
            </p:cNvCxnSpPr>
            <p:nvPr/>
          </p:nvCxnSpPr>
          <p:spPr bwMode="auto">
            <a:xfrm>
              <a:off x="8378366" y="3880223"/>
              <a:ext cx="0" cy="107172"/>
            </a:xfrm>
            <a:prstGeom prst="line">
              <a:avLst/>
            </a:prstGeom>
            <a:noFill/>
            <a:ln w="38100" cap="flat" cmpd="sng" algn="ctr">
              <a:solidFill>
                <a:schemeClr val="accent3"/>
              </a:solidFill>
              <a:prstDash val="solid"/>
              <a:round/>
              <a:headEnd type="none" w="med" len="med"/>
              <a:tailEnd type="none" w="med" len="med"/>
            </a:ln>
            <a:effectLst/>
          </p:spPr>
        </p:cxnSp>
        <p:cxnSp>
          <p:nvCxnSpPr>
            <p:cNvPr id="31984" name="Straight Connector 31983">
              <a:extLst>
                <a:ext uri="{FF2B5EF4-FFF2-40B4-BE49-F238E27FC236}">
                  <a16:creationId xmlns:a16="http://schemas.microsoft.com/office/drawing/2014/main" id="{11B2CFD4-9A2B-A521-615B-2363EAB190E6}"/>
                </a:ext>
              </a:extLst>
            </p:cNvPr>
            <p:cNvCxnSpPr>
              <a:cxnSpLocks/>
            </p:cNvCxnSpPr>
            <p:nvPr/>
          </p:nvCxnSpPr>
          <p:spPr bwMode="auto">
            <a:xfrm>
              <a:off x="8727175" y="3875327"/>
              <a:ext cx="0" cy="107172"/>
            </a:xfrm>
            <a:prstGeom prst="line">
              <a:avLst/>
            </a:prstGeom>
            <a:noFill/>
            <a:ln w="38100" cap="flat" cmpd="sng" algn="ctr">
              <a:solidFill>
                <a:schemeClr val="accent3"/>
              </a:solidFill>
              <a:prstDash val="solid"/>
              <a:round/>
              <a:headEnd type="none" w="med" len="med"/>
              <a:tailEnd type="none" w="med" len="med"/>
            </a:ln>
            <a:effectLst/>
          </p:spPr>
        </p:cxnSp>
        <p:cxnSp>
          <p:nvCxnSpPr>
            <p:cNvPr id="31985" name="Straight Connector 31984">
              <a:extLst>
                <a:ext uri="{FF2B5EF4-FFF2-40B4-BE49-F238E27FC236}">
                  <a16:creationId xmlns:a16="http://schemas.microsoft.com/office/drawing/2014/main" id="{43265BC0-A2BA-7EA4-D01C-524267DB3380}"/>
                </a:ext>
              </a:extLst>
            </p:cNvPr>
            <p:cNvCxnSpPr>
              <a:cxnSpLocks/>
            </p:cNvCxnSpPr>
            <p:nvPr/>
          </p:nvCxnSpPr>
          <p:spPr bwMode="auto">
            <a:xfrm>
              <a:off x="8922366" y="3875327"/>
              <a:ext cx="0" cy="107172"/>
            </a:xfrm>
            <a:prstGeom prst="line">
              <a:avLst/>
            </a:prstGeom>
            <a:noFill/>
            <a:ln w="38100" cap="flat" cmpd="sng" algn="ctr">
              <a:solidFill>
                <a:schemeClr val="accent3"/>
              </a:solidFill>
              <a:prstDash val="solid"/>
              <a:round/>
              <a:headEnd type="none" w="med" len="med"/>
              <a:tailEnd type="none" w="med" len="med"/>
            </a:ln>
            <a:effectLst/>
          </p:spPr>
        </p:cxnSp>
      </p:grpSp>
      <p:sp>
        <p:nvSpPr>
          <p:cNvPr id="2" name="TextBox 1">
            <a:extLst>
              <a:ext uri="{FF2B5EF4-FFF2-40B4-BE49-F238E27FC236}">
                <a16:creationId xmlns:a16="http://schemas.microsoft.com/office/drawing/2014/main" id="{EA229903-8CBD-EB8D-4660-453FE86411B5}"/>
              </a:ext>
            </a:extLst>
          </p:cNvPr>
          <p:cNvSpPr txBox="1"/>
          <p:nvPr/>
        </p:nvSpPr>
        <p:spPr bwMode="auto">
          <a:xfrm>
            <a:off x="1065230" y="5490381"/>
            <a:ext cx="1281090"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ts val="0"/>
              </a:spcBef>
              <a:spcAft>
                <a:spcPct val="0"/>
              </a:spcAft>
              <a:buClrTx/>
              <a:buFontTx/>
              <a:buNone/>
            </a:pPr>
            <a:r>
              <a:rPr lang="en-US" sz="1600" b="0" dirty="0">
                <a:solidFill>
                  <a:schemeClr val="bg1"/>
                </a:solidFill>
                <a:latin typeface="Calibri" panose="020F0502020204030204" pitchFamily="34" charset="0"/>
              </a:rPr>
              <a:t>Zanubrutinib</a:t>
            </a:r>
          </a:p>
          <a:p>
            <a:pPr>
              <a:lnSpc>
                <a:spcPct val="100000"/>
              </a:lnSpc>
              <a:spcBef>
                <a:spcPts val="0"/>
              </a:spcBef>
              <a:spcAft>
                <a:spcPct val="0"/>
              </a:spcAft>
              <a:buClrTx/>
              <a:buFontTx/>
              <a:buNone/>
            </a:pPr>
            <a:r>
              <a:rPr lang="en-US" sz="1600" b="0" dirty="0">
                <a:solidFill>
                  <a:schemeClr val="bg1"/>
                </a:solidFill>
                <a:latin typeface="Calibri" panose="020F0502020204030204" pitchFamily="34" charset="0"/>
              </a:rPr>
              <a:t>Ibrutinib</a:t>
            </a:r>
          </a:p>
        </p:txBody>
      </p:sp>
      <p:sp>
        <p:nvSpPr>
          <p:cNvPr id="3" name="TextBox 2">
            <a:extLst>
              <a:ext uri="{FF2B5EF4-FFF2-40B4-BE49-F238E27FC236}">
                <a16:creationId xmlns:a16="http://schemas.microsoft.com/office/drawing/2014/main" id="{6D894FDA-FE21-C143-F7D3-1C30E6B0D977}"/>
              </a:ext>
            </a:extLst>
          </p:cNvPr>
          <p:cNvSpPr txBox="1"/>
          <p:nvPr/>
        </p:nvSpPr>
        <p:spPr bwMode="auto">
          <a:xfrm>
            <a:off x="1065230" y="5242414"/>
            <a:ext cx="1334134"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dirty="0">
                <a:solidFill>
                  <a:schemeClr val="bg1"/>
                </a:solidFill>
                <a:latin typeface="Calibri" panose="020F0502020204030204" pitchFamily="34" charset="0"/>
              </a:rPr>
              <a:t>No. at risk</a:t>
            </a:r>
          </a:p>
        </p:txBody>
      </p:sp>
      <p:sp>
        <p:nvSpPr>
          <p:cNvPr id="57" name="TextBox 56">
            <a:extLst>
              <a:ext uri="{FF2B5EF4-FFF2-40B4-BE49-F238E27FC236}">
                <a16:creationId xmlns:a16="http://schemas.microsoft.com/office/drawing/2014/main" id="{753E7C52-574D-1F32-0522-4861F254C57B}"/>
              </a:ext>
            </a:extLst>
          </p:cNvPr>
          <p:cNvSpPr txBox="1"/>
          <p:nvPr/>
        </p:nvSpPr>
        <p:spPr bwMode="auto">
          <a:xfrm>
            <a:off x="7084800" y="2006375"/>
            <a:ext cx="4261564"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dirty="0">
                <a:solidFill>
                  <a:srgbClr val="242021"/>
                </a:solidFill>
                <a:latin typeface="OTNEJMQuadraat"/>
              </a:rPr>
              <a:t>I</a:t>
            </a:r>
            <a:r>
              <a:rPr lang="en-US" sz="1800" i="0" dirty="0">
                <a:solidFill>
                  <a:srgbClr val="242021"/>
                </a:solidFill>
                <a:effectLst/>
                <a:latin typeface="OTNEJMQuadraat"/>
              </a:rPr>
              <a:t>ncidence of atrial fibrillation or flutter (any grade)</a:t>
            </a:r>
            <a:endParaRPr lang="en-US" dirty="0">
              <a:solidFill>
                <a:schemeClr val="bg1"/>
              </a:solidFill>
              <a:latin typeface="Calibri" panose="020F0502020204030204" pitchFamily="34" charset="0"/>
            </a:endParaRPr>
          </a:p>
        </p:txBody>
      </p:sp>
    </p:spTree>
    <p:extLst>
      <p:ext uri="{BB962C8B-B14F-4D97-AF65-F5344CB8AC3E}">
        <p14:creationId xmlns:p14="http://schemas.microsoft.com/office/powerpoint/2010/main" val="15025287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ALPINE: Investigators’ Conclusions </a:t>
            </a:r>
            <a:endParaRPr lang="en-US" altLang="en-US" dirty="0"/>
          </a:p>
        </p:txBody>
      </p:sp>
      <p:sp>
        <p:nvSpPr>
          <p:cNvPr id="31747" name="Rectangle 3">
            <a:extLst>
              <a:ext uri="{FF2B5EF4-FFF2-40B4-BE49-F238E27FC236}">
                <a16:creationId xmlns:a16="http://schemas.microsoft.com/office/drawing/2014/main" id="{151303B2-FE26-4833-8BD6-2C6BA6349571}"/>
              </a:ext>
            </a:extLst>
          </p:cNvPr>
          <p:cNvSpPr>
            <a:spLocks noGrp="1" noChangeArrowheads="1"/>
          </p:cNvSpPr>
          <p:nvPr>
            <p:ph idx="1"/>
          </p:nvPr>
        </p:nvSpPr>
        <p:spPr>
          <a:xfrm>
            <a:off x="604675" y="1473719"/>
            <a:ext cx="10877529" cy="4650686"/>
          </a:xfrm>
        </p:spPr>
        <p:txBody>
          <a:bodyPr/>
          <a:lstStyle/>
          <a:p>
            <a:r>
              <a:rPr lang="en-US" altLang="en-US" sz="2200" dirty="0"/>
              <a:t>Zanubrutinib significantly improved PFS and ORR compared with ibrutinib in patients with R/R CLL/SLL </a:t>
            </a:r>
          </a:p>
          <a:p>
            <a:pPr lvl="1"/>
            <a:r>
              <a:rPr lang="en-US" altLang="en-US" sz="2000" dirty="0"/>
              <a:t>PFS benefit observed across subgroups, even among patients with </a:t>
            </a:r>
            <a:r>
              <a:rPr lang="en-US" sz="2000" dirty="0"/>
              <a:t>del(17p)/</a:t>
            </a:r>
            <a:r>
              <a:rPr lang="en-US" sz="2000" i="1" dirty="0"/>
              <a:t>TP53</a:t>
            </a:r>
            <a:r>
              <a:rPr lang="en-US" sz="2000" i="1" baseline="30000" dirty="0"/>
              <a:t>mut</a:t>
            </a:r>
            <a:endParaRPr lang="en-US" altLang="en-US" sz="2000" dirty="0"/>
          </a:p>
          <a:p>
            <a:pPr lvl="1"/>
            <a:r>
              <a:rPr lang="en-US" altLang="en-US" sz="2000" dirty="0"/>
              <a:t>ORR: 86.2% (zanubrutinib) vs 75.7% (ibrutinib); </a:t>
            </a:r>
            <a:r>
              <a:rPr lang="en-US" altLang="en-US" sz="2000" i="1" dirty="0"/>
              <a:t>P</a:t>
            </a:r>
            <a:r>
              <a:rPr lang="en-US" altLang="en-US" sz="2000" dirty="0"/>
              <a:t> = .0007</a:t>
            </a:r>
          </a:p>
          <a:p>
            <a:r>
              <a:rPr lang="en-US" altLang="en-US" sz="2200" dirty="0"/>
              <a:t>Zanubrutinib demonstrated favorable safety profile compared with ibrutinib </a:t>
            </a:r>
          </a:p>
          <a:p>
            <a:pPr lvl="1"/>
            <a:r>
              <a:rPr lang="en-US" altLang="en-US" sz="2000" dirty="0"/>
              <a:t>Lower rates of grade ≥3 AEs and serious AEs</a:t>
            </a:r>
          </a:p>
          <a:p>
            <a:pPr lvl="1"/>
            <a:r>
              <a:rPr lang="en-US" altLang="en-US" sz="2000" dirty="0"/>
              <a:t>Fewer treatment discontinuations</a:t>
            </a:r>
          </a:p>
          <a:p>
            <a:pPr lvl="1"/>
            <a:r>
              <a:rPr lang="en-US" altLang="en-US" sz="2000" dirty="0"/>
              <a:t>Better cardiac profile, including lower rates of atrial fibrillation, serious or fatal cardiac AEs, and cardiac events leading to treatment discontinuation</a:t>
            </a:r>
          </a:p>
          <a:p>
            <a:r>
              <a:rPr lang="en-US" altLang="en-US" sz="2200" dirty="0"/>
              <a:t>Investigators concluded that these data show PFS and ORR superiority of zanubrutinib over ibrutinib in treatment of patients with R/R CLL/SLL</a:t>
            </a:r>
          </a:p>
        </p:txBody>
      </p:sp>
      <p:sp>
        <p:nvSpPr>
          <p:cNvPr id="2" name="Text Box 15">
            <a:extLst>
              <a:ext uri="{FF2B5EF4-FFF2-40B4-BE49-F238E27FC236}">
                <a16:creationId xmlns:a16="http://schemas.microsoft.com/office/drawing/2014/main" id="{C8A5F4C4-BBE6-B395-D152-240A6E701287}"/>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Brown. ASH 2022. Abstr LBA-6.</a:t>
            </a:r>
            <a:endParaRPr lang="en-US" altLang="en-US" sz="1200" b="0" dirty="0">
              <a:solidFill>
                <a:schemeClr val="bg2"/>
              </a:solidFill>
              <a:latin typeface="Calibri" panose="020F0502020204030204" pitchFamily="34" charset="0"/>
            </a:endParaRPr>
          </a:p>
        </p:txBody>
      </p:sp>
    </p:spTree>
    <p:extLst>
      <p:ext uri="{BB962C8B-B14F-4D97-AF65-F5344CB8AC3E}">
        <p14:creationId xmlns:p14="http://schemas.microsoft.com/office/powerpoint/2010/main" val="167766720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6DA93788-E77D-4CCE-84A4-6D74E9ED9D9E}"/>
              </a:ext>
            </a:extLst>
          </p:cNvPr>
          <p:cNvSpPr>
            <a:spLocks noGrp="1"/>
          </p:cNvSpPr>
          <p:nvPr>
            <p:ph sz="quarter" idx="11"/>
          </p:nvPr>
        </p:nvSpPr>
        <p:spPr/>
        <p:txBody>
          <a:bodyPr/>
          <a:lstStyle/>
          <a:p>
            <a:r>
              <a:rPr lang="en-US" dirty="0">
                <a:solidFill>
                  <a:srgbClr val="E1471D"/>
                </a:solidFill>
                <a:hlinkClick r:id="rId3"/>
              </a:rPr>
              <a:t>clinicaloptions.com/</a:t>
            </a:r>
            <a:r>
              <a:rPr lang="en-US" u="sng" dirty="0">
                <a:solidFill>
                  <a:srgbClr val="E1471D"/>
                </a:solidFill>
                <a:hlinkClick r:id="rId3"/>
              </a:rPr>
              <a:t>oncology</a:t>
            </a:r>
            <a:endParaRPr lang="en-US" u="sng" dirty="0">
              <a:solidFill>
                <a:srgbClr val="E1471D"/>
              </a:solidFill>
            </a:endParaRPr>
          </a:p>
          <a:p>
            <a:endParaRPr lang="en-US" dirty="0"/>
          </a:p>
        </p:txBody>
      </p:sp>
      <p:sp>
        <p:nvSpPr>
          <p:cNvPr id="62467" name="Rectangle 10">
            <a:extLst>
              <a:ext uri="{FF2B5EF4-FFF2-40B4-BE49-F238E27FC236}">
                <a16:creationId xmlns:a16="http://schemas.microsoft.com/office/drawing/2014/main" id="{285A5094-ED29-4796-B20E-3FBFE4F25619}"/>
              </a:ext>
            </a:extLst>
          </p:cNvPr>
          <p:cNvSpPr>
            <a:spLocks noGrp="1" noChangeArrowheads="1"/>
          </p:cNvSpPr>
          <p:nvPr>
            <p:ph type="title"/>
          </p:nvPr>
        </p:nvSpPr>
        <p:spPr bwMode="gray"/>
        <p:txBody>
          <a:bodyPr/>
          <a:lstStyle/>
          <a:p>
            <a:pPr eaLnBrk="1" hangingPunct="1"/>
            <a:r>
              <a:rPr lang="en-US" altLang="en-US" sz="4000" dirty="0"/>
              <a:t>Go Online for More CCO </a:t>
            </a:r>
            <a:br>
              <a:rPr lang="en-US" altLang="en-US" sz="4000" dirty="0"/>
            </a:br>
            <a:r>
              <a:rPr lang="en-US" altLang="en-US" sz="4000" dirty="0"/>
              <a:t>Coverage of ASH 2022!</a:t>
            </a:r>
          </a:p>
        </p:txBody>
      </p:sp>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altLang="en-US" sz="2400" b="0" i="0" u="none" strike="noStrike" kern="1200" cap="none" spc="0" normalizeH="0" baseline="0" noProof="0" dirty="0">
              <a:ln>
                <a:noFill/>
              </a:ln>
              <a:solidFill>
                <a:srgbClr val="FFFFFF"/>
              </a:solidFill>
              <a:effectLst/>
              <a:uLnTx/>
              <a:uFillTx/>
              <a:latin typeface="Times" panose="02020603050405020304" pitchFamily="18" charset="0"/>
              <a:ea typeface="+mn-ea"/>
              <a:cs typeface="Arial" panose="020B0604020202020204" pitchFamily="34" charset="0"/>
            </a:endParaRPr>
          </a:p>
        </p:txBody>
      </p:sp>
      <p:sp>
        <p:nvSpPr>
          <p:cNvPr id="2" name="Content Placeholder 1">
            <a:extLst>
              <a:ext uri="{FF2B5EF4-FFF2-40B4-BE49-F238E27FC236}">
                <a16:creationId xmlns:a16="http://schemas.microsoft.com/office/drawing/2014/main" id="{9B341F70-966F-4AE0-9891-86B5E504500D}"/>
              </a:ext>
            </a:extLst>
          </p:cNvPr>
          <p:cNvSpPr>
            <a:spLocks noGrp="1"/>
          </p:cNvSpPr>
          <p:nvPr>
            <p:ph sz="quarter" idx="10"/>
          </p:nvPr>
        </p:nvSpPr>
        <p:spPr/>
        <p:txBody>
          <a:bodyPr/>
          <a:lstStyle/>
          <a:p>
            <a:pPr marL="0" marR="0" lvl="0" indent="0" algn="l" defTabSz="914400" rtl="0" eaLnBrk="1" fontAlgn="base" latinLnBrk="0" hangingPunct="1">
              <a:lnSpc>
                <a:spcPct val="90000"/>
              </a:lnSpc>
              <a:spcBef>
                <a:spcPts val="1000"/>
              </a:spcBef>
              <a:spcAft>
                <a:spcPts val="700"/>
              </a:spcAft>
              <a:buClr>
                <a:srgbClr val="682E74"/>
              </a:buClr>
              <a:buSzTx/>
              <a:buFontTx/>
              <a:buNone/>
              <a:tabLst/>
              <a:defRPr/>
            </a:pPr>
            <a:r>
              <a:rPr kumimoji="0" lang="en-US" sz="2000" b="1" i="0" u="none" strike="noStrike" kern="1200" cap="none" spc="0" normalizeH="0" baseline="0" noProof="0" dirty="0">
                <a:ln>
                  <a:noFill/>
                </a:ln>
                <a:solidFill>
                  <a:srgbClr val="E1471D"/>
                </a:solidFill>
                <a:effectLst/>
                <a:uLnTx/>
                <a:uFillTx/>
                <a:latin typeface="Calibri" panose="020F0502020204030204" pitchFamily="34" charset="0"/>
                <a:ea typeface="+mn-ea"/>
                <a:cs typeface="+mn-cs"/>
              </a:rPr>
              <a:t>Short slideset summaries </a:t>
            </a:r>
            <a:r>
              <a:rPr kumimoji="0" lang="en-US" sz="20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and </a:t>
            </a:r>
            <a:r>
              <a:rPr kumimoji="0" lang="en-US" sz="2000" b="1" i="0" u="none" strike="noStrike" kern="1200" cap="none" spc="0" normalizeH="0" baseline="0" noProof="0" dirty="0">
                <a:ln>
                  <a:noFill/>
                </a:ln>
                <a:solidFill>
                  <a:srgbClr val="E1471D"/>
                </a:solidFill>
                <a:effectLst/>
                <a:uLnTx/>
                <a:uFillTx/>
                <a:latin typeface="Calibri" panose="020F0502020204030204" pitchFamily="34" charset="0"/>
                <a:ea typeface="+mn-ea"/>
                <a:cs typeface="+mn-cs"/>
              </a:rPr>
              <a:t>additional CME-certified analyses </a:t>
            </a:r>
            <a:r>
              <a:rPr kumimoji="0" lang="en-US" sz="20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with expert faculty commentary on key studies in:</a:t>
            </a:r>
          </a:p>
          <a:p>
            <a:pPr marL="342900" indent="-342900">
              <a:spcBef>
                <a:spcPts val="600"/>
              </a:spcBef>
              <a:spcAft>
                <a:spcPts val="0"/>
              </a:spcAft>
              <a:buFont typeface="Wingdings" pitchFamily="2" charset="2"/>
              <a:buChar char="§"/>
              <a:defRPr/>
            </a:pPr>
            <a:r>
              <a:rPr lang="en-US" sz="2000" b="0" dirty="0">
                <a:solidFill>
                  <a:schemeClr val="bg1"/>
                </a:solidFill>
              </a:rPr>
              <a:t>Acute and chronic leukemias </a:t>
            </a:r>
          </a:p>
          <a:p>
            <a:pPr marL="342900" indent="-342900">
              <a:spcBef>
                <a:spcPts val="600"/>
              </a:spcBef>
              <a:spcAft>
                <a:spcPts val="0"/>
              </a:spcAft>
              <a:buFont typeface="Wingdings" pitchFamily="2" charset="2"/>
              <a:buChar char="§"/>
              <a:defRPr/>
            </a:pPr>
            <a:r>
              <a:rPr lang="en-US" sz="2000" b="0" dirty="0">
                <a:solidFill>
                  <a:schemeClr val="bg1"/>
                </a:solidFill>
              </a:rPr>
              <a:t>Lymphomas and chronic lymphocytic leukemia</a:t>
            </a:r>
          </a:p>
          <a:p>
            <a:pPr marL="342900" indent="-342900">
              <a:spcBef>
                <a:spcPts val="600"/>
              </a:spcBef>
              <a:spcAft>
                <a:spcPts val="0"/>
              </a:spcAft>
              <a:buFont typeface="Wingdings" pitchFamily="2" charset="2"/>
              <a:buChar char="§"/>
              <a:defRPr/>
            </a:pPr>
            <a:r>
              <a:rPr lang="en-US" sz="2000" b="0" dirty="0">
                <a:solidFill>
                  <a:schemeClr val="bg1"/>
                </a:solidFill>
              </a:rPr>
              <a:t>Myelodysplastic syndromes and myeloproliferative neoplasms</a:t>
            </a:r>
          </a:p>
          <a:p>
            <a:pPr marL="342900" indent="-342900">
              <a:spcBef>
                <a:spcPts val="600"/>
              </a:spcBef>
              <a:spcAft>
                <a:spcPts val="0"/>
              </a:spcAft>
              <a:buFont typeface="Wingdings" pitchFamily="2" charset="2"/>
              <a:buChar char="§"/>
              <a:defRPr/>
            </a:pPr>
            <a:r>
              <a:rPr lang="en-US" sz="2000" b="0" dirty="0">
                <a:solidFill>
                  <a:schemeClr val="bg1"/>
                </a:solidFill>
              </a:rPr>
              <a:t>Myeloma</a:t>
            </a:r>
          </a:p>
          <a:p>
            <a:pPr marL="342900" indent="-342900">
              <a:spcBef>
                <a:spcPts val="600"/>
              </a:spcBef>
              <a:spcAft>
                <a:spcPts val="0"/>
              </a:spcAft>
              <a:buFont typeface="Wingdings" pitchFamily="2" charset="2"/>
              <a:buChar char="§"/>
              <a:defRPr/>
            </a:pPr>
            <a:r>
              <a:rPr lang="en-US" sz="2000" b="0" dirty="0">
                <a:solidFill>
                  <a:schemeClr val="bg1"/>
                </a:solidFill>
              </a:rPr>
              <a:t>Nonmalignant hematology</a:t>
            </a:r>
          </a:p>
          <a:p>
            <a:endParaRPr lang="en-US" dirty="0"/>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8"/>
  <p:tag name="MMPROD_UIDATA" val="&lt;database version=&quot;6.0&quot;&gt;&lt;object type=&quot;1&quot; unique_id=&quot;10001&quot;&gt;&lt;object type=&quot;8&quot; unique_id=&quot;10002&quot;&gt;&lt;/object&gt;&lt;object type=&quot;2&quot; unique_id=&quot;10003&quot;&gt;&lt;object type=&quot;3&quot; unique_id=&quot;10005&quot;&gt;&lt;property id=&quot;20148&quot; value=&quot;5&quot;/&gt;&lt;property id=&quot;20300&quot; value=&quot;Slide 3 - &amp;quot;Title-Arial-36-Bold-Yellow. Title may continue on 2 lines keep text at 36pt&amp;quot;&quot;/&gt;&lt;property id=&quot;20307&quot; value=&quot;257&quot;/&gt;&lt;/object&gt;&lt;object type=&quot;3&quot; unique_id=&quot;10006&quot;&gt;&lt;property id=&quot;20148&quot; value=&quot;5&quot;/&gt;&lt;property id=&quot;20300&quot; value=&quot;Slide 4 - &amp;quot;Text and Margin Consistency&amp;quot;&quot;/&gt;&lt;property id=&quot;20307&quot; value=&quot;267&quot;/&gt;&lt;/object&gt;&lt;object type=&quot;3&quot; unique_id=&quot;10007&quot;&gt;&lt;property id=&quot;20148&quot; value=&quot;5&quot;/&gt;&lt;property id=&quot;20300&quot; value=&quot;Slide 5 - &amp;quot;Transition Title &amp;#x0D;&amp;#x0A;for next topic of discussion &amp;#x0D;&amp;#x0A;or can be used as closer slide &amp;#x0D;&amp;#x0A;(ie: Q&amp;amp;A)&amp;#x0D;&amp;#x0A;(Arial-40-Bold-White-Cent&quot;/&gt;&lt;property id=&quot;20307&quot; value=&quot;261&quot;/&gt;&lt;/object&gt;&lt;object type=&quot;3&quot; unique_id=&quot;10008&quot;&gt;&lt;property id=&quot;20148&quot; value=&quot;5&quot;/&gt;&lt;property id=&quot;20300&quot; value=&quot;Slide 6 - &amp;quot;RGB Pallet&amp;quot;&quot;/&gt;&lt;property id=&quot;20307&quot; value=&quot;258&quot;/&gt;&lt;/object&gt;&lt;object type=&quot;3&quot; unique_id=&quot;10009&quot;&gt;&lt;property id=&quot;20148&quot; value=&quot;5&quot;/&gt;&lt;property id=&quot;20300&quot; value=&quot;Slide 7 - &amp;quot;Example Graph&amp;quot;&quot;/&gt;&lt;property id=&quot;20307&quot; value=&quot;286&quot;/&gt;&lt;/object&gt;&lt;object type=&quot;3&quot; unique_id=&quot;10010&quot;&gt;&lt;property id=&quot;20148&quot; value=&quot;5&quot;/&gt;&lt;property id=&quot;20300&quot; value=&quot;Slide 8 - &amp;quot;Example Graph and Text&amp;quot;&quot;/&gt;&lt;property id=&quot;20307&quot; value=&quot;288&quot;/&gt;&lt;/object&gt;&lt;object type=&quot;3&quot; unique_id=&quot;10011&quot;&gt;&lt;property id=&quot;20148&quot; value=&quot;5&quot;/&gt;&lt;property id=&quot;20300&quot; value=&quot;Slide 9 - &amp;quot;Example Line Graph&amp;quot;&quot;/&gt;&lt;property id=&quot;20307&quot; value=&quot;287&quot;/&gt;&lt;/object&gt;&lt;object type=&quot;3&quot; unique_id=&quot;10012&quot;&gt;&lt;property id=&quot;20148&quot; value=&quot;5&quot;/&gt;&lt;property id=&quot;20300&quot; value=&quot;Slide 10 - &amp;quot;Example Line Graph with Data Values&amp;quot;&quot;/&gt;&lt;property id=&quot;20307&quot; value=&quot;292&quot;/&gt;&lt;/object&gt;&lt;object type=&quot;3&quot; unique_id=&quot;10013&quot;&gt;&lt;property id=&quot;20148&quot; value=&quot;5&quot;/&gt;&lt;property id=&quot;20300&quot; value=&quot;Slide 11 - &amp;quot;Example Line Graph with Color &amp;#x0D;&amp;#x0A;Data Values&amp;quot;&quot;/&gt;&lt;property id=&quot;20307&quot; value=&quot;309&quot;/&gt;&lt;/object&gt;&lt;object type=&quot;3&quot; unique_id=&quot;10014&quot;&gt;&lt;property id=&quot;20148&quot; value=&quot;5&quot;/&gt;&lt;property id=&quot;20300&quot; value=&quot;Slide 12 - &amp;quot;Example Schematic&amp;quot;&quot;/&gt;&lt;property id=&quot;20307&quot; value=&quot;262&quot;/&gt;&lt;/object&gt;&lt;object type=&quot;3&quot; unique_id=&quot;10015&quot;&gt;&lt;property id=&quot;20148&quot; value=&quot;5&quot;/&gt;&lt;property id=&quot;20300&quot; value=&quot;Slide 13 - &amp;quot;Example Schematic Continued&amp;quot;&quot;/&gt;&lt;property id=&quot;20307&quot; value=&quot;263&quot;/&gt;&lt;/object&gt;&lt;object type=&quot;3&quot; unique_id=&quot;10016&quot;&gt;&lt;property id=&quot;20148&quot; value=&quot;5&quot;/&gt;&lt;property id=&quot;20300&quot; value=&quot;Slide 14 - &amp;quot;Example Tables&amp;quot;&quot;/&gt;&lt;property id=&quot;20307&quot; value=&quot;311&quot;/&gt;&lt;/object&gt;&lt;object type=&quot;3&quot; unique_id=&quot;10017&quot;&gt;&lt;property id=&quot;20148&quot; value=&quot;5&quot;/&gt;&lt;property id=&quot;20300&quot; value=&quot;Slide 15 - &amp;quot;Example Tables Continued&amp;quot;&quot;/&gt;&lt;property id=&quot;20307&quot; value=&quot;312&quot;/&gt;&lt;/object&gt;&lt;object type=&quot;3&quot; unique_id=&quot;10018&quot;&gt;&lt;property id=&quot;20148&quot; value=&quot;5&quot;/&gt;&lt;property id=&quot;20300&quot; value=&quot;Slide 16 - &amp;quot;Example Tables Continued&amp;quot;&quot;/&gt;&lt;property id=&quot;20307&quot; value=&quot;313&quot;/&gt;&lt;/object&gt;&lt;object type=&quot;3&quot; unique_id=&quot;10019&quot;&gt;&lt;property id=&quot;20148&quot; value=&quot;5&quot;/&gt;&lt;property id=&quot;20300&quot; value=&quot;Slide 17 - &amp;quot;Example Tables Continued&amp;quot;&quot;/&gt;&lt;property id=&quot;20307&quot; value=&quot;314&quot;/&gt;&lt;/object&gt;&lt;object type=&quot;3&quot; unique_id=&quot;10020&quot;&gt;&lt;property id=&quot;20148&quot; value=&quot;5&quot;/&gt;&lt;property id=&quot;20300&quot; value=&quot;Slide 21 - &amp;quot;Additional Formatting Notes&amp;quot;&quot;/&gt;&lt;property id=&quot;20307&quot; value=&quot;270&quot;/&gt;&lt;/object&gt;&lt;object type=&quot;3&quot; unique_id=&quot;10021&quot;&gt;&lt;property id=&quot;20148&quot; value=&quot;5&quot;/&gt;&lt;property id=&quot;20300&quot; value=&quot;Slide 22 - &amp;quot;“Polish Stage” Notes&amp;quot;&quot;/&gt;&lt;property id=&quot;20307&quot; value=&quot;272&quot;/&gt;&lt;/object&gt;&lt;object type=&quot;3&quot; unique_id=&quot;10022&quot;&gt;&lt;property id=&quot;20148&quot; value=&quot;5&quot;/&gt;&lt;property id=&quot;20300&quot; value=&quot;Slide 23 - &amp;quot;For Black and White Print Slides&amp;quot;&quot;/&gt;&lt;property id=&quot;20307&quot; value=&quot;290&quot;/&gt;&lt;/object&gt;&lt;object type=&quot;3&quot; unique_id=&quot;10023&quot;&gt;&lt;property id=&quot;20148&quot; value=&quot;5&quot;/&gt;&lt;property id=&quot;20300&quot; value=&quot;Slide 24 - &amp;quot;For Black and White Print Slides&amp;quot;&quot;/&gt;&lt;property id=&quot;20307&quot; value=&quot;291&quot;/&gt;&lt;/object&gt;&lt;object type=&quot;3&quot; unique_id=&quot;10024&quot;&gt;&lt;property id=&quot;20148&quot; value=&quot;5&quot;/&gt;&lt;property id=&quot;20300&quot; value=&quot;Slide 25 - &amp;quot;CME Slides for Designer and Editorial Reference…&amp;quot;&quot;/&gt;&lt;property id=&quot;20307&quot; value=&quot;273&quot;/&gt;&lt;/object&gt;&lt;object type=&quot;3&quot; unique_id=&quot;10025&quot;&gt;&lt;property id=&quot;20148&quot; value=&quot;5&quot;/&gt;&lt;property id=&quot;20300&quot; value=&quot;Slide 26 - &amp;quot;About These Slides&amp;quot;&quot;/&gt;&lt;property id=&quot;20307&quot; value=&quot;308&quot;/&gt;&lt;/object&gt;&lt;object type=&quot;3&quot; unique_id=&quot;10026&quot;&gt;&lt;property id=&quot;20148&quot; value=&quot;5&quot;/&gt;&lt;property id=&quot;20300&quot; value=&quot;Slide 27 - &amp;quot;Faculty&amp;quot;&quot;/&gt;&lt;property id=&quot;20307&quot; value=&quot;294&quot;/&gt;&lt;/object&gt;&lt;object type=&quot;3&quot; unique_id=&quot;10027&quot;&gt;&lt;property id=&quot;20148&quot; value=&quot;5&quot;/&gt;&lt;property id=&quot;20300&quot; value=&quot;Slide 28 - &amp;quot;Disclosure of Conflicts of Interest&amp;quot;&quot;/&gt;&lt;property id=&quot;20307&quot; value=&quot;295&quot;/&gt;&lt;/object&gt;&lt;object type=&quot;3&quot; unique_id=&quot;10028&quot;&gt;&lt;property id=&quot;20148&quot; value=&quot;5&quot;/&gt;&lt;property id=&quot;20300&quot; value=&quot;Slide 29 - &amp;quot;Disclosures&amp;quot;&quot;/&gt;&lt;property id=&quot;20307&quot; value=&quot;296&quot;/&gt;&lt;/object&gt;&lt;object type=&quot;3&quot; unique_id=&quot;10029&quot;&gt;&lt;property id=&quot;20148&quot; value=&quot;5&quot;/&gt;&lt;property id=&quot;20300&quot; value=&quot;Slide 30 - &amp;quot;Disclosure of Unlabeled Use&amp;quot;&quot;/&gt;&lt;property id=&quot;20307&quot; value=&quot;297&quot;/&gt;&lt;/object&gt;&lt;object type=&quot;3&quot; unique_id=&quot;10030&quot;&gt;&lt;property id=&quot;20148&quot; value=&quot;5&quot;/&gt;&lt;property id=&quot;20300&quot; value=&quot;Slide 31&quot;/&gt;&lt;property id=&quot;20307&quot; value=&quot;298&quot;/&gt;&lt;/object&gt;&lt;object type=&quot;3&quot; unique_id=&quot;10031&quot;&gt;&lt;property id=&quot;20148&quot; value=&quot;5&quot;/&gt;&lt;property id=&quot;20300&quot; value=&quot;Slide 32 - &amp;quot;Physician Continuing Medical Education&amp;quot;&quot;/&gt;&lt;property id=&quot;20307&quot; value=&quot;299&quot;/&gt;&lt;/object&gt;&lt;object type=&quot;3&quot; unique_id=&quot;10032&quot;&gt;&lt;property id=&quot;20148&quot; value=&quot;5&quot;/&gt;&lt;property id=&quot;20300&quot; value=&quot;Slide 33 - &amp;quot;Pharmacist Continuing Education&amp;quot;&quot;/&gt;&lt;property id=&quot;20307&quot; value=&quot;300&quot;/&gt;&lt;/object&gt;&lt;object type=&quot;3&quot; unique_id=&quot;10033&quot;&gt;&lt;property id=&quot;20148&quot; value=&quot;5&quot;/&gt;&lt;property id=&quot;20300&quot; value=&quot;Slide 34 - &amp;quot;Nursing Continuing Education&amp;quot;&quot;/&gt;&lt;property id=&quot;20307&quot; value=&quot;301&quot;/&gt;&lt;/object&gt;&lt;object type=&quot;3&quot; unique_id=&quot;10034&quot;&gt;&lt;property id=&quot;20148&quot; value=&quot;5&quot;/&gt;&lt;property id=&quot;20300&quot; value=&quot;Slide 35 - &amp;quot;Please review the following important &amp;#x0D;&amp;#x0A;CME information in your handout&amp;quot;&quot;/&gt;&lt;property id=&quot;20307&quot; value=&quot;310&quot;/&gt;&lt;/object&gt;&lt;object type=&quot;3&quot; unique_id=&quot;10036&quot;&gt;&lt;property id=&quot;20148&quot; value=&quot;5&quot;/&gt;&lt;property id=&quot;20300&quot; value=&quot;Slide 37 - &amp;quot;Instructions for Credit&amp;quot;&quot;/&gt;&lt;property id=&quot;20307&quot; value=&quot;303&quot;/&gt;&lt;/object&gt;&lt;object type=&quot;3&quot; unique_id=&quot;10037&quot;&gt;&lt;property id=&quot;20148&quot; value=&quot;5&quot;/&gt;&lt;property id=&quot;20300&quot; value=&quot;Slide 38 - &amp;quot;Now Take the Test . . .&amp;quot;&quot;/&gt;&lt;property id=&quot;20307&quot; value=&quot;304&quot;/&gt;&lt;/object&gt;&lt;object type=&quot;3&quot; unique_id=&quot;10040&quot;&gt;&lt;property id=&quot;20148&quot; value=&quot;5&quot;/&gt;&lt;property id=&quot;20300&quot; value=&quot;Slide 39 - &amp;quot;General Information&amp;quot;&quot;/&gt;&lt;property id=&quot;20307&quot; value=&quot;315&quot;/&gt;&lt;/object&gt;&lt;object type=&quot;3&quot; unique_id=&quot;10041&quot;&gt;&lt;property id=&quot;20148&quot; value=&quot;5&quot;/&gt;&lt;property id=&quot;20300&quot; value=&quot;Slide 40 - &amp;quot;Please review the slide notes &amp;#x0D;&amp;#x0A;for analysis of each study &amp;#x0D;&amp;#x0A;by expert faculty &amp;lt;Insert Name, MD&amp;gt;, &amp;#x0D;&amp;#x0A;and &amp;lt;Insert Name,&quot;/&gt;&lt;property id=&quot;20307&quot; value=&quot;316&quot;/&gt;&lt;/object&gt;&lt;object type=&quot;3&quot; unique_id=&quot;10042&quot;&gt;&lt;property id=&quot;20148&quot; value=&quot;5&quot;/&gt;&lt;property id=&quot;20300&quot; value=&quot;Slide 41 - &amp;quot;Promo Slide Reference&amp;#x0D;&amp;#x0A;(Placed as the last slide in a slideset, &amp;#x0D;&amp;#x0A;if requested)&amp;quot;&quot;/&gt;&lt;property id=&quot;20307&quot; value=&quot;307&quot;/&gt;&lt;/object&gt;&lt;object type=&quot;3&quot; unique_id=&quot;12121&quot;&gt;&lt;property id=&quot;20148&quot; value=&quot;5&quot;/&gt;&lt;property id=&quot;20300&quot; value=&quot;Slide 36 - &amp;quot;Disclaimer&amp;quot;&quot;/&gt;&lt;property id=&quot;20307&quot; value=&quot;317&quot;/&gt;&lt;/object&gt;&lt;object type=&quot;3&quot; unique_id=&quot;12122&quot;&gt;&lt;property id=&quot;20148&quot; value=&quot;5&quot;/&gt;&lt;property id=&quot;20300&quot; value=&quot;Slide 1 - &amp;quot;Title of the program and will possibly take &amp;#x0D;&amp;#x0A;up three lines. It is presented in Arial-39-Bold-White.&amp;quot;&quot;/&gt;&lt;property id=&quot;20307&quot; value=&quot;321&quot;/&gt;&lt;/object&gt;&lt;object type=&quot;3&quot; unique_id=&quot;12123&quot;&gt;&lt;property id=&quot;20148&quot; value=&quot;5&quot;/&gt;&lt;property id=&quot;20300&quot; value=&quot;Slide 2 - &amp;quot;Title of the program and will possibly take up three lines. It is presented in Arial-39-Bold-White.&amp;quot;&quot;/&gt;&lt;property id=&quot;20307&quot; value=&quot;322&quot;/&gt;&lt;/object&gt;&lt;object type=&quot;3&quot; unique_id=&quot;12124&quot;&gt;&lt;property id=&quot;20148&quot; value=&quot;5&quot;/&gt;&lt;property id=&quot;20300&quot; value=&quot;Slide 18 - &amp;quot;Outcomes Analysis: What Did You Learn?&amp;quot;&quot;/&gt;&lt;property id=&quot;20307&quot; value=&quot;324&quot;/&gt;&lt;/object&gt;&lt;object type=&quot;3&quot; unique_id=&quot;12125&quot;&gt;&lt;property id=&quot;20148&quot; value=&quot;5&quot;/&gt;&lt;property id=&quot;20300&quot; value=&quot;Slide 19 - &amp;quot;Outcomes Questions&amp;quot;&quot;/&gt;&lt;property id=&quot;20307&quot; value=&quot;320&quot;/&gt;&lt;/object&gt;&lt;object type=&quot;3&quot; unique_id=&quot;12126&quot;&gt;&lt;property id=&quot;20148&quot; value=&quot;5&quot;/&gt;&lt;property id=&quot;20300&quot; value=&quot;Slide 20 - &amp;quot;How many patients with XXX do you provide care for in a typical week?&amp;quot;&quot;/&gt;&lt;property id=&quot;20307&quot; value=&quot;323&quot;/&gt;&lt;/object&gt;&lt;object type=&quot;3&quot; unique_id=&quot;12127&quot;&gt;&lt;property id=&quot;20148&quot; value=&quot;5&quot;/&gt;&lt;property id=&quot;20300&quot; value=&quot;Slide 42 - &amp;quot;Go Online for More CCO &amp;#x0D;&amp;#x0A;Coverage of XXXXXXXXXXXX!&amp;quot;&quot;/&gt;&lt;property id=&quot;20307&quot; value=&quot;318&quot;/&gt;&lt;/object&gt;&lt;/object&gt;&lt;/object&gt;&lt;/database&gt;"/>
</p:tagLst>
</file>

<file path=ppt/theme/theme1.xml><?xml version="1.0" encoding="utf-8"?>
<a:theme xmlns:a="http://schemas.openxmlformats.org/drawingml/2006/main" name="2022_CCO_Template">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4_2017_HTAA_Diabetes">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LongProperties xmlns="http://schemas.microsoft.com/office/2006/metadata/longProperties"/>
</file>

<file path=customXml/item3.xml><?xml version="1.0" encoding="utf-8"?>
<p:properties xmlns:p="http://schemas.microsoft.com/office/2006/metadata/properties" xmlns:xsi="http://www.w3.org/2001/XMLSchema-instance" xmlns:pc="http://schemas.microsoft.com/office/infopath/2007/PartnerControls">
  <documentManagement>
    <_dlc_DocId xmlns="d54cbe69-32bd-412a-b004-9152f949605e">56M7VY3CDVN5-337532031-2</_dlc_DocId>
    <_dlc_DocIdUrl xmlns="d54cbe69-32bd-412a-b004-9152f949605e">
      <Url>https://intranet.clinicaloptions.com/mews/oncology/ONC_2022_ASH_CF_(5667)/LYMPH_LBA-6_Brown/_layouts/15/DocIdRedir.aspx?ID=56M7VY3CDVN5-337532031-2</Url>
      <Description>56M7VY3CDVN5-337532031-2</Description>
    </_dlc_DocIdUrl>
    <Document_x0020_Category xmlns="275a2d1a-0939-4e2f-bf6f-11622c6d5576">Conference Capsule Slides</Document_x0020_Category>
  </documentManagement>
</p:properties>
</file>

<file path=customXml/item4.xml><?xml version="1.0" encoding="utf-8"?>
<ct:contentTypeSchema xmlns:ct="http://schemas.microsoft.com/office/2006/metadata/contentType" xmlns:ma="http://schemas.microsoft.com/office/2006/metadata/properties/metaAttributes" ct:_="" ma:_="" ma:contentTypeName="Document" ma:contentTypeID="0x010100EDF88CF05F46C24DB3A50D895805EF0B" ma:contentTypeVersion="1" ma:contentTypeDescription="Create a new document." ma:contentTypeScope="" ma:versionID="57e8a8d256ebcf8125f400b76e6a1528">
  <xsd:schema xmlns:xsd="http://www.w3.org/2001/XMLSchema" xmlns:xs="http://www.w3.org/2001/XMLSchema" xmlns:p="http://schemas.microsoft.com/office/2006/metadata/properties" xmlns:ns2="d54cbe69-32bd-412a-b004-9152f949605e" xmlns:ns3="275a2d1a-0939-4e2f-bf6f-11622c6d5576" targetNamespace="http://schemas.microsoft.com/office/2006/metadata/properties" ma:root="true" ma:fieldsID="09055dd1511a2ef891045d7d5860530b" ns2:_="" ns3:_="">
    <xsd:import namespace="d54cbe69-32bd-412a-b004-9152f949605e"/>
    <xsd:import namespace="275a2d1a-0939-4e2f-bf6f-11622c6d5576"/>
    <xsd:element name="properties">
      <xsd:complexType>
        <xsd:sequence>
          <xsd:element name="documentManagement">
            <xsd:complexType>
              <xsd:all>
                <xsd:element ref="ns2:_dlc_DocId" minOccurs="0"/>
                <xsd:element ref="ns2:_dlc_DocIdUrl" minOccurs="0"/>
                <xsd:element ref="ns2:_dlc_DocIdPersistId" minOccurs="0"/>
                <xsd:element ref="ns3:Document_x0020_Categor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54cbe69-32bd-412a-b004-9152f949605e"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275a2d1a-0939-4e2f-bf6f-11622c6d5576" elementFormDefault="qualified">
    <xsd:import namespace="http://schemas.microsoft.com/office/2006/documentManagement/types"/>
    <xsd:import namespace="http://schemas.microsoft.com/office/infopath/2007/PartnerControls"/>
    <xsd:element name="Document_x0020_Category" ma:index="11" nillable="true" ma:displayName="Document Category" ma:internalName="Document_x0020_Category">
      <xsd:simpleType>
        <xsd:restriction base="dms:Choice">
          <xsd:enumeration value="Conference Capsule Slides"/>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5.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3A18F4D2-3653-4F4F-B917-116198900D9C}">
  <ds:schemaRefs>
    <ds:schemaRef ds:uri="http://schemas.microsoft.com/sharepoint/v3/contenttype/forms"/>
  </ds:schemaRefs>
</ds:datastoreItem>
</file>

<file path=customXml/itemProps2.xml><?xml version="1.0" encoding="utf-8"?>
<ds:datastoreItem xmlns:ds="http://schemas.openxmlformats.org/officeDocument/2006/customXml" ds:itemID="{65E151B5-E2EE-4BEC-82C3-105A302A3BE7}">
  <ds:schemaRefs>
    <ds:schemaRef ds:uri="http://schemas.microsoft.com/office/2006/metadata/longProperties"/>
  </ds:schemaRefs>
</ds:datastoreItem>
</file>

<file path=customXml/itemProps3.xml><?xml version="1.0" encoding="utf-8"?>
<ds:datastoreItem xmlns:ds="http://schemas.openxmlformats.org/officeDocument/2006/customXml" ds:itemID="{5BA55BC3-5A03-47C2-8EC3-D964C3B5E779}">
  <ds:schemaRefs>
    <ds:schemaRef ds:uri="275a2d1a-0939-4e2f-bf6f-11622c6d5576"/>
    <ds:schemaRef ds:uri="http://schemas.microsoft.com/office/2006/documentManagement/types"/>
    <ds:schemaRef ds:uri="http://schemas.openxmlformats.org/package/2006/metadata/core-properties"/>
    <ds:schemaRef ds:uri="http://purl.org/dc/dcmitype/"/>
    <ds:schemaRef ds:uri="http://schemas.microsoft.com/office/infopath/2007/PartnerControls"/>
    <ds:schemaRef ds:uri="http://purl.org/dc/elements/1.1/"/>
    <ds:schemaRef ds:uri="http://schemas.microsoft.com/office/2006/metadata/properties"/>
    <ds:schemaRef ds:uri="d54cbe69-32bd-412a-b004-9152f949605e"/>
    <ds:schemaRef ds:uri="http://www.w3.org/XML/1998/namespace"/>
    <ds:schemaRef ds:uri="http://purl.org/dc/terms/"/>
  </ds:schemaRefs>
</ds:datastoreItem>
</file>

<file path=customXml/itemProps4.xml><?xml version="1.0" encoding="utf-8"?>
<ds:datastoreItem xmlns:ds="http://schemas.openxmlformats.org/officeDocument/2006/customXml" ds:itemID="{F9F74DEA-E584-44A9-B638-199A1F9EC58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54cbe69-32bd-412a-b004-9152f949605e"/>
    <ds:schemaRef ds:uri="275a2d1a-0939-4e2f-bf6f-11622c6d557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5.xml><?xml version="1.0" encoding="utf-8"?>
<ds:datastoreItem xmlns:ds="http://schemas.openxmlformats.org/officeDocument/2006/customXml" ds:itemID="{7CB9A37D-DDD4-438A-A0AF-411FF8A85DD4}">
  <ds:schemaRefs>
    <ds:schemaRef ds:uri="http://schemas.microsoft.com/sharepoint/events"/>
  </ds:schemaRefs>
</ds:datastoreItem>
</file>

<file path=docProps/app.xml><?xml version="1.0" encoding="utf-8"?>
<Properties xmlns="http://schemas.openxmlformats.org/officeDocument/2006/extended-properties" xmlns:vt="http://schemas.openxmlformats.org/officeDocument/2006/docPropsVTypes">
  <Template/>
  <TotalTime>1491</TotalTime>
  <Words>2498</Words>
  <Application>Microsoft Office PowerPoint</Application>
  <PresentationFormat>Widescreen</PresentationFormat>
  <Paragraphs>637</Paragraphs>
  <Slides>15</Slides>
  <Notes>15</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15</vt:i4>
      </vt:variant>
    </vt:vector>
  </HeadingPairs>
  <TitlesOfParts>
    <vt:vector size="22" baseType="lpstr">
      <vt:lpstr>Arial</vt:lpstr>
      <vt:lpstr>Calibri</vt:lpstr>
      <vt:lpstr>OTNEJMQuadraat</vt:lpstr>
      <vt:lpstr>Times</vt:lpstr>
      <vt:lpstr>Wingdings</vt:lpstr>
      <vt:lpstr>2022_CCO_Template</vt:lpstr>
      <vt:lpstr>4_2017_HTAA_Diabetes</vt:lpstr>
      <vt:lpstr>ALPINE: Final Analysis of Zanubrutinib vs Ibrutinib for Relapsed/Refractory Chronic Lymphocytic Leukemia and Small Lymphocytic Lymphoma</vt:lpstr>
      <vt:lpstr>About These Slides</vt:lpstr>
      <vt:lpstr>ALPINE: Background </vt:lpstr>
      <vt:lpstr>ALPINE: Study Design</vt:lpstr>
      <vt:lpstr>ALPINE: Baseline Characteristics</vt:lpstr>
      <vt:lpstr>ALPINE: Investigator-Assessed PFS in ITT Population </vt:lpstr>
      <vt:lpstr>ALPINE: PFS By Subgroup</vt:lpstr>
      <vt:lpstr>ALPINE: Investigator-Assessed PFS in  Patients With del(17p) and/or TP53mut</vt:lpstr>
      <vt:lpstr>ALPINE: ORR</vt:lpstr>
      <vt:lpstr>ALPINE: Investigator-Assessed OS</vt:lpstr>
      <vt:lpstr>ALPINE: Overall Safety and Most Common AEs</vt:lpstr>
      <vt:lpstr>ALPINE: Cardiac Events</vt:lpstr>
      <vt:lpstr>ALPINE: Atrial Fibrillation/Flutter</vt:lpstr>
      <vt:lpstr>ALPINE: Investigators’ Conclusions </vt:lpstr>
      <vt:lpstr>Go Online for More CCO  Coverage of ASH 2022!</vt:lpstr>
    </vt:vector>
  </TitlesOfParts>
  <Company>Preferred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ALPINE: Final Analysis of Zanubrutinib vs Ibrutinib for Relapsed/Refractory Chronic Lymphocytic Leukemia and Small Lymphocytic Lymphoma</dc:title>
  <dc:creator>Preferred User</dc:creator>
  <cp:lastModifiedBy>Jessica Buckley</cp:lastModifiedBy>
  <cp:revision>57</cp:revision>
  <cp:lastPrinted>2016-09-26T20:21:49Z</cp:lastPrinted>
  <dcterms:created xsi:type="dcterms:W3CDTF">2005-05-27T15:08:01Z</dcterms:created>
  <dcterms:modified xsi:type="dcterms:W3CDTF">2022-12-19T20:32:22Z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ags">
    <vt:lpwstr/>
  </property>
  <property fmtid="{D5CDD505-2E9C-101B-9397-08002B2CF9AE}" pid="3" name="display_urn:schemas-microsoft-com:office:office#Editor">
    <vt:lpwstr>Melanie Couton</vt:lpwstr>
  </property>
  <property fmtid="{D5CDD505-2E9C-101B-9397-08002B2CF9AE}" pid="4" name="display_urn:schemas-microsoft-com:office:office#Author">
    <vt:lpwstr>Melanie Couton</vt:lpwstr>
  </property>
  <property fmtid="{D5CDD505-2E9C-101B-9397-08002B2CF9AE}" pid="5" name="_dlc_DocId">
    <vt:lpwstr>56M7VY3CDVN5-387186687-1</vt:lpwstr>
  </property>
  <property fmtid="{D5CDD505-2E9C-101B-9397-08002B2CF9AE}" pid="6" name="_dlc_DocIdItemGuid">
    <vt:lpwstr>da28a276-349b-44e5-95a6-61d14e626435</vt:lpwstr>
  </property>
  <property fmtid="{D5CDD505-2E9C-101B-9397-08002B2CF9AE}" pid="7" name="_dlc_DocIdUrl">
    <vt:lpwstr>https://intranet.clinicaloptions.com/mews/oncology/ASH_ALL_Satellite-TU_2016/Template/_layouts/15/DocIdRedir.aspx?ID=56M7VY3CDVN5-387186687-1, 56M7VY3CDVN5-387186687-1</vt:lpwstr>
  </property>
  <property fmtid="{D5CDD505-2E9C-101B-9397-08002B2CF9AE}" pid="8" name="ContentTypeId">
    <vt:lpwstr>0x010100EDF88CF05F46C24DB3A50D895805EF0B</vt:lpwstr>
  </property>
  <property fmtid="{D5CDD505-2E9C-101B-9397-08002B2CF9AE}" pid="9" name="MediaServiceImageTags">
    <vt:lpwstr/>
  </property>
</Properties>
</file>