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62" r:id="rId11"/>
    <p:sldId id="2147473717" r:id="rId12"/>
    <p:sldId id="2147473664" r:id="rId13"/>
    <p:sldId id="2147473714" r:id="rId14"/>
    <p:sldId id="2147473715" r:id="rId15"/>
    <p:sldId id="2147473716"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08B390-73C3-6F7B-2C12-6D31CCBFC438}" name="Mindy Tanzola" initials="MT" userId="S::mindy@scienceink.com::e94da788-77e6-4b26-ae6d-484e8c0095ed"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532036-B11F-492C-9134-28CB5E473F97}" v="4" dt="2025-12-16T22:28:15.431"/>
    <p1510:client id="{687B993D-B367-418F-B153-3377D486203F}" v="26" dt="2025-12-16T17:40:00.448"/>
    <p1510:client id="{E74A42A6-2AB2-438B-B714-BC8FC4DCCDCA}" v="1" dt="2025-12-16T22:49:18.7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99F23-A594-3A35-0B85-39AEE4696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22000-A0DA-0324-41EC-49580E67D6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16C871-3933-5CDC-8100-40903FA3BB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906F94-8CE8-B8B6-55AF-798C08B669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00788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0F8D6-1673-FFD6-008B-BF6C04410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D2008-04AB-6C04-3CB8-A89D45301C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7C2F89-55BE-2ED6-36F5-32AE6A38F1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108E8F-07B9-FD53-FF5C-89E194BD5F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72966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C144-ADD3-3F02-D955-C2A26775D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BD040-C139-7627-CD56-31098D5A04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232DC7-7AD6-4FD9-A982-6C54F0D32E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FA0FCC-82A4-094B-180A-FBADA2E3E9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29552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71CC-B63E-B084-8835-DFA88D37B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3C463-9D52-8ABA-7116-D1FE9F2DD3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646B95-5C63-3447-2CAA-B478440B74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EC56D6-7602-DF04-C431-778E3121CC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322350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488063"/>
            <a:ext cx="11161643" cy="2387600"/>
          </a:xfrm>
          <a:solidFill>
            <a:schemeClr val="accent2"/>
          </a:solidFill>
        </p:spPr>
        <p:txBody>
          <a:bodyPr>
            <a:normAutofit/>
          </a:bodyPr>
          <a:lstStyle/>
          <a:p>
            <a:r>
              <a:rPr lang="en-US" altLang="en-US" sz="4000"/>
              <a:t>Multicenter Cohort Study of ICI-Associated Immune Thrombocytopenia Incidence and Outcomes in Adults Receiving Care at US Academic Centers </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br>
              <a:rPr lang="en-US" altLang="en-US" sz="2200"/>
            </a:br>
            <a:br>
              <a:rPr lang="en-US" altLang="en-US" sz="2200"/>
            </a:br>
            <a:endParaRPr lang="en-US" altLang="en-US" sz="2200"/>
          </a:p>
          <a:p>
            <a:pPr eaLnBrk="1" hangingPunct="1">
              <a:spcBef>
                <a:spcPts val="1600"/>
              </a:spcBef>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a:t>Thrombocytopenia can occur in patients receiving immune checkpoint inhibitors, but immune-related thrombocytopenia (ICI-ITP) has not been well characterized</a:t>
            </a:r>
          </a:p>
          <a:p>
            <a:pPr marL="342900" indent="-342900">
              <a:buFont typeface="Arial" panose="020B0604020202020204" pitchFamily="34" charset="0"/>
              <a:buChar char="•"/>
            </a:pPr>
            <a:r>
              <a:rPr lang="en-US" altLang="en-US"/>
              <a:t>In a single-center retrospective review of 1038 patients, 1.7% of patients developed ICI-ITP</a:t>
            </a:r>
            <a:r>
              <a:rPr lang="en-US" altLang="en-US" baseline="30000"/>
              <a:t>1</a:t>
            </a:r>
          </a:p>
          <a:p>
            <a:pPr marL="574675" lvl="1" indent="-342900">
              <a:buFont typeface="Poppins" panose="00000500000000000000" pitchFamily="2" charset="0"/>
              <a:buChar char="−"/>
            </a:pPr>
            <a:r>
              <a:rPr lang="en-US" altLang="en-US"/>
              <a:t>Development of ICI-ITP was associated with an increased risk of death</a:t>
            </a:r>
          </a:p>
          <a:p>
            <a:pPr marL="342900" indent="-342900">
              <a:buFont typeface="Arial" panose="020B0604020202020204" pitchFamily="34" charset="0"/>
              <a:buChar char="•"/>
            </a:pPr>
            <a:r>
              <a:rPr lang="en-US" altLang="en-US"/>
              <a:t>In a French database study of 948 patients treated with anti–PD-1/PD-L1 therapy, ~0.94% developed ICI-ITP</a:t>
            </a:r>
            <a:r>
              <a:rPr lang="en-US" altLang="en-US" baseline="30000"/>
              <a:t>2 </a:t>
            </a:r>
          </a:p>
          <a:p>
            <a:pPr marL="342900" indent="-342900">
              <a:buFont typeface="Arial" panose="020B0604020202020204" pitchFamily="34" charset="0"/>
              <a:buChar char="•"/>
            </a:pPr>
            <a:r>
              <a:rPr lang="en-US" altLang="en-US"/>
              <a:t>Current analysis retrospectively evaluated the incidence of ICI-ITP in patients receiving an ICI, assessed rates of ICI-ITP recurrence after ICI rechallenge, and characterized ICI-ITP treatment response</a:t>
            </a:r>
            <a:r>
              <a:rPr lang="en-US" altLang="en-US" baseline="30000"/>
              <a:t>3</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4083"/>
            <a:ext cx="11740260" cy="496290"/>
          </a:xfrm>
        </p:spPr>
        <p:txBody>
          <a:bodyPr/>
          <a:lstStyle/>
          <a:p>
            <a:r>
              <a:rPr lang="en-US" altLang="en-US"/>
              <a:t>Multicenter Cohort Study of </a:t>
            </a:r>
            <a:r>
              <a:rPr lang="en-US"/>
              <a:t>ICI-ITP: Background</a:t>
            </a:r>
            <a:endParaRPr lang="en-US" altLang="en-US"/>
          </a:p>
        </p:txBody>
      </p:sp>
      <p:sp>
        <p:nvSpPr>
          <p:cNvPr id="2" name="TextBox 1">
            <a:extLst>
              <a:ext uri="{FF2B5EF4-FFF2-40B4-BE49-F238E27FC236}">
                <a16:creationId xmlns:a16="http://schemas.microsoft.com/office/drawing/2014/main" id="{90844FC6-A9BB-6244-9925-9739D8AA2C25}"/>
              </a:ext>
            </a:extLst>
          </p:cNvPr>
          <p:cNvSpPr txBox="1"/>
          <p:nvPr/>
        </p:nvSpPr>
        <p:spPr>
          <a:xfrm>
            <a:off x="7643813" y="-342900"/>
            <a:ext cx="0" cy="0"/>
          </a:xfrm>
          <a:prstGeom prst="rect">
            <a:avLst/>
          </a:prstGeom>
        </p:spPr>
        <p:txBody>
          <a:bodyPr vert="horz" wrap="none" lIns="0" tIns="0" rIns="0" bIns="0" rtlCol="0">
            <a:noAutofit/>
          </a:bodyPr>
          <a:lstStyle/>
          <a:p>
            <a:pPr algn="l"/>
            <a:endParaRPr lang="en-US" sz="1200"/>
          </a:p>
        </p:txBody>
      </p:sp>
      <p:sp>
        <p:nvSpPr>
          <p:cNvPr id="3" name="Text Box 15">
            <a:extLst>
              <a:ext uri="{FF2B5EF4-FFF2-40B4-BE49-F238E27FC236}">
                <a16:creationId xmlns:a16="http://schemas.microsoft.com/office/drawing/2014/main" id="{95E98E62-718C-1DB1-B6CC-9153DAF1615E}"/>
              </a:ext>
            </a:extLst>
          </p:cNvPr>
          <p:cNvSpPr txBox="1">
            <a:spLocks noChangeArrowheads="1"/>
          </p:cNvSpPr>
          <p:nvPr/>
        </p:nvSpPr>
        <p:spPr bwMode="auto">
          <a:xfrm>
            <a:off x="3273552" y="6470847"/>
            <a:ext cx="5644122" cy="24622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cs typeface="Poppins" pitchFamily="2" charset="77"/>
              </a:rPr>
              <a:t>1. Haddad. Cancer Immunol Immunother. 2022;71:1157. 2. Delanoy. Lancet Haematol. 2019;6:e48. </a:t>
            </a:r>
            <a:br>
              <a:rPr lang="en-US" altLang="en-US" sz="800" b="0" spc="-10">
                <a:solidFill>
                  <a:srgbClr val="161616"/>
                </a:solidFill>
                <a:latin typeface="Poppins" pitchFamily="2" charset="77"/>
                <a:cs typeface="Poppins" pitchFamily="2" charset="77"/>
              </a:rPr>
            </a:br>
            <a:r>
              <a:rPr lang="en-US" altLang="en-US" sz="800" b="0" spc="-10">
                <a:solidFill>
                  <a:srgbClr val="161616"/>
                </a:solidFill>
                <a:latin typeface="Poppins" pitchFamily="2" charset="77"/>
                <a:cs typeface="Poppins" pitchFamily="2" charset="77"/>
              </a:rPr>
              <a:t>3. </a:t>
            </a: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243957" y="1347902"/>
            <a:ext cx="11740260" cy="4974342"/>
          </a:xfrm>
          <a:ln>
            <a:noFill/>
          </a:ln>
        </p:spPr>
        <p:txBody>
          <a:bodyPr rtlCol="0">
            <a:noAutofit/>
          </a:bodyPr>
          <a:lstStyle/>
          <a:p>
            <a:pPr marL="342900" indent="-342900">
              <a:buFont typeface="Arial" panose="020B0604020202020204" pitchFamily="34" charset="0"/>
              <a:buChar char="•"/>
            </a:pPr>
            <a:r>
              <a:rPr lang="en-US" sz="2200"/>
              <a:t>Retrospective observational study including data from 86,467 adults who initiated an ICI between 2016 and 2023 at 29 hospitals across 7 major academic cancer centers </a:t>
            </a:r>
          </a:p>
          <a:p>
            <a:pPr marL="342900" indent="-342900">
              <a:buFont typeface="Arial" panose="020B0604020202020204" pitchFamily="34" charset="0"/>
              <a:buChar char="•"/>
            </a:pPr>
            <a:r>
              <a:rPr lang="en-US" sz="2200"/>
              <a:t>ICI-ITP was defined as platelet count &lt;100 x 10</a:t>
            </a:r>
            <a:r>
              <a:rPr lang="en-US" sz="2200" baseline="30000"/>
              <a:t>9</a:t>
            </a:r>
            <a:r>
              <a:rPr lang="en-US" sz="2200"/>
              <a:t>/L within 365 days following initiation of ICI therapy in the absence of a hematologic malignancy, receipt of chemotherapy within 30 days, or another more plausible cause of thrombocytopenia (eg, medication, sepsis)</a:t>
            </a:r>
          </a:p>
          <a:p>
            <a:pPr marL="342900" indent="-342900">
              <a:buFont typeface="Arial" panose="020B0604020202020204" pitchFamily="34" charset="0"/>
              <a:buChar char="•"/>
            </a:pPr>
            <a:r>
              <a:rPr lang="en-US" sz="2200"/>
              <a:t>Analysis: classical hematologists at each site adjudicated cases, with students, residents, fellows, and attendings participating </a:t>
            </a:r>
          </a:p>
          <a:p>
            <a:pPr marL="574675" lvl="1" indent="-342900">
              <a:buFont typeface="Calibri" panose="020F0502020204030204" pitchFamily="34" charset="0"/>
              <a:buChar char="─"/>
            </a:pPr>
            <a:r>
              <a:rPr lang="en-US"/>
              <a:t>Both electronic and manual chart reviews were conducted</a:t>
            </a:r>
          </a:p>
          <a:p>
            <a:pPr marL="342900" indent="-342900">
              <a:buFont typeface="Arial" panose="020B0604020202020204" pitchFamily="34" charset="0"/>
              <a:buChar char="•"/>
            </a:pPr>
            <a:r>
              <a:rPr lang="en-US" sz="2200"/>
              <a:t>After screening for ICI-ITP and excluding defined factors, the analysis yielded </a:t>
            </a:r>
            <a:r>
              <a:rPr lang="en-US" sz="2200" b="1"/>
              <a:t>214 eligible cases </a:t>
            </a:r>
            <a:r>
              <a:rPr lang="en-US" sz="2200"/>
              <a:t>with ICI-ITP and </a:t>
            </a:r>
            <a:r>
              <a:rPr lang="en-US" sz="2200" b="1"/>
              <a:t>428 eligible controls </a:t>
            </a:r>
            <a:r>
              <a:rPr lang="en-US" sz="2200"/>
              <a:t>without ICI-ITP</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34083"/>
            <a:ext cx="11740260" cy="496290"/>
          </a:xfrm>
        </p:spPr>
        <p:txBody>
          <a:bodyPr/>
          <a:lstStyle/>
          <a:p>
            <a:r>
              <a:rPr lang="en-US" altLang="en-US"/>
              <a:t>Multicenter Cohort Study of </a:t>
            </a:r>
            <a:r>
              <a:rPr lang="en-US"/>
              <a:t>ICI-ITP: </a:t>
            </a:r>
            <a:r>
              <a:rPr lang="en-US" altLang="en-US"/>
              <a:t>Study Design</a:t>
            </a:r>
          </a:p>
        </p:txBody>
      </p:sp>
      <p:sp>
        <p:nvSpPr>
          <p:cNvPr id="14" name="TextBox 13">
            <a:extLst>
              <a:ext uri="{FF2B5EF4-FFF2-40B4-BE49-F238E27FC236}">
                <a16:creationId xmlns:a16="http://schemas.microsoft.com/office/drawing/2014/main" id="{539FE15E-208D-7AAE-4E23-112DFAEC1946}"/>
              </a:ext>
            </a:extLst>
          </p:cNvPr>
          <p:cNvSpPr txBox="1"/>
          <p:nvPr/>
        </p:nvSpPr>
        <p:spPr>
          <a:xfrm>
            <a:off x="4956313" y="-609600"/>
            <a:ext cx="0" cy="0"/>
          </a:xfrm>
          <a:prstGeom prst="rect">
            <a:avLst/>
          </a:prstGeom>
        </p:spPr>
        <p:txBody>
          <a:bodyPr vert="horz" wrap="none" lIns="0" tIns="0" rIns="0" bIns="0" rtlCol="0">
            <a:noAutofit/>
          </a:bodyPr>
          <a:lstStyle/>
          <a:p>
            <a:pPr algn="l"/>
            <a:endParaRPr lang="en-US" sz="1200"/>
          </a:p>
        </p:txBody>
      </p:sp>
      <p:sp>
        <p:nvSpPr>
          <p:cNvPr id="2" name="TextBox 1">
            <a:extLst>
              <a:ext uri="{FF2B5EF4-FFF2-40B4-BE49-F238E27FC236}">
                <a16:creationId xmlns:a16="http://schemas.microsoft.com/office/drawing/2014/main" id="{7E78707F-2227-054A-74E3-56373163F06E}"/>
              </a:ext>
            </a:extLst>
          </p:cNvPr>
          <p:cNvSpPr txBox="1"/>
          <p:nvPr/>
        </p:nvSpPr>
        <p:spPr>
          <a:xfrm>
            <a:off x="4264702" y="-397239"/>
            <a:ext cx="0" cy="0"/>
          </a:xfrm>
          <a:prstGeom prst="rect">
            <a:avLst/>
          </a:prstGeom>
        </p:spPr>
        <p:txBody>
          <a:bodyPr vert="horz" wrap="none" lIns="0" tIns="0" rIns="0" bIns="0" rtlCol="0">
            <a:noAutofit/>
          </a:bodyPr>
          <a:lstStyle/>
          <a:p>
            <a:pPr algn="l"/>
            <a:endParaRPr lang="en-US" sz="1200"/>
          </a:p>
        </p:txBody>
      </p:sp>
      <p:sp>
        <p:nvSpPr>
          <p:cNvPr id="3" name="Text Box 15">
            <a:extLst>
              <a:ext uri="{FF2B5EF4-FFF2-40B4-BE49-F238E27FC236}">
                <a16:creationId xmlns:a16="http://schemas.microsoft.com/office/drawing/2014/main" id="{F4A5D644-BDE9-9E3D-66C5-4951D14729B7}"/>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AA0AD-74E3-E56A-F2CA-E420A0C980B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4BE1713-FF3F-DE35-3E18-FB504C00A456}"/>
              </a:ext>
            </a:extLst>
          </p:cNvPr>
          <p:cNvSpPr>
            <a:spLocks noGrp="1"/>
          </p:cNvSpPr>
          <p:nvPr>
            <p:ph idx="1"/>
          </p:nvPr>
        </p:nvSpPr>
        <p:spPr>
          <a:xfrm>
            <a:off x="231078" y="5343610"/>
            <a:ext cx="11279575" cy="963301"/>
          </a:xfrm>
        </p:spPr>
        <p:txBody>
          <a:bodyPr/>
          <a:lstStyle/>
          <a:p>
            <a:pPr marL="342900" indent="-342900">
              <a:buFont typeface="Arial" panose="020B0604020202020204" pitchFamily="34" charset="0"/>
              <a:buChar char="•"/>
            </a:pPr>
            <a:r>
              <a:rPr lang="en-US" sz="2000"/>
              <a:t>Approximately one half of patients with ICI-ITP developed additional irAEs, either prior to or concomitant with ICI-ITP</a:t>
            </a:r>
          </a:p>
        </p:txBody>
      </p:sp>
      <p:sp>
        <p:nvSpPr>
          <p:cNvPr id="10243" name="Rectangle 4">
            <a:extLst>
              <a:ext uri="{FF2B5EF4-FFF2-40B4-BE49-F238E27FC236}">
                <a16:creationId xmlns:a16="http://schemas.microsoft.com/office/drawing/2014/main" id="{A6AC2821-AEDE-872E-1C4F-78C54974B026}"/>
              </a:ext>
            </a:extLst>
          </p:cNvPr>
          <p:cNvSpPr>
            <a:spLocks noGrp="1" noChangeArrowheads="1"/>
          </p:cNvSpPr>
          <p:nvPr>
            <p:ph type="title"/>
          </p:nvPr>
        </p:nvSpPr>
        <p:spPr>
          <a:xfrm>
            <a:off x="231078" y="534083"/>
            <a:ext cx="11740260" cy="496290"/>
          </a:xfrm>
        </p:spPr>
        <p:txBody>
          <a:bodyPr/>
          <a:lstStyle/>
          <a:p>
            <a:r>
              <a:rPr lang="en-US" altLang="en-US"/>
              <a:t>Multicenter Cohort Study of </a:t>
            </a:r>
            <a:r>
              <a:rPr lang="en-US"/>
              <a:t>ICI-ITP: </a:t>
            </a:r>
            <a:r>
              <a:rPr lang="en-US" altLang="en-US"/>
              <a:t>Incidence</a:t>
            </a:r>
            <a:endParaRPr lang="en-US" altLang="en-US">
              <a:highlight>
                <a:srgbClr val="FFFF00"/>
              </a:highlight>
            </a:endParaRPr>
          </a:p>
        </p:txBody>
      </p:sp>
      <p:graphicFrame>
        <p:nvGraphicFramePr>
          <p:cNvPr id="2" name="Table 1">
            <a:extLst>
              <a:ext uri="{FF2B5EF4-FFF2-40B4-BE49-F238E27FC236}">
                <a16:creationId xmlns:a16="http://schemas.microsoft.com/office/drawing/2014/main" id="{F9CE98FA-4C32-E117-703C-447C1C85D3E1}"/>
              </a:ext>
            </a:extLst>
          </p:cNvPr>
          <p:cNvGraphicFramePr>
            <a:graphicFrameLocks noGrp="1"/>
          </p:cNvGraphicFramePr>
          <p:nvPr>
            <p:extLst>
              <p:ext uri="{D42A27DB-BD31-4B8C-83A1-F6EECF244321}">
                <p14:modId xmlns:p14="http://schemas.microsoft.com/office/powerpoint/2010/main" val="595050220"/>
              </p:ext>
            </p:extLst>
          </p:nvPr>
        </p:nvGraphicFramePr>
        <p:xfrm>
          <a:off x="236126" y="1215032"/>
          <a:ext cx="5721356" cy="3774338"/>
        </p:xfrm>
        <a:graphic>
          <a:graphicData uri="http://schemas.openxmlformats.org/drawingml/2006/table">
            <a:tbl>
              <a:tblPr firstRow="1" bandRow="1"/>
              <a:tblGrid>
                <a:gridCol w="3483083">
                  <a:extLst>
                    <a:ext uri="{9D8B030D-6E8A-4147-A177-3AD203B41FA5}">
                      <a16:colId xmlns:a16="http://schemas.microsoft.com/office/drawing/2014/main" val="2072085524"/>
                    </a:ext>
                  </a:extLst>
                </a:gridCol>
                <a:gridCol w="2238273">
                  <a:extLst>
                    <a:ext uri="{9D8B030D-6E8A-4147-A177-3AD203B41FA5}">
                      <a16:colId xmlns:a16="http://schemas.microsoft.com/office/drawing/2014/main" val="2595492591"/>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a:solidFill>
                            <a:schemeClr val="bg1"/>
                          </a:solidFill>
                          <a:effectLst/>
                          <a:latin typeface="+mn-lt"/>
                          <a:ea typeface="Calibri" panose="020F0502020204030204" pitchFamily="34" charset="0"/>
                          <a:cs typeface="Arial" panose="020B0604020202020204" pitchFamily="34" charset="0"/>
                        </a:rPr>
                        <a:t>Parameter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Patients With ICI-ITP</a:t>
                      </a:r>
                    </a:p>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(n = 214)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a:solidFill>
                            <a:schemeClr val="tx1"/>
                          </a:solidFill>
                          <a:effectLst/>
                          <a:latin typeface="+mn-lt"/>
                          <a:ea typeface="+mn-ea"/>
                          <a:cs typeface="Arial" panose="020B0604020202020204" pitchFamily="34" charset="0"/>
                        </a:rPr>
                        <a:t>Incidence of ICI-ITP, %</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Overall</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MGB</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MSKCC</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MDA</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Mayo</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OSU</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UCSF</a:t>
                      </a:r>
                    </a:p>
                    <a:p>
                      <a:pPr marL="342900" marR="0" indent="-342900">
                        <a:lnSpc>
                          <a:spcPct val="100000"/>
                        </a:lnSpc>
                        <a:spcBef>
                          <a:spcPts val="0"/>
                        </a:spcBef>
                        <a:spcAft>
                          <a:spcPts val="0"/>
                        </a:spcAft>
                        <a:buFont typeface="Arial" panose="020B0604020202020204" pitchFamily="34" charset="0"/>
                        <a:buChar char="•"/>
                      </a:pPr>
                      <a:r>
                        <a:rPr lang="en-US" sz="1600" b="0" kern="1200">
                          <a:solidFill>
                            <a:schemeClr val="tx1"/>
                          </a:solidFill>
                          <a:effectLst/>
                          <a:latin typeface="+mn-lt"/>
                          <a:ea typeface="+mn-ea"/>
                          <a:cs typeface="Arial" panose="020B0604020202020204" pitchFamily="34" charset="0"/>
                        </a:rPr>
                        <a:t>UW</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600" b="0" kern="10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0.25</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0.22</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0.30</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0.30</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0.18</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0.22</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0.19</a:t>
                      </a:r>
                    </a:p>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0.15</a:t>
                      </a:r>
                    </a:p>
                  </a:txBody>
                  <a:tcPr marL="68580" marR="68580" marT="0" marB="0">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a:solidFill>
                            <a:schemeClr val="tx1"/>
                          </a:solidFill>
                          <a:effectLst/>
                          <a:latin typeface="+mn-lt"/>
                          <a:cs typeface="Arial" panose="020B0604020202020204" pitchFamily="34" charset="0"/>
                        </a:rPr>
                        <a:t>Median time to ICI-ITP onset following ICI initiation, wk (IQR)</a:t>
                      </a:r>
                      <a:endParaRPr lang="en-US" sz="1600" b="0" kern="10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8 (4-18)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29550">
                <a:tc>
                  <a:txBody>
                    <a:bodyPr/>
                    <a:lstStyle/>
                    <a:p>
                      <a:pPr marL="0" marR="0">
                        <a:lnSpc>
                          <a:spcPct val="100000"/>
                        </a:lnSpc>
                        <a:spcBef>
                          <a:spcPts val="0"/>
                        </a:spcBef>
                        <a:spcAft>
                          <a:spcPts val="0"/>
                        </a:spcAft>
                      </a:pPr>
                      <a:r>
                        <a:rPr lang="en-US" sz="1600" b="0" kern="100">
                          <a:solidFill>
                            <a:schemeClr val="tx1"/>
                          </a:solidFill>
                          <a:effectLst/>
                          <a:latin typeface="+mn-lt"/>
                          <a:ea typeface="Calibri" panose="020F0502020204030204" pitchFamily="34" charset="0"/>
                          <a:cs typeface="Arial" panose="020B0604020202020204" pitchFamily="34" charset="0"/>
                        </a:rPr>
                        <a:t>Median time to ICI-ITP onset after last ICI cycle, wk (IQR)  </a:t>
                      </a:r>
                      <a:endParaRPr kumimoji="0" lang="en-US" sz="16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3 (2-4)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sp>
        <p:nvSpPr>
          <p:cNvPr id="3" name="Content Placeholder 11">
            <a:extLst>
              <a:ext uri="{FF2B5EF4-FFF2-40B4-BE49-F238E27FC236}">
                <a16:creationId xmlns:a16="http://schemas.microsoft.com/office/drawing/2014/main" id="{C62F90FD-C70C-F254-6B2E-818B47D643F6}"/>
              </a:ext>
            </a:extLst>
          </p:cNvPr>
          <p:cNvSpPr txBox="1">
            <a:spLocks/>
          </p:cNvSpPr>
          <p:nvPr/>
        </p:nvSpPr>
        <p:spPr>
          <a:xfrm>
            <a:off x="6095613" y="3411998"/>
            <a:ext cx="5065855"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altLang="en-US" sz="1200" spc="-10">
                <a:solidFill>
                  <a:srgbClr val="161616"/>
                </a:solidFill>
              </a:rPr>
              <a:t>*All 6 patients tested positive for all 3 antigens tested.</a:t>
            </a:r>
          </a:p>
          <a:p>
            <a:pPr>
              <a:spcBef>
                <a:spcPts val="0"/>
              </a:spcBef>
            </a:pPr>
            <a:r>
              <a:rPr lang="en-US" altLang="en-US" sz="1200" spc="-10" baseline="30000">
                <a:solidFill>
                  <a:srgbClr val="161616"/>
                </a:solidFill>
              </a:rPr>
              <a:t>†</a:t>
            </a:r>
            <a:r>
              <a:rPr lang="en-US" altLang="en-US" sz="1200" spc="-10">
                <a:solidFill>
                  <a:srgbClr val="161616"/>
                </a:solidFill>
              </a:rPr>
              <a:t>TPO levels were assessed in 7 patients.</a:t>
            </a:r>
            <a:endParaRPr lang="en-US" altLang="en-US" sz="1200">
              <a:solidFill>
                <a:srgbClr val="161616"/>
              </a:solidFill>
            </a:endParaRPr>
          </a:p>
        </p:txBody>
      </p:sp>
      <p:sp>
        <p:nvSpPr>
          <p:cNvPr id="8" name="Text Box 15">
            <a:extLst>
              <a:ext uri="{FF2B5EF4-FFF2-40B4-BE49-F238E27FC236}">
                <a16:creationId xmlns:a16="http://schemas.microsoft.com/office/drawing/2014/main" id="{FF977E67-9F58-159A-5A4B-2E5F53CC2226}"/>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graphicFrame>
        <p:nvGraphicFramePr>
          <p:cNvPr id="4" name="Table 3">
            <a:extLst>
              <a:ext uri="{FF2B5EF4-FFF2-40B4-BE49-F238E27FC236}">
                <a16:creationId xmlns:a16="http://schemas.microsoft.com/office/drawing/2014/main" id="{7223ED19-59F2-E39D-356D-74DFF20B7756}"/>
              </a:ext>
            </a:extLst>
          </p:cNvPr>
          <p:cNvGraphicFramePr>
            <a:graphicFrameLocks noGrp="1"/>
          </p:cNvGraphicFramePr>
          <p:nvPr>
            <p:extLst>
              <p:ext uri="{D42A27DB-BD31-4B8C-83A1-F6EECF244321}">
                <p14:modId xmlns:p14="http://schemas.microsoft.com/office/powerpoint/2010/main" val="803106472"/>
              </p:ext>
            </p:extLst>
          </p:nvPr>
        </p:nvGraphicFramePr>
        <p:xfrm>
          <a:off x="6096000" y="1215032"/>
          <a:ext cx="5875338" cy="2067458"/>
        </p:xfrm>
        <a:graphic>
          <a:graphicData uri="http://schemas.openxmlformats.org/drawingml/2006/table">
            <a:tbl>
              <a:tblPr firstRow="1" bandRow="1"/>
              <a:tblGrid>
                <a:gridCol w="3654047">
                  <a:extLst>
                    <a:ext uri="{9D8B030D-6E8A-4147-A177-3AD203B41FA5}">
                      <a16:colId xmlns:a16="http://schemas.microsoft.com/office/drawing/2014/main" val="2072085524"/>
                    </a:ext>
                  </a:extLst>
                </a:gridCol>
                <a:gridCol w="2221291">
                  <a:extLst>
                    <a:ext uri="{9D8B030D-6E8A-4147-A177-3AD203B41FA5}">
                      <a16:colId xmlns:a16="http://schemas.microsoft.com/office/drawing/2014/main" val="2595492591"/>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a:solidFill>
                            <a:schemeClr val="bg1"/>
                          </a:solidFill>
                          <a:effectLst/>
                          <a:latin typeface="+mn-lt"/>
                          <a:ea typeface="Calibri" panose="020F0502020204030204" pitchFamily="34" charset="0"/>
                          <a:cs typeface="Arial" panose="020B0604020202020204" pitchFamily="34" charset="0"/>
                        </a:rPr>
                        <a:t>Parameter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Patients </a:t>
                      </a:r>
                      <a:br>
                        <a:rPr lang="en-US" sz="1600" b="1" kern="1200">
                          <a:solidFill>
                            <a:schemeClr val="bg1"/>
                          </a:solidFill>
                          <a:effectLst/>
                          <a:latin typeface="+mn-lt"/>
                          <a:cs typeface="Arial" panose="020B0604020202020204" pitchFamily="34" charset="0"/>
                        </a:rPr>
                      </a:br>
                      <a:r>
                        <a:rPr lang="en-US" sz="1600" b="1" kern="1200">
                          <a:solidFill>
                            <a:schemeClr val="bg1"/>
                          </a:solidFill>
                          <a:effectLst/>
                          <a:latin typeface="+mn-lt"/>
                          <a:cs typeface="Arial" panose="020B0604020202020204" pitchFamily="34" charset="0"/>
                        </a:rPr>
                        <a:t>With ICI-ITP</a:t>
                      </a:r>
                    </a:p>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(n = 214)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4576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kumimoji="0" lang="en-US" sz="1600" b="0" i="0" u="none" strike="noStrike" cap="none" normalizeH="0" baseline="0">
                          <a:ln>
                            <a:noFill/>
                          </a:ln>
                          <a:solidFill>
                            <a:schemeClr val="bg2">
                              <a:lumMod val="10000"/>
                            </a:schemeClr>
                          </a:solidFill>
                          <a:effectLst/>
                          <a:latin typeface="+mn-lt"/>
                          <a:cs typeface="Poppins" pitchFamily="2" charset="77"/>
                        </a:rPr>
                        <a:t>Median platelet nadir, cells x 10</a:t>
                      </a:r>
                      <a:r>
                        <a:rPr kumimoji="0" lang="en-US" sz="1600" b="0" i="0" u="none" strike="noStrike" cap="none" normalizeH="0" baseline="30000">
                          <a:ln>
                            <a:noFill/>
                          </a:ln>
                          <a:solidFill>
                            <a:schemeClr val="bg2">
                              <a:lumMod val="10000"/>
                            </a:schemeClr>
                          </a:solidFill>
                          <a:effectLst/>
                          <a:latin typeface="+mn-lt"/>
                          <a:cs typeface="Poppins" pitchFamily="2" charset="77"/>
                        </a:rPr>
                        <a:t>9</a:t>
                      </a:r>
                      <a:r>
                        <a:rPr kumimoji="0" lang="en-US" sz="1600" b="0" i="0" u="none" strike="noStrike" cap="none" normalizeH="0" baseline="0">
                          <a:ln>
                            <a:noFill/>
                          </a:ln>
                          <a:solidFill>
                            <a:schemeClr val="bg2">
                              <a:lumMod val="10000"/>
                            </a:schemeClr>
                          </a:solidFill>
                          <a:effectLst/>
                          <a:latin typeface="+mn-lt"/>
                          <a:cs typeface="Poppins" pitchFamily="2" charset="77"/>
                        </a:rPr>
                        <a:t>/L</a:t>
                      </a:r>
                    </a:p>
                    <a:p>
                      <a:pPr marL="285750" marR="0" indent="-285750">
                        <a:lnSpc>
                          <a:spcPct val="100000"/>
                        </a:lnSpc>
                        <a:spcBef>
                          <a:spcPts val="0"/>
                        </a:spcBef>
                        <a:spcAft>
                          <a:spcPts val="0"/>
                        </a:spcAft>
                        <a:buFont typeface="Arial" panose="020B0604020202020204" pitchFamily="34" charset="0"/>
                        <a:buChar char="•"/>
                      </a:pPr>
                      <a:r>
                        <a:rPr kumimoji="0" lang="en-US" sz="1600" b="0" i="0" u="none" strike="noStrike" cap="none" normalizeH="0" baseline="0">
                          <a:ln>
                            <a:noFill/>
                          </a:ln>
                          <a:solidFill>
                            <a:schemeClr val="bg2">
                              <a:lumMod val="10000"/>
                            </a:schemeClr>
                          </a:solidFill>
                          <a:effectLst/>
                          <a:latin typeface="+mn-lt"/>
                          <a:cs typeface="Poppins" pitchFamily="2" charset="77"/>
                        </a:rPr>
                        <a:t>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i="0" kern="100">
                          <a:solidFill>
                            <a:schemeClr val="tx1"/>
                          </a:solidFill>
                          <a:effectLst/>
                          <a:latin typeface="+mn-lt"/>
                          <a:ea typeface="Aptos" panose="020B0004020202020204" pitchFamily="34" charset="0"/>
                        </a:rPr>
                        <a:t>41</a:t>
                      </a:r>
                    </a:p>
                    <a:p>
                      <a:pPr marL="0" marR="0" algn="ctr">
                        <a:lnSpc>
                          <a:spcPct val="100000"/>
                        </a:lnSpc>
                        <a:buNone/>
                      </a:pPr>
                      <a:r>
                        <a:rPr lang="en-US" sz="1600" b="0" i="0" kern="100">
                          <a:solidFill>
                            <a:schemeClr val="tx1"/>
                          </a:solidFill>
                          <a:effectLst/>
                          <a:latin typeface="+mn-lt"/>
                          <a:ea typeface="Aptos" panose="020B0004020202020204" pitchFamily="34" charset="0"/>
                        </a:rPr>
                        <a:t>17-64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3501204"/>
                  </a:ext>
                </a:extLst>
              </a:tr>
              <a:tr h="245766">
                <a:tc>
                  <a:txBody>
                    <a:bodyPr/>
                    <a:lstStyle/>
                    <a:p>
                      <a:pPr marL="0" marR="0">
                        <a:lnSpc>
                          <a:spcPct val="100000"/>
                        </a:lnSpc>
                        <a:spcBef>
                          <a:spcPts val="0"/>
                        </a:spcBef>
                        <a:spcAft>
                          <a:spcPts val="0"/>
                        </a:spcAft>
                      </a:pPr>
                      <a:r>
                        <a:rPr kumimoji="0" lang="en-US" sz="1600" b="0" i="0" u="none" strike="noStrike" cap="none" normalizeH="0" baseline="0">
                          <a:ln>
                            <a:noFill/>
                          </a:ln>
                          <a:solidFill>
                            <a:schemeClr val="bg2">
                              <a:lumMod val="10000"/>
                            </a:schemeClr>
                          </a:solidFill>
                          <a:effectLst/>
                          <a:latin typeface="+mn-lt"/>
                          <a:cs typeface="Poppins" pitchFamily="2" charset="77"/>
                        </a:rPr>
                        <a:t>Platelet autoantibody-positive, n/N</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buNone/>
                      </a:pPr>
                      <a:r>
                        <a:rPr lang="en-US" sz="1600" b="0" kern="100">
                          <a:solidFill>
                            <a:schemeClr val="tx1"/>
                          </a:solidFill>
                          <a:effectLst/>
                          <a:latin typeface="+mn-lt"/>
                          <a:ea typeface="Aptos" panose="020B0004020202020204" pitchFamily="34" charset="0"/>
                        </a:rPr>
                        <a:t>6/8*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62079"/>
                  </a:ext>
                </a:extLst>
              </a:tr>
              <a:tr h="245766">
                <a:tc>
                  <a:txBody>
                    <a:bodyPr/>
                    <a:lstStyle/>
                    <a:p>
                      <a:pPr marL="0" marR="0">
                        <a:lnSpc>
                          <a:spcPct val="100000"/>
                        </a:lnSpc>
                        <a:spcBef>
                          <a:spcPts val="0"/>
                        </a:spcBef>
                        <a:spcAft>
                          <a:spcPts val="0"/>
                        </a:spcAft>
                      </a:pPr>
                      <a:r>
                        <a:rPr kumimoji="0" lang="en-US" sz="1600" b="0" i="0" u="none" strike="noStrike" cap="none" normalizeH="0" baseline="0">
                          <a:ln>
                            <a:noFill/>
                          </a:ln>
                          <a:solidFill>
                            <a:schemeClr val="bg2">
                              <a:lumMod val="10000"/>
                            </a:schemeClr>
                          </a:solidFill>
                          <a:effectLst/>
                          <a:latin typeface="+mn-lt"/>
                          <a:cs typeface="Poppins" pitchFamily="2" charset="77"/>
                        </a:rPr>
                        <a:t>Median TPO level, pg/mL</a:t>
                      </a:r>
                    </a:p>
                    <a:p>
                      <a:pPr marL="285750" marR="0" indent="-285750">
                        <a:lnSpc>
                          <a:spcPct val="100000"/>
                        </a:lnSpc>
                        <a:spcBef>
                          <a:spcPts val="0"/>
                        </a:spcBef>
                        <a:spcAft>
                          <a:spcPts val="0"/>
                        </a:spcAft>
                        <a:buFont typeface="Arial" panose="020B0604020202020204" pitchFamily="34" charset="0"/>
                        <a:buChar char="•"/>
                      </a:pPr>
                      <a:r>
                        <a:rPr kumimoji="0" lang="en-US" sz="1600" b="0" i="0" u="none" strike="noStrike" cap="none" normalizeH="0" baseline="0">
                          <a:ln>
                            <a:noFill/>
                          </a:ln>
                          <a:solidFill>
                            <a:schemeClr val="bg2">
                              <a:lumMod val="10000"/>
                            </a:schemeClr>
                          </a:solidFill>
                          <a:effectLst/>
                          <a:latin typeface="+mn-lt"/>
                          <a:cs typeface="Poppins" pitchFamily="2" charset="77"/>
                        </a:rPr>
                        <a:t>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a:solidFill>
                            <a:schemeClr val="tx1"/>
                          </a:solidFill>
                          <a:effectLst/>
                          <a:latin typeface="+mn-lt"/>
                          <a:ea typeface="Aptos" panose="020B0004020202020204" pitchFamily="34" charset="0"/>
                        </a:rPr>
                        <a:t>201</a:t>
                      </a:r>
                      <a:r>
                        <a:rPr lang="en-US" sz="1600" b="0" kern="100" baseline="30000">
                          <a:solidFill>
                            <a:schemeClr val="tx1"/>
                          </a:solidFill>
                          <a:effectLst/>
                          <a:latin typeface="+mn-lt"/>
                          <a:ea typeface="Aptos" panose="020B0004020202020204" pitchFamily="34" charset="0"/>
                        </a:rPr>
                        <a:t>†</a:t>
                      </a:r>
                    </a:p>
                    <a:p>
                      <a:pPr marL="0" marR="0" algn="ctr">
                        <a:lnSpc>
                          <a:spcPct val="100000"/>
                        </a:lnSpc>
                        <a:buNone/>
                      </a:pPr>
                      <a:r>
                        <a:rPr lang="en-US" sz="1600" b="0" kern="100">
                          <a:solidFill>
                            <a:schemeClr val="tx1"/>
                          </a:solidFill>
                          <a:effectLst/>
                          <a:latin typeface="+mn-lt"/>
                          <a:ea typeface="Aptos" panose="020B0004020202020204" pitchFamily="34" charset="0"/>
                        </a:rPr>
                        <a:t>178-295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35981157"/>
                  </a:ext>
                </a:extLst>
              </a:tr>
            </a:tbl>
          </a:graphicData>
        </a:graphic>
      </p:graphicFrame>
    </p:spTree>
    <p:extLst>
      <p:ext uri="{BB962C8B-B14F-4D97-AF65-F5344CB8AC3E}">
        <p14:creationId xmlns:p14="http://schemas.microsoft.com/office/powerpoint/2010/main" val="186507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280168"/>
            <a:ext cx="11740260" cy="1004121"/>
          </a:xfrm>
        </p:spPr>
        <p:txBody>
          <a:bodyPr/>
          <a:lstStyle/>
          <a:p>
            <a:r>
              <a:rPr lang="en-US" altLang="en-US"/>
              <a:t>Multicenter Cohort Study of </a:t>
            </a:r>
            <a:r>
              <a:rPr lang="en-US"/>
              <a:t>ICI-ITP: </a:t>
            </a:r>
            <a:r>
              <a:rPr lang="en-US" altLang="en-US"/>
              <a:t>Baseline Characteristics and Risk of ICI-ITP</a:t>
            </a:r>
          </a:p>
        </p:txBody>
      </p:sp>
      <p:graphicFrame>
        <p:nvGraphicFramePr>
          <p:cNvPr id="7" name="Table 6">
            <a:extLst>
              <a:ext uri="{FF2B5EF4-FFF2-40B4-BE49-F238E27FC236}">
                <a16:creationId xmlns:a16="http://schemas.microsoft.com/office/drawing/2014/main" id="{A681939B-0B22-8E69-8A33-60F365C189A8}"/>
              </a:ext>
            </a:extLst>
          </p:cNvPr>
          <p:cNvGraphicFramePr>
            <a:graphicFrameLocks noGrp="1"/>
          </p:cNvGraphicFramePr>
          <p:nvPr>
            <p:extLst>
              <p:ext uri="{D42A27DB-BD31-4B8C-83A1-F6EECF244321}">
                <p14:modId xmlns:p14="http://schemas.microsoft.com/office/powerpoint/2010/main" val="1603121206"/>
              </p:ext>
            </p:extLst>
          </p:nvPr>
        </p:nvGraphicFramePr>
        <p:xfrm>
          <a:off x="231078" y="1584067"/>
          <a:ext cx="10149856" cy="2953330"/>
        </p:xfrm>
        <a:graphic>
          <a:graphicData uri="http://schemas.openxmlformats.org/drawingml/2006/table">
            <a:tbl>
              <a:tblPr firstRow="1" bandRow="1"/>
              <a:tblGrid>
                <a:gridCol w="4754999">
                  <a:extLst>
                    <a:ext uri="{9D8B030D-6E8A-4147-A177-3AD203B41FA5}">
                      <a16:colId xmlns:a16="http://schemas.microsoft.com/office/drawing/2014/main" val="2072085524"/>
                    </a:ext>
                  </a:extLst>
                </a:gridCol>
                <a:gridCol w="3236810">
                  <a:extLst>
                    <a:ext uri="{9D8B030D-6E8A-4147-A177-3AD203B41FA5}">
                      <a16:colId xmlns:a16="http://schemas.microsoft.com/office/drawing/2014/main" val="2595492591"/>
                    </a:ext>
                  </a:extLst>
                </a:gridCol>
                <a:gridCol w="2158047">
                  <a:extLst>
                    <a:ext uri="{9D8B030D-6E8A-4147-A177-3AD203B41FA5}">
                      <a16:colId xmlns:a16="http://schemas.microsoft.com/office/drawing/2014/main" val="1628338674"/>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2000" b="1" kern="10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Unadjusted OR</a:t>
                      </a:r>
                    </a:p>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(95% CI)</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Adjusted OR</a:t>
                      </a:r>
                    </a:p>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(95% CI)</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a:solidFill>
                            <a:schemeClr val="tx1"/>
                          </a:solidFill>
                          <a:effectLst/>
                          <a:latin typeface="+mn-lt"/>
                          <a:cs typeface="Arial" panose="020B0604020202020204" pitchFamily="34" charset="0"/>
                        </a:rPr>
                        <a:t>Age</a:t>
                      </a:r>
                      <a:endParaRPr lang="en-US" sz="2000" b="0" kern="120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099 (0.98-1.01)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1.00 (0.98-1.01)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a:solidFill>
                            <a:schemeClr val="tx1"/>
                          </a:solidFill>
                          <a:effectLst/>
                          <a:latin typeface="+mn-lt"/>
                          <a:cs typeface="Arial" panose="020B0604020202020204" pitchFamily="34" charset="0"/>
                        </a:rPr>
                        <a:t>Male sex</a:t>
                      </a:r>
                      <a:endParaRPr lang="en-US" sz="2000" b="0" kern="10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1.00 (0.72-1.40)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0.99 (0.69-1.43)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29550">
                <a:tc>
                  <a:txBody>
                    <a:bodyPr/>
                    <a:lstStyle/>
                    <a:p>
                      <a:pPr marL="0" marR="0">
                        <a:lnSpc>
                          <a:spcPct val="100000"/>
                        </a:lnSpc>
                        <a:spcBef>
                          <a:spcPts val="0"/>
                        </a:spcBef>
                        <a:spcAft>
                          <a:spcPts val="0"/>
                        </a:spcAft>
                      </a:pPr>
                      <a:r>
                        <a:rPr lang="en-US" sz="2000" b="0" kern="100">
                          <a:solidFill>
                            <a:schemeClr val="tx1"/>
                          </a:solidFill>
                          <a:effectLst/>
                          <a:latin typeface="+mn-lt"/>
                          <a:ea typeface="Calibri" panose="020F0502020204030204" pitchFamily="34" charset="0"/>
                          <a:cs typeface="Arial" panose="020B0604020202020204" pitchFamily="34" charset="0"/>
                        </a:rPr>
                        <a:t>Prior autoimmune disease</a:t>
                      </a:r>
                      <a:endParaRPr kumimoji="0" lang="en-US" sz="20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1.52 (1.04-2.22)</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1.32 (0.88-1.98)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4576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i="0" kern="100">
                          <a:solidFill>
                            <a:schemeClr val="tx1"/>
                          </a:solidFill>
                          <a:effectLst/>
                          <a:latin typeface="+mn-lt"/>
                          <a:ea typeface="Calibri" panose="020F0502020204030204" pitchFamily="34" charset="0"/>
                          <a:cs typeface="Arial" panose="020B0604020202020204" pitchFamily="34" charset="0"/>
                        </a:rPr>
                        <a:t>Combination ICI therapy</a:t>
                      </a:r>
                      <a:endParaRPr kumimoji="0" lang="en-US" sz="20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2000" b="0" i="0" kern="100">
                          <a:solidFill>
                            <a:schemeClr val="tx1"/>
                          </a:solidFill>
                          <a:effectLst/>
                          <a:latin typeface="+mn-lt"/>
                          <a:ea typeface="Aptos" panose="020B0004020202020204" pitchFamily="34" charset="0"/>
                        </a:rPr>
                        <a:t>2.14 (1.46-3.11)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1.83 (1.21-2.76)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45766">
                <a:tc>
                  <a:txBody>
                    <a:bodyPr/>
                    <a:lstStyle/>
                    <a:p>
                      <a:pPr marL="0" marR="0">
                        <a:lnSpc>
                          <a:spcPct val="100000"/>
                        </a:lnSpc>
                        <a:spcBef>
                          <a:spcPts val="0"/>
                        </a:spcBef>
                        <a:spcAft>
                          <a:spcPts val="0"/>
                        </a:spcAft>
                      </a:pPr>
                      <a:r>
                        <a:rPr kumimoji="0" lang="en-US" sz="2000" b="0" i="0" u="none" strike="noStrike" cap="none" normalizeH="0" baseline="0">
                          <a:ln>
                            <a:noFill/>
                          </a:ln>
                          <a:solidFill>
                            <a:schemeClr val="bg2">
                              <a:lumMod val="10000"/>
                            </a:schemeClr>
                          </a:solidFill>
                          <a:effectLst/>
                          <a:latin typeface="+mn-lt"/>
                          <a:cs typeface="Poppins" pitchFamily="2" charset="77"/>
                        </a:rPr>
                        <a:t>Additional irAEs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2.13 (1.51-3.01)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2.07 (1.42-3.00)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3462079"/>
                  </a:ext>
                </a:extLst>
              </a:tr>
              <a:tr h="245766">
                <a:tc>
                  <a:txBody>
                    <a:bodyPr/>
                    <a:lstStyle/>
                    <a:p>
                      <a:pPr marL="0" marR="0">
                        <a:lnSpc>
                          <a:spcPct val="100000"/>
                        </a:lnSpc>
                        <a:spcBef>
                          <a:spcPts val="0"/>
                        </a:spcBef>
                        <a:spcAft>
                          <a:spcPts val="0"/>
                        </a:spcAft>
                      </a:pPr>
                      <a:r>
                        <a:rPr kumimoji="0" lang="en-US" sz="2000" b="0" i="0" u="none" strike="noStrike" cap="none" normalizeH="0" baseline="0">
                          <a:ln>
                            <a:noFill/>
                          </a:ln>
                          <a:solidFill>
                            <a:schemeClr val="bg2">
                              <a:lumMod val="10000"/>
                            </a:schemeClr>
                          </a:solidFill>
                          <a:effectLst/>
                          <a:latin typeface="+mn-lt"/>
                          <a:cs typeface="Poppins" pitchFamily="2" charset="77"/>
                        </a:rPr>
                        <a:t>Stage 4 cancer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1.95 (1.37-2.79)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2.15 (1.48-3.12)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5981157"/>
                  </a:ext>
                </a:extLst>
              </a:tr>
              <a:tr h="245766">
                <a:tc>
                  <a:txBody>
                    <a:bodyPr/>
                    <a:lstStyle/>
                    <a:p>
                      <a:pPr marL="0" marR="0">
                        <a:lnSpc>
                          <a:spcPct val="100000"/>
                        </a:lnSpc>
                        <a:spcBef>
                          <a:spcPts val="0"/>
                        </a:spcBef>
                        <a:spcAft>
                          <a:spcPts val="0"/>
                        </a:spcAft>
                      </a:pPr>
                      <a:r>
                        <a:rPr kumimoji="0" lang="en-US" sz="2000" b="0" i="0" u="none" strike="noStrike" cap="none" normalizeH="0" baseline="0">
                          <a:ln>
                            <a:noFill/>
                          </a:ln>
                          <a:solidFill>
                            <a:schemeClr val="bg2">
                              <a:lumMod val="10000"/>
                            </a:schemeClr>
                          </a:solidFill>
                          <a:effectLst/>
                          <a:latin typeface="+mn-lt"/>
                          <a:cs typeface="Poppins" pitchFamily="2" charset="77"/>
                        </a:rPr>
                        <a:t>Baseline platelet count &lt;150 x 10</a:t>
                      </a:r>
                      <a:r>
                        <a:rPr kumimoji="0" lang="en-US" sz="2000" b="0" i="0" u="none" strike="noStrike" cap="none" normalizeH="0" baseline="30000">
                          <a:ln>
                            <a:noFill/>
                          </a:ln>
                          <a:solidFill>
                            <a:schemeClr val="bg2">
                              <a:lumMod val="10000"/>
                            </a:schemeClr>
                          </a:solidFill>
                          <a:effectLst/>
                          <a:latin typeface="+mn-lt"/>
                          <a:cs typeface="Poppins" pitchFamily="2" charset="77"/>
                        </a:rPr>
                        <a:t>9</a:t>
                      </a:r>
                      <a:r>
                        <a:rPr kumimoji="0" lang="en-US" sz="2000" b="0" i="0" u="none" strike="noStrike" cap="none" normalizeH="0" baseline="0">
                          <a:ln>
                            <a:noFill/>
                          </a:ln>
                          <a:solidFill>
                            <a:schemeClr val="bg2">
                              <a:lumMod val="10000"/>
                            </a:schemeClr>
                          </a:solidFill>
                          <a:effectLst/>
                          <a:latin typeface="+mn-lt"/>
                          <a:cs typeface="Poppins" pitchFamily="2" charset="77"/>
                        </a:rPr>
                        <a:t>/L</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2.61 (1.69-4.01)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2000" b="0" kern="100">
                          <a:solidFill>
                            <a:schemeClr val="tx1"/>
                          </a:solidFill>
                          <a:effectLst/>
                          <a:latin typeface="+mn-lt"/>
                          <a:ea typeface="Aptos" panose="020B0004020202020204" pitchFamily="34" charset="0"/>
                        </a:rPr>
                        <a:t>2.96 (1.87-4.67)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49786200"/>
                  </a:ext>
                </a:extLst>
              </a:tr>
            </a:tbl>
          </a:graphicData>
        </a:graphic>
      </p:graphicFrame>
      <p:sp>
        <p:nvSpPr>
          <p:cNvPr id="8" name="Text Box 15">
            <a:extLst>
              <a:ext uri="{FF2B5EF4-FFF2-40B4-BE49-F238E27FC236}">
                <a16:creationId xmlns:a16="http://schemas.microsoft.com/office/drawing/2014/main" id="{B313FE8E-C10B-3E5C-1ADD-E7C30A6424B6}"/>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
        <p:nvSpPr>
          <p:cNvPr id="11" name="TextBox 10">
            <a:extLst>
              <a:ext uri="{FF2B5EF4-FFF2-40B4-BE49-F238E27FC236}">
                <a16:creationId xmlns:a16="http://schemas.microsoft.com/office/drawing/2014/main" id="{99B4B837-9368-97F8-F5CA-FF9A37085ABA}"/>
              </a:ext>
            </a:extLst>
          </p:cNvPr>
          <p:cNvSpPr txBox="1"/>
          <p:nvPr/>
        </p:nvSpPr>
        <p:spPr>
          <a:xfrm>
            <a:off x="228600" y="4837176"/>
            <a:ext cx="11740260" cy="1289304"/>
          </a:xfrm>
          <a:prstGeom prst="rect">
            <a:avLst/>
          </a:prstGeom>
        </p:spPr>
        <p:txBody>
          <a:bodyPr vert="horz" wrap="square" lIns="0" tIns="0" rIns="0" bIns="0" rtlCol="0">
            <a:noAutofit/>
          </a:bodyPr>
          <a:lstStyle/>
          <a:p>
            <a:pPr marL="402336" indent="-283464" algn="l">
              <a:buFont typeface="Arial" panose="020B0604020202020204" pitchFamily="34" charset="0"/>
              <a:buChar char="•"/>
            </a:pPr>
            <a:r>
              <a:rPr lang="en-US" sz="2400"/>
              <a:t>Independent risk factors for developing ICI-ITP were identified as combination ICI therapy, additional immune-related AEs, stage 4 cancer, and a baseline platelet count &lt;150 x 10</a:t>
            </a:r>
            <a:r>
              <a:rPr lang="en-US" sz="2400" baseline="30000"/>
              <a:t>9</a:t>
            </a:r>
            <a:r>
              <a:rPr lang="en-US" sz="2400"/>
              <a:t>/L</a:t>
            </a:r>
          </a:p>
        </p:txBody>
      </p:sp>
    </p:spTree>
    <p:extLst>
      <p:ext uri="{BB962C8B-B14F-4D97-AF65-F5344CB8AC3E}">
        <p14:creationId xmlns:p14="http://schemas.microsoft.com/office/powerpoint/2010/main" val="34492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A0F9-6600-3C2E-A892-C4FF8F54AC8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3CA9BB5-ED74-2FA5-4835-A609EF44ED87}"/>
              </a:ext>
            </a:extLst>
          </p:cNvPr>
          <p:cNvSpPr>
            <a:spLocks noGrp="1"/>
          </p:cNvSpPr>
          <p:nvPr>
            <p:ph idx="1"/>
          </p:nvPr>
        </p:nvSpPr>
        <p:spPr>
          <a:xfrm>
            <a:off x="231079" y="5137936"/>
            <a:ext cx="10604562" cy="963301"/>
          </a:xfrm>
        </p:spPr>
        <p:txBody>
          <a:bodyPr/>
          <a:lstStyle/>
          <a:p>
            <a:pPr marL="342900" indent="-342900">
              <a:spcBef>
                <a:spcPts val="1000"/>
              </a:spcBef>
              <a:buFont typeface="Arial" panose="020B0604020202020204" pitchFamily="34" charset="0"/>
              <a:buChar char="•"/>
            </a:pPr>
            <a:r>
              <a:rPr lang="en-US" sz="2000"/>
              <a:t>Frequency at which ICI-ITP treatment was received increased monotonically with ICI-ITP severity</a:t>
            </a:r>
          </a:p>
          <a:p>
            <a:pPr marL="342900" indent="-342900">
              <a:spcBef>
                <a:spcPts val="1000"/>
              </a:spcBef>
              <a:buFont typeface="Arial" panose="020B0604020202020204" pitchFamily="34" charset="0"/>
              <a:buChar char="•"/>
            </a:pPr>
            <a:r>
              <a:rPr lang="en-US" sz="2000"/>
              <a:t>Median time to recovery: 2.3 wk (IQR: 1.0-5.3)</a:t>
            </a:r>
          </a:p>
        </p:txBody>
      </p:sp>
      <p:sp>
        <p:nvSpPr>
          <p:cNvPr id="10243" name="Rectangle 4">
            <a:extLst>
              <a:ext uri="{FF2B5EF4-FFF2-40B4-BE49-F238E27FC236}">
                <a16:creationId xmlns:a16="http://schemas.microsoft.com/office/drawing/2014/main" id="{BBF31A29-6DFE-9F10-E756-ACF122F7301C}"/>
              </a:ext>
            </a:extLst>
          </p:cNvPr>
          <p:cNvSpPr>
            <a:spLocks noGrp="1" noChangeArrowheads="1"/>
          </p:cNvSpPr>
          <p:nvPr>
            <p:ph type="title"/>
          </p:nvPr>
        </p:nvSpPr>
        <p:spPr>
          <a:xfrm>
            <a:off x="231078" y="263241"/>
            <a:ext cx="11740260" cy="1037976"/>
          </a:xfrm>
        </p:spPr>
        <p:txBody>
          <a:bodyPr/>
          <a:lstStyle/>
          <a:p>
            <a:r>
              <a:rPr lang="en-US" altLang="en-US"/>
              <a:t>Multicenter Cohort Study of </a:t>
            </a:r>
            <a:r>
              <a:rPr lang="en-US"/>
              <a:t>ICI-ITP: </a:t>
            </a:r>
            <a:r>
              <a:rPr lang="en-US" altLang="en-US"/>
              <a:t>Management and Recovery</a:t>
            </a:r>
          </a:p>
        </p:txBody>
      </p:sp>
      <p:graphicFrame>
        <p:nvGraphicFramePr>
          <p:cNvPr id="7" name="Table 6">
            <a:extLst>
              <a:ext uri="{FF2B5EF4-FFF2-40B4-BE49-F238E27FC236}">
                <a16:creationId xmlns:a16="http://schemas.microsoft.com/office/drawing/2014/main" id="{21A06FE0-77E9-669B-C2CA-5443082EFFD2}"/>
              </a:ext>
            </a:extLst>
          </p:cNvPr>
          <p:cNvGraphicFramePr>
            <a:graphicFrameLocks noGrp="1"/>
          </p:cNvGraphicFramePr>
          <p:nvPr>
            <p:extLst>
              <p:ext uri="{D42A27DB-BD31-4B8C-83A1-F6EECF244321}">
                <p14:modId xmlns:p14="http://schemas.microsoft.com/office/powerpoint/2010/main" val="480032185"/>
              </p:ext>
            </p:extLst>
          </p:nvPr>
        </p:nvGraphicFramePr>
        <p:xfrm>
          <a:off x="2323434" y="3110454"/>
          <a:ext cx="7248320" cy="1809354"/>
        </p:xfrm>
        <a:graphic>
          <a:graphicData uri="http://schemas.openxmlformats.org/drawingml/2006/table">
            <a:tbl>
              <a:tblPr firstRow="1" bandRow="1"/>
              <a:tblGrid>
                <a:gridCol w="3738460">
                  <a:extLst>
                    <a:ext uri="{9D8B030D-6E8A-4147-A177-3AD203B41FA5}">
                      <a16:colId xmlns:a16="http://schemas.microsoft.com/office/drawing/2014/main" val="2072085524"/>
                    </a:ext>
                  </a:extLst>
                </a:gridCol>
                <a:gridCol w="3509860">
                  <a:extLst>
                    <a:ext uri="{9D8B030D-6E8A-4147-A177-3AD203B41FA5}">
                      <a16:colId xmlns:a16="http://schemas.microsoft.com/office/drawing/2014/main" val="2595492591"/>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800" b="1" kern="100">
                          <a:solidFill>
                            <a:schemeClr val="bg1"/>
                          </a:solidFill>
                          <a:effectLst/>
                          <a:latin typeface="+mn-lt"/>
                          <a:ea typeface="Calibri" panose="020F0502020204030204" pitchFamily="34" charset="0"/>
                          <a:cs typeface="Arial" panose="020B0604020202020204" pitchFamily="34" charset="0"/>
                        </a:rPr>
                        <a:t>ICI-ITP Patient Population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a:solidFill>
                            <a:schemeClr val="bg1"/>
                          </a:solidFill>
                          <a:effectLst/>
                          <a:latin typeface="+mn-lt"/>
                          <a:cs typeface="Arial" panose="020B0604020202020204" pitchFamily="34" charset="0"/>
                        </a:rPr>
                        <a:t>Recovery Rate at 180 Days,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a:solidFill>
                            <a:schemeClr val="tx1"/>
                          </a:solidFill>
                          <a:effectLst/>
                          <a:latin typeface="+mn-lt"/>
                          <a:cs typeface="Arial" panose="020B0604020202020204" pitchFamily="34" charset="0"/>
                        </a:rPr>
                        <a:t>All patients</a:t>
                      </a:r>
                      <a:endParaRPr lang="en-US" sz="1800" b="0" kern="120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75.2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a:solidFill>
                            <a:schemeClr val="tx1"/>
                          </a:solidFill>
                          <a:effectLst/>
                          <a:latin typeface="+mn-lt"/>
                          <a:cs typeface="Arial" panose="020B0604020202020204" pitchFamily="34" charset="0"/>
                        </a:rPr>
                        <a:t>Mild ICI-ITP (50-99 x 10</a:t>
                      </a:r>
                      <a:r>
                        <a:rPr lang="en-US" sz="1800" b="0" kern="1200" baseline="30000">
                          <a:solidFill>
                            <a:schemeClr val="tx1"/>
                          </a:solidFill>
                          <a:effectLst/>
                          <a:latin typeface="+mn-lt"/>
                          <a:cs typeface="Arial" panose="020B0604020202020204" pitchFamily="34" charset="0"/>
                        </a:rPr>
                        <a:t>9</a:t>
                      </a:r>
                      <a:r>
                        <a:rPr lang="en-US" sz="1800" b="0" kern="1200">
                          <a:solidFill>
                            <a:schemeClr val="tx1"/>
                          </a:solidFill>
                          <a:effectLst/>
                          <a:latin typeface="+mn-lt"/>
                          <a:cs typeface="Arial" panose="020B0604020202020204" pitchFamily="34" charset="0"/>
                        </a:rPr>
                        <a:t>/L) </a:t>
                      </a:r>
                      <a:endParaRPr lang="en-US" sz="1800" b="0" kern="10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87.1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29550">
                <a:tc>
                  <a:txBody>
                    <a:bodyPr/>
                    <a:lstStyle/>
                    <a:p>
                      <a:pPr marL="0" marR="0">
                        <a:lnSpc>
                          <a:spcPct val="100000"/>
                        </a:lnSpc>
                        <a:spcBef>
                          <a:spcPts val="0"/>
                        </a:spcBef>
                        <a:spcAft>
                          <a:spcPts val="0"/>
                        </a:spcAft>
                      </a:pPr>
                      <a:r>
                        <a:rPr lang="en-US" sz="1800" b="0" kern="100">
                          <a:solidFill>
                            <a:schemeClr val="tx1"/>
                          </a:solidFill>
                          <a:effectLst/>
                          <a:latin typeface="+mn-lt"/>
                          <a:ea typeface="Calibri" panose="020F0502020204030204" pitchFamily="34" charset="0"/>
                          <a:cs typeface="Arial" panose="020B0604020202020204" pitchFamily="34" charset="0"/>
                        </a:rPr>
                        <a:t>Moderate ICI-ITP </a:t>
                      </a:r>
                      <a:r>
                        <a:rPr lang="en-US" sz="1800" b="0" kern="1200">
                          <a:solidFill>
                            <a:schemeClr val="tx1"/>
                          </a:solidFill>
                          <a:effectLst/>
                          <a:latin typeface="+mn-lt"/>
                          <a:cs typeface="Arial" panose="020B0604020202020204" pitchFamily="34" charset="0"/>
                        </a:rPr>
                        <a:t>(20-49 x 10</a:t>
                      </a:r>
                      <a:r>
                        <a:rPr lang="en-US" sz="1800" b="0" kern="1200" baseline="30000">
                          <a:solidFill>
                            <a:schemeClr val="tx1"/>
                          </a:solidFill>
                          <a:effectLst/>
                          <a:latin typeface="+mn-lt"/>
                          <a:cs typeface="Arial" panose="020B0604020202020204" pitchFamily="34" charset="0"/>
                        </a:rPr>
                        <a:t>9</a:t>
                      </a:r>
                      <a:r>
                        <a:rPr lang="en-US" sz="1800" b="0" kern="1200">
                          <a:solidFill>
                            <a:schemeClr val="tx1"/>
                          </a:solidFill>
                          <a:effectLst/>
                          <a:latin typeface="+mn-lt"/>
                          <a:cs typeface="Arial" panose="020B0604020202020204" pitchFamily="34" charset="0"/>
                        </a:rPr>
                        <a:t>/L)</a:t>
                      </a:r>
                      <a:endParaRPr kumimoji="0" lang="en-US" sz="18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a:solidFill>
                            <a:schemeClr val="tx1"/>
                          </a:solidFill>
                          <a:effectLst/>
                          <a:latin typeface="+mn-lt"/>
                          <a:ea typeface="Roboto"/>
                          <a:cs typeface="Times New Roman"/>
                        </a:rPr>
                        <a:t>74.1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4576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i="0" kern="100">
                          <a:solidFill>
                            <a:schemeClr val="tx1"/>
                          </a:solidFill>
                          <a:effectLst/>
                          <a:latin typeface="+mn-lt"/>
                          <a:ea typeface="Calibri" panose="020F0502020204030204" pitchFamily="34" charset="0"/>
                          <a:cs typeface="Arial" panose="020B0604020202020204" pitchFamily="34" charset="0"/>
                        </a:rPr>
                        <a:t>Severe ICI-ITP </a:t>
                      </a:r>
                      <a:r>
                        <a:rPr lang="en-US" sz="1800" b="0" kern="1200">
                          <a:solidFill>
                            <a:schemeClr val="tx1"/>
                          </a:solidFill>
                          <a:effectLst/>
                          <a:latin typeface="+mn-lt"/>
                          <a:ea typeface="+mn-ea"/>
                          <a:cs typeface="Arial" panose="020B0604020202020204" pitchFamily="34" charset="0"/>
                        </a:rPr>
                        <a:t>(10-19 x 10</a:t>
                      </a:r>
                      <a:r>
                        <a:rPr lang="en-US" sz="1800" b="0" kern="1200" baseline="30000">
                          <a:solidFill>
                            <a:schemeClr val="tx1"/>
                          </a:solidFill>
                          <a:effectLst/>
                          <a:latin typeface="+mn-lt"/>
                          <a:ea typeface="+mn-ea"/>
                          <a:cs typeface="Arial" panose="020B0604020202020204" pitchFamily="34" charset="0"/>
                        </a:rPr>
                        <a:t>9</a:t>
                      </a:r>
                      <a:r>
                        <a:rPr lang="en-US" sz="1800" b="0" kern="1200">
                          <a:solidFill>
                            <a:schemeClr val="tx1"/>
                          </a:solidFill>
                          <a:effectLst/>
                          <a:latin typeface="+mn-lt"/>
                          <a:ea typeface="+mn-ea"/>
                          <a:cs typeface="Arial" panose="020B0604020202020204" pitchFamily="34" charset="0"/>
                        </a:rPr>
                        <a:t>/L)</a:t>
                      </a:r>
                      <a:endParaRPr kumimoji="0" lang="en-US" sz="18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800" b="0" i="0" kern="100">
                          <a:solidFill>
                            <a:schemeClr val="tx1"/>
                          </a:solidFill>
                          <a:effectLst/>
                          <a:latin typeface="+mn-lt"/>
                          <a:ea typeface="Aptos" panose="020B0004020202020204" pitchFamily="34" charset="0"/>
                        </a:rPr>
                        <a:t>56.7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45766">
                <a:tc>
                  <a:txBody>
                    <a:bodyPr/>
                    <a:lstStyle/>
                    <a:p>
                      <a:pPr marL="0" marR="0">
                        <a:lnSpc>
                          <a:spcPct val="100000"/>
                        </a:lnSpc>
                        <a:spcBef>
                          <a:spcPts val="0"/>
                        </a:spcBef>
                        <a:spcAft>
                          <a:spcPts val="0"/>
                        </a:spcAft>
                      </a:pPr>
                      <a:r>
                        <a:rPr kumimoji="0" lang="en-US" sz="1800" b="0" i="0" u="none" strike="noStrike" cap="none" normalizeH="0" baseline="0">
                          <a:ln>
                            <a:noFill/>
                          </a:ln>
                          <a:solidFill>
                            <a:schemeClr val="bg2">
                              <a:lumMod val="10000"/>
                            </a:schemeClr>
                          </a:solidFill>
                          <a:effectLst/>
                          <a:latin typeface="+mn-lt"/>
                          <a:cs typeface="Poppins" pitchFamily="2" charset="77"/>
                        </a:rPr>
                        <a:t>Very severe ICI-ITP </a:t>
                      </a:r>
                      <a:r>
                        <a:rPr lang="en-US" sz="1800" b="0" kern="1200">
                          <a:solidFill>
                            <a:schemeClr val="tx1"/>
                          </a:solidFill>
                          <a:effectLst/>
                          <a:latin typeface="+mn-lt"/>
                          <a:cs typeface="Arial" panose="020B0604020202020204" pitchFamily="34" charset="0"/>
                        </a:rPr>
                        <a:t>(1-9 x 10</a:t>
                      </a:r>
                      <a:r>
                        <a:rPr lang="en-US" sz="1800" b="0" kern="1200" baseline="30000">
                          <a:solidFill>
                            <a:schemeClr val="tx1"/>
                          </a:solidFill>
                          <a:effectLst/>
                          <a:latin typeface="+mn-lt"/>
                          <a:cs typeface="Arial" panose="020B0604020202020204" pitchFamily="34" charset="0"/>
                        </a:rPr>
                        <a:t>9</a:t>
                      </a:r>
                      <a:r>
                        <a:rPr lang="en-US" sz="1800" b="0" kern="1200">
                          <a:solidFill>
                            <a:schemeClr val="tx1"/>
                          </a:solidFill>
                          <a:effectLst/>
                          <a:latin typeface="+mn-lt"/>
                          <a:cs typeface="Arial" panose="020B0604020202020204" pitchFamily="34" charset="0"/>
                        </a:rPr>
                        <a:t>/L)</a:t>
                      </a:r>
                      <a:endParaRPr kumimoji="0" lang="en-US" sz="18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a:solidFill>
                            <a:schemeClr val="tx1"/>
                          </a:solidFill>
                          <a:effectLst/>
                          <a:latin typeface="+mn-lt"/>
                          <a:ea typeface="Aptos" panose="020B0004020202020204" pitchFamily="34" charset="0"/>
                        </a:rPr>
                        <a:t>60.6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3462079"/>
                  </a:ext>
                </a:extLst>
              </a:tr>
            </a:tbl>
          </a:graphicData>
        </a:graphic>
      </p:graphicFrame>
      <p:graphicFrame>
        <p:nvGraphicFramePr>
          <p:cNvPr id="2" name="Table 1">
            <a:extLst>
              <a:ext uri="{FF2B5EF4-FFF2-40B4-BE49-F238E27FC236}">
                <a16:creationId xmlns:a16="http://schemas.microsoft.com/office/drawing/2014/main" id="{69839977-C1F5-CB7A-69B7-3959CD457CEA}"/>
              </a:ext>
            </a:extLst>
          </p:cNvPr>
          <p:cNvGraphicFramePr>
            <a:graphicFrameLocks noGrp="1"/>
          </p:cNvGraphicFramePr>
          <p:nvPr>
            <p:extLst>
              <p:ext uri="{D42A27DB-BD31-4B8C-83A1-F6EECF244321}">
                <p14:modId xmlns:p14="http://schemas.microsoft.com/office/powerpoint/2010/main" val="2177814493"/>
              </p:ext>
            </p:extLst>
          </p:nvPr>
        </p:nvGraphicFramePr>
        <p:xfrm>
          <a:off x="2352486" y="1470027"/>
          <a:ext cx="7190217" cy="1214018"/>
        </p:xfrm>
        <a:graphic>
          <a:graphicData uri="http://schemas.openxmlformats.org/drawingml/2006/table">
            <a:tbl>
              <a:tblPr firstRow="1" bandRow="1"/>
              <a:tblGrid>
                <a:gridCol w="1931885">
                  <a:extLst>
                    <a:ext uri="{9D8B030D-6E8A-4147-A177-3AD203B41FA5}">
                      <a16:colId xmlns:a16="http://schemas.microsoft.com/office/drawing/2014/main" val="2072085524"/>
                    </a:ext>
                  </a:extLst>
                </a:gridCol>
                <a:gridCol w="557847">
                  <a:extLst>
                    <a:ext uri="{9D8B030D-6E8A-4147-A177-3AD203B41FA5}">
                      <a16:colId xmlns:a16="http://schemas.microsoft.com/office/drawing/2014/main" val="2595492591"/>
                    </a:ext>
                  </a:extLst>
                </a:gridCol>
                <a:gridCol w="4700485">
                  <a:extLst>
                    <a:ext uri="{9D8B030D-6E8A-4147-A177-3AD203B41FA5}">
                      <a16:colId xmlns:a16="http://schemas.microsoft.com/office/drawing/2014/main" val="2163459335"/>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800" b="1" kern="100">
                          <a:solidFill>
                            <a:schemeClr val="bg1"/>
                          </a:solidFill>
                          <a:effectLst/>
                          <a:latin typeface="+mn-lt"/>
                          <a:ea typeface="Calibri" panose="020F0502020204030204" pitchFamily="34" charset="0"/>
                          <a:cs typeface="Arial" panose="020B0604020202020204" pitchFamily="34" charset="0"/>
                        </a:rPr>
                        <a:t>Management</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a:solidFill>
                            <a:schemeClr val="bg1"/>
                          </a:solidFill>
                          <a:effectLst/>
                          <a:latin typeface="+mn-lt"/>
                          <a:cs typeface="Arial" panose="020B0604020202020204" pitchFamily="34" charset="0"/>
                        </a:rPr>
                        <a:t>n</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a:solidFill>
                            <a:schemeClr val="bg1"/>
                          </a:solidFill>
                          <a:effectLst/>
                          <a:latin typeface="+mn-lt"/>
                          <a:cs typeface="Arial" panose="020B0604020202020204" pitchFamily="34" charset="0"/>
                        </a:rPr>
                        <a:t>Treatment Response Within 60 Days,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a:solidFill>
                            <a:schemeClr val="tx1"/>
                          </a:solidFill>
                          <a:effectLst/>
                          <a:latin typeface="+mn-lt"/>
                          <a:ea typeface="+mn-ea"/>
                          <a:cs typeface="Arial" panose="020B0604020202020204" pitchFamily="34" charset="0"/>
                        </a:rPr>
                        <a:t>Glucocorticoids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106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59.2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a:solidFill>
                            <a:schemeClr val="tx1"/>
                          </a:solidFill>
                          <a:effectLst/>
                          <a:latin typeface="+mn-lt"/>
                          <a:cs typeface="Arial" panose="020B0604020202020204" pitchFamily="34" charset="0"/>
                        </a:rPr>
                        <a:t>IVIG</a:t>
                      </a:r>
                      <a:endParaRPr lang="en-US" sz="1800" b="0" kern="10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39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a:solidFill>
                            <a:schemeClr val="tx1"/>
                          </a:solidFill>
                          <a:effectLst/>
                          <a:latin typeface="+mn-lt"/>
                          <a:ea typeface="MS Mincho" panose="02020609040205080304" pitchFamily="49" charset="-128"/>
                          <a:cs typeface="Times New Roman" panose="02020603050405020304" pitchFamily="18" charset="0"/>
                        </a:rPr>
                        <a:t>63.2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29550">
                <a:tc>
                  <a:txBody>
                    <a:bodyPr/>
                    <a:lstStyle/>
                    <a:p>
                      <a:pPr marL="0" marR="0">
                        <a:lnSpc>
                          <a:spcPct val="100000"/>
                        </a:lnSpc>
                        <a:spcBef>
                          <a:spcPts val="0"/>
                        </a:spcBef>
                        <a:spcAft>
                          <a:spcPts val="0"/>
                        </a:spcAft>
                      </a:pPr>
                      <a:r>
                        <a:rPr lang="en-US" sz="1800" b="0" kern="100">
                          <a:solidFill>
                            <a:schemeClr val="tx1"/>
                          </a:solidFill>
                          <a:effectLst/>
                          <a:latin typeface="+mn-lt"/>
                          <a:ea typeface="Calibri" panose="020F0502020204030204" pitchFamily="34" charset="0"/>
                          <a:cs typeface="Arial" panose="020B0604020202020204" pitchFamily="34" charset="0"/>
                        </a:rPr>
                        <a:t>TPO-RA*</a:t>
                      </a:r>
                      <a:endParaRPr kumimoji="0" lang="en-US" sz="18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a:solidFill>
                            <a:schemeClr val="tx1"/>
                          </a:solidFill>
                          <a:effectLst/>
                          <a:latin typeface="+mn-lt"/>
                          <a:ea typeface="Roboto"/>
                          <a:cs typeface="Times New Roman"/>
                        </a:rPr>
                        <a:t>29</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a:solidFill>
                            <a:schemeClr val="tx1"/>
                          </a:solidFill>
                          <a:effectLst/>
                          <a:latin typeface="+mn-lt"/>
                          <a:ea typeface="Roboto"/>
                          <a:cs typeface="Times New Roman"/>
                        </a:rPr>
                        <a:t>57.1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sp>
        <p:nvSpPr>
          <p:cNvPr id="5" name="Text Box 15">
            <a:extLst>
              <a:ext uri="{FF2B5EF4-FFF2-40B4-BE49-F238E27FC236}">
                <a16:creationId xmlns:a16="http://schemas.microsoft.com/office/drawing/2014/main" id="{71A674FE-A965-C617-409B-04668557201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
        <p:nvSpPr>
          <p:cNvPr id="8" name="TextBox 7">
            <a:extLst>
              <a:ext uri="{FF2B5EF4-FFF2-40B4-BE49-F238E27FC236}">
                <a16:creationId xmlns:a16="http://schemas.microsoft.com/office/drawing/2014/main" id="{5F8479AC-7C18-7A2E-7BBB-2589C95D0EAC}"/>
              </a:ext>
            </a:extLst>
          </p:cNvPr>
          <p:cNvSpPr txBox="1"/>
          <p:nvPr/>
        </p:nvSpPr>
        <p:spPr>
          <a:xfrm>
            <a:off x="2352486" y="2768052"/>
            <a:ext cx="3911154" cy="396519"/>
          </a:xfrm>
          <a:prstGeom prst="rect">
            <a:avLst/>
          </a:prstGeom>
        </p:spPr>
        <p:txBody>
          <a:bodyPr vert="horz" wrap="square" lIns="0" tIns="0" rIns="0" bIns="0" rtlCol="0">
            <a:noAutofit/>
          </a:bodyPr>
          <a:lstStyle/>
          <a:p>
            <a:pPr algn="l"/>
            <a:r>
              <a:rPr lang="en-US" sz="1200"/>
              <a:t>*Mostly romiplostim.</a:t>
            </a:r>
          </a:p>
        </p:txBody>
      </p:sp>
    </p:spTree>
    <p:extLst>
      <p:ext uri="{BB962C8B-B14F-4D97-AF65-F5344CB8AC3E}">
        <p14:creationId xmlns:p14="http://schemas.microsoft.com/office/powerpoint/2010/main" val="3677535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FBE3B-5C0D-90DE-6485-95596A0C36BF}"/>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AABD7E85-A651-3EEF-8328-4F06ACE9AF8E}"/>
              </a:ext>
            </a:extLst>
          </p:cNvPr>
          <p:cNvSpPr>
            <a:spLocks noGrp="1" noChangeArrowheads="1"/>
          </p:cNvSpPr>
          <p:nvPr>
            <p:ph type="title"/>
          </p:nvPr>
        </p:nvSpPr>
        <p:spPr>
          <a:xfrm>
            <a:off x="231078" y="534083"/>
            <a:ext cx="11740260" cy="496290"/>
          </a:xfrm>
        </p:spPr>
        <p:txBody>
          <a:bodyPr/>
          <a:lstStyle/>
          <a:p>
            <a:r>
              <a:rPr lang="en-US" altLang="en-US"/>
              <a:t>Multicenter Cohort Study of </a:t>
            </a:r>
            <a:r>
              <a:rPr lang="en-US"/>
              <a:t>ICI-ITP: </a:t>
            </a:r>
            <a:r>
              <a:rPr lang="en-US" altLang="en-US"/>
              <a:t>ICI Rechallenge</a:t>
            </a:r>
          </a:p>
        </p:txBody>
      </p:sp>
      <p:graphicFrame>
        <p:nvGraphicFramePr>
          <p:cNvPr id="2" name="Table 1">
            <a:extLst>
              <a:ext uri="{FF2B5EF4-FFF2-40B4-BE49-F238E27FC236}">
                <a16:creationId xmlns:a16="http://schemas.microsoft.com/office/drawing/2014/main" id="{76B2CDB0-B935-07A1-73B7-EE87EBB72037}"/>
              </a:ext>
            </a:extLst>
          </p:cNvPr>
          <p:cNvGraphicFramePr>
            <a:graphicFrameLocks noGrp="1"/>
          </p:cNvGraphicFramePr>
          <p:nvPr>
            <p:extLst>
              <p:ext uri="{D42A27DB-BD31-4B8C-83A1-F6EECF244321}">
                <p14:modId xmlns:p14="http://schemas.microsoft.com/office/powerpoint/2010/main" val="417932209"/>
              </p:ext>
            </p:extLst>
          </p:nvPr>
        </p:nvGraphicFramePr>
        <p:xfrm>
          <a:off x="231078" y="1333500"/>
          <a:ext cx="11811569" cy="4007818"/>
        </p:xfrm>
        <a:graphic>
          <a:graphicData uri="http://schemas.openxmlformats.org/drawingml/2006/table">
            <a:tbl>
              <a:tblPr firstRow="1" bandRow="1"/>
              <a:tblGrid>
                <a:gridCol w="7486458">
                  <a:extLst>
                    <a:ext uri="{9D8B030D-6E8A-4147-A177-3AD203B41FA5}">
                      <a16:colId xmlns:a16="http://schemas.microsoft.com/office/drawing/2014/main" val="2072085524"/>
                    </a:ext>
                  </a:extLst>
                </a:gridCol>
                <a:gridCol w="2112264">
                  <a:extLst>
                    <a:ext uri="{9D8B030D-6E8A-4147-A177-3AD203B41FA5}">
                      <a16:colId xmlns:a16="http://schemas.microsoft.com/office/drawing/2014/main" val="2595492591"/>
                    </a:ext>
                  </a:extLst>
                </a:gridCol>
                <a:gridCol w="2212847">
                  <a:extLst>
                    <a:ext uri="{9D8B030D-6E8A-4147-A177-3AD203B41FA5}">
                      <a16:colId xmlns:a16="http://schemas.microsoft.com/office/drawing/2014/main" val="2163459335"/>
                    </a:ext>
                  </a:extLst>
                </a:gridCol>
              </a:tblGrid>
              <a:tr h="2590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Recurrent ICI-ITP</a:t>
                      </a:r>
                    </a:p>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(n = 23)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No Recurrent ICI-ITP</a:t>
                      </a:r>
                    </a:p>
                    <a:p>
                      <a:pPr marL="0" marR="0" algn="ctr">
                        <a:lnSpc>
                          <a:spcPct val="100000"/>
                        </a:lnSpc>
                        <a:spcBef>
                          <a:spcPts val="0"/>
                        </a:spcBef>
                        <a:spcAft>
                          <a:spcPts val="0"/>
                        </a:spcAft>
                      </a:pPr>
                      <a:r>
                        <a:rPr lang="en-US" sz="1600" b="1" kern="1200">
                          <a:solidFill>
                            <a:schemeClr val="bg1"/>
                          </a:solidFill>
                          <a:effectLst/>
                          <a:latin typeface="+mn-lt"/>
                          <a:cs typeface="Arial" panose="020B0604020202020204" pitchFamily="34" charset="0"/>
                        </a:rPr>
                        <a:t>(n = 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a:solidFill>
                            <a:schemeClr val="tx1"/>
                          </a:solidFill>
                          <a:effectLst/>
                          <a:latin typeface="+mn-lt"/>
                          <a:ea typeface="+mn-ea"/>
                          <a:cs typeface="Arial" panose="020B0604020202020204" pitchFamily="34" charset="0"/>
                        </a:rPr>
                        <a:t>Median platelet count prior to ICI initiation, cells x 10</a:t>
                      </a:r>
                      <a:r>
                        <a:rPr lang="en-US" sz="1600" b="0" kern="1200" baseline="30000">
                          <a:solidFill>
                            <a:schemeClr val="tx1"/>
                          </a:solidFill>
                          <a:effectLst/>
                          <a:latin typeface="+mn-lt"/>
                          <a:ea typeface="+mn-ea"/>
                          <a:cs typeface="Arial" panose="020B0604020202020204" pitchFamily="34" charset="0"/>
                        </a:rPr>
                        <a:t>9</a:t>
                      </a:r>
                      <a:r>
                        <a:rPr lang="en-US" sz="1600" b="0" kern="1200">
                          <a:solidFill>
                            <a:schemeClr val="tx1"/>
                          </a:solidFill>
                          <a:effectLst/>
                          <a:latin typeface="+mn-lt"/>
                          <a:ea typeface="+mn-ea"/>
                          <a:cs typeface="Arial" panose="020B0604020202020204" pitchFamily="34" charset="0"/>
                        </a:rPr>
                        <a:t>/L (IQR)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160 (128-194)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195 (147-239)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2955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a:solidFill>
                            <a:schemeClr val="tx1"/>
                          </a:solidFill>
                          <a:effectLst/>
                          <a:latin typeface="+mn-lt"/>
                          <a:ea typeface="+mn-ea"/>
                          <a:cs typeface="Arial" panose="020B0604020202020204" pitchFamily="34" charset="0"/>
                        </a:rPr>
                        <a:t>Presence of autoimmune disease, 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6 (26.0)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a:solidFill>
                            <a:schemeClr val="tx1"/>
                          </a:solidFill>
                          <a:effectLst/>
                          <a:latin typeface="+mn-lt"/>
                          <a:ea typeface="MS Mincho" panose="02020609040205080304" pitchFamily="49" charset="-128"/>
                          <a:cs typeface="Times New Roman" panose="02020603050405020304" pitchFamily="18" charset="0"/>
                        </a:rPr>
                        <a:t>19 (35.8)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29550">
                <a:tc>
                  <a:txBody>
                    <a:bodyPr/>
                    <a:lstStyle/>
                    <a:p>
                      <a:pPr marL="0" marR="0">
                        <a:lnSpc>
                          <a:spcPct val="100000"/>
                        </a:lnSpc>
                        <a:spcBef>
                          <a:spcPts val="0"/>
                        </a:spcBef>
                        <a:spcAft>
                          <a:spcPts val="0"/>
                        </a:spcAft>
                      </a:pPr>
                      <a:r>
                        <a:rPr kumimoji="0" lang="en-US" sz="1600" b="0" i="0" u="none" strike="noStrike" kern="100" cap="none" normalizeH="0" baseline="0">
                          <a:ln>
                            <a:noFill/>
                          </a:ln>
                          <a:solidFill>
                            <a:schemeClr val="tx1"/>
                          </a:solidFill>
                          <a:effectLst/>
                          <a:latin typeface="+mn-lt"/>
                          <a:cs typeface="Arial" panose="020B0604020202020204" pitchFamily="34" charset="0"/>
                        </a:rPr>
                        <a:t>Other irAE</a:t>
                      </a:r>
                      <a:r>
                        <a:rPr lang="en-US" sz="1600" b="0" kern="1200">
                          <a:solidFill>
                            <a:schemeClr val="tx1"/>
                          </a:solidFill>
                          <a:effectLst/>
                          <a:latin typeface="+mn-lt"/>
                          <a:ea typeface="+mn-ea"/>
                          <a:cs typeface="Arial" panose="020B0604020202020204" pitchFamily="34" charset="0"/>
                        </a:rPr>
                        <a:t>, n (%)</a:t>
                      </a:r>
                      <a:endParaRPr kumimoji="0" lang="en-US" sz="16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7 (30.4)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21 (39.6)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Median platelet count at time of ICI rechallenge, cells x 10</a:t>
                      </a:r>
                      <a:r>
                        <a:rPr lang="en-US" sz="1600" b="0" kern="1200" baseline="30000">
                          <a:solidFill>
                            <a:schemeClr val="tx1"/>
                          </a:solidFill>
                          <a:effectLst/>
                          <a:latin typeface="+mn-lt"/>
                          <a:ea typeface="+mn-ea"/>
                          <a:cs typeface="Arial" panose="020B0604020202020204" pitchFamily="34" charset="0"/>
                        </a:rPr>
                        <a:t>9</a:t>
                      </a:r>
                      <a:r>
                        <a:rPr lang="en-US" sz="1600" b="0" kern="1200">
                          <a:solidFill>
                            <a:schemeClr val="tx1"/>
                          </a:solidFill>
                          <a:effectLst/>
                          <a:latin typeface="+mn-lt"/>
                          <a:ea typeface="+mn-ea"/>
                          <a:cs typeface="Arial" panose="020B0604020202020204" pitchFamily="34" charset="0"/>
                        </a:rPr>
                        <a:t>/L (IQR)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120 (98-161)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119 (85-211)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4898869"/>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On glucocorticoids at rechallenge, 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6 (26.1)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11 (20.8)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27999527"/>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On TPO-RA at rechallenge, 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1 (4.3)</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5 (9.4)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1983482"/>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mn-lt"/>
                          <a:ea typeface="+mn-ea"/>
                          <a:cs typeface="Arial" panose="020B0604020202020204" pitchFamily="34" charset="0"/>
                        </a:rPr>
                        <a:t>Change from combination ICI therapy to single-agent ICI, n/N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1" kern="100">
                          <a:solidFill>
                            <a:schemeClr val="tx1"/>
                          </a:solidFill>
                          <a:effectLst/>
                          <a:latin typeface="+mn-lt"/>
                          <a:ea typeface="Roboto"/>
                          <a:cs typeface="Times New Roman"/>
                        </a:rPr>
                        <a:t>2/15 (13.3)</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1" kern="100">
                          <a:solidFill>
                            <a:schemeClr val="tx1"/>
                          </a:solidFill>
                          <a:effectLst/>
                          <a:latin typeface="+mn-lt"/>
                          <a:ea typeface="Roboto"/>
                          <a:cs typeface="Times New Roman"/>
                        </a:rPr>
                        <a:t>13/15 (86.7)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00108574"/>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Continuation of combination ICI, n/N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5/11 (45.5)</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6/11 (54.5)</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50272909"/>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Median time from rechallenge to recurrent ICI-ITP, wk (IQR)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8.9 (1.9-15.3)</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NA</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29387911"/>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Median platelet count at recurrent ICI-ITP, cells x 10</a:t>
                      </a:r>
                      <a:r>
                        <a:rPr lang="en-US" sz="1600" b="0" kern="1200" baseline="30000">
                          <a:solidFill>
                            <a:schemeClr val="tx1"/>
                          </a:solidFill>
                          <a:effectLst/>
                          <a:latin typeface="+mn-lt"/>
                          <a:ea typeface="+mn-ea"/>
                          <a:cs typeface="Arial" panose="020B0604020202020204" pitchFamily="34" charset="0"/>
                        </a:rPr>
                        <a:t>9</a:t>
                      </a:r>
                      <a:r>
                        <a:rPr lang="en-US" sz="1600" b="0" kern="1200">
                          <a:solidFill>
                            <a:schemeClr val="tx1"/>
                          </a:solidFill>
                          <a:effectLst/>
                          <a:latin typeface="+mn-lt"/>
                          <a:ea typeface="+mn-ea"/>
                          <a:cs typeface="Arial" panose="020B0604020202020204" pitchFamily="34" charset="0"/>
                        </a:rPr>
                        <a:t>/L (IQR)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85 (61-93)</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a:solidFill>
                            <a:schemeClr val="tx1"/>
                          </a:solidFill>
                          <a:effectLst/>
                          <a:latin typeface="+mn-lt"/>
                          <a:ea typeface="Roboto"/>
                          <a:cs typeface="Times New Roman"/>
                        </a:rPr>
                        <a:t>NA</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0437806"/>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Median nadir platelet count with recurrent ICI-ITP, cells x 10</a:t>
                      </a:r>
                      <a:r>
                        <a:rPr lang="en-US" sz="1600" b="0" kern="1200" baseline="30000">
                          <a:solidFill>
                            <a:schemeClr val="tx1"/>
                          </a:solidFill>
                          <a:effectLst/>
                          <a:latin typeface="+mn-lt"/>
                          <a:ea typeface="+mn-ea"/>
                          <a:cs typeface="Arial" panose="020B0604020202020204" pitchFamily="34" charset="0"/>
                        </a:rPr>
                        <a:t>9</a:t>
                      </a:r>
                      <a:r>
                        <a:rPr lang="en-US" sz="1600" b="0" kern="1200">
                          <a:solidFill>
                            <a:schemeClr val="tx1"/>
                          </a:solidFill>
                          <a:effectLst/>
                          <a:latin typeface="+mn-lt"/>
                          <a:ea typeface="+mn-ea"/>
                          <a:cs typeface="Arial" panose="020B0604020202020204" pitchFamily="34" charset="0"/>
                        </a:rPr>
                        <a:t>/L (IQR)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61 (47-87)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161616"/>
                          </a:solidFill>
                          <a:effectLst/>
                          <a:uLnTx/>
                          <a:uFillTx/>
                          <a:latin typeface="+mn-lt"/>
                          <a:ea typeface="Roboto"/>
                          <a:cs typeface="Times New Roman"/>
                        </a:rPr>
                        <a:t>NA</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94930786"/>
                  </a:ext>
                </a:extLst>
              </a:tr>
              <a:tr h="129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mn-lt"/>
                          <a:ea typeface="+mn-ea"/>
                          <a:cs typeface="Arial" panose="020B0604020202020204" pitchFamily="34" charset="0"/>
                        </a:rPr>
                        <a:t>Recovery from recurrent ICI-ITP, 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1" kern="100">
                          <a:solidFill>
                            <a:schemeClr val="tx1"/>
                          </a:solidFill>
                          <a:effectLst/>
                          <a:latin typeface="+mn-lt"/>
                          <a:ea typeface="Roboto"/>
                          <a:cs typeface="Times New Roman"/>
                        </a:rPr>
                        <a:t>17 (73.9)</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161616"/>
                          </a:solidFill>
                          <a:effectLst/>
                          <a:uLnTx/>
                          <a:uFillTx/>
                          <a:latin typeface="+mn-lt"/>
                          <a:ea typeface="Roboto"/>
                          <a:cs typeface="Times New Roman"/>
                        </a:rPr>
                        <a:t>NA</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7244542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mn-ea"/>
                          <a:cs typeface="Arial" panose="020B0604020202020204" pitchFamily="34" charset="0"/>
                        </a:rPr>
                        <a:t>Median time from recurrent ICI-ITP to overall recovery, wk (IQR)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a:solidFill>
                            <a:schemeClr val="tx1"/>
                          </a:solidFill>
                          <a:effectLst/>
                          <a:latin typeface="+mn-lt"/>
                          <a:ea typeface="Roboto"/>
                          <a:cs typeface="Times New Roman"/>
                        </a:rPr>
                        <a:t>3.0 (1.0-6.0)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161616"/>
                          </a:solidFill>
                          <a:effectLst/>
                          <a:uLnTx/>
                          <a:uFillTx/>
                          <a:latin typeface="+mn-lt"/>
                          <a:ea typeface="Roboto"/>
                          <a:cs typeface="Times New Roman"/>
                        </a:rPr>
                        <a:t>NA</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95807658"/>
                  </a:ext>
                </a:extLst>
              </a:tr>
            </a:tbl>
          </a:graphicData>
        </a:graphic>
      </p:graphicFrame>
      <p:sp>
        <p:nvSpPr>
          <p:cNvPr id="8" name="Content Placeholder 5">
            <a:extLst>
              <a:ext uri="{FF2B5EF4-FFF2-40B4-BE49-F238E27FC236}">
                <a16:creationId xmlns:a16="http://schemas.microsoft.com/office/drawing/2014/main" id="{0D1550DB-8320-BB58-616F-5D2D4EAB260C}"/>
              </a:ext>
            </a:extLst>
          </p:cNvPr>
          <p:cNvSpPr>
            <a:spLocks noGrp="1"/>
          </p:cNvSpPr>
          <p:nvPr>
            <p:ph idx="1"/>
          </p:nvPr>
        </p:nvSpPr>
        <p:spPr>
          <a:xfrm>
            <a:off x="231078" y="5398716"/>
            <a:ext cx="11279575" cy="492944"/>
          </a:xfrm>
        </p:spPr>
        <p:txBody>
          <a:bodyPr/>
          <a:lstStyle/>
          <a:p>
            <a:pPr marL="342900" indent="-342900">
              <a:spcBef>
                <a:spcPts val="1000"/>
              </a:spcBef>
              <a:buFont typeface="Arial" panose="020B0604020202020204" pitchFamily="34" charset="0"/>
              <a:buChar char="•"/>
            </a:pPr>
            <a:r>
              <a:rPr lang="en-US" sz="2000"/>
              <a:t>Incidence of ICI-ITP recurrence with rechallenge: 30%</a:t>
            </a:r>
          </a:p>
          <a:p>
            <a:pPr marL="342900" indent="-342900">
              <a:spcBef>
                <a:spcPts val="1000"/>
              </a:spcBef>
              <a:buFont typeface="Arial" panose="020B0604020202020204" pitchFamily="34" charset="0"/>
              <a:buChar char="•"/>
            </a:pPr>
            <a:r>
              <a:rPr lang="en-US" sz="2000"/>
              <a:t>Transition from combination ICI to monotherapy reduced the risk of recurrence</a:t>
            </a:r>
          </a:p>
        </p:txBody>
      </p:sp>
      <p:sp>
        <p:nvSpPr>
          <p:cNvPr id="3" name="Text Box 15">
            <a:extLst>
              <a:ext uri="{FF2B5EF4-FFF2-40B4-BE49-F238E27FC236}">
                <a16:creationId xmlns:a16="http://schemas.microsoft.com/office/drawing/2014/main" id="{09D48C2A-6666-8A01-A1F4-C7818E3C92CE}"/>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1114689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83C98-5CC3-0023-8C3B-99AAAD19BA0A}"/>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2D59867-1716-9F0D-B9C5-D879768C421E}"/>
              </a:ext>
            </a:extLst>
          </p:cNvPr>
          <p:cNvSpPr>
            <a:spLocks noGrp="1"/>
          </p:cNvSpPr>
          <p:nvPr>
            <p:ph idx="1"/>
          </p:nvPr>
        </p:nvSpPr>
        <p:spPr>
          <a:xfrm>
            <a:off x="225870" y="3585840"/>
            <a:ext cx="11740260" cy="963301"/>
          </a:xfrm>
        </p:spPr>
        <p:txBody>
          <a:bodyPr/>
          <a:lstStyle/>
          <a:p>
            <a:pPr marL="342900" indent="-342900">
              <a:buFont typeface="Arial" panose="020B0604020202020204" pitchFamily="34" charset="0"/>
              <a:buChar char="•"/>
            </a:pPr>
            <a:r>
              <a:rPr lang="en-US"/>
              <a:t>Increased risk of all-cause mortality with ICI-ITP vs no ICI-ITP: HR = 1.65 (95% CI: 1.35-2.02)</a:t>
            </a:r>
          </a:p>
        </p:txBody>
      </p:sp>
      <p:sp>
        <p:nvSpPr>
          <p:cNvPr id="10243" name="Rectangle 4">
            <a:extLst>
              <a:ext uri="{FF2B5EF4-FFF2-40B4-BE49-F238E27FC236}">
                <a16:creationId xmlns:a16="http://schemas.microsoft.com/office/drawing/2014/main" id="{AB8C6F23-6705-63D1-DE15-0C5841BB5CCD}"/>
              </a:ext>
            </a:extLst>
          </p:cNvPr>
          <p:cNvSpPr>
            <a:spLocks noGrp="1" noChangeArrowheads="1"/>
          </p:cNvSpPr>
          <p:nvPr>
            <p:ph type="title"/>
          </p:nvPr>
        </p:nvSpPr>
        <p:spPr>
          <a:xfrm>
            <a:off x="231078" y="534084"/>
            <a:ext cx="11740260" cy="496290"/>
          </a:xfrm>
        </p:spPr>
        <p:txBody>
          <a:bodyPr/>
          <a:lstStyle/>
          <a:p>
            <a:r>
              <a:rPr lang="en-US" altLang="en-US"/>
              <a:t>Multicenter Cohort Study of </a:t>
            </a:r>
            <a:r>
              <a:rPr lang="en-US"/>
              <a:t>ICI-ITP: </a:t>
            </a:r>
            <a:r>
              <a:rPr lang="en-US" altLang="en-US"/>
              <a:t>ICI-ITP and Mortality</a:t>
            </a:r>
          </a:p>
        </p:txBody>
      </p:sp>
      <p:graphicFrame>
        <p:nvGraphicFramePr>
          <p:cNvPr id="2" name="Table 1">
            <a:extLst>
              <a:ext uri="{FF2B5EF4-FFF2-40B4-BE49-F238E27FC236}">
                <a16:creationId xmlns:a16="http://schemas.microsoft.com/office/drawing/2014/main" id="{D3BCAA1E-951A-53FC-9CCD-288911A9D00B}"/>
              </a:ext>
            </a:extLst>
          </p:cNvPr>
          <p:cNvGraphicFramePr>
            <a:graphicFrameLocks noGrp="1"/>
          </p:cNvGraphicFramePr>
          <p:nvPr>
            <p:extLst>
              <p:ext uri="{D42A27DB-BD31-4B8C-83A1-F6EECF244321}">
                <p14:modId xmlns:p14="http://schemas.microsoft.com/office/powerpoint/2010/main" val="2527271440"/>
              </p:ext>
            </p:extLst>
          </p:nvPr>
        </p:nvGraphicFramePr>
        <p:xfrm>
          <a:off x="1216152" y="1333500"/>
          <a:ext cx="9336024" cy="1892749"/>
        </p:xfrm>
        <a:graphic>
          <a:graphicData uri="http://schemas.openxmlformats.org/drawingml/2006/table">
            <a:tbl>
              <a:tblPr firstRow="1" bandRow="1"/>
              <a:tblGrid>
                <a:gridCol w="3639826">
                  <a:extLst>
                    <a:ext uri="{9D8B030D-6E8A-4147-A177-3AD203B41FA5}">
                      <a16:colId xmlns:a16="http://schemas.microsoft.com/office/drawing/2014/main" val="2072085524"/>
                    </a:ext>
                  </a:extLst>
                </a:gridCol>
                <a:gridCol w="2084318">
                  <a:extLst>
                    <a:ext uri="{9D8B030D-6E8A-4147-A177-3AD203B41FA5}">
                      <a16:colId xmlns:a16="http://schemas.microsoft.com/office/drawing/2014/main" val="2595492591"/>
                    </a:ext>
                  </a:extLst>
                </a:gridCol>
                <a:gridCol w="3611880">
                  <a:extLst>
                    <a:ext uri="{9D8B030D-6E8A-4147-A177-3AD203B41FA5}">
                      <a16:colId xmlns:a16="http://schemas.microsoft.com/office/drawing/2014/main" val="2163459335"/>
                    </a:ext>
                  </a:extLst>
                </a:gridCol>
              </a:tblGrid>
              <a:tr h="399793">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2000" b="1" kern="100">
                          <a:solidFill>
                            <a:schemeClr val="bg1"/>
                          </a:solidFill>
                          <a:effectLst/>
                          <a:latin typeface="+mn-lt"/>
                          <a:ea typeface="Calibri" panose="020F0502020204030204" pitchFamily="34" charset="0"/>
                          <a:cs typeface="Arial" panose="020B0604020202020204" pitchFamily="34" charset="0"/>
                        </a:rPr>
                        <a:t>Group</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n</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a:solidFill>
                            <a:schemeClr val="bg1"/>
                          </a:solidFill>
                          <a:effectLst/>
                          <a:latin typeface="+mn-lt"/>
                          <a:cs typeface="Arial" panose="020B0604020202020204" pitchFamily="34" charset="0"/>
                        </a:rPr>
                        <a:t>Cumulative Mortality,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73239">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a:solidFill>
                            <a:schemeClr val="tx1"/>
                          </a:solidFill>
                          <a:effectLst/>
                          <a:latin typeface="+mn-lt"/>
                          <a:ea typeface="+mn-ea"/>
                          <a:cs typeface="Arial" panose="020B0604020202020204" pitchFamily="34" charset="0"/>
                        </a:rPr>
                        <a:t>No ICI-ITP</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Aft>
                          <a:spcPts val="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428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Aft>
                          <a:spcPts val="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41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7381713"/>
                  </a:ext>
                </a:extLst>
              </a:tr>
              <a:tr h="373239">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a:solidFill>
                            <a:schemeClr val="tx1"/>
                          </a:solidFill>
                          <a:effectLst/>
                          <a:latin typeface="+mn-lt"/>
                          <a:cs typeface="Arial" panose="020B0604020202020204" pitchFamily="34" charset="0"/>
                        </a:rPr>
                        <a:t>Mild ICI-ITP</a:t>
                      </a:r>
                      <a:endParaRPr lang="en-US" sz="2000" b="0" kern="10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93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2000" b="0" kern="100">
                          <a:solidFill>
                            <a:schemeClr val="tx1"/>
                          </a:solidFill>
                          <a:effectLst/>
                          <a:latin typeface="+mn-lt"/>
                          <a:ea typeface="MS Mincho" panose="02020609040205080304" pitchFamily="49" charset="-128"/>
                          <a:cs typeface="Times New Roman" panose="02020603050405020304" pitchFamily="18" charset="0"/>
                        </a:rPr>
                        <a:t>36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373239">
                <a:tc>
                  <a:txBody>
                    <a:bodyPr/>
                    <a:lstStyle/>
                    <a:p>
                      <a:pPr marL="0" marR="0">
                        <a:lnSpc>
                          <a:spcPct val="100000"/>
                        </a:lnSpc>
                        <a:spcBef>
                          <a:spcPts val="0"/>
                        </a:spcBef>
                        <a:spcAft>
                          <a:spcPts val="0"/>
                        </a:spcAft>
                      </a:pPr>
                      <a:r>
                        <a:rPr lang="en-US" sz="2000" b="0" kern="100">
                          <a:solidFill>
                            <a:schemeClr val="tx1"/>
                          </a:solidFill>
                          <a:effectLst/>
                          <a:latin typeface="+mn-lt"/>
                          <a:ea typeface="Calibri" panose="020F0502020204030204" pitchFamily="34" charset="0"/>
                          <a:cs typeface="Arial" panose="020B0604020202020204" pitchFamily="34" charset="0"/>
                        </a:rPr>
                        <a:t>Moderate ICI-ITP</a:t>
                      </a:r>
                      <a:endParaRPr kumimoji="0" lang="en-US" sz="2000" b="0" i="0" u="none" strike="noStrike" cap="none" normalizeH="0" baseline="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58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65</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911583"/>
                  </a:ext>
                </a:extLst>
              </a:tr>
              <a:tr h="373239">
                <a:tc>
                  <a:txBody>
                    <a:bodyPr/>
                    <a:lstStyle/>
                    <a:p>
                      <a:pPr marL="0" marR="0">
                        <a:lnSpc>
                          <a:spcPct val="100000"/>
                        </a:lnSpc>
                        <a:spcBef>
                          <a:spcPts val="0"/>
                        </a:spcBef>
                        <a:spcAft>
                          <a:spcPts val="0"/>
                        </a:spcAft>
                      </a:pPr>
                      <a:r>
                        <a:rPr kumimoji="0" lang="en-US" sz="2000" b="0" i="0" u="none" strike="noStrike" cap="none" normalizeH="0" baseline="0">
                          <a:ln>
                            <a:noFill/>
                          </a:ln>
                          <a:solidFill>
                            <a:schemeClr val="bg2">
                              <a:lumMod val="10000"/>
                            </a:schemeClr>
                          </a:solidFill>
                          <a:effectLst/>
                          <a:latin typeface="+mn-lt"/>
                          <a:cs typeface="Poppins" pitchFamily="2" charset="77"/>
                        </a:rPr>
                        <a:t>Severe ICI-ITP</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63</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a:solidFill>
                            <a:schemeClr val="tx1"/>
                          </a:solidFill>
                          <a:effectLst/>
                          <a:latin typeface="+mn-lt"/>
                          <a:ea typeface="Roboto"/>
                          <a:cs typeface="Times New Roman"/>
                        </a:rPr>
                        <a:t>77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8575878"/>
                  </a:ext>
                </a:extLst>
              </a:tr>
            </a:tbl>
          </a:graphicData>
        </a:graphic>
      </p:graphicFrame>
      <p:sp>
        <p:nvSpPr>
          <p:cNvPr id="5" name="Text Box 15">
            <a:extLst>
              <a:ext uri="{FF2B5EF4-FFF2-40B4-BE49-F238E27FC236}">
                <a16:creationId xmlns:a16="http://schemas.microsoft.com/office/drawing/2014/main" id="{AE2F18F7-5332-65E7-EAF1-F43F6748D8CD}"/>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1725768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a:t>In a retrospective analysis of adults receiving an ICI for cancer therapy at academic centers in the US, the incidence of ICI-ITP was 0.25%</a:t>
            </a:r>
          </a:p>
          <a:p>
            <a:pPr marL="342900" indent="-342900">
              <a:buFont typeface="Arial" panose="020B0604020202020204" pitchFamily="34" charset="0"/>
              <a:buChar char="•"/>
            </a:pPr>
            <a:r>
              <a:rPr lang="en-US" altLang="en-US"/>
              <a:t>75.2% of patients recovered from ICI-ITP </a:t>
            </a:r>
          </a:p>
          <a:p>
            <a:pPr marL="574675" lvl="1" indent="-342900">
              <a:buFont typeface="Poppins" panose="00000500000000000000" pitchFamily="2" charset="0"/>
              <a:buChar char="−"/>
            </a:pPr>
            <a:r>
              <a:rPr lang="en-US" altLang="en-US" sz="2200"/>
              <a:t>The most common treatments were glucocorticoids, IVIG, and TPO-RAs</a:t>
            </a:r>
          </a:p>
          <a:p>
            <a:pPr marL="342900" indent="-342900">
              <a:buFont typeface="Arial" panose="020B0604020202020204" pitchFamily="34" charset="0"/>
              <a:buChar char="•"/>
            </a:pPr>
            <a:r>
              <a:rPr lang="en-US" altLang="en-US"/>
              <a:t>30% of patients developed recurrent ICI-ITP following ICI rechallenge</a:t>
            </a:r>
          </a:p>
          <a:p>
            <a:pPr marL="342900" indent="-342900">
              <a:buFont typeface="Arial" panose="020B0604020202020204" pitchFamily="34" charset="0"/>
              <a:buChar char="•"/>
            </a:pPr>
            <a:r>
              <a:rPr lang="en-US" altLang="en-US"/>
              <a:t>Development of ICI-ITP and its severity were independently and monotonically associated with increased risk of death</a:t>
            </a:r>
          </a:p>
          <a:p>
            <a:pPr marL="342900" indent="-342900">
              <a:buFont typeface="Arial" panose="020B0604020202020204" pitchFamily="34" charset="0"/>
              <a:buChar char="•"/>
            </a:pPr>
            <a:r>
              <a:rPr lang="en-US" altLang="en-US"/>
              <a:t>Investigators concluded that ICI-ITP is a rare but clinically significant complication associated with ICIs; hematologists should be equipped to recognize and manage this complication</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280168"/>
            <a:ext cx="11740260" cy="1004121"/>
          </a:xfrm>
        </p:spPr>
        <p:txBody>
          <a:bodyPr/>
          <a:lstStyle/>
          <a:p>
            <a:r>
              <a:rPr lang="en-US" altLang="en-US"/>
              <a:t>Multicenter Cohort Study of </a:t>
            </a:r>
            <a:r>
              <a:rPr lang="en-US"/>
              <a:t>ICI-ITP: Investigators’ Conclusions</a:t>
            </a:r>
            <a:endParaRPr lang="en-US" altLang="en-US"/>
          </a:p>
        </p:txBody>
      </p:sp>
      <p:sp>
        <p:nvSpPr>
          <p:cNvPr id="5" name="Text Box 15">
            <a:extLst>
              <a:ext uri="{FF2B5EF4-FFF2-40B4-BE49-F238E27FC236}">
                <a16:creationId xmlns:a16="http://schemas.microsoft.com/office/drawing/2014/main" id="{198EEDA1-A96A-01A8-5A38-719116A810F2}"/>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Leaf. ASH 2025. Abstr 841.</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a:hlinkClick r:id="rId3"/>
              </a:rPr>
              <a:t>deceraclinical.com/education</a:t>
            </a:r>
            <a:endParaRPr lang="en-US"/>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a:solidFill>
                  <a:srgbClr val="161616"/>
                </a:solidFill>
              </a:rPr>
              <a:t>Leukemias</a:t>
            </a:r>
          </a:p>
          <a:p>
            <a:pPr marL="285750" indent="-285750" algn="l">
              <a:buFont typeface="Arial" panose="020B0604020202020204" pitchFamily="34" charset="0"/>
              <a:buChar char="•"/>
            </a:pPr>
            <a:r>
              <a:rPr lang="en-US" sz="180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CAC243-F0DA-4829-8174-68E322048484}">
  <ds:schemaRefs>
    <ds:schemaRef ds:uri="22fd6914-46d4-4c7e-bbad-46e82841b69d"/>
    <ds:schemaRef ds:uri="b47fbc76-1bba-4b69-b54f-3a49590c78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9A22D2-3F9B-4D41-B092-C7A0F2A9AE64}">
  <ds:schemaRefs>
    <ds:schemaRef ds:uri="http://schemas.microsoft.com/office/2006/documentManagement/types"/>
    <ds:schemaRef ds:uri="http://purl.org/dc/elements/1.1/"/>
    <ds:schemaRef ds:uri="http://purl.org/dc/terms/"/>
    <ds:schemaRef ds:uri="b47fbc76-1bba-4b69-b54f-3a49590c7890"/>
    <ds:schemaRef ds:uri="22fd6914-46d4-4c7e-bbad-46e82841b69d"/>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0DB84BC-6FCA-4BD1-ADE4-D223B2F830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1500</Words>
  <Application>Microsoft Office PowerPoint</Application>
  <PresentationFormat>Widescreen</PresentationFormat>
  <Paragraphs>222</Paragraphs>
  <Slides>11</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Aptos</vt:lpstr>
      <vt:lpstr>Arial</vt:lpstr>
      <vt:lpstr>Calibri</vt:lpstr>
      <vt:lpstr>Newsreader ExtraBold</vt:lpstr>
      <vt:lpstr>Newsreader SemiBold</vt:lpstr>
      <vt:lpstr>Poppins</vt:lpstr>
      <vt:lpstr>Poppins Light</vt:lpstr>
      <vt:lpstr>Times</vt:lpstr>
      <vt:lpstr>Office</vt:lpstr>
      <vt:lpstr>4_Office</vt:lpstr>
      <vt:lpstr>3_Office</vt:lpstr>
      <vt:lpstr>2_Office</vt:lpstr>
      <vt:lpstr>Multicenter Cohort Study of ICI-Associated Immune Thrombocytopenia Incidence and Outcomes in Adults Receiving Care at US Academic Centers </vt:lpstr>
      <vt:lpstr>About These Slides</vt:lpstr>
      <vt:lpstr>Multicenter Cohort Study of ICI-ITP: Background</vt:lpstr>
      <vt:lpstr>Multicenter Cohort Study of ICI-ITP: Study Design</vt:lpstr>
      <vt:lpstr>Multicenter Cohort Study of ICI-ITP: Incidence</vt:lpstr>
      <vt:lpstr>Multicenter Cohort Study of ICI-ITP: Baseline Characteristics and Risk of ICI-ITP</vt:lpstr>
      <vt:lpstr>Multicenter Cohort Study of ICI-ITP: Management and Recovery</vt:lpstr>
      <vt:lpstr>Multicenter Cohort Study of ICI-ITP: ICI Rechallenge</vt:lpstr>
      <vt:lpstr>Multicenter Cohort Study of ICI-ITP: ICI-ITP and Mortality</vt:lpstr>
      <vt:lpstr>Multicenter Cohort Study of ICI-ITP: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Multicenter Cohort Study of ICI-Associated Immune Thrombocytopenia Incidence and Outcomes in Adults Receiving Care at US Academic Centers</dc:title>
  <dc:creator>Timothy Quill</dc:creator>
  <cp:lastModifiedBy>Natalia Kolenko</cp:lastModifiedBy>
  <cp:revision>1</cp:revision>
  <cp:lastPrinted>2025-12-08T22:10:04Z</cp:lastPrinted>
  <dcterms:created xsi:type="dcterms:W3CDTF">2025-12-04T13:55:49Z</dcterms:created>
  <dcterms:modified xsi:type="dcterms:W3CDTF">2026-02-18T06:51:44Z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