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0"/>
  </p:notesMasterIdLst>
  <p:sldIdLst>
    <p:sldId id="550" r:id="rId6"/>
    <p:sldId id="308" r:id="rId7"/>
    <p:sldId id="559" r:id="rId8"/>
    <p:sldId id="573" r:id="rId9"/>
    <p:sldId id="560" r:id="rId10"/>
    <p:sldId id="561" r:id="rId11"/>
    <p:sldId id="577" r:id="rId12"/>
    <p:sldId id="578" r:id="rId13"/>
    <p:sldId id="574" r:id="rId14"/>
    <p:sldId id="563" r:id="rId15"/>
    <p:sldId id="576" r:id="rId16"/>
    <p:sldId id="575" r:id="rId17"/>
    <p:sldId id="564" r:id="rId18"/>
    <p:sldId id="55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24" userDrawn="1">
          <p15:clr>
            <a:srgbClr val="A4A3A4"/>
          </p15:clr>
        </p15:guide>
        <p15:guide id="2" orient="horz" pos="151" userDrawn="1">
          <p15:clr>
            <a:srgbClr val="A4A3A4"/>
          </p15:clr>
        </p15:guide>
        <p15:guide id="3" pos="454" userDrawn="1">
          <p15:clr>
            <a:srgbClr val="A4A3A4"/>
          </p15:clr>
        </p15:guide>
        <p15:guide id="4" pos="7402" userDrawn="1">
          <p15:clr>
            <a:srgbClr val="A4A3A4"/>
          </p15:clr>
        </p15:guide>
        <p15:guide id="5" pos="7229" userDrawn="1">
          <p15:clr>
            <a:srgbClr val="A4A3A4"/>
          </p15:clr>
        </p15:guide>
        <p15:guide id="6" pos="3840" userDrawn="1">
          <p15:clr>
            <a:srgbClr val="A4A3A4"/>
          </p15:clr>
        </p15:guide>
        <p15:guide id="7" orient="horz" pos="259" userDrawn="1">
          <p15:clr>
            <a:srgbClr val="A4A3A4"/>
          </p15:clr>
        </p15:guide>
        <p15:guide id="8" orient="horz" pos="1015" userDrawn="1">
          <p15:clr>
            <a:srgbClr val="A4A3A4"/>
          </p15:clr>
        </p15:guide>
        <p15:guide id="9" orient="horz" pos="4147" userDrawn="1">
          <p15:clr>
            <a:srgbClr val="A4A3A4"/>
          </p15:clr>
        </p15:guide>
        <p15:guide id="10" orient="horz" pos="3895" userDrawn="1">
          <p15:clr>
            <a:srgbClr val="A4A3A4"/>
          </p15:clr>
        </p15:guide>
        <p15:guide id="11" orient="horz" pos="40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Gordon Kelley" initials="GK" lastIdx="12" clrIdx="7">
    <p:extLst>
      <p:ext uri="{19B8F6BF-5375-455C-9EA6-DF929625EA0E}">
        <p15:presenceInfo xmlns:p15="http://schemas.microsoft.com/office/powerpoint/2012/main" userId="S::gkelley@clinicaloptions.com::7e3d11cf-7436-4611-80d7-51121a63678e" providerId="AD"/>
      </p:ext>
    </p:extLst>
  </p:cmAuthor>
  <p:cmAuthor id="2" name=" " initials="MAC" lastIdx="11" clrIdx="1"/>
  <p:cmAuthor id="9" name="kbrandt@clinicaloptions.com" initials="k" lastIdx="32" clrIdx="8">
    <p:extLst>
      <p:ext uri="{19B8F6BF-5375-455C-9EA6-DF929625EA0E}">
        <p15:presenceInfo xmlns:p15="http://schemas.microsoft.com/office/powerpoint/2012/main" userId="kbrandt@clinicaloptions.com" providerId="None"/>
      </p:ext>
    </p:extLst>
  </p:cmAuthor>
  <p:cmAuthor id="3" name="Andrew Bowser" initials="AB" lastIdx="1" clrIdx="2"/>
  <p:cmAuthor id="10" name="CLINICALOPTIONS\tquill" initials="C" lastIdx="1" clrIdx="9">
    <p:extLst>
      <p:ext uri="{19B8F6BF-5375-455C-9EA6-DF929625EA0E}">
        <p15:presenceInfo xmlns:p15="http://schemas.microsoft.com/office/powerpoint/2012/main" userId="CLINICALOPTIONS\tquill" providerId="None"/>
      </p:ext>
    </p:extLst>
  </p:cmAuthor>
  <p:cmAuthor id="4" name="Melanie Couton" initials="MAC" lastIdx="1" clrIdx="3"/>
  <p:cmAuthor id="11" name="aboecler@clinicaloptions.com" initials="a" lastIdx="4" clrIdx="10">
    <p:extLst>
      <p:ext uri="{19B8F6BF-5375-455C-9EA6-DF929625EA0E}">
        <p15:presenceInfo xmlns:p15="http://schemas.microsoft.com/office/powerpoint/2012/main" userId="aboecler@clinicaloptions.com"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B4088E-A63D-47C7-9A0E-B967F36C533B}" v="9" dt="2022-06-09T17:23:46.0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81646" autoAdjust="0"/>
  </p:normalViewPr>
  <p:slideViewPr>
    <p:cSldViewPr snapToGrid="0">
      <p:cViewPr varScale="1">
        <p:scale>
          <a:sx n="54" d="100"/>
          <a:sy n="54" d="100"/>
        </p:scale>
        <p:origin x="392" y="56"/>
      </p:cViewPr>
      <p:guideLst>
        <p:guide pos="324"/>
        <p:guide orient="horz" pos="151"/>
        <p:guide pos="454"/>
        <p:guide pos="7402"/>
        <p:guide pos="7229"/>
        <p:guide pos="3840"/>
        <p:guide orient="horz" pos="259"/>
        <p:guide orient="horz" pos="1015"/>
        <p:guide orient="horz" pos="4147"/>
        <p:guide orient="horz" pos="3895"/>
        <p:guide orient="horz" pos="4032"/>
      </p:guideLst>
    </p:cSldViewPr>
  </p:slideViewPr>
  <p:notesTextViewPr>
    <p:cViewPr>
      <p:scale>
        <a:sx n="1" d="1"/>
        <a:sy n="1" d="1"/>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CML-CP, chronic myeloid leukemia in chronic phase</a:t>
            </a:r>
            <a:r>
              <a:rPr lang="en-US" sz="1200" b="0" i="1" dirty="0">
                <a:solidFill>
                  <a:srgbClr val="000000"/>
                </a:solidFill>
                <a:effectLst/>
                <a:latin typeface="Arial" panose="020B0604020202020204" pitchFamily="34" charset="0"/>
                <a:cs typeface="Arial" panose="020B0604020202020204" pitchFamily="34" charset="0"/>
              </a:rPr>
              <a:t>; TKI, tyrosine kinase inhibitor.</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078899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AEs, adverse events; CML-CP, chronic myeloid leukemia in chronic phase; MCyR, major cytogenetic response; MMR, major molecular response; Ph+, Philadelphia chromosome–positive; </a:t>
            </a:r>
            <a:r>
              <a:rPr lang="en-US" sz="1200" b="0" i="1" dirty="0">
                <a:solidFill>
                  <a:srgbClr val="000000"/>
                </a:solidFill>
                <a:effectLst/>
                <a:latin typeface="Arial" panose="020B0604020202020204" pitchFamily="34" charset="0"/>
                <a:cs typeface="Arial" panose="020B0604020202020204" pitchFamily="34" charset="0"/>
              </a:rPr>
              <a:t>TKI, tyrosine kinase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021633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CCyR, complete cytogenetic response; CML-CP, chronic myeloid leukemia in chronic phase; ELN, European LeukemiaNet; MCyR, major cytogenetic response; MMR, major molecular response; PFS, progression-free survival; OS, overall survival; TKI, tyrosine kinase inhibitor;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741465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MCyR, major cytogenetic response; </a:t>
            </a:r>
            <a:r>
              <a:rPr lang="en-US" i="1" dirty="0"/>
              <a:t>MMR, major molecular response.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7025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MCyR, major cytogenetic response; </a:t>
            </a:r>
            <a:r>
              <a:rPr lang="en-US" i="1" dirty="0"/>
              <a:t>MMR, major molecular response; TKI, tyrosine kinase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7553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MR, molecular response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878532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t>HR, hazard ratio; MR, molecular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365475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AEs, adverse events; ALT, alanine aminotransferase; AST, aspartate aminotransferase.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717333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ECG, electrocardiogram; TKI, tyrosine kinase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622351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242327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CML-CP, chronic myeloid leukemia in chronic phase; </a:t>
            </a:r>
            <a:r>
              <a:rPr lang="en-US" sz="1200" b="0" i="1" dirty="0"/>
              <a:t>MCyR, major cytogenetic response; </a:t>
            </a:r>
            <a:r>
              <a:rPr lang="en-US" i="1" dirty="0"/>
              <a:t>MMR, major molecular response; </a:t>
            </a:r>
            <a:r>
              <a:rPr lang="en-US" sz="1200" b="0" i="1" dirty="0"/>
              <a:t>MR, molecular response; </a:t>
            </a:r>
            <a:r>
              <a:rPr lang="en-US" b="0" i="1" dirty="0"/>
              <a:t>T</a:t>
            </a:r>
            <a:r>
              <a:rPr lang="en-US" sz="1200" b="0" i="1" dirty="0"/>
              <a:t>KI, tyrosine kinase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144116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1136697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ASCEMBL: 96-Wk Update of </a:t>
            </a:r>
            <a:r>
              <a:rPr lang="en-US" sz="4000" dirty="0"/>
              <a:t>Asciminib vs Bosutinib for CML-CP Previously Treated With ≥2 TKIs</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96-Wk Update: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0982079" cy="4650686"/>
          </a:xfrm>
        </p:spPr>
        <p:txBody>
          <a:bodyPr/>
          <a:lstStyle/>
          <a:p>
            <a:r>
              <a:rPr lang="en-US" sz="2000" dirty="0"/>
              <a:t>Asciminib is a first-in-class STAMP inhibitor, which targets a myristoyl site of the BCR-ABL1 protein</a:t>
            </a:r>
            <a:r>
              <a:rPr lang="en-US" sz="2000" baseline="30000" dirty="0"/>
              <a:t>1,2</a:t>
            </a:r>
          </a:p>
          <a:p>
            <a:pPr lvl="1"/>
            <a:r>
              <a:rPr lang="en-US" sz="1800" dirty="0"/>
              <a:t>Asciminib is FDA approved for patients with Ph+ CML-CP previously treated with ≥2 TKIs and for adult patients with Ph+ CML-CP harboring the </a:t>
            </a:r>
            <a:r>
              <a:rPr lang="en-US" sz="1800" i="1" dirty="0"/>
              <a:t>T3151</a:t>
            </a:r>
            <a:r>
              <a:rPr lang="en-US" sz="1800" dirty="0"/>
              <a:t> mutation</a:t>
            </a:r>
          </a:p>
          <a:p>
            <a:r>
              <a:rPr lang="en-US" sz="2000" dirty="0"/>
              <a:t>Superior efficacy and favorable safety of asciminib vs bosutinib were demonstrated in the phase III ASCEMBL study after a median follow-up of 14.9 mo among patients with CML-CP previously treated with ≥2 TKIs</a:t>
            </a:r>
            <a:r>
              <a:rPr lang="en-US" sz="2000" baseline="30000" dirty="0"/>
              <a:t>2</a:t>
            </a:r>
            <a:endParaRPr lang="en-US" sz="2000" dirty="0"/>
          </a:p>
          <a:p>
            <a:pPr lvl="1"/>
            <a:r>
              <a:rPr lang="en-US" sz="1800" dirty="0">
                <a:solidFill>
                  <a:schemeClr val="bg2">
                    <a:lumMod val="10000"/>
                  </a:schemeClr>
                </a:solidFill>
              </a:rPr>
              <a:t>At 24 wk, the MMR rate was 25.5% vs 13.2% with asciminib vs bosutinib; difference in MMR rate after adjustments for MCyR at baseline was 12.2% (95% CI: 2.19-22.30; </a:t>
            </a:r>
            <a:r>
              <a:rPr lang="en-US" sz="1800" i="1" dirty="0">
                <a:solidFill>
                  <a:schemeClr val="bg2">
                    <a:lumMod val="10000"/>
                  </a:schemeClr>
                </a:solidFill>
              </a:rPr>
              <a:t>P </a:t>
            </a:r>
            <a:r>
              <a:rPr lang="en-US" sz="1800" dirty="0">
                <a:solidFill>
                  <a:schemeClr val="bg2">
                    <a:lumMod val="10000"/>
                  </a:schemeClr>
                </a:solidFill>
              </a:rPr>
              <a:t>= .029)</a:t>
            </a:r>
            <a:r>
              <a:rPr lang="en-US" sz="1800" baseline="30000" dirty="0">
                <a:solidFill>
                  <a:schemeClr val="bg2">
                    <a:lumMod val="10000"/>
                  </a:schemeClr>
                </a:solidFill>
              </a:rPr>
              <a:t>2</a:t>
            </a:r>
          </a:p>
          <a:p>
            <a:pPr lvl="1"/>
            <a:r>
              <a:rPr lang="en-US" sz="1800" dirty="0">
                <a:solidFill>
                  <a:schemeClr val="bg2">
                    <a:lumMod val="10000"/>
                  </a:schemeClr>
                </a:solidFill>
              </a:rPr>
              <a:t>At 48 wk, the MMR rate remained higher with asciminib vs bosutinib (29.3% vs 13.2%), with no new safety signals</a:t>
            </a:r>
            <a:r>
              <a:rPr lang="en-US" sz="1800" baseline="30000" dirty="0">
                <a:solidFill>
                  <a:schemeClr val="bg2">
                    <a:lumMod val="10000"/>
                  </a:schemeClr>
                </a:solidFill>
              </a:rPr>
              <a:t>3</a:t>
            </a:r>
          </a:p>
          <a:p>
            <a:r>
              <a:rPr lang="en-US" sz="2000" dirty="0"/>
              <a:t>Current analysis reports updated safety and efficacy data from ASCEMBL for patients who have been followed for a median of 2.3 yr (16.5 mo of additional follow-up since primary analysis)</a:t>
            </a:r>
            <a:r>
              <a:rPr lang="en-US" sz="2000" baseline="30000" dirty="0"/>
              <a:t>4</a:t>
            </a:r>
            <a:endParaRPr lang="en-US" sz="2000" dirty="0"/>
          </a:p>
          <a:p>
            <a:endParaRPr lang="en-US" sz="20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991F1F1-6F3C-2948-9381-2BDF7FEA81EA}"/>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Hughes. NEJM. 2019;381.2315. 2. Réa. Blood. 2021;138:2031.</a:t>
            </a:r>
          </a:p>
          <a:p>
            <a:pPr>
              <a:defRPr/>
            </a:pPr>
            <a:r>
              <a:rPr lang="en-US" altLang="en-US" sz="1200" b="0" spc="-10" dirty="0">
                <a:solidFill>
                  <a:schemeClr val="bg2"/>
                </a:solidFill>
                <a:latin typeface="Calibri" panose="020F0502020204030204" pitchFamily="34" charset="0"/>
              </a:rPr>
              <a:t>3</a:t>
            </a:r>
            <a:r>
              <a:rPr lang="de-DE" altLang="en-US" sz="1200" b="0" spc="-10" dirty="0">
                <a:solidFill>
                  <a:schemeClr val="bg2"/>
                </a:solidFill>
                <a:latin typeface="Calibri" panose="020F0502020204030204" pitchFamily="34" charset="0"/>
              </a:rPr>
              <a:t>. Mauro. ASH 2021. Abstr 310. 4. </a:t>
            </a:r>
            <a:r>
              <a:rPr lang="en-US" altLang="en-US" sz="1200" b="0" spc="-10" dirty="0">
                <a:solidFill>
                  <a:schemeClr val="bg2"/>
                </a:solidFill>
                <a:latin typeface="Calibri" panose="020F0502020204030204" pitchFamily="34" charset="0"/>
              </a:rPr>
              <a:t>Réa. ASCO 2022. Abstr 7004.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071343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16">
            <a:extLst>
              <a:ext uri="{FF2B5EF4-FFF2-40B4-BE49-F238E27FC236}">
                <a16:creationId xmlns:a16="http://schemas.microsoft.com/office/drawing/2014/main" id="{7FC138E3-3479-9841-9379-4985DD3CFBB5}"/>
              </a:ext>
            </a:extLst>
          </p:cNvPr>
          <p:cNvSpPr txBox="1">
            <a:spLocks/>
          </p:cNvSpPr>
          <p:nvPr/>
        </p:nvSpPr>
        <p:spPr bwMode="auto">
          <a:xfrm>
            <a:off x="604675" y="4861552"/>
            <a:ext cx="10877529" cy="13021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dirty="0"/>
              <a:t>Primary endpoint: MMR rate at Wk 24 (meeting no tx failure criteria before Wk 24)</a:t>
            </a:r>
          </a:p>
          <a:p>
            <a:r>
              <a:rPr lang="en-US" sz="2200" b="0" dirty="0"/>
              <a:t>Secondary endpoints: </a:t>
            </a:r>
            <a:r>
              <a:rPr lang="en-US" altLang="en-US" sz="2200" b="0" dirty="0"/>
              <a:t>MMR rate at Wk 96 (meeting no tx failure criteria before Wk 96), </a:t>
            </a:r>
            <a:r>
              <a:rPr lang="en-US" sz="2200" b="0" dirty="0"/>
              <a:t>safety and tolerability, CCyR/MMR rates, time to and duration of CCyR/MMR, time to treatment failure, PFS, OS, and pharmacology parameters</a:t>
            </a:r>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a:xfrm>
            <a:off x="604675" y="1513047"/>
            <a:ext cx="10877529" cy="512404"/>
          </a:xfrm>
        </p:spPr>
        <p:txBody>
          <a:bodyPr/>
          <a:lstStyle/>
          <a:p>
            <a:r>
              <a:rPr lang="en-US" altLang="en-US" sz="2200" dirty="0"/>
              <a:t>Multicenter, open-label, randomized phase III trial (data cutoff: October 6, 2021)</a:t>
            </a:r>
          </a:p>
        </p:txBody>
      </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5143886" y="2384191"/>
            <a:ext cx="3018357"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b="1" dirty="0">
                <a:solidFill>
                  <a:prstClr val="white"/>
                </a:solidFill>
                <a:latin typeface="Calibri" panose="020F0502020204030204" pitchFamily="34" charset="0"/>
                <a:cs typeface="Calibri" panose="020F0502020204030204" pitchFamily="34" charset="0"/>
              </a:rPr>
              <a:t>Asciminib</a:t>
            </a:r>
            <a:r>
              <a:rPr lang="en-US" altLang="en-US" sz="1800" dirty="0">
                <a:solidFill>
                  <a:prstClr val="white"/>
                </a:solidFill>
                <a:latin typeface="Calibri" panose="020F0502020204030204" pitchFamily="34" charset="0"/>
                <a:cs typeface="Calibri" panose="020F0502020204030204" pitchFamily="34" charset="0"/>
              </a:rPr>
              <a:t> 40 mg BID</a:t>
            </a: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(n = 157)</a:t>
            </a: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604675" y="2370360"/>
            <a:ext cx="3599211"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800" b="0" dirty="0">
                <a:solidFill>
                  <a:srgbClr val="000000"/>
                </a:solidFill>
                <a:latin typeface="Calibri" panose="020F0502020204030204" pitchFamily="34" charset="0"/>
                <a:cs typeface="Calibri" panose="020F0502020204030204" pitchFamily="34" charset="0"/>
              </a:rPr>
              <a:t>Adults with CML-CP, ≥2 prior TKIs, and failure* or intolerance of most recent TKI (if intolerant, also </a:t>
            </a:r>
            <a:br>
              <a:rPr lang="en-GB" altLang="en-US" sz="1800" b="0" dirty="0">
                <a:solidFill>
                  <a:srgbClr val="000000"/>
                </a:solidFill>
                <a:latin typeface="Calibri" panose="020F0502020204030204" pitchFamily="34" charset="0"/>
                <a:cs typeface="Calibri" panose="020F0502020204030204" pitchFamily="34" charset="0"/>
              </a:rPr>
            </a:br>
            <a:r>
              <a:rPr lang="en-GB" altLang="en-US" sz="1800" b="0" i="1" dirty="0">
                <a:solidFill>
                  <a:srgbClr val="000000"/>
                </a:solidFill>
                <a:latin typeface="Calibri" panose="020F0502020204030204" pitchFamily="34" charset="0"/>
                <a:cs typeface="Calibri" panose="020F0502020204030204" pitchFamily="34" charset="0"/>
              </a:rPr>
              <a:t>BCR-ABL1</a:t>
            </a:r>
            <a:r>
              <a:rPr lang="en-GB" altLang="en-US" sz="1800" b="0" baseline="30000" dirty="0">
                <a:solidFill>
                  <a:srgbClr val="000000"/>
                </a:solidFill>
                <a:latin typeface="Calibri" panose="020F0502020204030204" pitchFamily="34" charset="0"/>
                <a:cs typeface="Calibri" panose="020F0502020204030204" pitchFamily="34" charset="0"/>
              </a:rPr>
              <a:t>IS</a:t>
            </a:r>
            <a:r>
              <a:rPr lang="en-GB" altLang="en-US" sz="1800" b="0" dirty="0">
                <a:solidFill>
                  <a:srgbClr val="000000"/>
                </a:solidFill>
                <a:latin typeface="Calibri" panose="020F0502020204030204" pitchFamily="34" charset="0"/>
                <a:cs typeface="Calibri" panose="020F0502020204030204" pitchFamily="34" charset="0"/>
              </a:rPr>
              <a:t> &gt;0.1%); no </a:t>
            </a:r>
            <a:r>
              <a:rPr lang="en-GB" altLang="en-US" sz="1800" b="0" i="1" dirty="0">
                <a:solidFill>
                  <a:srgbClr val="000000"/>
                </a:solidFill>
                <a:latin typeface="Calibri" panose="020F0502020204030204" pitchFamily="34" charset="0"/>
                <a:cs typeface="Calibri" panose="020F0502020204030204" pitchFamily="34" charset="0"/>
              </a:rPr>
              <a:t>T315I</a:t>
            </a:r>
            <a:r>
              <a:rPr lang="en-GB" altLang="en-US" sz="1800" b="0" dirty="0">
                <a:solidFill>
                  <a:srgbClr val="000000"/>
                </a:solidFill>
                <a:latin typeface="Calibri" panose="020F0502020204030204" pitchFamily="34" charset="0"/>
                <a:cs typeface="Calibri" panose="020F0502020204030204" pitchFamily="34" charset="0"/>
              </a:rPr>
              <a:t> or </a:t>
            </a:r>
            <a:r>
              <a:rPr lang="en-GB" altLang="en-US" sz="1800" b="0" i="1" dirty="0">
                <a:solidFill>
                  <a:srgbClr val="000000"/>
                </a:solidFill>
                <a:latin typeface="Calibri" panose="020F0502020204030204" pitchFamily="34" charset="0"/>
                <a:cs typeface="Calibri" panose="020F0502020204030204" pitchFamily="34" charset="0"/>
              </a:rPr>
              <a:t>V299L </a:t>
            </a:r>
            <a:r>
              <a:rPr lang="en-GB" altLang="en-US" sz="1800" b="0" dirty="0">
                <a:solidFill>
                  <a:srgbClr val="000000"/>
                </a:solidFill>
                <a:latin typeface="Calibri" panose="020F0502020204030204" pitchFamily="34" charset="0"/>
                <a:cs typeface="Calibri" panose="020F0502020204030204" pitchFamily="34" charset="0"/>
              </a:rPr>
              <a:t>mutation</a:t>
            </a:r>
          </a:p>
          <a:p>
            <a:pPr algn="ctr">
              <a:lnSpc>
                <a:spcPct val="100000"/>
              </a:lnSpc>
              <a:spcBef>
                <a:spcPct val="0"/>
              </a:spcBef>
              <a:spcAft>
                <a:spcPct val="0"/>
              </a:spcAft>
              <a:buClrTx/>
              <a:buNone/>
              <a:defRPr/>
            </a:pPr>
            <a:r>
              <a:rPr lang="en-GB" altLang="en-US" sz="1800" b="0" dirty="0">
                <a:solidFill>
                  <a:srgbClr val="000000"/>
                </a:solidFill>
                <a:latin typeface="Calibri" panose="020F0502020204030204" pitchFamily="34" charset="0"/>
                <a:cs typeface="Calibri" panose="020F0502020204030204" pitchFamily="34" charset="0"/>
              </a:rPr>
              <a:t>(N = 233) </a:t>
            </a:r>
          </a:p>
        </p:txBody>
      </p:sp>
      <p:sp>
        <p:nvSpPr>
          <p:cNvPr id="15" name="TextBox 14">
            <a:extLst>
              <a:ext uri="{FF2B5EF4-FFF2-40B4-BE49-F238E27FC236}">
                <a16:creationId xmlns:a16="http://schemas.microsoft.com/office/drawing/2014/main" id="{3AB2057B-4D47-6844-952B-3BB901FA1131}"/>
              </a:ext>
            </a:extLst>
          </p:cNvPr>
          <p:cNvSpPr txBox="1"/>
          <p:nvPr/>
        </p:nvSpPr>
        <p:spPr bwMode="auto">
          <a:xfrm>
            <a:off x="604675" y="4133308"/>
            <a:ext cx="1101298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ts val="0"/>
              </a:spcBef>
              <a:defRPr/>
            </a:pPr>
            <a:r>
              <a:rPr lang="en-US" sz="1600" b="0" dirty="0">
                <a:solidFill>
                  <a:srgbClr val="000000"/>
                </a:solidFill>
                <a:latin typeface="Calibri" panose="020F0502020204030204" pitchFamily="34" charset="0"/>
                <a:cs typeface="Calibri" panose="020F0502020204030204" pitchFamily="34" charset="0"/>
              </a:rPr>
              <a:t>Median follow-up: 2.3 yr.</a:t>
            </a:r>
            <a:r>
              <a:rPr lang="en-US" sz="1600" b="0" dirty="0">
                <a:solidFill>
                  <a:schemeClr val="bg1"/>
                </a:solidFill>
                <a:latin typeface="Calibri" panose="020F0502020204030204" pitchFamily="34" charset="0"/>
              </a:rPr>
              <a:t> *Per 2013 ELN recommendations. </a:t>
            </a:r>
            <a:r>
              <a:rPr lang="en-US" sz="1600" b="0" baseline="300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Switch to asciminib 40 mg BID allowed for treatment failure.</a:t>
            </a:r>
          </a:p>
        </p:txBody>
      </p:sp>
      <p:sp>
        <p:nvSpPr>
          <p:cNvPr id="16" name="Rectangle 49">
            <a:extLst>
              <a:ext uri="{FF2B5EF4-FFF2-40B4-BE49-F238E27FC236}">
                <a16:creationId xmlns:a16="http://schemas.microsoft.com/office/drawing/2014/main" id="{C6A7A31A-1B13-C84C-963D-B6EE21AB3110}"/>
              </a:ext>
            </a:extLst>
          </p:cNvPr>
          <p:cNvSpPr>
            <a:spLocks noChangeArrowheads="1"/>
          </p:cNvSpPr>
          <p:nvPr/>
        </p:nvSpPr>
        <p:spPr bwMode="auto">
          <a:xfrm>
            <a:off x="5143886" y="3154381"/>
            <a:ext cx="3018357" cy="7249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816353">
              <a:lnSpc>
                <a:spcPct val="100000"/>
              </a:lnSpc>
              <a:spcBef>
                <a:spcPts val="0"/>
              </a:spcBef>
              <a:spcAft>
                <a:spcPts val="0"/>
              </a:spcAft>
              <a:buNone/>
              <a:defRPr/>
            </a:pPr>
            <a:r>
              <a:rPr lang="en-US" altLang="en-US" sz="1800" b="1" dirty="0">
                <a:solidFill>
                  <a:prstClr val="white"/>
                </a:solidFill>
                <a:latin typeface="Calibri" panose="020F0502020204030204" pitchFamily="34" charset="0"/>
                <a:cs typeface="Calibri" panose="020F0502020204030204" pitchFamily="34" charset="0"/>
              </a:rPr>
              <a:t>Bosutinib</a:t>
            </a:r>
            <a:r>
              <a:rPr lang="en-US" altLang="en-US" sz="1800" dirty="0">
                <a:solidFill>
                  <a:prstClr val="white"/>
                </a:solidFill>
                <a:latin typeface="Calibri" panose="020F0502020204030204" pitchFamily="34" charset="0"/>
                <a:cs typeface="Calibri" panose="020F0502020204030204" pitchFamily="34" charset="0"/>
              </a:rPr>
              <a:t> 500 mg QD</a:t>
            </a:r>
            <a:r>
              <a:rPr lang="en-US" altLang="en-US" sz="1800" baseline="30000" dirty="0">
                <a:solidFill>
                  <a:prstClr val="white"/>
                </a:solidFill>
                <a:latin typeface="Calibri" panose="020F0502020204030204" pitchFamily="34" charset="0"/>
                <a:cs typeface="Calibri" panose="020F0502020204030204" pitchFamily="34" charset="0"/>
              </a:rPr>
              <a:t>†</a:t>
            </a:r>
          </a:p>
          <a:p>
            <a:pPr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(n = 76)</a:t>
            </a:r>
          </a:p>
        </p:txBody>
      </p:sp>
      <p:sp>
        <p:nvSpPr>
          <p:cNvPr id="17" name="Line 33">
            <a:extLst>
              <a:ext uri="{FF2B5EF4-FFF2-40B4-BE49-F238E27FC236}">
                <a16:creationId xmlns:a16="http://schemas.microsoft.com/office/drawing/2014/main" id="{6548EB76-EFE2-8949-83CA-E4ED017043D0}"/>
              </a:ext>
            </a:extLst>
          </p:cNvPr>
          <p:cNvSpPr>
            <a:spLocks noChangeShapeType="1"/>
          </p:cNvSpPr>
          <p:nvPr/>
        </p:nvSpPr>
        <p:spPr bwMode="auto">
          <a:xfrm>
            <a:off x="8271077" y="3109024"/>
            <a:ext cx="365760"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Text Box 45">
            <a:extLst>
              <a:ext uri="{FF2B5EF4-FFF2-40B4-BE49-F238E27FC236}">
                <a16:creationId xmlns:a16="http://schemas.microsoft.com/office/drawing/2014/main" id="{A346E1CD-59A6-7A4F-8804-40D81804410F}"/>
              </a:ext>
            </a:extLst>
          </p:cNvPr>
          <p:cNvSpPr txBox="1">
            <a:spLocks noChangeArrowheads="1"/>
          </p:cNvSpPr>
          <p:nvPr/>
        </p:nvSpPr>
        <p:spPr bwMode="auto">
          <a:xfrm>
            <a:off x="8643163" y="2370360"/>
            <a:ext cx="2944161"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 typeface="Wingdings" panose="05000000000000000000" pitchFamily="2" charset="2"/>
              <a:buNone/>
              <a:defRPr sz="1800" b="0">
                <a:solidFill>
                  <a:srgbClr val="000000"/>
                </a:solidFill>
                <a:latin typeface="Calibri" panose="020F0502020204030204" pitchFamily="34" charset="0"/>
                <a:cs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r>
              <a:rPr lang="en-US" i="1" dirty="0">
                <a:solidFill>
                  <a:schemeClr val="bg1"/>
                </a:solidFill>
              </a:rPr>
              <a:t>Treatment up to 96 wk after last patient’s first dose or </a:t>
            </a:r>
            <a:br>
              <a:rPr lang="en-US" i="1" dirty="0">
                <a:solidFill>
                  <a:schemeClr val="bg1"/>
                </a:solidFill>
              </a:rPr>
            </a:br>
            <a:r>
              <a:rPr lang="en-US" i="1" dirty="0">
                <a:solidFill>
                  <a:schemeClr val="bg1"/>
                </a:solidFill>
              </a:rPr>
              <a:t>48 wk after last patient switches to asciminib, whichever is longer</a:t>
            </a:r>
          </a:p>
        </p:txBody>
      </p:sp>
      <p:sp>
        <p:nvSpPr>
          <p:cNvPr id="19" name="Text Box 45">
            <a:extLst>
              <a:ext uri="{FF2B5EF4-FFF2-40B4-BE49-F238E27FC236}">
                <a16:creationId xmlns:a16="http://schemas.microsoft.com/office/drawing/2014/main" id="{2EAA56E0-CABD-2D44-869D-DF80DD4E86BE}"/>
              </a:ext>
            </a:extLst>
          </p:cNvPr>
          <p:cNvSpPr txBox="1">
            <a:spLocks noChangeArrowheads="1"/>
          </p:cNvSpPr>
          <p:nvPr/>
        </p:nvSpPr>
        <p:spPr bwMode="auto">
          <a:xfrm>
            <a:off x="2832643" y="1900031"/>
            <a:ext cx="370298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600" b="0" i="1" dirty="0">
                <a:solidFill>
                  <a:srgbClr val="000000"/>
                </a:solidFill>
                <a:latin typeface="Calibri" panose="020F0502020204030204" pitchFamily="34" charset="0"/>
                <a:cs typeface="Calibri" panose="020F0502020204030204" pitchFamily="34" charset="0"/>
              </a:rPr>
              <a:t>Stratified by MCyR vs no MCyR at baseline </a:t>
            </a:r>
          </a:p>
        </p:txBody>
      </p:sp>
      <p:sp>
        <p:nvSpPr>
          <p:cNvPr id="20" name="Line 53">
            <a:extLst>
              <a:ext uri="{FF2B5EF4-FFF2-40B4-BE49-F238E27FC236}">
                <a16:creationId xmlns:a16="http://schemas.microsoft.com/office/drawing/2014/main" id="{3CAC505A-3074-8F40-AE57-5DBE6D6D8D89}"/>
              </a:ext>
            </a:extLst>
          </p:cNvPr>
          <p:cNvSpPr>
            <a:spLocks noChangeShapeType="1"/>
          </p:cNvSpPr>
          <p:nvPr/>
        </p:nvSpPr>
        <p:spPr bwMode="auto">
          <a:xfrm>
            <a:off x="4364846" y="3268144"/>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Line 54">
            <a:extLst>
              <a:ext uri="{FF2B5EF4-FFF2-40B4-BE49-F238E27FC236}">
                <a16:creationId xmlns:a16="http://schemas.microsoft.com/office/drawing/2014/main" id="{123DA81B-BABB-4345-8EDA-D00D3399CBCF}"/>
              </a:ext>
            </a:extLst>
          </p:cNvPr>
          <p:cNvSpPr>
            <a:spLocks noChangeShapeType="1"/>
          </p:cNvSpPr>
          <p:nvPr/>
        </p:nvSpPr>
        <p:spPr bwMode="auto">
          <a:xfrm flipV="1">
            <a:off x="4372986" y="2649389"/>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Line 33">
            <a:extLst>
              <a:ext uri="{FF2B5EF4-FFF2-40B4-BE49-F238E27FC236}">
                <a16:creationId xmlns:a16="http://schemas.microsoft.com/office/drawing/2014/main" id="{F0D23893-3AD5-0A47-9089-D76451D6AB64}"/>
              </a:ext>
            </a:extLst>
          </p:cNvPr>
          <p:cNvSpPr>
            <a:spLocks noChangeShapeType="1"/>
          </p:cNvSpPr>
          <p:nvPr/>
        </p:nvSpPr>
        <p:spPr bwMode="auto">
          <a:xfrm rot="5400000">
            <a:off x="4412893" y="2532482"/>
            <a:ext cx="365754"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Réa. ASCO 2022. Abstr 7004</a:t>
            </a:r>
            <a:r>
              <a:rPr lang="de-DE"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612644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96-Wk Update: Patient Disposition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Réa. ASCO 2022. Abstr 7004. </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749699815"/>
              </p:ext>
            </p:extLst>
          </p:nvPr>
        </p:nvGraphicFramePr>
        <p:xfrm>
          <a:off x="732559" y="1389714"/>
          <a:ext cx="10749645" cy="4663536"/>
        </p:xfrm>
        <a:graphic>
          <a:graphicData uri="http://schemas.openxmlformats.org/drawingml/2006/table">
            <a:tbl>
              <a:tblPr/>
              <a:tblGrid>
                <a:gridCol w="5469127">
                  <a:extLst>
                    <a:ext uri="{9D8B030D-6E8A-4147-A177-3AD203B41FA5}">
                      <a16:colId xmlns:a16="http://schemas.microsoft.com/office/drawing/2014/main" val="20000"/>
                    </a:ext>
                  </a:extLst>
                </a:gridCol>
                <a:gridCol w="2640259">
                  <a:extLst>
                    <a:ext uri="{9D8B030D-6E8A-4147-A177-3AD203B41FA5}">
                      <a16:colId xmlns:a16="http://schemas.microsoft.com/office/drawing/2014/main" val="20001"/>
                    </a:ext>
                  </a:extLst>
                </a:gridCol>
                <a:gridCol w="2640259">
                  <a:extLst>
                    <a:ext uri="{9D8B030D-6E8A-4147-A177-3AD203B41FA5}">
                      <a16:colId xmlns:a16="http://schemas.microsoft.com/office/drawing/2014/main" val="20004"/>
                    </a:ext>
                  </a:extLst>
                </a:gridCol>
              </a:tblGrid>
              <a:tr h="264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Variable,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Asciminib (n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Bosutinib (n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4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Treated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156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4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Treatment ongoing</a:t>
                      </a:r>
                      <a:r>
                        <a:rPr lang="en-US" sz="1500" b="0" baseline="30000" dirty="0">
                          <a:solidFill>
                            <a:srgbClr val="000000"/>
                          </a:solidFill>
                          <a:latin typeface="Calibri"/>
                          <a:cs typeface="Calibri"/>
                        </a:rPr>
                        <a:t>†</a:t>
                      </a: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84 (53.5)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0328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Discontinued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&lt; Wk 24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 Wk 24 and &lt; Wk 48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 Wk 48 and &lt; Wk 96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&gt; 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72 (45.9)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 (16.6)</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25 (15.9)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 (10.8)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61 (80.3)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 (32.9)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29 (38.2)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015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Reason for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Lack of efficacy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Adverse event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Physician decision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Patient decision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Progressive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Lost to follow-up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Protocol deviation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38 (24.2)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27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264239">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Switched to asciminib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(31.6)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3871898"/>
                  </a:ext>
                </a:extLst>
              </a:tr>
            </a:tbl>
          </a:graphicData>
        </a:graphic>
      </p:graphicFrame>
      <p:sp>
        <p:nvSpPr>
          <p:cNvPr id="13" name="TextBox 12">
            <a:extLst>
              <a:ext uri="{FF2B5EF4-FFF2-40B4-BE49-F238E27FC236}">
                <a16:creationId xmlns:a16="http://schemas.microsoft.com/office/drawing/2014/main" id="{AB8EC445-6516-F842-A40A-11B203838424}"/>
              </a:ext>
            </a:extLst>
          </p:cNvPr>
          <p:cNvSpPr txBox="1"/>
          <p:nvPr/>
        </p:nvSpPr>
        <p:spPr bwMode="auto">
          <a:xfrm>
            <a:off x="569261" y="6074272"/>
            <a:ext cx="1101298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ts val="0"/>
              </a:spcBef>
              <a:defRPr/>
            </a:pPr>
            <a:r>
              <a:rPr lang="en-US" sz="1400" b="0" dirty="0">
                <a:solidFill>
                  <a:srgbClr val="000000"/>
                </a:solidFill>
                <a:latin typeface="Calibri" panose="020F0502020204030204" pitchFamily="34" charset="0"/>
                <a:cs typeface="Calibri" panose="020F0502020204030204" pitchFamily="34" charset="0"/>
              </a:rPr>
              <a:t>*1 patient not treated in asciminib arm per investigator due to cytopenia.</a:t>
            </a:r>
            <a:r>
              <a:rPr lang="en-US" sz="1400" b="0" baseline="30000" dirty="0">
                <a:solidFill>
                  <a:srgbClr val="000000"/>
                </a:solidFill>
                <a:latin typeface="Calibri"/>
                <a:cs typeface="Calibri"/>
              </a:rPr>
              <a:t> †</a:t>
            </a:r>
            <a:r>
              <a:rPr lang="en-US" sz="1400" b="0" dirty="0">
                <a:solidFill>
                  <a:srgbClr val="000000"/>
                </a:solidFill>
                <a:latin typeface="Calibri"/>
                <a:cs typeface="Calibri"/>
              </a:rPr>
              <a:t>At data cutoff: October 6, 2021.</a:t>
            </a:r>
            <a:endParaRPr lang="en-US" sz="1400"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422B4D16-67DC-7D44-8203-E9EE26455A2B}"/>
              </a:ext>
            </a:extLst>
          </p:cNvPr>
          <p:cNvSpPr txBox="1"/>
          <p:nvPr/>
        </p:nvSpPr>
        <p:spPr bwMode="auto">
          <a:xfrm>
            <a:off x="721178" y="2040129"/>
            <a:ext cx="10749644" cy="594360"/>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200" b="0" dirty="0">
              <a:solidFill>
                <a:schemeClr val="bg1"/>
              </a:solidFill>
              <a:latin typeface="Calibri" panose="020F0502020204030204" pitchFamily="34" charset="0"/>
            </a:endParaRPr>
          </a:p>
          <a:p>
            <a:pPr algn="l">
              <a:lnSpc>
                <a:spcPct val="100000"/>
              </a:lnSpc>
              <a:spcBef>
                <a:spcPct val="50000"/>
              </a:spcBef>
              <a:spcAft>
                <a:spcPct val="0"/>
              </a:spcAft>
              <a:buClrTx/>
              <a:buFontTx/>
              <a:buNone/>
            </a:pPr>
            <a:endParaRPr lang="en-US" sz="12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B1EB447C-9BF6-5445-A2E9-47C03012B755}"/>
              </a:ext>
            </a:extLst>
          </p:cNvPr>
          <p:cNvSpPr txBox="1"/>
          <p:nvPr/>
        </p:nvSpPr>
        <p:spPr bwMode="auto">
          <a:xfrm>
            <a:off x="726697" y="3857964"/>
            <a:ext cx="10749644" cy="475488"/>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200" b="0" dirty="0">
              <a:solidFill>
                <a:schemeClr val="bg1"/>
              </a:solidFill>
              <a:latin typeface="Calibri" panose="020F0502020204030204" pitchFamily="34" charset="0"/>
            </a:endParaRPr>
          </a:p>
          <a:p>
            <a:pPr algn="l">
              <a:lnSpc>
                <a:spcPct val="100000"/>
              </a:lnSpc>
              <a:spcBef>
                <a:spcPct val="50000"/>
              </a:spcBef>
              <a:spcAft>
                <a:spcPct val="0"/>
              </a:spcAft>
              <a:buClrTx/>
              <a:buFontTx/>
              <a:buNone/>
            </a:pP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38943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96-Wk Update: Response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DD5340C4-98A3-054B-A620-9F358EAFA5D5}"/>
              </a:ext>
            </a:extLst>
          </p:cNvPr>
          <p:cNvGraphicFramePr>
            <a:graphicFrameLocks/>
          </p:cNvGraphicFramePr>
          <p:nvPr>
            <p:extLst>
              <p:ext uri="{D42A27DB-BD31-4B8C-83A1-F6EECF244321}">
                <p14:modId xmlns:p14="http://schemas.microsoft.com/office/powerpoint/2010/main" val="3577307393"/>
              </p:ext>
            </p:extLst>
          </p:nvPr>
        </p:nvGraphicFramePr>
        <p:xfrm>
          <a:off x="727076" y="1591271"/>
          <a:ext cx="10736268" cy="1325912"/>
        </p:xfrm>
        <a:graphic>
          <a:graphicData uri="http://schemas.openxmlformats.org/drawingml/2006/table">
            <a:tbl>
              <a:tblPr/>
              <a:tblGrid>
                <a:gridCol w="2481235">
                  <a:extLst>
                    <a:ext uri="{9D8B030D-6E8A-4147-A177-3AD203B41FA5}">
                      <a16:colId xmlns:a16="http://schemas.microsoft.com/office/drawing/2014/main" val="20000"/>
                    </a:ext>
                  </a:extLst>
                </a:gridCol>
                <a:gridCol w="2331877">
                  <a:extLst>
                    <a:ext uri="{9D8B030D-6E8A-4147-A177-3AD203B41FA5}">
                      <a16:colId xmlns:a16="http://schemas.microsoft.com/office/drawing/2014/main" val="20001"/>
                    </a:ext>
                  </a:extLst>
                </a:gridCol>
                <a:gridCol w="2183803">
                  <a:extLst>
                    <a:ext uri="{9D8B030D-6E8A-4147-A177-3AD203B41FA5}">
                      <a16:colId xmlns:a16="http://schemas.microsoft.com/office/drawing/2014/main" val="20003"/>
                    </a:ext>
                  </a:extLst>
                </a:gridCol>
                <a:gridCol w="3739353">
                  <a:extLst>
                    <a:ext uri="{9D8B030D-6E8A-4147-A177-3AD203B41FA5}">
                      <a16:colId xmlns:a16="http://schemas.microsoft.com/office/drawing/2014/main" val="20002"/>
                    </a:ext>
                  </a:extLst>
                </a:gridCol>
              </a:tblGrid>
              <a:tr h="2891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Asciminib (n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Bosutinib (n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dirty="0">
                          <a:ln>
                            <a:noFill/>
                          </a:ln>
                          <a:solidFill>
                            <a:schemeClr val="tx1"/>
                          </a:solidFill>
                          <a:effectLst/>
                          <a:latin typeface="Calibri" panose="020F0502020204030204" pitchFamily="34" charset="0"/>
                        </a:rPr>
                        <a:t>Treatment Difference,*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MMR rate, % </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24 </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48 </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12.24 (2.19-22.30); </a:t>
                      </a:r>
                      <a:r>
                        <a:rPr kumimoji="0" lang="en-US" sz="15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.029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16.09 (5.69-26.49); </a:t>
                      </a:r>
                      <a:r>
                        <a:rPr kumimoji="0" lang="en-US" sz="15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.007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21.74 (10.53-32.95); </a:t>
                      </a:r>
                      <a:r>
                        <a:rPr kumimoji="0" lang="en-US" sz="15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14" name="Text Box 15">
            <a:extLst>
              <a:ext uri="{FF2B5EF4-FFF2-40B4-BE49-F238E27FC236}">
                <a16:creationId xmlns:a16="http://schemas.microsoft.com/office/drawing/2014/main" id="{A9498D89-5501-7347-9EA9-D0C8077BA37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Réa. ASCO 2022. Abstr 7004. </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1CB2381D-F90B-0369-0DEB-FEFD9C2AE26E}"/>
              </a:ext>
            </a:extLst>
          </p:cNvPr>
          <p:cNvSpPr txBox="1"/>
          <p:nvPr/>
        </p:nvSpPr>
        <p:spPr bwMode="auto">
          <a:xfrm>
            <a:off x="727076" y="2615666"/>
            <a:ext cx="10761625" cy="307777"/>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p:txBody>
      </p:sp>
      <p:sp>
        <p:nvSpPr>
          <p:cNvPr id="15" name="Rectangle 14">
            <a:extLst>
              <a:ext uri="{FF2B5EF4-FFF2-40B4-BE49-F238E27FC236}">
                <a16:creationId xmlns:a16="http://schemas.microsoft.com/office/drawing/2014/main" id="{9E5A5E74-50FF-6A2B-8D02-C9B1C5E6DBEC}"/>
              </a:ext>
            </a:extLst>
          </p:cNvPr>
          <p:cNvSpPr/>
          <p:nvPr/>
        </p:nvSpPr>
        <p:spPr>
          <a:xfrm>
            <a:off x="727076" y="2964693"/>
            <a:ext cx="9589508" cy="307777"/>
          </a:xfrm>
          <a:prstGeom prst="rect">
            <a:avLst/>
          </a:prstGeom>
        </p:spPr>
        <p:txBody>
          <a:bodyPr wrap="square">
            <a:spAutoFit/>
          </a:bodyPr>
          <a:lstStyle/>
          <a:p>
            <a:r>
              <a:rPr lang="en-US" sz="1400" b="0" dirty="0">
                <a:solidFill>
                  <a:srgbClr val="000000"/>
                </a:solidFill>
                <a:latin typeface="Calibri"/>
                <a:cs typeface="Calibri"/>
              </a:rPr>
              <a:t>*Adjusted for MCyR status at baseline. </a:t>
            </a:r>
          </a:p>
        </p:txBody>
      </p:sp>
      <p:graphicFrame>
        <p:nvGraphicFramePr>
          <p:cNvPr id="16" name="Group 3">
            <a:extLst>
              <a:ext uri="{FF2B5EF4-FFF2-40B4-BE49-F238E27FC236}">
                <a16:creationId xmlns:a16="http://schemas.microsoft.com/office/drawing/2014/main" id="{88146688-5B0B-E544-E3B8-8FCF0F99C1AD}"/>
              </a:ext>
            </a:extLst>
          </p:cNvPr>
          <p:cNvGraphicFramePr>
            <a:graphicFrameLocks/>
          </p:cNvGraphicFramePr>
          <p:nvPr>
            <p:extLst>
              <p:ext uri="{D42A27DB-BD31-4B8C-83A1-F6EECF244321}">
                <p14:modId xmlns:p14="http://schemas.microsoft.com/office/powerpoint/2010/main" val="4065387389"/>
              </p:ext>
            </p:extLst>
          </p:nvPr>
        </p:nvGraphicFramePr>
        <p:xfrm>
          <a:off x="727076" y="3432448"/>
          <a:ext cx="10736268" cy="2272476"/>
        </p:xfrm>
        <a:graphic>
          <a:graphicData uri="http://schemas.openxmlformats.org/drawingml/2006/table">
            <a:tbl>
              <a:tblPr/>
              <a:tblGrid>
                <a:gridCol w="3578756">
                  <a:extLst>
                    <a:ext uri="{9D8B030D-6E8A-4147-A177-3AD203B41FA5}">
                      <a16:colId xmlns:a16="http://schemas.microsoft.com/office/drawing/2014/main" val="20000"/>
                    </a:ext>
                  </a:extLst>
                </a:gridCol>
                <a:gridCol w="3578756">
                  <a:extLst>
                    <a:ext uri="{9D8B030D-6E8A-4147-A177-3AD203B41FA5}">
                      <a16:colId xmlns:a16="http://schemas.microsoft.com/office/drawing/2014/main" val="20001"/>
                    </a:ext>
                  </a:extLst>
                </a:gridCol>
                <a:gridCol w="3578756">
                  <a:extLst>
                    <a:ext uri="{9D8B030D-6E8A-4147-A177-3AD203B41FA5}">
                      <a16:colId xmlns:a16="http://schemas.microsoft.com/office/drawing/2014/main" val="20002"/>
                    </a:ext>
                  </a:extLst>
                </a:gridCol>
              </a:tblGrid>
              <a:tr h="397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Asciminib (n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Bosutinib (n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Cumulative incidence of MMR, %</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24</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48 </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68014473"/>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Probability of maintaining MMR for </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≥72 wk,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96.7 (87.4-99.2)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92.9 (59.1-99.0)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Maintained MMR at last assessment,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67/69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8" name="TextBox 17">
            <a:extLst>
              <a:ext uri="{FF2B5EF4-FFF2-40B4-BE49-F238E27FC236}">
                <a16:creationId xmlns:a16="http://schemas.microsoft.com/office/drawing/2014/main" id="{9068A316-99BD-A796-89A9-FA3327BE83C5}"/>
              </a:ext>
            </a:extLst>
          </p:cNvPr>
          <p:cNvSpPr txBox="1"/>
          <p:nvPr/>
        </p:nvSpPr>
        <p:spPr bwMode="auto">
          <a:xfrm>
            <a:off x="727076" y="4532840"/>
            <a:ext cx="10761625" cy="307777"/>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731487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MMR Rate at Wk 96: Subgroup Analyses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DD5340C4-98A3-054B-A620-9F358EAFA5D5}"/>
              </a:ext>
            </a:extLst>
          </p:cNvPr>
          <p:cNvGraphicFramePr>
            <a:graphicFrameLocks/>
          </p:cNvGraphicFramePr>
          <p:nvPr>
            <p:extLst>
              <p:ext uri="{D42A27DB-BD31-4B8C-83A1-F6EECF244321}">
                <p14:modId xmlns:p14="http://schemas.microsoft.com/office/powerpoint/2010/main" val="3728016553"/>
              </p:ext>
            </p:extLst>
          </p:nvPr>
        </p:nvGraphicFramePr>
        <p:xfrm>
          <a:off x="727076" y="1617615"/>
          <a:ext cx="10755127" cy="4565698"/>
        </p:xfrm>
        <a:graphic>
          <a:graphicData uri="http://schemas.openxmlformats.org/drawingml/2006/table">
            <a:tbl>
              <a:tblPr/>
              <a:tblGrid>
                <a:gridCol w="2940799">
                  <a:extLst>
                    <a:ext uri="{9D8B030D-6E8A-4147-A177-3AD203B41FA5}">
                      <a16:colId xmlns:a16="http://schemas.microsoft.com/office/drawing/2014/main" val="20000"/>
                    </a:ext>
                  </a:extLst>
                </a:gridCol>
                <a:gridCol w="2604776">
                  <a:extLst>
                    <a:ext uri="{9D8B030D-6E8A-4147-A177-3AD203B41FA5}">
                      <a16:colId xmlns:a16="http://schemas.microsoft.com/office/drawing/2014/main" val="20001"/>
                    </a:ext>
                  </a:extLst>
                </a:gridCol>
                <a:gridCol w="2604776">
                  <a:extLst>
                    <a:ext uri="{9D8B030D-6E8A-4147-A177-3AD203B41FA5}">
                      <a16:colId xmlns:a16="http://schemas.microsoft.com/office/drawing/2014/main" val="20003"/>
                    </a:ext>
                  </a:extLst>
                </a:gridCol>
                <a:gridCol w="2604776">
                  <a:extLst>
                    <a:ext uri="{9D8B030D-6E8A-4147-A177-3AD203B41FA5}">
                      <a16:colId xmlns:a16="http://schemas.microsoft.com/office/drawing/2014/main" val="20002"/>
                    </a:ext>
                  </a:extLst>
                </a:gridCol>
              </a:tblGrid>
              <a:tr h="726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Subgroup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Asciminib,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Bosutinib,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Risk Difference,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489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If used third 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If used fourth 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If used ≥ fifth 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59/157 (37.6)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34/82 (41.5)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16/44 (36.4)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9/31 (29.0)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12/76 (15.8)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9/30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3/29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0/17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21.8 (10.6 to 33.0)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 (-8.1 to 31.0)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26.0 (8.0-44.0)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29.0 (13.1-45.0)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26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0" i="0" u="none" strike="noStrike" cap="none" normalizeH="0" baseline="0" dirty="0">
                          <a:ln>
                            <a:noFill/>
                          </a:ln>
                          <a:solidFill>
                            <a:schemeClr val="bg1"/>
                          </a:solidFill>
                          <a:effectLst/>
                          <a:latin typeface="Calibri" panose="020F0502020204030204" pitchFamily="34" charset="0"/>
                        </a:rPr>
                        <a:t>Resistance to prior TKI</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0" i="0" u="none" strike="noStrike" cap="none" normalizeH="0" baseline="0" dirty="0">
                          <a:ln>
                            <a:noFill/>
                          </a:ln>
                          <a:solidFill>
                            <a:schemeClr val="bg1"/>
                          </a:solidFill>
                          <a:effectLst/>
                          <a:latin typeface="Calibri" panose="020F0502020204030204" pitchFamily="34" charset="0"/>
                        </a:rPr>
                        <a:t>Intolerance to prior 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29/95 (30.5)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30/59 (50.9)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4/54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8/22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23.1 (11.5-34.7)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14.5 (-9.3-38.3)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95405457"/>
                  </a:ext>
                </a:extLst>
              </a:tr>
              <a:tr h="10376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baseline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mutation Baseline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mutation</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47/125 (37.6)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7/17 (41.2)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10/63 (15.9)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21.7 (9.3-34.1)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16.2 (-21.9-54.2)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7073650"/>
                  </a:ext>
                </a:extLst>
              </a:tr>
              <a:tr h="726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Baseline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IS</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≥1%</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Baseline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IS</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&lt;1%</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49/142 (34.5)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10/15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10/72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20.6 (9.4 to 31.8)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16.7 (-37.8-71.2)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52107132"/>
                  </a:ext>
                </a:extLst>
              </a:tr>
            </a:tbl>
          </a:graphicData>
        </a:graphic>
      </p:graphicFrame>
      <p:sp>
        <p:nvSpPr>
          <p:cNvPr id="14" name="Text Box 15">
            <a:extLst>
              <a:ext uri="{FF2B5EF4-FFF2-40B4-BE49-F238E27FC236}">
                <a16:creationId xmlns:a16="http://schemas.microsoft.com/office/drawing/2014/main" id="{A9498D89-5501-7347-9EA9-D0C8077BA37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Réa. ASCO 2022. Abstr 7004.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003395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96-Wk Update: Additional Outcomes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3" name="Group 3">
            <a:extLst>
              <a:ext uri="{FF2B5EF4-FFF2-40B4-BE49-F238E27FC236}">
                <a16:creationId xmlns:a16="http://schemas.microsoft.com/office/drawing/2014/main" id="{BDBBF71D-AE21-DD48-BF78-914A1C614990}"/>
              </a:ext>
            </a:extLst>
          </p:cNvPr>
          <p:cNvGraphicFramePr>
            <a:graphicFrameLocks/>
          </p:cNvGraphicFramePr>
          <p:nvPr>
            <p:extLst>
              <p:ext uri="{D42A27DB-BD31-4B8C-83A1-F6EECF244321}">
                <p14:modId xmlns:p14="http://schemas.microsoft.com/office/powerpoint/2010/main" val="1827587537"/>
              </p:ext>
            </p:extLst>
          </p:nvPr>
        </p:nvGraphicFramePr>
        <p:xfrm>
          <a:off x="720578" y="1611313"/>
          <a:ext cx="10761809" cy="3735532"/>
        </p:xfrm>
        <a:graphic>
          <a:graphicData uri="http://schemas.openxmlformats.org/drawingml/2006/table">
            <a:tbl>
              <a:tblPr/>
              <a:tblGrid>
                <a:gridCol w="5941449">
                  <a:extLst>
                    <a:ext uri="{9D8B030D-6E8A-4147-A177-3AD203B41FA5}">
                      <a16:colId xmlns:a16="http://schemas.microsoft.com/office/drawing/2014/main" val="20000"/>
                    </a:ext>
                  </a:extLst>
                </a:gridCol>
                <a:gridCol w="2500134">
                  <a:extLst>
                    <a:ext uri="{9D8B030D-6E8A-4147-A177-3AD203B41FA5}">
                      <a16:colId xmlns:a16="http://schemas.microsoft.com/office/drawing/2014/main" val="20001"/>
                    </a:ext>
                  </a:extLst>
                </a:gridCol>
                <a:gridCol w="2320226">
                  <a:extLst>
                    <a:ext uri="{9D8B030D-6E8A-4147-A177-3AD203B41FA5}">
                      <a16:colId xmlns:a16="http://schemas.microsoft.com/office/drawing/2014/main" val="20002"/>
                    </a:ext>
                  </a:extLst>
                </a:gridCol>
              </a:tblGrid>
              <a:tr h="397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Asciminib (n =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Bosutinib (n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Rates of </a:t>
                      </a:r>
                      <a:r>
                        <a:rPr kumimoji="0" lang="en-US" sz="15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1500" b="0" i="0" u="none" strike="noStrike" cap="none" normalizeH="0" baseline="30000" dirty="0">
                          <a:ln>
                            <a:noFill/>
                          </a:ln>
                          <a:solidFill>
                            <a:schemeClr val="bg2">
                              <a:lumMod val="10000"/>
                            </a:schemeClr>
                          </a:solidFill>
                          <a:effectLst/>
                          <a:latin typeface="Calibri" panose="020F0502020204030204" pitchFamily="34" charset="0"/>
                        </a:rPr>
                        <a:t>IS</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≤1%</a:t>
                      </a:r>
                      <a:r>
                        <a:rPr kumimoji="0" lang="en-US" sz="1600" b="0" i="0" u="none" strike="noStrike" cap="none" normalizeH="0" baseline="30000" dirty="0">
                          <a:ln>
                            <a:noFill/>
                          </a:ln>
                          <a:solidFill>
                            <a:srgbClr val="000000"/>
                          </a:solidFill>
                          <a:effectLst/>
                          <a:latin typeface="+mn-lt"/>
                          <a:cs typeface="Calibri"/>
                        </a:rPr>
                        <a:t>*</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24</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48 </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68014473"/>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Asciminib (n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Bosutinib (n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150457661"/>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MR</a:t>
                      </a:r>
                      <a:r>
                        <a:rPr kumimoji="0" lang="en-US" sz="1500" b="0" i="0" u="none" strike="noStrike" cap="none" normalizeH="0" baseline="30000" dirty="0">
                          <a:ln>
                            <a:noFill/>
                          </a:ln>
                          <a:solidFill>
                            <a:schemeClr val="bg2">
                              <a:lumMod val="10000"/>
                            </a:schemeClr>
                          </a:solidFill>
                          <a:effectLst/>
                          <a:latin typeface="Calibri" panose="020F0502020204030204" pitchFamily="34" charset="0"/>
                        </a:rPr>
                        <a:t>4</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rates, %</a:t>
                      </a:r>
                    </a:p>
                    <a:p>
                      <a:pPr marL="285750" marR="0" lvl="0" indent="-2222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24</a:t>
                      </a:r>
                    </a:p>
                    <a:p>
                      <a:pPr marL="285750" marR="0" lvl="0" indent="-2222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48 </a:t>
                      </a:r>
                    </a:p>
                    <a:p>
                      <a:pPr marL="285750" marR="0" lvl="0" indent="-2222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4977479"/>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MR</a:t>
                      </a:r>
                      <a:r>
                        <a:rPr kumimoji="0" lang="en-US" sz="1500" b="0" i="0" u="none" strike="noStrike" cap="none" normalizeH="0" baseline="30000" dirty="0">
                          <a:ln>
                            <a:noFill/>
                          </a:ln>
                          <a:solidFill>
                            <a:schemeClr val="bg2">
                              <a:lumMod val="10000"/>
                            </a:schemeClr>
                          </a:solidFill>
                          <a:effectLst/>
                          <a:latin typeface="Calibri" panose="020F0502020204030204" pitchFamily="34" charset="0"/>
                        </a:rPr>
                        <a:t>4.5</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rates, %</a:t>
                      </a:r>
                    </a:p>
                    <a:p>
                      <a:pPr marL="285750" marR="0" lvl="0" indent="-2222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24</a:t>
                      </a:r>
                    </a:p>
                    <a:p>
                      <a:pPr marL="285750" marR="0" lvl="0" indent="-2222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48 </a:t>
                      </a:r>
                    </a:p>
                    <a:p>
                      <a:pPr marL="285750" marR="0" lvl="0" indent="-2222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40064912"/>
                  </a:ext>
                </a:extLst>
              </a:tr>
            </a:tbl>
          </a:graphicData>
        </a:graphic>
      </p:graphicFrame>
      <p:sp>
        <p:nvSpPr>
          <p:cNvPr id="14" name="Text Box 15">
            <a:extLst>
              <a:ext uri="{FF2B5EF4-FFF2-40B4-BE49-F238E27FC236}">
                <a16:creationId xmlns:a16="http://schemas.microsoft.com/office/drawing/2014/main" id="{A9498D89-5501-7347-9EA9-D0C8077BA37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Réa. ASCO 2022. Abstr 7004. </a:t>
            </a:r>
            <a:endParaRPr lang="en-US" altLang="en-US" sz="1200" b="0" dirty="0">
              <a:solidFill>
                <a:schemeClr val="bg2"/>
              </a:solidFill>
              <a:latin typeface="Calibri" panose="020F0502020204030204" pitchFamily="34" charset="0"/>
            </a:endParaRPr>
          </a:p>
        </p:txBody>
      </p:sp>
      <p:sp>
        <p:nvSpPr>
          <p:cNvPr id="10" name="TextBox 9">
            <a:extLst>
              <a:ext uri="{FF2B5EF4-FFF2-40B4-BE49-F238E27FC236}">
                <a16:creationId xmlns:a16="http://schemas.microsoft.com/office/drawing/2014/main" id="{BE050EB3-78C3-D239-AC08-0257CC1FDB57}"/>
              </a:ext>
            </a:extLst>
          </p:cNvPr>
          <p:cNvSpPr txBox="1"/>
          <p:nvPr/>
        </p:nvSpPr>
        <p:spPr bwMode="auto">
          <a:xfrm>
            <a:off x="720578" y="2723455"/>
            <a:ext cx="10761625" cy="307777"/>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9BAC0373-E27F-96F8-33DA-6B9593314E40}"/>
              </a:ext>
            </a:extLst>
          </p:cNvPr>
          <p:cNvSpPr txBox="1"/>
          <p:nvPr/>
        </p:nvSpPr>
        <p:spPr bwMode="auto">
          <a:xfrm>
            <a:off x="720578" y="4025770"/>
            <a:ext cx="10761625" cy="307777"/>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98547A31-8C78-79FB-71FE-82D12AF41894}"/>
              </a:ext>
            </a:extLst>
          </p:cNvPr>
          <p:cNvSpPr txBox="1"/>
          <p:nvPr/>
        </p:nvSpPr>
        <p:spPr bwMode="auto">
          <a:xfrm>
            <a:off x="715187" y="5050923"/>
            <a:ext cx="10761625" cy="307777"/>
          </a:xfrm>
          <a:prstGeom prst="rect">
            <a:avLst/>
          </a:prstGeom>
          <a:noFill/>
          <a:ln w="2857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p:txBody>
      </p:sp>
      <p:sp>
        <p:nvSpPr>
          <p:cNvPr id="11" name="Rectangle 10">
            <a:extLst>
              <a:ext uri="{FF2B5EF4-FFF2-40B4-BE49-F238E27FC236}">
                <a16:creationId xmlns:a16="http://schemas.microsoft.com/office/drawing/2014/main" id="{20B2E393-F0EE-6A6E-F700-9C87B190E25E}"/>
              </a:ext>
            </a:extLst>
          </p:cNvPr>
          <p:cNvSpPr/>
          <p:nvPr/>
        </p:nvSpPr>
        <p:spPr>
          <a:xfrm>
            <a:off x="715187" y="5412155"/>
            <a:ext cx="9589508" cy="307777"/>
          </a:xfrm>
          <a:prstGeom prst="rect">
            <a:avLst/>
          </a:prstGeom>
        </p:spPr>
        <p:txBody>
          <a:bodyPr wrap="square">
            <a:spAutoFit/>
          </a:bodyPr>
          <a:lstStyle/>
          <a:p>
            <a:r>
              <a:rPr lang="en-US" sz="1400" baseline="30000" dirty="0">
                <a:solidFill>
                  <a:srgbClr val="000000"/>
                </a:solidFill>
                <a:latin typeface="Calibri"/>
                <a:cs typeface="Calibri"/>
              </a:rPr>
              <a:t>*</a:t>
            </a:r>
            <a:r>
              <a:rPr lang="en-US" sz="1400" b="0" dirty="0">
                <a:solidFill>
                  <a:srgbClr val="000000"/>
                </a:solidFill>
                <a:latin typeface="Calibri"/>
                <a:cs typeface="Calibri"/>
              </a:rPr>
              <a:t>Based on patients with </a:t>
            </a:r>
            <a:r>
              <a:rPr lang="en-US" sz="1400" i="1" dirty="0">
                <a:solidFill>
                  <a:schemeClr val="bg2">
                    <a:lumMod val="10000"/>
                  </a:schemeClr>
                </a:solidFill>
                <a:latin typeface="Calibri" panose="020F0502020204030204" pitchFamily="34" charset="0"/>
              </a:rPr>
              <a:t>BCR-ABL1</a:t>
            </a:r>
            <a:r>
              <a:rPr lang="en-US" sz="1400" baseline="30000" dirty="0">
                <a:solidFill>
                  <a:schemeClr val="bg2">
                    <a:lumMod val="10000"/>
                  </a:schemeClr>
                </a:solidFill>
                <a:latin typeface="Calibri" panose="020F0502020204030204" pitchFamily="34" charset="0"/>
              </a:rPr>
              <a:t>IS</a:t>
            </a:r>
            <a:r>
              <a:rPr lang="en-US" sz="1400" dirty="0">
                <a:solidFill>
                  <a:schemeClr val="bg2">
                    <a:lumMod val="10000"/>
                  </a:schemeClr>
                </a:solidFill>
                <a:latin typeface="Calibri" panose="020F0502020204030204" pitchFamily="34" charset="0"/>
              </a:rPr>
              <a:t> &gt;1%</a:t>
            </a:r>
            <a:r>
              <a:rPr lang="en-US" sz="1400" i="1" dirty="0">
                <a:solidFill>
                  <a:schemeClr val="bg2">
                    <a:lumMod val="10000"/>
                  </a:schemeClr>
                </a:solidFill>
                <a:latin typeface="Calibri" panose="020F0502020204030204" pitchFamily="34" charset="0"/>
              </a:rPr>
              <a:t> </a:t>
            </a:r>
            <a:r>
              <a:rPr lang="en-US" sz="1400" b="0" dirty="0">
                <a:solidFill>
                  <a:srgbClr val="000000"/>
                </a:solidFill>
                <a:latin typeface="Calibri"/>
                <a:cs typeface="Calibri"/>
              </a:rPr>
              <a:t>at baseline. </a:t>
            </a:r>
          </a:p>
        </p:txBody>
      </p:sp>
    </p:spTree>
    <p:extLst>
      <p:ext uri="{BB962C8B-B14F-4D97-AF65-F5344CB8AC3E}">
        <p14:creationId xmlns:p14="http://schemas.microsoft.com/office/powerpoint/2010/main" val="3114885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96-Wk Update: Treatment Failure </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3" name="Group 3">
            <a:extLst>
              <a:ext uri="{FF2B5EF4-FFF2-40B4-BE49-F238E27FC236}">
                <a16:creationId xmlns:a16="http://schemas.microsoft.com/office/drawing/2014/main" id="{BDBBF71D-AE21-DD48-BF78-914A1C614990}"/>
              </a:ext>
            </a:extLst>
          </p:cNvPr>
          <p:cNvGraphicFramePr>
            <a:graphicFrameLocks/>
          </p:cNvGraphicFramePr>
          <p:nvPr>
            <p:extLst>
              <p:ext uri="{D42A27DB-BD31-4B8C-83A1-F6EECF244321}">
                <p14:modId xmlns:p14="http://schemas.microsoft.com/office/powerpoint/2010/main" val="1949604021"/>
              </p:ext>
            </p:extLst>
          </p:nvPr>
        </p:nvGraphicFramePr>
        <p:xfrm>
          <a:off x="719138" y="1627025"/>
          <a:ext cx="10736266" cy="2529920"/>
        </p:xfrm>
        <a:graphic>
          <a:graphicData uri="http://schemas.openxmlformats.org/drawingml/2006/table">
            <a:tbl>
              <a:tblPr/>
              <a:tblGrid>
                <a:gridCol w="5927347">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614359">
                  <a:extLst>
                    <a:ext uri="{9D8B030D-6E8A-4147-A177-3AD203B41FA5}">
                      <a16:colId xmlns:a16="http://schemas.microsoft.com/office/drawing/2014/main" val="20002"/>
                    </a:ext>
                  </a:extLst>
                </a:gridCol>
              </a:tblGrid>
              <a:tr h="2891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at 96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Bosutinib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Treatment failure,*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191971"/>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0.44 (95% CI: 0.31-0.61);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70626435"/>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Proportion of patients without treatment failure by 2 yr,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50.6 (42.5-58.2)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18.9 (10.8-28.6)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41152703"/>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time to treatment failure,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5195749"/>
                  </a:ext>
                </a:extLst>
              </a:tr>
            </a:tbl>
          </a:graphicData>
        </a:graphic>
      </p:graphicFrame>
      <p:sp>
        <p:nvSpPr>
          <p:cNvPr id="14" name="Text Box 15">
            <a:extLst>
              <a:ext uri="{FF2B5EF4-FFF2-40B4-BE49-F238E27FC236}">
                <a16:creationId xmlns:a16="http://schemas.microsoft.com/office/drawing/2014/main" id="{A9498D89-5501-7347-9EA9-D0C8077BA37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Réa. ASCO 2022. Abstr 7004. </a:t>
            </a:r>
            <a:endParaRPr lang="en-US" altLang="en-US" sz="1200" b="0" dirty="0">
              <a:solidFill>
                <a:schemeClr val="bg2"/>
              </a:solidFill>
              <a:latin typeface="Calibri" panose="020F0502020204030204" pitchFamily="34" charset="0"/>
            </a:endParaRPr>
          </a:p>
        </p:txBody>
      </p:sp>
      <p:sp>
        <p:nvSpPr>
          <p:cNvPr id="15" name="Rectangle 14">
            <a:extLst>
              <a:ext uri="{FF2B5EF4-FFF2-40B4-BE49-F238E27FC236}">
                <a16:creationId xmlns:a16="http://schemas.microsoft.com/office/drawing/2014/main" id="{98887265-7A4C-3A49-9586-C7FAC16CE2C7}"/>
              </a:ext>
            </a:extLst>
          </p:cNvPr>
          <p:cNvSpPr/>
          <p:nvPr/>
        </p:nvSpPr>
        <p:spPr>
          <a:xfrm>
            <a:off x="719138" y="4185616"/>
            <a:ext cx="9589508" cy="307777"/>
          </a:xfrm>
          <a:prstGeom prst="rect">
            <a:avLst/>
          </a:prstGeom>
        </p:spPr>
        <p:txBody>
          <a:bodyPr wrap="square">
            <a:spAutoFit/>
          </a:bodyPr>
          <a:lstStyle/>
          <a:p>
            <a:r>
              <a:rPr lang="en-US" sz="1400" b="0" dirty="0">
                <a:solidFill>
                  <a:srgbClr val="000000"/>
                </a:solidFill>
                <a:latin typeface="Calibri"/>
                <a:cs typeface="Calibri"/>
              </a:rPr>
              <a:t>*Defined as lack of efficacy or discontinuation for any reason.</a:t>
            </a:r>
          </a:p>
        </p:txBody>
      </p:sp>
      <p:sp>
        <p:nvSpPr>
          <p:cNvPr id="10" name="Content Placeholder 16">
            <a:extLst>
              <a:ext uri="{FF2B5EF4-FFF2-40B4-BE49-F238E27FC236}">
                <a16:creationId xmlns:a16="http://schemas.microsoft.com/office/drawing/2014/main" id="{84053B4C-421F-944A-8441-71F5E5135E13}"/>
              </a:ext>
            </a:extLst>
          </p:cNvPr>
          <p:cNvSpPr txBox="1">
            <a:spLocks/>
          </p:cNvSpPr>
          <p:nvPr/>
        </p:nvSpPr>
        <p:spPr bwMode="auto">
          <a:xfrm>
            <a:off x="604675" y="4795145"/>
            <a:ext cx="10877529"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dirty="0"/>
              <a:t>For patients who discontinued treatment due to lack of efficacy/disease progression, no </a:t>
            </a:r>
            <a:r>
              <a:rPr kumimoji="0" lang="en-US" sz="24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2400" b="0" i="0" u="none" strike="noStrike" cap="none" normalizeH="0" dirty="0">
                <a:ln>
                  <a:noFill/>
                </a:ln>
                <a:solidFill>
                  <a:schemeClr val="bg2">
                    <a:lumMod val="10000"/>
                  </a:schemeClr>
                </a:solidFill>
                <a:effectLst/>
                <a:latin typeface="Calibri" panose="020F0502020204030204" pitchFamily="34" charset="0"/>
              </a:rPr>
              <a:t> </a:t>
            </a:r>
            <a:r>
              <a:rPr lang="en-US" altLang="en-US" sz="2400" b="0" dirty="0"/>
              <a:t>mutations were detected at end of treatment in 22/39 (56.4%) with asciminib vs 20/30 (66.7%) with bosutinib </a:t>
            </a:r>
            <a:endParaRPr lang="en-US" sz="2400" b="0" dirty="0"/>
          </a:p>
        </p:txBody>
      </p:sp>
    </p:spTree>
    <p:extLst>
      <p:ext uri="{BB962C8B-B14F-4D97-AF65-F5344CB8AC3E}">
        <p14:creationId xmlns:p14="http://schemas.microsoft.com/office/powerpoint/2010/main" val="2570023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96-Wk Update: AE Overview</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5EE267F2-A62B-C946-AEC1-FFB9ADB55EB7}"/>
              </a:ext>
            </a:extLst>
          </p:cNvPr>
          <p:cNvGraphicFramePr>
            <a:graphicFrameLocks/>
          </p:cNvGraphicFramePr>
          <p:nvPr>
            <p:extLst>
              <p:ext uri="{D42A27DB-BD31-4B8C-83A1-F6EECF244321}">
                <p14:modId xmlns:p14="http://schemas.microsoft.com/office/powerpoint/2010/main" val="2805828962"/>
              </p:ext>
            </p:extLst>
          </p:nvPr>
        </p:nvGraphicFramePr>
        <p:xfrm>
          <a:off x="720725" y="1604968"/>
          <a:ext cx="5177888" cy="3061636"/>
        </p:xfrm>
        <a:graphic>
          <a:graphicData uri="http://schemas.openxmlformats.org/drawingml/2006/table">
            <a:tbl>
              <a:tblPr/>
              <a:tblGrid>
                <a:gridCol w="1774825">
                  <a:extLst>
                    <a:ext uri="{9D8B030D-6E8A-4147-A177-3AD203B41FA5}">
                      <a16:colId xmlns:a16="http://schemas.microsoft.com/office/drawing/2014/main" val="20000"/>
                    </a:ext>
                  </a:extLst>
                </a:gridCol>
                <a:gridCol w="814120">
                  <a:extLst>
                    <a:ext uri="{9D8B030D-6E8A-4147-A177-3AD203B41FA5}">
                      <a16:colId xmlns:a16="http://schemas.microsoft.com/office/drawing/2014/main" val="20001"/>
                    </a:ext>
                  </a:extLst>
                </a:gridCol>
                <a:gridCol w="862981">
                  <a:extLst>
                    <a:ext uri="{9D8B030D-6E8A-4147-A177-3AD203B41FA5}">
                      <a16:colId xmlns:a16="http://schemas.microsoft.com/office/drawing/2014/main" val="20002"/>
                    </a:ext>
                  </a:extLst>
                </a:gridCol>
                <a:gridCol w="862981">
                  <a:extLst>
                    <a:ext uri="{9D8B030D-6E8A-4147-A177-3AD203B41FA5}">
                      <a16:colId xmlns:a16="http://schemas.microsoft.com/office/drawing/2014/main" val="20003"/>
                    </a:ext>
                  </a:extLst>
                </a:gridCol>
                <a:gridCol w="862981">
                  <a:extLst>
                    <a:ext uri="{9D8B030D-6E8A-4147-A177-3AD203B41FA5}">
                      <a16:colId xmlns:a16="http://schemas.microsoft.com/office/drawing/2014/main" val="20004"/>
                    </a:ext>
                  </a:extLst>
                </a:gridCol>
              </a:tblGrid>
              <a:tr h="50125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Bosutinib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50125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012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012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31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 dose adjustment or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bl>
          </a:graphicData>
        </a:graphic>
      </p:graphicFrame>
      <p:graphicFrame>
        <p:nvGraphicFramePr>
          <p:cNvPr id="12" name="Group 3">
            <a:extLst>
              <a:ext uri="{FF2B5EF4-FFF2-40B4-BE49-F238E27FC236}">
                <a16:creationId xmlns:a16="http://schemas.microsoft.com/office/drawing/2014/main" id="{DE083426-4B3C-A84D-93BC-C7392E32A5FF}"/>
              </a:ext>
            </a:extLst>
          </p:cNvPr>
          <p:cNvGraphicFramePr>
            <a:graphicFrameLocks/>
          </p:cNvGraphicFramePr>
          <p:nvPr>
            <p:extLst>
              <p:ext uri="{D42A27DB-BD31-4B8C-83A1-F6EECF244321}">
                <p14:modId xmlns:p14="http://schemas.microsoft.com/office/powerpoint/2010/main" val="4113409553"/>
              </p:ext>
            </p:extLst>
          </p:nvPr>
        </p:nvGraphicFramePr>
        <p:xfrm>
          <a:off x="6119395" y="1610437"/>
          <a:ext cx="5362808" cy="3840640"/>
        </p:xfrm>
        <a:graphic>
          <a:graphicData uri="http://schemas.openxmlformats.org/drawingml/2006/table">
            <a:tbl>
              <a:tblPr/>
              <a:tblGrid>
                <a:gridCol w="1950012">
                  <a:extLst>
                    <a:ext uri="{9D8B030D-6E8A-4147-A177-3AD203B41FA5}">
                      <a16:colId xmlns:a16="http://schemas.microsoft.com/office/drawing/2014/main" val="20000"/>
                    </a:ext>
                  </a:extLst>
                </a:gridCol>
                <a:gridCol w="876793">
                  <a:extLst>
                    <a:ext uri="{9D8B030D-6E8A-4147-A177-3AD203B41FA5}">
                      <a16:colId xmlns:a16="http://schemas.microsoft.com/office/drawing/2014/main" val="20001"/>
                    </a:ext>
                  </a:extLst>
                </a:gridCol>
                <a:gridCol w="876793">
                  <a:extLst>
                    <a:ext uri="{9D8B030D-6E8A-4147-A177-3AD203B41FA5}">
                      <a16:colId xmlns:a16="http://schemas.microsoft.com/office/drawing/2014/main" val="1215469314"/>
                    </a:ext>
                  </a:extLst>
                </a:gridCol>
                <a:gridCol w="829605">
                  <a:extLst>
                    <a:ext uri="{9D8B030D-6E8A-4147-A177-3AD203B41FA5}">
                      <a16:colId xmlns:a16="http://schemas.microsoft.com/office/drawing/2014/main" val="20002"/>
                    </a:ext>
                  </a:extLst>
                </a:gridCol>
                <a:gridCol w="829605">
                  <a:extLst>
                    <a:ext uri="{9D8B030D-6E8A-4147-A177-3AD203B41FA5}">
                      <a16:colId xmlns:a16="http://schemas.microsoft.com/office/drawing/2014/main" val="2987012647"/>
                    </a:ext>
                  </a:extLst>
                </a:gridCol>
              </a:tblGrid>
              <a:tr h="44469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All-Grade AEs in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≥20% 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Bosutinib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44469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292356751"/>
                  </a:ext>
                </a:extLst>
              </a:tr>
              <a:tr h="25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5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5"/>
                  </a:ext>
                </a:extLst>
              </a:tr>
              <a:tr h="25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6"/>
                  </a:ext>
                </a:extLst>
              </a:tr>
              <a:tr h="25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7"/>
                  </a:ext>
                </a:extLst>
              </a:tr>
              <a:tr h="25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ALT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8"/>
                  </a:ext>
                </a:extLst>
              </a:tr>
              <a:tr h="25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AST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9"/>
                  </a:ext>
                </a:extLst>
              </a:tr>
            </a:tbl>
          </a:graphicData>
        </a:graphic>
      </p:graphicFrame>
      <p:sp>
        <p:nvSpPr>
          <p:cNvPr id="13" name="Text Box 15">
            <a:extLst>
              <a:ext uri="{FF2B5EF4-FFF2-40B4-BE49-F238E27FC236}">
                <a16:creationId xmlns:a16="http://schemas.microsoft.com/office/drawing/2014/main" id="{68737353-80CB-B446-A51B-A94261C1A18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Réa. ASCO 2022. Abstr 7004. </a:t>
            </a:r>
            <a:endParaRPr lang="en-US" altLang="en-US" sz="1200" b="0" dirty="0">
              <a:solidFill>
                <a:schemeClr val="bg2"/>
              </a:solidFill>
              <a:latin typeface="Calibri" panose="020F0502020204030204" pitchFamily="34" charset="0"/>
            </a:endParaRPr>
          </a:p>
        </p:txBody>
      </p:sp>
      <p:sp>
        <p:nvSpPr>
          <p:cNvPr id="14" name="Rectangle 13">
            <a:extLst>
              <a:ext uri="{FF2B5EF4-FFF2-40B4-BE49-F238E27FC236}">
                <a16:creationId xmlns:a16="http://schemas.microsoft.com/office/drawing/2014/main" id="{E7FE91D9-2B1A-8C4B-A52A-13DA85C4A213}"/>
              </a:ext>
            </a:extLst>
          </p:cNvPr>
          <p:cNvSpPr/>
          <p:nvPr/>
        </p:nvSpPr>
        <p:spPr>
          <a:xfrm>
            <a:off x="628265" y="4682185"/>
            <a:ext cx="5362807" cy="738664"/>
          </a:xfrm>
          <a:prstGeom prst="rect">
            <a:avLst/>
          </a:prstGeom>
        </p:spPr>
        <p:txBody>
          <a:bodyPr wrap="square">
            <a:spAutoFit/>
          </a:bodyPr>
          <a:lstStyle/>
          <a:p>
            <a:r>
              <a:rPr lang="en-US" sz="1400" b="0" dirty="0">
                <a:solidFill>
                  <a:srgbClr val="000000"/>
                </a:solidFill>
                <a:latin typeface="Calibri"/>
                <a:cs typeface="Calibri"/>
              </a:rPr>
              <a:t>*Most commonly included thrombocytopenia (3.2%) and neutropenia (2.6%) with asciminib; increased ALT (5.3%) and neutropenia (3.9%) with bosutinib.</a:t>
            </a:r>
            <a:endParaRPr lang="en-US" sz="1400" b="0" i="1" dirty="0">
              <a:solidFill>
                <a:schemeClr val="bg2">
                  <a:lumMod val="10000"/>
                </a:schemeClr>
              </a:solidFill>
              <a:latin typeface="Calibri" panose="020F0502020204030204" pitchFamily="34" charset="0"/>
            </a:endParaRPr>
          </a:p>
        </p:txBody>
      </p:sp>
      <p:sp>
        <p:nvSpPr>
          <p:cNvPr id="10" name="Rectangle 9">
            <a:extLst>
              <a:ext uri="{FF2B5EF4-FFF2-40B4-BE49-F238E27FC236}">
                <a16:creationId xmlns:a16="http://schemas.microsoft.com/office/drawing/2014/main" id="{BF3EE6CA-5FE3-4F2F-AB16-8C8C08B5E5C5}"/>
              </a:ext>
            </a:extLst>
          </p:cNvPr>
          <p:cNvSpPr/>
          <p:nvPr/>
        </p:nvSpPr>
        <p:spPr>
          <a:xfrm>
            <a:off x="6045981" y="5459418"/>
            <a:ext cx="5362807" cy="615553"/>
          </a:xfrm>
          <a:prstGeom prst="rect">
            <a:avLst/>
          </a:prstGeom>
        </p:spPr>
        <p:txBody>
          <a:bodyPr wrap="square">
            <a:spAutoFit/>
          </a:bodyPr>
          <a:lstStyle/>
          <a:p>
            <a:pPr marL="285750" indent="-285750">
              <a:spcBef>
                <a:spcPts val="1000"/>
              </a:spcBef>
              <a:spcAft>
                <a:spcPts val="700"/>
              </a:spcAft>
              <a:buFont typeface="Wingdings" panose="05000000000000000000" pitchFamily="2" charset="2"/>
              <a:buChar char="§"/>
            </a:pPr>
            <a:r>
              <a:rPr lang="en-US" sz="1700" b="0" dirty="0">
                <a:solidFill>
                  <a:srgbClr val="000000"/>
                </a:solidFill>
                <a:latin typeface="Calibri"/>
                <a:cs typeface="Calibri"/>
              </a:rPr>
              <a:t>Median duration of exposure 23.7 mo for asciminib (range: 0-46.2), 7.0 mo for bosutinib (range: 0.2-43.3)</a:t>
            </a:r>
          </a:p>
        </p:txBody>
      </p:sp>
      <p:sp>
        <p:nvSpPr>
          <p:cNvPr id="15" name="Rectangle 14">
            <a:extLst>
              <a:ext uri="{FF2B5EF4-FFF2-40B4-BE49-F238E27FC236}">
                <a16:creationId xmlns:a16="http://schemas.microsoft.com/office/drawing/2014/main" id="{620D0496-0D85-8038-62B6-1113DA75E8F1}"/>
              </a:ext>
            </a:extLst>
          </p:cNvPr>
          <p:cNvSpPr/>
          <p:nvPr/>
        </p:nvSpPr>
        <p:spPr>
          <a:xfrm>
            <a:off x="609759" y="5592374"/>
            <a:ext cx="5362807" cy="353943"/>
          </a:xfrm>
          <a:prstGeom prst="rect">
            <a:avLst/>
          </a:prstGeom>
        </p:spPr>
        <p:txBody>
          <a:bodyPr wrap="square">
            <a:spAutoFit/>
          </a:bodyPr>
          <a:lstStyle/>
          <a:p>
            <a:pPr marL="285750" indent="-285750">
              <a:spcBef>
                <a:spcPts val="1000"/>
              </a:spcBef>
              <a:spcAft>
                <a:spcPts val="700"/>
              </a:spcAft>
              <a:buFont typeface="Wingdings" panose="05000000000000000000" pitchFamily="2" charset="2"/>
              <a:buChar char="§"/>
            </a:pPr>
            <a:r>
              <a:rPr lang="en-US" sz="1700" b="0" dirty="0">
                <a:solidFill>
                  <a:srgbClr val="000000"/>
                </a:solidFill>
                <a:latin typeface="Calibri"/>
                <a:cs typeface="Calibri"/>
              </a:rPr>
              <a:t>Fatal AEs occurred in 1.3% in each arm </a:t>
            </a:r>
          </a:p>
        </p:txBody>
      </p:sp>
    </p:spTree>
    <p:extLst>
      <p:ext uri="{BB962C8B-B14F-4D97-AF65-F5344CB8AC3E}">
        <p14:creationId xmlns:p14="http://schemas.microsoft.com/office/powerpoint/2010/main" val="1852183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96-Wk Update: Arterial Occlusive Events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A9498D89-5501-7347-9EA9-D0C8077BA37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Réa. ASCO 2022. Abstr 7004. </a:t>
            </a:r>
            <a:endParaRPr lang="en-US" altLang="en-US" sz="1200" b="0" dirty="0">
              <a:solidFill>
                <a:schemeClr val="bg2"/>
              </a:solidFill>
              <a:latin typeface="Calibri" panose="020F0502020204030204" pitchFamily="34" charset="0"/>
            </a:endParaRPr>
          </a:p>
        </p:txBody>
      </p:sp>
      <p:sp>
        <p:nvSpPr>
          <p:cNvPr id="11" name="Content Placeholder 7">
            <a:extLst>
              <a:ext uri="{FF2B5EF4-FFF2-40B4-BE49-F238E27FC236}">
                <a16:creationId xmlns:a16="http://schemas.microsoft.com/office/drawing/2014/main" id="{0CE59288-B3F3-9B4D-987A-EC0B22D10234}"/>
              </a:ext>
            </a:extLst>
          </p:cNvPr>
          <p:cNvSpPr txBox="1">
            <a:spLocks/>
          </p:cNvSpPr>
          <p:nvPr/>
        </p:nvSpPr>
        <p:spPr>
          <a:xfrm>
            <a:off x="6252634" y="1510730"/>
            <a:ext cx="5229570"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dirty="0"/>
              <a:t>Of 8 patients with arterial occlusive </a:t>
            </a:r>
            <a:r>
              <a:rPr lang="en-US" sz="2400" dirty="0"/>
              <a:t>events in the asciminib arm, </a:t>
            </a:r>
            <a:br>
              <a:rPr lang="en-US" sz="2400" dirty="0"/>
            </a:br>
            <a:r>
              <a:rPr lang="en-US" sz="2400" dirty="0"/>
              <a:t>7 previously received a TKI</a:t>
            </a:r>
            <a:endParaRPr lang="en-US" sz="2400" b="0" dirty="0"/>
          </a:p>
          <a:p>
            <a:pPr lvl="1"/>
            <a:r>
              <a:rPr lang="en-US" sz="2200" b="0" dirty="0"/>
              <a:t>Nilotinib, n = 7; dasatinib, n = 6; ponatinib, n = 3</a:t>
            </a:r>
          </a:p>
          <a:p>
            <a:pPr marL="457200" lvl="1" indent="0">
              <a:buNone/>
            </a:pPr>
            <a:endParaRPr lang="en-US" sz="2400" b="0" kern="0" dirty="0"/>
          </a:p>
        </p:txBody>
      </p:sp>
      <p:sp>
        <p:nvSpPr>
          <p:cNvPr id="12" name="Rectangle 11">
            <a:extLst>
              <a:ext uri="{FF2B5EF4-FFF2-40B4-BE49-F238E27FC236}">
                <a16:creationId xmlns:a16="http://schemas.microsoft.com/office/drawing/2014/main" id="{A869BAB5-6114-3743-816D-E8603EC27DD5}"/>
              </a:ext>
            </a:extLst>
          </p:cNvPr>
          <p:cNvSpPr/>
          <p:nvPr/>
        </p:nvSpPr>
        <p:spPr>
          <a:xfrm>
            <a:off x="6320463" y="5253820"/>
            <a:ext cx="4644825" cy="954107"/>
          </a:xfrm>
          <a:prstGeom prst="rect">
            <a:avLst/>
          </a:prstGeom>
        </p:spPr>
        <p:txBody>
          <a:bodyPr wrap="square">
            <a:spAutoFit/>
          </a:bodyPr>
          <a:lstStyle/>
          <a:p>
            <a:r>
              <a:rPr lang="en-US" sz="1400" b="0" dirty="0">
                <a:solidFill>
                  <a:srgbClr val="000000"/>
                </a:solidFill>
                <a:latin typeface="Calibri"/>
                <a:cs typeface="Calibri"/>
              </a:rPr>
              <a:t>*Based on per protocol ECG or </a:t>
            </a:r>
            <a:r>
              <a:rPr lang="en-US" sz="1400" b="0" baseline="30000" dirty="0">
                <a:solidFill>
                  <a:srgbClr val="000000"/>
                </a:solidFill>
                <a:latin typeface="Calibri"/>
                <a:cs typeface="Calibri"/>
              </a:rPr>
              <a:t>†</a:t>
            </a:r>
            <a:r>
              <a:rPr lang="en-US" sz="1400" b="0" dirty="0">
                <a:solidFill>
                  <a:srgbClr val="000000"/>
                </a:solidFill>
                <a:latin typeface="Calibri"/>
                <a:cs typeface="Calibri"/>
              </a:rPr>
              <a:t>coronary arteriography due to medical history; no clinical manifestations.</a:t>
            </a:r>
            <a:r>
              <a:rPr lang="en-US" sz="1400" b="0" baseline="30000" dirty="0">
                <a:solidFill>
                  <a:schemeClr val="bg2">
                    <a:lumMod val="10000"/>
                  </a:schemeClr>
                </a:solidFill>
                <a:latin typeface="Calibri" panose="020F0502020204030204" pitchFamily="34" charset="0"/>
              </a:rPr>
              <a:t> </a:t>
            </a:r>
            <a:br>
              <a:rPr lang="en-US" sz="1400" b="0" baseline="30000" dirty="0">
                <a:solidFill>
                  <a:schemeClr val="bg2">
                    <a:lumMod val="10000"/>
                  </a:schemeClr>
                </a:solidFill>
                <a:latin typeface="Calibri" panose="020F0502020204030204" pitchFamily="34" charset="0"/>
              </a:rPr>
            </a:br>
            <a:r>
              <a:rPr lang="en-US" sz="1400" b="0" baseline="30000" dirty="0">
                <a:solidFill>
                  <a:schemeClr val="bg2">
                    <a:lumMod val="10000"/>
                  </a:schemeClr>
                </a:solidFill>
                <a:latin typeface="Calibri" panose="020F0502020204030204" pitchFamily="34" charset="0"/>
              </a:rPr>
              <a:t>‡</a:t>
            </a:r>
            <a:r>
              <a:rPr lang="en-US" sz="1400" b="0" dirty="0">
                <a:solidFill>
                  <a:schemeClr val="bg2">
                    <a:lumMod val="10000"/>
                  </a:schemeClr>
                </a:solidFill>
                <a:latin typeface="Calibri" panose="020F0502020204030204" pitchFamily="34" charset="0"/>
              </a:rPr>
              <a:t>Occurred 15 days after </a:t>
            </a:r>
            <a:r>
              <a:rPr lang="en-US" sz="1400" dirty="0">
                <a:solidFill>
                  <a:schemeClr val="bg2">
                    <a:lumMod val="10000"/>
                  </a:schemeClr>
                </a:solidFill>
                <a:latin typeface="Calibri" panose="020F0502020204030204" pitchFamily="34" charset="0"/>
              </a:rPr>
              <a:t>discontinuation</a:t>
            </a:r>
            <a:r>
              <a:rPr lang="en-US" sz="1400" b="0" dirty="0">
                <a:solidFill>
                  <a:schemeClr val="bg2">
                    <a:lumMod val="10000"/>
                  </a:schemeClr>
                </a:solidFill>
                <a:latin typeface="Calibri" panose="020F0502020204030204" pitchFamily="34" charset="0"/>
              </a:rPr>
              <a:t> of asciminib and after ponatinib treatment for 7 days.</a:t>
            </a:r>
            <a:endParaRPr lang="en-US" sz="1400" b="0" i="1" dirty="0">
              <a:solidFill>
                <a:schemeClr val="bg2">
                  <a:lumMod val="10000"/>
                </a:schemeClr>
              </a:solidFill>
              <a:latin typeface="Calibri" panose="020F0502020204030204" pitchFamily="34" charset="0"/>
            </a:endParaRPr>
          </a:p>
        </p:txBody>
      </p:sp>
      <p:graphicFrame>
        <p:nvGraphicFramePr>
          <p:cNvPr id="15" name="Group 3">
            <a:extLst>
              <a:ext uri="{FF2B5EF4-FFF2-40B4-BE49-F238E27FC236}">
                <a16:creationId xmlns:a16="http://schemas.microsoft.com/office/drawing/2014/main" id="{F98923D1-7EE0-5A46-9987-314AC24C50B0}"/>
              </a:ext>
            </a:extLst>
          </p:cNvPr>
          <p:cNvGraphicFramePr>
            <a:graphicFrameLocks/>
          </p:cNvGraphicFramePr>
          <p:nvPr>
            <p:extLst>
              <p:ext uri="{D42A27DB-BD31-4B8C-83A1-F6EECF244321}">
                <p14:modId xmlns:p14="http://schemas.microsoft.com/office/powerpoint/2010/main" val="3018732515"/>
              </p:ext>
            </p:extLst>
          </p:nvPr>
        </p:nvGraphicFramePr>
        <p:xfrm>
          <a:off x="720725" y="1593566"/>
          <a:ext cx="5376327" cy="4724480"/>
        </p:xfrm>
        <a:graphic>
          <a:graphicData uri="http://schemas.openxmlformats.org/drawingml/2006/table">
            <a:tbl>
              <a:tblPr/>
              <a:tblGrid>
                <a:gridCol w="2812583">
                  <a:extLst>
                    <a:ext uri="{9D8B030D-6E8A-4147-A177-3AD203B41FA5}">
                      <a16:colId xmlns:a16="http://schemas.microsoft.com/office/drawing/2014/main" val="20000"/>
                    </a:ext>
                  </a:extLst>
                </a:gridCol>
                <a:gridCol w="1333948">
                  <a:extLst>
                    <a:ext uri="{9D8B030D-6E8A-4147-A177-3AD203B41FA5}">
                      <a16:colId xmlns:a16="http://schemas.microsoft.com/office/drawing/2014/main" val="20001"/>
                    </a:ext>
                  </a:extLst>
                </a:gridCol>
                <a:gridCol w="1229796">
                  <a:extLst>
                    <a:ext uri="{9D8B030D-6E8A-4147-A177-3AD203B41FA5}">
                      <a16:colId xmlns:a16="http://schemas.microsoft.com/office/drawing/2014/main" val="20002"/>
                    </a:ext>
                  </a:extLst>
                </a:gridCol>
              </a:tblGrid>
              <a:tr h="5032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Arterial Occlusive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Bosutinib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844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587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events by cutoff for primary analysis (Wk 24)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Myocardial ischemia*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Acute coronary syndrome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Coronary artery disease</a:t>
                      </a:r>
                      <a:r>
                        <a:rPr lang="en-US" sz="1400" b="0" baseline="30000" dirty="0">
                          <a:solidFill>
                            <a:srgbClr val="000000"/>
                          </a:solidFill>
                          <a:latin typeface="+mn-lt"/>
                          <a:cs typeface="Calibri"/>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Ischemic stroke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Mesenteric artery</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embolism/thrombosis</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0683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Additional patients with events by cutoff for current analysis (Wk 96)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Cerebral infarction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Myocardial infarction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troponin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71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Exposure-adjusted event rate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(per 100 patient-yr)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analysis (Wk 24)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 analysis (Wk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16509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96-Wk Update: </a:t>
            </a:r>
            <a:br>
              <a:rPr lang="en-US" dirty="0"/>
            </a:br>
            <a:r>
              <a:rPr lang="en-US" dirty="0"/>
              <a:t>Hematologic AEs by Time Period on Asciminib</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3" name="Group 3">
            <a:extLst>
              <a:ext uri="{FF2B5EF4-FFF2-40B4-BE49-F238E27FC236}">
                <a16:creationId xmlns:a16="http://schemas.microsoft.com/office/drawing/2014/main" id="{BDBBF71D-AE21-DD48-BF78-914A1C614990}"/>
              </a:ext>
            </a:extLst>
          </p:cNvPr>
          <p:cNvGraphicFramePr>
            <a:graphicFrameLocks/>
          </p:cNvGraphicFramePr>
          <p:nvPr>
            <p:extLst>
              <p:ext uri="{D42A27DB-BD31-4B8C-83A1-F6EECF244321}">
                <p14:modId xmlns:p14="http://schemas.microsoft.com/office/powerpoint/2010/main" val="379470146"/>
              </p:ext>
            </p:extLst>
          </p:nvPr>
        </p:nvGraphicFramePr>
        <p:xfrm>
          <a:off x="719138" y="1622426"/>
          <a:ext cx="10753724" cy="3291888"/>
        </p:xfrm>
        <a:graphic>
          <a:graphicData uri="http://schemas.openxmlformats.org/drawingml/2006/table">
            <a:tbl>
              <a:tblPr/>
              <a:tblGrid>
                <a:gridCol w="5376679">
                  <a:extLst>
                    <a:ext uri="{9D8B030D-6E8A-4147-A177-3AD203B41FA5}">
                      <a16:colId xmlns:a16="http://schemas.microsoft.com/office/drawing/2014/main" val="20000"/>
                    </a:ext>
                  </a:extLst>
                </a:gridCol>
                <a:gridCol w="2176578">
                  <a:extLst>
                    <a:ext uri="{9D8B030D-6E8A-4147-A177-3AD203B41FA5}">
                      <a16:colId xmlns:a16="http://schemas.microsoft.com/office/drawing/2014/main" val="20001"/>
                    </a:ext>
                  </a:extLst>
                </a:gridCol>
                <a:gridCol w="1562396">
                  <a:extLst>
                    <a:ext uri="{9D8B030D-6E8A-4147-A177-3AD203B41FA5}">
                      <a16:colId xmlns:a16="http://schemas.microsoft.com/office/drawing/2014/main" val="20002"/>
                    </a:ext>
                  </a:extLst>
                </a:gridCol>
                <a:gridCol w="1638071">
                  <a:extLst>
                    <a:ext uri="{9D8B030D-6E8A-4147-A177-3AD203B41FA5}">
                      <a16:colId xmlns:a16="http://schemas.microsoft.com/office/drawing/2014/main" val="2699201551"/>
                    </a:ext>
                  </a:extLst>
                </a:gridCol>
              </a:tblGrid>
              <a:tr h="2891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 by Time Period,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Neutropenia</a:t>
                      </a:r>
                      <a:r>
                        <a:rPr lang="en-US" sz="1800" b="0" baseline="30000" dirty="0">
                          <a:solidFill>
                            <a:schemeClr val="tx1"/>
                          </a:solidFill>
                          <a:latin typeface="Calibri" panose="020F0502020204030204" pitchFamily="34" charset="0"/>
                        </a:rPr>
                        <a:t>†</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Anemia</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Incidence of first-ever all-grade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to &lt;6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to &lt;12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to &lt;18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Prevalence of first-ever, recurring, and ongoing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to &lt;6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to &lt;12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to &lt;18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
        <p:nvSpPr>
          <p:cNvPr id="14" name="Text Box 15">
            <a:extLst>
              <a:ext uri="{FF2B5EF4-FFF2-40B4-BE49-F238E27FC236}">
                <a16:creationId xmlns:a16="http://schemas.microsoft.com/office/drawing/2014/main" id="{A9498D89-5501-7347-9EA9-D0C8077BA37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Réa. ASCO 2022. Abstr 7004. </a:t>
            </a:r>
            <a:endParaRPr lang="en-US" altLang="en-US" sz="1200" b="0" dirty="0">
              <a:solidFill>
                <a:schemeClr val="bg2"/>
              </a:solidFill>
              <a:latin typeface="Calibri" panose="020F0502020204030204" pitchFamily="34" charset="0"/>
            </a:endParaRPr>
          </a:p>
        </p:txBody>
      </p:sp>
      <p:sp>
        <p:nvSpPr>
          <p:cNvPr id="10" name="Rectangle 9">
            <a:extLst>
              <a:ext uri="{FF2B5EF4-FFF2-40B4-BE49-F238E27FC236}">
                <a16:creationId xmlns:a16="http://schemas.microsoft.com/office/drawing/2014/main" id="{9C5A641E-C7AA-8C4F-8768-FA3CF14C9151}"/>
              </a:ext>
            </a:extLst>
          </p:cNvPr>
          <p:cNvSpPr/>
          <p:nvPr/>
        </p:nvSpPr>
        <p:spPr>
          <a:xfrm>
            <a:off x="719138" y="4949238"/>
            <a:ext cx="9589508" cy="307777"/>
          </a:xfrm>
          <a:prstGeom prst="rect">
            <a:avLst/>
          </a:prstGeom>
        </p:spPr>
        <p:txBody>
          <a:bodyPr wrap="square">
            <a:spAutoFit/>
          </a:bodyPr>
          <a:lstStyle/>
          <a:p>
            <a:r>
              <a:rPr lang="en-US" sz="1400" b="0" dirty="0">
                <a:solidFill>
                  <a:srgbClr val="000000"/>
                </a:solidFill>
                <a:latin typeface="Calibri"/>
                <a:cs typeface="Calibri"/>
              </a:rPr>
              <a:t>*Includes thrombocytopenia and platelet count decreased.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neutropenia and neutrophil count decreased. </a:t>
            </a:r>
            <a:endParaRPr lang="en-US" sz="1400" b="0" dirty="0">
              <a:solidFill>
                <a:srgbClr val="000000"/>
              </a:solidFill>
              <a:latin typeface="Calibri"/>
              <a:cs typeface="Calibri"/>
            </a:endParaRPr>
          </a:p>
        </p:txBody>
      </p:sp>
      <p:sp>
        <p:nvSpPr>
          <p:cNvPr id="11" name="Rectangle 10">
            <a:extLst>
              <a:ext uri="{FF2B5EF4-FFF2-40B4-BE49-F238E27FC236}">
                <a16:creationId xmlns:a16="http://schemas.microsoft.com/office/drawing/2014/main" id="{669C087E-5E12-EE44-9AE1-839C288E2A60}"/>
              </a:ext>
            </a:extLst>
          </p:cNvPr>
          <p:cNvSpPr/>
          <p:nvPr/>
        </p:nvSpPr>
        <p:spPr>
          <a:xfrm>
            <a:off x="620641" y="5537300"/>
            <a:ext cx="10872444" cy="707886"/>
          </a:xfrm>
          <a:prstGeom prst="rect">
            <a:avLst/>
          </a:prstGeom>
        </p:spPr>
        <p:txBody>
          <a:bodyPr wrap="square">
            <a:spAutoFit/>
          </a:bodyPr>
          <a:lstStyle/>
          <a:p>
            <a:pPr marL="285750" indent="-285750">
              <a:spcBef>
                <a:spcPts val="1000"/>
              </a:spcBef>
              <a:spcAft>
                <a:spcPts val="700"/>
              </a:spcAft>
              <a:buFont typeface="Wingdings" panose="05000000000000000000" pitchFamily="2" charset="2"/>
              <a:buChar char="§"/>
            </a:pPr>
            <a:r>
              <a:rPr lang="en-US" sz="2000" b="0" dirty="0">
                <a:solidFill>
                  <a:srgbClr val="000000"/>
                </a:solidFill>
                <a:latin typeface="Calibri"/>
                <a:cs typeface="Calibri"/>
              </a:rPr>
              <a:t>Most nonhematologic AEs with asciminib occurred during the first 6 mo of treatment and rarely persisted beyond the initial time period of presentation</a:t>
            </a:r>
            <a:endParaRPr lang="en-US" sz="2000" b="0" dirty="0">
              <a:solidFill>
                <a:schemeClr val="bg2">
                  <a:lumMod val="10000"/>
                </a:schemeClr>
              </a:solidFill>
              <a:latin typeface="Calibri" panose="020F0502020204030204" pitchFamily="34" charset="0"/>
            </a:endParaRPr>
          </a:p>
        </p:txBody>
      </p:sp>
    </p:spTree>
    <p:extLst>
      <p:ext uri="{BB962C8B-B14F-4D97-AF65-F5344CB8AC3E}">
        <p14:creationId xmlns:p14="http://schemas.microsoft.com/office/powerpoint/2010/main" val="1010839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96-Wk Update: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6"/>
            <a:ext cx="10877529" cy="4940507"/>
          </a:xfrm>
        </p:spPr>
        <p:txBody>
          <a:bodyPr/>
          <a:lstStyle/>
          <a:p>
            <a:r>
              <a:rPr lang="en-US" sz="2000" dirty="0"/>
              <a:t>Sustained superior efficacy of asciminib vs bosutinib observed among patients with CML-CP previously treated with ≥2 TKIs at Wk 96</a:t>
            </a:r>
          </a:p>
          <a:p>
            <a:pPr lvl="1"/>
            <a:r>
              <a:rPr lang="en-US" sz="1800" dirty="0">
                <a:solidFill>
                  <a:schemeClr val="bg2">
                    <a:lumMod val="10000"/>
                  </a:schemeClr>
                </a:solidFill>
              </a:rPr>
              <a:t>MMR rate more than doubled at 37.6% vs 15.8%, respectively</a:t>
            </a:r>
          </a:p>
          <a:p>
            <a:pPr lvl="1"/>
            <a:r>
              <a:rPr lang="en-US" sz="1800" dirty="0">
                <a:solidFill>
                  <a:schemeClr val="bg2">
                    <a:lumMod val="10000"/>
                  </a:schemeClr>
                </a:solidFill>
              </a:rPr>
              <a:t>Highly durable responses observed with asciminib, with median time to treatment failure of 24 vs 6 mo, respectively</a:t>
            </a:r>
          </a:p>
          <a:p>
            <a:pPr lvl="1"/>
            <a:r>
              <a:rPr lang="en-US" sz="1800" dirty="0">
                <a:solidFill>
                  <a:schemeClr val="bg2">
                    <a:lumMod val="10000"/>
                  </a:schemeClr>
                </a:solidFill>
              </a:rPr>
              <a:t>Proportion of patients with </a:t>
            </a:r>
            <a:r>
              <a:rPr lang="en-US" sz="1800" i="1" dirty="0">
                <a:solidFill>
                  <a:schemeClr val="bg2">
                    <a:lumMod val="10000"/>
                  </a:schemeClr>
                </a:solidFill>
              </a:rPr>
              <a:t>BCR-ABL1</a:t>
            </a:r>
            <a:r>
              <a:rPr lang="en-US" sz="1800" baseline="30000" dirty="0">
                <a:solidFill>
                  <a:schemeClr val="bg2">
                    <a:lumMod val="10000"/>
                  </a:schemeClr>
                </a:solidFill>
              </a:rPr>
              <a:t>IS</a:t>
            </a:r>
            <a:r>
              <a:rPr lang="en-US" sz="1800" dirty="0">
                <a:solidFill>
                  <a:schemeClr val="bg2">
                    <a:lumMod val="10000"/>
                  </a:schemeClr>
                </a:solidFill>
              </a:rPr>
              <a:t> ≤1% more than doubled at 45.1% vs 19.4%, respectively</a:t>
            </a:r>
          </a:p>
          <a:p>
            <a:pPr lvl="1"/>
            <a:r>
              <a:rPr lang="en-US" sz="1800" dirty="0">
                <a:solidFill>
                  <a:schemeClr val="bg2">
                    <a:lumMod val="10000"/>
                  </a:schemeClr>
                </a:solidFill>
              </a:rPr>
              <a:t>More patients remained on treatment at 53.5% vs 19.7%, respectively</a:t>
            </a:r>
          </a:p>
          <a:p>
            <a:r>
              <a:rPr lang="en-US" sz="2000" dirty="0"/>
              <a:t>Safety results consistent with primary analysis</a:t>
            </a:r>
          </a:p>
          <a:p>
            <a:pPr lvl="1"/>
            <a:r>
              <a:rPr lang="en-US" sz="1800" dirty="0"/>
              <a:t>Despite longer duration of exposure, asciminib safety and tolerability appeared to be better than bosutinib </a:t>
            </a:r>
          </a:p>
          <a:p>
            <a:r>
              <a:rPr lang="en-US" sz="2000" dirty="0"/>
              <a:t>Study investigators conclude that the ASCEMBL data continue to support the use of asciminib as a new therapy for patients with CML, with potential to transform the standard of care</a:t>
            </a:r>
          </a:p>
          <a:p>
            <a:endParaRPr lang="en-US" sz="2000" dirty="0"/>
          </a:p>
        </p:txBody>
      </p:sp>
      <p:sp>
        <p:nvSpPr>
          <p:cNvPr id="11" name="Text Box 15">
            <a:extLst>
              <a:ext uri="{FF2B5EF4-FFF2-40B4-BE49-F238E27FC236}">
                <a16:creationId xmlns:a16="http://schemas.microsoft.com/office/drawing/2014/main" id="{FC83AEFA-0EBF-BC4B-9429-8BE93BF0E7B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Réa. ASCO 2022. Abstr 7004.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46933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314910665"/>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87b0ce80-2819-4c26-bcfc-8ff9ae0ad85b">Conference Capsule Slides</Document_x0020_Category>
    <_dlc_DocId xmlns="d54cbe69-32bd-412a-b004-9152f949605e">56M7VY3CDVN5-146041008-4</_dlc_DocId>
    <_dlc_DocIdUrl xmlns="d54cbe69-32bd-412a-b004-9152f949605e">
      <Url>https://intranet.clinicaloptions.com/mews/oncology/ONC_2022_ASCO_CF_(PRP5083)/LEUK_7004_Rea/_layouts/15/DocIdRedir.aspx?ID=56M7VY3CDVN5-146041008-4</Url>
      <Description>56M7VY3CDVN5-146041008-4</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27D39E891C12A84386D25D247B4C0EFD" ma:contentTypeVersion="1" ma:contentTypeDescription="Create a new document." ma:contentTypeScope="" ma:versionID="087d7a56f039a86988339acca20c0da9">
  <xsd:schema xmlns:xsd="http://www.w3.org/2001/XMLSchema" xmlns:xs="http://www.w3.org/2001/XMLSchema" xmlns:p="http://schemas.microsoft.com/office/2006/metadata/properties" xmlns:ns2="d54cbe69-32bd-412a-b004-9152f949605e" xmlns:ns3="87b0ce80-2819-4c26-bcfc-8ff9ae0ad85b" targetNamespace="http://schemas.microsoft.com/office/2006/metadata/properties" ma:root="true" ma:fieldsID="23c9706db5bc41d5b7ceed0872eb6170" ns2:_="" ns3:_="">
    <xsd:import namespace="d54cbe69-32bd-412a-b004-9152f949605e"/>
    <xsd:import namespace="87b0ce80-2819-4c26-bcfc-8ff9ae0ad85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7b0ce80-2819-4c26-bcfc-8ff9ae0ad85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0E528B-3F08-41E8-8CB5-CA9570CE0097}">
  <ds:schemaRefs>
    <ds:schemaRef ds:uri="http://schemas.microsoft.com/sharepoint/events"/>
  </ds:schemaRefs>
</ds:datastoreItem>
</file>

<file path=customXml/itemProps2.xml><?xml version="1.0" encoding="utf-8"?>
<ds:datastoreItem xmlns:ds="http://schemas.openxmlformats.org/officeDocument/2006/customXml" ds:itemID="{B68D6112-8E4B-45DB-9B12-DE4FC1C8E90A}">
  <ds:schemaRefs>
    <ds:schemaRef ds:uri="d54cbe69-32bd-412a-b004-9152f949605e"/>
    <ds:schemaRef ds:uri="http://schemas.microsoft.com/office/2006/documentManagement/types"/>
    <ds:schemaRef ds:uri="http://schemas.openxmlformats.org/package/2006/metadata/core-properties"/>
    <ds:schemaRef ds:uri="http://www.w3.org/XML/1998/namespace"/>
    <ds:schemaRef ds:uri="http://purl.org/dc/dcmitype/"/>
    <ds:schemaRef ds:uri="http://purl.org/dc/terms/"/>
    <ds:schemaRef ds:uri="http://schemas.microsoft.com/office/infopath/2007/PartnerControls"/>
    <ds:schemaRef ds:uri="87b0ce80-2819-4c26-bcfc-8ff9ae0ad85b"/>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AE263CBD-0E1A-494D-A992-A271390DCA64}">
  <ds:schemaRefs>
    <ds:schemaRef ds:uri="http://schemas.microsoft.com/sharepoint/v3/contenttype/forms"/>
  </ds:schemaRefs>
</ds:datastoreItem>
</file>

<file path=customXml/itemProps4.xml><?xml version="1.0" encoding="utf-8"?>
<ds:datastoreItem xmlns:ds="http://schemas.openxmlformats.org/officeDocument/2006/customXml" ds:itemID="{EA70A98B-362F-4164-8F07-FC716F9040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7b0ce80-2819-4c26-bcfc-8ff9ae0ad8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1207</TotalTime>
  <Words>2551</Words>
  <Application>Microsoft Office PowerPoint</Application>
  <PresentationFormat>Widescreen</PresentationFormat>
  <Paragraphs>477</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ASCEMBL: 96-Wk Update of Asciminib vs Bosutinib for CML-CP Previously Treated With ≥2 TKIs</vt:lpstr>
      <vt:lpstr>About These Slides</vt:lpstr>
      <vt:lpstr>ASCEMBL 96-Wk Update: Background</vt:lpstr>
      <vt:lpstr>ASCEMBL: Study Design</vt:lpstr>
      <vt:lpstr>ASCEMBL 96-Wk Update: Patient Disposition</vt:lpstr>
      <vt:lpstr>ASCEMBL 96-Wk Update: Response</vt:lpstr>
      <vt:lpstr>ASCEMBL MMR Rate at Wk 96: Subgroup Analyses</vt:lpstr>
      <vt:lpstr>ASCEMBL 96-Wk Update: Additional Outcomes</vt:lpstr>
      <vt:lpstr>ASCEMBL 96-Wk Update: Treatment Failure </vt:lpstr>
      <vt:lpstr>ASCEMBL 96-Wk Update: AE Overview</vt:lpstr>
      <vt:lpstr>ASCEMBL 96-Wk Update: Arterial Occlusive Events</vt:lpstr>
      <vt:lpstr>ASCEMBL 96-Wk Update:  Hematologic AEs by Time Period on Asciminib</vt:lpstr>
      <vt:lpstr>ASCEMBL 96-Wk Update: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ASCEMBL: 96-Wk Update of Asciminib vs Bosutinib for CML-CP Previously Treated With ≥2 TKIs</dc:title>
  <dc:creator>Timothy Quill</dc:creator>
  <cp:lastModifiedBy>vwenzel@clinicaloptions.com</cp:lastModifiedBy>
  <cp:revision>24</cp:revision>
  <dcterms:created xsi:type="dcterms:W3CDTF">2022-06-02T23:20:10Z</dcterms:created>
  <dcterms:modified xsi:type="dcterms:W3CDTF">2022-06-09T18:15:59Z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0x01010027D39E891C12A84386D25D247B4C0EFD</vt:lpwstr>
  </property>
  <property fmtid="{D5CDD505-2E9C-101B-9397-08002B2CF9AE}" pid="3" name="_dlc_DocIdItemGuid">
    <vt:lpwstr>fd917f87-a179-4490-adcd-bb0c03c7d313</vt:lpwstr>
  </property>
</Properties>
</file>